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002" r:id="rId1"/>
  </p:sldMasterIdLst>
  <p:notesMasterIdLst>
    <p:notesMasterId r:id="rId3"/>
  </p:notesMasterIdLst>
  <p:handoutMasterIdLst>
    <p:handoutMasterId r:id="rId4"/>
  </p:handoutMasterIdLst>
  <p:sldIdLst>
    <p:sldId id="1336" r:id="rId2"/>
  </p:sldIdLst>
  <p:sldSz cx="12195175" cy="6859588"/>
  <p:notesSz cx="7023100" cy="9309100"/>
  <p:defaultTextStyle>
    <a:defPPr>
      <a:defRPr lang="zh-CN"/>
    </a:defPPr>
    <a:lvl1pPr marL="0" algn="l" defTabSz="121541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7712" algn="l" defTabSz="121541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5419" algn="l" defTabSz="121541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3135" algn="l" defTabSz="121541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0841" algn="l" defTabSz="121541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38551" algn="l" defTabSz="121541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46260" algn="l" defTabSz="121541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53970" algn="l" defTabSz="121541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61681" algn="l" defTabSz="121541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2">
          <p15:clr>
            <a:srgbClr val="A4A3A4"/>
          </p15:clr>
        </p15:guide>
        <p15:guide id="2" orient="horz" pos="3612">
          <p15:clr>
            <a:srgbClr val="A4A3A4"/>
          </p15:clr>
        </p15:guide>
        <p15:guide id="3" orient="horz" pos="4020">
          <p15:clr>
            <a:srgbClr val="A4A3A4"/>
          </p15:clr>
        </p15:guide>
        <p15:guide id="4" orient="horz" pos="890">
          <p15:clr>
            <a:srgbClr val="A4A3A4"/>
          </p15:clr>
        </p15:guide>
        <p15:guide id="5" orient="horz" pos="2387">
          <p15:clr>
            <a:srgbClr val="A4A3A4"/>
          </p15:clr>
        </p15:guide>
        <p15:guide id="6" pos="348">
          <p15:clr>
            <a:srgbClr val="A4A3A4"/>
          </p15:clr>
        </p15:guide>
        <p15:guide id="7" pos="7334">
          <p15:clr>
            <a:srgbClr val="A4A3A4"/>
          </p15:clr>
        </p15:guide>
        <p15:guide id="8" pos="3841">
          <p15:clr>
            <a:srgbClr val="A4A3A4"/>
          </p15:clr>
        </p15:guide>
        <p15:guide id="9" orient="horz" pos="28">
          <p15:clr>
            <a:srgbClr val="A4A3A4"/>
          </p15:clr>
        </p15:guide>
        <p15:guide id="10" orient="horz" pos="1071">
          <p15:clr>
            <a:srgbClr val="A4A3A4"/>
          </p15:clr>
        </p15:guide>
        <p15:guide id="11" orient="horz" pos="4201">
          <p15:clr>
            <a:srgbClr val="A4A3A4"/>
          </p15:clr>
        </p15:guide>
        <p15:guide id="12" pos="2979">
          <p15:clr>
            <a:srgbClr val="A4A3A4"/>
          </p15:clr>
        </p15:guide>
        <p15:guide id="13" orient="horz" pos="709">
          <p15:clr>
            <a:srgbClr val="A4A3A4"/>
          </p15:clr>
        </p15:guide>
        <p15:guide id="14" orient="horz" pos="482">
          <p15:clr>
            <a:srgbClr val="A4A3A4"/>
          </p15:clr>
        </p15:guide>
        <p15:guide id="15" orient="horz" pos="3974">
          <p15:clr>
            <a:srgbClr val="A4A3A4"/>
          </p15:clr>
        </p15:guide>
        <p15:guide id="16" pos="3115">
          <p15:clr>
            <a:srgbClr val="A4A3A4"/>
          </p15:clr>
        </p15:guide>
        <p15:guide id="17" pos="4839">
          <p15:clr>
            <a:srgbClr val="A4A3A4"/>
          </p15:clr>
        </p15:guide>
        <p15:guide id="18" orient="horz" pos="754">
          <p15:clr>
            <a:srgbClr val="A4A3A4"/>
          </p15:clr>
        </p15:guide>
        <p15:guide id="19" orient="horz" pos="3975">
          <p15:clr>
            <a:srgbClr val="A4A3A4"/>
          </p15:clr>
        </p15:guide>
        <p15:guide id="20" orient="horz" pos="936">
          <p15:clr>
            <a:srgbClr val="A4A3A4"/>
          </p15:clr>
        </p15:guide>
        <p15:guide id="21" orient="horz" pos="2782">
          <p15:clr>
            <a:srgbClr val="A4A3A4"/>
          </p15:clr>
        </p15:guide>
        <p15:guide id="22" pos="733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F2FA"/>
    <a:srgbClr val="77BFE7"/>
    <a:srgbClr val="70BEE5"/>
    <a:srgbClr val="75BFE6"/>
    <a:srgbClr val="1499B9"/>
    <a:srgbClr val="95742F"/>
    <a:srgbClr val="006FBF"/>
    <a:srgbClr val="488862"/>
    <a:srgbClr val="478661"/>
    <a:srgbClr val="006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835" autoAdjust="0"/>
    <p:restoredTop sz="96433" autoAdjust="0"/>
  </p:normalViewPr>
  <p:slideViewPr>
    <p:cSldViewPr snapToGrid="0">
      <p:cViewPr varScale="1">
        <p:scale>
          <a:sx n="95" d="100"/>
          <a:sy n="95" d="100"/>
        </p:scale>
        <p:origin x="96" y="126"/>
      </p:cViewPr>
      <p:guideLst>
        <p:guide orient="horz" pos="572"/>
        <p:guide orient="horz" pos="3612"/>
        <p:guide orient="horz" pos="4020"/>
        <p:guide orient="horz" pos="890"/>
        <p:guide orient="horz" pos="2387"/>
        <p:guide pos="348"/>
        <p:guide pos="7334"/>
        <p:guide pos="3841"/>
        <p:guide orient="horz" pos="28"/>
        <p:guide orient="horz" pos="1071"/>
        <p:guide orient="horz" pos="4201"/>
        <p:guide pos="2979"/>
        <p:guide orient="horz" pos="709"/>
        <p:guide orient="horz" pos="482"/>
        <p:guide orient="horz" pos="3974"/>
        <p:guide pos="3115"/>
        <p:guide pos="4839"/>
        <p:guide orient="horz" pos="754"/>
        <p:guide orient="horz" pos="3975"/>
        <p:guide orient="horz" pos="936"/>
        <p:guide orient="horz" pos="2782"/>
        <p:guide pos="73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48" d="100"/>
          <a:sy n="48" d="100"/>
        </p:scale>
        <p:origin x="-2952" y="-102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7B145D1-66A8-4B47-8081-D29779B4292D}" type="datetimeFigureOut">
              <a:rPr lang="zh-CN" altLang="en-US" smtClean="0"/>
              <a:pPr/>
              <a:t>2023/9/22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EAD9917-3387-42FA-9E37-3063AB774C3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4695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109DFB61-A729-4333-ACF5-08653799BEE4}" type="datetimeFigureOut">
              <a:rPr lang="zh-CN" altLang="en-US" smtClean="0"/>
              <a:pPr/>
              <a:t>2023/9/22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21733BD1-8A8D-4283-BC2D-90D00A8016D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404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13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91" algn="l" defTabSz="9113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1385" algn="l" defTabSz="9113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7074" algn="l" defTabSz="9113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2770" algn="l" defTabSz="9113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78458" algn="l" defTabSz="9113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4147" algn="l" defTabSz="9113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9839" algn="l" defTabSz="9113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5533" algn="l" defTabSz="9113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\\Bchief-server\共享\华为\2014\8月\D-201408044-TD-LTE宣传单张设计-李鹏程\文件\PPT-link\底图-01.jp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1898" y="1586"/>
            <a:ext cx="12227073" cy="68670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2032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\\Bchief-server\共享\华为\2014\8月\D-201408044-TD-LTE宣传单张设计-李鹏程\文件\PPT-link\底图-01.jp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1898" y="1586"/>
            <a:ext cx="12227073" cy="68670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009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\\Bchief-server\共享\华为\2014\8月\D-201408044-TD-LTE宣传单张设计-李鹏程\文件\PPT-link\底图-01.jp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1898" y="1586"/>
            <a:ext cx="12227073" cy="68670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8934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574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48" r:id="rId1"/>
    <p:sldLayoutId id="2147484761" r:id="rId2"/>
    <p:sldLayoutId id="2147484780" r:id="rId3"/>
  </p:sldLayoutIdLst>
  <p:transition advClick="0" advTm="8000"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299" b="1">
          <a:solidFill>
            <a:schemeClr val="bg1"/>
          </a:solidFill>
          <a:latin typeface="Arial" pitchFamily="34" charset="0"/>
          <a:ea typeface="黑体" pitchFamily="49" charset="-122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99" b="1">
          <a:solidFill>
            <a:srgbClr val="990000"/>
          </a:solidFill>
          <a:latin typeface="Arial" charset="0"/>
          <a:ea typeface="黑体" pitchFamily="49" charset="-122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99" b="1">
          <a:solidFill>
            <a:srgbClr val="990000"/>
          </a:solidFill>
          <a:latin typeface="Arial" charset="0"/>
          <a:ea typeface="黑体" pitchFamily="49" charset="-122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99" b="1">
          <a:solidFill>
            <a:srgbClr val="990000"/>
          </a:solidFill>
          <a:latin typeface="Arial" charset="0"/>
          <a:ea typeface="黑体" pitchFamily="49" charset="-122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99" b="1">
          <a:solidFill>
            <a:srgbClr val="990000"/>
          </a:solidFill>
          <a:latin typeface="Arial" charset="0"/>
          <a:ea typeface="黑体" pitchFamily="49" charset="-122"/>
          <a:cs typeface="Arial" charset="0"/>
        </a:defRPr>
      </a:lvl5pPr>
      <a:lvl6pPr marL="608603" algn="l" rtl="0" eaLnBrk="1" fontAlgn="base" hangingPunct="1">
        <a:spcBef>
          <a:spcPct val="0"/>
        </a:spcBef>
        <a:spcAft>
          <a:spcPct val="0"/>
        </a:spcAft>
        <a:defRPr sz="4299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6pPr>
      <a:lvl7pPr marL="1217214" algn="l" rtl="0" eaLnBrk="1" fontAlgn="base" hangingPunct="1">
        <a:spcBef>
          <a:spcPct val="0"/>
        </a:spcBef>
        <a:spcAft>
          <a:spcPct val="0"/>
        </a:spcAft>
        <a:defRPr sz="4299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7pPr>
      <a:lvl8pPr marL="1825818" algn="l" rtl="0" eaLnBrk="1" fontAlgn="base" hangingPunct="1">
        <a:spcBef>
          <a:spcPct val="0"/>
        </a:spcBef>
        <a:spcAft>
          <a:spcPct val="0"/>
        </a:spcAft>
        <a:defRPr sz="4299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8pPr>
      <a:lvl9pPr marL="2434419" algn="l" rtl="0" eaLnBrk="1" fontAlgn="base" hangingPunct="1">
        <a:spcBef>
          <a:spcPct val="0"/>
        </a:spcBef>
        <a:spcAft>
          <a:spcPct val="0"/>
        </a:spcAft>
        <a:defRPr sz="4299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9pPr>
    </p:titleStyle>
    <p:bodyStyle>
      <a:lvl1pPr marL="456461" indent="-456461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rgbClr val="777777"/>
        </a:buClr>
        <a:buSzPct val="60000"/>
        <a:buFont typeface="Wingdings" charset="2"/>
        <a:buChar char="l"/>
        <a:defRPr sz="2699">
          <a:solidFill>
            <a:schemeClr val="bg1"/>
          </a:solidFill>
          <a:latin typeface="+mn-lt"/>
          <a:ea typeface="黑体" pitchFamily="49" charset="-122"/>
          <a:cs typeface="+mn-cs"/>
        </a:defRPr>
      </a:lvl1pPr>
      <a:lvl2pPr marL="988986" indent="-380378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charset="2"/>
        <a:buChar char="p"/>
        <a:defRPr>
          <a:solidFill>
            <a:schemeClr val="bg1"/>
          </a:solidFill>
          <a:latin typeface="+mn-lt"/>
          <a:ea typeface="+mn-ea"/>
          <a:cs typeface="+mn-cs"/>
        </a:defRPr>
      </a:lvl2pPr>
      <a:lvl3pPr marL="1521510" indent="-304294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charset="2"/>
        <a:buChar char="n"/>
        <a:defRPr sz="2100">
          <a:solidFill>
            <a:schemeClr val="bg1"/>
          </a:solidFill>
          <a:latin typeface="+mn-lt"/>
          <a:ea typeface="+mn-ea"/>
          <a:cs typeface="+mn-cs"/>
        </a:defRPr>
      </a:lvl3pPr>
      <a:lvl4pPr marL="2130116" indent="-304294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har char="–"/>
        <a:defRPr sz="1900">
          <a:solidFill>
            <a:schemeClr val="bg1"/>
          </a:solidFill>
          <a:latin typeface="+mn-lt"/>
          <a:ea typeface="+mn-ea"/>
          <a:cs typeface="+mn-cs"/>
        </a:defRPr>
      </a:lvl4pPr>
      <a:lvl5pPr marL="2738725" indent="-304294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Font typeface="Arial" charset="0"/>
        <a:buChar char="~"/>
        <a:defRPr sz="1600">
          <a:solidFill>
            <a:schemeClr val="bg1"/>
          </a:solidFill>
          <a:latin typeface="+mn-lt"/>
          <a:ea typeface="+mn-ea"/>
          <a:cs typeface="+mn-cs"/>
        </a:defRPr>
      </a:lvl5pPr>
      <a:lvl6pPr marL="3347327" indent="-304294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2100">
          <a:solidFill>
            <a:schemeClr val="tx1"/>
          </a:solidFill>
          <a:latin typeface="+mn-lt"/>
          <a:ea typeface="+mn-ea"/>
          <a:cs typeface="+mn-cs"/>
        </a:defRPr>
      </a:lvl6pPr>
      <a:lvl7pPr marL="3955932" indent="-304294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2100">
          <a:solidFill>
            <a:schemeClr val="tx1"/>
          </a:solidFill>
          <a:latin typeface="+mn-lt"/>
          <a:ea typeface="+mn-ea"/>
          <a:cs typeface="+mn-cs"/>
        </a:defRPr>
      </a:lvl7pPr>
      <a:lvl8pPr marL="4564534" indent="-304294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2100">
          <a:solidFill>
            <a:schemeClr val="tx1"/>
          </a:solidFill>
          <a:latin typeface="+mn-lt"/>
          <a:ea typeface="+mn-ea"/>
          <a:cs typeface="+mn-cs"/>
        </a:defRPr>
      </a:lvl8pPr>
      <a:lvl9pPr marL="5173141" indent="-304294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21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721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8603" algn="l" defTabSz="121721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214" algn="l" defTabSz="121721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818" algn="l" defTabSz="121721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4419" algn="l" defTabSz="121721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3022" algn="l" defTabSz="121721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1628" algn="l" defTabSz="121721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0235" algn="l" defTabSz="121721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68839" algn="l" defTabSz="121721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idx="4294967295"/>
          </p:nvPr>
        </p:nvSpPr>
        <p:spPr>
          <a:xfrm>
            <a:off x="301444" y="194450"/>
            <a:ext cx="11545555" cy="64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CA" sz="3200" dirty="0"/>
              <a:t>Dr. Halim Yanikomeroglu</a:t>
            </a:r>
            <a:r>
              <a:rPr lang="en-CA" sz="2000" dirty="0"/>
              <a:t>, Chancellor’s Professor, Carleton University, Canada</a:t>
            </a:r>
            <a:r>
              <a:rPr lang="en-CA" dirty="0"/>
              <a:t>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169246" y="929649"/>
            <a:ext cx="9824275" cy="571541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 marL="456461" indent="-456461" algn="l" rtl="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srgbClr val="777777"/>
              </a:buClr>
              <a:buSzPct val="60000"/>
              <a:buFont typeface="Wingdings" charset="2"/>
              <a:buChar char="l"/>
              <a:defRPr sz="2699">
                <a:solidFill>
                  <a:schemeClr val="bg1"/>
                </a:solidFill>
                <a:latin typeface="+mn-lt"/>
                <a:ea typeface="黑体" pitchFamily="49" charset="-122"/>
                <a:cs typeface="+mn-cs"/>
              </a:defRPr>
            </a:lvl1pPr>
            <a:lvl2pPr marL="988986" indent="-380378" algn="l" rtl="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SzPct val="50000"/>
              <a:buFont typeface="Wingdings" charset="2"/>
              <a:buChar char="p"/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521510" indent="-304294" algn="l" rtl="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SzPct val="50000"/>
              <a:buFont typeface="Wingdings" charset="2"/>
              <a:buChar char="n"/>
              <a:defRPr sz="21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2130116" indent="-304294" algn="l" rtl="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har char="–"/>
              <a:defRPr sz="19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738725" indent="-304294" algn="l" rtl="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~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3347327" indent="-3042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~"/>
              <a:defRPr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55932" indent="-3042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~"/>
              <a:defRPr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64534" indent="-3042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~"/>
              <a:defRPr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73141" indent="-3042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~"/>
              <a:defRPr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CA" sz="2000" kern="0" dirty="0"/>
              <a:t>Areas of Research </a:t>
            </a:r>
          </a:p>
          <a:p>
            <a:pPr lvl="1" defTabSz="914400"/>
            <a:r>
              <a:rPr lang="en-US" sz="1600" dirty="0"/>
              <a:t>Integrated Space/Stratospheric/Aerial/Terrestrial Network Architecture for 6G and Beyond</a:t>
            </a:r>
          </a:p>
          <a:p>
            <a:pPr lvl="1" defTabSz="914400"/>
            <a:endParaRPr lang="en-US" sz="400" dirty="0"/>
          </a:p>
          <a:p>
            <a:pPr lvl="1" defTabSz="914400"/>
            <a:r>
              <a:rPr lang="en-US" sz="1600" dirty="0"/>
              <a:t>AI, Machine Learning, and Data Analytics for Wireless Networks</a:t>
            </a:r>
          </a:p>
          <a:p>
            <a:pPr lvl="2" defTabSz="914400"/>
            <a:r>
              <a:rPr lang="en-US" sz="1300" dirty="0"/>
              <a:t>Real-time, dynamic, and personalized network slicing</a:t>
            </a:r>
          </a:p>
          <a:p>
            <a:pPr lvl="1" defTabSz="914400"/>
            <a:endParaRPr lang="en-US" sz="400" dirty="0"/>
          </a:p>
          <a:p>
            <a:pPr lvl="1" defTabSz="914400"/>
            <a:r>
              <a:rPr lang="en-US" sz="1600" dirty="0"/>
              <a:t>Advanced PHY for 6G and Beyond</a:t>
            </a:r>
          </a:p>
          <a:p>
            <a:pPr lvl="2" defTabSz="914400">
              <a:lnSpc>
                <a:spcPct val="100000"/>
              </a:lnSpc>
            </a:pPr>
            <a:r>
              <a:rPr lang="en-US" sz="1300" dirty="0"/>
              <a:t>Power-domain &amp; code-domain NOMA</a:t>
            </a:r>
          </a:p>
          <a:p>
            <a:pPr lvl="2" defTabSz="914400">
              <a:lnSpc>
                <a:spcPct val="100000"/>
              </a:lnSpc>
            </a:pPr>
            <a:r>
              <a:rPr lang="en-US" sz="1300" dirty="0"/>
              <a:t>Faster-than-Nyquist signaling</a:t>
            </a:r>
          </a:p>
          <a:p>
            <a:pPr lvl="2" defTabSz="914400">
              <a:lnSpc>
                <a:spcPct val="100000"/>
              </a:lnSpc>
            </a:pPr>
            <a:r>
              <a:rPr lang="en-US" sz="1300" kern="0" dirty="0"/>
              <a:t>Intelligent reconfigurable surfaces (IRS)</a:t>
            </a:r>
            <a:endParaRPr lang="en-CA" sz="2000" kern="0" dirty="0"/>
          </a:p>
          <a:p>
            <a:pPr defTabSz="914400"/>
            <a:endParaRPr lang="en-CA" sz="1200" kern="0" dirty="0"/>
          </a:p>
          <a:p>
            <a:pPr defTabSz="914400"/>
            <a:r>
              <a:rPr lang="en-CA" sz="2000" kern="0" dirty="0"/>
              <a:t>Professional Accomplishments</a:t>
            </a:r>
          </a:p>
          <a:p>
            <a:pPr lvl="1" defTabSz="914400">
              <a:lnSpc>
                <a:spcPct val="100000"/>
              </a:lnSpc>
            </a:pPr>
            <a:r>
              <a:rPr lang="en-CA" altLang="zh-CN" sz="1500" kern="0" dirty="0"/>
              <a:t>Fellow of IEEE</a:t>
            </a:r>
            <a:r>
              <a:rPr lang="en-US" altLang="zh-CN" sz="1500" kern="0" dirty="0"/>
              <a:t>, Engineering Institute of Canada (EIC), Canadian Academy of Engineering (CAE), Asia-Pacific Artificial Intelligence Association (AAIA)</a:t>
            </a:r>
            <a:endParaRPr lang="en-CA" altLang="zh-CN" sz="1500" kern="0" dirty="0"/>
          </a:p>
          <a:p>
            <a:pPr lvl="1" defTabSz="914400">
              <a:lnSpc>
                <a:spcPct val="100000"/>
              </a:lnSpc>
            </a:pPr>
            <a:r>
              <a:rPr lang="en-US" sz="1500" kern="0" dirty="0"/>
              <a:t>Distinguished Speaker, IEEE Communications Society</a:t>
            </a:r>
          </a:p>
          <a:p>
            <a:pPr lvl="1" defTabSz="914400">
              <a:lnSpc>
                <a:spcPct val="100000"/>
              </a:lnSpc>
            </a:pPr>
            <a:r>
              <a:rPr lang="en-US" sz="1500" kern="0" dirty="0"/>
              <a:t>Distinguished Speaker, IEEE Vehicular Technology Society</a:t>
            </a:r>
          </a:p>
          <a:p>
            <a:pPr lvl="1" defTabSz="914400">
              <a:lnSpc>
                <a:spcPct val="100000"/>
              </a:lnSpc>
            </a:pPr>
            <a:r>
              <a:rPr lang="en-US" sz="1500" kern="0" dirty="0"/>
              <a:t>Steering Committee Chair, IEEE Wireless Communications and Networking Conference </a:t>
            </a:r>
          </a:p>
          <a:p>
            <a:pPr lvl="1" defTabSz="914400">
              <a:lnSpc>
                <a:spcPct val="100000"/>
              </a:lnSpc>
            </a:pPr>
            <a:r>
              <a:rPr lang="en-US" altLang="zh-CN" sz="1500" kern="0" dirty="0"/>
              <a:t>R</a:t>
            </a:r>
            <a:r>
              <a:rPr lang="en-US" sz="1500" kern="0" dirty="0"/>
              <a:t>ecipient, 2018 IEEE ComSoc Wireless Communications Tech. Committee Recognition Award</a:t>
            </a:r>
          </a:p>
          <a:p>
            <a:pPr lvl="1" defTabSz="914400">
              <a:lnSpc>
                <a:spcPct val="100000"/>
              </a:lnSpc>
            </a:pPr>
            <a:r>
              <a:rPr lang="en-US" sz="1500" kern="0" dirty="0"/>
              <a:t>Former Chair, IEEE ComSoc Technical Committee on Personal Communications</a:t>
            </a:r>
          </a:p>
          <a:p>
            <a:pPr lvl="1" defTabSz="914400">
              <a:lnSpc>
                <a:spcPct val="100000"/>
              </a:lnSpc>
            </a:pPr>
            <a:r>
              <a:rPr lang="en-US" sz="1500" kern="0" dirty="0"/>
              <a:t>Principal Investigator, Carleton University Network 2030 Multidisciplinary Research Cluster</a:t>
            </a:r>
          </a:p>
          <a:p>
            <a:pPr lvl="1" defTabSz="914400">
              <a:lnSpc>
                <a:spcPct val="100000"/>
              </a:lnSpc>
            </a:pPr>
            <a:r>
              <a:rPr lang="en-US" sz="1500" kern="0" dirty="0"/>
              <a:t>General Chair, IEEE VTC 2017-Fall Toronto &amp; IEEE VTC 2010-Fall Ottawa</a:t>
            </a:r>
          </a:p>
          <a:p>
            <a:pPr lvl="1" defTabSz="914400">
              <a:lnSpc>
                <a:spcPct val="100000"/>
              </a:lnSpc>
            </a:pPr>
            <a:r>
              <a:rPr lang="en-US" sz="1500" kern="0" dirty="0"/>
              <a:t>Tech. Program Chair, IEEE WCNC 2014 Istanbul, WCNC 2008 Las Vegas, WCNC 2004 Atlanta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9964" y="1953188"/>
            <a:ext cx="2004052" cy="2805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2911012"/>
      </p:ext>
    </p:extLst>
  </p:cSld>
  <p:clrMapOvr>
    <a:masterClrMapping/>
  </p:clrMapOvr>
</p:sld>
</file>

<file path=ppt/theme/theme1.xml><?xml version="1.0" encoding="utf-8"?>
<a:theme xmlns:a="http://schemas.openxmlformats.org/drawingml/2006/main" name="41_主题1">
  <a:themeElements>
    <a:clrScheme name="default 8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99CCCC"/>
      </a:accent1>
      <a:accent2>
        <a:srgbClr val="CCFF99"/>
      </a:accent2>
      <a:accent3>
        <a:srgbClr val="FFFFFF"/>
      </a:accent3>
      <a:accent4>
        <a:srgbClr val="000000"/>
      </a:accent4>
      <a:accent5>
        <a:srgbClr val="CAE2E2"/>
      </a:accent5>
      <a:accent6>
        <a:srgbClr val="B9E78A"/>
      </a:accent6>
      <a:hlink>
        <a:srgbClr val="009999"/>
      </a:hlink>
      <a:folHlink>
        <a:srgbClr val="000000"/>
      </a:folHlink>
    </a:clrScheme>
    <a:fontScheme name="default">
      <a:majorFont>
        <a:latin typeface="FrutigerNext LT Medium"/>
        <a:ea typeface="华文细黑"/>
        <a:cs typeface="宋体"/>
      </a:majorFont>
      <a:minorFont>
        <a:latin typeface="FrutigerNext LT Medium"/>
        <a:ea typeface="华文细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solidFill>
            <a:schemeClr val="tx1"/>
          </a:solidFill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Char char="n"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ln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88776</TotalTime>
  <Words>178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黑体</vt:lpstr>
      <vt:lpstr>宋体</vt:lpstr>
      <vt:lpstr>华文细黑</vt:lpstr>
      <vt:lpstr>Arial</vt:lpstr>
      <vt:lpstr>Calibri</vt:lpstr>
      <vt:lpstr>FrutigerNext LT Medium</vt:lpstr>
      <vt:lpstr>Wingdings</vt:lpstr>
      <vt:lpstr>41_主题1</vt:lpstr>
      <vt:lpstr>Dr. Halim Yanikomeroglu, Chancellor’s Professor, Carleton University, Canada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Zhouchuan (Luc)</dc:creator>
  <cp:lastModifiedBy>Halim Yanikomeroglu</cp:lastModifiedBy>
  <cp:revision>3448</cp:revision>
  <cp:lastPrinted>2018-04-16T17:59:26Z</cp:lastPrinted>
  <dcterms:created xsi:type="dcterms:W3CDTF">2014-09-24T01:01:53Z</dcterms:created>
  <dcterms:modified xsi:type="dcterms:W3CDTF">2023-09-22T21:04:42Z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(4)F7xND1RBRfSqMTyB0glJsl5BvnYcMPtuHNNnTY5lCkO6wD2LrMUbojUtZVXWhTM+beao4n+7
C+WgVxzbj3L+EJ+xbeQ2s/fuj2mOEuzgTeSHpO7e6/xkGP/HywVyfg9Q71W8gJ1nq5OqdiyS
r5hvOVvzl9JDrNcmofZxqZNfuzAtr22dtdNaX6s5j+vyBhJfmtz/6VPb1k9ykyaYSFUNuWuS
cFw+AFqnvIHKqLNMCK</vt:lpwstr>
  </property>
  <property fmtid="{D5CDD505-2E9C-101B-9397-08002B2CF9AE}" pid="3" name="_new_ms_pID_725431">
    <vt:lpwstr>DQx7N4NEz6C5RM0biBWd9ZwY+d1H9RurpV2kBQgyNPZ5y7ZGBbtzFm
FPcO76uV9Vvhee7boZHfk8dWubAmHeYUYfAvI1sNlbptiaZQlD+SxipAvewWqBvsk6P9SgOo
fB83i3BChX/fslzg8/7OruaOzV4NsQRhSbh94zCLriEPswN2UYrVcCgsmkAiA1tAiDGfW+xT
wgmZZcFfDx+Ac8E7j6u9SqVom1MM/0gJw4NX</vt:lpwstr>
  </property>
  <property fmtid="{D5CDD505-2E9C-101B-9397-08002B2CF9AE}" pid="4" name="_new_ms_pID_725432">
    <vt:lpwstr>GfM7+Ln/mNgBNxdSqMVUfmk0TXix5mO9PGVg
jdFoYsAO5qe0NMEGa6e39z2AaOoohaVKYcGyQh2KJwWo4nQWrJq1ARpUsNlFPK91N749CtD6
MVtv1i/iL4CRtPhJUfy/gNNw0Hjvl7QawbJzDnhLd5t+lmZvr2oRDtVLsi007OD7n5kB8qmD
8qdijcJ5shAdd8cTDVbmoxnr7FJ+pIVkaoENE2z/DTuKe8Yrc8sQ5z</vt:lpwstr>
  </property>
  <property fmtid="{D5CDD505-2E9C-101B-9397-08002B2CF9AE}" pid="5" name="_new_ms_pID_725433">
    <vt:lpwstr>yDyubx1oxDugCqXXgV
XfOSJb8Yha22wneEAqeVWEjgRcw=</vt:lpwstr>
  </property>
  <property fmtid="{D5CDD505-2E9C-101B-9397-08002B2CF9AE}" pid="6" name="_2015_ms_pID_725343">
    <vt:lpwstr>(3)QJFicPbFzjdXk5lPf8fou+WK07oSMeoJYri2EEXkSWsV0fgJYsoPEWrtLbzzadSfC8JA8Xzi
dFsmLHog4ajXtqVADRWHf9opOkugXtvAD6UQ4dT10pieXonQ4auCBmlv7gs6xw3Wch/6mGSc
8t/6gjwA3Ni8GPdisGTeKFYST+E2yKyIvKXmiuutyrgZ3/SLq88Xi4yGUcj4RX9b2cZ8MXRQ
E29igM/ii58Hu4JP08</vt:lpwstr>
  </property>
  <property fmtid="{D5CDD505-2E9C-101B-9397-08002B2CF9AE}" pid="7" name="_2015_ms_pID_7253431">
    <vt:lpwstr>LuHlR2CE9omIJ9y5lw5o+nvoCmNNPZaizvpXOZLuOeiYXDIjn7sWrU
BrEpVOP6JvdOvNmIo0QBLep+lGbNA2Y3sgGwBk6voSBdezRsDNGXlgGFEzVG57bFwvBV7721
UoZByf/davBRwPZGlXkjMVQYxAJDW4f8XtAzu2m7w+f/v4MayJxI5Br35Vl0Y4tgzJiZZkOt
ctGJaXmjGoygI2GW6Xp2/Ma5TG56nxbRc/2p</vt:lpwstr>
  </property>
  <property fmtid="{D5CDD505-2E9C-101B-9397-08002B2CF9AE}" pid="8" name="_2015_ms_pID_7253432">
    <vt:lpwstr>E5FcTzMClXN6Gb4B+Y0cQN5TdEUT+v2q5gK3
a2n9LfEW7QCaAroInmvG5M5WE8k7sAqseD1TYEzO92fYa976PsYwNLcLBZisqwI3gQOBupdz
</vt:lpwstr>
  </property>
  <property fmtid="{D5CDD505-2E9C-101B-9397-08002B2CF9AE}" pid="9" name="_readonly">
    <vt:lpwstr/>
  </property>
  <property fmtid="{D5CDD505-2E9C-101B-9397-08002B2CF9AE}" pid="10" name="_change">
    <vt:lpwstr/>
  </property>
  <property fmtid="{D5CDD505-2E9C-101B-9397-08002B2CF9AE}" pid="11" name="_full-control">
    <vt:lpwstr/>
  </property>
  <property fmtid="{D5CDD505-2E9C-101B-9397-08002B2CF9AE}" pid="12" name="sflag">
    <vt:lpwstr>1524164033</vt:lpwstr>
  </property>
</Properties>
</file>