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5607" r:id="rId2"/>
    <p:sldId id="5603" r:id="rId3"/>
    <p:sldId id="5610" r:id="rId4"/>
    <p:sldId id="5609" r:id="rId5"/>
    <p:sldId id="5608" r:id="rId6"/>
    <p:sldId id="5606" r:id="rId7"/>
    <p:sldId id="5605" r:id="rId8"/>
    <p:sldId id="5602" r:id="rId9"/>
    <p:sldId id="5601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00FF"/>
    <a:srgbClr val="FF3300"/>
    <a:srgbClr val="CCCC00"/>
    <a:srgbClr val="3399FF"/>
    <a:srgbClr val="66FF66"/>
    <a:srgbClr val="000099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5178" autoAdjust="0"/>
  </p:normalViewPr>
  <p:slideViewPr>
    <p:cSldViewPr>
      <p:cViewPr>
        <p:scale>
          <a:sx n="80" d="100"/>
          <a:sy n="80" d="100"/>
        </p:scale>
        <p:origin x="552" y="-21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5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974" y="-84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 pitchFamily="2" charset="2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 pitchFamily="2" charset="2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5241"/>
            <a:ext cx="3037840" cy="4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 pitchFamily="2" charset="2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55241"/>
            <a:ext cx="3037840" cy="4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 pitchFamily="2" charset="2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93F106D6-13E0-4C7E-ACDE-7227095F1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17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177" rIns="93945" bIns="46177" numCol="1" anchor="t" anchorCtr="0" compatLnSpc="1">
            <a:prstTxWarp prst="textNoShape">
              <a:avLst/>
            </a:prstTxWarp>
          </a:bodyPr>
          <a:lstStyle>
            <a:lvl1pPr algn="l" defTabSz="931797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1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177" rIns="93945" bIns="46177" numCol="1" anchor="t" anchorCtr="0" compatLnSpc="1">
            <a:prstTxWarp prst="textNoShape">
              <a:avLst/>
            </a:prstTxWarp>
          </a:bodyPr>
          <a:lstStyle>
            <a:lvl1pPr algn="r" defTabSz="931797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1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43438" cy="34813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6392"/>
            <a:ext cx="5140960" cy="418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177" rIns="93945" bIns="461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79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177" rIns="93945" bIns="46177" numCol="1" anchor="b" anchorCtr="0" compatLnSpc="1">
            <a:prstTxWarp prst="textNoShape">
              <a:avLst/>
            </a:prstTxWarp>
          </a:bodyPr>
          <a:lstStyle>
            <a:lvl1pPr algn="l" defTabSz="931797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179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177" rIns="93945" bIns="46177" numCol="1" anchor="b" anchorCtr="0" compatLnSpc="1">
            <a:prstTxWarp prst="textNoShape">
              <a:avLst/>
            </a:prstTxWarp>
          </a:bodyPr>
          <a:lstStyle>
            <a:lvl1pPr algn="r" defTabSz="931797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352B4CFE-3082-4237-9F0A-21CB5EE41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38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649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3328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6913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6652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743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8117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2041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33280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681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19149"/>
            <a:ext cx="2057400" cy="5276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19149"/>
            <a:ext cx="6019800" cy="5276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81125"/>
            <a:ext cx="40386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1125"/>
            <a:ext cx="40386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1125"/>
            <a:ext cx="40386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81126"/>
            <a:ext cx="4038600" cy="2281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4764"/>
            <a:ext cx="4038600" cy="2281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81125"/>
            <a:ext cx="40386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381125"/>
            <a:ext cx="4038600" cy="47148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81126"/>
            <a:ext cx="4038600" cy="2281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81126"/>
            <a:ext cx="4038600" cy="2281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814764"/>
            <a:ext cx="4038600" cy="2281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14764"/>
            <a:ext cx="4038600" cy="2281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81125"/>
            <a:ext cx="8229600" cy="47148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81125"/>
            <a:ext cx="40386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381125"/>
            <a:ext cx="4038600" cy="47148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1126"/>
            <a:ext cx="8229600" cy="2281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814764"/>
            <a:ext cx="8229600" cy="2281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81126"/>
            <a:ext cx="8229600" cy="2281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814764"/>
            <a:ext cx="8229600" cy="2281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381125"/>
            <a:ext cx="8229600" cy="47148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1125"/>
            <a:ext cx="40386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1125"/>
            <a:ext cx="40386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762000"/>
            <a:chOff x="0" y="0"/>
            <a:chExt cx="5760" cy="480"/>
          </a:xfrm>
        </p:grpSpPr>
        <p:pic>
          <p:nvPicPr>
            <p:cNvPr id="2062" name="Picture 3" descr="top_l"/>
            <p:cNvPicPr>
              <a:picLocks noChangeAspect="1" noChangeArrowheads="1"/>
            </p:cNvPicPr>
            <p:nvPr userDrawn="1"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0" y="0"/>
              <a:ext cx="2105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3" name="Picture 4" descr="top_r"/>
            <p:cNvPicPr>
              <a:picLocks noChangeAspect="1" noChangeArrowheads="1"/>
            </p:cNvPicPr>
            <p:nvPr userDrawn="1"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4752" y="0"/>
              <a:ext cx="100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6"/>
          <p:cNvSpPr>
            <a:spLocks noChangeArrowheads="1"/>
          </p:cNvSpPr>
          <p:nvPr/>
        </p:nvSpPr>
        <p:spPr bwMode="auto">
          <a:xfrm>
            <a:off x="0" y="790575"/>
            <a:ext cx="9144000" cy="6076951"/>
          </a:xfrm>
          <a:prstGeom prst="rect">
            <a:avLst/>
          </a:prstGeom>
          <a:gradFill rotWithShape="0">
            <a:gsLst>
              <a:gs pos="0">
                <a:srgbClr val="DFFDFD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/>
              <a:buNone/>
              <a:defRPr/>
            </a:pPr>
            <a:endParaRPr lang="en-CA" b="1" dirty="0"/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19151"/>
            <a:ext cx="632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81125"/>
            <a:ext cx="822960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1032" name="Rectangle 11"/>
          <p:cNvSpPr>
            <a:spLocks noChangeArrowheads="1"/>
          </p:cNvSpPr>
          <p:nvPr/>
        </p:nvSpPr>
        <p:spPr bwMode="auto">
          <a:xfrm>
            <a:off x="381000" y="655320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200" baseline="0" dirty="0">
                <a:solidFill>
                  <a:srgbClr val="000099"/>
                </a:solidFill>
                <a:latin typeface="Arial Narrow" pitchFamily="34" charset="0"/>
              </a:rPr>
              <a:t>22 Mar </a:t>
            </a:r>
            <a:r>
              <a:rPr lang="en-US" sz="1200" dirty="0">
                <a:solidFill>
                  <a:srgbClr val="000099"/>
                </a:solidFill>
                <a:latin typeface="Arial Narrow" pitchFamily="34" charset="0"/>
              </a:rPr>
              <a:t>2024  --  H. </a:t>
            </a:r>
            <a:r>
              <a:rPr lang="en-US" sz="1200" u="none" dirty="0" err="1">
                <a:solidFill>
                  <a:srgbClr val="000099"/>
                </a:solidFill>
                <a:latin typeface="+mj-lt"/>
              </a:rPr>
              <a:t>Yanıkömeroğlu</a:t>
            </a:r>
            <a:r>
              <a:rPr lang="en-US" sz="1200" u="none" dirty="0">
                <a:solidFill>
                  <a:srgbClr val="000099"/>
                </a:solidFill>
                <a:latin typeface="+mj-lt"/>
              </a:rPr>
              <a:t>                                                                                                                        </a:t>
            </a:r>
            <a:r>
              <a:rPr lang="en-US" sz="1200" dirty="0">
                <a:solidFill>
                  <a:srgbClr val="000099"/>
                </a:solidFill>
                <a:latin typeface="Arial Narrow" pitchFamily="34" charset="0"/>
              </a:rPr>
              <a:t>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033" name="Rectangle 12"/>
          <p:cNvSpPr>
            <a:spLocks noChangeArrowheads="1"/>
          </p:cNvSpPr>
          <p:nvPr/>
        </p:nvSpPr>
        <p:spPr bwMode="auto">
          <a:xfrm>
            <a:off x="6858000" y="6553200"/>
            <a:ext cx="1981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1200" dirty="0">
                <a:solidFill>
                  <a:srgbClr val="000099"/>
                </a:solidFill>
                <a:latin typeface="Arial Narrow" pitchFamily="34" charset="0"/>
              </a:rPr>
              <a:t>Page </a:t>
            </a:r>
            <a:fld id="{E40204DD-8B50-4B21-9D9A-96B45338AE66}" type="slidenum">
              <a:rPr lang="en-US" sz="1200">
                <a:solidFill>
                  <a:srgbClr val="000099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r>
              <a:rPr lang="en-US" sz="1200" dirty="0">
                <a:solidFill>
                  <a:srgbClr val="000099"/>
                </a:solidFill>
                <a:latin typeface="Arial Narrow" pitchFamily="34" charset="0"/>
              </a:rPr>
              <a:t> of 9</a:t>
            </a:r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762001"/>
            <a:ext cx="9144000" cy="66675"/>
          </a:xfrm>
          <a:prstGeom prst="rect">
            <a:avLst/>
          </a:prstGeom>
          <a:gradFill rotWithShape="0">
            <a:gsLst>
              <a:gs pos="0">
                <a:srgbClr val="475577"/>
              </a:gs>
              <a:gs pos="100000">
                <a:srgbClr val="DFFDF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/>
              <a:buNone/>
              <a:defRPr/>
            </a:pPr>
            <a:endParaRPr lang="en-US"/>
          </a:p>
        </p:txBody>
      </p:sp>
      <p:sp>
        <p:nvSpPr>
          <p:cNvPr id="3" name="AutoShape 2" descr="Image result for ieee vts"/>
          <p:cNvSpPr>
            <a:spLocks noChangeAspect="1" noChangeArrowheads="1"/>
          </p:cNvSpPr>
          <p:nvPr userDrawn="1"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" name="AutoShape 4" descr="Image result for ieee vts"/>
          <p:cNvSpPr>
            <a:spLocks noChangeAspect="1" noChangeArrowheads="1"/>
          </p:cNvSpPr>
          <p:nvPr userDrawn="1"/>
        </p:nvSpPr>
        <p:spPr bwMode="auto">
          <a:xfrm>
            <a:off x="307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" name="AutoShape 6" descr="Image result for ieee vts"/>
          <p:cNvSpPr>
            <a:spLocks noChangeAspect="1" noChangeArrowheads="1"/>
          </p:cNvSpPr>
          <p:nvPr userDrawn="1"/>
        </p:nvSpPr>
        <p:spPr bwMode="auto">
          <a:xfrm>
            <a:off x="460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" name="AutoShape 8" descr="Image result for ieee vts"/>
          <p:cNvSpPr>
            <a:spLocks noChangeAspect="1" noChangeArrowheads="1"/>
          </p:cNvSpPr>
          <p:nvPr userDrawn="1"/>
        </p:nvSpPr>
        <p:spPr bwMode="auto">
          <a:xfrm>
            <a:off x="612775" y="312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" name="AutoShape 10" descr="Image result for ieee vts"/>
          <p:cNvSpPr>
            <a:spLocks noChangeAspect="1" noChangeArrowheads="1"/>
          </p:cNvSpPr>
          <p:nvPr userDrawn="1"/>
        </p:nvSpPr>
        <p:spPr bwMode="auto">
          <a:xfrm>
            <a:off x="765175" y="4651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" name="AutoShape 14" descr="Image result for ieee comsoc"/>
          <p:cNvSpPr>
            <a:spLocks noChangeAspect="1" noChangeArrowheads="1"/>
          </p:cNvSpPr>
          <p:nvPr userDrawn="1"/>
        </p:nvSpPr>
        <p:spPr bwMode="auto">
          <a:xfrm>
            <a:off x="917575" y="6175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9" name="AutoShape 16" descr="Image result for ieee comsoc"/>
          <p:cNvSpPr>
            <a:spLocks noChangeAspect="1" noChangeArrowheads="1"/>
          </p:cNvSpPr>
          <p:nvPr userDrawn="1"/>
        </p:nvSpPr>
        <p:spPr bwMode="auto">
          <a:xfrm>
            <a:off x="1069975" y="769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" name="AutoShape 19" descr="Image result for ieee comsoc"/>
          <p:cNvSpPr>
            <a:spLocks noChangeAspect="1" noChangeArrowheads="1"/>
          </p:cNvSpPr>
          <p:nvPr userDrawn="1"/>
        </p:nvSpPr>
        <p:spPr bwMode="auto">
          <a:xfrm>
            <a:off x="1222375" y="922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" name="AutoShape 21" descr="Image result for ieee comsoc"/>
          <p:cNvSpPr>
            <a:spLocks noChangeAspect="1" noChangeArrowheads="1"/>
          </p:cNvSpPr>
          <p:nvPr userDrawn="1"/>
        </p:nvSpPr>
        <p:spPr bwMode="auto">
          <a:xfrm>
            <a:off x="1374775" y="1074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" name="AutoShape 25" descr="Image result for ieee montreal"/>
          <p:cNvSpPr>
            <a:spLocks noChangeAspect="1" noChangeArrowheads="1"/>
          </p:cNvSpPr>
          <p:nvPr userDrawn="1"/>
        </p:nvSpPr>
        <p:spPr bwMode="auto">
          <a:xfrm>
            <a:off x="1527175" y="12271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" name="AutoShape 27" descr="Image result for ieee montreal"/>
          <p:cNvSpPr>
            <a:spLocks noChangeAspect="1" noChangeArrowheads="1"/>
          </p:cNvSpPr>
          <p:nvPr userDrawn="1"/>
        </p:nvSpPr>
        <p:spPr bwMode="auto">
          <a:xfrm>
            <a:off x="1679575" y="13795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7" name="Rectangle 5"/>
          <p:cNvSpPr>
            <a:spLocks noChangeArrowheads="1"/>
          </p:cNvSpPr>
          <p:nvPr userDrawn="1"/>
        </p:nvSpPr>
        <p:spPr bwMode="auto">
          <a:xfrm>
            <a:off x="1981200" y="0"/>
            <a:ext cx="5715000" cy="390526"/>
          </a:xfrm>
          <a:prstGeom prst="rect">
            <a:avLst/>
          </a:prstGeom>
          <a:solidFill>
            <a:srgbClr val="2473D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/>
              <a:buNone/>
              <a:defRPr/>
            </a:pPr>
            <a:r>
              <a:rPr lang="en-US" b="1" baseline="0" dirty="0">
                <a:solidFill>
                  <a:schemeClr val="bg1"/>
                </a:solidFill>
                <a:latin typeface="Arial" pitchFamily="34" charset="0"/>
              </a:rPr>
              <a:t>         </a:t>
            </a:r>
            <a:r>
              <a:rPr lang="en-US" sz="1800" b="1" baseline="0" dirty="0">
                <a:solidFill>
                  <a:schemeClr val="bg1"/>
                </a:solidFill>
                <a:latin typeface="Arial" pitchFamily="34" charset="0"/>
              </a:rPr>
              <a:t>Carleton Wireless</a:t>
            </a:r>
            <a:r>
              <a:rPr lang="en-US" sz="1800" b="1" dirty="0">
                <a:solidFill>
                  <a:schemeClr val="bg1"/>
                </a:solidFill>
                <a:latin typeface="Arial" pitchFamily="34" charset="0"/>
              </a:rPr>
              <a:t> Research &amp; Innovation</a:t>
            </a:r>
          </a:p>
        </p:txBody>
      </p:sp>
      <p:sp>
        <p:nvSpPr>
          <p:cNvPr id="549890" name="AutoShape 2" descr="Image result for carleton university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49892" name="AutoShape 4" descr="Image result for carleton university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549894" name="Picture 6" descr="http://www.doe.carleton.ca/courses/4th_year_projects/carleton-university-logo.png"/>
          <p:cNvPicPr>
            <a:picLocks noChangeAspect="1" noChangeArrowheads="1"/>
          </p:cNvPicPr>
          <p:nvPr userDrawn="1"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7543800" y="98195"/>
            <a:ext cx="1371600" cy="587605"/>
          </a:xfrm>
          <a:prstGeom prst="rect">
            <a:avLst/>
          </a:prstGeom>
          <a:noFill/>
        </p:spPr>
      </p:pic>
      <p:sp>
        <p:nvSpPr>
          <p:cNvPr id="559106" name="AutoShape 2" descr="Image result for comsoc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59108" name="AutoShape 4" descr="Image result for comsoc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59114" name="AutoShape 10" descr="Image result for comsoc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59116" name="AutoShape 12" descr="Image result for comsoc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2" name="Rectangle 5"/>
          <p:cNvSpPr>
            <a:spLocks noChangeArrowheads="1"/>
          </p:cNvSpPr>
          <p:nvPr userDrawn="1"/>
        </p:nvSpPr>
        <p:spPr bwMode="auto">
          <a:xfrm>
            <a:off x="1981200" y="361951"/>
            <a:ext cx="5562600" cy="419096"/>
          </a:xfrm>
          <a:prstGeom prst="rect">
            <a:avLst/>
          </a:prstGeom>
          <a:solidFill>
            <a:srgbClr val="2473D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/>
              <a:buNone/>
              <a:defRPr/>
            </a:pPr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</a:rPr>
              <a:t>IEEE</a:t>
            </a:r>
            <a:r>
              <a:rPr lang="en-US" b="1" baseline="0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</a:rPr>
              <a:t> Magazine Papers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1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  <p:sldLayoutId id="2147483787" r:id="rId17"/>
    <p:sldLayoutId id="2147483788" r:id="rId18"/>
    <p:sldLayoutId id="2147483789" r:id="rId19"/>
    <p:sldLayoutId id="2147483790" r:id="rId2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25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8610600" cy="381000"/>
          </a:xfrm>
        </p:spPr>
        <p:txBody>
          <a:bodyPr/>
          <a:lstStyle/>
          <a:p>
            <a:r>
              <a:rPr lang="en-US" dirty="0"/>
              <a:t>IEEE Magazine Papers – 2024 and under review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4976336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[M39]</a:t>
            </a:r>
            <a:r>
              <a:rPr lang="en-CA" sz="1400" dirty="0"/>
              <a:t> W. Wang, O. Abbasi, H. Yanikomeroglu, C. Liang, L. Tang, Q. Chen, “</a:t>
            </a:r>
            <a:r>
              <a:rPr lang="en-CA" sz="1400" dirty="0">
                <a:solidFill>
                  <a:srgbClr val="FF0000"/>
                </a:solidFill>
              </a:rPr>
              <a:t>VHetNets for AI and AI for VHetNets: An anomaly detection case study for ubiquitous IoT</a:t>
            </a:r>
            <a:r>
              <a:rPr lang="en-CA" sz="1400" dirty="0"/>
              <a:t>”, to appear in </a:t>
            </a:r>
            <a:r>
              <a:rPr lang="en-CA" sz="1400" i="1" dirty="0"/>
              <a:t>IEEE Network Magazine</a:t>
            </a:r>
            <a:r>
              <a:rPr lang="en-CA" sz="1400" dirty="0"/>
              <a:t>, 2024.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DE813E-C199-1BB0-9A5F-1689AD781244}"/>
              </a:ext>
            </a:extLst>
          </p:cNvPr>
          <p:cNvSpPr txBox="1"/>
          <p:nvPr/>
        </p:nvSpPr>
        <p:spPr>
          <a:xfrm>
            <a:off x="381000" y="4181168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[M40]</a:t>
            </a:r>
            <a:r>
              <a:rPr lang="en-CA" sz="1400" dirty="0"/>
              <a:t> B. </a:t>
            </a:r>
            <a:r>
              <a:rPr lang="en-CA" sz="1400" dirty="0" err="1"/>
              <a:t>Karaman</a:t>
            </a:r>
            <a:r>
              <a:rPr lang="en-CA" sz="1400" dirty="0"/>
              <a:t>, I. </a:t>
            </a:r>
            <a:r>
              <a:rPr lang="en-CA" sz="1400" dirty="0" err="1"/>
              <a:t>Basturk</a:t>
            </a:r>
            <a:r>
              <a:rPr lang="en-CA" sz="1400" dirty="0"/>
              <a:t>, S. Taskin, F. Kara, E. </a:t>
            </a:r>
            <a:r>
              <a:rPr lang="en-CA" sz="1400" dirty="0" err="1"/>
              <a:t>Zeydan</a:t>
            </a:r>
            <a:r>
              <a:rPr lang="en-CA" sz="1400" dirty="0"/>
              <a:t>, H. Yanikomeroglu, “</a:t>
            </a:r>
            <a:r>
              <a:rPr lang="en-US" sz="1400" dirty="0">
                <a:solidFill>
                  <a:srgbClr val="FF0000"/>
                </a:solidFill>
              </a:rPr>
              <a:t>Enhancing resiliency of integrated space-air-ground-sea networks with renewable energies: A use case after the Türkiye earthquake</a:t>
            </a:r>
            <a:r>
              <a:rPr lang="en-CA" sz="1400" dirty="0"/>
              <a:t>”, under review in </a:t>
            </a:r>
            <a:r>
              <a:rPr lang="en-CA" sz="1400" i="1" dirty="0"/>
              <a:t>IEEE Wireless Communications Magazine</a:t>
            </a:r>
            <a:r>
              <a:rPr lang="en-CA" sz="1400" dirty="0"/>
              <a:t>, 2023.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1567E5-F6CA-8123-6E19-AB7034EB5569}"/>
              </a:ext>
            </a:extLst>
          </p:cNvPr>
          <p:cNvSpPr txBox="1"/>
          <p:nvPr/>
        </p:nvSpPr>
        <p:spPr>
          <a:xfrm>
            <a:off x="381000" y="5767832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[M38]</a:t>
            </a:r>
            <a:r>
              <a:rPr lang="en-CA" sz="1400" dirty="0"/>
              <a:t> O. Abbasi, A. Yadav, H. Yanikomeroglu, N. Dao, G. Senarath, P. Zhu, “</a:t>
            </a:r>
            <a:r>
              <a:rPr lang="en-CA" sz="1400" dirty="0">
                <a:solidFill>
                  <a:srgbClr val="FF0000"/>
                </a:solidFill>
              </a:rPr>
              <a:t>HAPS for 6G networks: Potential use cases, open challenges, and possible solutions</a:t>
            </a:r>
            <a:r>
              <a:rPr lang="en-CA" sz="1400" dirty="0"/>
              <a:t>”, to appear in </a:t>
            </a:r>
            <a:r>
              <a:rPr lang="en-CA" sz="1400" i="1" dirty="0"/>
              <a:t>IEEE Wireless Communications Magazine</a:t>
            </a:r>
            <a:r>
              <a:rPr lang="en-CA" sz="1400" dirty="0"/>
              <a:t>, 2024.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6A11FC-FA79-9C2F-E7BD-6355CB1B9E3A}"/>
              </a:ext>
            </a:extLst>
          </p:cNvPr>
          <p:cNvSpPr txBox="1"/>
          <p:nvPr/>
        </p:nvSpPr>
        <p:spPr>
          <a:xfrm>
            <a:off x="381000" y="3376136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[M41]</a:t>
            </a:r>
            <a:r>
              <a:rPr lang="en-CA" sz="1400" dirty="0"/>
              <a:t> E. </a:t>
            </a:r>
            <a:r>
              <a:rPr lang="en-CA" sz="1400" dirty="0" err="1"/>
              <a:t>Younesian</a:t>
            </a:r>
            <a:r>
              <a:rPr lang="en-CA" sz="1400" dirty="0"/>
              <a:t>, E. Fettes, P.G. </a:t>
            </a:r>
            <a:r>
              <a:rPr lang="en-CA" sz="1400" dirty="0" err="1"/>
              <a:t>Madoery</a:t>
            </a:r>
            <a:r>
              <a:rPr lang="en-CA" sz="1400" dirty="0"/>
              <a:t>, J. </a:t>
            </a:r>
            <a:r>
              <a:rPr lang="en-CA" sz="1400" dirty="0" err="1"/>
              <a:t>Hosek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Guardians of connectivity: Navigating and mitigating non-malicious disruptions in satellite networks</a:t>
            </a:r>
            <a:r>
              <a:rPr lang="en-CA" sz="1400" dirty="0"/>
              <a:t>”, under review in </a:t>
            </a:r>
            <a:r>
              <a:rPr lang="en-CA" sz="1400" i="1" dirty="0"/>
              <a:t>IEEE Aerospace and Electronic Systems Magazine</a:t>
            </a:r>
            <a:r>
              <a:rPr lang="en-CA" sz="1400" dirty="0"/>
              <a:t>, 2024.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C3F469-2111-C862-A2E7-0FFCB47EBA3F}"/>
              </a:ext>
            </a:extLst>
          </p:cNvPr>
          <p:cNvSpPr txBox="1"/>
          <p:nvPr/>
        </p:nvSpPr>
        <p:spPr>
          <a:xfrm>
            <a:off x="381000" y="1981200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[M43]</a:t>
            </a:r>
            <a:r>
              <a:rPr lang="en-CA" sz="1400" dirty="0"/>
              <a:t> E. Erdogan, M. </a:t>
            </a:r>
            <a:r>
              <a:rPr lang="en-CA" sz="1400" dirty="0" err="1"/>
              <a:t>Elamassie</a:t>
            </a:r>
            <a:r>
              <a:rPr lang="en-CA" sz="1400" dirty="0"/>
              <a:t>, I. </a:t>
            </a:r>
            <a:r>
              <a:rPr lang="en-CA" sz="1400" dirty="0" err="1"/>
              <a:t>Altunbas</a:t>
            </a:r>
            <a:r>
              <a:rPr lang="en-CA" sz="1400" dirty="0"/>
              <a:t>, G. </a:t>
            </a:r>
            <a:r>
              <a:rPr lang="en-CA" sz="1400" dirty="0" err="1"/>
              <a:t>Karabulut</a:t>
            </a:r>
            <a:r>
              <a:rPr lang="en-CA" sz="1400" dirty="0"/>
              <a:t> Kurt, M. </a:t>
            </a:r>
            <a:r>
              <a:rPr lang="en-CA" sz="1400" dirty="0" err="1"/>
              <a:t>Uysal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A novel piecewise atmospheric attenuation model for free space optical links in vertical heterogeneous networks</a:t>
            </a:r>
            <a:r>
              <a:rPr lang="en-CA" sz="1400" dirty="0"/>
              <a:t>”, under review in </a:t>
            </a:r>
            <a:r>
              <a:rPr lang="en-CA" sz="1400" i="1" dirty="0"/>
              <a:t>IEEE Communications Magazine</a:t>
            </a:r>
            <a:r>
              <a:rPr lang="en-CA" sz="1400" dirty="0"/>
              <a:t>, 2024.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B00DC6-A0F1-B274-0A5A-556041CD0C68}"/>
              </a:ext>
            </a:extLst>
          </p:cNvPr>
          <p:cNvSpPr txBox="1"/>
          <p:nvPr/>
        </p:nvSpPr>
        <p:spPr>
          <a:xfrm>
            <a:off x="381000" y="27813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[M42]</a:t>
            </a:r>
            <a:r>
              <a:rPr lang="en-CA" sz="1400" dirty="0"/>
              <a:t> Y. Liu, Y.L. Guan, D. Gonzalez G., H. Yanikomeroglu, “</a:t>
            </a:r>
            <a:r>
              <a:rPr lang="en-CA" sz="1400" dirty="0">
                <a:solidFill>
                  <a:srgbClr val="FF0000"/>
                </a:solidFill>
              </a:rPr>
              <a:t>DFT-Chirp-s-OFDM: A promising single-carrier chirping waveform for 6G</a:t>
            </a:r>
            <a:r>
              <a:rPr lang="en-CA" sz="1400" dirty="0"/>
              <a:t>”, under review in </a:t>
            </a:r>
            <a:r>
              <a:rPr lang="en-CA" sz="1400" i="1" dirty="0"/>
              <a:t>IEEE Wireless Communications Magazine</a:t>
            </a:r>
            <a:r>
              <a:rPr lang="en-CA" sz="1400" dirty="0"/>
              <a:t>, 2024. </a:t>
            </a:r>
          </a:p>
        </p:txBody>
      </p:sp>
    </p:spTree>
    <p:extLst>
      <p:ext uri="{BB962C8B-B14F-4D97-AF65-F5344CB8AC3E}">
        <p14:creationId xmlns:p14="http://schemas.microsoft.com/office/powerpoint/2010/main" val="2709176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2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8610600" cy="381000"/>
          </a:xfrm>
        </p:spPr>
        <p:txBody>
          <a:bodyPr/>
          <a:lstStyle/>
          <a:p>
            <a:r>
              <a:rPr lang="en-US" dirty="0"/>
              <a:t>IEEE Magazine Papers – 2023 (2/2)</a:t>
            </a:r>
            <a:endParaRPr lang="en-CA" dirty="0"/>
          </a:p>
        </p:txBody>
      </p:sp>
      <p:sp>
        <p:nvSpPr>
          <p:cNvPr id="17" name="TextBox 16"/>
          <p:cNvSpPr txBox="1"/>
          <p:nvPr/>
        </p:nvSpPr>
        <p:spPr>
          <a:xfrm>
            <a:off x="381000" y="2514600"/>
            <a:ext cx="83820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[M36]</a:t>
            </a:r>
            <a:r>
              <a:rPr lang="en-CA" sz="1400" dirty="0"/>
              <a:t> S. Alfattani, W. Jaafar, H. Yanikomeroglu, A. Yongacoglu, “</a:t>
            </a:r>
            <a:r>
              <a:rPr lang="en-CA" sz="1400" dirty="0">
                <a:solidFill>
                  <a:srgbClr val="FF0000"/>
                </a:solidFill>
              </a:rPr>
              <a:t>Multimode high-altitude platform stations (HAPS) for next generation wireless networks: </a:t>
            </a:r>
            <a:r>
              <a:rPr lang="en-US" sz="1400" dirty="0">
                <a:solidFill>
                  <a:srgbClr val="FF0000"/>
                </a:solidFill>
              </a:rPr>
              <a:t>Selection mechanism, benefits, and potential challenges</a:t>
            </a:r>
            <a:r>
              <a:rPr lang="en-CA" sz="1400" dirty="0"/>
              <a:t>”, </a:t>
            </a:r>
            <a:r>
              <a:rPr lang="en-CA" sz="1400" i="1" dirty="0"/>
              <a:t>IEEE Vehicular Technology Magazine</a:t>
            </a:r>
            <a:r>
              <a:rPr lang="en-CA" sz="1400" dirty="0"/>
              <a:t>, Sep 2023.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1173C8-4486-5CE5-F820-E2F4C471C9F2}"/>
              </a:ext>
            </a:extLst>
          </p:cNvPr>
          <p:cNvSpPr txBox="1"/>
          <p:nvPr/>
        </p:nvSpPr>
        <p:spPr>
          <a:xfrm>
            <a:off x="381000" y="3505200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[M35]</a:t>
            </a:r>
            <a:r>
              <a:rPr lang="en-CA" sz="1400" dirty="0"/>
              <a:t> N. Cherif, W. Jaafar, E. </a:t>
            </a:r>
            <a:r>
              <a:rPr lang="en-CA" sz="1400" dirty="0" err="1"/>
              <a:t>Vinogradov</a:t>
            </a:r>
            <a:r>
              <a:rPr lang="en-CA" sz="1400" dirty="0"/>
              <a:t>, H. Yanikomeroglu, S. </a:t>
            </a:r>
            <a:r>
              <a:rPr lang="en-CA" sz="1400" dirty="0" err="1"/>
              <a:t>Pollin</a:t>
            </a:r>
            <a:r>
              <a:rPr lang="en-CA" sz="1400" dirty="0"/>
              <a:t>, A. Yongacoglu, “</a:t>
            </a:r>
            <a:r>
              <a:rPr lang="en-US" sz="1400" dirty="0">
                <a:solidFill>
                  <a:srgbClr val="FF0000"/>
                </a:solidFill>
              </a:rPr>
              <a:t>iTUAVs: Intermittently tethered UAVs for future wireless networks</a:t>
            </a:r>
            <a:r>
              <a:rPr lang="en-CA" sz="1400" dirty="0"/>
              <a:t>”, </a:t>
            </a:r>
            <a:r>
              <a:rPr lang="en-CA" sz="1400" i="1" dirty="0"/>
              <a:t>IEEE Wireless Communications Magazine</a:t>
            </a:r>
            <a:r>
              <a:rPr lang="en-CA" sz="1400" dirty="0"/>
              <a:t>, Aug 2023.</a:t>
            </a:r>
            <a:r>
              <a:rPr lang="en-CA" sz="1400" dirty="0">
                <a:solidFill>
                  <a:srgbClr val="9900FF"/>
                </a:solidFill>
              </a:rPr>
              <a:t> </a:t>
            </a:r>
            <a:endParaRPr lang="en-CA" sz="1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B279FB-94FB-70EB-2950-D4C34C7B03E9}"/>
              </a:ext>
            </a:extLst>
          </p:cNvPr>
          <p:cNvSpPr txBox="1"/>
          <p:nvPr/>
        </p:nvSpPr>
        <p:spPr>
          <a:xfrm>
            <a:off x="381000" y="1524000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[M37]</a:t>
            </a:r>
            <a:r>
              <a:rPr lang="en-CA" sz="1400" dirty="0"/>
              <a:t> H. Yu, Z. Hua, X. Miao, S. Wang, G. Pan, J. An, T. </a:t>
            </a:r>
            <a:r>
              <a:rPr lang="en-CA" sz="1400" dirty="0" err="1"/>
              <a:t>Svensson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Computer vision-based joint space sensing and communication systems: Non-source, autonomy, and low latency</a:t>
            </a:r>
            <a:r>
              <a:rPr lang="en-CA" sz="1400" dirty="0"/>
              <a:t>”, </a:t>
            </a:r>
            <a:r>
              <a:rPr lang="en-CA" sz="1400" i="1" dirty="0"/>
              <a:t>IEEE Wireless Communications Magazine</a:t>
            </a:r>
            <a:r>
              <a:rPr lang="en-CA" sz="1400" dirty="0"/>
              <a:t>, Dec 2023. </a:t>
            </a:r>
          </a:p>
        </p:txBody>
      </p:sp>
    </p:spTree>
    <p:extLst>
      <p:ext uri="{BB962C8B-B14F-4D97-AF65-F5344CB8AC3E}">
        <p14:creationId xmlns:p14="http://schemas.microsoft.com/office/powerpoint/2010/main" val="1546639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2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8610600" cy="381000"/>
          </a:xfrm>
        </p:spPr>
        <p:txBody>
          <a:bodyPr/>
          <a:lstStyle/>
          <a:p>
            <a:r>
              <a:rPr lang="en-US" dirty="0"/>
              <a:t>IEEE Magazine Papers – 2023 (1/2)</a:t>
            </a:r>
            <a:endParaRPr lang="en-CA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" y="5509736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[M30]</a:t>
            </a:r>
            <a:r>
              <a:rPr lang="en-CA" sz="1400" dirty="0"/>
              <a:t> A.M. </a:t>
            </a:r>
            <a:r>
              <a:rPr lang="en-CA" sz="1400" dirty="0" err="1"/>
              <a:t>Demirtas</a:t>
            </a:r>
            <a:r>
              <a:rPr lang="en-CA" sz="1400" dirty="0"/>
              <a:t>, M.S. </a:t>
            </a:r>
            <a:r>
              <a:rPr lang="en-CA" sz="1400" dirty="0" err="1"/>
              <a:t>Seyfioglu</a:t>
            </a:r>
            <a:r>
              <a:rPr lang="en-CA" sz="1400" dirty="0"/>
              <a:t>, I. Bor-Yaliniz, B. Tavli, and Halim Yanikomeroglu, “</a:t>
            </a:r>
            <a:r>
              <a:rPr lang="en-US" sz="1400" dirty="0">
                <a:solidFill>
                  <a:srgbClr val="FF0000"/>
                </a:solidFill>
              </a:rPr>
              <a:t>Deep learning based autonomous UAV-BSs for NGWNs: Overview and a novel architecture</a:t>
            </a:r>
            <a:r>
              <a:rPr lang="en-US" sz="1400" dirty="0"/>
              <a:t>”</a:t>
            </a:r>
            <a:r>
              <a:rPr lang="en-CA" sz="1400" dirty="0"/>
              <a:t>, </a:t>
            </a:r>
            <a:r>
              <a:rPr lang="en-CA" sz="1400" i="1" dirty="0"/>
              <a:t>IEEE Consumer Electronics Magazine</a:t>
            </a:r>
            <a:r>
              <a:rPr lang="en-CA" sz="1400" dirty="0"/>
              <a:t>, 01 Jan 2023.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1000" y="2452254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[M33]</a:t>
            </a:r>
            <a:r>
              <a:rPr lang="en-CA" sz="1400" dirty="0"/>
              <a:t> Z. </a:t>
            </a:r>
            <a:r>
              <a:rPr lang="en-CA" sz="1400" dirty="0" err="1"/>
              <a:t>Akusta</a:t>
            </a:r>
            <a:r>
              <a:rPr lang="en-CA" sz="1400" dirty="0"/>
              <a:t> </a:t>
            </a:r>
            <a:r>
              <a:rPr lang="en-CA" sz="1400" dirty="0" err="1"/>
              <a:t>Dagdeviren</a:t>
            </a:r>
            <a:r>
              <a:rPr lang="en-CA" sz="1400" dirty="0"/>
              <a:t>, V.K. Akram, O. </a:t>
            </a:r>
            <a:r>
              <a:rPr lang="en-CA" sz="1400" dirty="0" err="1"/>
              <a:t>Dagdeviren</a:t>
            </a:r>
            <a:r>
              <a:rPr lang="en-CA" sz="1400" dirty="0"/>
              <a:t>, B. Tavli, H. Yanikomeroglu, “</a:t>
            </a:r>
            <a:r>
              <a:rPr lang="en-US" sz="1400" i="1" dirty="0">
                <a:solidFill>
                  <a:srgbClr val="FF0000"/>
                </a:solidFill>
              </a:rPr>
              <a:t>k</a:t>
            </a:r>
            <a:r>
              <a:rPr lang="en-US" sz="1400" dirty="0">
                <a:solidFill>
                  <a:srgbClr val="FF0000"/>
                </a:solidFill>
              </a:rPr>
              <a:t>-Connectivity in wireless sensor networks: Overview and future research directions</a:t>
            </a:r>
            <a:r>
              <a:rPr lang="en-CA" sz="1400" dirty="0"/>
              <a:t>”, </a:t>
            </a:r>
            <a:r>
              <a:rPr lang="en-CA" sz="1400" i="1" dirty="0"/>
              <a:t>IEEE Network Magazine</a:t>
            </a:r>
            <a:r>
              <a:rPr lang="en-CA" sz="1400" dirty="0"/>
              <a:t>, May/Jun 2023.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1000" y="4495800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[M31]</a:t>
            </a:r>
            <a:r>
              <a:rPr lang="en-CA" sz="1400" dirty="0"/>
              <a:t> H. </a:t>
            </a:r>
            <a:r>
              <a:rPr lang="en-CA" sz="1400" dirty="0" err="1"/>
              <a:t>Alakoca</a:t>
            </a:r>
            <a:r>
              <a:rPr lang="en-CA" sz="1400" dirty="0"/>
              <a:t>, M. </a:t>
            </a:r>
            <a:r>
              <a:rPr lang="en-CA" sz="1400" dirty="0" err="1"/>
              <a:t>Namdar</a:t>
            </a:r>
            <a:r>
              <a:rPr lang="en-CA" sz="1400" dirty="0"/>
              <a:t>, S. </a:t>
            </a:r>
            <a:r>
              <a:rPr lang="en-CA" sz="1400" dirty="0" err="1"/>
              <a:t>Aldirmaz-Colak</a:t>
            </a:r>
            <a:r>
              <a:rPr lang="en-CA" sz="1400" dirty="0"/>
              <a:t>, M. </a:t>
            </a:r>
            <a:r>
              <a:rPr lang="en-CA" sz="1400" dirty="0" err="1"/>
              <a:t>Basaran</a:t>
            </a:r>
            <a:r>
              <a:rPr lang="en-CA" sz="1400" dirty="0"/>
              <a:t>, A. </a:t>
            </a:r>
            <a:r>
              <a:rPr lang="en-CA" sz="1400" dirty="0" err="1"/>
              <a:t>Basgumus</a:t>
            </a:r>
            <a:r>
              <a:rPr lang="en-CA" sz="1400" dirty="0"/>
              <a:t>, L. Durak-Ata, H. Yanikomeroglu, “</a:t>
            </a:r>
            <a:r>
              <a:rPr lang="en-CA" sz="1400" dirty="0" err="1">
                <a:solidFill>
                  <a:srgbClr val="FF0000"/>
                </a:solidFill>
              </a:rPr>
              <a:t>Metasurface</a:t>
            </a:r>
            <a:r>
              <a:rPr lang="en-CA" sz="1400" dirty="0">
                <a:solidFill>
                  <a:srgbClr val="FF0000"/>
                </a:solidFill>
              </a:rPr>
              <a:t> manipulation attacks: Potential security threat of RIS-aided 6G communications</a:t>
            </a:r>
            <a:r>
              <a:rPr lang="en-CA" sz="1400" dirty="0"/>
              <a:t>”, </a:t>
            </a:r>
            <a:r>
              <a:rPr lang="en-CA" sz="1400" i="1" dirty="0"/>
              <a:t>IEEE Communications Magazine</a:t>
            </a:r>
            <a:r>
              <a:rPr lang="en-CA" sz="1400" dirty="0"/>
              <a:t>, Jan 2023.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1000" y="3505200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[M32]</a:t>
            </a:r>
            <a:r>
              <a:rPr lang="en-CA" sz="1400" dirty="0"/>
              <a:t> A.U. Chaudhry, G. Lamontagne, H. Yanikomeroglu, “</a:t>
            </a:r>
            <a:r>
              <a:rPr lang="en-CA" sz="1400" dirty="0">
                <a:solidFill>
                  <a:srgbClr val="FF0000"/>
                </a:solidFill>
              </a:rPr>
              <a:t>Laser inter-satellite link range in free-space optical satellite networks: Impact on latency</a:t>
            </a:r>
            <a:r>
              <a:rPr lang="en-CA" sz="1400" dirty="0"/>
              <a:t>”, </a:t>
            </a:r>
            <a:r>
              <a:rPr lang="en-CA" sz="1400" i="1" dirty="0"/>
              <a:t>IEEE Aerospace and Electronic Systems Magazine</a:t>
            </a:r>
            <a:r>
              <a:rPr lang="en-CA" sz="1400" dirty="0"/>
              <a:t>, Apr 2023. </a:t>
            </a:r>
            <a:endParaRPr lang="en-CA" sz="1400" i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48E12C-F4BC-1DE9-781E-D2F31EF63E8F}"/>
              </a:ext>
            </a:extLst>
          </p:cNvPr>
          <p:cNvSpPr txBox="1"/>
          <p:nvPr/>
        </p:nvSpPr>
        <p:spPr>
          <a:xfrm>
            <a:off x="381000" y="1447800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[M34]</a:t>
            </a:r>
            <a:r>
              <a:rPr lang="en-CA" sz="1400" dirty="0"/>
              <a:t> C.E. Kement, F. Kaya, W. Jaafar, H. Yanikomeroglu, G. Senarath, N.-D. Dao, P. Zhu, “</a:t>
            </a:r>
            <a:r>
              <a:rPr lang="en-CA" sz="1400" dirty="0">
                <a:solidFill>
                  <a:srgbClr val="FF0000"/>
                </a:solidFill>
              </a:rPr>
              <a:t>Sustaining dynamic traffic in dense urban areas with high altitude platform stations (HAPS)</a:t>
            </a:r>
            <a:r>
              <a:rPr lang="en-CA" sz="1400" dirty="0"/>
              <a:t>”, </a:t>
            </a:r>
            <a:r>
              <a:rPr lang="en-CA" sz="1400" i="1" dirty="0"/>
              <a:t>IEEE Communications Magazine</a:t>
            </a:r>
            <a:r>
              <a:rPr lang="en-CA" sz="1400" dirty="0"/>
              <a:t>, Jul 2023</a:t>
            </a:r>
            <a:r>
              <a:rPr lang="en-CA" sz="1400" i="1" dirty="0"/>
              <a:t>.</a:t>
            </a:r>
            <a:r>
              <a:rPr lang="en-CA" sz="1400" dirty="0"/>
              <a:t> </a:t>
            </a:r>
            <a:endParaRPr lang="en-CA" sz="1400" i="1" dirty="0"/>
          </a:p>
        </p:txBody>
      </p:sp>
    </p:spTree>
    <p:extLst>
      <p:ext uri="{BB962C8B-B14F-4D97-AF65-F5344CB8AC3E}">
        <p14:creationId xmlns:p14="http://schemas.microsoft.com/office/powerpoint/2010/main" val="602839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2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8610600" cy="381000"/>
          </a:xfrm>
        </p:spPr>
        <p:txBody>
          <a:bodyPr/>
          <a:lstStyle/>
          <a:p>
            <a:r>
              <a:rPr lang="en-US" dirty="0"/>
              <a:t>IEEE Magazine Papers – 2022</a:t>
            </a:r>
            <a:endParaRPr lang="en-CA" dirty="0"/>
          </a:p>
        </p:txBody>
      </p:sp>
      <p:sp>
        <p:nvSpPr>
          <p:cNvPr id="16" name="TextBox 15"/>
          <p:cNvSpPr txBox="1"/>
          <p:nvPr/>
        </p:nvSpPr>
        <p:spPr>
          <a:xfrm>
            <a:off x="381000" y="24384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[M28]</a:t>
            </a:r>
            <a:r>
              <a:rPr lang="en-CA" sz="1400" dirty="0"/>
              <a:t> K. Tekbiyik, G. Karabulut Kurt, A.R. </a:t>
            </a:r>
            <a:r>
              <a:rPr lang="en-CA" sz="1400" dirty="0" err="1"/>
              <a:t>Ekti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Reconfigurable intelligent surfaces in action for non-terrestrial networks</a:t>
            </a:r>
            <a:r>
              <a:rPr lang="en-CA" sz="1400" dirty="0"/>
              <a:t>”, </a:t>
            </a:r>
            <a:r>
              <a:rPr lang="en-CA" sz="1400" i="1" dirty="0"/>
              <a:t>IEEE Vehicular Technology Magazine</a:t>
            </a:r>
            <a:r>
              <a:rPr lang="en-CA" sz="1400" dirty="0"/>
              <a:t>, Sep 2022.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1000" y="33528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[M27]</a:t>
            </a:r>
            <a:r>
              <a:rPr lang="en-CA" sz="1400" dirty="0"/>
              <a:t> T. </a:t>
            </a:r>
            <a:r>
              <a:rPr lang="en-CA" sz="1400" dirty="0" err="1"/>
              <a:t>Ahmmed</a:t>
            </a:r>
            <a:r>
              <a:rPr lang="en-CA" sz="1400" dirty="0"/>
              <a:t>, A. </a:t>
            </a:r>
            <a:r>
              <a:rPr lang="en-CA" sz="1400" dirty="0" err="1"/>
              <a:t>Alidadi</a:t>
            </a:r>
            <a:r>
              <a:rPr lang="en-CA" sz="1400" dirty="0"/>
              <a:t>, Z. Zhang, A.U. Chaudhry, H. Yanikomeroglu, “</a:t>
            </a:r>
            <a:r>
              <a:rPr lang="en-CA" sz="1400" dirty="0">
                <a:solidFill>
                  <a:srgbClr val="FF0000"/>
                </a:solidFill>
              </a:rPr>
              <a:t>The digital divide in Canada and the role of LEO satellites in bridging the gap</a:t>
            </a:r>
            <a:r>
              <a:rPr lang="en-CA" sz="1400" dirty="0"/>
              <a:t>”, </a:t>
            </a:r>
            <a:r>
              <a:rPr lang="en-CA" sz="1400" i="1" dirty="0"/>
              <a:t>IEEE Communications Magazine</a:t>
            </a:r>
            <a:r>
              <a:rPr lang="en-CA" sz="1400" dirty="0"/>
              <a:t>, Jun 2022</a:t>
            </a:r>
            <a:r>
              <a:rPr lang="en-CA" sz="1400" i="1" dirty="0"/>
              <a:t>. </a:t>
            </a:r>
            <a:endParaRPr lang="en-CA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15240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[M29]</a:t>
            </a:r>
            <a:r>
              <a:rPr lang="en-CA" sz="1400" dirty="0"/>
              <a:t> W. Jaafar, H. Yanikomeroglu, “</a:t>
            </a:r>
            <a:r>
              <a:rPr lang="en-US" sz="1400" dirty="0">
                <a:solidFill>
                  <a:srgbClr val="FF0000"/>
                </a:solidFill>
              </a:rPr>
              <a:t>HAPS-ITS: Enabling future ITS services in trans-continental highways</a:t>
            </a:r>
            <a:r>
              <a:rPr lang="en-CA" sz="1400" dirty="0"/>
              <a:t>”, </a:t>
            </a:r>
            <a:r>
              <a:rPr lang="en-CA" sz="1400" i="1" dirty="0"/>
              <a:t>IEEE Communications Magazine</a:t>
            </a:r>
            <a:r>
              <a:rPr lang="en-CA" sz="1400" dirty="0"/>
              <a:t>, Oct 2022. </a:t>
            </a:r>
          </a:p>
        </p:txBody>
      </p:sp>
    </p:spTree>
    <p:extLst>
      <p:ext uri="{BB962C8B-B14F-4D97-AF65-F5344CB8AC3E}">
        <p14:creationId xmlns:p14="http://schemas.microsoft.com/office/powerpoint/2010/main" val="3521876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2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8610600" cy="381000"/>
          </a:xfrm>
        </p:spPr>
        <p:txBody>
          <a:bodyPr/>
          <a:lstStyle/>
          <a:p>
            <a:r>
              <a:rPr lang="en-US" dirty="0"/>
              <a:t>IEEE Magazine Papers – 2021 (2/2)</a:t>
            </a:r>
            <a:endParaRPr lang="en-CA" dirty="0"/>
          </a:p>
        </p:txBody>
      </p:sp>
      <p:sp>
        <p:nvSpPr>
          <p:cNvPr id="21" name="TextBox 20"/>
          <p:cNvSpPr txBox="1"/>
          <p:nvPr/>
        </p:nvSpPr>
        <p:spPr>
          <a:xfrm>
            <a:off x="381000" y="15240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[M26]</a:t>
            </a:r>
            <a:r>
              <a:rPr lang="en-CA" sz="1400" dirty="0"/>
              <a:t> A.U. Chaudhry, H. Yanikomeroglu, “</a:t>
            </a:r>
            <a:r>
              <a:rPr lang="en-CA" sz="1400" dirty="0">
                <a:solidFill>
                  <a:srgbClr val="FF0000"/>
                </a:solidFill>
              </a:rPr>
              <a:t>Free space optics for next-generation satellite networks</a:t>
            </a:r>
            <a:r>
              <a:rPr lang="en-CA" sz="1400" dirty="0"/>
              <a:t>”, </a:t>
            </a:r>
            <a:r>
              <a:rPr lang="en-CA" sz="1400" i="1" dirty="0"/>
              <a:t>IEEE Consumer Electronics Magazine</a:t>
            </a:r>
            <a:r>
              <a:rPr lang="en-CA" sz="1400" dirty="0"/>
              <a:t>, Nov 1 2021. </a:t>
            </a:r>
            <a:endParaRPr lang="en-CA" sz="1400" dirty="0">
              <a:solidFill>
                <a:srgbClr val="9900FF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1000" y="229618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[M25]</a:t>
            </a:r>
            <a:r>
              <a:rPr lang="en-CA" sz="1400" dirty="0"/>
              <a:t> N. Cherif, W. Jaafar, H. Yanikomeroglu, A. Yongacoglu, “</a:t>
            </a:r>
            <a:r>
              <a:rPr lang="en-CA" sz="1400" dirty="0">
                <a:solidFill>
                  <a:srgbClr val="FF0000"/>
                </a:solidFill>
              </a:rPr>
              <a:t>3D Aerial highway: The key enabler of the retail industry transformation</a:t>
            </a:r>
            <a:r>
              <a:rPr lang="en-CA" sz="1400" dirty="0"/>
              <a:t>”, </a:t>
            </a:r>
            <a:r>
              <a:rPr lang="en-CA" sz="1400" i="1" dirty="0"/>
              <a:t>IEEE Communications Magazine</a:t>
            </a:r>
            <a:r>
              <a:rPr lang="en-CA" sz="1400" dirty="0"/>
              <a:t>, Sep 2021. </a:t>
            </a:r>
            <a:endParaRPr lang="en-CA" sz="1400" dirty="0">
              <a:solidFill>
                <a:srgbClr val="9900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1000" y="305818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b="1" dirty="0"/>
              <a:t>[M24]</a:t>
            </a:r>
            <a:r>
              <a:rPr lang="en-CA" sz="1400" dirty="0"/>
              <a:t> C. </a:t>
            </a:r>
            <a:r>
              <a:rPr lang="en-CA" sz="1400" dirty="0" err="1"/>
              <a:t>Goztepe</a:t>
            </a:r>
            <a:r>
              <a:rPr lang="en-CA" sz="1400" dirty="0"/>
              <a:t>, S. Büyükçorak, G. Karabulut Kurt, H. Yanikomeroglu, “</a:t>
            </a:r>
            <a:r>
              <a:rPr lang="en-CA" sz="1400" dirty="0">
                <a:solidFill>
                  <a:srgbClr val="FF0000"/>
                </a:solidFill>
              </a:rPr>
              <a:t>Localization threats in next-generation wireless networks</a:t>
            </a:r>
            <a:r>
              <a:rPr lang="en-CA" sz="1400" dirty="0"/>
              <a:t>”, </a:t>
            </a:r>
            <a:r>
              <a:rPr lang="en-CA" sz="1400" i="1" dirty="0"/>
              <a:t>IEEE Communications Magazine</a:t>
            </a:r>
            <a:r>
              <a:rPr lang="en-CA" sz="1400" dirty="0"/>
              <a:t>, Sep 2021.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1000" y="4823936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[M22]</a:t>
            </a:r>
            <a:r>
              <a:rPr lang="en-CA" sz="1400" dirty="0"/>
              <a:t> T. Darwish, G. Karabulut Kurt, H. Yanikomeroglu, G. Senarath, P. Zhu, “</a:t>
            </a:r>
            <a:r>
              <a:rPr lang="en-CA" sz="1400" dirty="0">
                <a:solidFill>
                  <a:srgbClr val="FF0000"/>
                </a:solidFill>
              </a:rPr>
              <a:t>A vision of self-evolving network management for future intelligent vertical HetNet</a:t>
            </a:r>
            <a:r>
              <a:rPr lang="en-CA" sz="1400" dirty="0"/>
              <a:t>”, </a:t>
            </a:r>
            <a:r>
              <a:rPr lang="en-CA" sz="1400" i="1" dirty="0"/>
              <a:t>IEEE Wireless Communications Magazine</a:t>
            </a:r>
            <a:r>
              <a:rPr lang="en-CA" sz="1400" dirty="0"/>
              <a:t>, Aug 2021. </a:t>
            </a:r>
            <a:endParaRPr lang="en-CA" sz="1400" dirty="0">
              <a:solidFill>
                <a:srgbClr val="99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" y="3833336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[M23]</a:t>
            </a:r>
            <a:r>
              <a:rPr lang="en-CA" sz="1400" dirty="0"/>
              <a:t> G. Karabulut Kurt, H. Yanikomeroglu, “</a:t>
            </a:r>
            <a:r>
              <a:rPr lang="en-CA" sz="1400" dirty="0">
                <a:solidFill>
                  <a:srgbClr val="FF0000"/>
                </a:solidFill>
              </a:rPr>
              <a:t>Communication, computing, caching, and sensing for next generation aerial delivery networks: </a:t>
            </a:r>
            <a:r>
              <a:rPr lang="en-US" sz="1400" dirty="0">
                <a:solidFill>
                  <a:srgbClr val="FF0000"/>
                </a:solidFill>
              </a:rPr>
              <a:t>Using a high-altitude platform station as an enabling technology</a:t>
            </a:r>
            <a:r>
              <a:rPr lang="en-CA" sz="1400" dirty="0"/>
              <a:t>”, </a:t>
            </a:r>
            <a:r>
              <a:rPr lang="en-CA" sz="1400" i="1" dirty="0"/>
              <a:t>IEEE Vehicular Technology Magazine</a:t>
            </a:r>
            <a:r>
              <a:rPr lang="en-CA" sz="1400" dirty="0"/>
              <a:t>, Sep 2021. </a:t>
            </a:r>
            <a:endParaRPr lang="en-CA" sz="1400" dirty="0">
              <a:solidFill>
                <a:srgbClr val="99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756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2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8610600" cy="381000"/>
          </a:xfrm>
        </p:spPr>
        <p:txBody>
          <a:bodyPr/>
          <a:lstStyle/>
          <a:p>
            <a:r>
              <a:rPr lang="en-US" dirty="0"/>
              <a:t>IEEE Magazine Papers – 2021 (1/2)</a:t>
            </a:r>
            <a:endParaRPr lang="en-CA" dirty="0"/>
          </a:p>
        </p:txBody>
      </p:sp>
      <p:sp>
        <p:nvSpPr>
          <p:cNvPr id="17" name="TextBox 16"/>
          <p:cNvSpPr txBox="1"/>
          <p:nvPr/>
        </p:nvSpPr>
        <p:spPr>
          <a:xfrm>
            <a:off x="381000" y="48768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[M17]</a:t>
            </a:r>
            <a:r>
              <a:rPr lang="en-CA" sz="1400" dirty="0"/>
              <a:t> M.S. </a:t>
            </a:r>
            <a:r>
              <a:rPr lang="en-CA" sz="1400" dirty="0" err="1"/>
              <a:t>Alam</a:t>
            </a:r>
            <a:r>
              <a:rPr lang="en-CA" sz="1400" dirty="0"/>
              <a:t>, G. Karabulut Kurt, H. Yanikomeroglu, P. Zhu, N.-D. Dao, “</a:t>
            </a:r>
            <a:r>
              <a:rPr lang="en-US" sz="1400" dirty="0">
                <a:solidFill>
                  <a:srgbClr val="FF0000"/>
                </a:solidFill>
              </a:rPr>
              <a:t>High altitude platform station based super macro base station constellations</a:t>
            </a:r>
            <a:r>
              <a:rPr lang="en-CA" sz="1400" dirty="0"/>
              <a:t>”, </a:t>
            </a:r>
            <a:r>
              <a:rPr lang="en-CA" sz="1400" i="1" dirty="0"/>
              <a:t>IEEE Communications Magazine</a:t>
            </a:r>
            <a:r>
              <a:rPr lang="en-CA" sz="1400" dirty="0"/>
              <a:t>, Jan 2021. </a:t>
            </a:r>
            <a:endParaRPr lang="en-CA" sz="1400" dirty="0">
              <a:solidFill>
                <a:srgbClr val="99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5638800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[M16]</a:t>
            </a:r>
            <a:r>
              <a:rPr lang="en-CA" sz="1400" dirty="0"/>
              <a:t> S. </a:t>
            </a:r>
            <a:r>
              <a:rPr lang="en-CA" sz="1400" dirty="0" err="1"/>
              <a:t>Alfattani</a:t>
            </a:r>
            <a:r>
              <a:rPr lang="en-CA" sz="1400" dirty="0"/>
              <a:t>, W. Jaafar, Y. Hmamouche, H. Yanikomeroglu, A. Yongacoglu, N.D. Dao, P. Zhu, “</a:t>
            </a:r>
            <a:r>
              <a:rPr lang="en-CA" sz="1400" dirty="0">
                <a:solidFill>
                  <a:srgbClr val="FF0000"/>
                </a:solidFill>
              </a:rPr>
              <a:t>Aerial platforms with reconfigurable smart surfaces for 5G and beyond</a:t>
            </a:r>
            <a:r>
              <a:rPr lang="en-CA" sz="1400" dirty="0"/>
              <a:t>”, </a:t>
            </a:r>
            <a:r>
              <a:rPr lang="en-CA" sz="1400" i="1" dirty="0"/>
              <a:t>IEEE Communications Magazine</a:t>
            </a:r>
            <a:r>
              <a:rPr lang="en-CA" sz="1400" dirty="0"/>
              <a:t>, Jan 2021.</a:t>
            </a:r>
            <a:r>
              <a:rPr lang="en-CA" sz="1400" dirty="0">
                <a:solidFill>
                  <a:srgbClr val="9900FF"/>
                </a:solidFill>
              </a:rPr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1000" y="41148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[M18]</a:t>
            </a:r>
            <a:r>
              <a:rPr lang="en-CA" sz="1400" dirty="0"/>
              <a:t> C.E. </a:t>
            </a:r>
            <a:r>
              <a:rPr lang="en-CA" sz="1400" dirty="0" err="1"/>
              <a:t>Kement</a:t>
            </a:r>
            <a:r>
              <a:rPr lang="en-CA" sz="1400" dirty="0"/>
              <a:t>, B. Tavli, H. Gultekin, H. Yanikomeroglu, “</a:t>
            </a:r>
            <a:r>
              <a:rPr lang="en-US" sz="1400" dirty="0">
                <a:solidFill>
                  <a:srgbClr val="FF0000"/>
                </a:solidFill>
              </a:rPr>
              <a:t>Holistic privacy for electricity, water, and natural gas metering in next generation smart homes</a:t>
            </a:r>
            <a:r>
              <a:rPr lang="en-CA" sz="1400" dirty="0"/>
              <a:t>”, </a:t>
            </a:r>
            <a:r>
              <a:rPr lang="en-CA" sz="1400" i="1" dirty="0"/>
              <a:t>IEEE Communications Magazine</a:t>
            </a:r>
            <a:r>
              <a:rPr lang="en-CA" sz="1400" dirty="0"/>
              <a:t>, Mar 2021. 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" y="2362200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[M20]</a:t>
            </a:r>
            <a:r>
              <a:rPr lang="en-CA" sz="1400" dirty="0"/>
              <a:t> A.B. Ozyurt, M. </a:t>
            </a:r>
            <a:r>
              <a:rPr lang="en-CA" sz="1400" dirty="0" err="1"/>
              <a:t>Basaran</a:t>
            </a:r>
            <a:r>
              <a:rPr lang="en-CA" sz="1400" dirty="0"/>
              <a:t>, M. </a:t>
            </a:r>
            <a:r>
              <a:rPr lang="en-CA" sz="1400" dirty="0" err="1"/>
              <a:t>Ardanuc</a:t>
            </a:r>
            <a:r>
              <a:rPr lang="en-CA" sz="1400" dirty="0"/>
              <a:t>, L. Durak-Ata, H. Yanikomeroglu, “</a:t>
            </a:r>
            <a:r>
              <a:rPr lang="en-CA" sz="1400" dirty="0">
                <a:solidFill>
                  <a:srgbClr val="FF0000"/>
                </a:solidFill>
              </a:rPr>
              <a:t>Intracell frequency band exiling for green wireless networks: </a:t>
            </a:r>
            <a:r>
              <a:rPr lang="en-US" sz="1400" dirty="0">
                <a:solidFill>
                  <a:srgbClr val="FF0000"/>
                </a:solidFill>
              </a:rPr>
              <a:t>Implementation, performance metrics, and use cases</a:t>
            </a:r>
            <a:r>
              <a:rPr lang="en-CA" sz="1400" dirty="0"/>
              <a:t>”, </a:t>
            </a:r>
            <a:r>
              <a:rPr lang="en-CA" sz="1400" i="1" dirty="0"/>
              <a:t>IEEE Vehicular Technology Magazine</a:t>
            </a:r>
            <a:r>
              <a:rPr lang="en-CA" sz="1400" dirty="0"/>
              <a:t>, Jun 2021. </a:t>
            </a:r>
            <a:endParaRPr lang="en-CA" sz="1400" dirty="0">
              <a:solidFill>
                <a:srgbClr val="99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1000" y="33528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b="1" dirty="0"/>
              <a:t>[M19]</a:t>
            </a:r>
            <a:r>
              <a:rPr lang="en-CA" sz="1400" dirty="0"/>
              <a:t> Z. Sadreddini, H. Yanikomeroglu, “</a:t>
            </a:r>
            <a:r>
              <a:rPr lang="en-CA" sz="1400" dirty="0">
                <a:solidFill>
                  <a:srgbClr val="FF0000"/>
                </a:solidFill>
              </a:rPr>
              <a:t>A novel centralized cloud-based mobile data rollover management</a:t>
            </a:r>
            <a:r>
              <a:rPr lang="en-CA" sz="1400" dirty="0"/>
              <a:t>”, </a:t>
            </a:r>
            <a:r>
              <a:rPr lang="en-CA" sz="1400" i="1" dirty="0"/>
              <a:t>IEEE Wireless Communications Magazine</a:t>
            </a:r>
            <a:r>
              <a:rPr lang="en-CA" sz="1400" dirty="0"/>
              <a:t>, Apr 2021.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1000" y="16002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b="1" dirty="0"/>
              <a:t>[M21]</a:t>
            </a:r>
            <a:r>
              <a:rPr lang="en-CA" sz="1400" dirty="0"/>
              <a:t> A.U. Chaudhry, Halim Yanikomeroglu, “</a:t>
            </a:r>
            <a:r>
              <a:rPr lang="en-CA" sz="1400" dirty="0">
                <a:solidFill>
                  <a:srgbClr val="FF0000"/>
                </a:solidFill>
              </a:rPr>
              <a:t>Laser inter-satellite links in a Starlink constellation: A classification and analysis</a:t>
            </a:r>
            <a:r>
              <a:rPr lang="en-CA" sz="1400" dirty="0"/>
              <a:t>”, </a:t>
            </a:r>
            <a:r>
              <a:rPr lang="en-CA" sz="1400" i="1" dirty="0"/>
              <a:t>IEEE Vehicular Technology Magazine</a:t>
            </a:r>
            <a:r>
              <a:rPr lang="en-CA" sz="1400" dirty="0"/>
              <a:t>, Jun 2021. </a:t>
            </a:r>
          </a:p>
        </p:txBody>
      </p:sp>
    </p:spTree>
    <p:extLst>
      <p:ext uri="{BB962C8B-B14F-4D97-AF65-F5344CB8AC3E}">
        <p14:creationId xmlns:p14="http://schemas.microsoft.com/office/powerpoint/2010/main" val="3438379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2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8610600" cy="381000"/>
          </a:xfrm>
        </p:spPr>
        <p:txBody>
          <a:bodyPr/>
          <a:lstStyle/>
          <a:p>
            <a:r>
              <a:rPr lang="en-US" dirty="0"/>
              <a:t>IEEE Magazine Papers – 2020</a:t>
            </a:r>
            <a:endParaRPr lang="en-CA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26670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[M14]</a:t>
            </a:r>
            <a:r>
              <a:rPr lang="en-CA" sz="1400" dirty="0"/>
              <a:t> R. Alkurd, I. Abualhaol, H. Yanikomeroglu, “</a:t>
            </a:r>
            <a:r>
              <a:rPr lang="en-CA" sz="1400" dirty="0">
                <a:solidFill>
                  <a:srgbClr val="FF0000"/>
                </a:solidFill>
              </a:rPr>
              <a:t>Big-data-driven and AI-based framework to enable personalization in wireless networks</a:t>
            </a:r>
            <a:r>
              <a:rPr lang="en-CA" sz="1400" dirty="0"/>
              <a:t>”, </a:t>
            </a:r>
            <a:r>
              <a:rPr lang="en-CA" sz="1400" i="1" dirty="0"/>
              <a:t>IEEE Communications Magazine</a:t>
            </a:r>
            <a:r>
              <a:rPr lang="en-CA" sz="1400" dirty="0"/>
              <a:t>, Mar 2020.</a:t>
            </a:r>
            <a:r>
              <a:rPr lang="en-CA" sz="1400" dirty="0">
                <a:solidFill>
                  <a:srgbClr val="9900FF"/>
                </a:solidFill>
              </a:rPr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1000" y="1623536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b="1" dirty="0"/>
              <a:t>[M15]</a:t>
            </a:r>
            <a:r>
              <a:rPr lang="en-CA" sz="1400" dirty="0"/>
              <a:t> K. </a:t>
            </a:r>
            <a:r>
              <a:rPr lang="en-CA" sz="1400" dirty="0" err="1"/>
              <a:t>Tekbiyik</a:t>
            </a:r>
            <a:r>
              <a:rPr lang="en-CA" sz="1400" dirty="0"/>
              <a:t>, A.R. </a:t>
            </a:r>
            <a:r>
              <a:rPr lang="en-CA" sz="1400" dirty="0" err="1"/>
              <a:t>Ekti</a:t>
            </a:r>
            <a:r>
              <a:rPr lang="en-CA" sz="1400" dirty="0"/>
              <a:t>, G. Karabulut Kurt, A. </a:t>
            </a:r>
            <a:r>
              <a:rPr lang="en-CA" sz="1400" dirty="0" err="1"/>
              <a:t>Gorcin</a:t>
            </a:r>
            <a:r>
              <a:rPr lang="en-CA" sz="1400" dirty="0"/>
              <a:t>, H. Yanikomeroglu, “</a:t>
            </a:r>
            <a:r>
              <a:rPr lang="en-US" sz="1400" dirty="0">
                <a:solidFill>
                  <a:srgbClr val="FF0000"/>
                </a:solidFill>
              </a:rPr>
              <a:t>A holistic investigation on terahertz propagation and channel modeling toward vertical heterogeneous networks</a:t>
            </a:r>
            <a:r>
              <a:rPr lang="en-CA" sz="1400" dirty="0"/>
              <a:t>”, </a:t>
            </a:r>
            <a:r>
              <a:rPr lang="en-CA" sz="1400" i="1" dirty="0"/>
              <a:t>IEEE Communications Magazine</a:t>
            </a:r>
            <a:r>
              <a:rPr lang="en-CA" sz="1400" dirty="0"/>
              <a:t>, Nov 2020. 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36302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2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8610600" cy="381000"/>
          </a:xfrm>
        </p:spPr>
        <p:txBody>
          <a:bodyPr/>
          <a:lstStyle/>
          <a:p>
            <a:r>
              <a:rPr lang="en-US" dirty="0"/>
              <a:t>IEEE Magazine Papers – 2019 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381000" y="5537296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b="1" dirty="0"/>
              <a:t>[M08] </a:t>
            </a:r>
            <a:r>
              <a:rPr lang="en-CA" sz="1400" dirty="0"/>
              <a:t>V. </a:t>
            </a:r>
            <a:r>
              <a:rPr lang="en-CA" sz="1400" dirty="0" err="1"/>
              <a:t>Petrov</a:t>
            </a:r>
            <a:r>
              <a:rPr lang="en-CA" sz="1400" dirty="0"/>
              <a:t>, K. </a:t>
            </a:r>
            <a:r>
              <a:rPr lang="en-CA" sz="1400" dirty="0" err="1"/>
              <a:t>Mikhaylov</a:t>
            </a:r>
            <a:r>
              <a:rPr lang="en-CA" sz="1400" dirty="0"/>
              <a:t>, D. </a:t>
            </a:r>
            <a:r>
              <a:rPr lang="en-CA" sz="1400" dirty="0" err="1"/>
              <a:t>Moltchanov</a:t>
            </a:r>
            <a:r>
              <a:rPr lang="en-CA" sz="1400" dirty="0"/>
              <a:t>, S. Andreev, G. </a:t>
            </a:r>
            <a:r>
              <a:rPr lang="en-CA" sz="1400" dirty="0" err="1"/>
              <a:t>Fodor</a:t>
            </a:r>
            <a:r>
              <a:rPr lang="en-CA" sz="1400" dirty="0"/>
              <a:t>, J. </a:t>
            </a:r>
            <a:r>
              <a:rPr lang="en-CA" sz="1400" dirty="0" err="1"/>
              <a:t>Torsner</a:t>
            </a:r>
            <a:r>
              <a:rPr lang="en-CA" sz="1400" dirty="0"/>
              <a:t>, H. Yanikomeroglu, M. </a:t>
            </a:r>
            <a:r>
              <a:rPr lang="en-CA" sz="1400" dirty="0" err="1"/>
              <a:t>Juntti</a:t>
            </a:r>
            <a:r>
              <a:rPr lang="en-CA" sz="1400" dirty="0"/>
              <a:t>, Y. Koucheryavy, “</a:t>
            </a:r>
            <a:r>
              <a:rPr lang="en-CA" sz="1400" dirty="0">
                <a:solidFill>
                  <a:srgbClr val="FF0000"/>
                </a:solidFill>
              </a:rPr>
              <a:t>When IoT keeps people in the loop: A path towards a new global utility</a:t>
            </a:r>
            <a:r>
              <a:rPr lang="en-CA" sz="1400" dirty="0"/>
              <a:t>”, </a:t>
            </a:r>
            <a:r>
              <a:rPr lang="en-CA" sz="1400" i="1" dirty="0"/>
              <a:t>IEEE</a:t>
            </a:r>
            <a:r>
              <a:rPr lang="en-CA" sz="1400" dirty="0"/>
              <a:t> </a:t>
            </a:r>
            <a:r>
              <a:rPr lang="en-CA" sz="1400" i="1" dirty="0"/>
              <a:t>Communications </a:t>
            </a:r>
            <a:r>
              <a:rPr lang="en-CA" sz="1400" i="1" dirty="0">
                <a:solidFill>
                  <a:schemeClr val="tx1"/>
                </a:solidFill>
              </a:rPr>
              <a:t>Magazine</a:t>
            </a:r>
            <a:r>
              <a:rPr lang="en-CA" sz="1400" dirty="0">
                <a:solidFill>
                  <a:schemeClr val="tx1"/>
                </a:solidFill>
              </a:rPr>
              <a:t>, Jan 2019. 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4595336"/>
            <a:ext cx="8458200" cy="738664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b="1" dirty="0"/>
              <a:t>[M09] </a:t>
            </a:r>
            <a:r>
              <a:rPr lang="en-CA" sz="1400" dirty="0"/>
              <a:t>I. </a:t>
            </a:r>
            <a:r>
              <a:rPr lang="en-CA" sz="1400" dirty="0" err="1"/>
              <a:t>Bor-Yaliniz</a:t>
            </a:r>
            <a:r>
              <a:rPr lang="en-CA" sz="1400" dirty="0"/>
              <a:t>, M. Salem, G. Senerath, H. Yanikomeroglu, “</a:t>
            </a:r>
            <a:r>
              <a:rPr lang="en-CA" sz="1400" dirty="0">
                <a:solidFill>
                  <a:srgbClr val="FF0000"/>
                </a:solidFill>
              </a:rPr>
              <a:t>Is 5G ready for drones?: A look into contemporary and prospective wireless networks from a standardization perspective</a:t>
            </a:r>
            <a:r>
              <a:rPr lang="en-CA" sz="1400" dirty="0"/>
              <a:t>”, </a:t>
            </a:r>
            <a:r>
              <a:rPr lang="en-CA" sz="1400" i="1" dirty="0"/>
              <a:t>IEEE Wireless Communications </a:t>
            </a:r>
            <a:r>
              <a:rPr lang="en-CA" sz="1400" i="1" dirty="0">
                <a:solidFill>
                  <a:schemeClr val="tx1"/>
                </a:solidFill>
              </a:rPr>
              <a:t>Magazine</a:t>
            </a:r>
            <a:r>
              <a:rPr lang="en-CA" sz="1400" dirty="0">
                <a:solidFill>
                  <a:schemeClr val="tx1"/>
                </a:solidFill>
              </a:rPr>
              <a:t>, Feb 2019. </a:t>
            </a:r>
            <a:endParaRPr lang="en-CA" sz="14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389638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b="1" dirty="0"/>
              <a:t>[M10] </a:t>
            </a:r>
            <a:r>
              <a:rPr lang="en-CA" sz="1400" dirty="0"/>
              <a:t>R.H. </a:t>
            </a:r>
            <a:r>
              <a:rPr lang="en-CA" sz="1400" dirty="0" err="1"/>
              <a:t>Gohary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Noncoherent MIMO signaling for block-fading channels: Approaches and challenges</a:t>
            </a:r>
            <a:r>
              <a:rPr lang="en-CA" sz="1400" dirty="0"/>
              <a:t>”, </a:t>
            </a:r>
            <a:r>
              <a:rPr lang="en-CA" sz="1400" i="1" dirty="0"/>
              <a:t>IEEE Vehicular Technology </a:t>
            </a:r>
            <a:r>
              <a:rPr lang="en-CA" sz="1400" i="1" dirty="0">
                <a:solidFill>
                  <a:schemeClr val="tx1"/>
                </a:solidFill>
              </a:rPr>
              <a:t>Magazine</a:t>
            </a:r>
            <a:r>
              <a:rPr lang="en-CA" sz="1400" dirty="0">
                <a:solidFill>
                  <a:schemeClr val="tx1"/>
                </a:solidFill>
              </a:rPr>
              <a:t>, Mar 2019. </a:t>
            </a:r>
            <a:endParaRPr lang="en-CA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2233136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[M12] </a:t>
            </a:r>
            <a:r>
              <a:rPr lang="en-CA" sz="1400" dirty="0"/>
              <a:t>H. </a:t>
            </a:r>
            <a:r>
              <a:rPr lang="en-CA" sz="1400" dirty="0" err="1"/>
              <a:t>Abou-Zeid</a:t>
            </a:r>
            <a:r>
              <a:rPr lang="en-CA" sz="1400" dirty="0"/>
              <a:t>, F. Pervez, A. </a:t>
            </a:r>
            <a:r>
              <a:rPr lang="en-CA" sz="1400" dirty="0" err="1"/>
              <a:t>Adinoyi</a:t>
            </a:r>
            <a:r>
              <a:rPr lang="en-CA" sz="1400" dirty="0"/>
              <a:t>, M. </a:t>
            </a:r>
            <a:r>
              <a:rPr lang="en-CA" sz="1400" dirty="0" err="1"/>
              <a:t>Aljlayl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Cellular V2X transmission for connected and autonomous vehicles: Standardization, applications, and enabling technologies</a:t>
            </a:r>
            <a:r>
              <a:rPr lang="en-CA" sz="1400" dirty="0"/>
              <a:t>”, </a:t>
            </a:r>
            <a:r>
              <a:rPr lang="en-CA" sz="1400" i="1" dirty="0"/>
              <a:t>IEEE Consumer Electronics Magazine</a:t>
            </a:r>
            <a:r>
              <a:rPr lang="en-CA" sz="1400" dirty="0"/>
              <a:t>, Nov-Dec 2019. </a:t>
            </a:r>
            <a:endParaRPr lang="en-CA" sz="1400" dirty="0">
              <a:solidFill>
                <a:srgbClr val="99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3171216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[M11] </a:t>
            </a:r>
            <a:r>
              <a:rPr lang="en-CA" sz="1400" dirty="0"/>
              <a:t>S. Andreev, V. Petrov, M. </a:t>
            </a:r>
            <a:r>
              <a:rPr lang="en-CA" sz="1400" dirty="0" err="1"/>
              <a:t>Dohler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Future of ultra-dense networks beyond 5G: Harnessing heterogeneous moving cells</a:t>
            </a:r>
            <a:r>
              <a:rPr lang="en-CA" sz="1400" dirty="0"/>
              <a:t>”, </a:t>
            </a:r>
            <a:r>
              <a:rPr lang="en-CA" sz="1400" i="1" dirty="0"/>
              <a:t>IEEE Communications </a:t>
            </a:r>
            <a:r>
              <a:rPr lang="en-CA" sz="1400" i="1" dirty="0">
                <a:solidFill>
                  <a:schemeClr val="tx1"/>
                </a:solidFill>
              </a:rPr>
              <a:t>Magazine</a:t>
            </a:r>
            <a:r>
              <a:rPr lang="en-CA" sz="1400" dirty="0">
                <a:solidFill>
                  <a:schemeClr val="tx1"/>
                </a:solidFill>
              </a:rPr>
              <a:t>, Jun 2019. </a:t>
            </a:r>
            <a:endParaRPr lang="en-CA" sz="1400" dirty="0">
              <a:solidFill>
                <a:srgbClr val="99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" y="15240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[M13]</a:t>
            </a:r>
            <a:r>
              <a:rPr lang="en-CA" sz="1400" dirty="0"/>
              <a:t> C. </a:t>
            </a:r>
            <a:r>
              <a:rPr lang="en-CA" sz="1400" dirty="0" err="1"/>
              <a:t>Altun</a:t>
            </a:r>
            <a:r>
              <a:rPr lang="en-CA" sz="1400" dirty="0"/>
              <a:t>, B. </a:t>
            </a:r>
            <a:r>
              <a:rPr lang="en-CA" sz="1400" dirty="0" err="1"/>
              <a:t>Tavli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Liberalization of digital twins of IoT enabled home appliances via blockchains and absolute ownership rights</a:t>
            </a:r>
            <a:r>
              <a:rPr lang="en-CA" sz="1400" dirty="0"/>
              <a:t>”, </a:t>
            </a:r>
            <a:r>
              <a:rPr lang="en-CA" sz="1400" i="1" dirty="0"/>
              <a:t>IEEE Communications Magazine</a:t>
            </a:r>
            <a:r>
              <a:rPr lang="en-CA" sz="1400" dirty="0"/>
              <a:t>, Dec 2019. </a:t>
            </a:r>
            <a:endParaRPr lang="en-CA" sz="1400" dirty="0">
              <a:solidFill>
                <a:srgbClr val="99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686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2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8610600" cy="381000"/>
          </a:xfrm>
        </p:spPr>
        <p:txBody>
          <a:bodyPr/>
          <a:lstStyle/>
          <a:p>
            <a:r>
              <a:rPr lang="en-US" dirty="0"/>
              <a:t>IEEE Magazine Papers – 2018 and Before</a:t>
            </a:r>
            <a:endParaRPr lang="en-CA" dirty="0"/>
          </a:p>
        </p:txBody>
      </p:sp>
      <p:sp>
        <p:nvSpPr>
          <p:cNvPr id="17" name="TextBox 16"/>
          <p:cNvSpPr txBox="1"/>
          <p:nvPr/>
        </p:nvSpPr>
        <p:spPr>
          <a:xfrm>
            <a:off x="377055" y="1991380"/>
            <a:ext cx="8462145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[M06] </a:t>
            </a:r>
            <a:r>
              <a:rPr lang="en-CA" sz="1400" dirty="0"/>
              <a:t>I. Bor-Yaliniz, H. Yanikomeroglu, “</a:t>
            </a:r>
            <a:r>
              <a:rPr lang="en-CA" sz="1400" dirty="0">
                <a:solidFill>
                  <a:srgbClr val="FF0000"/>
                </a:solidFill>
              </a:rPr>
              <a:t>The new frontier in RAN heterogeneity: Multi-tier drone-cells</a:t>
            </a:r>
            <a:r>
              <a:rPr lang="en-CA" sz="1400" dirty="0"/>
              <a:t>”, </a:t>
            </a:r>
            <a:r>
              <a:rPr lang="en-CA" sz="1400" i="1" dirty="0"/>
              <a:t>IEEE Communications </a:t>
            </a:r>
            <a:r>
              <a:rPr lang="en-CA" sz="1400" i="1" dirty="0">
                <a:solidFill>
                  <a:schemeClr val="tx1"/>
                </a:solidFill>
              </a:rPr>
              <a:t>Magazine</a:t>
            </a:r>
            <a:r>
              <a:rPr lang="en-CA" sz="1400" dirty="0">
                <a:solidFill>
                  <a:schemeClr val="tx1"/>
                </a:solidFill>
              </a:rPr>
              <a:t>, Nov 2016. </a:t>
            </a:r>
            <a:endParaRPr lang="en-CA" sz="1400" dirty="0">
              <a:solidFill>
                <a:srgbClr val="99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2690336"/>
            <a:ext cx="8462145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[M05] </a:t>
            </a:r>
            <a:r>
              <a:rPr lang="en-CA" sz="1400" dirty="0"/>
              <a:t>S. Andreev, O. </a:t>
            </a:r>
            <a:r>
              <a:rPr lang="en-CA" sz="1400" dirty="0" err="1"/>
              <a:t>Galinina</a:t>
            </a:r>
            <a:r>
              <a:rPr lang="en-CA" sz="1400" dirty="0"/>
              <a:t>, A. </a:t>
            </a:r>
            <a:r>
              <a:rPr lang="en-CA" sz="1400" dirty="0" err="1"/>
              <a:t>Pyattaev</a:t>
            </a:r>
            <a:r>
              <a:rPr lang="en-CA" sz="1400" dirty="0"/>
              <a:t>, J. </a:t>
            </a:r>
            <a:r>
              <a:rPr lang="en-CA" sz="1400" dirty="0" err="1"/>
              <a:t>Hosek</a:t>
            </a:r>
            <a:r>
              <a:rPr lang="en-CA" sz="1400" dirty="0"/>
              <a:t>, P. </a:t>
            </a:r>
            <a:r>
              <a:rPr lang="en-CA" sz="1400" dirty="0" err="1"/>
              <a:t>Masek</a:t>
            </a:r>
            <a:r>
              <a:rPr lang="en-CA" sz="1400" dirty="0"/>
              <a:t>, H. Yanikomeroglu, Y. Koucheryavy, “</a:t>
            </a:r>
            <a:r>
              <a:rPr lang="en-CA" sz="1400" dirty="0">
                <a:solidFill>
                  <a:srgbClr val="FF0000"/>
                </a:solidFill>
              </a:rPr>
              <a:t>Exploring synergy between communications, caching, and computing in 5G-grade deployments</a:t>
            </a:r>
            <a:r>
              <a:rPr lang="en-CA" sz="1400" dirty="0"/>
              <a:t>”, </a:t>
            </a:r>
            <a:r>
              <a:rPr lang="en-CA" sz="1400" i="1" dirty="0"/>
              <a:t>IEEE Communications </a:t>
            </a:r>
            <a:r>
              <a:rPr lang="en-CA" sz="1400" i="1" dirty="0">
                <a:solidFill>
                  <a:schemeClr val="tx1"/>
                </a:solidFill>
              </a:rPr>
              <a:t>Magazine</a:t>
            </a:r>
            <a:r>
              <a:rPr lang="en-CA" sz="1400" dirty="0">
                <a:solidFill>
                  <a:schemeClr val="tx1"/>
                </a:solidFill>
              </a:rPr>
              <a:t>, Aug 2016. </a:t>
            </a:r>
            <a:endParaRPr lang="en-CA" sz="1400" dirty="0">
              <a:solidFill>
                <a:srgbClr val="99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" y="3591580"/>
            <a:ext cx="8462145" cy="52322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[M04] </a:t>
            </a:r>
            <a:r>
              <a:rPr lang="en-CA" sz="1400" dirty="0"/>
              <a:t>M. </a:t>
            </a:r>
            <a:r>
              <a:rPr lang="en-CA" sz="1400" dirty="0" err="1"/>
              <a:t>Mirahsan</a:t>
            </a:r>
            <a:r>
              <a:rPr lang="en-CA" sz="1400" dirty="0"/>
              <a:t>, R. </a:t>
            </a:r>
            <a:r>
              <a:rPr lang="en-CA" sz="1400" dirty="0" err="1"/>
              <a:t>Schoenen</a:t>
            </a:r>
            <a:r>
              <a:rPr lang="en-CA" sz="1400" dirty="0"/>
              <a:t>, H. Yanikomeroglu, G. Senerath, N.-D. Dao, “</a:t>
            </a:r>
            <a:r>
              <a:rPr lang="en-CA" sz="1400" dirty="0">
                <a:solidFill>
                  <a:srgbClr val="FF0000"/>
                </a:solidFill>
              </a:rPr>
              <a:t>User-in-the-loop for HetHetNets with backhaul capacity constraints</a:t>
            </a:r>
            <a:r>
              <a:rPr lang="en-CA" sz="1400" dirty="0"/>
              <a:t>”, </a:t>
            </a:r>
            <a:r>
              <a:rPr lang="en-CA" sz="1400" i="1" dirty="0"/>
              <a:t>IEEE Wireless </a:t>
            </a:r>
            <a:r>
              <a:rPr lang="en-CA" sz="1400" i="1" dirty="0">
                <a:solidFill>
                  <a:schemeClr val="tx1"/>
                </a:solidFill>
              </a:rPr>
              <a:t>Communications Mag.</a:t>
            </a:r>
            <a:r>
              <a:rPr lang="en-CA" sz="1400" dirty="0">
                <a:solidFill>
                  <a:schemeClr val="tx1"/>
                </a:solidFill>
              </a:rPr>
              <a:t>, Oct 2015. </a:t>
            </a:r>
            <a:endParaRPr lang="en-CA" sz="1400" dirty="0">
              <a:solidFill>
                <a:srgbClr val="99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4267200"/>
            <a:ext cx="8462145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[M03] </a:t>
            </a:r>
            <a:r>
              <a:rPr lang="en-CA" sz="1400" dirty="0"/>
              <a:t>M.N. Tehrani, M. </a:t>
            </a:r>
            <a:r>
              <a:rPr lang="en-CA" sz="1400" dirty="0" err="1"/>
              <a:t>Uysal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Device-to-device communication in 5G cellular networks: Challenges, solutions and future directions</a:t>
            </a:r>
            <a:r>
              <a:rPr lang="en-CA" sz="1400" dirty="0"/>
              <a:t>”, </a:t>
            </a:r>
            <a:r>
              <a:rPr lang="en-CA" sz="1400" i="1" dirty="0"/>
              <a:t>IEEE Communications </a:t>
            </a:r>
            <a:r>
              <a:rPr lang="en-CA" sz="1400" i="1" dirty="0">
                <a:solidFill>
                  <a:schemeClr val="tx1"/>
                </a:solidFill>
              </a:rPr>
              <a:t>Mag.</a:t>
            </a:r>
            <a:r>
              <a:rPr lang="en-CA" sz="1400" dirty="0">
                <a:solidFill>
                  <a:schemeClr val="tx1"/>
                </a:solidFill>
              </a:rPr>
              <a:t>, May 2014.</a:t>
            </a:r>
            <a:endParaRPr lang="en-CA" sz="1400" dirty="0">
              <a:solidFill>
                <a:srgbClr val="99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" y="4963180"/>
            <a:ext cx="8462145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[M02] </a:t>
            </a:r>
            <a:r>
              <a:rPr lang="en-CA" sz="1400" dirty="0"/>
              <a:t>R. </a:t>
            </a:r>
            <a:r>
              <a:rPr lang="en-CA" sz="1400" dirty="0" err="1"/>
              <a:t>Schoenen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User-in-the-loop: Spatial and temporal demand shaping for sustainable wireless networks</a:t>
            </a:r>
            <a:r>
              <a:rPr lang="en-CA" sz="1400" dirty="0"/>
              <a:t>”, </a:t>
            </a:r>
            <a:r>
              <a:rPr lang="en-CA" sz="1400" i="1" dirty="0"/>
              <a:t>IEEE Communications </a:t>
            </a:r>
            <a:r>
              <a:rPr lang="en-CA" sz="1400" i="1" dirty="0">
                <a:solidFill>
                  <a:schemeClr val="tx1"/>
                </a:solidFill>
              </a:rPr>
              <a:t>Magazine</a:t>
            </a:r>
            <a:r>
              <a:rPr lang="en-CA" sz="1400" dirty="0">
                <a:solidFill>
                  <a:schemeClr val="tx1"/>
                </a:solidFill>
              </a:rPr>
              <a:t>, Feb 2014. </a:t>
            </a:r>
            <a:endParaRPr lang="en-CA" sz="1400" dirty="0">
              <a:solidFill>
                <a:srgbClr val="99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" y="5662136"/>
            <a:ext cx="8462145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[M01] </a:t>
            </a:r>
            <a:r>
              <a:rPr lang="en-CA" sz="1400" dirty="0"/>
              <a:t>R. Pabst, B.H. </a:t>
            </a:r>
            <a:r>
              <a:rPr lang="en-CA" sz="1400" dirty="0" err="1"/>
              <a:t>Walke</a:t>
            </a:r>
            <a:r>
              <a:rPr lang="en-CA" sz="1400" dirty="0"/>
              <a:t>, D.C. Schultz, P. </a:t>
            </a:r>
            <a:r>
              <a:rPr lang="en-CA" sz="1400" dirty="0" err="1"/>
              <a:t>Herhold</a:t>
            </a:r>
            <a:r>
              <a:rPr lang="en-CA" sz="1400" dirty="0"/>
              <a:t>, H. Yanikomeroglu, S. Mukherjee, H. </a:t>
            </a:r>
            <a:r>
              <a:rPr lang="en-CA" sz="1400" dirty="0" err="1"/>
              <a:t>Viswanathan</a:t>
            </a:r>
            <a:r>
              <a:rPr lang="en-CA" sz="1400" dirty="0"/>
              <a:t>, M. Lott, W. </a:t>
            </a:r>
            <a:r>
              <a:rPr lang="en-CA" sz="1400" dirty="0" err="1"/>
              <a:t>Zirwas</a:t>
            </a:r>
            <a:r>
              <a:rPr lang="en-CA" sz="1400" dirty="0"/>
              <a:t>, M. </a:t>
            </a:r>
            <a:r>
              <a:rPr lang="en-CA" sz="1400" dirty="0" err="1"/>
              <a:t>Dohler</a:t>
            </a:r>
            <a:r>
              <a:rPr lang="en-CA" sz="1400" dirty="0"/>
              <a:t>, H. </a:t>
            </a:r>
            <a:r>
              <a:rPr lang="en-CA" sz="1400" dirty="0" err="1"/>
              <a:t>Aghvami</a:t>
            </a:r>
            <a:r>
              <a:rPr lang="en-CA" sz="1400" dirty="0"/>
              <a:t>, D.D. Falconer, G.P. </a:t>
            </a:r>
            <a:r>
              <a:rPr lang="en-CA" sz="1400" dirty="0" err="1"/>
              <a:t>Fettweis</a:t>
            </a:r>
            <a:r>
              <a:rPr lang="en-CA" sz="1400" dirty="0"/>
              <a:t>, “</a:t>
            </a:r>
            <a:r>
              <a:rPr lang="en-CA" sz="1400" dirty="0">
                <a:solidFill>
                  <a:srgbClr val="FF0000"/>
                </a:solidFill>
              </a:rPr>
              <a:t>Relay-based deployment concepts for wireless and mobile broadband radio</a:t>
            </a:r>
            <a:r>
              <a:rPr lang="en-CA" sz="1400" dirty="0"/>
              <a:t>”, </a:t>
            </a:r>
            <a:r>
              <a:rPr lang="en-CA" sz="1400" i="1" dirty="0"/>
              <a:t>IEEE Communications </a:t>
            </a:r>
            <a:r>
              <a:rPr lang="en-CA" sz="1400" i="1" dirty="0">
                <a:solidFill>
                  <a:schemeClr val="tx1"/>
                </a:solidFill>
              </a:rPr>
              <a:t>Magazine</a:t>
            </a:r>
            <a:r>
              <a:rPr lang="en-CA" sz="1400" dirty="0">
                <a:solidFill>
                  <a:schemeClr val="tx1"/>
                </a:solidFill>
              </a:rPr>
              <a:t>, Sep 2004.</a:t>
            </a:r>
            <a:endParaRPr lang="en-CA" sz="1400" dirty="0">
              <a:solidFill>
                <a:srgbClr val="99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7055" y="1305580"/>
            <a:ext cx="8462145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/>
              <a:t>[M07] </a:t>
            </a:r>
            <a:r>
              <a:rPr lang="en-CA" sz="1400" dirty="0"/>
              <a:t>M. Alzenad, M.Z. </a:t>
            </a:r>
            <a:r>
              <a:rPr lang="en-CA" sz="1400" dirty="0" err="1"/>
              <a:t>Shakir</a:t>
            </a:r>
            <a:r>
              <a:rPr lang="en-CA" sz="1400" dirty="0"/>
              <a:t>, H. Yanikomeroglu, M.-S. Alouini, “</a:t>
            </a:r>
            <a:r>
              <a:rPr lang="en-CA" sz="1400" dirty="0">
                <a:solidFill>
                  <a:srgbClr val="FF0000"/>
                </a:solidFill>
              </a:rPr>
              <a:t>FSO-based vertical backhaul/fronthaul framework for 5G+ wireless networks</a:t>
            </a:r>
            <a:r>
              <a:rPr lang="en-CA" sz="1400" dirty="0"/>
              <a:t>”, </a:t>
            </a:r>
            <a:r>
              <a:rPr lang="en-CA" sz="1400" i="1" dirty="0"/>
              <a:t>IEEE Communications </a:t>
            </a:r>
            <a:r>
              <a:rPr lang="en-CA" sz="1400" i="1" dirty="0">
                <a:solidFill>
                  <a:schemeClr val="tx1"/>
                </a:solidFill>
              </a:rPr>
              <a:t>Magazine</a:t>
            </a:r>
            <a:r>
              <a:rPr lang="en-CA" sz="1400" dirty="0">
                <a:solidFill>
                  <a:schemeClr val="tx1"/>
                </a:solidFill>
              </a:rPr>
              <a:t>, Jan 2018. </a:t>
            </a:r>
            <a:endParaRPr lang="en-CA" sz="1400" dirty="0">
              <a:solidFill>
                <a:srgbClr val="99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34276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20000"/>
          </a:spcBef>
          <a:spcAft>
            <a:spcPct val="0"/>
          </a:spcAft>
          <a:buClr>
            <a:srgbClr val="3399FF"/>
          </a:buClr>
          <a:buSzTx/>
          <a:buFont typeface="Monotype Sort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man Old Style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20000"/>
          </a:spcBef>
          <a:spcAft>
            <a:spcPct val="0"/>
          </a:spcAft>
          <a:buClr>
            <a:srgbClr val="3399FF"/>
          </a:buClr>
          <a:buSzTx/>
          <a:buFont typeface="Monotype Sort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man Old Style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40829</TotalTime>
  <Words>2035</Words>
  <Application>Microsoft Office PowerPoint</Application>
  <PresentationFormat>On-screen Show (4:3)</PresentationFormat>
  <Paragraphs>61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Narrow</vt:lpstr>
      <vt:lpstr>Bookman Old Style</vt:lpstr>
      <vt:lpstr>Monotype Sorts</vt:lpstr>
      <vt:lpstr>Times New Roman</vt:lpstr>
      <vt:lpstr>Wingdings</vt:lpstr>
      <vt:lpstr>Default Design</vt:lpstr>
      <vt:lpstr>IEEE Magazine Papers – 2024 and under review</vt:lpstr>
      <vt:lpstr>IEEE Magazine Papers – 2023 (2/2)</vt:lpstr>
      <vt:lpstr>IEEE Magazine Papers – 2023 (1/2)</vt:lpstr>
      <vt:lpstr>IEEE Magazine Papers – 2022</vt:lpstr>
      <vt:lpstr>IEEE Magazine Papers – 2021 (2/2)</vt:lpstr>
      <vt:lpstr>IEEE Magazine Papers – 2021 (1/2)</vt:lpstr>
      <vt:lpstr>IEEE Magazine Papers – 2020</vt:lpstr>
      <vt:lpstr>IEEE Magazine Papers – 2019 </vt:lpstr>
      <vt:lpstr>IEEE Magazine Papers – 2018 and Before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Win98</dc:creator>
  <cp:lastModifiedBy>Halim Yanikomeroglu</cp:lastModifiedBy>
  <cp:revision>4976</cp:revision>
  <cp:lastPrinted>2015-05-27T21:08:38Z</cp:lastPrinted>
  <dcterms:created xsi:type="dcterms:W3CDTF">1999-05-11T23:29:05Z</dcterms:created>
  <dcterms:modified xsi:type="dcterms:W3CDTF">2024-03-22T16:44:34Z</dcterms:modified>
</cp:coreProperties>
</file>