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5602" r:id="rId2"/>
    <p:sldId id="5605" r:id="rId3"/>
    <p:sldId id="5604" r:id="rId4"/>
    <p:sldId id="5603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im" initials="h" lastIdx="1" clrIdx="0">
    <p:extLst>
      <p:ext uri="{19B8F6BF-5375-455C-9EA6-DF929625EA0E}">
        <p15:presenceInfo xmlns:p15="http://schemas.microsoft.com/office/powerpoint/2012/main" userId="hal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B1B9"/>
    <a:srgbClr val="FFFF00"/>
    <a:srgbClr val="9900FF"/>
    <a:srgbClr val="FF3300"/>
    <a:srgbClr val="CCCC00"/>
    <a:srgbClr val="3399FF"/>
    <a:srgbClr val="66FF66"/>
    <a:srgbClr val="0000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5332" autoAdjust="0"/>
  </p:normalViewPr>
  <p:slideViewPr>
    <p:cSldViewPr>
      <p:cViewPr varScale="1">
        <p:scale>
          <a:sx n="82" d="100"/>
          <a:sy n="82" d="100"/>
        </p:scale>
        <p:origin x="82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5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1699" y="43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5241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55241"/>
            <a:ext cx="3037840" cy="4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 pitchFamily="2" charset="2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93F106D6-13E0-4C7E-ACDE-7227095F1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17674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928" userDrawn="1">
          <p15:clr>
            <a:srgbClr val="F26B43"/>
          </p15:clr>
        </p15:guide>
        <p15:guide id="2" pos="2208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>
            <a:lvl1pPr algn="l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>
            <a:lvl1pPr algn="r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1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43438" cy="34813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392"/>
            <a:ext cx="5140960" cy="418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b" anchorCtr="0" compatLnSpc="1">
            <a:prstTxWarp prst="textNoShape">
              <a:avLst/>
            </a:prstTxWarp>
          </a:bodyPr>
          <a:lstStyle>
            <a:lvl1pPr algn="l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177" rIns="93945" bIns="46177" numCol="1" anchor="b" anchorCtr="0" compatLnSpc="1">
            <a:prstTxWarp prst="textNoShape">
              <a:avLst/>
            </a:prstTxWarp>
          </a:bodyPr>
          <a:lstStyle>
            <a:lvl1pPr algn="r" defTabSz="931797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52B4CFE-3082-4237-9F0A-21CB5EE41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3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3328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8236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2730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700088"/>
            <a:ext cx="4643438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969A-51A0-4141-B2D1-8E3B1FDE7080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006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19149"/>
            <a:ext cx="2057400" cy="5276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19149"/>
            <a:ext cx="6019800" cy="5276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81126"/>
            <a:ext cx="4038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14764"/>
            <a:ext cx="4038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81125"/>
            <a:ext cx="8229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6"/>
            <a:ext cx="8229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14764"/>
            <a:ext cx="8229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81126"/>
            <a:ext cx="8229600" cy="2281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814764"/>
            <a:ext cx="8229600" cy="2281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151"/>
            <a:ext cx="6324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81125"/>
            <a:ext cx="8229600" cy="47148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12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1125"/>
            <a:ext cx="40386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3200" y="6553200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762000"/>
            <a:chOff x="0" y="0"/>
            <a:chExt cx="5760" cy="480"/>
          </a:xfrm>
        </p:grpSpPr>
        <p:pic>
          <p:nvPicPr>
            <p:cNvPr id="2062" name="Picture 3" descr="top_l"/>
            <p:cNvPicPr>
              <a:picLocks noChangeAspect="1" noChangeArrowheads="1"/>
            </p:cNvPicPr>
            <p:nvPr userDrawn="1"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0" y="0"/>
              <a:ext cx="210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4" descr="top_r"/>
            <p:cNvPicPr>
              <a:picLocks noChangeAspect="1" noChangeArrowheads="1"/>
            </p:cNvPicPr>
            <p:nvPr userDrawn="1"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4752" y="0"/>
              <a:ext cx="10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6076951"/>
          </a:xfrm>
          <a:prstGeom prst="rect">
            <a:avLst/>
          </a:prstGeom>
          <a:gradFill rotWithShape="0">
            <a:gsLst>
              <a:gs pos="0">
                <a:srgbClr val="DFFDF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endParaRPr lang="en-CA" b="1" dirty="0"/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19151"/>
            <a:ext cx="632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81125"/>
            <a:ext cx="82296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381000" y="655320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200" baseline="0" dirty="0" smtClean="0">
                <a:solidFill>
                  <a:srgbClr val="000099"/>
                </a:solidFill>
                <a:latin typeface="Arial Narrow" pitchFamily="34" charset="0"/>
              </a:rPr>
              <a:t>02 May </a:t>
            </a: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2024  --  H. </a:t>
            </a:r>
            <a:r>
              <a:rPr lang="en-US" sz="1200" u="none" dirty="0" err="1">
                <a:solidFill>
                  <a:srgbClr val="000099"/>
                </a:solidFill>
                <a:latin typeface="+mj-lt"/>
              </a:rPr>
              <a:t>Yanıkömeroğlu</a:t>
            </a:r>
            <a:r>
              <a:rPr lang="en-US" sz="1200" u="none" dirty="0">
                <a:solidFill>
                  <a:srgbClr val="000099"/>
                </a:solidFill>
                <a:latin typeface="+mj-lt"/>
              </a:rPr>
              <a:t>                                                                                                                        </a:t>
            </a: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033" name="Rectangle 12"/>
          <p:cNvSpPr>
            <a:spLocks noChangeArrowheads="1"/>
          </p:cNvSpPr>
          <p:nvPr/>
        </p:nvSpPr>
        <p:spPr bwMode="auto">
          <a:xfrm>
            <a:off x="6858000" y="65532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Page </a:t>
            </a:r>
            <a:fld id="{E40204DD-8B50-4B21-9D9A-96B45338AE66}" type="slidenum">
              <a:rPr lang="en-US" sz="1200">
                <a:solidFill>
                  <a:srgbClr val="000099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r>
              <a:rPr lang="en-US" sz="1200" dirty="0">
                <a:solidFill>
                  <a:srgbClr val="000099"/>
                </a:solidFill>
                <a:latin typeface="Arial Narrow" pitchFamily="34" charset="0"/>
              </a:rPr>
              <a:t> of 4</a:t>
            </a:r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762001"/>
            <a:ext cx="9144000" cy="66675"/>
          </a:xfrm>
          <a:prstGeom prst="rect">
            <a:avLst/>
          </a:prstGeom>
          <a:gradFill rotWithShape="0">
            <a:gsLst>
              <a:gs pos="0">
                <a:srgbClr val="475577"/>
              </a:gs>
              <a:gs pos="100000">
                <a:srgbClr val="DFFDF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endParaRPr lang="en-US"/>
          </a:p>
        </p:txBody>
      </p:sp>
      <p:sp>
        <p:nvSpPr>
          <p:cNvPr id="3" name="AutoShape 2" descr="Image result for ieee vts"/>
          <p:cNvSpPr>
            <a:spLocks noChangeAspect="1" noChangeArrowheads="1"/>
          </p:cNvSpPr>
          <p:nvPr userDrawn="1"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AutoShape 4" descr="Image result for ieee vts"/>
          <p:cNvSpPr>
            <a:spLocks noChangeAspect="1" noChangeArrowheads="1"/>
          </p:cNvSpPr>
          <p:nvPr userDrawn="1"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6" descr="Image result for ieee vts"/>
          <p:cNvSpPr>
            <a:spLocks noChangeAspect="1" noChangeArrowheads="1"/>
          </p:cNvSpPr>
          <p:nvPr userDrawn="1"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8" descr="Image result for ieee vts"/>
          <p:cNvSpPr>
            <a:spLocks noChangeAspect="1" noChangeArrowheads="1"/>
          </p:cNvSpPr>
          <p:nvPr userDrawn="1"/>
        </p:nvSpPr>
        <p:spPr bwMode="auto">
          <a:xfrm>
            <a:off x="612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AutoShape 10" descr="Image result for ieee vts"/>
          <p:cNvSpPr>
            <a:spLocks noChangeAspect="1" noChangeArrowheads="1"/>
          </p:cNvSpPr>
          <p:nvPr userDrawn="1"/>
        </p:nvSpPr>
        <p:spPr bwMode="auto">
          <a:xfrm>
            <a:off x="765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AutoShape 14" descr="Image result for ieee comsoc"/>
          <p:cNvSpPr>
            <a:spLocks noChangeAspect="1" noChangeArrowheads="1"/>
          </p:cNvSpPr>
          <p:nvPr userDrawn="1"/>
        </p:nvSpPr>
        <p:spPr bwMode="auto">
          <a:xfrm>
            <a:off x="917575" y="617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AutoShape 16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069975" y="769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" name="AutoShape 19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222375" y="922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AutoShape 21" descr="Image result for ieee comsoc"/>
          <p:cNvSpPr>
            <a:spLocks noChangeAspect="1" noChangeArrowheads="1"/>
          </p:cNvSpPr>
          <p:nvPr userDrawn="1"/>
        </p:nvSpPr>
        <p:spPr bwMode="auto">
          <a:xfrm>
            <a:off x="1374775" y="1074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" name="AutoShape 25" descr="Image result for ieee montreal"/>
          <p:cNvSpPr>
            <a:spLocks noChangeAspect="1" noChangeArrowheads="1"/>
          </p:cNvSpPr>
          <p:nvPr userDrawn="1"/>
        </p:nvSpPr>
        <p:spPr bwMode="auto">
          <a:xfrm>
            <a:off x="1527175" y="1227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" name="AutoShape 27" descr="Image result for ieee montreal"/>
          <p:cNvSpPr>
            <a:spLocks noChangeAspect="1" noChangeArrowheads="1"/>
          </p:cNvSpPr>
          <p:nvPr userDrawn="1"/>
        </p:nvSpPr>
        <p:spPr bwMode="auto">
          <a:xfrm>
            <a:off x="1679575" y="1379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7" name="Rectangle 5"/>
          <p:cNvSpPr>
            <a:spLocks noChangeArrowheads="1"/>
          </p:cNvSpPr>
          <p:nvPr userDrawn="1"/>
        </p:nvSpPr>
        <p:spPr bwMode="auto">
          <a:xfrm>
            <a:off x="1981200" y="0"/>
            <a:ext cx="5715000" cy="390526"/>
          </a:xfrm>
          <a:prstGeom prst="rect">
            <a:avLst/>
          </a:prstGeom>
          <a:solidFill>
            <a:srgbClr val="2473D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r>
              <a:rPr lang="en-US" b="1" baseline="0" dirty="0">
                <a:solidFill>
                  <a:schemeClr val="bg1"/>
                </a:solidFill>
                <a:latin typeface="Arial" pitchFamily="34" charset="0"/>
              </a:rPr>
              <a:t>      </a:t>
            </a:r>
            <a:r>
              <a:rPr lang="en-US" sz="1800" b="1" baseline="0" dirty="0">
                <a:solidFill>
                  <a:schemeClr val="bg1"/>
                </a:solidFill>
                <a:latin typeface="Arial" pitchFamily="34" charset="0"/>
              </a:rPr>
              <a:t>Carleton Wireless Research and Innovation</a:t>
            </a:r>
            <a:r>
              <a:rPr lang="en-US" sz="1800" b="1" dirty="0">
                <a:solidFill>
                  <a:schemeClr val="bg1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549890" name="AutoShape 2" descr="Image result for carleton university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49892" name="AutoShape 4" descr="Image result for carleton university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549894" name="Picture 6" descr="http://www.doe.carleton.ca/courses/4th_year_projects/carleton-university-logo.png"/>
          <p:cNvPicPr>
            <a:picLocks noChangeAspect="1" noChangeArrowheads="1"/>
          </p:cNvPicPr>
          <p:nvPr userDrawn="1"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543800" y="98195"/>
            <a:ext cx="1371600" cy="587605"/>
          </a:xfrm>
          <a:prstGeom prst="rect">
            <a:avLst/>
          </a:prstGeom>
          <a:noFill/>
        </p:spPr>
      </p:pic>
      <p:sp>
        <p:nvSpPr>
          <p:cNvPr id="559106" name="AutoShape 2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08" name="AutoShape 4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14" name="AutoShape 10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59116" name="AutoShape 12" descr="Image result for comsoc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Rectangle 5"/>
          <p:cNvSpPr>
            <a:spLocks noChangeArrowheads="1"/>
          </p:cNvSpPr>
          <p:nvPr userDrawn="1"/>
        </p:nvSpPr>
        <p:spPr bwMode="auto">
          <a:xfrm>
            <a:off x="1981200" y="361951"/>
            <a:ext cx="5562600" cy="419096"/>
          </a:xfrm>
          <a:prstGeom prst="rect">
            <a:avLst/>
          </a:prstGeom>
          <a:solidFill>
            <a:srgbClr val="2473D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0000"/>
              </a:lnSpc>
              <a:spcBef>
                <a:spcPct val="20000"/>
              </a:spcBef>
              <a:buClr>
                <a:srgbClr val="3399FF"/>
              </a:buClr>
              <a:buFont typeface="Monotype Sorts"/>
              <a:buNone/>
              <a:defRPr/>
            </a:pPr>
            <a:r>
              <a:rPr lang="en-US" b="1" baseline="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</a:rPr>
              <a:t>Faster-than-Nyquist (FTN) Signaling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  <p:sldLayoutId id="2147483787" r:id="rId17"/>
    <p:sldLayoutId id="2147483788" r:id="rId18"/>
    <p:sldLayoutId id="2147483789" r:id="rId19"/>
    <p:sldLayoutId id="214748379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2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FF"/>
        </a:buClr>
        <a:buSzPct val="12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arxiv.org/abs/2305.12261" TargetMode="External"/><Relationship Id="rId3" Type="http://schemas.openxmlformats.org/officeDocument/2006/relationships/hyperlink" Target="https://ieeexplore.ieee.org/document/9915298" TargetMode="External"/><Relationship Id="rId7" Type="http://schemas.openxmlformats.org/officeDocument/2006/relationships/hyperlink" Target="https://ieeexplore.ieee.org/document/1010748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eeexplore.ieee.org/document/10000602" TargetMode="External"/><Relationship Id="rId5" Type="http://schemas.openxmlformats.org/officeDocument/2006/relationships/hyperlink" Target="https://ieeexplore.ieee.org/document/10071549" TargetMode="External"/><Relationship Id="rId4" Type="http://schemas.openxmlformats.org/officeDocument/2006/relationships/hyperlink" Target="https://ieeexplore.ieee.org/document/991163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xplore.ieee.org/document/9398944" TargetMode="External"/><Relationship Id="rId7" Type="http://schemas.openxmlformats.org/officeDocument/2006/relationships/hyperlink" Target="https://ieeexplore.ieee.org/document/894112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eeexplore.ieee.org/document/9120701" TargetMode="External"/><Relationship Id="rId5" Type="http://schemas.openxmlformats.org/officeDocument/2006/relationships/hyperlink" Target="https://ieeexplore.ieee.org/document/9569719" TargetMode="External"/><Relationship Id="rId4" Type="http://schemas.openxmlformats.org/officeDocument/2006/relationships/hyperlink" Target="https://ieeexplore.ieee.org/document/961011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xplore.ieee.org/document/799745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eeexplore.ieee.org/document/8902619" TargetMode="External"/><Relationship Id="rId5" Type="http://schemas.openxmlformats.org/officeDocument/2006/relationships/hyperlink" Target="https://ieeexplore.ieee.org/document/7990502" TargetMode="External"/><Relationship Id="rId4" Type="http://schemas.openxmlformats.org/officeDocument/2006/relationships/hyperlink" Target="https://ieeexplore.ieee.org/document/788629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990600"/>
            <a:ext cx="8610600" cy="381000"/>
          </a:xfrm>
        </p:spPr>
        <p:txBody>
          <a:bodyPr/>
          <a:lstStyle/>
          <a:p>
            <a:r>
              <a:rPr lang="en-US" dirty="0"/>
              <a:t>IEEE Journal and Conference Papers – under review  </a:t>
            </a:r>
            <a:endParaRPr lang="en-C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1B8998-9F5E-08A4-0A21-59FDCC3F797F}"/>
              </a:ext>
            </a:extLst>
          </p:cNvPr>
          <p:cNvSpPr txBox="1"/>
          <p:nvPr/>
        </p:nvSpPr>
        <p:spPr>
          <a:xfrm>
            <a:off x="381000" y="35153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>
                <a:solidFill>
                  <a:srgbClr val="7030A0"/>
                </a:solidFill>
              </a:rPr>
              <a:t>[FTN16]</a:t>
            </a:r>
            <a:r>
              <a:rPr lang="en-CA" sz="1400" b="1" dirty="0"/>
              <a:t> </a:t>
            </a:r>
            <a:r>
              <a:rPr lang="en-CA" sz="1400" dirty="0"/>
              <a:t>A. </a:t>
            </a:r>
            <a:r>
              <a:rPr lang="en-CA" sz="1400" dirty="0" err="1"/>
              <a:t>Cicek</a:t>
            </a:r>
            <a:r>
              <a:rPr lang="en-CA" sz="1400" dirty="0"/>
              <a:t>, I. </a:t>
            </a:r>
            <a:r>
              <a:rPr lang="en-CA" sz="1400" dirty="0" err="1"/>
              <a:t>Marsland</a:t>
            </a:r>
            <a:r>
              <a:rPr lang="en-CA" sz="1400" dirty="0"/>
              <a:t>, E. </a:t>
            </a:r>
            <a:r>
              <a:rPr lang="en-CA" sz="1400" dirty="0" err="1"/>
              <a:t>Cavus</a:t>
            </a:r>
            <a:r>
              <a:rPr lang="en-CA" sz="1400" dirty="0"/>
              <a:t>, E. Bedeer, H. Yanikomeroglu, “</a:t>
            </a:r>
            <a:r>
              <a:rPr lang="en-US" sz="1400" dirty="0">
                <a:solidFill>
                  <a:srgbClr val="FF0000"/>
                </a:solidFill>
              </a:rPr>
              <a:t>Low complexity lookup table aided soft output semidefinite relaxation based faster-than-Nyquist signaling detector</a:t>
            </a:r>
            <a:r>
              <a:rPr lang="en-US" sz="1400" dirty="0"/>
              <a:t>”</a:t>
            </a:r>
            <a:r>
              <a:rPr lang="en-CA" sz="1400" dirty="0"/>
              <a:t>, </a:t>
            </a:r>
            <a:r>
              <a:rPr lang="en-CA" sz="1400" i="1" dirty="0"/>
              <a:t>IEEE ICC 2024</a:t>
            </a:r>
            <a:r>
              <a:rPr lang="en-CA" sz="1400" dirty="0"/>
              <a:t>.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C8B634-3895-262F-44CB-982EB13D3066}"/>
              </a:ext>
            </a:extLst>
          </p:cNvPr>
          <p:cNvSpPr txBox="1"/>
          <p:nvPr/>
        </p:nvSpPr>
        <p:spPr>
          <a:xfrm>
            <a:off x="381000" y="16764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>
                <a:solidFill>
                  <a:srgbClr val="7030A0"/>
                </a:solidFill>
              </a:rPr>
              <a:t>[FTN17]</a:t>
            </a:r>
            <a:r>
              <a:rPr lang="en-CA" sz="1400" b="1" dirty="0"/>
              <a:t> </a:t>
            </a:r>
            <a:r>
              <a:rPr lang="en-CA" sz="1400" dirty="0"/>
              <a:t>Z. Zhang, M. </a:t>
            </a:r>
            <a:r>
              <a:rPr lang="en-CA" sz="1400" dirty="0" err="1"/>
              <a:t>Yuksel</a:t>
            </a:r>
            <a:r>
              <a:rPr lang="en-CA" sz="1400" dirty="0"/>
              <a:t>, H. Yanikomeroglu, B.K. Ng, C.-T. Lam, “</a:t>
            </a:r>
            <a:r>
              <a:rPr lang="en-US" sz="1400" dirty="0">
                <a:solidFill>
                  <a:srgbClr val="FF0000"/>
                </a:solidFill>
              </a:rPr>
              <a:t>Maximum channel coding rate of finite block length MIMO faster-than-Nyquist signaling</a:t>
            </a:r>
            <a:r>
              <a:rPr lang="en-US" sz="1400" dirty="0"/>
              <a:t>”</a:t>
            </a:r>
            <a:r>
              <a:rPr lang="en-CA" sz="1400" dirty="0"/>
              <a:t>, under review in </a:t>
            </a:r>
            <a:r>
              <a:rPr lang="en-CA" sz="1400" i="1" dirty="0"/>
              <a:t>IEEE </a:t>
            </a:r>
            <a:r>
              <a:rPr lang="en-CA" sz="1400" i="1" dirty="0" smtClean="0"/>
              <a:t>Globecom 2024</a:t>
            </a:r>
            <a:r>
              <a:rPr lang="en-CA" sz="1400" dirty="0"/>
              <a:t>.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D74F2E29-6322-CA62-4C3B-AF60DB3EE926}"/>
              </a:ext>
            </a:extLst>
          </p:cNvPr>
          <p:cNvSpPr txBox="1">
            <a:spLocks/>
          </p:cNvSpPr>
          <p:nvPr/>
        </p:nvSpPr>
        <p:spPr bwMode="auto">
          <a:xfrm>
            <a:off x="457200" y="28194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9pPr>
          </a:lstStyle>
          <a:p>
            <a:r>
              <a:rPr lang="en-US" kern="0" dirty="0"/>
              <a:t>IEEE Journal and Conference Papers – 2024   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1933686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990600"/>
            <a:ext cx="8610600" cy="381000"/>
          </a:xfrm>
        </p:spPr>
        <p:txBody>
          <a:bodyPr/>
          <a:lstStyle/>
          <a:p>
            <a:r>
              <a:rPr lang="en-US" dirty="0"/>
              <a:t>IEEE Journal and Conference Papers – 2023   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2866452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>
                <a:solidFill>
                  <a:srgbClr val="7030A0"/>
                </a:solidFill>
              </a:rPr>
              <a:t>[FTN13]</a:t>
            </a:r>
            <a:r>
              <a:rPr lang="en-CA" sz="1400" b="1" dirty="0"/>
              <a:t> </a:t>
            </a:r>
            <a:r>
              <a:rPr lang="en-CA" sz="1400" dirty="0"/>
              <a:t>Z. Zhang, M. </a:t>
            </a:r>
            <a:r>
              <a:rPr lang="en-CA" sz="1400" dirty="0" err="1"/>
              <a:t>Yuksel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Faster-than-Nyquist signaling for MIMO communications</a:t>
            </a:r>
            <a:r>
              <a:rPr lang="en-US" sz="1400" dirty="0"/>
              <a:t>”</a:t>
            </a:r>
            <a:r>
              <a:rPr lang="en-CA" sz="1400" dirty="0"/>
              <a:t>, </a:t>
            </a:r>
            <a:r>
              <a:rPr lang="en-CA" sz="1400" i="1" dirty="0"/>
              <a:t>IEEE Transactions on Wireless Communications</a:t>
            </a:r>
            <a:r>
              <a:rPr lang="en-CA" sz="1400" dirty="0"/>
              <a:t>, April 2023. [</a:t>
            </a:r>
            <a:r>
              <a:rPr lang="en-CA" sz="1400" dirty="0">
                <a:hlinkClick r:id="rId3"/>
              </a:rPr>
              <a:t>Xplore</a:t>
            </a:r>
            <a:r>
              <a:rPr lang="en-CA" sz="1400" dirty="0"/>
              <a:t>]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4399936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>
                <a:solidFill>
                  <a:srgbClr val="7030A0"/>
                </a:solidFill>
              </a:rPr>
              <a:t>[FTN11]</a:t>
            </a:r>
            <a:r>
              <a:rPr lang="en-CA" sz="1400" b="1" dirty="0"/>
              <a:t> </a:t>
            </a:r>
            <a:r>
              <a:rPr lang="en-CA" sz="1400" dirty="0"/>
              <a:t>A. Cicek, E. </a:t>
            </a:r>
            <a:r>
              <a:rPr lang="en-CA" sz="1400" dirty="0" err="1"/>
              <a:t>Cavus</a:t>
            </a:r>
            <a:r>
              <a:rPr lang="en-CA" sz="1400" dirty="0"/>
              <a:t>, E. Bedeer, H. Yanikomeroglu, “</a:t>
            </a:r>
            <a:r>
              <a:rPr lang="en-CA" sz="1400" dirty="0">
                <a:solidFill>
                  <a:srgbClr val="FF0000"/>
                </a:solidFill>
              </a:rPr>
              <a:t>Coordinate interleaved faster-than-Nyquist signaling</a:t>
            </a:r>
            <a:r>
              <a:rPr lang="en-US" sz="1400" dirty="0"/>
              <a:t>”</a:t>
            </a:r>
            <a:r>
              <a:rPr lang="en-CA" sz="1400" dirty="0"/>
              <a:t>, </a:t>
            </a:r>
            <a:r>
              <a:rPr lang="en-CA" sz="1400" i="1" dirty="0"/>
              <a:t>IEEE </a:t>
            </a:r>
            <a:r>
              <a:rPr lang="en-CA" sz="1400" i="1"/>
              <a:t>Communications Letters</a:t>
            </a:r>
            <a:r>
              <a:rPr lang="en-CA" sz="1400"/>
              <a:t>, </a:t>
            </a:r>
            <a:r>
              <a:rPr lang="en-CA" sz="1400" dirty="0"/>
              <a:t>Jan 2023. [</a:t>
            </a:r>
            <a:r>
              <a:rPr lang="en-CA" sz="1400" dirty="0">
                <a:hlinkClick r:id="rId4"/>
              </a:rPr>
              <a:t>Xplore</a:t>
            </a:r>
            <a:r>
              <a:rPr lang="en-CA" sz="1400" dirty="0"/>
              <a:t>]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35285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>
                <a:solidFill>
                  <a:srgbClr val="7030A0"/>
                </a:solidFill>
              </a:rPr>
              <a:t>[FTN12]</a:t>
            </a:r>
            <a:r>
              <a:rPr lang="en-CA" sz="1400" b="1" dirty="0"/>
              <a:t> </a:t>
            </a:r>
            <a:r>
              <a:rPr lang="en-CA" sz="1400" dirty="0"/>
              <a:t>A. </a:t>
            </a:r>
            <a:r>
              <a:rPr lang="en-CA" sz="1400" dirty="0" err="1"/>
              <a:t>Abdelsamie</a:t>
            </a:r>
            <a:r>
              <a:rPr lang="en-CA" sz="1400" dirty="0"/>
              <a:t>, I. Marsland, A. Ibrahim, H. Yanikomeroglu, “</a:t>
            </a:r>
            <a:r>
              <a:rPr lang="en-CA" sz="1400" dirty="0" err="1">
                <a:solidFill>
                  <a:srgbClr val="FF0000"/>
                </a:solidFill>
              </a:rPr>
              <a:t>MetNet</a:t>
            </a:r>
            <a:r>
              <a:rPr lang="en-CA" sz="1400" dirty="0">
                <a:solidFill>
                  <a:srgbClr val="FF0000"/>
                </a:solidFill>
              </a:rPr>
              <a:t>: A novel low-complexity neural network aided detection for faster-than-Nyquist (FTN) signalling in ISI channels</a:t>
            </a:r>
            <a:r>
              <a:rPr lang="en-CA" sz="1400" dirty="0"/>
              <a:t>”, </a:t>
            </a:r>
            <a:r>
              <a:rPr lang="en-CA" sz="1400" i="1" dirty="0"/>
              <a:t>IEEE Open Journal of the Communications Society</a:t>
            </a:r>
            <a:r>
              <a:rPr lang="en-CA" sz="1400" dirty="0"/>
              <a:t>, 2023. [</a:t>
            </a:r>
            <a:r>
              <a:rPr lang="en-CA" sz="1400" dirty="0">
                <a:hlinkClick r:id="rId5"/>
              </a:rPr>
              <a:t>Xplore</a:t>
            </a:r>
            <a:r>
              <a:rPr lang="en-CA" sz="1400" dirty="0"/>
              <a:t>]</a:t>
            </a:r>
          </a:p>
        </p:txBody>
      </p:sp>
      <p:sp>
        <p:nvSpPr>
          <p:cNvPr id="23" name="Title 4"/>
          <p:cNvSpPr txBox="1">
            <a:spLocks/>
          </p:cNvSpPr>
          <p:nvPr/>
        </p:nvSpPr>
        <p:spPr bwMode="auto">
          <a:xfrm>
            <a:off x="457200" y="52578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9pPr>
          </a:lstStyle>
          <a:p>
            <a:r>
              <a:rPr lang="en-US" kern="0" dirty="0"/>
              <a:t>IEEE Journal and Conference Papers – 2022   </a:t>
            </a:r>
            <a:endParaRPr lang="en-CA" kern="0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0" y="5734664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>
                <a:solidFill>
                  <a:srgbClr val="7030A0"/>
                </a:solidFill>
              </a:rPr>
              <a:t>[FTN10]</a:t>
            </a:r>
            <a:r>
              <a:rPr lang="en-CA" sz="1400" b="1" dirty="0"/>
              <a:t> </a:t>
            </a:r>
            <a:r>
              <a:rPr lang="en-CA" sz="1400" dirty="0"/>
              <a:t>A. </a:t>
            </a:r>
            <a:r>
              <a:rPr lang="en-CA" sz="1400" dirty="0" err="1"/>
              <a:t>Abdelsamie</a:t>
            </a:r>
            <a:r>
              <a:rPr lang="en-CA" sz="1400" dirty="0"/>
              <a:t>, I. Marsland, A. Ibrahim, H. Yanikomeroglu, “</a:t>
            </a:r>
            <a:r>
              <a:rPr lang="en-CA" sz="1400" dirty="0">
                <a:solidFill>
                  <a:srgbClr val="FF0000"/>
                </a:solidFill>
              </a:rPr>
              <a:t>Neural network aided Viterbi detectors for FTN signalling in ISI channel</a:t>
            </a:r>
            <a:r>
              <a:rPr lang="en-CA" sz="1400" dirty="0"/>
              <a:t>”, </a:t>
            </a:r>
            <a:r>
              <a:rPr lang="en-CA" sz="1400" i="1" dirty="0"/>
              <a:t>IEEE Globecom 2022.</a:t>
            </a:r>
            <a:r>
              <a:rPr lang="en-CA" sz="1400" dirty="0"/>
              <a:t> [</a:t>
            </a:r>
            <a:r>
              <a:rPr lang="en-CA" sz="1400" dirty="0">
                <a:hlinkClick r:id="rId6"/>
              </a:rPr>
              <a:t>Xplore</a:t>
            </a:r>
            <a:r>
              <a:rPr lang="en-CA" sz="1400" dirty="0"/>
              <a:t>]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22098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>
                <a:solidFill>
                  <a:srgbClr val="7030A0"/>
                </a:solidFill>
              </a:rPr>
              <a:t>[FTN14]</a:t>
            </a:r>
            <a:r>
              <a:rPr lang="en-CA" sz="1400" b="1" dirty="0"/>
              <a:t> </a:t>
            </a:r>
            <a:r>
              <a:rPr lang="en-CA" sz="1400" dirty="0"/>
              <a:t>Z. Zhang, M. </a:t>
            </a:r>
            <a:r>
              <a:rPr lang="en-CA" sz="1400" dirty="0" err="1"/>
              <a:t>Yuksel</a:t>
            </a:r>
            <a:r>
              <a:rPr lang="en-CA" sz="1400" dirty="0"/>
              <a:t>, G. </a:t>
            </a:r>
            <a:r>
              <a:rPr lang="en-CA" sz="1400" dirty="0" err="1"/>
              <a:t>Guvensen</a:t>
            </a:r>
            <a:r>
              <a:rPr lang="en-CA" sz="1400" dirty="0"/>
              <a:t>, H. Yanikomeroglu, “</a:t>
            </a:r>
            <a:r>
              <a:rPr lang="en-CA" sz="1400" dirty="0">
                <a:solidFill>
                  <a:srgbClr val="FF0000"/>
                </a:solidFill>
              </a:rPr>
              <a:t>Capacity region of asynchronous multiple access channels with FTN</a:t>
            </a:r>
            <a:r>
              <a:rPr lang="en-CA" sz="1400" dirty="0"/>
              <a:t>”, </a:t>
            </a:r>
            <a:r>
              <a:rPr lang="en-CA" sz="1400" i="1" dirty="0"/>
              <a:t>IEEE Communications Letters</a:t>
            </a:r>
            <a:r>
              <a:rPr lang="en-CA" sz="1400" dirty="0"/>
              <a:t>, July 2023</a:t>
            </a:r>
            <a:r>
              <a:rPr lang="en-CA" sz="1400" dirty="0">
                <a:solidFill>
                  <a:srgbClr val="9900FF"/>
                </a:solidFill>
              </a:rPr>
              <a:t>. [</a:t>
            </a:r>
            <a:r>
              <a:rPr lang="en-CA" sz="1400" dirty="0">
                <a:solidFill>
                  <a:srgbClr val="9900FF"/>
                </a:solidFill>
                <a:hlinkClick r:id="rId7"/>
              </a:rPr>
              <a:t>Xplore</a:t>
            </a:r>
            <a:r>
              <a:rPr lang="en-CA" sz="1400" dirty="0">
                <a:solidFill>
                  <a:srgbClr val="9900FF"/>
                </a:solidFill>
              </a:rPr>
              <a:t>]</a:t>
            </a:r>
            <a:endParaRPr lang="en-CA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1524000"/>
            <a:ext cx="8458200" cy="5663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>
                <a:solidFill>
                  <a:srgbClr val="7030A0"/>
                </a:solidFill>
              </a:rPr>
              <a:t>[FTN15]</a:t>
            </a:r>
            <a:r>
              <a:rPr lang="en-CA" sz="1400" b="1" dirty="0"/>
              <a:t> </a:t>
            </a:r>
            <a:r>
              <a:rPr lang="en-CA" sz="1400" dirty="0"/>
              <a:t>Z. Zhang, M. </a:t>
            </a:r>
            <a:r>
              <a:rPr lang="en-CA" sz="1400" dirty="0" err="1"/>
              <a:t>Yuksel</a:t>
            </a:r>
            <a:r>
              <a:rPr lang="en-CA" sz="1400" dirty="0"/>
              <a:t>, H. Yanikomeroglu, B.K. Ng, C.-T. Lam, “</a:t>
            </a:r>
            <a:r>
              <a:rPr lang="en-US" sz="1400" dirty="0">
                <a:solidFill>
                  <a:srgbClr val="FF0000"/>
                </a:solidFill>
              </a:rPr>
              <a:t>MIMO Asynchronous MAC with</a:t>
            </a:r>
          </a:p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US" sz="1400" dirty="0">
                <a:solidFill>
                  <a:srgbClr val="FF0000"/>
                </a:solidFill>
              </a:rPr>
              <a:t>Faster-than-Nyquist (FTN) Signaling</a:t>
            </a:r>
            <a:r>
              <a:rPr lang="en-US" sz="1400" dirty="0"/>
              <a:t>”</a:t>
            </a:r>
            <a:r>
              <a:rPr lang="en-CA" sz="1400" dirty="0"/>
              <a:t>, </a:t>
            </a:r>
            <a:r>
              <a:rPr lang="en-CA" sz="1400" i="1" dirty="0"/>
              <a:t>IEEE Globecom 2023</a:t>
            </a:r>
            <a:r>
              <a:rPr lang="en-CA" sz="1400" dirty="0"/>
              <a:t>. [</a:t>
            </a:r>
            <a:r>
              <a:rPr lang="en-CA" sz="1400" dirty="0">
                <a:hlinkClick r:id="rId8"/>
              </a:rPr>
              <a:t>arXiv</a:t>
            </a:r>
            <a:r>
              <a:rPr lang="en-CA" sz="1400" dirty="0"/>
              <a:t>]</a:t>
            </a:r>
            <a:endParaRPr lang="en-CA" sz="1400" dirty="0">
              <a:solidFill>
                <a:srgbClr val="99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9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990600"/>
            <a:ext cx="8610600" cy="381000"/>
          </a:xfrm>
        </p:spPr>
        <p:txBody>
          <a:bodyPr/>
          <a:lstStyle/>
          <a:p>
            <a:r>
              <a:rPr lang="en-US" dirty="0"/>
              <a:t>IEEE Journal and Conference Papers – 2021   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31475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b="1" dirty="0">
                <a:solidFill>
                  <a:srgbClr val="7030A0"/>
                </a:solidFill>
              </a:rPr>
              <a:t>[FTN07]</a:t>
            </a:r>
            <a:r>
              <a:rPr lang="en-CA" sz="1400" dirty="0"/>
              <a:t> A. Ibrahim, E. Bedeer, H. Yanikomeroglu, “</a:t>
            </a:r>
            <a:r>
              <a:rPr lang="en-US" sz="1400" dirty="0">
                <a:solidFill>
                  <a:srgbClr val="FF0000"/>
                </a:solidFill>
              </a:rPr>
              <a:t>A novel low complexity faster-than-Nyquist signaling detector based on the primal-dual predictor-corrector interior point method</a:t>
            </a:r>
            <a:r>
              <a:rPr lang="en-US" sz="1400" dirty="0"/>
              <a:t>”</a:t>
            </a:r>
            <a:r>
              <a:rPr lang="en-CA" sz="1400" dirty="0"/>
              <a:t>, </a:t>
            </a:r>
            <a:r>
              <a:rPr lang="en-CA" sz="1400" i="1" dirty="0"/>
              <a:t>IEEE Communications Letters</a:t>
            </a:r>
            <a:r>
              <a:rPr lang="en-CA" sz="1400" dirty="0"/>
              <a:t>, July 2021. [</a:t>
            </a:r>
            <a:r>
              <a:rPr lang="en-CA" sz="1400" dirty="0">
                <a:hlinkClick r:id="rId3"/>
              </a:rPr>
              <a:t>Xplore</a:t>
            </a:r>
            <a:r>
              <a:rPr lang="en-CA" sz="1400" dirty="0"/>
              <a:t>]</a:t>
            </a:r>
            <a:endParaRPr lang="en-CA" sz="14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15240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b="1" dirty="0">
                <a:solidFill>
                  <a:srgbClr val="7030A0"/>
                </a:solidFill>
              </a:rPr>
              <a:t>[FTN09]</a:t>
            </a:r>
            <a:r>
              <a:rPr lang="en-CA" sz="1400" dirty="0"/>
              <a:t> A. Ibrahim, E. Bedeer, H. Yanikomeroglu, “</a:t>
            </a:r>
            <a:r>
              <a:rPr lang="en-US" sz="1400" dirty="0">
                <a:solidFill>
                  <a:srgbClr val="FF0000"/>
                </a:solidFill>
              </a:rPr>
              <a:t>A novel low complexity faster-than-Nyquist (FTN) signaling detector for ultra high-order QAM</a:t>
            </a:r>
            <a:r>
              <a:rPr lang="en-US" sz="1400" dirty="0"/>
              <a:t>”,</a:t>
            </a:r>
            <a:r>
              <a:rPr lang="en-CA" sz="1400" dirty="0"/>
              <a:t> </a:t>
            </a:r>
            <a:r>
              <a:rPr lang="en-CA" sz="1400" i="1" dirty="0"/>
              <a:t>IEEE Open Journal of the Communications Society</a:t>
            </a:r>
            <a:r>
              <a:rPr lang="en-CA" sz="1400" dirty="0"/>
              <a:t>, 2021. [</a:t>
            </a:r>
            <a:r>
              <a:rPr lang="en-CA" sz="1400" dirty="0">
                <a:solidFill>
                  <a:schemeClr val="tx1"/>
                </a:solidFill>
                <a:hlinkClick r:id="rId4"/>
              </a:rPr>
              <a:t>Xplore</a:t>
            </a:r>
            <a:r>
              <a:rPr lang="en-CA" sz="1400" dirty="0"/>
              <a:t>]</a:t>
            </a:r>
            <a:endParaRPr lang="en-CA" sz="1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24485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b="1" dirty="0">
                <a:solidFill>
                  <a:srgbClr val="7030A0"/>
                </a:solidFill>
              </a:rPr>
              <a:t>[FTN08]</a:t>
            </a:r>
            <a:r>
              <a:rPr lang="en-CA" sz="1400" dirty="0"/>
              <a:t> E. Cerci, A. </a:t>
            </a:r>
            <a:r>
              <a:rPr lang="en-CA" sz="1400" dirty="0" err="1"/>
              <a:t>Cicek</a:t>
            </a:r>
            <a:r>
              <a:rPr lang="en-CA" sz="1400" dirty="0"/>
              <a:t>, E. Cavus, E. Bedeer, H. Yanikomeroglu, “</a:t>
            </a:r>
            <a:r>
              <a:rPr lang="en-CA" sz="1400" dirty="0">
                <a:solidFill>
                  <a:srgbClr val="FF0000"/>
                </a:solidFill>
              </a:rPr>
              <a:t>Coded faster-than-Nyquist signaling for short packet communications</a:t>
            </a:r>
            <a:r>
              <a:rPr lang="en-CA" sz="1400" dirty="0"/>
              <a:t>”, </a:t>
            </a:r>
            <a:r>
              <a:rPr lang="en-CA" sz="1400" i="1" dirty="0"/>
              <a:t>IEEE PIMRC 2021</a:t>
            </a:r>
            <a:r>
              <a:rPr lang="en-CA" sz="1400" dirty="0"/>
              <a:t>. [</a:t>
            </a:r>
            <a:r>
              <a:rPr lang="en-CA" sz="1400" dirty="0">
                <a:hlinkClick r:id="rId5"/>
              </a:rPr>
              <a:t>Xplore</a:t>
            </a:r>
            <a:r>
              <a:rPr lang="en-CA" sz="1400" dirty="0"/>
              <a:t>]</a:t>
            </a:r>
            <a:endParaRPr lang="en-CA" sz="1400" i="1" dirty="0"/>
          </a:p>
        </p:txBody>
      </p:sp>
      <p:sp>
        <p:nvSpPr>
          <p:cNvPr id="24" name="Title 4"/>
          <p:cNvSpPr txBox="1">
            <a:spLocks/>
          </p:cNvSpPr>
          <p:nvPr/>
        </p:nvSpPr>
        <p:spPr bwMode="auto">
          <a:xfrm>
            <a:off x="457200" y="41910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9pPr>
          </a:lstStyle>
          <a:p>
            <a:r>
              <a:rPr lang="en-US" kern="0" dirty="0"/>
              <a:t>IEEE Journal and Conference Papers – 2020   </a:t>
            </a:r>
            <a:endParaRPr lang="en-CA" kern="0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47477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>
                <a:solidFill>
                  <a:srgbClr val="7030A0"/>
                </a:solidFill>
              </a:rPr>
              <a:t>[FTN06]</a:t>
            </a:r>
            <a:r>
              <a:rPr lang="en-CA" sz="1400" b="1" dirty="0"/>
              <a:t> </a:t>
            </a:r>
            <a:r>
              <a:rPr lang="en-CA" sz="1400" dirty="0"/>
              <a:t>A. </a:t>
            </a:r>
            <a:r>
              <a:rPr lang="en-CA" sz="1400" dirty="0" err="1"/>
              <a:t>Caglan</a:t>
            </a:r>
            <a:r>
              <a:rPr lang="en-CA" sz="1400" dirty="0"/>
              <a:t>, A. Cicek, E. </a:t>
            </a:r>
            <a:r>
              <a:rPr lang="en-CA" sz="1400" dirty="0" err="1"/>
              <a:t>Cavus</a:t>
            </a:r>
            <a:r>
              <a:rPr lang="en-CA" sz="1400" dirty="0"/>
              <a:t>, E. Bedeer, H. Yanikomeroglu, “</a:t>
            </a:r>
            <a:r>
              <a:rPr lang="en-CA" sz="1400" dirty="0">
                <a:solidFill>
                  <a:srgbClr val="FF0000"/>
                </a:solidFill>
              </a:rPr>
              <a:t>Polar coded faster-than-Nyquist (FTN) signaling with symbol-by-symbol detection</a:t>
            </a:r>
            <a:r>
              <a:rPr lang="en-CA" sz="1400" dirty="0"/>
              <a:t>”, </a:t>
            </a:r>
            <a:r>
              <a:rPr lang="en-CA" sz="1400" i="1" dirty="0"/>
              <a:t>IEEE Wireless </a:t>
            </a:r>
            <a:r>
              <a:rPr lang="en-CA" sz="1400" i="1" dirty="0" err="1"/>
              <a:t>Commun</a:t>
            </a:r>
            <a:r>
              <a:rPr lang="en-CA" sz="1400" i="1" dirty="0"/>
              <a:t>. </a:t>
            </a:r>
            <a:r>
              <a:rPr lang="en-CA" sz="1400" i="1" dirty="0" err="1"/>
              <a:t>Netw</a:t>
            </a:r>
            <a:r>
              <a:rPr lang="en-CA" sz="1400" i="1" dirty="0"/>
              <a:t>. Conf. (WCNC) 2020</a:t>
            </a:r>
            <a:r>
              <a:rPr lang="en-CA" sz="1400" dirty="0"/>
              <a:t>. [</a:t>
            </a:r>
            <a:r>
              <a:rPr lang="en-CA" sz="1400" dirty="0">
                <a:hlinkClick r:id="rId6"/>
              </a:rPr>
              <a:t>Xplore</a:t>
            </a:r>
            <a:r>
              <a:rPr lang="en-CA" sz="1400" dirty="0"/>
              <a:t>]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5662136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b="1" dirty="0">
                <a:solidFill>
                  <a:srgbClr val="7030A0"/>
                </a:solidFill>
              </a:rPr>
              <a:t>[FTN05]</a:t>
            </a:r>
            <a:r>
              <a:rPr lang="en-CA" sz="1400" dirty="0"/>
              <a:t> M. Kulhandjian, E. Bedeer, H. Kulhandjian, C. D’Amours, H. Yanikomeroglu, “</a:t>
            </a:r>
            <a:r>
              <a:rPr lang="en-CA" sz="1400" dirty="0">
                <a:solidFill>
                  <a:srgbClr val="FF0000"/>
                </a:solidFill>
              </a:rPr>
              <a:t>Low-complexity detection for faster-than-Nyquist signaling based on probabilistic data association</a:t>
            </a:r>
            <a:r>
              <a:rPr lang="en-CA" sz="1400" dirty="0"/>
              <a:t>”, </a:t>
            </a:r>
            <a:r>
              <a:rPr lang="en-CA" sz="1400" i="1" dirty="0"/>
              <a:t>IEEE Communications Letters</a:t>
            </a:r>
            <a:r>
              <a:rPr lang="en-CA" sz="1400" dirty="0"/>
              <a:t>, April 2020. [</a:t>
            </a:r>
            <a:r>
              <a:rPr lang="en-CA" sz="1400" dirty="0">
                <a:hlinkClick r:id="rId7"/>
              </a:rPr>
              <a:t>Xplore</a:t>
            </a:r>
            <a:r>
              <a:rPr lang="en-CA" sz="1400" dirty="0"/>
              <a:t>]</a:t>
            </a:r>
            <a:endParaRPr lang="en-CA" sz="1400" dirty="0">
              <a:solidFill>
                <a:srgbClr val="99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3829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AutoShape 2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4" name="AutoShape 4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6" name="AutoShape 6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08" name="AutoShape 8" descr="Image result for google loo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0" name="AutoShape 10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2" name="AutoShape 12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5214" name="AutoShape 14" descr="data:image/jpeg;base64,/9j/4AAQSkZJRgABAQAAAQABAAD/2wCEAAkGBxQSEhUUEhQUFhQXGBwUGBgXFxccGBwcGhcYGBYcGRgYHCggGBwlHBgcITEhJSksLi4uGh8zODMsNygtLisBCgoKDg0OGhAQGywkHyQsLCwuLC8sLCwsLCwsLCwsLC8wLCwsLCwsLCwsLC8sLCwsLCwsLCwsLCwsLC8vLC8sLP/AABEIAKsBJgMBIgACEQEDEQH/xAAbAAACAwEBAQAAAAAAAAAAAAAAAQMEBQIGB//EAEwQAAICAQMBBQUEBQcJBgcAAAECAxEABBIhMQUTIkFRBjJhcYEUI0KRM1KSofAVU2JygrHBJENjc4Oio9HxFlSTsrThBzREVXSz0//EABkBAQEBAQEBAAAAAAAAAAAAAAABAgMEBf/EACgRAQACAQQBBAEFAQEAAAAAAAABEQIDEiExQQRRcfChEyJhgdHxQv/aAAwDAQACEQMRAD8A+M4Xhgc9DkeLGfh+eGAgcMMMAwwxgfn6YCwvDDAMMMf8dPywDFhlvs3R94WslUUb3b0FgAD4kmhliJmagnhVwy1JqVvwRoF/pDc31J/wrDUTIyCkCvfO26/Lp+Wa2xXaX/CpjzqGBn9xWb+qCf7s5ZSDRBBHkeP78xbVTVi8Ryzp9BI6lkjkYDzVGYfHkCsrXkiYkoYZJ9nfrsavXaa/Os1NVX2SE7UDFnBIRQx2sALIFn65MsttfyxllVMfDJItO7WVRmA6kKTX5ZxmrbqYLC8eGEK8MMYwAdeMMR/jjDALx4H+P8cWAYYYYDvEcMBgMH+OMMMMBYY8MBYY8MBYY8DgLDGcMBYY8MBYycMDgI5rdk+KGdB7zbT9Bu/xOZNZJBOUYMpo/wAcZ00soxyuev8AeGcomY4cV/yy3J2a4j7zdGVB22HB5q64zqfURubZGDeZQjn5g4pNWO6MaA7d28liCbIA8hwKX+/Ltwi7my5W/aI93L3cZIjQBUo+nVjXUk838c0ezNEmpl0XfHiV9r80SFYgi/6VV9cwpNVYCyruI6G6P50b4zmXWsShXwd37lH3aO4Uet3Zv1OeDLSzywiImp55/qf+voZa+ETnXMZVx7cxPxxzHC/212lMmrdg7I0bkIFNKij3VVRwFquOhze9pI4jqhKAA8mnWYLQrvHVSDXqFJP0BzA1vbCTsHnhDyDhmVygeum9QD+YIOcSM+paTUSttVaBIHnVIiLfAAHrwBj0+jlGpp5zjW2Jif56/HF8/wCvLqZRtyi+3ejnk7uYStJtFEWW9664PrVn6Z3IgbTaVSaDO4J9AZaJzkapZkWIl/ADsJNnzY35dP3DKcmsuNYiopN1c+ZYkn889vqImYwqbiPv4t5ojnrzf4aHaeoEc5NsAhqNF4UKDQs+Y9eOfXMaaTcxbjnnLZ7Q3ACRAxHQ2QfzGU5GBPAAHoL/AMc82ljMRzHL3+p1Iymdk/tmbrnj71xLjDHgM7PKWO8MMBYDDDAMd4sBgGF49h5+HB/j6YsB4seGAAYYYYBhix4BhWFYcfx+/AMMPL+PhX+P5YYBhgMKwCssroJDGZQtxgkE2vltBO291AutmqG4ZXz1vYWnEukMQDb379Vbyrdo7BWrJPAB3cehySsPMajRSR7t6Fdu0Nfl3il47+agn5DJB2bMe8+7P3Vq/QUV3FhyfEQEYkCzSk9Bnpfbeiksg2/ePCbVlYUn26FKZSR7ka8XxnTe/rP/AMrVf+m1WLWnnX7F1C9YW90MehoM6xi+eDvdVI6gsLq8j0vZc0hYIhJQ0wtQbsgKASNzEqaUWTRz6J2ew72VT0kmnh+smpgVL+Acq30zzWm1scR1MpjkJj1ET13i0XWSdlP6PwpxyvJ+OSymC3ZUwUN3bbSu++Ong5IBtf0iGjzTqehzpuxZwGLR7QhZWLsigFWKsLZhZ3Aih1Iz23ZKBpYoz0kbYfkuh00n96DKXtXqFaKYncQ8cM4AYCm1Es84JtTYqQccfMYsp5d+w5waMYHh32XjCgAqDbFqBt0G0m/EvHIyDUdnyRqjOtK4BU2p6qri6J2na6mjRpgc9l28YxHMdrldkhfxgHvO+7PFA7DSBRG1UT4mFjrmT2t/8un9fS/+gixZTIbsacGjGVJ/WKqP0jRcliAPvEZeT1GW9N2dqIzs7tSGfuthki5cUCAN3NXRI4Hn0z2HbrhoXHnHL+6XXuVH0MTn+18czmZftOmBDbvtmo5DADb3wsbdvX439DlxzmJuEnGJh52XRyICyacoPEu8MXHEXettayP0R3WLtTx1yCTsaYGQFUuIbnHexWo3bTYD9Q3hrrZAqyL9r3itp3iW9gglmisjdSdm6dRdUC3dzsTX6uee7WZTP2nsDAeO7YMb+3QbjYUUCeg8vU43zkbYhkQ9lyuqMqghydvjQE7b3HaWBCja1sRQo849R2RMis7RkKpKmytiiqk7bvbbqN1V4hzyM1tOV7vT8Nu+zaw3uG2tmr427bu/Pd9PPNrt4qNNLwd+yvLbsL6INxV7t2yuehPpkvlaeMk7NlC7yvh2d77yEhCVAYqG3KCWFWObyY9izggFACxIALxg+HduJBawo2NbHjwnnN7RRLLqdPAAQZtGIWJYEHdpyY9q7RtIZV6k2fTOpNXHJqIX2vbxauQkMtFGfXGgCvDc+9dcjjFlPOP2RODRie+eKv3SoNV15denXcKuxnb9i6hSR3TdVXiiLYMy0QSDYjfkfqkZ6o6nbK0YAoavRxIT1EbKCOehLLpIGPHFEZodgOO7VD+NUr+tHJrZQf2Udf7WLKfPNXo3iIEgAJAatyk0QCLCklTRBo0cgOa/tOynUNtDClj3WwNnuk5FAbR0FG+nXMjNQzIGGNRZ8v49cWAYYE4YBgDiwwHhhWGA8MWF4BjrFiwOhixA5LpoGkdUQFndgqgdSSaA/M4HGBzZ7b9ltRpYxJIEZCQpaNtwBIsAmhd0eVscdemYmZwzxzi8ZuFyxnGamDGWItbKq7EkkVd2/arsF3AghtoNbrVeevA9MrYXmkWY9bIqlVkkVSNpVXYKQbsEA0RZPHxPrncvaczbt08zbxte5HO5RdBrPiHJ4PqfXKZwJwLUmvlat0spoAC3c0FNqBZ4AIsDyIyLvm58R8RtuTyeeT6nk8n1OSaLQSzfoYpJPXYjMB8yBQ+uWz2XGl9/qI0ar2RgzN1qiUIjB+G+8WvKr9vl8H3sn3YpPG3gBFEJz4RXFDCPXSreySRbUIadhagUqmjyoHAHTJtO2lCyd53zNuHd7SkdrTXusOFN7eOfgeuWonQoWi0Luqiy7yTOAB7xJhEYA9TkFCPtGZSSksqk3yJGB527uQfPYv7K+gziXVyOFV3dgg2oGZiFHApQT4RwBQ9BmummlpWXQREMocGtQwo+7y0xHQg18ReBSdJY5e70kRQ2q79OgPP4lMm5unU8jiqxZTIfVyG7kc31tmN0xYXz5MSfmSc0/Z+DU6qUQRzOoJMrEyPtFcs5UHlrroLJI+edBprFHQX8uzq6edrX55pey/aOpi1O5F0rbULSBPsihoiQrqJIuFY7hVng0TwMxqTltnb34awiN0bulL2l7Fm0my5XdSGQWSpUFdpG0OwCsi1weQpBAoZjajWyOSZJJHJG0lnZiRe4AknkbgDXqLz3Xtrq5ppTGmiEsMTMoLb2dmBIZiIJAVHFBfLn1OeXn0zhW3dnOho+IDVDafI07MDR8jmdDLUnTxnVrd5prVjHfOzplxal1KlXdSvukMQVsknaQeOp6epxvq5DdyObu7Zje4gtdnmyAT6kA+WW5pdNSDuJwQih6mVQXrxmmharN1z0rG6aUgX9riJFixFKCPIg/dGjzzX551tzpV/lCWkHey1Hyg3t4P6nPg+mJdbIFCCWQILIUO20WCDS3QJ3G/mfXLX8mRt+i1MLeiyboW/OQd3/AL+VG0UgRpNh7tH7tnHKBvTcOD9DXI9Rl4OXJnY9WY+6feP4RtT6qDQ9Ackk7QlZtzSylrB3F3JsAgG7vgEj5E5VvDCJ9RqpJNveSO+0Uu9mbaPQWeB8BkQOIDnjnDAn0WkeaRY41LOxoAUPibJNAAAkk0AASc0O3PZ2fSbTMo2sSA6NuWwAavyP7j5XRyH2d7TGl1McxXcEJ3L6qylHA+O1jXxrPT//ABI7ejl2QREuFIldyCBZTwKgPNBXJJPUsAOlnz556sa2OOOP7Zu59nbHHCdPKZnnxDxGLDFnocTOPFeLA6vDED8L/P8AwOGAsDhhgMj64YrwwDLPZmuME0UygExusgB6HaQaPwNV9crYeWB7/wBv/aaOWCOGEOe8CTuWFbVolEHq1m2N14QBdmvA1/0zW7U0zzTqIlaQtDEyogZiidylL06KB73Tz88jHZqR86iZF/oRESy9aPunu0/tOD8DnDQ0dPQwjDCKh11dTLUy3ZM5VJ6Amq6D14H780E7CmoNIohQmt85Ea9L4D+J+P1QTmn7O6fUyu/2AGCNlEbu0hoVRtpqB32RxGAea20SCe03sydKVDvJPNNe1kXwkqRvB3EyMQCD7o6j0NbnUx3bLi/byzGE1urhj6iKBFIEryvXGxdkYP8AWk8bj4bF+eaqPqFSPbFFpqXb3siojP5qwaYbrr+b69azqZpE2+GDRUqo38+SAoLbQGmQmrrwi93POZkmpiWRJPvJ2D7pDNQVwCKWgWbn1LfTNI77SnLoe91pmIPhT75lv5yBVUdegOW9PGpRX0+mUKFXfLqSCm6lVgu8iMi7bozc8AdMov2o6kNGiRKb2FYk3VflKV3Ej1BynqtS8h3SO7t0t2ZjXzY9MtFtv7Y6WPtsCV/MREfA0Y4VH+9lY6qN40M8+qkfxbowQQKI2U7saFc+6eb9OcyCFnO1FZm9FBJ/IDLknY0wd0ZQrR0W3OiAbl3Ly7C7Xn1wjiSWA193qCAKG6dOBZND7jgWSfqc6OrgUeHTAn1eWQ/+TZjHZRAtptMvF/plY/lFu5+GcfYU/wC8wfs6j/CD+LxwcvfSexcUULzMiNIsDM0f3gi3AbztJcvdAgPY9Qo654nS9pwo6v8AZVtSGFSyjp62TYPSs9X2r2+RoNPD30RaWN43nqQkRxhU2Bdm4Fh4S9UdpHXcc8h9hh/73F/4c/8A/PPN6eNWIy/VmJ5mq9vDtqzhx+nHjn5TdqyaUzy1FKw7x6ZZ0O4bjTcwm769fPItFLAveeOeI2ndlKZgLJk3UyAnha6Cr86yN9FH5aqH5FNQD/8ApI/6ZLo+zI3fadVAoom6n8lJ/FEB5evys8Z6OHLlLJrw9q2s1pUijuSwR6EfaeRlp9azhFGr07qqqqiaDoEUBR95Eyjjj3vLMjSdmSSi4wrH9XvI9/7BbcfoM+h+0/sVpYNNMVUpJChYOXclirAW9nZ4ulBRRYV05463qNPSyxxy/wDU1Dpp6WWcTMeOXjvs2402ljcsGIbTTAcIAXPDPGOCONo6j1yvHrBEpbTameNgb7sjabNBqkjaj053BbAHXM2CdkO5GKmiLBo0RR5Hwy6e2JG4l2zDp98u5vpJxIB8A2d6c7aPakUqFvtMEUyqSpmiAXpwR3kNKTY/zik5lypAVZkkkVgLCSIGv4CVDyfmijJtPqIt25Gm0z9LQl16c8grIo+r5cgMkzMgj0+qIQyllRkegQDRRY3ZySBRDXuHUZBT7S7DliBahJGAN0kRDopIBpipOzr+Kr9MzBmvoY1DyNDM2lkQqiK8hVyxveDKqqEA2/iAHIBIx9pyEWuq04WUgsssdJuPNFlW4pUv8SBT/SPQ20pkEjz5HmOl+ozR9pAftUxY7rfcDz0YBkHPSlIWvKq8sk1HYZLldPJHqFHAKMoY11qNyHPPSgQRXJzNmiZGKurKw6qwIYefIPIwI8MMLyoMBjxYAceAGGAYDDDAMBhlvs/s9pSxtURADJI1hEB6XXJY0aUAsaNDrgVK/jzzTi0KQyINYGCENujjZe+Xw+DeD+jskGjzQPh6XPpJju2aFH3gW07bRIBQDEG9umSz1vdzy9Gs50cCqahj+0z3RO0tAvUggEfemgx3PSCjwwG7Ja0eqkmeBiqpBpT7qAlVkIPqfHqGB8zYX+jwMljijI3aXTF1VRul1Dfdo20WKJWIG7IDl7sceQg1MyK2+Z/tU36u49yvWgXH6QD9VNqdKZhYzP1mseUjebA91QAEX4Ii0qD5DnJSvRdjdv8A2TVrLPINQojaJhCfCgboIwVVCFIBpKX45Z/+IHtO0sxghMiRRM8bcle8a9rblB90baAN+ZPWhgdiaQ745nG2BJFZpH4TwsGZVv32oe6tnnJWTZqJYkj+1TCV1WQhnDBWI3LCvvFq3WxYUennnKdDTnVjVmP3RFW3Gpls2XxMqGj7NkkUsijYOrsVSMfDe5C38Lv4Zb+zQw9zI0qTVN95Ggb3F2Ma3qt3yvofI8HJe1I2Jik1U3eWWRo42UvHsrgBfu41NqKHTnw8CzTlnUmDSxrH072UB+nrLNUQb5KPlnZh9F9vO0IBoj3pMiSlO4p1DOAytvQ7WCKFsE0K3beLz5zLvVFkj0qRRs2xZHG+ztut85KLwbsKvTrxmvq5JQqBdRp4gum3gx90GYjfK4V4F8I7xpIxtNWB5knMHv42W55tRIx8RQfrdBukkY81fIQ9c83pfTxoYbYmZ5meXXW1f1Mt0xSzqZ3bibXCjwUQyuAB0G1FEdfI5UZtNyznUyn1+7j9KBJMp6D9wzka1F9yCP5yF3b8rVP9zJx2lMgNSLDa7wIURCb6AmEAjg/iPTPRPDk7i7sRk/ZJDvDRK7OW+8IuOgEWmFg/EAjoTj02gmqvsBYjqzJqgT067ZAB+XnlfU9rO6lCzupIb712dg4BG5TxR5IF3V/HI2kIIMhuwUaNSUIC8KHAWgL8uvHld5mZn2Woehk0UzQR1oI96b0NialjtXj6y9S8kvmSeOPWtpu9SZh9hgZoX2uoEnUcVbSHg16EVmZFqmQIp60GQhlCjqYtye6fEdxLc0fzjdmYlCxVy7Fw7ARbhZHBFKbFc2OnIGYxnK5uqamMfC6vZ0yqAdCG/pET2QTY9yUD1HTp+eC6OX/7dY86XWcfUS8dPPMppAb3RrZINgbSOl0o8IBHwx90tkxtXiAUGw/PF2BtHJrqM6X7sfC7OkAI72CaLcNy7ZFYVZA8EignkEe+Omelk7VkaDR6ePXGLgHxRsjspdki3tHuBCqOFZqoiz6eTk18wfxsSyr3VSKrUoN7drgjrZ6dST1OW9T2ysiRq+nhdkUqW2snG5ioUQsooA+Y+nGJxialYmlgy6iVZkCwzlvu9yLCZKRw25QoEpB2iiRXPr0pPHAx2ssmmkHB3bnS6/ECO8iv+316AZwo00hoiWKyKNpKgs82GCED47jl15JPECPtkEW0FiHYL4ReyQVJGlggGwprobzSKknYc4UuE3xqCxkjKvHSiydynjjnaab1HBzObjg8WPzH+IsX9M0o5NNzsk1MRYbGFRyAg9RvVoyQaHG3LffyIsSwatpA+5O6c7UVV27dySMYwD4gA3p8cJSvou1d7xrq6mh3KrGTcXVNw3FZFIcUt0LK/DPqHtlEkeidVXTgblESuIliJ3AsE3UouMMdwINbTd0c+YTRpIxSRBptQOOQViY+jqf0Df0h4PUL1yX2nSVO5il7z7mCNPESVBkDS+DyAo7RR57sn5ebV0J1NTDKMpjbPUeXbT1IxxyiYu/whbQom/7SkkW4qI2QF4wOS5BLVIPd6OeCTyRkjSukaiYDUab3Y2DHwmrqKUjdCw692wrzKnrmXpptpWxuQMrlCTsbafxDp0sX6E5r6aQyOz6XwSMPHpiAUk55WMdJB5iNhY/CWIz0y5KWq7OHDQMZULbdtVMrVe14xZ6A+JbU11B4zPzb0fL95o2Ec1MGhYj8VqwiaSxIpDEbHO7qPH1yObuXJWZG0s44NK3dWP14a3xHpZTcPRBi0pk4ZZ12geEjeBTcq6kMjj1Rxww/ePOsrXlQYYYYCx1jGGBJCq9XJr9Va3H6kUvzo/I5qNcyguwg0qHwqBdkjxd2pO6aQ9C5PHFlRQGOp+WW4Z1BLSr3jUCtklQRfDgEWvPQEdB5cGKvwyM+mjWd+70yM1bQe8lN7qC3tkIJI3nhPM8gNnya4jvFiHdxSAKybt9hehYsOWuzYAqzQGSAS6pyxIpVALGljjToo4G1FF0FUc9ACTk6OqBvs8XelBbzSR7wPQrEQVjXjq4J/q9MCpo+zZJRuVajHWRyFiHlzI1LfwHJ8gcnKJFMywhdTe3umKsRZUE/dfjYE1TCvCbXmhJqHRqbVamSVq91LYqCLoySEKnpShhxkg7w2kSJpo9oZmZwGZGAovKaLqeuxAAf1SRhXPacTB0fVyNJuQkLGyllIJBjJPhhAN8KGr9W7pxmR0oFdPpCeT4lVwD+tRfUN8KIHooyqs0UX6JRK4/zkijZ/Yibg/OS7/VBytqtS8jbpGZ26WxJNeQF9B8OgxSWtvNFC7iJUmAPgklWwAV/mr2lgSfe3DjplTV6t5W3SOXI4F+Q9FHRR8BxkWI5UdyzFgoJ4Rdq8eW5n+vidj9c7jgFKznajXRFEmv6O4GieLND8s64jPkZAVYEFWQcWbBBDm6HpweuQu9kk8ljZ9SSef35nmevv37DXXaTviB4fBalG2k23Tdus9D6Ch+/IlW+ALPoMvp2NN+JO7HrMyxD6d6Vv6ZOdJDGKOpUSAsGMQlc1VbRaoldbIY3eLroq+1AuE90hn8LCRSw2HqQvSzdeL4ceuRwi2s0QPGQxq65r1JPTj1+uXP8lA/+pc1/oox8f5zJftGmVFAhdix3tc4sbSyhSViFcc0D5j6Tr+xlubJPAsk0Ogs9APIZLIoKhgAteA0ercncQelr6eanpeTvq4/LTRD5vOf7pRljR6yE+E6aG28O9pZgq2Rzyx21XX0vLPEWQoibd4XJal2o1nwUb6UbXk8V5+WRzx7SVtTRq1NqfiD6ZcM2nJ5hlX12TKR9A8RP+9k6/ZSNrS6kILIBiQgMeLsSfAWNvNeWOujvtmxzEAKeU3btvQX0PI5Fj0+Hpna6ffXd2WJb7uuQByKbo/HyPHTLUvZYBpZ4GNAgFnSwQCOXUJ59NxyLU9lzIu9o22frimT0/SKSp/PHE8wc9Sp5JFKUYMjMrDoykqw+IIPH550Zgw8XVVpSoUXR/Hx4uLF9enXOZoirFTVj0II+FEGjeWJ8Skwuv23OQN0gf/WRxufqZEN53pp4JbE6iM0T3kQI3EfhMQBTn1XaB530OYMMtFtQTMsca6uJniZfunBp1H+jkoh1HnG1geWw2cvGSSWBUimjkg06d4Y3BU+Au3jRrDXvK0jEWw9bzF0mukjBCN4T1RgGQ/NGBUn41eXNKdPM6rKPs9nl4+Y6HJJjc2DV+63oAuShxtglNUdO/Hmzwk/Hd95EOnNuPllfVdmyJVruU3tdCHRqu9rrYJ4JrqK5Ay3HqZe5VpYxNAPCC1nZRrasindF8Fbjz2nLHZgbx/YpW3uhVoXrvCDViP8ADOfTgP6LfOBT/lJZBWpTvPLvFO2YdOrVtl/tgnyDDLaDbE4CrqYSQ7upKTJS0u8clAPiGS/MmqrQaFJ0+5BE6LbRE33gUeJ4iedwAto+T1K2LUUNPOyMHQlWHII6/wAeXxwNFXMKs0D95p3IDxuOLPQSx3wfSRT8mB4GfqQt3HYU9FJsr6gnz+B8x8bySWRfeWwxveKULzyQqgUF+HwFV5V8pJVhjvDCDDFhgGSRoCDZqhx8T6X/AO2R48DRDGYeIpDAnkAauvwr1llPqT58lVqpIJ3cNHpwIoq+8ZmHIIKkzSV0NmkAr9UFuTm7wa3E7R6eQ86v1y8YZdUfuNO5UUCsKMy2LpiEWt200TXkTxeRS+1pFxAAzD/POoJ/2cbWsY46m287XplbW6uSVg0rs7ABQWNmhdC/qfzy8/s3qV99Fj/1s0MZ/KRwcX8hkctqNGv+3Vj/AMINi4OWXhmxoezdMH+/1kWza36Iandu2nu+W01Vv238LrnN6P2V0sOg+0ajUqZNQe70oEc4UbWQvLQUO3G5Ra7bI6+TdBTxSqSQB1JoD4npmnB2fIqhhUSncjSyMojIPFRcFpBQ5KBibPl12dHHo9OGCT6eSYit2ogmKowdSwWJ4GX3Qw3PZuvCvNz9v6WHVa0TLLpe5O3f/lIVjXvUJmBWxQpeB5Vmbv4aqnmydNHwBJO3r+ii+gFyOL87T5YHtmUfoiIF9IRsP1cfeP8A2mObnavs3vihbTxx98QRKkM0Tx8AEMLlYhjdEC14sV0OTL7PamNDJJppgvKg7HABr3iQptRfqAT8iMtwlSoP4L69424OGXkA15tzuPNn0PxOQA4i983Z6k9ecMsQky7iQFlBYKCQC3kATRPqa6455S7Fj1PoABxwKA6cACs7gfarkMAxGwCrsNe7n8NAf72QY8ng8VYYZUT6o3ta1thZC8UQSvI8iaDeni+ggydGuNlJUUQ4sckmlIB+RuvhkJyY+yz7pYSCNjEKL3bttkHaeOOdpNX1rrXqaeZ4m3Izxv6qSrUaNcc1kBOW4omlVtquzINzNdgIF6G+lVxzz0rJPHJHKb+U936aOOX47RG/7cW3cf64bJ4I4JKQSNEC17ZQhola8M4ABHAsMEHHXzzHvOssxZE0n1mikhIEilbFqbBVhQNo62rjnqCcr1mh2b2k0YMdr3bsCwdS6CvPZdefJq/Tms67uGUkAiB/IEsYW6dHbxRX18W4erLiJnqSvZm48l1WmeJisilWHkfTyI8ip8iOD5ZHGhYhVBZj0ABJPyA65USabUPE26NirdLU1x5g+oPoeDl+QxTRtJ4Yp12jYg8MxLAAxqv6JhySB4TxW08Gm3Z8w6wyj5xv/wAsrspBIIIINEGwQR6jyOQ5hp6vWiZU3CtSG8cxYru27ttj+curfiyBfO5jV1M28kuKk8yBW4+rL0v4ir8+ec4n1Jk5flv1/wAR/rfrH49fUnIcoWPC8WA8MV4YBhjvDA6jjvzA+LHj/n+WXoxpk9/vpjx4UqJP23DO37K5nY8DVHbeyvs8EEJBvds71+grxT7yp6+7t69Mqa7tSefiaaWQXdO7FR8lJofTKowyUW5C48d5p+zPZP2vVQ6feUEjbS229vBJ4sX0rrlGp2BpYo9BqtXNBHKyyww6fvDLtLnc8wKxuu8BNpINjp8bzO0u1JZ3+0agszsNsVMqhAjAKFVR4FXkAAAXZ9c0PaHtP7W0Wk0cUg00AZIIlBeRzyZJXC+9I1Wa4A6eeZuh7Lk1ErABIqba261CsbpAvLF/C1J1O05iYvtqGYThmjr+y9neGOWOdI22lo93QsQrFSOhryJokDzGZ+bZaup7TR9FFp+7XvI5WbftHKEEgbrssWY3xRCRfq5m6aZ4zujZkb9ZGKn81rI8d4oap9oJWAE2zUAWKnQMa+EoqUfRh5Yu+0b+9HPAfWJllT/w5drf8Q5l3ncMRdgii2YhVFgWSaAs/E+eSltqP2cjKFh1cDgEvsk3QNZoHmQbOij8fr9auu7GnhG6SJwnHjA3R89KkS0P55J7Q9nyaecxy1YVaIFArtAUgeXA/O8q6LWyQtuhkeNvVGZSfntPOTHpZ7OTQSLEkzIwikJVH4oletfv/I+hyvm1J2/3yrHqohIq7irR1DIpcguRtBjckjkshJ9RkY7GEvOkk77z7ogLqB/s7Il+cZY+oHTLfulM/RMBIOgDWhJ6AOCpJ+QN/TK4OdhCTtAO66oA7r9K638M1Nd2U4djK0UV0xDnabYBiO5AaTgmvd8snn798nhuexLnT6fUaouI13JEH7svVOrOCdpAsMvA5NHjjLmsl7rcun1UiGSF4UWJCsY2pDqGN7wRujbbezzOZ2l7eg0+xImcxLTMEgW2fYoZu8mfcviW/Ci1QyvN7RRM6v3U7MN5tp1BJeGOBiR3TfhS+vU5KlXo+xJoo5p9SYAZozsB3vtbvIgshZSfeKuaI4vyzyX/AGV1bFzFpdQ8asQriNtpUMVBBqj08stJ7VIveEacneQzbprHAA4qMeSjzzb9pe0wYXkliV5ZBHFIHlmZaG0kACS1IlgdSfWM+uOYHkdb2DqoV3S6bURqOrNG4X4c7aHHxyrFctL42fhYxYraNxK8/Pj8q5zd0HthJCxdIIQxSOPh9UvhiEap7s4N1GoJvnn1yn2p2xFqJnlk0wVnbcRFJsUH4KUYD+PM3lmJkilPSdolVEbqJYeaRifDfJMbDxRnz44J6hume4j7TSDs+GPS9xFNKN5aUwhtm9gt+D71jRBLcADgenl+2e1dLqZN/wBlOn8NFYGj2E2x3bDGADyBwegGaus7OLRaYxaP7Qn2ceMtIr/pZeCscu392JFvWdq6k6aJpe0IoiZJFZ4aLlFSDYq/Z0Hu23DMvvDnPLe1B/y3Vdf08vXr+kbr8c35NK6aaEjRRR1LMb1TMEXwafkd86qwauh3e6aGYvthCya3U7lKgzyFSVIsFzytgWPl64gljXhj/wAf/fDNMlhWMnC8BVjwwwFjxYZQYxgovLMWlX8cqIPgGdvoF4/NhkFXAnNNZdKn+bnmP9N1iT9lAzEfJxnSdvSJ+gSGDirijG/6Syl5F+jDAj0vYmokXesTBOvePUcdf6yQqv789D7JtDomlk1EmlZzEUjCzuzKzEBjugjkT3CTyGFgDzOeS1OoeVt0jtI36zsWP5sScjyUtve+zWr0GlnjaHUiI3TSyJNKwXqyo3dRiOwNpbYW8XBUXeV26JNR3AgnGo7uMjd3gWQyCV7bu5JO8LFe78XoABVUPLjERjaW9/2bKdLrO+lj08P3ZJd5WQs7Qhjce83ch5qIgN5ccUNf7ML9iE0NTMNqmSFpJS0nJmVwoKRqFdSpNHw8+9x47gZ75/YDVadbl1SRBWJGxnKg0Bu3EoFPlfXjJVLdvBXjz6InZ6sF77tLR6jwklZkWVhz7omV+8HFH3xkXaXsVH7+nUyjaGZU1Cot7N52d9GxFDqpdj/SxuSngM5Neea2q1BgYodJFG3+lWR3ry/SMVPzC0c03imWEbNSUk7oanuolWJdjWxAeMrukCfeFSPduiay2UyNRDqdQ5kaOWRmq2EZ52qFHurXCgDE3Y0wALKqDy7ySKP1PR3BynNOz++zN/WYn+85GBlRofyXxbTaZfh3oY/8INlrSaDTCmk1MbNd7FEyLx0uUwk/RV/tDMbDFFvbaTt9S+6efTMpaNCANXZiG8SAyqgld6Iou5ryroMPtTs7TtM32WaBYvDsV3kB91Q3LpVbrPJ6Zi4iclLbQHYsxBKIJAOvdPHLXzETMRlWfSunvo6f1lZf7xkBHrlqHtCZBSSyqP6Mjj+45U4a/Y/Zvdffz+HYQVUi2DdULL1vzWM8uRZpAzCP2i1hNRVRB3Ot7thA2JGWI5ZFss3m8sl8jKi9vakVc8jUdw3nfR9R3l0eByPQZd1MeojQvJBpyBt3DuYNybwCneLGA0e6+N1emSuV8MLNfsXs6EmNtU7Rxu1IBQLUfESzcJHY2bz+InyViKx7RU9dNpz8hMv/AJJQMsa3URahY9zmJ44u6ClXdKDuy0+9nApgKINVXSspB6nQRu0q6ZJxJGxuGQBn2gkNQQWGQ1am+CT+E5q+zPtbDpmR5NKZGSFYARIoBAmEu7a0Zo/I9QOnlL/2mEcssg1Uz94hjVEViig7Rf35A6BhQU9euedGiiau71Cj4TI0Z+HiXen1LDM/K/CzJ2pp9gVNKTTvIO9m3KDIIwfDFHGSB3YoFq5PGVf5Yn3O4kILszsvGwliS1xnwHr0rFN2RMo3d2WX9eMiRPq0ZIH1yiDmqhnlonWxOPvYQG/XhOw/Mx8xn5KE+eRyaIdYXEorpW2QcecZu/mhbp1yljxRYrDGzE9ec5wHhix4QjhgceULDGMQwGDhhhXB+Y/xwCr6XlhNGfxMiD+mwv8AZFv+7K94hhV/Zp16tLKfRAI1/bfcx/YGd/ykim49NCOK8ZkkP5Fgh/ZzNwGSi14dsTAUrCP/AFcccZ/ONVJynM5c7nJZvViSfzOLORgs8k08zRndGzI3S0JU/EWMjGGUeo0PteWQxa2JdRERV0BItkeJSKBPHwPJ8WSdpNt0bJpppJIGe9u82g4JRo/1eWJ+JHBrcfJ5JFIV6Ei+D8fnkotxizo43H95H92VHGGMYicAxk4HFeAxizqQcn51nJwGP4/6eees1OsQ6WbVd2wl1DmBrktNrRk7gCllQ6GlJ95BZNZ5I52ZDVWa9LNdSRx82J+p9ckwsS5Y3/Hpix4myoeGLDA6jcqQykqw5DAkEfIjkZcbtaVqEhWUDj71Qxr07z3x9GGUhiBwtpZGU9F2/Ikj6Xz+85FjvnO0HT5gYEeOsFxYQ1HqawxHDCv/2Q=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7250" name="AutoShape 2" descr="Image result for internet.or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6" name="AutoShape 2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41348" name="AutoShape 4" descr="Image result for drones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2" name="Title 4"/>
          <p:cNvSpPr>
            <a:spLocks noGrp="1"/>
          </p:cNvSpPr>
          <p:nvPr>
            <p:ph type="title"/>
          </p:nvPr>
        </p:nvSpPr>
        <p:spPr>
          <a:xfrm>
            <a:off x="457200" y="990600"/>
            <a:ext cx="8610600" cy="381000"/>
          </a:xfrm>
        </p:spPr>
        <p:txBody>
          <a:bodyPr/>
          <a:lstStyle/>
          <a:p>
            <a:r>
              <a:rPr lang="en-US" dirty="0"/>
              <a:t>IEEE Journal and Conference Papers – 2019   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" y="534418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b="1" dirty="0">
                <a:solidFill>
                  <a:srgbClr val="7030A0"/>
                </a:solidFill>
              </a:rPr>
              <a:t>[FTN01]</a:t>
            </a:r>
            <a:r>
              <a:rPr lang="en-CA" sz="1400" b="1" dirty="0"/>
              <a:t> </a:t>
            </a:r>
            <a:r>
              <a:rPr lang="en-CA" sz="1400" dirty="0"/>
              <a:t>E. Bedeer, H. Yanikomeroglu, M.H. Ahmed, “</a:t>
            </a:r>
            <a:r>
              <a:rPr lang="en-CA" sz="1400" dirty="0">
                <a:solidFill>
                  <a:srgbClr val="FF0000"/>
                </a:solidFill>
              </a:rPr>
              <a:t>Reduced complexity optimal detection of binary faster-than-Nyquist signaling</a:t>
            </a:r>
            <a:r>
              <a:rPr lang="en-CA" sz="1400" dirty="0"/>
              <a:t>”, </a:t>
            </a:r>
            <a:r>
              <a:rPr lang="en-CA" sz="1400" i="1" dirty="0"/>
              <a:t>IEEE International Conference on Communications (ICC) 2017</a:t>
            </a:r>
            <a:r>
              <a:rPr lang="en-CA" sz="1400" dirty="0"/>
              <a:t>. [</a:t>
            </a:r>
            <a:r>
              <a:rPr lang="en-CA" sz="1400" dirty="0">
                <a:hlinkClick r:id="rId3"/>
              </a:rPr>
              <a:t>Xplore</a:t>
            </a:r>
            <a:r>
              <a:rPr lang="en-CA" sz="1400" dirty="0"/>
              <a:t>]</a:t>
            </a:r>
            <a:endParaRPr lang="en-CA" sz="1400" i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4495800"/>
            <a:ext cx="8458200" cy="52322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b="1" dirty="0">
                <a:solidFill>
                  <a:srgbClr val="7030A0"/>
                </a:solidFill>
              </a:rPr>
              <a:t>[FTN02]</a:t>
            </a:r>
            <a:r>
              <a:rPr lang="en-CA" sz="1400" b="1" dirty="0"/>
              <a:t> </a:t>
            </a:r>
            <a:r>
              <a:rPr lang="en-CA" sz="1400" dirty="0"/>
              <a:t>E. Bedeer, M.H. Ahmed, H. Yanikomeroglu, “</a:t>
            </a:r>
            <a:r>
              <a:rPr lang="en-CA" sz="1400" dirty="0">
                <a:solidFill>
                  <a:srgbClr val="FF0000"/>
                </a:solidFill>
              </a:rPr>
              <a:t>A very low complexity successive symbol-by-symbol sequence estimator for binary faster-than-Nyquist signaling</a:t>
            </a:r>
            <a:r>
              <a:rPr lang="en-CA" sz="1400" dirty="0"/>
              <a:t>”, </a:t>
            </a:r>
            <a:r>
              <a:rPr lang="en-CA" sz="1400" i="1" dirty="0"/>
              <a:t>IEEE Access</a:t>
            </a:r>
            <a:r>
              <a:rPr lang="en-CA" sz="1400" dirty="0"/>
              <a:t>, 2017. [</a:t>
            </a:r>
            <a:r>
              <a:rPr lang="en-CA" sz="1400" dirty="0">
                <a:hlinkClick r:id="rId4"/>
              </a:rPr>
              <a:t>Xplore</a:t>
            </a:r>
            <a:r>
              <a:rPr lang="en-CA" sz="1400" dirty="0"/>
              <a:t>]</a:t>
            </a:r>
            <a:endParaRPr lang="en-CA" sz="14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3657600"/>
            <a:ext cx="8458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buFont typeface="Monotype Sorts" charset="2"/>
              <a:buNone/>
              <a:defRPr/>
            </a:pPr>
            <a:r>
              <a:rPr lang="en-CA" sz="1400" b="1" dirty="0">
                <a:solidFill>
                  <a:srgbClr val="7030A0"/>
                </a:solidFill>
              </a:rPr>
              <a:t>[FTN03]</a:t>
            </a:r>
            <a:r>
              <a:rPr lang="en-CA" sz="1400" b="1" dirty="0"/>
              <a:t> </a:t>
            </a:r>
            <a:r>
              <a:rPr lang="en-CA" sz="1400" dirty="0"/>
              <a:t>E. Bedeer, M.H. Ahmed, H. Yanikomeroglu, “</a:t>
            </a:r>
            <a:r>
              <a:rPr lang="en-CA" sz="1400" dirty="0">
                <a:solidFill>
                  <a:srgbClr val="FF0000"/>
                </a:solidFill>
              </a:rPr>
              <a:t>Low-complexity detection of high-order QAM faster-than-Nyquist signaling</a:t>
            </a:r>
            <a:r>
              <a:rPr lang="en-CA" sz="1400" dirty="0"/>
              <a:t>”, </a:t>
            </a:r>
            <a:r>
              <a:rPr lang="en-CA" sz="1400" i="1" dirty="0"/>
              <a:t>IEEE Access</a:t>
            </a:r>
            <a:r>
              <a:rPr lang="en-CA" sz="1400" dirty="0"/>
              <a:t>, 2017. [</a:t>
            </a:r>
            <a:r>
              <a:rPr lang="en-CA" sz="1400" dirty="0">
                <a:hlinkClick r:id="rId5"/>
              </a:rPr>
              <a:t>Xplore</a:t>
            </a:r>
            <a:r>
              <a:rPr lang="en-CA" sz="1400" dirty="0"/>
              <a:t>]</a:t>
            </a:r>
            <a:endParaRPr lang="en-CA" sz="14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1600200"/>
            <a:ext cx="84582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3399FF"/>
              </a:buClr>
              <a:defRPr/>
            </a:pPr>
            <a:r>
              <a:rPr lang="en-CA" sz="1400" b="1" dirty="0">
                <a:solidFill>
                  <a:srgbClr val="7030A0"/>
                </a:solidFill>
              </a:rPr>
              <a:t>[FTN04]</a:t>
            </a:r>
            <a:r>
              <a:rPr lang="en-CA" sz="1400" b="1" dirty="0"/>
              <a:t> </a:t>
            </a:r>
            <a:r>
              <a:rPr lang="en-CA" sz="1400" dirty="0"/>
              <a:t>E. Bedeer, H. Yanikomeroglu, M.H. Ahmed, “</a:t>
            </a:r>
            <a:r>
              <a:rPr lang="en-CA" sz="1400" dirty="0">
                <a:solidFill>
                  <a:srgbClr val="FF0000"/>
                </a:solidFill>
              </a:rPr>
              <a:t>Low-complexity detection of M-</a:t>
            </a:r>
            <a:r>
              <a:rPr lang="en-CA" sz="1400" dirty="0" err="1">
                <a:solidFill>
                  <a:srgbClr val="FF0000"/>
                </a:solidFill>
              </a:rPr>
              <a:t>ary</a:t>
            </a:r>
            <a:r>
              <a:rPr lang="en-CA" sz="1400" dirty="0">
                <a:solidFill>
                  <a:srgbClr val="FF0000"/>
                </a:solidFill>
              </a:rPr>
              <a:t> PSK faster-than-Nyquist (FTN) signaling</a:t>
            </a:r>
            <a:r>
              <a:rPr lang="en-CA" sz="1400" dirty="0"/>
              <a:t>”, </a:t>
            </a:r>
            <a:r>
              <a:rPr lang="en-CA" sz="1400" i="1" dirty="0"/>
              <a:t>IEEE Wireless </a:t>
            </a:r>
            <a:r>
              <a:rPr lang="en-CA" sz="1400" i="1" dirty="0" err="1"/>
              <a:t>Commun</a:t>
            </a:r>
            <a:r>
              <a:rPr lang="en-CA" sz="1400" i="1" dirty="0"/>
              <a:t>. and Networking Conf. Workshops (WCNCW) 2019</a:t>
            </a:r>
            <a:r>
              <a:rPr lang="en-CA" sz="1400" dirty="0"/>
              <a:t>. [</a:t>
            </a:r>
            <a:r>
              <a:rPr lang="en-CA" sz="1400" dirty="0">
                <a:hlinkClick r:id="rId6"/>
              </a:rPr>
              <a:t>Xplore</a:t>
            </a:r>
            <a:r>
              <a:rPr lang="en-CA" sz="1400" dirty="0"/>
              <a:t>]</a:t>
            </a:r>
            <a:endParaRPr lang="en-CA" sz="1400" dirty="0">
              <a:solidFill>
                <a:srgbClr val="9900FF"/>
              </a:solidFill>
            </a:endParaRPr>
          </a:p>
        </p:txBody>
      </p:sp>
      <p:sp>
        <p:nvSpPr>
          <p:cNvPr id="17" name="Title 4"/>
          <p:cNvSpPr txBox="1">
            <a:spLocks/>
          </p:cNvSpPr>
          <p:nvPr/>
        </p:nvSpPr>
        <p:spPr bwMode="auto">
          <a:xfrm>
            <a:off x="457200" y="29718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 Narrow" pitchFamily="34" charset="0"/>
              </a:defRPr>
            </a:lvl9pPr>
          </a:lstStyle>
          <a:p>
            <a:r>
              <a:rPr lang="en-US" kern="0" dirty="0"/>
              <a:t>IEEE Journal and Conference Papers – 2017   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19963465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3399FF"/>
          </a:buClr>
          <a:buSzTx/>
          <a:buFont typeface="Monotype Sort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3399FF"/>
          </a:buClr>
          <a:buSzTx/>
          <a:buFont typeface="Monotype Sort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40034</TotalTime>
  <Words>769</Words>
  <Application>Microsoft Office PowerPoint</Application>
  <PresentationFormat>On-screen Show (4:3)</PresentationFormat>
  <Paragraphs>30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Bookman Old Style</vt:lpstr>
      <vt:lpstr>Monotype Sorts</vt:lpstr>
      <vt:lpstr>Times New Roman</vt:lpstr>
      <vt:lpstr>Wingdings</vt:lpstr>
      <vt:lpstr>Default Design</vt:lpstr>
      <vt:lpstr>IEEE Journal and Conference Papers – under review  </vt:lpstr>
      <vt:lpstr>IEEE Journal and Conference Papers – 2023   </vt:lpstr>
      <vt:lpstr>IEEE Journal and Conference Papers – 2021   </vt:lpstr>
      <vt:lpstr>IEEE Journal and Conference Papers – 2019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Win98</dc:creator>
  <cp:lastModifiedBy>halim</cp:lastModifiedBy>
  <cp:revision>4665</cp:revision>
  <cp:lastPrinted>2015-05-27T21:08:38Z</cp:lastPrinted>
  <dcterms:created xsi:type="dcterms:W3CDTF">1999-05-11T23:29:05Z</dcterms:created>
  <dcterms:modified xsi:type="dcterms:W3CDTF">2024-05-02T14:44:56Z</dcterms:modified>
</cp:coreProperties>
</file>