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4666" r:id="rId2"/>
    <p:sldId id="6276" r:id="rId3"/>
    <p:sldId id="6272" r:id="rId4"/>
    <p:sldId id="6274" r:id="rId5"/>
    <p:sldId id="4676" r:id="rId6"/>
    <p:sldId id="6273" r:id="rId7"/>
    <p:sldId id="6269" r:id="rId8"/>
    <p:sldId id="4675" r:id="rId9"/>
    <p:sldId id="4673" r:id="rId10"/>
    <p:sldId id="6277" r:id="rId11"/>
    <p:sldId id="6268" r:id="rId12"/>
    <p:sldId id="6270" r:id="rId13"/>
    <p:sldId id="4669" r:id="rId14"/>
    <p:sldId id="4670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000099"/>
    <a:srgbClr val="CCCC00"/>
    <a:srgbClr val="FF3300"/>
    <a:srgbClr val="3399FF"/>
    <a:srgbClr val="33CC33"/>
    <a:srgbClr val="FFFF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7658" autoAdjust="0"/>
  </p:normalViewPr>
  <p:slideViewPr>
    <p:cSldViewPr>
      <p:cViewPr varScale="1">
        <p:scale>
          <a:sx n="82" d="100"/>
          <a:sy n="82" d="100"/>
        </p:scale>
        <p:origin x="648" y="62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1145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1536" y="43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5241"/>
            <a:ext cx="3037840" cy="4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55241"/>
            <a:ext cx="3037840" cy="4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93F106D6-13E0-4C7E-ACDE-7227095F1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17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t" anchorCtr="0" compatLnSpc="1">
            <a:prstTxWarp prst="textNoShape">
              <a:avLst/>
            </a:prstTxWarp>
          </a:bodyPr>
          <a:lstStyle>
            <a:lvl1pPr algn="l" defTabSz="931797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t" anchorCtr="0" compatLnSpc="1">
            <a:prstTxWarp prst="textNoShape">
              <a:avLst/>
            </a:prstTxWarp>
          </a:bodyPr>
          <a:lstStyle>
            <a:lvl1pPr algn="r" defTabSz="931797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1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43438" cy="34813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6392"/>
            <a:ext cx="5140960" cy="418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79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b" anchorCtr="0" compatLnSpc="1">
            <a:prstTxWarp prst="textNoShape">
              <a:avLst/>
            </a:prstTxWarp>
          </a:bodyPr>
          <a:lstStyle>
            <a:lvl1pPr algn="l" defTabSz="931797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179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b" anchorCtr="0" compatLnSpc="1">
            <a:prstTxWarp prst="textNoShape">
              <a:avLst/>
            </a:prstTxWarp>
          </a:bodyPr>
          <a:lstStyle>
            <a:lvl1pPr algn="r" defTabSz="931797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52B4CFE-3082-4237-9F0A-21CB5EE41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3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09544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0572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34666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78675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4609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852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7984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209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0627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171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8853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619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1155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44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19149"/>
            <a:ext cx="2057400" cy="5276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19149"/>
            <a:ext cx="6019800" cy="5276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81126"/>
            <a:ext cx="4038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4764"/>
            <a:ext cx="4038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381125"/>
            <a:ext cx="40386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81126"/>
            <a:ext cx="4038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81126"/>
            <a:ext cx="4038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814764"/>
            <a:ext cx="4038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14764"/>
            <a:ext cx="4038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81125"/>
            <a:ext cx="82296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381125"/>
            <a:ext cx="40386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1126"/>
            <a:ext cx="8229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14764"/>
            <a:ext cx="8229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81126"/>
            <a:ext cx="8229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814764"/>
            <a:ext cx="8229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81125"/>
            <a:ext cx="82296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1125"/>
            <a:ext cx="40386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762000"/>
            <a:chOff x="0" y="0"/>
            <a:chExt cx="5760" cy="480"/>
          </a:xfrm>
        </p:grpSpPr>
        <p:pic>
          <p:nvPicPr>
            <p:cNvPr id="2062" name="Picture 3" descr="top_l"/>
            <p:cNvPicPr>
              <a:picLocks noChangeAspect="1" noChangeArrowheads="1"/>
            </p:cNvPicPr>
            <p:nvPr userDrawn="1"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0" y="0"/>
              <a:ext cx="2105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3" name="Picture 4" descr="top_r"/>
            <p:cNvPicPr>
              <a:picLocks noChangeAspect="1" noChangeArrowheads="1"/>
            </p:cNvPicPr>
            <p:nvPr userDrawn="1"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4752" y="0"/>
              <a:ext cx="10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6"/>
          <p:cNvSpPr>
            <a:spLocks noChangeArrowheads="1"/>
          </p:cNvSpPr>
          <p:nvPr/>
        </p:nvSpPr>
        <p:spPr bwMode="auto">
          <a:xfrm>
            <a:off x="0" y="790575"/>
            <a:ext cx="9144000" cy="6076951"/>
          </a:xfrm>
          <a:prstGeom prst="rect">
            <a:avLst/>
          </a:prstGeom>
          <a:gradFill rotWithShape="0">
            <a:gsLst>
              <a:gs pos="0">
                <a:srgbClr val="DFFDFD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/>
              <a:buNone/>
              <a:defRPr/>
            </a:pPr>
            <a:endParaRPr lang="en-CA" b="1" dirty="0"/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19151"/>
            <a:ext cx="632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81125"/>
            <a:ext cx="82296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1032" name="Rectangle 11"/>
          <p:cNvSpPr>
            <a:spLocks noChangeArrowheads="1"/>
          </p:cNvSpPr>
          <p:nvPr/>
        </p:nvSpPr>
        <p:spPr bwMode="auto">
          <a:xfrm>
            <a:off x="381000" y="6553200"/>
            <a:ext cx="571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200" baseline="0" dirty="0">
                <a:solidFill>
                  <a:srgbClr val="000099"/>
                </a:solidFill>
                <a:latin typeface="Arial Narrow" pitchFamily="34" charset="0"/>
              </a:rPr>
              <a:t>25 Sep </a:t>
            </a:r>
            <a:r>
              <a:rPr lang="en-US" sz="1200" dirty="0">
                <a:solidFill>
                  <a:srgbClr val="000099"/>
                </a:solidFill>
                <a:latin typeface="Arial Narrow" pitchFamily="34" charset="0"/>
              </a:rPr>
              <a:t>2021  --  H. </a:t>
            </a:r>
            <a:r>
              <a:rPr lang="en-US" sz="1200" u="none" dirty="0" err="1">
                <a:solidFill>
                  <a:srgbClr val="000099"/>
                </a:solidFill>
                <a:latin typeface="+mj-lt"/>
              </a:rPr>
              <a:t>Yanıkömeroğlu</a:t>
            </a:r>
            <a:r>
              <a:rPr lang="en-US" sz="1200" u="none" dirty="0">
                <a:solidFill>
                  <a:srgbClr val="000099"/>
                </a:solidFill>
                <a:latin typeface="+mj-lt"/>
              </a:rPr>
              <a:t>                                                  Carleton                                                                       </a:t>
            </a:r>
            <a:r>
              <a:rPr lang="en-US" sz="1200" dirty="0">
                <a:solidFill>
                  <a:srgbClr val="000099"/>
                </a:solidFill>
                <a:latin typeface="Arial Narrow" pitchFamily="34" charset="0"/>
              </a:rPr>
              <a:t>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033" name="Rectangle 12"/>
          <p:cNvSpPr>
            <a:spLocks noChangeArrowheads="1"/>
          </p:cNvSpPr>
          <p:nvPr/>
        </p:nvSpPr>
        <p:spPr bwMode="auto">
          <a:xfrm>
            <a:off x="6858000" y="6553200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1200" dirty="0">
                <a:solidFill>
                  <a:srgbClr val="000099"/>
                </a:solidFill>
                <a:latin typeface="Arial Narrow" pitchFamily="34" charset="0"/>
              </a:rPr>
              <a:t>Page </a:t>
            </a:r>
            <a:fld id="{E40204DD-8B50-4B21-9D9A-96B45338AE66}" type="slidenum">
              <a:rPr lang="en-US" sz="1200">
                <a:solidFill>
                  <a:srgbClr val="000099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r>
              <a:rPr lang="en-US" sz="1200" dirty="0">
                <a:solidFill>
                  <a:srgbClr val="000099"/>
                </a:solidFill>
                <a:latin typeface="Arial Narrow" pitchFamily="34" charset="0"/>
              </a:rPr>
              <a:t> of 14</a:t>
            </a:r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762001"/>
            <a:ext cx="9144000" cy="66675"/>
          </a:xfrm>
          <a:prstGeom prst="rect">
            <a:avLst/>
          </a:prstGeom>
          <a:gradFill rotWithShape="0">
            <a:gsLst>
              <a:gs pos="0">
                <a:srgbClr val="475577"/>
              </a:gs>
              <a:gs pos="100000">
                <a:srgbClr val="DFFDF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/>
              <a:buNone/>
              <a:defRPr/>
            </a:pPr>
            <a:endParaRPr lang="en-US"/>
          </a:p>
        </p:txBody>
      </p:sp>
      <p:sp>
        <p:nvSpPr>
          <p:cNvPr id="3" name="AutoShape 2" descr="Image result for ieee vts"/>
          <p:cNvSpPr>
            <a:spLocks noChangeAspect="1" noChangeArrowheads="1"/>
          </p:cNvSpPr>
          <p:nvPr userDrawn="1"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" name="AutoShape 4" descr="Image result for ieee vts"/>
          <p:cNvSpPr>
            <a:spLocks noChangeAspect="1" noChangeArrowheads="1"/>
          </p:cNvSpPr>
          <p:nvPr userDrawn="1"/>
        </p:nvSpPr>
        <p:spPr bwMode="auto">
          <a:xfrm>
            <a:off x="307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6" descr="Image result for ieee vts"/>
          <p:cNvSpPr>
            <a:spLocks noChangeAspect="1" noChangeArrowheads="1"/>
          </p:cNvSpPr>
          <p:nvPr userDrawn="1"/>
        </p:nvSpPr>
        <p:spPr bwMode="auto">
          <a:xfrm>
            <a:off x="460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AutoShape 8" descr="Image result for ieee vts"/>
          <p:cNvSpPr>
            <a:spLocks noChangeAspect="1" noChangeArrowheads="1"/>
          </p:cNvSpPr>
          <p:nvPr userDrawn="1"/>
        </p:nvSpPr>
        <p:spPr bwMode="auto">
          <a:xfrm>
            <a:off x="612775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" name="AutoShape 10" descr="Image result for ieee vts"/>
          <p:cNvSpPr>
            <a:spLocks noChangeAspect="1" noChangeArrowheads="1"/>
          </p:cNvSpPr>
          <p:nvPr userDrawn="1"/>
        </p:nvSpPr>
        <p:spPr bwMode="auto">
          <a:xfrm>
            <a:off x="765175" y="465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AutoShape 14" descr="Image result for ieee comsoc"/>
          <p:cNvSpPr>
            <a:spLocks noChangeAspect="1" noChangeArrowheads="1"/>
          </p:cNvSpPr>
          <p:nvPr userDrawn="1"/>
        </p:nvSpPr>
        <p:spPr bwMode="auto">
          <a:xfrm>
            <a:off x="917575" y="6175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" name="AutoShape 16" descr="Image result for ieee comsoc"/>
          <p:cNvSpPr>
            <a:spLocks noChangeAspect="1" noChangeArrowheads="1"/>
          </p:cNvSpPr>
          <p:nvPr userDrawn="1"/>
        </p:nvSpPr>
        <p:spPr bwMode="auto">
          <a:xfrm>
            <a:off x="1069975" y="769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" name="AutoShape 19" descr="Image result for ieee comsoc"/>
          <p:cNvSpPr>
            <a:spLocks noChangeAspect="1" noChangeArrowheads="1"/>
          </p:cNvSpPr>
          <p:nvPr userDrawn="1"/>
        </p:nvSpPr>
        <p:spPr bwMode="auto">
          <a:xfrm>
            <a:off x="1222375" y="922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" name="AutoShape 21" descr="Image result for ieee comsoc"/>
          <p:cNvSpPr>
            <a:spLocks noChangeAspect="1" noChangeArrowheads="1"/>
          </p:cNvSpPr>
          <p:nvPr userDrawn="1"/>
        </p:nvSpPr>
        <p:spPr bwMode="auto">
          <a:xfrm>
            <a:off x="1374775" y="1074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" name="AutoShape 25" descr="Image result for ieee montreal"/>
          <p:cNvSpPr>
            <a:spLocks noChangeAspect="1" noChangeArrowheads="1"/>
          </p:cNvSpPr>
          <p:nvPr userDrawn="1"/>
        </p:nvSpPr>
        <p:spPr bwMode="auto">
          <a:xfrm>
            <a:off x="1527175" y="1227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" name="AutoShape 27" descr="Image result for ieee montreal"/>
          <p:cNvSpPr>
            <a:spLocks noChangeAspect="1" noChangeArrowheads="1"/>
          </p:cNvSpPr>
          <p:nvPr userDrawn="1"/>
        </p:nvSpPr>
        <p:spPr bwMode="auto">
          <a:xfrm>
            <a:off x="1679575" y="13795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7" name="Rectangle 5"/>
          <p:cNvSpPr>
            <a:spLocks noChangeArrowheads="1"/>
          </p:cNvSpPr>
          <p:nvPr userDrawn="1"/>
        </p:nvSpPr>
        <p:spPr bwMode="auto">
          <a:xfrm>
            <a:off x="1679575" y="0"/>
            <a:ext cx="5864225" cy="762000"/>
          </a:xfrm>
          <a:prstGeom prst="rect">
            <a:avLst/>
          </a:prstGeom>
          <a:solidFill>
            <a:srgbClr val="2473D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/>
              <a:buNone/>
              <a:defRPr/>
            </a:pPr>
            <a:r>
              <a:rPr lang="en-US" b="1" baseline="0" dirty="0">
                <a:solidFill>
                  <a:schemeClr val="bg1"/>
                </a:solidFill>
                <a:latin typeface="Arial" pitchFamily="34" charset="0"/>
              </a:rPr>
              <a:t>                          Publications  </a:t>
            </a:r>
          </a:p>
          <a:p>
            <a:pPr algn="l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/>
              <a:buNone/>
              <a:defRPr/>
            </a:pPr>
            <a:r>
              <a:rPr lang="en-US" sz="1600" b="1" baseline="0" dirty="0">
                <a:solidFill>
                  <a:schemeClr val="bg1"/>
                </a:solidFill>
                <a:latin typeface="Arial" pitchFamily="34" charset="0"/>
              </a:rPr>
              <a:t>                 Aerial and Satellite 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</a:rPr>
              <a:t>Networks</a:t>
            </a:r>
          </a:p>
        </p:txBody>
      </p:sp>
      <p:sp>
        <p:nvSpPr>
          <p:cNvPr id="549890" name="AutoShape 2" descr="Image result for carleton university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49892" name="AutoShape 4" descr="Image result for carleton university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549894" name="Picture 6" descr="http://www.doe.carleton.ca/courses/4th_year_projects/carleton-university-logo.png"/>
          <p:cNvPicPr>
            <a:picLocks noChangeAspect="1" noChangeArrowheads="1"/>
          </p:cNvPicPr>
          <p:nvPr userDrawn="1"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6550025" y="98195"/>
            <a:ext cx="1527175" cy="587605"/>
          </a:xfrm>
          <a:prstGeom prst="rect">
            <a:avLst/>
          </a:prstGeom>
          <a:noFill/>
        </p:spPr>
      </p:pic>
      <p:sp>
        <p:nvSpPr>
          <p:cNvPr id="559106" name="AutoShape 2" descr="Image result for comsoc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59108" name="AutoShape 4" descr="Image result for comsoc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59114" name="AutoShape 10" descr="Image result for comsoc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59116" name="AutoShape 12" descr="Image result for comsoc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1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  <p:sldLayoutId id="2147483787" r:id="rId17"/>
    <p:sldLayoutId id="2147483788" r:id="rId18"/>
    <p:sldLayoutId id="2147483789" r:id="rId19"/>
    <p:sldLayoutId id="2147483790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2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6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772400" cy="381000"/>
          </a:xfrm>
        </p:spPr>
        <p:txBody>
          <a:bodyPr/>
          <a:lstStyle/>
          <a:p>
            <a:r>
              <a:rPr lang="en-US" dirty="0"/>
              <a:t>IEEE Journal Papers (under review)</a:t>
            </a:r>
            <a:endParaRPr lang="en-CA" dirty="0"/>
          </a:p>
        </p:txBody>
      </p:sp>
      <p:sp>
        <p:nvSpPr>
          <p:cNvPr id="20" name="Rectangle 19"/>
          <p:cNvSpPr/>
          <p:nvPr/>
        </p:nvSpPr>
        <p:spPr>
          <a:xfrm>
            <a:off x="2819400" y="1103744"/>
            <a:ext cx="6019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>
                <a:solidFill>
                  <a:srgbClr val="9900FF"/>
                </a:solidFill>
                <a:latin typeface="+mn-lt"/>
              </a:rPr>
              <a:t>                             </a:t>
            </a:r>
            <a:r>
              <a:rPr lang="en-CA" sz="1200" dirty="0">
                <a:solidFill>
                  <a:srgbClr val="FF0000"/>
                </a:solidFill>
                <a:latin typeface="+mn-lt"/>
              </a:rPr>
              <a:t>http://www.sce.carleton.ca/faculty/yanikomeroglu/cv/publications.pdf</a:t>
            </a:r>
          </a:p>
        </p:txBody>
      </p:sp>
      <p:sp>
        <p:nvSpPr>
          <p:cNvPr id="2" name="Rectangle 1"/>
          <p:cNvSpPr/>
          <p:nvPr/>
        </p:nvSpPr>
        <p:spPr>
          <a:xfrm>
            <a:off x="7391400" y="838200"/>
            <a:ext cx="15071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400">
                <a:solidFill>
                  <a:srgbClr val="9900FF"/>
                </a:solidFill>
                <a:latin typeface="+mn-lt"/>
              </a:rPr>
              <a:t>(3,900 </a:t>
            </a:r>
            <a:r>
              <a:rPr lang="en-CA" sz="1400" dirty="0">
                <a:solidFill>
                  <a:srgbClr val="9900FF"/>
                </a:solidFill>
                <a:latin typeface="+mn-lt"/>
              </a:rPr>
              <a:t>citations)</a:t>
            </a:r>
            <a:r>
              <a:rPr lang="en-CA" sz="1400" dirty="0">
                <a:latin typeface="+mn-lt"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490728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/>
              <a:t>O. Abbasi, H. Yanikomeroglu, “</a:t>
            </a:r>
            <a:r>
              <a:rPr lang="en-US" sz="1400" dirty="0">
                <a:solidFill>
                  <a:srgbClr val="FF0000"/>
                </a:solidFill>
              </a:rPr>
              <a:t>Transmission scheme, detection and power allocation for uplink user cooperation with NOMA and RSMA</a:t>
            </a:r>
            <a:r>
              <a:rPr lang="en-US" sz="1400" dirty="0"/>
              <a:t>”, under review in </a:t>
            </a:r>
            <a:r>
              <a:rPr lang="en-US" sz="1400" i="1" dirty="0"/>
              <a:t>IEEE Transactions on Wireless Communications</a:t>
            </a:r>
            <a:r>
              <a:rPr lang="en-US" sz="1400" dirty="0"/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1000" y="5562600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/>
              <a:t>O. Ben </a:t>
            </a:r>
            <a:r>
              <a:rPr lang="en-US" sz="1400" dirty="0" err="1"/>
              <a:t>Yahia</a:t>
            </a:r>
            <a:r>
              <a:rPr lang="en-US" sz="1400" dirty="0"/>
              <a:t>, E. Erdogan, G. Karabulut Kurt, I. Altunbas, H. Yanikomeroglu, “</a:t>
            </a:r>
            <a:r>
              <a:rPr lang="en-US" sz="1400" dirty="0">
                <a:solidFill>
                  <a:srgbClr val="FF0000"/>
                </a:solidFill>
              </a:rPr>
              <a:t>HAPS selection for hybrid RF/FSO satellite networks</a:t>
            </a:r>
            <a:r>
              <a:rPr lang="en-US" sz="1400" dirty="0"/>
              <a:t>”, under review in </a:t>
            </a:r>
            <a:r>
              <a:rPr lang="en-US" sz="1400" i="1" dirty="0"/>
              <a:t>IEEE Transactions on Aerospace and Electronic Systems</a:t>
            </a:r>
            <a:r>
              <a:rPr lang="en-US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(01)</a:t>
            </a:r>
            <a:endParaRPr lang="en-CA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144780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/>
              <a:t>T. </a:t>
            </a:r>
            <a:r>
              <a:rPr lang="en-US" sz="1400" dirty="0" err="1"/>
              <a:t>Ovatman</a:t>
            </a:r>
            <a:r>
              <a:rPr lang="en-US" sz="1400" dirty="0"/>
              <a:t>, G. Karabulut Kurt, H. Yanikomeroglu, “</a:t>
            </a:r>
            <a:r>
              <a:rPr lang="en-US" sz="1400" dirty="0">
                <a:solidFill>
                  <a:srgbClr val="FF0000"/>
                </a:solidFill>
              </a:rPr>
              <a:t>An accurate model for computation offloading and a HAPS-based case study</a:t>
            </a:r>
            <a:r>
              <a:rPr lang="en-US" sz="1400" dirty="0"/>
              <a:t>”, under review in </a:t>
            </a:r>
            <a:r>
              <a:rPr lang="en-US" sz="1400" i="1" dirty="0"/>
              <a:t>IEEE Transactions on Network and Service Management</a:t>
            </a:r>
            <a:r>
              <a:rPr lang="en-US" sz="1400" dirty="0"/>
              <a:t>.</a:t>
            </a:r>
            <a:endParaRPr lang="en-US" sz="14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20807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/>
              <a:t>K. Tekbiyik, G. Karabulut Kurt, A.R. </a:t>
            </a:r>
            <a:r>
              <a:rPr lang="en-US" sz="1400" dirty="0" err="1"/>
              <a:t>Ekti</a:t>
            </a:r>
            <a:r>
              <a:rPr lang="en-US" sz="1400" dirty="0"/>
              <a:t>, H. Yanikomeroglu, “</a:t>
            </a:r>
            <a:r>
              <a:rPr lang="en-US" sz="1400" dirty="0">
                <a:solidFill>
                  <a:srgbClr val="FF0000"/>
                </a:solidFill>
              </a:rPr>
              <a:t>Graph attention networks for channel estimation in RIS-assisted satellite IoT communications</a:t>
            </a:r>
            <a:r>
              <a:rPr lang="en-US" sz="1400" dirty="0"/>
              <a:t>”, under review in </a:t>
            </a:r>
            <a:r>
              <a:rPr lang="en-US" sz="1400" i="1" dirty="0"/>
              <a:t>IEEE Transactions on Green Communications and Networking</a:t>
            </a:r>
            <a:r>
              <a:rPr lang="en-US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(02)</a:t>
            </a:r>
            <a:endParaRPr lang="en-CA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" y="2932176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/>
              <a:t>T. </a:t>
            </a:r>
            <a:r>
              <a:rPr lang="en-US" sz="1400" dirty="0" err="1"/>
              <a:t>Ahmmed</a:t>
            </a:r>
            <a:r>
              <a:rPr lang="en-US" sz="1400" dirty="0"/>
              <a:t>, A. </a:t>
            </a:r>
            <a:r>
              <a:rPr lang="en-US" sz="1400" dirty="0" err="1"/>
              <a:t>Alidadi</a:t>
            </a:r>
            <a:r>
              <a:rPr lang="en-US" sz="1400" dirty="0"/>
              <a:t>, Z. Zhang, A.U. Chaudhry, H. Yanikomeroglu, “</a:t>
            </a:r>
            <a:r>
              <a:rPr lang="en-US" sz="1400" dirty="0">
                <a:solidFill>
                  <a:srgbClr val="FF0000"/>
                </a:solidFill>
              </a:rPr>
              <a:t>The digital divide in Canada and the role of LEO satellites in bridging the gap</a:t>
            </a:r>
            <a:r>
              <a:rPr lang="en-US" sz="1400" dirty="0"/>
              <a:t>”, under review in </a:t>
            </a:r>
            <a:r>
              <a:rPr lang="en-US" sz="1400" i="1" dirty="0"/>
              <a:t>IEEE Communications Magazine</a:t>
            </a:r>
            <a:r>
              <a:rPr lang="en-US" sz="1400" dirty="0"/>
              <a:t>.</a:t>
            </a:r>
            <a:endParaRPr lang="en-US" sz="14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381000" y="359158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/>
              <a:t>A.U. Chaudhry, H. Yanikomeroglu, “</a:t>
            </a:r>
            <a:r>
              <a:rPr lang="en-US" sz="1400" dirty="0">
                <a:solidFill>
                  <a:srgbClr val="FF0000"/>
                </a:solidFill>
              </a:rPr>
              <a:t>When to crossover from Earth to space for lower latency data communications?</a:t>
            </a:r>
            <a:r>
              <a:rPr lang="en-US" sz="1400" dirty="0"/>
              <a:t>”, under review in </a:t>
            </a:r>
            <a:r>
              <a:rPr lang="en-US" sz="1400" i="1" dirty="0"/>
              <a:t>IEEE Transactions on Aerospace and Electronic Systems</a:t>
            </a:r>
            <a:r>
              <a:rPr lang="en-US" sz="1400" dirty="0"/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1000" y="4248912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/>
              <a:t>E. Erdogan, I. Altunbas, G. Karabulut Kurt, H. Yanikomeroglu, “</a:t>
            </a:r>
            <a:r>
              <a:rPr lang="en-US" sz="1400" dirty="0">
                <a:solidFill>
                  <a:srgbClr val="FF0000"/>
                </a:solidFill>
              </a:rPr>
              <a:t>HAPS-aided optical inter-satellite connectivity with opportunistic scheduling</a:t>
            </a:r>
            <a:r>
              <a:rPr lang="en-US" sz="1400" dirty="0"/>
              <a:t>”, under review in </a:t>
            </a:r>
            <a:r>
              <a:rPr lang="en-US" sz="1400" i="1" dirty="0"/>
              <a:t>IEEE Communications Letters</a:t>
            </a:r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7710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848600" cy="381000"/>
          </a:xfrm>
        </p:spPr>
        <p:txBody>
          <a:bodyPr/>
          <a:lstStyle/>
          <a:p>
            <a:r>
              <a:rPr lang="en-US" dirty="0"/>
              <a:t>IEEE Conference Papers (2021) </a:t>
            </a:r>
            <a:endParaRPr lang="en-CA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" y="41249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N. Adam, C. </a:t>
            </a:r>
            <a:r>
              <a:rPr lang="en-CA" sz="1400" dirty="0" err="1"/>
              <a:t>Tapparello</a:t>
            </a:r>
            <a:r>
              <a:rPr lang="en-CA" sz="1400" dirty="0"/>
              <a:t>, W. </a:t>
            </a:r>
            <a:r>
              <a:rPr lang="en-CA" sz="1400" dirty="0" err="1"/>
              <a:t>Heinzelman</a:t>
            </a:r>
            <a:r>
              <a:rPr lang="en-CA" sz="1400" dirty="0"/>
              <a:t>, H. Yanikomeroglu, “</a:t>
            </a:r>
            <a:r>
              <a:rPr lang="en-US" sz="1400" dirty="0"/>
              <a:t>“</a:t>
            </a:r>
            <a:r>
              <a:rPr lang="en-US" sz="1400" dirty="0">
                <a:solidFill>
                  <a:srgbClr val="FF0000"/>
                </a:solidFill>
              </a:rPr>
              <a:t>Utilizing ground nodes with multi-hop capabilities to extend the range of UAV-BSs</a:t>
            </a:r>
            <a:r>
              <a:rPr lang="en-CA" sz="1400" dirty="0"/>
              <a:t>”, </a:t>
            </a:r>
            <a:r>
              <a:rPr lang="en-CA" sz="1400" i="1" dirty="0"/>
              <a:t>IEEE 5G World Forum 2021</a:t>
            </a:r>
            <a:r>
              <a:rPr lang="en-CA" sz="1400" dirty="0"/>
              <a:t>. </a:t>
            </a:r>
            <a:endParaRPr lang="en-CA" sz="14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56489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A.U. Chaudhry, H. Yanikomeroglu, “</a:t>
            </a:r>
            <a:r>
              <a:rPr lang="en-CA" sz="1400" dirty="0">
                <a:solidFill>
                  <a:srgbClr val="FF0000"/>
                </a:solidFill>
              </a:rPr>
              <a:t>Optical wireless satellite networks versus optical fiber terrestrial networks: The latency perspective</a:t>
            </a:r>
            <a:r>
              <a:rPr lang="en-CA" sz="1400" dirty="0"/>
              <a:t>”, </a:t>
            </a:r>
            <a:r>
              <a:rPr lang="en-CA" sz="1400" i="1" dirty="0"/>
              <a:t>Biennial Symposium on Communications (BSC) 2021</a:t>
            </a:r>
            <a:r>
              <a:rPr lang="en-CA" sz="1400" dirty="0"/>
              <a:t>.</a:t>
            </a:r>
            <a:endParaRPr lang="en-CA" sz="1400" i="1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1000" y="48869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Y. Aydin, G. Karabulut Kurt, E. Ozdemir, H. Yanikomeroglu, “</a:t>
            </a:r>
            <a:r>
              <a:rPr lang="en-CA" sz="1400" dirty="0">
                <a:solidFill>
                  <a:srgbClr val="FF0000"/>
                </a:solidFill>
              </a:rPr>
              <a:t>Group authentication for drone swarms</a:t>
            </a:r>
            <a:r>
              <a:rPr lang="en-CA" sz="1400" dirty="0"/>
              <a:t>”, </a:t>
            </a:r>
            <a:r>
              <a:rPr lang="en-CA" sz="1400" i="1" dirty="0"/>
              <a:t>IEEE </a:t>
            </a:r>
            <a:r>
              <a:rPr lang="en-CA" sz="1400" i="1" dirty="0" err="1"/>
              <a:t>WiSEE</a:t>
            </a:r>
            <a:r>
              <a:rPr lang="en-CA" sz="1400" i="1" dirty="0"/>
              <a:t> 2021</a:t>
            </a:r>
            <a:r>
              <a:rPr lang="en-CA" sz="1400" dirty="0"/>
              <a:t>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1000" y="33629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J. Liang, A.U. Chaudhry, H. Yanikomeroglu, “</a:t>
            </a:r>
            <a:r>
              <a:rPr lang="en-CA" sz="1400" dirty="0">
                <a:solidFill>
                  <a:srgbClr val="FF0000"/>
                </a:solidFill>
              </a:rPr>
              <a:t>Phasing parameter analysis for satellite collision avoidance in Starlink and Kuiper constellations</a:t>
            </a:r>
            <a:r>
              <a:rPr lang="en-CA" sz="1400" dirty="0"/>
              <a:t>”, </a:t>
            </a:r>
            <a:r>
              <a:rPr lang="en-CA" sz="1400" i="1" dirty="0"/>
              <a:t>IEEE 5G World Forum </a:t>
            </a:r>
            <a:r>
              <a:rPr lang="en-CA" sz="1400" dirty="0"/>
              <a:t>2021. </a:t>
            </a:r>
            <a:endParaRPr lang="en-CA" sz="1400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1000" y="26009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Q. Ren, O. Abbasi, G. Karabulut Kurt, H. Yanikomeroglu, J. Chen, “</a:t>
            </a:r>
            <a:r>
              <a:rPr lang="en-CA" sz="1400" dirty="0">
                <a:solidFill>
                  <a:srgbClr val="FF0000"/>
                </a:solidFill>
              </a:rPr>
              <a:t>High altitude platform station (HAPS) assisted computing for intelligent transportation systems</a:t>
            </a:r>
            <a:r>
              <a:rPr lang="en-CA" sz="1400" dirty="0"/>
              <a:t>”, </a:t>
            </a:r>
            <a:r>
              <a:rPr lang="en-CA" sz="1400" i="1" dirty="0"/>
              <a:t>IEEE Globecom 2021</a:t>
            </a:r>
            <a:r>
              <a:rPr lang="en-CA" sz="1400" dirty="0"/>
              <a:t>. </a:t>
            </a:r>
            <a:endParaRPr lang="en-CA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7057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" name="TextBox 18"/>
          <p:cNvSpPr txBox="1"/>
          <p:nvPr/>
        </p:nvSpPr>
        <p:spPr>
          <a:xfrm>
            <a:off x="381000" y="59436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N. Adam, C. </a:t>
            </a:r>
            <a:r>
              <a:rPr lang="en-CA" sz="1400" dirty="0" err="1"/>
              <a:t>Tapparello</a:t>
            </a:r>
            <a:r>
              <a:rPr lang="en-CA" sz="1400" dirty="0"/>
              <a:t>, W. </a:t>
            </a:r>
            <a:r>
              <a:rPr lang="en-CA" sz="1400" dirty="0" err="1"/>
              <a:t>Heinzelman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Placement optimization of multiple UAV base stations</a:t>
            </a:r>
            <a:r>
              <a:rPr lang="en-CA" sz="1400" dirty="0"/>
              <a:t>”, </a:t>
            </a:r>
            <a:r>
              <a:rPr lang="en-CA" sz="1400" i="1" dirty="0"/>
              <a:t>IEEE WCNC 2021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(02)</a:t>
            </a:r>
            <a:endParaRPr lang="en-CA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" y="38963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K. Tekbıyık, G. Karabulut Kurt, C. Huang, A.R. </a:t>
            </a:r>
            <a:r>
              <a:rPr lang="en-CA" sz="1400" dirty="0" err="1"/>
              <a:t>Ekti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Channel estimation for full-duplex RIS-assisted HAPS backhauling with graph attention networks</a:t>
            </a:r>
            <a:r>
              <a:rPr lang="en-CA" sz="1400" dirty="0"/>
              <a:t>”, </a:t>
            </a:r>
            <a:r>
              <a:rPr lang="en-CA" sz="1400" i="1" dirty="0"/>
              <a:t>IEEE ICC 2021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(08)</a:t>
            </a:r>
            <a:endParaRPr lang="en-CA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" y="32105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M.G. Khoshkholgh, H. Yanikomeroglu, “</a:t>
            </a:r>
            <a:r>
              <a:rPr lang="en-CA" sz="1400" dirty="0">
                <a:solidFill>
                  <a:srgbClr val="FF0000"/>
                </a:solidFill>
              </a:rPr>
              <a:t>RSS-based UAV-BS 3-D mobility management via policy gradient deep reinforcement learning</a:t>
            </a:r>
            <a:r>
              <a:rPr lang="en-CA" sz="1400" dirty="0"/>
              <a:t>”, </a:t>
            </a:r>
            <a:r>
              <a:rPr lang="en-CA" sz="1400" i="1" dirty="0"/>
              <a:t>IEEE ICC 2021</a:t>
            </a:r>
            <a:r>
              <a:rPr lang="en-CA" sz="1400" dirty="0"/>
              <a:t>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1000" y="25146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N. Cherif, W. Jaafar, H. Yanikomeroglu, A. Yongacoglu, “</a:t>
            </a:r>
            <a:r>
              <a:rPr lang="en-CA" sz="1400" dirty="0">
                <a:solidFill>
                  <a:srgbClr val="FF0000"/>
                </a:solidFill>
              </a:rPr>
              <a:t>Disconnectivity-aware energy-efficient cargo-UAV trajectory planning with minimum handoffs</a:t>
            </a:r>
            <a:r>
              <a:rPr lang="en-CA" sz="1400" dirty="0"/>
              <a:t>”, </a:t>
            </a:r>
            <a:r>
              <a:rPr lang="en-CA" sz="1400" i="1" dirty="0"/>
              <a:t>IEEE ICC 2021</a:t>
            </a:r>
            <a:r>
              <a:rPr lang="en-CA" sz="1400" dirty="0"/>
              <a:t>. </a:t>
            </a:r>
            <a:endParaRPr lang="en-CA" sz="1400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000" y="18288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M.Y. Abdelsadek, H. Yanikomeroglu, G. Karabulut Kurt, “</a:t>
            </a:r>
            <a:r>
              <a:rPr lang="en-CA" sz="1400" dirty="0">
                <a:solidFill>
                  <a:srgbClr val="FF0000"/>
                </a:solidFill>
              </a:rPr>
              <a:t>Future ultra-dense LEO satellite networks: A cell-free massive MIMO approach</a:t>
            </a:r>
            <a:r>
              <a:rPr lang="en-CA" sz="1400" dirty="0"/>
              <a:t>”, </a:t>
            </a:r>
            <a:r>
              <a:rPr lang="en-CA" sz="1400" i="1" dirty="0"/>
              <a:t>IEEE ICC Workshops 2021</a:t>
            </a:r>
            <a:r>
              <a:rPr lang="en-CA" sz="1400" dirty="0"/>
              <a:t>. </a:t>
            </a:r>
            <a:endParaRPr lang="en-CA" sz="14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000" y="45720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A.Z. </a:t>
            </a:r>
            <a:r>
              <a:rPr lang="en-CA" sz="1400" dirty="0" err="1"/>
              <a:t>Cengiz</a:t>
            </a:r>
            <a:r>
              <a:rPr lang="en-CA" sz="1400" dirty="0"/>
              <a:t>, S. </a:t>
            </a:r>
            <a:r>
              <a:rPr lang="en-CA" sz="1400" dirty="0" err="1"/>
              <a:t>Tedik</a:t>
            </a:r>
            <a:r>
              <a:rPr lang="en-CA" sz="1400" dirty="0"/>
              <a:t> </a:t>
            </a:r>
            <a:r>
              <a:rPr lang="en-CA" sz="1400" dirty="0" err="1"/>
              <a:t>Basaran</a:t>
            </a:r>
            <a:r>
              <a:rPr lang="en-CA" sz="1400" dirty="0"/>
              <a:t>, B. </a:t>
            </a:r>
            <a:r>
              <a:rPr lang="en-CA" sz="1400" dirty="0" err="1"/>
              <a:t>Ozbek</a:t>
            </a:r>
            <a:r>
              <a:rPr lang="en-CA" sz="1400" dirty="0"/>
              <a:t>, G. Karabulut Kurt, H. Yanikomeroglu, “</a:t>
            </a:r>
            <a:r>
              <a:rPr lang="en-CA" sz="1400" dirty="0">
                <a:solidFill>
                  <a:srgbClr val="FF0000"/>
                </a:solidFill>
              </a:rPr>
              <a:t>Approximation of correlation matrix for high altitude platform stations</a:t>
            </a:r>
            <a:r>
              <a:rPr lang="en-CA" sz="1400" dirty="0"/>
              <a:t>”, SIU 2021.</a:t>
            </a:r>
            <a:endParaRPr lang="en-CA" sz="1400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" y="52578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O. Ben </a:t>
            </a:r>
            <a:r>
              <a:rPr lang="en-CA" sz="1400" dirty="0" err="1"/>
              <a:t>Yahia</a:t>
            </a:r>
            <a:r>
              <a:rPr lang="en-CA" sz="1400" dirty="0"/>
              <a:t>, E. Erdogan, G. Karabulut Kurt, I. Altunbas, H. Yanikomeroglu, “</a:t>
            </a:r>
            <a:r>
              <a:rPr lang="en-CA" sz="1400" dirty="0">
                <a:solidFill>
                  <a:srgbClr val="FF0000"/>
                </a:solidFill>
              </a:rPr>
              <a:t>Physical layer security framework for optical non-terrestrial networks</a:t>
            </a:r>
            <a:r>
              <a:rPr lang="en-CA" sz="1400" dirty="0"/>
              <a:t>”, </a:t>
            </a:r>
            <a:r>
              <a:rPr lang="en-CA" sz="1400" i="1" dirty="0"/>
              <a:t>ICT 2021 Workshops</a:t>
            </a:r>
            <a:r>
              <a:rPr lang="en-CA" sz="1400" dirty="0"/>
              <a:t>. </a:t>
            </a:r>
            <a:endParaRPr lang="en-CA" sz="1400" dirty="0">
              <a:latin typeface="+mj-lt"/>
            </a:endParaRPr>
          </a:p>
        </p:txBody>
      </p:sp>
      <p:sp>
        <p:nvSpPr>
          <p:cNvPr id="31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848600" cy="381000"/>
          </a:xfrm>
        </p:spPr>
        <p:txBody>
          <a:bodyPr/>
          <a:lstStyle/>
          <a:p>
            <a:r>
              <a:rPr lang="en-US" dirty="0"/>
              <a:t>IEEE Conference Papers (2021)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88772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848600" cy="381000"/>
          </a:xfrm>
        </p:spPr>
        <p:txBody>
          <a:bodyPr/>
          <a:lstStyle/>
          <a:p>
            <a:r>
              <a:rPr lang="en-US" dirty="0"/>
              <a:t>IEEE Conference Papers (2020) 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55727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I. Bor-Yaliniz, G. Senarath, H. Yanikomeroglu, “</a:t>
            </a:r>
            <a:r>
              <a:rPr lang="en-CA" sz="1400" dirty="0">
                <a:solidFill>
                  <a:srgbClr val="FF0000"/>
                </a:solidFill>
              </a:rPr>
              <a:t>Aerial access nodes and virtual wireless access: A look into integration strategies</a:t>
            </a:r>
            <a:r>
              <a:rPr lang="en-CA" sz="1400" dirty="0"/>
              <a:t>”,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ICC 2020</a:t>
            </a:r>
            <a:r>
              <a:rPr lang="en-CA" sz="1400" dirty="0"/>
              <a:t>. </a:t>
            </a:r>
            <a:endParaRPr lang="en-CA" sz="14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48006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O. Abbasi, H. Yanikomeroglu, A. Ebrahimi, N. Mokari, “</a:t>
            </a:r>
            <a:r>
              <a:rPr lang="en-US" sz="1400" dirty="0">
                <a:solidFill>
                  <a:srgbClr val="FF0000"/>
                </a:solidFill>
              </a:rPr>
              <a:t>Dynamic NOMA/OMA for V2X network with UAV relaying</a:t>
            </a:r>
            <a:r>
              <a:rPr lang="en-CA" sz="1400" dirty="0"/>
              <a:t>”,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VTC2020-Fall Workshops</a:t>
            </a:r>
            <a:r>
              <a:rPr lang="en-CA" sz="1400" dirty="0"/>
              <a:t>. </a:t>
            </a:r>
            <a:endParaRPr lang="en-CA" sz="14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24485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N. Cherif, W. Jaafar, H. Yanikomeroglu, A. Yongacoglu, “</a:t>
            </a:r>
            <a:r>
              <a:rPr lang="en-US" sz="1400" dirty="0">
                <a:solidFill>
                  <a:srgbClr val="FF0000"/>
                </a:solidFill>
              </a:rPr>
              <a:t>On the optimal 3D placement of a UAV base station for maximal coverage of UAV users</a:t>
            </a:r>
            <a:r>
              <a:rPr lang="en-US" sz="1400" dirty="0"/>
              <a:t>”</a:t>
            </a:r>
            <a:r>
              <a:rPr lang="en-CA" sz="1400" dirty="0"/>
              <a:t>,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Globecom 2020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(05)</a:t>
            </a:r>
            <a:endParaRPr lang="en-CA" sz="14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32766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O. </a:t>
            </a:r>
            <a:r>
              <a:rPr lang="en-CA" sz="1400" dirty="0" err="1"/>
              <a:t>Ghdiri</a:t>
            </a:r>
            <a:r>
              <a:rPr lang="en-CA" sz="1400" dirty="0"/>
              <a:t>, W. Jaafar, S. </a:t>
            </a:r>
            <a:r>
              <a:rPr lang="en-CA" sz="1400" dirty="0" err="1"/>
              <a:t>Alfattani</a:t>
            </a:r>
            <a:r>
              <a:rPr lang="en-CA" sz="1400" dirty="0"/>
              <a:t>, J. Ben </a:t>
            </a:r>
            <a:r>
              <a:rPr lang="en-CA" sz="1400" dirty="0" err="1"/>
              <a:t>Abderrazak</a:t>
            </a:r>
            <a:r>
              <a:rPr lang="en-CA" sz="1400" dirty="0"/>
              <a:t>, H. Yanikomeroglu, “</a:t>
            </a:r>
            <a:r>
              <a:rPr lang="en-US" sz="1400" dirty="0">
                <a:solidFill>
                  <a:srgbClr val="FF0000"/>
                </a:solidFill>
              </a:rPr>
              <a:t>Energy-efficient multi-UAV data collection for IoT networks with time deadlines</a:t>
            </a:r>
            <a:r>
              <a:rPr lang="en-US" sz="1400" dirty="0"/>
              <a:t>”</a:t>
            </a:r>
            <a:r>
              <a:rPr lang="en-CA" sz="1400" dirty="0"/>
              <a:t>,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Globecom 2020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(05)</a:t>
            </a:r>
            <a:endParaRPr lang="en-CA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40386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fi-FI" sz="1400" dirty="0"/>
              <a:t>O.A. Topal, G. Karabulut Kurt</a:t>
            </a:r>
            <a:r>
              <a:rPr lang="en-CA" sz="1400" dirty="0"/>
              <a:t>, H. Yanikomeroglu, “</a:t>
            </a:r>
            <a:r>
              <a:rPr lang="en-US" sz="1400" dirty="0">
                <a:solidFill>
                  <a:srgbClr val="FF0000"/>
                </a:solidFill>
              </a:rPr>
              <a:t>Securing the inter-satellite links: Doppler frequency shift based physical layer key generation</a:t>
            </a:r>
            <a:r>
              <a:rPr lang="en-CA" sz="1400" dirty="0"/>
              <a:t>”,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 err="1"/>
              <a:t>WiSEE</a:t>
            </a:r>
            <a:r>
              <a:rPr lang="en-CA" sz="1400" i="1" dirty="0"/>
              <a:t> 2020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(01)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4032207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848600" cy="381000"/>
          </a:xfrm>
        </p:spPr>
        <p:txBody>
          <a:bodyPr/>
          <a:lstStyle/>
          <a:p>
            <a:r>
              <a:rPr lang="en-US" dirty="0"/>
              <a:t>IEEE Conference Papers (2019) </a:t>
            </a:r>
            <a:endParaRPr lang="en-CA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538587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M. Khoshkholgh, K. </a:t>
            </a:r>
            <a:r>
              <a:rPr lang="en-CA" sz="1400" dirty="0" err="1"/>
              <a:t>Navaie</a:t>
            </a:r>
            <a:r>
              <a:rPr lang="en-CA" sz="1400" dirty="0"/>
              <a:t>, V.C.M. Leung, H. Yanikomeroglu, “</a:t>
            </a:r>
            <a:r>
              <a:rPr lang="en-CA" sz="1400" dirty="0">
                <a:solidFill>
                  <a:srgbClr val="FF0000"/>
                </a:solidFill>
              </a:rPr>
              <a:t>Randomized </a:t>
            </a:r>
            <a:r>
              <a:rPr lang="en-US" sz="1400" dirty="0">
                <a:solidFill>
                  <a:srgbClr val="FF0000"/>
                </a:solidFill>
              </a:rPr>
              <a:t>caching in cooperative UAV-enabled fog-RAN</a:t>
            </a:r>
            <a:r>
              <a:rPr lang="en-CA" sz="1400" dirty="0"/>
              <a:t>”, </a:t>
            </a:r>
            <a:r>
              <a:rPr lang="en-CA" sz="1400" i="1" dirty="0"/>
              <a:t>IEEE WCNC 2019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(08)</a:t>
            </a:r>
            <a:endParaRPr lang="en-CA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381000" y="364190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M. Khoshkholgh, K. </a:t>
            </a:r>
            <a:r>
              <a:rPr lang="en-CA" sz="1400" dirty="0" err="1"/>
              <a:t>Navaie</a:t>
            </a:r>
            <a:r>
              <a:rPr lang="en-CA" sz="1400" dirty="0"/>
              <a:t>, H. Yanikomeroglu, V.C.M. Leung, K.G. Shin, “</a:t>
            </a:r>
            <a:r>
              <a:rPr lang="en-CA" sz="1400" dirty="0">
                <a:solidFill>
                  <a:srgbClr val="FF0000"/>
                </a:solidFill>
              </a:rPr>
              <a:t>How do non-ideal UAV antennas affect air-to-ground communications?</a:t>
            </a:r>
            <a:r>
              <a:rPr lang="en-CA" sz="1400" dirty="0"/>
              <a:t>”,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ICC 2019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(06)</a:t>
            </a:r>
            <a:endParaRPr lang="en-CA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" y="422849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A. </a:t>
            </a:r>
            <a:r>
              <a:rPr lang="en-CA" sz="1400" dirty="0" err="1"/>
              <a:t>Farajzadeh</a:t>
            </a:r>
            <a:r>
              <a:rPr lang="en-CA" sz="1400" dirty="0"/>
              <a:t>, O. </a:t>
            </a:r>
            <a:r>
              <a:rPr lang="en-CA" sz="1400" dirty="0" err="1"/>
              <a:t>Ercetin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UAV data collection over NOMA backscatter networks: UAV altitude and trajectory optimization</a:t>
            </a:r>
            <a:r>
              <a:rPr lang="en-CA" sz="1400" dirty="0"/>
              <a:t>”, </a:t>
            </a:r>
            <a:r>
              <a:rPr lang="en-CA" sz="1400" i="1" dirty="0"/>
              <a:t>IEEE ICC 2019. </a:t>
            </a:r>
            <a:r>
              <a:rPr lang="en-CA" sz="1400" dirty="0">
                <a:solidFill>
                  <a:srgbClr val="9900FF"/>
                </a:solidFill>
              </a:rPr>
              <a:t>(36)</a:t>
            </a:r>
            <a:endParaRPr lang="en-CA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480072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M. Khoshkholgh, K. </a:t>
            </a:r>
            <a:r>
              <a:rPr lang="en-CA" sz="1400" dirty="0" err="1"/>
              <a:t>Navaie</a:t>
            </a:r>
            <a:r>
              <a:rPr lang="en-CA" sz="1400" dirty="0"/>
              <a:t>, H. Yanikomeroglu, V.C.M. Leung, K.G. Shin, “</a:t>
            </a:r>
            <a:r>
              <a:rPr lang="en-CA" sz="1400" dirty="0">
                <a:solidFill>
                  <a:srgbClr val="FF0000"/>
                </a:solidFill>
              </a:rPr>
              <a:t>Coverage performance of aerial-terrestrial HetNets</a:t>
            </a:r>
            <a:r>
              <a:rPr lang="en-CA" sz="1400" dirty="0"/>
              <a:t>”,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VTC2019-Spring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(09)</a:t>
            </a:r>
            <a:endParaRPr lang="en-CA" sz="14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597103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C.T. </a:t>
            </a:r>
            <a:r>
              <a:rPr lang="en-CA" sz="1400" dirty="0" err="1"/>
              <a:t>Cicek</a:t>
            </a:r>
            <a:r>
              <a:rPr lang="en-CA" sz="1400" dirty="0"/>
              <a:t>, H. Gultekin, B. </a:t>
            </a:r>
            <a:r>
              <a:rPr lang="en-CA" sz="1400" dirty="0" err="1"/>
              <a:t>Tavli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UAV Base station location optimization for next generation wireless networks: Overview and future research directions</a:t>
            </a:r>
            <a:r>
              <a:rPr lang="en-CA" sz="1400" dirty="0"/>
              <a:t>”, </a:t>
            </a:r>
            <a:r>
              <a:rPr lang="en-CA" sz="1400" i="1" dirty="0"/>
              <a:t>IEEE UVS-Oman 2019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(47)</a:t>
            </a:r>
            <a:endParaRPr lang="en-CA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189936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N. Cherif, M. Alzenad, H. Yanikomeroglu, A. Yongacoglu, “</a:t>
            </a:r>
            <a:r>
              <a:rPr lang="en-CA" sz="1400" dirty="0">
                <a:solidFill>
                  <a:srgbClr val="FF0000"/>
                </a:solidFill>
              </a:rPr>
              <a:t>Downlink coverage analysis of an aerial user in vertical heterogeneous networks</a:t>
            </a:r>
            <a:r>
              <a:rPr lang="en-CA" sz="1400" dirty="0"/>
              <a:t>”,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Globecom 2019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(03)</a:t>
            </a:r>
            <a:endParaRPr lang="en-CA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131420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S. </a:t>
            </a:r>
            <a:r>
              <a:rPr lang="en-CA" sz="1400" dirty="0" err="1"/>
              <a:t>Alfattani</a:t>
            </a:r>
            <a:r>
              <a:rPr lang="en-CA" sz="1400" dirty="0"/>
              <a:t>, W. </a:t>
            </a:r>
            <a:r>
              <a:rPr lang="en-CA" sz="1400" dirty="0" err="1"/>
              <a:t>Jaafar</a:t>
            </a:r>
            <a:r>
              <a:rPr lang="en-CA" sz="1400" dirty="0"/>
              <a:t>, H. Yanikomeroglu, A. Yongacoglu, “</a:t>
            </a:r>
            <a:r>
              <a:rPr lang="en-CA" sz="1400" dirty="0">
                <a:solidFill>
                  <a:srgbClr val="FF0000"/>
                </a:solidFill>
              </a:rPr>
              <a:t>Multi-UAV data collection architecture for wireless sensor networks</a:t>
            </a:r>
            <a:r>
              <a:rPr lang="en-CA" sz="1400" dirty="0"/>
              <a:t>”,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Globecom 2019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(11)</a:t>
            </a:r>
            <a:endParaRPr lang="en-CA" sz="14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306680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R. </a:t>
            </a:r>
            <a:r>
              <a:rPr lang="en-CA" sz="1400" dirty="0" err="1"/>
              <a:t>Ozdag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A new meta-heuristic approach for 3D placement of multiple unmanned aerial vehicle base stations in wireless networks</a:t>
            </a:r>
            <a:r>
              <a:rPr lang="en-CA" sz="1400" dirty="0"/>
              <a:t>”, </a:t>
            </a:r>
            <a:r>
              <a:rPr lang="en-CA" sz="1400" i="1" dirty="0"/>
              <a:t>DMS 2019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(01)</a:t>
            </a:r>
            <a:endParaRPr lang="en-CA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" y="249171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R. Ghanavi, M. Sabbaghian, H. Yanikomeroglu, A. Yongacoglu, “</a:t>
            </a:r>
            <a:r>
              <a:rPr lang="en-CA" sz="1400" dirty="0">
                <a:solidFill>
                  <a:srgbClr val="FF0000"/>
                </a:solidFill>
              </a:rPr>
              <a:t>Q-Learning based aerial base station placement for fairness enhancement in mobile networks</a:t>
            </a:r>
            <a:r>
              <a:rPr lang="en-CA" sz="1400" dirty="0"/>
              <a:t>”,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 err="1"/>
              <a:t>GlobalSIP</a:t>
            </a:r>
            <a:r>
              <a:rPr lang="en-CA" sz="1400" i="1" dirty="0"/>
              <a:t> 2019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(02)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122200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329232" y="1371600"/>
            <a:ext cx="6172200" cy="4800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342900" indent="-342900" algn="just" fontAlgn="base">
              <a:spcBef>
                <a:spcPct val="20000"/>
              </a:spcBef>
              <a:spcAft>
                <a:spcPts val="1200"/>
              </a:spcAft>
              <a:buFontTx/>
              <a:buChar char="•"/>
              <a:defRPr/>
            </a:pPr>
            <a:endParaRPr lang="tr-TR" sz="1200" kern="0" dirty="0">
              <a:solidFill>
                <a:srgbClr val="000000"/>
              </a:solidFill>
            </a:endParaRPr>
          </a:p>
        </p:txBody>
      </p:sp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" name="TextBox 18"/>
          <p:cNvSpPr txBox="1"/>
          <p:nvPr/>
        </p:nvSpPr>
        <p:spPr>
          <a:xfrm>
            <a:off x="381000" y="543763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E. </a:t>
            </a:r>
            <a:r>
              <a:rPr lang="en-CA" sz="1400" dirty="0" err="1"/>
              <a:t>Kalantari</a:t>
            </a:r>
            <a:r>
              <a:rPr lang="en-CA" sz="1400" dirty="0"/>
              <a:t>, H. </a:t>
            </a:r>
            <a:r>
              <a:rPr lang="en-CA" sz="1400" dirty="0" err="1"/>
              <a:t>Yanikomeroglu</a:t>
            </a:r>
            <a:r>
              <a:rPr lang="en-CA" sz="1400" dirty="0"/>
              <a:t>, A. Yongacoglu, “</a:t>
            </a:r>
            <a:r>
              <a:rPr lang="en-CA" sz="1400" dirty="0">
                <a:solidFill>
                  <a:srgbClr val="FF0000"/>
                </a:solidFill>
              </a:rPr>
              <a:t>On the number and 3D placement of drone base stations in wireless cellular networks</a:t>
            </a:r>
            <a:r>
              <a:rPr lang="en-CA" sz="1400" dirty="0"/>
              <a:t>”, </a:t>
            </a:r>
            <a:r>
              <a:rPr lang="en-CA" sz="1400" i="1" dirty="0"/>
              <a:t>IEEE Vehicular Technology Conference (VTC2016-Fall)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(306)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599535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I. </a:t>
            </a:r>
            <a:r>
              <a:rPr lang="en-CA" sz="1400" dirty="0" err="1"/>
              <a:t>Bor</a:t>
            </a:r>
            <a:r>
              <a:rPr lang="en-CA" sz="1400" dirty="0"/>
              <a:t> </a:t>
            </a:r>
            <a:r>
              <a:rPr lang="en-CA" sz="1400" dirty="0" err="1"/>
              <a:t>Yaliniz</a:t>
            </a:r>
            <a:r>
              <a:rPr lang="en-CA" sz="1400" dirty="0"/>
              <a:t>, A. El-</a:t>
            </a:r>
            <a:r>
              <a:rPr lang="en-CA" sz="1400" dirty="0" err="1"/>
              <a:t>Keyi</a:t>
            </a:r>
            <a:r>
              <a:rPr lang="en-CA" sz="1400" dirty="0"/>
              <a:t>, H. Yanikomeroglu, “</a:t>
            </a:r>
            <a:r>
              <a:rPr lang="en-CA" sz="1400" dirty="0">
                <a:solidFill>
                  <a:srgbClr val="FF0000"/>
                </a:solidFill>
              </a:rPr>
              <a:t>Efficient 3-D placement of an aerial base station in next generation cellular networks</a:t>
            </a:r>
            <a:r>
              <a:rPr lang="en-CA" sz="1400" dirty="0">
                <a:solidFill>
                  <a:schemeClr val="tx1"/>
                </a:solidFill>
              </a:rPr>
              <a:t>”, </a:t>
            </a:r>
            <a:r>
              <a:rPr lang="en-CA" sz="1400" i="1" dirty="0">
                <a:solidFill>
                  <a:schemeClr val="tx1"/>
                </a:solidFill>
              </a:rPr>
              <a:t>IEEE</a:t>
            </a:r>
            <a:r>
              <a:rPr lang="en-CA" sz="1400" dirty="0">
                <a:solidFill>
                  <a:srgbClr val="FF0000"/>
                </a:solidFill>
              </a:rPr>
              <a:t> </a:t>
            </a:r>
            <a:r>
              <a:rPr lang="en-CA" sz="1400" i="1" dirty="0">
                <a:solidFill>
                  <a:schemeClr val="tx1"/>
                </a:solidFill>
              </a:rPr>
              <a:t>Int’l Conf. in Communications (</a:t>
            </a:r>
            <a:r>
              <a:rPr lang="en-CA" sz="1400" i="1" dirty="0"/>
              <a:t>ICC) 2016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(652)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48768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E. </a:t>
            </a:r>
            <a:r>
              <a:rPr lang="en-CA" sz="1400" dirty="0" err="1"/>
              <a:t>Kalantari</a:t>
            </a:r>
            <a:r>
              <a:rPr lang="en-CA" sz="1400" dirty="0"/>
              <a:t>, M.Z. </a:t>
            </a:r>
            <a:r>
              <a:rPr lang="en-CA" sz="1400" dirty="0" err="1"/>
              <a:t>Shakir</a:t>
            </a:r>
            <a:r>
              <a:rPr lang="en-CA" sz="1400" dirty="0"/>
              <a:t>, H. </a:t>
            </a:r>
            <a:r>
              <a:rPr lang="en-CA" sz="1400" dirty="0" err="1"/>
              <a:t>Yanikomeroglu</a:t>
            </a:r>
            <a:r>
              <a:rPr lang="en-CA" sz="1400" dirty="0"/>
              <a:t>, A. </a:t>
            </a:r>
            <a:r>
              <a:rPr lang="en-CA" sz="1400" dirty="0" err="1"/>
              <a:t>Yongacoglu</a:t>
            </a:r>
            <a:r>
              <a:rPr lang="en-CA" sz="1400" dirty="0"/>
              <a:t>, “</a:t>
            </a:r>
            <a:r>
              <a:rPr lang="en-CA" sz="1400" dirty="0">
                <a:solidFill>
                  <a:srgbClr val="FF0000"/>
                </a:solidFill>
              </a:rPr>
              <a:t>Backhaul-aware robust  3D drone placement in 5G+ wireless networks</a:t>
            </a:r>
            <a:r>
              <a:rPr lang="en-CA" sz="1400" dirty="0"/>
              <a:t>”, </a:t>
            </a:r>
            <a:r>
              <a:rPr lang="en-CA" sz="1400" i="1" dirty="0"/>
              <a:t>IEEE </a:t>
            </a:r>
            <a:r>
              <a:rPr lang="en-CA" sz="1400" i="1" dirty="0">
                <a:solidFill>
                  <a:schemeClr val="tx1"/>
                </a:solidFill>
              </a:rPr>
              <a:t>Int’l Conf. in </a:t>
            </a:r>
            <a:r>
              <a:rPr lang="en-CA" sz="1400" i="1" dirty="0" err="1">
                <a:solidFill>
                  <a:schemeClr val="tx1"/>
                </a:solidFill>
              </a:rPr>
              <a:t>Commun</a:t>
            </a:r>
            <a:r>
              <a:rPr lang="en-CA" sz="1400" i="1" dirty="0">
                <a:solidFill>
                  <a:schemeClr val="tx1"/>
                </a:solidFill>
              </a:rPr>
              <a:t>. </a:t>
            </a:r>
            <a:r>
              <a:rPr lang="en-CA" sz="1400" i="1" dirty="0"/>
              <a:t>Workshops (ICCW) 2017</a:t>
            </a:r>
            <a:r>
              <a:rPr lang="en-CA" sz="1400" dirty="0"/>
              <a:t>.  </a:t>
            </a:r>
            <a:r>
              <a:rPr lang="en-CA" sz="1400" dirty="0">
                <a:solidFill>
                  <a:srgbClr val="9900FF"/>
                </a:solidFill>
              </a:rPr>
              <a:t>(215)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000" y="3193328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M. </a:t>
            </a:r>
            <a:r>
              <a:rPr lang="en-CA" sz="1400" dirty="0" err="1"/>
              <a:t>Gapeyenko</a:t>
            </a:r>
            <a:r>
              <a:rPr lang="en-CA" sz="1400" dirty="0"/>
              <a:t>, I. </a:t>
            </a:r>
            <a:r>
              <a:rPr lang="en-CA" sz="1400" dirty="0" err="1"/>
              <a:t>Bor-Yaliniz</a:t>
            </a:r>
            <a:r>
              <a:rPr lang="en-CA" sz="1400" dirty="0"/>
              <a:t>, S. Andreev, H. </a:t>
            </a:r>
            <a:r>
              <a:rPr lang="en-CA" sz="1400" dirty="0" err="1"/>
              <a:t>Yanikomeroglu</a:t>
            </a:r>
            <a:r>
              <a:rPr lang="en-CA" sz="1400" dirty="0"/>
              <a:t>, Y. Koucheryavy, “</a:t>
            </a:r>
            <a:r>
              <a:rPr lang="en-CA" sz="1400" dirty="0">
                <a:solidFill>
                  <a:srgbClr val="FF0000"/>
                </a:solidFill>
              </a:rPr>
              <a:t>Effect of blockage in deploying mmWave drone base stations for beyond-5G networks</a:t>
            </a:r>
            <a:r>
              <a:rPr lang="en-CA" sz="1400" dirty="0"/>
              <a:t>”, Invited Paper, </a:t>
            </a:r>
            <a:r>
              <a:rPr lang="en-CA" sz="1400" i="1" dirty="0"/>
              <a:t>IEEE ICCW 2018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(31)</a:t>
            </a:r>
            <a:endParaRPr lang="en-CA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381000" y="432051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E. </a:t>
            </a:r>
            <a:r>
              <a:rPr lang="en-CA" sz="1400" dirty="0" err="1"/>
              <a:t>Kalantari</a:t>
            </a:r>
            <a:r>
              <a:rPr lang="en-CA" sz="1400" dirty="0"/>
              <a:t>, I. </a:t>
            </a:r>
            <a:r>
              <a:rPr lang="en-CA" sz="1400" dirty="0" err="1"/>
              <a:t>Bor-Yaliniz</a:t>
            </a:r>
            <a:r>
              <a:rPr lang="en-CA" sz="1400" dirty="0"/>
              <a:t>, A. </a:t>
            </a:r>
            <a:r>
              <a:rPr lang="en-CA" sz="1400" dirty="0" err="1"/>
              <a:t>Yongacoglu</a:t>
            </a:r>
            <a:r>
              <a:rPr lang="en-CA" sz="1400" dirty="0"/>
              <a:t>, H. Yanikomeroglu, “</a:t>
            </a:r>
            <a:r>
              <a:rPr lang="en-CA" sz="1400" dirty="0">
                <a:solidFill>
                  <a:srgbClr val="FF0000"/>
                </a:solidFill>
              </a:rPr>
              <a:t>User association and bandwidth allocation for terrestrial and aerial base stations with backhaul considerations</a:t>
            </a:r>
            <a:r>
              <a:rPr lang="en-CA" sz="1400" dirty="0"/>
              <a:t>”, </a:t>
            </a:r>
            <a:r>
              <a:rPr lang="en-CA" sz="1400" i="1" dirty="0"/>
              <a:t>IEEE PIMRC 2017</a:t>
            </a:r>
            <a:r>
              <a:rPr lang="en-CA" sz="1400" dirty="0"/>
              <a:t>. </a:t>
            </a:r>
            <a:r>
              <a:rPr lang="en-CA" sz="1400" dirty="0">
                <a:solidFill>
                  <a:srgbClr val="9900FF"/>
                </a:solidFill>
              </a:rPr>
              <a:t>(94)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1000" y="3762666"/>
            <a:ext cx="8469257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R. </a:t>
            </a:r>
            <a:r>
              <a:rPr lang="en-CA" sz="1400" dirty="0" err="1"/>
              <a:t>Ghanavi</a:t>
            </a:r>
            <a:r>
              <a:rPr lang="en-CA" sz="1400" dirty="0"/>
              <a:t>, E. </a:t>
            </a:r>
            <a:r>
              <a:rPr lang="en-CA" sz="1400" dirty="0" err="1"/>
              <a:t>Kalantari</a:t>
            </a:r>
            <a:r>
              <a:rPr lang="en-CA" sz="1400" dirty="0"/>
              <a:t>,  M. </a:t>
            </a:r>
            <a:r>
              <a:rPr lang="en-CA" sz="1400" dirty="0" err="1"/>
              <a:t>Sabbaghian</a:t>
            </a:r>
            <a:r>
              <a:rPr lang="en-CA" sz="1400" dirty="0"/>
              <a:t>, H. </a:t>
            </a:r>
            <a:r>
              <a:rPr lang="en-CA" sz="1400" dirty="0" err="1"/>
              <a:t>Yanikomeroglu</a:t>
            </a:r>
            <a:r>
              <a:rPr lang="en-CA" sz="1400" dirty="0"/>
              <a:t>, A. Yongacoglu, “</a:t>
            </a:r>
            <a:r>
              <a:rPr lang="en-CA" sz="1400" dirty="0">
                <a:solidFill>
                  <a:srgbClr val="FF0000"/>
                </a:solidFill>
              </a:rPr>
              <a:t>Efficient 3D aerial base station considering users mobility by reinforcement learning</a:t>
            </a:r>
            <a:r>
              <a:rPr lang="en-CA" sz="1400" dirty="0"/>
              <a:t>”, </a:t>
            </a:r>
            <a:r>
              <a:rPr lang="en-CA" sz="1400" i="1" dirty="0"/>
              <a:t>IEEE WCNC 2018</a:t>
            </a:r>
            <a:r>
              <a:rPr lang="en-CA" sz="1400" dirty="0"/>
              <a:t>. </a:t>
            </a:r>
            <a:r>
              <a:rPr lang="en-CA" sz="1400" dirty="0">
                <a:solidFill>
                  <a:srgbClr val="9900FF"/>
                </a:solidFill>
              </a:rPr>
              <a:t>(86)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1000" y="127107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M. </a:t>
            </a:r>
            <a:r>
              <a:rPr lang="en-CA" sz="1400" dirty="0" err="1"/>
              <a:t>Alzenad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Coverage and rate analysis for downlink unmanned aerial vehicles base stations with LoS/</a:t>
            </a:r>
            <a:r>
              <a:rPr lang="en-CA" sz="1400" dirty="0" err="1">
                <a:solidFill>
                  <a:srgbClr val="FF0000"/>
                </a:solidFill>
              </a:rPr>
              <a:t>NLoS</a:t>
            </a:r>
            <a:r>
              <a:rPr lang="en-CA" sz="1400" dirty="0">
                <a:solidFill>
                  <a:srgbClr val="FF0000"/>
                </a:solidFill>
              </a:rPr>
              <a:t> propagation</a:t>
            </a:r>
            <a:r>
              <a:rPr lang="en-CA" sz="1400" dirty="0"/>
              <a:t>”, </a:t>
            </a:r>
            <a:r>
              <a:rPr lang="en-CA" sz="1400" i="1" dirty="0"/>
              <a:t>IEEE Globecom Workshops 2018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(32)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24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 dirty="0"/>
              <a:t>IEEE Conference Papers (2016–2018)  </a:t>
            </a:r>
            <a:endParaRPr lang="en-CA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1834884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H. Yanikomeroglu, “</a:t>
            </a:r>
            <a:r>
              <a:rPr lang="en-CA" sz="1400" dirty="0">
                <a:solidFill>
                  <a:srgbClr val="FF0000"/>
                </a:solidFill>
              </a:rPr>
              <a:t>Integrated terrestrial/non-terrestrial 6G networks for ubiquitous 3D super-connectivity</a:t>
            </a:r>
            <a:r>
              <a:rPr lang="en-CA" sz="1400" dirty="0"/>
              <a:t>”, Invited Paper, </a:t>
            </a:r>
            <a:r>
              <a:rPr lang="en-CA" sz="1400" i="1" dirty="0"/>
              <a:t>ACM </a:t>
            </a:r>
            <a:r>
              <a:rPr lang="en-CA" sz="1400" i="1" dirty="0">
                <a:solidFill>
                  <a:schemeClr val="tx1"/>
                </a:solidFill>
              </a:rPr>
              <a:t>Int’l Conf. Modeling, Analysis, and Simulation of Wireless and Mobile Systems (MSWIM) </a:t>
            </a:r>
            <a:r>
              <a:rPr lang="en-CA" sz="1400" i="1" dirty="0"/>
              <a:t>2018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(12)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" y="2616678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X. Zhou, J. Guo, S. Durrani, H. Yanikomeroglu, “</a:t>
            </a:r>
            <a:r>
              <a:rPr lang="en-CA" sz="1400" dirty="0">
                <a:solidFill>
                  <a:srgbClr val="FF0000"/>
                </a:solidFill>
              </a:rPr>
              <a:t>Uplink coverage performance of an underlay drone cell for temporary events</a:t>
            </a:r>
            <a:r>
              <a:rPr lang="en-CA" sz="1400" dirty="0"/>
              <a:t>”, Invited Paper, </a:t>
            </a:r>
            <a:r>
              <a:rPr lang="en-CA" sz="1400" i="1" dirty="0"/>
              <a:t>IEEE </a:t>
            </a:r>
            <a:r>
              <a:rPr lang="en-CA" sz="1400" i="1" dirty="0">
                <a:solidFill>
                  <a:schemeClr val="tx1"/>
                </a:solidFill>
              </a:rPr>
              <a:t>Int’l Conf. in Communications Workshops (</a:t>
            </a:r>
            <a:r>
              <a:rPr lang="en-CA" sz="1400" i="1" dirty="0"/>
              <a:t>ICCW) 2018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(30)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03967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6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772400" cy="381000"/>
          </a:xfrm>
        </p:spPr>
        <p:txBody>
          <a:bodyPr/>
          <a:lstStyle/>
          <a:p>
            <a:r>
              <a:rPr lang="en-US" dirty="0"/>
              <a:t>IEEE Journal Papers (under review)</a:t>
            </a:r>
            <a:endParaRPr lang="en-CA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" y="28427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/>
              <a:t>O. Ben </a:t>
            </a:r>
            <a:r>
              <a:rPr lang="en-US" sz="1400" dirty="0" err="1"/>
              <a:t>Yahia</a:t>
            </a:r>
            <a:r>
              <a:rPr lang="en-US" sz="1400" dirty="0"/>
              <a:t>, E. Erdogan, G. Karabulut Kurt, I. Altunbas, H. Yanikomeroglu, “</a:t>
            </a:r>
            <a:r>
              <a:rPr lang="en-US" sz="1400" dirty="0">
                <a:solidFill>
                  <a:srgbClr val="FF0000"/>
                </a:solidFill>
              </a:rPr>
              <a:t>A weather-dependent hybrid RF/FSO satellite communication for improved power efficiency</a:t>
            </a:r>
            <a:r>
              <a:rPr lang="en-US" sz="1400" dirty="0"/>
              <a:t>”, under review in </a:t>
            </a:r>
            <a:r>
              <a:rPr lang="en-US" sz="1400" i="1" dirty="0"/>
              <a:t>IEEE Wireless Communications Letters</a:t>
            </a:r>
            <a:r>
              <a:rPr lang="en-US" sz="1400" dirty="0"/>
              <a:t>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" y="366778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/>
              <a:t>T. Darwish, G. Karabulut Kurt, H. Yanikomeroglu, G. Lamontagne, M. Bellemare, “</a:t>
            </a:r>
            <a:r>
              <a:rPr lang="en-US" sz="1400" dirty="0">
                <a:solidFill>
                  <a:srgbClr val="FF0000"/>
                </a:solidFill>
              </a:rPr>
              <a:t>Location management in IP-based future LEO satellite networks: A review</a:t>
            </a:r>
            <a:r>
              <a:rPr lang="en-US" sz="1400" dirty="0"/>
              <a:t>”, under review in </a:t>
            </a:r>
            <a:r>
              <a:rPr lang="en-US" sz="1400" i="1" dirty="0"/>
              <a:t>Proceedings of the IEEE</a:t>
            </a:r>
            <a:r>
              <a:rPr lang="en-US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(02)</a:t>
            </a:r>
            <a:endParaRPr lang="en-CA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381000" y="427738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/>
              <a:t>A.U. Chaudhry, G. Lamontagne, H. Yanikomeroglu, “</a:t>
            </a:r>
            <a:r>
              <a:rPr lang="en-US" sz="1400" dirty="0">
                <a:solidFill>
                  <a:srgbClr val="FF0000"/>
                </a:solidFill>
              </a:rPr>
              <a:t>Laser inter-satellite link range in free-space optical satellite networks: Impact on latency</a:t>
            </a:r>
            <a:r>
              <a:rPr lang="en-US" sz="1400" dirty="0"/>
              <a:t>”, under review in </a:t>
            </a:r>
            <a:r>
              <a:rPr lang="en-US" sz="1400" i="1" dirty="0"/>
              <a:t>IEEE Network Magazine</a:t>
            </a:r>
            <a:r>
              <a:rPr lang="en-US" sz="1400" dirty="0"/>
              <a:t>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1000" y="49001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/>
              <a:t>Q. Ren, O. Abbasi, G. Karabulut Kurt, H. Yanikomeroglu, J Chen, “</a:t>
            </a:r>
            <a:r>
              <a:rPr lang="en-US" sz="1400" dirty="0">
                <a:solidFill>
                  <a:srgbClr val="FF0000"/>
                </a:solidFill>
              </a:rPr>
              <a:t>Caching and computation offloading in high altitude platform station (HAPS) assisted intelligent transportation systems</a:t>
            </a:r>
            <a:r>
              <a:rPr lang="en-US" sz="1400" dirty="0"/>
              <a:t>”, under review in </a:t>
            </a:r>
            <a:r>
              <a:rPr lang="en-US" sz="1400" i="1" dirty="0"/>
              <a:t>IEEE Transactions on Wireless Communications</a:t>
            </a:r>
            <a:r>
              <a:rPr lang="en-US" sz="1400" dirty="0"/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1000" y="220980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/>
              <a:t>J.-D. Medjo Me Biomo, H. Yanikomeroglu, G. Karabulut Kurt, “</a:t>
            </a:r>
            <a:r>
              <a:rPr lang="en-US" sz="1400" dirty="0">
                <a:solidFill>
                  <a:srgbClr val="FF0000"/>
                </a:solidFill>
              </a:rPr>
              <a:t>Routing in satellite networks: A comparison between monolithic and polylithic constellations</a:t>
            </a:r>
            <a:r>
              <a:rPr lang="en-US" sz="1400" dirty="0"/>
              <a:t>”, under review in </a:t>
            </a:r>
            <a:r>
              <a:rPr lang="en-US" sz="1400" i="1" dirty="0"/>
              <a:t>IEEE Access</a:t>
            </a:r>
            <a:r>
              <a:rPr lang="en-US" sz="1400" dirty="0"/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1000" y="1371600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/>
              <a:t>A.M. </a:t>
            </a:r>
            <a:r>
              <a:rPr lang="en-US" sz="1400" dirty="0" err="1"/>
              <a:t>Demirtas</a:t>
            </a:r>
            <a:r>
              <a:rPr lang="en-US" sz="1400" dirty="0"/>
              <a:t>, M.S. </a:t>
            </a:r>
            <a:r>
              <a:rPr lang="en-US" sz="1400" dirty="0" err="1"/>
              <a:t>Seyfioglu</a:t>
            </a:r>
            <a:r>
              <a:rPr lang="en-US" sz="1400" dirty="0"/>
              <a:t>, I. Bor-Yaliniz, B. Tavli, H. Yanikomeroglu, “</a:t>
            </a:r>
            <a:r>
              <a:rPr lang="en-US" sz="1400" dirty="0">
                <a:solidFill>
                  <a:srgbClr val="FF0000"/>
                </a:solidFill>
              </a:rPr>
              <a:t>Autonomous UAV base stations for next generation wireless networks: A deep learning approach</a:t>
            </a:r>
            <a:r>
              <a:rPr lang="en-US" sz="1400" dirty="0"/>
              <a:t>”, under review in </a:t>
            </a:r>
            <a:r>
              <a:rPr lang="en-US" sz="1400" i="1" dirty="0"/>
              <a:t>IEEE Network Magazine</a:t>
            </a:r>
            <a:r>
              <a:rPr lang="en-US" sz="1400" dirty="0"/>
              <a:t>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1000" y="571500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/>
              <a:t>P.M. </a:t>
            </a:r>
            <a:r>
              <a:rPr lang="en-US" sz="1400" dirty="0" err="1"/>
              <a:t>Ghari</a:t>
            </a:r>
            <a:r>
              <a:rPr lang="en-US" sz="1400" dirty="0"/>
              <a:t>, M. Sabbaghian, H. Yanikomeroglu, “</a:t>
            </a:r>
            <a:r>
              <a:rPr lang="en-US" sz="1400" dirty="0">
                <a:solidFill>
                  <a:srgbClr val="FF0000"/>
                </a:solidFill>
              </a:rPr>
              <a:t>Moving aerial anchors assisted network localization</a:t>
            </a:r>
            <a:r>
              <a:rPr lang="en-US" sz="1400" dirty="0"/>
              <a:t>”, under review in </a:t>
            </a:r>
            <a:r>
              <a:rPr lang="en-US" sz="1400" i="1" dirty="0"/>
              <a:t>IEEE Transactions on Wireless Communications</a:t>
            </a:r>
            <a:r>
              <a:rPr lang="en-US" sz="1400" dirty="0"/>
              <a:t>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913221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6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772400" cy="381000"/>
          </a:xfrm>
        </p:spPr>
        <p:txBody>
          <a:bodyPr/>
          <a:lstStyle/>
          <a:p>
            <a:r>
              <a:rPr lang="en-US" dirty="0"/>
              <a:t>IEEE Journal Papers (accepted / to appear)</a:t>
            </a:r>
            <a:endParaRPr lang="en-CA" dirty="0"/>
          </a:p>
        </p:txBody>
      </p:sp>
      <p:sp>
        <p:nvSpPr>
          <p:cNvPr id="30" name="TextBox 29"/>
          <p:cNvSpPr txBox="1"/>
          <p:nvPr/>
        </p:nvSpPr>
        <p:spPr>
          <a:xfrm>
            <a:off x="381000" y="168658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/>
              <a:t>K. Tekbiyik, G. Karabulut Kurt, H. Yanikomeroglu, “</a:t>
            </a:r>
            <a:r>
              <a:rPr lang="en-US" sz="1400" dirty="0">
                <a:solidFill>
                  <a:srgbClr val="FF0000"/>
                </a:solidFill>
              </a:rPr>
              <a:t>Energy-efficient RIS-assisted satellites for IoT networks</a:t>
            </a:r>
            <a:r>
              <a:rPr lang="en-US" sz="1400" dirty="0"/>
              <a:t>”, to appear in </a:t>
            </a:r>
            <a:r>
              <a:rPr lang="en-US" sz="1400" i="1" dirty="0"/>
              <a:t>IEEE Internet of Things Journal</a:t>
            </a:r>
            <a:r>
              <a:rPr lang="en-US" sz="1400" dirty="0"/>
              <a:t>.</a:t>
            </a:r>
            <a:r>
              <a:rPr lang="en-CA" sz="1400" dirty="0">
                <a:solidFill>
                  <a:srgbClr val="9900FF"/>
                </a:solidFill>
              </a:rPr>
              <a:t> (02)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32999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/>
              <a:t>O. </a:t>
            </a:r>
            <a:r>
              <a:rPr lang="en-US" sz="1400" dirty="0" err="1"/>
              <a:t>Ghdiri</a:t>
            </a:r>
            <a:r>
              <a:rPr lang="en-US" sz="1400" dirty="0"/>
              <a:t>, W. Jaafar, S. Alfattani, J. Ben </a:t>
            </a:r>
            <a:r>
              <a:rPr lang="en-US" sz="1400" dirty="0" err="1"/>
              <a:t>Abderrazak</a:t>
            </a:r>
            <a:r>
              <a:rPr lang="en-US" sz="1400" dirty="0"/>
              <a:t>, H. Yanikomeroglu, “</a:t>
            </a:r>
            <a:r>
              <a:rPr lang="en-US" sz="1400" dirty="0">
                <a:solidFill>
                  <a:srgbClr val="FF0000"/>
                </a:solidFill>
              </a:rPr>
              <a:t>Offline and online UAV-enabled data collection in time-constrained IoT networks</a:t>
            </a:r>
            <a:r>
              <a:rPr lang="en-US" sz="1400" dirty="0"/>
              <a:t>”, to appear in </a:t>
            </a:r>
            <a:r>
              <a:rPr lang="en-US" sz="1400" i="1" dirty="0"/>
              <a:t>IEEE Transactions on Green Communications and Networking</a:t>
            </a:r>
            <a:r>
              <a:rPr lang="en-US" sz="1400" dirty="0"/>
              <a:t>.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1000" y="23855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/>
              <a:t>A. Hajijamali </a:t>
            </a:r>
            <a:r>
              <a:rPr lang="en-US" sz="1400" dirty="0" err="1"/>
              <a:t>Arani</a:t>
            </a:r>
            <a:r>
              <a:rPr lang="en-US" sz="1400" dirty="0"/>
              <a:t>, M.M. Azari, P. Hu, Y. Zhu, H. Yanikomeroglu, S. </a:t>
            </a:r>
            <a:r>
              <a:rPr lang="en-US" sz="1400" dirty="0" err="1"/>
              <a:t>Safavi-Naeini</a:t>
            </a:r>
            <a:r>
              <a:rPr lang="en-US" sz="1400" dirty="0"/>
              <a:t>, “</a:t>
            </a:r>
            <a:r>
              <a:rPr lang="en-US" sz="1400" dirty="0">
                <a:solidFill>
                  <a:srgbClr val="FF0000"/>
                </a:solidFill>
              </a:rPr>
              <a:t>Green sky: Reinforcement learning for energy-efficient trajectory design of UAVs</a:t>
            </a:r>
            <a:r>
              <a:rPr lang="en-US" sz="1400" dirty="0"/>
              <a:t>”, to appear in </a:t>
            </a:r>
            <a:r>
              <a:rPr lang="en-US" sz="1400" i="1" dirty="0"/>
              <a:t>IEEE Internet of Things Journal</a:t>
            </a:r>
            <a:r>
              <a:rPr lang="en-US" sz="1400" dirty="0"/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1000" y="4210324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/>
              <a:t>N. Cherif, W. Jaafar, H. Yanikomeroglu, A. Yongacoglu, “</a:t>
            </a:r>
            <a:r>
              <a:rPr lang="en-US" sz="1400" dirty="0">
                <a:solidFill>
                  <a:srgbClr val="FF0000"/>
                </a:solidFill>
              </a:rPr>
              <a:t>3D Aerial highway: The key enabler of the retail industry transformation</a:t>
            </a:r>
            <a:r>
              <a:rPr lang="en-US" sz="1400" dirty="0"/>
              <a:t>”, to appear in </a:t>
            </a:r>
            <a:r>
              <a:rPr lang="en-US" sz="1400" i="1" dirty="0"/>
              <a:t>IEEE Communications Magazine</a:t>
            </a:r>
            <a:r>
              <a:rPr lang="en-US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(06)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381000" y="49001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/>
              <a:t>Z. </a:t>
            </a:r>
            <a:r>
              <a:rPr lang="en-US" sz="1400" dirty="0" err="1"/>
              <a:t>Rahimi</a:t>
            </a:r>
            <a:r>
              <a:rPr lang="en-US" sz="1400" dirty="0"/>
              <a:t>, M.J. </a:t>
            </a:r>
            <a:r>
              <a:rPr lang="en-US" sz="1400" dirty="0" err="1"/>
              <a:t>Sobouti</a:t>
            </a:r>
            <a:r>
              <a:rPr lang="en-US" sz="1400" dirty="0"/>
              <a:t>, R. </a:t>
            </a:r>
            <a:r>
              <a:rPr lang="en-US" sz="1400" dirty="0" err="1"/>
              <a:t>Ghanbari</a:t>
            </a:r>
            <a:r>
              <a:rPr lang="en-US" sz="1400" dirty="0"/>
              <a:t>, S.A. Hosseini Seno, A.H. </a:t>
            </a:r>
            <a:r>
              <a:rPr lang="en-US" sz="1400" dirty="0" err="1"/>
              <a:t>Mohajerzadeh</a:t>
            </a:r>
            <a:r>
              <a:rPr lang="en-US" sz="1400" dirty="0"/>
              <a:t>, H. Ahmadi, H. Yanikomeroglu, “</a:t>
            </a:r>
            <a:r>
              <a:rPr lang="en-US" sz="1400" dirty="0">
                <a:solidFill>
                  <a:srgbClr val="FF0000"/>
                </a:solidFill>
              </a:rPr>
              <a:t>An efficient 3D positioning approach to minimize required UAVs for IoT network coverage</a:t>
            </a:r>
            <a:r>
              <a:rPr lang="en-US" sz="1400" dirty="0"/>
              <a:t>”, to appear in </a:t>
            </a:r>
            <a:r>
              <a:rPr lang="en-US" sz="1400" i="1" dirty="0"/>
              <a:t>IEEE Internet of Things Journal</a:t>
            </a:r>
            <a:r>
              <a:rPr lang="en-US" sz="1400" dirty="0"/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1000" y="580138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A.U. Chaudhry, H. Yanikomeroglu, “</a:t>
            </a:r>
            <a:r>
              <a:rPr lang="en-US" sz="1400" dirty="0">
                <a:solidFill>
                  <a:srgbClr val="FF0000"/>
                </a:solidFill>
              </a:rPr>
              <a:t>Free space optics for next-generation satellite networks</a:t>
            </a:r>
            <a:r>
              <a:rPr lang="en-CA" sz="1400" dirty="0"/>
              <a:t>”, to appear in </a:t>
            </a:r>
            <a:r>
              <a:rPr lang="en-CA" sz="1400" i="1" dirty="0"/>
              <a:t>IEEE Consumer Electronics Magazine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(10)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694486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6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772400" cy="381000"/>
          </a:xfrm>
        </p:spPr>
        <p:txBody>
          <a:bodyPr/>
          <a:lstStyle/>
          <a:p>
            <a:r>
              <a:rPr lang="en-US" dirty="0"/>
              <a:t>IEEE Journal Papers (2021)</a:t>
            </a:r>
            <a:endParaRPr lang="en-CA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3967448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/>
              <a:t>G. Karabulut Kurt, H. Yanikomeroglu, “</a:t>
            </a:r>
            <a:r>
              <a:rPr lang="en-US" sz="1400" dirty="0">
                <a:solidFill>
                  <a:srgbClr val="FF0000"/>
                </a:solidFill>
              </a:rPr>
              <a:t>Communication, computing, caching, and sensing for next generation aerial delivery networks: Using a high-altitude platform station as an enabling technology</a:t>
            </a:r>
            <a:r>
              <a:rPr lang="en-US" sz="1400" dirty="0"/>
              <a:t>”, </a:t>
            </a:r>
            <a:r>
              <a:rPr lang="en-US" sz="1400" i="1" dirty="0"/>
              <a:t>IEEE Vehicular Technology Magazine</a:t>
            </a:r>
            <a:r>
              <a:rPr lang="en-US" sz="1400" dirty="0"/>
              <a:t>, Sep 2021. </a:t>
            </a:r>
            <a:r>
              <a:rPr lang="en-CA" sz="1400" dirty="0">
                <a:solidFill>
                  <a:srgbClr val="9900FF"/>
                </a:solidFill>
              </a:rPr>
              <a:t>(02)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" y="4760976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/>
              <a:t>T. Darwish, G. Karabulut Kurt, H. Yanikomeroglu, G. Senarath, P. Zhu, “</a:t>
            </a:r>
            <a:r>
              <a:rPr lang="en-US" sz="1400" dirty="0">
                <a:solidFill>
                  <a:srgbClr val="FF0000"/>
                </a:solidFill>
              </a:rPr>
              <a:t>A vision of self-evolving network management for future intelligent vertical HetNet</a:t>
            </a:r>
            <a:r>
              <a:rPr lang="en-US" sz="1400" dirty="0"/>
              <a:t>”, </a:t>
            </a:r>
            <a:r>
              <a:rPr lang="en-US" sz="1400" i="1" dirty="0"/>
              <a:t>IEEE Wireless </a:t>
            </a:r>
            <a:r>
              <a:rPr lang="en-US" sz="1400" i="1" dirty="0" err="1"/>
              <a:t>Commun</a:t>
            </a:r>
            <a:r>
              <a:rPr lang="en-US" sz="1400" i="1" dirty="0"/>
              <a:t>. Magazine</a:t>
            </a:r>
            <a:r>
              <a:rPr lang="en-US" sz="1400" dirty="0"/>
              <a:t>, Aug 2021.</a:t>
            </a:r>
            <a:r>
              <a:rPr lang="en-CA" sz="1400" dirty="0">
                <a:solidFill>
                  <a:srgbClr val="9900FF"/>
                </a:solidFill>
              </a:rPr>
              <a:t> (08)</a:t>
            </a:r>
            <a:endParaRPr lang="en-CA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2599944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/>
              <a:t>O.A. </a:t>
            </a:r>
            <a:r>
              <a:rPr lang="en-US" sz="1400" dirty="0" err="1"/>
              <a:t>Topal</a:t>
            </a:r>
            <a:r>
              <a:rPr lang="en-US" sz="1400" dirty="0"/>
              <a:t>, G. Karabulut Kurt, H. Yanikomeroglu, “</a:t>
            </a:r>
            <a:r>
              <a:rPr lang="en-US" sz="1400" dirty="0">
                <a:solidFill>
                  <a:srgbClr val="FF0000"/>
                </a:solidFill>
              </a:rPr>
              <a:t>Securing the inter-spacecraft links: Physical layer key generation from Doppler frequency shift</a:t>
            </a:r>
            <a:r>
              <a:rPr lang="en-US" sz="1400" dirty="0"/>
              <a:t>”, </a:t>
            </a:r>
            <a:r>
              <a:rPr lang="en-US" sz="1400" i="1" dirty="0"/>
              <a:t>IEEE Journal of Radio Frequency Identification</a:t>
            </a:r>
            <a:r>
              <a:rPr lang="en-US" sz="1400" dirty="0"/>
              <a:t>, Sep 2021.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1000" y="3179064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/>
              <a:t>A. Mahmoud, S. Muhaidat, P. Sofotasios, I. Abualhaol, O.A. </a:t>
            </a:r>
            <a:r>
              <a:rPr lang="en-US" sz="1400" dirty="0" err="1"/>
              <a:t>Dobre</a:t>
            </a:r>
            <a:r>
              <a:rPr lang="en-US" sz="1400" dirty="0"/>
              <a:t>, H. Yanikomeroglu, “</a:t>
            </a:r>
            <a:r>
              <a:rPr lang="en-US" sz="1400" dirty="0">
                <a:solidFill>
                  <a:srgbClr val="FF0000"/>
                </a:solidFill>
              </a:rPr>
              <a:t>Intelligent reflecting surfaces assisted UAV communications for IoT networks: Performance analysis</a:t>
            </a:r>
            <a:r>
              <a:rPr lang="en-US" sz="1400" dirty="0"/>
              <a:t>”, </a:t>
            </a:r>
            <a:r>
              <a:rPr lang="en-US" sz="1400" i="1" dirty="0"/>
              <a:t>IEEE Transactions on Green Communications and Networking</a:t>
            </a:r>
            <a:r>
              <a:rPr lang="en-CA" sz="1400" dirty="0"/>
              <a:t>, Sep 2021. </a:t>
            </a:r>
            <a:r>
              <a:rPr lang="en-CA" sz="1400" dirty="0">
                <a:solidFill>
                  <a:srgbClr val="9900FF"/>
                </a:solidFill>
              </a:rPr>
              <a:t>(01)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381000" y="1810512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/>
              <a:t>S. Alfattani, W. Jaafar, Y. Hmamouche, H. Yanikomeroglu, A. Yongacoglu, “</a:t>
            </a:r>
            <a:r>
              <a:rPr lang="en-US" sz="1400" dirty="0">
                <a:solidFill>
                  <a:srgbClr val="FF0000"/>
                </a:solidFill>
              </a:rPr>
              <a:t>Link budget analysis for reconfigurable smart surfaces in aerial platforms</a:t>
            </a:r>
            <a:r>
              <a:rPr lang="en-US" sz="1400" dirty="0"/>
              <a:t>”, </a:t>
            </a:r>
            <a:r>
              <a:rPr lang="en-US" sz="1400" i="1" dirty="0"/>
              <a:t>IEEE Open Journal of the Communications Society</a:t>
            </a:r>
            <a:r>
              <a:rPr lang="en-US" sz="1400" dirty="0"/>
              <a:t>, 2021.</a:t>
            </a:r>
            <a:r>
              <a:rPr lang="en-CA" sz="1400" dirty="0">
                <a:solidFill>
                  <a:srgbClr val="9900FF"/>
                </a:solidFill>
              </a:rPr>
              <a:t> (08)</a:t>
            </a:r>
            <a:endParaRPr lang="en-CA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122938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/>
              <a:t>Y. Aydin, G. Karabulut Kurt, E. Ozdemir, H. Yanikomeroglu, “</a:t>
            </a:r>
            <a:r>
              <a:rPr lang="en-US" sz="1400" dirty="0">
                <a:solidFill>
                  <a:srgbClr val="FF0000"/>
                </a:solidFill>
              </a:rPr>
              <a:t>Group handover for drone-mounted base stations</a:t>
            </a:r>
            <a:r>
              <a:rPr lang="en-US" sz="1400" dirty="0"/>
              <a:t>”, </a:t>
            </a:r>
            <a:r>
              <a:rPr lang="en-US" sz="1400" i="1" dirty="0"/>
              <a:t>IEEE Internet of Things Journal</a:t>
            </a:r>
            <a:r>
              <a:rPr lang="en-US" sz="1400" dirty="0"/>
              <a:t>, 15 Sep 2021.</a:t>
            </a:r>
            <a:r>
              <a:rPr lang="en-CA" sz="1400" dirty="0">
                <a:solidFill>
                  <a:srgbClr val="9900FF"/>
                </a:solidFill>
              </a:rPr>
              <a:t> (03)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" y="533400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W. Jaafar, H. Yanikomeroglu, “</a:t>
            </a:r>
            <a:r>
              <a:rPr lang="en-US" sz="1400" dirty="0">
                <a:solidFill>
                  <a:srgbClr val="FF0000"/>
                </a:solidFill>
              </a:rPr>
              <a:t>Dynamics of laser-charged UAVs: A battery perspective</a:t>
            </a:r>
            <a:r>
              <a:rPr lang="en-CA" sz="1400" dirty="0"/>
              <a:t>”, </a:t>
            </a:r>
            <a:r>
              <a:rPr lang="en-CA" sz="1400" i="1" dirty="0"/>
              <a:t>IEEE Internet of Things Journal</a:t>
            </a:r>
            <a:r>
              <a:rPr lang="en-CA" sz="1400" dirty="0"/>
              <a:t>, 01 Jul 2021. </a:t>
            </a:r>
            <a:r>
              <a:rPr lang="en-CA" sz="1400" dirty="0">
                <a:solidFill>
                  <a:srgbClr val="9900FF"/>
                </a:solidFill>
              </a:rPr>
              <a:t>(09)</a:t>
            </a:r>
            <a:endParaRPr lang="en-CA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381000" y="5918168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/>
              <a:t>H.S. </a:t>
            </a:r>
            <a:r>
              <a:rPr lang="en-US" sz="1400" dirty="0" err="1"/>
              <a:t>Khallaf</a:t>
            </a:r>
            <a:r>
              <a:rPr lang="en-US" sz="1400" dirty="0"/>
              <a:t>, M. Uysal, K. Kato, E.M. Mohamed, S.M. </a:t>
            </a:r>
            <a:r>
              <a:rPr lang="en-US" sz="1400" dirty="0" err="1"/>
              <a:t>Sait</a:t>
            </a:r>
            <a:r>
              <a:rPr lang="en-US" sz="1400" dirty="0"/>
              <a:t>, H. Yanikomeroglu, “</a:t>
            </a:r>
            <a:r>
              <a:rPr lang="en-US" sz="1400" dirty="0">
                <a:solidFill>
                  <a:srgbClr val="FF0000"/>
                </a:solidFill>
              </a:rPr>
              <a:t>Composite fading model for aerial MIMO FSO links in the presence of atmospheric turbulence and pointing errors</a:t>
            </a:r>
            <a:r>
              <a:rPr lang="en-US" sz="1400" dirty="0"/>
              <a:t>”, </a:t>
            </a:r>
            <a:r>
              <a:rPr lang="en-US" sz="1400" i="1" dirty="0"/>
              <a:t>IEEE Wireless Communications Letters</a:t>
            </a:r>
            <a:r>
              <a:rPr lang="en-US" sz="1400" dirty="0"/>
              <a:t>, Jun 2021.</a:t>
            </a:r>
          </a:p>
        </p:txBody>
      </p:sp>
    </p:spTree>
    <p:extLst>
      <p:ext uri="{BB962C8B-B14F-4D97-AF65-F5344CB8AC3E}">
        <p14:creationId xmlns:p14="http://schemas.microsoft.com/office/powerpoint/2010/main" val="3170875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6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772400" cy="381000"/>
          </a:xfrm>
        </p:spPr>
        <p:txBody>
          <a:bodyPr/>
          <a:lstStyle/>
          <a:p>
            <a:r>
              <a:rPr lang="en-US" dirty="0"/>
              <a:t>IEEE Journal Papers (2021)</a:t>
            </a:r>
            <a:endParaRPr lang="en-CA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3618344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E. Erdogan, I. Altunbas, G. Karabulut Kurt, M. </a:t>
            </a:r>
            <a:r>
              <a:rPr lang="en-CA" sz="1400" dirty="0" err="1"/>
              <a:t>Bellemare</a:t>
            </a:r>
            <a:r>
              <a:rPr lang="en-CA" sz="1400" dirty="0"/>
              <a:t>, G. Lamontagne, H. Yanikomeroglu, “</a:t>
            </a:r>
            <a:r>
              <a:rPr lang="en-CA" sz="1400" dirty="0">
                <a:solidFill>
                  <a:srgbClr val="FF0000"/>
                </a:solidFill>
              </a:rPr>
              <a:t>Site diversity in downlink optical satellite networks through ground station selection</a:t>
            </a:r>
            <a:r>
              <a:rPr lang="en-CA" sz="1400" dirty="0"/>
              <a:t>”, </a:t>
            </a:r>
            <a:r>
              <a:rPr lang="en-CA" sz="1400" i="1" dirty="0"/>
              <a:t>IEEE Access</a:t>
            </a:r>
            <a:r>
              <a:rPr lang="en-CA" sz="1400" dirty="0"/>
              <a:t>, 2021.</a:t>
            </a:r>
            <a:r>
              <a:rPr lang="en-CA" sz="1400" dirty="0">
                <a:solidFill>
                  <a:srgbClr val="9900FF"/>
                </a:solidFill>
              </a:rPr>
              <a:t> (08)</a:t>
            </a:r>
            <a:r>
              <a:rPr lang="en-CA" sz="1400" dirty="0"/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1000" y="2770908"/>
            <a:ext cx="8458200" cy="738664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N. </a:t>
            </a:r>
            <a:r>
              <a:rPr lang="en-CA" sz="1400" dirty="0" err="1"/>
              <a:t>Cherif</a:t>
            </a:r>
            <a:r>
              <a:rPr lang="en-CA" sz="1400" dirty="0"/>
              <a:t>, M. Alzenad, H. Yanikomeroglu, A. Yongacoglu, “</a:t>
            </a:r>
            <a:r>
              <a:rPr lang="en-CA" sz="1400" dirty="0">
                <a:solidFill>
                  <a:srgbClr val="FF0000"/>
                </a:solidFill>
              </a:rPr>
              <a:t>Downlink coverage and rate analysis of an aerial user in vertical heterogeneous networks (VHetNets)</a:t>
            </a:r>
            <a:r>
              <a:rPr lang="en-CA" sz="1400" dirty="0"/>
              <a:t>”, </a:t>
            </a:r>
            <a:r>
              <a:rPr lang="en-CA" sz="1400" i="1" dirty="0"/>
              <a:t>IEEE Transactions on Wireless Communications</a:t>
            </a:r>
            <a:r>
              <a:rPr lang="en-CA" sz="1400" dirty="0"/>
              <a:t>, Mar 2021 </a:t>
            </a:r>
            <a:r>
              <a:rPr lang="en-CA" sz="1400" dirty="0">
                <a:solidFill>
                  <a:srgbClr val="9900FF"/>
                </a:solidFill>
              </a:rPr>
              <a:t>(16)</a:t>
            </a:r>
            <a:endParaRPr lang="en-CA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381000" y="4248728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M.S. </a:t>
            </a:r>
            <a:r>
              <a:rPr lang="en-CA" sz="1400" dirty="0" err="1"/>
              <a:t>Alam</a:t>
            </a:r>
            <a:r>
              <a:rPr lang="en-CA" sz="1400" dirty="0"/>
              <a:t>, G. Karabulut Kurt, H. Yanikomeroglu, P. Zhu, N.-D. Dao, “</a:t>
            </a:r>
            <a:r>
              <a:rPr lang="en-US" sz="1400" dirty="0">
                <a:solidFill>
                  <a:srgbClr val="FF0000"/>
                </a:solidFill>
              </a:rPr>
              <a:t>High altitude platform station based super macro base station constellations</a:t>
            </a:r>
            <a:r>
              <a:rPr lang="en-CA" sz="1400" dirty="0"/>
              <a:t>”, </a:t>
            </a:r>
            <a:r>
              <a:rPr lang="en-CA" sz="1400" i="1" dirty="0"/>
              <a:t>IEEE Communications Magazine</a:t>
            </a:r>
            <a:r>
              <a:rPr lang="en-CA" sz="1400" dirty="0"/>
              <a:t>, Jan 2021. </a:t>
            </a:r>
            <a:r>
              <a:rPr lang="en-CA" sz="1400" dirty="0">
                <a:solidFill>
                  <a:srgbClr val="9900FF"/>
                </a:solidFill>
              </a:rPr>
              <a:t>(15)</a:t>
            </a:r>
            <a:endParaRPr lang="en-CA" sz="14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56450B7-8FCE-41FA-A12F-AD842248533E}"/>
              </a:ext>
            </a:extLst>
          </p:cNvPr>
          <p:cNvSpPr txBox="1"/>
          <p:nvPr/>
        </p:nvSpPr>
        <p:spPr>
          <a:xfrm>
            <a:off x="381000" y="4876800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S. </a:t>
            </a:r>
            <a:r>
              <a:rPr lang="en-CA" sz="1400" dirty="0" err="1"/>
              <a:t>Alfattani</a:t>
            </a:r>
            <a:r>
              <a:rPr lang="en-CA" sz="1400" dirty="0"/>
              <a:t>, W. Jaafar, Y. </a:t>
            </a:r>
            <a:r>
              <a:rPr lang="en-CA" sz="1400" dirty="0" err="1"/>
              <a:t>Hmamouche</a:t>
            </a:r>
            <a:r>
              <a:rPr lang="en-CA" sz="1400" dirty="0"/>
              <a:t>, H. </a:t>
            </a:r>
            <a:r>
              <a:rPr lang="en-CA" sz="1400" dirty="0" err="1"/>
              <a:t>Yanikomeroglu</a:t>
            </a:r>
            <a:r>
              <a:rPr lang="en-CA" sz="1400" dirty="0"/>
              <a:t>, A. </a:t>
            </a:r>
            <a:r>
              <a:rPr lang="en-CA" sz="1400" dirty="0" err="1"/>
              <a:t>Yongacoglu</a:t>
            </a:r>
            <a:r>
              <a:rPr lang="en-CA" sz="1400" dirty="0"/>
              <a:t>, N.D. Dao, P. Zhu, “</a:t>
            </a:r>
            <a:r>
              <a:rPr lang="en-CA" sz="1400" dirty="0">
                <a:solidFill>
                  <a:srgbClr val="FF0000"/>
                </a:solidFill>
              </a:rPr>
              <a:t>Aerial platforms with reconfigurable smart surfaces for 5G and beyond</a:t>
            </a:r>
            <a:r>
              <a:rPr lang="en-CA" sz="1400" dirty="0"/>
              <a:t>”, </a:t>
            </a:r>
            <a:r>
              <a:rPr lang="en-CA" sz="1400" i="1" dirty="0"/>
              <a:t>IEEE Communications Magazine</a:t>
            </a:r>
            <a:r>
              <a:rPr lang="en-CA" sz="1400" dirty="0"/>
              <a:t>, Jan 2021.</a:t>
            </a:r>
            <a:r>
              <a:rPr lang="en-CA" sz="1400" dirty="0">
                <a:solidFill>
                  <a:srgbClr val="9900FF"/>
                </a:solidFill>
              </a:rPr>
              <a:t> (18)</a:t>
            </a:r>
            <a:endParaRPr lang="en-CA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7383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E. Erdogan, I. Altunbas, N. </a:t>
            </a:r>
            <a:r>
              <a:rPr lang="en-CA" sz="1400" dirty="0" err="1"/>
              <a:t>Kabaoglu</a:t>
            </a:r>
            <a:r>
              <a:rPr lang="en-CA" sz="1400" dirty="0"/>
              <a:t>, H. Yanikomeroglu, “</a:t>
            </a:r>
            <a:r>
              <a:rPr lang="en-US" sz="1400" dirty="0">
                <a:solidFill>
                  <a:srgbClr val="FF0000"/>
                </a:solidFill>
              </a:rPr>
              <a:t>A cognitive radio enabled RF/FSO communication model for aerial relay networks: Possible configurations and opportunities</a:t>
            </a:r>
            <a:r>
              <a:rPr lang="en-CA" sz="1400" dirty="0"/>
              <a:t>”, </a:t>
            </a:r>
            <a:r>
              <a:rPr lang="en-CA" sz="1400" i="1" dirty="0"/>
              <a:t>IEEE Open Journal of Vehicular Technology</a:t>
            </a:r>
            <a:r>
              <a:rPr lang="en-CA" sz="1400" dirty="0"/>
              <a:t>, 2021. </a:t>
            </a:r>
            <a:r>
              <a:rPr lang="en-CA" sz="1400" dirty="0">
                <a:solidFill>
                  <a:srgbClr val="9900FF"/>
                </a:solidFill>
              </a:rPr>
              <a:t>(03)</a:t>
            </a:r>
            <a:endParaRPr lang="en-CA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" y="19283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G. Kurt, M.G. Khoshkholgh, S. Alfattani, A. Ibrahim, T.S.J. Darwish, </a:t>
            </a:r>
            <a:r>
              <a:rPr lang="en-CA" sz="1400" dirty="0" err="1"/>
              <a:t>Md</a:t>
            </a:r>
            <a:r>
              <a:rPr lang="en-CA" sz="1400" dirty="0"/>
              <a:t> S. Alam, H. Yanikomeroglu, A. Yongacoglu, “</a:t>
            </a:r>
            <a:r>
              <a:rPr lang="en-US" sz="1400" dirty="0">
                <a:solidFill>
                  <a:srgbClr val="FF0000"/>
                </a:solidFill>
              </a:rPr>
              <a:t>A vision and framework for the high altitude platform station (HAPS) networks of the future</a:t>
            </a:r>
            <a:r>
              <a:rPr lang="en-CA" sz="1400" dirty="0"/>
              <a:t>”, </a:t>
            </a:r>
            <a:r>
              <a:rPr lang="en-CA" sz="1400" i="1" dirty="0"/>
              <a:t>IEEE Communications Surveys and Tutorials</a:t>
            </a:r>
            <a:r>
              <a:rPr lang="en-CA" sz="1400" dirty="0"/>
              <a:t>, Q2 2021. </a:t>
            </a:r>
            <a:r>
              <a:rPr lang="en-CA" sz="1400" dirty="0">
                <a:solidFill>
                  <a:srgbClr val="9900FF"/>
                </a:solidFill>
              </a:rPr>
              <a:t>(26)</a:t>
            </a:r>
            <a:endParaRPr lang="en-CA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129540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/>
              <a:t>A.U. Chaudhry, H. Yanikomeroglu, “</a:t>
            </a:r>
            <a:r>
              <a:rPr lang="en-US" sz="1400" dirty="0">
                <a:solidFill>
                  <a:srgbClr val="FF0000"/>
                </a:solidFill>
              </a:rPr>
              <a:t>Laser inter-satellite links in a Starlink constellation: A Classification and analysis</a:t>
            </a:r>
            <a:r>
              <a:rPr lang="en-US" sz="1400" dirty="0"/>
              <a:t>”, </a:t>
            </a:r>
            <a:r>
              <a:rPr lang="en-US" sz="1400" i="1" dirty="0"/>
              <a:t>IEEE Vehicular Technology Magazine</a:t>
            </a:r>
            <a:r>
              <a:rPr lang="en-US" sz="1400" dirty="0"/>
              <a:t>, Jun 2021.</a:t>
            </a:r>
            <a:r>
              <a:rPr lang="en-CA" sz="1400" dirty="0">
                <a:solidFill>
                  <a:srgbClr val="9900FF"/>
                </a:solidFill>
              </a:rPr>
              <a:t> (07)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636677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 dirty="0"/>
              <a:t>IEEE Journal Papers (2020)</a:t>
            </a:r>
            <a:endParaRPr lang="en-CA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" y="4442936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O. </a:t>
            </a:r>
            <a:r>
              <a:rPr lang="en-CA" sz="1400" dirty="0" err="1"/>
              <a:t>Abbasi</a:t>
            </a:r>
            <a:r>
              <a:rPr lang="en-CA" sz="1400" dirty="0"/>
              <a:t>, H. Yanikomeroglu, A. </a:t>
            </a:r>
            <a:r>
              <a:rPr lang="en-CA" sz="1400" dirty="0" err="1"/>
              <a:t>Ebrahimi</a:t>
            </a:r>
            <a:r>
              <a:rPr lang="en-CA" sz="1400" dirty="0"/>
              <a:t>, N. Mokari, “</a:t>
            </a:r>
            <a:r>
              <a:rPr lang="en-CA" sz="1400" dirty="0">
                <a:solidFill>
                  <a:srgbClr val="FF0000"/>
                </a:solidFill>
              </a:rPr>
              <a:t>Trajectory design and power allocation for drone-assisted NR-V2X network with dynamic NOMA/OMA</a:t>
            </a:r>
            <a:r>
              <a:rPr lang="en-CA" sz="1400" dirty="0"/>
              <a:t>”, </a:t>
            </a:r>
            <a:r>
              <a:rPr lang="en-CA" sz="1400" i="1" dirty="0"/>
              <a:t>IEEE Trans Wireless Communications</a:t>
            </a:r>
            <a:r>
              <a:rPr lang="en-CA" sz="1400" dirty="0"/>
              <a:t>, Nov 2020. </a:t>
            </a:r>
            <a:r>
              <a:rPr lang="en-CA" sz="1400" dirty="0">
                <a:solidFill>
                  <a:srgbClr val="9900FF"/>
                </a:solidFill>
              </a:rPr>
              <a:t>(10)</a:t>
            </a:r>
            <a:endParaRPr lang="en-CA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37338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E. Kalantari, H. Yanikomeroglu, A. Yongacoglu, “</a:t>
            </a:r>
            <a:r>
              <a:rPr lang="en-CA" sz="1400" dirty="0">
                <a:solidFill>
                  <a:srgbClr val="FF0000"/>
                </a:solidFill>
              </a:rPr>
              <a:t>Wireless networks with cache-enabled and backhaul-limited aerial base stations</a:t>
            </a:r>
            <a:r>
              <a:rPr lang="en-CA" sz="1400" dirty="0"/>
              <a:t>”, </a:t>
            </a:r>
            <a:r>
              <a:rPr lang="en-CA" sz="1400" i="1" dirty="0"/>
              <a:t>IEEE Transactions on Wireless Communications</a:t>
            </a:r>
            <a:r>
              <a:rPr lang="en-CA" sz="1400" dirty="0"/>
              <a:t>, Nov 2020. </a:t>
            </a:r>
            <a:r>
              <a:rPr lang="en-CA" sz="1400" dirty="0">
                <a:solidFill>
                  <a:srgbClr val="9900FF"/>
                </a:solidFill>
              </a:rPr>
              <a:t>(05)</a:t>
            </a:r>
            <a:endParaRPr lang="en-CA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" y="304800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W. Jaafar, S. Naser, S. Muhaidat, P.C. Sofotasios, H Yanikomeroglu, “</a:t>
            </a:r>
            <a:r>
              <a:rPr lang="en-CA" sz="1400" dirty="0">
                <a:solidFill>
                  <a:srgbClr val="FF0000"/>
                </a:solidFill>
              </a:rPr>
              <a:t>Multiple access in aerial networks: From orthogonal and non-orthogonal to rate-splitting</a:t>
            </a:r>
            <a:r>
              <a:rPr lang="en-CA" sz="1400" dirty="0"/>
              <a:t>”, </a:t>
            </a:r>
            <a:r>
              <a:rPr lang="en-CA" sz="1400" i="1" dirty="0"/>
              <a:t>IEEE Open J. of Vehicular Technology</a:t>
            </a:r>
            <a:r>
              <a:rPr lang="en-CA" sz="1400" dirty="0"/>
              <a:t>, 2020. </a:t>
            </a:r>
            <a:r>
              <a:rPr lang="en-CA" sz="1400" dirty="0">
                <a:solidFill>
                  <a:srgbClr val="9900FF"/>
                </a:solidFill>
              </a:rPr>
              <a:t>(07)</a:t>
            </a:r>
            <a:endParaRPr lang="en-CA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2133600"/>
            <a:ext cx="8458200" cy="738664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K. </a:t>
            </a:r>
            <a:r>
              <a:rPr lang="en-CA" sz="1400" dirty="0" err="1"/>
              <a:t>Tekbiyik</a:t>
            </a:r>
            <a:r>
              <a:rPr lang="en-CA" sz="1400" dirty="0"/>
              <a:t>, A.R. </a:t>
            </a:r>
            <a:r>
              <a:rPr lang="en-CA" sz="1400" dirty="0" err="1"/>
              <a:t>Ekti</a:t>
            </a:r>
            <a:r>
              <a:rPr lang="en-CA" sz="1400" dirty="0"/>
              <a:t>, G. Karabulut Kurt, A. </a:t>
            </a:r>
            <a:r>
              <a:rPr lang="en-CA" sz="1400" dirty="0" err="1"/>
              <a:t>Gorcin</a:t>
            </a:r>
            <a:r>
              <a:rPr lang="en-CA" sz="1400" dirty="0"/>
              <a:t>, H. Yanikomeroglu, “</a:t>
            </a:r>
            <a:r>
              <a:rPr lang="en-US" sz="1400" dirty="0">
                <a:solidFill>
                  <a:srgbClr val="FF0000"/>
                </a:solidFill>
              </a:rPr>
              <a:t>A holistic investigation on terahertz propagation and channel modeling toward vertical heterogeneous networks</a:t>
            </a:r>
            <a:r>
              <a:rPr lang="en-CA" sz="1400" dirty="0"/>
              <a:t>”, </a:t>
            </a:r>
            <a:r>
              <a:rPr lang="en-CA" sz="1400" i="1" dirty="0"/>
              <a:t>IEEE Communications Magazine, </a:t>
            </a:r>
            <a:r>
              <a:rPr lang="en-CA" sz="1400" dirty="0"/>
              <a:t>Nov 2020. </a:t>
            </a:r>
            <a:r>
              <a:rPr lang="en-CA" sz="1400" dirty="0">
                <a:solidFill>
                  <a:srgbClr val="9900FF"/>
                </a:solidFill>
              </a:rPr>
              <a:t>(11)</a:t>
            </a:r>
            <a:endParaRPr lang="en-CA" sz="1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56450B7-8FCE-41FA-A12F-AD842248533E}"/>
              </a:ext>
            </a:extLst>
          </p:cNvPr>
          <p:cNvSpPr txBox="1"/>
          <p:nvPr/>
        </p:nvSpPr>
        <p:spPr>
          <a:xfrm>
            <a:off x="381000" y="144780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W, Jaafar, S. Naser, S. Muhaidat, P.C. Sofotasios, H. Yanikomeroglu, “</a:t>
            </a:r>
            <a:r>
              <a:rPr lang="en-CA" sz="1400" dirty="0">
                <a:solidFill>
                  <a:srgbClr val="FF0000"/>
                </a:solidFill>
              </a:rPr>
              <a:t>On the downlink performance of RSMA-based UAV communications</a:t>
            </a:r>
            <a:r>
              <a:rPr lang="en-CA" sz="1400" dirty="0"/>
              <a:t>”, </a:t>
            </a:r>
            <a:r>
              <a:rPr lang="en-CA" sz="1400" i="1" dirty="0"/>
              <a:t>IEEE Transactions on Vehicular Technology</a:t>
            </a:r>
            <a:r>
              <a:rPr lang="en-CA" sz="1400" dirty="0"/>
              <a:t>, Dec 2020</a:t>
            </a:r>
            <a:r>
              <a:rPr lang="en-CA" sz="1400" i="1" dirty="0"/>
              <a:t>.</a:t>
            </a:r>
            <a:r>
              <a:rPr lang="en-CA" sz="1400" dirty="0">
                <a:solidFill>
                  <a:srgbClr val="9900FF"/>
                </a:solidFill>
              </a:rPr>
              <a:t> (03)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867718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" name="TextBox 18"/>
          <p:cNvSpPr txBox="1"/>
          <p:nvPr/>
        </p:nvSpPr>
        <p:spPr>
          <a:xfrm>
            <a:off x="381000" y="19913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A. </a:t>
            </a:r>
            <a:r>
              <a:rPr lang="en-CA" sz="1400" dirty="0" err="1"/>
              <a:t>Azizi</a:t>
            </a:r>
            <a:r>
              <a:rPr lang="en-CA" sz="1400" dirty="0"/>
              <a:t>, S. </a:t>
            </a:r>
            <a:r>
              <a:rPr lang="en-CA" sz="1400" dirty="0" err="1"/>
              <a:t>Parsaeefard</a:t>
            </a:r>
            <a:r>
              <a:rPr lang="en-CA" sz="1400" dirty="0"/>
              <a:t>, M.R. </a:t>
            </a:r>
            <a:r>
              <a:rPr lang="en-CA" sz="1400" dirty="0" err="1"/>
              <a:t>Javan</a:t>
            </a:r>
            <a:r>
              <a:rPr lang="en-CA" sz="1400" dirty="0"/>
              <a:t>, N. </a:t>
            </a:r>
            <a:r>
              <a:rPr lang="en-CA" sz="1400" dirty="0" err="1"/>
              <a:t>Mokari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Profit maximization in 5G+ with heterogeneous aerial and ground base stations</a:t>
            </a:r>
            <a:r>
              <a:rPr lang="en-CA" sz="1400" dirty="0"/>
              <a:t>”, </a:t>
            </a:r>
            <a:r>
              <a:rPr lang="en-CA" sz="1400" i="1" dirty="0"/>
              <a:t>IEEE Transactions on Mobile Computing</a:t>
            </a:r>
            <a:r>
              <a:rPr lang="en-CA" sz="1400" dirty="0"/>
              <a:t>, Oct 2020.</a:t>
            </a:r>
            <a:r>
              <a:rPr lang="en-CA" sz="1400" dirty="0">
                <a:solidFill>
                  <a:srgbClr val="9900FF"/>
                </a:solidFill>
              </a:rPr>
              <a:t> (06)</a:t>
            </a:r>
            <a:endParaRPr lang="en-CA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" y="5509736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S. Enayati, H. Saeedi, H. Pishro-Nik, H. Yanikomeroglu, “</a:t>
            </a:r>
            <a:r>
              <a:rPr lang="en-CA" sz="1400" dirty="0">
                <a:solidFill>
                  <a:srgbClr val="FF0000"/>
                </a:solidFill>
              </a:rPr>
              <a:t>Optimal altitude selection of aerial base stations to maximize coverage and energy harvesting probabilities: A stochastic geometry analysis</a:t>
            </a:r>
            <a:r>
              <a:rPr lang="en-CA" sz="1400" dirty="0"/>
              <a:t>”, </a:t>
            </a:r>
            <a:r>
              <a:rPr lang="en-CA" sz="1400" i="1" dirty="0"/>
              <a:t>IEEE Transactions on Vehicular Communications</a:t>
            </a:r>
            <a:r>
              <a:rPr lang="en-CA" sz="1400" dirty="0"/>
              <a:t>, Feb 2020.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47345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A. Farajzadeh, O. Ercetin, H. Yanikomeroglu, “</a:t>
            </a:r>
            <a:r>
              <a:rPr lang="en-CA" sz="1400" dirty="0">
                <a:solidFill>
                  <a:srgbClr val="FF0000"/>
                </a:solidFill>
              </a:rPr>
              <a:t>Mobility-assisted over-the-air computation for backscatter sensor networks</a:t>
            </a:r>
            <a:r>
              <a:rPr lang="en-CA" sz="1400" dirty="0"/>
              <a:t>”, </a:t>
            </a:r>
            <a:r>
              <a:rPr lang="en-CA" sz="1400" i="1" dirty="0"/>
              <a:t>IEEE Wireless Communications Letters</a:t>
            </a:r>
            <a:r>
              <a:rPr lang="en-CA" sz="1400" dirty="0"/>
              <a:t>, May 2020.</a:t>
            </a:r>
            <a:r>
              <a:rPr lang="en-CA" sz="1400" dirty="0">
                <a:solidFill>
                  <a:srgbClr val="9900FF"/>
                </a:solidFill>
              </a:rPr>
              <a:t> (05)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3680936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H. Vaezy, M.S.H. Abad, O. Ercetin, H. Yanikomeroglu, M.J. Omidi, M.M. Naghsh, “</a:t>
            </a:r>
            <a:r>
              <a:rPr lang="en-CA" sz="1400" dirty="0">
                <a:solidFill>
                  <a:srgbClr val="FF0000"/>
                </a:solidFill>
              </a:rPr>
              <a:t>Beamforming for maximal coverage in mmWave drones: A reinforcement learning approach</a:t>
            </a:r>
            <a:r>
              <a:rPr lang="en-CA" sz="1400" dirty="0"/>
              <a:t>”, </a:t>
            </a:r>
            <a:r>
              <a:rPr lang="en-CA" sz="1400" i="1" dirty="0"/>
              <a:t>IEEE Communications Letters</a:t>
            </a:r>
            <a:r>
              <a:rPr lang="en-CA" sz="1400" dirty="0"/>
              <a:t>, May 2020. </a:t>
            </a:r>
            <a:r>
              <a:rPr lang="en-CA" sz="1400" dirty="0">
                <a:solidFill>
                  <a:srgbClr val="9900FF"/>
                </a:solidFill>
              </a:rPr>
              <a:t>(08)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2829580"/>
            <a:ext cx="8458200" cy="52322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CA" sz="1400" dirty="0"/>
              <a:t>C.T. </a:t>
            </a:r>
            <a:r>
              <a:rPr lang="en-CA" sz="1400" dirty="0" err="1"/>
              <a:t>Cicek</a:t>
            </a:r>
            <a:r>
              <a:rPr lang="en-CA" sz="1400" dirty="0"/>
              <a:t>, H. Gultekin, B. Tavli, H. Yanikomeroglu, “</a:t>
            </a:r>
            <a:r>
              <a:rPr lang="en-CA" sz="1400" dirty="0">
                <a:solidFill>
                  <a:srgbClr val="FF0000"/>
                </a:solidFill>
              </a:rPr>
              <a:t>Backhaul-aware optimization of a UAV base station location and bandwidth allocation for profit maximization</a:t>
            </a:r>
            <a:r>
              <a:rPr lang="en-CA" sz="1400" dirty="0"/>
              <a:t>”, </a:t>
            </a:r>
            <a:r>
              <a:rPr lang="en-CA" sz="1400" i="1" dirty="0"/>
              <a:t>IEEE Access</a:t>
            </a:r>
            <a:r>
              <a:rPr lang="en-CA" sz="1400" dirty="0"/>
              <a:t>, 2020. </a:t>
            </a:r>
            <a:r>
              <a:rPr lang="en-CA" sz="1400" dirty="0">
                <a:solidFill>
                  <a:srgbClr val="9900FF"/>
                </a:solidFill>
              </a:rPr>
              <a:t>(23)</a:t>
            </a:r>
            <a:r>
              <a:rPr lang="en-CA" sz="1400" dirty="0"/>
              <a:t> 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25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 dirty="0"/>
              <a:t>IEEE Journal Papers (2020)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0093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 dirty="0"/>
              <a:t>IEEE Journal Papers (2019)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40386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X. Zhou, J. </a:t>
            </a:r>
            <a:r>
              <a:rPr lang="en-CA" sz="1400" dirty="0" err="1"/>
              <a:t>Guo</a:t>
            </a:r>
            <a:r>
              <a:rPr lang="en-CA" sz="1400" dirty="0"/>
              <a:t>, S. </a:t>
            </a:r>
            <a:r>
              <a:rPr lang="en-CA" sz="1400" dirty="0" err="1"/>
              <a:t>Durrani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Underlay drone cell for temporary events: Impact of drone height and aerial channel environments</a:t>
            </a:r>
            <a:r>
              <a:rPr lang="en-CA" sz="1400" dirty="0"/>
              <a:t>”, </a:t>
            </a:r>
            <a:r>
              <a:rPr lang="en-CA" sz="1400" i="1" dirty="0"/>
              <a:t>IEEE Internet of Things Journal</a:t>
            </a:r>
            <a:r>
              <a:rPr lang="en-CA" sz="1400" dirty="0"/>
              <a:t>, Apr 2019. </a:t>
            </a:r>
            <a:r>
              <a:rPr lang="en-CA" sz="1400" dirty="0">
                <a:solidFill>
                  <a:srgbClr val="9900FF"/>
                </a:solidFill>
              </a:rPr>
              <a:t>(27)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2614583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S. </a:t>
            </a:r>
            <a:r>
              <a:rPr lang="en-CA" sz="1400" dirty="0" err="1"/>
              <a:t>Enayati</a:t>
            </a:r>
            <a:r>
              <a:rPr lang="en-CA" sz="1400" dirty="0"/>
              <a:t>, H. </a:t>
            </a:r>
            <a:r>
              <a:rPr lang="en-CA" sz="1400" dirty="0" err="1"/>
              <a:t>Saeedi</a:t>
            </a:r>
            <a:r>
              <a:rPr lang="en-CA" sz="1400" dirty="0"/>
              <a:t>, H. </a:t>
            </a:r>
            <a:r>
              <a:rPr lang="en-CA" sz="1400" dirty="0" err="1"/>
              <a:t>Pishro-Nik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Moving aerial base station networks: Stochastic geometry analysis and design perspective</a:t>
            </a:r>
            <a:r>
              <a:rPr lang="en-CA" sz="1400" dirty="0"/>
              <a:t>”, </a:t>
            </a:r>
            <a:r>
              <a:rPr lang="en-CA" sz="1400" i="1" dirty="0"/>
              <a:t>IEEE Trans. Wireless Communications</a:t>
            </a:r>
            <a:r>
              <a:rPr lang="en-CA" sz="1400" dirty="0"/>
              <a:t>, Jun 2019. </a:t>
            </a:r>
            <a:r>
              <a:rPr lang="en-CA" sz="1400" dirty="0">
                <a:solidFill>
                  <a:srgbClr val="9900FF"/>
                </a:solidFill>
              </a:rPr>
              <a:t>(42)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332509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S. Andreev, V. </a:t>
            </a:r>
            <a:r>
              <a:rPr lang="en-CA" sz="1400" dirty="0" err="1"/>
              <a:t>Petrov</a:t>
            </a:r>
            <a:r>
              <a:rPr lang="en-CA" sz="1400" dirty="0"/>
              <a:t>, M. </a:t>
            </a:r>
            <a:r>
              <a:rPr lang="en-CA" sz="1400" dirty="0" err="1"/>
              <a:t>Dohler</a:t>
            </a:r>
            <a:r>
              <a:rPr lang="en-CA" sz="1400" dirty="0"/>
              <a:t>, H. Yanikomeroglu, “</a:t>
            </a:r>
            <a:r>
              <a:rPr lang="en-CA" sz="1400" dirty="0">
                <a:solidFill>
                  <a:srgbClr val="FF0000"/>
                </a:solidFill>
              </a:rPr>
              <a:t>Future of ultra-dense networks beyond 5G: Harnessing heterogeneous moving cells</a:t>
            </a:r>
            <a:r>
              <a:rPr lang="en-CA" sz="1400" dirty="0"/>
              <a:t>”, </a:t>
            </a:r>
            <a:r>
              <a:rPr lang="en-CA" sz="1400" i="1" dirty="0"/>
              <a:t>IEEE Communications Magazine</a:t>
            </a:r>
            <a:r>
              <a:rPr lang="en-CA" sz="1400" dirty="0"/>
              <a:t>, Jun 2019. </a:t>
            </a:r>
            <a:r>
              <a:rPr lang="en-CA" sz="1400" dirty="0">
                <a:solidFill>
                  <a:srgbClr val="9900FF"/>
                </a:solidFill>
              </a:rPr>
              <a:t>(84)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4800600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I. </a:t>
            </a:r>
            <a:r>
              <a:rPr lang="en-CA" sz="1400" dirty="0" err="1"/>
              <a:t>Bor-Yaliniz</a:t>
            </a:r>
            <a:r>
              <a:rPr lang="en-CA" sz="1400" dirty="0"/>
              <a:t>, M. Salem, G. </a:t>
            </a:r>
            <a:r>
              <a:rPr lang="en-CA" sz="1400" dirty="0" err="1"/>
              <a:t>Senerath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Is 5G ready for drones?: A look into contemporary and prospective wireless networks from a standardization perspective</a:t>
            </a:r>
            <a:r>
              <a:rPr lang="en-CA" sz="1400" dirty="0"/>
              <a:t>”, </a:t>
            </a:r>
            <a:r>
              <a:rPr lang="en-CA" sz="1400" i="1" dirty="0"/>
              <a:t>IEEE Wireless Communications Magazine</a:t>
            </a:r>
            <a:r>
              <a:rPr lang="en-CA" sz="1400" dirty="0"/>
              <a:t>, Feb 2019. </a:t>
            </a:r>
            <a:r>
              <a:rPr lang="en-CA" sz="1400" dirty="0">
                <a:solidFill>
                  <a:srgbClr val="9900FF"/>
                </a:solidFill>
              </a:rPr>
              <a:t>(60)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7055" y="5791200"/>
            <a:ext cx="846214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I. </a:t>
            </a:r>
            <a:r>
              <a:rPr lang="en-CA" sz="1400" dirty="0" err="1"/>
              <a:t>Bor-Yaliniz</a:t>
            </a:r>
            <a:r>
              <a:rPr lang="en-CA" sz="1400" dirty="0"/>
              <a:t>, A. El-</a:t>
            </a:r>
            <a:r>
              <a:rPr lang="en-CA" sz="1400" dirty="0" err="1"/>
              <a:t>Keyi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Spatial configuration of agile wireless networks with drone-BSs and user-in-the-loop</a:t>
            </a:r>
            <a:r>
              <a:rPr lang="en-CA" sz="1400" dirty="0"/>
              <a:t>”, </a:t>
            </a:r>
            <a:r>
              <a:rPr lang="en-CA" sz="1400" i="1" dirty="0"/>
              <a:t>IEEE Transactions on Wireless Communications</a:t>
            </a:r>
            <a:r>
              <a:rPr lang="en-CA" sz="1400" dirty="0"/>
              <a:t>, Feb 2019. </a:t>
            </a:r>
            <a:r>
              <a:rPr lang="en-CA" sz="1400" dirty="0">
                <a:solidFill>
                  <a:srgbClr val="9900FF"/>
                </a:solidFill>
              </a:rPr>
              <a:t>(32)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1000" y="1865744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M. Alzenad, H. Yanikomeroglu, “</a:t>
            </a:r>
            <a:r>
              <a:rPr lang="en-CA" sz="1400" dirty="0">
                <a:solidFill>
                  <a:srgbClr val="FF0000"/>
                </a:solidFill>
              </a:rPr>
              <a:t>Coverage and rate analysis for vertical heterogeneous networks (VHetNets)</a:t>
            </a:r>
            <a:r>
              <a:rPr lang="en-CA" sz="1400" dirty="0"/>
              <a:t>”, </a:t>
            </a:r>
            <a:r>
              <a:rPr lang="en-CA" sz="1400" i="1" dirty="0"/>
              <a:t>IEEE Transactions on Wireless Communications</a:t>
            </a:r>
            <a:r>
              <a:rPr lang="en-CA" sz="1400" dirty="0"/>
              <a:t>, Dec 2019. </a:t>
            </a:r>
            <a:r>
              <a:rPr lang="en-CA" sz="1400" dirty="0">
                <a:solidFill>
                  <a:srgbClr val="9900FF"/>
                </a:solidFill>
              </a:rPr>
              <a:t>(32)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131023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381000" y="3680635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M. </a:t>
            </a:r>
            <a:r>
              <a:rPr lang="en-CA" sz="1400" dirty="0" err="1"/>
              <a:t>Alzenad</a:t>
            </a:r>
            <a:r>
              <a:rPr lang="en-CA" sz="1400" dirty="0"/>
              <a:t>, A. El-</a:t>
            </a:r>
            <a:r>
              <a:rPr lang="en-CA" sz="1400" dirty="0" err="1"/>
              <a:t>Keyi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3D placement of an unmanned aerial vehicle BS for maximum coverage of users with different </a:t>
            </a:r>
            <a:r>
              <a:rPr lang="en-CA" sz="1400" dirty="0" err="1">
                <a:solidFill>
                  <a:srgbClr val="FF0000"/>
                </a:solidFill>
              </a:rPr>
              <a:t>QoS</a:t>
            </a:r>
            <a:r>
              <a:rPr lang="en-CA" sz="1400" dirty="0">
                <a:solidFill>
                  <a:srgbClr val="FF0000"/>
                </a:solidFill>
              </a:rPr>
              <a:t>  requirements</a:t>
            </a:r>
            <a:r>
              <a:rPr lang="en-CA" sz="1400" dirty="0"/>
              <a:t>”, </a:t>
            </a:r>
            <a:r>
              <a:rPr lang="en-CA" sz="1400" i="1" dirty="0"/>
              <a:t>IEEE Wireless </a:t>
            </a:r>
            <a:r>
              <a:rPr lang="en-CA" sz="1400" i="1" dirty="0" err="1"/>
              <a:t>Commun</a:t>
            </a:r>
            <a:r>
              <a:rPr lang="en-CA" sz="1400" i="1" dirty="0"/>
              <a:t>. Letters, </a:t>
            </a:r>
            <a:r>
              <a:rPr lang="en-CA" sz="1400" dirty="0"/>
              <a:t>Feb 2018. </a:t>
            </a:r>
            <a:r>
              <a:rPr lang="en-CA" sz="1400" dirty="0">
                <a:solidFill>
                  <a:srgbClr val="9900FF"/>
                </a:solidFill>
              </a:rPr>
              <a:t>(283)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000" y="5137299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M. </a:t>
            </a:r>
            <a:r>
              <a:rPr lang="en-CA" sz="1400" dirty="0" err="1"/>
              <a:t>Alzenad</a:t>
            </a:r>
            <a:r>
              <a:rPr lang="en-CA" sz="1400" dirty="0"/>
              <a:t>, A. El-</a:t>
            </a:r>
            <a:r>
              <a:rPr lang="en-CA" sz="1400" dirty="0" err="1"/>
              <a:t>Keyi</a:t>
            </a:r>
            <a:r>
              <a:rPr lang="en-CA" sz="1400" dirty="0"/>
              <a:t>, F. </a:t>
            </a:r>
            <a:r>
              <a:rPr lang="en-CA" sz="1400" dirty="0" err="1"/>
              <a:t>Lagum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3300"/>
                </a:solidFill>
              </a:rPr>
              <a:t>3D placement of unmanned aerial vehicle base station (UAV-BS) for energy-efficient maximal coverage</a:t>
            </a:r>
            <a:r>
              <a:rPr lang="en-CA" sz="1400" dirty="0"/>
              <a:t>”, </a:t>
            </a:r>
            <a:r>
              <a:rPr lang="en-CA" sz="1400" i="1" dirty="0"/>
              <a:t>IEEE Wireless </a:t>
            </a:r>
            <a:r>
              <a:rPr lang="en-CA" sz="1400" i="1" dirty="0" err="1"/>
              <a:t>Commun</a:t>
            </a:r>
            <a:r>
              <a:rPr lang="en-CA" sz="1400" i="1" dirty="0"/>
              <a:t>. Lett., </a:t>
            </a:r>
            <a:r>
              <a:rPr lang="en-CA" sz="1400" dirty="0"/>
              <a:t>Aug 2017. </a:t>
            </a:r>
            <a:r>
              <a:rPr lang="en-CA" sz="1400" dirty="0">
                <a:solidFill>
                  <a:srgbClr val="9900FF"/>
                </a:solidFill>
              </a:rPr>
              <a:t>(550)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1000" y="2253648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I. </a:t>
            </a:r>
            <a:r>
              <a:rPr lang="en-CA" sz="1400" dirty="0" err="1"/>
              <a:t>Bor-Yaliniz</a:t>
            </a:r>
            <a:r>
              <a:rPr lang="en-CA" sz="1400" dirty="0"/>
              <a:t>, S.S. </a:t>
            </a:r>
            <a:r>
              <a:rPr lang="en-CA" sz="1400" dirty="0" err="1"/>
              <a:t>Szyszkowicz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Environment aware drone-base-station placements in modern metropolitans</a:t>
            </a:r>
            <a:r>
              <a:rPr lang="en-CA" sz="1400" dirty="0"/>
              <a:t>”, 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Wireless Communications Letters, </a:t>
            </a:r>
            <a:r>
              <a:rPr lang="en-CA" sz="1400" dirty="0"/>
              <a:t>Jun 2018. </a:t>
            </a:r>
            <a:r>
              <a:rPr lang="en-CA" sz="1400" dirty="0">
                <a:solidFill>
                  <a:srgbClr val="9900FF"/>
                </a:solidFill>
              </a:rPr>
              <a:t>(43)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1000" y="4398334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M. </a:t>
            </a:r>
            <a:r>
              <a:rPr lang="en-CA" sz="1400" dirty="0" err="1"/>
              <a:t>Alzenad</a:t>
            </a:r>
            <a:r>
              <a:rPr lang="en-CA" sz="1400" dirty="0"/>
              <a:t>, M.Z. </a:t>
            </a:r>
            <a:r>
              <a:rPr lang="en-CA" sz="1400" dirty="0" err="1"/>
              <a:t>Shakir</a:t>
            </a:r>
            <a:r>
              <a:rPr lang="en-CA" sz="1400" dirty="0"/>
              <a:t>, H. </a:t>
            </a:r>
            <a:r>
              <a:rPr lang="en-CA" sz="1400" dirty="0" err="1"/>
              <a:t>Yanikomeroglu</a:t>
            </a:r>
            <a:r>
              <a:rPr lang="en-CA" sz="1400" dirty="0"/>
              <a:t>, M.-S. Alouini, “</a:t>
            </a:r>
            <a:r>
              <a:rPr lang="en-CA" sz="1400" dirty="0">
                <a:solidFill>
                  <a:srgbClr val="FF0000"/>
                </a:solidFill>
              </a:rPr>
              <a:t>FSO-based vertical backhaul/fronthaul framework for 5G+ wireless networks</a:t>
            </a:r>
            <a:r>
              <a:rPr lang="en-CA" sz="1400" dirty="0"/>
              <a:t>”, </a:t>
            </a:r>
            <a:r>
              <a:rPr lang="en-CA" sz="1400" i="1" dirty="0"/>
              <a:t>IEEE Communications Magazine, </a:t>
            </a:r>
            <a:r>
              <a:rPr lang="en-CA" sz="1400" dirty="0"/>
              <a:t>Jan 2018. </a:t>
            </a:r>
            <a:r>
              <a:rPr lang="en-CA" sz="1400" dirty="0">
                <a:solidFill>
                  <a:srgbClr val="9900FF"/>
                </a:solidFill>
              </a:rPr>
              <a:t>(307)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1000" y="5854998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I. </a:t>
            </a:r>
            <a:r>
              <a:rPr lang="en-CA" sz="1400" dirty="0" err="1"/>
              <a:t>Bor-Yaliniz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The new frontier in RAN heterogeneity: Multi-tier drone-cells</a:t>
            </a:r>
            <a:r>
              <a:rPr lang="en-CA" sz="1400" dirty="0"/>
              <a:t>”, </a:t>
            </a:r>
            <a:r>
              <a:rPr lang="en-CA" sz="1400" i="1" dirty="0"/>
              <a:t>IEEE Communications Magazine, </a:t>
            </a:r>
            <a:r>
              <a:rPr lang="en-CA" sz="1400" dirty="0"/>
              <a:t>Nov 2016</a:t>
            </a:r>
            <a:r>
              <a:rPr lang="en-CA" sz="1400" i="1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(381)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 dirty="0"/>
              <a:t>IEEE Journal Papers (2016–2018) </a:t>
            </a:r>
            <a:endParaRPr lang="en-CA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5240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X. Cao, P. Yang, M. </a:t>
            </a:r>
            <a:r>
              <a:rPr lang="en-CA" sz="1400" dirty="0" err="1"/>
              <a:t>Alzenad</a:t>
            </a:r>
            <a:r>
              <a:rPr lang="en-CA" sz="1400" dirty="0"/>
              <a:t>, X. Xi, D. Wu, H. Yanikomeroglu, “</a:t>
            </a:r>
            <a:r>
              <a:rPr lang="en-CA" sz="1400" dirty="0">
                <a:solidFill>
                  <a:srgbClr val="FF0000"/>
                </a:solidFill>
              </a:rPr>
              <a:t>Airborne communication networks: A survey</a:t>
            </a:r>
            <a:r>
              <a:rPr lang="en-CA" sz="1400" dirty="0"/>
              <a:t>”, </a:t>
            </a:r>
            <a:r>
              <a:rPr lang="en-CA" sz="1400" i="1" dirty="0"/>
              <a:t>IEEE Journal on Selected Areas in Communications</a:t>
            </a:r>
            <a:r>
              <a:rPr lang="en-CA" sz="1400" dirty="0"/>
              <a:t>, Sep 2018. </a:t>
            </a:r>
            <a:r>
              <a:rPr lang="en-CA" sz="1400" dirty="0">
                <a:solidFill>
                  <a:srgbClr val="9900FF"/>
                </a:solidFill>
              </a:rPr>
              <a:t>(160)</a:t>
            </a:r>
            <a:endParaRPr lang="en-CA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29718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F. </a:t>
            </a:r>
            <a:r>
              <a:rPr lang="en-CA" sz="1400" dirty="0" err="1"/>
              <a:t>Lagum</a:t>
            </a:r>
            <a:r>
              <a:rPr lang="en-CA" sz="1400" dirty="0"/>
              <a:t>, I. </a:t>
            </a:r>
            <a:r>
              <a:rPr lang="en-CA" sz="1400" dirty="0" err="1"/>
              <a:t>Bor-Yaliniz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Strategic densification with UAV-BSs for cellular networks</a:t>
            </a:r>
            <a:r>
              <a:rPr lang="en-CA" sz="1400" dirty="0">
                <a:solidFill>
                  <a:schemeClr val="tx1"/>
                </a:solidFill>
              </a:rPr>
              <a:t>”, </a:t>
            </a:r>
            <a:r>
              <a:rPr lang="en-CA" sz="1400" i="1" dirty="0"/>
              <a:t>IEEE Wireless Communications Letters, </a:t>
            </a:r>
            <a:r>
              <a:rPr lang="en-CA" sz="1400" dirty="0"/>
              <a:t>Jun 2018. </a:t>
            </a:r>
            <a:r>
              <a:rPr lang="en-CA" sz="1400" dirty="0">
                <a:solidFill>
                  <a:srgbClr val="9900FF"/>
                </a:solidFill>
              </a:rPr>
              <a:t>(72)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3109473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20000"/>
          </a:spcBef>
          <a:spcAft>
            <a:spcPct val="0"/>
          </a:spcAft>
          <a:buClr>
            <a:srgbClr val="3399FF"/>
          </a:buClr>
          <a:buSzTx/>
          <a:buFont typeface="Monotype Sort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20000"/>
          </a:spcBef>
          <a:spcAft>
            <a:spcPct val="0"/>
          </a:spcAft>
          <a:buClr>
            <a:srgbClr val="3399FF"/>
          </a:buClr>
          <a:buSzTx/>
          <a:buFont typeface="Monotype Sort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39429</TotalTime>
  <Words>3955</Words>
  <Application>Microsoft Office PowerPoint</Application>
  <PresentationFormat>On-screen Show (4:3)</PresentationFormat>
  <Paragraphs>123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Bookman Old Style</vt:lpstr>
      <vt:lpstr>Monotype Sorts</vt:lpstr>
      <vt:lpstr>Times New Roman</vt:lpstr>
      <vt:lpstr>Wingdings</vt:lpstr>
      <vt:lpstr>Default Design</vt:lpstr>
      <vt:lpstr>IEEE Journal Papers (under review)</vt:lpstr>
      <vt:lpstr>IEEE Journal Papers (under review)</vt:lpstr>
      <vt:lpstr>IEEE Journal Papers (accepted / to appear)</vt:lpstr>
      <vt:lpstr>IEEE Journal Papers (2021)</vt:lpstr>
      <vt:lpstr>IEEE Journal Papers (2021)</vt:lpstr>
      <vt:lpstr>IEEE Journal Papers (2020)</vt:lpstr>
      <vt:lpstr>IEEE Journal Papers (2020)</vt:lpstr>
      <vt:lpstr>IEEE Journal Papers (2019)</vt:lpstr>
      <vt:lpstr>IEEE Journal Papers (2016–2018) </vt:lpstr>
      <vt:lpstr>IEEE Conference Papers (2021) </vt:lpstr>
      <vt:lpstr>IEEE Conference Papers (2021) </vt:lpstr>
      <vt:lpstr>IEEE Conference Papers (2020) </vt:lpstr>
      <vt:lpstr>IEEE Conference Papers (2019) </vt:lpstr>
      <vt:lpstr>IEEE Conference Papers (2016–2018)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Win98</dc:creator>
  <cp:lastModifiedBy>Halim Yanikomeroglu</cp:lastModifiedBy>
  <cp:revision>5129</cp:revision>
  <cp:lastPrinted>2015-05-27T21:08:38Z</cp:lastPrinted>
  <dcterms:created xsi:type="dcterms:W3CDTF">1999-05-11T23:29:05Z</dcterms:created>
  <dcterms:modified xsi:type="dcterms:W3CDTF">2021-09-25T23:18:14Z</dcterms:modified>
</cp:coreProperties>
</file>