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4666" r:id="rId2"/>
    <p:sldId id="4676" r:id="rId3"/>
    <p:sldId id="4667" r:id="rId4"/>
    <p:sldId id="4675" r:id="rId5"/>
    <p:sldId id="4673" r:id="rId6"/>
    <p:sldId id="6268" r:id="rId7"/>
    <p:sldId id="4669" r:id="rId8"/>
    <p:sldId id="4670" r:id="rId9"/>
    <p:sldId id="6266" r:id="rId10"/>
    <p:sldId id="6267" r:id="rId1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7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FF"/>
    <a:srgbClr val="000099"/>
    <a:srgbClr val="CCCC00"/>
    <a:srgbClr val="FF3300"/>
    <a:srgbClr val="3399FF"/>
    <a:srgbClr val="33CC33"/>
    <a:srgbClr val="FFFF00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07" autoAdjust="0"/>
    <p:restoredTop sz="97658" autoAdjust="0"/>
  </p:normalViewPr>
  <p:slideViewPr>
    <p:cSldViewPr>
      <p:cViewPr>
        <p:scale>
          <a:sx n="115" d="100"/>
          <a:sy n="115" d="100"/>
        </p:scale>
        <p:origin x="-354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45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1536" y="43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7" tIns="46429" rIns="92857" bIns="46429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10000"/>
              </a:lnSpc>
              <a:spcBef>
                <a:spcPct val="20000"/>
              </a:spcBef>
              <a:buClr>
                <a:srgbClr val="3399FF"/>
              </a:buClr>
              <a:buFont typeface="Monotype Sorts" pitchFamily="2" charset="2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7" tIns="46429" rIns="92857" bIns="46429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10000"/>
              </a:lnSpc>
              <a:spcBef>
                <a:spcPct val="20000"/>
              </a:spcBef>
              <a:buClr>
                <a:srgbClr val="3399FF"/>
              </a:buClr>
              <a:buFont typeface="Monotype Sorts" pitchFamily="2" charset="2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55241"/>
            <a:ext cx="3037840" cy="4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7" tIns="46429" rIns="92857" bIns="46429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10000"/>
              </a:lnSpc>
              <a:spcBef>
                <a:spcPct val="20000"/>
              </a:spcBef>
              <a:buClr>
                <a:srgbClr val="3399FF"/>
              </a:buClr>
              <a:buFont typeface="Monotype Sorts" pitchFamily="2" charset="2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55241"/>
            <a:ext cx="3037840" cy="4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7" tIns="46429" rIns="92857" bIns="46429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10000"/>
              </a:lnSpc>
              <a:spcBef>
                <a:spcPct val="20000"/>
              </a:spcBef>
              <a:buClr>
                <a:srgbClr val="3399FF"/>
              </a:buClr>
              <a:buFont typeface="Monotype Sorts" pitchFamily="2" charset="2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fld id="{93F106D6-13E0-4C7E-ACDE-7227095F12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5176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7840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45" tIns="46177" rIns="93945" bIns="46177" numCol="1" anchor="t" anchorCtr="0" compatLnSpc="1">
            <a:prstTxWarp prst="textNoShape">
              <a:avLst/>
            </a:prstTxWarp>
          </a:bodyPr>
          <a:lstStyle>
            <a:lvl1pPr algn="l" defTabSz="931797"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1"/>
            <a:ext cx="3037840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45" tIns="46177" rIns="93945" bIns="46177" numCol="1" anchor="t" anchorCtr="0" compatLnSpc="1">
            <a:prstTxWarp prst="textNoShape">
              <a:avLst/>
            </a:prstTxWarp>
          </a:bodyPr>
          <a:lstStyle>
            <a:lvl1pPr algn="r" defTabSz="931797"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1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700088"/>
            <a:ext cx="4643438" cy="34813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6392"/>
            <a:ext cx="5140960" cy="4182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45" tIns="46177" rIns="93945" bIns="461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179"/>
            <a:ext cx="3037840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45" tIns="46177" rIns="93945" bIns="46177" numCol="1" anchor="b" anchorCtr="0" compatLnSpc="1">
            <a:prstTxWarp prst="textNoShape">
              <a:avLst/>
            </a:prstTxWarp>
          </a:bodyPr>
          <a:lstStyle>
            <a:lvl1pPr algn="l" defTabSz="931797"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179"/>
            <a:ext cx="3037840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45" tIns="46177" rIns="93945" bIns="46177" numCol="1" anchor="b" anchorCtr="0" compatLnSpc="1">
            <a:prstTxWarp prst="textNoShape">
              <a:avLst/>
            </a:prstTxWarp>
          </a:bodyPr>
          <a:lstStyle>
            <a:lvl1pPr algn="r" defTabSz="931797"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352B4CFE-3082-4237-9F0A-21CB5EE415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338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4275" y="700088"/>
            <a:ext cx="4643438" cy="34813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C969A-51A0-4141-B2D1-8E3B1FDE7080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0954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4275" y="700088"/>
            <a:ext cx="4643438" cy="34813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C969A-51A0-4141-B2D1-8E3B1FDE7080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4171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4275" y="700088"/>
            <a:ext cx="4643438" cy="34813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C969A-51A0-4141-B2D1-8E3B1FDE7080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9273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4275" y="700088"/>
            <a:ext cx="4643438" cy="34813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C969A-51A0-4141-B2D1-8E3B1FDE7080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11557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4275" y="700088"/>
            <a:ext cx="4643438" cy="34813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C969A-51A0-4141-B2D1-8E3B1FDE7080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4478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4275" y="700088"/>
            <a:ext cx="4643438" cy="34813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C969A-51A0-4141-B2D1-8E3B1FDE7080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34666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4275" y="700088"/>
            <a:ext cx="4643438" cy="34813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C969A-51A0-4141-B2D1-8E3B1FDE7080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84609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4275" y="700088"/>
            <a:ext cx="4643438" cy="34813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C969A-51A0-4141-B2D1-8E3B1FDE7080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2852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xfrm>
            <a:off x="2743200" y="6553200"/>
            <a:ext cx="3657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xfrm>
            <a:off x="2743200" y="6553200"/>
            <a:ext cx="3657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19149"/>
            <a:ext cx="2057400" cy="527685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19149"/>
            <a:ext cx="6019800" cy="52768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xfrm>
            <a:off x="2743200" y="6553200"/>
            <a:ext cx="3657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9151"/>
            <a:ext cx="6324600" cy="381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81125"/>
            <a:ext cx="4038600" cy="4714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81125"/>
            <a:ext cx="4038600" cy="4714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xfrm>
            <a:off x="2743200" y="6553200"/>
            <a:ext cx="3657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9151"/>
            <a:ext cx="6324600" cy="381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81125"/>
            <a:ext cx="4038600" cy="4714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381126"/>
            <a:ext cx="4038600" cy="22812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14764"/>
            <a:ext cx="4038600" cy="22812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0"/>
          </p:nvPr>
        </p:nvSpPr>
        <p:spPr>
          <a:xfrm>
            <a:off x="2743200" y="6553200"/>
            <a:ext cx="3657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9151"/>
            <a:ext cx="6324600" cy="381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81125"/>
            <a:ext cx="4038600" cy="4714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381125"/>
            <a:ext cx="4038600" cy="471487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xfrm>
            <a:off x="2743200" y="6553200"/>
            <a:ext cx="3657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819151"/>
            <a:ext cx="6324600" cy="381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81126"/>
            <a:ext cx="4038600" cy="22812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381126"/>
            <a:ext cx="4038600" cy="22812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814764"/>
            <a:ext cx="4038600" cy="22812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814764"/>
            <a:ext cx="4038600" cy="22812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0"/>
          </p:nvPr>
        </p:nvSpPr>
        <p:spPr>
          <a:xfrm>
            <a:off x="2743200" y="6553200"/>
            <a:ext cx="3657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9151"/>
            <a:ext cx="6324600" cy="381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381125"/>
            <a:ext cx="8229600" cy="471487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xfrm>
            <a:off x="2743200" y="6553200"/>
            <a:ext cx="3657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9151"/>
            <a:ext cx="6324600" cy="381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81125"/>
            <a:ext cx="4038600" cy="4714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381125"/>
            <a:ext cx="4038600" cy="471487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xfrm>
            <a:off x="2743200" y="6553200"/>
            <a:ext cx="3657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9151"/>
            <a:ext cx="6324600" cy="381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81126"/>
            <a:ext cx="8229600" cy="22812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814764"/>
            <a:ext cx="8229600" cy="22812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xfrm>
            <a:off x="2743200" y="6553200"/>
            <a:ext cx="3657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9151"/>
            <a:ext cx="6324600" cy="381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81126"/>
            <a:ext cx="8229600" cy="22812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814764"/>
            <a:ext cx="8229600" cy="22812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xfrm>
            <a:off x="2743200" y="6553200"/>
            <a:ext cx="3657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9151"/>
            <a:ext cx="6324600" cy="381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381125"/>
            <a:ext cx="8229600" cy="471487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xfrm>
            <a:off x="2743200" y="6553200"/>
            <a:ext cx="3657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xfrm>
            <a:off x="2743200" y="6553200"/>
            <a:ext cx="3657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81125"/>
            <a:ext cx="4038600" cy="471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81125"/>
            <a:ext cx="4038600" cy="471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xfrm>
            <a:off x="2743200" y="6553200"/>
            <a:ext cx="3657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0"/>
          </p:nvPr>
        </p:nvSpPr>
        <p:spPr>
          <a:xfrm>
            <a:off x="2743200" y="6553200"/>
            <a:ext cx="3657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0"/>
          </p:nvPr>
        </p:nvSpPr>
        <p:spPr>
          <a:xfrm>
            <a:off x="2743200" y="6553200"/>
            <a:ext cx="3657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ftr" sz="quarter" idx="10"/>
          </p:nvPr>
        </p:nvSpPr>
        <p:spPr>
          <a:xfrm>
            <a:off x="2743200" y="6553200"/>
            <a:ext cx="3657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xfrm>
            <a:off x="2743200" y="6553200"/>
            <a:ext cx="3657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xfrm>
            <a:off x="2743200" y="6553200"/>
            <a:ext cx="3657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762000"/>
            <a:chOff x="0" y="0"/>
            <a:chExt cx="5760" cy="480"/>
          </a:xfrm>
        </p:grpSpPr>
        <p:pic>
          <p:nvPicPr>
            <p:cNvPr id="2062" name="Picture 3" descr="top_l"/>
            <p:cNvPicPr>
              <a:picLocks noChangeAspect="1" noChangeArrowheads="1"/>
            </p:cNvPicPr>
            <p:nvPr userDrawn="1"/>
          </p:nvPicPr>
          <p:blipFill>
            <a:blip r:embed="rId22" cstate="print"/>
            <a:srcRect/>
            <a:stretch>
              <a:fillRect/>
            </a:stretch>
          </p:blipFill>
          <p:spPr bwMode="auto">
            <a:xfrm>
              <a:off x="0" y="0"/>
              <a:ext cx="2105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3" name="Picture 4" descr="top_r"/>
            <p:cNvPicPr>
              <a:picLocks noChangeAspect="1" noChangeArrowheads="1"/>
            </p:cNvPicPr>
            <p:nvPr userDrawn="1"/>
          </p:nvPicPr>
          <p:blipFill>
            <a:blip r:embed="rId23" cstate="print"/>
            <a:srcRect/>
            <a:stretch>
              <a:fillRect/>
            </a:stretch>
          </p:blipFill>
          <p:spPr bwMode="auto">
            <a:xfrm>
              <a:off x="4752" y="0"/>
              <a:ext cx="1008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6"/>
          <p:cNvSpPr>
            <a:spLocks noChangeArrowheads="1"/>
          </p:cNvSpPr>
          <p:nvPr/>
        </p:nvSpPr>
        <p:spPr bwMode="auto">
          <a:xfrm>
            <a:off x="0" y="790575"/>
            <a:ext cx="9144000" cy="6076951"/>
          </a:xfrm>
          <a:prstGeom prst="rect">
            <a:avLst/>
          </a:prstGeom>
          <a:gradFill rotWithShape="0">
            <a:gsLst>
              <a:gs pos="0">
                <a:srgbClr val="DFFDFD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10000"/>
              </a:lnSpc>
              <a:spcBef>
                <a:spcPct val="20000"/>
              </a:spcBef>
              <a:buClr>
                <a:srgbClr val="3399FF"/>
              </a:buClr>
              <a:buFont typeface="Monotype Sorts"/>
              <a:buNone/>
              <a:defRPr/>
            </a:pPr>
            <a:endParaRPr lang="en-CA" b="1" dirty="0"/>
          </a:p>
        </p:txBody>
      </p:sp>
      <p:sp>
        <p:nvSpPr>
          <p:cNvPr id="2052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19151"/>
            <a:ext cx="632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3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81125"/>
            <a:ext cx="8229600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Line 10"/>
          <p:cNvSpPr>
            <a:spLocks noChangeShapeType="1"/>
          </p:cNvSpPr>
          <p:nvPr/>
        </p:nvSpPr>
        <p:spPr bwMode="auto">
          <a:xfrm>
            <a:off x="0" y="6553200"/>
            <a:ext cx="9144000" cy="0"/>
          </a:xfrm>
          <a:prstGeom prst="line">
            <a:avLst/>
          </a:prstGeom>
          <a:noFill/>
          <a:ln w="9525">
            <a:solidFill>
              <a:srgbClr val="99CC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1032" name="Rectangle 11"/>
          <p:cNvSpPr>
            <a:spLocks noChangeArrowheads="1"/>
          </p:cNvSpPr>
          <p:nvPr/>
        </p:nvSpPr>
        <p:spPr bwMode="auto">
          <a:xfrm>
            <a:off x="381000" y="6553200"/>
            <a:ext cx="571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200" baseline="0" dirty="0" smtClean="0">
                <a:solidFill>
                  <a:srgbClr val="000099"/>
                </a:solidFill>
                <a:latin typeface="Arial Narrow" pitchFamily="34" charset="0"/>
              </a:rPr>
              <a:t>23 Sep </a:t>
            </a:r>
            <a:r>
              <a:rPr lang="en-US" sz="1200" dirty="0">
                <a:solidFill>
                  <a:srgbClr val="000099"/>
                </a:solidFill>
                <a:latin typeface="Arial Narrow" pitchFamily="34" charset="0"/>
              </a:rPr>
              <a:t>2020  --  H. </a:t>
            </a:r>
            <a:r>
              <a:rPr lang="en-US" sz="1200" u="none" dirty="0" err="1">
                <a:solidFill>
                  <a:srgbClr val="000099"/>
                </a:solidFill>
                <a:latin typeface="+mj-lt"/>
              </a:rPr>
              <a:t>Yanıkömeroğlu</a:t>
            </a:r>
            <a:r>
              <a:rPr lang="en-US" sz="1200" u="none" dirty="0">
                <a:solidFill>
                  <a:srgbClr val="000099"/>
                </a:solidFill>
                <a:latin typeface="+mj-lt"/>
              </a:rPr>
              <a:t>                                                  Carleton                                                                       </a:t>
            </a:r>
            <a:r>
              <a:rPr lang="en-US" sz="1200" dirty="0">
                <a:solidFill>
                  <a:srgbClr val="000099"/>
                </a:solidFill>
                <a:latin typeface="Arial Narrow" pitchFamily="34" charset="0"/>
              </a:rPr>
              <a:t>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1033" name="Rectangle 12"/>
          <p:cNvSpPr>
            <a:spLocks noChangeArrowheads="1"/>
          </p:cNvSpPr>
          <p:nvPr/>
        </p:nvSpPr>
        <p:spPr bwMode="auto">
          <a:xfrm>
            <a:off x="6858000" y="6553200"/>
            <a:ext cx="1981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en-US" sz="1200" dirty="0">
                <a:solidFill>
                  <a:srgbClr val="000099"/>
                </a:solidFill>
                <a:latin typeface="Arial Narrow" pitchFamily="34" charset="0"/>
              </a:rPr>
              <a:t>Page </a:t>
            </a:r>
            <a:fld id="{E40204DD-8B50-4B21-9D9A-96B45338AE66}" type="slidenum">
              <a:rPr lang="en-US" sz="1200">
                <a:solidFill>
                  <a:srgbClr val="000099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r>
              <a:rPr lang="en-US" sz="1200" dirty="0">
                <a:solidFill>
                  <a:srgbClr val="000099"/>
                </a:solidFill>
                <a:latin typeface="Arial Narrow" pitchFamily="34" charset="0"/>
              </a:rPr>
              <a:t> of 10</a:t>
            </a:r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>
            <a:off x="0" y="762001"/>
            <a:ext cx="9144000" cy="66675"/>
          </a:xfrm>
          <a:prstGeom prst="rect">
            <a:avLst/>
          </a:prstGeom>
          <a:gradFill rotWithShape="0">
            <a:gsLst>
              <a:gs pos="0">
                <a:srgbClr val="475577"/>
              </a:gs>
              <a:gs pos="100000">
                <a:srgbClr val="DFFDFD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10000"/>
              </a:lnSpc>
              <a:spcBef>
                <a:spcPct val="20000"/>
              </a:spcBef>
              <a:buClr>
                <a:srgbClr val="3399FF"/>
              </a:buClr>
              <a:buFont typeface="Monotype Sorts"/>
              <a:buNone/>
              <a:defRPr/>
            </a:pPr>
            <a:endParaRPr lang="en-US"/>
          </a:p>
        </p:txBody>
      </p:sp>
      <p:sp>
        <p:nvSpPr>
          <p:cNvPr id="3" name="AutoShape 2" descr="Image result for ieee vts"/>
          <p:cNvSpPr>
            <a:spLocks noChangeAspect="1" noChangeArrowheads="1"/>
          </p:cNvSpPr>
          <p:nvPr userDrawn="1"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" name="AutoShape 4" descr="Image result for ieee vts"/>
          <p:cNvSpPr>
            <a:spLocks noChangeAspect="1" noChangeArrowheads="1"/>
          </p:cNvSpPr>
          <p:nvPr userDrawn="1"/>
        </p:nvSpPr>
        <p:spPr bwMode="auto">
          <a:xfrm>
            <a:off x="307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5" name="AutoShape 6" descr="Image result for ieee vts"/>
          <p:cNvSpPr>
            <a:spLocks noChangeAspect="1" noChangeArrowheads="1"/>
          </p:cNvSpPr>
          <p:nvPr userDrawn="1"/>
        </p:nvSpPr>
        <p:spPr bwMode="auto">
          <a:xfrm>
            <a:off x="460375" y="1603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6" name="AutoShape 8" descr="Image result for ieee vts"/>
          <p:cNvSpPr>
            <a:spLocks noChangeAspect="1" noChangeArrowheads="1"/>
          </p:cNvSpPr>
          <p:nvPr userDrawn="1"/>
        </p:nvSpPr>
        <p:spPr bwMode="auto">
          <a:xfrm>
            <a:off x="612775" y="3127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7" name="AutoShape 10" descr="Image result for ieee vts"/>
          <p:cNvSpPr>
            <a:spLocks noChangeAspect="1" noChangeArrowheads="1"/>
          </p:cNvSpPr>
          <p:nvPr userDrawn="1"/>
        </p:nvSpPr>
        <p:spPr bwMode="auto">
          <a:xfrm>
            <a:off x="765175" y="4651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8" name="AutoShape 14" descr="Image result for ieee comsoc"/>
          <p:cNvSpPr>
            <a:spLocks noChangeAspect="1" noChangeArrowheads="1"/>
          </p:cNvSpPr>
          <p:nvPr userDrawn="1"/>
        </p:nvSpPr>
        <p:spPr bwMode="auto">
          <a:xfrm>
            <a:off x="917575" y="6175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9" name="AutoShape 16" descr="Image result for ieee comsoc"/>
          <p:cNvSpPr>
            <a:spLocks noChangeAspect="1" noChangeArrowheads="1"/>
          </p:cNvSpPr>
          <p:nvPr userDrawn="1"/>
        </p:nvSpPr>
        <p:spPr bwMode="auto">
          <a:xfrm>
            <a:off x="1069975" y="769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0" name="AutoShape 19" descr="Image result for ieee comsoc"/>
          <p:cNvSpPr>
            <a:spLocks noChangeAspect="1" noChangeArrowheads="1"/>
          </p:cNvSpPr>
          <p:nvPr userDrawn="1"/>
        </p:nvSpPr>
        <p:spPr bwMode="auto">
          <a:xfrm>
            <a:off x="1222375" y="9223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1" name="AutoShape 21" descr="Image result for ieee comsoc"/>
          <p:cNvSpPr>
            <a:spLocks noChangeAspect="1" noChangeArrowheads="1"/>
          </p:cNvSpPr>
          <p:nvPr userDrawn="1"/>
        </p:nvSpPr>
        <p:spPr bwMode="auto">
          <a:xfrm>
            <a:off x="1374775" y="10747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" name="AutoShape 25" descr="Image result for ieee montreal"/>
          <p:cNvSpPr>
            <a:spLocks noChangeAspect="1" noChangeArrowheads="1"/>
          </p:cNvSpPr>
          <p:nvPr userDrawn="1"/>
        </p:nvSpPr>
        <p:spPr bwMode="auto">
          <a:xfrm>
            <a:off x="1527175" y="12271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3" name="AutoShape 27" descr="Image result for ieee montreal"/>
          <p:cNvSpPr>
            <a:spLocks noChangeAspect="1" noChangeArrowheads="1"/>
          </p:cNvSpPr>
          <p:nvPr userDrawn="1"/>
        </p:nvSpPr>
        <p:spPr bwMode="auto">
          <a:xfrm>
            <a:off x="1679575" y="13795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7" name="Rectangle 5"/>
          <p:cNvSpPr>
            <a:spLocks noChangeArrowheads="1"/>
          </p:cNvSpPr>
          <p:nvPr userDrawn="1"/>
        </p:nvSpPr>
        <p:spPr bwMode="auto">
          <a:xfrm>
            <a:off x="1679575" y="0"/>
            <a:ext cx="5864225" cy="762000"/>
          </a:xfrm>
          <a:prstGeom prst="rect">
            <a:avLst/>
          </a:prstGeom>
          <a:solidFill>
            <a:srgbClr val="2473D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lnSpc>
                <a:spcPct val="110000"/>
              </a:lnSpc>
              <a:spcBef>
                <a:spcPct val="20000"/>
              </a:spcBef>
              <a:buClr>
                <a:srgbClr val="3399FF"/>
              </a:buClr>
              <a:buFont typeface="Monotype Sorts"/>
              <a:buNone/>
              <a:defRPr/>
            </a:pPr>
            <a:r>
              <a:rPr lang="en-US" b="1" baseline="0" dirty="0">
                <a:solidFill>
                  <a:schemeClr val="bg1"/>
                </a:solidFill>
                <a:latin typeface="Arial" pitchFamily="34" charset="0"/>
              </a:rPr>
              <a:t>                          Publications  </a:t>
            </a:r>
          </a:p>
          <a:p>
            <a:pPr algn="l">
              <a:lnSpc>
                <a:spcPct val="110000"/>
              </a:lnSpc>
              <a:spcBef>
                <a:spcPct val="20000"/>
              </a:spcBef>
              <a:buClr>
                <a:srgbClr val="3399FF"/>
              </a:buClr>
              <a:buFont typeface="Monotype Sorts"/>
              <a:buNone/>
              <a:defRPr/>
            </a:pPr>
            <a:r>
              <a:rPr lang="en-US" sz="1600" b="1" baseline="0" dirty="0">
                <a:solidFill>
                  <a:schemeClr val="bg1"/>
                </a:solidFill>
                <a:latin typeface="Arial" pitchFamily="34" charset="0"/>
              </a:rPr>
              <a:t>   Integrated Aerial/Terrestrial Access </a:t>
            </a:r>
            <a:r>
              <a:rPr lang="en-US" sz="1600" b="1" dirty="0">
                <a:solidFill>
                  <a:schemeClr val="bg1"/>
                </a:solidFill>
                <a:latin typeface="Arial" pitchFamily="34" charset="0"/>
              </a:rPr>
              <a:t>Networks</a:t>
            </a:r>
          </a:p>
        </p:txBody>
      </p:sp>
      <p:sp>
        <p:nvSpPr>
          <p:cNvPr id="549890" name="AutoShape 2" descr="Image result for carleton university logo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549892" name="AutoShape 4" descr="Image result for carleton university logo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549894" name="Picture 6" descr="http://www.doe.carleton.ca/courses/4th_year_projects/carleton-university-logo.png"/>
          <p:cNvPicPr>
            <a:picLocks noChangeAspect="1" noChangeArrowheads="1"/>
          </p:cNvPicPr>
          <p:nvPr userDrawn="1"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6550025" y="98195"/>
            <a:ext cx="1527175" cy="587605"/>
          </a:xfrm>
          <a:prstGeom prst="rect">
            <a:avLst/>
          </a:prstGeom>
          <a:noFill/>
        </p:spPr>
      </p:pic>
      <p:sp>
        <p:nvSpPr>
          <p:cNvPr id="559106" name="AutoShape 2" descr="Image result for comsoc logo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559108" name="AutoShape 4" descr="Image result for comsoc logo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559114" name="AutoShape 10" descr="Image result for comsoc logo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559116" name="AutoShape 12" descr="Image result for comsoc logo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1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82" r:id="rId12"/>
    <p:sldLayoutId id="2147483783" r:id="rId13"/>
    <p:sldLayoutId id="2147483784" r:id="rId14"/>
    <p:sldLayoutId id="2147483785" r:id="rId15"/>
    <p:sldLayoutId id="2147483786" r:id="rId16"/>
    <p:sldLayoutId id="2147483787" r:id="rId17"/>
    <p:sldLayoutId id="2147483788" r:id="rId18"/>
    <p:sldLayoutId id="2147483789" r:id="rId19"/>
    <p:sldLayoutId id="2147483790" r:id="rId2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25"/>
        </a:buBlip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00FF"/>
        </a:buClr>
        <a:buSzPct val="12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00FF"/>
        </a:buClr>
        <a:buSzPct val="12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00FF"/>
        </a:buClr>
        <a:buSzPct val="12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00FF"/>
        </a:buClr>
        <a:buSzPct val="12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00FF"/>
        </a:buClr>
        <a:buSzPct val="12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00FF"/>
        </a:buClr>
        <a:buSzPct val="12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00FF"/>
        </a:buClr>
        <a:buSzPct val="12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00FF"/>
        </a:buClr>
        <a:buSzPct val="12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AutoShape 2" descr="Image result for google loon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04" name="AutoShape 4" descr="Image result for google loon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06" name="AutoShape 6" descr="Image result for google loon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08" name="AutoShape 8" descr="Image result for google loon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10" name="AutoShape 10" descr="data:image/jpeg;base64,/9j/4AAQSkZJRgABAQAAAQABAAD/2wCEAAkGBxQSEhUUEhQUFhQXGBwUGBgXFxccGBwcGhcYGBYcGRgYHCggGBwlHBgcITEhJSksLi4uGh8zODMsNygtLisBCgoKDg0OGhAQGywkHyQsLCwuLC8sLCwsLCwsLCwsLC8wLCwsLCwsLCwsLC8sLCwsLCwsLCwsLCwsLC8vLC8sLP/AABEIAKsBJgMBIgACEQEDEQH/xAAbAAACAwEBAQAAAAAAAAAAAAAAAQMEBQIGB//EAEwQAAICAQMBBQUEBQcJBgcAAAECAxEABBIhMQUTIkFRBjJhcYEUI0KRM1KSofAVU2JygrHBJENjc4Oio9HxFlSTsrThBzREVXSz0//EABkBAQEBAQEBAAAAAAAAAAAAAAABAgMEBf/EACgRAQACAQQBBAEFAQEAAAAAAAABEQIDEiExQQRRcfChEyJhgdHxQv/aAAwDAQACEQMRAD8A+M4Xhgc9DkeLGfh+eGAgcMMMAwwxgfn6YCwvDDAMMMf8dPywDFhlvs3R94WslUUb3b0FgAD4kmhliJmagnhVwy1JqVvwRoF/pDc31J/wrDUTIyCkCvfO26/Lp+Wa2xXaX/CpjzqGBn9xWb+qCf7s5ZSDRBBHkeP78xbVTVi8Ryzp9BI6lkjkYDzVGYfHkCsrXkiYkoYZJ9nfrsavXaa/Os1NVX2SE7UDFnBIRQx2sALIFn65MsttfyxllVMfDJItO7WVRmA6kKTX5ZxmrbqYLC8eGEK8MMYwAdeMMR/jjDALx4H+P8cWAYYYYDvEcMBgMH+OMMMMBYY8MBYY8MBYY8DgLDGcMBYY8MBYycMDgI5rdk+KGdB7zbT9Bu/xOZNZJBOUYMpo/wAcZ00soxyuev8AeGcomY4cV/yy3J2a4j7zdGVB22HB5q64zqfURubZGDeZQjn5g4pNWO6MaA7d28liCbIA8hwKX+/Ltwi7my5W/aI93L3cZIjQBUo+nVjXUk838c0ezNEmpl0XfHiV9r80SFYgi/6VV9cwpNVYCyruI6G6P50b4zmXWsShXwd37lH3aO4Uet3Zv1OeDLSzywiImp55/qf+voZa+ETnXMZVx7cxPxxzHC/212lMmrdg7I0bkIFNKij3VVRwFquOhze9pI4jqhKAA8mnWYLQrvHVSDXqFJP0BzA1vbCTsHnhDyDhmVygeum9QD+YIOcSM+paTUSttVaBIHnVIiLfAAHrwBj0+jlGpp5zjW2Jif56/HF8/wCvLqZRtyi+3ejnk7uYStJtFEWW9664PrVn6Z3IgbTaVSaDO4J9AZaJzkapZkWIl/ADsJNnzY35dP3DKcmsuNYiopN1c+ZYkn889vqImYwqbiPv4t5ojnrzf4aHaeoEc5NsAhqNF4UKDQs+Y9eOfXMaaTcxbjnnLZ7Q3ACRAxHQ2QfzGU5GBPAAHoL/AMc82ljMRzHL3+p1Iymdk/tmbrnj71xLjDHgM7PKWO8MMBYDDDAMd4sBgGF49h5+HB/j6YsB4seGAAYYYYBhix4BhWFYcfx+/AMMPL+PhX+P5YYBhgMKwCssroJDGZQtxgkE2vltBO291AutmqG4ZXz1vYWnEukMQDb379Vbyrdo7BWrJPAB3cehySsPMajRSR7t6Fdu0Nfl3il47+agn5DJB2bMe8+7P3Vq/QUV3FhyfEQEYkCzSk9Bnpfbeiksg2/ePCbVlYUn26FKZSR7ka8XxnTe/rP/AMrVf+m1WLWnnX7F1C9YW90MehoM6xi+eDvdVI6gsLq8j0vZc0hYIhJQ0wtQbsgKASNzEqaUWTRz6J2ew72VT0kmnh+smpgVL+Acq30zzWm1scR1MpjkJj1ET13i0XWSdlP6PwpxyvJ+OSymC3ZUwUN3bbSu++Ong5IBtf0iGjzTqehzpuxZwGLR7QhZWLsigFWKsLZhZ3Aih1Iz23ZKBpYoz0kbYfkuh00n96DKXtXqFaKYncQ8cM4AYCm1Es84JtTYqQccfMYsp5d+w5waMYHh32XjCgAqDbFqBt0G0m/EvHIyDUdnyRqjOtK4BU2p6qri6J2na6mjRpgc9l28YxHMdrldkhfxgHvO+7PFA7DSBRG1UT4mFjrmT2t/8un9fS/+gixZTIbsacGjGVJ/WKqP0jRcliAPvEZeT1GW9N2dqIzs7tSGfuthki5cUCAN3NXRI4Hn0z2HbrhoXHnHL+6XXuVH0MTn+18czmZftOmBDbvtmo5DADb3wsbdvX439DlxzmJuEnGJh52XRyICyacoPEu8MXHEXettayP0R3WLtTx1yCTsaYGQFUuIbnHexWo3bTYD9Q3hrrZAqyL9r3itp3iW9gglmisjdSdm6dRdUC3dzsTX6uee7WZTP2nsDAeO7YMb+3QbjYUUCeg8vU43zkbYhkQ9lyuqMqghydvjQE7b3HaWBCja1sRQo849R2RMis7RkKpKmytiiqk7bvbbqN1V4hzyM1tOV7vT8Nu+zaw3uG2tmr427bu/Pd9PPNrt4qNNLwd+yvLbsL6INxV7t2yuehPpkvlaeMk7NlC7yvh2d77yEhCVAYqG3KCWFWObyY9izggFACxIALxg+HduJBawo2NbHjwnnN7RRLLqdPAAQZtGIWJYEHdpyY9q7RtIZV6k2fTOpNXHJqIX2vbxauQkMtFGfXGgCvDc+9dcjjFlPOP2RODRie+eKv3SoNV15denXcKuxnb9i6hSR3TdVXiiLYMy0QSDYjfkfqkZ6o6nbK0YAoavRxIT1EbKCOehLLpIGPHFEZodgOO7VD+NUr+tHJrZQf2Udf7WLKfPNXo3iIEgAJAatyk0QCLCklTRBo0cgOa/tOynUNtDClj3WwNnuk5FAbR0FG+nXMjNQzIGGNRZ8v49cWAYYE4YBgDiwwHhhWGA8MWF4BjrFiwOhixA5LpoGkdUQFndgqgdSSaA/M4HGBzZ7b9ltRpYxJIEZCQpaNtwBIsAmhd0eVscdemYmZwzxzi8ZuFyxnGamDGWItbKq7EkkVd2/arsF3AghtoNbrVeevA9MrYXmkWY9bIqlVkkVSNpVXYKQbsEA0RZPHxPrncvaczbt08zbxte5HO5RdBrPiHJ4PqfXKZwJwLUmvlat0spoAC3c0FNqBZ4AIsDyIyLvm58R8RtuTyeeT6nk8n1OSaLQSzfoYpJPXYjMB8yBQ+uWz2XGl9/qI0ar2RgzN1qiUIjB+G+8WvKr9vl8H3sn3YpPG3gBFEJz4RXFDCPXSreySRbUIadhagUqmjyoHAHTJtO2lCyd53zNuHd7SkdrTXusOFN7eOfgeuWonQoWi0Luqiy7yTOAB7xJhEYA9TkFCPtGZSSksqk3yJGB527uQfPYv7K+gziXVyOFV3dgg2oGZiFHApQT4RwBQ9BmummlpWXQREMocGtQwo+7y0xHQg18ReBSdJY5e70kRQ2q79OgPP4lMm5unU8jiqxZTIfVyG7kc31tmN0xYXz5MSfmSc0/Z+DU6qUQRzOoJMrEyPtFcs5UHlrroLJI+edBprFHQX8uzq6edrX55pey/aOpi1O5F0rbULSBPsihoiQrqJIuFY7hVng0TwMxqTltnb34awiN0bulL2l7Fm0my5XdSGQWSpUFdpG0OwCsi1weQpBAoZjajWyOSZJJHJG0lnZiRe4AknkbgDXqLz3Xtrq5ppTGmiEsMTMoLb2dmBIZiIJAVHFBfLn1OeXn0zhW3dnOho+IDVDafI07MDR8jmdDLUnTxnVrd5prVjHfOzplxal1KlXdSvukMQVsknaQeOp6epxvq5DdyObu7Zje4gtdnmyAT6kA+WW5pdNSDuJwQih6mVQXrxmmharN1z0rG6aUgX9riJFixFKCPIg/dGjzzX551tzpV/lCWkHey1Hyg3t4P6nPg+mJdbIFCCWQILIUO20WCDS3QJ3G/mfXLX8mRt+i1MLeiyboW/OQd3/AL+VG0UgRpNh7tH7tnHKBvTcOD9DXI9Rl4OXJnY9WY+6feP4RtT6qDQ9Ackk7QlZtzSylrB3F3JsAgG7vgEj5E5VvDCJ9RqpJNveSO+0Uu9mbaPQWeB8BkQOIDnjnDAn0WkeaRY41LOxoAUPibJNAAAkk0AASc0O3PZ2fSbTMo2sSA6NuWwAavyP7j5XRyH2d7TGl1McxXcEJ3L6qylHA+O1jXxrPT//ABI7ejl2QREuFIldyCBZTwKgPNBXJJPUsAOlnz556sa2OOOP7Zu59nbHHCdPKZnnxDxGLDFnocTOPFeLA6vDED8L/P8AwOGAsDhhgMj64YrwwDLPZmuME0UygExusgB6HaQaPwNV9crYeWB7/wBv/aaOWCOGEOe8CTuWFbVolEHq1m2N14QBdmvA1/0zW7U0zzTqIlaQtDEyogZiidylL06KB73Tz88jHZqR86iZF/oRESy9aPunu0/tOD8DnDQ0dPQwjDCKh11dTLUy3ZM5VJ6Amq6D14H780E7CmoNIohQmt85Ea9L4D+J+P1QTmn7O6fUyu/2AGCNlEbu0hoVRtpqB32RxGAea20SCe03sydKVDvJPNNe1kXwkqRvB3EyMQCD7o6j0NbnUx3bLi/byzGE1urhj6iKBFIEryvXGxdkYP8AWk8bj4bF+eaqPqFSPbFFpqXb3siojP5qwaYbrr+b69azqZpE2+GDRUqo38+SAoLbQGmQmrrwi93POZkmpiWRJPvJ2D7pDNQVwCKWgWbn1LfTNI77SnLoe91pmIPhT75lv5yBVUdegOW9PGpRX0+mUKFXfLqSCm6lVgu8iMi7bozc8AdMov2o6kNGiRKb2FYk3VflKV3Ej1BynqtS8h3SO7t0t2ZjXzY9MtFtv7Y6WPtsCV/MREfA0Y4VH+9lY6qN40M8+qkfxbowQQKI2U7saFc+6eb9OcyCFnO1FZm9FBJ/IDLknY0wd0ZQrR0W3OiAbl3Ly7C7Xn1wjiSWA193qCAKG6dOBZND7jgWSfqc6OrgUeHTAn1eWQ/+TZjHZRAtptMvF/plY/lFu5+GcfYU/wC8wfs6j/CD+LxwcvfSexcUULzMiNIsDM0f3gi3AbztJcvdAgPY9Qo654nS9pwo6v8AZVtSGFSyjp62TYPSs9X2r2+RoNPD30RaWN43nqQkRxhU2Bdm4Fh4S9UdpHXcc8h9hh/73F/4c/8A/PPN6eNWIy/VmJ5mq9vDtqzhx+nHjn5TdqyaUzy1FKw7x6ZZ0O4bjTcwm769fPItFLAveeOeI2ndlKZgLJk3UyAnha6Cr86yN9FH5aqH5FNQD/8ApI/6ZLo+zI3fadVAoom6n8lJ/FEB5evys8Z6OHLlLJrw9q2s1pUijuSwR6EfaeRlp9azhFGr07qqqqiaDoEUBR95Eyjjj3vLMjSdmSSi4wrH9XvI9/7BbcfoM+h+0/sVpYNNMVUpJChYOXclirAW9nZ4ulBRRYV05463qNPSyxxy/wDU1Dpp6WWcTMeOXjvs2402ljcsGIbTTAcIAXPDPGOCONo6j1yvHrBEpbTameNgb7sjabNBqkjaj053BbAHXM2CdkO5GKmiLBo0RR5Hwy6e2JG4l2zDp98u5vpJxIB8A2d6c7aPakUqFvtMEUyqSpmiAXpwR3kNKTY/zik5lypAVZkkkVgLCSIGv4CVDyfmijJtPqIt25Gm0z9LQl16c8grIo+r5cgMkzMgj0+qIQyllRkegQDRRY3ZySBRDXuHUZBT7S7DliBahJGAN0kRDopIBpipOzr+Kr9MzBmvoY1DyNDM2lkQqiK8hVyxveDKqqEA2/iAHIBIx9pyEWuq04WUgsssdJuPNFlW4pUv8SBT/SPQ20pkEjz5HmOl+ozR9pAftUxY7rfcDz0YBkHPSlIWvKq8sk1HYZLldPJHqFHAKMoY11qNyHPPSgQRXJzNmiZGKurKw6qwIYefIPIwI8MMLyoMBjxYAceAGGAYDDDAMBhlvs/s9pSxtURADJI1hEB6XXJY0aUAsaNDrgVK/jzzTi0KQyINYGCENujjZe+Xw+DeD+jskGjzQPh6XPpJju2aFH3gW07bRIBQDEG9umSz1vdzy9Gs50cCqahj+0z3RO0tAvUggEfemgx3PSCjwwG7Ja0eqkmeBiqpBpT7qAlVkIPqfHqGB8zYX+jwMljijI3aXTF1VRul1Dfdo20WKJWIG7IDl7sceQg1MyK2+Z/tU36u49yvWgXH6QD9VNqdKZhYzP1mseUjebA91QAEX4Ii0qD5DnJSvRdjdv8A2TVrLPINQojaJhCfCgboIwVVCFIBpKX45Z/+IHtO0sxghMiRRM8bcle8a9rblB90baAN+ZPWhgdiaQ745nG2BJFZpH4TwsGZVv32oe6tnnJWTZqJYkj+1TCV1WQhnDBWI3LCvvFq3WxYUennnKdDTnVjVmP3RFW3Gpls2XxMqGj7NkkUsijYOrsVSMfDe5C38Lv4Zb+zQw9zI0qTVN95Ggb3F2Ma3qt3yvofI8HJe1I2Jik1U3eWWRo42UvHsrgBfu41NqKHTnw8CzTlnUmDSxrH072UB+nrLNUQb5KPlnZh9F9vO0IBoj3pMiSlO4p1DOAytvQ7WCKFsE0K3beLz5zLvVFkj0qRRs2xZHG+ztut85KLwbsKvTrxmvq5JQqBdRp4gum3gx90GYjfK4V4F8I7xpIxtNWB5knMHv42W55tRIx8RQfrdBukkY81fIQ9c83pfTxoYbYmZ5meXXW1f1Mt0xSzqZ3bibXCjwUQyuAB0G1FEdfI5UZtNyznUyn1+7j9KBJMp6D9wzka1F9yCP5yF3b8rVP9zJx2lMgNSLDa7wIURCb6AmEAjg/iPTPRPDk7i7sRk/ZJDvDRK7OW+8IuOgEWmFg/EAjoTj02gmqvsBYjqzJqgT067ZAB+XnlfU9rO6lCzupIb712dg4BG5TxR5IF3V/HI2kIIMhuwUaNSUIC8KHAWgL8uvHld5mZn2Woehk0UzQR1oI96b0NialjtXj6y9S8kvmSeOPWtpu9SZh9hgZoX2uoEnUcVbSHg16EVmZFqmQIp60GQhlCjqYtye6fEdxLc0fzjdmYlCxVy7Fw7ARbhZHBFKbFc2OnIGYxnK5uqamMfC6vZ0yqAdCG/pET2QTY9yUD1HTp+eC6OX/7dY86XWcfUS8dPPMppAb3RrZINgbSOl0o8IBHwx90tkxtXiAUGw/PF2BtHJrqM6X7sfC7OkAI72CaLcNy7ZFYVZA8EignkEe+Omelk7VkaDR6ePXGLgHxRsjspdki3tHuBCqOFZqoiz6eTk18wfxsSyr3VSKrUoN7drgjrZ6dST1OW9T2ysiRq+nhdkUqW2snG5ioUQsooA+Y+nGJxialYmlgy6iVZkCwzlvu9yLCZKRw25QoEpB2iiRXPr0pPHAx2ssmmkHB3bnS6/ECO8iv+316AZwo00hoiWKyKNpKgs82GCED47jl15JPECPtkEW0FiHYL4ReyQVJGlggGwprobzSKknYc4UuE3xqCxkjKvHSiydynjjnaab1HBzObjg8WPzH+IsX9M0o5NNzsk1MRYbGFRyAg9RvVoyQaHG3LffyIsSwatpA+5O6c7UVV27dySMYwD4gA3p8cJSvou1d7xrq6mh3KrGTcXVNw3FZFIcUt0LK/DPqHtlEkeidVXTgblESuIliJ3AsE3UouMMdwINbTd0c+YTRpIxSRBptQOOQViY+jqf0Df0h4PUL1yX2nSVO5il7z7mCNPESVBkDS+DyAo7RR57sn5ebV0J1NTDKMpjbPUeXbT1IxxyiYu/whbQom/7SkkW4qI2QF4wOS5BLVIPd6OeCTyRkjSukaiYDUab3Y2DHwmrqKUjdCw692wrzKnrmXpptpWxuQMrlCTsbafxDp0sX6E5r6aQyOz6XwSMPHpiAUk55WMdJB5iNhY/CWIz0y5KWq7OHDQMZULbdtVMrVe14xZ6A+JbU11B4zPzb0fL95o2Ec1MGhYj8VqwiaSxIpDEbHO7qPH1yObuXJWZG0s44NK3dWP14a3xHpZTcPRBi0pk4ZZ12geEjeBTcq6kMjj1Rxww/ePOsrXlQYYYYCx1jGGBJCq9XJr9Va3H6kUvzo/I5qNcyguwg0qHwqBdkjxd2pO6aQ9C5PHFlRQGOp+WW4Z1BLSr3jUCtklQRfDgEWvPQEdB5cGKvwyM+mjWd+70yM1bQe8lN7qC3tkIJI3nhPM8gNnya4jvFiHdxSAKybt9hehYsOWuzYAqzQGSAS6pyxIpVALGljjToo4G1FF0FUc9ACTk6OqBvs8XelBbzSR7wPQrEQVjXjq4J/q9MCpo+zZJRuVajHWRyFiHlzI1LfwHJ8gcnKJFMywhdTe3umKsRZUE/dfjYE1TCvCbXmhJqHRqbVamSVq91LYqCLoySEKnpShhxkg7w2kSJpo9oZmZwGZGAovKaLqeuxAAf1SRhXPacTB0fVyNJuQkLGyllIJBjJPhhAN8KGr9W7pxmR0oFdPpCeT4lVwD+tRfUN8KIHooyqs0UX6JRK4/zkijZ/Yibg/OS7/VBytqtS8jbpGZ26WxJNeQF9B8OgxSWtvNFC7iJUmAPgklWwAV/mr2lgSfe3DjplTV6t5W3SOXI4F+Q9FHRR8BxkWI5UdyzFgoJ4Rdq8eW5n+vidj9c7jgFKznajXRFEmv6O4GieLND8s64jPkZAVYEFWQcWbBBDm6HpweuQu9kk8ljZ9SSef35nmevv37DXXaTviB4fBalG2k23Tdus9D6Ch+/IlW+ALPoMvp2NN+JO7HrMyxD6d6Vv6ZOdJDGKOpUSAsGMQlc1VbRaoldbIY3eLroq+1AuE90hn8LCRSw2HqQvSzdeL4ceuRwi2s0QPGQxq65r1JPTj1+uXP8lA/+pc1/oox8f5zJftGmVFAhdix3tc4sbSyhSViFcc0D5j6Tr+xlubJPAsk0Ogs9APIZLIoKhgAteA0ercncQelr6eanpeTvq4/LTRD5vOf7pRljR6yE+E6aG28O9pZgq2Rzyx21XX0vLPEWQoibd4XJal2o1nwUb6UbXk8V5+WRzx7SVtTRq1NqfiD6ZcM2nJ5hlX12TKR9A8RP+9k6/ZSNrS6kILIBiQgMeLsSfAWNvNeWOujvtmxzEAKeU3btvQX0PI5Fj0+Hpna6ffXd2WJb7uuQByKbo/HyPHTLUvZYBpZ4GNAgFnSwQCOXUJ59NxyLU9lzIu9o22frimT0/SKSp/PHE8wc9Sp5JFKUYMjMrDoykqw+IIPH550Zgw8XVVpSoUXR/Hx4uLF9enXOZoirFTVj0II+FEGjeWJ8Skwuv23OQN0gf/WRxufqZEN53pp4JbE6iM0T3kQI3EfhMQBTn1XaB530OYMMtFtQTMsca6uJniZfunBp1H+jkoh1HnG1geWw2cvGSSWBUimjkg06d4Y3BU+Au3jRrDXvK0jEWw9bzF0mukjBCN4T1RgGQ/NGBUn41eXNKdPM6rKPs9nl4+Y6HJJjc2DV+63oAuShxtglNUdO/Hmzwk/Hd95EOnNuPllfVdmyJVruU3tdCHRqu9rrYJ4JrqK5Ay3HqZe5VpYxNAPCC1nZRrasindF8Fbjz2nLHZgbx/YpW3uhVoXrvCDViP8ADOfTgP6LfOBT/lJZBWpTvPLvFO2YdOrVtl/tgnyDDLaDbE4CrqYSQ7upKTJS0u8clAPiGS/MmqrQaFJ0+5BE6LbRE33gUeJ4iedwAto+T1K2LUUNPOyMHQlWHII6/wAeXxwNFXMKs0D95p3IDxuOLPQSx3wfSRT8mB4GfqQt3HYU9FJsr6gnz+B8x8bySWRfeWwxveKULzyQqgUF+HwFV5V8pJVhjvDCDDFhgGSRoCDZqhx8T6X/AO2R48DRDGYeIpDAnkAauvwr1llPqT58lVqpIJ3cNHpwIoq+8ZmHIIKkzSV0NmkAr9UFuTm7wa3E7R6eQ86v1y8YZdUfuNO5UUCsKMy2LpiEWt200TXkTxeRS+1pFxAAzD/POoJ/2cbWsY46m287XplbW6uSVg0rs7ABQWNmhdC/qfzy8/s3qV99Fj/1s0MZ/KRwcX8hkctqNGv+3Vj/AMINi4OWXhmxoezdMH+/1kWza36Iandu2nu+W01Vv238LrnN6P2V0sOg+0ajUqZNQe70oEc4UbWQvLQUO3G5Ra7bI6+TdBTxSqSQB1JoD4npmnB2fIqhhUSncjSyMojIPFRcFpBQ5KBibPl12dHHo9OGCT6eSYit2ogmKowdSwWJ4GX3Qw3PZuvCvNz9v6WHVa0TLLpe5O3f/lIVjXvUJmBWxQpeB5Vmbv4aqnmydNHwBJO3r+ii+gFyOL87T5YHtmUfoiIF9IRsP1cfeP8A2mObnavs3vihbTxx98QRKkM0Tx8AEMLlYhjdEC14sV0OTL7PamNDJJppgvKg7HABr3iQptRfqAT8iMtwlSoP4L69424OGXkA15tzuPNn0PxOQA4i983Z6k9ecMsQky7iQFlBYKCQC3kATRPqa6455S7Fj1PoABxwKA6cACs7gfarkMAxGwCrsNe7n8NAf72QY8ng8VYYZUT6o3ta1thZC8UQSvI8iaDeni+ggydGuNlJUUQ4sckmlIB+RuvhkJyY+yz7pYSCNjEKL3bttkHaeOOdpNX1rrXqaeZ4m3Izxv6qSrUaNcc1kBOW4omlVtquzINzNdgIF6G+lVxzz0rJPHJHKb+U936aOOX47RG/7cW3cf64bJ4I4JKQSNEC17ZQhola8M4ABHAsMEHHXzzHvOssxZE0n1mikhIEilbFqbBVhQNo62rjnqCcr1mh2b2k0YMdr3bsCwdS6CvPZdefJq/Tms67uGUkAiB/IEsYW6dHbxRX18W4erLiJnqSvZm48l1WmeJisilWHkfTyI8ip8iOD5ZHGhYhVBZj0ABJPyA65USabUPE26NirdLU1x5g+oPoeDl+QxTRtJ4Yp12jYg8MxLAAxqv6JhySB4TxW08Gm3Z8w6wyj5xv/wAsrspBIIIINEGwQR6jyOQ5hp6vWiZU3CtSG8cxYru27ttj+curfiyBfO5jV1M28kuKk8yBW4+rL0v4ir8+ec4n1Jk5flv1/wAR/rfrH49fUnIcoWPC8WA8MV4YBhjvDA6jjvzA+LHj/n+WXoxpk9/vpjx4UqJP23DO37K5nY8DVHbeyvs8EEJBvds71+grxT7yp6+7t69Mqa7tSefiaaWQXdO7FR8lJofTKowyUW5C48d5p+zPZP2vVQ6feUEjbS229vBJ4sX0rrlGp2BpYo9BqtXNBHKyyww6fvDLtLnc8wKxuu8BNpINjp8bzO0u1JZ3+0agszsNsVMqhAjAKFVR4FXkAAAXZ9c0PaHtP7W0Wk0cUg00AZIIlBeRzyZJXC+9I1Wa4A6eeZuh7Lk1ErABIqba261CsbpAvLF/C1J1O05iYvtqGYThmjr+y9neGOWOdI22lo93QsQrFSOhryJokDzGZ+bZaup7TR9FFp+7XvI5WbftHKEEgbrssWY3xRCRfq5m6aZ4zujZkb9ZGKn81rI8d4oap9oJWAE2zUAWKnQMa+EoqUfRh5Yu+0b+9HPAfWJllT/w5drf8Q5l3ncMRdgii2YhVFgWSaAs/E+eSltqP2cjKFh1cDgEvsk3QNZoHmQbOij8fr9auu7GnhG6SJwnHjA3R89KkS0P55J7Q9nyaecxy1YVaIFArtAUgeXA/O8q6LWyQtuhkeNvVGZSfntPOTHpZ7OTQSLEkzIwikJVH4oletfv/I+hyvm1J2/3yrHqohIq7irR1DIpcguRtBjckjkshJ9RkY7GEvOkk77z7ogLqB/s7Il+cZY+oHTLfulM/RMBIOgDWhJ6AOCpJ+QN/TK4OdhCTtAO66oA7r9K638M1Nd2U4djK0UV0xDnabYBiO5AaTgmvd8snn798nhuexLnT6fUaouI13JEH7svVOrOCdpAsMvA5NHjjLmsl7rcun1UiGSF4UWJCsY2pDqGN7wRujbbezzOZ2l7eg0+xImcxLTMEgW2fYoZu8mfcviW/Ci1QyvN7RRM6v3U7MN5tp1BJeGOBiR3TfhS+vU5KlXo+xJoo5p9SYAZozsB3vtbvIgshZSfeKuaI4vyzyX/AGV1bFzFpdQ8asQriNtpUMVBBqj08stJ7VIveEacneQzbprHAA4qMeSjzzb9pe0wYXkliV5ZBHFIHlmZaG0kACS1IlgdSfWM+uOYHkdb2DqoV3S6bURqOrNG4X4c7aHHxyrFctL42fhYxYraNxK8/Pj8q5zd0HthJCxdIIQxSOPh9UvhiEap7s4N1GoJvnn1yn2p2xFqJnlk0wVnbcRFJsUH4KUYD+PM3lmJkilPSdolVEbqJYeaRifDfJMbDxRnz44J6hume4j7TSDs+GPS9xFNKN5aUwhtm9gt+D71jRBLcADgenl+2e1dLqZN/wBlOn8NFYGj2E2x3bDGADyBwegGaus7OLRaYxaP7Qn2ceMtIr/pZeCscu392JFvWdq6k6aJpe0IoiZJFZ4aLlFSDYq/Z0Hu23DMvvDnPLe1B/y3Vdf08vXr+kbr8c35NK6aaEjRRR1LMb1TMEXwafkd86qwauh3e6aGYvthCya3U7lKgzyFSVIsFzytgWPl64gljXhj/wAf/fDNMlhWMnC8BVjwwwFjxYZQYxgovLMWlX8cqIPgGdvoF4/NhkFXAnNNZdKn+bnmP9N1iT9lAzEfJxnSdvSJ+gSGDirijG/6Syl5F+jDAj0vYmokXesTBOvePUcdf6yQqv789D7JtDomlk1EmlZzEUjCzuzKzEBjugjkT3CTyGFgDzOeS1OoeVt0jtI36zsWP5sScjyUtve+zWr0GlnjaHUiI3TSyJNKwXqyo3dRiOwNpbYW8XBUXeV26JNR3AgnGo7uMjd3gWQyCV7bu5JO8LFe78XoABVUPLjERjaW9/2bKdLrO+lj08P3ZJd5WQs7Qhjce83ch5qIgN5ccUNf7ML9iE0NTMNqmSFpJS0nJmVwoKRqFdSpNHw8+9x47gZ75/YDVadbl1SRBWJGxnKg0Bu3EoFPlfXjJVLdvBXjz6InZ6sF77tLR6jwklZkWVhz7omV+8HFH3xkXaXsVH7+nUyjaGZU1Cot7N52d9GxFDqpdj/SxuSngM5Neea2q1BgYodJFG3+lWR3ry/SMVPzC0c03imWEbNSUk7oanuolWJdjWxAeMrukCfeFSPduiay2UyNRDqdQ5kaOWRmq2EZ52qFHurXCgDE3Y0wALKqDy7ySKP1PR3BynNOz++zN/WYn+85GBlRofyXxbTaZfh3oY/8INlrSaDTCmk1MbNd7FEyLx0uUwk/RV/tDMbDFFvbaTt9S+6efTMpaNCANXZiG8SAyqgld6Iou5ryroMPtTs7TtM32WaBYvDsV3kB91Q3LpVbrPJ6Zi4iclLbQHYsxBKIJAOvdPHLXzETMRlWfSunvo6f1lZf7xkBHrlqHtCZBSSyqP6Mjj+45U4a/Y/Zvdffz+HYQVUi2DdULL1vzWM8uRZpAzCP2i1hNRVRB3Ot7thA2JGWI5ZFss3m8sl8jKi9vakVc8jUdw3nfR9R3l0eByPQZd1MeojQvJBpyBt3DuYNybwCneLGA0e6+N1emSuV8MLNfsXs6EmNtU7Rxu1IBQLUfESzcJHY2bz+InyViKx7RU9dNpz8hMv/AJJQMsa3URahY9zmJ44u6ClXdKDuy0+9nApgKINVXSspB6nQRu0q6ZJxJGxuGQBn2gkNQQWGQ1am+CT+E5q+zPtbDpmR5NKZGSFYARIoBAmEu7a0Zo/I9QOnlL/2mEcssg1Uz94hjVEViig7Rf35A6BhQU9euedGiiau71Cj4TI0Z+HiXen1LDM/K/CzJ2pp9gVNKTTvIO9m3KDIIwfDFHGSB3YoFq5PGVf5Yn3O4kILszsvGwliS1xnwHr0rFN2RMo3d2WX9eMiRPq0ZIH1yiDmqhnlonWxOPvYQG/XhOw/Mx8xn5KE+eRyaIdYXEorpW2QcecZu/mhbp1yljxRYrDGzE9ec5wHhix4QjhgceULDGMQwGDhhhXB+Y/xwCr6XlhNGfxMiD+mwv8AZFv+7K94hhV/Zp16tLKfRAI1/bfcx/YGd/ykim49NCOK8ZkkP5Fgh/ZzNwGSi14dsTAUrCP/AFcccZ/ONVJynM5c7nJZvViSfzOLORgs8k08zRndGzI3S0JU/EWMjGGUeo0PteWQxa2JdRERV0BItkeJSKBPHwPJ8WSdpNt0bJpppJIGe9u82g4JRo/1eWJ+JHBrcfJ5JFIV6Ei+D8fnkotxizo43H95H92VHGGMYicAxk4HFeAxizqQcn51nJwGP4/6eees1OsQ6WbVd2wl1DmBrktNrRk7gCllQ6GlJ95BZNZ5I52ZDVWa9LNdSRx82J+p9ckwsS5Y3/Hpix4myoeGLDA6jcqQykqw5DAkEfIjkZcbtaVqEhWUDj71Qxr07z3x9GGUhiBwtpZGU9F2/Ikj6Xz+85FjvnO0HT5gYEeOsFxYQ1HqawxHDCv/2Q==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12" name="AutoShape 12" descr="data:image/jpeg;base64,/9j/4AAQSkZJRgABAQAAAQABAAD/2wCEAAkGBxQSEhUUEhQUFhQXGBwUGBgXFxccGBwcGhcYGBYcGRgYHCggGBwlHBgcITEhJSksLi4uGh8zODMsNygtLisBCgoKDg0OGhAQGywkHyQsLCwuLC8sLCwsLCwsLCwsLC8wLCwsLCwsLCwsLC8sLCwsLCwsLCwsLCwsLC8vLC8sLP/AABEIAKsBJgMBIgACEQEDEQH/xAAbAAACAwEBAQAAAAAAAAAAAAAAAQMEBQIGB//EAEwQAAICAQMBBQUEBQcJBgcAAAECAxEABBIhMQUTIkFRBjJhcYEUI0KRM1KSofAVU2JygrHBJENjc4Oio9HxFlSTsrThBzREVXSz0//EABkBAQEBAQEBAAAAAAAAAAAAAAABAgMEBf/EACgRAQACAQQBBAEFAQEAAAAAAAABEQIDEiExQQRRcfChEyJhgdHxQv/aAAwDAQACEQMRAD8A+M4Xhgc9DkeLGfh+eGAgcMMMAwwxgfn6YCwvDDAMMMf8dPywDFhlvs3R94WslUUb3b0FgAD4kmhliJmagnhVwy1JqVvwRoF/pDc31J/wrDUTIyCkCvfO26/Lp+Wa2xXaX/CpjzqGBn9xWb+qCf7s5ZSDRBBHkeP78xbVTVi8Ryzp9BI6lkjkYDzVGYfHkCsrXkiYkoYZJ9nfrsavXaa/Os1NVX2SE7UDFnBIRQx2sALIFn65MsttfyxllVMfDJItO7WVRmA6kKTX5ZxmrbqYLC8eGEK8MMYwAdeMMR/jjDALx4H+P8cWAYYYYDvEcMBgMH+OMMMMBYY8MBYY8MBYY8DgLDGcMBYY8MBYycMDgI5rdk+KGdB7zbT9Bu/xOZNZJBOUYMpo/wAcZ00soxyuev8AeGcomY4cV/yy3J2a4j7zdGVB22HB5q64zqfURubZGDeZQjn5g4pNWO6MaA7d28liCbIA8hwKX+/Ltwi7my5W/aI93L3cZIjQBUo+nVjXUk838c0ezNEmpl0XfHiV9r80SFYgi/6VV9cwpNVYCyruI6G6P50b4zmXWsShXwd37lH3aO4Uet3Zv1OeDLSzywiImp55/qf+voZa+ETnXMZVx7cxPxxzHC/212lMmrdg7I0bkIFNKij3VVRwFquOhze9pI4jqhKAA8mnWYLQrvHVSDXqFJP0BzA1vbCTsHnhDyDhmVygeum9QD+YIOcSM+paTUSttVaBIHnVIiLfAAHrwBj0+jlGpp5zjW2Jif56/HF8/wCvLqZRtyi+3ejnk7uYStJtFEWW9664PrVn6Z3IgbTaVSaDO4J9AZaJzkapZkWIl/ADsJNnzY35dP3DKcmsuNYiopN1c+ZYkn889vqImYwqbiPv4t5ojnrzf4aHaeoEc5NsAhqNF4UKDQs+Y9eOfXMaaTcxbjnnLZ7Q3ACRAxHQ2QfzGU5GBPAAHoL/AMc82ljMRzHL3+p1Iymdk/tmbrnj71xLjDHgM7PKWO8MMBYDDDAMd4sBgGF49h5+HB/j6YsB4seGAAYYYYBhix4BhWFYcfx+/AMMPL+PhX+P5YYBhgMKwCssroJDGZQtxgkE2vltBO291AutmqG4ZXz1vYWnEukMQDb379Vbyrdo7BWrJPAB3cehySsPMajRSR7t6Fdu0Nfl3il47+agn5DJB2bMe8+7P3Vq/QUV3FhyfEQEYkCzSk9Bnpfbeiksg2/ePCbVlYUn26FKZSR7ka8XxnTe/rP/AMrVf+m1WLWnnX7F1C9YW90MehoM6xi+eDvdVI6gsLq8j0vZc0hYIhJQ0wtQbsgKASNzEqaUWTRz6J2ew72VT0kmnh+smpgVL+Acq30zzWm1scR1MpjkJj1ET13i0XWSdlP6PwpxyvJ+OSymC3ZUwUN3bbSu++Ong5IBtf0iGjzTqehzpuxZwGLR7QhZWLsigFWKsLZhZ3Aih1Iz23ZKBpYoz0kbYfkuh00n96DKXtXqFaKYncQ8cM4AYCm1Es84JtTYqQccfMYsp5d+w5waMYHh32XjCgAqDbFqBt0G0m/EvHIyDUdnyRqjOtK4BU2p6qri6J2na6mjRpgc9l28YxHMdrldkhfxgHvO+7PFA7DSBRG1UT4mFjrmT2t/8un9fS/+gixZTIbsacGjGVJ/WKqP0jRcliAPvEZeT1GW9N2dqIzs7tSGfuthki5cUCAN3NXRI4Hn0z2HbrhoXHnHL+6XXuVH0MTn+18czmZftOmBDbvtmo5DADb3wsbdvX439DlxzmJuEnGJh52XRyICyacoPEu8MXHEXettayP0R3WLtTx1yCTsaYGQFUuIbnHexWo3bTYD9Q3hrrZAqyL9r3itp3iW9gglmisjdSdm6dRdUC3dzsTX6uee7WZTP2nsDAeO7YMb+3QbjYUUCeg8vU43zkbYhkQ9lyuqMqghydvjQE7b3HaWBCja1sRQo849R2RMis7RkKpKmytiiqk7bvbbqN1V4hzyM1tOV7vT8Nu+zaw3uG2tmr427bu/Pd9PPNrt4qNNLwd+yvLbsL6INxV7t2yuehPpkvlaeMk7NlC7yvh2d77yEhCVAYqG3KCWFWObyY9izggFACxIALxg+HduJBawo2NbHjwnnN7RRLLqdPAAQZtGIWJYEHdpyY9q7RtIZV6k2fTOpNXHJqIX2vbxauQkMtFGfXGgCvDc+9dcjjFlPOP2RODRie+eKv3SoNV15denXcKuxnb9i6hSR3TdVXiiLYMy0QSDYjfkfqkZ6o6nbK0YAoavRxIT1EbKCOehLLpIGPHFEZodgOO7VD+NUr+tHJrZQf2Udf7WLKfPNXo3iIEgAJAatyk0QCLCklTRBo0cgOa/tOynUNtDClj3WwNnuk5FAbR0FG+nXMjNQzIGGNRZ8v49cWAYYE4YBgDiwwHhhWGA8MWF4BjrFiwOhixA5LpoGkdUQFndgqgdSSaA/M4HGBzZ7b9ltRpYxJIEZCQpaNtwBIsAmhd0eVscdemYmZwzxzi8ZuFyxnGamDGWItbKq7EkkVd2/arsF3AghtoNbrVeevA9MrYXmkWY9bIqlVkkVSNpVXYKQbsEA0RZPHxPrncvaczbt08zbxte5HO5RdBrPiHJ4PqfXKZwJwLUmvlat0spoAC3c0FNqBZ4AIsDyIyLvm58R8RtuTyeeT6nk8n1OSaLQSzfoYpJPXYjMB8yBQ+uWz2XGl9/qI0ar2RgzN1qiUIjB+G+8WvKr9vl8H3sn3YpPG3gBFEJz4RXFDCPXSreySRbUIadhagUqmjyoHAHTJtO2lCyd53zNuHd7SkdrTXusOFN7eOfgeuWonQoWi0Luqiy7yTOAB7xJhEYA9TkFCPtGZSSksqk3yJGB527uQfPYv7K+gziXVyOFV3dgg2oGZiFHApQT4RwBQ9BmummlpWXQREMocGtQwo+7y0xHQg18ReBSdJY5e70kRQ2q79OgPP4lMm5unU8jiqxZTIfVyG7kc31tmN0xYXz5MSfmSc0/Z+DU6qUQRzOoJMrEyPtFcs5UHlrroLJI+edBprFHQX8uzq6edrX55pey/aOpi1O5F0rbULSBPsihoiQrqJIuFY7hVng0TwMxqTltnb34awiN0bulL2l7Fm0my5XdSGQWSpUFdpG0OwCsi1weQpBAoZjajWyOSZJJHJG0lnZiRe4AknkbgDXqLz3Xtrq5ppTGmiEsMTMoLb2dmBIZiIJAVHFBfLn1OeXn0zhW3dnOho+IDVDafI07MDR8jmdDLUnTxnVrd5prVjHfOzplxal1KlXdSvukMQVsknaQeOp6epxvq5DdyObu7Zje4gtdnmyAT6kA+WW5pdNSDuJwQih6mVQXrxmmharN1z0rG6aUgX9riJFixFKCPIg/dGjzzX551tzpV/lCWkHey1Hyg3t4P6nPg+mJdbIFCCWQILIUO20WCDS3QJ3G/mfXLX8mRt+i1MLeiyboW/OQd3/AL+VG0UgRpNh7tH7tnHKBvTcOD9DXI9Rl4OXJnY9WY+6feP4RtT6qDQ9Ackk7QlZtzSylrB3F3JsAgG7vgEj5E5VvDCJ9RqpJNveSO+0Uu9mbaPQWeB8BkQOIDnjnDAn0WkeaRY41LOxoAUPibJNAAAkk0AASc0O3PZ2fSbTMo2sSA6NuWwAavyP7j5XRyH2d7TGl1McxXcEJ3L6qylHA+O1jXxrPT//ABI7ejl2QREuFIldyCBZTwKgPNBXJJPUsAOlnz556sa2OOOP7Zu59nbHHCdPKZnnxDxGLDFnocTOPFeLA6vDED8L/P8AwOGAsDhhgMj64YrwwDLPZmuME0UygExusgB6HaQaPwNV9crYeWB7/wBv/aaOWCOGEOe8CTuWFbVolEHq1m2N14QBdmvA1/0zW7U0zzTqIlaQtDEyogZiidylL06KB73Tz88jHZqR86iZF/oRESy9aPunu0/tOD8DnDQ0dPQwjDCKh11dTLUy3ZM5VJ6Amq6D14H780E7CmoNIohQmt85Ea9L4D+J+P1QTmn7O6fUyu/2AGCNlEbu0hoVRtpqB32RxGAea20SCe03sydKVDvJPNNe1kXwkqRvB3EyMQCD7o6j0NbnUx3bLi/byzGE1urhj6iKBFIEryvXGxdkYP8AWk8bj4bF+eaqPqFSPbFFpqXb3siojP5qwaYbrr+b69azqZpE2+GDRUqo38+SAoLbQGmQmrrwi93POZkmpiWRJPvJ2D7pDNQVwCKWgWbn1LfTNI77SnLoe91pmIPhT75lv5yBVUdegOW9PGpRX0+mUKFXfLqSCm6lVgu8iMi7bozc8AdMov2o6kNGiRKb2FYk3VflKV3Ej1BynqtS8h3SO7t0t2ZjXzY9MtFtv7Y6WPtsCV/MREfA0Y4VH+9lY6qN40M8+qkfxbowQQKI2U7saFc+6eb9OcyCFnO1FZm9FBJ/IDLknY0wd0ZQrR0W3OiAbl3Ly7C7Xn1wjiSWA193qCAKG6dOBZND7jgWSfqc6OrgUeHTAn1eWQ/+TZjHZRAtptMvF/plY/lFu5+GcfYU/wC8wfs6j/CD+LxwcvfSexcUULzMiNIsDM0f3gi3AbztJcvdAgPY9Qo654nS9pwo6v8AZVtSGFSyjp62TYPSs9X2r2+RoNPD30RaWN43nqQkRxhU2Bdm4Fh4S9UdpHXcc8h9hh/73F/4c/8A/PPN6eNWIy/VmJ5mq9vDtqzhx+nHjn5TdqyaUzy1FKw7x6ZZ0O4bjTcwm769fPItFLAveeOeI2ndlKZgLJk3UyAnha6Cr86yN9FH5aqH5FNQD/8ApI/6ZLo+zI3fadVAoom6n8lJ/FEB5evys8Z6OHLlLJrw9q2s1pUijuSwR6EfaeRlp9azhFGr07qqqqiaDoEUBR95Eyjjj3vLMjSdmSSi4wrH9XvI9/7BbcfoM+h+0/sVpYNNMVUpJChYOXclirAW9nZ4ulBRRYV05463qNPSyxxy/wDU1Dpp6WWcTMeOXjvs2402ljcsGIbTTAcIAXPDPGOCONo6j1yvHrBEpbTameNgb7sjabNBqkjaj053BbAHXM2CdkO5GKmiLBo0RR5Hwy6e2JG4l2zDp98u5vpJxIB8A2d6c7aPakUqFvtMEUyqSpmiAXpwR3kNKTY/zik5lypAVZkkkVgLCSIGv4CVDyfmijJtPqIt25Gm0z9LQl16c8grIo+r5cgMkzMgj0+qIQyllRkegQDRRY3ZySBRDXuHUZBT7S7DliBahJGAN0kRDopIBpipOzr+Kr9MzBmvoY1DyNDM2lkQqiK8hVyxveDKqqEA2/iAHIBIx9pyEWuq04WUgsssdJuPNFlW4pUv8SBT/SPQ20pkEjz5HmOl+ozR9pAftUxY7rfcDz0YBkHPSlIWvKq8sk1HYZLldPJHqFHAKMoY11qNyHPPSgQRXJzNmiZGKurKw6qwIYefIPIwI8MMLyoMBjxYAceAGGAYDDDAMBhlvs/s9pSxtURADJI1hEB6XXJY0aUAsaNDrgVK/jzzTi0KQyINYGCENujjZe+Xw+DeD+jskGjzQPh6XPpJju2aFH3gW07bRIBQDEG9umSz1vdzy9Gs50cCqahj+0z3RO0tAvUggEfemgx3PSCjwwG7Ja0eqkmeBiqpBpT7qAlVkIPqfHqGB8zYX+jwMljijI3aXTF1VRul1Dfdo20WKJWIG7IDl7sceQg1MyK2+Z/tU36u49yvWgXH6QD9VNqdKZhYzP1mseUjebA91QAEX4Ii0qD5DnJSvRdjdv8A2TVrLPINQojaJhCfCgboIwVVCFIBpKX45Z/+IHtO0sxghMiRRM8bcle8a9rblB90baAN+ZPWhgdiaQ745nG2BJFZpH4TwsGZVv32oe6tnnJWTZqJYkj+1TCV1WQhnDBWI3LCvvFq3WxYUennnKdDTnVjVmP3RFW3Gpls2XxMqGj7NkkUsijYOrsVSMfDe5C38Lv4Zb+zQw9zI0qTVN95Ggb3F2Ma3qt3yvofI8HJe1I2Jik1U3eWWRo42UvHsrgBfu41NqKHTnw8CzTlnUmDSxrH072UB+nrLNUQb5KPlnZh9F9vO0IBoj3pMiSlO4p1DOAytvQ7WCKFsE0K3beLz5zLvVFkj0qRRs2xZHG+ztut85KLwbsKvTrxmvq5JQqBdRp4gum3gx90GYjfK4V4F8I7xpIxtNWB5knMHv42W55tRIx8RQfrdBukkY81fIQ9c83pfTxoYbYmZ5meXXW1f1Mt0xSzqZ3bibXCjwUQyuAB0G1FEdfI5UZtNyznUyn1+7j9KBJMp6D9wzka1F9yCP5yF3b8rVP9zJx2lMgNSLDa7wIURCb6AmEAjg/iPTPRPDk7i7sRk/ZJDvDRK7OW+8IuOgEWmFg/EAjoTj02gmqvsBYjqzJqgT067ZAB+XnlfU9rO6lCzupIb712dg4BG5TxR5IF3V/HI2kIIMhuwUaNSUIC8KHAWgL8uvHld5mZn2Woehk0UzQR1oI96b0NialjtXj6y9S8kvmSeOPWtpu9SZh9hgZoX2uoEnUcVbSHg16EVmZFqmQIp60GQhlCjqYtye6fEdxLc0fzjdmYlCxVy7Fw7ARbhZHBFKbFc2OnIGYxnK5uqamMfC6vZ0yqAdCG/pET2QTY9yUD1HTp+eC6OX/7dY86XWcfUS8dPPMppAb3RrZINgbSOl0o8IBHwx90tkxtXiAUGw/PF2BtHJrqM6X7sfC7OkAI72CaLcNy7ZFYVZA8EignkEe+Omelk7VkaDR6ePXGLgHxRsjspdki3tHuBCqOFZqoiz6eTk18wfxsSyr3VSKrUoN7drgjrZ6dST1OW9T2ysiRq+nhdkUqW2snG5ioUQsooA+Y+nGJxialYmlgy6iVZkCwzlvu9yLCZKRw25QoEpB2iiRXPr0pPHAx2ssmmkHB3bnS6/ECO8iv+316AZwo00hoiWKyKNpKgs82GCED47jl15JPECPtkEW0FiHYL4ReyQVJGlggGwprobzSKknYc4UuE3xqCxkjKvHSiydynjjnaab1HBzObjg8WPzH+IsX9M0o5NNzsk1MRYbGFRyAg9RvVoyQaHG3LffyIsSwatpA+5O6c7UVV27dySMYwD4gA3p8cJSvou1d7xrq6mh3KrGTcXVNw3FZFIcUt0LK/DPqHtlEkeidVXTgblESuIliJ3AsE3UouMMdwINbTd0c+YTRpIxSRBptQOOQViY+jqf0Df0h4PUL1yX2nSVO5il7z7mCNPESVBkDS+DyAo7RR57sn5ebV0J1NTDKMpjbPUeXbT1IxxyiYu/whbQom/7SkkW4qI2QF4wOS5BLVIPd6OeCTyRkjSukaiYDUab3Y2DHwmrqKUjdCw692wrzKnrmXpptpWxuQMrlCTsbafxDp0sX6E5r6aQyOz6XwSMPHpiAUk55WMdJB5iNhY/CWIz0y5KWq7OHDQMZULbdtVMrVe14xZ6A+JbU11B4zPzb0fL95o2Ec1MGhYj8VqwiaSxIpDEbHO7qPH1yObuXJWZG0s44NK3dWP14a3xHpZTcPRBi0pk4ZZ12geEjeBTcq6kMjj1Rxww/ePOsrXlQYYYYCx1jGGBJCq9XJr9Va3H6kUvzo/I5qNcyguwg0qHwqBdkjxd2pO6aQ9C5PHFlRQGOp+WW4Z1BLSr3jUCtklQRfDgEWvPQEdB5cGKvwyM+mjWd+70yM1bQe8lN7qC3tkIJI3nhPM8gNnya4jvFiHdxSAKybt9hehYsOWuzYAqzQGSAS6pyxIpVALGljjToo4G1FF0FUc9ACTk6OqBvs8XelBbzSR7wPQrEQVjXjq4J/q9MCpo+zZJRuVajHWRyFiHlzI1LfwHJ8gcnKJFMywhdTe3umKsRZUE/dfjYE1TCvCbXmhJqHRqbVamSVq91LYqCLoySEKnpShhxkg7w2kSJpo9oZmZwGZGAovKaLqeuxAAf1SRhXPacTB0fVyNJuQkLGyllIJBjJPhhAN8KGr9W7pxmR0oFdPpCeT4lVwD+tRfUN8KIHooyqs0UX6JRK4/zkijZ/Yibg/OS7/VBytqtS8jbpGZ26WxJNeQF9B8OgxSWtvNFC7iJUmAPgklWwAV/mr2lgSfe3DjplTV6t5W3SOXI4F+Q9FHRR8BxkWI5UdyzFgoJ4Rdq8eW5n+vidj9c7jgFKznajXRFEmv6O4GieLND8s64jPkZAVYEFWQcWbBBDm6HpweuQu9kk8ljZ9SSef35nmevv37DXXaTviB4fBalG2k23Tdus9D6Ch+/IlW+ALPoMvp2NN+JO7HrMyxD6d6Vv6ZOdJDGKOpUSAsGMQlc1VbRaoldbIY3eLroq+1AuE90hn8LCRSw2HqQvSzdeL4ceuRwi2s0QPGQxq65r1JPTj1+uXP8lA/+pc1/oox8f5zJftGmVFAhdix3tc4sbSyhSViFcc0D5j6Tr+xlubJPAsk0Ogs9APIZLIoKhgAteA0ercncQelr6eanpeTvq4/LTRD5vOf7pRljR6yE+E6aG28O9pZgq2Rzyx21XX0vLPEWQoibd4XJal2o1nwUb6UbXk8V5+WRzx7SVtTRq1NqfiD6ZcM2nJ5hlX12TKR9A8RP+9k6/ZSNrS6kILIBiQgMeLsSfAWNvNeWOujvtmxzEAKeU3btvQX0PI5Fj0+Hpna6ffXd2WJb7uuQByKbo/HyPHTLUvZYBpZ4GNAgFnSwQCOXUJ59NxyLU9lzIu9o22frimT0/SKSp/PHE8wc9Sp5JFKUYMjMrDoykqw+IIPH550Zgw8XVVpSoUXR/Hx4uLF9enXOZoirFTVj0II+FEGjeWJ8Skwuv23OQN0gf/WRxufqZEN53pp4JbE6iM0T3kQI3EfhMQBTn1XaB530OYMMtFtQTMsca6uJniZfunBp1H+jkoh1HnG1geWw2cvGSSWBUimjkg06d4Y3BU+Au3jRrDXvK0jEWw9bzF0mukjBCN4T1RgGQ/NGBUn41eXNKdPM6rKPs9nl4+Y6HJJjc2DV+63oAuShxtglNUdO/Hmzwk/Hd95EOnNuPllfVdmyJVruU3tdCHRqu9rrYJ4JrqK5Ay3HqZe5VpYxNAPCC1nZRrasindF8Fbjz2nLHZgbx/YpW3uhVoXrvCDViP8ADOfTgP6LfOBT/lJZBWpTvPLvFO2YdOrVtl/tgnyDDLaDbE4CrqYSQ7upKTJS0u8clAPiGS/MmqrQaFJ0+5BE6LbRE33gUeJ4iedwAto+T1K2LUUNPOyMHQlWHII6/wAeXxwNFXMKs0D95p3IDxuOLPQSx3wfSRT8mB4GfqQt3HYU9FJsr6gnz+B8x8bySWRfeWwxveKULzyQqgUF+HwFV5V8pJVhjvDCDDFhgGSRoCDZqhx8T6X/AO2R48DRDGYeIpDAnkAauvwr1llPqT58lVqpIJ3cNHpwIoq+8ZmHIIKkzSV0NmkAr9UFuTm7wa3E7R6eQ86v1y8YZdUfuNO5UUCsKMy2LpiEWt200TXkTxeRS+1pFxAAzD/POoJ/2cbWsY46m287XplbW6uSVg0rs7ABQWNmhdC/qfzy8/s3qV99Fj/1s0MZ/KRwcX8hkctqNGv+3Vj/AMINi4OWXhmxoezdMH+/1kWza36Iandu2nu+W01Vv238LrnN6P2V0sOg+0ajUqZNQe70oEc4UbWQvLQUO3G5Ra7bI6+TdBTxSqSQB1JoD4npmnB2fIqhhUSncjSyMojIPFRcFpBQ5KBibPl12dHHo9OGCT6eSYit2ogmKowdSwWJ4GX3Qw3PZuvCvNz9v6WHVa0TLLpe5O3f/lIVjXvUJmBWxQpeB5Vmbv4aqnmydNHwBJO3r+ii+gFyOL87T5YHtmUfoiIF9IRsP1cfeP8A2mObnavs3vihbTxx98QRKkM0Tx8AEMLlYhjdEC14sV0OTL7PamNDJJppgvKg7HABr3iQptRfqAT8iMtwlSoP4L69424OGXkA15tzuPNn0PxOQA4i983Z6k9ecMsQky7iQFlBYKCQC3kATRPqa6455S7Fj1PoABxwKA6cACs7gfarkMAxGwCrsNe7n8NAf72QY8ng8VYYZUT6o3ta1thZC8UQSvI8iaDeni+ggydGuNlJUUQ4sckmlIB+RuvhkJyY+yz7pYSCNjEKL3bttkHaeOOdpNX1rrXqaeZ4m3Izxv6qSrUaNcc1kBOW4omlVtquzINzNdgIF6G+lVxzz0rJPHJHKb+U936aOOX47RG/7cW3cf64bJ4I4JKQSNEC17ZQhola8M4ABHAsMEHHXzzHvOssxZE0n1mikhIEilbFqbBVhQNo62rjnqCcr1mh2b2k0YMdr3bsCwdS6CvPZdefJq/Tms67uGUkAiB/IEsYW6dHbxRX18W4erLiJnqSvZm48l1WmeJisilWHkfTyI8ip8iOD5ZHGhYhVBZj0ABJPyA65USabUPE26NirdLU1x5g+oPoeDl+QxTRtJ4Yp12jYg8MxLAAxqv6JhySB4TxW08Gm3Z8w6wyj5xv/wAsrspBIIIINEGwQR6jyOQ5hp6vWiZU3CtSG8cxYru27ttj+curfiyBfO5jV1M28kuKk8yBW4+rL0v4ir8+ec4n1Jk5flv1/wAR/rfrH49fUnIcoWPC8WA8MV4YBhjvDA6jjvzA+LHj/n+WXoxpk9/vpjx4UqJP23DO37K5nY8DVHbeyvs8EEJBvds71+grxT7yp6+7t69Mqa7tSefiaaWQXdO7FR8lJofTKowyUW5C48d5p+zPZP2vVQ6feUEjbS229vBJ4sX0rrlGp2BpYo9BqtXNBHKyyww6fvDLtLnc8wKxuu8BNpINjp8bzO0u1JZ3+0agszsNsVMqhAjAKFVR4FXkAAAXZ9c0PaHtP7W0Wk0cUg00AZIIlBeRzyZJXC+9I1Wa4A6eeZuh7Lk1ErABIqba261CsbpAvLF/C1J1O05iYvtqGYThmjr+y9neGOWOdI22lo93QsQrFSOhryJokDzGZ+bZaup7TR9FFp+7XvI5WbftHKEEgbrssWY3xRCRfq5m6aZ4zujZkb9ZGKn81rI8d4oap9oJWAE2zUAWKnQMa+EoqUfRh5Yu+0b+9HPAfWJllT/w5drf8Q5l3ncMRdgii2YhVFgWSaAs/E+eSltqP2cjKFh1cDgEvsk3QNZoHmQbOij8fr9auu7GnhG6SJwnHjA3R89KkS0P55J7Q9nyaecxy1YVaIFArtAUgeXA/O8q6LWyQtuhkeNvVGZSfntPOTHpZ7OTQSLEkzIwikJVH4oletfv/I+hyvm1J2/3yrHqohIq7irR1DIpcguRtBjckjkshJ9RkY7GEvOkk77z7ogLqB/s7Il+cZY+oHTLfulM/RMBIOgDWhJ6AOCpJ+QN/TK4OdhCTtAO66oA7r9K638M1Nd2U4djK0UV0xDnabYBiO5AaTgmvd8snn798nhuexLnT6fUaouI13JEH7svVOrOCdpAsMvA5NHjjLmsl7rcun1UiGSF4UWJCsY2pDqGN7wRujbbezzOZ2l7eg0+xImcxLTMEgW2fYoZu8mfcviW/Ci1QyvN7RRM6v3U7MN5tp1BJeGOBiR3TfhS+vU5KlXo+xJoo5p9SYAZozsB3vtbvIgshZSfeKuaI4vyzyX/AGV1bFzFpdQ8asQriNtpUMVBBqj08stJ7VIveEacneQzbprHAA4qMeSjzzb9pe0wYXkliV5ZBHFIHlmZaG0kACS1IlgdSfWM+uOYHkdb2DqoV3S6bURqOrNG4X4c7aHHxyrFctL42fhYxYraNxK8/Pj8q5zd0HthJCxdIIQxSOPh9UvhiEap7s4N1GoJvnn1yn2p2xFqJnlk0wVnbcRFJsUH4KUYD+PM3lmJkilPSdolVEbqJYeaRifDfJMbDxRnz44J6hume4j7TSDs+GPS9xFNKN5aUwhtm9gt+D71jRBLcADgenl+2e1dLqZN/wBlOn8NFYGj2E2x3bDGADyBwegGaus7OLRaYxaP7Qn2ceMtIr/pZeCscu392JFvWdq6k6aJpe0IoiZJFZ4aLlFSDYq/Z0Hu23DMvvDnPLe1B/y3Vdf08vXr+kbr8c35NK6aaEjRRR1LMb1TMEXwafkd86qwauh3e6aGYvthCya3U7lKgzyFSVIsFzytgWPl64gljXhj/wAf/fDNMlhWMnC8BVjwwwFjxYZQYxgovLMWlX8cqIPgGdvoF4/NhkFXAnNNZdKn+bnmP9N1iT9lAzEfJxnSdvSJ+gSGDirijG/6Syl5F+jDAj0vYmokXesTBOvePUcdf6yQqv789D7JtDomlk1EmlZzEUjCzuzKzEBjugjkT3CTyGFgDzOeS1OoeVt0jtI36zsWP5sScjyUtve+zWr0GlnjaHUiI3TSyJNKwXqyo3dRiOwNpbYW8XBUXeV26JNR3AgnGo7uMjd3gWQyCV7bu5JO8LFe78XoABVUPLjERjaW9/2bKdLrO+lj08P3ZJd5WQs7Qhjce83ch5qIgN5ccUNf7ML9iE0NTMNqmSFpJS0nJmVwoKRqFdSpNHw8+9x47gZ75/YDVadbl1SRBWJGxnKg0Bu3EoFPlfXjJVLdvBXjz6InZ6sF77tLR6jwklZkWVhz7omV+8HFH3xkXaXsVH7+nUyjaGZU1Cot7N52d9GxFDqpdj/SxuSngM5Neea2q1BgYodJFG3+lWR3ry/SMVPzC0c03imWEbNSUk7oanuolWJdjWxAeMrukCfeFSPduiay2UyNRDqdQ5kaOWRmq2EZ52qFHurXCgDE3Y0wALKqDy7ySKP1PR3BynNOz++zN/WYn+85GBlRofyXxbTaZfh3oY/8INlrSaDTCmk1MbNd7FEyLx0uUwk/RV/tDMbDFFvbaTt9S+6efTMpaNCANXZiG8SAyqgld6Iou5ryroMPtTs7TtM32WaBYvDsV3kB91Q3LpVbrPJ6Zi4iclLbQHYsxBKIJAOvdPHLXzETMRlWfSunvo6f1lZf7xkBHrlqHtCZBSSyqP6Mjj+45U4a/Y/Zvdffz+HYQVUi2DdULL1vzWM8uRZpAzCP2i1hNRVRB3Ot7thA2JGWI5ZFss3m8sl8jKi9vakVc8jUdw3nfR9R3l0eByPQZd1MeojQvJBpyBt3DuYNybwCneLGA0e6+N1emSuV8MLNfsXs6EmNtU7Rxu1IBQLUfESzcJHY2bz+InyViKx7RU9dNpz8hMv/AJJQMsa3URahY9zmJ44u6ClXdKDuy0+9nApgKINVXSspB6nQRu0q6ZJxJGxuGQBn2gkNQQWGQ1am+CT+E5q+zPtbDpmR5NKZGSFYARIoBAmEu7a0Zo/I9QOnlL/2mEcssg1Uz94hjVEViig7Rf35A6BhQU9euedGiiau71Cj4TI0Z+HiXen1LDM/K/CzJ2pp9gVNKTTvIO9m3KDIIwfDFHGSB3YoFq5PGVf5Yn3O4kILszsvGwliS1xnwHr0rFN2RMo3d2WX9eMiRPq0ZIH1yiDmqhnlonWxOPvYQG/XhOw/Mx8xn5KE+eRyaIdYXEorpW2QcecZu/mhbp1yljxRYrDGzE9ec5wHhix4QjhgceULDGMQwGDhhhXB+Y/xwCr6XlhNGfxMiD+mwv8AZFv+7K94hhV/Zp16tLKfRAI1/bfcx/YGd/ykim49NCOK8ZkkP5Fgh/ZzNwGSi14dsTAUrCP/AFcccZ/ONVJynM5c7nJZvViSfzOLORgs8k08zRndGzI3S0JU/EWMjGGUeo0PteWQxa2JdRERV0BItkeJSKBPHwPJ8WSdpNt0bJpppJIGe9u82g4JRo/1eWJ+JHBrcfJ5JFIV6Ei+D8fnkotxizo43H95H92VHGGMYicAxk4HFeAxizqQcn51nJwGP4/6eees1OsQ6WbVd2wl1DmBrktNrRk7gCllQ6GlJ95BZNZ5I52ZDVWa9LNdSRx82J+p9ckwsS5Y3/Hpix4myoeGLDA6jcqQykqw5DAkEfIjkZcbtaVqEhWUDj71Qxr07z3x9GGUhiBwtpZGU9F2/Ikj6Xz+85FjvnO0HT5gYEeOsFxYQ1HqawxHDCv/2Q==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14" name="AutoShape 14" descr="data:image/jpeg;base64,/9j/4AAQSkZJRgABAQAAAQABAAD/2wCEAAkGBxQSEhUUEhQUFhQXGBwUGBgXFxccGBwcGhcYGBYcGRgYHCggGBwlHBgcITEhJSksLi4uGh8zODMsNygtLisBCgoKDg0OGhAQGywkHyQsLCwuLC8sLCwsLCwsLCwsLC8wLCwsLCwsLCwsLC8sLCwsLCwsLCwsLCwsLC8vLC8sLP/AABEIAKsBJgMBIgACEQEDEQH/xAAbAAACAwEBAQAAAAAAAAAAAAAAAQMEBQIGB//EAEwQAAICAQMBBQUEBQcJBgcAAAECAxEABBIhMQUTIkFRBjJhcYEUI0KRM1KSofAVU2JygrHBJENjc4Oio9HxFlSTsrThBzREVXSz0//EABkBAQEBAQEBAAAAAAAAAAAAAAABAgMEBf/EACgRAQACAQQBBAEFAQEAAAAAAAABEQIDEiExQQRRcfChEyJhgdHxQv/aAAwDAQACEQMRAD8A+M4Xhgc9DkeLGfh+eGAgcMMMAwwxgfn6YCwvDDAMMMf8dPywDFhlvs3R94WslUUb3b0FgAD4kmhliJmagnhVwy1JqVvwRoF/pDc31J/wrDUTIyCkCvfO26/Lp+Wa2xXaX/CpjzqGBn9xWb+qCf7s5ZSDRBBHkeP78xbVTVi8Ryzp9BI6lkjkYDzVGYfHkCsrXkiYkoYZJ9nfrsavXaa/Os1NVX2SE7UDFnBIRQx2sALIFn65MsttfyxllVMfDJItO7WVRmA6kKTX5ZxmrbqYLC8eGEK8MMYwAdeMMR/jjDALx4H+P8cWAYYYYDvEcMBgMH+OMMMMBYY8MBYY8MBYY8DgLDGcMBYY8MBYycMDgI5rdk+KGdB7zbT9Bu/xOZNZJBOUYMpo/wAcZ00soxyuev8AeGcomY4cV/yy3J2a4j7zdGVB22HB5q64zqfURubZGDeZQjn5g4pNWO6MaA7d28liCbIA8hwKX+/Ltwi7my5W/aI93L3cZIjQBUo+nVjXUk838c0ezNEmpl0XfHiV9r80SFYgi/6VV9cwpNVYCyruI6G6P50b4zmXWsShXwd37lH3aO4Uet3Zv1OeDLSzywiImp55/qf+voZa+ETnXMZVx7cxPxxzHC/212lMmrdg7I0bkIFNKij3VVRwFquOhze9pI4jqhKAA8mnWYLQrvHVSDXqFJP0BzA1vbCTsHnhDyDhmVygeum9QD+YIOcSM+paTUSttVaBIHnVIiLfAAHrwBj0+jlGpp5zjW2Jif56/HF8/wCvLqZRtyi+3ejnk7uYStJtFEWW9664PrVn6Z3IgbTaVSaDO4J9AZaJzkapZkWIl/ADsJNnzY35dP3DKcmsuNYiopN1c+ZYkn889vqImYwqbiPv4t5ojnrzf4aHaeoEc5NsAhqNF4UKDQs+Y9eOfXMaaTcxbjnnLZ7Q3ACRAxHQ2QfzGU5GBPAAHoL/AMc82ljMRzHL3+p1Iymdk/tmbrnj71xLjDHgM7PKWO8MMBYDDDAMd4sBgGF49h5+HB/j6YsB4seGAAYYYYBhix4BhWFYcfx+/AMMPL+PhX+P5YYBhgMKwCssroJDGZQtxgkE2vltBO291AutmqG4ZXz1vYWnEukMQDb379Vbyrdo7BWrJPAB3cehySsPMajRSR7t6Fdu0Nfl3il47+agn5DJB2bMe8+7P3Vq/QUV3FhyfEQEYkCzSk9Bnpfbeiksg2/ePCbVlYUn26FKZSR7ka8XxnTe/rP/AMrVf+m1WLWnnX7F1C9YW90MehoM6xi+eDvdVI6gsLq8j0vZc0hYIhJQ0wtQbsgKASNzEqaUWTRz6J2ew72VT0kmnh+smpgVL+Acq30zzWm1scR1MpjkJj1ET13i0XWSdlP6PwpxyvJ+OSymC3ZUwUN3bbSu++Ong5IBtf0iGjzTqehzpuxZwGLR7QhZWLsigFWKsLZhZ3Aih1Iz23ZKBpYoz0kbYfkuh00n96DKXtXqFaKYncQ8cM4AYCm1Es84JtTYqQccfMYsp5d+w5waMYHh32XjCgAqDbFqBt0G0m/EvHIyDUdnyRqjOtK4BU2p6qri6J2na6mjRpgc9l28YxHMdrldkhfxgHvO+7PFA7DSBRG1UT4mFjrmT2t/8un9fS/+gixZTIbsacGjGVJ/WKqP0jRcliAPvEZeT1GW9N2dqIzs7tSGfuthki5cUCAN3NXRI4Hn0z2HbrhoXHnHL+6XXuVH0MTn+18czmZftOmBDbvtmo5DADb3wsbdvX439DlxzmJuEnGJh52XRyICyacoPEu8MXHEXettayP0R3WLtTx1yCTsaYGQFUuIbnHexWo3bTYD9Q3hrrZAqyL9r3itp3iW9gglmisjdSdm6dRdUC3dzsTX6uee7WZTP2nsDAeO7YMb+3QbjYUUCeg8vU43zkbYhkQ9lyuqMqghydvjQE7b3HaWBCja1sRQo849R2RMis7RkKpKmytiiqk7bvbbqN1V4hzyM1tOV7vT8Nu+zaw3uG2tmr427bu/Pd9PPNrt4qNNLwd+yvLbsL6INxV7t2yuehPpkvlaeMk7NlC7yvh2d77yEhCVAYqG3KCWFWObyY9izggFACxIALxg+HduJBawo2NbHjwnnN7RRLLqdPAAQZtGIWJYEHdpyY9q7RtIZV6k2fTOpNXHJqIX2vbxauQkMtFGfXGgCvDc+9dcjjFlPOP2RODRie+eKv3SoNV15denXcKuxnb9i6hSR3TdVXiiLYMy0QSDYjfkfqkZ6o6nbK0YAoavRxIT1EbKCOehLLpIGPHFEZodgOO7VD+NUr+tHJrZQf2Udf7WLKfPNXo3iIEgAJAatyk0QCLCklTRBo0cgOa/tOynUNtDClj3WwNnuk5FAbR0FG+nXMjNQzIGGNRZ8v49cWAYYE4YBgDiwwHhhWGA8MWF4BjrFiwOhixA5LpoGkdUQFndgqgdSSaA/M4HGBzZ7b9ltRpYxJIEZCQpaNtwBIsAmhd0eVscdemYmZwzxzi8ZuFyxnGamDGWItbKq7EkkVd2/arsF3AghtoNbrVeevA9MrYXmkWY9bIqlVkkVSNpVXYKQbsEA0RZPHxPrncvaczbt08zbxte5HO5RdBrPiHJ4PqfXKZwJwLUmvlat0spoAC3c0FNqBZ4AIsDyIyLvm58R8RtuTyeeT6nk8n1OSaLQSzfoYpJPXYjMB8yBQ+uWz2XGl9/qI0ar2RgzN1qiUIjB+G+8WvKr9vl8H3sn3YpPG3gBFEJz4RXFDCPXSreySRbUIadhagUqmjyoHAHTJtO2lCyd53zNuHd7SkdrTXusOFN7eOfgeuWonQoWi0Luqiy7yTOAB7xJhEYA9TkFCPtGZSSksqk3yJGB527uQfPYv7K+gziXVyOFV3dgg2oGZiFHApQT4RwBQ9BmummlpWXQREMocGtQwo+7y0xHQg18ReBSdJY5e70kRQ2q79OgPP4lMm5unU8jiqxZTIfVyG7kc31tmN0xYXz5MSfmSc0/Z+DU6qUQRzOoJMrEyPtFcs5UHlrroLJI+edBprFHQX8uzq6edrX55pey/aOpi1O5F0rbULSBPsihoiQrqJIuFY7hVng0TwMxqTltnb34awiN0bulL2l7Fm0my5XdSGQWSpUFdpG0OwCsi1weQpBAoZjajWyOSZJJHJG0lnZiRe4AknkbgDXqLz3Xtrq5ppTGmiEsMTMoLb2dmBIZiIJAVHFBfLn1OeXn0zhW3dnOho+IDVDafI07MDR8jmdDLUnTxnVrd5prVjHfOzplxal1KlXdSvukMQVsknaQeOp6epxvq5DdyObu7Zje4gtdnmyAT6kA+WW5pdNSDuJwQih6mVQXrxmmharN1z0rG6aUgX9riJFixFKCPIg/dGjzzX551tzpV/lCWkHey1Hyg3t4P6nPg+mJdbIFCCWQILIUO20WCDS3QJ3G/mfXLX8mRt+i1MLeiyboW/OQd3/AL+VG0UgRpNh7tH7tnHKBvTcOD9DXI9Rl4OXJnY9WY+6feP4RtT6qDQ9Ackk7QlZtzSylrB3F3JsAgG7vgEj5E5VvDCJ9RqpJNveSO+0Uu9mbaPQWeB8BkQOIDnjnDAn0WkeaRY41LOxoAUPibJNAAAkk0AASc0O3PZ2fSbTMo2sSA6NuWwAavyP7j5XRyH2d7TGl1McxXcEJ3L6qylHA+O1jXxrPT//ABI7ejl2QREuFIldyCBZTwKgPNBXJJPUsAOlnz556sa2OOOP7Zu59nbHHCdPKZnnxDxGLDFnocTOPFeLA6vDED8L/P8AwOGAsDhhgMj64YrwwDLPZmuME0UygExusgB6HaQaPwNV9crYeWB7/wBv/aaOWCOGEOe8CTuWFbVolEHq1m2N14QBdmvA1/0zW7U0zzTqIlaQtDEyogZiidylL06KB73Tz88jHZqR86iZF/oRESy9aPunu0/tOD8DnDQ0dPQwjDCKh11dTLUy3ZM5VJ6Amq6D14H780E7CmoNIohQmt85Ea9L4D+J+P1QTmn7O6fUyu/2AGCNlEbu0hoVRtpqB32RxGAea20SCe03sydKVDvJPNNe1kXwkqRvB3EyMQCD7o6j0NbnUx3bLi/byzGE1urhj6iKBFIEryvXGxdkYP8AWk8bj4bF+eaqPqFSPbFFpqXb3siojP5qwaYbrr+b69azqZpE2+GDRUqo38+SAoLbQGmQmrrwi93POZkmpiWRJPvJ2D7pDNQVwCKWgWbn1LfTNI77SnLoe91pmIPhT75lv5yBVUdegOW9PGpRX0+mUKFXfLqSCm6lVgu8iMi7bozc8AdMov2o6kNGiRKb2FYk3VflKV3Ej1BynqtS8h3SO7t0t2ZjXzY9MtFtv7Y6WPtsCV/MREfA0Y4VH+9lY6qN40M8+qkfxbowQQKI2U7saFc+6eb9OcyCFnO1FZm9FBJ/IDLknY0wd0ZQrR0W3OiAbl3Ly7C7Xn1wjiSWA193qCAKG6dOBZND7jgWSfqc6OrgUeHTAn1eWQ/+TZjHZRAtptMvF/plY/lFu5+GcfYU/wC8wfs6j/CD+LxwcvfSexcUULzMiNIsDM0f3gi3AbztJcvdAgPY9Qo654nS9pwo6v8AZVtSGFSyjp62TYPSs9X2r2+RoNPD30RaWN43nqQkRxhU2Bdm4Fh4S9UdpHXcc8h9hh/73F/4c/8A/PPN6eNWIy/VmJ5mq9vDtqzhx+nHjn5TdqyaUzy1FKw7x6ZZ0O4bjTcwm769fPItFLAveeOeI2ndlKZgLJk3UyAnha6Cr86yN9FH5aqH5FNQD/8ApI/6ZLo+zI3fadVAoom6n8lJ/FEB5evys8Z6OHLlLJrw9q2s1pUijuSwR6EfaeRlp9azhFGr07qqqqiaDoEUBR95Eyjjj3vLMjSdmSSi4wrH9XvI9/7BbcfoM+h+0/sVpYNNMVUpJChYOXclirAW9nZ4ulBRRYV05463qNPSyxxy/wDU1Dpp6WWcTMeOXjvs2402ljcsGIbTTAcIAXPDPGOCONo6j1yvHrBEpbTameNgb7sjabNBqkjaj053BbAHXM2CdkO5GKmiLBo0RR5Hwy6e2JG4l2zDp98u5vpJxIB8A2d6c7aPakUqFvtMEUyqSpmiAXpwR3kNKTY/zik5lypAVZkkkVgLCSIGv4CVDyfmijJtPqIt25Gm0z9LQl16c8grIo+r5cgMkzMgj0+qIQyllRkegQDRRY3ZySBRDXuHUZBT7S7DliBahJGAN0kRDopIBpipOzr+Kr9MzBmvoY1DyNDM2lkQqiK8hVyxveDKqqEA2/iAHIBIx9pyEWuq04WUgsssdJuPNFlW4pUv8SBT/SPQ20pkEjz5HmOl+ozR9pAftUxY7rfcDz0YBkHPSlIWvKq8sk1HYZLldPJHqFHAKMoY11qNyHPPSgQRXJzNmiZGKurKw6qwIYefIPIwI8MMLyoMBjxYAceAGGAYDDDAMBhlvs/s9pSxtURADJI1hEB6XXJY0aUAsaNDrgVK/jzzTi0KQyINYGCENujjZe+Xw+DeD+jskGjzQPh6XPpJju2aFH3gW07bRIBQDEG9umSz1vdzy9Gs50cCqahj+0z3RO0tAvUggEfemgx3PSCjwwG7Ja0eqkmeBiqpBpT7qAlVkIPqfHqGB8zYX+jwMljijI3aXTF1VRul1Dfdo20WKJWIG7IDl7sceQg1MyK2+Z/tU36u49yvWgXH6QD9VNqdKZhYzP1mseUjebA91QAEX4Ii0qD5DnJSvRdjdv8A2TVrLPINQojaJhCfCgboIwVVCFIBpKX45Z/+IHtO0sxghMiRRM8bcle8a9rblB90baAN+ZPWhgdiaQ745nG2BJFZpH4TwsGZVv32oe6tnnJWTZqJYkj+1TCV1WQhnDBWI3LCvvFq3WxYUennnKdDTnVjVmP3RFW3Gpls2XxMqGj7NkkUsijYOrsVSMfDe5C38Lv4Zb+zQw9zI0qTVN95Ggb3F2Ma3qt3yvofI8HJe1I2Jik1U3eWWRo42UvHsrgBfu41NqKHTnw8CzTlnUmDSxrH072UB+nrLNUQb5KPlnZh9F9vO0IBoj3pMiSlO4p1DOAytvQ7WCKFsE0K3beLz5zLvVFkj0qRRs2xZHG+ztut85KLwbsKvTrxmvq5JQqBdRp4gum3gx90GYjfK4V4F8I7xpIxtNWB5knMHv42W55tRIx8RQfrdBukkY81fIQ9c83pfTxoYbYmZ5meXXW1f1Mt0xSzqZ3bibXCjwUQyuAB0G1FEdfI5UZtNyznUyn1+7j9KBJMp6D9wzka1F9yCP5yF3b8rVP9zJx2lMgNSLDa7wIURCb6AmEAjg/iPTPRPDk7i7sRk/ZJDvDRK7OW+8IuOgEWmFg/EAjoTj02gmqvsBYjqzJqgT067ZAB+XnlfU9rO6lCzupIb712dg4BG5TxR5IF3V/HI2kIIMhuwUaNSUIC8KHAWgL8uvHld5mZn2Woehk0UzQR1oI96b0NialjtXj6y9S8kvmSeOPWtpu9SZh9hgZoX2uoEnUcVbSHg16EVmZFqmQIp60GQhlCjqYtye6fEdxLc0fzjdmYlCxVy7Fw7ARbhZHBFKbFc2OnIGYxnK5uqamMfC6vZ0yqAdCG/pET2QTY9yUD1HTp+eC6OX/7dY86XWcfUS8dPPMppAb3RrZINgbSOl0o8IBHwx90tkxtXiAUGw/PF2BtHJrqM6X7sfC7OkAI72CaLcNy7ZFYVZA8EignkEe+Omelk7VkaDR6ePXGLgHxRsjspdki3tHuBCqOFZqoiz6eTk18wfxsSyr3VSKrUoN7drgjrZ6dST1OW9T2ysiRq+nhdkUqW2snG5ioUQsooA+Y+nGJxialYmlgy6iVZkCwzlvu9yLCZKRw25QoEpB2iiRXPr0pPHAx2ssmmkHB3bnS6/ECO8iv+316AZwo00hoiWKyKNpKgs82GCED47jl15JPECPtkEW0FiHYL4ReyQVJGlggGwprobzSKknYc4UuE3xqCxkjKvHSiydynjjnaab1HBzObjg8WPzH+IsX9M0o5NNzsk1MRYbGFRyAg9RvVoyQaHG3LffyIsSwatpA+5O6c7UVV27dySMYwD4gA3p8cJSvou1d7xrq6mh3KrGTcXVNw3FZFIcUt0LK/DPqHtlEkeidVXTgblESuIliJ3AsE3UouMMdwINbTd0c+YTRpIxSRBptQOOQViY+jqf0Df0h4PUL1yX2nSVO5il7z7mCNPESVBkDS+DyAo7RR57sn5ebV0J1NTDKMpjbPUeXbT1IxxyiYu/whbQom/7SkkW4qI2QF4wOS5BLVIPd6OeCTyRkjSukaiYDUab3Y2DHwmrqKUjdCw692wrzKnrmXpptpWxuQMrlCTsbafxDp0sX6E5r6aQyOz6XwSMPHpiAUk55WMdJB5iNhY/CWIz0y5KWq7OHDQMZULbdtVMrVe14xZ6A+JbU11B4zPzb0fL95o2Ec1MGhYj8VqwiaSxIpDEbHO7qPH1yObuXJWZG0s44NK3dWP14a3xHpZTcPRBi0pk4ZZ12geEjeBTcq6kMjj1Rxww/ePOsrXlQYYYYCx1jGGBJCq9XJr9Va3H6kUvzo/I5qNcyguwg0qHwqBdkjxd2pO6aQ9C5PHFlRQGOp+WW4Z1BLSr3jUCtklQRfDgEWvPQEdB5cGKvwyM+mjWd+70yM1bQe8lN7qC3tkIJI3nhPM8gNnya4jvFiHdxSAKybt9hehYsOWuzYAqzQGSAS6pyxIpVALGljjToo4G1FF0FUc9ACTk6OqBvs8XelBbzSR7wPQrEQVjXjq4J/q9MCpo+zZJRuVajHWRyFiHlzI1LfwHJ8gcnKJFMywhdTe3umKsRZUE/dfjYE1TCvCbXmhJqHRqbVamSVq91LYqCLoySEKnpShhxkg7w2kSJpo9oZmZwGZGAovKaLqeuxAAf1SRhXPacTB0fVyNJuQkLGyllIJBjJPhhAN8KGr9W7pxmR0oFdPpCeT4lVwD+tRfUN8KIHooyqs0UX6JRK4/zkijZ/Yibg/OS7/VBytqtS8jbpGZ26WxJNeQF9B8OgxSWtvNFC7iJUmAPgklWwAV/mr2lgSfe3DjplTV6t5W3SOXI4F+Q9FHRR8BxkWI5UdyzFgoJ4Rdq8eW5n+vidj9c7jgFKznajXRFEmv6O4GieLND8s64jPkZAVYEFWQcWbBBDm6HpweuQu9kk8ljZ9SSef35nmevv37DXXaTviB4fBalG2k23Tdus9D6Ch+/IlW+ALPoMvp2NN+JO7HrMyxD6d6Vv6ZOdJDGKOpUSAsGMQlc1VbRaoldbIY3eLroq+1AuE90hn8LCRSw2HqQvSzdeL4ceuRwi2s0QPGQxq65r1JPTj1+uXP8lA/+pc1/oox8f5zJftGmVFAhdix3tc4sbSyhSViFcc0D5j6Tr+xlubJPAsk0Ogs9APIZLIoKhgAteA0ercncQelr6eanpeTvq4/LTRD5vOf7pRljR6yE+E6aG28O9pZgq2Rzyx21XX0vLPEWQoibd4XJal2o1nwUb6UbXk8V5+WRzx7SVtTRq1NqfiD6ZcM2nJ5hlX12TKR9A8RP+9k6/ZSNrS6kILIBiQgMeLsSfAWNvNeWOujvtmxzEAKeU3btvQX0PI5Fj0+Hpna6ffXd2WJb7uuQByKbo/HyPHTLUvZYBpZ4GNAgFnSwQCOXUJ59NxyLU9lzIu9o22frimT0/SKSp/PHE8wc9Sp5JFKUYMjMrDoykqw+IIPH550Zgw8XVVpSoUXR/Hx4uLF9enXOZoirFTVj0II+FEGjeWJ8Skwuv23OQN0gf/WRxufqZEN53pp4JbE6iM0T3kQI3EfhMQBTn1XaB530OYMMtFtQTMsca6uJniZfunBp1H+jkoh1HnG1geWw2cvGSSWBUimjkg06d4Y3BU+Au3jRrDXvK0jEWw9bzF0mukjBCN4T1RgGQ/NGBUn41eXNKdPM6rKPs9nl4+Y6HJJjc2DV+63oAuShxtglNUdO/Hmzwk/Hd95EOnNuPllfVdmyJVruU3tdCHRqu9rrYJ4JrqK5Ay3HqZe5VpYxNAPCC1nZRrasindF8Fbjz2nLHZgbx/YpW3uhVoXrvCDViP8ADOfTgP6LfOBT/lJZBWpTvPLvFO2YdOrVtl/tgnyDDLaDbE4CrqYSQ7upKTJS0u8clAPiGS/MmqrQaFJ0+5BE6LbRE33gUeJ4iedwAto+T1K2LUUNPOyMHQlWHII6/wAeXxwNFXMKs0D95p3IDxuOLPQSx3wfSRT8mB4GfqQt3HYU9FJsr6gnz+B8x8bySWRfeWwxveKULzyQqgUF+HwFV5V8pJVhjvDCDDFhgGSRoCDZqhx8T6X/AO2R48DRDGYeIpDAnkAauvwr1llPqT58lVqpIJ3cNHpwIoq+8ZmHIIKkzSV0NmkAr9UFuTm7wa3E7R6eQ86v1y8YZdUfuNO5UUCsKMy2LpiEWt200TXkTxeRS+1pFxAAzD/POoJ/2cbWsY46m287XplbW6uSVg0rs7ABQWNmhdC/qfzy8/s3qV99Fj/1s0MZ/KRwcX8hkctqNGv+3Vj/AMINi4OWXhmxoezdMH+/1kWza36Iandu2nu+W01Vv238LrnN6P2V0sOg+0ajUqZNQe70oEc4UbWQvLQUO3G5Ra7bI6+TdBTxSqSQB1JoD4npmnB2fIqhhUSncjSyMojIPFRcFpBQ5KBibPl12dHHo9OGCT6eSYit2ogmKowdSwWJ4GX3Qw3PZuvCvNz9v6WHVa0TLLpe5O3f/lIVjXvUJmBWxQpeB5Vmbv4aqnmydNHwBJO3r+ii+gFyOL87T5YHtmUfoiIF9IRsP1cfeP8A2mObnavs3vihbTxx98QRKkM0Tx8AEMLlYhjdEC14sV0OTL7PamNDJJppgvKg7HABr3iQptRfqAT8iMtwlSoP4L69424OGXkA15tzuPNn0PxOQA4i983Z6k9ecMsQky7iQFlBYKCQC3kATRPqa6455S7Fj1PoABxwKA6cACs7gfarkMAxGwCrsNe7n8NAf72QY8ng8VYYZUT6o3ta1thZC8UQSvI8iaDeni+ggydGuNlJUUQ4sckmlIB+RuvhkJyY+yz7pYSCNjEKL3bttkHaeOOdpNX1rrXqaeZ4m3Izxv6qSrUaNcc1kBOW4omlVtquzINzNdgIF6G+lVxzz0rJPHJHKb+U936aOOX47RG/7cW3cf64bJ4I4JKQSNEC17ZQhola8M4ABHAsMEHHXzzHvOssxZE0n1mikhIEilbFqbBVhQNo62rjnqCcr1mh2b2k0YMdr3bsCwdS6CvPZdefJq/Tms67uGUkAiB/IEsYW6dHbxRX18W4erLiJnqSvZm48l1WmeJisilWHkfTyI8ip8iOD5ZHGhYhVBZj0ABJPyA65USabUPE26NirdLU1x5g+oPoeDl+QxTRtJ4Yp12jYg8MxLAAxqv6JhySB4TxW08Gm3Z8w6wyj5xv/wAsrspBIIIINEGwQR6jyOQ5hp6vWiZU3CtSG8cxYru27ttj+curfiyBfO5jV1M28kuKk8yBW4+rL0v4ir8+ec4n1Jk5flv1/wAR/rfrH49fUnIcoWPC8WA8MV4YBhjvDA6jjvzA+LHj/n+WXoxpk9/vpjx4UqJP23DO37K5nY8DVHbeyvs8EEJBvds71+grxT7yp6+7t69Mqa7tSefiaaWQXdO7FR8lJofTKowyUW5C48d5p+zPZP2vVQ6feUEjbS229vBJ4sX0rrlGp2BpYo9BqtXNBHKyyww6fvDLtLnc8wKxuu8BNpINjp8bzO0u1JZ3+0agszsNsVMqhAjAKFVR4FXkAAAXZ9c0PaHtP7W0Wk0cUg00AZIIlBeRzyZJXC+9I1Wa4A6eeZuh7Lk1ErABIqba261CsbpAvLF/C1J1O05iYvtqGYThmjr+y9neGOWOdI22lo93QsQrFSOhryJokDzGZ+bZaup7TR9FFp+7XvI5WbftHKEEgbrssWY3xRCRfq5m6aZ4zujZkb9ZGKn81rI8d4oap9oJWAE2zUAWKnQMa+EoqUfRh5Yu+0b+9HPAfWJllT/w5drf8Q5l3ncMRdgii2YhVFgWSaAs/E+eSltqP2cjKFh1cDgEvsk3QNZoHmQbOij8fr9auu7GnhG6SJwnHjA3R89KkS0P55J7Q9nyaecxy1YVaIFArtAUgeXA/O8q6LWyQtuhkeNvVGZSfntPOTHpZ7OTQSLEkzIwikJVH4oletfv/I+hyvm1J2/3yrHqohIq7irR1DIpcguRtBjckjkshJ9RkY7GEvOkk77z7ogLqB/s7Il+cZY+oHTLfulM/RMBIOgDWhJ6AOCpJ+QN/TK4OdhCTtAO66oA7r9K638M1Nd2U4djK0UV0xDnabYBiO5AaTgmvd8snn798nhuexLnT6fUaouI13JEH7svVOrOCdpAsMvA5NHjjLmsl7rcun1UiGSF4UWJCsY2pDqGN7wRujbbezzOZ2l7eg0+xImcxLTMEgW2fYoZu8mfcviW/Ci1QyvN7RRM6v3U7MN5tp1BJeGOBiR3TfhS+vU5KlXo+xJoo5p9SYAZozsB3vtbvIgshZSfeKuaI4vyzyX/AGV1bFzFpdQ8asQriNtpUMVBBqj08stJ7VIveEacneQzbprHAA4qMeSjzzb9pe0wYXkliV5ZBHFIHlmZaG0kACS1IlgdSfWM+uOYHkdb2DqoV3S6bURqOrNG4X4c7aHHxyrFctL42fhYxYraNxK8/Pj8q5zd0HthJCxdIIQxSOPh9UvhiEap7s4N1GoJvnn1yn2p2xFqJnlk0wVnbcRFJsUH4KUYD+PM3lmJkilPSdolVEbqJYeaRifDfJMbDxRnz44J6hume4j7TSDs+GPS9xFNKN5aUwhtm9gt+D71jRBLcADgenl+2e1dLqZN/wBlOn8NFYGj2E2x3bDGADyBwegGaus7OLRaYxaP7Qn2ceMtIr/pZeCscu392JFvWdq6k6aJpe0IoiZJFZ4aLlFSDYq/Z0Hu23DMvvDnPLe1B/y3Vdf08vXr+kbr8c35NK6aaEjRRR1LMb1TMEXwafkd86qwauh3e6aGYvthCya3U7lKgzyFSVIsFzytgWPl64gljXhj/wAf/fDNMlhWMnC8BVjwwwFjxYZQYxgovLMWlX8cqIPgGdvoF4/NhkFXAnNNZdKn+bnmP9N1iT9lAzEfJxnSdvSJ+gSGDirijG/6Syl5F+jDAj0vYmokXesTBOvePUcdf6yQqv789D7JtDomlk1EmlZzEUjCzuzKzEBjugjkT3CTyGFgDzOeS1OoeVt0jtI36zsWP5sScjyUtve+zWr0GlnjaHUiI3TSyJNKwXqyo3dRiOwNpbYW8XBUXeV26JNR3AgnGo7uMjd3gWQyCV7bu5JO8LFe78XoABVUPLjERjaW9/2bKdLrO+lj08P3ZJd5WQs7Qhjce83ch5qIgN5ccUNf7ML9iE0NTMNqmSFpJS0nJmVwoKRqFdSpNHw8+9x47gZ75/YDVadbl1SRBWJGxnKg0Bu3EoFPlfXjJVLdvBXjz6InZ6sF77tLR6jwklZkWVhz7omV+8HFH3xkXaXsVH7+nUyjaGZU1Cot7N52d9GxFDqpdj/SxuSngM5Neea2q1BgYodJFG3+lWR3ry/SMVPzC0c03imWEbNSUk7oanuolWJdjWxAeMrukCfeFSPduiay2UyNRDqdQ5kaOWRmq2EZ52qFHurXCgDE3Y0wALKqDy7ySKP1PR3BynNOz++zN/WYn+85GBlRofyXxbTaZfh3oY/8INlrSaDTCmk1MbNd7FEyLx0uUwk/RV/tDMbDFFvbaTt9S+6efTMpaNCANXZiG8SAyqgld6Iou5ryroMPtTs7TtM32WaBYvDsV3kB91Q3LpVbrPJ6Zi4iclLbQHYsxBKIJAOvdPHLXzETMRlWfSunvo6f1lZf7xkBHrlqHtCZBSSyqP6Mjj+45U4a/Y/Zvdffz+HYQVUi2DdULL1vzWM8uRZpAzCP2i1hNRVRB3Ot7thA2JGWI5ZFss3m8sl8jKi9vakVc8jUdw3nfR9R3l0eByPQZd1MeojQvJBpyBt3DuYNybwCneLGA0e6+N1emSuV8MLNfsXs6EmNtU7Rxu1IBQLUfESzcJHY2bz+InyViKx7RU9dNpz8hMv/AJJQMsa3URahY9zmJ44u6ClXdKDuy0+9nApgKINVXSspB6nQRu0q6ZJxJGxuGQBn2gkNQQWGQ1am+CT+E5q+zPtbDpmR5NKZGSFYARIoBAmEu7a0Zo/I9QOnlL/2mEcssg1Uz94hjVEViig7Rf35A6BhQU9euedGiiau71Cj4TI0Z+HiXen1LDM/K/CzJ2pp9gVNKTTvIO9m3KDIIwfDFHGSB3YoFq5PGVf5Yn3O4kILszsvGwliS1xnwHr0rFN2RMo3d2WX9eMiRPq0ZIH1yiDmqhnlonWxOPvYQG/XhOw/Mx8xn5KE+eRyaIdYXEorpW2QcecZu/mhbp1yljxRYrDGzE9ec5wHhix4QjhgceULDGMQwGDhhhXB+Y/xwCr6XlhNGfxMiD+mwv8AZFv+7K94hhV/Zp16tLKfRAI1/bfcx/YGd/ykim49NCOK8ZkkP5Fgh/ZzNwGSi14dsTAUrCP/AFcccZ/ONVJynM5c7nJZvViSfzOLORgs8k08zRndGzI3S0JU/EWMjGGUeo0PteWQxa2JdRERV0BItkeJSKBPHwPJ8WSdpNt0bJpppJIGe9u82g4JRo/1eWJ+JHBrcfJ5JFIV6Ei+D8fnkotxizo43H95H92VHGGMYicAxk4HFeAxizqQcn51nJwGP4/6eees1OsQ6WbVd2wl1DmBrktNrRk7gCllQ6GlJ95BZNZ5I52ZDVWa9LNdSRx82J+p9ckwsS5Y3/Hpix4myoeGLDA6jcqQykqw5DAkEfIjkZcbtaVqEhWUDj71Qxr07z3x9GGUhiBwtpZGU9F2/Ikj6Xz+85FjvnO0HT5gYEeOsFxYQ1HqawxHDCv/2Q==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7250" name="AutoShape 2" descr="Image result for internet.org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41346" name="AutoShape 2" descr="Image result for drones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41348" name="AutoShape 4" descr="Image result for drones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6" name="Title 4"/>
          <p:cNvSpPr>
            <a:spLocks noGrp="1"/>
          </p:cNvSpPr>
          <p:nvPr>
            <p:ph type="title"/>
          </p:nvPr>
        </p:nvSpPr>
        <p:spPr>
          <a:xfrm>
            <a:off x="457200" y="819151"/>
            <a:ext cx="7772400" cy="381000"/>
          </a:xfrm>
        </p:spPr>
        <p:txBody>
          <a:bodyPr/>
          <a:lstStyle/>
          <a:p>
            <a:r>
              <a:rPr lang="en-US" dirty="0"/>
              <a:t>IEEE Journal Papers (under review)</a:t>
            </a:r>
            <a:endParaRPr lang="en-CA" dirty="0"/>
          </a:p>
        </p:txBody>
      </p:sp>
      <p:sp>
        <p:nvSpPr>
          <p:cNvPr id="20" name="Rectangle 19"/>
          <p:cNvSpPr/>
          <p:nvPr/>
        </p:nvSpPr>
        <p:spPr>
          <a:xfrm>
            <a:off x="2819400" y="1170801"/>
            <a:ext cx="60198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200" dirty="0">
                <a:solidFill>
                  <a:srgbClr val="9900FF"/>
                </a:solidFill>
                <a:latin typeface="+mn-lt"/>
              </a:rPr>
              <a:t> </a:t>
            </a:r>
            <a:r>
              <a:rPr lang="en-CA" sz="1200" dirty="0" smtClean="0">
                <a:solidFill>
                  <a:srgbClr val="9900FF"/>
                </a:solidFill>
                <a:latin typeface="+mn-lt"/>
              </a:rPr>
              <a:t>                            </a:t>
            </a:r>
            <a:r>
              <a:rPr lang="en-CA" sz="1200" dirty="0">
                <a:solidFill>
                  <a:srgbClr val="FF0000"/>
                </a:solidFill>
                <a:latin typeface="+mn-lt"/>
              </a:rPr>
              <a:t>http://www.sce.carleton.ca/faculty/yanikomeroglu/cv/publications.pdf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1000" y="5877580"/>
            <a:ext cx="8458200" cy="5232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defRPr/>
            </a:pPr>
            <a:r>
              <a:rPr lang="en-CA" sz="1400" dirty="0" smtClean="0"/>
              <a:t>A.U. Chaudhry, H</a:t>
            </a:r>
            <a:r>
              <a:rPr lang="en-CA" sz="1400" dirty="0"/>
              <a:t>. Yanikomeroglu, </a:t>
            </a:r>
            <a:r>
              <a:rPr lang="en-CA" sz="1400" dirty="0" smtClean="0"/>
              <a:t>“</a:t>
            </a:r>
            <a:r>
              <a:rPr lang="en-US" sz="1400" dirty="0">
                <a:solidFill>
                  <a:srgbClr val="FF0000"/>
                </a:solidFill>
              </a:rPr>
              <a:t>Free space optics for next-generation satellite networks</a:t>
            </a:r>
            <a:r>
              <a:rPr lang="en-CA" sz="1400" dirty="0" smtClean="0"/>
              <a:t>”, </a:t>
            </a:r>
            <a:r>
              <a:rPr lang="en-CA" sz="1400" dirty="0"/>
              <a:t>under review in </a:t>
            </a:r>
            <a:r>
              <a:rPr lang="en-CA" sz="1400" i="1" dirty="0" smtClean="0"/>
              <a:t>IEEE Consumer Electronics Magazine</a:t>
            </a:r>
            <a:r>
              <a:rPr lang="en-CA" sz="1400" dirty="0" smtClean="0"/>
              <a:t>. </a:t>
            </a:r>
            <a:endParaRPr lang="en-CA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381000" y="4976336"/>
            <a:ext cx="8458200" cy="7386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defRPr/>
            </a:pPr>
            <a:r>
              <a:rPr lang="en-CA" sz="1400" dirty="0" smtClean="0"/>
              <a:t>E. </a:t>
            </a:r>
            <a:r>
              <a:rPr lang="en-CA" sz="1400" dirty="0"/>
              <a:t>Erdogan, </a:t>
            </a:r>
            <a:r>
              <a:rPr lang="en-CA" sz="1400" dirty="0" smtClean="0"/>
              <a:t>I. </a:t>
            </a:r>
            <a:r>
              <a:rPr lang="en-CA" sz="1400" dirty="0"/>
              <a:t>Altunbas, </a:t>
            </a:r>
            <a:r>
              <a:rPr lang="en-CA" sz="1400" dirty="0" smtClean="0"/>
              <a:t>N. </a:t>
            </a:r>
            <a:r>
              <a:rPr lang="en-CA" sz="1400" dirty="0" err="1" smtClean="0"/>
              <a:t>Kabaoglu</a:t>
            </a:r>
            <a:r>
              <a:rPr lang="en-CA" sz="1400" dirty="0" smtClean="0"/>
              <a:t>, H</a:t>
            </a:r>
            <a:r>
              <a:rPr lang="en-CA" sz="1400" dirty="0"/>
              <a:t>. Yanikomeroglu, </a:t>
            </a:r>
            <a:r>
              <a:rPr lang="en-CA" sz="1400" dirty="0" smtClean="0"/>
              <a:t>“</a:t>
            </a:r>
            <a:r>
              <a:rPr lang="en-US" sz="1400" dirty="0">
                <a:solidFill>
                  <a:srgbClr val="FF0000"/>
                </a:solidFill>
              </a:rPr>
              <a:t>A cognitive radio enabled RF/FSO communication model for aerial relay networks: Possible configurations and </a:t>
            </a:r>
            <a:r>
              <a:rPr lang="en-US" sz="1400" dirty="0" smtClean="0">
                <a:solidFill>
                  <a:srgbClr val="FF0000"/>
                </a:solidFill>
              </a:rPr>
              <a:t>opportunities</a:t>
            </a:r>
            <a:r>
              <a:rPr lang="en-CA" sz="1400" dirty="0" smtClean="0"/>
              <a:t>”, </a:t>
            </a:r>
            <a:r>
              <a:rPr lang="en-CA" sz="1400" dirty="0"/>
              <a:t>under review in </a:t>
            </a:r>
            <a:r>
              <a:rPr lang="en-CA" sz="1400" i="1" dirty="0" smtClean="0"/>
              <a:t>IEEE Open Journal of Vehicular Technology</a:t>
            </a:r>
            <a:r>
              <a:rPr lang="en-CA" sz="1400" dirty="0" smtClean="0"/>
              <a:t>. </a:t>
            </a:r>
            <a:endParaRPr lang="en-CA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381000" y="4061936"/>
            <a:ext cx="8458200" cy="7386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20000"/>
              </a:spcBef>
              <a:buClr>
                <a:srgbClr val="3399FF"/>
              </a:buClr>
              <a:defRPr/>
            </a:pPr>
            <a:r>
              <a:rPr lang="en-CA" sz="1400" dirty="0" smtClean="0"/>
              <a:t>G. </a:t>
            </a:r>
            <a:r>
              <a:rPr lang="en-CA" sz="1400" dirty="0"/>
              <a:t>Kurt, </a:t>
            </a:r>
            <a:r>
              <a:rPr lang="en-CA" sz="1400" dirty="0" smtClean="0"/>
              <a:t>M.G</a:t>
            </a:r>
            <a:r>
              <a:rPr lang="en-CA" sz="1400" dirty="0"/>
              <a:t>. Khoshkholgh, </a:t>
            </a:r>
            <a:r>
              <a:rPr lang="en-CA" sz="1400" dirty="0" smtClean="0"/>
              <a:t>S. </a:t>
            </a:r>
            <a:r>
              <a:rPr lang="en-CA" sz="1400" dirty="0"/>
              <a:t>Alfattani, </a:t>
            </a:r>
            <a:r>
              <a:rPr lang="en-CA" sz="1400" dirty="0" smtClean="0"/>
              <a:t>A. </a:t>
            </a:r>
            <a:r>
              <a:rPr lang="en-CA" sz="1400" dirty="0"/>
              <a:t>Ibrahim, </a:t>
            </a:r>
            <a:r>
              <a:rPr lang="en-CA" sz="1400" dirty="0" smtClean="0"/>
              <a:t>T.S.J</a:t>
            </a:r>
            <a:r>
              <a:rPr lang="en-CA" sz="1400" dirty="0"/>
              <a:t>. Darwish, </a:t>
            </a:r>
            <a:r>
              <a:rPr lang="en-CA" sz="1400" dirty="0" err="1"/>
              <a:t>Md</a:t>
            </a:r>
            <a:r>
              <a:rPr lang="en-CA" sz="1400" dirty="0"/>
              <a:t> </a:t>
            </a:r>
            <a:r>
              <a:rPr lang="en-CA" sz="1400" dirty="0" smtClean="0"/>
              <a:t>S. </a:t>
            </a:r>
            <a:r>
              <a:rPr lang="en-CA" sz="1400" dirty="0"/>
              <a:t>Alam, </a:t>
            </a:r>
            <a:r>
              <a:rPr lang="en-CA" sz="1400" dirty="0" smtClean="0"/>
              <a:t>H. </a:t>
            </a:r>
            <a:r>
              <a:rPr lang="en-CA" sz="1400" dirty="0"/>
              <a:t>Yanikomeroglu, </a:t>
            </a:r>
            <a:r>
              <a:rPr lang="en-CA" sz="1400" dirty="0" smtClean="0"/>
              <a:t>A. Yongacoglu, “</a:t>
            </a:r>
            <a:r>
              <a:rPr lang="en-US" sz="1400" dirty="0" smtClean="0">
                <a:solidFill>
                  <a:srgbClr val="FF0000"/>
                </a:solidFill>
              </a:rPr>
              <a:t>A </a:t>
            </a:r>
            <a:r>
              <a:rPr lang="en-US" sz="1400" dirty="0">
                <a:solidFill>
                  <a:srgbClr val="FF0000"/>
                </a:solidFill>
              </a:rPr>
              <a:t>vision and framework for the high altitude platform station (HAPS) networks of the future</a:t>
            </a:r>
            <a:r>
              <a:rPr lang="en-CA" sz="1400" dirty="0" smtClean="0"/>
              <a:t>”, </a:t>
            </a:r>
            <a:r>
              <a:rPr lang="en-CA" sz="1400" dirty="0"/>
              <a:t>under review in </a:t>
            </a:r>
            <a:r>
              <a:rPr lang="en-CA" sz="1400" i="1" dirty="0" smtClean="0"/>
              <a:t>IEEE Communications Surveys and Tutorials</a:t>
            </a:r>
            <a:r>
              <a:rPr lang="en-CA" sz="1400" dirty="0" smtClean="0"/>
              <a:t>. </a:t>
            </a:r>
            <a:r>
              <a:rPr lang="en-CA" sz="1400" dirty="0" smtClean="0">
                <a:solidFill>
                  <a:srgbClr val="9900FF"/>
                </a:solidFill>
              </a:rPr>
              <a:t>(01)</a:t>
            </a:r>
            <a:endParaRPr lang="en-CA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381000" y="3147536"/>
            <a:ext cx="8458200" cy="7386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20000"/>
              </a:spcBef>
              <a:buClr>
                <a:srgbClr val="3399FF"/>
              </a:buClr>
              <a:defRPr/>
            </a:pPr>
            <a:r>
              <a:rPr lang="en-CA" sz="1400" dirty="0" smtClean="0"/>
              <a:t>W. </a:t>
            </a:r>
            <a:r>
              <a:rPr lang="en-CA" sz="1400" dirty="0"/>
              <a:t>Jaafar, </a:t>
            </a:r>
            <a:r>
              <a:rPr lang="en-CA" sz="1400" dirty="0" smtClean="0"/>
              <a:t>S. </a:t>
            </a:r>
            <a:r>
              <a:rPr lang="en-CA" sz="1400" dirty="0"/>
              <a:t>Naser, </a:t>
            </a:r>
            <a:r>
              <a:rPr lang="en-CA" sz="1400" dirty="0" smtClean="0"/>
              <a:t>S. </a:t>
            </a:r>
            <a:r>
              <a:rPr lang="en-CA" sz="1400" dirty="0"/>
              <a:t>Muhaidat, </a:t>
            </a:r>
            <a:r>
              <a:rPr lang="en-CA" sz="1400" dirty="0" smtClean="0"/>
              <a:t>P.C</a:t>
            </a:r>
            <a:r>
              <a:rPr lang="en-CA" sz="1400" dirty="0"/>
              <a:t>. Sofotasios, </a:t>
            </a:r>
            <a:r>
              <a:rPr lang="en-CA" sz="1400" dirty="0" smtClean="0"/>
              <a:t>H </a:t>
            </a:r>
            <a:r>
              <a:rPr lang="en-CA" sz="1400" dirty="0"/>
              <a:t>Yanikomeroglu, “</a:t>
            </a:r>
            <a:r>
              <a:rPr lang="en-CA" sz="1400" dirty="0">
                <a:solidFill>
                  <a:srgbClr val="FF0000"/>
                </a:solidFill>
              </a:rPr>
              <a:t>Multiple access in aerial networks: From orthogonal and non-orthogonal to rate-splitting</a:t>
            </a:r>
            <a:r>
              <a:rPr lang="en-CA" sz="1400" dirty="0"/>
              <a:t>”, </a:t>
            </a:r>
            <a:r>
              <a:rPr lang="en-CA" sz="1400" dirty="0" smtClean="0"/>
              <a:t>under review in </a:t>
            </a:r>
            <a:r>
              <a:rPr lang="en-CA" sz="1400" i="1" dirty="0" smtClean="0"/>
              <a:t>IEEE </a:t>
            </a:r>
            <a:r>
              <a:rPr lang="en-CA" sz="1400" i="1" dirty="0"/>
              <a:t>Open Journal of Vehicular </a:t>
            </a:r>
            <a:r>
              <a:rPr lang="en-CA" sz="1400" i="1" dirty="0" smtClean="0"/>
              <a:t>Technology</a:t>
            </a:r>
            <a:r>
              <a:rPr lang="en-CA" sz="1400" dirty="0" smtClean="0"/>
              <a:t>. </a:t>
            </a:r>
            <a:r>
              <a:rPr lang="en-CA" sz="1400" dirty="0">
                <a:solidFill>
                  <a:srgbClr val="9900FF"/>
                </a:solidFill>
              </a:rPr>
              <a:t>(</a:t>
            </a:r>
            <a:r>
              <a:rPr lang="en-CA" sz="1400" dirty="0" smtClean="0">
                <a:solidFill>
                  <a:srgbClr val="9900FF"/>
                </a:solidFill>
              </a:rPr>
              <a:t>02)</a:t>
            </a:r>
            <a:endParaRPr lang="en-CA" sz="1400" dirty="0"/>
          </a:p>
        </p:txBody>
      </p:sp>
      <p:sp>
        <p:nvSpPr>
          <p:cNvPr id="2" name="Rectangle 1"/>
          <p:cNvSpPr/>
          <p:nvPr/>
        </p:nvSpPr>
        <p:spPr>
          <a:xfrm>
            <a:off x="7391400" y="914400"/>
            <a:ext cx="145745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1400" dirty="0" smtClean="0">
                <a:solidFill>
                  <a:srgbClr val="9900FF"/>
                </a:solidFill>
                <a:latin typeface="+mn-lt"/>
              </a:rPr>
              <a:t>(2561 citations)</a:t>
            </a:r>
            <a:r>
              <a:rPr lang="en-CA" sz="1400" dirty="0" smtClean="0">
                <a:latin typeface="+mn-lt"/>
              </a:rPr>
              <a:t> </a:t>
            </a:r>
            <a:endParaRPr lang="en-CA" sz="1400" dirty="0"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1000" y="1524000"/>
            <a:ext cx="8458200" cy="5232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20000"/>
              </a:spcBef>
              <a:buClr>
                <a:srgbClr val="3399FF"/>
              </a:buClr>
              <a:defRPr/>
            </a:pPr>
            <a:r>
              <a:rPr lang="en-CA" sz="1400" dirty="0" smtClean="0"/>
              <a:t>N. </a:t>
            </a:r>
            <a:r>
              <a:rPr lang="en-CA" sz="1400" dirty="0"/>
              <a:t>Cherif, </a:t>
            </a:r>
            <a:r>
              <a:rPr lang="en-CA" sz="1400" dirty="0" smtClean="0"/>
              <a:t>W. </a:t>
            </a:r>
            <a:r>
              <a:rPr lang="en-CA" sz="1400" dirty="0"/>
              <a:t>Jaafar, </a:t>
            </a:r>
            <a:r>
              <a:rPr lang="en-CA" sz="1400" dirty="0" smtClean="0"/>
              <a:t>H. </a:t>
            </a:r>
            <a:r>
              <a:rPr lang="en-CA" sz="1400" dirty="0"/>
              <a:t>Yanikomeroglu, </a:t>
            </a:r>
            <a:r>
              <a:rPr lang="en-CA" sz="1400" dirty="0" smtClean="0"/>
              <a:t>A. </a:t>
            </a:r>
            <a:r>
              <a:rPr lang="en-CA" sz="1400" dirty="0"/>
              <a:t>Yongacoglu, “</a:t>
            </a:r>
            <a:r>
              <a:rPr lang="en-CA" sz="1400" dirty="0">
                <a:solidFill>
                  <a:srgbClr val="FF0000"/>
                </a:solidFill>
              </a:rPr>
              <a:t>3D Aerial highways: The key enabler of the retail industry transformation</a:t>
            </a:r>
            <a:r>
              <a:rPr lang="en-CA" sz="1400" dirty="0"/>
              <a:t>”, under review in </a:t>
            </a:r>
            <a:r>
              <a:rPr lang="en-CA" sz="1400" i="1" dirty="0"/>
              <a:t>IEEE Communications </a:t>
            </a:r>
            <a:r>
              <a:rPr lang="en-CA" sz="1400" i="1" dirty="0" smtClean="0"/>
              <a:t>Magazine</a:t>
            </a:r>
            <a:r>
              <a:rPr lang="en-CA" sz="1400" dirty="0" smtClean="0"/>
              <a:t>. </a:t>
            </a:r>
            <a:endParaRPr lang="en-CA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381000" y="2233136"/>
            <a:ext cx="8458200" cy="7386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20000"/>
              </a:spcBef>
              <a:buClr>
                <a:srgbClr val="3399FF"/>
              </a:buClr>
              <a:defRPr/>
            </a:pPr>
            <a:r>
              <a:rPr lang="en-CA" sz="1400" dirty="0" smtClean="0"/>
              <a:t>T. </a:t>
            </a:r>
            <a:r>
              <a:rPr lang="en-CA" sz="1400" dirty="0"/>
              <a:t>Darwish, </a:t>
            </a:r>
            <a:r>
              <a:rPr lang="en-CA" sz="1400" dirty="0" smtClean="0"/>
              <a:t>G. </a:t>
            </a:r>
            <a:r>
              <a:rPr lang="en-CA" sz="1400" dirty="0"/>
              <a:t>Karabulut Kurt, </a:t>
            </a:r>
            <a:r>
              <a:rPr lang="en-CA" sz="1400" dirty="0" smtClean="0"/>
              <a:t>H. </a:t>
            </a:r>
            <a:r>
              <a:rPr lang="en-CA" sz="1400" dirty="0"/>
              <a:t>Yanikomeroglu, </a:t>
            </a:r>
            <a:r>
              <a:rPr lang="en-CA" sz="1400" dirty="0" smtClean="0"/>
              <a:t>G. </a:t>
            </a:r>
            <a:r>
              <a:rPr lang="en-CA" sz="1400" dirty="0"/>
              <a:t>Senarath, </a:t>
            </a:r>
            <a:r>
              <a:rPr lang="en-CA" sz="1400" dirty="0" smtClean="0"/>
              <a:t>P. </a:t>
            </a:r>
            <a:r>
              <a:rPr lang="en-CA" sz="1400" dirty="0"/>
              <a:t>Zhu, “</a:t>
            </a:r>
            <a:r>
              <a:rPr lang="en-CA" sz="1400" dirty="0">
                <a:solidFill>
                  <a:srgbClr val="FF0000"/>
                </a:solidFill>
              </a:rPr>
              <a:t>A vision of self-evolving network management for future intelligent vertical HetNet</a:t>
            </a:r>
            <a:r>
              <a:rPr lang="en-CA" sz="1400" dirty="0"/>
              <a:t>”, </a:t>
            </a:r>
            <a:r>
              <a:rPr lang="en-CA" sz="1400" dirty="0" smtClean="0"/>
              <a:t>under review in </a:t>
            </a:r>
            <a:r>
              <a:rPr lang="en-CA" sz="1400" i="1" dirty="0" smtClean="0"/>
              <a:t>IEEE </a:t>
            </a:r>
            <a:r>
              <a:rPr lang="en-CA" sz="1400" i="1" dirty="0"/>
              <a:t>Wireless Communications </a:t>
            </a:r>
            <a:r>
              <a:rPr lang="en-CA" sz="1400" i="1" dirty="0" smtClean="0"/>
              <a:t>Magazine</a:t>
            </a:r>
            <a:r>
              <a:rPr lang="en-CA" sz="1400" dirty="0" smtClean="0"/>
              <a:t>.</a:t>
            </a:r>
            <a:endParaRPr lang="en-CA" sz="1400" i="1" dirty="0" smtClean="0"/>
          </a:p>
        </p:txBody>
      </p:sp>
    </p:spTree>
    <p:extLst>
      <p:ext uri="{BB962C8B-B14F-4D97-AF65-F5344CB8AC3E}">
        <p14:creationId xmlns:p14="http://schemas.microsoft.com/office/powerpoint/2010/main" val="99771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/>
          <p:cNvSpPr>
            <a:spLocks noGrp="1"/>
          </p:cNvSpPr>
          <p:nvPr>
            <p:ph type="title" idx="4294967295"/>
          </p:nvPr>
        </p:nvSpPr>
        <p:spPr>
          <a:xfrm>
            <a:off x="457200" y="838200"/>
            <a:ext cx="8382000" cy="381000"/>
          </a:xfrm>
        </p:spPr>
        <p:txBody>
          <a:bodyPr/>
          <a:lstStyle/>
          <a:p>
            <a:r>
              <a:rPr lang="en-US" dirty="0"/>
              <a:t>Ongoing International Collaborations on </a:t>
            </a:r>
            <a:r>
              <a:rPr lang="en-US" dirty="0" smtClean="0"/>
              <a:t>Non-Terrestrial Networks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9091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45576"/>
            <a:ext cx="8458200" cy="530762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sz="1800" dirty="0">
                <a:solidFill>
                  <a:schemeClr val="tx1"/>
                </a:solidFill>
              </a:rPr>
              <a:t>Istanbul Technical U, Turkey </a:t>
            </a:r>
            <a:r>
              <a:rPr lang="en-US" sz="1600" dirty="0">
                <a:solidFill>
                  <a:schemeClr val="tx1"/>
                </a:solidFill>
              </a:rPr>
              <a:t>(Karabulut </a:t>
            </a:r>
            <a:r>
              <a:rPr lang="en-US" sz="1600" dirty="0" smtClean="0">
                <a:solidFill>
                  <a:schemeClr val="tx1"/>
                </a:solidFill>
              </a:rPr>
              <a:t>Kurt, Altunbas, </a:t>
            </a:r>
            <a:r>
              <a:rPr lang="en-US" sz="1600" smtClean="0">
                <a:solidFill>
                  <a:schemeClr val="tx1"/>
                </a:solidFill>
              </a:rPr>
              <a:t>Gorcin)</a:t>
            </a:r>
            <a:endParaRPr lang="en-US" sz="1600" dirty="0">
              <a:solidFill>
                <a:schemeClr val="tx1"/>
              </a:solidFill>
            </a:endParaRPr>
          </a:p>
          <a:p>
            <a:endParaRPr lang="en-US" sz="6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Istanbul </a:t>
            </a:r>
            <a:r>
              <a:rPr lang="en-US" sz="1800" dirty="0" err="1" smtClean="0">
                <a:solidFill>
                  <a:schemeClr val="tx1"/>
                </a:solidFill>
              </a:rPr>
              <a:t>Medeniyet</a:t>
            </a:r>
            <a:r>
              <a:rPr lang="en-US" sz="1800" dirty="0" smtClean="0">
                <a:solidFill>
                  <a:schemeClr val="tx1"/>
                </a:solidFill>
              </a:rPr>
              <a:t> U, Turkey </a:t>
            </a:r>
            <a:r>
              <a:rPr lang="en-US" sz="1600" dirty="0" smtClean="0">
                <a:solidFill>
                  <a:schemeClr val="tx1"/>
                </a:solidFill>
              </a:rPr>
              <a:t>(Erdogan)</a:t>
            </a:r>
          </a:p>
          <a:p>
            <a:endParaRPr lang="en-US" sz="6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Tampere </a:t>
            </a:r>
            <a:r>
              <a:rPr lang="en-US" sz="1800" dirty="0">
                <a:solidFill>
                  <a:schemeClr val="tx1"/>
                </a:solidFill>
              </a:rPr>
              <a:t>U, Finland </a:t>
            </a:r>
            <a:r>
              <a:rPr lang="en-US" sz="1600" dirty="0">
                <a:solidFill>
                  <a:schemeClr val="tx1"/>
                </a:solidFill>
              </a:rPr>
              <a:t>(Andreev, Koucheryavy)</a:t>
            </a:r>
          </a:p>
          <a:p>
            <a:endParaRPr lang="en-US" sz="6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Australian National U, Australia </a:t>
            </a:r>
            <a:r>
              <a:rPr lang="en-US" sz="1600" dirty="0">
                <a:solidFill>
                  <a:schemeClr val="tx1"/>
                </a:solidFill>
              </a:rPr>
              <a:t>(</a:t>
            </a:r>
            <a:r>
              <a:rPr lang="en-US" sz="1600" dirty="0" err="1">
                <a:solidFill>
                  <a:schemeClr val="tx1"/>
                </a:solidFill>
              </a:rPr>
              <a:t>Durrani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endParaRPr lang="en-US" sz="6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TOBB U of Technology and Economics, Turkey </a:t>
            </a:r>
            <a:r>
              <a:rPr lang="en-US" sz="1600" dirty="0">
                <a:solidFill>
                  <a:schemeClr val="tx1"/>
                </a:solidFill>
              </a:rPr>
              <a:t>(Tavli, </a:t>
            </a:r>
            <a:r>
              <a:rPr lang="en-US" sz="1600" dirty="0" smtClean="0">
                <a:solidFill>
                  <a:schemeClr val="tx1"/>
                </a:solidFill>
              </a:rPr>
              <a:t>Gultekin, </a:t>
            </a:r>
            <a:r>
              <a:rPr lang="en-US" sz="1600" dirty="0" err="1" smtClean="0">
                <a:solidFill>
                  <a:schemeClr val="tx1"/>
                </a:solidFill>
              </a:rPr>
              <a:t>Demirtas</a:t>
            </a:r>
            <a:r>
              <a:rPr lang="en-US" sz="1600" dirty="0" smtClean="0">
                <a:solidFill>
                  <a:schemeClr val="tx1"/>
                </a:solidFill>
              </a:rPr>
              <a:t>)</a:t>
            </a:r>
            <a:endParaRPr lang="en-US" sz="1600" dirty="0">
              <a:solidFill>
                <a:schemeClr val="tx1"/>
              </a:solidFill>
            </a:endParaRPr>
          </a:p>
          <a:p>
            <a:endParaRPr lang="en-US" sz="6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Isfahan U of Technology, Iran </a:t>
            </a:r>
            <a:r>
              <a:rPr lang="en-US" sz="1600" dirty="0">
                <a:solidFill>
                  <a:schemeClr val="tx1"/>
                </a:solidFill>
              </a:rPr>
              <a:t>(</a:t>
            </a:r>
            <a:r>
              <a:rPr lang="en-US" sz="1600" dirty="0" err="1">
                <a:solidFill>
                  <a:schemeClr val="tx1"/>
                </a:solidFill>
              </a:rPr>
              <a:t>Omidi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 err="1">
                <a:solidFill>
                  <a:schemeClr val="tx1"/>
                </a:solidFill>
              </a:rPr>
              <a:t>Naghsh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endParaRPr lang="en-US" sz="600" dirty="0">
              <a:solidFill>
                <a:schemeClr val="tx1"/>
              </a:solidFill>
            </a:endParaRPr>
          </a:p>
          <a:p>
            <a:r>
              <a:rPr lang="en-US" sz="1800" dirty="0" err="1">
                <a:solidFill>
                  <a:schemeClr val="tx1"/>
                </a:solidFill>
              </a:rPr>
              <a:t>Sabanci</a:t>
            </a:r>
            <a:r>
              <a:rPr lang="en-US" sz="1800" dirty="0">
                <a:solidFill>
                  <a:schemeClr val="tx1"/>
                </a:solidFill>
              </a:rPr>
              <a:t> U, Turkey </a:t>
            </a:r>
            <a:r>
              <a:rPr lang="en-US" sz="1600" dirty="0">
                <a:solidFill>
                  <a:schemeClr val="tx1"/>
                </a:solidFill>
              </a:rPr>
              <a:t>(</a:t>
            </a:r>
            <a:r>
              <a:rPr lang="en-US" sz="1600" dirty="0" err="1">
                <a:solidFill>
                  <a:schemeClr val="tx1"/>
                </a:solidFill>
              </a:rPr>
              <a:t>Ercetin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endParaRPr lang="en-US" sz="600" dirty="0">
              <a:solidFill>
                <a:schemeClr val="tx1"/>
              </a:solidFill>
            </a:endParaRPr>
          </a:p>
          <a:p>
            <a:r>
              <a:rPr lang="en-US" sz="1800" dirty="0" err="1">
                <a:solidFill>
                  <a:schemeClr val="tx1"/>
                </a:solidFill>
              </a:rPr>
              <a:t>Tarbiat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Modares</a:t>
            </a:r>
            <a:r>
              <a:rPr lang="en-US" sz="1800" dirty="0">
                <a:solidFill>
                  <a:schemeClr val="tx1"/>
                </a:solidFill>
              </a:rPr>
              <a:t> U, Iran </a:t>
            </a:r>
            <a:r>
              <a:rPr lang="en-US" sz="1600" dirty="0">
                <a:solidFill>
                  <a:schemeClr val="tx1"/>
                </a:solidFill>
              </a:rPr>
              <a:t>(Mokari, Saeedi)</a:t>
            </a:r>
          </a:p>
          <a:p>
            <a:endParaRPr lang="en-US" sz="600" dirty="0">
              <a:solidFill>
                <a:schemeClr val="tx1"/>
              </a:solidFill>
            </a:endParaRPr>
          </a:p>
          <a:p>
            <a:r>
              <a:rPr lang="en-US" sz="1800" dirty="0" err="1">
                <a:solidFill>
                  <a:schemeClr val="tx1"/>
                </a:solidFill>
              </a:rPr>
              <a:t>Shahrood</a:t>
            </a:r>
            <a:r>
              <a:rPr lang="en-US" sz="1800" dirty="0">
                <a:solidFill>
                  <a:schemeClr val="tx1"/>
                </a:solidFill>
              </a:rPr>
              <a:t> U, Iran </a:t>
            </a:r>
            <a:r>
              <a:rPr lang="en-US" sz="1600" dirty="0">
                <a:solidFill>
                  <a:schemeClr val="tx1"/>
                </a:solidFill>
              </a:rPr>
              <a:t>(</a:t>
            </a:r>
            <a:r>
              <a:rPr lang="en-US" sz="1600" dirty="0" err="1">
                <a:solidFill>
                  <a:schemeClr val="tx1"/>
                </a:solidFill>
              </a:rPr>
              <a:t>Javan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  <a:p>
            <a:endParaRPr lang="en-US" sz="6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U of Tehran, Iran </a:t>
            </a:r>
            <a:r>
              <a:rPr lang="en-US" sz="1600" dirty="0">
                <a:solidFill>
                  <a:schemeClr val="tx1"/>
                </a:solidFill>
              </a:rPr>
              <a:t>(</a:t>
            </a:r>
            <a:r>
              <a:rPr lang="en-US" sz="1600" dirty="0" err="1">
                <a:solidFill>
                  <a:schemeClr val="tx1"/>
                </a:solidFill>
              </a:rPr>
              <a:t>Sabbaghian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  <a:p>
            <a:endParaRPr lang="en-US" sz="600" dirty="0">
              <a:solidFill>
                <a:schemeClr val="tx1"/>
              </a:solidFill>
            </a:endParaRPr>
          </a:p>
          <a:p>
            <a:endParaRPr lang="en-US" sz="6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U of </a:t>
            </a:r>
            <a:r>
              <a:rPr lang="en-US" sz="1800" dirty="0" err="1">
                <a:solidFill>
                  <a:schemeClr val="tx1"/>
                </a:solidFill>
              </a:rPr>
              <a:t>Lancester</a:t>
            </a:r>
            <a:r>
              <a:rPr lang="en-US" sz="1800" dirty="0">
                <a:solidFill>
                  <a:schemeClr val="tx1"/>
                </a:solidFill>
              </a:rPr>
              <a:t>, UK </a:t>
            </a:r>
            <a:r>
              <a:rPr lang="en-US" sz="1600" dirty="0">
                <a:solidFill>
                  <a:schemeClr val="tx1"/>
                </a:solidFill>
              </a:rPr>
              <a:t>(</a:t>
            </a:r>
            <a:r>
              <a:rPr lang="en-US" sz="1600" dirty="0" err="1">
                <a:solidFill>
                  <a:schemeClr val="tx1"/>
                </a:solidFill>
              </a:rPr>
              <a:t>Navaie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  <a:p>
            <a:endParaRPr lang="en-US" sz="6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U of Massachusetts Amherst, USA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(</a:t>
            </a:r>
            <a:r>
              <a:rPr lang="en-US" sz="1600" dirty="0" err="1">
                <a:solidFill>
                  <a:schemeClr val="tx1"/>
                </a:solidFill>
              </a:rPr>
              <a:t>Pishro</a:t>
            </a:r>
            <a:r>
              <a:rPr lang="en-US" sz="1600" dirty="0">
                <a:solidFill>
                  <a:schemeClr val="tx1"/>
                </a:solidFill>
              </a:rPr>
              <a:t>-Nik)</a:t>
            </a:r>
            <a:endParaRPr lang="en-US" sz="1600" dirty="0">
              <a:solidFill>
                <a:srgbClr val="FF3300"/>
              </a:solidFill>
            </a:endParaRPr>
          </a:p>
          <a:p>
            <a:pPr>
              <a:buFontTx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>
              <a:solidFill>
                <a:srgbClr val="000099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67400" y="4045803"/>
            <a:ext cx="2438401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err="1">
                <a:latin typeface="Arial" panose="020B0604020202020204" pitchFamily="34" charset="0"/>
              </a:rPr>
              <a:t>Cotutelle</a:t>
            </a:r>
            <a:r>
              <a:rPr lang="en-US" sz="1600" dirty="0">
                <a:latin typeface="Arial" panose="020B0604020202020204" pitchFamily="34" charset="0"/>
              </a:rPr>
              <a:t> in PhD</a:t>
            </a:r>
          </a:p>
          <a:p>
            <a:r>
              <a:rPr lang="en-US" sz="1600" dirty="0">
                <a:latin typeface="Arial" panose="020B0604020202020204" pitchFamily="34" charset="0"/>
              </a:rPr>
              <a:t>Home university</a:t>
            </a:r>
          </a:p>
          <a:p>
            <a:r>
              <a:rPr lang="en-US" sz="1600" dirty="0">
                <a:latin typeface="Arial" panose="020B0604020202020204" pitchFamily="34" charset="0"/>
              </a:rPr>
              <a:t>Host university: Carleton </a:t>
            </a:r>
          </a:p>
        </p:txBody>
      </p:sp>
    </p:spTree>
    <p:extLst>
      <p:ext uri="{BB962C8B-B14F-4D97-AF65-F5344CB8AC3E}">
        <p14:creationId xmlns:p14="http://schemas.microsoft.com/office/powerpoint/2010/main" val="150057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AutoShape 2" descr="Image result for google loon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04" name="AutoShape 4" descr="Image result for google loon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06" name="AutoShape 6" descr="Image result for google loon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08" name="AutoShape 8" descr="Image result for google loon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10" name="AutoShape 10" descr="data:image/jpeg;base64,/9j/4AAQSkZJRgABAQAAAQABAAD/2wCEAAkGBxQSEhUUEhQUFhQXGBwUGBgXFxccGBwcGhcYGBYcGRgYHCggGBwlHBgcITEhJSksLi4uGh8zODMsNygtLisBCgoKDg0OGhAQGywkHyQsLCwuLC8sLCwsLCwsLCwsLC8wLCwsLCwsLCwsLC8sLCwsLCwsLCwsLCwsLC8vLC8sLP/AABEIAKsBJgMBIgACEQEDEQH/xAAbAAACAwEBAQAAAAAAAAAAAAAAAQMEBQIGB//EAEwQAAICAQMBBQUEBQcJBgcAAAECAxEABBIhMQUTIkFRBjJhcYEUI0KRM1KSofAVU2JygrHBJENjc4Oio9HxFlSTsrThBzREVXSz0//EABkBAQEBAQEBAAAAAAAAAAAAAAABAgMEBf/EACgRAQACAQQBBAEFAQEAAAAAAAABEQIDEiExQQRRcfChEyJhgdHxQv/aAAwDAQACEQMRAD8A+M4Xhgc9DkeLGfh+eGAgcMMMAwwxgfn6YCwvDDAMMMf8dPywDFhlvs3R94WslUUb3b0FgAD4kmhliJmagnhVwy1JqVvwRoF/pDc31J/wrDUTIyCkCvfO26/Lp+Wa2xXaX/CpjzqGBn9xWb+qCf7s5ZSDRBBHkeP78xbVTVi8Ryzp9BI6lkjkYDzVGYfHkCsrXkiYkoYZJ9nfrsavXaa/Os1NVX2SE7UDFnBIRQx2sALIFn65MsttfyxllVMfDJItO7WVRmA6kKTX5ZxmrbqYLC8eGEK8MMYwAdeMMR/jjDALx4H+P8cWAYYYYDvEcMBgMH+OMMMMBYY8MBYY8MBYY8DgLDGcMBYY8MBYycMDgI5rdk+KGdB7zbT9Bu/xOZNZJBOUYMpo/wAcZ00soxyuev8AeGcomY4cV/yy3J2a4j7zdGVB22HB5q64zqfURubZGDeZQjn5g4pNWO6MaA7d28liCbIA8hwKX+/Ltwi7my5W/aI93L3cZIjQBUo+nVjXUk838c0ezNEmpl0XfHiV9r80SFYgi/6VV9cwpNVYCyruI6G6P50b4zmXWsShXwd37lH3aO4Uet3Zv1OeDLSzywiImp55/qf+voZa+ETnXMZVx7cxPxxzHC/212lMmrdg7I0bkIFNKij3VVRwFquOhze9pI4jqhKAA8mnWYLQrvHVSDXqFJP0BzA1vbCTsHnhDyDhmVygeum9QD+YIOcSM+paTUSttVaBIHnVIiLfAAHrwBj0+jlGpp5zjW2Jif56/HF8/wCvLqZRtyi+3ejnk7uYStJtFEWW9664PrVn6Z3IgbTaVSaDO4J9AZaJzkapZkWIl/ADsJNnzY35dP3DKcmsuNYiopN1c+ZYkn889vqImYwqbiPv4t5ojnrzf4aHaeoEc5NsAhqNF4UKDQs+Y9eOfXMaaTcxbjnnLZ7Q3ACRAxHQ2QfzGU5GBPAAHoL/AMc82ljMRzHL3+p1Iymdk/tmbrnj71xLjDHgM7PKWO8MMBYDDDAMd4sBgGF49h5+HB/j6YsB4seGAAYYYYBhix4BhWFYcfx+/AMMPL+PhX+P5YYBhgMKwCssroJDGZQtxgkE2vltBO291AutmqG4ZXz1vYWnEukMQDb379Vbyrdo7BWrJPAB3cehySsPMajRSR7t6Fdu0Nfl3il47+agn5DJB2bMe8+7P3Vq/QUV3FhyfEQEYkCzSk9Bnpfbeiksg2/ePCbVlYUn26FKZSR7ka8XxnTe/rP/AMrVf+m1WLWnnX7F1C9YW90MehoM6xi+eDvdVI6gsLq8j0vZc0hYIhJQ0wtQbsgKASNzEqaUWTRz6J2ew72VT0kmnh+smpgVL+Acq30zzWm1scR1MpjkJj1ET13i0XWSdlP6PwpxyvJ+OSymC3ZUwUN3bbSu++Ong5IBtf0iGjzTqehzpuxZwGLR7QhZWLsigFWKsLZhZ3Aih1Iz23ZKBpYoz0kbYfkuh00n96DKXtXqFaKYncQ8cM4AYCm1Es84JtTYqQccfMYsp5d+w5waMYHh32XjCgAqDbFqBt0G0m/EvHIyDUdnyRqjOtK4BU2p6qri6J2na6mjRpgc9l28YxHMdrldkhfxgHvO+7PFA7DSBRG1UT4mFjrmT2t/8un9fS/+gixZTIbsacGjGVJ/WKqP0jRcliAPvEZeT1GW9N2dqIzs7tSGfuthki5cUCAN3NXRI4Hn0z2HbrhoXHnHL+6XXuVH0MTn+18czmZftOmBDbvtmo5DADb3wsbdvX439DlxzmJuEnGJh52XRyICyacoPEu8MXHEXettayP0R3WLtTx1yCTsaYGQFUuIbnHexWo3bTYD9Q3hrrZAqyL9r3itp3iW9gglmisjdSdm6dRdUC3dzsTX6uee7WZTP2nsDAeO7YMb+3QbjYUUCeg8vU43zkbYhkQ9lyuqMqghydvjQE7b3HaWBCja1sRQo849R2RMis7RkKpKmytiiqk7bvbbqN1V4hzyM1tOV7vT8Nu+zaw3uG2tmr427bu/Pd9PPNrt4qNNLwd+yvLbsL6INxV7t2yuehPpkvlaeMk7NlC7yvh2d77yEhCVAYqG3KCWFWObyY9izggFACxIALxg+HduJBawo2NbHjwnnN7RRLLqdPAAQZtGIWJYEHdpyY9q7RtIZV6k2fTOpNXHJqIX2vbxauQkMtFGfXGgCvDc+9dcjjFlPOP2RODRie+eKv3SoNV15denXcKuxnb9i6hSR3TdVXiiLYMy0QSDYjfkfqkZ6o6nbK0YAoavRxIT1EbKCOehLLpIGPHFEZodgOO7VD+NUr+tHJrZQf2Udf7WLKfPNXo3iIEgAJAatyk0QCLCklTRBo0cgOa/tOynUNtDClj3WwNnuk5FAbR0FG+nXMjNQzIGGNRZ8v49cWAYYE4YBgDiwwHhhWGA8MWF4BjrFiwOhixA5LpoGkdUQFndgqgdSSaA/M4HGBzZ7b9ltRpYxJIEZCQpaNtwBIsAmhd0eVscdemYmZwzxzi8ZuFyxnGamDGWItbKq7EkkVd2/arsF3AghtoNbrVeevA9MrYXmkWY9bIqlVkkVSNpVXYKQbsEA0RZPHxPrncvaczbt08zbxte5HO5RdBrPiHJ4PqfXKZwJwLUmvlat0spoAC3c0FNqBZ4AIsDyIyLvm58R8RtuTyeeT6nk8n1OSaLQSzfoYpJPXYjMB8yBQ+uWz2XGl9/qI0ar2RgzN1qiUIjB+G+8WvKr9vl8H3sn3YpPG3gBFEJz4RXFDCPXSreySRbUIadhagUqmjyoHAHTJtO2lCyd53zNuHd7SkdrTXusOFN7eOfgeuWonQoWi0Luqiy7yTOAB7xJhEYA9TkFCPtGZSSksqk3yJGB527uQfPYv7K+gziXVyOFV3dgg2oGZiFHApQT4RwBQ9BmummlpWXQREMocGtQwo+7y0xHQg18ReBSdJY5e70kRQ2q79OgPP4lMm5unU8jiqxZTIfVyG7kc31tmN0xYXz5MSfmSc0/Z+DU6qUQRzOoJMrEyPtFcs5UHlrroLJI+edBprFHQX8uzq6edrX55pey/aOpi1O5F0rbULSBPsihoiQrqJIuFY7hVng0TwMxqTltnb34awiN0bulL2l7Fm0my5XdSGQWSpUFdpG0OwCsi1weQpBAoZjajWyOSZJJHJG0lnZiRe4AknkbgDXqLz3Xtrq5ppTGmiEsMTMoLb2dmBIZiIJAVHFBfLn1OeXn0zhW3dnOho+IDVDafI07MDR8jmdDLUnTxnVrd5prVjHfOzplxal1KlXdSvukMQVsknaQeOp6epxvq5DdyObu7Zje4gtdnmyAT6kA+WW5pdNSDuJwQih6mVQXrxmmharN1z0rG6aUgX9riJFixFKCPIg/dGjzzX551tzpV/lCWkHey1Hyg3t4P6nPg+mJdbIFCCWQILIUO20WCDS3QJ3G/mfXLX8mRt+i1MLeiyboW/OQd3/AL+VG0UgRpNh7tH7tnHKBvTcOD9DXI9Rl4OXJnY9WY+6feP4RtT6qDQ9Ackk7QlZtzSylrB3F3JsAgG7vgEj5E5VvDCJ9RqpJNveSO+0Uu9mbaPQWeB8BkQOIDnjnDAn0WkeaRY41LOxoAUPibJNAAAkk0AASc0O3PZ2fSbTMo2sSA6NuWwAavyP7j5XRyH2d7TGl1McxXcEJ3L6qylHA+O1jXxrPT//ABI7ejl2QREuFIldyCBZTwKgPNBXJJPUsAOlnz556sa2OOOP7Zu59nbHHCdPKZnnxDxGLDFnocTOPFeLA6vDED8L/P8AwOGAsDhhgMj64YrwwDLPZmuME0UygExusgB6HaQaPwNV9crYeWB7/wBv/aaOWCOGEOe8CTuWFbVolEHq1m2N14QBdmvA1/0zW7U0zzTqIlaQtDEyogZiidylL06KB73Tz88jHZqR86iZF/oRESy9aPunu0/tOD8DnDQ0dPQwjDCKh11dTLUy3ZM5VJ6Amq6D14H780E7CmoNIohQmt85Ea9L4D+J+P1QTmn7O6fUyu/2AGCNlEbu0hoVRtpqB32RxGAea20SCe03sydKVDvJPNNe1kXwkqRvB3EyMQCD7o6j0NbnUx3bLi/byzGE1urhj6iKBFIEryvXGxdkYP8AWk8bj4bF+eaqPqFSPbFFpqXb3siojP5qwaYbrr+b69azqZpE2+GDRUqo38+SAoLbQGmQmrrwi93POZkmpiWRJPvJ2D7pDNQVwCKWgWbn1LfTNI77SnLoe91pmIPhT75lv5yBVUdegOW9PGpRX0+mUKFXfLqSCm6lVgu8iMi7bozc8AdMov2o6kNGiRKb2FYk3VflKV3Ej1BynqtS8h3SO7t0t2ZjXzY9MtFtv7Y6WPtsCV/MREfA0Y4VH+9lY6qN40M8+qkfxbowQQKI2U7saFc+6eb9OcyCFnO1FZm9FBJ/IDLknY0wd0ZQrR0W3OiAbl3Ly7C7Xn1wjiSWA193qCAKG6dOBZND7jgWSfqc6OrgUeHTAn1eWQ/+TZjHZRAtptMvF/plY/lFu5+GcfYU/wC8wfs6j/CD+LxwcvfSexcUULzMiNIsDM0f3gi3AbztJcvdAgPY9Qo654nS9pwo6v8AZVtSGFSyjp62TYPSs9X2r2+RoNPD30RaWN43nqQkRxhU2Bdm4Fh4S9UdpHXcc8h9hh/73F/4c/8A/PPN6eNWIy/VmJ5mq9vDtqzhx+nHjn5TdqyaUzy1FKw7x6ZZ0O4bjTcwm769fPItFLAveeOeI2ndlKZgLJk3UyAnha6Cr86yN9FH5aqH5FNQD/8ApI/6ZLo+zI3fadVAoom6n8lJ/FEB5evys8Z6OHLlLJrw9q2s1pUijuSwR6EfaeRlp9azhFGr07qqqqiaDoEUBR95Eyjjj3vLMjSdmSSi4wrH9XvI9/7BbcfoM+h+0/sVpYNNMVUpJChYOXclirAW9nZ4ulBRRYV05463qNPSyxxy/wDU1Dpp6WWcTMeOXjvs2402ljcsGIbTTAcIAXPDPGOCONo6j1yvHrBEpbTameNgb7sjabNBqkjaj053BbAHXM2CdkO5GKmiLBo0RR5Hwy6e2JG4l2zDp98u5vpJxIB8A2d6c7aPakUqFvtMEUyqSpmiAXpwR3kNKTY/zik5lypAVZkkkVgLCSIGv4CVDyfmijJtPqIt25Gm0z9LQl16c8grIo+r5cgMkzMgj0+qIQyllRkegQDRRY3ZySBRDXuHUZBT7S7DliBahJGAN0kRDopIBpipOzr+Kr9MzBmvoY1DyNDM2lkQqiK8hVyxveDKqqEA2/iAHIBIx9pyEWuq04WUgsssdJuPNFlW4pUv8SBT/SPQ20pkEjz5HmOl+ozR9pAftUxY7rfcDz0YBkHPSlIWvKq8sk1HYZLldPJHqFHAKMoY11qNyHPPSgQRXJzNmiZGKurKw6qwIYefIPIwI8MMLyoMBjxYAceAGGAYDDDAMBhlvs/s9pSxtURADJI1hEB6XXJY0aUAsaNDrgVK/jzzTi0KQyINYGCENujjZe+Xw+DeD+jskGjzQPh6XPpJju2aFH3gW07bRIBQDEG9umSz1vdzy9Gs50cCqahj+0z3RO0tAvUggEfemgx3PSCjwwG7Ja0eqkmeBiqpBpT7qAlVkIPqfHqGB8zYX+jwMljijI3aXTF1VRul1Dfdo20WKJWIG7IDl7sceQg1MyK2+Z/tU36u49yvWgXH6QD9VNqdKZhYzP1mseUjebA91QAEX4Ii0qD5DnJSvRdjdv8A2TVrLPINQojaJhCfCgboIwVVCFIBpKX45Z/+IHtO0sxghMiRRM8bcle8a9rblB90baAN+ZPWhgdiaQ745nG2BJFZpH4TwsGZVv32oe6tnnJWTZqJYkj+1TCV1WQhnDBWI3LCvvFq3WxYUennnKdDTnVjVmP3RFW3Gpls2XxMqGj7NkkUsijYOrsVSMfDe5C38Lv4Zb+zQw9zI0qTVN95Ggb3F2Ma3qt3yvofI8HJe1I2Jik1U3eWWRo42UvHsrgBfu41NqKHTnw8CzTlnUmDSxrH072UB+nrLNUQb5KPlnZh9F9vO0IBoj3pMiSlO4p1DOAytvQ7WCKFsE0K3beLz5zLvVFkj0qRRs2xZHG+ztut85KLwbsKvTrxmvq5JQqBdRp4gum3gx90GYjfK4V4F8I7xpIxtNWB5knMHv42W55tRIx8RQfrdBukkY81fIQ9c83pfTxoYbYmZ5meXXW1f1Mt0xSzqZ3bibXCjwUQyuAB0G1FEdfI5UZtNyznUyn1+7j9KBJMp6D9wzka1F9yCP5yF3b8rVP9zJx2lMgNSLDa7wIURCb6AmEAjg/iPTPRPDk7i7sRk/ZJDvDRK7OW+8IuOgEWmFg/EAjoTj02gmqvsBYjqzJqgT067ZAB+XnlfU9rO6lCzupIb712dg4BG5TxR5IF3V/HI2kIIMhuwUaNSUIC8KHAWgL8uvHld5mZn2Woehk0UzQR1oI96b0NialjtXj6y9S8kvmSeOPWtpu9SZh9hgZoX2uoEnUcVbSHg16EVmZFqmQIp60GQhlCjqYtye6fEdxLc0fzjdmYlCxVy7Fw7ARbhZHBFKbFc2OnIGYxnK5uqamMfC6vZ0yqAdCG/pET2QTY9yUD1HTp+eC6OX/7dY86XWcfUS8dPPMppAb3RrZINgbSOl0o8IBHwx90tkxtXiAUGw/PF2BtHJrqM6X7sfC7OkAI72CaLcNy7ZFYVZA8EignkEe+Omelk7VkaDR6ePXGLgHxRsjspdki3tHuBCqOFZqoiz6eTk18wfxsSyr3VSKrUoN7drgjrZ6dST1OW9T2ysiRq+nhdkUqW2snG5ioUQsooA+Y+nGJxialYmlgy6iVZkCwzlvu9yLCZKRw25QoEpB2iiRXPr0pPHAx2ssmmkHB3bnS6/ECO8iv+316AZwo00hoiWKyKNpKgs82GCED47jl15JPECPtkEW0FiHYL4ReyQVJGlggGwprobzSKknYc4UuE3xqCxkjKvHSiydynjjnaab1HBzObjg8WPzH+IsX9M0o5NNzsk1MRYbGFRyAg9RvVoyQaHG3LffyIsSwatpA+5O6c7UVV27dySMYwD4gA3p8cJSvou1d7xrq6mh3KrGTcXVNw3FZFIcUt0LK/DPqHtlEkeidVXTgblESuIliJ3AsE3UouMMdwINbTd0c+YTRpIxSRBptQOOQViY+jqf0Df0h4PUL1yX2nSVO5il7z7mCNPESVBkDS+DyAo7RR57sn5ebV0J1NTDKMpjbPUeXbT1IxxyiYu/whbQom/7SkkW4qI2QF4wOS5BLVIPd6OeCTyRkjSukaiYDUab3Y2DHwmrqKUjdCw692wrzKnrmXpptpWxuQMrlCTsbafxDp0sX6E5r6aQyOz6XwSMPHpiAUk55WMdJB5iNhY/CWIz0y5KWq7OHDQMZULbdtVMrVe14xZ6A+JbU11B4zPzb0fL95o2Ec1MGhYj8VqwiaSxIpDEbHO7qPH1yObuXJWZG0s44NK3dWP14a3xHpZTcPRBi0pk4ZZ12geEjeBTcq6kMjj1Rxww/ePOsrXlQYYYYCx1jGGBJCq9XJr9Va3H6kUvzo/I5qNcyguwg0qHwqBdkjxd2pO6aQ9C5PHFlRQGOp+WW4Z1BLSr3jUCtklQRfDgEWvPQEdB5cGKvwyM+mjWd+70yM1bQe8lN7qC3tkIJI3nhPM8gNnya4jvFiHdxSAKybt9hehYsOWuzYAqzQGSAS6pyxIpVALGljjToo4G1FF0FUc9ACTk6OqBvs8XelBbzSR7wPQrEQVjXjq4J/q9MCpo+zZJRuVajHWRyFiHlzI1LfwHJ8gcnKJFMywhdTe3umKsRZUE/dfjYE1TCvCbXmhJqHRqbVamSVq91LYqCLoySEKnpShhxkg7w2kSJpo9oZmZwGZGAovKaLqeuxAAf1SRhXPacTB0fVyNJuQkLGyllIJBjJPhhAN8KGr9W7pxmR0oFdPpCeT4lVwD+tRfUN8KIHooyqs0UX6JRK4/zkijZ/Yibg/OS7/VBytqtS8jbpGZ26WxJNeQF9B8OgxSWtvNFC7iJUmAPgklWwAV/mr2lgSfe3DjplTV6t5W3SOXI4F+Q9FHRR8BxkWI5UdyzFgoJ4Rdq8eW5n+vidj9c7jgFKznajXRFEmv6O4GieLND8s64jPkZAVYEFWQcWbBBDm6HpweuQu9kk8ljZ9SSef35nmevv37DXXaTviB4fBalG2k23Tdus9D6Ch+/IlW+ALPoMvp2NN+JO7HrMyxD6d6Vv6ZOdJDGKOpUSAsGMQlc1VbRaoldbIY3eLroq+1AuE90hn8LCRSw2HqQvSzdeL4ceuRwi2s0QPGQxq65r1JPTj1+uXP8lA/+pc1/oox8f5zJftGmVFAhdix3tc4sbSyhSViFcc0D5j6Tr+xlubJPAsk0Ogs9APIZLIoKhgAteA0ercncQelr6eanpeTvq4/LTRD5vOf7pRljR6yE+E6aG28O9pZgq2Rzyx21XX0vLPEWQoibd4XJal2o1nwUb6UbXk8V5+WRzx7SVtTRq1NqfiD6ZcM2nJ5hlX12TKR9A8RP+9k6/ZSNrS6kILIBiQgMeLsSfAWNvNeWOujvtmxzEAKeU3btvQX0PI5Fj0+Hpna6ffXd2WJb7uuQByKbo/HyPHTLUvZYBpZ4GNAgFnSwQCOXUJ59NxyLU9lzIu9o22frimT0/SKSp/PHE8wc9Sp5JFKUYMjMrDoykqw+IIPH550Zgw8XVVpSoUXR/Hx4uLF9enXOZoirFTVj0II+FEGjeWJ8Skwuv23OQN0gf/WRxufqZEN53pp4JbE6iM0T3kQI3EfhMQBTn1XaB530OYMMtFtQTMsca6uJniZfunBp1H+jkoh1HnG1geWw2cvGSSWBUimjkg06d4Y3BU+Au3jRrDXvK0jEWw9bzF0mukjBCN4T1RgGQ/NGBUn41eXNKdPM6rKPs9nl4+Y6HJJjc2DV+63oAuShxtglNUdO/Hmzwk/Hd95EOnNuPllfVdmyJVruU3tdCHRqu9rrYJ4JrqK5Ay3HqZe5VpYxNAPCC1nZRrasindF8Fbjz2nLHZgbx/YpW3uhVoXrvCDViP8ADOfTgP6LfOBT/lJZBWpTvPLvFO2YdOrVtl/tgnyDDLaDbE4CrqYSQ7upKTJS0u8clAPiGS/MmqrQaFJ0+5BE6LbRE33gUeJ4iedwAto+T1K2LUUNPOyMHQlWHII6/wAeXxwNFXMKs0D95p3IDxuOLPQSx3wfSRT8mB4GfqQt3HYU9FJsr6gnz+B8x8bySWRfeWwxveKULzyQqgUF+HwFV5V8pJVhjvDCDDFhgGSRoCDZqhx8T6X/AO2R48DRDGYeIpDAnkAauvwr1llPqT58lVqpIJ3cNHpwIoq+8ZmHIIKkzSV0NmkAr9UFuTm7wa3E7R6eQ86v1y8YZdUfuNO5UUCsKMy2LpiEWt200TXkTxeRS+1pFxAAzD/POoJ/2cbWsY46m287XplbW6uSVg0rs7ABQWNmhdC/qfzy8/s3qV99Fj/1s0MZ/KRwcX8hkctqNGv+3Vj/AMINi4OWXhmxoezdMH+/1kWza36Iandu2nu+W01Vv238LrnN6P2V0sOg+0ajUqZNQe70oEc4UbWQvLQUO3G5Ra7bI6+TdBTxSqSQB1JoD4npmnB2fIqhhUSncjSyMojIPFRcFpBQ5KBibPl12dHHo9OGCT6eSYit2ogmKowdSwWJ4GX3Qw3PZuvCvNz9v6WHVa0TLLpe5O3f/lIVjXvUJmBWxQpeB5Vmbv4aqnmydNHwBJO3r+ii+gFyOL87T5YHtmUfoiIF9IRsP1cfeP8A2mObnavs3vihbTxx98QRKkM0Tx8AEMLlYhjdEC14sV0OTL7PamNDJJppgvKg7HABr3iQptRfqAT8iMtwlSoP4L69424OGXkA15tzuPNn0PxOQA4i983Z6k9ecMsQky7iQFlBYKCQC3kATRPqa6455S7Fj1PoABxwKA6cACs7gfarkMAxGwCrsNe7n8NAf72QY8ng8VYYZUT6o3ta1thZC8UQSvI8iaDeni+ggydGuNlJUUQ4sckmlIB+RuvhkJyY+yz7pYSCNjEKL3bttkHaeOOdpNX1rrXqaeZ4m3Izxv6qSrUaNcc1kBOW4omlVtquzINzNdgIF6G+lVxzz0rJPHJHKb+U936aOOX47RG/7cW3cf64bJ4I4JKQSNEC17ZQhola8M4ABHAsMEHHXzzHvOssxZE0n1mikhIEilbFqbBVhQNo62rjnqCcr1mh2b2k0YMdr3bsCwdS6CvPZdefJq/Tms67uGUkAiB/IEsYW6dHbxRX18W4erLiJnqSvZm48l1WmeJisilWHkfTyI8ip8iOD5ZHGhYhVBZj0ABJPyA65USabUPE26NirdLU1x5g+oPoeDl+QxTRtJ4Yp12jYg8MxLAAxqv6JhySB4TxW08Gm3Z8w6wyj5xv/wAsrspBIIIINEGwQR6jyOQ5hp6vWiZU3CtSG8cxYru27ttj+curfiyBfO5jV1M28kuKk8yBW4+rL0v4ir8+ec4n1Jk5flv1/wAR/rfrH49fUnIcoWPC8WA8MV4YBhjvDA6jjvzA+LHj/n+WXoxpk9/vpjx4UqJP23DO37K5nY8DVHbeyvs8EEJBvds71+grxT7yp6+7t69Mqa7tSefiaaWQXdO7FR8lJofTKowyUW5C48d5p+zPZP2vVQ6feUEjbS229vBJ4sX0rrlGp2BpYo9BqtXNBHKyyww6fvDLtLnc8wKxuu8BNpINjp8bzO0u1JZ3+0agszsNsVMqhAjAKFVR4FXkAAAXZ9c0PaHtP7W0Wk0cUg00AZIIlBeRzyZJXC+9I1Wa4A6eeZuh7Lk1ErABIqba261CsbpAvLF/C1J1O05iYvtqGYThmjr+y9neGOWOdI22lo93QsQrFSOhryJokDzGZ+bZaup7TR9FFp+7XvI5WbftHKEEgbrssWY3xRCRfq5m6aZ4zujZkb9ZGKn81rI8d4oap9oJWAE2zUAWKnQMa+EoqUfRh5Yu+0b+9HPAfWJllT/w5drf8Q5l3ncMRdgii2YhVFgWSaAs/E+eSltqP2cjKFh1cDgEvsk3QNZoHmQbOij8fr9auu7GnhG6SJwnHjA3R89KkS0P55J7Q9nyaecxy1YVaIFArtAUgeXA/O8q6LWyQtuhkeNvVGZSfntPOTHpZ7OTQSLEkzIwikJVH4oletfv/I+hyvm1J2/3yrHqohIq7irR1DIpcguRtBjckjkshJ9RkY7GEvOkk77z7ogLqB/s7Il+cZY+oHTLfulM/RMBIOgDWhJ6AOCpJ+QN/TK4OdhCTtAO66oA7r9K638M1Nd2U4djK0UV0xDnabYBiO5AaTgmvd8snn798nhuexLnT6fUaouI13JEH7svVOrOCdpAsMvA5NHjjLmsl7rcun1UiGSF4UWJCsY2pDqGN7wRujbbezzOZ2l7eg0+xImcxLTMEgW2fYoZu8mfcviW/Ci1QyvN7RRM6v3U7MN5tp1BJeGOBiR3TfhS+vU5KlXo+xJoo5p9SYAZozsB3vtbvIgshZSfeKuaI4vyzyX/AGV1bFzFpdQ8asQriNtpUMVBBqj08stJ7VIveEacneQzbprHAA4qMeSjzzb9pe0wYXkliV5ZBHFIHlmZaG0kACS1IlgdSfWM+uOYHkdb2DqoV3S6bURqOrNG4X4c7aHHxyrFctL42fhYxYraNxK8/Pj8q5zd0HthJCxdIIQxSOPh9UvhiEap7s4N1GoJvnn1yn2p2xFqJnlk0wVnbcRFJsUH4KUYD+PM3lmJkilPSdolVEbqJYeaRifDfJMbDxRnz44J6hume4j7TSDs+GPS9xFNKN5aUwhtm9gt+D71jRBLcADgenl+2e1dLqZN/wBlOn8NFYGj2E2x3bDGADyBwegGaus7OLRaYxaP7Qn2ceMtIr/pZeCscu392JFvWdq6k6aJpe0IoiZJFZ4aLlFSDYq/Z0Hu23DMvvDnPLe1B/y3Vdf08vXr+kbr8c35NK6aaEjRRR1LMb1TMEXwafkd86qwauh3e6aGYvthCya3U7lKgzyFSVIsFzytgWPl64gljXhj/wAf/fDNMlhWMnC8BVjwwwFjxYZQYxgovLMWlX8cqIPgGdvoF4/NhkFXAnNNZdKn+bnmP9N1iT9lAzEfJxnSdvSJ+gSGDirijG/6Syl5F+jDAj0vYmokXesTBOvePUcdf6yQqv789D7JtDomlk1EmlZzEUjCzuzKzEBjugjkT3CTyGFgDzOeS1OoeVt0jtI36zsWP5sScjyUtve+zWr0GlnjaHUiI3TSyJNKwXqyo3dRiOwNpbYW8XBUXeV26JNR3AgnGo7uMjd3gWQyCV7bu5JO8LFe78XoABVUPLjERjaW9/2bKdLrO+lj08P3ZJd5WQs7Qhjce83ch5qIgN5ccUNf7ML9iE0NTMNqmSFpJS0nJmVwoKRqFdSpNHw8+9x47gZ75/YDVadbl1SRBWJGxnKg0Bu3EoFPlfXjJVLdvBXjz6InZ6sF77tLR6jwklZkWVhz7omV+8HFH3xkXaXsVH7+nUyjaGZU1Cot7N52d9GxFDqpdj/SxuSngM5Neea2q1BgYodJFG3+lWR3ry/SMVPzC0c03imWEbNSUk7oanuolWJdjWxAeMrukCfeFSPduiay2UyNRDqdQ5kaOWRmq2EZ52qFHurXCgDE3Y0wALKqDy7ySKP1PR3BynNOz++zN/WYn+85GBlRofyXxbTaZfh3oY/8INlrSaDTCmk1MbNd7FEyLx0uUwk/RV/tDMbDFFvbaTt9S+6efTMpaNCANXZiG8SAyqgld6Iou5ryroMPtTs7TtM32WaBYvDsV3kB91Q3LpVbrPJ6Zi4iclLbQHYsxBKIJAOvdPHLXzETMRlWfSunvo6f1lZf7xkBHrlqHtCZBSSyqP6Mjj+45U4a/Y/Zvdffz+HYQVUi2DdULL1vzWM8uRZpAzCP2i1hNRVRB3Ot7thA2JGWI5ZFss3m8sl8jKi9vakVc8jUdw3nfR9R3l0eByPQZd1MeojQvJBpyBt3DuYNybwCneLGA0e6+N1emSuV8MLNfsXs6EmNtU7Rxu1IBQLUfESzcJHY2bz+InyViKx7RU9dNpz8hMv/AJJQMsa3URahY9zmJ44u6ClXdKDuy0+9nApgKINVXSspB6nQRu0q6ZJxJGxuGQBn2gkNQQWGQ1am+CT+E5q+zPtbDpmR5NKZGSFYARIoBAmEu7a0Zo/I9QOnlL/2mEcssg1Uz94hjVEViig7Rf35A6BhQU9euedGiiau71Cj4TI0Z+HiXen1LDM/K/CzJ2pp9gVNKTTvIO9m3KDIIwfDFHGSB3YoFq5PGVf5Yn3O4kILszsvGwliS1xnwHr0rFN2RMo3d2WX9eMiRPq0ZIH1yiDmqhnlonWxOPvYQG/XhOw/Mx8xn5KE+eRyaIdYXEorpW2QcecZu/mhbp1yljxRYrDGzE9ec5wHhix4QjhgceULDGMQwGDhhhXB+Y/xwCr6XlhNGfxMiD+mwv8AZFv+7K94hhV/Zp16tLKfRAI1/bfcx/YGd/ykim49NCOK8ZkkP5Fgh/ZzNwGSi14dsTAUrCP/AFcccZ/ONVJynM5c7nJZvViSfzOLORgs8k08zRndGzI3S0JU/EWMjGGUeo0PteWQxa2JdRERV0BItkeJSKBPHwPJ8WSdpNt0bJpppJIGe9u82g4JRo/1eWJ+JHBrcfJ5JFIV6Ei+D8fnkotxizo43H95H92VHGGMYicAxk4HFeAxizqQcn51nJwGP4/6eees1OsQ6WbVd2wl1DmBrktNrRk7gCllQ6GlJ95BZNZ5I52ZDVWa9LNdSRx82J+p9ckwsS5Y3/Hpix4myoeGLDA6jcqQykqw5DAkEfIjkZcbtaVqEhWUDj71Qxr07z3x9GGUhiBwtpZGU9F2/Ikj6Xz+85FjvnO0HT5gYEeOsFxYQ1HqawxHDCv/2Q==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12" name="AutoShape 12" descr="data:image/jpeg;base64,/9j/4AAQSkZJRgABAQAAAQABAAD/2wCEAAkGBxQSEhUUEhQUFhQXGBwUGBgXFxccGBwcGhcYGBYcGRgYHCggGBwlHBgcITEhJSksLi4uGh8zODMsNygtLisBCgoKDg0OGhAQGywkHyQsLCwuLC8sLCwsLCwsLCwsLC8wLCwsLCwsLCwsLC8sLCwsLCwsLCwsLCwsLC8vLC8sLP/AABEIAKsBJgMBIgACEQEDEQH/xAAbAAACAwEBAQAAAAAAAAAAAAAAAQMEBQIGB//EAEwQAAICAQMBBQUEBQcJBgcAAAECAxEABBIhMQUTIkFRBjJhcYEUI0KRM1KSofAVU2JygrHBJENjc4Oio9HxFlSTsrThBzREVXSz0//EABkBAQEBAQEBAAAAAAAAAAAAAAABAgMEBf/EACgRAQACAQQBBAEFAQEAAAAAAAABEQIDEiExQQRRcfChEyJhgdHxQv/aAAwDAQACEQMRAD8A+M4Xhgc9DkeLGfh+eGAgcMMMAwwxgfn6YCwvDDAMMMf8dPywDFhlvs3R94WslUUb3b0FgAD4kmhliJmagnhVwy1JqVvwRoF/pDc31J/wrDUTIyCkCvfO26/Lp+Wa2xXaX/CpjzqGBn9xWb+qCf7s5ZSDRBBHkeP78xbVTVi8Ryzp9BI6lkjkYDzVGYfHkCsrXkiYkoYZJ9nfrsavXaa/Os1NVX2SE7UDFnBIRQx2sALIFn65MsttfyxllVMfDJItO7WVRmA6kKTX5ZxmrbqYLC8eGEK8MMYwAdeMMR/jjDALx4H+P8cWAYYYYDvEcMBgMH+OMMMMBYY8MBYY8MBYY8DgLDGcMBYY8MBYycMDgI5rdk+KGdB7zbT9Bu/xOZNZJBOUYMpo/wAcZ00soxyuev8AeGcomY4cV/yy3J2a4j7zdGVB22HB5q64zqfURubZGDeZQjn5g4pNWO6MaA7d28liCbIA8hwKX+/Ltwi7my5W/aI93L3cZIjQBUo+nVjXUk838c0ezNEmpl0XfHiV9r80SFYgi/6VV9cwpNVYCyruI6G6P50b4zmXWsShXwd37lH3aO4Uet3Zv1OeDLSzywiImp55/qf+voZa+ETnXMZVx7cxPxxzHC/212lMmrdg7I0bkIFNKij3VVRwFquOhze9pI4jqhKAA8mnWYLQrvHVSDXqFJP0BzA1vbCTsHnhDyDhmVygeum9QD+YIOcSM+paTUSttVaBIHnVIiLfAAHrwBj0+jlGpp5zjW2Jif56/HF8/wCvLqZRtyi+3ejnk7uYStJtFEWW9664PrVn6Z3IgbTaVSaDO4J9AZaJzkapZkWIl/ADsJNnzY35dP3DKcmsuNYiopN1c+ZYkn889vqImYwqbiPv4t5ojnrzf4aHaeoEc5NsAhqNF4UKDQs+Y9eOfXMaaTcxbjnnLZ7Q3ACRAxHQ2QfzGU5GBPAAHoL/AMc82ljMRzHL3+p1Iymdk/tmbrnj71xLjDHgM7PKWO8MMBYDDDAMd4sBgGF49h5+HB/j6YsB4seGAAYYYYBhix4BhWFYcfx+/AMMPL+PhX+P5YYBhgMKwCssroJDGZQtxgkE2vltBO291AutmqG4ZXz1vYWnEukMQDb379Vbyrdo7BWrJPAB3cehySsPMajRSR7t6Fdu0Nfl3il47+agn5DJB2bMe8+7P3Vq/QUV3FhyfEQEYkCzSk9Bnpfbeiksg2/ePCbVlYUn26FKZSR7ka8XxnTe/rP/AMrVf+m1WLWnnX7F1C9YW90MehoM6xi+eDvdVI6gsLq8j0vZc0hYIhJQ0wtQbsgKASNzEqaUWTRz6J2ew72VT0kmnh+smpgVL+Acq30zzWm1scR1MpjkJj1ET13i0XWSdlP6PwpxyvJ+OSymC3ZUwUN3bbSu++Ong5IBtf0iGjzTqehzpuxZwGLR7QhZWLsigFWKsLZhZ3Aih1Iz23ZKBpYoz0kbYfkuh00n96DKXtXqFaKYncQ8cM4AYCm1Es84JtTYqQccfMYsp5d+w5waMYHh32XjCgAqDbFqBt0G0m/EvHIyDUdnyRqjOtK4BU2p6qri6J2na6mjRpgc9l28YxHMdrldkhfxgHvO+7PFA7DSBRG1UT4mFjrmT2t/8un9fS/+gixZTIbsacGjGVJ/WKqP0jRcliAPvEZeT1GW9N2dqIzs7tSGfuthki5cUCAN3NXRI4Hn0z2HbrhoXHnHL+6XXuVH0MTn+18czmZftOmBDbvtmo5DADb3wsbdvX439DlxzmJuEnGJh52XRyICyacoPEu8MXHEXettayP0R3WLtTx1yCTsaYGQFUuIbnHexWo3bTYD9Q3hrrZAqyL9r3itp3iW9gglmisjdSdm6dRdUC3dzsTX6uee7WZTP2nsDAeO7YMb+3QbjYUUCeg8vU43zkbYhkQ9lyuqMqghydvjQE7b3HaWBCja1sRQo849R2RMis7RkKpKmytiiqk7bvbbqN1V4hzyM1tOV7vT8Nu+zaw3uG2tmr427bu/Pd9PPNrt4qNNLwd+yvLbsL6INxV7t2yuehPpkvlaeMk7NlC7yvh2d77yEhCVAYqG3KCWFWObyY9izggFACxIALxg+HduJBawo2NbHjwnnN7RRLLqdPAAQZtGIWJYEHdpyY9q7RtIZV6k2fTOpNXHJqIX2vbxauQkMtFGfXGgCvDc+9dcjjFlPOP2RODRie+eKv3SoNV15denXcKuxnb9i6hSR3TdVXiiLYMy0QSDYjfkfqkZ6o6nbK0YAoavRxIT1EbKCOehLLpIGPHFEZodgOO7VD+NUr+tHJrZQf2Udf7WLKfPNXo3iIEgAJAatyk0QCLCklTRBo0cgOa/tOynUNtDClj3WwNnuk5FAbR0FG+nXMjNQzIGGNRZ8v49cWAYYE4YBgDiwwHhhWGA8MWF4BjrFiwOhixA5LpoGkdUQFndgqgdSSaA/M4HGBzZ7b9ltRpYxJIEZCQpaNtwBIsAmhd0eVscdemYmZwzxzi8ZuFyxnGamDGWItbKq7EkkVd2/arsF3AghtoNbrVeevA9MrYXmkWY9bIqlVkkVSNpVXYKQbsEA0RZPHxPrncvaczbt08zbxte5HO5RdBrPiHJ4PqfXKZwJwLUmvlat0spoAC3c0FNqBZ4AIsDyIyLvm58R8RtuTyeeT6nk8n1OSaLQSzfoYpJPXYjMB8yBQ+uWz2XGl9/qI0ar2RgzN1qiUIjB+G+8WvKr9vl8H3sn3YpPG3gBFEJz4RXFDCPXSreySRbUIadhagUqmjyoHAHTJtO2lCyd53zNuHd7SkdrTXusOFN7eOfgeuWonQoWi0Luqiy7yTOAB7xJhEYA9TkFCPtGZSSksqk3yJGB527uQfPYv7K+gziXVyOFV3dgg2oGZiFHApQT4RwBQ9BmummlpWXQREMocGtQwo+7y0xHQg18ReBSdJY5e70kRQ2q79OgPP4lMm5unU8jiqxZTIfVyG7kc31tmN0xYXz5MSfmSc0/Z+DU6qUQRzOoJMrEyPtFcs5UHlrroLJI+edBprFHQX8uzq6edrX55pey/aOpi1O5F0rbULSBPsihoiQrqJIuFY7hVng0TwMxqTltnb34awiN0bulL2l7Fm0my5XdSGQWSpUFdpG0OwCsi1weQpBAoZjajWyOSZJJHJG0lnZiRe4AknkbgDXqLz3Xtrq5ppTGmiEsMTMoLb2dmBIZiIJAVHFBfLn1OeXn0zhW3dnOho+IDVDafI07MDR8jmdDLUnTxnVrd5prVjHfOzplxal1KlXdSvukMQVsknaQeOp6epxvq5DdyObu7Zje4gtdnmyAT6kA+WW5pdNSDuJwQih6mVQXrxmmharN1z0rG6aUgX9riJFixFKCPIg/dGjzzX551tzpV/lCWkHey1Hyg3t4P6nPg+mJdbIFCCWQILIUO20WCDS3QJ3G/mfXLX8mRt+i1MLeiyboW/OQd3/AL+VG0UgRpNh7tH7tnHKBvTcOD9DXI9Rl4OXJnY9WY+6feP4RtT6qDQ9Ackk7QlZtzSylrB3F3JsAgG7vgEj5E5VvDCJ9RqpJNveSO+0Uu9mbaPQWeB8BkQOIDnjnDAn0WkeaRY41LOxoAUPibJNAAAkk0AASc0O3PZ2fSbTMo2sSA6NuWwAavyP7j5XRyH2d7TGl1McxXcEJ3L6qylHA+O1jXxrPT//ABI7ejl2QREuFIldyCBZTwKgPNBXJJPUsAOlnz556sa2OOOP7Zu59nbHHCdPKZnnxDxGLDFnocTOPFeLA6vDED8L/P8AwOGAsDhhgMj64YrwwDLPZmuME0UygExusgB6HaQaPwNV9crYeWB7/wBv/aaOWCOGEOe8CTuWFbVolEHq1m2N14QBdmvA1/0zW7U0zzTqIlaQtDEyogZiidylL06KB73Tz88jHZqR86iZF/oRESy9aPunu0/tOD8DnDQ0dPQwjDCKh11dTLUy3ZM5VJ6Amq6D14H780E7CmoNIohQmt85Ea9L4D+J+P1QTmn7O6fUyu/2AGCNlEbu0hoVRtpqB32RxGAea20SCe03sydKVDvJPNNe1kXwkqRvB3EyMQCD7o6j0NbnUx3bLi/byzGE1urhj6iKBFIEryvXGxdkYP8AWk8bj4bF+eaqPqFSPbFFpqXb3siojP5qwaYbrr+b69azqZpE2+GDRUqo38+SAoLbQGmQmrrwi93POZkmpiWRJPvJ2D7pDNQVwCKWgWbn1LfTNI77SnLoe91pmIPhT75lv5yBVUdegOW9PGpRX0+mUKFXfLqSCm6lVgu8iMi7bozc8AdMov2o6kNGiRKb2FYk3VflKV3Ej1BynqtS8h3SO7t0t2ZjXzY9MtFtv7Y6WPtsCV/MREfA0Y4VH+9lY6qN40M8+qkfxbowQQKI2U7saFc+6eb9OcyCFnO1FZm9FBJ/IDLknY0wd0ZQrR0W3OiAbl3Ly7C7Xn1wjiSWA193qCAKG6dOBZND7jgWSfqc6OrgUeHTAn1eWQ/+TZjHZRAtptMvF/plY/lFu5+GcfYU/wC8wfs6j/CD+LxwcvfSexcUULzMiNIsDM0f3gi3AbztJcvdAgPY9Qo654nS9pwo6v8AZVtSGFSyjp62TYPSs9X2r2+RoNPD30RaWN43nqQkRxhU2Bdm4Fh4S9UdpHXcc8h9hh/73F/4c/8A/PPN6eNWIy/VmJ5mq9vDtqzhx+nHjn5TdqyaUzy1FKw7x6ZZ0O4bjTcwm769fPItFLAveeOeI2ndlKZgLJk3UyAnha6Cr86yN9FH5aqH5FNQD/8ApI/6ZLo+zI3fadVAoom6n8lJ/FEB5evys8Z6OHLlLJrw9q2s1pUijuSwR6EfaeRlp9azhFGr07qqqqiaDoEUBR95Eyjjj3vLMjSdmSSi4wrH9XvI9/7BbcfoM+h+0/sVpYNNMVUpJChYOXclirAW9nZ4ulBRRYV05463qNPSyxxy/wDU1Dpp6WWcTMeOXjvs2402ljcsGIbTTAcIAXPDPGOCONo6j1yvHrBEpbTameNgb7sjabNBqkjaj053BbAHXM2CdkO5GKmiLBo0RR5Hwy6e2JG4l2zDp98u5vpJxIB8A2d6c7aPakUqFvtMEUyqSpmiAXpwR3kNKTY/zik5lypAVZkkkVgLCSIGv4CVDyfmijJtPqIt25Gm0z9LQl16c8grIo+r5cgMkzMgj0+qIQyllRkegQDRRY3ZySBRDXuHUZBT7S7DliBahJGAN0kRDopIBpipOzr+Kr9MzBmvoY1DyNDM2lkQqiK8hVyxveDKqqEA2/iAHIBIx9pyEWuq04WUgsssdJuPNFlW4pUv8SBT/SPQ20pkEjz5HmOl+ozR9pAftUxY7rfcDz0YBkHPSlIWvKq8sk1HYZLldPJHqFHAKMoY11qNyHPPSgQRXJzNmiZGKurKw6qwIYefIPIwI8MMLyoMBjxYAceAGGAYDDDAMBhlvs/s9pSxtURADJI1hEB6XXJY0aUAsaNDrgVK/jzzTi0KQyINYGCENujjZe+Xw+DeD+jskGjzQPh6XPpJju2aFH3gW07bRIBQDEG9umSz1vdzy9Gs50cCqahj+0z3RO0tAvUggEfemgx3PSCjwwG7Ja0eqkmeBiqpBpT7qAlVkIPqfHqGB8zYX+jwMljijI3aXTF1VRul1Dfdo20WKJWIG7IDl7sceQg1MyK2+Z/tU36u49yvWgXH6QD9VNqdKZhYzP1mseUjebA91QAEX4Ii0qD5DnJSvRdjdv8A2TVrLPINQojaJhCfCgboIwVVCFIBpKX45Z/+IHtO0sxghMiRRM8bcle8a9rblB90baAN+ZPWhgdiaQ745nG2BJFZpH4TwsGZVv32oe6tnnJWTZqJYkj+1TCV1WQhnDBWI3LCvvFq3WxYUennnKdDTnVjVmP3RFW3Gpls2XxMqGj7NkkUsijYOrsVSMfDe5C38Lv4Zb+zQw9zI0qTVN95Ggb3F2Ma3qt3yvofI8HJe1I2Jik1U3eWWRo42UvHsrgBfu41NqKHTnw8CzTlnUmDSxrH072UB+nrLNUQb5KPlnZh9F9vO0IBoj3pMiSlO4p1DOAytvQ7WCKFsE0K3beLz5zLvVFkj0qRRs2xZHG+ztut85KLwbsKvTrxmvq5JQqBdRp4gum3gx90GYjfK4V4F8I7xpIxtNWB5knMHv42W55tRIx8RQfrdBukkY81fIQ9c83pfTxoYbYmZ5meXXW1f1Mt0xSzqZ3bibXCjwUQyuAB0G1FEdfI5UZtNyznUyn1+7j9KBJMp6D9wzka1F9yCP5yF3b8rVP9zJx2lMgNSLDa7wIURCb6AmEAjg/iPTPRPDk7i7sRk/ZJDvDRK7OW+8IuOgEWmFg/EAjoTj02gmqvsBYjqzJqgT067ZAB+XnlfU9rO6lCzupIb712dg4BG5TxR5IF3V/HI2kIIMhuwUaNSUIC8KHAWgL8uvHld5mZn2Woehk0UzQR1oI96b0NialjtXj6y9S8kvmSeOPWtpu9SZh9hgZoX2uoEnUcVbSHg16EVmZFqmQIp60GQhlCjqYtye6fEdxLc0fzjdmYlCxVy7Fw7ARbhZHBFKbFc2OnIGYxnK5uqamMfC6vZ0yqAdCG/pET2QTY9yUD1HTp+eC6OX/7dY86XWcfUS8dPPMppAb3RrZINgbSOl0o8IBHwx90tkxtXiAUGw/PF2BtHJrqM6X7sfC7OkAI72CaLcNy7ZFYVZA8EignkEe+Omelk7VkaDR6ePXGLgHxRsjspdki3tHuBCqOFZqoiz6eTk18wfxsSyr3VSKrUoN7drgjrZ6dST1OW9T2ysiRq+nhdkUqW2snG5ioUQsooA+Y+nGJxialYmlgy6iVZkCwzlvu9yLCZKRw25QoEpB2iiRXPr0pPHAx2ssmmkHB3bnS6/ECO8iv+316AZwo00hoiWKyKNpKgs82GCED47jl15JPECPtkEW0FiHYL4ReyQVJGlggGwprobzSKknYc4UuE3xqCxkjKvHSiydynjjnaab1HBzObjg8WPzH+IsX9M0o5NNzsk1MRYbGFRyAg9RvVoyQaHG3LffyIsSwatpA+5O6c7UVV27dySMYwD4gA3p8cJSvou1d7xrq6mh3KrGTcXVNw3FZFIcUt0LK/DPqHtlEkeidVXTgblESuIliJ3AsE3UouMMdwINbTd0c+YTRpIxSRBptQOOQViY+jqf0Df0h4PUL1yX2nSVO5il7z7mCNPESVBkDS+DyAo7RR57sn5ebV0J1NTDKMpjbPUeXbT1IxxyiYu/whbQom/7SkkW4qI2QF4wOS5BLVIPd6OeCTyRkjSukaiYDUab3Y2DHwmrqKUjdCw692wrzKnrmXpptpWxuQMrlCTsbafxDp0sX6E5r6aQyOz6XwSMPHpiAUk55WMdJB5iNhY/CWIz0y5KWq7OHDQMZULbdtVMrVe14xZ6A+JbU11B4zPzb0fL95o2Ec1MGhYj8VqwiaSxIpDEbHO7qPH1yObuXJWZG0s44NK3dWP14a3xHpZTcPRBi0pk4ZZ12geEjeBTcq6kMjj1Rxww/ePOsrXlQYYYYCx1jGGBJCq9XJr9Va3H6kUvzo/I5qNcyguwg0qHwqBdkjxd2pO6aQ9C5PHFlRQGOp+WW4Z1BLSr3jUCtklQRfDgEWvPQEdB5cGKvwyM+mjWd+70yM1bQe8lN7qC3tkIJI3nhPM8gNnya4jvFiHdxSAKybt9hehYsOWuzYAqzQGSAS6pyxIpVALGljjToo4G1FF0FUc9ACTk6OqBvs8XelBbzSR7wPQrEQVjXjq4J/q9MCpo+zZJRuVajHWRyFiHlzI1LfwHJ8gcnKJFMywhdTe3umKsRZUE/dfjYE1TCvCbXmhJqHRqbVamSVq91LYqCLoySEKnpShhxkg7w2kSJpo9oZmZwGZGAovKaLqeuxAAf1SRhXPacTB0fVyNJuQkLGyllIJBjJPhhAN8KGr9W7pxmR0oFdPpCeT4lVwD+tRfUN8KIHooyqs0UX6JRK4/zkijZ/Yibg/OS7/VBytqtS8jbpGZ26WxJNeQF9B8OgxSWtvNFC7iJUmAPgklWwAV/mr2lgSfe3DjplTV6t5W3SOXI4F+Q9FHRR8BxkWI5UdyzFgoJ4Rdq8eW5n+vidj9c7jgFKznajXRFEmv6O4GieLND8s64jPkZAVYEFWQcWbBBDm6HpweuQu9kk8ljZ9SSef35nmevv37DXXaTviB4fBalG2k23Tdus9D6Ch+/IlW+ALPoMvp2NN+JO7HrMyxD6d6Vv6ZOdJDGKOpUSAsGMQlc1VbRaoldbIY3eLroq+1AuE90hn8LCRSw2HqQvSzdeL4ceuRwi2s0QPGQxq65r1JPTj1+uXP8lA/+pc1/oox8f5zJftGmVFAhdix3tc4sbSyhSViFcc0D5j6Tr+xlubJPAsk0Ogs9APIZLIoKhgAteA0ercncQelr6eanpeTvq4/LTRD5vOf7pRljR6yE+E6aG28O9pZgq2Rzyx21XX0vLPEWQoibd4XJal2o1nwUb6UbXk8V5+WRzx7SVtTRq1NqfiD6ZcM2nJ5hlX12TKR9A8RP+9k6/ZSNrS6kILIBiQgMeLsSfAWNvNeWOujvtmxzEAKeU3btvQX0PI5Fj0+Hpna6ffXd2WJb7uuQByKbo/HyPHTLUvZYBpZ4GNAgFnSwQCOXUJ59NxyLU9lzIu9o22frimT0/SKSp/PHE8wc9Sp5JFKUYMjMrDoykqw+IIPH550Zgw8XVVpSoUXR/Hx4uLF9enXOZoirFTVj0II+FEGjeWJ8Skwuv23OQN0gf/WRxufqZEN53pp4JbE6iM0T3kQI3EfhMQBTn1XaB530OYMMtFtQTMsca6uJniZfunBp1H+jkoh1HnG1geWw2cvGSSWBUimjkg06d4Y3BU+Au3jRrDXvK0jEWw9bzF0mukjBCN4T1RgGQ/NGBUn41eXNKdPM6rKPs9nl4+Y6HJJjc2DV+63oAuShxtglNUdO/Hmzwk/Hd95EOnNuPllfVdmyJVruU3tdCHRqu9rrYJ4JrqK5Ay3HqZe5VpYxNAPCC1nZRrasindF8Fbjz2nLHZgbx/YpW3uhVoXrvCDViP8ADOfTgP6LfOBT/lJZBWpTvPLvFO2YdOrVtl/tgnyDDLaDbE4CrqYSQ7upKTJS0u8clAPiGS/MmqrQaFJ0+5BE6LbRE33gUeJ4iedwAto+T1K2LUUNPOyMHQlWHII6/wAeXxwNFXMKs0D95p3IDxuOLPQSx3wfSRT8mB4GfqQt3HYU9FJsr6gnz+B8x8bySWRfeWwxveKULzyQqgUF+HwFV5V8pJVhjvDCDDFhgGSRoCDZqhx8T6X/AO2R48DRDGYeIpDAnkAauvwr1llPqT58lVqpIJ3cNHpwIoq+8ZmHIIKkzSV0NmkAr9UFuTm7wa3E7R6eQ86v1y8YZdUfuNO5UUCsKMy2LpiEWt200TXkTxeRS+1pFxAAzD/POoJ/2cbWsY46m287XplbW6uSVg0rs7ABQWNmhdC/qfzy8/s3qV99Fj/1s0MZ/KRwcX8hkctqNGv+3Vj/AMINi4OWXhmxoezdMH+/1kWza36Iandu2nu+W01Vv238LrnN6P2V0sOg+0ajUqZNQe70oEc4UbWQvLQUO3G5Ra7bI6+TdBTxSqSQB1JoD4npmnB2fIqhhUSncjSyMojIPFRcFpBQ5KBibPl12dHHo9OGCT6eSYit2ogmKowdSwWJ4GX3Qw3PZuvCvNz9v6WHVa0TLLpe5O3f/lIVjXvUJmBWxQpeB5Vmbv4aqnmydNHwBJO3r+ii+gFyOL87T5YHtmUfoiIF9IRsP1cfeP8A2mObnavs3vihbTxx98QRKkM0Tx8AEMLlYhjdEC14sV0OTL7PamNDJJppgvKg7HABr3iQptRfqAT8iMtwlSoP4L69424OGXkA15tzuPNn0PxOQA4i983Z6k9ecMsQky7iQFlBYKCQC3kATRPqa6455S7Fj1PoABxwKA6cACs7gfarkMAxGwCrsNe7n8NAf72QY8ng8VYYZUT6o3ta1thZC8UQSvI8iaDeni+ggydGuNlJUUQ4sckmlIB+RuvhkJyY+yz7pYSCNjEKL3bttkHaeOOdpNX1rrXqaeZ4m3Izxv6qSrUaNcc1kBOW4omlVtquzINzNdgIF6G+lVxzz0rJPHJHKb+U936aOOX47RG/7cW3cf64bJ4I4JKQSNEC17ZQhola8M4ABHAsMEHHXzzHvOssxZE0n1mikhIEilbFqbBVhQNo62rjnqCcr1mh2b2k0YMdr3bsCwdS6CvPZdefJq/Tms67uGUkAiB/IEsYW6dHbxRX18W4erLiJnqSvZm48l1WmeJisilWHkfTyI8ip8iOD5ZHGhYhVBZj0ABJPyA65USabUPE26NirdLU1x5g+oPoeDl+QxTRtJ4Yp12jYg8MxLAAxqv6JhySB4TxW08Gm3Z8w6wyj5xv/wAsrspBIIIINEGwQR6jyOQ5hp6vWiZU3CtSG8cxYru27ttj+curfiyBfO5jV1M28kuKk8yBW4+rL0v4ir8+ec4n1Jk5flv1/wAR/rfrH49fUnIcoWPC8WA8MV4YBhjvDA6jjvzA+LHj/n+WXoxpk9/vpjx4UqJP23DO37K5nY8DVHbeyvs8EEJBvds71+grxT7yp6+7t69Mqa7tSefiaaWQXdO7FR8lJofTKowyUW5C48d5p+zPZP2vVQ6feUEjbS229vBJ4sX0rrlGp2BpYo9BqtXNBHKyyww6fvDLtLnc8wKxuu8BNpINjp8bzO0u1JZ3+0agszsNsVMqhAjAKFVR4FXkAAAXZ9c0PaHtP7W0Wk0cUg00AZIIlBeRzyZJXC+9I1Wa4A6eeZuh7Lk1ErABIqba261CsbpAvLF/C1J1O05iYvtqGYThmjr+y9neGOWOdI22lo93QsQrFSOhryJokDzGZ+bZaup7TR9FFp+7XvI5WbftHKEEgbrssWY3xRCRfq5m6aZ4zujZkb9ZGKn81rI8d4oap9oJWAE2zUAWKnQMa+EoqUfRh5Yu+0b+9HPAfWJllT/w5drf8Q5l3ncMRdgii2YhVFgWSaAs/E+eSltqP2cjKFh1cDgEvsk3QNZoHmQbOij8fr9auu7GnhG6SJwnHjA3R89KkS0P55J7Q9nyaecxy1YVaIFArtAUgeXA/O8q6LWyQtuhkeNvVGZSfntPOTHpZ7OTQSLEkzIwikJVH4oletfv/I+hyvm1J2/3yrHqohIq7irR1DIpcguRtBjckjkshJ9RkY7GEvOkk77z7ogLqB/s7Il+cZY+oHTLfulM/RMBIOgDWhJ6AOCpJ+QN/TK4OdhCTtAO66oA7r9K638M1Nd2U4djK0UV0xDnabYBiO5AaTgmvd8snn798nhuexLnT6fUaouI13JEH7svVOrOCdpAsMvA5NHjjLmsl7rcun1UiGSF4UWJCsY2pDqGN7wRujbbezzOZ2l7eg0+xImcxLTMEgW2fYoZu8mfcviW/Ci1QyvN7RRM6v3U7MN5tp1BJeGOBiR3TfhS+vU5KlXo+xJoo5p9SYAZozsB3vtbvIgshZSfeKuaI4vyzyX/AGV1bFzFpdQ8asQriNtpUMVBBqj08stJ7VIveEacneQzbprHAA4qMeSjzzb9pe0wYXkliV5ZBHFIHlmZaG0kACS1IlgdSfWM+uOYHkdb2DqoV3S6bURqOrNG4X4c7aHHxyrFctL42fhYxYraNxK8/Pj8q5zd0HthJCxdIIQxSOPh9UvhiEap7s4N1GoJvnn1yn2p2xFqJnlk0wVnbcRFJsUH4KUYD+PM3lmJkilPSdolVEbqJYeaRifDfJMbDxRnz44J6hume4j7TSDs+GPS9xFNKN5aUwhtm9gt+D71jRBLcADgenl+2e1dLqZN/wBlOn8NFYGj2E2x3bDGADyBwegGaus7OLRaYxaP7Qn2ceMtIr/pZeCscu392JFvWdq6k6aJpe0IoiZJFZ4aLlFSDYq/Z0Hu23DMvvDnPLe1B/y3Vdf08vXr+kbr8c35NK6aaEjRRR1LMb1TMEXwafkd86qwauh3e6aGYvthCya3U7lKgzyFSVIsFzytgWPl64gljXhj/wAf/fDNMlhWMnC8BVjwwwFjxYZQYxgovLMWlX8cqIPgGdvoF4/NhkFXAnNNZdKn+bnmP9N1iT9lAzEfJxnSdvSJ+gSGDirijG/6Syl5F+jDAj0vYmokXesTBOvePUcdf6yQqv789D7JtDomlk1EmlZzEUjCzuzKzEBjugjkT3CTyGFgDzOeS1OoeVt0jtI36zsWP5sScjyUtve+zWr0GlnjaHUiI3TSyJNKwXqyo3dRiOwNpbYW8XBUXeV26JNR3AgnGo7uMjd3gWQyCV7bu5JO8LFe78XoABVUPLjERjaW9/2bKdLrO+lj08P3ZJd5WQs7Qhjce83ch5qIgN5ccUNf7ML9iE0NTMNqmSFpJS0nJmVwoKRqFdSpNHw8+9x47gZ75/YDVadbl1SRBWJGxnKg0Bu3EoFPlfXjJVLdvBXjz6InZ6sF77tLR6jwklZkWVhz7omV+8HFH3xkXaXsVH7+nUyjaGZU1Cot7N52d9GxFDqpdj/SxuSngM5Neea2q1BgYodJFG3+lWR3ry/SMVPzC0c03imWEbNSUk7oanuolWJdjWxAeMrukCfeFSPduiay2UyNRDqdQ5kaOWRmq2EZ52qFHurXCgDE3Y0wALKqDy7ySKP1PR3BynNOz++zN/WYn+85GBlRofyXxbTaZfh3oY/8INlrSaDTCmk1MbNd7FEyLx0uUwk/RV/tDMbDFFvbaTt9S+6efTMpaNCANXZiG8SAyqgld6Iou5ryroMPtTs7TtM32WaBYvDsV3kB91Q3LpVbrPJ6Zi4iclLbQHYsxBKIJAOvdPHLXzETMRlWfSunvo6f1lZf7xkBHrlqHtCZBSSyqP6Mjj+45U4a/Y/Zvdffz+HYQVUi2DdULL1vzWM8uRZpAzCP2i1hNRVRB3Ot7thA2JGWI5ZFss3m8sl8jKi9vakVc8jUdw3nfR9R3l0eByPQZd1MeojQvJBpyBt3DuYNybwCneLGA0e6+N1emSuV8MLNfsXs6EmNtU7Rxu1IBQLUfESzcJHY2bz+InyViKx7RU9dNpz8hMv/AJJQMsa3URahY9zmJ44u6ClXdKDuy0+9nApgKINVXSspB6nQRu0q6ZJxJGxuGQBn2gkNQQWGQ1am+CT+E5q+zPtbDpmR5NKZGSFYARIoBAmEu7a0Zo/I9QOnlL/2mEcssg1Uz94hjVEViig7Rf35A6BhQU9euedGiiau71Cj4TI0Z+HiXen1LDM/K/CzJ2pp9gVNKTTvIO9m3KDIIwfDFHGSB3YoFq5PGVf5Yn3O4kILszsvGwliS1xnwHr0rFN2RMo3d2WX9eMiRPq0ZIH1yiDmqhnlonWxOPvYQG/XhOw/Mx8xn5KE+eRyaIdYXEorpW2QcecZu/mhbp1yljxRYrDGzE9ec5wHhix4QjhgceULDGMQwGDhhhXB+Y/xwCr6XlhNGfxMiD+mwv8AZFv+7K94hhV/Zp16tLKfRAI1/bfcx/YGd/ykim49NCOK8ZkkP5Fgh/ZzNwGSi14dsTAUrCP/AFcccZ/ONVJynM5c7nJZvViSfzOLORgs8k08zRndGzI3S0JU/EWMjGGUeo0PteWQxa2JdRERV0BItkeJSKBPHwPJ8WSdpNt0bJpppJIGe9u82g4JRo/1eWJ+JHBrcfJ5JFIV6Ei+D8fnkotxizo43H95H92VHGGMYicAxk4HFeAxizqQcn51nJwGP4/6eees1OsQ6WbVd2wl1DmBrktNrRk7gCllQ6GlJ95BZNZ5I52ZDVWa9LNdSRx82J+p9ckwsS5Y3/Hpix4myoeGLDA6jcqQykqw5DAkEfIjkZcbtaVqEhWUDj71Qxr07z3x9GGUhiBwtpZGU9F2/Ikj6Xz+85FjvnO0HT5gYEeOsFxYQ1HqawxHDCv/2Q==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14" name="AutoShape 14" descr="data:image/jpeg;base64,/9j/4AAQSkZJRgABAQAAAQABAAD/2wCEAAkGBxQSEhUUEhQUFhQXGBwUGBgXFxccGBwcGhcYGBYcGRgYHCggGBwlHBgcITEhJSksLi4uGh8zODMsNygtLisBCgoKDg0OGhAQGywkHyQsLCwuLC8sLCwsLCwsLCwsLC8wLCwsLCwsLCwsLC8sLCwsLCwsLCwsLCwsLC8vLC8sLP/AABEIAKsBJgMBIgACEQEDEQH/xAAbAAACAwEBAQAAAAAAAAAAAAAAAQMEBQIGB//EAEwQAAICAQMBBQUEBQcJBgcAAAECAxEABBIhMQUTIkFRBjJhcYEUI0KRM1KSofAVU2JygrHBJENjc4Oio9HxFlSTsrThBzREVXSz0//EABkBAQEBAQEBAAAAAAAAAAAAAAABAgMEBf/EACgRAQACAQQBBAEFAQEAAAAAAAABEQIDEiExQQRRcfChEyJhgdHxQv/aAAwDAQACEQMRAD8A+M4Xhgc9DkeLGfh+eGAgcMMMAwwxgfn6YCwvDDAMMMf8dPywDFhlvs3R94WslUUb3b0FgAD4kmhliJmagnhVwy1JqVvwRoF/pDc31J/wrDUTIyCkCvfO26/Lp+Wa2xXaX/CpjzqGBn9xWb+qCf7s5ZSDRBBHkeP78xbVTVi8Ryzp9BI6lkjkYDzVGYfHkCsrXkiYkoYZJ9nfrsavXaa/Os1NVX2SE7UDFnBIRQx2sALIFn65MsttfyxllVMfDJItO7WVRmA6kKTX5ZxmrbqYLC8eGEK8MMYwAdeMMR/jjDALx4H+P8cWAYYYYDvEcMBgMH+OMMMMBYY8MBYY8MBYY8DgLDGcMBYY8MBYycMDgI5rdk+KGdB7zbT9Bu/xOZNZJBOUYMpo/wAcZ00soxyuev8AeGcomY4cV/yy3J2a4j7zdGVB22HB5q64zqfURubZGDeZQjn5g4pNWO6MaA7d28liCbIA8hwKX+/Ltwi7my5W/aI93L3cZIjQBUo+nVjXUk838c0ezNEmpl0XfHiV9r80SFYgi/6VV9cwpNVYCyruI6G6P50b4zmXWsShXwd37lH3aO4Uet3Zv1OeDLSzywiImp55/qf+voZa+ETnXMZVx7cxPxxzHC/212lMmrdg7I0bkIFNKij3VVRwFquOhze9pI4jqhKAA8mnWYLQrvHVSDXqFJP0BzA1vbCTsHnhDyDhmVygeum9QD+YIOcSM+paTUSttVaBIHnVIiLfAAHrwBj0+jlGpp5zjW2Jif56/HF8/wCvLqZRtyi+3ejnk7uYStJtFEWW9664PrVn6Z3IgbTaVSaDO4J9AZaJzkapZkWIl/ADsJNnzY35dP3DKcmsuNYiopN1c+ZYkn889vqImYwqbiPv4t5ojnrzf4aHaeoEc5NsAhqNF4UKDQs+Y9eOfXMaaTcxbjnnLZ7Q3ACRAxHQ2QfzGU5GBPAAHoL/AMc82ljMRzHL3+p1Iymdk/tmbrnj71xLjDHgM7PKWO8MMBYDDDAMd4sBgGF49h5+HB/j6YsB4seGAAYYYYBhix4BhWFYcfx+/AMMPL+PhX+P5YYBhgMKwCssroJDGZQtxgkE2vltBO291AutmqG4ZXz1vYWnEukMQDb379Vbyrdo7BWrJPAB3cehySsPMajRSR7t6Fdu0Nfl3il47+agn5DJB2bMe8+7P3Vq/QUV3FhyfEQEYkCzSk9Bnpfbeiksg2/ePCbVlYUn26FKZSR7ka8XxnTe/rP/AMrVf+m1WLWnnX7F1C9YW90MehoM6xi+eDvdVI6gsLq8j0vZc0hYIhJQ0wtQbsgKASNzEqaUWTRz6J2ew72VT0kmnh+smpgVL+Acq30zzWm1scR1MpjkJj1ET13i0XWSdlP6PwpxyvJ+OSymC3ZUwUN3bbSu++Ong5IBtf0iGjzTqehzpuxZwGLR7QhZWLsigFWKsLZhZ3Aih1Iz23ZKBpYoz0kbYfkuh00n96DKXtXqFaKYncQ8cM4AYCm1Es84JtTYqQccfMYsp5d+w5waMYHh32XjCgAqDbFqBt0G0m/EvHIyDUdnyRqjOtK4BU2p6qri6J2na6mjRpgc9l28YxHMdrldkhfxgHvO+7PFA7DSBRG1UT4mFjrmT2t/8un9fS/+gixZTIbsacGjGVJ/WKqP0jRcliAPvEZeT1GW9N2dqIzs7tSGfuthki5cUCAN3NXRI4Hn0z2HbrhoXHnHL+6XXuVH0MTn+18czmZftOmBDbvtmo5DADb3wsbdvX439DlxzmJuEnGJh52XRyICyacoPEu8MXHEXettayP0R3WLtTx1yCTsaYGQFUuIbnHexWo3bTYD9Q3hrrZAqyL9r3itp3iW9gglmisjdSdm6dRdUC3dzsTX6uee7WZTP2nsDAeO7YMb+3QbjYUUCeg8vU43zkbYhkQ9lyuqMqghydvjQE7b3HaWBCja1sRQo849R2RMis7RkKpKmytiiqk7bvbbqN1V4hzyM1tOV7vT8Nu+zaw3uG2tmr427bu/Pd9PPNrt4qNNLwd+yvLbsL6INxV7t2yuehPpkvlaeMk7NlC7yvh2d77yEhCVAYqG3KCWFWObyY9izggFACxIALxg+HduJBawo2NbHjwnnN7RRLLqdPAAQZtGIWJYEHdpyY9q7RtIZV6k2fTOpNXHJqIX2vbxauQkMtFGfXGgCvDc+9dcjjFlPOP2RODRie+eKv3SoNV15denXcKuxnb9i6hSR3TdVXiiLYMy0QSDYjfkfqkZ6o6nbK0YAoavRxIT1EbKCOehLLpIGPHFEZodgOO7VD+NUr+tHJrZQf2Udf7WLKfPNXo3iIEgAJAatyk0QCLCklTRBo0cgOa/tOynUNtDClj3WwNnuk5FAbR0FG+nXMjNQzIGGNRZ8v49cWAYYE4YBgDiwwHhhWGA8MWF4BjrFiwOhixA5LpoGkdUQFndgqgdSSaA/M4HGBzZ7b9ltRpYxJIEZCQpaNtwBIsAmhd0eVscdemYmZwzxzi8ZuFyxnGamDGWItbKq7EkkVd2/arsF3AghtoNbrVeevA9MrYXmkWY9bIqlVkkVSNpVXYKQbsEA0RZPHxPrncvaczbt08zbxte5HO5RdBrPiHJ4PqfXKZwJwLUmvlat0spoAC3c0FNqBZ4AIsDyIyLvm58R8RtuTyeeT6nk8n1OSaLQSzfoYpJPXYjMB8yBQ+uWz2XGl9/qI0ar2RgzN1qiUIjB+G+8WvKr9vl8H3sn3YpPG3gBFEJz4RXFDCPXSreySRbUIadhagUqmjyoHAHTJtO2lCyd53zNuHd7SkdrTXusOFN7eOfgeuWonQoWi0Luqiy7yTOAB7xJhEYA9TkFCPtGZSSksqk3yJGB527uQfPYv7K+gziXVyOFV3dgg2oGZiFHApQT4RwBQ9BmummlpWXQREMocGtQwo+7y0xHQg18ReBSdJY5e70kRQ2q79OgPP4lMm5unU8jiqxZTIfVyG7kc31tmN0xYXz5MSfmSc0/Z+DU6qUQRzOoJMrEyPtFcs5UHlrroLJI+edBprFHQX8uzq6edrX55pey/aOpi1O5F0rbULSBPsihoiQrqJIuFY7hVng0TwMxqTltnb34awiN0bulL2l7Fm0my5XdSGQWSpUFdpG0OwCsi1weQpBAoZjajWyOSZJJHJG0lnZiRe4AknkbgDXqLz3Xtrq5ppTGmiEsMTMoLb2dmBIZiIJAVHFBfLn1OeXn0zhW3dnOho+IDVDafI07MDR8jmdDLUnTxnVrd5prVjHfOzplxal1KlXdSvukMQVsknaQeOp6epxvq5DdyObu7Zje4gtdnmyAT6kA+WW5pdNSDuJwQih6mVQXrxmmharN1z0rG6aUgX9riJFixFKCPIg/dGjzzX551tzpV/lCWkHey1Hyg3t4P6nPg+mJdbIFCCWQILIUO20WCDS3QJ3G/mfXLX8mRt+i1MLeiyboW/OQd3/AL+VG0UgRpNh7tH7tnHKBvTcOD9DXI9Rl4OXJnY9WY+6feP4RtT6qDQ9Ackk7QlZtzSylrB3F3JsAgG7vgEj5E5VvDCJ9RqpJNveSO+0Uu9mbaPQWeB8BkQOIDnjnDAn0WkeaRY41LOxoAUPibJNAAAkk0AASc0O3PZ2fSbTMo2sSA6NuWwAavyP7j5XRyH2d7TGl1McxXcEJ3L6qylHA+O1jXxrPT//ABI7ejl2QREuFIldyCBZTwKgPNBXJJPUsAOlnz556sa2OOOP7Zu59nbHHCdPKZnnxDxGLDFnocTOPFeLA6vDED8L/P8AwOGAsDhhgMj64YrwwDLPZmuME0UygExusgB6HaQaPwNV9crYeWB7/wBv/aaOWCOGEOe8CTuWFbVolEHq1m2N14QBdmvA1/0zW7U0zzTqIlaQtDEyogZiidylL06KB73Tz88jHZqR86iZF/oRESy9aPunu0/tOD8DnDQ0dPQwjDCKh11dTLUy3ZM5VJ6Amq6D14H780E7CmoNIohQmt85Ea9L4D+J+P1QTmn7O6fUyu/2AGCNlEbu0hoVRtpqB32RxGAea20SCe03sydKVDvJPNNe1kXwkqRvB3EyMQCD7o6j0NbnUx3bLi/byzGE1urhj6iKBFIEryvXGxdkYP8AWk8bj4bF+eaqPqFSPbFFpqXb3siojP5qwaYbrr+b69azqZpE2+GDRUqo38+SAoLbQGmQmrrwi93POZkmpiWRJPvJ2D7pDNQVwCKWgWbn1LfTNI77SnLoe91pmIPhT75lv5yBVUdegOW9PGpRX0+mUKFXfLqSCm6lVgu8iMi7bozc8AdMov2o6kNGiRKb2FYk3VflKV3Ej1BynqtS8h3SO7t0t2ZjXzY9MtFtv7Y6WPtsCV/MREfA0Y4VH+9lY6qN40M8+qkfxbowQQKI2U7saFc+6eb9OcyCFnO1FZm9FBJ/IDLknY0wd0ZQrR0W3OiAbl3Ly7C7Xn1wjiSWA193qCAKG6dOBZND7jgWSfqc6OrgUeHTAn1eWQ/+TZjHZRAtptMvF/plY/lFu5+GcfYU/wC8wfs6j/CD+LxwcvfSexcUULzMiNIsDM0f3gi3AbztJcvdAgPY9Qo654nS9pwo6v8AZVtSGFSyjp62TYPSs9X2r2+RoNPD30RaWN43nqQkRxhU2Bdm4Fh4S9UdpHXcc8h9hh/73F/4c/8A/PPN6eNWIy/VmJ5mq9vDtqzhx+nHjn5TdqyaUzy1FKw7x6ZZ0O4bjTcwm769fPItFLAveeOeI2ndlKZgLJk3UyAnha6Cr86yN9FH5aqH5FNQD/8ApI/6ZLo+zI3fadVAoom6n8lJ/FEB5evys8Z6OHLlLJrw9q2s1pUijuSwR6EfaeRlp9azhFGr07qqqqiaDoEUBR95Eyjjj3vLMjSdmSSi4wrH9XvI9/7BbcfoM+h+0/sVpYNNMVUpJChYOXclirAW9nZ4ulBRRYV05463qNPSyxxy/wDU1Dpp6WWcTMeOXjvs2402ljcsGIbTTAcIAXPDPGOCONo6j1yvHrBEpbTameNgb7sjabNBqkjaj053BbAHXM2CdkO5GKmiLBo0RR5Hwy6e2JG4l2zDp98u5vpJxIB8A2d6c7aPakUqFvtMEUyqSpmiAXpwR3kNKTY/zik5lypAVZkkkVgLCSIGv4CVDyfmijJtPqIt25Gm0z9LQl16c8grIo+r5cgMkzMgj0+qIQyllRkegQDRRY3ZySBRDXuHUZBT7S7DliBahJGAN0kRDopIBpipOzr+Kr9MzBmvoY1DyNDM2lkQqiK8hVyxveDKqqEA2/iAHIBIx9pyEWuq04WUgsssdJuPNFlW4pUv8SBT/SPQ20pkEjz5HmOl+ozR9pAftUxY7rfcDz0YBkHPSlIWvKq8sk1HYZLldPJHqFHAKMoY11qNyHPPSgQRXJzNmiZGKurKw6qwIYefIPIwI8MMLyoMBjxYAceAGGAYDDDAMBhlvs/s9pSxtURADJI1hEB6XXJY0aUAsaNDrgVK/jzzTi0KQyINYGCENujjZe+Xw+DeD+jskGjzQPh6XPpJju2aFH3gW07bRIBQDEG9umSz1vdzy9Gs50cCqahj+0z3RO0tAvUggEfemgx3PSCjwwG7Ja0eqkmeBiqpBpT7qAlVkIPqfHqGB8zYX+jwMljijI3aXTF1VRul1Dfdo20WKJWIG7IDl7sceQg1MyK2+Z/tU36u49yvWgXH6QD9VNqdKZhYzP1mseUjebA91QAEX4Ii0qD5DnJSvRdjdv8A2TVrLPINQojaJhCfCgboIwVVCFIBpKX45Z/+IHtO0sxghMiRRM8bcle8a9rblB90baAN+ZPWhgdiaQ745nG2BJFZpH4TwsGZVv32oe6tnnJWTZqJYkj+1TCV1WQhnDBWI3LCvvFq3WxYUennnKdDTnVjVmP3RFW3Gpls2XxMqGj7NkkUsijYOrsVSMfDe5C38Lv4Zb+zQw9zI0qTVN95Ggb3F2Ma3qt3yvofI8HJe1I2Jik1U3eWWRo42UvHsrgBfu41NqKHTnw8CzTlnUmDSxrH072UB+nrLNUQb5KPlnZh9F9vO0IBoj3pMiSlO4p1DOAytvQ7WCKFsE0K3beLz5zLvVFkj0qRRs2xZHG+ztut85KLwbsKvTrxmvq5JQqBdRp4gum3gx90GYjfK4V4F8I7xpIxtNWB5knMHv42W55tRIx8RQfrdBukkY81fIQ9c83pfTxoYbYmZ5meXXW1f1Mt0xSzqZ3bibXCjwUQyuAB0G1FEdfI5UZtNyznUyn1+7j9KBJMp6D9wzka1F9yCP5yF3b8rVP9zJx2lMgNSLDa7wIURCb6AmEAjg/iPTPRPDk7i7sRk/ZJDvDRK7OW+8IuOgEWmFg/EAjoTj02gmqvsBYjqzJqgT067ZAB+XnlfU9rO6lCzupIb712dg4BG5TxR5IF3V/HI2kIIMhuwUaNSUIC8KHAWgL8uvHld5mZn2Woehk0UzQR1oI96b0NialjtXj6y9S8kvmSeOPWtpu9SZh9hgZoX2uoEnUcVbSHg16EVmZFqmQIp60GQhlCjqYtye6fEdxLc0fzjdmYlCxVy7Fw7ARbhZHBFKbFc2OnIGYxnK5uqamMfC6vZ0yqAdCG/pET2QTY9yUD1HTp+eC6OX/7dY86XWcfUS8dPPMppAb3RrZINgbSOl0o8IBHwx90tkxtXiAUGw/PF2BtHJrqM6X7sfC7OkAI72CaLcNy7ZFYVZA8EignkEe+Omelk7VkaDR6ePXGLgHxRsjspdki3tHuBCqOFZqoiz6eTk18wfxsSyr3VSKrUoN7drgjrZ6dST1OW9T2ysiRq+nhdkUqW2snG5ioUQsooA+Y+nGJxialYmlgy6iVZkCwzlvu9yLCZKRw25QoEpB2iiRXPr0pPHAx2ssmmkHB3bnS6/ECO8iv+316AZwo00hoiWKyKNpKgs82GCED47jl15JPECPtkEW0FiHYL4ReyQVJGlggGwprobzSKknYc4UuE3xqCxkjKvHSiydynjjnaab1HBzObjg8WPzH+IsX9M0o5NNzsk1MRYbGFRyAg9RvVoyQaHG3LffyIsSwatpA+5O6c7UVV27dySMYwD4gA3p8cJSvou1d7xrq6mh3KrGTcXVNw3FZFIcUt0LK/DPqHtlEkeidVXTgblESuIliJ3AsE3UouMMdwINbTd0c+YTRpIxSRBptQOOQViY+jqf0Df0h4PUL1yX2nSVO5il7z7mCNPESVBkDS+DyAo7RR57sn5ebV0J1NTDKMpjbPUeXbT1IxxyiYu/whbQom/7SkkW4qI2QF4wOS5BLVIPd6OeCTyRkjSukaiYDUab3Y2DHwmrqKUjdCw692wrzKnrmXpptpWxuQMrlCTsbafxDp0sX6E5r6aQyOz6XwSMPHpiAUk55WMdJB5iNhY/CWIz0y5KWq7OHDQMZULbdtVMrVe14xZ6A+JbU11B4zPzb0fL95o2Ec1MGhYj8VqwiaSxIpDEbHO7qPH1yObuXJWZG0s44NK3dWP14a3xHpZTcPRBi0pk4ZZ12geEjeBTcq6kMjj1Rxww/ePOsrXlQYYYYCx1jGGBJCq9XJr9Va3H6kUvzo/I5qNcyguwg0qHwqBdkjxd2pO6aQ9C5PHFlRQGOp+WW4Z1BLSr3jUCtklQRfDgEWvPQEdB5cGKvwyM+mjWd+70yM1bQe8lN7qC3tkIJI3nhPM8gNnya4jvFiHdxSAKybt9hehYsOWuzYAqzQGSAS6pyxIpVALGljjToo4G1FF0FUc9ACTk6OqBvs8XelBbzSR7wPQrEQVjXjq4J/q9MCpo+zZJRuVajHWRyFiHlzI1LfwHJ8gcnKJFMywhdTe3umKsRZUE/dfjYE1TCvCbXmhJqHRqbVamSVq91LYqCLoySEKnpShhxkg7w2kSJpo9oZmZwGZGAovKaLqeuxAAf1SRhXPacTB0fVyNJuQkLGyllIJBjJPhhAN8KGr9W7pxmR0oFdPpCeT4lVwD+tRfUN8KIHooyqs0UX6JRK4/zkijZ/Yibg/OS7/VBytqtS8jbpGZ26WxJNeQF9B8OgxSWtvNFC7iJUmAPgklWwAV/mr2lgSfe3DjplTV6t5W3SOXI4F+Q9FHRR8BxkWI5UdyzFgoJ4Rdq8eW5n+vidj9c7jgFKznajXRFEmv6O4GieLND8s64jPkZAVYEFWQcWbBBDm6HpweuQu9kk8ljZ9SSef35nmevv37DXXaTviB4fBalG2k23Tdus9D6Ch+/IlW+ALPoMvp2NN+JO7HrMyxD6d6Vv6ZOdJDGKOpUSAsGMQlc1VbRaoldbIY3eLroq+1AuE90hn8LCRSw2HqQvSzdeL4ceuRwi2s0QPGQxq65r1JPTj1+uXP8lA/+pc1/oox8f5zJftGmVFAhdix3tc4sbSyhSViFcc0D5j6Tr+xlubJPAsk0Ogs9APIZLIoKhgAteA0ercncQelr6eanpeTvq4/LTRD5vOf7pRljR6yE+E6aG28O9pZgq2Rzyx21XX0vLPEWQoibd4XJal2o1nwUb6UbXk8V5+WRzx7SVtTRq1NqfiD6ZcM2nJ5hlX12TKR9A8RP+9k6/ZSNrS6kILIBiQgMeLsSfAWNvNeWOujvtmxzEAKeU3btvQX0PI5Fj0+Hpna6ffXd2WJb7uuQByKbo/HyPHTLUvZYBpZ4GNAgFnSwQCOXUJ59NxyLU9lzIu9o22frimT0/SKSp/PHE8wc9Sp5JFKUYMjMrDoykqw+IIPH550Zgw8XVVpSoUXR/Hx4uLF9enXOZoirFTVj0II+FEGjeWJ8Skwuv23OQN0gf/WRxufqZEN53pp4JbE6iM0T3kQI3EfhMQBTn1XaB530OYMMtFtQTMsca6uJniZfunBp1H+jkoh1HnG1geWw2cvGSSWBUimjkg06d4Y3BU+Au3jRrDXvK0jEWw9bzF0mukjBCN4T1RgGQ/NGBUn41eXNKdPM6rKPs9nl4+Y6HJJjc2DV+63oAuShxtglNUdO/Hmzwk/Hd95EOnNuPllfVdmyJVruU3tdCHRqu9rrYJ4JrqK5Ay3HqZe5VpYxNAPCC1nZRrasindF8Fbjz2nLHZgbx/YpW3uhVoXrvCDViP8ADOfTgP6LfOBT/lJZBWpTvPLvFO2YdOrVtl/tgnyDDLaDbE4CrqYSQ7upKTJS0u8clAPiGS/MmqrQaFJ0+5BE6LbRE33gUeJ4iedwAto+T1K2LUUNPOyMHQlWHII6/wAeXxwNFXMKs0D95p3IDxuOLPQSx3wfSRT8mB4GfqQt3HYU9FJsr6gnz+B8x8bySWRfeWwxveKULzyQqgUF+HwFV5V8pJVhjvDCDDFhgGSRoCDZqhx8T6X/AO2R48DRDGYeIpDAnkAauvwr1llPqT58lVqpIJ3cNHpwIoq+8ZmHIIKkzSV0NmkAr9UFuTm7wa3E7R6eQ86v1y8YZdUfuNO5UUCsKMy2LpiEWt200TXkTxeRS+1pFxAAzD/POoJ/2cbWsY46m287XplbW6uSVg0rs7ABQWNmhdC/qfzy8/s3qV99Fj/1s0MZ/KRwcX8hkctqNGv+3Vj/AMINi4OWXhmxoezdMH+/1kWza36Iandu2nu+W01Vv238LrnN6P2V0sOg+0ajUqZNQe70oEc4UbWQvLQUO3G5Ra7bI6+TdBTxSqSQB1JoD4npmnB2fIqhhUSncjSyMojIPFRcFpBQ5KBibPl12dHHo9OGCT6eSYit2ogmKowdSwWJ4GX3Qw3PZuvCvNz9v6WHVa0TLLpe5O3f/lIVjXvUJmBWxQpeB5Vmbv4aqnmydNHwBJO3r+ii+gFyOL87T5YHtmUfoiIF9IRsP1cfeP8A2mObnavs3vihbTxx98QRKkM0Tx8AEMLlYhjdEC14sV0OTL7PamNDJJppgvKg7HABr3iQptRfqAT8iMtwlSoP4L69424OGXkA15tzuPNn0PxOQA4i983Z6k9ecMsQky7iQFlBYKCQC3kATRPqa6455S7Fj1PoABxwKA6cACs7gfarkMAxGwCrsNe7n8NAf72QY8ng8VYYZUT6o3ta1thZC8UQSvI8iaDeni+ggydGuNlJUUQ4sckmlIB+RuvhkJyY+yz7pYSCNjEKL3bttkHaeOOdpNX1rrXqaeZ4m3Izxv6qSrUaNcc1kBOW4omlVtquzINzNdgIF6G+lVxzz0rJPHJHKb+U936aOOX47RG/7cW3cf64bJ4I4JKQSNEC17ZQhola8M4ABHAsMEHHXzzHvOssxZE0n1mikhIEilbFqbBVhQNo62rjnqCcr1mh2b2k0YMdr3bsCwdS6CvPZdefJq/Tms67uGUkAiB/IEsYW6dHbxRX18W4erLiJnqSvZm48l1WmeJisilWHkfTyI8ip8iOD5ZHGhYhVBZj0ABJPyA65USabUPE26NirdLU1x5g+oPoeDl+QxTRtJ4Yp12jYg8MxLAAxqv6JhySB4TxW08Gm3Z8w6wyj5xv/wAsrspBIIIINEGwQR6jyOQ5hp6vWiZU3CtSG8cxYru27ttj+curfiyBfO5jV1M28kuKk8yBW4+rL0v4ir8+ec4n1Jk5flv1/wAR/rfrH49fUnIcoWPC8WA8MV4YBhjvDA6jjvzA+LHj/n+WXoxpk9/vpjx4UqJP23DO37K5nY8DVHbeyvs8EEJBvds71+grxT7yp6+7t69Mqa7tSefiaaWQXdO7FR8lJofTKowyUW5C48d5p+zPZP2vVQ6feUEjbS229vBJ4sX0rrlGp2BpYo9BqtXNBHKyyww6fvDLtLnc8wKxuu8BNpINjp8bzO0u1JZ3+0agszsNsVMqhAjAKFVR4FXkAAAXZ9c0PaHtP7W0Wk0cUg00AZIIlBeRzyZJXC+9I1Wa4A6eeZuh7Lk1ErABIqba261CsbpAvLF/C1J1O05iYvtqGYThmjr+y9neGOWOdI22lo93QsQrFSOhryJokDzGZ+bZaup7TR9FFp+7XvI5WbftHKEEgbrssWY3xRCRfq5m6aZ4zujZkb9ZGKn81rI8d4oap9oJWAE2zUAWKnQMa+EoqUfRh5Yu+0b+9HPAfWJllT/w5drf8Q5l3ncMRdgii2YhVFgWSaAs/E+eSltqP2cjKFh1cDgEvsk3QNZoHmQbOij8fr9auu7GnhG6SJwnHjA3R89KkS0P55J7Q9nyaecxy1YVaIFArtAUgeXA/O8q6LWyQtuhkeNvVGZSfntPOTHpZ7OTQSLEkzIwikJVH4oletfv/I+hyvm1J2/3yrHqohIq7irR1DIpcguRtBjckjkshJ9RkY7GEvOkk77z7ogLqB/s7Il+cZY+oHTLfulM/RMBIOgDWhJ6AOCpJ+QN/TK4OdhCTtAO66oA7r9K638M1Nd2U4djK0UV0xDnabYBiO5AaTgmvd8snn798nhuexLnT6fUaouI13JEH7svVOrOCdpAsMvA5NHjjLmsl7rcun1UiGSF4UWJCsY2pDqGN7wRujbbezzOZ2l7eg0+xImcxLTMEgW2fYoZu8mfcviW/Ci1QyvN7RRM6v3U7MN5tp1BJeGOBiR3TfhS+vU5KlXo+xJoo5p9SYAZozsB3vtbvIgshZSfeKuaI4vyzyX/AGV1bFzFpdQ8asQriNtpUMVBBqj08stJ7VIveEacneQzbprHAA4qMeSjzzb9pe0wYXkliV5ZBHFIHlmZaG0kACS1IlgdSfWM+uOYHkdb2DqoV3S6bURqOrNG4X4c7aHHxyrFctL42fhYxYraNxK8/Pj8q5zd0HthJCxdIIQxSOPh9UvhiEap7s4N1GoJvnn1yn2p2xFqJnlk0wVnbcRFJsUH4KUYD+PM3lmJkilPSdolVEbqJYeaRifDfJMbDxRnz44J6hume4j7TSDs+GPS9xFNKN5aUwhtm9gt+D71jRBLcADgenl+2e1dLqZN/wBlOn8NFYGj2E2x3bDGADyBwegGaus7OLRaYxaP7Qn2ceMtIr/pZeCscu392JFvWdq6k6aJpe0IoiZJFZ4aLlFSDYq/Z0Hu23DMvvDnPLe1B/y3Vdf08vXr+kbr8c35NK6aaEjRRR1LMb1TMEXwafkd86qwauh3e6aGYvthCya3U7lKgzyFSVIsFzytgWPl64gljXhj/wAf/fDNMlhWMnC8BVjwwwFjxYZQYxgovLMWlX8cqIPgGdvoF4/NhkFXAnNNZdKn+bnmP9N1iT9lAzEfJxnSdvSJ+gSGDirijG/6Syl5F+jDAj0vYmokXesTBOvePUcdf6yQqv789D7JtDomlk1EmlZzEUjCzuzKzEBjugjkT3CTyGFgDzOeS1OoeVt0jtI36zsWP5sScjyUtve+zWr0GlnjaHUiI3TSyJNKwXqyo3dRiOwNpbYW8XBUXeV26JNR3AgnGo7uMjd3gWQyCV7bu5JO8LFe78XoABVUPLjERjaW9/2bKdLrO+lj08P3ZJd5WQs7Qhjce83ch5qIgN5ccUNf7ML9iE0NTMNqmSFpJS0nJmVwoKRqFdSpNHw8+9x47gZ75/YDVadbl1SRBWJGxnKg0Bu3EoFPlfXjJVLdvBXjz6InZ6sF77tLR6jwklZkWVhz7omV+8HFH3xkXaXsVH7+nUyjaGZU1Cot7N52d9GxFDqpdj/SxuSngM5Neea2q1BgYodJFG3+lWR3ry/SMVPzC0c03imWEbNSUk7oanuolWJdjWxAeMrukCfeFSPduiay2UyNRDqdQ5kaOWRmq2EZ52qFHurXCgDE3Y0wALKqDy7ySKP1PR3BynNOz++zN/WYn+85GBlRofyXxbTaZfh3oY/8INlrSaDTCmk1MbNd7FEyLx0uUwk/RV/tDMbDFFvbaTt9S+6efTMpaNCANXZiG8SAyqgld6Iou5ryroMPtTs7TtM32WaBYvDsV3kB91Q3LpVbrPJ6Zi4iclLbQHYsxBKIJAOvdPHLXzETMRlWfSunvo6f1lZf7xkBHrlqHtCZBSSyqP6Mjj+45U4a/Y/Zvdffz+HYQVUi2DdULL1vzWM8uRZpAzCP2i1hNRVRB3Ot7thA2JGWI5ZFss3m8sl8jKi9vakVc8jUdw3nfR9R3l0eByPQZd1MeojQvJBpyBt3DuYNybwCneLGA0e6+N1emSuV8MLNfsXs6EmNtU7Rxu1IBQLUfESzcJHY2bz+InyViKx7RU9dNpz8hMv/AJJQMsa3URahY9zmJ44u6ClXdKDuy0+9nApgKINVXSspB6nQRu0q6ZJxJGxuGQBn2gkNQQWGQ1am+CT+E5q+zPtbDpmR5NKZGSFYARIoBAmEu7a0Zo/I9QOnlL/2mEcssg1Uz94hjVEViig7Rf35A6BhQU9euedGiiau71Cj4TI0Z+HiXen1LDM/K/CzJ2pp9gVNKTTvIO9m3KDIIwfDFHGSB3YoFq5PGVf5Yn3O4kILszsvGwliS1xnwHr0rFN2RMo3d2WX9eMiRPq0ZIH1yiDmqhnlonWxOPvYQG/XhOw/Mx8xn5KE+eRyaIdYXEorpW2QcecZu/mhbp1yljxRYrDGzE9ec5wHhix4QjhgceULDGMQwGDhhhXB+Y/xwCr6XlhNGfxMiD+mwv8AZFv+7K94hhV/Zp16tLKfRAI1/bfcx/YGd/ykim49NCOK8ZkkP5Fgh/ZzNwGSi14dsTAUrCP/AFcccZ/ONVJynM5c7nJZvViSfzOLORgs8k08zRndGzI3S0JU/EWMjGGUeo0PteWQxa2JdRERV0BItkeJSKBPHwPJ8WSdpNt0bJpppJIGe9u82g4JRo/1eWJ+JHBrcfJ5JFIV6Ei+D8fnkotxizo43H95H92VHGGMYicAxk4HFeAxizqQcn51nJwGP4/6eees1OsQ6WbVd2wl1DmBrktNrRk7gCllQ6GlJ95BZNZ5I52ZDVWa9LNdSRx82J+p9ckwsS5Y3/Hpix4myoeGLDA6jcqQykqw5DAkEfIjkZcbtaVqEhWUDj71Qxr07z3x9GGUhiBwtpZGU9F2/Ikj6Xz+85FjvnO0HT5gYEeOsFxYQ1HqawxHDCv/2Q==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7250" name="AutoShape 2" descr="Image result for internet.org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41346" name="AutoShape 2" descr="Image result for drones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41348" name="AutoShape 4" descr="Image result for drones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6" name="Title 4"/>
          <p:cNvSpPr>
            <a:spLocks noGrp="1"/>
          </p:cNvSpPr>
          <p:nvPr>
            <p:ph type="title"/>
          </p:nvPr>
        </p:nvSpPr>
        <p:spPr>
          <a:xfrm>
            <a:off x="457200" y="819151"/>
            <a:ext cx="7772400" cy="381000"/>
          </a:xfrm>
        </p:spPr>
        <p:txBody>
          <a:bodyPr/>
          <a:lstStyle/>
          <a:p>
            <a:r>
              <a:rPr lang="en-US" dirty="0"/>
              <a:t>IEEE Journal Papers (under review)</a:t>
            </a:r>
            <a:endParaRPr lang="en-CA" dirty="0"/>
          </a:p>
        </p:txBody>
      </p:sp>
      <p:sp>
        <p:nvSpPr>
          <p:cNvPr id="18" name="TextBox 17"/>
          <p:cNvSpPr txBox="1"/>
          <p:nvPr/>
        </p:nvSpPr>
        <p:spPr>
          <a:xfrm>
            <a:off x="381000" y="5585936"/>
            <a:ext cx="8458200" cy="7386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defRPr/>
            </a:pPr>
            <a:r>
              <a:rPr lang="en-CA" sz="1400" dirty="0"/>
              <a:t>N. </a:t>
            </a:r>
            <a:r>
              <a:rPr lang="en-CA" sz="1400" dirty="0" err="1"/>
              <a:t>Cherif</a:t>
            </a:r>
            <a:r>
              <a:rPr lang="en-CA" sz="1400" dirty="0"/>
              <a:t>, M. Alzenad, H. Yanikomeroglu, A. Yongacoglu, “</a:t>
            </a:r>
            <a:r>
              <a:rPr lang="en-CA" sz="1400" dirty="0">
                <a:solidFill>
                  <a:srgbClr val="FF0000"/>
                </a:solidFill>
              </a:rPr>
              <a:t>Downlink coverage and rate analysis of an aerial user in vertical heterogeneous networks (VHetNets)</a:t>
            </a:r>
            <a:r>
              <a:rPr lang="en-CA" sz="1400" dirty="0"/>
              <a:t>”, under review in </a:t>
            </a:r>
            <a:r>
              <a:rPr lang="en-CA" sz="1400" i="1" dirty="0"/>
              <a:t>IEEE Transactions on Wireless Communications</a:t>
            </a:r>
            <a:r>
              <a:rPr lang="en-CA" sz="1400" dirty="0"/>
              <a:t>. </a:t>
            </a:r>
            <a:r>
              <a:rPr lang="en-CA" sz="1400" dirty="0">
                <a:solidFill>
                  <a:srgbClr val="9900FF"/>
                </a:solidFill>
              </a:rPr>
              <a:t>(</a:t>
            </a:r>
            <a:r>
              <a:rPr lang="en-CA" sz="1400" dirty="0" smtClean="0">
                <a:solidFill>
                  <a:srgbClr val="9900FF"/>
                </a:solidFill>
              </a:rPr>
              <a:t>07)</a:t>
            </a:r>
            <a:endParaRPr lang="en-CA" sz="14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A56450B7-8FCE-41FA-A12F-AD842248533E}"/>
              </a:ext>
            </a:extLst>
          </p:cNvPr>
          <p:cNvSpPr txBox="1"/>
          <p:nvPr/>
        </p:nvSpPr>
        <p:spPr>
          <a:xfrm>
            <a:off x="381000" y="3962400"/>
            <a:ext cx="8458200" cy="7386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defRPr/>
            </a:pPr>
            <a:r>
              <a:rPr lang="en-CA" sz="1400" dirty="0"/>
              <a:t>S. </a:t>
            </a:r>
            <a:r>
              <a:rPr lang="en-CA" sz="1400" dirty="0" err="1"/>
              <a:t>Alfattani</a:t>
            </a:r>
            <a:r>
              <a:rPr lang="en-CA" sz="1400" dirty="0"/>
              <a:t>, W. Jaafar, Y. </a:t>
            </a:r>
            <a:r>
              <a:rPr lang="en-CA" sz="1400" dirty="0" err="1"/>
              <a:t>Hmamouche</a:t>
            </a:r>
            <a:r>
              <a:rPr lang="en-CA" sz="1400" dirty="0"/>
              <a:t>, H. </a:t>
            </a:r>
            <a:r>
              <a:rPr lang="en-CA" sz="1400" dirty="0" err="1"/>
              <a:t>Yanikomeroglu</a:t>
            </a:r>
            <a:r>
              <a:rPr lang="en-CA" sz="1400" dirty="0"/>
              <a:t>, A. </a:t>
            </a:r>
            <a:r>
              <a:rPr lang="en-CA" sz="1400" dirty="0" err="1"/>
              <a:t>Yongacoglu</a:t>
            </a:r>
            <a:r>
              <a:rPr lang="en-CA" sz="1400" dirty="0"/>
              <a:t>, N.D. Dao, P. Zhu, “</a:t>
            </a:r>
            <a:r>
              <a:rPr lang="en-CA" sz="1400" dirty="0">
                <a:solidFill>
                  <a:srgbClr val="FF0000"/>
                </a:solidFill>
              </a:rPr>
              <a:t>Aerial platforms with reconfigurable smart surfaces for 5G and beyond</a:t>
            </a:r>
            <a:r>
              <a:rPr lang="en-CA" sz="1400" dirty="0"/>
              <a:t>”, under review in </a:t>
            </a:r>
            <a:r>
              <a:rPr lang="en-CA" sz="1400" i="1" dirty="0"/>
              <a:t>IEEE Communications Magazine</a:t>
            </a:r>
            <a:r>
              <a:rPr lang="en-CA" sz="1400" dirty="0" smtClean="0"/>
              <a:t>.</a:t>
            </a:r>
            <a:r>
              <a:rPr lang="en-CA" sz="1400" dirty="0">
                <a:solidFill>
                  <a:srgbClr val="9900FF"/>
                </a:solidFill>
              </a:rPr>
              <a:t> (01</a:t>
            </a:r>
            <a:r>
              <a:rPr lang="en-CA" sz="1400" dirty="0" smtClean="0">
                <a:solidFill>
                  <a:srgbClr val="9900FF"/>
                </a:solidFill>
              </a:rPr>
              <a:t>)</a:t>
            </a:r>
            <a:endParaRPr lang="en-CA" sz="14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A56450B7-8FCE-41FA-A12F-AD842248533E}"/>
              </a:ext>
            </a:extLst>
          </p:cNvPr>
          <p:cNvSpPr txBox="1"/>
          <p:nvPr/>
        </p:nvSpPr>
        <p:spPr>
          <a:xfrm>
            <a:off x="381000" y="4886980"/>
            <a:ext cx="8458200" cy="5232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defRPr/>
            </a:pPr>
            <a:r>
              <a:rPr lang="en-CA" sz="1400" dirty="0" smtClean="0"/>
              <a:t>W, </a:t>
            </a:r>
            <a:r>
              <a:rPr lang="en-CA" sz="1400" dirty="0"/>
              <a:t>Jaafar, </a:t>
            </a:r>
            <a:r>
              <a:rPr lang="en-CA" sz="1400" dirty="0" smtClean="0"/>
              <a:t>S. </a:t>
            </a:r>
            <a:r>
              <a:rPr lang="en-CA" sz="1400" dirty="0"/>
              <a:t>Naser, </a:t>
            </a:r>
            <a:r>
              <a:rPr lang="en-CA" sz="1400" dirty="0" smtClean="0"/>
              <a:t>S. </a:t>
            </a:r>
            <a:r>
              <a:rPr lang="en-CA" sz="1400" dirty="0"/>
              <a:t>Muhaidat, </a:t>
            </a:r>
            <a:r>
              <a:rPr lang="en-CA" sz="1400" dirty="0" smtClean="0"/>
              <a:t>P.C</a:t>
            </a:r>
            <a:r>
              <a:rPr lang="en-CA" sz="1400" dirty="0"/>
              <a:t>. Sofotasios, </a:t>
            </a:r>
            <a:r>
              <a:rPr lang="en-CA" sz="1400" dirty="0" smtClean="0"/>
              <a:t>H. </a:t>
            </a:r>
            <a:r>
              <a:rPr lang="en-CA" sz="1400" dirty="0"/>
              <a:t>Yanikomeroglu, “</a:t>
            </a:r>
            <a:r>
              <a:rPr lang="en-CA" sz="1400" dirty="0">
                <a:solidFill>
                  <a:srgbClr val="FF0000"/>
                </a:solidFill>
              </a:rPr>
              <a:t>On the downlink performance of RSMA-based UAV communications</a:t>
            </a:r>
            <a:r>
              <a:rPr lang="en-CA" sz="1400" dirty="0"/>
              <a:t>”, under review in </a:t>
            </a:r>
            <a:r>
              <a:rPr lang="en-CA" sz="1400" i="1" dirty="0"/>
              <a:t>IEEE Transactions on Vehicular </a:t>
            </a:r>
            <a:r>
              <a:rPr lang="en-CA" sz="1400" i="1" dirty="0" smtClean="0"/>
              <a:t>Technology.</a:t>
            </a:r>
            <a:endParaRPr lang="en-CA" sz="1400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381000" y="3276600"/>
            <a:ext cx="8458200" cy="5232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defRPr/>
            </a:pPr>
            <a:r>
              <a:rPr lang="en-CA" sz="1400" dirty="0"/>
              <a:t>W. Jaafar, </a:t>
            </a:r>
            <a:r>
              <a:rPr lang="en-CA" sz="1400" dirty="0" smtClean="0"/>
              <a:t>H</a:t>
            </a:r>
            <a:r>
              <a:rPr lang="en-CA" sz="1400" dirty="0"/>
              <a:t>. Yanikomeroglu, </a:t>
            </a:r>
            <a:r>
              <a:rPr lang="en-CA" sz="1400" dirty="0" smtClean="0"/>
              <a:t>“</a:t>
            </a:r>
            <a:r>
              <a:rPr lang="en-US" sz="1400" dirty="0">
                <a:solidFill>
                  <a:srgbClr val="FF0000"/>
                </a:solidFill>
              </a:rPr>
              <a:t>Dynamics of laser-charged UAVs: A battery perspective</a:t>
            </a:r>
            <a:r>
              <a:rPr lang="en-CA" sz="1400" dirty="0" smtClean="0"/>
              <a:t>”, </a:t>
            </a:r>
            <a:r>
              <a:rPr lang="en-CA" sz="1400" dirty="0"/>
              <a:t>under review in </a:t>
            </a:r>
            <a:r>
              <a:rPr lang="en-CA" sz="1400" i="1" dirty="0" smtClean="0"/>
              <a:t>IEEE Internet of Things Journal</a:t>
            </a:r>
            <a:r>
              <a:rPr lang="en-CA" sz="1400" dirty="0" smtClean="0"/>
              <a:t>. </a:t>
            </a:r>
            <a:r>
              <a:rPr lang="en-CA" sz="1400" dirty="0">
                <a:solidFill>
                  <a:srgbClr val="9900FF"/>
                </a:solidFill>
              </a:rPr>
              <a:t>(</a:t>
            </a:r>
            <a:r>
              <a:rPr lang="en-CA" sz="1400" dirty="0" smtClean="0">
                <a:solidFill>
                  <a:srgbClr val="9900FF"/>
                </a:solidFill>
              </a:rPr>
              <a:t>01)</a:t>
            </a:r>
            <a:endParaRPr lang="en-CA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381000" y="2362200"/>
            <a:ext cx="8458200" cy="7386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defRPr/>
            </a:pPr>
            <a:r>
              <a:rPr lang="en-CA" sz="1400" dirty="0" smtClean="0"/>
              <a:t>M.S. </a:t>
            </a:r>
            <a:r>
              <a:rPr lang="en-CA" sz="1400" dirty="0" err="1"/>
              <a:t>Alam</a:t>
            </a:r>
            <a:r>
              <a:rPr lang="en-CA" sz="1400" dirty="0"/>
              <a:t>, </a:t>
            </a:r>
            <a:r>
              <a:rPr lang="en-CA" sz="1400" dirty="0" smtClean="0"/>
              <a:t>G. </a:t>
            </a:r>
            <a:r>
              <a:rPr lang="en-CA" sz="1400" dirty="0"/>
              <a:t>Karabulut Kurt, </a:t>
            </a:r>
            <a:r>
              <a:rPr lang="en-CA" sz="1400" dirty="0" smtClean="0"/>
              <a:t>H. </a:t>
            </a:r>
            <a:r>
              <a:rPr lang="en-CA" sz="1400" dirty="0"/>
              <a:t>Yanikomeroglu, </a:t>
            </a:r>
            <a:r>
              <a:rPr lang="en-CA" sz="1400" dirty="0" smtClean="0"/>
              <a:t>P. </a:t>
            </a:r>
            <a:r>
              <a:rPr lang="en-CA" sz="1400" dirty="0"/>
              <a:t>Zhu, </a:t>
            </a:r>
            <a:r>
              <a:rPr lang="en-CA" sz="1400" dirty="0" smtClean="0"/>
              <a:t>N.-D. </a:t>
            </a:r>
            <a:r>
              <a:rPr lang="en-CA" sz="1400" dirty="0"/>
              <a:t>Dao, </a:t>
            </a:r>
            <a:r>
              <a:rPr lang="en-CA" sz="1400" dirty="0" smtClean="0"/>
              <a:t>“</a:t>
            </a:r>
            <a:r>
              <a:rPr lang="en-US" sz="1400" dirty="0">
                <a:solidFill>
                  <a:srgbClr val="FF0000"/>
                </a:solidFill>
              </a:rPr>
              <a:t>High altitude platform station based super macro base station (HAPS-SMBS) constellations</a:t>
            </a:r>
            <a:r>
              <a:rPr lang="en-CA" sz="1400" dirty="0" smtClean="0"/>
              <a:t>”, </a:t>
            </a:r>
            <a:r>
              <a:rPr lang="en-CA" sz="1400" dirty="0"/>
              <a:t>under review in </a:t>
            </a:r>
            <a:r>
              <a:rPr lang="en-CA" sz="1400" i="1" dirty="0" smtClean="0"/>
              <a:t>IEEE Communications Magazine</a:t>
            </a:r>
            <a:r>
              <a:rPr lang="en-CA" sz="1400" dirty="0" smtClean="0"/>
              <a:t>. </a:t>
            </a:r>
            <a:endParaRPr lang="en-CA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381000" y="1447800"/>
            <a:ext cx="8458200" cy="7386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defRPr/>
            </a:pPr>
            <a:r>
              <a:rPr lang="en-CA" sz="1400" dirty="0" smtClean="0"/>
              <a:t>K. </a:t>
            </a:r>
            <a:r>
              <a:rPr lang="en-CA" sz="1400" dirty="0" err="1"/>
              <a:t>Tekbiyik</a:t>
            </a:r>
            <a:r>
              <a:rPr lang="en-CA" sz="1400" dirty="0"/>
              <a:t>, </a:t>
            </a:r>
            <a:r>
              <a:rPr lang="en-CA" sz="1400" dirty="0" smtClean="0"/>
              <a:t>G. </a:t>
            </a:r>
            <a:r>
              <a:rPr lang="en-CA" sz="1400" dirty="0"/>
              <a:t>Karabulut Kurt, </a:t>
            </a:r>
            <a:r>
              <a:rPr lang="en-CA" sz="1400" dirty="0" smtClean="0"/>
              <a:t>A.R. </a:t>
            </a:r>
            <a:r>
              <a:rPr lang="en-CA" sz="1400" dirty="0" err="1"/>
              <a:t>Ekti</a:t>
            </a:r>
            <a:r>
              <a:rPr lang="en-CA" sz="1400" dirty="0"/>
              <a:t>, </a:t>
            </a:r>
            <a:r>
              <a:rPr lang="en-CA" sz="1400" dirty="0" smtClean="0"/>
              <a:t>A. </a:t>
            </a:r>
            <a:r>
              <a:rPr lang="en-CA" sz="1400" dirty="0" err="1"/>
              <a:t>Gorcin</a:t>
            </a:r>
            <a:r>
              <a:rPr lang="en-CA" sz="1400" dirty="0"/>
              <a:t>, </a:t>
            </a:r>
            <a:r>
              <a:rPr lang="en-CA" sz="1400" dirty="0" smtClean="0"/>
              <a:t>H</a:t>
            </a:r>
            <a:r>
              <a:rPr lang="en-CA" sz="1400" dirty="0"/>
              <a:t>. Yanikomeroglu, “</a:t>
            </a:r>
            <a:r>
              <a:rPr lang="en-CA" sz="1400" dirty="0">
                <a:solidFill>
                  <a:srgbClr val="FF0000"/>
                </a:solidFill>
              </a:rPr>
              <a:t>Reconfigurable intelligent surface empowered terahertz communication for LEO satellite networks</a:t>
            </a:r>
            <a:r>
              <a:rPr lang="en-CA" sz="1400" dirty="0"/>
              <a:t>”, under review in </a:t>
            </a:r>
            <a:r>
              <a:rPr lang="en-CA" sz="1400" i="1" dirty="0" smtClean="0"/>
              <a:t>IEEE Journal </a:t>
            </a:r>
            <a:r>
              <a:rPr lang="en-CA" sz="1400" i="1" dirty="0"/>
              <a:t>on Selected Areas in Communications</a:t>
            </a:r>
            <a:r>
              <a:rPr lang="en-CA" sz="1400" dirty="0" smtClean="0"/>
              <a:t>. </a:t>
            </a:r>
            <a:endParaRPr lang="en-CA" sz="1400" dirty="0"/>
          </a:p>
        </p:txBody>
      </p:sp>
    </p:spTree>
    <p:extLst>
      <p:ext uri="{BB962C8B-B14F-4D97-AF65-F5344CB8AC3E}">
        <p14:creationId xmlns:p14="http://schemas.microsoft.com/office/powerpoint/2010/main" val="636677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AutoShape 2" descr="Image result for google loon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04" name="AutoShape 4" descr="Image result for google loon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06" name="AutoShape 6" descr="Image result for google loon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08" name="AutoShape 8" descr="Image result for google loon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10" name="AutoShape 10" descr="data:image/jpeg;base64,/9j/4AAQSkZJRgABAQAAAQABAAD/2wCEAAkGBxQSEhUUEhQUFhQXGBwUGBgXFxccGBwcGhcYGBYcGRgYHCggGBwlHBgcITEhJSksLi4uGh8zODMsNygtLisBCgoKDg0OGhAQGywkHyQsLCwuLC8sLCwsLCwsLCwsLC8wLCwsLCwsLCwsLC8sLCwsLCwsLCwsLCwsLC8vLC8sLP/AABEIAKsBJgMBIgACEQEDEQH/xAAbAAACAwEBAQAAAAAAAAAAAAAAAQMEBQIGB//EAEwQAAICAQMBBQUEBQcJBgcAAAECAxEABBIhMQUTIkFRBjJhcYEUI0KRM1KSofAVU2JygrHBJENjc4Oio9HxFlSTsrThBzREVXSz0//EABkBAQEBAQEBAAAAAAAAAAAAAAABAgMEBf/EACgRAQACAQQBBAEFAQEAAAAAAAABEQIDEiExQQRRcfChEyJhgdHxQv/aAAwDAQACEQMRAD8A+M4Xhgc9DkeLGfh+eGAgcMMMAwwxgfn6YCwvDDAMMMf8dPywDFhlvs3R94WslUUb3b0FgAD4kmhliJmagnhVwy1JqVvwRoF/pDc31J/wrDUTIyCkCvfO26/Lp+Wa2xXaX/CpjzqGBn9xWb+qCf7s5ZSDRBBHkeP78xbVTVi8Ryzp9BI6lkjkYDzVGYfHkCsrXkiYkoYZJ9nfrsavXaa/Os1NVX2SE7UDFnBIRQx2sALIFn65MsttfyxllVMfDJItO7WVRmA6kKTX5ZxmrbqYLC8eGEK8MMYwAdeMMR/jjDALx4H+P8cWAYYYYDvEcMBgMH+OMMMMBYY8MBYY8MBYY8DgLDGcMBYY8MBYycMDgI5rdk+KGdB7zbT9Bu/xOZNZJBOUYMpo/wAcZ00soxyuev8AeGcomY4cV/yy3J2a4j7zdGVB22HB5q64zqfURubZGDeZQjn5g4pNWO6MaA7d28liCbIA8hwKX+/Ltwi7my5W/aI93L3cZIjQBUo+nVjXUk838c0ezNEmpl0XfHiV9r80SFYgi/6VV9cwpNVYCyruI6G6P50b4zmXWsShXwd37lH3aO4Uet3Zv1OeDLSzywiImp55/qf+voZa+ETnXMZVx7cxPxxzHC/212lMmrdg7I0bkIFNKij3VVRwFquOhze9pI4jqhKAA8mnWYLQrvHVSDXqFJP0BzA1vbCTsHnhDyDhmVygeum9QD+YIOcSM+paTUSttVaBIHnVIiLfAAHrwBj0+jlGpp5zjW2Jif56/HF8/wCvLqZRtyi+3ejnk7uYStJtFEWW9664PrVn6Z3IgbTaVSaDO4J9AZaJzkapZkWIl/ADsJNnzY35dP3DKcmsuNYiopN1c+ZYkn889vqImYwqbiPv4t5ojnrzf4aHaeoEc5NsAhqNF4UKDQs+Y9eOfXMaaTcxbjnnLZ7Q3ACRAxHQ2QfzGU5GBPAAHoL/AMc82ljMRzHL3+p1Iymdk/tmbrnj71xLjDHgM7PKWO8MMBYDDDAMd4sBgGF49h5+HB/j6YsB4seGAAYYYYBhix4BhWFYcfx+/AMMPL+PhX+P5YYBhgMKwCssroJDGZQtxgkE2vltBO291AutmqG4ZXz1vYWnEukMQDb379Vbyrdo7BWrJPAB3cehySsPMajRSR7t6Fdu0Nfl3il47+agn5DJB2bMe8+7P3Vq/QUV3FhyfEQEYkCzSk9Bnpfbeiksg2/ePCbVlYUn26FKZSR7ka8XxnTe/rP/AMrVf+m1WLWnnX7F1C9YW90MehoM6xi+eDvdVI6gsLq8j0vZc0hYIhJQ0wtQbsgKASNzEqaUWTRz6J2ew72VT0kmnh+smpgVL+Acq30zzWm1scR1MpjkJj1ET13i0XWSdlP6PwpxyvJ+OSymC3ZUwUN3bbSu++Ong5IBtf0iGjzTqehzpuxZwGLR7QhZWLsigFWKsLZhZ3Aih1Iz23ZKBpYoz0kbYfkuh00n96DKXtXqFaKYncQ8cM4AYCm1Es84JtTYqQccfMYsp5d+w5waMYHh32XjCgAqDbFqBt0G0m/EvHIyDUdnyRqjOtK4BU2p6qri6J2na6mjRpgc9l28YxHMdrldkhfxgHvO+7PFA7DSBRG1UT4mFjrmT2t/8un9fS/+gixZTIbsacGjGVJ/WKqP0jRcliAPvEZeT1GW9N2dqIzs7tSGfuthki5cUCAN3NXRI4Hn0z2HbrhoXHnHL+6XXuVH0MTn+18czmZftOmBDbvtmo5DADb3wsbdvX439DlxzmJuEnGJh52XRyICyacoPEu8MXHEXettayP0R3WLtTx1yCTsaYGQFUuIbnHexWo3bTYD9Q3hrrZAqyL9r3itp3iW9gglmisjdSdm6dRdUC3dzsTX6uee7WZTP2nsDAeO7YMb+3QbjYUUCeg8vU43zkbYhkQ9lyuqMqghydvjQE7b3HaWBCja1sRQo849R2RMis7RkKpKmytiiqk7bvbbqN1V4hzyM1tOV7vT8Nu+zaw3uG2tmr427bu/Pd9PPNrt4qNNLwd+yvLbsL6INxV7t2yuehPpkvlaeMk7NlC7yvh2d77yEhCVAYqG3KCWFWObyY9izggFACxIALxg+HduJBawo2NbHjwnnN7RRLLqdPAAQZtGIWJYEHdpyY9q7RtIZV6k2fTOpNXHJqIX2vbxauQkMtFGfXGgCvDc+9dcjjFlPOP2RODRie+eKv3SoNV15denXcKuxnb9i6hSR3TdVXiiLYMy0QSDYjfkfqkZ6o6nbK0YAoavRxIT1EbKCOehLLpIGPHFEZodgOO7VD+NUr+tHJrZQf2Udf7WLKfPNXo3iIEgAJAatyk0QCLCklTRBo0cgOa/tOynUNtDClj3WwNnuk5FAbR0FG+nXMjNQzIGGNRZ8v49cWAYYE4YBgDiwwHhhWGA8MWF4BjrFiwOhixA5LpoGkdUQFndgqgdSSaA/M4HGBzZ7b9ltRpYxJIEZCQpaNtwBIsAmhd0eVscdemYmZwzxzi8ZuFyxnGamDGWItbKq7EkkVd2/arsF3AghtoNbrVeevA9MrYXmkWY9bIqlVkkVSNpVXYKQbsEA0RZPHxPrncvaczbt08zbxte5HO5RdBrPiHJ4PqfXKZwJwLUmvlat0spoAC3c0FNqBZ4AIsDyIyLvm58R8RtuTyeeT6nk8n1OSaLQSzfoYpJPXYjMB8yBQ+uWz2XGl9/qI0ar2RgzN1qiUIjB+G+8WvKr9vl8H3sn3YpPG3gBFEJz4RXFDCPXSreySRbUIadhagUqmjyoHAHTJtO2lCyd53zNuHd7SkdrTXusOFN7eOfgeuWonQoWi0Luqiy7yTOAB7xJhEYA9TkFCPtGZSSksqk3yJGB527uQfPYv7K+gziXVyOFV3dgg2oGZiFHApQT4RwBQ9BmummlpWXQREMocGtQwo+7y0xHQg18ReBSdJY5e70kRQ2q79OgPP4lMm5unU8jiqxZTIfVyG7kc31tmN0xYXz5MSfmSc0/Z+DU6qUQRzOoJMrEyPtFcs5UHlrroLJI+edBprFHQX8uzq6edrX55pey/aOpi1O5F0rbULSBPsihoiQrqJIuFY7hVng0TwMxqTltnb34awiN0bulL2l7Fm0my5XdSGQWSpUFdpG0OwCsi1weQpBAoZjajWyOSZJJHJG0lnZiRe4AknkbgDXqLz3Xtrq5ppTGmiEsMTMoLb2dmBIZiIJAVHFBfLn1OeXn0zhW3dnOho+IDVDafI07MDR8jmdDLUnTxnVrd5prVjHfOzplxal1KlXdSvukMQVsknaQeOp6epxvq5DdyObu7Zje4gtdnmyAT6kA+WW5pdNSDuJwQih6mVQXrxmmharN1z0rG6aUgX9riJFixFKCPIg/dGjzzX551tzpV/lCWkHey1Hyg3t4P6nPg+mJdbIFCCWQILIUO20WCDS3QJ3G/mfXLX8mRt+i1MLeiyboW/OQd3/AL+VG0UgRpNh7tH7tnHKBvTcOD9DXI9Rl4OXJnY9WY+6feP4RtT6qDQ9Ackk7QlZtzSylrB3F3JsAgG7vgEj5E5VvDCJ9RqpJNveSO+0Uu9mbaPQWeB8BkQOIDnjnDAn0WkeaRY41LOxoAUPibJNAAAkk0AASc0O3PZ2fSbTMo2sSA6NuWwAavyP7j5XRyH2d7TGl1McxXcEJ3L6qylHA+O1jXxrPT//ABI7ejl2QREuFIldyCBZTwKgPNBXJJPUsAOlnz556sa2OOOP7Zu59nbHHCdPKZnnxDxGLDFnocTOPFeLA6vDED8L/P8AwOGAsDhhgMj64YrwwDLPZmuME0UygExusgB6HaQaPwNV9crYeWB7/wBv/aaOWCOGEOe8CTuWFbVolEHq1m2N14QBdmvA1/0zW7U0zzTqIlaQtDEyogZiidylL06KB73Tz88jHZqR86iZF/oRESy9aPunu0/tOD8DnDQ0dPQwjDCKh11dTLUy3ZM5VJ6Amq6D14H780E7CmoNIohQmt85Ea9L4D+J+P1QTmn7O6fUyu/2AGCNlEbu0hoVRtpqB32RxGAea20SCe03sydKVDvJPNNe1kXwkqRvB3EyMQCD7o6j0NbnUx3bLi/byzGE1urhj6iKBFIEryvXGxdkYP8AWk8bj4bF+eaqPqFSPbFFpqXb3siojP5qwaYbrr+b69azqZpE2+GDRUqo38+SAoLbQGmQmrrwi93POZkmpiWRJPvJ2D7pDNQVwCKWgWbn1LfTNI77SnLoe91pmIPhT75lv5yBVUdegOW9PGpRX0+mUKFXfLqSCm6lVgu8iMi7bozc8AdMov2o6kNGiRKb2FYk3VflKV3Ej1BynqtS8h3SO7t0t2ZjXzY9MtFtv7Y6WPtsCV/MREfA0Y4VH+9lY6qN40M8+qkfxbowQQKI2U7saFc+6eb9OcyCFnO1FZm9FBJ/IDLknY0wd0ZQrR0W3OiAbl3Ly7C7Xn1wjiSWA193qCAKG6dOBZND7jgWSfqc6OrgUeHTAn1eWQ/+TZjHZRAtptMvF/plY/lFu5+GcfYU/wC8wfs6j/CD+LxwcvfSexcUULzMiNIsDM0f3gi3AbztJcvdAgPY9Qo654nS9pwo6v8AZVtSGFSyjp62TYPSs9X2r2+RoNPD30RaWN43nqQkRxhU2Bdm4Fh4S9UdpHXcc8h9hh/73F/4c/8A/PPN6eNWIy/VmJ5mq9vDtqzhx+nHjn5TdqyaUzy1FKw7x6ZZ0O4bjTcwm769fPItFLAveeOeI2ndlKZgLJk3UyAnha6Cr86yN9FH5aqH5FNQD/8ApI/6ZLo+zI3fadVAoom6n8lJ/FEB5evys8Z6OHLlLJrw9q2s1pUijuSwR6EfaeRlp9azhFGr07qqqqiaDoEUBR95Eyjjj3vLMjSdmSSi4wrH9XvI9/7BbcfoM+h+0/sVpYNNMVUpJChYOXclirAW9nZ4ulBRRYV05463qNPSyxxy/wDU1Dpp6WWcTMeOXjvs2402ljcsGIbTTAcIAXPDPGOCONo6j1yvHrBEpbTameNgb7sjabNBqkjaj053BbAHXM2CdkO5GKmiLBo0RR5Hwy6e2JG4l2zDp98u5vpJxIB8A2d6c7aPakUqFvtMEUyqSpmiAXpwR3kNKTY/zik5lypAVZkkkVgLCSIGv4CVDyfmijJtPqIt25Gm0z9LQl16c8grIo+r5cgMkzMgj0+qIQyllRkegQDRRY3ZySBRDXuHUZBT7S7DliBahJGAN0kRDopIBpipOzr+Kr9MzBmvoY1DyNDM2lkQqiK8hVyxveDKqqEA2/iAHIBIx9pyEWuq04WUgsssdJuPNFlW4pUv8SBT/SPQ20pkEjz5HmOl+ozR9pAftUxY7rfcDz0YBkHPSlIWvKq8sk1HYZLldPJHqFHAKMoY11qNyHPPSgQRXJzNmiZGKurKw6qwIYefIPIwI8MMLyoMBjxYAceAGGAYDDDAMBhlvs/s9pSxtURADJI1hEB6XXJY0aUAsaNDrgVK/jzzTi0KQyINYGCENujjZe+Xw+DeD+jskGjzQPh6XPpJju2aFH3gW07bRIBQDEG9umSz1vdzy9Gs50cCqahj+0z3RO0tAvUggEfemgx3PSCjwwG7Ja0eqkmeBiqpBpT7qAlVkIPqfHqGB8zYX+jwMljijI3aXTF1VRul1Dfdo20WKJWIG7IDl7sceQg1MyK2+Z/tU36u49yvWgXH6QD9VNqdKZhYzP1mseUjebA91QAEX4Ii0qD5DnJSvRdjdv8A2TVrLPINQojaJhCfCgboIwVVCFIBpKX45Z/+IHtO0sxghMiRRM8bcle8a9rblB90baAN+ZPWhgdiaQ745nG2BJFZpH4TwsGZVv32oe6tnnJWTZqJYkj+1TCV1WQhnDBWI3LCvvFq3WxYUennnKdDTnVjVmP3RFW3Gpls2XxMqGj7NkkUsijYOrsVSMfDe5C38Lv4Zb+zQw9zI0qTVN95Ggb3F2Ma3qt3yvofI8HJe1I2Jik1U3eWWRo42UvHsrgBfu41NqKHTnw8CzTlnUmDSxrH072UB+nrLNUQb5KPlnZh9F9vO0IBoj3pMiSlO4p1DOAytvQ7WCKFsE0K3beLz5zLvVFkj0qRRs2xZHG+ztut85KLwbsKvTrxmvq5JQqBdRp4gum3gx90GYjfK4V4F8I7xpIxtNWB5knMHv42W55tRIx8RQfrdBukkY81fIQ9c83pfTxoYbYmZ5meXXW1f1Mt0xSzqZ3bibXCjwUQyuAB0G1FEdfI5UZtNyznUyn1+7j9KBJMp6D9wzka1F9yCP5yF3b8rVP9zJx2lMgNSLDa7wIURCb6AmEAjg/iPTPRPDk7i7sRk/ZJDvDRK7OW+8IuOgEWmFg/EAjoTj02gmqvsBYjqzJqgT067ZAB+XnlfU9rO6lCzupIb712dg4BG5TxR5IF3V/HI2kIIMhuwUaNSUIC8KHAWgL8uvHld5mZn2Woehk0UzQR1oI96b0NialjtXj6y9S8kvmSeOPWtpu9SZh9hgZoX2uoEnUcVbSHg16EVmZFqmQIp60GQhlCjqYtye6fEdxLc0fzjdmYlCxVy7Fw7ARbhZHBFKbFc2OnIGYxnK5uqamMfC6vZ0yqAdCG/pET2QTY9yUD1HTp+eC6OX/7dY86XWcfUS8dPPMppAb3RrZINgbSOl0o8IBHwx90tkxtXiAUGw/PF2BtHJrqM6X7sfC7OkAI72CaLcNy7ZFYVZA8EignkEe+Omelk7VkaDR6ePXGLgHxRsjspdki3tHuBCqOFZqoiz6eTk18wfxsSyr3VSKrUoN7drgjrZ6dST1OW9T2ysiRq+nhdkUqW2snG5ioUQsooA+Y+nGJxialYmlgy6iVZkCwzlvu9yLCZKRw25QoEpB2iiRXPr0pPHAx2ssmmkHB3bnS6/ECO8iv+316AZwo00hoiWKyKNpKgs82GCED47jl15JPECPtkEW0FiHYL4ReyQVJGlggGwprobzSKknYc4UuE3xqCxkjKvHSiydynjjnaab1HBzObjg8WPzH+IsX9M0o5NNzsk1MRYbGFRyAg9RvVoyQaHG3LffyIsSwatpA+5O6c7UVV27dySMYwD4gA3p8cJSvou1d7xrq6mh3KrGTcXVNw3FZFIcUt0LK/DPqHtlEkeidVXTgblESuIliJ3AsE3UouMMdwINbTd0c+YTRpIxSRBptQOOQViY+jqf0Df0h4PUL1yX2nSVO5il7z7mCNPESVBkDS+DyAo7RR57sn5ebV0J1NTDKMpjbPUeXbT1IxxyiYu/whbQom/7SkkW4qI2QF4wOS5BLVIPd6OeCTyRkjSukaiYDUab3Y2DHwmrqKUjdCw692wrzKnrmXpptpWxuQMrlCTsbafxDp0sX6E5r6aQyOz6XwSMPHpiAUk55WMdJB5iNhY/CWIz0y5KWq7OHDQMZULbdtVMrVe14xZ6A+JbU11B4zPzb0fL95o2Ec1MGhYj8VqwiaSxIpDEbHO7qPH1yObuXJWZG0s44NK3dWP14a3xHpZTcPRBi0pk4ZZ12geEjeBTcq6kMjj1Rxww/ePOsrXlQYYYYCx1jGGBJCq9XJr9Va3H6kUvzo/I5qNcyguwg0qHwqBdkjxd2pO6aQ9C5PHFlRQGOp+WW4Z1BLSr3jUCtklQRfDgEWvPQEdB5cGKvwyM+mjWd+70yM1bQe8lN7qC3tkIJI3nhPM8gNnya4jvFiHdxSAKybt9hehYsOWuzYAqzQGSAS6pyxIpVALGljjToo4G1FF0FUc9ACTk6OqBvs8XelBbzSR7wPQrEQVjXjq4J/q9MCpo+zZJRuVajHWRyFiHlzI1LfwHJ8gcnKJFMywhdTe3umKsRZUE/dfjYE1TCvCbXmhJqHRqbVamSVq91LYqCLoySEKnpShhxkg7w2kSJpo9oZmZwGZGAovKaLqeuxAAf1SRhXPacTB0fVyNJuQkLGyllIJBjJPhhAN8KGr9W7pxmR0oFdPpCeT4lVwD+tRfUN8KIHooyqs0UX6JRK4/zkijZ/Yibg/OS7/VBytqtS8jbpGZ26WxJNeQF9B8OgxSWtvNFC7iJUmAPgklWwAV/mr2lgSfe3DjplTV6t5W3SOXI4F+Q9FHRR8BxkWI5UdyzFgoJ4Rdq8eW5n+vidj9c7jgFKznajXRFEmv6O4GieLND8s64jPkZAVYEFWQcWbBBDm6HpweuQu9kk8ljZ9SSef35nmevv37DXXaTviB4fBalG2k23Tdus9D6Ch+/IlW+ALPoMvp2NN+JO7HrMyxD6d6Vv6ZOdJDGKOpUSAsGMQlc1VbRaoldbIY3eLroq+1AuE90hn8LCRSw2HqQvSzdeL4ceuRwi2s0QPGQxq65r1JPTj1+uXP8lA/+pc1/oox8f5zJftGmVFAhdix3tc4sbSyhSViFcc0D5j6Tr+xlubJPAsk0Ogs9APIZLIoKhgAteA0ercncQelr6eanpeTvq4/LTRD5vOf7pRljR6yE+E6aG28O9pZgq2Rzyx21XX0vLPEWQoibd4XJal2o1nwUb6UbXk8V5+WRzx7SVtTRq1NqfiD6ZcM2nJ5hlX12TKR9A8RP+9k6/ZSNrS6kILIBiQgMeLsSfAWNvNeWOujvtmxzEAKeU3btvQX0PI5Fj0+Hpna6ffXd2WJb7uuQByKbo/HyPHTLUvZYBpZ4GNAgFnSwQCOXUJ59NxyLU9lzIu9o22frimT0/SKSp/PHE8wc9Sp5JFKUYMjMrDoykqw+IIPH550Zgw8XVVpSoUXR/Hx4uLF9enXOZoirFTVj0II+FEGjeWJ8Skwuv23OQN0gf/WRxufqZEN53pp4JbE6iM0T3kQI3EfhMQBTn1XaB530OYMMtFtQTMsca6uJniZfunBp1H+jkoh1HnG1geWw2cvGSSWBUimjkg06d4Y3BU+Au3jRrDXvK0jEWw9bzF0mukjBCN4T1RgGQ/NGBUn41eXNKdPM6rKPs9nl4+Y6HJJjc2DV+63oAuShxtglNUdO/Hmzwk/Hd95EOnNuPllfVdmyJVruU3tdCHRqu9rrYJ4JrqK5Ay3HqZe5VpYxNAPCC1nZRrasindF8Fbjz2nLHZgbx/YpW3uhVoXrvCDViP8ADOfTgP6LfOBT/lJZBWpTvPLvFO2YdOrVtl/tgnyDDLaDbE4CrqYSQ7upKTJS0u8clAPiGS/MmqrQaFJ0+5BE6LbRE33gUeJ4iedwAto+T1K2LUUNPOyMHQlWHII6/wAeXxwNFXMKs0D95p3IDxuOLPQSx3wfSRT8mB4GfqQt3HYU9FJsr6gnz+B8x8bySWRfeWwxveKULzyQqgUF+HwFV5V8pJVhjvDCDDFhgGSRoCDZqhx8T6X/AO2R48DRDGYeIpDAnkAauvwr1llPqT58lVqpIJ3cNHpwIoq+8ZmHIIKkzSV0NmkAr9UFuTm7wa3E7R6eQ86v1y8YZdUfuNO5UUCsKMy2LpiEWt200TXkTxeRS+1pFxAAzD/POoJ/2cbWsY46m287XplbW6uSVg0rs7ABQWNmhdC/qfzy8/s3qV99Fj/1s0MZ/KRwcX8hkctqNGv+3Vj/AMINi4OWXhmxoezdMH+/1kWza36Iandu2nu+W01Vv238LrnN6P2V0sOg+0ajUqZNQe70oEc4UbWQvLQUO3G5Ra7bI6+TdBTxSqSQB1JoD4npmnB2fIqhhUSncjSyMojIPFRcFpBQ5KBibPl12dHHo9OGCT6eSYit2ogmKowdSwWJ4GX3Qw3PZuvCvNz9v6WHVa0TLLpe5O3f/lIVjXvUJmBWxQpeB5Vmbv4aqnmydNHwBJO3r+ii+gFyOL87T5YHtmUfoiIF9IRsP1cfeP8A2mObnavs3vihbTxx98QRKkM0Tx8AEMLlYhjdEC14sV0OTL7PamNDJJppgvKg7HABr3iQptRfqAT8iMtwlSoP4L69424OGXkA15tzuPNn0PxOQA4i983Z6k9ecMsQky7iQFlBYKCQC3kATRPqa6455S7Fj1PoABxwKA6cACs7gfarkMAxGwCrsNe7n8NAf72QY8ng8VYYZUT6o3ta1thZC8UQSvI8iaDeni+ggydGuNlJUUQ4sckmlIB+RuvhkJyY+yz7pYSCNjEKL3bttkHaeOOdpNX1rrXqaeZ4m3Izxv6qSrUaNcc1kBOW4omlVtquzINzNdgIF6G+lVxzz0rJPHJHKb+U936aOOX47RG/7cW3cf64bJ4I4JKQSNEC17ZQhola8M4ABHAsMEHHXzzHvOssxZE0n1mikhIEilbFqbBVhQNo62rjnqCcr1mh2b2k0YMdr3bsCwdS6CvPZdefJq/Tms67uGUkAiB/IEsYW6dHbxRX18W4erLiJnqSvZm48l1WmeJisilWHkfTyI8ip8iOD5ZHGhYhVBZj0ABJPyA65USabUPE26NirdLU1x5g+oPoeDl+QxTRtJ4Yp12jYg8MxLAAxqv6JhySB4TxW08Gm3Z8w6wyj5xv/wAsrspBIIIINEGwQR6jyOQ5hp6vWiZU3CtSG8cxYru27ttj+curfiyBfO5jV1M28kuKk8yBW4+rL0v4ir8+ec4n1Jk5flv1/wAR/rfrH49fUnIcoWPC8WA8MV4YBhjvDA6jjvzA+LHj/n+WXoxpk9/vpjx4UqJP23DO37K5nY8DVHbeyvs8EEJBvds71+grxT7yp6+7t69Mqa7tSefiaaWQXdO7FR8lJofTKowyUW5C48d5p+zPZP2vVQ6feUEjbS229vBJ4sX0rrlGp2BpYo9BqtXNBHKyyww6fvDLtLnc8wKxuu8BNpINjp8bzO0u1JZ3+0agszsNsVMqhAjAKFVR4FXkAAAXZ9c0PaHtP7W0Wk0cUg00AZIIlBeRzyZJXC+9I1Wa4A6eeZuh7Lk1ErABIqba261CsbpAvLF/C1J1O05iYvtqGYThmjr+y9neGOWOdI22lo93QsQrFSOhryJokDzGZ+bZaup7TR9FFp+7XvI5WbftHKEEgbrssWY3xRCRfq5m6aZ4zujZkb9ZGKn81rI8d4oap9oJWAE2zUAWKnQMa+EoqUfRh5Yu+0b+9HPAfWJllT/w5drf8Q5l3ncMRdgii2YhVFgWSaAs/E+eSltqP2cjKFh1cDgEvsk3QNZoHmQbOij8fr9auu7GnhG6SJwnHjA3R89KkS0P55J7Q9nyaecxy1YVaIFArtAUgeXA/O8q6LWyQtuhkeNvVGZSfntPOTHpZ7OTQSLEkzIwikJVH4oletfv/I+hyvm1J2/3yrHqohIq7irR1DIpcguRtBjckjkshJ9RkY7GEvOkk77z7ogLqB/s7Il+cZY+oHTLfulM/RMBIOgDWhJ6AOCpJ+QN/TK4OdhCTtAO66oA7r9K638M1Nd2U4djK0UV0xDnabYBiO5AaTgmvd8snn798nhuexLnT6fUaouI13JEH7svVOrOCdpAsMvA5NHjjLmsl7rcun1UiGSF4UWJCsY2pDqGN7wRujbbezzOZ2l7eg0+xImcxLTMEgW2fYoZu8mfcviW/Ci1QyvN7RRM6v3U7MN5tp1BJeGOBiR3TfhS+vU5KlXo+xJoo5p9SYAZozsB3vtbvIgshZSfeKuaI4vyzyX/AGV1bFzFpdQ8asQriNtpUMVBBqj08stJ7VIveEacneQzbprHAA4qMeSjzzb9pe0wYXkliV5ZBHFIHlmZaG0kACS1IlgdSfWM+uOYHkdb2DqoV3S6bURqOrNG4X4c7aHHxyrFctL42fhYxYraNxK8/Pj8q5zd0HthJCxdIIQxSOPh9UvhiEap7s4N1GoJvnn1yn2p2xFqJnlk0wVnbcRFJsUH4KUYD+PM3lmJkilPSdolVEbqJYeaRifDfJMbDxRnz44J6hume4j7TSDs+GPS9xFNKN5aUwhtm9gt+D71jRBLcADgenl+2e1dLqZN/wBlOn8NFYGj2E2x3bDGADyBwegGaus7OLRaYxaP7Qn2ceMtIr/pZeCscu392JFvWdq6k6aJpe0IoiZJFZ4aLlFSDYq/Z0Hu23DMvvDnPLe1B/y3Vdf08vXr+kbr8c35NK6aaEjRRR1LMb1TMEXwafkd86qwauh3e6aGYvthCya3U7lKgzyFSVIsFzytgWPl64gljXhj/wAf/fDNMlhWMnC8BVjwwwFjxYZQYxgovLMWlX8cqIPgGdvoF4/NhkFXAnNNZdKn+bnmP9N1iT9lAzEfJxnSdvSJ+gSGDirijG/6Syl5F+jDAj0vYmokXesTBOvePUcdf6yQqv789D7JtDomlk1EmlZzEUjCzuzKzEBjugjkT3CTyGFgDzOeS1OoeVt0jtI36zsWP5sScjyUtve+zWr0GlnjaHUiI3TSyJNKwXqyo3dRiOwNpbYW8XBUXeV26JNR3AgnGo7uMjd3gWQyCV7bu5JO8LFe78XoABVUPLjERjaW9/2bKdLrO+lj08P3ZJd5WQs7Qhjce83ch5qIgN5ccUNf7ML9iE0NTMNqmSFpJS0nJmVwoKRqFdSpNHw8+9x47gZ75/YDVadbl1SRBWJGxnKg0Bu3EoFPlfXjJVLdvBXjz6InZ6sF77tLR6jwklZkWVhz7omV+8HFH3xkXaXsVH7+nUyjaGZU1Cot7N52d9GxFDqpdj/SxuSngM5Neea2q1BgYodJFG3+lWR3ry/SMVPzC0c03imWEbNSUk7oanuolWJdjWxAeMrukCfeFSPduiay2UyNRDqdQ5kaOWRmq2EZ52qFHurXCgDE3Y0wALKqDy7ySKP1PR3BynNOz++zN/WYn+85GBlRofyXxbTaZfh3oY/8INlrSaDTCmk1MbNd7FEyLx0uUwk/RV/tDMbDFFvbaTt9S+6efTMpaNCANXZiG8SAyqgld6Iou5ryroMPtTs7TtM32WaBYvDsV3kB91Q3LpVbrPJ6Zi4iclLbQHYsxBKIJAOvdPHLXzETMRlWfSunvo6f1lZf7xkBHrlqHtCZBSSyqP6Mjj+45U4a/Y/Zvdffz+HYQVUi2DdULL1vzWM8uRZpAzCP2i1hNRVRB3Ot7thA2JGWI5ZFss3m8sl8jKi9vakVc8jUdw3nfR9R3l0eByPQZd1MeojQvJBpyBt3DuYNybwCneLGA0e6+N1emSuV8MLNfsXs6EmNtU7Rxu1IBQLUfESzcJHY2bz+InyViKx7RU9dNpz8hMv/AJJQMsa3URahY9zmJ44u6ClXdKDuy0+9nApgKINVXSspB6nQRu0q6ZJxJGxuGQBn2gkNQQWGQ1am+CT+E5q+zPtbDpmR5NKZGSFYARIoBAmEu7a0Zo/I9QOnlL/2mEcssg1Uz94hjVEViig7Rf35A6BhQU9euedGiiau71Cj4TI0Z+HiXen1LDM/K/CzJ2pp9gVNKTTvIO9m3KDIIwfDFHGSB3YoFq5PGVf5Yn3O4kILszsvGwliS1xnwHr0rFN2RMo3d2WX9eMiRPq0ZIH1yiDmqhnlonWxOPvYQG/XhOw/Mx8xn5KE+eRyaIdYXEorpW2QcecZu/mhbp1yljxRYrDGzE9ec5wHhix4QjhgceULDGMQwGDhhhXB+Y/xwCr6XlhNGfxMiD+mwv8AZFv+7K94hhV/Zp16tLKfRAI1/bfcx/YGd/ykim49NCOK8ZkkP5Fgh/ZzNwGSi14dsTAUrCP/AFcccZ/ONVJynM5c7nJZvViSfzOLORgs8k08zRndGzI3S0JU/EWMjGGUeo0PteWQxa2JdRERV0BItkeJSKBPHwPJ8WSdpNt0bJpppJIGe9u82g4JRo/1eWJ+JHBrcfJ5JFIV6Ei+D8fnkotxizo43H95H92VHGGMYicAxk4HFeAxizqQcn51nJwGP4/6eees1OsQ6WbVd2wl1DmBrktNrRk7gCllQ6GlJ95BZNZ5I52ZDVWa9LNdSRx82J+p9ckwsS5Y3/Hpix4myoeGLDA6jcqQykqw5DAkEfIjkZcbtaVqEhWUDj71Qxr07z3x9GGUhiBwtpZGU9F2/Ikj6Xz+85FjvnO0HT5gYEeOsFxYQ1HqawxHDCv/2Q==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12" name="AutoShape 12" descr="data:image/jpeg;base64,/9j/4AAQSkZJRgABAQAAAQABAAD/2wCEAAkGBxQSEhUUEhQUFhQXGBwUGBgXFxccGBwcGhcYGBYcGRgYHCggGBwlHBgcITEhJSksLi4uGh8zODMsNygtLisBCgoKDg0OGhAQGywkHyQsLCwuLC8sLCwsLCwsLCwsLC8wLCwsLCwsLCwsLC8sLCwsLCwsLCwsLCwsLC8vLC8sLP/AABEIAKsBJgMBIgACEQEDEQH/xAAbAAACAwEBAQAAAAAAAAAAAAAAAQMEBQIGB//EAEwQAAICAQMBBQUEBQcJBgcAAAECAxEABBIhMQUTIkFRBjJhcYEUI0KRM1KSofAVU2JygrHBJENjc4Oio9HxFlSTsrThBzREVXSz0//EABkBAQEBAQEBAAAAAAAAAAAAAAABAgMEBf/EACgRAQACAQQBBAEFAQEAAAAAAAABEQIDEiExQQRRcfChEyJhgdHxQv/aAAwDAQACEQMRAD8A+M4Xhgc9DkeLGfh+eGAgcMMMAwwxgfn6YCwvDDAMMMf8dPywDFhlvs3R94WslUUb3b0FgAD4kmhliJmagnhVwy1JqVvwRoF/pDc31J/wrDUTIyCkCvfO26/Lp+Wa2xXaX/CpjzqGBn9xWb+qCf7s5ZSDRBBHkeP78xbVTVi8Ryzp9BI6lkjkYDzVGYfHkCsrXkiYkoYZJ9nfrsavXaa/Os1NVX2SE7UDFnBIRQx2sALIFn65MsttfyxllVMfDJItO7WVRmA6kKTX5ZxmrbqYLC8eGEK8MMYwAdeMMR/jjDALx4H+P8cWAYYYYDvEcMBgMH+OMMMMBYY8MBYY8MBYY8DgLDGcMBYY8MBYycMDgI5rdk+KGdB7zbT9Bu/xOZNZJBOUYMpo/wAcZ00soxyuev8AeGcomY4cV/yy3J2a4j7zdGVB22HB5q64zqfURubZGDeZQjn5g4pNWO6MaA7d28liCbIA8hwKX+/Ltwi7my5W/aI93L3cZIjQBUo+nVjXUk838c0ezNEmpl0XfHiV9r80SFYgi/6VV9cwpNVYCyruI6G6P50b4zmXWsShXwd37lH3aO4Uet3Zv1OeDLSzywiImp55/qf+voZa+ETnXMZVx7cxPxxzHC/212lMmrdg7I0bkIFNKij3VVRwFquOhze9pI4jqhKAA8mnWYLQrvHVSDXqFJP0BzA1vbCTsHnhDyDhmVygeum9QD+YIOcSM+paTUSttVaBIHnVIiLfAAHrwBj0+jlGpp5zjW2Jif56/HF8/wCvLqZRtyi+3ejnk7uYStJtFEWW9664PrVn6Z3IgbTaVSaDO4J9AZaJzkapZkWIl/ADsJNnzY35dP3DKcmsuNYiopN1c+ZYkn889vqImYwqbiPv4t5ojnrzf4aHaeoEc5NsAhqNF4UKDQs+Y9eOfXMaaTcxbjnnLZ7Q3ACRAxHQ2QfzGU5GBPAAHoL/AMc82ljMRzHL3+p1Iymdk/tmbrnj71xLjDHgM7PKWO8MMBYDDDAMd4sBgGF49h5+HB/j6YsB4seGAAYYYYBhix4BhWFYcfx+/AMMPL+PhX+P5YYBhgMKwCssroJDGZQtxgkE2vltBO291AutmqG4ZXz1vYWnEukMQDb379Vbyrdo7BWrJPAB3cehySsPMajRSR7t6Fdu0Nfl3il47+agn5DJB2bMe8+7P3Vq/QUV3FhyfEQEYkCzSk9Bnpfbeiksg2/ePCbVlYUn26FKZSR7ka8XxnTe/rP/AMrVf+m1WLWnnX7F1C9YW90MehoM6xi+eDvdVI6gsLq8j0vZc0hYIhJQ0wtQbsgKASNzEqaUWTRz6J2ew72VT0kmnh+smpgVL+Acq30zzWm1scR1MpjkJj1ET13i0XWSdlP6PwpxyvJ+OSymC3ZUwUN3bbSu++Ong5IBtf0iGjzTqehzpuxZwGLR7QhZWLsigFWKsLZhZ3Aih1Iz23ZKBpYoz0kbYfkuh00n96DKXtXqFaKYncQ8cM4AYCm1Es84JtTYqQccfMYsp5d+w5waMYHh32XjCgAqDbFqBt0G0m/EvHIyDUdnyRqjOtK4BU2p6qri6J2na6mjRpgc9l28YxHMdrldkhfxgHvO+7PFA7DSBRG1UT4mFjrmT2t/8un9fS/+gixZTIbsacGjGVJ/WKqP0jRcliAPvEZeT1GW9N2dqIzs7tSGfuthki5cUCAN3NXRI4Hn0z2HbrhoXHnHL+6XXuVH0MTn+18czmZftOmBDbvtmo5DADb3wsbdvX439DlxzmJuEnGJh52XRyICyacoPEu8MXHEXettayP0R3WLtTx1yCTsaYGQFUuIbnHexWo3bTYD9Q3hrrZAqyL9r3itp3iW9gglmisjdSdm6dRdUC3dzsTX6uee7WZTP2nsDAeO7YMb+3QbjYUUCeg8vU43zkbYhkQ9lyuqMqghydvjQE7b3HaWBCja1sRQo849R2RMis7RkKpKmytiiqk7bvbbqN1V4hzyM1tOV7vT8Nu+zaw3uG2tmr427bu/Pd9PPNrt4qNNLwd+yvLbsL6INxV7t2yuehPpkvlaeMk7NlC7yvh2d77yEhCVAYqG3KCWFWObyY9izggFACxIALxg+HduJBawo2NbHjwnnN7RRLLqdPAAQZtGIWJYEHdpyY9q7RtIZV6k2fTOpNXHJqIX2vbxauQkMtFGfXGgCvDc+9dcjjFlPOP2RODRie+eKv3SoNV15denXcKuxnb9i6hSR3TdVXiiLYMy0QSDYjfkfqkZ6o6nbK0YAoavRxIT1EbKCOehLLpIGPHFEZodgOO7VD+NUr+tHJrZQf2Udf7WLKfPNXo3iIEgAJAatyk0QCLCklTRBo0cgOa/tOynUNtDClj3WwNnuk5FAbR0FG+nXMjNQzIGGNRZ8v49cWAYYE4YBgDiwwHhhWGA8MWF4BjrFiwOhixA5LpoGkdUQFndgqgdSSaA/M4HGBzZ7b9ltRpYxJIEZCQpaNtwBIsAmhd0eVscdemYmZwzxzi8ZuFyxnGamDGWItbKq7EkkVd2/arsF3AghtoNbrVeevA9MrYXmkWY9bIqlVkkVSNpVXYKQbsEA0RZPHxPrncvaczbt08zbxte5HO5RdBrPiHJ4PqfXKZwJwLUmvlat0spoAC3c0FNqBZ4AIsDyIyLvm58R8RtuTyeeT6nk8n1OSaLQSzfoYpJPXYjMB8yBQ+uWz2XGl9/qI0ar2RgzN1qiUIjB+G+8WvKr9vl8H3sn3YpPG3gBFEJz4RXFDCPXSreySRbUIadhagUqmjyoHAHTJtO2lCyd53zNuHd7SkdrTXusOFN7eOfgeuWonQoWi0Luqiy7yTOAB7xJhEYA9TkFCPtGZSSksqk3yJGB527uQfPYv7K+gziXVyOFV3dgg2oGZiFHApQT4RwBQ9BmummlpWXQREMocGtQwo+7y0xHQg18ReBSdJY5e70kRQ2q79OgPP4lMm5unU8jiqxZTIfVyG7kc31tmN0xYXz5MSfmSc0/Z+DU6qUQRzOoJMrEyPtFcs5UHlrroLJI+edBprFHQX8uzq6edrX55pey/aOpi1O5F0rbULSBPsihoiQrqJIuFY7hVng0TwMxqTltnb34awiN0bulL2l7Fm0my5XdSGQWSpUFdpG0OwCsi1weQpBAoZjajWyOSZJJHJG0lnZiRe4AknkbgDXqLz3Xtrq5ppTGmiEsMTMoLb2dmBIZiIJAVHFBfLn1OeXn0zhW3dnOho+IDVDafI07MDR8jmdDLUnTxnVrd5prVjHfOzplxal1KlXdSvukMQVsknaQeOp6epxvq5DdyObu7Zje4gtdnmyAT6kA+WW5pdNSDuJwQih6mVQXrxmmharN1z0rG6aUgX9riJFixFKCPIg/dGjzzX551tzpV/lCWkHey1Hyg3t4P6nPg+mJdbIFCCWQILIUO20WCDS3QJ3G/mfXLX8mRt+i1MLeiyboW/OQd3/AL+VG0UgRpNh7tH7tnHKBvTcOD9DXI9Rl4OXJnY9WY+6feP4RtT6qDQ9Ackk7QlZtzSylrB3F3JsAgG7vgEj5E5VvDCJ9RqpJNveSO+0Uu9mbaPQWeB8BkQOIDnjnDAn0WkeaRY41LOxoAUPibJNAAAkk0AASc0O3PZ2fSbTMo2sSA6NuWwAavyP7j5XRyH2d7TGl1McxXcEJ3L6qylHA+O1jXxrPT//ABI7ejl2QREuFIldyCBZTwKgPNBXJJPUsAOlnz556sa2OOOP7Zu59nbHHCdPKZnnxDxGLDFnocTOPFeLA6vDED8L/P8AwOGAsDhhgMj64YrwwDLPZmuME0UygExusgB6HaQaPwNV9crYeWB7/wBv/aaOWCOGEOe8CTuWFbVolEHq1m2N14QBdmvA1/0zW7U0zzTqIlaQtDEyogZiidylL06KB73Tz88jHZqR86iZF/oRESy9aPunu0/tOD8DnDQ0dPQwjDCKh11dTLUy3ZM5VJ6Amq6D14H780E7CmoNIohQmt85Ea9L4D+J+P1QTmn7O6fUyu/2AGCNlEbu0hoVRtpqB32RxGAea20SCe03sydKVDvJPNNe1kXwkqRvB3EyMQCD7o6j0NbnUx3bLi/byzGE1urhj6iKBFIEryvXGxdkYP8AWk8bj4bF+eaqPqFSPbFFpqXb3siojP5qwaYbrr+b69azqZpE2+GDRUqo38+SAoLbQGmQmrrwi93POZkmpiWRJPvJ2D7pDNQVwCKWgWbn1LfTNI77SnLoe91pmIPhT75lv5yBVUdegOW9PGpRX0+mUKFXfLqSCm6lVgu8iMi7bozc8AdMov2o6kNGiRKb2FYk3VflKV3Ej1BynqtS8h3SO7t0t2ZjXzY9MtFtv7Y6WPtsCV/MREfA0Y4VH+9lY6qN40M8+qkfxbowQQKI2U7saFc+6eb9OcyCFnO1FZm9FBJ/IDLknY0wd0ZQrR0W3OiAbl3Ly7C7Xn1wjiSWA193qCAKG6dOBZND7jgWSfqc6OrgUeHTAn1eWQ/+TZjHZRAtptMvF/plY/lFu5+GcfYU/wC8wfs6j/CD+LxwcvfSexcUULzMiNIsDM0f3gi3AbztJcvdAgPY9Qo654nS9pwo6v8AZVtSGFSyjp62TYPSs9X2r2+RoNPD30RaWN43nqQkRxhU2Bdm4Fh4S9UdpHXcc8h9hh/73F/4c/8A/PPN6eNWIy/VmJ5mq9vDtqzhx+nHjn5TdqyaUzy1FKw7x6ZZ0O4bjTcwm769fPItFLAveeOeI2ndlKZgLJk3UyAnha6Cr86yN9FH5aqH5FNQD/8ApI/6ZLo+zI3fadVAoom6n8lJ/FEB5evys8Z6OHLlLJrw9q2s1pUijuSwR6EfaeRlp9azhFGr07qqqqiaDoEUBR95Eyjjj3vLMjSdmSSi4wrH9XvI9/7BbcfoM+h+0/sVpYNNMVUpJChYOXclirAW9nZ4ulBRRYV05463qNPSyxxy/wDU1Dpp6WWcTMeOXjvs2402ljcsGIbTTAcIAXPDPGOCONo6j1yvHrBEpbTameNgb7sjabNBqkjaj053BbAHXM2CdkO5GKmiLBo0RR5Hwy6e2JG4l2zDp98u5vpJxIB8A2d6c7aPakUqFvtMEUyqSpmiAXpwR3kNKTY/zik5lypAVZkkkVgLCSIGv4CVDyfmijJtPqIt25Gm0z9LQl16c8grIo+r5cgMkzMgj0+qIQyllRkegQDRRY3ZySBRDXuHUZBT7S7DliBahJGAN0kRDopIBpipOzr+Kr9MzBmvoY1DyNDM2lkQqiK8hVyxveDKqqEA2/iAHIBIx9pyEWuq04WUgsssdJuPNFlW4pUv8SBT/SPQ20pkEjz5HmOl+ozR9pAftUxY7rfcDz0YBkHPSlIWvKq8sk1HYZLldPJHqFHAKMoY11qNyHPPSgQRXJzNmiZGKurKw6qwIYefIPIwI8MMLyoMBjxYAceAGGAYDDDAMBhlvs/s9pSxtURADJI1hEB6XXJY0aUAsaNDrgVK/jzzTi0KQyINYGCENujjZe+Xw+DeD+jskGjzQPh6XPpJju2aFH3gW07bRIBQDEG9umSz1vdzy9Gs50cCqahj+0z3RO0tAvUggEfemgx3PSCjwwG7Ja0eqkmeBiqpBpT7qAlVkIPqfHqGB8zYX+jwMljijI3aXTF1VRul1Dfdo20WKJWIG7IDl7sceQg1MyK2+Z/tU36u49yvWgXH6QD9VNqdKZhYzP1mseUjebA91QAEX4Ii0qD5DnJSvRdjdv8A2TVrLPINQojaJhCfCgboIwVVCFIBpKX45Z/+IHtO0sxghMiRRM8bcle8a9rblB90baAN+ZPWhgdiaQ745nG2BJFZpH4TwsGZVv32oe6tnnJWTZqJYkj+1TCV1WQhnDBWI3LCvvFq3WxYUennnKdDTnVjVmP3RFW3Gpls2XxMqGj7NkkUsijYOrsVSMfDe5C38Lv4Zb+zQw9zI0qTVN95Ggb3F2Ma3qt3yvofI8HJe1I2Jik1U3eWWRo42UvHsrgBfu41NqKHTnw8CzTlnUmDSxrH072UB+nrLNUQb5KPlnZh9F9vO0IBoj3pMiSlO4p1DOAytvQ7WCKFsE0K3beLz5zLvVFkj0qRRs2xZHG+ztut85KLwbsKvTrxmvq5JQqBdRp4gum3gx90GYjfK4V4F8I7xpIxtNWB5knMHv42W55tRIx8RQfrdBukkY81fIQ9c83pfTxoYbYmZ5meXXW1f1Mt0xSzqZ3bibXCjwUQyuAB0G1FEdfI5UZtNyznUyn1+7j9KBJMp6D9wzka1F9yCP5yF3b8rVP9zJx2lMgNSLDa7wIURCb6AmEAjg/iPTPRPDk7i7sRk/ZJDvDRK7OW+8IuOgEWmFg/EAjoTj02gmqvsBYjqzJqgT067ZAB+XnlfU9rO6lCzupIb712dg4BG5TxR5IF3V/HI2kIIMhuwUaNSUIC8KHAWgL8uvHld5mZn2Woehk0UzQR1oI96b0NialjtXj6y9S8kvmSeOPWtpu9SZh9hgZoX2uoEnUcVbSHg16EVmZFqmQIp60GQhlCjqYtye6fEdxLc0fzjdmYlCxVy7Fw7ARbhZHBFKbFc2OnIGYxnK5uqamMfC6vZ0yqAdCG/pET2QTY9yUD1HTp+eC6OX/7dY86XWcfUS8dPPMppAb3RrZINgbSOl0o8IBHwx90tkxtXiAUGw/PF2BtHJrqM6X7sfC7OkAI72CaLcNy7ZFYVZA8EignkEe+Omelk7VkaDR6ePXGLgHxRsjspdki3tHuBCqOFZqoiz6eTk18wfxsSyr3VSKrUoN7drgjrZ6dST1OW9T2ysiRq+nhdkUqW2snG5ioUQsooA+Y+nGJxialYmlgy6iVZkCwzlvu9yLCZKRw25QoEpB2iiRXPr0pPHAx2ssmmkHB3bnS6/ECO8iv+316AZwo00hoiWKyKNpKgs82GCED47jl15JPECPtkEW0FiHYL4ReyQVJGlggGwprobzSKknYc4UuE3xqCxkjKvHSiydynjjnaab1HBzObjg8WPzH+IsX9M0o5NNzsk1MRYbGFRyAg9RvVoyQaHG3LffyIsSwatpA+5O6c7UVV27dySMYwD4gA3p8cJSvou1d7xrq6mh3KrGTcXVNw3FZFIcUt0LK/DPqHtlEkeidVXTgblESuIliJ3AsE3UouMMdwINbTd0c+YTRpIxSRBptQOOQViY+jqf0Df0h4PUL1yX2nSVO5il7z7mCNPESVBkDS+DyAo7RR57sn5ebV0J1NTDKMpjbPUeXbT1IxxyiYu/whbQom/7SkkW4qI2QF4wOS5BLVIPd6OeCTyRkjSukaiYDUab3Y2DHwmrqKUjdCw692wrzKnrmXpptpWxuQMrlCTsbafxDp0sX6E5r6aQyOz6XwSMPHpiAUk55WMdJB5iNhY/CWIz0y5KWq7OHDQMZULbdtVMrVe14xZ6A+JbU11B4zPzb0fL95o2Ec1MGhYj8VqwiaSxIpDEbHO7qPH1yObuXJWZG0s44NK3dWP14a3xHpZTcPRBi0pk4ZZ12geEjeBTcq6kMjj1Rxww/ePOsrXlQYYYYCx1jGGBJCq9XJr9Va3H6kUvzo/I5qNcyguwg0qHwqBdkjxd2pO6aQ9C5PHFlRQGOp+WW4Z1BLSr3jUCtklQRfDgEWvPQEdB5cGKvwyM+mjWd+70yM1bQe8lN7qC3tkIJI3nhPM8gNnya4jvFiHdxSAKybt9hehYsOWuzYAqzQGSAS6pyxIpVALGljjToo4G1FF0FUc9ACTk6OqBvs8XelBbzSR7wPQrEQVjXjq4J/q9MCpo+zZJRuVajHWRyFiHlzI1LfwHJ8gcnKJFMywhdTe3umKsRZUE/dfjYE1TCvCbXmhJqHRqbVamSVq91LYqCLoySEKnpShhxkg7w2kSJpo9oZmZwGZGAovKaLqeuxAAf1SRhXPacTB0fVyNJuQkLGyllIJBjJPhhAN8KGr9W7pxmR0oFdPpCeT4lVwD+tRfUN8KIHooyqs0UX6JRK4/zkijZ/Yibg/OS7/VBytqtS8jbpGZ26WxJNeQF9B8OgxSWtvNFC7iJUmAPgklWwAV/mr2lgSfe3DjplTV6t5W3SOXI4F+Q9FHRR8BxkWI5UdyzFgoJ4Rdq8eW5n+vidj9c7jgFKznajXRFEmv6O4GieLND8s64jPkZAVYEFWQcWbBBDm6HpweuQu9kk8ljZ9SSef35nmevv37DXXaTviB4fBalG2k23Tdus9D6Ch+/IlW+ALPoMvp2NN+JO7HrMyxD6d6Vv6ZOdJDGKOpUSAsGMQlc1VbRaoldbIY3eLroq+1AuE90hn8LCRSw2HqQvSzdeL4ceuRwi2s0QPGQxq65r1JPTj1+uXP8lA/+pc1/oox8f5zJftGmVFAhdix3tc4sbSyhSViFcc0D5j6Tr+xlubJPAsk0Ogs9APIZLIoKhgAteA0ercncQelr6eanpeTvq4/LTRD5vOf7pRljR6yE+E6aG28O9pZgq2Rzyx21XX0vLPEWQoibd4XJal2o1nwUb6UbXk8V5+WRzx7SVtTRq1NqfiD6ZcM2nJ5hlX12TKR9A8RP+9k6/ZSNrS6kILIBiQgMeLsSfAWNvNeWOujvtmxzEAKeU3btvQX0PI5Fj0+Hpna6ffXd2WJb7uuQByKbo/HyPHTLUvZYBpZ4GNAgFnSwQCOXUJ59NxyLU9lzIu9o22frimT0/SKSp/PHE8wc9Sp5JFKUYMjMrDoykqw+IIPH550Zgw8XVVpSoUXR/Hx4uLF9enXOZoirFTVj0II+FEGjeWJ8Skwuv23OQN0gf/WRxufqZEN53pp4JbE6iM0T3kQI3EfhMQBTn1XaB530OYMMtFtQTMsca6uJniZfunBp1H+jkoh1HnG1geWw2cvGSSWBUimjkg06d4Y3BU+Au3jRrDXvK0jEWw9bzF0mukjBCN4T1RgGQ/NGBUn41eXNKdPM6rKPs9nl4+Y6HJJjc2DV+63oAuShxtglNUdO/Hmzwk/Hd95EOnNuPllfVdmyJVruU3tdCHRqu9rrYJ4JrqK5Ay3HqZe5VpYxNAPCC1nZRrasindF8Fbjz2nLHZgbx/YpW3uhVoXrvCDViP8ADOfTgP6LfOBT/lJZBWpTvPLvFO2YdOrVtl/tgnyDDLaDbE4CrqYSQ7upKTJS0u8clAPiGS/MmqrQaFJ0+5BE6LbRE33gUeJ4iedwAto+T1K2LUUNPOyMHQlWHII6/wAeXxwNFXMKs0D95p3IDxuOLPQSx3wfSRT8mB4GfqQt3HYU9FJsr6gnz+B8x8bySWRfeWwxveKULzyQqgUF+HwFV5V8pJVhjvDCDDFhgGSRoCDZqhx8T6X/AO2R48DRDGYeIpDAnkAauvwr1llPqT58lVqpIJ3cNHpwIoq+8ZmHIIKkzSV0NmkAr9UFuTm7wa3E7R6eQ86v1y8YZdUfuNO5UUCsKMy2LpiEWt200TXkTxeRS+1pFxAAzD/POoJ/2cbWsY46m287XplbW6uSVg0rs7ABQWNmhdC/qfzy8/s3qV99Fj/1s0MZ/KRwcX8hkctqNGv+3Vj/AMINi4OWXhmxoezdMH+/1kWza36Iandu2nu+W01Vv238LrnN6P2V0sOg+0ajUqZNQe70oEc4UbWQvLQUO3G5Ra7bI6+TdBTxSqSQB1JoD4npmnB2fIqhhUSncjSyMojIPFRcFpBQ5KBibPl12dHHo9OGCT6eSYit2ogmKowdSwWJ4GX3Qw3PZuvCvNz9v6WHVa0TLLpe5O3f/lIVjXvUJmBWxQpeB5Vmbv4aqnmydNHwBJO3r+ii+gFyOL87T5YHtmUfoiIF9IRsP1cfeP8A2mObnavs3vihbTxx98QRKkM0Tx8AEMLlYhjdEC14sV0OTL7PamNDJJppgvKg7HABr3iQptRfqAT8iMtwlSoP4L69424OGXkA15tzuPNn0PxOQA4i983Z6k9ecMsQky7iQFlBYKCQC3kATRPqa6455S7Fj1PoABxwKA6cACs7gfarkMAxGwCrsNe7n8NAf72QY8ng8VYYZUT6o3ta1thZC8UQSvI8iaDeni+ggydGuNlJUUQ4sckmlIB+RuvhkJyY+yz7pYSCNjEKL3bttkHaeOOdpNX1rrXqaeZ4m3Izxv6qSrUaNcc1kBOW4omlVtquzINzNdgIF6G+lVxzz0rJPHJHKb+U936aOOX47RG/7cW3cf64bJ4I4JKQSNEC17ZQhola8M4ABHAsMEHHXzzHvOssxZE0n1mikhIEilbFqbBVhQNo62rjnqCcr1mh2b2k0YMdr3bsCwdS6CvPZdefJq/Tms67uGUkAiB/IEsYW6dHbxRX18W4erLiJnqSvZm48l1WmeJisilWHkfTyI8ip8iOD5ZHGhYhVBZj0ABJPyA65USabUPE26NirdLU1x5g+oPoeDl+QxTRtJ4Yp12jYg8MxLAAxqv6JhySB4TxW08Gm3Z8w6wyj5xv/wAsrspBIIIINEGwQR6jyOQ5hp6vWiZU3CtSG8cxYru27ttj+curfiyBfO5jV1M28kuKk8yBW4+rL0v4ir8+ec4n1Jk5flv1/wAR/rfrH49fUnIcoWPC8WA8MV4YBhjvDA6jjvzA+LHj/n+WXoxpk9/vpjx4UqJP23DO37K5nY8DVHbeyvs8EEJBvds71+grxT7yp6+7t69Mqa7tSefiaaWQXdO7FR8lJofTKowyUW5C48d5p+zPZP2vVQ6feUEjbS229vBJ4sX0rrlGp2BpYo9BqtXNBHKyyww6fvDLtLnc8wKxuu8BNpINjp8bzO0u1JZ3+0agszsNsVMqhAjAKFVR4FXkAAAXZ9c0PaHtP7W0Wk0cUg00AZIIlBeRzyZJXC+9I1Wa4A6eeZuh7Lk1ErABIqba261CsbpAvLF/C1J1O05iYvtqGYThmjr+y9neGOWOdI22lo93QsQrFSOhryJokDzGZ+bZaup7TR9FFp+7XvI5WbftHKEEgbrssWY3xRCRfq5m6aZ4zujZkb9ZGKn81rI8d4oap9oJWAE2zUAWKnQMa+EoqUfRh5Yu+0b+9HPAfWJllT/w5drf8Q5l3ncMRdgii2YhVFgWSaAs/E+eSltqP2cjKFh1cDgEvsk3QNZoHmQbOij8fr9auu7GnhG6SJwnHjA3R89KkS0P55J7Q9nyaecxy1YVaIFArtAUgeXA/O8q6LWyQtuhkeNvVGZSfntPOTHpZ7OTQSLEkzIwikJVH4oletfv/I+hyvm1J2/3yrHqohIq7irR1DIpcguRtBjckjkshJ9RkY7GEvOkk77z7ogLqB/s7Il+cZY+oHTLfulM/RMBIOgDWhJ6AOCpJ+QN/TK4OdhCTtAO66oA7r9K638M1Nd2U4djK0UV0xDnabYBiO5AaTgmvd8snn798nhuexLnT6fUaouI13JEH7svVOrOCdpAsMvA5NHjjLmsl7rcun1UiGSF4UWJCsY2pDqGN7wRujbbezzOZ2l7eg0+xImcxLTMEgW2fYoZu8mfcviW/Ci1QyvN7RRM6v3U7MN5tp1BJeGOBiR3TfhS+vU5KlXo+xJoo5p9SYAZozsB3vtbvIgshZSfeKuaI4vyzyX/AGV1bFzFpdQ8asQriNtpUMVBBqj08stJ7VIveEacneQzbprHAA4qMeSjzzb9pe0wYXkliV5ZBHFIHlmZaG0kACS1IlgdSfWM+uOYHkdb2DqoV3S6bURqOrNG4X4c7aHHxyrFctL42fhYxYraNxK8/Pj8q5zd0HthJCxdIIQxSOPh9UvhiEap7s4N1GoJvnn1yn2p2xFqJnlk0wVnbcRFJsUH4KUYD+PM3lmJkilPSdolVEbqJYeaRifDfJMbDxRnz44J6hume4j7TSDs+GPS9xFNKN5aUwhtm9gt+D71jRBLcADgenl+2e1dLqZN/wBlOn8NFYGj2E2x3bDGADyBwegGaus7OLRaYxaP7Qn2ceMtIr/pZeCscu392JFvWdq6k6aJpe0IoiZJFZ4aLlFSDYq/Z0Hu23DMvvDnPLe1B/y3Vdf08vXr+kbr8c35NK6aaEjRRR1LMb1TMEXwafkd86qwauh3e6aGYvthCya3U7lKgzyFSVIsFzytgWPl64gljXhj/wAf/fDNMlhWMnC8BVjwwwFjxYZQYxgovLMWlX8cqIPgGdvoF4/NhkFXAnNNZdKn+bnmP9N1iT9lAzEfJxnSdvSJ+gSGDirijG/6Syl5F+jDAj0vYmokXesTBOvePUcdf6yQqv789D7JtDomlk1EmlZzEUjCzuzKzEBjugjkT3CTyGFgDzOeS1OoeVt0jtI36zsWP5sScjyUtve+zWr0GlnjaHUiI3TSyJNKwXqyo3dRiOwNpbYW8XBUXeV26JNR3AgnGo7uMjd3gWQyCV7bu5JO8LFe78XoABVUPLjERjaW9/2bKdLrO+lj08P3ZJd5WQs7Qhjce83ch5qIgN5ccUNf7ML9iE0NTMNqmSFpJS0nJmVwoKRqFdSpNHw8+9x47gZ75/YDVadbl1SRBWJGxnKg0Bu3EoFPlfXjJVLdvBXjz6InZ6sF77tLR6jwklZkWVhz7omV+8HFH3xkXaXsVH7+nUyjaGZU1Cot7N52d9GxFDqpdj/SxuSngM5Neea2q1BgYodJFG3+lWR3ry/SMVPzC0c03imWEbNSUk7oanuolWJdjWxAeMrukCfeFSPduiay2UyNRDqdQ5kaOWRmq2EZ52qFHurXCgDE3Y0wALKqDy7ySKP1PR3BynNOz++zN/WYn+85GBlRofyXxbTaZfh3oY/8INlrSaDTCmk1MbNd7FEyLx0uUwk/RV/tDMbDFFvbaTt9S+6efTMpaNCANXZiG8SAyqgld6Iou5ryroMPtTs7TtM32WaBYvDsV3kB91Q3LpVbrPJ6Zi4iclLbQHYsxBKIJAOvdPHLXzETMRlWfSunvo6f1lZf7xkBHrlqHtCZBSSyqP6Mjj+45U4a/Y/Zvdffz+HYQVUi2DdULL1vzWM8uRZpAzCP2i1hNRVRB3Ot7thA2JGWI5ZFss3m8sl8jKi9vakVc8jUdw3nfR9R3l0eByPQZd1MeojQvJBpyBt3DuYNybwCneLGA0e6+N1emSuV8MLNfsXs6EmNtU7Rxu1IBQLUfESzcJHY2bz+InyViKx7RU9dNpz8hMv/AJJQMsa3URahY9zmJ44u6ClXdKDuy0+9nApgKINVXSspB6nQRu0q6ZJxJGxuGQBn2gkNQQWGQ1am+CT+E5q+zPtbDpmR5NKZGSFYARIoBAmEu7a0Zo/I9QOnlL/2mEcssg1Uz94hjVEViig7Rf35A6BhQU9euedGiiau71Cj4TI0Z+HiXen1LDM/K/CzJ2pp9gVNKTTvIO9m3KDIIwfDFHGSB3YoFq5PGVf5Yn3O4kILszsvGwliS1xnwHr0rFN2RMo3d2WX9eMiRPq0ZIH1yiDmqhnlonWxOPvYQG/XhOw/Mx8xn5KE+eRyaIdYXEorpW2QcecZu/mhbp1yljxRYrDGzE9ec5wHhix4QjhgceULDGMQwGDhhhXB+Y/xwCr6XlhNGfxMiD+mwv8AZFv+7K94hhV/Zp16tLKfRAI1/bfcx/YGd/ykim49NCOK8ZkkP5Fgh/ZzNwGSi14dsTAUrCP/AFcccZ/ONVJynM5c7nJZvViSfzOLORgs8k08zRndGzI3S0JU/EWMjGGUeo0PteWQxa2JdRERV0BItkeJSKBPHwPJ8WSdpNt0bJpppJIGe9u82g4JRo/1eWJ+JHBrcfJ5JFIV6Ei+D8fnkotxizo43H95H92VHGGMYicAxk4HFeAxizqQcn51nJwGP4/6eees1OsQ6WbVd2wl1DmBrktNrRk7gCllQ6GlJ95BZNZ5I52ZDVWa9LNdSRx82J+p9ckwsS5Y3/Hpix4myoeGLDA6jcqQykqw5DAkEfIjkZcbtaVqEhWUDj71Qxr07z3x9GGUhiBwtpZGU9F2/Ikj6Xz+85FjvnO0HT5gYEeOsFxYQ1HqawxHDCv/2Q==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14" name="AutoShape 14" descr="data:image/jpeg;base64,/9j/4AAQSkZJRgABAQAAAQABAAD/2wCEAAkGBxQSEhUUEhQUFhQXGBwUGBgXFxccGBwcGhcYGBYcGRgYHCggGBwlHBgcITEhJSksLi4uGh8zODMsNygtLisBCgoKDg0OGhAQGywkHyQsLCwuLC8sLCwsLCwsLCwsLC8wLCwsLCwsLCwsLC8sLCwsLCwsLCwsLCwsLC8vLC8sLP/AABEIAKsBJgMBIgACEQEDEQH/xAAbAAACAwEBAQAAAAAAAAAAAAAAAQMEBQIGB//EAEwQAAICAQMBBQUEBQcJBgcAAAECAxEABBIhMQUTIkFRBjJhcYEUI0KRM1KSofAVU2JygrHBJENjc4Oio9HxFlSTsrThBzREVXSz0//EABkBAQEBAQEBAAAAAAAAAAAAAAABAgMEBf/EACgRAQACAQQBBAEFAQEAAAAAAAABEQIDEiExQQRRcfChEyJhgdHxQv/aAAwDAQACEQMRAD8A+M4Xhgc9DkeLGfh+eGAgcMMMAwwxgfn6YCwvDDAMMMf8dPywDFhlvs3R94WslUUb3b0FgAD4kmhliJmagnhVwy1JqVvwRoF/pDc31J/wrDUTIyCkCvfO26/Lp+Wa2xXaX/CpjzqGBn9xWb+qCf7s5ZSDRBBHkeP78xbVTVi8Ryzp9BI6lkjkYDzVGYfHkCsrXkiYkoYZJ9nfrsavXaa/Os1NVX2SE7UDFnBIRQx2sALIFn65MsttfyxllVMfDJItO7WVRmA6kKTX5ZxmrbqYLC8eGEK8MMYwAdeMMR/jjDALx4H+P8cWAYYYYDvEcMBgMH+OMMMMBYY8MBYY8MBYY8DgLDGcMBYY8MBYycMDgI5rdk+KGdB7zbT9Bu/xOZNZJBOUYMpo/wAcZ00soxyuev8AeGcomY4cV/yy3J2a4j7zdGVB22HB5q64zqfURubZGDeZQjn5g4pNWO6MaA7d28liCbIA8hwKX+/Ltwi7my5W/aI93L3cZIjQBUo+nVjXUk838c0ezNEmpl0XfHiV9r80SFYgi/6VV9cwpNVYCyruI6G6P50b4zmXWsShXwd37lH3aO4Uet3Zv1OeDLSzywiImp55/qf+voZa+ETnXMZVx7cxPxxzHC/212lMmrdg7I0bkIFNKij3VVRwFquOhze9pI4jqhKAA8mnWYLQrvHVSDXqFJP0BzA1vbCTsHnhDyDhmVygeum9QD+YIOcSM+paTUSttVaBIHnVIiLfAAHrwBj0+jlGpp5zjW2Jif56/HF8/wCvLqZRtyi+3ejnk7uYStJtFEWW9664PrVn6Z3IgbTaVSaDO4J9AZaJzkapZkWIl/ADsJNnzY35dP3DKcmsuNYiopN1c+ZYkn889vqImYwqbiPv4t5ojnrzf4aHaeoEc5NsAhqNF4UKDQs+Y9eOfXMaaTcxbjnnLZ7Q3ACRAxHQ2QfzGU5GBPAAHoL/AMc82ljMRzHL3+p1Iymdk/tmbrnj71xLjDHgM7PKWO8MMBYDDDAMd4sBgGF49h5+HB/j6YsB4seGAAYYYYBhix4BhWFYcfx+/AMMPL+PhX+P5YYBhgMKwCssroJDGZQtxgkE2vltBO291AutmqG4ZXz1vYWnEukMQDb379Vbyrdo7BWrJPAB3cehySsPMajRSR7t6Fdu0Nfl3il47+agn5DJB2bMe8+7P3Vq/QUV3FhyfEQEYkCzSk9Bnpfbeiksg2/ePCbVlYUn26FKZSR7ka8XxnTe/rP/AMrVf+m1WLWnnX7F1C9YW90MehoM6xi+eDvdVI6gsLq8j0vZc0hYIhJQ0wtQbsgKASNzEqaUWTRz6J2ew72VT0kmnh+smpgVL+Acq30zzWm1scR1MpjkJj1ET13i0XWSdlP6PwpxyvJ+OSymC3ZUwUN3bbSu++Ong5IBtf0iGjzTqehzpuxZwGLR7QhZWLsigFWKsLZhZ3Aih1Iz23ZKBpYoz0kbYfkuh00n96DKXtXqFaKYncQ8cM4AYCm1Es84JtTYqQccfMYsp5d+w5waMYHh32XjCgAqDbFqBt0G0m/EvHIyDUdnyRqjOtK4BU2p6qri6J2na6mjRpgc9l28YxHMdrldkhfxgHvO+7PFA7DSBRG1UT4mFjrmT2t/8un9fS/+gixZTIbsacGjGVJ/WKqP0jRcliAPvEZeT1GW9N2dqIzs7tSGfuthki5cUCAN3NXRI4Hn0z2HbrhoXHnHL+6XXuVH0MTn+18czmZftOmBDbvtmo5DADb3wsbdvX439DlxzmJuEnGJh52XRyICyacoPEu8MXHEXettayP0R3WLtTx1yCTsaYGQFUuIbnHexWo3bTYD9Q3hrrZAqyL9r3itp3iW9gglmisjdSdm6dRdUC3dzsTX6uee7WZTP2nsDAeO7YMb+3QbjYUUCeg8vU43zkbYhkQ9lyuqMqghydvjQE7b3HaWBCja1sRQo849R2RMis7RkKpKmytiiqk7bvbbqN1V4hzyM1tOV7vT8Nu+zaw3uG2tmr427bu/Pd9PPNrt4qNNLwd+yvLbsL6INxV7t2yuehPpkvlaeMk7NlC7yvh2d77yEhCVAYqG3KCWFWObyY9izggFACxIALxg+HduJBawo2NbHjwnnN7RRLLqdPAAQZtGIWJYEHdpyY9q7RtIZV6k2fTOpNXHJqIX2vbxauQkMtFGfXGgCvDc+9dcjjFlPOP2RODRie+eKv3SoNV15denXcKuxnb9i6hSR3TdVXiiLYMy0QSDYjfkfqkZ6o6nbK0YAoavRxIT1EbKCOehLLpIGPHFEZodgOO7VD+NUr+tHJrZQf2Udf7WLKfPNXo3iIEgAJAatyk0QCLCklTRBo0cgOa/tOynUNtDClj3WwNnuk5FAbR0FG+nXMjNQzIGGNRZ8v49cWAYYE4YBgDiwwHhhWGA8MWF4BjrFiwOhixA5LpoGkdUQFndgqgdSSaA/M4HGBzZ7b9ltRpYxJIEZCQpaNtwBIsAmhd0eVscdemYmZwzxzi8ZuFyxnGamDGWItbKq7EkkVd2/arsF3AghtoNbrVeevA9MrYXmkWY9bIqlVkkVSNpVXYKQbsEA0RZPHxPrncvaczbt08zbxte5HO5RdBrPiHJ4PqfXKZwJwLUmvlat0spoAC3c0FNqBZ4AIsDyIyLvm58R8RtuTyeeT6nk8n1OSaLQSzfoYpJPXYjMB8yBQ+uWz2XGl9/qI0ar2RgzN1qiUIjB+G+8WvKr9vl8H3sn3YpPG3gBFEJz4RXFDCPXSreySRbUIadhagUqmjyoHAHTJtO2lCyd53zNuHd7SkdrTXusOFN7eOfgeuWonQoWi0Luqiy7yTOAB7xJhEYA9TkFCPtGZSSksqk3yJGB527uQfPYv7K+gziXVyOFV3dgg2oGZiFHApQT4RwBQ9BmummlpWXQREMocGtQwo+7y0xHQg18ReBSdJY5e70kRQ2q79OgPP4lMm5unU8jiqxZTIfVyG7kc31tmN0xYXz5MSfmSc0/Z+DU6qUQRzOoJMrEyPtFcs5UHlrroLJI+edBprFHQX8uzq6edrX55pey/aOpi1O5F0rbULSBPsihoiQrqJIuFY7hVng0TwMxqTltnb34awiN0bulL2l7Fm0my5XdSGQWSpUFdpG0OwCsi1weQpBAoZjajWyOSZJJHJG0lnZiRe4AknkbgDXqLz3Xtrq5ppTGmiEsMTMoLb2dmBIZiIJAVHFBfLn1OeXn0zhW3dnOho+IDVDafI07MDR8jmdDLUnTxnVrd5prVjHfOzplxal1KlXdSvukMQVsknaQeOp6epxvq5DdyObu7Zje4gtdnmyAT6kA+WW5pdNSDuJwQih6mVQXrxmmharN1z0rG6aUgX9riJFixFKCPIg/dGjzzX551tzpV/lCWkHey1Hyg3t4P6nPg+mJdbIFCCWQILIUO20WCDS3QJ3G/mfXLX8mRt+i1MLeiyboW/OQd3/AL+VG0UgRpNh7tH7tnHKBvTcOD9DXI9Rl4OXJnY9WY+6feP4RtT6qDQ9Ackk7QlZtzSylrB3F3JsAgG7vgEj5E5VvDCJ9RqpJNveSO+0Uu9mbaPQWeB8BkQOIDnjnDAn0WkeaRY41LOxoAUPibJNAAAkk0AASc0O3PZ2fSbTMo2sSA6NuWwAavyP7j5XRyH2d7TGl1McxXcEJ3L6qylHA+O1jXxrPT//ABI7ejl2QREuFIldyCBZTwKgPNBXJJPUsAOlnz556sa2OOOP7Zu59nbHHCdPKZnnxDxGLDFnocTOPFeLA6vDED8L/P8AwOGAsDhhgMj64YrwwDLPZmuME0UygExusgB6HaQaPwNV9crYeWB7/wBv/aaOWCOGEOe8CTuWFbVolEHq1m2N14QBdmvA1/0zW7U0zzTqIlaQtDEyogZiidylL06KB73Tz88jHZqR86iZF/oRESy9aPunu0/tOD8DnDQ0dPQwjDCKh11dTLUy3ZM5VJ6Amq6D14H780E7CmoNIohQmt85Ea9L4D+J+P1QTmn7O6fUyu/2AGCNlEbu0hoVRtpqB32RxGAea20SCe03sydKVDvJPNNe1kXwkqRvB3EyMQCD7o6j0NbnUx3bLi/byzGE1urhj6iKBFIEryvXGxdkYP8AWk8bj4bF+eaqPqFSPbFFpqXb3siojP5qwaYbrr+b69azqZpE2+GDRUqo38+SAoLbQGmQmrrwi93POZkmpiWRJPvJ2D7pDNQVwCKWgWbn1LfTNI77SnLoe91pmIPhT75lv5yBVUdegOW9PGpRX0+mUKFXfLqSCm6lVgu8iMi7bozc8AdMov2o6kNGiRKb2FYk3VflKV3Ej1BynqtS8h3SO7t0t2ZjXzY9MtFtv7Y6WPtsCV/MREfA0Y4VH+9lY6qN40M8+qkfxbowQQKI2U7saFc+6eb9OcyCFnO1FZm9FBJ/IDLknY0wd0ZQrR0W3OiAbl3Ly7C7Xn1wjiSWA193qCAKG6dOBZND7jgWSfqc6OrgUeHTAn1eWQ/+TZjHZRAtptMvF/plY/lFu5+GcfYU/wC8wfs6j/CD+LxwcvfSexcUULzMiNIsDM0f3gi3AbztJcvdAgPY9Qo654nS9pwo6v8AZVtSGFSyjp62TYPSs9X2r2+RoNPD30RaWN43nqQkRxhU2Bdm4Fh4S9UdpHXcc8h9hh/73F/4c/8A/PPN6eNWIy/VmJ5mq9vDtqzhx+nHjn5TdqyaUzy1FKw7x6ZZ0O4bjTcwm769fPItFLAveeOeI2ndlKZgLJk3UyAnha6Cr86yN9FH5aqH5FNQD/8ApI/6ZLo+zI3fadVAoom6n8lJ/FEB5evys8Z6OHLlLJrw9q2s1pUijuSwR6EfaeRlp9azhFGr07qqqqiaDoEUBR95Eyjjj3vLMjSdmSSi4wrH9XvI9/7BbcfoM+h+0/sVpYNNMVUpJChYOXclirAW9nZ4ulBRRYV05463qNPSyxxy/wDU1Dpp6WWcTMeOXjvs2402ljcsGIbTTAcIAXPDPGOCONo6j1yvHrBEpbTameNgb7sjabNBqkjaj053BbAHXM2CdkO5GKmiLBo0RR5Hwy6e2JG4l2zDp98u5vpJxIB8A2d6c7aPakUqFvtMEUyqSpmiAXpwR3kNKTY/zik5lypAVZkkkVgLCSIGv4CVDyfmijJtPqIt25Gm0z9LQl16c8grIo+r5cgMkzMgj0+qIQyllRkegQDRRY3ZySBRDXuHUZBT7S7DliBahJGAN0kRDopIBpipOzr+Kr9MzBmvoY1DyNDM2lkQqiK8hVyxveDKqqEA2/iAHIBIx9pyEWuq04WUgsssdJuPNFlW4pUv8SBT/SPQ20pkEjz5HmOl+ozR9pAftUxY7rfcDz0YBkHPSlIWvKq8sk1HYZLldPJHqFHAKMoY11qNyHPPSgQRXJzNmiZGKurKw6qwIYefIPIwI8MMLyoMBjxYAceAGGAYDDDAMBhlvs/s9pSxtURADJI1hEB6XXJY0aUAsaNDrgVK/jzzTi0KQyINYGCENujjZe+Xw+DeD+jskGjzQPh6XPpJju2aFH3gW07bRIBQDEG9umSz1vdzy9Gs50cCqahj+0z3RO0tAvUggEfemgx3PSCjwwG7Ja0eqkmeBiqpBpT7qAlVkIPqfHqGB8zYX+jwMljijI3aXTF1VRul1Dfdo20WKJWIG7IDl7sceQg1MyK2+Z/tU36u49yvWgXH6QD9VNqdKZhYzP1mseUjebA91QAEX4Ii0qD5DnJSvRdjdv8A2TVrLPINQojaJhCfCgboIwVVCFIBpKX45Z/+IHtO0sxghMiRRM8bcle8a9rblB90baAN+ZPWhgdiaQ745nG2BJFZpH4TwsGZVv32oe6tnnJWTZqJYkj+1TCV1WQhnDBWI3LCvvFq3WxYUennnKdDTnVjVmP3RFW3Gpls2XxMqGj7NkkUsijYOrsVSMfDe5C38Lv4Zb+zQw9zI0qTVN95Ggb3F2Ma3qt3yvofI8HJe1I2Jik1U3eWWRo42UvHsrgBfu41NqKHTnw8CzTlnUmDSxrH072UB+nrLNUQb5KPlnZh9F9vO0IBoj3pMiSlO4p1DOAytvQ7WCKFsE0K3beLz5zLvVFkj0qRRs2xZHG+ztut85KLwbsKvTrxmvq5JQqBdRp4gum3gx90GYjfK4V4F8I7xpIxtNWB5knMHv42W55tRIx8RQfrdBukkY81fIQ9c83pfTxoYbYmZ5meXXW1f1Mt0xSzqZ3bibXCjwUQyuAB0G1FEdfI5UZtNyznUyn1+7j9KBJMp6D9wzka1F9yCP5yF3b8rVP9zJx2lMgNSLDa7wIURCb6AmEAjg/iPTPRPDk7i7sRk/ZJDvDRK7OW+8IuOgEWmFg/EAjoTj02gmqvsBYjqzJqgT067ZAB+XnlfU9rO6lCzupIb712dg4BG5TxR5IF3V/HI2kIIMhuwUaNSUIC8KHAWgL8uvHld5mZn2Woehk0UzQR1oI96b0NialjtXj6y9S8kvmSeOPWtpu9SZh9hgZoX2uoEnUcVbSHg16EVmZFqmQIp60GQhlCjqYtye6fEdxLc0fzjdmYlCxVy7Fw7ARbhZHBFKbFc2OnIGYxnK5uqamMfC6vZ0yqAdCG/pET2QTY9yUD1HTp+eC6OX/7dY86XWcfUS8dPPMppAb3RrZINgbSOl0o8IBHwx90tkxtXiAUGw/PF2BtHJrqM6X7sfC7OkAI72CaLcNy7ZFYVZA8EignkEe+Omelk7VkaDR6ePXGLgHxRsjspdki3tHuBCqOFZqoiz6eTk18wfxsSyr3VSKrUoN7drgjrZ6dST1OW9T2ysiRq+nhdkUqW2snG5ioUQsooA+Y+nGJxialYmlgy6iVZkCwzlvu9yLCZKRw25QoEpB2iiRXPr0pPHAx2ssmmkHB3bnS6/ECO8iv+316AZwo00hoiWKyKNpKgs82GCED47jl15JPECPtkEW0FiHYL4ReyQVJGlggGwprobzSKknYc4UuE3xqCxkjKvHSiydynjjnaab1HBzObjg8WPzH+IsX9M0o5NNzsk1MRYbGFRyAg9RvVoyQaHG3LffyIsSwatpA+5O6c7UVV27dySMYwD4gA3p8cJSvou1d7xrq6mh3KrGTcXVNw3FZFIcUt0LK/DPqHtlEkeidVXTgblESuIliJ3AsE3UouMMdwINbTd0c+YTRpIxSRBptQOOQViY+jqf0Df0h4PUL1yX2nSVO5il7z7mCNPESVBkDS+DyAo7RR57sn5ebV0J1NTDKMpjbPUeXbT1IxxyiYu/whbQom/7SkkW4qI2QF4wOS5BLVIPd6OeCTyRkjSukaiYDUab3Y2DHwmrqKUjdCw692wrzKnrmXpptpWxuQMrlCTsbafxDp0sX6E5r6aQyOz6XwSMPHpiAUk55WMdJB5iNhY/CWIz0y5KWq7OHDQMZULbdtVMrVe14xZ6A+JbU11B4zPzb0fL95o2Ec1MGhYj8VqwiaSxIpDEbHO7qPH1yObuXJWZG0s44NK3dWP14a3xHpZTcPRBi0pk4ZZ12geEjeBTcq6kMjj1Rxww/ePOsrXlQYYYYCx1jGGBJCq9XJr9Va3H6kUvzo/I5qNcyguwg0qHwqBdkjxd2pO6aQ9C5PHFlRQGOp+WW4Z1BLSr3jUCtklQRfDgEWvPQEdB5cGKvwyM+mjWd+70yM1bQe8lN7qC3tkIJI3nhPM8gNnya4jvFiHdxSAKybt9hehYsOWuzYAqzQGSAS6pyxIpVALGljjToo4G1FF0FUc9ACTk6OqBvs8XelBbzSR7wPQrEQVjXjq4J/q9MCpo+zZJRuVajHWRyFiHlzI1LfwHJ8gcnKJFMywhdTe3umKsRZUE/dfjYE1TCvCbXmhJqHRqbVamSVq91LYqCLoySEKnpShhxkg7w2kSJpo9oZmZwGZGAovKaLqeuxAAf1SRhXPacTB0fVyNJuQkLGyllIJBjJPhhAN8KGr9W7pxmR0oFdPpCeT4lVwD+tRfUN8KIHooyqs0UX6JRK4/zkijZ/Yibg/OS7/VBytqtS8jbpGZ26WxJNeQF9B8OgxSWtvNFC7iJUmAPgklWwAV/mr2lgSfe3DjplTV6t5W3SOXI4F+Q9FHRR8BxkWI5UdyzFgoJ4Rdq8eW5n+vidj9c7jgFKznajXRFEmv6O4GieLND8s64jPkZAVYEFWQcWbBBDm6HpweuQu9kk8ljZ9SSef35nmevv37DXXaTviB4fBalG2k23Tdus9D6Ch+/IlW+ALPoMvp2NN+JO7HrMyxD6d6Vv6ZOdJDGKOpUSAsGMQlc1VbRaoldbIY3eLroq+1AuE90hn8LCRSw2HqQvSzdeL4ceuRwi2s0QPGQxq65r1JPTj1+uXP8lA/+pc1/oox8f5zJftGmVFAhdix3tc4sbSyhSViFcc0D5j6Tr+xlubJPAsk0Ogs9APIZLIoKhgAteA0ercncQelr6eanpeTvq4/LTRD5vOf7pRljR6yE+E6aG28O9pZgq2Rzyx21XX0vLPEWQoibd4XJal2o1nwUb6UbXk8V5+WRzx7SVtTRq1NqfiD6ZcM2nJ5hlX12TKR9A8RP+9k6/ZSNrS6kILIBiQgMeLsSfAWNvNeWOujvtmxzEAKeU3btvQX0PI5Fj0+Hpna6ffXd2WJb7uuQByKbo/HyPHTLUvZYBpZ4GNAgFnSwQCOXUJ59NxyLU9lzIu9o22frimT0/SKSp/PHE8wc9Sp5JFKUYMjMrDoykqw+IIPH550Zgw8XVVpSoUXR/Hx4uLF9enXOZoirFTVj0II+FEGjeWJ8Skwuv23OQN0gf/WRxufqZEN53pp4JbE6iM0T3kQI3EfhMQBTn1XaB530OYMMtFtQTMsca6uJniZfunBp1H+jkoh1HnG1geWw2cvGSSWBUimjkg06d4Y3BU+Au3jRrDXvK0jEWw9bzF0mukjBCN4T1RgGQ/NGBUn41eXNKdPM6rKPs9nl4+Y6HJJjc2DV+63oAuShxtglNUdO/Hmzwk/Hd95EOnNuPllfVdmyJVruU3tdCHRqu9rrYJ4JrqK5Ay3HqZe5VpYxNAPCC1nZRrasindF8Fbjz2nLHZgbx/YpW3uhVoXrvCDViP8ADOfTgP6LfOBT/lJZBWpTvPLvFO2YdOrVtl/tgnyDDLaDbE4CrqYSQ7upKTJS0u8clAPiGS/MmqrQaFJ0+5BE6LbRE33gUeJ4iedwAto+T1K2LUUNPOyMHQlWHII6/wAeXxwNFXMKs0D95p3IDxuOLPQSx3wfSRT8mB4GfqQt3HYU9FJsr6gnz+B8x8bySWRfeWwxveKULzyQqgUF+HwFV5V8pJVhjvDCDDFhgGSRoCDZqhx8T6X/AO2R48DRDGYeIpDAnkAauvwr1llPqT58lVqpIJ3cNHpwIoq+8ZmHIIKkzSV0NmkAr9UFuTm7wa3E7R6eQ86v1y8YZdUfuNO5UUCsKMy2LpiEWt200TXkTxeRS+1pFxAAzD/POoJ/2cbWsY46m287XplbW6uSVg0rs7ABQWNmhdC/qfzy8/s3qV99Fj/1s0MZ/KRwcX8hkctqNGv+3Vj/AMINi4OWXhmxoezdMH+/1kWza36Iandu2nu+W01Vv238LrnN6P2V0sOg+0ajUqZNQe70oEc4UbWQvLQUO3G5Ra7bI6+TdBTxSqSQB1JoD4npmnB2fIqhhUSncjSyMojIPFRcFpBQ5KBibPl12dHHo9OGCT6eSYit2ogmKowdSwWJ4GX3Qw3PZuvCvNz9v6WHVa0TLLpe5O3f/lIVjXvUJmBWxQpeB5Vmbv4aqnmydNHwBJO3r+ii+gFyOL87T5YHtmUfoiIF9IRsP1cfeP8A2mObnavs3vihbTxx98QRKkM0Tx8AEMLlYhjdEC14sV0OTL7PamNDJJppgvKg7HABr3iQptRfqAT8iMtwlSoP4L69424OGXkA15tzuPNn0PxOQA4i983Z6k9ecMsQky7iQFlBYKCQC3kATRPqa6455S7Fj1PoABxwKA6cACs7gfarkMAxGwCrsNe7n8NAf72QY8ng8VYYZUT6o3ta1thZC8UQSvI8iaDeni+ggydGuNlJUUQ4sckmlIB+RuvhkJyY+yz7pYSCNjEKL3bttkHaeOOdpNX1rrXqaeZ4m3Izxv6qSrUaNcc1kBOW4omlVtquzINzNdgIF6G+lVxzz0rJPHJHKb+U936aOOX47RG/7cW3cf64bJ4I4JKQSNEC17ZQhola8M4ABHAsMEHHXzzHvOssxZE0n1mikhIEilbFqbBVhQNo62rjnqCcr1mh2b2k0YMdr3bsCwdS6CvPZdefJq/Tms67uGUkAiB/IEsYW6dHbxRX18W4erLiJnqSvZm48l1WmeJisilWHkfTyI8ip8iOD5ZHGhYhVBZj0ABJPyA65USabUPE26NirdLU1x5g+oPoeDl+QxTRtJ4Yp12jYg8MxLAAxqv6JhySB4TxW08Gm3Z8w6wyj5xv/wAsrspBIIIINEGwQR6jyOQ5hp6vWiZU3CtSG8cxYru27ttj+curfiyBfO5jV1M28kuKk8yBW4+rL0v4ir8+ec4n1Jk5flv1/wAR/rfrH49fUnIcoWPC8WA8MV4YBhjvDA6jjvzA+LHj/n+WXoxpk9/vpjx4UqJP23DO37K5nY8DVHbeyvs8EEJBvds71+grxT7yp6+7t69Mqa7tSefiaaWQXdO7FR8lJofTKowyUW5C48d5p+zPZP2vVQ6feUEjbS229vBJ4sX0rrlGp2BpYo9BqtXNBHKyyww6fvDLtLnc8wKxuu8BNpINjp8bzO0u1JZ3+0agszsNsVMqhAjAKFVR4FXkAAAXZ9c0PaHtP7W0Wk0cUg00AZIIlBeRzyZJXC+9I1Wa4A6eeZuh7Lk1ErABIqba261CsbpAvLF/C1J1O05iYvtqGYThmjr+y9neGOWOdI22lo93QsQrFSOhryJokDzGZ+bZaup7TR9FFp+7XvI5WbftHKEEgbrssWY3xRCRfq5m6aZ4zujZkb9ZGKn81rI8d4oap9oJWAE2zUAWKnQMa+EoqUfRh5Yu+0b+9HPAfWJllT/w5drf8Q5l3ncMRdgii2YhVFgWSaAs/E+eSltqP2cjKFh1cDgEvsk3QNZoHmQbOij8fr9auu7GnhG6SJwnHjA3R89KkS0P55J7Q9nyaecxy1YVaIFArtAUgeXA/O8q6LWyQtuhkeNvVGZSfntPOTHpZ7OTQSLEkzIwikJVH4oletfv/I+hyvm1J2/3yrHqohIq7irR1DIpcguRtBjckjkshJ9RkY7GEvOkk77z7ogLqB/s7Il+cZY+oHTLfulM/RMBIOgDWhJ6AOCpJ+QN/TK4OdhCTtAO66oA7r9K638M1Nd2U4djK0UV0xDnabYBiO5AaTgmvd8snn798nhuexLnT6fUaouI13JEH7svVOrOCdpAsMvA5NHjjLmsl7rcun1UiGSF4UWJCsY2pDqGN7wRujbbezzOZ2l7eg0+xImcxLTMEgW2fYoZu8mfcviW/Ci1QyvN7RRM6v3U7MN5tp1BJeGOBiR3TfhS+vU5KlXo+xJoo5p9SYAZozsB3vtbvIgshZSfeKuaI4vyzyX/AGV1bFzFpdQ8asQriNtpUMVBBqj08stJ7VIveEacneQzbprHAA4qMeSjzzb9pe0wYXkliV5ZBHFIHlmZaG0kACS1IlgdSfWM+uOYHkdb2DqoV3S6bURqOrNG4X4c7aHHxyrFctL42fhYxYraNxK8/Pj8q5zd0HthJCxdIIQxSOPh9UvhiEap7s4N1GoJvnn1yn2p2xFqJnlk0wVnbcRFJsUH4KUYD+PM3lmJkilPSdolVEbqJYeaRifDfJMbDxRnz44J6hume4j7TSDs+GPS9xFNKN5aUwhtm9gt+D71jRBLcADgenl+2e1dLqZN/wBlOn8NFYGj2E2x3bDGADyBwegGaus7OLRaYxaP7Qn2ceMtIr/pZeCscu392JFvWdq6k6aJpe0IoiZJFZ4aLlFSDYq/Z0Hu23DMvvDnPLe1B/y3Vdf08vXr+kbr8c35NK6aaEjRRR1LMb1TMEXwafkd86qwauh3e6aGYvthCya3U7lKgzyFSVIsFzytgWPl64gljXhj/wAf/fDNMlhWMnC8BVjwwwFjxYZQYxgovLMWlX8cqIPgGdvoF4/NhkFXAnNNZdKn+bnmP9N1iT9lAzEfJxnSdvSJ+gSGDirijG/6Syl5F+jDAj0vYmokXesTBOvePUcdf6yQqv789D7JtDomlk1EmlZzEUjCzuzKzEBjugjkT3CTyGFgDzOeS1OoeVt0jtI36zsWP5sScjyUtve+zWr0GlnjaHUiI3TSyJNKwXqyo3dRiOwNpbYW8XBUXeV26JNR3AgnGo7uMjd3gWQyCV7bu5JO8LFe78XoABVUPLjERjaW9/2bKdLrO+lj08P3ZJd5WQs7Qhjce83ch5qIgN5ccUNf7ML9iE0NTMNqmSFpJS0nJmVwoKRqFdSpNHw8+9x47gZ75/YDVadbl1SRBWJGxnKg0Bu3EoFPlfXjJVLdvBXjz6InZ6sF77tLR6jwklZkWVhz7omV+8HFH3xkXaXsVH7+nUyjaGZU1Cot7N52d9GxFDqpdj/SxuSngM5Neea2q1BgYodJFG3+lWR3ry/SMVPzC0c03imWEbNSUk7oanuolWJdjWxAeMrukCfeFSPduiay2UyNRDqdQ5kaOWRmq2EZ52qFHurXCgDE3Y0wALKqDy7ySKP1PR3BynNOz++zN/WYn+85GBlRofyXxbTaZfh3oY/8INlrSaDTCmk1MbNd7FEyLx0uUwk/RV/tDMbDFFvbaTt9S+6efTMpaNCANXZiG8SAyqgld6Iou5ryroMPtTs7TtM32WaBYvDsV3kB91Q3LpVbrPJ6Zi4iclLbQHYsxBKIJAOvdPHLXzETMRlWfSunvo6f1lZf7xkBHrlqHtCZBSSyqP6Mjj+45U4a/Y/Zvdffz+HYQVUi2DdULL1vzWM8uRZpAzCP2i1hNRVRB3Ot7thA2JGWI5ZFss3m8sl8jKi9vakVc8jUdw3nfR9R3l0eByPQZd1MeojQvJBpyBt3DuYNybwCneLGA0e6+N1emSuV8MLNfsXs6EmNtU7Rxu1IBQLUfESzcJHY2bz+InyViKx7RU9dNpz8hMv/AJJQMsa3URahY9zmJ44u6ClXdKDuy0+9nApgKINVXSspB6nQRu0q6ZJxJGxuGQBn2gkNQQWGQ1am+CT+E5q+zPtbDpmR5NKZGSFYARIoBAmEu7a0Zo/I9QOnlL/2mEcssg1Uz94hjVEViig7Rf35A6BhQU9euedGiiau71Cj4TI0Z+HiXen1LDM/K/CzJ2pp9gVNKTTvIO9m3KDIIwfDFHGSB3YoFq5PGVf5Yn3O4kILszsvGwliS1xnwHr0rFN2RMo3d2WX9eMiRPq0ZIH1yiDmqhnlonWxOPvYQG/XhOw/Mx8xn5KE+eRyaIdYXEorpW2QcecZu/mhbp1yljxRYrDGzE9ec5wHhix4QjhgceULDGMQwGDhhhXB+Y/xwCr6XlhNGfxMiD+mwv8AZFv+7K94hhV/Zp16tLKfRAI1/bfcx/YGd/ykim49NCOK8ZkkP5Fgh/ZzNwGSi14dsTAUrCP/AFcccZ/ONVJynM5c7nJZvViSfzOLORgs8k08zRndGzI3S0JU/EWMjGGUeo0PteWQxa2JdRERV0BItkeJSKBPHwPJ8WSdpNt0bJpppJIGe9u82g4JRo/1eWJ+JHBrcfJ5JFIV6Ei+D8fnkotxizo43H95H92VHGGMYicAxk4HFeAxizqQcn51nJwGP4/6eees1OsQ6WbVd2wl1DmBrktNrRk7gCllQ6GlJ95BZNZ5I52ZDVWa9LNdSRx82J+p9ckwsS5Y3/Hpix4myoeGLDA6jcqQykqw5DAkEfIjkZcbtaVqEhWUDj71Qxr07z3x9GGUhiBwtpZGU9F2/Ikj6Xz+85FjvnO0HT5gYEeOsFxYQ1HqawxHDCv/2Q==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7250" name="AutoShape 2" descr="Image result for internet.org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41346" name="AutoShape 2" descr="Image result for drones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41348" name="AutoShape 4" descr="Image result for drones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2" name="Title 4"/>
          <p:cNvSpPr>
            <a:spLocks noGrp="1"/>
          </p:cNvSpPr>
          <p:nvPr>
            <p:ph type="title"/>
          </p:nvPr>
        </p:nvSpPr>
        <p:spPr>
          <a:xfrm>
            <a:off x="457200" y="819151"/>
            <a:ext cx="6324600" cy="381000"/>
          </a:xfrm>
        </p:spPr>
        <p:txBody>
          <a:bodyPr/>
          <a:lstStyle/>
          <a:p>
            <a:r>
              <a:rPr lang="en-US" dirty="0"/>
              <a:t>IEEE Journal Papers (2020)</a:t>
            </a:r>
            <a:endParaRPr lang="en-CA" dirty="0"/>
          </a:p>
        </p:txBody>
      </p:sp>
      <p:sp>
        <p:nvSpPr>
          <p:cNvPr id="19" name="TextBox 18"/>
          <p:cNvSpPr txBox="1"/>
          <p:nvPr/>
        </p:nvSpPr>
        <p:spPr>
          <a:xfrm>
            <a:off x="381000" y="3239312"/>
            <a:ext cx="84582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defRPr/>
            </a:pPr>
            <a:r>
              <a:rPr lang="en-CA" sz="1400" dirty="0"/>
              <a:t>A. </a:t>
            </a:r>
            <a:r>
              <a:rPr lang="en-CA" sz="1400" dirty="0" err="1"/>
              <a:t>Azizi</a:t>
            </a:r>
            <a:r>
              <a:rPr lang="en-CA" sz="1400" dirty="0"/>
              <a:t>, S. </a:t>
            </a:r>
            <a:r>
              <a:rPr lang="en-CA" sz="1400" dirty="0" err="1"/>
              <a:t>Parsaeefard</a:t>
            </a:r>
            <a:r>
              <a:rPr lang="en-CA" sz="1400" dirty="0"/>
              <a:t>, M.R. </a:t>
            </a:r>
            <a:r>
              <a:rPr lang="en-CA" sz="1400" dirty="0" err="1"/>
              <a:t>Javan</a:t>
            </a:r>
            <a:r>
              <a:rPr lang="en-CA" sz="1400" dirty="0"/>
              <a:t>, N. </a:t>
            </a:r>
            <a:r>
              <a:rPr lang="en-CA" sz="1400" dirty="0" err="1"/>
              <a:t>Mokari</a:t>
            </a:r>
            <a:r>
              <a:rPr lang="en-CA" sz="1400" dirty="0"/>
              <a:t>, H. Yanikomeroglu, “</a:t>
            </a:r>
            <a:r>
              <a:rPr lang="en-CA" sz="1400" dirty="0">
                <a:solidFill>
                  <a:srgbClr val="FF0000"/>
                </a:solidFill>
              </a:rPr>
              <a:t>Profit maximization in 5G+ with heterogeneous aerial and ground base stations</a:t>
            </a:r>
            <a:r>
              <a:rPr lang="en-CA" sz="1400" dirty="0"/>
              <a:t>”, </a:t>
            </a:r>
            <a:r>
              <a:rPr lang="en-CA" sz="1400" i="1" dirty="0" smtClean="0"/>
              <a:t>IEEE </a:t>
            </a:r>
            <a:r>
              <a:rPr lang="en-CA" sz="1400" i="1" dirty="0"/>
              <a:t>Transactions on Mobile </a:t>
            </a:r>
            <a:r>
              <a:rPr lang="en-CA" sz="1400" i="1" dirty="0" smtClean="0"/>
              <a:t>Computing</a:t>
            </a:r>
            <a:r>
              <a:rPr lang="en-CA" sz="1400" dirty="0" smtClean="0"/>
              <a:t>, Oct 2020.</a:t>
            </a:r>
            <a:r>
              <a:rPr lang="en-CA" sz="1400" dirty="0">
                <a:solidFill>
                  <a:srgbClr val="9900FF"/>
                </a:solidFill>
              </a:rPr>
              <a:t> (01</a:t>
            </a:r>
            <a:r>
              <a:rPr lang="en-CA" sz="1400" dirty="0" smtClean="0">
                <a:solidFill>
                  <a:srgbClr val="9900FF"/>
                </a:solidFill>
              </a:rPr>
              <a:t>)</a:t>
            </a:r>
            <a:endParaRPr lang="en-CA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381000" y="5771744"/>
            <a:ext cx="8458200" cy="7386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buFont typeface="Monotype Sorts" charset="2"/>
              <a:buNone/>
              <a:defRPr/>
            </a:pPr>
            <a:r>
              <a:rPr lang="en-CA" sz="1400" dirty="0"/>
              <a:t>S. Enayati, H. Saeedi, H. Pishro-Nik, H. Yanikomeroglu, “</a:t>
            </a:r>
            <a:r>
              <a:rPr lang="en-CA" sz="1400" dirty="0">
                <a:solidFill>
                  <a:srgbClr val="FF0000"/>
                </a:solidFill>
              </a:rPr>
              <a:t>Optimal altitude selection of aerial base stations to maximize coverage and energy harvesting probabilities: A stochastic geometry analysis</a:t>
            </a:r>
            <a:r>
              <a:rPr lang="en-CA" sz="1400" dirty="0"/>
              <a:t>”, </a:t>
            </a:r>
            <a:r>
              <a:rPr lang="en-CA" sz="1400" i="1" dirty="0"/>
              <a:t>IEEE Transactions on Vehicular Communications</a:t>
            </a:r>
            <a:r>
              <a:rPr lang="en-CA" sz="1400" dirty="0"/>
              <a:t>, Feb 2020.</a:t>
            </a:r>
            <a:endParaRPr lang="en-CA" sz="1400" dirty="0">
              <a:latin typeface="+mj-lt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1000" y="5191780"/>
            <a:ext cx="84582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buFont typeface="Monotype Sorts" charset="2"/>
              <a:buNone/>
              <a:defRPr/>
            </a:pPr>
            <a:r>
              <a:rPr lang="en-CA" sz="1400" dirty="0"/>
              <a:t>A. Farajzadeh, O. Ercetin, H. Yanikomeroglu, “</a:t>
            </a:r>
            <a:r>
              <a:rPr lang="en-CA" sz="1400" dirty="0">
                <a:solidFill>
                  <a:srgbClr val="FF0000"/>
                </a:solidFill>
              </a:rPr>
              <a:t>Mobility-assisted over-the-air computation for backscatter sensor networks</a:t>
            </a:r>
            <a:r>
              <a:rPr lang="en-CA" sz="1400" dirty="0"/>
              <a:t>”, </a:t>
            </a:r>
            <a:r>
              <a:rPr lang="en-CA" sz="1400" i="1" dirty="0"/>
              <a:t>IEEE Wireless Communications Letters</a:t>
            </a:r>
            <a:r>
              <a:rPr lang="en-CA" sz="1400" dirty="0"/>
              <a:t>, May 2020</a:t>
            </a:r>
            <a:r>
              <a:rPr lang="en-CA" sz="1400" dirty="0" smtClean="0"/>
              <a:t>.</a:t>
            </a:r>
            <a:r>
              <a:rPr lang="en-CA" sz="1400" dirty="0">
                <a:solidFill>
                  <a:srgbClr val="9900FF"/>
                </a:solidFill>
              </a:rPr>
              <a:t> (01)</a:t>
            </a:r>
            <a:endParaRPr lang="en-CA" sz="1400" dirty="0">
              <a:latin typeface="+mj-lt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1000" y="4401768"/>
            <a:ext cx="8458200" cy="7386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buFont typeface="Monotype Sorts" charset="2"/>
              <a:buNone/>
              <a:defRPr/>
            </a:pPr>
            <a:r>
              <a:rPr lang="en-CA" sz="1400" dirty="0"/>
              <a:t>H. Vaezy, M.S.H. Abad, O. Ercetin, H. Yanikomeroglu, M.J. Omidi, M.M. Naghsh, “</a:t>
            </a:r>
            <a:r>
              <a:rPr lang="en-CA" sz="1400" dirty="0">
                <a:solidFill>
                  <a:srgbClr val="FF0000"/>
                </a:solidFill>
              </a:rPr>
              <a:t>Beamforming for maximal coverage in mmWave drones: A reinforcement learning approach</a:t>
            </a:r>
            <a:r>
              <a:rPr lang="en-CA" sz="1400" dirty="0"/>
              <a:t>”, </a:t>
            </a:r>
            <a:r>
              <a:rPr lang="en-CA" sz="1400" i="1" dirty="0"/>
              <a:t>IEEE Communications Letters</a:t>
            </a:r>
            <a:r>
              <a:rPr lang="en-CA" sz="1400" dirty="0"/>
              <a:t>, May 2020. </a:t>
            </a:r>
            <a:r>
              <a:rPr lang="en-CA" sz="1400" dirty="0">
                <a:solidFill>
                  <a:srgbClr val="9900FF"/>
                </a:solidFill>
              </a:rPr>
              <a:t>(</a:t>
            </a:r>
            <a:r>
              <a:rPr lang="en-CA" sz="1400" dirty="0" smtClean="0">
                <a:solidFill>
                  <a:srgbClr val="9900FF"/>
                </a:solidFill>
              </a:rPr>
              <a:t>02)</a:t>
            </a:r>
            <a:r>
              <a:rPr lang="en-CA" sz="1400" dirty="0" smtClean="0"/>
              <a:t> </a:t>
            </a:r>
            <a:endParaRPr lang="en-CA" sz="1400" dirty="0">
              <a:latin typeface="+mj-lt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1000" y="2659348"/>
            <a:ext cx="84582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buFont typeface="Monotype Sorts" charset="2"/>
              <a:buNone/>
              <a:defRPr/>
            </a:pPr>
            <a:r>
              <a:rPr lang="en-CA" sz="1400" dirty="0"/>
              <a:t>O. </a:t>
            </a:r>
            <a:r>
              <a:rPr lang="en-CA" sz="1400" dirty="0" err="1"/>
              <a:t>Abbasi</a:t>
            </a:r>
            <a:r>
              <a:rPr lang="en-CA" sz="1400" dirty="0"/>
              <a:t>, H. Yanikomeroglu, A. </a:t>
            </a:r>
            <a:r>
              <a:rPr lang="en-CA" sz="1400" dirty="0" err="1"/>
              <a:t>Ebrahimi</a:t>
            </a:r>
            <a:r>
              <a:rPr lang="en-CA" sz="1400" dirty="0"/>
              <a:t>, N. Mokari, “</a:t>
            </a:r>
            <a:r>
              <a:rPr lang="en-CA" sz="1400" dirty="0">
                <a:solidFill>
                  <a:srgbClr val="FF0000"/>
                </a:solidFill>
              </a:rPr>
              <a:t>Trajectory design and power allocation for drone-assisted NR-V2X network with dynamic NOMA/OMA</a:t>
            </a:r>
            <a:r>
              <a:rPr lang="en-CA" sz="1400" dirty="0"/>
              <a:t>”, </a:t>
            </a:r>
            <a:r>
              <a:rPr lang="en-CA" sz="1400" dirty="0" smtClean="0"/>
              <a:t>to appear </a:t>
            </a:r>
            <a:r>
              <a:rPr lang="en-CA" sz="1400" dirty="0"/>
              <a:t>in </a:t>
            </a:r>
            <a:r>
              <a:rPr lang="en-CA" sz="1400" i="1" dirty="0"/>
              <a:t>IEEE Trans Wireless </a:t>
            </a:r>
            <a:r>
              <a:rPr lang="en-CA" sz="1400" i="1" dirty="0" err="1"/>
              <a:t>Commun</a:t>
            </a:r>
            <a:r>
              <a:rPr lang="en-CA" sz="1400" dirty="0"/>
              <a:t>. </a:t>
            </a:r>
            <a:endParaRPr lang="en-CA" sz="1400" dirty="0">
              <a:latin typeface="+mj-lt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1000" y="2077308"/>
            <a:ext cx="84582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buFont typeface="Monotype Sorts" charset="2"/>
              <a:buNone/>
              <a:defRPr/>
            </a:pPr>
            <a:r>
              <a:rPr lang="en-CA" sz="1400" dirty="0"/>
              <a:t>E. Kalantari, H. Yanikomeroglu, A. Yongacoglu, “</a:t>
            </a:r>
            <a:r>
              <a:rPr lang="en-CA" sz="1400" dirty="0">
                <a:solidFill>
                  <a:srgbClr val="FF0000"/>
                </a:solidFill>
              </a:rPr>
              <a:t>Wireless networks with cache-enabled and backhaul-limited aerial base stations</a:t>
            </a:r>
            <a:r>
              <a:rPr lang="en-CA" sz="1400" dirty="0"/>
              <a:t>”, </a:t>
            </a:r>
            <a:r>
              <a:rPr lang="en-CA" sz="1400" dirty="0" smtClean="0"/>
              <a:t>to appear </a:t>
            </a:r>
            <a:r>
              <a:rPr lang="en-CA" sz="1400" dirty="0"/>
              <a:t>in </a:t>
            </a:r>
            <a:r>
              <a:rPr lang="en-CA" sz="1400" i="1" dirty="0"/>
              <a:t>IEEE Transactions on Wireless Communications</a:t>
            </a:r>
            <a:r>
              <a:rPr lang="en-CA" sz="1400" dirty="0"/>
              <a:t>. </a:t>
            </a:r>
            <a:endParaRPr lang="en-CA" sz="1400" dirty="0">
              <a:latin typeface="+mj-lt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1000" y="3820180"/>
            <a:ext cx="84582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CA" sz="1400" dirty="0"/>
              <a:t>C.T. </a:t>
            </a:r>
            <a:r>
              <a:rPr lang="en-CA" sz="1400" dirty="0" err="1"/>
              <a:t>Cicek</a:t>
            </a:r>
            <a:r>
              <a:rPr lang="en-CA" sz="1400" dirty="0"/>
              <a:t>, H. Gultekin, B. Tavli, H. Yanikomeroglu, “</a:t>
            </a:r>
            <a:r>
              <a:rPr lang="en-CA" sz="1400" dirty="0">
                <a:solidFill>
                  <a:srgbClr val="FF0000"/>
                </a:solidFill>
              </a:rPr>
              <a:t>Backhaul-aware </a:t>
            </a:r>
            <a:r>
              <a:rPr lang="en-CA" sz="1400" dirty="0" smtClean="0">
                <a:solidFill>
                  <a:srgbClr val="FF0000"/>
                </a:solidFill>
              </a:rPr>
              <a:t>optimization </a:t>
            </a:r>
            <a:r>
              <a:rPr lang="en-CA" sz="1400" dirty="0">
                <a:solidFill>
                  <a:srgbClr val="FF0000"/>
                </a:solidFill>
              </a:rPr>
              <a:t>of a UAV base station </a:t>
            </a:r>
            <a:r>
              <a:rPr lang="en-CA" sz="1400" dirty="0" smtClean="0">
                <a:solidFill>
                  <a:srgbClr val="FF0000"/>
                </a:solidFill>
              </a:rPr>
              <a:t>location and </a:t>
            </a:r>
            <a:r>
              <a:rPr lang="en-CA" sz="1400" dirty="0">
                <a:solidFill>
                  <a:srgbClr val="FF0000"/>
                </a:solidFill>
              </a:rPr>
              <a:t>bandwidth allocation for </a:t>
            </a:r>
            <a:r>
              <a:rPr lang="en-CA" sz="1400" dirty="0" smtClean="0">
                <a:solidFill>
                  <a:srgbClr val="FF0000"/>
                </a:solidFill>
              </a:rPr>
              <a:t>profit </a:t>
            </a:r>
            <a:r>
              <a:rPr lang="en-CA" sz="1400" dirty="0">
                <a:solidFill>
                  <a:srgbClr val="FF0000"/>
                </a:solidFill>
              </a:rPr>
              <a:t>maximization</a:t>
            </a:r>
            <a:r>
              <a:rPr lang="en-CA" sz="1400" dirty="0"/>
              <a:t>”, </a:t>
            </a:r>
            <a:r>
              <a:rPr lang="en-CA" sz="1400" i="1" dirty="0" smtClean="0"/>
              <a:t>IEEE Access</a:t>
            </a:r>
            <a:r>
              <a:rPr lang="en-CA" sz="1400" dirty="0" smtClean="0"/>
              <a:t>, 2020. </a:t>
            </a:r>
            <a:r>
              <a:rPr lang="en-CA" sz="1400" dirty="0" smtClean="0">
                <a:solidFill>
                  <a:srgbClr val="9900FF"/>
                </a:solidFill>
              </a:rPr>
              <a:t>(10)</a:t>
            </a:r>
            <a:r>
              <a:rPr lang="en-CA" sz="1400" dirty="0" smtClean="0"/>
              <a:t> </a:t>
            </a:r>
            <a:endParaRPr lang="en-CA" sz="1400" dirty="0">
              <a:latin typeface="+mj-lt"/>
              <a:cs typeface="+mn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81000" y="1289552"/>
            <a:ext cx="8458200" cy="7386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defRPr/>
            </a:pPr>
            <a:r>
              <a:rPr lang="en-CA" sz="1400" dirty="0"/>
              <a:t>K. </a:t>
            </a:r>
            <a:r>
              <a:rPr lang="en-CA" sz="1400" dirty="0" err="1"/>
              <a:t>Tekbiyik</a:t>
            </a:r>
            <a:r>
              <a:rPr lang="en-CA" sz="1400" dirty="0"/>
              <a:t>, A.R. </a:t>
            </a:r>
            <a:r>
              <a:rPr lang="en-CA" sz="1400" dirty="0" err="1"/>
              <a:t>Ekti</a:t>
            </a:r>
            <a:r>
              <a:rPr lang="en-CA" sz="1400" dirty="0"/>
              <a:t>, G. Karabulut Kurt, A. </a:t>
            </a:r>
            <a:r>
              <a:rPr lang="en-CA" sz="1400" dirty="0" err="1"/>
              <a:t>Gorcin</a:t>
            </a:r>
            <a:r>
              <a:rPr lang="en-CA" sz="1400" dirty="0"/>
              <a:t>, H. Yanikomeroglu, “</a:t>
            </a:r>
            <a:r>
              <a:rPr lang="en-US" sz="1400" dirty="0">
                <a:solidFill>
                  <a:srgbClr val="FF0000"/>
                </a:solidFill>
              </a:rPr>
              <a:t>A holistic investigation on terahertz propagation and channel modeling toward vertical heterogeneous networks</a:t>
            </a:r>
            <a:r>
              <a:rPr lang="en-CA" sz="1400" dirty="0" smtClean="0"/>
              <a:t>”, </a:t>
            </a:r>
            <a:r>
              <a:rPr lang="en-CA" sz="1400" i="1" dirty="0"/>
              <a:t>IEEE Communications Magazine</a:t>
            </a:r>
            <a:r>
              <a:rPr lang="en-CA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44419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AutoShape 2" descr="Image result for google loon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04" name="AutoShape 4" descr="Image result for google loon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06" name="AutoShape 6" descr="Image result for google loon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08" name="AutoShape 8" descr="Image result for google loon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10" name="AutoShape 10" descr="data:image/jpeg;base64,/9j/4AAQSkZJRgABAQAAAQABAAD/2wCEAAkGBxQSEhUUEhQUFhQXGBwUGBgXFxccGBwcGhcYGBYcGRgYHCggGBwlHBgcITEhJSksLi4uGh8zODMsNygtLisBCgoKDg0OGhAQGywkHyQsLCwuLC8sLCwsLCwsLCwsLC8wLCwsLCwsLCwsLC8sLCwsLCwsLCwsLCwsLC8vLC8sLP/AABEIAKsBJgMBIgACEQEDEQH/xAAbAAACAwEBAQAAAAAAAAAAAAAAAQMEBQIGB//EAEwQAAICAQMBBQUEBQcJBgcAAAECAxEABBIhMQUTIkFRBjJhcYEUI0KRM1KSofAVU2JygrHBJENjc4Oio9HxFlSTsrThBzREVXSz0//EABkBAQEBAQEBAAAAAAAAAAAAAAABAgMEBf/EACgRAQACAQQBBAEFAQEAAAAAAAABEQIDEiExQQRRcfChEyJhgdHxQv/aAAwDAQACEQMRAD8A+M4Xhgc9DkeLGfh+eGAgcMMMAwwxgfn6YCwvDDAMMMf8dPywDFhlvs3R94WslUUb3b0FgAD4kmhliJmagnhVwy1JqVvwRoF/pDc31J/wrDUTIyCkCvfO26/Lp+Wa2xXaX/CpjzqGBn9xWb+qCf7s5ZSDRBBHkeP78xbVTVi8Ryzp9BI6lkjkYDzVGYfHkCsrXkiYkoYZJ9nfrsavXaa/Os1NVX2SE7UDFnBIRQx2sALIFn65MsttfyxllVMfDJItO7WVRmA6kKTX5ZxmrbqYLC8eGEK8MMYwAdeMMR/jjDALx4H+P8cWAYYYYDvEcMBgMH+OMMMMBYY8MBYY8MBYY8DgLDGcMBYY8MBYycMDgI5rdk+KGdB7zbT9Bu/xOZNZJBOUYMpo/wAcZ00soxyuev8AeGcomY4cV/yy3J2a4j7zdGVB22HB5q64zqfURubZGDeZQjn5g4pNWO6MaA7d28liCbIA8hwKX+/Ltwi7my5W/aI93L3cZIjQBUo+nVjXUk838c0ezNEmpl0XfHiV9r80SFYgi/6VV9cwpNVYCyruI6G6P50b4zmXWsShXwd37lH3aO4Uet3Zv1OeDLSzywiImp55/qf+voZa+ETnXMZVx7cxPxxzHC/212lMmrdg7I0bkIFNKij3VVRwFquOhze9pI4jqhKAA8mnWYLQrvHVSDXqFJP0BzA1vbCTsHnhDyDhmVygeum9QD+YIOcSM+paTUSttVaBIHnVIiLfAAHrwBj0+jlGpp5zjW2Jif56/HF8/wCvLqZRtyi+3ejnk7uYStJtFEWW9664PrVn6Z3IgbTaVSaDO4J9AZaJzkapZkWIl/ADsJNnzY35dP3DKcmsuNYiopN1c+ZYkn889vqImYwqbiPv4t5ojnrzf4aHaeoEc5NsAhqNF4UKDQs+Y9eOfXMaaTcxbjnnLZ7Q3ACRAxHQ2QfzGU5GBPAAHoL/AMc82ljMRzHL3+p1Iymdk/tmbrnj71xLjDHgM7PKWO8MMBYDDDAMd4sBgGF49h5+HB/j6YsB4seGAAYYYYBhix4BhWFYcfx+/AMMPL+PhX+P5YYBhgMKwCssroJDGZQtxgkE2vltBO291AutmqG4ZXz1vYWnEukMQDb379Vbyrdo7BWrJPAB3cehySsPMajRSR7t6Fdu0Nfl3il47+agn5DJB2bMe8+7P3Vq/QUV3FhyfEQEYkCzSk9Bnpfbeiksg2/ePCbVlYUn26FKZSR7ka8XxnTe/rP/AMrVf+m1WLWnnX7F1C9YW90MehoM6xi+eDvdVI6gsLq8j0vZc0hYIhJQ0wtQbsgKASNzEqaUWTRz6J2ew72VT0kmnh+smpgVL+Acq30zzWm1scR1MpjkJj1ET13i0XWSdlP6PwpxyvJ+OSymC3ZUwUN3bbSu++Ong5IBtf0iGjzTqehzpuxZwGLR7QhZWLsigFWKsLZhZ3Aih1Iz23ZKBpYoz0kbYfkuh00n96DKXtXqFaKYncQ8cM4AYCm1Es84JtTYqQccfMYsp5d+w5waMYHh32XjCgAqDbFqBt0G0m/EvHIyDUdnyRqjOtK4BU2p6qri6J2na6mjRpgc9l28YxHMdrldkhfxgHvO+7PFA7DSBRG1UT4mFjrmT2t/8un9fS/+gixZTIbsacGjGVJ/WKqP0jRcliAPvEZeT1GW9N2dqIzs7tSGfuthki5cUCAN3NXRI4Hn0z2HbrhoXHnHL+6XXuVH0MTn+18czmZftOmBDbvtmo5DADb3wsbdvX439DlxzmJuEnGJh52XRyICyacoPEu8MXHEXettayP0R3WLtTx1yCTsaYGQFUuIbnHexWo3bTYD9Q3hrrZAqyL9r3itp3iW9gglmisjdSdm6dRdUC3dzsTX6uee7WZTP2nsDAeO7YMb+3QbjYUUCeg8vU43zkbYhkQ9lyuqMqghydvjQE7b3HaWBCja1sRQo849R2RMis7RkKpKmytiiqk7bvbbqN1V4hzyM1tOV7vT8Nu+zaw3uG2tmr427bu/Pd9PPNrt4qNNLwd+yvLbsL6INxV7t2yuehPpkvlaeMk7NlC7yvh2d77yEhCVAYqG3KCWFWObyY9izggFACxIALxg+HduJBawo2NbHjwnnN7RRLLqdPAAQZtGIWJYEHdpyY9q7RtIZV6k2fTOpNXHJqIX2vbxauQkMtFGfXGgCvDc+9dcjjFlPOP2RODRie+eKv3SoNV15denXcKuxnb9i6hSR3TdVXiiLYMy0QSDYjfkfqkZ6o6nbK0YAoavRxIT1EbKCOehLLpIGPHFEZodgOO7VD+NUr+tHJrZQf2Udf7WLKfPNXo3iIEgAJAatyk0QCLCklTRBo0cgOa/tOynUNtDClj3WwNnuk5FAbR0FG+nXMjNQzIGGNRZ8v49cWAYYE4YBgDiwwHhhWGA8MWF4BjrFiwOhixA5LpoGkdUQFndgqgdSSaA/M4HGBzZ7b9ltRpYxJIEZCQpaNtwBIsAmhd0eVscdemYmZwzxzi8ZuFyxnGamDGWItbKq7EkkVd2/arsF3AghtoNbrVeevA9MrYXmkWY9bIqlVkkVSNpVXYKQbsEA0RZPHxPrncvaczbt08zbxte5HO5RdBrPiHJ4PqfXKZwJwLUmvlat0spoAC3c0FNqBZ4AIsDyIyLvm58R8RtuTyeeT6nk8n1OSaLQSzfoYpJPXYjMB8yBQ+uWz2XGl9/qI0ar2RgzN1qiUIjB+G+8WvKr9vl8H3sn3YpPG3gBFEJz4RXFDCPXSreySRbUIadhagUqmjyoHAHTJtO2lCyd53zNuHd7SkdrTXusOFN7eOfgeuWonQoWi0Luqiy7yTOAB7xJhEYA9TkFCPtGZSSksqk3yJGB527uQfPYv7K+gziXVyOFV3dgg2oGZiFHApQT4RwBQ9BmummlpWXQREMocGtQwo+7y0xHQg18ReBSdJY5e70kRQ2q79OgPP4lMm5unU8jiqxZTIfVyG7kc31tmN0xYXz5MSfmSc0/Z+DU6qUQRzOoJMrEyPtFcs5UHlrroLJI+edBprFHQX8uzq6edrX55pey/aOpi1O5F0rbULSBPsihoiQrqJIuFY7hVng0TwMxqTltnb34awiN0bulL2l7Fm0my5XdSGQWSpUFdpG0OwCsi1weQpBAoZjajWyOSZJJHJG0lnZiRe4AknkbgDXqLz3Xtrq5ppTGmiEsMTMoLb2dmBIZiIJAVHFBfLn1OeXn0zhW3dnOho+IDVDafI07MDR8jmdDLUnTxnVrd5prVjHfOzplxal1KlXdSvukMQVsknaQeOp6epxvq5DdyObu7Zje4gtdnmyAT6kA+WW5pdNSDuJwQih6mVQXrxmmharN1z0rG6aUgX9riJFixFKCPIg/dGjzzX551tzpV/lCWkHey1Hyg3t4P6nPg+mJdbIFCCWQILIUO20WCDS3QJ3G/mfXLX8mRt+i1MLeiyboW/OQd3/AL+VG0UgRpNh7tH7tnHKBvTcOD9DXI9Rl4OXJnY9WY+6feP4RtT6qDQ9Ackk7QlZtzSylrB3F3JsAgG7vgEj5E5VvDCJ9RqpJNveSO+0Uu9mbaPQWeB8BkQOIDnjnDAn0WkeaRY41LOxoAUPibJNAAAkk0AASc0O3PZ2fSbTMo2sSA6NuWwAavyP7j5XRyH2d7TGl1McxXcEJ3L6qylHA+O1jXxrPT//ABI7ejl2QREuFIldyCBZTwKgPNBXJJPUsAOlnz556sa2OOOP7Zu59nbHHCdPKZnnxDxGLDFnocTOPFeLA6vDED8L/P8AwOGAsDhhgMj64YrwwDLPZmuME0UygExusgB6HaQaPwNV9crYeWB7/wBv/aaOWCOGEOe8CTuWFbVolEHq1m2N14QBdmvA1/0zW7U0zzTqIlaQtDEyogZiidylL06KB73Tz88jHZqR86iZF/oRESy9aPunu0/tOD8DnDQ0dPQwjDCKh11dTLUy3ZM5VJ6Amq6D14H780E7CmoNIohQmt85Ea9L4D+J+P1QTmn7O6fUyu/2AGCNlEbu0hoVRtpqB32RxGAea20SCe03sydKVDvJPNNe1kXwkqRvB3EyMQCD7o6j0NbnUx3bLi/byzGE1urhj6iKBFIEryvXGxdkYP8AWk8bj4bF+eaqPqFSPbFFpqXb3siojP5qwaYbrr+b69azqZpE2+GDRUqo38+SAoLbQGmQmrrwi93POZkmpiWRJPvJ2D7pDNQVwCKWgWbn1LfTNI77SnLoe91pmIPhT75lv5yBVUdegOW9PGpRX0+mUKFXfLqSCm6lVgu8iMi7bozc8AdMov2o6kNGiRKb2FYk3VflKV3Ej1BynqtS8h3SO7t0t2ZjXzY9MtFtv7Y6WPtsCV/MREfA0Y4VH+9lY6qN40M8+qkfxbowQQKI2U7saFc+6eb9OcyCFnO1FZm9FBJ/IDLknY0wd0ZQrR0W3OiAbl3Ly7C7Xn1wjiSWA193qCAKG6dOBZND7jgWSfqc6OrgUeHTAn1eWQ/+TZjHZRAtptMvF/plY/lFu5+GcfYU/wC8wfs6j/CD+LxwcvfSexcUULzMiNIsDM0f3gi3AbztJcvdAgPY9Qo654nS9pwo6v8AZVtSGFSyjp62TYPSs9X2r2+RoNPD30RaWN43nqQkRxhU2Bdm4Fh4S9UdpHXcc8h9hh/73F/4c/8A/PPN6eNWIy/VmJ5mq9vDtqzhx+nHjn5TdqyaUzy1FKw7x6ZZ0O4bjTcwm769fPItFLAveeOeI2ndlKZgLJk3UyAnha6Cr86yN9FH5aqH5FNQD/8ApI/6ZLo+zI3fadVAoom6n8lJ/FEB5evys8Z6OHLlLJrw9q2s1pUijuSwR6EfaeRlp9azhFGr07qqqqiaDoEUBR95Eyjjj3vLMjSdmSSi4wrH9XvI9/7BbcfoM+h+0/sVpYNNMVUpJChYOXclirAW9nZ4ulBRRYV05463qNPSyxxy/wDU1Dpp6WWcTMeOXjvs2402ljcsGIbTTAcIAXPDPGOCONo6j1yvHrBEpbTameNgb7sjabNBqkjaj053BbAHXM2CdkO5GKmiLBo0RR5Hwy6e2JG4l2zDp98u5vpJxIB8A2d6c7aPakUqFvtMEUyqSpmiAXpwR3kNKTY/zik5lypAVZkkkVgLCSIGv4CVDyfmijJtPqIt25Gm0z9LQl16c8grIo+r5cgMkzMgj0+qIQyllRkegQDRRY3ZySBRDXuHUZBT7S7DliBahJGAN0kRDopIBpipOzr+Kr9MzBmvoY1DyNDM2lkQqiK8hVyxveDKqqEA2/iAHIBIx9pyEWuq04WUgsssdJuPNFlW4pUv8SBT/SPQ20pkEjz5HmOl+ozR9pAftUxY7rfcDz0YBkHPSlIWvKq8sk1HYZLldPJHqFHAKMoY11qNyHPPSgQRXJzNmiZGKurKw6qwIYefIPIwI8MMLyoMBjxYAceAGGAYDDDAMBhlvs/s9pSxtURADJI1hEB6XXJY0aUAsaNDrgVK/jzzTi0KQyINYGCENujjZe+Xw+DeD+jskGjzQPh6XPpJju2aFH3gW07bRIBQDEG9umSz1vdzy9Gs50cCqahj+0z3RO0tAvUggEfemgx3PSCjwwG7Ja0eqkmeBiqpBpT7qAlVkIPqfHqGB8zYX+jwMljijI3aXTF1VRul1Dfdo20WKJWIG7IDl7sceQg1MyK2+Z/tU36u49yvWgXH6QD9VNqdKZhYzP1mseUjebA91QAEX4Ii0qD5DnJSvRdjdv8A2TVrLPINQojaJhCfCgboIwVVCFIBpKX45Z/+IHtO0sxghMiRRM8bcle8a9rblB90baAN+ZPWhgdiaQ745nG2BJFZpH4TwsGZVv32oe6tnnJWTZqJYkj+1TCV1WQhnDBWI3LCvvFq3WxYUennnKdDTnVjVmP3RFW3Gpls2XxMqGj7NkkUsijYOrsVSMfDe5C38Lv4Zb+zQw9zI0qTVN95Ggb3F2Ma3qt3yvofI8HJe1I2Jik1U3eWWRo42UvHsrgBfu41NqKHTnw8CzTlnUmDSxrH072UB+nrLNUQb5KPlnZh9F9vO0IBoj3pMiSlO4p1DOAytvQ7WCKFsE0K3beLz5zLvVFkj0qRRs2xZHG+ztut85KLwbsKvTrxmvq5JQqBdRp4gum3gx90GYjfK4V4F8I7xpIxtNWB5knMHv42W55tRIx8RQfrdBukkY81fIQ9c83pfTxoYbYmZ5meXXW1f1Mt0xSzqZ3bibXCjwUQyuAB0G1FEdfI5UZtNyznUyn1+7j9KBJMp6D9wzka1F9yCP5yF3b8rVP9zJx2lMgNSLDa7wIURCb6AmEAjg/iPTPRPDk7i7sRk/ZJDvDRK7OW+8IuOgEWmFg/EAjoTj02gmqvsBYjqzJqgT067ZAB+XnlfU9rO6lCzupIb712dg4BG5TxR5IF3V/HI2kIIMhuwUaNSUIC8KHAWgL8uvHld5mZn2Woehk0UzQR1oI96b0NialjtXj6y9S8kvmSeOPWtpu9SZh9hgZoX2uoEnUcVbSHg16EVmZFqmQIp60GQhlCjqYtye6fEdxLc0fzjdmYlCxVy7Fw7ARbhZHBFKbFc2OnIGYxnK5uqamMfC6vZ0yqAdCG/pET2QTY9yUD1HTp+eC6OX/7dY86XWcfUS8dPPMppAb3RrZINgbSOl0o8IBHwx90tkxtXiAUGw/PF2BtHJrqM6X7sfC7OkAI72CaLcNy7ZFYVZA8EignkEe+Omelk7VkaDR6ePXGLgHxRsjspdki3tHuBCqOFZqoiz6eTk18wfxsSyr3VSKrUoN7drgjrZ6dST1OW9T2ysiRq+nhdkUqW2snG5ioUQsooA+Y+nGJxialYmlgy6iVZkCwzlvu9yLCZKRw25QoEpB2iiRXPr0pPHAx2ssmmkHB3bnS6/ECO8iv+316AZwo00hoiWKyKNpKgs82GCED47jl15JPECPtkEW0FiHYL4ReyQVJGlggGwprobzSKknYc4UuE3xqCxkjKvHSiydynjjnaab1HBzObjg8WPzH+IsX9M0o5NNzsk1MRYbGFRyAg9RvVoyQaHG3LffyIsSwatpA+5O6c7UVV27dySMYwD4gA3p8cJSvou1d7xrq6mh3KrGTcXVNw3FZFIcUt0LK/DPqHtlEkeidVXTgblESuIliJ3AsE3UouMMdwINbTd0c+YTRpIxSRBptQOOQViY+jqf0Df0h4PUL1yX2nSVO5il7z7mCNPESVBkDS+DyAo7RR57sn5ebV0J1NTDKMpjbPUeXbT1IxxyiYu/whbQom/7SkkW4qI2QF4wOS5BLVIPd6OeCTyRkjSukaiYDUab3Y2DHwmrqKUjdCw692wrzKnrmXpptpWxuQMrlCTsbafxDp0sX6E5r6aQyOz6XwSMPHpiAUk55WMdJB5iNhY/CWIz0y5KWq7OHDQMZULbdtVMrVe14xZ6A+JbU11B4zPzb0fL95o2Ec1MGhYj8VqwiaSxIpDEbHO7qPH1yObuXJWZG0s44NK3dWP14a3xHpZTcPRBi0pk4ZZ12geEjeBTcq6kMjj1Rxww/ePOsrXlQYYYYCx1jGGBJCq9XJr9Va3H6kUvzo/I5qNcyguwg0qHwqBdkjxd2pO6aQ9C5PHFlRQGOp+WW4Z1BLSr3jUCtklQRfDgEWvPQEdB5cGKvwyM+mjWd+70yM1bQe8lN7qC3tkIJI3nhPM8gNnya4jvFiHdxSAKybt9hehYsOWuzYAqzQGSAS6pyxIpVALGljjToo4G1FF0FUc9ACTk6OqBvs8XelBbzSR7wPQrEQVjXjq4J/q9MCpo+zZJRuVajHWRyFiHlzI1LfwHJ8gcnKJFMywhdTe3umKsRZUE/dfjYE1TCvCbXmhJqHRqbVamSVq91LYqCLoySEKnpShhxkg7w2kSJpo9oZmZwGZGAovKaLqeuxAAf1SRhXPacTB0fVyNJuQkLGyllIJBjJPhhAN8KGr9W7pxmR0oFdPpCeT4lVwD+tRfUN8KIHooyqs0UX6JRK4/zkijZ/Yibg/OS7/VBytqtS8jbpGZ26WxJNeQF9B8OgxSWtvNFC7iJUmAPgklWwAV/mr2lgSfe3DjplTV6t5W3SOXI4F+Q9FHRR8BxkWI5UdyzFgoJ4Rdq8eW5n+vidj9c7jgFKznajXRFEmv6O4GieLND8s64jPkZAVYEFWQcWbBBDm6HpweuQu9kk8ljZ9SSef35nmevv37DXXaTviB4fBalG2k23Tdus9D6Ch+/IlW+ALPoMvp2NN+JO7HrMyxD6d6Vv6ZOdJDGKOpUSAsGMQlc1VbRaoldbIY3eLroq+1AuE90hn8LCRSw2HqQvSzdeL4ceuRwi2s0QPGQxq65r1JPTj1+uXP8lA/+pc1/oox8f5zJftGmVFAhdix3tc4sbSyhSViFcc0D5j6Tr+xlubJPAsk0Ogs9APIZLIoKhgAteA0ercncQelr6eanpeTvq4/LTRD5vOf7pRljR6yE+E6aG28O9pZgq2Rzyx21XX0vLPEWQoibd4XJal2o1nwUb6UbXk8V5+WRzx7SVtTRq1NqfiD6ZcM2nJ5hlX12TKR9A8RP+9k6/ZSNrS6kILIBiQgMeLsSfAWNvNeWOujvtmxzEAKeU3btvQX0PI5Fj0+Hpna6ffXd2WJb7uuQByKbo/HyPHTLUvZYBpZ4GNAgFnSwQCOXUJ59NxyLU9lzIu9o22frimT0/SKSp/PHE8wc9Sp5JFKUYMjMrDoykqw+IIPH550Zgw8XVVpSoUXR/Hx4uLF9enXOZoirFTVj0II+FEGjeWJ8Skwuv23OQN0gf/WRxufqZEN53pp4JbE6iM0T3kQI3EfhMQBTn1XaB530OYMMtFtQTMsca6uJniZfunBp1H+jkoh1HnG1geWw2cvGSSWBUimjkg06d4Y3BU+Au3jRrDXvK0jEWw9bzF0mukjBCN4T1RgGQ/NGBUn41eXNKdPM6rKPs9nl4+Y6HJJjc2DV+63oAuShxtglNUdO/Hmzwk/Hd95EOnNuPllfVdmyJVruU3tdCHRqu9rrYJ4JrqK5Ay3HqZe5VpYxNAPCC1nZRrasindF8Fbjz2nLHZgbx/YpW3uhVoXrvCDViP8ADOfTgP6LfOBT/lJZBWpTvPLvFO2YdOrVtl/tgnyDDLaDbE4CrqYSQ7upKTJS0u8clAPiGS/MmqrQaFJ0+5BE6LbRE33gUeJ4iedwAto+T1K2LUUNPOyMHQlWHII6/wAeXxwNFXMKs0D95p3IDxuOLPQSx3wfSRT8mB4GfqQt3HYU9FJsr6gnz+B8x8bySWRfeWwxveKULzyQqgUF+HwFV5V8pJVhjvDCDDFhgGSRoCDZqhx8T6X/AO2R48DRDGYeIpDAnkAauvwr1llPqT58lVqpIJ3cNHpwIoq+8ZmHIIKkzSV0NmkAr9UFuTm7wa3E7R6eQ86v1y8YZdUfuNO5UUCsKMy2LpiEWt200TXkTxeRS+1pFxAAzD/POoJ/2cbWsY46m287XplbW6uSVg0rs7ABQWNmhdC/qfzy8/s3qV99Fj/1s0MZ/KRwcX8hkctqNGv+3Vj/AMINi4OWXhmxoezdMH+/1kWza36Iandu2nu+W01Vv238LrnN6P2V0sOg+0ajUqZNQe70oEc4UbWQvLQUO3G5Ra7bI6+TdBTxSqSQB1JoD4npmnB2fIqhhUSncjSyMojIPFRcFpBQ5KBibPl12dHHo9OGCT6eSYit2ogmKowdSwWJ4GX3Qw3PZuvCvNz9v6WHVa0TLLpe5O3f/lIVjXvUJmBWxQpeB5Vmbv4aqnmydNHwBJO3r+ii+gFyOL87T5YHtmUfoiIF9IRsP1cfeP8A2mObnavs3vihbTxx98QRKkM0Tx8AEMLlYhjdEC14sV0OTL7PamNDJJppgvKg7HABr3iQptRfqAT8iMtwlSoP4L69424OGXkA15tzuPNn0PxOQA4i983Z6k9ecMsQky7iQFlBYKCQC3kATRPqa6455S7Fj1PoABxwKA6cACs7gfarkMAxGwCrsNe7n8NAf72QY8ng8VYYZUT6o3ta1thZC8UQSvI8iaDeni+ggydGuNlJUUQ4sckmlIB+RuvhkJyY+yz7pYSCNjEKL3bttkHaeOOdpNX1rrXqaeZ4m3Izxv6qSrUaNcc1kBOW4omlVtquzINzNdgIF6G+lVxzz0rJPHJHKb+U936aOOX47RG/7cW3cf64bJ4I4JKQSNEC17ZQhola8M4ABHAsMEHHXzzHvOssxZE0n1mikhIEilbFqbBVhQNo62rjnqCcr1mh2b2k0YMdr3bsCwdS6CvPZdefJq/Tms67uGUkAiB/IEsYW6dHbxRX18W4erLiJnqSvZm48l1WmeJisilWHkfTyI8ip8iOD5ZHGhYhVBZj0ABJPyA65USabUPE26NirdLU1x5g+oPoeDl+QxTRtJ4Yp12jYg8MxLAAxqv6JhySB4TxW08Gm3Z8w6wyj5xv/wAsrspBIIIINEGwQR6jyOQ5hp6vWiZU3CtSG8cxYru27ttj+curfiyBfO5jV1M28kuKk8yBW4+rL0v4ir8+ec4n1Jk5flv1/wAR/rfrH49fUnIcoWPC8WA8MV4YBhjvDA6jjvzA+LHj/n+WXoxpk9/vpjx4UqJP23DO37K5nY8DVHbeyvs8EEJBvds71+grxT7yp6+7t69Mqa7tSefiaaWQXdO7FR8lJofTKowyUW5C48d5p+zPZP2vVQ6feUEjbS229vBJ4sX0rrlGp2BpYo9BqtXNBHKyyww6fvDLtLnc8wKxuu8BNpINjp8bzO0u1JZ3+0agszsNsVMqhAjAKFVR4FXkAAAXZ9c0PaHtP7W0Wk0cUg00AZIIlBeRzyZJXC+9I1Wa4A6eeZuh7Lk1ErABIqba261CsbpAvLF/C1J1O05iYvtqGYThmjr+y9neGOWOdI22lo93QsQrFSOhryJokDzGZ+bZaup7TR9FFp+7XvI5WbftHKEEgbrssWY3xRCRfq5m6aZ4zujZkb9ZGKn81rI8d4oap9oJWAE2zUAWKnQMa+EoqUfRh5Yu+0b+9HPAfWJllT/w5drf8Q5l3ncMRdgii2YhVFgWSaAs/E+eSltqP2cjKFh1cDgEvsk3QNZoHmQbOij8fr9auu7GnhG6SJwnHjA3R89KkS0P55J7Q9nyaecxy1YVaIFArtAUgeXA/O8q6LWyQtuhkeNvVGZSfntPOTHpZ7OTQSLEkzIwikJVH4oletfv/I+hyvm1J2/3yrHqohIq7irR1DIpcguRtBjckjkshJ9RkY7GEvOkk77z7ogLqB/s7Il+cZY+oHTLfulM/RMBIOgDWhJ6AOCpJ+QN/TK4OdhCTtAO66oA7r9K638M1Nd2U4djK0UV0xDnabYBiO5AaTgmvd8snn798nhuexLnT6fUaouI13JEH7svVOrOCdpAsMvA5NHjjLmsl7rcun1UiGSF4UWJCsY2pDqGN7wRujbbezzOZ2l7eg0+xImcxLTMEgW2fYoZu8mfcviW/Ci1QyvN7RRM6v3U7MN5tp1BJeGOBiR3TfhS+vU5KlXo+xJoo5p9SYAZozsB3vtbvIgshZSfeKuaI4vyzyX/AGV1bFzFpdQ8asQriNtpUMVBBqj08stJ7VIveEacneQzbprHAA4qMeSjzzb9pe0wYXkliV5ZBHFIHlmZaG0kACS1IlgdSfWM+uOYHkdb2DqoV3S6bURqOrNG4X4c7aHHxyrFctL42fhYxYraNxK8/Pj8q5zd0HthJCxdIIQxSOPh9UvhiEap7s4N1GoJvnn1yn2p2xFqJnlk0wVnbcRFJsUH4KUYD+PM3lmJkilPSdolVEbqJYeaRifDfJMbDxRnz44J6hume4j7TSDs+GPS9xFNKN5aUwhtm9gt+D71jRBLcADgenl+2e1dLqZN/wBlOn8NFYGj2E2x3bDGADyBwegGaus7OLRaYxaP7Qn2ceMtIr/pZeCscu392JFvWdq6k6aJpe0IoiZJFZ4aLlFSDYq/Z0Hu23DMvvDnPLe1B/y3Vdf08vXr+kbr8c35NK6aaEjRRR1LMb1TMEXwafkd86qwauh3e6aGYvthCya3U7lKgzyFSVIsFzytgWPl64gljXhj/wAf/fDNMlhWMnC8BVjwwwFjxYZQYxgovLMWlX8cqIPgGdvoF4/NhkFXAnNNZdKn+bnmP9N1iT9lAzEfJxnSdvSJ+gSGDirijG/6Syl5F+jDAj0vYmokXesTBOvePUcdf6yQqv789D7JtDomlk1EmlZzEUjCzuzKzEBjugjkT3CTyGFgDzOeS1OoeVt0jtI36zsWP5sScjyUtve+zWr0GlnjaHUiI3TSyJNKwXqyo3dRiOwNpbYW8XBUXeV26JNR3AgnGo7uMjd3gWQyCV7bu5JO8LFe78XoABVUPLjERjaW9/2bKdLrO+lj08P3ZJd5WQs7Qhjce83ch5qIgN5ccUNf7ML9iE0NTMNqmSFpJS0nJmVwoKRqFdSpNHw8+9x47gZ75/YDVadbl1SRBWJGxnKg0Bu3EoFPlfXjJVLdvBXjz6InZ6sF77tLR6jwklZkWVhz7omV+8HFH3xkXaXsVH7+nUyjaGZU1Cot7N52d9GxFDqpdj/SxuSngM5Neea2q1BgYodJFG3+lWR3ry/SMVPzC0c03imWEbNSUk7oanuolWJdjWxAeMrukCfeFSPduiay2UyNRDqdQ5kaOWRmq2EZ52qFHurXCgDE3Y0wALKqDy7ySKP1PR3BynNOz++zN/WYn+85GBlRofyXxbTaZfh3oY/8INlrSaDTCmk1MbNd7FEyLx0uUwk/RV/tDMbDFFvbaTt9S+6efTMpaNCANXZiG8SAyqgld6Iou5ryroMPtTs7TtM32WaBYvDsV3kB91Q3LpVbrPJ6Zi4iclLbQHYsxBKIJAOvdPHLXzETMRlWfSunvo6f1lZf7xkBHrlqHtCZBSSyqP6Mjj+45U4a/Y/Zvdffz+HYQVUi2DdULL1vzWM8uRZpAzCP2i1hNRVRB3Ot7thA2JGWI5ZFss3m8sl8jKi9vakVc8jUdw3nfR9R3l0eByPQZd1MeojQvJBpyBt3DuYNybwCneLGA0e6+N1emSuV8MLNfsXs6EmNtU7Rxu1IBQLUfESzcJHY2bz+InyViKx7RU9dNpz8hMv/AJJQMsa3URahY9zmJ44u6ClXdKDuy0+9nApgKINVXSspB6nQRu0q6ZJxJGxuGQBn2gkNQQWGQ1am+CT+E5q+zPtbDpmR5NKZGSFYARIoBAmEu7a0Zo/I9QOnlL/2mEcssg1Uz94hjVEViig7Rf35A6BhQU9euedGiiau71Cj4TI0Z+HiXen1LDM/K/CzJ2pp9gVNKTTvIO9m3KDIIwfDFHGSB3YoFq5PGVf5Yn3O4kILszsvGwliS1xnwHr0rFN2RMo3d2WX9eMiRPq0ZIH1yiDmqhnlonWxOPvYQG/XhOw/Mx8xn5KE+eRyaIdYXEorpW2QcecZu/mhbp1yljxRYrDGzE9ec5wHhix4QjhgceULDGMQwGDhhhXB+Y/xwCr6XlhNGfxMiD+mwv8AZFv+7K94hhV/Zp16tLKfRAI1/bfcx/YGd/ykim49NCOK8ZkkP5Fgh/ZzNwGSi14dsTAUrCP/AFcccZ/ONVJynM5c7nJZvViSfzOLORgs8k08zRndGzI3S0JU/EWMjGGUeo0PteWQxa2JdRERV0BItkeJSKBPHwPJ8WSdpNt0bJpppJIGe9u82g4JRo/1eWJ+JHBrcfJ5JFIV6Ei+D8fnkotxizo43H95H92VHGGMYicAxk4HFeAxizqQcn51nJwGP4/6eees1OsQ6WbVd2wl1DmBrktNrRk7gCllQ6GlJ95BZNZ5I52ZDVWa9LNdSRx82J+p9ckwsS5Y3/Hpix4myoeGLDA6jcqQykqw5DAkEfIjkZcbtaVqEhWUDj71Qxr07z3x9GGUhiBwtpZGU9F2/Ikj6Xz+85FjvnO0HT5gYEeOsFxYQ1HqawxHDCv/2Q==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12" name="AutoShape 12" descr="data:image/jpeg;base64,/9j/4AAQSkZJRgABAQAAAQABAAD/2wCEAAkGBxQSEhUUEhQUFhQXGBwUGBgXFxccGBwcGhcYGBYcGRgYHCggGBwlHBgcITEhJSksLi4uGh8zODMsNygtLisBCgoKDg0OGhAQGywkHyQsLCwuLC8sLCwsLCwsLCwsLC8wLCwsLCwsLCwsLC8sLCwsLCwsLCwsLCwsLC8vLC8sLP/AABEIAKsBJgMBIgACEQEDEQH/xAAbAAACAwEBAQAAAAAAAAAAAAAAAQMEBQIGB//EAEwQAAICAQMBBQUEBQcJBgcAAAECAxEABBIhMQUTIkFRBjJhcYEUI0KRM1KSofAVU2JygrHBJENjc4Oio9HxFlSTsrThBzREVXSz0//EABkBAQEBAQEBAAAAAAAAAAAAAAABAgMEBf/EACgRAQACAQQBBAEFAQEAAAAAAAABEQIDEiExQQRRcfChEyJhgdHxQv/aAAwDAQACEQMRAD8A+M4Xhgc9DkeLGfh+eGAgcMMMAwwxgfn6YCwvDDAMMMf8dPywDFhlvs3R94WslUUb3b0FgAD4kmhliJmagnhVwy1JqVvwRoF/pDc31J/wrDUTIyCkCvfO26/Lp+Wa2xXaX/CpjzqGBn9xWb+qCf7s5ZSDRBBHkeP78xbVTVi8Ryzp9BI6lkjkYDzVGYfHkCsrXkiYkoYZJ9nfrsavXaa/Os1NVX2SE7UDFnBIRQx2sALIFn65MsttfyxllVMfDJItO7WVRmA6kKTX5ZxmrbqYLC8eGEK8MMYwAdeMMR/jjDALx4H+P8cWAYYYYDvEcMBgMH+OMMMMBYY8MBYY8MBYY8DgLDGcMBYY8MBYycMDgI5rdk+KGdB7zbT9Bu/xOZNZJBOUYMpo/wAcZ00soxyuev8AeGcomY4cV/yy3J2a4j7zdGVB22HB5q64zqfURubZGDeZQjn5g4pNWO6MaA7d28liCbIA8hwKX+/Ltwi7my5W/aI93L3cZIjQBUo+nVjXUk838c0ezNEmpl0XfHiV9r80SFYgi/6VV9cwpNVYCyruI6G6P50b4zmXWsShXwd37lH3aO4Uet3Zv1OeDLSzywiImp55/qf+voZa+ETnXMZVx7cxPxxzHC/212lMmrdg7I0bkIFNKij3VVRwFquOhze9pI4jqhKAA8mnWYLQrvHVSDXqFJP0BzA1vbCTsHnhDyDhmVygeum9QD+YIOcSM+paTUSttVaBIHnVIiLfAAHrwBj0+jlGpp5zjW2Jif56/HF8/wCvLqZRtyi+3ejnk7uYStJtFEWW9664PrVn6Z3IgbTaVSaDO4J9AZaJzkapZkWIl/ADsJNnzY35dP3DKcmsuNYiopN1c+ZYkn889vqImYwqbiPv4t5ojnrzf4aHaeoEc5NsAhqNF4UKDQs+Y9eOfXMaaTcxbjnnLZ7Q3ACRAxHQ2QfzGU5GBPAAHoL/AMc82ljMRzHL3+p1Iymdk/tmbrnj71xLjDHgM7PKWO8MMBYDDDAMd4sBgGF49h5+HB/j6YsB4seGAAYYYYBhix4BhWFYcfx+/AMMPL+PhX+P5YYBhgMKwCssroJDGZQtxgkE2vltBO291AutmqG4ZXz1vYWnEukMQDb379Vbyrdo7BWrJPAB3cehySsPMajRSR7t6Fdu0Nfl3il47+agn5DJB2bMe8+7P3Vq/QUV3FhyfEQEYkCzSk9Bnpfbeiksg2/ePCbVlYUn26FKZSR7ka8XxnTe/rP/AMrVf+m1WLWnnX7F1C9YW90MehoM6xi+eDvdVI6gsLq8j0vZc0hYIhJQ0wtQbsgKASNzEqaUWTRz6J2ew72VT0kmnh+smpgVL+Acq30zzWm1scR1MpjkJj1ET13i0XWSdlP6PwpxyvJ+OSymC3ZUwUN3bbSu++Ong5IBtf0iGjzTqehzpuxZwGLR7QhZWLsigFWKsLZhZ3Aih1Iz23ZKBpYoz0kbYfkuh00n96DKXtXqFaKYncQ8cM4AYCm1Es84JtTYqQccfMYsp5d+w5waMYHh32XjCgAqDbFqBt0G0m/EvHIyDUdnyRqjOtK4BU2p6qri6J2na6mjRpgc9l28YxHMdrldkhfxgHvO+7PFA7DSBRG1UT4mFjrmT2t/8un9fS/+gixZTIbsacGjGVJ/WKqP0jRcliAPvEZeT1GW9N2dqIzs7tSGfuthki5cUCAN3NXRI4Hn0z2HbrhoXHnHL+6XXuVH0MTn+18czmZftOmBDbvtmo5DADb3wsbdvX439DlxzmJuEnGJh52XRyICyacoPEu8MXHEXettayP0R3WLtTx1yCTsaYGQFUuIbnHexWo3bTYD9Q3hrrZAqyL9r3itp3iW9gglmisjdSdm6dRdUC3dzsTX6uee7WZTP2nsDAeO7YMb+3QbjYUUCeg8vU43zkbYhkQ9lyuqMqghydvjQE7b3HaWBCja1sRQo849R2RMis7RkKpKmytiiqk7bvbbqN1V4hzyM1tOV7vT8Nu+zaw3uG2tmr427bu/Pd9PPNrt4qNNLwd+yvLbsL6INxV7t2yuehPpkvlaeMk7NlC7yvh2d77yEhCVAYqG3KCWFWObyY9izggFACxIALxg+HduJBawo2NbHjwnnN7RRLLqdPAAQZtGIWJYEHdpyY9q7RtIZV6k2fTOpNXHJqIX2vbxauQkMtFGfXGgCvDc+9dcjjFlPOP2RODRie+eKv3SoNV15denXcKuxnb9i6hSR3TdVXiiLYMy0QSDYjfkfqkZ6o6nbK0YAoavRxIT1EbKCOehLLpIGPHFEZodgOO7VD+NUr+tHJrZQf2Udf7WLKfPNXo3iIEgAJAatyk0QCLCklTRBo0cgOa/tOynUNtDClj3WwNnuk5FAbR0FG+nXMjNQzIGGNRZ8v49cWAYYE4YBgDiwwHhhWGA8MWF4BjrFiwOhixA5LpoGkdUQFndgqgdSSaA/M4HGBzZ7b9ltRpYxJIEZCQpaNtwBIsAmhd0eVscdemYmZwzxzi8ZuFyxnGamDGWItbKq7EkkVd2/arsF3AghtoNbrVeevA9MrYXmkWY9bIqlVkkVSNpVXYKQbsEA0RZPHxPrncvaczbt08zbxte5HO5RdBrPiHJ4PqfXKZwJwLUmvlat0spoAC3c0FNqBZ4AIsDyIyLvm58R8RtuTyeeT6nk8n1OSaLQSzfoYpJPXYjMB8yBQ+uWz2XGl9/qI0ar2RgzN1qiUIjB+G+8WvKr9vl8H3sn3YpPG3gBFEJz4RXFDCPXSreySRbUIadhagUqmjyoHAHTJtO2lCyd53zNuHd7SkdrTXusOFN7eOfgeuWonQoWi0Luqiy7yTOAB7xJhEYA9TkFCPtGZSSksqk3yJGB527uQfPYv7K+gziXVyOFV3dgg2oGZiFHApQT4RwBQ9BmummlpWXQREMocGtQwo+7y0xHQg18ReBSdJY5e70kRQ2q79OgPP4lMm5unU8jiqxZTIfVyG7kc31tmN0xYXz5MSfmSc0/Z+DU6qUQRzOoJMrEyPtFcs5UHlrroLJI+edBprFHQX8uzq6edrX55pey/aOpi1O5F0rbULSBPsihoiQrqJIuFY7hVng0TwMxqTltnb34awiN0bulL2l7Fm0my5XdSGQWSpUFdpG0OwCsi1weQpBAoZjajWyOSZJJHJG0lnZiRe4AknkbgDXqLz3Xtrq5ppTGmiEsMTMoLb2dmBIZiIJAVHFBfLn1OeXn0zhW3dnOho+IDVDafI07MDR8jmdDLUnTxnVrd5prVjHfOzplxal1KlXdSvukMQVsknaQeOp6epxvq5DdyObu7Zje4gtdnmyAT6kA+WW5pdNSDuJwQih6mVQXrxmmharN1z0rG6aUgX9riJFixFKCPIg/dGjzzX551tzpV/lCWkHey1Hyg3t4P6nPg+mJdbIFCCWQILIUO20WCDS3QJ3G/mfXLX8mRt+i1MLeiyboW/OQd3/AL+VG0UgRpNh7tH7tnHKBvTcOD9DXI9Rl4OXJnY9WY+6feP4RtT6qDQ9Ackk7QlZtzSylrB3F3JsAgG7vgEj5E5VvDCJ9RqpJNveSO+0Uu9mbaPQWeB8BkQOIDnjnDAn0WkeaRY41LOxoAUPibJNAAAkk0AASc0O3PZ2fSbTMo2sSA6NuWwAavyP7j5XRyH2d7TGl1McxXcEJ3L6qylHA+O1jXxrPT//ABI7ejl2QREuFIldyCBZTwKgPNBXJJPUsAOlnz556sa2OOOP7Zu59nbHHCdPKZnnxDxGLDFnocTOPFeLA6vDED8L/P8AwOGAsDhhgMj64YrwwDLPZmuME0UygExusgB6HaQaPwNV9crYeWB7/wBv/aaOWCOGEOe8CTuWFbVolEHq1m2N14QBdmvA1/0zW7U0zzTqIlaQtDEyogZiidylL06KB73Tz88jHZqR86iZF/oRESy9aPunu0/tOD8DnDQ0dPQwjDCKh11dTLUy3ZM5VJ6Amq6D14H780E7CmoNIohQmt85Ea9L4D+J+P1QTmn7O6fUyu/2AGCNlEbu0hoVRtpqB32RxGAea20SCe03sydKVDvJPNNe1kXwkqRvB3EyMQCD7o6j0NbnUx3bLi/byzGE1urhj6iKBFIEryvXGxdkYP8AWk8bj4bF+eaqPqFSPbFFpqXb3siojP5qwaYbrr+b69azqZpE2+GDRUqo38+SAoLbQGmQmrrwi93POZkmpiWRJPvJ2D7pDNQVwCKWgWbn1LfTNI77SnLoe91pmIPhT75lv5yBVUdegOW9PGpRX0+mUKFXfLqSCm6lVgu8iMi7bozc8AdMov2o6kNGiRKb2FYk3VflKV3Ej1BynqtS8h3SO7t0t2ZjXzY9MtFtv7Y6WPtsCV/MREfA0Y4VH+9lY6qN40M8+qkfxbowQQKI2U7saFc+6eb9OcyCFnO1FZm9FBJ/IDLknY0wd0ZQrR0W3OiAbl3Ly7C7Xn1wjiSWA193qCAKG6dOBZND7jgWSfqc6OrgUeHTAn1eWQ/+TZjHZRAtptMvF/plY/lFu5+GcfYU/wC8wfs6j/CD+LxwcvfSexcUULzMiNIsDM0f3gi3AbztJcvdAgPY9Qo654nS9pwo6v8AZVtSGFSyjp62TYPSs9X2r2+RoNPD30RaWN43nqQkRxhU2Bdm4Fh4S9UdpHXcc8h9hh/73F/4c/8A/PPN6eNWIy/VmJ5mq9vDtqzhx+nHjn5TdqyaUzy1FKw7x6ZZ0O4bjTcwm769fPItFLAveeOeI2ndlKZgLJk3UyAnha6Cr86yN9FH5aqH5FNQD/8ApI/6ZLo+zI3fadVAoom6n8lJ/FEB5evys8Z6OHLlLJrw9q2s1pUijuSwR6EfaeRlp9azhFGr07qqqqiaDoEUBR95Eyjjj3vLMjSdmSSi4wrH9XvI9/7BbcfoM+h+0/sVpYNNMVUpJChYOXclirAW9nZ4ulBRRYV05463qNPSyxxy/wDU1Dpp6WWcTMeOXjvs2402ljcsGIbTTAcIAXPDPGOCONo6j1yvHrBEpbTameNgb7sjabNBqkjaj053BbAHXM2CdkO5GKmiLBo0RR5Hwy6e2JG4l2zDp98u5vpJxIB8A2d6c7aPakUqFvtMEUyqSpmiAXpwR3kNKTY/zik5lypAVZkkkVgLCSIGv4CVDyfmijJtPqIt25Gm0z9LQl16c8grIo+r5cgMkzMgj0+qIQyllRkegQDRRY3ZySBRDXuHUZBT7S7DliBahJGAN0kRDopIBpipOzr+Kr9MzBmvoY1DyNDM2lkQqiK8hVyxveDKqqEA2/iAHIBIx9pyEWuq04WUgsssdJuPNFlW4pUv8SBT/SPQ20pkEjz5HmOl+ozR9pAftUxY7rfcDz0YBkHPSlIWvKq8sk1HYZLldPJHqFHAKMoY11qNyHPPSgQRXJzNmiZGKurKw6qwIYefIPIwI8MMLyoMBjxYAceAGGAYDDDAMBhlvs/s9pSxtURADJI1hEB6XXJY0aUAsaNDrgVK/jzzTi0KQyINYGCENujjZe+Xw+DeD+jskGjzQPh6XPpJju2aFH3gW07bRIBQDEG9umSz1vdzy9Gs50cCqahj+0z3RO0tAvUggEfemgx3PSCjwwG7Ja0eqkmeBiqpBpT7qAlVkIPqfHqGB8zYX+jwMljijI3aXTF1VRul1Dfdo20WKJWIG7IDl7sceQg1MyK2+Z/tU36u49yvWgXH6QD9VNqdKZhYzP1mseUjebA91QAEX4Ii0qD5DnJSvRdjdv8A2TVrLPINQojaJhCfCgboIwVVCFIBpKX45Z/+IHtO0sxghMiRRM8bcle8a9rblB90baAN+ZPWhgdiaQ745nG2BJFZpH4TwsGZVv32oe6tnnJWTZqJYkj+1TCV1WQhnDBWI3LCvvFq3WxYUennnKdDTnVjVmP3RFW3Gpls2XxMqGj7NkkUsijYOrsVSMfDe5C38Lv4Zb+zQw9zI0qTVN95Ggb3F2Ma3qt3yvofI8HJe1I2Jik1U3eWWRo42UvHsrgBfu41NqKHTnw8CzTlnUmDSxrH072UB+nrLNUQb5KPlnZh9F9vO0IBoj3pMiSlO4p1DOAytvQ7WCKFsE0K3beLz5zLvVFkj0qRRs2xZHG+ztut85KLwbsKvTrxmvq5JQqBdRp4gum3gx90GYjfK4V4F8I7xpIxtNWB5knMHv42W55tRIx8RQfrdBukkY81fIQ9c83pfTxoYbYmZ5meXXW1f1Mt0xSzqZ3bibXCjwUQyuAB0G1FEdfI5UZtNyznUyn1+7j9KBJMp6D9wzka1F9yCP5yF3b8rVP9zJx2lMgNSLDa7wIURCb6AmEAjg/iPTPRPDk7i7sRk/ZJDvDRK7OW+8IuOgEWmFg/EAjoTj02gmqvsBYjqzJqgT067ZAB+XnlfU9rO6lCzupIb712dg4BG5TxR5IF3V/HI2kIIMhuwUaNSUIC8KHAWgL8uvHld5mZn2Woehk0UzQR1oI96b0NialjtXj6y9S8kvmSeOPWtpu9SZh9hgZoX2uoEnUcVbSHg16EVmZFqmQIp60GQhlCjqYtye6fEdxLc0fzjdmYlCxVy7Fw7ARbhZHBFKbFc2OnIGYxnK5uqamMfC6vZ0yqAdCG/pET2QTY9yUD1HTp+eC6OX/7dY86XWcfUS8dPPMppAb3RrZINgbSOl0o8IBHwx90tkxtXiAUGw/PF2BtHJrqM6X7sfC7OkAI72CaLcNy7ZFYVZA8EignkEe+Omelk7VkaDR6ePXGLgHxRsjspdki3tHuBCqOFZqoiz6eTk18wfxsSyr3VSKrUoN7drgjrZ6dST1OW9T2ysiRq+nhdkUqW2snG5ioUQsooA+Y+nGJxialYmlgy6iVZkCwzlvu9yLCZKRw25QoEpB2iiRXPr0pPHAx2ssmmkHB3bnS6/ECO8iv+316AZwo00hoiWKyKNpKgs82GCED47jl15JPECPtkEW0FiHYL4ReyQVJGlggGwprobzSKknYc4UuE3xqCxkjKvHSiydynjjnaab1HBzObjg8WPzH+IsX9M0o5NNzsk1MRYbGFRyAg9RvVoyQaHG3LffyIsSwatpA+5O6c7UVV27dySMYwD4gA3p8cJSvou1d7xrq6mh3KrGTcXVNw3FZFIcUt0LK/DPqHtlEkeidVXTgblESuIliJ3AsE3UouMMdwINbTd0c+YTRpIxSRBptQOOQViY+jqf0Df0h4PUL1yX2nSVO5il7z7mCNPESVBkDS+DyAo7RR57sn5ebV0J1NTDKMpjbPUeXbT1IxxyiYu/whbQom/7SkkW4qI2QF4wOS5BLVIPd6OeCTyRkjSukaiYDUab3Y2DHwmrqKUjdCw692wrzKnrmXpptpWxuQMrlCTsbafxDp0sX6E5r6aQyOz6XwSMPHpiAUk55WMdJB5iNhY/CWIz0y5KWq7OHDQMZULbdtVMrVe14xZ6A+JbU11B4zPzb0fL95o2Ec1MGhYj8VqwiaSxIpDEbHO7qPH1yObuXJWZG0s44NK3dWP14a3xHpZTcPRBi0pk4ZZ12geEjeBTcq6kMjj1Rxww/ePOsrXlQYYYYCx1jGGBJCq9XJr9Va3H6kUvzo/I5qNcyguwg0qHwqBdkjxd2pO6aQ9C5PHFlRQGOp+WW4Z1BLSr3jUCtklQRfDgEWvPQEdB5cGKvwyM+mjWd+70yM1bQe8lN7qC3tkIJI3nhPM8gNnya4jvFiHdxSAKybt9hehYsOWuzYAqzQGSAS6pyxIpVALGljjToo4G1FF0FUc9ACTk6OqBvs8XelBbzSR7wPQrEQVjXjq4J/q9MCpo+zZJRuVajHWRyFiHlzI1LfwHJ8gcnKJFMywhdTe3umKsRZUE/dfjYE1TCvCbXmhJqHRqbVamSVq91LYqCLoySEKnpShhxkg7w2kSJpo9oZmZwGZGAovKaLqeuxAAf1SRhXPacTB0fVyNJuQkLGyllIJBjJPhhAN8KGr9W7pxmR0oFdPpCeT4lVwD+tRfUN8KIHooyqs0UX6JRK4/zkijZ/Yibg/OS7/VBytqtS8jbpGZ26WxJNeQF9B8OgxSWtvNFC7iJUmAPgklWwAV/mr2lgSfe3DjplTV6t5W3SOXI4F+Q9FHRR8BxkWI5UdyzFgoJ4Rdq8eW5n+vidj9c7jgFKznajXRFEmv6O4GieLND8s64jPkZAVYEFWQcWbBBDm6HpweuQu9kk8ljZ9SSef35nmevv37DXXaTviB4fBalG2k23Tdus9D6Ch+/IlW+ALPoMvp2NN+JO7HrMyxD6d6Vv6ZOdJDGKOpUSAsGMQlc1VbRaoldbIY3eLroq+1AuE90hn8LCRSw2HqQvSzdeL4ceuRwi2s0QPGQxq65r1JPTj1+uXP8lA/+pc1/oox8f5zJftGmVFAhdix3tc4sbSyhSViFcc0D5j6Tr+xlubJPAsk0Ogs9APIZLIoKhgAteA0ercncQelr6eanpeTvq4/LTRD5vOf7pRljR6yE+E6aG28O9pZgq2Rzyx21XX0vLPEWQoibd4XJal2o1nwUb6UbXk8V5+WRzx7SVtTRq1NqfiD6ZcM2nJ5hlX12TKR9A8RP+9k6/ZSNrS6kILIBiQgMeLsSfAWNvNeWOujvtmxzEAKeU3btvQX0PI5Fj0+Hpna6ffXd2WJb7uuQByKbo/HyPHTLUvZYBpZ4GNAgFnSwQCOXUJ59NxyLU9lzIu9o22frimT0/SKSp/PHE8wc9Sp5JFKUYMjMrDoykqw+IIPH550Zgw8XVVpSoUXR/Hx4uLF9enXOZoirFTVj0II+FEGjeWJ8Skwuv23OQN0gf/WRxufqZEN53pp4JbE6iM0T3kQI3EfhMQBTn1XaB530OYMMtFtQTMsca6uJniZfunBp1H+jkoh1HnG1geWw2cvGSSWBUimjkg06d4Y3BU+Au3jRrDXvK0jEWw9bzF0mukjBCN4T1RgGQ/NGBUn41eXNKdPM6rKPs9nl4+Y6HJJjc2DV+63oAuShxtglNUdO/Hmzwk/Hd95EOnNuPllfVdmyJVruU3tdCHRqu9rrYJ4JrqK5Ay3HqZe5VpYxNAPCC1nZRrasindF8Fbjz2nLHZgbx/YpW3uhVoXrvCDViP8ADOfTgP6LfOBT/lJZBWpTvPLvFO2YdOrVtl/tgnyDDLaDbE4CrqYSQ7upKTJS0u8clAPiGS/MmqrQaFJ0+5BE6LbRE33gUeJ4iedwAto+T1K2LUUNPOyMHQlWHII6/wAeXxwNFXMKs0D95p3IDxuOLPQSx3wfSRT8mB4GfqQt3HYU9FJsr6gnz+B8x8bySWRfeWwxveKULzyQqgUF+HwFV5V8pJVhjvDCDDFhgGSRoCDZqhx8T6X/AO2R48DRDGYeIpDAnkAauvwr1llPqT58lVqpIJ3cNHpwIoq+8ZmHIIKkzSV0NmkAr9UFuTm7wa3E7R6eQ86v1y8YZdUfuNO5UUCsKMy2LpiEWt200TXkTxeRS+1pFxAAzD/POoJ/2cbWsY46m287XplbW6uSVg0rs7ABQWNmhdC/qfzy8/s3qV99Fj/1s0MZ/KRwcX8hkctqNGv+3Vj/AMINi4OWXhmxoezdMH+/1kWza36Iandu2nu+W01Vv238LrnN6P2V0sOg+0ajUqZNQe70oEc4UbWQvLQUO3G5Ra7bI6+TdBTxSqSQB1JoD4npmnB2fIqhhUSncjSyMojIPFRcFpBQ5KBibPl12dHHo9OGCT6eSYit2ogmKowdSwWJ4GX3Qw3PZuvCvNz9v6WHVa0TLLpe5O3f/lIVjXvUJmBWxQpeB5Vmbv4aqnmydNHwBJO3r+ii+gFyOL87T5YHtmUfoiIF9IRsP1cfeP8A2mObnavs3vihbTxx98QRKkM0Tx8AEMLlYhjdEC14sV0OTL7PamNDJJppgvKg7HABr3iQptRfqAT8iMtwlSoP4L69424OGXkA15tzuPNn0PxOQA4i983Z6k9ecMsQky7iQFlBYKCQC3kATRPqa6455S7Fj1PoABxwKA6cACs7gfarkMAxGwCrsNe7n8NAf72QY8ng8VYYZUT6o3ta1thZC8UQSvI8iaDeni+ggydGuNlJUUQ4sckmlIB+RuvhkJyY+yz7pYSCNjEKL3bttkHaeOOdpNX1rrXqaeZ4m3Izxv6qSrUaNcc1kBOW4omlVtquzINzNdgIF6G+lVxzz0rJPHJHKb+U936aOOX47RG/7cW3cf64bJ4I4JKQSNEC17ZQhola8M4ABHAsMEHHXzzHvOssxZE0n1mikhIEilbFqbBVhQNo62rjnqCcr1mh2b2k0YMdr3bsCwdS6CvPZdefJq/Tms67uGUkAiB/IEsYW6dHbxRX18W4erLiJnqSvZm48l1WmeJisilWHkfTyI8ip8iOD5ZHGhYhVBZj0ABJPyA65USabUPE26NirdLU1x5g+oPoeDl+QxTRtJ4Yp12jYg8MxLAAxqv6JhySB4TxW08Gm3Z8w6wyj5xv/wAsrspBIIIINEGwQR6jyOQ5hp6vWiZU3CtSG8cxYru27ttj+curfiyBfO5jV1M28kuKk8yBW4+rL0v4ir8+ec4n1Jk5flv1/wAR/rfrH49fUnIcoWPC8WA8MV4YBhjvDA6jjvzA+LHj/n+WXoxpk9/vpjx4UqJP23DO37K5nY8DVHbeyvs8EEJBvds71+grxT7yp6+7t69Mqa7tSefiaaWQXdO7FR8lJofTKowyUW5C48d5p+zPZP2vVQ6feUEjbS229vBJ4sX0rrlGp2BpYo9BqtXNBHKyyww6fvDLtLnc8wKxuu8BNpINjp8bzO0u1JZ3+0agszsNsVMqhAjAKFVR4FXkAAAXZ9c0PaHtP7W0Wk0cUg00AZIIlBeRzyZJXC+9I1Wa4A6eeZuh7Lk1ErABIqba261CsbpAvLF/C1J1O05iYvtqGYThmjr+y9neGOWOdI22lo93QsQrFSOhryJokDzGZ+bZaup7TR9FFp+7XvI5WbftHKEEgbrssWY3xRCRfq5m6aZ4zujZkb9ZGKn81rI8d4oap9oJWAE2zUAWKnQMa+EoqUfRh5Yu+0b+9HPAfWJllT/w5drf8Q5l3ncMRdgii2YhVFgWSaAs/E+eSltqP2cjKFh1cDgEvsk3QNZoHmQbOij8fr9auu7GnhG6SJwnHjA3R89KkS0P55J7Q9nyaecxy1YVaIFArtAUgeXA/O8q6LWyQtuhkeNvVGZSfntPOTHpZ7OTQSLEkzIwikJVH4oletfv/I+hyvm1J2/3yrHqohIq7irR1DIpcguRtBjckjkshJ9RkY7GEvOkk77z7ogLqB/s7Il+cZY+oHTLfulM/RMBIOgDWhJ6AOCpJ+QN/TK4OdhCTtAO66oA7r9K638M1Nd2U4djK0UV0xDnabYBiO5AaTgmvd8snn798nhuexLnT6fUaouI13JEH7svVOrOCdpAsMvA5NHjjLmsl7rcun1UiGSF4UWJCsY2pDqGN7wRujbbezzOZ2l7eg0+xImcxLTMEgW2fYoZu8mfcviW/Ci1QyvN7RRM6v3U7MN5tp1BJeGOBiR3TfhS+vU5KlXo+xJoo5p9SYAZozsB3vtbvIgshZSfeKuaI4vyzyX/AGV1bFzFpdQ8asQriNtpUMVBBqj08stJ7VIveEacneQzbprHAA4qMeSjzzb9pe0wYXkliV5ZBHFIHlmZaG0kACS1IlgdSfWM+uOYHkdb2DqoV3S6bURqOrNG4X4c7aHHxyrFctL42fhYxYraNxK8/Pj8q5zd0HthJCxdIIQxSOPh9UvhiEap7s4N1GoJvnn1yn2p2xFqJnlk0wVnbcRFJsUH4KUYD+PM3lmJkilPSdolVEbqJYeaRifDfJMbDxRnz44J6hume4j7TSDs+GPS9xFNKN5aUwhtm9gt+D71jRBLcADgenl+2e1dLqZN/wBlOn8NFYGj2E2x3bDGADyBwegGaus7OLRaYxaP7Qn2ceMtIr/pZeCscu392JFvWdq6k6aJpe0IoiZJFZ4aLlFSDYq/Z0Hu23DMvvDnPLe1B/y3Vdf08vXr+kbr8c35NK6aaEjRRR1LMb1TMEXwafkd86qwauh3e6aGYvthCya3U7lKgzyFSVIsFzytgWPl64gljXhj/wAf/fDNMlhWMnC8BVjwwwFjxYZQYxgovLMWlX8cqIPgGdvoF4/NhkFXAnNNZdKn+bnmP9N1iT9lAzEfJxnSdvSJ+gSGDirijG/6Syl5F+jDAj0vYmokXesTBOvePUcdf6yQqv789D7JtDomlk1EmlZzEUjCzuzKzEBjugjkT3CTyGFgDzOeS1OoeVt0jtI36zsWP5sScjyUtve+zWr0GlnjaHUiI3TSyJNKwXqyo3dRiOwNpbYW8XBUXeV26JNR3AgnGo7uMjd3gWQyCV7bu5JO8LFe78XoABVUPLjERjaW9/2bKdLrO+lj08P3ZJd5WQs7Qhjce83ch5qIgN5ccUNf7ML9iE0NTMNqmSFpJS0nJmVwoKRqFdSpNHw8+9x47gZ75/YDVadbl1SRBWJGxnKg0Bu3EoFPlfXjJVLdvBXjz6InZ6sF77tLR6jwklZkWVhz7omV+8HFH3xkXaXsVH7+nUyjaGZU1Cot7N52d9GxFDqpdj/SxuSngM5Neea2q1BgYodJFG3+lWR3ry/SMVPzC0c03imWEbNSUk7oanuolWJdjWxAeMrukCfeFSPduiay2UyNRDqdQ5kaOWRmq2EZ52qFHurXCgDE3Y0wALKqDy7ySKP1PR3BynNOz++zN/WYn+85GBlRofyXxbTaZfh3oY/8INlrSaDTCmk1MbNd7FEyLx0uUwk/RV/tDMbDFFvbaTt9S+6efTMpaNCANXZiG8SAyqgld6Iou5ryroMPtTs7TtM32WaBYvDsV3kB91Q3LpVbrPJ6Zi4iclLbQHYsxBKIJAOvdPHLXzETMRlWfSunvo6f1lZf7xkBHrlqHtCZBSSyqP6Mjj+45U4a/Y/Zvdffz+HYQVUi2DdULL1vzWM8uRZpAzCP2i1hNRVRB3Ot7thA2JGWI5ZFss3m8sl8jKi9vakVc8jUdw3nfR9R3l0eByPQZd1MeojQvJBpyBt3DuYNybwCneLGA0e6+N1emSuV8MLNfsXs6EmNtU7Rxu1IBQLUfESzcJHY2bz+InyViKx7RU9dNpz8hMv/AJJQMsa3URahY9zmJ44u6ClXdKDuy0+9nApgKINVXSspB6nQRu0q6ZJxJGxuGQBn2gkNQQWGQ1am+CT+E5q+zPtbDpmR5NKZGSFYARIoBAmEu7a0Zo/I9QOnlL/2mEcssg1Uz94hjVEViig7Rf35A6BhQU9euedGiiau71Cj4TI0Z+HiXen1LDM/K/CzJ2pp9gVNKTTvIO9m3KDIIwfDFHGSB3YoFq5PGVf5Yn3O4kILszsvGwliS1xnwHr0rFN2RMo3d2WX9eMiRPq0ZIH1yiDmqhnlonWxOPvYQG/XhOw/Mx8xn5KE+eRyaIdYXEorpW2QcecZu/mhbp1yljxRYrDGzE9ec5wHhix4QjhgceULDGMQwGDhhhXB+Y/xwCr6XlhNGfxMiD+mwv8AZFv+7K94hhV/Zp16tLKfRAI1/bfcx/YGd/ykim49NCOK8ZkkP5Fgh/ZzNwGSi14dsTAUrCP/AFcccZ/ONVJynM5c7nJZvViSfzOLORgs8k08zRndGzI3S0JU/EWMjGGUeo0PteWQxa2JdRERV0BItkeJSKBPHwPJ8WSdpNt0bJpppJIGe9u82g4JRo/1eWJ+JHBrcfJ5JFIV6Ei+D8fnkotxizo43H95H92VHGGMYicAxk4HFeAxizqQcn51nJwGP4/6eees1OsQ6WbVd2wl1DmBrktNrRk7gCllQ6GlJ95BZNZ5I52ZDVWa9LNdSRx82J+p9ckwsS5Y3/Hpix4myoeGLDA6jcqQykqw5DAkEfIjkZcbtaVqEhWUDj71Qxr07z3x9GGUhiBwtpZGU9F2/Ikj6Xz+85FjvnO0HT5gYEeOsFxYQ1HqawxHDCv/2Q==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14" name="AutoShape 14" descr="data:image/jpeg;base64,/9j/4AAQSkZJRgABAQAAAQABAAD/2wCEAAkGBxQSEhUUEhQUFhQXGBwUGBgXFxccGBwcGhcYGBYcGRgYHCggGBwlHBgcITEhJSksLi4uGh8zODMsNygtLisBCgoKDg0OGhAQGywkHyQsLCwuLC8sLCwsLCwsLCwsLC8wLCwsLCwsLCwsLC8sLCwsLCwsLCwsLCwsLC8vLC8sLP/AABEIAKsBJgMBIgACEQEDEQH/xAAbAAACAwEBAQAAAAAAAAAAAAAAAQMEBQIGB//EAEwQAAICAQMBBQUEBQcJBgcAAAECAxEABBIhMQUTIkFRBjJhcYEUI0KRM1KSofAVU2JygrHBJENjc4Oio9HxFlSTsrThBzREVXSz0//EABkBAQEBAQEBAAAAAAAAAAAAAAABAgMEBf/EACgRAQACAQQBBAEFAQEAAAAAAAABEQIDEiExQQRRcfChEyJhgdHxQv/aAAwDAQACEQMRAD8A+M4Xhgc9DkeLGfh+eGAgcMMMAwwxgfn6YCwvDDAMMMf8dPywDFhlvs3R94WslUUb3b0FgAD4kmhliJmagnhVwy1JqVvwRoF/pDc31J/wrDUTIyCkCvfO26/Lp+Wa2xXaX/CpjzqGBn9xWb+qCf7s5ZSDRBBHkeP78xbVTVi8Ryzp9BI6lkjkYDzVGYfHkCsrXkiYkoYZJ9nfrsavXaa/Os1NVX2SE7UDFnBIRQx2sALIFn65MsttfyxllVMfDJItO7WVRmA6kKTX5ZxmrbqYLC8eGEK8MMYwAdeMMR/jjDALx4H+P8cWAYYYYDvEcMBgMH+OMMMMBYY8MBYY8MBYY8DgLDGcMBYY8MBYycMDgI5rdk+KGdB7zbT9Bu/xOZNZJBOUYMpo/wAcZ00soxyuev8AeGcomY4cV/yy3J2a4j7zdGVB22HB5q64zqfURubZGDeZQjn5g4pNWO6MaA7d28liCbIA8hwKX+/Ltwi7my5W/aI93L3cZIjQBUo+nVjXUk838c0ezNEmpl0XfHiV9r80SFYgi/6VV9cwpNVYCyruI6G6P50b4zmXWsShXwd37lH3aO4Uet3Zv1OeDLSzywiImp55/qf+voZa+ETnXMZVx7cxPxxzHC/212lMmrdg7I0bkIFNKij3VVRwFquOhze9pI4jqhKAA8mnWYLQrvHVSDXqFJP0BzA1vbCTsHnhDyDhmVygeum9QD+YIOcSM+paTUSttVaBIHnVIiLfAAHrwBj0+jlGpp5zjW2Jif56/HF8/wCvLqZRtyi+3ejnk7uYStJtFEWW9664PrVn6Z3IgbTaVSaDO4J9AZaJzkapZkWIl/ADsJNnzY35dP3DKcmsuNYiopN1c+ZYkn889vqImYwqbiPv4t5ojnrzf4aHaeoEc5NsAhqNF4UKDQs+Y9eOfXMaaTcxbjnnLZ7Q3ACRAxHQ2QfzGU5GBPAAHoL/AMc82ljMRzHL3+p1Iymdk/tmbrnj71xLjDHgM7PKWO8MMBYDDDAMd4sBgGF49h5+HB/j6YsB4seGAAYYYYBhix4BhWFYcfx+/AMMPL+PhX+P5YYBhgMKwCssroJDGZQtxgkE2vltBO291AutmqG4ZXz1vYWnEukMQDb379Vbyrdo7BWrJPAB3cehySsPMajRSR7t6Fdu0Nfl3il47+agn5DJB2bMe8+7P3Vq/QUV3FhyfEQEYkCzSk9Bnpfbeiksg2/ePCbVlYUn26FKZSR7ka8XxnTe/rP/AMrVf+m1WLWnnX7F1C9YW90MehoM6xi+eDvdVI6gsLq8j0vZc0hYIhJQ0wtQbsgKASNzEqaUWTRz6J2ew72VT0kmnh+smpgVL+Acq30zzWm1scR1MpjkJj1ET13i0XWSdlP6PwpxyvJ+OSymC3ZUwUN3bbSu++Ong5IBtf0iGjzTqehzpuxZwGLR7QhZWLsigFWKsLZhZ3Aih1Iz23ZKBpYoz0kbYfkuh00n96DKXtXqFaKYncQ8cM4AYCm1Es84JtTYqQccfMYsp5d+w5waMYHh32XjCgAqDbFqBt0G0m/EvHIyDUdnyRqjOtK4BU2p6qri6J2na6mjRpgc9l28YxHMdrldkhfxgHvO+7PFA7DSBRG1UT4mFjrmT2t/8un9fS/+gixZTIbsacGjGVJ/WKqP0jRcliAPvEZeT1GW9N2dqIzs7tSGfuthki5cUCAN3NXRI4Hn0z2HbrhoXHnHL+6XXuVH0MTn+18czmZftOmBDbvtmo5DADb3wsbdvX439DlxzmJuEnGJh52XRyICyacoPEu8MXHEXettayP0R3WLtTx1yCTsaYGQFUuIbnHexWo3bTYD9Q3hrrZAqyL9r3itp3iW9gglmisjdSdm6dRdUC3dzsTX6uee7WZTP2nsDAeO7YMb+3QbjYUUCeg8vU43zkbYhkQ9lyuqMqghydvjQE7b3HaWBCja1sRQo849R2RMis7RkKpKmytiiqk7bvbbqN1V4hzyM1tOV7vT8Nu+zaw3uG2tmr427bu/Pd9PPNrt4qNNLwd+yvLbsL6INxV7t2yuehPpkvlaeMk7NlC7yvh2d77yEhCVAYqG3KCWFWObyY9izggFACxIALxg+HduJBawo2NbHjwnnN7RRLLqdPAAQZtGIWJYEHdpyY9q7RtIZV6k2fTOpNXHJqIX2vbxauQkMtFGfXGgCvDc+9dcjjFlPOP2RODRie+eKv3SoNV15denXcKuxnb9i6hSR3TdVXiiLYMy0QSDYjfkfqkZ6o6nbK0YAoavRxIT1EbKCOehLLpIGPHFEZodgOO7VD+NUr+tHJrZQf2Udf7WLKfPNXo3iIEgAJAatyk0QCLCklTRBo0cgOa/tOynUNtDClj3WwNnuk5FAbR0FG+nXMjNQzIGGNRZ8v49cWAYYE4YBgDiwwHhhWGA8MWF4BjrFiwOhixA5LpoGkdUQFndgqgdSSaA/M4HGBzZ7b9ltRpYxJIEZCQpaNtwBIsAmhd0eVscdemYmZwzxzi8ZuFyxnGamDGWItbKq7EkkVd2/arsF3AghtoNbrVeevA9MrYXmkWY9bIqlVkkVSNpVXYKQbsEA0RZPHxPrncvaczbt08zbxte5HO5RdBrPiHJ4PqfXKZwJwLUmvlat0spoAC3c0FNqBZ4AIsDyIyLvm58R8RtuTyeeT6nk8n1OSaLQSzfoYpJPXYjMB8yBQ+uWz2XGl9/qI0ar2RgzN1qiUIjB+G+8WvKr9vl8H3sn3YpPG3gBFEJz4RXFDCPXSreySRbUIadhagUqmjyoHAHTJtO2lCyd53zNuHd7SkdrTXusOFN7eOfgeuWonQoWi0Luqiy7yTOAB7xJhEYA9TkFCPtGZSSksqk3yJGB527uQfPYv7K+gziXVyOFV3dgg2oGZiFHApQT4RwBQ9BmummlpWXQREMocGtQwo+7y0xHQg18ReBSdJY5e70kRQ2q79OgPP4lMm5unU8jiqxZTIfVyG7kc31tmN0xYXz5MSfmSc0/Z+DU6qUQRzOoJMrEyPtFcs5UHlrroLJI+edBprFHQX8uzq6edrX55pey/aOpi1O5F0rbULSBPsihoiQrqJIuFY7hVng0TwMxqTltnb34awiN0bulL2l7Fm0my5XdSGQWSpUFdpG0OwCsi1weQpBAoZjajWyOSZJJHJG0lnZiRe4AknkbgDXqLz3Xtrq5ppTGmiEsMTMoLb2dmBIZiIJAVHFBfLn1OeXn0zhW3dnOho+IDVDafI07MDR8jmdDLUnTxnVrd5prVjHfOzplxal1KlXdSvukMQVsknaQeOp6epxvq5DdyObu7Zje4gtdnmyAT6kA+WW5pdNSDuJwQih6mVQXrxmmharN1z0rG6aUgX9riJFixFKCPIg/dGjzzX551tzpV/lCWkHey1Hyg3t4P6nPg+mJdbIFCCWQILIUO20WCDS3QJ3G/mfXLX8mRt+i1MLeiyboW/OQd3/AL+VG0UgRpNh7tH7tnHKBvTcOD9DXI9Rl4OXJnY9WY+6feP4RtT6qDQ9Ackk7QlZtzSylrB3F3JsAgG7vgEj5E5VvDCJ9RqpJNveSO+0Uu9mbaPQWeB8BkQOIDnjnDAn0WkeaRY41LOxoAUPibJNAAAkk0AASc0O3PZ2fSbTMo2sSA6NuWwAavyP7j5XRyH2d7TGl1McxXcEJ3L6qylHA+O1jXxrPT//ABI7ejl2QREuFIldyCBZTwKgPNBXJJPUsAOlnz556sa2OOOP7Zu59nbHHCdPKZnnxDxGLDFnocTOPFeLA6vDED8L/P8AwOGAsDhhgMj64YrwwDLPZmuME0UygExusgB6HaQaPwNV9crYeWB7/wBv/aaOWCOGEOe8CTuWFbVolEHq1m2N14QBdmvA1/0zW7U0zzTqIlaQtDEyogZiidylL06KB73Tz88jHZqR86iZF/oRESy9aPunu0/tOD8DnDQ0dPQwjDCKh11dTLUy3ZM5VJ6Amq6D14H780E7CmoNIohQmt85Ea9L4D+J+P1QTmn7O6fUyu/2AGCNlEbu0hoVRtpqB32RxGAea20SCe03sydKVDvJPNNe1kXwkqRvB3EyMQCD7o6j0NbnUx3bLi/byzGE1urhj6iKBFIEryvXGxdkYP8AWk8bj4bF+eaqPqFSPbFFpqXb3siojP5qwaYbrr+b69azqZpE2+GDRUqo38+SAoLbQGmQmrrwi93POZkmpiWRJPvJ2D7pDNQVwCKWgWbn1LfTNI77SnLoe91pmIPhT75lv5yBVUdegOW9PGpRX0+mUKFXfLqSCm6lVgu8iMi7bozc8AdMov2o6kNGiRKb2FYk3VflKV3Ej1BynqtS8h3SO7t0t2ZjXzY9MtFtv7Y6WPtsCV/MREfA0Y4VH+9lY6qN40M8+qkfxbowQQKI2U7saFc+6eb9OcyCFnO1FZm9FBJ/IDLknY0wd0ZQrR0W3OiAbl3Ly7C7Xn1wjiSWA193qCAKG6dOBZND7jgWSfqc6OrgUeHTAn1eWQ/+TZjHZRAtptMvF/plY/lFu5+GcfYU/wC8wfs6j/CD+LxwcvfSexcUULzMiNIsDM0f3gi3AbztJcvdAgPY9Qo654nS9pwo6v8AZVtSGFSyjp62TYPSs9X2r2+RoNPD30RaWN43nqQkRxhU2Bdm4Fh4S9UdpHXcc8h9hh/73F/4c/8A/PPN6eNWIy/VmJ5mq9vDtqzhx+nHjn5TdqyaUzy1FKw7x6ZZ0O4bjTcwm769fPItFLAveeOeI2ndlKZgLJk3UyAnha6Cr86yN9FH5aqH5FNQD/8ApI/6ZLo+zI3fadVAoom6n8lJ/FEB5evys8Z6OHLlLJrw9q2s1pUijuSwR6EfaeRlp9azhFGr07qqqqiaDoEUBR95Eyjjj3vLMjSdmSSi4wrH9XvI9/7BbcfoM+h+0/sVpYNNMVUpJChYOXclirAW9nZ4ulBRRYV05463qNPSyxxy/wDU1Dpp6WWcTMeOXjvs2402ljcsGIbTTAcIAXPDPGOCONo6j1yvHrBEpbTameNgb7sjabNBqkjaj053BbAHXM2CdkO5GKmiLBo0RR5Hwy6e2JG4l2zDp98u5vpJxIB8A2d6c7aPakUqFvtMEUyqSpmiAXpwR3kNKTY/zik5lypAVZkkkVgLCSIGv4CVDyfmijJtPqIt25Gm0z9LQl16c8grIo+r5cgMkzMgj0+qIQyllRkegQDRRY3ZySBRDXuHUZBT7S7DliBahJGAN0kRDopIBpipOzr+Kr9MzBmvoY1DyNDM2lkQqiK8hVyxveDKqqEA2/iAHIBIx9pyEWuq04WUgsssdJuPNFlW4pUv8SBT/SPQ20pkEjz5HmOl+ozR9pAftUxY7rfcDz0YBkHPSlIWvKq8sk1HYZLldPJHqFHAKMoY11qNyHPPSgQRXJzNmiZGKurKw6qwIYefIPIwI8MMLyoMBjxYAceAGGAYDDDAMBhlvs/s9pSxtURADJI1hEB6XXJY0aUAsaNDrgVK/jzzTi0KQyINYGCENujjZe+Xw+DeD+jskGjzQPh6XPpJju2aFH3gW07bRIBQDEG9umSz1vdzy9Gs50cCqahj+0z3RO0tAvUggEfemgx3PSCjwwG7Ja0eqkmeBiqpBpT7qAlVkIPqfHqGB8zYX+jwMljijI3aXTF1VRul1Dfdo20WKJWIG7IDl7sceQg1MyK2+Z/tU36u49yvWgXH6QD9VNqdKZhYzP1mseUjebA91QAEX4Ii0qD5DnJSvRdjdv8A2TVrLPINQojaJhCfCgboIwVVCFIBpKX45Z/+IHtO0sxghMiRRM8bcle8a9rblB90baAN+ZPWhgdiaQ745nG2BJFZpH4TwsGZVv32oe6tnnJWTZqJYkj+1TCV1WQhnDBWI3LCvvFq3WxYUennnKdDTnVjVmP3RFW3Gpls2XxMqGj7NkkUsijYOrsVSMfDe5C38Lv4Zb+zQw9zI0qTVN95Ggb3F2Ma3qt3yvofI8HJe1I2Jik1U3eWWRo42UvHsrgBfu41NqKHTnw8CzTlnUmDSxrH072UB+nrLNUQb5KPlnZh9F9vO0IBoj3pMiSlO4p1DOAytvQ7WCKFsE0K3beLz5zLvVFkj0qRRs2xZHG+ztut85KLwbsKvTrxmvq5JQqBdRp4gum3gx90GYjfK4V4F8I7xpIxtNWB5knMHv42W55tRIx8RQfrdBukkY81fIQ9c83pfTxoYbYmZ5meXXW1f1Mt0xSzqZ3bibXCjwUQyuAB0G1FEdfI5UZtNyznUyn1+7j9KBJMp6D9wzka1F9yCP5yF3b8rVP9zJx2lMgNSLDa7wIURCb6AmEAjg/iPTPRPDk7i7sRk/ZJDvDRK7OW+8IuOgEWmFg/EAjoTj02gmqvsBYjqzJqgT067ZAB+XnlfU9rO6lCzupIb712dg4BG5TxR5IF3V/HI2kIIMhuwUaNSUIC8KHAWgL8uvHld5mZn2Woehk0UzQR1oI96b0NialjtXj6y9S8kvmSeOPWtpu9SZh9hgZoX2uoEnUcVbSHg16EVmZFqmQIp60GQhlCjqYtye6fEdxLc0fzjdmYlCxVy7Fw7ARbhZHBFKbFc2OnIGYxnK5uqamMfC6vZ0yqAdCG/pET2QTY9yUD1HTp+eC6OX/7dY86XWcfUS8dPPMppAb3RrZINgbSOl0o8IBHwx90tkxtXiAUGw/PF2BtHJrqM6X7sfC7OkAI72CaLcNy7ZFYVZA8EignkEe+Omelk7VkaDR6ePXGLgHxRsjspdki3tHuBCqOFZqoiz6eTk18wfxsSyr3VSKrUoN7drgjrZ6dST1OW9T2ysiRq+nhdkUqW2snG5ioUQsooA+Y+nGJxialYmlgy6iVZkCwzlvu9yLCZKRw25QoEpB2iiRXPr0pPHAx2ssmmkHB3bnS6/ECO8iv+316AZwo00hoiWKyKNpKgs82GCED47jl15JPECPtkEW0FiHYL4ReyQVJGlggGwprobzSKknYc4UuE3xqCxkjKvHSiydynjjnaab1HBzObjg8WPzH+IsX9M0o5NNzsk1MRYbGFRyAg9RvVoyQaHG3LffyIsSwatpA+5O6c7UVV27dySMYwD4gA3p8cJSvou1d7xrq6mh3KrGTcXVNw3FZFIcUt0LK/DPqHtlEkeidVXTgblESuIliJ3AsE3UouMMdwINbTd0c+YTRpIxSRBptQOOQViY+jqf0Df0h4PUL1yX2nSVO5il7z7mCNPESVBkDS+DyAo7RR57sn5ebV0J1NTDKMpjbPUeXbT1IxxyiYu/whbQom/7SkkW4qI2QF4wOS5BLVIPd6OeCTyRkjSukaiYDUab3Y2DHwmrqKUjdCw692wrzKnrmXpptpWxuQMrlCTsbafxDp0sX6E5r6aQyOz6XwSMPHpiAUk55WMdJB5iNhY/CWIz0y5KWq7OHDQMZULbdtVMrVe14xZ6A+JbU11B4zPzb0fL95o2Ec1MGhYj8VqwiaSxIpDEbHO7qPH1yObuXJWZG0s44NK3dWP14a3xHpZTcPRBi0pk4ZZ12geEjeBTcq6kMjj1Rxww/ePOsrXlQYYYYCx1jGGBJCq9XJr9Va3H6kUvzo/I5qNcyguwg0qHwqBdkjxd2pO6aQ9C5PHFlRQGOp+WW4Z1BLSr3jUCtklQRfDgEWvPQEdB5cGKvwyM+mjWd+70yM1bQe8lN7qC3tkIJI3nhPM8gNnya4jvFiHdxSAKybt9hehYsOWuzYAqzQGSAS6pyxIpVALGljjToo4G1FF0FUc9ACTk6OqBvs8XelBbzSR7wPQrEQVjXjq4J/q9MCpo+zZJRuVajHWRyFiHlzI1LfwHJ8gcnKJFMywhdTe3umKsRZUE/dfjYE1TCvCbXmhJqHRqbVamSVq91LYqCLoySEKnpShhxkg7w2kSJpo9oZmZwGZGAovKaLqeuxAAf1SRhXPacTB0fVyNJuQkLGyllIJBjJPhhAN8KGr9W7pxmR0oFdPpCeT4lVwD+tRfUN8KIHooyqs0UX6JRK4/zkijZ/Yibg/OS7/VBytqtS8jbpGZ26WxJNeQF9B8OgxSWtvNFC7iJUmAPgklWwAV/mr2lgSfe3DjplTV6t5W3SOXI4F+Q9FHRR8BxkWI5UdyzFgoJ4Rdq8eW5n+vidj9c7jgFKznajXRFEmv6O4GieLND8s64jPkZAVYEFWQcWbBBDm6HpweuQu9kk8ljZ9SSef35nmevv37DXXaTviB4fBalG2k23Tdus9D6Ch+/IlW+ALPoMvp2NN+JO7HrMyxD6d6Vv6ZOdJDGKOpUSAsGMQlc1VbRaoldbIY3eLroq+1AuE90hn8LCRSw2HqQvSzdeL4ceuRwi2s0QPGQxq65r1JPTj1+uXP8lA/+pc1/oox8f5zJftGmVFAhdix3tc4sbSyhSViFcc0D5j6Tr+xlubJPAsk0Ogs9APIZLIoKhgAteA0ercncQelr6eanpeTvq4/LTRD5vOf7pRljR6yE+E6aG28O9pZgq2Rzyx21XX0vLPEWQoibd4XJal2o1nwUb6UbXk8V5+WRzx7SVtTRq1NqfiD6ZcM2nJ5hlX12TKR9A8RP+9k6/ZSNrS6kILIBiQgMeLsSfAWNvNeWOujvtmxzEAKeU3btvQX0PI5Fj0+Hpna6ffXd2WJb7uuQByKbo/HyPHTLUvZYBpZ4GNAgFnSwQCOXUJ59NxyLU9lzIu9o22frimT0/SKSp/PHE8wc9Sp5JFKUYMjMrDoykqw+IIPH550Zgw8XVVpSoUXR/Hx4uLF9enXOZoirFTVj0II+FEGjeWJ8Skwuv23OQN0gf/WRxufqZEN53pp4JbE6iM0T3kQI3EfhMQBTn1XaB530OYMMtFtQTMsca6uJniZfunBp1H+jkoh1HnG1geWw2cvGSSWBUimjkg06d4Y3BU+Au3jRrDXvK0jEWw9bzF0mukjBCN4T1RgGQ/NGBUn41eXNKdPM6rKPs9nl4+Y6HJJjc2DV+63oAuShxtglNUdO/Hmzwk/Hd95EOnNuPllfVdmyJVruU3tdCHRqu9rrYJ4JrqK5Ay3HqZe5VpYxNAPCC1nZRrasindF8Fbjz2nLHZgbx/YpW3uhVoXrvCDViP8ADOfTgP6LfOBT/lJZBWpTvPLvFO2YdOrVtl/tgnyDDLaDbE4CrqYSQ7upKTJS0u8clAPiGS/MmqrQaFJ0+5BE6LbRE33gUeJ4iedwAto+T1K2LUUNPOyMHQlWHII6/wAeXxwNFXMKs0D95p3IDxuOLPQSx3wfSRT8mB4GfqQt3HYU9FJsr6gnz+B8x8bySWRfeWwxveKULzyQqgUF+HwFV5V8pJVhjvDCDDFhgGSRoCDZqhx8T6X/AO2R48DRDGYeIpDAnkAauvwr1llPqT58lVqpIJ3cNHpwIoq+8ZmHIIKkzSV0NmkAr9UFuTm7wa3E7R6eQ86v1y8YZdUfuNO5UUCsKMy2LpiEWt200TXkTxeRS+1pFxAAzD/POoJ/2cbWsY46m287XplbW6uSVg0rs7ABQWNmhdC/qfzy8/s3qV99Fj/1s0MZ/KRwcX8hkctqNGv+3Vj/AMINi4OWXhmxoezdMH+/1kWza36Iandu2nu+W01Vv238LrnN6P2V0sOg+0ajUqZNQe70oEc4UbWQvLQUO3G5Ra7bI6+TdBTxSqSQB1JoD4npmnB2fIqhhUSncjSyMojIPFRcFpBQ5KBibPl12dHHo9OGCT6eSYit2ogmKowdSwWJ4GX3Qw3PZuvCvNz9v6WHVa0TLLpe5O3f/lIVjXvUJmBWxQpeB5Vmbv4aqnmydNHwBJO3r+ii+gFyOL87T5YHtmUfoiIF9IRsP1cfeP8A2mObnavs3vihbTxx98QRKkM0Tx8AEMLlYhjdEC14sV0OTL7PamNDJJppgvKg7HABr3iQptRfqAT8iMtwlSoP4L69424OGXkA15tzuPNn0PxOQA4i983Z6k9ecMsQky7iQFlBYKCQC3kATRPqa6455S7Fj1PoABxwKA6cACs7gfarkMAxGwCrsNe7n8NAf72QY8ng8VYYZUT6o3ta1thZC8UQSvI8iaDeni+ggydGuNlJUUQ4sckmlIB+RuvhkJyY+yz7pYSCNjEKL3bttkHaeOOdpNX1rrXqaeZ4m3Izxv6qSrUaNcc1kBOW4omlVtquzINzNdgIF6G+lVxzz0rJPHJHKb+U936aOOX47RG/7cW3cf64bJ4I4JKQSNEC17ZQhola8M4ABHAsMEHHXzzHvOssxZE0n1mikhIEilbFqbBVhQNo62rjnqCcr1mh2b2k0YMdr3bsCwdS6CvPZdefJq/Tms67uGUkAiB/IEsYW6dHbxRX18W4erLiJnqSvZm48l1WmeJisilWHkfTyI8ip8iOD5ZHGhYhVBZj0ABJPyA65USabUPE26NirdLU1x5g+oPoeDl+QxTRtJ4Yp12jYg8MxLAAxqv6JhySB4TxW08Gm3Z8w6wyj5xv/wAsrspBIIIINEGwQR6jyOQ5hp6vWiZU3CtSG8cxYru27ttj+curfiyBfO5jV1M28kuKk8yBW4+rL0v4ir8+ec4n1Jk5flv1/wAR/rfrH49fUnIcoWPC8WA8MV4YBhjvDA6jjvzA+LHj/n+WXoxpk9/vpjx4UqJP23DO37K5nY8DVHbeyvs8EEJBvds71+grxT7yp6+7t69Mqa7tSefiaaWQXdO7FR8lJofTKowyUW5C48d5p+zPZP2vVQ6feUEjbS229vBJ4sX0rrlGp2BpYo9BqtXNBHKyyww6fvDLtLnc8wKxuu8BNpINjp8bzO0u1JZ3+0agszsNsVMqhAjAKFVR4FXkAAAXZ9c0PaHtP7W0Wk0cUg00AZIIlBeRzyZJXC+9I1Wa4A6eeZuh7Lk1ErABIqba261CsbpAvLF/C1J1O05iYvtqGYThmjr+y9neGOWOdI22lo93QsQrFSOhryJokDzGZ+bZaup7TR9FFp+7XvI5WbftHKEEgbrssWY3xRCRfq5m6aZ4zujZkb9ZGKn81rI8d4oap9oJWAE2zUAWKnQMa+EoqUfRh5Yu+0b+9HPAfWJllT/w5drf8Q5l3ncMRdgii2YhVFgWSaAs/E+eSltqP2cjKFh1cDgEvsk3QNZoHmQbOij8fr9auu7GnhG6SJwnHjA3R89KkS0P55J7Q9nyaecxy1YVaIFArtAUgeXA/O8q6LWyQtuhkeNvVGZSfntPOTHpZ7OTQSLEkzIwikJVH4oletfv/I+hyvm1J2/3yrHqohIq7irR1DIpcguRtBjckjkshJ9RkY7GEvOkk77z7ogLqB/s7Il+cZY+oHTLfulM/RMBIOgDWhJ6AOCpJ+QN/TK4OdhCTtAO66oA7r9K638M1Nd2U4djK0UV0xDnabYBiO5AaTgmvd8snn798nhuexLnT6fUaouI13JEH7svVOrOCdpAsMvA5NHjjLmsl7rcun1UiGSF4UWJCsY2pDqGN7wRujbbezzOZ2l7eg0+xImcxLTMEgW2fYoZu8mfcviW/Ci1QyvN7RRM6v3U7MN5tp1BJeGOBiR3TfhS+vU5KlXo+xJoo5p9SYAZozsB3vtbvIgshZSfeKuaI4vyzyX/AGV1bFzFpdQ8asQriNtpUMVBBqj08stJ7VIveEacneQzbprHAA4qMeSjzzb9pe0wYXkliV5ZBHFIHlmZaG0kACS1IlgdSfWM+uOYHkdb2DqoV3S6bURqOrNG4X4c7aHHxyrFctL42fhYxYraNxK8/Pj8q5zd0HthJCxdIIQxSOPh9UvhiEap7s4N1GoJvnn1yn2p2xFqJnlk0wVnbcRFJsUH4KUYD+PM3lmJkilPSdolVEbqJYeaRifDfJMbDxRnz44J6hume4j7TSDs+GPS9xFNKN5aUwhtm9gt+D71jRBLcADgenl+2e1dLqZN/wBlOn8NFYGj2E2x3bDGADyBwegGaus7OLRaYxaP7Qn2ceMtIr/pZeCscu392JFvWdq6k6aJpe0IoiZJFZ4aLlFSDYq/Z0Hu23DMvvDnPLe1B/y3Vdf08vXr+kbr8c35NK6aaEjRRR1LMb1TMEXwafkd86qwauh3e6aGYvthCya3U7lKgzyFSVIsFzytgWPl64gljXhj/wAf/fDNMlhWMnC8BVjwwwFjxYZQYxgovLMWlX8cqIPgGdvoF4/NhkFXAnNNZdKn+bnmP9N1iT9lAzEfJxnSdvSJ+gSGDirijG/6Syl5F+jDAj0vYmokXesTBOvePUcdf6yQqv789D7JtDomlk1EmlZzEUjCzuzKzEBjugjkT3CTyGFgDzOeS1OoeVt0jtI36zsWP5sScjyUtve+zWr0GlnjaHUiI3TSyJNKwXqyo3dRiOwNpbYW8XBUXeV26JNR3AgnGo7uMjd3gWQyCV7bu5JO8LFe78XoABVUPLjERjaW9/2bKdLrO+lj08P3ZJd5WQs7Qhjce83ch5qIgN5ccUNf7ML9iE0NTMNqmSFpJS0nJmVwoKRqFdSpNHw8+9x47gZ75/YDVadbl1SRBWJGxnKg0Bu3EoFPlfXjJVLdvBXjz6InZ6sF77tLR6jwklZkWVhz7omV+8HFH3xkXaXsVH7+nUyjaGZU1Cot7N52d9GxFDqpdj/SxuSngM5Neea2q1BgYodJFG3+lWR3ry/SMVPzC0c03imWEbNSUk7oanuolWJdjWxAeMrukCfeFSPduiay2UyNRDqdQ5kaOWRmq2EZ52qFHurXCgDE3Y0wALKqDy7ySKP1PR3BynNOz++zN/WYn+85GBlRofyXxbTaZfh3oY/8INlrSaDTCmk1MbNd7FEyLx0uUwk/RV/tDMbDFFvbaTt9S+6efTMpaNCANXZiG8SAyqgld6Iou5ryroMPtTs7TtM32WaBYvDsV3kB91Q3LpVbrPJ6Zi4iclLbQHYsxBKIJAOvdPHLXzETMRlWfSunvo6f1lZf7xkBHrlqHtCZBSSyqP6Mjj+45U4a/Y/Zvdffz+HYQVUi2DdULL1vzWM8uRZpAzCP2i1hNRVRB3Ot7thA2JGWI5ZFss3m8sl8jKi9vakVc8jUdw3nfR9R3l0eByPQZd1MeojQvJBpyBt3DuYNybwCneLGA0e6+N1emSuV8MLNfsXs6EmNtU7Rxu1IBQLUfESzcJHY2bz+InyViKx7RU9dNpz8hMv/AJJQMsa3URahY9zmJ44u6ClXdKDuy0+9nApgKINVXSspB6nQRu0q6ZJxJGxuGQBn2gkNQQWGQ1am+CT+E5q+zPtbDpmR5NKZGSFYARIoBAmEu7a0Zo/I9QOnlL/2mEcssg1Uz94hjVEViig7Rf35A6BhQU9euedGiiau71Cj4TI0Z+HiXen1LDM/K/CzJ2pp9gVNKTTvIO9m3KDIIwfDFHGSB3YoFq5PGVf5Yn3O4kILszsvGwliS1xnwHr0rFN2RMo3d2WX9eMiRPq0ZIH1yiDmqhnlonWxOPvYQG/XhOw/Mx8xn5KE+eRyaIdYXEorpW2QcecZu/mhbp1yljxRYrDGzE9ec5wHhix4QjhgceULDGMQwGDhhhXB+Y/xwCr6XlhNGfxMiD+mwv8AZFv+7K94hhV/Zp16tLKfRAI1/bfcx/YGd/ykim49NCOK8ZkkP5Fgh/ZzNwGSi14dsTAUrCP/AFcccZ/ONVJynM5c7nJZvViSfzOLORgs8k08zRndGzI3S0JU/EWMjGGUeo0PteWQxa2JdRERV0BItkeJSKBPHwPJ8WSdpNt0bJpppJIGe9u82g4JRo/1eWJ+JHBrcfJ5JFIV6Ei+D8fnkotxizo43H95H92VHGGMYicAxk4HFeAxizqQcn51nJwGP4/6eees1OsQ6WbVd2wl1DmBrktNrRk7gCllQ6GlJ95BZNZ5I52ZDVWa9LNdSRx82J+p9ckwsS5Y3/Hpix4myoeGLDA6jcqQykqw5DAkEfIjkZcbtaVqEhWUDj71Qxr07z3x9GGUhiBwtpZGU9F2/Ikj6Xz+85FjvnO0HT5gYEeOsFxYQ1HqawxHDCv/2Q==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7250" name="AutoShape 2" descr="Image result for internet.org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41346" name="AutoShape 2" descr="Image result for drones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41348" name="AutoShape 4" descr="Image result for drones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2" name="Title 4"/>
          <p:cNvSpPr>
            <a:spLocks noGrp="1"/>
          </p:cNvSpPr>
          <p:nvPr>
            <p:ph type="title"/>
          </p:nvPr>
        </p:nvSpPr>
        <p:spPr>
          <a:xfrm>
            <a:off x="457200" y="819151"/>
            <a:ext cx="6324600" cy="381000"/>
          </a:xfrm>
        </p:spPr>
        <p:txBody>
          <a:bodyPr/>
          <a:lstStyle/>
          <a:p>
            <a:r>
              <a:rPr lang="en-US" dirty="0"/>
              <a:t>IEEE Journal Papers (2019)</a:t>
            </a:r>
            <a:endParaRPr lang="en-CA" dirty="0"/>
          </a:p>
        </p:txBody>
      </p:sp>
      <p:sp>
        <p:nvSpPr>
          <p:cNvPr id="14" name="TextBox 13"/>
          <p:cNvSpPr txBox="1"/>
          <p:nvPr/>
        </p:nvSpPr>
        <p:spPr>
          <a:xfrm>
            <a:off x="381000" y="4038600"/>
            <a:ext cx="84582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buFont typeface="Monotype Sorts" charset="2"/>
              <a:buNone/>
              <a:defRPr/>
            </a:pPr>
            <a:r>
              <a:rPr lang="en-CA" sz="1400" dirty="0"/>
              <a:t>X. Zhou, J. </a:t>
            </a:r>
            <a:r>
              <a:rPr lang="en-CA" sz="1400" dirty="0" err="1"/>
              <a:t>Guo</a:t>
            </a:r>
            <a:r>
              <a:rPr lang="en-CA" sz="1400" dirty="0"/>
              <a:t>, S. </a:t>
            </a:r>
            <a:r>
              <a:rPr lang="en-CA" sz="1400" dirty="0" err="1"/>
              <a:t>Durrani</a:t>
            </a:r>
            <a:r>
              <a:rPr lang="en-CA" sz="1400" dirty="0"/>
              <a:t>, H. Yanikomeroglu, “</a:t>
            </a:r>
            <a:r>
              <a:rPr lang="en-CA" sz="1400" dirty="0">
                <a:solidFill>
                  <a:srgbClr val="FF0000"/>
                </a:solidFill>
              </a:rPr>
              <a:t>Underlay drone cell for temporary events: Impact of drone height and aerial channel environments</a:t>
            </a:r>
            <a:r>
              <a:rPr lang="en-CA" sz="1400" dirty="0"/>
              <a:t>”, </a:t>
            </a:r>
            <a:r>
              <a:rPr lang="en-CA" sz="1400" i="1" dirty="0"/>
              <a:t>IEEE Internet of Things Journal</a:t>
            </a:r>
            <a:r>
              <a:rPr lang="en-CA" sz="1400" dirty="0"/>
              <a:t>, Apr 2019. </a:t>
            </a:r>
            <a:r>
              <a:rPr lang="en-CA" sz="1400" dirty="0">
                <a:solidFill>
                  <a:srgbClr val="9900FF"/>
                </a:solidFill>
              </a:rPr>
              <a:t>(</a:t>
            </a:r>
            <a:r>
              <a:rPr lang="en-CA" sz="1400" dirty="0" smtClean="0">
                <a:solidFill>
                  <a:srgbClr val="9900FF"/>
                </a:solidFill>
              </a:rPr>
              <a:t>17)</a:t>
            </a:r>
            <a:endParaRPr lang="en-CA" sz="1400" dirty="0">
              <a:latin typeface="+mj-lt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1000" y="2614583"/>
            <a:ext cx="84582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buFont typeface="Monotype Sorts" charset="2"/>
              <a:buNone/>
              <a:defRPr/>
            </a:pPr>
            <a:r>
              <a:rPr lang="en-CA" sz="1400" dirty="0"/>
              <a:t>S. </a:t>
            </a:r>
            <a:r>
              <a:rPr lang="en-CA" sz="1400" dirty="0" err="1"/>
              <a:t>Enayati</a:t>
            </a:r>
            <a:r>
              <a:rPr lang="en-CA" sz="1400" dirty="0"/>
              <a:t>, H. </a:t>
            </a:r>
            <a:r>
              <a:rPr lang="en-CA" sz="1400" dirty="0" err="1"/>
              <a:t>Saeedi</a:t>
            </a:r>
            <a:r>
              <a:rPr lang="en-CA" sz="1400" dirty="0"/>
              <a:t>, H. </a:t>
            </a:r>
            <a:r>
              <a:rPr lang="en-CA" sz="1400" dirty="0" err="1"/>
              <a:t>Pishro-Nik</a:t>
            </a:r>
            <a:r>
              <a:rPr lang="en-CA" sz="1400" dirty="0"/>
              <a:t>, H. Yanikomeroglu, “</a:t>
            </a:r>
            <a:r>
              <a:rPr lang="en-CA" sz="1400" dirty="0">
                <a:solidFill>
                  <a:srgbClr val="FF0000"/>
                </a:solidFill>
              </a:rPr>
              <a:t>Moving aerial base station networks: Stochastic geometry analysis and design perspective</a:t>
            </a:r>
            <a:r>
              <a:rPr lang="en-CA" sz="1400" dirty="0"/>
              <a:t>”, </a:t>
            </a:r>
            <a:r>
              <a:rPr lang="en-CA" sz="1400" i="1" dirty="0"/>
              <a:t>IEEE Trans. Wireless Communications</a:t>
            </a:r>
            <a:r>
              <a:rPr lang="en-CA" sz="1400" dirty="0"/>
              <a:t>, Jun 2019. </a:t>
            </a:r>
            <a:r>
              <a:rPr lang="en-CA" sz="1400" dirty="0" smtClean="0">
                <a:solidFill>
                  <a:srgbClr val="9900FF"/>
                </a:solidFill>
              </a:rPr>
              <a:t>(23)</a:t>
            </a:r>
            <a:endParaRPr lang="en-CA" sz="1400" dirty="0">
              <a:latin typeface="+mj-lt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1000" y="3325092"/>
            <a:ext cx="84582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buFont typeface="Monotype Sorts" charset="2"/>
              <a:buNone/>
              <a:defRPr/>
            </a:pPr>
            <a:r>
              <a:rPr lang="en-CA" sz="1400" dirty="0"/>
              <a:t>S. Andreev, V. </a:t>
            </a:r>
            <a:r>
              <a:rPr lang="en-CA" sz="1400" dirty="0" err="1"/>
              <a:t>Petrov</a:t>
            </a:r>
            <a:r>
              <a:rPr lang="en-CA" sz="1400" dirty="0"/>
              <a:t>, M. </a:t>
            </a:r>
            <a:r>
              <a:rPr lang="en-CA" sz="1400" dirty="0" err="1"/>
              <a:t>Dohler</a:t>
            </a:r>
            <a:r>
              <a:rPr lang="en-CA" sz="1400" dirty="0"/>
              <a:t>, H. Yanikomeroglu, “</a:t>
            </a:r>
            <a:r>
              <a:rPr lang="en-CA" sz="1400" dirty="0">
                <a:solidFill>
                  <a:srgbClr val="FF0000"/>
                </a:solidFill>
              </a:rPr>
              <a:t>Future of ultra-dense networks beyond 5G: Harnessing heterogeneous moving cells</a:t>
            </a:r>
            <a:r>
              <a:rPr lang="en-CA" sz="1400" dirty="0"/>
              <a:t>”, </a:t>
            </a:r>
            <a:r>
              <a:rPr lang="en-CA" sz="1400" i="1" dirty="0"/>
              <a:t>IEEE Communications Magazine</a:t>
            </a:r>
            <a:r>
              <a:rPr lang="en-CA" sz="1400" dirty="0"/>
              <a:t>, Jun 2019. </a:t>
            </a:r>
            <a:r>
              <a:rPr lang="en-CA" sz="1400" dirty="0" smtClean="0">
                <a:solidFill>
                  <a:srgbClr val="9900FF"/>
                </a:solidFill>
              </a:rPr>
              <a:t>(52)</a:t>
            </a:r>
            <a:endParaRPr lang="en-CA" sz="1400" dirty="0">
              <a:solidFill>
                <a:srgbClr val="9900FF"/>
              </a:solidFill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1000" y="4800600"/>
            <a:ext cx="8458200" cy="7386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defRPr/>
            </a:pPr>
            <a:r>
              <a:rPr lang="en-CA" sz="1400" dirty="0"/>
              <a:t>I. </a:t>
            </a:r>
            <a:r>
              <a:rPr lang="en-CA" sz="1400" dirty="0" err="1"/>
              <a:t>Bor-Yaliniz</a:t>
            </a:r>
            <a:r>
              <a:rPr lang="en-CA" sz="1400" dirty="0"/>
              <a:t>, M. Salem, G. </a:t>
            </a:r>
            <a:r>
              <a:rPr lang="en-CA" sz="1400" dirty="0" err="1"/>
              <a:t>Senerath</a:t>
            </a:r>
            <a:r>
              <a:rPr lang="en-CA" sz="1400" dirty="0"/>
              <a:t>, H. Yanikomeroglu, “</a:t>
            </a:r>
            <a:r>
              <a:rPr lang="en-CA" sz="1400" dirty="0">
                <a:solidFill>
                  <a:srgbClr val="FF0000"/>
                </a:solidFill>
              </a:rPr>
              <a:t>Is 5G ready for drones?: A look into contemporary and prospective wireless networks from a standardization perspective</a:t>
            </a:r>
            <a:r>
              <a:rPr lang="en-CA" sz="1400" dirty="0"/>
              <a:t>”, </a:t>
            </a:r>
            <a:r>
              <a:rPr lang="en-CA" sz="1400" i="1" dirty="0"/>
              <a:t>IEEE Wireless Communications Magazine</a:t>
            </a:r>
            <a:r>
              <a:rPr lang="en-CA" sz="1400" dirty="0"/>
              <a:t>, Feb 2019. </a:t>
            </a:r>
            <a:r>
              <a:rPr lang="en-CA" sz="1400" dirty="0" smtClean="0">
                <a:solidFill>
                  <a:srgbClr val="9900FF"/>
                </a:solidFill>
              </a:rPr>
              <a:t>(33)</a:t>
            </a:r>
            <a:endParaRPr lang="en-CA" sz="1400" dirty="0">
              <a:solidFill>
                <a:srgbClr val="9900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7055" y="5791200"/>
            <a:ext cx="8462145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defRPr/>
            </a:pPr>
            <a:r>
              <a:rPr lang="en-CA" sz="1400" dirty="0"/>
              <a:t>I. </a:t>
            </a:r>
            <a:r>
              <a:rPr lang="en-CA" sz="1400" dirty="0" err="1"/>
              <a:t>Bor-Yaliniz</a:t>
            </a:r>
            <a:r>
              <a:rPr lang="en-CA" sz="1400" dirty="0"/>
              <a:t>, A. El-</a:t>
            </a:r>
            <a:r>
              <a:rPr lang="en-CA" sz="1400" dirty="0" err="1"/>
              <a:t>Keyi</a:t>
            </a:r>
            <a:r>
              <a:rPr lang="en-CA" sz="1400" dirty="0"/>
              <a:t>, H. Yanikomeroglu, “</a:t>
            </a:r>
            <a:r>
              <a:rPr lang="en-CA" sz="1400" dirty="0">
                <a:solidFill>
                  <a:srgbClr val="FF0000"/>
                </a:solidFill>
              </a:rPr>
              <a:t>Spatial configuration of agile wireless networks with drone-BSs and user-in-the-loop</a:t>
            </a:r>
            <a:r>
              <a:rPr lang="en-CA" sz="1400" dirty="0"/>
              <a:t>”, </a:t>
            </a:r>
            <a:r>
              <a:rPr lang="en-CA" sz="1400" i="1" dirty="0"/>
              <a:t>IEEE Transactions on Wireless Communications</a:t>
            </a:r>
            <a:r>
              <a:rPr lang="en-CA" sz="1400" dirty="0"/>
              <a:t>, Feb 2019. </a:t>
            </a:r>
            <a:r>
              <a:rPr lang="en-CA" sz="1400" dirty="0" smtClean="0">
                <a:solidFill>
                  <a:srgbClr val="9900FF"/>
                </a:solidFill>
              </a:rPr>
              <a:t>(22)</a:t>
            </a:r>
            <a:endParaRPr lang="en-CA" sz="1400" dirty="0">
              <a:solidFill>
                <a:srgbClr val="9900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1000" y="1828800"/>
            <a:ext cx="84582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defRPr/>
            </a:pPr>
            <a:r>
              <a:rPr lang="en-CA" sz="1400" dirty="0"/>
              <a:t>M. Alzenad, H. Yanikomeroglu, “</a:t>
            </a:r>
            <a:r>
              <a:rPr lang="en-CA" sz="1400" dirty="0">
                <a:solidFill>
                  <a:srgbClr val="FF0000"/>
                </a:solidFill>
              </a:rPr>
              <a:t>Coverage and rate analysis for vertical heterogeneous networks (VHetNets)</a:t>
            </a:r>
            <a:r>
              <a:rPr lang="en-CA" sz="1400" dirty="0"/>
              <a:t>”, </a:t>
            </a:r>
            <a:r>
              <a:rPr lang="en-CA" sz="1400" i="1" dirty="0"/>
              <a:t>IEEE Transactions on Wireless Communications</a:t>
            </a:r>
            <a:r>
              <a:rPr lang="en-CA" sz="1400" dirty="0"/>
              <a:t>, Dec 2019. </a:t>
            </a:r>
            <a:r>
              <a:rPr lang="en-CA" sz="1400" dirty="0" smtClean="0">
                <a:solidFill>
                  <a:srgbClr val="9900FF"/>
                </a:solidFill>
              </a:rPr>
              <a:t>(12)</a:t>
            </a:r>
            <a:endParaRPr lang="en-CA" sz="1400" dirty="0"/>
          </a:p>
        </p:txBody>
      </p:sp>
    </p:spTree>
    <p:extLst>
      <p:ext uri="{BB962C8B-B14F-4D97-AF65-F5344CB8AC3E}">
        <p14:creationId xmlns:p14="http://schemas.microsoft.com/office/powerpoint/2010/main" val="3131023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AutoShape 2" descr="Image result for google loon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04" name="AutoShape 4" descr="Image result for google loon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06" name="AutoShape 6" descr="Image result for google loon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08" name="AutoShape 8" descr="Image result for google loon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10" name="AutoShape 10" descr="data:image/jpeg;base64,/9j/4AAQSkZJRgABAQAAAQABAAD/2wCEAAkGBxQSEhUUEhQUFhQXGBwUGBgXFxccGBwcGhcYGBYcGRgYHCggGBwlHBgcITEhJSksLi4uGh8zODMsNygtLisBCgoKDg0OGhAQGywkHyQsLCwuLC8sLCwsLCwsLCwsLC8wLCwsLCwsLCwsLC8sLCwsLCwsLCwsLCwsLC8vLC8sLP/AABEIAKsBJgMBIgACEQEDEQH/xAAbAAACAwEBAQAAAAAAAAAAAAAAAQMEBQIGB//EAEwQAAICAQMBBQUEBQcJBgcAAAECAxEABBIhMQUTIkFRBjJhcYEUI0KRM1KSofAVU2JygrHBJENjc4Oio9HxFlSTsrThBzREVXSz0//EABkBAQEBAQEBAAAAAAAAAAAAAAABAgMEBf/EACgRAQACAQQBBAEFAQEAAAAAAAABEQIDEiExQQRRcfChEyJhgdHxQv/aAAwDAQACEQMRAD8A+M4Xhgc9DkeLGfh+eGAgcMMMAwwxgfn6YCwvDDAMMMf8dPywDFhlvs3R94WslUUb3b0FgAD4kmhliJmagnhVwy1JqVvwRoF/pDc31J/wrDUTIyCkCvfO26/Lp+Wa2xXaX/CpjzqGBn9xWb+qCf7s5ZSDRBBHkeP78xbVTVi8Ryzp9BI6lkjkYDzVGYfHkCsrXkiYkoYZJ9nfrsavXaa/Os1NVX2SE7UDFnBIRQx2sALIFn65MsttfyxllVMfDJItO7WVRmA6kKTX5ZxmrbqYLC8eGEK8MMYwAdeMMR/jjDALx4H+P8cWAYYYYDvEcMBgMH+OMMMMBYY8MBYY8MBYY8DgLDGcMBYY8MBYycMDgI5rdk+KGdB7zbT9Bu/xOZNZJBOUYMpo/wAcZ00soxyuev8AeGcomY4cV/yy3J2a4j7zdGVB22HB5q64zqfURubZGDeZQjn5g4pNWO6MaA7d28liCbIA8hwKX+/Ltwi7my5W/aI93L3cZIjQBUo+nVjXUk838c0ezNEmpl0XfHiV9r80SFYgi/6VV9cwpNVYCyruI6G6P50b4zmXWsShXwd37lH3aO4Uet3Zv1OeDLSzywiImp55/qf+voZa+ETnXMZVx7cxPxxzHC/212lMmrdg7I0bkIFNKij3VVRwFquOhze9pI4jqhKAA8mnWYLQrvHVSDXqFJP0BzA1vbCTsHnhDyDhmVygeum9QD+YIOcSM+paTUSttVaBIHnVIiLfAAHrwBj0+jlGpp5zjW2Jif56/HF8/wCvLqZRtyi+3ejnk7uYStJtFEWW9664PrVn6Z3IgbTaVSaDO4J9AZaJzkapZkWIl/ADsJNnzY35dP3DKcmsuNYiopN1c+ZYkn889vqImYwqbiPv4t5ojnrzf4aHaeoEc5NsAhqNF4UKDQs+Y9eOfXMaaTcxbjnnLZ7Q3ACRAxHQ2QfzGU5GBPAAHoL/AMc82ljMRzHL3+p1Iymdk/tmbrnj71xLjDHgM7PKWO8MMBYDDDAMd4sBgGF49h5+HB/j6YsB4seGAAYYYYBhix4BhWFYcfx+/AMMPL+PhX+P5YYBhgMKwCssroJDGZQtxgkE2vltBO291AutmqG4ZXz1vYWnEukMQDb379Vbyrdo7BWrJPAB3cehySsPMajRSR7t6Fdu0Nfl3il47+agn5DJB2bMe8+7P3Vq/QUV3FhyfEQEYkCzSk9Bnpfbeiksg2/ePCbVlYUn26FKZSR7ka8XxnTe/rP/AMrVf+m1WLWnnX7F1C9YW90MehoM6xi+eDvdVI6gsLq8j0vZc0hYIhJQ0wtQbsgKASNzEqaUWTRz6J2ew72VT0kmnh+smpgVL+Acq30zzWm1scR1MpjkJj1ET13i0XWSdlP6PwpxyvJ+OSymC3ZUwUN3bbSu++Ong5IBtf0iGjzTqehzpuxZwGLR7QhZWLsigFWKsLZhZ3Aih1Iz23ZKBpYoz0kbYfkuh00n96DKXtXqFaKYncQ8cM4AYCm1Es84JtTYqQccfMYsp5d+w5waMYHh32XjCgAqDbFqBt0G0m/EvHIyDUdnyRqjOtK4BU2p6qri6J2na6mjRpgc9l28YxHMdrldkhfxgHvO+7PFA7DSBRG1UT4mFjrmT2t/8un9fS/+gixZTIbsacGjGVJ/WKqP0jRcliAPvEZeT1GW9N2dqIzs7tSGfuthki5cUCAN3NXRI4Hn0z2HbrhoXHnHL+6XXuVH0MTn+18czmZftOmBDbvtmo5DADb3wsbdvX439DlxzmJuEnGJh52XRyICyacoPEu8MXHEXettayP0R3WLtTx1yCTsaYGQFUuIbnHexWo3bTYD9Q3hrrZAqyL9r3itp3iW9gglmisjdSdm6dRdUC3dzsTX6uee7WZTP2nsDAeO7YMb+3QbjYUUCeg8vU43zkbYhkQ9lyuqMqghydvjQE7b3HaWBCja1sRQo849R2RMis7RkKpKmytiiqk7bvbbqN1V4hzyM1tOV7vT8Nu+zaw3uG2tmr427bu/Pd9PPNrt4qNNLwd+yvLbsL6INxV7t2yuehPpkvlaeMk7NlC7yvh2d77yEhCVAYqG3KCWFWObyY9izggFACxIALxg+HduJBawo2NbHjwnnN7RRLLqdPAAQZtGIWJYEHdpyY9q7RtIZV6k2fTOpNXHJqIX2vbxauQkMtFGfXGgCvDc+9dcjjFlPOP2RODRie+eKv3SoNV15denXcKuxnb9i6hSR3TdVXiiLYMy0QSDYjfkfqkZ6o6nbK0YAoavRxIT1EbKCOehLLpIGPHFEZodgOO7VD+NUr+tHJrZQf2Udf7WLKfPNXo3iIEgAJAatyk0QCLCklTRBo0cgOa/tOynUNtDClj3WwNnuk5FAbR0FG+nXMjNQzIGGNRZ8v49cWAYYE4YBgDiwwHhhWGA8MWF4BjrFiwOhixA5LpoGkdUQFndgqgdSSaA/M4HGBzZ7b9ltRpYxJIEZCQpaNtwBIsAmhd0eVscdemYmZwzxzi8ZuFyxnGamDGWItbKq7EkkVd2/arsF3AghtoNbrVeevA9MrYXmkWY9bIqlVkkVSNpVXYKQbsEA0RZPHxPrncvaczbt08zbxte5HO5RdBrPiHJ4PqfXKZwJwLUmvlat0spoAC3c0FNqBZ4AIsDyIyLvm58R8RtuTyeeT6nk8n1OSaLQSzfoYpJPXYjMB8yBQ+uWz2XGl9/qI0ar2RgzN1qiUIjB+G+8WvKr9vl8H3sn3YpPG3gBFEJz4RXFDCPXSreySRbUIadhagUqmjyoHAHTJtO2lCyd53zNuHd7SkdrTXusOFN7eOfgeuWonQoWi0Luqiy7yTOAB7xJhEYA9TkFCPtGZSSksqk3yJGB527uQfPYv7K+gziXVyOFV3dgg2oGZiFHApQT4RwBQ9BmummlpWXQREMocGtQwo+7y0xHQg18ReBSdJY5e70kRQ2q79OgPP4lMm5unU8jiqxZTIfVyG7kc31tmN0xYXz5MSfmSc0/Z+DU6qUQRzOoJMrEyPtFcs5UHlrroLJI+edBprFHQX8uzq6edrX55pey/aOpi1O5F0rbULSBPsihoiQrqJIuFY7hVng0TwMxqTltnb34awiN0bulL2l7Fm0my5XdSGQWSpUFdpG0OwCsi1weQpBAoZjajWyOSZJJHJG0lnZiRe4AknkbgDXqLz3Xtrq5ppTGmiEsMTMoLb2dmBIZiIJAVHFBfLn1OeXn0zhW3dnOho+IDVDafI07MDR8jmdDLUnTxnVrd5prVjHfOzplxal1KlXdSvukMQVsknaQeOp6epxvq5DdyObu7Zje4gtdnmyAT6kA+WW5pdNSDuJwQih6mVQXrxmmharN1z0rG6aUgX9riJFixFKCPIg/dGjzzX551tzpV/lCWkHey1Hyg3t4P6nPg+mJdbIFCCWQILIUO20WCDS3QJ3G/mfXLX8mRt+i1MLeiyboW/OQd3/AL+VG0UgRpNh7tH7tnHKBvTcOD9DXI9Rl4OXJnY9WY+6feP4RtT6qDQ9Ackk7QlZtzSylrB3F3JsAgG7vgEj5E5VvDCJ9RqpJNveSO+0Uu9mbaPQWeB8BkQOIDnjnDAn0WkeaRY41LOxoAUPibJNAAAkk0AASc0O3PZ2fSbTMo2sSA6NuWwAavyP7j5XRyH2d7TGl1McxXcEJ3L6qylHA+O1jXxrPT//ABI7ejl2QREuFIldyCBZTwKgPNBXJJPUsAOlnz556sa2OOOP7Zu59nbHHCdPKZnnxDxGLDFnocTOPFeLA6vDED8L/P8AwOGAsDhhgMj64YrwwDLPZmuME0UygExusgB6HaQaPwNV9crYeWB7/wBv/aaOWCOGEOe8CTuWFbVolEHq1m2N14QBdmvA1/0zW7U0zzTqIlaQtDEyogZiidylL06KB73Tz88jHZqR86iZF/oRESy9aPunu0/tOD8DnDQ0dPQwjDCKh11dTLUy3ZM5VJ6Amq6D14H780E7CmoNIohQmt85Ea9L4D+J+P1QTmn7O6fUyu/2AGCNlEbu0hoVRtpqB32RxGAea20SCe03sydKVDvJPNNe1kXwkqRvB3EyMQCD7o6j0NbnUx3bLi/byzGE1urhj6iKBFIEryvXGxdkYP8AWk8bj4bF+eaqPqFSPbFFpqXb3siojP5qwaYbrr+b69azqZpE2+GDRUqo38+SAoLbQGmQmrrwi93POZkmpiWRJPvJ2D7pDNQVwCKWgWbn1LfTNI77SnLoe91pmIPhT75lv5yBVUdegOW9PGpRX0+mUKFXfLqSCm6lVgu8iMi7bozc8AdMov2o6kNGiRKb2FYk3VflKV3Ej1BynqtS8h3SO7t0t2ZjXzY9MtFtv7Y6WPtsCV/MREfA0Y4VH+9lY6qN40M8+qkfxbowQQKI2U7saFc+6eb9OcyCFnO1FZm9FBJ/IDLknY0wd0ZQrR0W3OiAbl3Ly7C7Xn1wjiSWA193qCAKG6dOBZND7jgWSfqc6OrgUeHTAn1eWQ/+TZjHZRAtptMvF/plY/lFu5+GcfYU/wC8wfs6j/CD+LxwcvfSexcUULzMiNIsDM0f3gi3AbztJcvdAgPY9Qo654nS9pwo6v8AZVtSGFSyjp62TYPSs9X2r2+RoNPD30RaWN43nqQkRxhU2Bdm4Fh4S9UdpHXcc8h9hh/73F/4c/8A/PPN6eNWIy/VmJ5mq9vDtqzhx+nHjn5TdqyaUzy1FKw7x6ZZ0O4bjTcwm769fPItFLAveeOeI2ndlKZgLJk3UyAnha6Cr86yN9FH5aqH5FNQD/8ApI/6ZLo+zI3fadVAoom6n8lJ/FEB5evys8Z6OHLlLJrw9q2s1pUijuSwR6EfaeRlp9azhFGr07qqqqiaDoEUBR95Eyjjj3vLMjSdmSSi4wrH9XvI9/7BbcfoM+h+0/sVpYNNMVUpJChYOXclirAW9nZ4ulBRRYV05463qNPSyxxy/wDU1Dpp6WWcTMeOXjvs2402ljcsGIbTTAcIAXPDPGOCONo6j1yvHrBEpbTameNgb7sjabNBqkjaj053BbAHXM2CdkO5GKmiLBo0RR5Hwy6e2JG4l2zDp98u5vpJxIB8A2d6c7aPakUqFvtMEUyqSpmiAXpwR3kNKTY/zik5lypAVZkkkVgLCSIGv4CVDyfmijJtPqIt25Gm0z9LQl16c8grIo+r5cgMkzMgj0+qIQyllRkegQDRRY3ZySBRDXuHUZBT7S7DliBahJGAN0kRDopIBpipOzr+Kr9MzBmvoY1DyNDM2lkQqiK8hVyxveDKqqEA2/iAHIBIx9pyEWuq04WUgsssdJuPNFlW4pUv8SBT/SPQ20pkEjz5HmOl+ozR9pAftUxY7rfcDz0YBkHPSlIWvKq8sk1HYZLldPJHqFHAKMoY11qNyHPPSgQRXJzNmiZGKurKw6qwIYefIPIwI8MMLyoMBjxYAceAGGAYDDDAMBhlvs/s9pSxtURADJI1hEB6XXJY0aUAsaNDrgVK/jzzTi0KQyINYGCENujjZe+Xw+DeD+jskGjzQPh6XPpJju2aFH3gW07bRIBQDEG9umSz1vdzy9Gs50cCqahj+0z3RO0tAvUggEfemgx3PSCjwwG7Ja0eqkmeBiqpBpT7qAlVkIPqfHqGB8zYX+jwMljijI3aXTF1VRul1Dfdo20WKJWIG7IDl7sceQg1MyK2+Z/tU36u49yvWgXH6QD9VNqdKZhYzP1mseUjebA91QAEX4Ii0qD5DnJSvRdjdv8A2TVrLPINQojaJhCfCgboIwVVCFIBpKX45Z/+IHtO0sxghMiRRM8bcle8a9rblB90baAN+ZPWhgdiaQ745nG2BJFZpH4TwsGZVv32oe6tnnJWTZqJYkj+1TCV1WQhnDBWI3LCvvFq3WxYUennnKdDTnVjVmP3RFW3Gpls2XxMqGj7NkkUsijYOrsVSMfDe5C38Lv4Zb+zQw9zI0qTVN95Ggb3F2Ma3qt3yvofI8HJe1I2Jik1U3eWWRo42UvHsrgBfu41NqKHTnw8CzTlnUmDSxrH072UB+nrLNUQb5KPlnZh9F9vO0IBoj3pMiSlO4p1DOAytvQ7WCKFsE0K3beLz5zLvVFkj0qRRs2xZHG+ztut85KLwbsKvTrxmvq5JQqBdRp4gum3gx90GYjfK4V4F8I7xpIxtNWB5knMHv42W55tRIx8RQfrdBukkY81fIQ9c83pfTxoYbYmZ5meXXW1f1Mt0xSzqZ3bibXCjwUQyuAB0G1FEdfI5UZtNyznUyn1+7j9KBJMp6D9wzka1F9yCP5yF3b8rVP9zJx2lMgNSLDa7wIURCb6AmEAjg/iPTPRPDk7i7sRk/ZJDvDRK7OW+8IuOgEWmFg/EAjoTj02gmqvsBYjqzJqgT067ZAB+XnlfU9rO6lCzupIb712dg4BG5TxR5IF3V/HI2kIIMhuwUaNSUIC8KHAWgL8uvHld5mZn2Woehk0UzQR1oI96b0NialjtXj6y9S8kvmSeOPWtpu9SZh9hgZoX2uoEnUcVbSHg16EVmZFqmQIp60GQhlCjqYtye6fEdxLc0fzjdmYlCxVy7Fw7ARbhZHBFKbFc2OnIGYxnK5uqamMfC6vZ0yqAdCG/pET2QTY9yUD1HTp+eC6OX/7dY86XWcfUS8dPPMppAb3RrZINgbSOl0o8IBHwx90tkxtXiAUGw/PF2BtHJrqM6X7sfC7OkAI72CaLcNy7ZFYVZA8EignkEe+Omelk7VkaDR6ePXGLgHxRsjspdki3tHuBCqOFZqoiz6eTk18wfxsSyr3VSKrUoN7drgjrZ6dST1OW9T2ysiRq+nhdkUqW2snG5ioUQsooA+Y+nGJxialYmlgy6iVZkCwzlvu9yLCZKRw25QoEpB2iiRXPr0pPHAx2ssmmkHB3bnS6/ECO8iv+316AZwo00hoiWKyKNpKgs82GCED47jl15JPECPtkEW0FiHYL4ReyQVJGlggGwprobzSKknYc4UuE3xqCxkjKvHSiydynjjnaab1HBzObjg8WPzH+IsX9M0o5NNzsk1MRYbGFRyAg9RvVoyQaHG3LffyIsSwatpA+5O6c7UVV27dySMYwD4gA3p8cJSvou1d7xrq6mh3KrGTcXVNw3FZFIcUt0LK/DPqHtlEkeidVXTgblESuIliJ3AsE3UouMMdwINbTd0c+YTRpIxSRBptQOOQViY+jqf0Df0h4PUL1yX2nSVO5il7z7mCNPESVBkDS+DyAo7RR57sn5ebV0J1NTDKMpjbPUeXbT1IxxyiYu/whbQom/7SkkW4qI2QF4wOS5BLVIPd6OeCTyRkjSukaiYDUab3Y2DHwmrqKUjdCw692wrzKnrmXpptpWxuQMrlCTsbafxDp0sX6E5r6aQyOz6XwSMPHpiAUk55WMdJB5iNhY/CWIz0y5KWq7OHDQMZULbdtVMrVe14xZ6A+JbU11B4zPzb0fL95o2Ec1MGhYj8VqwiaSxIpDEbHO7qPH1yObuXJWZG0s44NK3dWP14a3xHpZTcPRBi0pk4ZZ12geEjeBTcq6kMjj1Rxww/ePOsrXlQYYYYCx1jGGBJCq9XJr9Va3H6kUvzo/I5qNcyguwg0qHwqBdkjxd2pO6aQ9C5PHFlRQGOp+WW4Z1BLSr3jUCtklQRfDgEWvPQEdB5cGKvwyM+mjWd+70yM1bQe8lN7qC3tkIJI3nhPM8gNnya4jvFiHdxSAKybt9hehYsOWuzYAqzQGSAS6pyxIpVALGljjToo4G1FF0FUc9ACTk6OqBvs8XelBbzSR7wPQrEQVjXjq4J/q9MCpo+zZJRuVajHWRyFiHlzI1LfwHJ8gcnKJFMywhdTe3umKsRZUE/dfjYE1TCvCbXmhJqHRqbVamSVq91LYqCLoySEKnpShhxkg7w2kSJpo9oZmZwGZGAovKaLqeuxAAf1SRhXPacTB0fVyNJuQkLGyllIJBjJPhhAN8KGr9W7pxmR0oFdPpCeT4lVwD+tRfUN8KIHooyqs0UX6JRK4/zkijZ/Yibg/OS7/VBytqtS8jbpGZ26WxJNeQF9B8OgxSWtvNFC7iJUmAPgklWwAV/mr2lgSfe3DjplTV6t5W3SOXI4F+Q9FHRR8BxkWI5UdyzFgoJ4Rdq8eW5n+vidj9c7jgFKznajXRFEmv6O4GieLND8s64jPkZAVYEFWQcWbBBDm6HpweuQu9kk8ljZ9SSef35nmevv37DXXaTviB4fBalG2k23Tdus9D6Ch+/IlW+ALPoMvp2NN+JO7HrMyxD6d6Vv6ZOdJDGKOpUSAsGMQlc1VbRaoldbIY3eLroq+1AuE90hn8LCRSw2HqQvSzdeL4ceuRwi2s0QPGQxq65r1JPTj1+uXP8lA/+pc1/oox8f5zJftGmVFAhdix3tc4sbSyhSViFcc0D5j6Tr+xlubJPAsk0Ogs9APIZLIoKhgAteA0ercncQelr6eanpeTvq4/LTRD5vOf7pRljR6yE+E6aG28O9pZgq2Rzyx21XX0vLPEWQoibd4XJal2o1nwUb6UbXk8V5+WRzx7SVtTRq1NqfiD6ZcM2nJ5hlX12TKR9A8RP+9k6/ZSNrS6kILIBiQgMeLsSfAWNvNeWOujvtmxzEAKeU3btvQX0PI5Fj0+Hpna6ffXd2WJb7uuQByKbo/HyPHTLUvZYBpZ4GNAgFnSwQCOXUJ59NxyLU9lzIu9o22frimT0/SKSp/PHE8wc9Sp5JFKUYMjMrDoykqw+IIPH550Zgw8XVVpSoUXR/Hx4uLF9enXOZoirFTVj0II+FEGjeWJ8Skwuv23OQN0gf/WRxufqZEN53pp4JbE6iM0T3kQI3EfhMQBTn1XaB530OYMMtFtQTMsca6uJniZfunBp1H+jkoh1HnG1geWw2cvGSSWBUimjkg06d4Y3BU+Au3jRrDXvK0jEWw9bzF0mukjBCN4T1RgGQ/NGBUn41eXNKdPM6rKPs9nl4+Y6HJJjc2DV+63oAuShxtglNUdO/Hmzwk/Hd95EOnNuPllfVdmyJVruU3tdCHRqu9rrYJ4JrqK5Ay3HqZe5VpYxNAPCC1nZRrasindF8Fbjz2nLHZgbx/YpW3uhVoXrvCDViP8ADOfTgP6LfOBT/lJZBWpTvPLvFO2YdOrVtl/tgnyDDLaDbE4CrqYSQ7upKTJS0u8clAPiGS/MmqrQaFJ0+5BE6LbRE33gUeJ4iedwAto+T1K2LUUNPOyMHQlWHII6/wAeXxwNFXMKs0D95p3IDxuOLPQSx3wfSRT8mB4GfqQt3HYU9FJsr6gnz+B8x8bySWRfeWwxveKULzyQqgUF+HwFV5V8pJVhjvDCDDFhgGSRoCDZqhx8T6X/AO2R48DRDGYeIpDAnkAauvwr1llPqT58lVqpIJ3cNHpwIoq+8ZmHIIKkzSV0NmkAr9UFuTm7wa3E7R6eQ86v1y8YZdUfuNO5UUCsKMy2LpiEWt200TXkTxeRS+1pFxAAzD/POoJ/2cbWsY46m287XplbW6uSVg0rs7ABQWNmhdC/qfzy8/s3qV99Fj/1s0MZ/KRwcX8hkctqNGv+3Vj/AMINi4OWXhmxoezdMH+/1kWza36Iandu2nu+W01Vv238LrnN6P2V0sOg+0ajUqZNQe70oEc4UbWQvLQUO3G5Ra7bI6+TdBTxSqSQB1JoD4npmnB2fIqhhUSncjSyMojIPFRcFpBQ5KBibPl12dHHo9OGCT6eSYit2ogmKowdSwWJ4GX3Qw3PZuvCvNz9v6WHVa0TLLpe5O3f/lIVjXvUJmBWxQpeB5Vmbv4aqnmydNHwBJO3r+ii+gFyOL87T5YHtmUfoiIF9IRsP1cfeP8A2mObnavs3vihbTxx98QRKkM0Tx8AEMLlYhjdEC14sV0OTL7PamNDJJppgvKg7HABr3iQptRfqAT8iMtwlSoP4L69424OGXkA15tzuPNn0PxOQA4i983Z6k9ecMsQky7iQFlBYKCQC3kATRPqa6455S7Fj1PoABxwKA6cACs7gfarkMAxGwCrsNe7n8NAf72QY8ng8VYYZUT6o3ta1thZC8UQSvI8iaDeni+ggydGuNlJUUQ4sckmlIB+RuvhkJyY+yz7pYSCNjEKL3bttkHaeOOdpNX1rrXqaeZ4m3Izxv6qSrUaNcc1kBOW4omlVtquzINzNdgIF6G+lVxzz0rJPHJHKb+U936aOOX47RG/7cW3cf64bJ4I4JKQSNEC17ZQhola8M4ABHAsMEHHXzzHvOssxZE0n1mikhIEilbFqbBVhQNo62rjnqCcr1mh2b2k0YMdr3bsCwdS6CvPZdefJq/Tms67uGUkAiB/IEsYW6dHbxRX18W4erLiJnqSvZm48l1WmeJisilWHkfTyI8ip8iOD5ZHGhYhVBZj0ABJPyA65USabUPE26NirdLU1x5g+oPoeDl+QxTRtJ4Yp12jYg8MxLAAxqv6JhySB4TxW08Gm3Z8w6wyj5xv/wAsrspBIIIINEGwQR6jyOQ5hp6vWiZU3CtSG8cxYru27ttj+curfiyBfO5jV1M28kuKk8yBW4+rL0v4ir8+ec4n1Jk5flv1/wAR/rfrH49fUnIcoWPC8WA8MV4YBhjvDA6jjvzA+LHj/n+WXoxpk9/vpjx4UqJP23DO37K5nY8DVHbeyvs8EEJBvds71+grxT7yp6+7t69Mqa7tSefiaaWQXdO7FR8lJofTKowyUW5C48d5p+zPZP2vVQ6feUEjbS229vBJ4sX0rrlGp2BpYo9BqtXNBHKyyww6fvDLtLnc8wKxuu8BNpINjp8bzO0u1JZ3+0agszsNsVMqhAjAKFVR4FXkAAAXZ9c0PaHtP7W0Wk0cUg00AZIIlBeRzyZJXC+9I1Wa4A6eeZuh7Lk1ErABIqba261CsbpAvLF/C1J1O05iYvtqGYThmjr+y9neGOWOdI22lo93QsQrFSOhryJokDzGZ+bZaup7TR9FFp+7XvI5WbftHKEEgbrssWY3xRCRfq5m6aZ4zujZkb9ZGKn81rI8d4oap9oJWAE2zUAWKnQMa+EoqUfRh5Yu+0b+9HPAfWJllT/w5drf8Q5l3ncMRdgii2YhVFgWSaAs/E+eSltqP2cjKFh1cDgEvsk3QNZoHmQbOij8fr9auu7GnhG6SJwnHjA3R89KkS0P55J7Q9nyaecxy1YVaIFArtAUgeXA/O8q6LWyQtuhkeNvVGZSfntPOTHpZ7OTQSLEkzIwikJVH4oletfv/I+hyvm1J2/3yrHqohIq7irR1DIpcguRtBjckjkshJ9RkY7GEvOkk77z7ogLqB/s7Il+cZY+oHTLfulM/RMBIOgDWhJ6AOCpJ+QN/TK4OdhCTtAO66oA7r9K638M1Nd2U4djK0UV0xDnabYBiO5AaTgmvd8snn798nhuexLnT6fUaouI13JEH7svVOrOCdpAsMvA5NHjjLmsl7rcun1UiGSF4UWJCsY2pDqGN7wRujbbezzOZ2l7eg0+xImcxLTMEgW2fYoZu8mfcviW/Ci1QyvN7RRM6v3U7MN5tp1BJeGOBiR3TfhS+vU5KlXo+xJoo5p9SYAZozsB3vtbvIgshZSfeKuaI4vyzyX/AGV1bFzFpdQ8asQriNtpUMVBBqj08stJ7VIveEacneQzbprHAA4qMeSjzzb9pe0wYXkliV5ZBHFIHlmZaG0kACS1IlgdSfWM+uOYHkdb2DqoV3S6bURqOrNG4X4c7aHHxyrFctL42fhYxYraNxK8/Pj8q5zd0HthJCxdIIQxSOPh9UvhiEap7s4N1GoJvnn1yn2p2xFqJnlk0wVnbcRFJsUH4KUYD+PM3lmJkilPSdolVEbqJYeaRifDfJMbDxRnz44J6hume4j7TSDs+GPS9xFNKN5aUwhtm9gt+D71jRBLcADgenl+2e1dLqZN/wBlOn8NFYGj2E2x3bDGADyBwegGaus7OLRaYxaP7Qn2ceMtIr/pZeCscu392JFvWdq6k6aJpe0IoiZJFZ4aLlFSDYq/Z0Hu23DMvvDnPLe1B/y3Vdf08vXr+kbr8c35NK6aaEjRRR1LMb1TMEXwafkd86qwauh3e6aGYvthCya3U7lKgzyFSVIsFzytgWPl64gljXhj/wAf/fDNMlhWMnC8BVjwwwFjxYZQYxgovLMWlX8cqIPgGdvoF4/NhkFXAnNNZdKn+bnmP9N1iT9lAzEfJxnSdvSJ+gSGDirijG/6Syl5F+jDAj0vYmokXesTBOvePUcdf6yQqv789D7JtDomlk1EmlZzEUjCzuzKzEBjugjkT3CTyGFgDzOeS1OoeVt0jtI36zsWP5sScjyUtve+zWr0GlnjaHUiI3TSyJNKwXqyo3dRiOwNpbYW8XBUXeV26JNR3AgnGo7uMjd3gWQyCV7bu5JO8LFe78XoABVUPLjERjaW9/2bKdLrO+lj08P3ZJd5WQs7Qhjce83ch5qIgN5ccUNf7ML9iE0NTMNqmSFpJS0nJmVwoKRqFdSpNHw8+9x47gZ75/YDVadbl1SRBWJGxnKg0Bu3EoFPlfXjJVLdvBXjz6InZ6sF77tLR6jwklZkWVhz7omV+8HFH3xkXaXsVH7+nUyjaGZU1Cot7N52d9GxFDqpdj/SxuSngM5Neea2q1BgYodJFG3+lWR3ry/SMVPzC0c03imWEbNSUk7oanuolWJdjWxAeMrukCfeFSPduiay2UyNRDqdQ5kaOWRmq2EZ52qFHurXCgDE3Y0wALKqDy7ySKP1PR3BynNOz++zN/WYn+85GBlRofyXxbTaZfh3oY/8INlrSaDTCmk1MbNd7FEyLx0uUwk/RV/tDMbDFFvbaTt9S+6efTMpaNCANXZiG8SAyqgld6Iou5ryroMPtTs7TtM32WaBYvDsV3kB91Q3LpVbrPJ6Zi4iclLbQHYsxBKIJAOvdPHLXzETMRlWfSunvo6f1lZf7xkBHrlqHtCZBSSyqP6Mjj+45U4a/Y/Zvdffz+HYQVUi2DdULL1vzWM8uRZpAzCP2i1hNRVRB3Ot7thA2JGWI5ZFss3m8sl8jKi9vakVc8jUdw3nfR9R3l0eByPQZd1MeojQvJBpyBt3DuYNybwCneLGA0e6+N1emSuV8MLNfsXs6EmNtU7Rxu1IBQLUfESzcJHY2bz+InyViKx7RU9dNpz8hMv/AJJQMsa3URahY9zmJ44u6ClXdKDuy0+9nApgKINVXSspB6nQRu0q6ZJxJGxuGQBn2gkNQQWGQ1am+CT+E5q+zPtbDpmR5NKZGSFYARIoBAmEu7a0Zo/I9QOnlL/2mEcssg1Uz94hjVEViig7Rf35A6BhQU9euedGiiau71Cj4TI0Z+HiXen1LDM/K/CzJ2pp9gVNKTTvIO9m3KDIIwfDFHGSB3YoFq5PGVf5Yn3O4kILszsvGwliS1xnwHr0rFN2RMo3d2WX9eMiRPq0ZIH1yiDmqhnlonWxOPvYQG/XhOw/Mx8xn5KE+eRyaIdYXEorpW2QcecZu/mhbp1yljxRYrDGzE9ec5wHhix4QjhgceULDGMQwGDhhhXB+Y/xwCr6XlhNGfxMiD+mwv8AZFv+7K94hhV/Zp16tLKfRAI1/bfcx/YGd/ykim49NCOK8ZkkP5Fgh/ZzNwGSi14dsTAUrCP/AFcccZ/ONVJynM5c7nJZvViSfzOLORgs8k08zRndGzI3S0JU/EWMjGGUeo0PteWQxa2JdRERV0BItkeJSKBPHwPJ8WSdpNt0bJpppJIGe9u82g4JRo/1eWJ+JHBrcfJ5JFIV6Ei+D8fnkotxizo43H95H92VHGGMYicAxk4HFeAxizqQcn51nJwGP4/6eees1OsQ6WbVd2wl1DmBrktNrRk7gCllQ6GlJ95BZNZ5I52ZDVWa9LNdSRx82J+p9ckwsS5Y3/Hpix4myoeGLDA6jcqQykqw5DAkEfIjkZcbtaVqEhWUDj71Qxr07z3x9GGUhiBwtpZGU9F2/Ikj6Xz+85FjvnO0HT5gYEeOsFxYQ1HqawxHDCv/2Q==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12" name="AutoShape 12" descr="data:image/jpeg;base64,/9j/4AAQSkZJRgABAQAAAQABAAD/2wCEAAkGBxQSEhUUEhQUFhQXGBwUGBgXFxccGBwcGhcYGBYcGRgYHCggGBwlHBgcITEhJSksLi4uGh8zODMsNygtLisBCgoKDg0OGhAQGywkHyQsLCwuLC8sLCwsLCwsLCwsLC8wLCwsLCwsLCwsLC8sLCwsLCwsLCwsLCwsLC8vLC8sLP/AABEIAKsBJgMBIgACEQEDEQH/xAAbAAACAwEBAQAAAAAAAAAAAAAAAQMEBQIGB//EAEwQAAICAQMBBQUEBQcJBgcAAAECAxEABBIhMQUTIkFRBjJhcYEUI0KRM1KSofAVU2JygrHBJENjc4Oio9HxFlSTsrThBzREVXSz0//EABkBAQEBAQEBAAAAAAAAAAAAAAABAgMEBf/EACgRAQACAQQBBAEFAQEAAAAAAAABEQIDEiExQQRRcfChEyJhgdHxQv/aAAwDAQACEQMRAD8A+M4Xhgc9DkeLGfh+eGAgcMMMAwwxgfn6YCwvDDAMMMf8dPywDFhlvs3R94WslUUb3b0FgAD4kmhliJmagnhVwy1JqVvwRoF/pDc31J/wrDUTIyCkCvfO26/Lp+Wa2xXaX/CpjzqGBn9xWb+qCf7s5ZSDRBBHkeP78xbVTVi8Ryzp9BI6lkjkYDzVGYfHkCsrXkiYkoYZJ9nfrsavXaa/Os1NVX2SE7UDFnBIRQx2sALIFn65MsttfyxllVMfDJItO7WVRmA6kKTX5ZxmrbqYLC8eGEK8MMYwAdeMMR/jjDALx4H+P8cWAYYYYDvEcMBgMH+OMMMMBYY8MBYY8MBYY8DgLDGcMBYY8MBYycMDgI5rdk+KGdB7zbT9Bu/xOZNZJBOUYMpo/wAcZ00soxyuev8AeGcomY4cV/yy3J2a4j7zdGVB22HB5q64zqfURubZGDeZQjn5g4pNWO6MaA7d28liCbIA8hwKX+/Ltwi7my5W/aI93L3cZIjQBUo+nVjXUk838c0ezNEmpl0XfHiV9r80SFYgi/6VV9cwpNVYCyruI6G6P50b4zmXWsShXwd37lH3aO4Uet3Zv1OeDLSzywiImp55/qf+voZa+ETnXMZVx7cxPxxzHC/212lMmrdg7I0bkIFNKij3VVRwFquOhze9pI4jqhKAA8mnWYLQrvHVSDXqFJP0BzA1vbCTsHnhDyDhmVygeum9QD+YIOcSM+paTUSttVaBIHnVIiLfAAHrwBj0+jlGpp5zjW2Jif56/HF8/wCvLqZRtyi+3ejnk7uYStJtFEWW9664PrVn6Z3IgbTaVSaDO4J9AZaJzkapZkWIl/ADsJNnzY35dP3DKcmsuNYiopN1c+ZYkn889vqImYwqbiPv4t5ojnrzf4aHaeoEc5NsAhqNF4UKDQs+Y9eOfXMaaTcxbjnnLZ7Q3ACRAxHQ2QfzGU5GBPAAHoL/AMc82ljMRzHL3+p1Iymdk/tmbrnj71xLjDHgM7PKWO8MMBYDDDAMd4sBgGF49h5+HB/j6YsB4seGAAYYYYBhix4BhWFYcfx+/AMMPL+PhX+P5YYBhgMKwCssroJDGZQtxgkE2vltBO291AutmqG4ZXz1vYWnEukMQDb379Vbyrdo7BWrJPAB3cehySsPMajRSR7t6Fdu0Nfl3il47+agn5DJB2bMe8+7P3Vq/QUV3FhyfEQEYkCzSk9Bnpfbeiksg2/ePCbVlYUn26FKZSR7ka8XxnTe/rP/AMrVf+m1WLWnnX7F1C9YW90MehoM6xi+eDvdVI6gsLq8j0vZc0hYIhJQ0wtQbsgKASNzEqaUWTRz6J2ew72VT0kmnh+smpgVL+Acq30zzWm1scR1MpjkJj1ET13i0XWSdlP6PwpxyvJ+OSymC3ZUwUN3bbSu++Ong5IBtf0iGjzTqehzpuxZwGLR7QhZWLsigFWKsLZhZ3Aih1Iz23ZKBpYoz0kbYfkuh00n96DKXtXqFaKYncQ8cM4AYCm1Es84JtTYqQccfMYsp5d+w5waMYHh32XjCgAqDbFqBt0G0m/EvHIyDUdnyRqjOtK4BU2p6qri6J2na6mjRpgc9l28YxHMdrldkhfxgHvO+7PFA7DSBRG1UT4mFjrmT2t/8un9fS/+gixZTIbsacGjGVJ/WKqP0jRcliAPvEZeT1GW9N2dqIzs7tSGfuthki5cUCAN3NXRI4Hn0z2HbrhoXHnHL+6XXuVH0MTn+18czmZftOmBDbvtmo5DADb3wsbdvX439DlxzmJuEnGJh52XRyICyacoPEu8MXHEXettayP0R3WLtTx1yCTsaYGQFUuIbnHexWo3bTYD9Q3hrrZAqyL9r3itp3iW9gglmisjdSdm6dRdUC3dzsTX6uee7WZTP2nsDAeO7YMb+3QbjYUUCeg8vU43zkbYhkQ9lyuqMqghydvjQE7b3HaWBCja1sRQo849R2RMis7RkKpKmytiiqk7bvbbqN1V4hzyM1tOV7vT8Nu+zaw3uG2tmr427bu/Pd9PPNrt4qNNLwd+yvLbsL6INxV7t2yuehPpkvlaeMk7NlC7yvh2d77yEhCVAYqG3KCWFWObyY9izggFACxIALxg+HduJBawo2NbHjwnnN7RRLLqdPAAQZtGIWJYEHdpyY9q7RtIZV6k2fTOpNXHJqIX2vbxauQkMtFGfXGgCvDc+9dcjjFlPOP2RODRie+eKv3SoNV15denXcKuxnb9i6hSR3TdVXiiLYMy0QSDYjfkfqkZ6o6nbK0YAoavRxIT1EbKCOehLLpIGPHFEZodgOO7VD+NUr+tHJrZQf2Udf7WLKfPNXo3iIEgAJAatyk0QCLCklTRBo0cgOa/tOynUNtDClj3WwNnuk5FAbR0FG+nXMjNQzIGGNRZ8v49cWAYYE4YBgDiwwHhhWGA8MWF4BjrFiwOhixA5LpoGkdUQFndgqgdSSaA/M4HGBzZ7b9ltRpYxJIEZCQpaNtwBIsAmhd0eVscdemYmZwzxzi8ZuFyxnGamDGWItbKq7EkkVd2/arsF3AghtoNbrVeevA9MrYXmkWY9bIqlVkkVSNpVXYKQbsEA0RZPHxPrncvaczbt08zbxte5HO5RdBrPiHJ4PqfXKZwJwLUmvlat0spoAC3c0FNqBZ4AIsDyIyLvm58R8RtuTyeeT6nk8n1OSaLQSzfoYpJPXYjMB8yBQ+uWz2XGl9/qI0ar2RgzN1qiUIjB+G+8WvKr9vl8H3sn3YpPG3gBFEJz4RXFDCPXSreySRbUIadhagUqmjyoHAHTJtO2lCyd53zNuHd7SkdrTXusOFN7eOfgeuWonQoWi0Luqiy7yTOAB7xJhEYA9TkFCPtGZSSksqk3yJGB527uQfPYv7K+gziXVyOFV3dgg2oGZiFHApQT4RwBQ9BmummlpWXQREMocGtQwo+7y0xHQg18ReBSdJY5e70kRQ2q79OgPP4lMm5unU8jiqxZTIfVyG7kc31tmN0xYXz5MSfmSc0/Z+DU6qUQRzOoJMrEyPtFcs5UHlrroLJI+edBprFHQX8uzq6edrX55pey/aOpi1O5F0rbULSBPsihoiQrqJIuFY7hVng0TwMxqTltnb34awiN0bulL2l7Fm0my5XdSGQWSpUFdpG0OwCsi1weQpBAoZjajWyOSZJJHJG0lnZiRe4AknkbgDXqLz3Xtrq5ppTGmiEsMTMoLb2dmBIZiIJAVHFBfLn1OeXn0zhW3dnOho+IDVDafI07MDR8jmdDLUnTxnVrd5prVjHfOzplxal1KlXdSvukMQVsknaQeOp6epxvq5DdyObu7Zje4gtdnmyAT6kA+WW5pdNSDuJwQih6mVQXrxmmharN1z0rG6aUgX9riJFixFKCPIg/dGjzzX551tzpV/lCWkHey1Hyg3t4P6nPg+mJdbIFCCWQILIUO20WCDS3QJ3G/mfXLX8mRt+i1MLeiyboW/OQd3/AL+VG0UgRpNh7tH7tnHKBvTcOD9DXI9Rl4OXJnY9WY+6feP4RtT6qDQ9Ackk7QlZtzSylrB3F3JsAgG7vgEj5E5VvDCJ9RqpJNveSO+0Uu9mbaPQWeB8BkQOIDnjnDAn0WkeaRY41LOxoAUPibJNAAAkk0AASc0O3PZ2fSbTMo2sSA6NuWwAavyP7j5XRyH2d7TGl1McxXcEJ3L6qylHA+O1jXxrPT//ABI7ejl2QREuFIldyCBZTwKgPNBXJJPUsAOlnz556sa2OOOP7Zu59nbHHCdPKZnnxDxGLDFnocTOPFeLA6vDED8L/P8AwOGAsDhhgMj64YrwwDLPZmuME0UygExusgB6HaQaPwNV9crYeWB7/wBv/aaOWCOGEOe8CTuWFbVolEHq1m2N14QBdmvA1/0zW7U0zzTqIlaQtDEyogZiidylL06KB73Tz88jHZqR86iZF/oRESy9aPunu0/tOD8DnDQ0dPQwjDCKh11dTLUy3ZM5VJ6Amq6D14H780E7CmoNIohQmt85Ea9L4D+J+P1QTmn7O6fUyu/2AGCNlEbu0hoVRtpqB32RxGAea20SCe03sydKVDvJPNNe1kXwkqRvB3EyMQCD7o6j0NbnUx3bLi/byzGE1urhj6iKBFIEryvXGxdkYP8AWk8bj4bF+eaqPqFSPbFFpqXb3siojP5qwaYbrr+b69azqZpE2+GDRUqo38+SAoLbQGmQmrrwi93POZkmpiWRJPvJ2D7pDNQVwCKWgWbn1LfTNI77SnLoe91pmIPhT75lv5yBVUdegOW9PGpRX0+mUKFXfLqSCm6lVgu8iMi7bozc8AdMov2o6kNGiRKb2FYk3VflKV3Ej1BynqtS8h3SO7t0t2ZjXzY9MtFtv7Y6WPtsCV/MREfA0Y4VH+9lY6qN40M8+qkfxbowQQKI2U7saFc+6eb9OcyCFnO1FZm9FBJ/IDLknY0wd0ZQrR0W3OiAbl3Ly7C7Xn1wjiSWA193qCAKG6dOBZND7jgWSfqc6OrgUeHTAn1eWQ/+TZjHZRAtptMvF/plY/lFu5+GcfYU/wC8wfs6j/CD+LxwcvfSexcUULzMiNIsDM0f3gi3AbztJcvdAgPY9Qo654nS9pwo6v8AZVtSGFSyjp62TYPSs9X2r2+RoNPD30RaWN43nqQkRxhU2Bdm4Fh4S9UdpHXcc8h9hh/73F/4c/8A/PPN6eNWIy/VmJ5mq9vDtqzhx+nHjn5TdqyaUzy1FKw7x6ZZ0O4bjTcwm769fPItFLAveeOeI2ndlKZgLJk3UyAnha6Cr86yN9FH5aqH5FNQD/8ApI/6ZLo+zI3fadVAoom6n8lJ/FEB5evys8Z6OHLlLJrw9q2s1pUijuSwR6EfaeRlp9azhFGr07qqqqiaDoEUBR95Eyjjj3vLMjSdmSSi4wrH9XvI9/7BbcfoM+h+0/sVpYNNMVUpJChYOXclirAW9nZ4ulBRRYV05463qNPSyxxy/wDU1Dpp6WWcTMeOXjvs2402ljcsGIbTTAcIAXPDPGOCONo6j1yvHrBEpbTameNgb7sjabNBqkjaj053BbAHXM2CdkO5GKmiLBo0RR5Hwy6e2JG4l2zDp98u5vpJxIB8A2d6c7aPakUqFvtMEUyqSpmiAXpwR3kNKTY/zik5lypAVZkkkVgLCSIGv4CVDyfmijJtPqIt25Gm0z9LQl16c8grIo+r5cgMkzMgj0+qIQyllRkegQDRRY3ZySBRDXuHUZBT7S7DliBahJGAN0kRDopIBpipOzr+Kr9MzBmvoY1DyNDM2lkQqiK8hVyxveDKqqEA2/iAHIBIx9pyEWuq04WUgsssdJuPNFlW4pUv8SBT/SPQ20pkEjz5HmOl+ozR9pAftUxY7rfcDz0YBkHPSlIWvKq8sk1HYZLldPJHqFHAKMoY11qNyHPPSgQRXJzNmiZGKurKw6qwIYefIPIwI8MMLyoMBjxYAceAGGAYDDDAMBhlvs/s9pSxtURADJI1hEB6XXJY0aUAsaNDrgVK/jzzTi0KQyINYGCENujjZe+Xw+DeD+jskGjzQPh6XPpJju2aFH3gW07bRIBQDEG9umSz1vdzy9Gs50cCqahj+0z3RO0tAvUggEfemgx3PSCjwwG7Ja0eqkmeBiqpBpT7qAlVkIPqfHqGB8zYX+jwMljijI3aXTF1VRul1Dfdo20WKJWIG7IDl7sceQg1MyK2+Z/tU36u49yvWgXH6QD9VNqdKZhYzP1mseUjebA91QAEX4Ii0qD5DnJSvRdjdv8A2TVrLPINQojaJhCfCgboIwVVCFIBpKX45Z/+IHtO0sxghMiRRM8bcle8a9rblB90baAN+ZPWhgdiaQ745nG2BJFZpH4TwsGZVv32oe6tnnJWTZqJYkj+1TCV1WQhnDBWI3LCvvFq3WxYUennnKdDTnVjVmP3RFW3Gpls2XxMqGj7NkkUsijYOrsVSMfDe5C38Lv4Zb+zQw9zI0qTVN95Ggb3F2Ma3qt3yvofI8HJe1I2Jik1U3eWWRo42UvHsrgBfu41NqKHTnw8CzTlnUmDSxrH072UB+nrLNUQb5KPlnZh9F9vO0IBoj3pMiSlO4p1DOAytvQ7WCKFsE0K3beLz5zLvVFkj0qRRs2xZHG+ztut85KLwbsKvTrxmvq5JQqBdRp4gum3gx90GYjfK4V4F8I7xpIxtNWB5knMHv42W55tRIx8RQfrdBukkY81fIQ9c83pfTxoYbYmZ5meXXW1f1Mt0xSzqZ3bibXCjwUQyuAB0G1FEdfI5UZtNyznUyn1+7j9KBJMp6D9wzka1F9yCP5yF3b8rVP9zJx2lMgNSLDa7wIURCb6AmEAjg/iPTPRPDk7i7sRk/ZJDvDRK7OW+8IuOgEWmFg/EAjoTj02gmqvsBYjqzJqgT067ZAB+XnlfU9rO6lCzupIb712dg4BG5TxR5IF3V/HI2kIIMhuwUaNSUIC8KHAWgL8uvHld5mZn2Woehk0UzQR1oI96b0NialjtXj6y9S8kvmSeOPWtpu9SZh9hgZoX2uoEnUcVbSHg16EVmZFqmQIp60GQhlCjqYtye6fEdxLc0fzjdmYlCxVy7Fw7ARbhZHBFKbFc2OnIGYxnK5uqamMfC6vZ0yqAdCG/pET2QTY9yUD1HTp+eC6OX/7dY86XWcfUS8dPPMppAb3RrZINgbSOl0o8IBHwx90tkxtXiAUGw/PF2BtHJrqM6X7sfC7OkAI72CaLcNy7ZFYVZA8EignkEe+Omelk7VkaDR6ePXGLgHxRsjspdki3tHuBCqOFZqoiz6eTk18wfxsSyr3VSKrUoN7drgjrZ6dST1OW9T2ysiRq+nhdkUqW2snG5ioUQsooA+Y+nGJxialYmlgy6iVZkCwzlvu9yLCZKRw25QoEpB2iiRXPr0pPHAx2ssmmkHB3bnS6/ECO8iv+316AZwo00hoiWKyKNpKgs82GCED47jl15JPECPtkEW0FiHYL4ReyQVJGlggGwprobzSKknYc4UuE3xqCxkjKvHSiydynjjnaab1HBzObjg8WPzH+IsX9M0o5NNzsk1MRYbGFRyAg9RvVoyQaHG3LffyIsSwatpA+5O6c7UVV27dySMYwD4gA3p8cJSvou1d7xrq6mh3KrGTcXVNw3FZFIcUt0LK/DPqHtlEkeidVXTgblESuIliJ3AsE3UouMMdwINbTd0c+YTRpIxSRBptQOOQViY+jqf0Df0h4PUL1yX2nSVO5il7z7mCNPESVBkDS+DyAo7RR57sn5ebV0J1NTDKMpjbPUeXbT1IxxyiYu/whbQom/7SkkW4qI2QF4wOS5BLVIPd6OeCTyRkjSukaiYDUab3Y2DHwmrqKUjdCw692wrzKnrmXpptpWxuQMrlCTsbafxDp0sX6E5r6aQyOz6XwSMPHpiAUk55WMdJB5iNhY/CWIz0y5KWq7OHDQMZULbdtVMrVe14xZ6A+JbU11B4zPzb0fL95o2Ec1MGhYj8VqwiaSxIpDEbHO7qPH1yObuXJWZG0s44NK3dWP14a3xHpZTcPRBi0pk4ZZ12geEjeBTcq6kMjj1Rxww/ePOsrXlQYYYYCx1jGGBJCq9XJr9Va3H6kUvzo/I5qNcyguwg0qHwqBdkjxd2pO6aQ9C5PHFlRQGOp+WW4Z1BLSr3jUCtklQRfDgEWvPQEdB5cGKvwyM+mjWd+70yM1bQe8lN7qC3tkIJI3nhPM8gNnya4jvFiHdxSAKybt9hehYsOWuzYAqzQGSAS6pyxIpVALGljjToo4G1FF0FUc9ACTk6OqBvs8XelBbzSR7wPQrEQVjXjq4J/q9MCpo+zZJRuVajHWRyFiHlzI1LfwHJ8gcnKJFMywhdTe3umKsRZUE/dfjYE1TCvCbXmhJqHRqbVamSVq91LYqCLoySEKnpShhxkg7w2kSJpo9oZmZwGZGAovKaLqeuxAAf1SRhXPacTB0fVyNJuQkLGyllIJBjJPhhAN8KGr9W7pxmR0oFdPpCeT4lVwD+tRfUN8KIHooyqs0UX6JRK4/zkijZ/Yibg/OS7/VBytqtS8jbpGZ26WxJNeQF9B8OgxSWtvNFC7iJUmAPgklWwAV/mr2lgSfe3DjplTV6t5W3SOXI4F+Q9FHRR8BxkWI5UdyzFgoJ4Rdq8eW5n+vidj9c7jgFKznajXRFEmv6O4GieLND8s64jPkZAVYEFWQcWbBBDm6HpweuQu9kk8ljZ9SSef35nmevv37DXXaTviB4fBalG2k23Tdus9D6Ch+/IlW+ALPoMvp2NN+JO7HrMyxD6d6Vv6ZOdJDGKOpUSAsGMQlc1VbRaoldbIY3eLroq+1AuE90hn8LCRSw2HqQvSzdeL4ceuRwi2s0QPGQxq65r1JPTj1+uXP8lA/+pc1/oox8f5zJftGmVFAhdix3tc4sbSyhSViFcc0D5j6Tr+xlubJPAsk0Ogs9APIZLIoKhgAteA0ercncQelr6eanpeTvq4/LTRD5vOf7pRljR6yE+E6aG28O9pZgq2Rzyx21XX0vLPEWQoibd4XJal2o1nwUb6UbXk8V5+WRzx7SVtTRq1NqfiD6ZcM2nJ5hlX12TKR9A8RP+9k6/ZSNrS6kILIBiQgMeLsSfAWNvNeWOujvtmxzEAKeU3btvQX0PI5Fj0+Hpna6ffXd2WJb7uuQByKbo/HyPHTLUvZYBpZ4GNAgFnSwQCOXUJ59NxyLU9lzIu9o22frimT0/SKSp/PHE8wc9Sp5JFKUYMjMrDoykqw+IIPH550Zgw8XVVpSoUXR/Hx4uLF9enXOZoirFTVj0II+FEGjeWJ8Skwuv23OQN0gf/WRxufqZEN53pp4JbE6iM0T3kQI3EfhMQBTn1XaB530OYMMtFtQTMsca6uJniZfunBp1H+jkoh1HnG1geWw2cvGSSWBUimjkg06d4Y3BU+Au3jRrDXvK0jEWw9bzF0mukjBCN4T1RgGQ/NGBUn41eXNKdPM6rKPs9nl4+Y6HJJjc2DV+63oAuShxtglNUdO/Hmzwk/Hd95EOnNuPllfVdmyJVruU3tdCHRqu9rrYJ4JrqK5Ay3HqZe5VpYxNAPCC1nZRrasindF8Fbjz2nLHZgbx/YpW3uhVoXrvCDViP8ADOfTgP6LfOBT/lJZBWpTvPLvFO2YdOrVtl/tgnyDDLaDbE4CrqYSQ7upKTJS0u8clAPiGS/MmqrQaFJ0+5BE6LbRE33gUeJ4iedwAto+T1K2LUUNPOyMHQlWHII6/wAeXxwNFXMKs0D95p3IDxuOLPQSx3wfSRT8mB4GfqQt3HYU9FJsr6gnz+B8x8bySWRfeWwxveKULzyQqgUF+HwFV5V8pJVhjvDCDDFhgGSRoCDZqhx8T6X/AO2R48DRDGYeIpDAnkAauvwr1llPqT58lVqpIJ3cNHpwIoq+8ZmHIIKkzSV0NmkAr9UFuTm7wa3E7R6eQ86v1y8YZdUfuNO5UUCsKMy2LpiEWt200TXkTxeRS+1pFxAAzD/POoJ/2cbWsY46m287XplbW6uSVg0rs7ABQWNmhdC/qfzy8/s3qV99Fj/1s0MZ/KRwcX8hkctqNGv+3Vj/AMINi4OWXhmxoezdMH+/1kWza36Iandu2nu+W01Vv238LrnN6P2V0sOg+0ajUqZNQe70oEc4UbWQvLQUO3G5Ra7bI6+TdBTxSqSQB1JoD4npmnB2fIqhhUSncjSyMojIPFRcFpBQ5KBibPl12dHHo9OGCT6eSYit2ogmKowdSwWJ4GX3Qw3PZuvCvNz9v6WHVa0TLLpe5O3f/lIVjXvUJmBWxQpeB5Vmbv4aqnmydNHwBJO3r+ii+gFyOL87T5YHtmUfoiIF9IRsP1cfeP8A2mObnavs3vihbTxx98QRKkM0Tx8AEMLlYhjdEC14sV0OTL7PamNDJJppgvKg7HABr3iQptRfqAT8iMtwlSoP4L69424OGXkA15tzuPNn0PxOQA4i983Z6k9ecMsQky7iQFlBYKCQC3kATRPqa6455S7Fj1PoABxwKA6cACs7gfarkMAxGwCrsNe7n8NAf72QY8ng8VYYZUT6o3ta1thZC8UQSvI8iaDeni+ggydGuNlJUUQ4sckmlIB+RuvhkJyY+yz7pYSCNjEKL3bttkHaeOOdpNX1rrXqaeZ4m3Izxv6qSrUaNcc1kBOW4omlVtquzINzNdgIF6G+lVxzz0rJPHJHKb+U936aOOX47RG/7cW3cf64bJ4I4JKQSNEC17ZQhola8M4ABHAsMEHHXzzHvOssxZE0n1mikhIEilbFqbBVhQNo62rjnqCcr1mh2b2k0YMdr3bsCwdS6CvPZdefJq/Tms67uGUkAiB/IEsYW6dHbxRX18W4erLiJnqSvZm48l1WmeJisilWHkfTyI8ip8iOD5ZHGhYhVBZj0ABJPyA65USabUPE26NirdLU1x5g+oPoeDl+QxTRtJ4Yp12jYg8MxLAAxqv6JhySB4TxW08Gm3Z8w6wyj5xv/wAsrspBIIIINEGwQR6jyOQ5hp6vWiZU3CtSG8cxYru27ttj+curfiyBfO5jV1M28kuKk8yBW4+rL0v4ir8+ec4n1Jk5flv1/wAR/rfrH49fUnIcoWPC8WA8MV4YBhjvDA6jjvzA+LHj/n+WXoxpk9/vpjx4UqJP23DO37K5nY8DVHbeyvs8EEJBvds71+grxT7yp6+7t69Mqa7tSefiaaWQXdO7FR8lJofTKowyUW5C48d5p+zPZP2vVQ6feUEjbS229vBJ4sX0rrlGp2BpYo9BqtXNBHKyyww6fvDLtLnc8wKxuu8BNpINjp8bzO0u1JZ3+0agszsNsVMqhAjAKFVR4FXkAAAXZ9c0PaHtP7W0Wk0cUg00AZIIlBeRzyZJXC+9I1Wa4A6eeZuh7Lk1ErABIqba261CsbpAvLF/C1J1O05iYvtqGYThmjr+y9neGOWOdI22lo93QsQrFSOhryJokDzGZ+bZaup7TR9FFp+7XvI5WbftHKEEgbrssWY3xRCRfq5m6aZ4zujZkb9ZGKn81rI8d4oap9oJWAE2zUAWKnQMa+EoqUfRh5Yu+0b+9HPAfWJllT/w5drf8Q5l3ncMRdgii2YhVFgWSaAs/E+eSltqP2cjKFh1cDgEvsk3QNZoHmQbOij8fr9auu7GnhG6SJwnHjA3R89KkS0P55J7Q9nyaecxy1YVaIFArtAUgeXA/O8q6LWyQtuhkeNvVGZSfntPOTHpZ7OTQSLEkzIwikJVH4oletfv/I+hyvm1J2/3yrHqohIq7irR1DIpcguRtBjckjkshJ9RkY7GEvOkk77z7ogLqB/s7Il+cZY+oHTLfulM/RMBIOgDWhJ6AOCpJ+QN/TK4OdhCTtAO66oA7r9K638M1Nd2U4djK0UV0xDnabYBiO5AaTgmvd8snn798nhuexLnT6fUaouI13JEH7svVOrOCdpAsMvA5NHjjLmsl7rcun1UiGSF4UWJCsY2pDqGN7wRujbbezzOZ2l7eg0+xImcxLTMEgW2fYoZu8mfcviW/Ci1QyvN7RRM6v3U7MN5tp1BJeGOBiR3TfhS+vU5KlXo+xJoo5p9SYAZozsB3vtbvIgshZSfeKuaI4vyzyX/AGV1bFzFpdQ8asQriNtpUMVBBqj08stJ7VIveEacneQzbprHAA4qMeSjzzb9pe0wYXkliV5ZBHFIHlmZaG0kACS1IlgdSfWM+uOYHkdb2DqoV3S6bURqOrNG4X4c7aHHxyrFctL42fhYxYraNxK8/Pj8q5zd0HthJCxdIIQxSOPh9UvhiEap7s4N1GoJvnn1yn2p2xFqJnlk0wVnbcRFJsUH4KUYD+PM3lmJkilPSdolVEbqJYeaRifDfJMbDxRnz44J6hume4j7TSDs+GPS9xFNKN5aUwhtm9gt+D71jRBLcADgenl+2e1dLqZN/wBlOn8NFYGj2E2x3bDGADyBwegGaus7OLRaYxaP7Qn2ceMtIr/pZeCscu392JFvWdq6k6aJpe0IoiZJFZ4aLlFSDYq/Z0Hu23DMvvDnPLe1B/y3Vdf08vXr+kbr8c35NK6aaEjRRR1LMb1TMEXwafkd86qwauh3e6aGYvthCya3U7lKgzyFSVIsFzytgWPl64gljXhj/wAf/fDNMlhWMnC8BVjwwwFjxYZQYxgovLMWlX8cqIPgGdvoF4/NhkFXAnNNZdKn+bnmP9N1iT9lAzEfJxnSdvSJ+gSGDirijG/6Syl5F+jDAj0vYmokXesTBOvePUcdf6yQqv789D7JtDomlk1EmlZzEUjCzuzKzEBjugjkT3CTyGFgDzOeS1OoeVt0jtI36zsWP5sScjyUtve+zWr0GlnjaHUiI3TSyJNKwXqyo3dRiOwNpbYW8XBUXeV26JNR3AgnGo7uMjd3gWQyCV7bu5JO8LFe78XoABVUPLjERjaW9/2bKdLrO+lj08P3ZJd5WQs7Qhjce83ch5qIgN5ccUNf7ML9iE0NTMNqmSFpJS0nJmVwoKRqFdSpNHw8+9x47gZ75/YDVadbl1SRBWJGxnKg0Bu3EoFPlfXjJVLdvBXjz6InZ6sF77tLR6jwklZkWVhz7omV+8HFH3xkXaXsVH7+nUyjaGZU1Cot7N52d9GxFDqpdj/SxuSngM5Neea2q1BgYodJFG3+lWR3ry/SMVPzC0c03imWEbNSUk7oanuolWJdjWxAeMrukCfeFSPduiay2UyNRDqdQ5kaOWRmq2EZ52qFHurXCgDE3Y0wALKqDy7ySKP1PR3BynNOz++zN/WYn+85GBlRofyXxbTaZfh3oY/8INlrSaDTCmk1MbNd7FEyLx0uUwk/RV/tDMbDFFvbaTt9S+6efTMpaNCANXZiG8SAyqgld6Iou5ryroMPtTs7TtM32WaBYvDsV3kB91Q3LpVbrPJ6Zi4iclLbQHYsxBKIJAOvdPHLXzETMRlWfSunvo6f1lZf7xkBHrlqHtCZBSSyqP6Mjj+45U4a/Y/Zvdffz+HYQVUi2DdULL1vzWM8uRZpAzCP2i1hNRVRB3Ot7thA2JGWI5ZFss3m8sl8jKi9vakVc8jUdw3nfR9R3l0eByPQZd1MeojQvJBpyBt3DuYNybwCneLGA0e6+N1emSuV8MLNfsXs6EmNtU7Rxu1IBQLUfESzcJHY2bz+InyViKx7RU9dNpz8hMv/AJJQMsa3URahY9zmJ44u6ClXdKDuy0+9nApgKINVXSspB6nQRu0q6ZJxJGxuGQBn2gkNQQWGQ1am+CT+E5q+zPtbDpmR5NKZGSFYARIoBAmEu7a0Zo/I9QOnlL/2mEcssg1Uz94hjVEViig7Rf35A6BhQU9euedGiiau71Cj4TI0Z+HiXen1LDM/K/CzJ2pp9gVNKTTvIO9m3KDIIwfDFHGSB3YoFq5PGVf5Yn3O4kILszsvGwliS1xnwHr0rFN2RMo3d2WX9eMiRPq0ZIH1yiDmqhnlonWxOPvYQG/XhOw/Mx8xn5KE+eRyaIdYXEorpW2QcecZu/mhbp1yljxRYrDGzE9ec5wHhix4QjhgceULDGMQwGDhhhXB+Y/xwCr6XlhNGfxMiD+mwv8AZFv+7K94hhV/Zp16tLKfRAI1/bfcx/YGd/ykim49NCOK8ZkkP5Fgh/ZzNwGSi14dsTAUrCP/AFcccZ/ONVJynM5c7nJZvViSfzOLORgs8k08zRndGzI3S0JU/EWMjGGUeo0PteWQxa2JdRERV0BItkeJSKBPHwPJ8WSdpNt0bJpppJIGe9u82g4JRo/1eWJ+JHBrcfJ5JFIV6Ei+D8fnkotxizo43H95H92VHGGMYicAxk4HFeAxizqQcn51nJwGP4/6eees1OsQ6WbVd2wl1DmBrktNrRk7gCllQ6GlJ95BZNZ5I52ZDVWa9LNdSRx82J+p9ckwsS5Y3/Hpix4myoeGLDA6jcqQykqw5DAkEfIjkZcbtaVqEhWUDj71Qxr07z3x9GGUhiBwtpZGU9F2/Ikj6Xz+85FjvnO0HT5gYEeOsFxYQ1HqawxHDCv/2Q==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14" name="AutoShape 14" descr="data:image/jpeg;base64,/9j/4AAQSkZJRgABAQAAAQABAAD/2wCEAAkGBxQSEhUUEhQUFhQXGBwUGBgXFxccGBwcGhcYGBYcGRgYHCggGBwlHBgcITEhJSksLi4uGh8zODMsNygtLisBCgoKDg0OGhAQGywkHyQsLCwuLC8sLCwsLCwsLCwsLC8wLCwsLCwsLCwsLC8sLCwsLCwsLCwsLCwsLC8vLC8sLP/AABEIAKsBJgMBIgACEQEDEQH/xAAbAAACAwEBAQAAAAAAAAAAAAAAAQMEBQIGB//EAEwQAAICAQMBBQUEBQcJBgcAAAECAxEABBIhMQUTIkFRBjJhcYEUI0KRM1KSofAVU2JygrHBJENjc4Oio9HxFlSTsrThBzREVXSz0//EABkBAQEBAQEBAAAAAAAAAAAAAAABAgMEBf/EACgRAQACAQQBBAEFAQEAAAAAAAABEQIDEiExQQRRcfChEyJhgdHxQv/aAAwDAQACEQMRAD8A+M4Xhgc9DkeLGfh+eGAgcMMMAwwxgfn6YCwvDDAMMMf8dPywDFhlvs3R94WslUUb3b0FgAD4kmhliJmagnhVwy1JqVvwRoF/pDc31J/wrDUTIyCkCvfO26/Lp+Wa2xXaX/CpjzqGBn9xWb+qCf7s5ZSDRBBHkeP78xbVTVi8Ryzp9BI6lkjkYDzVGYfHkCsrXkiYkoYZJ9nfrsavXaa/Os1NVX2SE7UDFnBIRQx2sALIFn65MsttfyxllVMfDJItO7WVRmA6kKTX5ZxmrbqYLC8eGEK8MMYwAdeMMR/jjDALx4H+P8cWAYYYYDvEcMBgMH+OMMMMBYY8MBYY8MBYY8DgLDGcMBYY8MBYycMDgI5rdk+KGdB7zbT9Bu/xOZNZJBOUYMpo/wAcZ00soxyuev8AeGcomY4cV/yy3J2a4j7zdGVB22HB5q64zqfURubZGDeZQjn5g4pNWO6MaA7d28liCbIA8hwKX+/Ltwi7my5W/aI93L3cZIjQBUo+nVjXUk838c0ezNEmpl0XfHiV9r80SFYgi/6VV9cwpNVYCyruI6G6P50b4zmXWsShXwd37lH3aO4Uet3Zv1OeDLSzywiImp55/qf+voZa+ETnXMZVx7cxPxxzHC/212lMmrdg7I0bkIFNKij3VVRwFquOhze9pI4jqhKAA8mnWYLQrvHVSDXqFJP0BzA1vbCTsHnhDyDhmVygeum9QD+YIOcSM+paTUSttVaBIHnVIiLfAAHrwBj0+jlGpp5zjW2Jif56/HF8/wCvLqZRtyi+3ejnk7uYStJtFEWW9664PrVn6Z3IgbTaVSaDO4J9AZaJzkapZkWIl/ADsJNnzY35dP3DKcmsuNYiopN1c+ZYkn889vqImYwqbiPv4t5ojnrzf4aHaeoEc5NsAhqNF4UKDQs+Y9eOfXMaaTcxbjnnLZ7Q3ACRAxHQ2QfzGU5GBPAAHoL/AMc82ljMRzHL3+p1Iymdk/tmbrnj71xLjDHgM7PKWO8MMBYDDDAMd4sBgGF49h5+HB/j6YsB4seGAAYYYYBhix4BhWFYcfx+/AMMPL+PhX+P5YYBhgMKwCssroJDGZQtxgkE2vltBO291AutmqG4ZXz1vYWnEukMQDb379Vbyrdo7BWrJPAB3cehySsPMajRSR7t6Fdu0Nfl3il47+agn5DJB2bMe8+7P3Vq/QUV3FhyfEQEYkCzSk9Bnpfbeiksg2/ePCbVlYUn26FKZSR7ka8XxnTe/rP/AMrVf+m1WLWnnX7F1C9YW90MehoM6xi+eDvdVI6gsLq8j0vZc0hYIhJQ0wtQbsgKASNzEqaUWTRz6J2ew72VT0kmnh+smpgVL+Acq30zzWm1scR1MpjkJj1ET13i0XWSdlP6PwpxyvJ+OSymC3ZUwUN3bbSu++Ong5IBtf0iGjzTqehzpuxZwGLR7QhZWLsigFWKsLZhZ3Aih1Iz23ZKBpYoz0kbYfkuh00n96DKXtXqFaKYncQ8cM4AYCm1Es84JtTYqQccfMYsp5d+w5waMYHh32XjCgAqDbFqBt0G0m/EvHIyDUdnyRqjOtK4BU2p6qri6J2na6mjRpgc9l28YxHMdrldkhfxgHvO+7PFA7DSBRG1UT4mFjrmT2t/8un9fS/+gixZTIbsacGjGVJ/WKqP0jRcliAPvEZeT1GW9N2dqIzs7tSGfuthki5cUCAN3NXRI4Hn0z2HbrhoXHnHL+6XXuVH0MTn+18czmZftOmBDbvtmo5DADb3wsbdvX439DlxzmJuEnGJh52XRyICyacoPEu8MXHEXettayP0R3WLtTx1yCTsaYGQFUuIbnHexWo3bTYD9Q3hrrZAqyL9r3itp3iW9gglmisjdSdm6dRdUC3dzsTX6uee7WZTP2nsDAeO7YMb+3QbjYUUCeg8vU43zkbYhkQ9lyuqMqghydvjQE7b3HaWBCja1sRQo849R2RMis7RkKpKmytiiqk7bvbbqN1V4hzyM1tOV7vT8Nu+zaw3uG2tmr427bu/Pd9PPNrt4qNNLwd+yvLbsL6INxV7t2yuehPpkvlaeMk7NlC7yvh2d77yEhCVAYqG3KCWFWObyY9izggFACxIALxg+HduJBawo2NbHjwnnN7RRLLqdPAAQZtGIWJYEHdpyY9q7RtIZV6k2fTOpNXHJqIX2vbxauQkMtFGfXGgCvDc+9dcjjFlPOP2RODRie+eKv3SoNV15denXcKuxnb9i6hSR3TdVXiiLYMy0QSDYjfkfqkZ6o6nbK0YAoavRxIT1EbKCOehLLpIGPHFEZodgOO7VD+NUr+tHJrZQf2Udf7WLKfPNXo3iIEgAJAatyk0QCLCklTRBo0cgOa/tOynUNtDClj3WwNnuk5FAbR0FG+nXMjNQzIGGNRZ8v49cWAYYE4YBgDiwwHhhWGA8MWF4BjrFiwOhixA5LpoGkdUQFndgqgdSSaA/M4HGBzZ7b9ltRpYxJIEZCQpaNtwBIsAmhd0eVscdemYmZwzxzi8ZuFyxnGamDGWItbKq7EkkVd2/arsF3AghtoNbrVeevA9MrYXmkWY9bIqlVkkVSNpVXYKQbsEA0RZPHxPrncvaczbt08zbxte5HO5RdBrPiHJ4PqfXKZwJwLUmvlat0spoAC3c0FNqBZ4AIsDyIyLvm58R8RtuTyeeT6nk8n1OSaLQSzfoYpJPXYjMB8yBQ+uWz2XGl9/qI0ar2RgzN1qiUIjB+G+8WvKr9vl8H3sn3YpPG3gBFEJz4RXFDCPXSreySRbUIadhagUqmjyoHAHTJtO2lCyd53zNuHd7SkdrTXusOFN7eOfgeuWonQoWi0Luqiy7yTOAB7xJhEYA9TkFCPtGZSSksqk3yJGB527uQfPYv7K+gziXVyOFV3dgg2oGZiFHApQT4RwBQ9BmummlpWXQREMocGtQwo+7y0xHQg18ReBSdJY5e70kRQ2q79OgPP4lMm5unU8jiqxZTIfVyG7kc31tmN0xYXz5MSfmSc0/Z+DU6qUQRzOoJMrEyPtFcs5UHlrroLJI+edBprFHQX8uzq6edrX55pey/aOpi1O5F0rbULSBPsihoiQrqJIuFY7hVng0TwMxqTltnb34awiN0bulL2l7Fm0my5XdSGQWSpUFdpG0OwCsi1weQpBAoZjajWyOSZJJHJG0lnZiRe4AknkbgDXqLz3Xtrq5ppTGmiEsMTMoLb2dmBIZiIJAVHFBfLn1OeXn0zhW3dnOho+IDVDafI07MDR8jmdDLUnTxnVrd5prVjHfOzplxal1KlXdSvukMQVsknaQeOp6epxvq5DdyObu7Zje4gtdnmyAT6kA+WW5pdNSDuJwQih6mVQXrxmmharN1z0rG6aUgX9riJFixFKCPIg/dGjzzX551tzpV/lCWkHey1Hyg3t4P6nPg+mJdbIFCCWQILIUO20WCDS3QJ3G/mfXLX8mRt+i1MLeiyboW/OQd3/AL+VG0UgRpNh7tH7tnHKBvTcOD9DXI9Rl4OXJnY9WY+6feP4RtT6qDQ9Ackk7QlZtzSylrB3F3JsAgG7vgEj5E5VvDCJ9RqpJNveSO+0Uu9mbaPQWeB8BkQOIDnjnDAn0WkeaRY41LOxoAUPibJNAAAkk0AASc0O3PZ2fSbTMo2sSA6NuWwAavyP7j5XRyH2d7TGl1McxXcEJ3L6qylHA+O1jXxrPT//ABI7ejl2QREuFIldyCBZTwKgPNBXJJPUsAOlnz556sa2OOOP7Zu59nbHHCdPKZnnxDxGLDFnocTOPFeLA6vDED8L/P8AwOGAsDhhgMj64YrwwDLPZmuME0UygExusgB6HaQaPwNV9crYeWB7/wBv/aaOWCOGEOe8CTuWFbVolEHq1m2N14QBdmvA1/0zW7U0zzTqIlaQtDEyogZiidylL06KB73Tz88jHZqR86iZF/oRESy9aPunu0/tOD8DnDQ0dPQwjDCKh11dTLUy3ZM5VJ6Amq6D14H780E7CmoNIohQmt85Ea9L4D+J+P1QTmn7O6fUyu/2AGCNlEbu0hoVRtpqB32RxGAea20SCe03sydKVDvJPNNe1kXwkqRvB3EyMQCD7o6j0NbnUx3bLi/byzGE1urhj6iKBFIEryvXGxdkYP8AWk8bj4bF+eaqPqFSPbFFpqXb3siojP5qwaYbrr+b69azqZpE2+GDRUqo38+SAoLbQGmQmrrwi93POZkmpiWRJPvJ2D7pDNQVwCKWgWbn1LfTNI77SnLoe91pmIPhT75lv5yBVUdegOW9PGpRX0+mUKFXfLqSCm6lVgu8iMi7bozc8AdMov2o6kNGiRKb2FYk3VflKV3Ej1BynqtS8h3SO7t0t2ZjXzY9MtFtv7Y6WPtsCV/MREfA0Y4VH+9lY6qN40M8+qkfxbowQQKI2U7saFc+6eb9OcyCFnO1FZm9FBJ/IDLknY0wd0ZQrR0W3OiAbl3Ly7C7Xn1wjiSWA193qCAKG6dOBZND7jgWSfqc6OrgUeHTAn1eWQ/+TZjHZRAtptMvF/plY/lFu5+GcfYU/wC8wfs6j/CD+LxwcvfSexcUULzMiNIsDM0f3gi3AbztJcvdAgPY9Qo654nS9pwo6v8AZVtSGFSyjp62TYPSs9X2r2+RoNPD30RaWN43nqQkRxhU2Bdm4Fh4S9UdpHXcc8h9hh/73F/4c/8A/PPN6eNWIy/VmJ5mq9vDtqzhx+nHjn5TdqyaUzy1FKw7x6ZZ0O4bjTcwm769fPItFLAveeOeI2ndlKZgLJk3UyAnha6Cr86yN9FH5aqH5FNQD/8ApI/6ZLo+zI3fadVAoom6n8lJ/FEB5evys8Z6OHLlLJrw9q2s1pUijuSwR6EfaeRlp9azhFGr07qqqqiaDoEUBR95Eyjjj3vLMjSdmSSi4wrH9XvI9/7BbcfoM+h+0/sVpYNNMVUpJChYOXclirAW9nZ4ulBRRYV05463qNPSyxxy/wDU1Dpp6WWcTMeOXjvs2402ljcsGIbTTAcIAXPDPGOCONo6j1yvHrBEpbTameNgb7sjabNBqkjaj053BbAHXM2CdkO5GKmiLBo0RR5Hwy6e2JG4l2zDp98u5vpJxIB8A2d6c7aPakUqFvtMEUyqSpmiAXpwR3kNKTY/zik5lypAVZkkkVgLCSIGv4CVDyfmijJtPqIt25Gm0z9LQl16c8grIo+r5cgMkzMgj0+qIQyllRkegQDRRY3ZySBRDXuHUZBT7S7DliBahJGAN0kRDopIBpipOzr+Kr9MzBmvoY1DyNDM2lkQqiK8hVyxveDKqqEA2/iAHIBIx9pyEWuq04WUgsssdJuPNFlW4pUv8SBT/SPQ20pkEjz5HmOl+ozR9pAftUxY7rfcDz0YBkHPSlIWvKq8sk1HYZLldPJHqFHAKMoY11qNyHPPSgQRXJzNmiZGKurKw6qwIYefIPIwI8MMLyoMBjxYAceAGGAYDDDAMBhlvs/s9pSxtURADJI1hEB6XXJY0aUAsaNDrgVK/jzzTi0KQyINYGCENujjZe+Xw+DeD+jskGjzQPh6XPpJju2aFH3gW07bRIBQDEG9umSz1vdzy9Gs50cCqahj+0z3RO0tAvUggEfemgx3PSCjwwG7Ja0eqkmeBiqpBpT7qAlVkIPqfHqGB8zYX+jwMljijI3aXTF1VRul1Dfdo20WKJWIG7IDl7sceQg1MyK2+Z/tU36u49yvWgXH6QD9VNqdKZhYzP1mseUjebA91QAEX4Ii0qD5DnJSvRdjdv8A2TVrLPINQojaJhCfCgboIwVVCFIBpKX45Z/+IHtO0sxghMiRRM8bcle8a9rblB90baAN+ZPWhgdiaQ745nG2BJFZpH4TwsGZVv32oe6tnnJWTZqJYkj+1TCV1WQhnDBWI3LCvvFq3WxYUennnKdDTnVjVmP3RFW3Gpls2XxMqGj7NkkUsijYOrsVSMfDe5C38Lv4Zb+zQw9zI0qTVN95Ggb3F2Ma3qt3yvofI8HJe1I2Jik1U3eWWRo42UvHsrgBfu41NqKHTnw8CzTlnUmDSxrH072UB+nrLNUQb5KPlnZh9F9vO0IBoj3pMiSlO4p1DOAytvQ7WCKFsE0K3beLz5zLvVFkj0qRRs2xZHG+ztut85KLwbsKvTrxmvq5JQqBdRp4gum3gx90GYjfK4V4F8I7xpIxtNWB5knMHv42W55tRIx8RQfrdBukkY81fIQ9c83pfTxoYbYmZ5meXXW1f1Mt0xSzqZ3bibXCjwUQyuAB0G1FEdfI5UZtNyznUyn1+7j9KBJMp6D9wzka1F9yCP5yF3b8rVP9zJx2lMgNSLDa7wIURCb6AmEAjg/iPTPRPDk7i7sRk/ZJDvDRK7OW+8IuOgEWmFg/EAjoTj02gmqvsBYjqzJqgT067ZAB+XnlfU9rO6lCzupIb712dg4BG5TxR5IF3V/HI2kIIMhuwUaNSUIC8KHAWgL8uvHld5mZn2Woehk0UzQR1oI96b0NialjtXj6y9S8kvmSeOPWtpu9SZh9hgZoX2uoEnUcVbSHg16EVmZFqmQIp60GQhlCjqYtye6fEdxLc0fzjdmYlCxVy7Fw7ARbhZHBFKbFc2OnIGYxnK5uqamMfC6vZ0yqAdCG/pET2QTY9yUD1HTp+eC6OX/7dY86XWcfUS8dPPMppAb3RrZINgbSOl0o8IBHwx90tkxtXiAUGw/PF2BtHJrqM6X7sfC7OkAI72CaLcNy7ZFYVZA8EignkEe+Omelk7VkaDR6ePXGLgHxRsjspdki3tHuBCqOFZqoiz6eTk18wfxsSyr3VSKrUoN7drgjrZ6dST1OW9T2ysiRq+nhdkUqW2snG5ioUQsooA+Y+nGJxialYmlgy6iVZkCwzlvu9yLCZKRw25QoEpB2iiRXPr0pPHAx2ssmmkHB3bnS6/ECO8iv+316AZwo00hoiWKyKNpKgs82GCED47jl15JPECPtkEW0FiHYL4ReyQVJGlggGwprobzSKknYc4UuE3xqCxkjKvHSiydynjjnaab1HBzObjg8WPzH+IsX9M0o5NNzsk1MRYbGFRyAg9RvVoyQaHG3LffyIsSwatpA+5O6c7UVV27dySMYwD4gA3p8cJSvou1d7xrq6mh3KrGTcXVNw3FZFIcUt0LK/DPqHtlEkeidVXTgblESuIliJ3AsE3UouMMdwINbTd0c+YTRpIxSRBptQOOQViY+jqf0Df0h4PUL1yX2nSVO5il7z7mCNPESVBkDS+DyAo7RR57sn5ebV0J1NTDKMpjbPUeXbT1IxxyiYu/whbQom/7SkkW4qI2QF4wOS5BLVIPd6OeCTyRkjSukaiYDUab3Y2DHwmrqKUjdCw692wrzKnrmXpptpWxuQMrlCTsbafxDp0sX6E5r6aQyOz6XwSMPHpiAUk55WMdJB5iNhY/CWIz0y5KWq7OHDQMZULbdtVMrVe14xZ6A+JbU11B4zPzb0fL95o2Ec1MGhYj8VqwiaSxIpDEbHO7qPH1yObuXJWZG0s44NK3dWP14a3xHpZTcPRBi0pk4ZZ12geEjeBTcq6kMjj1Rxww/ePOsrXlQYYYYCx1jGGBJCq9XJr9Va3H6kUvzo/I5qNcyguwg0qHwqBdkjxd2pO6aQ9C5PHFlRQGOp+WW4Z1BLSr3jUCtklQRfDgEWvPQEdB5cGKvwyM+mjWd+70yM1bQe8lN7qC3tkIJI3nhPM8gNnya4jvFiHdxSAKybt9hehYsOWuzYAqzQGSAS6pyxIpVALGljjToo4G1FF0FUc9ACTk6OqBvs8XelBbzSR7wPQrEQVjXjq4J/q9MCpo+zZJRuVajHWRyFiHlzI1LfwHJ8gcnKJFMywhdTe3umKsRZUE/dfjYE1TCvCbXmhJqHRqbVamSVq91LYqCLoySEKnpShhxkg7w2kSJpo9oZmZwGZGAovKaLqeuxAAf1SRhXPacTB0fVyNJuQkLGyllIJBjJPhhAN8KGr9W7pxmR0oFdPpCeT4lVwD+tRfUN8KIHooyqs0UX6JRK4/zkijZ/Yibg/OS7/VBytqtS8jbpGZ26WxJNeQF9B8OgxSWtvNFC7iJUmAPgklWwAV/mr2lgSfe3DjplTV6t5W3SOXI4F+Q9FHRR8BxkWI5UdyzFgoJ4Rdq8eW5n+vidj9c7jgFKznajXRFEmv6O4GieLND8s64jPkZAVYEFWQcWbBBDm6HpweuQu9kk8ljZ9SSef35nmevv37DXXaTviB4fBalG2k23Tdus9D6Ch+/IlW+ALPoMvp2NN+JO7HrMyxD6d6Vv6ZOdJDGKOpUSAsGMQlc1VbRaoldbIY3eLroq+1AuE90hn8LCRSw2HqQvSzdeL4ceuRwi2s0QPGQxq65r1JPTj1+uXP8lA/+pc1/oox8f5zJftGmVFAhdix3tc4sbSyhSViFcc0D5j6Tr+xlubJPAsk0Ogs9APIZLIoKhgAteA0ercncQelr6eanpeTvq4/LTRD5vOf7pRljR6yE+E6aG28O9pZgq2Rzyx21XX0vLPEWQoibd4XJal2o1nwUb6UbXk8V5+WRzx7SVtTRq1NqfiD6ZcM2nJ5hlX12TKR9A8RP+9k6/ZSNrS6kILIBiQgMeLsSfAWNvNeWOujvtmxzEAKeU3btvQX0PI5Fj0+Hpna6ffXd2WJb7uuQByKbo/HyPHTLUvZYBpZ4GNAgFnSwQCOXUJ59NxyLU9lzIu9o22frimT0/SKSp/PHE8wc9Sp5JFKUYMjMrDoykqw+IIPH550Zgw8XVVpSoUXR/Hx4uLF9enXOZoirFTVj0II+FEGjeWJ8Skwuv23OQN0gf/WRxufqZEN53pp4JbE6iM0T3kQI3EfhMQBTn1XaB530OYMMtFtQTMsca6uJniZfunBp1H+jkoh1HnG1geWw2cvGSSWBUimjkg06d4Y3BU+Au3jRrDXvK0jEWw9bzF0mukjBCN4T1RgGQ/NGBUn41eXNKdPM6rKPs9nl4+Y6HJJjc2DV+63oAuShxtglNUdO/Hmzwk/Hd95EOnNuPllfVdmyJVruU3tdCHRqu9rrYJ4JrqK5Ay3HqZe5VpYxNAPCC1nZRrasindF8Fbjz2nLHZgbx/YpW3uhVoXrvCDViP8ADOfTgP6LfOBT/lJZBWpTvPLvFO2YdOrVtl/tgnyDDLaDbE4CrqYSQ7upKTJS0u8clAPiGS/MmqrQaFJ0+5BE6LbRE33gUeJ4iedwAto+T1K2LUUNPOyMHQlWHII6/wAeXxwNFXMKs0D95p3IDxuOLPQSx3wfSRT8mB4GfqQt3HYU9FJsr6gnz+B8x8bySWRfeWwxveKULzyQqgUF+HwFV5V8pJVhjvDCDDFhgGSRoCDZqhx8T6X/AO2R48DRDGYeIpDAnkAauvwr1llPqT58lVqpIJ3cNHpwIoq+8ZmHIIKkzSV0NmkAr9UFuTm7wa3E7R6eQ86v1y8YZdUfuNO5UUCsKMy2LpiEWt200TXkTxeRS+1pFxAAzD/POoJ/2cbWsY46m287XplbW6uSVg0rs7ABQWNmhdC/qfzy8/s3qV99Fj/1s0MZ/KRwcX8hkctqNGv+3Vj/AMINi4OWXhmxoezdMH+/1kWza36Iandu2nu+W01Vv238LrnN6P2V0sOg+0ajUqZNQe70oEc4UbWQvLQUO3G5Ra7bI6+TdBTxSqSQB1JoD4npmnB2fIqhhUSncjSyMojIPFRcFpBQ5KBibPl12dHHo9OGCT6eSYit2ogmKowdSwWJ4GX3Qw3PZuvCvNz9v6WHVa0TLLpe5O3f/lIVjXvUJmBWxQpeB5Vmbv4aqnmydNHwBJO3r+ii+gFyOL87T5YHtmUfoiIF9IRsP1cfeP8A2mObnavs3vihbTxx98QRKkM0Tx8AEMLlYhjdEC14sV0OTL7PamNDJJppgvKg7HABr3iQptRfqAT8iMtwlSoP4L69424OGXkA15tzuPNn0PxOQA4i983Z6k9ecMsQky7iQFlBYKCQC3kATRPqa6455S7Fj1PoABxwKA6cACs7gfarkMAxGwCrsNe7n8NAf72QY8ng8VYYZUT6o3ta1thZC8UQSvI8iaDeni+ggydGuNlJUUQ4sckmlIB+RuvhkJyY+yz7pYSCNjEKL3bttkHaeOOdpNX1rrXqaeZ4m3Izxv6qSrUaNcc1kBOW4omlVtquzINzNdgIF6G+lVxzz0rJPHJHKb+U936aOOX47RG/7cW3cf64bJ4I4JKQSNEC17ZQhola8M4ABHAsMEHHXzzHvOssxZE0n1mikhIEilbFqbBVhQNo62rjnqCcr1mh2b2k0YMdr3bsCwdS6CvPZdefJq/Tms67uGUkAiB/IEsYW6dHbxRX18W4erLiJnqSvZm48l1WmeJisilWHkfTyI8ip8iOD5ZHGhYhVBZj0ABJPyA65USabUPE26NirdLU1x5g+oPoeDl+QxTRtJ4Yp12jYg8MxLAAxqv6JhySB4TxW08Gm3Z8w6wyj5xv/wAsrspBIIIINEGwQR6jyOQ5hp6vWiZU3CtSG8cxYru27ttj+curfiyBfO5jV1M28kuKk8yBW4+rL0v4ir8+ec4n1Jk5flv1/wAR/rfrH49fUnIcoWPC8WA8MV4YBhjvDA6jjvzA+LHj/n+WXoxpk9/vpjx4UqJP23DO37K5nY8DVHbeyvs8EEJBvds71+grxT7yp6+7t69Mqa7tSefiaaWQXdO7FR8lJofTKowyUW5C48d5p+zPZP2vVQ6feUEjbS229vBJ4sX0rrlGp2BpYo9BqtXNBHKyyww6fvDLtLnc8wKxuu8BNpINjp8bzO0u1JZ3+0agszsNsVMqhAjAKFVR4FXkAAAXZ9c0PaHtP7W0Wk0cUg00AZIIlBeRzyZJXC+9I1Wa4A6eeZuh7Lk1ErABIqba261CsbpAvLF/C1J1O05iYvtqGYThmjr+y9neGOWOdI22lo93QsQrFSOhryJokDzGZ+bZaup7TR9FFp+7XvI5WbftHKEEgbrssWY3xRCRfq5m6aZ4zujZkb9ZGKn81rI8d4oap9oJWAE2zUAWKnQMa+EoqUfRh5Yu+0b+9HPAfWJllT/w5drf8Q5l3ncMRdgii2YhVFgWSaAs/E+eSltqP2cjKFh1cDgEvsk3QNZoHmQbOij8fr9auu7GnhG6SJwnHjA3R89KkS0P55J7Q9nyaecxy1YVaIFArtAUgeXA/O8q6LWyQtuhkeNvVGZSfntPOTHpZ7OTQSLEkzIwikJVH4oletfv/I+hyvm1J2/3yrHqohIq7irR1DIpcguRtBjckjkshJ9RkY7GEvOkk77z7ogLqB/s7Il+cZY+oHTLfulM/RMBIOgDWhJ6AOCpJ+QN/TK4OdhCTtAO66oA7r9K638M1Nd2U4djK0UV0xDnabYBiO5AaTgmvd8snn798nhuexLnT6fUaouI13JEH7svVOrOCdpAsMvA5NHjjLmsl7rcun1UiGSF4UWJCsY2pDqGN7wRujbbezzOZ2l7eg0+xImcxLTMEgW2fYoZu8mfcviW/Ci1QyvN7RRM6v3U7MN5tp1BJeGOBiR3TfhS+vU5KlXo+xJoo5p9SYAZozsB3vtbvIgshZSfeKuaI4vyzyX/AGV1bFzFpdQ8asQriNtpUMVBBqj08stJ7VIveEacneQzbprHAA4qMeSjzzb9pe0wYXkliV5ZBHFIHlmZaG0kACS1IlgdSfWM+uOYHkdb2DqoV3S6bURqOrNG4X4c7aHHxyrFctL42fhYxYraNxK8/Pj8q5zd0HthJCxdIIQxSOPh9UvhiEap7s4N1GoJvnn1yn2p2xFqJnlk0wVnbcRFJsUH4KUYD+PM3lmJkilPSdolVEbqJYeaRifDfJMbDxRnz44J6hume4j7TSDs+GPS9xFNKN5aUwhtm9gt+D71jRBLcADgenl+2e1dLqZN/wBlOn8NFYGj2E2x3bDGADyBwegGaus7OLRaYxaP7Qn2ceMtIr/pZeCscu392JFvWdq6k6aJpe0IoiZJFZ4aLlFSDYq/Z0Hu23DMvvDnPLe1B/y3Vdf08vXr+kbr8c35NK6aaEjRRR1LMb1TMEXwafkd86qwauh3e6aGYvthCya3U7lKgzyFSVIsFzytgWPl64gljXhj/wAf/fDNMlhWMnC8BVjwwwFjxYZQYxgovLMWlX8cqIPgGdvoF4/NhkFXAnNNZdKn+bnmP9N1iT9lAzEfJxnSdvSJ+gSGDirijG/6Syl5F+jDAj0vYmokXesTBOvePUcdf6yQqv789D7JtDomlk1EmlZzEUjCzuzKzEBjugjkT3CTyGFgDzOeS1OoeVt0jtI36zsWP5sScjyUtve+zWr0GlnjaHUiI3TSyJNKwXqyo3dRiOwNpbYW8XBUXeV26JNR3AgnGo7uMjd3gWQyCV7bu5JO8LFe78XoABVUPLjERjaW9/2bKdLrO+lj08P3ZJd5WQs7Qhjce83ch5qIgN5ccUNf7ML9iE0NTMNqmSFpJS0nJmVwoKRqFdSpNHw8+9x47gZ75/YDVadbl1SRBWJGxnKg0Bu3EoFPlfXjJVLdvBXjz6InZ6sF77tLR6jwklZkWVhz7omV+8HFH3xkXaXsVH7+nUyjaGZU1Cot7N52d9GxFDqpdj/SxuSngM5Neea2q1BgYodJFG3+lWR3ry/SMVPzC0c03imWEbNSUk7oanuolWJdjWxAeMrukCfeFSPduiay2UyNRDqdQ5kaOWRmq2EZ52qFHurXCgDE3Y0wALKqDy7ySKP1PR3BynNOz++zN/WYn+85GBlRofyXxbTaZfh3oY/8INlrSaDTCmk1MbNd7FEyLx0uUwk/RV/tDMbDFFvbaTt9S+6efTMpaNCANXZiG8SAyqgld6Iou5ryroMPtTs7TtM32WaBYvDsV3kB91Q3LpVbrPJ6Zi4iclLbQHYsxBKIJAOvdPHLXzETMRlWfSunvo6f1lZf7xkBHrlqHtCZBSSyqP6Mjj+45U4a/Y/Zvdffz+HYQVUi2DdULL1vzWM8uRZpAzCP2i1hNRVRB3Ot7thA2JGWI5ZFss3m8sl8jKi9vakVc8jUdw3nfR9R3l0eByPQZd1MeojQvJBpyBt3DuYNybwCneLGA0e6+N1emSuV8MLNfsXs6EmNtU7Rxu1IBQLUfESzcJHY2bz+InyViKx7RU9dNpz8hMv/AJJQMsa3URahY9zmJ44u6ClXdKDuy0+9nApgKINVXSspB6nQRu0q6ZJxJGxuGQBn2gkNQQWGQ1am+CT+E5q+zPtbDpmR5NKZGSFYARIoBAmEu7a0Zo/I9QOnlL/2mEcssg1Uz94hjVEViig7Rf35A6BhQU9euedGiiau71Cj4TI0Z+HiXen1LDM/K/CzJ2pp9gVNKTTvIO9m3KDIIwfDFHGSB3YoFq5PGVf5Yn3O4kILszsvGwliS1xnwHr0rFN2RMo3d2WX9eMiRPq0ZIH1yiDmqhnlonWxOPvYQG/XhOw/Mx8xn5KE+eRyaIdYXEorpW2QcecZu/mhbp1yljxRYrDGzE9ec5wHhix4QjhgceULDGMQwGDhhhXB+Y/xwCr6XlhNGfxMiD+mwv8AZFv+7K94hhV/Zp16tLKfRAI1/bfcx/YGd/ykim49NCOK8ZkkP5Fgh/ZzNwGSi14dsTAUrCP/AFcccZ/ONVJynM5c7nJZvViSfzOLORgs8k08zRndGzI3S0JU/EWMjGGUeo0PteWQxa2JdRERV0BItkeJSKBPHwPJ8WSdpNt0bJpppJIGe9u82g4JRo/1eWJ+JHBrcfJ5JFIV6Ei+D8fnkotxizo43H95H92VHGGMYicAxk4HFeAxizqQcn51nJwGP4/6eees1OsQ6WbVd2wl1DmBrktNrRk7gCllQ6GlJ95BZNZ5I52ZDVWa9LNdSRx82J+p9ckwsS5Y3/Hpix4myoeGLDA6jcqQykqw5DAkEfIjkZcbtaVqEhWUDj71Qxr07z3x9GGUhiBwtpZGU9F2/Ikj6Xz+85FjvnO0HT5gYEeOsFxYQ1HqawxHDCv/2Q==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7250" name="AutoShape 2" descr="Image result for internet.org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41346" name="AutoShape 2" descr="Image result for drones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41348" name="AutoShape 4" descr="Image result for drones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381000" y="3680635"/>
            <a:ext cx="84582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buFont typeface="Monotype Sorts" charset="2"/>
              <a:buNone/>
              <a:defRPr/>
            </a:pPr>
            <a:r>
              <a:rPr lang="en-CA" sz="1400" dirty="0"/>
              <a:t>M. </a:t>
            </a:r>
            <a:r>
              <a:rPr lang="en-CA" sz="1400" dirty="0" err="1"/>
              <a:t>Alzenad</a:t>
            </a:r>
            <a:r>
              <a:rPr lang="en-CA" sz="1400" dirty="0"/>
              <a:t>, A. El-</a:t>
            </a:r>
            <a:r>
              <a:rPr lang="en-CA" sz="1400" dirty="0" err="1"/>
              <a:t>Keyi</a:t>
            </a:r>
            <a:r>
              <a:rPr lang="en-CA" sz="1400" dirty="0"/>
              <a:t>, H. Yanikomeroglu, “</a:t>
            </a:r>
            <a:r>
              <a:rPr lang="en-CA" sz="1400" dirty="0">
                <a:solidFill>
                  <a:srgbClr val="FF0000"/>
                </a:solidFill>
              </a:rPr>
              <a:t>3D placement of an unmanned aerial vehicle BS for maximum coverage of users with different </a:t>
            </a:r>
            <a:r>
              <a:rPr lang="en-CA" sz="1400" dirty="0" err="1">
                <a:solidFill>
                  <a:srgbClr val="FF0000"/>
                </a:solidFill>
              </a:rPr>
              <a:t>QoS</a:t>
            </a:r>
            <a:r>
              <a:rPr lang="en-CA" sz="1400" dirty="0">
                <a:solidFill>
                  <a:srgbClr val="FF0000"/>
                </a:solidFill>
              </a:rPr>
              <a:t>  requirements</a:t>
            </a:r>
            <a:r>
              <a:rPr lang="en-CA" sz="1400" dirty="0"/>
              <a:t>”, </a:t>
            </a:r>
            <a:r>
              <a:rPr lang="en-CA" sz="1400" i="1" dirty="0"/>
              <a:t>IEEE Wireless </a:t>
            </a:r>
            <a:r>
              <a:rPr lang="en-CA" sz="1400" i="1" dirty="0" err="1"/>
              <a:t>Commun</a:t>
            </a:r>
            <a:r>
              <a:rPr lang="en-CA" sz="1400" i="1" dirty="0"/>
              <a:t>. Letters, </a:t>
            </a:r>
            <a:r>
              <a:rPr lang="en-CA" sz="1400" dirty="0"/>
              <a:t>Feb 2018. </a:t>
            </a:r>
            <a:r>
              <a:rPr lang="en-CA" sz="1400" dirty="0">
                <a:solidFill>
                  <a:srgbClr val="9900FF"/>
                </a:solidFill>
              </a:rPr>
              <a:t>(</a:t>
            </a:r>
            <a:r>
              <a:rPr lang="en-CA" sz="1400" dirty="0" smtClean="0">
                <a:solidFill>
                  <a:srgbClr val="9900FF"/>
                </a:solidFill>
              </a:rPr>
              <a:t>183)</a:t>
            </a:r>
            <a:endParaRPr lang="en-CA" sz="1400" dirty="0">
              <a:solidFill>
                <a:srgbClr val="9900FF"/>
              </a:solidFill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81000" y="5137299"/>
            <a:ext cx="84582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buFont typeface="Monotype Sorts" charset="2"/>
              <a:buNone/>
              <a:defRPr/>
            </a:pPr>
            <a:r>
              <a:rPr lang="en-CA" sz="1400" dirty="0"/>
              <a:t>M. </a:t>
            </a:r>
            <a:r>
              <a:rPr lang="en-CA" sz="1400" dirty="0" err="1"/>
              <a:t>Alzenad</a:t>
            </a:r>
            <a:r>
              <a:rPr lang="en-CA" sz="1400" dirty="0"/>
              <a:t>, A. El-</a:t>
            </a:r>
            <a:r>
              <a:rPr lang="en-CA" sz="1400" dirty="0" err="1"/>
              <a:t>Keyi</a:t>
            </a:r>
            <a:r>
              <a:rPr lang="en-CA" sz="1400" dirty="0"/>
              <a:t>, F. </a:t>
            </a:r>
            <a:r>
              <a:rPr lang="en-CA" sz="1400" dirty="0" err="1"/>
              <a:t>Lagum</a:t>
            </a:r>
            <a:r>
              <a:rPr lang="en-CA" sz="1400" dirty="0"/>
              <a:t>, H. Yanikomeroglu, “</a:t>
            </a:r>
            <a:r>
              <a:rPr lang="en-CA" sz="1400" dirty="0">
                <a:solidFill>
                  <a:srgbClr val="FF3300"/>
                </a:solidFill>
              </a:rPr>
              <a:t>3D placement of unmanned aerial vehicle base station (UAV-BS) for energy-efficient maximal coverage</a:t>
            </a:r>
            <a:r>
              <a:rPr lang="en-CA" sz="1400" dirty="0"/>
              <a:t>”, </a:t>
            </a:r>
            <a:r>
              <a:rPr lang="en-CA" sz="1400" i="1" dirty="0"/>
              <a:t>IEEE Wireless </a:t>
            </a:r>
            <a:r>
              <a:rPr lang="en-CA" sz="1400" i="1" dirty="0" err="1"/>
              <a:t>Commun</a:t>
            </a:r>
            <a:r>
              <a:rPr lang="en-CA" sz="1400" i="1" dirty="0"/>
              <a:t>. Lett., </a:t>
            </a:r>
            <a:r>
              <a:rPr lang="en-CA" sz="1400" dirty="0"/>
              <a:t>Aug 2017. </a:t>
            </a:r>
            <a:r>
              <a:rPr lang="en-CA" sz="1400" dirty="0">
                <a:solidFill>
                  <a:srgbClr val="9900FF"/>
                </a:solidFill>
              </a:rPr>
              <a:t>(</a:t>
            </a:r>
            <a:r>
              <a:rPr lang="en-CA" sz="1400" dirty="0" smtClean="0">
                <a:solidFill>
                  <a:srgbClr val="9900FF"/>
                </a:solidFill>
              </a:rPr>
              <a:t>388)</a:t>
            </a:r>
            <a:endParaRPr lang="en-CA" sz="1400" dirty="0">
              <a:solidFill>
                <a:srgbClr val="9900FF"/>
              </a:solidFill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81000" y="2253648"/>
            <a:ext cx="84582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buFont typeface="Monotype Sorts" charset="2"/>
              <a:buNone/>
              <a:defRPr/>
            </a:pPr>
            <a:r>
              <a:rPr lang="en-CA" sz="1400" dirty="0"/>
              <a:t>I. </a:t>
            </a:r>
            <a:r>
              <a:rPr lang="en-CA" sz="1400" dirty="0" err="1"/>
              <a:t>Bor-Yaliniz</a:t>
            </a:r>
            <a:r>
              <a:rPr lang="en-CA" sz="1400" dirty="0"/>
              <a:t>, S.S. </a:t>
            </a:r>
            <a:r>
              <a:rPr lang="en-CA" sz="1400" dirty="0" err="1"/>
              <a:t>Szyszkowicz</a:t>
            </a:r>
            <a:r>
              <a:rPr lang="en-CA" sz="1400" dirty="0"/>
              <a:t>, H. Yanikomeroglu, “</a:t>
            </a:r>
            <a:r>
              <a:rPr lang="en-CA" sz="1400" dirty="0">
                <a:solidFill>
                  <a:srgbClr val="FF0000"/>
                </a:solidFill>
              </a:rPr>
              <a:t>Environment aware drone-base-station placements in modern metropolitans</a:t>
            </a:r>
            <a:r>
              <a:rPr lang="en-CA" sz="1400" dirty="0"/>
              <a:t>”, </a:t>
            </a:r>
            <a:r>
              <a:rPr lang="en-CA" sz="1400" i="1" dirty="0"/>
              <a:t>IEEE</a:t>
            </a:r>
            <a:r>
              <a:rPr lang="en-CA" sz="1400" dirty="0"/>
              <a:t> </a:t>
            </a:r>
            <a:r>
              <a:rPr lang="en-CA" sz="1400" i="1" dirty="0"/>
              <a:t>Wireless Communications Letters, </a:t>
            </a:r>
            <a:r>
              <a:rPr lang="en-CA" sz="1400" dirty="0"/>
              <a:t>Jun 2018. </a:t>
            </a:r>
            <a:r>
              <a:rPr lang="en-CA" sz="1400" dirty="0" smtClean="0">
                <a:solidFill>
                  <a:srgbClr val="9900FF"/>
                </a:solidFill>
              </a:rPr>
              <a:t>(31)</a:t>
            </a:r>
            <a:endParaRPr lang="en-CA" sz="1400" dirty="0">
              <a:latin typeface="+mj-lt"/>
              <a:cs typeface="+mn-c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81000" y="4398334"/>
            <a:ext cx="84582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buFont typeface="Monotype Sorts" charset="2"/>
              <a:buNone/>
              <a:defRPr/>
            </a:pPr>
            <a:r>
              <a:rPr lang="en-CA" sz="1400" dirty="0"/>
              <a:t>M. </a:t>
            </a:r>
            <a:r>
              <a:rPr lang="en-CA" sz="1400" dirty="0" err="1"/>
              <a:t>Alzenad</a:t>
            </a:r>
            <a:r>
              <a:rPr lang="en-CA" sz="1400" dirty="0"/>
              <a:t>, M.Z. </a:t>
            </a:r>
            <a:r>
              <a:rPr lang="en-CA" sz="1400" dirty="0" err="1"/>
              <a:t>Shakir</a:t>
            </a:r>
            <a:r>
              <a:rPr lang="en-CA" sz="1400" dirty="0"/>
              <a:t>, H. </a:t>
            </a:r>
            <a:r>
              <a:rPr lang="en-CA" sz="1400" dirty="0" err="1"/>
              <a:t>Yanikomeroglu</a:t>
            </a:r>
            <a:r>
              <a:rPr lang="en-CA" sz="1400" dirty="0"/>
              <a:t>, M.-S. Alouini, “</a:t>
            </a:r>
            <a:r>
              <a:rPr lang="en-CA" sz="1400" dirty="0">
                <a:solidFill>
                  <a:srgbClr val="FF0000"/>
                </a:solidFill>
              </a:rPr>
              <a:t>FSO-based vertical backhaul/</a:t>
            </a:r>
            <a:r>
              <a:rPr lang="en-CA" sz="1400" dirty="0" err="1">
                <a:solidFill>
                  <a:srgbClr val="FF0000"/>
                </a:solidFill>
              </a:rPr>
              <a:t>fronthaul</a:t>
            </a:r>
            <a:r>
              <a:rPr lang="en-CA" sz="1400" dirty="0">
                <a:solidFill>
                  <a:srgbClr val="FF0000"/>
                </a:solidFill>
              </a:rPr>
              <a:t> framework for 5G+ wireless networks</a:t>
            </a:r>
            <a:r>
              <a:rPr lang="en-CA" sz="1400" dirty="0"/>
              <a:t>”, </a:t>
            </a:r>
            <a:r>
              <a:rPr lang="en-CA" sz="1400" i="1" dirty="0"/>
              <a:t>IEEE Communications Magazine, </a:t>
            </a:r>
            <a:r>
              <a:rPr lang="en-CA" sz="1400" dirty="0"/>
              <a:t>Jan 2018. </a:t>
            </a:r>
            <a:r>
              <a:rPr lang="en-CA" sz="1400" dirty="0">
                <a:solidFill>
                  <a:srgbClr val="9900FF"/>
                </a:solidFill>
              </a:rPr>
              <a:t>(</a:t>
            </a:r>
            <a:r>
              <a:rPr lang="en-CA" sz="1400" dirty="0" smtClean="0">
                <a:solidFill>
                  <a:srgbClr val="9900FF"/>
                </a:solidFill>
              </a:rPr>
              <a:t>194)</a:t>
            </a:r>
            <a:endParaRPr lang="en-CA" sz="1400" dirty="0">
              <a:solidFill>
                <a:srgbClr val="9900FF"/>
              </a:solidFill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81000" y="5854998"/>
            <a:ext cx="84582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buFont typeface="Monotype Sorts" charset="2"/>
              <a:buNone/>
              <a:defRPr/>
            </a:pPr>
            <a:r>
              <a:rPr lang="en-CA" sz="1400" dirty="0"/>
              <a:t>I. </a:t>
            </a:r>
            <a:r>
              <a:rPr lang="en-CA" sz="1400" dirty="0" err="1"/>
              <a:t>Bor-Yaliniz</a:t>
            </a:r>
            <a:r>
              <a:rPr lang="en-CA" sz="1400" dirty="0"/>
              <a:t>, H. Yanikomeroglu, “</a:t>
            </a:r>
            <a:r>
              <a:rPr lang="en-CA" sz="1400" dirty="0">
                <a:solidFill>
                  <a:srgbClr val="FF0000"/>
                </a:solidFill>
              </a:rPr>
              <a:t>The new frontier in RAN heterogeneity: Multi-tier drone-cells</a:t>
            </a:r>
            <a:r>
              <a:rPr lang="en-CA" sz="1400" dirty="0"/>
              <a:t>”, </a:t>
            </a:r>
            <a:r>
              <a:rPr lang="en-CA" sz="1400" i="1" dirty="0"/>
              <a:t>IEEE Communications Magazine, </a:t>
            </a:r>
            <a:r>
              <a:rPr lang="en-CA" sz="1400" dirty="0"/>
              <a:t>Nov 2016</a:t>
            </a:r>
            <a:r>
              <a:rPr lang="en-CA" sz="1400" i="1" dirty="0"/>
              <a:t>. </a:t>
            </a:r>
            <a:r>
              <a:rPr lang="en-CA" sz="1400" dirty="0" smtClean="0">
                <a:solidFill>
                  <a:srgbClr val="9900FF"/>
                </a:solidFill>
              </a:rPr>
              <a:t>(310)</a:t>
            </a:r>
            <a:endParaRPr lang="en-CA" sz="1400" dirty="0">
              <a:solidFill>
                <a:srgbClr val="9900FF"/>
              </a:solidFill>
              <a:latin typeface="+mj-lt"/>
            </a:endParaRPr>
          </a:p>
        </p:txBody>
      </p:sp>
      <p:sp>
        <p:nvSpPr>
          <p:cNvPr id="32" name="Title 4"/>
          <p:cNvSpPr>
            <a:spLocks noGrp="1"/>
          </p:cNvSpPr>
          <p:nvPr>
            <p:ph type="title"/>
          </p:nvPr>
        </p:nvSpPr>
        <p:spPr>
          <a:xfrm>
            <a:off x="457200" y="819151"/>
            <a:ext cx="6324600" cy="381000"/>
          </a:xfrm>
        </p:spPr>
        <p:txBody>
          <a:bodyPr/>
          <a:lstStyle/>
          <a:p>
            <a:r>
              <a:rPr lang="en-US" dirty="0"/>
              <a:t>IEEE Journal Papers (2016–2018) </a:t>
            </a:r>
            <a:endParaRPr lang="en-CA" dirty="0"/>
          </a:p>
        </p:txBody>
      </p:sp>
      <p:sp>
        <p:nvSpPr>
          <p:cNvPr id="19" name="TextBox 18"/>
          <p:cNvSpPr txBox="1"/>
          <p:nvPr/>
        </p:nvSpPr>
        <p:spPr>
          <a:xfrm>
            <a:off x="381000" y="1524000"/>
            <a:ext cx="84582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defRPr/>
            </a:pPr>
            <a:r>
              <a:rPr lang="en-CA" sz="1400" dirty="0"/>
              <a:t>X. Cao, P. Yang, M. </a:t>
            </a:r>
            <a:r>
              <a:rPr lang="en-CA" sz="1400" dirty="0" err="1"/>
              <a:t>Alzenad</a:t>
            </a:r>
            <a:r>
              <a:rPr lang="en-CA" sz="1400" dirty="0"/>
              <a:t>, X. Xi, D. Wu, H. Yanikomeroglu, “</a:t>
            </a:r>
            <a:r>
              <a:rPr lang="en-CA" sz="1400" dirty="0">
                <a:solidFill>
                  <a:srgbClr val="FF0000"/>
                </a:solidFill>
              </a:rPr>
              <a:t>Airborne communication networks: A survey</a:t>
            </a:r>
            <a:r>
              <a:rPr lang="en-CA" sz="1400" dirty="0"/>
              <a:t>”, </a:t>
            </a:r>
            <a:r>
              <a:rPr lang="en-CA" sz="1400" i="1" dirty="0"/>
              <a:t>IEEE Journal on Selected Areas in Communications</a:t>
            </a:r>
            <a:r>
              <a:rPr lang="en-CA" sz="1400" dirty="0"/>
              <a:t>, Sep 2018. </a:t>
            </a:r>
            <a:r>
              <a:rPr lang="en-CA" sz="1400" dirty="0" smtClean="0">
                <a:solidFill>
                  <a:srgbClr val="9900FF"/>
                </a:solidFill>
              </a:rPr>
              <a:t>(88)</a:t>
            </a:r>
            <a:endParaRPr lang="en-CA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381000" y="2971800"/>
            <a:ext cx="84582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buFont typeface="Monotype Sorts" charset="2"/>
              <a:buNone/>
              <a:defRPr/>
            </a:pPr>
            <a:r>
              <a:rPr lang="en-CA" sz="1400" dirty="0"/>
              <a:t>F. </a:t>
            </a:r>
            <a:r>
              <a:rPr lang="en-CA" sz="1400" dirty="0" err="1"/>
              <a:t>Lagum</a:t>
            </a:r>
            <a:r>
              <a:rPr lang="en-CA" sz="1400" dirty="0"/>
              <a:t>, I. </a:t>
            </a:r>
            <a:r>
              <a:rPr lang="en-CA" sz="1400" dirty="0" err="1"/>
              <a:t>Bor-Yaliniz</a:t>
            </a:r>
            <a:r>
              <a:rPr lang="en-CA" sz="1400" dirty="0"/>
              <a:t>, H. Yanikomeroglu, “</a:t>
            </a:r>
            <a:r>
              <a:rPr lang="en-CA" sz="1400" dirty="0">
                <a:solidFill>
                  <a:srgbClr val="FF0000"/>
                </a:solidFill>
              </a:rPr>
              <a:t>Strategic densification with UAV-BSs for cellular networks</a:t>
            </a:r>
            <a:r>
              <a:rPr lang="en-CA" sz="1400" dirty="0">
                <a:solidFill>
                  <a:schemeClr val="tx1"/>
                </a:solidFill>
              </a:rPr>
              <a:t>”, </a:t>
            </a:r>
            <a:r>
              <a:rPr lang="en-CA" sz="1400" i="1" dirty="0"/>
              <a:t>IEEE Wireless Communications Letters, </a:t>
            </a:r>
            <a:r>
              <a:rPr lang="en-CA" sz="1400" dirty="0"/>
              <a:t>Jun 2018. </a:t>
            </a:r>
            <a:r>
              <a:rPr lang="en-CA" sz="1400" dirty="0" smtClean="0">
                <a:solidFill>
                  <a:srgbClr val="9900FF"/>
                </a:solidFill>
              </a:rPr>
              <a:t>(57)</a:t>
            </a:r>
            <a:endParaRPr lang="en-CA" sz="1400" dirty="0">
              <a:solidFill>
                <a:srgbClr val="9900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31094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AutoShape 2" descr="Image result for google loon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04" name="AutoShape 4" descr="Image result for google loon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06" name="AutoShape 6" descr="Image result for google loon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08" name="AutoShape 8" descr="Image result for google loon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10" name="AutoShape 10" descr="data:image/jpeg;base64,/9j/4AAQSkZJRgABAQAAAQABAAD/2wCEAAkGBxQSEhUUEhQUFhQXGBwUGBgXFxccGBwcGhcYGBYcGRgYHCggGBwlHBgcITEhJSksLi4uGh8zODMsNygtLisBCgoKDg0OGhAQGywkHyQsLCwuLC8sLCwsLCwsLCwsLC8wLCwsLCwsLCwsLC8sLCwsLCwsLCwsLCwsLC8vLC8sLP/AABEIAKsBJgMBIgACEQEDEQH/xAAbAAACAwEBAQAAAAAAAAAAAAAAAQMEBQIGB//EAEwQAAICAQMBBQUEBQcJBgcAAAECAxEABBIhMQUTIkFRBjJhcYEUI0KRM1KSofAVU2JygrHBJENjc4Oio9HxFlSTsrThBzREVXSz0//EABkBAQEBAQEBAAAAAAAAAAAAAAABAgMEBf/EACgRAQACAQQBBAEFAQEAAAAAAAABEQIDEiExQQRRcfChEyJhgdHxQv/aAAwDAQACEQMRAD8A+M4Xhgc9DkeLGfh+eGAgcMMMAwwxgfn6YCwvDDAMMMf8dPywDFhlvs3R94WslUUb3b0FgAD4kmhliJmagnhVwy1JqVvwRoF/pDc31J/wrDUTIyCkCvfO26/Lp+Wa2xXaX/CpjzqGBn9xWb+qCf7s5ZSDRBBHkeP78xbVTVi8Ryzp9BI6lkjkYDzVGYfHkCsrXkiYkoYZJ9nfrsavXaa/Os1NVX2SE7UDFnBIRQx2sALIFn65MsttfyxllVMfDJItO7WVRmA6kKTX5ZxmrbqYLC8eGEK8MMYwAdeMMR/jjDALx4H+P8cWAYYYYDvEcMBgMH+OMMMMBYY8MBYY8MBYY8DgLDGcMBYY8MBYycMDgI5rdk+KGdB7zbT9Bu/xOZNZJBOUYMpo/wAcZ00soxyuev8AeGcomY4cV/yy3J2a4j7zdGVB22HB5q64zqfURubZGDeZQjn5g4pNWO6MaA7d28liCbIA8hwKX+/Ltwi7my5W/aI93L3cZIjQBUo+nVjXUk838c0ezNEmpl0XfHiV9r80SFYgi/6VV9cwpNVYCyruI6G6P50b4zmXWsShXwd37lH3aO4Uet3Zv1OeDLSzywiImp55/qf+voZa+ETnXMZVx7cxPxxzHC/212lMmrdg7I0bkIFNKij3VVRwFquOhze9pI4jqhKAA8mnWYLQrvHVSDXqFJP0BzA1vbCTsHnhDyDhmVygeum9QD+YIOcSM+paTUSttVaBIHnVIiLfAAHrwBj0+jlGpp5zjW2Jif56/HF8/wCvLqZRtyi+3ejnk7uYStJtFEWW9664PrVn6Z3IgbTaVSaDO4J9AZaJzkapZkWIl/ADsJNnzY35dP3DKcmsuNYiopN1c+ZYkn889vqImYwqbiPv4t5ojnrzf4aHaeoEc5NsAhqNF4UKDQs+Y9eOfXMaaTcxbjnnLZ7Q3ACRAxHQ2QfzGU5GBPAAHoL/AMc82ljMRzHL3+p1Iymdk/tmbrnj71xLjDHgM7PKWO8MMBYDDDAMd4sBgGF49h5+HB/j6YsB4seGAAYYYYBhix4BhWFYcfx+/AMMPL+PhX+P5YYBhgMKwCssroJDGZQtxgkE2vltBO291AutmqG4ZXz1vYWnEukMQDb379Vbyrdo7BWrJPAB3cehySsPMajRSR7t6Fdu0Nfl3il47+agn5DJB2bMe8+7P3Vq/QUV3FhyfEQEYkCzSk9Bnpfbeiksg2/ePCbVlYUn26FKZSR7ka8XxnTe/rP/AMrVf+m1WLWnnX7F1C9YW90MehoM6xi+eDvdVI6gsLq8j0vZc0hYIhJQ0wtQbsgKASNzEqaUWTRz6J2ew72VT0kmnh+smpgVL+Acq30zzWm1scR1MpjkJj1ET13i0XWSdlP6PwpxyvJ+OSymC3ZUwUN3bbSu++Ong5IBtf0iGjzTqehzpuxZwGLR7QhZWLsigFWKsLZhZ3Aih1Iz23ZKBpYoz0kbYfkuh00n96DKXtXqFaKYncQ8cM4AYCm1Es84JtTYqQccfMYsp5d+w5waMYHh32XjCgAqDbFqBt0G0m/EvHIyDUdnyRqjOtK4BU2p6qri6J2na6mjRpgc9l28YxHMdrldkhfxgHvO+7PFA7DSBRG1UT4mFjrmT2t/8un9fS/+gixZTIbsacGjGVJ/WKqP0jRcliAPvEZeT1GW9N2dqIzs7tSGfuthki5cUCAN3NXRI4Hn0z2HbrhoXHnHL+6XXuVH0MTn+18czmZftOmBDbvtmo5DADb3wsbdvX439DlxzmJuEnGJh52XRyICyacoPEu8MXHEXettayP0R3WLtTx1yCTsaYGQFUuIbnHexWo3bTYD9Q3hrrZAqyL9r3itp3iW9gglmisjdSdm6dRdUC3dzsTX6uee7WZTP2nsDAeO7YMb+3QbjYUUCeg8vU43zkbYhkQ9lyuqMqghydvjQE7b3HaWBCja1sRQo849R2RMis7RkKpKmytiiqk7bvbbqN1V4hzyM1tOV7vT8Nu+zaw3uG2tmr427bu/Pd9PPNrt4qNNLwd+yvLbsL6INxV7t2yuehPpkvlaeMk7NlC7yvh2d77yEhCVAYqG3KCWFWObyY9izggFACxIALxg+HduJBawo2NbHjwnnN7RRLLqdPAAQZtGIWJYEHdpyY9q7RtIZV6k2fTOpNXHJqIX2vbxauQkMtFGfXGgCvDc+9dcjjFlPOP2RODRie+eKv3SoNV15denXcKuxnb9i6hSR3TdVXiiLYMy0QSDYjfkfqkZ6o6nbK0YAoavRxIT1EbKCOehLLpIGPHFEZodgOO7VD+NUr+tHJrZQf2Udf7WLKfPNXo3iIEgAJAatyk0QCLCklTRBo0cgOa/tOynUNtDClj3WwNnuk5FAbR0FG+nXMjNQzIGGNRZ8v49cWAYYE4YBgDiwwHhhWGA8MWF4BjrFiwOhixA5LpoGkdUQFndgqgdSSaA/M4HGBzZ7b9ltRpYxJIEZCQpaNtwBIsAmhd0eVscdemYmZwzxzi8ZuFyxnGamDGWItbKq7EkkVd2/arsF3AghtoNbrVeevA9MrYXmkWY9bIqlVkkVSNpVXYKQbsEA0RZPHxPrncvaczbt08zbxte5HO5RdBrPiHJ4PqfXKZwJwLUmvlat0spoAC3c0FNqBZ4AIsDyIyLvm58R8RtuTyeeT6nk8n1OSaLQSzfoYpJPXYjMB8yBQ+uWz2XGl9/qI0ar2RgzN1qiUIjB+G+8WvKr9vl8H3sn3YpPG3gBFEJz4RXFDCPXSreySRbUIadhagUqmjyoHAHTJtO2lCyd53zNuHd7SkdrTXusOFN7eOfgeuWonQoWi0Luqiy7yTOAB7xJhEYA9TkFCPtGZSSksqk3yJGB527uQfPYv7K+gziXVyOFV3dgg2oGZiFHApQT4RwBQ9BmummlpWXQREMocGtQwo+7y0xHQg18ReBSdJY5e70kRQ2q79OgPP4lMm5unU8jiqxZTIfVyG7kc31tmN0xYXz5MSfmSc0/Z+DU6qUQRzOoJMrEyPtFcs5UHlrroLJI+edBprFHQX8uzq6edrX55pey/aOpi1O5F0rbULSBPsihoiQrqJIuFY7hVng0TwMxqTltnb34awiN0bulL2l7Fm0my5XdSGQWSpUFdpG0OwCsi1weQpBAoZjajWyOSZJJHJG0lnZiRe4AknkbgDXqLz3Xtrq5ppTGmiEsMTMoLb2dmBIZiIJAVHFBfLn1OeXn0zhW3dnOho+IDVDafI07MDR8jmdDLUnTxnVrd5prVjHfOzplxal1KlXdSvukMQVsknaQeOp6epxvq5DdyObu7Zje4gtdnmyAT6kA+WW5pdNSDuJwQih6mVQXrxmmharN1z0rG6aUgX9riJFixFKCPIg/dGjzzX551tzpV/lCWkHey1Hyg3t4P6nPg+mJdbIFCCWQILIUO20WCDS3QJ3G/mfXLX8mRt+i1MLeiyboW/OQd3/AL+VG0UgRpNh7tH7tnHKBvTcOD9DXI9Rl4OXJnY9WY+6feP4RtT6qDQ9Ackk7QlZtzSylrB3F3JsAgG7vgEj5E5VvDCJ9RqpJNveSO+0Uu9mbaPQWeB8BkQOIDnjnDAn0WkeaRY41LOxoAUPibJNAAAkk0AASc0O3PZ2fSbTMo2sSA6NuWwAavyP7j5XRyH2d7TGl1McxXcEJ3L6qylHA+O1jXxrPT//ABI7ejl2QREuFIldyCBZTwKgPNBXJJPUsAOlnz556sa2OOOP7Zu59nbHHCdPKZnnxDxGLDFnocTOPFeLA6vDED8L/P8AwOGAsDhhgMj64YrwwDLPZmuME0UygExusgB6HaQaPwNV9crYeWB7/wBv/aaOWCOGEOe8CTuWFbVolEHq1m2N14QBdmvA1/0zW7U0zzTqIlaQtDEyogZiidylL06KB73Tz88jHZqR86iZF/oRESy9aPunu0/tOD8DnDQ0dPQwjDCKh11dTLUy3ZM5VJ6Amq6D14H780E7CmoNIohQmt85Ea9L4D+J+P1QTmn7O6fUyu/2AGCNlEbu0hoVRtpqB32RxGAea20SCe03sydKVDvJPNNe1kXwkqRvB3EyMQCD7o6j0NbnUx3bLi/byzGE1urhj6iKBFIEryvXGxdkYP8AWk8bj4bF+eaqPqFSPbFFpqXb3siojP5qwaYbrr+b69azqZpE2+GDRUqo38+SAoLbQGmQmrrwi93POZkmpiWRJPvJ2D7pDNQVwCKWgWbn1LfTNI77SnLoe91pmIPhT75lv5yBVUdegOW9PGpRX0+mUKFXfLqSCm6lVgu8iMi7bozc8AdMov2o6kNGiRKb2FYk3VflKV3Ej1BynqtS8h3SO7t0t2ZjXzY9MtFtv7Y6WPtsCV/MREfA0Y4VH+9lY6qN40M8+qkfxbowQQKI2U7saFc+6eb9OcyCFnO1FZm9FBJ/IDLknY0wd0ZQrR0W3OiAbl3Ly7C7Xn1wjiSWA193qCAKG6dOBZND7jgWSfqc6OrgUeHTAn1eWQ/+TZjHZRAtptMvF/plY/lFu5+GcfYU/wC8wfs6j/CD+LxwcvfSexcUULzMiNIsDM0f3gi3AbztJcvdAgPY9Qo654nS9pwo6v8AZVtSGFSyjp62TYPSs9X2r2+RoNPD30RaWN43nqQkRxhU2Bdm4Fh4S9UdpHXcc8h9hh/73F/4c/8A/PPN6eNWIy/VmJ5mq9vDtqzhx+nHjn5TdqyaUzy1FKw7x6ZZ0O4bjTcwm769fPItFLAveeOeI2ndlKZgLJk3UyAnha6Cr86yN9FH5aqH5FNQD/8ApI/6ZLo+zI3fadVAoom6n8lJ/FEB5evys8Z6OHLlLJrw9q2s1pUijuSwR6EfaeRlp9azhFGr07qqqqiaDoEUBR95Eyjjj3vLMjSdmSSi4wrH9XvI9/7BbcfoM+h+0/sVpYNNMVUpJChYOXclirAW9nZ4ulBRRYV05463qNPSyxxy/wDU1Dpp6WWcTMeOXjvs2402ljcsGIbTTAcIAXPDPGOCONo6j1yvHrBEpbTameNgb7sjabNBqkjaj053BbAHXM2CdkO5GKmiLBo0RR5Hwy6e2JG4l2zDp98u5vpJxIB8A2d6c7aPakUqFvtMEUyqSpmiAXpwR3kNKTY/zik5lypAVZkkkVgLCSIGv4CVDyfmijJtPqIt25Gm0z9LQl16c8grIo+r5cgMkzMgj0+qIQyllRkegQDRRY3ZySBRDXuHUZBT7S7DliBahJGAN0kRDopIBpipOzr+Kr9MzBmvoY1DyNDM2lkQqiK8hVyxveDKqqEA2/iAHIBIx9pyEWuq04WUgsssdJuPNFlW4pUv8SBT/SPQ20pkEjz5HmOl+ozR9pAftUxY7rfcDz0YBkHPSlIWvKq8sk1HYZLldPJHqFHAKMoY11qNyHPPSgQRXJzNmiZGKurKw6qwIYefIPIwI8MMLyoMBjxYAceAGGAYDDDAMBhlvs/s9pSxtURADJI1hEB6XXJY0aUAsaNDrgVK/jzzTi0KQyINYGCENujjZe+Xw+DeD+jskGjzQPh6XPpJju2aFH3gW07bRIBQDEG9umSz1vdzy9Gs50cCqahj+0z3RO0tAvUggEfemgx3PSCjwwG7Ja0eqkmeBiqpBpT7qAlVkIPqfHqGB8zYX+jwMljijI3aXTF1VRul1Dfdo20WKJWIG7IDl7sceQg1MyK2+Z/tU36u49yvWgXH6QD9VNqdKZhYzP1mseUjebA91QAEX4Ii0qD5DnJSvRdjdv8A2TVrLPINQojaJhCfCgboIwVVCFIBpKX45Z/+IHtO0sxghMiRRM8bcle8a9rblB90baAN+ZPWhgdiaQ745nG2BJFZpH4TwsGZVv32oe6tnnJWTZqJYkj+1TCV1WQhnDBWI3LCvvFq3WxYUennnKdDTnVjVmP3RFW3Gpls2XxMqGj7NkkUsijYOrsVSMfDe5C38Lv4Zb+zQw9zI0qTVN95Ggb3F2Ma3qt3yvofI8HJe1I2Jik1U3eWWRo42UvHsrgBfu41NqKHTnw8CzTlnUmDSxrH072UB+nrLNUQb5KPlnZh9F9vO0IBoj3pMiSlO4p1DOAytvQ7WCKFsE0K3beLz5zLvVFkj0qRRs2xZHG+ztut85KLwbsKvTrxmvq5JQqBdRp4gum3gx90GYjfK4V4F8I7xpIxtNWB5knMHv42W55tRIx8RQfrdBukkY81fIQ9c83pfTxoYbYmZ5meXXW1f1Mt0xSzqZ3bibXCjwUQyuAB0G1FEdfI5UZtNyznUyn1+7j9KBJMp6D9wzka1F9yCP5yF3b8rVP9zJx2lMgNSLDa7wIURCb6AmEAjg/iPTPRPDk7i7sRk/ZJDvDRK7OW+8IuOgEWmFg/EAjoTj02gmqvsBYjqzJqgT067ZAB+XnlfU9rO6lCzupIb712dg4BG5TxR5IF3V/HI2kIIMhuwUaNSUIC8KHAWgL8uvHld5mZn2Woehk0UzQR1oI96b0NialjtXj6y9S8kvmSeOPWtpu9SZh9hgZoX2uoEnUcVbSHg16EVmZFqmQIp60GQhlCjqYtye6fEdxLc0fzjdmYlCxVy7Fw7ARbhZHBFKbFc2OnIGYxnK5uqamMfC6vZ0yqAdCG/pET2QTY9yUD1HTp+eC6OX/7dY86XWcfUS8dPPMppAb3RrZINgbSOl0o8IBHwx90tkxtXiAUGw/PF2BtHJrqM6X7sfC7OkAI72CaLcNy7ZFYVZA8EignkEe+Omelk7VkaDR6ePXGLgHxRsjspdki3tHuBCqOFZqoiz6eTk18wfxsSyr3VSKrUoN7drgjrZ6dST1OW9T2ysiRq+nhdkUqW2snG5ioUQsooA+Y+nGJxialYmlgy6iVZkCwzlvu9yLCZKRw25QoEpB2iiRXPr0pPHAx2ssmmkHB3bnS6/ECO8iv+316AZwo00hoiWKyKNpKgs82GCED47jl15JPECPtkEW0FiHYL4ReyQVJGlggGwprobzSKknYc4UuE3xqCxkjKvHSiydynjjnaab1HBzObjg8WPzH+IsX9M0o5NNzsk1MRYbGFRyAg9RvVoyQaHG3LffyIsSwatpA+5O6c7UVV27dySMYwD4gA3p8cJSvou1d7xrq6mh3KrGTcXVNw3FZFIcUt0LK/DPqHtlEkeidVXTgblESuIliJ3AsE3UouMMdwINbTd0c+YTRpIxSRBptQOOQViY+jqf0Df0h4PUL1yX2nSVO5il7z7mCNPESVBkDS+DyAo7RR57sn5ebV0J1NTDKMpjbPUeXbT1IxxyiYu/whbQom/7SkkW4qI2QF4wOS5BLVIPd6OeCTyRkjSukaiYDUab3Y2DHwmrqKUjdCw692wrzKnrmXpptpWxuQMrlCTsbafxDp0sX6E5r6aQyOz6XwSMPHpiAUk55WMdJB5iNhY/CWIz0y5KWq7OHDQMZULbdtVMrVe14xZ6A+JbU11B4zPzb0fL95o2Ec1MGhYj8VqwiaSxIpDEbHO7qPH1yObuXJWZG0s44NK3dWP14a3xHpZTcPRBi0pk4ZZ12geEjeBTcq6kMjj1Rxww/ePOsrXlQYYYYCx1jGGBJCq9XJr9Va3H6kUvzo/I5qNcyguwg0qHwqBdkjxd2pO6aQ9C5PHFlRQGOp+WW4Z1BLSr3jUCtklQRfDgEWvPQEdB5cGKvwyM+mjWd+70yM1bQe8lN7qC3tkIJI3nhPM8gNnya4jvFiHdxSAKybt9hehYsOWuzYAqzQGSAS6pyxIpVALGljjToo4G1FF0FUc9ACTk6OqBvs8XelBbzSR7wPQrEQVjXjq4J/q9MCpo+zZJRuVajHWRyFiHlzI1LfwHJ8gcnKJFMywhdTe3umKsRZUE/dfjYE1TCvCbXmhJqHRqbVamSVq91LYqCLoySEKnpShhxkg7w2kSJpo9oZmZwGZGAovKaLqeuxAAf1SRhXPacTB0fVyNJuQkLGyllIJBjJPhhAN8KGr9W7pxmR0oFdPpCeT4lVwD+tRfUN8KIHooyqs0UX6JRK4/zkijZ/Yibg/OS7/VBytqtS8jbpGZ26WxJNeQF9B8OgxSWtvNFC7iJUmAPgklWwAV/mr2lgSfe3DjplTV6t5W3SOXI4F+Q9FHRR8BxkWI5UdyzFgoJ4Rdq8eW5n+vidj9c7jgFKznajXRFEmv6O4GieLND8s64jPkZAVYEFWQcWbBBDm6HpweuQu9kk8ljZ9SSef35nmevv37DXXaTviB4fBalG2k23Tdus9D6Ch+/IlW+ALPoMvp2NN+JO7HrMyxD6d6Vv6ZOdJDGKOpUSAsGMQlc1VbRaoldbIY3eLroq+1AuE90hn8LCRSw2HqQvSzdeL4ceuRwi2s0QPGQxq65r1JPTj1+uXP8lA/+pc1/oox8f5zJftGmVFAhdix3tc4sbSyhSViFcc0D5j6Tr+xlubJPAsk0Ogs9APIZLIoKhgAteA0ercncQelr6eanpeTvq4/LTRD5vOf7pRljR6yE+E6aG28O9pZgq2Rzyx21XX0vLPEWQoibd4XJal2o1nwUb6UbXk8V5+WRzx7SVtTRq1NqfiD6ZcM2nJ5hlX12TKR9A8RP+9k6/ZSNrS6kILIBiQgMeLsSfAWNvNeWOujvtmxzEAKeU3btvQX0PI5Fj0+Hpna6ffXd2WJb7uuQByKbo/HyPHTLUvZYBpZ4GNAgFnSwQCOXUJ59NxyLU9lzIu9o22frimT0/SKSp/PHE8wc9Sp5JFKUYMjMrDoykqw+IIPH550Zgw8XVVpSoUXR/Hx4uLF9enXOZoirFTVj0II+FEGjeWJ8Skwuv23OQN0gf/WRxufqZEN53pp4JbE6iM0T3kQI3EfhMQBTn1XaB530OYMMtFtQTMsca6uJniZfunBp1H+jkoh1HnG1geWw2cvGSSWBUimjkg06d4Y3BU+Au3jRrDXvK0jEWw9bzF0mukjBCN4T1RgGQ/NGBUn41eXNKdPM6rKPs9nl4+Y6HJJjc2DV+63oAuShxtglNUdO/Hmzwk/Hd95EOnNuPllfVdmyJVruU3tdCHRqu9rrYJ4JrqK5Ay3HqZe5VpYxNAPCC1nZRrasindF8Fbjz2nLHZgbx/YpW3uhVoXrvCDViP8ADOfTgP6LfOBT/lJZBWpTvPLvFO2YdOrVtl/tgnyDDLaDbE4CrqYSQ7upKTJS0u8clAPiGS/MmqrQaFJ0+5BE6LbRE33gUeJ4iedwAto+T1K2LUUNPOyMHQlWHII6/wAeXxwNFXMKs0D95p3IDxuOLPQSx3wfSRT8mB4GfqQt3HYU9FJsr6gnz+B8x8bySWRfeWwxveKULzyQqgUF+HwFV5V8pJVhjvDCDDFhgGSRoCDZqhx8T6X/AO2R48DRDGYeIpDAnkAauvwr1llPqT58lVqpIJ3cNHpwIoq+8ZmHIIKkzSV0NmkAr9UFuTm7wa3E7R6eQ86v1y8YZdUfuNO5UUCsKMy2LpiEWt200TXkTxeRS+1pFxAAzD/POoJ/2cbWsY46m287XplbW6uSVg0rs7ABQWNmhdC/qfzy8/s3qV99Fj/1s0MZ/KRwcX8hkctqNGv+3Vj/AMINi4OWXhmxoezdMH+/1kWza36Iandu2nu+W01Vv238LrnN6P2V0sOg+0ajUqZNQe70oEc4UbWQvLQUO3G5Ra7bI6+TdBTxSqSQB1JoD4npmnB2fIqhhUSncjSyMojIPFRcFpBQ5KBibPl12dHHo9OGCT6eSYit2ogmKowdSwWJ4GX3Qw3PZuvCvNz9v6WHVa0TLLpe5O3f/lIVjXvUJmBWxQpeB5Vmbv4aqnmydNHwBJO3r+ii+gFyOL87T5YHtmUfoiIF9IRsP1cfeP8A2mObnavs3vihbTxx98QRKkM0Tx8AEMLlYhjdEC14sV0OTL7PamNDJJppgvKg7HABr3iQptRfqAT8iMtwlSoP4L69424OGXkA15tzuPNn0PxOQA4i983Z6k9ecMsQky7iQFlBYKCQC3kATRPqa6455S7Fj1PoABxwKA6cACs7gfarkMAxGwCrsNe7n8NAf72QY8ng8VYYZUT6o3ta1thZC8UQSvI8iaDeni+ggydGuNlJUUQ4sckmlIB+RuvhkJyY+yz7pYSCNjEKL3bttkHaeOOdpNX1rrXqaeZ4m3Izxv6qSrUaNcc1kBOW4omlVtquzINzNdgIF6G+lVxzz0rJPHJHKb+U936aOOX47RG/7cW3cf64bJ4I4JKQSNEC17ZQhola8M4ABHAsMEHHXzzHvOssxZE0n1mikhIEilbFqbBVhQNo62rjnqCcr1mh2b2k0YMdr3bsCwdS6CvPZdefJq/Tms67uGUkAiB/IEsYW6dHbxRX18W4erLiJnqSvZm48l1WmeJisilWHkfTyI8ip8iOD5ZHGhYhVBZj0ABJPyA65USabUPE26NirdLU1x5g+oPoeDl+QxTRtJ4Yp12jYg8MxLAAxqv6JhySB4TxW08Gm3Z8w6wyj5xv/wAsrspBIIIINEGwQR6jyOQ5hp6vWiZU3CtSG8cxYru27ttj+curfiyBfO5jV1M28kuKk8yBW4+rL0v4ir8+ec4n1Jk5flv1/wAR/rfrH49fUnIcoWPC8WA8MV4YBhjvDA6jjvzA+LHj/n+WXoxpk9/vpjx4UqJP23DO37K5nY8DVHbeyvs8EEJBvds71+grxT7yp6+7t69Mqa7tSefiaaWQXdO7FR8lJofTKowyUW5C48d5p+zPZP2vVQ6feUEjbS229vBJ4sX0rrlGp2BpYo9BqtXNBHKyyww6fvDLtLnc8wKxuu8BNpINjp8bzO0u1JZ3+0agszsNsVMqhAjAKFVR4FXkAAAXZ9c0PaHtP7W0Wk0cUg00AZIIlBeRzyZJXC+9I1Wa4A6eeZuh7Lk1ErABIqba261CsbpAvLF/C1J1O05iYvtqGYThmjr+y9neGOWOdI22lo93QsQrFSOhryJokDzGZ+bZaup7TR9FFp+7XvI5WbftHKEEgbrssWY3xRCRfq5m6aZ4zujZkb9ZGKn81rI8d4oap9oJWAE2zUAWKnQMa+EoqUfRh5Yu+0b+9HPAfWJllT/w5drf8Q5l3ncMRdgii2YhVFgWSaAs/E+eSltqP2cjKFh1cDgEvsk3QNZoHmQbOij8fr9auu7GnhG6SJwnHjA3R89KkS0P55J7Q9nyaecxy1YVaIFArtAUgeXA/O8q6LWyQtuhkeNvVGZSfntPOTHpZ7OTQSLEkzIwikJVH4oletfv/I+hyvm1J2/3yrHqohIq7irR1DIpcguRtBjckjkshJ9RkY7GEvOkk77z7ogLqB/s7Il+cZY+oHTLfulM/RMBIOgDWhJ6AOCpJ+QN/TK4OdhCTtAO66oA7r9K638M1Nd2U4djK0UV0xDnabYBiO5AaTgmvd8snn798nhuexLnT6fUaouI13JEH7svVOrOCdpAsMvA5NHjjLmsl7rcun1UiGSF4UWJCsY2pDqGN7wRujbbezzOZ2l7eg0+xImcxLTMEgW2fYoZu8mfcviW/Ci1QyvN7RRM6v3U7MN5tp1BJeGOBiR3TfhS+vU5KlXo+xJoo5p9SYAZozsB3vtbvIgshZSfeKuaI4vyzyX/AGV1bFzFpdQ8asQriNtpUMVBBqj08stJ7VIveEacneQzbprHAA4qMeSjzzb9pe0wYXkliV5ZBHFIHlmZaG0kACS1IlgdSfWM+uOYHkdb2DqoV3S6bURqOrNG4X4c7aHHxyrFctL42fhYxYraNxK8/Pj8q5zd0HthJCxdIIQxSOPh9UvhiEap7s4N1GoJvnn1yn2p2xFqJnlk0wVnbcRFJsUH4KUYD+PM3lmJkilPSdolVEbqJYeaRifDfJMbDxRnz44J6hume4j7TSDs+GPS9xFNKN5aUwhtm9gt+D71jRBLcADgenl+2e1dLqZN/wBlOn8NFYGj2E2x3bDGADyBwegGaus7OLRaYxaP7Qn2ceMtIr/pZeCscu392JFvWdq6k6aJpe0IoiZJFZ4aLlFSDYq/Z0Hu23DMvvDnPLe1B/y3Vdf08vXr+kbr8c35NK6aaEjRRR1LMb1TMEXwafkd86qwauh3e6aGYvthCya3U7lKgzyFSVIsFzytgWPl64gljXhj/wAf/fDNMlhWMnC8BVjwwwFjxYZQYxgovLMWlX8cqIPgGdvoF4/NhkFXAnNNZdKn+bnmP9N1iT9lAzEfJxnSdvSJ+gSGDirijG/6Syl5F+jDAj0vYmokXesTBOvePUcdf6yQqv789D7JtDomlk1EmlZzEUjCzuzKzEBjugjkT3CTyGFgDzOeS1OoeVt0jtI36zsWP5sScjyUtve+zWr0GlnjaHUiI3TSyJNKwXqyo3dRiOwNpbYW8XBUXeV26JNR3AgnGo7uMjd3gWQyCV7bu5JO8LFe78XoABVUPLjERjaW9/2bKdLrO+lj08P3ZJd5WQs7Qhjce83ch5qIgN5ccUNf7ML9iE0NTMNqmSFpJS0nJmVwoKRqFdSpNHw8+9x47gZ75/YDVadbl1SRBWJGxnKg0Bu3EoFPlfXjJVLdvBXjz6InZ6sF77tLR6jwklZkWVhz7omV+8HFH3xkXaXsVH7+nUyjaGZU1Cot7N52d9GxFDqpdj/SxuSngM5Neea2q1BgYodJFG3+lWR3ry/SMVPzC0c03imWEbNSUk7oanuolWJdjWxAeMrukCfeFSPduiay2UyNRDqdQ5kaOWRmq2EZ52qFHurXCgDE3Y0wALKqDy7ySKP1PR3BynNOz++zN/WYn+85GBlRofyXxbTaZfh3oY/8INlrSaDTCmk1MbNd7FEyLx0uUwk/RV/tDMbDFFvbaTt9S+6efTMpaNCANXZiG8SAyqgld6Iou5ryroMPtTs7TtM32WaBYvDsV3kB91Q3LpVbrPJ6Zi4iclLbQHYsxBKIJAOvdPHLXzETMRlWfSunvo6f1lZf7xkBHrlqHtCZBSSyqP6Mjj+45U4a/Y/Zvdffz+HYQVUi2DdULL1vzWM8uRZpAzCP2i1hNRVRB3Ot7thA2JGWI5ZFss3m8sl8jKi9vakVc8jUdw3nfR9R3l0eByPQZd1MeojQvJBpyBt3DuYNybwCneLGA0e6+N1emSuV8MLNfsXs6EmNtU7Rxu1IBQLUfESzcJHY2bz+InyViKx7RU9dNpz8hMv/AJJQMsa3URahY9zmJ44u6ClXdKDuy0+9nApgKINVXSspB6nQRu0q6ZJxJGxuGQBn2gkNQQWGQ1am+CT+E5q+zPtbDpmR5NKZGSFYARIoBAmEu7a0Zo/I9QOnlL/2mEcssg1Uz94hjVEViig7Rf35A6BhQU9euedGiiau71Cj4TI0Z+HiXen1LDM/K/CzJ2pp9gVNKTTvIO9m3KDIIwfDFHGSB3YoFq5PGVf5Yn3O4kILszsvGwliS1xnwHr0rFN2RMo3d2WX9eMiRPq0ZIH1yiDmqhnlonWxOPvYQG/XhOw/Mx8xn5KE+eRyaIdYXEorpW2QcecZu/mhbp1yljxRYrDGzE9ec5wHhix4QjhgceULDGMQwGDhhhXB+Y/xwCr6XlhNGfxMiD+mwv8AZFv+7K94hhV/Zp16tLKfRAI1/bfcx/YGd/ykim49NCOK8ZkkP5Fgh/ZzNwGSi14dsTAUrCP/AFcccZ/ONVJynM5c7nJZvViSfzOLORgs8k08zRndGzI3S0JU/EWMjGGUeo0PteWQxa2JdRERV0BItkeJSKBPHwPJ8WSdpNt0bJpppJIGe9u82g4JRo/1eWJ+JHBrcfJ5JFIV6Ei+D8fnkotxizo43H95H92VHGGMYicAxk4HFeAxizqQcn51nJwGP4/6eees1OsQ6WbVd2wl1DmBrktNrRk7gCllQ6GlJ95BZNZ5I52ZDVWa9LNdSRx82J+p9ckwsS5Y3/Hpix4myoeGLDA6jcqQykqw5DAkEfIjkZcbtaVqEhWUDj71Qxr07z3x9GGUhiBwtpZGU9F2/Ikj6Xz+85FjvnO0HT5gYEeOsFxYQ1HqawxHDCv/2Q==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12" name="AutoShape 12" descr="data:image/jpeg;base64,/9j/4AAQSkZJRgABAQAAAQABAAD/2wCEAAkGBxQSEhUUEhQUFhQXGBwUGBgXFxccGBwcGhcYGBYcGRgYHCggGBwlHBgcITEhJSksLi4uGh8zODMsNygtLisBCgoKDg0OGhAQGywkHyQsLCwuLC8sLCwsLCwsLCwsLC8wLCwsLCwsLCwsLC8sLCwsLCwsLCwsLCwsLC8vLC8sLP/AABEIAKsBJgMBIgACEQEDEQH/xAAbAAACAwEBAQAAAAAAAAAAAAAAAQMEBQIGB//EAEwQAAICAQMBBQUEBQcJBgcAAAECAxEABBIhMQUTIkFRBjJhcYEUI0KRM1KSofAVU2JygrHBJENjc4Oio9HxFlSTsrThBzREVXSz0//EABkBAQEBAQEBAAAAAAAAAAAAAAABAgMEBf/EACgRAQACAQQBBAEFAQEAAAAAAAABEQIDEiExQQRRcfChEyJhgdHxQv/aAAwDAQACEQMRAD8A+M4Xhgc9DkeLGfh+eGAgcMMMAwwxgfn6YCwvDDAMMMf8dPywDFhlvs3R94WslUUb3b0FgAD4kmhliJmagnhVwy1JqVvwRoF/pDc31J/wrDUTIyCkCvfO26/Lp+Wa2xXaX/CpjzqGBn9xWb+qCf7s5ZSDRBBHkeP78xbVTVi8Ryzp9BI6lkjkYDzVGYfHkCsrXkiYkoYZJ9nfrsavXaa/Os1NVX2SE7UDFnBIRQx2sALIFn65MsttfyxllVMfDJItO7WVRmA6kKTX5ZxmrbqYLC8eGEK8MMYwAdeMMR/jjDALx4H+P8cWAYYYYDvEcMBgMH+OMMMMBYY8MBYY8MBYY8DgLDGcMBYY8MBYycMDgI5rdk+KGdB7zbT9Bu/xOZNZJBOUYMpo/wAcZ00soxyuev8AeGcomY4cV/yy3J2a4j7zdGVB22HB5q64zqfURubZGDeZQjn5g4pNWO6MaA7d28liCbIA8hwKX+/Ltwi7my5W/aI93L3cZIjQBUo+nVjXUk838c0ezNEmpl0XfHiV9r80SFYgi/6VV9cwpNVYCyruI6G6P50b4zmXWsShXwd37lH3aO4Uet3Zv1OeDLSzywiImp55/qf+voZa+ETnXMZVx7cxPxxzHC/212lMmrdg7I0bkIFNKij3VVRwFquOhze9pI4jqhKAA8mnWYLQrvHVSDXqFJP0BzA1vbCTsHnhDyDhmVygeum9QD+YIOcSM+paTUSttVaBIHnVIiLfAAHrwBj0+jlGpp5zjW2Jif56/HF8/wCvLqZRtyi+3ejnk7uYStJtFEWW9664PrVn6Z3IgbTaVSaDO4J9AZaJzkapZkWIl/ADsJNnzY35dP3DKcmsuNYiopN1c+ZYkn889vqImYwqbiPv4t5ojnrzf4aHaeoEc5NsAhqNF4UKDQs+Y9eOfXMaaTcxbjnnLZ7Q3ACRAxHQ2QfzGU5GBPAAHoL/AMc82ljMRzHL3+p1Iymdk/tmbrnj71xLjDHgM7PKWO8MMBYDDDAMd4sBgGF49h5+HB/j6YsB4seGAAYYYYBhix4BhWFYcfx+/AMMPL+PhX+P5YYBhgMKwCssroJDGZQtxgkE2vltBO291AutmqG4ZXz1vYWnEukMQDb379Vbyrdo7BWrJPAB3cehySsPMajRSR7t6Fdu0Nfl3il47+agn5DJB2bMe8+7P3Vq/QUV3FhyfEQEYkCzSk9Bnpfbeiksg2/ePCbVlYUn26FKZSR7ka8XxnTe/rP/AMrVf+m1WLWnnX7F1C9YW90MehoM6xi+eDvdVI6gsLq8j0vZc0hYIhJQ0wtQbsgKASNzEqaUWTRz6J2ew72VT0kmnh+smpgVL+Acq30zzWm1scR1MpjkJj1ET13i0XWSdlP6PwpxyvJ+OSymC3ZUwUN3bbSu++Ong5IBtf0iGjzTqehzpuxZwGLR7QhZWLsigFWKsLZhZ3Aih1Iz23ZKBpYoz0kbYfkuh00n96DKXtXqFaKYncQ8cM4AYCm1Es84JtTYqQccfMYsp5d+w5waMYHh32XjCgAqDbFqBt0G0m/EvHIyDUdnyRqjOtK4BU2p6qri6J2na6mjRpgc9l28YxHMdrldkhfxgHvO+7PFA7DSBRG1UT4mFjrmT2t/8un9fS/+gixZTIbsacGjGVJ/WKqP0jRcliAPvEZeT1GW9N2dqIzs7tSGfuthki5cUCAN3NXRI4Hn0z2HbrhoXHnHL+6XXuVH0MTn+18czmZftOmBDbvtmo5DADb3wsbdvX439DlxzmJuEnGJh52XRyICyacoPEu8MXHEXettayP0R3WLtTx1yCTsaYGQFUuIbnHexWo3bTYD9Q3hrrZAqyL9r3itp3iW9gglmisjdSdm6dRdUC3dzsTX6uee7WZTP2nsDAeO7YMb+3QbjYUUCeg8vU43zkbYhkQ9lyuqMqghydvjQE7b3HaWBCja1sRQo849R2RMis7RkKpKmytiiqk7bvbbqN1V4hzyM1tOV7vT8Nu+zaw3uG2tmr427bu/Pd9PPNrt4qNNLwd+yvLbsL6INxV7t2yuehPpkvlaeMk7NlC7yvh2d77yEhCVAYqG3KCWFWObyY9izggFACxIALxg+HduJBawo2NbHjwnnN7RRLLqdPAAQZtGIWJYEHdpyY9q7RtIZV6k2fTOpNXHJqIX2vbxauQkMtFGfXGgCvDc+9dcjjFlPOP2RODRie+eKv3SoNV15denXcKuxnb9i6hSR3TdVXiiLYMy0QSDYjfkfqkZ6o6nbK0YAoavRxIT1EbKCOehLLpIGPHFEZodgOO7VD+NUr+tHJrZQf2Udf7WLKfPNXo3iIEgAJAatyk0QCLCklTRBo0cgOa/tOynUNtDClj3WwNnuk5FAbR0FG+nXMjNQzIGGNRZ8v49cWAYYE4YBgDiwwHhhWGA8MWF4BjrFiwOhixA5LpoGkdUQFndgqgdSSaA/M4HGBzZ7b9ltRpYxJIEZCQpaNtwBIsAmhd0eVscdemYmZwzxzi8ZuFyxnGamDGWItbKq7EkkVd2/arsF3AghtoNbrVeevA9MrYXmkWY9bIqlVkkVSNpVXYKQbsEA0RZPHxPrncvaczbt08zbxte5HO5RdBrPiHJ4PqfXKZwJwLUmvlat0spoAC3c0FNqBZ4AIsDyIyLvm58R8RtuTyeeT6nk8n1OSaLQSzfoYpJPXYjMB8yBQ+uWz2XGl9/qI0ar2RgzN1qiUIjB+G+8WvKr9vl8H3sn3YpPG3gBFEJz4RXFDCPXSreySRbUIadhagUqmjyoHAHTJtO2lCyd53zNuHd7SkdrTXusOFN7eOfgeuWonQoWi0Luqiy7yTOAB7xJhEYA9TkFCPtGZSSksqk3yJGB527uQfPYv7K+gziXVyOFV3dgg2oGZiFHApQT4RwBQ9BmummlpWXQREMocGtQwo+7y0xHQg18ReBSdJY5e70kRQ2q79OgPP4lMm5unU8jiqxZTIfVyG7kc31tmN0xYXz5MSfmSc0/Z+DU6qUQRzOoJMrEyPtFcs5UHlrroLJI+edBprFHQX8uzq6edrX55pey/aOpi1O5F0rbULSBPsihoiQrqJIuFY7hVng0TwMxqTltnb34awiN0bulL2l7Fm0my5XdSGQWSpUFdpG0OwCsi1weQpBAoZjajWyOSZJJHJG0lnZiRe4AknkbgDXqLz3Xtrq5ppTGmiEsMTMoLb2dmBIZiIJAVHFBfLn1OeXn0zhW3dnOho+IDVDafI07MDR8jmdDLUnTxnVrd5prVjHfOzplxal1KlXdSvukMQVsknaQeOp6epxvq5DdyObu7Zje4gtdnmyAT6kA+WW5pdNSDuJwQih6mVQXrxmmharN1z0rG6aUgX9riJFixFKCPIg/dGjzzX551tzpV/lCWkHey1Hyg3t4P6nPg+mJdbIFCCWQILIUO20WCDS3QJ3G/mfXLX8mRt+i1MLeiyboW/OQd3/AL+VG0UgRpNh7tH7tnHKBvTcOD9DXI9Rl4OXJnY9WY+6feP4RtT6qDQ9Ackk7QlZtzSylrB3F3JsAgG7vgEj5E5VvDCJ9RqpJNveSO+0Uu9mbaPQWeB8BkQOIDnjnDAn0WkeaRY41LOxoAUPibJNAAAkk0AASc0O3PZ2fSbTMo2sSA6NuWwAavyP7j5XRyH2d7TGl1McxXcEJ3L6qylHA+O1jXxrPT//ABI7ejl2QREuFIldyCBZTwKgPNBXJJPUsAOlnz556sa2OOOP7Zu59nbHHCdPKZnnxDxGLDFnocTOPFeLA6vDED8L/P8AwOGAsDhhgMj64YrwwDLPZmuME0UygExusgB6HaQaPwNV9crYeWB7/wBv/aaOWCOGEOe8CTuWFbVolEHq1m2N14QBdmvA1/0zW7U0zzTqIlaQtDEyogZiidylL06KB73Tz88jHZqR86iZF/oRESy9aPunu0/tOD8DnDQ0dPQwjDCKh11dTLUy3ZM5VJ6Amq6D14H780E7CmoNIohQmt85Ea9L4D+J+P1QTmn7O6fUyu/2AGCNlEbu0hoVRtpqB32RxGAea20SCe03sydKVDvJPNNe1kXwkqRvB3EyMQCD7o6j0NbnUx3bLi/byzGE1urhj6iKBFIEryvXGxdkYP8AWk8bj4bF+eaqPqFSPbFFpqXb3siojP5qwaYbrr+b69azqZpE2+GDRUqo38+SAoLbQGmQmrrwi93POZkmpiWRJPvJ2D7pDNQVwCKWgWbn1LfTNI77SnLoe91pmIPhT75lv5yBVUdegOW9PGpRX0+mUKFXfLqSCm6lVgu8iMi7bozc8AdMov2o6kNGiRKb2FYk3VflKV3Ej1BynqtS8h3SO7t0t2ZjXzY9MtFtv7Y6WPtsCV/MREfA0Y4VH+9lY6qN40M8+qkfxbowQQKI2U7saFc+6eb9OcyCFnO1FZm9FBJ/IDLknY0wd0ZQrR0W3OiAbl3Ly7C7Xn1wjiSWA193qCAKG6dOBZND7jgWSfqc6OrgUeHTAn1eWQ/+TZjHZRAtptMvF/plY/lFu5+GcfYU/wC8wfs6j/CD+LxwcvfSexcUULzMiNIsDM0f3gi3AbztJcvdAgPY9Qo654nS9pwo6v8AZVtSGFSyjp62TYPSs9X2r2+RoNPD30RaWN43nqQkRxhU2Bdm4Fh4S9UdpHXcc8h9hh/73F/4c/8A/PPN6eNWIy/VmJ5mq9vDtqzhx+nHjn5TdqyaUzy1FKw7x6ZZ0O4bjTcwm769fPItFLAveeOeI2ndlKZgLJk3UyAnha6Cr86yN9FH5aqH5FNQD/8ApI/6ZLo+zI3fadVAoom6n8lJ/FEB5evys8Z6OHLlLJrw9q2s1pUijuSwR6EfaeRlp9azhFGr07qqqqiaDoEUBR95Eyjjj3vLMjSdmSSi4wrH9XvI9/7BbcfoM+h+0/sVpYNNMVUpJChYOXclirAW9nZ4ulBRRYV05463qNPSyxxy/wDU1Dpp6WWcTMeOXjvs2402ljcsGIbTTAcIAXPDPGOCONo6j1yvHrBEpbTameNgb7sjabNBqkjaj053BbAHXM2CdkO5GKmiLBo0RR5Hwy6e2JG4l2zDp98u5vpJxIB8A2d6c7aPakUqFvtMEUyqSpmiAXpwR3kNKTY/zik5lypAVZkkkVgLCSIGv4CVDyfmijJtPqIt25Gm0z9LQl16c8grIo+r5cgMkzMgj0+qIQyllRkegQDRRY3ZySBRDXuHUZBT7S7DliBahJGAN0kRDopIBpipOzr+Kr9MzBmvoY1DyNDM2lkQqiK8hVyxveDKqqEA2/iAHIBIx9pyEWuq04WUgsssdJuPNFlW4pUv8SBT/SPQ20pkEjz5HmOl+ozR9pAftUxY7rfcDz0YBkHPSlIWvKq8sk1HYZLldPJHqFHAKMoY11qNyHPPSgQRXJzNmiZGKurKw6qwIYefIPIwI8MMLyoMBjxYAceAGGAYDDDAMBhlvs/s9pSxtURADJI1hEB6XXJY0aUAsaNDrgVK/jzzTi0KQyINYGCENujjZe+Xw+DeD+jskGjzQPh6XPpJju2aFH3gW07bRIBQDEG9umSz1vdzy9Gs50cCqahj+0z3RO0tAvUggEfemgx3PSCjwwG7Ja0eqkmeBiqpBpT7qAlVkIPqfHqGB8zYX+jwMljijI3aXTF1VRul1Dfdo20WKJWIG7IDl7sceQg1MyK2+Z/tU36u49yvWgXH6QD9VNqdKZhYzP1mseUjebA91QAEX4Ii0qD5DnJSvRdjdv8A2TVrLPINQojaJhCfCgboIwVVCFIBpKX45Z/+IHtO0sxghMiRRM8bcle8a9rblB90baAN+ZPWhgdiaQ745nG2BJFZpH4TwsGZVv32oe6tnnJWTZqJYkj+1TCV1WQhnDBWI3LCvvFq3WxYUennnKdDTnVjVmP3RFW3Gpls2XxMqGj7NkkUsijYOrsVSMfDe5C38Lv4Zb+zQw9zI0qTVN95Ggb3F2Ma3qt3yvofI8HJe1I2Jik1U3eWWRo42UvHsrgBfu41NqKHTnw8CzTlnUmDSxrH072UB+nrLNUQb5KPlnZh9F9vO0IBoj3pMiSlO4p1DOAytvQ7WCKFsE0K3beLz5zLvVFkj0qRRs2xZHG+ztut85KLwbsKvTrxmvq5JQqBdRp4gum3gx90GYjfK4V4F8I7xpIxtNWB5knMHv42W55tRIx8RQfrdBukkY81fIQ9c83pfTxoYbYmZ5meXXW1f1Mt0xSzqZ3bibXCjwUQyuAB0G1FEdfI5UZtNyznUyn1+7j9KBJMp6D9wzka1F9yCP5yF3b8rVP9zJx2lMgNSLDa7wIURCb6AmEAjg/iPTPRPDk7i7sRk/ZJDvDRK7OW+8IuOgEWmFg/EAjoTj02gmqvsBYjqzJqgT067ZAB+XnlfU9rO6lCzupIb712dg4BG5TxR5IF3V/HI2kIIMhuwUaNSUIC8KHAWgL8uvHld5mZn2Woehk0UzQR1oI96b0NialjtXj6y9S8kvmSeOPWtpu9SZh9hgZoX2uoEnUcVbSHg16EVmZFqmQIp60GQhlCjqYtye6fEdxLc0fzjdmYlCxVy7Fw7ARbhZHBFKbFc2OnIGYxnK5uqamMfC6vZ0yqAdCG/pET2QTY9yUD1HTp+eC6OX/7dY86XWcfUS8dPPMppAb3RrZINgbSOl0o8IBHwx90tkxtXiAUGw/PF2BtHJrqM6X7sfC7OkAI72CaLcNy7ZFYVZA8EignkEe+Omelk7VkaDR6ePXGLgHxRsjspdki3tHuBCqOFZqoiz6eTk18wfxsSyr3VSKrUoN7drgjrZ6dST1OW9T2ysiRq+nhdkUqW2snG5ioUQsooA+Y+nGJxialYmlgy6iVZkCwzlvu9yLCZKRw25QoEpB2iiRXPr0pPHAx2ssmmkHB3bnS6/ECO8iv+316AZwo00hoiWKyKNpKgs82GCED47jl15JPECPtkEW0FiHYL4ReyQVJGlggGwprobzSKknYc4UuE3xqCxkjKvHSiydynjjnaab1HBzObjg8WPzH+IsX9M0o5NNzsk1MRYbGFRyAg9RvVoyQaHG3LffyIsSwatpA+5O6c7UVV27dySMYwD4gA3p8cJSvou1d7xrq6mh3KrGTcXVNw3FZFIcUt0LK/DPqHtlEkeidVXTgblESuIliJ3AsE3UouMMdwINbTd0c+YTRpIxSRBptQOOQViY+jqf0Df0h4PUL1yX2nSVO5il7z7mCNPESVBkDS+DyAo7RR57sn5ebV0J1NTDKMpjbPUeXbT1IxxyiYu/whbQom/7SkkW4qI2QF4wOS5BLVIPd6OeCTyRkjSukaiYDUab3Y2DHwmrqKUjdCw692wrzKnrmXpptpWxuQMrlCTsbafxDp0sX6E5r6aQyOz6XwSMPHpiAUk55WMdJB5iNhY/CWIz0y5KWq7OHDQMZULbdtVMrVe14xZ6A+JbU11B4zPzb0fL95o2Ec1MGhYj8VqwiaSxIpDEbHO7qPH1yObuXJWZG0s44NK3dWP14a3xHpZTcPRBi0pk4ZZ12geEjeBTcq6kMjj1Rxww/ePOsrXlQYYYYCx1jGGBJCq9XJr9Va3H6kUvzo/I5qNcyguwg0qHwqBdkjxd2pO6aQ9C5PHFlRQGOp+WW4Z1BLSr3jUCtklQRfDgEWvPQEdB5cGKvwyM+mjWd+70yM1bQe8lN7qC3tkIJI3nhPM8gNnya4jvFiHdxSAKybt9hehYsOWuzYAqzQGSAS6pyxIpVALGljjToo4G1FF0FUc9ACTk6OqBvs8XelBbzSR7wPQrEQVjXjq4J/q9MCpo+zZJRuVajHWRyFiHlzI1LfwHJ8gcnKJFMywhdTe3umKsRZUE/dfjYE1TCvCbXmhJqHRqbVamSVq91LYqCLoySEKnpShhxkg7w2kSJpo9oZmZwGZGAovKaLqeuxAAf1SRhXPacTB0fVyNJuQkLGyllIJBjJPhhAN8KGr9W7pxmR0oFdPpCeT4lVwD+tRfUN8KIHooyqs0UX6JRK4/zkijZ/Yibg/OS7/VBytqtS8jbpGZ26WxJNeQF9B8OgxSWtvNFC7iJUmAPgklWwAV/mr2lgSfe3DjplTV6t5W3SOXI4F+Q9FHRR8BxkWI5UdyzFgoJ4Rdq8eW5n+vidj9c7jgFKznajXRFEmv6O4GieLND8s64jPkZAVYEFWQcWbBBDm6HpweuQu9kk8ljZ9SSef35nmevv37DXXaTviB4fBalG2k23Tdus9D6Ch+/IlW+ALPoMvp2NN+JO7HrMyxD6d6Vv6ZOdJDGKOpUSAsGMQlc1VbRaoldbIY3eLroq+1AuE90hn8LCRSw2HqQvSzdeL4ceuRwi2s0QPGQxq65r1JPTj1+uXP8lA/+pc1/oox8f5zJftGmVFAhdix3tc4sbSyhSViFcc0D5j6Tr+xlubJPAsk0Ogs9APIZLIoKhgAteA0ercncQelr6eanpeTvq4/LTRD5vOf7pRljR6yE+E6aG28O9pZgq2Rzyx21XX0vLPEWQoibd4XJal2o1nwUb6UbXk8V5+WRzx7SVtTRq1NqfiD6ZcM2nJ5hlX12TKR9A8RP+9k6/ZSNrS6kILIBiQgMeLsSfAWNvNeWOujvtmxzEAKeU3btvQX0PI5Fj0+Hpna6ffXd2WJb7uuQByKbo/HyPHTLUvZYBpZ4GNAgFnSwQCOXUJ59NxyLU9lzIu9o22frimT0/SKSp/PHE8wc9Sp5JFKUYMjMrDoykqw+IIPH550Zgw8XVVpSoUXR/Hx4uLF9enXOZoirFTVj0II+FEGjeWJ8Skwuv23OQN0gf/WRxufqZEN53pp4JbE6iM0T3kQI3EfhMQBTn1XaB530OYMMtFtQTMsca6uJniZfunBp1H+jkoh1HnG1geWw2cvGSSWBUimjkg06d4Y3BU+Au3jRrDXvK0jEWw9bzF0mukjBCN4T1RgGQ/NGBUn41eXNKdPM6rKPs9nl4+Y6HJJjc2DV+63oAuShxtglNUdO/Hmzwk/Hd95EOnNuPllfVdmyJVruU3tdCHRqu9rrYJ4JrqK5Ay3HqZe5VpYxNAPCC1nZRrasindF8Fbjz2nLHZgbx/YpW3uhVoXrvCDViP8ADOfTgP6LfOBT/lJZBWpTvPLvFO2YdOrVtl/tgnyDDLaDbE4CrqYSQ7upKTJS0u8clAPiGS/MmqrQaFJ0+5BE6LbRE33gUeJ4iedwAto+T1K2LUUNPOyMHQlWHII6/wAeXxwNFXMKs0D95p3IDxuOLPQSx3wfSRT8mB4GfqQt3HYU9FJsr6gnz+B8x8bySWRfeWwxveKULzyQqgUF+HwFV5V8pJVhjvDCDDFhgGSRoCDZqhx8T6X/AO2R48DRDGYeIpDAnkAauvwr1llPqT58lVqpIJ3cNHpwIoq+8ZmHIIKkzSV0NmkAr9UFuTm7wa3E7R6eQ86v1y8YZdUfuNO5UUCsKMy2LpiEWt200TXkTxeRS+1pFxAAzD/POoJ/2cbWsY46m287XplbW6uSVg0rs7ABQWNmhdC/qfzy8/s3qV99Fj/1s0MZ/KRwcX8hkctqNGv+3Vj/AMINi4OWXhmxoezdMH+/1kWza36Iandu2nu+W01Vv238LrnN6P2V0sOg+0ajUqZNQe70oEc4UbWQvLQUO3G5Ra7bI6+TdBTxSqSQB1JoD4npmnB2fIqhhUSncjSyMojIPFRcFpBQ5KBibPl12dHHo9OGCT6eSYit2ogmKowdSwWJ4GX3Qw3PZuvCvNz9v6WHVa0TLLpe5O3f/lIVjXvUJmBWxQpeB5Vmbv4aqnmydNHwBJO3r+ii+gFyOL87T5YHtmUfoiIF9IRsP1cfeP8A2mObnavs3vihbTxx98QRKkM0Tx8AEMLlYhjdEC14sV0OTL7PamNDJJppgvKg7HABr3iQptRfqAT8iMtwlSoP4L69424OGXkA15tzuPNn0PxOQA4i983Z6k9ecMsQky7iQFlBYKCQC3kATRPqa6455S7Fj1PoABxwKA6cACs7gfarkMAxGwCrsNe7n8NAf72QY8ng8VYYZUT6o3ta1thZC8UQSvI8iaDeni+ggydGuNlJUUQ4sckmlIB+RuvhkJyY+yz7pYSCNjEKL3bttkHaeOOdpNX1rrXqaeZ4m3Izxv6qSrUaNcc1kBOW4omlVtquzINzNdgIF6G+lVxzz0rJPHJHKb+U936aOOX47RG/7cW3cf64bJ4I4JKQSNEC17ZQhola8M4ABHAsMEHHXzzHvOssxZE0n1mikhIEilbFqbBVhQNo62rjnqCcr1mh2b2k0YMdr3bsCwdS6CvPZdefJq/Tms67uGUkAiB/IEsYW6dHbxRX18W4erLiJnqSvZm48l1WmeJisilWHkfTyI8ip8iOD5ZHGhYhVBZj0ABJPyA65USabUPE26NirdLU1x5g+oPoeDl+QxTRtJ4Yp12jYg8MxLAAxqv6JhySB4TxW08Gm3Z8w6wyj5xv/wAsrspBIIIINEGwQR6jyOQ5hp6vWiZU3CtSG8cxYru27ttj+curfiyBfO5jV1M28kuKk8yBW4+rL0v4ir8+ec4n1Jk5flv1/wAR/rfrH49fUnIcoWPC8WA8MV4YBhjvDA6jjvzA+LHj/n+WXoxpk9/vpjx4UqJP23DO37K5nY8DVHbeyvs8EEJBvds71+grxT7yp6+7t69Mqa7tSefiaaWQXdO7FR8lJofTKowyUW5C48d5p+zPZP2vVQ6feUEjbS229vBJ4sX0rrlGp2BpYo9BqtXNBHKyyww6fvDLtLnc8wKxuu8BNpINjp8bzO0u1JZ3+0agszsNsVMqhAjAKFVR4FXkAAAXZ9c0PaHtP7W0Wk0cUg00AZIIlBeRzyZJXC+9I1Wa4A6eeZuh7Lk1ErABIqba261CsbpAvLF/C1J1O05iYvtqGYThmjr+y9neGOWOdI22lo93QsQrFSOhryJokDzGZ+bZaup7TR9FFp+7XvI5WbftHKEEgbrssWY3xRCRfq5m6aZ4zujZkb9ZGKn81rI8d4oap9oJWAE2zUAWKnQMa+EoqUfRh5Yu+0b+9HPAfWJllT/w5drf8Q5l3ncMRdgii2YhVFgWSaAs/E+eSltqP2cjKFh1cDgEvsk3QNZoHmQbOij8fr9auu7GnhG6SJwnHjA3R89KkS0P55J7Q9nyaecxy1YVaIFArtAUgeXA/O8q6LWyQtuhkeNvVGZSfntPOTHpZ7OTQSLEkzIwikJVH4oletfv/I+hyvm1J2/3yrHqohIq7irR1DIpcguRtBjckjkshJ9RkY7GEvOkk77z7ogLqB/s7Il+cZY+oHTLfulM/RMBIOgDWhJ6AOCpJ+QN/TK4OdhCTtAO66oA7r9K638M1Nd2U4djK0UV0xDnabYBiO5AaTgmvd8snn798nhuexLnT6fUaouI13JEH7svVOrOCdpAsMvA5NHjjLmsl7rcun1UiGSF4UWJCsY2pDqGN7wRujbbezzOZ2l7eg0+xImcxLTMEgW2fYoZu8mfcviW/Ci1QyvN7RRM6v3U7MN5tp1BJeGOBiR3TfhS+vU5KlXo+xJoo5p9SYAZozsB3vtbvIgshZSfeKuaI4vyzyX/AGV1bFzFpdQ8asQriNtpUMVBBqj08stJ7VIveEacneQzbprHAA4qMeSjzzb9pe0wYXkliV5ZBHFIHlmZaG0kACS1IlgdSfWM+uOYHkdb2DqoV3S6bURqOrNG4X4c7aHHxyrFctL42fhYxYraNxK8/Pj8q5zd0HthJCxdIIQxSOPh9UvhiEap7s4N1GoJvnn1yn2p2xFqJnlk0wVnbcRFJsUH4KUYD+PM3lmJkilPSdolVEbqJYeaRifDfJMbDxRnz44J6hume4j7TSDs+GPS9xFNKN5aUwhtm9gt+D71jRBLcADgenl+2e1dLqZN/wBlOn8NFYGj2E2x3bDGADyBwegGaus7OLRaYxaP7Qn2ceMtIr/pZeCscu392JFvWdq6k6aJpe0IoiZJFZ4aLlFSDYq/Z0Hu23DMvvDnPLe1B/y3Vdf08vXr+kbr8c35NK6aaEjRRR1LMb1TMEXwafkd86qwauh3e6aGYvthCya3U7lKgzyFSVIsFzytgWPl64gljXhj/wAf/fDNMlhWMnC8BVjwwwFjxYZQYxgovLMWlX8cqIPgGdvoF4/NhkFXAnNNZdKn+bnmP9N1iT9lAzEfJxnSdvSJ+gSGDirijG/6Syl5F+jDAj0vYmokXesTBOvePUcdf6yQqv789D7JtDomlk1EmlZzEUjCzuzKzEBjugjkT3CTyGFgDzOeS1OoeVt0jtI36zsWP5sScjyUtve+zWr0GlnjaHUiI3TSyJNKwXqyo3dRiOwNpbYW8XBUXeV26JNR3AgnGo7uMjd3gWQyCV7bu5JO8LFe78XoABVUPLjERjaW9/2bKdLrO+lj08P3ZJd5WQs7Qhjce83ch5qIgN5ccUNf7ML9iE0NTMNqmSFpJS0nJmVwoKRqFdSpNHw8+9x47gZ75/YDVadbl1SRBWJGxnKg0Bu3EoFPlfXjJVLdvBXjz6InZ6sF77tLR6jwklZkWVhz7omV+8HFH3xkXaXsVH7+nUyjaGZU1Cot7N52d9GxFDqpdj/SxuSngM5Neea2q1BgYodJFG3+lWR3ry/SMVPzC0c03imWEbNSUk7oanuolWJdjWxAeMrukCfeFSPduiay2UyNRDqdQ5kaOWRmq2EZ52qFHurXCgDE3Y0wALKqDy7ySKP1PR3BynNOz++zN/WYn+85GBlRofyXxbTaZfh3oY/8INlrSaDTCmk1MbNd7FEyLx0uUwk/RV/tDMbDFFvbaTt9S+6efTMpaNCANXZiG8SAyqgld6Iou5ryroMPtTs7TtM32WaBYvDsV3kB91Q3LpVbrPJ6Zi4iclLbQHYsxBKIJAOvdPHLXzETMRlWfSunvo6f1lZf7xkBHrlqHtCZBSSyqP6Mjj+45U4a/Y/Zvdffz+HYQVUi2DdULL1vzWM8uRZpAzCP2i1hNRVRB3Ot7thA2JGWI5ZFss3m8sl8jKi9vakVc8jUdw3nfR9R3l0eByPQZd1MeojQvJBpyBt3DuYNybwCneLGA0e6+N1emSuV8MLNfsXs6EmNtU7Rxu1IBQLUfESzcJHY2bz+InyViKx7RU9dNpz8hMv/AJJQMsa3URahY9zmJ44u6ClXdKDuy0+9nApgKINVXSspB6nQRu0q6ZJxJGxuGQBn2gkNQQWGQ1am+CT+E5q+zPtbDpmR5NKZGSFYARIoBAmEu7a0Zo/I9QOnlL/2mEcssg1Uz94hjVEViig7Rf35A6BhQU9euedGiiau71Cj4TI0Z+HiXen1LDM/K/CzJ2pp9gVNKTTvIO9m3KDIIwfDFHGSB3YoFq5PGVf5Yn3O4kILszsvGwliS1xnwHr0rFN2RMo3d2WX9eMiRPq0ZIH1yiDmqhnlonWxOPvYQG/XhOw/Mx8xn5KE+eRyaIdYXEorpW2QcecZu/mhbp1yljxRYrDGzE9ec5wHhix4QjhgceULDGMQwGDhhhXB+Y/xwCr6XlhNGfxMiD+mwv8AZFv+7K94hhV/Zp16tLKfRAI1/bfcx/YGd/ykim49NCOK8ZkkP5Fgh/ZzNwGSi14dsTAUrCP/AFcccZ/ONVJynM5c7nJZvViSfzOLORgs8k08zRndGzI3S0JU/EWMjGGUeo0PteWQxa2JdRERV0BItkeJSKBPHwPJ8WSdpNt0bJpppJIGe9u82g4JRo/1eWJ+JHBrcfJ5JFIV6Ei+D8fnkotxizo43H95H92VHGGMYicAxk4HFeAxizqQcn51nJwGP4/6eees1OsQ6WbVd2wl1DmBrktNrRk7gCllQ6GlJ95BZNZ5I52ZDVWa9LNdSRx82J+p9ckwsS5Y3/Hpix4myoeGLDA6jcqQykqw5DAkEfIjkZcbtaVqEhWUDj71Qxr07z3x9GGUhiBwtpZGU9F2/Ikj6Xz+85FjvnO0HT5gYEeOsFxYQ1HqawxHDCv/2Q==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14" name="AutoShape 14" descr="data:image/jpeg;base64,/9j/4AAQSkZJRgABAQAAAQABAAD/2wCEAAkGBxQSEhUUEhQUFhQXGBwUGBgXFxccGBwcGhcYGBYcGRgYHCggGBwlHBgcITEhJSksLi4uGh8zODMsNygtLisBCgoKDg0OGhAQGywkHyQsLCwuLC8sLCwsLCwsLCwsLC8wLCwsLCwsLCwsLC8sLCwsLCwsLCwsLCwsLC8vLC8sLP/AABEIAKsBJgMBIgACEQEDEQH/xAAbAAACAwEBAQAAAAAAAAAAAAAAAQMEBQIGB//EAEwQAAICAQMBBQUEBQcJBgcAAAECAxEABBIhMQUTIkFRBjJhcYEUI0KRM1KSofAVU2JygrHBJENjc4Oio9HxFlSTsrThBzREVXSz0//EABkBAQEBAQEBAAAAAAAAAAAAAAABAgMEBf/EACgRAQACAQQBBAEFAQEAAAAAAAABEQIDEiExQQRRcfChEyJhgdHxQv/aAAwDAQACEQMRAD8A+M4Xhgc9DkeLGfh+eGAgcMMMAwwxgfn6YCwvDDAMMMf8dPywDFhlvs3R94WslUUb3b0FgAD4kmhliJmagnhVwy1JqVvwRoF/pDc31J/wrDUTIyCkCvfO26/Lp+Wa2xXaX/CpjzqGBn9xWb+qCf7s5ZSDRBBHkeP78xbVTVi8Ryzp9BI6lkjkYDzVGYfHkCsrXkiYkoYZJ9nfrsavXaa/Os1NVX2SE7UDFnBIRQx2sALIFn65MsttfyxllVMfDJItO7WVRmA6kKTX5ZxmrbqYLC8eGEK8MMYwAdeMMR/jjDALx4H+P8cWAYYYYDvEcMBgMH+OMMMMBYY8MBYY8MBYY8DgLDGcMBYY8MBYycMDgI5rdk+KGdB7zbT9Bu/xOZNZJBOUYMpo/wAcZ00soxyuev8AeGcomY4cV/yy3J2a4j7zdGVB22HB5q64zqfURubZGDeZQjn5g4pNWO6MaA7d28liCbIA8hwKX+/Ltwi7my5W/aI93L3cZIjQBUo+nVjXUk838c0ezNEmpl0XfHiV9r80SFYgi/6VV9cwpNVYCyruI6G6P50b4zmXWsShXwd37lH3aO4Uet3Zv1OeDLSzywiImp55/qf+voZa+ETnXMZVx7cxPxxzHC/212lMmrdg7I0bkIFNKij3VVRwFquOhze9pI4jqhKAA8mnWYLQrvHVSDXqFJP0BzA1vbCTsHnhDyDhmVygeum9QD+YIOcSM+paTUSttVaBIHnVIiLfAAHrwBj0+jlGpp5zjW2Jif56/HF8/wCvLqZRtyi+3ejnk7uYStJtFEWW9664PrVn6Z3IgbTaVSaDO4J9AZaJzkapZkWIl/ADsJNnzY35dP3DKcmsuNYiopN1c+ZYkn889vqImYwqbiPv4t5ojnrzf4aHaeoEc5NsAhqNF4UKDQs+Y9eOfXMaaTcxbjnnLZ7Q3ACRAxHQ2QfzGU5GBPAAHoL/AMc82ljMRzHL3+p1Iymdk/tmbrnj71xLjDHgM7PKWO8MMBYDDDAMd4sBgGF49h5+HB/j6YsB4seGAAYYYYBhix4BhWFYcfx+/AMMPL+PhX+P5YYBhgMKwCssroJDGZQtxgkE2vltBO291AutmqG4ZXz1vYWnEukMQDb379Vbyrdo7BWrJPAB3cehySsPMajRSR7t6Fdu0Nfl3il47+agn5DJB2bMe8+7P3Vq/QUV3FhyfEQEYkCzSk9Bnpfbeiksg2/ePCbVlYUn26FKZSR7ka8XxnTe/rP/AMrVf+m1WLWnnX7F1C9YW90MehoM6xi+eDvdVI6gsLq8j0vZc0hYIhJQ0wtQbsgKASNzEqaUWTRz6J2ew72VT0kmnh+smpgVL+Acq30zzWm1scR1MpjkJj1ET13i0XWSdlP6PwpxyvJ+OSymC3ZUwUN3bbSu++Ong5IBtf0iGjzTqehzpuxZwGLR7QhZWLsigFWKsLZhZ3Aih1Iz23ZKBpYoz0kbYfkuh00n96DKXtXqFaKYncQ8cM4AYCm1Es84JtTYqQccfMYsp5d+w5waMYHh32XjCgAqDbFqBt0G0m/EvHIyDUdnyRqjOtK4BU2p6qri6J2na6mjRpgc9l28YxHMdrldkhfxgHvO+7PFA7DSBRG1UT4mFjrmT2t/8un9fS/+gixZTIbsacGjGVJ/WKqP0jRcliAPvEZeT1GW9N2dqIzs7tSGfuthki5cUCAN3NXRI4Hn0z2HbrhoXHnHL+6XXuVH0MTn+18czmZftOmBDbvtmo5DADb3wsbdvX439DlxzmJuEnGJh52XRyICyacoPEu8MXHEXettayP0R3WLtTx1yCTsaYGQFUuIbnHexWo3bTYD9Q3hrrZAqyL9r3itp3iW9gglmisjdSdm6dRdUC3dzsTX6uee7WZTP2nsDAeO7YMb+3QbjYUUCeg8vU43zkbYhkQ9lyuqMqghydvjQE7b3HaWBCja1sRQo849R2RMis7RkKpKmytiiqk7bvbbqN1V4hzyM1tOV7vT8Nu+zaw3uG2tmr427bu/Pd9PPNrt4qNNLwd+yvLbsL6INxV7t2yuehPpkvlaeMk7NlC7yvh2d77yEhCVAYqG3KCWFWObyY9izggFACxIALxg+HduJBawo2NbHjwnnN7RRLLqdPAAQZtGIWJYEHdpyY9q7RtIZV6k2fTOpNXHJqIX2vbxauQkMtFGfXGgCvDc+9dcjjFlPOP2RODRie+eKv3SoNV15denXcKuxnb9i6hSR3TdVXiiLYMy0QSDYjfkfqkZ6o6nbK0YAoavRxIT1EbKCOehLLpIGPHFEZodgOO7VD+NUr+tHJrZQf2Udf7WLKfPNXo3iIEgAJAatyk0QCLCklTRBo0cgOa/tOynUNtDClj3WwNnuk5FAbR0FG+nXMjNQzIGGNRZ8v49cWAYYE4YBgDiwwHhhWGA8MWF4BjrFiwOhixA5LpoGkdUQFndgqgdSSaA/M4HGBzZ7b9ltRpYxJIEZCQpaNtwBIsAmhd0eVscdemYmZwzxzi8ZuFyxnGamDGWItbKq7EkkVd2/arsF3AghtoNbrVeevA9MrYXmkWY9bIqlVkkVSNpVXYKQbsEA0RZPHxPrncvaczbt08zbxte5HO5RdBrPiHJ4PqfXKZwJwLUmvlat0spoAC3c0FNqBZ4AIsDyIyLvm58R8RtuTyeeT6nk8n1OSaLQSzfoYpJPXYjMB8yBQ+uWz2XGl9/qI0ar2RgzN1qiUIjB+G+8WvKr9vl8H3sn3YpPG3gBFEJz4RXFDCPXSreySRbUIadhagUqmjyoHAHTJtO2lCyd53zNuHd7SkdrTXusOFN7eOfgeuWonQoWi0Luqiy7yTOAB7xJhEYA9TkFCPtGZSSksqk3yJGB527uQfPYv7K+gziXVyOFV3dgg2oGZiFHApQT4RwBQ9BmummlpWXQREMocGtQwo+7y0xHQg18ReBSdJY5e70kRQ2q79OgPP4lMm5unU8jiqxZTIfVyG7kc31tmN0xYXz5MSfmSc0/Z+DU6qUQRzOoJMrEyPtFcs5UHlrroLJI+edBprFHQX8uzq6edrX55pey/aOpi1O5F0rbULSBPsihoiQrqJIuFY7hVng0TwMxqTltnb34awiN0bulL2l7Fm0my5XdSGQWSpUFdpG0OwCsi1weQpBAoZjajWyOSZJJHJG0lnZiRe4AknkbgDXqLz3Xtrq5ppTGmiEsMTMoLb2dmBIZiIJAVHFBfLn1OeXn0zhW3dnOho+IDVDafI07MDR8jmdDLUnTxnVrd5prVjHfOzplxal1KlXdSvukMQVsknaQeOp6epxvq5DdyObu7Zje4gtdnmyAT6kA+WW5pdNSDuJwQih6mVQXrxmmharN1z0rG6aUgX9riJFixFKCPIg/dGjzzX551tzpV/lCWkHey1Hyg3t4P6nPg+mJdbIFCCWQILIUO20WCDS3QJ3G/mfXLX8mRt+i1MLeiyboW/OQd3/AL+VG0UgRpNh7tH7tnHKBvTcOD9DXI9Rl4OXJnY9WY+6feP4RtT6qDQ9Ackk7QlZtzSylrB3F3JsAgG7vgEj5E5VvDCJ9RqpJNveSO+0Uu9mbaPQWeB8BkQOIDnjnDAn0WkeaRY41LOxoAUPibJNAAAkk0AASc0O3PZ2fSbTMo2sSA6NuWwAavyP7j5XRyH2d7TGl1McxXcEJ3L6qylHA+O1jXxrPT//ABI7ejl2QREuFIldyCBZTwKgPNBXJJPUsAOlnz556sa2OOOP7Zu59nbHHCdPKZnnxDxGLDFnocTOPFeLA6vDED8L/P8AwOGAsDhhgMj64YrwwDLPZmuME0UygExusgB6HaQaPwNV9crYeWB7/wBv/aaOWCOGEOe8CTuWFbVolEHq1m2N14QBdmvA1/0zW7U0zzTqIlaQtDEyogZiidylL06KB73Tz88jHZqR86iZF/oRESy9aPunu0/tOD8DnDQ0dPQwjDCKh11dTLUy3ZM5VJ6Amq6D14H780E7CmoNIohQmt85Ea9L4D+J+P1QTmn7O6fUyu/2AGCNlEbu0hoVRtpqB32RxGAea20SCe03sydKVDvJPNNe1kXwkqRvB3EyMQCD7o6j0NbnUx3bLi/byzGE1urhj6iKBFIEryvXGxdkYP8AWk8bj4bF+eaqPqFSPbFFpqXb3siojP5qwaYbrr+b69azqZpE2+GDRUqo38+SAoLbQGmQmrrwi93POZkmpiWRJPvJ2D7pDNQVwCKWgWbn1LfTNI77SnLoe91pmIPhT75lv5yBVUdegOW9PGpRX0+mUKFXfLqSCm6lVgu8iMi7bozc8AdMov2o6kNGiRKb2FYk3VflKV3Ej1BynqtS8h3SO7t0t2ZjXzY9MtFtv7Y6WPtsCV/MREfA0Y4VH+9lY6qN40M8+qkfxbowQQKI2U7saFc+6eb9OcyCFnO1FZm9FBJ/IDLknY0wd0ZQrR0W3OiAbl3Ly7C7Xn1wjiSWA193qCAKG6dOBZND7jgWSfqc6OrgUeHTAn1eWQ/+TZjHZRAtptMvF/plY/lFu5+GcfYU/wC8wfs6j/CD+LxwcvfSexcUULzMiNIsDM0f3gi3AbztJcvdAgPY9Qo654nS9pwo6v8AZVtSGFSyjp62TYPSs9X2r2+RoNPD30RaWN43nqQkRxhU2Bdm4Fh4S9UdpHXcc8h9hh/73F/4c/8A/PPN6eNWIy/VmJ5mq9vDtqzhx+nHjn5TdqyaUzy1FKw7x6ZZ0O4bjTcwm769fPItFLAveeOeI2ndlKZgLJk3UyAnha6Cr86yN9FH5aqH5FNQD/8ApI/6ZLo+zI3fadVAoom6n8lJ/FEB5evys8Z6OHLlLJrw9q2s1pUijuSwR6EfaeRlp9azhFGr07qqqqiaDoEUBR95Eyjjj3vLMjSdmSSi4wrH9XvI9/7BbcfoM+h+0/sVpYNNMVUpJChYOXclirAW9nZ4ulBRRYV05463qNPSyxxy/wDU1Dpp6WWcTMeOXjvs2402ljcsGIbTTAcIAXPDPGOCONo6j1yvHrBEpbTameNgb7sjabNBqkjaj053BbAHXM2CdkO5GKmiLBo0RR5Hwy6e2JG4l2zDp98u5vpJxIB8A2d6c7aPakUqFvtMEUyqSpmiAXpwR3kNKTY/zik5lypAVZkkkVgLCSIGv4CVDyfmijJtPqIt25Gm0z9LQl16c8grIo+r5cgMkzMgj0+qIQyllRkegQDRRY3ZySBRDXuHUZBT7S7DliBahJGAN0kRDopIBpipOzr+Kr9MzBmvoY1DyNDM2lkQqiK8hVyxveDKqqEA2/iAHIBIx9pyEWuq04WUgsssdJuPNFlW4pUv8SBT/SPQ20pkEjz5HmOl+ozR9pAftUxY7rfcDz0YBkHPSlIWvKq8sk1HYZLldPJHqFHAKMoY11qNyHPPSgQRXJzNmiZGKurKw6qwIYefIPIwI8MMLyoMBjxYAceAGGAYDDDAMBhlvs/s9pSxtURADJI1hEB6XXJY0aUAsaNDrgVK/jzzTi0KQyINYGCENujjZe+Xw+DeD+jskGjzQPh6XPpJju2aFH3gW07bRIBQDEG9umSz1vdzy9Gs50cCqahj+0z3RO0tAvUggEfemgx3PSCjwwG7Ja0eqkmeBiqpBpT7qAlVkIPqfHqGB8zYX+jwMljijI3aXTF1VRul1Dfdo20WKJWIG7IDl7sceQg1MyK2+Z/tU36u49yvWgXH6QD9VNqdKZhYzP1mseUjebA91QAEX4Ii0qD5DnJSvRdjdv8A2TVrLPINQojaJhCfCgboIwVVCFIBpKX45Z/+IHtO0sxghMiRRM8bcle8a9rblB90baAN+ZPWhgdiaQ745nG2BJFZpH4TwsGZVv32oe6tnnJWTZqJYkj+1TCV1WQhnDBWI3LCvvFq3WxYUennnKdDTnVjVmP3RFW3Gpls2XxMqGj7NkkUsijYOrsVSMfDe5C38Lv4Zb+zQw9zI0qTVN95Ggb3F2Ma3qt3yvofI8HJe1I2Jik1U3eWWRo42UvHsrgBfu41NqKHTnw8CzTlnUmDSxrH072UB+nrLNUQb5KPlnZh9F9vO0IBoj3pMiSlO4p1DOAytvQ7WCKFsE0K3beLz5zLvVFkj0qRRs2xZHG+ztut85KLwbsKvTrxmvq5JQqBdRp4gum3gx90GYjfK4V4F8I7xpIxtNWB5knMHv42W55tRIx8RQfrdBukkY81fIQ9c83pfTxoYbYmZ5meXXW1f1Mt0xSzqZ3bibXCjwUQyuAB0G1FEdfI5UZtNyznUyn1+7j9KBJMp6D9wzka1F9yCP5yF3b8rVP9zJx2lMgNSLDa7wIURCb6AmEAjg/iPTPRPDk7i7sRk/ZJDvDRK7OW+8IuOgEWmFg/EAjoTj02gmqvsBYjqzJqgT067ZAB+XnlfU9rO6lCzupIb712dg4BG5TxR5IF3V/HI2kIIMhuwUaNSUIC8KHAWgL8uvHld5mZn2Woehk0UzQR1oI96b0NialjtXj6y9S8kvmSeOPWtpu9SZh9hgZoX2uoEnUcVbSHg16EVmZFqmQIp60GQhlCjqYtye6fEdxLc0fzjdmYlCxVy7Fw7ARbhZHBFKbFc2OnIGYxnK5uqamMfC6vZ0yqAdCG/pET2QTY9yUD1HTp+eC6OX/7dY86XWcfUS8dPPMppAb3RrZINgbSOl0o8IBHwx90tkxtXiAUGw/PF2BtHJrqM6X7sfC7OkAI72CaLcNy7ZFYVZA8EignkEe+Omelk7VkaDR6ePXGLgHxRsjspdki3tHuBCqOFZqoiz6eTk18wfxsSyr3VSKrUoN7drgjrZ6dST1OW9T2ysiRq+nhdkUqW2snG5ioUQsooA+Y+nGJxialYmlgy6iVZkCwzlvu9yLCZKRw25QoEpB2iiRXPr0pPHAx2ssmmkHB3bnS6/ECO8iv+316AZwo00hoiWKyKNpKgs82GCED47jl15JPECPtkEW0FiHYL4ReyQVJGlggGwprobzSKknYc4UuE3xqCxkjKvHSiydynjjnaab1HBzObjg8WPzH+IsX9M0o5NNzsk1MRYbGFRyAg9RvVoyQaHG3LffyIsSwatpA+5O6c7UVV27dySMYwD4gA3p8cJSvou1d7xrq6mh3KrGTcXVNw3FZFIcUt0LK/DPqHtlEkeidVXTgblESuIliJ3AsE3UouMMdwINbTd0c+YTRpIxSRBptQOOQViY+jqf0Df0h4PUL1yX2nSVO5il7z7mCNPESVBkDS+DyAo7RR57sn5ebV0J1NTDKMpjbPUeXbT1IxxyiYu/whbQom/7SkkW4qI2QF4wOS5BLVIPd6OeCTyRkjSukaiYDUab3Y2DHwmrqKUjdCw692wrzKnrmXpptpWxuQMrlCTsbafxDp0sX6E5r6aQyOz6XwSMPHpiAUk55WMdJB5iNhY/CWIz0y5KWq7OHDQMZULbdtVMrVe14xZ6A+JbU11B4zPzb0fL95o2Ec1MGhYj8VqwiaSxIpDEbHO7qPH1yObuXJWZG0s44NK3dWP14a3xHpZTcPRBi0pk4ZZ12geEjeBTcq6kMjj1Rxww/ePOsrXlQYYYYCx1jGGBJCq9XJr9Va3H6kUvzo/I5qNcyguwg0qHwqBdkjxd2pO6aQ9C5PHFlRQGOp+WW4Z1BLSr3jUCtklQRfDgEWvPQEdB5cGKvwyM+mjWd+70yM1bQe8lN7qC3tkIJI3nhPM8gNnya4jvFiHdxSAKybt9hehYsOWuzYAqzQGSAS6pyxIpVALGljjToo4G1FF0FUc9ACTk6OqBvs8XelBbzSR7wPQrEQVjXjq4J/q9MCpo+zZJRuVajHWRyFiHlzI1LfwHJ8gcnKJFMywhdTe3umKsRZUE/dfjYE1TCvCbXmhJqHRqbVamSVq91LYqCLoySEKnpShhxkg7w2kSJpo9oZmZwGZGAovKaLqeuxAAf1SRhXPacTB0fVyNJuQkLGyllIJBjJPhhAN8KGr9W7pxmR0oFdPpCeT4lVwD+tRfUN8KIHooyqs0UX6JRK4/zkijZ/Yibg/OS7/VBytqtS8jbpGZ26WxJNeQF9B8OgxSWtvNFC7iJUmAPgklWwAV/mr2lgSfe3DjplTV6t5W3SOXI4F+Q9FHRR8BxkWI5UdyzFgoJ4Rdq8eW5n+vidj9c7jgFKznajXRFEmv6O4GieLND8s64jPkZAVYEFWQcWbBBDm6HpweuQu9kk8ljZ9SSef35nmevv37DXXaTviB4fBalG2k23Tdus9D6Ch+/IlW+ALPoMvp2NN+JO7HrMyxD6d6Vv6ZOdJDGKOpUSAsGMQlc1VbRaoldbIY3eLroq+1AuE90hn8LCRSw2HqQvSzdeL4ceuRwi2s0QPGQxq65r1JPTj1+uXP8lA/+pc1/oox8f5zJftGmVFAhdix3tc4sbSyhSViFcc0D5j6Tr+xlubJPAsk0Ogs9APIZLIoKhgAteA0ercncQelr6eanpeTvq4/LTRD5vOf7pRljR6yE+E6aG28O9pZgq2Rzyx21XX0vLPEWQoibd4XJal2o1nwUb6UbXk8V5+WRzx7SVtTRq1NqfiD6ZcM2nJ5hlX12TKR9A8RP+9k6/ZSNrS6kILIBiQgMeLsSfAWNvNeWOujvtmxzEAKeU3btvQX0PI5Fj0+Hpna6ffXd2WJb7uuQByKbo/HyPHTLUvZYBpZ4GNAgFnSwQCOXUJ59NxyLU9lzIu9o22frimT0/SKSp/PHE8wc9Sp5JFKUYMjMrDoykqw+IIPH550Zgw8XVVpSoUXR/Hx4uLF9enXOZoirFTVj0II+FEGjeWJ8Skwuv23OQN0gf/WRxufqZEN53pp4JbE6iM0T3kQI3EfhMQBTn1XaB530OYMMtFtQTMsca6uJniZfunBp1H+jkoh1HnG1geWw2cvGSSWBUimjkg06d4Y3BU+Au3jRrDXvK0jEWw9bzF0mukjBCN4T1RgGQ/NGBUn41eXNKdPM6rKPs9nl4+Y6HJJjc2DV+63oAuShxtglNUdO/Hmzwk/Hd95EOnNuPllfVdmyJVruU3tdCHRqu9rrYJ4JrqK5Ay3HqZe5VpYxNAPCC1nZRrasindF8Fbjz2nLHZgbx/YpW3uhVoXrvCDViP8ADOfTgP6LfOBT/lJZBWpTvPLvFO2YdOrVtl/tgnyDDLaDbE4CrqYSQ7upKTJS0u8clAPiGS/MmqrQaFJ0+5BE6LbRE33gUeJ4iedwAto+T1K2LUUNPOyMHQlWHII6/wAeXxwNFXMKs0D95p3IDxuOLPQSx3wfSRT8mB4GfqQt3HYU9FJsr6gnz+B8x8bySWRfeWwxveKULzyQqgUF+HwFV5V8pJVhjvDCDDFhgGSRoCDZqhx8T6X/AO2R48DRDGYeIpDAnkAauvwr1llPqT58lVqpIJ3cNHpwIoq+8ZmHIIKkzSV0NmkAr9UFuTm7wa3E7R6eQ86v1y8YZdUfuNO5UUCsKMy2LpiEWt200TXkTxeRS+1pFxAAzD/POoJ/2cbWsY46m287XplbW6uSVg0rs7ABQWNmhdC/qfzy8/s3qV99Fj/1s0MZ/KRwcX8hkctqNGv+3Vj/AMINi4OWXhmxoezdMH+/1kWza36Iandu2nu+W01Vv238LrnN6P2V0sOg+0ajUqZNQe70oEc4UbWQvLQUO3G5Ra7bI6+TdBTxSqSQB1JoD4npmnB2fIqhhUSncjSyMojIPFRcFpBQ5KBibPl12dHHo9OGCT6eSYit2ogmKowdSwWJ4GX3Qw3PZuvCvNz9v6WHVa0TLLpe5O3f/lIVjXvUJmBWxQpeB5Vmbv4aqnmydNHwBJO3r+ii+gFyOL87T5YHtmUfoiIF9IRsP1cfeP8A2mObnavs3vihbTxx98QRKkM0Tx8AEMLlYhjdEC14sV0OTL7PamNDJJppgvKg7HABr3iQptRfqAT8iMtwlSoP4L69424OGXkA15tzuPNn0PxOQA4i983Z6k9ecMsQky7iQFlBYKCQC3kATRPqa6455S7Fj1PoABxwKA6cACs7gfarkMAxGwCrsNe7n8NAf72QY8ng8VYYZUT6o3ta1thZC8UQSvI8iaDeni+ggydGuNlJUUQ4sckmlIB+RuvhkJyY+yz7pYSCNjEKL3bttkHaeOOdpNX1rrXqaeZ4m3Izxv6qSrUaNcc1kBOW4omlVtquzINzNdgIF6G+lVxzz0rJPHJHKb+U936aOOX47RG/7cW3cf64bJ4I4JKQSNEC17ZQhola8M4ABHAsMEHHXzzHvOssxZE0n1mikhIEilbFqbBVhQNo62rjnqCcr1mh2b2k0YMdr3bsCwdS6CvPZdefJq/Tms67uGUkAiB/IEsYW6dHbxRX18W4erLiJnqSvZm48l1WmeJisilWHkfTyI8ip8iOD5ZHGhYhVBZj0ABJPyA65USabUPE26NirdLU1x5g+oPoeDl+QxTRtJ4Yp12jYg8MxLAAxqv6JhySB4TxW08Gm3Z8w6wyj5xv/wAsrspBIIIINEGwQR6jyOQ5hp6vWiZU3CtSG8cxYru27ttj+curfiyBfO5jV1M28kuKk8yBW4+rL0v4ir8+ec4n1Jk5flv1/wAR/rfrH49fUnIcoWPC8WA8MV4YBhjvDA6jjvzA+LHj/n+WXoxpk9/vpjx4UqJP23DO37K5nY8DVHbeyvs8EEJBvds71+grxT7yp6+7t69Mqa7tSefiaaWQXdO7FR8lJofTKowyUW5C48d5p+zPZP2vVQ6feUEjbS229vBJ4sX0rrlGp2BpYo9BqtXNBHKyyww6fvDLtLnc8wKxuu8BNpINjp8bzO0u1JZ3+0agszsNsVMqhAjAKFVR4FXkAAAXZ9c0PaHtP7W0Wk0cUg00AZIIlBeRzyZJXC+9I1Wa4A6eeZuh7Lk1ErABIqba261CsbpAvLF/C1J1O05iYvtqGYThmjr+y9neGOWOdI22lo93QsQrFSOhryJokDzGZ+bZaup7TR9FFp+7XvI5WbftHKEEgbrssWY3xRCRfq5m6aZ4zujZkb9ZGKn81rI8d4oap9oJWAE2zUAWKnQMa+EoqUfRh5Yu+0b+9HPAfWJllT/w5drf8Q5l3ncMRdgii2YhVFgWSaAs/E+eSltqP2cjKFh1cDgEvsk3QNZoHmQbOij8fr9auu7GnhG6SJwnHjA3R89KkS0P55J7Q9nyaecxy1YVaIFArtAUgeXA/O8q6LWyQtuhkeNvVGZSfntPOTHpZ7OTQSLEkzIwikJVH4oletfv/I+hyvm1J2/3yrHqohIq7irR1DIpcguRtBjckjkshJ9RkY7GEvOkk77z7ogLqB/s7Il+cZY+oHTLfulM/RMBIOgDWhJ6AOCpJ+QN/TK4OdhCTtAO66oA7r9K638M1Nd2U4djK0UV0xDnabYBiO5AaTgmvd8snn798nhuexLnT6fUaouI13JEH7svVOrOCdpAsMvA5NHjjLmsl7rcun1UiGSF4UWJCsY2pDqGN7wRujbbezzOZ2l7eg0+xImcxLTMEgW2fYoZu8mfcviW/Ci1QyvN7RRM6v3U7MN5tp1BJeGOBiR3TfhS+vU5KlXo+xJoo5p9SYAZozsB3vtbvIgshZSfeKuaI4vyzyX/AGV1bFzFpdQ8asQriNtpUMVBBqj08stJ7VIveEacneQzbprHAA4qMeSjzzb9pe0wYXkliV5ZBHFIHlmZaG0kACS1IlgdSfWM+uOYHkdb2DqoV3S6bURqOrNG4X4c7aHHxyrFctL42fhYxYraNxK8/Pj8q5zd0HthJCxdIIQxSOPh9UvhiEap7s4N1GoJvnn1yn2p2xFqJnlk0wVnbcRFJsUH4KUYD+PM3lmJkilPSdolVEbqJYeaRifDfJMbDxRnz44J6hume4j7TSDs+GPS9xFNKN5aUwhtm9gt+D71jRBLcADgenl+2e1dLqZN/wBlOn8NFYGj2E2x3bDGADyBwegGaus7OLRaYxaP7Qn2ceMtIr/pZeCscu392JFvWdq6k6aJpe0IoiZJFZ4aLlFSDYq/Z0Hu23DMvvDnPLe1B/y3Vdf08vXr+kbr8c35NK6aaEjRRR1LMb1TMEXwafkd86qwauh3e6aGYvthCya3U7lKgzyFSVIsFzytgWPl64gljXhj/wAf/fDNMlhWMnC8BVjwwwFjxYZQYxgovLMWlX8cqIPgGdvoF4/NhkFXAnNNZdKn+bnmP9N1iT9lAzEfJxnSdvSJ+gSGDirijG/6Syl5F+jDAj0vYmokXesTBOvePUcdf6yQqv789D7JtDomlk1EmlZzEUjCzuzKzEBjugjkT3CTyGFgDzOeS1OoeVt0jtI36zsWP5sScjyUtve+zWr0GlnjaHUiI3TSyJNKwXqyo3dRiOwNpbYW8XBUXeV26JNR3AgnGo7uMjd3gWQyCV7bu5JO8LFe78XoABVUPLjERjaW9/2bKdLrO+lj08P3ZJd5WQs7Qhjce83ch5qIgN5ccUNf7ML9iE0NTMNqmSFpJS0nJmVwoKRqFdSpNHw8+9x47gZ75/YDVadbl1SRBWJGxnKg0Bu3EoFPlfXjJVLdvBXjz6InZ6sF77tLR6jwklZkWVhz7omV+8HFH3xkXaXsVH7+nUyjaGZU1Cot7N52d9GxFDqpdj/SxuSngM5Neea2q1BgYodJFG3+lWR3ry/SMVPzC0c03imWEbNSUk7oanuolWJdjWxAeMrukCfeFSPduiay2UyNRDqdQ5kaOWRmq2EZ52qFHurXCgDE3Y0wALKqDy7ySKP1PR3BynNOz++zN/WYn+85GBlRofyXxbTaZfh3oY/8INlrSaDTCmk1MbNd7FEyLx0uUwk/RV/tDMbDFFvbaTt9S+6efTMpaNCANXZiG8SAyqgld6Iou5ryroMPtTs7TtM32WaBYvDsV3kB91Q3LpVbrPJ6Zi4iclLbQHYsxBKIJAOvdPHLXzETMRlWfSunvo6f1lZf7xkBHrlqHtCZBSSyqP6Mjj+45U4a/Y/Zvdffz+HYQVUi2DdULL1vzWM8uRZpAzCP2i1hNRVRB3Ot7thA2JGWI5ZFss3m8sl8jKi9vakVc8jUdw3nfR9R3l0eByPQZd1MeojQvJBpyBt3DuYNybwCneLGA0e6+N1emSuV8MLNfsXs6EmNtU7Rxu1IBQLUfESzcJHY2bz+InyViKx7RU9dNpz8hMv/AJJQMsa3URahY9zmJ44u6ClXdKDuy0+9nApgKINVXSspB6nQRu0q6ZJxJGxuGQBn2gkNQQWGQ1am+CT+E5q+zPtbDpmR5NKZGSFYARIoBAmEu7a0Zo/I9QOnlL/2mEcssg1Uz94hjVEViig7Rf35A6BhQU9euedGiiau71Cj4TI0Z+HiXen1LDM/K/CzJ2pp9gVNKTTvIO9m3KDIIwfDFHGSB3YoFq5PGVf5Yn3O4kILszsvGwliS1xnwHr0rFN2RMo3d2WX9eMiRPq0ZIH1yiDmqhnlonWxOPvYQG/XhOw/Mx8xn5KE+eRyaIdYXEorpW2QcecZu/mhbp1yljxRYrDGzE9ec5wHhix4QjhgceULDGMQwGDhhhXB+Y/xwCr6XlhNGfxMiD+mwv8AZFv+7K94hhV/Zp16tLKfRAI1/bfcx/YGd/ykim49NCOK8ZkkP5Fgh/ZzNwGSi14dsTAUrCP/AFcccZ/ONVJynM5c7nJZvViSfzOLORgs8k08zRndGzI3S0JU/EWMjGGUeo0PteWQxa2JdRERV0BItkeJSKBPHwPJ8WSdpNt0bJpppJIGe9u82g4JRo/1eWJ+JHBrcfJ5JFIV6Ei+D8fnkotxizo43H95H92VHGGMYicAxk4HFeAxizqQcn51nJwGP4/6eees1OsQ6WbVd2wl1DmBrktNrRk7gCllQ6GlJ95BZNZ5I52ZDVWa9LNdSRx82J+p9ckwsS5Y3/Hpix4myoeGLDA6jcqQykqw5DAkEfIjkZcbtaVqEhWUDj71Qxr07z3x9GGUhiBwtpZGU9F2/Ikj6Xz+85FjvnO0HT5gYEeOsFxYQ1HqawxHDCv/2Q==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7250" name="AutoShape 2" descr="Image result for internet.org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41346" name="AutoShape 2" descr="Image result for drones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41348" name="AutoShape 4" descr="Image result for drones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4" name="Title 4"/>
          <p:cNvSpPr>
            <a:spLocks noGrp="1"/>
          </p:cNvSpPr>
          <p:nvPr>
            <p:ph type="title"/>
          </p:nvPr>
        </p:nvSpPr>
        <p:spPr>
          <a:xfrm>
            <a:off x="457200" y="819151"/>
            <a:ext cx="7848600" cy="381000"/>
          </a:xfrm>
        </p:spPr>
        <p:txBody>
          <a:bodyPr/>
          <a:lstStyle/>
          <a:p>
            <a:r>
              <a:rPr lang="en-US" dirty="0"/>
              <a:t>IEEE Conference Papers (</a:t>
            </a:r>
            <a:r>
              <a:rPr lang="en-US" dirty="0" smtClean="0"/>
              <a:t>2020–2021) </a:t>
            </a:r>
            <a:endParaRPr lang="en-CA" dirty="0"/>
          </a:p>
        </p:txBody>
      </p:sp>
      <p:sp>
        <p:nvSpPr>
          <p:cNvPr id="14" name="TextBox 13"/>
          <p:cNvSpPr txBox="1"/>
          <p:nvPr/>
        </p:nvSpPr>
        <p:spPr>
          <a:xfrm>
            <a:off x="381000" y="5572780"/>
            <a:ext cx="84582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buFont typeface="Monotype Sorts" charset="2"/>
              <a:buNone/>
              <a:defRPr/>
            </a:pPr>
            <a:r>
              <a:rPr lang="en-CA" sz="1400" dirty="0"/>
              <a:t>I. Bor-Yaliniz, G. Senarath, H. Yanikomeroglu, “</a:t>
            </a:r>
            <a:r>
              <a:rPr lang="en-CA" sz="1400" dirty="0">
                <a:solidFill>
                  <a:srgbClr val="FF0000"/>
                </a:solidFill>
              </a:rPr>
              <a:t>Aerial access nodes and virtual wireless access: A look into </a:t>
            </a:r>
            <a:r>
              <a:rPr lang="en-CA" sz="1400" dirty="0" smtClean="0">
                <a:solidFill>
                  <a:srgbClr val="FF0000"/>
                </a:solidFill>
              </a:rPr>
              <a:t>integration strategies</a:t>
            </a:r>
            <a:r>
              <a:rPr lang="en-CA" sz="1400" dirty="0" smtClean="0"/>
              <a:t>”,</a:t>
            </a:r>
            <a:r>
              <a:rPr lang="en-CA" sz="1400" dirty="0"/>
              <a:t> </a:t>
            </a:r>
            <a:r>
              <a:rPr lang="en-CA" sz="1400" i="1" dirty="0"/>
              <a:t>IEEE</a:t>
            </a:r>
            <a:r>
              <a:rPr lang="en-CA" sz="1400" dirty="0"/>
              <a:t> </a:t>
            </a:r>
            <a:r>
              <a:rPr lang="en-CA" sz="1400" i="1" dirty="0"/>
              <a:t>ICC 2020</a:t>
            </a:r>
            <a:r>
              <a:rPr lang="en-CA" sz="1400" dirty="0"/>
              <a:t>. </a:t>
            </a:r>
            <a:endParaRPr lang="en-CA" sz="1400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1000" y="4886980"/>
            <a:ext cx="84582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buFont typeface="Monotype Sorts" charset="2"/>
              <a:buNone/>
              <a:defRPr/>
            </a:pPr>
            <a:r>
              <a:rPr lang="en-CA" sz="1400" dirty="0"/>
              <a:t>O. Abbasi, H. Yanikomeroglu, A. Ebrahimi, N. Mokari, “</a:t>
            </a:r>
            <a:r>
              <a:rPr lang="en-US" sz="1400" dirty="0">
                <a:solidFill>
                  <a:srgbClr val="FF0000"/>
                </a:solidFill>
              </a:rPr>
              <a:t>Dynamic NOMA/OMA for V2X network with </a:t>
            </a:r>
            <a:r>
              <a:rPr lang="en-US" sz="1400" dirty="0" smtClean="0">
                <a:solidFill>
                  <a:srgbClr val="FF0000"/>
                </a:solidFill>
              </a:rPr>
              <a:t>UAV </a:t>
            </a:r>
            <a:r>
              <a:rPr lang="en-US" sz="1400" dirty="0">
                <a:solidFill>
                  <a:srgbClr val="FF0000"/>
                </a:solidFill>
              </a:rPr>
              <a:t>relaying</a:t>
            </a:r>
            <a:r>
              <a:rPr lang="en-CA" sz="1400" dirty="0"/>
              <a:t>”, </a:t>
            </a:r>
            <a:r>
              <a:rPr lang="en-CA" sz="1400" i="1" dirty="0" smtClean="0"/>
              <a:t>IEEE</a:t>
            </a:r>
            <a:r>
              <a:rPr lang="en-CA" sz="1400" dirty="0"/>
              <a:t> </a:t>
            </a:r>
            <a:r>
              <a:rPr lang="en-CA" sz="1400" i="1" dirty="0" smtClean="0"/>
              <a:t>VTC2020-Fall </a:t>
            </a:r>
            <a:r>
              <a:rPr lang="en-CA" sz="1400" i="1" dirty="0" err="1" smtClean="0"/>
              <a:t>Workhops</a:t>
            </a:r>
            <a:r>
              <a:rPr lang="en-CA" sz="1400" dirty="0" smtClean="0"/>
              <a:t>. </a:t>
            </a:r>
            <a:endParaRPr lang="en-CA" sz="1400" dirty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1000" y="2819400"/>
            <a:ext cx="84582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buFont typeface="Monotype Sorts" charset="2"/>
              <a:buNone/>
              <a:defRPr/>
            </a:pPr>
            <a:r>
              <a:rPr lang="en-CA" sz="1400" dirty="0"/>
              <a:t>N. Cherif, W. Jaafar, H. Yanikomeroglu, A. Yongacoglu, “</a:t>
            </a:r>
            <a:r>
              <a:rPr lang="en-US" sz="1400" dirty="0">
                <a:solidFill>
                  <a:srgbClr val="FF0000"/>
                </a:solidFill>
              </a:rPr>
              <a:t>On the optimal 3D placement of a UAV base station for maximal coverage of UAV users</a:t>
            </a:r>
            <a:r>
              <a:rPr lang="en-US" sz="1400" dirty="0"/>
              <a:t>”</a:t>
            </a:r>
            <a:r>
              <a:rPr lang="en-CA" sz="1400" dirty="0"/>
              <a:t>, </a:t>
            </a:r>
            <a:r>
              <a:rPr lang="en-CA" sz="1400" i="1" dirty="0" smtClean="0"/>
              <a:t>IEEE</a:t>
            </a:r>
            <a:r>
              <a:rPr lang="en-CA" sz="1400" dirty="0"/>
              <a:t> </a:t>
            </a:r>
            <a:r>
              <a:rPr lang="en-CA" sz="1400" i="1" dirty="0"/>
              <a:t>Globecom 2020</a:t>
            </a:r>
            <a:r>
              <a:rPr lang="en-CA" sz="1400" dirty="0"/>
              <a:t>. </a:t>
            </a:r>
            <a:r>
              <a:rPr lang="en-CA" sz="1400" dirty="0">
                <a:solidFill>
                  <a:srgbClr val="9900FF"/>
                </a:solidFill>
              </a:rPr>
              <a:t>(</a:t>
            </a:r>
            <a:r>
              <a:rPr lang="en-CA" sz="1400" dirty="0" smtClean="0">
                <a:solidFill>
                  <a:srgbClr val="9900FF"/>
                </a:solidFill>
              </a:rPr>
              <a:t>02)</a:t>
            </a:r>
            <a:endParaRPr lang="en-CA" sz="1400" dirty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1000" y="3515380"/>
            <a:ext cx="84582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buFont typeface="Monotype Sorts" charset="2"/>
              <a:buNone/>
              <a:defRPr/>
            </a:pPr>
            <a:r>
              <a:rPr lang="en-CA" sz="1400" dirty="0"/>
              <a:t>O. </a:t>
            </a:r>
            <a:r>
              <a:rPr lang="en-CA" sz="1400" dirty="0" err="1"/>
              <a:t>Ghdiri</a:t>
            </a:r>
            <a:r>
              <a:rPr lang="en-CA" sz="1400" dirty="0"/>
              <a:t>, W. Jaafar, S. </a:t>
            </a:r>
            <a:r>
              <a:rPr lang="en-CA" sz="1400" dirty="0" err="1"/>
              <a:t>Alfattani</a:t>
            </a:r>
            <a:r>
              <a:rPr lang="en-CA" sz="1400" dirty="0"/>
              <a:t>, J. Ben </a:t>
            </a:r>
            <a:r>
              <a:rPr lang="en-CA" sz="1400" dirty="0" err="1"/>
              <a:t>Abderrazak</a:t>
            </a:r>
            <a:r>
              <a:rPr lang="en-CA" sz="1400" dirty="0"/>
              <a:t>, H. Yanikomeroglu, “</a:t>
            </a:r>
            <a:r>
              <a:rPr lang="en-US" sz="1400" dirty="0">
                <a:solidFill>
                  <a:srgbClr val="FF0000"/>
                </a:solidFill>
              </a:rPr>
              <a:t>Energy-efficient multi-UAV data collection for IoT networks with time deadlines</a:t>
            </a:r>
            <a:r>
              <a:rPr lang="en-US" sz="1400" dirty="0"/>
              <a:t>”</a:t>
            </a:r>
            <a:r>
              <a:rPr lang="en-CA" sz="1400" dirty="0"/>
              <a:t>, </a:t>
            </a:r>
            <a:r>
              <a:rPr lang="en-CA" sz="1400" i="1" dirty="0" smtClean="0"/>
              <a:t>IEEE</a:t>
            </a:r>
            <a:r>
              <a:rPr lang="en-CA" sz="1400" dirty="0"/>
              <a:t> </a:t>
            </a:r>
            <a:r>
              <a:rPr lang="en-CA" sz="1400" i="1" dirty="0"/>
              <a:t>Globecom 2020</a:t>
            </a:r>
            <a:r>
              <a:rPr lang="en-CA" sz="1400" dirty="0"/>
              <a:t>. </a:t>
            </a:r>
            <a:endParaRPr lang="en-CA" sz="1400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1000" y="4201180"/>
            <a:ext cx="84582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buFont typeface="Monotype Sorts" charset="2"/>
              <a:buNone/>
              <a:defRPr/>
            </a:pPr>
            <a:r>
              <a:rPr lang="fi-FI" sz="1400" dirty="0" smtClean="0"/>
              <a:t>O.A. </a:t>
            </a:r>
            <a:r>
              <a:rPr lang="fi-FI" sz="1400" dirty="0"/>
              <a:t>Topal, </a:t>
            </a:r>
            <a:r>
              <a:rPr lang="fi-FI" sz="1400" dirty="0" smtClean="0"/>
              <a:t>G. </a:t>
            </a:r>
            <a:r>
              <a:rPr lang="fi-FI" sz="1400" dirty="0"/>
              <a:t>Karabulut </a:t>
            </a:r>
            <a:r>
              <a:rPr lang="fi-FI" sz="1400" dirty="0" smtClean="0"/>
              <a:t>Kurt</a:t>
            </a:r>
            <a:r>
              <a:rPr lang="en-CA" sz="1400" dirty="0" smtClean="0"/>
              <a:t>, H. Yanikomeroglu, “</a:t>
            </a:r>
            <a:r>
              <a:rPr lang="en-US" sz="1400" dirty="0">
                <a:solidFill>
                  <a:srgbClr val="FF0000"/>
                </a:solidFill>
              </a:rPr>
              <a:t>Securing the inter-satellite links: Doppler frequency shift based physical layer key </a:t>
            </a:r>
            <a:r>
              <a:rPr lang="en-US" sz="1400" dirty="0" smtClean="0">
                <a:solidFill>
                  <a:srgbClr val="FF0000"/>
                </a:solidFill>
              </a:rPr>
              <a:t>generation</a:t>
            </a:r>
            <a:r>
              <a:rPr lang="en-CA" sz="1400" dirty="0" smtClean="0"/>
              <a:t>”, </a:t>
            </a:r>
            <a:r>
              <a:rPr lang="en-CA" sz="1400" i="1" dirty="0" smtClean="0"/>
              <a:t>IEEE</a:t>
            </a:r>
            <a:r>
              <a:rPr lang="en-CA" sz="1400" dirty="0" smtClean="0"/>
              <a:t> </a:t>
            </a:r>
            <a:r>
              <a:rPr lang="en-CA" sz="1400" i="1" dirty="0" err="1" smtClean="0"/>
              <a:t>WiSEE</a:t>
            </a:r>
            <a:r>
              <a:rPr lang="en-CA" sz="1400" i="1" dirty="0" smtClean="0"/>
              <a:t> 2020</a:t>
            </a:r>
            <a:r>
              <a:rPr lang="en-CA" sz="1400" dirty="0" smtClean="0"/>
              <a:t>. </a:t>
            </a:r>
            <a:endParaRPr lang="en-CA" sz="1400" dirty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1000" y="2133600"/>
            <a:ext cx="84582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buFont typeface="Monotype Sorts" charset="2"/>
              <a:buNone/>
              <a:defRPr/>
            </a:pPr>
            <a:r>
              <a:rPr lang="en-CA" sz="1400" dirty="0" smtClean="0"/>
              <a:t>N. </a:t>
            </a:r>
            <a:r>
              <a:rPr lang="en-CA" sz="1400" dirty="0"/>
              <a:t>Adam, </a:t>
            </a:r>
            <a:r>
              <a:rPr lang="en-CA" sz="1400" dirty="0" smtClean="0"/>
              <a:t>C. </a:t>
            </a:r>
            <a:r>
              <a:rPr lang="en-CA" sz="1400" dirty="0" err="1"/>
              <a:t>Tapparello</a:t>
            </a:r>
            <a:r>
              <a:rPr lang="en-CA" sz="1400" dirty="0"/>
              <a:t>, </a:t>
            </a:r>
            <a:r>
              <a:rPr lang="en-CA" sz="1400" dirty="0" smtClean="0"/>
              <a:t>W. </a:t>
            </a:r>
            <a:r>
              <a:rPr lang="en-CA" sz="1400" dirty="0" err="1"/>
              <a:t>Heinzelman</a:t>
            </a:r>
            <a:r>
              <a:rPr lang="en-CA" sz="1400" dirty="0"/>
              <a:t>, </a:t>
            </a:r>
            <a:r>
              <a:rPr lang="en-CA" sz="1400" dirty="0" smtClean="0"/>
              <a:t>H. </a:t>
            </a:r>
            <a:r>
              <a:rPr lang="en-CA" sz="1400" dirty="0"/>
              <a:t>Yanikomeroglu, “</a:t>
            </a:r>
            <a:r>
              <a:rPr lang="en-CA" sz="1400" dirty="0">
                <a:solidFill>
                  <a:srgbClr val="FF0000"/>
                </a:solidFill>
              </a:rPr>
              <a:t>Placement optimization of multiple UAV base stations</a:t>
            </a:r>
            <a:r>
              <a:rPr lang="en-CA" sz="1400" dirty="0"/>
              <a:t>”, </a:t>
            </a:r>
            <a:r>
              <a:rPr lang="en-CA" sz="1400" dirty="0" smtClean="0"/>
              <a:t>under review in </a:t>
            </a:r>
            <a:r>
              <a:rPr lang="en-CA" sz="1400" i="1" dirty="0" smtClean="0"/>
              <a:t>IEEE </a:t>
            </a:r>
            <a:r>
              <a:rPr lang="en-CA" sz="1400" i="1" dirty="0"/>
              <a:t>ICC </a:t>
            </a:r>
            <a:r>
              <a:rPr lang="en-CA" sz="1400" i="1" dirty="0" smtClean="0"/>
              <a:t>2021</a:t>
            </a:r>
            <a:r>
              <a:rPr lang="en-CA" sz="1400" dirty="0" smtClean="0"/>
              <a:t>. </a:t>
            </a:r>
            <a:endParaRPr lang="en-CA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88772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AutoShape 2" descr="Image result for google loon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04" name="AutoShape 4" descr="Image result for google loon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06" name="AutoShape 6" descr="Image result for google loon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08" name="AutoShape 8" descr="Image result for google loon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10" name="AutoShape 10" descr="data:image/jpeg;base64,/9j/4AAQSkZJRgABAQAAAQABAAD/2wCEAAkGBxQSEhUUEhQUFhQXGBwUGBgXFxccGBwcGhcYGBYcGRgYHCggGBwlHBgcITEhJSksLi4uGh8zODMsNygtLisBCgoKDg0OGhAQGywkHyQsLCwuLC8sLCwsLCwsLCwsLC8wLCwsLCwsLCwsLC8sLCwsLCwsLCwsLCwsLC8vLC8sLP/AABEIAKsBJgMBIgACEQEDEQH/xAAbAAACAwEBAQAAAAAAAAAAAAAAAQMEBQIGB//EAEwQAAICAQMBBQUEBQcJBgcAAAECAxEABBIhMQUTIkFRBjJhcYEUI0KRM1KSofAVU2JygrHBJENjc4Oio9HxFlSTsrThBzREVXSz0//EABkBAQEBAQEBAAAAAAAAAAAAAAABAgMEBf/EACgRAQACAQQBBAEFAQEAAAAAAAABEQIDEiExQQRRcfChEyJhgdHxQv/aAAwDAQACEQMRAD8A+M4Xhgc9DkeLGfh+eGAgcMMMAwwxgfn6YCwvDDAMMMf8dPywDFhlvs3R94WslUUb3b0FgAD4kmhliJmagnhVwy1JqVvwRoF/pDc31J/wrDUTIyCkCvfO26/Lp+Wa2xXaX/CpjzqGBn9xWb+qCf7s5ZSDRBBHkeP78xbVTVi8Ryzp9BI6lkjkYDzVGYfHkCsrXkiYkoYZJ9nfrsavXaa/Os1NVX2SE7UDFnBIRQx2sALIFn65MsttfyxllVMfDJItO7WVRmA6kKTX5ZxmrbqYLC8eGEK8MMYwAdeMMR/jjDALx4H+P8cWAYYYYDvEcMBgMH+OMMMMBYY8MBYY8MBYY8DgLDGcMBYY8MBYycMDgI5rdk+KGdB7zbT9Bu/xOZNZJBOUYMpo/wAcZ00soxyuev8AeGcomY4cV/yy3J2a4j7zdGVB22HB5q64zqfURubZGDeZQjn5g4pNWO6MaA7d28liCbIA8hwKX+/Ltwi7my5W/aI93L3cZIjQBUo+nVjXUk838c0ezNEmpl0XfHiV9r80SFYgi/6VV9cwpNVYCyruI6G6P50b4zmXWsShXwd37lH3aO4Uet3Zv1OeDLSzywiImp55/qf+voZa+ETnXMZVx7cxPxxzHC/212lMmrdg7I0bkIFNKij3VVRwFquOhze9pI4jqhKAA8mnWYLQrvHVSDXqFJP0BzA1vbCTsHnhDyDhmVygeum9QD+YIOcSM+paTUSttVaBIHnVIiLfAAHrwBj0+jlGpp5zjW2Jif56/HF8/wCvLqZRtyi+3ejnk7uYStJtFEWW9664PrVn6Z3IgbTaVSaDO4J9AZaJzkapZkWIl/ADsJNnzY35dP3DKcmsuNYiopN1c+ZYkn889vqImYwqbiPv4t5ojnrzf4aHaeoEc5NsAhqNF4UKDQs+Y9eOfXMaaTcxbjnnLZ7Q3ACRAxHQ2QfzGU5GBPAAHoL/AMc82ljMRzHL3+p1Iymdk/tmbrnj71xLjDHgM7PKWO8MMBYDDDAMd4sBgGF49h5+HB/j6YsB4seGAAYYYYBhix4BhWFYcfx+/AMMPL+PhX+P5YYBhgMKwCssroJDGZQtxgkE2vltBO291AutmqG4ZXz1vYWnEukMQDb379Vbyrdo7BWrJPAB3cehySsPMajRSR7t6Fdu0Nfl3il47+agn5DJB2bMe8+7P3Vq/QUV3FhyfEQEYkCzSk9Bnpfbeiksg2/ePCbVlYUn26FKZSR7ka8XxnTe/rP/AMrVf+m1WLWnnX7F1C9YW90MehoM6xi+eDvdVI6gsLq8j0vZc0hYIhJQ0wtQbsgKASNzEqaUWTRz6J2ew72VT0kmnh+smpgVL+Acq30zzWm1scR1MpjkJj1ET13i0XWSdlP6PwpxyvJ+OSymC3ZUwUN3bbSu++Ong5IBtf0iGjzTqehzpuxZwGLR7QhZWLsigFWKsLZhZ3Aih1Iz23ZKBpYoz0kbYfkuh00n96DKXtXqFaKYncQ8cM4AYCm1Es84JtTYqQccfMYsp5d+w5waMYHh32XjCgAqDbFqBt0G0m/EvHIyDUdnyRqjOtK4BU2p6qri6J2na6mjRpgc9l28YxHMdrldkhfxgHvO+7PFA7DSBRG1UT4mFjrmT2t/8un9fS/+gixZTIbsacGjGVJ/WKqP0jRcliAPvEZeT1GW9N2dqIzs7tSGfuthki5cUCAN3NXRI4Hn0z2HbrhoXHnHL+6XXuVH0MTn+18czmZftOmBDbvtmo5DADb3wsbdvX439DlxzmJuEnGJh52XRyICyacoPEu8MXHEXettayP0R3WLtTx1yCTsaYGQFUuIbnHexWo3bTYD9Q3hrrZAqyL9r3itp3iW9gglmisjdSdm6dRdUC3dzsTX6uee7WZTP2nsDAeO7YMb+3QbjYUUCeg8vU43zkbYhkQ9lyuqMqghydvjQE7b3HaWBCja1sRQo849R2RMis7RkKpKmytiiqk7bvbbqN1V4hzyM1tOV7vT8Nu+zaw3uG2tmr427bu/Pd9PPNrt4qNNLwd+yvLbsL6INxV7t2yuehPpkvlaeMk7NlC7yvh2d77yEhCVAYqG3KCWFWObyY9izggFACxIALxg+HduJBawo2NbHjwnnN7RRLLqdPAAQZtGIWJYEHdpyY9q7RtIZV6k2fTOpNXHJqIX2vbxauQkMtFGfXGgCvDc+9dcjjFlPOP2RODRie+eKv3SoNV15denXcKuxnb9i6hSR3TdVXiiLYMy0QSDYjfkfqkZ6o6nbK0YAoavRxIT1EbKCOehLLpIGPHFEZodgOO7VD+NUr+tHJrZQf2Udf7WLKfPNXo3iIEgAJAatyk0QCLCklTRBo0cgOa/tOynUNtDClj3WwNnuk5FAbR0FG+nXMjNQzIGGNRZ8v49cWAYYE4YBgDiwwHhhWGA8MWF4BjrFiwOhixA5LpoGkdUQFndgqgdSSaA/M4HGBzZ7b9ltRpYxJIEZCQpaNtwBIsAmhd0eVscdemYmZwzxzi8ZuFyxnGamDGWItbKq7EkkVd2/arsF3AghtoNbrVeevA9MrYXmkWY9bIqlVkkVSNpVXYKQbsEA0RZPHxPrncvaczbt08zbxte5HO5RdBrPiHJ4PqfXKZwJwLUmvlat0spoAC3c0FNqBZ4AIsDyIyLvm58R8RtuTyeeT6nk8n1OSaLQSzfoYpJPXYjMB8yBQ+uWz2XGl9/qI0ar2RgzN1qiUIjB+G+8WvKr9vl8H3sn3YpPG3gBFEJz4RXFDCPXSreySRbUIadhagUqmjyoHAHTJtO2lCyd53zNuHd7SkdrTXusOFN7eOfgeuWonQoWi0Luqiy7yTOAB7xJhEYA9TkFCPtGZSSksqk3yJGB527uQfPYv7K+gziXVyOFV3dgg2oGZiFHApQT4RwBQ9BmummlpWXQREMocGtQwo+7y0xHQg18ReBSdJY5e70kRQ2q79OgPP4lMm5unU8jiqxZTIfVyG7kc31tmN0xYXz5MSfmSc0/Z+DU6qUQRzOoJMrEyPtFcs5UHlrroLJI+edBprFHQX8uzq6edrX55pey/aOpi1O5F0rbULSBPsihoiQrqJIuFY7hVng0TwMxqTltnb34awiN0bulL2l7Fm0my5XdSGQWSpUFdpG0OwCsi1weQpBAoZjajWyOSZJJHJG0lnZiRe4AknkbgDXqLz3Xtrq5ppTGmiEsMTMoLb2dmBIZiIJAVHFBfLn1OeXn0zhW3dnOho+IDVDafI07MDR8jmdDLUnTxnVrd5prVjHfOzplxal1KlXdSvukMQVsknaQeOp6epxvq5DdyObu7Zje4gtdnmyAT6kA+WW5pdNSDuJwQih6mVQXrxmmharN1z0rG6aUgX9riJFixFKCPIg/dGjzzX551tzpV/lCWkHey1Hyg3t4P6nPg+mJdbIFCCWQILIUO20WCDS3QJ3G/mfXLX8mRt+i1MLeiyboW/OQd3/AL+VG0UgRpNh7tH7tnHKBvTcOD9DXI9Rl4OXJnY9WY+6feP4RtT6qDQ9Ackk7QlZtzSylrB3F3JsAgG7vgEj5E5VvDCJ9RqpJNveSO+0Uu9mbaPQWeB8BkQOIDnjnDAn0WkeaRY41LOxoAUPibJNAAAkk0AASc0O3PZ2fSbTMo2sSA6NuWwAavyP7j5XRyH2d7TGl1McxXcEJ3L6qylHA+O1jXxrPT//ABI7ejl2QREuFIldyCBZTwKgPNBXJJPUsAOlnz556sa2OOOP7Zu59nbHHCdPKZnnxDxGLDFnocTOPFeLA6vDED8L/P8AwOGAsDhhgMj64YrwwDLPZmuME0UygExusgB6HaQaPwNV9crYeWB7/wBv/aaOWCOGEOe8CTuWFbVolEHq1m2N14QBdmvA1/0zW7U0zzTqIlaQtDEyogZiidylL06KB73Tz88jHZqR86iZF/oRESy9aPunu0/tOD8DnDQ0dPQwjDCKh11dTLUy3ZM5VJ6Amq6D14H780E7CmoNIohQmt85Ea9L4D+J+P1QTmn7O6fUyu/2AGCNlEbu0hoVRtpqB32RxGAea20SCe03sydKVDvJPNNe1kXwkqRvB3EyMQCD7o6j0NbnUx3bLi/byzGE1urhj6iKBFIEryvXGxdkYP8AWk8bj4bF+eaqPqFSPbFFpqXb3siojP5qwaYbrr+b69azqZpE2+GDRUqo38+SAoLbQGmQmrrwi93POZkmpiWRJPvJ2D7pDNQVwCKWgWbn1LfTNI77SnLoe91pmIPhT75lv5yBVUdegOW9PGpRX0+mUKFXfLqSCm6lVgu8iMi7bozc8AdMov2o6kNGiRKb2FYk3VflKV3Ej1BynqtS8h3SO7t0t2ZjXzY9MtFtv7Y6WPtsCV/MREfA0Y4VH+9lY6qN40M8+qkfxbowQQKI2U7saFc+6eb9OcyCFnO1FZm9FBJ/IDLknY0wd0ZQrR0W3OiAbl3Ly7C7Xn1wjiSWA193qCAKG6dOBZND7jgWSfqc6OrgUeHTAn1eWQ/+TZjHZRAtptMvF/plY/lFu5+GcfYU/wC8wfs6j/CD+LxwcvfSexcUULzMiNIsDM0f3gi3AbztJcvdAgPY9Qo654nS9pwo6v8AZVtSGFSyjp62TYPSs9X2r2+RoNPD30RaWN43nqQkRxhU2Bdm4Fh4S9UdpHXcc8h9hh/73F/4c/8A/PPN6eNWIy/VmJ5mq9vDtqzhx+nHjn5TdqyaUzy1FKw7x6ZZ0O4bjTcwm769fPItFLAveeOeI2ndlKZgLJk3UyAnha6Cr86yN9FH5aqH5FNQD/8ApI/6ZLo+zI3fadVAoom6n8lJ/FEB5evys8Z6OHLlLJrw9q2s1pUijuSwR6EfaeRlp9azhFGr07qqqqiaDoEUBR95Eyjjj3vLMjSdmSSi4wrH9XvI9/7BbcfoM+h+0/sVpYNNMVUpJChYOXclirAW9nZ4ulBRRYV05463qNPSyxxy/wDU1Dpp6WWcTMeOXjvs2402ljcsGIbTTAcIAXPDPGOCONo6j1yvHrBEpbTameNgb7sjabNBqkjaj053BbAHXM2CdkO5GKmiLBo0RR5Hwy6e2JG4l2zDp98u5vpJxIB8A2d6c7aPakUqFvtMEUyqSpmiAXpwR3kNKTY/zik5lypAVZkkkVgLCSIGv4CVDyfmijJtPqIt25Gm0z9LQl16c8grIo+r5cgMkzMgj0+qIQyllRkegQDRRY3ZySBRDXuHUZBT7S7DliBahJGAN0kRDopIBpipOzr+Kr9MzBmvoY1DyNDM2lkQqiK8hVyxveDKqqEA2/iAHIBIx9pyEWuq04WUgsssdJuPNFlW4pUv8SBT/SPQ20pkEjz5HmOl+ozR9pAftUxY7rfcDz0YBkHPSlIWvKq8sk1HYZLldPJHqFHAKMoY11qNyHPPSgQRXJzNmiZGKurKw6qwIYefIPIwI8MMLyoMBjxYAceAGGAYDDDAMBhlvs/s9pSxtURADJI1hEB6XXJY0aUAsaNDrgVK/jzzTi0KQyINYGCENujjZe+Xw+DeD+jskGjzQPh6XPpJju2aFH3gW07bRIBQDEG9umSz1vdzy9Gs50cCqahj+0z3RO0tAvUggEfemgx3PSCjwwG7Ja0eqkmeBiqpBpT7qAlVkIPqfHqGB8zYX+jwMljijI3aXTF1VRul1Dfdo20WKJWIG7IDl7sceQg1MyK2+Z/tU36u49yvWgXH6QD9VNqdKZhYzP1mseUjebA91QAEX4Ii0qD5DnJSvRdjdv8A2TVrLPINQojaJhCfCgboIwVVCFIBpKX45Z/+IHtO0sxghMiRRM8bcle8a9rblB90baAN+ZPWhgdiaQ745nG2BJFZpH4TwsGZVv32oe6tnnJWTZqJYkj+1TCV1WQhnDBWI3LCvvFq3WxYUennnKdDTnVjVmP3RFW3Gpls2XxMqGj7NkkUsijYOrsVSMfDe5C38Lv4Zb+zQw9zI0qTVN95Ggb3F2Ma3qt3yvofI8HJe1I2Jik1U3eWWRo42UvHsrgBfu41NqKHTnw8CzTlnUmDSxrH072UB+nrLNUQb5KPlnZh9F9vO0IBoj3pMiSlO4p1DOAytvQ7WCKFsE0K3beLz5zLvVFkj0qRRs2xZHG+ztut85KLwbsKvTrxmvq5JQqBdRp4gum3gx90GYjfK4V4F8I7xpIxtNWB5knMHv42W55tRIx8RQfrdBukkY81fIQ9c83pfTxoYbYmZ5meXXW1f1Mt0xSzqZ3bibXCjwUQyuAB0G1FEdfI5UZtNyznUyn1+7j9KBJMp6D9wzka1F9yCP5yF3b8rVP9zJx2lMgNSLDa7wIURCb6AmEAjg/iPTPRPDk7i7sRk/ZJDvDRK7OW+8IuOgEWmFg/EAjoTj02gmqvsBYjqzJqgT067ZAB+XnlfU9rO6lCzupIb712dg4BG5TxR5IF3V/HI2kIIMhuwUaNSUIC8KHAWgL8uvHld5mZn2Woehk0UzQR1oI96b0NialjtXj6y9S8kvmSeOPWtpu9SZh9hgZoX2uoEnUcVbSHg16EVmZFqmQIp60GQhlCjqYtye6fEdxLc0fzjdmYlCxVy7Fw7ARbhZHBFKbFc2OnIGYxnK5uqamMfC6vZ0yqAdCG/pET2QTY9yUD1HTp+eC6OX/7dY86XWcfUS8dPPMppAb3RrZINgbSOl0o8IBHwx90tkxtXiAUGw/PF2BtHJrqM6X7sfC7OkAI72CaLcNy7ZFYVZA8EignkEe+Omelk7VkaDR6ePXGLgHxRsjspdki3tHuBCqOFZqoiz6eTk18wfxsSyr3VSKrUoN7drgjrZ6dST1OW9T2ysiRq+nhdkUqW2snG5ioUQsooA+Y+nGJxialYmlgy6iVZkCwzlvu9yLCZKRw25QoEpB2iiRXPr0pPHAx2ssmmkHB3bnS6/ECO8iv+316AZwo00hoiWKyKNpKgs82GCED47jl15JPECPtkEW0FiHYL4ReyQVJGlggGwprobzSKknYc4UuE3xqCxkjKvHSiydynjjnaab1HBzObjg8WPzH+IsX9M0o5NNzsk1MRYbGFRyAg9RvVoyQaHG3LffyIsSwatpA+5O6c7UVV27dySMYwD4gA3p8cJSvou1d7xrq6mh3KrGTcXVNw3FZFIcUt0LK/DPqHtlEkeidVXTgblESuIliJ3AsE3UouMMdwINbTd0c+YTRpIxSRBptQOOQViY+jqf0Df0h4PUL1yX2nSVO5il7z7mCNPESVBkDS+DyAo7RR57sn5ebV0J1NTDKMpjbPUeXbT1IxxyiYu/whbQom/7SkkW4qI2QF4wOS5BLVIPd6OeCTyRkjSukaiYDUab3Y2DHwmrqKUjdCw692wrzKnrmXpptpWxuQMrlCTsbafxDp0sX6E5r6aQyOz6XwSMPHpiAUk55WMdJB5iNhY/CWIz0y5KWq7OHDQMZULbdtVMrVe14xZ6A+JbU11B4zPzb0fL95o2Ec1MGhYj8VqwiaSxIpDEbHO7qPH1yObuXJWZG0s44NK3dWP14a3xHpZTcPRBi0pk4ZZ12geEjeBTcq6kMjj1Rxww/ePOsrXlQYYYYCx1jGGBJCq9XJr9Va3H6kUvzo/I5qNcyguwg0qHwqBdkjxd2pO6aQ9C5PHFlRQGOp+WW4Z1BLSr3jUCtklQRfDgEWvPQEdB5cGKvwyM+mjWd+70yM1bQe8lN7qC3tkIJI3nhPM8gNnya4jvFiHdxSAKybt9hehYsOWuzYAqzQGSAS6pyxIpVALGljjToo4G1FF0FUc9ACTk6OqBvs8XelBbzSR7wPQrEQVjXjq4J/q9MCpo+zZJRuVajHWRyFiHlzI1LfwHJ8gcnKJFMywhdTe3umKsRZUE/dfjYE1TCvCbXmhJqHRqbVamSVq91LYqCLoySEKnpShhxkg7w2kSJpo9oZmZwGZGAovKaLqeuxAAf1SRhXPacTB0fVyNJuQkLGyllIJBjJPhhAN8KGr9W7pxmR0oFdPpCeT4lVwD+tRfUN8KIHooyqs0UX6JRK4/zkijZ/Yibg/OS7/VBytqtS8jbpGZ26WxJNeQF9B8OgxSWtvNFC7iJUmAPgklWwAV/mr2lgSfe3DjplTV6t5W3SOXI4F+Q9FHRR8BxkWI5UdyzFgoJ4Rdq8eW5n+vidj9c7jgFKznajXRFEmv6O4GieLND8s64jPkZAVYEFWQcWbBBDm6HpweuQu9kk8ljZ9SSef35nmevv37DXXaTviB4fBalG2k23Tdus9D6Ch+/IlW+ALPoMvp2NN+JO7HrMyxD6d6Vv6ZOdJDGKOpUSAsGMQlc1VbRaoldbIY3eLroq+1AuE90hn8LCRSw2HqQvSzdeL4ceuRwi2s0QPGQxq65r1JPTj1+uXP8lA/+pc1/oox8f5zJftGmVFAhdix3tc4sbSyhSViFcc0D5j6Tr+xlubJPAsk0Ogs9APIZLIoKhgAteA0ercncQelr6eanpeTvq4/LTRD5vOf7pRljR6yE+E6aG28O9pZgq2Rzyx21XX0vLPEWQoibd4XJal2o1nwUb6UbXk8V5+WRzx7SVtTRq1NqfiD6ZcM2nJ5hlX12TKR9A8RP+9k6/ZSNrS6kILIBiQgMeLsSfAWNvNeWOujvtmxzEAKeU3btvQX0PI5Fj0+Hpna6ffXd2WJb7uuQByKbo/HyPHTLUvZYBpZ4GNAgFnSwQCOXUJ59NxyLU9lzIu9o22frimT0/SKSp/PHE8wc9Sp5JFKUYMjMrDoykqw+IIPH550Zgw8XVVpSoUXR/Hx4uLF9enXOZoirFTVj0II+FEGjeWJ8Skwuv23OQN0gf/WRxufqZEN53pp4JbE6iM0T3kQI3EfhMQBTn1XaB530OYMMtFtQTMsca6uJniZfunBp1H+jkoh1HnG1geWw2cvGSSWBUimjkg06d4Y3BU+Au3jRrDXvK0jEWw9bzF0mukjBCN4T1RgGQ/NGBUn41eXNKdPM6rKPs9nl4+Y6HJJjc2DV+63oAuShxtglNUdO/Hmzwk/Hd95EOnNuPllfVdmyJVruU3tdCHRqu9rrYJ4JrqK5Ay3HqZe5VpYxNAPCC1nZRrasindF8Fbjz2nLHZgbx/YpW3uhVoXrvCDViP8ADOfTgP6LfOBT/lJZBWpTvPLvFO2YdOrVtl/tgnyDDLaDbE4CrqYSQ7upKTJS0u8clAPiGS/MmqrQaFJ0+5BE6LbRE33gUeJ4iedwAto+T1K2LUUNPOyMHQlWHII6/wAeXxwNFXMKs0D95p3IDxuOLPQSx3wfSRT8mB4GfqQt3HYU9FJsr6gnz+B8x8bySWRfeWwxveKULzyQqgUF+HwFV5V8pJVhjvDCDDFhgGSRoCDZqhx8T6X/AO2R48DRDGYeIpDAnkAauvwr1llPqT58lVqpIJ3cNHpwIoq+8ZmHIIKkzSV0NmkAr9UFuTm7wa3E7R6eQ86v1y8YZdUfuNO5UUCsKMy2LpiEWt200TXkTxeRS+1pFxAAzD/POoJ/2cbWsY46m287XplbW6uSVg0rs7ABQWNmhdC/qfzy8/s3qV99Fj/1s0MZ/KRwcX8hkctqNGv+3Vj/AMINi4OWXhmxoezdMH+/1kWza36Iandu2nu+W01Vv238LrnN6P2V0sOg+0ajUqZNQe70oEc4UbWQvLQUO3G5Ra7bI6+TdBTxSqSQB1JoD4npmnB2fIqhhUSncjSyMojIPFRcFpBQ5KBibPl12dHHo9OGCT6eSYit2ogmKowdSwWJ4GX3Qw3PZuvCvNz9v6WHVa0TLLpe5O3f/lIVjXvUJmBWxQpeB5Vmbv4aqnmydNHwBJO3r+ii+gFyOL87T5YHtmUfoiIF9IRsP1cfeP8A2mObnavs3vihbTxx98QRKkM0Tx8AEMLlYhjdEC14sV0OTL7PamNDJJppgvKg7HABr3iQptRfqAT8iMtwlSoP4L69424OGXkA15tzuPNn0PxOQA4i983Z6k9ecMsQky7iQFlBYKCQC3kATRPqa6455S7Fj1PoABxwKA6cACs7gfarkMAxGwCrsNe7n8NAf72QY8ng8VYYZUT6o3ta1thZC8UQSvI8iaDeni+ggydGuNlJUUQ4sckmlIB+RuvhkJyY+yz7pYSCNjEKL3bttkHaeOOdpNX1rrXqaeZ4m3Izxv6qSrUaNcc1kBOW4omlVtquzINzNdgIF6G+lVxzz0rJPHJHKb+U936aOOX47RG/7cW3cf64bJ4I4JKQSNEC17ZQhola8M4ABHAsMEHHXzzHvOssxZE0n1mikhIEilbFqbBVhQNo62rjnqCcr1mh2b2k0YMdr3bsCwdS6CvPZdefJq/Tms67uGUkAiB/IEsYW6dHbxRX18W4erLiJnqSvZm48l1WmeJisilWHkfTyI8ip8iOD5ZHGhYhVBZj0ABJPyA65USabUPE26NirdLU1x5g+oPoeDl+QxTRtJ4Yp12jYg8MxLAAxqv6JhySB4TxW08Gm3Z8w6wyj5xv/wAsrspBIIIINEGwQR6jyOQ5hp6vWiZU3CtSG8cxYru27ttj+curfiyBfO5jV1M28kuKk8yBW4+rL0v4ir8+ec4n1Jk5flv1/wAR/rfrH49fUnIcoWPC8WA8MV4YBhjvDA6jjvzA+LHj/n+WXoxpk9/vpjx4UqJP23DO37K5nY8DVHbeyvs8EEJBvds71+grxT7yp6+7t69Mqa7tSefiaaWQXdO7FR8lJofTKowyUW5C48d5p+zPZP2vVQ6feUEjbS229vBJ4sX0rrlGp2BpYo9BqtXNBHKyyww6fvDLtLnc8wKxuu8BNpINjp8bzO0u1JZ3+0agszsNsVMqhAjAKFVR4FXkAAAXZ9c0PaHtP7W0Wk0cUg00AZIIlBeRzyZJXC+9I1Wa4A6eeZuh7Lk1ErABIqba261CsbpAvLF/C1J1O05iYvtqGYThmjr+y9neGOWOdI22lo93QsQrFSOhryJokDzGZ+bZaup7TR9FFp+7XvI5WbftHKEEgbrssWY3xRCRfq5m6aZ4zujZkb9ZGKn81rI8d4oap9oJWAE2zUAWKnQMa+EoqUfRh5Yu+0b+9HPAfWJllT/w5drf8Q5l3ncMRdgii2YhVFgWSaAs/E+eSltqP2cjKFh1cDgEvsk3QNZoHmQbOij8fr9auu7GnhG6SJwnHjA3R89KkS0P55J7Q9nyaecxy1YVaIFArtAUgeXA/O8q6LWyQtuhkeNvVGZSfntPOTHpZ7OTQSLEkzIwikJVH4oletfv/I+hyvm1J2/3yrHqohIq7irR1DIpcguRtBjckjkshJ9RkY7GEvOkk77z7ogLqB/s7Il+cZY+oHTLfulM/RMBIOgDWhJ6AOCpJ+QN/TK4OdhCTtAO66oA7r9K638M1Nd2U4djK0UV0xDnabYBiO5AaTgmvd8snn798nhuexLnT6fUaouI13JEH7svVOrOCdpAsMvA5NHjjLmsl7rcun1UiGSF4UWJCsY2pDqGN7wRujbbezzOZ2l7eg0+xImcxLTMEgW2fYoZu8mfcviW/Ci1QyvN7RRM6v3U7MN5tp1BJeGOBiR3TfhS+vU5KlXo+xJoo5p9SYAZozsB3vtbvIgshZSfeKuaI4vyzyX/AGV1bFzFpdQ8asQriNtpUMVBBqj08stJ7VIveEacneQzbprHAA4qMeSjzzb9pe0wYXkliV5ZBHFIHlmZaG0kACS1IlgdSfWM+uOYHkdb2DqoV3S6bURqOrNG4X4c7aHHxyrFctL42fhYxYraNxK8/Pj8q5zd0HthJCxdIIQxSOPh9UvhiEap7s4N1GoJvnn1yn2p2xFqJnlk0wVnbcRFJsUH4KUYD+PM3lmJkilPSdolVEbqJYeaRifDfJMbDxRnz44J6hume4j7TSDs+GPS9xFNKN5aUwhtm9gt+D71jRBLcADgenl+2e1dLqZN/wBlOn8NFYGj2E2x3bDGADyBwegGaus7OLRaYxaP7Qn2ceMtIr/pZeCscu392JFvWdq6k6aJpe0IoiZJFZ4aLlFSDYq/Z0Hu23DMvvDnPLe1B/y3Vdf08vXr+kbr8c35NK6aaEjRRR1LMb1TMEXwafkd86qwauh3e6aGYvthCya3U7lKgzyFSVIsFzytgWPl64gljXhj/wAf/fDNMlhWMnC8BVjwwwFjxYZQYxgovLMWlX8cqIPgGdvoF4/NhkFXAnNNZdKn+bnmP9N1iT9lAzEfJxnSdvSJ+gSGDirijG/6Syl5F+jDAj0vYmokXesTBOvePUcdf6yQqv789D7JtDomlk1EmlZzEUjCzuzKzEBjugjkT3CTyGFgDzOeS1OoeVt0jtI36zsWP5sScjyUtve+zWr0GlnjaHUiI3TSyJNKwXqyo3dRiOwNpbYW8XBUXeV26JNR3AgnGo7uMjd3gWQyCV7bu5JO8LFe78XoABVUPLjERjaW9/2bKdLrO+lj08P3ZJd5WQs7Qhjce83ch5qIgN5ccUNf7ML9iE0NTMNqmSFpJS0nJmVwoKRqFdSpNHw8+9x47gZ75/YDVadbl1SRBWJGxnKg0Bu3EoFPlfXjJVLdvBXjz6InZ6sF77tLR6jwklZkWVhz7omV+8HFH3xkXaXsVH7+nUyjaGZU1Cot7N52d9GxFDqpdj/SxuSngM5Neea2q1BgYodJFG3+lWR3ry/SMVPzC0c03imWEbNSUk7oanuolWJdjWxAeMrukCfeFSPduiay2UyNRDqdQ5kaOWRmq2EZ52qFHurXCgDE3Y0wALKqDy7ySKP1PR3BynNOz++zN/WYn+85GBlRofyXxbTaZfh3oY/8INlrSaDTCmk1MbNd7FEyLx0uUwk/RV/tDMbDFFvbaTt9S+6efTMpaNCANXZiG8SAyqgld6Iou5ryroMPtTs7TtM32WaBYvDsV3kB91Q3LpVbrPJ6Zi4iclLbQHYsxBKIJAOvdPHLXzETMRlWfSunvo6f1lZf7xkBHrlqHtCZBSSyqP6Mjj+45U4a/Y/Zvdffz+HYQVUi2DdULL1vzWM8uRZpAzCP2i1hNRVRB3Ot7thA2JGWI5ZFss3m8sl8jKi9vakVc8jUdw3nfR9R3l0eByPQZd1MeojQvJBpyBt3DuYNybwCneLGA0e6+N1emSuV8MLNfsXs6EmNtU7Rxu1IBQLUfESzcJHY2bz+InyViKx7RU9dNpz8hMv/AJJQMsa3URahY9zmJ44u6ClXdKDuy0+9nApgKINVXSspB6nQRu0q6ZJxJGxuGQBn2gkNQQWGQ1am+CT+E5q+zPtbDpmR5NKZGSFYARIoBAmEu7a0Zo/I9QOnlL/2mEcssg1Uz94hjVEViig7Rf35A6BhQU9euedGiiau71Cj4TI0Z+HiXen1LDM/K/CzJ2pp9gVNKTTvIO9m3KDIIwfDFHGSB3YoFq5PGVf5Yn3O4kILszsvGwliS1xnwHr0rFN2RMo3d2WX9eMiRPq0ZIH1yiDmqhnlonWxOPvYQG/XhOw/Mx8xn5KE+eRyaIdYXEorpW2QcecZu/mhbp1yljxRYrDGzE9ec5wHhix4QjhgceULDGMQwGDhhhXB+Y/xwCr6XlhNGfxMiD+mwv8AZFv+7K94hhV/Zp16tLKfRAI1/bfcx/YGd/ykim49NCOK8ZkkP5Fgh/ZzNwGSi14dsTAUrCP/AFcccZ/ONVJynM5c7nJZvViSfzOLORgs8k08zRndGzI3S0JU/EWMjGGUeo0PteWQxa2JdRERV0BItkeJSKBPHwPJ8WSdpNt0bJpppJIGe9u82g4JRo/1eWJ+JHBrcfJ5JFIV6Ei+D8fnkotxizo43H95H92VHGGMYicAxk4HFeAxizqQcn51nJwGP4/6eees1OsQ6WbVd2wl1DmBrktNrRk7gCllQ6GlJ95BZNZ5I52ZDVWa9LNdSRx82J+p9ckwsS5Y3/Hpix4myoeGLDA6jcqQykqw5DAkEfIjkZcbtaVqEhWUDj71Qxr07z3x9GGUhiBwtpZGU9F2/Ikj6Xz+85FjvnO0HT5gYEeOsFxYQ1HqawxHDCv/2Q==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12" name="AutoShape 12" descr="data:image/jpeg;base64,/9j/4AAQSkZJRgABAQAAAQABAAD/2wCEAAkGBxQSEhUUEhQUFhQXGBwUGBgXFxccGBwcGhcYGBYcGRgYHCggGBwlHBgcITEhJSksLi4uGh8zODMsNygtLisBCgoKDg0OGhAQGywkHyQsLCwuLC8sLCwsLCwsLCwsLC8wLCwsLCwsLCwsLC8sLCwsLCwsLCwsLCwsLC8vLC8sLP/AABEIAKsBJgMBIgACEQEDEQH/xAAbAAACAwEBAQAAAAAAAAAAAAAAAQMEBQIGB//EAEwQAAICAQMBBQUEBQcJBgcAAAECAxEABBIhMQUTIkFRBjJhcYEUI0KRM1KSofAVU2JygrHBJENjc4Oio9HxFlSTsrThBzREVXSz0//EABkBAQEBAQEBAAAAAAAAAAAAAAABAgMEBf/EACgRAQACAQQBBAEFAQEAAAAAAAABEQIDEiExQQRRcfChEyJhgdHxQv/aAAwDAQACEQMRAD8A+M4Xhgc9DkeLGfh+eGAgcMMMAwwxgfn6YCwvDDAMMMf8dPywDFhlvs3R94WslUUb3b0FgAD4kmhliJmagnhVwy1JqVvwRoF/pDc31J/wrDUTIyCkCvfO26/Lp+Wa2xXaX/CpjzqGBn9xWb+qCf7s5ZSDRBBHkeP78xbVTVi8Ryzp9BI6lkjkYDzVGYfHkCsrXkiYkoYZJ9nfrsavXaa/Os1NVX2SE7UDFnBIRQx2sALIFn65MsttfyxllVMfDJItO7WVRmA6kKTX5ZxmrbqYLC8eGEK8MMYwAdeMMR/jjDALx4H+P8cWAYYYYDvEcMBgMH+OMMMMBYY8MBYY8MBYY8DgLDGcMBYY8MBYycMDgI5rdk+KGdB7zbT9Bu/xOZNZJBOUYMpo/wAcZ00soxyuev8AeGcomY4cV/yy3J2a4j7zdGVB22HB5q64zqfURubZGDeZQjn5g4pNWO6MaA7d28liCbIA8hwKX+/Ltwi7my5W/aI93L3cZIjQBUo+nVjXUk838c0ezNEmpl0XfHiV9r80SFYgi/6VV9cwpNVYCyruI6G6P50b4zmXWsShXwd37lH3aO4Uet3Zv1OeDLSzywiImp55/qf+voZa+ETnXMZVx7cxPxxzHC/212lMmrdg7I0bkIFNKij3VVRwFquOhze9pI4jqhKAA8mnWYLQrvHVSDXqFJP0BzA1vbCTsHnhDyDhmVygeum9QD+YIOcSM+paTUSttVaBIHnVIiLfAAHrwBj0+jlGpp5zjW2Jif56/HF8/wCvLqZRtyi+3ejnk7uYStJtFEWW9664PrVn6Z3IgbTaVSaDO4J9AZaJzkapZkWIl/ADsJNnzY35dP3DKcmsuNYiopN1c+ZYkn889vqImYwqbiPv4t5ojnrzf4aHaeoEc5NsAhqNF4UKDQs+Y9eOfXMaaTcxbjnnLZ7Q3ACRAxHQ2QfzGU5GBPAAHoL/AMc82ljMRzHL3+p1Iymdk/tmbrnj71xLjDHgM7PKWO8MMBYDDDAMd4sBgGF49h5+HB/j6YsB4seGAAYYYYBhix4BhWFYcfx+/AMMPL+PhX+P5YYBhgMKwCssroJDGZQtxgkE2vltBO291AutmqG4ZXz1vYWnEukMQDb379Vbyrdo7BWrJPAB3cehySsPMajRSR7t6Fdu0Nfl3il47+agn5DJB2bMe8+7P3Vq/QUV3FhyfEQEYkCzSk9Bnpfbeiksg2/ePCbVlYUn26FKZSR7ka8XxnTe/rP/AMrVf+m1WLWnnX7F1C9YW90MehoM6xi+eDvdVI6gsLq8j0vZc0hYIhJQ0wtQbsgKASNzEqaUWTRz6J2ew72VT0kmnh+smpgVL+Acq30zzWm1scR1MpjkJj1ET13i0XWSdlP6PwpxyvJ+OSymC3ZUwUN3bbSu++Ong5IBtf0iGjzTqehzpuxZwGLR7QhZWLsigFWKsLZhZ3Aih1Iz23ZKBpYoz0kbYfkuh00n96DKXtXqFaKYncQ8cM4AYCm1Es84JtTYqQccfMYsp5d+w5waMYHh32XjCgAqDbFqBt0G0m/EvHIyDUdnyRqjOtK4BU2p6qri6J2na6mjRpgc9l28YxHMdrldkhfxgHvO+7PFA7DSBRG1UT4mFjrmT2t/8un9fS/+gixZTIbsacGjGVJ/WKqP0jRcliAPvEZeT1GW9N2dqIzs7tSGfuthki5cUCAN3NXRI4Hn0z2HbrhoXHnHL+6XXuVH0MTn+18czmZftOmBDbvtmo5DADb3wsbdvX439DlxzmJuEnGJh52XRyICyacoPEu8MXHEXettayP0R3WLtTx1yCTsaYGQFUuIbnHexWo3bTYD9Q3hrrZAqyL9r3itp3iW9gglmisjdSdm6dRdUC3dzsTX6uee7WZTP2nsDAeO7YMb+3QbjYUUCeg8vU43zkbYhkQ9lyuqMqghydvjQE7b3HaWBCja1sRQo849R2RMis7RkKpKmytiiqk7bvbbqN1V4hzyM1tOV7vT8Nu+zaw3uG2tmr427bu/Pd9PPNrt4qNNLwd+yvLbsL6INxV7t2yuehPpkvlaeMk7NlC7yvh2d77yEhCVAYqG3KCWFWObyY9izggFACxIALxg+HduJBawo2NbHjwnnN7RRLLqdPAAQZtGIWJYEHdpyY9q7RtIZV6k2fTOpNXHJqIX2vbxauQkMtFGfXGgCvDc+9dcjjFlPOP2RODRie+eKv3SoNV15denXcKuxnb9i6hSR3TdVXiiLYMy0QSDYjfkfqkZ6o6nbK0YAoavRxIT1EbKCOehLLpIGPHFEZodgOO7VD+NUr+tHJrZQf2Udf7WLKfPNXo3iIEgAJAatyk0QCLCklTRBo0cgOa/tOynUNtDClj3WwNnuk5FAbR0FG+nXMjNQzIGGNRZ8v49cWAYYE4YBgDiwwHhhWGA8MWF4BjrFiwOhixA5LpoGkdUQFndgqgdSSaA/M4HGBzZ7b9ltRpYxJIEZCQpaNtwBIsAmhd0eVscdemYmZwzxzi8ZuFyxnGamDGWItbKq7EkkVd2/arsF3AghtoNbrVeevA9MrYXmkWY9bIqlVkkVSNpVXYKQbsEA0RZPHxPrncvaczbt08zbxte5HO5RdBrPiHJ4PqfXKZwJwLUmvlat0spoAC3c0FNqBZ4AIsDyIyLvm58R8RtuTyeeT6nk8n1OSaLQSzfoYpJPXYjMB8yBQ+uWz2XGl9/qI0ar2RgzN1qiUIjB+G+8WvKr9vl8H3sn3YpPG3gBFEJz4RXFDCPXSreySRbUIadhagUqmjyoHAHTJtO2lCyd53zNuHd7SkdrTXusOFN7eOfgeuWonQoWi0Luqiy7yTOAB7xJhEYA9TkFCPtGZSSksqk3yJGB527uQfPYv7K+gziXVyOFV3dgg2oGZiFHApQT4RwBQ9BmummlpWXQREMocGtQwo+7y0xHQg18ReBSdJY5e70kRQ2q79OgPP4lMm5unU8jiqxZTIfVyG7kc31tmN0xYXz5MSfmSc0/Z+DU6qUQRzOoJMrEyPtFcs5UHlrroLJI+edBprFHQX8uzq6edrX55pey/aOpi1O5F0rbULSBPsihoiQrqJIuFY7hVng0TwMxqTltnb34awiN0bulL2l7Fm0my5XdSGQWSpUFdpG0OwCsi1weQpBAoZjajWyOSZJJHJG0lnZiRe4AknkbgDXqLz3Xtrq5ppTGmiEsMTMoLb2dmBIZiIJAVHFBfLn1OeXn0zhW3dnOho+IDVDafI07MDR8jmdDLUnTxnVrd5prVjHfOzplxal1KlXdSvukMQVsknaQeOp6epxvq5DdyObu7Zje4gtdnmyAT6kA+WW5pdNSDuJwQih6mVQXrxmmharN1z0rG6aUgX9riJFixFKCPIg/dGjzzX551tzpV/lCWkHey1Hyg3t4P6nPg+mJdbIFCCWQILIUO20WCDS3QJ3G/mfXLX8mRt+i1MLeiyboW/OQd3/AL+VG0UgRpNh7tH7tnHKBvTcOD9DXI9Rl4OXJnY9WY+6feP4RtT6qDQ9Ackk7QlZtzSylrB3F3JsAgG7vgEj5E5VvDCJ9RqpJNveSO+0Uu9mbaPQWeB8BkQOIDnjnDAn0WkeaRY41LOxoAUPibJNAAAkk0AASc0O3PZ2fSbTMo2sSA6NuWwAavyP7j5XRyH2d7TGl1McxXcEJ3L6qylHA+O1jXxrPT//ABI7ejl2QREuFIldyCBZTwKgPNBXJJPUsAOlnz556sa2OOOP7Zu59nbHHCdPKZnnxDxGLDFnocTOPFeLA6vDED8L/P8AwOGAsDhhgMj64YrwwDLPZmuME0UygExusgB6HaQaPwNV9crYeWB7/wBv/aaOWCOGEOe8CTuWFbVolEHq1m2N14QBdmvA1/0zW7U0zzTqIlaQtDEyogZiidylL06KB73Tz88jHZqR86iZF/oRESy9aPunu0/tOD8DnDQ0dPQwjDCKh11dTLUy3ZM5VJ6Amq6D14H780E7CmoNIohQmt85Ea9L4D+J+P1QTmn7O6fUyu/2AGCNlEbu0hoVRtpqB32RxGAea20SCe03sydKVDvJPNNe1kXwkqRvB3EyMQCD7o6j0NbnUx3bLi/byzGE1urhj6iKBFIEryvXGxdkYP8AWk8bj4bF+eaqPqFSPbFFpqXb3siojP5qwaYbrr+b69azqZpE2+GDRUqo38+SAoLbQGmQmrrwi93POZkmpiWRJPvJ2D7pDNQVwCKWgWbn1LfTNI77SnLoe91pmIPhT75lv5yBVUdegOW9PGpRX0+mUKFXfLqSCm6lVgu8iMi7bozc8AdMov2o6kNGiRKb2FYk3VflKV3Ej1BynqtS8h3SO7t0t2ZjXzY9MtFtv7Y6WPtsCV/MREfA0Y4VH+9lY6qN40M8+qkfxbowQQKI2U7saFc+6eb9OcyCFnO1FZm9FBJ/IDLknY0wd0ZQrR0W3OiAbl3Ly7C7Xn1wjiSWA193qCAKG6dOBZND7jgWSfqc6OrgUeHTAn1eWQ/+TZjHZRAtptMvF/plY/lFu5+GcfYU/wC8wfs6j/CD+LxwcvfSexcUULzMiNIsDM0f3gi3AbztJcvdAgPY9Qo654nS9pwo6v8AZVtSGFSyjp62TYPSs9X2r2+RoNPD30RaWN43nqQkRxhU2Bdm4Fh4S9UdpHXcc8h9hh/73F/4c/8A/PPN6eNWIy/VmJ5mq9vDtqzhx+nHjn5TdqyaUzy1FKw7x6ZZ0O4bjTcwm769fPItFLAveeOeI2ndlKZgLJk3UyAnha6Cr86yN9FH5aqH5FNQD/8ApI/6ZLo+zI3fadVAoom6n8lJ/FEB5evys8Z6OHLlLJrw9q2s1pUijuSwR6EfaeRlp9azhFGr07qqqqiaDoEUBR95Eyjjj3vLMjSdmSSi4wrH9XvI9/7BbcfoM+h+0/sVpYNNMVUpJChYOXclirAW9nZ4ulBRRYV05463qNPSyxxy/wDU1Dpp6WWcTMeOXjvs2402ljcsGIbTTAcIAXPDPGOCONo6j1yvHrBEpbTameNgb7sjabNBqkjaj053BbAHXM2CdkO5GKmiLBo0RR5Hwy6e2JG4l2zDp98u5vpJxIB8A2d6c7aPakUqFvtMEUyqSpmiAXpwR3kNKTY/zik5lypAVZkkkVgLCSIGv4CVDyfmijJtPqIt25Gm0z9LQl16c8grIo+r5cgMkzMgj0+qIQyllRkegQDRRY3ZySBRDXuHUZBT7S7DliBahJGAN0kRDopIBpipOzr+Kr9MzBmvoY1DyNDM2lkQqiK8hVyxveDKqqEA2/iAHIBIx9pyEWuq04WUgsssdJuPNFlW4pUv8SBT/SPQ20pkEjz5HmOl+ozR9pAftUxY7rfcDz0YBkHPSlIWvKq8sk1HYZLldPJHqFHAKMoY11qNyHPPSgQRXJzNmiZGKurKw6qwIYefIPIwI8MMLyoMBjxYAceAGGAYDDDAMBhlvs/s9pSxtURADJI1hEB6XXJY0aUAsaNDrgVK/jzzTi0KQyINYGCENujjZe+Xw+DeD+jskGjzQPh6XPpJju2aFH3gW07bRIBQDEG9umSz1vdzy9Gs50cCqahj+0z3RO0tAvUggEfemgx3PSCjwwG7Ja0eqkmeBiqpBpT7qAlVkIPqfHqGB8zYX+jwMljijI3aXTF1VRul1Dfdo20WKJWIG7IDl7sceQg1MyK2+Z/tU36u49yvWgXH6QD9VNqdKZhYzP1mseUjebA91QAEX4Ii0qD5DnJSvRdjdv8A2TVrLPINQojaJhCfCgboIwVVCFIBpKX45Z/+IHtO0sxghMiRRM8bcle8a9rblB90baAN+ZPWhgdiaQ745nG2BJFZpH4TwsGZVv32oe6tnnJWTZqJYkj+1TCV1WQhnDBWI3LCvvFq3WxYUennnKdDTnVjVmP3RFW3Gpls2XxMqGj7NkkUsijYOrsVSMfDe5C38Lv4Zb+zQw9zI0qTVN95Ggb3F2Ma3qt3yvofI8HJe1I2Jik1U3eWWRo42UvHsrgBfu41NqKHTnw8CzTlnUmDSxrH072UB+nrLNUQb5KPlnZh9F9vO0IBoj3pMiSlO4p1DOAytvQ7WCKFsE0K3beLz5zLvVFkj0qRRs2xZHG+ztut85KLwbsKvTrxmvq5JQqBdRp4gum3gx90GYjfK4V4F8I7xpIxtNWB5knMHv42W55tRIx8RQfrdBukkY81fIQ9c83pfTxoYbYmZ5meXXW1f1Mt0xSzqZ3bibXCjwUQyuAB0G1FEdfI5UZtNyznUyn1+7j9KBJMp6D9wzka1F9yCP5yF3b8rVP9zJx2lMgNSLDa7wIURCb6AmEAjg/iPTPRPDk7i7sRk/ZJDvDRK7OW+8IuOgEWmFg/EAjoTj02gmqvsBYjqzJqgT067ZAB+XnlfU9rO6lCzupIb712dg4BG5TxR5IF3V/HI2kIIMhuwUaNSUIC8KHAWgL8uvHld5mZn2Woehk0UzQR1oI96b0NialjtXj6y9S8kvmSeOPWtpu9SZh9hgZoX2uoEnUcVbSHg16EVmZFqmQIp60GQhlCjqYtye6fEdxLc0fzjdmYlCxVy7Fw7ARbhZHBFKbFc2OnIGYxnK5uqamMfC6vZ0yqAdCG/pET2QTY9yUD1HTp+eC6OX/7dY86XWcfUS8dPPMppAb3RrZINgbSOl0o8IBHwx90tkxtXiAUGw/PF2BtHJrqM6X7sfC7OkAI72CaLcNy7ZFYVZA8EignkEe+Omelk7VkaDR6ePXGLgHxRsjspdki3tHuBCqOFZqoiz6eTk18wfxsSyr3VSKrUoN7drgjrZ6dST1OW9T2ysiRq+nhdkUqW2snG5ioUQsooA+Y+nGJxialYmlgy6iVZkCwzlvu9yLCZKRw25QoEpB2iiRXPr0pPHAx2ssmmkHB3bnS6/ECO8iv+316AZwo00hoiWKyKNpKgs82GCED47jl15JPECPtkEW0FiHYL4ReyQVJGlggGwprobzSKknYc4UuE3xqCxkjKvHSiydynjjnaab1HBzObjg8WPzH+IsX9M0o5NNzsk1MRYbGFRyAg9RvVoyQaHG3LffyIsSwatpA+5O6c7UVV27dySMYwD4gA3p8cJSvou1d7xrq6mh3KrGTcXVNw3FZFIcUt0LK/DPqHtlEkeidVXTgblESuIliJ3AsE3UouMMdwINbTd0c+YTRpIxSRBptQOOQViY+jqf0Df0h4PUL1yX2nSVO5il7z7mCNPESVBkDS+DyAo7RR57sn5ebV0J1NTDKMpjbPUeXbT1IxxyiYu/whbQom/7SkkW4qI2QF4wOS5BLVIPd6OeCTyRkjSukaiYDUab3Y2DHwmrqKUjdCw692wrzKnrmXpptpWxuQMrlCTsbafxDp0sX6E5r6aQyOz6XwSMPHpiAUk55WMdJB5iNhY/CWIz0y5KWq7OHDQMZULbdtVMrVe14xZ6A+JbU11B4zPzb0fL95o2Ec1MGhYj8VqwiaSxIpDEbHO7qPH1yObuXJWZG0s44NK3dWP14a3xHpZTcPRBi0pk4ZZ12geEjeBTcq6kMjj1Rxww/ePOsrXlQYYYYCx1jGGBJCq9XJr9Va3H6kUvzo/I5qNcyguwg0qHwqBdkjxd2pO6aQ9C5PHFlRQGOp+WW4Z1BLSr3jUCtklQRfDgEWvPQEdB5cGKvwyM+mjWd+70yM1bQe8lN7qC3tkIJI3nhPM8gNnya4jvFiHdxSAKybt9hehYsOWuzYAqzQGSAS6pyxIpVALGljjToo4G1FF0FUc9ACTk6OqBvs8XelBbzSR7wPQrEQVjXjq4J/q9MCpo+zZJRuVajHWRyFiHlzI1LfwHJ8gcnKJFMywhdTe3umKsRZUE/dfjYE1TCvCbXmhJqHRqbVamSVq91LYqCLoySEKnpShhxkg7w2kSJpo9oZmZwGZGAovKaLqeuxAAf1SRhXPacTB0fVyNJuQkLGyllIJBjJPhhAN8KGr9W7pxmR0oFdPpCeT4lVwD+tRfUN8KIHooyqs0UX6JRK4/zkijZ/Yibg/OS7/VBytqtS8jbpGZ26WxJNeQF9B8OgxSWtvNFC7iJUmAPgklWwAV/mr2lgSfe3DjplTV6t5W3SOXI4F+Q9FHRR8BxkWI5UdyzFgoJ4Rdq8eW5n+vidj9c7jgFKznajXRFEmv6O4GieLND8s64jPkZAVYEFWQcWbBBDm6HpweuQu9kk8ljZ9SSef35nmevv37DXXaTviB4fBalG2k23Tdus9D6Ch+/IlW+ALPoMvp2NN+JO7HrMyxD6d6Vv6ZOdJDGKOpUSAsGMQlc1VbRaoldbIY3eLroq+1AuE90hn8LCRSw2HqQvSzdeL4ceuRwi2s0QPGQxq65r1JPTj1+uXP8lA/+pc1/oox8f5zJftGmVFAhdix3tc4sbSyhSViFcc0D5j6Tr+xlubJPAsk0Ogs9APIZLIoKhgAteA0ercncQelr6eanpeTvq4/LTRD5vOf7pRljR6yE+E6aG28O9pZgq2Rzyx21XX0vLPEWQoibd4XJal2o1nwUb6UbXk8V5+WRzx7SVtTRq1NqfiD6ZcM2nJ5hlX12TKR9A8RP+9k6/ZSNrS6kILIBiQgMeLsSfAWNvNeWOujvtmxzEAKeU3btvQX0PI5Fj0+Hpna6ffXd2WJb7uuQByKbo/HyPHTLUvZYBpZ4GNAgFnSwQCOXUJ59NxyLU9lzIu9o22frimT0/SKSp/PHE8wc9Sp5JFKUYMjMrDoykqw+IIPH550Zgw8XVVpSoUXR/Hx4uLF9enXOZoirFTVj0II+FEGjeWJ8Skwuv23OQN0gf/WRxufqZEN53pp4JbE6iM0T3kQI3EfhMQBTn1XaB530OYMMtFtQTMsca6uJniZfunBp1H+jkoh1HnG1geWw2cvGSSWBUimjkg06d4Y3BU+Au3jRrDXvK0jEWw9bzF0mukjBCN4T1RgGQ/NGBUn41eXNKdPM6rKPs9nl4+Y6HJJjc2DV+63oAuShxtglNUdO/Hmzwk/Hd95EOnNuPllfVdmyJVruU3tdCHRqu9rrYJ4JrqK5Ay3HqZe5VpYxNAPCC1nZRrasindF8Fbjz2nLHZgbx/YpW3uhVoXrvCDViP8ADOfTgP6LfOBT/lJZBWpTvPLvFO2YdOrVtl/tgnyDDLaDbE4CrqYSQ7upKTJS0u8clAPiGS/MmqrQaFJ0+5BE6LbRE33gUeJ4iedwAto+T1K2LUUNPOyMHQlWHII6/wAeXxwNFXMKs0D95p3IDxuOLPQSx3wfSRT8mB4GfqQt3HYU9FJsr6gnz+B8x8bySWRfeWwxveKULzyQqgUF+HwFV5V8pJVhjvDCDDFhgGSRoCDZqhx8T6X/AO2R48DRDGYeIpDAnkAauvwr1llPqT58lVqpIJ3cNHpwIoq+8ZmHIIKkzSV0NmkAr9UFuTm7wa3E7R6eQ86v1y8YZdUfuNO5UUCsKMy2LpiEWt200TXkTxeRS+1pFxAAzD/POoJ/2cbWsY46m287XplbW6uSVg0rs7ABQWNmhdC/qfzy8/s3qV99Fj/1s0MZ/KRwcX8hkctqNGv+3Vj/AMINi4OWXhmxoezdMH+/1kWza36Iandu2nu+W01Vv238LrnN6P2V0sOg+0ajUqZNQe70oEc4UbWQvLQUO3G5Ra7bI6+TdBTxSqSQB1JoD4npmnB2fIqhhUSncjSyMojIPFRcFpBQ5KBibPl12dHHo9OGCT6eSYit2ogmKowdSwWJ4GX3Qw3PZuvCvNz9v6WHVa0TLLpe5O3f/lIVjXvUJmBWxQpeB5Vmbv4aqnmydNHwBJO3r+ii+gFyOL87T5YHtmUfoiIF9IRsP1cfeP8A2mObnavs3vihbTxx98QRKkM0Tx8AEMLlYhjdEC14sV0OTL7PamNDJJppgvKg7HABr3iQptRfqAT8iMtwlSoP4L69424OGXkA15tzuPNn0PxOQA4i983Z6k9ecMsQky7iQFlBYKCQC3kATRPqa6455S7Fj1PoABxwKA6cACs7gfarkMAxGwCrsNe7n8NAf72QY8ng8VYYZUT6o3ta1thZC8UQSvI8iaDeni+ggydGuNlJUUQ4sckmlIB+RuvhkJyY+yz7pYSCNjEKL3bttkHaeOOdpNX1rrXqaeZ4m3Izxv6qSrUaNcc1kBOW4omlVtquzINzNdgIF6G+lVxzz0rJPHJHKb+U936aOOX47RG/7cW3cf64bJ4I4JKQSNEC17ZQhola8M4ABHAsMEHHXzzHvOssxZE0n1mikhIEilbFqbBVhQNo62rjnqCcr1mh2b2k0YMdr3bsCwdS6CvPZdefJq/Tms67uGUkAiB/IEsYW6dHbxRX18W4erLiJnqSvZm48l1WmeJisilWHkfTyI8ip8iOD5ZHGhYhVBZj0ABJPyA65USabUPE26NirdLU1x5g+oPoeDl+QxTRtJ4Yp12jYg8MxLAAxqv6JhySB4TxW08Gm3Z8w6wyj5xv/wAsrspBIIIINEGwQR6jyOQ5hp6vWiZU3CtSG8cxYru27ttj+curfiyBfO5jV1M28kuKk8yBW4+rL0v4ir8+ec4n1Jk5flv1/wAR/rfrH49fUnIcoWPC8WA8MV4YBhjvDA6jjvzA+LHj/n+WXoxpk9/vpjx4UqJP23DO37K5nY8DVHbeyvs8EEJBvds71+grxT7yp6+7t69Mqa7tSefiaaWQXdO7FR8lJofTKowyUW5C48d5p+zPZP2vVQ6feUEjbS229vBJ4sX0rrlGp2BpYo9BqtXNBHKyyww6fvDLtLnc8wKxuu8BNpINjp8bzO0u1JZ3+0agszsNsVMqhAjAKFVR4FXkAAAXZ9c0PaHtP7W0Wk0cUg00AZIIlBeRzyZJXC+9I1Wa4A6eeZuh7Lk1ErABIqba261CsbpAvLF/C1J1O05iYvtqGYThmjr+y9neGOWOdI22lo93QsQrFSOhryJokDzGZ+bZaup7TR9FFp+7XvI5WbftHKEEgbrssWY3xRCRfq5m6aZ4zujZkb9ZGKn81rI8d4oap9oJWAE2zUAWKnQMa+EoqUfRh5Yu+0b+9HPAfWJllT/w5drf8Q5l3ncMRdgii2YhVFgWSaAs/E+eSltqP2cjKFh1cDgEvsk3QNZoHmQbOij8fr9auu7GnhG6SJwnHjA3R89KkS0P55J7Q9nyaecxy1YVaIFArtAUgeXA/O8q6LWyQtuhkeNvVGZSfntPOTHpZ7OTQSLEkzIwikJVH4oletfv/I+hyvm1J2/3yrHqohIq7irR1DIpcguRtBjckjkshJ9RkY7GEvOkk77z7ogLqB/s7Il+cZY+oHTLfulM/RMBIOgDWhJ6AOCpJ+QN/TK4OdhCTtAO66oA7r9K638M1Nd2U4djK0UV0xDnabYBiO5AaTgmvd8snn798nhuexLnT6fUaouI13JEH7svVOrOCdpAsMvA5NHjjLmsl7rcun1UiGSF4UWJCsY2pDqGN7wRujbbezzOZ2l7eg0+xImcxLTMEgW2fYoZu8mfcviW/Ci1QyvN7RRM6v3U7MN5tp1BJeGOBiR3TfhS+vU5KlXo+xJoo5p9SYAZozsB3vtbvIgshZSfeKuaI4vyzyX/AGV1bFzFpdQ8asQriNtpUMVBBqj08stJ7VIveEacneQzbprHAA4qMeSjzzb9pe0wYXkliV5ZBHFIHlmZaG0kACS1IlgdSfWM+uOYHkdb2DqoV3S6bURqOrNG4X4c7aHHxyrFctL42fhYxYraNxK8/Pj8q5zd0HthJCxdIIQxSOPh9UvhiEap7s4N1GoJvnn1yn2p2xFqJnlk0wVnbcRFJsUH4KUYD+PM3lmJkilPSdolVEbqJYeaRifDfJMbDxRnz44J6hume4j7TSDs+GPS9xFNKN5aUwhtm9gt+D71jRBLcADgenl+2e1dLqZN/wBlOn8NFYGj2E2x3bDGADyBwegGaus7OLRaYxaP7Qn2ceMtIr/pZeCscu392JFvWdq6k6aJpe0IoiZJFZ4aLlFSDYq/Z0Hu23DMvvDnPLe1B/y3Vdf08vXr+kbr8c35NK6aaEjRRR1LMb1TMEXwafkd86qwauh3e6aGYvthCya3U7lKgzyFSVIsFzytgWPl64gljXhj/wAf/fDNMlhWMnC8BVjwwwFjxYZQYxgovLMWlX8cqIPgGdvoF4/NhkFXAnNNZdKn+bnmP9N1iT9lAzEfJxnSdvSJ+gSGDirijG/6Syl5F+jDAj0vYmokXesTBOvePUcdf6yQqv789D7JtDomlk1EmlZzEUjCzuzKzEBjugjkT3CTyGFgDzOeS1OoeVt0jtI36zsWP5sScjyUtve+zWr0GlnjaHUiI3TSyJNKwXqyo3dRiOwNpbYW8XBUXeV26JNR3AgnGo7uMjd3gWQyCV7bu5JO8LFe78XoABVUPLjERjaW9/2bKdLrO+lj08P3ZJd5WQs7Qhjce83ch5qIgN5ccUNf7ML9iE0NTMNqmSFpJS0nJmVwoKRqFdSpNHw8+9x47gZ75/YDVadbl1SRBWJGxnKg0Bu3EoFPlfXjJVLdvBXjz6InZ6sF77tLR6jwklZkWVhz7omV+8HFH3xkXaXsVH7+nUyjaGZU1Cot7N52d9GxFDqpdj/SxuSngM5Neea2q1BgYodJFG3+lWR3ry/SMVPzC0c03imWEbNSUk7oanuolWJdjWxAeMrukCfeFSPduiay2UyNRDqdQ5kaOWRmq2EZ52qFHurXCgDE3Y0wALKqDy7ySKP1PR3BynNOz++zN/WYn+85GBlRofyXxbTaZfh3oY/8INlrSaDTCmk1MbNd7FEyLx0uUwk/RV/tDMbDFFvbaTt9S+6efTMpaNCANXZiG8SAyqgld6Iou5ryroMPtTs7TtM32WaBYvDsV3kB91Q3LpVbrPJ6Zi4iclLbQHYsxBKIJAOvdPHLXzETMRlWfSunvo6f1lZf7xkBHrlqHtCZBSSyqP6Mjj+45U4a/Y/Zvdffz+HYQVUi2DdULL1vzWM8uRZpAzCP2i1hNRVRB3Ot7thA2JGWI5ZFss3m8sl8jKi9vakVc8jUdw3nfR9R3l0eByPQZd1MeojQvJBpyBt3DuYNybwCneLGA0e6+N1emSuV8MLNfsXs6EmNtU7Rxu1IBQLUfESzcJHY2bz+InyViKx7RU9dNpz8hMv/AJJQMsa3URahY9zmJ44u6ClXdKDuy0+9nApgKINVXSspB6nQRu0q6ZJxJGxuGQBn2gkNQQWGQ1am+CT+E5q+zPtbDpmR5NKZGSFYARIoBAmEu7a0Zo/I9QOnlL/2mEcssg1Uz94hjVEViig7Rf35A6BhQU9euedGiiau71Cj4TI0Z+HiXen1LDM/K/CzJ2pp9gVNKTTvIO9m3KDIIwfDFHGSB3YoFq5PGVf5Yn3O4kILszsvGwliS1xnwHr0rFN2RMo3d2WX9eMiRPq0ZIH1yiDmqhnlonWxOPvYQG/XhOw/Mx8xn5KE+eRyaIdYXEorpW2QcecZu/mhbp1yljxRYrDGzE9ec5wHhix4QjhgceULDGMQwGDhhhXB+Y/xwCr6XlhNGfxMiD+mwv8AZFv+7K94hhV/Zp16tLKfRAI1/bfcx/YGd/ykim49NCOK8ZkkP5Fgh/ZzNwGSi14dsTAUrCP/AFcccZ/ONVJynM5c7nJZvViSfzOLORgs8k08zRndGzI3S0JU/EWMjGGUeo0PteWQxa2JdRERV0BItkeJSKBPHwPJ8WSdpNt0bJpppJIGe9u82g4JRo/1eWJ+JHBrcfJ5JFIV6Ei+D8fnkotxizo43H95H92VHGGMYicAxk4HFeAxizqQcn51nJwGP4/6eees1OsQ6WbVd2wl1DmBrktNrRk7gCllQ6GlJ95BZNZ5I52ZDVWa9LNdSRx82J+p9ckwsS5Y3/Hpix4myoeGLDA6jcqQykqw5DAkEfIjkZcbtaVqEhWUDj71Qxr07z3x9GGUhiBwtpZGU9F2/Ikj6Xz+85FjvnO0HT5gYEeOsFxYQ1HqawxHDCv/2Q==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14" name="AutoShape 14" descr="data:image/jpeg;base64,/9j/4AAQSkZJRgABAQAAAQABAAD/2wCEAAkGBxQSEhUUEhQUFhQXGBwUGBgXFxccGBwcGhcYGBYcGRgYHCggGBwlHBgcITEhJSksLi4uGh8zODMsNygtLisBCgoKDg0OGhAQGywkHyQsLCwuLC8sLCwsLCwsLCwsLC8wLCwsLCwsLCwsLC8sLCwsLCwsLCwsLCwsLC8vLC8sLP/AABEIAKsBJgMBIgACEQEDEQH/xAAbAAACAwEBAQAAAAAAAAAAAAAAAQMEBQIGB//EAEwQAAICAQMBBQUEBQcJBgcAAAECAxEABBIhMQUTIkFRBjJhcYEUI0KRM1KSofAVU2JygrHBJENjc4Oio9HxFlSTsrThBzREVXSz0//EABkBAQEBAQEBAAAAAAAAAAAAAAABAgMEBf/EACgRAQACAQQBBAEFAQEAAAAAAAABEQIDEiExQQRRcfChEyJhgdHxQv/aAAwDAQACEQMRAD8A+M4Xhgc9DkeLGfh+eGAgcMMMAwwxgfn6YCwvDDAMMMf8dPywDFhlvs3R94WslUUb3b0FgAD4kmhliJmagnhVwy1JqVvwRoF/pDc31J/wrDUTIyCkCvfO26/Lp+Wa2xXaX/CpjzqGBn9xWb+qCf7s5ZSDRBBHkeP78xbVTVi8Ryzp9BI6lkjkYDzVGYfHkCsrXkiYkoYZJ9nfrsavXaa/Os1NVX2SE7UDFnBIRQx2sALIFn65MsttfyxllVMfDJItO7WVRmA6kKTX5ZxmrbqYLC8eGEK8MMYwAdeMMR/jjDALx4H+P8cWAYYYYDvEcMBgMH+OMMMMBYY8MBYY8MBYY8DgLDGcMBYY8MBYycMDgI5rdk+KGdB7zbT9Bu/xOZNZJBOUYMpo/wAcZ00soxyuev8AeGcomY4cV/yy3J2a4j7zdGVB22HB5q64zqfURubZGDeZQjn5g4pNWO6MaA7d28liCbIA8hwKX+/Ltwi7my5W/aI93L3cZIjQBUo+nVjXUk838c0ezNEmpl0XfHiV9r80SFYgi/6VV9cwpNVYCyruI6G6P50b4zmXWsShXwd37lH3aO4Uet3Zv1OeDLSzywiImp55/qf+voZa+ETnXMZVx7cxPxxzHC/212lMmrdg7I0bkIFNKij3VVRwFquOhze9pI4jqhKAA8mnWYLQrvHVSDXqFJP0BzA1vbCTsHnhDyDhmVygeum9QD+YIOcSM+paTUSttVaBIHnVIiLfAAHrwBj0+jlGpp5zjW2Jif56/HF8/wCvLqZRtyi+3ejnk7uYStJtFEWW9664PrVn6Z3IgbTaVSaDO4J9AZaJzkapZkWIl/ADsJNnzY35dP3DKcmsuNYiopN1c+ZYkn889vqImYwqbiPv4t5ojnrzf4aHaeoEc5NsAhqNF4UKDQs+Y9eOfXMaaTcxbjnnLZ7Q3ACRAxHQ2QfzGU5GBPAAHoL/AMc82ljMRzHL3+p1Iymdk/tmbrnj71xLjDHgM7PKWO8MMBYDDDAMd4sBgGF49h5+HB/j6YsB4seGAAYYYYBhix4BhWFYcfx+/AMMPL+PhX+P5YYBhgMKwCssroJDGZQtxgkE2vltBO291AutmqG4ZXz1vYWnEukMQDb379Vbyrdo7BWrJPAB3cehySsPMajRSR7t6Fdu0Nfl3il47+agn5DJB2bMe8+7P3Vq/QUV3FhyfEQEYkCzSk9Bnpfbeiksg2/ePCbVlYUn26FKZSR7ka8XxnTe/rP/AMrVf+m1WLWnnX7F1C9YW90MehoM6xi+eDvdVI6gsLq8j0vZc0hYIhJQ0wtQbsgKASNzEqaUWTRz6J2ew72VT0kmnh+smpgVL+Acq30zzWm1scR1MpjkJj1ET13i0XWSdlP6PwpxyvJ+OSymC3ZUwUN3bbSu++Ong5IBtf0iGjzTqehzpuxZwGLR7QhZWLsigFWKsLZhZ3Aih1Iz23ZKBpYoz0kbYfkuh00n96DKXtXqFaKYncQ8cM4AYCm1Es84JtTYqQccfMYsp5d+w5waMYHh32XjCgAqDbFqBt0G0m/EvHIyDUdnyRqjOtK4BU2p6qri6J2na6mjRpgc9l28YxHMdrldkhfxgHvO+7PFA7DSBRG1UT4mFjrmT2t/8un9fS/+gixZTIbsacGjGVJ/WKqP0jRcliAPvEZeT1GW9N2dqIzs7tSGfuthki5cUCAN3NXRI4Hn0z2HbrhoXHnHL+6XXuVH0MTn+18czmZftOmBDbvtmo5DADb3wsbdvX439DlxzmJuEnGJh52XRyICyacoPEu8MXHEXettayP0R3WLtTx1yCTsaYGQFUuIbnHexWo3bTYD9Q3hrrZAqyL9r3itp3iW9gglmisjdSdm6dRdUC3dzsTX6uee7WZTP2nsDAeO7YMb+3QbjYUUCeg8vU43zkbYhkQ9lyuqMqghydvjQE7b3HaWBCja1sRQo849R2RMis7RkKpKmytiiqk7bvbbqN1V4hzyM1tOV7vT8Nu+zaw3uG2tmr427bu/Pd9PPNrt4qNNLwd+yvLbsL6INxV7t2yuehPpkvlaeMk7NlC7yvh2d77yEhCVAYqG3KCWFWObyY9izggFACxIALxg+HduJBawo2NbHjwnnN7RRLLqdPAAQZtGIWJYEHdpyY9q7RtIZV6k2fTOpNXHJqIX2vbxauQkMtFGfXGgCvDc+9dcjjFlPOP2RODRie+eKv3SoNV15denXcKuxnb9i6hSR3TdVXiiLYMy0QSDYjfkfqkZ6o6nbK0YAoavRxIT1EbKCOehLLpIGPHFEZodgOO7VD+NUr+tHJrZQf2Udf7WLKfPNXo3iIEgAJAatyk0QCLCklTRBo0cgOa/tOynUNtDClj3WwNnuk5FAbR0FG+nXMjNQzIGGNRZ8v49cWAYYE4YBgDiwwHhhWGA8MWF4BjrFiwOhixA5LpoGkdUQFndgqgdSSaA/M4HGBzZ7b9ltRpYxJIEZCQpaNtwBIsAmhd0eVscdemYmZwzxzi8ZuFyxnGamDGWItbKq7EkkVd2/arsF3AghtoNbrVeevA9MrYXmkWY9bIqlVkkVSNpVXYKQbsEA0RZPHxPrncvaczbt08zbxte5HO5RdBrPiHJ4PqfXKZwJwLUmvlat0spoAC3c0FNqBZ4AIsDyIyLvm58R8RtuTyeeT6nk8n1OSaLQSzfoYpJPXYjMB8yBQ+uWz2XGl9/qI0ar2RgzN1qiUIjB+G+8WvKr9vl8H3sn3YpPG3gBFEJz4RXFDCPXSreySRbUIadhagUqmjyoHAHTJtO2lCyd53zNuHd7SkdrTXusOFN7eOfgeuWonQoWi0Luqiy7yTOAB7xJhEYA9TkFCPtGZSSksqk3yJGB527uQfPYv7K+gziXVyOFV3dgg2oGZiFHApQT4RwBQ9BmummlpWXQREMocGtQwo+7y0xHQg18ReBSdJY5e70kRQ2q79OgPP4lMm5unU8jiqxZTIfVyG7kc31tmN0xYXz5MSfmSc0/Z+DU6qUQRzOoJMrEyPtFcs5UHlrroLJI+edBprFHQX8uzq6edrX55pey/aOpi1O5F0rbULSBPsihoiQrqJIuFY7hVng0TwMxqTltnb34awiN0bulL2l7Fm0my5XdSGQWSpUFdpG0OwCsi1weQpBAoZjajWyOSZJJHJG0lnZiRe4AknkbgDXqLz3Xtrq5ppTGmiEsMTMoLb2dmBIZiIJAVHFBfLn1OeXn0zhW3dnOho+IDVDafI07MDR8jmdDLUnTxnVrd5prVjHfOzplxal1KlXdSvukMQVsknaQeOp6epxvq5DdyObu7Zje4gtdnmyAT6kA+WW5pdNSDuJwQih6mVQXrxmmharN1z0rG6aUgX9riJFixFKCPIg/dGjzzX551tzpV/lCWkHey1Hyg3t4P6nPg+mJdbIFCCWQILIUO20WCDS3QJ3G/mfXLX8mRt+i1MLeiyboW/OQd3/AL+VG0UgRpNh7tH7tnHKBvTcOD9DXI9Rl4OXJnY9WY+6feP4RtT6qDQ9Ackk7QlZtzSylrB3F3JsAgG7vgEj5E5VvDCJ9RqpJNveSO+0Uu9mbaPQWeB8BkQOIDnjnDAn0WkeaRY41LOxoAUPibJNAAAkk0AASc0O3PZ2fSbTMo2sSA6NuWwAavyP7j5XRyH2d7TGl1McxXcEJ3L6qylHA+O1jXxrPT//ABI7ejl2QREuFIldyCBZTwKgPNBXJJPUsAOlnz556sa2OOOP7Zu59nbHHCdPKZnnxDxGLDFnocTOPFeLA6vDED8L/P8AwOGAsDhhgMj64YrwwDLPZmuME0UygExusgB6HaQaPwNV9crYeWB7/wBv/aaOWCOGEOe8CTuWFbVolEHq1m2N14QBdmvA1/0zW7U0zzTqIlaQtDEyogZiidylL06KB73Tz88jHZqR86iZF/oRESy9aPunu0/tOD8DnDQ0dPQwjDCKh11dTLUy3ZM5VJ6Amq6D14H780E7CmoNIohQmt85Ea9L4D+J+P1QTmn7O6fUyu/2AGCNlEbu0hoVRtpqB32RxGAea20SCe03sydKVDvJPNNe1kXwkqRvB3EyMQCD7o6j0NbnUx3bLi/byzGE1urhj6iKBFIEryvXGxdkYP8AWk8bj4bF+eaqPqFSPbFFpqXb3siojP5qwaYbrr+b69azqZpE2+GDRUqo38+SAoLbQGmQmrrwi93POZkmpiWRJPvJ2D7pDNQVwCKWgWbn1LfTNI77SnLoe91pmIPhT75lv5yBVUdegOW9PGpRX0+mUKFXfLqSCm6lVgu8iMi7bozc8AdMov2o6kNGiRKb2FYk3VflKV3Ej1BynqtS8h3SO7t0t2ZjXzY9MtFtv7Y6WPtsCV/MREfA0Y4VH+9lY6qN40M8+qkfxbowQQKI2U7saFc+6eb9OcyCFnO1FZm9FBJ/IDLknY0wd0ZQrR0W3OiAbl3Ly7C7Xn1wjiSWA193qCAKG6dOBZND7jgWSfqc6OrgUeHTAn1eWQ/+TZjHZRAtptMvF/plY/lFu5+GcfYU/wC8wfs6j/CD+LxwcvfSexcUULzMiNIsDM0f3gi3AbztJcvdAgPY9Qo654nS9pwo6v8AZVtSGFSyjp62TYPSs9X2r2+RoNPD30RaWN43nqQkRxhU2Bdm4Fh4S9UdpHXcc8h9hh/73F/4c/8A/PPN6eNWIy/VmJ5mq9vDtqzhx+nHjn5TdqyaUzy1FKw7x6ZZ0O4bjTcwm769fPItFLAveeOeI2ndlKZgLJk3UyAnha6Cr86yN9FH5aqH5FNQD/8ApI/6ZLo+zI3fadVAoom6n8lJ/FEB5evys8Z6OHLlLJrw9q2s1pUijuSwR6EfaeRlp9azhFGr07qqqqiaDoEUBR95Eyjjj3vLMjSdmSSi4wrH9XvI9/7BbcfoM+h+0/sVpYNNMVUpJChYOXclirAW9nZ4ulBRRYV05463qNPSyxxy/wDU1Dpp6WWcTMeOXjvs2402ljcsGIbTTAcIAXPDPGOCONo6j1yvHrBEpbTameNgb7sjabNBqkjaj053BbAHXM2CdkO5GKmiLBo0RR5Hwy6e2JG4l2zDp98u5vpJxIB8A2d6c7aPakUqFvtMEUyqSpmiAXpwR3kNKTY/zik5lypAVZkkkVgLCSIGv4CVDyfmijJtPqIt25Gm0z9LQl16c8grIo+r5cgMkzMgj0+qIQyllRkegQDRRY3ZySBRDXuHUZBT7S7DliBahJGAN0kRDopIBpipOzr+Kr9MzBmvoY1DyNDM2lkQqiK8hVyxveDKqqEA2/iAHIBIx9pyEWuq04WUgsssdJuPNFlW4pUv8SBT/SPQ20pkEjz5HmOl+ozR9pAftUxY7rfcDz0YBkHPSlIWvKq8sk1HYZLldPJHqFHAKMoY11qNyHPPSgQRXJzNmiZGKurKw6qwIYefIPIwI8MMLyoMBjxYAceAGGAYDDDAMBhlvs/s9pSxtURADJI1hEB6XXJY0aUAsaNDrgVK/jzzTi0KQyINYGCENujjZe+Xw+DeD+jskGjzQPh6XPpJju2aFH3gW07bRIBQDEG9umSz1vdzy9Gs50cCqahj+0z3RO0tAvUggEfemgx3PSCjwwG7Ja0eqkmeBiqpBpT7qAlVkIPqfHqGB8zYX+jwMljijI3aXTF1VRul1Dfdo20WKJWIG7IDl7sceQg1MyK2+Z/tU36u49yvWgXH6QD9VNqdKZhYzP1mseUjebA91QAEX4Ii0qD5DnJSvRdjdv8A2TVrLPINQojaJhCfCgboIwVVCFIBpKX45Z/+IHtO0sxghMiRRM8bcle8a9rblB90baAN+ZPWhgdiaQ745nG2BJFZpH4TwsGZVv32oe6tnnJWTZqJYkj+1TCV1WQhnDBWI3LCvvFq3WxYUennnKdDTnVjVmP3RFW3Gpls2XxMqGj7NkkUsijYOrsVSMfDe5C38Lv4Zb+zQw9zI0qTVN95Ggb3F2Ma3qt3yvofI8HJe1I2Jik1U3eWWRo42UvHsrgBfu41NqKHTnw8CzTlnUmDSxrH072UB+nrLNUQb5KPlnZh9F9vO0IBoj3pMiSlO4p1DOAytvQ7WCKFsE0K3beLz5zLvVFkj0qRRs2xZHG+ztut85KLwbsKvTrxmvq5JQqBdRp4gum3gx90GYjfK4V4F8I7xpIxtNWB5knMHv42W55tRIx8RQfrdBukkY81fIQ9c83pfTxoYbYmZ5meXXW1f1Mt0xSzqZ3bibXCjwUQyuAB0G1FEdfI5UZtNyznUyn1+7j9KBJMp6D9wzka1F9yCP5yF3b8rVP9zJx2lMgNSLDa7wIURCb6AmEAjg/iPTPRPDk7i7sRk/ZJDvDRK7OW+8IuOgEWmFg/EAjoTj02gmqvsBYjqzJqgT067ZAB+XnlfU9rO6lCzupIb712dg4BG5TxR5IF3V/HI2kIIMhuwUaNSUIC8KHAWgL8uvHld5mZn2Woehk0UzQR1oI96b0NialjtXj6y9S8kvmSeOPWtpu9SZh9hgZoX2uoEnUcVbSHg16EVmZFqmQIp60GQhlCjqYtye6fEdxLc0fzjdmYlCxVy7Fw7ARbhZHBFKbFc2OnIGYxnK5uqamMfC6vZ0yqAdCG/pET2QTY9yUD1HTp+eC6OX/7dY86XWcfUS8dPPMppAb3RrZINgbSOl0o8IBHwx90tkxtXiAUGw/PF2BtHJrqM6X7sfC7OkAI72CaLcNy7ZFYVZA8EignkEe+Omelk7VkaDR6ePXGLgHxRsjspdki3tHuBCqOFZqoiz6eTk18wfxsSyr3VSKrUoN7drgjrZ6dST1OW9T2ysiRq+nhdkUqW2snG5ioUQsooA+Y+nGJxialYmlgy6iVZkCwzlvu9yLCZKRw25QoEpB2iiRXPr0pPHAx2ssmmkHB3bnS6/ECO8iv+316AZwo00hoiWKyKNpKgs82GCED47jl15JPECPtkEW0FiHYL4ReyQVJGlggGwprobzSKknYc4UuE3xqCxkjKvHSiydynjjnaab1HBzObjg8WPzH+IsX9M0o5NNzsk1MRYbGFRyAg9RvVoyQaHG3LffyIsSwatpA+5O6c7UVV27dySMYwD4gA3p8cJSvou1d7xrq6mh3KrGTcXVNw3FZFIcUt0LK/DPqHtlEkeidVXTgblESuIliJ3AsE3UouMMdwINbTd0c+YTRpIxSRBptQOOQViY+jqf0Df0h4PUL1yX2nSVO5il7z7mCNPESVBkDS+DyAo7RR57sn5ebV0J1NTDKMpjbPUeXbT1IxxyiYu/whbQom/7SkkW4qI2QF4wOS5BLVIPd6OeCTyRkjSukaiYDUab3Y2DHwmrqKUjdCw692wrzKnrmXpptpWxuQMrlCTsbafxDp0sX6E5r6aQyOz6XwSMPHpiAUk55WMdJB5iNhY/CWIz0y5KWq7OHDQMZULbdtVMrVe14xZ6A+JbU11B4zPzb0fL95o2Ec1MGhYj8VqwiaSxIpDEbHO7qPH1yObuXJWZG0s44NK3dWP14a3xHpZTcPRBi0pk4ZZ12geEjeBTcq6kMjj1Rxww/ePOsrXlQYYYYCx1jGGBJCq9XJr9Va3H6kUvzo/I5qNcyguwg0qHwqBdkjxd2pO6aQ9C5PHFlRQGOp+WW4Z1BLSr3jUCtklQRfDgEWvPQEdB5cGKvwyM+mjWd+70yM1bQe8lN7qC3tkIJI3nhPM8gNnya4jvFiHdxSAKybt9hehYsOWuzYAqzQGSAS6pyxIpVALGljjToo4G1FF0FUc9ACTk6OqBvs8XelBbzSR7wPQrEQVjXjq4J/q9MCpo+zZJRuVajHWRyFiHlzI1LfwHJ8gcnKJFMywhdTe3umKsRZUE/dfjYE1TCvCbXmhJqHRqbVamSVq91LYqCLoySEKnpShhxkg7w2kSJpo9oZmZwGZGAovKaLqeuxAAf1SRhXPacTB0fVyNJuQkLGyllIJBjJPhhAN8KGr9W7pxmR0oFdPpCeT4lVwD+tRfUN8KIHooyqs0UX6JRK4/zkijZ/Yibg/OS7/VBytqtS8jbpGZ26WxJNeQF9B8OgxSWtvNFC7iJUmAPgklWwAV/mr2lgSfe3DjplTV6t5W3SOXI4F+Q9FHRR8BxkWI5UdyzFgoJ4Rdq8eW5n+vidj9c7jgFKznajXRFEmv6O4GieLND8s64jPkZAVYEFWQcWbBBDm6HpweuQu9kk8ljZ9SSef35nmevv37DXXaTviB4fBalG2k23Tdus9D6Ch+/IlW+ALPoMvp2NN+JO7HrMyxD6d6Vv6ZOdJDGKOpUSAsGMQlc1VbRaoldbIY3eLroq+1AuE90hn8LCRSw2HqQvSzdeL4ceuRwi2s0QPGQxq65r1JPTj1+uXP8lA/+pc1/oox8f5zJftGmVFAhdix3tc4sbSyhSViFcc0D5j6Tr+xlubJPAsk0Ogs9APIZLIoKhgAteA0ercncQelr6eanpeTvq4/LTRD5vOf7pRljR6yE+E6aG28O9pZgq2Rzyx21XX0vLPEWQoibd4XJal2o1nwUb6UbXk8V5+WRzx7SVtTRq1NqfiD6ZcM2nJ5hlX12TKR9A8RP+9k6/ZSNrS6kILIBiQgMeLsSfAWNvNeWOujvtmxzEAKeU3btvQX0PI5Fj0+Hpna6ffXd2WJb7uuQByKbo/HyPHTLUvZYBpZ4GNAgFnSwQCOXUJ59NxyLU9lzIu9o22frimT0/SKSp/PHE8wc9Sp5JFKUYMjMrDoykqw+IIPH550Zgw8XVVpSoUXR/Hx4uLF9enXOZoirFTVj0II+FEGjeWJ8Skwuv23OQN0gf/WRxufqZEN53pp4JbE6iM0T3kQI3EfhMQBTn1XaB530OYMMtFtQTMsca6uJniZfunBp1H+jkoh1HnG1geWw2cvGSSWBUimjkg06d4Y3BU+Au3jRrDXvK0jEWw9bzF0mukjBCN4T1RgGQ/NGBUn41eXNKdPM6rKPs9nl4+Y6HJJjc2DV+63oAuShxtglNUdO/Hmzwk/Hd95EOnNuPllfVdmyJVruU3tdCHRqu9rrYJ4JrqK5Ay3HqZe5VpYxNAPCC1nZRrasindF8Fbjz2nLHZgbx/YpW3uhVoXrvCDViP8ADOfTgP6LfOBT/lJZBWpTvPLvFO2YdOrVtl/tgnyDDLaDbE4CrqYSQ7upKTJS0u8clAPiGS/MmqrQaFJ0+5BE6LbRE33gUeJ4iedwAto+T1K2LUUNPOyMHQlWHII6/wAeXxwNFXMKs0D95p3IDxuOLPQSx3wfSRT8mB4GfqQt3HYU9FJsr6gnz+B8x8bySWRfeWwxveKULzyQqgUF+HwFV5V8pJVhjvDCDDFhgGSRoCDZqhx8T6X/AO2R48DRDGYeIpDAnkAauvwr1llPqT58lVqpIJ3cNHpwIoq+8ZmHIIKkzSV0NmkAr9UFuTm7wa3E7R6eQ86v1y8YZdUfuNO5UUCsKMy2LpiEWt200TXkTxeRS+1pFxAAzD/POoJ/2cbWsY46m287XplbW6uSVg0rs7ABQWNmhdC/qfzy8/s3qV99Fj/1s0MZ/KRwcX8hkctqNGv+3Vj/AMINi4OWXhmxoezdMH+/1kWza36Iandu2nu+W01Vv238LrnN6P2V0sOg+0ajUqZNQe70oEc4UbWQvLQUO3G5Ra7bI6+TdBTxSqSQB1JoD4npmnB2fIqhhUSncjSyMojIPFRcFpBQ5KBibPl12dHHo9OGCT6eSYit2ogmKowdSwWJ4GX3Qw3PZuvCvNz9v6WHVa0TLLpe5O3f/lIVjXvUJmBWxQpeB5Vmbv4aqnmydNHwBJO3r+ii+gFyOL87T5YHtmUfoiIF9IRsP1cfeP8A2mObnavs3vihbTxx98QRKkM0Tx8AEMLlYhjdEC14sV0OTL7PamNDJJppgvKg7HABr3iQptRfqAT8iMtwlSoP4L69424OGXkA15tzuPNn0PxOQA4i983Z6k9ecMsQky7iQFlBYKCQC3kATRPqa6455S7Fj1PoABxwKA6cACs7gfarkMAxGwCrsNe7n8NAf72QY8ng8VYYZUT6o3ta1thZC8UQSvI8iaDeni+ggydGuNlJUUQ4sckmlIB+RuvhkJyY+yz7pYSCNjEKL3bttkHaeOOdpNX1rrXqaeZ4m3Izxv6qSrUaNcc1kBOW4omlVtquzINzNdgIF6G+lVxzz0rJPHJHKb+U936aOOX47RG/7cW3cf64bJ4I4JKQSNEC17ZQhola8M4ABHAsMEHHXzzHvOssxZE0n1mikhIEilbFqbBVhQNo62rjnqCcr1mh2b2k0YMdr3bsCwdS6CvPZdefJq/Tms67uGUkAiB/IEsYW6dHbxRX18W4erLiJnqSvZm48l1WmeJisilWHkfTyI8ip8iOD5ZHGhYhVBZj0ABJPyA65USabUPE26NirdLU1x5g+oPoeDl+QxTRtJ4Yp12jYg8MxLAAxqv6JhySB4TxW08Gm3Z8w6wyj5xv/wAsrspBIIIINEGwQR6jyOQ5hp6vWiZU3CtSG8cxYru27ttj+curfiyBfO5jV1M28kuKk8yBW4+rL0v4ir8+ec4n1Jk5flv1/wAR/rfrH49fUnIcoWPC8WA8MV4YBhjvDA6jjvzA+LHj/n+WXoxpk9/vpjx4UqJP23DO37K5nY8DVHbeyvs8EEJBvds71+grxT7yp6+7t69Mqa7tSefiaaWQXdO7FR8lJofTKowyUW5C48d5p+zPZP2vVQ6feUEjbS229vBJ4sX0rrlGp2BpYo9BqtXNBHKyyww6fvDLtLnc8wKxuu8BNpINjp8bzO0u1JZ3+0agszsNsVMqhAjAKFVR4FXkAAAXZ9c0PaHtP7W0Wk0cUg00AZIIlBeRzyZJXC+9I1Wa4A6eeZuh7Lk1ErABIqba261CsbpAvLF/C1J1O05iYvtqGYThmjr+y9neGOWOdI22lo93QsQrFSOhryJokDzGZ+bZaup7TR9FFp+7XvI5WbftHKEEgbrssWY3xRCRfq5m6aZ4zujZkb9ZGKn81rI8d4oap9oJWAE2zUAWKnQMa+EoqUfRh5Yu+0b+9HPAfWJllT/w5drf8Q5l3ncMRdgii2YhVFgWSaAs/E+eSltqP2cjKFh1cDgEvsk3QNZoHmQbOij8fr9auu7GnhG6SJwnHjA3R89KkS0P55J7Q9nyaecxy1YVaIFArtAUgeXA/O8q6LWyQtuhkeNvVGZSfntPOTHpZ7OTQSLEkzIwikJVH4oletfv/I+hyvm1J2/3yrHqohIq7irR1DIpcguRtBjckjkshJ9RkY7GEvOkk77z7ogLqB/s7Il+cZY+oHTLfulM/RMBIOgDWhJ6AOCpJ+QN/TK4OdhCTtAO66oA7r9K638M1Nd2U4djK0UV0xDnabYBiO5AaTgmvd8snn798nhuexLnT6fUaouI13JEH7svVOrOCdpAsMvA5NHjjLmsl7rcun1UiGSF4UWJCsY2pDqGN7wRujbbezzOZ2l7eg0+xImcxLTMEgW2fYoZu8mfcviW/Ci1QyvN7RRM6v3U7MN5tp1BJeGOBiR3TfhS+vU5KlXo+xJoo5p9SYAZozsB3vtbvIgshZSfeKuaI4vyzyX/AGV1bFzFpdQ8asQriNtpUMVBBqj08stJ7VIveEacneQzbprHAA4qMeSjzzb9pe0wYXkliV5ZBHFIHlmZaG0kACS1IlgdSfWM+uOYHkdb2DqoV3S6bURqOrNG4X4c7aHHxyrFctL42fhYxYraNxK8/Pj8q5zd0HthJCxdIIQxSOPh9UvhiEap7s4N1GoJvnn1yn2p2xFqJnlk0wVnbcRFJsUH4KUYD+PM3lmJkilPSdolVEbqJYeaRifDfJMbDxRnz44J6hume4j7TSDs+GPS9xFNKN5aUwhtm9gt+D71jRBLcADgenl+2e1dLqZN/wBlOn8NFYGj2E2x3bDGADyBwegGaus7OLRaYxaP7Qn2ceMtIr/pZeCscu392JFvWdq6k6aJpe0IoiZJFZ4aLlFSDYq/Z0Hu23DMvvDnPLe1B/y3Vdf08vXr+kbr8c35NK6aaEjRRR1LMb1TMEXwafkd86qwauh3e6aGYvthCya3U7lKgzyFSVIsFzytgWPl64gljXhj/wAf/fDNMlhWMnC8BVjwwwFjxYZQYxgovLMWlX8cqIPgGdvoF4/NhkFXAnNNZdKn+bnmP9N1iT9lAzEfJxnSdvSJ+gSGDirijG/6Syl5F+jDAj0vYmokXesTBOvePUcdf6yQqv789D7JtDomlk1EmlZzEUjCzuzKzEBjugjkT3CTyGFgDzOeS1OoeVt0jtI36zsWP5sScjyUtve+zWr0GlnjaHUiI3TSyJNKwXqyo3dRiOwNpbYW8XBUXeV26JNR3AgnGo7uMjd3gWQyCV7bu5JO8LFe78XoABVUPLjERjaW9/2bKdLrO+lj08P3ZJd5WQs7Qhjce83ch5qIgN5ccUNf7ML9iE0NTMNqmSFpJS0nJmVwoKRqFdSpNHw8+9x47gZ75/YDVadbl1SRBWJGxnKg0Bu3EoFPlfXjJVLdvBXjz6InZ6sF77tLR6jwklZkWVhz7omV+8HFH3xkXaXsVH7+nUyjaGZU1Cot7N52d9GxFDqpdj/SxuSngM5Neea2q1BgYodJFG3+lWR3ry/SMVPzC0c03imWEbNSUk7oanuolWJdjWxAeMrukCfeFSPduiay2UyNRDqdQ5kaOWRmq2EZ52qFHurXCgDE3Y0wALKqDy7ySKP1PR3BynNOz++zN/WYn+85GBlRofyXxbTaZfh3oY/8INlrSaDTCmk1MbNd7FEyLx0uUwk/RV/tDMbDFFvbaTt9S+6efTMpaNCANXZiG8SAyqgld6Iou5ryroMPtTs7TtM32WaBYvDsV3kB91Q3LpVbrPJ6Zi4iclLbQHYsxBKIJAOvdPHLXzETMRlWfSunvo6f1lZf7xkBHrlqHtCZBSSyqP6Mjj+45U4a/Y/Zvdffz+HYQVUi2DdULL1vzWM8uRZpAzCP2i1hNRVRB3Ot7thA2JGWI5ZFss3m8sl8jKi9vakVc8jUdw3nfR9R3l0eByPQZd1MeojQvJBpyBt3DuYNybwCneLGA0e6+N1emSuV8MLNfsXs6EmNtU7Rxu1IBQLUfESzcJHY2bz+InyViKx7RU9dNpz8hMv/AJJQMsa3URahY9zmJ44u6ClXdKDuy0+9nApgKINVXSspB6nQRu0q6ZJxJGxuGQBn2gkNQQWGQ1am+CT+E5q+zPtbDpmR5NKZGSFYARIoBAmEu7a0Zo/I9QOnlL/2mEcssg1Uz94hjVEViig7Rf35A6BhQU9euedGiiau71Cj4TI0Z+HiXen1LDM/K/CzJ2pp9gVNKTTvIO9m3KDIIwfDFHGSB3YoFq5PGVf5Yn3O4kILszsvGwliS1xnwHr0rFN2RMo3d2WX9eMiRPq0ZIH1yiDmqhnlonWxOPvYQG/XhOw/Mx8xn5KE+eRyaIdYXEorpW2QcecZu/mhbp1yljxRYrDGzE9ec5wHhix4QjhgceULDGMQwGDhhhXB+Y/xwCr6XlhNGfxMiD+mwv8AZFv+7K94hhV/Zp16tLKfRAI1/bfcx/YGd/ykim49NCOK8ZkkP5Fgh/ZzNwGSi14dsTAUrCP/AFcccZ/ONVJynM5c7nJZvViSfzOLORgs8k08zRndGzI3S0JU/EWMjGGUeo0PteWQxa2JdRERV0BItkeJSKBPHwPJ8WSdpNt0bJpppJIGe9u82g4JRo/1eWJ+JHBrcfJ5JFIV6Ei+D8fnkotxizo43H95H92VHGGMYicAxk4HFeAxizqQcn51nJwGP4/6eees1OsQ6WbVd2wl1DmBrktNrRk7gCllQ6GlJ95BZNZ5I52ZDVWa9LNdSRx82J+p9ckwsS5Y3/Hpix4myoeGLDA6jcqQykqw5DAkEfIjkZcbtaVqEhWUDj71Qxr07z3x9GGUhiBwtpZGU9F2/Ikj6Xz+85FjvnO0HT5gYEeOsFxYQ1HqawxHDCv/2Q==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7250" name="AutoShape 2" descr="Image result for internet.org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41346" name="AutoShape 2" descr="Image result for drones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41348" name="AutoShape 4" descr="Image result for drones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4" name="Title 4"/>
          <p:cNvSpPr>
            <a:spLocks noGrp="1"/>
          </p:cNvSpPr>
          <p:nvPr>
            <p:ph type="title"/>
          </p:nvPr>
        </p:nvSpPr>
        <p:spPr>
          <a:xfrm>
            <a:off x="457200" y="819151"/>
            <a:ext cx="7848600" cy="381000"/>
          </a:xfrm>
        </p:spPr>
        <p:txBody>
          <a:bodyPr/>
          <a:lstStyle/>
          <a:p>
            <a:r>
              <a:rPr lang="en-US" dirty="0"/>
              <a:t>IEEE Conference Papers (2019) </a:t>
            </a:r>
            <a:endParaRPr lang="en-CA" dirty="0"/>
          </a:p>
        </p:txBody>
      </p:sp>
      <p:sp>
        <p:nvSpPr>
          <p:cNvPr id="23" name="TextBox 22"/>
          <p:cNvSpPr txBox="1"/>
          <p:nvPr/>
        </p:nvSpPr>
        <p:spPr>
          <a:xfrm>
            <a:off x="381000" y="5385876"/>
            <a:ext cx="84582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defRPr/>
            </a:pPr>
            <a:r>
              <a:rPr lang="en-CA" sz="1400" dirty="0"/>
              <a:t>M. Khoshkholgh, K. </a:t>
            </a:r>
            <a:r>
              <a:rPr lang="en-CA" sz="1400" dirty="0" err="1"/>
              <a:t>Navaie</a:t>
            </a:r>
            <a:r>
              <a:rPr lang="en-CA" sz="1400" dirty="0"/>
              <a:t>, V.C.M. Leung, H. Yanikomeroglu, “</a:t>
            </a:r>
            <a:r>
              <a:rPr lang="en-CA" sz="1400" dirty="0">
                <a:solidFill>
                  <a:srgbClr val="FF0000"/>
                </a:solidFill>
              </a:rPr>
              <a:t>Randomized </a:t>
            </a:r>
            <a:r>
              <a:rPr lang="en-US" sz="1400" dirty="0">
                <a:solidFill>
                  <a:srgbClr val="FF0000"/>
                </a:solidFill>
              </a:rPr>
              <a:t>caching in cooperative UAV-enabled fog-RAN</a:t>
            </a:r>
            <a:r>
              <a:rPr lang="en-CA" sz="1400" dirty="0"/>
              <a:t>”, </a:t>
            </a:r>
            <a:r>
              <a:rPr lang="en-CA" sz="1400" i="1" dirty="0"/>
              <a:t>IEEE WCNC 2019</a:t>
            </a:r>
            <a:r>
              <a:rPr lang="en-CA" sz="1400" dirty="0"/>
              <a:t>. </a:t>
            </a:r>
            <a:r>
              <a:rPr lang="en-CA" sz="1400" dirty="0">
                <a:solidFill>
                  <a:srgbClr val="9900FF"/>
                </a:solidFill>
              </a:rPr>
              <a:t>(</a:t>
            </a:r>
            <a:r>
              <a:rPr lang="en-CA" sz="1400" dirty="0" smtClean="0">
                <a:solidFill>
                  <a:srgbClr val="9900FF"/>
                </a:solidFill>
              </a:rPr>
              <a:t>05)</a:t>
            </a:r>
            <a:endParaRPr lang="en-CA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381000" y="3641902"/>
            <a:ext cx="84582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defRPr/>
            </a:pPr>
            <a:r>
              <a:rPr lang="en-CA" sz="1400" dirty="0"/>
              <a:t>M. Khoshkholgh, K. </a:t>
            </a:r>
            <a:r>
              <a:rPr lang="en-CA" sz="1400" dirty="0" err="1"/>
              <a:t>Navaie</a:t>
            </a:r>
            <a:r>
              <a:rPr lang="en-CA" sz="1400" dirty="0"/>
              <a:t>, H. Yanikomeroglu, V.C.M. Leung, K.G. Shin, “</a:t>
            </a:r>
            <a:r>
              <a:rPr lang="en-CA" sz="1400" dirty="0">
                <a:solidFill>
                  <a:srgbClr val="FF0000"/>
                </a:solidFill>
              </a:rPr>
              <a:t>How do non-ideal UAV antennas affect air-to-ground communications?</a:t>
            </a:r>
            <a:r>
              <a:rPr lang="en-CA" sz="1400" dirty="0"/>
              <a:t>”, </a:t>
            </a:r>
            <a:r>
              <a:rPr lang="en-CA" sz="1400" i="1" dirty="0"/>
              <a:t>IEEE</a:t>
            </a:r>
            <a:r>
              <a:rPr lang="en-CA" sz="1400" dirty="0"/>
              <a:t> </a:t>
            </a:r>
            <a:r>
              <a:rPr lang="en-CA" sz="1400" i="1" dirty="0"/>
              <a:t>ICC 2019</a:t>
            </a:r>
            <a:r>
              <a:rPr lang="en-CA" sz="1400" dirty="0"/>
              <a:t>. </a:t>
            </a:r>
            <a:r>
              <a:rPr lang="en-CA" sz="1400" dirty="0">
                <a:solidFill>
                  <a:srgbClr val="9900FF"/>
                </a:solidFill>
              </a:rPr>
              <a:t>(</a:t>
            </a:r>
            <a:r>
              <a:rPr lang="en-CA" sz="1400" dirty="0" smtClean="0">
                <a:solidFill>
                  <a:srgbClr val="9900FF"/>
                </a:solidFill>
              </a:rPr>
              <a:t>04)</a:t>
            </a:r>
            <a:endParaRPr lang="en-CA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381000" y="4228492"/>
            <a:ext cx="84582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defRPr/>
            </a:pPr>
            <a:r>
              <a:rPr lang="en-CA" sz="1400" dirty="0"/>
              <a:t>A. </a:t>
            </a:r>
            <a:r>
              <a:rPr lang="en-CA" sz="1400" dirty="0" err="1"/>
              <a:t>Farajzadeh</a:t>
            </a:r>
            <a:r>
              <a:rPr lang="en-CA" sz="1400" dirty="0"/>
              <a:t>, O. </a:t>
            </a:r>
            <a:r>
              <a:rPr lang="en-CA" sz="1400" dirty="0" err="1"/>
              <a:t>Ercetin</a:t>
            </a:r>
            <a:r>
              <a:rPr lang="en-CA" sz="1400" dirty="0"/>
              <a:t>, H. Yanikomeroglu, “</a:t>
            </a:r>
            <a:r>
              <a:rPr lang="en-CA" sz="1400" dirty="0">
                <a:solidFill>
                  <a:srgbClr val="FF0000"/>
                </a:solidFill>
              </a:rPr>
              <a:t>UAV data collection over NOMA backscatter networks: UAV altitude and trajectory optimization</a:t>
            </a:r>
            <a:r>
              <a:rPr lang="en-CA" sz="1400" dirty="0"/>
              <a:t>”, </a:t>
            </a:r>
            <a:r>
              <a:rPr lang="en-CA" sz="1400" i="1" dirty="0"/>
              <a:t>IEEE ICC 2019. </a:t>
            </a:r>
            <a:r>
              <a:rPr lang="en-CA" sz="1400" dirty="0" smtClean="0">
                <a:solidFill>
                  <a:srgbClr val="9900FF"/>
                </a:solidFill>
              </a:rPr>
              <a:t>(13)</a:t>
            </a:r>
            <a:endParaRPr lang="en-CA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381000" y="4800720"/>
            <a:ext cx="84582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buFont typeface="Monotype Sorts" charset="2"/>
              <a:buNone/>
              <a:defRPr/>
            </a:pPr>
            <a:r>
              <a:rPr lang="en-CA" sz="1400" dirty="0"/>
              <a:t>M. Khoshkholgh, K. </a:t>
            </a:r>
            <a:r>
              <a:rPr lang="en-CA" sz="1400" dirty="0" err="1"/>
              <a:t>Navaie</a:t>
            </a:r>
            <a:r>
              <a:rPr lang="en-CA" sz="1400" dirty="0"/>
              <a:t>, H. Yanikomeroglu, V.C.M. Leung, K.G. Shin, “</a:t>
            </a:r>
            <a:r>
              <a:rPr lang="en-CA" sz="1400" dirty="0">
                <a:solidFill>
                  <a:srgbClr val="FF0000"/>
                </a:solidFill>
              </a:rPr>
              <a:t>Coverage performance in aerial-terrestrial HetNets</a:t>
            </a:r>
            <a:r>
              <a:rPr lang="en-CA" sz="1400" dirty="0"/>
              <a:t>”, </a:t>
            </a:r>
            <a:r>
              <a:rPr lang="en-CA" sz="1400" i="1" dirty="0"/>
              <a:t>IEEE</a:t>
            </a:r>
            <a:r>
              <a:rPr lang="en-CA" sz="1400" dirty="0"/>
              <a:t> </a:t>
            </a:r>
            <a:r>
              <a:rPr lang="en-CA" sz="1400" i="1" dirty="0"/>
              <a:t>VTC2019-Spring</a:t>
            </a:r>
            <a:r>
              <a:rPr lang="en-CA" sz="1400" dirty="0"/>
              <a:t>. </a:t>
            </a:r>
            <a:r>
              <a:rPr lang="en-CA" sz="1400" dirty="0">
                <a:solidFill>
                  <a:srgbClr val="9900FF"/>
                </a:solidFill>
              </a:rPr>
              <a:t>(</a:t>
            </a:r>
            <a:r>
              <a:rPr lang="en-CA" sz="1400" dirty="0" smtClean="0">
                <a:solidFill>
                  <a:srgbClr val="9900FF"/>
                </a:solidFill>
              </a:rPr>
              <a:t>03)</a:t>
            </a:r>
            <a:endParaRPr lang="en-CA" sz="1400" dirty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1000" y="5971032"/>
            <a:ext cx="84582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defRPr/>
            </a:pPr>
            <a:r>
              <a:rPr lang="en-CA" sz="1400" dirty="0"/>
              <a:t>C.T. </a:t>
            </a:r>
            <a:r>
              <a:rPr lang="en-CA" sz="1400" dirty="0" err="1"/>
              <a:t>Cicek</a:t>
            </a:r>
            <a:r>
              <a:rPr lang="en-CA" sz="1400" dirty="0"/>
              <a:t>, H. Gultekin, B. </a:t>
            </a:r>
            <a:r>
              <a:rPr lang="en-CA" sz="1400" dirty="0" err="1"/>
              <a:t>Tavli</a:t>
            </a:r>
            <a:r>
              <a:rPr lang="en-CA" sz="1400" dirty="0"/>
              <a:t>, H. Yanikomeroglu, “</a:t>
            </a:r>
            <a:r>
              <a:rPr lang="en-CA" sz="1400" dirty="0">
                <a:solidFill>
                  <a:srgbClr val="FF0000"/>
                </a:solidFill>
              </a:rPr>
              <a:t>UAV Base station location optimization for next generation wireless networks: Overview and future research directions</a:t>
            </a:r>
            <a:r>
              <a:rPr lang="en-CA" sz="1400" dirty="0"/>
              <a:t>”, </a:t>
            </a:r>
            <a:r>
              <a:rPr lang="en-CA" sz="1400" i="1" dirty="0"/>
              <a:t>IEEE UVS-Oman 2019</a:t>
            </a:r>
            <a:r>
              <a:rPr lang="en-CA" sz="1400" dirty="0"/>
              <a:t>. </a:t>
            </a:r>
            <a:r>
              <a:rPr lang="en-CA" sz="1400" dirty="0" smtClean="0">
                <a:solidFill>
                  <a:srgbClr val="9900FF"/>
                </a:solidFill>
              </a:rPr>
              <a:t>(26)</a:t>
            </a:r>
            <a:endParaRPr lang="en-CA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381000" y="1899362"/>
            <a:ext cx="84582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defRPr/>
            </a:pPr>
            <a:r>
              <a:rPr lang="en-CA" sz="1400" dirty="0"/>
              <a:t>N. Cherif, M. Alzenad, H. Yanikomeroglu, A. Yongacoglu, “</a:t>
            </a:r>
            <a:r>
              <a:rPr lang="en-CA" sz="1400" dirty="0">
                <a:solidFill>
                  <a:srgbClr val="FF0000"/>
                </a:solidFill>
              </a:rPr>
              <a:t>Downlink coverage analysis of an aerial user in vertical heterogeneous networks</a:t>
            </a:r>
            <a:r>
              <a:rPr lang="en-CA" sz="1400" dirty="0"/>
              <a:t>”, </a:t>
            </a:r>
            <a:r>
              <a:rPr lang="en-CA" sz="1400" i="1" dirty="0"/>
              <a:t>IEEE</a:t>
            </a:r>
            <a:r>
              <a:rPr lang="en-CA" sz="1400" dirty="0"/>
              <a:t> </a:t>
            </a:r>
            <a:r>
              <a:rPr lang="en-CA" sz="1400" i="1" dirty="0"/>
              <a:t>Globecom 2019</a:t>
            </a:r>
            <a:r>
              <a:rPr lang="en-CA" sz="1400" dirty="0"/>
              <a:t>. </a:t>
            </a:r>
            <a:r>
              <a:rPr lang="en-CA" sz="1400" dirty="0">
                <a:solidFill>
                  <a:srgbClr val="9900FF"/>
                </a:solidFill>
              </a:rPr>
              <a:t>(</a:t>
            </a:r>
            <a:r>
              <a:rPr lang="en-CA" sz="1400" dirty="0" smtClean="0">
                <a:solidFill>
                  <a:srgbClr val="9900FF"/>
                </a:solidFill>
              </a:rPr>
              <a:t>02)</a:t>
            </a:r>
            <a:endParaRPr lang="en-CA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381000" y="1314206"/>
            <a:ext cx="84582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buFont typeface="Monotype Sorts" charset="2"/>
              <a:buNone/>
              <a:defRPr/>
            </a:pPr>
            <a:r>
              <a:rPr lang="en-CA" sz="1400" dirty="0"/>
              <a:t>S. </a:t>
            </a:r>
            <a:r>
              <a:rPr lang="en-CA" sz="1400" dirty="0" err="1"/>
              <a:t>Alfattani</a:t>
            </a:r>
            <a:r>
              <a:rPr lang="en-CA" sz="1400" dirty="0"/>
              <a:t>, W. </a:t>
            </a:r>
            <a:r>
              <a:rPr lang="en-CA" sz="1400" dirty="0" err="1"/>
              <a:t>Jaafar</a:t>
            </a:r>
            <a:r>
              <a:rPr lang="en-CA" sz="1400" dirty="0"/>
              <a:t>, H. Yanikomeroglu, A. Yongacoglu, “</a:t>
            </a:r>
            <a:r>
              <a:rPr lang="en-CA" sz="1400" dirty="0">
                <a:solidFill>
                  <a:srgbClr val="FF0000"/>
                </a:solidFill>
              </a:rPr>
              <a:t>Multi-UAV data collection architecture for wireless sensor networks</a:t>
            </a:r>
            <a:r>
              <a:rPr lang="en-CA" sz="1400" dirty="0"/>
              <a:t>”, </a:t>
            </a:r>
            <a:r>
              <a:rPr lang="en-CA" sz="1400" i="1" dirty="0"/>
              <a:t>IEEE</a:t>
            </a:r>
            <a:r>
              <a:rPr lang="en-CA" sz="1400" dirty="0"/>
              <a:t> </a:t>
            </a:r>
            <a:r>
              <a:rPr lang="en-CA" sz="1400" i="1" dirty="0"/>
              <a:t>Globecom 2019</a:t>
            </a:r>
            <a:r>
              <a:rPr lang="en-CA" sz="1400" dirty="0"/>
              <a:t>. </a:t>
            </a:r>
            <a:r>
              <a:rPr lang="en-CA" sz="1400" dirty="0">
                <a:solidFill>
                  <a:srgbClr val="9900FF"/>
                </a:solidFill>
              </a:rPr>
              <a:t>(</a:t>
            </a:r>
            <a:r>
              <a:rPr lang="en-CA" sz="1400" dirty="0" smtClean="0">
                <a:solidFill>
                  <a:srgbClr val="9900FF"/>
                </a:solidFill>
              </a:rPr>
              <a:t>02)</a:t>
            </a:r>
            <a:endParaRPr lang="en-CA" sz="1400" dirty="0"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1000" y="3066806"/>
            <a:ext cx="84582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defRPr/>
            </a:pPr>
            <a:r>
              <a:rPr lang="en-CA" sz="1400" dirty="0"/>
              <a:t>R. </a:t>
            </a:r>
            <a:r>
              <a:rPr lang="en-CA" sz="1400" dirty="0" err="1"/>
              <a:t>Ozdag</a:t>
            </a:r>
            <a:r>
              <a:rPr lang="en-CA" sz="1400" dirty="0"/>
              <a:t>, H. Yanikomeroglu, “</a:t>
            </a:r>
            <a:r>
              <a:rPr lang="en-CA" sz="1400" dirty="0">
                <a:solidFill>
                  <a:srgbClr val="FF0000"/>
                </a:solidFill>
              </a:rPr>
              <a:t>A new meta-heuristic approach for 3D placement of multiple unmanned aerial vehicle base stations in wireless networks</a:t>
            </a:r>
            <a:r>
              <a:rPr lang="en-CA" sz="1400" dirty="0"/>
              <a:t>”, </a:t>
            </a:r>
            <a:r>
              <a:rPr lang="en-CA" sz="1400" i="1" dirty="0"/>
              <a:t>DMS 2019</a:t>
            </a:r>
            <a:r>
              <a:rPr lang="en-CA" sz="1400" dirty="0"/>
              <a:t>.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81000" y="2491710"/>
            <a:ext cx="84582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buFont typeface="Monotype Sorts" charset="2"/>
              <a:buNone/>
              <a:defRPr/>
            </a:pPr>
            <a:r>
              <a:rPr lang="en-CA" sz="1400" dirty="0"/>
              <a:t>R. Ghanavi, M. Sabbaghian, H. Yanikomeroglu, A. Yongacoglu, “</a:t>
            </a:r>
            <a:r>
              <a:rPr lang="en-CA" sz="1400" dirty="0">
                <a:solidFill>
                  <a:srgbClr val="FF0000"/>
                </a:solidFill>
              </a:rPr>
              <a:t>Q-Learning based aerial base station placement for fairness enhancement in mobile networks</a:t>
            </a:r>
            <a:r>
              <a:rPr lang="en-CA" sz="1400" dirty="0"/>
              <a:t>”, </a:t>
            </a:r>
            <a:r>
              <a:rPr lang="en-CA" sz="1400" i="1" dirty="0"/>
              <a:t>IEEE</a:t>
            </a:r>
            <a:r>
              <a:rPr lang="en-CA" sz="1400" dirty="0"/>
              <a:t> </a:t>
            </a:r>
            <a:r>
              <a:rPr lang="en-CA" sz="1400" i="1" dirty="0" err="1"/>
              <a:t>GlobalSIP</a:t>
            </a:r>
            <a:r>
              <a:rPr lang="en-CA" sz="1400" i="1" dirty="0"/>
              <a:t> 2019</a:t>
            </a:r>
            <a:r>
              <a:rPr lang="en-CA" sz="1400" dirty="0"/>
              <a:t>. </a:t>
            </a:r>
            <a:endParaRPr lang="en-CA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22200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329232" y="1371600"/>
            <a:ext cx="6172200" cy="48006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marL="342900" indent="-342900" algn="just" fontAlgn="base">
              <a:spcBef>
                <a:spcPct val="20000"/>
              </a:spcBef>
              <a:spcAft>
                <a:spcPts val="1200"/>
              </a:spcAft>
              <a:buFontTx/>
              <a:buChar char="•"/>
              <a:defRPr/>
            </a:pPr>
            <a:endParaRPr lang="tr-TR" sz="1200" kern="0" dirty="0">
              <a:solidFill>
                <a:srgbClr val="000000"/>
              </a:solidFill>
            </a:endParaRPr>
          </a:p>
        </p:txBody>
      </p:sp>
      <p:sp>
        <p:nvSpPr>
          <p:cNvPr id="435202" name="AutoShape 2" descr="Image result for google loon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04" name="AutoShape 4" descr="Image result for google loon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06" name="AutoShape 6" descr="Image result for google loon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08" name="AutoShape 8" descr="Image result for google loon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10" name="AutoShape 10" descr="data:image/jpeg;base64,/9j/4AAQSkZJRgABAQAAAQABAAD/2wCEAAkGBxQSEhUUEhQUFhQXGBwUGBgXFxccGBwcGhcYGBYcGRgYHCggGBwlHBgcITEhJSksLi4uGh8zODMsNygtLisBCgoKDg0OGhAQGywkHyQsLCwuLC8sLCwsLCwsLCwsLC8wLCwsLCwsLCwsLC8sLCwsLCwsLCwsLCwsLC8vLC8sLP/AABEIAKsBJgMBIgACEQEDEQH/xAAbAAACAwEBAQAAAAAAAAAAAAAAAQMEBQIGB//EAEwQAAICAQMBBQUEBQcJBgcAAAECAxEABBIhMQUTIkFRBjJhcYEUI0KRM1KSofAVU2JygrHBJENjc4Oio9HxFlSTsrThBzREVXSz0//EABkBAQEBAQEBAAAAAAAAAAAAAAABAgMEBf/EACgRAQACAQQBBAEFAQEAAAAAAAABEQIDEiExQQRRcfChEyJhgdHxQv/aAAwDAQACEQMRAD8A+M4Xhgc9DkeLGfh+eGAgcMMMAwwxgfn6YCwvDDAMMMf8dPywDFhlvs3R94WslUUb3b0FgAD4kmhliJmagnhVwy1JqVvwRoF/pDc31J/wrDUTIyCkCvfO26/Lp+Wa2xXaX/CpjzqGBn9xWb+qCf7s5ZSDRBBHkeP78xbVTVi8Ryzp9BI6lkjkYDzVGYfHkCsrXkiYkoYZJ9nfrsavXaa/Os1NVX2SE7UDFnBIRQx2sALIFn65MsttfyxllVMfDJItO7WVRmA6kKTX5ZxmrbqYLC8eGEK8MMYwAdeMMR/jjDALx4H+P8cWAYYYYDvEcMBgMH+OMMMMBYY8MBYY8MBYY8DgLDGcMBYY8MBYycMDgI5rdk+KGdB7zbT9Bu/xOZNZJBOUYMpo/wAcZ00soxyuev8AeGcomY4cV/yy3J2a4j7zdGVB22HB5q64zqfURubZGDeZQjn5g4pNWO6MaA7d28liCbIA8hwKX+/Ltwi7my5W/aI93L3cZIjQBUo+nVjXUk838c0ezNEmpl0XfHiV9r80SFYgi/6VV9cwpNVYCyruI6G6P50b4zmXWsShXwd37lH3aO4Uet3Zv1OeDLSzywiImp55/qf+voZa+ETnXMZVx7cxPxxzHC/212lMmrdg7I0bkIFNKij3VVRwFquOhze9pI4jqhKAA8mnWYLQrvHVSDXqFJP0BzA1vbCTsHnhDyDhmVygeum9QD+YIOcSM+paTUSttVaBIHnVIiLfAAHrwBj0+jlGpp5zjW2Jif56/HF8/wCvLqZRtyi+3ejnk7uYStJtFEWW9664PrVn6Z3IgbTaVSaDO4J9AZaJzkapZkWIl/ADsJNnzY35dP3DKcmsuNYiopN1c+ZYkn889vqImYwqbiPv4t5ojnrzf4aHaeoEc5NsAhqNF4UKDQs+Y9eOfXMaaTcxbjnnLZ7Q3ACRAxHQ2QfzGU5GBPAAHoL/AMc82ljMRzHL3+p1Iymdk/tmbrnj71xLjDHgM7PKWO8MMBYDDDAMd4sBgGF49h5+HB/j6YsB4seGAAYYYYBhix4BhWFYcfx+/AMMPL+PhX+P5YYBhgMKwCssroJDGZQtxgkE2vltBO291AutmqG4ZXz1vYWnEukMQDb379Vbyrdo7BWrJPAB3cehySsPMajRSR7t6Fdu0Nfl3il47+agn5DJB2bMe8+7P3Vq/QUV3FhyfEQEYkCzSk9Bnpfbeiksg2/ePCbVlYUn26FKZSR7ka8XxnTe/rP/AMrVf+m1WLWnnX7F1C9YW90MehoM6xi+eDvdVI6gsLq8j0vZc0hYIhJQ0wtQbsgKASNzEqaUWTRz6J2ew72VT0kmnh+smpgVL+Acq30zzWm1scR1MpjkJj1ET13i0XWSdlP6PwpxyvJ+OSymC3ZUwUN3bbSu++Ong5IBtf0iGjzTqehzpuxZwGLR7QhZWLsigFWKsLZhZ3Aih1Iz23ZKBpYoz0kbYfkuh00n96DKXtXqFaKYncQ8cM4AYCm1Es84JtTYqQccfMYsp5d+w5waMYHh32XjCgAqDbFqBt0G0m/EvHIyDUdnyRqjOtK4BU2p6qri6J2na6mjRpgc9l28YxHMdrldkhfxgHvO+7PFA7DSBRG1UT4mFjrmT2t/8un9fS/+gixZTIbsacGjGVJ/WKqP0jRcliAPvEZeT1GW9N2dqIzs7tSGfuthki5cUCAN3NXRI4Hn0z2HbrhoXHnHL+6XXuVH0MTn+18czmZftOmBDbvtmo5DADb3wsbdvX439DlxzmJuEnGJh52XRyICyacoPEu8MXHEXettayP0R3WLtTx1yCTsaYGQFUuIbnHexWo3bTYD9Q3hrrZAqyL9r3itp3iW9gglmisjdSdm6dRdUC3dzsTX6uee7WZTP2nsDAeO7YMb+3QbjYUUCeg8vU43zkbYhkQ9lyuqMqghydvjQE7b3HaWBCja1sRQo849R2RMis7RkKpKmytiiqk7bvbbqN1V4hzyM1tOV7vT8Nu+zaw3uG2tmr427bu/Pd9PPNrt4qNNLwd+yvLbsL6INxV7t2yuehPpkvlaeMk7NlC7yvh2d77yEhCVAYqG3KCWFWObyY9izggFACxIALxg+HduJBawo2NbHjwnnN7RRLLqdPAAQZtGIWJYEHdpyY9q7RtIZV6k2fTOpNXHJqIX2vbxauQkMtFGfXGgCvDc+9dcjjFlPOP2RODRie+eKv3SoNV15denXcKuxnb9i6hSR3TdVXiiLYMy0QSDYjfkfqkZ6o6nbK0YAoavRxIT1EbKCOehLLpIGPHFEZodgOO7VD+NUr+tHJrZQf2Udf7WLKfPNXo3iIEgAJAatyk0QCLCklTRBo0cgOa/tOynUNtDClj3WwNnuk5FAbR0FG+nXMjNQzIGGNRZ8v49cWAYYE4YBgDiwwHhhWGA8MWF4BjrFiwOhixA5LpoGkdUQFndgqgdSSaA/M4HGBzZ7b9ltRpYxJIEZCQpaNtwBIsAmhd0eVscdemYmZwzxzi8ZuFyxnGamDGWItbKq7EkkVd2/arsF3AghtoNbrVeevA9MrYXmkWY9bIqlVkkVSNpVXYKQbsEA0RZPHxPrncvaczbt08zbxte5HO5RdBrPiHJ4PqfXKZwJwLUmvlat0spoAC3c0FNqBZ4AIsDyIyLvm58R8RtuTyeeT6nk8n1OSaLQSzfoYpJPXYjMB8yBQ+uWz2XGl9/qI0ar2RgzN1qiUIjB+G+8WvKr9vl8H3sn3YpPG3gBFEJz4RXFDCPXSreySRbUIadhagUqmjyoHAHTJtO2lCyd53zNuHd7SkdrTXusOFN7eOfgeuWonQoWi0Luqiy7yTOAB7xJhEYA9TkFCPtGZSSksqk3yJGB527uQfPYv7K+gziXVyOFV3dgg2oGZiFHApQT4RwBQ9BmummlpWXQREMocGtQwo+7y0xHQg18ReBSdJY5e70kRQ2q79OgPP4lMm5unU8jiqxZTIfVyG7kc31tmN0xYXz5MSfmSc0/Z+DU6qUQRzOoJMrEyPtFcs5UHlrroLJI+edBprFHQX8uzq6edrX55pey/aOpi1O5F0rbULSBPsihoiQrqJIuFY7hVng0TwMxqTltnb34awiN0bulL2l7Fm0my5XdSGQWSpUFdpG0OwCsi1weQpBAoZjajWyOSZJJHJG0lnZiRe4AknkbgDXqLz3Xtrq5ppTGmiEsMTMoLb2dmBIZiIJAVHFBfLn1OeXn0zhW3dnOho+IDVDafI07MDR8jmdDLUnTxnVrd5prVjHfOzplxal1KlXdSvukMQVsknaQeOp6epxvq5DdyObu7Zje4gtdnmyAT6kA+WW5pdNSDuJwQih6mVQXrxmmharN1z0rG6aUgX9riJFixFKCPIg/dGjzzX551tzpV/lCWkHey1Hyg3t4P6nPg+mJdbIFCCWQILIUO20WCDS3QJ3G/mfXLX8mRt+i1MLeiyboW/OQd3/AL+VG0UgRpNh7tH7tnHKBvTcOD9DXI9Rl4OXJnY9WY+6feP4RtT6qDQ9Ackk7QlZtzSylrB3F3JsAgG7vgEj5E5VvDCJ9RqpJNveSO+0Uu9mbaPQWeB8BkQOIDnjnDAn0WkeaRY41LOxoAUPibJNAAAkk0AASc0O3PZ2fSbTMo2sSA6NuWwAavyP7j5XRyH2d7TGl1McxXcEJ3L6qylHA+O1jXxrPT//ABI7ejl2QREuFIldyCBZTwKgPNBXJJPUsAOlnz556sa2OOOP7Zu59nbHHCdPKZnnxDxGLDFnocTOPFeLA6vDED8L/P8AwOGAsDhhgMj64YrwwDLPZmuME0UygExusgB6HaQaPwNV9crYeWB7/wBv/aaOWCOGEOe8CTuWFbVolEHq1m2N14QBdmvA1/0zW7U0zzTqIlaQtDEyogZiidylL06KB73Tz88jHZqR86iZF/oRESy9aPunu0/tOD8DnDQ0dPQwjDCKh11dTLUy3ZM5VJ6Amq6D14H780E7CmoNIohQmt85Ea9L4D+J+P1QTmn7O6fUyu/2AGCNlEbu0hoVRtpqB32RxGAea20SCe03sydKVDvJPNNe1kXwkqRvB3EyMQCD7o6j0NbnUx3bLi/byzGE1urhj6iKBFIEryvXGxdkYP8AWk8bj4bF+eaqPqFSPbFFpqXb3siojP5qwaYbrr+b69azqZpE2+GDRUqo38+SAoLbQGmQmrrwi93POZkmpiWRJPvJ2D7pDNQVwCKWgWbn1LfTNI77SnLoe91pmIPhT75lv5yBVUdegOW9PGpRX0+mUKFXfLqSCm6lVgu8iMi7bozc8AdMov2o6kNGiRKb2FYk3VflKV3Ej1BynqtS8h3SO7t0t2ZjXzY9MtFtv7Y6WPtsCV/MREfA0Y4VH+9lY6qN40M8+qkfxbowQQKI2U7saFc+6eb9OcyCFnO1FZm9FBJ/IDLknY0wd0ZQrR0W3OiAbl3Ly7C7Xn1wjiSWA193qCAKG6dOBZND7jgWSfqc6OrgUeHTAn1eWQ/+TZjHZRAtptMvF/plY/lFu5+GcfYU/wC8wfs6j/CD+LxwcvfSexcUULzMiNIsDM0f3gi3AbztJcvdAgPY9Qo654nS9pwo6v8AZVtSGFSyjp62TYPSs9X2r2+RoNPD30RaWN43nqQkRxhU2Bdm4Fh4S9UdpHXcc8h9hh/73F/4c/8A/PPN6eNWIy/VmJ5mq9vDtqzhx+nHjn5TdqyaUzy1FKw7x6ZZ0O4bjTcwm769fPItFLAveeOeI2ndlKZgLJk3UyAnha6Cr86yN9FH5aqH5FNQD/8ApI/6ZLo+zI3fadVAoom6n8lJ/FEB5evys8Z6OHLlLJrw9q2s1pUijuSwR6EfaeRlp9azhFGr07qqqqiaDoEUBR95Eyjjj3vLMjSdmSSi4wrH9XvI9/7BbcfoM+h+0/sVpYNNMVUpJChYOXclirAW9nZ4ulBRRYV05463qNPSyxxy/wDU1Dpp6WWcTMeOXjvs2402ljcsGIbTTAcIAXPDPGOCONo6j1yvHrBEpbTameNgb7sjabNBqkjaj053BbAHXM2CdkO5GKmiLBo0RR5Hwy6e2JG4l2zDp98u5vpJxIB8A2d6c7aPakUqFvtMEUyqSpmiAXpwR3kNKTY/zik5lypAVZkkkVgLCSIGv4CVDyfmijJtPqIt25Gm0z9LQl16c8grIo+r5cgMkzMgj0+qIQyllRkegQDRRY3ZySBRDXuHUZBT7S7DliBahJGAN0kRDopIBpipOzr+Kr9MzBmvoY1DyNDM2lkQqiK8hVyxveDKqqEA2/iAHIBIx9pyEWuq04WUgsssdJuPNFlW4pUv8SBT/SPQ20pkEjz5HmOl+ozR9pAftUxY7rfcDz0YBkHPSlIWvKq8sk1HYZLldPJHqFHAKMoY11qNyHPPSgQRXJzNmiZGKurKw6qwIYefIPIwI8MMLyoMBjxYAceAGGAYDDDAMBhlvs/s9pSxtURADJI1hEB6XXJY0aUAsaNDrgVK/jzzTi0KQyINYGCENujjZe+Xw+DeD+jskGjzQPh6XPpJju2aFH3gW07bRIBQDEG9umSz1vdzy9Gs50cCqahj+0z3RO0tAvUggEfemgx3PSCjwwG7Ja0eqkmeBiqpBpT7qAlVkIPqfHqGB8zYX+jwMljijI3aXTF1VRul1Dfdo20WKJWIG7IDl7sceQg1MyK2+Z/tU36u49yvWgXH6QD9VNqdKZhYzP1mseUjebA91QAEX4Ii0qD5DnJSvRdjdv8A2TVrLPINQojaJhCfCgboIwVVCFIBpKX45Z/+IHtO0sxghMiRRM8bcle8a9rblB90baAN+ZPWhgdiaQ745nG2BJFZpH4TwsGZVv32oe6tnnJWTZqJYkj+1TCV1WQhnDBWI3LCvvFq3WxYUennnKdDTnVjVmP3RFW3Gpls2XxMqGj7NkkUsijYOrsVSMfDe5C38Lv4Zb+zQw9zI0qTVN95Ggb3F2Ma3qt3yvofI8HJe1I2Jik1U3eWWRo42UvHsrgBfu41NqKHTnw8CzTlnUmDSxrH072UB+nrLNUQb5KPlnZh9F9vO0IBoj3pMiSlO4p1DOAytvQ7WCKFsE0K3beLz5zLvVFkj0qRRs2xZHG+ztut85KLwbsKvTrxmvq5JQqBdRp4gum3gx90GYjfK4V4F8I7xpIxtNWB5knMHv42W55tRIx8RQfrdBukkY81fIQ9c83pfTxoYbYmZ5meXXW1f1Mt0xSzqZ3bibXCjwUQyuAB0G1FEdfI5UZtNyznUyn1+7j9KBJMp6D9wzka1F9yCP5yF3b8rVP9zJx2lMgNSLDa7wIURCb6AmEAjg/iPTPRPDk7i7sRk/ZJDvDRK7OW+8IuOgEWmFg/EAjoTj02gmqvsBYjqzJqgT067ZAB+XnlfU9rO6lCzupIb712dg4BG5TxR5IF3V/HI2kIIMhuwUaNSUIC8KHAWgL8uvHld5mZn2Woehk0UzQR1oI96b0NialjtXj6y9S8kvmSeOPWtpu9SZh9hgZoX2uoEnUcVbSHg16EVmZFqmQIp60GQhlCjqYtye6fEdxLc0fzjdmYlCxVy7Fw7ARbhZHBFKbFc2OnIGYxnK5uqamMfC6vZ0yqAdCG/pET2QTY9yUD1HTp+eC6OX/7dY86XWcfUS8dPPMppAb3RrZINgbSOl0o8IBHwx90tkxtXiAUGw/PF2BtHJrqM6X7sfC7OkAI72CaLcNy7ZFYVZA8EignkEe+Omelk7VkaDR6ePXGLgHxRsjspdki3tHuBCqOFZqoiz6eTk18wfxsSyr3VSKrUoN7drgjrZ6dST1OW9T2ysiRq+nhdkUqW2snG5ioUQsooA+Y+nGJxialYmlgy6iVZkCwzlvu9yLCZKRw25QoEpB2iiRXPr0pPHAx2ssmmkHB3bnS6/ECO8iv+316AZwo00hoiWKyKNpKgs82GCED47jl15JPECPtkEW0FiHYL4ReyQVJGlggGwprobzSKknYc4UuE3xqCxkjKvHSiydynjjnaab1HBzObjg8WPzH+IsX9M0o5NNzsk1MRYbGFRyAg9RvVoyQaHG3LffyIsSwatpA+5O6c7UVV27dySMYwD4gA3p8cJSvou1d7xrq6mh3KrGTcXVNw3FZFIcUt0LK/DPqHtlEkeidVXTgblESuIliJ3AsE3UouMMdwINbTd0c+YTRpIxSRBptQOOQViY+jqf0Df0h4PUL1yX2nSVO5il7z7mCNPESVBkDS+DyAo7RR57sn5ebV0J1NTDKMpjbPUeXbT1IxxyiYu/whbQom/7SkkW4qI2QF4wOS5BLVIPd6OeCTyRkjSukaiYDUab3Y2DHwmrqKUjdCw692wrzKnrmXpptpWxuQMrlCTsbafxDp0sX6E5r6aQyOz6XwSMPHpiAUk55WMdJB5iNhY/CWIz0y5KWq7OHDQMZULbdtVMrVe14xZ6A+JbU11B4zPzb0fL95o2Ec1MGhYj8VqwiaSxIpDEbHO7qPH1yObuXJWZG0s44NK3dWP14a3xHpZTcPRBi0pk4ZZ12geEjeBTcq6kMjj1Rxww/ePOsrXlQYYYYCx1jGGBJCq9XJr9Va3H6kUvzo/I5qNcyguwg0qHwqBdkjxd2pO6aQ9C5PHFlRQGOp+WW4Z1BLSr3jUCtklQRfDgEWvPQEdB5cGKvwyM+mjWd+70yM1bQe8lN7qC3tkIJI3nhPM8gNnya4jvFiHdxSAKybt9hehYsOWuzYAqzQGSAS6pyxIpVALGljjToo4G1FF0FUc9ACTk6OqBvs8XelBbzSR7wPQrEQVjXjq4J/q9MCpo+zZJRuVajHWRyFiHlzI1LfwHJ8gcnKJFMywhdTe3umKsRZUE/dfjYE1TCvCbXmhJqHRqbVamSVq91LYqCLoySEKnpShhxkg7w2kSJpo9oZmZwGZGAovKaLqeuxAAf1SRhXPacTB0fVyNJuQkLGyllIJBjJPhhAN8KGr9W7pxmR0oFdPpCeT4lVwD+tRfUN8KIHooyqs0UX6JRK4/zkijZ/Yibg/OS7/VBytqtS8jbpGZ26WxJNeQF9B8OgxSWtvNFC7iJUmAPgklWwAV/mr2lgSfe3DjplTV6t5W3SOXI4F+Q9FHRR8BxkWI5UdyzFgoJ4Rdq8eW5n+vidj9c7jgFKznajXRFEmv6O4GieLND8s64jPkZAVYEFWQcWbBBDm6HpweuQu9kk8ljZ9SSef35nmevv37DXXaTviB4fBalG2k23Tdus9D6Ch+/IlW+ALPoMvp2NN+JO7HrMyxD6d6Vv6ZOdJDGKOpUSAsGMQlc1VbRaoldbIY3eLroq+1AuE90hn8LCRSw2HqQvSzdeL4ceuRwi2s0QPGQxq65r1JPTj1+uXP8lA/+pc1/oox8f5zJftGmVFAhdix3tc4sbSyhSViFcc0D5j6Tr+xlubJPAsk0Ogs9APIZLIoKhgAteA0ercncQelr6eanpeTvq4/LTRD5vOf7pRljR6yE+E6aG28O9pZgq2Rzyx21XX0vLPEWQoibd4XJal2o1nwUb6UbXk8V5+WRzx7SVtTRq1NqfiD6ZcM2nJ5hlX12TKR9A8RP+9k6/ZSNrS6kILIBiQgMeLsSfAWNvNeWOujvtmxzEAKeU3btvQX0PI5Fj0+Hpna6ffXd2WJb7uuQByKbo/HyPHTLUvZYBpZ4GNAgFnSwQCOXUJ59NxyLU9lzIu9o22frimT0/SKSp/PHE8wc9Sp5JFKUYMjMrDoykqw+IIPH550Zgw8XVVpSoUXR/Hx4uLF9enXOZoirFTVj0II+FEGjeWJ8Skwuv23OQN0gf/WRxufqZEN53pp4JbE6iM0T3kQI3EfhMQBTn1XaB530OYMMtFtQTMsca6uJniZfunBp1H+jkoh1HnG1geWw2cvGSSWBUimjkg06d4Y3BU+Au3jRrDXvK0jEWw9bzF0mukjBCN4T1RgGQ/NGBUn41eXNKdPM6rKPs9nl4+Y6HJJjc2DV+63oAuShxtglNUdO/Hmzwk/Hd95EOnNuPllfVdmyJVruU3tdCHRqu9rrYJ4JrqK5Ay3HqZe5VpYxNAPCC1nZRrasindF8Fbjz2nLHZgbx/YpW3uhVoXrvCDViP8ADOfTgP6LfOBT/lJZBWpTvPLvFO2YdOrVtl/tgnyDDLaDbE4CrqYSQ7upKTJS0u8clAPiGS/MmqrQaFJ0+5BE6LbRE33gUeJ4iedwAto+T1K2LUUNPOyMHQlWHII6/wAeXxwNFXMKs0D95p3IDxuOLPQSx3wfSRT8mB4GfqQt3HYU9FJsr6gnz+B8x8bySWRfeWwxveKULzyQqgUF+HwFV5V8pJVhjvDCDDFhgGSRoCDZqhx8T6X/AO2R48DRDGYeIpDAnkAauvwr1llPqT58lVqpIJ3cNHpwIoq+8ZmHIIKkzSV0NmkAr9UFuTm7wa3E7R6eQ86v1y8YZdUfuNO5UUCsKMy2LpiEWt200TXkTxeRS+1pFxAAzD/POoJ/2cbWsY46m287XplbW6uSVg0rs7ABQWNmhdC/qfzy8/s3qV99Fj/1s0MZ/KRwcX8hkctqNGv+3Vj/AMINi4OWXhmxoezdMH+/1kWza36Iandu2nu+W01Vv238LrnN6P2V0sOg+0ajUqZNQe70oEc4UbWQvLQUO3G5Ra7bI6+TdBTxSqSQB1JoD4npmnB2fIqhhUSncjSyMojIPFRcFpBQ5KBibPl12dHHo9OGCT6eSYit2ogmKowdSwWJ4GX3Qw3PZuvCvNz9v6WHVa0TLLpe5O3f/lIVjXvUJmBWxQpeB5Vmbv4aqnmydNHwBJO3r+ii+gFyOL87T5YHtmUfoiIF9IRsP1cfeP8A2mObnavs3vihbTxx98QRKkM0Tx8AEMLlYhjdEC14sV0OTL7PamNDJJppgvKg7HABr3iQptRfqAT8iMtwlSoP4L69424OGXkA15tzuPNn0PxOQA4i983Z6k9ecMsQky7iQFlBYKCQC3kATRPqa6455S7Fj1PoABxwKA6cACs7gfarkMAxGwCrsNe7n8NAf72QY8ng8VYYZUT6o3ta1thZC8UQSvI8iaDeni+ggydGuNlJUUQ4sckmlIB+RuvhkJyY+yz7pYSCNjEKL3bttkHaeOOdpNX1rrXqaeZ4m3Izxv6qSrUaNcc1kBOW4omlVtquzINzNdgIF6G+lVxzz0rJPHJHKb+U936aOOX47RG/7cW3cf64bJ4I4JKQSNEC17ZQhola8M4ABHAsMEHHXzzHvOssxZE0n1mikhIEilbFqbBVhQNo62rjnqCcr1mh2b2k0YMdr3bsCwdS6CvPZdefJq/Tms67uGUkAiB/IEsYW6dHbxRX18W4erLiJnqSvZm48l1WmeJisilWHkfTyI8ip8iOD5ZHGhYhVBZj0ABJPyA65USabUPE26NirdLU1x5g+oPoeDl+QxTRtJ4Yp12jYg8MxLAAxqv6JhySB4TxW08Gm3Z8w6wyj5xv/wAsrspBIIIINEGwQR6jyOQ5hp6vWiZU3CtSG8cxYru27ttj+curfiyBfO5jV1M28kuKk8yBW4+rL0v4ir8+ec4n1Jk5flv1/wAR/rfrH49fUnIcoWPC8WA8MV4YBhjvDA6jjvzA+LHj/n+WXoxpk9/vpjx4UqJP23DO37K5nY8DVHbeyvs8EEJBvds71+grxT7yp6+7t69Mqa7tSefiaaWQXdO7FR8lJofTKowyUW5C48d5p+zPZP2vVQ6feUEjbS229vBJ4sX0rrlGp2BpYo9BqtXNBHKyyww6fvDLtLnc8wKxuu8BNpINjp8bzO0u1JZ3+0agszsNsVMqhAjAKFVR4FXkAAAXZ9c0PaHtP7W0Wk0cUg00AZIIlBeRzyZJXC+9I1Wa4A6eeZuh7Lk1ErABIqba261CsbpAvLF/C1J1O05iYvtqGYThmjr+y9neGOWOdI22lo93QsQrFSOhryJokDzGZ+bZaup7TR9FFp+7XvI5WbftHKEEgbrssWY3xRCRfq5m6aZ4zujZkb9ZGKn81rI8d4oap9oJWAE2zUAWKnQMa+EoqUfRh5Yu+0b+9HPAfWJllT/w5drf8Q5l3ncMRdgii2YhVFgWSaAs/E+eSltqP2cjKFh1cDgEvsk3QNZoHmQbOij8fr9auu7GnhG6SJwnHjA3R89KkS0P55J7Q9nyaecxy1YVaIFArtAUgeXA/O8q6LWyQtuhkeNvVGZSfntPOTHpZ7OTQSLEkzIwikJVH4oletfv/I+hyvm1J2/3yrHqohIq7irR1DIpcguRtBjckjkshJ9RkY7GEvOkk77z7ogLqB/s7Il+cZY+oHTLfulM/RMBIOgDWhJ6AOCpJ+QN/TK4OdhCTtAO66oA7r9K638M1Nd2U4djK0UV0xDnabYBiO5AaTgmvd8snn798nhuexLnT6fUaouI13JEH7svVOrOCdpAsMvA5NHjjLmsl7rcun1UiGSF4UWJCsY2pDqGN7wRujbbezzOZ2l7eg0+xImcxLTMEgW2fYoZu8mfcviW/Ci1QyvN7RRM6v3U7MN5tp1BJeGOBiR3TfhS+vU5KlXo+xJoo5p9SYAZozsB3vtbvIgshZSfeKuaI4vyzyX/AGV1bFzFpdQ8asQriNtpUMVBBqj08stJ7VIveEacneQzbprHAA4qMeSjzzb9pe0wYXkliV5ZBHFIHlmZaG0kACS1IlgdSfWM+uOYHkdb2DqoV3S6bURqOrNG4X4c7aHHxyrFctL42fhYxYraNxK8/Pj8q5zd0HthJCxdIIQxSOPh9UvhiEap7s4N1GoJvnn1yn2p2xFqJnlk0wVnbcRFJsUH4KUYD+PM3lmJkilPSdolVEbqJYeaRifDfJMbDxRnz44J6hume4j7TSDs+GPS9xFNKN5aUwhtm9gt+D71jRBLcADgenl+2e1dLqZN/wBlOn8NFYGj2E2x3bDGADyBwegGaus7OLRaYxaP7Qn2ceMtIr/pZeCscu392JFvWdq6k6aJpe0IoiZJFZ4aLlFSDYq/Z0Hu23DMvvDnPLe1B/y3Vdf08vXr+kbr8c35NK6aaEjRRR1LMb1TMEXwafkd86qwauh3e6aGYvthCya3U7lKgzyFSVIsFzytgWPl64gljXhj/wAf/fDNMlhWMnC8BVjwwwFjxYZQYxgovLMWlX8cqIPgGdvoF4/NhkFXAnNNZdKn+bnmP9N1iT9lAzEfJxnSdvSJ+gSGDirijG/6Syl5F+jDAj0vYmokXesTBOvePUcdf6yQqv789D7JtDomlk1EmlZzEUjCzuzKzEBjugjkT3CTyGFgDzOeS1OoeVt0jtI36zsWP5sScjyUtve+zWr0GlnjaHUiI3TSyJNKwXqyo3dRiOwNpbYW8XBUXeV26JNR3AgnGo7uMjd3gWQyCV7bu5JO8LFe78XoABVUPLjERjaW9/2bKdLrO+lj08P3ZJd5WQs7Qhjce83ch5qIgN5ccUNf7ML9iE0NTMNqmSFpJS0nJmVwoKRqFdSpNHw8+9x47gZ75/YDVadbl1SRBWJGxnKg0Bu3EoFPlfXjJVLdvBXjz6InZ6sF77tLR6jwklZkWVhz7omV+8HFH3xkXaXsVH7+nUyjaGZU1Cot7N52d9GxFDqpdj/SxuSngM5Neea2q1BgYodJFG3+lWR3ry/SMVPzC0c03imWEbNSUk7oanuolWJdjWxAeMrukCfeFSPduiay2UyNRDqdQ5kaOWRmq2EZ52qFHurXCgDE3Y0wALKqDy7ySKP1PR3BynNOz++zN/WYn+85GBlRofyXxbTaZfh3oY/8INlrSaDTCmk1MbNd7FEyLx0uUwk/RV/tDMbDFFvbaTt9S+6efTMpaNCANXZiG8SAyqgld6Iou5ryroMPtTs7TtM32WaBYvDsV3kB91Q3LpVbrPJ6Zi4iclLbQHYsxBKIJAOvdPHLXzETMRlWfSunvo6f1lZf7xkBHrlqHtCZBSSyqP6Mjj+45U4a/Y/Zvdffz+HYQVUi2DdULL1vzWM8uRZpAzCP2i1hNRVRB3Ot7thA2JGWI5ZFss3m8sl8jKi9vakVc8jUdw3nfR9R3l0eByPQZd1MeojQvJBpyBt3DuYNybwCneLGA0e6+N1emSuV8MLNfsXs6EmNtU7Rxu1IBQLUfESzcJHY2bz+InyViKx7RU9dNpz8hMv/AJJQMsa3URahY9zmJ44u6ClXdKDuy0+9nApgKINVXSspB6nQRu0q6ZJxJGxuGQBn2gkNQQWGQ1am+CT+E5q+zPtbDpmR5NKZGSFYARIoBAmEu7a0Zo/I9QOnlL/2mEcssg1Uz94hjVEViig7Rf35A6BhQU9euedGiiau71Cj4TI0Z+HiXen1LDM/K/CzJ2pp9gVNKTTvIO9m3KDIIwfDFHGSB3YoFq5PGVf5Yn3O4kILszsvGwliS1xnwHr0rFN2RMo3d2WX9eMiRPq0ZIH1yiDmqhnlonWxOPvYQG/XhOw/Mx8xn5KE+eRyaIdYXEorpW2QcecZu/mhbp1yljxRYrDGzE9ec5wHhix4QjhgceULDGMQwGDhhhXB+Y/xwCr6XlhNGfxMiD+mwv8AZFv+7K94hhV/Zp16tLKfRAI1/bfcx/YGd/ykim49NCOK8ZkkP5Fgh/ZzNwGSi14dsTAUrCP/AFcccZ/ONVJynM5c7nJZvViSfzOLORgs8k08zRndGzI3S0JU/EWMjGGUeo0PteWQxa2JdRERV0BItkeJSKBPHwPJ8WSdpNt0bJpppJIGe9u82g4JRo/1eWJ+JHBrcfJ5JFIV6Ei+D8fnkotxizo43H95H92VHGGMYicAxk4HFeAxizqQcn51nJwGP4/6eees1OsQ6WbVd2wl1DmBrktNrRk7gCllQ6GlJ95BZNZ5I52ZDVWa9LNdSRx82J+p9ckwsS5Y3/Hpix4myoeGLDA6jcqQykqw5DAkEfIjkZcbtaVqEhWUDj71Qxr07z3x9GGUhiBwtpZGU9F2/Ikj6Xz+85FjvnO0HT5gYEeOsFxYQ1HqawxHDCv/2Q==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12" name="AutoShape 12" descr="data:image/jpeg;base64,/9j/4AAQSkZJRgABAQAAAQABAAD/2wCEAAkGBxQSEhUUEhQUFhQXGBwUGBgXFxccGBwcGhcYGBYcGRgYHCggGBwlHBgcITEhJSksLi4uGh8zODMsNygtLisBCgoKDg0OGhAQGywkHyQsLCwuLC8sLCwsLCwsLCwsLC8wLCwsLCwsLCwsLC8sLCwsLCwsLCwsLCwsLC8vLC8sLP/AABEIAKsBJgMBIgACEQEDEQH/xAAbAAACAwEBAQAAAAAAAAAAAAAAAQMEBQIGB//EAEwQAAICAQMBBQUEBQcJBgcAAAECAxEABBIhMQUTIkFRBjJhcYEUI0KRM1KSofAVU2JygrHBJENjc4Oio9HxFlSTsrThBzREVXSz0//EABkBAQEBAQEBAAAAAAAAAAAAAAABAgMEBf/EACgRAQACAQQBBAEFAQEAAAAAAAABEQIDEiExQQRRcfChEyJhgdHxQv/aAAwDAQACEQMRAD8A+M4Xhgc9DkeLGfh+eGAgcMMMAwwxgfn6YCwvDDAMMMf8dPywDFhlvs3R94WslUUb3b0FgAD4kmhliJmagnhVwy1JqVvwRoF/pDc31J/wrDUTIyCkCvfO26/Lp+Wa2xXaX/CpjzqGBn9xWb+qCf7s5ZSDRBBHkeP78xbVTVi8Ryzp9BI6lkjkYDzVGYfHkCsrXkiYkoYZJ9nfrsavXaa/Os1NVX2SE7UDFnBIRQx2sALIFn65MsttfyxllVMfDJItO7WVRmA6kKTX5ZxmrbqYLC8eGEK8MMYwAdeMMR/jjDALx4H+P8cWAYYYYDvEcMBgMH+OMMMMBYY8MBYY8MBYY8DgLDGcMBYY8MBYycMDgI5rdk+KGdB7zbT9Bu/xOZNZJBOUYMpo/wAcZ00soxyuev8AeGcomY4cV/yy3J2a4j7zdGVB22HB5q64zqfURubZGDeZQjn5g4pNWO6MaA7d28liCbIA8hwKX+/Ltwi7my5W/aI93L3cZIjQBUo+nVjXUk838c0ezNEmpl0XfHiV9r80SFYgi/6VV9cwpNVYCyruI6G6P50b4zmXWsShXwd37lH3aO4Uet3Zv1OeDLSzywiImp55/qf+voZa+ETnXMZVx7cxPxxzHC/212lMmrdg7I0bkIFNKij3VVRwFquOhze9pI4jqhKAA8mnWYLQrvHVSDXqFJP0BzA1vbCTsHnhDyDhmVygeum9QD+YIOcSM+paTUSttVaBIHnVIiLfAAHrwBj0+jlGpp5zjW2Jif56/HF8/wCvLqZRtyi+3ejnk7uYStJtFEWW9664PrVn6Z3IgbTaVSaDO4J9AZaJzkapZkWIl/ADsJNnzY35dP3DKcmsuNYiopN1c+ZYkn889vqImYwqbiPv4t5ojnrzf4aHaeoEc5NsAhqNF4UKDQs+Y9eOfXMaaTcxbjnnLZ7Q3ACRAxHQ2QfzGU5GBPAAHoL/AMc82ljMRzHL3+p1Iymdk/tmbrnj71xLjDHgM7PKWO8MMBYDDDAMd4sBgGF49h5+HB/j6YsB4seGAAYYYYBhix4BhWFYcfx+/AMMPL+PhX+P5YYBhgMKwCssroJDGZQtxgkE2vltBO291AutmqG4ZXz1vYWnEukMQDb379Vbyrdo7BWrJPAB3cehySsPMajRSR7t6Fdu0Nfl3il47+agn5DJB2bMe8+7P3Vq/QUV3FhyfEQEYkCzSk9Bnpfbeiksg2/ePCbVlYUn26FKZSR7ka8XxnTe/rP/AMrVf+m1WLWnnX7F1C9YW90MehoM6xi+eDvdVI6gsLq8j0vZc0hYIhJQ0wtQbsgKASNzEqaUWTRz6J2ew72VT0kmnh+smpgVL+Acq30zzWm1scR1MpjkJj1ET13i0XWSdlP6PwpxyvJ+OSymC3ZUwUN3bbSu++Ong5IBtf0iGjzTqehzpuxZwGLR7QhZWLsigFWKsLZhZ3Aih1Iz23ZKBpYoz0kbYfkuh00n96DKXtXqFaKYncQ8cM4AYCm1Es84JtTYqQccfMYsp5d+w5waMYHh32XjCgAqDbFqBt0G0m/EvHIyDUdnyRqjOtK4BU2p6qri6J2na6mjRpgc9l28YxHMdrldkhfxgHvO+7PFA7DSBRG1UT4mFjrmT2t/8un9fS/+gixZTIbsacGjGVJ/WKqP0jRcliAPvEZeT1GW9N2dqIzs7tSGfuthki5cUCAN3NXRI4Hn0z2HbrhoXHnHL+6XXuVH0MTn+18czmZftOmBDbvtmo5DADb3wsbdvX439DlxzmJuEnGJh52XRyICyacoPEu8MXHEXettayP0R3WLtTx1yCTsaYGQFUuIbnHexWo3bTYD9Q3hrrZAqyL9r3itp3iW9gglmisjdSdm6dRdUC3dzsTX6uee7WZTP2nsDAeO7YMb+3QbjYUUCeg8vU43zkbYhkQ9lyuqMqghydvjQE7b3HaWBCja1sRQo849R2RMis7RkKpKmytiiqk7bvbbqN1V4hzyM1tOV7vT8Nu+zaw3uG2tmr427bu/Pd9PPNrt4qNNLwd+yvLbsL6INxV7t2yuehPpkvlaeMk7NlC7yvh2d77yEhCVAYqG3KCWFWObyY9izggFACxIALxg+HduJBawo2NbHjwnnN7RRLLqdPAAQZtGIWJYEHdpyY9q7RtIZV6k2fTOpNXHJqIX2vbxauQkMtFGfXGgCvDc+9dcjjFlPOP2RODRie+eKv3SoNV15denXcKuxnb9i6hSR3TdVXiiLYMy0QSDYjfkfqkZ6o6nbK0YAoavRxIT1EbKCOehLLpIGPHFEZodgOO7VD+NUr+tHJrZQf2Udf7WLKfPNXo3iIEgAJAatyk0QCLCklTRBo0cgOa/tOynUNtDClj3WwNnuk5FAbR0FG+nXMjNQzIGGNRZ8v49cWAYYE4YBgDiwwHhhWGA8MWF4BjrFiwOhixA5LpoGkdUQFndgqgdSSaA/M4HGBzZ7b9ltRpYxJIEZCQpaNtwBIsAmhd0eVscdemYmZwzxzi8ZuFyxnGamDGWItbKq7EkkVd2/arsF3AghtoNbrVeevA9MrYXmkWY9bIqlVkkVSNpVXYKQbsEA0RZPHxPrncvaczbt08zbxte5HO5RdBrPiHJ4PqfXKZwJwLUmvlat0spoAC3c0FNqBZ4AIsDyIyLvm58R8RtuTyeeT6nk8n1OSaLQSzfoYpJPXYjMB8yBQ+uWz2XGl9/qI0ar2RgzN1qiUIjB+G+8WvKr9vl8H3sn3YpPG3gBFEJz4RXFDCPXSreySRbUIadhagUqmjyoHAHTJtO2lCyd53zNuHd7SkdrTXusOFN7eOfgeuWonQoWi0Luqiy7yTOAB7xJhEYA9TkFCPtGZSSksqk3yJGB527uQfPYv7K+gziXVyOFV3dgg2oGZiFHApQT4RwBQ9BmummlpWXQREMocGtQwo+7y0xHQg18ReBSdJY5e70kRQ2q79OgPP4lMm5unU8jiqxZTIfVyG7kc31tmN0xYXz5MSfmSc0/Z+DU6qUQRzOoJMrEyPtFcs5UHlrroLJI+edBprFHQX8uzq6edrX55pey/aOpi1O5F0rbULSBPsihoiQrqJIuFY7hVng0TwMxqTltnb34awiN0bulL2l7Fm0my5XdSGQWSpUFdpG0OwCsi1weQpBAoZjajWyOSZJJHJG0lnZiRe4AknkbgDXqLz3Xtrq5ppTGmiEsMTMoLb2dmBIZiIJAVHFBfLn1OeXn0zhW3dnOho+IDVDafI07MDR8jmdDLUnTxnVrd5prVjHfOzplxal1KlXdSvukMQVsknaQeOp6epxvq5DdyObu7Zje4gtdnmyAT6kA+WW5pdNSDuJwQih6mVQXrxmmharN1z0rG6aUgX9riJFixFKCPIg/dGjzzX551tzpV/lCWkHey1Hyg3t4P6nPg+mJdbIFCCWQILIUO20WCDS3QJ3G/mfXLX8mRt+i1MLeiyboW/OQd3/AL+VG0UgRpNh7tH7tnHKBvTcOD9DXI9Rl4OXJnY9WY+6feP4RtT6qDQ9Ackk7QlZtzSylrB3F3JsAgG7vgEj5E5VvDCJ9RqpJNveSO+0Uu9mbaPQWeB8BkQOIDnjnDAn0WkeaRY41LOxoAUPibJNAAAkk0AASc0O3PZ2fSbTMo2sSA6NuWwAavyP7j5XRyH2d7TGl1McxXcEJ3L6qylHA+O1jXxrPT//ABI7ejl2QREuFIldyCBZTwKgPNBXJJPUsAOlnz556sa2OOOP7Zu59nbHHCdPKZnnxDxGLDFnocTOPFeLA6vDED8L/P8AwOGAsDhhgMj64YrwwDLPZmuME0UygExusgB6HaQaPwNV9crYeWB7/wBv/aaOWCOGEOe8CTuWFbVolEHq1m2N14QBdmvA1/0zW7U0zzTqIlaQtDEyogZiidylL06KB73Tz88jHZqR86iZF/oRESy9aPunu0/tOD8DnDQ0dPQwjDCKh11dTLUy3ZM5VJ6Amq6D14H780E7CmoNIohQmt85Ea9L4D+J+P1QTmn7O6fUyu/2AGCNlEbu0hoVRtpqB32RxGAea20SCe03sydKVDvJPNNe1kXwkqRvB3EyMQCD7o6j0NbnUx3bLi/byzGE1urhj6iKBFIEryvXGxdkYP8AWk8bj4bF+eaqPqFSPbFFpqXb3siojP5qwaYbrr+b69azqZpE2+GDRUqo38+SAoLbQGmQmrrwi93POZkmpiWRJPvJ2D7pDNQVwCKWgWbn1LfTNI77SnLoe91pmIPhT75lv5yBVUdegOW9PGpRX0+mUKFXfLqSCm6lVgu8iMi7bozc8AdMov2o6kNGiRKb2FYk3VflKV3Ej1BynqtS8h3SO7t0t2ZjXzY9MtFtv7Y6WPtsCV/MREfA0Y4VH+9lY6qN40M8+qkfxbowQQKI2U7saFc+6eb9OcyCFnO1FZm9FBJ/IDLknY0wd0ZQrR0W3OiAbl3Ly7C7Xn1wjiSWA193qCAKG6dOBZND7jgWSfqc6OrgUeHTAn1eWQ/+TZjHZRAtptMvF/plY/lFu5+GcfYU/wC8wfs6j/CD+LxwcvfSexcUULzMiNIsDM0f3gi3AbztJcvdAgPY9Qo654nS9pwo6v8AZVtSGFSyjp62TYPSs9X2r2+RoNPD30RaWN43nqQkRxhU2Bdm4Fh4S9UdpHXcc8h9hh/73F/4c/8A/PPN6eNWIy/VmJ5mq9vDtqzhx+nHjn5TdqyaUzy1FKw7x6ZZ0O4bjTcwm769fPItFLAveeOeI2ndlKZgLJk3UyAnha6Cr86yN9FH5aqH5FNQD/8ApI/6ZLo+zI3fadVAoom6n8lJ/FEB5evys8Z6OHLlLJrw9q2s1pUijuSwR6EfaeRlp9azhFGr07qqqqiaDoEUBR95Eyjjj3vLMjSdmSSi4wrH9XvI9/7BbcfoM+h+0/sVpYNNMVUpJChYOXclirAW9nZ4ulBRRYV05463qNPSyxxy/wDU1Dpp6WWcTMeOXjvs2402ljcsGIbTTAcIAXPDPGOCONo6j1yvHrBEpbTameNgb7sjabNBqkjaj053BbAHXM2CdkO5GKmiLBo0RR5Hwy6e2JG4l2zDp98u5vpJxIB8A2d6c7aPakUqFvtMEUyqSpmiAXpwR3kNKTY/zik5lypAVZkkkVgLCSIGv4CVDyfmijJtPqIt25Gm0z9LQl16c8grIo+r5cgMkzMgj0+qIQyllRkegQDRRY3ZySBRDXuHUZBT7S7DliBahJGAN0kRDopIBpipOzr+Kr9MzBmvoY1DyNDM2lkQqiK8hVyxveDKqqEA2/iAHIBIx9pyEWuq04WUgsssdJuPNFlW4pUv8SBT/SPQ20pkEjz5HmOl+ozR9pAftUxY7rfcDz0YBkHPSlIWvKq8sk1HYZLldPJHqFHAKMoY11qNyHPPSgQRXJzNmiZGKurKw6qwIYefIPIwI8MMLyoMBjxYAceAGGAYDDDAMBhlvs/s9pSxtURADJI1hEB6XXJY0aUAsaNDrgVK/jzzTi0KQyINYGCENujjZe+Xw+DeD+jskGjzQPh6XPpJju2aFH3gW07bRIBQDEG9umSz1vdzy9Gs50cCqahj+0z3RO0tAvUggEfemgx3PSCjwwG7Ja0eqkmeBiqpBpT7qAlVkIPqfHqGB8zYX+jwMljijI3aXTF1VRul1Dfdo20WKJWIG7IDl7sceQg1MyK2+Z/tU36u49yvWgXH6QD9VNqdKZhYzP1mseUjebA91QAEX4Ii0qD5DnJSvRdjdv8A2TVrLPINQojaJhCfCgboIwVVCFIBpKX45Z/+IHtO0sxghMiRRM8bcle8a9rblB90baAN+ZPWhgdiaQ745nG2BJFZpH4TwsGZVv32oe6tnnJWTZqJYkj+1TCV1WQhnDBWI3LCvvFq3WxYUennnKdDTnVjVmP3RFW3Gpls2XxMqGj7NkkUsijYOrsVSMfDe5C38Lv4Zb+zQw9zI0qTVN95Ggb3F2Ma3qt3yvofI8HJe1I2Jik1U3eWWRo42UvHsrgBfu41NqKHTnw8CzTlnUmDSxrH072UB+nrLNUQb5KPlnZh9F9vO0IBoj3pMiSlO4p1DOAytvQ7WCKFsE0K3beLz5zLvVFkj0qRRs2xZHG+ztut85KLwbsKvTrxmvq5JQqBdRp4gum3gx90GYjfK4V4F8I7xpIxtNWB5knMHv42W55tRIx8RQfrdBukkY81fIQ9c83pfTxoYbYmZ5meXXW1f1Mt0xSzqZ3bibXCjwUQyuAB0G1FEdfI5UZtNyznUyn1+7j9KBJMp6D9wzka1F9yCP5yF3b8rVP9zJx2lMgNSLDa7wIURCb6AmEAjg/iPTPRPDk7i7sRk/ZJDvDRK7OW+8IuOgEWmFg/EAjoTj02gmqvsBYjqzJqgT067ZAB+XnlfU9rO6lCzupIb712dg4BG5TxR5IF3V/HI2kIIMhuwUaNSUIC8KHAWgL8uvHld5mZn2Woehk0UzQR1oI96b0NialjtXj6y9S8kvmSeOPWtpu9SZh9hgZoX2uoEnUcVbSHg16EVmZFqmQIp60GQhlCjqYtye6fEdxLc0fzjdmYlCxVy7Fw7ARbhZHBFKbFc2OnIGYxnK5uqamMfC6vZ0yqAdCG/pET2QTY9yUD1HTp+eC6OX/7dY86XWcfUS8dPPMppAb3RrZINgbSOl0o8IBHwx90tkxtXiAUGw/PF2BtHJrqM6X7sfC7OkAI72CaLcNy7ZFYVZA8EignkEe+Omelk7VkaDR6ePXGLgHxRsjspdki3tHuBCqOFZqoiz6eTk18wfxsSyr3VSKrUoN7drgjrZ6dST1OW9T2ysiRq+nhdkUqW2snG5ioUQsooA+Y+nGJxialYmlgy6iVZkCwzlvu9yLCZKRw25QoEpB2iiRXPr0pPHAx2ssmmkHB3bnS6/ECO8iv+316AZwo00hoiWKyKNpKgs82GCED47jl15JPECPtkEW0FiHYL4ReyQVJGlggGwprobzSKknYc4UuE3xqCxkjKvHSiydynjjnaab1HBzObjg8WPzH+IsX9M0o5NNzsk1MRYbGFRyAg9RvVoyQaHG3LffyIsSwatpA+5O6c7UVV27dySMYwD4gA3p8cJSvou1d7xrq6mh3KrGTcXVNw3FZFIcUt0LK/DPqHtlEkeidVXTgblESuIliJ3AsE3UouMMdwINbTd0c+YTRpIxSRBptQOOQViY+jqf0Df0h4PUL1yX2nSVO5il7z7mCNPESVBkDS+DyAo7RR57sn5ebV0J1NTDKMpjbPUeXbT1IxxyiYu/whbQom/7SkkW4qI2QF4wOS5BLVIPd6OeCTyRkjSukaiYDUab3Y2DHwmrqKUjdCw692wrzKnrmXpptpWxuQMrlCTsbafxDp0sX6E5r6aQyOz6XwSMPHpiAUk55WMdJB5iNhY/CWIz0y5KWq7OHDQMZULbdtVMrVe14xZ6A+JbU11B4zPzb0fL95o2Ec1MGhYj8VqwiaSxIpDEbHO7qPH1yObuXJWZG0s44NK3dWP14a3xHpZTcPRBi0pk4ZZ12geEjeBTcq6kMjj1Rxww/ePOsrXlQYYYYCx1jGGBJCq9XJr9Va3H6kUvzo/I5qNcyguwg0qHwqBdkjxd2pO6aQ9C5PHFlRQGOp+WW4Z1BLSr3jUCtklQRfDgEWvPQEdB5cGKvwyM+mjWd+70yM1bQe8lN7qC3tkIJI3nhPM8gNnya4jvFiHdxSAKybt9hehYsOWuzYAqzQGSAS6pyxIpVALGljjToo4G1FF0FUc9ACTk6OqBvs8XelBbzSR7wPQrEQVjXjq4J/q9MCpo+zZJRuVajHWRyFiHlzI1LfwHJ8gcnKJFMywhdTe3umKsRZUE/dfjYE1TCvCbXmhJqHRqbVamSVq91LYqCLoySEKnpShhxkg7w2kSJpo9oZmZwGZGAovKaLqeuxAAf1SRhXPacTB0fVyNJuQkLGyllIJBjJPhhAN8KGr9W7pxmR0oFdPpCeT4lVwD+tRfUN8KIHooyqs0UX6JRK4/zkijZ/Yibg/OS7/VBytqtS8jbpGZ26WxJNeQF9B8OgxSWtvNFC7iJUmAPgklWwAV/mr2lgSfe3DjplTV6t5W3SOXI4F+Q9FHRR8BxkWI5UdyzFgoJ4Rdq8eW5n+vidj9c7jgFKznajXRFEmv6O4GieLND8s64jPkZAVYEFWQcWbBBDm6HpweuQu9kk8ljZ9SSef35nmevv37DXXaTviB4fBalG2k23Tdus9D6Ch+/IlW+ALPoMvp2NN+JO7HrMyxD6d6Vv6ZOdJDGKOpUSAsGMQlc1VbRaoldbIY3eLroq+1AuE90hn8LCRSw2HqQvSzdeL4ceuRwi2s0QPGQxq65r1JPTj1+uXP8lA/+pc1/oox8f5zJftGmVFAhdix3tc4sbSyhSViFcc0D5j6Tr+xlubJPAsk0Ogs9APIZLIoKhgAteA0ercncQelr6eanpeTvq4/LTRD5vOf7pRljR6yE+E6aG28O9pZgq2Rzyx21XX0vLPEWQoibd4XJal2o1nwUb6UbXk8V5+WRzx7SVtTRq1NqfiD6ZcM2nJ5hlX12TKR9A8RP+9k6/ZSNrS6kILIBiQgMeLsSfAWNvNeWOujvtmxzEAKeU3btvQX0PI5Fj0+Hpna6ffXd2WJb7uuQByKbo/HyPHTLUvZYBpZ4GNAgFnSwQCOXUJ59NxyLU9lzIu9o22frimT0/SKSp/PHE8wc9Sp5JFKUYMjMrDoykqw+IIPH550Zgw8XVVpSoUXR/Hx4uLF9enXOZoirFTVj0II+FEGjeWJ8Skwuv23OQN0gf/WRxufqZEN53pp4JbE6iM0T3kQI3EfhMQBTn1XaB530OYMMtFtQTMsca6uJniZfunBp1H+jkoh1HnG1geWw2cvGSSWBUimjkg06d4Y3BU+Au3jRrDXvK0jEWw9bzF0mukjBCN4T1RgGQ/NGBUn41eXNKdPM6rKPs9nl4+Y6HJJjc2DV+63oAuShxtglNUdO/Hmzwk/Hd95EOnNuPllfVdmyJVruU3tdCHRqu9rrYJ4JrqK5Ay3HqZe5VpYxNAPCC1nZRrasindF8Fbjz2nLHZgbx/YpW3uhVoXrvCDViP8ADOfTgP6LfOBT/lJZBWpTvPLvFO2YdOrVtl/tgnyDDLaDbE4CrqYSQ7upKTJS0u8clAPiGS/MmqrQaFJ0+5BE6LbRE33gUeJ4iedwAto+T1K2LUUNPOyMHQlWHII6/wAeXxwNFXMKs0D95p3IDxuOLPQSx3wfSRT8mB4GfqQt3HYU9FJsr6gnz+B8x8bySWRfeWwxveKULzyQqgUF+HwFV5V8pJVhjvDCDDFhgGSRoCDZqhx8T6X/AO2R48DRDGYeIpDAnkAauvwr1llPqT58lVqpIJ3cNHpwIoq+8ZmHIIKkzSV0NmkAr9UFuTm7wa3E7R6eQ86v1y8YZdUfuNO5UUCsKMy2LpiEWt200TXkTxeRS+1pFxAAzD/POoJ/2cbWsY46m287XplbW6uSVg0rs7ABQWNmhdC/qfzy8/s3qV99Fj/1s0MZ/KRwcX8hkctqNGv+3Vj/AMINi4OWXhmxoezdMH+/1kWza36Iandu2nu+W01Vv238LrnN6P2V0sOg+0ajUqZNQe70oEc4UbWQvLQUO3G5Ra7bI6+TdBTxSqSQB1JoD4npmnB2fIqhhUSncjSyMojIPFRcFpBQ5KBibPl12dHHo9OGCT6eSYit2ogmKowdSwWJ4GX3Qw3PZuvCvNz9v6WHVa0TLLpe5O3f/lIVjXvUJmBWxQpeB5Vmbv4aqnmydNHwBJO3r+ii+gFyOL87T5YHtmUfoiIF9IRsP1cfeP8A2mObnavs3vihbTxx98QRKkM0Tx8AEMLlYhjdEC14sV0OTL7PamNDJJppgvKg7HABr3iQptRfqAT8iMtwlSoP4L69424OGXkA15tzuPNn0PxOQA4i983Z6k9ecMsQky7iQFlBYKCQC3kATRPqa6455S7Fj1PoABxwKA6cACs7gfarkMAxGwCrsNe7n8NAf72QY8ng8VYYZUT6o3ta1thZC8UQSvI8iaDeni+ggydGuNlJUUQ4sckmlIB+RuvhkJyY+yz7pYSCNjEKL3bttkHaeOOdpNX1rrXqaeZ4m3Izxv6qSrUaNcc1kBOW4omlVtquzINzNdgIF6G+lVxzz0rJPHJHKb+U936aOOX47RG/7cW3cf64bJ4I4JKQSNEC17ZQhola8M4ABHAsMEHHXzzHvOssxZE0n1mikhIEilbFqbBVhQNo62rjnqCcr1mh2b2k0YMdr3bsCwdS6CvPZdefJq/Tms67uGUkAiB/IEsYW6dHbxRX18W4erLiJnqSvZm48l1WmeJisilWHkfTyI8ip8iOD5ZHGhYhVBZj0ABJPyA65USabUPE26NirdLU1x5g+oPoeDl+QxTRtJ4Yp12jYg8MxLAAxqv6JhySB4TxW08Gm3Z8w6wyj5xv/wAsrspBIIIINEGwQR6jyOQ5hp6vWiZU3CtSG8cxYru27ttj+curfiyBfO5jV1M28kuKk8yBW4+rL0v4ir8+ec4n1Jk5flv1/wAR/rfrH49fUnIcoWPC8WA8MV4YBhjvDA6jjvzA+LHj/n+WXoxpk9/vpjx4UqJP23DO37K5nY8DVHbeyvs8EEJBvds71+grxT7yp6+7t69Mqa7tSefiaaWQXdO7FR8lJofTKowyUW5C48d5p+zPZP2vVQ6feUEjbS229vBJ4sX0rrlGp2BpYo9BqtXNBHKyyww6fvDLtLnc8wKxuu8BNpINjp8bzO0u1JZ3+0agszsNsVMqhAjAKFVR4FXkAAAXZ9c0PaHtP7W0Wk0cUg00AZIIlBeRzyZJXC+9I1Wa4A6eeZuh7Lk1ErABIqba261CsbpAvLF/C1J1O05iYvtqGYThmjr+y9neGOWOdI22lo93QsQrFSOhryJokDzGZ+bZaup7TR9FFp+7XvI5WbftHKEEgbrssWY3xRCRfq5m6aZ4zujZkb9ZGKn81rI8d4oap9oJWAE2zUAWKnQMa+EoqUfRh5Yu+0b+9HPAfWJllT/w5drf8Q5l3ncMRdgii2YhVFgWSaAs/E+eSltqP2cjKFh1cDgEvsk3QNZoHmQbOij8fr9auu7GnhG6SJwnHjA3R89KkS0P55J7Q9nyaecxy1YVaIFArtAUgeXA/O8q6LWyQtuhkeNvVGZSfntPOTHpZ7OTQSLEkzIwikJVH4oletfv/I+hyvm1J2/3yrHqohIq7irR1DIpcguRtBjckjkshJ9RkY7GEvOkk77z7ogLqB/s7Il+cZY+oHTLfulM/RMBIOgDWhJ6AOCpJ+QN/TK4OdhCTtAO66oA7r9K638M1Nd2U4djK0UV0xDnabYBiO5AaTgmvd8snn798nhuexLnT6fUaouI13JEH7svVOrOCdpAsMvA5NHjjLmsl7rcun1UiGSF4UWJCsY2pDqGN7wRujbbezzOZ2l7eg0+xImcxLTMEgW2fYoZu8mfcviW/Ci1QyvN7RRM6v3U7MN5tp1BJeGOBiR3TfhS+vU5KlXo+xJoo5p9SYAZozsB3vtbvIgshZSfeKuaI4vyzyX/AGV1bFzFpdQ8asQriNtpUMVBBqj08stJ7VIveEacneQzbprHAA4qMeSjzzb9pe0wYXkliV5ZBHFIHlmZaG0kACS1IlgdSfWM+uOYHkdb2DqoV3S6bURqOrNG4X4c7aHHxyrFctL42fhYxYraNxK8/Pj8q5zd0HthJCxdIIQxSOPh9UvhiEap7s4N1GoJvnn1yn2p2xFqJnlk0wVnbcRFJsUH4KUYD+PM3lmJkilPSdolVEbqJYeaRifDfJMbDxRnz44J6hume4j7TSDs+GPS9xFNKN5aUwhtm9gt+D71jRBLcADgenl+2e1dLqZN/wBlOn8NFYGj2E2x3bDGADyBwegGaus7OLRaYxaP7Qn2ceMtIr/pZeCscu392JFvWdq6k6aJpe0IoiZJFZ4aLlFSDYq/Z0Hu23DMvvDnPLe1B/y3Vdf08vXr+kbr8c35NK6aaEjRRR1LMb1TMEXwafkd86qwauh3e6aGYvthCya3U7lKgzyFSVIsFzytgWPl64gljXhj/wAf/fDNMlhWMnC8BVjwwwFjxYZQYxgovLMWlX8cqIPgGdvoF4/NhkFXAnNNZdKn+bnmP9N1iT9lAzEfJxnSdvSJ+gSGDirijG/6Syl5F+jDAj0vYmokXesTBOvePUcdf6yQqv789D7JtDomlk1EmlZzEUjCzuzKzEBjugjkT3CTyGFgDzOeS1OoeVt0jtI36zsWP5sScjyUtve+zWr0GlnjaHUiI3TSyJNKwXqyo3dRiOwNpbYW8XBUXeV26JNR3AgnGo7uMjd3gWQyCV7bu5JO8LFe78XoABVUPLjERjaW9/2bKdLrO+lj08P3ZJd5WQs7Qhjce83ch5qIgN5ccUNf7ML9iE0NTMNqmSFpJS0nJmVwoKRqFdSpNHw8+9x47gZ75/YDVadbl1SRBWJGxnKg0Bu3EoFPlfXjJVLdvBXjz6InZ6sF77tLR6jwklZkWVhz7omV+8HFH3xkXaXsVH7+nUyjaGZU1Cot7N52d9GxFDqpdj/SxuSngM5Neea2q1BgYodJFG3+lWR3ry/SMVPzC0c03imWEbNSUk7oanuolWJdjWxAeMrukCfeFSPduiay2UyNRDqdQ5kaOWRmq2EZ52qFHurXCgDE3Y0wALKqDy7ySKP1PR3BynNOz++zN/WYn+85GBlRofyXxbTaZfh3oY/8INlrSaDTCmk1MbNd7FEyLx0uUwk/RV/tDMbDFFvbaTt9S+6efTMpaNCANXZiG8SAyqgld6Iou5ryroMPtTs7TtM32WaBYvDsV3kB91Q3LpVbrPJ6Zi4iclLbQHYsxBKIJAOvdPHLXzETMRlWfSunvo6f1lZf7xkBHrlqHtCZBSSyqP6Mjj+45U4a/Y/Zvdffz+HYQVUi2DdULL1vzWM8uRZpAzCP2i1hNRVRB3Ot7thA2JGWI5ZFss3m8sl8jKi9vakVc8jUdw3nfR9R3l0eByPQZd1MeojQvJBpyBt3DuYNybwCneLGA0e6+N1emSuV8MLNfsXs6EmNtU7Rxu1IBQLUfESzcJHY2bz+InyViKx7RU9dNpz8hMv/AJJQMsa3URahY9zmJ44u6ClXdKDuy0+9nApgKINVXSspB6nQRu0q6ZJxJGxuGQBn2gkNQQWGQ1am+CT+E5q+zPtbDpmR5NKZGSFYARIoBAmEu7a0Zo/I9QOnlL/2mEcssg1Uz94hjVEViig7Rf35A6BhQU9euedGiiau71Cj4TI0Z+HiXen1LDM/K/CzJ2pp9gVNKTTvIO9m3KDIIwfDFHGSB3YoFq5PGVf5Yn3O4kILszsvGwliS1xnwHr0rFN2RMo3d2WX9eMiRPq0ZIH1yiDmqhnlonWxOPvYQG/XhOw/Mx8xn5KE+eRyaIdYXEorpW2QcecZu/mhbp1yljxRYrDGzE9ec5wHhix4QjhgceULDGMQwGDhhhXB+Y/xwCr6XlhNGfxMiD+mwv8AZFv+7K94hhV/Zp16tLKfRAI1/bfcx/YGd/ykim49NCOK8ZkkP5Fgh/ZzNwGSi14dsTAUrCP/AFcccZ/ONVJynM5c7nJZvViSfzOLORgs8k08zRndGzI3S0JU/EWMjGGUeo0PteWQxa2JdRERV0BItkeJSKBPHwPJ8WSdpNt0bJpppJIGe9u82g4JRo/1eWJ+JHBrcfJ5JFIV6Ei+D8fnkotxizo43H95H92VHGGMYicAxk4HFeAxizqQcn51nJwGP4/6eees1OsQ6WbVd2wl1DmBrktNrRk7gCllQ6GlJ95BZNZ5I52ZDVWa9LNdSRx82J+p9ckwsS5Y3/Hpix4myoeGLDA6jcqQykqw5DAkEfIjkZcbtaVqEhWUDj71Qxr07z3x9GGUhiBwtpZGU9F2/Ikj6Xz+85FjvnO0HT5gYEeOsFxYQ1HqawxHDCv/2Q==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5214" name="AutoShape 14" descr="data:image/jpeg;base64,/9j/4AAQSkZJRgABAQAAAQABAAD/2wCEAAkGBxQSEhUUEhQUFhQXGBwUGBgXFxccGBwcGhcYGBYcGRgYHCggGBwlHBgcITEhJSksLi4uGh8zODMsNygtLisBCgoKDg0OGhAQGywkHyQsLCwuLC8sLCwsLCwsLCwsLC8wLCwsLCwsLCwsLC8sLCwsLCwsLCwsLCwsLC8vLC8sLP/AABEIAKsBJgMBIgACEQEDEQH/xAAbAAACAwEBAQAAAAAAAAAAAAAAAQMEBQIGB//EAEwQAAICAQMBBQUEBQcJBgcAAAECAxEABBIhMQUTIkFRBjJhcYEUI0KRM1KSofAVU2JygrHBJENjc4Oio9HxFlSTsrThBzREVXSz0//EABkBAQEBAQEBAAAAAAAAAAAAAAABAgMEBf/EACgRAQACAQQBBAEFAQEAAAAAAAABEQIDEiExQQRRcfChEyJhgdHxQv/aAAwDAQACEQMRAD8A+M4Xhgc9DkeLGfh+eGAgcMMMAwwxgfn6YCwvDDAMMMf8dPywDFhlvs3R94WslUUb3b0FgAD4kmhliJmagnhVwy1JqVvwRoF/pDc31J/wrDUTIyCkCvfO26/Lp+Wa2xXaX/CpjzqGBn9xWb+qCf7s5ZSDRBBHkeP78xbVTVi8Ryzp9BI6lkjkYDzVGYfHkCsrXkiYkoYZJ9nfrsavXaa/Os1NVX2SE7UDFnBIRQx2sALIFn65MsttfyxllVMfDJItO7WVRmA6kKTX5ZxmrbqYLC8eGEK8MMYwAdeMMR/jjDALx4H+P8cWAYYYYDvEcMBgMH+OMMMMBYY8MBYY8MBYY8DgLDGcMBYY8MBYycMDgI5rdk+KGdB7zbT9Bu/xOZNZJBOUYMpo/wAcZ00soxyuev8AeGcomY4cV/yy3J2a4j7zdGVB22HB5q64zqfURubZGDeZQjn5g4pNWO6MaA7d28liCbIA8hwKX+/Ltwi7my5W/aI93L3cZIjQBUo+nVjXUk838c0ezNEmpl0XfHiV9r80SFYgi/6VV9cwpNVYCyruI6G6P50b4zmXWsShXwd37lH3aO4Uet3Zv1OeDLSzywiImp55/qf+voZa+ETnXMZVx7cxPxxzHC/212lMmrdg7I0bkIFNKij3VVRwFquOhze9pI4jqhKAA8mnWYLQrvHVSDXqFJP0BzA1vbCTsHnhDyDhmVygeum9QD+YIOcSM+paTUSttVaBIHnVIiLfAAHrwBj0+jlGpp5zjW2Jif56/HF8/wCvLqZRtyi+3ejnk7uYStJtFEWW9664PrVn6Z3IgbTaVSaDO4J9AZaJzkapZkWIl/ADsJNnzY35dP3DKcmsuNYiopN1c+ZYkn889vqImYwqbiPv4t5ojnrzf4aHaeoEc5NsAhqNF4UKDQs+Y9eOfXMaaTcxbjnnLZ7Q3ACRAxHQ2QfzGU5GBPAAHoL/AMc82ljMRzHL3+p1Iymdk/tmbrnj71xLjDHgM7PKWO8MMBYDDDAMd4sBgGF49h5+HB/j6YsB4seGAAYYYYBhix4BhWFYcfx+/AMMPL+PhX+P5YYBhgMKwCssroJDGZQtxgkE2vltBO291AutmqG4ZXz1vYWnEukMQDb379Vbyrdo7BWrJPAB3cehySsPMajRSR7t6Fdu0Nfl3il47+agn5DJB2bMe8+7P3Vq/QUV3FhyfEQEYkCzSk9Bnpfbeiksg2/ePCbVlYUn26FKZSR7ka8XxnTe/rP/AMrVf+m1WLWnnX7F1C9YW90MehoM6xi+eDvdVI6gsLq8j0vZc0hYIhJQ0wtQbsgKASNzEqaUWTRz6J2ew72VT0kmnh+smpgVL+Acq30zzWm1scR1MpjkJj1ET13i0XWSdlP6PwpxyvJ+OSymC3ZUwUN3bbSu++Ong5IBtf0iGjzTqehzpuxZwGLR7QhZWLsigFWKsLZhZ3Aih1Iz23ZKBpYoz0kbYfkuh00n96DKXtXqFaKYncQ8cM4AYCm1Es84JtTYqQccfMYsp5d+w5waMYHh32XjCgAqDbFqBt0G0m/EvHIyDUdnyRqjOtK4BU2p6qri6J2na6mjRpgc9l28YxHMdrldkhfxgHvO+7PFA7DSBRG1UT4mFjrmT2t/8un9fS/+gixZTIbsacGjGVJ/WKqP0jRcliAPvEZeT1GW9N2dqIzs7tSGfuthki5cUCAN3NXRI4Hn0z2HbrhoXHnHL+6XXuVH0MTn+18czmZftOmBDbvtmo5DADb3wsbdvX439DlxzmJuEnGJh52XRyICyacoPEu8MXHEXettayP0R3WLtTx1yCTsaYGQFUuIbnHexWo3bTYD9Q3hrrZAqyL9r3itp3iW9gglmisjdSdm6dRdUC3dzsTX6uee7WZTP2nsDAeO7YMb+3QbjYUUCeg8vU43zkbYhkQ9lyuqMqghydvjQE7b3HaWBCja1sRQo849R2RMis7RkKpKmytiiqk7bvbbqN1V4hzyM1tOV7vT8Nu+zaw3uG2tmr427bu/Pd9PPNrt4qNNLwd+yvLbsL6INxV7t2yuehPpkvlaeMk7NlC7yvh2d77yEhCVAYqG3KCWFWObyY9izggFACxIALxg+HduJBawo2NbHjwnnN7RRLLqdPAAQZtGIWJYEHdpyY9q7RtIZV6k2fTOpNXHJqIX2vbxauQkMtFGfXGgCvDc+9dcjjFlPOP2RODRie+eKv3SoNV15denXcKuxnb9i6hSR3TdVXiiLYMy0QSDYjfkfqkZ6o6nbK0YAoavRxIT1EbKCOehLLpIGPHFEZodgOO7VD+NUr+tHJrZQf2Udf7WLKfPNXo3iIEgAJAatyk0QCLCklTRBo0cgOa/tOynUNtDClj3WwNnuk5FAbR0FG+nXMjNQzIGGNRZ8v49cWAYYE4YBgDiwwHhhWGA8MWF4BjrFiwOhixA5LpoGkdUQFndgqgdSSaA/M4HGBzZ7b9ltRpYxJIEZCQpaNtwBIsAmhd0eVscdemYmZwzxzi8ZuFyxnGamDGWItbKq7EkkVd2/arsF3AghtoNbrVeevA9MrYXmkWY9bIqlVkkVSNpVXYKQbsEA0RZPHxPrncvaczbt08zbxte5HO5RdBrPiHJ4PqfXKZwJwLUmvlat0spoAC3c0FNqBZ4AIsDyIyLvm58R8RtuTyeeT6nk8n1OSaLQSzfoYpJPXYjMB8yBQ+uWz2XGl9/qI0ar2RgzN1qiUIjB+G+8WvKr9vl8H3sn3YpPG3gBFEJz4RXFDCPXSreySRbUIadhagUqmjyoHAHTJtO2lCyd53zNuHd7SkdrTXusOFN7eOfgeuWonQoWi0Luqiy7yTOAB7xJhEYA9TkFCPtGZSSksqk3yJGB527uQfPYv7K+gziXVyOFV3dgg2oGZiFHApQT4RwBQ9BmummlpWXQREMocGtQwo+7y0xHQg18ReBSdJY5e70kRQ2q79OgPP4lMm5unU8jiqxZTIfVyG7kc31tmN0xYXz5MSfmSc0/Z+DU6qUQRzOoJMrEyPtFcs5UHlrroLJI+edBprFHQX8uzq6edrX55pey/aOpi1O5F0rbULSBPsihoiQrqJIuFY7hVng0TwMxqTltnb34awiN0bulL2l7Fm0my5XdSGQWSpUFdpG0OwCsi1weQpBAoZjajWyOSZJJHJG0lnZiRe4AknkbgDXqLz3Xtrq5ppTGmiEsMTMoLb2dmBIZiIJAVHFBfLn1OeXn0zhW3dnOho+IDVDafI07MDR8jmdDLUnTxnVrd5prVjHfOzplxal1KlXdSvukMQVsknaQeOp6epxvq5DdyObu7Zje4gtdnmyAT6kA+WW5pdNSDuJwQih6mVQXrxmmharN1z0rG6aUgX9riJFixFKCPIg/dGjzzX551tzpV/lCWkHey1Hyg3t4P6nPg+mJdbIFCCWQILIUO20WCDS3QJ3G/mfXLX8mRt+i1MLeiyboW/OQd3/AL+VG0UgRpNh7tH7tnHKBvTcOD9DXI9Rl4OXJnY9WY+6feP4RtT6qDQ9Ackk7QlZtzSylrB3F3JsAgG7vgEj5E5VvDCJ9RqpJNveSO+0Uu9mbaPQWeB8BkQOIDnjnDAn0WkeaRY41LOxoAUPibJNAAAkk0AASc0O3PZ2fSbTMo2sSA6NuWwAavyP7j5XRyH2d7TGl1McxXcEJ3L6qylHA+O1jXxrPT//ABI7ejl2QREuFIldyCBZTwKgPNBXJJPUsAOlnz556sa2OOOP7Zu59nbHHCdPKZnnxDxGLDFnocTOPFeLA6vDED8L/P8AwOGAsDhhgMj64YrwwDLPZmuME0UygExusgB6HaQaPwNV9crYeWB7/wBv/aaOWCOGEOe8CTuWFbVolEHq1m2N14QBdmvA1/0zW7U0zzTqIlaQtDEyogZiidylL06KB73Tz88jHZqR86iZF/oRESy9aPunu0/tOD8DnDQ0dPQwjDCKh11dTLUy3ZM5VJ6Amq6D14H780E7CmoNIohQmt85Ea9L4D+J+P1QTmn7O6fUyu/2AGCNlEbu0hoVRtpqB32RxGAea20SCe03sydKVDvJPNNe1kXwkqRvB3EyMQCD7o6j0NbnUx3bLi/byzGE1urhj6iKBFIEryvXGxdkYP8AWk8bj4bF+eaqPqFSPbFFpqXb3siojP5qwaYbrr+b69azqZpE2+GDRUqo38+SAoLbQGmQmrrwi93POZkmpiWRJPvJ2D7pDNQVwCKWgWbn1LfTNI77SnLoe91pmIPhT75lv5yBVUdegOW9PGpRX0+mUKFXfLqSCm6lVgu8iMi7bozc8AdMov2o6kNGiRKb2FYk3VflKV3Ej1BynqtS8h3SO7t0t2ZjXzY9MtFtv7Y6WPtsCV/MREfA0Y4VH+9lY6qN40M8+qkfxbowQQKI2U7saFc+6eb9OcyCFnO1FZm9FBJ/IDLknY0wd0ZQrR0W3OiAbl3Ly7C7Xn1wjiSWA193qCAKG6dOBZND7jgWSfqc6OrgUeHTAn1eWQ/+TZjHZRAtptMvF/plY/lFu5+GcfYU/wC8wfs6j/CD+LxwcvfSexcUULzMiNIsDM0f3gi3AbztJcvdAgPY9Qo654nS9pwo6v8AZVtSGFSyjp62TYPSs9X2r2+RoNPD30RaWN43nqQkRxhU2Bdm4Fh4S9UdpHXcc8h9hh/73F/4c/8A/PPN6eNWIy/VmJ5mq9vDtqzhx+nHjn5TdqyaUzy1FKw7x6ZZ0O4bjTcwm769fPItFLAveeOeI2ndlKZgLJk3UyAnha6Cr86yN9FH5aqH5FNQD/8ApI/6ZLo+zI3fadVAoom6n8lJ/FEB5evys8Z6OHLlLJrw9q2s1pUijuSwR6EfaeRlp9azhFGr07qqqqiaDoEUBR95Eyjjj3vLMjSdmSSi4wrH9XvI9/7BbcfoM+h+0/sVpYNNMVUpJChYOXclirAW9nZ4ulBRRYV05463qNPSyxxy/wDU1Dpp6WWcTMeOXjvs2402ljcsGIbTTAcIAXPDPGOCONo6j1yvHrBEpbTameNgb7sjabNBqkjaj053BbAHXM2CdkO5GKmiLBo0RR5Hwy6e2JG4l2zDp98u5vpJxIB8A2d6c7aPakUqFvtMEUyqSpmiAXpwR3kNKTY/zik5lypAVZkkkVgLCSIGv4CVDyfmijJtPqIt25Gm0z9LQl16c8grIo+r5cgMkzMgj0+qIQyllRkegQDRRY3ZySBRDXuHUZBT7S7DliBahJGAN0kRDopIBpipOzr+Kr9MzBmvoY1DyNDM2lkQqiK8hVyxveDKqqEA2/iAHIBIx9pyEWuq04WUgsssdJuPNFlW4pUv8SBT/SPQ20pkEjz5HmOl+ozR9pAftUxY7rfcDz0YBkHPSlIWvKq8sk1HYZLldPJHqFHAKMoY11qNyHPPSgQRXJzNmiZGKurKw6qwIYefIPIwI8MMLyoMBjxYAceAGGAYDDDAMBhlvs/s9pSxtURADJI1hEB6XXJY0aUAsaNDrgVK/jzzTi0KQyINYGCENujjZe+Xw+DeD+jskGjzQPh6XPpJju2aFH3gW07bRIBQDEG9umSz1vdzy9Gs50cCqahj+0z3RO0tAvUggEfemgx3PSCjwwG7Ja0eqkmeBiqpBpT7qAlVkIPqfHqGB8zYX+jwMljijI3aXTF1VRul1Dfdo20WKJWIG7IDl7sceQg1MyK2+Z/tU36u49yvWgXH6QD9VNqdKZhYzP1mseUjebA91QAEX4Ii0qD5DnJSvRdjdv8A2TVrLPINQojaJhCfCgboIwVVCFIBpKX45Z/+IHtO0sxghMiRRM8bcle8a9rblB90baAN+ZPWhgdiaQ745nG2BJFZpH4TwsGZVv32oe6tnnJWTZqJYkj+1TCV1WQhnDBWI3LCvvFq3WxYUennnKdDTnVjVmP3RFW3Gpls2XxMqGj7NkkUsijYOrsVSMfDe5C38Lv4Zb+zQw9zI0qTVN95Ggb3F2Ma3qt3yvofI8HJe1I2Jik1U3eWWRo42UvHsrgBfu41NqKHTnw8CzTlnUmDSxrH072UB+nrLNUQb5KPlnZh9F9vO0IBoj3pMiSlO4p1DOAytvQ7WCKFsE0K3beLz5zLvVFkj0qRRs2xZHG+ztut85KLwbsKvTrxmvq5JQqBdRp4gum3gx90GYjfK4V4F8I7xpIxtNWB5knMHv42W55tRIx8RQfrdBukkY81fIQ9c83pfTxoYbYmZ5meXXW1f1Mt0xSzqZ3bibXCjwUQyuAB0G1FEdfI5UZtNyznUyn1+7j9KBJMp6D9wzka1F9yCP5yF3b8rVP9zJx2lMgNSLDa7wIURCb6AmEAjg/iPTPRPDk7i7sRk/ZJDvDRK7OW+8IuOgEWmFg/EAjoTj02gmqvsBYjqzJqgT067ZAB+XnlfU9rO6lCzupIb712dg4BG5TxR5IF3V/HI2kIIMhuwUaNSUIC8KHAWgL8uvHld5mZn2Woehk0UzQR1oI96b0NialjtXj6y9S8kvmSeOPWtpu9SZh9hgZoX2uoEnUcVbSHg16EVmZFqmQIp60GQhlCjqYtye6fEdxLc0fzjdmYlCxVy7Fw7ARbhZHBFKbFc2OnIGYxnK5uqamMfC6vZ0yqAdCG/pET2QTY9yUD1HTp+eC6OX/7dY86XWcfUS8dPPMppAb3RrZINgbSOl0o8IBHwx90tkxtXiAUGw/PF2BtHJrqM6X7sfC7OkAI72CaLcNy7ZFYVZA8EignkEe+Omelk7VkaDR6ePXGLgHxRsjspdki3tHuBCqOFZqoiz6eTk18wfxsSyr3VSKrUoN7drgjrZ6dST1OW9T2ysiRq+nhdkUqW2snG5ioUQsooA+Y+nGJxialYmlgy6iVZkCwzlvu9yLCZKRw25QoEpB2iiRXPr0pPHAx2ssmmkHB3bnS6/ECO8iv+316AZwo00hoiWKyKNpKgs82GCED47jl15JPECPtkEW0FiHYL4ReyQVJGlggGwprobzSKknYc4UuE3xqCxkjKvHSiydynjjnaab1HBzObjg8WPzH+IsX9M0o5NNzsk1MRYbGFRyAg9RvVoyQaHG3LffyIsSwatpA+5O6c7UVV27dySMYwD4gA3p8cJSvou1d7xrq6mh3KrGTcXVNw3FZFIcUt0LK/DPqHtlEkeidVXTgblESuIliJ3AsE3UouMMdwINbTd0c+YTRpIxSRBptQOOQViY+jqf0Df0h4PUL1yX2nSVO5il7z7mCNPESVBkDS+DyAo7RR57sn5ebV0J1NTDKMpjbPUeXbT1IxxyiYu/whbQom/7SkkW4qI2QF4wOS5BLVIPd6OeCTyRkjSukaiYDUab3Y2DHwmrqKUjdCw692wrzKnrmXpptpWxuQMrlCTsbafxDp0sX6E5r6aQyOz6XwSMPHpiAUk55WMdJB5iNhY/CWIz0y5KWq7OHDQMZULbdtVMrVe14xZ6A+JbU11B4zPzb0fL95o2Ec1MGhYj8VqwiaSxIpDEbHO7qPH1yObuXJWZG0s44NK3dWP14a3xHpZTcPRBi0pk4ZZ12geEjeBTcq6kMjj1Rxww/ePOsrXlQYYYYCx1jGGBJCq9XJr9Va3H6kUvzo/I5qNcyguwg0qHwqBdkjxd2pO6aQ9C5PHFlRQGOp+WW4Z1BLSr3jUCtklQRfDgEWvPQEdB5cGKvwyM+mjWd+70yM1bQe8lN7qC3tkIJI3nhPM8gNnya4jvFiHdxSAKybt9hehYsOWuzYAqzQGSAS6pyxIpVALGljjToo4G1FF0FUc9ACTk6OqBvs8XelBbzSR7wPQrEQVjXjq4J/q9MCpo+zZJRuVajHWRyFiHlzI1LfwHJ8gcnKJFMywhdTe3umKsRZUE/dfjYE1TCvCbXmhJqHRqbVamSVq91LYqCLoySEKnpShhxkg7w2kSJpo9oZmZwGZGAovKaLqeuxAAf1SRhXPacTB0fVyNJuQkLGyllIJBjJPhhAN8KGr9W7pxmR0oFdPpCeT4lVwD+tRfUN8KIHooyqs0UX6JRK4/zkijZ/Yibg/OS7/VBytqtS8jbpGZ26WxJNeQF9B8OgxSWtvNFC7iJUmAPgklWwAV/mr2lgSfe3DjplTV6t5W3SOXI4F+Q9FHRR8BxkWI5UdyzFgoJ4Rdq8eW5n+vidj9c7jgFKznajXRFEmv6O4GieLND8s64jPkZAVYEFWQcWbBBDm6HpweuQu9kk8ljZ9SSef35nmevv37DXXaTviB4fBalG2k23Tdus9D6Ch+/IlW+ALPoMvp2NN+JO7HrMyxD6d6Vv6ZOdJDGKOpUSAsGMQlc1VbRaoldbIY3eLroq+1AuE90hn8LCRSw2HqQvSzdeL4ceuRwi2s0QPGQxq65r1JPTj1+uXP8lA/+pc1/oox8f5zJftGmVFAhdix3tc4sbSyhSViFcc0D5j6Tr+xlubJPAsk0Ogs9APIZLIoKhgAteA0ercncQelr6eanpeTvq4/LTRD5vOf7pRljR6yE+E6aG28O9pZgq2Rzyx21XX0vLPEWQoibd4XJal2o1nwUb6UbXk8V5+WRzx7SVtTRq1NqfiD6ZcM2nJ5hlX12TKR9A8RP+9k6/ZSNrS6kILIBiQgMeLsSfAWNvNeWOujvtmxzEAKeU3btvQX0PI5Fj0+Hpna6ffXd2WJb7uuQByKbo/HyPHTLUvZYBpZ4GNAgFnSwQCOXUJ59NxyLU9lzIu9o22frimT0/SKSp/PHE8wc9Sp5JFKUYMjMrDoykqw+IIPH550Zgw8XVVpSoUXR/Hx4uLF9enXOZoirFTVj0II+FEGjeWJ8Skwuv23OQN0gf/WRxufqZEN53pp4JbE6iM0T3kQI3EfhMQBTn1XaB530OYMMtFtQTMsca6uJniZfunBp1H+jkoh1HnG1geWw2cvGSSWBUimjkg06d4Y3BU+Au3jRrDXvK0jEWw9bzF0mukjBCN4T1RgGQ/NGBUn41eXNKdPM6rKPs9nl4+Y6HJJjc2DV+63oAuShxtglNUdO/Hmzwk/Hd95EOnNuPllfVdmyJVruU3tdCHRqu9rrYJ4JrqK5Ay3HqZe5VpYxNAPCC1nZRrasindF8Fbjz2nLHZgbx/YpW3uhVoXrvCDViP8ADOfTgP6LfOBT/lJZBWpTvPLvFO2YdOrVtl/tgnyDDLaDbE4CrqYSQ7upKTJS0u8clAPiGS/MmqrQaFJ0+5BE6LbRE33gUeJ4iedwAto+T1K2LUUNPOyMHQlWHII6/wAeXxwNFXMKs0D95p3IDxuOLPQSx3wfSRT8mB4GfqQt3HYU9FJsr6gnz+B8x8bySWRfeWwxveKULzyQqgUF+HwFV5V8pJVhjvDCDDFhgGSRoCDZqhx8T6X/AO2R48DRDGYeIpDAnkAauvwr1llPqT58lVqpIJ3cNHpwIoq+8ZmHIIKkzSV0NmkAr9UFuTm7wa3E7R6eQ86v1y8YZdUfuNO5UUCsKMy2LpiEWt200TXkTxeRS+1pFxAAzD/POoJ/2cbWsY46m287XplbW6uSVg0rs7ABQWNmhdC/qfzy8/s3qV99Fj/1s0MZ/KRwcX8hkctqNGv+3Vj/AMINi4OWXhmxoezdMH+/1kWza36Iandu2nu+W01Vv238LrnN6P2V0sOg+0ajUqZNQe70oEc4UbWQvLQUO3G5Ra7bI6+TdBTxSqSQB1JoD4npmnB2fIqhhUSncjSyMojIPFRcFpBQ5KBibPl12dHHo9OGCT6eSYit2ogmKowdSwWJ4GX3Qw3PZuvCvNz9v6WHVa0TLLpe5O3f/lIVjXvUJmBWxQpeB5Vmbv4aqnmydNHwBJO3r+ii+gFyOL87T5YHtmUfoiIF9IRsP1cfeP8A2mObnavs3vihbTxx98QRKkM0Tx8AEMLlYhjdEC14sV0OTL7PamNDJJppgvKg7HABr3iQptRfqAT8iMtwlSoP4L69424OGXkA15tzuPNn0PxOQA4i983Z6k9ecMsQky7iQFlBYKCQC3kATRPqa6455S7Fj1PoABxwKA6cACs7gfarkMAxGwCrsNe7n8NAf72QY8ng8VYYZUT6o3ta1thZC8UQSvI8iaDeni+ggydGuNlJUUQ4sckmlIB+RuvhkJyY+yz7pYSCNjEKL3bttkHaeOOdpNX1rrXqaeZ4m3Izxv6qSrUaNcc1kBOW4omlVtquzINzNdgIF6G+lVxzz0rJPHJHKb+U936aOOX47RG/7cW3cf64bJ4I4JKQSNEC17ZQhola8M4ABHAsMEHHXzzHvOssxZE0n1mikhIEilbFqbBVhQNo62rjnqCcr1mh2b2k0YMdr3bsCwdS6CvPZdefJq/Tms67uGUkAiB/IEsYW6dHbxRX18W4erLiJnqSvZm48l1WmeJisilWHkfTyI8ip8iOD5ZHGhYhVBZj0ABJPyA65USabUPE26NirdLU1x5g+oPoeDl+QxTRtJ4Yp12jYg8MxLAAxqv6JhySB4TxW08Gm3Z8w6wyj5xv/wAsrspBIIIINEGwQR6jyOQ5hp6vWiZU3CtSG8cxYru27ttj+curfiyBfO5jV1M28kuKk8yBW4+rL0v4ir8+ec4n1Jk5flv1/wAR/rfrH49fUnIcoWPC8WA8MV4YBhjvDA6jjvzA+LHj/n+WXoxpk9/vpjx4UqJP23DO37K5nY8DVHbeyvs8EEJBvds71+grxT7yp6+7t69Mqa7tSefiaaWQXdO7FR8lJofTKowyUW5C48d5p+zPZP2vVQ6feUEjbS229vBJ4sX0rrlGp2BpYo9BqtXNBHKyyww6fvDLtLnc8wKxuu8BNpINjp8bzO0u1JZ3+0agszsNsVMqhAjAKFVR4FXkAAAXZ9c0PaHtP7W0Wk0cUg00AZIIlBeRzyZJXC+9I1Wa4A6eeZuh7Lk1ErABIqba261CsbpAvLF/C1J1O05iYvtqGYThmjr+y9neGOWOdI22lo93QsQrFSOhryJokDzGZ+bZaup7TR9FFp+7XvI5WbftHKEEgbrssWY3xRCRfq5m6aZ4zujZkb9ZGKn81rI8d4oap9oJWAE2zUAWKnQMa+EoqUfRh5Yu+0b+9HPAfWJllT/w5drf8Q5l3ncMRdgii2YhVFgWSaAs/E+eSltqP2cjKFh1cDgEvsk3QNZoHmQbOij8fr9auu7GnhG6SJwnHjA3R89KkS0P55J7Q9nyaecxy1YVaIFArtAUgeXA/O8q6LWyQtuhkeNvVGZSfntPOTHpZ7OTQSLEkzIwikJVH4oletfv/I+hyvm1J2/3yrHqohIq7irR1DIpcguRtBjckjkshJ9RkY7GEvOkk77z7ogLqB/s7Il+cZY+oHTLfulM/RMBIOgDWhJ6AOCpJ+QN/TK4OdhCTtAO66oA7r9K638M1Nd2U4djK0UV0xDnabYBiO5AaTgmvd8snn798nhuexLnT6fUaouI13JEH7svVOrOCdpAsMvA5NHjjLmsl7rcun1UiGSF4UWJCsY2pDqGN7wRujbbezzOZ2l7eg0+xImcxLTMEgW2fYoZu8mfcviW/Ci1QyvN7RRM6v3U7MN5tp1BJeGOBiR3TfhS+vU5KlXo+xJoo5p9SYAZozsB3vtbvIgshZSfeKuaI4vyzyX/AGV1bFzFpdQ8asQriNtpUMVBBqj08stJ7VIveEacneQzbprHAA4qMeSjzzb9pe0wYXkliV5ZBHFIHlmZaG0kACS1IlgdSfWM+uOYHkdb2DqoV3S6bURqOrNG4X4c7aHHxyrFctL42fhYxYraNxK8/Pj8q5zd0HthJCxdIIQxSOPh9UvhiEap7s4N1GoJvnn1yn2p2xFqJnlk0wVnbcRFJsUH4KUYD+PM3lmJkilPSdolVEbqJYeaRifDfJMbDxRnz44J6hume4j7TSDs+GPS9xFNKN5aUwhtm9gt+D71jRBLcADgenl+2e1dLqZN/wBlOn8NFYGj2E2x3bDGADyBwegGaus7OLRaYxaP7Qn2ceMtIr/pZeCscu392JFvWdq6k6aJpe0IoiZJFZ4aLlFSDYq/Z0Hu23DMvvDnPLe1B/y3Vdf08vXr+kbr8c35NK6aaEjRRR1LMb1TMEXwafkd86qwauh3e6aGYvthCya3U7lKgzyFSVIsFzytgWPl64gljXhj/wAf/fDNMlhWMnC8BVjwwwFjxYZQYxgovLMWlX8cqIPgGdvoF4/NhkFXAnNNZdKn+bnmP9N1iT9lAzEfJxnSdvSJ+gSGDirijG/6Syl5F+jDAj0vYmokXesTBOvePUcdf6yQqv789D7JtDomlk1EmlZzEUjCzuzKzEBjugjkT3CTyGFgDzOeS1OoeVt0jtI36zsWP5sScjyUtve+zWr0GlnjaHUiI3TSyJNKwXqyo3dRiOwNpbYW8XBUXeV26JNR3AgnGo7uMjd3gWQyCV7bu5JO8LFe78XoABVUPLjERjaW9/2bKdLrO+lj08P3ZJd5WQs7Qhjce83ch5qIgN5ccUNf7ML9iE0NTMNqmSFpJS0nJmVwoKRqFdSpNHw8+9x47gZ75/YDVadbl1SRBWJGxnKg0Bu3EoFPlfXjJVLdvBXjz6InZ6sF77tLR6jwklZkWVhz7omV+8HFH3xkXaXsVH7+nUyjaGZU1Cot7N52d9GxFDqpdj/SxuSngM5Neea2q1BgYodJFG3+lWR3ry/SMVPzC0c03imWEbNSUk7oanuolWJdjWxAeMrukCfeFSPduiay2UyNRDqdQ5kaOWRmq2EZ52qFHurXCgDE3Y0wALKqDy7ySKP1PR3BynNOz++zN/WYn+85GBlRofyXxbTaZfh3oY/8INlrSaDTCmk1MbNd7FEyLx0uUwk/RV/tDMbDFFvbaTt9S+6efTMpaNCANXZiG8SAyqgld6Iou5ryroMPtTs7TtM32WaBYvDsV3kB91Q3LpVbrPJ6Zi4iclLbQHYsxBKIJAOvdPHLXzETMRlWfSunvo6f1lZf7xkBHrlqHtCZBSSyqP6Mjj+45U4a/Y/Zvdffz+HYQVUi2DdULL1vzWM8uRZpAzCP2i1hNRVRB3Ot7thA2JGWI5ZFss3m8sl8jKi9vakVc8jUdw3nfR9R3l0eByPQZd1MeojQvJBpyBt3DuYNybwCneLGA0e6+N1emSuV8MLNfsXs6EmNtU7Rxu1IBQLUfESzcJHY2bz+InyViKx7RU9dNpz8hMv/AJJQMsa3URahY9zmJ44u6ClXdKDuy0+9nApgKINVXSspB6nQRu0q6ZJxJGxuGQBn2gkNQQWGQ1am+CT+E5q+zPtbDpmR5NKZGSFYARIoBAmEu7a0Zo/I9QOnlL/2mEcssg1Uz94hjVEViig7Rf35A6BhQU9euedGiiau71Cj4TI0Z+HiXen1LDM/K/CzJ2pp9gVNKTTvIO9m3KDIIwfDFHGSB3YoFq5PGVf5Yn3O4kILszsvGwliS1xnwHr0rFN2RMo3d2WX9eMiRPq0ZIH1yiDmqhnlonWxOPvYQG/XhOw/Mx8xn5KE+eRyaIdYXEorpW2QcecZu/mhbp1yljxRYrDGzE9ec5wHhix4QjhgceULDGMQwGDhhhXB+Y/xwCr6XlhNGfxMiD+mwv8AZFv+7K94hhV/Zp16tLKfRAI1/bfcx/YGd/ykim49NCOK8ZkkP5Fgh/ZzNwGSi14dsTAUrCP/AFcccZ/ONVJynM5c7nJZvViSfzOLORgs8k08zRndGzI3S0JU/EWMjGGUeo0PteWQxa2JdRERV0BItkeJSKBPHwPJ8WSdpNt0bJpppJIGe9u82g4JRo/1eWJ+JHBrcfJ5JFIV6Ei+D8fnkotxizo43H95H92VHGGMYicAxk4HFeAxizqQcn51nJwGP4/6eees1OsQ6WbVd2wl1DmBrktNrRk7gCllQ6GlJ95BZNZ5I52ZDVWa9LNdSRx82J+p9ckwsS5Y3/Hpix4myoeGLDA6jcqQykqw5DAkEfIjkZcbtaVqEhWUDj71Qxr07z3x9GGUhiBwtpZGU9F2/Ikj6Xz+85FjvnO0HT5gYEeOsFxYQ1HqawxHDCv/2Q==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37250" name="AutoShape 2" descr="Image result for internet.org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41346" name="AutoShape 2" descr="Image result for drones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41348" name="AutoShape 4" descr="Image result for drones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9" name="TextBox 18"/>
          <p:cNvSpPr txBox="1"/>
          <p:nvPr/>
        </p:nvSpPr>
        <p:spPr>
          <a:xfrm>
            <a:off x="381000" y="5437632"/>
            <a:ext cx="84582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buFont typeface="Monotype Sorts" charset="2"/>
              <a:buNone/>
              <a:defRPr/>
            </a:pPr>
            <a:r>
              <a:rPr lang="en-CA" sz="1400" dirty="0"/>
              <a:t>E. </a:t>
            </a:r>
            <a:r>
              <a:rPr lang="en-CA" sz="1400" dirty="0" err="1"/>
              <a:t>Kalantari</a:t>
            </a:r>
            <a:r>
              <a:rPr lang="en-CA" sz="1400" dirty="0"/>
              <a:t>, H. </a:t>
            </a:r>
            <a:r>
              <a:rPr lang="en-CA" sz="1400" dirty="0" err="1"/>
              <a:t>Yanikomeroglu</a:t>
            </a:r>
            <a:r>
              <a:rPr lang="en-CA" sz="1400" dirty="0"/>
              <a:t>, A. Yongacoglu, “</a:t>
            </a:r>
            <a:r>
              <a:rPr lang="en-CA" sz="1400" dirty="0">
                <a:solidFill>
                  <a:srgbClr val="FF0000"/>
                </a:solidFill>
              </a:rPr>
              <a:t>On the number and 3D placement of drone base stations in wireless cellular networks</a:t>
            </a:r>
            <a:r>
              <a:rPr lang="en-CA" sz="1400" dirty="0"/>
              <a:t>”, </a:t>
            </a:r>
            <a:r>
              <a:rPr lang="en-CA" sz="1400" i="1" dirty="0"/>
              <a:t>IEEE Vehicular Technology Conference (VTC2016-Fall)</a:t>
            </a:r>
            <a:r>
              <a:rPr lang="en-CA" sz="1400" dirty="0"/>
              <a:t>. </a:t>
            </a:r>
            <a:r>
              <a:rPr lang="en-CA" sz="1400" dirty="0" smtClean="0">
                <a:solidFill>
                  <a:srgbClr val="9900FF"/>
                </a:solidFill>
              </a:rPr>
              <a:t>(222)</a:t>
            </a:r>
            <a:endParaRPr lang="en-CA" sz="1400" dirty="0">
              <a:solidFill>
                <a:srgbClr val="9900FF"/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1000" y="5995356"/>
            <a:ext cx="84582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buFont typeface="Monotype Sorts" charset="2"/>
              <a:buNone/>
              <a:defRPr/>
            </a:pPr>
            <a:r>
              <a:rPr lang="en-CA" sz="1400" dirty="0"/>
              <a:t>I. </a:t>
            </a:r>
            <a:r>
              <a:rPr lang="en-CA" sz="1400" dirty="0" err="1"/>
              <a:t>Bor</a:t>
            </a:r>
            <a:r>
              <a:rPr lang="en-CA" sz="1400" dirty="0"/>
              <a:t> </a:t>
            </a:r>
            <a:r>
              <a:rPr lang="en-CA" sz="1400" dirty="0" err="1"/>
              <a:t>Yaliniz</a:t>
            </a:r>
            <a:r>
              <a:rPr lang="en-CA" sz="1400" dirty="0"/>
              <a:t>, A. El-</a:t>
            </a:r>
            <a:r>
              <a:rPr lang="en-CA" sz="1400" dirty="0" err="1"/>
              <a:t>Keyi</a:t>
            </a:r>
            <a:r>
              <a:rPr lang="en-CA" sz="1400" dirty="0"/>
              <a:t>, H. Yanikomeroglu, “</a:t>
            </a:r>
            <a:r>
              <a:rPr lang="en-CA" sz="1400" dirty="0">
                <a:solidFill>
                  <a:srgbClr val="FF0000"/>
                </a:solidFill>
              </a:rPr>
              <a:t>Efficient 3-D placement of an aerial base station in next generation cellular networks</a:t>
            </a:r>
            <a:r>
              <a:rPr lang="en-CA" sz="1400" dirty="0">
                <a:solidFill>
                  <a:schemeClr val="tx1"/>
                </a:solidFill>
              </a:rPr>
              <a:t>”, </a:t>
            </a:r>
            <a:r>
              <a:rPr lang="en-CA" sz="1400" i="1" dirty="0">
                <a:solidFill>
                  <a:schemeClr val="tx1"/>
                </a:solidFill>
              </a:rPr>
              <a:t>IEEE</a:t>
            </a:r>
            <a:r>
              <a:rPr lang="en-CA" sz="1400" dirty="0">
                <a:solidFill>
                  <a:srgbClr val="FF0000"/>
                </a:solidFill>
              </a:rPr>
              <a:t> </a:t>
            </a:r>
            <a:r>
              <a:rPr lang="en-CA" sz="1400" i="1" dirty="0">
                <a:solidFill>
                  <a:schemeClr val="tx1"/>
                </a:solidFill>
              </a:rPr>
              <a:t>Int’l Conf. in Communications (</a:t>
            </a:r>
            <a:r>
              <a:rPr lang="en-CA" sz="1400" i="1" dirty="0"/>
              <a:t>ICC) 2016</a:t>
            </a:r>
            <a:r>
              <a:rPr lang="en-CA" sz="1400" dirty="0"/>
              <a:t>. </a:t>
            </a:r>
            <a:r>
              <a:rPr lang="en-CA" sz="1400" dirty="0" smtClean="0">
                <a:solidFill>
                  <a:srgbClr val="9900FF"/>
                </a:solidFill>
              </a:rPr>
              <a:t>(500)</a:t>
            </a:r>
            <a:endParaRPr lang="en-CA" sz="1400" dirty="0">
              <a:solidFill>
                <a:srgbClr val="9900FF"/>
              </a:solidFill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1000" y="4876800"/>
            <a:ext cx="84582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buFont typeface="Monotype Sorts" charset="2"/>
              <a:buNone/>
              <a:defRPr/>
            </a:pPr>
            <a:r>
              <a:rPr lang="en-CA" sz="1400" dirty="0"/>
              <a:t>E. </a:t>
            </a:r>
            <a:r>
              <a:rPr lang="en-CA" sz="1400" dirty="0" err="1"/>
              <a:t>Kalantari</a:t>
            </a:r>
            <a:r>
              <a:rPr lang="en-CA" sz="1400" dirty="0"/>
              <a:t>, M.Z. </a:t>
            </a:r>
            <a:r>
              <a:rPr lang="en-CA" sz="1400" dirty="0" err="1"/>
              <a:t>Shakir</a:t>
            </a:r>
            <a:r>
              <a:rPr lang="en-CA" sz="1400" dirty="0"/>
              <a:t>, H. </a:t>
            </a:r>
            <a:r>
              <a:rPr lang="en-CA" sz="1400" dirty="0" err="1"/>
              <a:t>Yanikomeroglu</a:t>
            </a:r>
            <a:r>
              <a:rPr lang="en-CA" sz="1400" dirty="0"/>
              <a:t>, A. </a:t>
            </a:r>
            <a:r>
              <a:rPr lang="en-CA" sz="1400" dirty="0" err="1"/>
              <a:t>Yongacoglu</a:t>
            </a:r>
            <a:r>
              <a:rPr lang="en-CA" sz="1400" dirty="0"/>
              <a:t>, “</a:t>
            </a:r>
            <a:r>
              <a:rPr lang="en-CA" sz="1400" dirty="0">
                <a:solidFill>
                  <a:srgbClr val="FF0000"/>
                </a:solidFill>
              </a:rPr>
              <a:t>Backhaul-aware robust  3D drone placement in 5G+ wireless networks</a:t>
            </a:r>
            <a:r>
              <a:rPr lang="en-CA" sz="1400" dirty="0"/>
              <a:t>”, </a:t>
            </a:r>
            <a:r>
              <a:rPr lang="en-CA" sz="1400" i="1" dirty="0"/>
              <a:t>IEEE </a:t>
            </a:r>
            <a:r>
              <a:rPr lang="en-CA" sz="1400" i="1" dirty="0">
                <a:solidFill>
                  <a:schemeClr val="tx1"/>
                </a:solidFill>
              </a:rPr>
              <a:t>Int’l Conf. in </a:t>
            </a:r>
            <a:r>
              <a:rPr lang="en-CA" sz="1400" i="1" dirty="0" err="1">
                <a:solidFill>
                  <a:schemeClr val="tx1"/>
                </a:solidFill>
              </a:rPr>
              <a:t>Commun</a:t>
            </a:r>
            <a:r>
              <a:rPr lang="en-CA" sz="1400" i="1" dirty="0">
                <a:solidFill>
                  <a:schemeClr val="tx1"/>
                </a:solidFill>
              </a:rPr>
              <a:t>. </a:t>
            </a:r>
            <a:r>
              <a:rPr lang="en-CA" sz="1400" i="1" dirty="0"/>
              <a:t>Workshops (ICCW) 2017</a:t>
            </a:r>
            <a:r>
              <a:rPr lang="en-CA" sz="1400" dirty="0"/>
              <a:t>.  </a:t>
            </a:r>
            <a:r>
              <a:rPr lang="en-CA" sz="1400" dirty="0">
                <a:solidFill>
                  <a:srgbClr val="9900FF"/>
                </a:solidFill>
              </a:rPr>
              <a:t>(</a:t>
            </a:r>
            <a:r>
              <a:rPr lang="en-CA" sz="1400" dirty="0" smtClean="0">
                <a:solidFill>
                  <a:srgbClr val="9900FF"/>
                </a:solidFill>
              </a:rPr>
              <a:t>157)</a:t>
            </a:r>
            <a:endParaRPr lang="en-CA" sz="1400" dirty="0">
              <a:solidFill>
                <a:srgbClr val="9900FF"/>
              </a:solidFill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1000" y="3193328"/>
            <a:ext cx="84582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defRPr/>
            </a:pPr>
            <a:r>
              <a:rPr lang="en-CA" sz="1400" dirty="0"/>
              <a:t>M. </a:t>
            </a:r>
            <a:r>
              <a:rPr lang="en-CA" sz="1400" dirty="0" err="1"/>
              <a:t>Gapeyenko</a:t>
            </a:r>
            <a:r>
              <a:rPr lang="en-CA" sz="1400" dirty="0"/>
              <a:t>, I. </a:t>
            </a:r>
            <a:r>
              <a:rPr lang="en-CA" sz="1400" dirty="0" err="1"/>
              <a:t>Bor-Yaliniz</a:t>
            </a:r>
            <a:r>
              <a:rPr lang="en-CA" sz="1400" dirty="0"/>
              <a:t>, S. Andreev, H. </a:t>
            </a:r>
            <a:r>
              <a:rPr lang="en-CA" sz="1400" dirty="0" err="1"/>
              <a:t>Yanikomeroglu</a:t>
            </a:r>
            <a:r>
              <a:rPr lang="en-CA" sz="1400" dirty="0"/>
              <a:t>, Y. Koucheryavy, “</a:t>
            </a:r>
            <a:r>
              <a:rPr lang="en-CA" sz="1400" dirty="0">
                <a:solidFill>
                  <a:srgbClr val="FF0000"/>
                </a:solidFill>
              </a:rPr>
              <a:t>Effect of blockage in deploying mmWave drone base stations for beyond-5G networks</a:t>
            </a:r>
            <a:r>
              <a:rPr lang="en-CA" sz="1400" dirty="0"/>
              <a:t>”, Invited Paper, </a:t>
            </a:r>
            <a:r>
              <a:rPr lang="en-CA" sz="1400" i="1" dirty="0"/>
              <a:t>IEEE ICCW 2018</a:t>
            </a:r>
            <a:r>
              <a:rPr lang="en-CA" sz="1400" dirty="0"/>
              <a:t>. </a:t>
            </a:r>
            <a:r>
              <a:rPr lang="en-CA" sz="1400" dirty="0" smtClean="0">
                <a:solidFill>
                  <a:srgbClr val="9900FF"/>
                </a:solidFill>
              </a:rPr>
              <a:t>(22)</a:t>
            </a:r>
            <a:endParaRPr lang="en-CA" sz="1400" dirty="0"/>
          </a:p>
        </p:txBody>
      </p:sp>
      <p:sp>
        <p:nvSpPr>
          <p:cNvPr id="36" name="TextBox 35"/>
          <p:cNvSpPr txBox="1"/>
          <p:nvPr/>
        </p:nvSpPr>
        <p:spPr>
          <a:xfrm>
            <a:off x="381000" y="4320510"/>
            <a:ext cx="84582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buFont typeface="Monotype Sorts" charset="2"/>
              <a:buNone/>
              <a:defRPr/>
            </a:pPr>
            <a:r>
              <a:rPr lang="en-CA" sz="1400" dirty="0"/>
              <a:t>E. </a:t>
            </a:r>
            <a:r>
              <a:rPr lang="en-CA" sz="1400" dirty="0" err="1"/>
              <a:t>Kalantari</a:t>
            </a:r>
            <a:r>
              <a:rPr lang="en-CA" sz="1400" dirty="0"/>
              <a:t>, I. </a:t>
            </a:r>
            <a:r>
              <a:rPr lang="en-CA" sz="1400" dirty="0" err="1"/>
              <a:t>Bor-Yaliniz</a:t>
            </a:r>
            <a:r>
              <a:rPr lang="en-CA" sz="1400" dirty="0"/>
              <a:t>, A. </a:t>
            </a:r>
            <a:r>
              <a:rPr lang="en-CA" sz="1400" dirty="0" err="1"/>
              <a:t>Yongacoglu</a:t>
            </a:r>
            <a:r>
              <a:rPr lang="en-CA" sz="1400" dirty="0"/>
              <a:t>, H. Yanikomeroglu, “</a:t>
            </a:r>
            <a:r>
              <a:rPr lang="en-CA" sz="1400" dirty="0">
                <a:solidFill>
                  <a:srgbClr val="FF0000"/>
                </a:solidFill>
              </a:rPr>
              <a:t>User association and bandwidth allocation for terrestrial and aerial base stations with backhaul considerations</a:t>
            </a:r>
            <a:r>
              <a:rPr lang="en-CA" sz="1400" dirty="0"/>
              <a:t>”, </a:t>
            </a:r>
            <a:r>
              <a:rPr lang="en-CA" sz="1400" i="1" dirty="0"/>
              <a:t>IEEE PIMRC 2017</a:t>
            </a:r>
            <a:r>
              <a:rPr lang="en-CA" sz="1400" dirty="0"/>
              <a:t>. </a:t>
            </a:r>
            <a:r>
              <a:rPr lang="en-CA" sz="1400" dirty="0" smtClean="0">
                <a:solidFill>
                  <a:srgbClr val="9900FF"/>
                </a:solidFill>
              </a:rPr>
              <a:t>(67)</a:t>
            </a:r>
            <a:endParaRPr lang="en-CA" sz="1400" dirty="0">
              <a:solidFill>
                <a:srgbClr val="9900FF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81000" y="3762666"/>
            <a:ext cx="8469257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buFont typeface="Monotype Sorts" charset="2"/>
              <a:buNone/>
              <a:defRPr/>
            </a:pPr>
            <a:r>
              <a:rPr lang="en-CA" sz="1400" dirty="0"/>
              <a:t>R. </a:t>
            </a:r>
            <a:r>
              <a:rPr lang="en-CA" sz="1400" dirty="0" err="1"/>
              <a:t>Ghanavi</a:t>
            </a:r>
            <a:r>
              <a:rPr lang="en-CA" sz="1400" dirty="0"/>
              <a:t>, E. </a:t>
            </a:r>
            <a:r>
              <a:rPr lang="en-CA" sz="1400" dirty="0" err="1"/>
              <a:t>Kalantari</a:t>
            </a:r>
            <a:r>
              <a:rPr lang="en-CA" sz="1400" dirty="0"/>
              <a:t>,  M. </a:t>
            </a:r>
            <a:r>
              <a:rPr lang="en-CA" sz="1400" dirty="0" err="1"/>
              <a:t>Sabbaghian</a:t>
            </a:r>
            <a:r>
              <a:rPr lang="en-CA" sz="1400" dirty="0"/>
              <a:t>, H. </a:t>
            </a:r>
            <a:r>
              <a:rPr lang="en-CA" sz="1400" dirty="0" err="1"/>
              <a:t>Yanikomeroglu</a:t>
            </a:r>
            <a:r>
              <a:rPr lang="en-CA" sz="1400" dirty="0"/>
              <a:t>, A. Yongacoglu, “</a:t>
            </a:r>
            <a:r>
              <a:rPr lang="en-CA" sz="1400" dirty="0">
                <a:solidFill>
                  <a:srgbClr val="FF0000"/>
                </a:solidFill>
              </a:rPr>
              <a:t>Efficient 3D aerial base station considering users mobility by reinforcement learning</a:t>
            </a:r>
            <a:r>
              <a:rPr lang="en-CA" sz="1400" dirty="0"/>
              <a:t>”, </a:t>
            </a:r>
            <a:r>
              <a:rPr lang="en-CA" sz="1400" i="1" dirty="0"/>
              <a:t>IEEE WCNC 2018</a:t>
            </a:r>
            <a:r>
              <a:rPr lang="en-CA" sz="1400" dirty="0"/>
              <a:t>. </a:t>
            </a:r>
            <a:r>
              <a:rPr lang="en-CA" sz="1400" dirty="0" smtClean="0">
                <a:solidFill>
                  <a:srgbClr val="9900FF"/>
                </a:solidFill>
              </a:rPr>
              <a:t>(53)</a:t>
            </a:r>
            <a:endParaRPr lang="en-CA" sz="1400" dirty="0">
              <a:latin typeface="+mj-lt"/>
              <a:cs typeface="+mn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81000" y="1271076"/>
            <a:ext cx="84582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buFont typeface="Monotype Sorts" charset="2"/>
              <a:buNone/>
              <a:defRPr/>
            </a:pPr>
            <a:r>
              <a:rPr lang="en-CA" sz="1400" dirty="0"/>
              <a:t>M. </a:t>
            </a:r>
            <a:r>
              <a:rPr lang="en-CA" sz="1400" dirty="0" err="1"/>
              <a:t>Alzenad</a:t>
            </a:r>
            <a:r>
              <a:rPr lang="en-CA" sz="1400" dirty="0"/>
              <a:t>, H. Yanikomeroglu, “</a:t>
            </a:r>
            <a:r>
              <a:rPr lang="en-CA" sz="1400" dirty="0">
                <a:solidFill>
                  <a:srgbClr val="FF0000"/>
                </a:solidFill>
              </a:rPr>
              <a:t>Coverage and rate analysis for downlink unmanned aerial vehicles base stations with LoS/</a:t>
            </a:r>
            <a:r>
              <a:rPr lang="en-CA" sz="1400" dirty="0" err="1">
                <a:solidFill>
                  <a:srgbClr val="FF0000"/>
                </a:solidFill>
              </a:rPr>
              <a:t>NLoS</a:t>
            </a:r>
            <a:r>
              <a:rPr lang="en-CA" sz="1400" dirty="0">
                <a:solidFill>
                  <a:srgbClr val="FF0000"/>
                </a:solidFill>
              </a:rPr>
              <a:t> propagation</a:t>
            </a:r>
            <a:r>
              <a:rPr lang="en-CA" sz="1400" dirty="0"/>
              <a:t>”, </a:t>
            </a:r>
            <a:r>
              <a:rPr lang="en-CA" sz="1400" i="1" dirty="0"/>
              <a:t>IEEE Globecom Workshops 2018</a:t>
            </a:r>
            <a:r>
              <a:rPr lang="en-CA" sz="1400" dirty="0"/>
              <a:t>. </a:t>
            </a:r>
            <a:r>
              <a:rPr lang="en-CA" sz="1400" dirty="0" smtClean="0">
                <a:solidFill>
                  <a:srgbClr val="9900FF"/>
                </a:solidFill>
              </a:rPr>
              <a:t>(20)</a:t>
            </a:r>
            <a:endParaRPr lang="en-CA" sz="1400" dirty="0">
              <a:latin typeface="+mj-lt"/>
              <a:cs typeface="+mn-cs"/>
            </a:endParaRPr>
          </a:p>
        </p:txBody>
      </p:sp>
      <p:sp>
        <p:nvSpPr>
          <p:cNvPr id="24" name="Title 4"/>
          <p:cNvSpPr>
            <a:spLocks noGrp="1"/>
          </p:cNvSpPr>
          <p:nvPr>
            <p:ph type="title"/>
          </p:nvPr>
        </p:nvSpPr>
        <p:spPr>
          <a:xfrm>
            <a:off x="457200" y="819151"/>
            <a:ext cx="6324600" cy="381000"/>
          </a:xfrm>
        </p:spPr>
        <p:txBody>
          <a:bodyPr/>
          <a:lstStyle/>
          <a:p>
            <a:r>
              <a:rPr lang="en-US" dirty="0"/>
              <a:t>IEEE Conference Papers (2016–2018)  </a:t>
            </a:r>
            <a:endParaRPr lang="en-CA" dirty="0"/>
          </a:p>
        </p:txBody>
      </p:sp>
      <p:sp>
        <p:nvSpPr>
          <p:cNvPr id="23" name="TextBox 22"/>
          <p:cNvSpPr txBox="1"/>
          <p:nvPr/>
        </p:nvSpPr>
        <p:spPr>
          <a:xfrm>
            <a:off x="381000" y="1834884"/>
            <a:ext cx="8458200" cy="7386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buFont typeface="Monotype Sorts" charset="2"/>
              <a:buNone/>
              <a:defRPr/>
            </a:pPr>
            <a:r>
              <a:rPr lang="en-CA" sz="1400" dirty="0"/>
              <a:t>H. Yanikomeroglu, “</a:t>
            </a:r>
            <a:r>
              <a:rPr lang="en-CA" sz="1400" dirty="0">
                <a:solidFill>
                  <a:srgbClr val="FF0000"/>
                </a:solidFill>
              </a:rPr>
              <a:t>Integrated terrestrial/non-terrestrial 6G networks for ubiquitous 3D super-connectivity</a:t>
            </a:r>
            <a:r>
              <a:rPr lang="en-CA" sz="1400" dirty="0"/>
              <a:t>”, Invited Paper, </a:t>
            </a:r>
            <a:r>
              <a:rPr lang="en-CA" sz="1400" i="1" dirty="0"/>
              <a:t>ACM </a:t>
            </a:r>
            <a:r>
              <a:rPr lang="en-CA" sz="1400" i="1" dirty="0">
                <a:solidFill>
                  <a:schemeClr val="tx1"/>
                </a:solidFill>
              </a:rPr>
              <a:t>Int’l Conf. Modeling, Analysis, and Simulation of Wireless and Mobile Systems (MSWIM) </a:t>
            </a:r>
            <a:r>
              <a:rPr lang="en-CA" sz="1400" i="1" dirty="0"/>
              <a:t>2018</a:t>
            </a:r>
            <a:r>
              <a:rPr lang="en-CA" sz="1400" dirty="0"/>
              <a:t>. </a:t>
            </a:r>
            <a:r>
              <a:rPr lang="en-CA" sz="1400" dirty="0">
                <a:solidFill>
                  <a:srgbClr val="9900FF"/>
                </a:solidFill>
              </a:rPr>
              <a:t>(</a:t>
            </a:r>
            <a:r>
              <a:rPr lang="en-CA" sz="1400" dirty="0" smtClean="0">
                <a:solidFill>
                  <a:srgbClr val="9900FF"/>
                </a:solidFill>
              </a:rPr>
              <a:t>08)</a:t>
            </a:r>
            <a:endParaRPr lang="en-CA" sz="1400" dirty="0">
              <a:latin typeface="+mj-lt"/>
              <a:cs typeface="+mn-c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1000" y="2616678"/>
            <a:ext cx="84582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3399FF"/>
              </a:buClr>
              <a:defRPr/>
            </a:pPr>
            <a:r>
              <a:rPr lang="en-CA" sz="1400" dirty="0"/>
              <a:t>X. Zhou, J. Guo, S. Durrani, H. Yanikomeroglu, “</a:t>
            </a:r>
            <a:r>
              <a:rPr lang="en-CA" sz="1400" dirty="0">
                <a:solidFill>
                  <a:srgbClr val="FF0000"/>
                </a:solidFill>
              </a:rPr>
              <a:t>Uplink coverage performance of an underlay drone cell for temporary events</a:t>
            </a:r>
            <a:r>
              <a:rPr lang="en-CA" sz="1400" dirty="0"/>
              <a:t>”, Invited Paper, </a:t>
            </a:r>
            <a:r>
              <a:rPr lang="en-CA" sz="1400" i="1" dirty="0"/>
              <a:t>IEEE </a:t>
            </a:r>
            <a:r>
              <a:rPr lang="en-CA" sz="1400" i="1" dirty="0">
                <a:solidFill>
                  <a:schemeClr val="tx1"/>
                </a:solidFill>
              </a:rPr>
              <a:t>Int’l Conf. in Communications Workshops (</a:t>
            </a:r>
            <a:r>
              <a:rPr lang="en-CA" sz="1400" i="1" dirty="0"/>
              <a:t>ICCW) 2018</a:t>
            </a:r>
            <a:r>
              <a:rPr lang="en-CA" sz="1400" dirty="0"/>
              <a:t>. </a:t>
            </a:r>
            <a:r>
              <a:rPr lang="en-CA" sz="1400" dirty="0" smtClean="0">
                <a:solidFill>
                  <a:srgbClr val="9900FF"/>
                </a:solidFill>
              </a:rPr>
              <a:t>(21)</a:t>
            </a:r>
            <a:endParaRPr lang="en-CA" sz="1400" dirty="0"/>
          </a:p>
        </p:txBody>
      </p:sp>
    </p:spTree>
    <p:extLst>
      <p:ext uri="{BB962C8B-B14F-4D97-AF65-F5344CB8AC3E}">
        <p14:creationId xmlns:p14="http://schemas.microsoft.com/office/powerpoint/2010/main" val="2039678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/>
          <p:cNvSpPr>
            <a:spLocks noGrp="1"/>
          </p:cNvSpPr>
          <p:nvPr>
            <p:ph type="title" idx="4294967295"/>
          </p:nvPr>
        </p:nvSpPr>
        <p:spPr>
          <a:xfrm>
            <a:off x="457200" y="838200"/>
            <a:ext cx="8458200" cy="381000"/>
          </a:xfrm>
        </p:spPr>
        <p:txBody>
          <a:bodyPr/>
          <a:lstStyle/>
          <a:p>
            <a:r>
              <a:rPr lang="en-US" dirty="0"/>
              <a:t>Non-Terrestrial Networks (NTN) Research Team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9091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19201"/>
            <a:ext cx="7315200" cy="52578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Dr</a:t>
            </a:r>
            <a:r>
              <a:rPr lang="en-US" sz="1800" dirty="0">
                <a:solidFill>
                  <a:schemeClr val="tx1"/>
                </a:solidFill>
              </a:rPr>
              <a:t>. Wael Jaafar		– PDF </a:t>
            </a:r>
          </a:p>
          <a:p>
            <a:r>
              <a:rPr lang="en-US" sz="1800" dirty="0">
                <a:solidFill>
                  <a:schemeClr val="tx1"/>
                </a:solidFill>
              </a:rPr>
              <a:t>Dr. </a:t>
            </a:r>
            <a:r>
              <a:rPr lang="en-US" sz="1800" dirty="0" err="1">
                <a:solidFill>
                  <a:schemeClr val="tx1"/>
                </a:solidFill>
              </a:rPr>
              <a:t>Sahabul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Alam</a:t>
            </a:r>
            <a:r>
              <a:rPr lang="en-US" sz="1800" dirty="0">
                <a:solidFill>
                  <a:schemeClr val="tx1"/>
                </a:solidFill>
              </a:rPr>
              <a:t>		– PDF</a:t>
            </a:r>
          </a:p>
          <a:p>
            <a:r>
              <a:rPr lang="en-US" sz="1800" dirty="0">
                <a:solidFill>
                  <a:schemeClr val="tx1"/>
                </a:solidFill>
              </a:rPr>
              <a:t>Dr. Tasneem Darwish		– PDF</a:t>
            </a:r>
          </a:p>
          <a:p>
            <a:r>
              <a:rPr lang="en-US" sz="1800" dirty="0">
                <a:solidFill>
                  <a:schemeClr val="tx1"/>
                </a:solidFill>
              </a:rPr>
              <a:t>Dr. Mohammad Khoshkholgh	</a:t>
            </a:r>
            <a:r>
              <a:rPr lang="en-US" sz="1800" dirty="0">
                <a:solidFill>
                  <a:srgbClr val="000000"/>
                </a:solidFill>
              </a:rPr>
              <a:t>– PDF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Dr</a:t>
            </a:r>
            <a:r>
              <a:rPr lang="en-US" sz="1800" dirty="0">
                <a:solidFill>
                  <a:schemeClr val="tx1"/>
                </a:solidFill>
              </a:rPr>
              <a:t>. </a:t>
            </a:r>
            <a:r>
              <a:rPr lang="en-US" sz="1800" dirty="0" err="1">
                <a:solidFill>
                  <a:schemeClr val="tx1"/>
                </a:solidFill>
              </a:rPr>
              <a:t>Aizaz</a:t>
            </a:r>
            <a:r>
              <a:rPr lang="en-US" sz="1800" dirty="0">
                <a:solidFill>
                  <a:schemeClr val="tx1"/>
                </a:solidFill>
              </a:rPr>
              <a:t> Chaudhry		– PDF</a:t>
            </a:r>
          </a:p>
          <a:p>
            <a:r>
              <a:rPr lang="en-US" sz="1800" dirty="0">
                <a:solidFill>
                  <a:schemeClr val="tx1"/>
                </a:solidFill>
              </a:rPr>
              <a:t>Dr. Jean-Daniel </a:t>
            </a:r>
            <a:r>
              <a:rPr lang="en-US" sz="1800" dirty="0" err="1">
                <a:solidFill>
                  <a:schemeClr val="tx1"/>
                </a:solidFill>
              </a:rPr>
              <a:t>Biomo</a:t>
            </a:r>
            <a:r>
              <a:rPr lang="en-US" sz="1800" dirty="0">
                <a:solidFill>
                  <a:schemeClr val="tx1"/>
                </a:solidFill>
              </a:rPr>
              <a:t>		– </a:t>
            </a:r>
            <a:r>
              <a:rPr lang="en-US" sz="1800" dirty="0" smtClean="0">
                <a:solidFill>
                  <a:schemeClr val="tx1"/>
                </a:solidFill>
              </a:rPr>
              <a:t>PDF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Dr. Mohammed </a:t>
            </a:r>
            <a:r>
              <a:rPr lang="en-US" sz="1800" dirty="0" err="1" smtClean="0">
                <a:solidFill>
                  <a:schemeClr val="tx1"/>
                </a:solidFill>
              </a:rPr>
              <a:t>Abdelsadek</a:t>
            </a:r>
            <a:r>
              <a:rPr lang="en-US" sz="1800" dirty="0" smtClean="0">
                <a:solidFill>
                  <a:schemeClr val="tx1"/>
                </a:solidFill>
              </a:rPr>
              <a:t>	– </a:t>
            </a:r>
            <a:r>
              <a:rPr lang="en-US" sz="1800" dirty="0">
                <a:solidFill>
                  <a:schemeClr val="tx1"/>
                </a:solidFill>
              </a:rPr>
              <a:t>PDF</a:t>
            </a:r>
          </a:p>
          <a:p>
            <a:pPr marL="0" indent="0">
              <a:buNone/>
            </a:pPr>
            <a:endParaRPr lang="en-US" sz="10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Nesrine Cherif 	 	– PhD student</a:t>
            </a:r>
          </a:p>
          <a:p>
            <a:r>
              <a:rPr lang="en-US" sz="1800" dirty="0" err="1">
                <a:solidFill>
                  <a:schemeClr val="tx1"/>
                </a:solidFill>
              </a:rPr>
              <a:t>Safwan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Alfattani</a:t>
            </a:r>
            <a:r>
              <a:rPr lang="en-US" sz="1800" dirty="0">
                <a:solidFill>
                  <a:schemeClr val="tx1"/>
                </a:solidFill>
              </a:rPr>
              <a:t>		– PhD student</a:t>
            </a:r>
          </a:p>
          <a:p>
            <a:r>
              <a:rPr lang="en-US" sz="1800" dirty="0">
                <a:solidFill>
                  <a:schemeClr val="tx1"/>
                </a:solidFill>
              </a:rPr>
              <a:t>Amin Farajzadeh		– PhD student</a:t>
            </a:r>
          </a:p>
          <a:p>
            <a:r>
              <a:rPr lang="en-US" sz="1800" dirty="0">
                <a:solidFill>
                  <a:schemeClr val="tx1"/>
                </a:solidFill>
              </a:rPr>
              <a:t>Omid Abbasi			– PhD student</a:t>
            </a:r>
          </a:p>
          <a:p>
            <a:r>
              <a:rPr lang="en-US" sz="1800" dirty="0">
                <a:solidFill>
                  <a:schemeClr val="tx1"/>
                </a:solidFill>
              </a:rPr>
              <a:t>Qiqi Ren			– PhD student</a:t>
            </a:r>
          </a:p>
          <a:p>
            <a:r>
              <a:rPr lang="en-US" sz="1800" dirty="0">
                <a:solidFill>
                  <a:schemeClr val="tx1"/>
                </a:solidFill>
              </a:rPr>
              <a:t>Mohamed </a:t>
            </a:r>
            <a:r>
              <a:rPr lang="en-US" sz="1800" dirty="0" err="1">
                <a:solidFill>
                  <a:schemeClr val="tx1"/>
                </a:solidFill>
              </a:rPr>
              <a:t>Hozayen</a:t>
            </a:r>
            <a:r>
              <a:rPr lang="en-US" sz="1800" dirty="0">
                <a:solidFill>
                  <a:schemeClr val="tx1"/>
                </a:solidFill>
              </a:rPr>
              <a:t>		</a:t>
            </a:r>
            <a:r>
              <a:rPr lang="en-US" sz="1800" dirty="0" smtClean="0">
                <a:solidFill>
                  <a:schemeClr val="tx1"/>
                </a:solidFill>
              </a:rPr>
              <a:t>– </a:t>
            </a:r>
            <a:r>
              <a:rPr lang="en-US" sz="1800" dirty="0" smtClean="0">
                <a:solidFill>
                  <a:schemeClr val="tx1"/>
                </a:solidFill>
                <a:sym typeface="Wingdings" panose="05000000000000000000" pitchFamily="2" charset="2"/>
              </a:rPr>
              <a:t>PhD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student</a:t>
            </a:r>
          </a:p>
          <a:p>
            <a:r>
              <a:rPr lang="en-US" sz="1800" dirty="0" err="1">
                <a:solidFill>
                  <a:schemeClr val="tx1"/>
                </a:solidFill>
              </a:rPr>
              <a:t>Hongzhao</a:t>
            </a:r>
            <a:r>
              <a:rPr lang="en-US" sz="1800" dirty="0">
                <a:solidFill>
                  <a:schemeClr val="tx1"/>
                </a:solidFill>
              </a:rPr>
              <a:t> Zheng		– </a:t>
            </a:r>
            <a:r>
              <a:rPr lang="en-US" sz="1800" dirty="0" smtClean="0">
                <a:solidFill>
                  <a:schemeClr val="tx1"/>
                </a:solidFill>
                <a:sym typeface="Wingdings" panose="05000000000000000000" pitchFamily="2" charset="2"/>
              </a:rPr>
              <a:t>PhD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student</a:t>
            </a:r>
          </a:p>
          <a:p>
            <a:endParaRPr lang="en-US" sz="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rgbClr val="FF3300"/>
              </a:solidFill>
            </a:endParaRPr>
          </a:p>
          <a:p>
            <a:pPr>
              <a:buFontTx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41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10000"/>
          </a:lnSpc>
          <a:spcBef>
            <a:spcPct val="20000"/>
          </a:spcBef>
          <a:spcAft>
            <a:spcPct val="0"/>
          </a:spcAft>
          <a:buClr>
            <a:srgbClr val="3399FF"/>
          </a:buClr>
          <a:buSzTx/>
          <a:buFont typeface="Monotype Sort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man Old Style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10000"/>
          </a:lnSpc>
          <a:spcBef>
            <a:spcPct val="20000"/>
          </a:spcBef>
          <a:spcAft>
            <a:spcPct val="0"/>
          </a:spcAft>
          <a:buClr>
            <a:srgbClr val="3399FF"/>
          </a:buClr>
          <a:buSzTx/>
          <a:buFont typeface="Monotype Sort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man Old Style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38648</TotalTime>
  <Words>2025</Words>
  <Application>Microsoft Office PowerPoint</Application>
  <PresentationFormat>On-screen Show (4:3)</PresentationFormat>
  <Paragraphs>122</Paragraphs>
  <Slides>10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IEEE Journal Papers (under review)</vt:lpstr>
      <vt:lpstr>IEEE Journal Papers (under review)</vt:lpstr>
      <vt:lpstr>IEEE Journal Papers (2020)</vt:lpstr>
      <vt:lpstr>IEEE Journal Papers (2019)</vt:lpstr>
      <vt:lpstr>IEEE Journal Papers (2016–2018) </vt:lpstr>
      <vt:lpstr>IEEE Conference Papers (2020–2021) </vt:lpstr>
      <vt:lpstr>IEEE Conference Papers (2019) </vt:lpstr>
      <vt:lpstr>IEEE Conference Papers (2016–2018)  </vt:lpstr>
      <vt:lpstr>Non-Terrestrial Networks (NTN) Research Team </vt:lpstr>
      <vt:lpstr>Ongoing International Collaborations on Non-Terrestrial Networks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Win98</dc:creator>
  <cp:lastModifiedBy>Halim Yanikomeroglu</cp:lastModifiedBy>
  <cp:revision>4816</cp:revision>
  <cp:lastPrinted>2015-05-27T21:08:38Z</cp:lastPrinted>
  <dcterms:created xsi:type="dcterms:W3CDTF">1999-05-11T23:29:05Z</dcterms:created>
  <dcterms:modified xsi:type="dcterms:W3CDTF">2020-10-01T13:52:04Z</dcterms:modified>
</cp:coreProperties>
</file>