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4666" r:id="rId2"/>
    <p:sldId id="6272" r:id="rId3"/>
    <p:sldId id="6274" r:id="rId4"/>
    <p:sldId id="6275" r:id="rId5"/>
    <p:sldId id="4676" r:id="rId6"/>
    <p:sldId id="6273" r:id="rId7"/>
    <p:sldId id="6269" r:id="rId8"/>
    <p:sldId id="4675" r:id="rId9"/>
    <p:sldId id="4673" r:id="rId10"/>
    <p:sldId id="6268" r:id="rId11"/>
    <p:sldId id="6270" r:id="rId12"/>
    <p:sldId id="4669" r:id="rId13"/>
    <p:sldId id="4670" r:id="rId14"/>
    <p:sldId id="6266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99"/>
    <a:srgbClr val="CCCC00"/>
    <a:srgbClr val="FF3300"/>
    <a:srgbClr val="3399FF"/>
    <a:srgbClr val="33CC33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7658" autoAdjust="0"/>
  </p:normalViewPr>
  <p:slideViewPr>
    <p:cSldViewPr>
      <p:cViewPr>
        <p:scale>
          <a:sx n="113" d="100"/>
          <a:sy n="113" d="100"/>
        </p:scale>
        <p:origin x="-672" y="-54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114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1536" y="43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93F106D6-13E0-4C7E-ACDE-7227095F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17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43438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52B4CFE-3082-4237-9F0A-21CB5EE4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954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466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867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460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852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09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627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796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17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853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19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155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44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19149"/>
            <a:ext cx="2057400" cy="5276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19149"/>
            <a:ext cx="6019800" cy="5276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480"/>
          </a:xfrm>
        </p:grpSpPr>
        <p:pic>
          <p:nvPicPr>
            <p:cNvPr id="2062" name="Picture 3" descr="top_l"/>
            <p:cNvPicPr>
              <a:picLocks noChangeAspect="1" noChangeArrowheads="1"/>
            </p:cNvPicPr>
            <p:nvPr userDrawn="1"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0" y="0"/>
              <a:ext cx="21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4" descr="top_r"/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752" y="0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6076951"/>
          </a:xfrm>
          <a:prstGeom prst="rect">
            <a:avLst/>
          </a:prstGeom>
          <a:gradFill rotWithShape="0">
            <a:gsLst>
              <a:gs pos="0">
                <a:srgbClr val="DFFDF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CA" b="1" dirty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9151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1125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381000" y="6553200"/>
            <a:ext cx="571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baseline="0" dirty="0" smtClean="0">
                <a:solidFill>
                  <a:srgbClr val="000099"/>
                </a:solidFill>
                <a:latin typeface="Arial Narrow" pitchFamily="34" charset="0"/>
              </a:rPr>
              <a:t>22 May 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</a:rPr>
              <a:t>2021 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--  H. </a:t>
            </a:r>
            <a:r>
              <a:rPr lang="en-US" sz="1200" u="none" dirty="0" err="1">
                <a:solidFill>
                  <a:srgbClr val="000099"/>
                </a:solidFill>
                <a:latin typeface="+mj-lt"/>
              </a:rPr>
              <a:t>Yanıkömeroğlu</a:t>
            </a:r>
            <a:r>
              <a:rPr lang="en-US" sz="1200" u="none" dirty="0">
                <a:solidFill>
                  <a:srgbClr val="000099"/>
                </a:solidFill>
                <a:latin typeface="+mj-lt"/>
              </a:rPr>
              <a:t>                                                  Carleton                                                                      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6858000" y="65532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Page </a:t>
            </a:r>
            <a:fld id="{E40204DD-8B50-4B21-9D9A-96B45338AE66}" type="slidenum">
              <a:rPr lang="en-US" sz="1200">
                <a:solidFill>
                  <a:srgbClr val="000099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of </a:t>
            </a:r>
            <a:r>
              <a:rPr lang="en-US" sz="1200" dirty="0" smtClean="0">
                <a:solidFill>
                  <a:srgbClr val="000099"/>
                </a:solidFill>
                <a:latin typeface="Arial Narrow" pitchFamily="34" charset="0"/>
              </a:rPr>
              <a:t>14</a:t>
            </a:r>
            <a:endParaRPr lang="en-US" sz="1200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762001"/>
            <a:ext cx="9144000" cy="66675"/>
          </a:xfrm>
          <a:prstGeom prst="rect">
            <a:avLst/>
          </a:prstGeom>
          <a:gradFill rotWithShape="0">
            <a:gsLst>
              <a:gs pos="0">
                <a:srgbClr val="475577"/>
              </a:gs>
              <a:gs pos="100000">
                <a:srgbClr val="DF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US"/>
          </a:p>
        </p:txBody>
      </p:sp>
      <p:sp>
        <p:nvSpPr>
          <p:cNvPr id="3" name="AutoShape 2" descr="Image result for ieee vts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AutoShape 4" descr="Image result for ieee vts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Image result for ieee vts"/>
          <p:cNvSpPr>
            <a:spLocks noChangeAspect="1" noChangeArrowheads="1"/>
          </p:cNvSpPr>
          <p:nvPr userDrawn="1"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8" descr="Image result for ieee vts"/>
          <p:cNvSpPr>
            <a:spLocks noChangeAspect="1" noChangeArrowheads="1"/>
          </p:cNvSpPr>
          <p:nvPr userDrawn="1"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10" descr="Image result for ieee vts"/>
          <p:cNvSpPr>
            <a:spLocks noChangeAspect="1" noChangeArrowheads="1"/>
          </p:cNvSpPr>
          <p:nvPr userDrawn="1"/>
        </p:nvSpPr>
        <p:spPr bwMode="auto">
          <a:xfrm>
            <a:off x="765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14" descr="Image result for ieee comsoc"/>
          <p:cNvSpPr>
            <a:spLocks noChangeAspect="1" noChangeArrowheads="1"/>
          </p:cNvSpPr>
          <p:nvPr userDrawn="1"/>
        </p:nvSpPr>
        <p:spPr bwMode="auto">
          <a:xfrm>
            <a:off x="917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AutoShape 16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AutoShape 19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222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21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3747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AutoShape 25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527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AutoShape 27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679575" y="1379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" name="Rectangle 5"/>
          <p:cNvSpPr>
            <a:spLocks noChangeArrowheads="1"/>
          </p:cNvSpPr>
          <p:nvPr userDrawn="1"/>
        </p:nvSpPr>
        <p:spPr bwMode="auto">
          <a:xfrm>
            <a:off x="1679575" y="0"/>
            <a:ext cx="5864225" cy="762000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baseline="0" dirty="0">
                <a:solidFill>
                  <a:schemeClr val="bg1"/>
                </a:solidFill>
                <a:latin typeface="Arial" pitchFamily="34" charset="0"/>
              </a:rPr>
              <a:t>                          Publications  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sz="1600" b="1" baseline="0" dirty="0">
                <a:solidFill>
                  <a:schemeClr val="bg1"/>
                </a:solidFill>
                <a:latin typeface="Arial" pitchFamily="34" charset="0"/>
              </a:rPr>
              <a:t>   </a:t>
            </a:r>
            <a:r>
              <a:rPr lang="en-US" sz="1600" b="1" baseline="0" dirty="0" smtClean="0">
                <a:solidFill>
                  <a:schemeClr val="bg1"/>
                </a:solidFill>
                <a:latin typeface="Arial" pitchFamily="34" charset="0"/>
              </a:rPr>
              <a:t>              Aerial and Satellite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</a:rPr>
              <a:t>Networks</a:t>
            </a:r>
            <a:endParaRPr lang="en-US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9890" name="AutoShape 2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49892" name="AutoShape 4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49894" name="Picture 6" descr="http://www.doe.carleton.ca/courses/4th_year_projects/carleton-university-logo.png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550025" y="98195"/>
            <a:ext cx="1527175" cy="587605"/>
          </a:xfrm>
          <a:prstGeom prst="rect">
            <a:avLst/>
          </a:prstGeom>
          <a:noFill/>
        </p:spPr>
      </p:pic>
      <p:sp>
        <p:nvSpPr>
          <p:cNvPr id="559106" name="AutoShape 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08" name="AutoShape 4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4" name="AutoShape 10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6" name="AutoShape 1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2819400" y="1103744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solidFill>
                  <a:srgbClr val="9900FF"/>
                </a:solidFill>
                <a:latin typeface="+mn-lt"/>
              </a:rPr>
              <a:t> </a:t>
            </a:r>
            <a:r>
              <a:rPr lang="en-CA" sz="1200" dirty="0" smtClean="0">
                <a:solidFill>
                  <a:srgbClr val="9900FF"/>
                </a:solidFill>
                <a:latin typeface="+mn-lt"/>
              </a:rPr>
              <a:t>                            </a:t>
            </a:r>
            <a:r>
              <a:rPr lang="en-CA" sz="1200" dirty="0">
                <a:solidFill>
                  <a:srgbClr val="FF0000"/>
                </a:solidFill>
                <a:latin typeface="+mn-lt"/>
              </a:rPr>
              <a:t>http://www.sce.carleton.ca/faculty/yanikomeroglu/cv/publications.pdf</a:t>
            </a:r>
          </a:p>
        </p:txBody>
      </p:sp>
      <p:sp>
        <p:nvSpPr>
          <p:cNvPr id="2" name="Rectangle 1"/>
          <p:cNvSpPr/>
          <p:nvPr/>
        </p:nvSpPr>
        <p:spPr>
          <a:xfrm>
            <a:off x="7391400" y="838200"/>
            <a:ext cx="1507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smtClean="0">
                <a:solidFill>
                  <a:srgbClr val="9900FF"/>
                </a:solidFill>
                <a:latin typeface="+mn-lt"/>
              </a:rPr>
              <a:t>(3,407 </a:t>
            </a:r>
            <a:r>
              <a:rPr lang="en-CA" sz="1400" dirty="0" smtClean="0">
                <a:solidFill>
                  <a:srgbClr val="9900FF"/>
                </a:solidFill>
                <a:latin typeface="+mn-lt"/>
              </a:rPr>
              <a:t>citations)</a:t>
            </a:r>
            <a:r>
              <a:rPr lang="en-CA" sz="1400" dirty="0" smtClean="0">
                <a:latin typeface="+mn-lt"/>
              </a:rPr>
              <a:t> </a:t>
            </a:r>
            <a:endParaRPr lang="en-CA" sz="14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3849256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O. Abbasi, H. Yanikomeroglu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Transmission scheme, detection and power allocation for uplink user cooperation with NOMA and </a:t>
            </a:r>
            <a:r>
              <a:rPr lang="en-US" sz="1400" dirty="0" smtClean="0">
                <a:solidFill>
                  <a:srgbClr val="FF0000"/>
                </a:solidFill>
              </a:rPr>
              <a:t>RSMA</a:t>
            </a:r>
            <a:r>
              <a:rPr lang="en-US" sz="1400" dirty="0" smtClean="0"/>
              <a:t>”, under review in </a:t>
            </a:r>
            <a:r>
              <a:rPr lang="en-US" sz="1400" i="1" dirty="0" smtClean="0"/>
              <a:t>IEEE Transactions on Communications</a:t>
            </a:r>
            <a:r>
              <a:rPr lang="en-US" sz="1400" dirty="0" smtClean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15240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J.-D. Medjo Me Biomo, H. Yanikomeroglu, G. Karabulut Kurt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Supervised learning for routing in satellite networks: A synthetic dataset generation framework based on flooding </a:t>
            </a:r>
            <a:r>
              <a:rPr lang="en-US" sz="1400" dirty="0" smtClean="0">
                <a:solidFill>
                  <a:srgbClr val="FF0000"/>
                </a:solidFill>
              </a:rPr>
              <a:t>protocol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Transactions on Aerospace and Electronics </a:t>
            </a:r>
            <a:r>
              <a:rPr lang="en-US" sz="1400" i="1" dirty="0" smtClean="0"/>
              <a:t>Systems</a:t>
            </a:r>
            <a:r>
              <a:rPr lang="en-US" sz="1400" dirty="0" smtClean="0"/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" y="23622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W. Jaafar, H. Yanikomeroglu, “</a:t>
            </a:r>
            <a:r>
              <a:rPr lang="en-US" sz="1400" dirty="0" smtClean="0">
                <a:solidFill>
                  <a:srgbClr val="FF0000"/>
                </a:solidFill>
              </a:rPr>
              <a:t>HAPS-ITS: Enabling future ITS services in trans-continental highways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Communications </a:t>
            </a:r>
            <a:r>
              <a:rPr lang="en-US" sz="1400" i="1" dirty="0" smtClean="0"/>
              <a:t>Magazine</a:t>
            </a:r>
            <a:r>
              <a:rPr lang="en-US" sz="1400" dirty="0" smtClean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29951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A. Hajijamali </a:t>
            </a:r>
            <a:r>
              <a:rPr lang="en-US" sz="1400" dirty="0" err="1" smtClean="0"/>
              <a:t>Arani</a:t>
            </a:r>
            <a:r>
              <a:rPr lang="en-US" sz="1400" dirty="0" smtClean="0"/>
              <a:t>, M.M. Azari, P. Hu, Y. Zhu, H. Yanikomeroglu, S. </a:t>
            </a:r>
            <a:r>
              <a:rPr lang="en-US" sz="1400" dirty="0" err="1" smtClean="0"/>
              <a:t>Safavi-Naeini</a:t>
            </a:r>
            <a:r>
              <a:rPr lang="en-US" sz="1400" dirty="0" smtClean="0"/>
              <a:t>, “</a:t>
            </a:r>
            <a:r>
              <a:rPr lang="en-US" sz="1400" dirty="0" smtClean="0">
                <a:solidFill>
                  <a:srgbClr val="FF0000"/>
                </a:solidFill>
              </a:rPr>
              <a:t>Green sky: Reinforcement learning for energy-efficient trajectory design of UAVs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Internet of Things </a:t>
            </a:r>
            <a:r>
              <a:rPr lang="en-US" sz="1400" i="1" dirty="0" smtClean="0"/>
              <a:t>Journal</a:t>
            </a:r>
            <a:r>
              <a:rPr lang="en-US" sz="1400" dirty="0" smtClean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4484252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K. </a:t>
            </a:r>
            <a:r>
              <a:rPr lang="en-US" sz="1400" dirty="0"/>
              <a:t>Tekbiyik,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A.R. </a:t>
            </a:r>
            <a:r>
              <a:rPr lang="en-US" sz="1400" dirty="0" err="1"/>
              <a:t>Ekti</a:t>
            </a:r>
            <a:r>
              <a:rPr lang="en-US" sz="1400" dirty="0"/>
              <a:t>, </a:t>
            </a:r>
            <a:r>
              <a:rPr lang="en-US" sz="1400" dirty="0" smtClean="0"/>
              <a:t>H. Yanikomeroglu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Graph attention networks for channel estimation in RIS-assisted satellite IoT communications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</a:t>
            </a:r>
            <a:r>
              <a:rPr lang="en-US" sz="1400" i="1" dirty="0" smtClean="0"/>
              <a:t>Internet </a:t>
            </a:r>
            <a:r>
              <a:rPr lang="en-US" sz="1400" i="1" dirty="0"/>
              <a:t>of Things Journal</a:t>
            </a:r>
            <a:r>
              <a:rPr lang="en-US" sz="1400" dirty="0" smtClean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511558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K. </a:t>
            </a:r>
            <a:r>
              <a:rPr lang="en-US" sz="1400" dirty="0"/>
              <a:t>Tekbiyik,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A.R. </a:t>
            </a:r>
            <a:r>
              <a:rPr lang="en-US" sz="1400" dirty="0" err="1"/>
              <a:t>Ekti</a:t>
            </a:r>
            <a:r>
              <a:rPr lang="en-US" sz="1400" dirty="0"/>
              <a:t>, </a:t>
            </a:r>
            <a:r>
              <a:rPr lang="en-US" sz="1400" dirty="0" smtClean="0"/>
              <a:t>H. Yanikomeroglu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Reconfigurable intelligent surfaces in action for non-terrestrial networks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Wireless Communications </a:t>
            </a:r>
            <a:r>
              <a:rPr lang="en-US" sz="1400" i="1" dirty="0" smtClean="0"/>
              <a:t>Magazine</a:t>
            </a:r>
            <a:r>
              <a:rPr lang="en-US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(02</a:t>
            </a:r>
            <a:r>
              <a:rPr lang="en-CA" sz="1400" dirty="0" smtClean="0">
                <a:solidFill>
                  <a:srgbClr val="9900FF"/>
                </a:solidFill>
              </a:rPr>
              <a:t>)</a:t>
            </a:r>
            <a:endParaRPr lang="en-CA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5742708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S. </a:t>
            </a:r>
            <a:r>
              <a:rPr lang="en-US" sz="1400" dirty="0"/>
              <a:t>Alfattani, </a:t>
            </a:r>
            <a:r>
              <a:rPr lang="en-US" sz="1400" dirty="0" smtClean="0"/>
              <a:t>W. </a:t>
            </a:r>
            <a:r>
              <a:rPr lang="en-US" sz="1400" dirty="0"/>
              <a:t>Jaafar, </a:t>
            </a:r>
            <a:r>
              <a:rPr lang="en-US" sz="1400" dirty="0" smtClean="0"/>
              <a:t>Y. </a:t>
            </a:r>
            <a:r>
              <a:rPr lang="en-US" sz="1400" dirty="0"/>
              <a:t>Hmamouche,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A. Yongacoglu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Link budget analysis for reconfigurable smart surfaces in aerial platforms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Open Journal of the Communications Society</a:t>
            </a:r>
            <a:r>
              <a:rPr lang="en-US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9977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</a:t>
            </a:r>
            <a:r>
              <a:rPr lang="en-US" dirty="0" smtClean="0"/>
              <a:t>(2021) 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598285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N. </a:t>
            </a:r>
            <a:r>
              <a:rPr lang="en-CA" sz="1400" dirty="0"/>
              <a:t>Adam, </a:t>
            </a:r>
            <a:r>
              <a:rPr lang="en-CA" sz="1400" dirty="0" smtClean="0"/>
              <a:t>C. </a:t>
            </a:r>
            <a:r>
              <a:rPr lang="en-CA" sz="1400" dirty="0" err="1"/>
              <a:t>Tapparello</a:t>
            </a:r>
            <a:r>
              <a:rPr lang="en-CA" sz="1400" dirty="0"/>
              <a:t>, </a:t>
            </a:r>
            <a:r>
              <a:rPr lang="en-CA" sz="1400" dirty="0" smtClean="0"/>
              <a:t>W. </a:t>
            </a:r>
            <a:r>
              <a:rPr lang="en-CA" sz="1400" dirty="0" err="1"/>
              <a:t>Heinzelman</a:t>
            </a:r>
            <a:r>
              <a:rPr lang="en-CA" sz="1400" dirty="0"/>
              <a:t>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Placement optimization of multiple UAV base stations</a:t>
            </a:r>
            <a:r>
              <a:rPr lang="en-CA" sz="1400" dirty="0"/>
              <a:t>”, </a:t>
            </a:r>
            <a:r>
              <a:rPr lang="en-CA" sz="1400" i="1" dirty="0" smtClean="0"/>
              <a:t>IEEE WCNC 2021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12192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N. </a:t>
            </a:r>
            <a:r>
              <a:rPr lang="en-CA" sz="1400" dirty="0"/>
              <a:t>Adam, </a:t>
            </a:r>
            <a:r>
              <a:rPr lang="en-CA" sz="1400" dirty="0" smtClean="0"/>
              <a:t>C. </a:t>
            </a:r>
            <a:r>
              <a:rPr lang="en-CA" sz="1400" dirty="0" err="1"/>
              <a:t>Tapparello</a:t>
            </a:r>
            <a:r>
              <a:rPr lang="en-CA" sz="1400" dirty="0"/>
              <a:t>, </a:t>
            </a:r>
            <a:r>
              <a:rPr lang="en-CA" sz="1400" dirty="0" smtClean="0"/>
              <a:t>W. </a:t>
            </a:r>
            <a:r>
              <a:rPr lang="en-CA" sz="1400" dirty="0" err="1"/>
              <a:t>Heinzelman</a:t>
            </a:r>
            <a:r>
              <a:rPr lang="en-CA" sz="1400" dirty="0"/>
              <a:t>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“</a:t>
            </a:r>
            <a:r>
              <a:rPr lang="en-US" sz="1400" dirty="0"/>
              <a:t>“</a:t>
            </a:r>
            <a:r>
              <a:rPr lang="en-US" sz="1400" dirty="0">
                <a:solidFill>
                  <a:srgbClr val="FF0000"/>
                </a:solidFill>
              </a:rPr>
              <a:t>Utilizing ground nodes with multi-hop capabilities to extend the range of </a:t>
            </a:r>
            <a:r>
              <a:rPr lang="en-US" sz="1400" dirty="0" smtClean="0">
                <a:solidFill>
                  <a:srgbClr val="FF0000"/>
                </a:solidFill>
              </a:rPr>
              <a:t>UAV-BSs</a:t>
            </a:r>
            <a:r>
              <a:rPr lang="en-CA" sz="1400" dirty="0" smtClean="0"/>
              <a:t>”, under review in </a:t>
            </a:r>
            <a:r>
              <a:rPr lang="en-CA" sz="1400" i="1" dirty="0" smtClean="0"/>
              <a:t>IEEE PIMRC 2021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27643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K. </a:t>
            </a:r>
            <a:r>
              <a:rPr lang="en-CA" sz="1400" dirty="0"/>
              <a:t>Tekbıyık,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C. </a:t>
            </a:r>
            <a:r>
              <a:rPr lang="en-CA" sz="1400" dirty="0"/>
              <a:t>Huang, </a:t>
            </a:r>
            <a:r>
              <a:rPr lang="en-CA" sz="1400" dirty="0" smtClean="0"/>
              <a:t>A.R. </a:t>
            </a:r>
            <a:r>
              <a:rPr lang="en-CA" sz="1400" dirty="0" err="1"/>
              <a:t>Ekti</a:t>
            </a:r>
            <a:r>
              <a:rPr lang="en-CA" sz="1400" dirty="0"/>
              <a:t>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Channel estimation for full-duplex RIS-assisted HAPS backhauling with graph attention networks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ICC </a:t>
            </a:r>
            <a:r>
              <a:rPr lang="en-CA" sz="1400" i="1" dirty="0" smtClean="0"/>
              <a:t>2021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(03</a:t>
            </a:r>
            <a:r>
              <a:rPr lang="en-CA" sz="1400" dirty="0" smtClean="0">
                <a:solidFill>
                  <a:srgbClr val="9900FF"/>
                </a:solidFill>
              </a:rPr>
              <a:t>)</a:t>
            </a:r>
            <a:endParaRPr lang="en-CA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37060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M.G</a:t>
            </a:r>
            <a:r>
              <a:rPr lang="en-CA" sz="1400" dirty="0"/>
              <a:t>. </a:t>
            </a:r>
            <a:r>
              <a:rPr lang="en-CA" sz="1400" dirty="0" smtClean="0"/>
              <a:t>Khoshkholgh, 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RSS-based UAV-BS 3-D mobility management via policy gradient deep reinforcement learning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ICC </a:t>
            </a:r>
            <a:r>
              <a:rPr lang="en-CA" sz="1400" i="1" dirty="0" smtClean="0"/>
              <a:t>2021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31366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N. </a:t>
            </a:r>
            <a:r>
              <a:rPr lang="en-CA" sz="1400" dirty="0"/>
              <a:t>Cherif, </a:t>
            </a:r>
            <a:r>
              <a:rPr lang="en-CA" sz="1400" dirty="0" smtClean="0"/>
              <a:t>W. </a:t>
            </a:r>
            <a:r>
              <a:rPr lang="en-CA" sz="1400" dirty="0"/>
              <a:t>Jaafar,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A. </a:t>
            </a:r>
            <a:r>
              <a:rPr lang="en-CA" sz="1400" dirty="0"/>
              <a:t>Yongacoglu, “</a:t>
            </a:r>
            <a:r>
              <a:rPr lang="en-CA" sz="1400" dirty="0">
                <a:solidFill>
                  <a:srgbClr val="FF0000"/>
                </a:solidFill>
              </a:rPr>
              <a:t>Disconnectivity-aware energy-efficient cargo-UAV trajectory planning with minimum </a:t>
            </a:r>
            <a:r>
              <a:rPr lang="en-CA" sz="1400" dirty="0" smtClean="0">
                <a:solidFill>
                  <a:srgbClr val="FF0000"/>
                </a:solidFill>
              </a:rPr>
              <a:t>handoffs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ICC </a:t>
            </a:r>
            <a:r>
              <a:rPr lang="en-CA" sz="1400" i="1" dirty="0" smtClean="0"/>
              <a:t>2021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7928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A.U</a:t>
            </a:r>
            <a:r>
              <a:rPr lang="en-CA" sz="1400" dirty="0"/>
              <a:t>. </a:t>
            </a:r>
            <a:r>
              <a:rPr lang="en-CA" sz="1400" dirty="0" smtClean="0"/>
              <a:t>Chaudhry, 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Optical wireless satellite networks versus optical fiber terrestrial networks: The latency perspective</a:t>
            </a:r>
            <a:r>
              <a:rPr lang="en-CA" sz="1400" dirty="0" smtClean="0"/>
              <a:t>”, under review in </a:t>
            </a:r>
            <a:r>
              <a:rPr lang="en-CA" sz="1400" i="1" dirty="0" smtClean="0"/>
              <a:t>Biennial </a:t>
            </a:r>
            <a:r>
              <a:rPr lang="en-CA" sz="1400" i="1" dirty="0"/>
              <a:t>Symposium on Communications (BSC) </a:t>
            </a:r>
            <a:r>
              <a:rPr lang="en-CA" sz="1400" i="1" dirty="0" smtClean="0"/>
              <a:t>2021</a:t>
            </a:r>
            <a:r>
              <a:rPr lang="en-CA" sz="1400" dirty="0" smtClean="0"/>
              <a:t>.</a:t>
            </a:r>
            <a:endParaRPr lang="en-CA" sz="1400" i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257464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M.Y. </a:t>
            </a:r>
            <a:r>
              <a:rPr lang="en-CA" sz="1400" dirty="0"/>
              <a:t>Abdelsadek,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G. </a:t>
            </a:r>
            <a:r>
              <a:rPr lang="en-CA" sz="1400" dirty="0"/>
              <a:t>Karabulut Kurt, “</a:t>
            </a:r>
            <a:r>
              <a:rPr lang="en-CA" sz="1400" dirty="0">
                <a:solidFill>
                  <a:srgbClr val="FF0000"/>
                </a:solidFill>
              </a:rPr>
              <a:t>Future ultra-dense LEO satellite networks: A cell-free massive MIMO approach</a:t>
            </a:r>
            <a:r>
              <a:rPr lang="en-CA" sz="1400" dirty="0"/>
              <a:t>”, </a:t>
            </a:r>
            <a:r>
              <a:rPr lang="en-CA" sz="1400" i="1" dirty="0"/>
              <a:t>IEEE ICC Workshops </a:t>
            </a:r>
            <a:r>
              <a:rPr lang="en-CA" sz="1400" i="1" dirty="0" smtClean="0"/>
              <a:t>2021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48490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A.Z. </a:t>
            </a:r>
            <a:r>
              <a:rPr lang="en-CA" sz="1400" dirty="0" err="1"/>
              <a:t>Cengiz</a:t>
            </a:r>
            <a:r>
              <a:rPr lang="en-CA" sz="1400" dirty="0"/>
              <a:t>, </a:t>
            </a:r>
            <a:r>
              <a:rPr lang="en-CA" sz="1400" dirty="0" smtClean="0"/>
              <a:t>S. </a:t>
            </a:r>
            <a:r>
              <a:rPr lang="en-CA" sz="1400" dirty="0" err="1"/>
              <a:t>Tedik</a:t>
            </a:r>
            <a:r>
              <a:rPr lang="en-CA" sz="1400" dirty="0"/>
              <a:t> </a:t>
            </a:r>
            <a:r>
              <a:rPr lang="en-CA" sz="1400" dirty="0" err="1"/>
              <a:t>Basaran</a:t>
            </a:r>
            <a:r>
              <a:rPr lang="en-CA" sz="1400" dirty="0"/>
              <a:t>, </a:t>
            </a:r>
            <a:r>
              <a:rPr lang="en-CA" sz="1400" dirty="0" smtClean="0"/>
              <a:t>B. </a:t>
            </a:r>
            <a:r>
              <a:rPr lang="en-CA" sz="1400" dirty="0" err="1"/>
              <a:t>Ozbek</a:t>
            </a:r>
            <a:r>
              <a:rPr lang="en-CA" sz="1400" dirty="0"/>
              <a:t>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Approximation of correlation matrix for high altitude platform </a:t>
            </a:r>
            <a:r>
              <a:rPr lang="en-CA" sz="1400" dirty="0" smtClean="0">
                <a:solidFill>
                  <a:srgbClr val="FF0000"/>
                </a:solidFill>
              </a:rPr>
              <a:t>stations</a:t>
            </a:r>
            <a:r>
              <a:rPr lang="en-CA" sz="1400" dirty="0" smtClean="0"/>
              <a:t>”, SIU 2021</a:t>
            </a:r>
            <a:r>
              <a:rPr lang="en-CA" sz="1400" dirty="0"/>
              <a:t>.</a:t>
            </a:r>
            <a:endParaRPr lang="en-CA" sz="1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541943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 smtClean="0"/>
              <a:t>O. </a:t>
            </a:r>
            <a:r>
              <a:rPr lang="en-CA" sz="1400" dirty="0"/>
              <a:t>Ben </a:t>
            </a:r>
            <a:r>
              <a:rPr lang="en-CA" sz="1400" dirty="0" err="1"/>
              <a:t>Yahia</a:t>
            </a:r>
            <a:r>
              <a:rPr lang="en-CA" sz="1400" dirty="0"/>
              <a:t>, </a:t>
            </a:r>
            <a:r>
              <a:rPr lang="en-CA" sz="1400" dirty="0" smtClean="0"/>
              <a:t>E. </a:t>
            </a:r>
            <a:r>
              <a:rPr lang="en-CA" sz="1400" dirty="0"/>
              <a:t>Erdogan,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I. </a:t>
            </a:r>
            <a:r>
              <a:rPr lang="en-CA" sz="1400" dirty="0"/>
              <a:t>Altunbas,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Physical layer security framework for optical non-terrestrial networks</a:t>
            </a:r>
            <a:r>
              <a:rPr lang="en-CA" sz="1400" dirty="0"/>
              <a:t>”, </a:t>
            </a:r>
            <a:r>
              <a:rPr lang="en-CA" sz="1400" i="1" dirty="0" smtClean="0"/>
              <a:t>ICT 2021 Workshops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877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</a:t>
            </a:r>
            <a:r>
              <a:rPr lang="en-US" dirty="0" smtClean="0"/>
              <a:t>2020) 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5727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Bor-Yaliniz, G. Senarath, H. Yanikomeroglu, “</a:t>
            </a:r>
            <a:r>
              <a:rPr lang="en-CA" sz="1400" dirty="0">
                <a:solidFill>
                  <a:srgbClr val="FF0000"/>
                </a:solidFill>
              </a:rPr>
              <a:t>Aerial access nodes and virtual wireless access: A look into </a:t>
            </a:r>
            <a:r>
              <a:rPr lang="en-CA" sz="1400" dirty="0" smtClean="0">
                <a:solidFill>
                  <a:srgbClr val="FF0000"/>
                </a:solidFill>
              </a:rPr>
              <a:t>integration strategies</a:t>
            </a:r>
            <a:r>
              <a:rPr lang="en-CA" sz="1400" dirty="0" smtClean="0"/>
              <a:t>”,</a:t>
            </a:r>
            <a:r>
              <a:rPr lang="en-CA" sz="1400" dirty="0"/>
              <a:t>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ICC 2020</a:t>
            </a:r>
            <a:r>
              <a:rPr lang="en-CA" sz="1400" dirty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800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O. Abbasi, H. Yanikomeroglu, A. Ebrahimi, N. Mokari, “</a:t>
            </a:r>
            <a:r>
              <a:rPr lang="en-US" sz="1400" dirty="0">
                <a:solidFill>
                  <a:srgbClr val="FF0000"/>
                </a:solidFill>
              </a:rPr>
              <a:t>Dynamic NOMA/OMA for V2X network with </a:t>
            </a:r>
            <a:r>
              <a:rPr lang="en-US" sz="1400" dirty="0" smtClean="0">
                <a:solidFill>
                  <a:srgbClr val="FF0000"/>
                </a:solidFill>
              </a:rPr>
              <a:t>UAV </a:t>
            </a:r>
            <a:r>
              <a:rPr lang="en-US" sz="1400" dirty="0">
                <a:solidFill>
                  <a:srgbClr val="FF0000"/>
                </a:solidFill>
              </a:rPr>
              <a:t>relaying</a:t>
            </a:r>
            <a:r>
              <a:rPr lang="en-CA" sz="1400" dirty="0"/>
              <a:t>”,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 smtClean="0"/>
              <a:t>VTC2020-Fall Workshops</a:t>
            </a:r>
            <a:r>
              <a:rPr lang="en-CA" sz="1400" dirty="0" smtClean="0"/>
              <a:t>. </a:t>
            </a:r>
            <a:endParaRPr lang="en-CA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4485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N. Cherif, W. Jaafar, H. Yanikomeroglu, A. Yongacoglu, “</a:t>
            </a:r>
            <a:r>
              <a:rPr lang="en-US" sz="1400" dirty="0">
                <a:solidFill>
                  <a:srgbClr val="FF0000"/>
                </a:solidFill>
              </a:rPr>
              <a:t>On the optimal 3D placement of a UAV base station for maximal coverage of UAV users</a:t>
            </a:r>
            <a:r>
              <a:rPr lang="en-US" sz="1400" dirty="0"/>
              <a:t>”</a:t>
            </a:r>
            <a:r>
              <a:rPr lang="en-CA" sz="1400" dirty="0"/>
              <a:t>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2020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276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O. </a:t>
            </a:r>
            <a:r>
              <a:rPr lang="en-CA" sz="1400" dirty="0" err="1"/>
              <a:t>Ghdiri</a:t>
            </a:r>
            <a:r>
              <a:rPr lang="en-CA" sz="1400" dirty="0"/>
              <a:t>, W. Jaafar, S. </a:t>
            </a:r>
            <a:r>
              <a:rPr lang="en-CA" sz="1400" dirty="0" err="1"/>
              <a:t>Alfattani</a:t>
            </a:r>
            <a:r>
              <a:rPr lang="en-CA" sz="1400" dirty="0"/>
              <a:t>, J. Ben </a:t>
            </a:r>
            <a:r>
              <a:rPr lang="en-CA" sz="1400" dirty="0" err="1"/>
              <a:t>Abderrazak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Energy-efficient multi-UAV data collection for IoT networks with time deadlines</a:t>
            </a:r>
            <a:r>
              <a:rPr lang="en-US" sz="1400" dirty="0"/>
              <a:t>”</a:t>
            </a:r>
            <a:r>
              <a:rPr lang="en-CA" sz="1400" dirty="0"/>
              <a:t>, </a:t>
            </a:r>
            <a:r>
              <a:rPr lang="en-CA" sz="1400" i="1" dirty="0" smtClean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2020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4038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fi-FI" sz="1400" dirty="0" smtClean="0"/>
              <a:t>O.A. </a:t>
            </a:r>
            <a:r>
              <a:rPr lang="fi-FI" sz="1400" dirty="0"/>
              <a:t>Topal, </a:t>
            </a:r>
            <a:r>
              <a:rPr lang="fi-FI" sz="1400" dirty="0" smtClean="0"/>
              <a:t>G. </a:t>
            </a:r>
            <a:r>
              <a:rPr lang="fi-FI" sz="1400" dirty="0"/>
              <a:t>Karabulut </a:t>
            </a:r>
            <a:r>
              <a:rPr lang="fi-FI" sz="1400" dirty="0" smtClean="0"/>
              <a:t>Kurt</a:t>
            </a:r>
            <a:r>
              <a:rPr lang="en-CA" sz="1400" dirty="0" smtClean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Securing the inter-satellite links: Doppler frequency shift based physical layer key </a:t>
            </a:r>
            <a:r>
              <a:rPr lang="en-US" sz="1400" dirty="0" smtClean="0">
                <a:solidFill>
                  <a:srgbClr val="FF0000"/>
                </a:solidFill>
              </a:rPr>
              <a:t>generation</a:t>
            </a:r>
            <a:r>
              <a:rPr lang="en-CA" sz="1400" dirty="0" smtClean="0"/>
              <a:t>”, </a:t>
            </a:r>
            <a:r>
              <a:rPr lang="en-CA" sz="1400" i="1" dirty="0" smtClean="0"/>
              <a:t>IEEE</a:t>
            </a:r>
            <a:r>
              <a:rPr lang="en-CA" sz="1400" dirty="0" smtClean="0"/>
              <a:t> </a:t>
            </a:r>
            <a:r>
              <a:rPr lang="en-CA" sz="1400" i="1" dirty="0" err="1" smtClean="0"/>
              <a:t>WiSEE</a:t>
            </a:r>
            <a:r>
              <a:rPr lang="en-CA" sz="1400" i="1" dirty="0" smtClean="0"/>
              <a:t> 2020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(01</a:t>
            </a:r>
            <a:r>
              <a:rPr lang="en-CA" sz="1400" dirty="0" smtClean="0">
                <a:solidFill>
                  <a:srgbClr val="9900FF"/>
                </a:solidFill>
              </a:rPr>
              <a:t>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4032207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848600" cy="381000"/>
          </a:xfrm>
        </p:spPr>
        <p:txBody>
          <a:bodyPr/>
          <a:lstStyle/>
          <a:p>
            <a:r>
              <a:rPr lang="en-US" dirty="0"/>
              <a:t>IEEE Conference Papers (2019)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538587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V.C.M. Leung, H. Yanikomeroglu, “</a:t>
            </a:r>
            <a:r>
              <a:rPr lang="en-CA" sz="1400" dirty="0">
                <a:solidFill>
                  <a:srgbClr val="FF0000"/>
                </a:solidFill>
              </a:rPr>
              <a:t>Randomized </a:t>
            </a:r>
            <a:r>
              <a:rPr lang="en-US" sz="1400" dirty="0">
                <a:solidFill>
                  <a:srgbClr val="FF0000"/>
                </a:solidFill>
              </a:rPr>
              <a:t>caching in cooperative UAV-enabled fog-RAN</a:t>
            </a:r>
            <a:r>
              <a:rPr lang="en-CA" sz="1400" dirty="0"/>
              <a:t>”, </a:t>
            </a:r>
            <a:r>
              <a:rPr lang="en-CA" sz="1400" i="1" dirty="0"/>
              <a:t>IEEE WCNC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07)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364190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H. Yanikomeroglu, V.C.M. Leung, K.G. Shin, “</a:t>
            </a:r>
            <a:r>
              <a:rPr lang="en-CA" sz="1400" dirty="0">
                <a:solidFill>
                  <a:srgbClr val="FF0000"/>
                </a:solidFill>
              </a:rPr>
              <a:t>How do non-ideal UAV antennas affect air-to-ground communications?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ICC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06)</a:t>
            </a:r>
            <a:endParaRPr lang="en-CA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42284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 </a:t>
            </a:r>
            <a:r>
              <a:rPr lang="en-CA" sz="1400" dirty="0" err="1"/>
              <a:t>Farajzadeh</a:t>
            </a:r>
            <a:r>
              <a:rPr lang="en-CA" sz="1400" dirty="0"/>
              <a:t>, O. </a:t>
            </a:r>
            <a:r>
              <a:rPr lang="en-CA" sz="1400" dirty="0" err="1"/>
              <a:t>Ercetin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UAV data collection over NOMA backscatter networks: UAV altitude and trajectory optimization</a:t>
            </a:r>
            <a:r>
              <a:rPr lang="en-CA" sz="1400" dirty="0"/>
              <a:t>”, </a:t>
            </a:r>
            <a:r>
              <a:rPr lang="en-CA" sz="1400" i="1" dirty="0"/>
              <a:t>IEEE ICC 2019. </a:t>
            </a:r>
            <a:r>
              <a:rPr lang="en-CA" sz="1400" dirty="0" smtClean="0">
                <a:solidFill>
                  <a:srgbClr val="9900FF"/>
                </a:solidFill>
              </a:rPr>
              <a:t>(26)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72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Khoshkholgh, K. </a:t>
            </a:r>
            <a:r>
              <a:rPr lang="en-CA" sz="1400" dirty="0" err="1"/>
              <a:t>Navaie</a:t>
            </a:r>
            <a:r>
              <a:rPr lang="en-CA" sz="1400" dirty="0"/>
              <a:t>, H. Yanikomeroglu, V.C.M. Leung, K.G. Shin, “</a:t>
            </a:r>
            <a:r>
              <a:rPr lang="en-CA" sz="1400" dirty="0">
                <a:solidFill>
                  <a:srgbClr val="FF0000"/>
                </a:solidFill>
              </a:rPr>
              <a:t>Coverage performance </a:t>
            </a:r>
            <a:r>
              <a:rPr lang="en-CA" sz="1400" dirty="0" smtClean="0">
                <a:solidFill>
                  <a:srgbClr val="FF0000"/>
                </a:solidFill>
              </a:rPr>
              <a:t>of </a:t>
            </a:r>
            <a:r>
              <a:rPr lang="en-CA" sz="1400" dirty="0">
                <a:solidFill>
                  <a:srgbClr val="FF0000"/>
                </a:solidFill>
              </a:rPr>
              <a:t>aerial-terrestrial HetNets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VTC2019-Spring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07)</a:t>
            </a:r>
            <a:endParaRPr lang="en-CA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597103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C.T. </a:t>
            </a:r>
            <a:r>
              <a:rPr lang="en-CA" sz="1400" dirty="0" err="1"/>
              <a:t>Cicek</a:t>
            </a:r>
            <a:r>
              <a:rPr lang="en-CA" sz="1400" dirty="0"/>
              <a:t>, H. Gultekin, B. </a:t>
            </a:r>
            <a:r>
              <a:rPr lang="en-CA" sz="1400" dirty="0" err="1"/>
              <a:t>Tavli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UAV Base station location optimization for next generation wireless networks: Overview and future research directions</a:t>
            </a:r>
            <a:r>
              <a:rPr lang="en-CA" sz="1400" dirty="0"/>
              <a:t>”, </a:t>
            </a:r>
            <a:r>
              <a:rPr lang="en-CA" sz="1400" i="1" dirty="0"/>
              <a:t>IEEE UVS-Oman 2019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(38)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189936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Cherif, M. Alzenad,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Downlink coverage analysis of an aerial user in vertical heterogeneous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03)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31420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</a:t>
            </a:r>
            <a:r>
              <a:rPr lang="en-CA" sz="1400" dirty="0" err="1"/>
              <a:t>Alfattani</a:t>
            </a:r>
            <a:r>
              <a:rPr lang="en-CA" sz="1400" dirty="0"/>
              <a:t>, W. </a:t>
            </a:r>
            <a:r>
              <a:rPr lang="en-CA" sz="1400" dirty="0" err="1"/>
              <a:t>Jaafar</a:t>
            </a:r>
            <a:r>
              <a:rPr lang="en-CA" sz="1400" dirty="0"/>
              <a:t>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Multi-UAV data collection architecture for wireless sensor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Globecom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06680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R. </a:t>
            </a:r>
            <a:r>
              <a:rPr lang="en-CA" sz="1400" dirty="0" err="1"/>
              <a:t>Ozdag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A new meta-heuristic approach for 3D placement of multiple unmanned aerial vehicle base stations in wireless networks</a:t>
            </a:r>
            <a:r>
              <a:rPr lang="en-CA" sz="1400" dirty="0"/>
              <a:t>”, </a:t>
            </a:r>
            <a:r>
              <a:rPr lang="en-CA" sz="1400" i="1" dirty="0"/>
              <a:t>DMS 2019</a:t>
            </a:r>
            <a:r>
              <a:rPr lang="en-CA" sz="1400" dirty="0"/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" y="249171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R. Ghanavi, M. Sabbaghian,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Q-Learning based aerial base station placement for fairness enhancement in mobile networks</a:t>
            </a:r>
            <a:r>
              <a:rPr lang="en-CA" sz="1400" dirty="0"/>
              <a:t>”, 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 err="1"/>
              <a:t>GlobalSIP</a:t>
            </a:r>
            <a:r>
              <a:rPr lang="en-CA" sz="1400" i="1" dirty="0"/>
              <a:t> 2019</a:t>
            </a:r>
            <a:r>
              <a:rPr lang="en-CA" sz="1400" dirty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2220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329232" y="1371600"/>
            <a:ext cx="6172200" cy="4800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 fontAlgn="base">
              <a:spcBef>
                <a:spcPct val="20000"/>
              </a:spcBef>
              <a:spcAft>
                <a:spcPts val="1200"/>
              </a:spcAft>
              <a:buFontTx/>
              <a:buChar char="•"/>
              <a:defRPr/>
            </a:pPr>
            <a:endParaRPr lang="tr-TR" sz="1200" kern="0" dirty="0">
              <a:solidFill>
                <a:srgbClr val="000000"/>
              </a:solidFill>
            </a:endParaRPr>
          </a:p>
        </p:txBody>
      </p:sp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381000" y="543763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Yongacoglu, “</a:t>
            </a:r>
            <a:r>
              <a:rPr lang="en-CA" sz="1400" dirty="0">
                <a:solidFill>
                  <a:srgbClr val="FF0000"/>
                </a:solidFill>
              </a:rPr>
              <a:t>On the number and 3D placement of drone base stations in wireless cellular networks</a:t>
            </a:r>
            <a:r>
              <a:rPr lang="en-CA" sz="1400" dirty="0"/>
              <a:t>”, </a:t>
            </a:r>
            <a:r>
              <a:rPr lang="en-CA" sz="1400" i="1" dirty="0"/>
              <a:t>IEEE Vehicular Technology Conference (VTC2016-Fall)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(281)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99535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</a:t>
            </a:r>
            <a:r>
              <a:rPr lang="en-CA" sz="1400" dirty="0" err="1"/>
              <a:t>Bor</a:t>
            </a:r>
            <a:r>
              <a:rPr lang="en-CA" sz="1400" dirty="0"/>
              <a:t> </a:t>
            </a:r>
            <a:r>
              <a:rPr lang="en-CA" sz="1400" dirty="0" err="1"/>
              <a:t>Yaliniz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 H. Yanikomeroglu, “</a:t>
            </a:r>
            <a:r>
              <a:rPr lang="en-CA" sz="1400" dirty="0">
                <a:solidFill>
                  <a:srgbClr val="FF0000"/>
                </a:solidFill>
              </a:rPr>
              <a:t>Efficient 3-D placement of an aerial base station in next generation cellular networks</a:t>
            </a:r>
            <a:r>
              <a:rPr lang="en-CA" sz="1400" dirty="0">
                <a:solidFill>
                  <a:schemeClr val="tx1"/>
                </a:solidFill>
              </a:rPr>
              <a:t>”, </a:t>
            </a:r>
            <a:r>
              <a:rPr lang="en-CA" sz="1400" i="1" dirty="0">
                <a:solidFill>
                  <a:schemeClr val="tx1"/>
                </a:solidFill>
              </a:rPr>
              <a:t>IEEE</a:t>
            </a:r>
            <a:r>
              <a:rPr lang="en-CA" sz="1400" dirty="0">
                <a:solidFill>
                  <a:srgbClr val="FF0000"/>
                </a:solidFill>
              </a:rPr>
              <a:t> </a:t>
            </a:r>
            <a:r>
              <a:rPr lang="en-CA" sz="1400" i="1" dirty="0">
                <a:solidFill>
                  <a:schemeClr val="tx1"/>
                </a:solidFill>
              </a:rPr>
              <a:t>Int’l Conf. in Communications (</a:t>
            </a:r>
            <a:r>
              <a:rPr lang="en-CA" sz="1400" i="1" dirty="0"/>
              <a:t>ICC) 2016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(597)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876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M.Z. </a:t>
            </a:r>
            <a:r>
              <a:rPr lang="en-CA" sz="1400" dirty="0" err="1"/>
              <a:t>Shakir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 “</a:t>
            </a:r>
            <a:r>
              <a:rPr lang="en-CA" sz="1400" dirty="0">
                <a:solidFill>
                  <a:srgbClr val="FF0000"/>
                </a:solidFill>
              </a:rPr>
              <a:t>Backhaul-aware robust  3D drone placement in 5G+ wireless networks</a:t>
            </a:r>
            <a:r>
              <a:rPr lang="en-CA" sz="1400" dirty="0"/>
              <a:t>”, </a:t>
            </a:r>
            <a:r>
              <a:rPr lang="en-CA" sz="1400" i="1" dirty="0"/>
              <a:t>IEEE </a:t>
            </a:r>
            <a:r>
              <a:rPr lang="en-CA" sz="1400" i="1" dirty="0">
                <a:solidFill>
                  <a:schemeClr val="tx1"/>
                </a:solidFill>
              </a:rPr>
              <a:t>Int’l Conf. in </a:t>
            </a:r>
            <a:r>
              <a:rPr lang="en-CA" sz="1400" i="1" dirty="0" err="1">
                <a:solidFill>
                  <a:schemeClr val="tx1"/>
                </a:solidFill>
              </a:rPr>
              <a:t>Commun</a:t>
            </a:r>
            <a:r>
              <a:rPr lang="en-CA" sz="1400" i="1" dirty="0">
                <a:solidFill>
                  <a:schemeClr val="tx1"/>
                </a:solidFill>
              </a:rPr>
              <a:t>. </a:t>
            </a:r>
            <a:r>
              <a:rPr lang="en-CA" sz="1400" i="1" dirty="0"/>
              <a:t>Workshops (ICCW) 2017</a:t>
            </a:r>
            <a:r>
              <a:rPr lang="en-CA" sz="1400" dirty="0"/>
              <a:t>. 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190)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319332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</a:t>
            </a:r>
            <a:r>
              <a:rPr lang="en-CA" sz="1400" dirty="0" err="1"/>
              <a:t>Gapeyenko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S. Andreev, H. </a:t>
            </a:r>
            <a:r>
              <a:rPr lang="en-CA" sz="1400" dirty="0" err="1"/>
              <a:t>Yanikomeroglu</a:t>
            </a:r>
            <a:r>
              <a:rPr lang="en-CA" sz="1400" dirty="0"/>
              <a:t>, Y. Koucheryavy, “</a:t>
            </a:r>
            <a:r>
              <a:rPr lang="en-CA" sz="1400" dirty="0">
                <a:solidFill>
                  <a:srgbClr val="FF0000"/>
                </a:solidFill>
              </a:rPr>
              <a:t>Effect of blockage in deploying mmWave drone base stations for beyond-5G networks</a:t>
            </a:r>
            <a:r>
              <a:rPr lang="en-CA" sz="1400" dirty="0"/>
              <a:t>”, Invited Paper, </a:t>
            </a:r>
            <a:r>
              <a:rPr lang="en-CA" sz="1400" i="1" dirty="0"/>
              <a:t>IEEE ICCW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(28)</a:t>
            </a:r>
            <a:endParaRPr lang="en-CA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432051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E. </a:t>
            </a:r>
            <a:r>
              <a:rPr lang="en-CA" sz="1400" dirty="0" err="1"/>
              <a:t>Kalantari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 H. Yanikomeroglu, “</a:t>
            </a:r>
            <a:r>
              <a:rPr lang="en-CA" sz="1400" dirty="0">
                <a:solidFill>
                  <a:srgbClr val="FF0000"/>
                </a:solidFill>
              </a:rPr>
              <a:t>User association and bandwidth allocation for terrestrial and aerial base stations with backhaul considerations</a:t>
            </a:r>
            <a:r>
              <a:rPr lang="en-CA" sz="1400" dirty="0"/>
              <a:t>”, </a:t>
            </a:r>
            <a:r>
              <a:rPr lang="en-CA" sz="1400" i="1" dirty="0"/>
              <a:t>IEEE PIMRC 2017</a:t>
            </a:r>
            <a:r>
              <a:rPr lang="en-CA" sz="1400" dirty="0"/>
              <a:t>. </a:t>
            </a:r>
            <a:r>
              <a:rPr lang="en-CA" sz="1400" dirty="0" smtClean="0">
                <a:solidFill>
                  <a:srgbClr val="9900FF"/>
                </a:solidFill>
              </a:rPr>
              <a:t>(84)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3762666"/>
            <a:ext cx="846925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R. </a:t>
            </a:r>
            <a:r>
              <a:rPr lang="en-CA" sz="1400" dirty="0" err="1"/>
              <a:t>Ghanavi</a:t>
            </a:r>
            <a:r>
              <a:rPr lang="en-CA" sz="1400" dirty="0"/>
              <a:t>, E. </a:t>
            </a:r>
            <a:r>
              <a:rPr lang="en-CA" sz="1400" dirty="0" err="1"/>
              <a:t>Kalantari</a:t>
            </a:r>
            <a:r>
              <a:rPr lang="en-CA" sz="1400" dirty="0"/>
              <a:t>,  M. </a:t>
            </a:r>
            <a:r>
              <a:rPr lang="en-CA" sz="1400" dirty="0" err="1"/>
              <a:t>Sabbaghian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Yongacoglu, “</a:t>
            </a:r>
            <a:r>
              <a:rPr lang="en-CA" sz="1400" dirty="0">
                <a:solidFill>
                  <a:srgbClr val="FF0000"/>
                </a:solidFill>
              </a:rPr>
              <a:t>Efficient 3D aerial base station considering users mobility by reinforcement learning</a:t>
            </a:r>
            <a:r>
              <a:rPr lang="en-CA" sz="1400" dirty="0"/>
              <a:t>”, </a:t>
            </a:r>
            <a:r>
              <a:rPr lang="en-CA" sz="1400" i="1" dirty="0"/>
              <a:t>IEEE WCNC 2018</a:t>
            </a:r>
            <a:r>
              <a:rPr lang="en-CA" sz="1400" dirty="0"/>
              <a:t>. </a:t>
            </a:r>
            <a:r>
              <a:rPr lang="en-CA" sz="1400" dirty="0" smtClean="0">
                <a:solidFill>
                  <a:srgbClr val="9900FF"/>
                </a:solidFill>
              </a:rPr>
              <a:t>(73)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127107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Coverage and rate analysis for downlink unmanned aerial vehicles base stations with LoS/</a:t>
            </a:r>
            <a:r>
              <a:rPr lang="en-CA" sz="1400" dirty="0" err="1">
                <a:solidFill>
                  <a:srgbClr val="FF0000"/>
                </a:solidFill>
              </a:rPr>
              <a:t>NLoS</a:t>
            </a:r>
            <a:r>
              <a:rPr lang="en-CA" sz="1400" dirty="0">
                <a:solidFill>
                  <a:srgbClr val="FF0000"/>
                </a:solidFill>
              </a:rPr>
              <a:t> propagation</a:t>
            </a:r>
            <a:r>
              <a:rPr lang="en-CA" sz="1400" dirty="0"/>
              <a:t>”, </a:t>
            </a:r>
            <a:r>
              <a:rPr lang="en-CA" sz="1400" i="1" dirty="0"/>
              <a:t>IEEE Globecom Workshops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(28)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4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Conference Papers (2016–2018)  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834884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H. Yanikomeroglu, “</a:t>
            </a:r>
            <a:r>
              <a:rPr lang="en-CA" sz="1400" dirty="0">
                <a:solidFill>
                  <a:srgbClr val="FF0000"/>
                </a:solidFill>
              </a:rPr>
              <a:t>Integrated terrestrial/non-terrestrial 6G networks for ubiquitous 3D super-connectivity</a:t>
            </a:r>
            <a:r>
              <a:rPr lang="en-CA" sz="1400" dirty="0"/>
              <a:t>”, Invited Paper, </a:t>
            </a:r>
            <a:r>
              <a:rPr lang="en-CA" sz="1400" i="1" dirty="0"/>
              <a:t>ACM </a:t>
            </a:r>
            <a:r>
              <a:rPr lang="en-CA" sz="1400" i="1" dirty="0">
                <a:solidFill>
                  <a:schemeClr val="tx1"/>
                </a:solidFill>
              </a:rPr>
              <a:t>Int’l Conf. Modeling, Analysis, and Simulation of Wireless and Mobile Systems (MSWIM) </a:t>
            </a:r>
            <a:r>
              <a:rPr lang="en-CA" sz="1400" i="1" dirty="0"/>
              <a:t>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(10)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261667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X. Zhou, J. Guo, S. Durrani, H. Yanikomeroglu, “</a:t>
            </a:r>
            <a:r>
              <a:rPr lang="en-CA" sz="1400" dirty="0">
                <a:solidFill>
                  <a:srgbClr val="FF0000"/>
                </a:solidFill>
              </a:rPr>
              <a:t>Uplink coverage performance of an underlay drone cell for temporary events</a:t>
            </a:r>
            <a:r>
              <a:rPr lang="en-CA" sz="1400" dirty="0"/>
              <a:t>”, Invited Paper, </a:t>
            </a:r>
            <a:r>
              <a:rPr lang="en-CA" sz="1400" i="1" dirty="0"/>
              <a:t>IEEE </a:t>
            </a:r>
            <a:r>
              <a:rPr lang="en-CA" sz="1400" i="1" dirty="0">
                <a:solidFill>
                  <a:schemeClr val="tx1"/>
                </a:solidFill>
              </a:rPr>
              <a:t>Int’l Conf. in Communications Workshops (</a:t>
            </a:r>
            <a:r>
              <a:rPr lang="en-CA" sz="1400" i="1" dirty="0"/>
              <a:t>ICCW) 2018</a:t>
            </a:r>
            <a:r>
              <a:rPr lang="en-CA" sz="1400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(25)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39678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458200" cy="381000"/>
          </a:xfrm>
        </p:spPr>
        <p:txBody>
          <a:bodyPr/>
          <a:lstStyle/>
          <a:p>
            <a:r>
              <a:rPr lang="en-US" dirty="0"/>
              <a:t>Non-Terrestrial Networks (NTN) Research Team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1"/>
            <a:ext cx="73152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Dr</a:t>
            </a:r>
            <a:r>
              <a:rPr lang="en-US" sz="1800" dirty="0">
                <a:solidFill>
                  <a:schemeClr val="tx1"/>
                </a:solidFill>
              </a:rPr>
              <a:t>. Wael Jaafar		– PDF 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</a:t>
            </a:r>
            <a:r>
              <a:rPr lang="en-US" sz="1800" dirty="0" err="1">
                <a:solidFill>
                  <a:schemeClr val="tx1"/>
                </a:solidFill>
              </a:rPr>
              <a:t>Sahabul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Alam</a:t>
            </a:r>
            <a:r>
              <a:rPr lang="en-US" sz="1800" dirty="0">
                <a:solidFill>
                  <a:schemeClr val="tx1"/>
                </a:solidFill>
              </a:rPr>
              <a:t>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Tasneem Darwish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</a:t>
            </a:r>
            <a:r>
              <a:rPr lang="en-US" sz="1800" dirty="0" err="1" smtClean="0">
                <a:solidFill>
                  <a:schemeClr val="tx1"/>
                </a:solidFill>
              </a:rPr>
              <a:t>Animesh</a:t>
            </a:r>
            <a:r>
              <a:rPr lang="en-US" sz="1800" dirty="0" smtClean="0">
                <a:solidFill>
                  <a:schemeClr val="tx1"/>
                </a:solidFill>
              </a:rPr>
              <a:t> Yadav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– </a:t>
            </a:r>
            <a:r>
              <a:rPr lang="en-US" sz="1800" dirty="0">
                <a:solidFill>
                  <a:srgbClr val="000000"/>
                </a:solidFill>
              </a:rPr>
              <a:t>PDF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Dr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Aizaz</a:t>
            </a:r>
            <a:r>
              <a:rPr lang="en-US" sz="1800" dirty="0">
                <a:solidFill>
                  <a:schemeClr val="tx1"/>
                </a:solidFill>
              </a:rPr>
              <a:t> Chaudhry		– PDF</a:t>
            </a:r>
          </a:p>
          <a:p>
            <a:r>
              <a:rPr lang="en-US" sz="1800" dirty="0">
                <a:solidFill>
                  <a:schemeClr val="tx1"/>
                </a:solidFill>
              </a:rPr>
              <a:t>Dr. Jean-Daniel </a:t>
            </a:r>
            <a:r>
              <a:rPr lang="en-US" sz="1800" dirty="0" err="1">
                <a:solidFill>
                  <a:schemeClr val="tx1"/>
                </a:solidFill>
              </a:rPr>
              <a:t>Biomo</a:t>
            </a:r>
            <a:r>
              <a:rPr lang="en-US" sz="1800" dirty="0">
                <a:solidFill>
                  <a:schemeClr val="tx1"/>
                </a:solidFill>
              </a:rPr>
              <a:t>		– </a:t>
            </a:r>
            <a:r>
              <a:rPr lang="en-US" sz="1800" dirty="0" smtClean="0">
                <a:solidFill>
                  <a:schemeClr val="tx1"/>
                </a:solidFill>
              </a:rPr>
              <a:t>PDF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Dr. Mohammed Abdelsadek	– PDF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Omid Abbasi			</a:t>
            </a:r>
            <a:r>
              <a:rPr lang="en-US" sz="1800" dirty="0">
                <a:solidFill>
                  <a:schemeClr val="tx1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PDF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Nesrine Cherif 	 	– PhD student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Safwan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Alfattani</a:t>
            </a:r>
            <a:r>
              <a:rPr lang="en-US" sz="1800" dirty="0">
                <a:solidFill>
                  <a:schemeClr val="tx1"/>
                </a:solidFill>
              </a:rPr>
              <a:t>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Amin Farajzadeh		– PhD student</a:t>
            </a:r>
          </a:p>
          <a:p>
            <a:r>
              <a:rPr lang="en-US" sz="1800" dirty="0" err="1" smtClean="0">
                <a:solidFill>
                  <a:schemeClr val="tx1"/>
                </a:solidFill>
              </a:rPr>
              <a:t>Afsoon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Alidadi</a:t>
            </a:r>
            <a:r>
              <a:rPr lang="en-US" sz="1800" dirty="0">
                <a:solidFill>
                  <a:schemeClr val="tx1"/>
                </a:solidFill>
              </a:rPr>
              <a:t>	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Qiqi Ren			– PhD student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Mohamed </a:t>
            </a:r>
            <a:r>
              <a:rPr lang="en-US" sz="1800" dirty="0" err="1">
                <a:solidFill>
                  <a:schemeClr val="tx1"/>
                </a:solidFill>
              </a:rPr>
              <a:t>Hozayen</a:t>
            </a:r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sz="1800" dirty="0" smtClean="0">
                <a:solidFill>
                  <a:schemeClr val="tx1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PhD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student</a:t>
            </a:r>
          </a:p>
          <a:p>
            <a:r>
              <a:rPr lang="en-US" sz="1800" dirty="0" err="1">
                <a:solidFill>
                  <a:schemeClr val="tx1"/>
                </a:solidFill>
              </a:rPr>
              <a:t>Hongzhao</a:t>
            </a:r>
            <a:r>
              <a:rPr lang="en-US" sz="1800" dirty="0">
                <a:solidFill>
                  <a:schemeClr val="tx1"/>
                </a:solidFill>
              </a:rPr>
              <a:t> Zheng		–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PhD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student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3300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799" y="2979003"/>
            <a:ext cx="243840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>
                <a:latin typeface="Arial" panose="020B0604020202020204" pitchFamily="34" charset="0"/>
              </a:rPr>
              <a:t>Cotutelle</a:t>
            </a:r>
            <a:r>
              <a:rPr lang="en-US" sz="1600" dirty="0">
                <a:latin typeface="Arial" panose="020B0604020202020204" pitchFamily="34" charset="0"/>
              </a:rPr>
              <a:t> in PhD</a:t>
            </a:r>
          </a:p>
          <a:p>
            <a:r>
              <a:rPr lang="en-US" sz="1600" dirty="0">
                <a:latin typeface="Arial" panose="020B0604020202020204" pitchFamily="34" charset="0"/>
              </a:rPr>
              <a:t>Home university</a:t>
            </a:r>
          </a:p>
          <a:p>
            <a:r>
              <a:rPr lang="en-US" sz="1600" dirty="0">
                <a:latin typeface="Arial" panose="020B0604020202020204" pitchFamily="34" charset="0"/>
              </a:rPr>
              <a:t>Host university: Carleton </a:t>
            </a:r>
          </a:p>
        </p:txBody>
      </p:sp>
    </p:spTree>
    <p:extLst>
      <p:ext uri="{BB962C8B-B14F-4D97-AF65-F5344CB8AC3E}">
        <p14:creationId xmlns:p14="http://schemas.microsoft.com/office/powerpoint/2010/main" val="23894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(under review)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4917488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K. </a:t>
            </a:r>
            <a:r>
              <a:rPr lang="en-US" sz="1400" dirty="0"/>
              <a:t>Tekbiyik,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A.R. </a:t>
            </a:r>
            <a:r>
              <a:rPr lang="en-US" sz="1400" dirty="0" err="1"/>
              <a:t>Ekti</a:t>
            </a:r>
            <a:r>
              <a:rPr lang="en-US" sz="1400" dirty="0"/>
              <a:t>, </a:t>
            </a:r>
            <a:r>
              <a:rPr lang="en-US" sz="1400" dirty="0" smtClean="0"/>
              <a:t>A. </a:t>
            </a:r>
            <a:r>
              <a:rPr lang="en-US" sz="1400" dirty="0" err="1"/>
              <a:t>Gorcin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Reconfigurable intelligent surfaces empowered THz communication for LEO satellite networks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Wireless </a:t>
            </a:r>
            <a:r>
              <a:rPr lang="en-US" sz="1400" i="1" dirty="0" smtClean="0"/>
              <a:t>Communications</a:t>
            </a:r>
            <a:r>
              <a:rPr lang="en-US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08)</a:t>
            </a:r>
            <a:endParaRPr lang="en-CA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1992748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O. </a:t>
            </a:r>
            <a:r>
              <a:rPr lang="en-US" sz="1400" dirty="0" err="1"/>
              <a:t>Ghdiri</a:t>
            </a:r>
            <a:r>
              <a:rPr lang="en-US" sz="1400" dirty="0"/>
              <a:t>, </a:t>
            </a:r>
            <a:r>
              <a:rPr lang="en-US" sz="1400" dirty="0" smtClean="0"/>
              <a:t>W. </a:t>
            </a:r>
            <a:r>
              <a:rPr lang="en-US" sz="1400" dirty="0"/>
              <a:t>Jaafar, </a:t>
            </a:r>
            <a:r>
              <a:rPr lang="en-US" sz="1400" dirty="0" smtClean="0"/>
              <a:t>S. </a:t>
            </a:r>
            <a:r>
              <a:rPr lang="en-US" sz="1400" dirty="0"/>
              <a:t>Alfattani, </a:t>
            </a:r>
            <a:r>
              <a:rPr lang="en-US" sz="1400" dirty="0" smtClean="0"/>
              <a:t>J. </a:t>
            </a:r>
            <a:r>
              <a:rPr lang="en-US" sz="1400" dirty="0"/>
              <a:t>Ben </a:t>
            </a:r>
            <a:r>
              <a:rPr lang="en-US" sz="1400" dirty="0" err="1"/>
              <a:t>Abderrazak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Offline and online UAV-enabled data collection in time-constrained IoT networks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Green Communications and </a:t>
            </a:r>
            <a:r>
              <a:rPr lang="en-US" sz="1400" i="1" dirty="0" smtClean="0"/>
              <a:t>Networking</a:t>
            </a:r>
            <a:r>
              <a:rPr lang="en-US" sz="1400" dirty="0" smtClean="0"/>
              <a:t>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000" y="2831664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T. </a:t>
            </a:r>
            <a:r>
              <a:rPr lang="en-US" sz="1400" dirty="0"/>
              <a:t>Darwish, </a:t>
            </a:r>
            <a:r>
              <a:rPr lang="en-US" sz="1400" dirty="0" smtClean="0"/>
              <a:t>G. </a:t>
            </a:r>
            <a:r>
              <a:rPr lang="en-US" sz="1400" dirty="0"/>
              <a:t>Kurt,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G. </a:t>
            </a:r>
            <a:r>
              <a:rPr lang="en-US" sz="1400" dirty="0"/>
              <a:t>Lamontagne, </a:t>
            </a:r>
            <a:r>
              <a:rPr lang="en-US" sz="1400" dirty="0" smtClean="0"/>
              <a:t>M. </a:t>
            </a:r>
            <a:r>
              <a:rPr lang="en-US" sz="1400" dirty="0" err="1"/>
              <a:t>Bellemare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Location management in IP-based future LEO satellite networks: A </a:t>
            </a:r>
            <a:r>
              <a:rPr lang="en-US" sz="1400" dirty="0" smtClean="0">
                <a:solidFill>
                  <a:srgbClr val="FF0000"/>
                </a:solidFill>
              </a:rPr>
              <a:t>review</a:t>
            </a:r>
            <a:r>
              <a:rPr lang="en-US" sz="1400" dirty="0"/>
              <a:t>”, under review in </a:t>
            </a:r>
            <a:r>
              <a:rPr lang="en-US" sz="1400" i="1" dirty="0"/>
              <a:t>IEEE Communications Surveys and </a:t>
            </a:r>
            <a:r>
              <a:rPr lang="en-US" sz="1400" i="1" dirty="0" smtClean="0"/>
              <a:t>Tutorials</a:t>
            </a:r>
            <a:r>
              <a:rPr lang="en-US" sz="1400" dirty="0" smtClean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675942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K. </a:t>
            </a:r>
            <a:r>
              <a:rPr lang="en-US" sz="1400" dirty="0"/>
              <a:t>Tekbiyik,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Energy-efficient RIS-assisted satellites for IoT networks</a:t>
            </a:r>
            <a:r>
              <a:rPr lang="en-US" sz="1400" dirty="0"/>
              <a:t>”, under review in </a:t>
            </a:r>
            <a:r>
              <a:rPr lang="en-US" sz="1400" i="1" dirty="0"/>
              <a:t>IEEE Internet of Things </a:t>
            </a:r>
            <a:r>
              <a:rPr lang="en-US" sz="1400" i="1" dirty="0" smtClean="0"/>
              <a:t>Journal</a:t>
            </a:r>
            <a:r>
              <a:rPr lang="en-US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US" sz="14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81000" y="4302712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P.M</a:t>
            </a:r>
            <a:r>
              <a:rPr lang="en-US" sz="1400" dirty="0"/>
              <a:t>. </a:t>
            </a:r>
            <a:r>
              <a:rPr lang="en-US" sz="1400" dirty="0" err="1"/>
              <a:t>Ghari</a:t>
            </a:r>
            <a:r>
              <a:rPr lang="en-US" sz="1400" dirty="0"/>
              <a:t>, </a:t>
            </a:r>
            <a:r>
              <a:rPr lang="en-US" sz="1400" dirty="0" smtClean="0"/>
              <a:t>M. </a:t>
            </a:r>
            <a:r>
              <a:rPr lang="en-US" sz="1400" dirty="0"/>
              <a:t>Sabbaghian,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Moving aerial anchors assisted network localization</a:t>
            </a:r>
            <a:r>
              <a:rPr lang="en-US" sz="1400" dirty="0"/>
              <a:t>”, under review in </a:t>
            </a:r>
            <a:r>
              <a:rPr lang="en-US" sz="1400" i="1" dirty="0"/>
              <a:t>IEEE Transactions on Wireless </a:t>
            </a:r>
            <a:r>
              <a:rPr lang="en-US" sz="1400" i="1" dirty="0" smtClean="0"/>
              <a:t>Communications</a:t>
            </a:r>
            <a:r>
              <a:rPr lang="en-US" sz="1400" dirty="0" smtClean="0"/>
              <a:t>.</a:t>
            </a:r>
            <a:endParaRPr lang="en-US" sz="1400" i="1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381000" y="5747214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T. </a:t>
            </a:r>
            <a:r>
              <a:rPr lang="en-US" sz="1400" dirty="0"/>
              <a:t>Darwish,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G. </a:t>
            </a:r>
            <a:r>
              <a:rPr lang="en-US" sz="1400" dirty="0"/>
              <a:t>Senarath, </a:t>
            </a:r>
            <a:r>
              <a:rPr lang="en-US" sz="1400" dirty="0" smtClean="0"/>
              <a:t>P. </a:t>
            </a:r>
            <a:r>
              <a:rPr lang="en-US" sz="1400" dirty="0"/>
              <a:t>Zhu, “</a:t>
            </a:r>
            <a:r>
              <a:rPr lang="en-US" sz="1400" dirty="0">
                <a:solidFill>
                  <a:srgbClr val="FF0000"/>
                </a:solidFill>
              </a:rPr>
              <a:t>A vision of self-evolving network management for future intelligent vertical HetNet</a:t>
            </a:r>
            <a:r>
              <a:rPr lang="en-US" sz="1400" dirty="0"/>
              <a:t>”, under review in </a:t>
            </a:r>
            <a:r>
              <a:rPr lang="en-US" sz="1400" i="1" dirty="0"/>
              <a:t>IEEE Wireless Communications </a:t>
            </a:r>
            <a:r>
              <a:rPr lang="en-US" sz="1400" i="1" dirty="0" smtClean="0"/>
              <a:t>Magazine</a:t>
            </a:r>
            <a:r>
              <a:rPr lang="en-US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04)</a:t>
            </a:r>
            <a:endParaRPr lang="en-CA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81000" y="13716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N. </a:t>
            </a:r>
            <a:r>
              <a:rPr lang="en-US" sz="1400" dirty="0"/>
              <a:t>Cherif, </a:t>
            </a:r>
            <a:r>
              <a:rPr lang="en-US" sz="1400" dirty="0" smtClean="0"/>
              <a:t>W. </a:t>
            </a:r>
            <a:r>
              <a:rPr lang="en-US" sz="1400" dirty="0"/>
              <a:t>Jaafar, </a:t>
            </a:r>
            <a:r>
              <a:rPr lang="en-US" sz="1400" dirty="0" smtClean="0"/>
              <a:t>H. </a:t>
            </a:r>
            <a:r>
              <a:rPr lang="en-US" sz="1400" dirty="0"/>
              <a:t>Yanikomeroglu, </a:t>
            </a:r>
            <a:r>
              <a:rPr lang="en-US" sz="1400" dirty="0" smtClean="0"/>
              <a:t>A. Yongacoglu</a:t>
            </a:r>
            <a:r>
              <a:rPr lang="en-US" sz="1400" dirty="0"/>
              <a:t>, “</a:t>
            </a:r>
            <a:r>
              <a:rPr lang="en-US" sz="1400" dirty="0">
                <a:solidFill>
                  <a:srgbClr val="FF0000"/>
                </a:solidFill>
              </a:rPr>
              <a:t>3D Aerial highways: The key enabler of the retail industry transformation</a:t>
            </a:r>
            <a:r>
              <a:rPr lang="en-US" sz="1400" dirty="0" smtClean="0"/>
              <a:t>”, under review in </a:t>
            </a:r>
            <a:r>
              <a:rPr lang="en-US" sz="1400" i="1" dirty="0"/>
              <a:t>IEEE Communications Magazine</a:t>
            </a:r>
            <a:r>
              <a:rPr lang="en-US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04)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6944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</a:t>
            </a:r>
            <a:r>
              <a:rPr lang="en-US" dirty="0" smtClean="0"/>
              <a:t>(2021)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48768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G. </a:t>
            </a:r>
            <a:r>
              <a:rPr lang="en-US" sz="1400" dirty="0"/>
              <a:t>Karabulut </a:t>
            </a:r>
            <a:r>
              <a:rPr lang="en-US" sz="1400" dirty="0" smtClean="0"/>
              <a:t>Kurt, 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Communication, computing, caching, and sensing for next generation aerial delivery networks</a:t>
            </a:r>
            <a:r>
              <a:rPr lang="en-US" sz="1400" dirty="0"/>
              <a:t>”, </a:t>
            </a:r>
            <a:r>
              <a:rPr lang="en-US" sz="1400" dirty="0" smtClean="0"/>
              <a:t>to appear </a:t>
            </a:r>
            <a:r>
              <a:rPr lang="en-US" sz="1400" dirty="0"/>
              <a:t>in </a:t>
            </a:r>
            <a:r>
              <a:rPr lang="en-US" sz="1400" i="1" dirty="0"/>
              <a:t>IEEE Vehicular Technology </a:t>
            </a:r>
            <a:r>
              <a:rPr lang="en-US" sz="1400" i="1" dirty="0" smtClean="0"/>
              <a:t>Magazine</a:t>
            </a:r>
            <a:r>
              <a:rPr lang="en-US" sz="1400" dirty="0" smtClean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55859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Z. </a:t>
            </a:r>
            <a:r>
              <a:rPr lang="en-US" sz="1400" dirty="0" err="1"/>
              <a:t>Rahimi</a:t>
            </a:r>
            <a:r>
              <a:rPr lang="en-US" sz="1400" dirty="0"/>
              <a:t>, </a:t>
            </a:r>
            <a:r>
              <a:rPr lang="en-US" sz="1400" dirty="0" smtClean="0"/>
              <a:t>M.J. </a:t>
            </a:r>
            <a:r>
              <a:rPr lang="en-US" sz="1400" dirty="0" err="1"/>
              <a:t>Sobouti</a:t>
            </a:r>
            <a:r>
              <a:rPr lang="en-US" sz="1400" dirty="0"/>
              <a:t>, </a:t>
            </a:r>
            <a:r>
              <a:rPr lang="en-US" sz="1400" dirty="0" smtClean="0"/>
              <a:t>R. </a:t>
            </a:r>
            <a:r>
              <a:rPr lang="en-US" sz="1400" dirty="0" err="1"/>
              <a:t>Ghanbari</a:t>
            </a:r>
            <a:r>
              <a:rPr lang="en-US" sz="1400" dirty="0"/>
              <a:t>, </a:t>
            </a:r>
            <a:r>
              <a:rPr lang="en-US" sz="1400" dirty="0" smtClean="0"/>
              <a:t>S.A. </a:t>
            </a:r>
            <a:r>
              <a:rPr lang="en-US" sz="1400" dirty="0"/>
              <a:t>Hosseini Seno, </a:t>
            </a:r>
            <a:r>
              <a:rPr lang="en-US" sz="1400" dirty="0" smtClean="0"/>
              <a:t>A.H. </a:t>
            </a:r>
            <a:r>
              <a:rPr lang="en-US" sz="1400" dirty="0" err="1"/>
              <a:t>Mohajerzadeh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Ahmadi,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An efficient 3D positioning approach to minimize required UAVs for IoT network coverage</a:t>
            </a:r>
            <a:r>
              <a:rPr lang="en-US" sz="1400" dirty="0"/>
              <a:t>”, </a:t>
            </a:r>
            <a:r>
              <a:rPr lang="en-US" sz="1400" dirty="0" smtClean="0"/>
              <a:t>to appear in </a:t>
            </a:r>
            <a:r>
              <a:rPr lang="en-US" sz="1400" i="1" dirty="0" smtClean="0"/>
              <a:t>IEEE </a:t>
            </a:r>
            <a:r>
              <a:rPr lang="en-US" sz="1400" i="1" dirty="0"/>
              <a:t>Internet of Things </a:t>
            </a:r>
            <a:r>
              <a:rPr lang="en-US" sz="1400" i="1" dirty="0" smtClean="0"/>
              <a:t>Journal</a:t>
            </a:r>
            <a:r>
              <a:rPr lang="en-US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08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</a:t>
            </a:r>
            <a:r>
              <a:rPr lang="en-US" dirty="0" smtClean="0"/>
              <a:t>(2021)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3452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A. </a:t>
            </a:r>
            <a:r>
              <a:rPr lang="en-US" sz="1400" dirty="0"/>
              <a:t>Mahmoud, </a:t>
            </a:r>
            <a:r>
              <a:rPr lang="en-US" sz="1400" dirty="0" smtClean="0"/>
              <a:t>S. </a:t>
            </a:r>
            <a:r>
              <a:rPr lang="en-US" sz="1400" dirty="0"/>
              <a:t>Muhaidat, </a:t>
            </a:r>
            <a:r>
              <a:rPr lang="en-US" sz="1400" dirty="0" smtClean="0"/>
              <a:t>P. </a:t>
            </a:r>
            <a:r>
              <a:rPr lang="en-US" sz="1400" dirty="0"/>
              <a:t>Sofotasios, </a:t>
            </a:r>
            <a:r>
              <a:rPr lang="en-US" sz="1400" dirty="0" smtClean="0"/>
              <a:t>I. </a:t>
            </a:r>
            <a:r>
              <a:rPr lang="en-US" sz="1400" dirty="0"/>
              <a:t>Abualhaol, </a:t>
            </a:r>
            <a:r>
              <a:rPr lang="en-US" sz="1400" dirty="0" smtClean="0"/>
              <a:t>O.A</a:t>
            </a:r>
            <a:r>
              <a:rPr lang="en-US" sz="1400" dirty="0"/>
              <a:t>. </a:t>
            </a:r>
            <a:r>
              <a:rPr lang="en-US" sz="1400" dirty="0" err="1"/>
              <a:t>Dobre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Intelligent reflecting surfaces assisted UAV communications for IoT networks: Performance analysis</a:t>
            </a:r>
            <a:r>
              <a:rPr lang="en-US" sz="1400" dirty="0"/>
              <a:t>”, </a:t>
            </a:r>
            <a:r>
              <a:rPr lang="en-US" sz="1400" dirty="0" smtClean="0"/>
              <a:t>to appear </a:t>
            </a:r>
            <a:r>
              <a:rPr lang="en-US" sz="1400" dirty="0"/>
              <a:t>in </a:t>
            </a:r>
            <a:r>
              <a:rPr lang="en-US" sz="1400" i="1" dirty="0"/>
              <a:t>IEEE Transactions on Green Communications and </a:t>
            </a:r>
            <a:r>
              <a:rPr lang="en-US" sz="1400" i="1" dirty="0" smtClean="0"/>
              <a:t>Networking</a:t>
            </a:r>
            <a:r>
              <a:rPr lang="en-CA" sz="1400" dirty="0" smtClean="0"/>
              <a:t>. 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52578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A.U</a:t>
            </a:r>
            <a:r>
              <a:rPr lang="en-US" sz="1400" dirty="0"/>
              <a:t>. </a:t>
            </a:r>
            <a:r>
              <a:rPr lang="en-US" sz="1400" dirty="0" smtClean="0"/>
              <a:t>Chaudhry, 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Laser inter-satellite links in a </a:t>
            </a:r>
            <a:r>
              <a:rPr lang="en-US" sz="1400" dirty="0" smtClean="0">
                <a:solidFill>
                  <a:srgbClr val="FF0000"/>
                </a:solidFill>
              </a:rPr>
              <a:t>Starlink constellation: A Classification and analysis</a:t>
            </a:r>
            <a:r>
              <a:rPr lang="en-US" sz="1400" dirty="0" smtClean="0"/>
              <a:t>”, to appear in </a:t>
            </a:r>
            <a:r>
              <a:rPr lang="en-US" sz="1400" i="1" dirty="0" smtClean="0"/>
              <a:t>IEEE </a:t>
            </a:r>
            <a:r>
              <a:rPr lang="en-US" sz="1400" i="1" dirty="0"/>
              <a:t>Vehicular Technology </a:t>
            </a:r>
            <a:r>
              <a:rPr lang="en-US" sz="1400" i="1" dirty="0" smtClean="0"/>
              <a:t>Magazine</a:t>
            </a:r>
            <a:r>
              <a:rPr lang="en-US" sz="1400" dirty="0" smtClean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2771852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K. </a:t>
            </a:r>
            <a:r>
              <a:rPr lang="en-US" sz="1400" dirty="0"/>
              <a:t>Tekbiyik,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A.R. </a:t>
            </a:r>
            <a:r>
              <a:rPr lang="en-US" sz="1400" dirty="0" err="1" smtClean="0"/>
              <a:t>Ekti</a:t>
            </a:r>
            <a:r>
              <a:rPr lang="en-US" sz="1400" dirty="0" smtClean="0"/>
              <a:t>, 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Reconfigurable intelligent surfaces in action for non-terrestrial networks</a:t>
            </a:r>
            <a:r>
              <a:rPr lang="en-US" sz="1400" dirty="0"/>
              <a:t>”, under review in </a:t>
            </a:r>
            <a:r>
              <a:rPr lang="en-US" sz="1400" i="1" dirty="0"/>
              <a:t>IEEE Communications </a:t>
            </a:r>
            <a:r>
              <a:rPr lang="en-US" sz="1400" i="1" dirty="0" smtClean="0"/>
              <a:t>Magazine</a:t>
            </a:r>
            <a:r>
              <a:rPr lang="en-US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US" sz="14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381000" y="43667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H.S</a:t>
            </a:r>
            <a:r>
              <a:rPr lang="en-US" sz="1400" dirty="0"/>
              <a:t>. </a:t>
            </a:r>
            <a:r>
              <a:rPr lang="en-US" sz="1400" dirty="0" err="1"/>
              <a:t>Khallaf</a:t>
            </a:r>
            <a:r>
              <a:rPr lang="en-US" sz="1400" dirty="0"/>
              <a:t>, </a:t>
            </a:r>
            <a:r>
              <a:rPr lang="en-US" sz="1400" dirty="0" smtClean="0"/>
              <a:t>M. </a:t>
            </a:r>
            <a:r>
              <a:rPr lang="en-US" sz="1400" dirty="0"/>
              <a:t>Uysal, </a:t>
            </a:r>
            <a:r>
              <a:rPr lang="en-US" sz="1400" dirty="0" smtClean="0"/>
              <a:t>K. </a:t>
            </a:r>
            <a:r>
              <a:rPr lang="en-US" sz="1400" dirty="0"/>
              <a:t>Kato, </a:t>
            </a:r>
            <a:r>
              <a:rPr lang="en-US" sz="1400" dirty="0" smtClean="0"/>
              <a:t>E.M. </a:t>
            </a:r>
            <a:r>
              <a:rPr lang="en-US" sz="1400" dirty="0"/>
              <a:t>Mohamed, </a:t>
            </a:r>
            <a:r>
              <a:rPr lang="en-US" sz="1400" dirty="0" smtClean="0"/>
              <a:t>S.M</a:t>
            </a:r>
            <a:r>
              <a:rPr lang="en-US" sz="1400" dirty="0"/>
              <a:t>. </a:t>
            </a:r>
            <a:r>
              <a:rPr lang="en-US" sz="1400" dirty="0" err="1"/>
              <a:t>Sait</a:t>
            </a:r>
            <a:r>
              <a:rPr lang="en-US" sz="1400" dirty="0"/>
              <a:t>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Composite fading model for aerial MIMO FSO links in the presence of atmospheric turbulence and pointing errors</a:t>
            </a:r>
            <a:r>
              <a:rPr lang="en-US" sz="1400" dirty="0"/>
              <a:t>” </a:t>
            </a:r>
            <a:r>
              <a:rPr lang="en-US" sz="1400" dirty="0" smtClean="0"/>
              <a:t>to appear </a:t>
            </a:r>
            <a:r>
              <a:rPr lang="en-US" sz="1400" dirty="0"/>
              <a:t>in </a:t>
            </a:r>
            <a:r>
              <a:rPr lang="en-US" sz="1400" i="1" dirty="0"/>
              <a:t>IEEE Wireless Communications </a:t>
            </a:r>
            <a:r>
              <a:rPr lang="en-US" sz="1400" i="1" dirty="0" smtClean="0"/>
              <a:t>Letters</a:t>
            </a:r>
            <a:r>
              <a:rPr lang="en-US" sz="1400" dirty="0" smtClean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1380836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O.A. </a:t>
            </a:r>
            <a:r>
              <a:rPr lang="en-US" sz="1400" dirty="0" err="1"/>
              <a:t>Topal</a:t>
            </a:r>
            <a:r>
              <a:rPr lang="en-US" sz="1400" dirty="0"/>
              <a:t>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Securing the inter-spacecraft links: Physical layer key generation from Doppler frequency shift</a:t>
            </a:r>
            <a:r>
              <a:rPr lang="en-US" sz="1400" dirty="0"/>
              <a:t>”, </a:t>
            </a:r>
            <a:r>
              <a:rPr lang="en-US" sz="1400" dirty="0" smtClean="0"/>
              <a:t>to appear in </a:t>
            </a:r>
            <a:r>
              <a:rPr lang="en-US" sz="1400" i="1" dirty="0" smtClean="0"/>
              <a:t>IEEE </a:t>
            </a:r>
            <a:r>
              <a:rPr lang="en-US" sz="1400" i="1" dirty="0"/>
              <a:t>Journal of Radio Frequency </a:t>
            </a:r>
            <a:r>
              <a:rPr lang="en-US" sz="1400" i="1" dirty="0" smtClean="0"/>
              <a:t>Identification</a:t>
            </a:r>
            <a:r>
              <a:rPr lang="en-US" sz="1400" dirty="0" smtClean="0"/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2076816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 smtClean="0"/>
              <a:t>Y. </a:t>
            </a:r>
            <a:r>
              <a:rPr lang="en-US" sz="1400" dirty="0"/>
              <a:t>Aydin, </a:t>
            </a:r>
            <a:r>
              <a:rPr lang="en-US" sz="1400" dirty="0" smtClean="0"/>
              <a:t>G. </a:t>
            </a:r>
            <a:r>
              <a:rPr lang="en-US" sz="1400" dirty="0"/>
              <a:t>Karabulut Kurt, </a:t>
            </a:r>
            <a:r>
              <a:rPr lang="en-US" sz="1400" dirty="0" smtClean="0"/>
              <a:t>E. </a:t>
            </a:r>
            <a:r>
              <a:rPr lang="en-US" sz="1400" dirty="0"/>
              <a:t>Ozdemir, </a:t>
            </a:r>
            <a:r>
              <a:rPr lang="en-US" sz="1400" dirty="0" smtClean="0"/>
              <a:t>H. </a:t>
            </a:r>
            <a:r>
              <a:rPr lang="en-US" sz="1400" dirty="0"/>
              <a:t>Yanikomeroglu, “</a:t>
            </a:r>
            <a:r>
              <a:rPr lang="en-US" sz="1400" dirty="0">
                <a:solidFill>
                  <a:srgbClr val="FF0000"/>
                </a:solidFill>
              </a:rPr>
              <a:t>Group handover for drone-mounted base stations</a:t>
            </a:r>
            <a:r>
              <a:rPr lang="en-US" sz="1400" dirty="0"/>
              <a:t>”, </a:t>
            </a:r>
            <a:r>
              <a:rPr lang="en-US" sz="1400" dirty="0" smtClean="0"/>
              <a:t>to appear in </a:t>
            </a:r>
            <a:r>
              <a:rPr lang="en-US" sz="1400" i="1" dirty="0" smtClean="0"/>
              <a:t>IEEE </a:t>
            </a:r>
            <a:r>
              <a:rPr lang="en-US" sz="1400" i="1" dirty="0"/>
              <a:t>Internet of Things </a:t>
            </a:r>
            <a:r>
              <a:rPr lang="en-US" sz="1400" i="1" dirty="0" smtClean="0"/>
              <a:t>Journal</a:t>
            </a:r>
            <a:r>
              <a:rPr lang="en-US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(01)</a:t>
            </a:r>
            <a:endParaRPr lang="en-US" sz="14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81000" y="59436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W. Jaafar, </a:t>
            </a:r>
            <a:r>
              <a:rPr lang="en-CA" sz="1400" dirty="0" smtClean="0"/>
              <a:t>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Dynamics of laser-charged UAVs: A battery perspective</a:t>
            </a:r>
            <a:r>
              <a:rPr lang="en-CA" sz="1400" dirty="0" smtClean="0"/>
              <a:t>”, to appear </a:t>
            </a:r>
            <a:r>
              <a:rPr lang="en-CA" sz="1400" dirty="0"/>
              <a:t>in </a:t>
            </a:r>
            <a:r>
              <a:rPr lang="en-CA" sz="1400" i="1" dirty="0" smtClean="0"/>
              <a:t>IEEE Internet of Things Journal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03)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3147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7772400" cy="381000"/>
          </a:xfrm>
        </p:spPr>
        <p:txBody>
          <a:bodyPr/>
          <a:lstStyle/>
          <a:p>
            <a:r>
              <a:rPr lang="en-US" dirty="0"/>
              <a:t>IEEE Journal Papers </a:t>
            </a:r>
            <a:r>
              <a:rPr lang="en-US" dirty="0" smtClean="0"/>
              <a:t>(2021)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1923472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G. </a:t>
            </a:r>
            <a:r>
              <a:rPr lang="en-CA" sz="1400" dirty="0"/>
              <a:t>Kurt, </a:t>
            </a:r>
            <a:r>
              <a:rPr lang="en-CA" sz="1400" dirty="0" smtClean="0"/>
              <a:t>M.G</a:t>
            </a:r>
            <a:r>
              <a:rPr lang="en-CA" sz="1400" dirty="0"/>
              <a:t>. Khoshkholgh, </a:t>
            </a:r>
            <a:r>
              <a:rPr lang="en-CA" sz="1400" dirty="0" smtClean="0"/>
              <a:t>S. </a:t>
            </a:r>
            <a:r>
              <a:rPr lang="en-CA" sz="1400" dirty="0"/>
              <a:t>Alfattani, </a:t>
            </a:r>
            <a:r>
              <a:rPr lang="en-CA" sz="1400" dirty="0" smtClean="0"/>
              <a:t>A. </a:t>
            </a:r>
            <a:r>
              <a:rPr lang="en-CA" sz="1400" dirty="0"/>
              <a:t>Ibrahim, </a:t>
            </a:r>
            <a:r>
              <a:rPr lang="en-CA" sz="1400" dirty="0" smtClean="0"/>
              <a:t>T.S.J</a:t>
            </a:r>
            <a:r>
              <a:rPr lang="en-CA" sz="1400" dirty="0"/>
              <a:t>. Darwish, </a:t>
            </a:r>
            <a:r>
              <a:rPr lang="en-CA" sz="1400" dirty="0" err="1"/>
              <a:t>Md</a:t>
            </a:r>
            <a:r>
              <a:rPr lang="en-CA" sz="1400" dirty="0"/>
              <a:t> </a:t>
            </a:r>
            <a:r>
              <a:rPr lang="en-CA" sz="1400" dirty="0" smtClean="0"/>
              <a:t>S. </a:t>
            </a:r>
            <a:r>
              <a:rPr lang="en-CA" sz="1400" dirty="0"/>
              <a:t>Alam,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A. Yongacoglu, “</a:t>
            </a:r>
            <a:r>
              <a:rPr lang="en-US" sz="1400" dirty="0" smtClean="0">
                <a:solidFill>
                  <a:srgbClr val="FF0000"/>
                </a:solidFill>
              </a:rPr>
              <a:t>A </a:t>
            </a:r>
            <a:r>
              <a:rPr lang="en-US" sz="1400" dirty="0">
                <a:solidFill>
                  <a:srgbClr val="FF0000"/>
                </a:solidFill>
              </a:rPr>
              <a:t>vision and framework for the high altitude platform station (HAPS) networks of the future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Communications Surveys and Tutorials</a:t>
            </a:r>
            <a:r>
              <a:rPr lang="en-CA" sz="1400" dirty="0" smtClean="0"/>
              <a:t>, </a:t>
            </a:r>
            <a:r>
              <a:rPr lang="en-CA" sz="1400" dirty="0" err="1" smtClean="0"/>
              <a:t>Secondquarter</a:t>
            </a:r>
            <a:r>
              <a:rPr lang="en-CA" sz="1400" dirty="0" smtClean="0"/>
              <a:t> 2021. </a:t>
            </a:r>
            <a:r>
              <a:rPr lang="en-CA" sz="1400" dirty="0" smtClean="0">
                <a:solidFill>
                  <a:srgbClr val="9900FF"/>
                </a:solidFill>
              </a:rPr>
              <a:t>(12)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3618344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E. </a:t>
            </a:r>
            <a:r>
              <a:rPr lang="en-CA" sz="1400" dirty="0"/>
              <a:t>Erdogan, </a:t>
            </a:r>
            <a:r>
              <a:rPr lang="en-CA" sz="1400" dirty="0" smtClean="0"/>
              <a:t>I. </a:t>
            </a:r>
            <a:r>
              <a:rPr lang="en-CA" sz="1400" dirty="0"/>
              <a:t>Altunbas,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M. </a:t>
            </a:r>
            <a:r>
              <a:rPr lang="en-CA" sz="1400" dirty="0" err="1"/>
              <a:t>Bellemare</a:t>
            </a:r>
            <a:r>
              <a:rPr lang="en-CA" sz="1400" dirty="0"/>
              <a:t>, </a:t>
            </a:r>
            <a:r>
              <a:rPr lang="en-CA" sz="1400" dirty="0" smtClean="0"/>
              <a:t>G. </a:t>
            </a:r>
            <a:r>
              <a:rPr lang="en-CA" sz="1400" dirty="0"/>
              <a:t>Lamontagne,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Site diversity in downlink optical satellite networks through ground station </a:t>
            </a:r>
            <a:r>
              <a:rPr lang="en-CA" sz="1400" dirty="0" smtClean="0">
                <a:solidFill>
                  <a:srgbClr val="FF0000"/>
                </a:solidFill>
              </a:rPr>
              <a:t>selection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Access</a:t>
            </a:r>
            <a:r>
              <a:rPr lang="en-CA" sz="1400" dirty="0" smtClean="0"/>
              <a:t>, 2021. 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2954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A.U. Chaudhry, 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Free space optics for next-generation satellite networks</a:t>
            </a:r>
            <a:r>
              <a:rPr lang="en-CA" sz="1400" dirty="0" smtClean="0"/>
              <a:t>”, to appear in </a:t>
            </a:r>
            <a:r>
              <a:rPr lang="en-CA" sz="1400" i="1" dirty="0" smtClean="0"/>
              <a:t>IEEE Consumer Electronics Magazine</a:t>
            </a:r>
            <a:r>
              <a:rPr lang="en-CA" sz="1400" dirty="0" smtClean="0"/>
              <a:t>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04)</a:t>
            </a:r>
            <a:endParaRPr lang="en-CA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770908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N. </a:t>
            </a:r>
            <a:r>
              <a:rPr lang="en-CA" sz="1400" dirty="0" err="1"/>
              <a:t>Cherif</a:t>
            </a:r>
            <a:r>
              <a:rPr lang="en-CA" sz="1400" dirty="0"/>
              <a:t>, M. Alzenad,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Downlink coverage and rate analysis of an aerial user in vertical heterogeneous networks (VHetNets)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Wireless </a:t>
            </a:r>
            <a:r>
              <a:rPr lang="en-CA" sz="1400" i="1" dirty="0" smtClean="0"/>
              <a:t>Communications</a:t>
            </a:r>
            <a:r>
              <a:rPr lang="en-CA" sz="1400" dirty="0" smtClean="0"/>
              <a:t>, Mar 2021 </a:t>
            </a:r>
            <a:r>
              <a:rPr lang="en-CA" sz="1400" dirty="0" smtClean="0">
                <a:solidFill>
                  <a:srgbClr val="9900FF"/>
                </a:solidFill>
              </a:rPr>
              <a:t>(10)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4248728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M.S. </a:t>
            </a:r>
            <a:r>
              <a:rPr lang="en-CA" sz="1400" dirty="0" err="1"/>
              <a:t>Alam</a:t>
            </a:r>
            <a:r>
              <a:rPr lang="en-CA" sz="1400" dirty="0"/>
              <a:t>, </a:t>
            </a:r>
            <a:r>
              <a:rPr lang="en-CA" sz="1400" dirty="0" smtClean="0"/>
              <a:t>G. </a:t>
            </a:r>
            <a:r>
              <a:rPr lang="en-CA" sz="1400" dirty="0"/>
              <a:t>Karabulut Kurt, </a:t>
            </a:r>
            <a:r>
              <a:rPr lang="en-CA" sz="1400" dirty="0" smtClean="0"/>
              <a:t>H. </a:t>
            </a:r>
            <a:r>
              <a:rPr lang="en-CA" sz="1400" dirty="0"/>
              <a:t>Yanikomeroglu, </a:t>
            </a:r>
            <a:r>
              <a:rPr lang="en-CA" sz="1400" dirty="0" smtClean="0"/>
              <a:t>P. </a:t>
            </a:r>
            <a:r>
              <a:rPr lang="en-CA" sz="1400" dirty="0"/>
              <a:t>Zhu, </a:t>
            </a:r>
            <a:r>
              <a:rPr lang="en-CA" sz="1400" dirty="0" smtClean="0"/>
              <a:t>N.-D. </a:t>
            </a:r>
            <a:r>
              <a:rPr lang="en-CA" sz="1400" dirty="0"/>
              <a:t>Dao,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High altitude platform station based super macro base station (HAPS-SMBS) constellations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Communications Magazine</a:t>
            </a:r>
            <a:r>
              <a:rPr lang="en-CA" sz="1400" dirty="0" smtClean="0"/>
              <a:t>, Jan 2021 </a:t>
            </a:r>
            <a:r>
              <a:rPr lang="en-CA" sz="1400" dirty="0" smtClean="0">
                <a:solidFill>
                  <a:srgbClr val="9900FF"/>
                </a:solidFill>
              </a:rPr>
              <a:t>(08)</a:t>
            </a:r>
            <a:endParaRPr lang="en-CA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56450B7-8FCE-41FA-A12F-AD842248533E}"/>
              </a:ext>
            </a:extLst>
          </p:cNvPr>
          <p:cNvSpPr txBox="1"/>
          <p:nvPr/>
        </p:nvSpPr>
        <p:spPr>
          <a:xfrm>
            <a:off x="381000" y="48768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S. </a:t>
            </a:r>
            <a:r>
              <a:rPr lang="en-CA" sz="1400" dirty="0" err="1"/>
              <a:t>Alfattani</a:t>
            </a:r>
            <a:r>
              <a:rPr lang="en-CA" sz="1400" dirty="0"/>
              <a:t>, W. Jaafar, Y. </a:t>
            </a:r>
            <a:r>
              <a:rPr lang="en-CA" sz="1400" dirty="0" err="1"/>
              <a:t>Hmamouche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A. </a:t>
            </a:r>
            <a:r>
              <a:rPr lang="en-CA" sz="1400" dirty="0" err="1"/>
              <a:t>Yongacoglu</a:t>
            </a:r>
            <a:r>
              <a:rPr lang="en-CA" sz="1400" dirty="0"/>
              <a:t>, N.D. Dao, P. Zhu, “</a:t>
            </a:r>
            <a:r>
              <a:rPr lang="en-CA" sz="1400" dirty="0">
                <a:solidFill>
                  <a:srgbClr val="FF0000"/>
                </a:solidFill>
              </a:rPr>
              <a:t>Aerial platforms with reconfigurable smart surfaces for 5G and beyond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Communications </a:t>
            </a:r>
            <a:r>
              <a:rPr lang="en-CA" sz="1400" i="1" dirty="0" smtClean="0"/>
              <a:t>Magazine</a:t>
            </a:r>
            <a:r>
              <a:rPr lang="en-CA" sz="1400" dirty="0" smtClean="0"/>
              <a:t>, Jan 2021.</a:t>
            </a:r>
            <a:r>
              <a:rPr lang="en-CA" sz="1400" dirty="0" smtClean="0">
                <a:solidFill>
                  <a:srgbClr val="9900FF"/>
                </a:solidFill>
              </a:rPr>
              <a:t>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09)</a:t>
            </a:r>
            <a:endParaRPr lang="en-CA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738336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E. </a:t>
            </a:r>
            <a:r>
              <a:rPr lang="en-CA" sz="1400" dirty="0"/>
              <a:t>Erdogan, </a:t>
            </a:r>
            <a:r>
              <a:rPr lang="en-CA" sz="1400" dirty="0" smtClean="0"/>
              <a:t>I. </a:t>
            </a:r>
            <a:r>
              <a:rPr lang="en-CA" sz="1400" dirty="0"/>
              <a:t>Altunbas, </a:t>
            </a:r>
            <a:r>
              <a:rPr lang="en-CA" sz="1400" dirty="0" smtClean="0"/>
              <a:t>N. </a:t>
            </a:r>
            <a:r>
              <a:rPr lang="en-CA" sz="1400" dirty="0" err="1" smtClean="0"/>
              <a:t>Kabaoglu</a:t>
            </a:r>
            <a:r>
              <a:rPr lang="en-CA" sz="1400" dirty="0" smtClean="0"/>
              <a:t>, H</a:t>
            </a:r>
            <a:r>
              <a:rPr lang="en-CA" sz="1400" dirty="0"/>
              <a:t>. Yanikomeroglu, </a:t>
            </a:r>
            <a:r>
              <a:rPr lang="en-CA" sz="1400" dirty="0" smtClean="0"/>
              <a:t>“</a:t>
            </a:r>
            <a:r>
              <a:rPr lang="en-US" sz="1400" dirty="0">
                <a:solidFill>
                  <a:srgbClr val="FF0000"/>
                </a:solidFill>
              </a:rPr>
              <a:t>A cognitive radio enabled RF/FSO communication model for aerial relay networks: Possible configurations and </a:t>
            </a:r>
            <a:r>
              <a:rPr lang="en-US" sz="1400" dirty="0" smtClean="0">
                <a:solidFill>
                  <a:srgbClr val="FF0000"/>
                </a:solidFill>
              </a:rPr>
              <a:t>opportunities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Open Journal of Vehicular Technology</a:t>
            </a:r>
            <a:r>
              <a:rPr lang="en-CA" sz="1400" dirty="0" smtClean="0"/>
              <a:t>, 2021.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63667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(2020)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55626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O. </a:t>
            </a:r>
            <a:r>
              <a:rPr lang="en-CA" sz="1400" dirty="0" err="1"/>
              <a:t>Abbasi</a:t>
            </a:r>
            <a:r>
              <a:rPr lang="en-CA" sz="1400" dirty="0"/>
              <a:t>, H. Yanikomeroglu, A. </a:t>
            </a:r>
            <a:r>
              <a:rPr lang="en-CA" sz="1400" dirty="0" err="1"/>
              <a:t>Ebrahimi</a:t>
            </a:r>
            <a:r>
              <a:rPr lang="en-CA" sz="1400" dirty="0"/>
              <a:t>, N. Mokari, “</a:t>
            </a:r>
            <a:r>
              <a:rPr lang="en-CA" sz="1400" dirty="0">
                <a:solidFill>
                  <a:srgbClr val="FF0000"/>
                </a:solidFill>
              </a:rPr>
              <a:t>Trajectory design and power allocation for drone-assisted NR-V2X network with dynamic NOMA/OMA</a:t>
            </a:r>
            <a:r>
              <a:rPr lang="en-CA" sz="1400" dirty="0"/>
              <a:t>”, </a:t>
            </a:r>
            <a:r>
              <a:rPr lang="en-CA" sz="1400" i="1" dirty="0" smtClean="0"/>
              <a:t>IEEE </a:t>
            </a:r>
            <a:r>
              <a:rPr lang="en-CA" sz="1400" i="1" dirty="0"/>
              <a:t>Trans Wireless </a:t>
            </a:r>
            <a:r>
              <a:rPr lang="en-CA" sz="1400" i="1" dirty="0" smtClean="0"/>
              <a:t>Communications</a:t>
            </a:r>
            <a:r>
              <a:rPr lang="en-CA" sz="1400" dirty="0" smtClean="0"/>
              <a:t>, Nov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05)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7244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E. Kalantari, H. Yanikomeroglu, A. Yongacoglu, “</a:t>
            </a:r>
            <a:r>
              <a:rPr lang="en-CA" sz="1400" dirty="0">
                <a:solidFill>
                  <a:srgbClr val="FF0000"/>
                </a:solidFill>
              </a:rPr>
              <a:t>Wireless networks with cache-enabled and backhaul-limited aerial base stations</a:t>
            </a:r>
            <a:r>
              <a:rPr lang="en-CA" sz="1400" dirty="0"/>
              <a:t>”, 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Wireless </a:t>
            </a:r>
            <a:r>
              <a:rPr lang="en-CA" sz="1400" i="1" dirty="0" smtClean="0"/>
              <a:t>Communications</a:t>
            </a:r>
            <a:r>
              <a:rPr lang="en-CA" sz="1400" dirty="0" smtClean="0"/>
              <a:t>, Nov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02)</a:t>
            </a:r>
            <a:endParaRPr lang="en-CA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38862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W. </a:t>
            </a:r>
            <a:r>
              <a:rPr lang="en-CA" sz="1400" dirty="0"/>
              <a:t>Jaafar, </a:t>
            </a:r>
            <a:r>
              <a:rPr lang="en-CA" sz="1400" dirty="0" smtClean="0"/>
              <a:t>S. </a:t>
            </a:r>
            <a:r>
              <a:rPr lang="en-CA" sz="1400" dirty="0"/>
              <a:t>Naser, </a:t>
            </a:r>
            <a:r>
              <a:rPr lang="en-CA" sz="1400" dirty="0" smtClean="0"/>
              <a:t>S. </a:t>
            </a:r>
            <a:r>
              <a:rPr lang="en-CA" sz="1400" dirty="0"/>
              <a:t>Muhaidat, </a:t>
            </a:r>
            <a:r>
              <a:rPr lang="en-CA" sz="1400" dirty="0" smtClean="0"/>
              <a:t>P.C</a:t>
            </a:r>
            <a:r>
              <a:rPr lang="en-CA" sz="1400" dirty="0"/>
              <a:t>. Sofotasios, </a:t>
            </a:r>
            <a:r>
              <a:rPr lang="en-CA" sz="1400" dirty="0" smtClean="0"/>
              <a:t>H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Multiple access in aerial networks: From orthogonal and non-orthogonal to rate-splitting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Open </a:t>
            </a:r>
            <a:r>
              <a:rPr lang="en-CA" sz="1400" i="1" dirty="0" smtClean="0"/>
              <a:t>J. of Vehicular Technology</a:t>
            </a:r>
            <a:r>
              <a:rPr lang="en-CA" sz="1400" dirty="0" smtClean="0"/>
              <a:t>,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06)</a:t>
            </a:r>
            <a:endParaRPr lang="en-CA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2819400"/>
            <a:ext cx="8458200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K. </a:t>
            </a:r>
            <a:r>
              <a:rPr lang="en-CA" sz="1400" dirty="0" err="1"/>
              <a:t>Tekbiyik</a:t>
            </a:r>
            <a:r>
              <a:rPr lang="en-CA" sz="1400" dirty="0"/>
              <a:t>, A.R. </a:t>
            </a:r>
            <a:r>
              <a:rPr lang="en-CA" sz="1400" dirty="0" err="1"/>
              <a:t>Ekti</a:t>
            </a:r>
            <a:r>
              <a:rPr lang="en-CA" sz="1400" dirty="0"/>
              <a:t>, G. Karabulut Kurt, A. </a:t>
            </a:r>
            <a:r>
              <a:rPr lang="en-CA" sz="1400" dirty="0" err="1"/>
              <a:t>Gorcin</a:t>
            </a:r>
            <a:r>
              <a:rPr lang="en-CA" sz="1400" dirty="0"/>
              <a:t>, H. Yanikomeroglu, “</a:t>
            </a:r>
            <a:r>
              <a:rPr lang="en-US" sz="1400" dirty="0">
                <a:solidFill>
                  <a:srgbClr val="FF0000"/>
                </a:solidFill>
              </a:rPr>
              <a:t>A holistic investigation on terahertz propagation and channel modeling toward vertical heterogeneous networks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Communications </a:t>
            </a:r>
            <a:r>
              <a:rPr lang="en-CA" sz="1400" i="1" dirty="0" smtClean="0"/>
              <a:t>Magazine, </a:t>
            </a:r>
            <a:r>
              <a:rPr lang="en-CA" sz="1400" dirty="0" smtClean="0"/>
              <a:t>Nov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08)</a:t>
            </a:r>
            <a:endParaRPr lang="en-CA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56450B7-8FCE-41FA-A12F-AD842248533E}"/>
              </a:ext>
            </a:extLst>
          </p:cNvPr>
          <p:cNvSpPr txBox="1"/>
          <p:nvPr/>
        </p:nvSpPr>
        <p:spPr>
          <a:xfrm>
            <a:off x="381000" y="1981200"/>
            <a:ext cx="84582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 smtClean="0"/>
              <a:t>W, </a:t>
            </a:r>
            <a:r>
              <a:rPr lang="en-CA" sz="1400" dirty="0"/>
              <a:t>Jaafar, </a:t>
            </a:r>
            <a:r>
              <a:rPr lang="en-CA" sz="1400" dirty="0" smtClean="0"/>
              <a:t>S. </a:t>
            </a:r>
            <a:r>
              <a:rPr lang="en-CA" sz="1400" dirty="0"/>
              <a:t>Naser, </a:t>
            </a:r>
            <a:r>
              <a:rPr lang="en-CA" sz="1400" dirty="0" smtClean="0"/>
              <a:t>S. </a:t>
            </a:r>
            <a:r>
              <a:rPr lang="en-CA" sz="1400" dirty="0"/>
              <a:t>Muhaidat, </a:t>
            </a:r>
            <a:r>
              <a:rPr lang="en-CA" sz="1400" dirty="0" smtClean="0"/>
              <a:t>P.C</a:t>
            </a:r>
            <a:r>
              <a:rPr lang="en-CA" sz="1400" dirty="0"/>
              <a:t>. Sofotasios, </a:t>
            </a:r>
            <a:r>
              <a:rPr lang="en-CA" sz="1400" dirty="0" smtClean="0"/>
              <a:t>H. </a:t>
            </a:r>
            <a:r>
              <a:rPr lang="en-CA" sz="1400" dirty="0"/>
              <a:t>Yanikomeroglu, “</a:t>
            </a:r>
            <a:r>
              <a:rPr lang="en-CA" sz="1400" dirty="0">
                <a:solidFill>
                  <a:srgbClr val="FF0000"/>
                </a:solidFill>
              </a:rPr>
              <a:t>On the downlink performance of RSMA-based UAV communications</a:t>
            </a:r>
            <a:r>
              <a:rPr lang="en-CA" sz="1400" dirty="0" smtClean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Vehicular </a:t>
            </a:r>
            <a:r>
              <a:rPr lang="en-CA" sz="1400" i="1" dirty="0" smtClean="0"/>
              <a:t>Technology</a:t>
            </a:r>
            <a:r>
              <a:rPr lang="en-CA" sz="1400" dirty="0" smtClean="0"/>
              <a:t>, Dec 2020</a:t>
            </a:r>
            <a:r>
              <a:rPr lang="en-CA" sz="1400" i="1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01)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86771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381000" y="1991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A. </a:t>
            </a:r>
            <a:r>
              <a:rPr lang="en-CA" sz="1400" dirty="0" err="1"/>
              <a:t>Azizi</a:t>
            </a:r>
            <a:r>
              <a:rPr lang="en-CA" sz="1400" dirty="0"/>
              <a:t>, S. </a:t>
            </a:r>
            <a:r>
              <a:rPr lang="en-CA" sz="1400" dirty="0" err="1"/>
              <a:t>Parsaeefard</a:t>
            </a:r>
            <a:r>
              <a:rPr lang="en-CA" sz="1400" dirty="0"/>
              <a:t>, M.R. </a:t>
            </a:r>
            <a:r>
              <a:rPr lang="en-CA" sz="1400" dirty="0" err="1"/>
              <a:t>Javan</a:t>
            </a:r>
            <a:r>
              <a:rPr lang="en-CA" sz="1400" dirty="0"/>
              <a:t>, N. </a:t>
            </a:r>
            <a:r>
              <a:rPr lang="en-CA" sz="1400" dirty="0" err="1"/>
              <a:t>Mokari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Profit maximization in 5G+ with heterogeneous aerial and ground base stations</a:t>
            </a:r>
            <a:r>
              <a:rPr lang="en-CA" sz="1400" dirty="0"/>
              <a:t>”, </a:t>
            </a:r>
            <a:r>
              <a:rPr lang="en-CA" sz="1400" i="1" dirty="0" smtClean="0"/>
              <a:t>IEEE </a:t>
            </a:r>
            <a:r>
              <a:rPr lang="en-CA" sz="1400" i="1" dirty="0"/>
              <a:t>Transactions on Mobile </a:t>
            </a:r>
            <a:r>
              <a:rPr lang="en-CA" sz="1400" i="1" dirty="0" smtClean="0"/>
              <a:t>Computing</a:t>
            </a:r>
            <a:r>
              <a:rPr lang="en-CA" sz="1400" dirty="0" smtClean="0"/>
              <a:t>, Oct 2020.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04)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55097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Enayati, H. Saeedi, H. Pishro-Nik, H. Yanikomeroglu, “</a:t>
            </a:r>
            <a:r>
              <a:rPr lang="en-CA" sz="1400" dirty="0">
                <a:solidFill>
                  <a:srgbClr val="FF0000"/>
                </a:solidFill>
              </a:rPr>
              <a:t>Optimal altitude selection of aerial base stations to maximize coverage and energy harvesting probabilities: A stochastic geometry analysis</a:t>
            </a:r>
            <a:r>
              <a:rPr lang="en-CA" sz="1400" dirty="0"/>
              <a:t>”, </a:t>
            </a:r>
            <a:r>
              <a:rPr lang="en-CA" sz="1400" i="1" dirty="0"/>
              <a:t>IEEE Transactions on Vehicular Communications</a:t>
            </a:r>
            <a:r>
              <a:rPr lang="en-CA" sz="1400" dirty="0"/>
              <a:t>, Feb 2020.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7345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A. Farajzadeh, O. Ercetin, H. Yanikomeroglu, “</a:t>
            </a:r>
            <a:r>
              <a:rPr lang="en-CA" sz="1400" dirty="0">
                <a:solidFill>
                  <a:srgbClr val="FF0000"/>
                </a:solidFill>
              </a:rPr>
              <a:t>Mobility-assisted over-the-air computation for backscatter sensor networks</a:t>
            </a:r>
            <a:r>
              <a:rPr lang="en-CA" sz="1400" dirty="0"/>
              <a:t>”, </a:t>
            </a:r>
            <a:r>
              <a:rPr lang="en-CA" sz="1400" i="1" dirty="0"/>
              <a:t>IEEE Wireless Communications Letters</a:t>
            </a:r>
            <a:r>
              <a:rPr lang="en-CA" sz="1400" dirty="0"/>
              <a:t>, May 2020</a:t>
            </a:r>
            <a:r>
              <a:rPr lang="en-CA" sz="1400" dirty="0" smtClean="0"/>
              <a:t>.</a:t>
            </a:r>
            <a:r>
              <a:rPr lang="en-CA" sz="1400" dirty="0">
                <a:solidFill>
                  <a:srgbClr val="9900FF"/>
                </a:solidFill>
              </a:rPr>
              <a:t> (</a:t>
            </a:r>
            <a:r>
              <a:rPr lang="en-CA" sz="1400" dirty="0" smtClean="0">
                <a:solidFill>
                  <a:srgbClr val="9900FF"/>
                </a:solidFill>
              </a:rPr>
              <a:t>04)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6809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H. Vaezy, M.S.H. Abad, O. Ercetin, H. Yanikomeroglu, M.J. Omidi, M.M. Naghsh, “</a:t>
            </a:r>
            <a:r>
              <a:rPr lang="en-CA" sz="1400" dirty="0">
                <a:solidFill>
                  <a:srgbClr val="FF0000"/>
                </a:solidFill>
              </a:rPr>
              <a:t>Beamforming for maximal coverage in mmWave drones: A reinforcement learning approach</a:t>
            </a:r>
            <a:r>
              <a:rPr lang="en-CA" sz="1400" dirty="0"/>
              <a:t>”, </a:t>
            </a:r>
            <a:r>
              <a:rPr lang="en-CA" sz="1400" i="1" dirty="0"/>
              <a:t>IEEE Communications Letters</a:t>
            </a:r>
            <a:r>
              <a:rPr lang="en-CA" sz="1400" dirty="0"/>
              <a:t>, May 2020. </a:t>
            </a:r>
            <a:r>
              <a:rPr lang="en-CA" sz="1400" dirty="0">
                <a:solidFill>
                  <a:srgbClr val="9900FF"/>
                </a:solidFill>
              </a:rPr>
              <a:t>(</a:t>
            </a:r>
            <a:r>
              <a:rPr lang="en-CA" sz="1400" dirty="0" smtClean="0">
                <a:solidFill>
                  <a:srgbClr val="9900FF"/>
                </a:solidFill>
              </a:rPr>
              <a:t>07)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28295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sz="1400" dirty="0"/>
              <a:t>C.T. </a:t>
            </a:r>
            <a:r>
              <a:rPr lang="en-CA" sz="1400" dirty="0" err="1"/>
              <a:t>Cicek</a:t>
            </a:r>
            <a:r>
              <a:rPr lang="en-CA" sz="1400" dirty="0"/>
              <a:t>, H. Gultekin, B. Tavli, H. Yanikomeroglu, “</a:t>
            </a:r>
            <a:r>
              <a:rPr lang="en-CA" sz="1400" dirty="0">
                <a:solidFill>
                  <a:srgbClr val="FF0000"/>
                </a:solidFill>
              </a:rPr>
              <a:t>Backhaul-aware </a:t>
            </a:r>
            <a:r>
              <a:rPr lang="en-CA" sz="1400" dirty="0" smtClean="0">
                <a:solidFill>
                  <a:srgbClr val="FF0000"/>
                </a:solidFill>
              </a:rPr>
              <a:t>optimization </a:t>
            </a:r>
            <a:r>
              <a:rPr lang="en-CA" sz="1400" dirty="0">
                <a:solidFill>
                  <a:srgbClr val="FF0000"/>
                </a:solidFill>
              </a:rPr>
              <a:t>of a UAV base station </a:t>
            </a:r>
            <a:r>
              <a:rPr lang="en-CA" sz="1400" dirty="0" smtClean="0">
                <a:solidFill>
                  <a:srgbClr val="FF0000"/>
                </a:solidFill>
              </a:rPr>
              <a:t>location and </a:t>
            </a:r>
            <a:r>
              <a:rPr lang="en-CA" sz="1400" dirty="0">
                <a:solidFill>
                  <a:srgbClr val="FF0000"/>
                </a:solidFill>
              </a:rPr>
              <a:t>bandwidth allocation for </a:t>
            </a:r>
            <a:r>
              <a:rPr lang="en-CA" sz="1400" dirty="0" smtClean="0">
                <a:solidFill>
                  <a:srgbClr val="FF0000"/>
                </a:solidFill>
              </a:rPr>
              <a:t>profit </a:t>
            </a:r>
            <a:r>
              <a:rPr lang="en-CA" sz="1400" dirty="0">
                <a:solidFill>
                  <a:srgbClr val="FF0000"/>
                </a:solidFill>
              </a:rPr>
              <a:t>maximization</a:t>
            </a:r>
            <a:r>
              <a:rPr lang="en-CA" sz="1400" dirty="0"/>
              <a:t>”, </a:t>
            </a:r>
            <a:r>
              <a:rPr lang="en-CA" sz="1400" i="1" dirty="0" smtClean="0"/>
              <a:t>IEEE Access</a:t>
            </a:r>
            <a:r>
              <a:rPr lang="en-CA" sz="1400" dirty="0" smtClean="0"/>
              <a:t>, 2020. </a:t>
            </a:r>
            <a:r>
              <a:rPr lang="en-CA" sz="1400" dirty="0" smtClean="0">
                <a:solidFill>
                  <a:srgbClr val="9900FF"/>
                </a:solidFill>
              </a:rPr>
              <a:t>(17)</a:t>
            </a:r>
            <a:r>
              <a:rPr lang="en-CA" sz="1400" dirty="0" smtClean="0"/>
              <a:t> 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(2020)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009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(2019)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038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X. Zhou, J. </a:t>
            </a:r>
            <a:r>
              <a:rPr lang="en-CA" sz="1400" dirty="0" err="1"/>
              <a:t>Guo</a:t>
            </a:r>
            <a:r>
              <a:rPr lang="en-CA" sz="1400" dirty="0"/>
              <a:t>, S. </a:t>
            </a:r>
            <a:r>
              <a:rPr lang="en-CA" sz="1400" dirty="0" err="1"/>
              <a:t>Durrani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Underlay drone cell for temporary events: Impact of drone height and aerial channel environments</a:t>
            </a:r>
            <a:r>
              <a:rPr lang="en-CA" sz="1400" dirty="0"/>
              <a:t>”, </a:t>
            </a:r>
            <a:r>
              <a:rPr lang="en-CA" sz="1400" i="1" dirty="0"/>
              <a:t>IEEE Internet of Things Journal</a:t>
            </a:r>
            <a:r>
              <a:rPr lang="en-CA" sz="1400" dirty="0"/>
              <a:t>, Apr 2019. </a:t>
            </a:r>
            <a:r>
              <a:rPr lang="en-CA" sz="1400" dirty="0" smtClean="0">
                <a:solidFill>
                  <a:srgbClr val="9900FF"/>
                </a:solidFill>
              </a:rPr>
              <a:t>(22)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614583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</a:t>
            </a:r>
            <a:r>
              <a:rPr lang="en-CA" sz="1400" dirty="0" err="1"/>
              <a:t>Enayati</a:t>
            </a:r>
            <a:r>
              <a:rPr lang="en-CA" sz="1400" dirty="0"/>
              <a:t>, H. </a:t>
            </a:r>
            <a:r>
              <a:rPr lang="en-CA" sz="1400" dirty="0" err="1"/>
              <a:t>Saeedi</a:t>
            </a:r>
            <a:r>
              <a:rPr lang="en-CA" sz="1400" dirty="0"/>
              <a:t>, H. </a:t>
            </a:r>
            <a:r>
              <a:rPr lang="en-CA" sz="1400" dirty="0" err="1"/>
              <a:t>Pishro-Nik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Moving aerial base station networks: Stochastic geometry analysis and design perspective</a:t>
            </a:r>
            <a:r>
              <a:rPr lang="en-CA" sz="1400" dirty="0"/>
              <a:t>”, </a:t>
            </a:r>
            <a:r>
              <a:rPr lang="en-CA" sz="1400" i="1" dirty="0"/>
              <a:t>IEEE Trans. Wireless Communications</a:t>
            </a:r>
            <a:r>
              <a:rPr lang="en-CA" sz="1400" dirty="0"/>
              <a:t>, Jun 2019. </a:t>
            </a:r>
            <a:r>
              <a:rPr lang="en-CA" sz="1400" dirty="0" smtClean="0">
                <a:solidFill>
                  <a:srgbClr val="9900FF"/>
                </a:solidFill>
              </a:rPr>
              <a:t>(37)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32509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S. Andreev, V. </a:t>
            </a:r>
            <a:r>
              <a:rPr lang="en-CA" sz="1400" dirty="0" err="1"/>
              <a:t>Petrov</a:t>
            </a:r>
            <a:r>
              <a:rPr lang="en-CA" sz="1400" dirty="0"/>
              <a:t>, M. </a:t>
            </a:r>
            <a:r>
              <a:rPr lang="en-CA" sz="1400" dirty="0" err="1"/>
              <a:t>Dohler</a:t>
            </a:r>
            <a:r>
              <a:rPr lang="en-CA" sz="1400" dirty="0"/>
              <a:t>, H. Yanikomeroglu, “</a:t>
            </a:r>
            <a:r>
              <a:rPr lang="en-CA" sz="1400" dirty="0">
                <a:solidFill>
                  <a:srgbClr val="FF0000"/>
                </a:solidFill>
              </a:rPr>
              <a:t>Future of ultra-dense networks beyond 5G: Harnessing heterogeneous moving cells</a:t>
            </a:r>
            <a:r>
              <a:rPr lang="en-CA" sz="1400" dirty="0"/>
              <a:t>”, </a:t>
            </a:r>
            <a:r>
              <a:rPr lang="en-CA" sz="1400" i="1" dirty="0"/>
              <a:t>IEEE Communications Magazine</a:t>
            </a:r>
            <a:r>
              <a:rPr lang="en-CA" sz="1400" dirty="0"/>
              <a:t>, Jun 2019. </a:t>
            </a:r>
            <a:r>
              <a:rPr lang="en-CA" sz="1400" dirty="0" smtClean="0">
                <a:solidFill>
                  <a:srgbClr val="9900FF"/>
                </a:solidFill>
              </a:rPr>
              <a:t>(74)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8006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M. Salem, G. </a:t>
            </a:r>
            <a:r>
              <a:rPr lang="en-CA" sz="1400" dirty="0" err="1"/>
              <a:t>Senerath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Is 5G ready for drones?: A look into contemporary and prospective wireless networks from a standardization perspective</a:t>
            </a:r>
            <a:r>
              <a:rPr lang="en-CA" sz="1400" dirty="0"/>
              <a:t>”, </a:t>
            </a:r>
            <a:r>
              <a:rPr lang="en-CA" sz="1400" i="1" dirty="0"/>
              <a:t>IEEE Wireless Communications Magazine</a:t>
            </a:r>
            <a:r>
              <a:rPr lang="en-CA" sz="1400" dirty="0"/>
              <a:t>, Feb 2019. </a:t>
            </a:r>
            <a:r>
              <a:rPr lang="en-CA" sz="1400" dirty="0" smtClean="0">
                <a:solidFill>
                  <a:srgbClr val="9900FF"/>
                </a:solidFill>
              </a:rPr>
              <a:t>(50)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055" y="5791200"/>
            <a:ext cx="846214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Spatial configuration of agile wireless networks with drone-BSs and user-in-the-loop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Feb 2019. </a:t>
            </a:r>
            <a:r>
              <a:rPr lang="en-CA" sz="1400" dirty="0" smtClean="0">
                <a:solidFill>
                  <a:srgbClr val="9900FF"/>
                </a:solidFill>
              </a:rPr>
              <a:t>(26)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865744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M. Alzenad, H. Yanikomeroglu, “</a:t>
            </a:r>
            <a:r>
              <a:rPr lang="en-CA" sz="1400" dirty="0">
                <a:solidFill>
                  <a:srgbClr val="FF0000"/>
                </a:solidFill>
              </a:rPr>
              <a:t>Coverage and rate analysis for vertical heterogeneous networks (VHetNets)</a:t>
            </a:r>
            <a:r>
              <a:rPr lang="en-CA" sz="1400" dirty="0"/>
              <a:t>”, 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Dec 2019. </a:t>
            </a:r>
            <a:r>
              <a:rPr lang="en-CA" sz="1400" dirty="0" smtClean="0">
                <a:solidFill>
                  <a:srgbClr val="9900FF"/>
                </a:solidFill>
              </a:rPr>
              <a:t>(26)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13102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381000" y="3680635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3D placement of an unmanned aerial vehicle BS for maximum coverage of users with different </a:t>
            </a:r>
            <a:r>
              <a:rPr lang="en-CA" sz="1400" dirty="0" err="1">
                <a:solidFill>
                  <a:srgbClr val="FF0000"/>
                </a:solidFill>
              </a:rPr>
              <a:t>QoS</a:t>
            </a:r>
            <a:r>
              <a:rPr lang="en-CA" sz="1400" dirty="0">
                <a:solidFill>
                  <a:srgbClr val="FF0000"/>
                </a:solidFill>
              </a:rPr>
              <a:t>  requirements</a:t>
            </a:r>
            <a:r>
              <a:rPr lang="en-CA" sz="1400" dirty="0"/>
              <a:t>”, 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Letters, </a:t>
            </a:r>
            <a:r>
              <a:rPr lang="en-CA" sz="1400" dirty="0"/>
              <a:t>Feb 2018. </a:t>
            </a:r>
            <a:r>
              <a:rPr lang="en-CA" sz="1400" dirty="0" smtClean="0">
                <a:solidFill>
                  <a:srgbClr val="9900FF"/>
                </a:solidFill>
              </a:rPr>
              <a:t>(250)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5137299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A. El-</a:t>
            </a:r>
            <a:r>
              <a:rPr lang="en-CA" sz="1400" dirty="0" err="1"/>
              <a:t>Keyi</a:t>
            </a:r>
            <a:r>
              <a:rPr lang="en-CA" sz="1400" dirty="0"/>
              <a:t>, F. </a:t>
            </a:r>
            <a:r>
              <a:rPr lang="en-CA" sz="1400" dirty="0" err="1"/>
              <a:t>Lagum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3300"/>
                </a:solidFill>
              </a:rPr>
              <a:t>3D placement of unmanned aerial vehicle base station (UAV-BS) for energy-efficient maximal coverage</a:t>
            </a:r>
            <a:r>
              <a:rPr lang="en-CA" sz="1400" dirty="0"/>
              <a:t>”, 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Lett., </a:t>
            </a:r>
            <a:r>
              <a:rPr lang="en-CA" sz="1400" dirty="0"/>
              <a:t>Aug 2017. </a:t>
            </a:r>
            <a:r>
              <a:rPr lang="en-CA" sz="1400" dirty="0" smtClean="0">
                <a:solidFill>
                  <a:srgbClr val="9900FF"/>
                </a:solidFill>
              </a:rPr>
              <a:t>(500)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225364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 </a:t>
            </a:r>
            <a:r>
              <a:rPr lang="en-CA" sz="1400" dirty="0" err="1"/>
              <a:t>Bor-Yaliniz</a:t>
            </a:r>
            <a:r>
              <a:rPr lang="en-CA" sz="1400" dirty="0"/>
              <a:t>, S.S. </a:t>
            </a:r>
            <a:r>
              <a:rPr lang="en-CA" sz="1400" dirty="0" err="1"/>
              <a:t>Szyszkowicz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Environment aware drone-base-station placements in modern metropolitans</a:t>
            </a:r>
            <a:r>
              <a:rPr lang="en-CA" sz="1400" dirty="0"/>
              <a:t>”, </a:t>
            </a:r>
            <a:r>
              <a:rPr lang="en-CA" sz="1400" i="1" dirty="0"/>
              <a:t>IEEE</a:t>
            </a:r>
            <a:r>
              <a:rPr lang="en-CA" sz="1400" dirty="0"/>
              <a:t> </a:t>
            </a:r>
            <a:r>
              <a:rPr lang="en-CA" sz="1400" i="1" dirty="0"/>
              <a:t>Wireless Communications Letters, </a:t>
            </a:r>
            <a:r>
              <a:rPr lang="en-CA" sz="1400" dirty="0"/>
              <a:t>Jun 2018. </a:t>
            </a:r>
            <a:r>
              <a:rPr lang="en-CA" sz="1400" dirty="0" smtClean="0">
                <a:solidFill>
                  <a:srgbClr val="9900FF"/>
                </a:solidFill>
              </a:rPr>
              <a:t>(37)</a:t>
            </a:r>
            <a:endParaRPr lang="en-CA" sz="1400" dirty="0">
              <a:latin typeface="+mj-lt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4398334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M. </a:t>
            </a:r>
            <a:r>
              <a:rPr lang="en-CA" sz="1400" dirty="0" err="1"/>
              <a:t>Alzenad</a:t>
            </a:r>
            <a:r>
              <a:rPr lang="en-CA" sz="1400" dirty="0"/>
              <a:t>, M.Z. </a:t>
            </a:r>
            <a:r>
              <a:rPr lang="en-CA" sz="1400" dirty="0" err="1"/>
              <a:t>Shakir</a:t>
            </a:r>
            <a:r>
              <a:rPr lang="en-CA" sz="1400" dirty="0"/>
              <a:t>, H. </a:t>
            </a:r>
            <a:r>
              <a:rPr lang="en-CA" sz="1400" dirty="0" err="1"/>
              <a:t>Yanikomeroglu</a:t>
            </a:r>
            <a:r>
              <a:rPr lang="en-CA" sz="1400" dirty="0"/>
              <a:t>, M.-S. Alouini, “</a:t>
            </a:r>
            <a:r>
              <a:rPr lang="en-CA" sz="1400" dirty="0">
                <a:solidFill>
                  <a:srgbClr val="FF0000"/>
                </a:solidFill>
              </a:rPr>
              <a:t>FSO-based vertical backhaul/fronthaul framework for 5G+ wireless networks</a:t>
            </a:r>
            <a:r>
              <a:rPr lang="en-CA" sz="1400" dirty="0"/>
              <a:t>”, </a:t>
            </a:r>
            <a:r>
              <a:rPr lang="en-CA" sz="1400" i="1" dirty="0"/>
              <a:t>IEEE Communications Magazine, </a:t>
            </a:r>
            <a:r>
              <a:rPr lang="en-CA" sz="1400" dirty="0"/>
              <a:t>Jan 2018. </a:t>
            </a:r>
            <a:r>
              <a:rPr lang="en-CA" sz="1400" dirty="0" smtClean="0">
                <a:solidFill>
                  <a:srgbClr val="9900FF"/>
                </a:solidFill>
              </a:rPr>
              <a:t>(273)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5854998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I. </a:t>
            </a:r>
            <a:r>
              <a:rPr lang="en-CA" sz="1400" dirty="0" err="1"/>
              <a:t>Bor-Yaliniz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The new frontier in RAN heterogeneity: Multi-tier drone-cells</a:t>
            </a:r>
            <a:r>
              <a:rPr lang="en-CA" sz="1400" dirty="0"/>
              <a:t>”, </a:t>
            </a:r>
            <a:r>
              <a:rPr lang="en-CA" sz="1400" i="1" dirty="0"/>
              <a:t>IEEE Communications Magazine, </a:t>
            </a:r>
            <a:r>
              <a:rPr lang="en-CA" sz="1400" dirty="0"/>
              <a:t>Nov 2016</a:t>
            </a:r>
            <a:r>
              <a:rPr lang="en-CA" sz="1400" i="1" dirty="0"/>
              <a:t>. </a:t>
            </a:r>
            <a:r>
              <a:rPr lang="en-CA" sz="1400" dirty="0" smtClean="0">
                <a:solidFill>
                  <a:srgbClr val="9900FF"/>
                </a:solidFill>
              </a:rPr>
              <a:t>(359)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 dirty="0"/>
              <a:t>IEEE Journal Papers (2016–2018) 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5240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dirty="0"/>
              <a:t>X. Cao, P. Yang, M. </a:t>
            </a:r>
            <a:r>
              <a:rPr lang="en-CA" sz="1400" dirty="0" err="1"/>
              <a:t>Alzenad</a:t>
            </a:r>
            <a:r>
              <a:rPr lang="en-CA" sz="1400" dirty="0"/>
              <a:t>, X. Xi, D. Wu, H. Yanikomeroglu, “</a:t>
            </a:r>
            <a:r>
              <a:rPr lang="en-CA" sz="1400" dirty="0">
                <a:solidFill>
                  <a:srgbClr val="FF0000"/>
                </a:solidFill>
              </a:rPr>
              <a:t>Airborne communication networks: A survey</a:t>
            </a:r>
            <a:r>
              <a:rPr lang="en-CA" sz="1400" dirty="0"/>
              <a:t>”, </a:t>
            </a:r>
            <a:r>
              <a:rPr lang="en-CA" sz="1400" i="1" dirty="0"/>
              <a:t>IEEE Journal on Selected Areas in Communications</a:t>
            </a:r>
            <a:r>
              <a:rPr lang="en-CA" sz="1400" dirty="0"/>
              <a:t>, Sep 2018. </a:t>
            </a:r>
            <a:r>
              <a:rPr lang="en-CA" sz="1400" dirty="0" smtClean="0">
                <a:solidFill>
                  <a:srgbClr val="9900FF"/>
                </a:solidFill>
              </a:rPr>
              <a:t>(141)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2971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dirty="0"/>
              <a:t>F. </a:t>
            </a:r>
            <a:r>
              <a:rPr lang="en-CA" sz="1400" dirty="0" err="1"/>
              <a:t>Lagum</a:t>
            </a:r>
            <a:r>
              <a:rPr lang="en-CA" sz="1400" dirty="0"/>
              <a:t>, I. </a:t>
            </a:r>
            <a:r>
              <a:rPr lang="en-CA" sz="1400" dirty="0" err="1"/>
              <a:t>Bor-Yaliniz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Strategic densification with UAV-BSs for cellular networks</a:t>
            </a:r>
            <a:r>
              <a:rPr lang="en-CA" sz="1400" dirty="0">
                <a:solidFill>
                  <a:schemeClr val="tx1"/>
                </a:solidFill>
              </a:rPr>
              <a:t>”, </a:t>
            </a:r>
            <a:r>
              <a:rPr lang="en-CA" sz="1400" i="1" dirty="0"/>
              <a:t>IEEE Wireless Communications Letters, </a:t>
            </a:r>
            <a:r>
              <a:rPr lang="en-CA" sz="1400" dirty="0"/>
              <a:t>Jun 2018. </a:t>
            </a:r>
            <a:r>
              <a:rPr lang="en-CA" sz="1400" dirty="0" smtClean="0">
                <a:solidFill>
                  <a:srgbClr val="9900FF"/>
                </a:solidFill>
              </a:rPr>
              <a:t>(65)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109473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39175</TotalTime>
  <Words>3027</Words>
  <Application>Microsoft Office PowerPoint</Application>
  <PresentationFormat>On-screen Show (4:3)</PresentationFormat>
  <Paragraphs>136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IEEE Journal Papers (under review)</vt:lpstr>
      <vt:lpstr>IEEE Journal Papers (under review)</vt:lpstr>
      <vt:lpstr>IEEE Journal Papers (2021)</vt:lpstr>
      <vt:lpstr>IEEE Journal Papers (2021)</vt:lpstr>
      <vt:lpstr>IEEE Journal Papers (2021)</vt:lpstr>
      <vt:lpstr>IEEE Journal Papers (2020)</vt:lpstr>
      <vt:lpstr>IEEE Journal Papers (2020)</vt:lpstr>
      <vt:lpstr>IEEE Journal Papers (2019)</vt:lpstr>
      <vt:lpstr>IEEE Journal Papers (2016–2018) </vt:lpstr>
      <vt:lpstr>IEEE Conference Papers (2021) </vt:lpstr>
      <vt:lpstr>IEEE Conference Papers (2020) </vt:lpstr>
      <vt:lpstr>IEEE Conference Papers (2019) </vt:lpstr>
      <vt:lpstr>IEEE Conference Papers (2016–2018)  </vt:lpstr>
      <vt:lpstr>Non-Terrestrial Networks (NTN) Research Team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Win98</dc:creator>
  <cp:lastModifiedBy>Halim Yanikomeroglu</cp:lastModifiedBy>
  <cp:revision>5055</cp:revision>
  <cp:lastPrinted>2015-05-27T21:08:38Z</cp:lastPrinted>
  <dcterms:created xsi:type="dcterms:W3CDTF">1999-05-11T23:29:05Z</dcterms:created>
  <dcterms:modified xsi:type="dcterms:W3CDTF">2021-05-23T03:59:37Z</dcterms:modified>
</cp:coreProperties>
</file>