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4666" r:id="rId2"/>
    <p:sldId id="6276" r:id="rId3"/>
    <p:sldId id="6272" r:id="rId4"/>
    <p:sldId id="6274" r:id="rId5"/>
    <p:sldId id="6275" r:id="rId6"/>
    <p:sldId id="4676" r:id="rId7"/>
    <p:sldId id="6273" r:id="rId8"/>
    <p:sldId id="6269" r:id="rId9"/>
    <p:sldId id="4675" r:id="rId10"/>
    <p:sldId id="4673" r:id="rId11"/>
    <p:sldId id="6268" r:id="rId12"/>
    <p:sldId id="6270" r:id="rId13"/>
    <p:sldId id="4669" r:id="rId14"/>
    <p:sldId id="4670" r:id="rId15"/>
    <p:sldId id="626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99"/>
    <a:srgbClr val="CCCC00"/>
    <a:srgbClr val="FF3300"/>
    <a:srgbClr val="3399FF"/>
    <a:srgbClr val="33CC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7658" autoAdjust="0"/>
  </p:normalViewPr>
  <p:slideViewPr>
    <p:cSldViewPr>
      <p:cViewPr>
        <p:scale>
          <a:sx n="113" d="100"/>
          <a:sy n="113" d="100"/>
        </p:scale>
        <p:origin x="-672" y="-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36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95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447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6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867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0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5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98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09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62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79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85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19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5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 smtClean="0">
                <a:solidFill>
                  <a:srgbClr val="000099"/>
                </a:solidFill>
                <a:latin typeface="Arial Narrow" pitchFamily="34" charset="0"/>
              </a:rPr>
              <a:t>07 July 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</a:rPr>
              <a:t>2021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Carleton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</a:rPr>
              <a:t>14</a:t>
            </a:r>
            <a:endParaRPr lang="en-US" sz="1200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679575" y="0"/>
            <a:ext cx="5864225" cy="762000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                 Publications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sz="1600" b="1" baseline="0" dirty="0">
                <a:solidFill>
                  <a:schemeClr val="bg1"/>
                </a:solidFill>
                <a:latin typeface="Arial" pitchFamily="34" charset="0"/>
              </a:rPr>
              <a:t>   </a:t>
            </a:r>
            <a:r>
              <a:rPr lang="en-US" sz="1600" b="1" baseline="0" dirty="0" smtClean="0">
                <a:solidFill>
                  <a:schemeClr val="bg1"/>
                </a:solidFill>
                <a:latin typeface="Arial" pitchFamily="34" charset="0"/>
              </a:rPr>
              <a:t>              Aerial and Satellite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</a:rPr>
              <a:t>Networks</a:t>
            </a:r>
            <a:endParaRPr lang="en-US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50025" y="98195"/>
            <a:ext cx="1527175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19400" y="1103744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9900FF"/>
                </a:solidFill>
                <a:latin typeface="+mn-lt"/>
              </a:rPr>
              <a:t> </a:t>
            </a:r>
            <a:r>
              <a:rPr lang="en-CA" sz="1200" dirty="0" smtClean="0">
                <a:solidFill>
                  <a:srgbClr val="9900FF"/>
                </a:solidFill>
                <a:latin typeface="+mn-lt"/>
              </a:rPr>
              <a:t>                            </a:t>
            </a:r>
            <a:r>
              <a:rPr lang="en-CA" sz="1200" dirty="0">
                <a:solidFill>
                  <a:srgbClr val="FF0000"/>
                </a:solidFill>
                <a:latin typeface="+mn-lt"/>
              </a:rPr>
              <a:t>http://www.sce.carleton.ca/faculty/yanikomeroglu/cv/publications.pdf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1400" y="838200"/>
            <a:ext cx="150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 smtClean="0">
                <a:solidFill>
                  <a:srgbClr val="9900FF"/>
                </a:solidFill>
                <a:latin typeface="+mn-lt"/>
              </a:rPr>
              <a:t>(3,631 citations)</a:t>
            </a:r>
            <a:r>
              <a:rPr lang="en-CA" sz="1400" dirty="0" smtClean="0">
                <a:latin typeface="+mn-lt"/>
              </a:rPr>
              <a:t> </a:t>
            </a:r>
            <a:endParaRPr lang="en-CA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45059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Abbasi, H. Yanikomeroglu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Transmission scheme, detection and power allocation for uplink user cooperation with NOMA and </a:t>
            </a:r>
            <a:r>
              <a:rPr lang="en-US" sz="1400" dirty="0" smtClean="0">
                <a:solidFill>
                  <a:srgbClr val="FF0000"/>
                </a:solidFill>
              </a:rPr>
              <a:t>RSMA</a:t>
            </a:r>
            <a:r>
              <a:rPr lang="en-US" sz="1400" dirty="0" smtClean="0"/>
              <a:t>”, under review in </a:t>
            </a:r>
            <a:r>
              <a:rPr lang="en-US" sz="1400" i="1" dirty="0" smtClean="0"/>
              <a:t>IEEE Transactions on Wireless Communications</a:t>
            </a:r>
            <a:r>
              <a:rPr lang="en-US" sz="1400" dirty="0" smtClean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1917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</a:t>
            </a:r>
            <a:r>
              <a:rPr lang="en-US" sz="1400" dirty="0"/>
              <a:t>Ben </a:t>
            </a:r>
            <a:r>
              <a:rPr lang="en-US" sz="1400" dirty="0" err="1"/>
              <a:t>Yahia</a:t>
            </a:r>
            <a:r>
              <a:rPr lang="en-US" sz="1400" dirty="0"/>
              <a:t>, </a:t>
            </a:r>
            <a:r>
              <a:rPr lang="en-US" sz="1400" dirty="0" smtClean="0"/>
              <a:t>E. </a:t>
            </a:r>
            <a:r>
              <a:rPr lang="en-US" sz="1400" dirty="0"/>
              <a:t>Erdogan,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I. </a:t>
            </a:r>
            <a:r>
              <a:rPr lang="en-US" sz="1400" dirty="0"/>
              <a:t>Altunbas,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HAPS selection for hybrid RF/FSO satellite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Aerospace and Electronic </a:t>
            </a:r>
            <a:r>
              <a:rPr lang="en-US" sz="1400" i="1" dirty="0" smtClean="0"/>
              <a:t>Systems</a:t>
            </a:r>
            <a:r>
              <a:rPr lang="en-US" sz="1400" dirty="0" smtClean="0"/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5877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 </a:t>
            </a:r>
            <a:r>
              <a:rPr lang="en-US" sz="1400" dirty="0"/>
              <a:t>Farajzadeh, </a:t>
            </a:r>
            <a:r>
              <a:rPr lang="en-US" sz="1400" dirty="0" smtClean="0"/>
              <a:t>M.G</a:t>
            </a:r>
            <a:r>
              <a:rPr lang="en-US" sz="1400" dirty="0"/>
              <a:t>. Khoshkholgh,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O. </a:t>
            </a:r>
            <a:r>
              <a:rPr lang="en-US" sz="1400" dirty="0"/>
              <a:t>Ercetin, “</a:t>
            </a:r>
            <a:r>
              <a:rPr lang="en-US" sz="1400" dirty="0">
                <a:solidFill>
                  <a:srgbClr val="FF0000"/>
                </a:solidFill>
              </a:rPr>
              <a:t>Self-evolving integrated vertical heterogeneous networks</a:t>
            </a:r>
            <a:r>
              <a:rPr lang="en-US" sz="1400" dirty="0"/>
              <a:t>”, under review in </a:t>
            </a:r>
            <a:r>
              <a:rPr lang="en-US" sz="1400" i="1" dirty="0"/>
              <a:t>IEEE </a:t>
            </a:r>
            <a:r>
              <a:rPr lang="en-US" sz="1400" i="1" dirty="0" smtClean="0"/>
              <a:t>Communications Surveys </a:t>
            </a:r>
            <a:r>
              <a:rPr lang="en-US" sz="1400" i="1" dirty="0"/>
              <a:t>and </a:t>
            </a:r>
            <a:r>
              <a:rPr lang="en-US" sz="1400" i="1" dirty="0" smtClean="0"/>
              <a:t>Tutorials</a:t>
            </a:r>
            <a:r>
              <a:rPr lang="en-US" sz="1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77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81000" y="3680635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3D placement of an unmanned aerial vehicle BS for maximum coverage of users with different </a:t>
            </a:r>
            <a:r>
              <a:rPr lang="en-CA" sz="1400" dirty="0" err="1">
                <a:solidFill>
                  <a:srgbClr val="FF0000"/>
                </a:solidFill>
              </a:rPr>
              <a:t>QoS</a:t>
            </a:r>
            <a:r>
              <a:rPr lang="en-CA" sz="1400" dirty="0">
                <a:solidFill>
                  <a:srgbClr val="FF0000"/>
                </a:solidFill>
              </a:rPr>
              <a:t>  requirements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Letters, </a:t>
            </a:r>
            <a:r>
              <a:rPr lang="en-CA" sz="1400" dirty="0"/>
              <a:t>Feb 2018. </a:t>
            </a:r>
            <a:r>
              <a:rPr lang="en-CA" sz="1400" dirty="0" smtClean="0">
                <a:solidFill>
                  <a:srgbClr val="9900FF"/>
                </a:solidFill>
              </a:rPr>
              <a:t>(263)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137299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F. </a:t>
            </a:r>
            <a:r>
              <a:rPr lang="en-CA" sz="1400" dirty="0" err="1"/>
              <a:t>Lagum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3300"/>
                </a:solidFill>
              </a:rPr>
              <a:t>3D placement of unmanned aerial vehicle base station (UAV-BS) for energy-efficient maximal coverage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Lett., </a:t>
            </a:r>
            <a:r>
              <a:rPr lang="en-CA" sz="1400" dirty="0"/>
              <a:t>Aug 2017. </a:t>
            </a:r>
            <a:r>
              <a:rPr lang="en-CA" sz="1400" dirty="0" smtClean="0">
                <a:solidFill>
                  <a:srgbClr val="9900FF"/>
                </a:solidFill>
              </a:rPr>
              <a:t>(521)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22536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 </a:t>
            </a:r>
            <a:r>
              <a:rPr lang="en-CA" sz="1400" dirty="0" err="1"/>
              <a:t>Bor-Yaliniz</a:t>
            </a:r>
            <a:r>
              <a:rPr lang="en-CA" sz="1400" dirty="0"/>
              <a:t>, S.S. </a:t>
            </a:r>
            <a:r>
              <a:rPr lang="en-CA" sz="1400" dirty="0" err="1"/>
              <a:t>Szyszkowicz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Environment aware drone-base-station placements in modern metropolitans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(39)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39833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Jan 2018. </a:t>
            </a:r>
            <a:r>
              <a:rPr lang="en-CA" sz="1400" dirty="0" smtClean="0">
                <a:solidFill>
                  <a:srgbClr val="9900FF"/>
                </a:solidFill>
              </a:rPr>
              <a:t>(285)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585499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2016</a:t>
            </a:r>
            <a:r>
              <a:rPr lang="en-CA" sz="1400" i="1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(365)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(2016–2018)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Cao, P. Yang, M. </a:t>
            </a:r>
            <a:r>
              <a:rPr lang="en-CA" sz="1400" dirty="0" err="1"/>
              <a:t>Alzenad</a:t>
            </a:r>
            <a:r>
              <a:rPr lang="en-CA" sz="1400" dirty="0"/>
              <a:t>, X. Xi, D. Wu, H. Yanikomeroglu, “</a:t>
            </a:r>
            <a:r>
              <a:rPr lang="en-CA" sz="1400" dirty="0">
                <a:solidFill>
                  <a:srgbClr val="FF0000"/>
                </a:solidFill>
              </a:rPr>
              <a:t>Airborne communication networks: A survey</a:t>
            </a:r>
            <a:r>
              <a:rPr lang="en-CA" sz="1400" dirty="0"/>
              <a:t>”, </a:t>
            </a:r>
            <a:r>
              <a:rPr lang="en-CA" sz="1400" i="1" dirty="0"/>
              <a:t>IEEE Journal on Selected Areas in Communications</a:t>
            </a:r>
            <a:r>
              <a:rPr lang="en-CA" sz="1400" dirty="0"/>
              <a:t>, Sep 2018. </a:t>
            </a:r>
            <a:r>
              <a:rPr lang="en-CA" sz="1400" dirty="0" smtClean="0">
                <a:solidFill>
                  <a:srgbClr val="9900FF"/>
                </a:solidFill>
              </a:rPr>
              <a:t>(148)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2971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F. </a:t>
            </a:r>
            <a:r>
              <a:rPr lang="en-CA" sz="1400" dirty="0" err="1"/>
              <a:t>Lagum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Strategic densification with UAV-BSs for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/>
              <a:t>IEEE 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(69)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0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</a:t>
            </a:r>
            <a:r>
              <a:rPr lang="en-US" dirty="0" smtClean="0"/>
              <a:t>(2021)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59828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Placement optimization of multiple UAV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WCNC 2021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“</a:t>
            </a:r>
            <a:r>
              <a:rPr lang="en-US" sz="1400" dirty="0"/>
              <a:t>“</a:t>
            </a:r>
            <a:r>
              <a:rPr lang="en-US" sz="1400" dirty="0">
                <a:solidFill>
                  <a:srgbClr val="FF0000"/>
                </a:solidFill>
              </a:rPr>
              <a:t>Utilizing ground nodes with multi-hop capabilities to extend the range of </a:t>
            </a:r>
            <a:r>
              <a:rPr lang="en-US" sz="1400" dirty="0" smtClean="0">
                <a:solidFill>
                  <a:srgbClr val="FF0000"/>
                </a:solidFill>
              </a:rPr>
              <a:t>UAV-BSs</a:t>
            </a:r>
            <a:r>
              <a:rPr lang="en-CA" sz="1400" dirty="0" smtClean="0"/>
              <a:t>”, under review in </a:t>
            </a:r>
            <a:r>
              <a:rPr lang="en-CA" sz="1400" i="1" dirty="0" smtClean="0"/>
              <a:t>IEEE PIMRC 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27643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K. </a:t>
            </a:r>
            <a:r>
              <a:rPr lang="en-CA" sz="1400" dirty="0"/>
              <a:t>Tekbıyık,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C. </a:t>
            </a:r>
            <a:r>
              <a:rPr lang="en-CA" sz="1400" dirty="0"/>
              <a:t>Huang, </a:t>
            </a:r>
            <a:r>
              <a:rPr lang="en-CA" sz="1400" dirty="0" smtClean="0"/>
              <a:t>A.R. </a:t>
            </a:r>
            <a:r>
              <a:rPr lang="en-CA" sz="1400" dirty="0" err="1"/>
              <a:t>Ekti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Channel estimation for full-duplex RIS-assisted HAPS backhauling with graph attention networks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(03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706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M.G</a:t>
            </a:r>
            <a:r>
              <a:rPr lang="en-CA" sz="1400" dirty="0"/>
              <a:t>. </a:t>
            </a:r>
            <a:r>
              <a:rPr lang="en-CA" sz="1400" dirty="0" smtClean="0"/>
              <a:t>Khoshkholgh, 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RSS-based UAV-BS 3-D mobility management via policy gradient deep reinforcement learning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1366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Cherif, </a:t>
            </a: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</a:t>
            </a:r>
            <a:r>
              <a:rPr lang="en-CA" sz="1400" dirty="0"/>
              <a:t>Yongacoglu, “</a:t>
            </a:r>
            <a:r>
              <a:rPr lang="en-CA" sz="1400" dirty="0">
                <a:solidFill>
                  <a:srgbClr val="FF0000"/>
                </a:solidFill>
              </a:rPr>
              <a:t>Disconnectivity-aware energy-efficient cargo-UAV trajectory planning with minimum </a:t>
            </a:r>
            <a:r>
              <a:rPr lang="en-CA" sz="1400" dirty="0" smtClean="0">
                <a:solidFill>
                  <a:srgbClr val="FF0000"/>
                </a:solidFill>
              </a:rPr>
              <a:t>handoffs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792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A.U</a:t>
            </a:r>
            <a:r>
              <a:rPr lang="en-CA" sz="1400" dirty="0"/>
              <a:t>. </a:t>
            </a:r>
            <a:r>
              <a:rPr lang="en-CA" sz="1400" dirty="0" smtClean="0"/>
              <a:t>Chaudhry, 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Optical wireless satellite networks versus optical fiber terrestrial networks: The latency perspective</a:t>
            </a:r>
            <a:r>
              <a:rPr lang="en-CA" sz="1400" dirty="0" smtClean="0"/>
              <a:t>”, under review in </a:t>
            </a:r>
            <a:r>
              <a:rPr lang="en-CA" sz="1400" i="1" dirty="0" smtClean="0"/>
              <a:t>Biennial </a:t>
            </a:r>
            <a:r>
              <a:rPr lang="en-CA" sz="1400" i="1" dirty="0"/>
              <a:t>Symposium on Communications (BSC) </a:t>
            </a:r>
            <a:r>
              <a:rPr lang="en-CA" sz="1400" i="1" dirty="0" smtClean="0"/>
              <a:t>2021</a:t>
            </a:r>
            <a:r>
              <a:rPr lang="en-CA" sz="1400" dirty="0" smtClean="0"/>
              <a:t>.</a:t>
            </a:r>
            <a:endParaRPr lang="en-CA" sz="1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57464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M.Y. </a:t>
            </a:r>
            <a:r>
              <a:rPr lang="en-CA" sz="1400" dirty="0"/>
              <a:t>Abdelsadek,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G. </a:t>
            </a:r>
            <a:r>
              <a:rPr lang="en-CA" sz="1400" dirty="0"/>
              <a:t>Karabulut Kurt, “</a:t>
            </a:r>
            <a:r>
              <a:rPr lang="en-CA" sz="1400" dirty="0">
                <a:solidFill>
                  <a:srgbClr val="FF0000"/>
                </a:solidFill>
              </a:rPr>
              <a:t>Future ultra-dense LEO satellite networks: A cell-free massive MIMO approach</a:t>
            </a:r>
            <a:r>
              <a:rPr lang="en-CA" sz="1400" dirty="0"/>
              <a:t>”, </a:t>
            </a:r>
            <a:r>
              <a:rPr lang="en-CA" sz="1400" i="1" dirty="0"/>
              <a:t>IEEE ICC Workshops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4849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A.Z. </a:t>
            </a:r>
            <a:r>
              <a:rPr lang="en-CA" sz="1400" dirty="0" err="1"/>
              <a:t>Cengiz</a:t>
            </a:r>
            <a:r>
              <a:rPr lang="en-CA" sz="1400" dirty="0"/>
              <a:t>, </a:t>
            </a:r>
            <a:r>
              <a:rPr lang="en-CA" sz="1400" dirty="0" smtClean="0"/>
              <a:t>S. </a:t>
            </a:r>
            <a:r>
              <a:rPr lang="en-CA" sz="1400" dirty="0" err="1"/>
              <a:t>Tedik</a:t>
            </a:r>
            <a:r>
              <a:rPr lang="en-CA" sz="1400" dirty="0"/>
              <a:t> </a:t>
            </a:r>
            <a:r>
              <a:rPr lang="en-CA" sz="1400" dirty="0" err="1"/>
              <a:t>Basaran</a:t>
            </a:r>
            <a:r>
              <a:rPr lang="en-CA" sz="1400" dirty="0"/>
              <a:t>, </a:t>
            </a:r>
            <a:r>
              <a:rPr lang="en-CA" sz="1400" dirty="0" smtClean="0"/>
              <a:t>B. </a:t>
            </a:r>
            <a:r>
              <a:rPr lang="en-CA" sz="1400" dirty="0" err="1"/>
              <a:t>Ozbek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Approximation of correlation matrix for high altitude platform </a:t>
            </a:r>
            <a:r>
              <a:rPr lang="en-CA" sz="1400" dirty="0" smtClean="0">
                <a:solidFill>
                  <a:srgbClr val="FF0000"/>
                </a:solidFill>
              </a:rPr>
              <a:t>stations</a:t>
            </a:r>
            <a:r>
              <a:rPr lang="en-CA" sz="1400" dirty="0" smtClean="0"/>
              <a:t>”, SIU 2021</a:t>
            </a:r>
            <a:r>
              <a:rPr lang="en-CA" sz="1400" dirty="0"/>
              <a:t>.</a:t>
            </a:r>
            <a:endParaRPr lang="en-CA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41943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O. </a:t>
            </a:r>
            <a:r>
              <a:rPr lang="en-CA" sz="1400" dirty="0"/>
              <a:t>Ben </a:t>
            </a:r>
            <a:r>
              <a:rPr lang="en-CA" sz="1400" dirty="0" err="1"/>
              <a:t>Yahia</a:t>
            </a:r>
            <a:r>
              <a:rPr lang="en-CA" sz="1400" dirty="0"/>
              <a:t>, </a:t>
            </a: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Physical layer security framework for optical non-terrestrial networks</a:t>
            </a:r>
            <a:r>
              <a:rPr lang="en-CA" sz="1400" dirty="0"/>
              <a:t>”, </a:t>
            </a:r>
            <a:r>
              <a:rPr lang="en-CA" sz="1400" i="1" dirty="0" smtClean="0"/>
              <a:t>ICT 2021 Workshops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7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</a:t>
            </a:r>
            <a:r>
              <a:rPr lang="en-US" dirty="0" smtClean="0"/>
              <a:t>2020) 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72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Bor-Yaliniz, G. Senarath, H. Yanikomeroglu, “</a:t>
            </a:r>
            <a:r>
              <a:rPr lang="en-CA" sz="1400" dirty="0">
                <a:solidFill>
                  <a:srgbClr val="FF0000"/>
                </a:solidFill>
              </a:rPr>
              <a:t>Aerial access nodes and virtual wireless access: A look into </a:t>
            </a:r>
            <a:r>
              <a:rPr lang="en-CA" sz="1400" dirty="0" smtClean="0">
                <a:solidFill>
                  <a:srgbClr val="FF0000"/>
                </a:solidFill>
              </a:rPr>
              <a:t>integration strategies</a:t>
            </a:r>
            <a:r>
              <a:rPr lang="en-CA" sz="1400" dirty="0" smtClean="0"/>
              <a:t>”,</a:t>
            </a:r>
            <a:r>
              <a:rPr lang="en-CA" sz="1400" dirty="0"/>
              <a:t>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800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Abbasi, H. Yanikomeroglu, A. Ebrahimi, N. Mokari, “</a:t>
            </a:r>
            <a:r>
              <a:rPr lang="en-US" sz="1400" dirty="0">
                <a:solidFill>
                  <a:srgbClr val="FF0000"/>
                </a:solidFill>
              </a:rPr>
              <a:t>Dynamic NOMA/OMA for V2X network with </a:t>
            </a:r>
            <a:r>
              <a:rPr lang="en-US" sz="1400" dirty="0" smtClean="0">
                <a:solidFill>
                  <a:srgbClr val="FF0000"/>
                </a:solidFill>
              </a:rPr>
              <a:t>UAV </a:t>
            </a:r>
            <a:r>
              <a:rPr lang="en-US" sz="1400" dirty="0">
                <a:solidFill>
                  <a:srgbClr val="FF0000"/>
                </a:solidFill>
              </a:rPr>
              <a:t>relaying</a:t>
            </a:r>
            <a:r>
              <a:rPr lang="en-CA" sz="1400" dirty="0"/>
              <a:t>”,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 smtClean="0"/>
              <a:t>VTC2020-Fall Workshops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448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On the optimal 3D placement of a UAV base station for maximal coverage of UAV users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276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Ghdiri</a:t>
            </a:r>
            <a:r>
              <a:rPr lang="en-CA" sz="1400" dirty="0"/>
              <a:t>, W. Jaafar, S. </a:t>
            </a:r>
            <a:r>
              <a:rPr lang="en-CA" sz="1400" dirty="0" err="1"/>
              <a:t>Alfattani</a:t>
            </a:r>
            <a:r>
              <a:rPr lang="en-CA" sz="1400" dirty="0"/>
              <a:t>, J. Ben </a:t>
            </a:r>
            <a:r>
              <a:rPr lang="en-CA" sz="1400" dirty="0" err="1"/>
              <a:t>Abderrazak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multi-UAV data collection for IoT networks with time deadlines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fi-FI" sz="1400" dirty="0" smtClean="0"/>
              <a:t>O.A. </a:t>
            </a:r>
            <a:r>
              <a:rPr lang="fi-FI" sz="1400" dirty="0"/>
              <a:t>Topal, </a:t>
            </a:r>
            <a:r>
              <a:rPr lang="fi-FI" sz="1400" dirty="0" smtClean="0"/>
              <a:t>G. </a:t>
            </a:r>
            <a:r>
              <a:rPr lang="fi-FI" sz="1400" dirty="0"/>
              <a:t>Karabulut </a:t>
            </a:r>
            <a:r>
              <a:rPr lang="fi-FI" sz="1400" dirty="0" smtClean="0"/>
              <a:t>Kurt</a:t>
            </a:r>
            <a:r>
              <a:rPr lang="en-CA" sz="1400" dirty="0" smtClean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inter-satellite links: Doppler frequency shift based physical layer key </a:t>
            </a:r>
            <a:r>
              <a:rPr lang="en-US" sz="1400" dirty="0" smtClean="0">
                <a:solidFill>
                  <a:srgbClr val="FF0000"/>
                </a:solidFill>
              </a:rPr>
              <a:t>generation</a:t>
            </a:r>
            <a:r>
              <a:rPr lang="en-CA" sz="1400" dirty="0" smtClean="0"/>
              <a:t>”, </a:t>
            </a:r>
            <a:r>
              <a:rPr lang="en-CA" sz="1400" i="1" dirty="0" smtClean="0"/>
              <a:t>IEEE</a:t>
            </a:r>
            <a:r>
              <a:rPr lang="en-CA" sz="1400" dirty="0" smtClean="0"/>
              <a:t> </a:t>
            </a:r>
            <a:r>
              <a:rPr lang="en-CA" sz="1400" i="1" dirty="0" err="1" smtClean="0"/>
              <a:t>WiSEE</a:t>
            </a:r>
            <a:r>
              <a:rPr lang="en-CA" sz="1400" i="1" dirty="0" smtClean="0"/>
              <a:t> 2020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0322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(2019)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3858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V.C.M. Leung, H. Yanikomeroglu, “</a:t>
            </a:r>
            <a:r>
              <a:rPr lang="en-CA" sz="1400" dirty="0">
                <a:solidFill>
                  <a:srgbClr val="FF0000"/>
                </a:solidFill>
              </a:rPr>
              <a:t>Randomized </a:t>
            </a:r>
            <a:r>
              <a:rPr lang="en-US" sz="1400" dirty="0">
                <a:solidFill>
                  <a:srgbClr val="FF0000"/>
                </a:solidFill>
              </a:rPr>
              <a:t>caching in cooperative UAV-enabled fog-RAN</a:t>
            </a:r>
            <a:r>
              <a:rPr lang="en-CA" sz="1400" dirty="0"/>
              <a:t>”, </a:t>
            </a:r>
            <a:r>
              <a:rPr lang="en-CA" sz="1400" i="1" dirty="0"/>
              <a:t>IEEE WCNC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364190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How do non-ideal UAV antennas affect air-to-ground communications?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06)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42284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Farajzadeh</a:t>
            </a:r>
            <a:r>
              <a:rPr lang="en-CA" sz="1400" dirty="0"/>
              <a:t>, O. </a:t>
            </a:r>
            <a:r>
              <a:rPr lang="en-CA" sz="1400" dirty="0" err="1"/>
              <a:t>Ercetin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data collection over NOMA backscatter networks: UAV altitude and trajectory optimization</a:t>
            </a:r>
            <a:r>
              <a:rPr lang="en-CA" sz="1400" dirty="0"/>
              <a:t>”, </a:t>
            </a:r>
            <a:r>
              <a:rPr lang="en-CA" sz="1400" i="1" dirty="0"/>
              <a:t>IEEE ICC 2019. </a:t>
            </a:r>
            <a:r>
              <a:rPr lang="en-CA" sz="1400" dirty="0" smtClean="0">
                <a:solidFill>
                  <a:srgbClr val="9900FF"/>
                </a:solidFill>
              </a:rPr>
              <a:t>(32)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72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Coverage performance </a:t>
            </a:r>
            <a:r>
              <a:rPr lang="en-CA" sz="1400" dirty="0" smtClean="0">
                <a:solidFill>
                  <a:srgbClr val="FF0000"/>
                </a:solidFill>
              </a:rPr>
              <a:t>of </a:t>
            </a:r>
            <a:r>
              <a:rPr lang="en-CA" sz="1400" dirty="0">
                <a:solidFill>
                  <a:srgbClr val="FF0000"/>
                </a:solidFill>
              </a:rPr>
              <a:t>aerial-terrestrial HetNets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VTC2019-Spring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09)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9710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Base station location optimization for next generation wireless networks: Overview and future research directions</a:t>
            </a:r>
            <a:r>
              <a:rPr lang="en-CA" sz="1400" dirty="0"/>
              <a:t>”, </a:t>
            </a:r>
            <a:r>
              <a:rPr lang="en-CA" sz="1400" i="1" dirty="0"/>
              <a:t>IEEE UVS-Oman 2019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(40)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89936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Cherif,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analysis of an aerial user in vertical heterogeneous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3142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</a:t>
            </a:r>
            <a:r>
              <a:rPr lang="en-CA" sz="1400" dirty="0" err="1"/>
              <a:t>Jaafar</a:t>
            </a:r>
            <a:r>
              <a:rPr lang="en-CA" sz="1400" dirty="0"/>
              <a:t>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Multi-UAV data collection architecture for wireless sensor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0668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</a:t>
            </a:r>
            <a:r>
              <a:rPr lang="en-CA" sz="1400" dirty="0" err="1"/>
              <a:t>Ozdag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new meta-heuristic approach for 3D placement of multiple unmanned aerial vehicle base stations in wireless networks</a:t>
            </a:r>
            <a:r>
              <a:rPr lang="en-CA" sz="1400" dirty="0"/>
              <a:t>”, </a:t>
            </a:r>
            <a:r>
              <a:rPr lang="en-CA" sz="1400" i="1" dirty="0"/>
              <a:t>DMS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24917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Ghanavi, M. Sabbaghian,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Q-Learning based aerial base station placement for fairness enhancement in mobile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GlobalSIP</a:t>
            </a:r>
            <a:r>
              <a:rPr lang="en-CA" sz="1400" i="1" dirty="0"/>
              <a:t>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222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9232" y="1371600"/>
            <a:ext cx="6172200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spcBef>
                <a:spcPct val="20000"/>
              </a:spcBef>
              <a:spcAft>
                <a:spcPts val="1200"/>
              </a:spcAft>
              <a:buFontTx/>
              <a:buChar char="•"/>
              <a:defRPr/>
            </a:pPr>
            <a:endParaRPr lang="tr-TR" sz="1200" kern="0" dirty="0">
              <a:solidFill>
                <a:srgbClr val="000000"/>
              </a:solidFill>
            </a:endParaRPr>
          </a:p>
        </p:txBody>
      </p:sp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4376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On the number and 3D placement of drone base stations in wireless cellular networks</a:t>
            </a:r>
            <a:r>
              <a:rPr lang="en-CA" sz="1400" dirty="0"/>
              <a:t>”, </a:t>
            </a:r>
            <a:r>
              <a:rPr lang="en-CA" sz="1400" i="1" dirty="0"/>
              <a:t>IEEE Vehicular Technology Conference (VTC2016-Fall)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(291)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9953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</a:t>
            </a:r>
            <a:r>
              <a:rPr lang="en-CA" sz="1400" dirty="0"/>
              <a:t> </a:t>
            </a:r>
            <a:r>
              <a:rPr lang="en-CA" sz="1400" dirty="0" err="1"/>
              <a:t>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Efficient 3-D placement of an aerial base station in next generation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>
                <a:solidFill>
                  <a:schemeClr val="tx1"/>
                </a:solidFill>
              </a:rPr>
              <a:t>IEEE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(</a:t>
            </a:r>
            <a:r>
              <a:rPr lang="en-CA" sz="1400" i="1" dirty="0"/>
              <a:t>ICC) 2016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(623)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Backhaul-aware robust  3D drone placement in 5G+ wireless networks</a:t>
            </a:r>
            <a:r>
              <a:rPr lang="en-CA" sz="1400" dirty="0"/>
              <a:t>”,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</a:t>
            </a:r>
            <a:r>
              <a:rPr lang="en-CA" sz="1400" i="1" dirty="0" err="1">
                <a:solidFill>
                  <a:schemeClr val="tx1"/>
                </a:solidFill>
              </a:rPr>
              <a:t>Commun</a:t>
            </a:r>
            <a:r>
              <a:rPr lang="en-CA" sz="1400" i="1" dirty="0">
                <a:solidFill>
                  <a:schemeClr val="tx1"/>
                </a:solidFill>
              </a:rPr>
              <a:t>. </a:t>
            </a:r>
            <a:r>
              <a:rPr lang="en-CA" sz="1400" i="1" dirty="0"/>
              <a:t>Workshops (ICCW) 2017</a:t>
            </a:r>
            <a:r>
              <a:rPr lang="en-CA" sz="1400" dirty="0"/>
              <a:t>.  </a:t>
            </a:r>
            <a:r>
              <a:rPr lang="en-CA" sz="1400" dirty="0" smtClean="0">
                <a:solidFill>
                  <a:srgbClr val="9900FF"/>
                </a:solidFill>
              </a:rPr>
              <a:t>(207)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19332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</a:t>
            </a:r>
            <a:r>
              <a:rPr lang="en-CA" sz="1400" dirty="0" err="1"/>
              <a:t>Gapeyenko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S. Andreev, H. </a:t>
            </a:r>
            <a:r>
              <a:rPr lang="en-CA" sz="1400" dirty="0" err="1"/>
              <a:t>Yanikomeroglu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Effect of blockage in deploying mmWave drone base stations for beyond-5G networks</a:t>
            </a:r>
            <a:r>
              <a:rPr lang="en-CA" sz="1400" dirty="0"/>
              <a:t>”, Invited Paper, </a:t>
            </a:r>
            <a:r>
              <a:rPr lang="en-CA" sz="1400" i="1" dirty="0"/>
              <a:t>IEEE ICCW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(29)</a:t>
            </a:r>
            <a:endParaRPr lang="en-CA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3205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User association and bandwidth allocation for terrestrial and aerial base stations with backhaul considerations</a:t>
            </a:r>
            <a:r>
              <a:rPr lang="en-CA" sz="1400" dirty="0"/>
              <a:t>”, </a:t>
            </a:r>
            <a:r>
              <a:rPr lang="en-CA" sz="1400" i="1" dirty="0"/>
              <a:t>IEEE PIMRC 2017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(88)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762666"/>
            <a:ext cx="84692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</a:t>
            </a:r>
            <a:r>
              <a:rPr lang="en-CA" sz="1400" dirty="0" err="1"/>
              <a:t>Ghanavi</a:t>
            </a:r>
            <a:r>
              <a:rPr lang="en-CA" sz="1400" dirty="0"/>
              <a:t>, E. </a:t>
            </a:r>
            <a:r>
              <a:rPr lang="en-CA" sz="1400" dirty="0" err="1"/>
              <a:t>Kalantari</a:t>
            </a:r>
            <a:r>
              <a:rPr lang="en-CA" sz="1400" dirty="0"/>
              <a:t>,  M. </a:t>
            </a:r>
            <a:r>
              <a:rPr lang="en-CA" sz="1400" dirty="0" err="1"/>
              <a:t>Sabbaghian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Efficient 3D aerial base station considering users mobility by reinforcement learning</a:t>
            </a:r>
            <a:r>
              <a:rPr lang="en-CA" sz="1400" dirty="0"/>
              <a:t>”, </a:t>
            </a:r>
            <a:r>
              <a:rPr lang="en-CA" sz="1400" i="1" dirty="0"/>
              <a:t>IEEE WCNC 2018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(78)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12710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downlink unmanned aerial vehicles base stations with LoS/</a:t>
            </a:r>
            <a:r>
              <a:rPr lang="en-CA" sz="1400" dirty="0" err="1">
                <a:solidFill>
                  <a:srgbClr val="FF0000"/>
                </a:solidFill>
              </a:rPr>
              <a:t>NLoS</a:t>
            </a:r>
            <a:r>
              <a:rPr lang="en-CA" sz="1400" dirty="0">
                <a:solidFill>
                  <a:srgbClr val="FF0000"/>
                </a:solidFill>
              </a:rPr>
              <a:t> propagation</a:t>
            </a:r>
            <a:r>
              <a:rPr lang="en-CA" sz="1400" dirty="0"/>
              <a:t>”, </a:t>
            </a:r>
            <a:r>
              <a:rPr lang="en-CA" sz="1400" i="1" dirty="0"/>
              <a:t>IEEE Globecom Workshops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(31)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Conference Papers (2016–2018) 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3488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Yanikomeroglu, “</a:t>
            </a:r>
            <a:r>
              <a:rPr lang="en-CA" sz="1400" dirty="0">
                <a:solidFill>
                  <a:srgbClr val="FF0000"/>
                </a:solidFill>
              </a:rPr>
              <a:t>Integrated terrestrial/non-terrestrial 6G networks for ubiquitous 3D super-connectivity</a:t>
            </a:r>
            <a:r>
              <a:rPr lang="en-CA" sz="1400" dirty="0"/>
              <a:t>”, Invited Paper, </a:t>
            </a:r>
            <a:r>
              <a:rPr lang="en-CA" sz="1400" i="1" dirty="0"/>
              <a:t>ACM </a:t>
            </a:r>
            <a:r>
              <a:rPr lang="en-CA" sz="1400" i="1" dirty="0">
                <a:solidFill>
                  <a:schemeClr val="tx1"/>
                </a:solidFill>
              </a:rPr>
              <a:t>Int’l Conf. Modeling, Analysis, and Simulation of Wireless and Mobile Systems (MSWIM) </a:t>
            </a:r>
            <a:r>
              <a:rPr lang="en-CA" sz="1400" i="1" dirty="0"/>
              <a:t>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(12)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61667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Zhou, J. Guo, S. Durrani, H. Yanikomeroglu, “</a:t>
            </a:r>
            <a:r>
              <a:rPr lang="en-CA" sz="1400" dirty="0">
                <a:solidFill>
                  <a:srgbClr val="FF0000"/>
                </a:solidFill>
              </a:rPr>
              <a:t>Uplink coverage performance of an underlay drone cell for temporary events</a:t>
            </a:r>
            <a:r>
              <a:rPr lang="en-CA" sz="1400" dirty="0"/>
              <a:t>”, Invited Paper,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Workshops (</a:t>
            </a:r>
            <a:r>
              <a:rPr lang="en-CA" sz="1400" i="1" dirty="0"/>
              <a:t>ICCW)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(27)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396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458200" cy="381000"/>
          </a:xfrm>
        </p:spPr>
        <p:txBody>
          <a:bodyPr/>
          <a:lstStyle/>
          <a:p>
            <a:r>
              <a:rPr lang="en-US" dirty="0"/>
              <a:t>Non-Terrestrial Networks (NTN) Research Team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1"/>
            <a:ext cx="73152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Wael Jaafar		– PDF 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>
                <a:solidFill>
                  <a:schemeClr val="tx1"/>
                </a:solidFill>
              </a:rPr>
              <a:t>Sahabul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Alam</a:t>
            </a:r>
            <a:r>
              <a:rPr lang="en-US" sz="1800" dirty="0">
                <a:solidFill>
                  <a:schemeClr val="tx1"/>
                </a:solidFill>
              </a:rPr>
              <a:t>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Tasneem Darwish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</a:rPr>
              <a:t>Animesh</a:t>
            </a:r>
            <a:r>
              <a:rPr lang="en-US" sz="1800" dirty="0" smtClean="0">
                <a:solidFill>
                  <a:schemeClr val="tx1"/>
                </a:solidFill>
              </a:rPr>
              <a:t> Yadav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– </a:t>
            </a:r>
            <a:r>
              <a:rPr lang="en-US" sz="1800" dirty="0">
                <a:solidFill>
                  <a:srgbClr val="000000"/>
                </a:solidFill>
              </a:rPr>
              <a:t>PDF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Aizaz</a:t>
            </a:r>
            <a:r>
              <a:rPr lang="en-US" sz="1800" dirty="0">
                <a:solidFill>
                  <a:schemeClr val="tx1"/>
                </a:solidFill>
              </a:rPr>
              <a:t> Chaudhry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Jean-Daniel </a:t>
            </a:r>
            <a:r>
              <a:rPr lang="en-US" sz="1800" dirty="0" err="1">
                <a:solidFill>
                  <a:schemeClr val="tx1"/>
                </a:solidFill>
              </a:rPr>
              <a:t>Biomo</a:t>
            </a:r>
            <a:r>
              <a:rPr lang="en-US" sz="1800" dirty="0">
                <a:solidFill>
                  <a:schemeClr val="tx1"/>
                </a:solidFill>
              </a:rPr>
              <a:t>		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Dr. Mohammed Abdelsadek	– 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Omid Abbasi			</a:t>
            </a:r>
            <a:r>
              <a:rPr lang="en-US" sz="1800" dirty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Nesrine Cherif 	 	– PhD 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Safwan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Alfattani</a:t>
            </a:r>
            <a:r>
              <a:rPr lang="en-US" sz="1800" dirty="0">
                <a:solidFill>
                  <a:schemeClr val="tx1"/>
                </a:solidFill>
              </a:rPr>
              <a:t>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Amin Farajzadeh		– PhD student</a:t>
            </a:r>
          </a:p>
          <a:p>
            <a:r>
              <a:rPr lang="en-US" sz="1800" dirty="0" err="1" smtClean="0">
                <a:solidFill>
                  <a:schemeClr val="tx1"/>
                </a:solidFill>
              </a:rPr>
              <a:t>Afsoon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Alidadi</a:t>
            </a:r>
            <a:r>
              <a:rPr lang="en-US" sz="1800" dirty="0">
                <a:solidFill>
                  <a:schemeClr val="tx1"/>
                </a:solidFill>
              </a:rPr>
              <a:t>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Qiqi Ren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Mohamed </a:t>
            </a:r>
            <a:r>
              <a:rPr lang="en-US" sz="1800" dirty="0" err="1">
                <a:solidFill>
                  <a:schemeClr val="tx1"/>
                </a:solidFill>
              </a:rPr>
              <a:t>Hozayen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Hongzhao</a:t>
            </a:r>
            <a:r>
              <a:rPr lang="en-US" sz="1800" dirty="0">
                <a:solidFill>
                  <a:schemeClr val="tx1"/>
                </a:solidFill>
              </a:rPr>
              <a:t> Zheng		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799" y="2979003"/>
            <a:ext cx="243840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</a:rPr>
              <a:t>Cotutelle</a:t>
            </a:r>
            <a:r>
              <a:rPr lang="en-US" sz="1600" dirty="0">
                <a:latin typeface="Arial" panose="020B0604020202020204" pitchFamily="34" charset="0"/>
              </a:rPr>
              <a:t> in PhD</a:t>
            </a:r>
          </a:p>
          <a:p>
            <a:r>
              <a:rPr lang="en-US" sz="1600" dirty="0">
                <a:latin typeface="Arial" panose="020B0604020202020204" pitchFamily="34" charset="0"/>
              </a:rPr>
              <a:t>Home university</a:t>
            </a:r>
          </a:p>
          <a:p>
            <a:r>
              <a:rPr lang="en-US" sz="1600" dirty="0">
                <a:latin typeface="Arial" panose="020B0604020202020204" pitchFamily="34" charset="0"/>
              </a:rPr>
              <a:t>Host university: Carleton </a:t>
            </a:r>
          </a:p>
        </p:txBody>
      </p:sp>
    </p:spTree>
    <p:extLst>
      <p:ext uri="{BB962C8B-B14F-4D97-AF65-F5344CB8AC3E}">
        <p14:creationId xmlns:p14="http://schemas.microsoft.com/office/powerpoint/2010/main" val="23894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28427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</a:t>
            </a:r>
            <a:r>
              <a:rPr lang="en-US" sz="1400" dirty="0"/>
              <a:t>Ben </a:t>
            </a:r>
            <a:r>
              <a:rPr lang="en-US" sz="1400" dirty="0" err="1"/>
              <a:t>Yahia</a:t>
            </a:r>
            <a:r>
              <a:rPr lang="en-US" sz="1400" dirty="0"/>
              <a:t>, </a:t>
            </a:r>
            <a:r>
              <a:rPr lang="en-US" sz="1400" dirty="0" smtClean="0"/>
              <a:t>E. </a:t>
            </a:r>
            <a:r>
              <a:rPr lang="en-US" sz="1400" dirty="0"/>
              <a:t>Erdogan,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I. </a:t>
            </a:r>
            <a:r>
              <a:rPr lang="en-US" sz="1400" dirty="0"/>
              <a:t>Altunbas,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A </a:t>
            </a:r>
            <a:r>
              <a:rPr lang="en-US" sz="1400" dirty="0" smtClean="0">
                <a:solidFill>
                  <a:srgbClr val="FF0000"/>
                </a:solidFill>
              </a:rPr>
              <a:t>weather-dependent </a:t>
            </a:r>
            <a:r>
              <a:rPr lang="en-US" sz="1400" dirty="0">
                <a:solidFill>
                  <a:srgbClr val="FF0000"/>
                </a:solidFill>
              </a:rPr>
              <a:t>hybrid RF/FSO satellite communication for improved power efficiency</a:t>
            </a:r>
            <a:r>
              <a:rPr lang="en-US" sz="1400" dirty="0"/>
              <a:t>”, under review </a:t>
            </a:r>
            <a:r>
              <a:rPr lang="en-US" sz="1400" dirty="0" smtClean="0"/>
              <a:t>in </a:t>
            </a:r>
            <a:r>
              <a:rPr lang="en-US" sz="1400" i="1" dirty="0" smtClean="0"/>
              <a:t>IEEE Wireless Communications Letters</a:t>
            </a:r>
            <a:r>
              <a:rPr lang="en-US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6677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T. </a:t>
            </a:r>
            <a:r>
              <a:rPr lang="en-US" sz="1400" dirty="0"/>
              <a:t>Darwish,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G. </a:t>
            </a:r>
            <a:r>
              <a:rPr lang="en-US" sz="1400" dirty="0"/>
              <a:t>Lamontagne, </a:t>
            </a:r>
            <a:r>
              <a:rPr lang="en-US" sz="1400" dirty="0" smtClean="0"/>
              <a:t>M. </a:t>
            </a:r>
            <a:r>
              <a:rPr lang="en-US" sz="1400" dirty="0"/>
              <a:t>Bellemare, “</a:t>
            </a:r>
            <a:r>
              <a:rPr lang="en-US" sz="1400" dirty="0">
                <a:solidFill>
                  <a:srgbClr val="FF0000"/>
                </a:solidFill>
              </a:rPr>
              <a:t>Location management in IP-based future LEO satellite networks: A review</a:t>
            </a:r>
            <a:r>
              <a:rPr lang="en-US" sz="1400" dirty="0"/>
              <a:t>”, under review in </a:t>
            </a:r>
            <a:r>
              <a:rPr lang="en-US" sz="1400" i="1" dirty="0" smtClean="0"/>
              <a:t>Proceedings </a:t>
            </a:r>
            <a:r>
              <a:rPr lang="en-US" sz="1400" i="1" dirty="0"/>
              <a:t>of the </a:t>
            </a:r>
            <a:r>
              <a:rPr lang="en-US" sz="1400" i="1" dirty="0" smtClean="0"/>
              <a:t>IEEE</a:t>
            </a:r>
            <a:r>
              <a:rPr lang="en-US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42773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A.U</a:t>
            </a:r>
            <a:r>
              <a:rPr lang="en-US" sz="1400" dirty="0"/>
              <a:t>. Chaudhry, </a:t>
            </a:r>
            <a:r>
              <a:rPr lang="en-US" sz="1400" dirty="0" smtClean="0"/>
              <a:t>G. </a:t>
            </a:r>
            <a:r>
              <a:rPr lang="en-US" sz="1400" dirty="0"/>
              <a:t>Lamontagne,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Laser inter-satellite link range in free-space optical satellite networks: Impact on latency</a:t>
            </a:r>
            <a:r>
              <a:rPr lang="en-US" sz="1400" dirty="0"/>
              <a:t>”, under review in </a:t>
            </a:r>
            <a:r>
              <a:rPr lang="en-US" sz="1400" i="1" dirty="0"/>
              <a:t>IEEE Network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4900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Q. </a:t>
            </a:r>
            <a:r>
              <a:rPr lang="en-US" sz="1400" dirty="0"/>
              <a:t>Ren, </a:t>
            </a:r>
            <a:r>
              <a:rPr lang="en-US" sz="1400" dirty="0" smtClean="0"/>
              <a:t>O. </a:t>
            </a:r>
            <a:r>
              <a:rPr lang="en-US" sz="1400" dirty="0"/>
              <a:t>Abbasi,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J </a:t>
            </a:r>
            <a:r>
              <a:rPr lang="en-US" sz="1400" dirty="0"/>
              <a:t>Chen, “</a:t>
            </a:r>
            <a:r>
              <a:rPr lang="en-US" sz="1400" dirty="0">
                <a:solidFill>
                  <a:srgbClr val="FF0000"/>
                </a:solidFill>
              </a:rPr>
              <a:t>Caching and computation offloading in high altitude platform station (HAPS) assisted intelligent transportation systems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</a:t>
            </a:r>
            <a:r>
              <a:rPr lang="en-US" sz="1400" i="1" dirty="0" smtClean="0"/>
              <a:t>Communications</a:t>
            </a:r>
            <a:r>
              <a:rPr lang="en-US" sz="14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573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J.-D. Medjo Me Biomo, H. Yanikomeroglu, G. Karabulut Kurt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Supervised learning for routing in satellite networks: A synthetic dataset generation framework based on flooding </a:t>
            </a:r>
            <a:r>
              <a:rPr lang="en-US" sz="1400" dirty="0" smtClean="0">
                <a:solidFill>
                  <a:srgbClr val="FF0000"/>
                </a:solidFill>
              </a:rPr>
              <a:t>protocol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Transactions on Aerospace and Electronics </a:t>
            </a:r>
            <a:r>
              <a:rPr lang="en-US" sz="1400" i="1" dirty="0" smtClean="0"/>
              <a:t>Systems</a:t>
            </a:r>
            <a:r>
              <a:rPr lang="en-US" sz="1400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2209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J.-D. </a:t>
            </a:r>
            <a:r>
              <a:rPr lang="en-US" sz="1400" dirty="0"/>
              <a:t>Medjo Me Biomo,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G. </a:t>
            </a:r>
            <a:r>
              <a:rPr lang="en-US" sz="1400" dirty="0"/>
              <a:t>Karabulut Kurt, “</a:t>
            </a:r>
            <a:r>
              <a:rPr lang="en-US" sz="1400" dirty="0">
                <a:solidFill>
                  <a:srgbClr val="FF0000"/>
                </a:solidFill>
              </a:rPr>
              <a:t>Routing in satellite networks: A comparison between monolithic and polylithic constellations</a:t>
            </a:r>
            <a:r>
              <a:rPr lang="en-US" sz="1400" dirty="0"/>
              <a:t>”, under review in </a:t>
            </a:r>
            <a:r>
              <a:rPr lang="en-US" sz="1400" i="1" dirty="0"/>
              <a:t>IEEE </a:t>
            </a:r>
            <a:r>
              <a:rPr lang="en-US" sz="1400" i="1" dirty="0" smtClean="0"/>
              <a:t>Access</a:t>
            </a:r>
            <a:r>
              <a:rPr lang="en-US" sz="1400" dirty="0" smtClean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3716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A.M. </a:t>
            </a:r>
            <a:r>
              <a:rPr lang="en-US" sz="1400" dirty="0" err="1"/>
              <a:t>Demirtas</a:t>
            </a:r>
            <a:r>
              <a:rPr lang="en-US" sz="1400" dirty="0"/>
              <a:t>, </a:t>
            </a:r>
            <a:r>
              <a:rPr lang="en-US" sz="1400" dirty="0" smtClean="0"/>
              <a:t>M.S. </a:t>
            </a:r>
            <a:r>
              <a:rPr lang="en-US" sz="1400" dirty="0" err="1"/>
              <a:t>Seyfioglu</a:t>
            </a:r>
            <a:r>
              <a:rPr lang="en-US" sz="1400" dirty="0"/>
              <a:t>, </a:t>
            </a:r>
            <a:r>
              <a:rPr lang="en-US" sz="1400" dirty="0" smtClean="0"/>
              <a:t>I. </a:t>
            </a:r>
            <a:r>
              <a:rPr lang="en-US" sz="1400" dirty="0"/>
              <a:t>Bor-Yaliniz, </a:t>
            </a:r>
            <a:r>
              <a:rPr lang="en-US" sz="1400" dirty="0" smtClean="0"/>
              <a:t>B. </a:t>
            </a:r>
            <a:r>
              <a:rPr lang="en-US" sz="1400" dirty="0"/>
              <a:t>Tavli,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Autonomous UAV base stations for next generation wireless networks: A deep learning approach</a:t>
            </a:r>
            <a:r>
              <a:rPr lang="en-US" sz="1400" dirty="0"/>
              <a:t>”, under review in </a:t>
            </a:r>
            <a:r>
              <a:rPr lang="en-US" sz="1400" i="1" dirty="0"/>
              <a:t>IEEE Network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32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5662136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A.R. </a:t>
            </a:r>
            <a:r>
              <a:rPr lang="en-US" sz="1400" dirty="0" err="1"/>
              <a:t>Ekti</a:t>
            </a:r>
            <a:r>
              <a:rPr lang="en-US" sz="1400" dirty="0"/>
              <a:t>, </a:t>
            </a:r>
            <a:r>
              <a:rPr lang="en-US" sz="1400" dirty="0" smtClean="0"/>
              <a:t>A. </a:t>
            </a:r>
            <a:r>
              <a:rPr lang="en-US" sz="1400" dirty="0" err="1"/>
              <a:t>Gorcin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Reconfigurable intelligent surfaces empowered THz communication for LEO satellite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</a:t>
            </a:r>
            <a:r>
              <a:rPr lang="en-US" sz="1400" i="1" dirty="0" smtClean="0"/>
              <a:t>Communications</a:t>
            </a:r>
            <a:r>
              <a:rPr lang="en-US" sz="1400" dirty="0" smtClean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(10)</a:t>
            </a:r>
            <a:endParaRPr lang="en-CA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4196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RIS-assisted satellites for IoT networks</a:t>
            </a:r>
            <a:r>
              <a:rPr lang="en-US" sz="1400" dirty="0"/>
              <a:t>”, under review in </a:t>
            </a:r>
            <a:r>
              <a:rPr lang="en-US" sz="1400" i="1" dirty="0"/>
              <a:t>IEEE 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US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81000" y="50292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P.M</a:t>
            </a:r>
            <a:r>
              <a:rPr lang="en-US" sz="1400" dirty="0"/>
              <a:t>. </a:t>
            </a:r>
            <a:r>
              <a:rPr lang="en-US" sz="1400" dirty="0" err="1"/>
              <a:t>Ghari</a:t>
            </a:r>
            <a:r>
              <a:rPr lang="en-US" sz="1400" dirty="0"/>
              <a:t>, </a:t>
            </a:r>
            <a:r>
              <a:rPr lang="en-US" sz="1400" dirty="0" smtClean="0"/>
              <a:t>M. </a:t>
            </a:r>
            <a:r>
              <a:rPr lang="en-US" sz="1400" dirty="0"/>
              <a:t>Sabbaghian,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Moving aerial anchors assisted network localization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</a:t>
            </a:r>
            <a:r>
              <a:rPr lang="en-US" sz="1400" i="1" dirty="0" smtClean="0"/>
              <a:t>Communications</a:t>
            </a:r>
            <a:r>
              <a:rPr lang="en-US" sz="1400" dirty="0" smtClean="0"/>
              <a:t>.</a:t>
            </a:r>
            <a:endParaRPr lang="en-US" sz="14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5814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</a:t>
            </a:r>
            <a:r>
              <a:rPr lang="en-US" sz="1400" dirty="0" err="1"/>
              <a:t>Ghdiri</a:t>
            </a:r>
            <a:r>
              <a:rPr lang="en-US" sz="1400" dirty="0"/>
              <a:t>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S. </a:t>
            </a:r>
            <a:r>
              <a:rPr lang="en-US" sz="1400" dirty="0"/>
              <a:t>Alfattani, </a:t>
            </a:r>
            <a:r>
              <a:rPr lang="en-US" sz="1400" dirty="0" smtClean="0"/>
              <a:t>J. </a:t>
            </a:r>
            <a:r>
              <a:rPr lang="en-US" sz="1400" dirty="0"/>
              <a:t>Ben </a:t>
            </a:r>
            <a:r>
              <a:rPr lang="en-US" sz="1400" dirty="0" err="1"/>
              <a:t>Abderrazak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Offline and online UAV-enabled data collection in time-constrained IoT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Green Communications and </a:t>
            </a:r>
            <a:r>
              <a:rPr lang="en-US" sz="1400" i="1" dirty="0" smtClean="0"/>
              <a:t>Networking</a:t>
            </a:r>
            <a:r>
              <a:rPr lang="en-US" sz="1400" dirty="0" smtClean="0"/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7665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S. </a:t>
            </a:r>
            <a:r>
              <a:rPr lang="en-US" sz="1400" dirty="0"/>
              <a:t>Alfattani,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Y. </a:t>
            </a:r>
            <a:r>
              <a:rPr lang="en-US" sz="1400" dirty="0"/>
              <a:t>Hmamouche,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A. Yongacoglu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Link budget analysis for reconfigurable smart surfaces in aerial platforms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Open Journal of the Communications Society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9050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 Hajijamali </a:t>
            </a:r>
            <a:r>
              <a:rPr lang="en-US" sz="1400" dirty="0" err="1" smtClean="0"/>
              <a:t>Arani</a:t>
            </a:r>
            <a:r>
              <a:rPr lang="en-US" sz="1400" dirty="0" smtClean="0"/>
              <a:t>, M.M. Azari, P. Hu, Y. Zhu, H. Yanikomeroglu, S. </a:t>
            </a:r>
            <a:r>
              <a:rPr lang="en-US" sz="1400" dirty="0" err="1" smtClean="0"/>
              <a:t>Safavi-Naeini</a:t>
            </a:r>
            <a:r>
              <a:rPr lang="en-US" sz="1400" dirty="0" smtClean="0"/>
              <a:t>, “</a:t>
            </a:r>
            <a:r>
              <a:rPr lang="en-US" sz="1400" dirty="0" smtClean="0">
                <a:solidFill>
                  <a:srgbClr val="FF0000"/>
                </a:solidFill>
              </a:rPr>
              <a:t>Green sky: Reinforcement learning for energy-efficient trajectory design of UAVs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12954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W. Jaafar, H. Yanikomeroglu, “</a:t>
            </a:r>
            <a:r>
              <a:rPr lang="en-US" sz="1400" dirty="0" smtClean="0">
                <a:solidFill>
                  <a:srgbClr val="FF0000"/>
                </a:solidFill>
              </a:rPr>
              <a:t>HAPS-ITS: Enabling future ITS services in trans-continental highways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Communications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4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(accepted)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2391384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G. </a:t>
            </a:r>
            <a:r>
              <a:rPr lang="en-US" sz="1400" dirty="0"/>
              <a:t>Karabulut </a:t>
            </a:r>
            <a:r>
              <a:rPr lang="en-US" sz="1400" dirty="0" smtClean="0"/>
              <a:t>Kurt,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Communication, computing, caching, and sensing for next generation aerial delivery </a:t>
            </a:r>
            <a:r>
              <a:rPr lang="en-US" sz="1400" dirty="0" smtClean="0">
                <a:solidFill>
                  <a:srgbClr val="FF0000"/>
                </a:solidFill>
              </a:rPr>
              <a:t>networks: Using a high-altitude platform station as an enabling technology</a:t>
            </a:r>
            <a:r>
              <a:rPr lang="en-US" sz="1400" dirty="0" smtClean="0"/>
              <a:t>”, to appear </a:t>
            </a:r>
            <a:r>
              <a:rPr lang="en-US" sz="1400" dirty="0"/>
              <a:t>in </a:t>
            </a:r>
            <a:r>
              <a:rPr lang="en-US" sz="1400" i="1" dirty="0"/>
              <a:t>IEEE Vehicular Technology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2004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Z. </a:t>
            </a:r>
            <a:r>
              <a:rPr lang="en-US" sz="1400" dirty="0" err="1"/>
              <a:t>Rahimi</a:t>
            </a:r>
            <a:r>
              <a:rPr lang="en-US" sz="1400" dirty="0"/>
              <a:t>, </a:t>
            </a:r>
            <a:r>
              <a:rPr lang="en-US" sz="1400" dirty="0" smtClean="0"/>
              <a:t>M.J. </a:t>
            </a:r>
            <a:r>
              <a:rPr lang="en-US" sz="1400" dirty="0" err="1"/>
              <a:t>Sobouti</a:t>
            </a:r>
            <a:r>
              <a:rPr lang="en-US" sz="1400" dirty="0"/>
              <a:t>, </a:t>
            </a:r>
            <a:r>
              <a:rPr lang="en-US" sz="1400" dirty="0" smtClean="0"/>
              <a:t>R. </a:t>
            </a:r>
            <a:r>
              <a:rPr lang="en-US" sz="1400" dirty="0" err="1"/>
              <a:t>Ghanbari</a:t>
            </a:r>
            <a:r>
              <a:rPr lang="en-US" sz="1400" dirty="0"/>
              <a:t>, </a:t>
            </a:r>
            <a:r>
              <a:rPr lang="en-US" sz="1400" dirty="0" smtClean="0"/>
              <a:t>S.A. </a:t>
            </a:r>
            <a:r>
              <a:rPr lang="en-US" sz="1400" dirty="0"/>
              <a:t>Hosseini Seno, </a:t>
            </a:r>
            <a:r>
              <a:rPr lang="en-US" sz="1400" dirty="0" smtClean="0"/>
              <a:t>A.H. </a:t>
            </a:r>
            <a:r>
              <a:rPr lang="en-US" sz="1400" dirty="0" err="1"/>
              <a:t>Mohajerzadeh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Ahmadi,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An efficient 3D positioning approach to minimize required UAVs for IoT network coverage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80979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N. </a:t>
            </a:r>
            <a:r>
              <a:rPr lang="en-US" sz="1400" dirty="0"/>
              <a:t>Cherif,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A. Yongacoglu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3D Aerial highways: The key enabler of the retail industry transformation</a:t>
            </a:r>
            <a:r>
              <a:rPr lang="en-US" sz="1400" dirty="0" smtClean="0"/>
              <a:t>”, to appear in </a:t>
            </a:r>
            <a:r>
              <a:rPr lang="en-US" sz="1400" i="1" dirty="0"/>
              <a:t>IEEE Communications Magazine</a:t>
            </a:r>
            <a:r>
              <a:rPr lang="en-US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06)</a:t>
            </a:r>
            <a:endParaRPr lang="en-US" sz="1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T. </a:t>
            </a:r>
            <a:r>
              <a:rPr lang="en-US" sz="1400" dirty="0"/>
              <a:t>Darwish,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G. </a:t>
            </a:r>
            <a:r>
              <a:rPr lang="en-US" sz="1400" dirty="0"/>
              <a:t>Senarath, </a:t>
            </a:r>
            <a:r>
              <a:rPr lang="en-US" sz="1400" dirty="0" smtClean="0"/>
              <a:t>P. </a:t>
            </a:r>
            <a:r>
              <a:rPr lang="en-US" sz="1400" dirty="0"/>
              <a:t>Zhu, “</a:t>
            </a:r>
            <a:r>
              <a:rPr lang="en-US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US" sz="1400" dirty="0"/>
              <a:t>”, </a:t>
            </a:r>
            <a:r>
              <a:rPr lang="en-US" sz="1400" dirty="0" smtClean="0"/>
              <a:t>to appear </a:t>
            </a:r>
            <a:r>
              <a:rPr lang="en-US" sz="1400" dirty="0"/>
              <a:t>in </a:t>
            </a:r>
            <a:r>
              <a:rPr lang="en-US" sz="1400" i="1" dirty="0"/>
              <a:t>IEEE Wireless </a:t>
            </a:r>
            <a:r>
              <a:rPr lang="en-US" sz="1400" i="1" dirty="0" err="1" smtClean="0"/>
              <a:t>Commun</a:t>
            </a:r>
            <a:r>
              <a:rPr lang="en-US" sz="1400" i="1" dirty="0" smtClean="0"/>
              <a:t>. Magazine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06)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00131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O.A. </a:t>
            </a:r>
            <a:r>
              <a:rPr lang="en-US" sz="1400" dirty="0" err="1"/>
              <a:t>Topal</a:t>
            </a:r>
            <a:r>
              <a:rPr lang="en-US" sz="1400" dirty="0"/>
              <a:t>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inter-spacecraft links: Physical layer key generation from Doppler frequency shift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Journal of Radio Frequency </a:t>
            </a:r>
            <a:r>
              <a:rPr lang="en-US" sz="1400" i="1" dirty="0" smtClean="0"/>
              <a:t>Identification</a:t>
            </a:r>
            <a:r>
              <a:rPr lang="en-US" sz="1400" dirty="0" smtClean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459145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Y. </a:t>
            </a:r>
            <a:r>
              <a:rPr lang="en-US" sz="1400" dirty="0"/>
              <a:t>Aydin,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E. </a:t>
            </a:r>
            <a:r>
              <a:rPr lang="en-US" sz="1400" dirty="0"/>
              <a:t>Ozdemir,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Group handover for drone-mounted base stations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(01)</a:t>
            </a:r>
            <a:endParaRPr lang="en-US" sz="1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81000" y="51816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 </a:t>
            </a:r>
            <a:r>
              <a:rPr lang="en-US" sz="1400" dirty="0"/>
              <a:t>Mahmoud, </a:t>
            </a:r>
            <a:r>
              <a:rPr lang="en-US" sz="1400" dirty="0" smtClean="0"/>
              <a:t>S. </a:t>
            </a:r>
            <a:r>
              <a:rPr lang="en-US" sz="1400" dirty="0"/>
              <a:t>Muhaidat, </a:t>
            </a:r>
            <a:r>
              <a:rPr lang="en-US" sz="1400" dirty="0" smtClean="0"/>
              <a:t>P. </a:t>
            </a:r>
            <a:r>
              <a:rPr lang="en-US" sz="1400" dirty="0"/>
              <a:t>Sofotasios, </a:t>
            </a:r>
            <a:r>
              <a:rPr lang="en-US" sz="1400" dirty="0" smtClean="0"/>
              <a:t>I. </a:t>
            </a:r>
            <a:r>
              <a:rPr lang="en-US" sz="1400" dirty="0"/>
              <a:t>Abualhaol, </a:t>
            </a:r>
            <a:r>
              <a:rPr lang="en-US" sz="1400" dirty="0" smtClean="0"/>
              <a:t>O.A</a:t>
            </a:r>
            <a:r>
              <a:rPr lang="en-US" sz="1400" dirty="0"/>
              <a:t>. </a:t>
            </a:r>
            <a:r>
              <a:rPr lang="en-US" sz="1400" dirty="0" err="1"/>
              <a:t>Dobre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Intelligent reflecting surfaces assisted UAV communications for IoT networks: Performance analysis</a:t>
            </a:r>
            <a:r>
              <a:rPr lang="en-US" sz="1400" dirty="0"/>
              <a:t>”, </a:t>
            </a:r>
            <a:r>
              <a:rPr lang="en-US" sz="1400" dirty="0" smtClean="0"/>
              <a:t>to appear </a:t>
            </a:r>
            <a:r>
              <a:rPr lang="en-US" sz="1400" dirty="0"/>
              <a:t>in </a:t>
            </a:r>
            <a:r>
              <a:rPr lang="en-US" sz="1400" i="1" dirty="0"/>
              <a:t>IEEE Transactions on Green Communications and </a:t>
            </a:r>
            <a:r>
              <a:rPr lang="en-US" sz="1400" i="1" dirty="0" smtClean="0"/>
              <a:t>Networking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99061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A.U. Chaudhry,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 smtClean="0"/>
              <a:t>”, to appear in </a:t>
            </a:r>
            <a:r>
              <a:rPr lang="en-CA" sz="1400" i="1" dirty="0" smtClean="0"/>
              <a:t>IEEE Consumer Electronics Magazine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70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(2021)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5662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H.S</a:t>
            </a:r>
            <a:r>
              <a:rPr lang="en-US" sz="1400" dirty="0"/>
              <a:t>. </a:t>
            </a:r>
            <a:r>
              <a:rPr lang="en-US" sz="1400" dirty="0" err="1"/>
              <a:t>Khallaf</a:t>
            </a:r>
            <a:r>
              <a:rPr lang="en-US" sz="1400" dirty="0"/>
              <a:t>, </a:t>
            </a:r>
            <a:r>
              <a:rPr lang="en-US" sz="1400" dirty="0" smtClean="0"/>
              <a:t>M. </a:t>
            </a:r>
            <a:r>
              <a:rPr lang="en-US" sz="1400" dirty="0"/>
              <a:t>Uysal, </a:t>
            </a:r>
            <a:r>
              <a:rPr lang="en-US" sz="1400" dirty="0" smtClean="0"/>
              <a:t>K. </a:t>
            </a:r>
            <a:r>
              <a:rPr lang="en-US" sz="1400" dirty="0"/>
              <a:t>Kato, </a:t>
            </a:r>
            <a:r>
              <a:rPr lang="en-US" sz="1400" dirty="0" smtClean="0"/>
              <a:t>E.M. </a:t>
            </a:r>
            <a:r>
              <a:rPr lang="en-US" sz="1400" dirty="0"/>
              <a:t>Mohamed, </a:t>
            </a:r>
            <a:r>
              <a:rPr lang="en-US" sz="1400" dirty="0" smtClean="0"/>
              <a:t>S.M</a:t>
            </a:r>
            <a:r>
              <a:rPr lang="en-US" sz="1400" dirty="0"/>
              <a:t>. </a:t>
            </a:r>
            <a:r>
              <a:rPr lang="en-US" sz="1400" dirty="0" err="1"/>
              <a:t>Sait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Composite fading model for aerial MIMO FSO links in the presence of atmospheric turbulence and pointing errors</a:t>
            </a:r>
            <a:r>
              <a:rPr lang="en-US" sz="1400" dirty="0" smtClean="0"/>
              <a:t>”, </a:t>
            </a:r>
            <a:r>
              <a:rPr lang="en-US" sz="1400" i="1" dirty="0" smtClean="0"/>
              <a:t>IEEE </a:t>
            </a:r>
            <a:r>
              <a:rPr lang="en-US" sz="1400" i="1" dirty="0"/>
              <a:t>Wireless Communications </a:t>
            </a:r>
            <a:r>
              <a:rPr lang="en-US" sz="1400" i="1" dirty="0" smtClean="0"/>
              <a:t>Letters</a:t>
            </a:r>
            <a:r>
              <a:rPr lang="en-US" sz="1400" dirty="0" smtClean="0"/>
              <a:t>, June 2021.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9631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</a:t>
            </a:r>
            <a:r>
              <a:rPr lang="en-CA" sz="1400" dirty="0" smtClean="0"/>
              <a:t>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Dynamics of laser-charged UAVs: A battery </a:t>
            </a:r>
            <a:r>
              <a:rPr lang="en-US" sz="1400" dirty="0" smtClean="0">
                <a:solidFill>
                  <a:srgbClr val="FF0000"/>
                </a:solidFill>
              </a:rPr>
              <a:t>perspective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Internet of Things Journal</a:t>
            </a:r>
            <a:r>
              <a:rPr lang="en-CA" sz="1400" dirty="0" smtClean="0"/>
              <a:t>, July 1, 2021.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3147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(2021)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618344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M. </a:t>
            </a:r>
            <a:r>
              <a:rPr lang="en-CA" sz="1400" dirty="0" err="1"/>
              <a:t>Bellemare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Lamontagne,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Site diversity in downlink optical satellite networks through ground station </a:t>
            </a:r>
            <a:r>
              <a:rPr lang="en-CA" sz="1400" dirty="0" smtClean="0">
                <a:solidFill>
                  <a:srgbClr val="FF0000"/>
                </a:solidFill>
              </a:rPr>
              <a:t>selection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2021.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r>
              <a:rPr lang="en-CA" sz="1400" dirty="0" smtClean="0"/>
              <a:t> 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770908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</a:t>
            </a:r>
            <a:r>
              <a:rPr lang="en-CA" sz="1400" dirty="0" err="1"/>
              <a:t>Cherif</a:t>
            </a:r>
            <a:r>
              <a:rPr lang="en-CA" sz="1400" dirty="0"/>
              <a:t>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and rate analysis of an aerial user in vertical heterogeneous networks (VHetNets)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Mar 2021 </a:t>
            </a:r>
            <a:r>
              <a:rPr lang="en-CA" sz="1400" dirty="0" smtClean="0">
                <a:solidFill>
                  <a:srgbClr val="9900FF"/>
                </a:solidFill>
              </a:rPr>
              <a:t>(15)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248728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M.S. </a:t>
            </a:r>
            <a:r>
              <a:rPr lang="en-CA" sz="1400" dirty="0" err="1"/>
              <a:t>Alam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P. </a:t>
            </a:r>
            <a:r>
              <a:rPr lang="en-CA" sz="1400" dirty="0"/>
              <a:t>Zhu, </a:t>
            </a:r>
            <a:r>
              <a:rPr lang="en-CA" sz="1400" dirty="0" smtClean="0"/>
              <a:t>N.-D. </a:t>
            </a:r>
            <a:r>
              <a:rPr lang="en-CA" sz="1400" dirty="0"/>
              <a:t>Dao,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(HAPS-SMBS) constellations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Communications Magazine</a:t>
            </a:r>
            <a:r>
              <a:rPr lang="en-CA" sz="1400" dirty="0" smtClean="0"/>
              <a:t>, Jan 2021 </a:t>
            </a:r>
            <a:r>
              <a:rPr lang="en-CA" sz="1400" dirty="0" smtClean="0">
                <a:solidFill>
                  <a:srgbClr val="9900FF"/>
                </a:solidFill>
              </a:rPr>
              <a:t>(13)</a:t>
            </a:r>
            <a:endParaRPr lang="en-CA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48768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Jaafar, Y. </a:t>
            </a:r>
            <a:r>
              <a:rPr lang="en-CA" sz="1400" dirty="0" err="1"/>
              <a:t>Hmamouche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, Jan 2021.</a:t>
            </a:r>
            <a:r>
              <a:rPr lang="en-CA" sz="1400" dirty="0" smtClean="0">
                <a:solidFill>
                  <a:srgbClr val="9900FF"/>
                </a:solidFill>
              </a:rPr>
              <a:t> (12)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3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N. </a:t>
            </a:r>
            <a:r>
              <a:rPr lang="en-CA" sz="1400" dirty="0" err="1" smtClean="0"/>
              <a:t>Kabaoglu</a:t>
            </a:r>
            <a:r>
              <a:rPr lang="en-CA" sz="1400" dirty="0" smtClean="0"/>
              <a:t>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A cognitive radio enabled RF/FSO communication model for aerial relay networks: Possible configurations and </a:t>
            </a:r>
            <a:r>
              <a:rPr lang="en-US" sz="1400" dirty="0" smtClean="0">
                <a:solidFill>
                  <a:srgbClr val="FF0000"/>
                </a:solidFill>
              </a:rPr>
              <a:t>opportunities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Open Journal of Vehicular Technology</a:t>
            </a:r>
            <a:r>
              <a:rPr lang="en-CA" sz="1400" dirty="0" smtClean="0"/>
              <a:t>, 2021.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92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G. </a:t>
            </a:r>
            <a:r>
              <a:rPr lang="en-CA" sz="1400" dirty="0"/>
              <a:t>Kurt, </a:t>
            </a:r>
            <a:r>
              <a:rPr lang="en-CA" sz="1400" dirty="0" smtClean="0"/>
              <a:t>M.G</a:t>
            </a:r>
            <a:r>
              <a:rPr lang="en-CA" sz="1400" dirty="0"/>
              <a:t>. Khoshkholgh, </a:t>
            </a:r>
            <a:r>
              <a:rPr lang="en-CA" sz="1400" dirty="0" smtClean="0"/>
              <a:t>S. </a:t>
            </a:r>
            <a:r>
              <a:rPr lang="en-CA" sz="1400" dirty="0"/>
              <a:t>Alfattani, </a:t>
            </a:r>
            <a:r>
              <a:rPr lang="en-CA" sz="1400" dirty="0" smtClean="0"/>
              <a:t>A. </a:t>
            </a:r>
            <a:r>
              <a:rPr lang="en-CA" sz="1400" dirty="0"/>
              <a:t>Ibrahim, </a:t>
            </a:r>
            <a:r>
              <a:rPr lang="en-CA" sz="1400" dirty="0" smtClean="0"/>
              <a:t>T.S.J</a:t>
            </a:r>
            <a:r>
              <a:rPr lang="en-CA" sz="1400" dirty="0"/>
              <a:t>. Darwish, </a:t>
            </a:r>
            <a:r>
              <a:rPr lang="en-CA" sz="1400" dirty="0" err="1"/>
              <a:t>Md</a:t>
            </a:r>
            <a:r>
              <a:rPr lang="en-CA" sz="1400" dirty="0"/>
              <a:t> </a:t>
            </a:r>
            <a:r>
              <a:rPr lang="en-CA" sz="1400" dirty="0" smtClean="0"/>
              <a:t>S. </a:t>
            </a:r>
            <a:r>
              <a:rPr lang="en-CA" sz="1400" dirty="0"/>
              <a:t>Alam,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Yongacoglu, “</a:t>
            </a: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>
                <a:solidFill>
                  <a:srgbClr val="FF0000"/>
                </a:solidFill>
              </a:rPr>
              <a:t>vision and framework for the high altitude platform station (HAPS) networks of the future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Communications Surveys and Tutorials</a:t>
            </a:r>
            <a:r>
              <a:rPr lang="en-CA" sz="1400" dirty="0" smtClean="0"/>
              <a:t>, </a:t>
            </a:r>
            <a:r>
              <a:rPr lang="en-CA" sz="1400" dirty="0" err="1" smtClean="0"/>
              <a:t>Secondquarter</a:t>
            </a:r>
            <a:r>
              <a:rPr lang="en-CA" sz="1400" dirty="0" smtClean="0"/>
              <a:t> 2021. </a:t>
            </a:r>
            <a:r>
              <a:rPr lang="en-CA" sz="1400" dirty="0" smtClean="0">
                <a:solidFill>
                  <a:srgbClr val="9900FF"/>
                </a:solidFill>
              </a:rPr>
              <a:t>(20)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2954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A.U</a:t>
            </a:r>
            <a:r>
              <a:rPr lang="en-US" sz="1400" dirty="0"/>
              <a:t>. </a:t>
            </a:r>
            <a:r>
              <a:rPr lang="en-US" sz="1400" dirty="0" smtClean="0"/>
              <a:t>Chaudhry,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Laser inter-satellite links in a </a:t>
            </a:r>
            <a:r>
              <a:rPr lang="en-US" sz="1400" dirty="0" smtClean="0">
                <a:solidFill>
                  <a:srgbClr val="FF0000"/>
                </a:solidFill>
              </a:rPr>
              <a:t>Starlink constellation: A Classification and analysis</a:t>
            </a:r>
            <a:r>
              <a:rPr lang="en-US" sz="1400" dirty="0" smtClean="0"/>
              <a:t>”, </a:t>
            </a:r>
            <a:r>
              <a:rPr lang="en-US" sz="1400" i="1" dirty="0" smtClean="0"/>
              <a:t>IEEE </a:t>
            </a:r>
            <a:r>
              <a:rPr lang="en-US" sz="1400" i="1" dirty="0"/>
              <a:t>Vehicular Technology </a:t>
            </a:r>
            <a:r>
              <a:rPr lang="en-US" sz="1400" i="1" dirty="0" smtClean="0"/>
              <a:t>Magazine</a:t>
            </a:r>
            <a:r>
              <a:rPr lang="en-US" sz="1400" dirty="0" smtClean="0"/>
              <a:t>, June 2021.</a:t>
            </a:r>
            <a:r>
              <a:rPr lang="en-CA" sz="1400" dirty="0">
                <a:solidFill>
                  <a:srgbClr val="9900FF"/>
                </a:solidFill>
              </a:rPr>
              <a:t> </a:t>
            </a:r>
            <a:r>
              <a:rPr lang="en-CA" sz="1400" dirty="0" smtClean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366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442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Abbasi</a:t>
            </a:r>
            <a:r>
              <a:rPr lang="en-CA" sz="1400" dirty="0"/>
              <a:t>, H. Yanikomeroglu, A. </a:t>
            </a:r>
            <a:r>
              <a:rPr lang="en-CA" sz="1400" dirty="0" err="1"/>
              <a:t>Ebrahimi</a:t>
            </a:r>
            <a:r>
              <a:rPr lang="en-CA" sz="1400" dirty="0"/>
              <a:t>, N. Mokari, “</a:t>
            </a:r>
            <a:r>
              <a:rPr lang="en-CA" sz="1400" dirty="0">
                <a:solidFill>
                  <a:srgbClr val="FF0000"/>
                </a:solidFill>
              </a:rPr>
              <a:t>Trajectory design and power allocation for drone-assisted NR-V2X network with dynamic NOMA/OMA</a:t>
            </a:r>
            <a:r>
              <a:rPr lang="en-CA" sz="1400" dirty="0"/>
              <a:t>”, </a:t>
            </a:r>
            <a:r>
              <a:rPr lang="en-CA" sz="1400" i="1" dirty="0" smtClean="0"/>
              <a:t>IEEE </a:t>
            </a:r>
            <a:r>
              <a:rPr lang="en-CA" sz="1400" i="1" dirty="0"/>
              <a:t>Trans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733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Kalantari,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Wireless networks with cache-enabled and backhaul-limited aerial base stations</a:t>
            </a:r>
            <a:r>
              <a:rPr lang="en-CA" sz="1400" dirty="0"/>
              <a:t>”, 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0480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Multiple access in aerial networks: From orthogonal and non-orthogonal to rate-splitting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Open </a:t>
            </a:r>
            <a:r>
              <a:rPr lang="en-CA" sz="1400" i="1" dirty="0" smtClean="0"/>
              <a:t>J. of Vehicular Technology</a:t>
            </a:r>
            <a:r>
              <a:rPr lang="en-CA" sz="1400" dirty="0" smtClean="0"/>
              <a:t>,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2133600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Communications </a:t>
            </a:r>
            <a:r>
              <a:rPr lang="en-CA" sz="1400" i="1" dirty="0" smtClean="0"/>
              <a:t>Magazine, </a:t>
            </a:r>
            <a:r>
              <a:rPr lang="en-CA" sz="1400" dirty="0" smtClean="0"/>
              <a:t>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09)</a:t>
            </a:r>
            <a:endParaRPr lang="en-CA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1447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W,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On the downlink performance of RSMA-based UAV communications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Vehicular </a:t>
            </a:r>
            <a:r>
              <a:rPr lang="en-CA" sz="1400" i="1" dirty="0" smtClean="0"/>
              <a:t>Technology</a:t>
            </a:r>
            <a:r>
              <a:rPr lang="en-CA" sz="1400" dirty="0" smtClean="0"/>
              <a:t>, Dec 2020</a:t>
            </a:r>
            <a:r>
              <a:rPr lang="en-CA" sz="1400" i="1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677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1991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Azizi</a:t>
            </a:r>
            <a:r>
              <a:rPr lang="en-CA" sz="1400" dirty="0"/>
              <a:t>, S. </a:t>
            </a:r>
            <a:r>
              <a:rPr lang="en-CA" sz="1400" dirty="0" err="1"/>
              <a:t>Parsaeefard</a:t>
            </a:r>
            <a:r>
              <a:rPr lang="en-CA" sz="1400" dirty="0"/>
              <a:t>, M.R. </a:t>
            </a:r>
            <a:r>
              <a:rPr lang="en-CA" sz="1400" dirty="0" err="1"/>
              <a:t>Javan</a:t>
            </a:r>
            <a:r>
              <a:rPr lang="en-CA" sz="1400" dirty="0"/>
              <a:t>, N. </a:t>
            </a:r>
            <a:r>
              <a:rPr lang="en-CA" sz="1400" dirty="0" err="1"/>
              <a:t>Mokari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Profit maximization in 5G+ with heterogeneous aerial and ground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Mobile </a:t>
            </a:r>
            <a:r>
              <a:rPr lang="en-CA" sz="1400" i="1" dirty="0" smtClean="0"/>
              <a:t>Computing</a:t>
            </a:r>
            <a:r>
              <a:rPr lang="en-CA" sz="1400" dirty="0" smtClean="0"/>
              <a:t>, Oct 2020.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509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Enayati, H. Saeedi, H. Pishro-Nik, H. Yanikomeroglu, “</a:t>
            </a:r>
            <a:r>
              <a:rPr lang="en-CA" sz="1400" dirty="0">
                <a:solidFill>
                  <a:srgbClr val="FF0000"/>
                </a:solidFill>
              </a:rPr>
              <a:t>Optimal altitude selection of aerial base stations to maximize coverage and energy harvesting probabilities: A stochastic geometry analysis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Communications</a:t>
            </a:r>
            <a:r>
              <a:rPr lang="en-CA" sz="1400" dirty="0"/>
              <a:t>, Feb 2020.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734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 Farajzadeh, O. Ercetin, H. Yanikomeroglu, “</a:t>
            </a:r>
            <a:r>
              <a:rPr lang="en-CA" sz="1400" dirty="0">
                <a:solidFill>
                  <a:srgbClr val="FF0000"/>
                </a:solidFill>
              </a:rPr>
              <a:t>Mobility-assisted over-the-air computation for backscatter sensor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Letters</a:t>
            </a:r>
            <a:r>
              <a:rPr lang="en-CA" sz="1400" dirty="0"/>
              <a:t>, May 2020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680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Vaezy, M.S.H. Abad, O. Ercetin, H. Yanikomeroglu, M.J. Omidi, M.M. Naghsh, “</a:t>
            </a:r>
            <a:r>
              <a:rPr lang="en-CA" sz="1400" dirty="0">
                <a:solidFill>
                  <a:srgbClr val="FF0000"/>
                </a:solidFill>
              </a:rPr>
              <a:t>Beamforming for maximal coverage in mmWave drones: A reinforcement learning approach</a:t>
            </a:r>
            <a:r>
              <a:rPr lang="en-CA" sz="1400" dirty="0"/>
              <a:t>”, </a:t>
            </a:r>
            <a:r>
              <a:rPr lang="en-CA" sz="1400" i="1" dirty="0"/>
              <a:t>IEEE Communications Letters</a:t>
            </a:r>
            <a:r>
              <a:rPr lang="en-CA" sz="1400" dirty="0"/>
              <a:t>, May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829580"/>
            <a:ext cx="8458200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Tavli, H. Yanikomeroglu, “</a:t>
            </a:r>
            <a:r>
              <a:rPr lang="en-CA" sz="1400" dirty="0">
                <a:solidFill>
                  <a:srgbClr val="FF0000"/>
                </a:solidFill>
              </a:rPr>
              <a:t>Backhaul-aware </a:t>
            </a:r>
            <a:r>
              <a:rPr lang="en-CA" sz="1400" dirty="0" smtClean="0">
                <a:solidFill>
                  <a:srgbClr val="FF0000"/>
                </a:solidFill>
              </a:rPr>
              <a:t>optimization </a:t>
            </a:r>
            <a:r>
              <a:rPr lang="en-CA" sz="1400" dirty="0">
                <a:solidFill>
                  <a:srgbClr val="FF0000"/>
                </a:solidFill>
              </a:rPr>
              <a:t>of a UAV base station </a:t>
            </a:r>
            <a:r>
              <a:rPr lang="en-CA" sz="1400" dirty="0" smtClean="0">
                <a:solidFill>
                  <a:srgbClr val="FF0000"/>
                </a:solidFill>
              </a:rPr>
              <a:t>location and </a:t>
            </a:r>
            <a:r>
              <a:rPr lang="en-CA" sz="1400" dirty="0">
                <a:solidFill>
                  <a:srgbClr val="FF0000"/>
                </a:solidFill>
              </a:rPr>
              <a:t>bandwidth allocation for </a:t>
            </a:r>
            <a:r>
              <a:rPr lang="en-CA" sz="1400" dirty="0" smtClean="0">
                <a:solidFill>
                  <a:srgbClr val="FF0000"/>
                </a:solidFill>
              </a:rPr>
              <a:t>profit </a:t>
            </a:r>
            <a:r>
              <a:rPr lang="en-CA" sz="1400" dirty="0">
                <a:solidFill>
                  <a:srgbClr val="FF0000"/>
                </a:solidFill>
              </a:rPr>
              <a:t>maximization</a:t>
            </a:r>
            <a:r>
              <a:rPr lang="en-CA" sz="1400" dirty="0"/>
              <a:t>”, 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2020. </a:t>
            </a:r>
            <a:r>
              <a:rPr lang="en-CA" sz="1400" dirty="0" smtClean="0">
                <a:solidFill>
                  <a:srgbClr val="9900FF"/>
                </a:solidFill>
              </a:rPr>
              <a:t>(21)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0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(2019)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X. Zhou, J. </a:t>
            </a:r>
            <a:r>
              <a:rPr lang="en-CA" sz="1400" dirty="0" err="1"/>
              <a:t>Guo</a:t>
            </a:r>
            <a:r>
              <a:rPr lang="en-CA" sz="1400" dirty="0"/>
              <a:t>, S. </a:t>
            </a:r>
            <a:r>
              <a:rPr lang="en-CA" sz="1400" dirty="0" err="1"/>
              <a:t>Durrani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Underlay drone cell for temporary events: Impact of drone height and aerial channel environments</a:t>
            </a:r>
            <a:r>
              <a:rPr lang="en-CA" sz="1400" dirty="0"/>
              <a:t>”, </a:t>
            </a:r>
            <a:r>
              <a:rPr lang="en-CA" sz="1400" i="1" dirty="0"/>
              <a:t>IEEE Internet of Things Journal</a:t>
            </a:r>
            <a:r>
              <a:rPr lang="en-CA" sz="1400" dirty="0"/>
              <a:t>, Apr 2019. </a:t>
            </a:r>
            <a:r>
              <a:rPr lang="en-CA" sz="1400" dirty="0" smtClean="0">
                <a:solidFill>
                  <a:srgbClr val="9900FF"/>
                </a:solidFill>
              </a:rPr>
              <a:t>(24)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14583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Enayati</a:t>
            </a:r>
            <a:r>
              <a:rPr lang="en-CA" sz="1400" dirty="0"/>
              <a:t>, H. </a:t>
            </a:r>
            <a:r>
              <a:rPr lang="en-CA" sz="1400" dirty="0" err="1"/>
              <a:t>Saeedi</a:t>
            </a:r>
            <a:r>
              <a:rPr lang="en-CA" sz="1400" dirty="0"/>
              <a:t>, H. </a:t>
            </a:r>
            <a:r>
              <a:rPr lang="en-CA" sz="1400" dirty="0" err="1"/>
              <a:t>Pishro-Nik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Moving aerial base station networks: Stochastic geometry analysis and design perspective</a:t>
            </a:r>
            <a:r>
              <a:rPr lang="en-CA" sz="1400" dirty="0"/>
              <a:t>”, </a:t>
            </a:r>
            <a:r>
              <a:rPr lang="en-CA" sz="1400" i="1" dirty="0"/>
              <a:t>IEEE Trans. Wireless Communications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(41)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325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Andreev, V. </a:t>
            </a:r>
            <a:r>
              <a:rPr lang="en-CA" sz="1400" dirty="0" err="1"/>
              <a:t>Petrov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 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(77)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00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</a:t>
            </a:r>
            <a:r>
              <a:rPr lang="en-CA" sz="1400" dirty="0" err="1"/>
              <a:t>Senerath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(52)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055" y="5791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Spatial configuration of agile wireless networks with drone-BSs and user-in-the-loop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(28)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86574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Alzenad,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vertical heterogeneous networks (VHetNets)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Dec 2019. </a:t>
            </a:r>
            <a:r>
              <a:rPr lang="en-CA" sz="1400" dirty="0" smtClean="0">
                <a:solidFill>
                  <a:srgbClr val="9900FF"/>
                </a:solidFill>
              </a:rPr>
              <a:t>(29)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310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39295</TotalTime>
  <Words>3227</Words>
  <Application>Microsoft Office PowerPoint</Application>
  <PresentationFormat>On-screen Show (4:3)</PresentationFormat>
  <Paragraphs>142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IEEE Journal Papers (under review)</vt:lpstr>
      <vt:lpstr>IEEE Journal Papers (under review)</vt:lpstr>
      <vt:lpstr>IEEE Journal Papers (under review)</vt:lpstr>
      <vt:lpstr>IEEE Journal Papers (accepted)</vt:lpstr>
      <vt:lpstr>IEEE Journal Papers (2021)</vt:lpstr>
      <vt:lpstr>IEEE Journal Papers (2021)</vt:lpstr>
      <vt:lpstr>IEEE Journal Papers (2020)</vt:lpstr>
      <vt:lpstr>IEEE Journal Papers (2020)</vt:lpstr>
      <vt:lpstr>IEEE Journal Papers (2019)</vt:lpstr>
      <vt:lpstr>IEEE Journal Papers (2016–2018) </vt:lpstr>
      <vt:lpstr>IEEE Conference Papers (2021) </vt:lpstr>
      <vt:lpstr>IEEE Conference Papers (2020) </vt:lpstr>
      <vt:lpstr>IEEE Conference Papers (2019) </vt:lpstr>
      <vt:lpstr>IEEE Conference Papers (2016–2018)  </vt:lpstr>
      <vt:lpstr>Non-Terrestrial Networks (NTN) Research Team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5097</cp:revision>
  <cp:lastPrinted>2015-05-27T21:08:38Z</cp:lastPrinted>
  <dcterms:created xsi:type="dcterms:W3CDTF">1999-05-11T23:29:05Z</dcterms:created>
  <dcterms:modified xsi:type="dcterms:W3CDTF">2021-07-08T03:44:22Z</dcterms:modified>
</cp:coreProperties>
</file>