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7" r:id="rId1"/>
  </p:sldMasterIdLst>
  <p:notesMasterIdLst>
    <p:notesMasterId r:id="rId32"/>
  </p:notesMasterIdLst>
  <p:sldIdLst>
    <p:sldId id="256" r:id="rId2"/>
    <p:sldId id="257" r:id="rId3"/>
    <p:sldId id="367" r:id="rId4"/>
    <p:sldId id="357" r:id="rId5"/>
    <p:sldId id="307" r:id="rId6"/>
    <p:sldId id="308" r:id="rId7"/>
    <p:sldId id="326" r:id="rId8"/>
    <p:sldId id="379" r:id="rId9"/>
    <p:sldId id="309" r:id="rId10"/>
    <p:sldId id="368" r:id="rId11"/>
    <p:sldId id="363" r:id="rId12"/>
    <p:sldId id="364" r:id="rId13"/>
    <p:sldId id="365" r:id="rId14"/>
    <p:sldId id="361" r:id="rId15"/>
    <p:sldId id="369" r:id="rId16"/>
    <p:sldId id="335" r:id="rId17"/>
    <p:sldId id="336" r:id="rId18"/>
    <p:sldId id="337" r:id="rId19"/>
    <p:sldId id="338" r:id="rId20"/>
    <p:sldId id="339" r:id="rId21"/>
    <p:sldId id="340" r:id="rId22"/>
    <p:sldId id="342" r:id="rId23"/>
    <p:sldId id="370" r:id="rId24"/>
    <p:sldId id="376" r:id="rId25"/>
    <p:sldId id="377" r:id="rId26"/>
    <p:sldId id="372" r:id="rId27"/>
    <p:sldId id="371" r:id="rId28"/>
    <p:sldId id="380" r:id="rId29"/>
    <p:sldId id="375" r:id="rId30"/>
    <p:sldId id="276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39" autoAdjust="0"/>
    <p:restoredTop sz="94666" autoAdjust="0"/>
  </p:normalViewPr>
  <p:slideViewPr>
    <p:cSldViewPr>
      <p:cViewPr>
        <p:scale>
          <a:sx n="90" d="100"/>
          <a:sy n="90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0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82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6705-EAEE-4F82-9ABE-2544BDCD4BD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C5EB-A04C-4DA5-A3B5-22385F925B6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042D-7806-4171-955F-AEBBF69D278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906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A613-C361-4386-99B1-C1A1C4C7717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A704-B4EE-43C2-8553-CBB04047AE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4FEF-39A2-4D41-B593-9653F9BE706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F8E-A511-40E5-BDA4-4018EF60EDD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F447-BA10-4E30-845A-186A0D44FF1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C502-ECD8-4C8B-849D-DF579FA77DE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E923-CD35-45EA-B1DE-146FDD05461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1E24-F996-471D-8E85-24CA5931F1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1B255-E690-405B-9FDC-4B9B6BC941A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Low-Complexity Detection of </a:t>
            </a:r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PSK Faster-than-Nyquist Signaling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endParaRPr lang="en-CA" sz="2000" dirty="0"/>
          </a:p>
          <a:p>
            <a:pPr algn="ctr"/>
            <a:endParaRPr lang="en-CA" sz="2000" dirty="0"/>
          </a:p>
          <a:p>
            <a:pPr algn="ctr"/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Ebrahim Bedeer*, Halim Yanikomeroglu</a:t>
            </a:r>
            <a:r>
              <a:rPr lang="en-CA" sz="1900" b="1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Mohamed </a:t>
            </a: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Hossam Ahmed***</a:t>
            </a:r>
          </a:p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*Ulster University, Belfast, UK</a:t>
            </a:r>
          </a:p>
          <a:p>
            <a:pPr algn="ctr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**Carleton University, Ottawa, ON, Canada</a:t>
            </a:r>
          </a:p>
          <a:p>
            <a:pPr algn="ctr"/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***Memorial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University,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St. John’s, NL, Canada</a:t>
            </a:r>
          </a:p>
          <a:p>
            <a:pPr algn="ctr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Our FTN Signaling Contributions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Quasi-Optimal</a:t>
            </a:r>
            <a:r>
              <a:rPr lang="en-CA" sz="2400" dirty="0">
                <a:solidFill>
                  <a:srgbClr val="C00000"/>
                </a:solidFill>
              </a:rPr>
              <a:t> </a:t>
            </a:r>
            <a:r>
              <a:rPr lang="en-CA" sz="2400" dirty="0"/>
              <a:t>Detection</a:t>
            </a:r>
            <a:r>
              <a:rPr lang="en-CA" sz="2400" dirty="0">
                <a:solidFill>
                  <a:srgbClr val="C00000"/>
                </a:solidFill>
              </a:rPr>
              <a:t> (High SE)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10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1008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Ebrahim Bedeer, Halim Yanikomeroglu, and Mohamed H.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Ahmed, “</a:t>
            </a:r>
            <a:r>
              <a:rPr lang="en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Quasi-optimal sequence estimation of binary faster-than-Nyquist 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ICC 2017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Paris, France.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Modified Sphere Decoding (MSD)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Noise covariance matrix can be exploited to develop MSD.</a:t>
            </a:r>
          </a:p>
          <a:p>
            <a:r>
              <a:rPr lang="en-CA" dirty="0"/>
              <a:t>Estimated data symbols can be found using MSD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16" y="4484622"/>
            <a:ext cx="5219968" cy="1752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86168"/>
            <a:ext cx="4483330" cy="8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25" y="1935163"/>
            <a:ext cx="4561749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Simulation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17" y="1935163"/>
            <a:ext cx="4907566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4000" dirty="0"/>
              <a:t>Simulation Results</a:t>
            </a:r>
            <a:endParaRPr sz="4000" dirty="0"/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1" name="image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60" y="2143397"/>
            <a:ext cx="6284080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4716016" y="1332057"/>
            <a:ext cx="4104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Spectral Efficiency</a:t>
            </a:r>
          </a:p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SE= log2(M) x [1/(1+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b)]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x (1/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)  bits/s/Hz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6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Our FTN Signaling Contributions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Symbol-by-Symbol Detection </a:t>
            </a:r>
            <a:r>
              <a:rPr lang="en-CA" sz="2600" dirty="0">
                <a:solidFill>
                  <a:srgbClr val="C00000"/>
                </a:solidFill>
              </a:rPr>
              <a:t>(Low SE)</a:t>
            </a:r>
            <a:r>
              <a:rPr lang="en-CA" sz="2400" dirty="0">
                <a:solidFill>
                  <a:srgbClr val="C00000"/>
                </a:solidFill>
              </a:rPr>
              <a:t> </a:t>
            </a:r>
          </a:p>
          <a:p>
            <a:endParaRPr lang="en-CA" sz="2400" dirty="0">
              <a:solidFill>
                <a:srgbClr val="C00000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15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8" y="3585790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Ebrahim Bedeer, Mohamed H. Ahmed, and Halim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Yanikomeroglu, “</a:t>
            </a:r>
            <a:r>
              <a:rPr lang="en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very low complexity successive symbol-by-symbol sequence estimator for binary faster-than-Nyquist 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Access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March 2017.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Successive Symbol-by-Symbol Sequence Estimation (SSSSE)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sample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Successive Symbol-by-Symbol Sequence Estimation (SSSSE)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sample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Perfect estimation condition for QPSK FTN signaling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00488"/>
            <a:ext cx="4610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Operating region of SSSSE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29" y="1935163"/>
            <a:ext cx="5174141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Successive Symbol-by-Symbol Sequence Estimation (SSSSE)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Received sample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Perfect estimation condition for QPSK FTN signaling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Estimated symbol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00488"/>
            <a:ext cx="4610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422401"/>
            <a:ext cx="740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5445224"/>
            <a:ext cx="445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Agenda</a:t>
            </a:r>
          </a:p>
        </p:txBody>
      </p:sp>
      <p:sp>
        <p:nvSpPr>
          <p:cNvPr id="125" name="Shape 12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FTN Signaling System Model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FTN Signaling Contributions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Quasi-Optimal</a:t>
            </a:r>
            <a:r>
              <a:rPr lang="en-C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C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(High SE)</a:t>
            </a:r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Symbol-by-Symbol Detection </a:t>
            </a:r>
            <a:r>
              <a:rPr lang="en-C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 SE)</a:t>
            </a:r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sz="256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56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sz="2560" dirty="0" err="1"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CA" sz="2560" dirty="0">
                <a:latin typeface="Arial" panose="020B0604020202020204" pitchFamily="34" charset="0"/>
                <a:cs typeface="Arial" panose="020B0604020202020204" pitchFamily="34" charset="0"/>
              </a:rPr>
              <a:t> QAM Detection</a:t>
            </a:r>
          </a:p>
          <a:p>
            <a:pPr marL="822960" lvl="1" indent="-457200" defTabSz="731520">
              <a:spcBef>
                <a:spcPts val="600"/>
              </a:spcBef>
              <a:buFont typeface="Wingdings" panose="05000000000000000000" pitchFamily="2" charset="2"/>
              <a:buChar char="Ø"/>
              <a:defRPr sz="2560"/>
            </a:pPr>
            <a:r>
              <a:rPr lang="en-CA" sz="256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56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sz="2560" dirty="0" err="1"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CA" sz="2560" dirty="0">
                <a:latin typeface="Arial" panose="020B0604020202020204" pitchFamily="34" charset="0"/>
                <a:cs typeface="Arial" panose="020B0604020202020204" pitchFamily="34" charset="0"/>
              </a:rPr>
              <a:t> PSK Detection</a:t>
            </a:r>
          </a:p>
          <a:p>
            <a:pPr defTabSz="731520">
              <a:spcBef>
                <a:spcPts val="600"/>
              </a:spcBef>
              <a:buFont typeface="Wingdings" panose="05000000000000000000" pitchFamily="2" charset="2"/>
              <a:buChar char="q"/>
              <a:defRPr sz="256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Successive Symbol-by-Symbol with go-back-</a:t>
            </a:r>
            <a:r>
              <a:rPr lang="en-CA" sz="3600" i="1" dirty="0"/>
              <a:t>K</a:t>
            </a:r>
            <a:r>
              <a:rPr lang="en-CA" sz="3600" dirty="0"/>
              <a:t> Sequence Estimation (</a:t>
            </a:r>
            <a:r>
              <a:rPr lang="en-CA" sz="3600" dirty="0" err="1"/>
              <a:t>SSSgb</a:t>
            </a:r>
            <a:r>
              <a:rPr lang="en-CA" sz="3600" i="1" dirty="0" err="1"/>
              <a:t>K</a:t>
            </a:r>
            <a:r>
              <a:rPr lang="en-CA" sz="3600" dirty="0" err="1"/>
              <a:t>SE</a:t>
            </a:r>
            <a:r>
              <a:rPr lang="en-CA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Received sample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Estimated symbol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0888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2" y="4869160"/>
            <a:ext cx="7267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en-CA" sz="4000" dirty="0"/>
              <a:t>Simulation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7553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6625"/>
            <a:ext cx="7524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72608" cy="442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/>
          <a:p>
            <a:r>
              <a:rPr lang="en-CA" sz="4000" dirty="0"/>
              <a:t>Simulation Results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849" y="1935163"/>
            <a:ext cx="549030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Our FTN Signaling Contributions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600" i="1" dirty="0"/>
              <a:t>M</a:t>
            </a:r>
            <a:r>
              <a:rPr lang="en-CA" sz="2600" dirty="0"/>
              <a:t>-</a:t>
            </a:r>
            <a:r>
              <a:rPr lang="en-CA" sz="2600" dirty="0" err="1"/>
              <a:t>ary</a:t>
            </a:r>
            <a:r>
              <a:rPr lang="en-CA" sz="2600" dirty="0"/>
              <a:t> PSK Detection</a:t>
            </a:r>
            <a:endParaRPr lang="en-CA" sz="2400" dirty="0">
              <a:solidFill>
                <a:srgbClr val="C00000"/>
              </a:solidFill>
            </a:endParaRPr>
          </a:p>
          <a:p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DBF5F9">
                    <a:shade val="90000"/>
                  </a:srgbClr>
                </a:solidFill>
              </a:rPr>
              <a:pPr/>
              <a:t>23</a:t>
            </a:fld>
            <a:endParaRPr lang="en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8" y="3429000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Ebrahim Bedeer, Halim Yanikomeroglu, and Mohamed H. Ahmed, “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Low-Complexity Detection of </a:t>
            </a:r>
            <a:r>
              <a:rPr lang="en-GB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PSK Faster-than-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Nyquist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WCNC 2019 Workshops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Marrakech, Morocco.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F12A5-3195-DD43-9F07-06DA148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FTN Detection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D9D889-961D-E042-9523-6B937CB2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4F611A-85FE-F54B-89AE-7263DD29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Received sample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Received sampled signal in vector format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Received sampled signal after (optional) whitening filter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="" xmlns:a16="http://schemas.microsoft.com/office/drawing/2014/main" id="{5DE20822-6E2E-944C-A1C6-0B2967DF1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8229600" cy="916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D0AC37-C347-704C-99A7-F17B764A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4028990"/>
            <a:ext cx="44450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3631643-FB60-014B-BC3C-C41098D7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502275"/>
            <a:ext cx="4660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290AD-D736-5842-923C-08BDF6E3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FTN Detection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64759B-0289-2C4B-8CA4-13791C0D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Received sampled signal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Maximum likelihood detection problem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Can be solved in polynomial time complexity using ideas from semidefinite relaxation and Gaussian randomization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541283-B5C9-1F40-97FE-123E496A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430C32-50C8-5846-BB4B-DA515B23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636912"/>
            <a:ext cx="28575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F37057F-3CE9-E242-B6C0-4F6481DDF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32664"/>
            <a:ext cx="6861985" cy="1637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6B4AFD-98A5-6341-94D2-022C13D7E821}"/>
              </a:ext>
            </a:extLst>
          </p:cNvPr>
          <p:cNvSpPr txBox="1"/>
          <p:nvPr/>
        </p:nvSpPr>
        <p:spPr>
          <a:xfrm>
            <a:off x="7380312" y="4366850"/>
            <a:ext cx="141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4168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594740-678B-4656-AC09-B4B64331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FTN Detection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20D05-508C-4C45-86E4-ECBE87AA0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8137A8-3B72-43CE-83FC-91D43DAD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CC2000-9E86-914B-B2F5-F8A9834A8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" y="2901259"/>
            <a:ext cx="6000653" cy="33594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AF1CF3-1C82-E046-A658-836D1B1FB3CB}"/>
              </a:ext>
            </a:extLst>
          </p:cNvPr>
          <p:cNvSpPr txBox="1"/>
          <p:nvPr/>
        </p:nvSpPr>
        <p:spPr>
          <a:xfrm>
            <a:off x="5076056" y="4005064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0ED2C9-28EF-7A48-AB0A-A7DC0D042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58259"/>
            <a:ext cx="3911581" cy="1437506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="" xmlns:a16="http://schemas.microsoft.com/office/drawing/2014/main" id="{10744ED1-98F1-7B49-978C-8F831D09BE9A}"/>
              </a:ext>
            </a:extLst>
          </p:cNvPr>
          <p:cNvCxnSpPr>
            <a:cxnSpLocks/>
          </p:cNvCxnSpPr>
          <p:nvPr/>
        </p:nvCxnSpPr>
        <p:spPr>
          <a:xfrm flipV="1">
            <a:off x="5155746" y="3070789"/>
            <a:ext cx="1955791" cy="1118941"/>
          </a:xfrm>
          <a:prstGeom prst="curvedConnector2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3E0F216-141E-C341-9AA9-13040AC1401B}"/>
              </a:ext>
            </a:extLst>
          </p:cNvPr>
          <p:cNvSpPr txBox="1"/>
          <p:nvPr/>
        </p:nvSpPr>
        <p:spPr>
          <a:xfrm>
            <a:off x="1547664" y="508518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2E95A0-DFA0-7645-B04A-A584C3F43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7" y="4874342"/>
            <a:ext cx="4492118" cy="5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4F529-41DA-4C2C-8491-57B380B5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20395E-6F91-4CB6-ADD8-F9408D2E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Content Placeholder 13" descr="A close up of a map&#10;&#10;Description automatically generated">
            <a:extLst>
              <a:ext uri="{FF2B5EF4-FFF2-40B4-BE49-F238E27FC236}">
                <a16:creationId xmlns="" xmlns:a16="http://schemas.microsoft.com/office/drawing/2014/main" id="{1B469546-0790-4C97-AA0E-5BD3C6E3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1891"/>
            <a:ext cx="5945249" cy="4389437"/>
          </a:xfrm>
        </p:spPr>
      </p:pic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289375" y="1340768"/>
            <a:ext cx="2162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8-PSK</a:t>
            </a:r>
          </a:p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Roll-off factor: 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= 0.3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683568" y="1332057"/>
            <a:ext cx="5616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Spectral Efficiency</a:t>
            </a:r>
          </a:p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SE= log2(M) x [1/(1+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b)]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x (1/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)  bits/s/Hz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3131840" y="5637436"/>
            <a:ext cx="201054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3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 = 2.31 bits/s/Hz</a:t>
            </a: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372200" y="5193652"/>
            <a:ext cx="22786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err="1" smtClean="0">
                <a:solidFill>
                  <a:schemeClr val="tx1"/>
                </a:solidFill>
                <a:latin typeface="Arial" pitchFamily="34" charset="0"/>
              </a:rPr>
              <a:t>Mazo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limit: 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= 0.802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4048" y="5373216"/>
            <a:ext cx="1336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4048" y="5589240"/>
            <a:ext cx="133673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378680" y="5754742"/>
            <a:ext cx="2278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17% increase in SE </a:t>
            </a:r>
          </a:p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excellent</a:t>
            </a:r>
          </a:p>
        </p:txBody>
      </p:sp>
    </p:spTree>
    <p:extLst>
      <p:ext uri="{BB962C8B-B14F-4D97-AF65-F5344CB8AC3E}">
        <p14:creationId xmlns:p14="http://schemas.microsoft.com/office/powerpoint/2010/main" val="25911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AC8EE434-8F60-4FA8-8410-88E420151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945249" cy="4389437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4F529-41DA-4C2C-8491-57B380B5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20395E-6F91-4CB6-ADD8-F9408D2E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289375" y="1340768"/>
            <a:ext cx="2162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Roll-off factor: 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= 0.5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683568" y="1332057"/>
            <a:ext cx="5616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Spectral Efficiency</a:t>
            </a:r>
          </a:p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SE= log2(M) x [1/(1+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b)]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x (1/</a:t>
            </a:r>
            <a:r>
              <a:rPr lang="en-US" alt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)  bits/s/Hz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3209527" y="5296852"/>
            <a:ext cx="201054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QPSK,</a:t>
            </a:r>
            <a:r>
              <a:rPr lang="en-US" altLang="en-US" sz="13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SE = 2 bits/s/Hz</a:t>
            </a: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732240" y="4571400"/>
            <a:ext cx="1784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err="1" smtClean="0">
                <a:solidFill>
                  <a:schemeClr val="tx1"/>
                </a:solidFill>
                <a:latin typeface="Arial" pitchFamily="34" charset="0"/>
              </a:rPr>
              <a:t>Nyquist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signaling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0656" y="4725144"/>
            <a:ext cx="102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757850" y="3717032"/>
            <a:ext cx="2062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Performance vs complexity tradeoff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5EE131-8826-DF45-809B-A750E7946E85}"/>
              </a:ext>
            </a:extLst>
          </p:cNvPr>
          <p:cNvSpPr txBox="1"/>
          <p:nvPr/>
        </p:nvSpPr>
        <p:spPr>
          <a:xfrm>
            <a:off x="715616" y="6269250"/>
            <a:ext cx="724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J. B. Anderson and A. </a:t>
            </a: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Prlja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“Turbo equalization and an M-BCJR algorithm for strongly narrowband intersymbol interference,”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ISIT 2010.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4286445" y="5094912"/>
            <a:ext cx="5735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QPSK</a:t>
            </a:r>
            <a:endParaRPr lang="en-US" altLang="en-US" sz="13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4885877" y="4888616"/>
            <a:ext cx="5735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8-PSK</a:t>
            </a:r>
            <a:endParaRPr lang="en-US" altLang="en-US" sz="13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64088" y="3429000"/>
            <a:ext cx="19656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60656" y="3861048"/>
            <a:ext cx="102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E6D5D-EB27-464E-A854-E3227384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F86E4B3B-772B-46E2-A48A-FE0326AC5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75" y="1935163"/>
            <a:ext cx="5945249" cy="4389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6D6027-511E-42D1-A943-3CB73E7F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507288" cy="4785995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Orthogonality is an advantage and a constraint.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Nyquist limit is more of a guideline than a rule.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Nyquist limit simplifies receive design by avoiding ISI.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Faster-than-Nyquist (FTN signaling) intentionally introduce ISI to improve SE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Detection: Increased complexity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Conclusions</a:t>
            </a:r>
          </a:p>
        </p:txBody>
      </p:sp>
      <p:sp>
        <p:nvSpPr>
          <p:cNvPr id="212" name="Shape 21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FTN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signaling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is promising to increase the SE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Tradeoff between performance and complexity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Gain of FTN increases at higher values of SE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Channel coding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 / machine learning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112568"/>
          </a:xfrm>
        </p:spPr>
        <p:txBody>
          <a:bodyPr>
            <a:normAutofit fontScale="40000" lnSpcReduction="20000"/>
          </a:bodyPr>
          <a:lstStyle/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FTN signaling </a:t>
            </a:r>
            <a:r>
              <a:rPr lang="en-CA" sz="5500" i="1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exists </a:t>
            </a:r>
            <a:r>
              <a:rPr lang="en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since 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1968 </a:t>
            </a:r>
            <a:r>
              <a:rPr lang="en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[Saltzberg-68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FTN signaling </a:t>
            </a:r>
            <a:r>
              <a:rPr lang="en-CA" sz="5500" i="1" dirty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coined by Mazo in </a:t>
            </a:r>
            <a:r>
              <a:rPr lang="en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1975 [Mazo-75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500" dirty="0" err="1">
                <a:latin typeface="Arial" panose="020B0604020202020204" pitchFamily="34" charset="0"/>
                <a:cs typeface="Arial" panose="020B0604020202020204" pitchFamily="34" charset="0"/>
              </a:rPr>
              <a:t>Mazo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Limit: 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FTN does not affect minimum distance of </a:t>
            </a:r>
            <a:r>
              <a:rPr lang="en-CA" sz="5500" dirty="0" err="1">
                <a:latin typeface="Arial" panose="020B0604020202020204" pitchFamily="34" charset="0"/>
                <a:cs typeface="Arial" panose="020B0604020202020204" pitchFamily="34" charset="0"/>
              </a:rPr>
              <a:t>uncoded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55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CA" sz="5500" dirty="0">
                <a:latin typeface="Arial" panose="020B0604020202020204" pitchFamily="34" charset="0"/>
                <a:cs typeface="Arial" panose="020B0604020202020204" pitchFamily="34" charset="0"/>
              </a:rPr>
              <a:t> binary transmission up to a certain </a:t>
            </a:r>
            <a:r>
              <a:rPr lang="en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range.</a:t>
            </a:r>
          </a:p>
          <a:p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Mazo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Limit: 1/0.802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25% faster than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Nyquist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25% in spectral efficiency.</a:t>
            </a:r>
            <a:endParaRPr lang="en-CA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Much faster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Mazo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limit: Possible, but with some SNR penalty.</a:t>
            </a:r>
            <a:endParaRPr lang="en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Saltzberg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Intersymbol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interference error bounds with application to ideal </a:t>
            </a: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bandlimited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signaling. IEEE Transactions on Information Theory.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July 1968; 14(4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):563-8.</a:t>
            </a:r>
          </a:p>
          <a:p>
            <a:pPr marL="0" indent="0">
              <a:buNone/>
            </a:pP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Mazo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JE. Faster-than-Nyquist signaling. The Bell System Technical Journal.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Oct. 1975; 54(8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):1451-62.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FTN</a:t>
            </a:r>
            <a:r>
              <a:rPr lang="en-CA" dirty="0"/>
              <a:t> Signaling</a:t>
            </a:r>
            <a:r>
              <a:rPr dirty="0"/>
              <a:t> </a:t>
            </a:r>
            <a:r>
              <a:rPr lang="en-CA" dirty="0"/>
              <a:t>B</a:t>
            </a:r>
            <a:r>
              <a:rPr dirty="0" err="1"/>
              <a:t>asic</a:t>
            </a:r>
            <a:r>
              <a:rPr dirty="0"/>
              <a:t> </a:t>
            </a:r>
            <a:r>
              <a:rPr lang="en-CA" dirty="0"/>
              <a:t>I</a:t>
            </a:r>
            <a:r>
              <a:rPr dirty="0" err="1"/>
              <a:t>dea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buSzPct val="100000"/>
              <a:buFont typeface="Arial"/>
              <a:buChar char="•"/>
              <a:defRPr b="0"/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" name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1881266"/>
            <a:ext cx="3060949" cy="50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4675" y="5852021"/>
            <a:ext cx="2069605" cy="66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2635449"/>
            <a:ext cx="4040188" cy="3030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6759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FTN</a:t>
            </a:r>
            <a:r>
              <a:rPr lang="en-CA" dirty="0"/>
              <a:t> Signaling</a:t>
            </a:r>
            <a:r>
              <a:rPr dirty="0"/>
              <a:t> </a:t>
            </a:r>
            <a:r>
              <a:rPr lang="en-CA" dirty="0"/>
              <a:t>B</a:t>
            </a:r>
            <a:r>
              <a:rPr dirty="0" err="1"/>
              <a:t>asic</a:t>
            </a:r>
            <a:r>
              <a:rPr dirty="0"/>
              <a:t> </a:t>
            </a:r>
            <a:r>
              <a:rPr lang="en-CA" dirty="0"/>
              <a:t>I</a:t>
            </a:r>
            <a:r>
              <a:rPr dirty="0" err="1"/>
              <a:t>dea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1" name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4" y="1881266"/>
            <a:ext cx="3060949" cy="50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17" y="1860495"/>
            <a:ext cx="3800540" cy="564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4675" y="5852021"/>
            <a:ext cx="2069605" cy="66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112" y="5728184"/>
            <a:ext cx="2175695" cy="79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" y="2635449"/>
            <a:ext cx="4040188" cy="3030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5025" y="2634854"/>
            <a:ext cx="4041775" cy="30313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656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Extension of </a:t>
            </a:r>
            <a:r>
              <a:rPr lang="en-CA" dirty="0" err="1"/>
              <a:t>Mazo</a:t>
            </a:r>
            <a:r>
              <a:rPr lang="en-CA" dirty="0"/>
              <a:t> Limit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pulse shapes (root-raised cosine, Gaussian, …)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Non-binary transmission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Frequency domain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FTN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73622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Ebrahim Bedeer, Halim Yanikomeroglu, and Mohamed H.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Ahmed, “</a:t>
            </a:r>
            <a:r>
              <a:rPr lang="en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Quasi-optimal sequence estimation of binary faster-than-Nyquist 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ICC 2017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Paris, France.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8" y="3212976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Ebrahim Bedeer, Mohamed H. Ahmed, and Halim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Yanikomeroglu, “</a:t>
            </a:r>
            <a:r>
              <a:rPr lang="en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very low complexity successive symbol-by-symbol sequence estimator for binary faster-than-Nyquist 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Access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March 2017.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96" y="4365104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Ebrahim Bedeer, Mohamed H. Ahmed, and Halim Yanikomeroglu, “</a:t>
            </a:r>
            <a:r>
              <a:rPr lang="en" dirty="0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Low-complexity detection of high-order QAM faster-than-Nyquist 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Access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July 2017.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728" y="5517232"/>
            <a:ext cx="8458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defRPr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Ebrahim Bedeer, Halim Yanikomeroglu, and Mohamed H. Ahmed, “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Low-Complexity Detection of </a:t>
            </a:r>
            <a:r>
              <a:rPr lang="en-GB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PSK Faster-than-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Nyquist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”, </a:t>
            </a: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 WCNC 2019 Workshops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Marrakech, Morocco.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FTN </a:t>
            </a:r>
            <a:r>
              <a:rPr lang="en-CA" dirty="0"/>
              <a:t>B</a:t>
            </a:r>
            <a:r>
              <a:rPr dirty="0"/>
              <a:t>lock </a:t>
            </a:r>
            <a:r>
              <a:rPr lang="en-CA" dirty="0"/>
              <a:t>Diagram</a:t>
            </a:r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12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2A18F-F866-824D-9EB4-CAF79C8C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" y="1847088"/>
            <a:ext cx="9144000" cy="3836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4AFA87-4EA1-1E45-89A8-9DC26A320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384245" cy="253876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6C73C37-0CA6-AC40-A02A-EE85B3FC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Content Placeholder 11">
            <a:extLst>
              <a:ext uri="{FF2B5EF4-FFF2-40B4-BE49-F238E27FC236}">
                <a16:creationId xmlns="" xmlns:a16="http://schemas.microsoft.com/office/drawing/2014/main" id="{B727D179-35BD-9244-83AE-0FD6004B0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" y="5866158"/>
            <a:ext cx="8229600" cy="9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1780</TotalTime>
  <Words>800</Words>
  <Application>Microsoft Office PowerPoint</Application>
  <PresentationFormat>On-screen Show (4:3)</PresentationFormat>
  <Paragraphs>188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Low-Complexity Detection of M-ary PSK Faster-than-Nyquist Signaling</vt:lpstr>
      <vt:lpstr>Agenda</vt:lpstr>
      <vt:lpstr>Introduction</vt:lpstr>
      <vt:lpstr>Introduction</vt:lpstr>
      <vt:lpstr>FTN Signaling Basic Idea</vt:lpstr>
      <vt:lpstr>FTN Signaling Basic Idea</vt:lpstr>
      <vt:lpstr>Extension of Mazo Limit </vt:lpstr>
      <vt:lpstr>Our FTN Publications</vt:lpstr>
      <vt:lpstr>FTN Block Diagram</vt:lpstr>
      <vt:lpstr>Our FTN Signaling Contributions</vt:lpstr>
      <vt:lpstr>Modified Sphere Decoding (MSD)</vt:lpstr>
      <vt:lpstr>Simulation Results</vt:lpstr>
      <vt:lpstr>Simulation Results</vt:lpstr>
      <vt:lpstr>Simulation Results</vt:lpstr>
      <vt:lpstr>Our FTN Signaling Contributions</vt:lpstr>
      <vt:lpstr>Successive Symbol-by-Symbol Sequence Estimation (SSSSE)</vt:lpstr>
      <vt:lpstr>Successive Symbol-by-Symbol Sequence Estimation (SSSSE)</vt:lpstr>
      <vt:lpstr>Operating region of SSSSE</vt:lpstr>
      <vt:lpstr>Successive Symbol-by-Symbol Sequence Estimation (SSSSE)</vt:lpstr>
      <vt:lpstr>Successive Symbol-by-Symbol with go-back-K Sequence Estimation (SSSgbKSE)</vt:lpstr>
      <vt:lpstr>Simulation Results</vt:lpstr>
      <vt:lpstr>Simulation Results</vt:lpstr>
      <vt:lpstr>Our FTN Signaling Contributions</vt:lpstr>
      <vt:lpstr>FTN Detection Problem</vt:lpstr>
      <vt:lpstr>FTN Detection Problem</vt:lpstr>
      <vt:lpstr>Proposed FTN Detection Scheme</vt:lpstr>
      <vt:lpstr>Simulation Results</vt:lpstr>
      <vt:lpstr>Simulation Results</vt:lpstr>
      <vt:lpstr>Simulation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Faster-than-Nyquist (FTN) Signaling</dc:title>
  <dc:creator>Ebrahimi Bedeer</dc:creator>
  <cp:lastModifiedBy>Halim Yanikomeroglu</cp:lastModifiedBy>
  <cp:revision>217</cp:revision>
  <dcterms:modified xsi:type="dcterms:W3CDTF">2019-04-20T14:06:24Z</dcterms:modified>
</cp:coreProperties>
</file>