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diagrams/layout1.xml" ContentType="application/vnd.openxmlformats-officedocument.drawingml.diagramLayout+xml"/>
  <Override PartName="/ppt/tags/tag2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8"/>
  </p:notesMasterIdLst>
  <p:sldIdLst>
    <p:sldId id="322" r:id="rId4"/>
    <p:sldId id="323" r:id="rId5"/>
    <p:sldId id="367" r:id="rId6"/>
    <p:sldId id="324" r:id="rId7"/>
    <p:sldId id="325" r:id="rId8"/>
    <p:sldId id="373" r:id="rId9"/>
    <p:sldId id="374" r:id="rId10"/>
    <p:sldId id="347" r:id="rId11"/>
    <p:sldId id="349" r:id="rId12"/>
    <p:sldId id="350" r:id="rId13"/>
    <p:sldId id="326" r:id="rId14"/>
    <p:sldId id="365" r:id="rId15"/>
    <p:sldId id="363" r:id="rId16"/>
    <p:sldId id="368" r:id="rId17"/>
    <p:sldId id="351" r:id="rId18"/>
    <p:sldId id="352" r:id="rId19"/>
    <p:sldId id="353" r:id="rId20"/>
    <p:sldId id="364" r:id="rId21"/>
    <p:sldId id="354" r:id="rId22"/>
    <p:sldId id="360" r:id="rId23"/>
    <p:sldId id="361" r:id="rId24"/>
    <p:sldId id="362" r:id="rId25"/>
    <p:sldId id="369" r:id="rId26"/>
    <p:sldId id="37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DBA1AB"/>
    <a:srgbClr val="FFFFFF"/>
    <a:srgbClr val="CA7482"/>
    <a:srgbClr val="F6E2EF"/>
    <a:srgbClr val="D06EAF"/>
    <a:srgbClr val="DD97C6"/>
    <a:srgbClr val="C25E6F"/>
    <a:srgbClr val="BEA5D7"/>
    <a:srgbClr val="6238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20" autoAdjust="0"/>
  </p:normalViewPr>
  <p:slideViewPr>
    <p:cSldViewPr snapToGrid="0">
      <p:cViewPr>
        <p:scale>
          <a:sx n="70" d="100"/>
          <a:sy n="70" d="100"/>
        </p:scale>
        <p:origin x="-72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3A6747-2C9D-4B8A-9AAD-9C04F52D34E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C32029E9-99B3-4FBD-92BD-2AA8AF2909D0}">
      <dgm:prSet phldrT="[Text]" custT="1"/>
      <dgm:spPr>
        <a:solidFill>
          <a:srgbClr val="CA7482"/>
        </a:solidFill>
      </dgm:spPr>
      <dgm:t>
        <a:bodyPr/>
        <a:lstStyle/>
        <a:p>
          <a:r>
            <a:rPr lang="en-CA" sz="1600" b="1" dirty="0"/>
            <a:t>Backhaul spectrum</a:t>
          </a:r>
        </a:p>
      </dgm:t>
    </dgm:pt>
    <dgm:pt modelId="{FC66CB79-3B75-4241-A1E9-83E658517B35}" type="parTrans" cxnId="{97B9A5FF-C4FB-49BA-9191-F1D864BC99BF}">
      <dgm:prSet/>
      <dgm:spPr/>
      <dgm:t>
        <a:bodyPr/>
        <a:lstStyle/>
        <a:p>
          <a:endParaRPr lang="en-CA"/>
        </a:p>
      </dgm:t>
    </dgm:pt>
    <dgm:pt modelId="{27575EC3-5ECC-4E80-AC1B-CDEA91A0ACD6}" type="sibTrans" cxnId="{97B9A5FF-C4FB-49BA-9191-F1D864BC99BF}">
      <dgm:prSet/>
      <dgm:spPr/>
      <dgm:t>
        <a:bodyPr/>
        <a:lstStyle/>
        <a:p>
          <a:endParaRPr lang="en-CA"/>
        </a:p>
      </dgm:t>
    </dgm:pt>
    <dgm:pt modelId="{E8B4602B-7C3A-4F02-874A-5C5CEDF352E1}">
      <dgm:prSet phldrT="[Text]" custT="1"/>
      <dgm:spPr>
        <a:solidFill>
          <a:srgbClr val="DBA1AB"/>
        </a:solidFill>
      </dgm:spPr>
      <dgm:t>
        <a:bodyPr/>
        <a:lstStyle/>
        <a:p>
          <a:r>
            <a:rPr lang="en-CA" sz="1400" b="1" dirty="0"/>
            <a:t>Dedicated backhaul</a:t>
          </a:r>
        </a:p>
      </dgm:t>
    </dgm:pt>
    <dgm:pt modelId="{03501A78-B0C0-4FFE-B252-072DE53D4D4C}" type="parTrans" cxnId="{340259DC-E944-41B8-89B9-4D3BAD22B9A4}">
      <dgm:prSet/>
      <dgm:spPr>
        <a:ln>
          <a:solidFill>
            <a:srgbClr val="CA7482"/>
          </a:solidFill>
        </a:ln>
      </dgm:spPr>
      <dgm:t>
        <a:bodyPr/>
        <a:lstStyle/>
        <a:p>
          <a:endParaRPr lang="en-CA" dirty="0"/>
        </a:p>
      </dgm:t>
    </dgm:pt>
    <dgm:pt modelId="{6BFEDECC-B31D-4A11-B8BB-9AA1C1DCB878}" type="sibTrans" cxnId="{340259DC-E944-41B8-89B9-4D3BAD22B9A4}">
      <dgm:prSet/>
      <dgm:spPr/>
      <dgm:t>
        <a:bodyPr/>
        <a:lstStyle/>
        <a:p>
          <a:endParaRPr lang="en-CA"/>
        </a:p>
      </dgm:t>
    </dgm:pt>
    <dgm:pt modelId="{D2662752-CFFB-4190-A6B8-C7BFED9D3F20}">
      <dgm:prSet phldrT="[Text]" custT="1"/>
      <dgm:spPr>
        <a:solidFill>
          <a:srgbClr val="DBA1AB"/>
        </a:solidFill>
      </dgm:spPr>
      <dgm:t>
        <a:bodyPr/>
        <a:lstStyle/>
        <a:p>
          <a:r>
            <a:rPr lang="en-CA" sz="1400" b="1" dirty="0"/>
            <a:t>Shared backhaul </a:t>
          </a:r>
          <a:r>
            <a:rPr lang="en-CA" sz="1400" b="1" dirty="0" smtClean="0"/>
            <a:t>with </a:t>
          </a:r>
          <a:r>
            <a:rPr lang="en-CA" sz="1400" b="1" dirty="0"/>
            <a:t>access side of </a:t>
          </a:r>
          <a:r>
            <a:rPr lang="en-CA" sz="1400" b="1" dirty="0" smtClean="0"/>
            <a:t>drone-BS</a:t>
          </a:r>
          <a:endParaRPr lang="en-CA" sz="1400" b="1" dirty="0"/>
        </a:p>
      </dgm:t>
    </dgm:pt>
    <dgm:pt modelId="{84579AE4-CA6A-4D94-9C12-3AB46900743C}" type="parTrans" cxnId="{A7B4F9C9-0458-410D-A8AD-2AACB1C3DFD1}">
      <dgm:prSet/>
      <dgm:spPr>
        <a:ln>
          <a:solidFill>
            <a:srgbClr val="C25E6F"/>
          </a:solidFill>
        </a:ln>
      </dgm:spPr>
      <dgm:t>
        <a:bodyPr/>
        <a:lstStyle/>
        <a:p>
          <a:endParaRPr lang="en-CA" dirty="0"/>
        </a:p>
      </dgm:t>
    </dgm:pt>
    <dgm:pt modelId="{B76C352B-FCBD-49EA-94DA-A7C26225078F}" type="sibTrans" cxnId="{A7B4F9C9-0458-410D-A8AD-2AACB1C3DFD1}">
      <dgm:prSet/>
      <dgm:spPr/>
      <dgm:t>
        <a:bodyPr/>
        <a:lstStyle/>
        <a:p>
          <a:endParaRPr lang="en-CA"/>
        </a:p>
      </dgm:t>
    </dgm:pt>
    <dgm:pt modelId="{A16520ED-3CF0-436B-8498-C6B89E0F6C34}">
      <dgm:prSet custT="1"/>
      <dgm:spPr>
        <a:solidFill>
          <a:srgbClr val="DBA1AB"/>
        </a:solidFill>
      </dgm:spPr>
      <dgm:t>
        <a:bodyPr/>
        <a:lstStyle/>
        <a:p>
          <a:r>
            <a:rPr lang="en-CA" sz="1400" b="1" dirty="0" smtClean="0">
              <a:solidFill>
                <a:schemeClr val="bg1"/>
              </a:solidFill>
            </a:rPr>
            <a:t>Self-Interference</a:t>
          </a:r>
          <a:endParaRPr lang="en-CA" sz="1400" b="1" dirty="0">
            <a:solidFill>
              <a:schemeClr val="bg1"/>
            </a:solidFill>
          </a:endParaRPr>
        </a:p>
      </dgm:t>
    </dgm:pt>
    <dgm:pt modelId="{97E8887F-BFCB-4E54-BE2B-CF734B013764}" type="parTrans" cxnId="{2EA69A4B-2087-4A60-9FA3-491A44B5610E}">
      <dgm:prSet/>
      <dgm:spPr>
        <a:ln>
          <a:solidFill>
            <a:srgbClr val="993366"/>
          </a:solidFill>
        </a:ln>
      </dgm:spPr>
      <dgm:t>
        <a:bodyPr/>
        <a:lstStyle/>
        <a:p>
          <a:endParaRPr lang="en-CA" dirty="0"/>
        </a:p>
      </dgm:t>
    </dgm:pt>
    <dgm:pt modelId="{5038C484-E5B9-425A-A3DC-F2C4DD33D71F}" type="sibTrans" cxnId="{2EA69A4B-2087-4A60-9FA3-491A44B5610E}">
      <dgm:prSet/>
      <dgm:spPr/>
      <dgm:t>
        <a:bodyPr/>
        <a:lstStyle/>
        <a:p>
          <a:endParaRPr lang="en-CA"/>
        </a:p>
      </dgm:t>
    </dgm:pt>
    <dgm:pt modelId="{A0D255FA-29EE-43AA-B17A-40142E36CFB8}" type="pres">
      <dgm:prSet presAssocID="{593A6747-2C9D-4B8A-9AAD-9C04F52D34E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F44C96F7-28B0-4513-BBA9-7CF4B011ADCF}" type="pres">
      <dgm:prSet presAssocID="{C32029E9-99B3-4FBD-92BD-2AA8AF2909D0}" presName="root1" presStyleCnt="0"/>
      <dgm:spPr/>
    </dgm:pt>
    <dgm:pt modelId="{4FC23BE4-9AD5-4794-9B63-A158DAC41522}" type="pres">
      <dgm:prSet presAssocID="{C32029E9-99B3-4FBD-92BD-2AA8AF2909D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ADF98A44-C21B-4DC9-B766-624A8BCDB268}" type="pres">
      <dgm:prSet presAssocID="{C32029E9-99B3-4FBD-92BD-2AA8AF2909D0}" presName="level2hierChild" presStyleCnt="0"/>
      <dgm:spPr/>
    </dgm:pt>
    <dgm:pt modelId="{0813F172-A5D6-4C63-986F-C9D0EB83B811}" type="pres">
      <dgm:prSet presAssocID="{03501A78-B0C0-4FFE-B252-072DE53D4D4C}" presName="conn2-1" presStyleLbl="parChTrans1D2" presStyleIdx="0" presStyleCnt="2"/>
      <dgm:spPr/>
      <dgm:t>
        <a:bodyPr/>
        <a:lstStyle/>
        <a:p>
          <a:endParaRPr lang="en-CA"/>
        </a:p>
      </dgm:t>
    </dgm:pt>
    <dgm:pt modelId="{042FCBFA-5BBE-4121-9E14-005E332FBDC2}" type="pres">
      <dgm:prSet presAssocID="{03501A78-B0C0-4FFE-B252-072DE53D4D4C}" presName="connTx" presStyleLbl="parChTrans1D2" presStyleIdx="0" presStyleCnt="2"/>
      <dgm:spPr/>
      <dgm:t>
        <a:bodyPr/>
        <a:lstStyle/>
        <a:p>
          <a:endParaRPr lang="en-CA"/>
        </a:p>
      </dgm:t>
    </dgm:pt>
    <dgm:pt modelId="{8FD99134-2CF5-4B2C-8D03-C9E4B6D0BB23}" type="pres">
      <dgm:prSet presAssocID="{E8B4602B-7C3A-4F02-874A-5C5CEDF352E1}" presName="root2" presStyleCnt="0"/>
      <dgm:spPr/>
    </dgm:pt>
    <dgm:pt modelId="{84B07C15-5E0D-4D32-A07B-1DE0940C357E}" type="pres">
      <dgm:prSet presAssocID="{E8B4602B-7C3A-4F02-874A-5C5CEDF352E1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0D209027-1B1A-46F7-9091-AC88C9B9EF0B}" type="pres">
      <dgm:prSet presAssocID="{E8B4602B-7C3A-4F02-874A-5C5CEDF352E1}" presName="level3hierChild" presStyleCnt="0"/>
      <dgm:spPr/>
    </dgm:pt>
    <dgm:pt modelId="{041BCFF4-30F3-49EF-9FE4-F0C17CBBF80F}" type="pres">
      <dgm:prSet presAssocID="{84579AE4-CA6A-4D94-9C12-3AB46900743C}" presName="conn2-1" presStyleLbl="parChTrans1D2" presStyleIdx="1" presStyleCnt="2"/>
      <dgm:spPr/>
      <dgm:t>
        <a:bodyPr/>
        <a:lstStyle/>
        <a:p>
          <a:endParaRPr lang="en-CA"/>
        </a:p>
      </dgm:t>
    </dgm:pt>
    <dgm:pt modelId="{5E77914A-D1F5-4A1E-8B2E-6B0A335F0C0F}" type="pres">
      <dgm:prSet presAssocID="{84579AE4-CA6A-4D94-9C12-3AB46900743C}" presName="connTx" presStyleLbl="parChTrans1D2" presStyleIdx="1" presStyleCnt="2"/>
      <dgm:spPr/>
      <dgm:t>
        <a:bodyPr/>
        <a:lstStyle/>
        <a:p>
          <a:endParaRPr lang="en-CA"/>
        </a:p>
      </dgm:t>
    </dgm:pt>
    <dgm:pt modelId="{D1B48EDE-54EB-4D7D-9FD3-3F995F025C9E}" type="pres">
      <dgm:prSet presAssocID="{D2662752-CFFB-4190-A6B8-C7BFED9D3F20}" presName="root2" presStyleCnt="0"/>
      <dgm:spPr/>
    </dgm:pt>
    <dgm:pt modelId="{FDB32C74-57AA-4374-BA9A-36E5BE45F152}" type="pres">
      <dgm:prSet presAssocID="{D2662752-CFFB-4190-A6B8-C7BFED9D3F2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619A7DE7-C89E-4D42-9951-C59CE784DA45}" type="pres">
      <dgm:prSet presAssocID="{D2662752-CFFB-4190-A6B8-C7BFED9D3F20}" presName="level3hierChild" presStyleCnt="0"/>
      <dgm:spPr/>
    </dgm:pt>
    <dgm:pt modelId="{088A6C58-2A3D-4CE0-861B-B842ED949BF1}" type="pres">
      <dgm:prSet presAssocID="{97E8887F-BFCB-4E54-BE2B-CF734B013764}" presName="conn2-1" presStyleLbl="parChTrans1D3" presStyleIdx="0" presStyleCnt="1"/>
      <dgm:spPr/>
      <dgm:t>
        <a:bodyPr/>
        <a:lstStyle/>
        <a:p>
          <a:endParaRPr lang="en-CA"/>
        </a:p>
      </dgm:t>
    </dgm:pt>
    <dgm:pt modelId="{B32BC8E1-B4E2-43AC-AAD9-A4FD420B5B5A}" type="pres">
      <dgm:prSet presAssocID="{97E8887F-BFCB-4E54-BE2B-CF734B013764}" presName="connTx" presStyleLbl="parChTrans1D3" presStyleIdx="0" presStyleCnt="1"/>
      <dgm:spPr/>
      <dgm:t>
        <a:bodyPr/>
        <a:lstStyle/>
        <a:p>
          <a:endParaRPr lang="en-CA"/>
        </a:p>
      </dgm:t>
    </dgm:pt>
    <dgm:pt modelId="{67E8393B-23D7-4FB0-9EF5-8DA7F0E61B0F}" type="pres">
      <dgm:prSet presAssocID="{A16520ED-3CF0-436B-8498-C6B89E0F6C34}" presName="root2" presStyleCnt="0"/>
      <dgm:spPr/>
    </dgm:pt>
    <dgm:pt modelId="{147DCECE-7FB8-4F93-B52D-FB53A517E0B0}" type="pres">
      <dgm:prSet presAssocID="{A16520ED-3CF0-436B-8498-C6B89E0F6C34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9DA04613-4044-4303-9A36-F518AC81B65C}" type="pres">
      <dgm:prSet presAssocID="{A16520ED-3CF0-436B-8498-C6B89E0F6C34}" presName="level3hierChild" presStyleCnt="0"/>
      <dgm:spPr/>
    </dgm:pt>
  </dgm:ptLst>
  <dgm:cxnLst>
    <dgm:cxn modelId="{503A17C1-9677-44C9-B371-0DAB4CA69CBF}" type="presOf" srcId="{D2662752-CFFB-4190-A6B8-C7BFED9D3F20}" destId="{FDB32C74-57AA-4374-BA9A-36E5BE45F152}" srcOrd="0" destOrd="0" presId="urn:microsoft.com/office/officeart/2005/8/layout/hierarchy2"/>
    <dgm:cxn modelId="{793AEBA4-0425-4AD3-A657-871B42EB6128}" type="presOf" srcId="{84579AE4-CA6A-4D94-9C12-3AB46900743C}" destId="{5E77914A-D1F5-4A1E-8B2E-6B0A335F0C0F}" srcOrd="1" destOrd="0" presId="urn:microsoft.com/office/officeart/2005/8/layout/hierarchy2"/>
    <dgm:cxn modelId="{2EA69A4B-2087-4A60-9FA3-491A44B5610E}" srcId="{D2662752-CFFB-4190-A6B8-C7BFED9D3F20}" destId="{A16520ED-3CF0-436B-8498-C6B89E0F6C34}" srcOrd="0" destOrd="0" parTransId="{97E8887F-BFCB-4E54-BE2B-CF734B013764}" sibTransId="{5038C484-E5B9-425A-A3DC-F2C4DD33D71F}"/>
    <dgm:cxn modelId="{D9644C2D-69D3-4C6B-9361-58B20F7B5AC4}" type="presOf" srcId="{84579AE4-CA6A-4D94-9C12-3AB46900743C}" destId="{041BCFF4-30F3-49EF-9FE4-F0C17CBBF80F}" srcOrd="0" destOrd="0" presId="urn:microsoft.com/office/officeart/2005/8/layout/hierarchy2"/>
    <dgm:cxn modelId="{340259DC-E944-41B8-89B9-4D3BAD22B9A4}" srcId="{C32029E9-99B3-4FBD-92BD-2AA8AF2909D0}" destId="{E8B4602B-7C3A-4F02-874A-5C5CEDF352E1}" srcOrd="0" destOrd="0" parTransId="{03501A78-B0C0-4FFE-B252-072DE53D4D4C}" sibTransId="{6BFEDECC-B31D-4A11-B8BB-9AA1C1DCB878}"/>
    <dgm:cxn modelId="{EE645CF7-0F20-465E-BA9A-7F4CCAE403FA}" type="presOf" srcId="{97E8887F-BFCB-4E54-BE2B-CF734B013764}" destId="{088A6C58-2A3D-4CE0-861B-B842ED949BF1}" srcOrd="0" destOrd="0" presId="urn:microsoft.com/office/officeart/2005/8/layout/hierarchy2"/>
    <dgm:cxn modelId="{C157B7FC-5D2A-41F3-A283-E208BA20AE42}" type="presOf" srcId="{97E8887F-BFCB-4E54-BE2B-CF734B013764}" destId="{B32BC8E1-B4E2-43AC-AAD9-A4FD420B5B5A}" srcOrd="1" destOrd="0" presId="urn:microsoft.com/office/officeart/2005/8/layout/hierarchy2"/>
    <dgm:cxn modelId="{D2F4C58A-1945-4AA5-890B-610E53C89279}" type="presOf" srcId="{C32029E9-99B3-4FBD-92BD-2AA8AF2909D0}" destId="{4FC23BE4-9AD5-4794-9B63-A158DAC41522}" srcOrd="0" destOrd="0" presId="urn:microsoft.com/office/officeart/2005/8/layout/hierarchy2"/>
    <dgm:cxn modelId="{670537C2-BF55-49A4-8D32-CDC29666A517}" type="presOf" srcId="{03501A78-B0C0-4FFE-B252-072DE53D4D4C}" destId="{0813F172-A5D6-4C63-986F-C9D0EB83B811}" srcOrd="0" destOrd="0" presId="urn:microsoft.com/office/officeart/2005/8/layout/hierarchy2"/>
    <dgm:cxn modelId="{8B4B239D-B05F-4587-BE08-1655F2EAA8EA}" type="presOf" srcId="{03501A78-B0C0-4FFE-B252-072DE53D4D4C}" destId="{042FCBFA-5BBE-4121-9E14-005E332FBDC2}" srcOrd="1" destOrd="0" presId="urn:microsoft.com/office/officeart/2005/8/layout/hierarchy2"/>
    <dgm:cxn modelId="{8937CAC1-A619-4A60-A5C6-A290ED3088AF}" type="presOf" srcId="{593A6747-2C9D-4B8A-9AAD-9C04F52D34E4}" destId="{A0D255FA-29EE-43AA-B17A-40142E36CFB8}" srcOrd="0" destOrd="0" presId="urn:microsoft.com/office/officeart/2005/8/layout/hierarchy2"/>
    <dgm:cxn modelId="{97B9A5FF-C4FB-49BA-9191-F1D864BC99BF}" srcId="{593A6747-2C9D-4B8A-9AAD-9C04F52D34E4}" destId="{C32029E9-99B3-4FBD-92BD-2AA8AF2909D0}" srcOrd="0" destOrd="0" parTransId="{FC66CB79-3B75-4241-A1E9-83E658517B35}" sibTransId="{27575EC3-5ECC-4E80-AC1B-CDEA91A0ACD6}"/>
    <dgm:cxn modelId="{2E96865D-6122-4CF4-8814-78602F5B4912}" type="presOf" srcId="{E8B4602B-7C3A-4F02-874A-5C5CEDF352E1}" destId="{84B07C15-5E0D-4D32-A07B-1DE0940C357E}" srcOrd="0" destOrd="0" presId="urn:microsoft.com/office/officeart/2005/8/layout/hierarchy2"/>
    <dgm:cxn modelId="{A7B4F9C9-0458-410D-A8AD-2AACB1C3DFD1}" srcId="{C32029E9-99B3-4FBD-92BD-2AA8AF2909D0}" destId="{D2662752-CFFB-4190-A6B8-C7BFED9D3F20}" srcOrd="1" destOrd="0" parTransId="{84579AE4-CA6A-4D94-9C12-3AB46900743C}" sibTransId="{B76C352B-FCBD-49EA-94DA-A7C26225078F}"/>
    <dgm:cxn modelId="{0CE58DAE-28F0-406B-9228-6A09884585B8}" type="presOf" srcId="{A16520ED-3CF0-436B-8498-C6B89E0F6C34}" destId="{147DCECE-7FB8-4F93-B52D-FB53A517E0B0}" srcOrd="0" destOrd="0" presId="urn:microsoft.com/office/officeart/2005/8/layout/hierarchy2"/>
    <dgm:cxn modelId="{F2B127C6-E78B-4A76-8372-054E72388CAF}" type="presParOf" srcId="{A0D255FA-29EE-43AA-B17A-40142E36CFB8}" destId="{F44C96F7-28B0-4513-BBA9-7CF4B011ADCF}" srcOrd="0" destOrd="0" presId="urn:microsoft.com/office/officeart/2005/8/layout/hierarchy2"/>
    <dgm:cxn modelId="{0FDF2E02-87CB-4B13-AC18-3F764909DB89}" type="presParOf" srcId="{F44C96F7-28B0-4513-BBA9-7CF4B011ADCF}" destId="{4FC23BE4-9AD5-4794-9B63-A158DAC41522}" srcOrd="0" destOrd="0" presId="urn:microsoft.com/office/officeart/2005/8/layout/hierarchy2"/>
    <dgm:cxn modelId="{584D40B6-071E-479F-8BBF-9AB22E8FBA50}" type="presParOf" srcId="{F44C96F7-28B0-4513-BBA9-7CF4B011ADCF}" destId="{ADF98A44-C21B-4DC9-B766-624A8BCDB268}" srcOrd="1" destOrd="0" presId="urn:microsoft.com/office/officeart/2005/8/layout/hierarchy2"/>
    <dgm:cxn modelId="{0DC0235E-5F0F-4D2C-A8F7-011A6903FB8E}" type="presParOf" srcId="{ADF98A44-C21B-4DC9-B766-624A8BCDB268}" destId="{0813F172-A5D6-4C63-986F-C9D0EB83B811}" srcOrd="0" destOrd="0" presId="urn:microsoft.com/office/officeart/2005/8/layout/hierarchy2"/>
    <dgm:cxn modelId="{053FC4A2-2FF9-4C99-BBB8-EE7E62CAA822}" type="presParOf" srcId="{0813F172-A5D6-4C63-986F-C9D0EB83B811}" destId="{042FCBFA-5BBE-4121-9E14-005E332FBDC2}" srcOrd="0" destOrd="0" presId="urn:microsoft.com/office/officeart/2005/8/layout/hierarchy2"/>
    <dgm:cxn modelId="{AB42A2A9-61DB-4522-8170-03F076564527}" type="presParOf" srcId="{ADF98A44-C21B-4DC9-B766-624A8BCDB268}" destId="{8FD99134-2CF5-4B2C-8D03-C9E4B6D0BB23}" srcOrd="1" destOrd="0" presId="urn:microsoft.com/office/officeart/2005/8/layout/hierarchy2"/>
    <dgm:cxn modelId="{299C8279-7443-400A-96C4-8C5C6D5F53BD}" type="presParOf" srcId="{8FD99134-2CF5-4B2C-8D03-C9E4B6D0BB23}" destId="{84B07C15-5E0D-4D32-A07B-1DE0940C357E}" srcOrd="0" destOrd="0" presId="urn:microsoft.com/office/officeart/2005/8/layout/hierarchy2"/>
    <dgm:cxn modelId="{E559FB51-9C2B-4F1B-B263-1E462D67F837}" type="presParOf" srcId="{8FD99134-2CF5-4B2C-8D03-C9E4B6D0BB23}" destId="{0D209027-1B1A-46F7-9091-AC88C9B9EF0B}" srcOrd="1" destOrd="0" presId="urn:microsoft.com/office/officeart/2005/8/layout/hierarchy2"/>
    <dgm:cxn modelId="{046098A2-4C08-457A-9A81-AABD413BDA96}" type="presParOf" srcId="{ADF98A44-C21B-4DC9-B766-624A8BCDB268}" destId="{041BCFF4-30F3-49EF-9FE4-F0C17CBBF80F}" srcOrd="2" destOrd="0" presId="urn:microsoft.com/office/officeart/2005/8/layout/hierarchy2"/>
    <dgm:cxn modelId="{5CE356B8-9940-46FF-9DCD-C08E7C3EF9D2}" type="presParOf" srcId="{041BCFF4-30F3-49EF-9FE4-F0C17CBBF80F}" destId="{5E77914A-D1F5-4A1E-8B2E-6B0A335F0C0F}" srcOrd="0" destOrd="0" presId="urn:microsoft.com/office/officeart/2005/8/layout/hierarchy2"/>
    <dgm:cxn modelId="{1C283625-C50D-480F-B621-C13CA9E0FB04}" type="presParOf" srcId="{ADF98A44-C21B-4DC9-B766-624A8BCDB268}" destId="{D1B48EDE-54EB-4D7D-9FD3-3F995F025C9E}" srcOrd="3" destOrd="0" presId="urn:microsoft.com/office/officeart/2005/8/layout/hierarchy2"/>
    <dgm:cxn modelId="{4F71835F-91CA-41E2-A9A4-6B1532A41AB4}" type="presParOf" srcId="{D1B48EDE-54EB-4D7D-9FD3-3F995F025C9E}" destId="{FDB32C74-57AA-4374-BA9A-36E5BE45F152}" srcOrd="0" destOrd="0" presId="urn:microsoft.com/office/officeart/2005/8/layout/hierarchy2"/>
    <dgm:cxn modelId="{ADB204CB-F590-4F80-BBFA-82829AA5A8BD}" type="presParOf" srcId="{D1B48EDE-54EB-4D7D-9FD3-3F995F025C9E}" destId="{619A7DE7-C89E-4D42-9951-C59CE784DA45}" srcOrd="1" destOrd="0" presId="urn:microsoft.com/office/officeart/2005/8/layout/hierarchy2"/>
    <dgm:cxn modelId="{D1E1428F-94C5-4A3A-93BD-6DFBA4B90696}" type="presParOf" srcId="{619A7DE7-C89E-4D42-9951-C59CE784DA45}" destId="{088A6C58-2A3D-4CE0-861B-B842ED949BF1}" srcOrd="0" destOrd="0" presId="urn:microsoft.com/office/officeart/2005/8/layout/hierarchy2"/>
    <dgm:cxn modelId="{34241259-9691-48C3-ACEA-49FB028CA2B7}" type="presParOf" srcId="{088A6C58-2A3D-4CE0-861B-B842ED949BF1}" destId="{B32BC8E1-B4E2-43AC-AAD9-A4FD420B5B5A}" srcOrd="0" destOrd="0" presId="urn:microsoft.com/office/officeart/2005/8/layout/hierarchy2"/>
    <dgm:cxn modelId="{C7E55CF8-B658-4687-BF74-23E50F93CF8B}" type="presParOf" srcId="{619A7DE7-C89E-4D42-9951-C59CE784DA45}" destId="{67E8393B-23D7-4FB0-9EF5-8DA7F0E61B0F}" srcOrd="1" destOrd="0" presId="urn:microsoft.com/office/officeart/2005/8/layout/hierarchy2"/>
    <dgm:cxn modelId="{749E355C-8497-4A6C-8770-16E095F21A95}" type="presParOf" srcId="{67E8393B-23D7-4FB0-9EF5-8DA7F0E61B0F}" destId="{147DCECE-7FB8-4F93-B52D-FB53A517E0B0}" srcOrd="0" destOrd="0" presId="urn:microsoft.com/office/officeart/2005/8/layout/hierarchy2"/>
    <dgm:cxn modelId="{0C08D45E-6CBC-4D97-9067-9F4B570BAC79}" type="presParOf" srcId="{67E8393B-23D7-4FB0-9EF5-8DA7F0E61B0F}" destId="{9DA04613-4044-4303-9A36-F518AC81B65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C23BE4-9AD5-4794-9B63-A158DAC41522}">
      <dsp:nvSpPr>
        <dsp:cNvPr id="0" name=""/>
        <dsp:cNvSpPr/>
      </dsp:nvSpPr>
      <dsp:spPr>
        <a:xfrm>
          <a:off x="3091" y="1691512"/>
          <a:ext cx="1421170" cy="710585"/>
        </a:xfrm>
        <a:prstGeom prst="roundRect">
          <a:avLst>
            <a:gd name="adj" fmla="val 10000"/>
          </a:avLst>
        </a:prstGeom>
        <a:solidFill>
          <a:srgbClr val="CA74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/>
            <a:t>Backhaul spectrum</a:t>
          </a:r>
        </a:p>
      </dsp:txBody>
      <dsp:txXfrm>
        <a:off x="3091" y="1691512"/>
        <a:ext cx="1421170" cy="710585"/>
      </dsp:txXfrm>
    </dsp:sp>
    <dsp:sp modelId="{0813F172-A5D6-4C63-986F-C9D0EB83B811}">
      <dsp:nvSpPr>
        <dsp:cNvPr id="0" name=""/>
        <dsp:cNvSpPr/>
      </dsp:nvSpPr>
      <dsp:spPr>
        <a:xfrm rot="19457599">
          <a:off x="1358461" y="1826889"/>
          <a:ext cx="700070" cy="31245"/>
        </a:xfrm>
        <a:custGeom>
          <a:avLst/>
          <a:gdLst/>
          <a:ahLst/>
          <a:cxnLst/>
          <a:rect l="0" t="0" r="0" b="0"/>
          <a:pathLst>
            <a:path>
              <a:moveTo>
                <a:pt x="0" y="15622"/>
              </a:moveTo>
              <a:lnTo>
                <a:pt x="700070" y="15622"/>
              </a:lnTo>
            </a:path>
          </a:pathLst>
        </a:custGeom>
        <a:noFill/>
        <a:ln w="12700" cap="flat" cmpd="sng" algn="ctr">
          <a:solidFill>
            <a:srgbClr val="CA748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 dirty="0"/>
        </a:p>
      </dsp:txBody>
      <dsp:txXfrm rot="19457599">
        <a:off x="1690994" y="1825010"/>
        <a:ext cx="35003" cy="35003"/>
      </dsp:txXfrm>
    </dsp:sp>
    <dsp:sp modelId="{84B07C15-5E0D-4D32-A07B-1DE0940C357E}">
      <dsp:nvSpPr>
        <dsp:cNvPr id="0" name=""/>
        <dsp:cNvSpPr/>
      </dsp:nvSpPr>
      <dsp:spPr>
        <a:xfrm>
          <a:off x="1992730" y="1282925"/>
          <a:ext cx="1421170" cy="710585"/>
        </a:xfrm>
        <a:prstGeom prst="roundRect">
          <a:avLst>
            <a:gd name="adj" fmla="val 10000"/>
          </a:avLst>
        </a:prstGeom>
        <a:solidFill>
          <a:srgbClr val="DBA1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/>
            <a:t>Dedicated backhaul</a:t>
          </a:r>
        </a:p>
      </dsp:txBody>
      <dsp:txXfrm>
        <a:off x="1992730" y="1282925"/>
        <a:ext cx="1421170" cy="710585"/>
      </dsp:txXfrm>
    </dsp:sp>
    <dsp:sp modelId="{041BCFF4-30F3-49EF-9FE4-F0C17CBBF80F}">
      <dsp:nvSpPr>
        <dsp:cNvPr id="0" name=""/>
        <dsp:cNvSpPr/>
      </dsp:nvSpPr>
      <dsp:spPr>
        <a:xfrm rot="2142401">
          <a:off x="1358461" y="2235475"/>
          <a:ext cx="700070" cy="31245"/>
        </a:xfrm>
        <a:custGeom>
          <a:avLst/>
          <a:gdLst/>
          <a:ahLst/>
          <a:cxnLst/>
          <a:rect l="0" t="0" r="0" b="0"/>
          <a:pathLst>
            <a:path>
              <a:moveTo>
                <a:pt x="0" y="15622"/>
              </a:moveTo>
              <a:lnTo>
                <a:pt x="700070" y="15622"/>
              </a:lnTo>
            </a:path>
          </a:pathLst>
        </a:custGeom>
        <a:noFill/>
        <a:ln w="12700" cap="flat" cmpd="sng" algn="ctr">
          <a:solidFill>
            <a:srgbClr val="C25E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 dirty="0"/>
        </a:p>
      </dsp:txBody>
      <dsp:txXfrm rot="2142401">
        <a:off x="1690994" y="2233596"/>
        <a:ext cx="35003" cy="35003"/>
      </dsp:txXfrm>
    </dsp:sp>
    <dsp:sp modelId="{FDB32C74-57AA-4374-BA9A-36E5BE45F152}">
      <dsp:nvSpPr>
        <dsp:cNvPr id="0" name=""/>
        <dsp:cNvSpPr/>
      </dsp:nvSpPr>
      <dsp:spPr>
        <a:xfrm>
          <a:off x="1992730" y="2100098"/>
          <a:ext cx="1421170" cy="710585"/>
        </a:xfrm>
        <a:prstGeom prst="roundRect">
          <a:avLst>
            <a:gd name="adj" fmla="val 10000"/>
          </a:avLst>
        </a:prstGeom>
        <a:solidFill>
          <a:srgbClr val="DBA1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/>
            <a:t>Shared backhaul </a:t>
          </a:r>
          <a:r>
            <a:rPr lang="en-CA" sz="1400" b="1" kern="1200" dirty="0" smtClean="0"/>
            <a:t>with </a:t>
          </a:r>
          <a:r>
            <a:rPr lang="en-CA" sz="1400" b="1" kern="1200" dirty="0"/>
            <a:t>access side of </a:t>
          </a:r>
          <a:r>
            <a:rPr lang="en-CA" sz="1400" b="1" kern="1200" dirty="0" smtClean="0"/>
            <a:t>drone-BS</a:t>
          </a:r>
          <a:endParaRPr lang="en-CA" sz="1400" b="1" kern="1200" dirty="0"/>
        </a:p>
      </dsp:txBody>
      <dsp:txXfrm>
        <a:off x="1992730" y="2100098"/>
        <a:ext cx="1421170" cy="710585"/>
      </dsp:txXfrm>
    </dsp:sp>
    <dsp:sp modelId="{088A6C58-2A3D-4CE0-861B-B842ED949BF1}">
      <dsp:nvSpPr>
        <dsp:cNvPr id="0" name=""/>
        <dsp:cNvSpPr/>
      </dsp:nvSpPr>
      <dsp:spPr>
        <a:xfrm>
          <a:off x="3413900" y="2439768"/>
          <a:ext cx="568468" cy="31245"/>
        </a:xfrm>
        <a:custGeom>
          <a:avLst/>
          <a:gdLst/>
          <a:ahLst/>
          <a:cxnLst/>
          <a:rect l="0" t="0" r="0" b="0"/>
          <a:pathLst>
            <a:path>
              <a:moveTo>
                <a:pt x="0" y="15622"/>
              </a:moveTo>
              <a:lnTo>
                <a:pt x="568468" y="15622"/>
              </a:lnTo>
            </a:path>
          </a:pathLst>
        </a:custGeom>
        <a:noFill/>
        <a:ln w="12700" cap="flat" cmpd="sng" algn="ctr">
          <a:solidFill>
            <a:srgbClr val="9933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500" kern="1200" dirty="0"/>
        </a:p>
      </dsp:txBody>
      <dsp:txXfrm>
        <a:off x="3683922" y="2441179"/>
        <a:ext cx="28423" cy="28423"/>
      </dsp:txXfrm>
    </dsp:sp>
    <dsp:sp modelId="{147DCECE-7FB8-4F93-B52D-FB53A517E0B0}">
      <dsp:nvSpPr>
        <dsp:cNvPr id="0" name=""/>
        <dsp:cNvSpPr/>
      </dsp:nvSpPr>
      <dsp:spPr>
        <a:xfrm>
          <a:off x="3982368" y="2100098"/>
          <a:ext cx="1421170" cy="710585"/>
        </a:xfrm>
        <a:prstGeom prst="roundRect">
          <a:avLst>
            <a:gd name="adj" fmla="val 10000"/>
          </a:avLst>
        </a:prstGeom>
        <a:solidFill>
          <a:srgbClr val="DBA1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b="1" kern="1200" dirty="0" smtClean="0">
              <a:solidFill>
                <a:schemeClr val="bg1"/>
              </a:solidFill>
            </a:rPr>
            <a:t>Self-Interference</a:t>
          </a:r>
          <a:endParaRPr lang="en-CA" sz="1400" b="1" kern="1200" dirty="0">
            <a:solidFill>
              <a:schemeClr val="bg1"/>
            </a:solidFill>
          </a:endParaRPr>
        </a:p>
      </dsp:txBody>
      <dsp:txXfrm>
        <a:off x="3982368" y="2100098"/>
        <a:ext cx="1421170" cy="710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9FCA3-3218-4CA6-83D8-76C05B148A34}" type="datetimeFigureOut">
              <a:rPr lang="en-CA" smtClean="0"/>
              <a:pPr/>
              <a:t>12/10/2017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E67C3-F3C7-4CB1-8A81-8EC3B9698C1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68627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67C3-F3C7-4CB1-8A81-8EC3B9698C1E}" type="slidenum">
              <a:rPr lang="en-CA" smtClean="0">
                <a:solidFill>
                  <a:prstClr val="black"/>
                </a:solidFill>
              </a:rPr>
              <a:pPr/>
              <a:t>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345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67C3-F3C7-4CB1-8A81-8EC3B9698C1E}" type="slidenum">
              <a:rPr lang="en-CA" smtClean="0">
                <a:solidFill>
                  <a:prstClr val="black"/>
                </a:solidFill>
              </a:rPr>
              <a:pPr/>
              <a:t>10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345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67C3-F3C7-4CB1-8A81-8EC3B9698C1E}" type="slidenum">
              <a:rPr lang="en-CA" smtClean="0">
                <a:solidFill>
                  <a:prstClr val="black"/>
                </a:solidFill>
              </a:rPr>
              <a:pPr/>
              <a:t>11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345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67C3-F3C7-4CB1-8A81-8EC3B9698C1E}" type="slidenum">
              <a:rPr lang="en-CA" smtClean="0">
                <a:solidFill>
                  <a:prstClr val="black"/>
                </a:solidFill>
              </a:rPr>
              <a:pPr/>
              <a:t>12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345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67C3-F3C7-4CB1-8A81-8EC3B9698C1E}" type="slidenum">
              <a:rPr lang="en-CA" smtClean="0">
                <a:solidFill>
                  <a:prstClr val="black"/>
                </a:solidFill>
              </a:rPr>
              <a:pPr/>
              <a:t>13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345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67C3-F3C7-4CB1-8A81-8EC3B9698C1E}" type="slidenum">
              <a:rPr lang="en-CA" smtClean="0">
                <a:solidFill>
                  <a:prstClr val="black"/>
                </a:solidFill>
              </a:rPr>
              <a:pPr/>
              <a:t>15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345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67C3-F3C7-4CB1-8A81-8EC3B9698C1E}" type="slidenum">
              <a:rPr lang="en-CA" smtClean="0">
                <a:solidFill>
                  <a:prstClr val="black"/>
                </a:solidFill>
              </a:rPr>
              <a:pPr/>
              <a:t>16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345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67C3-F3C7-4CB1-8A81-8EC3B9698C1E}" type="slidenum">
              <a:rPr lang="en-CA" smtClean="0">
                <a:solidFill>
                  <a:prstClr val="black"/>
                </a:solidFill>
              </a:rPr>
              <a:pPr/>
              <a:t>17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345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67C3-F3C7-4CB1-8A81-8EC3B9698C1E}" type="slidenum">
              <a:rPr lang="en-CA" smtClean="0">
                <a:solidFill>
                  <a:prstClr val="black"/>
                </a:solidFill>
              </a:rPr>
              <a:pPr/>
              <a:t>19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345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67C3-F3C7-4CB1-8A81-8EC3B9698C1E}" type="slidenum">
              <a:rPr lang="en-CA" smtClean="0">
                <a:solidFill>
                  <a:prstClr val="black"/>
                </a:solidFill>
              </a:rPr>
              <a:pPr/>
              <a:t>20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3451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67C3-F3C7-4CB1-8A81-8EC3B9698C1E}" type="slidenum">
              <a:rPr lang="en-CA" smtClean="0">
                <a:solidFill>
                  <a:prstClr val="black"/>
                </a:solidFill>
              </a:rPr>
              <a:pPr/>
              <a:t>21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345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67C3-F3C7-4CB1-8A81-8EC3B9698C1E}" type="slidenum">
              <a:rPr lang="en-CA" smtClean="0">
                <a:solidFill>
                  <a:prstClr val="black"/>
                </a:solidFill>
              </a:rPr>
              <a:pPr/>
              <a:t>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3451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67C3-F3C7-4CB1-8A81-8EC3B9698C1E}" type="slidenum">
              <a:rPr lang="en-CA" smtClean="0">
                <a:solidFill>
                  <a:prstClr val="black"/>
                </a:solidFill>
              </a:rPr>
              <a:pPr/>
              <a:t>22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3451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67C3-F3C7-4CB1-8A81-8EC3B9698C1E}" type="slidenum">
              <a:rPr lang="en-CA" smtClean="0">
                <a:solidFill>
                  <a:prstClr val="black"/>
                </a:solidFill>
              </a:rPr>
              <a:pPr/>
              <a:t>23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3451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7350" y="688975"/>
            <a:ext cx="6084888" cy="3424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1703" indent="-341703" algn="just">
              <a:spcBef>
                <a:spcPts val="1196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Routing, </a:t>
            </a:r>
            <a:r>
              <a:rPr lang="en-US" sz="2400" kern="0" dirty="0" err="1">
                <a:solidFill>
                  <a:srgbClr val="000000"/>
                </a:solidFill>
              </a:rPr>
              <a:t>subchannel</a:t>
            </a:r>
            <a:r>
              <a:rPr lang="en-US" sz="2400" kern="0" dirty="0">
                <a:solidFill>
                  <a:srgbClr val="000000"/>
                </a:solidFill>
              </a:rPr>
              <a:t> scheduling, and power allocation</a:t>
            </a:r>
            <a:r>
              <a:rPr lang="tr-TR" sz="2400" kern="0" dirty="0">
                <a:solidFill>
                  <a:srgbClr val="000000"/>
                </a:solidFill>
              </a:rPr>
              <a:t> </a:t>
            </a:r>
            <a:r>
              <a:rPr lang="en-US" sz="2400" kern="0" dirty="0">
                <a:solidFill>
                  <a:srgbClr val="000000"/>
                </a:solidFill>
              </a:rPr>
              <a:t>are generally treated as separate problems</a:t>
            </a:r>
            <a:r>
              <a:rPr lang="tr-TR" sz="2400" kern="0" dirty="0">
                <a:solidFill>
                  <a:srgbClr val="000000"/>
                </a:solidFill>
              </a:rPr>
              <a:t>.</a:t>
            </a:r>
            <a:r>
              <a:rPr lang="en-US" sz="2400" kern="0" dirty="0">
                <a:solidFill>
                  <a:srgbClr val="000000"/>
                </a:solidFill>
              </a:rPr>
              <a:t> </a:t>
            </a:r>
            <a:endParaRPr lang="tr-TR" sz="2400" kern="0" dirty="0">
              <a:solidFill>
                <a:srgbClr val="000000"/>
              </a:solidFill>
            </a:endParaRPr>
          </a:p>
          <a:p>
            <a:pPr marL="341703" indent="-341703" algn="just">
              <a:spcBef>
                <a:spcPts val="1196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They are mostly modeled using</a:t>
            </a:r>
            <a:r>
              <a:rPr lang="tr-TR" sz="2400" kern="0" dirty="0">
                <a:solidFill>
                  <a:srgbClr val="000000"/>
                </a:solidFill>
              </a:rPr>
              <a:t> NLP</a:t>
            </a:r>
            <a:r>
              <a:rPr lang="en-US" sz="2400" kern="0" dirty="0">
                <a:solidFill>
                  <a:srgbClr val="000000"/>
                </a:solidFill>
              </a:rPr>
              <a:t> to maximize either</a:t>
            </a:r>
            <a:r>
              <a:rPr lang="tr-TR" sz="2400" kern="0" dirty="0">
                <a:solidFill>
                  <a:srgbClr val="000000"/>
                </a:solidFill>
              </a:rPr>
              <a:t> </a:t>
            </a:r>
            <a:r>
              <a:rPr lang="en-US" sz="2400" kern="0" dirty="0">
                <a:solidFill>
                  <a:srgbClr val="000000"/>
                </a:solidFill>
              </a:rPr>
              <a:t>sum rate or minimum rate. </a:t>
            </a:r>
            <a:endParaRPr lang="tr-TR" sz="2400" kern="0" dirty="0">
              <a:solidFill>
                <a:srgbClr val="000000"/>
              </a:solidFill>
            </a:endParaRPr>
          </a:p>
          <a:p>
            <a:pPr marL="341703" indent="-341703" algn="just">
              <a:spcBef>
                <a:spcPts val="1196"/>
              </a:spcBef>
              <a:buFont typeface="Arial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Although separation of problems</a:t>
            </a:r>
            <a:r>
              <a:rPr lang="tr-TR" sz="2400" kern="0" dirty="0">
                <a:solidFill>
                  <a:srgbClr val="000000"/>
                </a:solidFill>
              </a:rPr>
              <a:t> </a:t>
            </a:r>
            <a:r>
              <a:rPr lang="en-US" sz="2400" kern="0" dirty="0">
                <a:solidFill>
                  <a:srgbClr val="000000"/>
                </a:solidFill>
              </a:rPr>
              <a:t>simplifies modeling, it degrades network efficiency</a:t>
            </a:r>
            <a:r>
              <a:rPr lang="tr-TR" sz="2400" kern="0" dirty="0">
                <a:solidFill>
                  <a:srgbClr val="000000"/>
                </a:solidFill>
              </a:rPr>
              <a:t>,</a:t>
            </a:r>
          </a:p>
          <a:p>
            <a:pPr marL="797308" lvl="1" indent="-341703" algn="just">
              <a:spcBef>
                <a:spcPts val="1196"/>
              </a:spcBef>
              <a:buFont typeface="Wingdings" pitchFamily="2" charset="2"/>
              <a:buChar char="Ø"/>
              <a:defRPr/>
            </a:pPr>
            <a:r>
              <a:rPr lang="en-US" sz="2000" dirty="0"/>
              <a:t>Low</a:t>
            </a:r>
            <a:r>
              <a:rPr lang="tr-TR" sz="2000" dirty="0"/>
              <a:t> </a:t>
            </a:r>
            <a:r>
              <a:rPr lang="en-US" sz="2000" dirty="0"/>
              <a:t>sum rate </a:t>
            </a:r>
            <a:endParaRPr lang="tr-TR" sz="2000" dirty="0"/>
          </a:p>
          <a:p>
            <a:pPr marL="797308" lvl="1" indent="-341703" algn="just">
              <a:spcBef>
                <a:spcPts val="1196"/>
              </a:spcBef>
              <a:buFont typeface="Wingdings" pitchFamily="2" charset="2"/>
              <a:buChar char="Ø"/>
              <a:defRPr/>
            </a:pPr>
            <a:r>
              <a:rPr lang="tr-TR" sz="2000" dirty="0"/>
              <a:t>L</a:t>
            </a:r>
            <a:r>
              <a:rPr lang="en-US" sz="2000" dirty="0" err="1"/>
              <a:t>ow</a:t>
            </a:r>
            <a:r>
              <a:rPr lang="en-US" sz="2000" dirty="0"/>
              <a:t> minimum rate.</a:t>
            </a:r>
            <a:endParaRPr lang="tr-TR" sz="2000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C969A-51A0-4141-B2D1-8E3B1FDE7080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253302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67C3-F3C7-4CB1-8A81-8EC3B9698C1E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092114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67C3-F3C7-4CB1-8A81-8EC3B9698C1E}" type="slidenum">
              <a:rPr lang="en-CA" smtClean="0">
                <a:solidFill>
                  <a:prstClr val="black"/>
                </a:solidFill>
              </a:rPr>
              <a:pPr/>
              <a:t>4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345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67C3-F3C7-4CB1-8A81-8EC3B9698C1E}" type="slidenum">
              <a:rPr lang="en-CA" smtClean="0">
                <a:solidFill>
                  <a:prstClr val="black"/>
                </a:solidFill>
              </a:rPr>
              <a:pPr/>
              <a:t>5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345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67C3-F3C7-4CB1-8A81-8EC3B9698C1E}" type="slidenum">
              <a:rPr lang="en-CA" smtClean="0">
                <a:solidFill>
                  <a:prstClr val="black"/>
                </a:solidFill>
              </a:rPr>
              <a:pPr/>
              <a:t>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345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67C3-F3C7-4CB1-8A81-8EC3B9698C1E}" type="slidenum">
              <a:rPr lang="en-CA" smtClean="0">
                <a:solidFill>
                  <a:prstClr val="black"/>
                </a:solidFill>
              </a:rPr>
              <a:pPr/>
              <a:t>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345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67C3-F3C7-4CB1-8A81-8EC3B9698C1E}" type="slidenum">
              <a:rPr lang="en-CA" smtClean="0">
                <a:solidFill>
                  <a:prstClr val="black"/>
                </a:solidFill>
              </a:rPr>
              <a:pPr/>
              <a:t>8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345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67C3-F3C7-4CB1-8A81-8EC3B9698C1E}" type="slidenum">
              <a:rPr lang="en-CA" smtClean="0">
                <a:solidFill>
                  <a:prstClr val="black"/>
                </a:solidFill>
              </a:rPr>
              <a:pPr/>
              <a:t>9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345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Kalantari, M. Z. Shakir, H. Yanikomeroglu, and A. Yongacoglu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PIMRC 2017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81D6-CFBE-4029-B483-E45C2369284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684985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Kalantari, M. Z. Shakir, H. Yanikomeroglu, and A. Yongacoglu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PIMRC 2017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81D6-CFBE-4029-B483-E45C2369284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91198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Kalantari, M. Z. Shakir, H. Yanikomeroglu, and A. Yongacoglu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PIMRC 2017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81D6-CFBE-4029-B483-E45C2369284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520095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E. Kalantari, M. Z. Shakir, H. Yanikomeroglu, and A. Yongacoglu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PIMRC 2017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81D6-CFBE-4029-B483-E45C2369284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223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E. Kalantari, M. Z. Shakir, H. Yanikomeroglu, and A. Yongacoglu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PIMRC 2017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81D6-CFBE-4029-B483-E45C2369284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9721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E. Kalantari, M. Z. Shakir, H. Yanikomeroglu, and A. Yongacoglu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PIMRC 2017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81D6-CFBE-4029-B483-E45C2369284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2388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E. Kalantari, M. Z. Shakir, H. Yanikomeroglu, and A. Yongacoglu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PIMRC 2017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81D6-CFBE-4029-B483-E45C2369284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316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E. Kalantari, M. Z. Shakir, H. Yanikomeroglu, and A. Yongacoglu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PIMRC 2017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81D6-CFBE-4029-B483-E45C2369284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6951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E. Kalantari, M. Z. Shakir, H. Yanikomeroglu, and A. Yongacoglu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PIMRC 2017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81D6-CFBE-4029-B483-E45C2369284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476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E. Kalantari, M. Z. Shakir, H. Yanikomeroglu, and A. Yongacoglu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PIMRC 2017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81D6-CFBE-4029-B483-E45C2369284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280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E. Kalantari, M. Z. Shakir, H. Yanikomeroglu, and A. Yongacoglu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PIMRC 2017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81D6-CFBE-4029-B483-E45C2369284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572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Kalantari, M. Z. Shakir, H. Yanikomeroglu, and A. Yongacoglu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PIMRC 2017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81D6-CFBE-4029-B483-E45C2369284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004080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E. Kalantari, M. Z. Shakir, H. Yanikomeroglu, and A. Yongacoglu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PIMRC 2017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81D6-CFBE-4029-B483-E45C2369284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298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E. Kalantari, M. Z. Shakir, H. Yanikomeroglu, and A. Yongacoglu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PIMRC 2017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81D6-CFBE-4029-B483-E45C2369284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400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E. Kalantari, M. Z. Shakir, H. Yanikomeroglu, and A. Yongacoglu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PIMRC 2017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81D6-CFBE-4029-B483-E45C2369284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054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E. Kalantari, M. Z. Shakir, H. Yanikomeroglu, and A. Yongacoglu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PIMRC 2017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81D6-CFBE-4029-B483-E45C2369284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1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E. Kalantari, M. Z. Shakir, H. Yanikomeroglu, and A. Yongacoglu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PIMRC 2017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AA712-7024-435B-9BFB-45169CB3CA1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6141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E. Kalantari, M. Z. Shakir, H. Yanikomeroglu, and A. Yongacoglu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PIMRC 2017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81D6-CFBE-4029-B483-E45C2369284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4662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E. Kalantari, M. Z. Shakir, H. Yanikomeroglu, and A. Yongacoglu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PIMRC 2017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81D6-CFBE-4029-B483-E45C2369284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6839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E. Kalantari, M. Z. Shakir, H. Yanikomeroglu, and A. Yongacoglu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PIMRC 2017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81D6-CFBE-4029-B483-E45C2369284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059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E. Kalantari, M. Z. Shakir, H. Yanikomeroglu, and A. Yongacoglu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PIMRC 2017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81D6-CFBE-4029-B483-E45C2369284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30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E. Kalantari, M. Z. Shakir, H. Yanikomeroglu, and A. Yongacoglu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PIMRC 2017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81D6-CFBE-4029-B483-E45C2369284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959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Kalantari, M. Z. Shakir, H. Yanikomeroglu, and A. Yongacoglu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PIMRC 2017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81D6-CFBE-4029-B483-E45C2369284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65948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E. Kalantari, M. Z. Shakir, H. Yanikomeroglu, and A. Yongacoglu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PIMRC 2017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81D6-CFBE-4029-B483-E45C2369284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369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E. Kalantari, M. Z. Shakir, H. Yanikomeroglu, and A. Yongacoglu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PIMRC 2017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81D6-CFBE-4029-B483-E45C2369284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4457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E. Kalantari, M. Z. Shakir, H. Yanikomeroglu, and A. Yongacoglu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PIMRC 2017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81D6-CFBE-4029-B483-E45C2369284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9550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E. Kalantari, M. Z. Shakir, H. Yanikomeroglu, and A. Yongacoglu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PIMRC 2017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81D6-CFBE-4029-B483-E45C2369284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937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Kalantari, M. Z. Shakir, H. Yanikomeroglu, and A. Yongacoglu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PIMRC 2017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81D6-CFBE-4029-B483-E45C2369284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069981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Kalantari, M. Z. Shakir, H. Yanikomeroglu, and A. Yongacoglu</a:t>
            </a:r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PIMRC 2017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81D6-CFBE-4029-B483-E45C2369284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85010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Kalantari, M. Z. Shakir, H. Yanikomeroglu, and A. Yongacoglu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PIMRC 2017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81D6-CFBE-4029-B483-E45C2369284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485115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Kalantari, M. Z. Shakir, H. Yanikomeroglu, and A. Yongacoglu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PIMRC 2017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81D6-CFBE-4029-B483-E45C2369284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72821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Kalantari, M. Z. Shakir, H. Yanikomeroglu, and A. Yongacoglu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PIMRC 2017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81D6-CFBE-4029-B483-E45C2369284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645742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 Kalantari, M. Z. Shakir, H. Yanikomeroglu, and A. Yongacoglu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PIMRC 2017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B81D6-CFBE-4029-B483-E45C2369284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4267788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E. Kalantari, M. Z. Shakir, H. Yanikomeroglu, and A. Yongacoglu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/>
              <a:t>PIMRC 2017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B81D6-CFBE-4029-B483-E45C2369284A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44138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E. Kalantari, M. Z. Shakir, H. Yanikomeroglu, and A. Yongacoglu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PIMRC 2017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B81D6-CFBE-4029-B483-E45C2369284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97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E. Kalantari, M. Z. Shakir, H. Yanikomeroglu, and A. Yongacoglu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PIMRC 2017</a:t>
            </a:r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B81D6-CFBE-4029-B483-E45C2369284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256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1.jpeg"/><Relationship Id="rId12" Type="http://schemas.openxmlformats.org/officeDocument/2006/relationships/image" Target="../media/image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13" Type="http://schemas.openxmlformats.org/officeDocument/2006/relationships/image" Target="../media/image30.png"/><Relationship Id="rId18" Type="http://schemas.openxmlformats.org/officeDocument/2006/relationships/image" Target="../media/image33.png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9.jpeg"/><Relationship Id="rId17" Type="http://schemas.openxmlformats.org/officeDocument/2006/relationships/image" Target="../media/image2.png"/><Relationship Id="rId2" Type="http://schemas.openxmlformats.org/officeDocument/2006/relationships/tags" Target="../tags/tag7.xml"/><Relationship Id="rId16" Type="http://schemas.openxmlformats.org/officeDocument/2006/relationships/image" Target="../media/image1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28.png"/><Relationship Id="rId5" Type="http://schemas.openxmlformats.org/officeDocument/2006/relationships/tags" Target="../tags/tag10.xml"/><Relationship Id="rId15" Type="http://schemas.openxmlformats.org/officeDocument/2006/relationships/image" Target="../media/image32.jpeg"/><Relationship Id="rId10" Type="http://schemas.openxmlformats.org/officeDocument/2006/relationships/image" Target="../media/image27.png"/><Relationship Id="rId4" Type="http://schemas.openxmlformats.org/officeDocument/2006/relationships/tags" Target="../tags/tag9.xml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34.jpe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40.png"/><Relationship Id="rId18" Type="http://schemas.openxmlformats.org/officeDocument/2006/relationships/image" Target="../media/image45.jpe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tags" Target="../tags/tag14.xml"/><Relationship Id="rId16" Type="http://schemas.openxmlformats.org/officeDocument/2006/relationships/image" Target="../media/image43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2.png"/><Relationship Id="rId5" Type="http://schemas.openxmlformats.org/officeDocument/2006/relationships/tags" Target="../tags/tag17.xml"/><Relationship Id="rId15" Type="http://schemas.openxmlformats.org/officeDocument/2006/relationships/image" Target="../media/image42.png"/><Relationship Id="rId10" Type="http://schemas.openxmlformats.org/officeDocument/2006/relationships/image" Target="../media/image1.png"/><Relationship Id="rId19" Type="http://schemas.openxmlformats.org/officeDocument/2006/relationships/image" Target="../media/image46.png"/><Relationship Id="rId4" Type="http://schemas.openxmlformats.org/officeDocument/2006/relationships/tags" Target="../tags/tag16.xml"/><Relationship Id="rId9" Type="http://schemas.openxmlformats.org/officeDocument/2006/relationships/notesSlide" Target="../notesSlides/notesSlide14.xml"/><Relationship Id="rId1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2.xml"/><Relationship Id="rId7" Type="http://schemas.openxmlformats.org/officeDocument/2006/relationships/image" Target="../media/image1.png"/><Relationship Id="rId12" Type="http://schemas.openxmlformats.org/officeDocument/2006/relationships/image" Target="../media/image50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15.xml"/><Relationship Id="rId11" Type="http://schemas.openxmlformats.org/officeDocument/2006/relationships/image" Target="../media/image49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8.png"/><Relationship Id="rId4" Type="http://schemas.openxmlformats.org/officeDocument/2006/relationships/tags" Target="../tags/tag23.xml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13" Type="http://schemas.openxmlformats.org/officeDocument/2006/relationships/image" Target="../media/image53.png"/><Relationship Id="rId3" Type="http://schemas.openxmlformats.org/officeDocument/2006/relationships/tags" Target="../tags/tag26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52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51.png"/><Relationship Id="rId5" Type="http://schemas.openxmlformats.org/officeDocument/2006/relationships/tags" Target="../tags/tag28.xml"/><Relationship Id="rId15" Type="http://schemas.openxmlformats.org/officeDocument/2006/relationships/image" Target="../media/image55.png"/><Relationship Id="rId10" Type="http://schemas.openxmlformats.org/officeDocument/2006/relationships/image" Target="../media/image2.png"/><Relationship Id="rId4" Type="http://schemas.openxmlformats.org/officeDocument/2006/relationships/tags" Target="../tags/tag27.xml"/><Relationship Id="rId9" Type="http://schemas.openxmlformats.org/officeDocument/2006/relationships/image" Target="../media/image1.png"/><Relationship Id="rId1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2.xml"/><Relationship Id="rId7" Type="http://schemas.openxmlformats.org/officeDocument/2006/relationships/image" Target="../media/image1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1.png"/><Relationship Id="rId3" Type="http://schemas.openxmlformats.org/officeDocument/2006/relationships/tags" Target="../tags/tag35.xml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60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59.png"/><Relationship Id="rId5" Type="http://schemas.openxmlformats.org/officeDocument/2006/relationships/tags" Target="../tags/tag37.xml"/><Relationship Id="rId15" Type="http://schemas.openxmlformats.org/officeDocument/2006/relationships/image" Target="../media/image63.jpeg"/><Relationship Id="rId10" Type="http://schemas.openxmlformats.org/officeDocument/2006/relationships/image" Target="../media/image58.png"/><Relationship Id="rId4" Type="http://schemas.openxmlformats.org/officeDocument/2006/relationships/tags" Target="../tags/tag36.xml"/><Relationship Id="rId9" Type="http://schemas.openxmlformats.org/officeDocument/2006/relationships/image" Target="../media/image2.png"/><Relationship Id="rId1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tags" Target="../tags/tag40.xml"/><Relationship Id="rId7" Type="http://schemas.openxmlformats.org/officeDocument/2006/relationships/image" Target="../media/image2.png"/><Relationship Id="rId12" Type="http://schemas.openxmlformats.org/officeDocument/2006/relationships/image" Target="../media/image68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.png"/><Relationship Id="rId11" Type="http://schemas.openxmlformats.org/officeDocument/2006/relationships/image" Target="../media/image67.png"/><Relationship Id="rId5" Type="http://schemas.openxmlformats.org/officeDocument/2006/relationships/notesSlide" Target="../notesSlides/notesSlide18.xml"/><Relationship Id="rId10" Type="http://schemas.openxmlformats.org/officeDocument/2006/relationships/image" Target="../media/image6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jpeg"/><Relationship Id="rId5" Type="http://schemas.openxmlformats.org/officeDocument/2006/relationships/image" Target="../media/image71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tags" Target="../tags/tag3.xml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11" Type="http://schemas.openxmlformats.org/officeDocument/2006/relationships/image" Target="../media/image2.pn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3258801"/>
            <a:ext cx="9144000" cy="1784733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latin typeface="+mn-lt"/>
              </a:rPr>
              <a:t>Elham Kalantari*, </a:t>
            </a:r>
            <a:r>
              <a:rPr lang="en-CA" sz="1600" b="1" dirty="0" smtClean="0">
                <a:latin typeface="+mn-lt"/>
              </a:rPr>
              <a:t>Irem Bor-Yaliniz</a:t>
            </a:r>
            <a:r>
              <a:rPr lang="en-CA" sz="1600" b="1" dirty="0">
                <a:latin typeface="+mn-lt"/>
              </a:rPr>
              <a:t>**, </a:t>
            </a:r>
            <a:r>
              <a:rPr lang="en-US" sz="1600" b="1" dirty="0" err="1">
                <a:latin typeface="+mn-lt"/>
              </a:rPr>
              <a:t>Abbas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b="1" dirty="0" err="1" smtClean="0">
                <a:latin typeface="+mn-lt"/>
              </a:rPr>
              <a:t>Yongacoglu</a:t>
            </a:r>
            <a:r>
              <a:rPr lang="en-US" sz="1600" b="1" dirty="0" smtClean="0">
                <a:latin typeface="+mn-lt"/>
              </a:rPr>
              <a:t>*, </a:t>
            </a:r>
            <a:r>
              <a:rPr lang="en-US" sz="1600" b="1" dirty="0">
                <a:latin typeface="+mn-lt"/>
              </a:rPr>
              <a:t>and </a:t>
            </a:r>
            <a:r>
              <a:rPr lang="en-US" sz="1600" b="1" dirty="0" smtClean="0">
                <a:latin typeface="+mn-lt"/>
              </a:rPr>
              <a:t>Halim Yanikomeroglu**</a:t>
            </a:r>
            <a:br>
              <a:rPr lang="en-US" sz="1600" b="1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/>
            </a:r>
            <a:br>
              <a:rPr lang="en-US" sz="16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400" dirty="0" smtClean="0">
                <a:latin typeface="+mn-lt"/>
              </a:rPr>
              <a:t>*</a:t>
            </a:r>
            <a:r>
              <a:rPr lang="en-CA" sz="1400" dirty="0" smtClean="0">
                <a:latin typeface="+mn-lt"/>
              </a:rPr>
              <a:t>School </a:t>
            </a:r>
            <a:r>
              <a:rPr lang="en-CA" sz="1400" dirty="0">
                <a:latin typeface="+mn-lt"/>
              </a:rPr>
              <a:t>of Electrical Engineering and Computer </a:t>
            </a:r>
            <a:r>
              <a:rPr lang="en-CA" sz="1400" dirty="0" smtClean="0">
                <a:latin typeface="+mn-lt"/>
              </a:rPr>
              <a:t>Science, University </a:t>
            </a:r>
            <a:r>
              <a:rPr lang="en-CA" sz="1400" dirty="0">
                <a:latin typeface="+mn-lt"/>
              </a:rPr>
              <a:t>of </a:t>
            </a:r>
            <a:r>
              <a:rPr lang="en-CA" sz="1400" dirty="0" smtClean="0">
                <a:latin typeface="+mn-lt"/>
              </a:rPr>
              <a:t>Ottawa, Canada</a:t>
            </a:r>
            <a:r>
              <a:rPr lang="en-CA" sz="1400" dirty="0">
                <a:latin typeface="+mn-lt"/>
              </a:rPr>
              <a:t/>
            </a:r>
            <a:br>
              <a:rPr lang="en-CA" sz="1400" dirty="0">
                <a:latin typeface="+mn-lt"/>
              </a:rPr>
            </a:br>
            <a:r>
              <a:rPr lang="en-CA" sz="1400" dirty="0" smtClean="0">
                <a:latin typeface="+mn-lt"/>
              </a:rPr>
              <a:t>**Department </a:t>
            </a:r>
            <a:r>
              <a:rPr lang="en-CA" sz="1400" dirty="0">
                <a:latin typeface="+mn-lt"/>
              </a:rPr>
              <a:t>of Systems and Computer </a:t>
            </a:r>
            <a:r>
              <a:rPr lang="en-CA" sz="1400" dirty="0" smtClean="0">
                <a:latin typeface="+mn-lt"/>
              </a:rPr>
              <a:t>Engineering, Carleton University</a:t>
            </a:r>
            <a:r>
              <a:rPr lang="en-CA" sz="1400" smtClean="0">
                <a:latin typeface="+mn-lt"/>
              </a:rPr>
              <a:t>, Canada</a:t>
            </a:r>
            <a:endParaRPr lang="en-CA" sz="1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1346" y="5887069"/>
            <a:ext cx="9144000" cy="662209"/>
          </a:xfrm>
        </p:spPr>
        <p:txBody>
          <a:bodyPr/>
          <a:lstStyle/>
          <a:p>
            <a:r>
              <a:rPr lang="en-CA" sz="1800" dirty="0" smtClean="0"/>
              <a:t>October 2017                      </a:t>
            </a:r>
          </a:p>
          <a:p>
            <a:endParaRPr lang="en-CA" dirty="0"/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PIMRC 2017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CA" dirty="0" smtClean="0">
                <a:solidFill>
                  <a:prstClr val="white"/>
                </a:solidFill>
              </a:rPr>
              <a:t>October 08-13, 2017                     </a:t>
            </a:r>
            <a:endParaRPr dirty="0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solidFill>
                  <a:srgbClr val="CA7482"/>
                </a:solidFill>
                <a:latin typeface="Calibri" panose="020F0502020204030204"/>
              </a:rPr>
              <a:t>Outline</a:t>
            </a:r>
          </a:p>
          <a:p>
            <a:pPr algn="ctr"/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Introduction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System model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Proposed Algorithm</a:t>
            </a: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endParaRPr lang="en-CA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Performance evaluation</a:t>
            </a: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rgbClr val="CA7482"/>
              </a:solidFill>
              <a:latin typeface="Calibri" panose="020F0502020204030204"/>
            </a:endParaRPr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Symposium on Personal, Indoor and Mobile Radio </a:t>
            </a:r>
            <a:r>
              <a:rPr lang="en-CA" sz="1200" b="1" dirty="0" smtClean="0">
                <a:solidFill>
                  <a:prstClr val="white"/>
                </a:solidFill>
                <a:latin typeface="Calibri" panose="020F0502020204030204"/>
              </a:rPr>
              <a:t>Communications </a:t>
            </a:r>
          </a:p>
          <a:p>
            <a:pPr algn="ctr"/>
            <a:endParaRPr lang="en-CA" sz="1200" b="1" dirty="0">
              <a:solidFill>
                <a:prstClr val="white"/>
              </a:solidFill>
              <a:latin typeface="Calibri" panose="020F0502020204030204"/>
            </a:endParaRP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Calibri" panose="020F0502020204030204"/>
              </a:rPr>
              <a:t>PIMRC 2017</a:t>
            </a:r>
            <a:endParaRPr lang="en-CA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1" y="257688"/>
            <a:ext cx="838198" cy="70980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280492" y="1564395"/>
            <a:ext cx="9225708" cy="1520328"/>
          </a:xfrm>
          <a:prstGeom prst="roundRect">
            <a:avLst/>
          </a:prstGeom>
          <a:solidFill>
            <a:srgbClr val="A4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solidFill>
                  <a:prstClr val="white"/>
                </a:solidFill>
              </a:rPr>
              <a:t>User Association and Bandwidth Allocation for Terrestrial and Aerial Base </a:t>
            </a:r>
            <a:r>
              <a:rPr lang="en-CA" sz="3200" b="1" dirty="0" smtClean="0">
                <a:solidFill>
                  <a:prstClr val="white"/>
                </a:solidFill>
              </a:rPr>
              <a:t>Stations</a:t>
            </a:r>
            <a:endParaRPr lang="en-CA" sz="3200" b="1" dirty="0">
              <a:solidFill>
                <a:prstClr val="white"/>
              </a:solidFill>
            </a:endParaRPr>
          </a:p>
          <a:p>
            <a:pPr algn="ctr"/>
            <a:r>
              <a:rPr lang="en-CA" sz="3200" b="1" dirty="0" smtClean="0">
                <a:solidFill>
                  <a:prstClr val="white"/>
                </a:solidFill>
              </a:rPr>
              <a:t> </a:t>
            </a:r>
            <a:r>
              <a:rPr lang="en-CA" sz="3200" b="1" dirty="0">
                <a:solidFill>
                  <a:prstClr val="white"/>
                </a:solidFill>
              </a:rPr>
              <a:t>with Backhaul Considerations </a:t>
            </a:r>
            <a:endParaRPr lang="en-US" sz="3200" b="1" dirty="0">
              <a:solidFill>
                <a:prstClr val="white"/>
              </a:solidFill>
              <a:cs typeface="Arial"/>
            </a:endParaRPr>
          </a:p>
        </p:txBody>
      </p:sp>
      <p:pic>
        <p:nvPicPr>
          <p:cNvPr id="13" name="Picture 12" descr="http://sfn-ottawa.ca/thumbs/timthumb.php?src=http://sfn-ottawa.ca/images/misc/cu-logo-vertical.png&amp;w=150&amp;h=140&amp;zc=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7688"/>
            <a:ext cx="1000123" cy="754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50863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I. Bor-Yaliniz</a:t>
            </a:r>
            <a:r>
              <a:rPr lang="en-CA" dirty="0">
                <a:solidFill>
                  <a:prstClr val="white"/>
                </a:solidFill>
              </a:rPr>
              <a:t>, A. </a:t>
            </a:r>
            <a:r>
              <a:rPr lang="en-CA" dirty="0" smtClean="0">
                <a:solidFill>
                  <a:prstClr val="white"/>
                </a:solidFill>
              </a:rPr>
              <a:t>Yongacoglu, and H. Yanikomeroglu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70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CA" sz="3600" b="1" dirty="0">
                <a:solidFill>
                  <a:schemeClr val="bg1"/>
                </a:solidFill>
              </a:rPr>
              <a:t>Previous work in ICC 2017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10893" y="1379485"/>
            <a:ext cx="2270558" cy="3790973"/>
            <a:chOff x="1710892" y="1379485"/>
            <a:chExt cx="2642033" cy="4354565"/>
          </a:xfrm>
        </p:grpSpPr>
        <p:sp>
          <p:nvSpPr>
            <p:cNvPr id="20" name="Rounded Rectangle 19"/>
            <p:cNvSpPr/>
            <p:nvPr/>
          </p:nvSpPr>
          <p:spPr>
            <a:xfrm>
              <a:off x="1710892" y="1379485"/>
              <a:ext cx="2642033" cy="435456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>
                <a:solidFill>
                  <a:prstClr val="white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96710" y="1504167"/>
              <a:ext cx="1765666" cy="67388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60742" y="2895369"/>
              <a:ext cx="2234102" cy="258774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922279" y="2384683"/>
              <a:ext cx="1914525" cy="388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>
                  <a:solidFill>
                    <a:prstClr val="black"/>
                  </a:solidFill>
                </a:rPr>
                <a:t>Subject to: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2629" y="1331173"/>
            <a:ext cx="3235546" cy="24842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0600" y="1416099"/>
            <a:ext cx="3296371" cy="253094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906977" y="3709331"/>
            <a:ext cx="1771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>
                <a:solidFill>
                  <a:prstClr val="black"/>
                </a:solidFill>
              </a:rPr>
              <a:t>network-centric</a:t>
            </a:r>
            <a:endParaRPr lang="en-CA" sz="1600" b="1" dirty="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411060" y="3762376"/>
            <a:ext cx="1866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>
                <a:solidFill>
                  <a:prstClr val="black"/>
                </a:solidFill>
              </a:rPr>
              <a:t>user-centric</a:t>
            </a:r>
            <a:endParaRPr lang="en-CA" sz="1600" b="1" dirty="0">
              <a:solidFill>
                <a:prstClr val="black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4186393"/>
            <a:ext cx="2651076" cy="198830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4200" y="4154159"/>
            <a:ext cx="2686051" cy="205277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15195" y="4154159"/>
            <a:ext cx="2710130" cy="203259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1" y="257688"/>
            <a:ext cx="838198" cy="709803"/>
          </a:xfrm>
          <a:prstGeom prst="rect">
            <a:avLst/>
          </a:prstGeom>
        </p:spPr>
      </p:pic>
      <p:pic>
        <p:nvPicPr>
          <p:cNvPr id="39" name="Picture 38" descr="http://sfn-ottawa.ca/thumbs/timthumb.php?src=http://sfn-ottawa.ca/images/misc/cu-logo-vertical.png&amp;w=150&amp;h=140&amp;zc=2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7688"/>
            <a:ext cx="1000123" cy="75472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Title Placeholder 1 2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Symposium on Personal, Indoor and Mobile Radio </a:t>
            </a:r>
            <a:r>
              <a:rPr lang="en-CA" sz="1200" b="1" dirty="0" smtClean="0">
                <a:solidFill>
                  <a:prstClr val="white"/>
                </a:solidFill>
                <a:latin typeface="Calibri" panose="020F0502020204030204"/>
              </a:rPr>
              <a:t>Communications </a:t>
            </a:r>
          </a:p>
          <a:p>
            <a:pPr algn="ctr"/>
            <a:endParaRPr lang="en-CA" sz="1200" b="1" dirty="0">
              <a:solidFill>
                <a:prstClr val="white"/>
              </a:solidFill>
              <a:latin typeface="Calibri" panose="020F0502020204030204"/>
            </a:endParaRP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Calibri" panose="020F0502020204030204"/>
              </a:rPr>
              <a:t>PIMRC 2017</a:t>
            </a:r>
            <a:endParaRPr lang="en-CA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Title Placeholder 1 3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solidFill>
                  <a:srgbClr val="CA7482"/>
                </a:solidFill>
                <a:latin typeface="Calibri" panose="020F0502020204030204"/>
              </a:rPr>
              <a:t>Outline</a:t>
            </a:r>
          </a:p>
          <a:p>
            <a:pPr algn="ctr"/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anose="020F0502020204030204"/>
              </a:rPr>
              <a:t>Introduction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System model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Proposed Algorithm</a:t>
            </a: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endParaRPr lang="en-CA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Performance evaluation</a:t>
            </a: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rgbClr val="CA7482"/>
              </a:solidFill>
              <a:latin typeface="Calibri" panose="020F0502020204030204"/>
            </a:endParaRPr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PIMRC 2017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>
                <a:solidFill>
                  <a:prstClr val="white"/>
                </a:solidFill>
              </a:rPr>
              <a:t>October 08-13, 2017                  </a:t>
            </a:r>
            <a:fld id="{49FB81D6-CFBE-4029-B483-E45C2369284A}" type="slidenum">
              <a:rPr lang="en-CA" smtClean="0"/>
              <a:pPr/>
              <a:t>10</a:t>
            </a:fld>
            <a:r>
              <a:rPr dirty="0" smtClean="0"/>
              <a:t>/</a:t>
            </a:r>
            <a:r>
              <a:rPr lang="en-US" dirty="0" smtClean="0"/>
              <a:t>22</a:t>
            </a:r>
            <a:endParaRPr dirty="0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50863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I. Bor-Yaliniz</a:t>
            </a:r>
            <a:r>
              <a:rPr lang="en-CA" dirty="0">
                <a:solidFill>
                  <a:prstClr val="white"/>
                </a:solidFill>
              </a:rPr>
              <a:t>, A. </a:t>
            </a:r>
            <a:r>
              <a:rPr lang="en-CA" dirty="0" smtClean="0">
                <a:solidFill>
                  <a:prstClr val="white"/>
                </a:solidFill>
              </a:rPr>
              <a:t>Yongacoglu, and H. Yanikomeroglu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09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108094" y="1718081"/>
            <a:ext cx="502754" cy="458690"/>
          </a:xfrm>
          <a:prstGeom prst="roundRect">
            <a:avLst/>
          </a:prstGeom>
          <a:solidFill>
            <a:srgbClr val="F6E2EF"/>
          </a:solidFill>
          <a:ln>
            <a:solidFill>
              <a:srgbClr val="CA7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5" name="Title Placeholder 1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b="1" dirty="0">
                <a:solidFill>
                  <a:prstClr val="white"/>
                </a:solidFill>
              </a:rPr>
              <a:t>Air-to-Ground Channel Model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6496" y="1831940"/>
            <a:ext cx="2334477" cy="25447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807802" y="1502809"/>
            <a:ext cx="23605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A" dirty="0">
                <a:solidFill>
                  <a:srgbClr val="C25E6F"/>
                </a:solidFill>
              </a:rPr>
              <a:t>Excessive pathloss due to LoS or NLoS channel between TX and RX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8768" y="2470143"/>
            <a:ext cx="3535236" cy="28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6496" y="4228977"/>
            <a:ext cx="3275434" cy="54928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91044" y="4881573"/>
            <a:ext cx="5848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CA" sz="2000" dirty="0" smtClean="0">
                <a:solidFill>
                  <a:prstClr val="black"/>
                </a:solidFill>
              </a:rPr>
              <a:t>P(LoS) increases as the elevation angle is increased</a:t>
            </a:r>
            <a:r>
              <a:rPr lang="en-CA" sz="2400" dirty="0" smtClean="0">
                <a:solidFill>
                  <a:prstClr val="black"/>
                </a:solidFill>
              </a:rPr>
              <a:t>.</a:t>
            </a:r>
            <a:endParaRPr lang="en-CA" sz="2400" dirty="0">
              <a:solidFill>
                <a:prstClr val="black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80497" y="1323625"/>
            <a:ext cx="2260058" cy="1765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2795" y="3263619"/>
            <a:ext cx="611028" cy="1709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12955" y="3227315"/>
            <a:ext cx="1955018" cy="210873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 bwMode="auto">
          <a:xfrm>
            <a:off x="9298708" y="3263619"/>
            <a:ext cx="504056" cy="170942"/>
          </a:xfrm>
          <a:prstGeom prst="rightArrow">
            <a:avLst/>
          </a:prstGeom>
          <a:solidFill>
            <a:srgbClr val="DD97C6"/>
          </a:solidFill>
          <a:ln w="9525" cap="flat" cmpd="sng" algn="ctr">
            <a:solidFill>
              <a:srgbClr val="D06EA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400" dirty="0">
              <a:solidFill>
                <a:prstClr val="black"/>
              </a:solidFill>
              <a:latin typeface="Times" pitchFamily="-110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2347" y="3868616"/>
            <a:ext cx="3284155" cy="246311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2024652" y="3798332"/>
            <a:ext cx="1881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prstClr val="black"/>
                </a:solidFill>
              </a:rPr>
              <a:t>Probability of </a:t>
            </a:r>
            <a:r>
              <a:rPr lang="en-CA" dirty="0" smtClean="0">
                <a:solidFill>
                  <a:prstClr val="black"/>
                </a:solidFill>
              </a:rPr>
              <a:t>LoS:</a:t>
            </a:r>
            <a:endParaRPr lang="en-CA" b="1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44023" y="5683559"/>
            <a:ext cx="68675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A" sz="1100" dirty="0" smtClean="0">
                <a:solidFill>
                  <a:prstClr val="black"/>
                </a:solidFill>
              </a:rPr>
              <a:t>- A. Al-Hourani</a:t>
            </a:r>
            <a:r>
              <a:rPr lang="en-CA" sz="1100" dirty="0">
                <a:solidFill>
                  <a:prstClr val="black"/>
                </a:solidFill>
              </a:rPr>
              <a:t>, S. Kandeepan, and A. Jamalipour, “Modeling </a:t>
            </a:r>
            <a:r>
              <a:rPr lang="en-CA" sz="1100" dirty="0" smtClean="0">
                <a:solidFill>
                  <a:prstClr val="black"/>
                </a:solidFill>
              </a:rPr>
              <a:t>air-to-ground path </a:t>
            </a:r>
            <a:r>
              <a:rPr lang="en-CA" sz="1100" dirty="0">
                <a:solidFill>
                  <a:prstClr val="black"/>
                </a:solidFill>
              </a:rPr>
              <a:t>loss for low altitude platforms in urban environments,” </a:t>
            </a:r>
            <a:r>
              <a:rPr lang="en-CA" sz="1100" dirty="0" smtClean="0">
                <a:solidFill>
                  <a:prstClr val="black"/>
                </a:solidFill>
              </a:rPr>
              <a:t>in IEEE </a:t>
            </a:r>
            <a:r>
              <a:rPr lang="en-CA" sz="1100" dirty="0">
                <a:solidFill>
                  <a:prstClr val="black"/>
                </a:solidFill>
              </a:rPr>
              <a:t>Global Communications Conference (GLOBECOM), </a:t>
            </a:r>
            <a:r>
              <a:rPr lang="en-CA" sz="1100" dirty="0" smtClean="0">
                <a:solidFill>
                  <a:prstClr val="black"/>
                </a:solidFill>
              </a:rPr>
              <a:t> Dec </a:t>
            </a:r>
            <a:r>
              <a:rPr lang="en-CA" sz="1100" dirty="0">
                <a:solidFill>
                  <a:prstClr val="black"/>
                </a:solidFill>
              </a:rPr>
              <a:t>2014</a:t>
            </a:r>
            <a:r>
              <a:rPr lang="en-CA" sz="1100" dirty="0" smtClean="0">
                <a:solidFill>
                  <a:prstClr val="black"/>
                </a:solidFill>
              </a:rPr>
              <a:t>, pp</a:t>
            </a:r>
            <a:r>
              <a:rPr lang="en-CA" sz="1100" dirty="0">
                <a:solidFill>
                  <a:prstClr val="black"/>
                </a:solidFill>
              </a:rPr>
              <a:t>. 2898–2904</a:t>
            </a:r>
            <a:r>
              <a:rPr lang="en-CA" sz="1100" dirty="0" smtClean="0">
                <a:solidFill>
                  <a:prstClr val="black"/>
                </a:solidFill>
              </a:rPr>
              <a:t>.</a:t>
            </a:r>
          </a:p>
          <a:p>
            <a:pPr algn="just"/>
            <a:r>
              <a:rPr lang="en-CA" sz="1100" dirty="0" smtClean="0">
                <a:solidFill>
                  <a:prstClr val="black"/>
                </a:solidFill>
              </a:rPr>
              <a:t>- A</a:t>
            </a:r>
            <a:r>
              <a:rPr lang="en-CA" sz="1100" dirty="0">
                <a:solidFill>
                  <a:prstClr val="black"/>
                </a:solidFill>
              </a:rPr>
              <a:t>. Al-Hourani, S. Kandeepan, and S. Lardner, “Optimal LAP </a:t>
            </a:r>
            <a:r>
              <a:rPr lang="en-CA" sz="1100" dirty="0" smtClean="0">
                <a:solidFill>
                  <a:prstClr val="black"/>
                </a:solidFill>
              </a:rPr>
              <a:t>altitude for </a:t>
            </a:r>
            <a:r>
              <a:rPr lang="en-CA" sz="1100" dirty="0">
                <a:solidFill>
                  <a:prstClr val="black"/>
                </a:solidFill>
              </a:rPr>
              <a:t>maximum coverage,” IEEE Wireless Communications Letters, vol. 3,no. 6, pp. 569–572, Dec 2014.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1" y="257688"/>
            <a:ext cx="838198" cy="709803"/>
          </a:xfrm>
          <a:prstGeom prst="rect">
            <a:avLst/>
          </a:prstGeom>
        </p:spPr>
      </p:pic>
      <p:pic>
        <p:nvPicPr>
          <p:cNvPr id="28" name="Picture 27" descr="http://sfn-ottawa.ca/thumbs/timthumb.php?src=http://sfn-ottawa.ca/images/misc/cu-logo-vertical.png&amp;w=150&amp;h=140&amp;zc=2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7688"/>
            <a:ext cx="1000123" cy="75472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itle Placeholder 1 2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Symposium on Personal, Indoor and Mobile Radio </a:t>
            </a:r>
            <a:r>
              <a:rPr lang="en-CA" sz="1200" b="1" dirty="0" smtClean="0">
                <a:solidFill>
                  <a:prstClr val="white"/>
                </a:solidFill>
                <a:latin typeface="Calibri" panose="020F0502020204030204"/>
              </a:rPr>
              <a:t>Communications </a:t>
            </a:r>
          </a:p>
          <a:p>
            <a:pPr algn="ctr"/>
            <a:endParaRPr lang="en-CA" sz="1200" b="1" dirty="0">
              <a:solidFill>
                <a:prstClr val="white"/>
              </a:solidFill>
              <a:latin typeface="Calibri" panose="020F0502020204030204"/>
            </a:endParaRP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Calibri" panose="020F0502020204030204"/>
              </a:rPr>
              <a:t>PIMRC 2017</a:t>
            </a:r>
            <a:endParaRPr lang="en-CA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Title Placeholder 1 3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solidFill>
                  <a:srgbClr val="CA7482"/>
                </a:solidFill>
                <a:latin typeface="Calibri" panose="020F0502020204030204"/>
              </a:rPr>
              <a:t>Outline</a:t>
            </a:r>
          </a:p>
          <a:p>
            <a:pPr algn="ctr"/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Introduction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anose="020F0502020204030204"/>
              </a:rPr>
              <a:t>System model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Proposed Algorithm</a:t>
            </a: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endParaRPr lang="en-CA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Performance evaluation</a:t>
            </a: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rgbClr val="CA7482"/>
              </a:solidFill>
              <a:latin typeface="Calibri" panose="020F0502020204030204"/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>
                <a:solidFill>
                  <a:prstClr val="white"/>
                </a:solidFill>
              </a:rPr>
              <a:t>October 08-13, 2017                  </a:t>
            </a:r>
            <a:fld id="{49FB81D6-CFBE-4029-B483-E45C2369284A}" type="slidenum">
              <a:rPr lang="en-CA" smtClean="0"/>
              <a:pPr/>
              <a:t>11</a:t>
            </a:fld>
            <a:r>
              <a:rPr dirty="0" smtClean="0"/>
              <a:t>/</a:t>
            </a:r>
            <a:r>
              <a:rPr lang="en-US" dirty="0" smtClean="0"/>
              <a:t>22</a:t>
            </a:r>
            <a:endParaRPr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PIMRC 2017</a:t>
            </a: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8769" y="2974435"/>
            <a:ext cx="2472079" cy="329103"/>
          </a:xfrm>
          <a:prstGeom prst="rect">
            <a:avLst/>
          </a:prstGeom>
        </p:spPr>
      </p:pic>
      <p:sp>
        <p:nvSpPr>
          <p:cNvPr id="3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50863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I. Bor-Yaliniz</a:t>
            </a:r>
            <a:r>
              <a:rPr lang="en-CA" dirty="0">
                <a:solidFill>
                  <a:prstClr val="white"/>
                </a:solidFill>
              </a:rPr>
              <a:t>, A. </a:t>
            </a:r>
            <a:r>
              <a:rPr lang="en-CA" dirty="0" smtClean="0">
                <a:solidFill>
                  <a:prstClr val="white"/>
                </a:solidFill>
              </a:rPr>
              <a:t>Yongacoglu, and H. Yanikomeroglu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2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b="1" dirty="0">
                <a:solidFill>
                  <a:prstClr val="white"/>
                </a:solidFill>
              </a:rPr>
              <a:t>Air-to-Ground Channel Model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1" y="257688"/>
            <a:ext cx="838198" cy="709803"/>
          </a:xfrm>
          <a:prstGeom prst="rect">
            <a:avLst/>
          </a:prstGeom>
        </p:spPr>
      </p:pic>
      <p:pic>
        <p:nvPicPr>
          <p:cNvPr id="28" name="Picture 27" descr="http://sfn-ottawa.ca/thumbs/timthumb.php?src=http://sfn-ottawa.ca/images/misc/cu-logo-vertical.png&amp;w=150&amp;h=140&amp;zc=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7688"/>
            <a:ext cx="1000123" cy="75472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itle Placeholder 1 2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Symposium on Personal, Indoor and Mobile Radio </a:t>
            </a:r>
            <a:r>
              <a:rPr lang="en-CA" sz="1200" b="1" dirty="0" smtClean="0">
                <a:solidFill>
                  <a:prstClr val="white"/>
                </a:solidFill>
                <a:latin typeface="Calibri" panose="020F0502020204030204"/>
              </a:rPr>
              <a:t>Communications </a:t>
            </a:r>
          </a:p>
          <a:p>
            <a:pPr algn="ctr"/>
            <a:endParaRPr lang="en-CA" sz="1200" b="1" dirty="0">
              <a:solidFill>
                <a:prstClr val="white"/>
              </a:solidFill>
              <a:latin typeface="Calibri" panose="020F0502020204030204"/>
            </a:endParaRP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Calibri" panose="020F0502020204030204"/>
              </a:rPr>
              <a:t>PIMRC 2017</a:t>
            </a:r>
            <a:endParaRPr lang="en-CA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Title Placeholder 1 3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solidFill>
                  <a:srgbClr val="CA7482"/>
                </a:solidFill>
                <a:latin typeface="Calibri" panose="020F0502020204030204"/>
              </a:rPr>
              <a:t>Outline</a:t>
            </a:r>
          </a:p>
          <a:p>
            <a:pPr algn="ctr"/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Introduction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anose="020F0502020204030204"/>
              </a:rPr>
              <a:t>System model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Proposed Algorithm</a:t>
            </a: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endParaRPr lang="en-CA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Performance evaluation</a:t>
            </a: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rgbClr val="CA7482"/>
              </a:solidFill>
              <a:latin typeface="Calibri" panose="020F0502020204030204"/>
            </a:endParaRP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PIMRC 2017</a:t>
            </a: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8405" y="1508325"/>
            <a:ext cx="2095145" cy="16324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9613" y="3604516"/>
            <a:ext cx="3712126" cy="27824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3027" y="3587427"/>
            <a:ext cx="3734923" cy="27995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8688" y="1660839"/>
            <a:ext cx="2970644" cy="489183"/>
          </a:xfrm>
          <a:prstGeom prst="rect">
            <a:avLst/>
          </a:prstGeom>
        </p:spPr>
      </p:pic>
      <p:sp>
        <p:nvSpPr>
          <p:cNvPr id="1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50863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I. Bor-Yaliniz</a:t>
            </a:r>
            <a:r>
              <a:rPr lang="en-CA" dirty="0">
                <a:solidFill>
                  <a:prstClr val="white"/>
                </a:solidFill>
              </a:rPr>
              <a:t>, A. </a:t>
            </a:r>
            <a:r>
              <a:rPr lang="en-CA" dirty="0" smtClean="0">
                <a:solidFill>
                  <a:prstClr val="white"/>
                </a:solidFill>
              </a:rPr>
              <a:t>Yongacoglu, and H. Yanikomeroglu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>
                <a:solidFill>
                  <a:prstClr val="white"/>
                </a:solidFill>
              </a:rPr>
              <a:t>October 08-13, 2017                  </a:t>
            </a:r>
            <a:fld id="{49FB81D6-CFBE-4029-B483-E45C2369284A}" type="slidenum">
              <a:rPr lang="en-CA" smtClean="0"/>
              <a:pPr/>
              <a:t>12</a:t>
            </a:fld>
            <a:r>
              <a:rPr dirty="0" smtClean="0"/>
              <a:t>/</a:t>
            </a:r>
            <a:r>
              <a:rPr lang="en-US" dirty="0" smtClean="0"/>
              <a:t>22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68132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b="1" dirty="0" smtClean="0">
                <a:solidFill>
                  <a:prstClr val="white"/>
                </a:solidFill>
              </a:rPr>
              <a:t>Problem Definition</a:t>
            </a:r>
            <a:endParaRPr lang="en-CA" sz="3600" b="1" dirty="0">
              <a:solidFill>
                <a:prstClr val="white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1" y="257688"/>
            <a:ext cx="838198" cy="709803"/>
          </a:xfrm>
          <a:prstGeom prst="rect">
            <a:avLst/>
          </a:prstGeom>
        </p:spPr>
      </p:pic>
      <p:pic>
        <p:nvPicPr>
          <p:cNvPr id="28" name="Picture 27" descr="http://sfn-ottawa.ca/thumbs/timthumb.php?src=http://sfn-ottawa.ca/images/misc/cu-logo-vertical.png&amp;w=150&amp;h=140&amp;zc=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7688"/>
            <a:ext cx="1000123" cy="75472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itle Placeholder 1 2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Symposium on Personal, Indoor and Mobile Radio </a:t>
            </a:r>
            <a:r>
              <a:rPr lang="en-CA" sz="1200" b="1" dirty="0" smtClean="0">
                <a:solidFill>
                  <a:prstClr val="white"/>
                </a:solidFill>
                <a:latin typeface="Calibri" panose="020F0502020204030204"/>
              </a:rPr>
              <a:t>Communications </a:t>
            </a:r>
          </a:p>
          <a:p>
            <a:pPr algn="ctr"/>
            <a:endParaRPr lang="en-CA" sz="1200" b="1" dirty="0">
              <a:solidFill>
                <a:prstClr val="white"/>
              </a:solidFill>
              <a:latin typeface="Calibri" panose="020F0502020204030204"/>
            </a:endParaRP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Calibri" panose="020F0502020204030204"/>
              </a:rPr>
              <a:t>PIMRC 2017</a:t>
            </a:r>
            <a:endParaRPr lang="en-CA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Title Placeholder 1 3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solidFill>
                  <a:srgbClr val="CA7482"/>
                </a:solidFill>
                <a:latin typeface="Calibri" panose="020F0502020204030204"/>
              </a:rPr>
              <a:t>Outline</a:t>
            </a:r>
          </a:p>
          <a:p>
            <a:pPr algn="ctr"/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Introduction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anose="020F0502020204030204"/>
              </a:rPr>
              <a:t>System model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Proposed Algorithm</a:t>
            </a: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endParaRPr lang="en-CA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Performance evaluation</a:t>
            </a: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rgbClr val="CA7482"/>
              </a:solidFill>
              <a:latin typeface="Calibri" panose="020F0502020204030204"/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>
                <a:solidFill>
                  <a:prstClr val="white"/>
                </a:solidFill>
              </a:rPr>
              <a:t>October 08-13, 2017                  </a:t>
            </a:r>
            <a:fld id="{49FB81D6-CFBE-4029-B483-E45C2369284A}" type="slidenum">
              <a:rPr lang="en-CA" smtClean="0"/>
              <a:pPr/>
              <a:t>13</a:t>
            </a:fld>
            <a:r>
              <a:rPr dirty="0" smtClean="0"/>
              <a:t>/</a:t>
            </a:r>
            <a:r>
              <a:rPr lang="en-US" dirty="0" smtClean="0"/>
              <a:t>22</a:t>
            </a:r>
            <a:endParaRPr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PIMRC 2017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2123" y="3296175"/>
            <a:ext cx="6038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ITU classifications of 5G services:</a:t>
            </a:r>
          </a:p>
          <a:p>
            <a:pPr marL="285750" indent="-28575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CA" dirty="0"/>
              <a:t>Enhanced mobile </a:t>
            </a:r>
            <a:r>
              <a:rPr lang="en-CA" dirty="0" smtClean="0"/>
              <a:t>broadband (</a:t>
            </a:r>
            <a:r>
              <a:rPr lang="en-CA" dirty="0"/>
              <a:t>eMBB</a:t>
            </a:r>
            <a:r>
              <a:rPr lang="en-CA" dirty="0" smtClean="0"/>
              <a:t>),</a:t>
            </a:r>
          </a:p>
          <a:p>
            <a:pPr marL="285750" indent="-28575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CA" dirty="0" smtClean="0"/>
              <a:t>Massive </a:t>
            </a:r>
            <a:r>
              <a:rPr lang="en-CA" dirty="0"/>
              <a:t>machine-type </a:t>
            </a:r>
            <a:r>
              <a:rPr lang="en-CA" dirty="0" smtClean="0"/>
              <a:t>communications (</a:t>
            </a:r>
            <a:r>
              <a:rPr lang="en-CA" dirty="0"/>
              <a:t>mMTC</a:t>
            </a:r>
            <a:r>
              <a:rPr lang="en-CA" dirty="0" smtClean="0"/>
              <a:t>),</a:t>
            </a:r>
          </a:p>
          <a:p>
            <a:pPr marL="285750" indent="-28575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CA" dirty="0" smtClean="0"/>
              <a:t>Ultra </a:t>
            </a:r>
            <a:r>
              <a:rPr lang="en-CA" dirty="0"/>
              <a:t>reliable and low latency </a:t>
            </a:r>
            <a:r>
              <a:rPr lang="en-CA" dirty="0" smtClean="0"/>
              <a:t>communications (</a:t>
            </a:r>
            <a:r>
              <a:rPr lang="en-CA" dirty="0"/>
              <a:t>uRLLC</a:t>
            </a:r>
            <a:r>
              <a:rPr lang="en-CA" dirty="0" smtClean="0"/>
              <a:t>).</a:t>
            </a:r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1762123" y="1366449"/>
            <a:ext cx="5172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dirty="0" smtClean="0"/>
              <a:t>We assume downlink </a:t>
            </a:r>
            <a:r>
              <a:rPr lang="en-CA" dirty="0"/>
              <a:t>wireless HetNet </a:t>
            </a:r>
            <a:r>
              <a:rPr lang="en-CA" dirty="0" smtClean="0"/>
              <a:t>including two </a:t>
            </a:r>
            <a:r>
              <a:rPr lang="en-CA" dirty="0"/>
              <a:t>tiers of BSs, an MBS and a number of </a:t>
            </a:r>
            <a:r>
              <a:rPr lang="en-CA" dirty="0" smtClean="0"/>
              <a:t>DBSs.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1762123" y="2081244"/>
            <a:ext cx="4867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dirty="0" smtClean="0"/>
              <a:t>Wireless Backhaul is not fixed unlike the previous work. In-band wireless backhaul is employed for DBSs and the MBS is utilized as a hub to connect DBSs to the network.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0" y="4552956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dirty="0" smtClean="0"/>
              <a:t>URLLC </a:t>
            </a:r>
            <a:r>
              <a:rPr lang="en-CA" dirty="0"/>
              <a:t>users with delay-sensitive </a:t>
            </a:r>
            <a:r>
              <a:rPr lang="en-CA" dirty="0" smtClean="0"/>
              <a:t>applications co-exist </a:t>
            </a:r>
            <a:r>
              <a:rPr lang="en-CA" dirty="0"/>
              <a:t>with regular eMBB users.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1341220"/>
            <a:ext cx="5518744" cy="23925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62123" y="5010156"/>
            <a:ext cx="10039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The mobility of the DBSs and different types of </a:t>
            </a:r>
            <a:r>
              <a:rPr lang="en-CA" dirty="0" smtClean="0"/>
              <a:t>users require </a:t>
            </a:r>
            <a:r>
              <a:rPr lang="en-CA" dirty="0"/>
              <a:t>that the following key issues are considered </a:t>
            </a:r>
            <a:r>
              <a:rPr lang="en-CA" dirty="0" smtClean="0"/>
              <a:t>to provide </a:t>
            </a:r>
            <a:r>
              <a:rPr lang="en-CA" dirty="0"/>
              <a:t>wireless services efficiently</a:t>
            </a:r>
            <a:r>
              <a:rPr lang="en-CA" dirty="0" smtClean="0"/>
              <a:t>:</a:t>
            </a:r>
            <a:endParaRPr lang="en-CA" dirty="0"/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FF0000"/>
                </a:solidFill>
              </a:rPr>
              <a:t>Finding </a:t>
            </a:r>
            <a:r>
              <a:rPr lang="en-CA" dirty="0">
                <a:solidFill>
                  <a:srgbClr val="FF0000"/>
                </a:solidFill>
              </a:rPr>
              <a:t>the locations of DBSs,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FF0000"/>
                </a:solidFill>
              </a:rPr>
              <a:t>Determining </a:t>
            </a:r>
            <a:r>
              <a:rPr lang="en-CA" dirty="0">
                <a:solidFill>
                  <a:srgbClr val="FF0000"/>
                </a:solidFill>
              </a:rPr>
              <a:t>the user-BS associations with </a:t>
            </a:r>
            <a:r>
              <a:rPr lang="en-CA" dirty="0" smtClean="0">
                <a:solidFill>
                  <a:srgbClr val="FF0000"/>
                </a:solidFill>
              </a:rPr>
              <a:t>consideration to </a:t>
            </a:r>
            <a:r>
              <a:rPr lang="en-CA" dirty="0">
                <a:solidFill>
                  <a:srgbClr val="FF0000"/>
                </a:solidFill>
              </a:rPr>
              <a:t>user type,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FF0000"/>
                </a:solidFill>
              </a:rPr>
              <a:t>Bandwidth </a:t>
            </a:r>
            <a:r>
              <a:rPr lang="en-CA" dirty="0">
                <a:solidFill>
                  <a:srgbClr val="FF0000"/>
                </a:solidFill>
              </a:rPr>
              <a:t>allocation for access and backhaul links.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50863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I. Bor-Yaliniz</a:t>
            </a:r>
            <a:r>
              <a:rPr lang="en-CA" dirty="0">
                <a:solidFill>
                  <a:prstClr val="white"/>
                </a:solidFill>
              </a:rPr>
              <a:t>, A. </a:t>
            </a:r>
            <a:r>
              <a:rPr lang="en-CA" dirty="0" smtClean="0">
                <a:solidFill>
                  <a:prstClr val="white"/>
                </a:solidFill>
              </a:rPr>
              <a:t>Yongacoglu, and H. Yanikomeroglu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236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b="1" dirty="0" smtClean="0">
                <a:solidFill>
                  <a:schemeClr val="bg1"/>
                </a:solidFill>
              </a:rPr>
              <a:t>Bandwidth </a:t>
            </a:r>
            <a:r>
              <a:rPr lang="en-CA" sz="3600" b="1" dirty="0">
                <a:solidFill>
                  <a:schemeClr val="bg1"/>
                </a:solidFill>
              </a:rPr>
              <a:t>allocation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9235876" y="2719482"/>
            <a:ext cx="2020193" cy="3524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0106522" y="2717339"/>
            <a:ext cx="0" cy="36195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533662" y="2719482"/>
            <a:ext cx="31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dirty="0" smtClean="0"/>
              <a:t>α</a:t>
            </a:r>
            <a:endParaRPr lang="en-CA" dirty="0"/>
          </a:p>
        </p:txBody>
      </p:sp>
      <p:sp>
        <p:nvSpPr>
          <p:cNvPr id="17" name="Rectangle 16"/>
          <p:cNvSpPr/>
          <p:nvPr/>
        </p:nvSpPr>
        <p:spPr>
          <a:xfrm>
            <a:off x="10440695" y="2709957"/>
            <a:ext cx="503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dirty="0" smtClean="0"/>
              <a:t>1-α</a:t>
            </a:r>
            <a:endParaRPr lang="en-CA" dirty="0"/>
          </a:p>
        </p:txBody>
      </p:sp>
      <p:sp>
        <p:nvSpPr>
          <p:cNvPr id="18" name="Down Arrow 17"/>
          <p:cNvSpPr/>
          <p:nvPr/>
        </p:nvSpPr>
        <p:spPr>
          <a:xfrm>
            <a:off x="9533661" y="3146841"/>
            <a:ext cx="238125" cy="361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" name="Down Arrow 18"/>
          <p:cNvSpPr/>
          <p:nvPr/>
        </p:nvSpPr>
        <p:spPr>
          <a:xfrm>
            <a:off x="10517947" y="3124488"/>
            <a:ext cx="238125" cy="361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0" name="TextBox 19"/>
          <p:cNvSpPr txBox="1"/>
          <p:nvPr/>
        </p:nvSpPr>
        <p:spPr>
          <a:xfrm>
            <a:off x="9114222" y="3557629"/>
            <a:ext cx="1114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/>
              <a:t>Backhaul side of DBSs</a:t>
            </a:r>
            <a:endParaRPr lang="en-CA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10182676" y="3554278"/>
            <a:ext cx="1051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 smtClean="0"/>
              <a:t>Access side of DBSs and the MBS </a:t>
            </a:r>
            <a:endParaRPr lang="en-CA" sz="1200" dirty="0"/>
          </a:p>
        </p:txBody>
      </p:sp>
      <p:sp>
        <p:nvSpPr>
          <p:cNvPr id="25" name="Rectangle 24"/>
          <p:cNvSpPr/>
          <p:nvPr/>
        </p:nvSpPr>
        <p:spPr>
          <a:xfrm>
            <a:off x="9233283" y="1870721"/>
            <a:ext cx="2020193" cy="3619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xmlns="" val="329047552"/>
              </p:ext>
            </p:extLst>
          </p:nvPr>
        </p:nvGraphicFramePr>
        <p:xfrm>
          <a:off x="1933575" y="686780"/>
          <a:ext cx="5406631" cy="4093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35876" y="1921924"/>
            <a:ext cx="19983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50" b="1" dirty="0" smtClean="0"/>
              <a:t>The whole available bandwidth</a:t>
            </a:r>
            <a:endParaRPr lang="en-CA" sz="1050" b="1" dirty="0"/>
          </a:p>
        </p:txBody>
      </p:sp>
      <p:sp>
        <p:nvSpPr>
          <p:cNvPr id="24" name="Down Arrow 23"/>
          <p:cNvSpPr/>
          <p:nvPr/>
        </p:nvSpPr>
        <p:spPr>
          <a:xfrm>
            <a:off x="10072954" y="2287625"/>
            <a:ext cx="238125" cy="361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Title Placeholder 1 2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Symposium on Personal, Indoor and Mobile Radio </a:t>
            </a:r>
            <a:r>
              <a:rPr lang="en-CA" sz="1200" b="1" dirty="0" smtClean="0">
                <a:solidFill>
                  <a:prstClr val="white"/>
                </a:solidFill>
                <a:latin typeface="Calibri" panose="020F0502020204030204"/>
              </a:rPr>
              <a:t>Communications </a:t>
            </a:r>
          </a:p>
          <a:p>
            <a:pPr algn="ctr"/>
            <a:endParaRPr lang="en-CA" sz="1200" b="1" dirty="0">
              <a:solidFill>
                <a:prstClr val="white"/>
              </a:solidFill>
              <a:latin typeface="Calibri" panose="020F0502020204030204"/>
            </a:endParaRP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Calibri" panose="020F0502020204030204"/>
              </a:rPr>
              <a:t>PIMRC 2017</a:t>
            </a:r>
            <a:endParaRPr lang="en-CA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Title Placeholder 1 3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solidFill>
                  <a:srgbClr val="CA7482"/>
                </a:solidFill>
                <a:latin typeface="Calibri" panose="020F0502020204030204"/>
              </a:rPr>
              <a:t>Outline</a:t>
            </a:r>
          </a:p>
          <a:p>
            <a:pPr algn="ctr"/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Introduction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anose="020F0502020204030204"/>
              </a:rPr>
              <a:t>System model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Proposed Algorithm</a:t>
            </a: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endParaRPr lang="en-CA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Performance evaluation</a:t>
            </a: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rgbClr val="CA7482"/>
              </a:solidFill>
              <a:latin typeface="Calibri" panose="020F0502020204030204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1" y="257688"/>
            <a:ext cx="838198" cy="709803"/>
          </a:xfrm>
          <a:prstGeom prst="rect">
            <a:avLst/>
          </a:prstGeom>
        </p:spPr>
      </p:pic>
      <p:pic>
        <p:nvPicPr>
          <p:cNvPr id="33" name="Picture 32" descr="http://sfn-ottawa.ca/thumbs/timthumb.php?src=http://sfn-ottawa.ca/images/misc/cu-logo-vertical.png&amp;w=150&amp;h=140&amp;zc=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7688"/>
            <a:ext cx="1000123" cy="75472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>
                <a:solidFill>
                  <a:prstClr val="white"/>
                </a:solidFill>
              </a:rPr>
              <a:t>October 08-13, 2017                  </a:t>
            </a:r>
            <a:fld id="{49FB81D6-CFBE-4029-B483-E45C2369284A}" type="slidenum">
              <a:rPr lang="en-CA" smtClean="0"/>
              <a:pPr/>
              <a:t>14</a:t>
            </a:fld>
            <a:r>
              <a:rPr dirty="0" smtClean="0"/>
              <a:t>/</a:t>
            </a:r>
            <a:r>
              <a:rPr lang="en-US" dirty="0" smtClean="0"/>
              <a:t>22</a:t>
            </a:r>
            <a:endParaRPr dirty="0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PIMRC 2017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57374" y="4046860"/>
            <a:ext cx="7048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dirty="0"/>
              <a:t>To avoid self-interference, orthogonal frequency channels in the backhaul and access side of the DBSs is employed. </a:t>
            </a:r>
            <a:endParaRPr lang="en-CA" dirty="0" smtClean="0"/>
          </a:p>
          <a:p>
            <a:pPr algn="just">
              <a:buClr>
                <a:srgbClr val="C00000"/>
              </a:buClr>
            </a:pPr>
            <a:endParaRPr lang="en-CA" dirty="0"/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dirty="0"/>
              <a:t>Bandwidth is shared between the access side of the MBS and DBSs.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50863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I. Bor-Yaliniz</a:t>
            </a:r>
            <a:r>
              <a:rPr lang="en-CA" dirty="0">
                <a:solidFill>
                  <a:prstClr val="white"/>
                </a:solidFill>
              </a:rPr>
              <a:t>, A. </a:t>
            </a:r>
            <a:r>
              <a:rPr lang="en-CA" dirty="0" smtClean="0">
                <a:solidFill>
                  <a:prstClr val="white"/>
                </a:solidFill>
              </a:rPr>
              <a:t>Yongacoglu, and H. Yanikomeroglu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16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b="1" dirty="0" smtClean="0">
                <a:solidFill>
                  <a:prstClr val="white"/>
                </a:solidFill>
              </a:rPr>
              <a:t>Problem Constraints</a:t>
            </a:r>
            <a:endParaRPr lang="en-CA" sz="3600" b="1" dirty="0">
              <a:solidFill>
                <a:prstClr val="white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1" y="257688"/>
            <a:ext cx="838198" cy="709803"/>
          </a:xfrm>
          <a:prstGeom prst="rect">
            <a:avLst/>
          </a:prstGeom>
        </p:spPr>
      </p:pic>
      <p:pic>
        <p:nvPicPr>
          <p:cNvPr id="28" name="Picture 27" descr="http://sfn-ottawa.ca/thumbs/timthumb.php?src=http://sfn-ottawa.ca/images/misc/cu-logo-vertical.png&amp;w=150&amp;h=140&amp;zc=2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7688"/>
            <a:ext cx="1000123" cy="75472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itle Placeholder 1 2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Symposium on Personal, Indoor and Mobile Radio </a:t>
            </a:r>
            <a:r>
              <a:rPr lang="en-CA" sz="1200" b="1" dirty="0" smtClean="0">
                <a:solidFill>
                  <a:prstClr val="white"/>
                </a:solidFill>
                <a:latin typeface="Calibri" panose="020F0502020204030204"/>
              </a:rPr>
              <a:t>Communications </a:t>
            </a:r>
          </a:p>
          <a:p>
            <a:pPr algn="ctr"/>
            <a:endParaRPr lang="en-CA" sz="1200" b="1" dirty="0">
              <a:solidFill>
                <a:prstClr val="white"/>
              </a:solidFill>
              <a:latin typeface="Calibri" panose="020F0502020204030204"/>
            </a:endParaRP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Calibri" panose="020F0502020204030204"/>
              </a:rPr>
              <a:t>PIMRC 2017</a:t>
            </a:r>
            <a:endParaRPr lang="en-CA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Title Placeholder 1 3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solidFill>
                  <a:srgbClr val="CA7482"/>
                </a:solidFill>
                <a:latin typeface="Calibri" panose="020F0502020204030204"/>
              </a:rPr>
              <a:t>Outline</a:t>
            </a:r>
          </a:p>
          <a:p>
            <a:pPr algn="ctr"/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Introduction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anose="020F0502020204030204"/>
              </a:rPr>
              <a:t>System model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Proposed Algorithm</a:t>
            </a: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endParaRPr lang="en-CA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Performance evaluation</a:t>
            </a: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rgbClr val="CA7482"/>
              </a:solidFill>
              <a:latin typeface="Calibri" panose="020F0502020204030204"/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>
                <a:solidFill>
                  <a:prstClr val="white"/>
                </a:solidFill>
              </a:rPr>
              <a:t>October 08-13, 2017                  </a:t>
            </a:r>
            <a:fld id="{49FB81D6-CFBE-4029-B483-E45C2369284A}" type="slidenum">
              <a:rPr lang="en-CA" smtClean="0"/>
              <a:pPr/>
              <a:t>15</a:t>
            </a:fld>
            <a:r>
              <a:rPr dirty="0" smtClean="0"/>
              <a:t>/</a:t>
            </a:r>
            <a:r>
              <a:rPr lang="en-US" dirty="0" smtClean="0"/>
              <a:t>22</a:t>
            </a:r>
            <a:endParaRPr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PIMRC 2017</a:t>
            </a: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9811" y="1635124"/>
            <a:ext cx="1962089" cy="556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8673" y="2433209"/>
            <a:ext cx="2847628" cy="522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2223" y="3349624"/>
            <a:ext cx="2406877" cy="528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1715" y="4211868"/>
            <a:ext cx="2636935" cy="5741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9811" y="5127528"/>
            <a:ext cx="3447989" cy="2310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9811" y="5690682"/>
            <a:ext cx="2876490" cy="50655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608439" y="1643448"/>
            <a:ext cx="395478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chemeClr val="accent2"/>
                </a:solidFill>
              </a:rPr>
              <a:t>Association with only one BS</a:t>
            </a:r>
            <a:endParaRPr lang="en-CA" b="1" dirty="0">
              <a:solidFill>
                <a:schemeClr val="accent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22714" y="5804492"/>
            <a:ext cx="404050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chemeClr val="accent2"/>
                </a:solidFill>
              </a:rPr>
              <a:t>Minimum distance to avoid interference</a:t>
            </a:r>
            <a:endParaRPr lang="en-CA" b="1" dirty="0">
              <a:solidFill>
                <a:schemeClr val="accent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38674" y="4936935"/>
            <a:ext cx="401502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chemeClr val="accent2"/>
                </a:solidFill>
              </a:rPr>
              <a:t>The DBS user should be in coverage footprint of the DBS</a:t>
            </a:r>
            <a:endParaRPr lang="en-CA" b="1" dirty="0">
              <a:solidFill>
                <a:schemeClr val="accent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51289" y="4149725"/>
            <a:ext cx="401193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chemeClr val="accent2"/>
                </a:solidFill>
              </a:rPr>
              <a:t>Delay-sensitive and delay-tolerant users</a:t>
            </a:r>
            <a:endParaRPr lang="en-CA" b="1" dirty="0">
              <a:solidFill>
                <a:schemeClr val="accent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79864" y="3258388"/>
            <a:ext cx="398335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chemeClr val="accent2"/>
                </a:solidFill>
              </a:rPr>
              <a:t>Backhaul </a:t>
            </a:r>
            <a:r>
              <a:rPr lang="en-CA" b="1" dirty="0" smtClean="0">
                <a:solidFill>
                  <a:schemeClr val="accent2"/>
                </a:solidFill>
              </a:rPr>
              <a:t>constraint for DBSs</a:t>
            </a:r>
            <a:endParaRPr lang="en-CA" b="1" dirty="0">
              <a:solidFill>
                <a:schemeClr val="accent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98914" y="2433210"/>
            <a:ext cx="397383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chemeClr val="accent2"/>
                </a:solidFill>
              </a:rPr>
              <a:t>Total available bandwidth</a:t>
            </a:r>
            <a:endParaRPr lang="en-CA" b="1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1112" y="4519057"/>
            <a:ext cx="2588415" cy="1832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9138" y="4550690"/>
            <a:ext cx="845751" cy="194723"/>
          </a:xfrm>
          <a:prstGeom prst="rect">
            <a:avLst/>
          </a:prstGeom>
        </p:spPr>
      </p:pic>
      <p:sp>
        <p:nvSpPr>
          <p:cNvPr id="2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50863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I. Bor-Yaliniz</a:t>
            </a:r>
            <a:r>
              <a:rPr lang="en-CA" dirty="0">
                <a:solidFill>
                  <a:prstClr val="white"/>
                </a:solidFill>
              </a:rPr>
              <a:t>, A. </a:t>
            </a:r>
            <a:r>
              <a:rPr lang="en-CA" dirty="0" smtClean="0">
                <a:solidFill>
                  <a:prstClr val="white"/>
                </a:solidFill>
              </a:rPr>
              <a:t>Yongacoglu, and H. Yanikomeroglu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62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b="1" dirty="0" smtClean="0">
                <a:solidFill>
                  <a:prstClr val="white"/>
                </a:solidFill>
              </a:rPr>
              <a:t>Problem Formulation</a:t>
            </a:r>
            <a:endParaRPr lang="en-CA" sz="3600" b="1" dirty="0">
              <a:solidFill>
                <a:prstClr val="white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1" y="257688"/>
            <a:ext cx="838198" cy="709803"/>
          </a:xfrm>
          <a:prstGeom prst="rect">
            <a:avLst/>
          </a:prstGeom>
        </p:spPr>
      </p:pic>
      <p:pic>
        <p:nvPicPr>
          <p:cNvPr id="28" name="Picture 27" descr="http://sfn-ottawa.ca/thumbs/timthumb.php?src=http://sfn-ottawa.ca/images/misc/cu-logo-vertical.png&amp;w=150&amp;h=140&amp;zc=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7688"/>
            <a:ext cx="1000123" cy="75472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itle Placeholder 1 2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Symposium on Personal, Indoor and Mobile Radio </a:t>
            </a:r>
            <a:r>
              <a:rPr lang="en-CA" sz="1200" b="1" dirty="0" smtClean="0">
                <a:solidFill>
                  <a:prstClr val="white"/>
                </a:solidFill>
                <a:latin typeface="Calibri" panose="020F0502020204030204"/>
              </a:rPr>
              <a:t>Communications </a:t>
            </a:r>
          </a:p>
          <a:p>
            <a:pPr algn="ctr"/>
            <a:endParaRPr lang="en-CA" sz="1200" b="1" dirty="0">
              <a:solidFill>
                <a:prstClr val="white"/>
              </a:solidFill>
              <a:latin typeface="Calibri" panose="020F0502020204030204"/>
            </a:endParaRP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Calibri" panose="020F0502020204030204"/>
              </a:rPr>
              <a:t>PIMRC 2017</a:t>
            </a:r>
            <a:endParaRPr lang="en-CA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Title Placeholder 1 3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solidFill>
                  <a:srgbClr val="CA7482"/>
                </a:solidFill>
                <a:latin typeface="Calibri" panose="020F0502020204030204"/>
              </a:rPr>
              <a:t>Outline</a:t>
            </a:r>
          </a:p>
          <a:p>
            <a:pPr algn="ctr"/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Introduction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anose="020F0502020204030204"/>
              </a:rPr>
              <a:t>System model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Proposed Algorithm</a:t>
            </a: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endParaRPr lang="en-CA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Performance evaluation</a:t>
            </a: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rgbClr val="CA7482"/>
              </a:solidFill>
              <a:latin typeface="Calibri" panose="020F0502020204030204"/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>
                <a:solidFill>
                  <a:prstClr val="white"/>
                </a:solidFill>
              </a:rPr>
              <a:t>October 08-13, 2017                  </a:t>
            </a:r>
            <a:fld id="{49FB81D6-CFBE-4029-B483-E45C2369284A}" type="slidenum">
              <a:rPr lang="en-CA" smtClean="0"/>
              <a:pPr/>
              <a:t>16</a:t>
            </a:fld>
            <a:r>
              <a:rPr dirty="0" smtClean="0"/>
              <a:t>/</a:t>
            </a:r>
            <a:r>
              <a:rPr lang="en-US" dirty="0" smtClean="0"/>
              <a:t>22</a:t>
            </a:r>
            <a:endParaRPr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PIMRC 2017</a:t>
            </a: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9885" y="1521939"/>
            <a:ext cx="2944087" cy="4864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4701" y="2506335"/>
            <a:ext cx="3182186" cy="38555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8325" y="219744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Subject to: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6616700" y="1581518"/>
            <a:ext cx="4238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CA" dirty="0" smtClean="0"/>
              <a:t>Logarithmic utility function is assumed to consider fairness; therefore, </a:t>
            </a:r>
            <a:endParaRPr lang="en-CA" dirty="0"/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1675" y="2256397"/>
            <a:ext cx="1616762" cy="2514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7524" y="3807599"/>
            <a:ext cx="1560381" cy="3748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73081" y="2884269"/>
            <a:ext cx="4280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CA" dirty="0" smtClean="0"/>
              <a:t>Equal </a:t>
            </a:r>
            <a:r>
              <a:rPr lang="en-CA" dirty="0"/>
              <a:t>resource allocation is the optimal allocation for the logarithmic </a:t>
            </a:r>
            <a:r>
              <a:rPr lang="en-CA" dirty="0" smtClean="0"/>
              <a:t>utility; therefore,</a:t>
            </a:r>
            <a:endParaRPr lang="en-CA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50863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I. Bor-Yaliniz</a:t>
            </a:r>
            <a:r>
              <a:rPr lang="en-CA" dirty="0">
                <a:solidFill>
                  <a:prstClr val="white"/>
                </a:solidFill>
              </a:rPr>
              <a:t>, A. </a:t>
            </a:r>
            <a:r>
              <a:rPr lang="en-CA" dirty="0" smtClean="0">
                <a:solidFill>
                  <a:prstClr val="white"/>
                </a:solidFill>
              </a:rPr>
              <a:t>Yongacoglu, and H. Yanikomeroglu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88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b="1" dirty="0" smtClean="0">
                <a:solidFill>
                  <a:prstClr val="white"/>
                </a:solidFill>
              </a:rPr>
              <a:t>Proposed </a:t>
            </a:r>
            <a:r>
              <a:rPr lang="en-CA" sz="3600" b="1" dirty="0">
                <a:solidFill>
                  <a:prstClr val="white"/>
                </a:solidFill>
              </a:rPr>
              <a:t>algorithm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1" y="257688"/>
            <a:ext cx="838198" cy="709803"/>
          </a:xfrm>
          <a:prstGeom prst="rect">
            <a:avLst/>
          </a:prstGeom>
        </p:spPr>
      </p:pic>
      <p:pic>
        <p:nvPicPr>
          <p:cNvPr id="28" name="Picture 27" descr="http://sfn-ottawa.ca/thumbs/timthumb.php?src=http://sfn-ottawa.ca/images/misc/cu-logo-vertical.png&amp;w=150&amp;h=140&amp;zc=2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7688"/>
            <a:ext cx="1000123" cy="75472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itle Placeholder 1 2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Symposium on Personal, Indoor and Mobile Radio </a:t>
            </a:r>
            <a:r>
              <a:rPr lang="en-CA" sz="1200" b="1" dirty="0" smtClean="0">
                <a:solidFill>
                  <a:prstClr val="white"/>
                </a:solidFill>
                <a:latin typeface="Calibri" panose="020F0502020204030204"/>
              </a:rPr>
              <a:t>Communications </a:t>
            </a:r>
          </a:p>
          <a:p>
            <a:pPr algn="ctr"/>
            <a:endParaRPr lang="en-CA" sz="1200" b="1" dirty="0">
              <a:solidFill>
                <a:prstClr val="white"/>
              </a:solidFill>
              <a:latin typeface="Calibri" panose="020F0502020204030204"/>
            </a:endParaRP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Calibri" panose="020F0502020204030204"/>
              </a:rPr>
              <a:t>PIMRC 2017</a:t>
            </a:r>
            <a:endParaRPr lang="en-CA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Title Placeholder 1 3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solidFill>
                  <a:srgbClr val="CA7482"/>
                </a:solidFill>
                <a:latin typeface="Calibri" panose="020F0502020204030204"/>
              </a:rPr>
              <a:t>Outline</a:t>
            </a:r>
          </a:p>
          <a:p>
            <a:pPr algn="ctr"/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Introduction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>
                <a:solidFill>
                  <a:srgbClr val="CA7482"/>
                </a:solidFill>
                <a:latin typeface="Calibri" panose="020F0502020204030204"/>
              </a:rPr>
              <a:t>System model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FFFFFF"/>
                </a:solidFill>
                <a:latin typeface="Calibri" panose="020F0502020204030204"/>
              </a:rPr>
              <a:t>Proposed Algorithm</a:t>
            </a:r>
            <a:endParaRPr lang="en-CA" sz="1600" b="1" dirty="0">
              <a:solidFill>
                <a:srgbClr val="FFFFFF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endParaRPr lang="en-CA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Performance evaluation</a:t>
            </a: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rgbClr val="CA7482"/>
              </a:solidFill>
              <a:latin typeface="Calibri" panose="020F0502020204030204"/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>
                <a:solidFill>
                  <a:prstClr val="white"/>
                </a:solidFill>
              </a:rPr>
              <a:t>October 08-13, 2017                  </a:t>
            </a:r>
            <a:fld id="{49FB81D6-CFBE-4029-B483-E45C2369284A}" type="slidenum">
              <a:rPr lang="en-CA" smtClean="0"/>
              <a:pPr/>
              <a:t>17</a:t>
            </a:fld>
            <a:r>
              <a:rPr dirty="0" smtClean="0"/>
              <a:t>/</a:t>
            </a:r>
            <a:r>
              <a:rPr lang="en-US" dirty="0" smtClean="0"/>
              <a:t>22</a:t>
            </a:r>
            <a:endParaRPr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PIMRC 2017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9774" y="4110951"/>
            <a:ext cx="5265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C00000"/>
                </a:solidFill>
              </a:rPr>
              <a:t>2-</a:t>
            </a:r>
            <a:r>
              <a:rPr lang="en-CA" dirty="0" smtClean="0"/>
              <a:t> For fixed       s (after rounding them), the convex master problem that finds     can be solved.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72396" y="1367909"/>
            <a:ext cx="4499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The procedure includes three main </a:t>
            </a:r>
            <a:r>
              <a:rPr lang="en-CA" dirty="0" smtClean="0"/>
              <a:t>processes: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009774" y="2105025"/>
            <a:ext cx="5781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C00000"/>
                </a:solidFill>
              </a:rPr>
              <a:t>1-</a:t>
            </a:r>
            <a:r>
              <a:rPr lang="en-CA" dirty="0" smtClean="0"/>
              <a:t> The </a:t>
            </a:r>
            <a:r>
              <a:rPr lang="en-CA" dirty="0"/>
              <a:t>user-BS association problem can be written as a convex </a:t>
            </a:r>
            <a:r>
              <a:rPr lang="en-CA" dirty="0" smtClean="0"/>
              <a:t>sub problem </a:t>
            </a:r>
            <a:r>
              <a:rPr lang="en-CA" dirty="0"/>
              <a:t>for a fixed </a:t>
            </a:r>
            <a:r>
              <a:rPr lang="en-CA" dirty="0" smtClean="0"/>
              <a:t>    and </a:t>
            </a:r>
            <a:r>
              <a:rPr lang="en-CA" dirty="0"/>
              <a:t>locations of </a:t>
            </a:r>
            <a:r>
              <a:rPr lang="en-CA" dirty="0" smtClean="0"/>
              <a:t>DBSs.</a:t>
            </a:r>
            <a:endParaRPr lang="en-CA" dirty="0"/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3324" y="1270801"/>
            <a:ext cx="3291636" cy="2324816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2009774" y="5294352"/>
            <a:ext cx="5265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CA" dirty="0" smtClean="0">
                <a:solidFill>
                  <a:srgbClr val="C00000"/>
                </a:solidFill>
              </a:rPr>
              <a:t>3-</a:t>
            </a:r>
            <a:r>
              <a:rPr lang="en-CA" dirty="0" smtClean="0">
                <a:solidFill>
                  <a:prstClr val="black"/>
                </a:solidFill>
              </a:rPr>
              <a:t> Locations </a:t>
            </a:r>
            <a:r>
              <a:rPr lang="en-CA" dirty="0">
                <a:solidFill>
                  <a:prstClr val="black"/>
                </a:solidFill>
              </a:rPr>
              <a:t>of </a:t>
            </a:r>
            <a:r>
              <a:rPr lang="en-CA" dirty="0" smtClean="0">
                <a:solidFill>
                  <a:prstClr val="black"/>
                </a:solidFill>
              </a:rPr>
              <a:t>DBSs are updated </a:t>
            </a:r>
            <a:r>
              <a:rPr lang="en-CA" dirty="0">
                <a:solidFill>
                  <a:prstClr val="black"/>
                </a:solidFill>
              </a:rPr>
              <a:t>using PSO algorithm.</a:t>
            </a:r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3348" y="3866546"/>
            <a:ext cx="2838451" cy="1135142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5987" y="5732460"/>
            <a:ext cx="7273564" cy="419483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9000" y="4229161"/>
            <a:ext cx="288000" cy="18590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0548" y="4517737"/>
            <a:ext cx="143238" cy="11428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1756" y="2528590"/>
            <a:ext cx="143238" cy="114286"/>
          </a:xfrm>
          <a:prstGeom prst="rect">
            <a:avLst/>
          </a:prstGeom>
        </p:spPr>
      </p:pic>
      <p:sp>
        <p:nvSpPr>
          <p:cNvPr id="20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50863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I. Bor-Yaliniz</a:t>
            </a:r>
            <a:r>
              <a:rPr lang="en-CA" dirty="0">
                <a:solidFill>
                  <a:prstClr val="white"/>
                </a:solidFill>
              </a:rPr>
              <a:t>, A. </a:t>
            </a:r>
            <a:r>
              <a:rPr lang="en-CA" dirty="0" smtClean="0">
                <a:solidFill>
                  <a:prstClr val="white"/>
                </a:solidFill>
              </a:rPr>
              <a:t>Yongacoglu, and H. Yanikomeroglu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20400" y="2304322"/>
            <a:ext cx="514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>
                <a:solidFill>
                  <a:schemeClr val="accent1">
                    <a:lumMod val="50000"/>
                  </a:schemeClr>
                </a:solidFill>
              </a:rPr>
              <a:t>(a)</a:t>
            </a:r>
            <a:endParaRPr lang="en-CA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63225" y="4264840"/>
            <a:ext cx="514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>
                <a:solidFill>
                  <a:schemeClr val="accent1">
                    <a:lumMod val="50000"/>
                  </a:schemeClr>
                </a:solidFill>
              </a:rPr>
              <a:t>(b)</a:t>
            </a:r>
            <a:endParaRPr lang="en-CA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610975" y="5732460"/>
            <a:ext cx="514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>
                <a:solidFill>
                  <a:schemeClr val="accent1">
                    <a:lumMod val="50000"/>
                  </a:schemeClr>
                </a:solidFill>
              </a:rPr>
              <a:t>(c)</a:t>
            </a:r>
            <a:endParaRPr lang="en-CA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88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b="1" dirty="0" smtClean="0">
                <a:solidFill>
                  <a:prstClr val="white"/>
                </a:solidFill>
              </a:rPr>
              <a:t>Flowchart for the proposed algorithm</a:t>
            </a:r>
            <a:endParaRPr lang="en-CA" sz="3200" b="1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47251" y="1272529"/>
            <a:ext cx="935832" cy="453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dirty="0" smtClean="0">
                <a:solidFill>
                  <a:prstClr val="white"/>
                </a:solidFill>
              </a:rPr>
              <a:t>Find initial placements for DBSs</a:t>
            </a:r>
            <a:endParaRPr lang="en-CA" sz="10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04125" y="2171725"/>
            <a:ext cx="1222084" cy="647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dirty="0" smtClean="0">
                <a:solidFill>
                  <a:prstClr val="white"/>
                </a:solidFill>
              </a:rPr>
              <a:t>Assume an initial value for </a:t>
            </a:r>
            <a:endParaRPr lang="en-CA" sz="10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71137" y="2904151"/>
            <a:ext cx="1280662" cy="728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dirty="0" smtClean="0">
                <a:solidFill>
                  <a:prstClr val="white"/>
                </a:solidFill>
              </a:rPr>
              <a:t>Find 3D locations of DBSs by PSO algorithm</a:t>
            </a:r>
            <a:endParaRPr lang="en-CA" sz="1000" dirty="0">
              <a:solidFill>
                <a:prstClr val="white"/>
              </a:solidFill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6411468" y="5255047"/>
            <a:ext cx="1530" cy="4387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2" idx="2"/>
            <a:endCxn id="3" idx="0"/>
          </p:cNvCxnSpPr>
          <p:nvPr/>
        </p:nvCxnSpPr>
        <p:spPr>
          <a:xfrm>
            <a:off x="3915167" y="1725910"/>
            <a:ext cx="0" cy="4458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3" idx="2"/>
            <a:endCxn id="53" idx="0"/>
          </p:cNvCxnSpPr>
          <p:nvPr/>
        </p:nvCxnSpPr>
        <p:spPr>
          <a:xfrm>
            <a:off x="3915167" y="2819424"/>
            <a:ext cx="0" cy="3836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7" idx="2"/>
            <a:endCxn id="59" idx="0"/>
          </p:cNvCxnSpPr>
          <p:nvPr/>
        </p:nvCxnSpPr>
        <p:spPr>
          <a:xfrm>
            <a:off x="6411468" y="3632631"/>
            <a:ext cx="0" cy="688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/>
          <p:cNvSpPr/>
          <p:nvPr/>
        </p:nvSpPr>
        <p:spPr>
          <a:xfrm>
            <a:off x="2147219" y="1326827"/>
            <a:ext cx="676275" cy="352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dirty="0" smtClean="0">
                <a:solidFill>
                  <a:prstClr val="white"/>
                </a:solidFill>
              </a:rPr>
              <a:t>Start</a:t>
            </a:r>
            <a:endParaRPr lang="en-CA" sz="1000" dirty="0">
              <a:solidFill>
                <a:prstClr val="white"/>
              </a:solidFill>
            </a:endParaRPr>
          </a:p>
        </p:txBody>
      </p:sp>
      <p:cxnSp>
        <p:nvCxnSpPr>
          <p:cNvPr id="122" name="Elbow Connector 121"/>
          <p:cNvCxnSpPr>
            <a:endCxn id="53" idx="1"/>
          </p:cNvCxnSpPr>
          <p:nvPr/>
        </p:nvCxnSpPr>
        <p:spPr>
          <a:xfrm rot="16200000" flipV="1">
            <a:off x="2151408" y="4614148"/>
            <a:ext cx="2222248" cy="128541"/>
          </a:xfrm>
          <a:prstGeom prst="bentConnector4">
            <a:avLst>
              <a:gd name="adj1" fmla="val -199"/>
              <a:gd name="adj2" fmla="val 522375"/>
            </a:avLst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115" idx="6"/>
            <a:endCxn id="2" idx="1"/>
          </p:cNvCxnSpPr>
          <p:nvPr/>
        </p:nvCxnSpPr>
        <p:spPr>
          <a:xfrm flipV="1">
            <a:off x="2823494" y="1499220"/>
            <a:ext cx="623757" cy="38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2382237" y="4539918"/>
            <a:ext cx="441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>
                <a:solidFill>
                  <a:srgbClr val="5B9BD5">
                    <a:lumMod val="50000"/>
                  </a:srgbClr>
                </a:solidFill>
              </a:rPr>
              <a:t>No</a:t>
            </a:r>
            <a:endParaRPr lang="en-CA" sz="12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4767753" y="5082734"/>
            <a:ext cx="481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>
                <a:solidFill>
                  <a:srgbClr val="5B9BD5">
                    <a:lumMod val="50000"/>
                  </a:srgbClr>
                </a:solidFill>
              </a:rPr>
              <a:t>Yes</a:t>
            </a:r>
            <a:endParaRPr lang="en-CA" sz="12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6074860" y="5322365"/>
            <a:ext cx="481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>
                <a:solidFill>
                  <a:srgbClr val="5B9BD5">
                    <a:lumMod val="50000"/>
                  </a:srgbClr>
                </a:solidFill>
              </a:rPr>
              <a:t>Yes</a:t>
            </a:r>
            <a:endParaRPr lang="en-CA" sz="12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5436281" y="4551013"/>
            <a:ext cx="528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>
                <a:solidFill>
                  <a:srgbClr val="5B9BD5">
                    <a:lumMod val="50000"/>
                  </a:srgbClr>
                </a:solidFill>
              </a:rPr>
              <a:t>No</a:t>
            </a:r>
            <a:endParaRPr lang="en-CA" sz="12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74" name="Chevron 173"/>
          <p:cNvSpPr/>
          <p:nvPr/>
        </p:nvSpPr>
        <p:spPr>
          <a:xfrm>
            <a:off x="7284417" y="2085998"/>
            <a:ext cx="868264" cy="714375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black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2055" y="2543179"/>
            <a:ext cx="95514" cy="76208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3198261" y="3203079"/>
            <a:ext cx="1433812" cy="72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dirty="0" smtClean="0">
                <a:solidFill>
                  <a:prstClr val="white"/>
                </a:solidFill>
              </a:rPr>
              <a:t>Find the association indicators, round them, find the utility function</a:t>
            </a:r>
            <a:endParaRPr lang="en-CA" sz="1000" dirty="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395297" y="4302053"/>
            <a:ext cx="1004207" cy="674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dirty="0" smtClean="0">
                <a:solidFill>
                  <a:prstClr val="white"/>
                </a:solidFill>
              </a:rPr>
              <a:t>Update     , update the utility function</a:t>
            </a:r>
            <a:endParaRPr lang="en-CA" sz="1000" dirty="0">
              <a:solidFill>
                <a:prstClr val="white"/>
              </a:solidFill>
            </a:endParaRPr>
          </a:p>
        </p:txBody>
      </p:sp>
      <p:sp>
        <p:nvSpPr>
          <p:cNvPr id="58" name="Diamond 57"/>
          <p:cNvSpPr/>
          <p:nvPr/>
        </p:nvSpPr>
        <p:spPr>
          <a:xfrm>
            <a:off x="3344667" y="5335771"/>
            <a:ext cx="1154145" cy="93355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dirty="0" smtClean="0">
                <a:solidFill>
                  <a:prstClr val="white"/>
                </a:solidFill>
              </a:rPr>
              <a:t>Is convergence achieved?</a:t>
            </a:r>
            <a:endParaRPr lang="en-CA" sz="1000" dirty="0">
              <a:solidFill>
                <a:prstClr val="white"/>
              </a:solidFill>
            </a:endParaRPr>
          </a:p>
        </p:txBody>
      </p:sp>
      <p:sp>
        <p:nvSpPr>
          <p:cNvPr id="59" name="Diamond 58"/>
          <p:cNvSpPr/>
          <p:nvPr/>
        </p:nvSpPr>
        <p:spPr>
          <a:xfrm>
            <a:off x="5834395" y="4321491"/>
            <a:ext cx="1154145" cy="93355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dirty="0" smtClean="0">
                <a:solidFill>
                  <a:prstClr val="white"/>
                </a:solidFill>
              </a:rPr>
              <a:t>Is convergence achieved?</a:t>
            </a:r>
            <a:endParaRPr lang="en-CA" sz="1000" dirty="0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6074860" y="5693773"/>
            <a:ext cx="676275" cy="352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dirty="0" smtClean="0">
                <a:solidFill>
                  <a:prstClr val="white"/>
                </a:solidFill>
              </a:rPr>
              <a:t>End</a:t>
            </a:r>
            <a:endParaRPr lang="en-CA" sz="1000" dirty="0">
              <a:solidFill>
                <a:prstClr val="white"/>
              </a:solidFill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3897400" y="3937838"/>
            <a:ext cx="0" cy="3836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925084" y="4976078"/>
            <a:ext cx="0" cy="3836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Elbow Connector 225"/>
          <p:cNvCxnSpPr>
            <a:stCxn id="58" idx="3"/>
            <a:endCxn id="7" idx="1"/>
          </p:cNvCxnSpPr>
          <p:nvPr/>
        </p:nvCxnSpPr>
        <p:spPr>
          <a:xfrm flipV="1">
            <a:off x="4498812" y="3268391"/>
            <a:ext cx="1272325" cy="253415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Elbow Connector 230"/>
          <p:cNvCxnSpPr>
            <a:stCxn id="59" idx="1"/>
            <a:endCxn id="53" idx="3"/>
          </p:cNvCxnSpPr>
          <p:nvPr/>
        </p:nvCxnSpPr>
        <p:spPr>
          <a:xfrm rot="10800000">
            <a:off x="4632073" y="3567295"/>
            <a:ext cx="1202322" cy="1220974"/>
          </a:xfrm>
          <a:prstGeom prst="bentConnector3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8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3009" y="4455476"/>
            <a:ext cx="95514" cy="76208"/>
          </a:xfrm>
          <a:prstGeom prst="rect">
            <a:avLst/>
          </a:prstGeom>
        </p:spPr>
      </p:pic>
      <p:sp>
        <p:nvSpPr>
          <p:cNvPr id="91" name="Rounded Rectangle 90"/>
          <p:cNvSpPr/>
          <p:nvPr/>
        </p:nvSpPr>
        <p:spPr>
          <a:xfrm>
            <a:off x="8296276" y="1525072"/>
            <a:ext cx="3895724" cy="31486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92" name="Picture 9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7725" y="1715136"/>
            <a:ext cx="3552825" cy="2768475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1" y="257688"/>
            <a:ext cx="838198" cy="709803"/>
          </a:xfrm>
          <a:prstGeom prst="rect">
            <a:avLst/>
          </a:prstGeom>
        </p:spPr>
      </p:pic>
      <p:pic>
        <p:nvPicPr>
          <p:cNvPr id="94" name="Picture 93" descr="http://sfn-ottawa.ca/thumbs/timthumb.php?src=http://sfn-ottawa.ca/images/misc/cu-logo-vertical.png&amp;w=150&amp;h=140&amp;zc=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7688"/>
            <a:ext cx="1000123" cy="75472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Title Placeholder 1 2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Symposium on Personal, Indoor and Mobile Radio </a:t>
            </a:r>
            <a:r>
              <a:rPr lang="en-CA" sz="1200" b="1" dirty="0" smtClean="0">
                <a:solidFill>
                  <a:prstClr val="white"/>
                </a:solidFill>
                <a:latin typeface="Calibri" panose="020F0502020204030204"/>
              </a:rPr>
              <a:t>Communications </a:t>
            </a:r>
          </a:p>
          <a:p>
            <a:pPr algn="ctr"/>
            <a:endParaRPr lang="en-CA" sz="1200" b="1" dirty="0">
              <a:solidFill>
                <a:prstClr val="white"/>
              </a:solidFill>
              <a:latin typeface="Calibri" panose="020F0502020204030204"/>
            </a:endParaRP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Calibri" panose="020F0502020204030204"/>
              </a:rPr>
              <a:t>PIMRC 2017</a:t>
            </a:r>
            <a:endParaRPr lang="en-CA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8" name="Title Placeholder 1 3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solidFill>
                  <a:srgbClr val="CA7482"/>
                </a:solidFill>
                <a:latin typeface="Calibri" panose="020F0502020204030204"/>
              </a:rPr>
              <a:t>Outline</a:t>
            </a:r>
          </a:p>
          <a:p>
            <a:pPr algn="ctr"/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Introduction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System model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chemeClr val="bg1"/>
                </a:solidFill>
                <a:latin typeface="Calibri" panose="020F0502020204030204"/>
              </a:rPr>
              <a:t>Proposed Algorithm</a:t>
            </a:r>
            <a:endParaRPr lang="en-CA" sz="1600" b="1" dirty="0">
              <a:solidFill>
                <a:schemeClr val="bg1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endParaRPr lang="en-CA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Performance evaluation</a:t>
            </a: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rgbClr val="CA7482"/>
              </a:solidFill>
              <a:latin typeface="Calibri" panose="020F0502020204030204"/>
            </a:endParaRPr>
          </a:p>
        </p:txBody>
      </p:sp>
      <p:sp>
        <p:nvSpPr>
          <p:cNvPr id="10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PIMRC 2017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0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>
                <a:solidFill>
                  <a:prstClr val="white"/>
                </a:solidFill>
              </a:rPr>
              <a:t>October 08-13, 2017                  </a:t>
            </a:r>
            <a:fld id="{49FB81D6-CFBE-4029-B483-E45C2369284A}" type="slidenum">
              <a:rPr lang="en-CA" smtClean="0"/>
              <a:pPr/>
              <a:t>18</a:t>
            </a:fld>
            <a:r>
              <a:rPr dirty="0" smtClean="0"/>
              <a:t>/</a:t>
            </a:r>
            <a:r>
              <a:rPr lang="en-US" dirty="0" smtClean="0"/>
              <a:t>22</a:t>
            </a:r>
            <a:endParaRPr dirty="0"/>
          </a:p>
        </p:txBody>
      </p:sp>
      <p:sp>
        <p:nvSpPr>
          <p:cNvPr id="3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50863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I. Bor-Yaliniz</a:t>
            </a:r>
            <a:r>
              <a:rPr lang="en-CA" dirty="0">
                <a:solidFill>
                  <a:prstClr val="white"/>
                </a:solidFill>
              </a:rPr>
              <a:t>, A. </a:t>
            </a:r>
            <a:r>
              <a:rPr lang="en-CA" dirty="0" smtClean="0">
                <a:solidFill>
                  <a:prstClr val="white"/>
                </a:solidFill>
              </a:rPr>
              <a:t>Yongacoglu, and H. Yanikomeroglu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29183" y="2940725"/>
            <a:ext cx="71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 smtClean="0">
                <a:solidFill>
                  <a:schemeClr val="accent1">
                    <a:lumMod val="50000"/>
                  </a:schemeClr>
                </a:solidFill>
              </a:rPr>
              <a:t>P.15 (a)</a:t>
            </a:r>
            <a:endParaRPr lang="en-CA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02689" y="4048315"/>
            <a:ext cx="71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 smtClean="0">
                <a:solidFill>
                  <a:schemeClr val="accent1">
                    <a:lumMod val="50000"/>
                  </a:schemeClr>
                </a:solidFill>
              </a:rPr>
              <a:t>P.15 (b)</a:t>
            </a:r>
            <a:endParaRPr lang="en-CA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18213" y="2647962"/>
            <a:ext cx="71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 smtClean="0">
                <a:solidFill>
                  <a:schemeClr val="accent1">
                    <a:lumMod val="50000"/>
                  </a:schemeClr>
                </a:solidFill>
              </a:rPr>
              <a:t>P.15 (c)</a:t>
            </a:r>
            <a:endParaRPr lang="en-CA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021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b="1" dirty="0" smtClean="0">
                <a:solidFill>
                  <a:prstClr val="white"/>
                </a:solidFill>
              </a:rPr>
              <a:t>Simulation Assumptions</a:t>
            </a:r>
            <a:endParaRPr lang="en-CA" sz="3600" b="1" dirty="0">
              <a:solidFill>
                <a:prstClr val="white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1" y="257688"/>
            <a:ext cx="838198" cy="709803"/>
          </a:xfrm>
          <a:prstGeom prst="rect">
            <a:avLst/>
          </a:prstGeom>
        </p:spPr>
      </p:pic>
      <p:pic>
        <p:nvPicPr>
          <p:cNvPr id="28" name="Picture 27" descr="http://sfn-ottawa.ca/thumbs/timthumb.php?src=http://sfn-ottawa.ca/images/misc/cu-logo-vertical.png&amp;w=150&amp;h=140&amp;zc=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7688"/>
            <a:ext cx="1000123" cy="75472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itle Placeholder 1 2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Symposium on Personal, Indoor and Mobile Radio </a:t>
            </a:r>
            <a:r>
              <a:rPr lang="en-CA" sz="1200" b="1" dirty="0" smtClean="0">
                <a:solidFill>
                  <a:prstClr val="white"/>
                </a:solidFill>
                <a:latin typeface="Calibri" panose="020F0502020204030204"/>
              </a:rPr>
              <a:t>Communications </a:t>
            </a:r>
          </a:p>
          <a:p>
            <a:pPr algn="ctr"/>
            <a:endParaRPr lang="en-CA" sz="1200" b="1" dirty="0">
              <a:solidFill>
                <a:prstClr val="white"/>
              </a:solidFill>
              <a:latin typeface="Calibri" panose="020F0502020204030204"/>
            </a:endParaRP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Calibri" panose="020F0502020204030204"/>
              </a:rPr>
              <a:t>PIMRC 2017</a:t>
            </a:r>
            <a:endParaRPr lang="en-CA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Title Placeholder 1 3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solidFill>
                  <a:srgbClr val="CA7482"/>
                </a:solidFill>
                <a:latin typeface="Calibri" panose="020F0502020204030204"/>
              </a:rPr>
              <a:t>Outline</a:t>
            </a:r>
          </a:p>
          <a:p>
            <a:pPr algn="ctr"/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Introduction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System model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Proposed Algorithm</a:t>
            </a: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endParaRPr lang="en-CA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chemeClr val="bg1"/>
                </a:solidFill>
                <a:latin typeface="Calibri" panose="020F0502020204030204"/>
              </a:rPr>
              <a:t>Performance evaluation</a:t>
            </a:r>
            <a:endParaRPr lang="en-CA" sz="1600" b="1" dirty="0">
              <a:solidFill>
                <a:schemeClr val="bg1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rgbClr val="CA7482"/>
              </a:solidFill>
              <a:latin typeface="Calibri" panose="020F0502020204030204"/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>
                <a:solidFill>
                  <a:prstClr val="white"/>
                </a:solidFill>
              </a:rPr>
              <a:t>October 08-13, 2017                  </a:t>
            </a:r>
            <a:fld id="{49FB81D6-CFBE-4029-B483-E45C2369284A}" type="slidenum">
              <a:rPr lang="en-CA" smtClean="0"/>
              <a:pPr/>
              <a:t>19</a:t>
            </a:fld>
            <a:r>
              <a:rPr dirty="0" smtClean="0"/>
              <a:t>/</a:t>
            </a:r>
            <a:r>
              <a:rPr lang="en-US" dirty="0" smtClean="0"/>
              <a:t>22</a:t>
            </a:r>
            <a:endParaRPr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PIMRC 2017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93008" y="1346435"/>
            <a:ext cx="7561331" cy="2139715"/>
          </a:xfrm>
          <a:prstGeom prst="roundRect">
            <a:avLst/>
          </a:prstGeom>
          <a:solidFill>
            <a:srgbClr val="DBA1AB"/>
          </a:solidFill>
          <a:ln w="38100">
            <a:solidFill>
              <a:srgbClr val="CA7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8265" y="1470262"/>
            <a:ext cx="7290815" cy="19144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740" y="4149725"/>
            <a:ext cx="2540455" cy="6790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7176" y="5102225"/>
            <a:ext cx="927099" cy="1834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740" y="5477547"/>
            <a:ext cx="4774218" cy="1676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740" y="5749584"/>
            <a:ext cx="5025924" cy="2959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93008" y="3629025"/>
            <a:ext cx="283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Antenna gain for drone-BSs:</a:t>
            </a:r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0958" y="3513317"/>
            <a:ext cx="4502282" cy="1951906"/>
          </a:xfrm>
          <a:prstGeom prst="rect">
            <a:avLst/>
          </a:prstGeom>
        </p:spPr>
      </p:pic>
      <p:sp>
        <p:nvSpPr>
          <p:cNvPr id="1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50863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I. Bor-Yaliniz</a:t>
            </a:r>
            <a:r>
              <a:rPr lang="en-CA" dirty="0">
                <a:solidFill>
                  <a:prstClr val="white"/>
                </a:solidFill>
              </a:rPr>
              <a:t>, A. </a:t>
            </a:r>
            <a:r>
              <a:rPr lang="en-CA" dirty="0" smtClean="0">
                <a:solidFill>
                  <a:prstClr val="white"/>
                </a:solidFill>
              </a:rPr>
              <a:t>Yongacoglu, and H. Yanikomeroglu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88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dr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223017"/>
            <a:ext cx="10515600" cy="527168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Placeholder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</a:rPr>
              <a:t>Outline</a:t>
            </a:r>
            <a:endParaRPr lang="en-CA" sz="3600" b="1" dirty="0">
              <a:solidFill>
                <a:schemeClr val="bg1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48196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E. Kalantari, M. Z. Shakir, H. Yanikomeroglu, and A. Yongacoglu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>
                <a:solidFill>
                  <a:prstClr val="white"/>
                </a:solidFill>
              </a:rPr>
              <a:t>October 08-13, 2017                  </a:t>
            </a:r>
            <a:fld id="{49FB81D6-CFBE-4029-B483-E45C2369284A}" type="slidenum">
              <a:rPr lang="en-CA" smtClean="0"/>
              <a:pPr/>
              <a:t>2</a:t>
            </a:fld>
            <a:r>
              <a:rPr dirty="0" smtClean="0"/>
              <a:t>/</a:t>
            </a:r>
            <a:r>
              <a:rPr lang="en-US" dirty="0" smtClean="0"/>
              <a:t>22</a:t>
            </a:r>
            <a:endParaRPr dirty="0"/>
          </a:p>
        </p:txBody>
      </p:sp>
      <p:sp>
        <p:nvSpPr>
          <p:cNvPr id="15" name="Rectangle 14"/>
          <p:cNvSpPr/>
          <p:nvPr/>
        </p:nvSpPr>
        <p:spPr>
          <a:xfrm>
            <a:off x="2114550" y="1662240"/>
            <a:ext cx="6858000" cy="383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5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chemeClr val="bg1"/>
                </a:solidFill>
              </a:rPr>
              <a:t>Introduction 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chemeClr val="bg1"/>
                </a:solidFill>
              </a:rPr>
              <a:t>System model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CA" sz="2800" b="1" dirty="0" smtClean="0">
                <a:solidFill>
                  <a:schemeClr val="bg1"/>
                </a:solidFill>
              </a:rPr>
              <a:t>Proposed Algorithm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CA" sz="2800" b="1" dirty="0" smtClean="0">
                <a:solidFill>
                  <a:schemeClr val="bg1"/>
                </a:solidFill>
              </a:rPr>
              <a:t>Performance Evaluation</a:t>
            </a:r>
            <a:endParaRPr lang="en-CA" sz="2800" b="1" dirty="0">
              <a:solidFill>
                <a:schemeClr val="bg1"/>
              </a:solidFill>
            </a:endParaRP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CA" sz="2800" b="1" dirty="0" smtClean="0">
                <a:solidFill>
                  <a:schemeClr val="bg1"/>
                </a:solidFill>
              </a:rPr>
              <a:t>Conclusion</a:t>
            </a:r>
            <a:endParaRPr lang="en-CA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1" y="257688"/>
            <a:ext cx="838198" cy="709803"/>
          </a:xfrm>
          <a:prstGeom prst="rect">
            <a:avLst/>
          </a:prstGeom>
        </p:spPr>
      </p:pic>
      <p:pic>
        <p:nvPicPr>
          <p:cNvPr id="16" name="Picture 15" descr="http://sfn-ottawa.ca/thumbs/timthumb.php?src=http://sfn-ottawa.ca/images/misc/cu-logo-vertical.png&amp;w=150&amp;h=140&amp;zc=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7688"/>
            <a:ext cx="1000123" cy="75472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itle Placeholder 1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Symposium on Personal, Indoor and Mobile Radio </a:t>
            </a:r>
            <a:r>
              <a:rPr lang="en-CA" sz="1200" b="1" dirty="0" smtClean="0">
                <a:solidFill>
                  <a:prstClr val="white"/>
                </a:solidFill>
                <a:latin typeface="Calibri" panose="020F0502020204030204"/>
              </a:rPr>
              <a:t>Communications </a:t>
            </a:r>
          </a:p>
          <a:p>
            <a:pPr algn="ctr"/>
            <a:endParaRPr lang="en-CA" sz="1200" b="1" dirty="0">
              <a:solidFill>
                <a:prstClr val="white"/>
              </a:solidFill>
              <a:latin typeface="Calibri" panose="020F0502020204030204"/>
            </a:endParaRP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Calibri" panose="020F0502020204030204"/>
              </a:rPr>
              <a:t>PIMRC 2017</a:t>
            </a:r>
            <a:endParaRPr lang="en-CA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Title Placeholder 1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/>
              </a:rPr>
              <a:t>Outline</a:t>
            </a:r>
          </a:p>
          <a:p>
            <a:pPr algn="ctr"/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Introduction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System model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Proposed Algorithm</a:t>
            </a: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endParaRPr lang="en-CA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Performance evaluation</a:t>
            </a: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rgbClr val="CA7482"/>
              </a:solidFill>
              <a:latin typeface="Calibri" panose="020F0502020204030204"/>
            </a:endParaRP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50863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I. Bor-Yaliniz</a:t>
            </a:r>
            <a:r>
              <a:rPr lang="en-CA" dirty="0">
                <a:solidFill>
                  <a:prstClr val="white"/>
                </a:solidFill>
              </a:rPr>
              <a:t>, A. </a:t>
            </a:r>
            <a:r>
              <a:rPr lang="en-CA" dirty="0" smtClean="0">
                <a:solidFill>
                  <a:prstClr val="white"/>
                </a:solidFill>
              </a:rPr>
              <a:t>Yongacoglu, and H. Yanikomeroglu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PIMRC 2017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71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b="1" dirty="0">
                <a:solidFill>
                  <a:prstClr val="white"/>
                </a:solidFill>
              </a:rPr>
              <a:t>Simulation Results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1" y="257688"/>
            <a:ext cx="838198" cy="709803"/>
          </a:xfrm>
          <a:prstGeom prst="rect">
            <a:avLst/>
          </a:prstGeom>
        </p:spPr>
      </p:pic>
      <p:pic>
        <p:nvPicPr>
          <p:cNvPr id="28" name="Picture 27" descr="http://sfn-ottawa.ca/thumbs/timthumb.php?src=http://sfn-ottawa.ca/images/misc/cu-logo-vertical.png&amp;w=150&amp;h=140&amp;zc=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7688"/>
            <a:ext cx="1000123" cy="75472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itle Placeholder 1 2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Symposium on Personal, Indoor and Mobile Radio </a:t>
            </a:r>
            <a:r>
              <a:rPr lang="en-CA" sz="1200" b="1" dirty="0" smtClean="0">
                <a:solidFill>
                  <a:prstClr val="white"/>
                </a:solidFill>
                <a:latin typeface="Calibri" panose="020F0502020204030204"/>
              </a:rPr>
              <a:t>Communications </a:t>
            </a:r>
          </a:p>
          <a:p>
            <a:pPr algn="ctr"/>
            <a:endParaRPr lang="en-CA" sz="1200" b="1" dirty="0">
              <a:solidFill>
                <a:prstClr val="white"/>
              </a:solidFill>
              <a:latin typeface="Calibri" panose="020F0502020204030204"/>
            </a:endParaRP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Calibri" panose="020F0502020204030204"/>
              </a:rPr>
              <a:t>PIMRC 2017</a:t>
            </a:r>
            <a:endParaRPr lang="en-CA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Title Placeholder 1 3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solidFill>
                  <a:srgbClr val="CA7482"/>
                </a:solidFill>
                <a:latin typeface="Calibri" panose="020F0502020204030204"/>
              </a:rPr>
              <a:t>Outline</a:t>
            </a:r>
          </a:p>
          <a:p>
            <a:pPr algn="ctr"/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Introduction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System model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Proposed Algorithm</a:t>
            </a: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endParaRPr lang="en-CA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chemeClr val="bg1"/>
                </a:solidFill>
                <a:latin typeface="Calibri" panose="020F0502020204030204"/>
              </a:rPr>
              <a:t>Performance evaluation</a:t>
            </a:r>
            <a:endParaRPr lang="en-CA" sz="1600" b="1" dirty="0">
              <a:solidFill>
                <a:schemeClr val="bg1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rgbClr val="CA7482"/>
              </a:solidFill>
              <a:latin typeface="Calibri" panose="020F0502020204030204"/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>
                <a:solidFill>
                  <a:prstClr val="white"/>
                </a:solidFill>
              </a:rPr>
              <a:t>October 08-13, 2017                  </a:t>
            </a:r>
            <a:fld id="{49FB81D6-CFBE-4029-B483-E45C2369284A}" type="slidenum">
              <a:rPr lang="en-CA" smtClean="0"/>
              <a:pPr/>
              <a:t>20</a:t>
            </a:fld>
            <a:r>
              <a:rPr dirty="0" smtClean="0"/>
              <a:t>/</a:t>
            </a:r>
            <a:r>
              <a:rPr lang="en-US" dirty="0" smtClean="0"/>
              <a:t>22</a:t>
            </a:r>
            <a:endParaRPr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PIMRC 2017</a:t>
            </a: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8025" y="1242069"/>
            <a:ext cx="3744834" cy="2910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1494" y="1233966"/>
            <a:ext cx="4082412" cy="29059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880476" y="4139868"/>
            <a:ext cx="4520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sz="1600" dirty="0" smtClean="0"/>
              <a:t>The heterogeneity </a:t>
            </a:r>
            <a:r>
              <a:rPr lang="en-CA" sz="1600" dirty="0"/>
              <a:t>of the users distribution is measured </a:t>
            </a:r>
            <a:r>
              <a:rPr lang="en-CA" sz="1600" dirty="0" smtClean="0"/>
              <a:t>by the </a:t>
            </a:r>
            <a:r>
              <a:rPr lang="en-CA" sz="1600" dirty="0"/>
              <a:t>coefficient of variation (CoV) of the Voronoi </a:t>
            </a:r>
            <a:r>
              <a:rPr lang="en-CA" sz="1600" dirty="0" smtClean="0"/>
              <a:t>area of </a:t>
            </a:r>
            <a:r>
              <a:rPr lang="en-CA" sz="1600" dirty="0"/>
              <a:t>the </a:t>
            </a:r>
            <a:r>
              <a:rPr lang="en-CA" sz="1600" dirty="0" smtClean="0"/>
              <a:t>users.</a:t>
            </a:r>
            <a:endParaRPr lang="en-CA" sz="16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8024" y="5146385"/>
            <a:ext cx="1384301" cy="2823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8025" y="5469569"/>
            <a:ext cx="5099051" cy="3357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8025" y="5977457"/>
            <a:ext cx="4422775" cy="4005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95319" y="4434117"/>
            <a:ext cx="38460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sz="1600" dirty="0" smtClean="0"/>
              <a:t>In </a:t>
            </a:r>
            <a:r>
              <a:rPr lang="en-CA" sz="1600" dirty="0"/>
              <a:t>a more </a:t>
            </a:r>
            <a:r>
              <a:rPr lang="en-CA" sz="1600" dirty="0" smtClean="0"/>
              <a:t>clustered distribution</a:t>
            </a:r>
            <a:r>
              <a:rPr lang="en-CA" sz="1600" dirty="0"/>
              <a:t>, the probability that each user receives </a:t>
            </a:r>
            <a:r>
              <a:rPr lang="en-CA" sz="1600" dirty="0" smtClean="0"/>
              <a:t>a higher </a:t>
            </a:r>
            <a:r>
              <a:rPr lang="en-CA" sz="1600" dirty="0"/>
              <a:t>rate increases. This confirms that the </a:t>
            </a:r>
            <a:r>
              <a:rPr lang="en-CA" sz="1600" dirty="0" smtClean="0"/>
              <a:t>proposed algorithm </a:t>
            </a:r>
            <a:r>
              <a:rPr lang="en-CA" sz="1600" dirty="0"/>
              <a:t>can increase the performance of the </a:t>
            </a:r>
            <a:r>
              <a:rPr lang="en-CA" sz="1600" dirty="0" smtClean="0"/>
              <a:t>cellular network </a:t>
            </a:r>
            <a:r>
              <a:rPr lang="en-CA" sz="1600" dirty="0"/>
              <a:t>in terms of users’ satisfactions in more </a:t>
            </a:r>
            <a:r>
              <a:rPr lang="en-CA" sz="1600" dirty="0" smtClean="0"/>
              <a:t>clustered distributions</a:t>
            </a:r>
            <a:r>
              <a:rPr lang="en-CA" sz="1600" dirty="0"/>
              <a:t>.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50863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I. Bor-Yaliniz</a:t>
            </a:r>
            <a:r>
              <a:rPr lang="en-CA" dirty="0">
                <a:solidFill>
                  <a:prstClr val="white"/>
                </a:solidFill>
              </a:rPr>
              <a:t>, A. </a:t>
            </a:r>
            <a:r>
              <a:rPr lang="en-CA" dirty="0" smtClean="0">
                <a:solidFill>
                  <a:prstClr val="white"/>
                </a:solidFill>
              </a:rPr>
              <a:t>Yongacoglu, and H. Yanikomeroglu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88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b="1" dirty="0" smtClean="0">
                <a:solidFill>
                  <a:prstClr val="white"/>
                </a:solidFill>
              </a:rPr>
              <a:t>Simulation Results</a:t>
            </a:r>
            <a:endParaRPr lang="en-CA" sz="3600" b="1" dirty="0">
              <a:solidFill>
                <a:prstClr val="white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1" y="257688"/>
            <a:ext cx="838198" cy="709803"/>
          </a:xfrm>
          <a:prstGeom prst="rect">
            <a:avLst/>
          </a:prstGeom>
        </p:spPr>
      </p:pic>
      <p:pic>
        <p:nvPicPr>
          <p:cNvPr id="28" name="Picture 27" descr="http://sfn-ottawa.ca/thumbs/timthumb.php?src=http://sfn-ottawa.ca/images/misc/cu-logo-vertical.png&amp;w=150&amp;h=140&amp;zc=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7688"/>
            <a:ext cx="1000123" cy="75472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itle Placeholder 1 2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Symposium on Personal, Indoor and Mobile Radio </a:t>
            </a:r>
            <a:r>
              <a:rPr lang="en-CA" sz="1200" b="1" dirty="0" smtClean="0">
                <a:solidFill>
                  <a:prstClr val="white"/>
                </a:solidFill>
                <a:latin typeface="Calibri" panose="020F0502020204030204"/>
              </a:rPr>
              <a:t>Communications </a:t>
            </a:r>
          </a:p>
          <a:p>
            <a:pPr algn="ctr"/>
            <a:endParaRPr lang="en-CA" sz="1200" b="1" dirty="0">
              <a:solidFill>
                <a:prstClr val="white"/>
              </a:solidFill>
              <a:latin typeface="Calibri" panose="020F0502020204030204"/>
            </a:endParaRP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Calibri" panose="020F0502020204030204"/>
              </a:rPr>
              <a:t>PIMRC 2017</a:t>
            </a:r>
            <a:endParaRPr lang="en-CA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Title Placeholder 1 3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solidFill>
                  <a:srgbClr val="CA7482"/>
                </a:solidFill>
                <a:latin typeface="Calibri" panose="020F0502020204030204"/>
              </a:rPr>
              <a:t>Outline</a:t>
            </a:r>
          </a:p>
          <a:p>
            <a:pPr algn="ctr"/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Introduction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System model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Proposed Algorithm</a:t>
            </a: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endParaRPr lang="en-CA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chemeClr val="bg1"/>
                </a:solidFill>
                <a:latin typeface="Calibri" panose="020F0502020204030204"/>
              </a:rPr>
              <a:t>Performance evaluation</a:t>
            </a:r>
            <a:endParaRPr lang="en-CA" sz="1600" b="1" dirty="0">
              <a:solidFill>
                <a:schemeClr val="bg1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rgbClr val="CA7482"/>
              </a:solidFill>
              <a:latin typeface="Calibri" panose="020F0502020204030204"/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>
                <a:solidFill>
                  <a:prstClr val="white"/>
                </a:solidFill>
              </a:rPr>
              <a:t>October 08-13, 2017                  </a:t>
            </a:r>
            <a:fld id="{49FB81D6-CFBE-4029-B483-E45C2369284A}" type="slidenum">
              <a:rPr lang="en-CA" smtClean="0"/>
              <a:pPr/>
              <a:t>21</a:t>
            </a:fld>
            <a:r>
              <a:rPr dirty="0" smtClean="0"/>
              <a:t>/</a:t>
            </a:r>
            <a:r>
              <a:rPr lang="en-US" dirty="0" smtClean="0"/>
              <a:t>22</a:t>
            </a:r>
            <a:endParaRPr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PIMRC 2017</a:t>
            </a: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2123" y="1223018"/>
            <a:ext cx="3486150" cy="2647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2123" y="3870969"/>
            <a:ext cx="3486150" cy="2613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495924" y="1900662"/>
            <a:ext cx="6486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/>
              <a:t>By increasing </a:t>
            </a:r>
            <a:r>
              <a:rPr lang="en-CA" sz="1600" dirty="0" smtClean="0"/>
              <a:t>the CoV</a:t>
            </a:r>
            <a:r>
              <a:rPr lang="en-CA" sz="1600" dirty="0"/>
              <a:t>, more users could be associated with the </a:t>
            </a:r>
            <a:r>
              <a:rPr lang="en-CA" sz="1600" dirty="0" smtClean="0"/>
              <a:t>DBSs which </a:t>
            </a:r>
            <a:r>
              <a:rPr lang="en-CA" sz="1600" dirty="0"/>
              <a:t>results in better load balancing in the system.</a:t>
            </a:r>
          </a:p>
        </p:txBody>
      </p:sp>
      <p:sp>
        <p:nvSpPr>
          <p:cNvPr id="6" name="Rectangle 5"/>
          <p:cNvSpPr/>
          <p:nvPr/>
        </p:nvSpPr>
        <p:spPr>
          <a:xfrm>
            <a:off x="5505450" y="3736563"/>
            <a:ext cx="63341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A" sz="1600" dirty="0" smtClean="0"/>
              <a:t>Increasing θB, increases </a:t>
            </a:r>
            <a:r>
              <a:rPr lang="en-CA" sz="1600" dirty="0"/>
              <a:t>the maximum possible coverage area. However</a:t>
            </a:r>
            <a:r>
              <a:rPr lang="en-CA" sz="1600" dirty="0" smtClean="0"/>
              <a:t>, it </a:t>
            </a:r>
            <a:r>
              <a:rPr lang="en-CA" sz="1600" dirty="0"/>
              <a:t>also increases </a:t>
            </a:r>
            <a:r>
              <a:rPr lang="en-CA" sz="1600" i="1" dirty="0" smtClean="0"/>
              <a:t>D, </a:t>
            </a:r>
            <a:r>
              <a:rPr lang="en-CA" sz="1600" dirty="0" smtClean="0"/>
              <a:t>which </a:t>
            </a:r>
            <a:r>
              <a:rPr lang="en-CA" sz="1600" dirty="0"/>
              <a:t>means </a:t>
            </a:r>
            <a:r>
              <a:rPr lang="en-CA" sz="1600" dirty="0" smtClean="0"/>
              <a:t>that to </a:t>
            </a:r>
            <a:r>
              <a:rPr lang="en-CA" sz="1600" dirty="0"/>
              <a:t>prevent overlapping, DBSs have to keep a </a:t>
            </a:r>
            <a:r>
              <a:rPr lang="en-CA" sz="1600" dirty="0" smtClean="0"/>
              <a:t>larger distance </a:t>
            </a:r>
            <a:r>
              <a:rPr lang="en-CA" sz="1600" dirty="0"/>
              <a:t>between each other. Hence, </a:t>
            </a:r>
            <a:r>
              <a:rPr lang="en-CA" sz="1600" dirty="0" smtClean="0"/>
              <a:t>the total capacity </a:t>
            </a:r>
            <a:r>
              <a:rPr lang="en-CA" sz="1600" dirty="0"/>
              <a:t>of users decreases, although the coverage </a:t>
            </a:r>
            <a:r>
              <a:rPr lang="en-CA" sz="1600" dirty="0" smtClean="0"/>
              <a:t>radius increases </a:t>
            </a:r>
            <a:r>
              <a:rPr lang="en-CA" sz="1600" dirty="0"/>
              <a:t>with increasing </a:t>
            </a:r>
            <a:r>
              <a:rPr lang="en-CA" sz="1600" dirty="0" smtClean="0"/>
              <a:t>θB. </a:t>
            </a:r>
          </a:p>
          <a:p>
            <a:pPr algn="just"/>
            <a:endParaRPr lang="en-CA" sz="1600" dirty="0" smtClean="0"/>
          </a:p>
          <a:p>
            <a:pPr algn="just"/>
            <a:r>
              <a:rPr lang="en-CA" sz="1600" dirty="0" smtClean="0"/>
              <a:t>The </a:t>
            </a:r>
            <a:r>
              <a:rPr lang="en-CA" sz="1600" dirty="0"/>
              <a:t>effect of </a:t>
            </a:r>
            <a:r>
              <a:rPr lang="en-CA" sz="1600" dirty="0" smtClean="0"/>
              <a:t>θB becomes </a:t>
            </a:r>
            <a:r>
              <a:rPr lang="en-CA" sz="1600" dirty="0"/>
              <a:t>more severe as the number of utilized </a:t>
            </a:r>
            <a:r>
              <a:rPr lang="en-CA" sz="1600" dirty="0" smtClean="0"/>
              <a:t>DBSs increases</a:t>
            </a:r>
            <a:r>
              <a:rPr lang="en-CA" sz="1600" dirty="0"/>
              <a:t>. </a:t>
            </a:r>
            <a:r>
              <a:rPr lang="en-CA" sz="1600" dirty="0" smtClean="0"/>
              <a:t>Therefore, it </a:t>
            </a:r>
            <a:r>
              <a:rPr lang="en-CA" sz="1600" dirty="0"/>
              <a:t>is necessary </a:t>
            </a:r>
            <a:r>
              <a:rPr lang="en-CA" sz="1600" dirty="0" smtClean="0"/>
              <a:t>to develop </a:t>
            </a:r>
            <a:r>
              <a:rPr lang="en-CA" sz="1600" dirty="0"/>
              <a:t>efficient interference cancellation methods </a:t>
            </a:r>
            <a:r>
              <a:rPr lang="en-CA" sz="1600" dirty="0" smtClean="0"/>
              <a:t>for dense </a:t>
            </a:r>
            <a:r>
              <a:rPr lang="en-CA" sz="1600" dirty="0"/>
              <a:t>deployments of DBSs, since preventing </a:t>
            </a:r>
            <a:r>
              <a:rPr lang="en-CA" sz="1600" dirty="0" smtClean="0"/>
              <a:t>overlaps between </a:t>
            </a:r>
            <a:r>
              <a:rPr lang="en-CA" sz="1600" dirty="0"/>
              <a:t>DBSs causes significant performance loss.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50863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I. Bor-Yaliniz</a:t>
            </a:r>
            <a:r>
              <a:rPr lang="en-CA" dirty="0">
                <a:solidFill>
                  <a:prstClr val="white"/>
                </a:solidFill>
              </a:rPr>
              <a:t>, A. </a:t>
            </a:r>
            <a:r>
              <a:rPr lang="en-CA" dirty="0" smtClean="0">
                <a:solidFill>
                  <a:prstClr val="white"/>
                </a:solidFill>
              </a:rPr>
              <a:t>Yongacoglu, and H. Yanikomeroglu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88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b="1" dirty="0" smtClean="0">
                <a:solidFill>
                  <a:prstClr val="white"/>
                </a:solidFill>
              </a:rPr>
              <a:t>Conclusion</a:t>
            </a:r>
            <a:endParaRPr lang="en-CA" sz="3600" b="1" dirty="0">
              <a:solidFill>
                <a:prstClr val="white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1" y="257688"/>
            <a:ext cx="838198" cy="709803"/>
          </a:xfrm>
          <a:prstGeom prst="rect">
            <a:avLst/>
          </a:prstGeom>
        </p:spPr>
      </p:pic>
      <p:pic>
        <p:nvPicPr>
          <p:cNvPr id="28" name="Picture 27" descr="http://sfn-ottawa.ca/thumbs/timthumb.php?src=http://sfn-ottawa.ca/images/misc/cu-logo-vertical.png&amp;w=150&amp;h=140&amp;zc=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7688"/>
            <a:ext cx="1000123" cy="75472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itle Placeholder 1 2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Symposium on Personal, Indoor and Mobile Radio </a:t>
            </a:r>
            <a:r>
              <a:rPr lang="en-CA" sz="1200" b="1" dirty="0" smtClean="0">
                <a:solidFill>
                  <a:prstClr val="white"/>
                </a:solidFill>
                <a:latin typeface="Calibri" panose="020F0502020204030204"/>
              </a:rPr>
              <a:t>Communications </a:t>
            </a:r>
          </a:p>
          <a:p>
            <a:pPr algn="ctr"/>
            <a:endParaRPr lang="en-CA" sz="1200" b="1" dirty="0">
              <a:solidFill>
                <a:prstClr val="white"/>
              </a:solidFill>
              <a:latin typeface="Calibri" panose="020F0502020204030204"/>
            </a:endParaRP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Calibri" panose="020F0502020204030204"/>
              </a:rPr>
              <a:t>PIMRC 2017</a:t>
            </a:r>
            <a:endParaRPr lang="en-CA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Title Placeholder 1 3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solidFill>
                  <a:srgbClr val="CA7482"/>
                </a:solidFill>
                <a:latin typeface="Calibri" panose="020F0502020204030204"/>
              </a:rPr>
              <a:t>Outline</a:t>
            </a:r>
          </a:p>
          <a:p>
            <a:pPr algn="ctr"/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Introduction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System model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Proposed Algorithm</a:t>
            </a: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endParaRPr lang="en-CA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Performance evaluation</a:t>
            </a: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>
                <a:solidFill>
                  <a:prstClr val="white"/>
                </a:solidFill>
              </a:rPr>
              <a:t>October 08-13, 2017                  </a:t>
            </a:r>
            <a:fld id="{49FB81D6-CFBE-4029-B483-E45C2369284A}" type="slidenum">
              <a:rPr lang="en-CA" smtClean="0"/>
              <a:pPr/>
              <a:t>22</a:t>
            </a:fld>
            <a:r>
              <a:rPr dirty="0" smtClean="0"/>
              <a:t>/</a:t>
            </a:r>
            <a:r>
              <a:rPr lang="en-US" dirty="0" smtClean="0"/>
              <a:t>22</a:t>
            </a:r>
            <a:endParaRPr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PIMRC 2017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7399" y="1350913"/>
            <a:ext cx="95726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CA" dirty="0"/>
              <a:t>D</a:t>
            </a:r>
            <a:r>
              <a:rPr lang="en-CA" dirty="0" smtClean="0"/>
              <a:t>elay-sensitive </a:t>
            </a:r>
            <a:r>
              <a:rPr lang="en-CA" dirty="0"/>
              <a:t>users are associated </a:t>
            </a:r>
            <a:r>
              <a:rPr lang="en-CA" dirty="0" smtClean="0"/>
              <a:t>with the </a:t>
            </a:r>
            <a:r>
              <a:rPr lang="en-CA" dirty="0"/>
              <a:t>MBS, while delay-tolerant users can be </a:t>
            </a:r>
            <a:r>
              <a:rPr lang="en-CA" dirty="0" smtClean="0"/>
              <a:t>associated with </a:t>
            </a:r>
            <a:r>
              <a:rPr lang="en-CA" dirty="0"/>
              <a:t>either one of the BSs. </a:t>
            </a:r>
            <a:endParaRPr lang="en-CA" dirty="0" smtClean="0"/>
          </a:p>
          <a:p>
            <a:pPr algn="just"/>
            <a:endParaRPr lang="en-CA" dirty="0" smtClean="0"/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CA" dirty="0" smtClean="0"/>
              <a:t>As </a:t>
            </a:r>
            <a:r>
              <a:rPr lang="en-CA" dirty="0"/>
              <a:t>all the DBSs share </a:t>
            </a:r>
            <a:r>
              <a:rPr lang="en-CA" dirty="0" smtClean="0"/>
              <a:t>the same </a:t>
            </a:r>
            <a:r>
              <a:rPr lang="en-CA" dirty="0"/>
              <a:t>bandwidth, using directional antennas is </a:t>
            </a:r>
            <a:r>
              <a:rPr lang="en-CA" dirty="0" smtClean="0"/>
              <a:t>proposed to </a:t>
            </a:r>
            <a:r>
              <a:rPr lang="en-CA" dirty="0"/>
              <a:t>relieve the effect of the interference. </a:t>
            </a:r>
            <a:endParaRPr lang="en-CA" dirty="0" smtClean="0"/>
          </a:p>
          <a:p>
            <a:pPr algn="just"/>
            <a:endParaRPr lang="en-CA" dirty="0" smtClean="0"/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CA" dirty="0" smtClean="0"/>
              <a:t>User-BS association and </a:t>
            </a:r>
            <a:r>
              <a:rPr lang="en-CA" dirty="0"/>
              <a:t>wireless backhaul bandwidth </a:t>
            </a:r>
            <a:r>
              <a:rPr lang="en-CA" dirty="0" smtClean="0"/>
              <a:t>allocation are </a:t>
            </a:r>
            <a:r>
              <a:rPr lang="en-CA" dirty="0"/>
              <a:t>found through a decomposition method and </a:t>
            </a:r>
            <a:r>
              <a:rPr lang="en-CA" dirty="0" smtClean="0"/>
              <a:t>the locations </a:t>
            </a:r>
            <a:r>
              <a:rPr lang="en-CA" dirty="0"/>
              <a:t>of DBSs are updated using a PSO algorithm</a:t>
            </a:r>
            <a:r>
              <a:rPr lang="en-CA" dirty="0" smtClean="0"/>
              <a:t>.</a:t>
            </a:r>
            <a:r>
              <a:rPr lang="en-CA" dirty="0"/>
              <a:t> </a:t>
            </a:r>
            <a:endParaRPr lang="en-CA" dirty="0" smtClean="0"/>
          </a:p>
          <a:p>
            <a:pPr algn="just"/>
            <a:endParaRPr lang="en-CA" dirty="0" smtClean="0"/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CA" dirty="0" smtClean="0"/>
              <a:t>Further </a:t>
            </a:r>
            <a:r>
              <a:rPr lang="en-CA" dirty="0"/>
              <a:t>insights is obtained </a:t>
            </a:r>
            <a:r>
              <a:rPr lang="en-CA" dirty="0" smtClean="0"/>
              <a:t>on </a:t>
            </a:r>
            <a:r>
              <a:rPr lang="en-CA" dirty="0"/>
              <a:t>the effects of CoV and </a:t>
            </a:r>
            <a:r>
              <a:rPr lang="en-CA" dirty="0" smtClean="0"/>
              <a:t>halfpower beamwidth by </a:t>
            </a:r>
            <a:r>
              <a:rPr lang="en-CA" dirty="0"/>
              <a:t>simulations. </a:t>
            </a:r>
            <a:endParaRPr lang="en-CA" dirty="0" smtClean="0"/>
          </a:p>
          <a:p>
            <a:pPr algn="just"/>
            <a:endParaRPr lang="en-CA" dirty="0" smtClean="0"/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CA" dirty="0" smtClean="0"/>
              <a:t>The results show </a:t>
            </a:r>
            <a:r>
              <a:rPr lang="en-CA" dirty="0"/>
              <a:t>that utilizing DBSs in cases where the users </a:t>
            </a:r>
            <a:r>
              <a:rPr lang="en-CA" dirty="0" smtClean="0"/>
              <a:t>are clustered </a:t>
            </a:r>
            <a:r>
              <a:rPr lang="en-CA" dirty="0"/>
              <a:t>can increase total rate of the users </a:t>
            </a:r>
            <a:r>
              <a:rPr lang="en-CA" dirty="0" smtClean="0"/>
              <a:t>associated with </a:t>
            </a:r>
            <a:r>
              <a:rPr lang="en-CA" dirty="0"/>
              <a:t>DBSs, despite depleting the resources. </a:t>
            </a:r>
            <a:endParaRPr lang="en-CA" dirty="0" smtClean="0"/>
          </a:p>
          <a:p>
            <a:pPr algn="just"/>
            <a:endParaRPr lang="en-CA" dirty="0" smtClean="0"/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CA" dirty="0" smtClean="0"/>
              <a:t>In </a:t>
            </a:r>
            <a:r>
              <a:rPr lang="en-CA" dirty="0"/>
              <a:t>order </a:t>
            </a:r>
            <a:r>
              <a:rPr lang="en-CA" dirty="0" smtClean="0"/>
              <a:t>to prevent </a:t>
            </a:r>
            <a:r>
              <a:rPr lang="en-CA" dirty="0"/>
              <a:t>interference, overlaps of coverage areas of </a:t>
            </a:r>
            <a:r>
              <a:rPr lang="en-CA" dirty="0" smtClean="0"/>
              <a:t>different DBSs </a:t>
            </a:r>
            <a:r>
              <a:rPr lang="en-CA" dirty="0"/>
              <a:t>are not </a:t>
            </a:r>
            <a:r>
              <a:rPr lang="en-CA" dirty="0" smtClean="0"/>
              <a:t>allowed. However, the </a:t>
            </a:r>
            <a:r>
              <a:rPr lang="en-CA" dirty="0"/>
              <a:t>half-power beamwidth should be chosen carefully </a:t>
            </a:r>
            <a:r>
              <a:rPr lang="en-CA" dirty="0" smtClean="0"/>
              <a:t>for these </a:t>
            </a:r>
            <a:r>
              <a:rPr lang="en-CA" dirty="0"/>
              <a:t>scenarios, as the results show that increasing </a:t>
            </a:r>
            <a:r>
              <a:rPr lang="en-CA" dirty="0" smtClean="0"/>
              <a:t>the beamwidth </a:t>
            </a:r>
            <a:r>
              <a:rPr lang="en-CA" dirty="0"/>
              <a:t>can decrease total rate by preventing </a:t>
            </a:r>
            <a:r>
              <a:rPr lang="en-CA" dirty="0" smtClean="0"/>
              <a:t>DBSs to </a:t>
            </a:r>
            <a:r>
              <a:rPr lang="en-CA" dirty="0"/>
              <a:t>be deployed in beneficial locations.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50863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I. Bor-Yaliniz</a:t>
            </a:r>
            <a:r>
              <a:rPr lang="en-CA" dirty="0">
                <a:solidFill>
                  <a:prstClr val="white"/>
                </a:solidFill>
              </a:rPr>
              <a:t>, A. </a:t>
            </a:r>
            <a:r>
              <a:rPr lang="en-CA" dirty="0" smtClean="0">
                <a:solidFill>
                  <a:prstClr val="white"/>
                </a:solidFill>
              </a:rPr>
              <a:t>Yongacoglu, and H. Yanikomeroglu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88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b="1" dirty="0" smtClean="0">
                <a:solidFill>
                  <a:prstClr val="white"/>
                </a:solidFill>
              </a:rPr>
              <a:t>Under Review in WCNC 2018</a:t>
            </a:r>
            <a:endParaRPr lang="en-CA" sz="3600" b="1" dirty="0">
              <a:solidFill>
                <a:prstClr val="white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1" y="257688"/>
            <a:ext cx="838198" cy="709803"/>
          </a:xfrm>
          <a:prstGeom prst="rect">
            <a:avLst/>
          </a:prstGeom>
        </p:spPr>
      </p:pic>
      <p:pic>
        <p:nvPicPr>
          <p:cNvPr id="28" name="Picture 27" descr="http://sfn-ottawa.ca/thumbs/timthumb.php?src=http://sfn-ottawa.ca/images/misc/cu-logo-vertical.png&amp;w=150&amp;h=140&amp;zc=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7688"/>
            <a:ext cx="1000123" cy="75472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itle Placeholder 1 2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Symposium on Personal, Indoor and Mobile Radio </a:t>
            </a:r>
            <a:r>
              <a:rPr lang="en-CA" sz="1200" b="1" dirty="0" smtClean="0">
                <a:solidFill>
                  <a:prstClr val="white"/>
                </a:solidFill>
                <a:latin typeface="Calibri" panose="020F0502020204030204"/>
              </a:rPr>
              <a:t>Communications </a:t>
            </a:r>
          </a:p>
          <a:p>
            <a:pPr algn="ctr"/>
            <a:endParaRPr lang="en-CA" sz="1200" b="1" dirty="0">
              <a:solidFill>
                <a:prstClr val="white"/>
              </a:solidFill>
              <a:latin typeface="Calibri" panose="020F0502020204030204"/>
            </a:endParaRP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Calibri" panose="020F0502020204030204"/>
              </a:rPr>
              <a:t>PIMRC 2017</a:t>
            </a:r>
            <a:endParaRPr lang="en-CA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Title Placeholder 1 3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solidFill>
                  <a:srgbClr val="CA7482"/>
                </a:solidFill>
                <a:latin typeface="Calibri" panose="020F0502020204030204"/>
              </a:rPr>
              <a:t>Outline</a:t>
            </a:r>
          </a:p>
          <a:p>
            <a:pPr algn="ctr"/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Introduction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System model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Proposed Algorithm</a:t>
            </a: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endParaRPr lang="en-CA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Performance evaluation</a:t>
            </a: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>
                <a:solidFill>
                  <a:prstClr val="white"/>
                </a:solidFill>
              </a:rPr>
              <a:t>October 08-13, 2017                  </a:t>
            </a:r>
            <a:fld id="{49FB81D6-CFBE-4029-B483-E45C2369284A}" type="slidenum">
              <a:rPr lang="en-CA" smtClean="0"/>
              <a:pPr/>
              <a:t>23</a:t>
            </a:fld>
            <a:r>
              <a:rPr dirty="0" smtClean="0"/>
              <a:t>/</a:t>
            </a:r>
            <a:r>
              <a:rPr lang="en-US" dirty="0" smtClean="0"/>
              <a:t>22</a:t>
            </a:r>
            <a:endParaRPr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PIMRC 2017</a:t>
            </a: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6225" y="1288338"/>
            <a:ext cx="4124325" cy="34901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5449" y="4088928"/>
            <a:ext cx="3048001" cy="23136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1333" y="4088929"/>
            <a:ext cx="2969167" cy="23136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762124" y="1366449"/>
            <a:ext cx="59531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Low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CA" sz="1600" dirty="0"/>
              <a:t>Find 3D location of a drone-BS while the users move base on Reinforcement learning method</a:t>
            </a:r>
            <a:r>
              <a:rPr lang="en-CA" sz="1600" dirty="0" smtClean="0"/>
              <a:t>.</a:t>
            </a:r>
          </a:p>
          <a:p>
            <a:pPr algn="justLow">
              <a:buClr>
                <a:srgbClr val="C00000"/>
              </a:buClr>
            </a:pPr>
            <a:endParaRPr lang="en-CA" sz="1600" dirty="0"/>
          </a:p>
          <a:p>
            <a:pPr marL="285750" indent="-285750" algn="justLow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CA" sz="1600" dirty="0" smtClean="0"/>
              <a:t>This </a:t>
            </a:r>
            <a:r>
              <a:rPr lang="en-CA" sz="1600" dirty="0"/>
              <a:t>method can bring much higher </a:t>
            </a:r>
            <a:r>
              <a:rPr lang="en-CA" sz="1600" dirty="0" smtClean="0"/>
              <a:t>QoS to </a:t>
            </a:r>
            <a:r>
              <a:rPr lang="en-CA" sz="1600" dirty="0"/>
              <a:t>the network considering users’ movements. </a:t>
            </a:r>
            <a:endParaRPr lang="en-CA" sz="1600" dirty="0" smtClean="0"/>
          </a:p>
          <a:p>
            <a:pPr marL="285750" indent="-285750" algn="justLow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en-CA" sz="1600" dirty="0" smtClean="0"/>
          </a:p>
          <a:p>
            <a:pPr marL="285750" indent="-285750" algn="justLow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CA" sz="1600" dirty="0"/>
              <a:t>A</a:t>
            </a:r>
            <a:r>
              <a:rPr lang="en-CA" sz="1600" dirty="0" smtClean="0"/>
              <a:t>fter </a:t>
            </a:r>
            <a:r>
              <a:rPr lang="en-CA" sz="1600" dirty="0"/>
              <a:t>giving the agent sufficient time to </a:t>
            </a:r>
            <a:r>
              <a:rPr lang="en-CA" sz="1600" dirty="0" smtClean="0"/>
              <a:t>learn the </a:t>
            </a:r>
            <a:r>
              <a:rPr lang="en-CA" sz="1600" dirty="0"/>
              <a:t>environment, the processing time to find the </a:t>
            </a:r>
            <a:r>
              <a:rPr lang="en-CA" sz="1600" dirty="0" smtClean="0"/>
              <a:t>optimum position </a:t>
            </a:r>
            <a:r>
              <a:rPr lang="en-CA" sz="1600" dirty="0"/>
              <a:t>of </a:t>
            </a:r>
            <a:r>
              <a:rPr lang="en-CA" sz="1600" dirty="0" smtClean="0"/>
              <a:t>the drone-BS becomes </a:t>
            </a:r>
            <a:r>
              <a:rPr lang="en-CA" sz="1600" dirty="0"/>
              <a:t>really low; therefore, it </a:t>
            </a:r>
            <a:r>
              <a:rPr lang="en-CA" sz="1600" dirty="0" smtClean="0"/>
              <a:t>is a </a:t>
            </a:r>
            <a:r>
              <a:rPr lang="en-CA" sz="1600" dirty="0"/>
              <a:t>promising approach that can keep the agility and </a:t>
            </a:r>
            <a:r>
              <a:rPr lang="en-CA" sz="1600" dirty="0" smtClean="0"/>
              <a:t>flexibility of the future </a:t>
            </a:r>
            <a:r>
              <a:rPr lang="en-CA" sz="1600" dirty="0"/>
              <a:t>wireless </a:t>
            </a:r>
            <a:r>
              <a:rPr lang="en-CA" sz="1600" dirty="0" smtClean="0"/>
              <a:t>networks.</a:t>
            </a:r>
            <a:endParaRPr lang="en-CA" sz="160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50863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I. Bor-Yaliniz</a:t>
            </a:r>
            <a:r>
              <a:rPr lang="en-CA" dirty="0">
                <a:solidFill>
                  <a:prstClr val="white"/>
                </a:solidFill>
              </a:rPr>
              <a:t>, A. </a:t>
            </a:r>
            <a:r>
              <a:rPr lang="en-CA" dirty="0" smtClean="0">
                <a:solidFill>
                  <a:prstClr val="white"/>
                </a:solidFill>
              </a:rPr>
              <a:t>Yongacoglu, and H. Yanikomeroglu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63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38976" y="1371600"/>
            <a:ext cx="8229600" cy="4800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342900" indent="-342900" algn="just" fontAlgn="base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endParaRPr lang="tr-TR" sz="2800" kern="0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86576" y="1371600"/>
            <a:ext cx="7620000" cy="5486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algn="just" fontAlgn="base">
              <a:spcBef>
                <a:spcPct val="20000"/>
              </a:spcBef>
              <a:spcAft>
                <a:spcPts val="1200"/>
              </a:spcAft>
              <a:defRPr/>
            </a:pPr>
            <a:endParaRPr lang="tr-TR" sz="2800" kern="0" dirty="0">
              <a:solidFill>
                <a:srgbClr val="000000"/>
              </a:solidFill>
            </a:endParaRPr>
          </a:p>
        </p:txBody>
      </p:sp>
      <p:sp>
        <p:nvSpPr>
          <p:cNvPr id="435202" name="AutoShape 2" descr="Image result for google loon"/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35204" name="AutoShape 4" descr="Image result for google loon"/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35206" name="AutoShape 6" descr="Image result for google loon"/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35208" name="AutoShape 8" descr="Image result for google loon"/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35210" name="AutoShape 10" descr="data:image/jpeg;base64,/9j/4AAQSkZJRgABAQAAAQABAAD/2wCEAAkGBxQSEhUUEhQUFhQXGBwUGBgXFxccGBwcGhcYGBYcGRgYHCggGBwlHBgcITEhJSksLi4uGh8zODMsNygtLisBCgoKDg0OGhAQGywkHyQsLCwuLC8sLCwsLCwsLCwsLC8wLCwsLCwsLCwsLC8sLCwsLCwsLCwsLCwsLC8vLC8sLP/AABEIAKsBJgMBIgACEQEDEQH/xAAbAAACAwEBAQAAAAAAAAAAAAAAAQMEBQIGB//EAEwQAAICAQMBBQUEBQcJBgcAAAECAxEABBIhMQUTIkFRBjJhcYEUI0KRM1KSofAVU2JygrHBJENjc4Oio9HxFlSTsrThBzREVXSz0//EABkBAQEBAQEBAAAAAAAAAAAAAAABAgMEBf/EACgRAQACAQQBBAEFAQEAAAAAAAABEQIDEiExQQRRcfChEyJhgdHxQv/aAAwDAQACEQMRAD8A+M4Xhgc9DkeLGfh+eGAgcMMMAwwxgfn6YCwvDDAMMMf8dPywDFhlvs3R94WslUUb3b0FgAD4kmhliJmagnhVwy1JqVvwRoF/pDc31J/wrDUTIyCkCvfO26/Lp+Wa2xXaX/CpjzqGBn9xWb+qCf7s5ZSDRBBHkeP78xbVTVi8Ryzp9BI6lkjkYDzVGYfHkCsrXkiYkoYZJ9nfrsavXaa/Os1NVX2SE7UDFnBIRQx2sALIFn65MsttfyxllVMfDJItO7WVRmA6kKTX5ZxmrbqYLC8eGEK8MMYwAdeMMR/jjDALx4H+P8cWAYYYYDvEcMBgMH+OMMMMBYY8MBYY8MBYY8DgLDGcMBYY8MBYycMDgI5rdk+KGdB7zbT9Bu/xOZNZJBOUYMpo/wAcZ00soxyuev8AeGcomY4cV/yy3J2a4j7zdGVB22HB5q64zqfURubZGDeZQjn5g4pNWO6MaA7d28liCbIA8hwKX+/Ltwi7my5W/aI93L3cZIjQBUo+nVjXUk838c0ezNEmpl0XfHiV9r80SFYgi/6VV9cwpNVYCyruI6G6P50b4zmXWsShXwd37lH3aO4Uet3Zv1OeDLSzywiImp55/qf+voZa+ETnXMZVx7cxPxxzHC/212lMmrdg7I0bkIFNKij3VVRwFquOhze9pI4jqhKAA8mnWYLQrvHVSDXqFJP0BzA1vbCTsHnhDyDhmVygeum9QD+YIOcSM+paTUSttVaBIHnVIiLfAAHrwBj0+jlGpp5zjW2Jif56/HF8/wCvLqZRtyi+3ejnk7uYStJtFEWW9664PrVn6Z3IgbTaVSaDO4J9AZaJzkapZkWIl/ADsJNnzY35dP3DKcmsuNYiopN1c+ZYkn889vqImYwqbiPv4t5ojnrzf4aHaeoEc5NsAhqNF4UKDQs+Y9eOfXMaaTcxbjnnLZ7Q3ACRAxHQ2QfzGU5GBPAAHoL/AMc82ljMRzHL3+p1Iymdk/tmbrnj71xLjDHgM7PKWO8MMBYDDDAMd4sBgGF49h5+HB/j6YsB4seGAAYYYYBhix4BhWFYcfx+/AMMPL+PhX+P5YYBhgMKwCssroJDGZQtxgkE2vltBO291AutmqG4ZXz1vYWnEukMQDb379Vbyrdo7BWrJPAB3cehySsPMajRSR7t6Fdu0Nfl3il47+agn5DJB2bMe8+7P3Vq/QUV3FhyfEQEYkCzSk9Bnpfbeiksg2/ePCbVlYUn26FKZSR7ka8XxnTe/rP/AMrVf+m1WLWnnX7F1C9YW90MehoM6xi+eDvdVI6gsLq8j0vZc0hYIhJQ0wtQbsgKASNzEqaUWTRz6J2ew72VT0kmnh+smpgVL+Acq30zzWm1scR1MpjkJj1ET13i0XWSdlP6PwpxyvJ+OSymC3ZUwUN3bbSu++Ong5IBtf0iGjzTqehzpuxZwGLR7QhZWLsigFWKsLZhZ3Aih1Iz23ZKBpYoz0kbYfkuh00n96DKXtXqFaKYncQ8cM4AYCm1Es84JtTYqQccfMYsp5d+w5waMYHh32XjCgAqDbFqBt0G0m/EvHIyDUdnyRqjOtK4BU2p6qri6J2na6mjRpgc9l28YxHMdrldkhfxgHvO+7PFA7DSBRG1UT4mFjrmT2t/8un9fS/+gixZTIbsacGjGVJ/WKqP0jRcliAPvEZeT1GW9N2dqIzs7tSGfuthki5cUCAN3NXRI4Hn0z2HbrhoXHnHL+6XXuVH0MTn+18czmZftOmBDbvtmo5DADb3wsbdvX439DlxzmJuEnGJh52XRyICyacoPEu8MXHEXettayP0R3WLtTx1yCTsaYGQFUuIbnHexWo3bTYD9Q3hrrZAqyL9r3itp3iW9gglmisjdSdm6dRdUC3dzsTX6uee7WZTP2nsDAeO7YMb+3QbjYUUCeg8vU43zkbYhkQ9lyuqMqghydvjQE7b3HaWBCja1sRQo849R2RMis7RkKpKmytiiqk7bvbbqN1V4hzyM1tOV7vT8Nu+zaw3uG2tmr427bu/Pd9PPNrt4qNNLwd+yvLbsL6INxV7t2yuehPpkvlaeMk7NlC7yvh2d77yEhCVAYqG3KCWFWObyY9izggFACxIALxg+HduJBawo2NbHjwnnN7RRLLqdPAAQZtGIWJYEHdpyY9q7RtIZV6k2fTOpNXHJqIX2vbxauQkMtFGfXGgCvDc+9dcjjFlPOP2RODRie+eKv3SoNV15denXcKuxnb9i6hSR3TdVXiiLYMy0QSDYjfkfqkZ6o6nbK0YAoavRxIT1EbKCOehLLpIGPHFEZodgOO7VD+NUr+tHJrZQf2Udf7WLKfPNXo3iIEgAJAatyk0QCLCklTRBo0cgOa/tOynUNtDClj3WwNnuk5FAbR0FG+nXMjNQzIGGNRZ8v49cWAYYE4YBgDiwwHhhWGA8MWF4BjrFiwOhixA5LpoGkdUQFndgqgdSSaA/M4HGBzZ7b9ltRpYxJIEZCQpaNtwBIsAmhd0eVscdemYmZwzxzi8ZuFyxnGamDGWItbKq7EkkVd2/arsF3AghtoNbrVeevA9MrYXmkWY9bIqlVkkVSNpVXYKQbsEA0RZPHxPrncvaczbt08zbxte5HO5RdBrPiHJ4PqfXKZwJwLUmvlat0spoAC3c0FNqBZ4AIsDyIyLvm58R8RtuTyeeT6nk8n1OSaLQSzfoYpJPXYjMB8yBQ+uWz2XGl9/qI0ar2RgzN1qiUIjB+G+8WvKr9vl8H3sn3YpPG3gBFEJz4RXFDCPXSreySRbUIadhagUqmjyoHAHTJtO2lCyd53zNuHd7SkdrTXusOFN7eOfgeuWonQoWi0Luqiy7yTOAB7xJhEYA9TkFCPtGZSSksqk3yJGB527uQfPYv7K+gziXVyOFV3dgg2oGZiFHApQT4RwBQ9BmummlpWXQREMocGtQwo+7y0xHQg18ReBSdJY5e70kRQ2q79OgPP4lMm5unU8jiqxZTIfVyG7kc31tmN0xYXz5MSfmSc0/Z+DU6qUQRzOoJMrEyPtFcs5UHlrroLJI+edBprFHQX8uzq6edrX55pey/aOpi1O5F0rbULSBPsihoiQrqJIuFY7hVng0TwMxqTltnb34awiN0bulL2l7Fm0my5XdSGQWSpUFdpG0OwCsi1weQpBAoZjajWyOSZJJHJG0lnZiRe4AknkbgDXqLz3Xtrq5ppTGmiEsMTMoLb2dmBIZiIJAVHFBfLn1OeXn0zhW3dnOho+IDVDafI07MDR8jmdDLUnTxnVrd5prVjHfOzplxal1KlXdSvukMQVsknaQeOp6epxvq5DdyObu7Zje4gtdnmyAT6kA+WW5pdNSDuJwQih6mVQXrxmmharN1z0rG6aUgX9riJFixFKCPIg/dGjzzX551tzpV/lCWkHey1Hyg3t4P6nPg+mJdbIFCCWQILIUO20WCDS3QJ3G/mfXLX8mRt+i1MLeiyboW/OQd3/AL+VG0UgRpNh7tH7tnHKBvTcOD9DXI9Rl4OXJnY9WY+6feP4RtT6qDQ9Ackk7QlZtzSylrB3F3JsAgG7vgEj5E5VvDCJ9RqpJNveSO+0Uu9mbaPQWeB8BkQOIDnjnDAn0WkeaRY41LOxoAUPibJNAAAkk0AASc0O3PZ2fSbTMo2sSA6NuWwAavyP7j5XRyH2d7TGl1McxXcEJ3L6qylHA+O1jXxrPT//ABI7ejl2QREuFIldyCBZTwKgPNBXJJPUsAOlnz556sa2OOOP7Zu59nbHHCdPKZnnxDxGLDFnocTOPFeLA6vDED8L/P8AwOGAsDhhgMj64YrwwDLPZmuME0UygExusgB6HaQaPwNV9crYeWB7/wBv/aaOWCOGEOe8CTuWFbVolEHq1m2N14QBdmvA1/0zW7U0zzTqIlaQtDEyogZiidylL06KB73Tz88jHZqR86iZF/oRESy9aPunu0/tOD8DnDQ0dPQwjDCKh11dTLUy3ZM5VJ6Amq6D14H780E7CmoNIohQmt85Ea9L4D+J+P1QTmn7O6fUyu/2AGCNlEbu0hoVRtpqB32RxGAea20SCe03sydKVDvJPNNe1kXwkqRvB3EyMQCD7o6j0NbnUx3bLi/byzGE1urhj6iKBFIEryvXGxdkYP8AWk8bj4bF+eaqPqFSPbFFpqXb3siojP5qwaYbrr+b69azqZpE2+GDRUqo38+SAoLbQGmQmrrwi93POZkmpiWRJPvJ2D7pDNQVwCKWgWbn1LfTNI77SnLoe91pmIPhT75lv5yBVUdegOW9PGpRX0+mUKFXfLqSCm6lVgu8iMi7bozc8AdMov2o6kNGiRKb2FYk3VflKV3Ej1BynqtS8h3SO7t0t2ZjXzY9MtFtv7Y6WPtsCV/MREfA0Y4VH+9lY6qN40M8+qkfxbowQQKI2U7saFc+6eb9OcyCFnO1FZm9FBJ/IDLknY0wd0ZQrR0W3OiAbl3Ly7C7Xn1wjiSWA193qCAKG6dOBZND7jgWSfqc6OrgUeHTAn1eWQ/+TZjHZRAtptMvF/plY/lFu5+GcfYU/wC8wfs6j/CD+LxwcvfSexcUULzMiNIsDM0f3gi3AbztJcvdAgPY9Qo654nS9pwo6v8AZVtSGFSyjp62TYPSs9X2r2+RoNPD30RaWN43nqQkRxhU2Bdm4Fh4S9UdpHXcc8h9hh/73F/4c/8A/PPN6eNWIy/VmJ5mq9vDtqzhx+nHjn5TdqyaUzy1FKw7x6ZZ0O4bjTcwm769fPItFLAveeOeI2ndlKZgLJk3UyAnha6Cr86yN9FH5aqH5FNQD/8ApI/6ZLo+zI3fadVAoom6n8lJ/FEB5evys8Z6OHLlLJrw9q2s1pUijuSwR6EfaeRlp9azhFGr07qqqqiaDoEUBR95Eyjjj3vLMjSdmSSi4wrH9XvI9/7BbcfoM+h+0/sVpYNNMVUpJChYOXclirAW9nZ4ulBRRYV05463qNPSyxxy/wDU1Dpp6WWcTMeOXjvs2402ljcsGIbTTAcIAXPDPGOCONo6j1yvHrBEpbTameNgb7sjabNBqkjaj053BbAHXM2CdkO5GKmiLBo0RR5Hwy6e2JG4l2zDp98u5vpJxIB8A2d6c7aPakUqFvtMEUyqSpmiAXpwR3kNKTY/zik5lypAVZkkkVgLCSIGv4CVDyfmijJtPqIt25Gm0z9LQl16c8grIo+r5cgMkzMgj0+qIQyllRkegQDRRY3ZySBRDXuHUZBT7S7DliBahJGAN0kRDopIBpipOzr+Kr9MzBmvoY1DyNDM2lkQqiK8hVyxveDKqqEA2/iAHIBIx9pyEWuq04WUgsssdJuPNFlW4pUv8SBT/SPQ20pkEjz5HmOl+ozR9pAftUxY7rfcDz0YBkHPSlIWvKq8sk1HYZLldPJHqFHAKMoY11qNyHPPSgQRXJzNmiZGKurKw6qwIYefIPIwI8MMLyoMBjxYAceAGGAYDDDAMBhlvs/s9pSxtURADJI1hEB6XXJY0aUAsaNDrgVK/jzzTi0KQyINYGCENujjZe+Xw+DeD+jskGjzQPh6XPpJju2aFH3gW07bRIBQDEG9umSz1vdzy9Gs50cCqahj+0z3RO0tAvUggEfemgx3PSCjwwG7Ja0eqkmeBiqpBpT7qAlVkIPqfHqGB8zYX+jwMljijI3aXTF1VRul1Dfdo20WKJWIG7IDl7sceQg1MyK2+Z/tU36u49yvWgXH6QD9VNqdKZhYzP1mseUjebA91QAEX4Ii0qD5DnJSvRdjdv8A2TVrLPINQojaJhCfCgboIwVVCFIBpKX45Z/+IHtO0sxghMiRRM8bcle8a9rblB90baAN+ZPWhgdiaQ745nG2BJFZpH4TwsGZVv32oe6tnnJWTZqJYkj+1TCV1WQhnDBWI3LCvvFq3WxYUennnKdDTnVjVmP3RFW3Gpls2XxMqGj7NkkUsijYOrsVSMfDe5C38Lv4Zb+zQw9zI0qTVN95Ggb3F2Ma3qt3yvofI8HJe1I2Jik1U3eWWRo42UvHsrgBfu41NqKHTnw8CzTlnUmDSxrH072UB+nrLNUQb5KPlnZh9F9vO0IBoj3pMiSlO4p1DOAytvQ7WCKFsE0K3beLz5zLvVFkj0qRRs2xZHG+ztut85KLwbsKvTrxmvq5JQqBdRp4gum3gx90GYjfK4V4F8I7xpIxtNWB5knMHv42W55tRIx8RQfrdBukkY81fIQ9c83pfTxoYbYmZ5meXXW1f1Mt0xSzqZ3bibXCjwUQyuAB0G1FEdfI5UZtNyznUyn1+7j9KBJMp6D9wzka1F9yCP5yF3b8rVP9zJx2lMgNSLDa7wIURCb6AmEAjg/iPTPRPDk7i7sRk/ZJDvDRK7OW+8IuOgEWmFg/EAjoTj02gmqvsBYjqzJqgT067ZAB+XnlfU9rO6lCzupIb712dg4BG5TxR5IF3V/HI2kIIMhuwUaNSUIC8KHAWgL8uvHld5mZn2Woehk0UzQR1oI96b0NialjtXj6y9S8kvmSeOPWtpu9SZh9hgZoX2uoEnUcVbSHg16EVmZFqmQIp60GQhlCjqYtye6fEdxLc0fzjdmYlCxVy7Fw7ARbhZHBFKbFc2OnIGYxnK5uqamMfC6vZ0yqAdCG/pET2QTY9yUD1HTp+eC6OX/7dY86XWcfUS8dPPMppAb3RrZINgbSOl0o8IBHwx90tkxtXiAUGw/PF2BtHJrqM6X7sfC7OkAI72CaLcNy7ZFYVZA8EignkEe+Omelk7VkaDR6ePXGLgHxRsjspdki3tHuBCqOFZqoiz6eTk18wfxsSyr3VSKrUoN7drgjrZ6dST1OW9T2ysiRq+nhdkUqW2snG5ioUQsooA+Y+nGJxialYmlgy6iVZkCwzlvu9yLCZKRw25QoEpB2iiRXPr0pPHAx2ssmmkHB3bnS6/ECO8iv+316AZwo00hoiWKyKNpKgs82GCED47jl15JPECPtkEW0FiHYL4ReyQVJGlggGwprobzSKknYc4UuE3xqCxkjKvHSiydynjjnaab1HBzObjg8WPzH+IsX9M0o5NNzsk1MRYbGFRyAg9RvVoyQaHG3LffyIsSwatpA+5O6c7UVV27dySMYwD4gA3p8cJSvou1d7xrq6mh3KrGTcXVNw3FZFIcUt0LK/DPqHtlEkeidVXTgblESuIliJ3AsE3UouMMdwINbTd0c+YTRpIxSRBptQOOQViY+jqf0Df0h4PUL1yX2nSVO5il7z7mCNPESVBkDS+DyAo7RR57sn5ebV0J1NTDKMpjbPUeXbT1IxxyiYu/whbQom/7SkkW4qI2QF4wOS5BLVIPd6OeCTyRkjSukaiYDUab3Y2DHwmrqKUjdCw692wrzKnrmXpptpWxuQMrlCTsbafxDp0sX6E5r6aQyOz6XwSMPHpiAUk55WMdJB5iNhY/CWIz0y5KWq7OHDQMZULbdtVMrVe14xZ6A+JbU11B4zPzb0fL95o2Ec1MGhYj8VqwiaSxIpDEbHO7qPH1yObuXJWZG0s44NK3dWP14a3xHpZTcPRBi0pk4ZZ12geEjeBTcq6kMjj1Rxww/ePOsrXlQYYYYCx1jGGBJCq9XJr9Va3H6kUvzo/I5qNcyguwg0qHwqBdkjxd2pO6aQ9C5PHFlRQGOp+WW4Z1BLSr3jUCtklQRfDgEWvPQEdB5cGKvwyM+mjWd+70yM1bQe8lN7qC3tkIJI3nhPM8gNnya4jvFiHdxSAKybt9hehYsOWuzYAqzQGSAS6pyxIpVALGljjToo4G1FF0FUc9ACTk6OqBvs8XelBbzSR7wPQrEQVjXjq4J/q9MCpo+zZJRuVajHWRyFiHlzI1LfwHJ8gcnKJFMywhdTe3umKsRZUE/dfjYE1TCvCbXmhJqHRqbVamSVq91LYqCLoySEKnpShhxkg7w2kSJpo9oZmZwGZGAovKaLqeuxAAf1SRhXPacTB0fVyNJuQkLGyllIJBjJPhhAN8KGr9W7pxmR0oFdPpCeT4lVwD+tRfUN8KIHooyqs0UX6JRK4/zkijZ/Yibg/OS7/VBytqtS8jbpGZ26WxJNeQF9B8OgxSWtvNFC7iJUmAPgklWwAV/mr2lgSfe3DjplTV6t5W3SOXI4F+Q9FHRR8BxkWI5UdyzFgoJ4Rdq8eW5n+vidj9c7jgFKznajXRFEmv6O4GieLND8s64jPkZAVYEFWQcWbBBDm6HpweuQu9kk8ljZ9SSef35nmevv37DXXaTviB4fBalG2k23Tdus9D6Ch+/IlW+ALPoMvp2NN+JO7HrMyxD6d6Vv6ZOdJDGKOpUSAsGMQlc1VbRaoldbIY3eLroq+1AuE90hn8LCRSw2HqQvSzdeL4ceuRwi2s0QPGQxq65r1JPTj1+uXP8lA/+pc1/oox8f5zJftGmVFAhdix3tc4sbSyhSViFcc0D5j6Tr+xlubJPAsk0Ogs9APIZLIoKhgAteA0ercncQelr6eanpeTvq4/LTRD5vOf7pRljR6yE+E6aG28O9pZgq2Rzyx21XX0vLPEWQoibd4XJal2o1nwUb6UbXk8V5+WRzx7SVtTRq1NqfiD6ZcM2nJ5hlX12TKR9A8RP+9k6/ZSNrS6kILIBiQgMeLsSfAWNvNeWOujvtmxzEAKeU3btvQX0PI5Fj0+Hpna6ffXd2WJb7uuQByKbo/HyPHTLUvZYBpZ4GNAgFnSwQCOXUJ59NxyLU9lzIu9o22frimT0/SKSp/PHE8wc9Sp5JFKUYMjMrDoykqw+IIPH550Zgw8XVVpSoUXR/Hx4uLF9enXOZoirFTVj0II+FEGjeWJ8Skwuv23OQN0gf/WRxufqZEN53pp4JbE6iM0T3kQI3EfhMQBTn1XaB530OYMMtFtQTMsca6uJniZfunBp1H+jkoh1HnG1geWw2cvGSSWBUimjkg06d4Y3BU+Au3jRrDXvK0jEWw9bzF0mukjBCN4T1RgGQ/NGBUn41eXNKdPM6rKPs9nl4+Y6HJJjc2DV+63oAuShxtglNUdO/Hmzwk/Hd95EOnNuPllfVdmyJVruU3tdCHRqu9rrYJ4JrqK5Ay3HqZe5VpYxNAPCC1nZRrasindF8Fbjz2nLHZgbx/YpW3uhVoXrvCDViP8ADOfTgP6LfOBT/lJZBWpTvPLvFO2YdOrVtl/tgnyDDLaDbE4CrqYSQ7upKTJS0u8clAPiGS/MmqrQaFJ0+5BE6LbRE33gUeJ4iedwAto+T1K2LUUNPOyMHQlWHII6/wAeXxwNFXMKs0D95p3IDxuOLPQSx3wfSRT8mB4GfqQt3HYU9FJsr6gnz+B8x8bySWRfeWwxveKULzyQqgUF+HwFV5V8pJVhjvDCDDFhgGSRoCDZqhx8T6X/AO2R48DRDGYeIpDAnkAauvwr1llPqT58lVqpIJ3cNHpwIoq+8ZmHIIKkzSV0NmkAr9UFuTm7wa3E7R6eQ86v1y8YZdUfuNO5UUCsKMy2LpiEWt200TXkTxeRS+1pFxAAzD/POoJ/2cbWsY46m287XplbW6uSVg0rs7ABQWNmhdC/qfzy8/s3qV99Fj/1s0MZ/KRwcX8hkctqNGv+3Vj/AMINi4OWXhmxoezdMH+/1kWza36Iandu2nu+W01Vv238LrnN6P2V0sOg+0ajUqZNQe70oEc4UbWQvLQUO3G5Ra7bI6+TdBTxSqSQB1JoD4npmnB2fIqhhUSncjSyMojIPFRcFpBQ5KBibPl12dHHo9OGCT6eSYit2ogmKowdSwWJ4GX3Qw3PZuvCvNz9v6WHVa0TLLpe5O3f/lIVjXvUJmBWxQpeB5Vmbv4aqnmydNHwBJO3r+ii+gFyOL87T5YHtmUfoiIF9IRsP1cfeP8A2mObnavs3vihbTxx98QRKkM0Tx8AEMLlYhjdEC14sV0OTL7PamNDJJppgvKg7HABr3iQptRfqAT8iMtwlSoP4L69424OGXkA15tzuPNn0PxOQA4i983Z6k9ecMsQky7iQFlBYKCQC3kATRPqa6455S7Fj1PoABxwKA6cACs7gfarkMAxGwCrsNe7n8NAf72QY8ng8VYYZUT6o3ta1thZC8UQSvI8iaDeni+ggydGuNlJUUQ4sckmlIB+RuvhkJyY+yz7pYSCNjEKL3bttkHaeOOdpNX1rrXqaeZ4m3Izxv6qSrUaNcc1kBOW4omlVtquzINzNdgIF6G+lVxzz0rJPHJHKb+U936aOOX47RG/7cW3cf64bJ4I4JKQSNEC17ZQhola8M4ABHAsMEHHXzzHvOssxZE0n1mikhIEilbFqbBVhQNo62rjnqCcr1mh2b2k0YMdr3bsCwdS6CvPZdefJq/Tms67uGUkAiB/IEsYW6dHbxRX18W4erLiJnqSvZm48l1WmeJisilWHkfTyI8ip8iOD5ZHGhYhVBZj0ABJPyA65USabUPE26NirdLU1x5g+oPoeDl+QxTRtJ4Yp12jYg8MxLAAxqv6JhySB4TxW08Gm3Z8w6wyj5xv/wAsrspBIIIINEGwQR6jyOQ5hp6vWiZU3CtSG8cxYru27ttj+curfiyBfO5jV1M28kuKk8yBW4+rL0v4ir8+ec4n1Jk5flv1/wAR/rfrH49fUnIcoWPC8WA8MV4YBhjvDA6jjvzA+LHj/n+WXoxpk9/vpjx4UqJP23DO37K5nY8DVHbeyvs8EEJBvds71+grxT7yp6+7t69Mqa7tSefiaaWQXdO7FR8lJofTKowyUW5C48d5p+zPZP2vVQ6feUEjbS229vBJ4sX0rrlGp2BpYo9BqtXNBHKyyww6fvDLtLnc8wKxuu8BNpINjp8bzO0u1JZ3+0agszsNsVMqhAjAKFVR4FXkAAAXZ9c0PaHtP7W0Wk0cUg00AZIIlBeRzyZJXC+9I1Wa4A6eeZuh7Lk1ErABIqba261CsbpAvLF/C1J1O05iYvtqGYThmjr+y9neGOWOdI22lo93QsQrFSOhryJokDzGZ+bZaup7TR9FFp+7XvI5WbftHKEEgbrssWY3xRCRfq5m6aZ4zujZkb9ZGKn81rI8d4oap9oJWAE2zUAWKnQMa+EoqUfRh5Yu+0b+9HPAfWJllT/w5drf8Q5l3ncMRdgii2YhVFgWSaAs/E+eSltqP2cjKFh1cDgEvsk3QNZoHmQbOij8fr9auu7GnhG6SJwnHjA3R89KkS0P55J7Q9nyaecxy1YVaIFArtAUgeXA/O8q6LWyQtuhkeNvVGZSfntPOTHpZ7OTQSLEkzIwikJVH4oletfv/I+hyvm1J2/3yrHqohIq7irR1DIpcguRtBjckjkshJ9RkY7GEvOkk77z7ogLqB/s7Il+cZY+oHTLfulM/RMBIOgDWhJ6AOCpJ+QN/TK4OdhCTtAO66oA7r9K638M1Nd2U4djK0UV0xDnabYBiO5AaTgmvd8snn798nhuexLnT6fUaouI13JEH7svVOrOCdpAsMvA5NHjjLmsl7rcun1UiGSF4UWJCsY2pDqGN7wRujbbezzOZ2l7eg0+xImcxLTMEgW2fYoZu8mfcviW/Ci1QyvN7RRM6v3U7MN5tp1BJeGOBiR3TfhS+vU5KlXo+xJoo5p9SYAZozsB3vtbvIgshZSfeKuaI4vyzyX/AGV1bFzFpdQ8asQriNtpUMVBBqj08stJ7VIveEacneQzbprHAA4qMeSjzzb9pe0wYXkliV5ZBHFIHlmZaG0kACS1IlgdSfWM+uOYHkdb2DqoV3S6bURqOrNG4X4c7aHHxyrFctL42fhYxYraNxK8/Pj8q5zd0HthJCxdIIQxSOPh9UvhiEap7s4N1GoJvnn1yn2p2xFqJnlk0wVnbcRFJsUH4KUYD+PM3lmJkilPSdolVEbqJYeaRifDfJMbDxRnz44J6hume4j7TSDs+GPS9xFNKN5aUwhtm9gt+D71jRBLcADgenl+2e1dLqZN/wBlOn8NFYGj2E2x3bDGADyBwegGaus7OLRaYxaP7Qn2ceMtIr/pZeCscu392JFvWdq6k6aJpe0IoiZJFZ4aLlFSDYq/Z0Hu23DMvvDnPLe1B/y3Vdf08vXr+kbr8c35NK6aaEjRRR1LMb1TMEXwafkd86qwauh3e6aGYvthCya3U7lKgzyFSVIsFzytgWPl64gljXhj/wAf/fDNMlhWMnC8BVjwwwFjxYZQYxgovLMWlX8cqIPgGdvoF4/NhkFXAnNNZdKn+bnmP9N1iT9lAzEfJxnSdvSJ+gSGDirijG/6Syl5F+jDAj0vYmokXesTBOvePUcdf6yQqv789D7JtDomlk1EmlZzEUjCzuzKzEBjugjkT3CTyGFgDzOeS1OoeVt0jtI36zsWP5sScjyUtve+zWr0GlnjaHUiI3TSyJNKwXqyo3dRiOwNpbYW8XBUXeV26JNR3AgnGo7uMjd3gWQyCV7bu5JO8LFe78XoABVUPLjERjaW9/2bKdLrO+lj08P3ZJd5WQs7Qhjce83ch5qIgN5ccUNf7ML9iE0NTMNqmSFpJS0nJmVwoKRqFdSpNHw8+9x47gZ75/YDVadbl1SRBWJGxnKg0Bu3EoFPlfXjJVLdvBXjz6InZ6sF77tLR6jwklZkWVhz7omV+8HFH3xkXaXsVH7+nUyjaGZU1Cot7N52d9GxFDqpdj/SxuSngM5Neea2q1BgYodJFG3+lWR3ry/SMVPzC0c03imWEbNSUk7oanuolWJdjWxAeMrukCfeFSPduiay2UyNRDqdQ5kaOWRmq2EZ52qFHurXCgDE3Y0wALKqDy7ySKP1PR3BynNOz++zN/WYn+85GBlRofyXxbTaZfh3oY/8INlrSaDTCmk1MbNd7FEyLx0uUwk/RV/tDMbDFFvbaTt9S+6efTMpaNCANXZiG8SAyqgld6Iou5ryroMPtTs7TtM32WaBYvDsV3kB91Q3LpVbrPJ6Zi4iclLbQHYsxBKIJAOvdPHLXzETMRlWfSunvo6f1lZf7xkBHrlqHtCZBSSyqP6Mjj+45U4a/Y/Zvdffz+HYQVUi2DdULL1vzWM8uRZpAzCP2i1hNRVRB3Ot7thA2JGWI5ZFss3m8sl8jKi9vakVc8jUdw3nfR9R3l0eByPQZd1MeojQvJBpyBt3DuYNybwCneLGA0e6+N1emSuV8MLNfsXs6EmNtU7Rxu1IBQLUfESzcJHY2bz+InyViKx7RU9dNpz8hMv/AJJQMsa3URahY9zmJ44u6ClXdKDuy0+9nApgKINVXSspB6nQRu0q6ZJxJGxuGQBn2gkNQQWGQ1am+CT+E5q+zPtbDpmR5NKZGSFYARIoBAmEu7a0Zo/I9QOnlL/2mEcssg1Uz94hjVEViig7Rf35A6BhQU9euedGiiau71Cj4TI0Z+HiXen1LDM/K/CzJ2pp9gVNKTTvIO9m3KDIIwfDFHGSB3YoFq5PGVf5Yn3O4kILszsvGwliS1xnwHr0rFN2RMo3d2WX9eMiRPq0ZIH1yiDmqhnlonWxOPvYQG/XhOw/Mx8xn5KE+eRyaIdYXEorpW2QcecZu/mhbp1yljxRYrDGzE9ec5wHhix4QjhgceULDGMQwGDhhhXB+Y/xwCr6XlhNGfxMiD+mwv8AZFv+7K94hhV/Zp16tLKfRAI1/bfcx/YGd/ykim49NCOK8ZkkP5Fgh/ZzNwGSi14dsTAUrCP/AFcccZ/ONVJynM5c7nJZvViSfzOLORgs8k08zRndGzI3S0JU/EWMjGGUeo0PteWQxa2JdRERV0BItkeJSKBPHwPJ8WSdpNt0bJpppJIGe9u82g4JRo/1eWJ+JHBrcfJ5JFIV6Ei+D8fnkotxizo43H95H92VHGGMYicAxk4HFeAxizqQcn51nJwGP4/6eees1OsQ6WbVd2wl1DmBrktNrRk7gCllQ6GlJ95BZNZ5I52ZDVWa9LNdSRx82J+p9ckwsS5Y3/Hpix4myoeGLDA6jcqQykqw5DAkEfIjkZcbtaVqEhWUDj71Qxr07z3x9GGUhiBwtpZGU9F2/Ikj6Xz+85FjvnO0HT5gYEeOsFxYQ1HqawxHDCv/2Q=="/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35212" name="AutoShape 12" descr="data:image/jpeg;base64,/9j/4AAQSkZJRgABAQAAAQABAAD/2wCEAAkGBxQSEhUUEhQUFhQXGBwUGBgXFxccGBwcGhcYGBYcGRgYHCggGBwlHBgcITEhJSksLi4uGh8zODMsNygtLisBCgoKDg0OGhAQGywkHyQsLCwuLC8sLCwsLCwsLCwsLC8wLCwsLCwsLCwsLC8sLCwsLCwsLCwsLCwsLC8vLC8sLP/AABEIAKsBJgMBIgACEQEDEQH/xAAbAAACAwEBAQAAAAAAAAAAAAAAAQMEBQIGB//EAEwQAAICAQMBBQUEBQcJBgcAAAECAxEABBIhMQUTIkFRBjJhcYEUI0KRM1KSofAVU2JygrHBJENjc4Oio9HxFlSTsrThBzREVXSz0//EABkBAQEBAQEBAAAAAAAAAAAAAAABAgMEBf/EACgRAQACAQQBBAEFAQEAAAAAAAABEQIDEiExQQRRcfChEyJhgdHxQv/aAAwDAQACEQMRAD8A+M4Xhgc9DkeLGfh+eGAgcMMMAwwxgfn6YCwvDDAMMMf8dPywDFhlvs3R94WslUUb3b0FgAD4kmhliJmagnhVwy1JqVvwRoF/pDc31J/wrDUTIyCkCvfO26/Lp+Wa2xXaX/CpjzqGBn9xWb+qCf7s5ZSDRBBHkeP78xbVTVi8Ryzp9BI6lkjkYDzVGYfHkCsrXkiYkoYZJ9nfrsavXaa/Os1NVX2SE7UDFnBIRQx2sALIFn65MsttfyxllVMfDJItO7WVRmA6kKTX5ZxmrbqYLC8eGEK8MMYwAdeMMR/jjDALx4H+P8cWAYYYYDvEcMBgMH+OMMMMBYY8MBYY8MBYY8DgLDGcMBYY8MBYycMDgI5rdk+KGdB7zbT9Bu/xOZNZJBOUYMpo/wAcZ00soxyuev8AeGcomY4cV/yy3J2a4j7zdGVB22HB5q64zqfURubZGDeZQjn5g4pNWO6MaA7d28liCbIA8hwKX+/Ltwi7my5W/aI93L3cZIjQBUo+nVjXUk838c0ezNEmpl0XfHiV9r80SFYgi/6VV9cwpNVYCyruI6G6P50b4zmXWsShXwd37lH3aO4Uet3Zv1OeDLSzywiImp55/qf+voZa+ETnXMZVx7cxPxxzHC/212lMmrdg7I0bkIFNKij3VVRwFquOhze9pI4jqhKAA8mnWYLQrvHVSDXqFJP0BzA1vbCTsHnhDyDhmVygeum9QD+YIOcSM+paTUSttVaBIHnVIiLfAAHrwBj0+jlGpp5zjW2Jif56/HF8/wCvLqZRtyi+3ejnk7uYStJtFEWW9664PrVn6Z3IgbTaVSaDO4J9AZaJzkapZkWIl/ADsJNnzY35dP3DKcmsuNYiopN1c+ZYkn889vqImYwqbiPv4t5ojnrzf4aHaeoEc5NsAhqNF4UKDQs+Y9eOfXMaaTcxbjnnLZ7Q3ACRAxHQ2QfzGU5GBPAAHoL/AMc82ljMRzHL3+p1Iymdk/tmbrnj71xLjDHgM7PKWO8MMBYDDDAMd4sBgGF49h5+HB/j6YsB4seGAAYYYYBhix4BhWFYcfx+/AMMPL+PhX+P5YYBhgMKwCssroJDGZQtxgkE2vltBO291AutmqG4ZXz1vYWnEukMQDb379Vbyrdo7BWrJPAB3cehySsPMajRSR7t6Fdu0Nfl3il47+agn5DJB2bMe8+7P3Vq/QUV3FhyfEQEYkCzSk9Bnpfbeiksg2/ePCbVlYUn26FKZSR7ka8XxnTe/rP/AMrVf+m1WLWnnX7F1C9YW90MehoM6xi+eDvdVI6gsLq8j0vZc0hYIhJQ0wtQbsgKASNzEqaUWTRz6J2ew72VT0kmnh+smpgVL+Acq30zzWm1scR1MpjkJj1ET13i0XWSdlP6PwpxyvJ+OSymC3ZUwUN3bbSu++Ong5IBtf0iGjzTqehzpuxZwGLR7QhZWLsigFWKsLZhZ3Aih1Iz23ZKBpYoz0kbYfkuh00n96DKXtXqFaKYncQ8cM4AYCm1Es84JtTYqQccfMYsp5d+w5waMYHh32XjCgAqDbFqBt0G0m/EvHIyDUdnyRqjOtK4BU2p6qri6J2na6mjRpgc9l28YxHMdrldkhfxgHvO+7PFA7DSBRG1UT4mFjrmT2t/8un9fS/+gixZTIbsacGjGVJ/WKqP0jRcliAPvEZeT1GW9N2dqIzs7tSGfuthki5cUCAN3NXRI4Hn0z2HbrhoXHnHL+6XXuVH0MTn+18czmZftOmBDbvtmo5DADb3wsbdvX439DlxzmJuEnGJh52XRyICyacoPEu8MXHEXettayP0R3WLtTx1yCTsaYGQFUuIbnHexWo3bTYD9Q3hrrZAqyL9r3itp3iW9gglmisjdSdm6dRdUC3dzsTX6uee7WZTP2nsDAeO7YMb+3QbjYUUCeg8vU43zkbYhkQ9lyuqMqghydvjQE7b3HaWBCja1sRQo849R2RMis7RkKpKmytiiqk7bvbbqN1V4hzyM1tOV7vT8Nu+zaw3uG2tmr427bu/Pd9PPNrt4qNNLwd+yvLbsL6INxV7t2yuehPpkvlaeMk7NlC7yvh2d77yEhCVAYqG3KCWFWObyY9izggFACxIALxg+HduJBawo2NbHjwnnN7RRLLqdPAAQZtGIWJYEHdpyY9q7RtIZV6k2fTOpNXHJqIX2vbxauQkMtFGfXGgCvDc+9dcjjFlPOP2RODRie+eKv3SoNV15denXcKuxnb9i6hSR3TdVXiiLYMy0QSDYjfkfqkZ6o6nbK0YAoavRxIT1EbKCOehLLpIGPHFEZodgOO7VD+NUr+tHJrZQf2Udf7WLKfPNXo3iIEgAJAatyk0QCLCklTRBo0cgOa/tOynUNtDClj3WwNnuk5FAbR0FG+nXMjNQzIGGNRZ8v49cWAYYE4YBgDiwwHhhWGA8MWF4BjrFiwOhixA5LpoGkdUQFndgqgdSSaA/M4HGBzZ7b9ltRpYxJIEZCQpaNtwBIsAmhd0eVscdemYmZwzxzi8ZuFyxnGamDGWItbKq7EkkVd2/arsF3AghtoNbrVeevA9MrYXmkWY9bIqlVkkVSNpVXYKQbsEA0RZPHxPrncvaczbt08zbxte5HO5RdBrPiHJ4PqfXKZwJwLUmvlat0spoAC3c0FNqBZ4AIsDyIyLvm58R8RtuTyeeT6nk8n1OSaLQSzfoYpJPXYjMB8yBQ+uWz2XGl9/qI0ar2RgzN1qiUIjB+G+8WvKr9vl8H3sn3YpPG3gBFEJz4RXFDCPXSreySRbUIadhagUqmjyoHAHTJtO2lCyd53zNuHd7SkdrTXusOFN7eOfgeuWonQoWi0Luqiy7yTOAB7xJhEYA9TkFCPtGZSSksqk3yJGB527uQfPYv7K+gziXVyOFV3dgg2oGZiFHApQT4RwBQ9BmummlpWXQREMocGtQwo+7y0xHQg18ReBSdJY5e70kRQ2q79OgPP4lMm5unU8jiqxZTIfVyG7kc31tmN0xYXz5MSfmSc0/Z+DU6qUQRzOoJMrEyPtFcs5UHlrroLJI+edBprFHQX8uzq6edrX55pey/aOpi1O5F0rbULSBPsihoiQrqJIuFY7hVng0TwMxqTltnb34awiN0bulL2l7Fm0my5XdSGQWSpUFdpG0OwCsi1weQpBAoZjajWyOSZJJHJG0lnZiRe4AknkbgDXqLz3Xtrq5ppTGmiEsMTMoLb2dmBIZiIJAVHFBfLn1OeXn0zhW3dnOho+IDVDafI07MDR8jmdDLUnTxnVrd5prVjHfOzplxal1KlXdSvukMQVsknaQeOp6epxvq5DdyObu7Zje4gtdnmyAT6kA+WW5pdNSDuJwQih6mVQXrxmmharN1z0rG6aUgX9riJFixFKCPIg/dGjzzX551tzpV/lCWkHey1Hyg3t4P6nPg+mJdbIFCCWQILIUO20WCDS3QJ3G/mfXLX8mRt+i1MLeiyboW/OQd3/AL+VG0UgRpNh7tH7tnHKBvTcOD9DXI9Rl4OXJnY9WY+6feP4RtT6qDQ9Ackk7QlZtzSylrB3F3JsAgG7vgEj5E5VvDCJ9RqpJNveSO+0Uu9mbaPQWeB8BkQOIDnjnDAn0WkeaRY41LOxoAUPibJNAAAkk0AASc0O3PZ2fSbTMo2sSA6NuWwAavyP7j5XRyH2d7TGl1McxXcEJ3L6qylHA+O1jXxrPT//ABI7ejl2QREuFIldyCBZTwKgPNBXJJPUsAOlnz556sa2OOOP7Zu59nbHHCdPKZnnxDxGLDFnocTOPFeLA6vDED8L/P8AwOGAsDhhgMj64YrwwDLPZmuME0UygExusgB6HaQaPwNV9crYeWB7/wBv/aaOWCOGEOe8CTuWFbVolEHq1m2N14QBdmvA1/0zW7U0zzTqIlaQtDEyogZiidylL06KB73Tz88jHZqR86iZF/oRESy9aPunu0/tOD8DnDQ0dPQwjDCKh11dTLUy3ZM5VJ6Amq6D14H780E7CmoNIohQmt85Ea9L4D+J+P1QTmn7O6fUyu/2AGCNlEbu0hoVRtpqB32RxGAea20SCe03sydKVDvJPNNe1kXwkqRvB3EyMQCD7o6j0NbnUx3bLi/byzGE1urhj6iKBFIEryvXGxdkYP8AWk8bj4bF+eaqPqFSPbFFpqXb3siojP5qwaYbrr+b69azqZpE2+GDRUqo38+SAoLbQGmQmrrwi93POZkmpiWRJPvJ2D7pDNQVwCKWgWbn1LfTNI77SnLoe91pmIPhT75lv5yBVUdegOW9PGpRX0+mUKFXfLqSCm6lVgu8iMi7bozc8AdMov2o6kNGiRKb2FYk3VflKV3Ej1BynqtS8h3SO7t0t2ZjXzY9MtFtv7Y6WPtsCV/MREfA0Y4VH+9lY6qN40M8+qkfxbowQQKI2U7saFc+6eb9OcyCFnO1FZm9FBJ/IDLknY0wd0ZQrR0W3OiAbl3Ly7C7Xn1wjiSWA193qCAKG6dOBZND7jgWSfqc6OrgUeHTAn1eWQ/+TZjHZRAtptMvF/plY/lFu5+GcfYU/wC8wfs6j/CD+LxwcvfSexcUULzMiNIsDM0f3gi3AbztJcvdAgPY9Qo654nS9pwo6v8AZVtSGFSyjp62TYPSs9X2r2+RoNPD30RaWN43nqQkRxhU2Bdm4Fh4S9UdpHXcc8h9hh/73F/4c/8A/PPN6eNWIy/VmJ5mq9vDtqzhx+nHjn5TdqyaUzy1FKw7x6ZZ0O4bjTcwm769fPItFLAveeOeI2ndlKZgLJk3UyAnha6Cr86yN9FH5aqH5FNQD/8ApI/6ZLo+zI3fadVAoom6n8lJ/FEB5evys8Z6OHLlLJrw9q2s1pUijuSwR6EfaeRlp9azhFGr07qqqqiaDoEUBR95Eyjjj3vLMjSdmSSi4wrH9XvI9/7BbcfoM+h+0/sVpYNNMVUpJChYOXclirAW9nZ4ulBRRYV05463qNPSyxxy/wDU1Dpp6WWcTMeOXjvs2402ljcsGIbTTAcIAXPDPGOCONo6j1yvHrBEpbTameNgb7sjabNBqkjaj053BbAHXM2CdkO5GKmiLBo0RR5Hwy6e2JG4l2zDp98u5vpJxIB8A2d6c7aPakUqFvtMEUyqSpmiAXpwR3kNKTY/zik5lypAVZkkkVgLCSIGv4CVDyfmijJtPqIt25Gm0z9LQl16c8grIo+r5cgMkzMgj0+qIQyllRkegQDRRY3ZySBRDXuHUZBT7S7DliBahJGAN0kRDopIBpipOzr+Kr9MzBmvoY1DyNDM2lkQqiK8hVyxveDKqqEA2/iAHIBIx9pyEWuq04WUgsssdJuPNFlW4pUv8SBT/SPQ20pkEjz5HmOl+ozR9pAftUxY7rfcDz0YBkHPSlIWvKq8sk1HYZLldPJHqFHAKMoY11qNyHPPSgQRXJzNmiZGKurKw6qwIYefIPIwI8MMLyoMBjxYAceAGGAYDDDAMBhlvs/s9pSxtURADJI1hEB6XXJY0aUAsaNDrgVK/jzzTi0KQyINYGCENujjZe+Xw+DeD+jskGjzQPh6XPpJju2aFH3gW07bRIBQDEG9umSz1vdzy9Gs50cCqahj+0z3RO0tAvUggEfemgx3PSCjwwG7Ja0eqkmeBiqpBpT7qAlVkIPqfHqGB8zYX+jwMljijI3aXTF1VRul1Dfdo20WKJWIG7IDl7sceQg1MyK2+Z/tU36u49yvWgXH6QD9VNqdKZhYzP1mseUjebA91QAEX4Ii0qD5DnJSvRdjdv8A2TVrLPINQojaJhCfCgboIwVVCFIBpKX45Z/+IHtO0sxghMiRRM8bcle8a9rblB90baAN+ZPWhgdiaQ745nG2BJFZpH4TwsGZVv32oe6tnnJWTZqJYkj+1TCV1WQhnDBWI3LCvvFq3WxYUennnKdDTnVjVmP3RFW3Gpls2XxMqGj7NkkUsijYOrsVSMfDe5C38Lv4Zb+zQw9zI0qTVN95Ggb3F2Ma3qt3yvofI8HJe1I2Jik1U3eWWRo42UvHsrgBfu41NqKHTnw8CzTlnUmDSxrH072UB+nrLNUQb5KPlnZh9F9vO0IBoj3pMiSlO4p1DOAytvQ7WCKFsE0K3beLz5zLvVFkj0qRRs2xZHG+ztut85KLwbsKvTrxmvq5JQqBdRp4gum3gx90GYjfK4V4F8I7xpIxtNWB5knMHv42W55tRIx8RQfrdBukkY81fIQ9c83pfTxoYbYmZ5meXXW1f1Mt0xSzqZ3bibXCjwUQyuAB0G1FEdfI5UZtNyznUyn1+7j9KBJMp6D9wzka1F9yCP5yF3b8rVP9zJx2lMgNSLDa7wIURCb6AmEAjg/iPTPRPDk7i7sRk/ZJDvDRK7OW+8IuOgEWmFg/EAjoTj02gmqvsBYjqzJqgT067ZAB+XnlfU9rO6lCzupIb712dg4BG5TxR5IF3V/HI2kIIMhuwUaNSUIC8KHAWgL8uvHld5mZn2Woehk0UzQR1oI96b0NialjtXj6y9S8kvmSeOPWtpu9SZh9hgZoX2uoEnUcVbSHg16EVmZFqmQIp60GQhlCjqYtye6fEdxLc0fzjdmYlCxVy7Fw7ARbhZHBFKbFc2OnIGYxnK5uqamMfC6vZ0yqAdCG/pET2QTY9yUD1HTp+eC6OX/7dY86XWcfUS8dPPMppAb3RrZINgbSOl0o8IBHwx90tkxtXiAUGw/PF2BtHJrqM6X7sfC7OkAI72CaLcNy7ZFYVZA8EignkEe+Omelk7VkaDR6ePXGLgHxRsjspdki3tHuBCqOFZqoiz6eTk18wfxsSyr3VSKrUoN7drgjrZ6dST1OW9T2ysiRq+nhdkUqW2snG5ioUQsooA+Y+nGJxialYmlgy6iVZkCwzlvu9yLCZKRw25QoEpB2iiRXPr0pPHAx2ssmmkHB3bnS6/ECO8iv+316AZwo00hoiWKyKNpKgs82GCED47jl15JPECPtkEW0FiHYL4ReyQVJGlggGwprobzSKknYc4UuE3xqCxkjKvHSiydynjjnaab1HBzObjg8WPzH+IsX9M0o5NNzsk1MRYbGFRyAg9RvVoyQaHG3LffyIsSwatpA+5O6c7UVV27dySMYwD4gA3p8cJSvou1d7xrq6mh3KrGTcXVNw3FZFIcUt0LK/DPqHtlEkeidVXTgblESuIliJ3AsE3UouMMdwINbTd0c+YTRpIxSRBptQOOQViY+jqf0Df0h4PUL1yX2nSVO5il7z7mCNPESVBkDS+DyAo7RR57sn5ebV0J1NTDKMpjbPUeXbT1IxxyiYu/whbQom/7SkkW4qI2QF4wOS5BLVIPd6OeCTyRkjSukaiYDUab3Y2DHwmrqKUjdCw692wrzKnrmXpptpWxuQMrlCTsbafxDp0sX6E5r6aQyOz6XwSMPHpiAUk55WMdJB5iNhY/CWIz0y5KWq7OHDQMZULbdtVMrVe14xZ6A+JbU11B4zPzb0fL95o2Ec1MGhYj8VqwiaSxIpDEbHO7qPH1yObuXJWZG0s44NK3dWP14a3xHpZTcPRBi0pk4ZZ12geEjeBTcq6kMjj1Rxww/ePOsrXlQYYYYCx1jGGBJCq9XJr9Va3H6kUvzo/I5qNcyguwg0qHwqBdkjxd2pO6aQ9C5PHFlRQGOp+WW4Z1BLSr3jUCtklQRfDgEWvPQEdB5cGKvwyM+mjWd+70yM1bQe8lN7qC3tkIJI3nhPM8gNnya4jvFiHdxSAKybt9hehYsOWuzYAqzQGSAS6pyxIpVALGljjToo4G1FF0FUc9ACTk6OqBvs8XelBbzSR7wPQrEQVjXjq4J/q9MCpo+zZJRuVajHWRyFiHlzI1LfwHJ8gcnKJFMywhdTe3umKsRZUE/dfjYE1TCvCbXmhJqHRqbVamSVq91LYqCLoySEKnpShhxkg7w2kSJpo9oZmZwGZGAovKaLqeuxAAf1SRhXPacTB0fVyNJuQkLGyllIJBjJPhhAN8KGr9W7pxmR0oFdPpCeT4lVwD+tRfUN8KIHooyqs0UX6JRK4/zkijZ/Yibg/OS7/VBytqtS8jbpGZ26WxJNeQF9B8OgxSWtvNFC7iJUmAPgklWwAV/mr2lgSfe3DjplTV6t5W3SOXI4F+Q9FHRR8BxkWI5UdyzFgoJ4Rdq8eW5n+vidj9c7jgFKznajXRFEmv6O4GieLND8s64jPkZAVYEFWQcWbBBDm6HpweuQu9kk8ljZ9SSef35nmevv37DXXaTviB4fBalG2k23Tdus9D6Ch+/IlW+ALPoMvp2NN+JO7HrMyxD6d6Vv6ZOdJDGKOpUSAsGMQlc1VbRaoldbIY3eLroq+1AuE90hn8LCRSw2HqQvSzdeL4ceuRwi2s0QPGQxq65r1JPTj1+uXP8lA/+pc1/oox8f5zJftGmVFAhdix3tc4sbSyhSViFcc0D5j6Tr+xlubJPAsk0Ogs9APIZLIoKhgAteA0ercncQelr6eanpeTvq4/LTRD5vOf7pRljR6yE+E6aG28O9pZgq2Rzyx21XX0vLPEWQoibd4XJal2o1nwUb6UbXk8V5+WRzx7SVtTRq1NqfiD6ZcM2nJ5hlX12TKR9A8RP+9k6/ZSNrS6kILIBiQgMeLsSfAWNvNeWOujvtmxzEAKeU3btvQX0PI5Fj0+Hpna6ffXd2WJb7uuQByKbo/HyPHTLUvZYBpZ4GNAgFnSwQCOXUJ59NxyLU9lzIu9o22frimT0/SKSp/PHE8wc9Sp5JFKUYMjMrDoykqw+IIPH550Zgw8XVVpSoUXR/Hx4uLF9enXOZoirFTVj0II+FEGjeWJ8Skwuv23OQN0gf/WRxufqZEN53pp4JbE6iM0T3kQI3EfhMQBTn1XaB530OYMMtFtQTMsca6uJniZfunBp1H+jkoh1HnG1geWw2cvGSSWBUimjkg06d4Y3BU+Au3jRrDXvK0jEWw9bzF0mukjBCN4T1RgGQ/NGBUn41eXNKdPM6rKPs9nl4+Y6HJJjc2DV+63oAuShxtglNUdO/Hmzwk/Hd95EOnNuPllfVdmyJVruU3tdCHRqu9rrYJ4JrqK5Ay3HqZe5VpYxNAPCC1nZRrasindF8Fbjz2nLHZgbx/YpW3uhVoXrvCDViP8ADOfTgP6LfOBT/lJZBWpTvPLvFO2YdOrVtl/tgnyDDLaDbE4CrqYSQ7upKTJS0u8clAPiGS/MmqrQaFJ0+5BE6LbRE33gUeJ4iedwAto+T1K2LUUNPOyMHQlWHII6/wAeXxwNFXMKs0D95p3IDxuOLPQSx3wfSRT8mB4GfqQt3HYU9FJsr6gnz+B8x8bySWRfeWwxveKULzyQqgUF+HwFV5V8pJVhjvDCDDFhgGSRoCDZqhx8T6X/AO2R48DRDGYeIpDAnkAauvwr1llPqT58lVqpIJ3cNHpwIoq+8ZmHIIKkzSV0NmkAr9UFuTm7wa3E7R6eQ86v1y8YZdUfuNO5UUCsKMy2LpiEWt200TXkTxeRS+1pFxAAzD/POoJ/2cbWsY46m287XplbW6uSVg0rs7ABQWNmhdC/qfzy8/s3qV99Fj/1s0MZ/KRwcX8hkctqNGv+3Vj/AMINi4OWXhmxoezdMH+/1kWza36Iandu2nu+W01Vv238LrnN6P2V0sOg+0ajUqZNQe70oEc4UbWQvLQUO3G5Ra7bI6+TdBTxSqSQB1JoD4npmnB2fIqhhUSncjSyMojIPFRcFpBQ5KBibPl12dHHo9OGCT6eSYit2ogmKowdSwWJ4GX3Qw3PZuvCvNz9v6WHVa0TLLpe5O3f/lIVjXvUJmBWxQpeB5Vmbv4aqnmydNHwBJO3r+ii+gFyOL87T5YHtmUfoiIF9IRsP1cfeP8A2mObnavs3vihbTxx98QRKkM0Tx8AEMLlYhjdEC14sV0OTL7PamNDJJppgvKg7HABr3iQptRfqAT8iMtwlSoP4L69424OGXkA15tzuPNn0PxOQA4i983Z6k9ecMsQky7iQFlBYKCQC3kATRPqa6455S7Fj1PoABxwKA6cACs7gfarkMAxGwCrsNe7n8NAf72QY8ng8VYYZUT6o3ta1thZC8UQSvI8iaDeni+ggydGuNlJUUQ4sckmlIB+RuvhkJyY+yz7pYSCNjEKL3bttkHaeOOdpNX1rrXqaeZ4m3Izxv6qSrUaNcc1kBOW4omlVtquzINzNdgIF6G+lVxzz0rJPHJHKb+U936aOOX47RG/7cW3cf64bJ4I4JKQSNEC17ZQhola8M4ABHAsMEHHXzzHvOssxZE0n1mikhIEilbFqbBVhQNo62rjnqCcr1mh2b2k0YMdr3bsCwdS6CvPZdefJq/Tms67uGUkAiB/IEsYW6dHbxRX18W4erLiJnqSvZm48l1WmeJisilWHkfTyI8ip8iOD5ZHGhYhVBZj0ABJPyA65USabUPE26NirdLU1x5g+oPoeDl+QxTRtJ4Yp12jYg8MxLAAxqv6JhySB4TxW08Gm3Z8w6wyj5xv/wAsrspBIIIINEGwQR6jyOQ5hp6vWiZU3CtSG8cxYru27ttj+curfiyBfO5jV1M28kuKk8yBW4+rL0v4ir8+ec4n1Jk5flv1/wAR/rfrH49fUnIcoWPC8WA8MV4YBhjvDA6jjvzA+LHj/n+WXoxpk9/vpjx4UqJP23DO37K5nY8DVHbeyvs8EEJBvds71+grxT7yp6+7t69Mqa7tSefiaaWQXdO7FR8lJofTKowyUW5C48d5p+zPZP2vVQ6feUEjbS229vBJ4sX0rrlGp2BpYo9BqtXNBHKyyww6fvDLtLnc8wKxuu8BNpINjp8bzO0u1JZ3+0agszsNsVMqhAjAKFVR4FXkAAAXZ9c0PaHtP7W0Wk0cUg00AZIIlBeRzyZJXC+9I1Wa4A6eeZuh7Lk1ErABIqba261CsbpAvLF/C1J1O05iYvtqGYThmjr+y9neGOWOdI22lo93QsQrFSOhryJokDzGZ+bZaup7TR9FFp+7XvI5WbftHKEEgbrssWY3xRCRfq5m6aZ4zujZkb9ZGKn81rI8d4oap9oJWAE2zUAWKnQMa+EoqUfRh5Yu+0b+9HPAfWJllT/w5drf8Q5l3ncMRdgii2YhVFgWSaAs/E+eSltqP2cjKFh1cDgEvsk3QNZoHmQbOij8fr9auu7GnhG6SJwnHjA3R89KkS0P55J7Q9nyaecxy1YVaIFArtAUgeXA/O8q6LWyQtuhkeNvVGZSfntPOTHpZ7OTQSLEkzIwikJVH4oletfv/I+hyvm1J2/3yrHqohIq7irR1DIpcguRtBjckjkshJ9RkY7GEvOkk77z7ogLqB/s7Il+cZY+oHTLfulM/RMBIOgDWhJ6AOCpJ+QN/TK4OdhCTtAO66oA7r9K638M1Nd2U4djK0UV0xDnabYBiO5AaTgmvd8snn798nhuexLnT6fUaouI13JEH7svVOrOCdpAsMvA5NHjjLmsl7rcun1UiGSF4UWJCsY2pDqGN7wRujbbezzOZ2l7eg0+xImcxLTMEgW2fYoZu8mfcviW/Ci1QyvN7RRM6v3U7MN5tp1BJeGOBiR3TfhS+vU5KlXo+xJoo5p9SYAZozsB3vtbvIgshZSfeKuaI4vyzyX/AGV1bFzFpdQ8asQriNtpUMVBBqj08stJ7VIveEacneQzbprHAA4qMeSjzzb9pe0wYXkliV5ZBHFIHlmZaG0kACS1IlgdSfWM+uOYHkdb2DqoV3S6bURqOrNG4X4c7aHHxyrFctL42fhYxYraNxK8/Pj8q5zd0HthJCxdIIQxSOPh9UvhiEap7s4N1GoJvnn1yn2p2xFqJnlk0wVnbcRFJsUH4KUYD+PM3lmJkilPSdolVEbqJYeaRifDfJMbDxRnz44J6hume4j7TSDs+GPS9xFNKN5aUwhtm9gt+D71jRBLcADgenl+2e1dLqZN/wBlOn8NFYGj2E2x3bDGADyBwegGaus7OLRaYxaP7Qn2ceMtIr/pZeCscu392JFvWdq6k6aJpe0IoiZJFZ4aLlFSDYq/Z0Hu23DMvvDnPLe1B/y3Vdf08vXr+kbr8c35NK6aaEjRRR1LMb1TMEXwafkd86qwauh3e6aGYvthCya3U7lKgzyFSVIsFzytgWPl64gljXhj/wAf/fDNMlhWMnC8BVjwwwFjxYZQYxgovLMWlX8cqIPgGdvoF4/NhkFXAnNNZdKn+bnmP9N1iT9lAzEfJxnSdvSJ+gSGDirijG/6Syl5F+jDAj0vYmokXesTBOvePUcdf6yQqv789D7JtDomlk1EmlZzEUjCzuzKzEBjugjkT3CTyGFgDzOeS1OoeVt0jtI36zsWP5sScjyUtve+zWr0GlnjaHUiI3TSyJNKwXqyo3dRiOwNpbYW8XBUXeV26JNR3AgnGo7uMjd3gWQyCV7bu5JO8LFe78XoABVUPLjERjaW9/2bKdLrO+lj08P3ZJd5WQs7Qhjce83ch5qIgN5ccUNf7ML9iE0NTMNqmSFpJS0nJmVwoKRqFdSpNHw8+9x47gZ75/YDVadbl1SRBWJGxnKg0Bu3EoFPlfXjJVLdvBXjz6InZ6sF77tLR6jwklZkWVhz7omV+8HFH3xkXaXsVH7+nUyjaGZU1Cot7N52d9GxFDqpdj/SxuSngM5Neea2q1BgYodJFG3+lWR3ry/SMVPzC0c03imWEbNSUk7oanuolWJdjWxAeMrukCfeFSPduiay2UyNRDqdQ5kaOWRmq2EZ52qFHurXCgDE3Y0wALKqDy7ySKP1PR3BynNOz++zN/WYn+85GBlRofyXxbTaZfh3oY/8INlrSaDTCmk1MbNd7FEyLx0uUwk/RV/tDMbDFFvbaTt9S+6efTMpaNCANXZiG8SAyqgld6Iou5ryroMPtTs7TtM32WaBYvDsV3kB91Q3LpVbrPJ6Zi4iclLbQHYsxBKIJAOvdPHLXzETMRlWfSunvo6f1lZf7xkBHrlqHtCZBSSyqP6Mjj+45U4a/Y/Zvdffz+HYQVUi2DdULL1vzWM8uRZpAzCP2i1hNRVRB3Ot7thA2JGWI5ZFss3m8sl8jKi9vakVc8jUdw3nfR9R3l0eByPQZd1MeojQvJBpyBt3DuYNybwCneLGA0e6+N1emSuV8MLNfsXs6EmNtU7Rxu1IBQLUfESzcJHY2bz+InyViKx7RU9dNpz8hMv/AJJQMsa3URahY9zmJ44u6ClXdKDuy0+9nApgKINVXSspB6nQRu0q6ZJxJGxuGQBn2gkNQQWGQ1am+CT+E5q+zPtbDpmR5NKZGSFYARIoBAmEu7a0Zo/I9QOnlL/2mEcssg1Uz94hjVEViig7Rf35A6BhQU9euedGiiau71Cj4TI0Z+HiXen1LDM/K/CzJ2pp9gVNKTTvIO9m3KDIIwfDFHGSB3YoFq5PGVf5Yn3O4kILszsvGwliS1xnwHr0rFN2RMo3d2WX9eMiRPq0ZIH1yiDmqhnlonWxOPvYQG/XhOw/Mx8xn5KE+eRyaIdYXEorpW2QcecZu/mhbp1yljxRYrDGzE9ec5wHhix4QjhgceULDGMQwGDhhhXB+Y/xwCr6XlhNGfxMiD+mwv8AZFv+7K94hhV/Zp16tLKfRAI1/bfcx/YGd/ykim49NCOK8ZkkP5Fgh/ZzNwGSi14dsTAUrCP/AFcccZ/ONVJynM5c7nJZvViSfzOLORgs8k08zRndGzI3S0JU/EWMjGGUeo0PteWQxa2JdRERV0BItkeJSKBPHwPJ8WSdpNt0bJpppJIGe9u82g4JRo/1eWJ+JHBrcfJ5JFIV6Ei+D8fnkotxizo43H95H92VHGGMYicAxk4HFeAxizqQcn51nJwGP4/6eees1OsQ6WbVd2wl1DmBrktNrRk7gCllQ6GlJ95BZNZ5I52ZDVWa9LNdSRx82J+p9ckwsS5Y3/Hpix4myoeGLDA6jcqQykqw5DAkEfIjkZcbtaVqEhWUDj71Qxr07z3x9GGUhiBwtpZGU9F2/Ikj6Xz+85FjvnO0HT5gYEeOsFxYQ1HqawxHDCv/2Q=="/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35214" name="AutoShape 14" descr="data:image/jpeg;base64,/9j/4AAQSkZJRgABAQAAAQABAAD/2wCEAAkGBxQSEhUUEhQUFhQXGBwUGBgXFxccGBwcGhcYGBYcGRgYHCggGBwlHBgcITEhJSksLi4uGh8zODMsNygtLisBCgoKDg0OGhAQGywkHyQsLCwuLC8sLCwsLCwsLCwsLC8wLCwsLCwsLCwsLC8sLCwsLCwsLCwsLCwsLC8vLC8sLP/AABEIAKsBJgMBIgACEQEDEQH/xAAbAAACAwEBAQAAAAAAAAAAAAAAAQMEBQIGB//EAEwQAAICAQMBBQUEBQcJBgcAAAECAxEABBIhMQUTIkFRBjJhcYEUI0KRM1KSofAVU2JygrHBJENjc4Oio9HxFlSTsrThBzREVXSz0//EABkBAQEBAQEBAAAAAAAAAAAAAAABAgMEBf/EACgRAQACAQQBBAEFAQEAAAAAAAABEQIDEiExQQRRcfChEyJhgdHxQv/aAAwDAQACEQMRAD8A+M4Xhgc9DkeLGfh+eGAgcMMMAwwxgfn6YCwvDDAMMMf8dPywDFhlvs3R94WslUUb3b0FgAD4kmhliJmagnhVwy1JqVvwRoF/pDc31J/wrDUTIyCkCvfO26/Lp+Wa2xXaX/CpjzqGBn9xWb+qCf7s5ZSDRBBHkeP78xbVTVi8Ryzp9BI6lkjkYDzVGYfHkCsrXkiYkoYZJ9nfrsavXaa/Os1NVX2SE7UDFnBIRQx2sALIFn65MsttfyxllVMfDJItO7WVRmA6kKTX5ZxmrbqYLC8eGEK8MMYwAdeMMR/jjDALx4H+P8cWAYYYYDvEcMBgMH+OMMMMBYY8MBYY8MBYY8DgLDGcMBYY8MBYycMDgI5rdk+KGdB7zbT9Bu/xOZNZJBOUYMpo/wAcZ00soxyuev8AeGcomY4cV/yy3J2a4j7zdGVB22HB5q64zqfURubZGDeZQjn5g4pNWO6MaA7d28liCbIA8hwKX+/Ltwi7my5W/aI93L3cZIjQBUo+nVjXUk838c0ezNEmpl0XfHiV9r80SFYgi/6VV9cwpNVYCyruI6G6P50b4zmXWsShXwd37lH3aO4Uet3Zv1OeDLSzywiImp55/qf+voZa+ETnXMZVx7cxPxxzHC/212lMmrdg7I0bkIFNKij3VVRwFquOhze9pI4jqhKAA8mnWYLQrvHVSDXqFJP0BzA1vbCTsHnhDyDhmVygeum9QD+YIOcSM+paTUSttVaBIHnVIiLfAAHrwBj0+jlGpp5zjW2Jif56/HF8/wCvLqZRtyi+3ejnk7uYStJtFEWW9664PrVn6Z3IgbTaVSaDO4J9AZaJzkapZkWIl/ADsJNnzY35dP3DKcmsuNYiopN1c+ZYkn889vqImYwqbiPv4t5ojnrzf4aHaeoEc5NsAhqNF4UKDQs+Y9eOfXMaaTcxbjnnLZ7Q3ACRAxHQ2QfzGU5GBPAAHoL/AMc82ljMRzHL3+p1Iymdk/tmbrnj71xLjDHgM7PKWO8MMBYDDDAMd4sBgGF49h5+HB/j6YsB4seGAAYYYYBhix4BhWFYcfx+/AMMPL+PhX+P5YYBhgMKwCssroJDGZQtxgkE2vltBO291AutmqG4ZXz1vYWnEukMQDb379Vbyrdo7BWrJPAB3cehySsPMajRSR7t6Fdu0Nfl3il47+agn5DJB2bMe8+7P3Vq/QUV3FhyfEQEYkCzSk9Bnpfbeiksg2/ePCbVlYUn26FKZSR7ka8XxnTe/rP/AMrVf+m1WLWnnX7F1C9YW90MehoM6xi+eDvdVI6gsLq8j0vZc0hYIhJQ0wtQbsgKASNzEqaUWTRz6J2ew72VT0kmnh+smpgVL+Acq30zzWm1scR1MpjkJj1ET13i0XWSdlP6PwpxyvJ+OSymC3ZUwUN3bbSu++Ong5IBtf0iGjzTqehzpuxZwGLR7QhZWLsigFWKsLZhZ3Aih1Iz23ZKBpYoz0kbYfkuh00n96DKXtXqFaKYncQ8cM4AYCm1Es84JtTYqQccfMYsp5d+w5waMYHh32XjCgAqDbFqBt0G0m/EvHIyDUdnyRqjOtK4BU2p6qri6J2na6mjRpgc9l28YxHMdrldkhfxgHvO+7PFA7DSBRG1UT4mFjrmT2t/8un9fS/+gixZTIbsacGjGVJ/WKqP0jRcliAPvEZeT1GW9N2dqIzs7tSGfuthki5cUCAN3NXRI4Hn0z2HbrhoXHnHL+6XXuVH0MTn+18czmZftOmBDbvtmo5DADb3wsbdvX439DlxzmJuEnGJh52XRyICyacoPEu8MXHEXettayP0R3WLtTx1yCTsaYGQFUuIbnHexWo3bTYD9Q3hrrZAqyL9r3itp3iW9gglmisjdSdm6dRdUC3dzsTX6uee7WZTP2nsDAeO7YMb+3QbjYUUCeg8vU43zkbYhkQ9lyuqMqghydvjQE7b3HaWBCja1sRQo849R2RMis7RkKpKmytiiqk7bvbbqN1V4hzyM1tOV7vT8Nu+zaw3uG2tmr427bu/Pd9PPNrt4qNNLwd+yvLbsL6INxV7t2yuehPpkvlaeMk7NlC7yvh2d77yEhCVAYqG3KCWFWObyY9izggFACxIALxg+HduJBawo2NbHjwnnN7RRLLqdPAAQZtGIWJYEHdpyY9q7RtIZV6k2fTOpNXHJqIX2vbxauQkMtFGfXGgCvDc+9dcjjFlPOP2RODRie+eKv3SoNV15denXcKuxnb9i6hSR3TdVXiiLYMy0QSDYjfkfqkZ6o6nbK0YAoavRxIT1EbKCOehLLpIGPHFEZodgOO7VD+NUr+tHJrZQf2Udf7WLKfPNXo3iIEgAJAatyk0QCLCklTRBo0cgOa/tOynUNtDClj3WwNnuk5FAbR0FG+nXMjNQzIGGNRZ8v49cWAYYE4YBgDiwwHhhWGA8MWF4BjrFiwOhixA5LpoGkdUQFndgqgdSSaA/M4HGBzZ7b9ltRpYxJIEZCQpaNtwBIsAmhd0eVscdemYmZwzxzi8ZuFyxnGamDGWItbKq7EkkVd2/arsF3AghtoNbrVeevA9MrYXmkWY9bIqlVkkVSNpVXYKQbsEA0RZPHxPrncvaczbt08zbxte5HO5RdBrPiHJ4PqfXKZwJwLUmvlat0spoAC3c0FNqBZ4AIsDyIyLvm58R8RtuTyeeT6nk8n1OSaLQSzfoYpJPXYjMB8yBQ+uWz2XGl9/qI0ar2RgzN1qiUIjB+G+8WvKr9vl8H3sn3YpPG3gBFEJz4RXFDCPXSreySRbUIadhagUqmjyoHAHTJtO2lCyd53zNuHd7SkdrTXusOFN7eOfgeuWonQoWi0Luqiy7yTOAB7xJhEYA9TkFCPtGZSSksqk3yJGB527uQfPYv7K+gziXVyOFV3dgg2oGZiFHApQT4RwBQ9BmummlpWXQREMocGtQwo+7y0xHQg18ReBSdJY5e70kRQ2q79OgPP4lMm5unU8jiqxZTIfVyG7kc31tmN0xYXz5MSfmSc0/Z+DU6qUQRzOoJMrEyPtFcs5UHlrroLJI+edBprFHQX8uzq6edrX55pey/aOpi1O5F0rbULSBPsihoiQrqJIuFY7hVng0TwMxqTltnb34awiN0bulL2l7Fm0my5XdSGQWSpUFdpG0OwCsi1weQpBAoZjajWyOSZJJHJG0lnZiRe4AknkbgDXqLz3Xtrq5ppTGmiEsMTMoLb2dmBIZiIJAVHFBfLn1OeXn0zhW3dnOho+IDVDafI07MDR8jmdDLUnTxnVrd5prVjHfOzplxal1KlXdSvukMQVsknaQeOp6epxvq5DdyObu7Zje4gtdnmyAT6kA+WW5pdNSDuJwQih6mVQXrxmmharN1z0rG6aUgX9riJFixFKCPIg/dGjzzX551tzpV/lCWkHey1Hyg3t4P6nPg+mJdbIFCCWQILIUO20WCDS3QJ3G/mfXLX8mRt+i1MLeiyboW/OQd3/AL+VG0UgRpNh7tH7tnHKBvTcOD9DXI9Rl4OXJnY9WY+6feP4RtT6qDQ9Ackk7QlZtzSylrB3F3JsAgG7vgEj5E5VvDCJ9RqpJNveSO+0Uu9mbaPQWeB8BkQOIDnjnDAn0WkeaRY41LOxoAUPibJNAAAkk0AASc0O3PZ2fSbTMo2sSA6NuWwAavyP7j5XRyH2d7TGl1McxXcEJ3L6qylHA+O1jXxrPT//ABI7ejl2QREuFIldyCBZTwKgPNBXJJPUsAOlnz556sa2OOOP7Zu59nbHHCdPKZnnxDxGLDFnocTOPFeLA6vDED8L/P8AwOGAsDhhgMj64YrwwDLPZmuME0UygExusgB6HaQaPwNV9crYeWB7/wBv/aaOWCOGEOe8CTuWFbVolEHq1m2N14QBdmvA1/0zW7U0zzTqIlaQtDEyogZiidylL06KB73Tz88jHZqR86iZF/oRESy9aPunu0/tOD8DnDQ0dPQwjDCKh11dTLUy3ZM5VJ6Amq6D14H780E7CmoNIohQmt85Ea9L4D+J+P1QTmn7O6fUyu/2AGCNlEbu0hoVRtpqB32RxGAea20SCe03sydKVDvJPNNe1kXwkqRvB3EyMQCD7o6j0NbnUx3bLi/byzGE1urhj6iKBFIEryvXGxdkYP8AWk8bj4bF+eaqPqFSPbFFpqXb3siojP5qwaYbrr+b69azqZpE2+GDRUqo38+SAoLbQGmQmrrwi93POZkmpiWRJPvJ2D7pDNQVwCKWgWbn1LfTNI77SnLoe91pmIPhT75lv5yBVUdegOW9PGpRX0+mUKFXfLqSCm6lVgu8iMi7bozc8AdMov2o6kNGiRKb2FYk3VflKV3Ej1BynqtS8h3SO7t0t2ZjXzY9MtFtv7Y6WPtsCV/MREfA0Y4VH+9lY6qN40M8+qkfxbowQQKI2U7saFc+6eb9OcyCFnO1FZm9FBJ/IDLknY0wd0ZQrR0W3OiAbl3Ly7C7Xn1wjiSWA193qCAKG6dOBZND7jgWSfqc6OrgUeHTAn1eWQ/+TZjHZRAtptMvF/plY/lFu5+GcfYU/wC8wfs6j/CD+LxwcvfSexcUULzMiNIsDM0f3gi3AbztJcvdAgPY9Qo654nS9pwo6v8AZVtSGFSyjp62TYPSs9X2r2+RoNPD30RaWN43nqQkRxhU2Bdm4Fh4S9UdpHXcc8h9hh/73F/4c/8A/PPN6eNWIy/VmJ5mq9vDtqzhx+nHjn5TdqyaUzy1FKw7x6ZZ0O4bjTcwm769fPItFLAveeOeI2ndlKZgLJk3UyAnha6Cr86yN9FH5aqH5FNQD/8ApI/6ZLo+zI3fadVAoom6n8lJ/FEB5evys8Z6OHLlLJrw9q2s1pUijuSwR6EfaeRlp9azhFGr07qqqqiaDoEUBR95Eyjjj3vLMjSdmSSi4wrH9XvI9/7BbcfoM+h+0/sVpYNNMVUpJChYOXclirAW9nZ4ulBRRYV05463qNPSyxxy/wDU1Dpp6WWcTMeOXjvs2402ljcsGIbTTAcIAXPDPGOCONo6j1yvHrBEpbTameNgb7sjabNBqkjaj053BbAHXM2CdkO5GKmiLBo0RR5Hwy6e2JG4l2zDp98u5vpJxIB8A2d6c7aPakUqFvtMEUyqSpmiAXpwR3kNKTY/zik5lypAVZkkkVgLCSIGv4CVDyfmijJtPqIt25Gm0z9LQl16c8grIo+r5cgMkzMgj0+qIQyllRkegQDRRY3ZySBRDXuHUZBT7S7DliBahJGAN0kRDopIBpipOzr+Kr9MzBmvoY1DyNDM2lkQqiK8hVyxveDKqqEA2/iAHIBIx9pyEWuq04WUgsssdJuPNFlW4pUv8SBT/SPQ20pkEjz5HmOl+ozR9pAftUxY7rfcDz0YBkHPSlIWvKq8sk1HYZLldPJHqFHAKMoY11qNyHPPSgQRXJzNmiZGKurKw6qwIYefIPIwI8MMLyoMBjxYAceAGGAYDDDAMBhlvs/s9pSxtURADJI1hEB6XXJY0aUAsaNDrgVK/jzzTi0KQyINYGCENujjZe+Xw+DeD+jskGjzQPh6XPpJju2aFH3gW07bRIBQDEG9umSz1vdzy9Gs50cCqahj+0z3RO0tAvUggEfemgx3PSCjwwG7Ja0eqkmeBiqpBpT7qAlVkIPqfHqGB8zYX+jwMljijI3aXTF1VRul1Dfdo20WKJWIG7IDl7sceQg1MyK2+Z/tU36u49yvWgXH6QD9VNqdKZhYzP1mseUjebA91QAEX4Ii0qD5DnJSvRdjdv8A2TVrLPINQojaJhCfCgboIwVVCFIBpKX45Z/+IHtO0sxghMiRRM8bcle8a9rblB90baAN+ZPWhgdiaQ745nG2BJFZpH4TwsGZVv32oe6tnnJWTZqJYkj+1TCV1WQhnDBWI3LCvvFq3WxYUennnKdDTnVjVmP3RFW3Gpls2XxMqGj7NkkUsijYOrsVSMfDe5C38Lv4Zb+zQw9zI0qTVN95Ggb3F2Ma3qt3yvofI8HJe1I2Jik1U3eWWRo42UvHsrgBfu41NqKHTnw8CzTlnUmDSxrH072UB+nrLNUQb5KPlnZh9F9vO0IBoj3pMiSlO4p1DOAytvQ7WCKFsE0K3beLz5zLvVFkj0qRRs2xZHG+ztut85KLwbsKvTrxmvq5JQqBdRp4gum3gx90GYjfK4V4F8I7xpIxtNWB5knMHv42W55tRIx8RQfrdBukkY81fIQ9c83pfTxoYbYmZ5meXXW1f1Mt0xSzqZ3bibXCjwUQyuAB0G1FEdfI5UZtNyznUyn1+7j9KBJMp6D9wzka1F9yCP5yF3b8rVP9zJx2lMgNSLDa7wIURCb6AmEAjg/iPTPRPDk7i7sRk/ZJDvDRK7OW+8IuOgEWmFg/EAjoTj02gmqvsBYjqzJqgT067ZAB+XnlfU9rO6lCzupIb712dg4BG5TxR5IF3V/HI2kIIMhuwUaNSUIC8KHAWgL8uvHld5mZn2Woehk0UzQR1oI96b0NialjtXj6y9S8kvmSeOPWtpu9SZh9hgZoX2uoEnUcVbSHg16EVmZFqmQIp60GQhlCjqYtye6fEdxLc0fzjdmYlCxVy7Fw7ARbhZHBFKbFc2OnIGYxnK5uqamMfC6vZ0yqAdCG/pET2QTY9yUD1HTp+eC6OX/7dY86XWcfUS8dPPMppAb3RrZINgbSOl0o8IBHwx90tkxtXiAUGw/PF2BtHJrqM6X7sfC7OkAI72CaLcNy7ZFYVZA8EignkEe+Omelk7VkaDR6ePXGLgHxRsjspdki3tHuBCqOFZqoiz6eTk18wfxsSyr3VSKrUoN7drgjrZ6dST1OW9T2ysiRq+nhdkUqW2snG5ioUQsooA+Y+nGJxialYmlgy6iVZkCwzlvu9yLCZKRw25QoEpB2iiRXPr0pPHAx2ssmmkHB3bnS6/ECO8iv+316AZwo00hoiWKyKNpKgs82GCED47jl15JPECPtkEW0FiHYL4ReyQVJGlggGwprobzSKknYc4UuE3xqCxkjKvHSiydynjjnaab1HBzObjg8WPzH+IsX9M0o5NNzsk1MRYbGFRyAg9RvVoyQaHG3LffyIsSwatpA+5O6c7UVV27dySMYwD4gA3p8cJSvou1d7xrq6mh3KrGTcXVNw3FZFIcUt0LK/DPqHtlEkeidVXTgblESuIliJ3AsE3UouMMdwINbTd0c+YTRpIxSRBptQOOQViY+jqf0Df0h4PUL1yX2nSVO5il7z7mCNPESVBkDS+DyAo7RR57sn5ebV0J1NTDKMpjbPUeXbT1IxxyiYu/whbQom/7SkkW4qI2QF4wOS5BLVIPd6OeCTyRkjSukaiYDUab3Y2DHwmrqKUjdCw692wrzKnrmXpptpWxuQMrlCTsbafxDp0sX6E5r6aQyOz6XwSMPHpiAUk55WMdJB5iNhY/CWIz0y5KWq7OHDQMZULbdtVMrVe14xZ6A+JbU11B4zPzb0fL95o2Ec1MGhYj8VqwiaSxIpDEbHO7qPH1yObuXJWZG0s44NK3dWP14a3xHpZTcPRBi0pk4ZZ12geEjeBTcq6kMjj1Rxww/ePOsrXlQYYYYCx1jGGBJCq9XJr9Va3H6kUvzo/I5qNcyguwg0qHwqBdkjxd2pO6aQ9C5PHFlRQGOp+WW4Z1BLSr3jUCtklQRfDgEWvPQEdB5cGKvwyM+mjWd+70yM1bQe8lN7qC3tkIJI3nhPM8gNnya4jvFiHdxSAKybt9hehYsOWuzYAqzQGSAS6pyxIpVALGljjToo4G1FF0FUc9ACTk6OqBvs8XelBbzSR7wPQrEQVjXjq4J/q9MCpo+zZJRuVajHWRyFiHlzI1LfwHJ8gcnKJFMywhdTe3umKsRZUE/dfjYE1TCvCbXmhJqHRqbVamSVq91LYqCLoySEKnpShhxkg7w2kSJpo9oZmZwGZGAovKaLqeuxAAf1SRhXPacTB0fVyNJuQkLGyllIJBjJPhhAN8KGr9W7pxmR0oFdPpCeT4lVwD+tRfUN8KIHooyqs0UX6JRK4/zkijZ/Yibg/OS7/VBytqtS8jbpGZ26WxJNeQF9B8OgxSWtvNFC7iJUmAPgklWwAV/mr2lgSfe3DjplTV6t5W3SOXI4F+Q9FHRR8BxkWI5UdyzFgoJ4Rdq8eW5n+vidj9c7jgFKznajXRFEmv6O4GieLND8s64jPkZAVYEFWQcWbBBDm6HpweuQu9kk8ljZ9SSef35nmevv37DXXaTviB4fBalG2k23Tdus9D6Ch+/IlW+ALPoMvp2NN+JO7HrMyxD6d6Vv6ZOdJDGKOpUSAsGMQlc1VbRaoldbIY3eLroq+1AuE90hn8LCRSw2HqQvSzdeL4ceuRwi2s0QPGQxq65r1JPTj1+uXP8lA/+pc1/oox8f5zJftGmVFAhdix3tc4sbSyhSViFcc0D5j6Tr+xlubJPAsk0Ogs9APIZLIoKhgAteA0ercncQelr6eanpeTvq4/LTRD5vOf7pRljR6yE+E6aG28O9pZgq2Rzyx21XX0vLPEWQoibd4XJal2o1nwUb6UbXk8V5+WRzx7SVtTRq1NqfiD6ZcM2nJ5hlX12TKR9A8RP+9k6/ZSNrS6kILIBiQgMeLsSfAWNvNeWOujvtmxzEAKeU3btvQX0PI5Fj0+Hpna6ffXd2WJb7uuQByKbo/HyPHTLUvZYBpZ4GNAgFnSwQCOXUJ59NxyLU9lzIu9o22frimT0/SKSp/PHE8wc9Sp5JFKUYMjMrDoykqw+IIPH550Zgw8XVVpSoUXR/Hx4uLF9enXOZoirFTVj0II+FEGjeWJ8Skwuv23OQN0gf/WRxufqZEN53pp4JbE6iM0T3kQI3EfhMQBTn1XaB530OYMMtFtQTMsca6uJniZfunBp1H+jkoh1HnG1geWw2cvGSSWBUimjkg06d4Y3BU+Au3jRrDXvK0jEWw9bzF0mukjBCN4T1RgGQ/NGBUn41eXNKdPM6rKPs9nl4+Y6HJJjc2DV+63oAuShxtglNUdO/Hmzwk/Hd95EOnNuPllfVdmyJVruU3tdCHRqu9rrYJ4JrqK5Ay3HqZe5VpYxNAPCC1nZRrasindF8Fbjz2nLHZgbx/YpW3uhVoXrvCDViP8ADOfTgP6LfOBT/lJZBWpTvPLvFO2YdOrVtl/tgnyDDLaDbE4CrqYSQ7upKTJS0u8clAPiGS/MmqrQaFJ0+5BE6LbRE33gUeJ4iedwAto+T1K2LUUNPOyMHQlWHII6/wAeXxwNFXMKs0D95p3IDxuOLPQSx3wfSRT8mB4GfqQt3HYU9FJsr6gnz+B8x8bySWRfeWwxveKULzyQqgUF+HwFV5V8pJVhjvDCDDFhgGSRoCDZqhx8T6X/AO2R48DRDGYeIpDAnkAauvwr1llPqT58lVqpIJ3cNHpwIoq+8ZmHIIKkzSV0NmkAr9UFuTm7wa3E7R6eQ86v1y8YZdUfuNO5UUCsKMy2LpiEWt200TXkTxeRS+1pFxAAzD/POoJ/2cbWsY46m287XplbW6uSVg0rs7ABQWNmhdC/qfzy8/s3qV99Fj/1s0MZ/KRwcX8hkctqNGv+3Vj/AMINi4OWXhmxoezdMH+/1kWza36Iandu2nu+W01Vv238LrnN6P2V0sOg+0ajUqZNQe70oEc4UbWQvLQUO3G5Ra7bI6+TdBTxSqSQB1JoD4npmnB2fIqhhUSncjSyMojIPFRcFpBQ5KBibPl12dHHo9OGCT6eSYit2ogmKowdSwWJ4GX3Qw3PZuvCvNz9v6WHVa0TLLpe5O3f/lIVjXvUJmBWxQpeB5Vmbv4aqnmydNHwBJO3r+ii+gFyOL87T5YHtmUfoiIF9IRsP1cfeP8A2mObnavs3vihbTxx98QRKkM0Tx8AEMLlYhjdEC14sV0OTL7PamNDJJppgvKg7HABr3iQptRfqAT8iMtwlSoP4L69424OGXkA15tzuPNn0PxOQA4i983Z6k9ecMsQky7iQFlBYKCQC3kATRPqa6455S7Fj1PoABxwKA6cACs7gfarkMAxGwCrsNe7n8NAf72QY8ng8VYYZUT6o3ta1thZC8UQSvI8iaDeni+ggydGuNlJUUQ4sckmlIB+RuvhkJyY+yz7pYSCNjEKL3bttkHaeOOdpNX1rrXqaeZ4m3Izxv6qSrUaNcc1kBOW4omlVtquzINzNdgIF6G+lVxzz0rJPHJHKb+U936aOOX47RG/7cW3cf64bJ4I4JKQSNEC17ZQhola8M4ABHAsMEHHXzzHvOssxZE0n1mikhIEilbFqbBVhQNo62rjnqCcr1mh2b2k0YMdr3bsCwdS6CvPZdefJq/Tms67uGUkAiB/IEsYW6dHbxRX18W4erLiJnqSvZm48l1WmeJisilWHkfTyI8ip8iOD5ZHGhYhVBZj0ABJPyA65USabUPE26NirdLU1x5g+oPoeDl+QxTRtJ4Yp12jYg8MxLAAxqv6JhySB4TxW08Gm3Z8w6wyj5xv/wAsrspBIIIINEGwQR6jyOQ5hp6vWiZU3CtSG8cxYru27ttj+curfiyBfO5jV1M28kuKk8yBW4+rL0v4ir8+ec4n1Jk5flv1/wAR/rfrH49fUnIcoWPC8WA8MV4YBhjvDA6jjvzA+LHj/n+WXoxpk9/vpjx4UqJP23DO37K5nY8DVHbeyvs8EEJBvds71+grxT7yp6+7t69Mqa7tSefiaaWQXdO7FR8lJofTKowyUW5C48d5p+zPZP2vVQ6feUEjbS229vBJ4sX0rrlGp2BpYo9BqtXNBHKyyww6fvDLtLnc8wKxuu8BNpINjp8bzO0u1JZ3+0agszsNsVMqhAjAKFVR4FXkAAAXZ9c0PaHtP7W0Wk0cUg00AZIIlBeRzyZJXC+9I1Wa4A6eeZuh7Lk1ErABIqba261CsbpAvLF/C1J1O05iYvtqGYThmjr+y9neGOWOdI22lo93QsQrFSOhryJokDzGZ+bZaup7TR9FFp+7XvI5WbftHKEEgbrssWY3xRCRfq5m6aZ4zujZkb9ZGKn81rI8d4oap9oJWAE2zUAWKnQMa+EoqUfRh5Yu+0b+9HPAfWJllT/w5drf8Q5l3ncMRdgii2YhVFgWSaAs/E+eSltqP2cjKFh1cDgEvsk3QNZoHmQbOij8fr9auu7GnhG6SJwnHjA3R89KkS0P55J7Q9nyaecxy1YVaIFArtAUgeXA/O8q6LWyQtuhkeNvVGZSfntPOTHpZ7OTQSLEkzIwikJVH4oletfv/I+hyvm1J2/3yrHqohIq7irR1DIpcguRtBjckjkshJ9RkY7GEvOkk77z7ogLqB/s7Il+cZY+oHTLfulM/RMBIOgDWhJ6AOCpJ+QN/TK4OdhCTtAO66oA7r9K638M1Nd2U4djK0UV0xDnabYBiO5AaTgmvd8snn798nhuexLnT6fUaouI13JEH7svVOrOCdpAsMvA5NHjjLmsl7rcun1UiGSF4UWJCsY2pDqGN7wRujbbezzOZ2l7eg0+xImcxLTMEgW2fYoZu8mfcviW/Ci1QyvN7RRM6v3U7MN5tp1BJeGOBiR3TfhS+vU5KlXo+xJoo5p9SYAZozsB3vtbvIgshZSfeKuaI4vyzyX/AGV1bFzFpdQ8asQriNtpUMVBBqj08stJ7VIveEacneQzbprHAA4qMeSjzzb9pe0wYXkliV5ZBHFIHlmZaG0kACS1IlgdSfWM+uOYHkdb2DqoV3S6bURqOrNG4X4c7aHHxyrFctL42fhYxYraNxK8/Pj8q5zd0HthJCxdIIQxSOPh9UvhiEap7s4N1GoJvnn1yn2p2xFqJnlk0wVnbcRFJsUH4KUYD+PM3lmJkilPSdolVEbqJYeaRifDfJMbDxRnz44J6hume4j7TSDs+GPS9xFNKN5aUwhtm9gt+D71jRBLcADgenl+2e1dLqZN/wBlOn8NFYGj2E2x3bDGADyBwegGaus7OLRaYxaP7Qn2ceMtIr/pZeCscu392JFvWdq6k6aJpe0IoiZJFZ4aLlFSDYq/Z0Hu23DMvvDnPLe1B/y3Vdf08vXr+kbr8c35NK6aaEjRRR1LMb1TMEXwafkd86qwauh3e6aGYvthCya3U7lKgzyFSVIsFzytgWPl64gljXhj/wAf/fDNMlhWMnC8BVjwwwFjxYZQYxgovLMWlX8cqIPgGdvoF4/NhkFXAnNNZdKn+bnmP9N1iT9lAzEfJxnSdvSJ+gSGDirijG/6Syl5F+jDAj0vYmokXesTBOvePUcdf6yQqv789D7JtDomlk1EmlZzEUjCzuzKzEBjugjkT3CTyGFgDzOeS1OoeVt0jtI36zsWP5sScjyUtve+zWr0GlnjaHUiI3TSyJNKwXqyo3dRiOwNpbYW8XBUXeV26JNR3AgnGo7uMjd3gWQyCV7bu5JO8LFe78XoABVUPLjERjaW9/2bKdLrO+lj08P3ZJd5WQs7Qhjce83ch5qIgN5ccUNf7ML9iE0NTMNqmSFpJS0nJmVwoKRqFdSpNHw8+9x47gZ75/YDVadbl1SRBWJGxnKg0Bu3EoFPlfXjJVLdvBXjz6InZ6sF77tLR6jwklZkWVhz7omV+8HFH3xkXaXsVH7+nUyjaGZU1Cot7N52d9GxFDqpdj/SxuSngM5Neea2q1BgYodJFG3+lWR3ry/SMVPzC0c03imWEbNSUk7oanuolWJdjWxAeMrukCfeFSPduiay2UyNRDqdQ5kaOWRmq2EZ52qFHurXCgDE3Y0wALKqDy7ySKP1PR3BynNOz++zN/WYn+85GBlRofyXxbTaZfh3oY/8INlrSaDTCmk1MbNd7FEyLx0uUwk/RV/tDMbDFFvbaTt9S+6efTMpaNCANXZiG8SAyqgld6Iou5ryroMPtTs7TtM32WaBYvDsV3kB91Q3LpVbrPJ6Zi4iclLbQHYsxBKIJAOvdPHLXzETMRlWfSunvo6f1lZf7xkBHrlqHtCZBSSyqP6Mjj+45U4a/Y/Zvdffz+HYQVUi2DdULL1vzWM8uRZpAzCP2i1hNRVRB3Ot7thA2JGWI5ZFss3m8sl8jKi9vakVc8jUdw3nfR9R3l0eByPQZd1MeojQvJBpyBt3DuYNybwCneLGA0e6+N1emSuV8MLNfsXs6EmNtU7Rxu1IBQLUfESzcJHY2bz+InyViKx7RU9dNpz8hMv/AJJQMsa3URahY9zmJ44u6ClXdKDuy0+9nApgKINVXSspB6nQRu0q6ZJxJGxuGQBn2gkNQQWGQ1am+CT+E5q+zPtbDpmR5NKZGSFYARIoBAmEu7a0Zo/I9QOnlL/2mEcssg1Uz94hjVEViig7Rf35A6BhQU9euedGiiau71Cj4TI0Z+HiXen1LDM/K/CzJ2pp9gVNKTTvIO9m3KDIIwfDFHGSB3YoFq5PGVf5Yn3O4kILszsvGwliS1xnwHr0rFN2RMo3d2WX9eMiRPq0ZIH1yiDmqhnlonWxOPvYQG/XhOw/Mx8xn5KE+eRyaIdYXEorpW2QcecZu/mhbp1yljxRYrDGzE9ec5wHhix4QjhgceULDGMQwGDhhhXB+Y/xwCr6XlhNGfxMiD+mwv8AZFv+7K94hhV/Zp16tLKfRAI1/bfcx/YGd/ykim49NCOK8ZkkP5Fgh/ZzNwGSi14dsTAUrCP/AFcccZ/ONVJynM5c7nJZvViSfzOLORgs8k08zRndGzI3S0JU/EWMjGGUeo0PteWQxa2JdRERV0BItkeJSKBPHwPJ8WSdpNt0bJpppJIGe9u82g4JRo/1eWJ+JHBrcfJ5JFIV6Ei+D8fnkotxizo43H95H92VHGGMYicAxk4HFeAxizqQcn51nJwGP4/6eees1OsQ6WbVd2wl1DmBrktNrRk7gCllQ6GlJ95BZNZ5I52ZDVWa9LNdSRx82J+p9ckwsS5Y3/Hpix4myoeGLDA6jcqQykqw5DAkEfIjkZcbtaVqEhWUDj71Qxr07z3x9GGUhiBwtpZGU9F2/Ikj6Xz+85FjvnO0HT5gYEeOsFxYQ1HqawxHDCv/2Q=="/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37250" name="AutoShape 2" descr="Image result for internet.org"/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41346" name="AutoShape 2" descr="Image result for drones"/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41348" name="AutoShape 4" descr="Image result for drones"/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9" name="TextBox 18"/>
          <p:cNvSpPr txBox="1"/>
          <p:nvPr/>
        </p:nvSpPr>
        <p:spPr>
          <a:xfrm>
            <a:off x="6299200" y="4863083"/>
            <a:ext cx="56896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 smtClean="0"/>
              <a:t>E. </a:t>
            </a:r>
            <a:r>
              <a:rPr lang="en-CA" sz="1600" dirty="0" err="1" smtClean="0"/>
              <a:t>Kalantari</a:t>
            </a:r>
            <a:r>
              <a:rPr lang="en-CA" sz="1600" dirty="0" smtClean="0"/>
              <a:t>, H. </a:t>
            </a:r>
            <a:r>
              <a:rPr lang="en-CA" sz="1600" dirty="0" err="1" smtClean="0"/>
              <a:t>Yanikomeroglu</a:t>
            </a:r>
            <a:r>
              <a:rPr lang="en-CA" sz="1600" dirty="0" smtClean="0"/>
              <a:t>, A. </a:t>
            </a:r>
            <a:r>
              <a:rPr lang="en-CA" sz="1600" dirty="0" err="1" smtClean="0"/>
              <a:t>Yongacoglu</a:t>
            </a:r>
            <a:r>
              <a:rPr lang="en-CA" sz="1600" dirty="0" smtClean="0"/>
              <a:t>, “</a:t>
            </a:r>
            <a:r>
              <a:rPr lang="en-CA" sz="1600" dirty="0" smtClean="0">
                <a:solidFill>
                  <a:srgbClr val="FF0000"/>
                </a:solidFill>
              </a:rPr>
              <a:t>On the number and 3D placement of drone base stations in wireless cellular networks</a:t>
            </a:r>
            <a:r>
              <a:rPr lang="en-CA" sz="1600" dirty="0" smtClean="0"/>
              <a:t>”, </a:t>
            </a:r>
            <a:r>
              <a:rPr lang="en-CA" sz="1600" i="1" dirty="0" smtClean="0"/>
              <a:t>IEEE Vehicular Technology Conference (VTC2016-Fall)</a:t>
            </a:r>
            <a:r>
              <a:rPr lang="en-CA" sz="1600" dirty="0" smtClean="0"/>
              <a:t>.</a:t>
            </a:r>
            <a:endParaRPr lang="en-CA" sz="1600" dirty="0">
              <a:latin typeface="+mj-lt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99200" y="5768618"/>
            <a:ext cx="56896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 smtClean="0"/>
              <a:t>I. </a:t>
            </a:r>
            <a:r>
              <a:rPr lang="en-CA" sz="1600" dirty="0" err="1" smtClean="0"/>
              <a:t>Bor</a:t>
            </a:r>
            <a:r>
              <a:rPr lang="en-CA" sz="1600" dirty="0" smtClean="0"/>
              <a:t> </a:t>
            </a:r>
            <a:r>
              <a:rPr lang="en-CA" sz="1600" dirty="0" err="1" smtClean="0"/>
              <a:t>Yaliniz</a:t>
            </a:r>
            <a:r>
              <a:rPr lang="en-CA" sz="1600" dirty="0" smtClean="0"/>
              <a:t>, A. El-</a:t>
            </a:r>
            <a:r>
              <a:rPr lang="en-CA" sz="1600" dirty="0" err="1" smtClean="0"/>
              <a:t>Keyi</a:t>
            </a:r>
            <a:r>
              <a:rPr lang="en-CA" sz="1600" dirty="0" smtClean="0"/>
              <a:t>, H. </a:t>
            </a:r>
            <a:r>
              <a:rPr lang="en-CA" sz="1600" dirty="0" err="1" smtClean="0"/>
              <a:t>Yanikomeroglu</a:t>
            </a:r>
            <a:r>
              <a:rPr lang="en-CA" sz="1600" dirty="0" smtClean="0"/>
              <a:t>, “</a:t>
            </a:r>
            <a:r>
              <a:rPr lang="en-CA" sz="1600" dirty="0" smtClean="0">
                <a:solidFill>
                  <a:srgbClr val="FF0000"/>
                </a:solidFill>
              </a:rPr>
              <a:t>Efficient 3-D placement of an aerial base station in next generation cellular networks</a:t>
            </a:r>
            <a:r>
              <a:rPr lang="en-CA" sz="1600" dirty="0" smtClean="0"/>
              <a:t>”, </a:t>
            </a:r>
            <a:r>
              <a:rPr lang="en-CA" sz="1600" i="1" dirty="0" smtClean="0"/>
              <a:t>IEEE </a:t>
            </a:r>
            <a:r>
              <a:rPr lang="en-CA" sz="1600" i="1" dirty="0" smtClean="0"/>
              <a:t>ICC</a:t>
            </a:r>
            <a:r>
              <a:rPr lang="en-CA" sz="1600" i="1" dirty="0" smtClean="0"/>
              <a:t> 2016</a:t>
            </a:r>
            <a:r>
              <a:rPr lang="en-CA" sz="1600" dirty="0" smtClean="0"/>
              <a:t>.</a:t>
            </a:r>
            <a:endParaRPr lang="en-CA" sz="1600" dirty="0">
              <a:latin typeface="+mj-lt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99200" y="3944209"/>
            <a:ext cx="56896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 smtClean="0"/>
              <a:t>E. </a:t>
            </a:r>
            <a:r>
              <a:rPr lang="en-CA" sz="1600" dirty="0" err="1" smtClean="0"/>
              <a:t>Kalantari</a:t>
            </a:r>
            <a:r>
              <a:rPr lang="en-CA" sz="1600" dirty="0" smtClean="0"/>
              <a:t>, M.Z. </a:t>
            </a:r>
            <a:r>
              <a:rPr lang="en-CA" sz="1600" dirty="0" err="1" smtClean="0"/>
              <a:t>Shakir</a:t>
            </a:r>
            <a:r>
              <a:rPr lang="en-CA" sz="1600" dirty="0" smtClean="0"/>
              <a:t>, H. </a:t>
            </a:r>
            <a:r>
              <a:rPr lang="en-CA" sz="1600" dirty="0" err="1" smtClean="0"/>
              <a:t>Yanikomeroglu</a:t>
            </a:r>
            <a:r>
              <a:rPr lang="en-CA" sz="1600" dirty="0" smtClean="0"/>
              <a:t>, A. </a:t>
            </a:r>
            <a:r>
              <a:rPr lang="en-CA" sz="1600" dirty="0" err="1" smtClean="0"/>
              <a:t>Yongacoglu</a:t>
            </a:r>
            <a:r>
              <a:rPr lang="en-CA" sz="1600" dirty="0" smtClean="0"/>
              <a:t>, “</a:t>
            </a:r>
            <a:r>
              <a:rPr lang="en-CA" sz="1600" dirty="0" smtClean="0">
                <a:solidFill>
                  <a:srgbClr val="FF0000"/>
                </a:solidFill>
              </a:rPr>
              <a:t>Backhaul-aware robust  3D drone placement in 5G+ wireless networks</a:t>
            </a:r>
            <a:r>
              <a:rPr lang="en-CA" sz="1600" dirty="0" smtClean="0"/>
              <a:t>”, </a:t>
            </a:r>
            <a:r>
              <a:rPr lang="en-CA" sz="1600" i="1" dirty="0" smtClean="0"/>
              <a:t>IEEE </a:t>
            </a:r>
            <a:r>
              <a:rPr lang="en-CA" sz="1600" i="1" dirty="0" smtClean="0"/>
              <a:t>ICC </a:t>
            </a:r>
            <a:r>
              <a:rPr lang="en-CA" sz="1600" i="1" dirty="0" smtClean="0"/>
              <a:t>Workshops 2017</a:t>
            </a:r>
            <a:r>
              <a:rPr lang="en-CA" sz="1600" dirty="0" smtClean="0"/>
              <a:t>.</a:t>
            </a:r>
            <a:endParaRPr lang="en-CA" sz="1600" dirty="0">
              <a:latin typeface="+mj-lt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3200" y="4859787"/>
            <a:ext cx="58928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 smtClean="0"/>
              <a:t>M. </a:t>
            </a:r>
            <a:r>
              <a:rPr lang="en-CA" sz="1600" dirty="0" err="1" smtClean="0"/>
              <a:t>Alzenad</a:t>
            </a:r>
            <a:r>
              <a:rPr lang="en-CA" sz="1600" dirty="0" smtClean="0"/>
              <a:t>, A. El-</a:t>
            </a:r>
            <a:r>
              <a:rPr lang="en-CA" sz="1600" dirty="0" err="1" smtClean="0"/>
              <a:t>Keyi</a:t>
            </a:r>
            <a:r>
              <a:rPr lang="en-CA" sz="1600" dirty="0" smtClean="0"/>
              <a:t>, H. </a:t>
            </a:r>
            <a:r>
              <a:rPr lang="en-CA" sz="1600" dirty="0" err="1" smtClean="0"/>
              <a:t>Yanikomeroglu</a:t>
            </a:r>
            <a:r>
              <a:rPr lang="en-CA" sz="1600" dirty="0" smtClean="0"/>
              <a:t>, “</a:t>
            </a:r>
            <a:r>
              <a:rPr lang="en-CA" sz="1600" dirty="0" smtClean="0">
                <a:solidFill>
                  <a:srgbClr val="FF0000"/>
                </a:solidFill>
              </a:rPr>
              <a:t>3D placement of an unmanned aerial vehicle </a:t>
            </a:r>
            <a:r>
              <a:rPr lang="en-CA" sz="1600" dirty="0" smtClean="0">
                <a:solidFill>
                  <a:srgbClr val="FF0000"/>
                </a:solidFill>
              </a:rPr>
              <a:t>BS</a:t>
            </a:r>
            <a:r>
              <a:rPr lang="en-CA" sz="1600" dirty="0" smtClean="0">
                <a:solidFill>
                  <a:srgbClr val="FF0000"/>
                </a:solidFill>
              </a:rPr>
              <a:t> </a:t>
            </a:r>
            <a:r>
              <a:rPr lang="en-CA" sz="1600" dirty="0" smtClean="0">
                <a:solidFill>
                  <a:srgbClr val="FF0000"/>
                </a:solidFill>
              </a:rPr>
              <a:t>for maximum coverage of users </a:t>
            </a:r>
            <a:r>
              <a:rPr lang="en-CA" sz="1600" dirty="0" smtClean="0">
                <a:solidFill>
                  <a:srgbClr val="FF0000"/>
                </a:solidFill>
              </a:rPr>
              <a:t>with different </a:t>
            </a:r>
            <a:r>
              <a:rPr lang="en-CA" sz="1600" dirty="0" err="1" smtClean="0">
                <a:solidFill>
                  <a:srgbClr val="FF0000"/>
                </a:solidFill>
              </a:rPr>
              <a:t>QoS</a:t>
            </a:r>
            <a:r>
              <a:rPr lang="en-CA" sz="1600" dirty="0" smtClean="0">
                <a:solidFill>
                  <a:srgbClr val="FF0000"/>
                </a:solidFill>
              </a:rPr>
              <a:t>  requirements</a:t>
            </a:r>
            <a:r>
              <a:rPr lang="en-CA" sz="1600" dirty="0" smtClean="0"/>
              <a:t>”, </a:t>
            </a:r>
            <a:r>
              <a:rPr lang="en-CA" sz="1600" i="1" dirty="0" smtClean="0"/>
              <a:t>IEEE Wireless </a:t>
            </a:r>
            <a:r>
              <a:rPr lang="en-CA" sz="1600" i="1" dirty="0" err="1" smtClean="0"/>
              <a:t>Commun</a:t>
            </a:r>
            <a:r>
              <a:rPr lang="en-CA" sz="1600" i="1" dirty="0" smtClean="0"/>
              <a:t> </a:t>
            </a:r>
            <a:r>
              <a:rPr lang="en-CA" sz="1600" i="1" dirty="0" smtClean="0"/>
              <a:t>Letters, </a:t>
            </a:r>
            <a:r>
              <a:rPr lang="en-CA" sz="1600" dirty="0" smtClean="0"/>
              <a:t>2017</a:t>
            </a:r>
            <a:r>
              <a:rPr lang="en-CA" sz="1600" dirty="0" smtClean="0"/>
              <a:t>.</a:t>
            </a:r>
            <a:endParaRPr lang="en-CA" sz="1600" dirty="0">
              <a:latin typeface="+mj-lt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99200" y="2156353"/>
            <a:ext cx="56896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 smtClean="0"/>
              <a:t>M. </a:t>
            </a:r>
            <a:r>
              <a:rPr lang="en-CA" sz="1600" dirty="0" err="1" smtClean="0"/>
              <a:t>Gapeyenko</a:t>
            </a:r>
            <a:r>
              <a:rPr lang="en-CA" sz="1600" dirty="0" smtClean="0"/>
              <a:t>, I. </a:t>
            </a:r>
            <a:r>
              <a:rPr lang="en-CA" sz="1600" dirty="0" err="1" smtClean="0"/>
              <a:t>Bor-Yaliniz</a:t>
            </a:r>
            <a:r>
              <a:rPr lang="en-CA" sz="1600" dirty="0" smtClean="0"/>
              <a:t>, S. Andreev, H. </a:t>
            </a:r>
            <a:r>
              <a:rPr lang="en-CA" sz="1600" dirty="0" err="1" smtClean="0"/>
              <a:t>Yanikomeroglu</a:t>
            </a:r>
            <a:r>
              <a:rPr lang="en-CA" sz="1600" dirty="0" smtClean="0"/>
              <a:t>, Y. </a:t>
            </a:r>
            <a:r>
              <a:rPr lang="en-CA" sz="1600" dirty="0" err="1" smtClean="0"/>
              <a:t>Koucheryavy</a:t>
            </a:r>
            <a:r>
              <a:rPr lang="en-CA" sz="1600" dirty="0" smtClean="0"/>
              <a:t>, “</a:t>
            </a:r>
            <a:r>
              <a:rPr lang="en-CA" sz="1600" dirty="0" smtClean="0">
                <a:solidFill>
                  <a:srgbClr val="FF0000"/>
                </a:solidFill>
              </a:rPr>
              <a:t>Effect of blockage in deploying </a:t>
            </a:r>
            <a:r>
              <a:rPr lang="en-CA" sz="1600" dirty="0" err="1" smtClean="0">
                <a:solidFill>
                  <a:srgbClr val="FF0000"/>
                </a:solidFill>
              </a:rPr>
              <a:t>mmWave</a:t>
            </a:r>
            <a:r>
              <a:rPr lang="en-CA" sz="1600" dirty="0" smtClean="0">
                <a:solidFill>
                  <a:srgbClr val="FF0000"/>
                </a:solidFill>
              </a:rPr>
              <a:t> drone base stations for beyond-5G networks</a:t>
            </a:r>
            <a:r>
              <a:rPr lang="en-CA" sz="1600" dirty="0" smtClean="0"/>
              <a:t>”, </a:t>
            </a:r>
            <a:r>
              <a:rPr lang="en-CA" sz="1600" dirty="0" smtClean="0"/>
              <a:t>u/r </a:t>
            </a:r>
            <a:r>
              <a:rPr lang="en-CA" sz="1600" dirty="0" smtClean="0"/>
              <a:t>in </a:t>
            </a:r>
            <a:r>
              <a:rPr lang="en-CA" sz="1600" i="1" dirty="0" smtClean="0"/>
              <a:t>IEEE WCNC 2018</a:t>
            </a:r>
            <a:r>
              <a:rPr lang="en-CA" sz="1600" dirty="0" smtClean="0"/>
              <a:t>. </a:t>
            </a:r>
            <a:endParaRPr lang="en-CA" sz="1600" dirty="0">
              <a:latin typeface="+mj-lt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3200" y="5770189"/>
            <a:ext cx="58928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 smtClean="0"/>
              <a:t>M. </a:t>
            </a:r>
            <a:r>
              <a:rPr lang="en-CA" sz="1600" dirty="0" err="1" smtClean="0"/>
              <a:t>Alzenad</a:t>
            </a:r>
            <a:r>
              <a:rPr lang="en-CA" sz="1600" dirty="0" smtClean="0"/>
              <a:t>, A. El-</a:t>
            </a:r>
            <a:r>
              <a:rPr lang="en-CA" sz="1600" dirty="0" err="1" smtClean="0"/>
              <a:t>Keyi</a:t>
            </a:r>
            <a:r>
              <a:rPr lang="en-CA" sz="1600" dirty="0" smtClean="0"/>
              <a:t>, F. </a:t>
            </a:r>
            <a:r>
              <a:rPr lang="en-CA" sz="1600" dirty="0" err="1" smtClean="0"/>
              <a:t>Lagum</a:t>
            </a:r>
            <a:r>
              <a:rPr lang="en-CA" sz="1600" dirty="0" smtClean="0"/>
              <a:t>, H. </a:t>
            </a:r>
            <a:r>
              <a:rPr lang="en-CA" sz="1600" dirty="0" err="1" smtClean="0"/>
              <a:t>Yanikomeroglu</a:t>
            </a:r>
            <a:r>
              <a:rPr lang="en-CA" sz="1600" dirty="0" smtClean="0"/>
              <a:t>, “</a:t>
            </a:r>
            <a:r>
              <a:rPr lang="en-CA" sz="1600" dirty="0" smtClean="0">
                <a:solidFill>
                  <a:srgbClr val="FF3300"/>
                </a:solidFill>
              </a:rPr>
              <a:t>3D placement of unmanned aerial vehicle base station (UAV-BS) for energy-efficient maximal coverage</a:t>
            </a:r>
            <a:r>
              <a:rPr lang="en-CA" sz="1600" dirty="0" smtClean="0"/>
              <a:t>”, </a:t>
            </a:r>
            <a:r>
              <a:rPr lang="en-CA" sz="1600" i="1" dirty="0" smtClean="0"/>
              <a:t>IEEE Wireless Communications Letters, </a:t>
            </a:r>
            <a:r>
              <a:rPr lang="en-CA" sz="1600" dirty="0" smtClean="0"/>
              <a:t>Aug 2017</a:t>
            </a:r>
            <a:r>
              <a:rPr lang="en-CA" sz="1600" dirty="0" smtClean="0"/>
              <a:t>.</a:t>
            </a:r>
            <a:endParaRPr lang="en-CA" sz="1600" dirty="0">
              <a:latin typeface="+mj-lt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3200" y="1281171"/>
            <a:ext cx="58928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 smtClean="0"/>
              <a:t>F. </a:t>
            </a:r>
            <a:r>
              <a:rPr lang="en-CA" sz="1600" dirty="0" err="1" smtClean="0"/>
              <a:t>Lagum</a:t>
            </a:r>
            <a:r>
              <a:rPr lang="en-CA" sz="1600" dirty="0" smtClean="0"/>
              <a:t>, I. </a:t>
            </a:r>
            <a:r>
              <a:rPr lang="en-CA" sz="1600" dirty="0" err="1" smtClean="0"/>
              <a:t>Bor-Yaliniz</a:t>
            </a:r>
            <a:r>
              <a:rPr lang="en-CA" sz="1600" dirty="0" smtClean="0"/>
              <a:t>, H. </a:t>
            </a:r>
            <a:r>
              <a:rPr lang="en-CA" sz="1600" dirty="0" err="1" smtClean="0"/>
              <a:t>Yanikomeroglu</a:t>
            </a:r>
            <a:r>
              <a:rPr lang="en-CA" sz="1600" dirty="0" smtClean="0"/>
              <a:t>, “</a:t>
            </a:r>
            <a:r>
              <a:rPr lang="en-CA" sz="1600" dirty="0" smtClean="0">
                <a:solidFill>
                  <a:srgbClr val="FF0000"/>
                </a:solidFill>
              </a:rPr>
              <a:t>Strategic </a:t>
            </a:r>
            <a:r>
              <a:rPr lang="en-CA" sz="1600" dirty="0" err="1" smtClean="0">
                <a:solidFill>
                  <a:srgbClr val="FF0000"/>
                </a:solidFill>
              </a:rPr>
              <a:t>densificationn</a:t>
            </a:r>
            <a:r>
              <a:rPr lang="en-CA" sz="1600" dirty="0" smtClean="0">
                <a:solidFill>
                  <a:srgbClr val="FF0000"/>
                </a:solidFill>
              </a:rPr>
              <a:t> with UAV-BSs for cellular networks</a:t>
            </a:r>
            <a:r>
              <a:rPr lang="en-CA" sz="1600" dirty="0" smtClean="0"/>
              <a:t>”, under review in </a:t>
            </a:r>
            <a:r>
              <a:rPr lang="en-CA" sz="1600" i="1" dirty="0" smtClean="0"/>
              <a:t>IEEE Wireless Communications Letters, </a:t>
            </a:r>
            <a:r>
              <a:rPr lang="en-CA" sz="1600" dirty="0" smtClean="0"/>
              <a:t>2017.</a:t>
            </a:r>
            <a:endParaRPr lang="en-CA" sz="1600" dirty="0">
              <a:latin typeface="+mj-lt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3200" y="2151415"/>
            <a:ext cx="58928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 smtClean="0"/>
              <a:t>S. Andreev, V. </a:t>
            </a:r>
            <a:r>
              <a:rPr lang="en-CA" sz="1600" dirty="0" err="1" smtClean="0"/>
              <a:t>Petrov</a:t>
            </a:r>
            <a:r>
              <a:rPr lang="en-CA" sz="1600" dirty="0" smtClean="0"/>
              <a:t>, M. </a:t>
            </a:r>
            <a:r>
              <a:rPr lang="en-CA" sz="1600" dirty="0" err="1" smtClean="0"/>
              <a:t>Dohler</a:t>
            </a:r>
            <a:r>
              <a:rPr lang="en-CA" sz="1600" dirty="0" smtClean="0"/>
              <a:t>, H. </a:t>
            </a:r>
            <a:r>
              <a:rPr lang="en-CA" sz="1600" dirty="0" err="1" smtClean="0"/>
              <a:t>Yanikomeroglu</a:t>
            </a:r>
            <a:r>
              <a:rPr lang="en-CA" sz="1600" dirty="0" smtClean="0"/>
              <a:t>, “</a:t>
            </a:r>
            <a:r>
              <a:rPr lang="en-CA" sz="1600" dirty="0" smtClean="0">
                <a:solidFill>
                  <a:srgbClr val="FF0000"/>
                </a:solidFill>
              </a:rPr>
              <a:t>Future of ultra-dense networks beyond 5G: Harnessing heterogeneous moving cells</a:t>
            </a:r>
            <a:r>
              <a:rPr lang="en-CA" sz="1600" dirty="0" smtClean="0"/>
              <a:t>”, under review in </a:t>
            </a:r>
            <a:r>
              <a:rPr lang="en-CA" sz="1600" i="1" dirty="0" smtClean="0"/>
              <a:t>IEEE Communications Magazine, </a:t>
            </a:r>
            <a:r>
              <a:rPr lang="en-CA" sz="1600" dirty="0" smtClean="0"/>
              <a:t>2017.</a:t>
            </a:r>
            <a:endParaRPr lang="en-CA" sz="1600" dirty="0">
              <a:latin typeface="+mj-lt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3200" y="3043695"/>
            <a:ext cx="58928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 smtClean="0"/>
              <a:t>I. </a:t>
            </a:r>
            <a:r>
              <a:rPr lang="en-CA" sz="1600" dirty="0" err="1" smtClean="0"/>
              <a:t>Bor-Yaliniz</a:t>
            </a:r>
            <a:r>
              <a:rPr lang="en-CA" sz="1600" dirty="0" smtClean="0"/>
              <a:t>, S.S. </a:t>
            </a:r>
            <a:r>
              <a:rPr lang="en-CA" sz="1600" dirty="0" err="1" smtClean="0"/>
              <a:t>Szyszkowicz</a:t>
            </a:r>
            <a:r>
              <a:rPr lang="en-CA" sz="1600" dirty="0" smtClean="0"/>
              <a:t>, H. </a:t>
            </a:r>
            <a:r>
              <a:rPr lang="en-CA" sz="1600" dirty="0" err="1" smtClean="0"/>
              <a:t>Yanikomeroglu</a:t>
            </a:r>
            <a:r>
              <a:rPr lang="en-CA" sz="1600" dirty="0" smtClean="0"/>
              <a:t>, "</a:t>
            </a:r>
            <a:r>
              <a:rPr lang="en-CA" sz="1600" dirty="0" smtClean="0">
                <a:solidFill>
                  <a:srgbClr val="FF0000"/>
                </a:solidFill>
              </a:rPr>
              <a:t>Environment aware drone-base-station placements in modern metropolitans</a:t>
            </a:r>
            <a:r>
              <a:rPr lang="en-CA" sz="1600" dirty="0" smtClean="0"/>
              <a:t>”, under review in </a:t>
            </a:r>
            <a:r>
              <a:rPr lang="en-CA" sz="1600" i="1" dirty="0" smtClean="0"/>
              <a:t>IEEE</a:t>
            </a:r>
            <a:r>
              <a:rPr lang="en-CA" sz="1600" dirty="0" smtClean="0"/>
              <a:t> </a:t>
            </a:r>
            <a:r>
              <a:rPr lang="en-CA" sz="1600" i="1" dirty="0" smtClean="0"/>
              <a:t>Wireless Communications Letters, </a:t>
            </a:r>
            <a:r>
              <a:rPr lang="en-CA" sz="1600" dirty="0" smtClean="0"/>
              <a:t>2017.</a:t>
            </a:r>
            <a:endParaRPr lang="en-CA" sz="1600" dirty="0">
              <a:latin typeface="+mj-lt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3200" y="3951741"/>
            <a:ext cx="58928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 smtClean="0"/>
              <a:t>M. </a:t>
            </a:r>
            <a:r>
              <a:rPr lang="en-CA" sz="1600" dirty="0" err="1" smtClean="0"/>
              <a:t>Alzenad</a:t>
            </a:r>
            <a:r>
              <a:rPr lang="en-CA" sz="1600" dirty="0" smtClean="0"/>
              <a:t>, M.Z. </a:t>
            </a:r>
            <a:r>
              <a:rPr lang="en-CA" sz="1600" dirty="0" err="1" smtClean="0"/>
              <a:t>Shakir</a:t>
            </a:r>
            <a:r>
              <a:rPr lang="en-CA" sz="1600" dirty="0" smtClean="0"/>
              <a:t>, H. </a:t>
            </a:r>
            <a:r>
              <a:rPr lang="en-CA" sz="1600" dirty="0" err="1" smtClean="0"/>
              <a:t>Yanikomeroglu</a:t>
            </a:r>
            <a:r>
              <a:rPr lang="en-CA" sz="1600" dirty="0" smtClean="0"/>
              <a:t>, M.-S. </a:t>
            </a:r>
            <a:r>
              <a:rPr lang="en-CA" sz="1600" dirty="0" err="1" smtClean="0"/>
              <a:t>Alouini</a:t>
            </a:r>
            <a:r>
              <a:rPr lang="en-CA" sz="1600" dirty="0" smtClean="0"/>
              <a:t>, “</a:t>
            </a:r>
            <a:r>
              <a:rPr lang="en-CA" sz="1600" dirty="0" smtClean="0">
                <a:solidFill>
                  <a:srgbClr val="FF0000"/>
                </a:solidFill>
              </a:rPr>
              <a:t>FSO-based vertical backhaul/</a:t>
            </a:r>
            <a:r>
              <a:rPr lang="en-CA" sz="1600" dirty="0" err="1" smtClean="0">
                <a:solidFill>
                  <a:srgbClr val="FF0000"/>
                </a:solidFill>
              </a:rPr>
              <a:t>fronthaul</a:t>
            </a:r>
            <a:r>
              <a:rPr lang="en-CA" sz="1600" dirty="0" smtClean="0">
                <a:solidFill>
                  <a:srgbClr val="FF0000"/>
                </a:solidFill>
              </a:rPr>
              <a:t> framework for 5G+ wireless networks</a:t>
            </a:r>
            <a:r>
              <a:rPr lang="en-CA" sz="1600" dirty="0" smtClean="0"/>
              <a:t>”, under review in </a:t>
            </a:r>
            <a:r>
              <a:rPr lang="en-CA" sz="1600" i="1" dirty="0" smtClean="0"/>
              <a:t>IEEE Communications Magazine, </a:t>
            </a:r>
            <a:r>
              <a:rPr lang="en-CA" sz="1600" dirty="0" smtClean="0"/>
              <a:t>2017.</a:t>
            </a:r>
            <a:endParaRPr lang="en-CA" sz="1600" dirty="0">
              <a:latin typeface="+mj-lt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99200" y="384627"/>
            <a:ext cx="56896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 smtClean="0"/>
              <a:t>I. </a:t>
            </a:r>
            <a:r>
              <a:rPr lang="en-CA" sz="1600" dirty="0" err="1" smtClean="0"/>
              <a:t>Bor-Yaliniz</a:t>
            </a:r>
            <a:r>
              <a:rPr lang="en-CA" sz="1600" dirty="0" smtClean="0"/>
              <a:t>, H. </a:t>
            </a:r>
            <a:r>
              <a:rPr lang="en-CA" sz="1600" dirty="0" err="1" smtClean="0"/>
              <a:t>Yanikomeroglu</a:t>
            </a:r>
            <a:r>
              <a:rPr lang="en-CA" sz="1600" dirty="0" smtClean="0"/>
              <a:t>, “</a:t>
            </a:r>
            <a:r>
              <a:rPr lang="en-CA" sz="1600" dirty="0" smtClean="0">
                <a:solidFill>
                  <a:srgbClr val="FF0000"/>
                </a:solidFill>
              </a:rPr>
              <a:t>The new frontier in RAN heterogeneity: Multi-tier drone-cells</a:t>
            </a:r>
            <a:r>
              <a:rPr lang="en-CA" sz="1600" dirty="0" smtClean="0"/>
              <a:t>”, </a:t>
            </a:r>
            <a:r>
              <a:rPr lang="en-CA" sz="1600" i="1" dirty="0" smtClean="0"/>
              <a:t>IEEE Communications Magazine, </a:t>
            </a:r>
            <a:r>
              <a:rPr lang="en-CA" sz="1600" dirty="0" smtClean="0"/>
              <a:t>November 2016</a:t>
            </a:r>
            <a:r>
              <a:rPr lang="en-CA" sz="1600" i="1" dirty="0" smtClean="0"/>
              <a:t>.</a:t>
            </a:r>
            <a:endParaRPr lang="en-CA" sz="1600" dirty="0">
              <a:latin typeface="+mj-lt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99200" y="3043457"/>
            <a:ext cx="56896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 smtClean="0"/>
              <a:t>E. </a:t>
            </a:r>
            <a:r>
              <a:rPr lang="en-CA" sz="1600" dirty="0" err="1" smtClean="0"/>
              <a:t>Kalantari</a:t>
            </a:r>
            <a:r>
              <a:rPr lang="en-CA" sz="1600" dirty="0" smtClean="0"/>
              <a:t>, I. </a:t>
            </a:r>
            <a:r>
              <a:rPr lang="en-CA" sz="1600" dirty="0" err="1" smtClean="0"/>
              <a:t>Bor-Yaliniz</a:t>
            </a:r>
            <a:r>
              <a:rPr lang="en-CA" sz="1600" dirty="0" smtClean="0"/>
              <a:t>, A. </a:t>
            </a:r>
            <a:r>
              <a:rPr lang="en-CA" sz="1600" dirty="0" err="1" smtClean="0"/>
              <a:t>Yongacoglu</a:t>
            </a:r>
            <a:r>
              <a:rPr lang="en-CA" sz="1600" dirty="0" smtClean="0"/>
              <a:t>, H. </a:t>
            </a:r>
            <a:r>
              <a:rPr lang="en-CA" sz="1600" dirty="0" err="1" smtClean="0"/>
              <a:t>Yanikomeroglu</a:t>
            </a:r>
            <a:r>
              <a:rPr lang="en-CA" sz="1600" dirty="0" smtClean="0"/>
              <a:t>, “</a:t>
            </a:r>
            <a:r>
              <a:rPr lang="en-CA" sz="1600" dirty="0" smtClean="0">
                <a:solidFill>
                  <a:srgbClr val="FF0000"/>
                </a:solidFill>
              </a:rPr>
              <a:t>User association and bandwidth allocation for terrestrial and aerial base stations with backhaul considerations</a:t>
            </a:r>
            <a:r>
              <a:rPr lang="en-CA" sz="1600" dirty="0" smtClean="0"/>
              <a:t>”, </a:t>
            </a:r>
            <a:r>
              <a:rPr lang="en-CA" sz="1600" i="1" dirty="0" smtClean="0"/>
              <a:t>IEEE PIMRC 2017</a:t>
            </a:r>
            <a:r>
              <a:rPr lang="en-CA" sz="1600" dirty="0" smtClean="0"/>
              <a:t>. 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7940" y="367837"/>
            <a:ext cx="58928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 smtClean="0"/>
              <a:t>I. </a:t>
            </a:r>
            <a:r>
              <a:rPr lang="en-CA" sz="1600" dirty="0" err="1" smtClean="0"/>
              <a:t>Bor-Yaliniz</a:t>
            </a:r>
            <a:r>
              <a:rPr lang="en-CA" sz="1600" dirty="0" smtClean="0"/>
              <a:t>, </a:t>
            </a:r>
            <a:r>
              <a:rPr lang="en-CA" sz="1600" dirty="0" smtClean="0"/>
              <a:t>HA. El-</a:t>
            </a:r>
            <a:r>
              <a:rPr lang="en-CA" sz="1600" dirty="0" err="1" smtClean="0"/>
              <a:t>Keyi</a:t>
            </a:r>
            <a:r>
              <a:rPr lang="en-CA" sz="1600" dirty="0" smtClean="0"/>
              <a:t>, </a:t>
            </a:r>
            <a:r>
              <a:rPr lang="en-CA" sz="1600" dirty="0" err="1" smtClean="0"/>
              <a:t>Yanikomeroglu</a:t>
            </a:r>
            <a:r>
              <a:rPr lang="en-CA" sz="1600" dirty="0" smtClean="0"/>
              <a:t>, “</a:t>
            </a:r>
            <a:r>
              <a:rPr lang="en-CA" sz="1600" dirty="0" smtClean="0">
                <a:solidFill>
                  <a:srgbClr val="FF0000"/>
                </a:solidFill>
              </a:rPr>
              <a:t>Spatial configuration of agile wireless networks with drone-BSs and user-</a:t>
            </a:r>
            <a:r>
              <a:rPr lang="en-CA" sz="1600" dirty="0" err="1" smtClean="0">
                <a:solidFill>
                  <a:srgbClr val="FF0000"/>
                </a:solidFill>
              </a:rPr>
              <a:t>iin</a:t>
            </a:r>
            <a:r>
              <a:rPr lang="en-CA" sz="1600" dirty="0" smtClean="0">
                <a:solidFill>
                  <a:srgbClr val="FF0000"/>
                </a:solidFill>
              </a:rPr>
              <a:t>-the-loop</a:t>
            </a:r>
            <a:r>
              <a:rPr lang="en-CA" sz="1600" dirty="0" smtClean="0"/>
              <a:t>”,</a:t>
            </a:r>
            <a:r>
              <a:rPr lang="en-CA" sz="1600" dirty="0" smtClean="0"/>
              <a:t> under review in </a:t>
            </a:r>
            <a:r>
              <a:rPr lang="en-CA" sz="1600" i="1" dirty="0" smtClean="0"/>
              <a:t>IEEE </a:t>
            </a:r>
            <a:r>
              <a:rPr lang="en-CA" sz="1600" i="1" dirty="0" smtClean="0"/>
              <a:t>Tr</a:t>
            </a:r>
            <a:r>
              <a:rPr lang="en-CA" sz="1600" i="1" dirty="0" smtClean="0"/>
              <a:t>ansactions on Wireless Communications, </a:t>
            </a:r>
            <a:r>
              <a:rPr lang="en-CA" sz="1600" dirty="0" smtClean="0"/>
              <a:t>2017.</a:t>
            </a:r>
            <a:endParaRPr lang="en-CA" sz="1600" dirty="0">
              <a:latin typeface="+mj-lt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13942" y="1266791"/>
            <a:ext cx="56896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3399FF"/>
              </a:buClr>
              <a:buFont typeface="Monotype Sorts" charset="2"/>
              <a:buNone/>
              <a:defRPr/>
            </a:pPr>
            <a:r>
              <a:rPr lang="en-CA" sz="1600" dirty="0" smtClean="0"/>
              <a:t>R. </a:t>
            </a:r>
            <a:r>
              <a:rPr lang="en-CA" sz="1600" dirty="0" err="1" smtClean="0"/>
              <a:t>Ghanavi</a:t>
            </a:r>
            <a:r>
              <a:rPr lang="en-CA" sz="1600" dirty="0" smtClean="0"/>
              <a:t>, E. </a:t>
            </a:r>
            <a:r>
              <a:rPr lang="en-CA" sz="1600" dirty="0" err="1" smtClean="0"/>
              <a:t>Kalantari</a:t>
            </a:r>
            <a:r>
              <a:rPr lang="en-CA" sz="1600" dirty="0" smtClean="0"/>
              <a:t>, </a:t>
            </a:r>
            <a:r>
              <a:rPr lang="en-CA" sz="1600" dirty="0" smtClean="0"/>
              <a:t> M. </a:t>
            </a:r>
            <a:r>
              <a:rPr lang="en-CA" sz="1600" dirty="0" err="1" smtClean="0"/>
              <a:t>Sabbaghian</a:t>
            </a:r>
            <a:r>
              <a:rPr lang="en-CA" sz="1600" dirty="0" smtClean="0"/>
              <a:t>, </a:t>
            </a:r>
            <a:r>
              <a:rPr lang="en-CA" sz="1600" dirty="0" smtClean="0"/>
              <a:t>H. </a:t>
            </a:r>
            <a:r>
              <a:rPr lang="en-CA" sz="1600" dirty="0" err="1" smtClean="0"/>
              <a:t>Yanikomeroglu</a:t>
            </a:r>
            <a:r>
              <a:rPr lang="en-CA" sz="1600" dirty="0" smtClean="0"/>
              <a:t>, </a:t>
            </a:r>
            <a:r>
              <a:rPr lang="en-CA" sz="1600" dirty="0" smtClean="0"/>
              <a:t>A. </a:t>
            </a:r>
            <a:r>
              <a:rPr lang="en-CA" sz="1600" dirty="0" err="1" smtClean="0"/>
              <a:t>Yongacoglu</a:t>
            </a:r>
            <a:r>
              <a:rPr lang="en-CA" sz="1600" dirty="0" smtClean="0"/>
              <a:t>, “</a:t>
            </a:r>
            <a:r>
              <a:rPr lang="en-CA" sz="1600" dirty="0" smtClean="0">
                <a:solidFill>
                  <a:srgbClr val="FF0000"/>
                </a:solidFill>
              </a:rPr>
              <a:t>Efficient 3D aerial base station considering users mobility by reinforcement learning </a:t>
            </a:r>
            <a:r>
              <a:rPr lang="en-CA" sz="1600" dirty="0" smtClean="0"/>
              <a:t>”,</a:t>
            </a:r>
            <a:r>
              <a:rPr lang="en-CA" sz="1600" dirty="0" smtClean="0"/>
              <a:t> </a:t>
            </a:r>
            <a:r>
              <a:rPr lang="en-CA" sz="1600" dirty="0" smtClean="0"/>
              <a:t>u/r </a:t>
            </a:r>
            <a:r>
              <a:rPr lang="en-CA" sz="1600" dirty="0" smtClean="0"/>
              <a:t>in </a:t>
            </a:r>
            <a:r>
              <a:rPr lang="en-CA" sz="1600" i="1" dirty="0" smtClean="0"/>
              <a:t>IEEE WCNC 2018</a:t>
            </a:r>
            <a:r>
              <a:rPr lang="en-CA" sz="1600" dirty="0" smtClean="0"/>
              <a:t>. </a:t>
            </a:r>
            <a:endParaRPr lang="en-CA" sz="1600" dirty="0"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17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</a:rPr>
              <a:t>Different Applications of Drones</a:t>
            </a:r>
            <a:endParaRPr lang="en-CA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5975" y="1333501"/>
            <a:ext cx="3571591" cy="23198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4150" y="2053568"/>
            <a:ext cx="3662993" cy="20610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62620" y="1657350"/>
            <a:ext cx="1048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Military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36796" y="2657475"/>
            <a:ext cx="13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00B050"/>
                </a:solidFill>
              </a:rPr>
              <a:t>Agriculture</a:t>
            </a:r>
            <a:endParaRPr lang="en-CA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1319" y="2733621"/>
            <a:ext cx="4179447" cy="23050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4746" y="3446972"/>
            <a:ext cx="3736208" cy="19626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6822" y="4114612"/>
            <a:ext cx="3751078" cy="204172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76399" y="4223102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7030A0"/>
                </a:solidFill>
              </a:rPr>
              <a:t>Aerial Photography</a:t>
            </a:r>
            <a:endParaRPr lang="en-CA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95699" y="5510637"/>
            <a:ext cx="136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Recreational Applications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53650" y="4592434"/>
            <a:ext cx="120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2">
                    <a:lumMod val="50000"/>
                  </a:schemeClr>
                </a:solidFill>
              </a:rPr>
              <a:t>Product Delivery</a:t>
            </a:r>
            <a:endParaRPr lang="en-CA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1" y="257688"/>
            <a:ext cx="838198" cy="709803"/>
          </a:xfrm>
          <a:prstGeom prst="rect">
            <a:avLst/>
          </a:prstGeom>
        </p:spPr>
      </p:pic>
      <p:pic>
        <p:nvPicPr>
          <p:cNvPr id="21" name="Picture 20" descr="http://sfn-ottawa.ca/thumbs/timthumb.php?src=http://sfn-ottawa.ca/images/misc/cu-logo-vertical.png&amp;w=150&amp;h=140&amp;zc=2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7688"/>
            <a:ext cx="1000123" cy="75472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itle Placeholder 1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Symposium on Personal, Indoor and Mobile Radio </a:t>
            </a:r>
            <a:r>
              <a:rPr lang="en-CA" sz="1200" b="1" dirty="0" smtClean="0">
                <a:solidFill>
                  <a:prstClr val="white"/>
                </a:solidFill>
                <a:latin typeface="Calibri" panose="020F0502020204030204"/>
              </a:rPr>
              <a:t>Communications </a:t>
            </a:r>
          </a:p>
          <a:p>
            <a:pPr algn="ctr"/>
            <a:endParaRPr lang="en-CA" sz="1200" b="1" dirty="0">
              <a:solidFill>
                <a:prstClr val="white"/>
              </a:solidFill>
              <a:latin typeface="Calibri" panose="020F0502020204030204"/>
            </a:endParaRP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Calibri" panose="020F0502020204030204"/>
              </a:rPr>
              <a:t>PIMRC 2017</a:t>
            </a:r>
            <a:endParaRPr lang="en-CA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Title Placeholder 1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solidFill>
                  <a:srgbClr val="CA7482"/>
                </a:solidFill>
                <a:latin typeface="Calibri" panose="020F0502020204030204"/>
              </a:rPr>
              <a:t>Outline</a:t>
            </a:r>
          </a:p>
          <a:p>
            <a:pPr algn="ctr"/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anose="020F0502020204030204"/>
              </a:rPr>
              <a:t>Introduction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System model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Proposed Algorithm</a:t>
            </a: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endParaRPr lang="en-CA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Performance evaluation</a:t>
            </a: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rgbClr val="CA7482"/>
              </a:solidFill>
              <a:latin typeface="Calibri" panose="020F0502020204030204"/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PIMRC 2017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>
                <a:solidFill>
                  <a:prstClr val="white"/>
                </a:solidFill>
              </a:rPr>
              <a:t>October 08-13, 2017                  </a:t>
            </a:r>
            <a:fld id="{49FB81D6-CFBE-4029-B483-E45C2369284A}" type="slidenum">
              <a:rPr lang="en-CA" smtClean="0"/>
              <a:pPr/>
              <a:t>3</a:t>
            </a:fld>
            <a:r>
              <a:rPr dirty="0" smtClean="0"/>
              <a:t>/</a:t>
            </a:r>
            <a:r>
              <a:rPr lang="en-US" dirty="0" smtClean="0"/>
              <a:t>22</a:t>
            </a:r>
            <a:endParaRPr dirty="0"/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50863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I. Bor-Yaliniz</a:t>
            </a:r>
            <a:r>
              <a:rPr lang="en-CA" dirty="0">
                <a:solidFill>
                  <a:prstClr val="white"/>
                </a:solidFill>
              </a:rPr>
              <a:t>, A. </a:t>
            </a:r>
            <a:r>
              <a:rPr lang="en-CA" dirty="0" smtClean="0">
                <a:solidFill>
                  <a:prstClr val="white"/>
                </a:solidFill>
              </a:rPr>
              <a:t>Yongacoglu, and H. Yanikomeroglu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8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CA" sz="3600" b="1" dirty="0">
                <a:solidFill>
                  <a:schemeClr val="bg1"/>
                </a:solidFill>
              </a:rPr>
              <a:t>Why Drone Base Stations?</a:t>
            </a:r>
            <a:r>
              <a:rPr lang="en-CA" sz="36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066925" y="1375418"/>
            <a:ext cx="92202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A" sz="2000" dirty="0">
                <a:latin typeface="Calibri" panose="020F0502020204030204" pitchFamily="34" charset="0"/>
              </a:rPr>
              <a:t>Terrestrial base stations’ locations is determined based on the </a:t>
            </a:r>
            <a:r>
              <a:rPr lang="en-CA" sz="2000" b="1" dirty="0">
                <a:latin typeface="Calibri" panose="020F0502020204030204" pitchFamily="34" charset="0"/>
              </a:rPr>
              <a:t>long term average traffic</a:t>
            </a:r>
            <a:r>
              <a:rPr lang="en-CA" sz="2000" dirty="0">
                <a:latin typeface="Calibri" panose="020F0502020204030204" pitchFamily="34" charset="0"/>
              </a:rPr>
              <a:t>.</a:t>
            </a:r>
          </a:p>
          <a:p>
            <a:pPr algn="just"/>
            <a:endParaRPr lang="en-CA" sz="2000" dirty="0">
              <a:latin typeface="Calibri" panose="020F0502020204030204" pitchFamily="34" charset="0"/>
            </a:endParaRPr>
          </a:p>
          <a:p>
            <a:pPr algn="just"/>
            <a:r>
              <a:rPr lang="en-CA" sz="2000" dirty="0"/>
              <a:t>However temporal and spatial variations in user densities and user application rates are expected to result in </a:t>
            </a:r>
            <a:r>
              <a:rPr lang="en-CA" sz="2000" b="1" dirty="0"/>
              <a:t>difficult-to-predict traffic patterns</a:t>
            </a:r>
            <a:r>
              <a:rPr lang="en-CA" sz="2000" dirty="0"/>
              <a:t>.</a:t>
            </a:r>
          </a:p>
          <a:p>
            <a:pPr algn="just"/>
            <a:endParaRPr lang="en-CA" sz="2000" dirty="0"/>
          </a:p>
          <a:p>
            <a:pPr algn="just"/>
            <a:r>
              <a:rPr lang="en-CA" sz="2000" b="1" dirty="0">
                <a:solidFill>
                  <a:srgbClr val="0070C0"/>
                </a:solidFill>
              </a:rPr>
              <a:t>supply and demand </a:t>
            </a:r>
            <a:r>
              <a:rPr lang="en-CA" sz="2000" b="1" dirty="0" smtClean="0">
                <a:solidFill>
                  <a:srgbClr val="0070C0"/>
                </a:solidFill>
              </a:rPr>
              <a:t>mismatch.</a:t>
            </a:r>
            <a:endParaRPr lang="en-CA" sz="2000" dirty="0">
              <a:solidFill>
                <a:srgbClr val="0070C0"/>
              </a:solidFill>
            </a:endParaRPr>
          </a:p>
          <a:p>
            <a:pPr algn="just"/>
            <a:endParaRPr lang="en-CA" sz="2000" dirty="0"/>
          </a:p>
          <a:p>
            <a:endParaRPr lang="en-CA" sz="2000" dirty="0" smtClean="0">
              <a:latin typeface="Calibri" panose="020F0502020204030204" pitchFamily="34" charset="0"/>
            </a:endParaRPr>
          </a:p>
          <a:p>
            <a:r>
              <a:rPr lang="en-CA" sz="2000" dirty="0"/>
              <a:t>To increase the </a:t>
            </a:r>
            <a:r>
              <a:rPr lang="en-CA" sz="2000" dirty="0">
                <a:solidFill>
                  <a:srgbClr val="FF0000"/>
                </a:solidFill>
              </a:rPr>
              <a:t>agility</a:t>
            </a:r>
            <a:r>
              <a:rPr lang="en-CA" sz="2000" dirty="0"/>
              <a:t> and </a:t>
            </a:r>
            <a:r>
              <a:rPr lang="en-CA" sz="2000" dirty="0">
                <a:solidFill>
                  <a:srgbClr val="FF0000"/>
                </a:solidFill>
              </a:rPr>
              <a:t>flexibility</a:t>
            </a:r>
            <a:r>
              <a:rPr lang="en-CA" sz="2000" dirty="0"/>
              <a:t> of the network</a:t>
            </a:r>
            <a:r>
              <a:rPr lang="en-CA" sz="2000" dirty="0" smtClean="0"/>
              <a:t>, </a:t>
            </a:r>
            <a:r>
              <a:rPr lang="en-CA" sz="2000" dirty="0" smtClean="0">
                <a:solidFill>
                  <a:schemeClr val="accent5">
                    <a:lumMod val="75000"/>
                  </a:schemeClr>
                </a:solidFill>
              </a:rPr>
              <a:t>DRONES</a:t>
            </a:r>
            <a:r>
              <a:rPr lang="en-CA" sz="2000" dirty="0" smtClean="0"/>
              <a:t> </a:t>
            </a:r>
            <a:r>
              <a:rPr lang="en-CA" sz="2000" dirty="0"/>
              <a:t>can be integrated into the wireless network </a:t>
            </a:r>
            <a:r>
              <a:rPr lang="en-CA" sz="2000" dirty="0" smtClean="0"/>
              <a:t>as  flying base stations. </a:t>
            </a:r>
          </a:p>
          <a:p>
            <a:endParaRPr lang="en-CA" sz="2000" dirty="0"/>
          </a:p>
          <a:p>
            <a:r>
              <a:rPr lang="en-CA" sz="2000" b="1" dirty="0" smtClean="0">
                <a:solidFill>
                  <a:srgbClr val="0070C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CA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Bring </a:t>
            </a:r>
            <a:r>
              <a:rPr lang="en-CA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supply wherever and whenever the demand </a:t>
            </a:r>
            <a:r>
              <a:rPr lang="en-CA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is.</a:t>
            </a:r>
            <a:endParaRPr lang="en-CA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en-CA" sz="2000" dirty="0">
              <a:latin typeface="Calibri" panose="020F0502020204030204" pitchFamily="34" charset="0"/>
            </a:endParaRPr>
          </a:p>
          <a:p>
            <a:endParaRPr lang="en-CA" dirty="0">
              <a:latin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1" y="257688"/>
            <a:ext cx="838198" cy="709803"/>
          </a:xfrm>
          <a:prstGeom prst="rect">
            <a:avLst/>
          </a:prstGeom>
        </p:spPr>
      </p:pic>
      <p:pic>
        <p:nvPicPr>
          <p:cNvPr id="15" name="Picture 14" descr="http://sfn-ottawa.ca/thumbs/timthumb.php?src=http://sfn-ottawa.ca/images/misc/cu-logo-vertical.png&amp;w=150&amp;h=140&amp;zc=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7688"/>
            <a:ext cx="1000123" cy="75472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le Placeholder 1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Symposium on Personal, Indoor and Mobile Radio </a:t>
            </a:r>
            <a:r>
              <a:rPr lang="en-CA" sz="1200" b="1" dirty="0" smtClean="0">
                <a:solidFill>
                  <a:prstClr val="white"/>
                </a:solidFill>
                <a:latin typeface="Calibri" panose="020F0502020204030204"/>
              </a:rPr>
              <a:t>Communications </a:t>
            </a:r>
          </a:p>
          <a:p>
            <a:pPr algn="ctr"/>
            <a:endParaRPr lang="en-CA" sz="1200" b="1" dirty="0">
              <a:solidFill>
                <a:prstClr val="white"/>
              </a:solidFill>
              <a:latin typeface="Calibri" panose="020F0502020204030204"/>
            </a:endParaRP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Calibri" panose="020F0502020204030204"/>
              </a:rPr>
              <a:t>PIMRC 2017</a:t>
            </a:r>
            <a:endParaRPr lang="en-CA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Title Placeholder 1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solidFill>
                  <a:srgbClr val="CA7482"/>
                </a:solidFill>
                <a:latin typeface="Calibri" panose="020F0502020204030204"/>
              </a:rPr>
              <a:t>Outline</a:t>
            </a:r>
          </a:p>
          <a:p>
            <a:pPr algn="ctr"/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anose="020F0502020204030204"/>
              </a:rPr>
              <a:t>Introduction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System model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Proposed Algorithm</a:t>
            </a: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endParaRPr lang="en-CA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Performance evaluation</a:t>
            </a: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rgbClr val="CA7482"/>
              </a:solidFill>
              <a:latin typeface="Calibri" panose="020F0502020204030204"/>
            </a:endParaRP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PIMRC 2017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>
                <a:solidFill>
                  <a:prstClr val="white"/>
                </a:solidFill>
              </a:rPr>
              <a:t>October 08-13, 2017                  </a:t>
            </a:r>
            <a:fld id="{49FB81D6-CFBE-4029-B483-E45C2369284A}" type="slidenum">
              <a:rPr lang="en-CA" smtClean="0"/>
              <a:pPr/>
              <a:t>4</a:t>
            </a:fld>
            <a:r>
              <a:rPr dirty="0" smtClean="0"/>
              <a:t>/</a:t>
            </a:r>
            <a:r>
              <a:rPr lang="en-US" dirty="0" smtClean="0"/>
              <a:t>22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50863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I. Bor-Yaliniz</a:t>
            </a:r>
            <a:r>
              <a:rPr lang="en-CA" dirty="0">
                <a:solidFill>
                  <a:prstClr val="white"/>
                </a:solidFill>
              </a:rPr>
              <a:t>, A. </a:t>
            </a:r>
            <a:r>
              <a:rPr lang="en-CA" dirty="0" smtClean="0">
                <a:solidFill>
                  <a:prstClr val="white"/>
                </a:solidFill>
              </a:rPr>
              <a:t>Yongacoglu, and H. Yanikomeroglu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37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CA" sz="3600" b="1" dirty="0">
                <a:solidFill>
                  <a:schemeClr val="bg1"/>
                </a:solidFill>
              </a:rPr>
              <a:t>Various Use Cases for Integration of Drone-BSs in Cellular Networks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6843" y="1223019"/>
            <a:ext cx="8836532" cy="52615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76399" y="556119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>
                <a:solidFill>
                  <a:schemeClr val="accent1">
                    <a:lumMod val="50000"/>
                  </a:schemeClr>
                </a:solidFill>
              </a:rPr>
              <a:t>- Temporary congestion issue</a:t>
            </a:r>
          </a:p>
          <a:p>
            <a:r>
              <a:rPr lang="en-CA" dirty="0">
                <a:solidFill>
                  <a:srgbClr val="FF0000"/>
                </a:solidFill>
              </a:rPr>
              <a:t>- Remote areas</a:t>
            </a:r>
          </a:p>
          <a:p>
            <a:r>
              <a:rPr lang="en-CA" dirty="0">
                <a:solidFill>
                  <a:schemeClr val="accent6">
                    <a:lumMod val="50000"/>
                  </a:schemeClr>
                </a:solidFill>
              </a:rPr>
              <a:t>- During aftermath of a disaster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1" y="257688"/>
            <a:ext cx="838198" cy="709803"/>
          </a:xfrm>
          <a:prstGeom prst="rect">
            <a:avLst/>
          </a:prstGeom>
        </p:spPr>
      </p:pic>
      <p:pic>
        <p:nvPicPr>
          <p:cNvPr id="16" name="Picture 15" descr="http://sfn-ottawa.ca/thumbs/timthumb.php?src=http://sfn-ottawa.ca/images/misc/cu-logo-vertical.png&amp;w=150&amp;h=140&amp;zc=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7688"/>
            <a:ext cx="1000123" cy="75472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Placeholder 1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Symposium on Personal, Indoor and Mobile Radio </a:t>
            </a:r>
            <a:r>
              <a:rPr lang="en-CA" sz="1200" b="1" dirty="0" smtClean="0">
                <a:solidFill>
                  <a:prstClr val="white"/>
                </a:solidFill>
                <a:latin typeface="Calibri" panose="020F0502020204030204"/>
              </a:rPr>
              <a:t>Communications </a:t>
            </a:r>
          </a:p>
          <a:p>
            <a:pPr algn="ctr"/>
            <a:endParaRPr lang="en-CA" sz="1200" b="1" dirty="0">
              <a:solidFill>
                <a:prstClr val="white"/>
              </a:solidFill>
              <a:latin typeface="Calibri" panose="020F0502020204030204"/>
            </a:endParaRP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Calibri" panose="020F0502020204030204"/>
              </a:rPr>
              <a:t>PIMRC 2017</a:t>
            </a:r>
            <a:endParaRPr lang="en-CA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Title Placeholder 1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solidFill>
                  <a:srgbClr val="CA7482"/>
                </a:solidFill>
                <a:latin typeface="Calibri" panose="020F0502020204030204"/>
              </a:rPr>
              <a:t>Outline</a:t>
            </a:r>
          </a:p>
          <a:p>
            <a:pPr algn="ctr"/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anose="020F0502020204030204"/>
              </a:rPr>
              <a:t>Introduction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System model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Proposed Algorithm</a:t>
            </a: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endParaRPr lang="en-CA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Performance evaluation</a:t>
            </a: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rgbClr val="CA7482"/>
              </a:solidFill>
              <a:latin typeface="Calibri" panose="020F0502020204030204"/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PIMRC 2017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>
                <a:solidFill>
                  <a:prstClr val="white"/>
                </a:solidFill>
              </a:rPr>
              <a:t>October 08-13, 2017                  </a:t>
            </a:r>
            <a:fld id="{49FB81D6-CFBE-4029-B483-E45C2369284A}" type="slidenum">
              <a:rPr lang="en-CA" smtClean="0"/>
              <a:pPr/>
              <a:t>5</a:t>
            </a:fld>
            <a:r>
              <a:rPr dirty="0" smtClean="0"/>
              <a:t>/</a:t>
            </a:r>
            <a:r>
              <a:rPr lang="en-US" dirty="0" smtClean="0"/>
              <a:t>22</a:t>
            </a:r>
            <a:endParaRPr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50863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I. Bor-Yaliniz</a:t>
            </a:r>
            <a:r>
              <a:rPr lang="en-CA" dirty="0">
                <a:solidFill>
                  <a:prstClr val="white"/>
                </a:solidFill>
              </a:rPr>
              <a:t>, A. </a:t>
            </a:r>
            <a:r>
              <a:rPr lang="en-CA" dirty="0" smtClean="0">
                <a:solidFill>
                  <a:prstClr val="white"/>
                </a:solidFill>
              </a:rPr>
              <a:t>Yongacoglu, and H. Yanikomeroglu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2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600" b="1" dirty="0" smtClean="0">
                <a:solidFill>
                  <a:schemeClr val="bg1"/>
                </a:solidFill>
              </a:rPr>
              <a:t>When Supply and Demand Do Not Match in Space and Time</a:t>
            </a:r>
            <a:endParaRPr lang="en-CA" sz="3600" b="1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1" y="257688"/>
            <a:ext cx="838198" cy="709803"/>
          </a:xfrm>
          <a:prstGeom prst="rect">
            <a:avLst/>
          </a:prstGeom>
        </p:spPr>
      </p:pic>
      <p:pic>
        <p:nvPicPr>
          <p:cNvPr id="16" name="Picture 15" descr="http://sfn-ottawa.ca/thumbs/timthumb.php?src=http://sfn-ottawa.ca/images/misc/cu-logo-vertical.png&amp;w=150&amp;h=140&amp;zc=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7688"/>
            <a:ext cx="1000123" cy="75472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Placeholder 1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Symposium on Personal, Indoor and Mobile Radio </a:t>
            </a:r>
            <a:r>
              <a:rPr lang="en-CA" sz="1200" b="1" dirty="0" smtClean="0">
                <a:solidFill>
                  <a:prstClr val="white"/>
                </a:solidFill>
                <a:latin typeface="Calibri" panose="020F0502020204030204"/>
              </a:rPr>
              <a:t>Communications </a:t>
            </a:r>
          </a:p>
          <a:p>
            <a:pPr algn="ctr"/>
            <a:endParaRPr lang="en-CA" sz="1200" b="1" dirty="0">
              <a:solidFill>
                <a:prstClr val="white"/>
              </a:solidFill>
              <a:latin typeface="Calibri" panose="020F0502020204030204"/>
            </a:endParaRP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Calibri" panose="020F0502020204030204"/>
              </a:rPr>
              <a:t>PIMRC 2017</a:t>
            </a:r>
            <a:endParaRPr lang="en-CA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Title Placeholder 1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solidFill>
                  <a:srgbClr val="CA7482"/>
                </a:solidFill>
                <a:latin typeface="Calibri" panose="020F0502020204030204"/>
              </a:rPr>
              <a:t>Outline</a:t>
            </a:r>
          </a:p>
          <a:p>
            <a:pPr algn="ctr"/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anose="020F0502020204030204"/>
              </a:rPr>
              <a:t>Introduction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System model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Proposed Algorithm</a:t>
            </a: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endParaRPr lang="en-CA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Performance evaluation</a:t>
            </a: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rgbClr val="CA7482"/>
              </a:solidFill>
              <a:latin typeface="Calibri" panose="020F0502020204030204"/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PIMRC 2017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>
                <a:solidFill>
                  <a:prstClr val="white"/>
                </a:solidFill>
              </a:rPr>
              <a:t>October 08-13, 2017                  </a:t>
            </a:r>
            <a:fld id="{49FB81D6-CFBE-4029-B483-E45C2369284A}" type="slidenum">
              <a:rPr lang="en-CA" smtClean="0"/>
              <a:pPr/>
              <a:t>6</a:t>
            </a:fld>
            <a:r>
              <a:rPr dirty="0" smtClean="0"/>
              <a:t>/</a:t>
            </a:r>
            <a:r>
              <a:rPr lang="en-US" dirty="0" smtClean="0"/>
              <a:t>22</a:t>
            </a:r>
            <a:endParaRPr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50863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I. Bor-Yaliniz</a:t>
            </a:r>
            <a:r>
              <a:rPr lang="en-CA" dirty="0">
                <a:solidFill>
                  <a:prstClr val="white"/>
                </a:solidFill>
              </a:rPr>
              <a:t>, A. </a:t>
            </a:r>
            <a:r>
              <a:rPr lang="en-CA" dirty="0" smtClean="0">
                <a:solidFill>
                  <a:prstClr val="white"/>
                </a:solidFill>
              </a:rPr>
              <a:t>Yongacoglu, and H. Yanikomeroglu</a:t>
            </a: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13" name="Picture 2" descr="http://cloud.originlab.com/www/products/images/3DBarsWithZColorMa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2676" y="1371602"/>
            <a:ext cx="5454892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http://i.stack.imgur.com/slbl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20607" y="1762126"/>
            <a:ext cx="4871551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1655378" y="5054600"/>
            <a:ext cx="10536621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Can we store (in time) and/or transfer (in space) the supply?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If difficult, then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more heterogeneous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+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more unpredictable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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more problems</a:t>
            </a: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2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3600" b="1" dirty="0" smtClean="0">
                <a:solidFill>
                  <a:schemeClr val="bg1"/>
                </a:solidFill>
              </a:rPr>
              <a:t>When Supply and Demand Do Not Match in Space and Time</a:t>
            </a:r>
            <a:endParaRPr lang="en-CA" sz="3600" b="1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1" y="257688"/>
            <a:ext cx="838198" cy="709803"/>
          </a:xfrm>
          <a:prstGeom prst="rect">
            <a:avLst/>
          </a:prstGeom>
        </p:spPr>
      </p:pic>
      <p:pic>
        <p:nvPicPr>
          <p:cNvPr id="16" name="Picture 15" descr="http://sfn-ottawa.ca/thumbs/timthumb.php?src=http://sfn-ottawa.ca/images/misc/cu-logo-vertical.png&amp;w=150&amp;h=140&amp;zc=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7688"/>
            <a:ext cx="1000123" cy="75472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Placeholder 1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Symposium on Personal, Indoor and Mobile Radio </a:t>
            </a:r>
            <a:r>
              <a:rPr lang="en-CA" sz="1200" b="1" dirty="0" smtClean="0">
                <a:solidFill>
                  <a:prstClr val="white"/>
                </a:solidFill>
                <a:latin typeface="Calibri" panose="020F0502020204030204"/>
              </a:rPr>
              <a:t>Communications </a:t>
            </a:r>
          </a:p>
          <a:p>
            <a:pPr algn="ctr"/>
            <a:endParaRPr lang="en-CA" sz="1200" b="1" dirty="0">
              <a:solidFill>
                <a:prstClr val="white"/>
              </a:solidFill>
              <a:latin typeface="Calibri" panose="020F0502020204030204"/>
            </a:endParaRP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Calibri" panose="020F0502020204030204"/>
              </a:rPr>
              <a:t>PIMRC 2017</a:t>
            </a:r>
            <a:endParaRPr lang="en-CA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Title Placeholder 1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solidFill>
                  <a:srgbClr val="CA7482"/>
                </a:solidFill>
                <a:latin typeface="Calibri" panose="020F0502020204030204"/>
              </a:rPr>
              <a:t>Outline</a:t>
            </a:r>
          </a:p>
          <a:p>
            <a:pPr algn="ctr"/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anose="020F0502020204030204"/>
              </a:rPr>
              <a:t>Introduction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System model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Proposed Algorithm</a:t>
            </a: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endParaRPr lang="en-CA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Performance evaluation</a:t>
            </a: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rgbClr val="CA7482"/>
              </a:solidFill>
              <a:latin typeface="Calibri" panose="020F0502020204030204"/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PIMRC 2017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>
                <a:solidFill>
                  <a:prstClr val="white"/>
                </a:solidFill>
              </a:rPr>
              <a:t>October 08-13, 2017                  </a:t>
            </a:r>
            <a:fld id="{49FB81D6-CFBE-4029-B483-E45C2369284A}" type="slidenum">
              <a:rPr lang="en-CA" smtClean="0"/>
              <a:pPr/>
              <a:t>7</a:t>
            </a:fld>
            <a:r>
              <a:rPr dirty="0" smtClean="0"/>
              <a:t>/</a:t>
            </a:r>
            <a:r>
              <a:rPr lang="en-US" dirty="0" smtClean="0"/>
              <a:t>22</a:t>
            </a:r>
            <a:endParaRPr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50863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I. Bor-Yaliniz</a:t>
            </a:r>
            <a:r>
              <a:rPr lang="en-CA" dirty="0">
                <a:solidFill>
                  <a:prstClr val="white"/>
                </a:solidFill>
              </a:rPr>
              <a:t>, A. </a:t>
            </a:r>
            <a:r>
              <a:rPr lang="en-CA" dirty="0" smtClean="0">
                <a:solidFill>
                  <a:prstClr val="white"/>
                </a:solidFill>
              </a:rPr>
              <a:t>Yongacoglu, and H. Yanikomeroglu</a:t>
            </a:r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13" name="Picture 2" descr="http://cloud.originlab.com/www/products/images/3DBarsWithZColorMa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2676" y="1371602"/>
            <a:ext cx="5454892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http://i.stack.imgur.com/slbl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20607" y="1762126"/>
            <a:ext cx="4871551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1655378" y="5054600"/>
            <a:ext cx="10536621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Can we store (in time) and/or transfer (in space) the supply?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If difficult, then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more heterogeneous + more unpredictable  more problems</a:t>
            </a: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Ultra-Agile Infrastructure for Wireless Super-Connectivity	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2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CA" sz="3600" b="1" dirty="0" smtClean="0">
                <a:solidFill>
                  <a:schemeClr val="bg1"/>
                </a:solidFill>
              </a:rPr>
              <a:t>Previous work in VTC 2016</a:t>
            </a:r>
            <a:endParaRPr lang="en-CA" sz="36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3804" y="1366449"/>
            <a:ext cx="99917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CA" dirty="0">
                <a:latin typeface="Calibri" panose="020F0502020204030204" pitchFamily="34" charset="0"/>
              </a:rPr>
              <a:t>Find the </a:t>
            </a:r>
            <a:r>
              <a:rPr lang="en-CA" dirty="0" smtClean="0">
                <a:latin typeface="Calibri" panose="020F0502020204030204" pitchFamily="34" charset="0"/>
              </a:rPr>
              <a:t>minimum </a:t>
            </a:r>
            <a:r>
              <a:rPr lang="en-CA" dirty="0">
                <a:latin typeface="Calibri" panose="020F0502020204030204" pitchFamily="34" charset="0"/>
              </a:rPr>
              <a:t>number of drone-BSs and their 3D placement so that users with high data rates are served</a:t>
            </a:r>
            <a:r>
              <a:rPr lang="en-CA" dirty="0" smtClean="0">
                <a:latin typeface="Calibri" panose="020F0502020204030204" pitchFamily="34" charset="0"/>
              </a:rPr>
              <a:t>. *</a:t>
            </a:r>
            <a:endParaRPr lang="en-CA" dirty="0">
              <a:latin typeface="Calibri" panose="020F050202020403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2268" y="1896235"/>
            <a:ext cx="3490182" cy="2304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743804" y="5673157"/>
            <a:ext cx="1033389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solidFill>
                  <a:srgbClr val="002060"/>
                </a:solidFill>
              </a:rPr>
              <a:t>*</a:t>
            </a:r>
            <a:r>
              <a:rPr lang="en-CA" dirty="0" smtClean="0"/>
              <a:t> </a:t>
            </a:r>
            <a:r>
              <a:rPr lang="en-CA" sz="1600" dirty="0" smtClean="0">
                <a:solidFill>
                  <a:srgbClr val="002060"/>
                </a:solidFill>
              </a:rPr>
              <a:t>Elham </a:t>
            </a:r>
            <a:r>
              <a:rPr lang="en-CA" sz="1600" dirty="0">
                <a:solidFill>
                  <a:srgbClr val="002060"/>
                </a:solidFill>
              </a:rPr>
              <a:t>Kalantari, Halim Yanikomeroglu, and Abbas Yongacoglu, “On the number and 3D placement of drone base stations in wireless cellular networks”, </a:t>
            </a:r>
            <a:r>
              <a:rPr lang="en-CA" sz="1600" i="1" dirty="0">
                <a:solidFill>
                  <a:srgbClr val="002060"/>
                </a:solidFill>
              </a:rPr>
              <a:t>IEEE Vehicular Technology Conference</a:t>
            </a:r>
            <a:r>
              <a:rPr lang="en-CA" sz="1600" dirty="0">
                <a:solidFill>
                  <a:srgbClr val="002060"/>
                </a:solidFill>
              </a:rPr>
              <a:t> (</a:t>
            </a:r>
            <a:r>
              <a:rPr lang="en-CA" sz="1600" i="1" dirty="0">
                <a:solidFill>
                  <a:srgbClr val="002060"/>
                </a:solidFill>
              </a:rPr>
              <a:t>VTC2016-Fall</a:t>
            </a:r>
            <a:r>
              <a:rPr lang="en-CA" sz="1600" dirty="0">
                <a:solidFill>
                  <a:srgbClr val="002060"/>
                </a:solidFill>
              </a:rPr>
              <a:t>), 18–21 September 2016, Montreal, QC, Canada.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43805" y="2428875"/>
            <a:ext cx="2894870" cy="2704295"/>
            <a:chOff x="1743805" y="2219325"/>
            <a:chExt cx="3666396" cy="3453832"/>
          </a:xfrm>
        </p:grpSpPr>
        <p:sp>
          <p:nvSpPr>
            <p:cNvPr id="18" name="Rounded Rectangle 17"/>
            <p:cNvSpPr/>
            <p:nvPr/>
          </p:nvSpPr>
          <p:spPr>
            <a:xfrm>
              <a:off x="1743805" y="2219325"/>
              <a:ext cx="3666396" cy="345383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pic>
          <p:nvPicPr>
            <p:cNvPr id="20" name="Picture 19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0020" y="2289779"/>
              <a:ext cx="1253770" cy="68534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113078" y="2975120"/>
              <a:ext cx="1224470" cy="393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dirty="0" smtClean="0"/>
                <a:t>Subject to:</a:t>
              </a:r>
              <a:endParaRPr lang="en-CA" sz="1400" dirty="0"/>
            </a:p>
          </p:txBody>
        </p:sp>
        <p:pic>
          <p:nvPicPr>
            <p:cNvPr id="21" name="Picture 2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50019" y="3344452"/>
              <a:ext cx="3236355" cy="157916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42025" y="5068390"/>
              <a:ext cx="2828908" cy="531220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1" y="257688"/>
            <a:ext cx="838198" cy="709803"/>
          </a:xfrm>
          <a:prstGeom prst="rect">
            <a:avLst/>
          </a:prstGeom>
        </p:spPr>
      </p:pic>
      <p:pic>
        <p:nvPicPr>
          <p:cNvPr id="24" name="Picture 23" descr="http://sfn-ottawa.ca/thumbs/timthumb.php?src=http://sfn-ottawa.ca/images/misc/cu-logo-vertical.png&amp;w=150&amp;h=140&amp;zc=2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7688"/>
            <a:ext cx="1000123" cy="75472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itle Placeholder 1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Symposium on Personal, Indoor and Mobile Radio </a:t>
            </a:r>
            <a:r>
              <a:rPr lang="en-CA" sz="1200" b="1" dirty="0" smtClean="0">
                <a:solidFill>
                  <a:prstClr val="white"/>
                </a:solidFill>
                <a:latin typeface="Calibri" panose="020F0502020204030204"/>
              </a:rPr>
              <a:t>Communications </a:t>
            </a:r>
          </a:p>
          <a:p>
            <a:pPr algn="ctr"/>
            <a:endParaRPr lang="en-CA" sz="1200" b="1" dirty="0">
              <a:solidFill>
                <a:prstClr val="white"/>
              </a:solidFill>
              <a:latin typeface="Calibri" panose="020F0502020204030204"/>
            </a:endParaRP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Calibri" panose="020F0502020204030204"/>
              </a:rPr>
              <a:t>PIMRC 2017</a:t>
            </a:r>
            <a:endParaRPr lang="en-CA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Title Placeholder 1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solidFill>
                  <a:srgbClr val="CA7482"/>
                </a:solidFill>
                <a:latin typeface="Calibri" panose="020F0502020204030204"/>
              </a:rPr>
              <a:t>Outline</a:t>
            </a:r>
          </a:p>
          <a:p>
            <a:pPr algn="ctr"/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anose="020F0502020204030204"/>
              </a:rPr>
              <a:t>Introduction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System model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Proposed Algorithm</a:t>
            </a: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endParaRPr lang="en-CA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Performance evaluation</a:t>
            </a: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rgbClr val="CA7482"/>
              </a:solidFill>
              <a:latin typeface="Calibri" panose="020F0502020204030204"/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PIMRC 2017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>
                <a:solidFill>
                  <a:prstClr val="white"/>
                </a:solidFill>
              </a:rPr>
              <a:t>October 08-13, 2017                  </a:t>
            </a:r>
            <a:fld id="{49FB81D6-CFBE-4029-B483-E45C2369284A}" type="slidenum">
              <a:rPr lang="en-CA" smtClean="0"/>
              <a:pPr/>
              <a:t>8</a:t>
            </a:fld>
            <a:r>
              <a:rPr dirty="0" smtClean="0"/>
              <a:t>/</a:t>
            </a:r>
            <a:r>
              <a:rPr lang="en-US" dirty="0" smtClean="0"/>
              <a:t>22</a:t>
            </a:r>
            <a:endParaRPr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4012" y="1915285"/>
            <a:ext cx="2424925" cy="17731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4012" y="3822046"/>
            <a:ext cx="2389969" cy="1723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58175" y="4336744"/>
            <a:ext cx="3724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sz="1200" dirty="0"/>
              <a:t>Drone-BSs can change their altitudes in order to tackle coverage and capacity issues. A drone-BS decreases its altitude in a dense area to reduce interference to the users that are not served by it and increases its altitude to cover a large area in a low density region.</a:t>
            </a:r>
            <a:endParaRPr lang="en-CA" sz="1200" dirty="0">
              <a:latin typeface="Calibri" panose="020F0502020204030204" pitchFamily="34" charset="0"/>
            </a:endParaRPr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50863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I. Bor-Yaliniz</a:t>
            </a:r>
            <a:r>
              <a:rPr lang="en-CA" dirty="0">
                <a:solidFill>
                  <a:prstClr val="white"/>
                </a:solidFill>
              </a:rPr>
              <a:t>, A. </a:t>
            </a:r>
            <a:r>
              <a:rPr lang="en-CA" dirty="0" smtClean="0">
                <a:solidFill>
                  <a:prstClr val="white"/>
                </a:solidFill>
              </a:rPr>
              <a:t>Yongacoglu, and H. Yanikomeroglu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18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1676400" y="2160"/>
            <a:ext cx="10515600" cy="1220858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CA" sz="3600" b="1" dirty="0">
                <a:solidFill>
                  <a:schemeClr val="bg1"/>
                </a:solidFill>
              </a:rPr>
              <a:t>Previous work in </a:t>
            </a:r>
            <a:r>
              <a:rPr lang="en-CA" sz="3600" b="1" dirty="0" smtClean="0">
                <a:solidFill>
                  <a:schemeClr val="bg1"/>
                </a:solidFill>
              </a:rPr>
              <a:t>ICC 2017</a:t>
            </a:r>
            <a:endParaRPr lang="en-CA" sz="3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71663" y="1551712"/>
            <a:ext cx="426243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dirty="0">
                <a:solidFill>
                  <a:prstClr val="black"/>
                </a:solidFill>
              </a:rPr>
              <a:t>Backhaul constraint is an important limitation in drone-BSs deployment.</a:t>
            </a:r>
          </a:p>
          <a:p>
            <a:pPr algn="just"/>
            <a:endParaRPr lang="en-CA" dirty="0">
              <a:solidFill>
                <a:prstClr val="black"/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dirty="0">
                <a:solidFill>
                  <a:prstClr val="black"/>
                </a:solidFill>
              </a:rPr>
              <a:t>A drone-BS  should have a wireless backhaul; therefore, the peak data rate a drone-BS can support is limited and it may dramatically decrease due to inclement weather conditions especially if the link is based on the FSO or mmWave technology. </a:t>
            </a:r>
          </a:p>
          <a:p>
            <a:pPr algn="just">
              <a:lnSpc>
                <a:spcPct val="150000"/>
              </a:lnSpc>
            </a:pPr>
            <a:endParaRPr lang="en-CA" dirty="0">
              <a:solidFill>
                <a:prstClr val="black"/>
              </a:solidFill>
            </a:endParaRPr>
          </a:p>
          <a:p>
            <a:pPr algn="just">
              <a:lnSpc>
                <a:spcPct val="150000"/>
              </a:lnSpc>
            </a:pPr>
            <a:endParaRPr lang="en-CA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79753"/>
            <a:ext cx="5141118" cy="2810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59403" y="4734021"/>
            <a:ext cx="9758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dirty="0">
                <a:solidFill>
                  <a:prstClr val="black"/>
                </a:solidFill>
              </a:rPr>
              <a:t>Find the maximum number of weighted users so that the bandwidth, backhaul, and coverage constraints are satisfied for different rate requirements in a clustered user distribution.*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6400" y="5731089"/>
            <a:ext cx="1051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A" sz="1600" dirty="0">
                <a:solidFill>
                  <a:srgbClr val="002060"/>
                </a:solidFill>
              </a:rPr>
              <a:t>* </a:t>
            </a:r>
            <a:r>
              <a:rPr lang="en-CA" sz="1400" dirty="0">
                <a:solidFill>
                  <a:srgbClr val="002060"/>
                </a:solidFill>
              </a:rPr>
              <a:t>Elham Kalantari, Muhammad Zeeshan Shakir, Halim Yanikomeroglu, and Abbas Yongacoglu, “Backhaul-aware robust 3D drone placement in 5G+ wireless networks”, IEEE International Conference on Communications (ICC) 2017 – Workshop on Flexible Networks (FlexNets), 21 May 2017, Paris, France.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1" y="257688"/>
            <a:ext cx="838198" cy="709803"/>
          </a:xfrm>
          <a:prstGeom prst="rect">
            <a:avLst/>
          </a:prstGeom>
        </p:spPr>
      </p:pic>
      <p:pic>
        <p:nvPicPr>
          <p:cNvPr id="12" name="Picture 11" descr="http://sfn-ottawa.ca/thumbs/timthumb.php?src=http://sfn-ottawa.ca/images/misc/cu-logo-vertical.png&amp;w=150&amp;h=140&amp;zc=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7688"/>
            <a:ext cx="1000123" cy="754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Placeholder 1"/>
          <p:cNvSpPr txBox="1">
            <a:spLocks/>
          </p:cNvSpPr>
          <p:nvPr/>
        </p:nvSpPr>
        <p:spPr>
          <a:xfrm>
            <a:off x="-1" y="1223018"/>
            <a:ext cx="1676401" cy="1210192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1200" b="1" dirty="0">
                <a:solidFill>
                  <a:prstClr val="white"/>
                </a:solidFill>
                <a:latin typeface="Calibri" panose="020F0502020204030204"/>
              </a:rPr>
              <a:t>IEEE International Symposium on Personal, Indoor and Mobile Radio </a:t>
            </a:r>
            <a:r>
              <a:rPr lang="en-CA" sz="1200" b="1" dirty="0" smtClean="0">
                <a:solidFill>
                  <a:prstClr val="white"/>
                </a:solidFill>
                <a:latin typeface="Calibri" panose="020F0502020204030204"/>
              </a:rPr>
              <a:t>Communications </a:t>
            </a:r>
          </a:p>
          <a:p>
            <a:pPr algn="ctr"/>
            <a:endParaRPr lang="en-CA" sz="1200" b="1" dirty="0">
              <a:solidFill>
                <a:prstClr val="white"/>
              </a:solidFill>
              <a:latin typeface="Calibri" panose="020F0502020204030204"/>
            </a:endParaRPr>
          </a:p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Calibri" panose="020F0502020204030204"/>
              </a:rPr>
              <a:t>PIMRC 2017</a:t>
            </a:r>
            <a:endParaRPr lang="en-CA" sz="24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Title Placeholder 1"/>
          <p:cNvSpPr txBox="1">
            <a:spLocks/>
          </p:cNvSpPr>
          <p:nvPr/>
        </p:nvSpPr>
        <p:spPr>
          <a:xfrm>
            <a:off x="-2" y="2324559"/>
            <a:ext cx="1676401" cy="4219116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solidFill>
                  <a:srgbClr val="CA7482"/>
                </a:solidFill>
                <a:latin typeface="Calibri" panose="020F0502020204030204"/>
              </a:rPr>
              <a:t>Outline</a:t>
            </a:r>
          </a:p>
          <a:p>
            <a:pPr algn="ctr"/>
            <a:endParaRPr lang="en-US" sz="1600" b="1" dirty="0" smtClean="0">
              <a:solidFill>
                <a:srgbClr val="DD97C6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anose="020F0502020204030204"/>
              </a:rPr>
              <a:t>Introduction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System model</a:t>
            </a: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Proposed Algorithm</a:t>
            </a: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endParaRPr lang="en-CA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CA" sz="1600" b="1" dirty="0" smtClean="0">
                <a:solidFill>
                  <a:srgbClr val="CA7482"/>
                </a:solidFill>
                <a:latin typeface="Calibri" panose="020F0502020204030204"/>
              </a:rPr>
              <a:t>Performance evaluation</a:t>
            </a:r>
            <a:endParaRPr lang="en-CA" sz="1600" b="1" dirty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endParaRPr lang="en-US" sz="1600" b="1" dirty="0" smtClean="0">
              <a:solidFill>
                <a:srgbClr val="CA7482"/>
              </a:solidFill>
              <a:latin typeface="Calibri" panose="020F0502020204030204"/>
            </a:endParaRPr>
          </a:p>
          <a:p>
            <a:pPr algn="ctr"/>
            <a:r>
              <a:rPr lang="en-US" sz="1600" b="1" dirty="0" smtClean="0">
                <a:solidFill>
                  <a:srgbClr val="CA7482"/>
                </a:solidFill>
                <a:latin typeface="Calibri" panose="020F0502020204030204"/>
              </a:rPr>
              <a:t>Conclusion</a:t>
            </a:r>
            <a:endParaRPr lang="en-US" sz="1600" b="1" dirty="0">
              <a:solidFill>
                <a:srgbClr val="CA7482"/>
              </a:solidFill>
              <a:latin typeface="Calibri" panose="020F0502020204030204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19650" y="6493669"/>
            <a:ext cx="3605161" cy="364332"/>
          </a:xfrm>
          <a:prstGeom prst="rect">
            <a:avLst/>
          </a:prstGeom>
          <a:solidFill>
            <a:srgbClr val="CC000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PIMRC 2017</a:t>
            </a:r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0289" y="6492875"/>
            <a:ext cx="3811711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>
                <a:solidFill>
                  <a:prstClr val="white"/>
                </a:solidFill>
              </a:rPr>
              <a:t>October 08-13, 2017                  </a:t>
            </a:r>
            <a:fld id="{49FB81D6-CFBE-4029-B483-E45C2369284A}" type="slidenum">
              <a:rPr lang="en-CA" smtClean="0"/>
              <a:pPr/>
              <a:t>9</a:t>
            </a:fld>
            <a:r>
              <a:rPr dirty="0" smtClean="0"/>
              <a:t>/</a:t>
            </a:r>
            <a:r>
              <a:rPr lang="en-US" dirty="0" smtClean="0"/>
              <a:t>22</a:t>
            </a:r>
            <a:endParaRPr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-3" y="6492875"/>
            <a:ext cx="5086353" cy="365125"/>
          </a:xfrm>
          <a:prstGeom prst="rect">
            <a:avLst/>
          </a:prstGeom>
          <a:solidFill>
            <a:srgbClr val="A40000"/>
          </a:solidFill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CA" dirty="0" smtClean="0">
                <a:solidFill>
                  <a:prstClr val="white"/>
                </a:solidFill>
              </a:rPr>
              <a:t>E. Kalantari, I. Bor-Yaliniz</a:t>
            </a:r>
            <a:r>
              <a:rPr lang="en-CA" dirty="0">
                <a:solidFill>
                  <a:prstClr val="white"/>
                </a:solidFill>
              </a:rPr>
              <a:t>, A. </a:t>
            </a:r>
            <a:r>
              <a:rPr lang="en-CA" dirty="0" smtClean="0">
                <a:solidFill>
                  <a:prstClr val="white"/>
                </a:solidFill>
              </a:rPr>
              <a:t>Yongacoglu, and H. Yanikomeroglu</a:t>
            </a:r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41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2.4522"/>
  <p:tag name="ORIGINALWIDTH" val="699.6626"/>
  <p:tag name="OUTPUTDPI" val="1200"/>
  <p:tag name="LATEXADDIN" val="\documentclass{article}&#10;\usepackage{amsmath}&#10;\pagestyle{empty}&#10;\begin{document}&#10;&#10;\begin{equation}&#10;\nonumber&#10; \min_{x_j,y_j,h_j} \sum_{j=1}^{N_{BS}} \epsilon_j&#10;\end{equation}&#10;&#10;&#10;\end{document}"/>
  <p:tag name="IGUANATEXSIZE" val="20"/>
  <p:tag name="IGUANATEXCURSOR" val="107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1154.106"/>
  <p:tag name="OUTPUTDPI" val="1200"/>
  <p:tag name="LATEXADDIN" val="\documentclass{article}&#10;\usepackage{amsmath}&#10;\pagestyle{empty}&#10;\begin{document}&#10;\begin{equation}&#10;\nonumber&#10;P(\textrm{LoS})_{\theta_1} \ge P(\textrm{LoS})_{\theta_2}&#10;\end{equation}&#10;&#10;&#10;&#10;&#10;\end{document}"/>
  <p:tag name="IGUANATEXSIZE" val="20"/>
  <p:tag name="IGUANATEXCURSOR" val="106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9.4676"/>
  <p:tag name="ORIGINALWIDTH" val="1949.007"/>
  <p:tag name="LATEXADDIN" val="\documentclass{article}&#10;\usepackage{amsmath}&#10;\pagestyle{empty}&#10;\begin{document}&#10;&#10;$\eta_i$ and $\sigma_i$ are Frequency- and\\ environment –dependant parameters.&#10; &#10;&#10;\end{document}"/>
  <p:tag name="IGUANATEXSIZE" val="20"/>
  <p:tag name="IGUANATEXCURSOR" val="12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9678"/>
  <p:tag name="ORIGINALWIDTH" val="1566.554"/>
  <p:tag name="LATEXADDIN" val="\documentclass{article}&#10;\usepackage{amsmath}&#10;\pagestyle{empty}&#10;\begin{document}&#10;&#10;&#10;\begin{eqnarray}&#10;\nonumber&#10;\textsf{PL}(\textrm{dB}) = 20 \log(\frac{4\pi f_c d}{c}) +\psi_i&#10;\end{eqnarray}&#10;&#10;&#10;&#10;\end{document}"/>
  <p:tag name="IGUANATEXSIZE" val="20"/>
  <p:tag name="IGUANATEXCURSOR" val="17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.9644"/>
  <p:tag name="ORIGINALWIDTH" val="1004.125"/>
  <p:tag name="LATEXADDIN" val="\documentclass{article}&#10;\usepackage{amsmath}&#10;\pagestyle{empty}&#10;\begin{document}&#10;&#10;\begin{equation}&#10;\sum_{j\in \mathcal{J}}x_{ij} = 1 ,\forall{i\in \mathcal{I}}&#10;\nonumber&#10;\end{equation}&#10;&#10;&#10;\end{document}"/>
  <p:tag name="IGUANATEXSIZE" val="20"/>
  <p:tag name="IGUANATEXCURSOR" val="1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3.7158"/>
  <p:tag name="ORIGINALWIDTH" val="1491.564"/>
  <p:tag name="LATEXADDIN" val="\documentclass{article}&#10;\usepackage{amsmath}&#10;\pagestyle{empty}&#10;\begin{document}&#10;&#10;\begin{equation}&#10;\sum_{i \in \mathcal{I}} x_{ij} \cdot y_{ij} \le 1-\alpha, \forall j \in \mathcal{J}&#10;\nonumber&#10;\end{equation}&#10;&#10;&#10;\end{document}"/>
  <p:tag name="IGUANATEXSIZE" val="20"/>
  <p:tag name="IGUANATEXCURSOR" val="1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3.7158"/>
  <p:tag name="ORIGINALWIDTH" val="1245.594"/>
  <p:tag name="LATEXADDIN" val="\documentclass{article}&#10;\usepackage{amsmath}&#10;\pagestyle{empty}&#10;\begin{document}&#10;\begin{equation}&#10;\sum_{i \in \mathcal{I}} R_{ij} \le C_j, \forall{j \in \mathcal{J}\backslash{0}}&#10;\nonumber&#10;\end{equation}&#10;&#10;&#10;&#10;\end{document}"/>
  <p:tag name="IGUANATEXSIZE" val="20"/>
  <p:tag name="IGUANATEXCURSOR" val="1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4.7131"/>
  <p:tag name="ORIGINALWIDTH" val="1353.581"/>
  <p:tag name="LATEXADDIN" val="\documentclass{article}&#10;\usepackage{amsmath}&#10;\pagestyle{empty}&#10;\begin{document}&#10;&#10;\begin{equation}&#10;\sum_{j\in \mathcal{J}\backslash 0}x_{ij} \le 1-\tau_{i} ,\forall{i\in \mathcal{I}}&#10;\nonumber&#10;\end{equation}&#10;&#10;&#10;\end{document}"/>
  <p:tag name="IGUANATEXSIZE" val="20"/>
  <p:tag name="IGUANATEXCURSOR" val="1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1947.507"/>
  <p:tag name="LATEXADDIN" val="\documentclass{article}&#10;\usepackage{amsmath}&#10;\pagestyle{empty}&#10;\begin{document}&#10;\begin{equation}&#10;x_{ij}\cdot (\theta_{ij}-\theta^*) \ge 0 ,\forall{i\in \mathcal{I}},\forall{j\in \mathcal{J}\backslash 0}&#10;\nonumber&#10;\end{equation}&#10;&#10;&#10;&#10;\end{document}"/>
  <p:tag name="IGUANATEXSIZE" val="20"/>
  <p:tag name="IGUANATEXCURSOR" val="2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2.9659"/>
  <p:tag name="ORIGINALWIDTH" val="1550.056"/>
  <p:tag name="LATEXADDIN" val="\documentclass{article}&#10;\usepackage{amsmath}&#10;\pagestyle{empty}&#10;\begin{document}&#10;&#10;\begin{equation}&#10;D_{jj'}&gt;\frac{\rho_j+\rho_{j'}}{\tan(\theta^*)}, \forall j, j' \in \mathcal{J}\backslash 0&#10;\nonumber&#10;\end{equation}&#10;&#10;&#10;\end{document}"/>
  <p:tag name="IGUANATEXSIZE" val="20"/>
  <p:tag name="IGUANATEXCURSOR" val="1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540.6824"/>
  <p:tag name="OUTPUTDPI" val="1200"/>
  <p:tag name="LATEXADDIN" val="\documentclass{article}&#10;\usepackage{amsmath}&#10;\pagestyle{empty}&#10;\begin{document}&#10;&#10;\begin{equation}&#10;\tau_{i} \in \{0,1\}&#10;\nonumber&#10;\end{equation}&#10;&#10;&#10;&#10;\end{document}"/>
  <p:tag name="IGUANATEXSIZE" val="20"/>
  <p:tag name="IGUANATEXCURSOR" val="118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9.1"/>
  <p:tag name="ORIGINALWIDTH" val="2457.443"/>
  <p:tag name="OUTPUTDPI" val="1200"/>
  <p:tag name="LATEXADDIN" val="\documentclass{article}&#10;\usepackage{amsmath}&#10;\pagestyle{empty}&#10;\begin{document}&#10;&#10;\begin{eqnarray}&#10;\nonumber \sum_{j=1}^{N_{BS}}N_{U_{BS}}\rho_{j,k} &amp;\ge&amp; D_k S_k , \forall k=1,...,N_{subarea} \\&#10;\nonumber \sum_{i=1}^{N_U}\gamma_i &amp;\ge&amp; \zeta N_U\\&#10;\nonumber \frac{1}{\textsf{E}\{\frac{1}{\eta_i}\}} &amp;\ge&amp; \eta&#10;\end{eqnarray}&#10;&#10;\end{document}"/>
  <p:tag name="IGUANATEXSIZE" val="20"/>
  <p:tag name="IGUANATEXCURSOR" val="309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3.7158"/>
  <p:tag name="ORIGINALWIDTH" val="1656.543"/>
  <p:tag name="LATEXADDIN" val="\documentclass{article}&#10;\usepackage{amsmath}&#10;\pagestyle{empty}&#10;\begin{document}&#10;&#10;\begin{equation}&#10;\max_{ \{{l_{j\in \mathcal{J}\backslash 0}} \} ,\{ x_{ij} \} , \{ y_{ij} \}, \{ \alpha \} } \sum_{i \in \mathcal{I}} U(R_i) &#10;\nonumber&#10;\end{equation}&#10;&#10;&#10;\end{document}"/>
  <p:tag name="IGUANATEXSIZE" val="20"/>
  <p:tag name="IGUANATEXCURSOR" val="24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9.6987"/>
  <p:tag name="ORIGINALWIDTH" val="445.4397"/>
  <p:tag name="LATEXADDIN" val="\documentclass{article}&#10;\usepackage{amsmath}&#10;\pagestyle{empty}&#10;\begin{document}&#10;\begin{eqnarray}&#10;\nonumber&#10;\sum_{j\in \mathcal{J}}x_{ij} = 1 ,\forall{i\in \mathcal{I}}, \label{user-association}\\&#10;\nonumber&#10;\sum_{i \in \mathcal{I}} x_{ij} \cdot y_{ij} \le 1-\alpha, \forall j \in \mathcal{J},\\&#10;\nonumber&#10;\sum_{i\in \mathcal{I}}x_{ij} \cdot y_{ij} \cdot r_{ij}  \le \alpha \cdot r_{j0}, \forall j \in \mathcal{J}\backslash 0,\\&#10;\nonumber&#10;\sum_{j\in \mathcal{J}\backslash 0}x_{ij} \le 1-\tau_{i} ,\forall{i\in \mathcal{I}},\label{delay}\\&#10;\nonumber&#10;x_{ij}\cdot (\theta_{ij}-\theta^*) \ge 0 ,\forall{i\in \mathcal{I}},\forall{j\in \mathcal{J}\backslash 0},\label{antenna}\\ &#10;\nonumber&#10;D_{jj'} \ge \frac{\rho_j+\rho_{j'}}{\tan(\theta^*)}, \forall j, j' \in \mathcal{J}\backslash 0 , j \ne j', \label{min-distance}\\&#10;\nonumber&#10;x_{ij} \in \{0,1\},\label{user-indicator}\\&#10;\nonumber&#10;\alpha \in [0,1]\label{alpha},\\&#10;\nonumber&#10;y_{ij} \in [0,1-\alpha].&#10;\end{eqnarray}&#10;&#10;&#10;&#10;\end{document}"/>
  <p:tag name="IGUANATEXSIZE" val="20"/>
  <p:tag name="IGUANATEXCURSOR" val="94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95.6506"/>
  <p:tag name="LATEXADDIN" val="\documentclass{article}&#10;\usepackage{amsmath}&#10;\pagestyle{empty}&#10;\begin{document}&#10;&#10;$U(R_i) = \log R_i$&#10;&#10;&#10;\end{document}"/>
  <p:tag name="IGUANATEXSIZE" val="20"/>
  <p:tag name="IGUANATEXCURSOR" val="1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4.4769"/>
  <p:tag name="ORIGINALWIDTH" val="767.9041"/>
  <p:tag name="LATEXADDIN" val="\documentclass{article}&#10;\usepackage{amsmath}&#10;\pagestyle{empty}&#10;\begin{document}&#10;&#10;$y_{ij}=\frac{1-\alpha}{\sum_{k \in \mathcal{I}}x_{kj}}$&#10;&#10;&#10;\end{document}"/>
  <p:tag name="IGUANATEXSIZE" val="20"/>
  <p:tag name="IGUANATEXCURSOR" val="13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16.986"/>
  <p:tag name="ORIGINALWIDTH" val="2997.375"/>
  <p:tag name="LATEXADDIN" val="\documentclass{article}&#10;\usepackage{amsmath}&#10;\pagestyle{empty}&#10;\begin{document}&#10;\begin{equation}&#10;\max_{ \{ x_{ij} \} }  \sum_{i \in \mathcal{I}} \sum_{j \in \mathcal{J}}x_{ij}  \log \frac{r_{ij}\cdot (1-\alpha)}{\sum_{k \in \mathcal{I}}x_{kj}}&#10;\nonumber&#10;\end{equation}&#10;&#10;subject to:&#10;\begin{eqnarray}&#10;\nonumber&#10;\sum_{j\in \mathcal{J}}x_{ij} = 1 ,\forall{i\in \mathcal{I}},\\&#10;\nonumber&#10;\sum_{i\in \mathcal{I}}x_{ij} \cdot\frac{1-\alpha}{\sum_{k \in \mathcal{I}}x_{kj}} \cdot r_{ij}  \le \alpha \cdot r_{j0}, \forall j \in \mathcal{J}\backslash 0,\\&#10;\nonumber&#10;\sum_{j\in \mathcal{J}\backslash 0}x_{ij} \le 1-\tau_{i} ,\forall{i\in \mathcal{I}},\\&#10;\nonumber&#10;x_{ij}\cdot (\theta_{ij}-\theta^*) \ge 0 ,\forall{i\in \mathcal{I}},\forall{j\in \mathcal{J}\backslash 0},\\&#10;\nonumber &#10;x_{ij} \in [0,1].\\&#10;\nonumber&#10;\end{eqnarray}&#10;&#10;&#10;\end{document}"/>
  <p:tag name="IGUANATEXSIZE" val="20"/>
  <p:tag name="IGUANATEXCURSOR" val="7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0.622"/>
  <p:tag name="ORIGINALWIDTH" val="3181.103"/>
  <p:tag name="LATEXADDIN" val="\documentclass{article}&#10;\usepackage{amsmath}&#10;\pagestyle{empty}&#10;\begin{document}&#10;&#10;\begin{equation}&#10;\max_{\alpha } \log (1-\alpha)&#10;\nonumber&#10;\end{equation}&#10;Subject to:&#10;\begin{eqnarray}&#10;\nonumber&#10;\sum_{i\in \mathcal{I}}x_{ij} \cdot\frac{1-\alpha}{\sum_{k \in \mathcal{I}}x_{kj}} \cdot r_{ij}  \le \alpha \cdot r_{j0}, \forall j \in \mathcal{J}\backslash 0,\\&#10;\nonumber&#10;\alpha \in [0,1].&#10;\end{eqnarray}&#10;&#10;\end{document}"/>
  <p:tag name="IGUANATEXSIZE" val="20"/>
  <p:tag name="IGUANATEXCURSOR" val="3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0.72969"/>
  <p:tag name="ORIGINALWIDTH" val="959.2826"/>
  <p:tag name="LATEXADDIN" val="\documentclass{article}&#10;\usepackage{amsmath}&#10;\pagestyle{empty}&#10;\begin{document}&#10;\begin{figure*}[t]&#10;\begin{equation}&#10;\small&#10;\nonumber&#10;\max \sum_{i \in \mathcal{I}} \sum_{j \in \mathcal{J}}x_{ij}  \log \frac{r_{ij}\cdot (1-\alpha)}{\sum_{k \in \mathcal{I}}x_{kj}} -\\&#10;\sum_{j, j'\in \mathcal{J} \backslash 0 , j \neq j'} \Big( \tan (\theta^*) \cdot D_{jj'} - \rho_j - \rho_{j'}\Big) -\\&#10;\sum_{j \in \mathcal {J}\backslash 0} \Big(\alpha \cdot r_{j0} -\sum_{i\in \mathcal{I}}x_{ij} \cdot\frac{(1-\alpha) \cdot r_{ij}}{\sum_{k \in \mathcal{I}}x_{kj}}   -&#10; \sum_{i \in \mathcal{I}} x_{ij} \cdot (\theta_{ij}-\theta^*) \Big )&#10;\end{equation}&#10;\end{figure*}&#10;&#10;&#10;&#10;\end{document}"/>
  <p:tag name="IGUANATEXSIZE" val="20"/>
  <p:tag name="IGUANATEXCURSOR" val="2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.48859"/>
  <p:tag name="ORIGINALWIDTH" val="141.7323"/>
  <p:tag name="LATEXADDIN" val="\documentclass{article}&#10;\usepackage{amsmath}&#10;\pagestyle{empty}&#10;\begin{document}&#10;&#10;$x_{ij}$&#10;&#10;&#10;\end{document}"/>
  <p:tag name="IGUANATEXSIZE" val="20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70.49118"/>
  <p:tag name="LATEXADDIN" val="\documentclass{article}&#10;\usepackage{amsmath}&#10;\pagestyle{empty}&#10;\begin{document}&#10;&#10;&#10;$\alpha$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70.49118"/>
  <p:tag name="LATEXADDIN" val="\documentclass{article}&#10;\usepackage{amsmath}&#10;\pagestyle{empty}&#10;\begin{document}&#10;&#10;&#10;$\alpha$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3.4533"/>
  <p:tag name="ORIGINALWIDTH" val="1988.751"/>
  <p:tag name="OUTPUTDPI" val="1200"/>
  <p:tag name="LATEXADDIN" val="\documentclass{article}&#10;\usepackage{amsmath}&#10;\pagestyle{empty}&#10;\begin{document}&#10;&#10;\begin{equation}&#10;\nonumber&#10;\epsilon_j=&#10;\begin{cases}&#10; 1, \text{ if drone-BS } j \text{ is used,} \\&#10;0, \text{ if drone-BS } j \text{ is redundant.}&#10;\end{cases}&#10;\end{equation}&#10;&#10;&#10;\end{document}"/>
  <p:tag name="IGUANATEXSIZE" val="20"/>
  <p:tag name="IGUANATEXCURSOR" val="227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70.49118"/>
  <p:tag name="LATEXADDIN" val="\documentclass{article}&#10;\usepackage{amsmath}&#10;\usepackage{xcolor}&#10;\pagestyle{empty}&#10;\begin{document}&#10;\color{white}{$\alpha$}&#10;\end{document}"/>
  <p:tag name="IGUANATEXSIZE" val="20"/>
  <p:tag name="IGUANATEXCURSOR" val="1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70.49118"/>
  <p:tag name="LATEXADDIN" val="\documentclass{article}&#10;\usepackage{amsmath}&#10;\usepackage{xcolor}&#10;\pagestyle{empty}&#10;\begin{document}&#10;\color{white}{$\alpha$}&#10;\end{document}"/>
  <p:tag name="IGUANATEXSIZE" val="20"/>
  <p:tag name="IGUANATEXCURSOR" val="1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5.1167"/>
  <p:tag name="ORIGINALWIDTH" val="958.9554"/>
  <p:tag name="LATEXADDIN" val="\documentclass{article}&#10;\usepackage{amsmath}&#10;\usepackage[font=footnotesize,skip=5pt]{caption}&#10;%\usepackage{Cref}&#10;\usepackage{lipsum}&#10;%\usepackage{cuted}&#10;\usepackage{cite}&#10;\usepackage[T1]{fontenc}&#10;\usepackage[cmintegrals]{newtxmath}&#10;\usepackage{array}&#10;\usepackage[caption=false,font=footnotesize]{subfig}&#10;\usepackage{url}&#10;&#10;%\usepackage[labelsep=period]{caption}&#10;\usepackage{balance}&#10;\usepackage{graphicx}&#10;\usepackage{algorithm}&#10;\usepackage{algpseudocode}&#10;\usepackage{pifont}&#10;\usepackage{amsmath}&#10;\interdisplaylinepenalty=2500&#10;\usepackage{float}&#10;%\usepackage[noadjust]{cite}&#10;\usepackage{multicol}&#10;\usepackage{mwe}&#10;%\usepackage{subfig}&#10;\usepackage{epstopdf}&#10;\usepackage[utf8]{inputenc}&#10;%\usepackage[affil-it]{authblk}&#10;%\usepackage[font=scriptsize]{caption}&#10;\DeclareGraphicsExtensions{.eps}&#10;\usepackage{array}&#10;\usepackage{amsmath}&#10;\usepackage{mathtools}&#10;\usepackage[subnum]{cases}&#10;\pagestyle{empty}&#10;\begin{document}&#10;&#10;\begin{algorithm}[tb]&#10;\small&#10;\caption{Finds 3D locations of DBSs, user-BS association and bandwidth allocation for access and backhaul of DBSs.}&#10;\label{Alg1}&#10;\begin{algorithmic}[1]&#10;\State \textbf{Inputs:} Users' locations, number of DBSs.&#10;\State \textbf{Initialization:} Cluster the users based on the number of DBSs using k-means clustering. Assume the initial location of DBSs is the center of the clusters. Set $t=1$, $m(t)= U(t)-U(t-1)$, $t'=1$, $n(t')=U(t')-U(t'-1)$; define $\alpha(1)=a$, $m(1)=n(1)=M$, where $M$ is a big number. $\nu$ and $\epsilon$ are small positive numbers. &#10;\While  {$n(t') \ge \nu$ }&#10;\While{$m(t) \ge \epsilon$ }&#10;\State Find $x_{ij}(t), U(t)$. Round $x_{ij}(t)$.&#10;\State $t = t+1$.&#10;\State Find $\alpha(t), U(t)$.&#10;\EndWhile&#10;\State Find $U(t')$.&#10;\State $t' = t' +1$.&#10;\State Update the 3D locations of DBSs using PSO algorithm. Find $U(t')$.&#10;\EndWhile&#10;\end{algorithmic}&#10;\end{algorithm} &#10;&#10;&#10;\end{document}"/>
  <p:tag name="IGUANATEXSIZE" val="20"/>
  <p:tag name="IGUANATEXCURSOR" val="87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0.9198"/>
  <p:tag name="ORIGINALWIDTH" val="959.6099"/>
  <p:tag name="LATEXADDIN" val="\documentclass{article}&#10;\usepackage{amsmath}&#10;\usepackage[font=footnotesize,skip=5pt]{caption}&#10;\usepackage{pifont}&#10;\usepackage{amsmath}&#10;\usepackage{float}&#10;\usepackage{multicol}&#10;\usepackage{mathtools}&#10;\pagestyle{empty}&#10;\begin{document}&#10;\begin{table}&#10; \renewcommand{\arraystretch}{1.3}&#10; \centering&#10; \resizebox{\columnwidth}{!}{&#10;\begin{tabular}[t]{| c | c | c | c |} &#10; \hline&#10; \scriptsize\textbf{Parameter} &amp; \scriptsize\textbf{Value} &amp; \scriptsize\textbf{Parameter} &amp; \scriptsize\textbf{Value} \\ &#10; \hline&#10; $f_c$ &amp; 2 GHz  &amp; Noise power spectral density &amp; -174 dBm/Hz \\  &#10; \hline&#10; $P_0$ &amp; 46 dBm &amp; $P_j, \forall j \in \mathcal {J} \backslash 0$ &amp; 36 dBm  \\&#10; \hline&#10; $h_{\text{max}}$ &amp; 500 m &amp; System Bandwidth &amp; 10 MHz  \\&#10; \hline&#10;P$\{$delay-sensitive, delay-tolerant$\}$ &amp; $\{0.2, 0.8\}$ &amp;2D area&amp;250000 m$^2$\\&#10;\hline&#10;number of DBSs &amp; 3 &amp; User distribution &amp; $Mat\acute{e}rn$\\&#10;\hline&#10; \end{tabular}}&#10;&#10;\end{table}&#10;&#10;\end{document}"/>
  <p:tag name="IGUANATEXSIZE" val="20"/>
  <p:tag name="IGUANATEXCURSOR" val="8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1397.075"/>
  <p:tag name="LATEXADDIN" val="\documentclass{article}&#10;\usepackage{amsmath}&#10;\pagestyle{empty}&#10;\begin{document}&#10;&#10;\begin{equation}&#10;G = &#10;\begin{cases}&#10;G_0, -\frac{\theta_B}{2}\le \phi \le \frac{\theta_B}{2},\\&#10;g(\phi), \text{otherwise}.&#10;\end{cases}&#10;\nonumber&#10;\end{equation}&#10;&#10;&#10;\end{document}"/>
  <p:tag name="IGUANATEXSIZE" val="20"/>
  <p:tag name="IGUANATEXCURSOR" val="2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629.1714"/>
  <p:tag name="LATEXADDIN" val="\documentclass{article}&#10;\usepackage{amsmath}&#10;\pagestyle{empty}&#10;\begin{document}&#10;&#10;&#10;$|\phi|=90 - \theta$&#10;&#10;\end{document}"/>
  <p:tag name="IGUANATEXSIZE" val="20"/>
  <p:tag name="IGUANATEXCURSOR" val="1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3160.855"/>
  <p:tag name="LATEXADDIN" val="\documentclass{article}&#10;\usepackage{amsmath}&#10;\pagestyle{empty}&#10;\begin{document}&#10;&#10;&#10;$\theta_B$ : the DBS directional antenna's half-power beamwidth&#10;&#10;\end{document}"/>
  <p:tag name="IGUANATEXSIZE" val="20"/>
  <p:tag name="IGUANATEXCURSOR" val="9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9.7263"/>
  <p:tag name="ORIGINALWIDTH" val="3221.598"/>
  <p:tag name="LATEXADDIN" val="\documentclass{article}&#10;\usepackage{amsmath}&#10;\pagestyle{empty}&#10;\begin{document}&#10;$G_0  \approx \frac{30,000}{\theta_B^2}$ : the maximum gain of the directional antenna&#10;&#10;&#10;&#10;\end{document}"/>
  <p:tag name="IGUANATEXSIZE" val="20"/>
  <p:tag name="IGUANATEXCURSOR" val="12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.7289"/>
  <p:tag name="ORIGINALWIDTH" val="827.1467"/>
  <p:tag name="LATEXADDIN" val="\documentclass{article}&#10;\usepackage{amsmath}&#10;\pagestyle{empty}&#10;\begin{document}&#10;&#10; CoV = $\frac{1}{0.529} \frac{\sigma_V}{\mu_V}$&#10;&#10;&#10;\end{document}"/>
  <p:tag name="IGUANATEXSIZE" val="20"/>
  <p:tag name="IGUANATEXCURSOR" val="8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1.7173"/>
  <p:tag name="ORIGINALWIDTH" val="4287.964"/>
  <p:tag name="LATEXADDIN" val="\documentclass{article}&#10;\usepackage{amsmath}&#10;\pagestyle{empty}&#10;\begin{document}&#10;&#10;\noindent $\sigma_V$ and $\mu_V$ are the standard deviation and the mean of the Voronoi tessellation areas of the users, respectively.&#10;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5.2044"/>
  <p:tag name="ORIGINALWIDTH" val="956.8805"/>
  <p:tag name="OUTPUTDPI" val="1200"/>
  <p:tag name="LATEXADDIN" val="\documentclass{article}&#10;\usepackage{amsmath}&#10;\pagestyle{empty}&#10;\begin{document}&#10;\begin{equation}&#10; \max_{x,y,h, \{I_i\}} \sum_{i=1}^{N_{U}} \alpha_i\cdot I_i&#10;\nonumber&#10;\end{equation}&#10;&#10;&#10;&#10;\end{document}"/>
  <p:tag name="IGUANATEXSIZE" val="20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2881.89"/>
  <p:tag name="LATEXADDIN" val="\documentclass{article}&#10;\usepackage{amsmath}&#10;\pagestyle{empty}&#10;\begin{document}&#10;&#10;\noindent CoV=1 corresponds to the Poisson point process.&#10;&#10;\noindent CoV$&gt;$1 represents clustered distribution of the users.&#10;&#10;&#10;\end{document}"/>
  <p:tag name="IGUANATEXSIZE" val="20"/>
  <p:tag name="IGUANATEXCURSOR" val="13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28.534"/>
  <p:tag name="ORIGINALWIDTH" val="1492.314"/>
  <p:tag name="OUTPUTDPI" val="1200"/>
  <p:tag name="LATEXADDIN" val="\documentclass{article}&#10;\usepackage{amsmath}&#10;\pagestyle{empty}&#10;\begin{document}&#10;&#10;\begin{eqnarray}&#10; \sum_{i=1}^{N_U}r_i\cdot I_i&amp;\le&amp; R  \nonumber\\&#10; \sum_{i=1}^{N_{U}}b_i\cdot  I_i&amp;\le&amp; B \nonumber\\&#10; \textsf{PL}_i\cdot I_i &amp;\le&amp; \textsf{PL}_\textsf{max},~~ \forall i \nonumber\\&#10; x_{min}&amp;\le&amp; x ~~ \le ~~ x_{max} \nonumber\\&#10; y_{min}&amp;\le&amp; y ~~ \le ~~ y_{max} \nonumber\\&#10; h_{min}&amp;\le&amp; h ~~ \le ~~ h_{max} \nonumber\\&#10; I_i &amp;\in&amp; \{0,1\}, ~~\forall i \nonumber&#10;\end{eqnarray}&#10;&#10;&#10;\end{document}"/>
  <p:tag name="IGUANATEXSIZE" val="20"/>
  <p:tag name="IGUANATEXCURSOR" val="459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343"/>
  <p:tag name="ORIGINALWIDTH" val="1148.856"/>
  <p:tag name="OUTPUTDPI" val="1200"/>
  <p:tag name="LATEXADDIN" val="\documentclass{article}&#10;\usepackage{amsmath}&#10;\pagestyle{empty}&#10;\begin{document}&#10;&#10;\begin{equation}&#10;\textsf{PL (\textrm{dB})} = \textsf{FSPL} +\psi_i&#10;\nonumber&#10;\end{equation}&#10;&#10;&#10;&#10;\end{document}"/>
  <p:tag name="IGUANATEXSIZE" val="20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1739.783"/>
  <p:tag name="LATEXADDIN" val="\documentclass{article}&#10;\usepackage{amsmath}&#10;\pagestyle{empty}&#10;\begin{document}&#10;&#10;\begin{equation}&#10;\psi_i = \mathcal{N}(\eta_i,\sigma_i^2), i=\{\textrm{LoS},\textrm{NLoS}\}&#10;\nonumber&#10;\end{equation}&#10;&#10;&#10;\end{document}"/>
  <p:tag name="IGUANATEXSIZE" val="20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4.2145"/>
  <p:tag name="ORIGINALWIDTH" val="1694.788"/>
  <p:tag name="OUTPUTDPI" val="1200"/>
  <p:tag name="LATEXADDIN" val="\documentclass{article}&#10;\usepackage{amsmath}&#10;\pagestyle{empty}&#10;\begin{document}&#10;&#10;\begin{equation}&#10;\nonumber&#10;P(\textrm{LoS}) = \frac{1}{1+a \exp (-b(\theta -a))}&#10;\end{equation}&#10;&#10;&#10;\end{document}"/>
  <p:tag name="IGUANATEXSIZE" val="20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368"/>
  <p:tag name="ORIGINALWIDTH" val="377.9528"/>
  <p:tag name="OUTPUTDPI" val="1200"/>
  <p:tag name="LATEXADDIN" val="\documentclass{article}&#10;\usepackage{amsmath}&#10;\pagestyle{empty}&#10;\begin{document}&#10;&#10;\begin{equation}&#10;\nonumber&#10;\theta_1 \ge \theta_2 &#10;\end{equation}&#10;&#10;&#10;&#10;\end{document}"/>
  <p:tag name="IGUANATEXSIZE" val="20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14028</TotalTime>
  <Words>2912</Words>
  <Application>Microsoft Office PowerPoint</Application>
  <PresentationFormat>Custom</PresentationFormat>
  <Paragraphs>605</Paragraphs>
  <Slides>24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2_Office Theme</vt:lpstr>
      <vt:lpstr>1_Office Theme</vt:lpstr>
      <vt:lpstr>Elham Kalantari*, Irem Bor-Yaliniz**, Abbas Yongacoglu*, and Halim Yanikomeroglu**   *School of Electrical Engineering and Computer Science, University of Ottawa, Canada **Department of Systems and Computer Engineering, Carleton University, Canada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</dc:creator>
  <cp:lastModifiedBy>admin</cp:lastModifiedBy>
  <cp:revision>324</cp:revision>
  <dcterms:created xsi:type="dcterms:W3CDTF">2016-05-07T18:47:29Z</dcterms:created>
  <dcterms:modified xsi:type="dcterms:W3CDTF">2017-10-12T16:09:57Z</dcterms:modified>
</cp:coreProperties>
</file>