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2" r:id="rId2"/>
    <p:sldId id="323" r:id="rId3"/>
    <p:sldId id="324" r:id="rId4"/>
    <p:sldId id="325" r:id="rId5"/>
    <p:sldId id="347" r:id="rId6"/>
    <p:sldId id="348" r:id="rId7"/>
    <p:sldId id="326" r:id="rId8"/>
    <p:sldId id="327" r:id="rId9"/>
    <p:sldId id="331" r:id="rId10"/>
    <p:sldId id="332" r:id="rId11"/>
    <p:sldId id="339" r:id="rId12"/>
    <p:sldId id="333" r:id="rId13"/>
    <p:sldId id="335" r:id="rId14"/>
    <p:sldId id="336" r:id="rId15"/>
    <p:sldId id="337" r:id="rId16"/>
    <p:sldId id="338" r:id="rId17"/>
    <p:sldId id="342" r:id="rId18"/>
    <p:sldId id="343" r:id="rId19"/>
    <p:sldId id="344" r:id="rId20"/>
    <p:sldId id="345" r:id="rId21"/>
    <p:sldId id="34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7482"/>
    <a:srgbClr val="DBA1AB"/>
    <a:srgbClr val="F6E2EF"/>
    <a:srgbClr val="D06EAF"/>
    <a:srgbClr val="DD97C6"/>
    <a:srgbClr val="C25E6F"/>
    <a:srgbClr val="FFFFFF"/>
    <a:srgbClr val="BEA5D7"/>
    <a:srgbClr val="62385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20" autoAdjust="0"/>
  </p:normalViewPr>
  <p:slideViewPr>
    <p:cSldViewPr snapToGrid="0">
      <p:cViewPr>
        <p:scale>
          <a:sx n="100" d="100"/>
          <a:sy n="100" d="100"/>
        </p:scale>
        <p:origin x="216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9FCA3-3218-4CA6-83D8-76C05B148A34}" type="datetimeFigureOut">
              <a:rPr lang="en-CA" smtClean="0"/>
              <a:pPr/>
              <a:t>05/06/2017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67C3-F3C7-4CB1-8A81-8EC3B9698C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627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21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C8A4-7270-4C0B-8A41-E25D794818CE}" type="datetimeFigureOut">
              <a:rPr lang="en-CA" smtClean="0"/>
              <a:pPr/>
              <a:t>05/06/2017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498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C8A4-7270-4C0B-8A41-E25D794818CE}" type="datetimeFigureOut">
              <a:rPr lang="en-CA" smtClean="0"/>
              <a:pPr/>
              <a:t>05/06/2017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198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C8A4-7270-4C0B-8A41-E25D794818CE}" type="datetimeFigureOut">
              <a:rPr lang="en-CA" smtClean="0"/>
              <a:pPr/>
              <a:t>05/06/2017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009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C8A4-7270-4C0B-8A41-E25D794818CE}" type="datetimeFigureOut">
              <a:rPr lang="en-CA" smtClean="0"/>
              <a:pPr/>
              <a:t>05/06/2017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408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C8A4-7270-4C0B-8A41-E25D794818CE}" type="datetimeFigureOut">
              <a:rPr lang="en-CA" smtClean="0"/>
              <a:pPr/>
              <a:t>05/06/2017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948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C8A4-7270-4C0B-8A41-E25D794818CE}" type="datetimeFigureOut">
              <a:rPr lang="en-CA" smtClean="0"/>
              <a:pPr/>
              <a:t>05/06/2017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998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C8A4-7270-4C0B-8A41-E25D794818CE}" type="datetimeFigureOut">
              <a:rPr lang="en-CA" smtClean="0"/>
              <a:pPr/>
              <a:t>05/06/2017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10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C8A4-7270-4C0B-8A41-E25D794818CE}" type="datetimeFigureOut">
              <a:rPr lang="en-CA" smtClean="0"/>
              <a:pPr/>
              <a:t>05/06/2017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511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C8A4-7270-4C0B-8A41-E25D794818CE}" type="datetimeFigureOut">
              <a:rPr lang="en-CA" smtClean="0"/>
              <a:pPr/>
              <a:t>05/06/2017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821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C8A4-7270-4C0B-8A41-E25D794818CE}" type="datetimeFigureOut">
              <a:rPr lang="en-CA" smtClean="0"/>
              <a:pPr/>
              <a:t>05/06/2017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5742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C8A4-7270-4C0B-8A41-E25D794818CE}" type="datetimeFigureOut">
              <a:rPr lang="en-CA" smtClean="0"/>
              <a:pPr/>
              <a:t>05/06/2017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778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C8A4-7270-4C0B-8A41-E25D794818CE}" type="datetimeFigureOut">
              <a:rPr lang="en-CA" smtClean="0"/>
              <a:pPr/>
              <a:t>05/06/2017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138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3.png"/><Relationship Id="rId17" Type="http://schemas.openxmlformats.org/officeDocument/2006/relationships/image" Target="../media/image28.png"/><Relationship Id="rId2" Type="http://schemas.openxmlformats.org/officeDocument/2006/relationships/tags" Target="../tags/tag12.xml"/><Relationship Id="rId16" Type="http://schemas.openxmlformats.org/officeDocument/2006/relationships/image" Target="../media/image27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.png"/><Relationship Id="rId5" Type="http://schemas.openxmlformats.org/officeDocument/2006/relationships/tags" Target="../tags/tag15.xml"/><Relationship Id="rId15" Type="http://schemas.openxmlformats.org/officeDocument/2006/relationships/image" Target="../media/image26.png"/><Relationship Id="rId10" Type="http://schemas.openxmlformats.org/officeDocument/2006/relationships/image" Target="../media/image1.png"/><Relationship Id="rId19" Type="http://schemas.openxmlformats.org/officeDocument/2006/relationships/image" Target="../media/image30.png"/><Relationship Id="rId4" Type="http://schemas.openxmlformats.org/officeDocument/2006/relationships/tags" Target="../tags/tag14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6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tags" Target="../tags/tag5.xml"/><Relationship Id="rId16" Type="http://schemas.openxmlformats.org/officeDocument/2006/relationships/image" Target="../media/image19.png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5" Type="http://schemas.openxmlformats.org/officeDocument/2006/relationships/tags" Target="../tags/tag8.xml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image" Target="../media/image2.pn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258801"/>
            <a:ext cx="9144000" cy="1784733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+mn-lt"/>
              </a:rPr>
              <a:t>Elham Kalantari*, </a:t>
            </a:r>
            <a:r>
              <a:rPr lang="en-CA" sz="1600" b="1" dirty="0">
                <a:latin typeface="+mn-lt"/>
              </a:rPr>
              <a:t>Muhammad Zeeshan </a:t>
            </a:r>
            <a:r>
              <a:rPr lang="en-CA" sz="1600" b="1" dirty="0" smtClean="0">
                <a:latin typeface="+mn-lt"/>
              </a:rPr>
              <a:t>Shakir**, </a:t>
            </a:r>
            <a:r>
              <a:rPr lang="en-US" sz="1600" b="1" dirty="0" smtClean="0">
                <a:latin typeface="+mn-lt"/>
              </a:rPr>
              <a:t> Halim Yanikomeroglu***, and Abbas Yongacoglu*</a:t>
            </a:r>
            <a:br>
              <a:rPr lang="en-US" sz="1600" b="1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*</a:t>
            </a:r>
            <a:r>
              <a:rPr lang="en-CA" sz="1400" dirty="0" smtClean="0">
                <a:latin typeface="+mn-lt"/>
              </a:rPr>
              <a:t>School </a:t>
            </a:r>
            <a:r>
              <a:rPr lang="en-CA" sz="1400" dirty="0">
                <a:latin typeface="+mn-lt"/>
              </a:rPr>
              <a:t>of Electrical Engineering and Computer </a:t>
            </a:r>
            <a:r>
              <a:rPr lang="en-CA" sz="1400" dirty="0" smtClean="0">
                <a:latin typeface="+mn-lt"/>
              </a:rPr>
              <a:t>Science, University </a:t>
            </a:r>
            <a:r>
              <a:rPr lang="en-CA" sz="1400" dirty="0">
                <a:latin typeface="+mn-lt"/>
              </a:rPr>
              <a:t>of </a:t>
            </a:r>
            <a:r>
              <a:rPr lang="en-CA" sz="1400" dirty="0" smtClean="0">
                <a:latin typeface="+mn-lt"/>
              </a:rPr>
              <a:t>Ottawa, ON, Canada</a:t>
            </a:r>
            <a:br>
              <a:rPr lang="en-CA" sz="1400" dirty="0" smtClean="0">
                <a:latin typeface="+mn-lt"/>
              </a:rPr>
            </a:br>
            <a:r>
              <a:rPr lang="en-CA" sz="1400" dirty="0" smtClean="0">
                <a:latin typeface="+mn-lt"/>
              </a:rPr>
              <a:t>**School </a:t>
            </a:r>
            <a:r>
              <a:rPr lang="en-CA" sz="1400" dirty="0">
                <a:latin typeface="+mn-lt"/>
              </a:rPr>
              <a:t>of Engineering and Computing, University of the West of Scotland, Paisley, Scotland, UK</a:t>
            </a:r>
            <a:br>
              <a:rPr lang="en-CA" sz="1400" dirty="0">
                <a:latin typeface="+mn-lt"/>
              </a:rPr>
            </a:br>
            <a:r>
              <a:rPr lang="en-CA" sz="1400" dirty="0" smtClean="0">
                <a:latin typeface="+mn-lt"/>
              </a:rPr>
              <a:t>***Department </a:t>
            </a:r>
            <a:r>
              <a:rPr lang="en-CA" sz="1400" dirty="0">
                <a:latin typeface="+mn-lt"/>
              </a:rPr>
              <a:t>of Systems and Computer </a:t>
            </a:r>
            <a:r>
              <a:rPr lang="en-CA" sz="1400" dirty="0" smtClean="0">
                <a:latin typeface="+mn-lt"/>
              </a:rPr>
              <a:t>Engineering, Carleton University, ON, Canada</a:t>
            </a:r>
            <a:endParaRPr lang="en-CA" sz="1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346" y="5887069"/>
            <a:ext cx="9144000" cy="662209"/>
          </a:xfrm>
        </p:spPr>
        <p:txBody>
          <a:bodyPr/>
          <a:lstStyle/>
          <a:p>
            <a:r>
              <a:rPr lang="en-CA" sz="1800" dirty="0" smtClean="0"/>
              <a:t>May 2017                      </a:t>
            </a:r>
          </a:p>
          <a:p>
            <a:endParaRPr lang="en-CA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CA" dirty="0" smtClean="0">
                <a:solidFill>
                  <a:prstClr val="white"/>
                </a:solidFill>
              </a:rPr>
              <a:t>May 21-25, 2017                     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Optimization  </a:t>
            </a: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problem 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80492" y="1564395"/>
            <a:ext cx="9225708" cy="1520328"/>
          </a:xfrm>
          <a:prstGeom prst="roundRect">
            <a:avLst/>
          </a:prstGeom>
          <a:solidFill>
            <a:srgbClr val="A4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prstClr val="white"/>
                </a:solidFill>
              </a:rPr>
              <a:t>Backhaul-aware Robust 3D Drone Placement</a:t>
            </a:r>
          </a:p>
          <a:p>
            <a:pPr algn="ctr"/>
            <a:r>
              <a:rPr lang="en-CA" sz="3200" b="1" dirty="0">
                <a:solidFill>
                  <a:prstClr val="white"/>
                </a:solidFill>
              </a:rPr>
              <a:t>in 5G+ Wireless Networks</a:t>
            </a:r>
            <a:endParaRPr lang="en-US" sz="3200" b="1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>
                <a:solidFill>
                  <a:prstClr val="white"/>
                </a:solidFill>
              </a:rPr>
              <a:t>Optimization Problem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Optimization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Simulation 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10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1663" y="1551712"/>
            <a:ext cx="1012507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prstClr val="black"/>
                </a:solidFill>
              </a:rPr>
              <a:t>Backhaul constraint is an important limitation in </a:t>
            </a:r>
            <a:r>
              <a:rPr lang="en-CA" dirty="0" smtClean="0">
                <a:solidFill>
                  <a:prstClr val="black"/>
                </a:solidFill>
              </a:rPr>
              <a:t>drone-BSs deployment.</a:t>
            </a:r>
            <a:endParaRPr lang="en-CA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endParaRPr lang="en-CA" dirty="0">
              <a:solidFill>
                <a:prstClr val="black"/>
              </a:solidFill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prstClr val="black"/>
                </a:solidFill>
              </a:rPr>
              <a:t>A drone-BS  should have a wireless backhaul; therefore, the peak data rate a drone-BS can support is limited and it may dramatically decrease due to inclement weather conditions especially if the link is based on the FSO or mmWave technology. </a:t>
            </a:r>
          </a:p>
          <a:p>
            <a:pPr lvl="0" algn="just">
              <a:lnSpc>
                <a:spcPct val="150000"/>
              </a:lnSpc>
            </a:pPr>
            <a:endParaRPr lang="en-CA" dirty="0">
              <a:solidFill>
                <a:prstClr val="black"/>
              </a:solidFill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 smtClean="0">
                <a:solidFill>
                  <a:prstClr val="black"/>
                </a:solidFill>
              </a:rPr>
              <a:t>It is </a:t>
            </a:r>
            <a:r>
              <a:rPr lang="en-CA" dirty="0">
                <a:solidFill>
                  <a:prstClr val="black"/>
                </a:solidFill>
              </a:rPr>
              <a:t>important to consider the limitations and requirements of the wireless backhaul link as one of the constraints in designing and deploying drone-BSs in future 5G+ networks</a:t>
            </a:r>
            <a:r>
              <a:rPr lang="en-CA" dirty="0" smtClean="0">
                <a:solidFill>
                  <a:prstClr val="black"/>
                </a:solidFill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en-CA" dirty="0"/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 smtClean="0">
                <a:latin typeface="Calibri" panose="020F0502020204030204" pitchFamily="34" charset="0"/>
              </a:rPr>
              <a:t>Here, we try to find </a:t>
            </a:r>
            <a:r>
              <a:rPr lang="en-CA" dirty="0">
                <a:latin typeface="Calibri" panose="020F0502020204030204" pitchFamily="34" charset="0"/>
              </a:rPr>
              <a:t>the maximum number of weighted users so that the bandwidth, backhaul, and coverage constraints are satisfied </a:t>
            </a:r>
            <a:r>
              <a:rPr lang="en-CA" dirty="0"/>
              <a:t>for </a:t>
            </a:r>
            <a:r>
              <a:rPr lang="en-CA" dirty="0" smtClean="0"/>
              <a:t>different </a:t>
            </a:r>
            <a:r>
              <a:rPr lang="en-CA" dirty="0"/>
              <a:t>rate requirements in a clustered user distribution.</a:t>
            </a:r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prstClr val="white"/>
                </a:solidFill>
              </a:rPr>
              <a:t>Problem constraints</a:t>
            </a:r>
            <a:endParaRPr lang="en-CA" sz="3600" b="1" dirty="0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 2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Optimization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Simulation 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 3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11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1062" y="1334179"/>
            <a:ext cx="20685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2"/>
                </a:solidFill>
              </a:rPr>
              <a:t>Backhaul constraint</a:t>
            </a: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72" y="1828114"/>
            <a:ext cx="1500952" cy="7420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57" y="2284918"/>
            <a:ext cx="3325891" cy="5169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57" y="1617695"/>
            <a:ext cx="3996743" cy="589877"/>
          </a:xfrm>
          <a:prstGeom prst="rect">
            <a:avLst/>
          </a:prstGeom>
        </p:spPr>
      </p:pic>
      <p:pic>
        <p:nvPicPr>
          <p:cNvPr id="31" name="Picture 2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91" y="3692022"/>
            <a:ext cx="1493333" cy="7420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38" y="3756591"/>
            <a:ext cx="3734936" cy="6775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91" y="5595695"/>
            <a:ext cx="2040381" cy="2255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94" y="5516514"/>
            <a:ext cx="4637667" cy="38388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4772" y="3229587"/>
            <a:ext cx="296446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Available spectrum constraint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72391" y="4899384"/>
            <a:ext cx="204690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Coverage constraint</a:t>
            </a:r>
          </a:p>
        </p:txBody>
      </p:sp>
    </p:spTree>
    <p:extLst>
      <p:ext uri="{BB962C8B-B14F-4D97-AF65-F5344CB8AC3E}">
        <p14:creationId xmlns:p14="http://schemas.microsoft.com/office/powerpoint/2010/main" val="6878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55611" y="1521070"/>
            <a:ext cx="381110" cy="442371"/>
          </a:xfrm>
          <a:prstGeom prst="roundRect">
            <a:avLst/>
          </a:prstGeom>
          <a:solidFill>
            <a:srgbClr val="F6E2EF"/>
          </a:solidFill>
          <a:ln>
            <a:solidFill>
              <a:srgbClr val="CA7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prstClr val="white"/>
                </a:solidFill>
              </a:rPr>
              <a:t>Optimization problem</a:t>
            </a:r>
            <a:endParaRPr lang="en-CA" sz="3600" b="1" dirty="0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 2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Optimization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Simulation 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 3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12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09" y="1368426"/>
            <a:ext cx="1944381" cy="742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31" y="2917708"/>
            <a:ext cx="2847118" cy="32977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81769" y="1475913"/>
            <a:ext cx="436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C25E6F"/>
                </a:solidFill>
              </a:rPr>
              <a:t>Determined </a:t>
            </a:r>
            <a:r>
              <a:rPr lang="en-CA" dirty="0">
                <a:solidFill>
                  <a:srgbClr val="C25E6F"/>
                </a:solidFill>
              </a:rPr>
              <a:t>based on the system, whether </a:t>
            </a:r>
            <a:r>
              <a:rPr lang="en-CA" dirty="0" smtClean="0">
                <a:solidFill>
                  <a:srgbClr val="C25E6F"/>
                </a:solidFill>
              </a:rPr>
              <a:t>it is network </a:t>
            </a:r>
            <a:r>
              <a:rPr lang="en-CA" dirty="0">
                <a:solidFill>
                  <a:srgbClr val="C25E6F"/>
                </a:solidFill>
              </a:rPr>
              <a:t>centric or user </a:t>
            </a:r>
            <a:r>
              <a:rPr lang="en-CA" dirty="0" smtClean="0">
                <a:solidFill>
                  <a:srgbClr val="C25E6F"/>
                </a:solidFill>
              </a:rPr>
              <a:t>centric.</a:t>
            </a:r>
            <a:endParaRPr lang="en-CA" dirty="0">
              <a:solidFill>
                <a:srgbClr val="C25E6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0531" y="2384684"/>
            <a:ext cx="191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Subject to: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7581900" y="4980890"/>
            <a:ext cx="2819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Too complicated,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Use exhaustive search.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56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>
                <a:solidFill>
                  <a:prstClr val="white"/>
                </a:solidFill>
              </a:rPr>
              <a:t>Optimization problem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Optimization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Simulation 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13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13" y="1473202"/>
            <a:ext cx="1362188" cy="667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59" y="3187702"/>
            <a:ext cx="2491164" cy="21070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48256" y="2912935"/>
            <a:ext cx="5018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accent5">
                    <a:lumMod val="50000"/>
                  </a:schemeClr>
                </a:solidFill>
              </a:rPr>
              <a:t>Solve via </a:t>
            </a:r>
            <a:r>
              <a:rPr lang="en-CA" sz="2000" b="1" dirty="0" smtClean="0">
                <a:solidFill>
                  <a:schemeClr val="accent5">
                    <a:lumMod val="50000"/>
                  </a:schemeClr>
                </a:solidFill>
              </a:rPr>
              <a:t>Branch and Bound (B&amp;B) </a:t>
            </a:r>
            <a:r>
              <a:rPr lang="en-CA" sz="2000" dirty="0" smtClean="0">
                <a:solidFill>
                  <a:schemeClr val="accent5">
                    <a:lumMod val="50000"/>
                  </a:schemeClr>
                </a:solidFill>
              </a:rPr>
              <a:t>method.</a:t>
            </a:r>
            <a:endParaRPr lang="en-C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012" y="2562225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Subject to: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4948256" y="1738875"/>
            <a:ext cx="66341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In each </a:t>
            </a:r>
            <a:r>
              <a:rPr lang="en-CA" dirty="0"/>
              <a:t>candidate coordinates of the drone-BS, the problem </a:t>
            </a:r>
            <a:r>
              <a:rPr lang="en-CA" dirty="0" smtClean="0"/>
              <a:t>can  be </a:t>
            </a:r>
            <a:r>
              <a:rPr lang="en-CA" sz="2000" dirty="0"/>
              <a:t>transformed</a:t>
            </a:r>
            <a:r>
              <a:rPr lang="en-CA" dirty="0"/>
              <a:t> to a </a:t>
            </a:r>
            <a:r>
              <a:rPr lang="en-CA" dirty="0">
                <a:solidFill>
                  <a:srgbClr val="FF0000"/>
                </a:solidFill>
              </a:rPr>
              <a:t>binary integer linear programming (BILP</a:t>
            </a:r>
            <a:r>
              <a:rPr lang="en-CA" dirty="0" smtClean="0">
                <a:solidFill>
                  <a:srgbClr val="FF0000"/>
                </a:solidFill>
              </a:rPr>
              <a:t>)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70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prstClr val="white"/>
                </a:solidFill>
              </a:rPr>
              <a:t>Network centric vs. user centric</a:t>
            </a:r>
            <a:endParaRPr lang="en-CA" sz="3600" b="1" dirty="0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 2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Optimization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Simulation 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 3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14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71035"/>
            <a:ext cx="624762" cy="2087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24100" y="2190750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CA" dirty="0" smtClean="0"/>
              <a:t>Network-centric: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324100" y="3095623"/>
            <a:ext cx="638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CA" dirty="0" smtClean="0"/>
              <a:t>User-centric:         changes based on the priority of the users.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2552700" y="3733799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Different metrics to identify priority: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Sum-rate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Price differentiation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Signal strength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Content demand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15" y="3204860"/>
            <a:ext cx="214857" cy="1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prstClr val="white"/>
                </a:solidFill>
              </a:rPr>
              <a:t>Simulation parameters</a:t>
            </a:r>
            <a:endParaRPr lang="en-CA" sz="3600" b="1" dirty="0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Optimization problem 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chemeClr val="bg1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15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05750" y="2189881"/>
            <a:ext cx="2990850" cy="2133741"/>
          </a:xfrm>
          <a:prstGeom prst="roundRect">
            <a:avLst/>
          </a:prstGeom>
          <a:solidFill>
            <a:srgbClr val="DBA1AB"/>
          </a:solidFill>
          <a:ln w="38100">
            <a:solidFill>
              <a:srgbClr val="CA7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ounded Rectangle 13"/>
          <p:cNvSpPr/>
          <p:nvPr/>
        </p:nvSpPr>
        <p:spPr>
          <a:xfrm>
            <a:off x="1971674" y="2189881"/>
            <a:ext cx="4962526" cy="2133741"/>
          </a:xfrm>
          <a:prstGeom prst="roundRect">
            <a:avLst/>
          </a:prstGeom>
          <a:solidFill>
            <a:srgbClr val="DBA1AB"/>
          </a:solidFill>
          <a:ln w="38100">
            <a:solidFill>
              <a:srgbClr val="CA7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49" y="2369214"/>
            <a:ext cx="4788504" cy="15436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4" y="2320353"/>
            <a:ext cx="2569225" cy="18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>
                <a:solidFill>
                  <a:schemeClr val="bg1"/>
                </a:solidFill>
              </a:rPr>
              <a:t>User Distribution and 3D Drone-BS Placement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Optimization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chemeClr val="bg1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16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49" y="1223018"/>
            <a:ext cx="4769963" cy="3662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24" y="1223018"/>
            <a:ext cx="4738950" cy="36385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24025" y="4492236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Network-centric</a:t>
            </a:r>
            <a:endParaRPr lang="en-CA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19936" y="4429584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User-centric</a:t>
            </a:r>
            <a:endParaRPr lang="en-CA" b="1" dirty="0"/>
          </a:p>
        </p:txBody>
      </p:sp>
      <p:sp>
        <p:nvSpPr>
          <p:cNvPr id="2" name="Rectangle 1"/>
          <p:cNvSpPr/>
          <p:nvPr/>
        </p:nvSpPr>
        <p:spPr>
          <a:xfrm>
            <a:off x="1700212" y="5295662"/>
            <a:ext cx="102631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1400" dirty="0"/>
              <a:t>I</a:t>
            </a:r>
            <a:r>
              <a:rPr lang="en-CA" sz="1400" dirty="0" smtClean="0"/>
              <a:t>n both approaches </a:t>
            </a:r>
            <a:r>
              <a:rPr lang="en-CA" sz="1400" dirty="0"/>
              <a:t>the drone-BS moves to the highest possible </a:t>
            </a:r>
            <a:r>
              <a:rPr lang="en-CA" sz="1400" dirty="0" smtClean="0"/>
              <a:t>altitude to </a:t>
            </a:r>
            <a:r>
              <a:rPr lang="en-CA" sz="1400" dirty="0"/>
              <a:t>cover a larger area. </a:t>
            </a:r>
            <a:endParaRPr lang="en-CA" sz="1400" dirty="0" smtClean="0"/>
          </a:p>
          <a:p>
            <a:pPr algn="just"/>
            <a:r>
              <a:rPr lang="en-CA" sz="1400" dirty="0"/>
              <a:t>I</a:t>
            </a:r>
            <a:r>
              <a:rPr lang="en-CA" sz="1400" dirty="0" smtClean="0"/>
              <a:t>n the network-centric approach, </a:t>
            </a:r>
            <a:r>
              <a:rPr lang="en-CA" sz="1400" dirty="0"/>
              <a:t>more users are served compared </a:t>
            </a:r>
            <a:r>
              <a:rPr lang="en-CA" sz="1400" dirty="0" smtClean="0"/>
              <a:t>to the </a:t>
            </a:r>
            <a:r>
              <a:rPr lang="en-CA" sz="1400" dirty="0"/>
              <a:t>user-centric approach. </a:t>
            </a:r>
            <a:endParaRPr lang="en-CA" sz="1400" dirty="0" smtClean="0"/>
          </a:p>
          <a:p>
            <a:pPr algn="just"/>
            <a:r>
              <a:rPr lang="en-CA" sz="1400" dirty="0" smtClean="0"/>
              <a:t>There </a:t>
            </a:r>
            <a:r>
              <a:rPr lang="en-CA" sz="1400" dirty="0"/>
              <a:t>is a license fee related </a:t>
            </a:r>
            <a:r>
              <a:rPr lang="en-CA" sz="1400" dirty="0" smtClean="0"/>
              <a:t>to spectrum </a:t>
            </a:r>
            <a:r>
              <a:rPr lang="en-CA" sz="1400" dirty="0"/>
              <a:t>usage that a service provider has to pay which </a:t>
            </a:r>
            <a:r>
              <a:rPr lang="en-CA" sz="1400" dirty="0" smtClean="0"/>
              <a:t>is based </a:t>
            </a:r>
            <a:r>
              <a:rPr lang="en-CA" sz="1400" dirty="0"/>
              <a:t>on how much bandwidth per person is utilized </a:t>
            </a:r>
            <a:r>
              <a:rPr lang="en-CA" sz="1400" dirty="0" smtClean="0"/>
              <a:t>over a </a:t>
            </a:r>
            <a:r>
              <a:rPr lang="en-CA" sz="1400" dirty="0"/>
              <a:t>geographical </a:t>
            </a:r>
            <a:r>
              <a:rPr lang="en-CA" sz="1400" dirty="0" smtClean="0"/>
              <a:t>area. </a:t>
            </a:r>
            <a:r>
              <a:rPr lang="en-CA" sz="1400" dirty="0"/>
              <a:t>Therefore the network-centric </a:t>
            </a:r>
            <a:r>
              <a:rPr lang="en-CA" sz="1400" dirty="0" smtClean="0"/>
              <a:t>approach may </a:t>
            </a:r>
            <a:r>
              <a:rPr lang="en-CA" sz="1400" dirty="0"/>
              <a:t>be a more favorable option for a service </a:t>
            </a:r>
            <a:r>
              <a:rPr lang="en-CA" sz="1400" dirty="0" smtClean="0"/>
              <a:t>provider as </a:t>
            </a:r>
            <a:r>
              <a:rPr lang="en-CA" sz="1400" dirty="0"/>
              <a:t>it pays less for the spectrum usage.</a:t>
            </a:r>
          </a:p>
        </p:txBody>
      </p:sp>
    </p:spTree>
    <p:extLst>
      <p:ext uri="{BB962C8B-B14F-4D97-AF65-F5344CB8AC3E}">
        <p14:creationId xmlns:p14="http://schemas.microsoft.com/office/powerpoint/2010/main" val="6878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>
                <a:solidFill>
                  <a:schemeClr val="bg1"/>
                </a:solidFill>
              </a:rPr>
              <a:t>CDF Comparison for User-Centric and Network-Centric Approaches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Optimization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>
                <a:solidFill>
                  <a:schemeClr val="bg1"/>
                </a:solidFill>
                <a:latin typeface="Calibri" panose="020F0502020204030204"/>
              </a:rPr>
              <a:t>S</a:t>
            </a: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imulation </a:t>
            </a:r>
            <a:r>
              <a:rPr lang="en-CA" sz="1600" b="1" dirty="0">
                <a:solidFill>
                  <a:schemeClr val="bg1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17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05850" y="2045319"/>
            <a:ext cx="2619374" cy="3021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28775"/>
            <a:ext cx="5054600" cy="3790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20149" y="2045319"/>
            <a:ext cx="2505075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CA" dirty="0" smtClean="0"/>
              <a:t>More probable to serve users with lower rate requirement in network-centric approach.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9200" y="3709060"/>
            <a:ext cx="248602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 smtClean="0"/>
              <a:t>              Higher </a:t>
            </a:r>
            <a:r>
              <a:rPr lang="en-CA" dirty="0"/>
              <a:t>number of total served users in this approach.</a:t>
            </a:r>
          </a:p>
          <a:p>
            <a:endParaRPr lang="en-CA" dirty="0"/>
          </a:p>
        </p:txBody>
      </p:sp>
      <p:sp>
        <p:nvSpPr>
          <p:cNvPr id="17" name="Right Arrow 16"/>
          <p:cNvSpPr/>
          <p:nvPr/>
        </p:nvSpPr>
        <p:spPr>
          <a:xfrm>
            <a:off x="8915400" y="3886148"/>
            <a:ext cx="657224" cy="228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77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>
                <a:solidFill>
                  <a:schemeClr val="bg1"/>
                </a:solidFill>
              </a:rPr>
              <a:t>Backhaul Limitation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Optimization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chemeClr val="bg1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18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93" y="1223018"/>
            <a:ext cx="5345007" cy="4076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89526" y="1644134"/>
            <a:ext cx="490179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dirty="0"/>
              <a:t>Dedicated </a:t>
            </a:r>
            <a:r>
              <a:rPr lang="en-CA" dirty="0" smtClean="0"/>
              <a:t>Backhaul:</a:t>
            </a:r>
          </a:p>
          <a:p>
            <a:pPr algn="just"/>
            <a:r>
              <a:rPr lang="en-CA" sz="1600" dirty="0" smtClean="0"/>
              <a:t>can </a:t>
            </a:r>
            <a:r>
              <a:rPr lang="en-CA" sz="1600" dirty="0"/>
              <a:t>be a </a:t>
            </a:r>
            <a:r>
              <a:rPr lang="en-CA" sz="1600" dirty="0" smtClean="0"/>
              <a:t>FSO or </a:t>
            </a:r>
            <a:r>
              <a:rPr lang="en-CA" sz="1600" dirty="0"/>
              <a:t>mmWave link between access and core networks. Such </a:t>
            </a:r>
            <a:r>
              <a:rPr lang="en-CA" sz="1600" dirty="0" smtClean="0"/>
              <a:t>links can </a:t>
            </a:r>
            <a:r>
              <a:rPr lang="en-CA" sz="1600" dirty="0"/>
              <a:t>provide very high backhaul capacity, but they are </a:t>
            </a:r>
            <a:r>
              <a:rPr lang="en-CA" sz="1600" dirty="0" smtClean="0"/>
              <a:t>very sensitive </a:t>
            </a:r>
            <a:r>
              <a:rPr lang="en-CA" sz="1600" dirty="0"/>
              <a:t>to weather conditions; in foggy or rainy weather, the</a:t>
            </a:r>
          </a:p>
          <a:p>
            <a:pPr algn="just"/>
            <a:r>
              <a:rPr lang="en-CA" sz="1600" dirty="0"/>
              <a:t>peak rate may dramatically </a:t>
            </a:r>
            <a:r>
              <a:rPr lang="en-CA" sz="1600" dirty="0" smtClean="0"/>
              <a:t>decrease.</a:t>
            </a:r>
          </a:p>
          <a:p>
            <a:pPr algn="just"/>
            <a:endParaRPr lang="en-CA" sz="1600" dirty="0" smtClean="0"/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dirty="0"/>
              <a:t>In-band </a:t>
            </a:r>
            <a:r>
              <a:rPr lang="en-CA" dirty="0" smtClean="0"/>
              <a:t>Backhaul:</a:t>
            </a:r>
          </a:p>
          <a:p>
            <a:pPr algn="just"/>
            <a:r>
              <a:rPr lang="en-CA" sz="1600" dirty="0" smtClean="0"/>
              <a:t>Microwave backhaul </a:t>
            </a:r>
            <a:r>
              <a:rPr lang="en-CA" sz="1600" dirty="0"/>
              <a:t>can be deployed very quickly at a relatively </a:t>
            </a:r>
            <a:r>
              <a:rPr lang="en-CA" sz="1600" dirty="0" smtClean="0"/>
              <a:t>low cost</a:t>
            </a:r>
            <a:r>
              <a:rPr lang="en-CA" sz="1600" dirty="0"/>
              <a:t>. By using RF for backhaul, the same spectrum is used </a:t>
            </a:r>
            <a:r>
              <a:rPr lang="en-CA" sz="1600" dirty="0" smtClean="0"/>
              <a:t>in both </a:t>
            </a:r>
            <a:r>
              <a:rPr lang="en-CA" sz="1600" dirty="0"/>
              <a:t>the access and backhaul links, so it causes </a:t>
            </a:r>
            <a:r>
              <a:rPr lang="en-CA" sz="1600" dirty="0" smtClean="0"/>
              <a:t>interference and </a:t>
            </a:r>
            <a:r>
              <a:rPr lang="en-CA" sz="1600" dirty="0"/>
              <a:t>the capacity of the backhaul connection is affected.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CA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1828799" y="5641755"/>
            <a:ext cx="99250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1400" dirty="0"/>
              <a:t>L</a:t>
            </a:r>
            <a:r>
              <a:rPr lang="en-CA" sz="1400" dirty="0" smtClean="0"/>
              <a:t>ow </a:t>
            </a:r>
            <a:r>
              <a:rPr lang="en-CA" sz="1400" dirty="0"/>
              <a:t>backhaul </a:t>
            </a:r>
            <a:r>
              <a:rPr lang="en-CA" sz="1400" dirty="0" smtClean="0"/>
              <a:t>rates can </a:t>
            </a:r>
            <a:r>
              <a:rPr lang="en-CA" sz="1400" dirty="0"/>
              <a:t>severely limit the number of served users. </a:t>
            </a:r>
            <a:endParaRPr lang="en-CA" sz="1400" dirty="0" smtClean="0"/>
          </a:p>
          <a:p>
            <a:pPr algn="just"/>
            <a:r>
              <a:rPr lang="en-CA" sz="1400" dirty="0" smtClean="0"/>
              <a:t>By increasing the </a:t>
            </a:r>
            <a:r>
              <a:rPr lang="en-CA" sz="1400" dirty="0"/>
              <a:t>backhaul capacity, the number of served users is </a:t>
            </a:r>
            <a:r>
              <a:rPr lang="en-CA" sz="1400" dirty="0" smtClean="0"/>
              <a:t>increased differently </a:t>
            </a:r>
            <a:r>
              <a:rPr lang="en-CA" sz="1400" dirty="0"/>
              <a:t>in two scenarios. It will stop increasing when </a:t>
            </a:r>
            <a:r>
              <a:rPr lang="en-CA" sz="1400" dirty="0" smtClean="0"/>
              <a:t>the backhaul </a:t>
            </a:r>
            <a:r>
              <a:rPr lang="en-CA" sz="1400" dirty="0"/>
              <a:t>capacity is around 150 Mbps as there is no </a:t>
            </a:r>
            <a:r>
              <a:rPr lang="en-CA" sz="1400" dirty="0" smtClean="0"/>
              <a:t>more spectrum </a:t>
            </a:r>
            <a:r>
              <a:rPr lang="en-CA" sz="1400" dirty="0"/>
              <a:t>resource in the </a:t>
            </a:r>
            <a:r>
              <a:rPr lang="en-CA" sz="1400" dirty="0" smtClean="0"/>
              <a:t>access side of the drone-BS.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9277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>
                <a:solidFill>
                  <a:schemeClr val="bg1"/>
                </a:solidFill>
              </a:rPr>
              <a:t>Robustness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Optimization 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chemeClr val="bg1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19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78" y="1402556"/>
            <a:ext cx="4470400" cy="335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6" y="1366837"/>
            <a:ext cx="4518025" cy="33885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66899" y="5124450"/>
            <a:ext cx="9877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By </a:t>
            </a:r>
            <a:r>
              <a:rPr lang="en-CA" dirty="0"/>
              <a:t>increasing the movement distance, </a:t>
            </a:r>
            <a:r>
              <a:rPr lang="en-CA" dirty="0" smtClean="0"/>
              <a:t>number of </a:t>
            </a:r>
            <a:r>
              <a:rPr lang="en-CA" dirty="0"/>
              <a:t>the served users will decrease, but this reduction is not </a:t>
            </a:r>
            <a:r>
              <a:rPr lang="en-CA" dirty="0" smtClean="0"/>
              <a:t>significant.</a:t>
            </a:r>
          </a:p>
          <a:p>
            <a:r>
              <a:rPr lang="en-CA" dirty="0" smtClean="0"/>
              <a:t>Therefore, </a:t>
            </a:r>
            <a:r>
              <a:rPr lang="en-CA" dirty="0"/>
              <a:t>if a drone-BS flies to a predetermined </a:t>
            </a:r>
            <a:r>
              <a:rPr lang="en-CA" dirty="0" smtClean="0"/>
              <a:t>good position, it is </a:t>
            </a:r>
            <a:r>
              <a:rPr lang="en-CA" dirty="0"/>
              <a:t>not required to change its place </a:t>
            </a:r>
            <a:r>
              <a:rPr lang="en-CA" dirty="0" smtClean="0"/>
              <a:t>constantly due </a:t>
            </a:r>
            <a:r>
              <a:rPr lang="en-CA" dirty="0"/>
              <a:t>to users </a:t>
            </a:r>
            <a:r>
              <a:rPr lang="en-CA" dirty="0" smtClean="0"/>
              <a:t>movements. This </a:t>
            </a:r>
            <a:r>
              <a:rPr lang="en-CA" dirty="0"/>
              <a:t>will result in savings in </a:t>
            </a:r>
            <a:r>
              <a:rPr lang="en-CA" dirty="0" smtClean="0"/>
              <a:t>energy and </a:t>
            </a:r>
            <a:r>
              <a:rPr lang="en-CA" dirty="0"/>
              <a:t>reduction in </a:t>
            </a:r>
            <a:r>
              <a:rPr lang="en-CA" dirty="0" smtClean="0"/>
              <a:t>complexity.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77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dr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23017"/>
            <a:ext cx="10515600" cy="52716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Outline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Optimization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May 21-25, 2017                        </a:t>
            </a:r>
            <a:fld id="{49FB81D6-CFBE-4029-B483-E45C2369284A}" type="slidenum">
              <a:rPr lang="en-CA" smtClean="0"/>
              <a:pPr/>
              <a:t>2</a:t>
            </a:fld>
            <a:r>
              <a:rPr dirty="0" smtClean="0"/>
              <a:t>/</a:t>
            </a:r>
            <a:r>
              <a:rPr lang="en-US" dirty="0" smtClean="0"/>
              <a:t>21</a:t>
            </a:r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2114550" y="1662240"/>
            <a:ext cx="6858000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chemeClr val="bg1"/>
                </a:solidFill>
              </a:rPr>
              <a:t>Introduction 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chemeClr val="bg1"/>
                </a:solidFill>
              </a:rPr>
              <a:t>System model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sz="2800" b="1" dirty="0" smtClean="0">
                <a:solidFill>
                  <a:schemeClr val="bg1"/>
                </a:solidFill>
              </a:rPr>
              <a:t>Optimization problem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sz="2800" b="1" dirty="0" smtClean="0">
                <a:solidFill>
                  <a:schemeClr val="bg1"/>
                </a:solidFill>
              </a:rPr>
              <a:t>Simulation results</a:t>
            </a:r>
            <a:endParaRPr lang="en-CA" sz="2800" b="1" dirty="0">
              <a:solidFill>
                <a:schemeClr val="bg1"/>
              </a:solidFill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sz="2800" b="1" dirty="0" smtClean="0">
                <a:solidFill>
                  <a:schemeClr val="bg1"/>
                </a:solidFill>
              </a:rPr>
              <a:t>Conclusion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prstClr val="white"/>
                </a:solidFill>
              </a:rPr>
              <a:t>Conclusion</a:t>
            </a:r>
            <a:endParaRPr lang="en-CA" sz="3600" b="1" dirty="0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Optimization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20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14523" y="1822874"/>
            <a:ext cx="892492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000" dirty="0" smtClean="0"/>
              <a:t>The </a:t>
            </a:r>
            <a:r>
              <a:rPr lang="en-CA" sz="2000" dirty="0"/>
              <a:t>optimal 3D placement of a drone-BS </a:t>
            </a:r>
            <a:r>
              <a:rPr lang="en-CA" sz="2000" dirty="0" smtClean="0"/>
              <a:t>was found over </a:t>
            </a:r>
            <a:r>
              <a:rPr lang="en-CA" sz="2000" dirty="0"/>
              <a:t>an urban area with </a:t>
            </a:r>
            <a:r>
              <a:rPr lang="en-CA" sz="2000" dirty="0" smtClean="0"/>
              <a:t>users having different </a:t>
            </a:r>
            <a:r>
              <a:rPr lang="en-CA" sz="2000" dirty="0"/>
              <a:t>rate requirements </a:t>
            </a:r>
            <a:endParaRPr lang="en-CA" sz="2000" dirty="0" smtClean="0"/>
          </a:p>
          <a:p>
            <a:pPr algn="just">
              <a:buClr>
                <a:srgbClr val="C00000"/>
              </a:buClr>
            </a:pPr>
            <a:endParaRPr lang="en-CA" sz="2000" dirty="0" smtClean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000" dirty="0" smtClean="0"/>
              <a:t>The network-centric approach </a:t>
            </a:r>
            <a:r>
              <a:rPr lang="en-CA" sz="2000" dirty="0"/>
              <a:t>maximizes the total number of served users regardless of their </a:t>
            </a:r>
            <a:r>
              <a:rPr lang="en-CA" sz="2000" dirty="0" smtClean="0"/>
              <a:t>required rates.</a:t>
            </a:r>
          </a:p>
          <a:p>
            <a:pPr algn="just">
              <a:buClr>
                <a:srgbClr val="C00000"/>
              </a:buClr>
            </a:pPr>
            <a:endParaRPr lang="en-CA" sz="2000" dirty="0" smtClean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000" dirty="0" smtClean="0"/>
              <a:t>The </a:t>
            </a:r>
            <a:r>
              <a:rPr lang="en-CA" sz="2000" dirty="0"/>
              <a:t>user-centric approach maximizes their </a:t>
            </a:r>
            <a:r>
              <a:rPr lang="en-CA" sz="2000" dirty="0" smtClean="0"/>
              <a:t>sum-rate.</a:t>
            </a:r>
          </a:p>
          <a:p>
            <a:pPr algn="just">
              <a:buClr>
                <a:srgbClr val="C00000"/>
              </a:buClr>
            </a:pPr>
            <a:endParaRPr lang="en-CA" sz="2000" dirty="0" smtClean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000" dirty="0" smtClean="0"/>
              <a:t>Only </a:t>
            </a:r>
            <a:r>
              <a:rPr lang="en-CA" sz="2000" dirty="0"/>
              <a:t>a small percentage of the total served users would be in </a:t>
            </a:r>
            <a:r>
              <a:rPr lang="en-CA" sz="2000" dirty="0" smtClean="0"/>
              <a:t>outage when </a:t>
            </a:r>
            <a:r>
              <a:rPr lang="en-CA" sz="2000" dirty="0"/>
              <a:t>the users move. </a:t>
            </a:r>
            <a:r>
              <a:rPr lang="en-CA" sz="2000" dirty="0" smtClean="0"/>
              <a:t>It suggests the robustness </a:t>
            </a:r>
            <a:r>
              <a:rPr lang="en-CA" sz="2000" dirty="0"/>
              <a:t>of the proposed algorithm against the modest movement of </a:t>
            </a:r>
            <a:r>
              <a:rPr lang="en-CA" sz="2000" dirty="0" smtClean="0"/>
              <a:t>users.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7253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600" b="1" dirty="0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Optimization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21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795160"/>
            <a:ext cx="4562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dirty="0" smtClean="0">
                <a:solidFill>
                  <a:srgbClr val="C00000"/>
                </a:solidFill>
                <a:latin typeface="Edwardian Script ITC" panose="030303020407070D0804" pitchFamily="66" charset="0"/>
              </a:rPr>
              <a:t>Thank you!</a:t>
            </a:r>
            <a:endParaRPr lang="en-CA" sz="8800" b="1" dirty="0">
              <a:solidFill>
                <a:srgbClr val="C00000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CA" sz="3600" b="1" dirty="0">
                <a:solidFill>
                  <a:schemeClr val="bg1"/>
                </a:solidFill>
              </a:rPr>
              <a:t>Why Drone Base Stations?</a:t>
            </a:r>
            <a:r>
              <a:rPr lang="en-CA" sz="3600" dirty="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Optimization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3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6925" y="1375418"/>
            <a:ext cx="922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dirty="0">
                <a:latin typeface="Calibri" panose="020F0502020204030204" pitchFamily="34" charset="0"/>
              </a:rPr>
              <a:t>Terrestrial base stations’ locations is determined based on the </a:t>
            </a:r>
            <a:r>
              <a:rPr lang="en-CA" b="1" dirty="0">
                <a:latin typeface="Calibri" panose="020F0502020204030204" pitchFamily="34" charset="0"/>
              </a:rPr>
              <a:t>long term average traffic</a:t>
            </a:r>
            <a:r>
              <a:rPr lang="en-CA" dirty="0">
                <a:latin typeface="Calibri" panose="020F0502020204030204" pitchFamily="34" charset="0"/>
              </a:rPr>
              <a:t>.</a:t>
            </a:r>
          </a:p>
          <a:p>
            <a:pPr algn="just"/>
            <a:endParaRPr lang="en-CA" dirty="0">
              <a:latin typeface="Calibri" panose="020F0502020204030204" pitchFamily="34" charset="0"/>
            </a:endParaRPr>
          </a:p>
          <a:p>
            <a:pPr algn="just"/>
            <a:r>
              <a:rPr lang="en-CA" dirty="0"/>
              <a:t>However temporal and spatial variations in user densities and user application rates are expected to result in </a:t>
            </a:r>
            <a:r>
              <a:rPr lang="en-CA" b="1" dirty="0"/>
              <a:t>difficult-to-predict traffic patterns</a:t>
            </a:r>
            <a:r>
              <a:rPr lang="en-CA" dirty="0"/>
              <a:t>.</a:t>
            </a:r>
          </a:p>
          <a:p>
            <a:pPr algn="just"/>
            <a:endParaRPr lang="en-CA" dirty="0"/>
          </a:p>
          <a:p>
            <a:pPr algn="just"/>
            <a:r>
              <a:rPr lang="en-CA" b="1" dirty="0"/>
              <a:t>supply and demand </a:t>
            </a:r>
            <a:r>
              <a:rPr lang="en-CA" b="1" dirty="0" smtClean="0"/>
              <a:t>mismatch.</a:t>
            </a:r>
            <a:endParaRPr lang="en-CA" dirty="0"/>
          </a:p>
          <a:p>
            <a:pPr algn="just"/>
            <a:endParaRPr lang="en-CA" dirty="0"/>
          </a:p>
          <a:p>
            <a:pPr algn="just"/>
            <a:r>
              <a:rPr lang="en-CA" dirty="0"/>
              <a:t>How to satisfy the users who expect unlimited capacity everywhere and all the time?</a:t>
            </a:r>
          </a:p>
          <a:p>
            <a:pPr algn="just"/>
            <a:r>
              <a:rPr lang="en-CA" dirty="0">
                <a:solidFill>
                  <a:srgbClr val="00B050"/>
                </a:solidFill>
                <a:latin typeface="Calibri" panose="020F0502020204030204" pitchFamily="34" charset="0"/>
              </a:rPr>
              <a:t>Solution: </a:t>
            </a:r>
            <a:r>
              <a:rPr lang="en-CA" dirty="0">
                <a:latin typeface="Calibri" panose="020F0502020204030204" pitchFamily="34" charset="0"/>
              </a:rPr>
              <a:t>deploy a very dense network of BSs.</a:t>
            </a:r>
          </a:p>
          <a:p>
            <a:pPr algn="just"/>
            <a:r>
              <a:rPr lang="en-CA" dirty="0">
                <a:solidFill>
                  <a:srgbClr val="FF0000"/>
                </a:solidFill>
                <a:latin typeface="Calibri" panose="020F0502020204030204" pitchFamily="34" charset="0"/>
              </a:rPr>
              <a:t>Drawback: </a:t>
            </a:r>
            <a:r>
              <a:rPr lang="en-CA" dirty="0">
                <a:latin typeface="Calibri" panose="020F0502020204030204" pitchFamily="34" charset="0"/>
              </a:rPr>
              <a:t>infeasible in terms of expenses, many of them are lightly loaded at a given time.</a:t>
            </a:r>
          </a:p>
          <a:p>
            <a:endParaRPr lang="en-CA" dirty="0">
              <a:latin typeface="Calibri" panose="020F0502020204030204" pitchFamily="34" charset="0"/>
            </a:endParaRPr>
          </a:p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7291" y="5059767"/>
            <a:ext cx="9099834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Solution: </a:t>
            </a:r>
            <a:r>
              <a:rPr lang="en-CA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Bring supply wherever and whenever the demand is by using         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drone base stations.</a:t>
            </a:r>
            <a:endParaRPr lang="en-CA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CA" sz="3600" b="1" dirty="0">
                <a:solidFill>
                  <a:schemeClr val="bg1"/>
                </a:solidFill>
              </a:rPr>
              <a:t>Various Use Cases for Integration of Drone-BSs in Cellular Networks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Optimization 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4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43" y="1223019"/>
            <a:ext cx="8836532" cy="52615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399" y="55611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- Temporary congestion issue</a:t>
            </a:r>
          </a:p>
          <a:p>
            <a:r>
              <a:rPr lang="en-CA" dirty="0">
                <a:solidFill>
                  <a:srgbClr val="FF0000"/>
                </a:solidFill>
              </a:rPr>
              <a:t>- Remote areas</a:t>
            </a:r>
          </a:p>
          <a:p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- During aftermath of a disaster</a:t>
            </a:r>
          </a:p>
        </p:txBody>
      </p:sp>
    </p:spTree>
    <p:extLst>
      <p:ext uri="{BB962C8B-B14F-4D97-AF65-F5344CB8AC3E}">
        <p14:creationId xmlns:p14="http://schemas.microsoft.com/office/powerpoint/2010/main" val="8662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743805" y="2219325"/>
            <a:ext cx="3666396" cy="34538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CA" sz="3600" b="1" dirty="0" smtClean="0">
                <a:solidFill>
                  <a:schemeClr val="bg1"/>
                </a:solidFill>
              </a:rPr>
              <a:t>Previous work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Optimization 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5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3804" y="1366449"/>
            <a:ext cx="9991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CA" dirty="0">
                <a:latin typeface="Calibri" panose="020F0502020204030204" pitchFamily="34" charset="0"/>
              </a:rPr>
              <a:t>Find the </a:t>
            </a:r>
            <a:r>
              <a:rPr lang="en-CA" dirty="0" smtClean="0">
                <a:latin typeface="Calibri" panose="020F0502020204030204" pitchFamily="34" charset="0"/>
              </a:rPr>
              <a:t>minimum </a:t>
            </a:r>
            <a:r>
              <a:rPr lang="en-CA" dirty="0">
                <a:latin typeface="Calibri" panose="020F0502020204030204" pitchFamily="34" charset="0"/>
              </a:rPr>
              <a:t>number of drone-BSs and their 3D placement so that users with high data rates are served</a:t>
            </a:r>
            <a:r>
              <a:rPr lang="en-CA" dirty="0" smtClean="0">
                <a:latin typeface="Calibri" panose="020F0502020204030204" pitchFamily="34" charset="0"/>
              </a:rPr>
              <a:t>. *</a:t>
            </a:r>
            <a:endParaRPr lang="en-CA" dirty="0"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43" y="2105025"/>
            <a:ext cx="4890356" cy="322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43804" y="5673157"/>
            <a:ext cx="103338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rgbClr val="002060"/>
                </a:solidFill>
              </a:rPr>
              <a:t>*</a:t>
            </a:r>
            <a:r>
              <a:rPr lang="en-CA" dirty="0" smtClean="0"/>
              <a:t> </a:t>
            </a:r>
            <a:r>
              <a:rPr lang="en-CA" sz="1600" dirty="0" smtClean="0">
                <a:solidFill>
                  <a:srgbClr val="002060"/>
                </a:solidFill>
              </a:rPr>
              <a:t>Elham </a:t>
            </a:r>
            <a:r>
              <a:rPr lang="en-CA" sz="1600" dirty="0">
                <a:solidFill>
                  <a:srgbClr val="002060"/>
                </a:solidFill>
              </a:rPr>
              <a:t>Kalantari, Halim Yanikomeroglu, and Abbas Yongacoglu, “On the number and 3D placement of drone base stations in wireless cellular networks”, </a:t>
            </a:r>
            <a:r>
              <a:rPr lang="en-CA" sz="1600" i="1" dirty="0">
                <a:solidFill>
                  <a:srgbClr val="002060"/>
                </a:solidFill>
              </a:rPr>
              <a:t>IEEE Vehicular Technology Conference</a:t>
            </a:r>
            <a:r>
              <a:rPr lang="en-CA" sz="1600" dirty="0">
                <a:solidFill>
                  <a:srgbClr val="002060"/>
                </a:solidFill>
              </a:rPr>
              <a:t> (</a:t>
            </a:r>
            <a:r>
              <a:rPr lang="en-CA" sz="1600" i="1" dirty="0">
                <a:solidFill>
                  <a:srgbClr val="002060"/>
                </a:solidFill>
              </a:rPr>
              <a:t>VTC2016-Fall</a:t>
            </a:r>
            <a:r>
              <a:rPr lang="en-CA" sz="1600" dirty="0">
                <a:solidFill>
                  <a:srgbClr val="002060"/>
                </a:solidFill>
              </a:rPr>
              <a:t>), 18–21 September 2016, Montreal, QC, Canada. 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20" y="2289779"/>
            <a:ext cx="1253770" cy="6853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13078" y="2975120"/>
            <a:ext cx="119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Subject to:</a:t>
            </a:r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19" y="3344452"/>
            <a:ext cx="3236355" cy="15791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25" y="5068390"/>
            <a:ext cx="2828908" cy="53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CA" sz="3600" b="1" dirty="0" smtClean="0">
                <a:solidFill>
                  <a:schemeClr val="bg1"/>
                </a:solidFill>
              </a:rPr>
              <a:t>Previous work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Optimization 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6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223019"/>
            <a:ext cx="3365380" cy="2460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19" y="2740344"/>
            <a:ext cx="3355493" cy="2420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598" y="5246381"/>
            <a:ext cx="10115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600" dirty="0">
                <a:latin typeface="Calibri" panose="020F0502020204030204" pitchFamily="34" charset="0"/>
              </a:rPr>
              <a:t>Number of drones are proportional with the user density of the </a:t>
            </a:r>
            <a:r>
              <a:rPr lang="en-CA" sz="1600" dirty="0" smtClean="0">
                <a:latin typeface="Calibri" panose="020F0502020204030204" pitchFamily="34" charset="0"/>
              </a:rPr>
              <a:t>area.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600" dirty="0"/>
              <a:t>D</a:t>
            </a:r>
            <a:r>
              <a:rPr lang="en-CA" sz="1600" dirty="0" smtClean="0"/>
              <a:t>rone-BSs </a:t>
            </a:r>
            <a:r>
              <a:rPr lang="en-CA" sz="1600" dirty="0"/>
              <a:t>can change their altitudes in </a:t>
            </a:r>
            <a:r>
              <a:rPr lang="en-CA" sz="1600" dirty="0" smtClean="0"/>
              <a:t>order to </a:t>
            </a:r>
            <a:r>
              <a:rPr lang="en-CA" sz="1600" dirty="0"/>
              <a:t>tackle coverage and capacity issues. A drone-BS </a:t>
            </a:r>
            <a:r>
              <a:rPr lang="en-CA" sz="1600" dirty="0" smtClean="0"/>
              <a:t>decreases its </a:t>
            </a:r>
            <a:r>
              <a:rPr lang="en-CA" sz="1600" dirty="0"/>
              <a:t>altitude in a dense area to reduce interference to the </a:t>
            </a:r>
            <a:r>
              <a:rPr lang="en-CA" sz="1600" dirty="0" smtClean="0"/>
              <a:t>users that </a:t>
            </a:r>
            <a:r>
              <a:rPr lang="en-CA" sz="1600" dirty="0"/>
              <a:t>are not served by it and increases its altitude to cover </a:t>
            </a:r>
            <a:r>
              <a:rPr lang="en-CA" sz="1600" dirty="0" smtClean="0"/>
              <a:t>a large </a:t>
            </a:r>
            <a:r>
              <a:rPr lang="en-CA" sz="1600" dirty="0"/>
              <a:t>area in a low density region</a:t>
            </a:r>
            <a:r>
              <a:rPr lang="en-CA" sz="1600" dirty="0" smtClean="0"/>
              <a:t>.</a:t>
            </a:r>
            <a:endParaRPr lang="en-CA" sz="1600" dirty="0">
              <a:latin typeface="Calibri" panose="020F0502020204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06" y="1223018"/>
            <a:ext cx="3355493" cy="2424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356" y="2740344"/>
            <a:ext cx="3355493" cy="2420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1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108094" y="1718081"/>
            <a:ext cx="502754" cy="458690"/>
          </a:xfrm>
          <a:prstGeom prst="roundRect">
            <a:avLst/>
          </a:prstGeom>
          <a:solidFill>
            <a:srgbClr val="F6E2EF"/>
          </a:solidFill>
          <a:ln>
            <a:solidFill>
              <a:srgbClr val="CA7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>
                <a:solidFill>
                  <a:prstClr val="white"/>
                </a:solidFill>
              </a:rPr>
              <a:t>Air-to-Ground Channel Model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 2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Optimization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 3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7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96" y="1831940"/>
            <a:ext cx="2334477" cy="2544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07802" y="1502809"/>
            <a:ext cx="2360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dirty="0">
                <a:solidFill>
                  <a:srgbClr val="C25E6F"/>
                </a:solidFill>
              </a:rPr>
              <a:t>Excessive pathloss due to LoS or NLoS channel between TX and RX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68" y="2324559"/>
            <a:ext cx="1586285" cy="28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96" y="4228977"/>
            <a:ext cx="3275434" cy="5492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91044" y="4881573"/>
            <a:ext cx="584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prstClr val="black"/>
                </a:solidFill>
              </a:rPr>
              <a:t>P(LoS) increases as the elevation angle is increased</a:t>
            </a:r>
            <a:r>
              <a:rPr lang="en-CA" sz="2400" dirty="0" smtClean="0">
                <a:solidFill>
                  <a:prstClr val="black"/>
                </a:solidFill>
              </a:rPr>
              <a:t>.</a:t>
            </a:r>
            <a:endParaRPr lang="en-CA" sz="24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97" y="1323625"/>
            <a:ext cx="2260058" cy="176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95" y="3263619"/>
            <a:ext cx="611028" cy="1709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955" y="3227315"/>
            <a:ext cx="1955018" cy="210873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 bwMode="auto">
          <a:xfrm>
            <a:off x="9298708" y="3263619"/>
            <a:ext cx="504056" cy="170942"/>
          </a:xfrm>
          <a:prstGeom prst="rightArrow">
            <a:avLst/>
          </a:prstGeom>
          <a:solidFill>
            <a:srgbClr val="DD97C6"/>
          </a:solidFill>
          <a:ln w="9525" cap="flat" cmpd="sng" algn="ctr">
            <a:solidFill>
              <a:srgbClr val="D06EA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 dirty="0">
              <a:solidFill>
                <a:prstClr val="black"/>
              </a:solidFill>
              <a:latin typeface="Times" pitchFamily="-110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47" y="3868616"/>
            <a:ext cx="3284155" cy="24631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991044" y="3613666"/>
            <a:ext cx="18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prstClr val="black"/>
                </a:solidFill>
              </a:rPr>
              <a:t>Probability of </a:t>
            </a:r>
            <a:r>
              <a:rPr lang="en-CA" dirty="0" smtClean="0">
                <a:solidFill>
                  <a:prstClr val="black"/>
                </a:solidFill>
              </a:rPr>
              <a:t>LoS:</a:t>
            </a:r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44023" y="5683559"/>
            <a:ext cx="6867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1100" dirty="0" smtClean="0">
                <a:solidFill>
                  <a:prstClr val="black"/>
                </a:solidFill>
              </a:rPr>
              <a:t>- A. Al-Hourani</a:t>
            </a:r>
            <a:r>
              <a:rPr lang="en-CA" sz="1100" dirty="0">
                <a:solidFill>
                  <a:prstClr val="black"/>
                </a:solidFill>
              </a:rPr>
              <a:t>, S. Kandeepan, and A. Jamalipour, “Modeling </a:t>
            </a:r>
            <a:r>
              <a:rPr lang="en-CA" sz="1100" dirty="0" smtClean="0">
                <a:solidFill>
                  <a:prstClr val="black"/>
                </a:solidFill>
              </a:rPr>
              <a:t>air-to-ground path </a:t>
            </a:r>
            <a:r>
              <a:rPr lang="en-CA" sz="1100" dirty="0">
                <a:solidFill>
                  <a:prstClr val="black"/>
                </a:solidFill>
              </a:rPr>
              <a:t>loss for low altitude platforms in urban environments,” </a:t>
            </a:r>
            <a:r>
              <a:rPr lang="en-CA" sz="1100" dirty="0" smtClean="0">
                <a:solidFill>
                  <a:prstClr val="black"/>
                </a:solidFill>
              </a:rPr>
              <a:t>in IEEE </a:t>
            </a:r>
            <a:r>
              <a:rPr lang="en-CA" sz="1100" dirty="0">
                <a:solidFill>
                  <a:prstClr val="black"/>
                </a:solidFill>
              </a:rPr>
              <a:t>Global Communications Conference (GLOBECOM), Dec 2014,pp. 2898–2904</a:t>
            </a:r>
            <a:r>
              <a:rPr lang="en-CA" sz="11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en-CA" sz="1100" dirty="0" smtClean="0">
                <a:solidFill>
                  <a:prstClr val="black"/>
                </a:solidFill>
              </a:rPr>
              <a:t>- A</a:t>
            </a:r>
            <a:r>
              <a:rPr lang="en-CA" sz="1100" dirty="0">
                <a:solidFill>
                  <a:prstClr val="black"/>
                </a:solidFill>
              </a:rPr>
              <a:t>. Al-Hourani, S. Kandeepan, and S. Lardner, “Optimal LAP </a:t>
            </a:r>
            <a:r>
              <a:rPr lang="en-CA" sz="1100" dirty="0" smtClean="0">
                <a:solidFill>
                  <a:prstClr val="black"/>
                </a:solidFill>
              </a:rPr>
              <a:t>altitude for </a:t>
            </a:r>
            <a:r>
              <a:rPr lang="en-CA" sz="1100" dirty="0">
                <a:solidFill>
                  <a:prstClr val="black"/>
                </a:solidFill>
              </a:rPr>
              <a:t>maximum coverage,” IEEE Wireless Communications Letters, vol. 3,no. 6, pp. 569–572, Dec 2014.</a:t>
            </a:r>
          </a:p>
        </p:txBody>
      </p:sp>
    </p:spTree>
    <p:extLst>
      <p:ext uri="{BB962C8B-B14F-4D97-AF65-F5344CB8AC3E}">
        <p14:creationId xmlns:p14="http://schemas.microsoft.com/office/powerpoint/2010/main" val="8662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>
                <a:solidFill>
                  <a:prstClr val="white"/>
                </a:solidFill>
              </a:rPr>
              <a:t>Air-to-Ground Channel Model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 2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Optimization 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 3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8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23492" y="1521070"/>
            <a:ext cx="1767254" cy="659422"/>
          </a:xfrm>
          <a:prstGeom prst="roundRect">
            <a:avLst/>
          </a:prstGeom>
          <a:solidFill>
            <a:srgbClr val="F6E2EF"/>
          </a:solidFill>
          <a:ln>
            <a:solidFill>
              <a:srgbClr val="CA7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342521"/>
            <a:ext cx="4131168" cy="30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5911739" y="2436921"/>
            <a:ext cx="669681" cy="364468"/>
          </a:xfrm>
          <a:prstGeom prst="roundRect">
            <a:avLst/>
          </a:prstGeom>
          <a:solidFill>
            <a:srgbClr val="F6E2EF"/>
          </a:solidFill>
          <a:ln>
            <a:solidFill>
              <a:srgbClr val="D06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7591" y="2466975"/>
            <a:ext cx="488215" cy="364468"/>
          </a:xfrm>
          <a:prstGeom prst="roundRect">
            <a:avLst/>
          </a:prstGeom>
          <a:solidFill>
            <a:srgbClr val="F6E2EF"/>
          </a:solidFill>
          <a:ln>
            <a:solidFill>
              <a:srgbClr val="D06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20" y="1616959"/>
            <a:ext cx="4492228" cy="10907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27293" y="3270213"/>
            <a:ext cx="553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000" dirty="0" smtClean="0">
                <a:solidFill>
                  <a:prstClr val="black"/>
                </a:solidFill>
              </a:rPr>
              <a:t>By </a:t>
            </a:r>
            <a:r>
              <a:rPr lang="en-CA" sz="2000" b="1" dirty="0">
                <a:solidFill>
                  <a:srgbClr val="5B9BD5">
                    <a:lumMod val="75000"/>
                  </a:srgbClr>
                </a:solidFill>
              </a:rPr>
              <a:t>increasing the altitude </a:t>
            </a:r>
            <a:r>
              <a:rPr lang="en-CA" sz="2000" dirty="0">
                <a:solidFill>
                  <a:prstClr val="black"/>
                </a:solidFill>
              </a:rPr>
              <a:t>of a </a:t>
            </a:r>
            <a:r>
              <a:rPr lang="en-CA" sz="2000" dirty="0" smtClean="0">
                <a:solidFill>
                  <a:prstClr val="black"/>
                </a:solidFill>
              </a:rPr>
              <a:t>drone-BS, </a:t>
            </a:r>
            <a:r>
              <a:rPr lang="en-CA" sz="2000" dirty="0">
                <a:solidFill>
                  <a:prstClr val="black"/>
                </a:solidFill>
              </a:rPr>
              <a:t>the </a:t>
            </a:r>
            <a:r>
              <a:rPr lang="en-CA" sz="2000" b="1" dirty="0">
                <a:solidFill>
                  <a:srgbClr val="70AD47">
                    <a:lumMod val="75000"/>
                  </a:srgbClr>
                </a:solidFill>
              </a:rPr>
              <a:t>pathloss first decreases </a:t>
            </a:r>
            <a:r>
              <a:rPr lang="en-CA" sz="2000" dirty="0">
                <a:solidFill>
                  <a:prstClr val="black"/>
                </a:solidFill>
              </a:rPr>
              <a:t>and </a:t>
            </a:r>
            <a:r>
              <a:rPr lang="en-CA" sz="2000" b="1" dirty="0">
                <a:solidFill>
                  <a:srgbClr val="C00000"/>
                </a:solidFill>
              </a:rPr>
              <a:t>then increases</a:t>
            </a:r>
            <a:r>
              <a:rPr lang="en-CA" sz="2000" dirty="0">
                <a:solidFill>
                  <a:prstClr val="black"/>
                </a:solidFill>
              </a:rPr>
              <a:t>. </a:t>
            </a:r>
            <a:endParaRPr lang="en-CA" sz="2000" dirty="0" smtClean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2549" y="1655752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C25E6F"/>
                </a:solidFill>
              </a:rPr>
              <a:t>Free Space Pathloss</a:t>
            </a:r>
            <a:endParaRPr lang="en-CA" dirty="0">
              <a:solidFill>
                <a:srgbClr val="C25E6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1851" y="2895888"/>
            <a:ext cx="120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C25E6F"/>
                </a:solidFill>
              </a:rPr>
              <a:t>LoS </a:t>
            </a:r>
            <a:r>
              <a:rPr lang="en-CA" dirty="0">
                <a:solidFill>
                  <a:srgbClr val="C25E6F"/>
                </a:solidFill>
              </a:rPr>
              <a:t>Loss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4004" y="2878598"/>
            <a:ext cx="128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25E6F"/>
                </a:solidFill>
              </a:rPr>
              <a:t>NLoS Loss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55" y="4660753"/>
            <a:ext cx="2300921" cy="1792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4" name="Straight Arrow Connector 23"/>
          <p:cNvCxnSpPr/>
          <p:nvPr/>
        </p:nvCxnSpPr>
        <p:spPr>
          <a:xfrm>
            <a:off x="8362950" y="2543175"/>
            <a:ext cx="362306" cy="1397793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451791" y="4094018"/>
            <a:ext cx="3387784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>
                <a:solidFill>
                  <a:prstClr val="white"/>
                </a:solidFill>
              </a:rPr>
              <a:t>Air-to-Ground Channel Model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ICC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System model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Optimization  problem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Simulation </a:t>
            </a:r>
            <a:r>
              <a:rPr lang="en-CA" sz="1600" b="1" dirty="0">
                <a:solidFill>
                  <a:srgbClr val="CA7482"/>
                </a:solidFill>
                <a:latin typeface="Calibri" panose="020F0502020204030204"/>
              </a:rPr>
              <a:t>results</a:t>
            </a: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Conference on Communications</a:t>
            </a:r>
          </a:p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Calibri" panose="020F0502020204030204"/>
              </a:rPr>
              <a:t>ICC 2017</a:t>
            </a:r>
            <a:endParaRPr lang="en-CA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0"/>
            <a:ext cx="605798" cy="513002"/>
          </a:xfrm>
          <a:prstGeom prst="rect">
            <a:avLst/>
          </a:prstGeom>
        </p:spPr>
      </p:pic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58661"/>
            <a:ext cx="666751" cy="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University of the West of Scotland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7" y="784868"/>
            <a:ext cx="53478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May 21-25, 2017                        </a:t>
            </a:r>
            <a:fld id="{49FB81D6-CFBE-4029-B483-E45C2369284A}" type="slidenum">
              <a:rPr lang="en-CA" smtClean="0">
                <a:solidFill>
                  <a:prstClr val="white"/>
                </a:solidFill>
              </a:rPr>
              <a:pPr/>
              <a:t>9</a:t>
            </a:fld>
            <a:r>
              <a:rPr dirty="0" smtClean="0">
                <a:solidFill>
                  <a:prstClr val="white"/>
                </a:solidFill>
              </a:rPr>
              <a:t>/</a:t>
            </a:r>
            <a:r>
              <a:rPr lang="en-US" dirty="0" smtClean="0">
                <a:solidFill>
                  <a:prstClr val="white"/>
                </a:solidFill>
              </a:rPr>
              <a:t>21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342521"/>
            <a:ext cx="4131168" cy="30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20" y="1616960"/>
            <a:ext cx="4492228" cy="10907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27293" y="3263706"/>
            <a:ext cx="553608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000" dirty="0" smtClean="0">
                <a:solidFill>
                  <a:prstClr val="black"/>
                </a:solidFill>
              </a:rPr>
              <a:t>By </a:t>
            </a:r>
            <a:r>
              <a:rPr lang="en-CA" sz="2000" b="1" dirty="0">
                <a:solidFill>
                  <a:srgbClr val="5B9BD5">
                    <a:lumMod val="75000"/>
                  </a:srgbClr>
                </a:solidFill>
              </a:rPr>
              <a:t>increasing the altitude </a:t>
            </a:r>
            <a:r>
              <a:rPr lang="en-CA" sz="2000" dirty="0">
                <a:solidFill>
                  <a:prstClr val="black"/>
                </a:solidFill>
              </a:rPr>
              <a:t>of a </a:t>
            </a:r>
            <a:r>
              <a:rPr lang="en-CA" sz="2000" dirty="0" smtClean="0">
                <a:solidFill>
                  <a:prstClr val="black"/>
                </a:solidFill>
              </a:rPr>
              <a:t>drone-BS, </a:t>
            </a:r>
            <a:r>
              <a:rPr lang="en-CA" sz="2000" dirty="0">
                <a:solidFill>
                  <a:prstClr val="black"/>
                </a:solidFill>
              </a:rPr>
              <a:t>the </a:t>
            </a:r>
            <a:r>
              <a:rPr lang="en-CA" sz="2000" b="1" dirty="0">
                <a:solidFill>
                  <a:srgbClr val="70AD47">
                    <a:lumMod val="75000"/>
                  </a:srgbClr>
                </a:solidFill>
              </a:rPr>
              <a:t>pathloss first decreases </a:t>
            </a:r>
            <a:r>
              <a:rPr lang="en-CA" sz="2000" dirty="0">
                <a:solidFill>
                  <a:prstClr val="black"/>
                </a:solidFill>
              </a:rPr>
              <a:t>and </a:t>
            </a:r>
            <a:r>
              <a:rPr lang="en-CA" sz="2000" b="1" dirty="0">
                <a:solidFill>
                  <a:srgbClr val="C00000"/>
                </a:solidFill>
              </a:rPr>
              <a:t>then increases</a:t>
            </a:r>
            <a:r>
              <a:rPr lang="en-CA" sz="2000" dirty="0">
                <a:solidFill>
                  <a:prstClr val="black"/>
                </a:solidFill>
              </a:rPr>
              <a:t>. </a:t>
            </a:r>
            <a:endParaRPr lang="en-CA" sz="2000" dirty="0" smtClean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CA" sz="1600" dirty="0" smtClean="0">
                <a:solidFill>
                  <a:prstClr val="black"/>
                </a:solidFill>
              </a:rPr>
              <a:t>In </a:t>
            </a:r>
            <a:r>
              <a:rPr lang="en-CA" sz="1600" dirty="0">
                <a:solidFill>
                  <a:prstClr val="black"/>
                </a:solidFill>
              </a:rPr>
              <a:t>low </a:t>
            </a:r>
            <a:r>
              <a:rPr lang="en-CA" sz="1600" dirty="0" smtClean="0">
                <a:solidFill>
                  <a:prstClr val="black"/>
                </a:solidFill>
              </a:rPr>
              <a:t>altitudes, </a:t>
            </a:r>
            <a:r>
              <a:rPr lang="en-CA" sz="1600" dirty="0">
                <a:solidFill>
                  <a:prstClr val="black"/>
                </a:solidFill>
              </a:rPr>
              <a:t>the probability of NLoS is much higher than </a:t>
            </a:r>
            <a:r>
              <a:rPr lang="en-CA" sz="1600" dirty="0" smtClean="0">
                <a:solidFill>
                  <a:prstClr val="black"/>
                </a:solidFill>
              </a:rPr>
              <a:t>LoS. By increasing the altitude, </a:t>
            </a:r>
            <a:r>
              <a:rPr lang="en-CA" sz="1600" dirty="0">
                <a:solidFill>
                  <a:prstClr val="black"/>
                </a:solidFill>
              </a:rPr>
              <a:t>NLoS probability decreases </a:t>
            </a:r>
            <a:r>
              <a:rPr lang="en-CA" sz="1600" dirty="0" smtClean="0">
                <a:solidFill>
                  <a:prstClr val="black"/>
                </a:solidFill>
              </a:rPr>
              <a:t>and path </a:t>
            </a:r>
            <a:r>
              <a:rPr lang="en-CA" sz="1600" dirty="0">
                <a:solidFill>
                  <a:prstClr val="black"/>
                </a:solidFill>
              </a:rPr>
              <a:t>loss will decrease, too. </a:t>
            </a:r>
          </a:p>
          <a:p>
            <a:pPr marL="285750" indent="-285750" algn="just">
              <a:buFontTx/>
              <a:buChar char="-"/>
            </a:pPr>
            <a:r>
              <a:rPr lang="en-CA" sz="1600" dirty="0" smtClean="0">
                <a:solidFill>
                  <a:prstClr val="black"/>
                </a:solidFill>
              </a:rPr>
              <a:t>The </a:t>
            </a:r>
            <a:r>
              <a:rPr lang="en-CA" sz="1600" dirty="0">
                <a:solidFill>
                  <a:prstClr val="black"/>
                </a:solidFill>
              </a:rPr>
              <a:t>pathloss is also dependent on the distance between the transmitter and the receiver, so after a specific </a:t>
            </a:r>
            <a:r>
              <a:rPr lang="en-CA" sz="1600" dirty="0" smtClean="0">
                <a:solidFill>
                  <a:prstClr val="black"/>
                </a:solidFill>
              </a:rPr>
              <a:t>height, </a:t>
            </a:r>
            <a:r>
              <a:rPr lang="en-CA" sz="1600" dirty="0">
                <a:solidFill>
                  <a:prstClr val="black"/>
                </a:solidFill>
              </a:rPr>
              <a:t>this factor dominates and by increasing the altitude, the pathloss will increase again.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61168" y="5806525"/>
            <a:ext cx="8704968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 smtClean="0">
                <a:solidFill>
                  <a:srgbClr val="C00000"/>
                </a:solidFill>
              </a:rPr>
              <a:t>Drone-BS: A </a:t>
            </a:r>
            <a:r>
              <a:rPr lang="en-CA" sz="2000" dirty="0">
                <a:solidFill>
                  <a:srgbClr val="C00000"/>
                </a:solidFill>
              </a:rPr>
              <a:t>new tier in </a:t>
            </a:r>
            <a:r>
              <a:rPr lang="en-CA" sz="2000" dirty="0" smtClean="0">
                <a:solidFill>
                  <a:srgbClr val="C00000"/>
                </a:solidFill>
              </a:rPr>
              <a:t>multi-tier cellular networks (HetNets) </a:t>
            </a:r>
          </a:p>
        </p:txBody>
      </p:sp>
      <p:sp>
        <p:nvSpPr>
          <p:cNvPr id="17" name="Oval 16"/>
          <p:cNvSpPr/>
          <p:nvPr/>
        </p:nvSpPr>
        <p:spPr>
          <a:xfrm rot="312468">
            <a:off x="8298398" y="1374401"/>
            <a:ext cx="951599" cy="264629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3994744">
            <a:off x="9989753" y="1491881"/>
            <a:ext cx="747273" cy="34071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.4522"/>
  <p:tag name="ORIGINALWIDTH" val="699.6626"/>
  <p:tag name="OUTPUTDPI" val="1200"/>
  <p:tag name="LATEXADDIN" val="\documentclass{article}&#10;\usepackage{amsmath}&#10;\pagestyle{empty}&#10;\begin{document}&#10;&#10;\begin{equation}&#10;\nonumber&#10; \min_{x_j,y_j,h_j} \sum_{j=1}^{N_{BS}} \epsilon_j&#10;\end{equation}&#10;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5.1781"/>
  <p:tag name="ORIGINALWIDTH" val="2368.954"/>
  <p:tag name="OUTPUTDPI" val="1200"/>
  <p:tag name="LATEXADDIN" val="\documentclass{article}&#10;\usepackage{amsmath}&#10;\pagestyle{empty}&#10;\begin{document}&#10;&#10;&#10;\begin{eqnarray}&#10;\nonumber&#10;\textsf{PL}(\textrm{dB}) &amp;=&amp; 20 \log(\frac{4\pi f_c d}{c}) \\&#10;\nonumber&#10;\\&#10;\nonumber &amp;+&amp;P(\textrm{LoS})\eta_{LoS}+P(\textrm{NLoS})\eta_{NLoS}&#10;\end{eqnarray}&#10;&#10;&#10;&#10;\end{document}"/>
  <p:tag name="IGUANATEXSIZE" val="20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5.2044"/>
  <p:tag name="ORIGINALWIDTH" val="738.6577"/>
  <p:tag name="OUTPUTDPI" val="1200"/>
  <p:tag name="LATEXADDIN" val="\documentclass{article}&#10;\usepackage{amsmath}&#10;\pagestyle{empty}&#10;\begin{document}&#10;&#10;&#10;\begin{equation}&#10;\sum_{i=1}^{N_U}r_i\cdot I_i\le R&#10;\nonumber &#10;\end{equation}&#10;&#10;\end{document}"/>
  <p:tag name="IGUANATEXSIZE" val="20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4533"/>
  <p:tag name="ORIGINALWIDTH" val="2402.7"/>
  <p:tag name="OUTPUTDPI" val="1200"/>
  <p:tag name="LATEXADDIN" val="\documentclass{article}&#10;\usepackage{amsmath}&#10;\pagestyle{empty}&#10;\begin{document}&#10;&#10;\begin{equation}&#10;\nonumber&#10;I_i=&#10;\begin{cases}&#10; 1, \text{ if user } i \text{ is served by the drone-BS,}\\&#10;0, \text{ otherwise.}&#10;\end{cases}&#10;\end{equation}&#10;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0.9487"/>
  <p:tag name="ORIGINALWIDTH" val="2784.402"/>
  <p:tag name="OUTPUTDPI" val="1200"/>
  <p:tag name="LATEXADDIN" val="\documentclass{article}&#10;\usepackage{amsmath}&#10;\pagestyle{empty}&#10;\begin{document}&#10;&#10;$R = \text{the peak wireless backhaul rate of a drone-BS,}$&#10;&#10;$N_U = \text{the total number of users,}$&#10;&#10;$r_i = \text{the data rate required by user } i,$&#10;&#10;&#10;\end{document}"/>
  <p:tag name="IGUANATEXSIZE" val="20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5.2044"/>
  <p:tag name="ORIGINALWIDTH" val="734.9082"/>
  <p:tag name="OUTPUTDPI" val="1200"/>
  <p:tag name="LATEXADDIN" val="\documentclass{article}&#10;\usepackage{amsmath}&#10;\pagestyle{empty}&#10;\begin{document}&#10;&#10;\begin{equation}&#10;\sum_{i=1}^{N_{U}}b_i\cdot I_i\le B&#10;\nonumber&#10;\end{equation}&#10;&#10;&#10;\end{document}"/>
  <p:tag name="IGUANATEXSIZE" val="20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6.1942"/>
  <p:tag name="ORIGINALWIDTH" val="2459.693"/>
  <p:tag name="OUTPUTDPI" val="1200"/>
  <p:tag name="LATEXADDIN" val="\documentclass{article}&#10;\usepackage{amsmath}&#10;\pagestyle{empty}&#10;\begin{document}&#10;&#10;$B = \text{the total bandwidth of the drone-BS,}$&#10;&#10;$b_i = \text{the bandwidth required by user }i,$&#10;&#10;$b_i = \frac{r_i}{\zeta_i},$&#10;$\zeta_i = \log_2(1+\gamma_i),$&#10;$ \gamma_i = \text{SNR of user } i.$&#10;&#10;&#10;\end{document}"/>
  <p:tag name="IGUANATEXSIZE" val="20"/>
  <p:tag name="IGUANATEXCURSOR" val="274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9861"/>
  <p:tag name="ORIGINALWIDTH" val="1004.125"/>
  <p:tag name="OUTPUTDPI" val="1200"/>
  <p:tag name="LATEXADDIN" val="\documentclass{article}&#10;\usepackage{amsmath}&#10;\pagestyle{empty}&#10;\begin{document}&#10;&#10;&#10;\begin{equation}&#10;\textsf{PL}_i\cdot I_i \le \textsf{PL}_\textsf{max},\forall i&#10;\nonumber&#10;\end{equation}&#10;&#10;\end{document}"/>
  <p:tag name="IGUANATEXSIZE" val="20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9.4676"/>
  <p:tag name="ORIGINALWIDTH" val="3134.608"/>
  <p:tag name="OUTPUTDPI" val="1200"/>
  <p:tag name="LATEXADDIN" val="\documentclass{article}&#10;\usepackage{amsmath}&#10;\pagestyle{empty}&#10;\begin{document}&#10;&#10;$PL_i = \text{the pathloss when the signal is received&#10;by user } i$&#10;&#10;$PL_{max} = \text{the maximum pathloss that a user can&#10;tolerate.}$&#10;&#10;&#10;\end{document}"/>
  <p:tag name="IGUANATEXSIZE" val="20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5.2044"/>
  <p:tag name="ORIGINALWIDTH" val="956.8805"/>
  <p:tag name="OUTPUTDPI" val="1200"/>
  <p:tag name="LATEXADDIN" val="\documentclass{article}&#10;\usepackage{amsmath}&#10;\pagestyle{empty}&#10;\begin{document}&#10;\begin{equation}&#10; \max_{x,y,h, \{I_i\}} \sum_{i=1}^{N_{U}} \alpha_i\cdot I_i&#10;\nonumber&#10;\end{equation}&#10;&#10;&#10;&#10;\end{document}"/>
  <p:tag name="IGUANATEXSIZE" val="20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28.534"/>
  <p:tag name="ORIGINALWIDTH" val="1492.314"/>
  <p:tag name="OUTPUTDPI" val="1200"/>
  <p:tag name="LATEXADDIN" val="\documentclass{article}&#10;\usepackage{amsmath}&#10;\pagestyle{empty}&#10;\begin{document}&#10;&#10;\begin{eqnarray}&#10; \sum_{i=1}^{N_U}r_i\cdot I_i&amp;\le&amp; R  \nonumber\\&#10; \sum_{i=1}^{N_{U}}b_i\cdot  I_i&amp;\le&amp; B \nonumber\\&#10; \textsf{PL}_i\cdot I_i &amp;\le&amp; \textsf{PL}_\textsf{max},~~ \forall i \nonumber\\&#10; x_{min}&amp;\le&amp; x ~~ \le ~~ x_{max} \nonumber\\&#10; y_{min}&amp;\le&amp; y ~~ \le ~~ y_{max} \nonumber\\&#10; h_{min}&amp;\le&amp; h ~~ \le ~~ h_{max} \nonumber\\&#10; I_i &amp;\in&amp; \{0,1\}, ~~\forall i \nonumber&#10;\end{eqnarray}&#10;&#10;&#10;\end{document}"/>
  <p:tag name="IGUANATEXSIZE" val="20"/>
  <p:tag name="IGUANATEXCURSOR" val="459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9.1"/>
  <p:tag name="ORIGINALWIDTH" val="2457.443"/>
  <p:tag name="OUTPUTDPI" val="1200"/>
  <p:tag name="LATEXADDIN" val="\documentclass{article}&#10;\usepackage{amsmath}&#10;\pagestyle{empty}&#10;\begin{document}&#10;&#10;\begin{eqnarray}&#10;\nonumber \sum_{j=1}^{N_{BS}}N_{U_{BS}}\rho_{j,k} &amp;\ge&amp; D_k S_k , \forall k=1,...,N_{subarea} \\&#10;\nonumber \sum_{i=1}^{N_U}\gamma_i &amp;\ge&amp; \zeta N_U\\&#10;\nonumber \frac{1}{\textsf{E}\{\frac{1}{\eta_i}\}} &amp;\ge&amp; \eta&#10;\end{eqnarray}&#10;&#10;\end{document}"/>
  <p:tag name="IGUANATEXSIZE" val="20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5.2044"/>
  <p:tag name="ORIGINALWIDTH" val="745.4069"/>
  <p:tag name="OUTPUTDPI" val="1200"/>
  <p:tag name="LATEXADDIN" val="\documentclass{article}&#10;\usepackage{amsmath}&#10;\pagestyle{empty}&#10;\begin{document}&#10;&#10;\begin{equation}&#10; \max_{\{I_i\}} \sum_{i=1}^{N_{U}} \alpha_i\cdot I_i \nonumber&#10;\end{equation}&#10;&#10;&#10;\end{document}"/>
  <p:tag name="IGUANATEXSIZE" val="20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8.354"/>
  <p:tag name="ORIGINALWIDTH" val="1381.327"/>
  <p:tag name="OUTPUTDPI" val="1200"/>
  <p:tag name="LATEXADDIN" val="\documentclass{article}&#10;\usepackage{amsmath}&#10;\pagestyle{empty}&#10;\begin{document}&#10;&#10;\begin{eqnarray}&#10; \sum_{i=1}^{N_U}r_i\cdot I_i&amp;\le&amp; R  \nonumber\\&#10; \sum_{i=1}^{N_{U}}b_i\cdot  I_i&amp;\le&amp; B \nonumber\\&#10; \textsf{PL}_i\cdot I_i &amp;\le&amp; \textsf{PL}_\textsf{max},~~ \forall i \nonumber\\&#10; I_i &amp;\in&amp; \{0,1\}, ~~\forall i \nonumber&#10;\end{eqnarray}&#10;&#10;&#10;&#10;&#10;\end{document}"/>
  <p:tag name="IGUANATEXSIZE" val="20"/>
  <p:tag name="IGUANATEXCURSOR" val="280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372"/>
  <p:tag name="ORIGINALWIDTH" val="307.4616"/>
  <p:tag name="OUTPUTDPI" val="1200"/>
  <p:tag name="LATEXADDIN" val="\documentclass{article}&#10;\usepackage{amsmath}&#10;\pagestyle{empty}&#10;\begin{document}&#10;&#10;$\alpha_i$ =1&#10;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4071"/>
  <p:tag name="ORIGINALWIDTH" val="105.7368"/>
  <p:tag name="OUTPUTDPI" val="1200"/>
  <p:tag name="LATEXADDIN" val="\documentclass{article}&#10;\usepackage{amsmath}&#10;\pagestyle{empty}&#10;\begin{document}&#10;&#10;$\alpha_i$&#10;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1.6386"/>
  <p:tag name="ORIGINALWIDTH" val="2792.651"/>
  <p:tag name="OUTPUTDPI" val="1200"/>
  <p:tag name="LATEXADDIN" val="\documentclass{article}&#10;\usepackage{amsmath}&#10;\pagestyle{empty}&#10;\begin{document}&#10;&#10;$ \text{urban area}, 16~\text{km}^2 $&#10;&#10;$\text{Matern cluster process for user distribution}$&#10;&#10;$\text{Downlink}$&#10;&#10;$a= 9.61, b=0.16 ~~\text{(urban environment parameters)}$&#10;&#10;$\eta_{LoS}=1 ~~\text{(LoS loss)}$&#10;&#10;$\eta_{NLoS}=20 ~~\text{(NLoS loss)}$&#10;&#10;\end{document}"/>
  <p:tag name="IGUANATEXSIZE" val="20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2.606"/>
  <p:tag name="ORIGINALWIDTH" val="1596.551"/>
  <p:tag name="OUTPUTDPI" val="1200"/>
  <p:tag name="LATEXADDIN" val="\documentclass{article}&#10;\usepackage{amsmath}&#10;\pagestyle{empty}&#10;\begin{document}&#10;&#10;&#10;$f_c = 2 ~~\text{GHz}$&#10;&#10;$\textsf{PL}_\textsf{max} = 120 ~~\text{dB}$&#10;&#10;$h_{max} = 400 ~~\text{m}$&#10;&#10;$B = 15 ~~\text{MHz}$&#10;&#10;$R = 80 ~~\text{Mbps}$&#10;&#10;$P_t = 5 ~~\text{Watts}$&#10;&#10;$\mathcal{R} = \{0.1, 0.5, 1, 1.5, 2\} ~~\text{Mbps}$&#10;&#10;$r_i \in \mathcal{R}$&#10;&#10;&#10;&#10;&#10;&#10;\end{document}"/>
  <p:tag name="IGUANATEXSIZE" val="20"/>
  <p:tag name="IGUANATEXCURSOR" val="307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4533"/>
  <p:tag name="ORIGINALWIDTH" val="1988.751"/>
  <p:tag name="OUTPUTDPI" val="1200"/>
  <p:tag name="LATEXADDIN" val="\documentclass{article}&#10;\usepackage{amsmath}&#10;\pagestyle{empty}&#10;\begin{document}&#10;&#10;\begin{equation}&#10;\nonumber&#10;\epsilon_j=&#10;\begin{cases}&#10; 1, \text{ if drone-BS } j \text{ is used,} \\&#10;0, \text{ if drone-BS } j \text{ is redundant.}&#10;\end{cases}&#10;\end{equation}&#10;&#10;&#10;\end{document}"/>
  <p:tag name="IGUANATEXSIZE" val="20"/>
  <p:tag name="IGUANATEXCURSOR" val="227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1148.856"/>
  <p:tag name="OUTPUTDPI" val="1200"/>
  <p:tag name="LATEXADDIN" val="\documentclass{article}&#10;\usepackage{amsmath}&#10;\pagestyle{empty}&#10;\begin{document}&#10;&#10;\begin{equation}&#10;\textsf{PL (\textrm{dB})} = \textsf{FSPL} +\psi_i&#10;\nonumber&#10;\end{equation}&#10;&#10;&#10;&#10;\end{document}"/>
  <p:tag name="IGUANATEXSIZE" val="20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323"/>
  <p:tag name="ORIGINALWIDTH" val="780.6525"/>
  <p:tag name="OUTPUTDPI" val="1200"/>
  <p:tag name="LATEXADDIN" val="\documentclass{article}&#10;\usepackage{amsmath}&#10;\pagestyle{empty}&#10;\begin{document}&#10;&#10;\begin{equation}&#10;\psi_i = \mathcal{N}(\eta_i,\sigma_i^2)&#10;\nonumber&#10;\end{equation}&#10;&#10;&#10;\end{document}"/>
  <p:tag name="IGUANATEXSIZE" val="20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2145"/>
  <p:tag name="ORIGINALWIDTH" val="1694.788"/>
  <p:tag name="OUTPUTDPI" val="1200"/>
  <p:tag name="LATEXADDIN" val="\documentclass{article}&#10;\usepackage{amsmath}&#10;\pagestyle{empty}&#10;\begin{document}&#10;&#10;\begin{equation}&#10;\nonumber&#10;P(\textrm{LoS}) = \frac{1}{1+a \exp (-b(\theta -a))}&#10;\end{equation}&#10;&#10;&#10;\end{document}"/>
  <p:tag name="IGUANATEXSIZE" val="2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368"/>
  <p:tag name="ORIGINALWIDTH" val="377.9528"/>
  <p:tag name="OUTPUTDPI" val="1200"/>
  <p:tag name="LATEXADDIN" val="\documentclass{article}&#10;\usepackage{amsmath}&#10;\pagestyle{empty}&#10;\begin{document}&#10;&#10;\begin{equation}&#10;\nonumber&#10;\theta_1 \ge \theta_2 &#10;\end{equation}&#10;&#10;&#10;&#10;\end{document}"/>
  <p:tag name="IGUANATEXSIZE" val="20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154.106"/>
  <p:tag name="OUTPUTDPI" val="1200"/>
  <p:tag name="LATEXADDIN" val="\documentclass{article}&#10;\usepackage{amsmath}&#10;\pagestyle{empty}&#10;\begin{document}&#10;\begin{equation}&#10;\nonumber&#10;P(\textrm{LoS})_{\theta_1} \ge P(\textrm{LoS})_{\theta_2}&#10;\end{equation}&#10;&#10;&#10;&#10;&#10;\end{document}"/>
  <p:tag name="IGUANATEXSIZE" val="20"/>
  <p:tag name="IGUANATEXCURSOR" val="106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5.1781"/>
  <p:tag name="ORIGINALWIDTH" val="2368.954"/>
  <p:tag name="OUTPUTDPI" val="1200"/>
  <p:tag name="LATEXADDIN" val="\documentclass{article}&#10;\usepackage{amsmath}&#10;\pagestyle{empty}&#10;\begin{document}&#10;&#10;&#10;\begin{eqnarray}&#10;\nonumber&#10;\textsf{PL}(\textrm{dB}) &amp;=&amp; 20 \log(\frac{4\pi f_c d}{c}) \\&#10;\nonumber&#10;\\&#10;\nonumber &amp;+&amp;P(\textrm{LoS})\eta_{LoS}+P(\textrm{NLoS})\eta_{NLoS}&#10;\end{eqnarray}&#10;&#10;&#10;&#10;\end{document}"/>
  <p:tag name="IGUANATEXSIZE" val="20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</TotalTime>
  <Words>2081</Words>
  <Application>Microsoft Office PowerPoint</Application>
  <PresentationFormat>Custom</PresentationFormat>
  <Paragraphs>486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Elham Kalantari*, Muhammad Zeeshan Shakir**,  Halim Yanikomeroglu***, and Abbas Yongacoglu*   *School of Electrical Engineering and Computer Science, University of Ottawa, ON, Canada **School of Engineering and Computing, University of the West of Scotland, Paisley, Scotland, UK ***Department of Systems and Computer Engineering, Carleton University, ON, Canada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</dc:creator>
  <cp:lastModifiedBy>Halim Yanikomeroglu</cp:lastModifiedBy>
  <cp:revision>231</cp:revision>
  <dcterms:created xsi:type="dcterms:W3CDTF">2016-05-07T18:47:29Z</dcterms:created>
  <dcterms:modified xsi:type="dcterms:W3CDTF">2017-06-05T13:58:20Z</dcterms:modified>
</cp:coreProperties>
</file>