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71" r:id="rId7"/>
    <p:sldId id="269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72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74B304-FA66-4DCC-B594-C2034926266F}" type="datetimeFigureOut">
              <a:rPr lang="en-US" smtClean="0"/>
              <a:pPr/>
              <a:t>6/5/2017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B8A7D5-B927-431B-8CBC-0E6B52F1F1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618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5AAD1C3-7E07-4EBC-A912-8DC365335FEE}" type="datetime1">
              <a:rPr lang="en-US" smtClean="0"/>
              <a:pPr/>
              <a:t>6/5/2017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7F9D6-5670-44BD-9B60-BDA9E70303B7}" type="datetime1">
              <a:rPr lang="en-US" smtClean="0"/>
              <a:pPr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D1300-2115-4496-9A93-F31C6C0301EB}" type="datetime1">
              <a:rPr lang="en-US" smtClean="0"/>
              <a:pPr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2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2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2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2">
                    <a:lumMod val="50000"/>
                  </a:schemeClr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C4F31D4-8DB5-4514-8A11-CB79372A10D8}" type="datetime1">
              <a:rPr lang="en-US" smtClean="0"/>
              <a:pPr/>
              <a:t>6/5/2017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8307224-D908-499A-B4BB-77AE42801716}" type="datetime1">
              <a:rPr lang="en-US" smtClean="0"/>
              <a:pPr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ACA1D-2A11-436A-B1C9-E910449629BC}" type="datetime1">
              <a:rPr lang="en-US" smtClean="0"/>
              <a:pPr/>
              <a:t>6/5/2017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872E8-BDF2-4677-8EEB-96002EB33BFC}" type="datetime1">
              <a:rPr lang="en-US" smtClean="0"/>
              <a:pPr/>
              <a:t>6/5/2017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631F08D-55DA-49D6-89C9-9CF51833E038}" type="datetime1">
              <a:rPr lang="en-US" smtClean="0"/>
              <a:pPr/>
              <a:t>6/5/2017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F2A18-40C6-403C-9AA6-3425A0BC0B40}" type="datetime1">
              <a:rPr lang="en-US" smtClean="0"/>
              <a:pPr/>
              <a:t>6/5/2017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D4DAD8A-8AE1-4A01-92C7-1E14D8E5744A}" type="datetime1">
              <a:rPr lang="en-US" smtClean="0"/>
              <a:pPr/>
              <a:t>6/5/2017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77ED5C2E-8425-4E01-A1EB-4182B391E3D4}" type="datetime1">
              <a:rPr lang="en-US" smtClean="0"/>
              <a:pPr/>
              <a:t>6/5/2017</a:t>
            </a:fld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0C9CDE3-CB45-43B1-BB8A-0A4DDBE15C36}" type="datetime1">
              <a:rPr lang="en-US" smtClean="0"/>
              <a:pPr/>
              <a:t>6/5/2017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accent2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381000"/>
            <a:ext cx="7391400" cy="2209800"/>
          </a:xfrm>
        </p:spPr>
        <p:txBody>
          <a:bodyPr>
            <a:noAutofit/>
          </a:bodyPr>
          <a:lstStyle/>
          <a:p>
            <a:pPr algn="ctr"/>
            <a:r>
              <a:rPr lang="en-US" dirty="0"/>
              <a:t>Joint Backhaul and Access Optimization </a:t>
            </a:r>
            <a:r>
              <a:rPr lang="en-US" dirty="0" smtClean="0"/>
              <a:t>for Service-Segment Based VN </a:t>
            </a:r>
            <a:r>
              <a:rPr lang="en-US" dirty="0"/>
              <a:t>Admission </a:t>
            </a:r>
            <a:r>
              <a:rPr lang="en-US" dirty="0" smtClean="0"/>
              <a:t>Control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231922"/>
            <a:ext cx="6172200" cy="1168878"/>
          </a:xfrm>
        </p:spPr>
        <p:txBody>
          <a:bodyPr>
            <a:noAutofit/>
          </a:bodyPr>
          <a:lstStyle/>
          <a:p>
            <a:r>
              <a:rPr lang="en-US" sz="1200" dirty="0" smtClean="0"/>
              <a:t>Meisam Mirahsan, Carleton University, Ottawa, Canada</a:t>
            </a:r>
          </a:p>
          <a:p>
            <a:r>
              <a:rPr lang="en-US" sz="1200" dirty="0" smtClean="0"/>
              <a:t>Hamid </a:t>
            </a:r>
            <a:r>
              <a:rPr lang="en-US" sz="1200" dirty="0" err="1" smtClean="0"/>
              <a:t>Farmanbar</a:t>
            </a:r>
            <a:r>
              <a:rPr lang="en-US" sz="1200" dirty="0" smtClean="0"/>
              <a:t>, Huawei Canada Research Centre, Ottawa, Canada</a:t>
            </a:r>
          </a:p>
          <a:p>
            <a:r>
              <a:rPr lang="en-US" sz="1200" dirty="0" err="1" smtClean="0"/>
              <a:t>Halim</a:t>
            </a:r>
            <a:r>
              <a:rPr lang="en-US" sz="1200" dirty="0" smtClean="0"/>
              <a:t> </a:t>
            </a:r>
            <a:r>
              <a:rPr lang="en-US" sz="1200" dirty="0" err="1" smtClean="0"/>
              <a:t>Yanikomeroglu</a:t>
            </a:r>
            <a:r>
              <a:rPr lang="en-US" sz="1200" dirty="0" smtClean="0"/>
              <a:t>, Carleton University, Ottawa, Canada</a:t>
            </a:r>
          </a:p>
          <a:p>
            <a:r>
              <a:rPr lang="en-US" sz="1200" dirty="0" smtClean="0"/>
              <a:t>ICC 2017, Paris, France, May 21-25, 2017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34124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pPr algn="ctr"/>
            <a:r>
              <a:rPr lang="en-US" b="1" dirty="0" smtClean="0"/>
              <a:t>Flow-based VN admission control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191" y="1142332"/>
            <a:ext cx="4308485" cy="566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1979" y="1826272"/>
            <a:ext cx="3912045" cy="549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9328" y="2420994"/>
            <a:ext cx="2393604" cy="407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597" y="2819972"/>
            <a:ext cx="3134124" cy="578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3955" y="3502052"/>
            <a:ext cx="5864327" cy="543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5872" y="4266532"/>
            <a:ext cx="5183646" cy="566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6358" y="4956464"/>
            <a:ext cx="3345558" cy="606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271" y="5562600"/>
            <a:ext cx="3597459" cy="614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Footer Placeholder 3"/>
          <p:cNvSpPr>
            <a:spLocks noGrp="1"/>
          </p:cNvSpPr>
          <p:nvPr>
            <p:ph type="ftr" sz="quarter" idx="16"/>
          </p:nvPr>
        </p:nvSpPr>
        <p:spPr>
          <a:xfrm>
            <a:off x="76200" y="6492875"/>
            <a:ext cx="8686800" cy="365125"/>
          </a:xfrm>
        </p:spPr>
        <p:txBody>
          <a:bodyPr/>
          <a:lstStyle/>
          <a:p>
            <a:r>
              <a:rPr lang="en-US" sz="900" b="1" dirty="0">
                <a:solidFill>
                  <a:schemeClr val="accent2">
                    <a:lumMod val="50000"/>
                  </a:schemeClr>
                </a:solidFill>
              </a:rPr>
              <a:t>Joint Backhaul and Access Optimization for </a:t>
            </a:r>
            <a:r>
              <a:rPr lang="en-US" sz="900" b="1" dirty="0" smtClean="0">
                <a:solidFill>
                  <a:schemeClr val="accent2">
                    <a:lumMod val="50000"/>
                  </a:schemeClr>
                </a:solidFill>
              </a:rPr>
              <a:t>Service-Segment-Based VN </a:t>
            </a:r>
            <a:r>
              <a:rPr lang="en-US" sz="900" b="1" dirty="0">
                <a:solidFill>
                  <a:schemeClr val="accent2">
                    <a:lumMod val="50000"/>
                  </a:schemeClr>
                </a:solidFill>
              </a:rPr>
              <a:t>Admission </a:t>
            </a:r>
            <a:r>
              <a:rPr lang="en-US" sz="900" b="1" dirty="0" smtClean="0">
                <a:solidFill>
                  <a:schemeClr val="accent2">
                    <a:lumMod val="50000"/>
                  </a:schemeClr>
                </a:solidFill>
              </a:rPr>
              <a:t>Control         M. Mirahsan, H. </a:t>
            </a:r>
            <a:r>
              <a:rPr lang="en-US" sz="900" b="1" dirty="0" err="1" smtClean="0">
                <a:solidFill>
                  <a:schemeClr val="accent2">
                    <a:lumMod val="50000"/>
                  </a:schemeClr>
                </a:solidFill>
              </a:rPr>
              <a:t>Farmanbar</a:t>
            </a:r>
            <a:r>
              <a:rPr lang="en-US" sz="900" b="1" dirty="0" smtClean="0">
                <a:solidFill>
                  <a:schemeClr val="accent2">
                    <a:lumMod val="50000"/>
                  </a:schemeClr>
                </a:solidFill>
              </a:rPr>
              <a:t>, H. </a:t>
            </a:r>
            <a:r>
              <a:rPr lang="en-US" sz="900" b="1" dirty="0" err="1" smtClean="0">
                <a:solidFill>
                  <a:schemeClr val="accent2">
                    <a:lumMod val="50000"/>
                  </a:schemeClr>
                </a:solidFill>
              </a:rPr>
              <a:t>Yanikomeroglu</a:t>
            </a:r>
            <a:endParaRPr lang="en-US" sz="9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153400" cy="11430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Service-based VN admission control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4343400" cy="4191000"/>
          </a:xfrm>
        </p:spPr>
        <p:txBody>
          <a:bodyPr>
            <a:normAutofit/>
          </a:bodyPr>
          <a:lstStyle/>
          <a:p>
            <a:pPr algn="just"/>
            <a:r>
              <a:rPr lang="en-US" sz="1800" dirty="0"/>
              <a:t>The flow-based approach </a:t>
            </a:r>
            <a:r>
              <a:rPr lang="en-US" sz="1800" dirty="0" smtClean="0"/>
              <a:t>does not scale </a:t>
            </a:r>
            <a:r>
              <a:rPr lang="en-US" sz="1800" dirty="0"/>
              <a:t>with increasing number of </a:t>
            </a:r>
            <a:r>
              <a:rPr lang="en-US" sz="1800" dirty="0" smtClean="0"/>
              <a:t>flows or flow </a:t>
            </a:r>
            <a:r>
              <a:rPr lang="en-US" sz="1800" dirty="0"/>
              <a:t>segments in </a:t>
            </a:r>
            <a:r>
              <a:rPr lang="en-US" sz="1800" dirty="0" smtClean="0"/>
              <a:t>terms of </a:t>
            </a:r>
            <a:r>
              <a:rPr lang="en-US" sz="1800" dirty="0"/>
              <a:t>admission control algorithm </a:t>
            </a:r>
            <a:r>
              <a:rPr lang="en-US" sz="1800" dirty="0" smtClean="0"/>
              <a:t>complexity.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/>
              <a:t>We parse flows according to their SFC requirements </a:t>
            </a:r>
            <a:r>
              <a:rPr lang="en-US" sz="1800" dirty="0" smtClean="0"/>
              <a:t>into flow segments.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A </a:t>
            </a:r>
            <a:r>
              <a:rPr lang="en-US" sz="1800" dirty="0"/>
              <a:t>service </a:t>
            </a:r>
            <a:r>
              <a:rPr lang="en-US" sz="1800" dirty="0" smtClean="0"/>
              <a:t>segment is </a:t>
            </a:r>
            <a:r>
              <a:rPr lang="en-US" sz="1800" dirty="0"/>
              <a:t>defined as a set of flow segments with common source node.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5122" name="Picture 2" descr="C:\Users\MMIRAHSA\Desktop\ICC2017_service-based\figures\servicese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8837" y="1828800"/>
            <a:ext cx="3887963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ooter Placeholder 3"/>
          <p:cNvSpPr>
            <a:spLocks noGrp="1"/>
          </p:cNvSpPr>
          <p:nvPr>
            <p:ph type="ftr" sz="quarter" idx="16"/>
          </p:nvPr>
        </p:nvSpPr>
        <p:spPr>
          <a:xfrm>
            <a:off x="76200" y="6492875"/>
            <a:ext cx="8686800" cy="365125"/>
          </a:xfrm>
        </p:spPr>
        <p:txBody>
          <a:bodyPr/>
          <a:lstStyle/>
          <a:p>
            <a:r>
              <a:rPr lang="en-US" sz="900" b="1" dirty="0">
                <a:solidFill>
                  <a:schemeClr val="accent2">
                    <a:lumMod val="50000"/>
                  </a:schemeClr>
                </a:solidFill>
              </a:rPr>
              <a:t>Joint Backhaul and Access Optimization for </a:t>
            </a:r>
            <a:r>
              <a:rPr lang="en-US" sz="900" b="1" dirty="0" smtClean="0">
                <a:solidFill>
                  <a:schemeClr val="accent2">
                    <a:lumMod val="50000"/>
                  </a:schemeClr>
                </a:solidFill>
              </a:rPr>
              <a:t>Service-Segment-Based VN </a:t>
            </a:r>
            <a:r>
              <a:rPr lang="en-US" sz="900" b="1" dirty="0">
                <a:solidFill>
                  <a:schemeClr val="accent2">
                    <a:lumMod val="50000"/>
                  </a:schemeClr>
                </a:solidFill>
              </a:rPr>
              <a:t>Admission </a:t>
            </a:r>
            <a:r>
              <a:rPr lang="en-US" sz="900" b="1" dirty="0" smtClean="0">
                <a:solidFill>
                  <a:schemeClr val="accent2">
                    <a:lumMod val="50000"/>
                  </a:schemeClr>
                </a:solidFill>
              </a:rPr>
              <a:t>Control         M. Mirahsan, H. </a:t>
            </a:r>
            <a:r>
              <a:rPr lang="en-US" sz="900" b="1" dirty="0" err="1" smtClean="0">
                <a:solidFill>
                  <a:schemeClr val="accent2">
                    <a:lumMod val="50000"/>
                  </a:schemeClr>
                </a:solidFill>
              </a:rPr>
              <a:t>Farmanbar</a:t>
            </a:r>
            <a:r>
              <a:rPr lang="en-US" sz="900" b="1" dirty="0" smtClean="0">
                <a:solidFill>
                  <a:schemeClr val="accent2">
                    <a:lumMod val="50000"/>
                  </a:schemeClr>
                </a:solidFill>
              </a:rPr>
              <a:t>, H. </a:t>
            </a:r>
            <a:r>
              <a:rPr lang="en-US" sz="900" b="1" dirty="0" err="1" smtClean="0">
                <a:solidFill>
                  <a:schemeClr val="accent2">
                    <a:lumMod val="50000"/>
                  </a:schemeClr>
                </a:solidFill>
              </a:rPr>
              <a:t>Yanikomeroglu</a:t>
            </a:r>
            <a:endParaRPr lang="en-US" sz="9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962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6858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Service-based VN admission control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191" y="1371600"/>
            <a:ext cx="4308485" cy="566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1979" y="2055540"/>
            <a:ext cx="3912045" cy="549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9328" y="2650262"/>
            <a:ext cx="2393604" cy="407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597" y="3049240"/>
            <a:ext cx="3134124" cy="578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9111" y="4410901"/>
            <a:ext cx="4947489" cy="574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7550" y="5083910"/>
            <a:ext cx="2503810" cy="362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3612" y="3722839"/>
            <a:ext cx="4376777" cy="50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2444" y="5419331"/>
            <a:ext cx="4479112" cy="472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Footer Placeholder 3"/>
          <p:cNvSpPr>
            <a:spLocks noGrp="1"/>
          </p:cNvSpPr>
          <p:nvPr>
            <p:ph type="ftr" sz="quarter" idx="16"/>
          </p:nvPr>
        </p:nvSpPr>
        <p:spPr>
          <a:xfrm>
            <a:off x="76200" y="6492875"/>
            <a:ext cx="8686800" cy="365125"/>
          </a:xfrm>
        </p:spPr>
        <p:txBody>
          <a:bodyPr/>
          <a:lstStyle/>
          <a:p>
            <a:r>
              <a:rPr lang="en-US" sz="900" b="1" dirty="0">
                <a:solidFill>
                  <a:schemeClr val="accent2">
                    <a:lumMod val="50000"/>
                  </a:schemeClr>
                </a:solidFill>
              </a:rPr>
              <a:t>Joint Backhaul and Access Optimization for </a:t>
            </a:r>
            <a:r>
              <a:rPr lang="en-US" sz="900" b="1" dirty="0" smtClean="0">
                <a:solidFill>
                  <a:schemeClr val="accent2">
                    <a:lumMod val="50000"/>
                  </a:schemeClr>
                </a:solidFill>
              </a:rPr>
              <a:t>Service-Segment-Based VN </a:t>
            </a:r>
            <a:r>
              <a:rPr lang="en-US" sz="900" b="1" dirty="0">
                <a:solidFill>
                  <a:schemeClr val="accent2">
                    <a:lumMod val="50000"/>
                  </a:schemeClr>
                </a:solidFill>
              </a:rPr>
              <a:t>Admission </a:t>
            </a:r>
            <a:r>
              <a:rPr lang="en-US" sz="900" b="1" dirty="0" smtClean="0">
                <a:solidFill>
                  <a:schemeClr val="accent2">
                    <a:lumMod val="50000"/>
                  </a:schemeClr>
                </a:solidFill>
              </a:rPr>
              <a:t>Control         M. Mirahsan, H. </a:t>
            </a:r>
            <a:r>
              <a:rPr lang="en-US" sz="900" b="1" dirty="0" err="1" smtClean="0">
                <a:solidFill>
                  <a:schemeClr val="accent2">
                    <a:lumMod val="50000"/>
                  </a:schemeClr>
                </a:solidFill>
              </a:rPr>
              <a:t>Farmanbar</a:t>
            </a:r>
            <a:r>
              <a:rPr lang="en-US" sz="900" b="1" dirty="0" smtClean="0">
                <a:solidFill>
                  <a:schemeClr val="accent2">
                    <a:lumMod val="50000"/>
                  </a:schemeClr>
                </a:solidFill>
              </a:rPr>
              <a:t>, H. </a:t>
            </a:r>
            <a:r>
              <a:rPr lang="en-US" sz="900" b="1" dirty="0" err="1" smtClean="0">
                <a:solidFill>
                  <a:schemeClr val="accent2">
                    <a:lumMod val="50000"/>
                  </a:schemeClr>
                </a:solidFill>
              </a:rPr>
              <a:t>Yanikomeroglu</a:t>
            </a:r>
            <a:endParaRPr lang="en-US" sz="9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71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Service-based </a:t>
            </a:r>
            <a:r>
              <a:rPr lang="en-US" b="1" dirty="0" err="1" smtClean="0"/>
              <a:t>vs</a:t>
            </a:r>
            <a:r>
              <a:rPr lang="en-US" b="1" dirty="0" smtClean="0"/>
              <a:t> Flow-based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828800"/>
            <a:ext cx="8172450" cy="273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3"/>
          <p:cNvSpPr>
            <a:spLocks noGrp="1"/>
          </p:cNvSpPr>
          <p:nvPr>
            <p:ph type="ftr" sz="quarter" idx="16"/>
          </p:nvPr>
        </p:nvSpPr>
        <p:spPr>
          <a:xfrm>
            <a:off x="76200" y="6492875"/>
            <a:ext cx="8686800" cy="365125"/>
          </a:xfrm>
        </p:spPr>
        <p:txBody>
          <a:bodyPr/>
          <a:lstStyle/>
          <a:p>
            <a:r>
              <a:rPr lang="en-US" sz="900" b="1" dirty="0">
                <a:solidFill>
                  <a:schemeClr val="accent2">
                    <a:lumMod val="50000"/>
                  </a:schemeClr>
                </a:solidFill>
              </a:rPr>
              <a:t>Joint Backhaul and Access Optimization for </a:t>
            </a:r>
            <a:r>
              <a:rPr lang="en-US" sz="900" b="1" dirty="0" smtClean="0">
                <a:solidFill>
                  <a:schemeClr val="accent2">
                    <a:lumMod val="50000"/>
                  </a:schemeClr>
                </a:solidFill>
              </a:rPr>
              <a:t>Service-Segment-Based VN </a:t>
            </a:r>
            <a:r>
              <a:rPr lang="en-US" sz="900" b="1" dirty="0">
                <a:solidFill>
                  <a:schemeClr val="accent2">
                    <a:lumMod val="50000"/>
                  </a:schemeClr>
                </a:solidFill>
              </a:rPr>
              <a:t>Admission </a:t>
            </a:r>
            <a:r>
              <a:rPr lang="en-US" sz="900" b="1" dirty="0" smtClean="0">
                <a:solidFill>
                  <a:schemeClr val="accent2">
                    <a:lumMod val="50000"/>
                  </a:schemeClr>
                </a:solidFill>
              </a:rPr>
              <a:t>Control         M. Mirahsan, H. </a:t>
            </a:r>
            <a:r>
              <a:rPr lang="en-US" sz="900" b="1" dirty="0" err="1" smtClean="0">
                <a:solidFill>
                  <a:schemeClr val="accent2">
                    <a:lumMod val="50000"/>
                  </a:schemeClr>
                </a:solidFill>
              </a:rPr>
              <a:t>Farmanbar</a:t>
            </a:r>
            <a:r>
              <a:rPr lang="en-US" sz="900" b="1" dirty="0" smtClean="0">
                <a:solidFill>
                  <a:schemeClr val="accent2">
                    <a:lumMod val="50000"/>
                  </a:schemeClr>
                </a:solidFill>
              </a:rPr>
              <a:t>, H. </a:t>
            </a:r>
            <a:r>
              <a:rPr lang="en-US" sz="900" b="1" dirty="0" err="1" smtClean="0">
                <a:solidFill>
                  <a:schemeClr val="accent2">
                    <a:lumMod val="50000"/>
                  </a:schemeClr>
                </a:solidFill>
              </a:rPr>
              <a:t>Yanikomeroglu</a:t>
            </a:r>
            <a:endParaRPr lang="en-US" sz="9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2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6096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Simulation setup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8194" name="Picture 2" descr="C:\Users\MMIRAHSA\Desktop\ICC2017_service-based\figures\topolog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219200"/>
            <a:ext cx="4241800" cy="4861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3"/>
          <p:cNvSpPr>
            <a:spLocks noGrp="1"/>
          </p:cNvSpPr>
          <p:nvPr>
            <p:ph type="ftr" sz="quarter" idx="16"/>
          </p:nvPr>
        </p:nvSpPr>
        <p:spPr>
          <a:xfrm>
            <a:off x="76200" y="6492875"/>
            <a:ext cx="8686800" cy="365125"/>
          </a:xfrm>
        </p:spPr>
        <p:txBody>
          <a:bodyPr/>
          <a:lstStyle/>
          <a:p>
            <a:r>
              <a:rPr lang="en-US" sz="900" b="1" dirty="0">
                <a:solidFill>
                  <a:schemeClr val="accent2">
                    <a:lumMod val="50000"/>
                  </a:schemeClr>
                </a:solidFill>
              </a:rPr>
              <a:t>Joint Backhaul and Access Optimization for </a:t>
            </a:r>
            <a:r>
              <a:rPr lang="en-US" sz="900" b="1" dirty="0" smtClean="0">
                <a:solidFill>
                  <a:schemeClr val="accent2">
                    <a:lumMod val="50000"/>
                  </a:schemeClr>
                </a:solidFill>
              </a:rPr>
              <a:t>Service-Segment-Based VN </a:t>
            </a:r>
            <a:r>
              <a:rPr lang="en-US" sz="900" b="1" dirty="0">
                <a:solidFill>
                  <a:schemeClr val="accent2">
                    <a:lumMod val="50000"/>
                  </a:schemeClr>
                </a:solidFill>
              </a:rPr>
              <a:t>Admission </a:t>
            </a:r>
            <a:r>
              <a:rPr lang="en-US" sz="900" b="1" dirty="0" smtClean="0">
                <a:solidFill>
                  <a:schemeClr val="accent2">
                    <a:lumMod val="50000"/>
                  </a:schemeClr>
                </a:solidFill>
              </a:rPr>
              <a:t>Control         M. Mirahsan, H. </a:t>
            </a:r>
            <a:r>
              <a:rPr lang="en-US" sz="900" b="1" dirty="0" err="1" smtClean="0">
                <a:solidFill>
                  <a:schemeClr val="accent2">
                    <a:lumMod val="50000"/>
                  </a:schemeClr>
                </a:solidFill>
              </a:rPr>
              <a:t>Farmanbar</a:t>
            </a:r>
            <a:r>
              <a:rPr lang="en-US" sz="900" b="1" dirty="0" smtClean="0">
                <a:solidFill>
                  <a:schemeClr val="accent2">
                    <a:lumMod val="50000"/>
                  </a:schemeClr>
                </a:solidFill>
              </a:rPr>
              <a:t>, H. </a:t>
            </a:r>
            <a:r>
              <a:rPr lang="en-US" sz="900" b="1" dirty="0" err="1" smtClean="0">
                <a:solidFill>
                  <a:schemeClr val="accent2">
                    <a:lumMod val="50000"/>
                  </a:schemeClr>
                </a:solidFill>
              </a:rPr>
              <a:t>Yanikomeroglu</a:t>
            </a:r>
            <a:endParaRPr lang="en-US" sz="9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41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Simulation results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9218" name="Picture 2" descr="C:\Users\MMIRAHSA\Desktop\ICC2017_service-based\figures\timerati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371600"/>
            <a:ext cx="4312465" cy="3257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C:\Users\MMIRAHSA\Desktop\ICC2017_service-based\figures\comptim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241" y="2865671"/>
            <a:ext cx="4038600" cy="3154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ooter Placeholder 3"/>
          <p:cNvSpPr>
            <a:spLocks noGrp="1"/>
          </p:cNvSpPr>
          <p:nvPr>
            <p:ph type="ftr" sz="quarter" idx="16"/>
          </p:nvPr>
        </p:nvSpPr>
        <p:spPr>
          <a:xfrm>
            <a:off x="76200" y="6492875"/>
            <a:ext cx="8686800" cy="365125"/>
          </a:xfrm>
        </p:spPr>
        <p:txBody>
          <a:bodyPr/>
          <a:lstStyle/>
          <a:p>
            <a:r>
              <a:rPr lang="en-US" sz="900" b="1" dirty="0">
                <a:solidFill>
                  <a:schemeClr val="accent2">
                    <a:lumMod val="50000"/>
                  </a:schemeClr>
                </a:solidFill>
              </a:rPr>
              <a:t>Joint Backhaul and Access Optimization for </a:t>
            </a:r>
            <a:r>
              <a:rPr lang="en-US" sz="900" b="1" dirty="0" smtClean="0">
                <a:solidFill>
                  <a:schemeClr val="accent2">
                    <a:lumMod val="50000"/>
                  </a:schemeClr>
                </a:solidFill>
              </a:rPr>
              <a:t>Service-Segment-Based VN </a:t>
            </a:r>
            <a:r>
              <a:rPr lang="en-US" sz="900" b="1" dirty="0">
                <a:solidFill>
                  <a:schemeClr val="accent2">
                    <a:lumMod val="50000"/>
                  </a:schemeClr>
                </a:solidFill>
              </a:rPr>
              <a:t>Admission </a:t>
            </a:r>
            <a:r>
              <a:rPr lang="en-US" sz="900" b="1" dirty="0" smtClean="0">
                <a:solidFill>
                  <a:schemeClr val="accent2">
                    <a:lumMod val="50000"/>
                  </a:schemeClr>
                </a:solidFill>
              </a:rPr>
              <a:t>Control         M. Mirahsan, H. </a:t>
            </a:r>
            <a:r>
              <a:rPr lang="en-US" sz="900" b="1" dirty="0" err="1" smtClean="0">
                <a:solidFill>
                  <a:schemeClr val="accent2">
                    <a:lumMod val="50000"/>
                  </a:schemeClr>
                </a:solidFill>
              </a:rPr>
              <a:t>Farmanbar</a:t>
            </a:r>
            <a:r>
              <a:rPr lang="en-US" sz="900" b="1" dirty="0" smtClean="0">
                <a:solidFill>
                  <a:schemeClr val="accent2">
                    <a:lumMod val="50000"/>
                  </a:schemeClr>
                </a:solidFill>
              </a:rPr>
              <a:t>, H. </a:t>
            </a:r>
            <a:r>
              <a:rPr lang="en-US" sz="900" b="1" dirty="0" err="1" smtClean="0">
                <a:solidFill>
                  <a:schemeClr val="accent2">
                    <a:lumMod val="50000"/>
                  </a:schemeClr>
                </a:solidFill>
              </a:rPr>
              <a:t>Yanikomeroglu</a:t>
            </a:r>
            <a:endParaRPr lang="en-US" sz="9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430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676400"/>
            <a:ext cx="8229600" cy="2514600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 smtClean="0">
                <a:solidFill>
                  <a:schemeClr val="accent2">
                    <a:lumMod val="75000"/>
                  </a:schemeClr>
                </a:solidFill>
                <a:latin typeface="Freestyle Script" panose="030804020302050B0404" pitchFamily="66" charset="0"/>
                <a:cs typeface="B Badr" panose="00000400000000000000" pitchFamily="2" charset="-78"/>
              </a:rPr>
              <a:t>THANKS!</a:t>
            </a:r>
            <a:br>
              <a:rPr lang="en-US" sz="6600" b="1" dirty="0" smtClean="0">
                <a:solidFill>
                  <a:schemeClr val="accent2">
                    <a:lumMod val="75000"/>
                  </a:schemeClr>
                </a:solidFill>
                <a:latin typeface="Freestyle Script" panose="030804020302050B0404" pitchFamily="66" charset="0"/>
                <a:cs typeface="B Badr" panose="00000400000000000000" pitchFamily="2" charset="-78"/>
              </a:rPr>
            </a:br>
            <a:r>
              <a:rPr lang="en-US" sz="6600" b="1" dirty="0" smtClean="0">
                <a:solidFill>
                  <a:schemeClr val="accent2">
                    <a:lumMod val="75000"/>
                  </a:schemeClr>
                </a:solidFill>
                <a:latin typeface="Freestyle Script" panose="030804020302050B0404" pitchFamily="66" charset="0"/>
                <a:cs typeface="B Badr" panose="00000400000000000000" pitchFamily="2" charset="-78"/>
              </a:rPr>
              <a:t>Questions?</a:t>
            </a:r>
            <a:endParaRPr lang="en-US" sz="6600" b="1" dirty="0">
              <a:solidFill>
                <a:schemeClr val="accent2">
                  <a:lumMod val="75000"/>
                </a:schemeClr>
              </a:solidFill>
              <a:latin typeface="Freestyle Script" panose="030804020302050B0404" pitchFamily="66" charset="0"/>
              <a:cs typeface="B Badr" panose="00000400000000000000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60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r>
              <a:rPr lang="en-US" b="1" dirty="0" smtClean="0"/>
              <a:t>Virtual Network Admission Control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467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Single user admission control</a:t>
            </a:r>
          </a:p>
          <a:p>
            <a:pPr lvl="1"/>
            <a:r>
              <a:rPr lang="en-US" dirty="0" smtClean="0"/>
              <a:t>Short term</a:t>
            </a:r>
          </a:p>
          <a:p>
            <a:pPr lvl="1"/>
            <a:r>
              <a:rPr lang="en-US" dirty="0" smtClean="0"/>
              <a:t>Based on deterministic user locations</a:t>
            </a:r>
          </a:p>
          <a:p>
            <a:endParaRPr lang="en-US" dirty="0" smtClean="0"/>
          </a:p>
          <a:p>
            <a:r>
              <a:rPr lang="en-US" dirty="0" smtClean="0"/>
              <a:t>VN admission control</a:t>
            </a:r>
          </a:p>
          <a:p>
            <a:pPr lvl="1"/>
            <a:r>
              <a:rPr lang="en-US" dirty="0" smtClean="0"/>
              <a:t>Long term</a:t>
            </a:r>
          </a:p>
          <a:p>
            <a:pPr lvl="1"/>
            <a:r>
              <a:rPr lang="en-US" dirty="0" smtClean="0"/>
              <a:t>Based on user distribution probabilities</a:t>
            </a:r>
          </a:p>
          <a:p>
            <a:endParaRPr lang="en-US" dirty="0" smtClean="0"/>
          </a:p>
          <a:p>
            <a:r>
              <a:rPr lang="en-US" dirty="0" smtClean="0"/>
              <a:t>Other requirements include</a:t>
            </a:r>
          </a:p>
          <a:p>
            <a:pPr lvl="1"/>
            <a:r>
              <a:rPr lang="en-US" dirty="0" err="1" smtClean="0"/>
              <a:t>QoS</a:t>
            </a:r>
            <a:endParaRPr lang="en-US" dirty="0" smtClean="0"/>
          </a:p>
          <a:p>
            <a:pPr lvl="1"/>
            <a:r>
              <a:rPr lang="en-US" dirty="0" smtClean="0"/>
              <a:t>Service function chains (SFC)</a:t>
            </a:r>
          </a:p>
          <a:p>
            <a:pPr lvl="2"/>
            <a:r>
              <a:rPr lang="en-US" dirty="0" smtClean="0"/>
              <a:t>Such as encryption, aggregation, caching, …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>
          <a:xfrm>
            <a:off x="76200" y="6492875"/>
            <a:ext cx="8686800" cy="365125"/>
          </a:xfrm>
        </p:spPr>
        <p:txBody>
          <a:bodyPr/>
          <a:lstStyle/>
          <a:p>
            <a:r>
              <a:rPr lang="en-US" sz="900" b="1" dirty="0">
                <a:solidFill>
                  <a:schemeClr val="accent2">
                    <a:lumMod val="50000"/>
                  </a:schemeClr>
                </a:solidFill>
              </a:rPr>
              <a:t>Joint Backhaul and Access Optimization for </a:t>
            </a:r>
            <a:r>
              <a:rPr lang="en-US" sz="900" b="1" dirty="0" smtClean="0">
                <a:solidFill>
                  <a:schemeClr val="accent2">
                    <a:lumMod val="50000"/>
                  </a:schemeClr>
                </a:solidFill>
              </a:rPr>
              <a:t>Service-Segment-Based VN </a:t>
            </a:r>
            <a:r>
              <a:rPr lang="en-US" sz="900" b="1" dirty="0">
                <a:solidFill>
                  <a:schemeClr val="accent2">
                    <a:lumMod val="50000"/>
                  </a:schemeClr>
                </a:solidFill>
              </a:rPr>
              <a:t>Admission </a:t>
            </a:r>
            <a:r>
              <a:rPr lang="en-US" sz="900" b="1" dirty="0" smtClean="0">
                <a:solidFill>
                  <a:schemeClr val="accent2">
                    <a:lumMod val="50000"/>
                  </a:schemeClr>
                </a:solidFill>
              </a:rPr>
              <a:t>Control         M. Mirahsan, H. </a:t>
            </a:r>
            <a:r>
              <a:rPr lang="en-US" sz="900" b="1" dirty="0" err="1" smtClean="0">
                <a:solidFill>
                  <a:schemeClr val="accent2">
                    <a:lumMod val="50000"/>
                  </a:schemeClr>
                </a:solidFill>
              </a:rPr>
              <a:t>Farmanbar</a:t>
            </a:r>
            <a:r>
              <a:rPr lang="en-US" sz="900" b="1" dirty="0" smtClean="0">
                <a:solidFill>
                  <a:schemeClr val="accent2">
                    <a:lumMod val="50000"/>
                  </a:schemeClr>
                </a:solidFill>
              </a:rPr>
              <a:t>, H. </a:t>
            </a:r>
            <a:r>
              <a:rPr lang="en-US" sz="900" b="1" dirty="0" err="1" smtClean="0">
                <a:solidFill>
                  <a:schemeClr val="accent2">
                    <a:lumMod val="50000"/>
                  </a:schemeClr>
                </a:solidFill>
              </a:rPr>
              <a:t>Yanikomeroglu</a:t>
            </a:r>
            <a:endParaRPr lang="en-US" sz="9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70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7467600" cy="1143000"/>
          </a:xfrm>
        </p:spPr>
        <p:txBody>
          <a:bodyPr/>
          <a:lstStyle/>
          <a:p>
            <a:pPr algn="ctr"/>
            <a:r>
              <a:rPr lang="en-US" b="1" dirty="0" smtClean="0"/>
              <a:t>Resource limitations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52600"/>
            <a:ext cx="7467600" cy="3429000"/>
          </a:xfrm>
        </p:spPr>
        <p:txBody>
          <a:bodyPr>
            <a:normAutofit/>
          </a:bodyPr>
          <a:lstStyle/>
          <a:p>
            <a:r>
              <a:rPr lang="en-US" dirty="0" smtClean="0"/>
              <a:t>Access link limitations:</a:t>
            </a:r>
          </a:p>
          <a:p>
            <a:pPr lvl="1"/>
            <a:r>
              <a:rPr lang="en-US" dirty="0" smtClean="0"/>
              <a:t>BS to UE wireless connection</a:t>
            </a:r>
          </a:p>
          <a:p>
            <a:endParaRPr lang="en-US" dirty="0" smtClean="0"/>
          </a:p>
          <a:p>
            <a:r>
              <a:rPr lang="en-US" dirty="0" smtClean="0"/>
              <a:t>Backhaul limitation:</a:t>
            </a:r>
          </a:p>
          <a:p>
            <a:pPr lvl="1"/>
            <a:r>
              <a:rPr lang="en-US" dirty="0" smtClean="0"/>
              <a:t>Small cells deployed by customers</a:t>
            </a:r>
          </a:p>
          <a:p>
            <a:endParaRPr lang="en-US" dirty="0" smtClean="0"/>
          </a:p>
          <a:p>
            <a:r>
              <a:rPr lang="en-US" dirty="0" smtClean="0"/>
              <a:t>Service function nodes (SFN):</a:t>
            </a:r>
          </a:p>
          <a:p>
            <a:pPr lvl="1"/>
            <a:r>
              <a:rPr lang="en-US" dirty="0" smtClean="0"/>
              <a:t>Limited processing powers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6"/>
          </p:nvPr>
        </p:nvSpPr>
        <p:spPr>
          <a:xfrm>
            <a:off x="76200" y="6492875"/>
            <a:ext cx="8686800" cy="365125"/>
          </a:xfrm>
        </p:spPr>
        <p:txBody>
          <a:bodyPr/>
          <a:lstStyle/>
          <a:p>
            <a:r>
              <a:rPr lang="en-US" sz="900" b="1" dirty="0">
                <a:solidFill>
                  <a:schemeClr val="accent2">
                    <a:lumMod val="50000"/>
                  </a:schemeClr>
                </a:solidFill>
              </a:rPr>
              <a:t>Joint Backhaul and Access Optimization for </a:t>
            </a:r>
            <a:r>
              <a:rPr lang="en-US" sz="900" b="1" dirty="0" smtClean="0">
                <a:solidFill>
                  <a:schemeClr val="accent2">
                    <a:lumMod val="50000"/>
                  </a:schemeClr>
                </a:solidFill>
              </a:rPr>
              <a:t>Service-Segment-Based VN </a:t>
            </a:r>
            <a:r>
              <a:rPr lang="en-US" sz="900" b="1" dirty="0">
                <a:solidFill>
                  <a:schemeClr val="accent2">
                    <a:lumMod val="50000"/>
                  </a:schemeClr>
                </a:solidFill>
              </a:rPr>
              <a:t>Admission </a:t>
            </a:r>
            <a:r>
              <a:rPr lang="en-US" sz="900" b="1" dirty="0" smtClean="0">
                <a:solidFill>
                  <a:schemeClr val="accent2">
                    <a:lumMod val="50000"/>
                  </a:schemeClr>
                </a:solidFill>
              </a:rPr>
              <a:t>Control         M. Mirahsan, H. </a:t>
            </a:r>
            <a:r>
              <a:rPr lang="en-US" sz="900" b="1" dirty="0" err="1" smtClean="0">
                <a:solidFill>
                  <a:schemeClr val="accent2">
                    <a:lumMod val="50000"/>
                  </a:schemeClr>
                </a:solidFill>
              </a:rPr>
              <a:t>Farmanbar</a:t>
            </a:r>
            <a:r>
              <a:rPr lang="en-US" sz="900" b="1" dirty="0" smtClean="0">
                <a:solidFill>
                  <a:schemeClr val="accent2">
                    <a:lumMod val="50000"/>
                  </a:schemeClr>
                </a:solidFill>
              </a:rPr>
              <a:t>, H. </a:t>
            </a:r>
            <a:r>
              <a:rPr lang="en-US" sz="900" b="1" dirty="0" err="1" smtClean="0">
                <a:solidFill>
                  <a:schemeClr val="accent2">
                    <a:lumMod val="50000"/>
                  </a:schemeClr>
                </a:solidFill>
              </a:rPr>
              <a:t>Yanikomeroglu</a:t>
            </a:r>
            <a:endParaRPr lang="en-US" sz="9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1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7467600" cy="1143000"/>
          </a:xfrm>
        </p:spPr>
        <p:txBody>
          <a:bodyPr/>
          <a:lstStyle/>
          <a:p>
            <a:pPr algn="ctr"/>
            <a:r>
              <a:rPr lang="en-US" b="1" dirty="0" smtClean="0"/>
              <a:t>VN Admission Control Process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1026" name="Picture 2" descr="C:\Users\MMIRAHSA\Desktop\ICC2017_service-based\figures\proces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828800"/>
            <a:ext cx="7391400" cy="3597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3"/>
          <p:cNvSpPr>
            <a:spLocks noGrp="1"/>
          </p:cNvSpPr>
          <p:nvPr>
            <p:ph type="ftr" sz="quarter" idx="16"/>
          </p:nvPr>
        </p:nvSpPr>
        <p:spPr>
          <a:xfrm>
            <a:off x="76200" y="6492875"/>
            <a:ext cx="8686800" cy="365125"/>
          </a:xfrm>
        </p:spPr>
        <p:txBody>
          <a:bodyPr/>
          <a:lstStyle/>
          <a:p>
            <a:r>
              <a:rPr lang="en-US" sz="900" b="1" dirty="0">
                <a:solidFill>
                  <a:schemeClr val="accent2">
                    <a:lumMod val="50000"/>
                  </a:schemeClr>
                </a:solidFill>
              </a:rPr>
              <a:t>Joint Backhaul and Access Optimization for </a:t>
            </a:r>
            <a:r>
              <a:rPr lang="en-US" sz="900" b="1" dirty="0" smtClean="0">
                <a:solidFill>
                  <a:schemeClr val="accent2">
                    <a:lumMod val="50000"/>
                  </a:schemeClr>
                </a:solidFill>
              </a:rPr>
              <a:t>Service-Segment-Based VN </a:t>
            </a:r>
            <a:r>
              <a:rPr lang="en-US" sz="900" b="1" dirty="0">
                <a:solidFill>
                  <a:schemeClr val="accent2">
                    <a:lumMod val="50000"/>
                  </a:schemeClr>
                </a:solidFill>
              </a:rPr>
              <a:t>Admission </a:t>
            </a:r>
            <a:r>
              <a:rPr lang="en-US" sz="900" b="1" dirty="0" smtClean="0">
                <a:solidFill>
                  <a:schemeClr val="accent2">
                    <a:lumMod val="50000"/>
                  </a:schemeClr>
                </a:solidFill>
              </a:rPr>
              <a:t>Control         M. Mirahsan, H. </a:t>
            </a:r>
            <a:r>
              <a:rPr lang="en-US" sz="900" b="1" dirty="0" err="1" smtClean="0">
                <a:solidFill>
                  <a:schemeClr val="accent2">
                    <a:lumMod val="50000"/>
                  </a:schemeClr>
                </a:solidFill>
              </a:rPr>
              <a:t>Farmanbar</a:t>
            </a:r>
            <a:r>
              <a:rPr lang="en-US" sz="900" b="1" dirty="0" smtClean="0">
                <a:solidFill>
                  <a:schemeClr val="accent2">
                    <a:lumMod val="50000"/>
                  </a:schemeClr>
                </a:solidFill>
              </a:rPr>
              <a:t>, H. </a:t>
            </a:r>
            <a:r>
              <a:rPr lang="en-US" sz="900" b="1" dirty="0" err="1" smtClean="0">
                <a:solidFill>
                  <a:schemeClr val="accent2">
                    <a:lumMod val="50000"/>
                  </a:schemeClr>
                </a:solidFill>
              </a:rPr>
              <a:t>Yanikomeroglu</a:t>
            </a:r>
            <a:endParaRPr lang="en-US" sz="9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11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467600" cy="1143000"/>
          </a:xfrm>
        </p:spPr>
        <p:txBody>
          <a:bodyPr/>
          <a:lstStyle/>
          <a:p>
            <a:pPr algn="ctr"/>
            <a:r>
              <a:rPr lang="en-US" b="1" dirty="0" smtClean="0"/>
              <a:t>Contributions of the paper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229600" cy="487375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A novel wireless VN admission control method is </a:t>
            </a:r>
            <a:r>
              <a:rPr lang="en-US" dirty="0" smtClean="0"/>
              <a:t>proposed </a:t>
            </a:r>
            <a:r>
              <a:rPr lang="en-US" dirty="0"/>
              <a:t>which incorporates both the access limitations </a:t>
            </a:r>
            <a:r>
              <a:rPr lang="en-US" dirty="0" smtClean="0"/>
              <a:t>and backhaul </a:t>
            </a:r>
            <a:r>
              <a:rPr lang="en-US" dirty="0"/>
              <a:t>limitations for general network topologies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This </a:t>
            </a:r>
            <a:r>
              <a:rPr lang="en-US" dirty="0"/>
              <a:t>problem is formulated as a joint convex </a:t>
            </a:r>
            <a:r>
              <a:rPr lang="en-US" dirty="0" smtClean="0"/>
              <a:t>optimization problem </a:t>
            </a:r>
            <a:r>
              <a:rPr lang="en-US" dirty="0"/>
              <a:t>which is computationally tractable.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Service </a:t>
            </a:r>
            <a:r>
              <a:rPr lang="en-US" dirty="0"/>
              <a:t>segments and SFC constraints are included in </a:t>
            </a:r>
            <a:r>
              <a:rPr lang="en-US" dirty="0" smtClean="0"/>
              <a:t>the problem </a:t>
            </a:r>
            <a:r>
              <a:rPr lang="en-US" dirty="0"/>
              <a:t>both in the sense of service function orders </a:t>
            </a:r>
            <a:r>
              <a:rPr lang="en-US" dirty="0" smtClean="0"/>
              <a:t>and the </a:t>
            </a:r>
            <a:r>
              <a:rPr lang="en-US" dirty="0"/>
              <a:t>resource requirements at each service function node.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A </a:t>
            </a:r>
            <a:r>
              <a:rPr lang="en-US" dirty="0">
                <a:solidFill>
                  <a:srgbClr val="FF0000"/>
                </a:solidFill>
              </a:rPr>
              <a:t>service-segment-based</a:t>
            </a:r>
            <a:r>
              <a:rPr lang="en-US" dirty="0"/>
              <a:t> approach is put forth which </a:t>
            </a:r>
            <a:r>
              <a:rPr lang="en-US" dirty="0" smtClean="0"/>
              <a:t>is more </a:t>
            </a:r>
            <a:r>
              <a:rPr lang="en-US" dirty="0"/>
              <a:t>scalable than its flow-segment-based counterpart.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6"/>
          </p:nvPr>
        </p:nvSpPr>
        <p:spPr>
          <a:xfrm>
            <a:off x="76200" y="6492875"/>
            <a:ext cx="8686800" cy="365125"/>
          </a:xfrm>
        </p:spPr>
        <p:txBody>
          <a:bodyPr/>
          <a:lstStyle/>
          <a:p>
            <a:r>
              <a:rPr lang="en-US" sz="900" b="1" dirty="0">
                <a:solidFill>
                  <a:schemeClr val="accent2">
                    <a:lumMod val="50000"/>
                  </a:schemeClr>
                </a:solidFill>
              </a:rPr>
              <a:t>Joint Backhaul and Access Optimization for </a:t>
            </a:r>
            <a:r>
              <a:rPr lang="en-US" sz="900" b="1" dirty="0" smtClean="0">
                <a:solidFill>
                  <a:schemeClr val="accent2">
                    <a:lumMod val="50000"/>
                  </a:schemeClr>
                </a:solidFill>
              </a:rPr>
              <a:t>Service-Segment-Based VN </a:t>
            </a:r>
            <a:r>
              <a:rPr lang="en-US" sz="900" b="1" dirty="0">
                <a:solidFill>
                  <a:schemeClr val="accent2">
                    <a:lumMod val="50000"/>
                  </a:schemeClr>
                </a:solidFill>
              </a:rPr>
              <a:t>Admission </a:t>
            </a:r>
            <a:r>
              <a:rPr lang="en-US" sz="900" b="1" dirty="0" smtClean="0">
                <a:solidFill>
                  <a:schemeClr val="accent2">
                    <a:lumMod val="50000"/>
                  </a:schemeClr>
                </a:solidFill>
              </a:rPr>
              <a:t>Control         M. Mirahsan, H. </a:t>
            </a:r>
            <a:r>
              <a:rPr lang="en-US" sz="900" b="1" dirty="0" err="1" smtClean="0">
                <a:solidFill>
                  <a:schemeClr val="accent2">
                    <a:lumMod val="50000"/>
                  </a:schemeClr>
                </a:solidFill>
              </a:rPr>
              <a:t>Farmanbar</a:t>
            </a:r>
            <a:r>
              <a:rPr lang="en-US" sz="900" b="1" dirty="0" smtClean="0">
                <a:solidFill>
                  <a:schemeClr val="accent2">
                    <a:lumMod val="50000"/>
                  </a:schemeClr>
                </a:solidFill>
              </a:rPr>
              <a:t>, H. </a:t>
            </a:r>
            <a:r>
              <a:rPr lang="en-US" sz="900" b="1" dirty="0" err="1" smtClean="0">
                <a:solidFill>
                  <a:schemeClr val="accent2">
                    <a:lumMod val="50000"/>
                  </a:schemeClr>
                </a:solidFill>
              </a:rPr>
              <a:t>Yanikomeroglu</a:t>
            </a:r>
            <a:endParaRPr lang="en-US" sz="9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37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077200" cy="1143000"/>
          </a:xfrm>
        </p:spPr>
        <p:txBody>
          <a:bodyPr/>
          <a:lstStyle/>
          <a:p>
            <a:pPr algn="ctr"/>
            <a:r>
              <a:rPr lang="en-US" b="1" dirty="0" smtClean="0"/>
              <a:t>Previous Works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295400"/>
            <a:ext cx="8229600" cy="4800600"/>
          </a:xfrm>
        </p:spPr>
        <p:txBody>
          <a:bodyPr>
            <a:noAutofit/>
          </a:bodyPr>
          <a:lstStyle/>
          <a:p>
            <a:pPr algn="just"/>
            <a:r>
              <a:rPr lang="en-US" sz="1600" dirty="0" smtClean="0"/>
              <a:t>Meisam </a:t>
            </a:r>
            <a:r>
              <a:rPr lang="en-US" sz="1600" dirty="0"/>
              <a:t>Mirahsan, </a:t>
            </a:r>
            <a:r>
              <a:rPr lang="en-US" sz="1600" dirty="0" err="1"/>
              <a:t>Gamini</a:t>
            </a:r>
            <a:r>
              <a:rPr lang="en-US" sz="1600" dirty="0"/>
              <a:t> </a:t>
            </a:r>
            <a:r>
              <a:rPr lang="en-US" sz="1600" dirty="0" err="1"/>
              <a:t>Senarath</a:t>
            </a:r>
            <a:r>
              <a:rPr lang="en-US" sz="1600" dirty="0"/>
              <a:t>, Hamid </a:t>
            </a:r>
            <a:r>
              <a:rPr lang="en-US" sz="1600" dirty="0" err="1"/>
              <a:t>Farmanbar</a:t>
            </a:r>
            <a:r>
              <a:rPr lang="en-US" sz="1600" dirty="0"/>
              <a:t>, Ngoc Dao, and </a:t>
            </a:r>
            <a:r>
              <a:rPr lang="en-US" sz="1600" dirty="0" err="1"/>
              <a:t>Halim</a:t>
            </a:r>
            <a:r>
              <a:rPr lang="en-US" sz="1600" dirty="0"/>
              <a:t> </a:t>
            </a:r>
            <a:r>
              <a:rPr lang="en-US" sz="1600" dirty="0" err="1"/>
              <a:t>Yanikomeroglu</a:t>
            </a:r>
            <a:r>
              <a:rPr lang="en-US" sz="1600" dirty="0"/>
              <a:t>, “</a:t>
            </a:r>
            <a:r>
              <a:rPr lang="en-US" sz="1600" dirty="0">
                <a:solidFill>
                  <a:srgbClr val="FF0000"/>
                </a:solidFill>
              </a:rPr>
              <a:t>Admission control </a:t>
            </a:r>
            <a:r>
              <a:rPr lang="en-US" sz="1600" dirty="0" smtClean="0">
                <a:solidFill>
                  <a:srgbClr val="FF0000"/>
                </a:solidFill>
              </a:rPr>
              <a:t>of </a:t>
            </a:r>
            <a:r>
              <a:rPr lang="en-US" sz="1600" dirty="0">
                <a:solidFill>
                  <a:srgbClr val="FF0000"/>
                </a:solidFill>
              </a:rPr>
              <a:t>wireless virtual networks in </a:t>
            </a:r>
            <a:r>
              <a:rPr lang="en-US" sz="1600" dirty="0" err="1">
                <a:solidFill>
                  <a:srgbClr val="FF0000"/>
                </a:solidFill>
              </a:rPr>
              <a:t>HetHetNets</a:t>
            </a:r>
            <a:r>
              <a:rPr lang="en-US" sz="1600" dirty="0"/>
              <a:t>”, under review in </a:t>
            </a:r>
            <a:r>
              <a:rPr lang="en-US" sz="1600" i="1" dirty="0"/>
              <a:t>IEEE Transactions on Vehicular </a:t>
            </a:r>
            <a:r>
              <a:rPr lang="en-US" sz="1600" i="1" dirty="0" smtClean="0"/>
              <a:t>Technology </a:t>
            </a:r>
            <a:r>
              <a:rPr lang="en-US" sz="1600" dirty="0" smtClean="0"/>
              <a:t>(</a:t>
            </a:r>
            <a:r>
              <a:rPr lang="en-US" sz="1600" dirty="0"/>
              <a:t>submission: 22 </a:t>
            </a:r>
            <a:r>
              <a:rPr lang="en-US" sz="1600" dirty="0" smtClean="0"/>
              <a:t>Oct. </a:t>
            </a:r>
            <a:r>
              <a:rPr lang="en-US" sz="1600" dirty="0"/>
              <a:t>2016, 1</a:t>
            </a:r>
            <a:r>
              <a:rPr lang="en-US" sz="1600" baseline="30000" dirty="0"/>
              <a:t>st</a:t>
            </a:r>
            <a:r>
              <a:rPr lang="en-US" sz="1600" dirty="0"/>
              <a:t> results: 26 March </a:t>
            </a:r>
            <a:r>
              <a:rPr lang="en-US" sz="1600" dirty="0" smtClean="0"/>
              <a:t>2017,1</a:t>
            </a:r>
            <a:r>
              <a:rPr lang="en-US" sz="1600" baseline="30000" dirty="0" smtClean="0"/>
              <a:t>st</a:t>
            </a:r>
            <a:r>
              <a:rPr lang="en-US" sz="1600" dirty="0" smtClean="0"/>
              <a:t> revision: 20 May 2017).</a:t>
            </a:r>
          </a:p>
          <a:p>
            <a:pPr algn="just"/>
            <a:endParaRPr lang="en-US" sz="1600" dirty="0" smtClean="0"/>
          </a:p>
          <a:p>
            <a:pPr algn="just"/>
            <a:r>
              <a:rPr lang="en-US" sz="1600" dirty="0" err="1" smtClean="0"/>
              <a:t>Meisam</a:t>
            </a:r>
            <a:r>
              <a:rPr lang="en-US" sz="1600" dirty="0" smtClean="0"/>
              <a:t> </a:t>
            </a:r>
            <a:r>
              <a:rPr lang="en-US" sz="1600" dirty="0"/>
              <a:t>Mirahsan, </a:t>
            </a:r>
            <a:r>
              <a:rPr lang="en-US" sz="1600" dirty="0" err="1"/>
              <a:t>Halim</a:t>
            </a:r>
            <a:r>
              <a:rPr lang="en-US" sz="1600" dirty="0"/>
              <a:t> </a:t>
            </a:r>
            <a:r>
              <a:rPr lang="en-US" sz="1600" dirty="0" err="1"/>
              <a:t>Yanikomeroglu</a:t>
            </a:r>
            <a:r>
              <a:rPr lang="en-US" sz="1600" dirty="0"/>
              <a:t>, </a:t>
            </a:r>
            <a:r>
              <a:rPr lang="en-US" sz="1600" dirty="0" err="1"/>
              <a:t>Gamini</a:t>
            </a:r>
            <a:r>
              <a:rPr lang="en-US" sz="1600" dirty="0"/>
              <a:t> </a:t>
            </a:r>
            <a:r>
              <a:rPr lang="en-US" sz="1600" dirty="0" err="1"/>
              <a:t>Senarath</a:t>
            </a:r>
            <a:r>
              <a:rPr lang="en-US" sz="1600" dirty="0"/>
              <a:t>, and Ngoc-Dung Dao, “</a:t>
            </a:r>
            <a:r>
              <a:rPr lang="en-US" sz="1600" dirty="0">
                <a:solidFill>
                  <a:srgbClr val="FF0000"/>
                </a:solidFill>
              </a:rPr>
              <a:t>Analytic modeling of SIR in cellular networks with heterogeneous traffic</a:t>
            </a:r>
            <a:r>
              <a:rPr lang="en-US" sz="1600" dirty="0"/>
              <a:t>”, </a:t>
            </a:r>
            <a:r>
              <a:rPr lang="en-US" sz="1600" i="1" dirty="0"/>
              <a:t>IEEE Communications Letters</a:t>
            </a:r>
            <a:r>
              <a:rPr lang="en-US" sz="1600" dirty="0"/>
              <a:t>,</a:t>
            </a:r>
            <a:r>
              <a:rPr lang="en-US" sz="1600" i="1" dirty="0"/>
              <a:t> </a:t>
            </a:r>
            <a:r>
              <a:rPr lang="en-US" sz="1600" dirty="0"/>
              <a:t>vol. 20, no. 8, pp. 1627-1630, August </a:t>
            </a:r>
            <a:r>
              <a:rPr lang="en-US" sz="1600" dirty="0" smtClean="0"/>
              <a:t>2016.</a:t>
            </a:r>
          </a:p>
          <a:p>
            <a:pPr algn="just"/>
            <a:endParaRPr lang="en-US" sz="1600" dirty="0" smtClean="0"/>
          </a:p>
          <a:p>
            <a:pPr algn="just"/>
            <a:r>
              <a:rPr lang="en-US" sz="1600" dirty="0" err="1" smtClean="0"/>
              <a:t>Meisam</a:t>
            </a:r>
            <a:r>
              <a:rPr lang="en-US" sz="1600" dirty="0" smtClean="0"/>
              <a:t> </a:t>
            </a:r>
            <a:r>
              <a:rPr lang="en-US" sz="1600" dirty="0"/>
              <a:t>Mirahsan, Rainer </a:t>
            </a:r>
            <a:r>
              <a:rPr lang="en-US" sz="1600" dirty="0" err="1"/>
              <a:t>Schoenen</a:t>
            </a:r>
            <a:r>
              <a:rPr lang="en-US" sz="1600" dirty="0"/>
              <a:t>, </a:t>
            </a:r>
            <a:r>
              <a:rPr lang="en-US" sz="1600" dirty="0" smtClean="0"/>
              <a:t>H. </a:t>
            </a:r>
            <a:r>
              <a:rPr lang="en-US" sz="1600" dirty="0" err="1"/>
              <a:t>Yanikomeroglu</a:t>
            </a:r>
            <a:r>
              <a:rPr lang="en-US" sz="1600" dirty="0"/>
              <a:t>, </a:t>
            </a:r>
            <a:r>
              <a:rPr lang="en-US" sz="1600" dirty="0" smtClean="0"/>
              <a:t>G. </a:t>
            </a:r>
            <a:r>
              <a:rPr lang="en-US" sz="1600" dirty="0" err="1"/>
              <a:t>Senarath</a:t>
            </a:r>
            <a:r>
              <a:rPr lang="en-US" sz="1600" dirty="0" smtClean="0"/>
              <a:t>, Ngoc-Dung </a:t>
            </a:r>
            <a:r>
              <a:rPr lang="en-US" sz="1600" dirty="0"/>
              <a:t>Dao, “</a:t>
            </a:r>
            <a:r>
              <a:rPr lang="en-US" sz="1600" dirty="0">
                <a:solidFill>
                  <a:srgbClr val="FF0000"/>
                </a:solidFill>
              </a:rPr>
              <a:t>User-in-the-loop for </a:t>
            </a:r>
            <a:r>
              <a:rPr lang="en-US" sz="1600" dirty="0" err="1">
                <a:solidFill>
                  <a:srgbClr val="FF0000"/>
                </a:solidFill>
              </a:rPr>
              <a:t>HetHetNets</a:t>
            </a:r>
            <a:r>
              <a:rPr lang="en-US" sz="1600" dirty="0">
                <a:solidFill>
                  <a:srgbClr val="FF0000"/>
                </a:solidFill>
              </a:rPr>
              <a:t> with backhaul capacity constraints</a:t>
            </a:r>
            <a:r>
              <a:rPr lang="en-US" sz="1600" dirty="0"/>
              <a:t>”, </a:t>
            </a:r>
            <a:r>
              <a:rPr lang="en-US" sz="1600" i="1" dirty="0"/>
              <a:t>IEEE Wireless Communications, Special Issue on Smart Backhauling and </a:t>
            </a:r>
            <a:r>
              <a:rPr lang="en-US" sz="1600" i="1" dirty="0" err="1"/>
              <a:t>Fronthauling</a:t>
            </a:r>
            <a:r>
              <a:rPr lang="en-US" sz="1600" i="1" dirty="0"/>
              <a:t> for 5G Networks</a:t>
            </a:r>
            <a:r>
              <a:rPr lang="en-US" sz="1600" dirty="0"/>
              <a:t>, vol. 22, no. 5, pp. 50-57, </a:t>
            </a:r>
            <a:r>
              <a:rPr lang="en-US" sz="1600" dirty="0" smtClean="0"/>
              <a:t>Oct. </a:t>
            </a:r>
            <a:r>
              <a:rPr lang="en-US" sz="1600" dirty="0"/>
              <a:t>2015</a:t>
            </a:r>
            <a:r>
              <a:rPr lang="en-US" sz="1600" dirty="0" smtClean="0"/>
              <a:t>.</a:t>
            </a:r>
          </a:p>
          <a:p>
            <a:pPr algn="just"/>
            <a:endParaRPr lang="en-US" sz="1600" dirty="0" smtClean="0"/>
          </a:p>
          <a:p>
            <a:pPr algn="just"/>
            <a:r>
              <a:rPr lang="en-US" sz="1600" dirty="0" err="1" smtClean="0"/>
              <a:t>Meisam</a:t>
            </a:r>
            <a:r>
              <a:rPr lang="en-US" sz="1600" dirty="0" smtClean="0"/>
              <a:t> </a:t>
            </a:r>
            <a:r>
              <a:rPr lang="en-US" sz="1600" dirty="0"/>
              <a:t>Mirahsan, Rainer </a:t>
            </a:r>
            <a:r>
              <a:rPr lang="en-US" sz="1600" dirty="0" err="1"/>
              <a:t>Schoenen</a:t>
            </a:r>
            <a:r>
              <a:rPr lang="en-US" sz="1600" dirty="0"/>
              <a:t>, and </a:t>
            </a:r>
            <a:r>
              <a:rPr lang="en-US" sz="1600" dirty="0" err="1"/>
              <a:t>Halim</a:t>
            </a:r>
            <a:r>
              <a:rPr lang="en-US" sz="1600" dirty="0"/>
              <a:t> </a:t>
            </a:r>
            <a:r>
              <a:rPr lang="en-US" sz="1600" dirty="0" err="1"/>
              <a:t>Yanikomeroglu</a:t>
            </a:r>
            <a:r>
              <a:rPr lang="en-US" sz="1600" dirty="0"/>
              <a:t>, “</a:t>
            </a:r>
            <a:r>
              <a:rPr lang="en-US" sz="1600" dirty="0" err="1">
                <a:solidFill>
                  <a:srgbClr val="FF0000"/>
                </a:solidFill>
              </a:rPr>
              <a:t>HetHetNets</a:t>
            </a:r>
            <a:r>
              <a:rPr lang="en-US" sz="1600" dirty="0">
                <a:solidFill>
                  <a:srgbClr val="FF0000"/>
                </a:solidFill>
              </a:rPr>
              <a:t>: Heterogeneous traffic distribution in heterogeneous wireless cellular networks</a:t>
            </a:r>
            <a:r>
              <a:rPr lang="en-US" sz="1600" dirty="0"/>
              <a:t>”, </a:t>
            </a:r>
            <a:r>
              <a:rPr lang="en-US" sz="1600" i="1" dirty="0"/>
              <a:t>IEEE Journal on Selected Areas in Communications, Special Issue on Recent Advances in Heterogeneous Cellular Networks</a:t>
            </a:r>
            <a:r>
              <a:rPr lang="en-US" sz="1600" dirty="0"/>
              <a:t>, vol. 33, no. 10, pp. 2252-2265, October 2015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6"/>
          </p:nvPr>
        </p:nvSpPr>
        <p:spPr>
          <a:xfrm>
            <a:off x="76200" y="6492875"/>
            <a:ext cx="8686800" cy="365125"/>
          </a:xfrm>
        </p:spPr>
        <p:txBody>
          <a:bodyPr/>
          <a:lstStyle/>
          <a:p>
            <a:r>
              <a:rPr lang="en-US" sz="900" b="1" dirty="0">
                <a:solidFill>
                  <a:schemeClr val="accent2">
                    <a:lumMod val="50000"/>
                  </a:schemeClr>
                </a:solidFill>
              </a:rPr>
              <a:t>Joint Backhaul and Access Optimization for </a:t>
            </a:r>
            <a:r>
              <a:rPr lang="en-US" sz="900" b="1" dirty="0" smtClean="0">
                <a:solidFill>
                  <a:schemeClr val="accent2">
                    <a:lumMod val="50000"/>
                  </a:schemeClr>
                </a:solidFill>
              </a:rPr>
              <a:t>Service-Segment-Based VN </a:t>
            </a:r>
            <a:r>
              <a:rPr lang="en-US" sz="900" b="1" dirty="0">
                <a:solidFill>
                  <a:schemeClr val="accent2">
                    <a:lumMod val="50000"/>
                  </a:schemeClr>
                </a:solidFill>
              </a:rPr>
              <a:t>Admission </a:t>
            </a:r>
            <a:r>
              <a:rPr lang="en-US" sz="900" b="1" dirty="0" smtClean="0">
                <a:solidFill>
                  <a:schemeClr val="accent2">
                    <a:lumMod val="50000"/>
                  </a:schemeClr>
                </a:solidFill>
              </a:rPr>
              <a:t>Control         M. Mirahsan, H. </a:t>
            </a:r>
            <a:r>
              <a:rPr lang="en-US" sz="900" b="1" dirty="0" err="1" smtClean="0">
                <a:solidFill>
                  <a:schemeClr val="accent2">
                    <a:lumMod val="50000"/>
                  </a:schemeClr>
                </a:solidFill>
              </a:rPr>
              <a:t>Farmanbar</a:t>
            </a:r>
            <a:r>
              <a:rPr lang="en-US" sz="900" b="1" dirty="0" smtClean="0">
                <a:solidFill>
                  <a:schemeClr val="accent2">
                    <a:lumMod val="50000"/>
                  </a:schemeClr>
                </a:solidFill>
              </a:rPr>
              <a:t>, H. </a:t>
            </a:r>
            <a:r>
              <a:rPr lang="en-US" sz="900" b="1" dirty="0" err="1" smtClean="0">
                <a:solidFill>
                  <a:schemeClr val="accent2">
                    <a:lumMod val="50000"/>
                  </a:schemeClr>
                </a:solidFill>
              </a:rPr>
              <a:t>Yanikomeroglu</a:t>
            </a:r>
            <a:endParaRPr lang="en-US" sz="9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80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System model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838200"/>
            <a:ext cx="8229600" cy="4191000"/>
          </a:xfrm>
        </p:spPr>
        <p:txBody>
          <a:bodyPr>
            <a:noAutofit/>
          </a:bodyPr>
          <a:lstStyle/>
          <a:p>
            <a:pPr algn="just"/>
            <a:r>
              <a:rPr lang="en-US" sz="1800" dirty="0"/>
              <a:t>We consider the downlink of a cellular wireless </a:t>
            </a:r>
            <a:r>
              <a:rPr lang="en-US" sz="1800" dirty="0" smtClean="0"/>
              <a:t>network with </a:t>
            </a:r>
            <a:r>
              <a:rPr lang="en-US" sz="1800" dirty="0"/>
              <a:t>general access and backhaul </a:t>
            </a:r>
            <a:r>
              <a:rPr lang="en-US" sz="1800" dirty="0" smtClean="0"/>
              <a:t>topologies.</a:t>
            </a:r>
          </a:p>
          <a:p>
            <a:pPr algn="just"/>
            <a:endParaRPr lang="en-US" sz="1600" dirty="0"/>
          </a:p>
          <a:p>
            <a:pPr algn="just"/>
            <a:r>
              <a:rPr lang="en-US" sz="1800" dirty="0" smtClean="0"/>
              <a:t>A geographical region Q ⊂ R</a:t>
            </a:r>
            <a:r>
              <a:rPr lang="en-US" sz="1800" baseline="30000" dirty="0" smtClean="0"/>
              <a:t>2</a:t>
            </a:r>
            <a:r>
              <a:rPr lang="en-US" sz="1800" dirty="0" smtClean="0"/>
              <a:t> </a:t>
            </a:r>
            <a:r>
              <a:rPr lang="en-US" sz="1800" dirty="0"/>
              <a:t>(i.e., two dimensional plane</a:t>
            </a:r>
            <a:r>
              <a:rPr lang="en-US" sz="1800" dirty="0" smtClean="0"/>
              <a:t>) which is divided into small bins </a:t>
            </a:r>
            <a:r>
              <a:rPr lang="en-US" sz="1800" dirty="0"/>
              <a:t>is </a:t>
            </a:r>
            <a:r>
              <a:rPr lang="en-US" sz="1800" dirty="0" smtClean="0"/>
              <a:t>assumed as </a:t>
            </a:r>
            <a:r>
              <a:rPr lang="en-US" sz="1800" dirty="0"/>
              <a:t>the network layout that is served by a set of BSs </a:t>
            </a:r>
            <a:r>
              <a:rPr lang="en-US" sz="1800" dirty="0" smtClean="0"/>
              <a:t>B.</a:t>
            </a:r>
          </a:p>
          <a:p>
            <a:pPr algn="just"/>
            <a:endParaRPr lang="en-US" sz="1600" dirty="0" smtClean="0"/>
          </a:p>
          <a:p>
            <a:pPr algn="just"/>
            <a:r>
              <a:rPr lang="en-US" sz="1800" dirty="0" smtClean="0"/>
              <a:t>Each </a:t>
            </a:r>
            <a:r>
              <a:rPr lang="en-US" sz="1800" dirty="0"/>
              <a:t>BS is characterized by its available bandwidth </a:t>
            </a:r>
            <a:r>
              <a:rPr lang="en-US" sz="1800" dirty="0" smtClean="0"/>
              <a:t>W</a:t>
            </a:r>
            <a:r>
              <a:rPr lang="en-US" sz="1800" baseline="-25000" dirty="0" smtClean="0"/>
              <a:t>k</a:t>
            </a:r>
            <a:r>
              <a:rPr lang="en-US" sz="1800" dirty="0" smtClean="0"/>
              <a:t>.</a:t>
            </a:r>
          </a:p>
          <a:p>
            <a:pPr algn="just"/>
            <a:endParaRPr lang="en-US" sz="1600" dirty="0" smtClean="0"/>
          </a:p>
          <a:p>
            <a:pPr algn="just"/>
            <a:r>
              <a:rPr lang="en-US" sz="1800" dirty="0" smtClean="0"/>
              <a:t>We </a:t>
            </a:r>
            <a:r>
              <a:rPr lang="en-US" sz="1800" dirty="0"/>
              <a:t>assume that demand arrivals for the </a:t>
            </a:r>
            <a:r>
              <a:rPr lang="en-US" sz="1800" dirty="0" err="1"/>
              <a:t>i</a:t>
            </a:r>
            <a:r>
              <a:rPr lang="en-US" sz="1200" i="1" dirty="0" err="1"/>
              <a:t>th</a:t>
            </a:r>
            <a:r>
              <a:rPr lang="en-US" sz="1800" dirty="0"/>
              <a:t> </a:t>
            </a:r>
            <a:r>
              <a:rPr lang="en-US" sz="1800" dirty="0" smtClean="0"/>
              <a:t>VN service</a:t>
            </a:r>
            <a:r>
              <a:rPr lang="en-US" sz="1800" dirty="0"/>
              <a:t>, </a:t>
            </a:r>
            <a:r>
              <a:rPr lang="en-US" sz="1800" dirty="0" smtClean="0"/>
              <a:t>v</a:t>
            </a:r>
            <a:r>
              <a:rPr lang="en-US" sz="1800" baseline="-25000" dirty="0" smtClean="0"/>
              <a:t>i</a:t>
            </a:r>
            <a:r>
              <a:rPr lang="en-US" sz="1800" dirty="0" smtClean="0"/>
              <a:t> </a:t>
            </a:r>
            <a:r>
              <a:rPr lang="en-US" sz="1800" dirty="0"/>
              <a:t>∈ </a:t>
            </a:r>
            <a:r>
              <a:rPr lang="en-US" sz="1800" dirty="0" smtClean="0"/>
              <a:t>V, </a:t>
            </a:r>
            <a:r>
              <a:rPr lang="en-US" sz="1800" dirty="0"/>
              <a:t>at location </a:t>
            </a:r>
            <a:r>
              <a:rPr lang="en-US" sz="1800" dirty="0" smtClean="0"/>
              <a:t>q in bin j, </a:t>
            </a:r>
            <a:r>
              <a:rPr lang="en-US" sz="1800" dirty="0" err="1" smtClean="0"/>
              <a:t>d</a:t>
            </a:r>
            <a:r>
              <a:rPr lang="en-US" sz="1800" baseline="-25000" dirty="0" err="1" smtClean="0"/>
              <a:t>ij</a:t>
            </a:r>
            <a:r>
              <a:rPr lang="en-US" sz="1800" dirty="0" smtClean="0"/>
              <a:t>, </a:t>
            </a:r>
            <a:r>
              <a:rPr lang="en-US" sz="1800" dirty="0"/>
              <a:t>are random variables </a:t>
            </a:r>
            <a:r>
              <a:rPr lang="en-US" sz="1800" dirty="0" smtClean="0"/>
              <a:t>that follow </a:t>
            </a:r>
            <a:r>
              <a:rPr lang="en-US" sz="1800" dirty="0"/>
              <a:t>arbitrary distributions with mean </a:t>
            </a:r>
            <a:r>
              <a:rPr lang="en-US" sz="1800" dirty="0" err="1" smtClean="0"/>
              <a:t>λ</a:t>
            </a:r>
            <a:r>
              <a:rPr lang="en-US" sz="1800" baseline="-25000" dirty="0" err="1" smtClean="0"/>
              <a:t>ij</a:t>
            </a:r>
            <a:r>
              <a:rPr lang="en-US" sz="1800" dirty="0" smtClean="0"/>
              <a:t> </a:t>
            </a:r>
            <a:r>
              <a:rPr lang="en-US" sz="1800" dirty="0"/>
              <a:t>, where V is the </a:t>
            </a:r>
            <a:r>
              <a:rPr lang="en-US" sz="1800" dirty="0" smtClean="0"/>
              <a:t>set of </a:t>
            </a:r>
            <a:r>
              <a:rPr lang="en-US" sz="1800" dirty="0"/>
              <a:t>VN </a:t>
            </a:r>
            <a:r>
              <a:rPr lang="en-US" sz="1800" dirty="0" smtClean="0"/>
              <a:t>services.</a:t>
            </a:r>
          </a:p>
          <a:p>
            <a:pPr algn="just"/>
            <a:endParaRPr lang="en-US" sz="1600" dirty="0" smtClean="0"/>
          </a:p>
          <a:p>
            <a:pPr algn="just"/>
            <a:r>
              <a:rPr lang="en-US" sz="1800" dirty="0" smtClean="0"/>
              <a:t>The </a:t>
            </a:r>
            <a:r>
              <a:rPr lang="en-US" sz="1800" dirty="0"/>
              <a:t>backhaul network is modeled as a directional </a:t>
            </a:r>
            <a:r>
              <a:rPr lang="en-US" sz="1800" dirty="0" smtClean="0"/>
              <a:t>graph G(N,L</a:t>
            </a:r>
            <a:r>
              <a:rPr lang="en-US" sz="1800" dirty="0"/>
              <a:t>), where N and L are the sets of nodes and links in </a:t>
            </a:r>
            <a:r>
              <a:rPr lang="en-US" sz="1800" dirty="0" smtClean="0"/>
              <a:t>the network</a:t>
            </a:r>
            <a:r>
              <a:rPr lang="en-US" sz="1800" dirty="0"/>
              <a:t>, </a:t>
            </a:r>
            <a:r>
              <a:rPr lang="en-US" sz="1800" dirty="0" smtClean="0"/>
              <a:t>respectively.</a:t>
            </a:r>
          </a:p>
          <a:p>
            <a:pPr algn="just"/>
            <a:endParaRPr lang="en-US" sz="1600" dirty="0" smtClean="0"/>
          </a:p>
          <a:p>
            <a:pPr algn="just"/>
            <a:r>
              <a:rPr lang="en-US" sz="1800" dirty="0" smtClean="0"/>
              <a:t>Let L</a:t>
            </a:r>
            <a:r>
              <a:rPr lang="en-US" sz="1800" baseline="-25000" dirty="0" smtClean="0"/>
              <a:t>in</a:t>
            </a:r>
            <a:r>
              <a:rPr lang="en-US" sz="1800" dirty="0" smtClean="0"/>
              <a:t>(n</a:t>
            </a:r>
            <a:r>
              <a:rPr lang="en-US" sz="1800" dirty="0"/>
              <a:t>) and </a:t>
            </a:r>
            <a:r>
              <a:rPr lang="en-US" sz="1800" dirty="0" smtClean="0"/>
              <a:t>L</a:t>
            </a:r>
            <a:r>
              <a:rPr lang="en-US" sz="1800" baseline="-25000" dirty="0" smtClean="0"/>
              <a:t>out</a:t>
            </a:r>
            <a:r>
              <a:rPr lang="en-US" sz="1800" dirty="0" smtClean="0"/>
              <a:t>(n</a:t>
            </a:r>
            <a:r>
              <a:rPr lang="en-US" sz="1800" dirty="0"/>
              <a:t>) be the sets </a:t>
            </a:r>
            <a:r>
              <a:rPr lang="en-US" sz="1800" dirty="0" smtClean="0"/>
              <a:t>of links </a:t>
            </a:r>
            <a:r>
              <a:rPr lang="en-US" sz="1800" dirty="0"/>
              <a:t>terminating and originating at node n ∈ N, respectively.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6"/>
          </p:nvPr>
        </p:nvSpPr>
        <p:spPr>
          <a:xfrm>
            <a:off x="76200" y="6492875"/>
            <a:ext cx="8686800" cy="365125"/>
          </a:xfrm>
        </p:spPr>
        <p:txBody>
          <a:bodyPr/>
          <a:lstStyle/>
          <a:p>
            <a:r>
              <a:rPr lang="en-US" sz="900" b="1" dirty="0">
                <a:solidFill>
                  <a:schemeClr val="accent2">
                    <a:lumMod val="50000"/>
                  </a:schemeClr>
                </a:solidFill>
              </a:rPr>
              <a:t>Joint Backhaul and Access Optimization for </a:t>
            </a:r>
            <a:r>
              <a:rPr lang="en-US" sz="900" b="1" dirty="0" smtClean="0">
                <a:solidFill>
                  <a:schemeClr val="accent2">
                    <a:lumMod val="50000"/>
                  </a:schemeClr>
                </a:solidFill>
              </a:rPr>
              <a:t>Service-Segment-Based VN </a:t>
            </a:r>
            <a:r>
              <a:rPr lang="en-US" sz="900" b="1" dirty="0">
                <a:solidFill>
                  <a:schemeClr val="accent2">
                    <a:lumMod val="50000"/>
                  </a:schemeClr>
                </a:solidFill>
              </a:rPr>
              <a:t>Admission </a:t>
            </a:r>
            <a:r>
              <a:rPr lang="en-US" sz="900" b="1" dirty="0" smtClean="0">
                <a:solidFill>
                  <a:schemeClr val="accent2">
                    <a:lumMod val="50000"/>
                  </a:schemeClr>
                </a:solidFill>
              </a:rPr>
              <a:t>Control         M. Mirahsan, H. </a:t>
            </a:r>
            <a:r>
              <a:rPr lang="en-US" sz="900" b="1" dirty="0" err="1" smtClean="0">
                <a:solidFill>
                  <a:schemeClr val="accent2">
                    <a:lumMod val="50000"/>
                  </a:schemeClr>
                </a:solidFill>
              </a:rPr>
              <a:t>Farmanbar</a:t>
            </a:r>
            <a:r>
              <a:rPr lang="en-US" sz="900" b="1" dirty="0" smtClean="0">
                <a:solidFill>
                  <a:schemeClr val="accent2">
                    <a:lumMod val="50000"/>
                  </a:schemeClr>
                </a:solidFill>
              </a:rPr>
              <a:t>, H. </a:t>
            </a:r>
            <a:r>
              <a:rPr lang="en-US" sz="900" b="1" dirty="0" err="1" smtClean="0">
                <a:solidFill>
                  <a:schemeClr val="accent2">
                    <a:lumMod val="50000"/>
                  </a:schemeClr>
                </a:solidFill>
              </a:rPr>
              <a:t>Yanikomeroglu</a:t>
            </a:r>
            <a:endParaRPr lang="en-US" sz="9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962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053"/>
            <a:ext cx="6934200" cy="905347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Network configuration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2050" name="Picture 2" descr="C:\Users\MMIRAHSA\Desktop\ICC2017_service-based\figures\system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197030"/>
            <a:ext cx="4293845" cy="5051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3"/>
          <p:cNvSpPr>
            <a:spLocks noGrp="1"/>
          </p:cNvSpPr>
          <p:nvPr>
            <p:ph type="ftr" sz="quarter" idx="16"/>
          </p:nvPr>
        </p:nvSpPr>
        <p:spPr>
          <a:xfrm>
            <a:off x="76200" y="6492875"/>
            <a:ext cx="8686800" cy="365125"/>
          </a:xfrm>
        </p:spPr>
        <p:txBody>
          <a:bodyPr/>
          <a:lstStyle/>
          <a:p>
            <a:r>
              <a:rPr lang="en-US" sz="900" b="1" dirty="0">
                <a:solidFill>
                  <a:schemeClr val="accent2">
                    <a:lumMod val="50000"/>
                  </a:schemeClr>
                </a:solidFill>
              </a:rPr>
              <a:t>Joint Backhaul and Access Optimization for </a:t>
            </a:r>
            <a:r>
              <a:rPr lang="en-US" sz="900" b="1" dirty="0" smtClean="0">
                <a:solidFill>
                  <a:schemeClr val="accent2">
                    <a:lumMod val="50000"/>
                  </a:schemeClr>
                </a:solidFill>
              </a:rPr>
              <a:t>Service-Segment-Based VN </a:t>
            </a:r>
            <a:r>
              <a:rPr lang="en-US" sz="900" b="1" dirty="0">
                <a:solidFill>
                  <a:schemeClr val="accent2">
                    <a:lumMod val="50000"/>
                  </a:schemeClr>
                </a:solidFill>
              </a:rPr>
              <a:t>Admission </a:t>
            </a:r>
            <a:r>
              <a:rPr lang="en-US" sz="900" b="1" dirty="0" smtClean="0">
                <a:solidFill>
                  <a:schemeClr val="accent2">
                    <a:lumMod val="50000"/>
                  </a:schemeClr>
                </a:solidFill>
              </a:rPr>
              <a:t>Control         M. Mirahsan, H. </a:t>
            </a:r>
            <a:r>
              <a:rPr lang="en-US" sz="900" b="1" dirty="0" err="1" smtClean="0">
                <a:solidFill>
                  <a:schemeClr val="accent2">
                    <a:lumMod val="50000"/>
                  </a:schemeClr>
                </a:solidFill>
              </a:rPr>
              <a:t>Farmanbar</a:t>
            </a:r>
            <a:r>
              <a:rPr lang="en-US" sz="900" b="1" dirty="0" smtClean="0">
                <a:solidFill>
                  <a:schemeClr val="accent2">
                    <a:lumMod val="50000"/>
                  </a:schemeClr>
                </a:solidFill>
              </a:rPr>
              <a:t>, H. </a:t>
            </a:r>
            <a:r>
              <a:rPr lang="en-US" sz="900" b="1" dirty="0" err="1" smtClean="0">
                <a:solidFill>
                  <a:schemeClr val="accent2">
                    <a:lumMod val="50000"/>
                  </a:schemeClr>
                </a:solidFill>
              </a:rPr>
              <a:t>Yanikomeroglu</a:t>
            </a:r>
            <a:endParaRPr lang="en-US" sz="9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79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467600" cy="1143000"/>
          </a:xfrm>
        </p:spPr>
        <p:txBody>
          <a:bodyPr/>
          <a:lstStyle/>
          <a:p>
            <a:pPr algn="ctr"/>
            <a:r>
              <a:rPr lang="en-US" b="1" dirty="0" smtClean="0"/>
              <a:t>Flow segmentation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305800" cy="1676400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In order to address the flow traversal constraints, each </a:t>
            </a:r>
            <a:r>
              <a:rPr lang="en-US" dirty="0" smtClean="0"/>
              <a:t>flow is </a:t>
            </a:r>
            <a:r>
              <a:rPr lang="en-US" dirty="0"/>
              <a:t>parsed according to its traversal constraints into </a:t>
            </a:r>
            <a:r>
              <a:rPr lang="en-US" dirty="0" smtClean="0"/>
              <a:t>multiple flow segments.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3074" name="Picture 2" descr="C:\Users\MMIRAHSA\Desktop\ICC2017_service-based\figures\segmentatio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549730"/>
            <a:ext cx="6410325" cy="2012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ooter Placeholder 3"/>
          <p:cNvSpPr>
            <a:spLocks noGrp="1"/>
          </p:cNvSpPr>
          <p:nvPr>
            <p:ph type="ftr" sz="quarter" idx="16"/>
          </p:nvPr>
        </p:nvSpPr>
        <p:spPr>
          <a:xfrm>
            <a:off x="76200" y="6492875"/>
            <a:ext cx="8686800" cy="365125"/>
          </a:xfrm>
        </p:spPr>
        <p:txBody>
          <a:bodyPr/>
          <a:lstStyle/>
          <a:p>
            <a:r>
              <a:rPr lang="en-US" sz="900" b="1" dirty="0">
                <a:solidFill>
                  <a:schemeClr val="accent2">
                    <a:lumMod val="50000"/>
                  </a:schemeClr>
                </a:solidFill>
              </a:rPr>
              <a:t>Joint Backhaul and Access Optimization for </a:t>
            </a:r>
            <a:r>
              <a:rPr lang="en-US" sz="900" b="1" dirty="0" smtClean="0">
                <a:solidFill>
                  <a:schemeClr val="accent2">
                    <a:lumMod val="50000"/>
                  </a:schemeClr>
                </a:solidFill>
              </a:rPr>
              <a:t>Service-Segment-Based VN </a:t>
            </a:r>
            <a:r>
              <a:rPr lang="en-US" sz="900" b="1" dirty="0">
                <a:solidFill>
                  <a:schemeClr val="accent2">
                    <a:lumMod val="50000"/>
                  </a:schemeClr>
                </a:solidFill>
              </a:rPr>
              <a:t>Admission </a:t>
            </a:r>
            <a:r>
              <a:rPr lang="en-US" sz="900" b="1" dirty="0" smtClean="0">
                <a:solidFill>
                  <a:schemeClr val="accent2">
                    <a:lumMod val="50000"/>
                  </a:schemeClr>
                </a:solidFill>
              </a:rPr>
              <a:t>Control         M. Mirahsan, H. </a:t>
            </a:r>
            <a:r>
              <a:rPr lang="en-US" sz="900" b="1" dirty="0" err="1" smtClean="0">
                <a:solidFill>
                  <a:schemeClr val="accent2">
                    <a:lumMod val="50000"/>
                  </a:schemeClr>
                </a:solidFill>
              </a:rPr>
              <a:t>Farmanbar</a:t>
            </a:r>
            <a:r>
              <a:rPr lang="en-US" sz="900" b="1" dirty="0" smtClean="0">
                <a:solidFill>
                  <a:schemeClr val="accent2">
                    <a:lumMod val="50000"/>
                  </a:schemeClr>
                </a:solidFill>
              </a:rPr>
              <a:t>, H. </a:t>
            </a:r>
            <a:r>
              <a:rPr lang="en-US" sz="900" b="1" dirty="0" err="1" smtClean="0">
                <a:solidFill>
                  <a:schemeClr val="accent2">
                    <a:lumMod val="50000"/>
                  </a:schemeClr>
                </a:solidFill>
              </a:rPr>
              <a:t>Yanikomeroglu</a:t>
            </a:r>
            <a:endParaRPr lang="en-US" sz="9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44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254</TotalTime>
  <Words>804</Words>
  <Application>Microsoft Office PowerPoint</Application>
  <PresentationFormat>On-screen Show (4:3)</PresentationFormat>
  <Paragraphs>100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Oriel</vt:lpstr>
      <vt:lpstr>Joint Backhaul and Access Optimization for Service-Segment Based VN Admission Control</vt:lpstr>
      <vt:lpstr>Virtual Network Admission Control</vt:lpstr>
      <vt:lpstr>Resource limitations</vt:lpstr>
      <vt:lpstr>VN Admission Control Process</vt:lpstr>
      <vt:lpstr>Contributions of the paper</vt:lpstr>
      <vt:lpstr>Previous Works</vt:lpstr>
      <vt:lpstr>System model</vt:lpstr>
      <vt:lpstr>Network configuration</vt:lpstr>
      <vt:lpstr>Flow segmentation</vt:lpstr>
      <vt:lpstr>Flow-based VN admission control</vt:lpstr>
      <vt:lpstr>Service-based VN admission control</vt:lpstr>
      <vt:lpstr>Service-based VN admission control</vt:lpstr>
      <vt:lpstr>Service-based vs Flow-based</vt:lpstr>
      <vt:lpstr>Simulation setup</vt:lpstr>
      <vt:lpstr>Simulation results</vt:lpstr>
      <vt:lpstr>THANKS! 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Joint Backhaul and Access Optimization for Service-Segment-Based VN Admission Control</dc:title>
  <dc:creator>Mirahsan, Meisam</dc:creator>
  <cp:lastModifiedBy>Halim Yanikomeroglu</cp:lastModifiedBy>
  <cp:revision>70</cp:revision>
  <dcterms:created xsi:type="dcterms:W3CDTF">2006-08-16T00:00:00Z</dcterms:created>
  <dcterms:modified xsi:type="dcterms:W3CDTF">2017-06-05T13:56:46Z</dcterms:modified>
</cp:coreProperties>
</file>