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4" r:id="rId1"/>
    <p:sldMasterId id="2147483687" r:id="rId2"/>
  </p:sldMasterIdLst>
  <p:notesMasterIdLst>
    <p:notesMasterId r:id="rId27"/>
  </p:notesMasterIdLst>
  <p:sldIdLst>
    <p:sldId id="256" r:id="rId3"/>
    <p:sldId id="257" r:id="rId4"/>
    <p:sldId id="306" r:id="rId5"/>
    <p:sldId id="357" r:id="rId6"/>
    <p:sldId id="307" r:id="rId7"/>
    <p:sldId id="308" r:id="rId8"/>
    <p:sldId id="326" r:id="rId9"/>
    <p:sldId id="358" r:id="rId10"/>
    <p:sldId id="309" r:id="rId11"/>
    <p:sldId id="310" r:id="rId12"/>
    <p:sldId id="363" r:id="rId13"/>
    <p:sldId id="364" r:id="rId14"/>
    <p:sldId id="365" r:id="rId15"/>
    <p:sldId id="361" r:id="rId16"/>
    <p:sldId id="327" r:id="rId17"/>
    <p:sldId id="335" r:id="rId18"/>
    <p:sldId id="336" r:id="rId19"/>
    <p:sldId id="337" r:id="rId20"/>
    <p:sldId id="338" r:id="rId21"/>
    <p:sldId id="339" r:id="rId22"/>
    <p:sldId id="340" r:id="rId23"/>
    <p:sldId id="342" r:id="rId24"/>
    <p:sldId id="275" r:id="rId25"/>
    <p:sldId id="276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87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00968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82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6705-EAEE-4F82-9ABE-2544BDCD4BD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C5EB-A04C-4DA5-A3B5-22385F925B6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2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42D-7806-4171-955F-AEBBF69D278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4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6705-EAEE-4F82-9ABE-2544BDCD4BD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12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A613-C361-4386-99B1-C1A1C4C7717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704-B4EE-43C2-8553-CBB04047AE3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4FEF-39A2-4D41-B593-9653F9BE706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71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F8E-A511-40E5-BDA4-4018EF60EDD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447-BA10-4E30-845A-186A0D44FF1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8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502-ECD8-4C8B-849D-DF579FA77DE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E923-CD35-45EA-B1DE-146FDD05461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0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A613-C361-4386-99B1-C1A1C4C7717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8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E24-F996-471D-8E85-24CA5931F1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5976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C5EB-A04C-4DA5-A3B5-22385F925B6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1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42D-7806-4171-955F-AEBBF69D278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23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906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704-B4EE-43C2-8553-CBB04047AE3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5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4FEF-39A2-4D41-B593-9653F9BE706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9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F8E-A511-40E5-BDA4-4018EF60EDD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447-BA10-4E30-845A-186A0D44FF1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502-ECD8-4C8B-849D-DF579FA77DE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E923-CD35-45EA-B1DE-146FDD05461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E24-F996-471D-8E85-24CA5931F1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378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1B255-E690-405B-9FDC-4B9B6BC941A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18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1B255-E690-405B-9FDC-4B9B6BC941A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6/5/2017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474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CA" sz="3600" dirty="0"/>
              <a:t>Reduced </a:t>
            </a:r>
            <a:r>
              <a:rPr lang="en-CA" sz="3600" dirty="0" smtClean="0"/>
              <a:t>Complexity Optimal Detection </a:t>
            </a:r>
            <a:r>
              <a:rPr lang="en-CA" sz="3600" dirty="0"/>
              <a:t>of </a:t>
            </a:r>
            <a:r>
              <a:rPr lang="en-CA" sz="3600" dirty="0" smtClean="0"/>
              <a:t>Binary Faster-than-Nyquist Signaling</a:t>
            </a:r>
            <a:endParaRPr sz="3600" dirty="0"/>
          </a:p>
        </p:txBody>
      </p:sp>
      <p:sp>
        <p:nvSpPr>
          <p:cNvPr id="121" name="Shape 121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48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en-CA" sz="2000" dirty="0" smtClean="0"/>
          </a:p>
          <a:p>
            <a:pPr algn="ctr"/>
            <a:endParaRPr lang="en-CA" sz="2000" dirty="0"/>
          </a:p>
          <a:p>
            <a:pPr algn="ctr"/>
            <a:r>
              <a:rPr lang="en-CA" sz="1800" dirty="0" err="1"/>
              <a:t>Ebrahim</a:t>
            </a:r>
            <a:r>
              <a:rPr lang="en-CA" sz="1800" dirty="0"/>
              <a:t> </a:t>
            </a:r>
            <a:r>
              <a:rPr lang="en-CA" sz="1800" dirty="0" err="1" smtClean="0"/>
              <a:t>Bedeer</a:t>
            </a:r>
            <a:r>
              <a:rPr lang="en-CA" sz="1800" dirty="0" smtClean="0"/>
              <a:t>*, </a:t>
            </a:r>
            <a:r>
              <a:rPr lang="en-CA" sz="1800" b="1" dirty="0"/>
              <a:t>Halim </a:t>
            </a:r>
            <a:r>
              <a:rPr lang="en-CA" sz="1800" b="1" dirty="0" err="1" smtClean="0"/>
              <a:t>Yanikomeroglu</a:t>
            </a:r>
            <a:r>
              <a:rPr lang="en-CA" sz="1800" b="1" dirty="0" smtClean="0"/>
              <a:t>*</a:t>
            </a:r>
            <a:r>
              <a:rPr lang="en-CA" sz="1800" dirty="0" smtClean="0"/>
              <a:t>, </a:t>
            </a:r>
            <a:r>
              <a:rPr lang="en-CA" sz="1800" dirty="0"/>
              <a:t>and Mohamed </a:t>
            </a:r>
            <a:r>
              <a:rPr lang="en-CA" sz="1800" dirty="0" err="1"/>
              <a:t>Hossam</a:t>
            </a:r>
            <a:r>
              <a:rPr lang="en-CA" sz="1800" dirty="0"/>
              <a:t> </a:t>
            </a:r>
            <a:r>
              <a:rPr lang="en-CA" sz="1800" dirty="0" smtClean="0"/>
              <a:t>Ahmed**</a:t>
            </a:r>
          </a:p>
          <a:p>
            <a:pPr algn="ctr"/>
            <a:endParaRPr lang="en-CA" sz="1800" dirty="0"/>
          </a:p>
          <a:p>
            <a:pPr algn="ctr"/>
            <a:r>
              <a:rPr lang="en-CA" sz="1800" dirty="0" smtClean="0"/>
              <a:t>*Carleton University, Ottawa, ON, Canada</a:t>
            </a:r>
          </a:p>
          <a:p>
            <a:pPr algn="ctr"/>
            <a:r>
              <a:rPr lang="en-CA" sz="1800" dirty="0" smtClean="0"/>
              <a:t>**Memorial </a:t>
            </a:r>
            <a:r>
              <a:rPr lang="en-CA" sz="1800" dirty="0" err="1" smtClean="0"/>
              <a:t>Univeristy</a:t>
            </a:r>
            <a:r>
              <a:rPr lang="en-CA" sz="1800" dirty="0" smtClean="0"/>
              <a:t>, St. John’s, NL, Canada</a:t>
            </a:r>
          </a:p>
          <a:p>
            <a:pPr algn="ctr"/>
            <a:endParaRPr lang="en-CA" sz="1800" dirty="0" smtClean="0"/>
          </a:p>
          <a:p>
            <a:pPr algn="ctr"/>
            <a:r>
              <a:rPr lang="en-CA" sz="2000" dirty="0" smtClean="0"/>
              <a:t>May</a:t>
            </a:r>
            <a:r>
              <a:rPr sz="2000" dirty="0" smtClean="0"/>
              <a:t> </a:t>
            </a:r>
            <a:r>
              <a:rPr lang="en-CA" sz="2000" dirty="0" smtClean="0"/>
              <a:t>24</a:t>
            </a:r>
            <a:r>
              <a:rPr sz="2000" baseline="30000" dirty="0" err="1" smtClean="0"/>
              <a:t>th</a:t>
            </a:r>
            <a:r>
              <a:rPr sz="2000" dirty="0"/>
              <a:t>, </a:t>
            </a:r>
            <a:r>
              <a:rPr sz="2000" dirty="0" smtClean="0"/>
              <a:t>201</a:t>
            </a:r>
            <a:r>
              <a:rPr lang="en-CA" sz="2000" dirty="0" smtClean="0"/>
              <a:t>7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FTN Detection Problem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0" lvl="0" indent="-342900">
                  <a:buClrTx/>
                  <a:buSzTx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CA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CA" sz="3200" b="1" i="1">
                        <a:solidFill>
                          <a:prstClr val="black"/>
                        </a:solidFill>
                        <a:latin typeface="Cambria Math"/>
                      </a:rPr>
                      <m:t>𝑮</m:t>
                    </m:r>
                    <m:r>
                      <a:rPr lang="en-CA" sz="32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CA" sz="32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>
                      <a:rPr lang="en-CA" sz="32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CA" sz="3200" b="1" i="1">
                        <a:solidFill>
                          <a:prstClr val="black"/>
                        </a:solidFill>
                        <a:latin typeface="Cambria Math"/>
                      </a:rPr>
                      <m:t>𝒘</m:t>
                    </m:r>
                  </m:oMath>
                </a14:m>
                <a:endParaRPr lang="en-CA" sz="3200" b="1" i="1" dirty="0">
                  <a:solidFill>
                    <a:prstClr val="black"/>
                  </a:solidFill>
                  <a:latin typeface="Calibri"/>
                </a:endParaRPr>
              </a:p>
              <a:p>
                <a:pPr marL="914400" lvl="1" indent="-457200">
                  <a:buClrTx/>
                  <a:buSzTx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sz="28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CA" sz="2800" b="1" i="1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n-CA" sz="2800" dirty="0">
                    <a:solidFill>
                      <a:prstClr val="black"/>
                    </a:solidFill>
                    <a:latin typeface="Calibri"/>
                  </a:rPr>
                  <a:t>received sample vector</a:t>
                </a:r>
              </a:p>
              <a:p>
                <a:pPr marL="914400" lvl="1" indent="-457200">
                  <a:buClrTx/>
                  <a:buSzTx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sz="2800" b="1" i="1">
                        <a:solidFill>
                          <a:prstClr val="black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CA" sz="2800" b="1" i="1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n-CA" sz="2800" dirty="0">
                    <a:solidFill>
                      <a:prstClr val="black"/>
                    </a:solidFill>
                    <a:latin typeface="Calibri"/>
                  </a:rPr>
                  <a:t>ISI matrix</a:t>
                </a:r>
              </a:p>
              <a:p>
                <a:pPr marL="914400" lvl="1" indent="-457200">
                  <a:buClrTx/>
                  <a:buSzTx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sz="28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CA" sz="2800" b="1" i="1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n-CA" sz="2800" dirty="0">
                    <a:solidFill>
                      <a:prstClr val="black"/>
                    </a:solidFill>
                    <a:latin typeface="Calibri"/>
                  </a:rPr>
                  <a:t>transmit data symbols</a:t>
                </a:r>
              </a:p>
              <a:p>
                <a:pPr marL="914400" lvl="1" indent="-457200">
                  <a:buClrTx/>
                  <a:buSzTx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sz="2800" b="1" i="1">
                        <a:solidFill>
                          <a:prstClr val="black"/>
                        </a:solidFill>
                        <a:latin typeface="Cambria Math"/>
                      </a:rPr>
                      <m:t>𝒘</m:t>
                    </m:r>
                  </m:oMath>
                </a14:m>
                <a:r>
                  <a:rPr lang="en-CA" sz="2800" b="1" i="1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n-CA" sz="2800" dirty="0">
                    <a:solidFill>
                      <a:prstClr val="black"/>
                    </a:solidFill>
                    <a:latin typeface="Calibri"/>
                  </a:rPr>
                  <a:t>received noise samples (0, </a:t>
                </a:r>
                <a:r>
                  <a:rPr lang="el-GR" sz="2800" dirty="0">
                    <a:solidFill>
                      <a:prstClr val="black"/>
                    </a:solidFill>
                    <a:latin typeface="Calibri"/>
                  </a:rPr>
                  <a:t>σ</a:t>
                </a:r>
                <a:r>
                  <a:rPr lang="en-CA" sz="2800" baseline="30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CA" sz="2800" dirty="0">
                    <a:solidFill>
                      <a:prstClr val="black"/>
                    </a:solidFill>
                    <a:latin typeface="Calibri"/>
                  </a:rPr>
                  <a:t>)</a:t>
                </a:r>
              </a:p>
              <a:p>
                <a:pPr marL="342900" lvl="0" indent="-342900">
                  <a:buClrTx/>
                  <a:buSzTx/>
                  <a:buFont typeface="Arial" pitchFamily="34" charset="0"/>
                  <a:buChar char="•"/>
                </a:pPr>
                <a:endParaRPr lang="en-CA" sz="32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lvl="0" indent="-342900">
                  <a:buClrTx/>
                  <a:buSzTx/>
                  <a:buFont typeface="Arial" pitchFamily="34" charset="0"/>
                  <a:buChar char="•"/>
                </a:pPr>
                <a:r>
                  <a:rPr lang="en-CA" sz="3200" dirty="0">
                    <a:solidFill>
                      <a:prstClr val="black"/>
                    </a:solidFill>
                    <a:latin typeface="Calibri"/>
                  </a:rPr>
                  <a:t>Detection Problem:</a:t>
                </a:r>
              </a:p>
              <a:p>
                <a:pPr marL="914400" lvl="1" indent="-457200">
                  <a:buClrTx/>
                  <a:buSzTx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CA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CA" sz="2800">
                        <a:solidFill>
                          <a:prstClr val="black"/>
                        </a:solidFill>
                        <a:latin typeface="Cambria Math"/>
                      </a:rPr>
                      <m:t>arg</m:t>
                    </m:r>
                    <m:r>
                      <a:rPr lang="en-CA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CA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CA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CA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CA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𝑫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   </m:t>
                            </m:r>
                            <m:r>
                              <a:rPr lang="en-C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CA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p>
                                <m:r>
                                  <a:rPr lang="en-CA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CA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CA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C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en-CA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C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CA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CA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CA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CA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CA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CA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CA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CA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CA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CA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CA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CA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Modified Sphere Decoding (MSD)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16" y="4484622"/>
            <a:ext cx="5219968" cy="17526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Noise covariance matrix can be exploited to develop MSD.</a:t>
            </a:r>
          </a:p>
          <a:p>
            <a:r>
              <a:rPr lang="en-CA" dirty="0" smtClean="0"/>
              <a:t>Estimated data symbols can be found using MSD as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86168"/>
            <a:ext cx="4483330" cy="8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Simulation Results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25" y="1935163"/>
            <a:ext cx="4561749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Simulation Results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17" y="1935163"/>
            <a:ext cx="4907566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4000" dirty="0"/>
              <a:t>Simulation Results</a:t>
            </a:r>
            <a:endParaRPr sz="4000" dirty="0"/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1" name="image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59" y="1855365"/>
            <a:ext cx="6284080" cy="45259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3346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sz="3600" dirty="0"/>
              <a:t>Symbol-by-Symbol </a:t>
            </a:r>
            <a:r>
              <a:rPr lang="en-CA" sz="3600" dirty="0" smtClean="0"/>
              <a:t>Detection of </a:t>
            </a:r>
            <a:r>
              <a:rPr sz="3600" dirty="0" smtClean="0"/>
              <a:t>FTN Signaling</a:t>
            </a:r>
            <a:endParaRPr sz="3600" dirty="0"/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1600" dirty="0" err="1"/>
              <a:t>Ebrahim</a:t>
            </a:r>
            <a:r>
              <a:rPr lang="en-CA" sz="1600" dirty="0"/>
              <a:t> </a:t>
            </a:r>
            <a:r>
              <a:rPr lang="en-CA" sz="1600" dirty="0" err="1"/>
              <a:t>Bedeer</a:t>
            </a:r>
            <a:r>
              <a:rPr lang="en-CA" sz="1600" dirty="0"/>
              <a:t>, Mohamed Ahmed, and Halim </a:t>
            </a:r>
            <a:r>
              <a:rPr lang="en-CA" sz="1600" dirty="0" err="1"/>
              <a:t>Yanikomeroglu</a:t>
            </a:r>
            <a:r>
              <a:rPr lang="en-CA" sz="1600" dirty="0"/>
              <a:t>, “A very low complexity successive symbol-by-symbol sequence estimator for binary faster-than-Nyquist signaling”, </a:t>
            </a:r>
            <a:r>
              <a:rPr lang="en-CA" sz="1600" dirty="0" smtClean="0"/>
              <a:t>accepted </a:t>
            </a:r>
            <a:r>
              <a:rPr lang="en-CA" sz="1600" dirty="0"/>
              <a:t>in </a:t>
            </a:r>
            <a:r>
              <a:rPr lang="en-CA" sz="1600" i="1" dirty="0"/>
              <a:t>IEEE </a:t>
            </a:r>
            <a:r>
              <a:rPr lang="en-CA" sz="1600" i="1" dirty="0" smtClean="0"/>
              <a:t>Access, </a:t>
            </a:r>
            <a:r>
              <a:rPr lang="en-CA" sz="1600" dirty="0" smtClean="0"/>
              <a:t>DOI: 10.1109/ACCESS.2017.2663762</a:t>
            </a:r>
            <a:endParaRPr sz="1600" dirty="0"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DBF5F9">
                    <a:shade val="90000"/>
                  </a:srgbClr>
                </a:solidFill>
              </a:rPr>
              <a:pPr/>
              <a:t>15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75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Successive Symbol-by-Symbol Sequence Estimation (SSSSE)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Received sample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422401"/>
            <a:ext cx="740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Successive Symbol-by-Symbol Sequence Estimation (SSSSE)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Received </a:t>
            </a:r>
            <a:r>
              <a:rPr lang="en-CA" dirty="0" smtClean="0"/>
              <a:t>sample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Perfect estimation condition for QPSK FTN signaling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00488"/>
            <a:ext cx="4610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422401"/>
            <a:ext cx="740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Operating region of SSSSE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29" y="1935163"/>
            <a:ext cx="5174141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Successive Symbol-by-Symbol Sequence Estimation (SSSSE)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Received </a:t>
            </a:r>
            <a:r>
              <a:rPr lang="en-CA" dirty="0" smtClean="0"/>
              <a:t>sample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Perfect estimation condition for QPSK FTN signaling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Estimated symbol</a:t>
            </a:r>
          </a:p>
          <a:p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00488"/>
            <a:ext cx="4610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422401"/>
            <a:ext cx="740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9" y="5445224"/>
            <a:ext cx="445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Agenda</a:t>
            </a:r>
          </a:p>
        </p:txBody>
      </p:sp>
      <p:sp>
        <p:nvSpPr>
          <p:cNvPr id="125" name="Shape 12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lang="en-CA" dirty="0" smtClean="0"/>
              <a:t>Introduction</a:t>
            </a:r>
          </a:p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lang="en-CA" dirty="0" smtClean="0"/>
              <a:t>System Model</a:t>
            </a:r>
            <a:endParaRPr dirty="0"/>
          </a:p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dirty="0"/>
              <a:t>Novel </a:t>
            </a:r>
            <a:r>
              <a:rPr lang="en-CA" dirty="0" smtClean="0"/>
              <a:t>FTN Detection Schemes</a:t>
            </a:r>
            <a:endParaRPr dirty="0"/>
          </a:p>
          <a:p>
            <a:pPr marL="822960" lvl="1" indent="-457200" defTabSz="731520">
              <a:spcBef>
                <a:spcPts val="600"/>
              </a:spcBef>
              <a:buFont typeface="Wingdings" panose="05000000000000000000" pitchFamily="2" charset="2"/>
              <a:buChar char="Ø"/>
              <a:defRPr sz="2560"/>
            </a:pPr>
            <a:r>
              <a:rPr lang="en-CA" dirty="0"/>
              <a:t>Quasi-Optimal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/>
              <a:t>Detection</a:t>
            </a:r>
            <a:r>
              <a:rPr lang="en-CA" dirty="0">
                <a:solidFill>
                  <a:srgbClr val="C00000"/>
                </a:solidFill>
              </a:rPr>
              <a:t> (High SE)</a:t>
            </a:r>
            <a:endParaRPr lang="en-CA" dirty="0" smtClean="0"/>
          </a:p>
          <a:p>
            <a:pPr marL="822960" lvl="1" indent="-457200" defTabSz="731520">
              <a:spcBef>
                <a:spcPts val="600"/>
              </a:spcBef>
              <a:buFont typeface="Wingdings" panose="05000000000000000000" pitchFamily="2" charset="2"/>
              <a:buChar char="Ø"/>
              <a:defRPr sz="2560"/>
            </a:pPr>
            <a:r>
              <a:rPr lang="en-CA" dirty="0" smtClean="0"/>
              <a:t>Symbol-by-Symbol Detection </a:t>
            </a:r>
            <a:r>
              <a:rPr lang="en-CA" dirty="0" smtClean="0">
                <a:solidFill>
                  <a:srgbClr val="C00000"/>
                </a:solidFill>
              </a:rPr>
              <a:t>(Low SE)</a:t>
            </a:r>
            <a:endParaRPr lang="en-CA" dirty="0">
              <a:solidFill>
                <a:srgbClr val="C00000"/>
              </a:solidFill>
            </a:endParaRPr>
          </a:p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dirty="0" smtClean="0"/>
              <a:t>Conclusions</a:t>
            </a:r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Successive Symbol-by-Symbol with go-back-</a:t>
            </a:r>
            <a:r>
              <a:rPr lang="en-CA" sz="3600" i="1" dirty="0" smtClean="0"/>
              <a:t>K</a:t>
            </a:r>
            <a:r>
              <a:rPr lang="en-CA" sz="3600" dirty="0" smtClean="0"/>
              <a:t> Sequence Estimation (</a:t>
            </a:r>
            <a:r>
              <a:rPr lang="en-CA" sz="3600" dirty="0" err="1" smtClean="0"/>
              <a:t>SSSgb</a:t>
            </a:r>
            <a:r>
              <a:rPr lang="en-CA" sz="3600" i="1" dirty="0" err="1" smtClean="0"/>
              <a:t>K</a:t>
            </a:r>
            <a:r>
              <a:rPr lang="en-CA" sz="3600" dirty="0" err="1" smtClean="0"/>
              <a:t>SE</a:t>
            </a:r>
            <a:r>
              <a:rPr lang="en-CA" sz="3600" dirty="0" smtClean="0"/>
              <a:t>)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Received </a:t>
            </a:r>
            <a:r>
              <a:rPr lang="en-CA" dirty="0" smtClean="0"/>
              <a:t>sample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Estimated symbol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20888"/>
            <a:ext cx="685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2" y="4869160"/>
            <a:ext cx="7267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Simulation Results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7553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6625"/>
            <a:ext cx="7524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472608" cy="442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Simulation Results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49" y="1935163"/>
            <a:ext cx="549030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800" dirty="0" smtClean="0"/>
              <a:t>Conclusions</a:t>
            </a:r>
            <a:endParaRPr sz="4800" dirty="0"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Conclusions</a:t>
            </a:r>
          </a:p>
        </p:txBody>
      </p:sp>
      <p:sp>
        <p:nvSpPr>
          <p:cNvPr id="212" name="Shape 21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FTN</a:t>
            </a:r>
            <a:r>
              <a:rPr lang="en-CA" dirty="0" smtClean="0"/>
              <a:t> signaling</a:t>
            </a:r>
            <a:r>
              <a:rPr dirty="0" smtClean="0"/>
              <a:t> </a:t>
            </a:r>
            <a:r>
              <a:rPr dirty="0"/>
              <a:t>is promising to increase the SE</a:t>
            </a:r>
          </a:p>
          <a:p>
            <a:r>
              <a:rPr dirty="0"/>
              <a:t>Tradeoff between performance and </a:t>
            </a:r>
            <a:r>
              <a:rPr dirty="0" smtClean="0"/>
              <a:t>complexity</a:t>
            </a:r>
            <a:endParaRPr lang="en-CA" dirty="0" smtClean="0"/>
          </a:p>
          <a:p>
            <a:r>
              <a:rPr lang="en-CA" dirty="0" smtClean="0"/>
              <a:t>Gain of FTN increases at higher values of SE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800" dirty="0" smtClean="0"/>
              <a:t>Introduction</a:t>
            </a:r>
            <a:endParaRPr sz="4800" dirty="0"/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DBF5F9">
                    <a:shade val="90000"/>
                  </a:srgbClr>
                </a:solidFill>
              </a:rPr>
              <a:pPr/>
              <a:t>3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68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Nyquist </a:t>
            </a:r>
            <a:r>
              <a:rPr lang="en-CA" dirty="0"/>
              <a:t>limit is </a:t>
            </a:r>
            <a:r>
              <a:rPr lang="en-CA" dirty="0" smtClean="0"/>
              <a:t>more </a:t>
            </a:r>
            <a:r>
              <a:rPr lang="en-CA" dirty="0"/>
              <a:t>of a guideline than a </a:t>
            </a:r>
            <a:r>
              <a:rPr lang="en-CA" dirty="0" smtClean="0"/>
              <a:t>rule.</a:t>
            </a:r>
          </a:p>
          <a:p>
            <a:r>
              <a:rPr lang="en-CA" dirty="0" smtClean="0"/>
              <a:t>Nyquist limit simplifies receive design by avoiding ISI.</a:t>
            </a:r>
          </a:p>
          <a:p>
            <a:r>
              <a:rPr lang="en-CA" dirty="0" smtClean="0"/>
              <a:t>Faster-than-Nyquist (FTN signaling) intentionally introduce ISI to improve SE.</a:t>
            </a:r>
          </a:p>
          <a:p>
            <a:r>
              <a:rPr lang="en-CA" dirty="0" smtClean="0"/>
              <a:t>FTN signaling </a:t>
            </a:r>
            <a:r>
              <a:rPr lang="en-CA" i="1" dirty="0" smtClean="0"/>
              <a:t>concept</a:t>
            </a:r>
            <a:r>
              <a:rPr lang="en-CA" dirty="0" smtClean="0"/>
              <a:t> exists since 1968 [Saltzberg-68].</a:t>
            </a:r>
          </a:p>
          <a:p>
            <a:r>
              <a:rPr lang="en-CA" dirty="0" smtClean="0"/>
              <a:t>FTN signaling </a:t>
            </a:r>
            <a:r>
              <a:rPr lang="en-CA" i="1" dirty="0" smtClean="0"/>
              <a:t>term</a:t>
            </a:r>
            <a:r>
              <a:rPr lang="en-CA" dirty="0" smtClean="0"/>
              <a:t> coined by </a:t>
            </a:r>
            <a:r>
              <a:rPr lang="en-CA" dirty="0" err="1" smtClean="0"/>
              <a:t>Mazo</a:t>
            </a:r>
            <a:r>
              <a:rPr lang="en-CA" dirty="0" smtClean="0"/>
              <a:t> in 1975 [Mazo-75].</a:t>
            </a:r>
          </a:p>
          <a:p>
            <a:r>
              <a:rPr lang="en-CA" dirty="0" err="1" smtClean="0"/>
              <a:t>Mazo</a:t>
            </a:r>
            <a:r>
              <a:rPr lang="en-CA" dirty="0" smtClean="0"/>
              <a:t> limit: FTN does not affect minimum distance of </a:t>
            </a:r>
            <a:r>
              <a:rPr lang="en-CA" dirty="0" err="1" smtClean="0"/>
              <a:t>uncoded</a:t>
            </a:r>
            <a:r>
              <a:rPr lang="en-CA" dirty="0" smtClean="0"/>
              <a:t> </a:t>
            </a:r>
            <a:r>
              <a:rPr lang="en-CA" dirty="0" err="1" smtClean="0"/>
              <a:t>sinc</a:t>
            </a:r>
            <a:r>
              <a:rPr lang="en-CA" dirty="0" smtClean="0"/>
              <a:t> binary transmission up to a certain range.</a:t>
            </a:r>
            <a:endParaRPr lang="en-CA" dirty="0"/>
          </a:p>
          <a:p>
            <a:endParaRPr lang="en-CA" dirty="0" smtClean="0"/>
          </a:p>
          <a:p>
            <a:endParaRPr lang="en-CA" sz="1600" dirty="0" smtClean="0"/>
          </a:p>
          <a:p>
            <a:pPr marL="0" indent="0">
              <a:buNone/>
            </a:pPr>
            <a:r>
              <a:rPr lang="en-CA" sz="1600" dirty="0" err="1" smtClean="0"/>
              <a:t>Saltzberg</a:t>
            </a:r>
            <a:r>
              <a:rPr lang="en-CA" sz="1600" dirty="0" smtClean="0"/>
              <a:t> </a:t>
            </a:r>
            <a:r>
              <a:rPr lang="en-CA" sz="1600" dirty="0"/>
              <a:t>B. </a:t>
            </a:r>
            <a:r>
              <a:rPr lang="en-CA" sz="1600" dirty="0" err="1"/>
              <a:t>Intersymbol</a:t>
            </a:r>
            <a:r>
              <a:rPr lang="en-CA" sz="1600" dirty="0"/>
              <a:t> interference error bounds with application to ideal </a:t>
            </a:r>
            <a:r>
              <a:rPr lang="en-CA" sz="1600" dirty="0" err="1"/>
              <a:t>bandlimited</a:t>
            </a:r>
            <a:r>
              <a:rPr lang="en-CA" sz="1600" dirty="0"/>
              <a:t> signaling. IEEE Transactions on Information Theory. </a:t>
            </a:r>
            <a:r>
              <a:rPr lang="en-CA" sz="1600" smtClean="0"/>
              <a:t>July 1968; 14(4</a:t>
            </a:r>
            <a:r>
              <a:rPr lang="en-CA" sz="1600" dirty="0"/>
              <a:t>):563-8</a:t>
            </a:r>
            <a:r>
              <a:rPr lang="en-CA" sz="1600" dirty="0" smtClean="0"/>
              <a:t>.</a:t>
            </a:r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r>
              <a:rPr lang="en-CA" sz="1400" dirty="0" err="1"/>
              <a:t>Mazo</a:t>
            </a:r>
            <a:r>
              <a:rPr lang="en-CA" sz="1400" dirty="0"/>
              <a:t> JE. Faster-than-Nyquist signaling. The Bell System Technical Journal. 1975 Oct;54(8):1451-62.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FTN</a:t>
            </a:r>
            <a:r>
              <a:rPr lang="en-CA" dirty="0" smtClean="0"/>
              <a:t> Signaling</a:t>
            </a:r>
            <a:r>
              <a:rPr dirty="0" smtClean="0"/>
              <a:t> </a:t>
            </a:r>
            <a:r>
              <a:rPr lang="en-CA" dirty="0" smtClean="0"/>
              <a:t>B</a:t>
            </a:r>
            <a:r>
              <a:rPr dirty="0" err="1" smtClean="0"/>
              <a:t>asic</a:t>
            </a:r>
            <a:r>
              <a:rPr dirty="0" smtClean="0"/>
              <a:t> </a:t>
            </a:r>
            <a:r>
              <a:rPr lang="en-CA" dirty="0" smtClean="0"/>
              <a:t>I</a:t>
            </a:r>
            <a:r>
              <a:rPr dirty="0" err="1" smtClean="0"/>
              <a:t>dea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anchor="t"/>
          <a:lstStyle/>
          <a:p>
            <a:pPr marL="342900" indent="-342900">
              <a:buSzPct val="100000"/>
              <a:buFont typeface="Arial"/>
              <a:buChar char="•"/>
              <a:defRPr b="0"/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4" name="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4" y="1881266"/>
            <a:ext cx="3060949" cy="50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74675" y="5852021"/>
            <a:ext cx="2069605" cy="66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7200" y="2635449"/>
            <a:ext cx="4040188" cy="3030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6759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FTN</a:t>
            </a:r>
            <a:r>
              <a:rPr lang="en-CA" dirty="0" smtClean="0"/>
              <a:t> Signaling</a:t>
            </a:r>
            <a:r>
              <a:rPr dirty="0" smtClean="0"/>
              <a:t> </a:t>
            </a:r>
            <a:r>
              <a:rPr lang="en-CA" dirty="0" smtClean="0"/>
              <a:t>B</a:t>
            </a:r>
            <a:r>
              <a:rPr dirty="0" err="1" smtClean="0"/>
              <a:t>asic</a:t>
            </a:r>
            <a:r>
              <a:rPr dirty="0" smtClean="0"/>
              <a:t> </a:t>
            </a:r>
            <a:r>
              <a:rPr lang="en-CA" dirty="0" smtClean="0"/>
              <a:t>I</a:t>
            </a:r>
            <a:r>
              <a:rPr dirty="0" err="1" smtClean="0"/>
              <a:t>dea</a:t>
            </a:r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1" name="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4" y="1881266"/>
            <a:ext cx="3060949" cy="50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17" y="1860495"/>
            <a:ext cx="3800540" cy="564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2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74675" y="5852021"/>
            <a:ext cx="2069605" cy="66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580112" y="5728184"/>
            <a:ext cx="2175695" cy="79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3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57200" y="2635449"/>
            <a:ext cx="4040188" cy="3030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6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645025" y="2634854"/>
            <a:ext cx="4041775" cy="30313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656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Extension of </a:t>
            </a:r>
            <a:r>
              <a:rPr lang="en-CA" dirty="0" err="1" smtClean="0"/>
              <a:t>Mazo</a:t>
            </a:r>
            <a:r>
              <a:rPr lang="en-CA" dirty="0" smtClean="0"/>
              <a:t> Limit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Other pulse shapes (root-raised cosine, Gaussian, …)</a:t>
            </a:r>
          </a:p>
          <a:p>
            <a:r>
              <a:rPr lang="en-CA" dirty="0" smtClean="0"/>
              <a:t>Non-binary transmission</a:t>
            </a:r>
          </a:p>
          <a:p>
            <a:r>
              <a:rPr lang="en-CA" dirty="0" smtClean="0"/>
              <a:t>Frequency domain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System Model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8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FTN </a:t>
            </a:r>
            <a:r>
              <a:rPr lang="en-CA" dirty="0" smtClean="0"/>
              <a:t>B</a:t>
            </a:r>
            <a:r>
              <a:rPr dirty="0" smtClean="0"/>
              <a:t>lock </a:t>
            </a:r>
            <a:r>
              <a:rPr lang="en-CA" dirty="0" smtClean="0"/>
              <a:t>D</a:t>
            </a:r>
            <a:r>
              <a:rPr dirty="0" err="1" smtClean="0"/>
              <a:t>iagram</a:t>
            </a:r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9" name="image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2046104"/>
            <a:ext cx="8229600" cy="36341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1586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1525</TotalTime>
  <Words>472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1_Flow</vt:lpstr>
      <vt:lpstr>2_Flow</vt:lpstr>
      <vt:lpstr>Reduced Complexity Optimal Detection of Binary Faster-than-Nyquist Signaling</vt:lpstr>
      <vt:lpstr>Agenda</vt:lpstr>
      <vt:lpstr>Introduction</vt:lpstr>
      <vt:lpstr>Introduction</vt:lpstr>
      <vt:lpstr>FTN Signaling Basic Idea</vt:lpstr>
      <vt:lpstr>FTN Signaling Basic Idea</vt:lpstr>
      <vt:lpstr>Extension of Mazo Limit </vt:lpstr>
      <vt:lpstr>System Model</vt:lpstr>
      <vt:lpstr>FTN Block Diagram</vt:lpstr>
      <vt:lpstr>FTN Detection Problem</vt:lpstr>
      <vt:lpstr>Modified Sphere Decoding (MSD)</vt:lpstr>
      <vt:lpstr>Simulation Results</vt:lpstr>
      <vt:lpstr>Simulation Results</vt:lpstr>
      <vt:lpstr>Simulation Results</vt:lpstr>
      <vt:lpstr>Symbol-by-Symbol Detection of FTN Signaling</vt:lpstr>
      <vt:lpstr>Successive Symbol-by-Symbol Sequence Estimation (SSSSE)</vt:lpstr>
      <vt:lpstr>Successive Symbol-by-Symbol Sequence Estimation (SSSSE)</vt:lpstr>
      <vt:lpstr>Operating region of SSSSE</vt:lpstr>
      <vt:lpstr>Successive Symbol-by-Symbol Sequence Estimation (SSSSE)</vt:lpstr>
      <vt:lpstr>Successive Symbol-by-Symbol with go-back-K Sequence Estimation (SSSgbKSE)</vt:lpstr>
      <vt:lpstr>Simulation Results</vt:lpstr>
      <vt:lpstr>Simulation Results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Faster-than-Nyquist (FTN) Signaling</dc:title>
  <dc:creator>Ebrahimi Bedeer</dc:creator>
  <cp:lastModifiedBy>Halim Yanikomeroglu</cp:lastModifiedBy>
  <cp:revision>149</cp:revision>
  <dcterms:modified xsi:type="dcterms:W3CDTF">2017-06-05T13:58:55Z</dcterms:modified>
</cp:coreProperties>
</file>