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85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10" autoAdjust="0"/>
  </p:normalViewPr>
  <p:slideViewPr>
    <p:cSldViewPr snapToGrid="0" showGuides="1">
      <p:cViewPr>
        <p:scale>
          <a:sx n="68" d="100"/>
          <a:sy n="68" d="100"/>
        </p:scale>
        <p:origin x="-18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27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D3C82-EB34-4429-A093-36CC9E8C1021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C913D-2750-4AD1-94B2-6781833E3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8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60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16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18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74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69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3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94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63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94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51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C913D-2750-4AD1-94B2-6781833E38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9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6CB4-340A-4C2E-8B45-D605DB3F784C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9991" y="195363"/>
            <a:ext cx="2133600" cy="3651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CA" smtClean="0"/>
              <a:t>SYSC4102/5101</a:t>
            </a:r>
            <a:endParaRPr lang="en-US" smtClean="0"/>
          </a:p>
          <a:p>
            <a:r>
              <a:rPr lang="en-US" sz="1200" smtClean="0"/>
              <a:t>LQN-examples slide </a:t>
            </a:r>
            <a:fld id="{FF1C3EF7-2C3F-41FE-86B9-967F89962AC3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1520" y="728700"/>
            <a:ext cx="871296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360200" cy="52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0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2A3B-3385-45B2-A0F4-06C7BBA6EEC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8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398F-E64C-4D62-9CC3-36733892B4E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5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6459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D40E-7A32-40A0-9655-0541EB4629D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2260" y="195363"/>
            <a:ext cx="2133600" cy="365125"/>
          </a:xfrm>
        </p:spPr>
        <p:txBody>
          <a:bodyPr/>
          <a:lstStyle/>
          <a:p>
            <a:r>
              <a:rPr lang="en-US" dirty="0" smtClean="0"/>
              <a:t>SYSC4102/5101</a:t>
            </a:r>
          </a:p>
          <a:p>
            <a:r>
              <a:rPr lang="en-US" dirty="0" smtClean="0"/>
              <a:t>LQN-examples slide </a:t>
            </a:r>
            <a:fld id="{FF1C3EF7-2C3F-41FE-86B9-967F89962AC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1520" y="728700"/>
            <a:ext cx="871296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116632"/>
            <a:ext cx="1360200" cy="522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620" y="152636"/>
            <a:ext cx="6876764" cy="562074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20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74C3-276B-492B-ADCB-719011D9057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2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C12A-7926-4A53-84B5-2AC17EF503D6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B93A-0980-402A-B489-916D65B74895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B5A6-1445-47FC-BC8E-5562C05FDF94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AE9C-E147-4519-BCC5-F0BD45717C69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9822-8F69-4FE1-B414-CDE1E6CAF510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D78F-CD6F-493D-A8AA-D4BD59EE9951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7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C6214-70EC-4FF7-BBB0-8BF574A493A6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C3EF7-2C3F-41FE-86B9-967F89962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9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5472607"/>
          </a:xfrm>
        </p:spPr>
        <p:txBody>
          <a:bodyPr>
            <a:normAutofit/>
          </a:bodyPr>
          <a:lstStyle/>
          <a:p>
            <a:r>
              <a:rPr lang="en-CA" dirty="0" smtClean="0"/>
              <a:t>Layered Queueing Network Modeling of Software Systems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sz="2700" dirty="0" smtClean="0"/>
              <a:t>Murray Woodside</a:t>
            </a:r>
            <a:br>
              <a:rPr lang="en-CA" sz="2700" dirty="0" smtClean="0"/>
            </a:br>
            <a:r>
              <a:rPr lang="en-CA" sz="2700" dirty="0" smtClean="0"/>
              <a:t>5201 Canal Building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C3EF7-2C3F-41FE-86B9-967F89962AC3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43708" y="3753036"/>
            <a:ext cx="5380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>
                <a:solidFill>
                  <a:srgbClr val="C00000"/>
                </a:solidFill>
              </a:rPr>
              <a:t>Building </a:t>
            </a:r>
            <a:r>
              <a:rPr lang="en-CA" sz="2400" b="1" dirty="0" smtClean="0">
                <a:solidFill>
                  <a:srgbClr val="C00000"/>
                </a:solidFill>
              </a:rPr>
              <a:t>Security System (buffering)       </a:t>
            </a:r>
            <a:br>
              <a:rPr lang="en-CA" sz="2400" b="1" dirty="0" smtClean="0">
                <a:solidFill>
                  <a:srgbClr val="C00000"/>
                </a:solidFill>
              </a:rPr>
            </a:b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9244"/>
            <a:ext cx="8229600" cy="2114608"/>
          </a:xfrm>
        </p:spPr>
        <p:txBody>
          <a:bodyPr/>
          <a:lstStyle/>
          <a:p>
            <a:r>
              <a:rPr lang="en-CA" dirty="0" smtClean="0"/>
              <a:t>cameras fixed at 40, vary the number of buffers </a:t>
            </a:r>
            <a:r>
              <a:rPr lang="en-CA" dirty="0" err="1" smtClean="0"/>
              <a:t>NBuf</a:t>
            </a:r>
            <a:endParaRPr lang="en-CA" dirty="0" smtClean="0"/>
          </a:p>
          <a:p>
            <a:pPr lvl="1"/>
            <a:r>
              <a:rPr lang="en-CA" dirty="0" smtClean="0"/>
              <a:t>disappointing: the miss probability levels out above 9% at about 7 buffers.</a:t>
            </a:r>
          </a:p>
          <a:p>
            <a:r>
              <a:rPr lang="en-CA" dirty="0" err="1" smtClean="0"/>
              <a:t>StoreProc</a:t>
            </a:r>
            <a:r>
              <a:rPr lang="en-CA" dirty="0" smtClean="0"/>
              <a:t> is apparently the new bottleneck: try an additional thread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#2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31450"/>
              </p:ext>
            </p:extLst>
          </p:nvPr>
        </p:nvGraphicFramePr>
        <p:xfrm>
          <a:off x="153004" y="3208750"/>
          <a:ext cx="8837991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836"/>
                <a:gridCol w="746367"/>
                <a:gridCol w="968842"/>
                <a:gridCol w="968842"/>
                <a:gridCol w="1184140"/>
                <a:gridCol w="1184140"/>
                <a:gridCol w="1184140"/>
                <a:gridCol w="968842"/>
                <a:gridCol w="968842"/>
              </a:tblGrid>
              <a:tr h="6890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NBuf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 Response Time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Normalized Utilizations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Prob of Missing Deadline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Cycle (sec)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User (sec)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AcqProc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Buffer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StoreProc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AppCPU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Cam’s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Doors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1.309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0.965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0.9999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0.583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0.544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0.9961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1.016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0.975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0.8762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0.702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0.5503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0.941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0.8235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0.756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0.2506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0.911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0.8042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0.936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0.782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0.1597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0.8136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0.0948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33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0.129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0.8437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0.995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0.0935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0.034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#3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997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Success!</a:t>
            </a:r>
          </a:p>
          <a:p>
            <a:r>
              <a:rPr lang="en-CA" dirty="0" smtClean="0"/>
              <a:t>Two threads on </a:t>
            </a:r>
            <a:r>
              <a:rPr lang="en-CA" dirty="0" err="1" smtClean="0"/>
              <a:t>StoreProc</a:t>
            </a:r>
            <a:r>
              <a:rPr lang="en-CA" dirty="0" smtClean="0"/>
              <a:t> combined with 4 buffers brings the miss probability down well within spec of 1 second for each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166818"/>
              </p:ext>
            </p:extLst>
          </p:nvPr>
        </p:nvGraphicFramePr>
        <p:xfrm>
          <a:off x="261597" y="3632547"/>
          <a:ext cx="8620805" cy="29866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444"/>
                <a:gridCol w="1013806"/>
                <a:gridCol w="1013806"/>
                <a:gridCol w="960689"/>
                <a:gridCol w="1143126"/>
                <a:gridCol w="1143126"/>
                <a:gridCol w="983786"/>
                <a:gridCol w="831366"/>
                <a:gridCol w="803656"/>
              </a:tblGrid>
              <a:tr h="11200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Store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Proc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 Response Time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Normalized Utilizations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Prob</a:t>
                      </a:r>
                      <a:r>
                        <a:rPr lang="en-US" sz="2000" dirty="0">
                          <a:effectLst/>
                        </a:rPr>
                        <a:t> of Missing Deadline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6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Cycle (sec)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User (sec)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AcqProc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Buffer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StoreProc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AppCPU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Cam’s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Doors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73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0.911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0.8042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0.936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0.782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0.1597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73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0.756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0.946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0.5805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0.616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0.940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0.0022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73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0.743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0.5484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0.441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0.956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0.0015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0.039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7851" y="3194135"/>
            <a:ext cx="6188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40 cameras, </a:t>
            </a:r>
            <a:r>
              <a:rPr lang="en-CA" sz="2400" dirty="0" err="1" smtClean="0"/>
              <a:t>Nuser</a:t>
            </a:r>
            <a:r>
              <a:rPr lang="en-CA" sz="2400" dirty="0" smtClean="0"/>
              <a:t> = 100 doors, </a:t>
            </a:r>
            <a:r>
              <a:rPr lang="en-CA" sz="2400" dirty="0" err="1" smtClean="0"/>
              <a:t>Nbuf</a:t>
            </a:r>
            <a:r>
              <a:rPr lang="en-CA" sz="2400" dirty="0" smtClean="0"/>
              <a:t> = 4 buffers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084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r>
              <a:rPr lang="en-CA" dirty="0" smtClean="0"/>
              <a:t>The saturated resource is </a:t>
            </a:r>
            <a:r>
              <a:rPr lang="en-CA" dirty="0" err="1" smtClean="0"/>
              <a:t>AppProc</a:t>
            </a:r>
            <a:endParaRPr lang="en-CA" dirty="0" smtClean="0"/>
          </a:p>
          <a:p>
            <a:pPr lvl="1"/>
            <a:r>
              <a:rPr lang="en-CA" dirty="0" smtClean="0"/>
              <a:t>making multiplicity = 2 allows 50 cameras</a:t>
            </a:r>
          </a:p>
          <a:p>
            <a:r>
              <a:rPr lang="en-CA" dirty="0" smtClean="0"/>
              <a:t>The limitation is now at </a:t>
            </a:r>
            <a:r>
              <a:rPr lang="en-CA" dirty="0" err="1" smtClean="0"/>
              <a:t>AcquireProc</a:t>
            </a:r>
            <a:r>
              <a:rPr lang="en-CA" dirty="0" smtClean="0"/>
              <a:t>, due to a long service time</a:t>
            </a:r>
          </a:p>
          <a:p>
            <a:pPr lvl="1"/>
            <a:r>
              <a:rPr lang="en-CA" dirty="0" smtClean="0"/>
              <a:t>the time it takes to store the buffers is limiting</a:t>
            </a:r>
          </a:p>
          <a:p>
            <a:pPr lvl="1"/>
            <a:r>
              <a:rPr lang="en-CA" dirty="0" smtClean="0"/>
              <a:t>multithreading alone is not the answer</a:t>
            </a:r>
          </a:p>
          <a:p>
            <a:r>
              <a:rPr lang="en-CA" dirty="0" smtClean="0"/>
              <a:t>To allow an earlier start on the next camera, we can put the calls from </a:t>
            </a:r>
            <a:r>
              <a:rPr lang="en-CA" dirty="0" err="1" smtClean="0"/>
              <a:t>AcquireProc</a:t>
            </a:r>
            <a:r>
              <a:rPr lang="en-CA" dirty="0" smtClean="0"/>
              <a:t> into phase 2, with multithreading</a:t>
            </a:r>
          </a:p>
          <a:p>
            <a:pPr lvl="1"/>
            <a:r>
              <a:rPr lang="en-CA" dirty="0" smtClean="0"/>
              <a:t>early reply to </a:t>
            </a:r>
            <a:r>
              <a:rPr lang="en-CA" dirty="0" err="1" smtClean="0"/>
              <a:t>VideoController</a:t>
            </a:r>
            <a:r>
              <a:rPr lang="en-CA" dirty="0" smtClean="0"/>
              <a:t> moves the capture on to the next camera much earlier</a:t>
            </a:r>
          </a:p>
          <a:p>
            <a:pPr lvl="1"/>
            <a:r>
              <a:rPr lang="en-CA" dirty="0" smtClean="0"/>
              <a:t>allows the concurrent phase-2 Acquire tasks to run in parallel</a:t>
            </a:r>
          </a:p>
          <a:p>
            <a:r>
              <a:rPr lang="en-CA" dirty="0" smtClean="0"/>
              <a:t>Other adjustments are also possible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89348"/>
            <a:ext cx="8229600" cy="2539652"/>
          </a:xfrm>
        </p:spPr>
        <p:txBody>
          <a:bodyPr>
            <a:normAutofit/>
          </a:bodyPr>
          <a:lstStyle/>
          <a:p>
            <a:r>
              <a:rPr lang="en-CA" dirty="0" smtClean="0"/>
              <a:t>By using phase 2 at </a:t>
            </a:r>
            <a:r>
              <a:rPr lang="en-CA" dirty="0" err="1" smtClean="0"/>
              <a:t>AcquireProc</a:t>
            </a:r>
            <a:r>
              <a:rPr lang="en-CA" dirty="0" smtClean="0"/>
              <a:t> and various multiplicities</a:t>
            </a:r>
            <a:r>
              <a:rPr lang="en-US" dirty="0" smtClean="0"/>
              <a:t> we can get a capacity of 100 cameras.</a:t>
            </a:r>
          </a:p>
          <a:p>
            <a:pPr lvl="1"/>
            <a:r>
              <a:rPr lang="en-CA" dirty="0" smtClean="0"/>
              <a:t>Even more capacity can be found with </a:t>
            </a:r>
            <a:r>
              <a:rPr lang="en-CA" dirty="0" err="1" smtClean="0"/>
              <a:t>StoreProc</a:t>
            </a:r>
            <a:r>
              <a:rPr lang="en-CA" dirty="0" smtClean="0"/>
              <a:t>.</a:t>
            </a:r>
          </a:p>
          <a:p>
            <a:r>
              <a:rPr lang="en-CA" dirty="0" smtClean="0"/>
              <a:t>Another exploration approach: set multiplicities at </a:t>
            </a:r>
            <a:r>
              <a:rPr lang="en-CA" dirty="0" err="1" smtClean="0"/>
              <a:t>inf</a:t>
            </a:r>
            <a:r>
              <a:rPr lang="en-CA" dirty="0" smtClean="0"/>
              <a:t> and see if specified delays are feasible at all, and what </a:t>
            </a:r>
            <a:r>
              <a:rPr lang="en-CA" dirty="0" err="1" smtClean="0"/>
              <a:t>mulitplicity</a:t>
            </a:r>
            <a:r>
              <a:rPr lang="en-CA" dirty="0" smtClean="0"/>
              <a:t> is used (= </a:t>
            </a:r>
            <a:r>
              <a:rPr lang="en-CA" dirty="0" err="1" smtClean="0"/>
              <a:t>utilizattion</a:t>
            </a:r>
            <a:r>
              <a:rPr lang="en-CA" dirty="0" smtClean="0"/>
              <a:t>), then work down to specified delays.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#4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19344"/>
              </p:ext>
            </p:extLst>
          </p:nvPr>
        </p:nvGraphicFramePr>
        <p:xfrm>
          <a:off x="274319" y="4246323"/>
          <a:ext cx="8684383" cy="2502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439"/>
                <a:gridCol w="862330"/>
                <a:gridCol w="862330"/>
                <a:gridCol w="862330"/>
                <a:gridCol w="1041982"/>
                <a:gridCol w="1041982"/>
                <a:gridCol w="862330"/>
                <a:gridCol w="862330"/>
                <a:gridCol w="862330"/>
              </a:tblGrid>
              <a:tr h="615914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Multiplicity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(Acquire, 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 Buffer, 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  Store,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App. CPU)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 Response Time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Normalized Utilizations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Prob of Missing Deadline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3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Cycle (sec)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User (ms)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Acquire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Proc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Buffer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Store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Proc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App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CPU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Cam’s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Doors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7957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2, 4, 2, 2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1.250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0.988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0.923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0.886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0.710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0.9995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720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2, 10, 6, 3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0.837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0.132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0.988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0.689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0.751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0.707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0.0057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0.0307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720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3, 10, 6, 3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0.768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0.134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0.983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0.910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0.769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0.0005</a:t>
                      </a:r>
                      <a:endParaRPr lang="en-US" sz="200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0.0352</a:t>
                      </a:r>
                      <a:endParaRPr lang="en-US" sz="2000" dirty="0">
                        <a:effectLst/>
                        <a:latin typeface="Arial (W1)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65117" y="3654000"/>
            <a:ext cx="6499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100 cameras, </a:t>
            </a:r>
            <a:r>
              <a:rPr lang="en-CA" sz="2400" dirty="0" err="1" smtClean="0"/>
              <a:t>Nuser</a:t>
            </a:r>
            <a:r>
              <a:rPr lang="en-CA" sz="2400" dirty="0" smtClean="0"/>
              <a:t> = 100 doors, </a:t>
            </a:r>
            <a:r>
              <a:rPr lang="en-CA" sz="2400" dirty="0" err="1" smtClean="0"/>
              <a:t>Nbuf</a:t>
            </a:r>
            <a:r>
              <a:rPr lang="en-CA" sz="2400" dirty="0" smtClean="0"/>
              <a:t> = 10 buffers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289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08012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Two subsystems: CCTV storage, and door access control</a:t>
            </a:r>
          </a:p>
          <a:p>
            <a:r>
              <a:rPr lang="en-CA" dirty="0" smtClean="0"/>
              <a:t>hope to manage up to 100 cameras</a:t>
            </a:r>
          </a:p>
          <a:p>
            <a:r>
              <a:rPr lang="en-CA" dirty="0" smtClean="0"/>
              <a:t>Components, shown as UML with MARTE annotations: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4000" b="1" kern="1200" dirty="0" smtClean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Building Security System</a:t>
            </a:r>
            <a:endParaRPr lang="en-US" dirty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452575"/>
              </p:ext>
            </p:extLst>
          </p:nvPr>
        </p:nvGraphicFramePr>
        <p:xfrm>
          <a:off x="1475656" y="2255524"/>
          <a:ext cx="6444716" cy="4602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Picture" r:id="rId4" imgW="3280277" imgH="2330883" progId="Word.Picture.8">
                  <p:embed/>
                </p:oleObj>
              </mc:Choice>
              <mc:Fallback>
                <p:oleObj name="Picture" r:id="rId4" imgW="3280277" imgH="2330883" progId="Word.Picture.8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55524"/>
                        <a:ext cx="6444716" cy="4602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84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985284"/>
            <a:ext cx="8229600" cy="576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Door</a:t>
            </a:r>
            <a:r>
              <a:rPr lang="en-CA" baseline="0" dirty="0" smtClean="0"/>
              <a:t> Access Scenario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415498"/>
              </p:ext>
            </p:extLst>
          </p:nvPr>
        </p:nvGraphicFramePr>
        <p:xfrm>
          <a:off x="827584" y="800708"/>
          <a:ext cx="7743366" cy="5968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Picture" r:id="rId4" imgW="5468112" imgH="4218432" progId="Word.Picture.8">
                  <p:embed/>
                </p:oleObj>
              </mc:Choice>
              <mc:Fallback>
                <p:oleObj name="Picture" r:id="rId4" imgW="5468112" imgH="4218432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800708"/>
                        <a:ext cx="7743366" cy="59682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9852" y="847745"/>
            <a:ext cx="405470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1. Poisson arrivals of Users 2/s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37" y="3013501"/>
            <a:ext cx="2014462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User puts card</a:t>
            </a:r>
          </a:p>
          <a:p>
            <a:r>
              <a:rPr lang="en-CA" sz="2400" b="1" i="1" dirty="0" smtClean="0">
                <a:solidFill>
                  <a:srgbClr val="C00000"/>
                </a:solidFill>
              </a:rPr>
              <a:t>thru reader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68685" y="4062263"/>
            <a:ext cx="2150076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2. Process card,</a:t>
            </a:r>
          </a:p>
          <a:p>
            <a:r>
              <a:rPr lang="en-CA" sz="2400" b="1" i="1" dirty="0" smtClean="0">
                <a:solidFill>
                  <a:srgbClr val="C00000"/>
                </a:solidFill>
              </a:rPr>
              <a:t>check rights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6281" y="5229200"/>
            <a:ext cx="216469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3. Open door </a:t>
            </a:r>
          </a:p>
          <a:p>
            <a:r>
              <a:rPr lang="en-CA" sz="2400" b="1" i="1" dirty="0" smtClean="0">
                <a:solidFill>
                  <a:srgbClr val="C00000"/>
                </a:solidFill>
              </a:rPr>
              <a:t>or record alarm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60132" y="6390512"/>
            <a:ext cx="28997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4. Write log of events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393" y="5923320"/>
            <a:ext cx="353558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Requirement: 1 s response</a:t>
            </a:r>
          </a:p>
          <a:p>
            <a:r>
              <a:rPr lang="en-CA" sz="2400" b="1" i="1" dirty="0" smtClean="0">
                <a:solidFill>
                  <a:srgbClr val="C00000"/>
                </a:solidFill>
              </a:rPr>
              <a:t>          with 95% probability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400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CCTV capture scenario</a:t>
            </a:r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173219"/>
              </p:ext>
            </p:extLst>
          </p:nvPr>
        </p:nvGraphicFramePr>
        <p:xfrm>
          <a:off x="1655676" y="804927"/>
          <a:ext cx="6219354" cy="6053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Picture" r:id="rId4" imgW="4916424" imgH="4782312" progId="Word.Picture.8">
                  <p:embed/>
                </p:oleObj>
              </mc:Choice>
              <mc:Fallback>
                <p:oleObj name="Picture" r:id="rId4" imgW="4916424" imgH="4782312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676" y="804927"/>
                        <a:ext cx="6219354" cy="60530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6989" y="1664804"/>
            <a:ext cx="23837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 algn="r">
              <a:buAutoNum type="arabicPeriod"/>
            </a:pPr>
            <a:r>
              <a:rPr lang="en-CA" sz="2400" b="1" i="1" dirty="0" smtClean="0">
                <a:solidFill>
                  <a:srgbClr val="C00000"/>
                </a:solidFill>
              </a:rPr>
              <a:t>Trigger camera</a:t>
            </a:r>
          </a:p>
          <a:p>
            <a:pPr algn="r"/>
            <a:r>
              <a:rPr lang="en-CA" sz="2400" b="1" i="1" dirty="0">
                <a:solidFill>
                  <a:srgbClr val="C00000"/>
                </a:solidFill>
              </a:rPr>
              <a:t> </a:t>
            </a:r>
            <a:r>
              <a:rPr lang="en-CA" sz="2400" b="1" i="1" dirty="0" smtClean="0">
                <a:solidFill>
                  <a:srgbClr val="C00000"/>
                </a:solidFill>
              </a:rPr>
              <a:t>  read events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434209"/>
            <a:ext cx="2584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400" b="1" i="1" dirty="0" smtClean="0">
                <a:solidFill>
                  <a:srgbClr val="C00000"/>
                </a:solidFill>
              </a:rPr>
              <a:t>2. Put the image in</a:t>
            </a:r>
          </a:p>
          <a:p>
            <a:pPr algn="r"/>
            <a:r>
              <a:rPr lang="en-CA" sz="2400" b="1" i="1" dirty="0" smtClean="0">
                <a:solidFill>
                  <a:srgbClr val="C00000"/>
                </a:solidFill>
              </a:rPr>
              <a:t>a buffer, send to </a:t>
            </a:r>
          </a:p>
          <a:p>
            <a:r>
              <a:rPr lang="en-CA" sz="2400" b="1" i="1" dirty="0" smtClean="0">
                <a:solidFill>
                  <a:srgbClr val="C00000"/>
                </a:solidFill>
              </a:rPr>
              <a:t>database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47764" y="3861048"/>
            <a:ext cx="972108" cy="0"/>
          </a:xfrm>
          <a:prstGeom prst="straightConnector1">
            <a:avLst/>
          </a:prstGeom>
          <a:ln w="1270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12977" y="4797152"/>
            <a:ext cx="2331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400" b="1" i="1" dirty="0" smtClean="0">
                <a:solidFill>
                  <a:srgbClr val="C00000"/>
                </a:solidFill>
              </a:rPr>
              <a:t>3. Store image in</a:t>
            </a:r>
          </a:p>
          <a:p>
            <a:pPr algn="r"/>
            <a:r>
              <a:rPr lang="en-CA" sz="2400" b="1" i="1" dirty="0" smtClean="0">
                <a:solidFill>
                  <a:srgbClr val="C00000"/>
                </a:solidFill>
              </a:rPr>
              <a:t>database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53087" y="2098037"/>
            <a:ext cx="25012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>
                <a:solidFill>
                  <a:srgbClr val="C00000"/>
                </a:solidFill>
              </a:rPr>
              <a:t>Buffer operations: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i="1" dirty="0" smtClean="0">
                <a:solidFill>
                  <a:srgbClr val="C00000"/>
                </a:solidFill>
              </a:rPr>
              <a:t>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i="1" dirty="0" smtClean="0">
                <a:solidFill>
                  <a:srgbClr val="C00000"/>
                </a:solidFill>
              </a:rPr>
              <a:t>release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3671900" y="2698202"/>
            <a:ext cx="2781187" cy="29875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824029" y="3176972"/>
            <a:ext cx="1629058" cy="313234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737" y="2385912"/>
            <a:ext cx="16098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(the N cameras</a:t>
            </a:r>
          </a:p>
          <a:p>
            <a:r>
              <a:rPr lang="en-CA" i="1" dirty="0" smtClean="0"/>
              <a:t> were not </a:t>
            </a:r>
          </a:p>
          <a:p>
            <a:r>
              <a:rPr lang="en-CA" i="1" dirty="0"/>
              <a:t> </a:t>
            </a:r>
            <a:r>
              <a:rPr lang="en-CA" i="1" dirty="0" smtClean="0"/>
              <a:t>modeled)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56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023491"/>
              </p:ext>
            </p:extLst>
          </p:nvPr>
        </p:nvGraphicFramePr>
        <p:xfrm>
          <a:off x="1760071" y="944725"/>
          <a:ext cx="7170001" cy="591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Picture" r:id="rId4" imgW="4611624" imgH="3800856" progId="Word.Picture.8">
                  <p:embed/>
                </p:oleObj>
              </mc:Choice>
              <mc:Fallback>
                <p:oleObj name="Picture" r:id="rId4" imgW="4611624" imgH="380085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071" y="944725"/>
                        <a:ext cx="7170001" cy="5913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55676" y="872716"/>
            <a:ext cx="7185484" cy="468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b="1" dirty="0" smtClean="0">
                <a:solidFill>
                  <a:srgbClr val="C00000"/>
                </a:solidFill>
              </a:rPr>
              <a:t>Video Capture subsystem	   Door Access subsystem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LQN Model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2204864"/>
            <a:ext cx="756084" cy="684076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950042" y="5049180"/>
            <a:ext cx="3906434" cy="180882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500" y="1220501"/>
            <a:ext cx="1474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C00000"/>
                </a:solidFill>
              </a:rPr>
              <a:t>Shared </a:t>
            </a:r>
          </a:p>
          <a:p>
            <a:r>
              <a:rPr lang="en-CA" sz="2400" i="1" dirty="0" smtClean="0">
                <a:solidFill>
                  <a:srgbClr val="C00000"/>
                </a:solidFill>
              </a:rPr>
              <a:t>Resources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-16315" y="1077938"/>
            <a:ext cx="1545750" cy="111612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82" y="826718"/>
            <a:ext cx="8699326" cy="22797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/>
              <a:t>Each buffer must be emptied before it can be used for another camera</a:t>
            </a:r>
          </a:p>
          <a:p>
            <a:r>
              <a:rPr lang="en-CA" dirty="0" smtClean="0"/>
              <a:t>Thus the buffer is a resource that could have a queue, which should be modeled as the pseudo-task Buffer</a:t>
            </a:r>
          </a:p>
          <a:p>
            <a:pPr marL="0" indent="0">
              <a:buNone/>
            </a:pPr>
            <a:r>
              <a:rPr lang="en-CA" b="1" dirty="0" smtClean="0">
                <a:solidFill>
                  <a:srgbClr val="C00000"/>
                </a:solidFill>
              </a:rPr>
              <a:t>Model fragment without buffer              How the buffer pool was 							     modeled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Handling of Buffering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33037"/>
              </p:ext>
            </p:extLst>
          </p:nvPr>
        </p:nvGraphicFramePr>
        <p:xfrm>
          <a:off x="5331164" y="3022470"/>
          <a:ext cx="3599893" cy="355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Picture" r:id="rId4" imgW="4611624" imgH="3800856" progId="Word.Picture.8">
                  <p:embed/>
                </p:oleObj>
              </mc:Choice>
              <mc:Fallback>
                <p:oleObj name="Picture" r:id="rId4" imgW="4611624" imgH="3800856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4229" r="44463" b="19238"/>
                      <a:stretch>
                        <a:fillRect/>
                      </a:stretch>
                    </p:blipFill>
                    <p:spPr bwMode="auto">
                      <a:xfrm>
                        <a:off x="5331164" y="3022470"/>
                        <a:ext cx="3599893" cy="3557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-215786" y="3082456"/>
            <a:ext cx="4295478" cy="3557588"/>
            <a:chOff x="528600" y="1304764"/>
            <a:chExt cx="4295478" cy="355758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7606247"/>
                </p:ext>
              </p:extLst>
            </p:nvPr>
          </p:nvGraphicFramePr>
          <p:xfrm>
            <a:off x="1223628" y="1304764"/>
            <a:ext cx="3600450" cy="3557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0" name="Picture" r:id="rId6" imgW="4611624" imgH="3800856" progId="Word.Picture.8">
                    <p:embed/>
                  </p:oleObj>
                </mc:Choice>
                <mc:Fallback>
                  <p:oleObj name="Picture" r:id="rId6" imgW="4611624" imgH="3800856" progId="Word.Picture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14229" r="44463" b="19238"/>
                        <a:stretch>
                          <a:fillRect/>
                        </a:stretch>
                      </p:blipFill>
                      <p:spPr bwMode="auto">
                        <a:xfrm>
                          <a:off x="1223628" y="1304764"/>
                          <a:ext cx="3600450" cy="3557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528600" y="1988839"/>
              <a:ext cx="3850988" cy="1548172"/>
            </a:xfrm>
            <a:custGeom>
              <a:avLst/>
              <a:gdLst>
                <a:gd name="connsiteX0" fmla="*/ 0 w 3312368"/>
                <a:gd name="connsiteY0" fmla="*/ 0 h 1548172"/>
                <a:gd name="connsiteX1" fmla="*/ 3312368 w 3312368"/>
                <a:gd name="connsiteY1" fmla="*/ 0 h 1548172"/>
                <a:gd name="connsiteX2" fmla="*/ 3312368 w 3312368"/>
                <a:gd name="connsiteY2" fmla="*/ 1548172 h 1548172"/>
                <a:gd name="connsiteX3" fmla="*/ 0 w 3312368"/>
                <a:gd name="connsiteY3" fmla="*/ 1548172 h 1548172"/>
                <a:gd name="connsiteX4" fmla="*/ 0 w 3312368"/>
                <a:gd name="connsiteY4" fmla="*/ 0 h 1548172"/>
                <a:gd name="connsiteX0" fmla="*/ 0 w 3850988"/>
                <a:gd name="connsiteY0" fmla="*/ 0 h 1548172"/>
                <a:gd name="connsiteX1" fmla="*/ 3312368 w 3850988"/>
                <a:gd name="connsiteY1" fmla="*/ 0 h 1548172"/>
                <a:gd name="connsiteX2" fmla="*/ 3850988 w 3850988"/>
                <a:gd name="connsiteY2" fmla="*/ 1548172 h 1548172"/>
                <a:gd name="connsiteX3" fmla="*/ 0 w 3850988"/>
                <a:gd name="connsiteY3" fmla="*/ 1548172 h 1548172"/>
                <a:gd name="connsiteX4" fmla="*/ 0 w 3850988"/>
                <a:gd name="connsiteY4" fmla="*/ 0 h 1548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50988" h="1548172">
                  <a:moveTo>
                    <a:pt x="0" y="0"/>
                  </a:moveTo>
                  <a:lnTo>
                    <a:pt x="3312368" y="0"/>
                  </a:lnTo>
                  <a:lnTo>
                    <a:pt x="3850988" y="1548172"/>
                  </a:lnTo>
                  <a:lnTo>
                    <a:pt x="0" y="15481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1727684" y="1950720"/>
              <a:ext cx="101116" cy="158629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79712" y="1950720"/>
              <a:ext cx="330366" cy="158629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2144895" y="1950720"/>
              <a:ext cx="1851041" cy="158629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Isosceles Triangle 22"/>
            <p:cNvSpPr/>
            <p:nvPr/>
          </p:nvSpPr>
          <p:spPr>
            <a:xfrm rot="19118310">
              <a:off x="3782575" y="2072641"/>
              <a:ext cx="304800" cy="31496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8"/>
          <p:cNvSpPr/>
          <p:nvPr/>
        </p:nvSpPr>
        <p:spPr>
          <a:xfrm>
            <a:off x="2003460" y="5815173"/>
            <a:ext cx="1631741" cy="854007"/>
          </a:xfrm>
          <a:custGeom>
            <a:avLst/>
            <a:gdLst>
              <a:gd name="connsiteX0" fmla="*/ 0 w 3312368"/>
              <a:gd name="connsiteY0" fmla="*/ 0 h 1548172"/>
              <a:gd name="connsiteX1" fmla="*/ 3312368 w 3312368"/>
              <a:gd name="connsiteY1" fmla="*/ 0 h 1548172"/>
              <a:gd name="connsiteX2" fmla="*/ 3312368 w 3312368"/>
              <a:gd name="connsiteY2" fmla="*/ 1548172 h 1548172"/>
              <a:gd name="connsiteX3" fmla="*/ 0 w 3312368"/>
              <a:gd name="connsiteY3" fmla="*/ 1548172 h 1548172"/>
              <a:gd name="connsiteX4" fmla="*/ 0 w 3312368"/>
              <a:gd name="connsiteY4" fmla="*/ 0 h 1548172"/>
              <a:gd name="connsiteX0" fmla="*/ 0 w 3850988"/>
              <a:gd name="connsiteY0" fmla="*/ 0 h 1548172"/>
              <a:gd name="connsiteX1" fmla="*/ 3312368 w 3850988"/>
              <a:gd name="connsiteY1" fmla="*/ 0 h 1548172"/>
              <a:gd name="connsiteX2" fmla="*/ 3850988 w 3850988"/>
              <a:gd name="connsiteY2" fmla="*/ 1548172 h 1548172"/>
              <a:gd name="connsiteX3" fmla="*/ 0 w 3850988"/>
              <a:gd name="connsiteY3" fmla="*/ 1548172 h 1548172"/>
              <a:gd name="connsiteX4" fmla="*/ 0 w 3850988"/>
              <a:gd name="connsiteY4" fmla="*/ 0 h 154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0988" h="1548172">
                <a:moveTo>
                  <a:pt x="0" y="0"/>
                </a:moveTo>
                <a:lnTo>
                  <a:pt x="3312368" y="0"/>
                </a:lnTo>
                <a:lnTo>
                  <a:pt x="3850988" y="1548172"/>
                </a:lnTo>
                <a:lnTo>
                  <a:pt x="0" y="154817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7366571" y="5640512"/>
            <a:ext cx="678094" cy="40069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82495" y="6484514"/>
            <a:ext cx="4561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C00000"/>
                </a:solidFill>
              </a:rPr>
              <a:t>forwarding call to a function of </a:t>
            </a:r>
            <a:r>
              <a:rPr lang="en-CA" i="1" dirty="0" err="1" smtClean="0">
                <a:solidFill>
                  <a:srgbClr val="C00000"/>
                </a:solidFill>
              </a:rPr>
              <a:t>BufferManager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2405" y="3921392"/>
            <a:ext cx="1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 smtClean="0">
                <a:solidFill>
                  <a:srgbClr val="C00000"/>
                </a:solidFill>
              </a:rPr>
              <a:t>real task </a:t>
            </a:r>
            <a:r>
              <a:rPr lang="en-CA" i="1" dirty="0" err="1" smtClean="0">
                <a:solidFill>
                  <a:srgbClr val="C00000"/>
                </a:solidFill>
              </a:rPr>
              <a:t>BufferManager</a:t>
            </a:r>
            <a:r>
              <a:rPr lang="en-CA" i="1" dirty="0" smtClean="0">
                <a:solidFill>
                  <a:srgbClr val="C00000"/>
                </a:solidFill>
              </a:rPr>
              <a:t> and pseudo-task Buffer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9101" y="926926"/>
            <a:ext cx="3814175" cy="5931074"/>
          </a:xfrm>
        </p:spPr>
        <p:txBody>
          <a:bodyPr>
            <a:normAutofit/>
          </a:bodyPr>
          <a:lstStyle/>
          <a:p>
            <a:pPr marL="174625" indent="-174625"/>
            <a:r>
              <a:rPr lang="en-CA" dirty="0" smtClean="0"/>
              <a:t>The operations that require holding the buffer are executed by calls from the buffer pool pseudo-task </a:t>
            </a:r>
            <a:r>
              <a:rPr lang="en-CA" b="1" dirty="0" smtClean="0">
                <a:solidFill>
                  <a:srgbClr val="C00000"/>
                </a:solidFill>
              </a:rPr>
              <a:t>Buffer</a:t>
            </a:r>
          </a:p>
          <a:p>
            <a:pPr marL="574675" lvl="1" indent="-174625"/>
            <a:r>
              <a:rPr lang="en-CA" dirty="0" smtClean="0"/>
              <a:t>separate from the </a:t>
            </a:r>
            <a:r>
              <a:rPr lang="en-CA" dirty="0"/>
              <a:t>b</a:t>
            </a:r>
            <a:r>
              <a:rPr lang="en-CA" dirty="0" smtClean="0"/>
              <a:t>uffer manager task!!</a:t>
            </a:r>
          </a:p>
          <a:p>
            <a:pPr marL="574675" lvl="1" indent="-174625"/>
            <a:r>
              <a:rPr lang="en-CA" dirty="0" smtClean="0"/>
              <a:t>including the execution of the release operation by the buffer manager</a:t>
            </a:r>
          </a:p>
          <a:p>
            <a:pPr marL="574675" lvl="1" indent="-174625"/>
            <a:r>
              <a:rPr lang="en-CA" dirty="0" smtClean="0"/>
              <a:t>assumes the manager has a dedicated thread for release</a:t>
            </a:r>
          </a:p>
          <a:p>
            <a:pPr marL="174625" indent="-174625"/>
            <a:r>
              <a:rPr lang="en-CA" dirty="0" err="1" smtClean="0"/>
              <a:t>releaseBuf</a:t>
            </a:r>
            <a:r>
              <a:rPr lang="en-CA" dirty="0" smtClean="0"/>
              <a:t> is executed by </a:t>
            </a:r>
            <a:r>
              <a:rPr lang="en-CA" dirty="0" err="1" smtClean="0"/>
              <a:t>storeImage</a:t>
            </a:r>
            <a:r>
              <a:rPr lang="en-CA" dirty="0" smtClean="0"/>
              <a:t>, or </a:t>
            </a:r>
            <a:r>
              <a:rPr lang="en-CA" dirty="0" err="1" smtClean="0"/>
              <a:t>bufEntry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Handling of Buffering (2)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877173"/>
              </p:ext>
            </p:extLst>
          </p:nvPr>
        </p:nvGraphicFramePr>
        <p:xfrm>
          <a:off x="4094505" y="1139868"/>
          <a:ext cx="5049495" cy="4989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Picture" r:id="rId4" imgW="4611624" imgH="3800856" progId="Word.Picture.8">
                  <p:embed/>
                </p:oleObj>
              </mc:Choice>
              <mc:Fallback>
                <p:oleObj name="Picture" r:id="rId4" imgW="4611624" imgH="3800856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4229" r="44463" b="19238"/>
                      <a:stretch>
                        <a:fillRect/>
                      </a:stretch>
                    </p:blipFill>
                    <p:spPr bwMode="auto">
                      <a:xfrm>
                        <a:off x="4094505" y="1139868"/>
                        <a:ext cx="5049495" cy="4989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>
          <a:xfrm>
            <a:off x="4033381" y="3868208"/>
            <a:ext cx="4684734" cy="2570170"/>
          </a:xfrm>
          <a:custGeom>
            <a:avLst/>
            <a:gdLst>
              <a:gd name="connsiteX0" fmla="*/ 0 w 4684734"/>
              <a:gd name="connsiteY0" fmla="*/ 603584 h 2570170"/>
              <a:gd name="connsiteX1" fmla="*/ 25052 w 4684734"/>
              <a:gd name="connsiteY1" fmla="*/ 403167 h 2570170"/>
              <a:gd name="connsiteX2" fmla="*/ 75156 w 4684734"/>
              <a:gd name="connsiteY2" fmla="*/ 328011 h 2570170"/>
              <a:gd name="connsiteX3" fmla="*/ 150312 w 4684734"/>
              <a:gd name="connsiteY3" fmla="*/ 290433 h 2570170"/>
              <a:gd name="connsiteX4" fmla="*/ 187890 w 4684734"/>
              <a:gd name="connsiteY4" fmla="*/ 265381 h 2570170"/>
              <a:gd name="connsiteX5" fmla="*/ 225468 w 4684734"/>
              <a:gd name="connsiteY5" fmla="*/ 252855 h 2570170"/>
              <a:gd name="connsiteX6" fmla="*/ 275572 w 4684734"/>
              <a:gd name="connsiteY6" fmla="*/ 227803 h 2570170"/>
              <a:gd name="connsiteX7" fmla="*/ 413359 w 4684734"/>
              <a:gd name="connsiteY7" fmla="*/ 190225 h 2570170"/>
              <a:gd name="connsiteX8" fmla="*/ 463463 w 4684734"/>
              <a:gd name="connsiteY8" fmla="*/ 165173 h 2570170"/>
              <a:gd name="connsiteX9" fmla="*/ 538619 w 4684734"/>
              <a:gd name="connsiteY9" fmla="*/ 140121 h 2570170"/>
              <a:gd name="connsiteX10" fmla="*/ 576197 w 4684734"/>
              <a:gd name="connsiteY10" fmla="*/ 127595 h 2570170"/>
              <a:gd name="connsiteX11" fmla="*/ 613775 w 4684734"/>
              <a:gd name="connsiteY11" fmla="*/ 115069 h 2570170"/>
              <a:gd name="connsiteX12" fmla="*/ 701457 w 4684734"/>
              <a:gd name="connsiteY12" fmla="*/ 77491 h 2570170"/>
              <a:gd name="connsiteX13" fmla="*/ 1064712 w 4684734"/>
              <a:gd name="connsiteY13" fmla="*/ 90017 h 2570170"/>
              <a:gd name="connsiteX14" fmla="*/ 1127342 w 4684734"/>
              <a:gd name="connsiteY14" fmla="*/ 102543 h 2570170"/>
              <a:gd name="connsiteX15" fmla="*/ 1653435 w 4684734"/>
              <a:gd name="connsiteY15" fmla="*/ 127595 h 2570170"/>
              <a:gd name="connsiteX16" fmla="*/ 1916482 w 4684734"/>
              <a:gd name="connsiteY16" fmla="*/ 115069 h 2570170"/>
              <a:gd name="connsiteX17" fmla="*/ 1979112 w 4684734"/>
              <a:gd name="connsiteY17" fmla="*/ 102543 h 2570170"/>
              <a:gd name="connsiteX18" fmla="*/ 2066794 w 4684734"/>
              <a:gd name="connsiteY18" fmla="*/ 90017 h 2570170"/>
              <a:gd name="connsiteX19" fmla="*/ 2179529 w 4684734"/>
              <a:gd name="connsiteY19" fmla="*/ 64965 h 2570170"/>
              <a:gd name="connsiteX20" fmla="*/ 2242159 w 4684734"/>
              <a:gd name="connsiteY20" fmla="*/ 52439 h 2570170"/>
              <a:gd name="connsiteX21" fmla="*/ 2793304 w 4684734"/>
              <a:gd name="connsiteY21" fmla="*/ 27387 h 2570170"/>
              <a:gd name="connsiteX22" fmla="*/ 3620022 w 4684734"/>
              <a:gd name="connsiteY22" fmla="*/ 14860 h 2570170"/>
              <a:gd name="connsiteX23" fmla="*/ 3858016 w 4684734"/>
              <a:gd name="connsiteY23" fmla="*/ 39913 h 2570170"/>
              <a:gd name="connsiteX24" fmla="*/ 4070959 w 4684734"/>
              <a:gd name="connsiteY24" fmla="*/ 64965 h 2570170"/>
              <a:gd name="connsiteX25" fmla="*/ 4146115 w 4684734"/>
              <a:gd name="connsiteY25" fmla="*/ 77491 h 2570170"/>
              <a:gd name="connsiteX26" fmla="*/ 4221271 w 4684734"/>
              <a:gd name="connsiteY26" fmla="*/ 102543 h 2570170"/>
              <a:gd name="connsiteX27" fmla="*/ 4308953 w 4684734"/>
              <a:gd name="connsiteY27" fmla="*/ 127595 h 2570170"/>
              <a:gd name="connsiteX28" fmla="*/ 4384109 w 4684734"/>
              <a:gd name="connsiteY28" fmla="*/ 190225 h 2570170"/>
              <a:gd name="connsiteX29" fmla="*/ 4421687 w 4684734"/>
              <a:gd name="connsiteY29" fmla="*/ 215277 h 2570170"/>
              <a:gd name="connsiteX30" fmla="*/ 4521896 w 4684734"/>
              <a:gd name="connsiteY30" fmla="*/ 365589 h 2570170"/>
              <a:gd name="connsiteX31" fmla="*/ 4546948 w 4684734"/>
              <a:gd name="connsiteY31" fmla="*/ 403167 h 2570170"/>
              <a:gd name="connsiteX32" fmla="*/ 4559474 w 4684734"/>
              <a:gd name="connsiteY32" fmla="*/ 440745 h 2570170"/>
              <a:gd name="connsiteX33" fmla="*/ 4584526 w 4684734"/>
              <a:gd name="connsiteY33" fmla="*/ 478324 h 2570170"/>
              <a:gd name="connsiteX34" fmla="*/ 4609578 w 4684734"/>
              <a:gd name="connsiteY34" fmla="*/ 553480 h 2570170"/>
              <a:gd name="connsiteX35" fmla="*/ 4622104 w 4684734"/>
              <a:gd name="connsiteY35" fmla="*/ 591058 h 2570170"/>
              <a:gd name="connsiteX36" fmla="*/ 4634630 w 4684734"/>
              <a:gd name="connsiteY36" fmla="*/ 628636 h 2570170"/>
              <a:gd name="connsiteX37" fmla="*/ 4647156 w 4684734"/>
              <a:gd name="connsiteY37" fmla="*/ 753896 h 2570170"/>
              <a:gd name="connsiteX38" fmla="*/ 4659682 w 4684734"/>
              <a:gd name="connsiteY38" fmla="*/ 804000 h 2570170"/>
              <a:gd name="connsiteX39" fmla="*/ 4672208 w 4684734"/>
              <a:gd name="connsiteY39" fmla="*/ 966839 h 2570170"/>
              <a:gd name="connsiteX40" fmla="*/ 4684734 w 4684734"/>
              <a:gd name="connsiteY40" fmla="*/ 1092099 h 2570170"/>
              <a:gd name="connsiteX41" fmla="*/ 4672208 w 4684734"/>
              <a:gd name="connsiteY41" fmla="*/ 1442828 h 2570170"/>
              <a:gd name="connsiteX42" fmla="*/ 4634630 w 4684734"/>
              <a:gd name="connsiteY42" fmla="*/ 1568088 h 2570170"/>
              <a:gd name="connsiteX43" fmla="*/ 4597052 w 4684734"/>
              <a:gd name="connsiteY43" fmla="*/ 1655770 h 2570170"/>
              <a:gd name="connsiteX44" fmla="*/ 4559474 w 4684734"/>
              <a:gd name="connsiteY44" fmla="*/ 1755978 h 2570170"/>
              <a:gd name="connsiteX45" fmla="*/ 4509370 w 4684734"/>
              <a:gd name="connsiteY45" fmla="*/ 1856187 h 2570170"/>
              <a:gd name="connsiteX46" fmla="*/ 4484318 w 4684734"/>
              <a:gd name="connsiteY46" fmla="*/ 1931343 h 2570170"/>
              <a:gd name="connsiteX47" fmla="*/ 4471792 w 4684734"/>
              <a:gd name="connsiteY47" fmla="*/ 1968921 h 2570170"/>
              <a:gd name="connsiteX48" fmla="*/ 4446740 w 4684734"/>
              <a:gd name="connsiteY48" fmla="*/ 2006499 h 2570170"/>
              <a:gd name="connsiteX49" fmla="*/ 4421687 w 4684734"/>
              <a:gd name="connsiteY49" fmla="*/ 2081655 h 2570170"/>
              <a:gd name="connsiteX50" fmla="*/ 4384109 w 4684734"/>
              <a:gd name="connsiteY50" fmla="*/ 2156811 h 2570170"/>
              <a:gd name="connsiteX51" fmla="*/ 4359057 w 4684734"/>
              <a:gd name="connsiteY51" fmla="*/ 2194389 h 2570170"/>
              <a:gd name="connsiteX52" fmla="*/ 4334005 w 4684734"/>
              <a:gd name="connsiteY52" fmla="*/ 2244493 h 2570170"/>
              <a:gd name="connsiteX53" fmla="*/ 4321479 w 4684734"/>
              <a:gd name="connsiteY53" fmla="*/ 2282071 h 2570170"/>
              <a:gd name="connsiteX54" fmla="*/ 4183693 w 4684734"/>
              <a:gd name="connsiteY54" fmla="*/ 2394806 h 2570170"/>
              <a:gd name="connsiteX55" fmla="*/ 4146115 w 4684734"/>
              <a:gd name="connsiteY55" fmla="*/ 2419858 h 2570170"/>
              <a:gd name="connsiteX56" fmla="*/ 4108537 w 4684734"/>
              <a:gd name="connsiteY56" fmla="*/ 2444910 h 2570170"/>
              <a:gd name="connsiteX57" fmla="*/ 4070959 w 4684734"/>
              <a:gd name="connsiteY57" fmla="*/ 2457436 h 2570170"/>
              <a:gd name="connsiteX58" fmla="*/ 3995803 w 4684734"/>
              <a:gd name="connsiteY58" fmla="*/ 2495014 h 2570170"/>
              <a:gd name="connsiteX59" fmla="*/ 3832964 w 4684734"/>
              <a:gd name="connsiteY59" fmla="*/ 2520066 h 2570170"/>
              <a:gd name="connsiteX60" fmla="*/ 3782860 w 4684734"/>
              <a:gd name="connsiteY60" fmla="*/ 2532592 h 2570170"/>
              <a:gd name="connsiteX61" fmla="*/ 3745282 w 4684734"/>
              <a:gd name="connsiteY61" fmla="*/ 2545118 h 2570170"/>
              <a:gd name="connsiteX62" fmla="*/ 3607496 w 4684734"/>
              <a:gd name="connsiteY62" fmla="*/ 2570170 h 2570170"/>
              <a:gd name="connsiteX63" fmla="*/ 3106455 w 4684734"/>
              <a:gd name="connsiteY63" fmla="*/ 2557644 h 2570170"/>
              <a:gd name="connsiteX64" fmla="*/ 3006246 w 4684734"/>
              <a:gd name="connsiteY64" fmla="*/ 2532592 h 2570170"/>
              <a:gd name="connsiteX65" fmla="*/ 2880986 w 4684734"/>
              <a:gd name="connsiteY65" fmla="*/ 2457436 h 2570170"/>
              <a:gd name="connsiteX66" fmla="*/ 2830882 w 4684734"/>
              <a:gd name="connsiteY66" fmla="*/ 2444910 h 2570170"/>
              <a:gd name="connsiteX67" fmla="*/ 2755726 w 4684734"/>
              <a:gd name="connsiteY67" fmla="*/ 2407332 h 2570170"/>
              <a:gd name="connsiteX68" fmla="*/ 2718148 w 4684734"/>
              <a:gd name="connsiteY68" fmla="*/ 2382280 h 2570170"/>
              <a:gd name="connsiteX69" fmla="*/ 2680570 w 4684734"/>
              <a:gd name="connsiteY69" fmla="*/ 2369754 h 2570170"/>
              <a:gd name="connsiteX70" fmla="*/ 2605414 w 4684734"/>
              <a:gd name="connsiteY70" fmla="*/ 2332176 h 2570170"/>
              <a:gd name="connsiteX71" fmla="*/ 2555309 w 4684734"/>
              <a:gd name="connsiteY71" fmla="*/ 2282071 h 2570170"/>
              <a:gd name="connsiteX72" fmla="*/ 2480153 w 4684734"/>
              <a:gd name="connsiteY72" fmla="*/ 2231967 h 2570170"/>
              <a:gd name="connsiteX73" fmla="*/ 2379945 w 4684734"/>
              <a:gd name="connsiteY73" fmla="*/ 2081655 h 2570170"/>
              <a:gd name="connsiteX74" fmla="*/ 2354893 w 4684734"/>
              <a:gd name="connsiteY74" fmla="*/ 2044077 h 2570170"/>
              <a:gd name="connsiteX75" fmla="*/ 2304789 w 4684734"/>
              <a:gd name="connsiteY75" fmla="*/ 1931343 h 2570170"/>
              <a:gd name="connsiteX76" fmla="*/ 2292263 w 4684734"/>
              <a:gd name="connsiteY76" fmla="*/ 1868713 h 2570170"/>
              <a:gd name="connsiteX77" fmla="*/ 2279737 w 4684734"/>
              <a:gd name="connsiteY77" fmla="*/ 1831134 h 2570170"/>
              <a:gd name="connsiteX78" fmla="*/ 2267211 w 4684734"/>
              <a:gd name="connsiteY78" fmla="*/ 1755978 h 2570170"/>
              <a:gd name="connsiteX79" fmla="*/ 2242159 w 4684734"/>
              <a:gd name="connsiteY79" fmla="*/ 1680822 h 2570170"/>
              <a:gd name="connsiteX80" fmla="*/ 2204581 w 4684734"/>
              <a:gd name="connsiteY80" fmla="*/ 1555562 h 2570170"/>
              <a:gd name="connsiteX81" fmla="*/ 2179529 w 4684734"/>
              <a:gd name="connsiteY81" fmla="*/ 1517984 h 2570170"/>
              <a:gd name="connsiteX82" fmla="*/ 2167003 w 4684734"/>
              <a:gd name="connsiteY82" fmla="*/ 1480406 h 2570170"/>
              <a:gd name="connsiteX83" fmla="*/ 2116898 w 4684734"/>
              <a:gd name="connsiteY83" fmla="*/ 1417776 h 2570170"/>
              <a:gd name="connsiteX84" fmla="*/ 2029216 w 4684734"/>
              <a:gd name="connsiteY84" fmla="*/ 1330093 h 2570170"/>
              <a:gd name="connsiteX85" fmla="*/ 1979112 w 4684734"/>
              <a:gd name="connsiteY85" fmla="*/ 1305041 h 2570170"/>
              <a:gd name="connsiteX86" fmla="*/ 1929008 w 4684734"/>
              <a:gd name="connsiteY86" fmla="*/ 1292515 h 2570170"/>
              <a:gd name="connsiteX87" fmla="*/ 1891430 w 4684734"/>
              <a:gd name="connsiteY87" fmla="*/ 1279989 h 2570170"/>
              <a:gd name="connsiteX88" fmla="*/ 1841326 w 4684734"/>
              <a:gd name="connsiteY88" fmla="*/ 1267463 h 2570170"/>
              <a:gd name="connsiteX89" fmla="*/ 1703540 w 4684734"/>
              <a:gd name="connsiteY89" fmla="*/ 1229885 h 2570170"/>
              <a:gd name="connsiteX90" fmla="*/ 1352811 w 4684734"/>
              <a:gd name="connsiteY90" fmla="*/ 1254937 h 2570170"/>
              <a:gd name="connsiteX91" fmla="*/ 1227551 w 4684734"/>
              <a:gd name="connsiteY91" fmla="*/ 1267463 h 2570170"/>
              <a:gd name="connsiteX92" fmla="*/ 951978 w 4684734"/>
              <a:gd name="connsiteY92" fmla="*/ 1279989 h 2570170"/>
              <a:gd name="connsiteX93" fmla="*/ 375781 w 4684734"/>
              <a:gd name="connsiteY93" fmla="*/ 1267463 h 2570170"/>
              <a:gd name="connsiteX94" fmla="*/ 300624 w 4684734"/>
              <a:gd name="connsiteY94" fmla="*/ 1242411 h 2570170"/>
              <a:gd name="connsiteX95" fmla="*/ 263046 w 4684734"/>
              <a:gd name="connsiteY95" fmla="*/ 1229885 h 2570170"/>
              <a:gd name="connsiteX96" fmla="*/ 212942 w 4684734"/>
              <a:gd name="connsiteY96" fmla="*/ 1217359 h 2570170"/>
              <a:gd name="connsiteX97" fmla="*/ 125260 w 4684734"/>
              <a:gd name="connsiteY97" fmla="*/ 1179781 h 2570170"/>
              <a:gd name="connsiteX98" fmla="*/ 75156 w 4684734"/>
              <a:gd name="connsiteY98" fmla="*/ 1104625 h 2570170"/>
              <a:gd name="connsiteX99" fmla="*/ 62630 w 4684734"/>
              <a:gd name="connsiteY99" fmla="*/ 1067047 h 2570170"/>
              <a:gd name="connsiteX100" fmla="*/ 25052 w 4684734"/>
              <a:gd name="connsiteY100" fmla="*/ 991891 h 2570170"/>
              <a:gd name="connsiteX101" fmla="*/ 12526 w 4684734"/>
              <a:gd name="connsiteY101" fmla="*/ 904208 h 2570170"/>
              <a:gd name="connsiteX102" fmla="*/ 0 w 4684734"/>
              <a:gd name="connsiteY102" fmla="*/ 854104 h 2570170"/>
              <a:gd name="connsiteX103" fmla="*/ 12526 w 4684734"/>
              <a:gd name="connsiteY103" fmla="*/ 603584 h 2570170"/>
              <a:gd name="connsiteX104" fmla="*/ 12526 w 4684734"/>
              <a:gd name="connsiteY104" fmla="*/ 528428 h 2570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4684734" h="2570170">
                <a:moveTo>
                  <a:pt x="0" y="603584"/>
                </a:moveTo>
                <a:cubicBezTo>
                  <a:pt x="400" y="598383"/>
                  <a:pt x="-1503" y="450966"/>
                  <a:pt x="25052" y="403167"/>
                </a:cubicBezTo>
                <a:cubicBezTo>
                  <a:pt x="39674" y="376847"/>
                  <a:pt x="50104" y="344712"/>
                  <a:pt x="75156" y="328011"/>
                </a:cubicBezTo>
                <a:cubicBezTo>
                  <a:pt x="182849" y="256215"/>
                  <a:pt x="46592" y="342293"/>
                  <a:pt x="150312" y="290433"/>
                </a:cubicBezTo>
                <a:cubicBezTo>
                  <a:pt x="163777" y="283700"/>
                  <a:pt x="174425" y="272114"/>
                  <a:pt x="187890" y="265381"/>
                </a:cubicBezTo>
                <a:cubicBezTo>
                  <a:pt x="199700" y="259476"/>
                  <a:pt x="213332" y="258056"/>
                  <a:pt x="225468" y="252855"/>
                </a:cubicBezTo>
                <a:cubicBezTo>
                  <a:pt x="242631" y="245499"/>
                  <a:pt x="257858" y="233708"/>
                  <a:pt x="275572" y="227803"/>
                </a:cubicBezTo>
                <a:cubicBezTo>
                  <a:pt x="304313" y="218223"/>
                  <a:pt x="375435" y="206478"/>
                  <a:pt x="413359" y="190225"/>
                </a:cubicBezTo>
                <a:cubicBezTo>
                  <a:pt x="430522" y="182869"/>
                  <a:pt x="446126" y="172108"/>
                  <a:pt x="463463" y="165173"/>
                </a:cubicBezTo>
                <a:cubicBezTo>
                  <a:pt x="487981" y="155366"/>
                  <a:pt x="513567" y="148472"/>
                  <a:pt x="538619" y="140121"/>
                </a:cubicBezTo>
                <a:lnTo>
                  <a:pt x="576197" y="127595"/>
                </a:lnTo>
                <a:cubicBezTo>
                  <a:pt x="588723" y="123420"/>
                  <a:pt x="601965" y="120974"/>
                  <a:pt x="613775" y="115069"/>
                </a:cubicBezTo>
                <a:cubicBezTo>
                  <a:pt x="675689" y="84112"/>
                  <a:pt x="646165" y="95922"/>
                  <a:pt x="701457" y="77491"/>
                </a:cubicBezTo>
                <a:cubicBezTo>
                  <a:pt x="822542" y="81666"/>
                  <a:pt x="943764" y="82902"/>
                  <a:pt x="1064712" y="90017"/>
                </a:cubicBezTo>
                <a:cubicBezTo>
                  <a:pt x="1085965" y="91267"/>
                  <a:pt x="1106095" y="101187"/>
                  <a:pt x="1127342" y="102543"/>
                </a:cubicBezTo>
                <a:cubicBezTo>
                  <a:pt x="1302548" y="113726"/>
                  <a:pt x="1653435" y="127595"/>
                  <a:pt x="1653435" y="127595"/>
                </a:cubicBezTo>
                <a:cubicBezTo>
                  <a:pt x="1741117" y="123420"/>
                  <a:pt x="1828959" y="121802"/>
                  <a:pt x="1916482" y="115069"/>
                </a:cubicBezTo>
                <a:cubicBezTo>
                  <a:pt x="1937709" y="113436"/>
                  <a:pt x="1958112" y="106043"/>
                  <a:pt x="1979112" y="102543"/>
                </a:cubicBezTo>
                <a:cubicBezTo>
                  <a:pt x="2008234" y="97689"/>
                  <a:pt x="2037567" y="94192"/>
                  <a:pt x="2066794" y="90017"/>
                </a:cubicBezTo>
                <a:cubicBezTo>
                  <a:pt x="2133051" y="67931"/>
                  <a:pt x="2082530" y="82601"/>
                  <a:pt x="2179529" y="64965"/>
                </a:cubicBezTo>
                <a:cubicBezTo>
                  <a:pt x="2200476" y="61157"/>
                  <a:pt x="2221056" y="55253"/>
                  <a:pt x="2242159" y="52439"/>
                </a:cubicBezTo>
                <a:cubicBezTo>
                  <a:pt x="2423231" y="28296"/>
                  <a:pt x="2614879" y="32635"/>
                  <a:pt x="2793304" y="27387"/>
                </a:cubicBezTo>
                <a:cubicBezTo>
                  <a:pt x="3251885" y="-14304"/>
                  <a:pt x="2976664" y="238"/>
                  <a:pt x="3620022" y="14860"/>
                </a:cubicBezTo>
                <a:cubicBezTo>
                  <a:pt x="3759924" y="38179"/>
                  <a:pt x="3646175" y="21492"/>
                  <a:pt x="3858016" y="39913"/>
                </a:cubicBezTo>
                <a:cubicBezTo>
                  <a:pt x="3952329" y="48114"/>
                  <a:pt x="3984182" y="51615"/>
                  <a:pt x="4070959" y="64965"/>
                </a:cubicBezTo>
                <a:cubicBezTo>
                  <a:pt x="4096061" y="68827"/>
                  <a:pt x="4121476" y="71331"/>
                  <a:pt x="4146115" y="77491"/>
                </a:cubicBezTo>
                <a:cubicBezTo>
                  <a:pt x="4171734" y="83896"/>
                  <a:pt x="4195652" y="96138"/>
                  <a:pt x="4221271" y="102543"/>
                </a:cubicBezTo>
                <a:cubicBezTo>
                  <a:pt x="4237324" y="106556"/>
                  <a:pt x="4290983" y="118610"/>
                  <a:pt x="4308953" y="127595"/>
                </a:cubicBezTo>
                <a:cubicBezTo>
                  <a:pt x="4355603" y="150920"/>
                  <a:pt x="4342555" y="155597"/>
                  <a:pt x="4384109" y="190225"/>
                </a:cubicBezTo>
                <a:cubicBezTo>
                  <a:pt x="4395674" y="199863"/>
                  <a:pt x="4409161" y="206926"/>
                  <a:pt x="4421687" y="215277"/>
                </a:cubicBezTo>
                <a:lnTo>
                  <a:pt x="4521896" y="365589"/>
                </a:lnTo>
                <a:cubicBezTo>
                  <a:pt x="4530247" y="378115"/>
                  <a:pt x="4542187" y="388885"/>
                  <a:pt x="4546948" y="403167"/>
                </a:cubicBezTo>
                <a:cubicBezTo>
                  <a:pt x="4551123" y="415693"/>
                  <a:pt x="4553569" y="428935"/>
                  <a:pt x="4559474" y="440745"/>
                </a:cubicBezTo>
                <a:cubicBezTo>
                  <a:pt x="4566207" y="454210"/>
                  <a:pt x="4578412" y="464567"/>
                  <a:pt x="4584526" y="478324"/>
                </a:cubicBezTo>
                <a:cubicBezTo>
                  <a:pt x="4595251" y="502455"/>
                  <a:pt x="4601227" y="528428"/>
                  <a:pt x="4609578" y="553480"/>
                </a:cubicBezTo>
                <a:lnTo>
                  <a:pt x="4622104" y="591058"/>
                </a:lnTo>
                <a:lnTo>
                  <a:pt x="4634630" y="628636"/>
                </a:lnTo>
                <a:cubicBezTo>
                  <a:pt x="4638805" y="670389"/>
                  <a:pt x="4641222" y="712356"/>
                  <a:pt x="4647156" y="753896"/>
                </a:cubicBezTo>
                <a:cubicBezTo>
                  <a:pt x="4649591" y="770938"/>
                  <a:pt x="4657671" y="786903"/>
                  <a:pt x="4659682" y="804000"/>
                </a:cubicBezTo>
                <a:cubicBezTo>
                  <a:pt x="4666043" y="858067"/>
                  <a:pt x="4667492" y="912604"/>
                  <a:pt x="4672208" y="966839"/>
                </a:cubicBezTo>
                <a:cubicBezTo>
                  <a:pt x="4675843" y="1008643"/>
                  <a:pt x="4680559" y="1050346"/>
                  <a:pt x="4684734" y="1092099"/>
                </a:cubicBezTo>
                <a:cubicBezTo>
                  <a:pt x="4680559" y="1209009"/>
                  <a:pt x="4679505" y="1326072"/>
                  <a:pt x="4672208" y="1442828"/>
                </a:cubicBezTo>
                <a:cubicBezTo>
                  <a:pt x="4670551" y="1469336"/>
                  <a:pt x="4638629" y="1552092"/>
                  <a:pt x="4634630" y="1568088"/>
                </a:cubicBezTo>
                <a:cubicBezTo>
                  <a:pt x="4618453" y="1632797"/>
                  <a:pt x="4631653" y="1603868"/>
                  <a:pt x="4597052" y="1655770"/>
                </a:cubicBezTo>
                <a:cubicBezTo>
                  <a:pt x="4569932" y="1764249"/>
                  <a:pt x="4603142" y="1646808"/>
                  <a:pt x="4559474" y="1755978"/>
                </a:cubicBezTo>
                <a:cubicBezTo>
                  <a:pt x="4521092" y="1851934"/>
                  <a:pt x="4557386" y="1808169"/>
                  <a:pt x="4509370" y="1856187"/>
                </a:cubicBezTo>
                <a:lnTo>
                  <a:pt x="4484318" y="1931343"/>
                </a:lnTo>
                <a:cubicBezTo>
                  <a:pt x="4480143" y="1943869"/>
                  <a:pt x="4479116" y="1957935"/>
                  <a:pt x="4471792" y="1968921"/>
                </a:cubicBezTo>
                <a:cubicBezTo>
                  <a:pt x="4463441" y="1981447"/>
                  <a:pt x="4452854" y="1992742"/>
                  <a:pt x="4446740" y="2006499"/>
                </a:cubicBezTo>
                <a:cubicBezTo>
                  <a:pt x="4436015" y="2030630"/>
                  <a:pt x="4436335" y="2059683"/>
                  <a:pt x="4421687" y="2081655"/>
                </a:cubicBezTo>
                <a:cubicBezTo>
                  <a:pt x="4349891" y="2189348"/>
                  <a:pt x="4435969" y="2053091"/>
                  <a:pt x="4384109" y="2156811"/>
                </a:cubicBezTo>
                <a:cubicBezTo>
                  <a:pt x="4377376" y="2170276"/>
                  <a:pt x="4366526" y="2181318"/>
                  <a:pt x="4359057" y="2194389"/>
                </a:cubicBezTo>
                <a:cubicBezTo>
                  <a:pt x="4349793" y="2210601"/>
                  <a:pt x="4341361" y="2227330"/>
                  <a:pt x="4334005" y="2244493"/>
                </a:cubicBezTo>
                <a:cubicBezTo>
                  <a:pt x="4328804" y="2256629"/>
                  <a:pt x="4329401" y="2271508"/>
                  <a:pt x="4321479" y="2282071"/>
                </a:cubicBezTo>
                <a:cubicBezTo>
                  <a:pt x="4279518" y="2338020"/>
                  <a:pt x="4240625" y="2356851"/>
                  <a:pt x="4183693" y="2394806"/>
                </a:cubicBezTo>
                <a:lnTo>
                  <a:pt x="4146115" y="2419858"/>
                </a:lnTo>
                <a:cubicBezTo>
                  <a:pt x="4133589" y="2428209"/>
                  <a:pt x="4122819" y="2440149"/>
                  <a:pt x="4108537" y="2444910"/>
                </a:cubicBezTo>
                <a:cubicBezTo>
                  <a:pt x="4096011" y="2449085"/>
                  <a:pt x="4082769" y="2451531"/>
                  <a:pt x="4070959" y="2457436"/>
                </a:cubicBezTo>
                <a:cubicBezTo>
                  <a:pt x="4025114" y="2480359"/>
                  <a:pt x="4045278" y="2486019"/>
                  <a:pt x="3995803" y="2495014"/>
                </a:cubicBezTo>
                <a:cubicBezTo>
                  <a:pt x="3787016" y="2532975"/>
                  <a:pt x="3983913" y="2486522"/>
                  <a:pt x="3832964" y="2520066"/>
                </a:cubicBezTo>
                <a:cubicBezTo>
                  <a:pt x="3816159" y="2523801"/>
                  <a:pt x="3799413" y="2527863"/>
                  <a:pt x="3782860" y="2532592"/>
                </a:cubicBezTo>
                <a:cubicBezTo>
                  <a:pt x="3770164" y="2536219"/>
                  <a:pt x="3758091" y="2541916"/>
                  <a:pt x="3745282" y="2545118"/>
                </a:cubicBezTo>
                <a:cubicBezTo>
                  <a:pt x="3710268" y="2553871"/>
                  <a:pt x="3640999" y="2564586"/>
                  <a:pt x="3607496" y="2570170"/>
                </a:cubicBezTo>
                <a:cubicBezTo>
                  <a:pt x="3440482" y="2565995"/>
                  <a:pt x="3273196" y="2568065"/>
                  <a:pt x="3106455" y="2557644"/>
                </a:cubicBezTo>
                <a:cubicBezTo>
                  <a:pt x="3072091" y="2555496"/>
                  <a:pt x="3006246" y="2532592"/>
                  <a:pt x="3006246" y="2532592"/>
                </a:cubicBezTo>
                <a:cubicBezTo>
                  <a:pt x="2968788" y="2507620"/>
                  <a:pt x="2925005" y="2473943"/>
                  <a:pt x="2880986" y="2457436"/>
                </a:cubicBezTo>
                <a:cubicBezTo>
                  <a:pt x="2864867" y="2451391"/>
                  <a:pt x="2847583" y="2449085"/>
                  <a:pt x="2830882" y="2444910"/>
                </a:cubicBezTo>
                <a:cubicBezTo>
                  <a:pt x="2723189" y="2373114"/>
                  <a:pt x="2859446" y="2459192"/>
                  <a:pt x="2755726" y="2407332"/>
                </a:cubicBezTo>
                <a:cubicBezTo>
                  <a:pt x="2742261" y="2400599"/>
                  <a:pt x="2731613" y="2389013"/>
                  <a:pt x="2718148" y="2382280"/>
                </a:cubicBezTo>
                <a:cubicBezTo>
                  <a:pt x="2706338" y="2376375"/>
                  <a:pt x="2692380" y="2375659"/>
                  <a:pt x="2680570" y="2369754"/>
                </a:cubicBezTo>
                <a:cubicBezTo>
                  <a:pt x="2583442" y="2321190"/>
                  <a:pt x="2699867" y="2363660"/>
                  <a:pt x="2605414" y="2332176"/>
                </a:cubicBezTo>
                <a:cubicBezTo>
                  <a:pt x="2588712" y="2315474"/>
                  <a:pt x="2574962" y="2295173"/>
                  <a:pt x="2555309" y="2282071"/>
                </a:cubicBezTo>
                <a:lnTo>
                  <a:pt x="2480153" y="2231967"/>
                </a:lnTo>
                <a:lnTo>
                  <a:pt x="2379945" y="2081655"/>
                </a:lnTo>
                <a:cubicBezTo>
                  <a:pt x="2371594" y="2069129"/>
                  <a:pt x="2359654" y="2058359"/>
                  <a:pt x="2354893" y="2044077"/>
                </a:cubicBezTo>
                <a:cubicBezTo>
                  <a:pt x="2325080" y="1954639"/>
                  <a:pt x="2344489" y="1990893"/>
                  <a:pt x="2304789" y="1931343"/>
                </a:cubicBezTo>
                <a:cubicBezTo>
                  <a:pt x="2300614" y="1910466"/>
                  <a:pt x="2297427" y="1889367"/>
                  <a:pt x="2292263" y="1868713"/>
                </a:cubicBezTo>
                <a:cubicBezTo>
                  <a:pt x="2289061" y="1855903"/>
                  <a:pt x="2282601" y="1844023"/>
                  <a:pt x="2279737" y="1831134"/>
                </a:cubicBezTo>
                <a:cubicBezTo>
                  <a:pt x="2274228" y="1806341"/>
                  <a:pt x="2273371" y="1780617"/>
                  <a:pt x="2267211" y="1755978"/>
                </a:cubicBezTo>
                <a:cubicBezTo>
                  <a:pt x="2260806" y="1730359"/>
                  <a:pt x="2248564" y="1706441"/>
                  <a:pt x="2242159" y="1680822"/>
                </a:cubicBezTo>
                <a:cubicBezTo>
                  <a:pt x="2235157" y="1652814"/>
                  <a:pt x="2216779" y="1573860"/>
                  <a:pt x="2204581" y="1555562"/>
                </a:cubicBezTo>
                <a:cubicBezTo>
                  <a:pt x="2196230" y="1543036"/>
                  <a:pt x="2186262" y="1531449"/>
                  <a:pt x="2179529" y="1517984"/>
                </a:cubicBezTo>
                <a:cubicBezTo>
                  <a:pt x="2173624" y="1506174"/>
                  <a:pt x="2172908" y="1492216"/>
                  <a:pt x="2167003" y="1480406"/>
                </a:cubicBezTo>
                <a:cubicBezTo>
                  <a:pt x="2151201" y="1448802"/>
                  <a:pt x="2140201" y="1441078"/>
                  <a:pt x="2116898" y="1417776"/>
                </a:cubicBezTo>
                <a:cubicBezTo>
                  <a:pt x="2097369" y="1359189"/>
                  <a:pt x="2109616" y="1370293"/>
                  <a:pt x="2029216" y="1330093"/>
                </a:cubicBezTo>
                <a:cubicBezTo>
                  <a:pt x="2012515" y="1321742"/>
                  <a:pt x="1996596" y="1311597"/>
                  <a:pt x="1979112" y="1305041"/>
                </a:cubicBezTo>
                <a:cubicBezTo>
                  <a:pt x="1962993" y="1298996"/>
                  <a:pt x="1945561" y="1297244"/>
                  <a:pt x="1929008" y="1292515"/>
                </a:cubicBezTo>
                <a:cubicBezTo>
                  <a:pt x="1916312" y="1288888"/>
                  <a:pt x="1904126" y="1283616"/>
                  <a:pt x="1891430" y="1279989"/>
                </a:cubicBezTo>
                <a:cubicBezTo>
                  <a:pt x="1874877" y="1275260"/>
                  <a:pt x="1857815" y="1272410"/>
                  <a:pt x="1841326" y="1267463"/>
                </a:cubicBezTo>
                <a:cubicBezTo>
                  <a:pt x="1714188" y="1229322"/>
                  <a:pt x="1817690" y="1252715"/>
                  <a:pt x="1703540" y="1229885"/>
                </a:cubicBezTo>
                <a:lnTo>
                  <a:pt x="1352811" y="1254937"/>
                </a:lnTo>
                <a:cubicBezTo>
                  <a:pt x="1311007" y="1258572"/>
                  <a:pt x="1269431" y="1264846"/>
                  <a:pt x="1227551" y="1267463"/>
                </a:cubicBezTo>
                <a:cubicBezTo>
                  <a:pt x="1135778" y="1273199"/>
                  <a:pt x="1043836" y="1275814"/>
                  <a:pt x="951978" y="1279989"/>
                </a:cubicBezTo>
                <a:cubicBezTo>
                  <a:pt x="759912" y="1275814"/>
                  <a:pt x="567573" y="1278528"/>
                  <a:pt x="375781" y="1267463"/>
                </a:cubicBezTo>
                <a:cubicBezTo>
                  <a:pt x="349417" y="1265942"/>
                  <a:pt x="325676" y="1250762"/>
                  <a:pt x="300624" y="1242411"/>
                </a:cubicBezTo>
                <a:cubicBezTo>
                  <a:pt x="288098" y="1238236"/>
                  <a:pt x="275855" y="1233087"/>
                  <a:pt x="263046" y="1229885"/>
                </a:cubicBezTo>
                <a:cubicBezTo>
                  <a:pt x="246345" y="1225710"/>
                  <a:pt x="229061" y="1223404"/>
                  <a:pt x="212942" y="1217359"/>
                </a:cubicBezTo>
                <a:cubicBezTo>
                  <a:pt x="-34713" y="1124489"/>
                  <a:pt x="311891" y="1241991"/>
                  <a:pt x="125260" y="1179781"/>
                </a:cubicBezTo>
                <a:cubicBezTo>
                  <a:pt x="108559" y="1154729"/>
                  <a:pt x="84677" y="1133189"/>
                  <a:pt x="75156" y="1104625"/>
                </a:cubicBezTo>
                <a:cubicBezTo>
                  <a:pt x="70981" y="1092099"/>
                  <a:pt x="68535" y="1078857"/>
                  <a:pt x="62630" y="1067047"/>
                </a:cubicBezTo>
                <a:cubicBezTo>
                  <a:pt x="14066" y="969919"/>
                  <a:pt x="56536" y="1086344"/>
                  <a:pt x="25052" y="991891"/>
                </a:cubicBezTo>
                <a:cubicBezTo>
                  <a:pt x="20877" y="962663"/>
                  <a:pt x="17807" y="933256"/>
                  <a:pt x="12526" y="904208"/>
                </a:cubicBezTo>
                <a:cubicBezTo>
                  <a:pt x="9446" y="887270"/>
                  <a:pt x="0" y="871319"/>
                  <a:pt x="0" y="854104"/>
                </a:cubicBezTo>
                <a:cubicBezTo>
                  <a:pt x="0" y="770493"/>
                  <a:pt x="9313" y="687133"/>
                  <a:pt x="12526" y="603584"/>
                </a:cubicBezTo>
                <a:cubicBezTo>
                  <a:pt x="13489" y="578551"/>
                  <a:pt x="12526" y="553480"/>
                  <a:pt x="12526" y="528428"/>
                </a:cubicBezTo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710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</a:t>
            </a:r>
            <a:r>
              <a:rPr lang="en-CA" dirty="0" smtClean="0"/>
              <a:t>his model illustrates</a:t>
            </a:r>
          </a:p>
          <a:p>
            <a:r>
              <a:rPr lang="en-CA" dirty="0" smtClean="0"/>
              <a:t>how we can model logical resources (the buffer pool)</a:t>
            </a:r>
          </a:p>
          <a:p>
            <a:r>
              <a:rPr lang="en-CA" dirty="0" smtClean="0"/>
              <a:t>the use of forwarding</a:t>
            </a:r>
          </a:p>
          <a:p>
            <a:r>
              <a:rPr lang="en-CA" dirty="0" smtClean="0"/>
              <a:t>the use of second phase to improve concurrency (later)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58433"/>
            <a:ext cx="8229600" cy="2502915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Base case, one buffer, so one camera at a time</a:t>
            </a:r>
          </a:p>
          <a:p>
            <a:r>
              <a:rPr lang="en-CA" dirty="0" smtClean="0"/>
              <a:t>Access-control responses are fine; the event rate was kept constant at 2/s.</a:t>
            </a:r>
          </a:p>
          <a:p>
            <a:r>
              <a:rPr lang="en-CA" dirty="0" smtClean="0">
                <a:solidFill>
                  <a:srgbClr val="C00000"/>
                </a:solidFill>
              </a:rPr>
              <a:t>Camera polling becomes too slow between 20 and 30 cameras</a:t>
            </a:r>
          </a:p>
          <a:p>
            <a:pPr lvl="1"/>
            <a:r>
              <a:rPr lang="en-CA" dirty="0" smtClean="0">
                <a:solidFill>
                  <a:srgbClr val="C00000"/>
                </a:solidFill>
              </a:rPr>
              <a:t>try adding more buffers.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SYSC4102/5101</a:t>
            </a:r>
          </a:p>
          <a:p>
            <a:r>
              <a:rPr lang="en-US" smtClean="0"/>
              <a:t>LQN-examples slide </a:t>
            </a:r>
            <a:fld id="{FF1C3EF7-2C3F-41FE-86B9-967F89962AC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#1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55904"/>
              </p:ext>
            </p:extLst>
          </p:nvPr>
        </p:nvGraphicFramePr>
        <p:xfrm>
          <a:off x="0" y="1237779"/>
          <a:ext cx="9159920" cy="257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477"/>
                <a:gridCol w="638734"/>
                <a:gridCol w="948638"/>
                <a:gridCol w="1034986"/>
                <a:gridCol w="1152087"/>
                <a:gridCol w="1179293"/>
                <a:gridCol w="1179293"/>
                <a:gridCol w="1185206"/>
                <a:gridCol w="1185206"/>
              </a:tblGrid>
              <a:tr h="6262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Ncam</a:t>
                      </a:r>
                      <a:endParaRPr lang="en-US" sz="18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Average Response Time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Normalized Utilizations</a:t>
                      </a:r>
                      <a:endParaRPr lang="en-US" sz="18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Prob of Missing Deadline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0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Cycle (sec)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User (sec)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AcqProc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Buffer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StoreProc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AppCPU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Cameras</a:t>
                      </a:r>
                      <a:endParaRPr lang="en-US" sz="18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Doors</a:t>
                      </a:r>
                      <a:endParaRPr lang="en-US" sz="18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23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0.327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0.127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0.960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0.9998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0.582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0.549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0.031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23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0.655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0.138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0.963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0.9999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0.582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0.545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0.0007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0.036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23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0.983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0.133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0.964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0.9999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0.582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0.544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0.4196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0.038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  <a:tr h="323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1.310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0.129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0.965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0.9999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0.582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0.544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0.9962</a:t>
                      </a:r>
                      <a:endParaRPr lang="en-US" sz="180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0.034</a:t>
                      </a:r>
                      <a:endParaRPr lang="en-US" sz="1800" dirty="0">
                        <a:effectLst/>
                        <a:latin typeface="Arial (W1)"/>
                        <a:ea typeface="Times New Roman"/>
                        <a:cs typeface="Arial (W1)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12963" y="3074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60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1. 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Simulation results for the base case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46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5355</TotalTime>
  <Words>921</Words>
  <Application>Microsoft Office PowerPoint</Application>
  <PresentationFormat>On-screen Show (4:3)</PresentationFormat>
  <Paragraphs>322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Picture</vt:lpstr>
      <vt:lpstr>Layered Queueing Network Modeling of Software Systems     Murray Woodside 5201 Canal Building</vt:lpstr>
      <vt:lpstr>Building Security System</vt:lpstr>
      <vt:lpstr>Door Access Scenario</vt:lpstr>
      <vt:lpstr>CCTV capture scenario</vt:lpstr>
      <vt:lpstr>The LQN Model</vt:lpstr>
      <vt:lpstr>Handling of Buffering</vt:lpstr>
      <vt:lpstr>Handling of Buffering (2)</vt:lpstr>
      <vt:lpstr>Model Features</vt:lpstr>
      <vt:lpstr>Results #1</vt:lpstr>
      <vt:lpstr>Results #2</vt:lpstr>
      <vt:lpstr>Results #3</vt:lpstr>
      <vt:lpstr>Discussion</vt:lpstr>
      <vt:lpstr>Results #4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cmw-admin</dc:creator>
  <cp:lastModifiedBy>Murray Woodside (local admin)</cp:lastModifiedBy>
  <cp:revision>35</cp:revision>
  <dcterms:created xsi:type="dcterms:W3CDTF">2018-02-03T16:25:10Z</dcterms:created>
  <dcterms:modified xsi:type="dcterms:W3CDTF">2018-02-28T19:40:53Z</dcterms:modified>
</cp:coreProperties>
</file>