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1"/>
  </p:notesMasterIdLst>
  <p:handoutMasterIdLst>
    <p:handoutMasterId r:id="rId22"/>
  </p:handoutMasterIdLst>
  <p:sldIdLst>
    <p:sldId id="272" r:id="rId2"/>
    <p:sldId id="683" r:id="rId3"/>
    <p:sldId id="668" r:id="rId4"/>
    <p:sldId id="676" r:id="rId5"/>
    <p:sldId id="637" r:id="rId6"/>
    <p:sldId id="639" r:id="rId7"/>
    <p:sldId id="640" r:id="rId8"/>
    <p:sldId id="642" r:id="rId9"/>
    <p:sldId id="643" r:id="rId10"/>
    <p:sldId id="645" r:id="rId11"/>
    <p:sldId id="648" r:id="rId12"/>
    <p:sldId id="647" r:id="rId13"/>
    <p:sldId id="653" r:id="rId14"/>
    <p:sldId id="654" r:id="rId15"/>
    <p:sldId id="655" r:id="rId16"/>
    <p:sldId id="677" r:id="rId17"/>
    <p:sldId id="656" r:id="rId18"/>
    <p:sldId id="681" r:id="rId19"/>
    <p:sldId id="682" r:id="rId20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DDDDD"/>
    <a:srgbClr val="B2B2B2"/>
    <a:srgbClr val="96ECC1"/>
    <a:srgbClr val="9CFEE4"/>
    <a:srgbClr val="38FECA"/>
    <a:srgbClr val="FFCC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1" autoAdjust="0"/>
    <p:restoredTop sz="99211" autoAdjust="0"/>
  </p:normalViewPr>
  <p:slideViewPr>
    <p:cSldViewPr snapToGrid="0">
      <p:cViewPr>
        <p:scale>
          <a:sx n="67" d="100"/>
          <a:sy n="67" d="100"/>
        </p:scale>
        <p:origin x="-8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20" y="-66"/>
      </p:cViewPr>
      <p:guideLst>
        <p:guide orient="horz" pos="3023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50875" y="0"/>
            <a:ext cx="593566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t" anchorCtr="0" compatLnSpc="1">
            <a:prstTxWarp prst="textNoShape">
              <a:avLst/>
            </a:prstTxWarp>
          </a:bodyPr>
          <a:lstStyle>
            <a:lvl1pPr defTabSz="960438">
              <a:defRPr sz="1300" b="1"/>
            </a:lvl1pPr>
          </a:lstStyle>
          <a:p>
            <a:r>
              <a:rPr lang="en-US" altLang="en-US"/>
              <a:t>Understanding Software Performance Limitations</a:t>
            </a:r>
          </a:p>
          <a:p>
            <a:r>
              <a:rPr lang="en-US" altLang="en-US" b="0"/>
              <a:t>Nokia Boston Workshop Sept. 2004 Copyright C. M. Woodside 2004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b" anchorCtr="0" compatLnSpc="1">
            <a:prstTxWarp prst="textNoShape">
              <a:avLst/>
            </a:prstTxWarp>
          </a:bodyPr>
          <a:lstStyle>
            <a:lvl1pPr algn="l" defTabSz="960438">
              <a:defRPr sz="1300"/>
            </a:lvl1pPr>
          </a:lstStyle>
          <a:p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24613" y="0"/>
            <a:ext cx="89058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/>
            </a:lvl1pPr>
          </a:lstStyle>
          <a:p>
            <a:fld id="{7389F684-6F86-471A-9AFB-811916ACA4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71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t" anchorCtr="0" compatLnSpc="1">
            <a:prstTxWarp prst="textNoShape">
              <a:avLst/>
            </a:prstTxWarp>
          </a:bodyPr>
          <a:lstStyle>
            <a:lvl1pPr algn="l" defTabSz="960438">
              <a:defRPr sz="1300"/>
            </a:lvl1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718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/>
            </a:lvl1pPr>
          </a:lstStyle>
          <a:p>
            <a:endParaRPr lang="en-US" altLang="en-US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31900" y="714375"/>
            <a:ext cx="4856163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94225"/>
            <a:ext cx="53657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488"/>
            <a:ext cx="317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b" anchorCtr="0" compatLnSpc="1">
            <a:prstTxWarp prst="textNoShape">
              <a:avLst/>
            </a:prstTxWarp>
          </a:bodyPr>
          <a:lstStyle>
            <a:lvl1pPr algn="l" defTabSz="960438">
              <a:defRPr sz="1300"/>
            </a:lvl1pPr>
          </a:lstStyle>
          <a:p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07488"/>
            <a:ext cx="317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8056" rIns="96113" bIns="48056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/>
            </a:lvl1pPr>
          </a:lstStyle>
          <a:p>
            <a:fld id="{5AAD33B1-E94F-42BE-8323-E6F1C7F72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401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BB072-6A16-403B-BFEA-65D6496C495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1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69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43000" y="457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82970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048000"/>
            <a:ext cx="6400800" cy="25908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297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6813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8297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82973" name="Rectangle 2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 algn="r">
              <a:spcBef>
                <a:spcPct val="50000"/>
              </a:spcBef>
              <a:defRPr>
                <a:solidFill>
                  <a:srgbClr val="000000"/>
                </a:solidFill>
                <a:latin typeface="Arial" charset="0"/>
              </a:defRPr>
            </a:lvl1pPr>
          </a:lstStyle>
          <a:p>
            <a:fld id="{209A22F2-97CD-4583-9496-42467D3E9B5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2974" name="Rectangle 30"/>
          <p:cNvSpPr>
            <a:spLocks noChangeArrowheads="1"/>
          </p:cNvSpPr>
          <p:nvPr userDrawn="1"/>
        </p:nvSpPr>
        <p:spPr bwMode="auto">
          <a:xfrm>
            <a:off x="0" y="0"/>
            <a:ext cx="685800" cy="6850063"/>
          </a:xfrm>
          <a:prstGeom prst="rect">
            <a:avLst/>
          </a:prstGeom>
          <a:solidFill>
            <a:srgbClr val="96EC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2975" name="Rectangle 31"/>
          <p:cNvSpPr>
            <a:spLocks noChangeArrowheads="1"/>
          </p:cNvSpPr>
          <p:nvPr userDrawn="1"/>
        </p:nvSpPr>
        <p:spPr bwMode="auto">
          <a:xfrm>
            <a:off x="152400" y="2197100"/>
            <a:ext cx="8991600" cy="1274763"/>
          </a:xfrm>
          <a:prstGeom prst="rect">
            <a:avLst/>
          </a:prstGeom>
          <a:solidFill>
            <a:srgbClr val="96EC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82976" name="Picture 3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105525"/>
            <a:ext cx="24669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2CEC88-CED9-431A-8661-ADDA3D021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45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3263" y="509588"/>
            <a:ext cx="2090737" cy="6348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6288" y="509588"/>
            <a:ext cx="6124575" cy="6348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8541A7-411B-4058-8BCF-B3009BA4AA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0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F6A974-DBA0-4D99-85B7-7D21485A11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37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2A2285-1FAA-4D44-B79D-B744BA5BDC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74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570038"/>
            <a:ext cx="4102100" cy="528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3" y="1570038"/>
            <a:ext cx="4103687" cy="528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FC15C4-42AA-416A-8A6F-87E2E0912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51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8BA624-B5DB-4BD1-92AE-44A8CF78DD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90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1BA291-AD44-41F5-961B-A9677623C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6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17D833-BBF7-427E-94DA-45391BF85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35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96F898-CB80-4B48-A377-12988F7241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54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1DA85B-D7CC-4912-B937-F0D90AAA5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16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0" name="Rectangle 50"/>
          <p:cNvSpPr>
            <a:spLocks noChangeArrowheads="1"/>
          </p:cNvSpPr>
          <p:nvPr userDrawn="1"/>
        </p:nvSpPr>
        <p:spPr bwMode="auto">
          <a:xfrm>
            <a:off x="0" y="300038"/>
            <a:ext cx="611188" cy="6557962"/>
          </a:xfrm>
          <a:prstGeom prst="rect">
            <a:avLst/>
          </a:prstGeom>
          <a:solidFill>
            <a:srgbClr val="96EC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6288" y="509588"/>
            <a:ext cx="816927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570038"/>
            <a:ext cx="8358187" cy="52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4"/>
            <a:endParaRPr lang="en-US" altLang="en-US" smtClean="0"/>
          </a:p>
        </p:txBody>
      </p:sp>
      <p:pic>
        <p:nvPicPr>
          <p:cNvPr id="81924" name="Picture 4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0" y="0"/>
            <a:ext cx="6629400" cy="361950"/>
          </a:xfrm>
          <a:prstGeom prst="rect">
            <a:avLst/>
          </a:prstGeom>
          <a:solidFill>
            <a:srgbClr val="96EC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19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95A73635-34B0-49F9-871B-C16084F60C4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1931" name="Text Box 11"/>
          <p:cNvSpPr txBox="1">
            <a:spLocks noChangeArrowheads="1"/>
          </p:cNvSpPr>
          <p:nvPr userDrawn="1"/>
        </p:nvSpPr>
        <p:spPr bwMode="auto">
          <a:xfrm>
            <a:off x="0" y="0"/>
            <a:ext cx="558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000" b="1"/>
              <a:t>Understanding Software Performance Limitations </a:t>
            </a:r>
          </a:p>
          <a:p>
            <a:pPr algn="l"/>
            <a:r>
              <a:rPr lang="en-US" altLang="en-US" sz="1000"/>
              <a:t>Nokia Boston Workshop Sept 2004  </a:t>
            </a:r>
            <a:r>
              <a:rPr lang="en-US" altLang="en-US" sz="1000">
                <a:cs typeface="Times New Roman" charset="0"/>
              </a:rPr>
              <a:t>©</a:t>
            </a:r>
            <a:r>
              <a:rPr lang="en-US" altLang="en-US" sz="1000"/>
              <a:t> C. M. Woodside 2004</a:t>
            </a:r>
          </a:p>
        </p:txBody>
      </p:sp>
      <p:grpSp>
        <p:nvGrpSpPr>
          <p:cNvPr id="81969" name="Group 49"/>
          <p:cNvGrpSpPr>
            <a:grpSpLocks/>
          </p:cNvGrpSpPr>
          <p:nvPr userDrawn="1"/>
        </p:nvGrpSpPr>
        <p:grpSpPr bwMode="auto">
          <a:xfrm>
            <a:off x="0" y="463550"/>
            <a:ext cx="401638" cy="5702300"/>
            <a:chOff x="0" y="292"/>
            <a:chExt cx="308" cy="3592"/>
          </a:xfrm>
        </p:grpSpPr>
        <p:grpSp>
          <p:nvGrpSpPr>
            <p:cNvPr id="81935" name="Group 15"/>
            <p:cNvGrpSpPr>
              <a:grpSpLocks/>
            </p:cNvGrpSpPr>
            <p:nvPr userDrawn="1"/>
          </p:nvGrpSpPr>
          <p:grpSpPr bwMode="auto">
            <a:xfrm>
              <a:off x="0" y="292"/>
              <a:ext cx="308" cy="340"/>
              <a:chOff x="64" y="604"/>
              <a:chExt cx="308" cy="340"/>
            </a:xfrm>
          </p:grpSpPr>
          <p:sp>
            <p:nvSpPr>
              <p:cNvPr id="81933" name="Rectangle 13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34" name="Line 14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36" name="Group 16"/>
            <p:cNvGrpSpPr>
              <a:grpSpLocks/>
            </p:cNvGrpSpPr>
            <p:nvPr userDrawn="1"/>
          </p:nvGrpSpPr>
          <p:grpSpPr bwMode="auto">
            <a:xfrm>
              <a:off x="0" y="636"/>
              <a:ext cx="308" cy="340"/>
              <a:chOff x="64" y="604"/>
              <a:chExt cx="308" cy="340"/>
            </a:xfrm>
          </p:grpSpPr>
          <p:sp>
            <p:nvSpPr>
              <p:cNvPr id="81937" name="Rectangle 17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38" name="Line 18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39" name="Group 19"/>
            <p:cNvGrpSpPr>
              <a:grpSpLocks/>
            </p:cNvGrpSpPr>
            <p:nvPr userDrawn="1"/>
          </p:nvGrpSpPr>
          <p:grpSpPr bwMode="auto">
            <a:xfrm>
              <a:off x="0" y="984"/>
              <a:ext cx="308" cy="340"/>
              <a:chOff x="64" y="604"/>
              <a:chExt cx="308" cy="340"/>
            </a:xfrm>
          </p:grpSpPr>
          <p:sp>
            <p:nvSpPr>
              <p:cNvPr id="81940" name="Rectangle 20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41" name="Line 21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42" name="Group 22"/>
            <p:cNvGrpSpPr>
              <a:grpSpLocks/>
            </p:cNvGrpSpPr>
            <p:nvPr userDrawn="1"/>
          </p:nvGrpSpPr>
          <p:grpSpPr bwMode="auto">
            <a:xfrm>
              <a:off x="0" y="1332"/>
              <a:ext cx="308" cy="340"/>
              <a:chOff x="64" y="604"/>
              <a:chExt cx="308" cy="340"/>
            </a:xfrm>
          </p:grpSpPr>
          <p:sp>
            <p:nvSpPr>
              <p:cNvPr id="81943" name="Rectangle 23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44" name="Line 24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45" name="Group 25"/>
            <p:cNvGrpSpPr>
              <a:grpSpLocks/>
            </p:cNvGrpSpPr>
            <p:nvPr userDrawn="1"/>
          </p:nvGrpSpPr>
          <p:grpSpPr bwMode="auto">
            <a:xfrm>
              <a:off x="0" y="1676"/>
              <a:ext cx="308" cy="340"/>
              <a:chOff x="64" y="604"/>
              <a:chExt cx="308" cy="340"/>
            </a:xfrm>
          </p:grpSpPr>
          <p:sp>
            <p:nvSpPr>
              <p:cNvPr id="81946" name="Rectangle 26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47" name="Line 27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48" name="Group 28"/>
            <p:cNvGrpSpPr>
              <a:grpSpLocks/>
            </p:cNvGrpSpPr>
            <p:nvPr userDrawn="1"/>
          </p:nvGrpSpPr>
          <p:grpSpPr bwMode="auto">
            <a:xfrm>
              <a:off x="0" y="2020"/>
              <a:ext cx="308" cy="340"/>
              <a:chOff x="64" y="604"/>
              <a:chExt cx="308" cy="340"/>
            </a:xfrm>
          </p:grpSpPr>
          <p:sp>
            <p:nvSpPr>
              <p:cNvPr id="81949" name="Rectangle 29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50" name="Line 30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51" name="Group 31"/>
            <p:cNvGrpSpPr>
              <a:grpSpLocks/>
            </p:cNvGrpSpPr>
            <p:nvPr userDrawn="1"/>
          </p:nvGrpSpPr>
          <p:grpSpPr bwMode="auto">
            <a:xfrm>
              <a:off x="0" y="2364"/>
              <a:ext cx="308" cy="340"/>
              <a:chOff x="64" y="604"/>
              <a:chExt cx="308" cy="340"/>
            </a:xfrm>
          </p:grpSpPr>
          <p:sp>
            <p:nvSpPr>
              <p:cNvPr id="81952" name="Rectangle 32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53" name="Line 33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54" name="Group 34"/>
            <p:cNvGrpSpPr>
              <a:grpSpLocks/>
            </p:cNvGrpSpPr>
            <p:nvPr userDrawn="1"/>
          </p:nvGrpSpPr>
          <p:grpSpPr bwMode="auto">
            <a:xfrm>
              <a:off x="0" y="3044"/>
              <a:ext cx="308" cy="340"/>
              <a:chOff x="64" y="604"/>
              <a:chExt cx="308" cy="340"/>
            </a:xfrm>
          </p:grpSpPr>
          <p:sp>
            <p:nvSpPr>
              <p:cNvPr id="81955" name="Rectangle 35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56" name="Line 36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57" name="Group 37"/>
            <p:cNvGrpSpPr>
              <a:grpSpLocks/>
            </p:cNvGrpSpPr>
            <p:nvPr userDrawn="1"/>
          </p:nvGrpSpPr>
          <p:grpSpPr bwMode="auto">
            <a:xfrm>
              <a:off x="0" y="2708"/>
              <a:ext cx="308" cy="340"/>
              <a:chOff x="64" y="604"/>
              <a:chExt cx="308" cy="340"/>
            </a:xfrm>
          </p:grpSpPr>
          <p:sp>
            <p:nvSpPr>
              <p:cNvPr id="81958" name="Rectangle 38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59" name="Line 39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grpSp>
          <p:nvGrpSpPr>
            <p:cNvPr id="81960" name="Group 40"/>
            <p:cNvGrpSpPr>
              <a:grpSpLocks/>
            </p:cNvGrpSpPr>
            <p:nvPr userDrawn="1"/>
          </p:nvGrpSpPr>
          <p:grpSpPr bwMode="auto">
            <a:xfrm>
              <a:off x="0" y="3388"/>
              <a:ext cx="308" cy="340"/>
              <a:chOff x="64" y="604"/>
              <a:chExt cx="308" cy="340"/>
            </a:xfrm>
          </p:grpSpPr>
          <p:sp>
            <p:nvSpPr>
              <p:cNvPr id="81961" name="Rectangle 41"/>
              <p:cNvSpPr>
                <a:spLocks noChangeArrowheads="1"/>
              </p:cNvSpPr>
              <p:nvPr userDrawn="1"/>
            </p:nvSpPr>
            <p:spPr bwMode="auto">
              <a:xfrm>
                <a:off x="64" y="604"/>
                <a:ext cx="308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81962" name="Line 42"/>
              <p:cNvSpPr>
                <a:spLocks noChangeShapeType="1"/>
              </p:cNvSpPr>
              <p:nvPr userDrawn="1"/>
            </p:nvSpPr>
            <p:spPr bwMode="auto">
              <a:xfrm>
                <a:off x="208" y="760"/>
                <a:ext cx="4" cy="184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sp>
          <p:nvSpPr>
            <p:cNvPr id="81964" name="Rectangle 44"/>
            <p:cNvSpPr>
              <a:spLocks noChangeArrowheads="1"/>
            </p:cNvSpPr>
            <p:nvPr userDrawn="1"/>
          </p:nvSpPr>
          <p:spPr bwMode="auto">
            <a:xfrm>
              <a:off x="0" y="3728"/>
              <a:ext cx="308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mw@sce.carleton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5B52D9-3BB7-46F0-AC52-1AA3955B53F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0388" y="0"/>
            <a:ext cx="8583612" cy="2438400"/>
          </a:xfrm>
        </p:spPr>
        <p:txBody>
          <a:bodyPr/>
          <a:lstStyle/>
          <a:p>
            <a:pPr algn="ctr">
              <a:buClr>
                <a:schemeClr val="tx2"/>
              </a:buClr>
            </a:pPr>
            <a:r>
              <a:rPr lang="en-US" altLang="en-US" sz="3600" dirty="0" smtClean="0">
                <a:cs typeface="Times New Roman" charset="0"/>
              </a:rPr>
              <a:t>Simple Web Server: Bottlenecks</a:t>
            </a:r>
            <a:endParaRPr lang="en-US" altLang="en-US" sz="3600" dirty="0">
              <a:cs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27438"/>
            <a:ext cx="7138988" cy="2386012"/>
          </a:xfrm>
        </p:spPr>
        <p:txBody>
          <a:bodyPr/>
          <a:lstStyle/>
          <a:p>
            <a:pPr algn="ctr">
              <a:spcBef>
                <a:spcPct val="10000"/>
              </a:spcBef>
            </a:pPr>
            <a:r>
              <a:rPr lang="en-US" altLang="en-US" sz="2400" dirty="0"/>
              <a:t>Murray Woodside</a:t>
            </a:r>
          </a:p>
          <a:p>
            <a:pPr algn="ctr">
              <a:spcBef>
                <a:spcPct val="10000"/>
              </a:spcBef>
            </a:pPr>
            <a:r>
              <a:rPr lang="en-US" altLang="en-US" sz="2400" dirty="0"/>
              <a:t>Department of Systems and Computer Engineering</a:t>
            </a:r>
          </a:p>
          <a:p>
            <a:pPr algn="ctr">
              <a:spcBef>
                <a:spcPct val="10000"/>
              </a:spcBef>
            </a:pPr>
            <a:r>
              <a:rPr lang="en-US" altLang="en-US" sz="2400" dirty="0"/>
              <a:t>Carleton University, Ottawa, Canada</a:t>
            </a:r>
          </a:p>
          <a:p>
            <a:pPr algn="ctr">
              <a:spcBef>
                <a:spcPct val="10000"/>
              </a:spcBef>
            </a:pPr>
            <a:r>
              <a:rPr lang="en-US" altLang="en-US" sz="2400" dirty="0">
                <a:hlinkClick r:id="rId3"/>
              </a:rPr>
              <a:t>cmw@sce.carleton.ca</a:t>
            </a:r>
            <a:endParaRPr lang="en-US" altLang="en-US" sz="2400" dirty="0"/>
          </a:p>
          <a:p>
            <a:pPr algn="ctr">
              <a:spcBef>
                <a:spcPct val="10000"/>
              </a:spcBef>
            </a:pPr>
            <a:r>
              <a:rPr lang="en-US" altLang="en-US" sz="2400" dirty="0" smtClean="0"/>
              <a:t>www.sce.carleton.ca/faculty/woodside.html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E8337-6DBE-4EDA-84A9-B21D08B3171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“Next bottleneck”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570038"/>
            <a:ext cx="5640387" cy="5287962"/>
          </a:xfrm>
        </p:spPr>
        <p:txBody>
          <a:bodyPr/>
          <a:lstStyle/>
          <a:p>
            <a:r>
              <a:rPr lang="en-US" altLang="en-US" sz="2400"/>
              <a:t>if the capacity of bottleneck T1 can be increased </a:t>
            </a:r>
          </a:p>
          <a:p>
            <a:pPr lvl="1"/>
            <a:r>
              <a:rPr lang="en-US" altLang="en-US" sz="2000"/>
              <a:t>then lower task T2 with the max utilization U</a:t>
            </a:r>
            <a:r>
              <a:rPr lang="en-US" altLang="en-US" sz="2800" baseline="-12000"/>
              <a:t>T2</a:t>
            </a:r>
            <a:r>
              <a:rPr lang="en-US" altLang="en-US" sz="2000"/>
              <a:t> is the </a:t>
            </a:r>
            <a:r>
              <a:rPr lang="en-US" altLang="en-US" sz="2000" i="1"/>
              <a:t>next bottleneck</a:t>
            </a:r>
          </a:p>
          <a:p>
            <a:pPr lvl="1"/>
            <a:r>
              <a:rPr lang="en-US" altLang="en-US" sz="2000"/>
              <a:t>strength measure is U</a:t>
            </a:r>
            <a:r>
              <a:rPr lang="en-US" altLang="en-US" sz="2800" baseline="-12000"/>
              <a:t>T1 / </a:t>
            </a:r>
            <a:r>
              <a:rPr lang="en-US" altLang="en-US" sz="2000"/>
              <a:t>U</a:t>
            </a:r>
            <a:r>
              <a:rPr lang="en-US" altLang="en-US" sz="2800" baseline="-12000"/>
              <a:t>T2</a:t>
            </a:r>
          </a:p>
          <a:p>
            <a:pPr lvl="1"/>
            <a:r>
              <a:rPr lang="en-US" altLang="en-US" sz="2000"/>
              <a:t>processor or server “support”</a:t>
            </a:r>
          </a:p>
          <a:p>
            <a:r>
              <a:rPr lang="en-US" altLang="en-US" sz="2400"/>
              <a:t>the potential throughput increase </a:t>
            </a:r>
          </a:p>
          <a:p>
            <a:pPr lvl="1"/>
            <a:r>
              <a:rPr lang="en-US" altLang="en-US" sz="2000"/>
              <a:t>will raise U</a:t>
            </a:r>
            <a:r>
              <a:rPr lang="en-US" altLang="en-US" sz="2800" baseline="-12000"/>
              <a:t>T2</a:t>
            </a:r>
            <a:r>
              <a:rPr lang="en-US" altLang="en-US" sz="2000"/>
              <a:t> to unity and saturate T2</a:t>
            </a:r>
          </a:p>
          <a:p>
            <a:pPr lvl="1"/>
            <a:r>
              <a:rPr lang="en-US" altLang="en-US" sz="2000"/>
              <a:t>is bounded in ratio by the strength measure</a:t>
            </a:r>
          </a:p>
          <a:p>
            <a:r>
              <a:rPr lang="en-US" altLang="en-US" sz="2400"/>
              <a:t>in practice the utilization of T2 may increase more rapidly with throughput, and T2 saturate at a lower throughput</a:t>
            </a:r>
          </a:p>
          <a:p>
            <a:r>
              <a:rPr lang="en-US" altLang="en-US" sz="2400"/>
              <a:t>IEEE TSE paper 1995</a:t>
            </a:r>
          </a:p>
        </p:txBody>
      </p:sp>
      <p:grpSp>
        <p:nvGrpSpPr>
          <p:cNvPr id="552964" name="Group 4"/>
          <p:cNvGrpSpPr>
            <a:grpSpLocks/>
          </p:cNvGrpSpPr>
          <p:nvPr/>
        </p:nvGrpSpPr>
        <p:grpSpPr bwMode="auto">
          <a:xfrm>
            <a:off x="7189788" y="1585913"/>
            <a:ext cx="1954212" cy="2608262"/>
            <a:chOff x="1584" y="2677"/>
            <a:chExt cx="1231" cy="1643"/>
          </a:xfrm>
        </p:grpSpPr>
        <p:sp>
          <p:nvSpPr>
            <p:cNvPr id="552965" name="AutoShape 5"/>
            <p:cNvSpPr>
              <a:spLocks noChangeArrowheads="1"/>
            </p:cNvSpPr>
            <p:nvPr/>
          </p:nvSpPr>
          <p:spPr bwMode="auto">
            <a:xfrm>
              <a:off x="1763" y="3400"/>
              <a:ext cx="906" cy="92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76200">
              <a:solidFill>
                <a:srgbClr val="0099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endParaRPr lang="en-US" altLang="en-US" sz="2400"/>
            </a:p>
          </p:txBody>
        </p:sp>
        <p:sp>
          <p:nvSpPr>
            <p:cNvPr id="552966" name="Rectangle 6"/>
            <p:cNvSpPr>
              <a:spLocks noChangeArrowheads="1"/>
            </p:cNvSpPr>
            <p:nvPr/>
          </p:nvSpPr>
          <p:spPr bwMode="auto">
            <a:xfrm>
              <a:off x="1584" y="2684"/>
              <a:ext cx="1231" cy="1636"/>
            </a:xfrm>
            <a:prstGeom prst="rect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2967" name="AutoShape 7"/>
            <p:cNvSpPr>
              <a:spLocks noChangeArrowheads="1"/>
            </p:cNvSpPr>
            <p:nvPr/>
          </p:nvSpPr>
          <p:spPr bwMode="auto">
            <a:xfrm flipV="1">
              <a:off x="1752" y="2677"/>
              <a:ext cx="906" cy="92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76200">
              <a:solidFill>
                <a:srgbClr val="FF0066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r"/>
              <a:endParaRPr lang="en-US" altLang="en-US" sz="2400"/>
            </a:p>
          </p:txBody>
        </p:sp>
        <p:sp>
          <p:nvSpPr>
            <p:cNvPr id="552968" name="Oval 8"/>
            <p:cNvSpPr>
              <a:spLocks noChangeArrowheads="1"/>
            </p:cNvSpPr>
            <p:nvPr/>
          </p:nvSpPr>
          <p:spPr bwMode="auto">
            <a:xfrm>
              <a:off x="2101" y="3361"/>
              <a:ext cx="237" cy="238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endParaRPr lang="en-US" altLang="en-US" sz="2400"/>
            </a:p>
          </p:txBody>
        </p:sp>
        <p:sp>
          <p:nvSpPr>
            <p:cNvPr id="552969" name="Line 9"/>
            <p:cNvSpPr>
              <a:spLocks noChangeShapeType="1"/>
            </p:cNvSpPr>
            <p:nvPr/>
          </p:nvSpPr>
          <p:spPr bwMode="auto">
            <a:xfrm flipH="1">
              <a:off x="2121" y="3587"/>
              <a:ext cx="65" cy="432"/>
            </a:xfrm>
            <a:prstGeom prst="line">
              <a:avLst/>
            </a:prstGeom>
            <a:noFill/>
            <a:ln w="76200">
              <a:solidFill>
                <a:srgbClr val="FFCC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52970" name="Oval 10"/>
            <p:cNvSpPr>
              <a:spLocks noChangeArrowheads="1"/>
            </p:cNvSpPr>
            <p:nvPr/>
          </p:nvSpPr>
          <p:spPr bwMode="auto">
            <a:xfrm>
              <a:off x="2001" y="3860"/>
              <a:ext cx="237" cy="23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endParaRPr lang="en-US" altLang="en-US" sz="2400"/>
            </a:p>
          </p:txBody>
        </p:sp>
      </p:grpSp>
      <p:sp>
        <p:nvSpPr>
          <p:cNvPr id="552971" name="Text Box 11"/>
          <p:cNvSpPr txBox="1">
            <a:spLocks noChangeArrowheads="1"/>
          </p:cNvSpPr>
          <p:nvPr/>
        </p:nvSpPr>
        <p:spPr bwMode="auto">
          <a:xfrm>
            <a:off x="6657975" y="2698750"/>
            <a:ext cx="4667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T1</a:t>
            </a:r>
          </a:p>
          <a:p>
            <a:r>
              <a:rPr lang="en-US" altLang="en-US" sz="1000"/>
              <a:t> </a:t>
            </a:r>
          </a:p>
          <a:p>
            <a:endParaRPr lang="en-US" altLang="en-US"/>
          </a:p>
          <a:p>
            <a:r>
              <a:rPr lang="en-US" altLang="en-US"/>
              <a:t>T2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9DAB-3581-46B3-BD7C-5D62EAB7E4B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79463" y="755650"/>
            <a:ext cx="8166100" cy="654050"/>
          </a:xfrm>
        </p:spPr>
        <p:txBody>
          <a:bodyPr/>
          <a:lstStyle/>
          <a:p>
            <a:r>
              <a:rPr lang="en-US" altLang="en-US"/>
              <a:t>Mitigation of a bottleneck (Peter Tregunno)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92250"/>
            <a:ext cx="8172450" cy="536575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(1)  provide additional resources at the bottleneck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 a software server, provide </a:t>
            </a:r>
            <a:r>
              <a:rPr lang="en-US" altLang="en-US" b="1" i="1"/>
              <a:t>multiple threads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some “asynchronous server” designs provide unlimited threads</a:t>
            </a:r>
          </a:p>
          <a:p>
            <a:pPr lvl="1">
              <a:lnSpc>
                <a:spcPct val="90000"/>
              </a:lnSpc>
            </a:pPr>
            <a:r>
              <a:rPr lang="en-US" altLang="en-US" b="1" i="1"/>
              <a:t>replicated</a:t>
            </a:r>
            <a:r>
              <a:rPr lang="en-US" altLang="en-US"/>
              <a:t> servers can split the load and distribute it, but give them each a processor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 a processor, a </a:t>
            </a:r>
            <a:r>
              <a:rPr lang="en-US" altLang="en-US" b="1" i="1"/>
              <a:t>multiprocessor</a:t>
            </a:r>
            <a:r>
              <a:rPr lang="en-US" altLang="en-US"/>
              <a:t> (or faster CPU)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(2)  reduce its service time to make it </a:t>
            </a:r>
            <a:r>
              <a:rPr lang="en-US" altLang="en-US" b="1" i="1"/>
              <a:t>faster</a:t>
            </a:r>
            <a:r>
              <a:rPr lang="en-US" altLang="en-US"/>
              <a:t>: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reduced host demand (tighter code)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reduced requests to its servers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parallelism, optimism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less blocking time (phase 1 time) at its servers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(3) divert load away from 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7E35-78DE-4097-BD5B-11D81C66474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533400"/>
            <a:ext cx="8448675" cy="838200"/>
          </a:xfrm>
        </p:spPr>
        <p:txBody>
          <a:bodyPr/>
          <a:lstStyle/>
          <a:p>
            <a:r>
              <a:rPr lang="en-US" altLang="en-US"/>
              <a:t>Use additional resources...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358900"/>
            <a:ext cx="6423025" cy="5499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a resource may be given additional (M servers)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multiprocessor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multithreaded task</a:t>
            </a: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000"/>
              <a:t>a (rough) rule of thumb for M, based on potential needs for concurrency at a task T1: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000"/>
              <a:t>M = min of  {  (1 + sum of resources of servers of T1),  </a:t>
            </a:r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/>
              <a:t>	          (sum of clients of T1) }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increase the capacity of the bottleneck resource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holding time drops, throughput increases</a:t>
            </a:r>
          </a:p>
          <a:p>
            <a:pPr lvl="1">
              <a:lnSpc>
                <a:spcPct val="90000"/>
              </a:lnSpc>
            </a:pPr>
            <a:r>
              <a:rPr lang="en-US" altLang="en-US" sz="1800" i="1"/>
              <a:t>lower</a:t>
            </a:r>
            <a:r>
              <a:rPr lang="en-US" altLang="en-US" sz="1800"/>
              <a:t> resources see more load and also more waiting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their utilization increases (bottleneck can move down to the “next bottleneck”)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however, a </a:t>
            </a:r>
            <a:r>
              <a:rPr lang="en-US" altLang="en-US" sz="2000" i="1"/>
              <a:t>higher</a:t>
            </a:r>
            <a:r>
              <a:rPr lang="en-US" altLang="en-US" sz="2000"/>
              <a:t> resource may also remain saturated due to higher throughput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bottleneck can move up, to a destination difficult to predict.</a:t>
            </a:r>
          </a:p>
        </p:txBody>
      </p:sp>
      <p:grpSp>
        <p:nvGrpSpPr>
          <p:cNvPr id="555016" name="Group 8"/>
          <p:cNvGrpSpPr>
            <a:grpSpLocks/>
          </p:cNvGrpSpPr>
          <p:nvPr/>
        </p:nvGrpSpPr>
        <p:grpSpPr bwMode="auto">
          <a:xfrm>
            <a:off x="7189788" y="903288"/>
            <a:ext cx="1954212" cy="2608262"/>
            <a:chOff x="1584" y="2677"/>
            <a:chExt cx="1231" cy="1643"/>
          </a:xfrm>
        </p:grpSpPr>
        <p:sp>
          <p:nvSpPr>
            <p:cNvPr id="555017" name="AutoShape 9"/>
            <p:cNvSpPr>
              <a:spLocks noChangeArrowheads="1"/>
            </p:cNvSpPr>
            <p:nvPr/>
          </p:nvSpPr>
          <p:spPr bwMode="auto">
            <a:xfrm>
              <a:off x="1763" y="3400"/>
              <a:ext cx="906" cy="92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76200">
              <a:solidFill>
                <a:srgbClr val="0099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endParaRPr lang="en-US" altLang="en-US" sz="2400"/>
            </a:p>
          </p:txBody>
        </p:sp>
        <p:sp>
          <p:nvSpPr>
            <p:cNvPr id="555018" name="Rectangle 10"/>
            <p:cNvSpPr>
              <a:spLocks noChangeArrowheads="1"/>
            </p:cNvSpPr>
            <p:nvPr/>
          </p:nvSpPr>
          <p:spPr bwMode="auto">
            <a:xfrm>
              <a:off x="1584" y="2684"/>
              <a:ext cx="1231" cy="1636"/>
            </a:xfrm>
            <a:prstGeom prst="rect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5019" name="AutoShape 11"/>
            <p:cNvSpPr>
              <a:spLocks noChangeArrowheads="1"/>
            </p:cNvSpPr>
            <p:nvPr/>
          </p:nvSpPr>
          <p:spPr bwMode="auto">
            <a:xfrm flipV="1">
              <a:off x="1752" y="2677"/>
              <a:ext cx="906" cy="92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76200">
              <a:solidFill>
                <a:srgbClr val="FF0066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r"/>
              <a:endParaRPr lang="en-US" altLang="en-US" sz="2400"/>
            </a:p>
          </p:txBody>
        </p:sp>
        <p:sp>
          <p:nvSpPr>
            <p:cNvPr id="555020" name="Oval 12"/>
            <p:cNvSpPr>
              <a:spLocks noChangeArrowheads="1"/>
            </p:cNvSpPr>
            <p:nvPr/>
          </p:nvSpPr>
          <p:spPr bwMode="auto">
            <a:xfrm>
              <a:off x="2101" y="3361"/>
              <a:ext cx="237" cy="238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endParaRPr lang="en-US" altLang="en-US" sz="2400"/>
            </a:p>
          </p:txBody>
        </p:sp>
        <p:sp>
          <p:nvSpPr>
            <p:cNvPr id="555021" name="Line 13"/>
            <p:cNvSpPr>
              <a:spLocks noChangeShapeType="1"/>
            </p:cNvSpPr>
            <p:nvPr/>
          </p:nvSpPr>
          <p:spPr bwMode="auto">
            <a:xfrm flipH="1">
              <a:off x="2121" y="3587"/>
              <a:ext cx="65" cy="432"/>
            </a:xfrm>
            <a:prstGeom prst="line">
              <a:avLst/>
            </a:prstGeom>
            <a:noFill/>
            <a:ln w="76200">
              <a:solidFill>
                <a:srgbClr val="FFCC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55022" name="Oval 14"/>
            <p:cNvSpPr>
              <a:spLocks noChangeArrowheads="1"/>
            </p:cNvSpPr>
            <p:nvPr/>
          </p:nvSpPr>
          <p:spPr bwMode="auto">
            <a:xfrm>
              <a:off x="2001" y="3860"/>
              <a:ext cx="237" cy="23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endParaRPr lang="en-US" altLang="en-US" sz="2400"/>
            </a:p>
          </p:txBody>
        </p:sp>
      </p:grpSp>
      <p:sp>
        <p:nvSpPr>
          <p:cNvPr id="555023" name="AutoShape 15"/>
          <p:cNvSpPr>
            <a:spLocks noChangeArrowheads="1"/>
          </p:cNvSpPr>
          <p:nvPr/>
        </p:nvSpPr>
        <p:spPr bwMode="auto">
          <a:xfrm>
            <a:off x="7473950" y="6081713"/>
            <a:ext cx="1438275" cy="360362"/>
          </a:xfrm>
          <a:prstGeom prst="triangle">
            <a:avLst>
              <a:gd name="adj" fmla="val 42713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en-US" sz="2400"/>
          </a:p>
        </p:txBody>
      </p:sp>
      <p:sp>
        <p:nvSpPr>
          <p:cNvPr id="555024" name="Rectangle 16"/>
          <p:cNvSpPr>
            <a:spLocks noChangeArrowheads="1"/>
          </p:cNvSpPr>
          <p:nvPr/>
        </p:nvSpPr>
        <p:spPr bwMode="auto">
          <a:xfrm>
            <a:off x="7189788" y="3844925"/>
            <a:ext cx="1954212" cy="2597150"/>
          </a:xfrm>
          <a:prstGeom prst="rect">
            <a:avLst/>
          </a:prstGeom>
          <a:noFill/>
          <a:ln w="76200">
            <a:solidFill>
              <a:srgbClr val="0099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55025" name="AutoShape 17"/>
          <p:cNvSpPr>
            <a:spLocks noChangeArrowheads="1"/>
          </p:cNvSpPr>
          <p:nvPr/>
        </p:nvSpPr>
        <p:spPr bwMode="auto">
          <a:xfrm flipV="1">
            <a:off x="7456488" y="3833813"/>
            <a:ext cx="1438275" cy="2187575"/>
          </a:xfrm>
          <a:prstGeom prst="triangle">
            <a:avLst>
              <a:gd name="adj" fmla="val 39731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r"/>
            <a:endParaRPr lang="en-US" altLang="en-US" sz="2400"/>
          </a:p>
        </p:txBody>
      </p:sp>
      <p:sp>
        <p:nvSpPr>
          <p:cNvPr id="555026" name="Oval 18"/>
          <p:cNvSpPr>
            <a:spLocks noChangeArrowheads="1"/>
          </p:cNvSpPr>
          <p:nvPr/>
        </p:nvSpPr>
        <p:spPr bwMode="auto">
          <a:xfrm>
            <a:off x="7905750" y="4919663"/>
            <a:ext cx="377825" cy="3571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66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en-US" sz="2400"/>
          </a:p>
        </p:txBody>
      </p:sp>
      <p:sp>
        <p:nvSpPr>
          <p:cNvPr id="555027" name="Line 19"/>
          <p:cNvSpPr>
            <a:spLocks noChangeShapeType="1"/>
          </p:cNvSpPr>
          <p:nvPr/>
        </p:nvSpPr>
        <p:spPr bwMode="auto">
          <a:xfrm flipH="1">
            <a:off x="8042275" y="5278438"/>
            <a:ext cx="61913" cy="6858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5028" name="Oval 20"/>
          <p:cNvSpPr>
            <a:spLocks noChangeArrowheads="1"/>
          </p:cNvSpPr>
          <p:nvPr/>
        </p:nvSpPr>
        <p:spPr bwMode="auto">
          <a:xfrm>
            <a:off x="7851775" y="5711825"/>
            <a:ext cx="376238" cy="377825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CC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en-US" sz="2400"/>
          </a:p>
        </p:txBody>
      </p:sp>
      <p:sp>
        <p:nvSpPr>
          <p:cNvPr id="555029" name="Text Box 21"/>
          <p:cNvSpPr txBox="1">
            <a:spLocks noChangeArrowheads="1"/>
          </p:cNvSpPr>
          <p:nvPr/>
        </p:nvSpPr>
        <p:spPr bwMode="auto">
          <a:xfrm>
            <a:off x="7507288" y="2014538"/>
            <a:ext cx="144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T1        {M}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F4706-56A6-4540-814E-9E2DE9D9E5B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Comments on </a:t>
            </a:r>
            <a:r>
              <a:rPr lang="en-US" altLang="en-US" i="1"/>
              <a:t>additional resources</a:t>
            </a:r>
            <a:r>
              <a:rPr lang="en-US" altLang="en-US"/>
              <a:t>... e.g. increasing threading levels	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Useful with a </a:t>
            </a:r>
            <a:r>
              <a:rPr lang="en-US" altLang="en-US" sz="2400" i="1"/>
              <a:t>strong</a:t>
            </a:r>
            <a:r>
              <a:rPr lang="en-US" altLang="en-US" sz="2400"/>
              <a:t> software bottleneck</a:t>
            </a:r>
          </a:p>
          <a:p>
            <a:r>
              <a:rPr lang="en-US" altLang="en-US" sz="2400"/>
              <a:t>Potential throughput at bottleneck &lt;= </a:t>
            </a:r>
            <a:r>
              <a:rPr lang="en-US" altLang="en-US" sz="2400" i="1"/>
              <a:t>f</a:t>
            </a:r>
            <a:r>
              <a:rPr lang="en-US" altLang="en-US" sz="2400" i="1" baseline="-25000"/>
              <a:t>b</a:t>
            </a:r>
            <a:r>
              <a:rPr lang="en-US" altLang="en-US" sz="2400" i="1"/>
              <a:t> *B</a:t>
            </a:r>
            <a:r>
              <a:rPr lang="en-US" altLang="en-US" sz="2400" i="1" baseline="-25000"/>
              <a:t>b</a:t>
            </a:r>
          </a:p>
          <a:p>
            <a:pPr lvl="1"/>
            <a:r>
              <a:rPr lang="en-US" altLang="en-US" sz="2000" i="1"/>
              <a:t>f</a:t>
            </a:r>
            <a:r>
              <a:rPr lang="en-US" altLang="en-US" sz="2000"/>
              <a:t> = throughput</a:t>
            </a:r>
          </a:p>
          <a:p>
            <a:pPr lvl="1"/>
            <a:r>
              <a:rPr lang="en-US" altLang="en-US" sz="2000" i="1"/>
              <a:t>B</a:t>
            </a:r>
            <a:r>
              <a:rPr lang="en-US" altLang="en-US" sz="2000"/>
              <a:t> = ratio of utilizations (relative to saturation) at the bottleneck, to its highest utilized server.</a:t>
            </a:r>
          </a:p>
          <a:p>
            <a:pPr lvl="1"/>
            <a:r>
              <a:rPr lang="en-US" altLang="en-US" sz="2000" i="1"/>
              <a:t>B</a:t>
            </a:r>
            <a:r>
              <a:rPr lang="en-US" altLang="en-US" sz="2000"/>
              <a:t> &gt; 1 at a bottleneck</a:t>
            </a:r>
          </a:p>
          <a:p>
            <a:r>
              <a:rPr lang="en-US" altLang="en-US" sz="2400"/>
              <a:t>Optimal threading level is usually found through experiment </a:t>
            </a:r>
          </a:p>
          <a:p>
            <a:pPr lvl="1"/>
            <a:r>
              <a:rPr lang="en-US" altLang="en-US" sz="2000"/>
              <a:t>first rule of thumb is to use the sum of threads or multiplicities of its servers</a:t>
            </a:r>
          </a:p>
          <a:p>
            <a:pPr lvl="1"/>
            <a:r>
              <a:rPr lang="en-US" altLang="en-US" sz="2000"/>
              <a:t>second rule, increase multiplicity by factor B (to provide the additional throughput)</a:t>
            </a:r>
          </a:p>
          <a:p>
            <a:r>
              <a:rPr lang="en-US" altLang="en-US" sz="2400"/>
              <a:t>Cost is usually minimal (low overhead), unless software design is explicitly singlethreaded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EE2A2-2845-4DB3-9238-E83B26DFFB8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Comments on </a:t>
            </a:r>
            <a:r>
              <a:rPr lang="en-US" altLang="en-US" i="1"/>
              <a:t>replication of task &amp; processor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meaning, add more hardware…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Useful with a weak processor supported software bottleneck (threading helps strong bottlenecks)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Reduction in utilization of the bottleneck task proportional to </a:t>
            </a:r>
            <a:r>
              <a:rPr lang="en-US" altLang="en-US" i="1"/>
              <a:t>p/n</a:t>
            </a:r>
            <a:r>
              <a:rPr lang="en-US" altLang="en-US"/>
              <a:t> (where </a:t>
            </a:r>
            <a:r>
              <a:rPr lang="en-US" altLang="en-US" i="1"/>
              <a:t>p</a:t>
            </a:r>
            <a:r>
              <a:rPr lang="en-US" altLang="en-US"/>
              <a:t> is the percentage of total service time that a task spends blocked due to processor contention, and </a:t>
            </a:r>
            <a:r>
              <a:rPr lang="en-US" altLang="en-US" i="1"/>
              <a:t>n</a:t>
            </a:r>
            <a:r>
              <a:rPr lang="en-US" altLang="en-US"/>
              <a:t> is the number of processors added)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Only effective when processor contention is high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other ways to increase resource accessibility: more read access, less exclusive access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713EF-E417-4AD8-9E45-B0B1244D32F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Comments on </a:t>
            </a:r>
            <a:r>
              <a:rPr lang="en-US" altLang="en-US" i="1"/>
              <a:t>reducing processing demands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... write faster code…</a:t>
            </a:r>
          </a:p>
          <a:p>
            <a:r>
              <a:rPr lang="en-US" altLang="en-US"/>
              <a:t>Only applicable for processor supported software bottlenecks</a:t>
            </a:r>
          </a:p>
          <a:p>
            <a:r>
              <a:rPr lang="en-US" altLang="en-US"/>
              <a:t>The utilization gain is only proportional to the reduction in total processing demands</a:t>
            </a:r>
          </a:p>
          <a:p>
            <a:r>
              <a:rPr lang="en-US" altLang="en-US"/>
              <a:t>For a strong server supported software bottleneck, the underlying problem is blocking, not slow software at the bottleneck.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55EF6-12EE-4482-80ED-7A79C101757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ways to reduce holding time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anticipation (prefetching)</a:t>
            </a:r>
          </a:p>
          <a:p>
            <a:r>
              <a:rPr lang="en-US" altLang="en-US"/>
              <a:t>other optimistic operations</a:t>
            </a:r>
          </a:p>
          <a:p>
            <a:r>
              <a:rPr lang="en-US" altLang="en-US"/>
              <a:t>parallelism in a server</a:t>
            </a:r>
          </a:p>
          <a:p>
            <a:r>
              <a:rPr lang="en-US" altLang="en-US"/>
              <a:t>asynchronous operations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5B48F-D35D-4589-87F9-73316A337F4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Comments on </a:t>
            </a:r>
            <a:r>
              <a:rPr lang="en-US" altLang="en-US" i="1"/>
              <a:t>decreasing interactions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example, batching multiple requests</a:t>
            </a:r>
          </a:p>
          <a:p>
            <a:pPr lvl="1"/>
            <a:r>
              <a:rPr lang="en-US" altLang="en-US"/>
              <a:t>if synchronous requests can be bundled together - server still has to be the same amount of work, but </a:t>
            </a:r>
            <a:r>
              <a:rPr lang="en-US" altLang="en-US" i="1"/>
              <a:t>n</a:t>
            </a:r>
            <a:r>
              <a:rPr lang="en-US" altLang="en-US"/>
              <a:t> times less waiting (waiting for rendezvous acceptance) required at the client </a:t>
            </a:r>
          </a:p>
          <a:p>
            <a:r>
              <a:rPr lang="en-US" altLang="en-US"/>
              <a:t>effective when bottleneck is weak (long rendezvous delays are a product of high server utilizations, high server utilization = weak bottleneck)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F5F83-1D57-4003-AFFC-9468B6F3F46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Papers on the research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Simeoni, Inverardi, DiMarco, Balsamo, “Model-based performance prediction in software development”, IEEE TSE May 2004 pp 295-310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“The Layered Queueing Tutorial”, available at www.layeredqueues.org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D. B. Petriu, M. Woodside, “A Metamodel for Generating Performance Models from UML Designs”, UML 2004, Lisbon, Oct. 2004.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P. Maly, C.M. Woodside, "Layered Modeling of Hardware and Software, with Application to a LAN Extension Router", Proc. TOOLS 2000, pp 10-24 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J.E. Neilson, C.M. Woodside, D.C. Petriu and S. Majumdar, "Software Bottlenecking in Client-Server Systems and Rendezvous Networks", </a:t>
            </a:r>
            <a:r>
              <a:rPr lang="en-US" altLang="en-US" sz="2000" i="1"/>
              <a:t>IEEE TSE</a:t>
            </a:r>
            <a:r>
              <a:rPr lang="en-US" altLang="en-US" sz="2000"/>
              <a:t>, v. 21, pp. 776-782, Sept. 1995. 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D. C. Petriu and C. M. Woodside, "Performance Analysis with UML," in the volume "UML for Real", edited by B. Selic, L. Lavagno, and G. Martin, . Kluwer, 2003, pp. 221-240 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F. Sheikh and C.M. Woodside, "Layered Analytic Performance Modelling of a Distributed Database System", </a:t>
            </a:r>
            <a:r>
              <a:rPr lang="en-US" altLang="en-US" sz="2000" i="1"/>
              <a:t>Proc. 1997 International Conf. on Distributed Computing Systems</a:t>
            </a:r>
            <a:r>
              <a:rPr lang="en-US" altLang="en-US" sz="2000"/>
              <a:t>, May 1997, pp. 482-490.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699F6-AE81-4DD0-9D54-DEB178039DC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Papers (2)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M. Woodside, D.B. Petriu, K. H. Siddiqui, "Performance-related Completions for Software Specifications", Proc ICSE 2002.</a:t>
            </a:r>
          </a:p>
          <a:p>
            <a:r>
              <a:rPr lang="en-US" altLang="en-US" sz="2000"/>
              <a:t>C.M. Woodside, "A Three-View Model for Performance Engineering of Concurrent Software", </a:t>
            </a:r>
            <a:r>
              <a:rPr lang="en-US" altLang="en-US" sz="2000" i="1"/>
              <a:t>IEEE TSE</a:t>
            </a:r>
            <a:r>
              <a:rPr lang="en-US" altLang="en-US" sz="2000"/>
              <a:t>, v. 21, No. 9, pp. 754-767, Sept. 1995. </a:t>
            </a:r>
          </a:p>
          <a:p>
            <a:r>
              <a:rPr lang="en-US" altLang="en-US" sz="2000"/>
              <a:t>Pengfei Wu, Murray Woodside, and Chung-Horng Lung, "Compositional Layered Performance Modeling of Peer-to-Peer Routing Software," in Proc 23rd IPCCC, Phoenix, Ariz., April 2004 </a:t>
            </a:r>
          </a:p>
          <a:p>
            <a:r>
              <a:rPr lang="en-US" altLang="en-US" sz="2000"/>
              <a:t>Tao Zheng, Murray Woodside, "Heuristic Optimization of Scheduling and Allocation for Distributed Systems with Soft Deadlines", Proc. TOOLS 2003, Urbana, Sept 2003, pp 169-181, LNCS 2794. </a:t>
            </a:r>
          </a:p>
          <a:p>
            <a:r>
              <a:rPr lang="en-US" altLang="en-US" sz="2000"/>
              <a:t>Jing Xu, Murray Woodside, Dorina Petriu "Performance Analysis of a Software Design using the UML Profile for Schedulability, Performance and Time", Proc. TOOLS 2003, Urbana, Sept 2003, pp 291 - 310, LNCS 2794. </a:t>
            </a:r>
          </a:p>
          <a:p>
            <a:r>
              <a:rPr lang="en-US" altLang="en-US" sz="2000"/>
              <a:t>other papers on layered queueing by Perros, Kahkipuro, Menasce, and many others (see www.layeredqueues.org).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LQN for a Web server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813" y="1570038"/>
            <a:ext cx="8358187" cy="1973262"/>
          </a:xfrm>
        </p:spPr>
        <p:txBody>
          <a:bodyPr/>
          <a:lstStyle/>
          <a:p>
            <a:r>
              <a:rPr lang="en-CA" dirty="0" smtClean="0"/>
              <a:t>Server has entry demand 0.005 sec</a:t>
            </a:r>
          </a:p>
          <a:p>
            <a:pPr lvl="1"/>
            <a:r>
              <a:rPr lang="en-CA" dirty="0" smtClean="0"/>
              <a:t>can be multithreaded</a:t>
            </a:r>
          </a:p>
          <a:p>
            <a:r>
              <a:rPr lang="en-CA" dirty="0" smtClean="0"/>
              <a:t>Net delay represents total net delays that block a server thread in a response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6A974-DBA0-4D99-85B7-7D21485A11CE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811212" y="3840163"/>
            <a:ext cx="8150225" cy="2870200"/>
            <a:chOff x="587375" y="981075"/>
            <a:chExt cx="8150225" cy="28702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87375" y="1114425"/>
              <a:ext cx="1828800" cy="1003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b="1"/>
                <a:t>N Users with</a:t>
              </a:r>
            </a:p>
            <a:p>
              <a:pPr algn="l"/>
              <a:r>
                <a:rPr lang="en-US" altLang="en-US" b="1"/>
                <a:t>a thinking time</a:t>
              </a:r>
            </a:p>
            <a:p>
              <a:pPr algn="l"/>
              <a:r>
                <a:rPr lang="en-US" altLang="en-US" b="1"/>
                <a:t>of 5 sec.</a:t>
              </a: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2811463" y="2728913"/>
              <a:ext cx="2895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2676525" y="981075"/>
              <a:ext cx="1108075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Users</a:t>
              </a:r>
            </a:p>
          </p:txBody>
        </p:sp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2800350" y="1106488"/>
              <a:ext cx="1109663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Users</a:t>
              </a:r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4886325" y="1784350"/>
              <a:ext cx="1046163" cy="485775"/>
            </a:xfrm>
            <a:prstGeom prst="parallelogram">
              <a:avLst>
                <a:gd name="adj" fmla="val 538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Server</a:t>
              </a:r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7316788" y="2844800"/>
              <a:ext cx="1420812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Net delay</a:t>
              </a:r>
            </a:p>
            <a:p>
              <a:r>
                <a:rPr lang="en-US" altLang="en-US" sz="2400"/>
                <a:t>0.5 sec</a:t>
              </a:r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6070600" y="2844800"/>
              <a:ext cx="1046163" cy="485775"/>
            </a:xfrm>
            <a:prstGeom prst="parallelogram">
              <a:avLst>
                <a:gd name="adj" fmla="val 538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DB</a:t>
              </a:r>
            </a:p>
            <a:p>
              <a:r>
                <a:rPr lang="en-US" altLang="en-US" sz="2400"/>
                <a:t>0.01</a:t>
              </a:r>
            </a:p>
          </p:txBody>
        </p:sp>
        <p:sp>
          <p:nvSpPr>
            <p:cNvPr id="13" name="AutoShape 15"/>
            <p:cNvSpPr>
              <a:spLocks noChangeArrowheads="1"/>
            </p:cNvSpPr>
            <p:nvPr/>
          </p:nvSpPr>
          <p:spPr bwMode="auto">
            <a:xfrm>
              <a:off x="4886325" y="2844800"/>
              <a:ext cx="1046163" cy="485775"/>
            </a:xfrm>
            <a:prstGeom prst="parallelogram">
              <a:avLst>
                <a:gd name="adj" fmla="val 5384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Disk</a:t>
              </a:r>
            </a:p>
            <a:p>
              <a:r>
                <a:rPr lang="en-US" altLang="en-US" sz="2400"/>
                <a:t>0.015</a:t>
              </a: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auto">
            <a:xfrm>
              <a:off x="3576638" y="2844800"/>
              <a:ext cx="1047750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CPU</a:t>
              </a: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960813" y="1439863"/>
              <a:ext cx="12827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5634038" y="2282825"/>
              <a:ext cx="2293937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5446713" y="2282825"/>
              <a:ext cx="1171575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H="1">
              <a:off x="4187825" y="2282825"/>
              <a:ext cx="822325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5259388" y="2282825"/>
              <a:ext cx="174625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5083175" y="2335213"/>
              <a:ext cx="5619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/>
                <a:t>0.2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5692775" y="2335213"/>
              <a:ext cx="5619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/>
                <a:t>0.4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6759575" y="2335213"/>
              <a:ext cx="3333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/>
                <a:t>1</a:t>
              </a: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91113" y="3533775"/>
              <a:ext cx="60325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2400"/>
                <a:t>D</a:t>
              </a: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6200775" y="3540125"/>
              <a:ext cx="60325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2400"/>
                <a:t>DBP</a:t>
              </a:r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5383213" y="3325813"/>
              <a:ext cx="0" cy="206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>
              <a:off x="6483350" y="3303588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8869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61B19-6AEA-418D-8296-189B5C53F45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Bottleneck in the web server...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 a saturation point that causes it to run slowly</a:t>
            </a:r>
          </a:p>
          <a:p>
            <a:pPr lvl="1"/>
            <a:r>
              <a:rPr lang="en-US" altLang="en-US"/>
              <a:t>a saturated resource that limits the throughput</a:t>
            </a:r>
          </a:p>
          <a:p>
            <a:endParaRPr lang="en-US" altLang="en-US"/>
          </a:p>
          <a:p>
            <a:r>
              <a:rPr lang="en-US" altLang="en-US"/>
              <a:t>in a flat resource architecture one resource is saturated, the rest are underutilized at that throughput</a:t>
            </a:r>
          </a:p>
          <a:p>
            <a:endParaRPr lang="en-US" altLang="en-US"/>
          </a:p>
          <a:p>
            <a:r>
              <a:rPr lang="en-US" altLang="en-US"/>
              <a:t>in a layered architecture several resources may be saturated</a:t>
            </a:r>
          </a:p>
          <a:p>
            <a:pPr lvl="1"/>
            <a:r>
              <a:rPr lang="en-US" altLang="en-US"/>
              <a:t>resources above the bottleneck have increased holding times due to pushback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6B808-F53E-4C0C-9E3B-370ADA2C618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Throughput saturation in the web server</a:t>
            </a:r>
          </a:p>
        </p:txBody>
      </p:sp>
      <p:sp>
        <p:nvSpPr>
          <p:cNvPr id="588804" name="Line 4"/>
          <p:cNvSpPr>
            <a:spLocks noChangeShapeType="1"/>
          </p:cNvSpPr>
          <p:nvPr/>
        </p:nvSpPr>
        <p:spPr bwMode="auto">
          <a:xfrm flipV="1">
            <a:off x="1249363" y="1455738"/>
            <a:ext cx="0" cy="3181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05" name="Line 5"/>
          <p:cNvSpPr>
            <a:spLocks noChangeShapeType="1"/>
          </p:cNvSpPr>
          <p:nvPr/>
        </p:nvSpPr>
        <p:spPr bwMode="auto">
          <a:xfrm>
            <a:off x="1249363" y="4610100"/>
            <a:ext cx="576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06" name="Line 6"/>
          <p:cNvSpPr>
            <a:spLocks noChangeShapeType="1"/>
          </p:cNvSpPr>
          <p:nvPr/>
        </p:nvSpPr>
        <p:spPr bwMode="auto">
          <a:xfrm flipV="1">
            <a:off x="1262063" y="1312863"/>
            <a:ext cx="4894262" cy="3297237"/>
          </a:xfrm>
          <a:prstGeom prst="line">
            <a:avLst/>
          </a:prstGeom>
          <a:noFill/>
          <a:ln w="57150">
            <a:solidFill>
              <a:srgbClr val="339933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07" name="Line 7"/>
          <p:cNvSpPr>
            <a:spLocks noChangeShapeType="1"/>
          </p:cNvSpPr>
          <p:nvPr/>
        </p:nvSpPr>
        <p:spPr bwMode="auto">
          <a:xfrm>
            <a:off x="5640388" y="1970088"/>
            <a:ext cx="939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08" name="Line 8"/>
          <p:cNvSpPr>
            <a:spLocks noChangeShapeType="1"/>
          </p:cNvSpPr>
          <p:nvPr/>
        </p:nvSpPr>
        <p:spPr bwMode="auto">
          <a:xfrm>
            <a:off x="4675188" y="2576513"/>
            <a:ext cx="1403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09" name="Line 9"/>
          <p:cNvSpPr>
            <a:spLocks noChangeShapeType="1"/>
          </p:cNvSpPr>
          <p:nvPr/>
        </p:nvSpPr>
        <p:spPr bwMode="auto">
          <a:xfrm>
            <a:off x="3065463" y="36957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10" name="Freeform 10"/>
          <p:cNvSpPr>
            <a:spLocks/>
          </p:cNvSpPr>
          <p:nvPr/>
        </p:nvSpPr>
        <p:spPr bwMode="auto">
          <a:xfrm>
            <a:off x="2101850" y="3689350"/>
            <a:ext cx="963613" cy="355600"/>
          </a:xfrm>
          <a:custGeom>
            <a:avLst/>
            <a:gdLst>
              <a:gd name="T0" fmla="*/ 607 w 607"/>
              <a:gd name="T1" fmla="*/ 4 h 224"/>
              <a:gd name="T2" fmla="*/ 476 w 607"/>
              <a:gd name="T3" fmla="*/ 8 h 224"/>
              <a:gd name="T4" fmla="*/ 304 w 607"/>
              <a:gd name="T5" fmla="*/ 52 h 224"/>
              <a:gd name="T6" fmla="*/ 120 w 607"/>
              <a:gd name="T7" fmla="*/ 144 h 224"/>
              <a:gd name="T8" fmla="*/ 0 w 607"/>
              <a:gd name="T9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" h="224">
                <a:moveTo>
                  <a:pt x="607" y="4"/>
                </a:moveTo>
                <a:cubicBezTo>
                  <a:pt x="585" y="5"/>
                  <a:pt x="526" y="0"/>
                  <a:pt x="476" y="8"/>
                </a:cubicBezTo>
                <a:cubicBezTo>
                  <a:pt x="426" y="16"/>
                  <a:pt x="363" y="29"/>
                  <a:pt x="304" y="52"/>
                </a:cubicBezTo>
                <a:cubicBezTo>
                  <a:pt x="245" y="75"/>
                  <a:pt x="171" y="115"/>
                  <a:pt x="120" y="144"/>
                </a:cubicBezTo>
                <a:cubicBezTo>
                  <a:pt x="69" y="173"/>
                  <a:pt x="25" y="207"/>
                  <a:pt x="0" y="22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11" name="Freeform 11"/>
          <p:cNvSpPr>
            <a:spLocks/>
          </p:cNvSpPr>
          <p:nvPr/>
        </p:nvSpPr>
        <p:spPr bwMode="auto">
          <a:xfrm>
            <a:off x="4689475" y="1960563"/>
            <a:ext cx="963613" cy="355600"/>
          </a:xfrm>
          <a:custGeom>
            <a:avLst/>
            <a:gdLst>
              <a:gd name="T0" fmla="*/ 607 w 607"/>
              <a:gd name="T1" fmla="*/ 4 h 224"/>
              <a:gd name="T2" fmla="*/ 476 w 607"/>
              <a:gd name="T3" fmla="*/ 8 h 224"/>
              <a:gd name="T4" fmla="*/ 304 w 607"/>
              <a:gd name="T5" fmla="*/ 52 h 224"/>
              <a:gd name="T6" fmla="*/ 120 w 607"/>
              <a:gd name="T7" fmla="*/ 144 h 224"/>
              <a:gd name="T8" fmla="*/ 0 w 607"/>
              <a:gd name="T9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" h="224">
                <a:moveTo>
                  <a:pt x="607" y="4"/>
                </a:moveTo>
                <a:cubicBezTo>
                  <a:pt x="585" y="5"/>
                  <a:pt x="526" y="0"/>
                  <a:pt x="476" y="8"/>
                </a:cubicBezTo>
                <a:cubicBezTo>
                  <a:pt x="426" y="16"/>
                  <a:pt x="363" y="29"/>
                  <a:pt x="304" y="52"/>
                </a:cubicBezTo>
                <a:cubicBezTo>
                  <a:pt x="245" y="75"/>
                  <a:pt x="171" y="115"/>
                  <a:pt x="120" y="144"/>
                </a:cubicBezTo>
                <a:cubicBezTo>
                  <a:pt x="69" y="173"/>
                  <a:pt x="25" y="207"/>
                  <a:pt x="0" y="22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12" name="Freeform 12"/>
          <p:cNvSpPr>
            <a:spLocks/>
          </p:cNvSpPr>
          <p:nvPr/>
        </p:nvSpPr>
        <p:spPr bwMode="auto">
          <a:xfrm>
            <a:off x="3732213" y="2565400"/>
            <a:ext cx="963612" cy="355600"/>
          </a:xfrm>
          <a:custGeom>
            <a:avLst/>
            <a:gdLst>
              <a:gd name="T0" fmla="*/ 607 w 607"/>
              <a:gd name="T1" fmla="*/ 4 h 224"/>
              <a:gd name="T2" fmla="*/ 476 w 607"/>
              <a:gd name="T3" fmla="*/ 8 h 224"/>
              <a:gd name="T4" fmla="*/ 304 w 607"/>
              <a:gd name="T5" fmla="*/ 52 h 224"/>
              <a:gd name="T6" fmla="*/ 120 w 607"/>
              <a:gd name="T7" fmla="*/ 144 h 224"/>
              <a:gd name="T8" fmla="*/ 0 w 607"/>
              <a:gd name="T9" fmla="*/ 224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" h="224">
                <a:moveTo>
                  <a:pt x="607" y="4"/>
                </a:moveTo>
                <a:cubicBezTo>
                  <a:pt x="585" y="5"/>
                  <a:pt x="526" y="0"/>
                  <a:pt x="476" y="8"/>
                </a:cubicBezTo>
                <a:cubicBezTo>
                  <a:pt x="426" y="16"/>
                  <a:pt x="363" y="29"/>
                  <a:pt x="304" y="52"/>
                </a:cubicBezTo>
                <a:cubicBezTo>
                  <a:pt x="245" y="75"/>
                  <a:pt x="171" y="115"/>
                  <a:pt x="120" y="144"/>
                </a:cubicBezTo>
                <a:cubicBezTo>
                  <a:pt x="69" y="173"/>
                  <a:pt x="25" y="207"/>
                  <a:pt x="0" y="22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13" name="Text Box 13"/>
          <p:cNvSpPr txBox="1">
            <a:spLocks noChangeArrowheads="1"/>
          </p:cNvSpPr>
          <p:nvPr/>
        </p:nvSpPr>
        <p:spPr bwMode="auto">
          <a:xfrm>
            <a:off x="784225" y="1257300"/>
            <a:ext cx="164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/>
              <a:t>f </a:t>
            </a:r>
            <a:r>
              <a:rPr lang="en-US" altLang="en-US"/>
              <a:t>(throughput)</a:t>
            </a:r>
            <a:endParaRPr lang="en-US" altLang="en-US" sz="2400"/>
          </a:p>
        </p:txBody>
      </p:sp>
      <p:sp>
        <p:nvSpPr>
          <p:cNvPr id="588814" name="Text Box 14"/>
          <p:cNvSpPr txBox="1">
            <a:spLocks noChangeArrowheads="1"/>
          </p:cNvSpPr>
          <p:nvPr/>
        </p:nvSpPr>
        <p:spPr bwMode="auto">
          <a:xfrm>
            <a:off x="6107113" y="4538663"/>
            <a:ext cx="95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N users</a:t>
            </a:r>
          </a:p>
        </p:txBody>
      </p:sp>
      <p:sp>
        <p:nvSpPr>
          <p:cNvPr id="588815" name="Text Box 15"/>
          <p:cNvSpPr txBox="1">
            <a:spLocks noChangeArrowheads="1"/>
          </p:cNvSpPr>
          <p:nvPr/>
        </p:nvSpPr>
        <p:spPr bwMode="auto">
          <a:xfrm>
            <a:off x="3530600" y="3598863"/>
            <a:ext cx="1601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M=30 threads</a:t>
            </a:r>
          </a:p>
        </p:txBody>
      </p:sp>
      <p:sp>
        <p:nvSpPr>
          <p:cNvPr id="588816" name="Text Box 16"/>
          <p:cNvSpPr txBox="1">
            <a:spLocks noChangeArrowheads="1"/>
          </p:cNvSpPr>
          <p:nvPr/>
        </p:nvSpPr>
        <p:spPr bwMode="auto">
          <a:xfrm>
            <a:off x="4443413" y="2527300"/>
            <a:ext cx="1728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M=100 threads</a:t>
            </a:r>
          </a:p>
        </p:txBody>
      </p:sp>
      <p:sp>
        <p:nvSpPr>
          <p:cNvPr id="588817" name="Text Box 17"/>
          <p:cNvSpPr txBox="1">
            <a:spLocks noChangeArrowheads="1"/>
          </p:cNvSpPr>
          <p:nvPr/>
        </p:nvSpPr>
        <p:spPr bwMode="auto">
          <a:xfrm>
            <a:off x="5741988" y="1624013"/>
            <a:ext cx="287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M=300, 500, 1000 threads</a:t>
            </a:r>
          </a:p>
        </p:txBody>
      </p:sp>
      <p:sp>
        <p:nvSpPr>
          <p:cNvPr id="588818" name="Rectangle 18"/>
          <p:cNvSpPr>
            <a:spLocks noChangeArrowheads="1"/>
          </p:cNvSpPr>
          <p:nvPr/>
        </p:nvSpPr>
        <p:spPr bwMode="auto">
          <a:xfrm>
            <a:off x="2022475" y="3927475"/>
            <a:ext cx="206375" cy="20637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35" name="Rectangle 35"/>
          <p:cNvSpPr>
            <a:spLocks noChangeArrowheads="1"/>
          </p:cNvSpPr>
          <p:nvPr/>
        </p:nvSpPr>
        <p:spPr bwMode="auto">
          <a:xfrm>
            <a:off x="7302500" y="2728913"/>
            <a:ext cx="1841500" cy="1377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36" name="Oval 36"/>
          <p:cNvSpPr>
            <a:spLocks noChangeArrowheads="1"/>
          </p:cNvSpPr>
          <p:nvPr/>
        </p:nvSpPr>
        <p:spPr bwMode="auto">
          <a:xfrm>
            <a:off x="7840663" y="2751138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37" name="Oval 37"/>
          <p:cNvSpPr>
            <a:spLocks noChangeArrowheads="1"/>
          </p:cNvSpPr>
          <p:nvPr/>
        </p:nvSpPr>
        <p:spPr bwMode="auto">
          <a:xfrm>
            <a:off x="7839075" y="3108325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38" name="Oval 38"/>
          <p:cNvSpPr>
            <a:spLocks noChangeArrowheads="1"/>
          </p:cNvSpPr>
          <p:nvPr/>
        </p:nvSpPr>
        <p:spPr bwMode="auto">
          <a:xfrm>
            <a:off x="7361238" y="3506788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39" name="Oval 39"/>
          <p:cNvSpPr>
            <a:spLocks noChangeArrowheads="1"/>
          </p:cNvSpPr>
          <p:nvPr/>
        </p:nvSpPr>
        <p:spPr bwMode="auto">
          <a:xfrm>
            <a:off x="7861300" y="3479800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40" name="Oval 40"/>
          <p:cNvSpPr>
            <a:spLocks noChangeArrowheads="1"/>
          </p:cNvSpPr>
          <p:nvPr/>
        </p:nvSpPr>
        <p:spPr bwMode="auto">
          <a:xfrm>
            <a:off x="8361363" y="3490913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41" name="Oval 41"/>
          <p:cNvSpPr>
            <a:spLocks noChangeArrowheads="1"/>
          </p:cNvSpPr>
          <p:nvPr/>
        </p:nvSpPr>
        <p:spPr bwMode="auto">
          <a:xfrm>
            <a:off x="7869238" y="3862388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42" name="Oval 42"/>
          <p:cNvSpPr>
            <a:spLocks noChangeArrowheads="1"/>
          </p:cNvSpPr>
          <p:nvPr/>
        </p:nvSpPr>
        <p:spPr bwMode="auto">
          <a:xfrm>
            <a:off x="8355013" y="3857625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43" name="Line 43"/>
          <p:cNvSpPr>
            <a:spLocks noChangeShapeType="1"/>
          </p:cNvSpPr>
          <p:nvPr/>
        </p:nvSpPr>
        <p:spPr bwMode="auto">
          <a:xfrm>
            <a:off x="7959725" y="2908300"/>
            <a:ext cx="0" cy="1120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44" name="Line 44"/>
          <p:cNvSpPr>
            <a:spLocks noChangeShapeType="1"/>
          </p:cNvSpPr>
          <p:nvPr/>
        </p:nvSpPr>
        <p:spPr bwMode="auto">
          <a:xfrm>
            <a:off x="7972425" y="3255963"/>
            <a:ext cx="51435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45" name="Line 45"/>
          <p:cNvSpPr>
            <a:spLocks noChangeShapeType="1"/>
          </p:cNvSpPr>
          <p:nvPr/>
        </p:nvSpPr>
        <p:spPr bwMode="auto">
          <a:xfrm flipH="1">
            <a:off x="7481888" y="3217863"/>
            <a:ext cx="477837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46" name="Line 46"/>
          <p:cNvSpPr>
            <a:spLocks noChangeShapeType="1"/>
          </p:cNvSpPr>
          <p:nvPr/>
        </p:nvSpPr>
        <p:spPr bwMode="auto">
          <a:xfrm>
            <a:off x="8474075" y="3630613"/>
            <a:ext cx="0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50" name="Rectangle 50"/>
          <p:cNvSpPr>
            <a:spLocks noChangeArrowheads="1"/>
          </p:cNvSpPr>
          <p:nvPr/>
        </p:nvSpPr>
        <p:spPr bwMode="auto">
          <a:xfrm>
            <a:off x="5238750" y="5160963"/>
            <a:ext cx="1841500" cy="1377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1" name="Oval 51"/>
          <p:cNvSpPr>
            <a:spLocks noChangeArrowheads="1"/>
          </p:cNvSpPr>
          <p:nvPr/>
        </p:nvSpPr>
        <p:spPr bwMode="auto">
          <a:xfrm>
            <a:off x="5776913" y="5183188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2" name="Oval 52"/>
          <p:cNvSpPr>
            <a:spLocks noChangeArrowheads="1"/>
          </p:cNvSpPr>
          <p:nvPr/>
        </p:nvSpPr>
        <p:spPr bwMode="auto">
          <a:xfrm>
            <a:off x="5775325" y="5540375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3" name="Oval 53"/>
          <p:cNvSpPr>
            <a:spLocks noChangeArrowheads="1"/>
          </p:cNvSpPr>
          <p:nvPr/>
        </p:nvSpPr>
        <p:spPr bwMode="auto">
          <a:xfrm>
            <a:off x="5297488" y="5938838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4" name="Oval 54"/>
          <p:cNvSpPr>
            <a:spLocks noChangeArrowheads="1"/>
          </p:cNvSpPr>
          <p:nvPr/>
        </p:nvSpPr>
        <p:spPr bwMode="auto">
          <a:xfrm>
            <a:off x="5797550" y="5911850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5" name="Oval 55"/>
          <p:cNvSpPr>
            <a:spLocks noChangeArrowheads="1"/>
          </p:cNvSpPr>
          <p:nvPr/>
        </p:nvSpPr>
        <p:spPr bwMode="auto">
          <a:xfrm>
            <a:off x="6297613" y="5922963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6" name="Oval 56"/>
          <p:cNvSpPr>
            <a:spLocks noChangeArrowheads="1"/>
          </p:cNvSpPr>
          <p:nvPr/>
        </p:nvSpPr>
        <p:spPr bwMode="auto">
          <a:xfrm>
            <a:off x="5805488" y="6294438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7" name="Oval 57"/>
          <p:cNvSpPr>
            <a:spLocks noChangeArrowheads="1"/>
          </p:cNvSpPr>
          <p:nvPr/>
        </p:nvSpPr>
        <p:spPr bwMode="auto">
          <a:xfrm>
            <a:off x="6291263" y="6289675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58" name="Line 58"/>
          <p:cNvSpPr>
            <a:spLocks noChangeShapeType="1"/>
          </p:cNvSpPr>
          <p:nvPr/>
        </p:nvSpPr>
        <p:spPr bwMode="auto">
          <a:xfrm>
            <a:off x="5895975" y="5340350"/>
            <a:ext cx="0" cy="1120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59" name="Line 59"/>
          <p:cNvSpPr>
            <a:spLocks noChangeShapeType="1"/>
          </p:cNvSpPr>
          <p:nvPr/>
        </p:nvSpPr>
        <p:spPr bwMode="auto">
          <a:xfrm>
            <a:off x="5908675" y="5688013"/>
            <a:ext cx="51435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60" name="Line 60"/>
          <p:cNvSpPr>
            <a:spLocks noChangeShapeType="1"/>
          </p:cNvSpPr>
          <p:nvPr/>
        </p:nvSpPr>
        <p:spPr bwMode="auto">
          <a:xfrm flipH="1">
            <a:off x="5418138" y="5649913"/>
            <a:ext cx="477837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61" name="Line 61"/>
          <p:cNvSpPr>
            <a:spLocks noChangeShapeType="1"/>
          </p:cNvSpPr>
          <p:nvPr/>
        </p:nvSpPr>
        <p:spPr bwMode="auto">
          <a:xfrm>
            <a:off x="6410325" y="6062663"/>
            <a:ext cx="0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19" name="Rectangle 19"/>
          <p:cNvSpPr>
            <a:spLocks noChangeArrowheads="1"/>
          </p:cNvSpPr>
          <p:nvPr/>
        </p:nvSpPr>
        <p:spPr bwMode="auto">
          <a:xfrm>
            <a:off x="1803400" y="5100638"/>
            <a:ext cx="1841500" cy="1377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0" name="Oval 20"/>
          <p:cNvSpPr>
            <a:spLocks noChangeArrowheads="1"/>
          </p:cNvSpPr>
          <p:nvPr/>
        </p:nvSpPr>
        <p:spPr bwMode="auto">
          <a:xfrm>
            <a:off x="2341563" y="5122863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1" name="Oval 21"/>
          <p:cNvSpPr>
            <a:spLocks noChangeArrowheads="1"/>
          </p:cNvSpPr>
          <p:nvPr/>
        </p:nvSpPr>
        <p:spPr bwMode="auto">
          <a:xfrm>
            <a:off x="2339975" y="5480050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2" name="Oval 22"/>
          <p:cNvSpPr>
            <a:spLocks noChangeArrowheads="1"/>
          </p:cNvSpPr>
          <p:nvPr/>
        </p:nvSpPr>
        <p:spPr bwMode="auto">
          <a:xfrm>
            <a:off x="1862138" y="5878513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3" name="Oval 23"/>
          <p:cNvSpPr>
            <a:spLocks noChangeArrowheads="1"/>
          </p:cNvSpPr>
          <p:nvPr/>
        </p:nvSpPr>
        <p:spPr bwMode="auto">
          <a:xfrm>
            <a:off x="2362200" y="5851525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4" name="Oval 24"/>
          <p:cNvSpPr>
            <a:spLocks noChangeArrowheads="1"/>
          </p:cNvSpPr>
          <p:nvPr/>
        </p:nvSpPr>
        <p:spPr bwMode="auto">
          <a:xfrm>
            <a:off x="2862263" y="5862638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5" name="Oval 25"/>
          <p:cNvSpPr>
            <a:spLocks noChangeArrowheads="1"/>
          </p:cNvSpPr>
          <p:nvPr/>
        </p:nvSpPr>
        <p:spPr bwMode="auto">
          <a:xfrm>
            <a:off x="2370138" y="6234113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6" name="Oval 26"/>
          <p:cNvSpPr>
            <a:spLocks noChangeArrowheads="1"/>
          </p:cNvSpPr>
          <p:nvPr/>
        </p:nvSpPr>
        <p:spPr bwMode="auto">
          <a:xfrm>
            <a:off x="2855913" y="6229350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27" name="Line 27"/>
          <p:cNvSpPr>
            <a:spLocks noChangeShapeType="1"/>
          </p:cNvSpPr>
          <p:nvPr/>
        </p:nvSpPr>
        <p:spPr bwMode="auto">
          <a:xfrm>
            <a:off x="2460625" y="5280025"/>
            <a:ext cx="0" cy="1120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28" name="Line 28"/>
          <p:cNvSpPr>
            <a:spLocks noChangeShapeType="1"/>
          </p:cNvSpPr>
          <p:nvPr/>
        </p:nvSpPr>
        <p:spPr bwMode="auto">
          <a:xfrm>
            <a:off x="2473325" y="5627688"/>
            <a:ext cx="51435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29" name="Line 29"/>
          <p:cNvSpPr>
            <a:spLocks noChangeShapeType="1"/>
          </p:cNvSpPr>
          <p:nvPr/>
        </p:nvSpPr>
        <p:spPr bwMode="auto">
          <a:xfrm flipH="1">
            <a:off x="1982788" y="5589588"/>
            <a:ext cx="477837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30" name="Line 30"/>
          <p:cNvSpPr>
            <a:spLocks noChangeShapeType="1"/>
          </p:cNvSpPr>
          <p:nvPr/>
        </p:nvSpPr>
        <p:spPr bwMode="auto">
          <a:xfrm>
            <a:off x="2974975" y="6002338"/>
            <a:ext cx="0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79" name="Oval 79"/>
          <p:cNvSpPr>
            <a:spLocks noChangeArrowheads="1"/>
          </p:cNvSpPr>
          <p:nvPr/>
        </p:nvSpPr>
        <p:spPr bwMode="auto">
          <a:xfrm>
            <a:off x="2266950" y="5048250"/>
            <a:ext cx="360363" cy="360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65" name="Rectangle 65"/>
          <p:cNvSpPr>
            <a:spLocks noChangeArrowheads="1"/>
          </p:cNvSpPr>
          <p:nvPr/>
        </p:nvSpPr>
        <p:spPr bwMode="auto">
          <a:xfrm>
            <a:off x="7302500" y="4672013"/>
            <a:ext cx="1841500" cy="1377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66" name="Oval 66"/>
          <p:cNvSpPr>
            <a:spLocks noChangeArrowheads="1"/>
          </p:cNvSpPr>
          <p:nvPr/>
        </p:nvSpPr>
        <p:spPr bwMode="auto">
          <a:xfrm>
            <a:off x="7840663" y="4694238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67" name="Oval 67"/>
          <p:cNvSpPr>
            <a:spLocks noChangeArrowheads="1"/>
          </p:cNvSpPr>
          <p:nvPr/>
        </p:nvSpPr>
        <p:spPr bwMode="auto">
          <a:xfrm>
            <a:off x="7839075" y="5051425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68" name="Oval 68"/>
          <p:cNvSpPr>
            <a:spLocks noChangeArrowheads="1"/>
          </p:cNvSpPr>
          <p:nvPr/>
        </p:nvSpPr>
        <p:spPr bwMode="auto">
          <a:xfrm>
            <a:off x="7361238" y="5449888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69" name="Oval 69"/>
          <p:cNvSpPr>
            <a:spLocks noChangeArrowheads="1"/>
          </p:cNvSpPr>
          <p:nvPr/>
        </p:nvSpPr>
        <p:spPr bwMode="auto">
          <a:xfrm>
            <a:off x="7861300" y="5422900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70" name="Oval 70"/>
          <p:cNvSpPr>
            <a:spLocks noChangeArrowheads="1"/>
          </p:cNvSpPr>
          <p:nvPr/>
        </p:nvSpPr>
        <p:spPr bwMode="auto">
          <a:xfrm>
            <a:off x="8361363" y="5434013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71" name="Oval 71"/>
          <p:cNvSpPr>
            <a:spLocks noChangeArrowheads="1"/>
          </p:cNvSpPr>
          <p:nvPr/>
        </p:nvSpPr>
        <p:spPr bwMode="auto">
          <a:xfrm>
            <a:off x="7869238" y="5805488"/>
            <a:ext cx="206375" cy="206375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72" name="Oval 72"/>
          <p:cNvSpPr>
            <a:spLocks noChangeArrowheads="1"/>
          </p:cNvSpPr>
          <p:nvPr/>
        </p:nvSpPr>
        <p:spPr bwMode="auto">
          <a:xfrm>
            <a:off x="8355013" y="5800725"/>
            <a:ext cx="206375" cy="206375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73" name="Line 73"/>
          <p:cNvSpPr>
            <a:spLocks noChangeShapeType="1"/>
          </p:cNvSpPr>
          <p:nvPr/>
        </p:nvSpPr>
        <p:spPr bwMode="auto">
          <a:xfrm>
            <a:off x="7959725" y="4851400"/>
            <a:ext cx="0" cy="1120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74" name="Line 74"/>
          <p:cNvSpPr>
            <a:spLocks noChangeShapeType="1"/>
          </p:cNvSpPr>
          <p:nvPr/>
        </p:nvSpPr>
        <p:spPr bwMode="auto">
          <a:xfrm>
            <a:off x="7972425" y="5199063"/>
            <a:ext cx="51435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75" name="Line 75"/>
          <p:cNvSpPr>
            <a:spLocks noChangeShapeType="1"/>
          </p:cNvSpPr>
          <p:nvPr/>
        </p:nvSpPr>
        <p:spPr bwMode="auto">
          <a:xfrm flipH="1">
            <a:off x="7481888" y="5160963"/>
            <a:ext cx="477837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76" name="Line 76"/>
          <p:cNvSpPr>
            <a:spLocks noChangeShapeType="1"/>
          </p:cNvSpPr>
          <p:nvPr/>
        </p:nvSpPr>
        <p:spPr bwMode="auto">
          <a:xfrm>
            <a:off x="8474075" y="5573713"/>
            <a:ext cx="0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80" name="Oval 80"/>
          <p:cNvSpPr>
            <a:spLocks noChangeArrowheads="1"/>
          </p:cNvSpPr>
          <p:nvPr/>
        </p:nvSpPr>
        <p:spPr bwMode="auto">
          <a:xfrm>
            <a:off x="7789863" y="5729288"/>
            <a:ext cx="360362" cy="3603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1" name="Oval 81"/>
          <p:cNvSpPr>
            <a:spLocks noChangeArrowheads="1"/>
          </p:cNvSpPr>
          <p:nvPr/>
        </p:nvSpPr>
        <p:spPr bwMode="auto">
          <a:xfrm>
            <a:off x="7773988" y="5338763"/>
            <a:ext cx="360362" cy="3603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2" name="Oval 82"/>
          <p:cNvSpPr>
            <a:spLocks noChangeArrowheads="1"/>
          </p:cNvSpPr>
          <p:nvPr/>
        </p:nvSpPr>
        <p:spPr bwMode="auto">
          <a:xfrm>
            <a:off x="7761288" y="4989513"/>
            <a:ext cx="360362" cy="3603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3" name="Oval 83"/>
          <p:cNvSpPr>
            <a:spLocks noChangeArrowheads="1"/>
          </p:cNvSpPr>
          <p:nvPr/>
        </p:nvSpPr>
        <p:spPr bwMode="auto">
          <a:xfrm>
            <a:off x="7770813" y="4613275"/>
            <a:ext cx="360362" cy="360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4" name="Oval 84"/>
          <p:cNvSpPr>
            <a:spLocks noChangeArrowheads="1"/>
          </p:cNvSpPr>
          <p:nvPr/>
        </p:nvSpPr>
        <p:spPr bwMode="auto">
          <a:xfrm>
            <a:off x="7769225" y="3028950"/>
            <a:ext cx="360363" cy="360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5" name="Oval 85"/>
          <p:cNvSpPr>
            <a:spLocks noChangeArrowheads="1"/>
          </p:cNvSpPr>
          <p:nvPr/>
        </p:nvSpPr>
        <p:spPr bwMode="auto">
          <a:xfrm>
            <a:off x="7289800" y="3425825"/>
            <a:ext cx="360363" cy="360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6" name="Oval 86"/>
          <p:cNvSpPr>
            <a:spLocks noChangeArrowheads="1"/>
          </p:cNvSpPr>
          <p:nvPr/>
        </p:nvSpPr>
        <p:spPr bwMode="auto">
          <a:xfrm>
            <a:off x="7751763" y="2676525"/>
            <a:ext cx="360362" cy="360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7" name="Oval 87"/>
          <p:cNvSpPr>
            <a:spLocks noChangeArrowheads="1"/>
          </p:cNvSpPr>
          <p:nvPr/>
        </p:nvSpPr>
        <p:spPr bwMode="auto">
          <a:xfrm>
            <a:off x="5688013" y="5468938"/>
            <a:ext cx="360362" cy="3603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8" name="Oval 88"/>
          <p:cNvSpPr>
            <a:spLocks noChangeArrowheads="1"/>
          </p:cNvSpPr>
          <p:nvPr/>
        </p:nvSpPr>
        <p:spPr bwMode="auto">
          <a:xfrm>
            <a:off x="5699125" y="5092700"/>
            <a:ext cx="360363" cy="3603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89" name="Rectangle 89"/>
          <p:cNvSpPr>
            <a:spLocks noChangeArrowheads="1"/>
          </p:cNvSpPr>
          <p:nvPr/>
        </p:nvSpPr>
        <p:spPr bwMode="auto">
          <a:xfrm>
            <a:off x="4673600" y="3563938"/>
            <a:ext cx="206375" cy="20637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90" name="Rectangle 90"/>
          <p:cNvSpPr>
            <a:spLocks noChangeArrowheads="1"/>
          </p:cNvSpPr>
          <p:nvPr/>
        </p:nvSpPr>
        <p:spPr bwMode="auto">
          <a:xfrm>
            <a:off x="5403850" y="2481263"/>
            <a:ext cx="206375" cy="20637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91" name="Rectangle 91"/>
          <p:cNvSpPr>
            <a:spLocks noChangeArrowheads="1"/>
          </p:cNvSpPr>
          <p:nvPr/>
        </p:nvSpPr>
        <p:spPr bwMode="auto">
          <a:xfrm>
            <a:off x="6270625" y="1878013"/>
            <a:ext cx="206375" cy="20637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88892" name="Line 92"/>
          <p:cNvSpPr>
            <a:spLocks noChangeShapeType="1"/>
          </p:cNvSpPr>
          <p:nvPr/>
        </p:nvSpPr>
        <p:spPr bwMode="auto">
          <a:xfrm>
            <a:off x="2125663" y="4133850"/>
            <a:ext cx="50800" cy="9540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93" name="Line 93"/>
          <p:cNvSpPr>
            <a:spLocks noChangeShapeType="1"/>
          </p:cNvSpPr>
          <p:nvPr/>
        </p:nvSpPr>
        <p:spPr bwMode="auto">
          <a:xfrm>
            <a:off x="4789488" y="3795713"/>
            <a:ext cx="747712" cy="1352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94" name="Line 94"/>
          <p:cNvSpPr>
            <a:spLocks noChangeShapeType="1"/>
          </p:cNvSpPr>
          <p:nvPr/>
        </p:nvSpPr>
        <p:spPr bwMode="auto">
          <a:xfrm flipH="1">
            <a:off x="5522913" y="2686050"/>
            <a:ext cx="11112" cy="24336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95" name="Line 95"/>
          <p:cNvSpPr>
            <a:spLocks noChangeShapeType="1"/>
          </p:cNvSpPr>
          <p:nvPr/>
        </p:nvSpPr>
        <p:spPr bwMode="auto">
          <a:xfrm>
            <a:off x="6407150" y="2105025"/>
            <a:ext cx="1031875" cy="6302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88896" name="Text Box 96"/>
          <p:cNvSpPr txBox="1">
            <a:spLocks noChangeArrowheads="1"/>
          </p:cNvSpPr>
          <p:nvPr/>
        </p:nvSpPr>
        <p:spPr bwMode="auto">
          <a:xfrm>
            <a:off x="7661275" y="4230688"/>
            <a:ext cx="600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...or</a:t>
            </a:r>
          </a:p>
        </p:txBody>
      </p:sp>
      <p:sp>
        <p:nvSpPr>
          <p:cNvPr id="588897" name="Text Box 97"/>
          <p:cNvSpPr txBox="1">
            <a:spLocks noChangeArrowheads="1"/>
          </p:cNvSpPr>
          <p:nvPr/>
        </p:nvSpPr>
        <p:spPr bwMode="auto">
          <a:xfrm rot="-1999182">
            <a:off x="1328738" y="2424113"/>
            <a:ext cx="4757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9933"/>
                </a:solidFill>
              </a:rPr>
              <a:t>line of good response delays, no saturation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CFB7E-5D29-4CC8-9E65-BF4780C665C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584200"/>
            <a:ext cx="8215312" cy="2889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Bottleneck in a web server: use of threads 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3846513"/>
            <a:ext cx="8710612" cy="3011487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N users			500 	500		500		500 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M threads		10		30		100		inf	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X server		.512	.52		.52		.52	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f thruput		19.5	58.2	90.6	90.6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W user wait		20.6	3.6		0.51	0.5	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U server		10		30		47		47	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U net			9.7		29.1	45.3	45.3	</a:t>
            </a:r>
          </a:p>
          <a:p>
            <a:pPr defTabSz="411163">
              <a:buFont typeface="Monotype Sorts" pitchFamily="2" charset="2"/>
              <a:buNone/>
              <a:tabLst>
                <a:tab pos="515938" algn="l"/>
              </a:tabLst>
            </a:pPr>
            <a:r>
              <a:rPr lang="en-US" altLang="en-US" sz="2000"/>
              <a:t>U CPU			.097	.29		.45		.45		</a:t>
            </a:r>
          </a:p>
        </p:txBody>
      </p:sp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369888" y="29400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2143125" y="4214813"/>
            <a:ext cx="3268663" cy="26431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4775" name="Rectangle 7"/>
          <p:cNvSpPr>
            <a:spLocks noChangeArrowheads="1"/>
          </p:cNvSpPr>
          <p:nvPr/>
        </p:nvSpPr>
        <p:spPr bwMode="auto">
          <a:xfrm>
            <a:off x="2352675" y="5694363"/>
            <a:ext cx="1331913" cy="357187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4776" name="Rectangle 8"/>
          <p:cNvSpPr>
            <a:spLocks noChangeArrowheads="1"/>
          </p:cNvSpPr>
          <p:nvPr/>
        </p:nvSpPr>
        <p:spPr bwMode="auto">
          <a:xfrm>
            <a:off x="2351088" y="5335588"/>
            <a:ext cx="1331912" cy="357187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4790" name="Rectangle 22"/>
          <p:cNvSpPr>
            <a:spLocks noChangeArrowheads="1"/>
          </p:cNvSpPr>
          <p:nvPr/>
        </p:nvSpPr>
        <p:spPr bwMode="auto">
          <a:xfrm>
            <a:off x="5741988" y="1417638"/>
            <a:ext cx="34020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b="1"/>
              <a:t>Server with M threads and holding time X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7375" y="981075"/>
            <a:ext cx="8150225" cy="2870200"/>
            <a:chOff x="587375" y="981075"/>
            <a:chExt cx="8150225" cy="2870200"/>
          </a:xfrm>
        </p:grpSpPr>
        <p:sp>
          <p:nvSpPr>
            <p:cNvPr id="544773" name="Rectangle 5"/>
            <p:cNvSpPr>
              <a:spLocks noChangeArrowheads="1"/>
            </p:cNvSpPr>
            <p:nvPr/>
          </p:nvSpPr>
          <p:spPr bwMode="auto">
            <a:xfrm>
              <a:off x="587375" y="1114425"/>
              <a:ext cx="1828800" cy="1003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b="1"/>
                <a:t>N Users with</a:t>
              </a:r>
            </a:p>
            <a:p>
              <a:pPr algn="l"/>
              <a:r>
                <a:rPr lang="en-US" altLang="en-US" b="1"/>
                <a:t>a thinking time</a:t>
              </a:r>
            </a:p>
            <a:p>
              <a:pPr algn="l"/>
              <a:r>
                <a:rPr lang="en-US" altLang="en-US" b="1"/>
                <a:t>of 5 sec.</a:t>
              </a:r>
            </a:p>
          </p:txBody>
        </p:sp>
        <p:sp>
          <p:nvSpPr>
            <p:cNvPr id="544777" name="Rectangle 9"/>
            <p:cNvSpPr>
              <a:spLocks noChangeArrowheads="1"/>
            </p:cNvSpPr>
            <p:nvPr/>
          </p:nvSpPr>
          <p:spPr bwMode="auto">
            <a:xfrm>
              <a:off x="2811463" y="2728913"/>
              <a:ext cx="2895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4778" name="Oval 10"/>
            <p:cNvSpPr>
              <a:spLocks noChangeArrowheads="1"/>
            </p:cNvSpPr>
            <p:nvPr/>
          </p:nvSpPr>
          <p:spPr bwMode="auto">
            <a:xfrm>
              <a:off x="2676525" y="981075"/>
              <a:ext cx="1108075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Users</a:t>
              </a:r>
            </a:p>
          </p:txBody>
        </p:sp>
        <p:sp>
          <p:nvSpPr>
            <p:cNvPr id="544779" name="Oval 11"/>
            <p:cNvSpPr>
              <a:spLocks noChangeArrowheads="1"/>
            </p:cNvSpPr>
            <p:nvPr/>
          </p:nvSpPr>
          <p:spPr bwMode="auto">
            <a:xfrm>
              <a:off x="2800350" y="1106488"/>
              <a:ext cx="1109663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Users</a:t>
              </a:r>
            </a:p>
          </p:txBody>
        </p:sp>
        <p:sp>
          <p:nvSpPr>
            <p:cNvPr id="544780" name="AutoShape 12"/>
            <p:cNvSpPr>
              <a:spLocks noChangeArrowheads="1"/>
            </p:cNvSpPr>
            <p:nvPr/>
          </p:nvSpPr>
          <p:spPr bwMode="auto">
            <a:xfrm>
              <a:off x="4886325" y="1784350"/>
              <a:ext cx="1046163" cy="485775"/>
            </a:xfrm>
            <a:prstGeom prst="parallelogram">
              <a:avLst>
                <a:gd name="adj" fmla="val 538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Server</a:t>
              </a:r>
            </a:p>
          </p:txBody>
        </p:sp>
        <p:sp>
          <p:nvSpPr>
            <p:cNvPr id="544781" name="Oval 13"/>
            <p:cNvSpPr>
              <a:spLocks noChangeArrowheads="1"/>
            </p:cNvSpPr>
            <p:nvPr/>
          </p:nvSpPr>
          <p:spPr bwMode="auto">
            <a:xfrm>
              <a:off x="7316788" y="2844800"/>
              <a:ext cx="1420812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Net delay</a:t>
              </a:r>
            </a:p>
            <a:p>
              <a:r>
                <a:rPr lang="en-US" altLang="en-US" sz="2400"/>
                <a:t>0.5 sec</a:t>
              </a:r>
            </a:p>
          </p:txBody>
        </p:sp>
        <p:sp>
          <p:nvSpPr>
            <p:cNvPr id="544782" name="AutoShape 14"/>
            <p:cNvSpPr>
              <a:spLocks noChangeArrowheads="1"/>
            </p:cNvSpPr>
            <p:nvPr/>
          </p:nvSpPr>
          <p:spPr bwMode="auto">
            <a:xfrm>
              <a:off x="6070600" y="2844800"/>
              <a:ext cx="1046163" cy="485775"/>
            </a:xfrm>
            <a:prstGeom prst="parallelogram">
              <a:avLst>
                <a:gd name="adj" fmla="val 538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DB</a:t>
              </a:r>
            </a:p>
            <a:p>
              <a:r>
                <a:rPr lang="en-US" altLang="en-US" sz="2400"/>
                <a:t>0.01</a:t>
              </a:r>
            </a:p>
          </p:txBody>
        </p:sp>
        <p:sp>
          <p:nvSpPr>
            <p:cNvPr id="544783" name="AutoShape 15"/>
            <p:cNvSpPr>
              <a:spLocks noChangeArrowheads="1"/>
            </p:cNvSpPr>
            <p:nvPr/>
          </p:nvSpPr>
          <p:spPr bwMode="auto">
            <a:xfrm>
              <a:off x="4886325" y="2844800"/>
              <a:ext cx="1046163" cy="485775"/>
            </a:xfrm>
            <a:prstGeom prst="parallelogram">
              <a:avLst>
                <a:gd name="adj" fmla="val 5384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Disk</a:t>
              </a:r>
            </a:p>
            <a:p>
              <a:r>
                <a:rPr lang="en-US" altLang="en-US" sz="2400"/>
                <a:t>0.015</a:t>
              </a:r>
            </a:p>
          </p:txBody>
        </p:sp>
        <p:sp>
          <p:nvSpPr>
            <p:cNvPr id="544784" name="Oval 16"/>
            <p:cNvSpPr>
              <a:spLocks noChangeArrowheads="1"/>
            </p:cNvSpPr>
            <p:nvPr/>
          </p:nvSpPr>
          <p:spPr bwMode="auto">
            <a:xfrm>
              <a:off x="3576638" y="2844800"/>
              <a:ext cx="1047750" cy="48577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r>
                <a:rPr lang="en-US" altLang="en-US" sz="2400"/>
                <a:t>CPU</a:t>
              </a:r>
            </a:p>
          </p:txBody>
        </p:sp>
        <p:sp>
          <p:nvSpPr>
            <p:cNvPr id="544785" name="Line 17"/>
            <p:cNvSpPr>
              <a:spLocks noChangeShapeType="1"/>
            </p:cNvSpPr>
            <p:nvPr/>
          </p:nvSpPr>
          <p:spPr bwMode="auto">
            <a:xfrm>
              <a:off x="3960813" y="1439863"/>
              <a:ext cx="1282700" cy="368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4786" name="Line 18"/>
            <p:cNvSpPr>
              <a:spLocks noChangeShapeType="1"/>
            </p:cNvSpPr>
            <p:nvPr/>
          </p:nvSpPr>
          <p:spPr bwMode="auto">
            <a:xfrm>
              <a:off x="5634038" y="2282825"/>
              <a:ext cx="2293937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4787" name="Line 19"/>
            <p:cNvSpPr>
              <a:spLocks noChangeShapeType="1"/>
            </p:cNvSpPr>
            <p:nvPr/>
          </p:nvSpPr>
          <p:spPr bwMode="auto">
            <a:xfrm>
              <a:off x="5446713" y="2282825"/>
              <a:ext cx="1171575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4788" name="Line 20"/>
            <p:cNvSpPr>
              <a:spLocks noChangeShapeType="1"/>
            </p:cNvSpPr>
            <p:nvPr/>
          </p:nvSpPr>
          <p:spPr bwMode="auto">
            <a:xfrm flipH="1">
              <a:off x="4187825" y="2282825"/>
              <a:ext cx="822325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4789" name="Line 21"/>
            <p:cNvSpPr>
              <a:spLocks noChangeShapeType="1"/>
            </p:cNvSpPr>
            <p:nvPr/>
          </p:nvSpPr>
          <p:spPr bwMode="auto">
            <a:xfrm>
              <a:off x="5259388" y="2282825"/>
              <a:ext cx="174625" cy="549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44791" name="Rectangle 23"/>
            <p:cNvSpPr>
              <a:spLocks noChangeArrowheads="1"/>
            </p:cNvSpPr>
            <p:nvPr/>
          </p:nvSpPr>
          <p:spPr bwMode="auto">
            <a:xfrm>
              <a:off x="4216400" y="1784350"/>
              <a:ext cx="8667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 dirty="0"/>
                <a:t>0.005</a:t>
              </a:r>
            </a:p>
          </p:txBody>
        </p:sp>
        <p:sp>
          <p:nvSpPr>
            <p:cNvPr id="544792" name="Rectangle 24"/>
            <p:cNvSpPr>
              <a:spLocks noChangeArrowheads="1"/>
            </p:cNvSpPr>
            <p:nvPr/>
          </p:nvSpPr>
          <p:spPr bwMode="auto">
            <a:xfrm>
              <a:off x="5083175" y="2335213"/>
              <a:ext cx="5619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/>
                <a:t>0.2</a:t>
              </a:r>
            </a:p>
          </p:txBody>
        </p:sp>
        <p:sp>
          <p:nvSpPr>
            <p:cNvPr id="544793" name="Rectangle 25"/>
            <p:cNvSpPr>
              <a:spLocks noChangeArrowheads="1"/>
            </p:cNvSpPr>
            <p:nvPr/>
          </p:nvSpPr>
          <p:spPr bwMode="auto">
            <a:xfrm>
              <a:off x="5692775" y="2335213"/>
              <a:ext cx="5619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/>
                <a:t>0.4</a:t>
              </a:r>
            </a:p>
          </p:txBody>
        </p:sp>
        <p:sp>
          <p:nvSpPr>
            <p:cNvPr id="544794" name="Rectangle 26"/>
            <p:cNvSpPr>
              <a:spLocks noChangeArrowheads="1"/>
            </p:cNvSpPr>
            <p:nvPr/>
          </p:nvSpPr>
          <p:spPr bwMode="auto">
            <a:xfrm>
              <a:off x="6759575" y="2335213"/>
              <a:ext cx="333375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altLang="en-US" sz="2400"/>
                <a:t>1</a:t>
              </a:r>
            </a:p>
          </p:txBody>
        </p:sp>
        <p:sp>
          <p:nvSpPr>
            <p:cNvPr id="544795" name="Oval 27"/>
            <p:cNvSpPr>
              <a:spLocks noChangeArrowheads="1"/>
            </p:cNvSpPr>
            <p:nvPr/>
          </p:nvSpPr>
          <p:spPr bwMode="auto">
            <a:xfrm>
              <a:off x="5091113" y="3533775"/>
              <a:ext cx="60325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2400"/>
                <a:t>D</a:t>
              </a:r>
            </a:p>
          </p:txBody>
        </p:sp>
        <p:sp>
          <p:nvSpPr>
            <p:cNvPr id="544796" name="Oval 28"/>
            <p:cNvSpPr>
              <a:spLocks noChangeArrowheads="1"/>
            </p:cNvSpPr>
            <p:nvPr/>
          </p:nvSpPr>
          <p:spPr bwMode="auto">
            <a:xfrm>
              <a:off x="6200775" y="3540125"/>
              <a:ext cx="60325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2400"/>
                <a:t>DBP</a:t>
              </a:r>
            </a:p>
          </p:txBody>
        </p:sp>
        <p:sp>
          <p:nvSpPr>
            <p:cNvPr id="544797" name="Line 29"/>
            <p:cNvSpPr>
              <a:spLocks noChangeShapeType="1"/>
            </p:cNvSpPr>
            <p:nvPr/>
          </p:nvSpPr>
          <p:spPr bwMode="auto">
            <a:xfrm>
              <a:off x="5383213" y="3325813"/>
              <a:ext cx="0" cy="206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44798" name="Line 30"/>
            <p:cNvSpPr>
              <a:spLocks noChangeShapeType="1"/>
            </p:cNvSpPr>
            <p:nvPr/>
          </p:nvSpPr>
          <p:spPr bwMode="auto">
            <a:xfrm>
              <a:off x="6483350" y="3303588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032BA-83D8-40C7-BC6A-6201452BF9A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Pattern around the bottleneck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78450" y="1570038"/>
            <a:ext cx="3765550" cy="5287962"/>
          </a:xfrm>
        </p:spPr>
        <p:txBody>
          <a:bodyPr/>
          <a:lstStyle/>
          <a:p>
            <a:r>
              <a:rPr lang="en-US" altLang="en-US"/>
              <a:t>users are always “busy” (waiting or “thinking”)</a:t>
            </a:r>
          </a:p>
          <a:p>
            <a:pPr lvl="1"/>
            <a:r>
              <a:rPr lang="en-US" altLang="en-US"/>
              <a:t>saturated in a sense</a:t>
            </a:r>
          </a:p>
          <a:p>
            <a:r>
              <a:rPr lang="en-US" altLang="en-US"/>
              <a:t>server is saturated</a:t>
            </a:r>
          </a:p>
          <a:p>
            <a:endParaRPr lang="en-US" altLang="en-US"/>
          </a:p>
          <a:p>
            <a:r>
              <a:rPr lang="en-US" altLang="en-US"/>
              <a:t>devices and lower servers are unsaturated</a:t>
            </a:r>
          </a:p>
        </p:txBody>
      </p:sp>
      <p:sp>
        <p:nvSpPr>
          <p:cNvPr id="546821" name="Rectangle 5"/>
          <p:cNvSpPr>
            <a:spLocks noChangeArrowheads="1"/>
          </p:cNvSpPr>
          <p:nvPr/>
        </p:nvSpPr>
        <p:spPr bwMode="auto">
          <a:xfrm>
            <a:off x="620713" y="4414838"/>
            <a:ext cx="22447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6822" name="Oval 6"/>
          <p:cNvSpPr>
            <a:spLocks noChangeArrowheads="1"/>
          </p:cNvSpPr>
          <p:nvPr/>
        </p:nvSpPr>
        <p:spPr bwMode="auto">
          <a:xfrm>
            <a:off x="515938" y="3059113"/>
            <a:ext cx="858837" cy="376237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Users</a:t>
            </a:r>
          </a:p>
        </p:txBody>
      </p:sp>
      <p:sp>
        <p:nvSpPr>
          <p:cNvPr id="546823" name="Oval 7"/>
          <p:cNvSpPr>
            <a:spLocks noChangeArrowheads="1"/>
          </p:cNvSpPr>
          <p:nvPr/>
        </p:nvSpPr>
        <p:spPr bwMode="auto">
          <a:xfrm>
            <a:off x="611188" y="3155950"/>
            <a:ext cx="860425" cy="377825"/>
          </a:xfrm>
          <a:prstGeom prst="ellipse">
            <a:avLst/>
          </a:prstGeom>
          <a:solidFill>
            <a:schemeClr val="accent1"/>
          </a:solidFill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Users</a:t>
            </a:r>
          </a:p>
        </p:txBody>
      </p:sp>
      <p:sp>
        <p:nvSpPr>
          <p:cNvPr id="546824" name="AutoShape 8"/>
          <p:cNvSpPr>
            <a:spLocks noChangeArrowheads="1"/>
          </p:cNvSpPr>
          <p:nvPr/>
        </p:nvSpPr>
        <p:spPr bwMode="auto">
          <a:xfrm>
            <a:off x="2228850" y="3525838"/>
            <a:ext cx="1171575" cy="533400"/>
          </a:xfrm>
          <a:prstGeom prst="parallelogram">
            <a:avLst>
              <a:gd name="adj" fmla="val 54901"/>
            </a:avLst>
          </a:prstGeom>
          <a:solidFill>
            <a:schemeClr val="accent1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Server</a:t>
            </a:r>
          </a:p>
        </p:txBody>
      </p:sp>
      <p:sp>
        <p:nvSpPr>
          <p:cNvPr id="546825" name="Oval 9"/>
          <p:cNvSpPr>
            <a:spLocks noChangeArrowheads="1"/>
          </p:cNvSpPr>
          <p:nvPr/>
        </p:nvSpPr>
        <p:spPr bwMode="auto">
          <a:xfrm>
            <a:off x="4113213" y="4503738"/>
            <a:ext cx="1101725" cy="377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Net delay</a:t>
            </a:r>
          </a:p>
        </p:txBody>
      </p:sp>
      <p:sp>
        <p:nvSpPr>
          <p:cNvPr id="546826" name="AutoShape 10"/>
          <p:cNvSpPr>
            <a:spLocks noChangeArrowheads="1"/>
          </p:cNvSpPr>
          <p:nvPr/>
        </p:nvSpPr>
        <p:spPr bwMode="auto">
          <a:xfrm>
            <a:off x="3146425" y="4503738"/>
            <a:ext cx="811213" cy="377825"/>
          </a:xfrm>
          <a:prstGeom prst="parallelogram">
            <a:avLst>
              <a:gd name="adj" fmla="val 53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DB</a:t>
            </a:r>
          </a:p>
        </p:txBody>
      </p:sp>
      <p:sp>
        <p:nvSpPr>
          <p:cNvPr id="546827" name="AutoShape 11"/>
          <p:cNvSpPr>
            <a:spLocks noChangeArrowheads="1"/>
          </p:cNvSpPr>
          <p:nvPr/>
        </p:nvSpPr>
        <p:spPr bwMode="auto">
          <a:xfrm>
            <a:off x="2228850" y="4503738"/>
            <a:ext cx="811213" cy="377825"/>
          </a:xfrm>
          <a:prstGeom prst="parallelogram">
            <a:avLst>
              <a:gd name="adj" fmla="val 5367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Disk</a:t>
            </a:r>
          </a:p>
        </p:txBody>
      </p:sp>
      <p:sp>
        <p:nvSpPr>
          <p:cNvPr id="546828" name="Oval 12"/>
          <p:cNvSpPr>
            <a:spLocks noChangeArrowheads="1"/>
          </p:cNvSpPr>
          <p:nvPr/>
        </p:nvSpPr>
        <p:spPr bwMode="auto">
          <a:xfrm>
            <a:off x="1214438" y="4503738"/>
            <a:ext cx="811212" cy="3778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r>
              <a:rPr lang="en-US" altLang="en-US" sz="2400"/>
              <a:t>CPU</a:t>
            </a:r>
          </a:p>
        </p:txBody>
      </p:sp>
      <p:sp>
        <p:nvSpPr>
          <p:cNvPr id="546829" name="Line 13"/>
          <p:cNvSpPr>
            <a:spLocks noChangeShapeType="1"/>
          </p:cNvSpPr>
          <p:nvPr/>
        </p:nvSpPr>
        <p:spPr bwMode="auto">
          <a:xfrm>
            <a:off x="1511300" y="3414713"/>
            <a:ext cx="903288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6830" name="Line 14"/>
          <p:cNvSpPr>
            <a:spLocks noChangeShapeType="1"/>
          </p:cNvSpPr>
          <p:nvPr/>
        </p:nvSpPr>
        <p:spPr bwMode="auto">
          <a:xfrm>
            <a:off x="2808288" y="4068763"/>
            <a:ext cx="1778000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6831" name="Line 15"/>
          <p:cNvSpPr>
            <a:spLocks noChangeShapeType="1"/>
          </p:cNvSpPr>
          <p:nvPr/>
        </p:nvSpPr>
        <p:spPr bwMode="auto">
          <a:xfrm>
            <a:off x="2663825" y="4068763"/>
            <a:ext cx="908050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6832" name="Line 16"/>
          <p:cNvSpPr>
            <a:spLocks noChangeShapeType="1"/>
          </p:cNvSpPr>
          <p:nvPr/>
        </p:nvSpPr>
        <p:spPr bwMode="auto">
          <a:xfrm flipH="1">
            <a:off x="1687513" y="4068763"/>
            <a:ext cx="636587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6833" name="Line 17"/>
          <p:cNvSpPr>
            <a:spLocks noChangeShapeType="1"/>
          </p:cNvSpPr>
          <p:nvPr/>
        </p:nvSpPr>
        <p:spPr bwMode="auto">
          <a:xfrm>
            <a:off x="2517775" y="4068763"/>
            <a:ext cx="134938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6835" name="Rectangle 19"/>
          <p:cNvSpPr>
            <a:spLocks noChangeArrowheads="1"/>
          </p:cNvSpPr>
          <p:nvPr/>
        </p:nvSpPr>
        <p:spPr bwMode="auto">
          <a:xfrm>
            <a:off x="1495425" y="4048125"/>
            <a:ext cx="180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endParaRPr lang="en-US" altLang="en-US" sz="2400"/>
          </a:p>
        </p:txBody>
      </p:sp>
      <p:sp>
        <p:nvSpPr>
          <p:cNvPr id="546836" name="Rectangle 20"/>
          <p:cNvSpPr>
            <a:spLocks noChangeArrowheads="1"/>
          </p:cNvSpPr>
          <p:nvPr/>
        </p:nvSpPr>
        <p:spPr bwMode="auto">
          <a:xfrm>
            <a:off x="2381250" y="4108450"/>
            <a:ext cx="180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endParaRPr lang="en-US" altLang="en-US" sz="2400"/>
          </a:p>
        </p:txBody>
      </p:sp>
      <p:sp>
        <p:nvSpPr>
          <p:cNvPr id="546837" name="Rectangle 21"/>
          <p:cNvSpPr>
            <a:spLocks noChangeArrowheads="1"/>
          </p:cNvSpPr>
          <p:nvPr/>
        </p:nvSpPr>
        <p:spPr bwMode="auto">
          <a:xfrm>
            <a:off x="2854325" y="4108450"/>
            <a:ext cx="180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endParaRPr lang="en-US" altLang="en-US" sz="2400"/>
          </a:p>
        </p:txBody>
      </p:sp>
      <p:sp>
        <p:nvSpPr>
          <p:cNvPr id="546838" name="Rectangle 22"/>
          <p:cNvSpPr>
            <a:spLocks noChangeArrowheads="1"/>
          </p:cNvSpPr>
          <p:nvPr/>
        </p:nvSpPr>
        <p:spPr bwMode="auto">
          <a:xfrm>
            <a:off x="3679825" y="4108450"/>
            <a:ext cx="180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endParaRPr lang="en-US" altLang="en-US" sz="2400"/>
          </a:p>
        </p:txBody>
      </p:sp>
      <p:sp>
        <p:nvSpPr>
          <p:cNvPr id="546839" name="Oval 23"/>
          <p:cNvSpPr>
            <a:spLocks noChangeArrowheads="1"/>
          </p:cNvSpPr>
          <p:nvPr/>
        </p:nvSpPr>
        <p:spPr bwMode="auto">
          <a:xfrm>
            <a:off x="2387600" y="5038725"/>
            <a:ext cx="468313" cy="24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D</a:t>
            </a:r>
          </a:p>
        </p:txBody>
      </p:sp>
      <p:sp>
        <p:nvSpPr>
          <p:cNvPr id="546840" name="Oval 24"/>
          <p:cNvSpPr>
            <a:spLocks noChangeArrowheads="1"/>
          </p:cNvSpPr>
          <p:nvPr/>
        </p:nvSpPr>
        <p:spPr bwMode="auto">
          <a:xfrm>
            <a:off x="3248025" y="5043488"/>
            <a:ext cx="466725" cy="24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DBP</a:t>
            </a:r>
          </a:p>
        </p:txBody>
      </p:sp>
      <p:sp>
        <p:nvSpPr>
          <p:cNvPr id="546841" name="Line 25"/>
          <p:cNvSpPr>
            <a:spLocks noChangeShapeType="1"/>
          </p:cNvSpPr>
          <p:nvPr/>
        </p:nvSpPr>
        <p:spPr bwMode="auto">
          <a:xfrm>
            <a:off x="2614613" y="4876800"/>
            <a:ext cx="0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6842" name="Line 26"/>
          <p:cNvSpPr>
            <a:spLocks noChangeShapeType="1"/>
          </p:cNvSpPr>
          <p:nvPr/>
        </p:nvSpPr>
        <p:spPr bwMode="auto">
          <a:xfrm>
            <a:off x="3467100" y="4859338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6843" name="Text Box 27"/>
          <p:cNvSpPr txBox="1">
            <a:spLocks noChangeArrowheads="1"/>
          </p:cNvSpPr>
          <p:nvPr/>
        </p:nvSpPr>
        <p:spPr bwMode="auto">
          <a:xfrm>
            <a:off x="904875" y="5811838"/>
            <a:ext cx="8239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800"/>
              <a:t>....with sufficient server threads, the server is unsaturated and the devices too... this is the ideal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428E-694E-4A12-ABB1-750C28649C8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576263"/>
            <a:ext cx="8169275" cy="466725"/>
          </a:xfrm>
        </p:spPr>
        <p:txBody>
          <a:bodyPr/>
          <a:lstStyle/>
          <a:p>
            <a:r>
              <a:rPr lang="en-US" altLang="en-US"/>
              <a:t>Insight: Pattern for a “Software Bottleneck”</a:t>
            </a:r>
          </a:p>
        </p:txBody>
      </p:sp>
      <p:sp>
        <p:nvSpPr>
          <p:cNvPr id="547843" name="Freeform 3"/>
          <p:cNvSpPr>
            <a:spLocks/>
          </p:cNvSpPr>
          <p:nvPr/>
        </p:nvSpPr>
        <p:spPr bwMode="auto">
          <a:xfrm>
            <a:off x="5776913" y="1243013"/>
            <a:ext cx="3351212" cy="3813175"/>
          </a:xfrm>
          <a:custGeom>
            <a:avLst/>
            <a:gdLst>
              <a:gd name="T0" fmla="*/ 12 w 2111"/>
              <a:gd name="T1" fmla="*/ 225 h 2402"/>
              <a:gd name="T2" fmla="*/ 120 w 2111"/>
              <a:gd name="T3" fmla="*/ 146 h 2402"/>
              <a:gd name="T4" fmla="*/ 198 w 2111"/>
              <a:gd name="T5" fmla="*/ 68 h 2402"/>
              <a:gd name="T6" fmla="*/ 598 w 2111"/>
              <a:gd name="T7" fmla="*/ 0 h 2402"/>
              <a:gd name="T8" fmla="*/ 1194 w 2111"/>
              <a:gd name="T9" fmla="*/ 20 h 2402"/>
              <a:gd name="T10" fmla="*/ 1467 w 2111"/>
              <a:gd name="T11" fmla="*/ 68 h 2402"/>
              <a:gd name="T12" fmla="*/ 1604 w 2111"/>
              <a:gd name="T13" fmla="*/ 146 h 2402"/>
              <a:gd name="T14" fmla="*/ 1779 w 2111"/>
              <a:gd name="T15" fmla="*/ 244 h 2402"/>
              <a:gd name="T16" fmla="*/ 1867 w 2111"/>
              <a:gd name="T17" fmla="*/ 361 h 2402"/>
              <a:gd name="T18" fmla="*/ 1945 w 2111"/>
              <a:gd name="T19" fmla="*/ 478 h 2402"/>
              <a:gd name="T20" fmla="*/ 1955 w 2111"/>
              <a:gd name="T21" fmla="*/ 508 h 2402"/>
              <a:gd name="T22" fmla="*/ 1975 w 2111"/>
              <a:gd name="T23" fmla="*/ 537 h 2402"/>
              <a:gd name="T24" fmla="*/ 2014 w 2111"/>
              <a:gd name="T25" fmla="*/ 625 h 2402"/>
              <a:gd name="T26" fmla="*/ 2062 w 2111"/>
              <a:gd name="T27" fmla="*/ 742 h 2402"/>
              <a:gd name="T28" fmla="*/ 2072 w 2111"/>
              <a:gd name="T29" fmla="*/ 771 h 2402"/>
              <a:gd name="T30" fmla="*/ 2111 w 2111"/>
              <a:gd name="T31" fmla="*/ 1757 h 2402"/>
              <a:gd name="T32" fmla="*/ 2101 w 2111"/>
              <a:gd name="T33" fmla="*/ 1953 h 2402"/>
              <a:gd name="T34" fmla="*/ 1975 w 2111"/>
              <a:gd name="T35" fmla="*/ 2167 h 2402"/>
              <a:gd name="T36" fmla="*/ 1896 w 2111"/>
              <a:gd name="T37" fmla="*/ 2245 h 2402"/>
              <a:gd name="T38" fmla="*/ 1760 w 2111"/>
              <a:gd name="T39" fmla="*/ 2324 h 2402"/>
              <a:gd name="T40" fmla="*/ 1486 w 2111"/>
              <a:gd name="T41" fmla="*/ 2402 h 2402"/>
              <a:gd name="T42" fmla="*/ 1125 w 2111"/>
              <a:gd name="T43" fmla="*/ 2353 h 2402"/>
              <a:gd name="T44" fmla="*/ 1008 w 2111"/>
              <a:gd name="T45" fmla="*/ 2324 h 2402"/>
              <a:gd name="T46" fmla="*/ 949 w 2111"/>
              <a:gd name="T47" fmla="*/ 2304 h 2402"/>
              <a:gd name="T48" fmla="*/ 803 w 2111"/>
              <a:gd name="T49" fmla="*/ 2206 h 2402"/>
              <a:gd name="T50" fmla="*/ 696 w 2111"/>
              <a:gd name="T51" fmla="*/ 2109 h 2402"/>
              <a:gd name="T52" fmla="*/ 657 w 2111"/>
              <a:gd name="T53" fmla="*/ 2050 h 2402"/>
              <a:gd name="T54" fmla="*/ 452 w 2111"/>
              <a:gd name="T55" fmla="*/ 1738 h 2402"/>
              <a:gd name="T56" fmla="*/ 198 w 2111"/>
              <a:gd name="T57" fmla="*/ 1435 h 2402"/>
              <a:gd name="T58" fmla="*/ 129 w 2111"/>
              <a:gd name="T59" fmla="*/ 1298 h 2402"/>
              <a:gd name="T60" fmla="*/ 110 w 2111"/>
              <a:gd name="T61" fmla="*/ 1240 h 2402"/>
              <a:gd name="T62" fmla="*/ 2 w 2111"/>
              <a:gd name="T63" fmla="*/ 596 h 2402"/>
              <a:gd name="T64" fmla="*/ 12 w 2111"/>
              <a:gd name="T65" fmla="*/ 225 h 2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111" h="2402">
                <a:moveTo>
                  <a:pt x="12" y="225"/>
                </a:moveTo>
                <a:cubicBezTo>
                  <a:pt x="63" y="208"/>
                  <a:pt x="78" y="174"/>
                  <a:pt x="120" y="146"/>
                </a:cubicBezTo>
                <a:cubicBezTo>
                  <a:pt x="142" y="112"/>
                  <a:pt x="164" y="91"/>
                  <a:pt x="198" y="68"/>
                </a:cubicBezTo>
                <a:cubicBezTo>
                  <a:pt x="229" y="22"/>
                  <a:pt x="554" y="28"/>
                  <a:pt x="598" y="0"/>
                </a:cubicBezTo>
                <a:cubicBezTo>
                  <a:pt x="903" y="17"/>
                  <a:pt x="888" y="12"/>
                  <a:pt x="1194" y="20"/>
                </a:cubicBezTo>
                <a:cubicBezTo>
                  <a:pt x="1286" y="32"/>
                  <a:pt x="1378" y="40"/>
                  <a:pt x="1467" y="68"/>
                </a:cubicBezTo>
                <a:cubicBezTo>
                  <a:pt x="1511" y="102"/>
                  <a:pt x="1558" y="115"/>
                  <a:pt x="1604" y="146"/>
                </a:cubicBezTo>
                <a:cubicBezTo>
                  <a:pt x="1661" y="184"/>
                  <a:pt x="1713" y="221"/>
                  <a:pt x="1779" y="244"/>
                </a:cubicBezTo>
                <a:cubicBezTo>
                  <a:pt x="1807" y="285"/>
                  <a:pt x="1839" y="319"/>
                  <a:pt x="1867" y="361"/>
                </a:cubicBezTo>
                <a:cubicBezTo>
                  <a:pt x="1893" y="400"/>
                  <a:pt x="1912" y="445"/>
                  <a:pt x="1945" y="478"/>
                </a:cubicBezTo>
                <a:cubicBezTo>
                  <a:pt x="1948" y="488"/>
                  <a:pt x="1950" y="499"/>
                  <a:pt x="1955" y="508"/>
                </a:cubicBezTo>
                <a:cubicBezTo>
                  <a:pt x="1960" y="518"/>
                  <a:pt x="1970" y="526"/>
                  <a:pt x="1975" y="537"/>
                </a:cubicBezTo>
                <a:cubicBezTo>
                  <a:pt x="2021" y="642"/>
                  <a:pt x="1969" y="559"/>
                  <a:pt x="2014" y="625"/>
                </a:cubicBezTo>
                <a:cubicBezTo>
                  <a:pt x="2027" y="667"/>
                  <a:pt x="2048" y="699"/>
                  <a:pt x="2062" y="742"/>
                </a:cubicBezTo>
                <a:cubicBezTo>
                  <a:pt x="2065" y="752"/>
                  <a:pt x="2072" y="771"/>
                  <a:pt x="2072" y="771"/>
                </a:cubicBezTo>
                <a:cubicBezTo>
                  <a:pt x="2092" y="1100"/>
                  <a:pt x="2074" y="1430"/>
                  <a:pt x="2111" y="1757"/>
                </a:cubicBezTo>
                <a:cubicBezTo>
                  <a:pt x="2108" y="1822"/>
                  <a:pt x="2106" y="1888"/>
                  <a:pt x="2101" y="1953"/>
                </a:cubicBezTo>
                <a:cubicBezTo>
                  <a:pt x="2093" y="2054"/>
                  <a:pt x="2044" y="2098"/>
                  <a:pt x="1975" y="2167"/>
                </a:cubicBezTo>
                <a:cubicBezTo>
                  <a:pt x="1947" y="2195"/>
                  <a:pt x="1929" y="2224"/>
                  <a:pt x="1896" y="2245"/>
                </a:cubicBezTo>
                <a:cubicBezTo>
                  <a:pt x="1865" y="2294"/>
                  <a:pt x="1811" y="2299"/>
                  <a:pt x="1760" y="2324"/>
                </a:cubicBezTo>
                <a:cubicBezTo>
                  <a:pt x="1689" y="2358"/>
                  <a:pt x="1567" y="2381"/>
                  <a:pt x="1486" y="2402"/>
                </a:cubicBezTo>
                <a:cubicBezTo>
                  <a:pt x="1367" y="2377"/>
                  <a:pt x="1244" y="2380"/>
                  <a:pt x="1125" y="2353"/>
                </a:cubicBezTo>
                <a:cubicBezTo>
                  <a:pt x="1086" y="2344"/>
                  <a:pt x="1046" y="2337"/>
                  <a:pt x="1008" y="2324"/>
                </a:cubicBezTo>
                <a:cubicBezTo>
                  <a:pt x="988" y="2318"/>
                  <a:pt x="949" y="2304"/>
                  <a:pt x="949" y="2304"/>
                </a:cubicBezTo>
                <a:cubicBezTo>
                  <a:pt x="912" y="2248"/>
                  <a:pt x="859" y="2235"/>
                  <a:pt x="803" y="2206"/>
                </a:cubicBezTo>
                <a:cubicBezTo>
                  <a:pt x="775" y="2163"/>
                  <a:pt x="727" y="2149"/>
                  <a:pt x="696" y="2109"/>
                </a:cubicBezTo>
                <a:cubicBezTo>
                  <a:pt x="682" y="2090"/>
                  <a:pt x="657" y="2050"/>
                  <a:pt x="657" y="2050"/>
                </a:cubicBezTo>
                <a:cubicBezTo>
                  <a:pt x="625" y="1927"/>
                  <a:pt x="535" y="1831"/>
                  <a:pt x="452" y="1738"/>
                </a:cubicBezTo>
                <a:cubicBezTo>
                  <a:pt x="365" y="1639"/>
                  <a:pt x="291" y="1528"/>
                  <a:pt x="198" y="1435"/>
                </a:cubicBezTo>
                <a:cubicBezTo>
                  <a:pt x="181" y="1385"/>
                  <a:pt x="146" y="1350"/>
                  <a:pt x="129" y="1298"/>
                </a:cubicBezTo>
                <a:cubicBezTo>
                  <a:pt x="123" y="1279"/>
                  <a:pt x="110" y="1240"/>
                  <a:pt x="110" y="1240"/>
                </a:cubicBezTo>
                <a:cubicBezTo>
                  <a:pt x="77" y="1019"/>
                  <a:pt x="9" y="817"/>
                  <a:pt x="2" y="596"/>
                </a:cubicBezTo>
                <a:cubicBezTo>
                  <a:pt x="0" y="528"/>
                  <a:pt x="96" y="278"/>
                  <a:pt x="12" y="225"/>
                </a:cubicBezTo>
                <a:close/>
              </a:path>
            </a:pathLst>
          </a:custGeom>
          <a:solidFill>
            <a:srgbClr val="FF9966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44" name="AutoShape 4"/>
          <p:cNvSpPr>
            <a:spLocks noChangeArrowheads="1"/>
          </p:cNvSpPr>
          <p:nvPr/>
        </p:nvSpPr>
        <p:spPr bwMode="auto">
          <a:xfrm>
            <a:off x="7083425" y="4017963"/>
            <a:ext cx="1455738" cy="712787"/>
          </a:xfrm>
          <a:prstGeom prst="parallelogram">
            <a:avLst>
              <a:gd name="adj" fmla="val 29179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B’NECK</a:t>
            </a:r>
          </a:p>
        </p:txBody>
      </p:sp>
      <p:sp>
        <p:nvSpPr>
          <p:cNvPr id="547845" name="AutoShape 5"/>
          <p:cNvSpPr>
            <a:spLocks noChangeArrowheads="1"/>
          </p:cNvSpPr>
          <p:nvPr/>
        </p:nvSpPr>
        <p:spPr bwMode="auto">
          <a:xfrm>
            <a:off x="6115050" y="2755900"/>
            <a:ext cx="1100138" cy="465138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46" name="AutoShape 6"/>
          <p:cNvSpPr>
            <a:spLocks noChangeArrowheads="1"/>
          </p:cNvSpPr>
          <p:nvPr/>
        </p:nvSpPr>
        <p:spPr bwMode="auto">
          <a:xfrm>
            <a:off x="5878513" y="1746250"/>
            <a:ext cx="1100137" cy="465138"/>
          </a:xfrm>
          <a:prstGeom prst="parallelogram">
            <a:avLst>
              <a:gd name="adj" fmla="val 33791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47" name="AutoShape 7"/>
          <p:cNvSpPr>
            <a:spLocks noChangeArrowheads="1"/>
          </p:cNvSpPr>
          <p:nvPr/>
        </p:nvSpPr>
        <p:spPr bwMode="auto">
          <a:xfrm>
            <a:off x="7253288" y="1760538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48" name="AutoShape 8"/>
          <p:cNvSpPr>
            <a:spLocks noChangeArrowheads="1"/>
          </p:cNvSpPr>
          <p:nvPr/>
        </p:nvSpPr>
        <p:spPr bwMode="auto">
          <a:xfrm>
            <a:off x="8043863" y="2686050"/>
            <a:ext cx="1100137" cy="465138"/>
          </a:xfrm>
          <a:prstGeom prst="parallelogram">
            <a:avLst>
              <a:gd name="adj" fmla="val 33791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49" name="AutoShape 9"/>
          <p:cNvSpPr>
            <a:spLocks noChangeArrowheads="1"/>
          </p:cNvSpPr>
          <p:nvPr/>
        </p:nvSpPr>
        <p:spPr bwMode="auto">
          <a:xfrm>
            <a:off x="5540375" y="5419725"/>
            <a:ext cx="1100138" cy="465138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50" name="AutoShape 10"/>
          <p:cNvSpPr>
            <a:spLocks noChangeArrowheads="1"/>
          </p:cNvSpPr>
          <p:nvPr/>
        </p:nvSpPr>
        <p:spPr bwMode="auto">
          <a:xfrm>
            <a:off x="6777038" y="5418138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51" name="AutoShape 11"/>
          <p:cNvSpPr>
            <a:spLocks noChangeArrowheads="1"/>
          </p:cNvSpPr>
          <p:nvPr/>
        </p:nvSpPr>
        <p:spPr bwMode="auto">
          <a:xfrm>
            <a:off x="8043863" y="5399088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52" name="AutoShape 12"/>
          <p:cNvSpPr>
            <a:spLocks noChangeArrowheads="1"/>
          </p:cNvSpPr>
          <p:nvPr/>
        </p:nvSpPr>
        <p:spPr bwMode="auto">
          <a:xfrm>
            <a:off x="5894388" y="6392863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53" name="AutoShape 13"/>
          <p:cNvSpPr>
            <a:spLocks noChangeArrowheads="1"/>
          </p:cNvSpPr>
          <p:nvPr/>
        </p:nvSpPr>
        <p:spPr bwMode="auto">
          <a:xfrm>
            <a:off x="7334250" y="6391275"/>
            <a:ext cx="1100138" cy="465138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47854" name="Oval 14"/>
          <p:cNvSpPr>
            <a:spLocks noChangeArrowheads="1"/>
          </p:cNvSpPr>
          <p:nvPr/>
        </p:nvSpPr>
        <p:spPr bwMode="auto">
          <a:xfrm>
            <a:off x="5300663" y="4776788"/>
            <a:ext cx="758825" cy="417512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47855" name="Line 15"/>
          <p:cNvSpPr>
            <a:spLocks noChangeShapeType="1"/>
          </p:cNvSpPr>
          <p:nvPr/>
        </p:nvSpPr>
        <p:spPr bwMode="auto">
          <a:xfrm>
            <a:off x="6818313" y="3198813"/>
            <a:ext cx="841375" cy="804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56" name="Line 16"/>
          <p:cNvSpPr>
            <a:spLocks noChangeShapeType="1"/>
          </p:cNvSpPr>
          <p:nvPr/>
        </p:nvSpPr>
        <p:spPr bwMode="auto">
          <a:xfrm flipH="1">
            <a:off x="8012113" y="3117850"/>
            <a:ext cx="325437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57" name="Line 17"/>
          <p:cNvSpPr>
            <a:spLocks noChangeShapeType="1"/>
          </p:cNvSpPr>
          <p:nvPr/>
        </p:nvSpPr>
        <p:spPr bwMode="auto">
          <a:xfrm>
            <a:off x="7734300" y="2219325"/>
            <a:ext cx="61913" cy="178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58" name="Line 18"/>
          <p:cNvSpPr>
            <a:spLocks noChangeShapeType="1"/>
          </p:cNvSpPr>
          <p:nvPr/>
        </p:nvSpPr>
        <p:spPr bwMode="auto">
          <a:xfrm>
            <a:off x="8074025" y="2235200"/>
            <a:ext cx="4968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59" name="Line 19"/>
          <p:cNvSpPr>
            <a:spLocks noChangeShapeType="1"/>
          </p:cNvSpPr>
          <p:nvPr/>
        </p:nvSpPr>
        <p:spPr bwMode="auto">
          <a:xfrm flipH="1">
            <a:off x="6943725" y="2235200"/>
            <a:ext cx="4032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0" name="Line 20"/>
          <p:cNvSpPr>
            <a:spLocks noChangeShapeType="1"/>
          </p:cNvSpPr>
          <p:nvPr/>
        </p:nvSpPr>
        <p:spPr bwMode="auto">
          <a:xfrm>
            <a:off x="6121400" y="2203450"/>
            <a:ext cx="3571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1" name="Line 21"/>
          <p:cNvSpPr>
            <a:spLocks noChangeShapeType="1"/>
          </p:cNvSpPr>
          <p:nvPr/>
        </p:nvSpPr>
        <p:spPr bwMode="auto">
          <a:xfrm flipH="1">
            <a:off x="6338888" y="4730750"/>
            <a:ext cx="105410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2" name="Line 22"/>
          <p:cNvSpPr>
            <a:spLocks noChangeShapeType="1"/>
          </p:cNvSpPr>
          <p:nvPr/>
        </p:nvSpPr>
        <p:spPr bwMode="auto">
          <a:xfrm flipH="1">
            <a:off x="7470775" y="4745038"/>
            <a:ext cx="185738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3" name="Line 23"/>
          <p:cNvSpPr>
            <a:spLocks noChangeShapeType="1"/>
          </p:cNvSpPr>
          <p:nvPr/>
        </p:nvSpPr>
        <p:spPr bwMode="auto">
          <a:xfrm>
            <a:off x="8059738" y="4730750"/>
            <a:ext cx="49530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4" name="Line 24"/>
          <p:cNvSpPr>
            <a:spLocks noChangeShapeType="1"/>
          </p:cNvSpPr>
          <p:nvPr/>
        </p:nvSpPr>
        <p:spPr bwMode="auto">
          <a:xfrm flipH="1">
            <a:off x="6043613" y="4621213"/>
            <a:ext cx="1008062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5" name="Line 25"/>
          <p:cNvSpPr>
            <a:spLocks noChangeShapeType="1"/>
          </p:cNvSpPr>
          <p:nvPr/>
        </p:nvSpPr>
        <p:spPr bwMode="auto">
          <a:xfrm>
            <a:off x="6137275" y="5892800"/>
            <a:ext cx="341313" cy="465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6" name="Line 26"/>
          <p:cNvSpPr>
            <a:spLocks noChangeShapeType="1"/>
          </p:cNvSpPr>
          <p:nvPr/>
        </p:nvSpPr>
        <p:spPr bwMode="auto">
          <a:xfrm flipH="1">
            <a:off x="6804025" y="5861050"/>
            <a:ext cx="263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7" name="Line 27"/>
          <p:cNvSpPr>
            <a:spLocks noChangeShapeType="1"/>
          </p:cNvSpPr>
          <p:nvPr/>
        </p:nvSpPr>
        <p:spPr bwMode="auto">
          <a:xfrm flipH="1">
            <a:off x="8197850" y="5892800"/>
            <a:ext cx="1397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4786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552450" y="1166813"/>
            <a:ext cx="5461000" cy="5691187"/>
          </a:xfrm>
        </p:spPr>
        <p:txBody>
          <a:bodyPr/>
          <a:lstStyle/>
          <a:p>
            <a:r>
              <a:rPr lang="en-US" altLang="en-US"/>
              <a:t>a saturated server</a:t>
            </a:r>
          </a:p>
          <a:p>
            <a:r>
              <a:rPr lang="en-US" altLang="en-US"/>
              <a:t>but.... a saturated server </a:t>
            </a:r>
            <a:r>
              <a:rPr lang="en-US" altLang="en-US" b="1" i="1"/>
              <a:t>pushes back</a:t>
            </a:r>
            <a:r>
              <a:rPr lang="en-US" altLang="en-US"/>
              <a:t> on its clients</a:t>
            </a:r>
          </a:p>
          <a:p>
            <a:pPr lvl="1"/>
            <a:r>
              <a:rPr lang="en-US" altLang="en-US"/>
              <a:t>the long waiting time becomes part of the client service time!!</a:t>
            </a:r>
          </a:p>
          <a:p>
            <a:pPr lvl="1"/>
            <a:r>
              <a:rPr lang="en-US" altLang="en-US"/>
              <a:t>result is often a cluster of saturated tasks above the bottleneck</a:t>
            </a:r>
          </a:p>
          <a:p>
            <a:r>
              <a:rPr lang="en-US" altLang="en-US"/>
              <a:t>thus: the “real” bottleneck is the </a:t>
            </a:r>
            <a:r>
              <a:rPr lang="en-US" altLang="en-US" b="1" i="1"/>
              <a:t>“lowest”</a:t>
            </a:r>
            <a:r>
              <a:rPr lang="en-US" altLang="en-US"/>
              <a:t> saturated task</a:t>
            </a:r>
          </a:p>
          <a:p>
            <a:pPr lvl="1"/>
            <a:r>
              <a:rPr lang="en-US" altLang="en-US"/>
              <a:t>its servers (including its processor) are not saturated</a:t>
            </a:r>
          </a:p>
          <a:p>
            <a:pPr lvl="1"/>
            <a:r>
              <a:rPr lang="en-US" altLang="en-US"/>
              <a:t>some or all of its clients are saturated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A82B5-7726-47E2-8DFB-A910AEDD63C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30238" y="792163"/>
            <a:ext cx="8315325" cy="587375"/>
          </a:xfrm>
        </p:spPr>
        <p:txBody>
          <a:bodyPr/>
          <a:lstStyle/>
          <a:p>
            <a:r>
              <a:rPr lang="en-US" altLang="en-US"/>
              <a:t>Hourglass pattern shows saturation behaviour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527175"/>
            <a:ext cx="5843587" cy="533082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b="1" i="1"/>
              <a:t>above:</a:t>
            </a:r>
            <a:r>
              <a:rPr lang="en-US" altLang="en-US"/>
              <a:t> tasks above the bottleneck are saturated because of pushback delays</a:t>
            </a:r>
          </a:p>
          <a:p>
            <a:pPr lvl="1"/>
            <a:r>
              <a:rPr lang="en-US" altLang="en-US"/>
              <a:t>there must be sufficient numbers to build a queue</a:t>
            </a:r>
          </a:p>
          <a:p>
            <a:pPr>
              <a:buFont typeface="Monotype Sorts" pitchFamily="2" charset="2"/>
              <a:buNone/>
            </a:pPr>
            <a:r>
              <a:rPr lang="en-US" altLang="en-US" b="1" i="1"/>
              <a:t>below: </a:t>
            </a:r>
            <a:r>
              <a:rPr lang="en-US" altLang="en-US"/>
              <a:t>tasks below are unsaturated because the bottleneck throttles the load </a:t>
            </a:r>
          </a:p>
          <a:p>
            <a:pPr lvl="1"/>
            <a:r>
              <a:rPr lang="en-US" altLang="en-US"/>
              <a:t>typically their load is spread across several resources</a:t>
            </a:r>
          </a:p>
          <a:p>
            <a:endParaRPr lang="en-US" altLang="en-US"/>
          </a:p>
        </p:txBody>
      </p:sp>
      <p:sp>
        <p:nvSpPr>
          <p:cNvPr id="549892" name="AutoShape 4"/>
          <p:cNvSpPr>
            <a:spLocks noChangeArrowheads="1"/>
          </p:cNvSpPr>
          <p:nvPr/>
        </p:nvSpPr>
        <p:spPr bwMode="auto">
          <a:xfrm flipV="1">
            <a:off x="7291388" y="2365375"/>
            <a:ext cx="1438275" cy="14605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r"/>
            <a:r>
              <a:rPr lang="en-US" altLang="en-US" sz="2400"/>
              <a:t>saturated</a:t>
            </a:r>
          </a:p>
        </p:txBody>
      </p:sp>
      <p:sp>
        <p:nvSpPr>
          <p:cNvPr id="549893" name="AutoShape 5"/>
          <p:cNvSpPr>
            <a:spLocks noChangeArrowheads="1"/>
          </p:cNvSpPr>
          <p:nvPr/>
        </p:nvSpPr>
        <p:spPr bwMode="auto">
          <a:xfrm>
            <a:off x="7308850" y="3513138"/>
            <a:ext cx="1438275" cy="14605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altLang="en-US" sz="2400"/>
              <a:t>unsaturated</a:t>
            </a:r>
          </a:p>
        </p:txBody>
      </p:sp>
      <p:sp>
        <p:nvSpPr>
          <p:cNvPr id="549894" name="Oval 6"/>
          <p:cNvSpPr>
            <a:spLocks noChangeArrowheads="1"/>
          </p:cNvSpPr>
          <p:nvPr/>
        </p:nvSpPr>
        <p:spPr bwMode="auto">
          <a:xfrm>
            <a:off x="7845425" y="3451225"/>
            <a:ext cx="376238" cy="377825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altLang="en-US" sz="2400"/>
              <a:t>bottleneck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72BC-BE5E-4DF7-9894-85590D5E281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627063"/>
            <a:ext cx="8156575" cy="838200"/>
          </a:xfrm>
        </p:spPr>
        <p:txBody>
          <a:bodyPr/>
          <a:lstStyle/>
          <a:p>
            <a:r>
              <a:rPr lang="en-US" altLang="en-US"/>
              <a:t>Recognizing the “real” bottleneck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1622425"/>
            <a:ext cx="5210175" cy="4824413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a saturated task with unsaturated servers and host</a:t>
            </a:r>
          </a:p>
          <a:p>
            <a:pPr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look at resource utilizations</a:t>
            </a:r>
          </a:p>
          <a:p>
            <a:pPr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look for a step downwards in utilization, in descending the heirarchy:</a:t>
            </a:r>
          </a:p>
          <a:p>
            <a:pPr lvl="1"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sat</a:t>
            </a:r>
          </a:p>
          <a:p>
            <a:pPr lvl="1"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sat</a:t>
            </a:r>
          </a:p>
          <a:p>
            <a:pPr lvl="1">
              <a:lnSpc>
                <a:spcPct val="90000"/>
              </a:lnSpc>
              <a:tabLst>
                <a:tab pos="6230938" algn="l"/>
              </a:tabLst>
            </a:pPr>
            <a:r>
              <a:rPr lang="en-US" altLang="en-US" b="1" i="1"/>
              <a:t>sat: bottleneck</a:t>
            </a:r>
          </a:p>
          <a:p>
            <a:pPr lvl="1"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unsat</a:t>
            </a:r>
          </a:p>
          <a:p>
            <a:pPr lvl="1">
              <a:lnSpc>
                <a:spcPct val="90000"/>
              </a:lnSpc>
              <a:tabLst>
                <a:tab pos="6230938" algn="l"/>
              </a:tabLst>
            </a:pPr>
            <a:r>
              <a:rPr lang="en-US" altLang="en-US"/>
              <a:t>unsat</a:t>
            </a:r>
          </a:p>
        </p:txBody>
      </p:sp>
      <p:sp>
        <p:nvSpPr>
          <p:cNvPr id="550916" name="Freeform 4"/>
          <p:cNvSpPr>
            <a:spLocks/>
          </p:cNvSpPr>
          <p:nvPr/>
        </p:nvSpPr>
        <p:spPr bwMode="auto">
          <a:xfrm>
            <a:off x="5776913" y="1243013"/>
            <a:ext cx="3351212" cy="3813175"/>
          </a:xfrm>
          <a:custGeom>
            <a:avLst/>
            <a:gdLst>
              <a:gd name="T0" fmla="*/ 12 w 2111"/>
              <a:gd name="T1" fmla="*/ 225 h 2402"/>
              <a:gd name="T2" fmla="*/ 120 w 2111"/>
              <a:gd name="T3" fmla="*/ 146 h 2402"/>
              <a:gd name="T4" fmla="*/ 198 w 2111"/>
              <a:gd name="T5" fmla="*/ 68 h 2402"/>
              <a:gd name="T6" fmla="*/ 598 w 2111"/>
              <a:gd name="T7" fmla="*/ 0 h 2402"/>
              <a:gd name="T8" fmla="*/ 1194 w 2111"/>
              <a:gd name="T9" fmla="*/ 20 h 2402"/>
              <a:gd name="T10" fmla="*/ 1467 w 2111"/>
              <a:gd name="T11" fmla="*/ 68 h 2402"/>
              <a:gd name="T12" fmla="*/ 1604 w 2111"/>
              <a:gd name="T13" fmla="*/ 146 h 2402"/>
              <a:gd name="T14" fmla="*/ 1779 w 2111"/>
              <a:gd name="T15" fmla="*/ 244 h 2402"/>
              <a:gd name="T16" fmla="*/ 1867 w 2111"/>
              <a:gd name="T17" fmla="*/ 361 h 2402"/>
              <a:gd name="T18" fmla="*/ 1945 w 2111"/>
              <a:gd name="T19" fmla="*/ 478 h 2402"/>
              <a:gd name="T20" fmla="*/ 1955 w 2111"/>
              <a:gd name="T21" fmla="*/ 508 h 2402"/>
              <a:gd name="T22" fmla="*/ 1975 w 2111"/>
              <a:gd name="T23" fmla="*/ 537 h 2402"/>
              <a:gd name="T24" fmla="*/ 2014 w 2111"/>
              <a:gd name="T25" fmla="*/ 625 h 2402"/>
              <a:gd name="T26" fmla="*/ 2062 w 2111"/>
              <a:gd name="T27" fmla="*/ 742 h 2402"/>
              <a:gd name="T28" fmla="*/ 2072 w 2111"/>
              <a:gd name="T29" fmla="*/ 771 h 2402"/>
              <a:gd name="T30" fmla="*/ 2111 w 2111"/>
              <a:gd name="T31" fmla="*/ 1757 h 2402"/>
              <a:gd name="T32" fmla="*/ 2101 w 2111"/>
              <a:gd name="T33" fmla="*/ 1953 h 2402"/>
              <a:gd name="T34" fmla="*/ 1975 w 2111"/>
              <a:gd name="T35" fmla="*/ 2167 h 2402"/>
              <a:gd name="T36" fmla="*/ 1896 w 2111"/>
              <a:gd name="T37" fmla="*/ 2245 h 2402"/>
              <a:gd name="T38" fmla="*/ 1760 w 2111"/>
              <a:gd name="T39" fmla="*/ 2324 h 2402"/>
              <a:gd name="T40" fmla="*/ 1486 w 2111"/>
              <a:gd name="T41" fmla="*/ 2402 h 2402"/>
              <a:gd name="T42" fmla="*/ 1125 w 2111"/>
              <a:gd name="T43" fmla="*/ 2353 h 2402"/>
              <a:gd name="T44" fmla="*/ 1008 w 2111"/>
              <a:gd name="T45" fmla="*/ 2324 h 2402"/>
              <a:gd name="T46" fmla="*/ 949 w 2111"/>
              <a:gd name="T47" fmla="*/ 2304 h 2402"/>
              <a:gd name="T48" fmla="*/ 803 w 2111"/>
              <a:gd name="T49" fmla="*/ 2206 h 2402"/>
              <a:gd name="T50" fmla="*/ 696 w 2111"/>
              <a:gd name="T51" fmla="*/ 2109 h 2402"/>
              <a:gd name="T52" fmla="*/ 657 w 2111"/>
              <a:gd name="T53" fmla="*/ 2050 h 2402"/>
              <a:gd name="T54" fmla="*/ 452 w 2111"/>
              <a:gd name="T55" fmla="*/ 1738 h 2402"/>
              <a:gd name="T56" fmla="*/ 198 w 2111"/>
              <a:gd name="T57" fmla="*/ 1435 h 2402"/>
              <a:gd name="T58" fmla="*/ 129 w 2111"/>
              <a:gd name="T59" fmla="*/ 1298 h 2402"/>
              <a:gd name="T60" fmla="*/ 110 w 2111"/>
              <a:gd name="T61" fmla="*/ 1240 h 2402"/>
              <a:gd name="T62" fmla="*/ 2 w 2111"/>
              <a:gd name="T63" fmla="*/ 596 h 2402"/>
              <a:gd name="T64" fmla="*/ 12 w 2111"/>
              <a:gd name="T65" fmla="*/ 225 h 2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111" h="2402">
                <a:moveTo>
                  <a:pt x="12" y="225"/>
                </a:moveTo>
                <a:cubicBezTo>
                  <a:pt x="63" y="208"/>
                  <a:pt x="78" y="174"/>
                  <a:pt x="120" y="146"/>
                </a:cubicBezTo>
                <a:cubicBezTo>
                  <a:pt x="142" y="112"/>
                  <a:pt x="164" y="91"/>
                  <a:pt x="198" y="68"/>
                </a:cubicBezTo>
                <a:cubicBezTo>
                  <a:pt x="229" y="22"/>
                  <a:pt x="554" y="28"/>
                  <a:pt x="598" y="0"/>
                </a:cubicBezTo>
                <a:cubicBezTo>
                  <a:pt x="903" y="17"/>
                  <a:pt x="888" y="12"/>
                  <a:pt x="1194" y="20"/>
                </a:cubicBezTo>
                <a:cubicBezTo>
                  <a:pt x="1286" y="32"/>
                  <a:pt x="1378" y="40"/>
                  <a:pt x="1467" y="68"/>
                </a:cubicBezTo>
                <a:cubicBezTo>
                  <a:pt x="1511" y="102"/>
                  <a:pt x="1558" y="115"/>
                  <a:pt x="1604" y="146"/>
                </a:cubicBezTo>
                <a:cubicBezTo>
                  <a:pt x="1661" y="184"/>
                  <a:pt x="1713" y="221"/>
                  <a:pt x="1779" y="244"/>
                </a:cubicBezTo>
                <a:cubicBezTo>
                  <a:pt x="1807" y="285"/>
                  <a:pt x="1839" y="319"/>
                  <a:pt x="1867" y="361"/>
                </a:cubicBezTo>
                <a:cubicBezTo>
                  <a:pt x="1893" y="400"/>
                  <a:pt x="1912" y="445"/>
                  <a:pt x="1945" y="478"/>
                </a:cubicBezTo>
                <a:cubicBezTo>
                  <a:pt x="1948" y="488"/>
                  <a:pt x="1950" y="499"/>
                  <a:pt x="1955" y="508"/>
                </a:cubicBezTo>
                <a:cubicBezTo>
                  <a:pt x="1960" y="518"/>
                  <a:pt x="1970" y="526"/>
                  <a:pt x="1975" y="537"/>
                </a:cubicBezTo>
                <a:cubicBezTo>
                  <a:pt x="2021" y="642"/>
                  <a:pt x="1969" y="559"/>
                  <a:pt x="2014" y="625"/>
                </a:cubicBezTo>
                <a:cubicBezTo>
                  <a:pt x="2027" y="667"/>
                  <a:pt x="2048" y="699"/>
                  <a:pt x="2062" y="742"/>
                </a:cubicBezTo>
                <a:cubicBezTo>
                  <a:pt x="2065" y="752"/>
                  <a:pt x="2072" y="771"/>
                  <a:pt x="2072" y="771"/>
                </a:cubicBezTo>
                <a:cubicBezTo>
                  <a:pt x="2092" y="1100"/>
                  <a:pt x="2074" y="1430"/>
                  <a:pt x="2111" y="1757"/>
                </a:cubicBezTo>
                <a:cubicBezTo>
                  <a:pt x="2108" y="1822"/>
                  <a:pt x="2106" y="1888"/>
                  <a:pt x="2101" y="1953"/>
                </a:cubicBezTo>
                <a:cubicBezTo>
                  <a:pt x="2093" y="2054"/>
                  <a:pt x="2044" y="2098"/>
                  <a:pt x="1975" y="2167"/>
                </a:cubicBezTo>
                <a:cubicBezTo>
                  <a:pt x="1947" y="2195"/>
                  <a:pt x="1929" y="2224"/>
                  <a:pt x="1896" y="2245"/>
                </a:cubicBezTo>
                <a:cubicBezTo>
                  <a:pt x="1865" y="2294"/>
                  <a:pt x="1811" y="2299"/>
                  <a:pt x="1760" y="2324"/>
                </a:cubicBezTo>
                <a:cubicBezTo>
                  <a:pt x="1689" y="2358"/>
                  <a:pt x="1567" y="2381"/>
                  <a:pt x="1486" y="2402"/>
                </a:cubicBezTo>
                <a:cubicBezTo>
                  <a:pt x="1367" y="2377"/>
                  <a:pt x="1244" y="2380"/>
                  <a:pt x="1125" y="2353"/>
                </a:cubicBezTo>
                <a:cubicBezTo>
                  <a:pt x="1086" y="2344"/>
                  <a:pt x="1046" y="2337"/>
                  <a:pt x="1008" y="2324"/>
                </a:cubicBezTo>
                <a:cubicBezTo>
                  <a:pt x="988" y="2318"/>
                  <a:pt x="949" y="2304"/>
                  <a:pt x="949" y="2304"/>
                </a:cubicBezTo>
                <a:cubicBezTo>
                  <a:pt x="912" y="2248"/>
                  <a:pt x="859" y="2235"/>
                  <a:pt x="803" y="2206"/>
                </a:cubicBezTo>
                <a:cubicBezTo>
                  <a:pt x="775" y="2163"/>
                  <a:pt x="727" y="2149"/>
                  <a:pt x="696" y="2109"/>
                </a:cubicBezTo>
                <a:cubicBezTo>
                  <a:pt x="682" y="2090"/>
                  <a:pt x="657" y="2050"/>
                  <a:pt x="657" y="2050"/>
                </a:cubicBezTo>
                <a:cubicBezTo>
                  <a:pt x="625" y="1927"/>
                  <a:pt x="535" y="1831"/>
                  <a:pt x="452" y="1738"/>
                </a:cubicBezTo>
                <a:cubicBezTo>
                  <a:pt x="365" y="1639"/>
                  <a:pt x="291" y="1528"/>
                  <a:pt x="198" y="1435"/>
                </a:cubicBezTo>
                <a:cubicBezTo>
                  <a:pt x="181" y="1385"/>
                  <a:pt x="146" y="1350"/>
                  <a:pt x="129" y="1298"/>
                </a:cubicBezTo>
                <a:cubicBezTo>
                  <a:pt x="123" y="1279"/>
                  <a:pt x="110" y="1240"/>
                  <a:pt x="110" y="1240"/>
                </a:cubicBezTo>
                <a:cubicBezTo>
                  <a:pt x="77" y="1019"/>
                  <a:pt x="9" y="817"/>
                  <a:pt x="2" y="596"/>
                </a:cubicBezTo>
                <a:cubicBezTo>
                  <a:pt x="0" y="528"/>
                  <a:pt x="96" y="278"/>
                  <a:pt x="12" y="225"/>
                </a:cubicBezTo>
                <a:close/>
              </a:path>
            </a:pathLst>
          </a:custGeom>
          <a:solidFill>
            <a:srgbClr val="FF9966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17" name="AutoShape 5"/>
          <p:cNvSpPr>
            <a:spLocks noChangeArrowheads="1"/>
          </p:cNvSpPr>
          <p:nvPr/>
        </p:nvSpPr>
        <p:spPr bwMode="auto">
          <a:xfrm>
            <a:off x="7083425" y="4017963"/>
            <a:ext cx="1455738" cy="712787"/>
          </a:xfrm>
          <a:prstGeom prst="parallelogram">
            <a:avLst>
              <a:gd name="adj" fmla="val 29179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/>
              <a:t>B’NECK</a:t>
            </a:r>
          </a:p>
        </p:txBody>
      </p:sp>
      <p:sp>
        <p:nvSpPr>
          <p:cNvPr id="550918" name="AutoShape 6"/>
          <p:cNvSpPr>
            <a:spLocks noChangeArrowheads="1"/>
          </p:cNvSpPr>
          <p:nvPr/>
        </p:nvSpPr>
        <p:spPr bwMode="auto">
          <a:xfrm>
            <a:off x="6115050" y="2755900"/>
            <a:ext cx="1100138" cy="465138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19" name="AutoShape 7"/>
          <p:cNvSpPr>
            <a:spLocks noChangeArrowheads="1"/>
          </p:cNvSpPr>
          <p:nvPr/>
        </p:nvSpPr>
        <p:spPr bwMode="auto">
          <a:xfrm>
            <a:off x="5878513" y="1746250"/>
            <a:ext cx="1100137" cy="465138"/>
          </a:xfrm>
          <a:prstGeom prst="parallelogram">
            <a:avLst>
              <a:gd name="adj" fmla="val 33791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0" name="AutoShape 8"/>
          <p:cNvSpPr>
            <a:spLocks noChangeArrowheads="1"/>
          </p:cNvSpPr>
          <p:nvPr/>
        </p:nvSpPr>
        <p:spPr bwMode="auto">
          <a:xfrm>
            <a:off x="7253288" y="1760538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1" name="AutoShape 9"/>
          <p:cNvSpPr>
            <a:spLocks noChangeArrowheads="1"/>
          </p:cNvSpPr>
          <p:nvPr/>
        </p:nvSpPr>
        <p:spPr bwMode="auto">
          <a:xfrm>
            <a:off x="8043863" y="2686050"/>
            <a:ext cx="1100137" cy="465138"/>
          </a:xfrm>
          <a:prstGeom prst="parallelogram">
            <a:avLst>
              <a:gd name="adj" fmla="val 33791"/>
            </a:avLst>
          </a:prstGeom>
          <a:solidFill>
            <a:schemeClr val="bg1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2" name="AutoShape 10"/>
          <p:cNvSpPr>
            <a:spLocks noChangeArrowheads="1"/>
          </p:cNvSpPr>
          <p:nvPr/>
        </p:nvSpPr>
        <p:spPr bwMode="auto">
          <a:xfrm>
            <a:off x="5540375" y="5419725"/>
            <a:ext cx="1100138" cy="465138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33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en-US" altLang="en-US" sz="4000" baseline="-12000"/>
          </a:p>
        </p:txBody>
      </p:sp>
      <p:sp>
        <p:nvSpPr>
          <p:cNvPr id="550923" name="AutoShape 11"/>
          <p:cNvSpPr>
            <a:spLocks noChangeArrowheads="1"/>
          </p:cNvSpPr>
          <p:nvPr/>
        </p:nvSpPr>
        <p:spPr bwMode="auto">
          <a:xfrm>
            <a:off x="6777038" y="5418138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4" name="AutoShape 12"/>
          <p:cNvSpPr>
            <a:spLocks noChangeArrowheads="1"/>
          </p:cNvSpPr>
          <p:nvPr/>
        </p:nvSpPr>
        <p:spPr bwMode="auto">
          <a:xfrm>
            <a:off x="8043863" y="5399088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5" name="AutoShape 13"/>
          <p:cNvSpPr>
            <a:spLocks noChangeArrowheads="1"/>
          </p:cNvSpPr>
          <p:nvPr/>
        </p:nvSpPr>
        <p:spPr bwMode="auto">
          <a:xfrm>
            <a:off x="5894388" y="6392863"/>
            <a:ext cx="1100137" cy="465137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6" name="AutoShape 14"/>
          <p:cNvSpPr>
            <a:spLocks noChangeArrowheads="1"/>
          </p:cNvSpPr>
          <p:nvPr/>
        </p:nvSpPr>
        <p:spPr bwMode="auto">
          <a:xfrm>
            <a:off x="7334250" y="6391275"/>
            <a:ext cx="1100138" cy="465138"/>
          </a:xfrm>
          <a:prstGeom prst="parallelogram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2400"/>
          </a:p>
        </p:txBody>
      </p:sp>
      <p:sp>
        <p:nvSpPr>
          <p:cNvPr id="550927" name="Oval 15"/>
          <p:cNvSpPr>
            <a:spLocks noChangeArrowheads="1"/>
          </p:cNvSpPr>
          <p:nvPr/>
        </p:nvSpPr>
        <p:spPr bwMode="auto">
          <a:xfrm>
            <a:off x="5300663" y="4776788"/>
            <a:ext cx="758825" cy="417512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50928" name="Line 16"/>
          <p:cNvSpPr>
            <a:spLocks noChangeShapeType="1"/>
          </p:cNvSpPr>
          <p:nvPr/>
        </p:nvSpPr>
        <p:spPr bwMode="auto">
          <a:xfrm>
            <a:off x="6818313" y="3198813"/>
            <a:ext cx="841375" cy="804862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29" name="Line 17"/>
          <p:cNvSpPr>
            <a:spLocks noChangeShapeType="1"/>
          </p:cNvSpPr>
          <p:nvPr/>
        </p:nvSpPr>
        <p:spPr bwMode="auto">
          <a:xfrm flipH="1">
            <a:off x="8012113" y="3117850"/>
            <a:ext cx="325437" cy="900113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0" name="Line 18"/>
          <p:cNvSpPr>
            <a:spLocks noChangeShapeType="1"/>
          </p:cNvSpPr>
          <p:nvPr/>
        </p:nvSpPr>
        <p:spPr bwMode="auto">
          <a:xfrm>
            <a:off x="7734300" y="2219325"/>
            <a:ext cx="61913" cy="1782763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1" name="Line 19"/>
          <p:cNvSpPr>
            <a:spLocks noChangeShapeType="1"/>
          </p:cNvSpPr>
          <p:nvPr/>
        </p:nvSpPr>
        <p:spPr bwMode="auto">
          <a:xfrm>
            <a:off x="8074025" y="2235200"/>
            <a:ext cx="496888" cy="433388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2" name="Line 20"/>
          <p:cNvSpPr>
            <a:spLocks noChangeShapeType="1"/>
          </p:cNvSpPr>
          <p:nvPr/>
        </p:nvSpPr>
        <p:spPr bwMode="auto">
          <a:xfrm flipH="1">
            <a:off x="6943725" y="2235200"/>
            <a:ext cx="403225" cy="4953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3" name="Line 21"/>
          <p:cNvSpPr>
            <a:spLocks noChangeShapeType="1"/>
          </p:cNvSpPr>
          <p:nvPr/>
        </p:nvSpPr>
        <p:spPr bwMode="auto">
          <a:xfrm>
            <a:off x="6121400" y="2203450"/>
            <a:ext cx="357188" cy="52705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4" name="Line 22"/>
          <p:cNvSpPr>
            <a:spLocks noChangeShapeType="1"/>
          </p:cNvSpPr>
          <p:nvPr/>
        </p:nvSpPr>
        <p:spPr bwMode="auto">
          <a:xfrm flipH="1">
            <a:off x="6338888" y="4730750"/>
            <a:ext cx="1054100" cy="650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5" name="Line 23"/>
          <p:cNvSpPr>
            <a:spLocks noChangeShapeType="1"/>
          </p:cNvSpPr>
          <p:nvPr/>
        </p:nvSpPr>
        <p:spPr bwMode="auto">
          <a:xfrm flipH="1">
            <a:off x="7470775" y="4745038"/>
            <a:ext cx="185738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6" name="Line 24"/>
          <p:cNvSpPr>
            <a:spLocks noChangeShapeType="1"/>
          </p:cNvSpPr>
          <p:nvPr/>
        </p:nvSpPr>
        <p:spPr bwMode="auto">
          <a:xfrm>
            <a:off x="8059738" y="4730750"/>
            <a:ext cx="49530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7" name="Line 25"/>
          <p:cNvSpPr>
            <a:spLocks noChangeShapeType="1"/>
          </p:cNvSpPr>
          <p:nvPr/>
        </p:nvSpPr>
        <p:spPr bwMode="auto">
          <a:xfrm flipH="1">
            <a:off x="6043613" y="4621213"/>
            <a:ext cx="1008062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8" name="Line 26"/>
          <p:cNvSpPr>
            <a:spLocks noChangeShapeType="1"/>
          </p:cNvSpPr>
          <p:nvPr/>
        </p:nvSpPr>
        <p:spPr bwMode="auto">
          <a:xfrm>
            <a:off x="6137275" y="5892800"/>
            <a:ext cx="341313" cy="465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39" name="Line 27"/>
          <p:cNvSpPr>
            <a:spLocks noChangeShapeType="1"/>
          </p:cNvSpPr>
          <p:nvPr/>
        </p:nvSpPr>
        <p:spPr bwMode="auto">
          <a:xfrm flipH="1">
            <a:off x="6804025" y="5861050"/>
            <a:ext cx="263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40" name="Line 28"/>
          <p:cNvSpPr>
            <a:spLocks noChangeShapeType="1"/>
          </p:cNvSpPr>
          <p:nvPr/>
        </p:nvSpPr>
        <p:spPr bwMode="auto">
          <a:xfrm flipH="1">
            <a:off x="8197850" y="5892800"/>
            <a:ext cx="1397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550941" name="Line 29"/>
          <p:cNvSpPr>
            <a:spLocks noChangeShapeType="1"/>
          </p:cNvSpPr>
          <p:nvPr/>
        </p:nvSpPr>
        <p:spPr bwMode="auto">
          <a:xfrm>
            <a:off x="742950" y="5392738"/>
            <a:ext cx="3048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w1-des">
  <a:themeElements>
    <a:clrScheme name="mw1-des 7">
      <a:dk1>
        <a:srgbClr val="000000"/>
      </a:dk1>
      <a:lt1>
        <a:srgbClr val="FFFFFF"/>
      </a:lt1>
      <a:dk2>
        <a:srgbClr val="336600"/>
      </a:dk2>
      <a:lt2>
        <a:srgbClr val="B2B2B2"/>
      </a:lt2>
      <a:accent1>
        <a:srgbClr val="CCFFFF"/>
      </a:accent1>
      <a:accent2>
        <a:srgbClr val="66CCFF"/>
      </a:accent2>
      <a:accent3>
        <a:srgbClr val="FFFFFF"/>
      </a:accent3>
      <a:accent4>
        <a:srgbClr val="000000"/>
      </a:accent4>
      <a:accent5>
        <a:srgbClr val="E2FFFF"/>
      </a:accent5>
      <a:accent6>
        <a:srgbClr val="5CB9E7"/>
      </a:accent6>
      <a:hlink>
        <a:srgbClr val="99CCFF"/>
      </a:hlink>
      <a:folHlink>
        <a:srgbClr val="E1E1B7"/>
      </a:folHlink>
    </a:clrScheme>
    <a:fontScheme name="mw1-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w1-des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1-des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1-de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1-des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1-des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w1-des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w1-des 7">
        <a:dk1>
          <a:srgbClr val="000000"/>
        </a:dk1>
        <a:lt1>
          <a:srgbClr val="FFFFFF"/>
        </a:lt1>
        <a:dk2>
          <a:srgbClr val="336600"/>
        </a:dk2>
        <a:lt2>
          <a:srgbClr val="B2B2B2"/>
        </a:lt2>
        <a:accent1>
          <a:srgbClr val="CCFF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E2FFFF"/>
        </a:accent5>
        <a:accent6>
          <a:srgbClr val="5CB9E7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Settings\Administrator.XX\Application Data\Microsoft\Templates\mw1-des.pot</Template>
  <TotalTime>21322</TotalTime>
  <Words>1456</Words>
  <Application>Microsoft Office PowerPoint</Application>
  <PresentationFormat>On-screen Show (4:3)</PresentationFormat>
  <Paragraphs>223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Times New Roman</vt:lpstr>
      <vt:lpstr>Monotype Sorts</vt:lpstr>
      <vt:lpstr>Wingdings</vt:lpstr>
      <vt:lpstr>Arial</vt:lpstr>
      <vt:lpstr>mw1-des</vt:lpstr>
      <vt:lpstr>Simple Web Server: Bottlenecks</vt:lpstr>
      <vt:lpstr>LQN for a Web server</vt:lpstr>
      <vt:lpstr>Bottleneck in the web server...</vt:lpstr>
      <vt:lpstr>Throughput saturation in the web server</vt:lpstr>
      <vt:lpstr>Bottleneck in a web server: use of threads </vt:lpstr>
      <vt:lpstr>Pattern around the bottleneck</vt:lpstr>
      <vt:lpstr>Insight: Pattern for a “Software Bottleneck”</vt:lpstr>
      <vt:lpstr>Hourglass pattern shows saturation behaviour</vt:lpstr>
      <vt:lpstr>Recognizing the “real” bottleneck</vt:lpstr>
      <vt:lpstr>“Next bottleneck”</vt:lpstr>
      <vt:lpstr>Mitigation of a bottleneck (Peter Tregunno)</vt:lpstr>
      <vt:lpstr>Use additional resources...</vt:lpstr>
      <vt:lpstr>Comments on additional resources... e.g. increasing threading levels </vt:lpstr>
      <vt:lpstr>Comments on replication of task &amp; processor</vt:lpstr>
      <vt:lpstr>Comments on reducing processing demands</vt:lpstr>
      <vt:lpstr>Other ways to reduce holding time</vt:lpstr>
      <vt:lpstr>Comments on decreasing interactions</vt:lpstr>
      <vt:lpstr>Papers on the research</vt:lpstr>
      <vt:lpstr>Papers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Analysis with Use CAse Maps</dc:title>
  <dc:creator>Murray Woodside</dc:creator>
  <cp:lastModifiedBy>Murray Woodside (local admin)</cp:lastModifiedBy>
  <cp:revision>237</cp:revision>
  <cp:lastPrinted>2001-11-05T22:45:00Z</cp:lastPrinted>
  <dcterms:created xsi:type="dcterms:W3CDTF">2001-05-08T12:42:32Z</dcterms:created>
  <dcterms:modified xsi:type="dcterms:W3CDTF">2018-02-27T20:09:16Z</dcterms:modified>
</cp:coreProperties>
</file>