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7"/>
  </p:notesMasterIdLst>
  <p:sldIdLst>
    <p:sldId id="271" r:id="rId2"/>
    <p:sldId id="270" r:id="rId3"/>
    <p:sldId id="268" r:id="rId4"/>
    <p:sldId id="274" r:id="rId5"/>
    <p:sldId id="263" r:id="rId6"/>
    <p:sldId id="269" r:id="rId7"/>
    <p:sldId id="265" r:id="rId8"/>
    <p:sldId id="259" r:id="rId9"/>
    <p:sldId id="260" r:id="rId10"/>
    <p:sldId id="261" r:id="rId11"/>
    <p:sldId id="262" r:id="rId12"/>
    <p:sldId id="267" r:id="rId13"/>
    <p:sldId id="266"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68D7"/>
    <a:srgbClr val="FFFF99"/>
    <a:srgbClr val="00FF00"/>
    <a:srgbClr val="99FF33"/>
    <a:srgbClr val="539560"/>
    <a:srgbClr val="FFFF00"/>
    <a:srgbClr val="CC00FF"/>
    <a:srgbClr val="66FFCC"/>
    <a:srgbClr val="339966"/>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8" autoAdjust="0"/>
    <p:restoredTop sz="94707" autoAdjust="0"/>
  </p:normalViewPr>
  <p:slideViewPr>
    <p:cSldViewPr>
      <p:cViewPr>
        <p:scale>
          <a:sx n="115" d="100"/>
          <a:sy n="115" d="100"/>
        </p:scale>
        <p:origin x="-846" y="-54"/>
      </p:cViewPr>
      <p:guideLst>
        <p:guide orient="horz" pos="2160"/>
        <p:guide pos="2880"/>
      </p:guideLst>
    </p:cSldViewPr>
  </p:slideViewPr>
  <p:outlineViewPr>
    <p:cViewPr>
      <p:scale>
        <a:sx n="33" d="100"/>
        <a:sy n="33" d="100"/>
      </p:scale>
      <p:origin x="48" y="1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B834B-29D8-4837-ACAD-B3791399FD35}" type="datetimeFigureOut">
              <a:rPr lang="en-US" smtClean="0"/>
              <a:pPr/>
              <a:t>10/18/2015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FE6E8C-53DE-4C42-878F-8C337E71E6B8}" type="slidenum">
              <a:rPr lang="en-US" smtClean="0"/>
              <a:pPr/>
              <a:t>‹#›</a:t>
            </a:fld>
            <a:endParaRPr lang="en-US"/>
          </a:p>
        </p:txBody>
      </p:sp>
    </p:spTree>
    <p:extLst>
      <p:ext uri="{BB962C8B-B14F-4D97-AF65-F5344CB8AC3E}">
        <p14:creationId xmlns:p14="http://schemas.microsoft.com/office/powerpoint/2010/main" val="2087507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FE6E8C-53DE-4C42-878F-8C337E71E6B8}"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FA68C2-1ECC-40EB-999B-7AD22DD66898}" type="datetime1">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E6465C-90CD-4EE2-9BA1-14407D7E9F13}" type="datetime1">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FB507D-02E1-4E6F-B1DC-87B2BBA30711}" type="datetime1">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341C09-8A42-416A-B3F7-975EC800856B}" type="datetime1">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09253D-5FFF-4FDA-8772-659CE724F8B4}" type="datetime1">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371CEF-E17D-4EE0-B412-A517249FB1DF}" type="datetime1">
              <a:rPr lang="en-US" smtClean="0"/>
              <a:pPr/>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F2FA5D-742D-44A5-8899-AE5CA925AC12}" type="datetime1">
              <a:rPr lang="en-US" smtClean="0"/>
              <a:pPr/>
              <a:t>10/18/2015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076EC1-12C1-4A87-ABA6-5F1CB4F62526}" type="datetime1">
              <a:rPr lang="en-US" smtClean="0"/>
              <a:pPr/>
              <a:t>10/18/2015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E622A-A4E5-418D-BEB8-D969DDDAB059}" type="datetime1">
              <a:rPr lang="en-US" smtClean="0"/>
              <a:pPr/>
              <a:t>10/18/2015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21FF91-9CB7-4FB2-8F0C-532347022603}" type="datetime1">
              <a:rPr lang="en-US" smtClean="0"/>
              <a:pPr/>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88573-3F72-44DC-A45E-FAE5FA4ECD33}" type="datetime1">
              <a:rPr lang="en-US" smtClean="0"/>
              <a:pPr/>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1EAE8-38CC-4E19-8CB3-307FE7718AB7}" type="datetime1">
              <a:rPr lang="en-US" smtClean="0"/>
              <a:pPr/>
              <a:t>10/18/2015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10.png"/><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1"/>
          <p:cNvPicPr>
            <a:picLocks noChangeAspect="1" noChangeArrowheads="1"/>
          </p:cNvPicPr>
          <p:nvPr/>
        </p:nvPicPr>
        <p:blipFill>
          <a:blip r:embed="rId2" cstate="print">
            <a:lum bright="67000" contrast="-88000"/>
          </a:blip>
          <a:srcRect/>
          <a:stretch>
            <a:fillRect/>
          </a:stretch>
        </p:blipFill>
        <p:spPr bwMode="auto">
          <a:xfrm>
            <a:off x="-1" y="-228600"/>
            <a:ext cx="9144001" cy="7086600"/>
          </a:xfrm>
          <a:prstGeom prst="rect">
            <a:avLst/>
          </a:prstGeom>
          <a:noFill/>
          <a:ln w="9525">
            <a:noFill/>
            <a:miter lim="800000"/>
            <a:headEnd/>
            <a:tailEnd/>
          </a:ln>
          <a:effectLst>
            <a:outerShdw blurRad="50800" dist="50800" dir="5400000" algn="ctr" rotWithShape="0">
              <a:srgbClr val="000000">
                <a:alpha val="15000"/>
              </a:srgbClr>
            </a:outerShdw>
          </a:effectLst>
        </p:spPr>
      </p:pic>
      <p:sp>
        <p:nvSpPr>
          <p:cNvPr id="5" name="Rectangle 6"/>
          <p:cNvSpPr>
            <a:spLocks noChangeArrowheads="1"/>
          </p:cNvSpPr>
          <p:nvPr/>
        </p:nvSpPr>
        <p:spPr bwMode="auto">
          <a:xfrm>
            <a:off x="0" y="0"/>
            <a:ext cx="8940800" cy="1920875"/>
          </a:xfrm>
          <a:prstGeom prst="rect">
            <a:avLst/>
          </a:prstGeom>
          <a:noFill/>
          <a:ln w="9525">
            <a:noFill/>
            <a:miter lim="800000"/>
            <a:headEnd/>
            <a:tailEnd/>
          </a:ln>
        </p:spPr>
        <p:txBody>
          <a:bodyPr lIns="92075" tIns="46038" rIns="92075" bIns="46038" anchor="ctr"/>
          <a:lstStyle/>
          <a:p>
            <a:pPr algn="ctr"/>
            <a:r>
              <a:rPr lang="en-US" sz="3600" dirty="0" smtClean="0">
                <a:solidFill>
                  <a:srgbClr val="002060"/>
                </a:solidFill>
                <a:latin typeface="Helvetica" pitchFamily="34" charset="0"/>
                <a:cs typeface="Helvetica" pitchFamily="34" charset="0"/>
              </a:rPr>
              <a:t>Outage in Large Wireless Networks with Spectrum Sharing under Rayleigh Fading</a:t>
            </a:r>
            <a:endParaRPr lang="en-US" sz="3600" dirty="0">
              <a:solidFill>
                <a:srgbClr val="002060"/>
              </a:solidFill>
              <a:latin typeface="Helvetica" pitchFamily="34" charset="0"/>
              <a:cs typeface="Helvetica" pitchFamily="34" charset="0"/>
            </a:endParaRPr>
          </a:p>
        </p:txBody>
      </p:sp>
      <p:sp>
        <p:nvSpPr>
          <p:cNvPr id="6" name="Text Box 7"/>
          <p:cNvSpPr txBox="1">
            <a:spLocks noChangeArrowheads="1"/>
          </p:cNvSpPr>
          <p:nvPr/>
        </p:nvSpPr>
        <p:spPr bwMode="auto">
          <a:xfrm>
            <a:off x="228600" y="2133600"/>
            <a:ext cx="8229600" cy="1621982"/>
          </a:xfrm>
          <a:prstGeom prst="rect">
            <a:avLst/>
          </a:prstGeom>
          <a:noFill/>
          <a:ln w="25400">
            <a:noFill/>
            <a:miter lim="800000"/>
            <a:headEnd/>
            <a:tailEnd/>
          </a:ln>
        </p:spPr>
        <p:txBody>
          <a:bodyPr wrap="square" anchor="ctr">
            <a:spAutoFit/>
          </a:bodyPr>
          <a:lstStyle/>
          <a:p>
            <a:pPr algn="ctr">
              <a:lnSpc>
                <a:spcPct val="85000"/>
              </a:lnSpc>
              <a:spcBef>
                <a:spcPct val="50000"/>
              </a:spcBef>
            </a:pPr>
            <a:r>
              <a:rPr lang="en-US" sz="2800" i="1" dirty="0" err="1" smtClean="0">
                <a:latin typeface="Helvetica" pitchFamily="34" charset="0"/>
                <a:cs typeface="Helvetica" pitchFamily="34" charset="0"/>
              </a:rPr>
              <a:t>MASc.</a:t>
            </a:r>
            <a:r>
              <a:rPr lang="en-US" sz="2800" i="1" dirty="0" smtClean="0">
                <a:latin typeface="Helvetica" pitchFamily="34" charset="0"/>
                <a:cs typeface="Helvetica" pitchFamily="34" charset="0"/>
              </a:rPr>
              <a:t>  </a:t>
            </a:r>
            <a:r>
              <a:rPr lang="en-US" sz="2800" i="1" dirty="0" err="1" smtClean="0">
                <a:latin typeface="Helvetica" pitchFamily="34" charset="0"/>
                <a:cs typeface="Helvetica" pitchFamily="34" charset="0"/>
              </a:rPr>
              <a:t>Defence</a:t>
            </a:r>
            <a:endParaRPr lang="en-US" sz="2800" i="1" dirty="0" smtClean="0">
              <a:latin typeface="Helvetica" pitchFamily="34" charset="0"/>
              <a:cs typeface="Helvetica" pitchFamily="34" charset="0"/>
            </a:endParaRPr>
          </a:p>
          <a:p>
            <a:pPr algn="ctr">
              <a:lnSpc>
                <a:spcPct val="85000"/>
              </a:lnSpc>
              <a:spcBef>
                <a:spcPct val="50000"/>
              </a:spcBef>
            </a:pPr>
            <a:r>
              <a:rPr lang="en-US" sz="2800" i="1" dirty="0" smtClean="0">
                <a:latin typeface="Helvetica" pitchFamily="34" charset="0"/>
                <a:cs typeface="Helvetica" pitchFamily="34" charset="0"/>
              </a:rPr>
              <a:t>SYSC  Dept., Carleton University</a:t>
            </a:r>
          </a:p>
          <a:p>
            <a:pPr algn="ctr">
              <a:lnSpc>
                <a:spcPct val="85000"/>
              </a:lnSpc>
              <a:spcBef>
                <a:spcPct val="50000"/>
              </a:spcBef>
            </a:pPr>
            <a:endParaRPr lang="en-US" sz="2800" i="1" dirty="0" smtClean="0">
              <a:latin typeface="Helvetica" pitchFamily="34" charset="0"/>
              <a:cs typeface="Helvetica" pitchFamily="34" charset="0"/>
            </a:endParaRPr>
          </a:p>
        </p:txBody>
      </p:sp>
      <p:sp>
        <p:nvSpPr>
          <p:cNvPr id="7" name="Text Box 8"/>
          <p:cNvSpPr txBox="1">
            <a:spLocks noChangeArrowheads="1"/>
          </p:cNvSpPr>
          <p:nvPr/>
        </p:nvSpPr>
        <p:spPr bwMode="auto">
          <a:xfrm>
            <a:off x="6732588" y="4492625"/>
            <a:ext cx="360362" cy="519113"/>
          </a:xfrm>
          <a:prstGeom prst="rect">
            <a:avLst/>
          </a:prstGeom>
          <a:noFill/>
          <a:ln w="9525">
            <a:noFill/>
            <a:miter lim="800000"/>
            <a:headEnd/>
            <a:tailEnd/>
          </a:ln>
        </p:spPr>
        <p:txBody>
          <a:bodyPr>
            <a:spAutoFit/>
          </a:bodyPr>
          <a:lstStyle/>
          <a:p>
            <a:pPr algn="l">
              <a:spcBef>
                <a:spcPct val="50000"/>
              </a:spcBef>
            </a:pPr>
            <a:endParaRPr lang="en-US" sz="2800"/>
          </a:p>
        </p:txBody>
      </p:sp>
      <p:sp>
        <p:nvSpPr>
          <p:cNvPr id="11" name="Slide Number Placeholder 10"/>
          <p:cNvSpPr>
            <a:spLocks noGrp="1"/>
          </p:cNvSpPr>
          <p:nvPr>
            <p:ph type="sldNum" sz="quarter" idx="12"/>
          </p:nvPr>
        </p:nvSpPr>
        <p:spPr/>
        <p:txBody>
          <a:bodyPr/>
          <a:lstStyle/>
          <a:p>
            <a:fld id="{B6F15528-21DE-4FAA-801E-634DDDAF4B2B}" type="slidenum">
              <a:rPr lang="en-US" smtClean="0"/>
              <a:pPr/>
              <a:t>1</a:t>
            </a:fld>
            <a:endParaRPr lang="en-US"/>
          </a:p>
        </p:txBody>
      </p:sp>
      <p:sp>
        <p:nvSpPr>
          <p:cNvPr id="15" name="Text Box 7"/>
          <p:cNvSpPr txBox="1">
            <a:spLocks noChangeArrowheads="1"/>
          </p:cNvSpPr>
          <p:nvPr/>
        </p:nvSpPr>
        <p:spPr bwMode="auto">
          <a:xfrm>
            <a:off x="0" y="4343400"/>
            <a:ext cx="8839200" cy="1621982"/>
          </a:xfrm>
          <a:prstGeom prst="rect">
            <a:avLst/>
          </a:prstGeom>
          <a:noFill/>
          <a:ln w="25400">
            <a:noFill/>
            <a:miter lim="800000"/>
            <a:headEnd/>
            <a:tailEnd/>
          </a:ln>
        </p:spPr>
        <p:txBody>
          <a:bodyPr wrap="square" anchor="ctr">
            <a:spAutoFit/>
          </a:bodyPr>
          <a:lstStyle/>
          <a:p>
            <a:pPr algn="ctr">
              <a:lnSpc>
                <a:spcPct val="85000"/>
              </a:lnSpc>
              <a:spcBef>
                <a:spcPct val="50000"/>
              </a:spcBef>
            </a:pPr>
            <a:r>
              <a:rPr lang="en-US" sz="2800" i="1" dirty="0" err="1" smtClean="0">
                <a:latin typeface="Helvetica" pitchFamily="34" charset="0"/>
                <a:cs typeface="Helvetica" pitchFamily="34" charset="0"/>
              </a:rPr>
              <a:t>Arshdeep</a:t>
            </a:r>
            <a:r>
              <a:rPr lang="en-US" sz="2800" i="1" dirty="0" smtClean="0">
                <a:latin typeface="Helvetica" pitchFamily="34" charset="0"/>
                <a:cs typeface="Helvetica" pitchFamily="34" charset="0"/>
              </a:rPr>
              <a:t> S. </a:t>
            </a:r>
            <a:r>
              <a:rPr lang="en-US" sz="2800" i="1" dirty="0" err="1" smtClean="0">
                <a:latin typeface="Helvetica" pitchFamily="34" charset="0"/>
                <a:cs typeface="Helvetica" pitchFamily="34" charset="0"/>
              </a:rPr>
              <a:t>Kahlon</a:t>
            </a:r>
            <a:r>
              <a:rPr lang="en-US" sz="2800" i="1" dirty="0" smtClean="0">
                <a:latin typeface="Helvetica" pitchFamily="34" charset="0"/>
                <a:cs typeface="Helvetica" pitchFamily="34" charset="0"/>
              </a:rPr>
              <a:t>, B.E.</a:t>
            </a:r>
          </a:p>
          <a:p>
            <a:pPr algn="ctr">
              <a:lnSpc>
                <a:spcPct val="85000"/>
              </a:lnSpc>
              <a:spcBef>
                <a:spcPct val="50000"/>
              </a:spcBef>
            </a:pPr>
            <a:r>
              <a:rPr lang="en-US" sz="2800" i="1" dirty="0" smtClean="0">
                <a:latin typeface="Helvetica" pitchFamily="34" charset="0"/>
                <a:cs typeface="Helvetica" pitchFamily="34" charset="0"/>
              </a:rPr>
              <a:t>Profs: </a:t>
            </a:r>
            <a:r>
              <a:rPr lang="en-US" sz="2800" i="1" dirty="0" err="1" smtClean="0">
                <a:latin typeface="Helvetica" pitchFamily="34" charset="0"/>
                <a:cs typeface="Helvetica" pitchFamily="34" charset="0"/>
              </a:rPr>
              <a:t>Shalini</a:t>
            </a:r>
            <a:r>
              <a:rPr lang="en-US" sz="2800" i="1" dirty="0" smtClean="0">
                <a:latin typeface="Helvetica" pitchFamily="34" charset="0"/>
                <a:cs typeface="Helvetica" pitchFamily="34" charset="0"/>
              </a:rPr>
              <a:t> </a:t>
            </a:r>
            <a:r>
              <a:rPr lang="en-US" sz="2800" i="1" dirty="0" err="1" smtClean="0">
                <a:latin typeface="Helvetica" pitchFamily="34" charset="0"/>
                <a:cs typeface="Helvetica" pitchFamily="34" charset="0"/>
              </a:rPr>
              <a:t>Periyalwar</a:t>
            </a:r>
            <a:r>
              <a:rPr lang="en-US" sz="2800" i="1" dirty="0" smtClean="0">
                <a:latin typeface="Helvetica" pitchFamily="34" charset="0"/>
                <a:cs typeface="Helvetica" pitchFamily="34" charset="0"/>
              </a:rPr>
              <a:t>  and  </a:t>
            </a:r>
            <a:r>
              <a:rPr lang="en-US" sz="2800" i="1" dirty="0" err="1" smtClean="0">
                <a:latin typeface="Helvetica" pitchFamily="34" charset="0"/>
                <a:cs typeface="Helvetica" pitchFamily="34" charset="0"/>
              </a:rPr>
              <a:t>Halim</a:t>
            </a:r>
            <a:r>
              <a:rPr lang="en-US" sz="2800" i="1" dirty="0" smtClean="0">
                <a:latin typeface="Helvetica" pitchFamily="34" charset="0"/>
                <a:cs typeface="Helvetica" pitchFamily="34" charset="0"/>
              </a:rPr>
              <a:t> </a:t>
            </a:r>
            <a:r>
              <a:rPr lang="en-US" sz="2800" i="1" dirty="0" err="1" smtClean="0">
                <a:latin typeface="Helvetica" pitchFamily="34" charset="0"/>
                <a:cs typeface="Helvetica" pitchFamily="34" charset="0"/>
              </a:rPr>
              <a:t>Yanikomeroglu</a:t>
            </a:r>
            <a:endParaRPr lang="en-US" sz="2800" i="1" dirty="0" smtClean="0">
              <a:latin typeface="Helvetica" pitchFamily="34" charset="0"/>
              <a:cs typeface="Helvetica" pitchFamily="34" charset="0"/>
            </a:endParaRPr>
          </a:p>
          <a:p>
            <a:pPr algn="ctr">
              <a:lnSpc>
                <a:spcPct val="85000"/>
              </a:lnSpc>
              <a:spcBef>
                <a:spcPct val="50000"/>
              </a:spcBef>
            </a:pPr>
            <a:endParaRPr lang="en-US" sz="2800" i="1" dirty="0" smtClean="0">
              <a:latin typeface="Helvetica" pitchFamily="34" charset="0"/>
              <a:cs typeface="Helvetica" pitchFamily="34" charset="0"/>
            </a:endParaRPr>
          </a:p>
        </p:txBody>
      </p:sp>
      <p:sp>
        <p:nvSpPr>
          <p:cNvPr id="16" name="TextBox 15"/>
          <p:cNvSpPr txBox="1"/>
          <p:nvPr/>
        </p:nvSpPr>
        <p:spPr>
          <a:xfrm>
            <a:off x="3124200" y="3429000"/>
            <a:ext cx="2743200" cy="523220"/>
          </a:xfrm>
          <a:prstGeom prst="rect">
            <a:avLst/>
          </a:prstGeom>
          <a:noFill/>
        </p:spPr>
        <p:txBody>
          <a:bodyPr wrap="square" rtlCol="0">
            <a:spAutoFit/>
          </a:bodyPr>
          <a:lstStyle/>
          <a:p>
            <a:r>
              <a:rPr lang="en-US" sz="2800" dirty="0" smtClean="0">
                <a:latin typeface="Helvetica" pitchFamily="34" charset="0"/>
                <a:cs typeface="Helvetica" pitchFamily="34" charset="0"/>
              </a:rPr>
              <a:t>July 11, 2011</a:t>
            </a:r>
            <a:endParaRPr lang="en-US" sz="2800" dirty="0">
              <a:latin typeface="Helvetica" pitchFamily="34" charset="0"/>
              <a:cs typeface="Helvetic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cstate="print"/>
          <a:srcRect/>
          <a:stretch>
            <a:fillRect/>
          </a:stretch>
        </p:blipFill>
        <p:spPr bwMode="auto">
          <a:xfrm>
            <a:off x="1447800" y="1447800"/>
            <a:ext cx="6962611" cy="5410200"/>
          </a:xfrm>
          <a:prstGeom prst="rect">
            <a:avLst/>
          </a:prstGeom>
          <a:noFill/>
          <a:ln w="9525">
            <a:noFill/>
            <a:miter lim="800000"/>
            <a:headEnd/>
            <a:tailEnd/>
          </a:ln>
        </p:spPr>
      </p:pic>
      <p:pic>
        <p:nvPicPr>
          <p:cNvPr id="3076" name="Picture 4"/>
          <p:cNvPicPr>
            <a:picLocks noChangeAspect="1" noChangeArrowheads="1"/>
          </p:cNvPicPr>
          <p:nvPr/>
        </p:nvPicPr>
        <p:blipFill>
          <a:blip r:embed="rId3" cstate="print"/>
          <a:srcRect/>
          <a:stretch>
            <a:fillRect/>
          </a:stretch>
        </p:blipFill>
        <p:spPr bwMode="auto">
          <a:xfrm>
            <a:off x="1524000" y="1447800"/>
            <a:ext cx="6302895" cy="4953000"/>
          </a:xfrm>
          <a:prstGeom prst="rect">
            <a:avLst/>
          </a:prstGeom>
          <a:noFill/>
          <a:ln w="9525">
            <a:noFill/>
            <a:miter lim="800000"/>
            <a:headEnd/>
            <a:tailEnd/>
          </a:ln>
        </p:spPr>
      </p:pic>
      <p:pic>
        <p:nvPicPr>
          <p:cNvPr id="3075" name="Picture 3"/>
          <p:cNvPicPr>
            <a:picLocks noGrp="1" noChangeAspect="1" noChangeArrowheads="1"/>
          </p:cNvPicPr>
          <p:nvPr>
            <p:ph idx="1"/>
          </p:nvPr>
        </p:nvPicPr>
        <p:blipFill>
          <a:blip r:embed="rId4" cstate="print"/>
          <a:srcRect/>
          <a:stretch>
            <a:fillRect/>
          </a:stretch>
        </p:blipFill>
        <p:spPr bwMode="auto">
          <a:xfrm>
            <a:off x="2209800" y="1447800"/>
            <a:ext cx="4876800" cy="4601753"/>
          </a:xfrm>
          <a:prstGeom prst="rect">
            <a:avLst/>
          </a:prstGeom>
          <a:noFill/>
          <a:ln w="9525">
            <a:noFill/>
            <a:miter lim="800000"/>
            <a:headEnd/>
            <a:tailEnd/>
          </a:ln>
        </p:spPr>
      </p:pic>
      <p:pic>
        <p:nvPicPr>
          <p:cNvPr id="40964" name="Picture 4"/>
          <p:cNvPicPr>
            <a:picLocks noChangeAspect="1" noChangeArrowheads="1"/>
          </p:cNvPicPr>
          <p:nvPr/>
        </p:nvPicPr>
        <p:blipFill>
          <a:blip r:embed="rId5" cstate="print"/>
          <a:srcRect/>
          <a:stretch>
            <a:fillRect/>
          </a:stretch>
        </p:blipFill>
        <p:spPr bwMode="auto">
          <a:xfrm>
            <a:off x="1219200" y="1323975"/>
            <a:ext cx="7153275" cy="5534025"/>
          </a:xfrm>
          <a:prstGeom prst="rect">
            <a:avLst/>
          </a:prstGeom>
          <a:noFill/>
          <a:ln w="9525">
            <a:noFill/>
            <a:miter lim="800000"/>
            <a:headEnd/>
            <a:tailEnd/>
          </a:ln>
        </p:spPr>
      </p:pic>
      <p:sp>
        <p:nvSpPr>
          <p:cNvPr id="2" name="Title 1"/>
          <p:cNvSpPr>
            <a:spLocks noGrp="1"/>
          </p:cNvSpPr>
          <p:nvPr>
            <p:ph type="title"/>
          </p:nvPr>
        </p:nvSpPr>
        <p:spPr/>
        <p:txBody>
          <a:bodyPr>
            <a:noAutofit/>
          </a:bodyPr>
          <a:lstStyle/>
          <a:p>
            <a:r>
              <a:rPr lang="en-US" sz="3600" dirty="0" smtClean="0">
                <a:solidFill>
                  <a:srgbClr val="002060"/>
                </a:solidFill>
                <a:latin typeface="Helvetica" pitchFamily="34" charset="0"/>
                <a:cs typeface="Helvetica" pitchFamily="34" charset="0"/>
              </a:rPr>
              <a:t>Spectrum Sharing between Cellular and Ad hoc Networks</a:t>
            </a:r>
            <a:endParaRPr lang="en-US" sz="3600" dirty="0">
              <a:solidFill>
                <a:srgbClr val="002060"/>
              </a:solidFill>
              <a:latin typeface="Helvetica" pitchFamily="34" charset="0"/>
              <a:cs typeface="Helvetica" pitchFamily="34" charset="0"/>
            </a:endParaRPr>
          </a:p>
        </p:txBody>
      </p:sp>
      <p:sp>
        <p:nvSpPr>
          <p:cNvPr id="6" name="TextBox 5"/>
          <p:cNvSpPr txBox="1"/>
          <p:nvPr/>
        </p:nvSpPr>
        <p:spPr>
          <a:xfrm>
            <a:off x="1676400" y="6211669"/>
            <a:ext cx="5410200" cy="646331"/>
          </a:xfrm>
          <a:prstGeom prst="rect">
            <a:avLst/>
          </a:prstGeom>
          <a:noFill/>
        </p:spPr>
        <p:txBody>
          <a:bodyPr wrap="square" rtlCol="0">
            <a:spAutoFit/>
          </a:bodyPr>
          <a:lstStyle/>
          <a:p>
            <a:pPr algn="ctr"/>
            <a:r>
              <a:rPr lang="en-US" dirty="0" smtClean="0"/>
              <a:t>Randomly but not necessarily independently distributed PRs: the uplink case</a:t>
            </a:r>
            <a:endParaRPr lang="en-US" dirty="0"/>
          </a:p>
        </p:txBody>
      </p:sp>
      <p:sp>
        <p:nvSpPr>
          <p:cNvPr id="12" name="TextBox 11"/>
          <p:cNvSpPr txBox="1"/>
          <p:nvPr/>
        </p:nvSpPr>
        <p:spPr>
          <a:xfrm>
            <a:off x="152400" y="2667000"/>
            <a:ext cx="3581400" cy="1477328"/>
          </a:xfrm>
          <a:prstGeom prst="rect">
            <a:avLst/>
          </a:prstGeom>
          <a:noFill/>
        </p:spPr>
        <p:txBody>
          <a:bodyPr wrap="square" rtlCol="0">
            <a:spAutoFit/>
          </a:bodyPr>
          <a:lstStyle/>
          <a:p>
            <a:pPr>
              <a:buFont typeface="Arial" pitchFamily="34" charset="0"/>
              <a:buChar char="•"/>
            </a:pPr>
            <a:r>
              <a:rPr lang="en-US" dirty="0" smtClean="0"/>
              <a:t>  For the maximum spectrum  </a:t>
            </a:r>
          </a:p>
          <a:p>
            <a:r>
              <a:rPr lang="en-US" dirty="0" smtClean="0"/>
              <a:t>    sharing gains, we optimize the   </a:t>
            </a:r>
          </a:p>
          <a:p>
            <a:r>
              <a:rPr lang="en-US" dirty="0" smtClean="0"/>
              <a:t>    decision threshold (to decide   </a:t>
            </a:r>
          </a:p>
          <a:p>
            <a:r>
              <a:rPr lang="en-US" dirty="0" smtClean="0"/>
              <a:t>    whether to transmit or not) used   </a:t>
            </a:r>
          </a:p>
          <a:p>
            <a:r>
              <a:rPr lang="en-US" dirty="0" smtClean="0"/>
              <a:t>    by the STs.</a:t>
            </a:r>
            <a:endParaRPr lang="en-US" dirty="0"/>
          </a:p>
        </p:txBody>
      </p:sp>
      <p:sp>
        <p:nvSpPr>
          <p:cNvPr id="16" name="TextBox 15"/>
          <p:cNvSpPr txBox="1"/>
          <p:nvPr/>
        </p:nvSpPr>
        <p:spPr>
          <a:xfrm>
            <a:off x="0" y="5257800"/>
            <a:ext cx="8153400" cy="923330"/>
          </a:xfrm>
          <a:prstGeom prst="rect">
            <a:avLst/>
          </a:prstGeom>
          <a:noFill/>
        </p:spPr>
        <p:txBody>
          <a:bodyPr wrap="square" rtlCol="0">
            <a:spAutoFit/>
          </a:bodyPr>
          <a:lstStyle/>
          <a:p>
            <a:pPr>
              <a:buFont typeface="Arial" pitchFamily="34" charset="0"/>
              <a:buChar char="•"/>
            </a:pPr>
            <a:r>
              <a:rPr lang="en-US" dirty="0" smtClean="0"/>
              <a:t>  We compare the soft exclusion region (formed </a:t>
            </a:r>
          </a:p>
          <a:p>
            <a:r>
              <a:rPr lang="en-US" dirty="0" smtClean="0"/>
              <a:t>    by considering fading on the sensing channel) and the </a:t>
            </a:r>
          </a:p>
          <a:p>
            <a:r>
              <a:rPr lang="en-US" dirty="0" smtClean="0"/>
              <a:t>    exact exclusion region (formed by not considering fading on the sensing channel). </a:t>
            </a:r>
          </a:p>
        </p:txBody>
      </p:sp>
      <p:sp>
        <p:nvSpPr>
          <p:cNvPr id="7" name="TextBox 6"/>
          <p:cNvSpPr txBox="1"/>
          <p:nvPr/>
        </p:nvSpPr>
        <p:spPr>
          <a:xfrm>
            <a:off x="152400" y="1600200"/>
            <a:ext cx="7848600" cy="646331"/>
          </a:xfrm>
          <a:prstGeom prst="rect">
            <a:avLst/>
          </a:prstGeom>
          <a:noFill/>
        </p:spPr>
        <p:txBody>
          <a:bodyPr wrap="square" rtlCol="0">
            <a:spAutoFit/>
          </a:bodyPr>
          <a:lstStyle/>
          <a:p>
            <a:pPr>
              <a:buFont typeface="Arial" pitchFamily="34" charset="0"/>
              <a:buChar char="•"/>
            </a:pPr>
            <a:r>
              <a:rPr lang="en-US" dirty="0" smtClean="0"/>
              <a:t>  Sensing mechanism is used rather than the presumably exact exclusion region  </a:t>
            </a:r>
          </a:p>
          <a:p>
            <a:r>
              <a:rPr lang="en-US" dirty="0" smtClean="0"/>
              <a:t>    (physical boundary) to alleviate the significant effect of the nearby STs.</a:t>
            </a:r>
            <a:endParaRPr lang="en-US"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833 0.12026 L 0.26667 0.03122 " pathEditMode="relative" rAng="0" ptsTypes="AA">
                                      <p:cBhvr>
                                        <p:cTn id="6" dur="1000" fill="hold"/>
                                        <p:tgtEl>
                                          <p:spTgt spid="3075"/>
                                        </p:tgtEl>
                                        <p:attrNameLst>
                                          <p:attrName>ppt_x</p:attrName>
                                          <p:attrName>ppt_y</p:attrName>
                                        </p:attrNameLst>
                                      </p:cBhvr>
                                      <p:rCtr x="13800" y="-4500"/>
                                    </p:animMotion>
                                  </p:childTnLst>
                                </p:cTn>
                              </p:par>
                              <p:par>
                                <p:cTn id="7" presetID="6" presetClass="emph" presetSubtype="0" fill="hold" nodeType="withEffect">
                                  <p:stCondLst>
                                    <p:cond delay="0"/>
                                  </p:stCondLst>
                                  <p:childTnLst>
                                    <p:animScale>
                                      <p:cBhvr>
                                        <p:cTn id="8" dur="1000" fill="hold"/>
                                        <p:tgtEl>
                                          <p:spTgt spid="3075"/>
                                        </p:tgtEl>
                                      </p:cBhvr>
                                      <p:by x="75000" y="75000"/>
                                    </p:animScale>
                                  </p:childTnLst>
                                </p:cTn>
                              </p:par>
                              <p:par>
                                <p:cTn id="9" presetID="1" presetClass="exit"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6"/>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7"/>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07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3076"/>
                                        </p:tgtEl>
                                        <p:attrNameLst>
                                          <p:attrName>style.visibility</p:attrName>
                                        </p:attrNameLst>
                                      </p:cBhvr>
                                      <p:to>
                                        <p:strVal val="hidden"/>
                                      </p:to>
                                    </p:set>
                                  </p:childTnLst>
                                </p:cTn>
                              </p:par>
                              <p:par>
                                <p:cTn id="25" presetID="1" presetClass="entr" presetSubtype="0" fill="hold" grpId="2"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07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0962"/>
                                        </p:tgtEl>
                                        <p:attrNameLst>
                                          <p:attrName>style.visibility</p:attrName>
                                        </p:attrNameLst>
                                      </p:cBhvr>
                                      <p:to>
                                        <p:strVal val="visible"/>
                                      </p:to>
                                    </p:set>
                                  </p:childTnLst>
                                </p:cTn>
                              </p:par>
                              <p:par>
                                <p:cTn id="41" presetID="1" presetClass="exit" presetSubtype="0" fill="hold" grpId="3" nodeType="withEffect">
                                  <p:stCondLst>
                                    <p:cond delay="0"/>
                                  </p:stCondLst>
                                  <p:childTnLst>
                                    <p:set>
                                      <p:cBhvr>
                                        <p:cTn id="42" dur="1" fill="hold">
                                          <p:stCondLst>
                                            <p:cond delay="0"/>
                                          </p:stCondLst>
                                        </p:cTn>
                                        <p:tgtEl>
                                          <p:spTgt spid="7"/>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12"/>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16"/>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3075"/>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096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4" nodeType="clickEffect">
                                  <p:stCondLst>
                                    <p:cond delay="0"/>
                                  </p:stCondLst>
                                  <p:childTnLst>
                                    <p:set>
                                      <p:cBhvr>
                                        <p:cTn id="56" dur="1" fill="hold">
                                          <p:stCondLst>
                                            <p:cond delay="0"/>
                                          </p:stCondLst>
                                        </p:cTn>
                                        <p:tgtEl>
                                          <p:spTgt spid="7"/>
                                        </p:tgtEl>
                                        <p:attrNameLst>
                                          <p:attrName>style.visibility</p:attrName>
                                        </p:attrNameLst>
                                      </p:cBhvr>
                                      <p:to>
                                        <p:strVal val="visible"/>
                                      </p:to>
                                    </p:set>
                                  </p:childTnLst>
                                </p:cTn>
                              </p:par>
                              <p:par>
                                <p:cTn id="57" presetID="1" presetClass="entr" presetSubtype="0" fill="hold" grpId="2" nodeType="with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par>
                                <p:cTn id="59" presetID="1" presetClass="entr" presetSubtype="0" fill="hold" grpId="2" nodeType="with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075"/>
                                        </p:tgtEl>
                                        <p:attrNameLst>
                                          <p:attrName>style.visibility</p:attrName>
                                        </p:attrNameLst>
                                      </p:cBhvr>
                                      <p:to>
                                        <p:strVal val="visible"/>
                                      </p:to>
                                    </p:set>
                                  </p:childTnLst>
                                </p:cTn>
                              </p:par>
                              <p:par>
                                <p:cTn id="63" presetID="1" presetClass="exit" presetSubtype="0" fill="hold" nodeType="withEffect">
                                  <p:stCondLst>
                                    <p:cond delay="0"/>
                                  </p:stCondLst>
                                  <p:childTnLst>
                                    <p:set>
                                      <p:cBhvr>
                                        <p:cTn id="64" dur="1" fill="hold">
                                          <p:stCondLst>
                                            <p:cond delay="0"/>
                                          </p:stCondLst>
                                        </p:cTn>
                                        <p:tgtEl>
                                          <p:spTgt spid="40962"/>
                                        </p:tgtEl>
                                        <p:attrNameLst>
                                          <p:attrName>style.visibility</p:attrName>
                                        </p:attrNameLst>
                                      </p:cBhvr>
                                      <p:to>
                                        <p:strVal val="hidden"/>
                                      </p:to>
                                    </p:set>
                                  </p:childTnLst>
                                </p:cTn>
                              </p:par>
                              <p:par>
                                <p:cTn id="65" presetID="1" presetClass="exit" presetSubtype="0" fill="hold" nodeType="withEffect">
                                  <p:stCondLst>
                                    <p:cond delay="0"/>
                                  </p:stCondLst>
                                  <p:childTnLst>
                                    <p:set>
                                      <p:cBhvr>
                                        <p:cTn id="66" dur="1" fill="hold">
                                          <p:stCondLst>
                                            <p:cond delay="0"/>
                                          </p:stCondLst>
                                        </p:cTn>
                                        <p:tgtEl>
                                          <p:spTgt spid="409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2" grpId="1"/>
      <p:bldP spid="12" grpId="2"/>
      <p:bldP spid="16" grpId="0"/>
      <p:bldP spid="16" grpId="1"/>
      <p:bldP spid="16" grpId="2"/>
      <p:bldP spid="7" grpId="0"/>
      <p:bldP spid="7" grpId="1"/>
      <p:bldP spid="7" grpId="2"/>
      <p:bldP spid="7" grpId="3"/>
      <p:bldP spid="7" grpId="4"/>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2060"/>
                </a:solidFill>
                <a:latin typeface="Helvetica" pitchFamily="34" charset="0"/>
                <a:cs typeface="Helvetica" pitchFamily="34" charset="0"/>
              </a:rPr>
              <a:t>Concluding Remarks</a:t>
            </a:r>
          </a:p>
        </p:txBody>
      </p:sp>
      <p:sp>
        <p:nvSpPr>
          <p:cNvPr id="3" name="Content Placeholder 2"/>
          <p:cNvSpPr>
            <a:spLocks noGrp="1"/>
          </p:cNvSpPr>
          <p:nvPr>
            <p:ph idx="1"/>
          </p:nvPr>
        </p:nvSpPr>
        <p:spPr>
          <a:xfrm>
            <a:off x="152400" y="1219200"/>
            <a:ext cx="8534400" cy="5334000"/>
          </a:xfrm>
        </p:spPr>
        <p:txBody>
          <a:bodyPr>
            <a:noAutofit/>
          </a:bodyPr>
          <a:lstStyle/>
          <a:p>
            <a:endParaRPr lang="en-US" sz="1800" dirty="0" smtClean="0"/>
          </a:p>
          <a:p>
            <a:r>
              <a:rPr lang="en-US" sz="1800" dirty="0" smtClean="0"/>
              <a:t>Outage that any receiver experiences due to two independent unwanted signal sets, without the need for the knowledge of the distribution of the net unwanted signal from one of these sets, . </a:t>
            </a:r>
          </a:p>
          <a:p>
            <a:r>
              <a:rPr lang="en-US" sz="1800" dirty="0" smtClean="0"/>
              <a:t>This  result is applied in spectrum sharing scenario to study the outage at a receiver in the PN to avoid the complex task of characterizing PN interference.</a:t>
            </a:r>
          </a:p>
          <a:p>
            <a:r>
              <a:rPr lang="en-US" sz="1800" dirty="0" smtClean="0"/>
              <a:t>We derived closed-form expressions for the outage at PR when the SN is distributed over a finite sector region. Conversely, under the given outage constraint, the spectrum sharing gains (in terms of average number of STs) are analyzed.</a:t>
            </a:r>
          </a:p>
          <a:p>
            <a:r>
              <a:rPr lang="en-US" sz="1800" dirty="0" smtClean="0"/>
              <a:t>We also studied the uplink case of the cellular network overlaid by the ad hoc network where  PN .  Instead of presumably exact circular region, we use sensing mechanism to alleviate the significant effect of the nearby interfering transmissions . </a:t>
            </a:r>
          </a:p>
          <a:p>
            <a:r>
              <a:rPr lang="en-US" sz="1800" dirty="0" smtClean="0"/>
              <a:t>Other than the networks sharing spectrum, the derived results are applicable to any set of interferers from the same network or other networks around any receiver of study.</a:t>
            </a:r>
          </a:p>
          <a:p>
            <a:r>
              <a:rPr lang="en-US" sz="1800" dirty="0" smtClean="0"/>
              <a:t>This study provides the insights to the network operators on the feasibility of the spectrum sharing. Results derived here can be seen as lower bound  on the maximum spectrum sharing gains. </a:t>
            </a:r>
          </a:p>
          <a:p>
            <a:endParaRPr lang="en-US" sz="1800" dirty="0" smtClean="0"/>
          </a:p>
          <a:p>
            <a:endParaRPr lang="en-US" sz="1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2060"/>
                </a:solidFill>
                <a:latin typeface="Helvetica" pitchFamily="34" charset="0"/>
                <a:cs typeface="Helvetica" pitchFamily="34" charset="0"/>
              </a:rPr>
              <a:t>Future Work</a:t>
            </a:r>
            <a:endParaRPr lang="en-US" sz="3600" dirty="0">
              <a:solidFill>
                <a:srgbClr val="002060"/>
              </a:solidFill>
              <a:latin typeface="Helvetica" pitchFamily="34" charset="0"/>
              <a:cs typeface="Helvetica" pitchFamily="34" charset="0"/>
            </a:endParaRPr>
          </a:p>
        </p:txBody>
      </p:sp>
      <p:sp>
        <p:nvSpPr>
          <p:cNvPr id="3" name="Content Placeholder 2"/>
          <p:cNvSpPr>
            <a:spLocks noGrp="1"/>
          </p:cNvSpPr>
          <p:nvPr>
            <p:ph idx="1"/>
          </p:nvPr>
        </p:nvSpPr>
        <p:spPr/>
        <p:txBody>
          <a:bodyPr>
            <a:normAutofit fontScale="85000" lnSpcReduction="10000"/>
          </a:bodyPr>
          <a:lstStyle/>
          <a:p>
            <a:r>
              <a:rPr lang="en-US" dirty="0" smtClean="0"/>
              <a:t>In the overlay scheme, there are always some active secondary users due to sensing errors or hardware inaccuracies. Those parameters incorporated under this framework for future work.</a:t>
            </a:r>
          </a:p>
          <a:p>
            <a:r>
              <a:rPr lang="en-US" dirty="0" smtClean="0"/>
              <a:t>The effect of correlation between the sensing channel and the interference channel can be studied.</a:t>
            </a:r>
          </a:p>
          <a:p>
            <a:r>
              <a:rPr lang="en-US" dirty="0" smtClean="0"/>
              <a:t>Instead of constant power of the ST, sensing or decision threshold can be related to the transmit power.</a:t>
            </a:r>
          </a:p>
          <a:p>
            <a:r>
              <a:rPr lang="en-US" dirty="0" smtClean="0"/>
              <a:t>An </a:t>
            </a:r>
            <a:r>
              <a:rPr lang="en-US" dirty="0"/>
              <a:t>interesting extension </a:t>
            </a:r>
            <a:r>
              <a:rPr lang="en-US" dirty="0" smtClean="0"/>
              <a:t>of this work is </a:t>
            </a:r>
            <a:r>
              <a:rPr lang="en-US" dirty="0"/>
              <a:t>to model </a:t>
            </a:r>
            <a:r>
              <a:rPr lang="en-US" dirty="0" smtClean="0"/>
              <a:t>STs by Poisson cluster process (PCP). This can be the case of  femtocells in a cellular network.</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2286000"/>
            <a:ext cx="5715000" cy="1447800"/>
          </a:xfrm>
        </p:spPr>
        <p:txBody>
          <a:bodyPr>
            <a:noAutofit/>
          </a:bodyPr>
          <a:lstStyle/>
          <a:p>
            <a:pPr>
              <a:buNone/>
            </a:pPr>
            <a:r>
              <a:rPr lang="en-US" sz="6600" dirty="0" smtClean="0">
                <a:solidFill>
                  <a:srgbClr val="C00000"/>
                </a:solidFill>
                <a:latin typeface="Helvetica" pitchFamily="34" charset="0"/>
                <a:cs typeface="Helvetica" pitchFamily="34" charset="0"/>
              </a:rPr>
              <a:t>Thank You !</a:t>
            </a:r>
            <a:endParaRPr lang="en-US" sz="5400" dirty="0">
              <a:solidFill>
                <a:srgbClr val="C00000"/>
              </a:solidFill>
              <a:latin typeface="Helvetica" pitchFamily="34" charset="0"/>
              <a:cs typeface="Helvetica"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448800" cy="1752600"/>
          </a:xfrm>
        </p:spPr>
        <p:txBody>
          <a:bodyPr>
            <a:noAutofit/>
          </a:bodyPr>
          <a:lstStyle/>
          <a:p>
            <a:r>
              <a:rPr lang="en-US" sz="3200" dirty="0" smtClean="0">
                <a:solidFill>
                  <a:srgbClr val="002060"/>
                </a:solidFill>
              </a:rPr>
              <a:t>Percentage Increase in Outage when Unbounded Path-Loss Model is Used over Bounded Path-Loss Model</a:t>
            </a:r>
            <a:endParaRPr lang="en-US" sz="32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41986" name="Picture 2"/>
          <p:cNvPicPr>
            <a:picLocks noChangeAspect="1" noChangeArrowheads="1"/>
          </p:cNvPicPr>
          <p:nvPr/>
        </p:nvPicPr>
        <p:blipFill>
          <a:blip r:embed="rId2" cstate="print"/>
          <a:srcRect/>
          <a:stretch>
            <a:fillRect/>
          </a:stretch>
        </p:blipFill>
        <p:spPr bwMode="auto">
          <a:xfrm>
            <a:off x="1524000" y="1828800"/>
            <a:ext cx="5514975" cy="438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pic>
        <p:nvPicPr>
          <p:cNvPr id="43010" name="Picture 2"/>
          <p:cNvPicPr>
            <a:picLocks noChangeAspect="1" noChangeArrowheads="1"/>
          </p:cNvPicPr>
          <p:nvPr/>
        </p:nvPicPr>
        <p:blipFill>
          <a:blip r:embed="rId2" cstate="print"/>
          <a:srcRect/>
          <a:stretch>
            <a:fillRect/>
          </a:stretch>
        </p:blipFill>
        <p:spPr bwMode="auto">
          <a:xfrm>
            <a:off x="1219200" y="1524000"/>
            <a:ext cx="6686550" cy="5181600"/>
          </a:xfrm>
          <a:prstGeom prst="rect">
            <a:avLst/>
          </a:prstGeom>
          <a:noFill/>
          <a:ln w="9525">
            <a:noFill/>
            <a:miter lim="800000"/>
            <a:headEnd/>
            <a:tailEnd/>
          </a:ln>
        </p:spPr>
      </p:pic>
      <p:sp>
        <p:nvSpPr>
          <p:cNvPr id="5" name="Title 1"/>
          <p:cNvSpPr txBox="1">
            <a:spLocks/>
          </p:cNvSpPr>
          <p:nvPr/>
        </p:nvSpPr>
        <p:spPr>
          <a:xfrm>
            <a:off x="-152400" y="0"/>
            <a:ext cx="9448800" cy="1752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002060"/>
                </a:solidFill>
                <a:effectLst/>
                <a:uLnTx/>
                <a:uFillTx/>
                <a:latin typeface="+mj-lt"/>
                <a:ea typeface="+mj-ea"/>
                <a:cs typeface="+mj-cs"/>
              </a:rPr>
              <a:t>Percentage Increase in Outage when Unbounded Path-Loss Model is Used over Bounded Path-Loss Model</a:t>
            </a:r>
            <a:endParaRPr kumimoji="0" lang="en-US" sz="3200" b="0" i="0" u="none" strike="noStrike" kern="120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639762"/>
          </a:xfrm>
          <a:prstGeom prst="rect">
            <a:avLst/>
          </a:prstGeom>
        </p:spPr>
        <p:txBody>
          <a:bodyPr bIns="91440" anchor="b"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rgbClr val="002060"/>
                </a:solidFill>
                <a:effectLst/>
                <a:uLnTx/>
                <a:uFillTx/>
                <a:latin typeface="Helvetica" pitchFamily="34" charset="0"/>
                <a:ea typeface="+mj-ea"/>
                <a:cs typeface="Helvetica" pitchFamily="34" charset="0"/>
              </a:rPr>
              <a:t>Motivation</a:t>
            </a:r>
            <a:endParaRPr kumimoji="0" lang="en-US" sz="3600" b="0" i="0" u="none" strike="noStrike" kern="1200" cap="none" spc="0" normalizeH="0" baseline="0" noProof="0" dirty="0">
              <a:ln>
                <a:noFill/>
              </a:ln>
              <a:solidFill>
                <a:srgbClr val="002060"/>
              </a:solidFill>
              <a:effectLst/>
              <a:uLnTx/>
              <a:uFillTx/>
              <a:latin typeface="Helvetica" pitchFamily="34" charset="0"/>
              <a:ea typeface="+mj-ea"/>
              <a:cs typeface="Helvetica" pitchFamily="34" charset="0"/>
            </a:endParaRPr>
          </a:p>
        </p:txBody>
      </p:sp>
      <p:sp>
        <p:nvSpPr>
          <p:cNvPr id="5" name="Content Placeholder 2"/>
          <p:cNvSpPr txBox="1">
            <a:spLocks/>
          </p:cNvSpPr>
          <p:nvPr/>
        </p:nvSpPr>
        <p:spPr>
          <a:xfrm>
            <a:off x="304800" y="990600"/>
            <a:ext cx="8382000" cy="5318760"/>
          </a:xfrm>
          <a:prstGeom prst="rect">
            <a:avLst/>
          </a:prstGeom>
        </p:spPr>
        <p:txBody>
          <a:bodyPr vert="horz">
            <a:normAutofit/>
          </a:bodyPr>
          <a:lstStyle/>
          <a:p>
            <a:pPr marL="274320" marR="0" lvl="0" indent="-274320" defTabSz="914400" rtl="0" eaLnBrk="1" fontAlgn="auto" latinLnBrk="0" hangingPunct="1">
              <a:lnSpc>
                <a:spcPct val="100000"/>
              </a:lnSpc>
              <a:spcBef>
                <a:spcPts val="580"/>
              </a:spcBef>
              <a:spcAft>
                <a:spcPts val="0"/>
              </a:spcAft>
              <a:buClr>
                <a:schemeClr val="accent1"/>
              </a:buClr>
              <a:buSzPct val="85000"/>
              <a:buFont typeface="Arial" pitchFamily="34" charset="0"/>
              <a:buChar char="•"/>
              <a:tabLst/>
              <a:defRPr/>
            </a:pPr>
            <a:r>
              <a:rPr kumimoji="0" lang="en-US" sz="2600" b="0" i="0" u="none" strike="noStrike" kern="1200" cap="none" spc="0" normalizeH="0" baseline="0" noProof="0" dirty="0" smtClean="0">
                <a:ln>
                  <a:noFill/>
                </a:ln>
                <a:effectLst/>
                <a:uLnTx/>
                <a:uFillTx/>
                <a:latin typeface="+mn-lt"/>
                <a:ea typeface="+mn-ea"/>
                <a:cs typeface="+mn-cs"/>
              </a:rPr>
              <a:t>The number of wireless networks is expected to increase in the future.</a:t>
            </a:r>
          </a:p>
          <a:p>
            <a:pPr marL="274320" marR="0" lvl="0" indent="-274320" defTabSz="914400" rtl="0" eaLnBrk="1" fontAlgn="auto" latinLnBrk="0" hangingPunct="1">
              <a:lnSpc>
                <a:spcPct val="100000"/>
              </a:lnSpc>
              <a:spcBef>
                <a:spcPts val="580"/>
              </a:spcBef>
              <a:spcAft>
                <a:spcPts val="0"/>
              </a:spcAft>
              <a:buClr>
                <a:schemeClr val="accent1"/>
              </a:buClr>
              <a:buSzPct val="85000"/>
              <a:buFont typeface="Arial" pitchFamily="34" charset="0"/>
              <a:buChar char="•"/>
              <a:tabLst/>
              <a:defRPr/>
            </a:pPr>
            <a:r>
              <a:rPr kumimoji="0" lang="en-US" sz="2600" b="0" i="0" u="none" strike="noStrike" kern="1200" cap="none" spc="0" normalizeH="0" baseline="0" noProof="0" dirty="0" smtClean="0">
                <a:ln>
                  <a:noFill/>
                </a:ln>
                <a:effectLst/>
                <a:uLnTx/>
                <a:uFillTx/>
                <a:latin typeface="+mn-lt"/>
                <a:ea typeface="+mn-ea"/>
                <a:cs typeface="+mn-cs"/>
              </a:rPr>
              <a:t>Various spectrum sharing scenarios between primary network (PN) and secondary network (SN) </a:t>
            </a:r>
            <a:r>
              <a:rPr lang="en-US" sz="2600" dirty="0" smtClean="0"/>
              <a:t>have been proposed to increase the spectrum efficiency. </a:t>
            </a:r>
            <a:endParaRPr kumimoji="0" lang="en-US" sz="2600" b="0" i="0" u="none" strike="noStrike" kern="1200" cap="none" spc="0" normalizeH="0" baseline="0" noProof="0" dirty="0" smtClean="0">
              <a:ln>
                <a:noFill/>
              </a:ln>
              <a:effectLst/>
              <a:uLnTx/>
              <a:uFillTx/>
              <a:latin typeface="+mn-lt"/>
              <a:ea typeface="+mn-ea"/>
              <a:cs typeface="+mn-cs"/>
            </a:endParaRPr>
          </a:p>
          <a:p>
            <a:pPr marL="274320" marR="0" lvl="0" indent="-274320" defTabSz="914400" rtl="0" eaLnBrk="1" fontAlgn="auto" latinLnBrk="0" hangingPunct="1">
              <a:lnSpc>
                <a:spcPct val="100000"/>
              </a:lnSpc>
              <a:spcBef>
                <a:spcPts val="580"/>
              </a:spcBef>
              <a:spcAft>
                <a:spcPts val="0"/>
              </a:spcAft>
              <a:buClr>
                <a:schemeClr val="accent1"/>
              </a:buClr>
              <a:buSzPct val="85000"/>
              <a:buFont typeface="Arial" pitchFamily="34" charset="0"/>
              <a:buChar char="•"/>
              <a:tabLst/>
              <a:defRPr/>
            </a:pPr>
            <a:r>
              <a:rPr lang="en-US" sz="2600" dirty="0" smtClean="0"/>
              <a:t>Focus has been on the effect of the SN deployment on the primary user (PU) services.</a:t>
            </a:r>
            <a:endParaRPr kumimoji="0" lang="en-US" sz="2600" b="0" i="0" u="none" strike="noStrike" kern="1200" cap="none" spc="0" normalizeH="0" baseline="0" noProof="0" dirty="0" smtClean="0">
              <a:ln>
                <a:noFill/>
              </a:ln>
              <a:effectLst/>
              <a:uLnTx/>
              <a:uFillTx/>
              <a:latin typeface="+mn-lt"/>
              <a:ea typeface="+mn-ea"/>
              <a:cs typeface="+mn-cs"/>
            </a:endParaRPr>
          </a:p>
          <a:p>
            <a:pPr marL="274320" marR="0" lvl="0" indent="-274320" defTabSz="914400" rtl="0" eaLnBrk="1" fontAlgn="auto" latinLnBrk="0" hangingPunct="1">
              <a:lnSpc>
                <a:spcPct val="100000"/>
              </a:lnSpc>
              <a:spcBef>
                <a:spcPts val="580"/>
              </a:spcBef>
              <a:spcAft>
                <a:spcPts val="0"/>
              </a:spcAft>
              <a:buClr>
                <a:schemeClr val="accent1"/>
              </a:buClr>
              <a:buSzPct val="85000"/>
              <a:buFont typeface="Arial" pitchFamily="34" charset="0"/>
              <a:buChar char="•"/>
              <a:tabLst/>
              <a:defRPr/>
            </a:pPr>
            <a:r>
              <a:rPr kumimoji="0" lang="en-US" sz="2600" b="0" i="0" u="none" strike="noStrike" kern="1200" cap="none" spc="0" normalizeH="0" baseline="0" noProof="0" dirty="0" smtClean="0">
                <a:ln>
                  <a:noFill/>
                </a:ln>
                <a:effectLst/>
                <a:uLnTx/>
                <a:uFillTx/>
                <a:latin typeface="+mn-lt"/>
                <a:ea typeface="+mn-ea"/>
                <a:cs typeface="+mn-cs"/>
              </a:rPr>
              <a:t>Conversely, SN should be designed to meet the specified constraint on</a:t>
            </a:r>
            <a:r>
              <a:rPr kumimoji="0" lang="en-US" sz="2600" b="0" i="0" u="none" strike="noStrike" kern="1200" cap="none" spc="0" normalizeH="0" noProof="0" dirty="0" smtClean="0">
                <a:ln>
                  <a:noFill/>
                </a:ln>
                <a:effectLst/>
                <a:uLnTx/>
                <a:uFillTx/>
                <a:latin typeface="+mn-lt"/>
                <a:ea typeface="+mn-ea"/>
                <a:cs typeface="+mn-cs"/>
              </a:rPr>
              <a:t> the allowable degradation of PU services</a:t>
            </a:r>
            <a:r>
              <a:rPr kumimoji="0" lang="en-US" sz="2600" b="0" i="0" u="none" strike="noStrike" kern="1200" cap="none" spc="0" normalizeH="0" baseline="0" noProof="0" dirty="0" smtClean="0">
                <a:ln>
                  <a:noFill/>
                </a:ln>
                <a:effectLst/>
                <a:uLnTx/>
                <a:uFillTx/>
                <a:latin typeface="+mn-lt"/>
                <a:ea typeface="+mn-ea"/>
                <a:cs typeface="+mn-cs"/>
              </a:rPr>
              <a:t>. It would be </a:t>
            </a:r>
            <a:r>
              <a:rPr lang="en-US" sz="2600" dirty="0" smtClean="0"/>
              <a:t>valuable</a:t>
            </a:r>
            <a:r>
              <a:rPr kumimoji="0" lang="en-US" sz="2600" b="0" i="0" u="none" strike="noStrike" kern="1200" cap="none" spc="0" normalizeH="0" baseline="0" noProof="0" dirty="0" smtClean="0">
                <a:ln>
                  <a:noFill/>
                </a:ln>
                <a:effectLst/>
                <a:uLnTx/>
                <a:uFillTx/>
                <a:latin typeface="+mn-lt"/>
                <a:ea typeface="+mn-ea"/>
                <a:cs typeface="+mn-cs"/>
              </a:rPr>
              <a:t> to know the maximum spectrum sharing gains  that can be achieved.</a:t>
            </a:r>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normAutofit/>
          </a:bodyPr>
          <a:lstStyle/>
          <a:p>
            <a:pPr algn="ctr"/>
            <a:r>
              <a:rPr lang="en-US" sz="3600" dirty="0" smtClean="0">
                <a:solidFill>
                  <a:srgbClr val="002060"/>
                </a:solidFill>
                <a:latin typeface="Helvetica" pitchFamily="34" charset="0"/>
                <a:cs typeface="Helvetica" pitchFamily="34" charset="0"/>
              </a:rPr>
              <a:t>Outage at PU for Spectrum Sharing</a:t>
            </a:r>
            <a:endParaRPr lang="en-US" sz="3600" dirty="0">
              <a:solidFill>
                <a:srgbClr val="002060"/>
              </a:solidFill>
              <a:latin typeface="Helvetica" pitchFamily="34" charset="0"/>
              <a:cs typeface="Helvetica" pitchFamily="34" charset="0"/>
            </a:endParaRPr>
          </a:p>
        </p:txBody>
      </p:sp>
      <p:sp>
        <p:nvSpPr>
          <p:cNvPr id="3" name="Content Placeholder 2"/>
          <p:cNvSpPr>
            <a:spLocks noGrp="1"/>
          </p:cNvSpPr>
          <p:nvPr>
            <p:ph idx="1"/>
          </p:nvPr>
        </p:nvSpPr>
        <p:spPr>
          <a:xfrm>
            <a:off x="457200" y="1143000"/>
            <a:ext cx="8458200" cy="5410200"/>
          </a:xfrm>
        </p:spPr>
        <p:txBody>
          <a:bodyPr>
            <a:normAutofit/>
          </a:bodyPr>
          <a:lstStyle/>
          <a:p>
            <a:r>
              <a:rPr lang="en-US" sz="2400" dirty="0" smtClean="0"/>
              <a:t>In the absence of a SN, the outage probability at  </a:t>
            </a:r>
            <a:r>
              <a:rPr lang="en-US" sz="2400" i="1" dirty="0" err="1" smtClean="0"/>
              <a:t>i</a:t>
            </a:r>
            <a:r>
              <a:rPr lang="en-US" sz="2400" i="1" dirty="0" smtClean="0"/>
              <a:t> </a:t>
            </a:r>
            <a:r>
              <a:rPr lang="en-US" sz="2400" baseline="30000" dirty="0" err="1" smtClean="0"/>
              <a:t>th</a:t>
            </a:r>
            <a:r>
              <a:rPr lang="en-US" sz="2400" dirty="0" smtClean="0"/>
              <a:t> PR:</a:t>
            </a:r>
          </a:p>
          <a:p>
            <a:endParaRPr lang="en-US" sz="2400" dirty="0" smtClean="0"/>
          </a:p>
          <a:p>
            <a:endParaRPr lang="en-US" sz="2400" dirty="0" smtClean="0"/>
          </a:p>
          <a:p>
            <a:endParaRPr lang="en-US" sz="2400" dirty="0" smtClean="0"/>
          </a:p>
          <a:p>
            <a:r>
              <a:rPr lang="en-US" sz="2400" dirty="0" smtClean="0"/>
              <a:t>In the presence of SN, the outage probability at the PR:</a:t>
            </a:r>
          </a:p>
          <a:p>
            <a:endParaRPr lang="en-US" sz="2400" dirty="0" smtClean="0"/>
          </a:p>
          <a:p>
            <a:endParaRPr lang="en-US" sz="2400" dirty="0" smtClean="0"/>
          </a:p>
          <a:p>
            <a:endParaRPr lang="en-US" sz="2400" dirty="0" smtClean="0"/>
          </a:p>
          <a:p>
            <a:r>
              <a:rPr lang="en-US" sz="2400" dirty="0"/>
              <a:t>I</a:t>
            </a:r>
            <a:r>
              <a:rPr lang="en-US" sz="2400" dirty="0" smtClean="0"/>
              <a:t>n order to share the spectrum of a PU, SN needs to satisfy the specified additional outage constraint          : </a:t>
            </a:r>
          </a:p>
          <a:p>
            <a:endParaRPr lang="en-US" sz="2400" dirty="0"/>
          </a:p>
        </p:txBody>
      </p:sp>
      <p:graphicFrame>
        <p:nvGraphicFramePr>
          <p:cNvPr id="21512" name="Object 8"/>
          <p:cNvGraphicFramePr>
            <a:graphicFrameLocks noChangeAspect="1"/>
          </p:cNvGraphicFramePr>
          <p:nvPr/>
        </p:nvGraphicFramePr>
        <p:xfrm>
          <a:off x="2133600" y="5562600"/>
          <a:ext cx="4772025" cy="1079500"/>
        </p:xfrm>
        <a:graphic>
          <a:graphicData uri="http://schemas.openxmlformats.org/presentationml/2006/ole">
            <mc:AlternateContent xmlns:mc="http://schemas.openxmlformats.org/markup-compatibility/2006">
              <mc:Choice xmlns:v="urn:schemas-microsoft-com:vml" Requires="v">
                <p:oleObj spid="_x0000_s21514" name="Equation" r:id="rId3" imgW="1752480" imgH="507960" progId="Equation.3">
                  <p:embed/>
                </p:oleObj>
              </mc:Choice>
              <mc:Fallback>
                <p:oleObj name="Equation" r:id="rId3" imgW="1752480" imgH="50796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5562600"/>
                        <a:ext cx="4772025" cy="1079500"/>
                      </a:xfrm>
                      <a:prstGeom prst="rect">
                        <a:avLst/>
                      </a:prstGeom>
                      <a:noFill/>
                      <a:ln>
                        <a:noFill/>
                      </a:ln>
                      <a:extLst>
                        <a:ext uri="{909E8E84-426E-40DD-AFC4-6F175D3DCCD1}">
                          <a14:hiddenFill xmlns:a14="http://schemas.microsoft.com/office/drawing/2010/main">
                            <a:solidFill>
                              <a:srgbClr val="99CC00">
                                <a:alpha val="25000"/>
                              </a:srgbClr>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1513" name="Object 9"/>
          <p:cNvGraphicFramePr>
            <a:graphicFrameLocks noChangeAspect="1"/>
          </p:cNvGraphicFramePr>
          <p:nvPr/>
        </p:nvGraphicFramePr>
        <p:xfrm>
          <a:off x="5638800" y="5029200"/>
          <a:ext cx="640080" cy="457200"/>
        </p:xfrm>
        <a:graphic>
          <a:graphicData uri="http://schemas.openxmlformats.org/presentationml/2006/ole">
            <mc:AlternateContent xmlns:mc="http://schemas.openxmlformats.org/markup-compatibility/2006">
              <mc:Choice xmlns:v="urn:schemas-microsoft-com:vml" Requires="v">
                <p:oleObj spid="_x0000_s21515" name="Equation" r:id="rId5" imgW="355320" imgH="241200" progId="Equation.3">
                  <p:embed/>
                </p:oleObj>
              </mc:Choice>
              <mc:Fallback>
                <p:oleObj name="Equation" r:id="rId5" imgW="355320" imgH="24120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8800" y="5029200"/>
                        <a:ext cx="640080" cy="457200"/>
                      </a:xfrm>
                      <a:prstGeom prst="rect">
                        <a:avLst/>
                      </a:prstGeom>
                      <a:noFill/>
                      <a:ln>
                        <a:noFill/>
                      </a:ln>
                      <a:extLst>
                        <a:ext uri="{909E8E84-426E-40DD-AFC4-6F175D3DCCD1}">
                          <a14:hiddenFill xmlns:a14="http://schemas.microsoft.com/office/drawing/2010/main">
                            <a:solidFill>
                              <a:srgbClr val="99CC00">
                                <a:alpha val="25000"/>
                              </a:srgbClr>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2" name="Slide Number Placeholder 11"/>
          <p:cNvSpPr>
            <a:spLocks noGrp="1"/>
          </p:cNvSpPr>
          <p:nvPr>
            <p:ph type="sldNum" sz="quarter" idx="12"/>
          </p:nvPr>
        </p:nvSpPr>
        <p:spPr/>
        <p:txBody>
          <a:bodyPr/>
          <a:lstStyle/>
          <a:p>
            <a:fld id="{B6F15528-21DE-4FAA-801E-634DDDAF4B2B}" type="slidenum">
              <a:rPr lang="en-US" smtClean="0"/>
              <a:pPr/>
              <a:t>3</a:t>
            </a:fld>
            <a:endParaRPr lang="en-US"/>
          </a:p>
        </p:txBody>
      </p:sp>
      <p:grpSp>
        <p:nvGrpSpPr>
          <p:cNvPr id="23" name="Group 22"/>
          <p:cNvGrpSpPr/>
          <p:nvPr/>
        </p:nvGrpSpPr>
        <p:grpSpPr>
          <a:xfrm>
            <a:off x="0" y="3276600"/>
            <a:ext cx="8839200" cy="1219200"/>
            <a:chOff x="0" y="2971800"/>
            <a:chExt cx="8839200" cy="1219200"/>
          </a:xfrm>
        </p:grpSpPr>
        <p:graphicFrame>
          <p:nvGraphicFramePr>
            <p:cNvPr id="21510" name="Object 3"/>
            <p:cNvGraphicFramePr>
              <a:graphicFrameLocks noChangeAspect="1"/>
            </p:cNvGraphicFramePr>
            <p:nvPr/>
          </p:nvGraphicFramePr>
          <p:xfrm>
            <a:off x="2133600" y="3048000"/>
            <a:ext cx="4495800" cy="1078992"/>
          </p:xfrm>
          <a:graphic>
            <a:graphicData uri="http://schemas.openxmlformats.org/presentationml/2006/ole">
              <mc:AlternateContent xmlns:mc="http://schemas.openxmlformats.org/markup-compatibility/2006">
                <mc:Choice xmlns:v="urn:schemas-microsoft-com:vml" Requires="v">
                  <p:oleObj spid="_x0000_s21516" name="Equation" r:id="rId7" imgW="1650960" imgH="507960" progId="Equation.3">
                    <p:embed/>
                  </p:oleObj>
                </mc:Choice>
                <mc:Fallback>
                  <p:oleObj name="Equation" r:id="rId7" imgW="1650960" imgH="50796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600" y="3048000"/>
                          <a:ext cx="4495800" cy="1078992"/>
                        </a:xfrm>
                        <a:prstGeom prst="rect">
                          <a:avLst/>
                        </a:prstGeom>
                        <a:noFill/>
                        <a:ln>
                          <a:noFill/>
                        </a:ln>
                        <a:extLst>
                          <a:ext uri="{909E8E84-426E-40DD-AFC4-6F175D3DCCD1}">
                            <a14:hiddenFill xmlns:a14="http://schemas.microsoft.com/office/drawing/2010/main">
                              <a:solidFill>
                                <a:srgbClr val="99CC00">
                                  <a:alpha val="25000"/>
                                </a:srgbClr>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0" name="Oval 19"/>
            <p:cNvSpPr/>
            <p:nvPr/>
          </p:nvSpPr>
          <p:spPr>
            <a:xfrm>
              <a:off x="2286000" y="3581400"/>
              <a:ext cx="2514600" cy="609600"/>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flipV="1">
              <a:off x="6553200" y="3124200"/>
              <a:ext cx="685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7315200" y="2971800"/>
              <a:ext cx="1524000" cy="646331"/>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rgbClr val="C00000"/>
                  </a:solidFill>
                </a:rPr>
                <a:t>Additional outage</a:t>
              </a:r>
              <a:endParaRPr lang="en-US" dirty="0">
                <a:solidFill>
                  <a:srgbClr val="C00000"/>
                </a:solidFill>
              </a:endParaRPr>
            </a:p>
          </p:txBody>
        </p:sp>
        <p:sp>
          <p:nvSpPr>
            <p:cNvPr id="29" name="TextBox 28"/>
            <p:cNvSpPr txBox="1"/>
            <p:nvPr/>
          </p:nvSpPr>
          <p:spPr>
            <a:xfrm>
              <a:off x="0" y="2971800"/>
              <a:ext cx="2209800" cy="1200329"/>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rgbClr val="C00000"/>
                  </a:solidFill>
                </a:rPr>
                <a:t>New unwanted signal set consisting of interference from SN, PN and noise</a:t>
              </a:r>
              <a:endParaRPr lang="en-US" dirty="0">
                <a:solidFill>
                  <a:srgbClr val="C00000"/>
                </a:solidFill>
              </a:endParaRPr>
            </a:p>
          </p:txBody>
        </p:sp>
        <p:cxnSp>
          <p:nvCxnSpPr>
            <p:cNvPr id="30" name="Straight Arrow Connector 29"/>
            <p:cNvCxnSpPr>
              <a:stCxn id="20" idx="2"/>
            </p:cNvCxnSpPr>
            <p:nvPr/>
          </p:nvCxnSpPr>
          <p:spPr>
            <a:xfrm rot="10800000">
              <a:off x="1752600" y="3733800"/>
              <a:ext cx="533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0" y="1524000"/>
            <a:ext cx="7543800" cy="1066800"/>
            <a:chOff x="0" y="1524000"/>
            <a:chExt cx="7543800" cy="1066800"/>
          </a:xfrm>
        </p:grpSpPr>
        <p:grpSp>
          <p:nvGrpSpPr>
            <p:cNvPr id="21" name="Group 20"/>
            <p:cNvGrpSpPr/>
            <p:nvPr/>
          </p:nvGrpSpPr>
          <p:grpSpPr>
            <a:xfrm>
              <a:off x="0" y="1524000"/>
              <a:ext cx="7543800" cy="1066800"/>
              <a:chOff x="0" y="1524000"/>
              <a:chExt cx="7543800" cy="1066800"/>
            </a:xfrm>
          </p:grpSpPr>
          <p:graphicFrame>
            <p:nvGraphicFramePr>
              <p:cNvPr id="21509" name="Object 3"/>
              <p:cNvGraphicFramePr>
                <a:graphicFrameLocks noChangeAspect="1"/>
              </p:cNvGraphicFramePr>
              <p:nvPr/>
            </p:nvGraphicFramePr>
            <p:xfrm>
              <a:off x="2971800" y="1676400"/>
              <a:ext cx="2438400" cy="880533"/>
            </p:xfrm>
            <a:graphic>
              <a:graphicData uri="http://schemas.openxmlformats.org/presentationml/2006/ole">
                <mc:AlternateContent xmlns:mc="http://schemas.openxmlformats.org/markup-compatibility/2006">
                  <mc:Choice xmlns:v="urn:schemas-microsoft-com:vml" Requires="v">
                    <p:oleObj spid="_x0000_s21517" name="Equation" r:id="rId9" imgW="990360" imgH="507960" progId="Equation.3">
                      <p:embed/>
                    </p:oleObj>
                  </mc:Choice>
                  <mc:Fallback>
                    <p:oleObj name="Equation" r:id="rId9" imgW="990360" imgH="507960" progId="Equation.3">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71800" y="1676400"/>
                            <a:ext cx="2438400" cy="880533"/>
                          </a:xfrm>
                          <a:prstGeom prst="rect">
                            <a:avLst/>
                          </a:prstGeom>
                          <a:noFill/>
                          <a:ln>
                            <a:noFill/>
                          </a:ln>
                          <a:extLst>
                            <a:ext uri="{909E8E84-426E-40DD-AFC4-6F175D3DCCD1}">
                              <a14:hiddenFill xmlns:a14="http://schemas.microsoft.com/office/drawing/2010/main">
                                <a:solidFill>
                                  <a:schemeClr val="accent1">
                                    <a:alpha val="25000"/>
                                  </a:schemeClr>
                                </a:solidFill>
                              </a14:hiddenFill>
                            </a:ext>
                            <a:ext uri="{91240B29-F687-4F45-9708-019B960494DF}">
                              <a14:hiddenLine xmlns:a14="http://schemas.microsoft.com/office/drawing/2010/main" w="9525">
                                <a:solidFill>
                                  <a:schemeClr val="accent1"/>
                                </a:solidFill>
                                <a:miter lim="800000"/>
                                <a:headEnd/>
                                <a:tailEnd/>
                              </a14:hiddenLine>
                            </a:ext>
                          </a:extLst>
                        </p:spPr>
                      </p:pic>
                    </p:oleObj>
                  </mc:Fallback>
                </mc:AlternateContent>
              </a:graphicData>
            </a:graphic>
          </p:graphicFrame>
          <p:cxnSp>
            <p:nvCxnSpPr>
              <p:cNvPr id="11" name="Straight Arrow Connector 10"/>
              <p:cNvCxnSpPr>
                <a:endCxn id="14" idx="1"/>
              </p:cNvCxnSpPr>
              <p:nvPr/>
            </p:nvCxnSpPr>
            <p:spPr>
              <a:xfrm>
                <a:off x="5410200" y="2133600"/>
                <a:ext cx="609600"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019800" y="2133600"/>
                <a:ext cx="1524000"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rgbClr val="C00000"/>
                    </a:solidFill>
                  </a:rPr>
                  <a:t>Initial outage</a:t>
                </a:r>
                <a:endParaRPr lang="en-US" dirty="0">
                  <a:solidFill>
                    <a:srgbClr val="C00000"/>
                  </a:solidFill>
                </a:endParaRPr>
              </a:p>
            </p:txBody>
          </p:sp>
          <p:sp>
            <p:nvSpPr>
              <p:cNvPr id="15" name="Oval 14"/>
              <p:cNvSpPr/>
              <p:nvPr/>
            </p:nvSpPr>
            <p:spPr>
              <a:xfrm>
                <a:off x="3276600" y="2133600"/>
                <a:ext cx="1295400" cy="457200"/>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a:stCxn id="15" idx="2"/>
              </p:cNvCxnSpPr>
              <p:nvPr/>
            </p:nvCxnSpPr>
            <p:spPr>
              <a:xfrm rot="10800000">
                <a:off x="2667000" y="2133600"/>
                <a:ext cx="609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0" y="1524000"/>
                <a:ext cx="2667000" cy="92333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rgbClr val="C00000"/>
                    </a:solidFill>
                  </a:rPr>
                  <a:t>Initial unwanted signal set consisting of interference from PN and noise</a:t>
                </a:r>
                <a:endParaRPr lang="en-US" dirty="0">
                  <a:solidFill>
                    <a:srgbClr val="C00000"/>
                  </a:solidFill>
                </a:endParaRPr>
              </a:p>
            </p:txBody>
          </p:sp>
        </p:grpSp>
        <p:sp>
          <p:nvSpPr>
            <p:cNvPr id="25" name="TextBox 24"/>
            <p:cNvSpPr txBox="1"/>
            <p:nvPr/>
          </p:nvSpPr>
          <p:spPr>
            <a:xfrm>
              <a:off x="5181600" y="1600200"/>
              <a:ext cx="1524000"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solidFill>
                    <a:srgbClr val="C00000"/>
                  </a:solidFill>
                </a:rPr>
                <a:t>Desired Signal</a:t>
              </a:r>
              <a:endParaRPr lang="en-US" dirty="0">
                <a:solidFill>
                  <a:srgbClr val="C00000"/>
                </a:solidFill>
              </a:endParaRPr>
            </a:p>
          </p:txBody>
        </p:sp>
        <p:cxnSp>
          <p:nvCxnSpPr>
            <p:cNvPr id="26" name="Straight Arrow Connector 25"/>
            <p:cNvCxnSpPr>
              <a:endCxn id="25" idx="1"/>
            </p:cNvCxnSpPr>
            <p:nvPr/>
          </p:nvCxnSpPr>
          <p:spPr>
            <a:xfrm flipV="1">
              <a:off x="4114800" y="1784866"/>
              <a:ext cx="1066800" cy="1201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5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5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Importance of Point Processes</a:t>
            </a:r>
            <a:endParaRPr lang="en-US"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dirty="0" smtClean="0"/>
              <a:t>Large networks are characterized by the randomness in the number of nodes and their positions.</a:t>
            </a:r>
          </a:p>
          <a:p>
            <a:r>
              <a:rPr lang="en-US" dirty="0" smtClean="0"/>
              <a:t>Network nodes can be modeled as points of a point process.</a:t>
            </a:r>
          </a:p>
          <a:p>
            <a:r>
              <a:rPr lang="en-US" dirty="0" smtClean="0"/>
              <a:t>Poisson point process (PPP) or homogeneous Poisson point process (HPPP)</a:t>
            </a:r>
          </a:p>
          <a:p>
            <a:pPr lvl="1"/>
            <a:r>
              <a:rPr lang="en-US" dirty="0" smtClean="0"/>
              <a:t>“Totally random”</a:t>
            </a:r>
          </a:p>
          <a:p>
            <a:pPr lvl="1"/>
            <a:r>
              <a:rPr lang="en-US" dirty="0" smtClean="0"/>
              <a:t>Analytically tractable</a:t>
            </a:r>
          </a:p>
          <a:p>
            <a:r>
              <a:rPr lang="en-US" dirty="0" smtClean="0"/>
              <a:t>Laplace transform of the distribution of the aggregate interference coming from the interferers distributed as HPPP is known. </a:t>
            </a:r>
          </a:p>
          <a:p>
            <a:pPr lvl="1"/>
            <a:r>
              <a:rPr lang="en-US" dirty="0" smtClean="0"/>
              <a:t>Closed form PDF/CDF does not exist except for the case of path-loss exponent = 4 with infinite field-size. </a:t>
            </a:r>
          </a:p>
          <a:p>
            <a:r>
              <a:rPr lang="en-US" dirty="0" smtClean="0"/>
              <a:t>In case of interactive point processes, Laplace transform is not known, so far.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grpSp>
        <p:nvGrpSpPr>
          <p:cNvPr id="7" name="Group 6"/>
          <p:cNvGrpSpPr/>
          <p:nvPr/>
        </p:nvGrpSpPr>
        <p:grpSpPr>
          <a:xfrm>
            <a:off x="1371600" y="1600200"/>
            <a:ext cx="5867400" cy="5209892"/>
            <a:chOff x="1371600" y="1600200"/>
            <a:chExt cx="5867400" cy="5209892"/>
          </a:xfrm>
        </p:grpSpPr>
        <p:pic>
          <p:nvPicPr>
            <p:cNvPr id="5" name="Picture 1"/>
            <p:cNvPicPr>
              <a:picLocks noChangeAspect="1" noChangeArrowheads="1"/>
            </p:cNvPicPr>
            <p:nvPr/>
          </p:nvPicPr>
          <p:blipFill>
            <a:blip r:embed="rId2" cstate="print"/>
            <a:stretch>
              <a:fillRect/>
            </a:stretch>
          </p:blipFill>
          <p:spPr bwMode="auto">
            <a:xfrm>
              <a:off x="1905000" y="1600200"/>
              <a:ext cx="4876799" cy="4572000"/>
            </a:xfrm>
            <a:prstGeom prst="rect">
              <a:avLst/>
            </a:prstGeom>
            <a:noFill/>
            <a:ln>
              <a:noFill/>
            </a:ln>
          </p:spPr>
        </p:pic>
        <p:sp>
          <p:nvSpPr>
            <p:cNvPr id="6" name="TextBox 5"/>
            <p:cNvSpPr txBox="1"/>
            <p:nvPr/>
          </p:nvSpPr>
          <p:spPr>
            <a:xfrm>
              <a:off x="1371600" y="6248400"/>
              <a:ext cx="5867400" cy="561692"/>
            </a:xfrm>
            <a:prstGeom prst="rect">
              <a:avLst/>
            </a:prstGeom>
            <a:noFill/>
          </p:spPr>
          <p:txBody>
            <a:bodyPr wrap="square" rtlCol="0">
              <a:spAutoFit/>
            </a:bodyPr>
            <a:lstStyle/>
            <a:p>
              <a:pPr algn="ctr"/>
              <a:r>
                <a:rPr lang="en-US" sz="2000" dirty="0" smtClean="0"/>
                <a:t>Future spectrum sharing Wireless Networks</a:t>
              </a:r>
            </a:p>
            <a:p>
              <a:pPr algn="ctr"/>
              <a:r>
                <a:rPr lang="en-US" sz="1050" dirty="0" smtClean="0"/>
                <a:t>(Picture taken from J. Andrews Group at Texas University)</a:t>
              </a:r>
              <a:endParaRPr lang="en-US" sz="105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xit" presetSubtype="0" fill="hold" nodeType="withEffect">
                                  <p:stCondLst>
                                    <p:cond delay="0"/>
                                  </p:stCondLst>
                                  <p:childTnLst>
                                    <p:set>
                                      <p:cBhvr>
                                        <p:cTn id="24" dur="1" fill="hold">
                                          <p:stCondLst>
                                            <p:cond delay="0"/>
                                          </p:stCondLst>
                                        </p:cTn>
                                        <p:tgtEl>
                                          <p:spTgt spid="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04800" y="1143000"/>
            <a:ext cx="4343400" cy="461665"/>
          </a:xfrm>
          <a:prstGeom prst="rect">
            <a:avLst/>
          </a:prstGeom>
          <a:noFill/>
        </p:spPr>
        <p:txBody>
          <a:bodyPr wrap="square" rtlCol="0">
            <a:spAutoFit/>
          </a:bodyPr>
          <a:lstStyle/>
          <a:p>
            <a:r>
              <a:rPr lang="en-US" sz="2400" dirty="0" smtClean="0"/>
              <a:t>Single PU surrounded by SN </a:t>
            </a:r>
            <a:endParaRPr lang="en-US" sz="2400" dirty="0"/>
          </a:p>
        </p:txBody>
      </p:sp>
      <p:grpSp>
        <p:nvGrpSpPr>
          <p:cNvPr id="493" name="Group 492"/>
          <p:cNvGrpSpPr/>
          <p:nvPr/>
        </p:nvGrpSpPr>
        <p:grpSpPr>
          <a:xfrm>
            <a:off x="685800" y="1752600"/>
            <a:ext cx="2667000" cy="2133600"/>
            <a:chOff x="3059832" y="1484784"/>
            <a:chExt cx="3168352" cy="3069922"/>
          </a:xfrm>
        </p:grpSpPr>
        <p:sp>
          <p:nvSpPr>
            <p:cNvPr id="494" name="Oval 493"/>
            <p:cNvSpPr/>
            <p:nvPr/>
          </p:nvSpPr>
          <p:spPr>
            <a:xfrm>
              <a:off x="3995936" y="2204864"/>
              <a:ext cx="1296144" cy="12241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5" name="Rectangle 494"/>
            <p:cNvSpPr/>
            <p:nvPr/>
          </p:nvSpPr>
          <p:spPr>
            <a:xfrm>
              <a:off x="3059832" y="1484784"/>
              <a:ext cx="3168352" cy="28083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6" name="Oval 495"/>
            <p:cNvSpPr/>
            <p:nvPr/>
          </p:nvSpPr>
          <p:spPr>
            <a:xfrm>
              <a:off x="3811596" y="21981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7" name="Oval 496"/>
            <p:cNvSpPr/>
            <p:nvPr/>
          </p:nvSpPr>
          <p:spPr>
            <a:xfrm>
              <a:off x="3713665"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Oval 497"/>
            <p:cNvSpPr/>
            <p:nvPr/>
          </p:nvSpPr>
          <p:spPr>
            <a:xfrm>
              <a:off x="4056423" y="204524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9" name="Oval 498"/>
            <p:cNvSpPr/>
            <p:nvPr/>
          </p:nvSpPr>
          <p:spPr>
            <a:xfrm>
              <a:off x="3762630"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0" name="Oval 499"/>
            <p:cNvSpPr/>
            <p:nvPr/>
          </p:nvSpPr>
          <p:spPr>
            <a:xfrm>
              <a:off x="3958492"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1" name="Oval 500"/>
            <p:cNvSpPr/>
            <p:nvPr/>
          </p:nvSpPr>
          <p:spPr>
            <a:xfrm>
              <a:off x="3811596" y="158668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2" name="Oval 501"/>
            <p:cNvSpPr/>
            <p:nvPr/>
          </p:nvSpPr>
          <p:spPr>
            <a:xfrm>
              <a:off x="4211960" y="191683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3" name="Oval 502"/>
            <p:cNvSpPr/>
            <p:nvPr/>
          </p:nvSpPr>
          <p:spPr>
            <a:xfrm>
              <a:off x="4355976" y="177281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4" name="Oval 503"/>
            <p:cNvSpPr/>
            <p:nvPr/>
          </p:nvSpPr>
          <p:spPr>
            <a:xfrm>
              <a:off x="3491880" y="18448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Oval 504"/>
            <p:cNvSpPr/>
            <p:nvPr/>
          </p:nvSpPr>
          <p:spPr>
            <a:xfrm>
              <a:off x="4499992" y="16288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6" name="Oval 505"/>
            <p:cNvSpPr/>
            <p:nvPr/>
          </p:nvSpPr>
          <p:spPr>
            <a:xfrm>
              <a:off x="3566768" y="153573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7" name="Oval 506"/>
            <p:cNvSpPr/>
            <p:nvPr/>
          </p:nvSpPr>
          <p:spPr>
            <a:xfrm>
              <a:off x="3615734"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8" name="Oval 507"/>
            <p:cNvSpPr/>
            <p:nvPr/>
          </p:nvSpPr>
          <p:spPr>
            <a:xfrm>
              <a:off x="3860561" y="199429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9" name="Oval 508"/>
            <p:cNvSpPr/>
            <p:nvPr/>
          </p:nvSpPr>
          <p:spPr>
            <a:xfrm>
              <a:off x="3909527"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0" name="Oval 509"/>
            <p:cNvSpPr/>
            <p:nvPr/>
          </p:nvSpPr>
          <p:spPr>
            <a:xfrm>
              <a:off x="3664699"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1" name="Oval 510"/>
            <p:cNvSpPr/>
            <p:nvPr/>
          </p:nvSpPr>
          <p:spPr>
            <a:xfrm>
              <a:off x="3566768"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 name="Oval 511"/>
            <p:cNvSpPr/>
            <p:nvPr/>
          </p:nvSpPr>
          <p:spPr>
            <a:xfrm>
              <a:off x="3131840" y="16288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 name="Oval 512"/>
            <p:cNvSpPr/>
            <p:nvPr/>
          </p:nvSpPr>
          <p:spPr>
            <a:xfrm>
              <a:off x="3203848" y="191683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 name="Oval 513"/>
            <p:cNvSpPr/>
            <p:nvPr/>
          </p:nvSpPr>
          <p:spPr>
            <a:xfrm>
              <a:off x="3615734" y="163763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5" name="Oval 514"/>
            <p:cNvSpPr/>
            <p:nvPr/>
          </p:nvSpPr>
          <p:spPr>
            <a:xfrm>
              <a:off x="3664699" y="148478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6" name="Oval 515"/>
            <p:cNvSpPr/>
            <p:nvPr/>
          </p:nvSpPr>
          <p:spPr>
            <a:xfrm>
              <a:off x="4644008" y="2708920"/>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7" name="Oval 516"/>
            <p:cNvSpPr/>
            <p:nvPr/>
          </p:nvSpPr>
          <p:spPr>
            <a:xfrm>
              <a:off x="5323764" y="29181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8" name="Oval 517"/>
            <p:cNvSpPr/>
            <p:nvPr/>
          </p:nvSpPr>
          <p:spPr>
            <a:xfrm>
              <a:off x="5568591" y="276532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9" name="Oval 518"/>
            <p:cNvSpPr/>
            <p:nvPr/>
          </p:nvSpPr>
          <p:spPr>
            <a:xfrm>
              <a:off x="5274798" y="245962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0" name="Oval 519"/>
            <p:cNvSpPr/>
            <p:nvPr/>
          </p:nvSpPr>
          <p:spPr>
            <a:xfrm>
              <a:off x="5470660" y="25615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1" name="Oval 520"/>
            <p:cNvSpPr/>
            <p:nvPr/>
          </p:nvSpPr>
          <p:spPr>
            <a:xfrm>
              <a:off x="5323764" y="23067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2" name="Oval 521"/>
            <p:cNvSpPr/>
            <p:nvPr/>
          </p:nvSpPr>
          <p:spPr>
            <a:xfrm>
              <a:off x="5292080"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3" name="Oval 522"/>
            <p:cNvSpPr/>
            <p:nvPr/>
          </p:nvSpPr>
          <p:spPr>
            <a:xfrm>
              <a:off x="5364088" y="36450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4" name="Oval 523"/>
            <p:cNvSpPr/>
            <p:nvPr/>
          </p:nvSpPr>
          <p:spPr>
            <a:xfrm>
              <a:off x="5323764" y="25615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5" name="Oval 524"/>
            <p:cNvSpPr/>
            <p:nvPr/>
          </p:nvSpPr>
          <p:spPr>
            <a:xfrm>
              <a:off x="5519626" y="245962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6" name="Oval 525"/>
            <p:cNvSpPr/>
            <p:nvPr/>
          </p:nvSpPr>
          <p:spPr>
            <a:xfrm>
              <a:off x="5078936" y="225581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7" name="Oval 526"/>
            <p:cNvSpPr/>
            <p:nvPr/>
          </p:nvSpPr>
          <p:spPr>
            <a:xfrm>
              <a:off x="5372729" y="271437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8" name="Oval 527"/>
            <p:cNvSpPr/>
            <p:nvPr/>
          </p:nvSpPr>
          <p:spPr>
            <a:xfrm>
              <a:off x="5421695" y="281627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9" name="Oval 528"/>
            <p:cNvSpPr/>
            <p:nvPr/>
          </p:nvSpPr>
          <p:spPr>
            <a:xfrm>
              <a:off x="5127902" y="235771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0" name="Oval 529"/>
            <p:cNvSpPr/>
            <p:nvPr/>
          </p:nvSpPr>
          <p:spPr>
            <a:xfrm>
              <a:off x="5176867" y="22048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1" name="Oval 530"/>
            <p:cNvSpPr/>
            <p:nvPr/>
          </p:nvSpPr>
          <p:spPr>
            <a:xfrm>
              <a:off x="4675692" y="20907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2" name="Oval 531"/>
            <p:cNvSpPr/>
            <p:nvPr/>
          </p:nvSpPr>
          <p:spPr>
            <a:xfrm>
              <a:off x="4430864" y="203979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3" name="Oval 532"/>
            <p:cNvSpPr/>
            <p:nvPr/>
          </p:nvSpPr>
          <p:spPr>
            <a:xfrm>
              <a:off x="3995936" y="23488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4" name="Oval 533"/>
            <p:cNvSpPr/>
            <p:nvPr/>
          </p:nvSpPr>
          <p:spPr>
            <a:xfrm>
              <a:off x="4479830" y="214169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5" name="Oval 534"/>
            <p:cNvSpPr/>
            <p:nvPr/>
          </p:nvSpPr>
          <p:spPr>
            <a:xfrm>
              <a:off x="4528795" y="19888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6" name="Oval 535"/>
            <p:cNvSpPr/>
            <p:nvPr/>
          </p:nvSpPr>
          <p:spPr>
            <a:xfrm>
              <a:off x="3347864" y="17008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7" name="Oval 536"/>
            <p:cNvSpPr/>
            <p:nvPr/>
          </p:nvSpPr>
          <p:spPr>
            <a:xfrm>
              <a:off x="5009809"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8" name="Oval 537"/>
            <p:cNvSpPr/>
            <p:nvPr/>
          </p:nvSpPr>
          <p:spPr>
            <a:xfrm>
              <a:off x="5352567" y="406147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9" name="Oval 538"/>
            <p:cNvSpPr/>
            <p:nvPr/>
          </p:nvSpPr>
          <p:spPr>
            <a:xfrm>
              <a:off x="5058774"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0" name="Oval 539"/>
            <p:cNvSpPr/>
            <p:nvPr/>
          </p:nvSpPr>
          <p:spPr>
            <a:xfrm>
              <a:off x="5254636"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1" name="Oval 540"/>
            <p:cNvSpPr/>
            <p:nvPr/>
          </p:nvSpPr>
          <p:spPr>
            <a:xfrm>
              <a:off x="5107740" y="36029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2" name="Oval 541"/>
            <p:cNvSpPr/>
            <p:nvPr/>
          </p:nvSpPr>
          <p:spPr>
            <a:xfrm>
              <a:off x="5205671"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3" name="Oval 542"/>
            <p:cNvSpPr/>
            <p:nvPr/>
          </p:nvSpPr>
          <p:spPr>
            <a:xfrm>
              <a:off x="5508104" y="407707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4" name="Oval 543"/>
            <p:cNvSpPr/>
            <p:nvPr/>
          </p:nvSpPr>
          <p:spPr>
            <a:xfrm>
              <a:off x="5107740"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5" name="Oval 544"/>
            <p:cNvSpPr/>
            <p:nvPr/>
          </p:nvSpPr>
          <p:spPr>
            <a:xfrm>
              <a:off x="4716016" y="38610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6" name="Oval 545"/>
            <p:cNvSpPr/>
            <p:nvPr/>
          </p:nvSpPr>
          <p:spPr>
            <a:xfrm>
              <a:off x="4862912" y="355195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7" name="Oval 546"/>
            <p:cNvSpPr/>
            <p:nvPr/>
          </p:nvSpPr>
          <p:spPr>
            <a:xfrm>
              <a:off x="4911878"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8" name="Oval 547"/>
            <p:cNvSpPr/>
            <p:nvPr/>
          </p:nvSpPr>
          <p:spPr>
            <a:xfrm>
              <a:off x="5156705" y="401051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9" name="Oval 548"/>
            <p:cNvSpPr/>
            <p:nvPr/>
          </p:nvSpPr>
          <p:spPr>
            <a:xfrm>
              <a:off x="5205671"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0" name="Oval 549"/>
            <p:cNvSpPr/>
            <p:nvPr/>
          </p:nvSpPr>
          <p:spPr>
            <a:xfrm>
              <a:off x="4960843"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1" name="Oval 550"/>
            <p:cNvSpPr/>
            <p:nvPr/>
          </p:nvSpPr>
          <p:spPr>
            <a:xfrm>
              <a:off x="4862912"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2" name="Oval 551"/>
            <p:cNvSpPr/>
            <p:nvPr/>
          </p:nvSpPr>
          <p:spPr>
            <a:xfrm>
              <a:off x="4572000" y="357301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3" name="Oval 552"/>
            <p:cNvSpPr/>
            <p:nvPr/>
          </p:nvSpPr>
          <p:spPr>
            <a:xfrm>
              <a:off x="4764981" y="370481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4" name="Oval 553"/>
            <p:cNvSpPr/>
            <p:nvPr/>
          </p:nvSpPr>
          <p:spPr>
            <a:xfrm>
              <a:off x="4911878" y="365386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5" name="Oval 554"/>
            <p:cNvSpPr/>
            <p:nvPr/>
          </p:nvSpPr>
          <p:spPr>
            <a:xfrm>
              <a:off x="4960843"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6" name="Oval 555"/>
            <p:cNvSpPr/>
            <p:nvPr/>
          </p:nvSpPr>
          <p:spPr>
            <a:xfrm>
              <a:off x="3595572" y="27741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7" name="Oval 556"/>
            <p:cNvSpPr/>
            <p:nvPr/>
          </p:nvSpPr>
          <p:spPr>
            <a:xfrm>
              <a:off x="3497641" y="25194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8" name="Oval 557"/>
            <p:cNvSpPr/>
            <p:nvPr/>
          </p:nvSpPr>
          <p:spPr>
            <a:xfrm>
              <a:off x="3840399" y="26213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9" name="Oval 558"/>
            <p:cNvSpPr/>
            <p:nvPr/>
          </p:nvSpPr>
          <p:spPr>
            <a:xfrm>
              <a:off x="3546606"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0" name="Oval 559"/>
            <p:cNvSpPr/>
            <p:nvPr/>
          </p:nvSpPr>
          <p:spPr>
            <a:xfrm>
              <a:off x="3742468" y="24175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1" name="Oval 560"/>
            <p:cNvSpPr/>
            <p:nvPr/>
          </p:nvSpPr>
          <p:spPr>
            <a:xfrm>
              <a:off x="3595572" y="21627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2" name="Oval 561"/>
            <p:cNvSpPr/>
            <p:nvPr/>
          </p:nvSpPr>
          <p:spPr>
            <a:xfrm>
              <a:off x="3693503"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3" name="Oval 562"/>
            <p:cNvSpPr/>
            <p:nvPr/>
          </p:nvSpPr>
          <p:spPr>
            <a:xfrm>
              <a:off x="3889365" y="246845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4" name="Oval 563"/>
            <p:cNvSpPr/>
            <p:nvPr/>
          </p:nvSpPr>
          <p:spPr>
            <a:xfrm>
              <a:off x="3595572" y="24175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5" name="Oval 564"/>
            <p:cNvSpPr/>
            <p:nvPr/>
          </p:nvSpPr>
          <p:spPr>
            <a:xfrm>
              <a:off x="3791434"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6" name="Oval 565"/>
            <p:cNvSpPr/>
            <p:nvPr/>
          </p:nvSpPr>
          <p:spPr>
            <a:xfrm>
              <a:off x="3350744" y="211179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7" name="Oval 566"/>
            <p:cNvSpPr/>
            <p:nvPr/>
          </p:nvSpPr>
          <p:spPr>
            <a:xfrm>
              <a:off x="3399710"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8" name="Oval 567"/>
            <p:cNvSpPr/>
            <p:nvPr/>
          </p:nvSpPr>
          <p:spPr>
            <a:xfrm>
              <a:off x="3644537" y="257035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9" name="Oval 568"/>
            <p:cNvSpPr/>
            <p:nvPr/>
          </p:nvSpPr>
          <p:spPr>
            <a:xfrm>
              <a:off x="3693503" y="267226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0" name="Oval 569"/>
            <p:cNvSpPr/>
            <p:nvPr/>
          </p:nvSpPr>
          <p:spPr>
            <a:xfrm>
              <a:off x="3448675" y="267226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1" name="Oval 570"/>
            <p:cNvSpPr/>
            <p:nvPr/>
          </p:nvSpPr>
          <p:spPr>
            <a:xfrm>
              <a:off x="3350744" y="25194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2" name="Oval 571"/>
            <p:cNvSpPr/>
            <p:nvPr/>
          </p:nvSpPr>
          <p:spPr>
            <a:xfrm>
              <a:off x="3203848" y="24175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3" name="Oval 572"/>
            <p:cNvSpPr/>
            <p:nvPr/>
          </p:nvSpPr>
          <p:spPr>
            <a:xfrm>
              <a:off x="3252813" y="226465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4" name="Oval 573"/>
            <p:cNvSpPr/>
            <p:nvPr/>
          </p:nvSpPr>
          <p:spPr>
            <a:xfrm>
              <a:off x="3399710" y="221370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5" name="Oval 574"/>
            <p:cNvSpPr/>
            <p:nvPr/>
          </p:nvSpPr>
          <p:spPr>
            <a:xfrm>
              <a:off x="3448675" y="20608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6" name="Oval 575"/>
            <p:cNvSpPr/>
            <p:nvPr/>
          </p:nvSpPr>
          <p:spPr>
            <a:xfrm>
              <a:off x="6012160"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7" name="Oval 576"/>
            <p:cNvSpPr/>
            <p:nvPr/>
          </p:nvSpPr>
          <p:spPr>
            <a:xfrm>
              <a:off x="5729889"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8" name="Oval 577"/>
            <p:cNvSpPr/>
            <p:nvPr/>
          </p:nvSpPr>
          <p:spPr>
            <a:xfrm>
              <a:off x="6072647" y="406147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9" name="Oval 578"/>
            <p:cNvSpPr/>
            <p:nvPr/>
          </p:nvSpPr>
          <p:spPr>
            <a:xfrm>
              <a:off x="5778854"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0" name="Oval 579"/>
            <p:cNvSpPr/>
            <p:nvPr/>
          </p:nvSpPr>
          <p:spPr>
            <a:xfrm>
              <a:off x="5974716"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1" name="Oval 580"/>
            <p:cNvSpPr/>
            <p:nvPr/>
          </p:nvSpPr>
          <p:spPr>
            <a:xfrm>
              <a:off x="5827820" y="36029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2" name="Oval 581"/>
            <p:cNvSpPr/>
            <p:nvPr/>
          </p:nvSpPr>
          <p:spPr>
            <a:xfrm>
              <a:off x="5925751"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3" name="Oval 582"/>
            <p:cNvSpPr/>
            <p:nvPr/>
          </p:nvSpPr>
          <p:spPr>
            <a:xfrm>
              <a:off x="6121613" y="390861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4" name="Oval 583"/>
            <p:cNvSpPr/>
            <p:nvPr/>
          </p:nvSpPr>
          <p:spPr>
            <a:xfrm>
              <a:off x="5827820"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5" name="Oval 584"/>
            <p:cNvSpPr/>
            <p:nvPr/>
          </p:nvSpPr>
          <p:spPr>
            <a:xfrm>
              <a:off x="6023682"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6" name="Oval 585"/>
            <p:cNvSpPr/>
            <p:nvPr/>
          </p:nvSpPr>
          <p:spPr>
            <a:xfrm>
              <a:off x="5582992" y="355195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7" name="Oval 586"/>
            <p:cNvSpPr/>
            <p:nvPr/>
          </p:nvSpPr>
          <p:spPr>
            <a:xfrm>
              <a:off x="5631958"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8" name="Oval 587"/>
            <p:cNvSpPr/>
            <p:nvPr/>
          </p:nvSpPr>
          <p:spPr>
            <a:xfrm>
              <a:off x="5876785" y="401051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9" name="Oval 588"/>
            <p:cNvSpPr/>
            <p:nvPr/>
          </p:nvSpPr>
          <p:spPr>
            <a:xfrm>
              <a:off x="5925751"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0" name="Oval 589"/>
            <p:cNvSpPr/>
            <p:nvPr/>
          </p:nvSpPr>
          <p:spPr>
            <a:xfrm>
              <a:off x="5680923"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1" name="Oval 590"/>
            <p:cNvSpPr/>
            <p:nvPr/>
          </p:nvSpPr>
          <p:spPr>
            <a:xfrm>
              <a:off x="5582992"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2" name="Oval 591"/>
            <p:cNvSpPr/>
            <p:nvPr/>
          </p:nvSpPr>
          <p:spPr>
            <a:xfrm>
              <a:off x="5436096"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3" name="Oval 592"/>
            <p:cNvSpPr/>
            <p:nvPr/>
          </p:nvSpPr>
          <p:spPr>
            <a:xfrm>
              <a:off x="5485061" y="370481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4" name="Oval 593"/>
            <p:cNvSpPr/>
            <p:nvPr/>
          </p:nvSpPr>
          <p:spPr>
            <a:xfrm>
              <a:off x="5631958" y="365386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5" name="Oval 594"/>
            <p:cNvSpPr/>
            <p:nvPr/>
          </p:nvSpPr>
          <p:spPr>
            <a:xfrm>
              <a:off x="5680923"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6" name="Oval 595"/>
            <p:cNvSpPr/>
            <p:nvPr/>
          </p:nvSpPr>
          <p:spPr>
            <a:xfrm>
              <a:off x="4315652" y="42143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7" name="Oval 596"/>
            <p:cNvSpPr/>
            <p:nvPr/>
          </p:nvSpPr>
          <p:spPr>
            <a:xfrm>
              <a:off x="4217721"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8" name="Oval 597"/>
            <p:cNvSpPr/>
            <p:nvPr/>
          </p:nvSpPr>
          <p:spPr>
            <a:xfrm>
              <a:off x="4716016" y="41490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9" name="Oval 598"/>
            <p:cNvSpPr/>
            <p:nvPr/>
          </p:nvSpPr>
          <p:spPr>
            <a:xfrm>
              <a:off x="4211960"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0" name="Oval 599"/>
            <p:cNvSpPr/>
            <p:nvPr/>
          </p:nvSpPr>
          <p:spPr>
            <a:xfrm>
              <a:off x="4427984" y="34290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1" name="Oval 600"/>
            <p:cNvSpPr/>
            <p:nvPr/>
          </p:nvSpPr>
          <p:spPr>
            <a:xfrm>
              <a:off x="4315652" y="36029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2" name="Oval 601"/>
            <p:cNvSpPr/>
            <p:nvPr/>
          </p:nvSpPr>
          <p:spPr>
            <a:xfrm>
              <a:off x="4413583"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3" name="Oval 602"/>
            <p:cNvSpPr/>
            <p:nvPr/>
          </p:nvSpPr>
          <p:spPr>
            <a:xfrm>
              <a:off x="4609445" y="390861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4" name="Oval 603"/>
            <p:cNvSpPr/>
            <p:nvPr/>
          </p:nvSpPr>
          <p:spPr>
            <a:xfrm>
              <a:off x="4315652"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5" name="Oval 604"/>
            <p:cNvSpPr/>
            <p:nvPr/>
          </p:nvSpPr>
          <p:spPr>
            <a:xfrm>
              <a:off x="4716016" y="34290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6" name="Oval 605"/>
            <p:cNvSpPr/>
            <p:nvPr/>
          </p:nvSpPr>
          <p:spPr>
            <a:xfrm>
              <a:off x="4070824" y="355195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7" name="Oval 606"/>
            <p:cNvSpPr/>
            <p:nvPr/>
          </p:nvSpPr>
          <p:spPr>
            <a:xfrm>
              <a:off x="4119790"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8" name="Oval 607"/>
            <p:cNvSpPr/>
            <p:nvPr/>
          </p:nvSpPr>
          <p:spPr>
            <a:xfrm>
              <a:off x="4364617" y="401051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9" name="Oval 608"/>
            <p:cNvSpPr/>
            <p:nvPr/>
          </p:nvSpPr>
          <p:spPr>
            <a:xfrm>
              <a:off x="4413583"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0" name="Oval 609"/>
            <p:cNvSpPr/>
            <p:nvPr/>
          </p:nvSpPr>
          <p:spPr>
            <a:xfrm>
              <a:off x="4168755"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1" name="Oval 610"/>
            <p:cNvSpPr/>
            <p:nvPr/>
          </p:nvSpPr>
          <p:spPr>
            <a:xfrm>
              <a:off x="4070824"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2" name="Oval 611"/>
            <p:cNvSpPr/>
            <p:nvPr/>
          </p:nvSpPr>
          <p:spPr>
            <a:xfrm>
              <a:off x="3923928"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3" name="Oval 612"/>
            <p:cNvSpPr/>
            <p:nvPr/>
          </p:nvSpPr>
          <p:spPr>
            <a:xfrm>
              <a:off x="3972893" y="370481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 name="Oval 613"/>
            <p:cNvSpPr/>
            <p:nvPr/>
          </p:nvSpPr>
          <p:spPr>
            <a:xfrm>
              <a:off x="4119790" y="365386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 name="Oval 614"/>
            <p:cNvSpPr/>
            <p:nvPr/>
          </p:nvSpPr>
          <p:spPr>
            <a:xfrm>
              <a:off x="4168755"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 name="Oval 615"/>
            <p:cNvSpPr/>
            <p:nvPr/>
          </p:nvSpPr>
          <p:spPr>
            <a:xfrm>
              <a:off x="4001697" y="30234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7" name="Oval 616"/>
            <p:cNvSpPr/>
            <p:nvPr/>
          </p:nvSpPr>
          <p:spPr>
            <a:xfrm>
              <a:off x="6084168" y="36450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8" name="Oval 617"/>
            <p:cNvSpPr/>
            <p:nvPr/>
          </p:nvSpPr>
          <p:spPr>
            <a:xfrm>
              <a:off x="3854800" y="261585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9" name="Oval 618"/>
            <p:cNvSpPr/>
            <p:nvPr/>
          </p:nvSpPr>
          <p:spPr>
            <a:xfrm>
              <a:off x="3903766" y="281966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0" name="Oval 619"/>
            <p:cNvSpPr/>
            <p:nvPr/>
          </p:nvSpPr>
          <p:spPr>
            <a:xfrm>
              <a:off x="3851920"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1" name="Oval 620"/>
            <p:cNvSpPr/>
            <p:nvPr/>
          </p:nvSpPr>
          <p:spPr>
            <a:xfrm>
              <a:off x="3952731" y="317631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2" name="Oval 621"/>
            <p:cNvSpPr/>
            <p:nvPr/>
          </p:nvSpPr>
          <p:spPr>
            <a:xfrm>
              <a:off x="3854800" y="30234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3" name="Oval 622"/>
            <p:cNvSpPr/>
            <p:nvPr/>
          </p:nvSpPr>
          <p:spPr>
            <a:xfrm>
              <a:off x="3707904" y="292156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4" name="Oval 623"/>
            <p:cNvSpPr/>
            <p:nvPr/>
          </p:nvSpPr>
          <p:spPr>
            <a:xfrm>
              <a:off x="3756869" y="276870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5" name="Oval 624"/>
            <p:cNvSpPr/>
            <p:nvPr/>
          </p:nvSpPr>
          <p:spPr>
            <a:xfrm>
              <a:off x="3903766" y="271775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6" name="Oval 625"/>
            <p:cNvSpPr/>
            <p:nvPr/>
          </p:nvSpPr>
          <p:spPr>
            <a:xfrm>
              <a:off x="3995936" y="22048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7" name="Oval 626"/>
            <p:cNvSpPr/>
            <p:nvPr/>
          </p:nvSpPr>
          <p:spPr>
            <a:xfrm>
              <a:off x="6084168" y="242088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8" name="Oval 627"/>
            <p:cNvSpPr/>
            <p:nvPr/>
          </p:nvSpPr>
          <p:spPr>
            <a:xfrm>
              <a:off x="5796136" y="278092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9" name="Oval 628"/>
            <p:cNvSpPr/>
            <p:nvPr/>
          </p:nvSpPr>
          <p:spPr>
            <a:xfrm>
              <a:off x="3923928"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0" name="Oval 629"/>
            <p:cNvSpPr/>
            <p:nvPr/>
          </p:nvSpPr>
          <p:spPr>
            <a:xfrm>
              <a:off x="5490822"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1" name="Oval 630"/>
            <p:cNvSpPr/>
            <p:nvPr/>
          </p:nvSpPr>
          <p:spPr>
            <a:xfrm>
              <a:off x="3131840" y="213285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2" name="Oval 631"/>
            <p:cNvSpPr/>
            <p:nvPr/>
          </p:nvSpPr>
          <p:spPr>
            <a:xfrm>
              <a:off x="5539788" y="21627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3" name="Oval 632"/>
            <p:cNvSpPr/>
            <p:nvPr/>
          </p:nvSpPr>
          <p:spPr>
            <a:xfrm>
              <a:off x="5637719"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4" name="Oval 633"/>
            <p:cNvSpPr/>
            <p:nvPr/>
          </p:nvSpPr>
          <p:spPr>
            <a:xfrm>
              <a:off x="5833581" y="246845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5" name="Oval 634"/>
            <p:cNvSpPr/>
            <p:nvPr/>
          </p:nvSpPr>
          <p:spPr>
            <a:xfrm>
              <a:off x="3923928" y="407707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6" name="Oval 635"/>
            <p:cNvSpPr/>
            <p:nvPr/>
          </p:nvSpPr>
          <p:spPr>
            <a:xfrm>
              <a:off x="5735650"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7" name="Oval 636"/>
            <p:cNvSpPr/>
            <p:nvPr/>
          </p:nvSpPr>
          <p:spPr>
            <a:xfrm>
              <a:off x="5294960" y="211179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8" name="Oval 637"/>
            <p:cNvSpPr/>
            <p:nvPr/>
          </p:nvSpPr>
          <p:spPr>
            <a:xfrm>
              <a:off x="5343926"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9" name="Oval 638"/>
            <p:cNvSpPr/>
            <p:nvPr/>
          </p:nvSpPr>
          <p:spPr>
            <a:xfrm>
              <a:off x="6012160" y="25649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0" name="Oval 639"/>
            <p:cNvSpPr/>
            <p:nvPr/>
          </p:nvSpPr>
          <p:spPr>
            <a:xfrm>
              <a:off x="5637719" y="267226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1" name="Oval 640"/>
            <p:cNvSpPr/>
            <p:nvPr/>
          </p:nvSpPr>
          <p:spPr>
            <a:xfrm>
              <a:off x="5940152" y="34290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2" name="Oval 641"/>
            <p:cNvSpPr/>
            <p:nvPr/>
          </p:nvSpPr>
          <p:spPr>
            <a:xfrm>
              <a:off x="4355976" y="15567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3" name="Oval 642"/>
            <p:cNvSpPr/>
            <p:nvPr/>
          </p:nvSpPr>
          <p:spPr>
            <a:xfrm>
              <a:off x="5148064"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4" name="Oval 643"/>
            <p:cNvSpPr/>
            <p:nvPr/>
          </p:nvSpPr>
          <p:spPr>
            <a:xfrm>
              <a:off x="4067944" y="177281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5" name="Oval 644"/>
            <p:cNvSpPr/>
            <p:nvPr/>
          </p:nvSpPr>
          <p:spPr>
            <a:xfrm>
              <a:off x="5343926" y="221370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6" name="Oval 645"/>
            <p:cNvSpPr/>
            <p:nvPr/>
          </p:nvSpPr>
          <p:spPr>
            <a:xfrm>
              <a:off x="5392891" y="20608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7" name="Oval 646"/>
            <p:cNvSpPr/>
            <p:nvPr/>
          </p:nvSpPr>
          <p:spPr>
            <a:xfrm>
              <a:off x="4211960" y="213285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8" name="Oval 647"/>
            <p:cNvSpPr/>
            <p:nvPr/>
          </p:nvSpPr>
          <p:spPr>
            <a:xfrm>
              <a:off x="4963724" y="21981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9" name="Oval 648"/>
            <p:cNvSpPr/>
            <p:nvPr/>
          </p:nvSpPr>
          <p:spPr>
            <a:xfrm>
              <a:off x="4865793"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0" name="Oval 649"/>
            <p:cNvSpPr/>
            <p:nvPr/>
          </p:nvSpPr>
          <p:spPr>
            <a:xfrm>
              <a:off x="5208551" y="204524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1" name="Oval 650"/>
            <p:cNvSpPr/>
            <p:nvPr/>
          </p:nvSpPr>
          <p:spPr>
            <a:xfrm>
              <a:off x="4914758"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2" name="Oval 651"/>
            <p:cNvSpPr/>
            <p:nvPr/>
          </p:nvSpPr>
          <p:spPr>
            <a:xfrm>
              <a:off x="5110620"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3" name="Oval 652"/>
            <p:cNvSpPr/>
            <p:nvPr/>
          </p:nvSpPr>
          <p:spPr>
            <a:xfrm>
              <a:off x="4963724" y="158668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4" name="Oval 653"/>
            <p:cNvSpPr/>
            <p:nvPr/>
          </p:nvSpPr>
          <p:spPr>
            <a:xfrm>
              <a:off x="5061655"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5" name="Oval 654"/>
            <p:cNvSpPr/>
            <p:nvPr/>
          </p:nvSpPr>
          <p:spPr>
            <a:xfrm>
              <a:off x="5257517" y="189239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6" name="Oval 655"/>
            <p:cNvSpPr/>
            <p:nvPr/>
          </p:nvSpPr>
          <p:spPr>
            <a:xfrm>
              <a:off x="4963724"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7" name="Oval 656"/>
            <p:cNvSpPr/>
            <p:nvPr/>
          </p:nvSpPr>
          <p:spPr>
            <a:xfrm>
              <a:off x="5159586"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8" name="Oval 657"/>
            <p:cNvSpPr/>
            <p:nvPr/>
          </p:nvSpPr>
          <p:spPr>
            <a:xfrm>
              <a:off x="4718896" y="153573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9" name="Oval 658"/>
            <p:cNvSpPr/>
            <p:nvPr/>
          </p:nvSpPr>
          <p:spPr>
            <a:xfrm>
              <a:off x="4767862"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0" name="Oval 659"/>
            <p:cNvSpPr/>
            <p:nvPr/>
          </p:nvSpPr>
          <p:spPr>
            <a:xfrm>
              <a:off x="5012689" y="199429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1" name="Oval 660"/>
            <p:cNvSpPr/>
            <p:nvPr/>
          </p:nvSpPr>
          <p:spPr>
            <a:xfrm>
              <a:off x="5061655"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2" name="Oval 661"/>
            <p:cNvSpPr/>
            <p:nvPr/>
          </p:nvSpPr>
          <p:spPr>
            <a:xfrm>
              <a:off x="4816827"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3" name="Oval 662"/>
            <p:cNvSpPr/>
            <p:nvPr/>
          </p:nvSpPr>
          <p:spPr>
            <a:xfrm>
              <a:off x="4718896"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4" name="Oval 663"/>
            <p:cNvSpPr/>
            <p:nvPr/>
          </p:nvSpPr>
          <p:spPr>
            <a:xfrm>
              <a:off x="4572000"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5" name="Oval 664"/>
            <p:cNvSpPr/>
            <p:nvPr/>
          </p:nvSpPr>
          <p:spPr>
            <a:xfrm>
              <a:off x="4620965" y="168858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6" name="Oval 665"/>
            <p:cNvSpPr/>
            <p:nvPr/>
          </p:nvSpPr>
          <p:spPr>
            <a:xfrm>
              <a:off x="4139952" y="16288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7" name="Oval 666"/>
            <p:cNvSpPr/>
            <p:nvPr/>
          </p:nvSpPr>
          <p:spPr>
            <a:xfrm>
              <a:off x="4816827" y="148478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8" name="Oval 667"/>
            <p:cNvSpPr/>
            <p:nvPr/>
          </p:nvSpPr>
          <p:spPr>
            <a:xfrm>
              <a:off x="5899828" y="21981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9" name="Oval 668"/>
            <p:cNvSpPr/>
            <p:nvPr/>
          </p:nvSpPr>
          <p:spPr>
            <a:xfrm>
              <a:off x="5801897"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0" name="Oval 669"/>
            <p:cNvSpPr/>
            <p:nvPr/>
          </p:nvSpPr>
          <p:spPr>
            <a:xfrm>
              <a:off x="6144655" y="204524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1" name="Oval 670"/>
            <p:cNvSpPr/>
            <p:nvPr/>
          </p:nvSpPr>
          <p:spPr>
            <a:xfrm>
              <a:off x="5850862"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2" name="Oval 671"/>
            <p:cNvSpPr/>
            <p:nvPr/>
          </p:nvSpPr>
          <p:spPr>
            <a:xfrm>
              <a:off x="6046724"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3" name="Oval 672"/>
            <p:cNvSpPr/>
            <p:nvPr/>
          </p:nvSpPr>
          <p:spPr>
            <a:xfrm>
              <a:off x="5899828" y="158668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4" name="Oval 673"/>
            <p:cNvSpPr/>
            <p:nvPr/>
          </p:nvSpPr>
          <p:spPr>
            <a:xfrm>
              <a:off x="5997759"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5" name="Oval 674"/>
            <p:cNvSpPr/>
            <p:nvPr/>
          </p:nvSpPr>
          <p:spPr>
            <a:xfrm>
              <a:off x="6084168" y="15567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6" name="Oval 675"/>
            <p:cNvSpPr/>
            <p:nvPr/>
          </p:nvSpPr>
          <p:spPr>
            <a:xfrm>
              <a:off x="5899828"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7" name="Oval 676"/>
            <p:cNvSpPr/>
            <p:nvPr/>
          </p:nvSpPr>
          <p:spPr>
            <a:xfrm>
              <a:off x="6095690"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8" name="Oval 677"/>
            <p:cNvSpPr/>
            <p:nvPr/>
          </p:nvSpPr>
          <p:spPr>
            <a:xfrm>
              <a:off x="5655000" y="153573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9" name="Oval 678"/>
            <p:cNvSpPr/>
            <p:nvPr/>
          </p:nvSpPr>
          <p:spPr>
            <a:xfrm>
              <a:off x="5703966"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0" name="Oval 679"/>
            <p:cNvSpPr/>
            <p:nvPr/>
          </p:nvSpPr>
          <p:spPr>
            <a:xfrm>
              <a:off x="5948793" y="199429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1" name="Oval 680"/>
            <p:cNvSpPr/>
            <p:nvPr/>
          </p:nvSpPr>
          <p:spPr>
            <a:xfrm>
              <a:off x="5997759"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2" name="Oval 681"/>
            <p:cNvSpPr/>
            <p:nvPr/>
          </p:nvSpPr>
          <p:spPr>
            <a:xfrm>
              <a:off x="5752931"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3" name="Oval 682"/>
            <p:cNvSpPr/>
            <p:nvPr/>
          </p:nvSpPr>
          <p:spPr>
            <a:xfrm>
              <a:off x="5655000"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4" name="Oval 683"/>
            <p:cNvSpPr/>
            <p:nvPr/>
          </p:nvSpPr>
          <p:spPr>
            <a:xfrm>
              <a:off x="5508104"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5" name="Oval 684"/>
            <p:cNvSpPr/>
            <p:nvPr/>
          </p:nvSpPr>
          <p:spPr>
            <a:xfrm>
              <a:off x="5557069" y="168858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6" name="Oval 685"/>
            <p:cNvSpPr/>
            <p:nvPr/>
          </p:nvSpPr>
          <p:spPr>
            <a:xfrm>
              <a:off x="5703966" y="163763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7" name="Oval 686"/>
            <p:cNvSpPr/>
            <p:nvPr/>
          </p:nvSpPr>
          <p:spPr>
            <a:xfrm>
              <a:off x="5752931" y="148478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8" name="Oval 687"/>
            <p:cNvSpPr/>
            <p:nvPr/>
          </p:nvSpPr>
          <p:spPr>
            <a:xfrm>
              <a:off x="3203848" y="41490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9" name="Oval 688"/>
            <p:cNvSpPr/>
            <p:nvPr/>
          </p:nvSpPr>
          <p:spPr>
            <a:xfrm>
              <a:off x="3203848" y="38610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0" name="Oval 689"/>
            <p:cNvSpPr/>
            <p:nvPr/>
          </p:nvSpPr>
          <p:spPr>
            <a:xfrm>
              <a:off x="3768391" y="391745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1" name="Oval 690"/>
            <p:cNvSpPr/>
            <p:nvPr/>
          </p:nvSpPr>
          <p:spPr>
            <a:xfrm>
              <a:off x="3474598" y="36117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2" name="Oval 691"/>
            <p:cNvSpPr/>
            <p:nvPr/>
          </p:nvSpPr>
          <p:spPr>
            <a:xfrm>
              <a:off x="3670460" y="37136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3" name="Oval 692"/>
            <p:cNvSpPr/>
            <p:nvPr/>
          </p:nvSpPr>
          <p:spPr>
            <a:xfrm>
              <a:off x="3523564" y="345889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4" name="Oval 693"/>
            <p:cNvSpPr/>
            <p:nvPr/>
          </p:nvSpPr>
          <p:spPr>
            <a:xfrm>
              <a:off x="3621495" y="36117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5" name="Oval 694"/>
            <p:cNvSpPr/>
            <p:nvPr/>
          </p:nvSpPr>
          <p:spPr>
            <a:xfrm>
              <a:off x="3817357" y="376460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6" name="Oval 695"/>
            <p:cNvSpPr/>
            <p:nvPr/>
          </p:nvSpPr>
          <p:spPr>
            <a:xfrm>
              <a:off x="3523564" y="37136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7" name="Oval 696"/>
            <p:cNvSpPr/>
            <p:nvPr/>
          </p:nvSpPr>
          <p:spPr>
            <a:xfrm>
              <a:off x="3719426" y="36117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8" name="Oval 697"/>
            <p:cNvSpPr/>
            <p:nvPr/>
          </p:nvSpPr>
          <p:spPr>
            <a:xfrm>
              <a:off x="3278736" y="340794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9" name="Oval 698"/>
            <p:cNvSpPr/>
            <p:nvPr/>
          </p:nvSpPr>
          <p:spPr>
            <a:xfrm>
              <a:off x="3327702" y="36117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0" name="Oval 699"/>
            <p:cNvSpPr/>
            <p:nvPr/>
          </p:nvSpPr>
          <p:spPr>
            <a:xfrm>
              <a:off x="3419872" y="41490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1" name="Oval 700"/>
            <p:cNvSpPr/>
            <p:nvPr/>
          </p:nvSpPr>
          <p:spPr>
            <a:xfrm>
              <a:off x="3621495" y="39684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2" name="Oval 701"/>
            <p:cNvSpPr/>
            <p:nvPr/>
          </p:nvSpPr>
          <p:spPr>
            <a:xfrm>
              <a:off x="3376667" y="39684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3" name="Oval 702"/>
            <p:cNvSpPr/>
            <p:nvPr/>
          </p:nvSpPr>
          <p:spPr>
            <a:xfrm>
              <a:off x="3707904" y="41490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4" name="Oval 703"/>
            <p:cNvSpPr/>
            <p:nvPr/>
          </p:nvSpPr>
          <p:spPr>
            <a:xfrm>
              <a:off x="3131840" y="37136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5" name="Oval 704"/>
            <p:cNvSpPr/>
            <p:nvPr/>
          </p:nvSpPr>
          <p:spPr>
            <a:xfrm>
              <a:off x="3180805" y="356079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6" name="Oval 705"/>
            <p:cNvSpPr/>
            <p:nvPr/>
          </p:nvSpPr>
          <p:spPr>
            <a:xfrm>
              <a:off x="3327702" y="350984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7" name="Oval 706"/>
            <p:cNvSpPr/>
            <p:nvPr/>
          </p:nvSpPr>
          <p:spPr>
            <a:xfrm>
              <a:off x="3059832" y="328498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8" name="Oval 707"/>
            <p:cNvSpPr/>
            <p:nvPr/>
          </p:nvSpPr>
          <p:spPr>
            <a:xfrm>
              <a:off x="3707904" y="34290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9" name="Oval 708"/>
            <p:cNvSpPr/>
            <p:nvPr/>
          </p:nvSpPr>
          <p:spPr>
            <a:xfrm>
              <a:off x="3353625" y="309547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0" name="Oval 709"/>
            <p:cNvSpPr/>
            <p:nvPr/>
          </p:nvSpPr>
          <p:spPr>
            <a:xfrm>
              <a:off x="3696383" y="319737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1" name="Oval 710"/>
            <p:cNvSpPr/>
            <p:nvPr/>
          </p:nvSpPr>
          <p:spPr>
            <a:xfrm>
              <a:off x="3402590" y="28916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2" name="Oval 711"/>
            <p:cNvSpPr/>
            <p:nvPr/>
          </p:nvSpPr>
          <p:spPr>
            <a:xfrm>
              <a:off x="3598452" y="299357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3" name="Oval 712"/>
            <p:cNvSpPr/>
            <p:nvPr/>
          </p:nvSpPr>
          <p:spPr>
            <a:xfrm>
              <a:off x="3995936" y="16288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4" name="Oval 713"/>
            <p:cNvSpPr/>
            <p:nvPr/>
          </p:nvSpPr>
          <p:spPr>
            <a:xfrm>
              <a:off x="3549487" y="28916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5" name="Oval 714"/>
            <p:cNvSpPr/>
            <p:nvPr/>
          </p:nvSpPr>
          <p:spPr>
            <a:xfrm>
              <a:off x="3745349" y="304452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6" name="Oval 715"/>
            <p:cNvSpPr/>
            <p:nvPr/>
          </p:nvSpPr>
          <p:spPr>
            <a:xfrm>
              <a:off x="3451556" y="299357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 name="Oval 716"/>
            <p:cNvSpPr/>
            <p:nvPr/>
          </p:nvSpPr>
          <p:spPr>
            <a:xfrm>
              <a:off x="6012160" y="32129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 name="Oval 717"/>
            <p:cNvSpPr/>
            <p:nvPr/>
          </p:nvSpPr>
          <p:spPr>
            <a:xfrm>
              <a:off x="3206728" y="268786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9" name="Oval 718"/>
            <p:cNvSpPr/>
            <p:nvPr/>
          </p:nvSpPr>
          <p:spPr>
            <a:xfrm>
              <a:off x="3255694" y="28916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0" name="Oval 719"/>
            <p:cNvSpPr/>
            <p:nvPr/>
          </p:nvSpPr>
          <p:spPr>
            <a:xfrm>
              <a:off x="3500521" y="314642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1" name="Oval 720"/>
            <p:cNvSpPr/>
            <p:nvPr/>
          </p:nvSpPr>
          <p:spPr>
            <a:xfrm>
              <a:off x="3549487" y="324832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2" name="Oval 721"/>
            <p:cNvSpPr/>
            <p:nvPr/>
          </p:nvSpPr>
          <p:spPr>
            <a:xfrm>
              <a:off x="3304659" y="324832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3" name="Oval 722"/>
            <p:cNvSpPr/>
            <p:nvPr/>
          </p:nvSpPr>
          <p:spPr>
            <a:xfrm>
              <a:off x="3206728" y="309547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4" name="Oval 723"/>
            <p:cNvSpPr/>
            <p:nvPr/>
          </p:nvSpPr>
          <p:spPr>
            <a:xfrm>
              <a:off x="3059832" y="299357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5" name="Oval 724"/>
            <p:cNvSpPr/>
            <p:nvPr/>
          </p:nvSpPr>
          <p:spPr>
            <a:xfrm>
              <a:off x="3108797" y="284071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6" name="Oval 725"/>
            <p:cNvSpPr/>
            <p:nvPr/>
          </p:nvSpPr>
          <p:spPr>
            <a:xfrm>
              <a:off x="3255694" y="278976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7" name="Oval 726"/>
            <p:cNvSpPr/>
            <p:nvPr/>
          </p:nvSpPr>
          <p:spPr>
            <a:xfrm>
              <a:off x="3304659" y="263691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8" name="Oval 727"/>
            <p:cNvSpPr/>
            <p:nvPr/>
          </p:nvSpPr>
          <p:spPr>
            <a:xfrm>
              <a:off x="5611796" y="342223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9" name="Oval 728"/>
            <p:cNvSpPr/>
            <p:nvPr/>
          </p:nvSpPr>
          <p:spPr>
            <a:xfrm>
              <a:off x="5513865" y="31674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0" name="Oval 729"/>
            <p:cNvSpPr/>
            <p:nvPr/>
          </p:nvSpPr>
          <p:spPr>
            <a:xfrm>
              <a:off x="5856623" y="326938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1" name="Oval 730"/>
            <p:cNvSpPr/>
            <p:nvPr/>
          </p:nvSpPr>
          <p:spPr>
            <a:xfrm>
              <a:off x="5562830" y="29636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2" name="Oval 731"/>
            <p:cNvSpPr/>
            <p:nvPr/>
          </p:nvSpPr>
          <p:spPr>
            <a:xfrm>
              <a:off x="5758692" y="306557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3" name="Oval 732"/>
            <p:cNvSpPr/>
            <p:nvPr/>
          </p:nvSpPr>
          <p:spPr>
            <a:xfrm>
              <a:off x="3347864" y="38610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4" name="Oval 733"/>
            <p:cNvSpPr/>
            <p:nvPr/>
          </p:nvSpPr>
          <p:spPr>
            <a:xfrm>
              <a:off x="5709727" y="29636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5" name="Oval 734"/>
            <p:cNvSpPr/>
            <p:nvPr/>
          </p:nvSpPr>
          <p:spPr>
            <a:xfrm>
              <a:off x="5905589" y="311652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6" name="Oval 735"/>
            <p:cNvSpPr/>
            <p:nvPr/>
          </p:nvSpPr>
          <p:spPr>
            <a:xfrm>
              <a:off x="5611796" y="306557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7" name="Oval 736"/>
            <p:cNvSpPr/>
            <p:nvPr/>
          </p:nvSpPr>
          <p:spPr>
            <a:xfrm>
              <a:off x="5807658" y="29636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8" name="Oval 737"/>
            <p:cNvSpPr/>
            <p:nvPr/>
          </p:nvSpPr>
          <p:spPr>
            <a:xfrm>
              <a:off x="6084168" y="299695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9" name="Oval 738"/>
            <p:cNvSpPr/>
            <p:nvPr/>
          </p:nvSpPr>
          <p:spPr>
            <a:xfrm>
              <a:off x="5415934" y="29636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0" name="Oval 739"/>
            <p:cNvSpPr/>
            <p:nvPr/>
          </p:nvSpPr>
          <p:spPr>
            <a:xfrm>
              <a:off x="5660761" y="321843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1" name="Oval 740"/>
            <p:cNvSpPr/>
            <p:nvPr/>
          </p:nvSpPr>
          <p:spPr>
            <a:xfrm>
              <a:off x="5709727" y="332033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2" name="Oval 741"/>
            <p:cNvSpPr/>
            <p:nvPr/>
          </p:nvSpPr>
          <p:spPr>
            <a:xfrm>
              <a:off x="5464899" y="332033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3" name="Oval 742"/>
            <p:cNvSpPr/>
            <p:nvPr/>
          </p:nvSpPr>
          <p:spPr>
            <a:xfrm>
              <a:off x="5366968" y="31674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4" name="Oval 743"/>
            <p:cNvSpPr/>
            <p:nvPr/>
          </p:nvSpPr>
          <p:spPr>
            <a:xfrm>
              <a:off x="4283968" y="19888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5" name="Oval 744"/>
            <p:cNvSpPr/>
            <p:nvPr/>
          </p:nvSpPr>
          <p:spPr>
            <a:xfrm>
              <a:off x="5364088"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6" name="Oval 745"/>
            <p:cNvSpPr/>
            <p:nvPr/>
          </p:nvSpPr>
          <p:spPr>
            <a:xfrm>
              <a:off x="6084168"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7" name="Oval 746"/>
            <p:cNvSpPr/>
            <p:nvPr/>
          </p:nvSpPr>
          <p:spPr>
            <a:xfrm>
              <a:off x="6012160" y="278092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8" name="Straight Arrow Connector 747"/>
            <p:cNvCxnSpPr>
              <a:stCxn id="516" idx="0"/>
            </p:cNvCxnSpPr>
            <p:nvPr/>
          </p:nvCxnSpPr>
          <p:spPr>
            <a:xfrm rot="5400000" flipH="1" flipV="1">
              <a:off x="4517995" y="2366883"/>
              <a:ext cx="504054" cy="1800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9" name="TextBox 748"/>
            <p:cNvSpPr txBox="1"/>
            <p:nvPr/>
          </p:nvSpPr>
          <p:spPr>
            <a:xfrm>
              <a:off x="4499992" y="2348880"/>
              <a:ext cx="360040" cy="307777"/>
            </a:xfrm>
            <a:prstGeom prst="rect">
              <a:avLst/>
            </a:prstGeom>
            <a:noFill/>
          </p:spPr>
          <p:txBody>
            <a:bodyPr wrap="square" rtlCol="0">
              <a:spAutoFit/>
            </a:bodyPr>
            <a:lstStyle/>
            <a:p>
              <a:r>
                <a:rPr lang="en-US" sz="1400" dirty="0" smtClean="0"/>
                <a:t>r</a:t>
              </a:r>
              <a:r>
                <a:rPr lang="en-US" sz="1400" baseline="-25000" dirty="0" smtClean="0"/>
                <a:t>1</a:t>
              </a:r>
              <a:endParaRPr lang="en-US" sz="1400" dirty="0"/>
            </a:p>
          </p:txBody>
        </p:sp>
        <p:sp>
          <p:nvSpPr>
            <p:cNvPr id="750" name="Oval 749"/>
            <p:cNvSpPr/>
            <p:nvPr/>
          </p:nvSpPr>
          <p:spPr>
            <a:xfrm>
              <a:off x="3203848" y="4365104"/>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1" name="TextBox 750"/>
            <p:cNvSpPr txBox="1"/>
            <p:nvPr/>
          </p:nvSpPr>
          <p:spPr>
            <a:xfrm>
              <a:off x="3275856" y="4293096"/>
              <a:ext cx="1584176" cy="261610"/>
            </a:xfrm>
            <a:prstGeom prst="rect">
              <a:avLst/>
            </a:prstGeom>
            <a:noFill/>
          </p:spPr>
          <p:txBody>
            <a:bodyPr wrap="square" rtlCol="0">
              <a:spAutoFit/>
            </a:bodyPr>
            <a:lstStyle/>
            <a:p>
              <a:r>
                <a:rPr lang="en-US" sz="1100" dirty="0" smtClean="0"/>
                <a:t>Primary receiver</a:t>
              </a:r>
            </a:p>
          </p:txBody>
        </p:sp>
        <p:sp>
          <p:nvSpPr>
            <p:cNvPr id="752" name="TextBox 751"/>
            <p:cNvSpPr txBox="1"/>
            <p:nvPr/>
          </p:nvSpPr>
          <p:spPr>
            <a:xfrm>
              <a:off x="4644008" y="4293096"/>
              <a:ext cx="1512168" cy="261610"/>
            </a:xfrm>
            <a:prstGeom prst="rect">
              <a:avLst/>
            </a:prstGeom>
            <a:noFill/>
          </p:spPr>
          <p:txBody>
            <a:bodyPr wrap="square" rtlCol="0">
              <a:spAutoFit/>
            </a:bodyPr>
            <a:lstStyle/>
            <a:p>
              <a:r>
                <a:rPr lang="en-US" sz="1100" dirty="0" smtClean="0"/>
                <a:t>Secondary transmitters</a:t>
              </a:r>
            </a:p>
          </p:txBody>
        </p:sp>
        <p:sp>
          <p:nvSpPr>
            <p:cNvPr id="753" name="Oval 752"/>
            <p:cNvSpPr/>
            <p:nvPr/>
          </p:nvSpPr>
          <p:spPr>
            <a:xfrm>
              <a:off x="4644008" y="43651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4" name="Oval 753"/>
            <p:cNvSpPr/>
            <p:nvPr/>
          </p:nvSpPr>
          <p:spPr>
            <a:xfrm>
              <a:off x="3131840" y="40050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5" name="Oval 754"/>
            <p:cNvSpPr/>
            <p:nvPr/>
          </p:nvSpPr>
          <p:spPr>
            <a:xfrm>
              <a:off x="5599760" y="241659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6" name="Oval 755"/>
            <p:cNvSpPr/>
            <p:nvPr/>
          </p:nvSpPr>
          <p:spPr>
            <a:xfrm>
              <a:off x="5752160" y="256899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7" name="Oval 756"/>
            <p:cNvSpPr/>
            <p:nvPr/>
          </p:nvSpPr>
          <p:spPr>
            <a:xfrm>
              <a:off x="5904560" y="272139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8" name="Oval 757"/>
            <p:cNvSpPr/>
            <p:nvPr/>
          </p:nvSpPr>
          <p:spPr>
            <a:xfrm>
              <a:off x="6056960" y="287379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9" name="Oval 758"/>
            <p:cNvSpPr/>
            <p:nvPr/>
          </p:nvSpPr>
          <p:spPr>
            <a:xfrm>
              <a:off x="3131840" y="25649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0" name="Oval 759"/>
            <p:cNvSpPr/>
            <p:nvPr/>
          </p:nvSpPr>
          <p:spPr>
            <a:xfrm>
              <a:off x="5940152" y="23488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1" name="Oval 760"/>
            <p:cNvSpPr/>
            <p:nvPr/>
          </p:nvSpPr>
          <p:spPr>
            <a:xfrm>
              <a:off x="5508104" y="20608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2" name="Oval 761"/>
            <p:cNvSpPr/>
            <p:nvPr/>
          </p:nvSpPr>
          <p:spPr>
            <a:xfrm>
              <a:off x="5436096" y="15567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3" name="Oval 762"/>
            <p:cNvSpPr/>
            <p:nvPr/>
          </p:nvSpPr>
          <p:spPr>
            <a:xfrm>
              <a:off x="5148064" y="15567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4" name="Oval 763"/>
            <p:cNvSpPr/>
            <p:nvPr/>
          </p:nvSpPr>
          <p:spPr>
            <a:xfrm>
              <a:off x="5364088" y="177281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5" name="Oval 764"/>
            <p:cNvSpPr/>
            <p:nvPr/>
          </p:nvSpPr>
          <p:spPr>
            <a:xfrm>
              <a:off x="5292080" y="16288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6" name="Oval 765"/>
            <p:cNvSpPr/>
            <p:nvPr/>
          </p:nvSpPr>
          <p:spPr>
            <a:xfrm>
              <a:off x="5588496" y="17091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7" name="Oval 766"/>
            <p:cNvSpPr/>
            <p:nvPr/>
          </p:nvSpPr>
          <p:spPr>
            <a:xfrm>
              <a:off x="5740896" y="18615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8" name="Oval 767"/>
            <p:cNvSpPr/>
            <p:nvPr/>
          </p:nvSpPr>
          <p:spPr>
            <a:xfrm>
              <a:off x="5893296" y="2013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9" name="Oval 768"/>
            <p:cNvSpPr/>
            <p:nvPr/>
          </p:nvSpPr>
          <p:spPr>
            <a:xfrm>
              <a:off x="6045696" y="21663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0" name="Oval 769"/>
            <p:cNvSpPr/>
            <p:nvPr/>
          </p:nvSpPr>
          <p:spPr>
            <a:xfrm>
              <a:off x="3995936"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1" name="Oval 770"/>
            <p:cNvSpPr/>
            <p:nvPr/>
          </p:nvSpPr>
          <p:spPr>
            <a:xfrm>
              <a:off x="3347864" y="15567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2" name="Oval 771"/>
            <p:cNvSpPr/>
            <p:nvPr/>
          </p:nvSpPr>
          <p:spPr>
            <a:xfrm>
              <a:off x="4572000" y="407707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3" name="Oval 772"/>
            <p:cNvSpPr/>
            <p:nvPr/>
          </p:nvSpPr>
          <p:spPr>
            <a:xfrm>
              <a:off x="4572000" y="371703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4" name="Oval 773"/>
            <p:cNvSpPr/>
            <p:nvPr/>
          </p:nvSpPr>
          <p:spPr>
            <a:xfrm>
              <a:off x="3347864" y="191683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5" name="Group 774"/>
          <p:cNvGrpSpPr/>
          <p:nvPr/>
        </p:nvGrpSpPr>
        <p:grpSpPr>
          <a:xfrm>
            <a:off x="5334000" y="1752600"/>
            <a:ext cx="3200400" cy="2590800"/>
            <a:chOff x="3059832" y="1484784"/>
            <a:chExt cx="3168352" cy="3239199"/>
          </a:xfrm>
        </p:grpSpPr>
        <p:sp>
          <p:nvSpPr>
            <p:cNvPr id="776" name="Rectangle 775"/>
            <p:cNvSpPr/>
            <p:nvPr/>
          </p:nvSpPr>
          <p:spPr>
            <a:xfrm>
              <a:off x="3059832" y="1484784"/>
              <a:ext cx="3168352" cy="28083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7" name="Oval 776"/>
            <p:cNvSpPr/>
            <p:nvPr/>
          </p:nvSpPr>
          <p:spPr>
            <a:xfrm>
              <a:off x="3811596" y="21981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8" name="Oval 777"/>
            <p:cNvSpPr/>
            <p:nvPr/>
          </p:nvSpPr>
          <p:spPr>
            <a:xfrm>
              <a:off x="3713665"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9" name="Oval 778"/>
            <p:cNvSpPr/>
            <p:nvPr/>
          </p:nvSpPr>
          <p:spPr>
            <a:xfrm>
              <a:off x="4056423" y="204524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0" name="Oval 779"/>
            <p:cNvSpPr/>
            <p:nvPr/>
          </p:nvSpPr>
          <p:spPr>
            <a:xfrm>
              <a:off x="3762630"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1" name="Oval 780"/>
            <p:cNvSpPr/>
            <p:nvPr/>
          </p:nvSpPr>
          <p:spPr>
            <a:xfrm>
              <a:off x="3958492"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2" name="Oval 781"/>
            <p:cNvSpPr/>
            <p:nvPr/>
          </p:nvSpPr>
          <p:spPr>
            <a:xfrm>
              <a:off x="3851920" y="148478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3" name="Oval 782"/>
            <p:cNvSpPr/>
            <p:nvPr/>
          </p:nvSpPr>
          <p:spPr>
            <a:xfrm>
              <a:off x="4355976" y="242088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4" name="Oval 783"/>
            <p:cNvSpPr/>
            <p:nvPr/>
          </p:nvSpPr>
          <p:spPr>
            <a:xfrm>
              <a:off x="4355976" y="177281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5" name="Oval 784"/>
            <p:cNvSpPr/>
            <p:nvPr/>
          </p:nvSpPr>
          <p:spPr>
            <a:xfrm>
              <a:off x="3491880" y="18448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6" name="Oval 785"/>
            <p:cNvSpPr/>
            <p:nvPr/>
          </p:nvSpPr>
          <p:spPr>
            <a:xfrm>
              <a:off x="4499992" y="16288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7" name="Oval 786"/>
            <p:cNvSpPr/>
            <p:nvPr/>
          </p:nvSpPr>
          <p:spPr>
            <a:xfrm>
              <a:off x="3566768" y="153573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8" name="Oval 787"/>
            <p:cNvSpPr/>
            <p:nvPr/>
          </p:nvSpPr>
          <p:spPr>
            <a:xfrm>
              <a:off x="3615734"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9" name="Oval 788"/>
            <p:cNvSpPr/>
            <p:nvPr/>
          </p:nvSpPr>
          <p:spPr>
            <a:xfrm>
              <a:off x="3860561" y="199429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0" name="Oval 789"/>
            <p:cNvSpPr/>
            <p:nvPr/>
          </p:nvSpPr>
          <p:spPr>
            <a:xfrm>
              <a:off x="3909527"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1" name="Oval 790"/>
            <p:cNvSpPr/>
            <p:nvPr/>
          </p:nvSpPr>
          <p:spPr>
            <a:xfrm>
              <a:off x="3664699"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2" name="Oval 791"/>
            <p:cNvSpPr/>
            <p:nvPr/>
          </p:nvSpPr>
          <p:spPr>
            <a:xfrm>
              <a:off x="3566768"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3" name="Oval 792"/>
            <p:cNvSpPr/>
            <p:nvPr/>
          </p:nvSpPr>
          <p:spPr>
            <a:xfrm>
              <a:off x="3131840" y="16288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4" name="Oval 793"/>
            <p:cNvSpPr/>
            <p:nvPr/>
          </p:nvSpPr>
          <p:spPr>
            <a:xfrm>
              <a:off x="3203848" y="191683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5" name="Oval 794"/>
            <p:cNvSpPr/>
            <p:nvPr/>
          </p:nvSpPr>
          <p:spPr>
            <a:xfrm>
              <a:off x="3615734" y="163763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6" name="Oval 795"/>
            <p:cNvSpPr/>
            <p:nvPr/>
          </p:nvSpPr>
          <p:spPr>
            <a:xfrm>
              <a:off x="3664699" y="148478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7" name="Oval 796"/>
            <p:cNvSpPr/>
            <p:nvPr/>
          </p:nvSpPr>
          <p:spPr>
            <a:xfrm>
              <a:off x="5323764" y="29181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8" name="Oval 797"/>
            <p:cNvSpPr/>
            <p:nvPr/>
          </p:nvSpPr>
          <p:spPr>
            <a:xfrm>
              <a:off x="5225833" y="26634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9" name="Oval 798"/>
            <p:cNvSpPr/>
            <p:nvPr/>
          </p:nvSpPr>
          <p:spPr>
            <a:xfrm>
              <a:off x="5568591" y="276532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0" name="Oval 799"/>
            <p:cNvSpPr/>
            <p:nvPr/>
          </p:nvSpPr>
          <p:spPr>
            <a:xfrm>
              <a:off x="5274798" y="245962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1" name="Oval 800"/>
            <p:cNvSpPr/>
            <p:nvPr/>
          </p:nvSpPr>
          <p:spPr>
            <a:xfrm>
              <a:off x="5470660" y="25615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2" name="Oval 801"/>
            <p:cNvSpPr/>
            <p:nvPr/>
          </p:nvSpPr>
          <p:spPr>
            <a:xfrm>
              <a:off x="5323764" y="23067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3" name="Oval 802"/>
            <p:cNvSpPr/>
            <p:nvPr/>
          </p:nvSpPr>
          <p:spPr>
            <a:xfrm>
              <a:off x="5292080"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4" name="Oval 803"/>
            <p:cNvSpPr/>
            <p:nvPr/>
          </p:nvSpPr>
          <p:spPr>
            <a:xfrm>
              <a:off x="5364088" y="36450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5" name="Oval 804"/>
            <p:cNvSpPr/>
            <p:nvPr/>
          </p:nvSpPr>
          <p:spPr>
            <a:xfrm>
              <a:off x="5323764" y="25615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6" name="Oval 805"/>
            <p:cNvSpPr/>
            <p:nvPr/>
          </p:nvSpPr>
          <p:spPr>
            <a:xfrm>
              <a:off x="5519626" y="245962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7" name="Oval 806"/>
            <p:cNvSpPr/>
            <p:nvPr/>
          </p:nvSpPr>
          <p:spPr>
            <a:xfrm>
              <a:off x="5078936" y="225581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8" name="Oval 807"/>
            <p:cNvSpPr/>
            <p:nvPr/>
          </p:nvSpPr>
          <p:spPr>
            <a:xfrm>
              <a:off x="5127902" y="245962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9" name="Oval 808"/>
            <p:cNvSpPr/>
            <p:nvPr/>
          </p:nvSpPr>
          <p:spPr>
            <a:xfrm>
              <a:off x="5372729" y="271437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0" name="Oval 809"/>
            <p:cNvSpPr/>
            <p:nvPr/>
          </p:nvSpPr>
          <p:spPr>
            <a:xfrm>
              <a:off x="5421695" y="281627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1" name="Oval 810"/>
            <p:cNvSpPr/>
            <p:nvPr/>
          </p:nvSpPr>
          <p:spPr>
            <a:xfrm>
              <a:off x="5078936" y="26634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2" name="Oval 811"/>
            <p:cNvSpPr/>
            <p:nvPr/>
          </p:nvSpPr>
          <p:spPr>
            <a:xfrm>
              <a:off x="4860032" y="270892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3" name="Oval 812"/>
            <p:cNvSpPr/>
            <p:nvPr/>
          </p:nvSpPr>
          <p:spPr>
            <a:xfrm>
              <a:off x="4981005" y="240866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4" name="Oval 813"/>
            <p:cNvSpPr/>
            <p:nvPr/>
          </p:nvSpPr>
          <p:spPr>
            <a:xfrm>
              <a:off x="5127902" y="235771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5" name="Oval 814"/>
            <p:cNvSpPr/>
            <p:nvPr/>
          </p:nvSpPr>
          <p:spPr>
            <a:xfrm>
              <a:off x="5176867" y="22048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6" name="Oval 815"/>
            <p:cNvSpPr/>
            <p:nvPr/>
          </p:nvSpPr>
          <p:spPr>
            <a:xfrm>
              <a:off x="4932040" y="32129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7" name="Oval 816"/>
            <p:cNvSpPr/>
            <p:nvPr/>
          </p:nvSpPr>
          <p:spPr>
            <a:xfrm>
              <a:off x="5004048" y="306896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8" name="Oval 817"/>
            <p:cNvSpPr/>
            <p:nvPr/>
          </p:nvSpPr>
          <p:spPr>
            <a:xfrm>
              <a:off x="4626726" y="224359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 name="Oval 818"/>
            <p:cNvSpPr/>
            <p:nvPr/>
          </p:nvSpPr>
          <p:spPr>
            <a:xfrm>
              <a:off x="4675692" y="20907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 name="Oval 819"/>
            <p:cNvSpPr/>
            <p:nvPr/>
          </p:nvSpPr>
          <p:spPr>
            <a:xfrm>
              <a:off x="4773623" y="224359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1" name="Oval 820"/>
            <p:cNvSpPr/>
            <p:nvPr/>
          </p:nvSpPr>
          <p:spPr>
            <a:xfrm>
              <a:off x="4969485" y="239644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2" name="Oval 821"/>
            <p:cNvSpPr/>
            <p:nvPr/>
          </p:nvSpPr>
          <p:spPr>
            <a:xfrm>
              <a:off x="4675692" y="23454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3" name="Oval 822"/>
            <p:cNvSpPr/>
            <p:nvPr/>
          </p:nvSpPr>
          <p:spPr>
            <a:xfrm>
              <a:off x="4860032" y="20608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4" name="Oval 823"/>
            <p:cNvSpPr/>
            <p:nvPr/>
          </p:nvSpPr>
          <p:spPr>
            <a:xfrm>
              <a:off x="4430864" y="203979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5" name="Oval 824"/>
            <p:cNvSpPr/>
            <p:nvPr/>
          </p:nvSpPr>
          <p:spPr>
            <a:xfrm>
              <a:off x="4479830" y="224359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6" name="Oval 825"/>
            <p:cNvSpPr/>
            <p:nvPr/>
          </p:nvSpPr>
          <p:spPr>
            <a:xfrm>
              <a:off x="4211960" y="263691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7" name="Oval 826"/>
            <p:cNvSpPr/>
            <p:nvPr/>
          </p:nvSpPr>
          <p:spPr>
            <a:xfrm>
              <a:off x="5364088"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8" name="Oval 827"/>
            <p:cNvSpPr/>
            <p:nvPr/>
          </p:nvSpPr>
          <p:spPr>
            <a:xfrm>
              <a:off x="4355976" y="25649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9" name="Oval 828"/>
            <p:cNvSpPr/>
            <p:nvPr/>
          </p:nvSpPr>
          <p:spPr>
            <a:xfrm>
              <a:off x="4355976" y="285293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0" name="Oval 829"/>
            <p:cNvSpPr/>
            <p:nvPr/>
          </p:nvSpPr>
          <p:spPr>
            <a:xfrm>
              <a:off x="4355976" y="270892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1" name="Oval 830"/>
            <p:cNvSpPr/>
            <p:nvPr/>
          </p:nvSpPr>
          <p:spPr>
            <a:xfrm>
              <a:off x="3995936" y="23488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2" name="Oval 831"/>
            <p:cNvSpPr/>
            <p:nvPr/>
          </p:nvSpPr>
          <p:spPr>
            <a:xfrm>
              <a:off x="4479830" y="214169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3" name="Oval 832"/>
            <p:cNvSpPr/>
            <p:nvPr/>
          </p:nvSpPr>
          <p:spPr>
            <a:xfrm>
              <a:off x="4528795" y="19888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4" name="Oval 833"/>
            <p:cNvSpPr/>
            <p:nvPr/>
          </p:nvSpPr>
          <p:spPr>
            <a:xfrm>
              <a:off x="5107740" y="42143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5" name="Oval 834"/>
            <p:cNvSpPr/>
            <p:nvPr/>
          </p:nvSpPr>
          <p:spPr>
            <a:xfrm>
              <a:off x="5009809"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6" name="Oval 835"/>
            <p:cNvSpPr/>
            <p:nvPr/>
          </p:nvSpPr>
          <p:spPr>
            <a:xfrm>
              <a:off x="5352567" y="406147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7" name="Oval 836"/>
            <p:cNvSpPr/>
            <p:nvPr/>
          </p:nvSpPr>
          <p:spPr>
            <a:xfrm>
              <a:off x="5058774"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8" name="Oval 837"/>
            <p:cNvSpPr/>
            <p:nvPr/>
          </p:nvSpPr>
          <p:spPr>
            <a:xfrm>
              <a:off x="5254636"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9" name="Oval 838"/>
            <p:cNvSpPr/>
            <p:nvPr/>
          </p:nvSpPr>
          <p:spPr>
            <a:xfrm>
              <a:off x="5107740" y="36029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0" name="Oval 839"/>
            <p:cNvSpPr/>
            <p:nvPr/>
          </p:nvSpPr>
          <p:spPr>
            <a:xfrm>
              <a:off x="5205671"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1" name="Oval 840"/>
            <p:cNvSpPr/>
            <p:nvPr/>
          </p:nvSpPr>
          <p:spPr>
            <a:xfrm>
              <a:off x="5508104" y="407707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2" name="Oval 841"/>
            <p:cNvSpPr/>
            <p:nvPr/>
          </p:nvSpPr>
          <p:spPr>
            <a:xfrm>
              <a:off x="5107740"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3" name="Oval 842"/>
            <p:cNvSpPr/>
            <p:nvPr/>
          </p:nvSpPr>
          <p:spPr>
            <a:xfrm>
              <a:off x="5303602"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4" name="Oval 843"/>
            <p:cNvSpPr/>
            <p:nvPr/>
          </p:nvSpPr>
          <p:spPr>
            <a:xfrm>
              <a:off x="4862912" y="355195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5" name="Oval 844"/>
            <p:cNvSpPr/>
            <p:nvPr/>
          </p:nvSpPr>
          <p:spPr>
            <a:xfrm>
              <a:off x="4911878"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6" name="Oval 845"/>
            <p:cNvSpPr/>
            <p:nvPr/>
          </p:nvSpPr>
          <p:spPr>
            <a:xfrm>
              <a:off x="4499992" y="306896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7" name="Oval 846"/>
            <p:cNvSpPr/>
            <p:nvPr/>
          </p:nvSpPr>
          <p:spPr>
            <a:xfrm>
              <a:off x="5205671"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8" name="Oval 847"/>
            <p:cNvSpPr/>
            <p:nvPr/>
          </p:nvSpPr>
          <p:spPr>
            <a:xfrm>
              <a:off x="4960843"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9" name="Oval 848"/>
            <p:cNvSpPr/>
            <p:nvPr/>
          </p:nvSpPr>
          <p:spPr>
            <a:xfrm>
              <a:off x="4862912"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0" name="Oval 849"/>
            <p:cNvSpPr/>
            <p:nvPr/>
          </p:nvSpPr>
          <p:spPr>
            <a:xfrm>
              <a:off x="4572000" y="357301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1" name="Oval 850"/>
            <p:cNvSpPr/>
            <p:nvPr/>
          </p:nvSpPr>
          <p:spPr>
            <a:xfrm>
              <a:off x="4764981" y="370481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2" name="Oval 851"/>
            <p:cNvSpPr/>
            <p:nvPr/>
          </p:nvSpPr>
          <p:spPr>
            <a:xfrm>
              <a:off x="4911878" y="365386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3" name="Oval 852"/>
            <p:cNvSpPr/>
            <p:nvPr/>
          </p:nvSpPr>
          <p:spPr>
            <a:xfrm>
              <a:off x="4960843"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4" name="Oval 853"/>
            <p:cNvSpPr/>
            <p:nvPr/>
          </p:nvSpPr>
          <p:spPr>
            <a:xfrm>
              <a:off x="3595572" y="27741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5" name="Oval 854"/>
            <p:cNvSpPr/>
            <p:nvPr/>
          </p:nvSpPr>
          <p:spPr>
            <a:xfrm>
              <a:off x="3497641" y="25194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6" name="Oval 855"/>
            <p:cNvSpPr/>
            <p:nvPr/>
          </p:nvSpPr>
          <p:spPr>
            <a:xfrm>
              <a:off x="3840399" y="26213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7" name="Oval 856"/>
            <p:cNvSpPr/>
            <p:nvPr/>
          </p:nvSpPr>
          <p:spPr>
            <a:xfrm>
              <a:off x="3131840" y="213285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8" name="Oval 857"/>
            <p:cNvSpPr/>
            <p:nvPr/>
          </p:nvSpPr>
          <p:spPr>
            <a:xfrm>
              <a:off x="3742468" y="24175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9" name="Oval 858"/>
            <p:cNvSpPr/>
            <p:nvPr/>
          </p:nvSpPr>
          <p:spPr>
            <a:xfrm>
              <a:off x="3595572" y="21627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0" name="Oval 859"/>
            <p:cNvSpPr/>
            <p:nvPr/>
          </p:nvSpPr>
          <p:spPr>
            <a:xfrm>
              <a:off x="3693503"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1" name="Oval 860"/>
            <p:cNvSpPr/>
            <p:nvPr/>
          </p:nvSpPr>
          <p:spPr>
            <a:xfrm>
              <a:off x="3889365" y="246845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2" name="Oval 861"/>
            <p:cNvSpPr/>
            <p:nvPr/>
          </p:nvSpPr>
          <p:spPr>
            <a:xfrm>
              <a:off x="3595572" y="24175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3" name="Oval 862"/>
            <p:cNvSpPr/>
            <p:nvPr/>
          </p:nvSpPr>
          <p:spPr>
            <a:xfrm>
              <a:off x="4355976" y="227687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4" name="Oval 863"/>
            <p:cNvSpPr/>
            <p:nvPr/>
          </p:nvSpPr>
          <p:spPr>
            <a:xfrm>
              <a:off x="3347864" y="191683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5" name="Oval 864"/>
            <p:cNvSpPr/>
            <p:nvPr/>
          </p:nvSpPr>
          <p:spPr>
            <a:xfrm>
              <a:off x="3399710"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6" name="Oval 865"/>
            <p:cNvSpPr/>
            <p:nvPr/>
          </p:nvSpPr>
          <p:spPr>
            <a:xfrm>
              <a:off x="3644537" y="257035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7" name="Oval 866"/>
            <p:cNvSpPr/>
            <p:nvPr/>
          </p:nvSpPr>
          <p:spPr>
            <a:xfrm>
              <a:off x="3693503" y="267226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8" name="Oval 867"/>
            <p:cNvSpPr/>
            <p:nvPr/>
          </p:nvSpPr>
          <p:spPr>
            <a:xfrm>
              <a:off x="3350744" y="25194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9" name="Oval 868"/>
            <p:cNvSpPr/>
            <p:nvPr/>
          </p:nvSpPr>
          <p:spPr>
            <a:xfrm>
              <a:off x="3203848" y="24175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0" name="Oval 869"/>
            <p:cNvSpPr/>
            <p:nvPr/>
          </p:nvSpPr>
          <p:spPr>
            <a:xfrm>
              <a:off x="3252813" y="226465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1" name="Oval 870"/>
            <p:cNvSpPr/>
            <p:nvPr/>
          </p:nvSpPr>
          <p:spPr>
            <a:xfrm>
              <a:off x="3131840" y="177281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2" name="Oval 871"/>
            <p:cNvSpPr/>
            <p:nvPr/>
          </p:nvSpPr>
          <p:spPr>
            <a:xfrm>
              <a:off x="3448675" y="20608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3" name="Oval 872"/>
            <p:cNvSpPr/>
            <p:nvPr/>
          </p:nvSpPr>
          <p:spPr>
            <a:xfrm>
              <a:off x="6012160"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4" name="Oval 873"/>
            <p:cNvSpPr/>
            <p:nvPr/>
          </p:nvSpPr>
          <p:spPr>
            <a:xfrm>
              <a:off x="5729889"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5" name="Oval 874"/>
            <p:cNvSpPr/>
            <p:nvPr/>
          </p:nvSpPr>
          <p:spPr>
            <a:xfrm>
              <a:off x="6072647" y="406147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6" name="Oval 875"/>
            <p:cNvSpPr/>
            <p:nvPr/>
          </p:nvSpPr>
          <p:spPr>
            <a:xfrm>
              <a:off x="5778854"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7" name="Oval 876"/>
            <p:cNvSpPr/>
            <p:nvPr/>
          </p:nvSpPr>
          <p:spPr>
            <a:xfrm>
              <a:off x="5974716"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8" name="Oval 877"/>
            <p:cNvSpPr/>
            <p:nvPr/>
          </p:nvSpPr>
          <p:spPr>
            <a:xfrm>
              <a:off x="5827820" y="36029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9" name="Oval 878"/>
            <p:cNvSpPr/>
            <p:nvPr/>
          </p:nvSpPr>
          <p:spPr>
            <a:xfrm>
              <a:off x="5925751"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0" name="Oval 879"/>
            <p:cNvSpPr/>
            <p:nvPr/>
          </p:nvSpPr>
          <p:spPr>
            <a:xfrm>
              <a:off x="6121613" y="390861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1" name="Oval 880"/>
            <p:cNvSpPr/>
            <p:nvPr/>
          </p:nvSpPr>
          <p:spPr>
            <a:xfrm>
              <a:off x="5827820"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2" name="Oval 881"/>
            <p:cNvSpPr/>
            <p:nvPr/>
          </p:nvSpPr>
          <p:spPr>
            <a:xfrm>
              <a:off x="6023682"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3" name="Oval 882"/>
            <p:cNvSpPr/>
            <p:nvPr/>
          </p:nvSpPr>
          <p:spPr>
            <a:xfrm>
              <a:off x="5582992" y="355195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4" name="Oval 883"/>
            <p:cNvSpPr/>
            <p:nvPr/>
          </p:nvSpPr>
          <p:spPr>
            <a:xfrm>
              <a:off x="5631958"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5" name="Oval 884"/>
            <p:cNvSpPr/>
            <p:nvPr/>
          </p:nvSpPr>
          <p:spPr>
            <a:xfrm>
              <a:off x="5876785" y="401051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6" name="Oval 885"/>
            <p:cNvSpPr/>
            <p:nvPr/>
          </p:nvSpPr>
          <p:spPr>
            <a:xfrm>
              <a:off x="5925751"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7" name="Oval 886"/>
            <p:cNvSpPr/>
            <p:nvPr/>
          </p:nvSpPr>
          <p:spPr>
            <a:xfrm>
              <a:off x="5680923"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8" name="Oval 887"/>
            <p:cNvSpPr/>
            <p:nvPr/>
          </p:nvSpPr>
          <p:spPr>
            <a:xfrm>
              <a:off x="5582992"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9" name="Oval 888"/>
            <p:cNvSpPr/>
            <p:nvPr/>
          </p:nvSpPr>
          <p:spPr>
            <a:xfrm>
              <a:off x="5436096"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0" name="Oval 889"/>
            <p:cNvSpPr/>
            <p:nvPr/>
          </p:nvSpPr>
          <p:spPr>
            <a:xfrm>
              <a:off x="5485061" y="370481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1" name="Oval 890"/>
            <p:cNvSpPr/>
            <p:nvPr/>
          </p:nvSpPr>
          <p:spPr>
            <a:xfrm>
              <a:off x="5631958" y="365386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2" name="Oval 891"/>
            <p:cNvSpPr/>
            <p:nvPr/>
          </p:nvSpPr>
          <p:spPr>
            <a:xfrm>
              <a:off x="5680923"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3" name="Oval 892"/>
            <p:cNvSpPr/>
            <p:nvPr/>
          </p:nvSpPr>
          <p:spPr>
            <a:xfrm>
              <a:off x="4315652" y="42143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4" name="Oval 893"/>
            <p:cNvSpPr/>
            <p:nvPr/>
          </p:nvSpPr>
          <p:spPr>
            <a:xfrm>
              <a:off x="4217721"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5" name="Oval 894"/>
            <p:cNvSpPr/>
            <p:nvPr/>
          </p:nvSpPr>
          <p:spPr>
            <a:xfrm>
              <a:off x="4716016" y="41490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6" name="Oval 895"/>
            <p:cNvSpPr/>
            <p:nvPr/>
          </p:nvSpPr>
          <p:spPr>
            <a:xfrm>
              <a:off x="4211960"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7" name="Oval 896"/>
            <p:cNvSpPr/>
            <p:nvPr/>
          </p:nvSpPr>
          <p:spPr>
            <a:xfrm>
              <a:off x="4427984" y="34290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8" name="Oval 897"/>
            <p:cNvSpPr/>
            <p:nvPr/>
          </p:nvSpPr>
          <p:spPr>
            <a:xfrm>
              <a:off x="4315652" y="36029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9" name="Oval 898"/>
            <p:cNvSpPr/>
            <p:nvPr/>
          </p:nvSpPr>
          <p:spPr>
            <a:xfrm>
              <a:off x="4413583"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0" name="Oval 899"/>
            <p:cNvSpPr/>
            <p:nvPr/>
          </p:nvSpPr>
          <p:spPr>
            <a:xfrm>
              <a:off x="4609445" y="390861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1" name="Oval 900"/>
            <p:cNvSpPr/>
            <p:nvPr/>
          </p:nvSpPr>
          <p:spPr>
            <a:xfrm>
              <a:off x="4315652"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2" name="Oval 901"/>
            <p:cNvSpPr/>
            <p:nvPr/>
          </p:nvSpPr>
          <p:spPr>
            <a:xfrm>
              <a:off x="4716016" y="34290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3" name="Oval 902"/>
            <p:cNvSpPr/>
            <p:nvPr/>
          </p:nvSpPr>
          <p:spPr>
            <a:xfrm>
              <a:off x="4070824" y="355195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4" name="Oval 903"/>
            <p:cNvSpPr/>
            <p:nvPr/>
          </p:nvSpPr>
          <p:spPr>
            <a:xfrm>
              <a:off x="4119790" y="37557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5" name="Oval 904"/>
            <p:cNvSpPr/>
            <p:nvPr/>
          </p:nvSpPr>
          <p:spPr>
            <a:xfrm>
              <a:off x="4364617" y="401051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6" name="Oval 905"/>
            <p:cNvSpPr/>
            <p:nvPr/>
          </p:nvSpPr>
          <p:spPr>
            <a:xfrm>
              <a:off x="4413583"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7" name="Oval 906"/>
            <p:cNvSpPr/>
            <p:nvPr/>
          </p:nvSpPr>
          <p:spPr>
            <a:xfrm>
              <a:off x="4168755" y="41124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8" name="Oval 907"/>
            <p:cNvSpPr/>
            <p:nvPr/>
          </p:nvSpPr>
          <p:spPr>
            <a:xfrm>
              <a:off x="4070824" y="39595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9" name="Oval 908"/>
            <p:cNvSpPr/>
            <p:nvPr/>
          </p:nvSpPr>
          <p:spPr>
            <a:xfrm>
              <a:off x="3923928" y="38576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0" name="Oval 909"/>
            <p:cNvSpPr/>
            <p:nvPr/>
          </p:nvSpPr>
          <p:spPr>
            <a:xfrm>
              <a:off x="3972893" y="370481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1" name="Oval 910"/>
            <p:cNvSpPr/>
            <p:nvPr/>
          </p:nvSpPr>
          <p:spPr>
            <a:xfrm>
              <a:off x="4168755" y="35010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2" name="Oval 911"/>
            <p:cNvSpPr/>
            <p:nvPr/>
          </p:nvSpPr>
          <p:spPr>
            <a:xfrm>
              <a:off x="4067944" y="31409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3" name="Oval 912"/>
            <p:cNvSpPr/>
            <p:nvPr/>
          </p:nvSpPr>
          <p:spPr>
            <a:xfrm>
              <a:off x="4001697" y="30234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4" name="Oval 913"/>
            <p:cNvSpPr/>
            <p:nvPr/>
          </p:nvSpPr>
          <p:spPr>
            <a:xfrm>
              <a:off x="4344455" y="312536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5" name="Oval 914"/>
            <p:cNvSpPr/>
            <p:nvPr/>
          </p:nvSpPr>
          <p:spPr>
            <a:xfrm>
              <a:off x="6084168" y="364502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6" name="Oval 915"/>
            <p:cNvSpPr/>
            <p:nvPr/>
          </p:nvSpPr>
          <p:spPr>
            <a:xfrm>
              <a:off x="4139952" y="306896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7" name="Oval 916"/>
            <p:cNvSpPr/>
            <p:nvPr/>
          </p:nvSpPr>
          <p:spPr>
            <a:xfrm>
              <a:off x="4099628" y="26668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8" name="Oval 917"/>
            <p:cNvSpPr/>
            <p:nvPr/>
          </p:nvSpPr>
          <p:spPr>
            <a:xfrm>
              <a:off x="4197559" y="281966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9" name="Oval 918"/>
            <p:cNvSpPr/>
            <p:nvPr/>
          </p:nvSpPr>
          <p:spPr>
            <a:xfrm>
              <a:off x="4393421" y="297251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0" name="Oval 919"/>
            <p:cNvSpPr/>
            <p:nvPr/>
          </p:nvSpPr>
          <p:spPr>
            <a:xfrm>
              <a:off x="4099628" y="292156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 name="Oval 920"/>
            <p:cNvSpPr/>
            <p:nvPr/>
          </p:nvSpPr>
          <p:spPr>
            <a:xfrm>
              <a:off x="4211960" y="29249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 name="Oval 921"/>
            <p:cNvSpPr/>
            <p:nvPr/>
          </p:nvSpPr>
          <p:spPr>
            <a:xfrm>
              <a:off x="3903766" y="281966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3" name="Oval 922"/>
            <p:cNvSpPr/>
            <p:nvPr/>
          </p:nvSpPr>
          <p:spPr>
            <a:xfrm>
              <a:off x="3851920"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4" name="Oval 923"/>
            <p:cNvSpPr/>
            <p:nvPr/>
          </p:nvSpPr>
          <p:spPr>
            <a:xfrm>
              <a:off x="4197559" y="317631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5" name="Oval 924"/>
            <p:cNvSpPr/>
            <p:nvPr/>
          </p:nvSpPr>
          <p:spPr>
            <a:xfrm>
              <a:off x="3952731" y="317631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6" name="Oval 925"/>
            <p:cNvSpPr/>
            <p:nvPr/>
          </p:nvSpPr>
          <p:spPr>
            <a:xfrm>
              <a:off x="3854800" y="302346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7" name="Oval 926"/>
            <p:cNvSpPr/>
            <p:nvPr/>
          </p:nvSpPr>
          <p:spPr>
            <a:xfrm>
              <a:off x="3707904" y="292156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8" name="Oval 927"/>
            <p:cNvSpPr/>
            <p:nvPr/>
          </p:nvSpPr>
          <p:spPr>
            <a:xfrm>
              <a:off x="3756869" y="276870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9" name="Oval 928"/>
            <p:cNvSpPr/>
            <p:nvPr/>
          </p:nvSpPr>
          <p:spPr>
            <a:xfrm>
              <a:off x="3903766" y="271775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0" name="Oval 929"/>
            <p:cNvSpPr/>
            <p:nvPr/>
          </p:nvSpPr>
          <p:spPr>
            <a:xfrm>
              <a:off x="3952731" y="25649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1" name="Oval 930"/>
            <p:cNvSpPr/>
            <p:nvPr/>
          </p:nvSpPr>
          <p:spPr>
            <a:xfrm>
              <a:off x="6084168" y="242088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2" name="Oval 931"/>
            <p:cNvSpPr/>
            <p:nvPr/>
          </p:nvSpPr>
          <p:spPr>
            <a:xfrm>
              <a:off x="5796136" y="278092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3" name="Oval 932"/>
            <p:cNvSpPr/>
            <p:nvPr/>
          </p:nvSpPr>
          <p:spPr>
            <a:xfrm>
              <a:off x="5784615" y="26213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4" name="Oval 933"/>
            <p:cNvSpPr/>
            <p:nvPr/>
          </p:nvSpPr>
          <p:spPr>
            <a:xfrm>
              <a:off x="5490822"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5" name="Oval 934"/>
            <p:cNvSpPr/>
            <p:nvPr/>
          </p:nvSpPr>
          <p:spPr>
            <a:xfrm>
              <a:off x="5686684" y="24175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6" name="Oval 935"/>
            <p:cNvSpPr/>
            <p:nvPr/>
          </p:nvSpPr>
          <p:spPr>
            <a:xfrm>
              <a:off x="5539788" y="21627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7" name="Oval 936"/>
            <p:cNvSpPr/>
            <p:nvPr/>
          </p:nvSpPr>
          <p:spPr>
            <a:xfrm>
              <a:off x="5637719"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8" name="Oval 937"/>
            <p:cNvSpPr/>
            <p:nvPr/>
          </p:nvSpPr>
          <p:spPr>
            <a:xfrm>
              <a:off x="5833581" y="246845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9" name="Oval 938"/>
            <p:cNvSpPr/>
            <p:nvPr/>
          </p:nvSpPr>
          <p:spPr>
            <a:xfrm>
              <a:off x="5652120" y="263691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0" name="Oval 939"/>
            <p:cNvSpPr/>
            <p:nvPr/>
          </p:nvSpPr>
          <p:spPr>
            <a:xfrm>
              <a:off x="5735650"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1" name="Oval 940"/>
            <p:cNvSpPr/>
            <p:nvPr/>
          </p:nvSpPr>
          <p:spPr>
            <a:xfrm>
              <a:off x="5294960" y="211179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2" name="Oval 941"/>
            <p:cNvSpPr/>
            <p:nvPr/>
          </p:nvSpPr>
          <p:spPr>
            <a:xfrm>
              <a:off x="5343926" y="23156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3" name="Oval 942"/>
            <p:cNvSpPr/>
            <p:nvPr/>
          </p:nvSpPr>
          <p:spPr>
            <a:xfrm>
              <a:off x="6012160" y="25649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4" name="Oval 943"/>
            <p:cNvSpPr/>
            <p:nvPr/>
          </p:nvSpPr>
          <p:spPr>
            <a:xfrm>
              <a:off x="6084168"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5" name="Oval 944"/>
            <p:cNvSpPr/>
            <p:nvPr/>
          </p:nvSpPr>
          <p:spPr>
            <a:xfrm>
              <a:off x="4860032" y="306896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6" name="Oval 945"/>
            <p:cNvSpPr/>
            <p:nvPr/>
          </p:nvSpPr>
          <p:spPr>
            <a:xfrm>
              <a:off x="4355976" y="15567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7" name="Oval 946"/>
            <p:cNvSpPr/>
            <p:nvPr/>
          </p:nvSpPr>
          <p:spPr>
            <a:xfrm>
              <a:off x="5148064"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8" name="Oval 947"/>
            <p:cNvSpPr/>
            <p:nvPr/>
          </p:nvSpPr>
          <p:spPr>
            <a:xfrm>
              <a:off x="4067944" y="177281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9" name="Oval 948"/>
            <p:cNvSpPr/>
            <p:nvPr/>
          </p:nvSpPr>
          <p:spPr>
            <a:xfrm>
              <a:off x="5343926" y="221370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0" name="Oval 949"/>
            <p:cNvSpPr/>
            <p:nvPr/>
          </p:nvSpPr>
          <p:spPr>
            <a:xfrm>
              <a:off x="5392891" y="20608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1" name="Oval 950"/>
            <p:cNvSpPr/>
            <p:nvPr/>
          </p:nvSpPr>
          <p:spPr>
            <a:xfrm>
              <a:off x="5004048" y="31409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2" name="Oval 951"/>
            <p:cNvSpPr/>
            <p:nvPr/>
          </p:nvSpPr>
          <p:spPr>
            <a:xfrm>
              <a:off x="4211960" y="213285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3" name="Oval 952"/>
            <p:cNvSpPr/>
            <p:nvPr/>
          </p:nvSpPr>
          <p:spPr>
            <a:xfrm>
              <a:off x="5136543" y="305335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4" name="Oval 953"/>
            <p:cNvSpPr/>
            <p:nvPr/>
          </p:nvSpPr>
          <p:spPr>
            <a:xfrm>
              <a:off x="4211960" y="23488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5" name="Oval 954"/>
            <p:cNvSpPr/>
            <p:nvPr/>
          </p:nvSpPr>
          <p:spPr>
            <a:xfrm>
              <a:off x="5038612" y="284955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6" name="Oval 955"/>
            <p:cNvSpPr/>
            <p:nvPr/>
          </p:nvSpPr>
          <p:spPr>
            <a:xfrm>
              <a:off x="4989647" y="274765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7" name="Oval 956"/>
            <p:cNvSpPr/>
            <p:nvPr/>
          </p:nvSpPr>
          <p:spPr>
            <a:xfrm>
              <a:off x="5185509" y="290050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8" name="Oval 957"/>
            <p:cNvSpPr/>
            <p:nvPr/>
          </p:nvSpPr>
          <p:spPr>
            <a:xfrm>
              <a:off x="4891716" y="284955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9" name="Oval 958"/>
            <p:cNvSpPr/>
            <p:nvPr/>
          </p:nvSpPr>
          <p:spPr>
            <a:xfrm>
              <a:off x="5087578" y="274765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0" name="Oval 959"/>
            <p:cNvSpPr/>
            <p:nvPr/>
          </p:nvSpPr>
          <p:spPr>
            <a:xfrm>
              <a:off x="4572000" y="249289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1" name="Oval 960"/>
            <p:cNvSpPr/>
            <p:nvPr/>
          </p:nvSpPr>
          <p:spPr>
            <a:xfrm>
              <a:off x="4572000"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2" name="Oval 961"/>
            <p:cNvSpPr/>
            <p:nvPr/>
          </p:nvSpPr>
          <p:spPr>
            <a:xfrm>
              <a:off x="4788024" y="29249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3" name="Oval 962"/>
            <p:cNvSpPr/>
            <p:nvPr/>
          </p:nvSpPr>
          <p:spPr>
            <a:xfrm>
              <a:off x="4139952" y="249289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4" name="Oval 963"/>
            <p:cNvSpPr/>
            <p:nvPr/>
          </p:nvSpPr>
          <p:spPr>
            <a:xfrm>
              <a:off x="4744819" y="310431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5" name="Oval 964"/>
            <p:cNvSpPr/>
            <p:nvPr/>
          </p:nvSpPr>
          <p:spPr>
            <a:xfrm>
              <a:off x="4646888" y="295145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6" name="Oval 965"/>
            <p:cNvSpPr/>
            <p:nvPr/>
          </p:nvSpPr>
          <p:spPr>
            <a:xfrm>
              <a:off x="4499992" y="284955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7" name="Oval 966"/>
            <p:cNvSpPr/>
            <p:nvPr/>
          </p:nvSpPr>
          <p:spPr>
            <a:xfrm>
              <a:off x="4499992" y="242088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8" name="Oval 967"/>
            <p:cNvSpPr/>
            <p:nvPr/>
          </p:nvSpPr>
          <p:spPr>
            <a:xfrm>
              <a:off x="4355976" y="31409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9" name="Oval 968"/>
            <p:cNvSpPr/>
            <p:nvPr/>
          </p:nvSpPr>
          <p:spPr>
            <a:xfrm>
              <a:off x="4744819" y="249289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0" name="Oval 969"/>
            <p:cNvSpPr/>
            <p:nvPr/>
          </p:nvSpPr>
          <p:spPr>
            <a:xfrm>
              <a:off x="4963724" y="21981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1" name="Oval 970"/>
            <p:cNvSpPr/>
            <p:nvPr/>
          </p:nvSpPr>
          <p:spPr>
            <a:xfrm>
              <a:off x="4865793"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2" name="Oval 971"/>
            <p:cNvSpPr/>
            <p:nvPr/>
          </p:nvSpPr>
          <p:spPr>
            <a:xfrm>
              <a:off x="5208551" y="204524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3" name="Oval 972"/>
            <p:cNvSpPr/>
            <p:nvPr/>
          </p:nvSpPr>
          <p:spPr>
            <a:xfrm>
              <a:off x="4914758"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4" name="Oval 973"/>
            <p:cNvSpPr/>
            <p:nvPr/>
          </p:nvSpPr>
          <p:spPr>
            <a:xfrm>
              <a:off x="5110620"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5" name="Oval 974"/>
            <p:cNvSpPr/>
            <p:nvPr/>
          </p:nvSpPr>
          <p:spPr>
            <a:xfrm>
              <a:off x="4963724" y="158668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6" name="Oval 975"/>
            <p:cNvSpPr/>
            <p:nvPr/>
          </p:nvSpPr>
          <p:spPr>
            <a:xfrm>
              <a:off x="5061655"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7" name="Oval 976"/>
            <p:cNvSpPr/>
            <p:nvPr/>
          </p:nvSpPr>
          <p:spPr>
            <a:xfrm>
              <a:off x="5257517" y="189239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8" name="Oval 977"/>
            <p:cNvSpPr/>
            <p:nvPr/>
          </p:nvSpPr>
          <p:spPr>
            <a:xfrm>
              <a:off x="4963724"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9" name="Oval 978"/>
            <p:cNvSpPr/>
            <p:nvPr/>
          </p:nvSpPr>
          <p:spPr>
            <a:xfrm>
              <a:off x="5159586"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0" name="Oval 979"/>
            <p:cNvSpPr/>
            <p:nvPr/>
          </p:nvSpPr>
          <p:spPr>
            <a:xfrm>
              <a:off x="4718896" y="153573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1" name="Oval 980"/>
            <p:cNvSpPr/>
            <p:nvPr/>
          </p:nvSpPr>
          <p:spPr>
            <a:xfrm>
              <a:off x="4767862"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2" name="Oval 981"/>
            <p:cNvSpPr/>
            <p:nvPr/>
          </p:nvSpPr>
          <p:spPr>
            <a:xfrm>
              <a:off x="5012689" y="199429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3" name="Oval 982"/>
            <p:cNvSpPr/>
            <p:nvPr/>
          </p:nvSpPr>
          <p:spPr>
            <a:xfrm>
              <a:off x="5061655"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4" name="Oval 983"/>
            <p:cNvSpPr/>
            <p:nvPr/>
          </p:nvSpPr>
          <p:spPr>
            <a:xfrm>
              <a:off x="4816827"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5" name="Oval 984"/>
            <p:cNvSpPr/>
            <p:nvPr/>
          </p:nvSpPr>
          <p:spPr>
            <a:xfrm>
              <a:off x="4718896"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6" name="Oval 985"/>
            <p:cNvSpPr/>
            <p:nvPr/>
          </p:nvSpPr>
          <p:spPr>
            <a:xfrm>
              <a:off x="4572000"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7" name="Oval 986"/>
            <p:cNvSpPr/>
            <p:nvPr/>
          </p:nvSpPr>
          <p:spPr>
            <a:xfrm>
              <a:off x="4620965" y="168858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8" name="Oval 987"/>
            <p:cNvSpPr/>
            <p:nvPr/>
          </p:nvSpPr>
          <p:spPr>
            <a:xfrm>
              <a:off x="4139952" y="16288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9" name="Oval 988"/>
            <p:cNvSpPr/>
            <p:nvPr/>
          </p:nvSpPr>
          <p:spPr>
            <a:xfrm>
              <a:off x="4816827" y="148478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0" name="Oval 989"/>
            <p:cNvSpPr/>
            <p:nvPr/>
          </p:nvSpPr>
          <p:spPr>
            <a:xfrm>
              <a:off x="5899828" y="21981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1" name="Oval 990"/>
            <p:cNvSpPr/>
            <p:nvPr/>
          </p:nvSpPr>
          <p:spPr>
            <a:xfrm>
              <a:off x="5801897"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2" name="Oval 991"/>
            <p:cNvSpPr/>
            <p:nvPr/>
          </p:nvSpPr>
          <p:spPr>
            <a:xfrm>
              <a:off x="6144655" y="204524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3" name="Oval 992"/>
            <p:cNvSpPr/>
            <p:nvPr/>
          </p:nvSpPr>
          <p:spPr>
            <a:xfrm>
              <a:off x="5850862"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4" name="Oval 993"/>
            <p:cNvSpPr/>
            <p:nvPr/>
          </p:nvSpPr>
          <p:spPr>
            <a:xfrm>
              <a:off x="6046724"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5" name="Oval 994"/>
            <p:cNvSpPr/>
            <p:nvPr/>
          </p:nvSpPr>
          <p:spPr>
            <a:xfrm>
              <a:off x="5899828" y="158668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6" name="Oval 995"/>
            <p:cNvSpPr/>
            <p:nvPr/>
          </p:nvSpPr>
          <p:spPr>
            <a:xfrm>
              <a:off x="5997759"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7" name="Oval 996"/>
            <p:cNvSpPr/>
            <p:nvPr/>
          </p:nvSpPr>
          <p:spPr>
            <a:xfrm>
              <a:off x="3419872" y="177281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8" name="Oval 997"/>
            <p:cNvSpPr/>
            <p:nvPr/>
          </p:nvSpPr>
          <p:spPr>
            <a:xfrm>
              <a:off x="5364088" y="170080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9" name="Oval 998"/>
            <p:cNvSpPr/>
            <p:nvPr/>
          </p:nvSpPr>
          <p:spPr>
            <a:xfrm>
              <a:off x="6095690"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0" name="Oval 999"/>
            <p:cNvSpPr/>
            <p:nvPr/>
          </p:nvSpPr>
          <p:spPr>
            <a:xfrm>
              <a:off x="5655000" y="153573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1" name="Oval 1000"/>
            <p:cNvSpPr/>
            <p:nvPr/>
          </p:nvSpPr>
          <p:spPr>
            <a:xfrm>
              <a:off x="5703966" y="173954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2" name="Oval 1001"/>
            <p:cNvSpPr/>
            <p:nvPr/>
          </p:nvSpPr>
          <p:spPr>
            <a:xfrm>
              <a:off x="5948793" y="199429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3" name="Oval 1002"/>
            <p:cNvSpPr/>
            <p:nvPr/>
          </p:nvSpPr>
          <p:spPr>
            <a:xfrm>
              <a:off x="5997759"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4" name="Oval 1003"/>
            <p:cNvSpPr/>
            <p:nvPr/>
          </p:nvSpPr>
          <p:spPr>
            <a:xfrm>
              <a:off x="5752931" y="209619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5" name="Oval 1004"/>
            <p:cNvSpPr/>
            <p:nvPr/>
          </p:nvSpPr>
          <p:spPr>
            <a:xfrm>
              <a:off x="5655000" y="194334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6" name="Oval 1005"/>
            <p:cNvSpPr/>
            <p:nvPr/>
          </p:nvSpPr>
          <p:spPr>
            <a:xfrm>
              <a:off x="5508104" y="184144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7" name="Oval 1006"/>
            <p:cNvSpPr/>
            <p:nvPr/>
          </p:nvSpPr>
          <p:spPr>
            <a:xfrm>
              <a:off x="5557069" y="168858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8" name="Oval 1007"/>
            <p:cNvSpPr/>
            <p:nvPr/>
          </p:nvSpPr>
          <p:spPr>
            <a:xfrm>
              <a:off x="5703966" y="163763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9" name="Oval 1008"/>
            <p:cNvSpPr/>
            <p:nvPr/>
          </p:nvSpPr>
          <p:spPr>
            <a:xfrm>
              <a:off x="5364088" y="15567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0" name="Oval 1009"/>
            <p:cNvSpPr/>
            <p:nvPr/>
          </p:nvSpPr>
          <p:spPr>
            <a:xfrm>
              <a:off x="3203848" y="41490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1" name="Oval 1010"/>
            <p:cNvSpPr/>
            <p:nvPr/>
          </p:nvSpPr>
          <p:spPr>
            <a:xfrm>
              <a:off x="3203848" y="38610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2" name="Oval 1011"/>
            <p:cNvSpPr/>
            <p:nvPr/>
          </p:nvSpPr>
          <p:spPr>
            <a:xfrm>
              <a:off x="3768391" y="391745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3" name="Oval 1012"/>
            <p:cNvSpPr/>
            <p:nvPr/>
          </p:nvSpPr>
          <p:spPr>
            <a:xfrm>
              <a:off x="3474598" y="36117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4" name="Oval 1013"/>
            <p:cNvSpPr/>
            <p:nvPr/>
          </p:nvSpPr>
          <p:spPr>
            <a:xfrm>
              <a:off x="3670460" y="37136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5" name="Oval 1014"/>
            <p:cNvSpPr/>
            <p:nvPr/>
          </p:nvSpPr>
          <p:spPr>
            <a:xfrm>
              <a:off x="3523564" y="345889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6" name="Oval 1015"/>
            <p:cNvSpPr/>
            <p:nvPr/>
          </p:nvSpPr>
          <p:spPr>
            <a:xfrm>
              <a:off x="3621495" y="36117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7" name="Oval 1016"/>
            <p:cNvSpPr/>
            <p:nvPr/>
          </p:nvSpPr>
          <p:spPr>
            <a:xfrm>
              <a:off x="3817357" y="376460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8" name="Oval 1017"/>
            <p:cNvSpPr/>
            <p:nvPr/>
          </p:nvSpPr>
          <p:spPr>
            <a:xfrm>
              <a:off x="3523564" y="37136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9" name="Oval 1018"/>
            <p:cNvSpPr/>
            <p:nvPr/>
          </p:nvSpPr>
          <p:spPr>
            <a:xfrm>
              <a:off x="3719426" y="36117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0" name="Oval 1019"/>
            <p:cNvSpPr/>
            <p:nvPr/>
          </p:nvSpPr>
          <p:spPr>
            <a:xfrm>
              <a:off x="3278736" y="3407943"/>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1" name="Oval 1020"/>
            <p:cNvSpPr/>
            <p:nvPr/>
          </p:nvSpPr>
          <p:spPr>
            <a:xfrm>
              <a:off x="3327702" y="361174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2" name="Oval 1021"/>
            <p:cNvSpPr/>
            <p:nvPr/>
          </p:nvSpPr>
          <p:spPr>
            <a:xfrm>
              <a:off x="3419872" y="41490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3" name="Oval 1022"/>
            <p:cNvSpPr/>
            <p:nvPr/>
          </p:nvSpPr>
          <p:spPr>
            <a:xfrm>
              <a:off x="3621495" y="39684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 name="Oval 1023"/>
            <p:cNvSpPr/>
            <p:nvPr/>
          </p:nvSpPr>
          <p:spPr>
            <a:xfrm>
              <a:off x="3376667" y="396840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 name="Oval 1024"/>
            <p:cNvSpPr/>
            <p:nvPr/>
          </p:nvSpPr>
          <p:spPr>
            <a:xfrm>
              <a:off x="3707904" y="41490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6" name="Oval 1025"/>
            <p:cNvSpPr/>
            <p:nvPr/>
          </p:nvSpPr>
          <p:spPr>
            <a:xfrm>
              <a:off x="3131840" y="371365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7" name="Oval 1026"/>
            <p:cNvSpPr/>
            <p:nvPr/>
          </p:nvSpPr>
          <p:spPr>
            <a:xfrm>
              <a:off x="3180805" y="356079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8" name="Oval 1027"/>
            <p:cNvSpPr/>
            <p:nvPr/>
          </p:nvSpPr>
          <p:spPr>
            <a:xfrm>
              <a:off x="3327702" y="350984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 name="Oval 1028"/>
            <p:cNvSpPr/>
            <p:nvPr/>
          </p:nvSpPr>
          <p:spPr>
            <a:xfrm>
              <a:off x="3059832" y="328498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0" name="Oval 1029"/>
            <p:cNvSpPr/>
            <p:nvPr/>
          </p:nvSpPr>
          <p:spPr>
            <a:xfrm>
              <a:off x="3707904" y="342900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1" name="Oval 1030"/>
            <p:cNvSpPr/>
            <p:nvPr/>
          </p:nvSpPr>
          <p:spPr>
            <a:xfrm>
              <a:off x="3353625" y="309547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Oval 1031"/>
            <p:cNvSpPr/>
            <p:nvPr/>
          </p:nvSpPr>
          <p:spPr>
            <a:xfrm>
              <a:off x="3707904" y="328498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Oval 1032"/>
            <p:cNvSpPr/>
            <p:nvPr/>
          </p:nvSpPr>
          <p:spPr>
            <a:xfrm>
              <a:off x="3402590" y="28916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4" name="Oval 1033"/>
            <p:cNvSpPr/>
            <p:nvPr/>
          </p:nvSpPr>
          <p:spPr>
            <a:xfrm>
              <a:off x="3598452" y="299357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Oval 1034"/>
            <p:cNvSpPr/>
            <p:nvPr/>
          </p:nvSpPr>
          <p:spPr>
            <a:xfrm>
              <a:off x="3451556" y="273881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Oval 1035"/>
            <p:cNvSpPr/>
            <p:nvPr/>
          </p:nvSpPr>
          <p:spPr>
            <a:xfrm>
              <a:off x="3549487" y="28916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Oval 1036"/>
            <p:cNvSpPr/>
            <p:nvPr/>
          </p:nvSpPr>
          <p:spPr>
            <a:xfrm>
              <a:off x="3745349" y="304452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8" name="Oval 1037"/>
            <p:cNvSpPr/>
            <p:nvPr/>
          </p:nvSpPr>
          <p:spPr>
            <a:xfrm>
              <a:off x="3563888" y="335699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Oval 1038"/>
            <p:cNvSpPr/>
            <p:nvPr/>
          </p:nvSpPr>
          <p:spPr>
            <a:xfrm>
              <a:off x="6012160" y="32129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Oval 1039"/>
            <p:cNvSpPr/>
            <p:nvPr/>
          </p:nvSpPr>
          <p:spPr>
            <a:xfrm>
              <a:off x="3203848" y="263691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Oval 1040"/>
            <p:cNvSpPr/>
            <p:nvPr/>
          </p:nvSpPr>
          <p:spPr>
            <a:xfrm>
              <a:off x="3255694" y="289166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2" name="Oval 1041"/>
            <p:cNvSpPr/>
            <p:nvPr/>
          </p:nvSpPr>
          <p:spPr>
            <a:xfrm>
              <a:off x="3491880" y="32129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3" name="Oval 1042"/>
            <p:cNvSpPr/>
            <p:nvPr/>
          </p:nvSpPr>
          <p:spPr>
            <a:xfrm>
              <a:off x="3779912" y="32129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4" name="Oval 1043"/>
            <p:cNvSpPr/>
            <p:nvPr/>
          </p:nvSpPr>
          <p:spPr>
            <a:xfrm>
              <a:off x="3304659" y="324832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5" name="Oval 1044"/>
            <p:cNvSpPr/>
            <p:nvPr/>
          </p:nvSpPr>
          <p:spPr>
            <a:xfrm>
              <a:off x="3206728" y="309547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6" name="Oval 1045"/>
            <p:cNvSpPr/>
            <p:nvPr/>
          </p:nvSpPr>
          <p:spPr>
            <a:xfrm>
              <a:off x="3059832" y="299357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7" name="Oval 1046"/>
            <p:cNvSpPr/>
            <p:nvPr/>
          </p:nvSpPr>
          <p:spPr>
            <a:xfrm>
              <a:off x="3108797" y="2840717"/>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 name="Oval 1047"/>
            <p:cNvSpPr/>
            <p:nvPr/>
          </p:nvSpPr>
          <p:spPr>
            <a:xfrm>
              <a:off x="3255694" y="2789765"/>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9" name="Oval 1048"/>
            <p:cNvSpPr/>
            <p:nvPr/>
          </p:nvSpPr>
          <p:spPr>
            <a:xfrm>
              <a:off x="3304659" y="263691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0" name="Oval 1049"/>
            <p:cNvSpPr/>
            <p:nvPr/>
          </p:nvSpPr>
          <p:spPr>
            <a:xfrm>
              <a:off x="5611796" y="342223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1" name="Oval 1050"/>
            <p:cNvSpPr/>
            <p:nvPr/>
          </p:nvSpPr>
          <p:spPr>
            <a:xfrm>
              <a:off x="5513865" y="31674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2" name="Oval 1051"/>
            <p:cNvSpPr/>
            <p:nvPr/>
          </p:nvSpPr>
          <p:spPr>
            <a:xfrm>
              <a:off x="5856623" y="326938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3" name="Oval 1052"/>
            <p:cNvSpPr/>
            <p:nvPr/>
          </p:nvSpPr>
          <p:spPr>
            <a:xfrm>
              <a:off x="5562830" y="29636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 name="Oval 1053"/>
            <p:cNvSpPr/>
            <p:nvPr/>
          </p:nvSpPr>
          <p:spPr>
            <a:xfrm>
              <a:off x="5758692" y="306557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5" name="Oval 1054"/>
            <p:cNvSpPr/>
            <p:nvPr/>
          </p:nvSpPr>
          <p:spPr>
            <a:xfrm>
              <a:off x="5611796" y="281082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6" name="Oval 1055"/>
            <p:cNvSpPr/>
            <p:nvPr/>
          </p:nvSpPr>
          <p:spPr>
            <a:xfrm>
              <a:off x="5709727" y="29636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7" name="Oval 1056"/>
            <p:cNvSpPr/>
            <p:nvPr/>
          </p:nvSpPr>
          <p:spPr>
            <a:xfrm>
              <a:off x="5905589" y="3116529"/>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8" name="Oval 1057"/>
            <p:cNvSpPr/>
            <p:nvPr/>
          </p:nvSpPr>
          <p:spPr>
            <a:xfrm>
              <a:off x="5611796" y="306557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9" name="Oval 1058"/>
            <p:cNvSpPr/>
            <p:nvPr/>
          </p:nvSpPr>
          <p:spPr>
            <a:xfrm>
              <a:off x="5807658" y="29636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0" name="Oval 1059"/>
            <p:cNvSpPr/>
            <p:nvPr/>
          </p:nvSpPr>
          <p:spPr>
            <a:xfrm>
              <a:off x="6084168" y="2996952"/>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1" name="Oval 1060"/>
            <p:cNvSpPr/>
            <p:nvPr/>
          </p:nvSpPr>
          <p:spPr>
            <a:xfrm>
              <a:off x="5415934" y="29636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2" name="Oval 1061"/>
            <p:cNvSpPr/>
            <p:nvPr/>
          </p:nvSpPr>
          <p:spPr>
            <a:xfrm>
              <a:off x="5660761" y="3218431"/>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3" name="Oval 1062"/>
            <p:cNvSpPr/>
            <p:nvPr/>
          </p:nvSpPr>
          <p:spPr>
            <a:xfrm>
              <a:off x="5709727" y="332033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4" name="Oval 1063"/>
            <p:cNvSpPr/>
            <p:nvPr/>
          </p:nvSpPr>
          <p:spPr>
            <a:xfrm>
              <a:off x="5464899" y="332033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5" name="Oval 1064"/>
            <p:cNvSpPr/>
            <p:nvPr/>
          </p:nvSpPr>
          <p:spPr>
            <a:xfrm>
              <a:off x="5366968" y="3167480"/>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6" name="Oval 1065"/>
            <p:cNvSpPr/>
            <p:nvPr/>
          </p:nvSpPr>
          <p:spPr>
            <a:xfrm>
              <a:off x="5220072" y="306557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7" name="Oval 1066"/>
            <p:cNvSpPr/>
            <p:nvPr/>
          </p:nvSpPr>
          <p:spPr>
            <a:xfrm>
              <a:off x="5148064" y="3212976"/>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8" name="Oval 1067"/>
            <p:cNvSpPr/>
            <p:nvPr/>
          </p:nvSpPr>
          <p:spPr>
            <a:xfrm>
              <a:off x="6012160" y="2780928"/>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9" name="5-Point Star 1068"/>
            <p:cNvSpPr/>
            <p:nvPr/>
          </p:nvSpPr>
          <p:spPr>
            <a:xfrm>
              <a:off x="3995936" y="2420888"/>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70" name="5-Point Star 1069"/>
            <p:cNvSpPr/>
            <p:nvPr/>
          </p:nvSpPr>
          <p:spPr>
            <a:xfrm>
              <a:off x="5652120" y="3861048"/>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71" name="5-Point Star 1070"/>
            <p:cNvSpPr/>
            <p:nvPr/>
          </p:nvSpPr>
          <p:spPr>
            <a:xfrm>
              <a:off x="5796136" y="414908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72" name="5-Point Star 1071"/>
            <p:cNvSpPr/>
            <p:nvPr/>
          </p:nvSpPr>
          <p:spPr>
            <a:xfrm>
              <a:off x="4283968" y="16288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73" name="5-Point Star 1072"/>
            <p:cNvSpPr/>
            <p:nvPr/>
          </p:nvSpPr>
          <p:spPr>
            <a:xfrm>
              <a:off x="3779912" y="16288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74" name="5-Point Star 1073"/>
            <p:cNvSpPr/>
            <p:nvPr/>
          </p:nvSpPr>
          <p:spPr>
            <a:xfrm>
              <a:off x="3131840" y="34290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75" name="5-Point Star 1074"/>
            <p:cNvSpPr/>
            <p:nvPr/>
          </p:nvSpPr>
          <p:spPr>
            <a:xfrm>
              <a:off x="3203848" y="270892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76" name="5-Point Star 1075"/>
            <p:cNvSpPr/>
            <p:nvPr/>
          </p:nvSpPr>
          <p:spPr>
            <a:xfrm>
              <a:off x="3203848" y="198884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77" name="5-Point Star 1076"/>
            <p:cNvSpPr/>
            <p:nvPr/>
          </p:nvSpPr>
          <p:spPr>
            <a:xfrm>
              <a:off x="3356248" y="214124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78" name="5-Point Star 1077"/>
            <p:cNvSpPr/>
            <p:nvPr/>
          </p:nvSpPr>
          <p:spPr>
            <a:xfrm>
              <a:off x="3508648" y="229364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79" name="5-Point Star 1078"/>
            <p:cNvSpPr/>
            <p:nvPr/>
          </p:nvSpPr>
          <p:spPr>
            <a:xfrm>
              <a:off x="3779912" y="234888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0" name="5-Point Star 1079"/>
            <p:cNvSpPr/>
            <p:nvPr/>
          </p:nvSpPr>
          <p:spPr>
            <a:xfrm>
              <a:off x="3965848" y="275084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1" name="5-Point Star 1080"/>
            <p:cNvSpPr/>
            <p:nvPr/>
          </p:nvSpPr>
          <p:spPr>
            <a:xfrm>
              <a:off x="3923928" y="2924944"/>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2" name="5-Point Star 1081"/>
            <p:cNvSpPr/>
            <p:nvPr/>
          </p:nvSpPr>
          <p:spPr>
            <a:xfrm>
              <a:off x="5148064" y="3573016"/>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3" name="5-Point Star 1082"/>
            <p:cNvSpPr/>
            <p:nvPr/>
          </p:nvSpPr>
          <p:spPr>
            <a:xfrm>
              <a:off x="4423048" y="320804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4" name="5-Point Star 1083"/>
            <p:cNvSpPr/>
            <p:nvPr/>
          </p:nvSpPr>
          <p:spPr>
            <a:xfrm>
              <a:off x="4644008" y="3140968"/>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5" name="5-Point Star 1084"/>
            <p:cNvSpPr/>
            <p:nvPr/>
          </p:nvSpPr>
          <p:spPr>
            <a:xfrm>
              <a:off x="4283968" y="34290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6" name="5-Point Star 1085"/>
            <p:cNvSpPr/>
            <p:nvPr/>
          </p:nvSpPr>
          <p:spPr>
            <a:xfrm>
              <a:off x="4716016" y="3933056"/>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7" name="5-Point Star 1086"/>
            <p:cNvSpPr/>
            <p:nvPr/>
          </p:nvSpPr>
          <p:spPr>
            <a:xfrm>
              <a:off x="4860032" y="3356992"/>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8" name="5-Point Star 1087"/>
            <p:cNvSpPr/>
            <p:nvPr/>
          </p:nvSpPr>
          <p:spPr>
            <a:xfrm>
              <a:off x="5076056" y="4005064"/>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89" name="5-Point Star 1088"/>
            <p:cNvSpPr/>
            <p:nvPr/>
          </p:nvSpPr>
          <p:spPr>
            <a:xfrm>
              <a:off x="5337448" y="412244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0" name="5-Point Star 1089"/>
            <p:cNvSpPr/>
            <p:nvPr/>
          </p:nvSpPr>
          <p:spPr>
            <a:xfrm>
              <a:off x="3491880" y="306896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1" name="5-Point Star 1090"/>
            <p:cNvSpPr/>
            <p:nvPr/>
          </p:nvSpPr>
          <p:spPr>
            <a:xfrm>
              <a:off x="3275856" y="16288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2" name="5-Point Star 1091"/>
            <p:cNvSpPr/>
            <p:nvPr/>
          </p:nvSpPr>
          <p:spPr>
            <a:xfrm>
              <a:off x="3059832" y="2492896"/>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3" name="5-Point Star 1092"/>
            <p:cNvSpPr/>
            <p:nvPr/>
          </p:nvSpPr>
          <p:spPr>
            <a:xfrm>
              <a:off x="4067944" y="3356992"/>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4" name="5-Point Star 1093"/>
            <p:cNvSpPr/>
            <p:nvPr/>
          </p:nvSpPr>
          <p:spPr>
            <a:xfrm>
              <a:off x="4427984" y="3933056"/>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5" name="5-Point Star 1094"/>
            <p:cNvSpPr/>
            <p:nvPr/>
          </p:nvSpPr>
          <p:spPr>
            <a:xfrm>
              <a:off x="3851920" y="3573016"/>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6" name="5-Point Star 1095"/>
            <p:cNvSpPr/>
            <p:nvPr/>
          </p:nvSpPr>
          <p:spPr>
            <a:xfrm>
              <a:off x="3131840" y="4005064"/>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7" name="5-Point Star 1096"/>
            <p:cNvSpPr/>
            <p:nvPr/>
          </p:nvSpPr>
          <p:spPr>
            <a:xfrm>
              <a:off x="3491880" y="414908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8" name="5-Point Star 1097"/>
            <p:cNvSpPr/>
            <p:nvPr/>
          </p:nvSpPr>
          <p:spPr>
            <a:xfrm>
              <a:off x="3275856" y="378904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099" name="5-Point Star 1098"/>
            <p:cNvSpPr/>
            <p:nvPr/>
          </p:nvSpPr>
          <p:spPr>
            <a:xfrm>
              <a:off x="4572000" y="3717032"/>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00" name="5-Point Star 1099"/>
            <p:cNvSpPr/>
            <p:nvPr/>
          </p:nvSpPr>
          <p:spPr>
            <a:xfrm>
              <a:off x="3589040" y="38862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01" name="5-Point Star 1100"/>
            <p:cNvSpPr/>
            <p:nvPr/>
          </p:nvSpPr>
          <p:spPr>
            <a:xfrm>
              <a:off x="4572000" y="414908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02" name="5-Point Star 1101"/>
            <p:cNvSpPr/>
            <p:nvPr/>
          </p:nvSpPr>
          <p:spPr>
            <a:xfrm>
              <a:off x="3893840" y="41910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03" name="5-Point Star 1102"/>
            <p:cNvSpPr/>
            <p:nvPr/>
          </p:nvSpPr>
          <p:spPr>
            <a:xfrm>
              <a:off x="4427984" y="1844824"/>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04" name="5-Point Star 1103"/>
            <p:cNvSpPr/>
            <p:nvPr/>
          </p:nvSpPr>
          <p:spPr>
            <a:xfrm>
              <a:off x="3779912" y="2060848"/>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05" name="5-Point Star 1104"/>
            <p:cNvSpPr/>
            <p:nvPr/>
          </p:nvSpPr>
          <p:spPr>
            <a:xfrm>
              <a:off x="3995936" y="2132856"/>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06" name="5-Point Star 1105"/>
            <p:cNvSpPr/>
            <p:nvPr/>
          </p:nvSpPr>
          <p:spPr>
            <a:xfrm>
              <a:off x="4211960" y="1916832"/>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07" name="5-Point Star 1106"/>
            <p:cNvSpPr/>
            <p:nvPr/>
          </p:nvSpPr>
          <p:spPr>
            <a:xfrm>
              <a:off x="6084168" y="1556792"/>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08" name="5-Point Star 1107"/>
            <p:cNvSpPr/>
            <p:nvPr/>
          </p:nvSpPr>
          <p:spPr>
            <a:xfrm>
              <a:off x="5508104" y="16288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09" name="5-Point Star 1108"/>
            <p:cNvSpPr/>
            <p:nvPr/>
          </p:nvSpPr>
          <p:spPr>
            <a:xfrm>
              <a:off x="4860032" y="234888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10" name="5-Point Star 1109"/>
            <p:cNvSpPr/>
            <p:nvPr/>
          </p:nvSpPr>
          <p:spPr>
            <a:xfrm>
              <a:off x="5004048" y="2492896"/>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11" name="5-Point Star 1110"/>
            <p:cNvSpPr/>
            <p:nvPr/>
          </p:nvSpPr>
          <p:spPr>
            <a:xfrm>
              <a:off x="5148064" y="2132856"/>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12" name="5-Point Star 1111"/>
            <p:cNvSpPr/>
            <p:nvPr/>
          </p:nvSpPr>
          <p:spPr>
            <a:xfrm>
              <a:off x="5350768" y="26956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13" name="5-Point Star 1112"/>
            <p:cNvSpPr/>
            <p:nvPr/>
          </p:nvSpPr>
          <p:spPr>
            <a:xfrm>
              <a:off x="5436096" y="306896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14" name="5-Point Star 1113"/>
            <p:cNvSpPr/>
            <p:nvPr/>
          </p:nvSpPr>
          <p:spPr>
            <a:xfrm>
              <a:off x="5580112" y="2564904"/>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15" name="5-Point Star 1114"/>
            <p:cNvSpPr/>
            <p:nvPr/>
          </p:nvSpPr>
          <p:spPr>
            <a:xfrm>
              <a:off x="5807968" y="31528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16" name="5-Point Star 1115"/>
            <p:cNvSpPr/>
            <p:nvPr/>
          </p:nvSpPr>
          <p:spPr>
            <a:xfrm>
              <a:off x="6084168" y="2780928"/>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17" name="5-Point Star 1116"/>
            <p:cNvSpPr/>
            <p:nvPr/>
          </p:nvSpPr>
          <p:spPr>
            <a:xfrm>
              <a:off x="5796136" y="34290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18" name="5-Point Star 1117"/>
            <p:cNvSpPr/>
            <p:nvPr/>
          </p:nvSpPr>
          <p:spPr>
            <a:xfrm>
              <a:off x="5940152" y="2924944"/>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19" name="5-Point Star 1118"/>
            <p:cNvSpPr/>
            <p:nvPr/>
          </p:nvSpPr>
          <p:spPr>
            <a:xfrm>
              <a:off x="5148064" y="1556792"/>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20" name="5-Point Star 1119"/>
            <p:cNvSpPr/>
            <p:nvPr/>
          </p:nvSpPr>
          <p:spPr>
            <a:xfrm>
              <a:off x="4788024" y="16288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21" name="5-Point Star 1120"/>
            <p:cNvSpPr/>
            <p:nvPr/>
          </p:nvSpPr>
          <p:spPr>
            <a:xfrm>
              <a:off x="5452864" y="1861592"/>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22" name="5-Point Star 1121"/>
            <p:cNvSpPr/>
            <p:nvPr/>
          </p:nvSpPr>
          <p:spPr>
            <a:xfrm>
              <a:off x="5605264" y="2013992"/>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23" name="5-Point Star 1122"/>
            <p:cNvSpPr/>
            <p:nvPr/>
          </p:nvSpPr>
          <p:spPr>
            <a:xfrm>
              <a:off x="5796136" y="1844824"/>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24" name="5-Point Star 1123"/>
            <p:cNvSpPr/>
            <p:nvPr/>
          </p:nvSpPr>
          <p:spPr>
            <a:xfrm>
              <a:off x="3995936" y="1628800"/>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25" name="5-Point Star 1124"/>
            <p:cNvSpPr/>
            <p:nvPr/>
          </p:nvSpPr>
          <p:spPr>
            <a:xfrm>
              <a:off x="6012160" y="2276872"/>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26" name="Oval 1125"/>
            <p:cNvSpPr/>
            <p:nvPr/>
          </p:nvSpPr>
          <p:spPr>
            <a:xfrm>
              <a:off x="4572000" y="2708920"/>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 name="TextBox 1126"/>
            <p:cNvSpPr txBox="1"/>
            <p:nvPr/>
          </p:nvSpPr>
          <p:spPr>
            <a:xfrm>
              <a:off x="3131840" y="4293096"/>
              <a:ext cx="936104" cy="430887"/>
            </a:xfrm>
            <a:prstGeom prst="rect">
              <a:avLst/>
            </a:prstGeom>
            <a:noFill/>
          </p:spPr>
          <p:txBody>
            <a:bodyPr wrap="square" rtlCol="0">
              <a:spAutoFit/>
            </a:bodyPr>
            <a:lstStyle/>
            <a:p>
              <a:r>
                <a:rPr lang="en-US" sz="1100" dirty="0" smtClean="0"/>
                <a:t>Primary transmitters</a:t>
              </a:r>
            </a:p>
          </p:txBody>
        </p:sp>
        <p:sp>
          <p:nvSpPr>
            <p:cNvPr id="1128" name="5-Point Star 1127"/>
            <p:cNvSpPr/>
            <p:nvPr/>
          </p:nvSpPr>
          <p:spPr>
            <a:xfrm>
              <a:off x="3059832" y="4365104"/>
              <a:ext cx="72008" cy="7200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129" name="Oval 1128"/>
            <p:cNvSpPr/>
            <p:nvPr/>
          </p:nvSpPr>
          <p:spPr>
            <a:xfrm>
              <a:off x="3995936" y="4365104"/>
              <a:ext cx="72008" cy="7200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0" name="TextBox 1129"/>
            <p:cNvSpPr txBox="1"/>
            <p:nvPr/>
          </p:nvSpPr>
          <p:spPr>
            <a:xfrm>
              <a:off x="5292080" y="4293096"/>
              <a:ext cx="936104" cy="430887"/>
            </a:xfrm>
            <a:prstGeom prst="rect">
              <a:avLst/>
            </a:prstGeom>
            <a:noFill/>
          </p:spPr>
          <p:txBody>
            <a:bodyPr wrap="square" rtlCol="0">
              <a:spAutoFit/>
            </a:bodyPr>
            <a:lstStyle/>
            <a:p>
              <a:r>
                <a:rPr lang="en-US" sz="1100" dirty="0" smtClean="0"/>
                <a:t>Secondary transmitters</a:t>
              </a:r>
            </a:p>
          </p:txBody>
        </p:sp>
        <p:sp>
          <p:nvSpPr>
            <p:cNvPr id="1131" name="Oval 1130"/>
            <p:cNvSpPr/>
            <p:nvPr/>
          </p:nvSpPr>
          <p:spPr>
            <a:xfrm>
              <a:off x="5292080" y="4365104"/>
              <a:ext cx="48965" cy="509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2" name="TextBox 1131"/>
            <p:cNvSpPr txBox="1"/>
            <p:nvPr/>
          </p:nvSpPr>
          <p:spPr>
            <a:xfrm>
              <a:off x="4067944" y="4293096"/>
              <a:ext cx="1080120" cy="430887"/>
            </a:xfrm>
            <a:prstGeom prst="rect">
              <a:avLst/>
            </a:prstGeom>
            <a:noFill/>
          </p:spPr>
          <p:txBody>
            <a:bodyPr wrap="square" rtlCol="0">
              <a:spAutoFit/>
            </a:bodyPr>
            <a:lstStyle/>
            <a:p>
              <a:r>
                <a:rPr lang="en-US" sz="1100" dirty="0" smtClean="0"/>
                <a:t>Primary  typical receiver</a:t>
              </a:r>
            </a:p>
          </p:txBody>
        </p:sp>
      </p:grpSp>
      <p:sp>
        <p:nvSpPr>
          <p:cNvPr id="1135" name="Rectangle 1134"/>
          <p:cNvSpPr/>
          <p:nvPr/>
        </p:nvSpPr>
        <p:spPr>
          <a:xfrm>
            <a:off x="0" y="4800600"/>
            <a:ext cx="3810000" cy="646331"/>
          </a:xfrm>
          <a:prstGeom prst="rect">
            <a:avLst/>
          </a:prstGeom>
        </p:spPr>
        <p:txBody>
          <a:bodyPr wrap="square">
            <a:spAutoFit/>
          </a:bodyPr>
          <a:lstStyle/>
          <a:p>
            <a:pPr>
              <a:buFont typeface="Arial" pitchFamily="34" charset="0"/>
              <a:buChar char="•"/>
            </a:pPr>
            <a:r>
              <a:rPr lang="en-US" dirty="0" smtClean="0"/>
              <a:t>  SN is distributed as  an HPPP with or </a:t>
            </a:r>
          </a:p>
          <a:p>
            <a:r>
              <a:rPr lang="en-US" dirty="0" smtClean="0"/>
              <a:t>    without exclusion region around PR.</a:t>
            </a:r>
          </a:p>
        </p:txBody>
      </p:sp>
      <p:sp>
        <p:nvSpPr>
          <p:cNvPr id="1136" name="Rectangle 1135"/>
          <p:cNvSpPr/>
          <p:nvPr/>
        </p:nvSpPr>
        <p:spPr>
          <a:xfrm>
            <a:off x="0" y="5486400"/>
            <a:ext cx="4572000" cy="646331"/>
          </a:xfrm>
          <a:prstGeom prst="rect">
            <a:avLst/>
          </a:prstGeom>
        </p:spPr>
        <p:txBody>
          <a:bodyPr wrap="square">
            <a:spAutoFit/>
          </a:bodyPr>
          <a:lstStyle/>
          <a:p>
            <a:pPr>
              <a:buFont typeface="Arial" pitchFamily="34" charset="0"/>
              <a:buChar char="•"/>
            </a:pPr>
            <a:r>
              <a:rPr lang="en-US" dirty="0" smtClean="0"/>
              <a:t>  Distribution fit  for SN interference </a:t>
            </a:r>
          </a:p>
          <a:p>
            <a:r>
              <a:rPr lang="en-US" dirty="0" smtClean="0"/>
              <a:t>     is done.</a:t>
            </a:r>
          </a:p>
        </p:txBody>
      </p:sp>
      <p:sp>
        <p:nvSpPr>
          <p:cNvPr id="1138" name="TextBox 1137"/>
          <p:cNvSpPr txBox="1"/>
          <p:nvPr/>
        </p:nvSpPr>
        <p:spPr>
          <a:xfrm>
            <a:off x="4267200" y="4800600"/>
            <a:ext cx="4724400" cy="646331"/>
          </a:xfrm>
          <a:prstGeom prst="rect">
            <a:avLst/>
          </a:prstGeom>
          <a:noFill/>
        </p:spPr>
        <p:txBody>
          <a:bodyPr wrap="square" rtlCol="0">
            <a:spAutoFit/>
          </a:bodyPr>
          <a:lstStyle/>
          <a:p>
            <a:pPr lvl="0">
              <a:buFont typeface="Arial" pitchFamily="34" charset="0"/>
              <a:buChar char="•"/>
            </a:pPr>
            <a:r>
              <a:rPr lang="en-US" dirty="0" smtClean="0"/>
              <a:t>  Interference from both PN and SN is   </a:t>
            </a:r>
          </a:p>
          <a:p>
            <a:pPr lvl="0"/>
            <a:r>
              <a:rPr lang="en-US" dirty="0" smtClean="0"/>
              <a:t>    considered.</a:t>
            </a:r>
          </a:p>
        </p:txBody>
      </p:sp>
      <p:sp>
        <p:nvSpPr>
          <p:cNvPr id="1139" name="TextBox 1138"/>
          <p:cNvSpPr txBox="1"/>
          <p:nvPr/>
        </p:nvSpPr>
        <p:spPr>
          <a:xfrm>
            <a:off x="4343400" y="5486400"/>
            <a:ext cx="4800600" cy="646331"/>
          </a:xfrm>
          <a:prstGeom prst="rect">
            <a:avLst/>
          </a:prstGeom>
          <a:noFill/>
        </p:spPr>
        <p:txBody>
          <a:bodyPr wrap="square" rtlCol="0">
            <a:spAutoFit/>
          </a:bodyPr>
          <a:lstStyle/>
          <a:p>
            <a:pPr lvl="0">
              <a:buFont typeface="Arial" pitchFamily="34" charset="0"/>
              <a:buChar char="•"/>
            </a:pPr>
            <a:r>
              <a:rPr lang="en-US" dirty="0" smtClean="0"/>
              <a:t> Both network nodes  are distributed as HPPPs </a:t>
            </a:r>
          </a:p>
          <a:p>
            <a:pPr lvl="0"/>
            <a:r>
              <a:rPr lang="en-US" dirty="0" smtClean="0"/>
              <a:t>   with identical </a:t>
            </a:r>
            <a:r>
              <a:rPr lang="en-US" dirty="0" err="1" smtClean="0"/>
              <a:t>Tx</a:t>
            </a:r>
            <a:r>
              <a:rPr lang="en-US" dirty="0" smtClean="0"/>
              <a:t>-Rx pairs.    </a:t>
            </a:r>
          </a:p>
        </p:txBody>
      </p:sp>
      <p:sp>
        <p:nvSpPr>
          <p:cNvPr id="1159" name="TextBox 1158"/>
          <p:cNvSpPr txBox="1"/>
          <p:nvPr/>
        </p:nvSpPr>
        <p:spPr>
          <a:xfrm>
            <a:off x="5715000" y="1143000"/>
            <a:ext cx="3429000" cy="461665"/>
          </a:xfrm>
          <a:prstGeom prst="rect">
            <a:avLst/>
          </a:prstGeom>
          <a:noFill/>
        </p:spPr>
        <p:txBody>
          <a:bodyPr wrap="square" rtlCol="0">
            <a:spAutoFit/>
          </a:bodyPr>
          <a:lstStyle/>
          <a:p>
            <a:r>
              <a:rPr lang="en-US" sz="2400" dirty="0" smtClean="0"/>
              <a:t>Overlaid PN and SN</a:t>
            </a:r>
            <a:endParaRPr lang="en-US" sz="2400" dirty="0"/>
          </a:p>
        </p:txBody>
      </p:sp>
      <p:sp>
        <p:nvSpPr>
          <p:cNvPr id="1133" name="Oval 1132"/>
          <p:cNvSpPr/>
          <p:nvPr/>
        </p:nvSpPr>
        <p:spPr>
          <a:xfrm>
            <a:off x="3429000" y="1752600"/>
            <a:ext cx="3048000" cy="873598"/>
          </a:xfrm>
          <a:prstGeom prst="ellipse">
            <a:avLst/>
          </a:prstGeom>
          <a:solidFill>
            <a:schemeClr val="bg1"/>
          </a:solidFill>
          <a:ln>
            <a:solidFill>
              <a:srgbClr val="7030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PN is already interference limited !</a:t>
            </a:r>
            <a:endParaRPr lang="en-US" dirty="0">
              <a:solidFill>
                <a:srgbClr val="0070C0"/>
              </a:solidFill>
            </a:endParaRPr>
          </a:p>
        </p:txBody>
      </p:sp>
      <p:sp>
        <p:nvSpPr>
          <p:cNvPr id="1137" name="Oval 1136"/>
          <p:cNvSpPr/>
          <p:nvPr/>
        </p:nvSpPr>
        <p:spPr>
          <a:xfrm>
            <a:off x="2667000" y="3048000"/>
            <a:ext cx="3898130" cy="1178058"/>
          </a:xfrm>
          <a:prstGeom prst="ellipse">
            <a:avLst/>
          </a:prstGeom>
          <a:solidFill>
            <a:schemeClr val="bg1"/>
          </a:solidFill>
          <a:ln>
            <a:solidFill>
              <a:srgbClr val="7030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Infinite field size  assumption (asymptotic) can lead to spectrum sharing opportunity loss! </a:t>
            </a:r>
            <a:endParaRPr lang="en-US" dirty="0">
              <a:solidFill>
                <a:srgbClr val="0070C0"/>
              </a:solidFill>
            </a:endParaRPr>
          </a:p>
        </p:txBody>
      </p:sp>
      <p:sp>
        <p:nvSpPr>
          <p:cNvPr id="1140" name="Oval 1139"/>
          <p:cNvSpPr/>
          <p:nvPr/>
        </p:nvSpPr>
        <p:spPr>
          <a:xfrm>
            <a:off x="5943600" y="2438400"/>
            <a:ext cx="3031584" cy="873598"/>
          </a:xfrm>
          <a:prstGeom prst="ellipse">
            <a:avLst/>
          </a:prstGeom>
          <a:solidFill>
            <a:schemeClr val="bg1"/>
          </a:solidFill>
          <a:ln>
            <a:solidFill>
              <a:srgbClr val="7030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HPPP assumption for complex PN does not hold!</a:t>
            </a:r>
            <a:endParaRPr lang="en-US" dirty="0">
              <a:solidFill>
                <a:srgbClr val="0070C0"/>
              </a:solidFill>
            </a:endParaRPr>
          </a:p>
        </p:txBody>
      </p:sp>
      <p:sp>
        <p:nvSpPr>
          <p:cNvPr id="1141" name="Slide Number Placeholder 1140"/>
          <p:cNvSpPr>
            <a:spLocks noGrp="1"/>
          </p:cNvSpPr>
          <p:nvPr>
            <p:ph type="sldNum" sz="quarter" idx="12"/>
          </p:nvPr>
        </p:nvSpPr>
        <p:spPr/>
        <p:txBody>
          <a:bodyPr/>
          <a:lstStyle/>
          <a:p>
            <a:fld id="{B6F15528-21DE-4FAA-801E-634DDDAF4B2B}" type="slidenum">
              <a:rPr lang="en-US" smtClean="0"/>
              <a:pPr/>
              <a:t>5</a:t>
            </a:fld>
            <a:endParaRPr lang="en-US"/>
          </a:p>
        </p:txBody>
      </p:sp>
      <p:sp>
        <p:nvSpPr>
          <p:cNvPr id="1143" name="TextBox 1142"/>
          <p:cNvSpPr txBox="1"/>
          <p:nvPr/>
        </p:nvSpPr>
        <p:spPr>
          <a:xfrm>
            <a:off x="457200" y="6096000"/>
            <a:ext cx="8686800" cy="923330"/>
          </a:xfrm>
          <a:prstGeom prst="rect">
            <a:avLst/>
          </a:prstGeom>
          <a:noFill/>
        </p:spPr>
        <p:txBody>
          <a:bodyPr wrap="square" rtlCol="0">
            <a:spAutoFit/>
          </a:bodyPr>
          <a:lstStyle/>
          <a:p>
            <a:r>
              <a:rPr lang="en-US" dirty="0" smtClean="0"/>
              <a:t>In Rayleigh fading environment, outage is derived in closed-form for infinite field of HPPP interferers  (STs for single PU case and both PTs and STs for overlaid networks).</a:t>
            </a:r>
          </a:p>
          <a:p>
            <a:endParaRPr lang="en-US" dirty="0"/>
          </a:p>
        </p:txBody>
      </p:sp>
      <p:sp>
        <p:nvSpPr>
          <p:cNvPr id="1144" name="Title 1"/>
          <p:cNvSpPr>
            <a:spLocks noGrp="1"/>
          </p:cNvSpPr>
          <p:nvPr>
            <p:ph type="title"/>
          </p:nvPr>
        </p:nvSpPr>
        <p:spPr>
          <a:xfrm>
            <a:off x="914400" y="0"/>
            <a:ext cx="7772400" cy="1143000"/>
          </a:xfrm>
        </p:spPr>
        <p:txBody>
          <a:bodyPr>
            <a:normAutofit fontScale="90000"/>
          </a:bodyPr>
          <a:lstStyle/>
          <a:p>
            <a:pPr algn="ctr"/>
            <a:r>
              <a:rPr lang="en-US" sz="3600" dirty="0" smtClean="0">
                <a:solidFill>
                  <a:srgbClr val="002060"/>
                </a:solidFill>
                <a:latin typeface="Helvetica" pitchFamily="34" charset="0"/>
                <a:cs typeface="Helvetica" pitchFamily="34" charset="0"/>
              </a:rPr>
              <a:t>Literature Review and Our Work in Current Research</a:t>
            </a:r>
            <a:endParaRPr lang="en-US" sz="3600" dirty="0">
              <a:solidFill>
                <a:srgbClr val="002060"/>
              </a:solidFill>
              <a:latin typeface="Helvetica" pitchFamily="34" charset="0"/>
              <a:cs typeface="Helvetica" pitchFamily="34" charset="0"/>
            </a:endParaRPr>
          </a:p>
        </p:txBody>
      </p:sp>
      <p:grpSp>
        <p:nvGrpSpPr>
          <p:cNvPr id="1142" name="Group 1141"/>
          <p:cNvGrpSpPr/>
          <p:nvPr/>
        </p:nvGrpSpPr>
        <p:grpSpPr>
          <a:xfrm>
            <a:off x="0" y="3810000"/>
            <a:ext cx="4038599" cy="990600"/>
            <a:chOff x="228601" y="3429000"/>
            <a:chExt cx="4038599" cy="923330"/>
          </a:xfrm>
        </p:grpSpPr>
        <p:grpSp>
          <p:nvGrpSpPr>
            <p:cNvPr id="1152" name="Group 1151"/>
            <p:cNvGrpSpPr/>
            <p:nvPr/>
          </p:nvGrpSpPr>
          <p:grpSpPr>
            <a:xfrm>
              <a:off x="228601" y="3429000"/>
              <a:ext cx="4038599" cy="923330"/>
              <a:chOff x="0" y="1649404"/>
              <a:chExt cx="1863969" cy="1250441"/>
            </a:xfrm>
          </p:grpSpPr>
          <p:sp>
            <p:nvSpPr>
              <p:cNvPr id="1147" name="Left Brace 1146"/>
              <p:cNvSpPr/>
              <p:nvPr/>
            </p:nvSpPr>
            <p:spPr>
              <a:xfrm>
                <a:off x="0" y="2057398"/>
                <a:ext cx="70338" cy="727158"/>
              </a:xfrm>
              <a:prstGeom prst="leftBrace">
                <a:avLst>
                  <a:gd name="adj1" fmla="val 50587"/>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150" name="TextBox 1149"/>
              <p:cNvSpPr txBox="1"/>
              <p:nvPr/>
            </p:nvSpPr>
            <p:spPr>
              <a:xfrm>
                <a:off x="35169" y="1649404"/>
                <a:ext cx="1828800" cy="1250441"/>
              </a:xfrm>
              <a:prstGeom prst="rect">
                <a:avLst/>
              </a:prstGeom>
              <a:noFill/>
              <a:ln>
                <a:noFill/>
              </a:ln>
            </p:spPr>
            <p:txBody>
              <a:bodyPr wrap="square" rtlCol="0">
                <a:spAutoFit/>
              </a:bodyPr>
              <a:lstStyle/>
              <a:p>
                <a:endParaRPr lang="en-US" dirty="0" smtClean="0">
                  <a:solidFill>
                    <a:srgbClr val="00B050"/>
                  </a:solidFill>
                </a:endParaRPr>
              </a:p>
              <a:p>
                <a:r>
                  <a:rPr lang="en-US" dirty="0" smtClean="0">
                    <a:solidFill>
                      <a:srgbClr val="00B050"/>
                    </a:solidFill>
                  </a:rPr>
                  <a:t> </a:t>
                </a:r>
                <a:r>
                  <a:rPr lang="en-US" dirty="0" err="1" smtClean="0">
                    <a:solidFill>
                      <a:srgbClr val="00B050"/>
                    </a:solidFill>
                  </a:rPr>
                  <a:t>Ghasemi</a:t>
                </a:r>
                <a:r>
                  <a:rPr lang="en-US" dirty="0" smtClean="0">
                    <a:solidFill>
                      <a:srgbClr val="00B050"/>
                    </a:solidFill>
                  </a:rPr>
                  <a:t> ’08,  Menon’08 , Vu ’09,      </a:t>
                </a:r>
                <a:r>
                  <a:rPr lang="en-US" dirty="0" err="1" smtClean="0">
                    <a:solidFill>
                      <a:srgbClr val="00B050"/>
                    </a:solidFill>
                  </a:rPr>
                  <a:t>Mordachev</a:t>
                </a:r>
                <a:r>
                  <a:rPr lang="en-US" dirty="0" smtClean="0">
                    <a:solidFill>
                      <a:srgbClr val="00B050"/>
                    </a:solidFill>
                  </a:rPr>
                  <a:t> ’09,  </a:t>
                </a:r>
                <a:r>
                  <a:rPr lang="en-US" dirty="0" err="1" smtClean="0">
                    <a:solidFill>
                      <a:srgbClr val="00B050"/>
                    </a:solidFill>
                  </a:rPr>
                  <a:t>Aljuaid</a:t>
                </a:r>
                <a:r>
                  <a:rPr lang="en-US" dirty="0" smtClean="0">
                    <a:solidFill>
                      <a:srgbClr val="00B050"/>
                    </a:solidFill>
                  </a:rPr>
                  <a:t> ’10,’11</a:t>
                </a:r>
              </a:p>
            </p:txBody>
          </p:sp>
        </p:grpSp>
        <p:sp>
          <p:nvSpPr>
            <p:cNvPr id="1134" name="Left Brace 1133"/>
            <p:cNvSpPr/>
            <p:nvPr/>
          </p:nvSpPr>
          <p:spPr>
            <a:xfrm flipH="1">
              <a:off x="3429000" y="3733800"/>
              <a:ext cx="152398" cy="476480"/>
            </a:xfrm>
            <a:prstGeom prst="leftBrace">
              <a:avLst>
                <a:gd name="adj1" fmla="val 50587"/>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grpSp>
      <p:grpSp>
        <p:nvGrpSpPr>
          <p:cNvPr id="1146" name="Group 1145"/>
          <p:cNvGrpSpPr/>
          <p:nvPr/>
        </p:nvGrpSpPr>
        <p:grpSpPr>
          <a:xfrm>
            <a:off x="4267200" y="4419600"/>
            <a:ext cx="5169693" cy="381000"/>
            <a:chOff x="3581400" y="4191000"/>
            <a:chExt cx="2397539" cy="381000"/>
          </a:xfrm>
        </p:grpSpPr>
        <p:grpSp>
          <p:nvGrpSpPr>
            <p:cNvPr id="1153" name="Group 1152"/>
            <p:cNvGrpSpPr/>
            <p:nvPr/>
          </p:nvGrpSpPr>
          <p:grpSpPr>
            <a:xfrm>
              <a:off x="3581400" y="4191000"/>
              <a:ext cx="2397539" cy="381000"/>
              <a:chOff x="-762000" y="1828800"/>
              <a:chExt cx="2397539" cy="381000"/>
            </a:xfrm>
          </p:grpSpPr>
          <p:sp>
            <p:nvSpPr>
              <p:cNvPr id="1154" name="Left Brace 1153"/>
              <p:cNvSpPr/>
              <p:nvPr/>
            </p:nvSpPr>
            <p:spPr>
              <a:xfrm>
                <a:off x="-762000" y="1828800"/>
                <a:ext cx="70678" cy="381000"/>
              </a:xfrm>
              <a:prstGeom prst="leftBrace">
                <a:avLst>
                  <a:gd name="adj1" fmla="val 27347"/>
                  <a:gd name="adj2" fmla="val 500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155" name="TextBox 1154"/>
              <p:cNvSpPr txBox="1"/>
              <p:nvPr/>
            </p:nvSpPr>
            <p:spPr>
              <a:xfrm>
                <a:off x="-726661" y="1828800"/>
                <a:ext cx="2362200" cy="369332"/>
              </a:xfrm>
              <a:prstGeom prst="rect">
                <a:avLst/>
              </a:prstGeom>
              <a:noFill/>
              <a:ln>
                <a:noFill/>
              </a:ln>
            </p:spPr>
            <p:txBody>
              <a:bodyPr wrap="square" rtlCol="0">
                <a:spAutoFit/>
              </a:bodyPr>
              <a:lstStyle/>
              <a:p>
                <a:pPr>
                  <a:buFont typeface="Arial" pitchFamily="34" charset="0"/>
                  <a:buChar char="•"/>
                </a:pPr>
                <a:r>
                  <a:rPr lang="en-US" dirty="0" smtClean="0">
                    <a:solidFill>
                      <a:srgbClr val="00B050"/>
                    </a:solidFill>
                  </a:rPr>
                  <a:t>Chandrasekhar ’09, Huang ’09,  Yin  ‘09 Lee ‘11</a:t>
                </a:r>
              </a:p>
            </p:txBody>
          </p:sp>
        </p:grpSp>
        <p:sp>
          <p:nvSpPr>
            <p:cNvPr id="1145" name="Left Brace 1144"/>
            <p:cNvSpPr/>
            <p:nvPr/>
          </p:nvSpPr>
          <p:spPr>
            <a:xfrm flipH="1">
              <a:off x="5701748" y="4191000"/>
              <a:ext cx="70678" cy="381000"/>
            </a:xfrm>
            <a:prstGeom prst="leftBrace">
              <a:avLst>
                <a:gd name="adj1" fmla="val 27347"/>
                <a:gd name="adj2" fmla="val 5130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grpSp>
      <p:sp>
        <p:nvSpPr>
          <p:cNvPr id="1148" name="Oval 1147"/>
          <p:cNvSpPr/>
          <p:nvPr/>
        </p:nvSpPr>
        <p:spPr>
          <a:xfrm>
            <a:off x="152400" y="1752600"/>
            <a:ext cx="3276600" cy="1711798"/>
          </a:xfrm>
          <a:prstGeom prst="ellipse">
            <a:avLst/>
          </a:prstGeom>
          <a:solidFill>
            <a:schemeClr val="bg1"/>
          </a:solidFill>
          <a:ln>
            <a:solidFill>
              <a:srgbClr val="7030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70C0"/>
                </a:solidFill>
              </a:rPr>
              <a:t>Circular exclusion region (formed by using sensing mechanism) is unrealistic in presence of fading!</a:t>
            </a:r>
            <a:endParaRPr lang="en-US"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115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9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42"/>
                                        </p:tgtEl>
                                        <p:attrNameLst>
                                          <p:attrName>style.visibility</p:attrName>
                                        </p:attrNameLst>
                                      </p:cBhvr>
                                      <p:to>
                                        <p:strVal val="visible"/>
                                      </p:to>
                                    </p:set>
                                  </p:childTnLst>
                                </p:cTn>
                              </p:par>
                              <p:par>
                                <p:cTn id="15" presetID="3" presetClass="emph" presetSubtype="2" fill="hold" grpId="1" nodeType="withEffect">
                                  <p:stCondLst>
                                    <p:cond delay="0"/>
                                  </p:stCondLst>
                                  <p:childTnLst>
                                    <p:animClr clrSpc="rgb" dir="cw">
                                      <p:cBhvr override="childStyle">
                                        <p:cTn id="16" dur="500" fill="hold"/>
                                        <p:tgtEl>
                                          <p:spTgt spid="9"/>
                                        </p:tgtEl>
                                        <p:attrNameLst>
                                          <p:attrName>style.color</p:attrName>
                                        </p:attrNameLst>
                                      </p:cBhvr>
                                      <p:to>
                                        <a:srgbClr val="FF0000"/>
                                      </p:to>
                                    </p:animClr>
                                  </p:childTnLst>
                                </p:cTn>
                              </p:par>
                              <p:par>
                                <p:cTn id="17" presetID="1" presetClass="entr" presetSubtype="0" fill="hold" grpId="0" nodeType="withEffect">
                                  <p:stCondLst>
                                    <p:cond delay="0"/>
                                  </p:stCondLst>
                                  <p:childTnLst>
                                    <p:set>
                                      <p:cBhvr>
                                        <p:cTn id="18" dur="1" fill="hold">
                                          <p:stCondLst>
                                            <p:cond delay="0"/>
                                          </p:stCondLst>
                                        </p:cTn>
                                        <p:tgtEl>
                                          <p:spTgt spid="113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3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mph" presetSubtype="2" fill="hold" grpId="0" nodeType="clickEffect">
                                  <p:stCondLst>
                                    <p:cond delay="0"/>
                                  </p:stCondLst>
                                  <p:childTnLst>
                                    <p:animClr clrSpc="rgb" dir="cw">
                                      <p:cBhvr override="childStyle">
                                        <p:cTn id="24" dur="500" fill="hold"/>
                                        <p:tgtEl>
                                          <p:spTgt spid="1159"/>
                                        </p:tgtEl>
                                        <p:attrNameLst>
                                          <p:attrName>style.color</p:attrName>
                                        </p:attrNameLst>
                                      </p:cBhvr>
                                      <p:to>
                                        <a:srgbClr val="FF0000"/>
                                      </p:to>
                                    </p:animClr>
                                  </p:childTnLst>
                                </p:cTn>
                              </p:par>
                              <p:par>
                                <p:cTn id="25" presetID="3" presetClass="emph" presetSubtype="2" fill="hold" grpId="2" nodeType="withEffect">
                                  <p:stCondLst>
                                    <p:cond delay="0"/>
                                  </p:stCondLst>
                                  <p:childTnLst>
                                    <p:animClr clrSpc="rgb" dir="cw">
                                      <p:cBhvr override="childStyle">
                                        <p:cTn id="26" dur="500" fill="hold"/>
                                        <p:tgtEl>
                                          <p:spTgt spid="9"/>
                                        </p:tgtEl>
                                        <p:attrNameLst>
                                          <p:attrName>style.color</p:attrName>
                                        </p:attrNameLst>
                                      </p:cBhvr>
                                      <p:to>
                                        <a:schemeClr val="tx1"/>
                                      </p:to>
                                    </p:animClr>
                                  </p:childTnLst>
                                </p:cTn>
                              </p:par>
                              <p:par>
                                <p:cTn id="27" presetID="1" presetClass="entr" presetSubtype="0" fill="hold" nodeType="withEffect">
                                  <p:stCondLst>
                                    <p:cond delay="0"/>
                                  </p:stCondLst>
                                  <p:childTnLst>
                                    <p:set>
                                      <p:cBhvr>
                                        <p:cTn id="28" dur="1" fill="hold">
                                          <p:stCondLst>
                                            <p:cond delay="0"/>
                                          </p:stCondLst>
                                        </p:cTn>
                                        <p:tgtEl>
                                          <p:spTgt spid="77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4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3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mph" presetSubtype="2" fill="hold" grpId="3" nodeType="clickEffect">
                                  <p:stCondLst>
                                    <p:cond delay="0"/>
                                  </p:stCondLst>
                                  <p:childTnLst>
                                    <p:animClr clrSpc="rgb" dir="cw">
                                      <p:cBhvr override="childStyle">
                                        <p:cTn id="38" dur="500" fill="hold"/>
                                        <p:tgtEl>
                                          <p:spTgt spid="9"/>
                                        </p:tgtEl>
                                        <p:attrNameLst>
                                          <p:attrName>style.color</p:attrName>
                                        </p:attrNameLst>
                                      </p:cBhvr>
                                      <p:to>
                                        <a:srgbClr val="FF0000"/>
                                      </p:to>
                                    </p:animClr>
                                  </p:childTnLst>
                                </p:cTn>
                              </p:par>
                              <p:par>
                                <p:cTn id="39" presetID="1" presetClass="entr" presetSubtype="0" fill="hold" grpId="0" nodeType="withEffect">
                                  <p:stCondLst>
                                    <p:cond delay="0"/>
                                  </p:stCondLst>
                                  <p:childTnLst>
                                    <p:set>
                                      <p:cBhvr>
                                        <p:cTn id="40" dur="1" fill="hold">
                                          <p:stCondLst>
                                            <p:cond delay="0"/>
                                          </p:stCondLst>
                                        </p:cTn>
                                        <p:tgtEl>
                                          <p:spTgt spid="1143">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3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4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3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9" grpId="2"/>
      <p:bldP spid="9" grpId="3"/>
      <p:bldP spid="1135" grpId="0"/>
      <p:bldP spid="1136" grpId="0"/>
      <p:bldP spid="1139" grpId="0"/>
      <p:bldP spid="1159" grpId="0"/>
      <p:bldP spid="1159" grpId="1"/>
      <p:bldP spid="1133" grpId="0" animBg="1"/>
      <p:bldP spid="1137" grpId="0" animBg="1"/>
      <p:bldP spid="1140" grpId="0" animBg="1"/>
      <p:bldP spid="1143" grpId="0" build="allAtOnce"/>
      <p:bldP spid="11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57200" y="152400"/>
            <a:ext cx="8229600" cy="1143000"/>
          </a:xfrm>
        </p:spPr>
        <p:txBody>
          <a:bodyPr>
            <a:normAutofit/>
          </a:bodyPr>
          <a:lstStyle/>
          <a:p>
            <a:r>
              <a:rPr lang="en-US" sz="3600" dirty="0" smtClean="0">
                <a:solidFill>
                  <a:srgbClr val="002060"/>
                </a:solidFill>
                <a:latin typeface="Helvetica" pitchFamily="34" charset="0"/>
                <a:cs typeface="Helvetica" pitchFamily="34" charset="0"/>
              </a:rPr>
              <a:t>Thesis Goals and Contribution</a:t>
            </a:r>
            <a:endParaRPr lang="en-US" sz="3600" dirty="0">
              <a:solidFill>
                <a:srgbClr val="002060"/>
              </a:solidFill>
              <a:latin typeface="Helvetica" pitchFamily="34" charset="0"/>
              <a:cs typeface="Helvetica" pitchFamily="34" charset="0"/>
            </a:endParaRPr>
          </a:p>
        </p:txBody>
      </p:sp>
      <p:sp>
        <p:nvSpPr>
          <p:cNvPr id="11" name="Content Placeholder 2"/>
          <p:cNvSpPr>
            <a:spLocks noGrp="1"/>
          </p:cNvSpPr>
          <p:nvPr>
            <p:ph idx="1"/>
          </p:nvPr>
        </p:nvSpPr>
        <p:spPr>
          <a:xfrm>
            <a:off x="228600" y="1219200"/>
            <a:ext cx="8534400" cy="5638800"/>
          </a:xfrm>
        </p:spPr>
        <p:txBody>
          <a:bodyPr>
            <a:normAutofit fontScale="92500" lnSpcReduction="20000"/>
          </a:bodyPr>
          <a:lstStyle/>
          <a:p>
            <a:r>
              <a:rPr lang="en-US" sz="2800" dirty="0" smtClean="0"/>
              <a:t>Consideration of the interference from the SN as well as the PN for complex PNs (Ch 2 and Ch 3). </a:t>
            </a:r>
          </a:p>
          <a:p>
            <a:pPr lvl="1"/>
            <a:r>
              <a:rPr lang="en-US" sz="2400" dirty="0" smtClean="0"/>
              <a:t>A simple, yet widely applicable, expression for the outage due to two independent unwanted signal sets is derived. This expression does not require the knowledge of the distribution of net unwanted signal from one of these sets; only the outage caused by this unwanted signal set is needed.</a:t>
            </a:r>
          </a:p>
          <a:p>
            <a:pPr lvl="1"/>
            <a:r>
              <a:rPr lang="en-US" sz="2400" dirty="0" smtClean="0"/>
              <a:t>This result is applied in the spectrum sharing scenario to obtain the additional outage at the PR due to the deployment of SN, thus avoiding the complex task of characterizing interference coming from the PN.</a:t>
            </a:r>
          </a:p>
          <a:p>
            <a:r>
              <a:rPr lang="en-US" sz="2800" dirty="0" smtClean="0"/>
              <a:t>Effect of the SN field size (Ch 2 and Ch 3).</a:t>
            </a:r>
          </a:p>
          <a:p>
            <a:pPr lvl="1"/>
            <a:r>
              <a:rPr lang="en-US" sz="2400" dirty="0" smtClean="0"/>
              <a:t>A Closed-form expression for the outage at the PR due to the SN distributed over a finite sector field (includes the case of exclusion region) is derived.</a:t>
            </a:r>
          </a:p>
          <a:p>
            <a:pPr lvl="1"/>
            <a:r>
              <a:rPr lang="en-US" sz="2400" dirty="0" smtClean="0"/>
              <a:t>Conversely, under the given outage constraint,  the spectrum sharing opportunities are analyzed with respect to the SN field size. </a:t>
            </a:r>
          </a:p>
          <a:p>
            <a:endParaRPr lang="en-US" sz="2800" dirty="0" smtClean="0"/>
          </a:p>
        </p:txBody>
      </p:sp>
      <p:sp>
        <p:nvSpPr>
          <p:cNvPr id="12" name="Slide Number Placeholder 3"/>
          <p:cNvSpPr>
            <a:spLocks noGrp="1"/>
          </p:cNvSpPr>
          <p:nvPr>
            <p:ph type="sldNum" sz="quarter" idx="12"/>
          </p:nvPr>
        </p:nvSpPr>
        <p:spPr>
          <a:xfrm>
            <a:off x="6553200" y="6356350"/>
            <a:ext cx="2133600" cy="365125"/>
          </a:xfrm>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76400"/>
            <a:ext cx="8382000" cy="5715000"/>
          </a:xfrm>
        </p:spPr>
        <p:txBody>
          <a:bodyPr>
            <a:normAutofit/>
          </a:bodyPr>
          <a:lstStyle/>
          <a:p>
            <a:r>
              <a:rPr lang="en-US" sz="2400" dirty="0" smtClean="0"/>
              <a:t>Spectrum sharing  between overlaid  cellular and ad hoc networks: uplink case (Ch 4).   </a:t>
            </a:r>
          </a:p>
          <a:p>
            <a:pPr lvl="1"/>
            <a:r>
              <a:rPr lang="en-US" sz="2000" dirty="0" smtClean="0"/>
              <a:t>The outage at the randomly, but not necessarily independently, distributed cellular receivers is analyzed in the uplink case, when an ad hoc network is overlaid on the cellular network.  </a:t>
            </a:r>
          </a:p>
          <a:p>
            <a:pPr lvl="1"/>
            <a:r>
              <a:rPr lang="en-US" sz="2000" dirty="0" smtClean="0"/>
              <a:t>Instead of presumably circular exclusion region, “soft” exclusion regions (formed by using a sensing mechanism) around the PRs are used to derive a tight upper bound on the outage .</a:t>
            </a:r>
          </a:p>
          <a:p>
            <a:pPr lvl="1"/>
            <a:r>
              <a:rPr lang="en-US" sz="2000" dirty="0" smtClean="0">
                <a:solidFill>
                  <a:prstClr val="black"/>
                </a:solidFill>
              </a:rPr>
              <a:t>The decision threshold (to decide whether to transmit or not) used by the secondary transmitters is optimized to maximize the spectrum sharing gains.</a:t>
            </a:r>
          </a:p>
          <a:p>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Title 1"/>
          <p:cNvSpPr>
            <a:spLocks noGrp="1"/>
          </p:cNvSpPr>
          <p:nvPr>
            <p:ph type="title"/>
          </p:nvPr>
        </p:nvSpPr>
        <p:spPr>
          <a:xfrm>
            <a:off x="457200" y="228600"/>
            <a:ext cx="8229600" cy="1143000"/>
          </a:xfrm>
        </p:spPr>
        <p:txBody>
          <a:bodyPr>
            <a:normAutofit/>
          </a:bodyPr>
          <a:lstStyle/>
          <a:p>
            <a:r>
              <a:rPr lang="en-US" sz="3600" dirty="0" smtClean="0">
                <a:solidFill>
                  <a:srgbClr val="002060"/>
                </a:solidFill>
                <a:latin typeface="Helvetica" pitchFamily="34" charset="0"/>
                <a:cs typeface="Helvetica" pitchFamily="34" charset="0"/>
              </a:rPr>
              <a:t>Thesis Goals and Contribution (Cont.)</a:t>
            </a:r>
            <a:endParaRPr lang="en-US" sz="3600" dirty="0">
              <a:solidFill>
                <a:srgbClr val="002060"/>
              </a:solidFill>
              <a:latin typeface="Helvetica" pitchFamily="34" charset="0"/>
              <a:cs typeface="Helvetic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Autofit/>
          </a:bodyPr>
          <a:lstStyle/>
          <a:p>
            <a:r>
              <a:rPr lang="en-US" sz="3600" dirty="0" smtClean="0">
                <a:solidFill>
                  <a:srgbClr val="002060"/>
                </a:solidFill>
                <a:latin typeface="Helvetica" pitchFamily="34" charset="0"/>
                <a:cs typeface="Helvetica" pitchFamily="34" charset="0"/>
              </a:rPr>
              <a:t>Outage Due to New Unwanted Signal Set</a:t>
            </a:r>
            <a:endParaRPr lang="en-US" sz="3600" dirty="0">
              <a:solidFill>
                <a:srgbClr val="002060"/>
              </a:solidFill>
              <a:latin typeface="Helvetica" pitchFamily="34" charset="0"/>
              <a:cs typeface="Helvetica" pitchFamily="34" charset="0"/>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1600200" y="2133600"/>
            <a:ext cx="3962400" cy="970383"/>
          </a:xfrm>
          <a:prstGeom prst="rect">
            <a:avLst/>
          </a:prstGeom>
          <a:noFill/>
          <a:ln w="9525">
            <a:noFill/>
            <a:miter lim="800000"/>
            <a:headEnd/>
            <a:tailEnd/>
          </a:ln>
        </p:spPr>
      </p:pic>
      <p:graphicFrame>
        <p:nvGraphicFramePr>
          <p:cNvPr id="1027" name="Object 3"/>
          <p:cNvGraphicFramePr>
            <a:graphicFrameLocks noChangeAspect="1"/>
          </p:cNvGraphicFramePr>
          <p:nvPr/>
        </p:nvGraphicFramePr>
        <p:xfrm>
          <a:off x="6096000" y="1066800"/>
          <a:ext cx="2724150" cy="3232150"/>
        </p:xfrm>
        <a:graphic>
          <a:graphicData uri="http://schemas.openxmlformats.org/presentationml/2006/ole">
            <mc:AlternateContent xmlns:mc="http://schemas.openxmlformats.org/markup-compatibility/2006">
              <mc:Choice xmlns:v="urn:schemas-microsoft-com:vml" Requires="v">
                <p:oleObj spid="_x0000_s1028" name="Equation" r:id="rId4" imgW="2527200" imgH="2971800" progId="Equation.3">
                  <p:embed/>
                </p:oleObj>
              </mc:Choice>
              <mc:Fallback>
                <p:oleObj name="Equation" r:id="rId4" imgW="2527200" imgH="2971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1066800"/>
                        <a:ext cx="2724150" cy="3232150"/>
                      </a:xfrm>
                      <a:prstGeom prst="rect">
                        <a:avLst/>
                      </a:prstGeom>
                      <a:noFill/>
                      <a:ln>
                        <a:noFill/>
                      </a:ln>
                      <a:extLst>
                        <a:ext uri="{909E8E84-426E-40DD-AFC4-6F175D3DCCD1}">
                          <a14:hiddenFill xmlns:a14="http://schemas.microsoft.com/office/drawing/2010/main">
                            <a:solidFill>
                              <a:srgbClr val="99CC00">
                                <a:alpha val="25000"/>
                              </a:srgbClr>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4" name="TextBox 13"/>
          <p:cNvSpPr txBox="1"/>
          <p:nvPr/>
        </p:nvSpPr>
        <p:spPr>
          <a:xfrm>
            <a:off x="304800" y="4419601"/>
            <a:ext cx="7772400" cy="3170099"/>
          </a:xfrm>
          <a:prstGeom prst="rect">
            <a:avLst/>
          </a:prstGeom>
          <a:noFill/>
        </p:spPr>
        <p:txBody>
          <a:bodyPr wrap="square" rtlCol="0">
            <a:spAutoFit/>
          </a:bodyPr>
          <a:lstStyle/>
          <a:p>
            <a:pPr>
              <a:buFont typeface="Arial" pitchFamily="34" charset="0"/>
              <a:buChar char="•"/>
            </a:pPr>
            <a:r>
              <a:rPr lang="en-US" sz="2000" dirty="0" smtClean="0"/>
              <a:t>  Does not require the knowledge of distribution of  </a:t>
            </a:r>
            <a:r>
              <a:rPr lang="en-US" sz="2000" i="1" dirty="0" smtClean="0"/>
              <a:t>J</a:t>
            </a:r>
            <a:r>
              <a:rPr lang="en-US" sz="2000" dirty="0" smtClean="0"/>
              <a:t>; only initial outage </a:t>
            </a:r>
            <a:r>
              <a:rPr lang="el-GR" sz="2000" dirty="0" smtClean="0"/>
              <a:t>ε</a:t>
            </a:r>
            <a:r>
              <a:rPr lang="en-US" sz="2000" baseline="-25000" dirty="0" smtClean="0"/>
              <a:t>1</a:t>
            </a:r>
            <a:r>
              <a:rPr lang="en-US" sz="2000" dirty="0" smtClean="0"/>
              <a:t> due to J is required.</a:t>
            </a:r>
          </a:p>
          <a:p>
            <a:pPr>
              <a:buFont typeface="Arial" pitchFamily="34" charset="0"/>
              <a:buChar char="•"/>
            </a:pPr>
            <a:r>
              <a:rPr lang="en-US" sz="2000" dirty="0" smtClean="0"/>
              <a:t>  Useful when the net unwanted signal from one of the unwanted signal sets  is unknown or is difficult to characterize. </a:t>
            </a:r>
          </a:p>
          <a:p>
            <a:pPr>
              <a:buFont typeface="Arial" pitchFamily="34" charset="0"/>
              <a:buChar char="•"/>
            </a:pPr>
            <a:r>
              <a:rPr lang="en-US" sz="2000" dirty="0" smtClean="0"/>
              <a:t>  Additional outage is a decreasing function of the initial outage  for some </a:t>
            </a:r>
            <a:r>
              <a:rPr lang="en-US" sz="2000" i="1" dirty="0" smtClean="0"/>
              <a:t>K </a:t>
            </a:r>
            <a:r>
              <a:rPr lang="en-US" sz="2000" dirty="0" smtClean="0"/>
              <a:t>.</a:t>
            </a:r>
          </a:p>
          <a:p>
            <a:pPr>
              <a:buFont typeface="Arial" pitchFamily="34" charset="0"/>
              <a:buChar char="•"/>
            </a:pPr>
            <a:endParaRPr lang="en-US" sz="2000" dirty="0" smtClean="0"/>
          </a:p>
          <a:p>
            <a:pPr>
              <a:buFont typeface="Arial" pitchFamily="34" charset="0"/>
              <a:buChar char="•"/>
            </a:pPr>
            <a:endParaRPr lang="en-US" sz="2000" dirty="0" smtClean="0"/>
          </a:p>
          <a:p>
            <a:pPr>
              <a:buFont typeface="Arial" pitchFamily="34" charset="0"/>
              <a:buChar char="•"/>
            </a:pPr>
            <a:endParaRPr lang="en-US" sz="2000" dirty="0" smtClean="0"/>
          </a:p>
          <a:p>
            <a:pPr>
              <a:buFont typeface="Arial" pitchFamily="34" charset="0"/>
              <a:buChar char="•"/>
            </a:pPr>
            <a:endParaRPr lang="en-US" sz="20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p:cNvPicPr>
            <a:picLocks noChangeAspect="1" noChangeArrowheads="1"/>
          </p:cNvPicPr>
          <p:nvPr/>
        </p:nvPicPr>
        <p:blipFill>
          <a:blip r:embed="rId3" cstate="print"/>
          <a:srcRect/>
          <a:stretch>
            <a:fillRect/>
          </a:stretch>
        </p:blipFill>
        <p:spPr bwMode="auto">
          <a:xfrm>
            <a:off x="1447800" y="1600200"/>
            <a:ext cx="6629400" cy="4933317"/>
          </a:xfrm>
          <a:prstGeom prst="rect">
            <a:avLst/>
          </a:prstGeom>
          <a:noFill/>
          <a:ln w="9525">
            <a:noFill/>
            <a:miter lim="800000"/>
            <a:headEnd/>
            <a:tailEnd/>
          </a:ln>
        </p:spPr>
      </p:pic>
      <p:pic>
        <p:nvPicPr>
          <p:cNvPr id="2055" name="Picture 7"/>
          <p:cNvPicPr>
            <a:picLocks noChangeAspect="1" noChangeArrowheads="1"/>
          </p:cNvPicPr>
          <p:nvPr/>
        </p:nvPicPr>
        <p:blipFill>
          <a:blip r:embed="rId4" cstate="print"/>
          <a:srcRect/>
          <a:stretch>
            <a:fillRect/>
          </a:stretch>
        </p:blipFill>
        <p:spPr bwMode="auto">
          <a:xfrm>
            <a:off x="1219200" y="1447800"/>
            <a:ext cx="6448498" cy="4838700"/>
          </a:xfrm>
          <a:prstGeom prst="rect">
            <a:avLst/>
          </a:prstGeom>
          <a:noFill/>
          <a:ln w="9525">
            <a:noFill/>
            <a:miter lim="800000"/>
            <a:headEnd/>
            <a:tailEnd/>
          </a:ln>
        </p:spPr>
      </p:pic>
      <p:sp>
        <p:nvSpPr>
          <p:cNvPr id="2" name="Title 1"/>
          <p:cNvSpPr>
            <a:spLocks noGrp="1"/>
          </p:cNvSpPr>
          <p:nvPr>
            <p:ph type="title"/>
          </p:nvPr>
        </p:nvSpPr>
        <p:spPr/>
        <p:txBody>
          <a:bodyPr>
            <a:noAutofit/>
          </a:bodyPr>
          <a:lstStyle/>
          <a:p>
            <a:r>
              <a:rPr lang="en-US" sz="3600" dirty="0" smtClean="0">
                <a:solidFill>
                  <a:srgbClr val="002060"/>
                </a:solidFill>
                <a:latin typeface="Helvetica" pitchFamily="34" charset="0"/>
                <a:cs typeface="Helvetica" pitchFamily="34" charset="0"/>
              </a:rPr>
              <a:t>Deployment of a Finite Field Secondary Network around PR</a:t>
            </a:r>
            <a:endParaRPr lang="en-US" sz="3600" dirty="0">
              <a:solidFill>
                <a:srgbClr val="002060"/>
              </a:solidFill>
              <a:latin typeface="Helvetica" pitchFamily="34" charset="0"/>
              <a:cs typeface="Helvetica" pitchFamily="34" charset="0"/>
            </a:endParaRPr>
          </a:p>
        </p:txBody>
      </p:sp>
      <p:sp>
        <p:nvSpPr>
          <p:cNvPr id="68" name="TextBox 67"/>
          <p:cNvSpPr txBox="1"/>
          <p:nvPr/>
        </p:nvSpPr>
        <p:spPr>
          <a:xfrm>
            <a:off x="0" y="5638800"/>
            <a:ext cx="7315200" cy="646331"/>
          </a:xfrm>
          <a:prstGeom prst="rect">
            <a:avLst/>
          </a:prstGeom>
          <a:noFill/>
        </p:spPr>
        <p:txBody>
          <a:bodyPr wrap="square" rtlCol="0">
            <a:spAutoFit/>
          </a:bodyPr>
          <a:lstStyle/>
          <a:p>
            <a:pPr>
              <a:buFont typeface="Arial" pitchFamily="34" charset="0"/>
              <a:buChar char="•"/>
            </a:pPr>
            <a:r>
              <a:rPr lang="en-US" dirty="0" smtClean="0"/>
              <a:t>  The spectrum sharing gains (maximum number of SN-TXs) are obtained for different spatial deployments.</a:t>
            </a:r>
            <a:endParaRPr lang="en-US" dirty="0"/>
          </a:p>
        </p:txBody>
      </p:sp>
      <p:sp>
        <p:nvSpPr>
          <p:cNvPr id="44" name="Slide Number Placeholder 43"/>
          <p:cNvSpPr>
            <a:spLocks noGrp="1"/>
          </p:cNvSpPr>
          <p:nvPr>
            <p:ph type="sldNum" sz="quarter" idx="12"/>
          </p:nvPr>
        </p:nvSpPr>
        <p:spPr/>
        <p:txBody>
          <a:bodyPr/>
          <a:lstStyle/>
          <a:p>
            <a:fld id="{B6F15528-21DE-4FAA-801E-634DDDAF4B2B}" type="slidenum">
              <a:rPr lang="en-US" smtClean="0"/>
              <a:pPr/>
              <a:t>9</a:t>
            </a:fld>
            <a:endParaRPr lang="en-US"/>
          </a:p>
        </p:txBody>
      </p:sp>
      <p:pic>
        <p:nvPicPr>
          <p:cNvPr id="2054" name="Picture 6"/>
          <p:cNvPicPr>
            <a:picLocks noChangeAspect="1" noChangeArrowheads="1"/>
          </p:cNvPicPr>
          <p:nvPr/>
        </p:nvPicPr>
        <p:blipFill>
          <a:blip r:embed="rId5" cstate="print"/>
          <a:srcRect/>
          <a:stretch>
            <a:fillRect/>
          </a:stretch>
        </p:blipFill>
        <p:spPr bwMode="auto">
          <a:xfrm>
            <a:off x="914400" y="1447800"/>
            <a:ext cx="6991698" cy="5237767"/>
          </a:xfrm>
          <a:prstGeom prst="rect">
            <a:avLst/>
          </a:prstGeom>
          <a:noFill/>
          <a:ln w="9525">
            <a:noFill/>
            <a:miter lim="800000"/>
            <a:headEnd/>
            <a:tailEnd/>
          </a:ln>
        </p:spPr>
      </p:pic>
      <p:sp>
        <p:nvSpPr>
          <p:cNvPr id="61" name="TextBox 60"/>
          <p:cNvSpPr txBox="1"/>
          <p:nvPr/>
        </p:nvSpPr>
        <p:spPr>
          <a:xfrm>
            <a:off x="0" y="1676400"/>
            <a:ext cx="5638800" cy="1200329"/>
          </a:xfrm>
          <a:prstGeom prst="rect">
            <a:avLst/>
          </a:prstGeom>
          <a:noFill/>
        </p:spPr>
        <p:txBody>
          <a:bodyPr wrap="square" rtlCol="0">
            <a:spAutoFit/>
          </a:bodyPr>
          <a:lstStyle/>
          <a:p>
            <a:pPr>
              <a:buFont typeface="Arial" pitchFamily="34" charset="0"/>
              <a:buChar char="•"/>
            </a:pPr>
            <a:r>
              <a:rPr lang="en-US" dirty="0" smtClean="0"/>
              <a:t>  Additional outage due to a SN distributed over a sector region is derived in a closed form expression. </a:t>
            </a:r>
          </a:p>
          <a:p>
            <a:pPr>
              <a:buFont typeface="Arial" pitchFamily="34" charset="0"/>
              <a:buChar char="•"/>
            </a:pPr>
            <a:r>
              <a:rPr lang="en-US" dirty="0" smtClean="0"/>
              <a:t>  Conversely, the spectrum sharing gains (density of STs) under given SN field size is analyzed.</a:t>
            </a:r>
            <a:endParaRPr lang="en-US" dirty="0"/>
          </a:p>
        </p:txBody>
      </p:sp>
      <p:sp>
        <p:nvSpPr>
          <p:cNvPr id="65" name="TextBox 64"/>
          <p:cNvSpPr txBox="1"/>
          <p:nvPr/>
        </p:nvSpPr>
        <p:spPr>
          <a:xfrm>
            <a:off x="0" y="3657600"/>
            <a:ext cx="6096000" cy="1477328"/>
          </a:xfrm>
          <a:prstGeom prst="rect">
            <a:avLst/>
          </a:prstGeom>
          <a:noFill/>
        </p:spPr>
        <p:txBody>
          <a:bodyPr wrap="square" rtlCol="0">
            <a:spAutoFit/>
          </a:bodyPr>
          <a:lstStyle/>
          <a:p>
            <a:pPr>
              <a:buFont typeface="Arial" pitchFamily="34" charset="0"/>
              <a:buChar char="•"/>
            </a:pPr>
            <a:r>
              <a:rPr lang="en-US" dirty="0" smtClean="0"/>
              <a:t>  The spectrum sharing opportunities are analyzed with respect to the field size and are shown to be significantly dependent on the exclusion region. </a:t>
            </a:r>
          </a:p>
          <a:p>
            <a:pPr>
              <a:buFont typeface="Arial" pitchFamily="34" charset="0"/>
              <a:buChar char="•"/>
            </a:pPr>
            <a:r>
              <a:rPr lang="en-US" dirty="0" smtClean="0"/>
              <a:t>  Conditions are obtained for which an infinite field size can or cannot lead to the loss of spectrum sharing opportunity.</a:t>
            </a:r>
            <a:endParaRPr lang="en-US" dirty="0"/>
          </a:p>
        </p:txBody>
      </p:sp>
      <p:grpSp>
        <p:nvGrpSpPr>
          <p:cNvPr id="108" name="Group 107"/>
          <p:cNvGrpSpPr/>
          <p:nvPr/>
        </p:nvGrpSpPr>
        <p:grpSpPr>
          <a:xfrm>
            <a:off x="4197915" y="1981200"/>
            <a:ext cx="4717485" cy="5273171"/>
            <a:chOff x="4197915" y="1981200"/>
            <a:chExt cx="4717485" cy="5273171"/>
          </a:xfrm>
        </p:grpSpPr>
        <p:grpSp>
          <p:nvGrpSpPr>
            <p:cNvPr id="107" name="Group 106"/>
            <p:cNvGrpSpPr/>
            <p:nvPr/>
          </p:nvGrpSpPr>
          <p:grpSpPr>
            <a:xfrm>
              <a:off x="4419600" y="1981200"/>
              <a:ext cx="4495800" cy="4419600"/>
              <a:chOff x="4419600" y="1981200"/>
              <a:chExt cx="4495800" cy="4419600"/>
            </a:xfrm>
          </p:grpSpPr>
          <p:grpSp>
            <p:nvGrpSpPr>
              <p:cNvPr id="55" name="Group 54"/>
              <p:cNvGrpSpPr/>
              <p:nvPr/>
            </p:nvGrpSpPr>
            <p:grpSpPr>
              <a:xfrm>
                <a:off x="4419600" y="1981200"/>
                <a:ext cx="4495800" cy="4419600"/>
                <a:chOff x="1219200" y="2286000"/>
                <a:chExt cx="4495800" cy="4419600"/>
              </a:xfrm>
            </p:grpSpPr>
            <p:sp>
              <p:nvSpPr>
                <p:cNvPr id="5" name="Oval 4"/>
                <p:cNvSpPr/>
                <p:nvPr/>
              </p:nvSpPr>
              <p:spPr>
                <a:xfrm flipH="1" flipV="1">
                  <a:off x="4301067" y="2447802"/>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6" name="Arc 5"/>
                <p:cNvSpPr/>
                <p:nvPr/>
              </p:nvSpPr>
              <p:spPr>
                <a:xfrm>
                  <a:off x="2319866" y="2360908"/>
                  <a:ext cx="3395134" cy="3354092"/>
                </a:xfrm>
                <a:prstGeom prst="arc">
                  <a:avLst>
                    <a:gd name="adj1" fmla="val 15984493"/>
                    <a:gd name="adj2" fmla="val 20606043"/>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Arc 6"/>
                <p:cNvSpPr/>
                <p:nvPr/>
              </p:nvSpPr>
              <p:spPr>
                <a:xfrm>
                  <a:off x="1219200" y="3505200"/>
                  <a:ext cx="3733800" cy="3200400"/>
                </a:xfrm>
                <a:prstGeom prst="arc">
                  <a:avLst>
                    <a:gd name="adj1" fmla="val 17256710"/>
                    <a:gd name="adj2" fmla="val 19678781"/>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a:stCxn id="6" idx="0"/>
                </p:cNvCxnSpPr>
                <p:nvPr/>
              </p:nvCxnSpPr>
              <p:spPr>
                <a:xfrm rot="10800000" flipV="1">
                  <a:off x="3581401" y="2364122"/>
                  <a:ext cx="330965" cy="1217277"/>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6" idx="2"/>
                </p:cNvCxnSpPr>
                <p:nvPr/>
              </p:nvCxnSpPr>
              <p:spPr>
                <a:xfrm rot="5400000">
                  <a:off x="4789169" y="3337260"/>
                  <a:ext cx="636574" cy="1070911"/>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flipH="1" flipV="1">
                  <a:off x="4521200" y="2534696"/>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8" name="Oval 17"/>
                <p:cNvSpPr/>
                <p:nvPr/>
              </p:nvSpPr>
              <p:spPr>
                <a:xfrm flipH="1" flipV="1">
                  <a:off x="4301067" y="2708484"/>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9" name="Oval 18"/>
                <p:cNvSpPr/>
                <p:nvPr/>
              </p:nvSpPr>
              <p:spPr>
                <a:xfrm flipH="1" flipV="1">
                  <a:off x="4080932" y="2969165"/>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0" name="Oval 19"/>
                <p:cNvSpPr/>
                <p:nvPr/>
              </p:nvSpPr>
              <p:spPr>
                <a:xfrm flipH="1" flipV="1">
                  <a:off x="3970867" y="3229847"/>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1" name="Oval 20"/>
                <p:cNvSpPr/>
                <p:nvPr/>
              </p:nvSpPr>
              <p:spPr>
                <a:xfrm flipH="1" flipV="1">
                  <a:off x="3860799" y="3577422"/>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2" name="Oval 21"/>
                <p:cNvSpPr/>
                <p:nvPr/>
              </p:nvSpPr>
              <p:spPr>
                <a:xfrm flipH="1" flipV="1">
                  <a:off x="4301067" y="3577422"/>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3" name="Oval 22"/>
                <p:cNvSpPr/>
                <p:nvPr/>
              </p:nvSpPr>
              <p:spPr>
                <a:xfrm flipH="1" flipV="1">
                  <a:off x="4495800" y="36576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4" name="Oval 23"/>
                <p:cNvSpPr/>
                <p:nvPr/>
              </p:nvSpPr>
              <p:spPr>
                <a:xfrm flipH="1" flipV="1">
                  <a:off x="4876800" y="38100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5" name="Oval 24"/>
                <p:cNvSpPr/>
                <p:nvPr/>
              </p:nvSpPr>
              <p:spPr>
                <a:xfrm flipH="1" flipV="1">
                  <a:off x="4631267" y="3838104"/>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6" name="Oval 25"/>
                <p:cNvSpPr/>
                <p:nvPr/>
              </p:nvSpPr>
              <p:spPr>
                <a:xfrm flipH="1" flipV="1">
                  <a:off x="4038600" y="26670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7" name="Oval 26"/>
                <p:cNvSpPr/>
                <p:nvPr/>
              </p:nvSpPr>
              <p:spPr>
                <a:xfrm flipH="1" flipV="1">
                  <a:off x="4800600" y="28194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8" name="Oval 27"/>
                <p:cNvSpPr/>
                <p:nvPr/>
              </p:nvSpPr>
              <p:spPr>
                <a:xfrm flipH="1" flipV="1">
                  <a:off x="5071533" y="3577422"/>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29" name="Oval 28"/>
                <p:cNvSpPr/>
                <p:nvPr/>
              </p:nvSpPr>
              <p:spPr>
                <a:xfrm flipH="1" flipV="1">
                  <a:off x="5181600" y="32004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0" name="Oval 29"/>
                <p:cNvSpPr/>
                <p:nvPr/>
              </p:nvSpPr>
              <p:spPr>
                <a:xfrm flipH="1" flipV="1">
                  <a:off x="4411133" y="3403634"/>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1" name="Oval 30"/>
                <p:cNvSpPr/>
                <p:nvPr/>
              </p:nvSpPr>
              <p:spPr>
                <a:xfrm flipH="1" flipV="1">
                  <a:off x="4411133" y="3229847"/>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2" name="Oval 31"/>
                <p:cNvSpPr/>
                <p:nvPr/>
              </p:nvSpPr>
              <p:spPr>
                <a:xfrm flipH="1" flipV="1">
                  <a:off x="4724400" y="32766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3" name="Oval 32"/>
                <p:cNvSpPr/>
                <p:nvPr/>
              </p:nvSpPr>
              <p:spPr>
                <a:xfrm flipH="1" flipV="1">
                  <a:off x="3657600" y="32766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4" name="Oval 33"/>
                <p:cNvSpPr/>
                <p:nvPr/>
              </p:nvSpPr>
              <p:spPr>
                <a:xfrm flipH="1" flipV="1">
                  <a:off x="3886200" y="28194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5" name="Oval 34"/>
                <p:cNvSpPr/>
                <p:nvPr/>
              </p:nvSpPr>
              <p:spPr>
                <a:xfrm flipH="1" flipV="1">
                  <a:off x="4267200" y="29718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6" name="Oval 35"/>
                <p:cNvSpPr/>
                <p:nvPr/>
              </p:nvSpPr>
              <p:spPr>
                <a:xfrm flipH="1" flipV="1">
                  <a:off x="5029200" y="32766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7" name="Oval 36"/>
                <p:cNvSpPr/>
                <p:nvPr/>
              </p:nvSpPr>
              <p:spPr>
                <a:xfrm flipH="1" flipV="1">
                  <a:off x="4741333" y="3490528"/>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8" name="Oval 37"/>
                <p:cNvSpPr/>
                <p:nvPr/>
              </p:nvSpPr>
              <p:spPr>
                <a:xfrm flipH="1" flipV="1">
                  <a:off x="4572000" y="2743200"/>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39" name="Oval 38"/>
                <p:cNvSpPr/>
                <p:nvPr/>
              </p:nvSpPr>
              <p:spPr>
                <a:xfrm flipH="1" flipV="1">
                  <a:off x="4631267" y="2969165"/>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40" name="Oval 39"/>
                <p:cNvSpPr/>
                <p:nvPr/>
              </p:nvSpPr>
              <p:spPr>
                <a:xfrm flipH="1" flipV="1">
                  <a:off x="5071533" y="3056059"/>
                  <a:ext cx="110067" cy="8689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42" name="5-Point Star 41"/>
                <p:cNvSpPr/>
                <p:nvPr/>
              </p:nvSpPr>
              <p:spPr>
                <a:xfrm>
                  <a:off x="3200400" y="4953000"/>
                  <a:ext cx="76200" cy="76200"/>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Arrow Connector 45"/>
                <p:cNvCxnSpPr/>
                <p:nvPr/>
              </p:nvCxnSpPr>
              <p:spPr>
                <a:xfrm rot="5400000" flipH="1" flipV="1">
                  <a:off x="1981200" y="3124200"/>
                  <a:ext cx="2590800" cy="914400"/>
                </a:xfrm>
                <a:prstGeom prst="straightConnector1">
                  <a:avLst/>
                </a:prstGeom>
                <a:ln>
                  <a:solidFill>
                    <a:schemeClr val="bg1"/>
                  </a:solidFill>
                  <a:prstDash val="lgDashDot"/>
                  <a:headEnd type="arrow"/>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3581400" y="4419600"/>
                  <a:ext cx="1155800" cy="762000"/>
                </a:xfrm>
                <a:prstGeom prst="straightConnector1">
                  <a:avLst/>
                </a:prstGeom>
                <a:ln>
                  <a:solidFill>
                    <a:schemeClr val="bg1"/>
                  </a:solidFill>
                  <a:prstDash val="lgDashDot"/>
                  <a:headEnd type="arrow"/>
                  <a:tailEnd type="arrow"/>
                </a:ln>
              </p:spPr>
              <p:style>
                <a:lnRef idx="1">
                  <a:schemeClr val="accent1"/>
                </a:lnRef>
                <a:fillRef idx="0">
                  <a:schemeClr val="accent1"/>
                </a:fillRef>
                <a:effectRef idx="0">
                  <a:schemeClr val="accent1"/>
                </a:effectRef>
                <a:fontRef idx="minor">
                  <a:schemeClr val="tx1"/>
                </a:fontRef>
              </p:style>
            </p:cxnSp>
            <p:graphicFrame>
              <p:nvGraphicFramePr>
                <p:cNvPr id="56" name="Object 55"/>
                <p:cNvGraphicFramePr>
                  <a:graphicFrameLocks noChangeAspect="1"/>
                </p:cNvGraphicFramePr>
                <p:nvPr/>
              </p:nvGraphicFramePr>
              <p:xfrm>
                <a:off x="3810000" y="4343400"/>
                <a:ext cx="391763" cy="594274"/>
              </p:xfrm>
              <a:graphic>
                <a:graphicData uri="http://schemas.openxmlformats.org/presentationml/2006/ole">
                  <mc:AlternateContent xmlns:mc="http://schemas.openxmlformats.org/markup-compatibility/2006">
                    <mc:Choice xmlns:v="urn:schemas-microsoft-com:vml" Requires="v">
                      <p:oleObj spid="_x0000_s2052" name="Equation" r:id="rId6" imgW="126720" imgH="215640" progId="Equation.3">
                        <p:embed/>
                      </p:oleObj>
                    </mc:Choice>
                    <mc:Fallback>
                      <p:oleObj name="Equation" r:id="rId6" imgW="126720" imgH="215640" progId="Equation.3">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4343400"/>
                              <a:ext cx="391763" cy="5942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ChangeAspect="1"/>
                </p:cNvGraphicFramePr>
                <p:nvPr/>
              </p:nvGraphicFramePr>
              <p:xfrm>
                <a:off x="3200400" y="3505200"/>
                <a:ext cx="470466" cy="594587"/>
              </p:xfrm>
              <a:graphic>
                <a:graphicData uri="http://schemas.openxmlformats.org/presentationml/2006/ole">
                  <mc:AlternateContent xmlns:mc="http://schemas.openxmlformats.org/markup-compatibility/2006">
                    <mc:Choice xmlns:v="urn:schemas-microsoft-com:vml" Requires="v">
                      <p:oleObj spid="_x0000_s2053" name="Equation" r:id="rId8" imgW="152280" imgH="215640" progId="Equation.3">
                        <p:embed/>
                      </p:oleObj>
                    </mc:Choice>
                    <mc:Fallback>
                      <p:oleObj name="Equation" r:id="rId8" imgW="152280" imgH="215640" progId="Equation.3">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00400" y="3505200"/>
                              <a:ext cx="470466" cy="594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47" name="Straight Arrow Connector 46"/>
              <p:cNvCxnSpPr/>
              <p:nvPr/>
            </p:nvCxnSpPr>
            <p:spPr>
              <a:xfrm rot="5400000">
                <a:off x="5448300" y="3009900"/>
                <a:ext cx="2590800" cy="685800"/>
              </a:xfrm>
              <a:prstGeom prst="straightConnector1">
                <a:avLst/>
              </a:prstGeom>
              <a:ln>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7" idx="2"/>
              </p:cNvCxnSpPr>
              <p:nvPr/>
            </p:nvCxnSpPr>
            <p:spPr>
              <a:xfrm rot="5400000">
                <a:off x="6702356" y="3632092"/>
                <a:ext cx="866952" cy="1317664"/>
              </a:xfrm>
              <a:prstGeom prst="straightConnector1">
                <a:avLst/>
              </a:prstGeom>
              <a:ln>
                <a:prstDash val="dash"/>
                <a:headEnd type="arrow"/>
                <a:tailEnd type="arrow"/>
              </a:ln>
            </p:spPr>
            <p:style>
              <a:lnRef idx="1">
                <a:schemeClr val="accent1"/>
              </a:lnRef>
              <a:fillRef idx="0">
                <a:schemeClr val="accent1"/>
              </a:fillRef>
              <a:effectRef idx="0">
                <a:schemeClr val="accent1"/>
              </a:effectRef>
              <a:fontRef idx="minor">
                <a:schemeClr val="tx1"/>
              </a:fontRef>
            </p:style>
          </p:cxnSp>
        </p:grpSp>
        <p:sp>
          <p:nvSpPr>
            <p:cNvPr id="105" name="Arc 104"/>
            <p:cNvSpPr/>
            <p:nvPr/>
          </p:nvSpPr>
          <p:spPr>
            <a:xfrm rot="362992">
              <a:off x="4197915" y="4053971"/>
              <a:ext cx="3352800" cy="3200400"/>
            </a:xfrm>
            <a:prstGeom prst="arc">
              <a:avLst>
                <a:gd name="adj1" fmla="val 17256710"/>
                <a:gd name="adj2" fmla="val 18256144"/>
              </a:avLst>
            </a:prstGeom>
            <a:ln>
              <a:solidFill>
                <a:srgbClr val="5968D7"/>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6" name="TextBox 105"/>
            <p:cNvSpPr txBox="1"/>
            <p:nvPr/>
          </p:nvSpPr>
          <p:spPr>
            <a:xfrm>
              <a:off x="6629400" y="3962400"/>
              <a:ext cx="304800" cy="369332"/>
            </a:xfrm>
            <a:prstGeom prst="rect">
              <a:avLst/>
            </a:prstGeom>
            <a:noFill/>
          </p:spPr>
          <p:txBody>
            <a:bodyPr wrap="square" rtlCol="0">
              <a:spAutoFit/>
            </a:bodyPr>
            <a:lstStyle/>
            <a:p>
              <a:r>
                <a:rPr lang="el-GR" dirty="0" smtClean="0"/>
                <a:t>θ</a:t>
              </a: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7"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4"/>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108"/>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6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054"/>
                                        </p:tgtEl>
                                        <p:attrNameLst>
                                          <p:attrName>style.visibility</p:attrName>
                                        </p:attrNameLst>
                                      </p:cBhvr>
                                      <p:to>
                                        <p:strVal val="hidden"/>
                                      </p:to>
                                    </p:set>
                                  </p:childTnLst>
                                </p:cTn>
                              </p:par>
                              <p:par>
                                <p:cTn id="19" presetID="1" presetClass="entr" presetSubtype="0" fill="hold" grpId="2"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55"/>
                                        </p:tgtEl>
                                        <p:attrNameLst>
                                          <p:attrName>style.visibility</p:attrName>
                                        </p:attrNameLst>
                                      </p:cBhvr>
                                      <p:to>
                                        <p:strVal val="visible"/>
                                      </p:to>
                                    </p:set>
                                  </p:childTnLst>
                                </p:cTn>
                              </p:par>
                              <p:par>
                                <p:cTn id="31" presetID="1" presetClass="exit" presetSubtype="0" fill="hold" grpId="3" nodeType="withEffect">
                                  <p:stCondLst>
                                    <p:cond delay="0"/>
                                  </p:stCondLst>
                                  <p:childTnLst>
                                    <p:set>
                                      <p:cBhvr>
                                        <p:cTn id="32" dur="1" fill="hold">
                                          <p:stCondLst>
                                            <p:cond delay="0"/>
                                          </p:stCondLst>
                                        </p:cTn>
                                        <p:tgtEl>
                                          <p:spTgt spid="61"/>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65"/>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08"/>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2055"/>
                                        </p:tgtEl>
                                        <p:attrNameLst>
                                          <p:attrName>style.visibility</p:attrName>
                                        </p:attrNameLst>
                                      </p:cBhvr>
                                      <p:to>
                                        <p:strVal val="hidden"/>
                                      </p:to>
                                    </p:set>
                                  </p:childTnLst>
                                </p:cTn>
                              </p:par>
                              <p:par>
                                <p:cTn id="41" presetID="1" presetClass="entr" presetSubtype="0" fill="hold" grpId="4" nodeType="with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056"/>
                                        </p:tgtEl>
                                        <p:attrNameLst>
                                          <p:attrName>style.visibility</p:attrName>
                                        </p:attrNameLst>
                                      </p:cBhvr>
                                      <p:to>
                                        <p:strVal val="visible"/>
                                      </p:to>
                                    </p:set>
                                  </p:childTnLst>
                                </p:cTn>
                              </p:par>
                              <p:par>
                                <p:cTn id="55" presetID="1" presetClass="exit" presetSubtype="0" fill="hold" grpId="5" nodeType="withEffect">
                                  <p:stCondLst>
                                    <p:cond delay="0"/>
                                  </p:stCondLst>
                                  <p:childTnLst>
                                    <p:set>
                                      <p:cBhvr>
                                        <p:cTn id="56" dur="1" fill="hold">
                                          <p:stCondLst>
                                            <p:cond delay="0"/>
                                          </p:stCondLst>
                                        </p:cTn>
                                        <p:tgtEl>
                                          <p:spTgt spid="61"/>
                                        </p:tgtEl>
                                        <p:attrNameLst>
                                          <p:attrName>style.visibility</p:attrName>
                                        </p:attrNameLst>
                                      </p:cBhvr>
                                      <p:to>
                                        <p:strVal val="hidden"/>
                                      </p:to>
                                    </p:set>
                                  </p:childTnLst>
                                </p:cTn>
                              </p:par>
                              <p:par>
                                <p:cTn id="57" presetID="1" presetClass="exit" presetSubtype="0" fill="hold" grpId="3" nodeType="withEffect">
                                  <p:stCondLst>
                                    <p:cond delay="0"/>
                                  </p:stCondLst>
                                  <p:childTnLst>
                                    <p:set>
                                      <p:cBhvr>
                                        <p:cTn id="58" dur="1" fill="hold">
                                          <p:stCondLst>
                                            <p:cond delay="0"/>
                                          </p:stCondLst>
                                        </p:cTn>
                                        <p:tgtEl>
                                          <p:spTgt spid="65"/>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68"/>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108"/>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nodeType="clickEffect">
                                  <p:stCondLst>
                                    <p:cond delay="0"/>
                                  </p:stCondLst>
                                  <p:childTnLst>
                                    <p:set>
                                      <p:cBhvr>
                                        <p:cTn id="66" dur="1" fill="hold">
                                          <p:stCondLst>
                                            <p:cond delay="0"/>
                                          </p:stCondLst>
                                        </p:cTn>
                                        <p:tgtEl>
                                          <p:spTgt spid="2056"/>
                                        </p:tgtEl>
                                        <p:attrNameLst>
                                          <p:attrName>style.visibility</p:attrName>
                                        </p:attrNameLst>
                                      </p:cBhvr>
                                      <p:to>
                                        <p:strVal val="hidden"/>
                                      </p:to>
                                    </p:set>
                                  </p:childTnLst>
                                </p:cTn>
                              </p:par>
                              <p:par>
                                <p:cTn id="67" presetID="1" presetClass="entr" presetSubtype="0" fill="hold" nodeType="withEffect">
                                  <p:stCondLst>
                                    <p:cond delay="0"/>
                                  </p:stCondLst>
                                  <p:childTnLst>
                                    <p:set>
                                      <p:cBhvr>
                                        <p:cTn id="68" dur="1" fill="hold">
                                          <p:stCondLst>
                                            <p:cond delay="0"/>
                                          </p:stCondLst>
                                        </p:cTn>
                                        <p:tgtEl>
                                          <p:spTgt spid="61"/>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8"/>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8" grpId="1"/>
      <p:bldP spid="61" grpId="2"/>
      <p:bldP spid="61" grpId="3"/>
      <p:bldP spid="61" grpId="4"/>
      <p:bldP spid="61" grpId="5"/>
      <p:bldP spid="61" grpId="7"/>
      <p:bldP spid="65" grpId="0"/>
      <p:bldP spid="65" grpId="1"/>
      <p:bldP spid="65" grpId="2"/>
      <p:bldP spid="65" grpId="3"/>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8529</TotalTime>
  <Words>1470</Words>
  <Application>Microsoft Office PowerPoint</Application>
  <PresentationFormat>On-screen Show (4:3)</PresentationFormat>
  <Paragraphs>131</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Equation</vt:lpstr>
      <vt:lpstr>PowerPoint Presentation</vt:lpstr>
      <vt:lpstr>PowerPoint Presentation</vt:lpstr>
      <vt:lpstr>Outage at PU for Spectrum Sharing</vt:lpstr>
      <vt:lpstr>Importance of Point Processes</vt:lpstr>
      <vt:lpstr>Literature Review and Our Work in Current Research</vt:lpstr>
      <vt:lpstr>Thesis Goals and Contribution</vt:lpstr>
      <vt:lpstr>Thesis Goals and Contribution (Cont.)</vt:lpstr>
      <vt:lpstr>Outage Due to New Unwanted Signal Set</vt:lpstr>
      <vt:lpstr>Deployment of a Finite Field Secondary Network around PR</vt:lpstr>
      <vt:lpstr>Spectrum Sharing between Cellular and Ad hoc Networks</vt:lpstr>
      <vt:lpstr>Concluding Remarks</vt:lpstr>
      <vt:lpstr>Future Work</vt:lpstr>
      <vt:lpstr>PowerPoint Presentation</vt:lpstr>
      <vt:lpstr>Percentage Increase in Outage when Unbounded Path-Loss Model is Used over Bounded Path-Loss Model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Halim Yanikomeroglu</dc:creator>
  <cp:lastModifiedBy>Halim Yanikomeroglu</cp:lastModifiedBy>
  <cp:revision>723</cp:revision>
  <dcterms:created xsi:type="dcterms:W3CDTF">2006-08-16T00:00:00Z</dcterms:created>
  <dcterms:modified xsi:type="dcterms:W3CDTF">2015-10-19T02:31:33Z</dcterms:modified>
</cp:coreProperties>
</file>