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9"/>
  </p:notesMasterIdLst>
  <p:handoutMasterIdLst>
    <p:handoutMasterId r:id="rId40"/>
  </p:handoutMasterIdLst>
  <p:sldIdLst>
    <p:sldId id="256" r:id="rId2"/>
    <p:sldId id="295" r:id="rId3"/>
    <p:sldId id="296" r:id="rId4"/>
    <p:sldId id="317" r:id="rId5"/>
    <p:sldId id="318" r:id="rId6"/>
    <p:sldId id="323" r:id="rId7"/>
    <p:sldId id="298" r:id="rId8"/>
    <p:sldId id="314" r:id="rId9"/>
    <p:sldId id="315" r:id="rId10"/>
    <p:sldId id="324" r:id="rId11"/>
    <p:sldId id="325" r:id="rId12"/>
    <p:sldId id="319" r:id="rId13"/>
    <p:sldId id="326" r:id="rId14"/>
    <p:sldId id="320" r:id="rId15"/>
    <p:sldId id="327" r:id="rId16"/>
    <p:sldId id="303" r:id="rId17"/>
    <p:sldId id="300" r:id="rId18"/>
    <p:sldId id="335" r:id="rId19"/>
    <p:sldId id="299" r:id="rId20"/>
    <p:sldId id="305" r:id="rId21"/>
    <p:sldId id="328" r:id="rId22"/>
    <p:sldId id="307" r:id="rId23"/>
    <p:sldId id="321" r:id="rId24"/>
    <p:sldId id="322" r:id="rId25"/>
    <p:sldId id="329" r:id="rId26"/>
    <p:sldId id="308" r:id="rId27"/>
    <p:sldId id="330" r:id="rId28"/>
    <p:sldId id="309" r:id="rId29"/>
    <p:sldId id="331" r:id="rId30"/>
    <p:sldId id="310" r:id="rId31"/>
    <p:sldId id="332" r:id="rId32"/>
    <p:sldId id="311" r:id="rId33"/>
    <p:sldId id="312" r:id="rId34"/>
    <p:sldId id="333" r:id="rId35"/>
    <p:sldId id="313" r:id="rId36"/>
    <p:sldId id="334" r:id="rId37"/>
    <p:sldId id="316" r:id="rId38"/>
  </p:sldIdLst>
  <p:sldSz cx="9144000" cy="6858000" type="screen4x3"/>
  <p:notesSz cx="6858000" cy="9144000"/>
  <p:embeddedFontLst>
    <p:embeddedFont>
      <p:font typeface="Times" pitchFamily="18" charset="0"/>
      <p:regular r:id="rId41"/>
      <p:bold r:id="rId42"/>
      <p:italic r:id="rId43"/>
      <p:boldItalic r:id="rId44"/>
    </p:embeddedFont>
    <p:embeddedFont>
      <p:font typeface="CommonBullets"/>
      <p:regular r:id="rId45"/>
    </p:embeddedFont>
    <p:embeddedFont>
      <p:font typeface="Tahoma" pitchFamily="34" charset="0"/>
      <p:regular r:id="rId46"/>
      <p:bold r:id="rId47"/>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070"/>
    <a:srgbClr val="F10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9" autoAdjust="0"/>
    <p:restoredTop sz="71143" autoAdjust="0"/>
  </p:normalViewPr>
  <p:slideViewPr>
    <p:cSldViewPr>
      <p:cViewPr>
        <p:scale>
          <a:sx n="66" d="100"/>
          <a:sy n="66" d="100"/>
        </p:scale>
        <p:origin x="-2214" y="-396"/>
      </p:cViewPr>
      <p:guideLst>
        <p:guide orient="horz" pos="2736"/>
        <p:guide pos="1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C06046C-FC40-4342-92D0-FEFADB5D2CD5}" type="slidenum">
              <a:rPr lang="en-US"/>
              <a:pPr/>
              <a:t>‹#›</a:t>
            </a:fld>
            <a:endParaRPr lang="en-US"/>
          </a:p>
        </p:txBody>
      </p:sp>
    </p:spTree>
    <p:extLst>
      <p:ext uri="{BB962C8B-B14F-4D97-AF65-F5344CB8AC3E}">
        <p14:creationId xmlns:p14="http://schemas.microsoft.com/office/powerpoint/2010/main" val="3963653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1F4DE0D-D0F7-4ADB-B452-41180ED80FB8}" type="slidenum">
              <a:rPr lang="en-US"/>
              <a:pPr/>
              <a:t>‹#›</a:t>
            </a:fld>
            <a:endParaRPr lang="en-US"/>
          </a:p>
        </p:txBody>
      </p:sp>
    </p:spTree>
    <p:extLst>
      <p:ext uri="{BB962C8B-B14F-4D97-AF65-F5344CB8AC3E}">
        <p14:creationId xmlns:p14="http://schemas.microsoft.com/office/powerpoint/2010/main" val="42400110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1F4DE0D-D0F7-4ADB-B452-41180ED80FB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dirty="0" smtClean="0"/>
              <a:t>Some algorithms in this These figures </a:t>
            </a:r>
            <a:r>
              <a:rPr lang="en-CA" sz="1200" kern="1200" baseline="0" dirty="0" smtClean="0">
                <a:solidFill>
                  <a:schemeClr val="tx1"/>
                </a:solidFill>
                <a:latin typeface="Times" pitchFamily="18" charset="0"/>
                <a:ea typeface="+mn-ea"/>
                <a:cs typeface="+mn-cs"/>
              </a:rPr>
              <a:t>show the probability of choosing the second action for both players in the dilemma game. The EMA Q-learning, the PGA-APP, and the WPL algorithms are shown. As shown in these figures, the players’ strategies successfully converge to Nash equilibrium in this game when learning with the EMA Q-learning, the PGA-APP, and the WPL algorithms.</a:t>
            </a:r>
            <a:endParaRPr lang="en-CA" dirty="0" smtClean="0"/>
          </a:p>
        </p:txBody>
      </p:sp>
      <p:sp>
        <p:nvSpPr>
          <p:cNvPr id="4" name="Slide Number Placeholder 3"/>
          <p:cNvSpPr>
            <a:spLocks noGrp="1"/>
          </p:cNvSpPr>
          <p:nvPr>
            <p:ph type="sldNum" sz="quarter" idx="10"/>
          </p:nvPr>
        </p:nvSpPr>
        <p:spPr/>
        <p:txBody>
          <a:bodyPr/>
          <a:lstStyle/>
          <a:p>
            <a:fld id="{4B98D54D-2F5A-4700-BB72-AAD9649522DD}" type="slidenum">
              <a:rPr lang="en-CA" smtClean="0"/>
              <a:pPr/>
              <a:t>26</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a:t>
            </a:r>
            <a:r>
              <a:rPr lang="en-CA" baseline="0" dirty="0" smtClean="0"/>
              <a:t> figures</a:t>
            </a:r>
            <a:r>
              <a:rPr lang="en-CA" dirty="0" smtClean="0"/>
              <a:t> </a:t>
            </a:r>
            <a:r>
              <a:rPr lang="en-CA" sz="1200" kern="1200" baseline="0" dirty="0" smtClean="0">
                <a:solidFill>
                  <a:schemeClr val="tx1"/>
                </a:solidFill>
                <a:latin typeface="Times" pitchFamily="18" charset="0"/>
                <a:ea typeface="+mn-ea"/>
                <a:cs typeface="+mn-cs"/>
              </a:rPr>
              <a:t>show the probability of choosing the first action for the three players in the three-player matching pennies game while learning with the EMA</a:t>
            </a:r>
          </a:p>
          <a:p>
            <a:r>
              <a:rPr lang="en-CA" sz="1200" kern="1200" baseline="0" dirty="0" smtClean="0">
                <a:solidFill>
                  <a:schemeClr val="tx1"/>
                </a:solidFill>
                <a:latin typeface="Times" pitchFamily="18" charset="0"/>
                <a:ea typeface="+mn-ea"/>
                <a:cs typeface="+mn-cs"/>
              </a:rPr>
              <a:t>Q-learning, the PGA-APP, and the WPL algorithms. As shown in these figures, the players’ strategies successfully converge to Nash equilibrium in this game when learning with the EMA Q-learning, the PGA-APP, and the WPL algorithms. It is important to mention here that the WPL algorithm successfully converges to Nash equilibrium in the three-player matching pennies game although it was presented to diverge in this game in (Zhang &amp; Lesser, 2010). </a:t>
            </a:r>
            <a:endParaRPr lang="en-CA" dirty="0" smtClean="0"/>
          </a:p>
          <a:p>
            <a:endParaRPr lang="en-US" dirty="0"/>
          </a:p>
        </p:txBody>
      </p:sp>
      <p:sp>
        <p:nvSpPr>
          <p:cNvPr id="4" name="Slide Number Placeholder 3"/>
          <p:cNvSpPr>
            <a:spLocks noGrp="1"/>
          </p:cNvSpPr>
          <p:nvPr>
            <p:ph type="sldNum" sz="quarter" idx="10"/>
          </p:nvPr>
        </p:nvSpPr>
        <p:spPr/>
        <p:txBody>
          <a:bodyPr/>
          <a:lstStyle/>
          <a:p>
            <a:fld id="{31F4DE0D-D0F7-4ADB-B452-41180ED80FB8}" type="slidenum">
              <a:rPr lang="en-US" smtClean="0"/>
              <a:pPr/>
              <a:t>28</a:t>
            </a:fld>
            <a:endParaRPr lang="en-US"/>
          </a:p>
        </p:txBody>
      </p:sp>
    </p:spTree>
    <p:extLst>
      <p:ext uri="{BB962C8B-B14F-4D97-AF65-F5344CB8AC3E}">
        <p14:creationId xmlns:p14="http://schemas.microsoft.com/office/powerpoint/2010/main" val="293324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sz="1200" kern="1200" baseline="0" dirty="0" smtClean="0">
                <a:solidFill>
                  <a:schemeClr val="tx1"/>
                </a:solidFill>
                <a:latin typeface="Times" pitchFamily="18" charset="0"/>
                <a:ea typeface="+mn-ea"/>
                <a:cs typeface="+mn-cs"/>
              </a:rPr>
              <a:t>These figures show the probability of choosing the first action for both players in the biased game while learning with the EMA Q-learning, the PGA-APP, and the WPL algorithms. Recall that the biased game has two mixed Nash </a:t>
            </a:r>
            <a:r>
              <a:rPr lang="en-CA" sz="1200" kern="1200" baseline="0" dirty="0" err="1" smtClean="0">
                <a:solidFill>
                  <a:schemeClr val="tx1"/>
                </a:solidFill>
                <a:latin typeface="Times" pitchFamily="18" charset="0"/>
                <a:ea typeface="+mn-ea"/>
                <a:cs typeface="+mn-cs"/>
              </a:rPr>
              <a:t>equilibria</a:t>
            </a:r>
            <a:r>
              <a:rPr lang="en-CA" sz="1200" kern="1200" baseline="0" dirty="0" smtClean="0">
                <a:solidFill>
                  <a:schemeClr val="tx1"/>
                </a:solidFill>
                <a:latin typeface="Times" pitchFamily="18" charset="0"/>
                <a:ea typeface="+mn-ea"/>
                <a:cs typeface="+mn-cs"/>
              </a:rPr>
              <a:t>, (0.15,0.85) and (0.85,0.15). In this game, we see from the figures that both of the PGA-APP and the WPL algorithms fail to converge to a Nash equilibrium in the biased game; only the EMA Q-learning algorithm succeeds to converge to a Nash equilibrium in the biased game.</a:t>
            </a:r>
            <a:endParaRPr lang="en-CA" dirty="0" smtClean="0"/>
          </a:p>
          <a:p>
            <a:endParaRPr lang="en-US" dirty="0"/>
          </a:p>
        </p:txBody>
      </p:sp>
      <p:sp>
        <p:nvSpPr>
          <p:cNvPr id="4" name="Slide Number Placeholder 3"/>
          <p:cNvSpPr>
            <a:spLocks noGrp="1"/>
          </p:cNvSpPr>
          <p:nvPr>
            <p:ph type="sldNum" sz="quarter" idx="10"/>
          </p:nvPr>
        </p:nvSpPr>
        <p:spPr/>
        <p:txBody>
          <a:bodyPr/>
          <a:lstStyle/>
          <a:p>
            <a:fld id="{31F4DE0D-D0F7-4ADB-B452-41180ED80FB8}" type="slidenum">
              <a:rPr lang="en-US" smtClean="0"/>
              <a:pPr/>
              <a:t>30</a:t>
            </a:fld>
            <a:endParaRPr lang="en-US"/>
          </a:p>
        </p:txBody>
      </p:sp>
    </p:spTree>
    <p:extLst>
      <p:ext uri="{BB962C8B-B14F-4D97-AF65-F5344CB8AC3E}">
        <p14:creationId xmlns:p14="http://schemas.microsoft.com/office/powerpoint/2010/main" val="1217097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Times" pitchFamily="18" charset="0"/>
                <a:ea typeface="+mn-ea"/>
                <a:cs typeface="+mn-cs"/>
              </a:rPr>
              <a:t>Fig. (a) shows the probability of selecting action North by Player 1 at the initial state when learning with the EMA Q-learning algorithm with different values of the constant gain k. Fig (a) shows that Player 1’s speed of convergence to the optimal action (North) increases as the value of the constant gain k increases. Fig. (a) shows that the probability of selecting the optimal action North by Player 1 requires almost 80 episodes to converge to one when k=5 and 320 episodes when k=3. However, when k = 1, many more episodes are still required for the probability of selecting the action North to converge to one. </a:t>
            </a:r>
          </a:p>
          <a:p>
            <a:endParaRPr lang="en-CA" sz="1200" kern="1200" baseline="0" dirty="0" smtClean="0">
              <a:solidFill>
                <a:schemeClr val="tx1"/>
              </a:solidFill>
              <a:latin typeface="Times" pitchFamily="18" charset="0"/>
              <a:ea typeface="+mn-ea"/>
              <a:cs typeface="+mn-cs"/>
            </a:endParaRPr>
          </a:p>
          <a:p>
            <a:r>
              <a:rPr lang="en-CA" sz="1200" kern="1200" baseline="0" dirty="0" smtClean="0">
                <a:solidFill>
                  <a:schemeClr val="tx1"/>
                </a:solidFill>
                <a:latin typeface="Times" pitchFamily="18" charset="0"/>
                <a:ea typeface="+mn-ea"/>
                <a:cs typeface="+mn-cs"/>
              </a:rPr>
              <a:t>Fig. (b) and Fig. (c) show the probabilities of taking action North at the initial state by both players when learning with the EMA Q-learning, the PGA-APP, and the WPL algorithms. Fig. (b) and Fig. (c) show that the probabilities of taking action North by both players converge to the Nash </a:t>
            </a:r>
            <a:r>
              <a:rPr lang="en-CA" sz="1200" kern="1200" baseline="0" dirty="0" err="1" smtClean="0">
                <a:solidFill>
                  <a:schemeClr val="tx1"/>
                </a:solidFill>
                <a:latin typeface="Times" pitchFamily="18" charset="0"/>
                <a:ea typeface="+mn-ea"/>
                <a:cs typeface="+mn-cs"/>
              </a:rPr>
              <a:t>equilibria</a:t>
            </a:r>
            <a:r>
              <a:rPr lang="en-CA" sz="1200" kern="1200" baseline="0" dirty="0" smtClean="0">
                <a:solidFill>
                  <a:schemeClr val="tx1"/>
                </a:solidFill>
                <a:latin typeface="Times" pitchFamily="18" charset="0"/>
                <a:ea typeface="+mn-ea"/>
                <a:cs typeface="+mn-cs"/>
              </a:rPr>
              <a:t> (converge to one) when learning with the EMA Q-learning algorithm. However, the PGA-APP and the WPL algorithms fail to make the players’ strategies converge to the Nash </a:t>
            </a:r>
            <a:r>
              <a:rPr lang="en-CA" sz="1200" kern="1200" baseline="0" dirty="0" err="1" smtClean="0">
                <a:solidFill>
                  <a:schemeClr val="tx1"/>
                </a:solidFill>
                <a:latin typeface="Times" pitchFamily="18" charset="0"/>
                <a:ea typeface="+mn-ea"/>
                <a:cs typeface="+mn-cs"/>
              </a:rPr>
              <a:t>equilibria</a:t>
            </a:r>
            <a:r>
              <a:rPr lang="en-CA" sz="1200" kern="1200" baseline="0" dirty="0" smtClean="0">
                <a:solidFill>
                  <a:schemeClr val="tx1"/>
                </a:solidFill>
                <a:latin typeface="Times" pitchFamily="18" charset="0"/>
                <a:ea typeface="+mn-ea"/>
                <a:cs typeface="+mn-cs"/>
              </a:rPr>
              <a:t>. </a:t>
            </a:r>
          </a:p>
          <a:p>
            <a:endParaRPr lang="en-CA" sz="1200" kern="1200" baseline="0" dirty="0" smtClean="0">
              <a:solidFill>
                <a:schemeClr val="tx1"/>
              </a:solidFill>
              <a:latin typeface="Times" pitchFamily="18" charset="0"/>
              <a:ea typeface="+mn-ea"/>
              <a:cs typeface="+mn-cs"/>
            </a:endParaRPr>
          </a:p>
          <a:p>
            <a:r>
              <a:rPr lang="en-CA" sz="1200" kern="1200" baseline="0" dirty="0" smtClean="0">
                <a:solidFill>
                  <a:schemeClr val="tx1"/>
                </a:solidFill>
                <a:latin typeface="Times" pitchFamily="18" charset="0"/>
                <a:ea typeface="+mn-ea"/>
                <a:cs typeface="+mn-cs"/>
              </a:rPr>
              <a:t>These figures show that the EMA Q-learning algorithm outperforms the PGA-APP and the WPL algorithms in terms of the convergence to Nash </a:t>
            </a:r>
            <a:r>
              <a:rPr lang="en-CA" sz="1200" kern="1200" baseline="0" dirty="0" err="1" smtClean="0">
                <a:solidFill>
                  <a:schemeClr val="tx1"/>
                </a:solidFill>
                <a:latin typeface="Times" pitchFamily="18" charset="0"/>
                <a:ea typeface="+mn-ea"/>
                <a:cs typeface="+mn-cs"/>
              </a:rPr>
              <a:t>equilibria</a:t>
            </a:r>
            <a:r>
              <a:rPr lang="en-CA" sz="1200" kern="1200" baseline="0" dirty="0" smtClean="0">
                <a:solidFill>
                  <a:schemeClr val="tx1"/>
                </a:solidFill>
                <a:latin typeface="Times" pitchFamily="18" charset="0"/>
                <a:ea typeface="+mn-ea"/>
                <a:cs typeface="+mn-cs"/>
              </a:rPr>
              <a:t>. It also shows that the EMA Q-learning algorithm can converge to Nash </a:t>
            </a:r>
            <a:r>
              <a:rPr lang="en-CA" sz="1200" kern="1200" baseline="0" dirty="0" err="1" smtClean="0">
                <a:solidFill>
                  <a:schemeClr val="tx1"/>
                </a:solidFill>
                <a:latin typeface="Times" pitchFamily="18" charset="0"/>
                <a:ea typeface="+mn-ea"/>
                <a:cs typeface="+mn-cs"/>
              </a:rPr>
              <a:t>equilibria</a:t>
            </a:r>
            <a:r>
              <a:rPr lang="en-CA" sz="1200" kern="1200" baseline="0" dirty="0" smtClean="0">
                <a:solidFill>
                  <a:schemeClr val="tx1"/>
                </a:solidFill>
                <a:latin typeface="Times" pitchFamily="18" charset="0"/>
                <a:ea typeface="+mn-ea"/>
                <a:cs typeface="+mn-cs"/>
              </a:rPr>
              <a:t> with a small number of episodes by adjusting the value of the constant gain k. This will give the EMA Q-learning algorithm an empirical advantage over the PGA-APP and the WPL algorithms. </a:t>
            </a:r>
            <a:endParaRPr lang="en-CA" dirty="0" smtClean="0"/>
          </a:p>
          <a:p>
            <a:endParaRPr lang="en-CA" dirty="0"/>
          </a:p>
        </p:txBody>
      </p:sp>
      <p:sp>
        <p:nvSpPr>
          <p:cNvPr id="4" name="Slide Number Placeholder 3"/>
          <p:cNvSpPr>
            <a:spLocks noGrp="1"/>
          </p:cNvSpPr>
          <p:nvPr>
            <p:ph type="sldNum" sz="quarter" idx="10"/>
          </p:nvPr>
        </p:nvSpPr>
        <p:spPr/>
        <p:txBody>
          <a:bodyPr/>
          <a:lstStyle/>
          <a:p>
            <a:fld id="{4B98D54D-2F5A-4700-BB72-AAD9649522DD}" type="slidenum">
              <a:rPr lang="en-CA" smtClean="0"/>
              <a:pPr/>
              <a:t>33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baseline="0" dirty="0" smtClean="0">
                <a:solidFill>
                  <a:schemeClr val="tx1"/>
                </a:solidFill>
                <a:latin typeface="Times" pitchFamily="18" charset="0"/>
                <a:ea typeface="+mn-ea"/>
                <a:cs typeface="+mn-cs"/>
              </a:rPr>
              <a:t>Fig. (a) shows the probability of selecting action North by Player 1 when learning with the EMA Q-learning, the PGA-APP, and the WPL algorithms. Fig. (a) illustrates that the probability of selecting the action North by Player 1 successfully converges to one (Nash equilibrium) when Player 1 learns with the EMA Q-learning algorithm. However, the PGA-APP and the WPL algorithms fail to make Player 1 choose the action North with a probability of one. Fig. (b) shows the probability of selecting action West by Player 2 when learning with the EMA Q-learning, the PGA-APP, and the WPL algorithms. As can be seen from Fig. (b), the probability of selecting action West by Player 2 successfully converges to one (Nash equilibrium) when Player 2 learns with the EMA Q-learning algorithm. The PGA-APP and the WPL algorithms, on the other hand, fail to make Player 2 choose action West with a probability of one. </a:t>
            </a:r>
          </a:p>
          <a:p>
            <a:endParaRPr lang="en-CA" sz="1200" kern="1200" baseline="0" dirty="0" smtClean="0">
              <a:solidFill>
                <a:schemeClr val="tx1"/>
              </a:solidFill>
              <a:latin typeface="Times" pitchFamily="18" charset="0"/>
              <a:ea typeface="+mn-ea"/>
              <a:cs typeface="+mn-cs"/>
            </a:endParaRPr>
          </a:p>
          <a:p>
            <a:r>
              <a:rPr lang="en-CA" sz="1200" kern="1200" baseline="0" dirty="0" smtClean="0">
                <a:solidFill>
                  <a:schemeClr val="tx1"/>
                </a:solidFill>
                <a:latin typeface="Times" pitchFamily="18" charset="0"/>
                <a:ea typeface="+mn-ea"/>
                <a:cs typeface="+mn-cs"/>
              </a:rPr>
              <a:t>These figures show that the EMA Q-learning algorithm outperforms the PGA-APP and the WPL algorithms in terms of the convergence to Nash </a:t>
            </a:r>
            <a:r>
              <a:rPr lang="en-CA" sz="1200" kern="1200" baseline="0" dirty="0" err="1" smtClean="0">
                <a:solidFill>
                  <a:schemeClr val="tx1"/>
                </a:solidFill>
                <a:latin typeface="Times" pitchFamily="18" charset="0"/>
                <a:ea typeface="+mn-ea"/>
                <a:cs typeface="+mn-cs"/>
              </a:rPr>
              <a:t>equilibria</a:t>
            </a:r>
            <a:r>
              <a:rPr lang="en-CA" sz="1200" kern="1200" baseline="0" dirty="0" smtClean="0">
                <a:solidFill>
                  <a:schemeClr val="tx1"/>
                </a:solidFill>
                <a:latin typeface="Times" pitchFamily="18" charset="0"/>
                <a:ea typeface="+mn-ea"/>
                <a:cs typeface="+mn-cs"/>
              </a:rPr>
              <a:t>. This will give the EMA Q-learning algorithm an empirical advantage over the PGA-APP and the WPL algorithms.</a:t>
            </a:r>
            <a:endParaRPr lang="en-CA" dirty="0" smtClean="0"/>
          </a:p>
          <a:p>
            <a:endParaRPr lang="en-US" dirty="0"/>
          </a:p>
        </p:txBody>
      </p:sp>
      <p:sp>
        <p:nvSpPr>
          <p:cNvPr id="4" name="Slide Number Placeholder 3"/>
          <p:cNvSpPr>
            <a:spLocks noGrp="1"/>
          </p:cNvSpPr>
          <p:nvPr>
            <p:ph type="sldNum" sz="quarter" idx="10"/>
          </p:nvPr>
        </p:nvSpPr>
        <p:spPr/>
        <p:txBody>
          <a:bodyPr/>
          <a:lstStyle/>
          <a:p>
            <a:fld id="{31F4DE0D-D0F7-4ADB-B452-41180ED80FB8}" type="slidenum">
              <a:rPr lang="en-US" smtClean="0"/>
              <a:pPr/>
              <a:t>35</a:t>
            </a:fld>
            <a:endParaRPr lang="en-US"/>
          </a:p>
        </p:txBody>
      </p:sp>
    </p:spTree>
    <p:extLst>
      <p:ext uri="{BB962C8B-B14F-4D97-AF65-F5344CB8AC3E}">
        <p14:creationId xmlns:p14="http://schemas.microsoft.com/office/powerpoint/2010/main" val="3076165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sz="1200" kern="1200" baseline="0" dirty="0" smtClean="0">
                <a:solidFill>
                  <a:schemeClr val="tx1"/>
                </a:solidFill>
                <a:latin typeface="Times" pitchFamily="18" charset="0"/>
                <a:ea typeface="+mn-ea"/>
                <a:cs typeface="+mn-cs"/>
              </a:rPr>
              <a:t>A new multi-agent policy iteration learning algorithm is proposed in this work. It uses the exponential moving average (EMA) estimation technique to update the players’ strategies. This policy iteration learning algorithm is called the EMA Q-learning algorithm. This algorithm is applied to a variety of matrix and stochastic games. The results show that the value of the constant gain k affects the speed of convergence of players’ strategies to Nash </a:t>
            </a:r>
            <a:r>
              <a:rPr lang="en-CA" sz="1200" kern="1200" baseline="0" dirty="0" err="1" smtClean="0">
                <a:solidFill>
                  <a:schemeClr val="tx1"/>
                </a:solidFill>
                <a:latin typeface="Times" pitchFamily="18" charset="0"/>
                <a:ea typeface="+mn-ea"/>
                <a:cs typeface="+mn-cs"/>
              </a:rPr>
              <a:t>equilibria</a:t>
            </a:r>
            <a:r>
              <a:rPr lang="en-CA" sz="1200" kern="1200" baseline="0" dirty="0" smtClean="0">
                <a:solidFill>
                  <a:schemeClr val="tx1"/>
                </a:solidFill>
                <a:latin typeface="Times" pitchFamily="18" charset="0"/>
                <a:ea typeface="+mn-ea"/>
                <a:cs typeface="+mn-cs"/>
              </a:rPr>
              <a:t>. The results also show that the EMA Q-learning algorithm outperforms the PGA-APP and the WPL algorithms in terms of the convergence to Nash </a:t>
            </a:r>
            <a:r>
              <a:rPr lang="en-CA" sz="1200" kern="1200" baseline="0" dirty="0" err="1" smtClean="0">
                <a:solidFill>
                  <a:schemeClr val="tx1"/>
                </a:solidFill>
                <a:latin typeface="Times" pitchFamily="18" charset="0"/>
                <a:ea typeface="+mn-ea"/>
                <a:cs typeface="+mn-cs"/>
              </a:rPr>
              <a:t>equilibria</a:t>
            </a:r>
            <a:r>
              <a:rPr lang="en-CA" sz="1200" kern="1200" baseline="0" dirty="0" smtClean="0">
                <a:solidFill>
                  <a:schemeClr val="tx1"/>
                </a:solidFill>
                <a:latin typeface="Times" pitchFamily="18" charset="0"/>
                <a:ea typeface="+mn-ea"/>
                <a:cs typeface="+mn-cs"/>
              </a:rPr>
              <a:t>. The results also show that the EMA Q-learning algorithm can converge to Nash </a:t>
            </a:r>
            <a:r>
              <a:rPr lang="en-CA" sz="1200" kern="1200" baseline="0" dirty="0" err="1" smtClean="0">
                <a:solidFill>
                  <a:schemeClr val="tx1"/>
                </a:solidFill>
                <a:latin typeface="Times" pitchFamily="18" charset="0"/>
                <a:ea typeface="+mn-ea"/>
                <a:cs typeface="+mn-cs"/>
              </a:rPr>
              <a:t>equilibria</a:t>
            </a:r>
            <a:r>
              <a:rPr lang="en-CA" sz="1200" kern="1200" baseline="0" dirty="0" smtClean="0">
                <a:solidFill>
                  <a:schemeClr val="tx1"/>
                </a:solidFill>
                <a:latin typeface="Times" pitchFamily="18" charset="0"/>
                <a:ea typeface="+mn-ea"/>
                <a:cs typeface="+mn-cs"/>
              </a:rPr>
              <a:t> with a small number of episodes by adjusting the value of the constant gain k. This will give the EMA Q-learning algorithm an empirical advantage over the PGA-APP and the WPL algorithms.</a:t>
            </a:r>
            <a:endParaRPr lang="en-CA" dirty="0" smtClean="0"/>
          </a:p>
          <a:p>
            <a:endParaRPr lang="en-US" dirty="0"/>
          </a:p>
        </p:txBody>
      </p:sp>
      <p:sp>
        <p:nvSpPr>
          <p:cNvPr id="4" name="Slide Number Placeholder 3"/>
          <p:cNvSpPr>
            <a:spLocks noGrp="1"/>
          </p:cNvSpPr>
          <p:nvPr>
            <p:ph type="sldNum" sz="quarter" idx="10"/>
          </p:nvPr>
        </p:nvSpPr>
        <p:spPr/>
        <p:txBody>
          <a:bodyPr/>
          <a:lstStyle/>
          <a:p>
            <a:fld id="{31F4DE0D-D0F7-4ADB-B452-41180ED80FB8}" type="slidenum">
              <a:rPr lang="en-US" smtClean="0"/>
              <a:pPr/>
              <a:t>37</a:t>
            </a:fld>
            <a:endParaRPr lang="en-US"/>
          </a:p>
        </p:txBody>
      </p:sp>
    </p:spTree>
    <p:extLst>
      <p:ext uri="{BB962C8B-B14F-4D97-AF65-F5344CB8AC3E}">
        <p14:creationId xmlns:p14="http://schemas.microsoft.com/office/powerpoint/2010/main" val="3505038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31F4DE0D-D0F7-4ADB-B452-41180ED80FB8}"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sz="1200" kern="1200" baseline="0" dirty="0" smtClean="0">
                <a:solidFill>
                  <a:schemeClr val="tx1"/>
                </a:solidFill>
                <a:latin typeface="Times" pitchFamily="18" charset="0"/>
                <a:ea typeface="+mn-ea"/>
                <a:cs typeface="+mn-cs"/>
              </a:rPr>
              <a:t>It is important to mention here that we are only concern about the first movement of both players from the initial state. Therefore, the figures that will be shown later on will represent the probabilities of players’ actions at the initial state.</a:t>
            </a:r>
            <a:endParaRPr lang="en-CA" dirty="0" smtClean="0"/>
          </a:p>
          <a:p>
            <a:endParaRPr lang="en-US" dirty="0"/>
          </a:p>
        </p:txBody>
      </p:sp>
      <p:sp>
        <p:nvSpPr>
          <p:cNvPr id="4" name="Slide Number Placeholder 3"/>
          <p:cNvSpPr>
            <a:spLocks noGrp="1"/>
          </p:cNvSpPr>
          <p:nvPr>
            <p:ph type="sldNum" sz="quarter" idx="10"/>
          </p:nvPr>
        </p:nvSpPr>
        <p:spPr/>
        <p:txBody>
          <a:bodyPr/>
          <a:lstStyle/>
          <a:p>
            <a:fld id="{31F4DE0D-D0F7-4ADB-B452-41180ED80FB8}" type="slidenum">
              <a:rPr lang="en-US" smtClean="0"/>
              <a:pPr/>
              <a:t>8</a:t>
            </a:fld>
            <a:endParaRPr lang="en-US"/>
          </a:p>
        </p:txBody>
      </p:sp>
    </p:spTree>
    <p:extLst>
      <p:ext uri="{BB962C8B-B14F-4D97-AF65-F5344CB8AC3E}">
        <p14:creationId xmlns:p14="http://schemas.microsoft.com/office/powerpoint/2010/main" val="421823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sz="1200" kern="1200" baseline="0" dirty="0" smtClean="0">
                <a:solidFill>
                  <a:schemeClr val="tx1"/>
                </a:solidFill>
                <a:latin typeface="Times" pitchFamily="18" charset="0"/>
                <a:ea typeface="+mn-ea"/>
                <a:cs typeface="+mn-cs"/>
              </a:rPr>
              <a:t>It is important to mention here that we only concerned about the first movement of both players from the initial state. Therefore, the figures that will be shown later on will represent the probabilities of players’ actions at the initial state.</a:t>
            </a:r>
            <a:endParaRPr lang="en-CA" dirty="0" smtClean="0"/>
          </a:p>
          <a:p>
            <a:endParaRPr lang="en-US" dirty="0"/>
          </a:p>
        </p:txBody>
      </p:sp>
      <p:sp>
        <p:nvSpPr>
          <p:cNvPr id="4" name="Slide Number Placeholder 3"/>
          <p:cNvSpPr>
            <a:spLocks noGrp="1"/>
          </p:cNvSpPr>
          <p:nvPr>
            <p:ph type="sldNum" sz="quarter" idx="10"/>
          </p:nvPr>
        </p:nvSpPr>
        <p:spPr/>
        <p:txBody>
          <a:bodyPr/>
          <a:lstStyle/>
          <a:p>
            <a:fld id="{31F4DE0D-D0F7-4ADB-B452-41180ED80FB8}" type="slidenum">
              <a:rPr lang="en-US" smtClean="0"/>
              <a:pPr/>
              <a:t>9</a:t>
            </a:fld>
            <a:endParaRPr lang="en-US"/>
          </a:p>
        </p:txBody>
      </p:sp>
    </p:spTree>
    <p:extLst>
      <p:ext uri="{BB962C8B-B14F-4D97-AF65-F5344CB8AC3E}">
        <p14:creationId xmlns:p14="http://schemas.microsoft.com/office/powerpoint/2010/main" val="331843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Times" pitchFamily="18" charset="0"/>
                <a:ea typeface="+mn-ea"/>
                <a:cs typeface="+mn-cs"/>
              </a:rPr>
              <a:t>The Policy Gradient Ascent with Approximate Policy Prediction (PGA-APP) algorithm combines the basic gradient-ascent algorithm with the idea of the policy prediction. The key idea behind this algorithm is that a player adjusts its strategy in response to forecasted strategies of the other players, instead of their current ones. PGA-APP only requires an agent to observe its reward when choosing a given action. PGA-APP uses Q-learning to learn the expected value of each action in each state to estimate the partial derivative with respect to the current strategies.</a:t>
            </a:r>
            <a:endParaRPr lang="en-CA" dirty="0"/>
          </a:p>
        </p:txBody>
      </p:sp>
      <p:sp>
        <p:nvSpPr>
          <p:cNvPr id="4" name="Slide Number Placeholder 3"/>
          <p:cNvSpPr>
            <a:spLocks noGrp="1"/>
          </p:cNvSpPr>
          <p:nvPr>
            <p:ph type="sldNum" sz="quarter" idx="10"/>
          </p:nvPr>
        </p:nvSpPr>
        <p:spPr/>
        <p:txBody>
          <a:bodyPr/>
          <a:lstStyle/>
          <a:p>
            <a:fld id="{E2CDB6B5-E4DF-4D44-8272-1DFE3DEA5053}"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sz="1200" b="0" kern="1200" dirty="0" smtClean="0">
                <a:solidFill>
                  <a:schemeClr val="tx1"/>
                </a:solidFill>
                <a:latin typeface="Times" pitchFamily="18" charset="0"/>
                <a:ea typeface="+mn-ea"/>
                <a:cs typeface="+mn-cs"/>
              </a:rPr>
              <a:t>The Weighted Policy Learner (WPL) algorithm assumes that the value function of the game is known to all players, which is then used to update the learning policy based on gradient ascent. The WPL algorithm was shown to converge to Nash equilibrium in benchmark two-player-two-action games as well as some larger games.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CA" sz="1200" b="0" kern="1200" dirty="0" smtClean="0">
              <a:solidFill>
                <a:schemeClr val="tx1"/>
              </a:solidFill>
              <a:latin typeface="Times"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CA" sz="1200" b="0" kern="1200" dirty="0" smtClean="0">
                <a:solidFill>
                  <a:schemeClr val="tx1"/>
                </a:solidFill>
                <a:latin typeface="Times" pitchFamily="18" charset="0"/>
                <a:ea typeface="+mn-ea"/>
                <a:cs typeface="+mn-cs"/>
              </a:rPr>
              <a:t>On the other hand, the algorithm that we are proposing uses the exponential moving average mechanism as a basis to update the policy of the learning agent. Our proposed algorithm also enables agents to converge to Nash equilibrium in a variety of matrix and stochastic games. It also outperforms state-of-the-art MARL algorithms in terms of the convergence to Nash equilibrium and speed of convergence.</a:t>
            </a:r>
            <a:endParaRPr lang="en-CA" sz="1200" kern="1200" dirty="0" smtClean="0">
              <a:solidFill>
                <a:schemeClr val="tx1"/>
              </a:solidFill>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fld id="{E2CDB6B5-E4DF-4D44-8272-1DFE3DEA5053}"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sz="1200" b="0" kern="1200" dirty="0" smtClean="0">
                <a:solidFill>
                  <a:schemeClr val="tx1"/>
                </a:solidFill>
                <a:latin typeface="Times" pitchFamily="18" charset="0"/>
                <a:ea typeface="+mn-ea"/>
                <a:cs typeface="+mn-cs"/>
              </a:rPr>
              <a:t>The proposed EMA Q-learning algorithm uses the exponential moving average mechanism as a basis to update the policy of the learning agent. This proposed algorithm enables the learning agents to converge to Nash equilibrium in a variety of matrix and stochastic games. It also outperforms state-of-the-art MARL algorithms in terms of the convergence to Nash equilibrium and speed of convergence.</a:t>
            </a:r>
            <a:endParaRPr lang="en-CA" dirty="0" smtClean="0"/>
          </a:p>
          <a:p>
            <a:endParaRPr lang="en-US" dirty="0"/>
          </a:p>
        </p:txBody>
      </p:sp>
      <p:sp>
        <p:nvSpPr>
          <p:cNvPr id="4" name="Slide Number Placeholder 3"/>
          <p:cNvSpPr>
            <a:spLocks noGrp="1"/>
          </p:cNvSpPr>
          <p:nvPr>
            <p:ph type="sldNum" sz="quarter" idx="10"/>
          </p:nvPr>
        </p:nvSpPr>
        <p:spPr/>
        <p:txBody>
          <a:bodyPr/>
          <a:lstStyle/>
          <a:p>
            <a:fld id="{31F4DE0D-D0F7-4ADB-B452-41180ED80FB8}" type="slidenum">
              <a:rPr lang="en-US" smtClean="0"/>
              <a:pPr/>
              <a:t>17</a:t>
            </a:fld>
            <a:endParaRPr lang="en-US"/>
          </a:p>
        </p:txBody>
      </p:sp>
    </p:spTree>
    <p:extLst>
      <p:ext uri="{BB962C8B-B14F-4D97-AF65-F5344CB8AC3E}">
        <p14:creationId xmlns:p14="http://schemas.microsoft.com/office/powerpoint/2010/main" val="2701227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sz="1200" kern="1200" baseline="0" dirty="0" smtClean="0">
                <a:solidFill>
                  <a:schemeClr val="tx1"/>
                </a:solidFill>
                <a:latin typeface="Times" pitchFamily="18" charset="0"/>
                <a:ea typeface="+mn-ea"/>
                <a:cs typeface="+mn-cs"/>
              </a:rPr>
              <a:t>When the optimal policy pi*(</a:t>
            </a:r>
            <a:r>
              <a:rPr lang="en-CA" sz="1200" kern="1200" baseline="0" dirty="0" err="1" smtClean="0">
                <a:solidFill>
                  <a:schemeClr val="tx1"/>
                </a:solidFill>
                <a:latin typeface="Times" pitchFamily="18" charset="0"/>
                <a:ea typeface="+mn-ea"/>
                <a:cs typeface="+mn-cs"/>
              </a:rPr>
              <a:t>s,a</a:t>
            </a:r>
            <a:r>
              <a:rPr lang="en-CA" sz="1200" kern="1200" baseline="0" dirty="0" smtClean="0">
                <a:solidFill>
                  <a:schemeClr val="tx1"/>
                </a:solidFill>
                <a:latin typeface="Times" pitchFamily="18" charset="0"/>
                <a:ea typeface="+mn-ea"/>
                <a:cs typeface="+mn-cs"/>
              </a:rPr>
              <a:t>) is a pure strategy, the EMA mechanism in the EMA Q-learning algorithm will enforce the strategy iterate pi(</a:t>
            </a:r>
            <a:r>
              <a:rPr lang="en-CA" sz="1200" kern="1200" baseline="0" dirty="0" err="1" smtClean="0">
                <a:solidFill>
                  <a:schemeClr val="tx1"/>
                </a:solidFill>
                <a:latin typeface="Times" pitchFamily="18" charset="0"/>
                <a:ea typeface="+mn-ea"/>
                <a:cs typeface="+mn-cs"/>
              </a:rPr>
              <a:t>s,a</a:t>
            </a:r>
            <a:r>
              <a:rPr lang="en-CA" sz="1200" kern="1200" baseline="0" dirty="0" smtClean="0">
                <a:solidFill>
                  <a:schemeClr val="tx1"/>
                </a:solidFill>
                <a:latin typeface="Times" pitchFamily="18" charset="0"/>
                <a:ea typeface="+mn-ea"/>
                <a:cs typeface="+mn-cs"/>
              </a:rPr>
              <a:t>) of the learning agent to converge to the optimal policy pi*(s; a). On the other hand, when the optimal policy pi*(</a:t>
            </a:r>
            <a:r>
              <a:rPr lang="en-CA" sz="1200" kern="1200" baseline="0" dirty="0" err="1" smtClean="0">
                <a:solidFill>
                  <a:schemeClr val="tx1"/>
                </a:solidFill>
                <a:latin typeface="Times" pitchFamily="18" charset="0"/>
                <a:ea typeface="+mn-ea"/>
                <a:cs typeface="+mn-cs"/>
              </a:rPr>
              <a:t>s,a</a:t>
            </a:r>
            <a:r>
              <a:rPr lang="en-CA" sz="1200" kern="1200" baseline="0" dirty="0" smtClean="0">
                <a:solidFill>
                  <a:schemeClr val="tx1"/>
                </a:solidFill>
                <a:latin typeface="Times" pitchFamily="18" charset="0"/>
                <a:ea typeface="+mn-ea"/>
                <a:cs typeface="+mn-cs"/>
              </a:rPr>
              <a:t>) is a mixed strategy, the EMA mechanism in the EMA Q-learning algorithm will enforce the strategy iterate pi(</a:t>
            </a:r>
            <a:r>
              <a:rPr lang="en-CA" sz="1200" kern="1200" baseline="0" dirty="0" err="1" smtClean="0">
                <a:solidFill>
                  <a:schemeClr val="tx1"/>
                </a:solidFill>
                <a:latin typeface="Times" pitchFamily="18" charset="0"/>
                <a:ea typeface="+mn-ea"/>
                <a:cs typeface="+mn-cs"/>
              </a:rPr>
              <a:t>s,a</a:t>
            </a:r>
            <a:r>
              <a:rPr lang="en-CA" sz="1200" kern="1200" baseline="0" dirty="0" smtClean="0">
                <a:solidFill>
                  <a:schemeClr val="tx1"/>
                </a:solidFill>
                <a:latin typeface="Times" pitchFamily="18" charset="0"/>
                <a:ea typeface="+mn-ea"/>
                <a:cs typeface="+mn-cs"/>
              </a:rPr>
              <a:t>) of the learning agent to oscillate around the optimal policy pi*(</a:t>
            </a:r>
            <a:r>
              <a:rPr lang="en-CA" sz="1200" kern="1200" baseline="0" dirty="0" err="1" smtClean="0">
                <a:solidFill>
                  <a:schemeClr val="tx1"/>
                </a:solidFill>
                <a:latin typeface="Times" pitchFamily="18" charset="0"/>
                <a:ea typeface="+mn-ea"/>
                <a:cs typeface="+mn-cs"/>
              </a:rPr>
              <a:t>s,a</a:t>
            </a:r>
            <a:r>
              <a:rPr lang="en-CA" sz="1200" kern="1200" baseline="0" dirty="0" smtClean="0">
                <a:solidFill>
                  <a:schemeClr val="tx1"/>
                </a:solidFill>
                <a:latin typeface="Times" pitchFamily="18" charset="0"/>
                <a:ea typeface="+mn-ea"/>
                <a:cs typeface="+mn-cs"/>
              </a:rPr>
              <a:t>). When time approaches infinity, the strategy iterate pi(</a:t>
            </a:r>
            <a:r>
              <a:rPr lang="en-CA" sz="1200" kern="1200" baseline="0" dirty="0" err="1" smtClean="0">
                <a:solidFill>
                  <a:schemeClr val="tx1"/>
                </a:solidFill>
                <a:latin typeface="Times" pitchFamily="18" charset="0"/>
                <a:ea typeface="+mn-ea"/>
                <a:cs typeface="+mn-cs"/>
              </a:rPr>
              <a:t>s,a</a:t>
            </a:r>
            <a:r>
              <a:rPr lang="en-CA" sz="1200" kern="1200" baseline="0" dirty="0" smtClean="0">
                <a:solidFill>
                  <a:schemeClr val="tx1"/>
                </a:solidFill>
                <a:latin typeface="Times" pitchFamily="18" charset="0"/>
                <a:ea typeface="+mn-ea"/>
                <a:cs typeface="+mn-cs"/>
              </a:rPr>
              <a:t>) converges to the optimal policy pi*(</a:t>
            </a:r>
            <a:r>
              <a:rPr lang="en-CA" sz="1200" kern="1200" baseline="0" dirty="0" err="1" smtClean="0">
                <a:solidFill>
                  <a:schemeClr val="tx1"/>
                </a:solidFill>
                <a:latin typeface="Times" pitchFamily="18" charset="0"/>
                <a:ea typeface="+mn-ea"/>
                <a:cs typeface="+mn-cs"/>
              </a:rPr>
              <a:t>s,a</a:t>
            </a:r>
            <a:r>
              <a:rPr lang="en-CA" sz="1200" kern="1200" baseline="0" dirty="0" smtClean="0">
                <a:solidFill>
                  <a:schemeClr val="tx1"/>
                </a:solidFill>
                <a:latin typeface="Times" pitchFamily="18" charset="0"/>
                <a:ea typeface="+mn-ea"/>
                <a:cs typeface="+mn-cs"/>
              </a:rPr>
              <a:t>).</a:t>
            </a:r>
            <a:endParaRPr lang="en-CA" dirty="0" smtClean="0"/>
          </a:p>
          <a:p>
            <a:endParaRPr lang="en-US" dirty="0"/>
          </a:p>
        </p:txBody>
      </p:sp>
      <p:sp>
        <p:nvSpPr>
          <p:cNvPr id="4" name="Slide Number Placeholder 3"/>
          <p:cNvSpPr>
            <a:spLocks noGrp="1"/>
          </p:cNvSpPr>
          <p:nvPr>
            <p:ph type="sldNum" sz="quarter" idx="10"/>
          </p:nvPr>
        </p:nvSpPr>
        <p:spPr/>
        <p:txBody>
          <a:bodyPr/>
          <a:lstStyle/>
          <a:p>
            <a:fld id="{31F4DE0D-D0F7-4ADB-B452-41180ED80FB8}" type="slidenum">
              <a:rPr lang="en-US" smtClean="0"/>
              <a:pPr/>
              <a:t>20</a:t>
            </a:fld>
            <a:endParaRPr lang="en-US"/>
          </a:p>
        </p:txBody>
      </p:sp>
    </p:spTree>
    <p:extLst>
      <p:ext uri="{BB962C8B-B14F-4D97-AF65-F5344CB8AC3E}">
        <p14:creationId xmlns:p14="http://schemas.microsoft.com/office/powerpoint/2010/main" val="339169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Times" pitchFamily="18" charset="0"/>
                <a:ea typeface="+mn-ea"/>
                <a:cs typeface="+mn-cs"/>
              </a:rPr>
              <a:t>These figures show the probability of choosing Player 1’s actions in the </a:t>
            </a:r>
            <a:r>
              <a:rPr lang="en-CA" sz="1200" kern="1200" baseline="0" dirty="0" err="1" smtClean="0">
                <a:solidFill>
                  <a:schemeClr val="tx1"/>
                </a:solidFill>
                <a:latin typeface="Times" pitchFamily="18" charset="0"/>
                <a:ea typeface="+mn-ea"/>
                <a:cs typeface="+mn-cs"/>
              </a:rPr>
              <a:t>shapley’s</a:t>
            </a:r>
            <a:r>
              <a:rPr lang="en-CA" sz="1200" kern="1200" baseline="0" dirty="0" smtClean="0">
                <a:solidFill>
                  <a:schemeClr val="tx1"/>
                </a:solidFill>
                <a:latin typeface="Times" pitchFamily="18" charset="0"/>
                <a:ea typeface="+mn-ea"/>
                <a:cs typeface="+mn-cs"/>
              </a:rPr>
              <a:t> game while learning with the EMA Q-learning, the PGA-APP, and the WPL algorithms. As shown in these figures, the players’ strategies successfully converge to Nash equilibrium in this game when learning with the EMA Q-learning, the PGA-APP, and the WPL algorithms.</a:t>
            </a:r>
          </a:p>
          <a:p>
            <a:endParaRPr lang="en-CA" sz="1200" kern="1200" baseline="0" dirty="0" smtClean="0">
              <a:solidFill>
                <a:schemeClr val="tx1"/>
              </a:solidFill>
              <a:latin typeface="Times" pitchFamily="18" charset="0"/>
              <a:ea typeface="+mn-ea"/>
              <a:cs typeface="+mn-cs"/>
            </a:endParaRPr>
          </a:p>
          <a:p>
            <a:r>
              <a:rPr lang="en-CA" sz="1200" kern="1200" baseline="0" dirty="0" smtClean="0">
                <a:solidFill>
                  <a:schemeClr val="tx1"/>
                </a:solidFill>
                <a:latin typeface="Times" pitchFamily="18" charset="0"/>
                <a:ea typeface="+mn-ea"/>
                <a:cs typeface="+mn-cs"/>
              </a:rPr>
              <a:t>NOTE: </a:t>
            </a:r>
          </a:p>
          <a:p>
            <a:r>
              <a:rPr lang="en-CA" sz="1200" kern="1200" baseline="0" dirty="0" smtClean="0">
                <a:solidFill>
                  <a:schemeClr val="tx1"/>
                </a:solidFill>
                <a:latin typeface="Times" pitchFamily="18" charset="0"/>
                <a:ea typeface="+mn-ea"/>
                <a:cs typeface="+mn-cs"/>
              </a:rPr>
              <a:t>1 - GIGA-</a:t>
            </a:r>
            <a:r>
              <a:rPr lang="en-CA" sz="1200" kern="1200" baseline="0" dirty="0" err="1" smtClean="0">
                <a:solidFill>
                  <a:schemeClr val="tx1"/>
                </a:solidFill>
                <a:latin typeface="Times" pitchFamily="18" charset="0"/>
                <a:ea typeface="+mn-ea"/>
                <a:cs typeface="+mn-cs"/>
              </a:rPr>
              <a:t>WoLF</a:t>
            </a:r>
            <a:r>
              <a:rPr lang="en-CA" sz="1200" kern="1200" baseline="0" dirty="0" smtClean="0">
                <a:solidFill>
                  <a:schemeClr val="tx1"/>
                </a:solidFill>
                <a:latin typeface="Times" pitchFamily="18" charset="0"/>
                <a:ea typeface="+mn-ea"/>
                <a:cs typeface="+mn-cs"/>
              </a:rPr>
              <a:t> algorithm doesn’t converge to Nash equilibrium in Shapley’s game.</a:t>
            </a:r>
          </a:p>
          <a:p>
            <a:pPr marL="0" marR="0" indent="0" algn="l" defTabSz="914400" rtl="0" eaLnBrk="1" fontAlgn="base" latinLnBrk="0" hangingPunct="1">
              <a:lnSpc>
                <a:spcPct val="100000"/>
              </a:lnSpc>
              <a:spcBef>
                <a:spcPct val="30000"/>
              </a:spcBef>
              <a:spcAft>
                <a:spcPct val="0"/>
              </a:spcAft>
              <a:buClrTx/>
              <a:buSzTx/>
              <a:buFontTx/>
              <a:buNone/>
              <a:tabLst/>
              <a:defRPr/>
            </a:pPr>
            <a:r>
              <a:rPr lang="en-CA" sz="1200" kern="1200" baseline="0" dirty="0" smtClean="0">
                <a:solidFill>
                  <a:schemeClr val="tx1"/>
                </a:solidFill>
                <a:latin typeface="Times" pitchFamily="18" charset="0"/>
                <a:ea typeface="+mn-ea"/>
                <a:cs typeface="+mn-cs"/>
              </a:rPr>
              <a:t>2 - </a:t>
            </a:r>
            <a:r>
              <a:rPr lang="en-CA" sz="1200" kern="1200" baseline="0" dirty="0" err="1" smtClean="0">
                <a:solidFill>
                  <a:schemeClr val="tx1"/>
                </a:solidFill>
                <a:latin typeface="Times" pitchFamily="18" charset="0"/>
                <a:ea typeface="+mn-ea"/>
                <a:cs typeface="+mn-cs"/>
              </a:rPr>
              <a:t>WoLF</a:t>
            </a:r>
            <a:r>
              <a:rPr lang="en-CA" sz="1200" kern="1200" baseline="0" dirty="0" smtClean="0">
                <a:solidFill>
                  <a:schemeClr val="tx1"/>
                </a:solidFill>
                <a:latin typeface="Times" pitchFamily="18" charset="0"/>
                <a:ea typeface="+mn-ea"/>
                <a:cs typeface="+mn-cs"/>
              </a:rPr>
              <a:t>-IGA algorithm doesn’t converge to Nash equilibrium in Shapley’s game.</a:t>
            </a:r>
          </a:p>
          <a:p>
            <a:pPr marL="0" marR="0" indent="0" algn="l" defTabSz="914400" rtl="0" eaLnBrk="1" fontAlgn="base" latinLnBrk="0" hangingPunct="1">
              <a:lnSpc>
                <a:spcPct val="100000"/>
              </a:lnSpc>
              <a:spcBef>
                <a:spcPct val="30000"/>
              </a:spcBef>
              <a:spcAft>
                <a:spcPct val="0"/>
              </a:spcAft>
              <a:buClrTx/>
              <a:buSzTx/>
              <a:buFontTx/>
              <a:buNone/>
              <a:tabLst/>
              <a:defRPr/>
            </a:pPr>
            <a:r>
              <a:rPr lang="en-CA" sz="1200" kern="1200" baseline="0" dirty="0" smtClean="0">
                <a:solidFill>
                  <a:schemeClr val="tx1"/>
                </a:solidFill>
                <a:latin typeface="Times" pitchFamily="18" charset="0"/>
                <a:ea typeface="+mn-ea"/>
                <a:cs typeface="+mn-cs"/>
              </a:rPr>
              <a:t>3 - IGA and GIGA were proved to converge in games with pure Nash </a:t>
            </a:r>
            <a:r>
              <a:rPr lang="en-CA" sz="1200" kern="1200" baseline="0" dirty="0" err="1" smtClean="0">
                <a:solidFill>
                  <a:schemeClr val="tx1"/>
                </a:solidFill>
                <a:latin typeface="Times" pitchFamily="18" charset="0"/>
                <a:ea typeface="+mn-ea"/>
                <a:cs typeface="+mn-cs"/>
              </a:rPr>
              <a:t>equilibria</a:t>
            </a:r>
            <a:r>
              <a:rPr lang="en-CA" sz="1200" kern="1200" baseline="0" dirty="0" smtClean="0">
                <a:solidFill>
                  <a:schemeClr val="tx1"/>
                </a:solidFill>
                <a:latin typeface="Times" pitchFamily="18" charset="0"/>
                <a:ea typeface="+mn-ea"/>
                <a:cs typeface="+mn-cs"/>
              </a:rPr>
              <a:t>. However, both algorithms fail to converge in games with mixed Nash </a:t>
            </a:r>
            <a:r>
              <a:rPr lang="en-CA" sz="1200" kern="1200" baseline="0" dirty="0" err="1" smtClean="0">
                <a:solidFill>
                  <a:schemeClr val="tx1"/>
                </a:solidFill>
                <a:latin typeface="Times" pitchFamily="18" charset="0"/>
                <a:ea typeface="+mn-ea"/>
                <a:cs typeface="+mn-cs"/>
              </a:rPr>
              <a:t>equilibria</a:t>
            </a:r>
            <a:r>
              <a:rPr lang="en-CA" sz="1200" kern="1200" baseline="0" dirty="0" smtClean="0">
                <a:solidFill>
                  <a:schemeClr val="tx1"/>
                </a:solidFill>
                <a:latin typeface="Times" pitchFamily="18" charset="0"/>
                <a:ea typeface="+mn-ea"/>
                <a:cs typeface="+mn-cs"/>
              </a:rPr>
              <a:t>.</a:t>
            </a:r>
          </a:p>
        </p:txBody>
      </p:sp>
      <p:sp>
        <p:nvSpPr>
          <p:cNvPr id="4" name="Slide Number Placeholder 3"/>
          <p:cNvSpPr>
            <a:spLocks noGrp="1"/>
          </p:cNvSpPr>
          <p:nvPr>
            <p:ph type="sldNum" sz="quarter" idx="10"/>
          </p:nvPr>
        </p:nvSpPr>
        <p:spPr/>
        <p:txBody>
          <a:bodyPr/>
          <a:lstStyle/>
          <a:p>
            <a:fld id="{4B98D54D-2F5A-4700-BB72-AAD9649522DD}" type="slidenum">
              <a:rPr lang="en-CA" smtClean="0"/>
              <a:pPr/>
              <a:t>22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2" name="Rectangle 10"/>
          <p:cNvSpPr>
            <a:spLocks noChangeArrowheads="1"/>
          </p:cNvSpPr>
          <p:nvPr userDrawn="1"/>
        </p:nvSpPr>
        <p:spPr bwMode="auto">
          <a:xfrm>
            <a:off x="0" y="1066800"/>
            <a:ext cx="1828800" cy="3276600"/>
          </a:xfrm>
          <a:prstGeom prst="rect">
            <a:avLst/>
          </a:prstGeom>
          <a:solidFill>
            <a:srgbClr val="707070"/>
          </a:solidFill>
          <a:ln w="9525">
            <a:noFill/>
            <a:miter lim="800000"/>
            <a:headEnd/>
            <a:tailEnd/>
          </a:ln>
          <a:effectLst/>
        </p:spPr>
        <p:txBody>
          <a:bodyPr wrap="none" anchor="ctr"/>
          <a:lstStyle/>
          <a:p>
            <a:endParaRPr lang="en-CA"/>
          </a:p>
        </p:txBody>
      </p:sp>
      <p:sp>
        <p:nvSpPr>
          <p:cNvPr id="3083" name="Rectangle 11"/>
          <p:cNvSpPr>
            <a:spLocks noChangeArrowheads="1"/>
          </p:cNvSpPr>
          <p:nvPr userDrawn="1"/>
        </p:nvSpPr>
        <p:spPr bwMode="auto">
          <a:xfrm>
            <a:off x="1905000" y="1066800"/>
            <a:ext cx="7239000" cy="3276600"/>
          </a:xfrm>
          <a:prstGeom prst="rect">
            <a:avLst/>
          </a:prstGeom>
          <a:solidFill>
            <a:srgbClr val="F10040"/>
          </a:solidFill>
          <a:ln w="9525">
            <a:noFill/>
            <a:miter lim="800000"/>
            <a:headEnd/>
            <a:tailEnd/>
          </a:ln>
          <a:effectLst/>
        </p:spPr>
        <p:txBody>
          <a:bodyPr wrap="none" anchor="ctr"/>
          <a:lstStyle/>
          <a:p>
            <a:endParaRPr lang="en-CA"/>
          </a:p>
        </p:txBody>
      </p:sp>
      <p:sp>
        <p:nvSpPr>
          <p:cNvPr id="3080" name="Rectangle 8"/>
          <p:cNvSpPr>
            <a:spLocks noChangeArrowheads="1"/>
          </p:cNvSpPr>
          <p:nvPr userDrawn="1"/>
        </p:nvSpPr>
        <p:spPr bwMode="auto">
          <a:xfrm>
            <a:off x="0" y="700088"/>
            <a:ext cx="1828800" cy="301625"/>
          </a:xfrm>
          <a:prstGeom prst="rect">
            <a:avLst/>
          </a:prstGeom>
          <a:solidFill>
            <a:srgbClr val="F10040"/>
          </a:solidFill>
          <a:ln w="9525">
            <a:noFill/>
            <a:miter lim="800000"/>
            <a:headEnd/>
            <a:tailEnd/>
          </a:ln>
          <a:effectLst/>
        </p:spPr>
        <p:txBody>
          <a:bodyPr wrap="none" anchor="ctr"/>
          <a:lstStyle/>
          <a:p>
            <a:endParaRPr lang="en-CA"/>
          </a:p>
        </p:txBody>
      </p:sp>
      <p:sp>
        <p:nvSpPr>
          <p:cNvPr id="3081" name="Rectangle 9"/>
          <p:cNvSpPr>
            <a:spLocks noChangeArrowheads="1"/>
          </p:cNvSpPr>
          <p:nvPr userDrawn="1"/>
        </p:nvSpPr>
        <p:spPr bwMode="auto">
          <a:xfrm>
            <a:off x="1905000" y="700088"/>
            <a:ext cx="7239000" cy="304800"/>
          </a:xfrm>
          <a:prstGeom prst="rect">
            <a:avLst/>
          </a:prstGeom>
          <a:solidFill>
            <a:schemeClr val="tx1"/>
          </a:solidFill>
          <a:ln w="9525">
            <a:noFill/>
            <a:miter lim="800000"/>
            <a:headEnd/>
            <a:tailEnd/>
          </a:ln>
          <a:effectLst/>
        </p:spPr>
        <p:txBody>
          <a:bodyPr wrap="none" anchor="ctr"/>
          <a:lstStyle/>
          <a:p>
            <a:endParaRPr lang="en-CA"/>
          </a:p>
        </p:txBody>
      </p:sp>
      <p:sp>
        <p:nvSpPr>
          <p:cNvPr id="3074" name="Rectangle 2"/>
          <p:cNvSpPr>
            <a:spLocks noGrp="1" noChangeArrowheads="1"/>
          </p:cNvSpPr>
          <p:nvPr>
            <p:ph type="ctrTitle"/>
          </p:nvPr>
        </p:nvSpPr>
        <p:spPr>
          <a:xfrm>
            <a:off x="1905000" y="1066800"/>
            <a:ext cx="7239000" cy="1981200"/>
          </a:xfrm>
        </p:spPr>
        <p:txBody>
          <a:bodyPr lIns="91440" tIns="45720" rIns="91440" bIns="45720" anchor="ctr"/>
          <a:lstStyle>
            <a:lvl1pPr algn="ctr">
              <a:defRPr sz="36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1905000" y="3200400"/>
            <a:ext cx="7239000" cy="1143000"/>
          </a:xfrm>
        </p:spPr>
        <p:txBody>
          <a:bodyPr lIns="91440" tIns="45720" rIns="91440" bIns="45720"/>
          <a:lstStyle>
            <a:lvl1pPr marL="0" indent="0" algn="ctr">
              <a:buFont typeface="CommonBullets" pitchFamily="34" charset="2"/>
              <a:buNone/>
              <a:defRPr sz="1800" b="1">
                <a:solidFill>
                  <a:schemeClr val="bg1"/>
                </a:solidFill>
              </a:defRPr>
            </a:lvl1pPr>
          </a:lstStyle>
          <a:p>
            <a:r>
              <a:rPr lang="en-US"/>
              <a:t>Click to edit Master subtitle style</a:t>
            </a:r>
          </a:p>
        </p:txBody>
      </p:sp>
      <p:pic>
        <p:nvPicPr>
          <p:cNvPr id="3086" name="Picture 14" descr="CarletonWide_Tag_K_186"/>
          <p:cNvPicPr>
            <a:picLocks noChangeAspect="1" noChangeArrowheads="1"/>
          </p:cNvPicPr>
          <p:nvPr userDrawn="1"/>
        </p:nvPicPr>
        <p:blipFill>
          <a:blip r:embed="rId2" cstate="print"/>
          <a:srcRect/>
          <a:stretch>
            <a:fillRect/>
          </a:stretch>
        </p:blipFill>
        <p:spPr bwMode="auto">
          <a:xfrm>
            <a:off x="152400" y="4495800"/>
            <a:ext cx="1524000" cy="58578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FD76F299-7303-4396-A085-A368ABD0934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133600" cy="5257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990600"/>
            <a:ext cx="62484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9F926EC6-0689-4E91-B2E4-17FE1396E7C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AF264935-ECD1-4C7D-B401-E2C34CFABC9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8218A55-CCEB-4530-82F3-B9E3885C3CB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42888" y="16764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48188" y="16764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fld id="{E1D24F9A-A43D-4D60-8275-6E72D025143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fld id="{F39EC1B3-56FD-4EF2-8AEA-7779BEB4873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fld id="{C7420126-5B92-46FF-A64E-79F13FA89C0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E62DEB9-4041-49AE-AA9A-E5263233C3D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C8D8A37-B367-4AAF-96F5-0380AE6625D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B6A779D-972D-4164-AFED-6EB33F724DC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1905000" y="104775"/>
            <a:ext cx="7086600" cy="452438"/>
          </a:xfrm>
          <a:prstGeom prst="rect">
            <a:avLst/>
          </a:prstGeom>
          <a:solidFill>
            <a:srgbClr val="F10040"/>
          </a:solidFill>
          <a:ln w="9525">
            <a:noFill/>
            <a:miter lim="800000"/>
            <a:headEnd/>
            <a:tailEnd/>
          </a:ln>
          <a:effectLst/>
        </p:spPr>
        <p:txBody>
          <a:bodyPr wrap="none" anchor="ctr"/>
          <a:lstStyle/>
          <a:p>
            <a:endParaRPr lang="en-CA"/>
          </a:p>
        </p:txBody>
      </p:sp>
      <p:sp>
        <p:nvSpPr>
          <p:cNvPr id="1036" name="Rectangle 12"/>
          <p:cNvSpPr>
            <a:spLocks noChangeArrowheads="1"/>
          </p:cNvSpPr>
          <p:nvPr/>
        </p:nvSpPr>
        <p:spPr bwMode="auto">
          <a:xfrm>
            <a:off x="1905000" y="585788"/>
            <a:ext cx="7086600" cy="100012"/>
          </a:xfrm>
          <a:prstGeom prst="rect">
            <a:avLst/>
          </a:prstGeom>
          <a:solidFill>
            <a:schemeClr val="tx1"/>
          </a:solidFill>
          <a:ln w="9525">
            <a:noFill/>
            <a:miter lim="800000"/>
            <a:headEnd/>
            <a:tailEnd/>
          </a:ln>
          <a:effectLst/>
        </p:spPr>
        <p:txBody>
          <a:bodyPr wrap="none" anchor="ctr"/>
          <a:lstStyle/>
          <a:p>
            <a:endParaRPr lang="en-CA"/>
          </a:p>
        </p:txBody>
      </p:sp>
      <p:sp>
        <p:nvSpPr>
          <p:cNvPr id="1026" name="Rectangle 2"/>
          <p:cNvSpPr>
            <a:spLocks noGrp="1" noChangeArrowheads="1"/>
          </p:cNvSpPr>
          <p:nvPr>
            <p:ph type="title"/>
          </p:nvPr>
        </p:nvSpPr>
        <p:spPr bwMode="auto">
          <a:xfrm>
            <a:off x="228600" y="990600"/>
            <a:ext cx="8534400"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42888" y="1676400"/>
            <a:ext cx="8458200" cy="457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477000"/>
            <a:ext cx="24384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mn-lt"/>
              </a:defRPr>
            </a:lvl1pPr>
          </a:lstStyle>
          <a:p>
            <a:fld id="{E99FBB4B-19A9-4B2C-813D-12B1822302AF}" type="slidenum">
              <a:rPr lang="en-US"/>
              <a:pPr/>
              <a:t>‹#›</a:t>
            </a:fld>
            <a:endParaRPr lang="en-US"/>
          </a:p>
        </p:txBody>
      </p:sp>
      <p:pic>
        <p:nvPicPr>
          <p:cNvPr id="1038" name="Picture 14" descr="CarletonWide_Tag_K_186"/>
          <p:cNvPicPr>
            <a:picLocks noChangeAspect="1" noChangeArrowheads="1"/>
          </p:cNvPicPr>
          <p:nvPr/>
        </p:nvPicPr>
        <p:blipFill>
          <a:blip r:embed="rId13" cstate="print"/>
          <a:srcRect/>
          <a:stretch>
            <a:fillRect/>
          </a:stretch>
        </p:blipFill>
        <p:spPr bwMode="auto">
          <a:xfrm>
            <a:off x="152400" y="100013"/>
            <a:ext cx="1524000" cy="585787"/>
          </a:xfrm>
          <a:prstGeom prst="rect">
            <a:avLst/>
          </a:prstGeom>
          <a:noFill/>
        </p:spPr>
      </p:pic>
      <p:sp>
        <p:nvSpPr>
          <p:cNvPr id="1039" name="Rectangle 15"/>
          <p:cNvSpPr>
            <a:spLocks noChangeArrowheads="1"/>
          </p:cNvSpPr>
          <p:nvPr/>
        </p:nvSpPr>
        <p:spPr bwMode="auto">
          <a:xfrm>
            <a:off x="265113" y="6324600"/>
            <a:ext cx="2438400" cy="330200"/>
          </a:xfrm>
          <a:prstGeom prst="rect">
            <a:avLst/>
          </a:prstGeom>
          <a:noFill/>
          <a:ln w="9525">
            <a:noFill/>
            <a:miter lim="800000"/>
            <a:headEnd/>
            <a:tailEnd/>
          </a:ln>
          <a:effectLst/>
        </p:spPr>
        <p:txBody>
          <a:bodyPr lIns="0" tIns="0" rIns="0" bIns="0"/>
          <a:lstStyle/>
          <a:p>
            <a:endParaRPr lang="en-US" sz="1200">
              <a:latin typeface="Times New Roman" pitchFamily="18" charset="0"/>
            </a:endParaRPr>
          </a:p>
        </p:txBody>
      </p:sp>
      <p:sp>
        <p:nvSpPr>
          <p:cNvPr id="1041" name="Rectangle 17"/>
          <p:cNvSpPr>
            <a:spLocks noChangeArrowheads="1"/>
          </p:cNvSpPr>
          <p:nvPr/>
        </p:nvSpPr>
        <p:spPr bwMode="auto">
          <a:xfrm>
            <a:off x="228600" y="6488113"/>
            <a:ext cx="2438400" cy="228600"/>
          </a:xfrm>
          <a:prstGeom prst="rect">
            <a:avLst/>
          </a:prstGeom>
          <a:noFill/>
          <a:ln w="9525">
            <a:noFill/>
            <a:miter lim="800000"/>
            <a:headEnd/>
            <a:tailEnd/>
          </a:ln>
          <a:effectLst/>
        </p:spPr>
        <p:txBody>
          <a:bodyPr lIns="0" tIns="0" rIns="0" bIns="0"/>
          <a:lstStyle/>
          <a:p>
            <a:r>
              <a:rPr lang="en-US" sz="1200">
                <a:latin typeface="Arial" pitchFamily="34" charset="0"/>
              </a:rPr>
              <a:t>Slide Name</a:t>
            </a:r>
            <a:endParaRPr lang="en-US" sz="12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800" b="1">
          <a:solidFill>
            <a:srgbClr val="F10040"/>
          </a:solidFill>
          <a:latin typeface="+mj-lt"/>
          <a:ea typeface="+mj-ea"/>
          <a:cs typeface="+mj-cs"/>
        </a:defRPr>
      </a:lvl1pPr>
      <a:lvl2pPr algn="l" rtl="0" fontAlgn="base">
        <a:spcBef>
          <a:spcPct val="0"/>
        </a:spcBef>
        <a:spcAft>
          <a:spcPct val="0"/>
        </a:spcAft>
        <a:defRPr sz="2800" b="1">
          <a:solidFill>
            <a:srgbClr val="F10040"/>
          </a:solidFill>
          <a:latin typeface="Times New Roman" pitchFamily="18" charset="0"/>
        </a:defRPr>
      </a:lvl2pPr>
      <a:lvl3pPr algn="l" rtl="0" fontAlgn="base">
        <a:spcBef>
          <a:spcPct val="0"/>
        </a:spcBef>
        <a:spcAft>
          <a:spcPct val="0"/>
        </a:spcAft>
        <a:defRPr sz="2800" b="1">
          <a:solidFill>
            <a:srgbClr val="F10040"/>
          </a:solidFill>
          <a:latin typeface="Times New Roman" pitchFamily="18" charset="0"/>
        </a:defRPr>
      </a:lvl3pPr>
      <a:lvl4pPr algn="l" rtl="0" fontAlgn="base">
        <a:spcBef>
          <a:spcPct val="0"/>
        </a:spcBef>
        <a:spcAft>
          <a:spcPct val="0"/>
        </a:spcAft>
        <a:defRPr sz="2800" b="1">
          <a:solidFill>
            <a:srgbClr val="F10040"/>
          </a:solidFill>
          <a:latin typeface="Times New Roman" pitchFamily="18" charset="0"/>
        </a:defRPr>
      </a:lvl4pPr>
      <a:lvl5pPr algn="l" rtl="0" fontAlgn="base">
        <a:spcBef>
          <a:spcPct val="0"/>
        </a:spcBef>
        <a:spcAft>
          <a:spcPct val="0"/>
        </a:spcAft>
        <a:defRPr sz="2800" b="1">
          <a:solidFill>
            <a:srgbClr val="F10040"/>
          </a:solidFill>
          <a:latin typeface="Times New Roman" pitchFamily="18" charset="0"/>
        </a:defRPr>
      </a:lvl5pPr>
      <a:lvl6pPr marL="457200" algn="l" rtl="0" fontAlgn="base">
        <a:spcBef>
          <a:spcPct val="0"/>
        </a:spcBef>
        <a:spcAft>
          <a:spcPct val="0"/>
        </a:spcAft>
        <a:defRPr sz="2800" b="1">
          <a:solidFill>
            <a:srgbClr val="F10040"/>
          </a:solidFill>
          <a:latin typeface="Times New Roman" pitchFamily="18" charset="0"/>
        </a:defRPr>
      </a:lvl6pPr>
      <a:lvl7pPr marL="914400" algn="l" rtl="0" fontAlgn="base">
        <a:spcBef>
          <a:spcPct val="0"/>
        </a:spcBef>
        <a:spcAft>
          <a:spcPct val="0"/>
        </a:spcAft>
        <a:defRPr sz="2800" b="1">
          <a:solidFill>
            <a:srgbClr val="F10040"/>
          </a:solidFill>
          <a:latin typeface="Times New Roman" pitchFamily="18" charset="0"/>
        </a:defRPr>
      </a:lvl7pPr>
      <a:lvl8pPr marL="1371600" algn="l" rtl="0" fontAlgn="base">
        <a:spcBef>
          <a:spcPct val="0"/>
        </a:spcBef>
        <a:spcAft>
          <a:spcPct val="0"/>
        </a:spcAft>
        <a:defRPr sz="2800" b="1">
          <a:solidFill>
            <a:srgbClr val="F10040"/>
          </a:solidFill>
          <a:latin typeface="Times New Roman" pitchFamily="18" charset="0"/>
        </a:defRPr>
      </a:lvl8pPr>
      <a:lvl9pPr marL="1828800" algn="l" rtl="0" fontAlgn="base">
        <a:spcBef>
          <a:spcPct val="0"/>
        </a:spcBef>
        <a:spcAft>
          <a:spcPct val="0"/>
        </a:spcAft>
        <a:defRPr sz="2800" b="1">
          <a:solidFill>
            <a:srgbClr val="F10040"/>
          </a:solidFill>
          <a:latin typeface="Times New Roman" pitchFamily="18" charset="0"/>
        </a:defRPr>
      </a:lvl9pPr>
    </p:titleStyle>
    <p:bodyStyle>
      <a:lvl1pPr marL="342900" indent="-342900" algn="l" rtl="0" fontAlgn="base">
        <a:lnSpc>
          <a:spcPct val="80000"/>
        </a:lnSpc>
        <a:spcBef>
          <a:spcPct val="40000"/>
        </a:spcBef>
        <a:spcAft>
          <a:spcPct val="0"/>
        </a:spcAft>
        <a:buClr>
          <a:srgbClr val="F10040"/>
        </a:buClr>
        <a:buFont typeface="CommonBullets" pitchFamily="34" charset="2"/>
        <a:buChar char=","/>
        <a:defRPr sz="2300">
          <a:solidFill>
            <a:schemeClr val="tx1"/>
          </a:solidFill>
          <a:latin typeface="+mn-lt"/>
          <a:ea typeface="+mn-ea"/>
          <a:cs typeface="+mn-cs"/>
        </a:defRPr>
      </a:lvl1pPr>
      <a:lvl2pPr marL="684213" indent="-227013" algn="l" rtl="0" fontAlgn="base">
        <a:lnSpc>
          <a:spcPct val="115000"/>
        </a:lnSpc>
        <a:spcBef>
          <a:spcPct val="20000"/>
        </a:spcBef>
        <a:spcAft>
          <a:spcPct val="0"/>
        </a:spcAft>
        <a:buClr>
          <a:srgbClr val="F10040"/>
        </a:buClr>
        <a:buChar char="–"/>
        <a:defRPr>
          <a:solidFill>
            <a:schemeClr val="tx1"/>
          </a:solidFill>
          <a:latin typeface="+mn-lt"/>
        </a:defRPr>
      </a:lvl2pPr>
      <a:lvl3pPr marL="971550" indent="-173038" algn="l" rtl="0" fontAlgn="base">
        <a:lnSpc>
          <a:spcPct val="115000"/>
        </a:lnSpc>
        <a:spcBef>
          <a:spcPct val="20000"/>
        </a:spcBef>
        <a:spcAft>
          <a:spcPct val="0"/>
        </a:spcAft>
        <a:buClr>
          <a:srgbClr val="F10040"/>
        </a:buClr>
        <a:buFont typeface="CommonBullets" pitchFamily="34" charset="2"/>
        <a:buChar char=","/>
        <a:defRPr>
          <a:solidFill>
            <a:schemeClr val="tx1"/>
          </a:solidFill>
          <a:latin typeface="+mn-lt"/>
        </a:defRPr>
      </a:lvl3pPr>
      <a:lvl4pPr marL="1312863" indent="-227013" algn="l" rtl="0" fontAlgn="base">
        <a:lnSpc>
          <a:spcPct val="115000"/>
        </a:lnSpc>
        <a:spcBef>
          <a:spcPct val="20000"/>
        </a:spcBef>
        <a:spcAft>
          <a:spcPct val="0"/>
        </a:spcAft>
        <a:buClr>
          <a:srgbClr val="F10040"/>
        </a:buClr>
        <a:buChar char="–"/>
        <a:defRPr>
          <a:solidFill>
            <a:schemeClr val="tx1"/>
          </a:solidFill>
          <a:latin typeface="+mn-lt"/>
        </a:defRPr>
      </a:lvl4pPr>
      <a:lvl5pPr marL="1595438" indent="-161925" algn="l" rtl="0" fontAlgn="base">
        <a:lnSpc>
          <a:spcPct val="115000"/>
        </a:lnSpc>
        <a:spcBef>
          <a:spcPct val="20000"/>
        </a:spcBef>
        <a:spcAft>
          <a:spcPct val="0"/>
        </a:spcAft>
        <a:buClr>
          <a:srgbClr val="F10040"/>
        </a:buClr>
        <a:buFont typeface="CommonBullets" pitchFamily="34" charset="2"/>
        <a:buChar char=","/>
        <a:defRPr>
          <a:solidFill>
            <a:schemeClr val="tx1"/>
          </a:solidFill>
          <a:latin typeface="+mn-lt"/>
        </a:defRPr>
      </a:lvl5pPr>
      <a:lvl6pPr marL="2052638" indent="-161925" algn="l" rtl="0" fontAlgn="base">
        <a:lnSpc>
          <a:spcPct val="115000"/>
        </a:lnSpc>
        <a:spcBef>
          <a:spcPct val="20000"/>
        </a:spcBef>
        <a:spcAft>
          <a:spcPct val="0"/>
        </a:spcAft>
        <a:buClr>
          <a:srgbClr val="F10040"/>
        </a:buClr>
        <a:buFont typeface="CommonBullets" pitchFamily="34" charset="2"/>
        <a:buChar char=","/>
        <a:defRPr>
          <a:solidFill>
            <a:schemeClr val="tx1"/>
          </a:solidFill>
          <a:latin typeface="+mn-lt"/>
        </a:defRPr>
      </a:lvl6pPr>
      <a:lvl7pPr marL="2509838" indent="-161925" algn="l" rtl="0" fontAlgn="base">
        <a:lnSpc>
          <a:spcPct val="115000"/>
        </a:lnSpc>
        <a:spcBef>
          <a:spcPct val="20000"/>
        </a:spcBef>
        <a:spcAft>
          <a:spcPct val="0"/>
        </a:spcAft>
        <a:buClr>
          <a:srgbClr val="F10040"/>
        </a:buClr>
        <a:buFont typeface="CommonBullets" pitchFamily="34" charset="2"/>
        <a:buChar char=","/>
        <a:defRPr>
          <a:solidFill>
            <a:schemeClr val="tx1"/>
          </a:solidFill>
          <a:latin typeface="+mn-lt"/>
        </a:defRPr>
      </a:lvl7pPr>
      <a:lvl8pPr marL="2967038" indent="-161925" algn="l" rtl="0" fontAlgn="base">
        <a:lnSpc>
          <a:spcPct val="115000"/>
        </a:lnSpc>
        <a:spcBef>
          <a:spcPct val="20000"/>
        </a:spcBef>
        <a:spcAft>
          <a:spcPct val="0"/>
        </a:spcAft>
        <a:buClr>
          <a:srgbClr val="F10040"/>
        </a:buClr>
        <a:buFont typeface="CommonBullets" pitchFamily="34" charset="2"/>
        <a:buChar char=","/>
        <a:defRPr>
          <a:solidFill>
            <a:schemeClr val="tx1"/>
          </a:solidFill>
          <a:latin typeface="+mn-lt"/>
        </a:defRPr>
      </a:lvl8pPr>
      <a:lvl9pPr marL="3424238" indent="-161925" algn="l" rtl="0" fontAlgn="base">
        <a:lnSpc>
          <a:spcPct val="115000"/>
        </a:lnSpc>
        <a:spcBef>
          <a:spcPct val="20000"/>
        </a:spcBef>
        <a:spcAft>
          <a:spcPct val="0"/>
        </a:spcAft>
        <a:buClr>
          <a:srgbClr val="F10040"/>
        </a:buClr>
        <a:buFont typeface="CommonBullets" pitchFamily="34"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0.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8.xml"/><Relationship Id="rId7"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6.wmf"/><Relationship Id="rId11" Type="http://schemas.openxmlformats.org/officeDocument/2006/relationships/image" Target="../media/image39.png"/><Relationship Id="rId5" Type="http://schemas.openxmlformats.org/officeDocument/2006/relationships/oleObject" Target="../embeddings/oleObject12.bin"/><Relationship Id="rId10"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0.png"/><Relationship Id="rId5" Type="http://schemas.openxmlformats.org/officeDocument/2006/relationships/image" Target="../media/image4.w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0.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notesSlide" Target="../notesSlides/notesSlide12.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lstStyle/>
          <a:p>
            <a:r>
              <a:rPr lang="en-CA" dirty="0" smtClean="0"/>
              <a:t>Exponential </a:t>
            </a:r>
            <a:r>
              <a:rPr lang="en-CA" dirty="0"/>
              <a:t>Moving Average Q-Learning Algorithm</a:t>
            </a:r>
            <a:endParaRPr lang="en-US" dirty="0"/>
          </a:p>
        </p:txBody>
      </p:sp>
      <p:sp>
        <p:nvSpPr>
          <p:cNvPr id="2053" name="Rectangle 5"/>
          <p:cNvSpPr>
            <a:spLocks noGrp="1" noChangeArrowheads="1"/>
          </p:cNvSpPr>
          <p:nvPr>
            <p:ph type="subTitle" idx="1"/>
          </p:nvPr>
        </p:nvSpPr>
        <p:spPr>
          <a:xfrm>
            <a:off x="1905000" y="3200400"/>
            <a:ext cx="7239000" cy="3962400"/>
          </a:xfrm>
        </p:spPr>
        <p:txBody>
          <a:bodyPr/>
          <a:lstStyle/>
          <a:p>
            <a:r>
              <a:rPr lang="en-CA" sz="2000" dirty="0"/>
              <a:t>By</a:t>
            </a:r>
          </a:p>
          <a:p>
            <a:r>
              <a:rPr lang="en-CA" sz="2000" dirty="0"/>
              <a:t>Mostafa D. Awheda</a:t>
            </a:r>
          </a:p>
          <a:p>
            <a:r>
              <a:rPr lang="en-CA" sz="2000" dirty="0"/>
              <a:t>Howard M. </a:t>
            </a:r>
            <a:r>
              <a:rPr lang="en-CA" sz="2000" dirty="0" smtClean="0"/>
              <a:t>Schwartz</a:t>
            </a:r>
          </a:p>
          <a:p>
            <a:endParaRPr lang="en-CA" dirty="0"/>
          </a:p>
          <a:p>
            <a:r>
              <a:rPr lang="en-CA" dirty="0" smtClean="0">
                <a:solidFill>
                  <a:schemeClr val="tx1"/>
                </a:solidFill>
              </a:rPr>
              <a:t>Presented at the </a:t>
            </a:r>
          </a:p>
          <a:p>
            <a:r>
              <a:rPr lang="en-US" dirty="0" smtClean="0">
                <a:solidFill>
                  <a:schemeClr val="tx1"/>
                </a:solidFill>
              </a:rPr>
              <a:t>2013 </a:t>
            </a:r>
            <a:r>
              <a:rPr lang="en-US" dirty="0">
                <a:solidFill>
                  <a:schemeClr val="tx1"/>
                </a:solidFill>
              </a:rPr>
              <a:t>IEEE Symposium Series </a:t>
            </a:r>
            <a:r>
              <a:rPr lang="en-US" dirty="0" smtClean="0">
                <a:solidFill>
                  <a:schemeClr val="tx1"/>
                </a:solidFill>
              </a:rPr>
              <a:t>on </a:t>
            </a:r>
            <a:r>
              <a:rPr lang="en-US" dirty="0">
                <a:solidFill>
                  <a:schemeClr val="tx1"/>
                </a:solidFill>
              </a:rPr>
              <a:t>Computational </a:t>
            </a:r>
            <a:r>
              <a:rPr lang="en-US" dirty="0" smtClean="0">
                <a:solidFill>
                  <a:schemeClr val="tx1"/>
                </a:solidFill>
              </a:rPr>
              <a:t>Intelligence</a:t>
            </a:r>
          </a:p>
          <a:p>
            <a:r>
              <a:rPr lang="en-US" dirty="0">
                <a:solidFill>
                  <a:schemeClr val="tx1"/>
                </a:solidFill>
              </a:rPr>
              <a:t>16 Tue -19 Fri April 2013, Singapore </a:t>
            </a:r>
            <a:br>
              <a:rPr lang="en-US" dirty="0">
                <a:solidFill>
                  <a:schemeClr val="tx1"/>
                </a:solidFill>
              </a:rPr>
            </a:br>
            <a:r>
              <a:rPr lang="en-US" dirty="0" smtClean="0">
                <a:solidFill>
                  <a:schemeClr val="tx1"/>
                </a:solidFill>
              </a:rPr>
              <a:t>Grand </a:t>
            </a:r>
            <a:r>
              <a:rPr lang="en-US" dirty="0" err="1" smtClean="0">
                <a:solidFill>
                  <a:schemeClr val="tx1"/>
                </a:solidFill>
              </a:rPr>
              <a:t>Copthorne</a:t>
            </a:r>
            <a:r>
              <a:rPr lang="en-US" dirty="0" smtClean="0">
                <a:solidFill>
                  <a:schemeClr val="tx1"/>
                </a:solidFill>
              </a:rPr>
              <a:t> Waterfront Hotel</a:t>
            </a:r>
            <a:endParaRPr lang="en-US" b="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143000"/>
            <a:ext cx="6248400" cy="461665"/>
          </a:xfrm>
          <a:prstGeom prst="rect">
            <a:avLst/>
          </a:prstGeom>
          <a:noFill/>
        </p:spPr>
        <p:txBody>
          <a:bodyPr wrap="square" rtlCol="0">
            <a:spAutoFit/>
          </a:bodyPr>
          <a:lstStyle/>
          <a:p>
            <a:r>
              <a:rPr lang="en-US" dirty="0" smtClean="0"/>
              <a:t>Gradient Ascent Methods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66555617"/>
              </p:ext>
            </p:extLst>
          </p:nvPr>
        </p:nvGraphicFramePr>
        <p:xfrm>
          <a:off x="685800" y="4343400"/>
          <a:ext cx="4546600" cy="1592263"/>
        </p:xfrm>
        <a:graphic>
          <a:graphicData uri="http://schemas.openxmlformats.org/presentationml/2006/ole">
            <mc:AlternateContent xmlns:mc="http://schemas.openxmlformats.org/markup-compatibility/2006">
              <mc:Choice xmlns:v="urn:schemas-microsoft-com:vml" Requires="v">
                <p:oleObj spid="_x0000_s9257" name="Equation" r:id="rId3" imgW="2540000" imgH="889000" progId="Equation.3">
                  <p:embed/>
                </p:oleObj>
              </mc:Choice>
              <mc:Fallback>
                <p:oleObj name="Equation" r:id="rId3" imgW="2540000" imgH="889000" progId="Equation.3">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343400"/>
                        <a:ext cx="4546600" cy="159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33400" y="3733800"/>
            <a:ext cx="8153400" cy="461665"/>
          </a:xfrm>
          <a:prstGeom prst="rect">
            <a:avLst/>
          </a:prstGeom>
          <a:noFill/>
        </p:spPr>
        <p:txBody>
          <a:bodyPr wrap="square" rtlCol="0">
            <a:spAutoFit/>
          </a:bodyPr>
          <a:lstStyle/>
          <a:p>
            <a:r>
              <a:rPr lang="en-US" dirty="0"/>
              <a:t>Gradient Ascent </a:t>
            </a:r>
            <a:r>
              <a:rPr lang="en-US" dirty="0" smtClean="0"/>
              <a:t>with Policy Prediction,  Zhang and Lesser 2010</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655497196"/>
              </p:ext>
            </p:extLst>
          </p:nvPr>
        </p:nvGraphicFramePr>
        <p:xfrm>
          <a:off x="708025" y="1828800"/>
          <a:ext cx="2819400" cy="1592263"/>
        </p:xfrm>
        <a:graphic>
          <a:graphicData uri="http://schemas.openxmlformats.org/presentationml/2006/ole">
            <mc:AlternateContent xmlns:mc="http://schemas.openxmlformats.org/markup-compatibility/2006">
              <mc:Choice xmlns:v="urn:schemas-microsoft-com:vml" Requires="v">
                <p:oleObj spid="_x0000_s9258" name="Equation" r:id="rId5" imgW="1574800" imgH="889000" progId="Equation.3">
                  <p:embed/>
                </p:oleObj>
              </mc:Choice>
              <mc:Fallback>
                <p:oleObj name="Equation" r:id="rId5" imgW="1574800" imgH="889000" progId="Equation.3">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025" y="1828800"/>
                        <a:ext cx="2819400" cy="159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04722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1"/>
            <a:ext cx="8839200" cy="3416320"/>
          </a:xfrm>
          <a:prstGeom prst="rect">
            <a:avLst/>
          </a:prstGeom>
          <a:noFill/>
        </p:spPr>
        <p:txBody>
          <a:bodyPr wrap="square" rtlCol="0">
            <a:spAutoFit/>
          </a:bodyPr>
          <a:lstStyle/>
          <a:p>
            <a:r>
              <a:rPr lang="en-CA" dirty="0"/>
              <a:t>The Policy Gradient Ascent with Approximate Policy Prediction (PGA-APP) algorithm combines the basic gradient-ascent algorithm with the idea of the policy prediction. The key idea behind this algorithm is that a player adjusts its strategy in response to forecasted strategies of the other players, instead of their current ones. PGA-APP only requires an agent to observe its reward when choosing a given action. PGA-APP uses Q-learning to learn the expected value of each action in each state to estimate the partial derivative with respect to the current strategies.</a:t>
            </a:r>
          </a:p>
        </p:txBody>
      </p:sp>
    </p:spTree>
    <p:extLst>
      <p:ext uri="{BB962C8B-B14F-4D97-AF65-F5344CB8AC3E}">
        <p14:creationId xmlns:p14="http://schemas.microsoft.com/office/powerpoint/2010/main" val="333542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557" y="685800"/>
            <a:ext cx="8663892" cy="381000"/>
          </a:xfrm>
        </p:spPr>
        <p:txBody>
          <a:bodyPr/>
          <a:lstStyle/>
          <a:p>
            <a:pPr marL="363538" indent="-363538">
              <a:lnSpc>
                <a:spcPct val="150000"/>
              </a:lnSpc>
              <a:buNone/>
            </a:pPr>
            <a:r>
              <a:rPr lang="en-CA" sz="1800" b="1" dirty="0" smtClean="0">
                <a:solidFill>
                  <a:srgbClr val="FF0000"/>
                </a:solidFill>
              </a:rPr>
              <a:t>Policy Gradient Ascent with Approximate Policy Prediction (</a:t>
            </a:r>
            <a:r>
              <a:rPr lang="en-US" sz="1800" b="1" dirty="0" smtClean="0">
                <a:solidFill>
                  <a:srgbClr val="FF0000"/>
                </a:solidFill>
              </a:rPr>
              <a:t>PGA-APP) Algorithm</a:t>
            </a:r>
          </a:p>
        </p:txBody>
      </p:sp>
      <p:pic>
        <p:nvPicPr>
          <p:cNvPr id="33796" name="Picture 4"/>
          <p:cNvPicPr>
            <a:picLocks noChangeAspect="1" noChangeArrowheads="1"/>
          </p:cNvPicPr>
          <p:nvPr/>
        </p:nvPicPr>
        <p:blipFill>
          <a:blip r:embed="rId4" cstate="print"/>
          <a:srcRect/>
          <a:stretch>
            <a:fillRect/>
          </a:stretch>
        </p:blipFill>
        <p:spPr bwMode="auto">
          <a:xfrm>
            <a:off x="228600" y="1066800"/>
            <a:ext cx="4282392" cy="3505200"/>
          </a:xfrm>
          <a:prstGeom prst="rect">
            <a:avLst/>
          </a:prstGeom>
          <a:noFill/>
          <a:ln w="9525">
            <a:noFill/>
            <a:miter lim="800000"/>
            <a:headEnd/>
            <a:tailEnd/>
          </a:ln>
        </p:spPr>
      </p:pic>
      <p:pic>
        <p:nvPicPr>
          <p:cNvPr id="33797" name="Picture 5"/>
          <p:cNvPicPr>
            <a:picLocks noChangeAspect="1" noChangeArrowheads="1"/>
          </p:cNvPicPr>
          <p:nvPr/>
        </p:nvPicPr>
        <p:blipFill>
          <a:blip r:embed="rId5" cstate="print"/>
          <a:srcRect/>
          <a:stretch>
            <a:fillRect/>
          </a:stretch>
        </p:blipFill>
        <p:spPr bwMode="auto">
          <a:xfrm>
            <a:off x="4591503" y="1037772"/>
            <a:ext cx="4429125" cy="3657600"/>
          </a:xfrm>
          <a:prstGeom prst="rect">
            <a:avLst/>
          </a:prstGeom>
          <a:noFill/>
          <a:ln w="9525">
            <a:noFill/>
            <a:miter lim="800000"/>
            <a:headEnd/>
            <a:tailEnd/>
          </a:ln>
        </p:spPr>
      </p:pic>
      <p:sp>
        <p:nvSpPr>
          <p:cNvPr id="4" name="TextBox 3"/>
          <p:cNvSpPr txBox="1"/>
          <p:nvPr/>
        </p:nvSpPr>
        <p:spPr>
          <a:xfrm>
            <a:off x="304800" y="5105400"/>
            <a:ext cx="4206192" cy="830997"/>
          </a:xfrm>
          <a:prstGeom prst="rect">
            <a:avLst/>
          </a:prstGeom>
          <a:noFill/>
        </p:spPr>
        <p:txBody>
          <a:bodyPr wrap="square" rtlCol="0">
            <a:spAutoFit/>
          </a:bodyPr>
          <a:lstStyle/>
          <a:p>
            <a:r>
              <a:rPr lang="en-US" dirty="0" smtClean="0"/>
              <a:t>Where the term       represents the gradient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63724053"/>
              </p:ext>
            </p:extLst>
          </p:nvPr>
        </p:nvGraphicFramePr>
        <p:xfrm>
          <a:off x="2386013" y="5029200"/>
          <a:ext cx="334962" cy="520700"/>
        </p:xfrm>
        <a:graphic>
          <a:graphicData uri="http://schemas.openxmlformats.org/presentationml/2006/ole">
            <mc:AlternateContent xmlns:mc="http://schemas.openxmlformats.org/markup-compatibility/2006">
              <mc:Choice xmlns:v="urn:schemas-microsoft-com:vml" Requires="v">
                <p:oleObj spid="_x0000_s10258" name="Equation" r:id="rId6" imgW="139579" imgH="215713" progId="Equation.3">
                  <p:embed/>
                </p:oleObj>
              </mc:Choice>
              <mc:Fallback>
                <p:oleObj name="Equation" r:id="rId6" imgW="139579" imgH="215713" progId="Equation.3">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6013" y="5029200"/>
                        <a:ext cx="334962"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89618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10600" cy="1066800"/>
          </a:xfrm>
        </p:spPr>
        <p:txBody>
          <a:bodyPr/>
          <a:lstStyle/>
          <a:p>
            <a:r>
              <a:rPr lang="en-US" dirty="0" smtClean="0"/>
              <a:t>Weighted Policy Learner (WPL</a:t>
            </a:r>
            <a:r>
              <a:rPr lang="en-US" dirty="0" smtClean="0"/>
              <a:t>) </a:t>
            </a:r>
            <a:br>
              <a:rPr lang="en-US" dirty="0" smtClean="0"/>
            </a:br>
            <a:r>
              <a:rPr lang="en-US" sz="2400" dirty="0" err="1" smtClean="0"/>
              <a:t>Abdallah</a:t>
            </a:r>
            <a:r>
              <a:rPr lang="en-US" sz="2400" dirty="0" smtClean="0"/>
              <a:t> and Lesser 2008, AI Res</a:t>
            </a:r>
            <a:r>
              <a:rPr lang="en-US" dirty="0" smtClean="0"/>
              <a:t>.</a:t>
            </a:r>
            <a:br>
              <a:rPr lang="en-US" dirty="0" smtClean="0"/>
            </a:br>
            <a:endParaRPr lang="en-US" dirty="0"/>
          </a:p>
        </p:txBody>
      </p:sp>
      <p:sp>
        <p:nvSpPr>
          <p:cNvPr id="3" name="Content Placeholder 2"/>
          <p:cNvSpPr>
            <a:spLocks noGrp="1"/>
          </p:cNvSpPr>
          <p:nvPr>
            <p:ph idx="1"/>
          </p:nvPr>
        </p:nvSpPr>
        <p:spPr>
          <a:xfrm>
            <a:off x="152400" y="2068286"/>
            <a:ext cx="8839200" cy="4800600"/>
          </a:xfrm>
        </p:spPr>
        <p:txBody>
          <a:bodyPr/>
          <a:lstStyle/>
          <a:p>
            <a:pPr marL="0" indent="0">
              <a:lnSpc>
                <a:spcPct val="100000"/>
              </a:lnSpc>
              <a:spcBef>
                <a:spcPct val="30000"/>
              </a:spcBef>
              <a:buClrTx/>
              <a:buNone/>
              <a:defRPr/>
            </a:pPr>
            <a:r>
              <a:rPr lang="en-CA" sz="2400" kern="1200" dirty="0" smtClean="0">
                <a:latin typeface="Times" pitchFamily="18" charset="0"/>
              </a:rPr>
              <a:t>The </a:t>
            </a:r>
            <a:r>
              <a:rPr lang="en-CA" sz="2400" kern="1200" dirty="0">
                <a:latin typeface="Times" pitchFamily="18" charset="0"/>
              </a:rPr>
              <a:t>WPL algorithm was shown to converge to Nash equilibrium in benchmark two-player-two-action games as well as some larger games. </a:t>
            </a:r>
          </a:p>
          <a:p>
            <a:pPr marL="0" indent="0">
              <a:lnSpc>
                <a:spcPct val="100000"/>
              </a:lnSpc>
              <a:spcBef>
                <a:spcPct val="30000"/>
              </a:spcBef>
              <a:buClrTx/>
              <a:buNone/>
              <a:defRPr/>
            </a:pPr>
            <a:endParaRPr lang="en-CA" sz="2400" kern="1200" dirty="0">
              <a:latin typeface="Times" pitchFamily="18" charset="0"/>
            </a:endParaRPr>
          </a:p>
          <a:p>
            <a:pPr marL="0" indent="0">
              <a:lnSpc>
                <a:spcPct val="100000"/>
              </a:lnSpc>
              <a:spcBef>
                <a:spcPct val="30000"/>
              </a:spcBef>
              <a:buClrTx/>
              <a:buNone/>
              <a:defRPr/>
            </a:pPr>
            <a:r>
              <a:rPr lang="en-CA" sz="2400" kern="1200" dirty="0">
                <a:latin typeface="Times" pitchFamily="18" charset="0"/>
              </a:rPr>
              <a:t>On the other hand, the algorithm that we are proposing uses the exponential moving average mechanism as a basis to update the policy of the learning agent. Our proposed algorithm also enables agents to converge to Nash equilibrium in a variety of matrix and stochastic games. It also outperforms state-of-the-art MARL algorithms in terms of the convergence to Nash equilibrium and speed of convergence.</a:t>
            </a:r>
          </a:p>
          <a:p>
            <a:endParaRPr lang="en-US" dirty="0"/>
          </a:p>
        </p:txBody>
      </p:sp>
    </p:spTree>
    <p:extLst>
      <p:ext uri="{BB962C8B-B14F-4D97-AF65-F5344CB8AC3E}">
        <p14:creationId xmlns:p14="http://schemas.microsoft.com/office/powerpoint/2010/main" val="404788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290" y="620688"/>
            <a:ext cx="8458200" cy="4572000"/>
          </a:xfrm>
        </p:spPr>
        <p:txBody>
          <a:bodyPr/>
          <a:lstStyle/>
          <a:p>
            <a:pPr marL="363538" indent="-363538">
              <a:lnSpc>
                <a:spcPct val="150000"/>
              </a:lnSpc>
              <a:buNone/>
            </a:pPr>
            <a:r>
              <a:rPr lang="en-CA" sz="1800" b="1" dirty="0" smtClean="0">
                <a:solidFill>
                  <a:srgbClr val="FF0000"/>
                </a:solidFill>
              </a:rPr>
              <a:t>Weighted Policy Learner (</a:t>
            </a:r>
            <a:r>
              <a:rPr lang="en-US" sz="1800" b="1" dirty="0" smtClean="0">
                <a:solidFill>
                  <a:srgbClr val="FF0000"/>
                </a:solidFill>
              </a:rPr>
              <a:t>WPL) Algorithm</a:t>
            </a:r>
          </a:p>
        </p:txBody>
      </p:sp>
      <p:pic>
        <p:nvPicPr>
          <p:cNvPr id="51206" name="Picture 6"/>
          <p:cNvPicPr>
            <a:picLocks noChangeAspect="1" noChangeArrowheads="1"/>
          </p:cNvPicPr>
          <p:nvPr/>
        </p:nvPicPr>
        <p:blipFill>
          <a:blip r:embed="rId4" cstate="print"/>
          <a:srcRect/>
          <a:stretch>
            <a:fillRect/>
          </a:stretch>
        </p:blipFill>
        <p:spPr bwMode="auto">
          <a:xfrm>
            <a:off x="5257800" y="4664969"/>
            <a:ext cx="3011235" cy="288031"/>
          </a:xfrm>
          <a:prstGeom prst="rect">
            <a:avLst/>
          </a:prstGeom>
          <a:noFill/>
          <a:ln w="9525">
            <a:noFill/>
            <a:miter lim="800000"/>
            <a:headEnd/>
            <a:tailEnd/>
          </a:ln>
        </p:spPr>
      </p:pic>
      <p:pic>
        <p:nvPicPr>
          <p:cNvPr id="31745" name="Picture 1"/>
          <p:cNvPicPr>
            <a:picLocks noChangeAspect="1" noChangeArrowheads="1"/>
          </p:cNvPicPr>
          <p:nvPr/>
        </p:nvPicPr>
        <p:blipFill>
          <a:blip r:embed="rId5" cstate="print"/>
          <a:srcRect/>
          <a:stretch>
            <a:fillRect/>
          </a:stretch>
        </p:blipFill>
        <p:spPr bwMode="auto">
          <a:xfrm>
            <a:off x="152400" y="1143000"/>
            <a:ext cx="4371975" cy="3181350"/>
          </a:xfrm>
          <a:prstGeom prst="rect">
            <a:avLst/>
          </a:prstGeom>
          <a:noFill/>
          <a:ln w="9525">
            <a:noFill/>
            <a:miter lim="800000"/>
            <a:headEnd/>
            <a:tailEnd/>
          </a:ln>
        </p:spPr>
      </p:pic>
      <p:pic>
        <p:nvPicPr>
          <p:cNvPr id="31746" name="Picture 2"/>
          <p:cNvPicPr>
            <a:picLocks noChangeAspect="1" noChangeArrowheads="1"/>
          </p:cNvPicPr>
          <p:nvPr/>
        </p:nvPicPr>
        <p:blipFill>
          <a:blip r:embed="rId6" cstate="print"/>
          <a:srcRect/>
          <a:stretch>
            <a:fillRect/>
          </a:stretch>
        </p:blipFill>
        <p:spPr bwMode="auto">
          <a:xfrm>
            <a:off x="4629150" y="1009650"/>
            <a:ext cx="4362450" cy="3638550"/>
          </a:xfrm>
          <a:prstGeom prst="rect">
            <a:avLst/>
          </a:prstGeom>
          <a:noFill/>
          <a:ln w="9525">
            <a:noFill/>
            <a:miter lim="800000"/>
            <a:headEnd/>
            <a:tailEnd/>
          </a:ln>
        </p:spPr>
      </p:pic>
      <p:graphicFrame>
        <p:nvGraphicFramePr>
          <p:cNvPr id="5" name="Object 4"/>
          <p:cNvGraphicFramePr>
            <a:graphicFrameLocks noChangeAspect="1"/>
          </p:cNvGraphicFramePr>
          <p:nvPr>
            <p:extLst>
              <p:ext uri="{D42A27DB-BD31-4B8C-83A1-F6EECF244321}">
                <p14:modId xmlns:p14="http://schemas.microsoft.com/office/powerpoint/2010/main" val="658926156"/>
              </p:ext>
            </p:extLst>
          </p:nvPr>
        </p:nvGraphicFramePr>
        <p:xfrm>
          <a:off x="304800" y="4953000"/>
          <a:ext cx="5791200" cy="1304324"/>
        </p:xfrm>
        <a:graphic>
          <a:graphicData uri="http://schemas.openxmlformats.org/presentationml/2006/ole">
            <mc:AlternateContent xmlns:mc="http://schemas.openxmlformats.org/markup-compatibility/2006">
              <mc:Choice xmlns:v="urn:schemas-microsoft-com:vml" Requires="v">
                <p:oleObj spid="_x0000_s11290" name="Equation" r:id="rId7" imgW="2819400" imgH="635000" progId="Equation.3">
                  <p:embed/>
                </p:oleObj>
              </mc:Choice>
              <mc:Fallback>
                <p:oleObj name="Equation" r:id="rId7" imgW="2819400" imgH="635000" progId="Equation.3">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953000"/>
                        <a:ext cx="5791200" cy="1304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24083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Win-or-Learn Fast Policy Hill Climbing (</a:t>
            </a:r>
            <a:r>
              <a:rPr lang="en-CA" dirty="0" err="1" smtClean="0"/>
              <a:t>WoLF</a:t>
            </a:r>
            <a:r>
              <a:rPr lang="en-CA" dirty="0" smtClean="0"/>
              <a:t>-PHC) </a:t>
            </a:r>
            <a:endParaRPr lang="en-CA" dirty="0"/>
          </a:p>
        </p:txBody>
      </p:sp>
      <p:sp>
        <p:nvSpPr>
          <p:cNvPr id="3" name="Content Placeholder 2"/>
          <p:cNvSpPr>
            <a:spLocks noGrp="1"/>
          </p:cNvSpPr>
          <p:nvPr>
            <p:ph idx="1"/>
          </p:nvPr>
        </p:nvSpPr>
        <p:spPr/>
        <p:txBody>
          <a:bodyPr/>
          <a:lstStyle/>
          <a:p>
            <a:r>
              <a:rPr lang="en-CA" dirty="0" smtClean="0"/>
              <a:t>This is a gradient learning with a variable learning rate depending on whether the agent is winning or losing.</a:t>
            </a:r>
          </a:p>
          <a:p>
            <a:r>
              <a:rPr lang="en-CA" dirty="0" smtClean="0"/>
              <a:t>The Algorithm is:</a:t>
            </a:r>
          </a:p>
          <a:p>
            <a:endParaRPr lang="en-CA" dirty="0"/>
          </a:p>
          <a:p>
            <a:endParaRPr lang="en-CA" dirty="0" smtClean="0"/>
          </a:p>
          <a:p>
            <a:endParaRPr lang="en-CA" dirty="0"/>
          </a:p>
          <a:p>
            <a:endParaRPr lang="en-CA" dirty="0" smtClean="0"/>
          </a:p>
          <a:p>
            <a:endParaRPr lang="en-CA" dirty="0"/>
          </a:p>
          <a:p>
            <a:r>
              <a:rPr lang="en-CA" dirty="0" smtClean="0"/>
              <a:t>Where, </a:t>
            </a:r>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3817702419"/>
              </p:ext>
            </p:extLst>
          </p:nvPr>
        </p:nvGraphicFramePr>
        <p:xfrm>
          <a:off x="2743200" y="2743200"/>
          <a:ext cx="3276600" cy="1828801"/>
        </p:xfrm>
        <a:graphic>
          <a:graphicData uri="http://schemas.openxmlformats.org/presentationml/2006/ole">
            <mc:AlternateContent xmlns:mc="http://schemas.openxmlformats.org/markup-compatibility/2006">
              <mc:Choice xmlns:v="urn:schemas-microsoft-com:vml" Requires="v">
                <p:oleObj spid="_x0000_s12338" name="Equation" r:id="rId3" imgW="1638000" imgH="914400" progId="Equation.3">
                  <p:embed/>
                </p:oleObj>
              </mc:Choice>
              <mc:Fallback>
                <p:oleObj name="Equation" r:id="rId3" imgW="1638000" imgH="914400" progId="Equation.3">
                  <p:embed/>
                  <p:pic>
                    <p:nvPicPr>
                      <p:cNvPr id="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743200"/>
                        <a:ext cx="3276600" cy="1828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35952409"/>
              </p:ext>
            </p:extLst>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2339" name="Equation" r:id="rId5" imgW="914400" imgH="215640" progId="Equation.3">
                  <p:embed/>
                </p:oleObj>
              </mc:Choice>
              <mc:Fallback>
                <p:oleObj name="Equation" r:id="rId5" imgW="914400" imgH="215640" progId="Equation.3">
                  <p:embed/>
                  <p:pic>
                    <p:nvPicPr>
                      <p:cNvPr id="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07474372"/>
              </p:ext>
            </p:extLst>
          </p:nvPr>
        </p:nvGraphicFramePr>
        <p:xfrm>
          <a:off x="2286000" y="4648200"/>
          <a:ext cx="4495800" cy="1805844"/>
        </p:xfrm>
        <a:graphic>
          <a:graphicData uri="http://schemas.openxmlformats.org/presentationml/2006/ole">
            <mc:AlternateContent xmlns:mc="http://schemas.openxmlformats.org/markup-compatibility/2006">
              <mc:Choice xmlns:v="urn:schemas-microsoft-com:vml" Requires="v">
                <p:oleObj spid="_x0000_s12340" name="Equation" r:id="rId7" imgW="3035160" imgH="1218960" progId="Equation.3">
                  <p:embed/>
                </p:oleObj>
              </mc:Choice>
              <mc:Fallback>
                <p:oleObj name="Equation" r:id="rId7" imgW="3035160" imgH="1218960" progId="Equation.3">
                  <p:embed/>
                  <p:pic>
                    <p:nvPicPr>
                      <p:cNvPr id="0" name="Picture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648200"/>
                        <a:ext cx="4495800" cy="18058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228600" y="1371600"/>
            <a:ext cx="4319503" cy="3048000"/>
          </a:xfrm>
          <a:prstGeom prst="rect">
            <a:avLst/>
          </a:prstGeom>
          <a:noFill/>
          <a:ln w="9525">
            <a:noFill/>
            <a:miter lim="800000"/>
            <a:headEnd/>
            <a:tailEnd/>
          </a:ln>
        </p:spPr>
      </p:pic>
      <p:sp>
        <p:nvSpPr>
          <p:cNvPr id="6" name="Content Placeholder 2"/>
          <p:cNvSpPr txBox="1">
            <a:spLocks/>
          </p:cNvSpPr>
          <p:nvPr/>
        </p:nvSpPr>
        <p:spPr>
          <a:xfrm>
            <a:off x="141290" y="620688"/>
            <a:ext cx="8458200" cy="4572000"/>
          </a:xfrm>
          <a:prstGeom prst="rect">
            <a:avLst/>
          </a:prstGeom>
        </p:spPr>
        <p:txBody>
          <a:bodyPr/>
          <a:lstStyle/>
          <a:p>
            <a:pPr marL="363538" marR="0" lvl="0" indent="-363538" algn="l" defTabSz="914400" rtl="0" eaLnBrk="1" fontAlgn="base" latinLnBrk="0" hangingPunct="1">
              <a:lnSpc>
                <a:spcPct val="150000"/>
              </a:lnSpc>
              <a:spcBef>
                <a:spcPct val="40000"/>
              </a:spcBef>
              <a:spcAft>
                <a:spcPct val="0"/>
              </a:spcAft>
              <a:buClr>
                <a:srgbClr val="F10040"/>
              </a:buClr>
              <a:buSzTx/>
              <a:buFont typeface="CommonBullets" pitchFamily="34" charset="2"/>
              <a:buNone/>
              <a:tabLst/>
              <a:defRPr/>
            </a:pPr>
            <a:r>
              <a:rPr kumimoji="0" lang="en-CA" sz="1800" b="1" i="0" u="none" strike="noStrike" kern="0" cap="none" spc="0" normalizeH="0" baseline="0" noProof="0" dirty="0" smtClean="0">
                <a:ln>
                  <a:noFill/>
                </a:ln>
                <a:solidFill>
                  <a:srgbClr val="FF0000"/>
                </a:solidFill>
                <a:effectLst/>
                <a:uLnTx/>
                <a:uFillTx/>
                <a:latin typeface="+mn-lt"/>
                <a:ea typeface="+mn-ea"/>
                <a:cs typeface="+mn-cs"/>
              </a:rPr>
              <a:t>Win-or-Learn-Fast Policy Hill-Climbing (</a:t>
            </a:r>
            <a:r>
              <a:rPr kumimoji="0" lang="en-CA" sz="1800" b="1" i="0" u="none" strike="noStrike" kern="0" cap="none" spc="0" normalizeH="0" baseline="0" noProof="0" dirty="0" err="1" smtClean="0">
                <a:ln>
                  <a:noFill/>
                </a:ln>
                <a:solidFill>
                  <a:srgbClr val="FF0000"/>
                </a:solidFill>
                <a:effectLst/>
                <a:uLnTx/>
                <a:uFillTx/>
                <a:latin typeface="+mn-lt"/>
                <a:ea typeface="+mn-ea"/>
                <a:cs typeface="+mn-cs"/>
              </a:rPr>
              <a:t>WoLF</a:t>
            </a:r>
            <a:r>
              <a:rPr kumimoji="0" lang="en-CA" sz="1800" b="1" i="0" u="none" strike="noStrike" kern="0" cap="none" spc="0" normalizeH="0" baseline="0" noProof="0" dirty="0" smtClean="0">
                <a:ln>
                  <a:noFill/>
                </a:ln>
                <a:solidFill>
                  <a:srgbClr val="FF0000"/>
                </a:solidFill>
                <a:effectLst/>
                <a:uLnTx/>
                <a:uFillTx/>
                <a:latin typeface="+mn-lt"/>
                <a:ea typeface="+mn-ea"/>
                <a:cs typeface="+mn-cs"/>
              </a:rPr>
              <a:t>-PHC</a:t>
            </a:r>
            <a:r>
              <a:rPr kumimoji="0" lang="en-US" sz="1800" b="1" i="0" u="none" strike="noStrike" kern="0" cap="none" spc="0" normalizeH="0" baseline="0" noProof="0" dirty="0" smtClean="0">
                <a:ln>
                  <a:noFill/>
                </a:ln>
                <a:solidFill>
                  <a:srgbClr val="FF0000"/>
                </a:solidFill>
                <a:effectLst/>
                <a:uLnTx/>
                <a:uFillTx/>
                <a:latin typeface="+mn-lt"/>
                <a:ea typeface="+mn-ea"/>
                <a:cs typeface="+mn-cs"/>
              </a:rPr>
              <a:t>) Algorithm</a:t>
            </a:r>
          </a:p>
        </p:txBody>
      </p:sp>
      <p:pic>
        <p:nvPicPr>
          <p:cNvPr id="29702" name="Picture 6"/>
          <p:cNvPicPr>
            <a:picLocks noChangeAspect="1" noChangeArrowheads="1"/>
          </p:cNvPicPr>
          <p:nvPr/>
        </p:nvPicPr>
        <p:blipFill>
          <a:blip r:embed="rId3" cstate="print"/>
          <a:srcRect/>
          <a:stretch>
            <a:fillRect/>
          </a:stretch>
        </p:blipFill>
        <p:spPr bwMode="auto">
          <a:xfrm>
            <a:off x="4610100" y="1323975"/>
            <a:ext cx="4305300" cy="3400425"/>
          </a:xfrm>
          <a:prstGeom prst="rect">
            <a:avLst/>
          </a:prstGeom>
          <a:noFill/>
          <a:ln w="9525">
            <a:noFill/>
            <a:miter lim="800000"/>
            <a:headEnd/>
            <a:tailEnd/>
          </a:ln>
        </p:spPr>
      </p:pic>
    </p:spTree>
    <p:extLst>
      <p:ext uri="{BB962C8B-B14F-4D97-AF65-F5344CB8AC3E}">
        <p14:creationId xmlns:p14="http://schemas.microsoft.com/office/powerpoint/2010/main" val="28135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p:cNvPicPr>
            <a:picLocks noChangeAspect="1" noChangeArrowheads="1"/>
          </p:cNvPicPr>
          <p:nvPr/>
        </p:nvPicPr>
        <p:blipFill>
          <a:blip r:embed="rId3" cstate="print"/>
          <a:srcRect/>
          <a:stretch>
            <a:fillRect/>
          </a:stretch>
        </p:blipFill>
        <p:spPr bwMode="auto">
          <a:xfrm>
            <a:off x="76652" y="5200368"/>
            <a:ext cx="8943976" cy="238860"/>
          </a:xfrm>
          <a:prstGeom prst="rect">
            <a:avLst/>
          </a:prstGeom>
          <a:noFill/>
          <a:ln w="9525">
            <a:noFill/>
            <a:miter lim="800000"/>
            <a:headEnd/>
            <a:tailEnd/>
          </a:ln>
        </p:spPr>
      </p:pic>
      <p:pic>
        <p:nvPicPr>
          <p:cNvPr id="8" name="Picture 15"/>
          <p:cNvPicPr>
            <a:picLocks noChangeAspect="1" noChangeArrowheads="1"/>
          </p:cNvPicPr>
          <p:nvPr/>
        </p:nvPicPr>
        <p:blipFill>
          <a:blip r:embed="rId4" cstate="print"/>
          <a:srcRect/>
          <a:stretch>
            <a:fillRect/>
          </a:stretch>
        </p:blipFill>
        <p:spPr bwMode="auto">
          <a:xfrm>
            <a:off x="52450" y="5420178"/>
            <a:ext cx="4000500" cy="247650"/>
          </a:xfrm>
          <a:prstGeom prst="rect">
            <a:avLst/>
          </a:prstGeom>
          <a:noFill/>
          <a:ln w="9525">
            <a:noFill/>
            <a:miter lim="800000"/>
            <a:headEnd/>
            <a:tailEnd/>
          </a:ln>
        </p:spPr>
      </p:pic>
      <p:pic>
        <p:nvPicPr>
          <p:cNvPr id="11" name="Picture 18"/>
          <p:cNvPicPr>
            <a:picLocks noChangeAspect="1" noChangeArrowheads="1"/>
          </p:cNvPicPr>
          <p:nvPr/>
        </p:nvPicPr>
        <p:blipFill>
          <a:blip r:embed="rId5" cstate="print"/>
          <a:srcRect/>
          <a:stretch>
            <a:fillRect/>
          </a:stretch>
        </p:blipFill>
        <p:spPr bwMode="auto">
          <a:xfrm>
            <a:off x="281050" y="3924918"/>
            <a:ext cx="5467350" cy="790575"/>
          </a:xfrm>
          <a:prstGeom prst="rect">
            <a:avLst/>
          </a:prstGeom>
          <a:noFill/>
          <a:ln w="9525">
            <a:noFill/>
            <a:miter lim="800000"/>
            <a:headEnd/>
            <a:tailEnd/>
          </a:ln>
        </p:spPr>
      </p:pic>
      <p:sp>
        <p:nvSpPr>
          <p:cNvPr id="13" name="TextBox 12"/>
          <p:cNvSpPr txBox="1"/>
          <p:nvPr/>
        </p:nvSpPr>
        <p:spPr>
          <a:xfrm>
            <a:off x="1165466" y="5940623"/>
            <a:ext cx="434734" cy="307777"/>
          </a:xfrm>
          <a:prstGeom prst="rect">
            <a:avLst/>
          </a:prstGeom>
          <a:noFill/>
        </p:spPr>
        <p:txBody>
          <a:bodyPr wrap="none" rtlCol="0">
            <a:spAutoFit/>
          </a:bodyPr>
          <a:lstStyle/>
          <a:p>
            <a:r>
              <a:rPr lang="en-CA" sz="1400" dirty="0" smtClean="0">
                <a:latin typeface="Times New Roman" pitchFamily="18" charset="0"/>
                <a:ea typeface="Tahoma" pitchFamily="34" charset="0"/>
                <a:cs typeface="Times New Roman" pitchFamily="18" charset="0"/>
              </a:rPr>
              <a:t>OR</a:t>
            </a:r>
            <a:endParaRPr lang="en-CA" sz="1400" dirty="0">
              <a:latin typeface="Times New Roman" pitchFamily="18" charset="0"/>
              <a:ea typeface="Tahoma" pitchFamily="34" charset="0"/>
              <a:cs typeface="Times New Roman" pitchFamily="18" charset="0"/>
            </a:endParaRPr>
          </a:p>
        </p:txBody>
      </p:sp>
      <p:sp>
        <p:nvSpPr>
          <p:cNvPr id="15" name="Content Placeholder 2"/>
          <p:cNvSpPr txBox="1">
            <a:spLocks/>
          </p:cNvSpPr>
          <p:nvPr/>
        </p:nvSpPr>
        <p:spPr>
          <a:xfrm>
            <a:off x="141290" y="620688"/>
            <a:ext cx="8458200" cy="4572000"/>
          </a:xfrm>
          <a:prstGeom prst="rect">
            <a:avLst/>
          </a:prstGeom>
        </p:spPr>
        <p:txBody>
          <a:bodyPr/>
          <a:lstStyle/>
          <a:p>
            <a:pPr marL="363538" marR="0" lvl="0" indent="-363538" algn="l" defTabSz="914400" rtl="0" eaLnBrk="1" fontAlgn="base" latinLnBrk="0" hangingPunct="1">
              <a:lnSpc>
                <a:spcPct val="150000"/>
              </a:lnSpc>
              <a:spcBef>
                <a:spcPct val="40000"/>
              </a:spcBef>
              <a:spcAft>
                <a:spcPct val="0"/>
              </a:spcAft>
              <a:buClr>
                <a:srgbClr val="F10040"/>
              </a:buClr>
              <a:buSzTx/>
              <a:buFont typeface="CommonBullets" pitchFamily="34" charset="2"/>
              <a:buNone/>
              <a:tabLst/>
              <a:defRPr/>
            </a:pPr>
            <a:r>
              <a:rPr kumimoji="0" lang="en-US" sz="1800" b="1" i="0" u="none" strike="noStrike" kern="0" cap="none" spc="0" normalizeH="0" baseline="0" noProof="0" dirty="0" smtClean="0">
                <a:ln>
                  <a:noFill/>
                </a:ln>
                <a:solidFill>
                  <a:srgbClr val="FF0000"/>
                </a:solidFill>
                <a:effectLst/>
                <a:uLnTx/>
                <a:uFillTx/>
                <a:latin typeface="+mn-lt"/>
                <a:ea typeface="+mn-ea"/>
                <a:cs typeface="+mn-cs"/>
              </a:rPr>
              <a:t>Exponential Moving Average Q-learning (EMA Q-learning) Algorithm</a:t>
            </a:r>
          </a:p>
        </p:txBody>
      </p:sp>
      <p:pic>
        <p:nvPicPr>
          <p:cNvPr id="28674" name="Picture 2"/>
          <p:cNvPicPr>
            <a:picLocks noChangeAspect="1" noChangeArrowheads="1"/>
          </p:cNvPicPr>
          <p:nvPr/>
        </p:nvPicPr>
        <p:blipFill>
          <a:blip r:embed="rId6" cstate="print"/>
          <a:srcRect/>
          <a:stretch>
            <a:fillRect/>
          </a:stretch>
        </p:blipFill>
        <p:spPr bwMode="auto">
          <a:xfrm>
            <a:off x="228600" y="1513116"/>
            <a:ext cx="4057650" cy="323850"/>
          </a:xfrm>
          <a:prstGeom prst="rect">
            <a:avLst/>
          </a:prstGeom>
          <a:noFill/>
          <a:ln w="9525">
            <a:noFill/>
            <a:miter lim="800000"/>
            <a:headEnd/>
            <a:tailEnd/>
          </a:ln>
        </p:spPr>
      </p:pic>
      <p:pic>
        <p:nvPicPr>
          <p:cNvPr id="28675" name="Picture 3"/>
          <p:cNvPicPr>
            <a:picLocks noChangeAspect="1" noChangeArrowheads="1"/>
          </p:cNvPicPr>
          <p:nvPr/>
        </p:nvPicPr>
        <p:blipFill>
          <a:blip r:embed="rId7" cstate="print"/>
          <a:srcRect/>
          <a:stretch>
            <a:fillRect/>
          </a:stretch>
        </p:blipFill>
        <p:spPr bwMode="auto">
          <a:xfrm>
            <a:off x="228600" y="2213430"/>
            <a:ext cx="4133850" cy="1609725"/>
          </a:xfrm>
          <a:prstGeom prst="rect">
            <a:avLst/>
          </a:prstGeom>
          <a:noFill/>
          <a:ln w="9525">
            <a:noFill/>
            <a:miter lim="800000"/>
            <a:headEnd/>
            <a:tailEnd/>
          </a:ln>
        </p:spPr>
      </p:pic>
      <p:pic>
        <p:nvPicPr>
          <p:cNvPr id="28676" name="Picture 4"/>
          <p:cNvPicPr>
            <a:picLocks noChangeAspect="1" noChangeArrowheads="1"/>
          </p:cNvPicPr>
          <p:nvPr/>
        </p:nvPicPr>
        <p:blipFill>
          <a:blip r:embed="rId8" cstate="print"/>
          <a:srcRect/>
          <a:stretch>
            <a:fillRect/>
          </a:stretch>
        </p:blipFill>
        <p:spPr bwMode="auto">
          <a:xfrm>
            <a:off x="290286" y="4765677"/>
            <a:ext cx="2514600" cy="390525"/>
          </a:xfrm>
          <a:prstGeom prst="rect">
            <a:avLst/>
          </a:prstGeom>
          <a:noFill/>
          <a:ln w="9525">
            <a:noFill/>
            <a:miter lim="800000"/>
            <a:headEnd/>
            <a:tailEnd/>
          </a:ln>
        </p:spPr>
      </p:pic>
      <p:pic>
        <p:nvPicPr>
          <p:cNvPr id="28677" name="Picture 5"/>
          <p:cNvPicPr>
            <a:picLocks noChangeAspect="1" noChangeArrowheads="1"/>
          </p:cNvPicPr>
          <p:nvPr/>
        </p:nvPicPr>
        <p:blipFill>
          <a:blip r:embed="rId9" cstate="print"/>
          <a:srcRect/>
          <a:stretch>
            <a:fillRect/>
          </a:stretch>
        </p:blipFill>
        <p:spPr bwMode="auto">
          <a:xfrm>
            <a:off x="1533525" y="5667375"/>
            <a:ext cx="4867275" cy="428625"/>
          </a:xfrm>
          <a:prstGeom prst="rect">
            <a:avLst/>
          </a:prstGeom>
          <a:noFill/>
          <a:ln w="9525">
            <a:noFill/>
            <a:miter lim="800000"/>
            <a:headEnd/>
            <a:tailEnd/>
          </a:ln>
        </p:spPr>
      </p:pic>
      <p:pic>
        <p:nvPicPr>
          <p:cNvPr id="28678" name="Picture 6"/>
          <p:cNvPicPr>
            <a:picLocks noChangeAspect="1" noChangeArrowheads="1"/>
          </p:cNvPicPr>
          <p:nvPr/>
        </p:nvPicPr>
        <p:blipFill>
          <a:blip r:embed="rId10" cstate="print"/>
          <a:srcRect/>
          <a:stretch>
            <a:fillRect/>
          </a:stretch>
        </p:blipFill>
        <p:spPr bwMode="auto">
          <a:xfrm>
            <a:off x="1533525" y="6134100"/>
            <a:ext cx="5476875" cy="419100"/>
          </a:xfrm>
          <a:prstGeom prst="rect">
            <a:avLst/>
          </a:prstGeom>
          <a:noFill/>
          <a:ln w="9525">
            <a:noFill/>
            <a:miter lim="800000"/>
            <a:headEnd/>
            <a:tailEnd/>
          </a:ln>
        </p:spPr>
      </p:pic>
      <p:pic>
        <p:nvPicPr>
          <p:cNvPr id="28679" name="Picture 7"/>
          <p:cNvPicPr>
            <a:picLocks noChangeAspect="1" noChangeArrowheads="1"/>
          </p:cNvPicPr>
          <p:nvPr/>
        </p:nvPicPr>
        <p:blipFill>
          <a:blip r:embed="rId11" cstate="print"/>
          <a:srcRect/>
          <a:stretch>
            <a:fillRect/>
          </a:stretch>
        </p:blipFill>
        <p:spPr bwMode="auto">
          <a:xfrm>
            <a:off x="228600" y="1161144"/>
            <a:ext cx="4324350" cy="333375"/>
          </a:xfrm>
          <a:prstGeom prst="rect">
            <a:avLst/>
          </a:prstGeom>
          <a:noFill/>
          <a:ln w="9525">
            <a:noFill/>
            <a:miter lim="800000"/>
            <a:headEnd/>
            <a:tailEnd/>
          </a:ln>
        </p:spPr>
      </p:pic>
      <p:pic>
        <p:nvPicPr>
          <p:cNvPr id="28680" name="Picture 8"/>
          <p:cNvPicPr>
            <a:picLocks noChangeAspect="1" noChangeArrowheads="1"/>
          </p:cNvPicPr>
          <p:nvPr/>
        </p:nvPicPr>
        <p:blipFill>
          <a:blip r:embed="rId12" cstate="print"/>
          <a:srcRect/>
          <a:stretch>
            <a:fillRect/>
          </a:stretch>
        </p:blipFill>
        <p:spPr bwMode="auto">
          <a:xfrm>
            <a:off x="199572" y="1894116"/>
            <a:ext cx="628650" cy="266700"/>
          </a:xfrm>
          <a:prstGeom prst="rect">
            <a:avLst/>
          </a:prstGeom>
          <a:noFill/>
          <a:ln w="9525">
            <a:noFill/>
            <a:miter lim="800000"/>
            <a:headEnd/>
            <a:tailEnd/>
          </a:ln>
        </p:spPr>
      </p:pic>
    </p:spTree>
    <p:extLst>
      <p:ext uri="{BB962C8B-B14F-4D97-AF65-F5344CB8AC3E}">
        <p14:creationId xmlns:p14="http://schemas.microsoft.com/office/powerpoint/2010/main" val="2869364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82177"/>
            <a:ext cx="8534400" cy="838200"/>
          </a:xfrm>
        </p:spPr>
        <p:txBody>
          <a:bodyPr/>
          <a:lstStyle/>
          <a:p>
            <a:pPr lvl="0"/>
            <a:r>
              <a:rPr lang="en-US" dirty="0">
                <a:solidFill>
                  <a:srgbClr val="FF0000"/>
                </a:solidFill>
              </a:rPr>
              <a:t>Exponential Moving Average Q-learning (EMA Q-learning) Algorithm</a:t>
            </a:r>
            <a:br>
              <a:rPr lang="en-US" dirty="0">
                <a:solidFill>
                  <a:srgbClr val="FF0000"/>
                </a:solidFill>
              </a:rPr>
            </a:br>
            <a:endParaRPr lang="en-US" dirty="0"/>
          </a:p>
        </p:txBody>
      </p:sp>
      <p:sp>
        <p:nvSpPr>
          <p:cNvPr id="3" name="Rectangle 2"/>
          <p:cNvSpPr/>
          <p:nvPr/>
        </p:nvSpPr>
        <p:spPr>
          <a:xfrm>
            <a:off x="457200" y="2362200"/>
            <a:ext cx="8229600" cy="2677656"/>
          </a:xfrm>
          <a:prstGeom prst="rect">
            <a:avLst/>
          </a:prstGeom>
        </p:spPr>
        <p:txBody>
          <a:bodyPr wrap="square">
            <a:spAutoFit/>
          </a:bodyPr>
          <a:lstStyle/>
          <a:p>
            <a:pPr eaLnBrk="1" hangingPunct="1">
              <a:spcBef>
                <a:spcPct val="30000"/>
              </a:spcBef>
              <a:defRPr/>
            </a:pPr>
            <a:r>
              <a:rPr lang="en-CA" dirty="0"/>
              <a:t>The proposed EMA Q-learning algorithm uses the exponential moving average mechanism as a basis to update the policy of the learning agent. This proposed algorithm enables the learning agents to converge to Nash equilibrium in a variety of matrix and stochastic games. It also outperforms state-of-the-art MARL algorithms in terms of the convergence to Nash equilibrium and speed of convergence.</a:t>
            </a:r>
          </a:p>
        </p:txBody>
      </p:sp>
    </p:spTree>
    <p:extLst>
      <p:ext uri="{BB962C8B-B14F-4D97-AF65-F5344CB8AC3E}">
        <p14:creationId xmlns:p14="http://schemas.microsoft.com/office/powerpoint/2010/main" val="3447342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41290" y="620688"/>
            <a:ext cx="8458200" cy="4572000"/>
          </a:xfrm>
          <a:prstGeom prst="rect">
            <a:avLst/>
          </a:prstGeom>
        </p:spPr>
        <p:txBody>
          <a:bodyPr/>
          <a:lstStyle/>
          <a:p>
            <a:pPr marL="363538" marR="0" lvl="0" indent="-363538" algn="l" defTabSz="914400" rtl="0" eaLnBrk="1" fontAlgn="base" latinLnBrk="0" hangingPunct="1">
              <a:lnSpc>
                <a:spcPct val="150000"/>
              </a:lnSpc>
              <a:spcBef>
                <a:spcPct val="40000"/>
              </a:spcBef>
              <a:spcAft>
                <a:spcPct val="0"/>
              </a:spcAft>
              <a:buClr>
                <a:srgbClr val="F10040"/>
              </a:buClr>
              <a:buSzTx/>
              <a:buFont typeface="CommonBullets" pitchFamily="34" charset="2"/>
              <a:buNone/>
              <a:tabLst/>
              <a:defRPr/>
            </a:pPr>
            <a:r>
              <a:rPr kumimoji="0" lang="en-US" sz="1800" b="1" i="0" u="none" strike="noStrike" kern="0" cap="none" spc="0" normalizeH="0" baseline="0" noProof="0" dirty="0" smtClean="0">
                <a:ln>
                  <a:noFill/>
                </a:ln>
                <a:solidFill>
                  <a:srgbClr val="FF0000"/>
                </a:solidFill>
                <a:effectLst/>
                <a:uLnTx/>
                <a:uFillTx/>
                <a:latin typeface="+mn-lt"/>
                <a:ea typeface="+mn-ea"/>
                <a:cs typeface="+mn-cs"/>
              </a:rPr>
              <a:t>Exponential Moving Average Q-learning (EMA Q-learning) Algorithm (Cont…)</a:t>
            </a:r>
          </a:p>
        </p:txBody>
      </p:sp>
      <p:pic>
        <p:nvPicPr>
          <p:cNvPr id="26625" name="Picture 1"/>
          <p:cNvPicPr>
            <a:picLocks noChangeAspect="1" noChangeArrowheads="1"/>
          </p:cNvPicPr>
          <p:nvPr/>
        </p:nvPicPr>
        <p:blipFill>
          <a:blip r:embed="rId2" cstate="print"/>
          <a:srcRect/>
          <a:stretch>
            <a:fillRect/>
          </a:stretch>
        </p:blipFill>
        <p:spPr bwMode="auto">
          <a:xfrm>
            <a:off x="1007729" y="1981200"/>
            <a:ext cx="6447465" cy="4495800"/>
          </a:xfrm>
          <a:prstGeom prst="rect">
            <a:avLst/>
          </a:prstGeom>
          <a:noFill/>
          <a:ln w="9525">
            <a:noFill/>
            <a:miter lim="800000"/>
            <a:headEnd/>
            <a:tailEnd/>
          </a:ln>
        </p:spPr>
      </p:pic>
      <p:pic>
        <p:nvPicPr>
          <p:cNvPr id="7" name="Picture 7"/>
          <p:cNvPicPr>
            <a:picLocks noChangeAspect="1" noChangeArrowheads="1"/>
          </p:cNvPicPr>
          <p:nvPr/>
        </p:nvPicPr>
        <p:blipFill>
          <a:blip r:embed="rId3" cstate="print"/>
          <a:srcRect/>
          <a:stretch>
            <a:fillRect/>
          </a:stretch>
        </p:blipFill>
        <p:spPr bwMode="auto">
          <a:xfrm>
            <a:off x="1695450" y="1161144"/>
            <a:ext cx="4324350" cy="333375"/>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1981200" y="1513116"/>
            <a:ext cx="4057650" cy="323850"/>
          </a:xfrm>
          <a:prstGeom prst="rect">
            <a:avLst/>
          </a:prstGeom>
          <a:noFill/>
          <a:ln w="9525">
            <a:noFill/>
            <a:miter lim="800000"/>
            <a:headEnd/>
            <a:tailEnd/>
          </a:ln>
        </p:spPr>
      </p:pic>
    </p:spTree>
    <p:extLst>
      <p:ext uri="{BB962C8B-B14F-4D97-AF65-F5344CB8AC3E}">
        <p14:creationId xmlns:p14="http://schemas.microsoft.com/office/powerpoint/2010/main" val="2676743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smtClean="0"/>
              <a:t>Outline</a:t>
            </a:r>
            <a:endParaRPr lang="en-US" dirty="0"/>
          </a:p>
        </p:txBody>
      </p:sp>
      <p:sp>
        <p:nvSpPr>
          <p:cNvPr id="74755" name="Rectangle 3"/>
          <p:cNvSpPr>
            <a:spLocks noGrp="1" noChangeArrowheads="1"/>
          </p:cNvSpPr>
          <p:nvPr>
            <p:ph type="body" idx="1"/>
          </p:nvPr>
        </p:nvSpPr>
        <p:spPr/>
        <p:txBody>
          <a:bodyPr/>
          <a:lstStyle/>
          <a:p>
            <a:pPr lvl="1">
              <a:buFontTx/>
              <a:buNone/>
            </a:pPr>
            <a:r>
              <a:rPr lang="en-US" dirty="0" smtClean="0"/>
              <a:t>Objective.</a:t>
            </a:r>
          </a:p>
          <a:p>
            <a:pPr lvl="1">
              <a:buFontTx/>
              <a:buNone/>
            </a:pPr>
            <a:r>
              <a:rPr lang="en-US" dirty="0"/>
              <a:t>T</a:t>
            </a:r>
            <a:r>
              <a:rPr lang="en-US" dirty="0" smtClean="0"/>
              <a:t>he Matrix games.</a:t>
            </a:r>
          </a:p>
          <a:p>
            <a:pPr lvl="1">
              <a:buFontTx/>
              <a:buNone/>
            </a:pPr>
            <a:r>
              <a:rPr lang="en-US" dirty="0" smtClean="0"/>
              <a:t>The Stochastic Games.</a:t>
            </a:r>
          </a:p>
          <a:p>
            <a:pPr lvl="1">
              <a:buFontTx/>
              <a:buNone/>
            </a:pPr>
            <a:r>
              <a:rPr lang="en-US" dirty="0" smtClean="0"/>
              <a:t>The Multi-Agent learning Algorithms</a:t>
            </a:r>
          </a:p>
          <a:p>
            <a:pPr lvl="1">
              <a:buFontTx/>
              <a:buNone/>
            </a:pPr>
            <a:r>
              <a:rPr lang="en-US" dirty="0"/>
              <a:t>	</a:t>
            </a:r>
            <a:r>
              <a:rPr lang="en-US" dirty="0" smtClean="0"/>
              <a:t>- PGA-APP: Policy Gradient Ascent with Approximate Policy Prediction</a:t>
            </a:r>
          </a:p>
          <a:p>
            <a:pPr lvl="1">
              <a:buFontTx/>
              <a:buNone/>
            </a:pPr>
            <a:r>
              <a:rPr lang="en-US" dirty="0"/>
              <a:t>	</a:t>
            </a:r>
            <a:r>
              <a:rPr lang="en-US" dirty="0" smtClean="0"/>
              <a:t>- WPL: Weighted Policy</a:t>
            </a:r>
          </a:p>
          <a:p>
            <a:pPr lvl="1">
              <a:buFontTx/>
              <a:buNone/>
            </a:pPr>
            <a:r>
              <a:rPr lang="en-US" dirty="0"/>
              <a:t>	</a:t>
            </a:r>
            <a:r>
              <a:rPr lang="en-US" dirty="0" smtClean="0"/>
              <a:t>- </a:t>
            </a:r>
            <a:r>
              <a:rPr lang="en-US" dirty="0" err="1" smtClean="0"/>
              <a:t>WoLF</a:t>
            </a:r>
            <a:r>
              <a:rPr lang="en-US" dirty="0" smtClean="0"/>
              <a:t>-PHC: Win-or-Loss-Fast Policy-Hill Climbing</a:t>
            </a:r>
          </a:p>
          <a:p>
            <a:pPr lvl="1">
              <a:buFontTx/>
              <a:buNone/>
            </a:pPr>
            <a:r>
              <a:rPr lang="en-US" dirty="0" smtClean="0"/>
              <a:t>The EMA Q-Learning Algorithm</a:t>
            </a:r>
          </a:p>
          <a:p>
            <a:pPr lvl="1">
              <a:buFontTx/>
              <a:buNone/>
            </a:pPr>
            <a:r>
              <a:rPr lang="en-US" dirty="0" smtClean="0"/>
              <a:t>Simulation Results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3733800"/>
            <a:ext cx="8610600" cy="2693961"/>
            <a:chOff x="0" y="1344639"/>
            <a:chExt cx="9144000" cy="4168722"/>
          </a:xfrm>
        </p:grpSpPr>
        <p:pic>
          <p:nvPicPr>
            <p:cNvPr id="4" name="Picture 3" descr="MP_EMAQL02.jpg"/>
            <p:cNvPicPr>
              <a:picLocks noChangeAspect="1"/>
            </p:cNvPicPr>
            <p:nvPr/>
          </p:nvPicPr>
          <p:blipFill>
            <a:blip r:embed="rId4" cstate="print"/>
            <a:stretch>
              <a:fillRect/>
            </a:stretch>
          </p:blipFill>
          <p:spPr>
            <a:xfrm>
              <a:off x="0" y="1344639"/>
              <a:ext cx="9144000" cy="4168722"/>
            </a:xfrm>
            <a:prstGeom prst="rect">
              <a:avLst/>
            </a:prstGeom>
          </p:spPr>
        </p:pic>
        <p:graphicFrame>
          <p:nvGraphicFramePr>
            <p:cNvPr id="5" name="Object 2"/>
            <p:cNvGraphicFramePr>
              <a:graphicFrameLocks noChangeAspect="1"/>
            </p:cNvGraphicFramePr>
            <p:nvPr/>
          </p:nvGraphicFramePr>
          <p:xfrm>
            <a:off x="3740150" y="1403350"/>
            <a:ext cx="152400" cy="228600"/>
          </p:xfrm>
          <a:graphic>
            <a:graphicData uri="http://schemas.openxmlformats.org/presentationml/2006/ole">
              <mc:AlternateContent xmlns:mc="http://schemas.openxmlformats.org/markup-compatibility/2006">
                <mc:Choice xmlns:v="urn:schemas-microsoft-com:vml" Requires="v">
                  <p:oleObj spid="_x0000_s3161" name="Equation" r:id="rId5" imgW="152334" imgH="228501" progId="Equation.3">
                    <p:embed/>
                  </p:oleObj>
                </mc:Choice>
                <mc:Fallback>
                  <p:oleObj name="Equation" r:id="rId5" imgW="152334" imgH="228501" progId="Equation.3">
                    <p:embed/>
                    <p:pic>
                      <p:nvPicPr>
                        <p:cNvPr id="0"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0150" y="1403350"/>
                          <a:ext cx="1524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8235950" y="1397000"/>
            <a:ext cx="152400" cy="228600"/>
          </p:xfrm>
          <a:graphic>
            <a:graphicData uri="http://schemas.openxmlformats.org/presentationml/2006/ole">
              <mc:AlternateContent xmlns:mc="http://schemas.openxmlformats.org/markup-compatibility/2006">
                <mc:Choice xmlns:v="urn:schemas-microsoft-com:vml" Requires="v">
                  <p:oleObj spid="_x0000_s3162" name="Equation" r:id="rId7" imgW="152334" imgH="228501" progId="Equation.3">
                    <p:embed/>
                  </p:oleObj>
                </mc:Choice>
                <mc:Fallback>
                  <p:oleObj name="Equation" r:id="rId7" imgW="152334" imgH="228501" progId="Equation.3">
                    <p:embed/>
                    <p:pic>
                      <p:nvPicPr>
                        <p:cNvPr id="0" name="Picture 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5950" y="1397000"/>
                          <a:ext cx="1524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6"/>
          <p:cNvGrpSpPr/>
          <p:nvPr/>
        </p:nvGrpSpPr>
        <p:grpSpPr>
          <a:xfrm>
            <a:off x="1209309" y="2621671"/>
            <a:ext cx="1701171" cy="806207"/>
            <a:chOff x="278541" y="2431921"/>
            <a:chExt cx="1701171" cy="806207"/>
          </a:xfrm>
        </p:grpSpPr>
        <p:graphicFrame>
          <p:nvGraphicFramePr>
            <p:cNvPr id="8" name="Object 7"/>
            <p:cNvGraphicFramePr>
              <a:graphicFrameLocks noChangeAspect="1"/>
            </p:cNvGraphicFramePr>
            <p:nvPr/>
          </p:nvGraphicFramePr>
          <p:xfrm>
            <a:off x="395536" y="2780928"/>
            <a:ext cx="1181100" cy="457200"/>
          </p:xfrm>
          <a:graphic>
            <a:graphicData uri="http://schemas.openxmlformats.org/presentationml/2006/ole">
              <mc:AlternateContent xmlns:mc="http://schemas.openxmlformats.org/markup-compatibility/2006">
                <mc:Choice xmlns:v="urn:schemas-microsoft-com:vml" Requires="v">
                  <p:oleObj spid="_x0000_s3163" name="Equation" r:id="rId8" imgW="1181100" imgH="457200" progId="Equation.3">
                    <p:embed/>
                  </p:oleObj>
                </mc:Choice>
                <mc:Fallback>
                  <p:oleObj name="Equation" r:id="rId8" imgW="1181100" imgH="457200" progId="Equation.3">
                    <p:embed/>
                    <p:pic>
                      <p:nvPicPr>
                        <p:cNvPr id="0" name="Picture 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6" y="2780928"/>
                          <a:ext cx="1181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78541" y="2431921"/>
              <a:ext cx="1701171" cy="276999"/>
            </a:xfrm>
            <a:prstGeom prst="rect">
              <a:avLst/>
            </a:prstGeom>
            <a:noFill/>
          </p:spPr>
          <p:txBody>
            <a:bodyPr wrap="none" rtlCol="0">
              <a:spAutoFit/>
            </a:bodyPr>
            <a:lstStyle/>
            <a:p>
              <a:r>
                <a:rPr lang="en-CA" sz="1200" dirty="0" smtClean="0"/>
                <a:t>Matching Pennies Game</a:t>
              </a:r>
              <a:endParaRPr lang="en-CA" sz="1200" dirty="0"/>
            </a:p>
          </p:txBody>
        </p:sp>
      </p:grpSp>
      <p:pic>
        <p:nvPicPr>
          <p:cNvPr id="10" name="Picture 6"/>
          <p:cNvPicPr>
            <a:picLocks noChangeAspect="1" noChangeArrowheads="1"/>
          </p:cNvPicPr>
          <p:nvPr/>
        </p:nvPicPr>
        <p:blipFill>
          <a:blip r:embed="rId10" cstate="print"/>
          <a:srcRect/>
          <a:stretch>
            <a:fillRect/>
          </a:stretch>
        </p:blipFill>
        <p:spPr bwMode="auto">
          <a:xfrm>
            <a:off x="814045" y="2057400"/>
            <a:ext cx="8020050" cy="295275"/>
          </a:xfrm>
          <a:prstGeom prst="rect">
            <a:avLst/>
          </a:prstGeom>
          <a:noFill/>
          <a:ln w="9525">
            <a:noFill/>
            <a:miter lim="800000"/>
            <a:headEnd/>
            <a:tailEnd/>
          </a:ln>
        </p:spPr>
      </p:pic>
      <p:pic>
        <p:nvPicPr>
          <p:cNvPr id="12" name="Picture 5"/>
          <p:cNvPicPr>
            <a:picLocks noChangeAspect="1" noChangeArrowheads="1"/>
          </p:cNvPicPr>
          <p:nvPr/>
        </p:nvPicPr>
        <p:blipFill>
          <a:blip r:embed="rId11" cstate="print"/>
          <a:srcRect/>
          <a:stretch>
            <a:fillRect/>
          </a:stretch>
        </p:blipFill>
        <p:spPr bwMode="auto">
          <a:xfrm>
            <a:off x="2967038" y="1504950"/>
            <a:ext cx="3209925" cy="400050"/>
          </a:xfrm>
          <a:prstGeom prst="rect">
            <a:avLst/>
          </a:prstGeom>
          <a:noFill/>
          <a:ln w="9525">
            <a:noFill/>
            <a:miter lim="800000"/>
            <a:headEnd/>
            <a:tailEnd/>
          </a:ln>
        </p:spPr>
      </p:pic>
      <p:sp>
        <p:nvSpPr>
          <p:cNvPr id="13" name="TextBox 12"/>
          <p:cNvSpPr txBox="1"/>
          <p:nvPr/>
        </p:nvSpPr>
        <p:spPr>
          <a:xfrm>
            <a:off x="5867400" y="2976573"/>
            <a:ext cx="1346844" cy="492443"/>
          </a:xfrm>
          <a:prstGeom prst="rect">
            <a:avLst/>
          </a:prstGeom>
          <a:noFill/>
        </p:spPr>
        <p:txBody>
          <a:bodyPr wrap="none" rtlCol="0">
            <a:spAutoFit/>
          </a:bodyPr>
          <a:lstStyle/>
          <a:p>
            <a:pPr algn="ctr"/>
            <a:r>
              <a:rPr lang="en-CA" sz="1300" dirty="0" smtClean="0">
                <a:latin typeface="Times New Roman" pitchFamily="18" charset="0"/>
                <a:cs typeface="Times New Roman" pitchFamily="18" charset="0"/>
              </a:rPr>
              <a:t>Nash equilibrium</a:t>
            </a:r>
          </a:p>
          <a:p>
            <a:pPr algn="ctr"/>
            <a:r>
              <a:rPr lang="en-CA" sz="1300" dirty="0" smtClean="0">
                <a:latin typeface="Times New Roman" pitchFamily="18" charset="0"/>
                <a:cs typeface="Times New Roman" pitchFamily="18" charset="0"/>
              </a:rPr>
              <a:t>(0.5,0.5)</a:t>
            </a:r>
            <a:endParaRPr lang="en-CA" sz="1300" dirty="0">
              <a:latin typeface="Times New Roman" pitchFamily="18" charset="0"/>
              <a:cs typeface="Times New Roman" pitchFamily="18" charset="0"/>
            </a:endParaRPr>
          </a:p>
        </p:txBody>
      </p:sp>
      <p:sp>
        <p:nvSpPr>
          <p:cNvPr id="14" name="Rectangle 13"/>
          <p:cNvSpPr/>
          <p:nvPr/>
        </p:nvSpPr>
        <p:spPr>
          <a:xfrm>
            <a:off x="1209309" y="839480"/>
            <a:ext cx="6477000" cy="461665"/>
          </a:xfrm>
          <a:prstGeom prst="rect">
            <a:avLst/>
          </a:prstGeom>
        </p:spPr>
        <p:txBody>
          <a:bodyPr wrap="square">
            <a:spAutoFit/>
          </a:bodyPr>
          <a:lstStyle/>
          <a:p>
            <a:pPr algn="ctr"/>
            <a:r>
              <a:rPr lang="en-CA" b="1" dirty="0"/>
              <a:t>EMA Q-LEARNING ALGORITHM</a:t>
            </a:r>
          </a:p>
        </p:txBody>
      </p:sp>
    </p:spTree>
    <p:extLst>
      <p:ext uri="{BB962C8B-B14F-4D97-AF65-F5344CB8AC3E}">
        <p14:creationId xmlns:p14="http://schemas.microsoft.com/office/powerpoint/2010/main" val="2652966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 Q-Learning</a:t>
            </a:r>
            <a:endParaRPr lang="en-US" dirty="0"/>
          </a:p>
        </p:txBody>
      </p:sp>
      <p:sp>
        <p:nvSpPr>
          <p:cNvPr id="3" name="Rectangle 2"/>
          <p:cNvSpPr/>
          <p:nvPr/>
        </p:nvSpPr>
        <p:spPr>
          <a:xfrm>
            <a:off x="609600" y="1905000"/>
            <a:ext cx="7772400" cy="3785652"/>
          </a:xfrm>
          <a:prstGeom prst="rect">
            <a:avLst/>
          </a:prstGeom>
        </p:spPr>
        <p:txBody>
          <a:bodyPr wrap="square">
            <a:spAutoFit/>
          </a:bodyPr>
          <a:lstStyle/>
          <a:p>
            <a:pPr eaLnBrk="1" hangingPunct="1">
              <a:spcBef>
                <a:spcPct val="30000"/>
              </a:spcBef>
              <a:defRPr/>
            </a:pPr>
            <a:r>
              <a:rPr lang="en-CA" dirty="0"/>
              <a:t>When the optimal policy </a:t>
            </a:r>
            <a:r>
              <a:rPr lang="el-GR" dirty="0" smtClean="0"/>
              <a:t>π</a:t>
            </a:r>
            <a:r>
              <a:rPr lang="en-CA" dirty="0" smtClean="0"/>
              <a:t>*(</a:t>
            </a:r>
            <a:r>
              <a:rPr lang="en-CA" dirty="0" err="1"/>
              <a:t>s,a</a:t>
            </a:r>
            <a:r>
              <a:rPr lang="en-CA" dirty="0"/>
              <a:t>) is a pure strategy, the EMA mechanism in the EMA Q-learning algorithm will enforce the strategy iterate </a:t>
            </a:r>
            <a:r>
              <a:rPr lang="el-GR" dirty="0"/>
              <a:t>π</a:t>
            </a:r>
            <a:r>
              <a:rPr lang="en-CA" dirty="0" smtClean="0"/>
              <a:t>(</a:t>
            </a:r>
            <a:r>
              <a:rPr lang="en-CA" dirty="0" err="1" smtClean="0"/>
              <a:t>s,a</a:t>
            </a:r>
            <a:r>
              <a:rPr lang="en-CA" dirty="0"/>
              <a:t>) of the learning agent to converge to the optimal policy </a:t>
            </a:r>
            <a:r>
              <a:rPr lang="el-GR" dirty="0" smtClean="0"/>
              <a:t>π</a:t>
            </a:r>
            <a:r>
              <a:rPr lang="en-CA" dirty="0" smtClean="0"/>
              <a:t>*(</a:t>
            </a:r>
            <a:r>
              <a:rPr lang="en-CA" dirty="0"/>
              <a:t>s; a). On the other hand, when the optimal policy </a:t>
            </a:r>
            <a:r>
              <a:rPr lang="el-GR" dirty="0" smtClean="0"/>
              <a:t>π</a:t>
            </a:r>
            <a:r>
              <a:rPr lang="en-CA" dirty="0" smtClean="0"/>
              <a:t>*(</a:t>
            </a:r>
            <a:r>
              <a:rPr lang="en-CA" dirty="0" err="1"/>
              <a:t>s,a</a:t>
            </a:r>
            <a:r>
              <a:rPr lang="en-CA" dirty="0"/>
              <a:t>) is a mixed strategy, the EMA mechanism in the EMA Q-learning algorithm will enforce the strategy iterate </a:t>
            </a:r>
            <a:r>
              <a:rPr lang="el-GR" dirty="0"/>
              <a:t>π</a:t>
            </a:r>
            <a:r>
              <a:rPr lang="en-CA" dirty="0" smtClean="0"/>
              <a:t>(</a:t>
            </a:r>
            <a:r>
              <a:rPr lang="en-CA" dirty="0" err="1" smtClean="0"/>
              <a:t>s,a</a:t>
            </a:r>
            <a:r>
              <a:rPr lang="en-CA" dirty="0"/>
              <a:t>) of the learning agent to oscillate around the optimal policy </a:t>
            </a:r>
            <a:r>
              <a:rPr lang="en-CA" dirty="0" smtClean="0"/>
              <a:t>p</a:t>
            </a:r>
            <a:r>
              <a:rPr lang="el-GR" dirty="0"/>
              <a:t> </a:t>
            </a:r>
            <a:r>
              <a:rPr lang="el-GR" dirty="0" smtClean="0"/>
              <a:t>π</a:t>
            </a:r>
            <a:r>
              <a:rPr lang="en-CA" dirty="0" smtClean="0"/>
              <a:t>*(</a:t>
            </a:r>
            <a:r>
              <a:rPr lang="en-CA" dirty="0" err="1"/>
              <a:t>s,a</a:t>
            </a:r>
            <a:r>
              <a:rPr lang="en-CA" dirty="0"/>
              <a:t>). When time approaches infinity, the strategy iterate </a:t>
            </a:r>
            <a:r>
              <a:rPr lang="el-GR" dirty="0"/>
              <a:t>π</a:t>
            </a:r>
            <a:r>
              <a:rPr lang="en-CA" dirty="0" smtClean="0"/>
              <a:t>(</a:t>
            </a:r>
            <a:r>
              <a:rPr lang="en-CA" dirty="0" err="1" smtClean="0"/>
              <a:t>s,a</a:t>
            </a:r>
            <a:r>
              <a:rPr lang="en-CA" dirty="0"/>
              <a:t>) converges to the optimal </a:t>
            </a:r>
            <a:r>
              <a:rPr lang="en-CA" dirty="0" smtClean="0"/>
              <a:t>policy</a:t>
            </a:r>
            <a:r>
              <a:rPr lang="el-GR" dirty="0"/>
              <a:t> </a:t>
            </a:r>
            <a:r>
              <a:rPr lang="el-GR" dirty="0" smtClean="0"/>
              <a:t>π</a:t>
            </a:r>
            <a:r>
              <a:rPr lang="en-CA" dirty="0" smtClean="0"/>
              <a:t>*(</a:t>
            </a:r>
            <a:r>
              <a:rPr lang="en-CA" dirty="0" err="1"/>
              <a:t>s,a</a:t>
            </a:r>
            <a:r>
              <a:rPr lang="en-CA" dirty="0"/>
              <a:t>).</a:t>
            </a:r>
          </a:p>
          <a:p>
            <a:endParaRPr lang="en-US" dirty="0"/>
          </a:p>
        </p:txBody>
      </p:sp>
    </p:spTree>
    <p:extLst>
      <p:ext uri="{BB962C8B-B14F-4D97-AF65-F5344CB8AC3E}">
        <p14:creationId xmlns:p14="http://schemas.microsoft.com/office/powerpoint/2010/main" val="87613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60777" y="890271"/>
            <a:ext cx="1487223" cy="933579"/>
            <a:chOff x="1819548" y="2431921"/>
            <a:chExt cx="1487223" cy="933579"/>
          </a:xfrm>
        </p:grpSpPr>
        <p:graphicFrame>
          <p:nvGraphicFramePr>
            <p:cNvPr id="8" name="Object 3"/>
            <p:cNvGraphicFramePr>
              <a:graphicFrameLocks noChangeAspect="1"/>
            </p:cNvGraphicFramePr>
            <p:nvPr/>
          </p:nvGraphicFramePr>
          <p:xfrm>
            <a:off x="1819548" y="2654300"/>
            <a:ext cx="1384300" cy="711200"/>
          </p:xfrm>
          <a:graphic>
            <a:graphicData uri="http://schemas.openxmlformats.org/presentationml/2006/ole">
              <mc:AlternateContent xmlns:mc="http://schemas.openxmlformats.org/markup-compatibility/2006">
                <mc:Choice xmlns:v="urn:schemas-microsoft-com:vml" Requires="v">
                  <p:oleObj spid="_x0000_s4130" name="Equation" r:id="rId4" imgW="1384300" imgH="711200" progId="Equation.3">
                    <p:embed/>
                  </p:oleObj>
                </mc:Choice>
                <mc:Fallback>
                  <p:oleObj name="Equation" r:id="rId4" imgW="1384300" imgH="711200" progId="Equation.3">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9548" y="2654300"/>
                          <a:ext cx="13843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135488" y="2431921"/>
              <a:ext cx="1171283" cy="276999"/>
            </a:xfrm>
            <a:prstGeom prst="rect">
              <a:avLst/>
            </a:prstGeom>
            <a:noFill/>
          </p:spPr>
          <p:txBody>
            <a:bodyPr wrap="none" rtlCol="0">
              <a:spAutoFit/>
            </a:bodyPr>
            <a:lstStyle/>
            <a:p>
              <a:r>
                <a:rPr lang="en-CA" sz="1200" dirty="0" smtClean="0"/>
                <a:t>Shapley’s Game</a:t>
              </a:r>
              <a:endParaRPr lang="en-CA" sz="1200" dirty="0"/>
            </a:p>
          </p:txBody>
        </p:sp>
      </p:grpSp>
      <p:pic>
        <p:nvPicPr>
          <p:cNvPr id="18434" name="Picture 2"/>
          <p:cNvPicPr>
            <a:picLocks noChangeAspect="1" noChangeArrowheads="1"/>
          </p:cNvPicPr>
          <p:nvPr/>
        </p:nvPicPr>
        <p:blipFill>
          <a:blip r:embed="rId6" cstate="print"/>
          <a:srcRect/>
          <a:stretch>
            <a:fillRect/>
          </a:stretch>
        </p:blipFill>
        <p:spPr bwMode="auto">
          <a:xfrm>
            <a:off x="76200" y="1802325"/>
            <a:ext cx="9099410" cy="4369875"/>
          </a:xfrm>
          <a:prstGeom prst="rect">
            <a:avLst/>
          </a:prstGeom>
          <a:noFill/>
          <a:ln w="9525">
            <a:noFill/>
            <a:miter lim="800000"/>
            <a:headEnd/>
            <a:tailEnd/>
          </a:ln>
        </p:spPr>
      </p:pic>
      <p:sp>
        <p:nvSpPr>
          <p:cNvPr id="11" name="TextBox 10"/>
          <p:cNvSpPr txBox="1"/>
          <p:nvPr/>
        </p:nvSpPr>
        <p:spPr>
          <a:xfrm>
            <a:off x="2758714" y="147243"/>
            <a:ext cx="3268011" cy="369332"/>
          </a:xfrm>
          <a:prstGeom prst="rect">
            <a:avLst/>
          </a:prstGeom>
          <a:noFill/>
        </p:spPr>
        <p:txBody>
          <a:bodyPr wrap="none" rtlCol="0">
            <a:spAutoFit/>
          </a:bodyPr>
          <a:lstStyle/>
          <a:p>
            <a:pPr algn="ctr"/>
            <a:r>
              <a:rPr lang="en-CA" b="1" dirty="0" smtClean="0"/>
              <a:t>SIMULATION AND RESULTS</a:t>
            </a:r>
            <a:endParaRPr lang="en-CA" b="1" dirty="0"/>
          </a:p>
        </p:txBody>
      </p:sp>
      <p:sp>
        <p:nvSpPr>
          <p:cNvPr id="10" name="TextBox 9"/>
          <p:cNvSpPr txBox="1"/>
          <p:nvPr/>
        </p:nvSpPr>
        <p:spPr>
          <a:xfrm>
            <a:off x="6096000" y="1066800"/>
            <a:ext cx="1346844" cy="492443"/>
          </a:xfrm>
          <a:prstGeom prst="rect">
            <a:avLst/>
          </a:prstGeom>
          <a:noFill/>
        </p:spPr>
        <p:txBody>
          <a:bodyPr wrap="none" rtlCol="0">
            <a:spAutoFit/>
          </a:bodyPr>
          <a:lstStyle/>
          <a:p>
            <a:pPr algn="ctr"/>
            <a:r>
              <a:rPr lang="en-CA" sz="1300" dirty="0" smtClean="0">
                <a:latin typeface="Times New Roman" pitchFamily="18" charset="0"/>
                <a:cs typeface="Times New Roman" pitchFamily="18" charset="0"/>
              </a:rPr>
              <a:t>Nash equilibrium</a:t>
            </a:r>
          </a:p>
          <a:p>
            <a:pPr algn="ctr"/>
            <a:r>
              <a:rPr lang="en-CA" sz="1300" dirty="0" smtClean="0">
                <a:latin typeface="Times New Roman" pitchFamily="18" charset="0"/>
                <a:cs typeface="Times New Roman" pitchFamily="18" charset="0"/>
              </a:rPr>
              <a:t>(1/3,1/3,1/3)</a:t>
            </a:r>
            <a:endParaRPr lang="en-CA" sz="1300" dirty="0">
              <a:latin typeface="Times New Roman" pitchFamily="18" charset="0"/>
              <a:cs typeface="Times New Roman" pitchFamily="18" charset="0"/>
            </a:endParaRPr>
          </a:p>
        </p:txBody>
      </p:sp>
    </p:spTree>
    <p:extLst>
      <p:ext uri="{BB962C8B-B14F-4D97-AF65-F5344CB8AC3E}">
        <p14:creationId xmlns:p14="http://schemas.microsoft.com/office/powerpoint/2010/main" val="3987349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Shapley’s Game</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9642" y="1828800"/>
            <a:ext cx="9063705" cy="4343399"/>
          </a:xfrm>
          <a:prstGeom prst="rect">
            <a:avLst/>
          </a:prstGeom>
          <a:noFill/>
          <a:ln w="9525">
            <a:noFill/>
            <a:miter lim="800000"/>
            <a:headEnd/>
            <a:tailEnd/>
          </a:ln>
        </p:spPr>
      </p:pic>
    </p:spTree>
    <p:extLst>
      <p:ext uri="{BB962C8B-B14F-4D97-AF65-F5344CB8AC3E}">
        <p14:creationId xmlns:p14="http://schemas.microsoft.com/office/powerpoint/2010/main" val="2487824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Shapley’s Game</a:t>
            </a:r>
            <a:endParaRPr lang="en-US"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29184" y="1828800"/>
            <a:ext cx="9044282" cy="4343400"/>
          </a:xfrm>
          <a:prstGeom prst="rect">
            <a:avLst/>
          </a:prstGeom>
          <a:noFill/>
          <a:ln w="9525">
            <a:noFill/>
            <a:miter lim="800000"/>
            <a:headEnd/>
            <a:tailEnd/>
          </a:ln>
        </p:spPr>
      </p:pic>
    </p:spTree>
    <p:extLst>
      <p:ext uri="{BB962C8B-B14F-4D97-AF65-F5344CB8AC3E}">
        <p14:creationId xmlns:p14="http://schemas.microsoft.com/office/powerpoint/2010/main" val="527716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Shapley’s Game Results</a:t>
            </a:r>
            <a:endParaRPr lang="en-US" dirty="0"/>
          </a:p>
        </p:txBody>
      </p:sp>
      <p:sp>
        <p:nvSpPr>
          <p:cNvPr id="3" name="Content Placeholder 2"/>
          <p:cNvSpPr>
            <a:spLocks noGrp="1"/>
          </p:cNvSpPr>
          <p:nvPr>
            <p:ph idx="1"/>
          </p:nvPr>
        </p:nvSpPr>
        <p:spPr>
          <a:xfrm>
            <a:off x="381000" y="1752600"/>
            <a:ext cx="8570686" cy="4953000"/>
          </a:xfrm>
        </p:spPr>
        <p:txBody>
          <a:bodyPr/>
          <a:lstStyle/>
          <a:p>
            <a:r>
              <a:rPr lang="en-CA" sz="2000" kern="1200" dirty="0">
                <a:latin typeface="Times" pitchFamily="18" charset="0"/>
              </a:rPr>
              <a:t>These figures show the probability of choosing Player 1’s actions in the </a:t>
            </a:r>
            <a:r>
              <a:rPr lang="en-CA" sz="2000" kern="1200" dirty="0" err="1">
                <a:latin typeface="Times" pitchFamily="18" charset="0"/>
              </a:rPr>
              <a:t>shapley’s</a:t>
            </a:r>
            <a:r>
              <a:rPr lang="en-CA" sz="2000" kern="1200" dirty="0">
                <a:latin typeface="Times" pitchFamily="18" charset="0"/>
              </a:rPr>
              <a:t> game while learning with the EMA Q-learning, the PGA-APP, and the WPL algorithms. As shown in these figures, the players’ strategies successfully converge to Nash equilibrium in this game when learning with the EMA Q-learning, the PGA-APP, and the WPL algorithms.</a:t>
            </a:r>
          </a:p>
          <a:p>
            <a:endParaRPr lang="en-CA" sz="2000" kern="1200" dirty="0">
              <a:latin typeface="Times" pitchFamily="18" charset="0"/>
            </a:endParaRPr>
          </a:p>
          <a:p>
            <a:pPr marL="0" indent="0">
              <a:buNone/>
            </a:pPr>
            <a:r>
              <a:rPr lang="en-CA" sz="2000" kern="1200" dirty="0">
                <a:latin typeface="Times" pitchFamily="18" charset="0"/>
              </a:rPr>
              <a:t>NOTE: </a:t>
            </a:r>
          </a:p>
          <a:p>
            <a:pPr marL="0" indent="0">
              <a:buNone/>
            </a:pPr>
            <a:r>
              <a:rPr lang="en-CA" sz="2000" kern="1200" dirty="0">
                <a:latin typeface="Times" pitchFamily="18" charset="0"/>
              </a:rPr>
              <a:t>1 - GIGA-</a:t>
            </a:r>
            <a:r>
              <a:rPr lang="en-CA" sz="2000" kern="1200" dirty="0" err="1">
                <a:latin typeface="Times" pitchFamily="18" charset="0"/>
              </a:rPr>
              <a:t>WoLF</a:t>
            </a:r>
            <a:r>
              <a:rPr lang="en-CA" sz="2000" kern="1200" dirty="0">
                <a:latin typeface="Times" pitchFamily="18" charset="0"/>
              </a:rPr>
              <a:t> algorithm doesn’t converge to Nash equilibrium in Shapley’s game.</a:t>
            </a:r>
          </a:p>
          <a:p>
            <a:pPr marL="0" indent="0">
              <a:lnSpc>
                <a:spcPct val="100000"/>
              </a:lnSpc>
              <a:spcBef>
                <a:spcPct val="30000"/>
              </a:spcBef>
              <a:buClrTx/>
              <a:buNone/>
              <a:defRPr/>
            </a:pPr>
            <a:r>
              <a:rPr lang="en-CA" sz="2000" kern="1200" dirty="0" smtClean="0">
                <a:latin typeface="Times" pitchFamily="18" charset="0"/>
              </a:rPr>
              <a:t>2 </a:t>
            </a:r>
            <a:r>
              <a:rPr lang="en-CA" sz="2000" kern="1200" dirty="0">
                <a:latin typeface="Times" pitchFamily="18" charset="0"/>
              </a:rPr>
              <a:t>- </a:t>
            </a:r>
            <a:r>
              <a:rPr lang="en-CA" sz="2000" kern="1200" dirty="0" err="1">
                <a:latin typeface="Times" pitchFamily="18" charset="0"/>
              </a:rPr>
              <a:t>WoLF</a:t>
            </a:r>
            <a:r>
              <a:rPr lang="en-CA" sz="2000" kern="1200" dirty="0">
                <a:latin typeface="Times" pitchFamily="18" charset="0"/>
              </a:rPr>
              <a:t>-IGA algorithm doesn’t converge to Nash equilibrium in Shapley’s game.</a:t>
            </a:r>
          </a:p>
          <a:p>
            <a:pPr marL="0" indent="0">
              <a:lnSpc>
                <a:spcPct val="100000"/>
              </a:lnSpc>
              <a:spcBef>
                <a:spcPct val="30000"/>
              </a:spcBef>
              <a:buClrTx/>
              <a:buNone/>
              <a:defRPr/>
            </a:pPr>
            <a:r>
              <a:rPr lang="en-CA" sz="2000" kern="1200" dirty="0">
                <a:latin typeface="Times" pitchFamily="18" charset="0"/>
              </a:rPr>
              <a:t>3 - IGA and GIGA were proved to converge in games with pure Nash </a:t>
            </a:r>
            <a:r>
              <a:rPr lang="en-CA" sz="2000" kern="1200" dirty="0" err="1">
                <a:latin typeface="Times" pitchFamily="18" charset="0"/>
              </a:rPr>
              <a:t>equilibria</a:t>
            </a:r>
            <a:r>
              <a:rPr lang="en-CA" sz="2000" kern="1200" dirty="0">
                <a:latin typeface="Times" pitchFamily="18" charset="0"/>
              </a:rPr>
              <a:t>. However, both algorithms fail to converge in games with mixed Nash </a:t>
            </a:r>
            <a:r>
              <a:rPr lang="en-CA" sz="2000" kern="1200" dirty="0" err="1">
                <a:latin typeface="Times" pitchFamily="18" charset="0"/>
              </a:rPr>
              <a:t>equilibria</a:t>
            </a:r>
            <a:r>
              <a:rPr lang="en-CA" sz="2000" kern="1200" dirty="0">
                <a:latin typeface="Times" pitchFamily="18" charset="0"/>
              </a:rPr>
              <a:t>.</a:t>
            </a:r>
          </a:p>
          <a:p>
            <a:endParaRPr lang="en-US" dirty="0"/>
          </a:p>
        </p:txBody>
      </p:sp>
    </p:spTree>
    <p:extLst>
      <p:ext uri="{BB962C8B-B14F-4D97-AF65-F5344CB8AC3E}">
        <p14:creationId xmlns:p14="http://schemas.microsoft.com/office/powerpoint/2010/main" val="3908440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4" cstate="print"/>
          <a:srcRect/>
          <a:stretch>
            <a:fillRect/>
          </a:stretch>
        </p:blipFill>
        <p:spPr bwMode="auto">
          <a:xfrm>
            <a:off x="4421186" y="1981201"/>
            <a:ext cx="4694115" cy="2362200"/>
          </a:xfrm>
          <a:prstGeom prst="rect">
            <a:avLst/>
          </a:prstGeom>
          <a:noFill/>
          <a:ln w="9525">
            <a:noFill/>
            <a:miter lim="800000"/>
            <a:headEnd/>
            <a:tailEnd/>
          </a:ln>
        </p:spPr>
      </p:pic>
      <p:pic>
        <p:nvPicPr>
          <p:cNvPr id="20485" name="Picture 5"/>
          <p:cNvPicPr>
            <a:picLocks noChangeAspect="1" noChangeArrowheads="1"/>
          </p:cNvPicPr>
          <p:nvPr/>
        </p:nvPicPr>
        <p:blipFill>
          <a:blip r:embed="rId5" cstate="print"/>
          <a:srcRect/>
          <a:stretch>
            <a:fillRect/>
          </a:stretch>
        </p:blipFill>
        <p:spPr bwMode="auto">
          <a:xfrm>
            <a:off x="2362200" y="4448175"/>
            <a:ext cx="4476750" cy="2257425"/>
          </a:xfrm>
          <a:prstGeom prst="rect">
            <a:avLst/>
          </a:prstGeom>
          <a:noFill/>
          <a:ln w="9525">
            <a:noFill/>
            <a:miter lim="800000"/>
            <a:headEnd/>
            <a:tailEnd/>
          </a:ln>
        </p:spPr>
      </p:pic>
      <p:pic>
        <p:nvPicPr>
          <p:cNvPr id="20486" name="Picture 6"/>
          <p:cNvPicPr>
            <a:picLocks noChangeAspect="1" noChangeArrowheads="1"/>
          </p:cNvPicPr>
          <p:nvPr/>
        </p:nvPicPr>
        <p:blipFill>
          <a:blip r:embed="rId6" cstate="print"/>
          <a:srcRect/>
          <a:stretch>
            <a:fillRect/>
          </a:stretch>
        </p:blipFill>
        <p:spPr bwMode="auto">
          <a:xfrm>
            <a:off x="192975" y="2133600"/>
            <a:ext cx="3998025" cy="2124221"/>
          </a:xfrm>
          <a:prstGeom prst="rect">
            <a:avLst/>
          </a:prstGeom>
          <a:noFill/>
          <a:ln w="9525">
            <a:noFill/>
            <a:miter lim="800000"/>
            <a:headEnd/>
            <a:tailEnd/>
          </a:ln>
        </p:spPr>
      </p:pic>
      <p:grpSp>
        <p:nvGrpSpPr>
          <p:cNvPr id="8" name="Group 7"/>
          <p:cNvGrpSpPr/>
          <p:nvPr/>
        </p:nvGrpSpPr>
        <p:grpSpPr>
          <a:xfrm>
            <a:off x="1371601" y="986972"/>
            <a:ext cx="1838561" cy="990600"/>
            <a:chOff x="7073900" y="2503929"/>
            <a:chExt cx="1585848" cy="734571"/>
          </a:xfrm>
        </p:grpSpPr>
        <p:graphicFrame>
          <p:nvGraphicFramePr>
            <p:cNvPr id="9" name="Object 6"/>
            <p:cNvGraphicFramePr>
              <a:graphicFrameLocks noChangeAspect="1"/>
            </p:cNvGraphicFramePr>
            <p:nvPr/>
          </p:nvGraphicFramePr>
          <p:xfrm>
            <a:off x="7073900" y="2781300"/>
            <a:ext cx="1219200" cy="457200"/>
          </p:xfrm>
          <a:graphic>
            <a:graphicData uri="http://schemas.openxmlformats.org/presentationml/2006/ole">
              <mc:AlternateContent xmlns:mc="http://schemas.openxmlformats.org/markup-compatibility/2006">
                <mc:Choice xmlns:v="urn:schemas-microsoft-com:vml" Requires="v">
                  <p:oleObj spid="_x0000_s5152" name="Equation" r:id="rId7" imgW="1219200" imgH="457200" progId="Equation.3">
                    <p:embed/>
                  </p:oleObj>
                </mc:Choice>
                <mc:Fallback>
                  <p:oleObj name="Equation" r:id="rId7" imgW="1219200" imgH="457200" progId="Equation.3">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3900" y="2781300"/>
                          <a:ext cx="1219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7233941" y="2503929"/>
              <a:ext cx="1425807" cy="273875"/>
            </a:xfrm>
            <a:prstGeom prst="rect">
              <a:avLst/>
            </a:prstGeom>
            <a:noFill/>
          </p:spPr>
          <p:txBody>
            <a:bodyPr wrap="none" rtlCol="0">
              <a:spAutoFit/>
            </a:bodyPr>
            <a:lstStyle/>
            <a:p>
              <a:r>
                <a:rPr lang="en-CA" sz="1800" dirty="0" smtClean="0"/>
                <a:t>Dilemma Game</a:t>
              </a:r>
              <a:endParaRPr lang="en-CA" sz="1800" dirty="0"/>
            </a:p>
          </p:txBody>
        </p:sp>
      </p:grpSp>
      <p:sp>
        <p:nvSpPr>
          <p:cNvPr id="11" name="TextBox 10"/>
          <p:cNvSpPr txBox="1"/>
          <p:nvPr/>
        </p:nvSpPr>
        <p:spPr>
          <a:xfrm>
            <a:off x="2758714" y="147243"/>
            <a:ext cx="3268011" cy="369332"/>
          </a:xfrm>
          <a:prstGeom prst="rect">
            <a:avLst/>
          </a:prstGeom>
          <a:noFill/>
        </p:spPr>
        <p:txBody>
          <a:bodyPr wrap="none" rtlCol="0">
            <a:spAutoFit/>
          </a:bodyPr>
          <a:lstStyle/>
          <a:p>
            <a:pPr algn="ctr"/>
            <a:r>
              <a:rPr lang="en-CA" b="1" dirty="0" smtClean="0"/>
              <a:t>SIMULATION AND RESULTS</a:t>
            </a:r>
            <a:endParaRPr lang="en-CA" b="1" dirty="0"/>
          </a:p>
        </p:txBody>
      </p:sp>
      <p:sp>
        <p:nvSpPr>
          <p:cNvPr id="12" name="TextBox 11"/>
          <p:cNvSpPr txBox="1"/>
          <p:nvPr/>
        </p:nvSpPr>
        <p:spPr>
          <a:xfrm>
            <a:off x="5715000" y="1173744"/>
            <a:ext cx="2057400" cy="707886"/>
          </a:xfrm>
          <a:prstGeom prst="rect">
            <a:avLst/>
          </a:prstGeom>
          <a:noFill/>
        </p:spPr>
        <p:txBody>
          <a:bodyPr wrap="square" rtlCol="0">
            <a:spAutoFit/>
          </a:bodyPr>
          <a:lstStyle/>
          <a:p>
            <a:pPr algn="ctr"/>
            <a:r>
              <a:rPr lang="en-CA" sz="2000" dirty="0" smtClean="0">
                <a:latin typeface="Times New Roman" pitchFamily="18" charset="0"/>
                <a:cs typeface="Times New Roman" pitchFamily="18" charset="0"/>
              </a:rPr>
              <a:t>Nash equilibrium</a:t>
            </a:r>
          </a:p>
          <a:p>
            <a:pPr algn="ctr"/>
            <a:r>
              <a:rPr lang="en-CA" sz="2000" dirty="0" smtClean="0">
                <a:latin typeface="Times New Roman" pitchFamily="18" charset="0"/>
                <a:cs typeface="Times New Roman" pitchFamily="18" charset="0"/>
              </a:rPr>
              <a:t>(0,1)</a:t>
            </a:r>
            <a:endParaRPr lang="en-CA" sz="2000" dirty="0">
              <a:latin typeface="Times New Roman" pitchFamily="18" charset="0"/>
              <a:cs typeface="Times New Roman" pitchFamily="18" charset="0"/>
            </a:endParaRPr>
          </a:p>
        </p:txBody>
      </p:sp>
    </p:spTree>
    <p:extLst>
      <p:ext uri="{BB962C8B-B14F-4D97-AF65-F5344CB8AC3E}">
        <p14:creationId xmlns:p14="http://schemas.microsoft.com/office/powerpoint/2010/main" val="2360186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Dilemma Game</a:t>
            </a:r>
            <a:endParaRPr lang="en-US" dirty="0"/>
          </a:p>
        </p:txBody>
      </p:sp>
      <p:sp>
        <p:nvSpPr>
          <p:cNvPr id="3" name="Content Placeholder 2"/>
          <p:cNvSpPr>
            <a:spLocks noGrp="1"/>
          </p:cNvSpPr>
          <p:nvPr>
            <p:ph idx="1"/>
          </p:nvPr>
        </p:nvSpPr>
        <p:spPr/>
        <p:txBody>
          <a:bodyPr/>
          <a:lstStyle/>
          <a:p>
            <a:r>
              <a:rPr lang="en-CA" dirty="0" smtClean="0"/>
              <a:t>These </a:t>
            </a:r>
            <a:r>
              <a:rPr lang="en-CA" dirty="0"/>
              <a:t>figures </a:t>
            </a:r>
            <a:r>
              <a:rPr lang="en-CA" sz="2400" kern="1200" dirty="0">
                <a:latin typeface="Times" pitchFamily="18" charset="0"/>
              </a:rPr>
              <a:t>show the probability of choosing the second action for both players in the dilemma game. The EMA Q-learning, the PGA-APP, and the WPL algorithms are shown. As shown in these figures, the players’ strategies successfully converge to Nash equilibrium in this game when learning with the EMA Q-learning, the PGA-APP, and the WPL algorithms.</a:t>
            </a:r>
            <a:endParaRPr lang="en-CA" dirty="0"/>
          </a:p>
          <a:p>
            <a:endParaRPr lang="en-US" dirty="0"/>
          </a:p>
        </p:txBody>
      </p:sp>
    </p:spTree>
    <p:extLst>
      <p:ext uri="{BB962C8B-B14F-4D97-AF65-F5344CB8AC3E}">
        <p14:creationId xmlns:p14="http://schemas.microsoft.com/office/powerpoint/2010/main" val="3009887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3" cstate="print"/>
          <a:srcRect/>
          <a:stretch>
            <a:fillRect/>
          </a:stretch>
        </p:blipFill>
        <p:spPr bwMode="auto">
          <a:xfrm>
            <a:off x="4648200" y="2209674"/>
            <a:ext cx="3838575" cy="2357376"/>
          </a:xfrm>
          <a:prstGeom prst="rect">
            <a:avLst/>
          </a:prstGeom>
          <a:noFill/>
          <a:ln w="9525">
            <a:noFill/>
            <a:miter lim="800000"/>
            <a:headEnd/>
            <a:tailEnd/>
          </a:ln>
        </p:spPr>
      </p:pic>
      <p:pic>
        <p:nvPicPr>
          <p:cNvPr id="26629" name="Picture 5"/>
          <p:cNvPicPr>
            <a:picLocks noChangeAspect="1" noChangeArrowheads="1"/>
          </p:cNvPicPr>
          <p:nvPr/>
        </p:nvPicPr>
        <p:blipFill>
          <a:blip r:embed="rId4" cstate="print"/>
          <a:srcRect/>
          <a:stretch>
            <a:fillRect/>
          </a:stretch>
        </p:blipFill>
        <p:spPr bwMode="auto">
          <a:xfrm>
            <a:off x="2595750" y="4505325"/>
            <a:ext cx="3838575" cy="2276475"/>
          </a:xfrm>
          <a:prstGeom prst="rect">
            <a:avLst/>
          </a:prstGeom>
          <a:noFill/>
          <a:ln w="9525">
            <a:noFill/>
            <a:miter lim="800000"/>
            <a:headEnd/>
            <a:tailEnd/>
          </a:ln>
        </p:spPr>
      </p:pic>
      <p:grpSp>
        <p:nvGrpSpPr>
          <p:cNvPr id="2" name="Group 5"/>
          <p:cNvGrpSpPr/>
          <p:nvPr/>
        </p:nvGrpSpPr>
        <p:grpSpPr>
          <a:xfrm>
            <a:off x="104900" y="1300392"/>
            <a:ext cx="8927276" cy="804508"/>
            <a:chOff x="64324" y="3271838"/>
            <a:chExt cx="8927276" cy="804508"/>
          </a:xfrm>
        </p:grpSpPr>
        <p:pic>
          <p:nvPicPr>
            <p:cNvPr id="7" name="Picture 2"/>
            <p:cNvPicPr>
              <a:picLocks noChangeAspect="1" noChangeArrowheads="1"/>
            </p:cNvPicPr>
            <p:nvPr/>
          </p:nvPicPr>
          <p:blipFill>
            <a:blip r:embed="rId5" cstate="print"/>
            <a:srcRect/>
            <a:stretch>
              <a:fillRect/>
            </a:stretch>
          </p:blipFill>
          <p:spPr bwMode="auto">
            <a:xfrm>
              <a:off x="76200" y="3271838"/>
              <a:ext cx="8915400" cy="314325"/>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76200" y="3533900"/>
              <a:ext cx="8915400" cy="292730"/>
            </a:xfrm>
            <a:prstGeom prst="rect">
              <a:avLst/>
            </a:prstGeom>
            <a:noFill/>
            <a:ln w="9525">
              <a:noFill/>
              <a:miter lim="800000"/>
              <a:headEnd/>
              <a:tailEnd/>
            </a:ln>
          </p:spPr>
        </p:pic>
        <p:pic>
          <p:nvPicPr>
            <p:cNvPr id="9" name="Picture 4"/>
            <p:cNvPicPr>
              <a:picLocks noChangeAspect="1" noChangeArrowheads="1"/>
            </p:cNvPicPr>
            <p:nvPr/>
          </p:nvPicPr>
          <p:blipFill>
            <a:blip r:embed="rId7" cstate="print"/>
            <a:srcRect/>
            <a:stretch>
              <a:fillRect/>
            </a:stretch>
          </p:blipFill>
          <p:spPr bwMode="auto">
            <a:xfrm>
              <a:off x="64324" y="3803075"/>
              <a:ext cx="5943601" cy="273271"/>
            </a:xfrm>
            <a:prstGeom prst="rect">
              <a:avLst/>
            </a:prstGeom>
            <a:noFill/>
            <a:ln w="9525">
              <a:noFill/>
              <a:miter lim="800000"/>
              <a:headEnd/>
              <a:tailEnd/>
            </a:ln>
          </p:spPr>
        </p:pic>
      </p:grpSp>
      <p:sp>
        <p:nvSpPr>
          <p:cNvPr id="10" name="TextBox 9"/>
          <p:cNvSpPr txBox="1"/>
          <p:nvPr/>
        </p:nvSpPr>
        <p:spPr>
          <a:xfrm>
            <a:off x="2758714" y="147243"/>
            <a:ext cx="3268011" cy="369332"/>
          </a:xfrm>
          <a:prstGeom prst="rect">
            <a:avLst/>
          </a:prstGeom>
          <a:noFill/>
        </p:spPr>
        <p:txBody>
          <a:bodyPr wrap="none" rtlCol="0">
            <a:spAutoFit/>
          </a:bodyPr>
          <a:lstStyle/>
          <a:p>
            <a:pPr algn="ctr"/>
            <a:r>
              <a:rPr lang="en-CA" b="1" dirty="0" smtClean="0"/>
              <a:t>SIMULATION AND RESULTS</a:t>
            </a:r>
            <a:endParaRPr lang="en-CA" b="1" dirty="0"/>
          </a:p>
        </p:txBody>
      </p:sp>
      <p:pic>
        <p:nvPicPr>
          <p:cNvPr id="5" name="Picture 3"/>
          <p:cNvPicPr>
            <a:picLocks noChangeAspect="1" noChangeArrowheads="1"/>
          </p:cNvPicPr>
          <p:nvPr/>
        </p:nvPicPr>
        <p:blipFill>
          <a:blip r:embed="rId8" cstate="print"/>
          <a:srcRect/>
          <a:stretch>
            <a:fillRect/>
          </a:stretch>
        </p:blipFill>
        <p:spPr bwMode="auto">
          <a:xfrm>
            <a:off x="533400" y="2171124"/>
            <a:ext cx="3771900" cy="2395926"/>
          </a:xfrm>
          <a:prstGeom prst="rect">
            <a:avLst/>
          </a:prstGeom>
          <a:noFill/>
          <a:ln w="9525">
            <a:noFill/>
            <a:miter lim="800000"/>
            <a:headEnd/>
            <a:tailEnd/>
          </a:ln>
        </p:spPr>
      </p:pic>
      <p:sp>
        <p:nvSpPr>
          <p:cNvPr id="11" name="TextBox 10"/>
          <p:cNvSpPr txBox="1"/>
          <p:nvPr/>
        </p:nvSpPr>
        <p:spPr>
          <a:xfrm>
            <a:off x="6577956" y="843532"/>
            <a:ext cx="1346844" cy="492443"/>
          </a:xfrm>
          <a:prstGeom prst="rect">
            <a:avLst/>
          </a:prstGeom>
          <a:noFill/>
        </p:spPr>
        <p:txBody>
          <a:bodyPr wrap="none" rtlCol="0">
            <a:spAutoFit/>
          </a:bodyPr>
          <a:lstStyle/>
          <a:p>
            <a:pPr algn="ctr"/>
            <a:r>
              <a:rPr lang="en-CA" sz="1300" dirty="0" smtClean="0">
                <a:latin typeface="Times New Roman" pitchFamily="18" charset="0"/>
                <a:cs typeface="Times New Roman" pitchFamily="18" charset="0"/>
              </a:rPr>
              <a:t>Nash equilibrium</a:t>
            </a:r>
          </a:p>
          <a:p>
            <a:pPr algn="ctr"/>
            <a:r>
              <a:rPr lang="en-CA" sz="1300" dirty="0" smtClean="0">
                <a:latin typeface="Times New Roman" pitchFamily="18" charset="0"/>
                <a:cs typeface="Times New Roman" pitchFamily="18" charset="0"/>
              </a:rPr>
              <a:t>(0.5,0.5)</a:t>
            </a:r>
            <a:endParaRPr lang="en-CA" sz="1300" dirty="0">
              <a:latin typeface="Times New Roman" pitchFamily="18" charset="0"/>
              <a:cs typeface="Times New Roman" pitchFamily="18" charset="0"/>
            </a:endParaRPr>
          </a:p>
        </p:txBody>
      </p:sp>
      <p:sp>
        <p:nvSpPr>
          <p:cNvPr id="12" name="TextBox 11"/>
          <p:cNvSpPr txBox="1"/>
          <p:nvPr/>
        </p:nvSpPr>
        <p:spPr>
          <a:xfrm>
            <a:off x="1079906" y="848637"/>
            <a:ext cx="2735044" cy="292388"/>
          </a:xfrm>
          <a:prstGeom prst="rect">
            <a:avLst/>
          </a:prstGeom>
          <a:noFill/>
        </p:spPr>
        <p:txBody>
          <a:bodyPr wrap="none" rtlCol="0">
            <a:spAutoFit/>
          </a:bodyPr>
          <a:lstStyle/>
          <a:p>
            <a:pPr algn="ctr"/>
            <a:r>
              <a:rPr lang="en-CA" sz="1300" dirty="0" smtClean="0">
                <a:latin typeface="Times New Roman" pitchFamily="18" charset="0"/>
                <a:cs typeface="Times New Roman" pitchFamily="18" charset="0"/>
              </a:rPr>
              <a:t>Three-Player Matching Pennies Game</a:t>
            </a:r>
          </a:p>
        </p:txBody>
      </p:sp>
    </p:spTree>
    <p:extLst>
      <p:ext uri="{BB962C8B-B14F-4D97-AF65-F5344CB8AC3E}">
        <p14:creationId xmlns:p14="http://schemas.microsoft.com/office/powerpoint/2010/main" val="3124780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Player Matching Pennies Game</a:t>
            </a:r>
            <a:endParaRPr lang="en-US" dirty="0"/>
          </a:p>
        </p:txBody>
      </p:sp>
      <p:sp>
        <p:nvSpPr>
          <p:cNvPr id="3" name="Content Placeholder 2"/>
          <p:cNvSpPr>
            <a:spLocks noGrp="1"/>
          </p:cNvSpPr>
          <p:nvPr>
            <p:ph idx="1"/>
          </p:nvPr>
        </p:nvSpPr>
        <p:spPr/>
        <p:txBody>
          <a:bodyPr/>
          <a:lstStyle/>
          <a:p>
            <a:r>
              <a:rPr lang="en-CA" dirty="0"/>
              <a:t>These figures </a:t>
            </a:r>
            <a:r>
              <a:rPr lang="en-CA" sz="2400" kern="1200" dirty="0">
                <a:latin typeface="Times" pitchFamily="18" charset="0"/>
              </a:rPr>
              <a:t>show the probability of choosing the first action for the three players in the three-player matching pennies game while learning with the EMA</a:t>
            </a:r>
          </a:p>
          <a:p>
            <a:r>
              <a:rPr lang="en-CA" sz="2400" kern="1200" dirty="0">
                <a:latin typeface="Times" pitchFamily="18" charset="0"/>
              </a:rPr>
              <a:t>Q-learning, the PGA-APP, and the WPL algorithms. As shown in these figures, the players’ strategies successfully converge to Nash equilibrium in this game when learning with the EMA Q-learning, the PGA-APP, and the WPL algorithms. It is important to mention here that the WPL algorithm successfully converges to Nash equilibrium in the three-player matching pennies game although it was presented to diverge in this game in (Zhang &amp; Lesser, 2010). </a:t>
            </a:r>
            <a:endParaRPr lang="en-CA" dirty="0"/>
          </a:p>
          <a:p>
            <a:endParaRPr lang="en-US" dirty="0"/>
          </a:p>
        </p:txBody>
      </p:sp>
    </p:spTree>
    <p:extLst>
      <p:ext uri="{BB962C8B-B14F-4D97-AF65-F5344CB8AC3E}">
        <p14:creationId xmlns:p14="http://schemas.microsoft.com/office/powerpoint/2010/main" val="243865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TextBox 2"/>
          <p:cNvSpPr txBox="1"/>
          <p:nvPr/>
        </p:nvSpPr>
        <p:spPr>
          <a:xfrm>
            <a:off x="762000" y="1676400"/>
            <a:ext cx="7696200" cy="3046988"/>
          </a:xfrm>
          <a:prstGeom prst="rect">
            <a:avLst/>
          </a:prstGeom>
          <a:noFill/>
        </p:spPr>
        <p:txBody>
          <a:bodyPr wrap="square" rtlCol="0">
            <a:spAutoFit/>
          </a:bodyPr>
          <a:lstStyle/>
          <a:p>
            <a:r>
              <a:rPr lang="en-US" dirty="0" smtClean="0"/>
              <a:t>To develop a multi-agent learning algorithm that will converge to the Nash Equilibrium in a wide variety of games.</a:t>
            </a:r>
          </a:p>
          <a:p>
            <a:endParaRPr lang="en-US" dirty="0"/>
          </a:p>
          <a:p>
            <a:r>
              <a:rPr lang="en-CA" dirty="0"/>
              <a:t>The goal is to develop a learning algorithm that can provide a better convergence performance than </a:t>
            </a:r>
            <a:r>
              <a:rPr lang="en-CA" dirty="0" smtClean="0"/>
              <a:t>the performance </a:t>
            </a:r>
            <a:r>
              <a:rPr lang="en-CA" dirty="0"/>
              <a:t>provided by the </a:t>
            </a:r>
            <a:r>
              <a:rPr lang="en-CA" dirty="0" smtClean="0"/>
              <a:t>state-of-the-art </a:t>
            </a:r>
            <a:r>
              <a:rPr lang="en-CA" dirty="0"/>
              <a:t>multi-agent reinforcement learning (MARL) algorithms.</a:t>
            </a:r>
          </a:p>
          <a:p>
            <a:endParaRPr lang="en-US" dirty="0"/>
          </a:p>
        </p:txBody>
      </p:sp>
    </p:spTree>
    <p:extLst>
      <p:ext uri="{BB962C8B-B14F-4D97-AF65-F5344CB8AC3E}">
        <p14:creationId xmlns:p14="http://schemas.microsoft.com/office/powerpoint/2010/main" val="481447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cstate="print"/>
          <a:srcRect/>
          <a:stretch>
            <a:fillRect/>
          </a:stretch>
        </p:blipFill>
        <p:spPr bwMode="auto">
          <a:xfrm>
            <a:off x="228600" y="1994204"/>
            <a:ext cx="4305300" cy="2349196"/>
          </a:xfrm>
          <a:prstGeom prst="rect">
            <a:avLst/>
          </a:prstGeom>
          <a:noFill/>
          <a:ln w="9525">
            <a:noFill/>
            <a:miter lim="800000"/>
            <a:headEnd/>
            <a:tailEnd/>
          </a:ln>
        </p:spPr>
      </p:pic>
      <p:pic>
        <p:nvPicPr>
          <p:cNvPr id="21507" name="Picture 3"/>
          <p:cNvPicPr>
            <a:picLocks noChangeAspect="1" noChangeArrowheads="1"/>
          </p:cNvPicPr>
          <p:nvPr/>
        </p:nvPicPr>
        <p:blipFill>
          <a:blip r:embed="rId5" cstate="print"/>
          <a:srcRect/>
          <a:stretch>
            <a:fillRect/>
          </a:stretch>
        </p:blipFill>
        <p:spPr bwMode="auto">
          <a:xfrm>
            <a:off x="4499291" y="2046996"/>
            <a:ext cx="4487609" cy="2296404"/>
          </a:xfrm>
          <a:prstGeom prst="rect">
            <a:avLst/>
          </a:prstGeom>
          <a:noFill/>
          <a:ln w="9525">
            <a:noFill/>
            <a:miter lim="800000"/>
            <a:headEnd/>
            <a:tailEnd/>
          </a:ln>
        </p:spPr>
      </p:pic>
      <p:pic>
        <p:nvPicPr>
          <p:cNvPr id="21508" name="Picture 4"/>
          <p:cNvPicPr>
            <a:picLocks noChangeAspect="1" noChangeArrowheads="1"/>
          </p:cNvPicPr>
          <p:nvPr/>
        </p:nvPicPr>
        <p:blipFill>
          <a:blip r:embed="rId6" cstate="print"/>
          <a:srcRect/>
          <a:stretch>
            <a:fillRect/>
          </a:stretch>
        </p:blipFill>
        <p:spPr bwMode="auto">
          <a:xfrm>
            <a:off x="2286000" y="4495800"/>
            <a:ext cx="4495800" cy="2286000"/>
          </a:xfrm>
          <a:prstGeom prst="rect">
            <a:avLst/>
          </a:prstGeom>
          <a:noFill/>
          <a:ln w="9525">
            <a:noFill/>
            <a:miter lim="800000"/>
            <a:headEnd/>
            <a:tailEnd/>
          </a:ln>
        </p:spPr>
      </p:pic>
      <p:grpSp>
        <p:nvGrpSpPr>
          <p:cNvPr id="8" name="Group 7"/>
          <p:cNvGrpSpPr/>
          <p:nvPr/>
        </p:nvGrpSpPr>
        <p:grpSpPr>
          <a:xfrm>
            <a:off x="1600200" y="1094229"/>
            <a:ext cx="1358900" cy="734571"/>
            <a:chOff x="5275263" y="2503929"/>
            <a:chExt cx="1358900" cy="734571"/>
          </a:xfrm>
        </p:grpSpPr>
        <p:graphicFrame>
          <p:nvGraphicFramePr>
            <p:cNvPr id="9" name="Object 5"/>
            <p:cNvGraphicFramePr>
              <a:graphicFrameLocks noChangeAspect="1"/>
            </p:cNvGraphicFramePr>
            <p:nvPr/>
          </p:nvGraphicFramePr>
          <p:xfrm>
            <a:off x="5275263" y="2781300"/>
            <a:ext cx="1358900" cy="457200"/>
          </p:xfrm>
          <a:graphic>
            <a:graphicData uri="http://schemas.openxmlformats.org/presentationml/2006/ole">
              <mc:AlternateContent xmlns:mc="http://schemas.openxmlformats.org/markup-compatibility/2006">
                <mc:Choice xmlns:v="urn:schemas-microsoft-com:vml" Requires="v">
                  <p:oleObj spid="_x0000_s6175" name="Equation" r:id="rId7" imgW="1358900" imgH="457200" progId="Equation.3">
                    <p:embed/>
                  </p:oleObj>
                </mc:Choice>
                <mc:Fallback>
                  <p:oleObj name="Equation" r:id="rId7" imgW="1358900" imgH="457200" progId="Equation.3">
                    <p:embed/>
                    <p:pic>
                      <p:nvPicPr>
                        <p:cNvPr id="0"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5263" y="2781300"/>
                          <a:ext cx="1358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619078" y="2503929"/>
              <a:ext cx="1002197" cy="276999"/>
            </a:xfrm>
            <a:prstGeom prst="rect">
              <a:avLst/>
            </a:prstGeom>
            <a:noFill/>
          </p:spPr>
          <p:txBody>
            <a:bodyPr wrap="none" rtlCol="0">
              <a:spAutoFit/>
            </a:bodyPr>
            <a:lstStyle/>
            <a:p>
              <a:r>
                <a:rPr lang="en-CA" sz="1200" dirty="0" smtClean="0"/>
                <a:t>Biased Game</a:t>
              </a:r>
              <a:endParaRPr lang="en-CA" sz="1200" dirty="0"/>
            </a:p>
          </p:txBody>
        </p:sp>
      </p:grpSp>
      <p:sp>
        <p:nvSpPr>
          <p:cNvPr id="11" name="TextBox 10"/>
          <p:cNvSpPr txBox="1"/>
          <p:nvPr/>
        </p:nvSpPr>
        <p:spPr>
          <a:xfrm>
            <a:off x="2758714" y="147243"/>
            <a:ext cx="3268011" cy="369332"/>
          </a:xfrm>
          <a:prstGeom prst="rect">
            <a:avLst/>
          </a:prstGeom>
          <a:noFill/>
        </p:spPr>
        <p:txBody>
          <a:bodyPr wrap="none" rtlCol="0">
            <a:spAutoFit/>
          </a:bodyPr>
          <a:lstStyle/>
          <a:p>
            <a:pPr algn="ctr"/>
            <a:r>
              <a:rPr lang="en-CA" b="1" dirty="0" smtClean="0"/>
              <a:t>SIMULATION AND RESULTS</a:t>
            </a:r>
            <a:endParaRPr lang="en-CA" b="1" dirty="0"/>
          </a:p>
        </p:txBody>
      </p:sp>
      <p:sp>
        <p:nvSpPr>
          <p:cNvPr id="12" name="TextBox 11"/>
          <p:cNvSpPr txBox="1"/>
          <p:nvPr/>
        </p:nvSpPr>
        <p:spPr>
          <a:xfrm>
            <a:off x="5747371" y="1219200"/>
            <a:ext cx="1872629" cy="492443"/>
          </a:xfrm>
          <a:prstGeom prst="rect">
            <a:avLst/>
          </a:prstGeom>
          <a:noFill/>
        </p:spPr>
        <p:txBody>
          <a:bodyPr wrap="none" rtlCol="0">
            <a:spAutoFit/>
          </a:bodyPr>
          <a:lstStyle/>
          <a:p>
            <a:pPr algn="ctr"/>
            <a:r>
              <a:rPr lang="en-CA" sz="1300" dirty="0" smtClean="0">
                <a:latin typeface="Times New Roman" pitchFamily="18" charset="0"/>
                <a:cs typeface="Times New Roman" pitchFamily="18" charset="0"/>
              </a:rPr>
              <a:t>Nash equilibrium</a:t>
            </a:r>
          </a:p>
          <a:p>
            <a:pPr algn="ctr"/>
            <a:r>
              <a:rPr lang="en-CA" sz="1300" dirty="0" smtClean="0">
                <a:latin typeface="Times New Roman" pitchFamily="18" charset="0"/>
                <a:cs typeface="Times New Roman" pitchFamily="18" charset="0"/>
              </a:rPr>
              <a:t>(0.15,0.85) &amp; (0.85,0.15)</a:t>
            </a:r>
            <a:endParaRPr lang="en-CA" sz="1300" dirty="0">
              <a:latin typeface="Times New Roman" pitchFamily="18" charset="0"/>
              <a:cs typeface="Times New Roman" pitchFamily="18" charset="0"/>
            </a:endParaRPr>
          </a:p>
        </p:txBody>
      </p:sp>
    </p:spTree>
    <p:extLst>
      <p:ext uri="{BB962C8B-B14F-4D97-AF65-F5344CB8AC3E}">
        <p14:creationId xmlns:p14="http://schemas.microsoft.com/office/powerpoint/2010/main" val="2950027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Biased Game Results</a:t>
            </a:r>
            <a:endParaRPr lang="en-US" dirty="0"/>
          </a:p>
        </p:txBody>
      </p:sp>
      <p:sp>
        <p:nvSpPr>
          <p:cNvPr id="3" name="Content Placeholder 2"/>
          <p:cNvSpPr>
            <a:spLocks noGrp="1"/>
          </p:cNvSpPr>
          <p:nvPr>
            <p:ph idx="1"/>
          </p:nvPr>
        </p:nvSpPr>
        <p:spPr/>
        <p:txBody>
          <a:bodyPr/>
          <a:lstStyle/>
          <a:p>
            <a:r>
              <a:rPr lang="en-CA" sz="2400" kern="1200" dirty="0">
                <a:latin typeface="Times" pitchFamily="18" charset="0"/>
              </a:rPr>
              <a:t>These figures show the probability of choosing the first action for both players in the biased game while learning with the EMA Q-learning, the PGA-APP, and the WPL algorithms. Recall that the biased game has two mixed Nash </a:t>
            </a:r>
            <a:r>
              <a:rPr lang="en-CA" sz="2400" kern="1200" dirty="0" err="1">
                <a:latin typeface="Times" pitchFamily="18" charset="0"/>
              </a:rPr>
              <a:t>equilibria</a:t>
            </a:r>
            <a:r>
              <a:rPr lang="en-CA" sz="2400" kern="1200" dirty="0">
                <a:latin typeface="Times" pitchFamily="18" charset="0"/>
              </a:rPr>
              <a:t>, (0.15,0.85) and (0.85,0.15). In this game, we see from the figures that both of the PGA-APP and the WPL algorithms fail to converge to a Nash equilibrium in the biased game; only the EMA Q-learning algorithm succeeds to converge to a Nash equilibrium in the biased game.</a:t>
            </a:r>
            <a:endParaRPr lang="en-CA" dirty="0"/>
          </a:p>
          <a:p>
            <a:endParaRPr lang="en-US" dirty="0"/>
          </a:p>
        </p:txBody>
      </p:sp>
    </p:spTree>
    <p:extLst>
      <p:ext uri="{BB962C8B-B14F-4D97-AF65-F5344CB8AC3E}">
        <p14:creationId xmlns:p14="http://schemas.microsoft.com/office/powerpoint/2010/main" val="1338762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1019" y="2895600"/>
            <a:ext cx="5002925" cy="2590800"/>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5260731" y="2902525"/>
            <a:ext cx="3654669" cy="1364675"/>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5562600" y="1295401"/>
            <a:ext cx="2243329" cy="1219200"/>
          </a:xfrm>
          <a:prstGeom prst="rect">
            <a:avLst/>
          </a:prstGeom>
          <a:noFill/>
          <a:ln w="9525">
            <a:noFill/>
            <a:miter lim="800000"/>
            <a:headEnd/>
            <a:tailEnd/>
          </a:ln>
        </p:spPr>
      </p:pic>
      <p:pic>
        <p:nvPicPr>
          <p:cNvPr id="23557" name="Picture 5"/>
          <p:cNvPicPr>
            <a:picLocks noChangeAspect="1" noChangeArrowheads="1"/>
          </p:cNvPicPr>
          <p:nvPr/>
        </p:nvPicPr>
        <p:blipFill>
          <a:blip r:embed="rId5" cstate="print"/>
          <a:srcRect/>
          <a:stretch>
            <a:fillRect/>
          </a:stretch>
        </p:blipFill>
        <p:spPr bwMode="auto">
          <a:xfrm>
            <a:off x="1905000" y="1400175"/>
            <a:ext cx="1295400" cy="1190625"/>
          </a:xfrm>
          <a:prstGeom prst="rect">
            <a:avLst/>
          </a:prstGeom>
          <a:noFill/>
          <a:ln w="9525">
            <a:noFill/>
            <a:miter lim="800000"/>
            <a:headEnd/>
            <a:tailEnd/>
          </a:ln>
        </p:spPr>
      </p:pic>
      <p:sp>
        <p:nvSpPr>
          <p:cNvPr id="10" name="TextBox 9"/>
          <p:cNvSpPr txBox="1"/>
          <p:nvPr/>
        </p:nvSpPr>
        <p:spPr>
          <a:xfrm>
            <a:off x="2758714" y="147243"/>
            <a:ext cx="3268011" cy="369332"/>
          </a:xfrm>
          <a:prstGeom prst="rect">
            <a:avLst/>
          </a:prstGeom>
          <a:noFill/>
        </p:spPr>
        <p:txBody>
          <a:bodyPr wrap="none" rtlCol="0">
            <a:spAutoFit/>
          </a:bodyPr>
          <a:lstStyle/>
          <a:p>
            <a:pPr algn="ctr"/>
            <a:r>
              <a:rPr lang="en-CA" b="1" dirty="0" smtClean="0"/>
              <a:t>SIMULATION AND RESULTS</a:t>
            </a:r>
            <a:endParaRPr lang="en-CA" b="1" dirty="0"/>
          </a:p>
        </p:txBody>
      </p:sp>
    </p:spTree>
    <p:extLst>
      <p:ext uri="{BB962C8B-B14F-4D97-AF65-F5344CB8AC3E}">
        <p14:creationId xmlns:p14="http://schemas.microsoft.com/office/powerpoint/2010/main" val="2723576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cstate="print"/>
          <a:srcRect/>
          <a:stretch>
            <a:fillRect/>
          </a:stretch>
        </p:blipFill>
        <p:spPr bwMode="auto">
          <a:xfrm>
            <a:off x="4595750" y="2233550"/>
            <a:ext cx="4391025" cy="2276475"/>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a:stretch>
            <a:fillRect/>
          </a:stretch>
        </p:blipFill>
        <p:spPr bwMode="auto">
          <a:xfrm>
            <a:off x="2286000" y="4455225"/>
            <a:ext cx="4400550" cy="2266950"/>
          </a:xfrm>
          <a:prstGeom prst="rect">
            <a:avLst/>
          </a:prstGeom>
          <a:noFill/>
          <a:ln w="9525">
            <a:noFill/>
            <a:miter lim="800000"/>
            <a:headEnd/>
            <a:tailEnd/>
          </a:ln>
        </p:spPr>
      </p:pic>
      <p:pic>
        <p:nvPicPr>
          <p:cNvPr id="22533" name="Picture 5"/>
          <p:cNvPicPr>
            <a:picLocks noChangeAspect="1" noChangeArrowheads="1"/>
          </p:cNvPicPr>
          <p:nvPr/>
        </p:nvPicPr>
        <p:blipFill>
          <a:blip r:embed="rId5" cstate="print"/>
          <a:srcRect/>
          <a:stretch>
            <a:fillRect/>
          </a:stretch>
        </p:blipFill>
        <p:spPr bwMode="auto">
          <a:xfrm>
            <a:off x="1371600" y="685800"/>
            <a:ext cx="1628775" cy="1476375"/>
          </a:xfrm>
          <a:prstGeom prst="rect">
            <a:avLst/>
          </a:prstGeom>
          <a:noFill/>
          <a:ln w="9525">
            <a:noFill/>
            <a:miter lim="800000"/>
            <a:headEnd/>
            <a:tailEnd/>
          </a:ln>
        </p:spPr>
      </p:pic>
      <p:pic>
        <p:nvPicPr>
          <p:cNvPr id="22530" name="Picture 2"/>
          <p:cNvPicPr>
            <a:picLocks noChangeAspect="1" noChangeArrowheads="1"/>
          </p:cNvPicPr>
          <p:nvPr/>
        </p:nvPicPr>
        <p:blipFill>
          <a:blip r:embed="rId6" cstate="print"/>
          <a:srcRect/>
          <a:stretch>
            <a:fillRect/>
          </a:stretch>
        </p:blipFill>
        <p:spPr bwMode="auto">
          <a:xfrm>
            <a:off x="152400" y="2209800"/>
            <a:ext cx="4410075" cy="2286000"/>
          </a:xfrm>
          <a:prstGeom prst="rect">
            <a:avLst/>
          </a:prstGeom>
          <a:noFill/>
          <a:ln w="9525">
            <a:noFill/>
            <a:miter lim="800000"/>
            <a:headEnd/>
            <a:tailEnd/>
          </a:ln>
        </p:spPr>
      </p:pic>
      <p:grpSp>
        <p:nvGrpSpPr>
          <p:cNvPr id="9" name="Group 8"/>
          <p:cNvGrpSpPr/>
          <p:nvPr/>
        </p:nvGrpSpPr>
        <p:grpSpPr>
          <a:xfrm>
            <a:off x="6236400" y="685800"/>
            <a:ext cx="2562225" cy="1519425"/>
            <a:chOff x="6236400" y="685800"/>
            <a:chExt cx="2562225" cy="1519425"/>
          </a:xfrm>
        </p:grpSpPr>
        <p:pic>
          <p:nvPicPr>
            <p:cNvPr id="22534" name="Picture 6"/>
            <p:cNvPicPr>
              <a:picLocks noChangeAspect="1" noChangeArrowheads="1"/>
            </p:cNvPicPr>
            <p:nvPr/>
          </p:nvPicPr>
          <p:blipFill>
            <a:blip r:embed="rId7" cstate="print"/>
            <a:srcRect/>
            <a:stretch>
              <a:fillRect/>
            </a:stretch>
          </p:blipFill>
          <p:spPr bwMode="auto">
            <a:xfrm>
              <a:off x="6724650" y="685800"/>
              <a:ext cx="1581150" cy="1343025"/>
            </a:xfrm>
            <a:prstGeom prst="rect">
              <a:avLst/>
            </a:prstGeom>
            <a:noFill/>
            <a:ln w="9525">
              <a:noFill/>
              <a:miter lim="800000"/>
              <a:headEnd/>
              <a:tailEnd/>
            </a:ln>
          </p:spPr>
        </p:pic>
        <p:pic>
          <p:nvPicPr>
            <p:cNvPr id="22535" name="Picture 7"/>
            <p:cNvPicPr>
              <a:picLocks noChangeAspect="1" noChangeArrowheads="1"/>
            </p:cNvPicPr>
            <p:nvPr/>
          </p:nvPicPr>
          <p:blipFill>
            <a:blip r:embed="rId8" cstate="print"/>
            <a:srcRect/>
            <a:stretch>
              <a:fillRect/>
            </a:stretch>
          </p:blipFill>
          <p:spPr bwMode="auto">
            <a:xfrm>
              <a:off x="6236400" y="1986150"/>
              <a:ext cx="2562225" cy="219075"/>
            </a:xfrm>
            <a:prstGeom prst="rect">
              <a:avLst/>
            </a:prstGeom>
            <a:noFill/>
            <a:ln w="9525">
              <a:noFill/>
              <a:miter lim="800000"/>
              <a:headEnd/>
              <a:tailEnd/>
            </a:ln>
          </p:spPr>
        </p:pic>
      </p:grpSp>
      <p:sp>
        <p:nvSpPr>
          <p:cNvPr id="10" name="TextBox 9"/>
          <p:cNvSpPr txBox="1"/>
          <p:nvPr/>
        </p:nvSpPr>
        <p:spPr>
          <a:xfrm>
            <a:off x="2758714" y="147243"/>
            <a:ext cx="3268011" cy="369332"/>
          </a:xfrm>
          <a:prstGeom prst="rect">
            <a:avLst/>
          </a:prstGeom>
          <a:noFill/>
        </p:spPr>
        <p:txBody>
          <a:bodyPr wrap="none" rtlCol="0">
            <a:spAutoFit/>
          </a:bodyPr>
          <a:lstStyle/>
          <a:p>
            <a:pPr algn="ctr"/>
            <a:r>
              <a:rPr lang="en-CA" b="1" dirty="0" smtClean="0"/>
              <a:t>SIMULATION AND RESULTS</a:t>
            </a:r>
            <a:endParaRPr lang="en-CA" b="1" dirty="0"/>
          </a:p>
        </p:txBody>
      </p:sp>
    </p:spTree>
    <p:extLst>
      <p:ext uri="{BB962C8B-B14F-4D97-AF65-F5344CB8AC3E}">
        <p14:creationId xmlns:p14="http://schemas.microsoft.com/office/powerpoint/2010/main" val="1280909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Grid Game 1</a:t>
            </a:r>
            <a:endParaRPr lang="en-US" dirty="0"/>
          </a:p>
        </p:txBody>
      </p:sp>
      <p:sp>
        <p:nvSpPr>
          <p:cNvPr id="3" name="Content Placeholder 2"/>
          <p:cNvSpPr>
            <a:spLocks noGrp="1"/>
          </p:cNvSpPr>
          <p:nvPr>
            <p:ph idx="1"/>
          </p:nvPr>
        </p:nvSpPr>
        <p:spPr>
          <a:xfrm>
            <a:off x="152400" y="1524000"/>
            <a:ext cx="8839200" cy="4724400"/>
          </a:xfrm>
        </p:spPr>
        <p:txBody>
          <a:bodyPr/>
          <a:lstStyle/>
          <a:p>
            <a:r>
              <a:rPr lang="en-CA" sz="1800" kern="1200" dirty="0">
                <a:latin typeface="Times" pitchFamily="18" charset="0"/>
              </a:rPr>
              <a:t>Fig. (a) shows the probability of selecting action North by Player 1 at the initial state when learning with the EMA Q-learning algorithm with different values of the constant gain k. Fig (a) shows that Player 1’s speed of convergence to the optimal action (North) increases as the value of the constant gain k increases. Fig. (a) shows that the probability of selecting the optimal action North by Player 1 requires almost 80 episodes to converge to one when k=5 and 320 episodes when k=3. However, when k = 1, many more episodes are still required for the probability of selecting the action North to converge to one. </a:t>
            </a:r>
          </a:p>
          <a:p>
            <a:endParaRPr lang="en-CA" sz="1800" kern="1200" dirty="0">
              <a:latin typeface="Times" pitchFamily="18" charset="0"/>
            </a:endParaRPr>
          </a:p>
          <a:p>
            <a:r>
              <a:rPr lang="en-CA" sz="1800" kern="1200" dirty="0">
                <a:latin typeface="Times" pitchFamily="18" charset="0"/>
              </a:rPr>
              <a:t>Fig. (b) and Fig. (c) show the probabilities of taking action North at the initial state by both players when learning with the EMA Q-learning, the PGA-APP, and the WPL algorithms. Fig. (b) and Fig. (c) show that the probabilities of taking action North by both players converge to the Nash </a:t>
            </a:r>
            <a:r>
              <a:rPr lang="en-CA" sz="1800" kern="1200" dirty="0" err="1">
                <a:latin typeface="Times" pitchFamily="18" charset="0"/>
              </a:rPr>
              <a:t>equilibria</a:t>
            </a:r>
            <a:r>
              <a:rPr lang="en-CA" sz="1800" kern="1200" dirty="0">
                <a:latin typeface="Times" pitchFamily="18" charset="0"/>
              </a:rPr>
              <a:t> (converge to one) when learning with the EMA Q-learning algorithm. However, the PGA-APP and the WPL algorithms fail to make the players’ strategies converge to the Nash </a:t>
            </a:r>
            <a:r>
              <a:rPr lang="en-CA" sz="1800" kern="1200" dirty="0" err="1">
                <a:latin typeface="Times" pitchFamily="18" charset="0"/>
              </a:rPr>
              <a:t>equilibria</a:t>
            </a:r>
            <a:r>
              <a:rPr lang="en-CA" sz="1800" kern="1200" dirty="0">
                <a:latin typeface="Times" pitchFamily="18" charset="0"/>
              </a:rPr>
              <a:t>. </a:t>
            </a:r>
          </a:p>
          <a:p>
            <a:endParaRPr lang="en-CA" sz="1800" kern="1200" dirty="0">
              <a:latin typeface="Times" pitchFamily="18" charset="0"/>
            </a:endParaRPr>
          </a:p>
          <a:p>
            <a:r>
              <a:rPr lang="en-CA" sz="1800" kern="1200" dirty="0">
                <a:latin typeface="Times" pitchFamily="18" charset="0"/>
              </a:rPr>
              <a:t>These figures show that the EMA Q-learning algorithm outperforms the PGA-APP and the WPL algorithms in terms of the convergence to Nash </a:t>
            </a:r>
            <a:r>
              <a:rPr lang="en-CA" sz="1800" kern="1200" dirty="0" err="1">
                <a:latin typeface="Times" pitchFamily="18" charset="0"/>
              </a:rPr>
              <a:t>equilibria</a:t>
            </a:r>
            <a:r>
              <a:rPr lang="en-CA" sz="1800" kern="1200" dirty="0">
                <a:latin typeface="Times" pitchFamily="18" charset="0"/>
              </a:rPr>
              <a:t>. It also shows that the EMA Q-learning algorithm can converge to Nash </a:t>
            </a:r>
            <a:r>
              <a:rPr lang="en-CA" sz="1800" kern="1200" dirty="0" err="1">
                <a:latin typeface="Times" pitchFamily="18" charset="0"/>
              </a:rPr>
              <a:t>equilibria</a:t>
            </a:r>
            <a:r>
              <a:rPr lang="en-CA" sz="1800" kern="1200" dirty="0">
                <a:latin typeface="Times" pitchFamily="18" charset="0"/>
              </a:rPr>
              <a:t> with a small number of episodes by adjusting the value of the constant gain k. This will give the EMA Q-learning algorithm an empirical advantage over the PGA-APP and the WPL algorithms. </a:t>
            </a:r>
            <a:endParaRPr lang="en-CA" sz="1800" dirty="0"/>
          </a:p>
          <a:p>
            <a:endParaRPr lang="en-US" dirty="0"/>
          </a:p>
        </p:txBody>
      </p:sp>
    </p:spTree>
    <p:extLst>
      <p:ext uri="{BB962C8B-B14F-4D97-AF65-F5344CB8AC3E}">
        <p14:creationId xmlns:p14="http://schemas.microsoft.com/office/powerpoint/2010/main" val="2334306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p:cNvPicPr>
            <a:picLocks noChangeAspect="1" noChangeArrowheads="1"/>
          </p:cNvPicPr>
          <p:nvPr/>
        </p:nvPicPr>
        <p:blipFill>
          <a:blip r:embed="rId3" cstate="print"/>
          <a:srcRect/>
          <a:stretch>
            <a:fillRect/>
          </a:stretch>
        </p:blipFill>
        <p:spPr bwMode="auto">
          <a:xfrm>
            <a:off x="64325" y="2604650"/>
            <a:ext cx="4421575" cy="2370428"/>
          </a:xfrm>
          <a:prstGeom prst="rect">
            <a:avLst/>
          </a:prstGeom>
          <a:noFill/>
          <a:ln w="9525">
            <a:noFill/>
            <a:miter lim="800000"/>
            <a:headEnd/>
            <a:tailEnd/>
          </a:ln>
        </p:spPr>
      </p:pic>
      <p:pic>
        <p:nvPicPr>
          <p:cNvPr id="24583" name="Picture 7"/>
          <p:cNvPicPr>
            <a:picLocks noChangeAspect="1" noChangeArrowheads="1"/>
          </p:cNvPicPr>
          <p:nvPr/>
        </p:nvPicPr>
        <p:blipFill>
          <a:blip r:embed="rId4" cstate="print"/>
          <a:srcRect/>
          <a:stretch>
            <a:fillRect/>
          </a:stretch>
        </p:blipFill>
        <p:spPr bwMode="auto">
          <a:xfrm>
            <a:off x="4485900" y="2590801"/>
            <a:ext cx="4519550" cy="2338450"/>
          </a:xfrm>
          <a:prstGeom prst="rect">
            <a:avLst/>
          </a:prstGeom>
          <a:noFill/>
          <a:ln w="9525">
            <a:noFill/>
            <a:miter lim="800000"/>
            <a:headEnd/>
            <a:tailEnd/>
          </a:ln>
        </p:spPr>
      </p:pic>
      <p:grpSp>
        <p:nvGrpSpPr>
          <p:cNvPr id="13" name="Group 12"/>
          <p:cNvGrpSpPr/>
          <p:nvPr/>
        </p:nvGrpSpPr>
        <p:grpSpPr>
          <a:xfrm>
            <a:off x="5686425" y="838200"/>
            <a:ext cx="2543175" cy="1502600"/>
            <a:chOff x="5686425" y="838200"/>
            <a:chExt cx="2543175" cy="1502600"/>
          </a:xfrm>
        </p:grpSpPr>
        <p:grpSp>
          <p:nvGrpSpPr>
            <p:cNvPr id="6" name="Group 5"/>
            <p:cNvGrpSpPr/>
            <p:nvPr/>
          </p:nvGrpSpPr>
          <p:grpSpPr>
            <a:xfrm>
              <a:off x="5686425" y="838200"/>
              <a:ext cx="2543175" cy="1502600"/>
              <a:chOff x="5460800" y="838200"/>
              <a:chExt cx="2543175" cy="1502600"/>
            </a:xfrm>
          </p:grpSpPr>
          <p:pic>
            <p:nvPicPr>
              <p:cNvPr id="24579" name="Picture 3"/>
              <p:cNvPicPr>
                <a:picLocks noChangeAspect="1" noChangeArrowheads="1"/>
              </p:cNvPicPr>
              <p:nvPr/>
            </p:nvPicPr>
            <p:blipFill>
              <a:blip r:embed="rId5" cstate="print"/>
              <a:srcRect/>
              <a:stretch>
                <a:fillRect/>
              </a:stretch>
            </p:blipFill>
            <p:spPr bwMode="auto">
              <a:xfrm>
                <a:off x="5943600" y="838200"/>
                <a:ext cx="1563174" cy="1324100"/>
              </a:xfrm>
              <a:prstGeom prst="rect">
                <a:avLst/>
              </a:prstGeom>
              <a:noFill/>
              <a:ln w="9525">
                <a:noFill/>
                <a:miter lim="800000"/>
                <a:headEnd/>
                <a:tailEnd/>
              </a:ln>
            </p:spPr>
          </p:pic>
          <p:pic>
            <p:nvPicPr>
              <p:cNvPr id="24581" name="Picture 5"/>
              <p:cNvPicPr>
                <a:picLocks noChangeAspect="1" noChangeArrowheads="1"/>
              </p:cNvPicPr>
              <p:nvPr/>
            </p:nvPicPr>
            <p:blipFill>
              <a:blip r:embed="rId6" cstate="print"/>
              <a:srcRect/>
              <a:stretch>
                <a:fillRect/>
              </a:stretch>
            </p:blipFill>
            <p:spPr bwMode="auto">
              <a:xfrm>
                <a:off x="5460800" y="2121725"/>
                <a:ext cx="2543175" cy="219075"/>
              </a:xfrm>
              <a:prstGeom prst="rect">
                <a:avLst/>
              </a:prstGeom>
              <a:noFill/>
              <a:ln w="9525">
                <a:noFill/>
                <a:miter lim="800000"/>
                <a:headEnd/>
                <a:tailEnd/>
              </a:ln>
            </p:spPr>
          </p:pic>
        </p:grpSp>
        <p:cxnSp>
          <p:nvCxnSpPr>
            <p:cNvPr id="10" name="Straight Connector 9"/>
            <p:cNvCxnSpPr/>
            <p:nvPr/>
          </p:nvCxnSpPr>
          <p:spPr>
            <a:xfrm>
              <a:off x="6232715" y="168783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178040" y="1691640"/>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74675" y="1688275"/>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2758714" y="147243"/>
            <a:ext cx="3268011" cy="369332"/>
          </a:xfrm>
          <a:prstGeom prst="rect">
            <a:avLst/>
          </a:prstGeom>
          <a:noFill/>
        </p:spPr>
        <p:txBody>
          <a:bodyPr wrap="none" rtlCol="0">
            <a:spAutoFit/>
          </a:bodyPr>
          <a:lstStyle/>
          <a:p>
            <a:pPr algn="ctr"/>
            <a:r>
              <a:rPr lang="en-CA" b="1" dirty="0" smtClean="0"/>
              <a:t>SIMULATION AND RESULTS</a:t>
            </a:r>
            <a:endParaRPr lang="en-CA" b="1" dirty="0"/>
          </a:p>
        </p:txBody>
      </p:sp>
      <p:pic>
        <p:nvPicPr>
          <p:cNvPr id="15" name="Picture 4"/>
          <p:cNvPicPr>
            <a:picLocks noChangeAspect="1" noChangeArrowheads="1"/>
          </p:cNvPicPr>
          <p:nvPr/>
        </p:nvPicPr>
        <p:blipFill>
          <a:blip r:embed="rId7" cstate="print"/>
          <a:srcRect/>
          <a:stretch>
            <a:fillRect/>
          </a:stretch>
        </p:blipFill>
        <p:spPr bwMode="auto">
          <a:xfrm>
            <a:off x="838200" y="914400"/>
            <a:ext cx="2667000" cy="1449457"/>
          </a:xfrm>
          <a:prstGeom prst="rect">
            <a:avLst/>
          </a:prstGeom>
          <a:noFill/>
          <a:ln w="9525">
            <a:noFill/>
            <a:miter lim="800000"/>
            <a:headEnd/>
            <a:tailEnd/>
          </a:ln>
        </p:spPr>
      </p:pic>
    </p:spTree>
    <p:extLst>
      <p:ext uri="{BB962C8B-B14F-4D97-AF65-F5344CB8AC3E}">
        <p14:creationId xmlns:p14="http://schemas.microsoft.com/office/powerpoint/2010/main" val="1377765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Grid Game 2</a:t>
            </a:r>
            <a:endParaRPr lang="en-US" dirty="0"/>
          </a:p>
        </p:txBody>
      </p:sp>
      <p:sp>
        <p:nvSpPr>
          <p:cNvPr id="3" name="Content Placeholder 2"/>
          <p:cNvSpPr>
            <a:spLocks noGrp="1"/>
          </p:cNvSpPr>
          <p:nvPr>
            <p:ph idx="1"/>
          </p:nvPr>
        </p:nvSpPr>
        <p:spPr/>
        <p:txBody>
          <a:bodyPr/>
          <a:lstStyle/>
          <a:p>
            <a:r>
              <a:rPr lang="en-CA" sz="2000" kern="1200" dirty="0">
                <a:latin typeface="Times" pitchFamily="18" charset="0"/>
              </a:rPr>
              <a:t>Fig. (a) shows the probability of selecting action North by Player 1 when learning with the EMA Q-learning, the PGA-APP, and the WPL algorithms. Fig. (a) illustrates that the probability of selecting the action North by Player 1 successfully converges to one (Nash equilibrium) when Player 1 learns with the EMA Q-learning algorithm. However, the PGA-APP and the WPL algorithms fail to make Player 1 choose the action North with a probability of one. Fig. (b) shows the probability of selecting action West by Player 2 when learning with the EMA Q-learning, the PGA-APP, and the WPL algorithms. As can be seen from Fig. (b), the probability of selecting action West by Player 2 successfully converges to one (Nash equilibrium) when Player 2 learns with the EMA Q-learning algorithm. The PGA-APP and the WPL algorithms, on the other hand, fail to make Player 2 choose action West with a probability of one. </a:t>
            </a:r>
          </a:p>
          <a:p>
            <a:endParaRPr lang="en-CA" sz="2000" kern="1200" dirty="0">
              <a:latin typeface="Times" pitchFamily="18" charset="0"/>
            </a:endParaRPr>
          </a:p>
          <a:p>
            <a:r>
              <a:rPr lang="en-CA" sz="2000" kern="1200" dirty="0">
                <a:latin typeface="Times" pitchFamily="18" charset="0"/>
              </a:rPr>
              <a:t>These figures show that the EMA Q-learning algorithm outperforms the PGA-APP and the WPL algorithms in terms of the convergence to Nash </a:t>
            </a:r>
            <a:r>
              <a:rPr lang="en-CA" sz="2000" kern="1200" dirty="0" err="1">
                <a:latin typeface="Times" pitchFamily="18" charset="0"/>
              </a:rPr>
              <a:t>equilibria</a:t>
            </a:r>
            <a:r>
              <a:rPr lang="en-CA" sz="2000" kern="1200" dirty="0">
                <a:latin typeface="Times" pitchFamily="18" charset="0"/>
              </a:rPr>
              <a:t>. This will give the EMA Q-learning algorithm an empirical advantage over the PGA-APP and the WPL algorithms.</a:t>
            </a:r>
            <a:endParaRPr lang="en-CA" sz="2000" dirty="0"/>
          </a:p>
          <a:p>
            <a:endParaRPr lang="en-US" dirty="0"/>
          </a:p>
        </p:txBody>
      </p:sp>
    </p:spTree>
    <p:extLst>
      <p:ext uri="{BB962C8B-B14F-4D97-AF65-F5344CB8AC3E}">
        <p14:creationId xmlns:p14="http://schemas.microsoft.com/office/powerpoint/2010/main" val="653655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Box 2"/>
          <p:cNvSpPr txBox="1"/>
          <p:nvPr/>
        </p:nvSpPr>
        <p:spPr>
          <a:xfrm>
            <a:off x="381000" y="1752600"/>
            <a:ext cx="8534400" cy="3268587"/>
          </a:xfrm>
          <a:prstGeom prst="rect">
            <a:avLst/>
          </a:prstGeom>
          <a:noFill/>
        </p:spPr>
        <p:txBody>
          <a:bodyPr wrap="square" rtlCol="0">
            <a:spAutoFit/>
          </a:bodyPr>
          <a:lstStyle/>
          <a:p>
            <a:pPr eaLnBrk="1" hangingPunct="1">
              <a:spcBef>
                <a:spcPct val="30000"/>
              </a:spcBef>
              <a:defRPr/>
            </a:pPr>
            <a:r>
              <a:rPr lang="en-CA" dirty="0" smtClean="0"/>
              <a:t>	A </a:t>
            </a:r>
            <a:r>
              <a:rPr lang="en-CA" dirty="0"/>
              <a:t>new multi-agent policy iteration learning algorithm is proposed in this work. It uses the exponential moving average (EMA) estimation technique to update the players’ strategies. </a:t>
            </a:r>
            <a:endParaRPr lang="en-CA" dirty="0" smtClean="0"/>
          </a:p>
          <a:p>
            <a:pPr eaLnBrk="1" hangingPunct="1">
              <a:spcBef>
                <a:spcPct val="30000"/>
              </a:spcBef>
              <a:defRPr/>
            </a:pPr>
            <a:r>
              <a:rPr lang="en-CA" dirty="0" smtClean="0"/>
              <a:t>	This </a:t>
            </a:r>
            <a:r>
              <a:rPr lang="en-CA" dirty="0"/>
              <a:t>algorithm is applied to a variety of matrix and stochastic games. </a:t>
            </a:r>
            <a:endParaRPr lang="en-CA" dirty="0" smtClean="0"/>
          </a:p>
          <a:p>
            <a:pPr eaLnBrk="1" hangingPunct="1">
              <a:spcBef>
                <a:spcPct val="30000"/>
              </a:spcBef>
              <a:defRPr/>
            </a:pPr>
            <a:r>
              <a:rPr lang="en-CA" dirty="0"/>
              <a:t>	</a:t>
            </a:r>
            <a:r>
              <a:rPr lang="en-CA" dirty="0" smtClean="0"/>
              <a:t>The </a:t>
            </a:r>
            <a:r>
              <a:rPr lang="en-CA" dirty="0"/>
              <a:t>results also show that the EMA Q-learning algorithm outperforms the PGA-APP and the WPL algorithms in terms of the convergence to Nash </a:t>
            </a:r>
            <a:r>
              <a:rPr lang="en-CA" dirty="0" err="1"/>
              <a:t>equilibria</a:t>
            </a:r>
            <a:r>
              <a:rPr lang="en-CA" dirty="0"/>
              <a:t>. </a:t>
            </a:r>
          </a:p>
        </p:txBody>
      </p:sp>
    </p:spTree>
    <p:extLst>
      <p:ext uri="{BB962C8B-B14F-4D97-AF65-F5344CB8AC3E}">
        <p14:creationId xmlns:p14="http://schemas.microsoft.com/office/powerpoint/2010/main" val="184301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 Games</a:t>
            </a:r>
            <a:endParaRPr lang="en-US" dirty="0"/>
          </a:p>
        </p:txBody>
      </p:sp>
      <p:sp>
        <p:nvSpPr>
          <p:cNvPr id="3" name="TextBox 2"/>
          <p:cNvSpPr txBox="1"/>
          <p:nvPr/>
        </p:nvSpPr>
        <p:spPr>
          <a:xfrm>
            <a:off x="1066800" y="2244025"/>
            <a:ext cx="3505200" cy="461665"/>
          </a:xfrm>
          <a:prstGeom prst="rect">
            <a:avLst/>
          </a:prstGeom>
          <a:noFill/>
        </p:spPr>
        <p:txBody>
          <a:bodyPr wrap="square" rtlCol="0">
            <a:spAutoFit/>
          </a:bodyPr>
          <a:lstStyle/>
          <a:p>
            <a:r>
              <a:rPr lang="en-CA" dirty="0" smtClean="0">
                <a:latin typeface="Times New Roman" pitchFamily="18" charset="0"/>
                <a:cs typeface="Times New Roman" pitchFamily="18" charset="0"/>
              </a:rPr>
              <a:t>Matching Pennies Game</a:t>
            </a:r>
            <a:endParaRPr lang="en-CA"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81992972"/>
              </p:ext>
            </p:extLst>
          </p:nvPr>
        </p:nvGraphicFramePr>
        <p:xfrm>
          <a:off x="1066800" y="3124200"/>
          <a:ext cx="2952750" cy="1143000"/>
        </p:xfrm>
        <a:graphic>
          <a:graphicData uri="http://schemas.openxmlformats.org/presentationml/2006/ole">
            <mc:AlternateContent xmlns:mc="http://schemas.openxmlformats.org/markup-compatibility/2006">
              <mc:Choice xmlns:v="urn:schemas-microsoft-com:vml" Requires="v">
                <p:oleObj spid="_x0000_s7218" name="Equation" r:id="rId3" imgW="1181100" imgH="457200" progId="Equation.3">
                  <p:embed/>
                </p:oleObj>
              </mc:Choice>
              <mc:Fallback>
                <p:oleObj name="Equation" r:id="rId3" imgW="1181100" imgH="457200" progId="Equation.3">
                  <p:embed/>
                  <p:pic>
                    <p:nvPicPr>
                      <p:cNvPr id="0"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124200"/>
                        <a:ext cx="295275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219200" y="4495800"/>
            <a:ext cx="3200400" cy="830997"/>
          </a:xfrm>
          <a:prstGeom prst="rect">
            <a:avLst/>
          </a:prstGeom>
          <a:noFill/>
        </p:spPr>
        <p:txBody>
          <a:bodyPr wrap="square" rtlCol="0">
            <a:spAutoFit/>
          </a:bodyPr>
          <a:lstStyle/>
          <a:p>
            <a:pPr algn="ctr"/>
            <a:r>
              <a:rPr lang="en-CA" dirty="0" smtClean="0">
                <a:latin typeface="Times New Roman" pitchFamily="18" charset="0"/>
                <a:cs typeface="Times New Roman" pitchFamily="18" charset="0"/>
              </a:rPr>
              <a:t>Nash equilibrium</a:t>
            </a:r>
          </a:p>
          <a:p>
            <a:pPr algn="ctr"/>
            <a:r>
              <a:rPr lang="en-CA" dirty="0" smtClean="0">
                <a:latin typeface="Times New Roman" pitchFamily="18" charset="0"/>
                <a:cs typeface="Times New Roman" pitchFamily="18" charset="0"/>
              </a:rPr>
              <a:t>(0.5,0.5)</a:t>
            </a:r>
            <a:endParaRPr lang="en-CA" dirty="0">
              <a:latin typeface="Times New Roman" pitchFamily="18" charset="0"/>
              <a:cs typeface="Times New Roman" pitchFamily="18" charset="0"/>
            </a:endParaRPr>
          </a:p>
        </p:txBody>
      </p:sp>
      <p:grpSp>
        <p:nvGrpSpPr>
          <p:cNvPr id="6" name="Group 7"/>
          <p:cNvGrpSpPr/>
          <p:nvPr/>
        </p:nvGrpSpPr>
        <p:grpSpPr>
          <a:xfrm>
            <a:off x="5666270" y="3192373"/>
            <a:ext cx="2339856" cy="990600"/>
            <a:chOff x="6593705" y="2441471"/>
            <a:chExt cx="1958856" cy="734571"/>
          </a:xfrm>
        </p:grpSpPr>
        <p:graphicFrame>
          <p:nvGraphicFramePr>
            <p:cNvPr id="7" name="Object 6"/>
            <p:cNvGraphicFramePr>
              <a:graphicFrameLocks noChangeAspect="1"/>
            </p:cNvGraphicFramePr>
            <p:nvPr>
              <p:extLst>
                <p:ext uri="{D42A27DB-BD31-4B8C-83A1-F6EECF244321}">
                  <p14:modId xmlns:p14="http://schemas.microsoft.com/office/powerpoint/2010/main" val="3717961504"/>
                </p:ext>
              </p:extLst>
            </p:nvPr>
          </p:nvGraphicFramePr>
          <p:xfrm>
            <a:off x="6593705" y="2441471"/>
            <a:ext cx="1958856" cy="734571"/>
          </p:xfrm>
          <a:graphic>
            <a:graphicData uri="http://schemas.openxmlformats.org/presentationml/2006/ole">
              <mc:AlternateContent xmlns:mc="http://schemas.openxmlformats.org/markup-compatibility/2006">
                <mc:Choice xmlns:v="urn:schemas-microsoft-com:vml" Requires="v">
                  <p:oleObj spid="_x0000_s7219" name="Equation" r:id="rId5" imgW="1219200" imgH="457200" progId="Equation.3">
                    <p:embed/>
                  </p:oleObj>
                </mc:Choice>
                <mc:Fallback>
                  <p:oleObj name="Equation" r:id="rId5" imgW="1219200" imgH="457200"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3705" y="2441471"/>
                          <a:ext cx="1958856" cy="7345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7233941" y="2503929"/>
              <a:ext cx="184731" cy="461665"/>
            </a:xfrm>
            <a:prstGeom prst="rect">
              <a:avLst/>
            </a:prstGeom>
            <a:noFill/>
          </p:spPr>
          <p:txBody>
            <a:bodyPr wrap="none" rtlCol="0">
              <a:spAutoFit/>
            </a:bodyPr>
            <a:lstStyle/>
            <a:p>
              <a:endParaRPr lang="en-CA" dirty="0">
                <a:latin typeface="Times New Roman" pitchFamily="18" charset="0"/>
                <a:cs typeface="Times New Roman" pitchFamily="18" charset="0"/>
              </a:endParaRPr>
            </a:p>
          </p:txBody>
        </p:sp>
      </p:grpSp>
      <p:sp>
        <p:nvSpPr>
          <p:cNvPr id="9" name="Rectangle 8"/>
          <p:cNvSpPr/>
          <p:nvPr/>
        </p:nvSpPr>
        <p:spPr>
          <a:xfrm>
            <a:off x="5867400" y="2261297"/>
            <a:ext cx="2138727" cy="461665"/>
          </a:xfrm>
          <a:prstGeom prst="rect">
            <a:avLst/>
          </a:prstGeom>
        </p:spPr>
        <p:txBody>
          <a:bodyPr wrap="none">
            <a:spAutoFit/>
          </a:bodyPr>
          <a:lstStyle/>
          <a:p>
            <a:pPr lvl="0"/>
            <a:r>
              <a:rPr lang="en-CA" dirty="0">
                <a:solidFill>
                  <a:srgbClr val="000000"/>
                </a:solidFill>
                <a:latin typeface="Times New Roman" pitchFamily="18" charset="0"/>
                <a:cs typeface="Times New Roman" pitchFamily="18" charset="0"/>
              </a:rPr>
              <a:t>Dilemma Game</a:t>
            </a:r>
          </a:p>
        </p:txBody>
      </p:sp>
      <p:sp>
        <p:nvSpPr>
          <p:cNvPr id="10" name="TextBox 9"/>
          <p:cNvSpPr txBox="1"/>
          <p:nvPr/>
        </p:nvSpPr>
        <p:spPr>
          <a:xfrm>
            <a:off x="5791200" y="4505418"/>
            <a:ext cx="2672127" cy="830997"/>
          </a:xfrm>
          <a:prstGeom prst="rect">
            <a:avLst/>
          </a:prstGeom>
          <a:noFill/>
        </p:spPr>
        <p:txBody>
          <a:bodyPr wrap="square" rtlCol="0">
            <a:spAutoFit/>
          </a:bodyPr>
          <a:lstStyle/>
          <a:p>
            <a:pPr algn="ctr"/>
            <a:r>
              <a:rPr lang="en-CA" dirty="0" smtClean="0">
                <a:latin typeface="Times New Roman" pitchFamily="18" charset="0"/>
                <a:cs typeface="Times New Roman" pitchFamily="18" charset="0"/>
              </a:rPr>
              <a:t>Nash equilibrium</a:t>
            </a:r>
          </a:p>
          <a:p>
            <a:pPr algn="ctr"/>
            <a:r>
              <a:rPr lang="en-CA" dirty="0" smtClean="0">
                <a:latin typeface="Times New Roman" pitchFamily="18" charset="0"/>
                <a:cs typeface="Times New Roman" pitchFamily="18" charset="0"/>
              </a:rPr>
              <a:t>(0,1)</a:t>
            </a:r>
            <a:endParaRPr lang="en-CA" dirty="0">
              <a:latin typeface="Times New Roman" pitchFamily="18" charset="0"/>
              <a:cs typeface="Times New Roman" pitchFamily="18" charset="0"/>
            </a:endParaRPr>
          </a:p>
        </p:txBody>
      </p:sp>
    </p:spTree>
    <p:extLst>
      <p:ext uri="{BB962C8B-B14F-4D97-AF65-F5344CB8AC3E}">
        <p14:creationId xmlns:p14="http://schemas.microsoft.com/office/powerpoint/2010/main" val="427728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Matrix Games</a:t>
            </a:r>
            <a:endParaRPr lang="en-US" dirty="0"/>
          </a:p>
        </p:txBody>
      </p:sp>
      <p:graphicFrame>
        <p:nvGraphicFramePr>
          <p:cNvPr id="3" name="Object 3"/>
          <p:cNvGraphicFramePr>
            <a:graphicFrameLocks noChangeAspect="1"/>
          </p:cNvGraphicFramePr>
          <p:nvPr>
            <p:extLst>
              <p:ext uri="{D42A27DB-BD31-4B8C-83A1-F6EECF244321}">
                <p14:modId xmlns:p14="http://schemas.microsoft.com/office/powerpoint/2010/main" val="439537295"/>
              </p:ext>
            </p:extLst>
          </p:nvPr>
        </p:nvGraphicFramePr>
        <p:xfrm>
          <a:off x="775289" y="2667000"/>
          <a:ext cx="2521404" cy="1295400"/>
        </p:xfrm>
        <a:graphic>
          <a:graphicData uri="http://schemas.openxmlformats.org/presentationml/2006/ole">
            <mc:AlternateContent xmlns:mc="http://schemas.openxmlformats.org/markup-compatibility/2006">
              <mc:Choice xmlns:v="urn:schemas-microsoft-com:vml" Requires="v">
                <p:oleObj spid="_x0000_s8241" name="Equation" r:id="rId3" imgW="1384300" imgH="711200" progId="Equation.3">
                  <p:embed/>
                </p:oleObj>
              </mc:Choice>
              <mc:Fallback>
                <p:oleObj name="Equation" r:id="rId3" imgW="1384300" imgH="711200" progId="Equation.3">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89" y="2667000"/>
                        <a:ext cx="2521404"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1104426" y="1905000"/>
            <a:ext cx="2192267" cy="461665"/>
          </a:xfrm>
          <a:prstGeom prst="rect">
            <a:avLst/>
          </a:prstGeom>
        </p:spPr>
        <p:txBody>
          <a:bodyPr wrap="none">
            <a:spAutoFit/>
          </a:bodyPr>
          <a:lstStyle/>
          <a:p>
            <a:r>
              <a:rPr lang="en-CA" dirty="0"/>
              <a:t>Shapley’s Game</a:t>
            </a:r>
          </a:p>
        </p:txBody>
      </p:sp>
      <p:sp>
        <p:nvSpPr>
          <p:cNvPr id="5" name="TextBox 4"/>
          <p:cNvSpPr txBox="1"/>
          <p:nvPr/>
        </p:nvSpPr>
        <p:spPr>
          <a:xfrm>
            <a:off x="885488" y="4343400"/>
            <a:ext cx="2630142" cy="1200329"/>
          </a:xfrm>
          <a:prstGeom prst="rect">
            <a:avLst/>
          </a:prstGeom>
          <a:noFill/>
        </p:spPr>
        <p:txBody>
          <a:bodyPr wrap="square" rtlCol="0">
            <a:spAutoFit/>
          </a:bodyPr>
          <a:lstStyle/>
          <a:p>
            <a:pPr algn="ctr"/>
            <a:r>
              <a:rPr lang="en-CA" dirty="0" smtClean="0">
                <a:latin typeface="Times New Roman" pitchFamily="18" charset="0"/>
                <a:cs typeface="Times New Roman" pitchFamily="18" charset="0"/>
              </a:rPr>
              <a:t>Nash equilibrium</a:t>
            </a:r>
          </a:p>
          <a:p>
            <a:pPr algn="ctr"/>
            <a:endParaRPr lang="en-CA" dirty="0">
              <a:latin typeface="Times New Roman" pitchFamily="18" charset="0"/>
              <a:cs typeface="Times New Roman" pitchFamily="18" charset="0"/>
            </a:endParaRPr>
          </a:p>
          <a:p>
            <a:pPr algn="ctr"/>
            <a:r>
              <a:rPr lang="en-CA" dirty="0" smtClean="0">
                <a:latin typeface="Times New Roman" pitchFamily="18" charset="0"/>
                <a:cs typeface="Times New Roman" pitchFamily="18" charset="0"/>
              </a:rPr>
              <a:t>(1/3,1/3,1/3)</a:t>
            </a:r>
            <a:endParaRPr lang="en-CA" dirty="0">
              <a:latin typeface="Times New Roman" pitchFamily="18" charset="0"/>
              <a:cs typeface="Times New Roman" pitchFamily="18" charset="0"/>
            </a:endParaRPr>
          </a:p>
        </p:txBody>
      </p:sp>
      <p:grpSp>
        <p:nvGrpSpPr>
          <p:cNvPr id="6" name="Group 5"/>
          <p:cNvGrpSpPr/>
          <p:nvPr/>
        </p:nvGrpSpPr>
        <p:grpSpPr>
          <a:xfrm>
            <a:off x="4767263" y="1972644"/>
            <a:ext cx="2582862" cy="1684956"/>
            <a:chOff x="5138796" y="2715390"/>
            <a:chExt cx="1485840" cy="805055"/>
          </a:xfrm>
        </p:grpSpPr>
        <p:graphicFrame>
          <p:nvGraphicFramePr>
            <p:cNvPr id="7" name="Object 5"/>
            <p:cNvGraphicFramePr>
              <a:graphicFrameLocks noChangeAspect="1"/>
            </p:cNvGraphicFramePr>
            <p:nvPr>
              <p:extLst>
                <p:ext uri="{D42A27DB-BD31-4B8C-83A1-F6EECF244321}">
                  <p14:modId xmlns:p14="http://schemas.microsoft.com/office/powerpoint/2010/main" val="2012152768"/>
                </p:ext>
              </p:extLst>
            </p:nvPr>
          </p:nvGraphicFramePr>
          <p:xfrm>
            <a:off x="5138796" y="3063075"/>
            <a:ext cx="1485840" cy="457370"/>
          </p:xfrm>
          <a:graphic>
            <a:graphicData uri="http://schemas.openxmlformats.org/presentationml/2006/ole">
              <mc:AlternateContent xmlns:mc="http://schemas.openxmlformats.org/markup-compatibility/2006">
                <mc:Choice xmlns:v="urn:schemas-microsoft-com:vml" Requires="v">
                  <p:oleObj spid="_x0000_s8242" name="Equation" r:id="rId5" imgW="1485900" imgH="457200" progId="Equation.3">
                    <p:embed/>
                  </p:oleObj>
                </mc:Choice>
                <mc:Fallback>
                  <p:oleObj name="Equation" r:id="rId5" imgW="1485900" imgH="457200" progId="Equation.3">
                    <p:embed/>
                    <p:pic>
                      <p:nvPicPr>
                        <p:cNvPr id="0"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8796" y="3063075"/>
                          <a:ext cx="1485840" cy="4573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519828" y="2715390"/>
              <a:ext cx="883258" cy="188260"/>
            </a:xfrm>
            <a:prstGeom prst="rect">
              <a:avLst/>
            </a:prstGeom>
            <a:noFill/>
          </p:spPr>
          <p:txBody>
            <a:bodyPr wrap="none" rtlCol="0">
              <a:spAutoFit/>
            </a:bodyPr>
            <a:lstStyle/>
            <a:p>
              <a:r>
                <a:rPr lang="en-CA" dirty="0" smtClean="0">
                  <a:latin typeface="Times New Roman" pitchFamily="18" charset="0"/>
                  <a:cs typeface="Times New Roman" pitchFamily="18" charset="0"/>
                </a:rPr>
                <a:t>Biased Game</a:t>
              </a:r>
              <a:endParaRPr lang="en-CA" dirty="0">
                <a:latin typeface="Times New Roman" pitchFamily="18" charset="0"/>
                <a:cs typeface="Times New Roman" pitchFamily="18" charset="0"/>
              </a:endParaRPr>
            </a:p>
          </p:txBody>
        </p:sp>
      </p:grpSp>
      <p:sp>
        <p:nvSpPr>
          <p:cNvPr id="9" name="Rectangle 8"/>
          <p:cNvSpPr/>
          <p:nvPr/>
        </p:nvSpPr>
        <p:spPr>
          <a:xfrm>
            <a:off x="4267200" y="4353503"/>
            <a:ext cx="4572000" cy="1200329"/>
          </a:xfrm>
          <a:prstGeom prst="rect">
            <a:avLst/>
          </a:prstGeom>
        </p:spPr>
        <p:txBody>
          <a:bodyPr>
            <a:spAutoFit/>
          </a:bodyPr>
          <a:lstStyle/>
          <a:p>
            <a:pPr algn="ctr"/>
            <a:r>
              <a:rPr lang="en-CA" dirty="0">
                <a:latin typeface="Times New Roman" pitchFamily="18" charset="0"/>
                <a:cs typeface="Times New Roman" pitchFamily="18" charset="0"/>
              </a:rPr>
              <a:t>Nash </a:t>
            </a:r>
            <a:r>
              <a:rPr lang="en-CA" dirty="0" smtClean="0">
                <a:latin typeface="Times New Roman" pitchFamily="18" charset="0"/>
                <a:cs typeface="Times New Roman" pitchFamily="18" charset="0"/>
              </a:rPr>
              <a:t>equilibrium</a:t>
            </a:r>
          </a:p>
          <a:p>
            <a:pPr algn="ctr"/>
            <a:endParaRPr lang="en-CA" dirty="0">
              <a:latin typeface="Times New Roman" pitchFamily="18" charset="0"/>
              <a:cs typeface="Times New Roman" pitchFamily="18" charset="0"/>
            </a:endParaRPr>
          </a:p>
          <a:p>
            <a:pPr algn="ctr"/>
            <a:r>
              <a:rPr lang="en-CA" dirty="0">
                <a:latin typeface="Times New Roman" pitchFamily="18" charset="0"/>
                <a:cs typeface="Times New Roman" pitchFamily="18" charset="0"/>
              </a:rPr>
              <a:t>(0.15,0.85) &amp; (0.85,0.15)</a:t>
            </a:r>
          </a:p>
        </p:txBody>
      </p:sp>
    </p:spTree>
    <p:extLst>
      <p:ext uri="{BB962C8B-B14F-4D97-AF65-F5344CB8AC3E}">
        <p14:creationId xmlns:p14="http://schemas.microsoft.com/office/powerpoint/2010/main" val="66064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Matrix Games</a:t>
            </a:r>
            <a:endParaRPr lang="en-US" dirty="0"/>
          </a:p>
        </p:txBody>
      </p:sp>
      <p:sp>
        <p:nvSpPr>
          <p:cNvPr id="4" name="Rectangle 3"/>
          <p:cNvSpPr/>
          <p:nvPr/>
        </p:nvSpPr>
        <p:spPr>
          <a:xfrm>
            <a:off x="673120" y="1752600"/>
            <a:ext cx="4889480" cy="461665"/>
          </a:xfrm>
          <a:prstGeom prst="rect">
            <a:avLst/>
          </a:prstGeom>
        </p:spPr>
        <p:txBody>
          <a:bodyPr wrap="none">
            <a:spAutoFit/>
          </a:bodyPr>
          <a:lstStyle/>
          <a:p>
            <a:r>
              <a:rPr lang="en-CA" dirty="0" smtClean="0"/>
              <a:t>Three-Player Matching Pennies Game</a:t>
            </a:r>
            <a:endParaRPr lang="en-CA" dirty="0"/>
          </a:p>
        </p:txBody>
      </p:sp>
      <p:sp>
        <p:nvSpPr>
          <p:cNvPr id="5" name="TextBox 4"/>
          <p:cNvSpPr txBox="1"/>
          <p:nvPr/>
        </p:nvSpPr>
        <p:spPr>
          <a:xfrm>
            <a:off x="685800" y="2667000"/>
            <a:ext cx="7696200" cy="1323439"/>
          </a:xfrm>
          <a:prstGeom prst="rect">
            <a:avLst/>
          </a:prstGeom>
          <a:noFill/>
        </p:spPr>
        <p:txBody>
          <a:bodyPr wrap="square" rtlCol="0">
            <a:spAutoFit/>
          </a:bodyPr>
          <a:lstStyle/>
          <a:p>
            <a:r>
              <a:rPr lang="en-CA" sz="2000" dirty="0" smtClean="0">
                <a:latin typeface="+mj-lt"/>
              </a:rPr>
              <a:t>Player 1 gets a reward of one for matching player 2;</a:t>
            </a:r>
          </a:p>
          <a:p>
            <a:r>
              <a:rPr lang="en-CA" sz="2000" dirty="0" smtClean="0">
                <a:latin typeface="+mj-lt"/>
              </a:rPr>
              <a:t>Player 2 gets a reward of one for matching player 3;</a:t>
            </a:r>
          </a:p>
          <a:p>
            <a:r>
              <a:rPr lang="en-CA" sz="2000" dirty="0" smtClean="0">
                <a:latin typeface="+mj-lt"/>
              </a:rPr>
              <a:t>Player 3 gets a reward of one for not matching player 1;</a:t>
            </a:r>
          </a:p>
          <a:p>
            <a:r>
              <a:rPr lang="en-CA" sz="2000" dirty="0" smtClean="0">
                <a:latin typeface="+mj-lt"/>
              </a:rPr>
              <a:t>Otherwise, players get zero rewards.</a:t>
            </a:r>
            <a:endParaRPr lang="en-CA" sz="2000" dirty="0">
              <a:latin typeface="+mj-lt"/>
              <a:cs typeface="Times New Roman" pitchFamily="18" charset="0"/>
            </a:endParaRPr>
          </a:p>
        </p:txBody>
      </p:sp>
    </p:spTree>
    <p:extLst>
      <p:ext uri="{BB962C8B-B14F-4D97-AF65-F5344CB8AC3E}">
        <p14:creationId xmlns:p14="http://schemas.microsoft.com/office/powerpoint/2010/main" val="66064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Stochastic Games</a:t>
            </a:r>
            <a:endParaRPr lang="en-US" dirty="0"/>
          </a:p>
        </p:txBody>
      </p:sp>
      <p:pic>
        <p:nvPicPr>
          <p:cNvPr id="2050" name="Picture 2" descr="C:\Documents and Settings\schwartz\My Documents\papers\Mostafa\modified paper\modified paper\grids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442028"/>
            <a:ext cx="7352933" cy="281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38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04800" y="3402304"/>
            <a:ext cx="5002925" cy="2590800"/>
          </a:xfrm>
          <a:prstGeom prst="rect">
            <a:avLst/>
          </a:prstGeom>
          <a:noFill/>
          <a:ln w="9525">
            <a:noFill/>
            <a:miter lim="800000"/>
            <a:headEnd/>
            <a:tailEnd/>
          </a:ln>
        </p:spPr>
      </p:pic>
      <p:pic>
        <p:nvPicPr>
          <p:cNvPr id="3" name="Picture 5"/>
          <p:cNvPicPr>
            <a:picLocks noChangeAspect="1" noChangeArrowheads="1"/>
          </p:cNvPicPr>
          <p:nvPr/>
        </p:nvPicPr>
        <p:blipFill>
          <a:blip r:embed="rId4" cstate="print"/>
          <a:srcRect/>
          <a:stretch>
            <a:fillRect/>
          </a:stretch>
        </p:blipFill>
        <p:spPr bwMode="auto">
          <a:xfrm>
            <a:off x="1447800" y="1070429"/>
            <a:ext cx="1989734" cy="1828800"/>
          </a:xfrm>
          <a:prstGeom prst="rect">
            <a:avLst/>
          </a:prstGeom>
          <a:noFill/>
          <a:ln w="9525">
            <a:noFill/>
            <a:miter lim="800000"/>
            <a:headEnd/>
            <a:tailEnd/>
          </a:ln>
        </p:spPr>
      </p:pic>
      <p:sp>
        <p:nvSpPr>
          <p:cNvPr id="4" name="TextBox 3"/>
          <p:cNvSpPr txBox="1"/>
          <p:nvPr/>
        </p:nvSpPr>
        <p:spPr>
          <a:xfrm>
            <a:off x="5307725" y="1066800"/>
            <a:ext cx="3683875" cy="3785652"/>
          </a:xfrm>
          <a:prstGeom prst="rect">
            <a:avLst/>
          </a:prstGeom>
          <a:noFill/>
        </p:spPr>
        <p:txBody>
          <a:bodyPr wrap="square" rtlCol="0">
            <a:spAutoFit/>
          </a:bodyPr>
          <a:lstStyle/>
          <a:p>
            <a:pPr eaLnBrk="1" hangingPunct="1">
              <a:spcBef>
                <a:spcPct val="30000"/>
              </a:spcBef>
              <a:defRPr/>
            </a:pPr>
            <a:r>
              <a:rPr lang="en-CA" dirty="0"/>
              <a:t>It is important to mention here that we </a:t>
            </a:r>
            <a:r>
              <a:rPr lang="en-CA" dirty="0" smtClean="0"/>
              <a:t>are only concerned </a:t>
            </a:r>
            <a:r>
              <a:rPr lang="en-CA" dirty="0"/>
              <a:t>about the first movement of both players from the initial state. Therefore, the figures that will be shown later on will represent the probabilities of players’ actions at the initial state.</a:t>
            </a:r>
          </a:p>
        </p:txBody>
      </p:sp>
    </p:spTree>
    <p:extLst>
      <p:ext uri="{BB962C8B-B14F-4D97-AF65-F5344CB8AC3E}">
        <p14:creationId xmlns:p14="http://schemas.microsoft.com/office/powerpoint/2010/main" val="1280731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2286000" y="1280886"/>
            <a:ext cx="4066035" cy="2209800"/>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2286000" y="3962400"/>
            <a:ext cx="5305754" cy="1981200"/>
          </a:xfrm>
          <a:prstGeom prst="rect">
            <a:avLst/>
          </a:prstGeom>
          <a:noFill/>
          <a:ln w="9525">
            <a:noFill/>
            <a:miter lim="800000"/>
            <a:headEnd/>
            <a:tailEnd/>
          </a:ln>
        </p:spPr>
      </p:pic>
    </p:spTree>
    <p:extLst>
      <p:ext uri="{BB962C8B-B14F-4D97-AF65-F5344CB8AC3E}">
        <p14:creationId xmlns:p14="http://schemas.microsoft.com/office/powerpoint/2010/main" val="2388943692"/>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3982</TotalTime>
  <Words>3282</Words>
  <Application>Microsoft Office PowerPoint</Application>
  <PresentationFormat>On-screen Show (4:3)</PresentationFormat>
  <Paragraphs>168</Paragraphs>
  <Slides>37</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Times</vt:lpstr>
      <vt:lpstr>Times New Roman</vt:lpstr>
      <vt:lpstr>CommonBullets</vt:lpstr>
      <vt:lpstr>Tahoma</vt:lpstr>
      <vt:lpstr>Blank</vt:lpstr>
      <vt:lpstr>Equation</vt:lpstr>
      <vt:lpstr>Exponential Moving Average Q-Learning Algorithm</vt:lpstr>
      <vt:lpstr>Outline</vt:lpstr>
      <vt:lpstr>Objective</vt:lpstr>
      <vt:lpstr>The Matrix Games</vt:lpstr>
      <vt:lpstr>More Matrix Games</vt:lpstr>
      <vt:lpstr>More Matrix Games</vt:lpstr>
      <vt:lpstr>The Stochastic Games</vt:lpstr>
      <vt:lpstr>PowerPoint Presentation</vt:lpstr>
      <vt:lpstr>PowerPoint Presentation</vt:lpstr>
      <vt:lpstr>PowerPoint Presentation</vt:lpstr>
      <vt:lpstr>PowerPoint Presentation</vt:lpstr>
      <vt:lpstr>PowerPoint Presentation</vt:lpstr>
      <vt:lpstr>Weighted Policy Learner (WPL)  Abdallah and Lesser 2008, AI Res. </vt:lpstr>
      <vt:lpstr>PowerPoint Presentation</vt:lpstr>
      <vt:lpstr>Win-or-Learn Fast Policy Hill Climbing (WoLF-PHC) </vt:lpstr>
      <vt:lpstr>PowerPoint Presentation</vt:lpstr>
      <vt:lpstr>PowerPoint Presentation</vt:lpstr>
      <vt:lpstr>Exponential Moving Average Q-learning (EMA Q-learning) Algorithm </vt:lpstr>
      <vt:lpstr>PowerPoint Presentation</vt:lpstr>
      <vt:lpstr>PowerPoint Presentation</vt:lpstr>
      <vt:lpstr>EMA Q-Learning</vt:lpstr>
      <vt:lpstr>PowerPoint Presentation</vt:lpstr>
      <vt:lpstr>Shapley’s Game</vt:lpstr>
      <vt:lpstr>Shapley’s Game</vt:lpstr>
      <vt:lpstr>Shapley’s Game Results</vt:lpstr>
      <vt:lpstr>PowerPoint Presentation</vt:lpstr>
      <vt:lpstr>Results of Dilemma Game</vt:lpstr>
      <vt:lpstr>PowerPoint Presentation</vt:lpstr>
      <vt:lpstr>Three Player Matching Pennies Game</vt:lpstr>
      <vt:lpstr>PowerPoint Presentation</vt:lpstr>
      <vt:lpstr>Biased Game Results</vt:lpstr>
      <vt:lpstr>PowerPoint Presentation</vt:lpstr>
      <vt:lpstr>PowerPoint Presentation</vt:lpstr>
      <vt:lpstr>Results of Grid Game 1</vt:lpstr>
      <vt:lpstr>PowerPoint Presentation</vt:lpstr>
      <vt:lpstr>Results of Grid Game 2</vt:lpstr>
      <vt:lpstr>Conclusion</vt:lpstr>
    </vt:vector>
  </TitlesOfParts>
  <Company>Hewson Bridge and Smith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dc:creator>
  <cp:lastModifiedBy>Howard Schwartz</cp:lastModifiedBy>
  <cp:revision>154</cp:revision>
  <cp:lastPrinted>2003-01-15T21:41:25Z</cp:lastPrinted>
  <dcterms:created xsi:type="dcterms:W3CDTF">2003-01-15T21:15:39Z</dcterms:created>
  <dcterms:modified xsi:type="dcterms:W3CDTF">2013-04-09T16:09:24Z</dcterms:modified>
</cp:coreProperties>
</file>