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5" r:id="rId3"/>
    <p:sldId id="281" r:id="rId4"/>
    <p:sldId id="296" r:id="rId5"/>
    <p:sldId id="311" r:id="rId6"/>
    <p:sldId id="297" r:id="rId7"/>
    <p:sldId id="298" r:id="rId8"/>
    <p:sldId id="309" r:id="rId9"/>
    <p:sldId id="299" r:id="rId10"/>
    <p:sldId id="300" r:id="rId11"/>
    <p:sldId id="301" r:id="rId12"/>
    <p:sldId id="303" r:id="rId13"/>
    <p:sldId id="307" r:id="rId14"/>
    <p:sldId id="308" r:id="rId15"/>
    <p:sldId id="312" r:id="rId16"/>
    <p:sldId id="313" r:id="rId17"/>
    <p:sldId id="315" r:id="rId18"/>
    <p:sldId id="316" r:id="rId19"/>
    <p:sldId id="314" r:id="rId20"/>
    <p:sldId id="304" r:id="rId21"/>
    <p:sldId id="305" r:id="rId22"/>
    <p:sldId id="306" r:id="rId23"/>
    <p:sldId id="310" r:id="rId24"/>
  </p:sldIdLst>
  <p:sldSz cx="9144000" cy="6858000" type="screen4x3"/>
  <p:notesSz cx="6858000" cy="9144000"/>
  <p:embeddedFontLst>
    <p:embeddedFont>
      <p:font typeface="Times" pitchFamily="18" charset="0"/>
      <p:regular r:id="rId27"/>
      <p:bold r:id="rId28"/>
      <p:italic r:id="rId29"/>
      <p:boldItalic r:id="rId30"/>
    </p:embeddedFont>
    <p:embeddedFont>
      <p:font typeface="Wingdings 2" pitchFamily="18" charset="2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Cambria Math" pitchFamily="18" charset="0"/>
      <p:regular r:id="rId36"/>
    </p:embeddedFont>
    <p:embeddedFont>
      <p:font typeface="CommonBullets"/>
      <p:regular r:id="rId37"/>
    </p:embeddedFont>
    <p:embeddedFont>
      <p:font typeface="Gulim" charset="-127"/>
      <p:regular r:id="rId3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7070"/>
    <a:srgbClr val="F1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9" autoAdjust="0"/>
    <p:restoredTop sz="94718" autoAdjust="0"/>
  </p:normalViewPr>
  <p:slideViewPr>
    <p:cSldViewPr>
      <p:cViewPr>
        <p:scale>
          <a:sx n="66" d="100"/>
          <a:sy n="66" d="100"/>
        </p:scale>
        <p:origin x="-2214" y="-1002"/>
      </p:cViewPr>
      <p:guideLst>
        <p:guide orient="horz" pos="2736"/>
        <p:guide pos="1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050FAD-6B13-41E1-8B55-F1DDD79F7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71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CDB6B5-E4DF-4D44-8272-1DFE3DEA50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3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1828800" cy="3276600"/>
          </a:xfrm>
          <a:prstGeom prst="rect">
            <a:avLst/>
          </a:prstGeom>
          <a:solidFill>
            <a:srgbClr val="70707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1905000" y="1066800"/>
            <a:ext cx="7239000" cy="3276600"/>
          </a:xfrm>
          <a:prstGeom prst="rect">
            <a:avLst/>
          </a:prstGeom>
          <a:solidFill>
            <a:srgbClr val="F1004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0" y="700088"/>
            <a:ext cx="1828800" cy="301625"/>
          </a:xfrm>
          <a:prstGeom prst="rect">
            <a:avLst/>
          </a:prstGeom>
          <a:solidFill>
            <a:srgbClr val="F1004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1905000" y="700088"/>
            <a:ext cx="72390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066800"/>
            <a:ext cx="7239000" cy="1981200"/>
          </a:xfrm>
        </p:spPr>
        <p:txBody>
          <a:bodyPr lIns="91440" tIns="45720" rIns="91440" bIns="45720"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200400"/>
            <a:ext cx="7239000" cy="1143000"/>
          </a:xfrm>
        </p:spPr>
        <p:txBody>
          <a:bodyPr lIns="91440" tIns="45720" rIns="91440" bIns="45720"/>
          <a:lstStyle>
            <a:lvl1pPr marL="0" indent="0" algn="ctr">
              <a:buFont typeface="CommonBullets" pitchFamily="34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086" name="Picture 14" descr="CarletonWide_Tag_K_18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495800"/>
            <a:ext cx="1524000" cy="5857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12778-253A-43D5-A78F-8783B3FB6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1336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990600"/>
            <a:ext cx="62484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DB6BC2-F3B3-47B8-9DEB-932E5DC93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1324D2-BC33-4675-913B-EC60FF84D1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F2DF9E-6890-48EE-93C7-D5A77C78A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888" y="16764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8188" y="16764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85DB4E-50D9-4891-A6E1-72110C7A6D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9C2368-BEAA-42F6-898D-5E7735A01C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D69897-40BE-4844-9EAA-15257BC199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6DFB04-5270-4064-B040-D652F41F4D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5EF340-8D42-43A0-98BC-AD76B9371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DEBA94-7A68-43FE-8F1B-C73DE5DF0C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1905000" y="104775"/>
            <a:ext cx="7086600" cy="452438"/>
          </a:xfrm>
          <a:prstGeom prst="rect">
            <a:avLst/>
          </a:prstGeom>
          <a:solidFill>
            <a:srgbClr val="F1004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1905000" y="585788"/>
            <a:ext cx="7086600" cy="1000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906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2888" y="16764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BB12B77-DDC8-4A65-8102-19C48ECBA48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8" name="Picture 14" descr="CarletonWide_Tag_K_18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100013"/>
            <a:ext cx="1524000" cy="585787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265113" y="6324600"/>
            <a:ext cx="24384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en-US" sz="1200">
              <a:latin typeface="Times New Roman" pitchFamily="18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28600" y="6488113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1200">
                <a:latin typeface="Arial" pitchFamily="34" charset="0"/>
              </a:rPr>
              <a:t>Slide Name</a:t>
            </a:r>
            <a:endParaRPr lang="en-US" sz="12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10040"/>
          </a:solidFill>
          <a:latin typeface="Times New Roman" pitchFamily="18" charset="0"/>
        </a:defRPr>
      </a:lvl9pPr>
    </p:titleStyle>
    <p:bodyStyle>
      <a:lvl1pPr marL="342900" indent="-342900" algn="l" rtl="0" fontAlgn="base">
        <a:lnSpc>
          <a:spcPct val="80000"/>
        </a:lnSpc>
        <a:spcBef>
          <a:spcPct val="40000"/>
        </a:spcBef>
        <a:spcAft>
          <a:spcPct val="0"/>
        </a:spcAft>
        <a:buClr>
          <a:srgbClr val="F10040"/>
        </a:buClr>
        <a:buFont typeface="CommonBullets" pitchFamily="34" charset="2"/>
        <a:buChar char=",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F10040"/>
        </a:buClr>
        <a:buChar char="–"/>
        <a:defRPr>
          <a:solidFill>
            <a:schemeClr val="tx1"/>
          </a:solidFill>
          <a:latin typeface="+mn-lt"/>
        </a:defRPr>
      </a:lvl2pPr>
      <a:lvl3pPr marL="971550" indent="-173038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F10040"/>
        </a:buClr>
        <a:buFont typeface="CommonBullets" pitchFamily="34" charset="2"/>
        <a:buChar char=","/>
        <a:defRPr>
          <a:solidFill>
            <a:schemeClr val="tx1"/>
          </a:solidFill>
          <a:latin typeface="+mn-lt"/>
        </a:defRPr>
      </a:lvl3pPr>
      <a:lvl4pPr marL="1312863" indent="-227013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F10040"/>
        </a:buClr>
        <a:buChar char="–"/>
        <a:defRPr>
          <a:solidFill>
            <a:schemeClr val="tx1"/>
          </a:solidFill>
          <a:latin typeface="+mn-lt"/>
        </a:defRPr>
      </a:lvl4pPr>
      <a:lvl5pPr marL="1595438" indent="-161925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F10040"/>
        </a:buClr>
        <a:buFont typeface="CommonBullets" pitchFamily="34" charset="2"/>
        <a:buChar char=","/>
        <a:defRPr>
          <a:solidFill>
            <a:schemeClr val="tx1"/>
          </a:solidFill>
          <a:latin typeface="+mn-lt"/>
        </a:defRPr>
      </a:lvl5pPr>
      <a:lvl6pPr marL="2052638" indent="-161925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F10040"/>
        </a:buClr>
        <a:buFont typeface="CommonBullets" pitchFamily="34" charset="2"/>
        <a:buChar char=","/>
        <a:defRPr>
          <a:solidFill>
            <a:schemeClr val="tx1"/>
          </a:solidFill>
          <a:latin typeface="+mn-lt"/>
        </a:defRPr>
      </a:lvl6pPr>
      <a:lvl7pPr marL="2509838" indent="-161925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F10040"/>
        </a:buClr>
        <a:buFont typeface="CommonBullets" pitchFamily="34" charset="2"/>
        <a:buChar char=","/>
        <a:defRPr>
          <a:solidFill>
            <a:schemeClr val="tx1"/>
          </a:solidFill>
          <a:latin typeface="+mn-lt"/>
        </a:defRPr>
      </a:lvl7pPr>
      <a:lvl8pPr marL="2967038" indent="-161925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F10040"/>
        </a:buClr>
        <a:buFont typeface="CommonBullets" pitchFamily="34" charset="2"/>
        <a:buChar char=","/>
        <a:defRPr>
          <a:solidFill>
            <a:schemeClr val="tx1"/>
          </a:solidFill>
          <a:latin typeface="+mn-lt"/>
        </a:defRPr>
      </a:lvl8pPr>
      <a:lvl9pPr marL="3424238" indent="-161925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F10040"/>
        </a:buClr>
        <a:buFont typeface="CommonBullets" pitchFamily="34" charset="2"/>
        <a:buChar char=",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5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badr%20med2012\HCresultsVideo\HCe100ep.wmv" TargetMode="External"/><Relationship Id="rId1" Type="http://schemas.openxmlformats.org/officeDocument/2006/relationships/video" Target="file:///F:\badr%20med2012\HCresultsVideo\HCe500ep.wmv" TargetMode="Externa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badr%20med2012\HCresultsVideo\HCe900ep.wm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badr%20med2012\RedFollowBlueDemo.wmv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05000" y="1219200"/>
            <a:ext cx="7239000" cy="1981200"/>
          </a:xfrm>
        </p:spPr>
        <p:txBody>
          <a:bodyPr/>
          <a:lstStyle/>
          <a:p>
            <a:r>
              <a:rPr lang="en-CA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Q(</a:t>
            </a:r>
            <a:r>
              <a:rPr lang="el-GR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Arial" pitchFamily="34" charset="0"/>
              </a:rPr>
              <a:t>λ</a:t>
            </a:r>
            <a:r>
              <a:rPr lang="en-CA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)-Learning Fuzzy Controller for the Homicidal Chauffeur Differential Game</a:t>
            </a:r>
            <a:br>
              <a:rPr lang="en-CA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048000"/>
            <a:ext cx="7239000" cy="1143000"/>
          </a:xfrm>
        </p:spPr>
        <p:txBody>
          <a:bodyPr/>
          <a:lstStyle/>
          <a:p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Presented by: </a:t>
            </a:r>
            <a:r>
              <a:rPr lang="en-US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Prof. Howard M. Schwartz</a:t>
            </a:r>
          </a:p>
          <a:p>
            <a:r>
              <a:rPr lang="en-US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</a:t>
            </a:r>
            <a:r>
              <a:rPr lang="en-US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Badr</a:t>
            </a:r>
            <a:r>
              <a:rPr lang="en-US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M. Al </a:t>
            </a:r>
            <a:r>
              <a:rPr lang="en-US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Faiya</a:t>
            </a:r>
            <a:endParaRPr lang="en-US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CA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Department of Systems and Computer Engineering,</a:t>
            </a:r>
          </a:p>
          <a:p>
            <a:r>
              <a:rPr lang="en-CA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Carleton University, Ottawa, Canada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441960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20th Mediterranean Conference on Control and Automation - MED 2012</a:t>
            </a:r>
          </a:p>
          <a:p>
            <a:pPr algn="ctr"/>
            <a:r>
              <a:rPr lang="en-US" sz="1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Barcelona, Spain </a:t>
            </a:r>
            <a:endParaRPr lang="en-CA" sz="1600" b="1" dirty="0" smtClean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5334000"/>
            <a:ext cx="2001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Wednesday, July 4</a:t>
            </a:r>
            <a:endParaRPr lang="en-CA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Continuous Differential Game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 do not have discrete states and actions. We use Fuzzy logic controller to estimate the Action value function and the to determine the control action.</a:t>
            </a:r>
          </a:p>
          <a:p>
            <a:r>
              <a:rPr lang="en-CA" dirty="0" smtClean="0"/>
              <a:t>The Fuzzy Rules</a:t>
            </a:r>
          </a:p>
          <a:p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270817"/>
              </p:ext>
            </p:extLst>
          </p:nvPr>
        </p:nvGraphicFramePr>
        <p:xfrm>
          <a:off x="3467476" y="2564905"/>
          <a:ext cx="5104453" cy="3641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Acrobat Document" r:id="rId3" imgW="7943760" imgH="5672880" progId="AcroExch.Document.7">
                  <p:embed/>
                </p:oleObj>
              </mc:Choice>
              <mc:Fallback>
                <p:oleObj name="Acrobat Document" r:id="rId3" imgW="7943760" imgH="5672880" progId="AcroExch.Document.7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476" y="2564905"/>
                        <a:ext cx="5104453" cy="36417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568" y="3573016"/>
            <a:ext cx="223096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196866"/>
              </p:ext>
            </p:extLst>
          </p:nvPr>
        </p:nvGraphicFramePr>
        <p:xfrm>
          <a:off x="4139951" y="2708920"/>
          <a:ext cx="2549083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2" name="Equation" r:id="rId6" imgW="1498320" imgH="507960" progId="Equation.3">
                  <p:embed/>
                </p:oleObj>
              </mc:Choice>
              <mc:Fallback>
                <p:oleObj name="Equation" r:id="rId6" imgW="149832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1" y="2708920"/>
                        <a:ext cx="2549083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Analysis of the Game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lnSpc>
                <a:spcPct val="150000"/>
              </a:lnSpc>
            </a:pPr>
            <a:r>
              <a:rPr lang="en-US" sz="2400" dirty="0" smtClean="0"/>
              <a:t>Analyze the game for the evader </a:t>
            </a:r>
          </a:p>
          <a:p>
            <a:pPr lvl="1">
              <a:lnSpc>
                <a:spcPct val="150000"/>
              </a:lnSpc>
              <a:buClr>
                <a:schemeClr val="tx2"/>
              </a:buClr>
            </a:pPr>
            <a:r>
              <a:rPr lang="en-US" sz="2000" dirty="0" smtClean="0"/>
              <a:t>Investigate for the escape condition and the optimal solution</a:t>
            </a:r>
          </a:p>
          <a:p>
            <a:pPr lvl="2">
              <a:lnSpc>
                <a:spcPct val="150000"/>
              </a:lnSpc>
              <a:buClr>
                <a:schemeClr val="tx2"/>
              </a:buClr>
            </a:pPr>
            <a:r>
              <a:rPr lang="en-CA" sz="1600" dirty="0" smtClean="0"/>
              <a:t>Set the parameters to meet the escape condition, l is capture radius, </a:t>
            </a:r>
            <a:r>
              <a:rPr lang="en-CA" dirty="0" err="1" smtClean="0"/>
              <a:t>Rp</a:t>
            </a:r>
            <a:r>
              <a:rPr lang="en-CA" dirty="0" smtClean="0"/>
              <a:t> is turning radius.</a:t>
            </a:r>
            <a:endParaRPr lang="en-CA" sz="1600" dirty="0" smtClean="0"/>
          </a:p>
          <a:p>
            <a:pPr lvl="1">
              <a:lnSpc>
                <a:spcPct val="150000"/>
              </a:lnSpc>
              <a:buClr>
                <a:schemeClr val="tx2"/>
              </a:buClr>
              <a:buNone/>
            </a:pPr>
            <a:endParaRPr lang="en-US" sz="1600" dirty="0" smtClean="0"/>
          </a:p>
          <a:p>
            <a:pPr lvl="1">
              <a:lnSpc>
                <a:spcPct val="150000"/>
              </a:lnSpc>
              <a:buClr>
                <a:schemeClr val="tx2"/>
              </a:buClr>
              <a:buNone/>
            </a:pPr>
            <a:endParaRPr lang="en-US" sz="1600" dirty="0" smtClean="0"/>
          </a:p>
          <a:p>
            <a:pPr lvl="1">
              <a:lnSpc>
                <a:spcPct val="150000"/>
              </a:lnSpc>
              <a:buClr>
                <a:schemeClr val="tx2"/>
              </a:buClr>
              <a:buNone/>
            </a:pPr>
            <a:r>
              <a:rPr lang="en-US" sz="2400" dirty="0" smtClean="0"/>
              <a:t>Where  </a:t>
            </a:r>
            <a:r>
              <a:rPr lang="el-GR" sz="2400" dirty="0" smtClean="0"/>
              <a:t>γ</a:t>
            </a:r>
            <a:r>
              <a:rPr lang="en-CA" sz="2400" dirty="0" smtClean="0"/>
              <a:t> =                          ratio of evader speed to pursuer speed</a:t>
            </a:r>
            <a:endParaRPr lang="en-US" sz="2400" dirty="0" smtClean="0"/>
          </a:p>
          <a:p>
            <a:pPr lvl="1">
              <a:lnSpc>
                <a:spcPct val="150000"/>
              </a:lnSpc>
              <a:buClr>
                <a:schemeClr val="tx2"/>
              </a:buClr>
              <a:buNone/>
            </a:pPr>
            <a:endParaRPr lang="en-US" sz="2400" dirty="0" smtClean="0"/>
          </a:p>
          <a:p>
            <a:pPr lvl="1">
              <a:lnSpc>
                <a:spcPct val="150000"/>
              </a:lnSpc>
              <a:buClr>
                <a:schemeClr val="tx2"/>
              </a:buClr>
              <a:buNone/>
            </a:pPr>
            <a:endParaRPr lang="en-CA" sz="2400" dirty="0" smtClean="0"/>
          </a:p>
          <a:p>
            <a:endParaRPr lang="en-CA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lum bright="-1000"/>
          </a:blip>
          <a:srcRect/>
          <a:stretch>
            <a:fillRect/>
          </a:stretch>
        </p:blipFill>
        <p:spPr bwMode="auto">
          <a:xfrm>
            <a:off x="1571604" y="3286124"/>
            <a:ext cx="389285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 b="-1486"/>
          <a:stretch>
            <a:fillRect/>
          </a:stretch>
        </p:blipFill>
        <p:spPr bwMode="auto">
          <a:xfrm>
            <a:off x="2214546" y="5715016"/>
            <a:ext cx="244930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929198"/>
            <a:ext cx="21624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285984" y="4143380"/>
          <a:ext cx="1564116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Equation" r:id="rId6" imgW="660113" imgH="241195" progId="Equation.3">
                  <p:embed/>
                </p:oleObj>
              </mc:Choice>
              <mc:Fallback>
                <p:oleObj name="Equation" r:id="rId6" imgW="660113" imgH="241195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4143380"/>
                        <a:ext cx="1564116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Actor/Critique Control Structure</a:t>
            </a:r>
            <a:endParaRPr lang="en-CA" dirty="0"/>
          </a:p>
        </p:txBody>
      </p:sp>
      <p:graphicFrame>
        <p:nvGraphicFramePr>
          <p:cNvPr id="2355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258888" y="2461418"/>
          <a:ext cx="6426200" cy="300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Acrobat Document" r:id="rId3" imgW="6426000" imgH="3001680" progId="AcroExch.Document.7">
                  <p:embed/>
                </p:oleObj>
              </mc:Choice>
              <mc:Fallback>
                <p:oleObj name="Acrobat Document" r:id="rId3" imgW="6426000" imgH="3001680" progId="AcroExch.Document.7">
                  <p:embed/>
                  <p:pic>
                    <p:nvPicPr>
                      <p:cNvPr id="0" name="Picture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461418"/>
                        <a:ext cx="6426200" cy="300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Membership Functions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2063803" cy="3120752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35751"/>
              </p:ext>
            </p:extLst>
          </p:nvPr>
        </p:nvGraphicFramePr>
        <p:xfrm>
          <a:off x="3707904" y="1844824"/>
          <a:ext cx="2578988" cy="846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6" name="Equation" r:id="rId4" imgW="1701800" imgH="558800" progId="Equation.3">
                  <p:embed/>
                </p:oleObj>
              </mc:Choice>
              <mc:Fallback>
                <p:oleObj name="Equation" r:id="rId4" imgW="1701800" imgH="5588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844824"/>
                        <a:ext cx="2578988" cy="8468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3848" y="278092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rule takes the form: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328566"/>
              </p:ext>
            </p:extLst>
          </p:nvPr>
        </p:nvGraphicFramePr>
        <p:xfrm>
          <a:off x="3194049" y="3308350"/>
          <a:ext cx="4667579" cy="408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7" name="Equation" r:id="rId6" imgW="2755900" imgH="241300" progId="Equation.3">
                  <p:embed/>
                </p:oleObj>
              </mc:Choice>
              <mc:Fallback>
                <p:oleObj name="Equation" r:id="rId6" imgW="2755900" imgH="2413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49" y="3308350"/>
                        <a:ext cx="4667579" cy="4086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75856" y="4077072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output is the steering angle computed as,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4" y="198884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Gaussian MF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636282"/>
              </p:ext>
            </p:extLst>
          </p:nvPr>
        </p:nvGraphicFramePr>
        <p:xfrm>
          <a:off x="4283968" y="5085184"/>
          <a:ext cx="2520280" cy="1475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8" name="Equation" r:id="rId8" imgW="1562100" imgH="914400" progId="Equation.3">
                  <p:embed/>
                </p:oleObj>
              </mc:Choice>
              <mc:Fallback>
                <p:oleObj name="Equation" r:id="rId8" imgW="1562100" imgH="9144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5085184"/>
                        <a:ext cx="2520280" cy="14752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5570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Table of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42115424"/>
                  </p:ext>
                </p:extLst>
              </p:nvPr>
            </p:nvGraphicFramePr>
            <p:xfrm>
              <a:off x="539552" y="3212976"/>
              <a:ext cx="3312368" cy="1944216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1008112"/>
                    <a:gridCol w="792088"/>
                    <a:gridCol w="684076"/>
                    <a:gridCol w="828092"/>
                  </a:tblGrid>
                  <a:tr h="486054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Φ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̇"/>
                                  <m:ctrlPr>
                                    <a:rPr lang="el-GR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/>
                                    </a:rPr>
                                    <m:t>Φ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</m:e>
                              </m:acc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Z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8605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8605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Z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8605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2742115424"/>
                  </p:ext>
                </p:extLst>
              </p:nvPr>
            </p:nvGraphicFramePr>
            <p:xfrm>
              <a:off x="539552" y="3212976"/>
              <a:ext cx="3312368" cy="1944216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1008112"/>
                    <a:gridCol w="792088"/>
                    <a:gridCol w="684076"/>
                    <a:gridCol w="828092"/>
                  </a:tblGrid>
                  <a:tr h="4860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06" t="-6250" r="-229091" b="-29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Z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8605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8605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Z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8605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536" y="1628800"/>
                <a:ext cx="39604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pursuer’s fuzzy decision table and the output constant,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before learning.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28800"/>
                <a:ext cx="396044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2462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057790"/>
              </p:ext>
            </p:extLst>
          </p:nvPr>
        </p:nvGraphicFramePr>
        <p:xfrm>
          <a:off x="5004048" y="3212976"/>
          <a:ext cx="3312368" cy="19442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08112"/>
                <a:gridCol w="792088"/>
                <a:gridCol w="684076"/>
                <a:gridCol w="828092"/>
              </a:tblGrid>
              <a:tr h="486054">
                <a:tc>
                  <a:txBody>
                    <a:bodyPr/>
                    <a:lstStyle/>
                    <a:p>
                      <a:r>
                        <a:rPr lang="el-GR" dirty="0" smtClean="0"/>
                        <a:t>Φ</a:t>
                      </a:r>
                      <a:r>
                        <a:rPr lang="en-US" dirty="0" smtClean="0"/>
                        <a:t>     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</a:t>
                      </a:r>
                      <a:endParaRPr lang="en-US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l-GR" dirty="0" smtClean="0"/>
                        <a:t>π</a:t>
                      </a:r>
                      <a:r>
                        <a:rPr lang="en-US" dirty="0" smtClean="0"/>
                        <a:t>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l-GR" dirty="0" smtClean="0"/>
                        <a:t>π</a:t>
                      </a:r>
                      <a:r>
                        <a:rPr lang="en-US" dirty="0" smtClean="0"/>
                        <a:t>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l-GR" dirty="0" smtClean="0"/>
                        <a:t>π</a:t>
                      </a:r>
                      <a:r>
                        <a:rPr lang="en-US" dirty="0" smtClean="0"/>
                        <a:t>/4</a:t>
                      </a:r>
                      <a:endParaRPr lang="en-US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l-GR" dirty="0" smtClean="0"/>
                        <a:t>π</a:t>
                      </a:r>
                      <a:r>
                        <a:rPr lang="en-US" dirty="0" smtClean="0"/>
                        <a:t>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</a:t>
                      </a:r>
                      <a:r>
                        <a:rPr lang="en-US" dirty="0" smtClean="0"/>
                        <a:t>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</a:t>
                      </a:r>
                      <a:endParaRPr lang="en-US" dirty="0"/>
                    </a:p>
                  </a:txBody>
                  <a:tcPr/>
                </a:tc>
              </a:tr>
              <a:tr h="486054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</a:t>
                      </a:r>
                      <a:r>
                        <a:rPr lang="en-US" dirty="0" smtClean="0"/>
                        <a:t>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</a:t>
                      </a:r>
                      <a:r>
                        <a:rPr lang="en-US" dirty="0" smtClean="0"/>
                        <a:t>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l-GR" dirty="0" smtClean="0"/>
                        <a:t>π</a:t>
                      </a:r>
                      <a:r>
                        <a:rPr lang="en-US" dirty="0" smtClean="0"/>
                        <a:t>/4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3568" y="537321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Where, N-negative, Z-zero, P-positive, VC-very close, CS-close, FA-far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44008" y="1628800"/>
                <a:ext cx="40324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evader’s fuzzy decision table and the output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b</m:t>
                    </m:r>
                  </m:oMath>
                </a14:m>
                <a:r>
                  <a:rPr lang="en-US" dirty="0" smtClean="0"/>
                  <a:t>efore learning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628800"/>
                <a:ext cx="403244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421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166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Apply QLFIS Algorithm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Homicidal Chauffeur Game </a:t>
            </a:r>
          </a:p>
          <a:p>
            <a:pPr lvl="1">
              <a:lnSpc>
                <a:spcPct val="150000"/>
              </a:lnSpc>
              <a:buClr>
                <a:schemeClr val="tx2"/>
              </a:buClr>
            </a:pPr>
            <a:r>
              <a:rPr lang="en-CA" sz="2400" dirty="0" smtClean="0"/>
              <a:t>Pursuer learns to capture the evader and minimize the time of capture </a:t>
            </a:r>
          </a:p>
          <a:p>
            <a:pPr lvl="1"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CA" sz="2400" dirty="0" smtClean="0"/>
              <a:t>Evader learns to escape and maximize the time of capture, and learns the distance when to make sharp turns and avoid being captured</a:t>
            </a:r>
            <a:endParaRPr lang="en-US" sz="2400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Simulation Initialization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lnSpc>
                <a:spcPct val="14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CA" sz="2400" dirty="0" smtClean="0"/>
              <a:t>We have set the game parameters such that it meets the escape condition given by Isaacs </a:t>
            </a:r>
          </a:p>
          <a:p>
            <a:pPr lvl="1">
              <a:lnSpc>
                <a:spcPct val="140000"/>
              </a:lnSpc>
              <a:buClr>
                <a:schemeClr val="tx2"/>
              </a:buClr>
            </a:pPr>
            <a:r>
              <a:rPr lang="en-CA" sz="2400" dirty="0" smtClean="0"/>
              <a:t>In theory the evader should be able to escape</a:t>
            </a:r>
          </a:p>
          <a:p>
            <a:pPr marL="274320" lvl="1" indent="-274320">
              <a:lnSpc>
                <a:spcPct val="14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400" dirty="0" smtClean="0"/>
              <a:t>Fuzzy controller parameters initialization</a:t>
            </a:r>
          </a:p>
          <a:p>
            <a:pPr lvl="1">
              <a:lnSpc>
                <a:spcPct val="140000"/>
              </a:lnSpc>
              <a:buClr>
                <a:schemeClr val="tx2"/>
              </a:buClr>
            </a:pPr>
            <a:r>
              <a:rPr lang="en-US" sz="2400" dirty="0" smtClean="0"/>
              <a:t>The pursuer captures the evader before learning to see </a:t>
            </a:r>
            <a:r>
              <a:rPr lang="en-CA" sz="2400" dirty="0" smtClean="0"/>
              <a:t>how long it takes for the evader to learn how to escape </a:t>
            </a:r>
            <a:endParaRPr lang="en-US" sz="2400" dirty="0" smtClean="0"/>
          </a:p>
          <a:p>
            <a:pPr>
              <a:buNone/>
            </a:pPr>
            <a:r>
              <a:rPr lang="en-CA" sz="2400" dirty="0" smtClean="0"/>
              <a:t>	The players are then trained by tuning the input and output parameters of the fuzzy controller using QLFIS algorithm. 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Reward,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pursuer wants to minimize the distance the evader wants to maximize the distance. We compute change in distance between pursuer and evader as,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reward becomes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8059"/>
              </p:ext>
            </p:extLst>
          </p:nvPr>
        </p:nvGraphicFramePr>
        <p:xfrm>
          <a:off x="611560" y="2780928"/>
          <a:ext cx="2489915" cy="431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4" name="Equation" r:id="rId3" imgW="1244060" imgH="215806" progId="Equation.3">
                  <p:embed/>
                </p:oleObj>
              </mc:Choice>
              <mc:Fallback>
                <p:oleObj name="Equation" r:id="rId3" imgW="1244060" imgH="215806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780928"/>
                        <a:ext cx="2489915" cy="4319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465842"/>
              </p:ext>
            </p:extLst>
          </p:nvPr>
        </p:nvGraphicFramePr>
        <p:xfrm>
          <a:off x="971600" y="4042963"/>
          <a:ext cx="2088232" cy="1868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5" name="Equation" r:id="rId5" imgW="965200" imgH="863600" progId="Equation.3">
                  <p:embed/>
                </p:oleObj>
              </mc:Choice>
              <mc:Fallback>
                <p:oleObj name="Equation" r:id="rId5" imgW="965200" imgH="863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042963"/>
                        <a:ext cx="2088232" cy="18684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91880" y="427856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Pursuer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517831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Evader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97833"/>
              </p:ext>
            </p:extLst>
          </p:nvPr>
        </p:nvGraphicFramePr>
        <p:xfrm>
          <a:off x="683568" y="5949280"/>
          <a:ext cx="8208708" cy="516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6" name="Equation" r:id="rId7" imgW="3632200" imgH="228600" progId="Equation.3">
                  <p:embed/>
                </p:oleObj>
              </mc:Choice>
              <mc:Fallback>
                <p:oleObj name="Equation" r:id="rId7" imgW="3632200" imgH="2286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949280"/>
                        <a:ext cx="8208708" cy="516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611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Learning Algorithm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494366"/>
              </p:ext>
            </p:extLst>
          </p:nvPr>
        </p:nvGraphicFramePr>
        <p:xfrm>
          <a:off x="1043608" y="1628800"/>
          <a:ext cx="5521473" cy="4710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Equation" r:id="rId3" imgW="2768400" imgH="2361960" progId="Equation.3">
                  <p:embed/>
                </p:oleObj>
              </mc:Choice>
              <mc:Fallback>
                <p:oleObj name="Equation" r:id="rId3" imgW="2768400" imgH="236196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628800"/>
                        <a:ext cx="5521473" cy="4710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Before Learning</a:t>
            </a:r>
            <a:endParaRPr lang="en-CA" dirty="0"/>
          </a:p>
        </p:txBody>
      </p:sp>
      <p:graphicFrame>
        <p:nvGraphicFramePr>
          <p:cNvPr id="4915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626981" y="1676400"/>
          <a:ext cx="569001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Acrobat Document" r:id="rId3" imgW="7772400" imgH="6245280" progId="AcroExch.Document.7">
                  <p:embed/>
                </p:oleObj>
              </mc:Choice>
              <mc:Fallback>
                <p:oleObj name="Acrobat Document" r:id="rId3" imgW="7772400" imgH="6245280" progId="AcroExch.Document.7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981" y="1676400"/>
                        <a:ext cx="5690013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Objective</a:t>
            </a:r>
          </a:p>
          <a:p>
            <a:pPr lvl="1"/>
            <a:r>
              <a:rPr lang="en-US" sz="2400" dirty="0" smtClean="0"/>
              <a:t>Learning Algorithms</a:t>
            </a:r>
          </a:p>
          <a:p>
            <a:pPr lvl="1"/>
            <a:r>
              <a:rPr lang="en-US" sz="2400" dirty="0" smtClean="0"/>
              <a:t>Grid Games</a:t>
            </a:r>
          </a:p>
          <a:p>
            <a:pPr lvl="1"/>
            <a:r>
              <a:rPr lang="en-US" sz="2400" dirty="0" smtClean="0"/>
              <a:t>Differential Evader Pursuit Game</a:t>
            </a:r>
          </a:p>
          <a:p>
            <a:pPr lvl="1"/>
            <a:r>
              <a:rPr lang="en-US" sz="2400" dirty="0" smtClean="0"/>
              <a:t>Fuzzy Inference System</a:t>
            </a:r>
          </a:p>
          <a:p>
            <a:pPr lvl="1"/>
            <a:r>
              <a:rPr lang="en-US" sz="2400" dirty="0" smtClean="0"/>
              <a:t>Control Structure</a:t>
            </a:r>
          </a:p>
          <a:p>
            <a:pPr lvl="1"/>
            <a:r>
              <a:rPr lang="en-US" sz="2400" dirty="0" smtClean="0"/>
              <a:t>The Q(</a:t>
            </a:r>
            <a:r>
              <a:rPr lang="el-GR" sz="2400" dirty="0" smtClean="0"/>
              <a:t>λ</a:t>
            </a:r>
            <a:r>
              <a:rPr lang="en-US" sz="2400" dirty="0" smtClean="0"/>
              <a:t>) Learning Fuzzy Controller Structure</a:t>
            </a:r>
          </a:p>
          <a:p>
            <a:pPr lvl="1"/>
            <a:r>
              <a:rPr lang="en-US" sz="2400" dirty="0" smtClean="0"/>
              <a:t>Results </a:t>
            </a:r>
          </a:p>
          <a:p>
            <a:pPr lvl="1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159824" cy="494184"/>
          </a:xfrm>
        </p:spPr>
        <p:txBody>
          <a:bodyPr/>
          <a:lstStyle/>
          <a:p>
            <a:r>
              <a:rPr lang="en-US" dirty="0" smtClean="0"/>
              <a:t>Video of the Pursuit</a:t>
            </a:r>
            <a:endParaRPr lang="en-US" dirty="0"/>
          </a:p>
        </p:txBody>
      </p:sp>
      <p:pic>
        <p:nvPicPr>
          <p:cNvPr id="5" name="HCe500ep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00562" y="1714488"/>
            <a:ext cx="4238636" cy="3178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5143512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100 training episodes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929190" y="521495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500 training episodes</a:t>
            </a:r>
            <a:endParaRPr lang="en-CA" dirty="0"/>
          </a:p>
        </p:txBody>
      </p:sp>
      <p:pic>
        <p:nvPicPr>
          <p:cNvPr id="9" name="HCe100ep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42844" y="1714488"/>
            <a:ext cx="4286279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9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Evader Gets Smarter</a:t>
            </a:r>
            <a:endParaRPr lang="en-CA" dirty="0"/>
          </a:p>
        </p:txBody>
      </p:sp>
      <p:pic>
        <p:nvPicPr>
          <p:cNvPr id="4" name="HCe900ep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3108" y="1928802"/>
            <a:ext cx="4195772" cy="3146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3174" y="557214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900 training episodes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Experimental Work</a:t>
            </a:r>
            <a:endParaRPr lang="en-CA" dirty="0"/>
          </a:p>
        </p:txBody>
      </p:sp>
      <p:pic>
        <p:nvPicPr>
          <p:cNvPr id="4" name="RedFollowBlueDem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3043" y="1714489"/>
            <a:ext cx="5143536" cy="2890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7422" y="5000636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Red Pursues Blue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Conclusions and Future Work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3538" indent="-363538">
              <a:lnSpc>
                <a:spcPct val="150000"/>
              </a:lnSpc>
              <a:tabLst>
                <a:tab pos="363538" algn="l"/>
              </a:tabLst>
            </a:pPr>
            <a:r>
              <a:rPr lang="en-CA" sz="2000" dirty="0" smtClean="0"/>
              <a:t>Reinforcement learning is used to train players in differential games. </a:t>
            </a:r>
          </a:p>
          <a:p>
            <a:pPr marL="363538" indent="-363538">
              <a:lnSpc>
                <a:spcPct val="150000"/>
              </a:lnSpc>
              <a:tabLst>
                <a:tab pos="363538" algn="l"/>
              </a:tabLst>
            </a:pPr>
            <a:r>
              <a:rPr lang="en-CA" sz="2000" dirty="0" smtClean="0"/>
              <a:t>The evader and the pursuer are trained by tuning the input and output parameters of a fuzzy controller using QLFIS algorithm. </a:t>
            </a:r>
          </a:p>
          <a:p>
            <a:pPr marL="363538" indent="-363538">
              <a:lnSpc>
                <a:spcPct val="150000"/>
              </a:lnSpc>
              <a:tabLst>
                <a:tab pos="363538" algn="l"/>
              </a:tabLst>
            </a:pPr>
            <a:r>
              <a:rPr lang="en-US" sz="2000" dirty="0" smtClean="0"/>
              <a:t>We showed that the proposed technique trained the evader to escape from the pursuer after approximately 900 learning episodes </a:t>
            </a:r>
            <a:endParaRPr lang="en-US" sz="2000" dirty="0" smtClean="0"/>
          </a:p>
          <a:p>
            <a:pPr marL="363538" indent="-363538">
              <a:lnSpc>
                <a:spcPct val="150000"/>
              </a:lnSpc>
              <a:tabLst>
                <a:tab pos="363538" algn="l"/>
              </a:tabLst>
            </a:pPr>
            <a:r>
              <a:rPr lang="en-US" sz="2000" dirty="0" smtClean="0"/>
              <a:t>We would like to dramatically decrease the learning time. </a:t>
            </a:r>
          </a:p>
          <a:p>
            <a:pPr marL="363538" indent="-363538">
              <a:lnSpc>
                <a:spcPct val="150000"/>
              </a:lnSpc>
              <a:tabLst>
                <a:tab pos="363538" algn="l"/>
              </a:tabLst>
            </a:pPr>
            <a:r>
              <a:rPr lang="en-US" sz="2000" dirty="0" smtClean="0"/>
              <a:t>Need balance between Nurture versus Nature.</a:t>
            </a:r>
            <a:endParaRPr lang="en-CA" sz="2000" dirty="0" smtClean="0"/>
          </a:p>
          <a:p>
            <a:pPr marL="363538" indent="-363538">
              <a:lnSpc>
                <a:spcPct val="150000"/>
              </a:lnSpc>
              <a:tabLst>
                <a:tab pos="363538" algn="l"/>
              </a:tabLst>
            </a:pPr>
            <a:endParaRPr lang="en-CA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To create robots that can learn to work together either as part of a team or as competing teams. The goal is to develop learning algorithms for low cost simple robots and autonomous vehicles.</a:t>
            </a:r>
          </a:p>
          <a:p>
            <a:r>
              <a:rPr lang="en-CA" dirty="0" smtClean="0"/>
              <a:t>Applications in security and border protection, mapping, etc.</a:t>
            </a:r>
          </a:p>
          <a:p>
            <a:endParaRPr lang="en-CA" dirty="0" smtClean="0"/>
          </a:p>
          <a:p>
            <a:r>
              <a:rPr lang="en-CA" dirty="0" smtClean="0"/>
              <a:t>We are using two games to evaluate the algorithms they are:</a:t>
            </a:r>
          </a:p>
          <a:p>
            <a:pPr lvl="1"/>
            <a:r>
              <a:rPr lang="en-CA" dirty="0" smtClean="0"/>
              <a:t>The evader pursuit game.</a:t>
            </a:r>
          </a:p>
          <a:p>
            <a:pPr lvl="1"/>
            <a:r>
              <a:rPr lang="en-CA" dirty="0" smtClean="0"/>
              <a:t>The defending a territory game.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4643438" y="3786190"/>
          <a:ext cx="4071934" cy="2905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Acrobat Document" r:id="rId3" imgW="7943760" imgH="5672880" progId="AcroExch.Document.7">
                  <p:embed/>
                </p:oleObj>
              </mc:Choice>
              <mc:Fallback>
                <p:oleObj name="Acrobat Document" r:id="rId3" imgW="7943760" imgH="5672880" progId="AcroExch.Document.7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786190"/>
                        <a:ext cx="4071934" cy="2905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>
              <a:lnSpc>
                <a:spcPct val="150000"/>
              </a:lnSpc>
            </a:pPr>
            <a:r>
              <a:rPr lang="en-US" sz="1800" dirty="0" smtClean="0"/>
              <a:t>Homicidal Chauffeur Game </a:t>
            </a:r>
          </a:p>
          <a:p>
            <a:pPr marL="610426" lvl="1" indent="-363538">
              <a:lnSpc>
                <a:spcPct val="150000"/>
              </a:lnSpc>
              <a:buClr>
                <a:schemeClr val="tx2"/>
              </a:buClr>
            </a:pPr>
            <a:r>
              <a:rPr lang="en-CA" sz="1600" dirty="0" smtClean="0"/>
              <a:t>The pursuer is a car-like mobile robot </a:t>
            </a:r>
          </a:p>
          <a:p>
            <a:pPr marL="610426" lvl="1" indent="-363538">
              <a:lnSpc>
                <a:spcPct val="150000"/>
              </a:lnSpc>
              <a:buClr>
                <a:schemeClr val="tx2"/>
              </a:buClr>
            </a:pPr>
            <a:r>
              <a:rPr lang="en-US" sz="1600" dirty="0" smtClean="0"/>
              <a:t>The evader (pedestrian) </a:t>
            </a:r>
            <a:r>
              <a:rPr lang="en-CA" sz="1600" dirty="0" smtClean="0"/>
              <a:t>is a point </a:t>
            </a:r>
          </a:p>
          <a:p>
            <a:pPr marL="900113" lvl="1" indent="-276225">
              <a:lnSpc>
                <a:spcPct val="150000"/>
              </a:lnSpc>
              <a:buClr>
                <a:schemeClr val="tx2"/>
              </a:buClr>
              <a:buNone/>
            </a:pPr>
            <a:r>
              <a:rPr lang="en-CA" sz="1600" dirty="0" smtClean="0"/>
              <a:t>that can move in any direction </a:t>
            </a:r>
          </a:p>
          <a:p>
            <a:pPr marL="900113" lvl="1" indent="-276225">
              <a:lnSpc>
                <a:spcPct val="150000"/>
              </a:lnSpc>
              <a:buClr>
                <a:schemeClr val="tx2"/>
              </a:buClr>
              <a:buNone/>
            </a:pPr>
            <a:r>
              <a:rPr lang="en-CA" dirty="0" smtClean="0"/>
              <a:t>Equations of motion for the mobile robots are</a:t>
            </a:r>
          </a:p>
          <a:p>
            <a:endParaRPr lang="en-US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638800" y="1295400"/>
          <a:ext cx="281940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Acrobat Document" r:id="rId5" imgW="6143584" imgH="4124315" progId="AcroExch.Document.7">
                  <p:embed/>
                </p:oleObj>
              </mc:Choice>
              <mc:Fallback>
                <p:oleObj name="Acrobat Document" r:id="rId5" imgW="6143584" imgH="4124315" progId="AcroExch.Document.7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295400"/>
                        <a:ext cx="281940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4000504"/>
            <a:ext cx="223096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0764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Learning (RL) 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0700" lvl="1">
              <a:lnSpc>
                <a:spcPct val="170000"/>
              </a:lnSpc>
              <a:buClr>
                <a:schemeClr val="tx2"/>
              </a:buClr>
            </a:pPr>
            <a:r>
              <a:rPr lang="en-CA" sz="2000" dirty="0" smtClean="0"/>
              <a:t>Enables an agent (robot) to learn autonomously from its own experience by interacting with the real world (environment</a:t>
            </a:r>
            <a:r>
              <a:rPr lang="en-CA" sz="1600" dirty="0" smtClean="0"/>
              <a:t>) </a:t>
            </a:r>
          </a:p>
          <a:p>
            <a:pPr marL="520700" lvl="1">
              <a:lnSpc>
                <a:spcPct val="170000"/>
              </a:lnSpc>
              <a:buClr>
                <a:schemeClr val="tx2"/>
              </a:buClr>
            </a:pPr>
            <a:r>
              <a:rPr lang="en-CA" sz="2000" dirty="0" smtClean="0"/>
              <a:t>Learning can find solutions that cannot be found in advance</a:t>
            </a:r>
          </a:p>
          <a:p>
            <a:pPr marL="767588" lvl="3">
              <a:lnSpc>
                <a:spcPct val="170000"/>
              </a:lnSpc>
              <a:buClr>
                <a:schemeClr val="tx2"/>
              </a:buClr>
            </a:pPr>
            <a:r>
              <a:rPr lang="en-CA" sz="2000" dirty="0" smtClean="0"/>
              <a:t>Environment or robot too complex</a:t>
            </a:r>
          </a:p>
          <a:p>
            <a:pPr marL="767588" lvl="3">
              <a:lnSpc>
                <a:spcPct val="170000"/>
              </a:lnSpc>
              <a:buClr>
                <a:schemeClr val="tx2"/>
              </a:buClr>
            </a:pPr>
            <a:r>
              <a:rPr lang="en-CA" sz="2000" dirty="0" smtClean="0"/>
              <a:t>Problem not fully known beforehand 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Q-Learning Algorithm (Reinforcement Learning)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one either has Matrix Games (Stage Games) or Stochastic Games (Markov Games).</a:t>
            </a:r>
          </a:p>
          <a:p>
            <a:r>
              <a:rPr lang="en-US" dirty="0" smtClean="0"/>
              <a:t>Matrix Games – Matching Pennies, Rock/Paper/Scissors, Prisoners’ Dilemma.</a:t>
            </a:r>
          </a:p>
          <a:p>
            <a:r>
              <a:rPr lang="en-US" dirty="0" smtClean="0"/>
              <a:t>Grid Games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072159"/>
              </p:ext>
            </p:extLst>
          </p:nvPr>
        </p:nvGraphicFramePr>
        <p:xfrm>
          <a:off x="762000" y="3581400"/>
          <a:ext cx="3581400" cy="2623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Acrobat Document" r:id="rId3" imgW="1923120" imgH="1409040" progId="AcroExch.Document.7">
                  <p:embed/>
                </p:oleObj>
              </mc:Choice>
              <mc:Fallback>
                <p:oleObj name="Acrobat Document" r:id="rId3" imgW="1923120" imgH="1409040" progId="AcroExch.Document.7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81400"/>
                        <a:ext cx="3581400" cy="26238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71635"/>
              </p:ext>
            </p:extLst>
          </p:nvPr>
        </p:nvGraphicFramePr>
        <p:xfrm>
          <a:off x="4876800" y="3581400"/>
          <a:ext cx="33528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Acrobat Document" r:id="rId5" imgW="1810080" imgH="1378080" progId="AcroExch.Document.7">
                  <p:embed/>
                </p:oleObj>
              </mc:Choice>
              <mc:Fallback>
                <p:oleObj name="Acrobat Document" r:id="rId5" imgW="1810080" imgH="1378080" progId="AcroExch.Document.7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581400"/>
                        <a:ext cx="3352800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029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value of a </a:t>
            </a:r>
            <a:r>
              <a:rPr lang="en-US" dirty="0" smtClean="0"/>
              <a:t>state s</a:t>
            </a:r>
            <a:r>
              <a:rPr lang="en-US" dirty="0"/>
              <a:t>, is the expected future return of following policy </a:t>
            </a:r>
            <a:r>
              <a:rPr lang="el-GR" dirty="0" smtClean="0"/>
              <a:t>π</a:t>
            </a:r>
            <a:r>
              <a:rPr lang="en-US" dirty="0" smtClean="0"/>
              <a:t>(s</a:t>
            </a:r>
            <a:r>
              <a:rPr lang="en-US" dirty="0"/>
              <a:t>; a), starting </a:t>
            </a:r>
            <a:r>
              <a:rPr lang="en-US" dirty="0" smtClean="0"/>
              <a:t>from s </a:t>
            </a:r>
            <a:r>
              <a:rPr lang="en-US" dirty="0"/>
              <a:t>can be written as,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We </a:t>
            </a:r>
            <a:r>
              <a:rPr lang="en-US" dirty="0"/>
              <a:t>also </a:t>
            </a:r>
            <a:r>
              <a:rPr lang="en-US" dirty="0" smtClean="0"/>
              <a:t>define </a:t>
            </a:r>
            <a:r>
              <a:rPr lang="en-US" dirty="0"/>
              <a:t>the action value function for </a:t>
            </a:r>
            <a:r>
              <a:rPr lang="en-US" dirty="0" smtClean="0"/>
              <a:t>a policy or a strategy</a:t>
            </a:r>
            <a:r>
              <a:rPr lang="en-US" dirty="0"/>
              <a:t>,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The term                is </a:t>
            </a:r>
            <a:r>
              <a:rPr lang="en-US" dirty="0"/>
              <a:t>a little </a:t>
            </a:r>
            <a:r>
              <a:rPr lang="en-US" dirty="0" smtClean="0"/>
              <a:t>different from            . </a:t>
            </a:r>
            <a:r>
              <a:rPr lang="en-US" dirty="0"/>
              <a:t>The </a:t>
            </a:r>
            <a:r>
              <a:rPr lang="en-US" dirty="0" smtClean="0"/>
              <a:t>term</a:t>
            </a:r>
            <a:endParaRPr lang="en-US" dirty="0"/>
          </a:p>
          <a:p>
            <a:pPr>
              <a:buNone/>
            </a:pPr>
            <a:r>
              <a:rPr lang="en-US" dirty="0"/>
              <a:t>is the expected return if we choose action a, in state s and then </a:t>
            </a:r>
            <a:r>
              <a:rPr lang="en-US" dirty="0" smtClean="0"/>
              <a:t>follow</a:t>
            </a:r>
          </a:p>
          <a:p>
            <a:pPr>
              <a:buNone/>
            </a:pPr>
            <a:r>
              <a:rPr lang="en-US" dirty="0" smtClean="0"/>
              <a:t> policy </a:t>
            </a:r>
            <a:r>
              <a:rPr lang="en-US" dirty="0"/>
              <a:t>or strategy </a:t>
            </a:r>
            <a:r>
              <a:rPr lang="el-GR" dirty="0" smtClean="0"/>
              <a:t>π</a:t>
            </a:r>
            <a:r>
              <a:rPr lang="en-US" dirty="0" smtClean="0"/>
              <a:t> </a:t>
            </a:r>
            <a:r>
              <a:rPr lang="en-US" dirty="0"/>
              <a:t>afterwards.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562051"/>
              </p:ext>
            </p:extLst>
          </p:nvPr>
        </p:nvGraphicFramePr>
        <p:xfrm>
          <a:off x="533400" y="2209800"/>
          <a:ext cx="6248401" cy="990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3" imgW="2882900" imgH="457200" progId="Equation.3">
                  <p:embed/>
                </p:oleObj>
              </mc:Choice>
              <mc:Fallback>
                <p:oleObj name="Equation" r:id="rId3" imgW="2882900" imgH="45720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6248401" cy="990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71538" y="3571876"/>
          <a:ext cx="5214974" cy="920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5" imgW="2590800" imgH="457200" progId="Equation.3">
                  <p:embed/>
                </p:oleObj>
              </mc:Choice>
              <mc:Fallback>
                <p:oleObj name="Equation" r:id="rId5" imgW="2590800" imgH="45720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3571876"/>
                        <a:ext cx="5214974" cy="9202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428728" y="4357694"/>
          <a:ext cx="1023944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7" imgW="545863" imgH="228501" progId="Equation.3">
                  <p:embed/>
                </p:oleObj>
              </mc:Choice>
              <mc:Fallback>
                <p:oleObj name="Equation" r:id="rId7" imgW="545863" imgH="228501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4357694"/>
                        <a:ext cx="1023944" cy="428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5286380" y="4357694"/>
          <a:ext cx="8572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9" imgW="406224" imgH="228501" progId="Equation.3">
                  <p:embed/>
                </p:oleObj>
              </mc:Choice>
              <mc:Fallback>
                <p:oleObj name="Equation" r:id="rId9" imgW="406224" imgH="228501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4357694"/>
                        <a:ext cx="8572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7358082" y="4357694"/>
          <a:ext cx="1023945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Equation" r:id="rId11" imgW="545863" imgH="228501" progId="Equation.3">
                  <p:embed/>
                </p:oleObj>
              </mc:Choice>
              <mc:Fallback>
                <p:oleObj name="Equation" r:id="rId11" imgW="545863" imgH="228501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4357694"/>
                        <a:ext cx="1023945" cy="428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4792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Nominal Q-Learning Algorithm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Choose action </a:t>
            </a:r>
            <a:r>
              <a:rPr lang="en-CA" i="1" dirty="0" smtClean="0"/>
              <a:t>a</a:t>
            </a:r>
            <a:r>
              <a:rPr lang="en-CA" dirty="0" smtClean="0"/>
              <a:t> based on </a:t>
            </a:r>
            <a:r>
              <a:rPr lang="el-GR" dirty="0" smtClean="0"/>
              <a:t>ε</a:t>
            </a:r>
            <a:r>
              <a:rPr lang="en-CA" dirty="0" smtClean="0"/>
              <a:t> – greedy policy, move to next state </a:t>
            </a:r>
            <a:r>
              <a:rPr lang="en-CA" i="1" dirty="0" smtClean="0"/>
              <a:t>s</a:t>
            </a:r>
            <a:r>
              <a:rPr lang="en-CA" dirty="0" smtClean="0"/>
              <a:t>’, and receive reward r. Choose next action, </a:t>
            </a:r>
            <a:r>
              <a:rPr lang="en-CA" i="1" dirty="0" smtClean="0"/>
              <a:t>a</a:t>
            </a:r>
            <a:r>
              <a:rPr lang="en-CA" dirty="0" smtClean="0"/>
              <a:t>’ in state </a:t>
            </a:r>
            <a:r>
              <a:rPr lang="en-CA" i="1" dirty="0" smtClean="0"/>
              <a:t>s</a:t>
            </a:r>
            <a:r>
              <a:rPr lang="en-CA" dirty="0" smtClean="0"/>
              <a:t>’, then update Q table as,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You may also see this in the form,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We set </a:t>
            </a:r>
            <a:r>
              <a:rPr lang="el-GR" dirty="0" smtClean="0"/>
              <a:t>α</a:t>
            </a:r>
            <a:r>
              <a:rPr lang="en-CA" dirty="0" smtClean="0"/>
              <a:t> = 0.1 and </a:t>
            </a:r>
            <a:r>
              <a:rPr lang="el-GR" dirty="0" smtClean="0"/>
              <a:t>γ</a:t>
            </a:r>
            <a:r>
              <a:rPr lang="en-CA" dirty="0" smtClean="0"/>
              <a:t> = 0.9, these are typical values.</a:t>
            </a:r>
          </a:p>
          <a:p>
            <a:r>
              <a:rPr lang="en-CA" dirty="0" smtClean="0"/>
              <a:t>The performance difference between the above two implementations is minor.</a:t>
            </a:r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71472" y="2714620"/>
          <a:ext cx="6619921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Equation" r:id="rId3" imgW="3530600" imgH="228600" progId="Equation.3">
                  <p:embed/>
                </p:oleObj>
              </mc:Choice>
              <mc:Fallback>
                <p:oleObj name="Equation" r:id="rId3" imgW="35306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714620"/>
                        <a:ext cx="6619921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500034" y="3929066"/>
          <a:ext cx="7572428" cy="50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Equation" r:id="rId5" imgW="3721100" imgH="279400" progId="Equation.3">
                  <p:embed/>
                </p:oleObj>
              </mc:Choice>
              <mc:Fallback>
                <p:oleObj name="Equation" r:id="rId5" imgW="3721100" imgH="279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929066"/>
                        <a:ext cx="7572428" cy="5091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Value of the Optimal Strategy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4929190" y="2340542"/>
          <a:ext cx="3620423" cy="2725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Acrobat Document" r:id="rId3" imgW="1809684" imgH="1361815" progId="AcroExch.Document.7">
                  <p:embed/>
                </p:oleObj>
              </mc:Choice>
              <mc:Fallback>
                <p:oleObj name="Acrobat Document" r:id="rId3" imgW="1809684" imgH="1361815" progId="AcroExch.Document.7">
                  <p:embed/>
                  <p:pic>
                    <p:nvPicPr>
                      <p:cNvPr id="0" name="Picture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2340542"/>
                        <a:ext cx="3620423" cy="27251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14348" y="2214554"/>
          <a:ext cx="3619871" cy="2786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Acrobat Document" r:id="rId5" imgW="1695229" imgH="1304859" progId="AcroExch.Document.7">
                  <p:embed/>
                </p:oleObj>
              </mc:Choice>
              <mc:Fallback>
                <p:oleObj name="Acrobat Document" r:id="rId5" imgW="1695229" imgH="1304859" progId="AcroExch.Document.7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2214554"/>
                        <a:ext cx="3619871" cy="2786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3579</TotalTime>
  <Words>875</Words>
  <Application>Microsoft Office PowerPoint</Application>
  <PresentationFormat>On-screen Show (4:3)</PresentationFormat>
  <Paragraphs>143</Paragraphs>
  <Slides>23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Times</vt:lpstr>
      <vt:lpstr>Wingdings 2</vt:lpstr>
      <vt:lpstr>Calibri</vt:lpstr>
      <vt:lpstr>Cambria Math</vt:lpstr>
      <vt:lpstr>Times New Roman</vt:lpstr>
      <vt:lpstr>CommonBullets</vt:lpstr>
      <vt:lpstr>Gulim</vt:lpstr>
      <vt:lpstr>Blank</vt:lpstr>
      <vt:lpstr>Acrobat Document</vt:lpstr>
      <vt:lpstr>Equation</vt:lpstr>
      <vt:lpstr>Microsoft Equation 3.0</vt:lpstr>
      <vt:lpstr>Q(λ)-Learning Fuzzy Controller for the Homicidal Chauffeur Differential Game </vt:lpstr>
      <vt:lpstr>Presentation Outline</vt:lpstr>
      <vt:lpstr>Objective</vt:lpstr>
      <vt:lpstr>Objective Cont.</vt:lpstr>
      <vt:lpstr>Reinforcement Learning (RL)  </vt:lpstr>
      <vt:lpstr>The Q-Learning Algorithm (Reinforcement Learning)</vt:lpstr>
      <vt:lpstr>The Value Functions</vt:lpstr>
      <vt:lpstr>The Nominal Q-Learning Algorithm</vt:lpstr>
      <vt:lpstr>The Value of the Optimal Strategy</vt:lpstr>
      <vt:lpstr>Continuous Differential Game </vt:lpstr>
      <vt:lpstr>Analysis of the Game</vt:lpstr>
      <vt:lpstr>The Actor/Critique Control Structure</vt:lpstr>
      <vt:lpstr>Some Membership Functions</vt:lpstr>
      <vt:lpstr>The Table of Rules</vt:lpstr>
      <vt:lpstr>Apply QLFIS Algorithm</vt:lpstr>
      <vt:lpstr>Simulation Initialization</vt:lpstr>
      <vt:lpstr>The Reward,</vt:lpstr>
      <vt:lpstr>The Learning Algorithm</vt:lpstr>
      <vt:lpstr>Before Learning</vt:lpstr>
      <vt:lpstr>Video of the Pursuit</vt:lpstr>
      <vt:lpstr>The Evader Gets Smarter</vt:lpstr>
      <vt:lpstr>Our Experimental Work</vt:lpstr>
      <vt:lpstr>Conclusions and Future Work</vt:lpstr>
    </vt:vector>
  </TitlesOfParts>
  <Company>Hewson Bridge and Smith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</dc:creator>
  <cp:lastModifiedBy>Howard Schwartz</cp:lastModifiedBy>
  <cp:revision>132</cp:revision>
  <cp:lastPrinted>2003-01-15T21:41:25Z</cp:lastPrinted>
  <dcterms:created xsi:type="dcterms:W3CDTF">2003-01-15T21:15:39Z</dcterms:created>
  <dcterms:modified xsi:type="dcterms:W3CDTF">2012-06-25T15:46:22Z</dcterms:modified>
</cp:coreProperties>
</file>