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1" r:id="rId4"/>
    <p:sldId id="272" r:id="rId5"/>
    <p:sldId id="259" r:id="rId6"/>
    <p:sldId id="286" r:id="rId7"/>
    <p:sldId id="258" r:id="rId8"/>
    <p:sldId id="260" r:id="rId9"/>
    <p:sldId id="263" r:id="rId10"/>
    <p:sldId id="273" r:id="rId11"/>
    <p:sldId id="281" r:id="rId12"/>
    <p:sldId id="282" r:id="rId13"/>
    <p:sldId id="264" r:id="rId14"/>
    <p:sldId id="284" r:id="rId15"/>
    <p:sldId id="279" r:id="rId16"/>
    <p:sldId id="269" r:id="rId17"/>
    <p:sldId id="268" r:id="rId18"/>
    <p:sldId id="266" r:id="rId19"/>
    <p:sldId id="278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3" autoAdjust="0"/>
    <p:restoredTop sz="94663" autoAdjust="0"/>
  </p:normalViewPr>
  <p:slideViewPr>
    <p:cSldViewPr>
      <p:cViewPr>
        <p:scale>
          <a:sx n="66" d="100"/>
          <a:sy n="66" d="100"/>
        </p:scale>
        <p:origin x="-2658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BE3E5-2C92-41AA-8074-28C52EB88010}" type="datetimeFigureOut">
              <a:rPr lang="en-US" smtClean="0"/>
              <a:pPr/>
              <a:t>6/4/2012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62D3A-6630-41CE-AA00-B9403114516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476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62D3A-6630-41CE-AA00-B94031145165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68000" contrast="-15000"/>
          </a:blip>
          <a:srcRect/>
          <a:tile tx="0" ty="0" sx="50000" sy="5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en-US" smtClean="0"/>
              <a:t>Wednesday, July 4,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hf hdr="0" ft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2590800" y="533400"/>
            <a:ext cx="6705600" cy="1981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CA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Q(</a:t>
            </a:r>
            <a:r>
              <a:rPr lang="el-GR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/>
                <a:ea typeface="Gulim"/>
                <a:cs typeface="Arial" pitchFamily="34" charset="0"/>
              </a:rPr>
              <a:t>λ</a:t>
            </a:r>
            <a:r>
              <a:rPr lang="en-CA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)-Learning Fuzzy Controller for the Homicidal Chauffeur Differential Game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2743200"/>
            <a:ext cx="6477000" cy="1219200"/>
          </a:xfrm>
          <a:noFill/>
          <a:ln>
            <a:noFill/>
          </a:ln>
        </p:spPr>
        <p:txBody>
          <a:bodyPr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C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Presented by: </a:t>
            </a:r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Prof. Howard M. Schwartz</a:t>
            </a:r>
          </a:p>
          <a:p>
            <a:pPr algn="ctr"/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dirty="0" err="1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Badr</a:t>
            </a:r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M. Al </a:t>
            </a:r>
            <a:r>
              <a:rPr lang="en-US" sz="2400" b="1" dirty="0" err="1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Faiya</a:t>
            </a:r>
            <a:endParaRPr lang="en-US" sz="2400" b="1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590800" y="4932402"/>
            <a:ext cx="6705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CA" sz="15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20th Mediterranean Conference on Control and Automation - MED 2012</a:t>
            </a:r>
          </a:p>
          <a:p>
            <a:pPr algn="ctr"/>
            <a:r>
              <a:rPr lang="en-US" sz="15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Barcelona, Spain </a:t>
            </a:r>
            <a:endParaRPr lang="en-CA" sz="1500" b="1" dirty="0" smtClean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664" y="6400800"/>
            <a:ext cx="588336" cy="228600"/>
          </a:xfrm>
        </p:spPr>
        <p:txBody>
          <a:bodyPr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/>
              <a:t>1</a:t>
            </a:fld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4343400" y="5895201"/>
            <a:ext cx="3276600" cy="27699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8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Wednesday, July 4, 2012</a:t>
            </a:r>
            <a:endParaRPr sz="1800" b="1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2667000" y="3834825"/>
            <a:ext cx="647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CA" sz="16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Department of Systems and Computer Engineering,</a:t>
            </a:r>
          </a:p>
          <a:p>
            <a:pPr algn="ctr"/>
            <a:r>
              <a:rPr lang="en-CA" sz="16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Carleton University, Ottawa, Canada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239000" cy="914400"/>
          </a:xfrm>
        </p:spPr>
        <p:txBody>
          <a:bodyPr>
            <a:normAutofit/>
          </a:bodyPr>
          <a:lstStyle/>
          <a:p>
            <a:r>
              <a:rPr lang="en-US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</a:t>
            </a:r>
            <a:endParaRPr lang="en-CA" sz="40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24384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50000"/>
              </a:lnSpc>
            </a:pPr>
            <a:r>
              <a:rPr lang="en-CA" sz="2400" dirty="0" smtClean="0"/>
              <a:t>Lack of studies on how the evader can learn its optimal strategy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10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smtClean="0"/>
              <a:t>Wednesday, July 4, 2012</a:t>
            </a:r>
            <a:endParaRPr lang="en-US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975360"/>
          </a:xfr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CA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Proposed Solutions</a:t>
            </a:r>
            <a:endParaRPr lang="en-CA" sz="40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239000" cy="4846320"/>
          </a:xfrm>
        </p:spPr>
        <p:txBody>
          <a:bodyPr>
            <a:normAutofit/>
          </a:bodyPr>
          <a:lstStyle/>
          <a:p>
            <a:pPr marL="274320" lvl="1" indent="-274320">
              <a:lnSpc>
                <a:spcPct val="15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400" dirty="0" smtClean="0">
                <a:solidFill>
                  <a:schemeClr val="tx1"/>
                </a:solidFill>
              </a:rPr>
              <a:t>Add the distance and the angle difference as inputs to the FLC of the evader</a:t>
            </a:r>
          </a:p>
          <a:p>
            <a:pPr lvl="1">
              <a:lnSpc>
                <a:spcPct val="150000"/>
              </a:lnSpc>
              <a:buClr>
                <a:schemeClr val="tx2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The distance is critical for the evader when the pursuer approaches the evader to make a sharp turns to inter into </a:t>
            </a:r>
            <a:r>
              <a:rPr lang="en-US" sz="1800" dirty="0" err="1" smtClean="0">
                <a:solidFill>
                  <a:schemeClr val="tx1"/>
                </a:solidFill>
              </a:rPr>
              <a:t>R</a:t>
            </a:r>
            <a:r>
              <a:rPr lang="en-US" sz="1600" dirty="0" err="1" smtClean="0">
                <a:solidFill>
                  <a:schemeClr val="tx1"/>
                </a:solidFill>
              </a:rPr>
              <a:t>p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CA" sz="1800" dirty="0" smtClean="0">
              <a:solidFill>
                <a:schemeClr val="tx1"/>
              </a:solidFill>
            </a:endParaRPr>
          </a:p>
          <a:p>
            <a:pPr marL="274320" lvl="1" indent="-274320">
              <a:lnSpc>
                <a:spcPct val="15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400" dirty="0" smtClean="0">
                <a:solidFill>
                  <a:schemeClr val="tx1"/>
                </a:solidFill>
              </a:rPr>
              <a:t>Apply QLFIS algorithm to train both the pursuer and the evader simultaneously </a:t>
            </a:r>
          </a:p>
          <a:p>
            <a:pPr lvl="1">
              <a:lnSpc>
                <a:spcPct val="150000"/>
              </a:lnSpc>
              <a:buClr>
                <a:schemeClr val="tx2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Tune </a:t>
            </a:r>
            <a:r>
              <a:rPr lang="en-CA" sz="1800" dirty="0" smtClean="0">
                <a:solidFill>
                  <a:schemeClr val="tx1"/>
                </a:solidFill>
              </a:rPr>
              <a:t>the input and the output parameters of the FLC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477000"/>
            <a:ext cx="2002464" cy="226902"/>
          </a:xfrm>
        </p:spPr>
        <p:txBody>
          <a:bodyPr/>
          <a:lstStyle/>
          <a:p>
            <a:r>
              <a:rPr lang="en-US" sz="1100" b="1" smtClean="0"/>
              <a:t>Wednesday, July 4, 2012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664" y="6400800"/>
            <a:ext cx="588336" cy="3048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11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899160"/>
          </a:xfr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CA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Proposed Solutions</a:t>
            </a:r>
            <a:endParaRPr lang="en-CA" sz="40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3124200"/>
          </a:xfrm>
        </p:spPr>
        <p:txBody>
          <a:bodyPr>
            <a:normAutofit/>
          </a:bodyPr>
          <a:lstStyle/>
          <a:p>
            <a:pPr marL="363538" indent="-363538">
              <a:lnSpc>
                <a:spcPct val="150000"/>
              </a:lnSpc>
            </a:pPr>
            <a:r>
              <a:rPr lang="en-US" sz="2400" dirty="0" smtClean="0"/>
              <a:t>Analyze the game for the evader </a:t>
            </a:r>
          </a:p>
          <a:p>
            <a:pPr lvl="1">
              <a:lnSpc>
                <a:spcPct val="150000"/>
              </a:lnSpc>
              <a:buClr>
                <a:schemeClr val="tx2"/>
              </a:buClr>
            </a:pPr>
            <a:r>
              <a:rPr lang="en-US" sz="2000" dirty="0" smtClean="0">
                <a:solidFill>
                  <a:schemeClr val="tx1"/>
                </a:solidFill>
              </a:rPr>
              <a:t>Investigate for the escape condition and the optimal solution</a:t>
            </a:r>
          </a:p>
          <a:p>
            <a:pPr lvl="2">
              <a:lnSpc>
                <a:spcPct val="150000"/>
              </a:lnSpc>
              <a:buClr>
                <a:schemeClr val="tx2"/>
              </a:buClr>
            </a:pPr>
            <a:r>
              <a:rPr lang="en-CA" sz="1600" dirty="0" smtClean="0"/>
              <a:t>Set the parameters to meet the escape condition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endParaRPr lang="en-US" sz="1600" dirty="0" smtClean="0"/>
          </a:p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endParaRPr lang="en-US" sz="1600" dirty="0" smtClean="0"/>
          </a:p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b="1" smtClean="0"/>
              <a:t>Wednesday, July 4, 2012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12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lum bright="-1000"/>
          </a:blip>
          <a:srcRect/>
          <a:stretch>
            <a:fillRect/>
          </a:stretch>
        </p:blipFill>
        <p:spPr bwMode="auto">
          <a:xfrm>
            <a:off x="1489765" y="3043744"/>
            <a:ext cx="2929835" cy="53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4"/>
          <a:srcRect b="-1486"/>
          <a:stretch>
            <a:fillRect/>
          </a:stretch>
        </p:blipFill>
        <p:spPr bwMode="auto">
          <a:xfrm>
            <a:off x="1796143" y="4518025"/>
            <a:ext cx="201385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3756025"/>
            <a:ext cx="184527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4419600" y="3810000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(3)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(4)</a:t>
            </a:r>
            <a:endParaRPr lang="en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19600" y="3135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(2)</a:t>
            </a:r>
            <a:endParaRPr lang="en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900000"/>
          </a:xfr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CA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Proposed Solutions</a:t>
            </a:r>
            <a:endParaRPr lang="en-CA" sz="40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7772400" cy="1447800"/>
          </a:xfrm>
        </p:spPr>
        <p:txBody>
          <a:bodyPr>
            <a:noAutofit/>
          </a:bodyPr>
          <a:lstStyle/>
          <a:p>
            <a:pPr marL="274320" lvl="1" indent="-274320">
              <a:lnSpc>
                <a:spcPct val="16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000" dirty="0" smtClean="0">
                <a:solidFill>
                  <a:schemeClr val="tx1"/>
                </a:solidFill>
              </a:rPr>
              <a:t>So this is the ideal, </a:t>
            </a:r>
            <a:r>
              <a:rPr lang="en-CA" sz="2000" dirty="0" smtClean="0">
                <a:solidFill>
                  <a:schemeClr val="tx1"/>
                </a:solidFill>
              </a:rPr>
              <a:t>our goal is to see if the learning algorithm will converge to the known optimal solution and train the evader to escape</a:t>
            </a:r>
            <a:endParaRPr lang="en-US" sz="1800" dirty="0" smtClean="0"/>
          </a:p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endParaRPr lang="en-US" sz="1800" dirty="0" smtClean="0"/>
          </a:p>
          <a:p>
            <a:pPr lvl="1">
              <a:lnSpc>
                <a:spcPct val="150000"/>
              </a:lnSpc>
            </a:pPr>
            <a:endParaRPr lang="en-US" sz="1800" dirty="0" smtClean="0"/>
          </a:p>
          <a:p>
            <a:pPr lvl="1">
              <a:lnSpc>
                <a:spcPct val="150000"/>
              </a:lnSpc>
              <a:buNone/>
            </a:pPr>
            <a:endParaRPr lang="en-US" sz="20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13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smtClean="0"/>
              <a:t>Wednesday, July 4, 2012</a:t>
            </a:r>
            <a:endParaRPr lang="en-US" sz="1100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905000" y="1473897"/>
          <a:ext cx="4800599" cy="2564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4" imgW="7461720" imgH="3943080" progId="AcroExch.Document.7">
                  <p:embed/>
                </p:oleObj>
              </mc:Choice>
              <mc:Fallback>
                <p:oleObj name="Acrobat Document" r:id="rId4" imgW="7461720" imgH="3943080" progId="AcroExch.Document.7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73897"/>
                        <a:ext cx="4800599" cy="25647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975360"/>
          </a:xfr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QLFIS Algorithm</a:t>
            </a:r>
            <a:endParaRPr lang="en-CA" sz="40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3581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ξ= [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K c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Symbol"/>
              </a:rPr>
              <a:t>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]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are the parameters to be tuned</a:t>
            </a:r>
            <a:endParaRPr lang="en-US" sz="28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t+1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9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,a</a:t>
            </a:r>
            <a:r>
              <a:rPr lang="en-US" sz="19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) =Q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9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,a</a:t>
            </a:r>
            <a:r>
              <a:rPr lang="en-US" sz="19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)+ </a:t>
            </a:r>
            <a:r>
              <a:rPr lang="en-US" sz="2800" i="1" dirty="0" smtClean="0">
                <a:latin typeface="Arial" pitchFamily="34" charset="0"/>
                <a:cs typeface="Arial" pitchFamily="34" charset="0"/>
                <a:sym typeface="Symbol"/>
              </a:rPr>
              <a:t> 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(e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sz="3500" i="1" dirty="0" smtClean="0"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 = </a:t>
            </a:r>
            <a:r>
              <a:rPr lang="en-CA" sz="3300" i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CA" sz="2100" i="1" dirty="0" smtClean="0">
                <a:latin typeface="Arial" pitchFamily="34" charset="0"/>
                <a:cs typeface="Arial" pitchFamily="34" charset="0"/>
              </a:rPr>
              <a:t>t+1</a:t>
            </a:r>
            <a:r>
              <a:rPr lang="en-CA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i="1" dirty="0" smtClean="0">
                <a:latin typeface="Arial" pitchFamily="34" charset="0"/>
                <a:cs typeface="Arial" pitchFamily="34" charset="0"/>
              </a:rPr>
              <a:t>+max Q</a:t>
            </a:r>
            <a:r>
              <a:rPr lang="en-CA" sz="19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CA" i="1" dirty="0" smtClean="0">
                <a:latin typeface="Arial" pitchFamily="34" charset="0"/>
                <a:cs typeface="Arial" pitchFamily="34" charset="0"/>
              </a:rPr>
              <a:t>(s</a:t>
            </a:r>
            <a:r>
              <a:rPr lang="en-CA" sz="1700" i="1" dirty="0" smtClean="0">
                <a:latin typeface="Arial" pitchFamily="34" charset="0"/>
                <a:cs typeface="Arial" pitchFamily="34" charset="0"/>
              </a:rPr>
              <a:t>t+1</a:t>
            </a:r>
            <a:r>
              <a:rPr lang="en-CA" i="1" dirty="0" smtClean="0">
                <a:latin typeface="Arial" pitchFamily="34" charset="0"/>
                <a:cs typeface="Arial" pitchFamily="34" charset="0"/>
              </a:rPr>
              <a:t>,a</a:t>
            </a:r>
            <a:r>
              <a:rPr lang="en-CA" i="1" dirty="0" smtClean="0">
                <a:latin typeface="Arial" pitchFamily="34" charset="0"/>
                <a:cs typeface="Arial" pitchFamily="34" charset="0"/>
                <a:sym typeface="Symbol"/>
              </a:rPr>
              <a:t></a:t>
            </a:r>
            <a:r>
              <a:rPr lang="en-CA" i="1" dirty="0" smtClean="0">
                <a:latin typeface="Arial" pitchFamily="34" charset="0"/>
                <a:cs typeface="Arial" pitchFamily="34" charset="0"/>
              </a:rPr>
              <a:t>) Q</a:t>
            </a:r>
            <a:r>
              <a:rPr lang="en-CA" sz="19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CA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CA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CA" sz="19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CA" i="1" dirty="0" err="1" smtClean="0">
                <a:latin typeface="Arial" pitchFamily="34" charset="0"/>
                <a:cs typeface="Arial" pitchFamily="34" charset="0"/>
              </a:rPr>
              <a:t>,a</a:t>
            </a:r>
            <a:r>
              <a:rPr lang="en-CA" sz="17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CA" i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Update rules: </a:t>
            </a:r>
          </a:p>
          <a:p>
            <a:pPr>
              <a:lnSpc>
                <a:spcPct val="150000"/>
              </a:lnSpc>
              <a:buNone/>
            </a:pP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 +1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(t) + 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n-US" sz="2400" i="1" dirty="0" smtClean="0">
                <a:latin typeface="Arial" pitchFamily="34" charset="0"/>
                <a:cs typeface="Arial" pitchFamily="34" charset="0"/>
                <a:sym typeface="Symbol"/>
              </a:rPr>
              <a:t> 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t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[∂Q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,u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)/∂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FIS </a:t>
            </a:r>
            <a:r>
              <a:rPr lang="en-US" sz="2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  <a:sym typeface="Symbol"/>
              </a:rPr>
              <a:t> 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t−1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lnSpc>
                <a:spcPct val="150000"/>
              </a:lnSpc>
              <a:buNone/>
            </a:pPr>
            <a:r>
              <a:rPr lang="el-GR" i="1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FLC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t +1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=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FLC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(t)+ </a:t>
            </a:r>
            <a:r>
              <a:rPr lang="en-US" i="1" dirty="0" smtClean="0">
                <a:latin typeface="Arial" pitchFamily="34" charset="0"/>
                <a:cs typeface="Arial" pitchFamily="34" charset="0"/>
                <a:sym typeface="Symbol"/>
              </a:rPr>
              <a:t> 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t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[(∂u(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,u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)/∂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ξ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FLC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-u/</a:t>
            </a:r>
            <a:r>
              <a:rPr lang="el-GR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i="1" dirty="0" smtClean="0">
                <a:latin typeface="Arial" pitchFamily="34" charset="0"/>
                <a:cs typeface="Arial" pitchFamily="34" charset="0"/>
              </a:rPr>
              <a:t>σ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lnSpc>
                <a:spcPct val="15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631098"/>
            <a:ext cx="2002464" cy="226902"/>
          </a:xfrm>
        </p:spPr>
        <p:txBody>
          <a:bodyPr/>
          <a:lstStyle/>
          <a:p>
            <a:r>
              <a:rPr lang="en-US" dirty="0" smtClean="0"/>
              <a:t>Wednesday, July 4,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664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14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381000" y="4572000"/>
          <a:ext cx="73152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Acrobat Document" r:id="rId4" imgW="6426000" imgH="3001680" progId="AcroExch.Document.7">
                  <p:embed/>
                </p:oleObj>
              </mc:Choice>
              <mc:Fallback>
                <p:oleObj name="Acrobat Document" r:id="rId4" imgW="6426000" imgH="3001680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73152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752600" y="1230868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⊤</a:t>
            </a:r>
            <a:endParaRPr lang="en-C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 vert="horz" lIns="45720" tIns="0" rIns="45720" bIns="0" anchor="b" anchorCtr="0">
            <a:noAutofit/>
          </a:bodyPr>
          <a:lstStyle/>
          <a:p>
            <a:r>
              <a:rPr lang="en-US" sz="36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Apply QLFIS Algorithm</a:t>
            </a:r>
            <a:endParaRPr lang="en-CA" sz="36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343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Homicidal Chauffeur Game </a:t>
            </a:r>
          </a:p>
          <a:p>
            <a:pPr lvl="1">
              <a:lnSpc>
                <a:spcPct val="150000"/>
              </a:lnSpc>
              <a:buClr>
                <a:schemeClr val="tx2"/>
              </a:buClr>
            </a:pPr>
            <a:r>
              <a:rPr lang="en-CA" sz="1800" dirty="0" smtClean="0">
                <a:solidFill>
                  <a:schemeClr val="tx1"/>
                </a:solidFill>
              </a:rPr>
              <a:t>Pursuer learns to capture the evader and minimize the time of capture </a:t>
            </a:r>
            <a:endParaRPr lang="en-CA" sz="2400" dirty="0" smtClean="0"/>
          </a:p>
          <a:p>
            <a:pPr lvl="1">
              <a:lnSpc>
                <a:spcPct val="150000"/>
              </a:lnSpc>
              <a:buClr>
                <a:schemeClr val="tx2">
                  <a:lumMod val="75000"/>
                </a:schemeClr>
              </a:buClr>
            </a:pPr>
            <a:r>
              <a:rPr lang="en-CA" sz="1800" dirty="0" smtClean="0">
                <a:solidFill>
                  <a:schemeClr val="tx1"/>
                </a:solidFill>
              </a:rPr>
              <a:t>Evader learns to escape and maximize the time of capture, and learns the distance when to make sharp turns and avoid being captured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160000"/>
              </a:lnSpc>
              <a:buClr>
                <a:schemeClr val="tx2"/>
              </a:buClr>
            </a:pPr>
            <a:endParaRPr lang="en-US" sz="18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SzPct val="100000"/>
              <a:buFont typeface="Wingdings 2" pitchFamily="18" charset="2"/>
              <a:buChar char=""/>
            </a:pPr>
            <a:endParaRPr lang="en-US" sz="1800" dirty="0" smtClean="0"/>
          </a:p>
          <a:p>
            <a:pPr marL="355600" indent="-355600">
              <a:lnSpc>
                <a:spcPct val="150000"/>
              </a:lnSpc>
              <a:buSzPct val="110000"/>
              <a:buFont typeface="+mj-lt"/>
              <a:buAutoNum type="arabicPeriod"/>
            </a:pPr>
            <a:endParaRPr lang="en-US" sz="1800" dirty="0" smtClean="0"/>
          </a:p>
          <a:p>
            <a:pPr marL="355600" indent="-355600">
              <a:lnSpc>
                <a:spcPct val="150000"/>
              </a:lnSpc>
              <a:buSzPct val="110000"/>
              <a:buFont typeface="+mj-lt"/>
              <a:buAutoNum type="arabicPeriod"/>
            </a:pPr>
            <a:endParaRPr lang="en-US" sz="1800" dirty="0" smtClean="0"/>
          </a:p>
          <a:p>
            <a:pPr marL="355600" indent="-355600">
              <a:lnSpc>
                <a:spcPct val="150000"/>
              </a:lnSpc>
              <a:buSzPct val="110000"/>
              <a:buFont typeface="+mj-lt"/>
              <a:buAutoNum type="arabicPeriod"/>
            </a:pPr>
            <a:endParaRPr lang="en-US" sz="1800" dirty="0" smtClean="0"/>
          </a:p>
          <a:p>
            <a:pPr marL="355600" indent="-355600">
              <a:lnSpc>
                <a:spcPct val="150000"/>
              </a:lnSpc>
              <a:buNone/>
            </a:pPr>
            <a:endParaRPr lang="en-US" sz="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15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477000"/>
            <a:ext cx="2002464" cy="226902"/>
          </a:xfrm>
        </p:spPr>
        <p:txBody>
          <a:bodyPr/>
          <a:lstStyle/>
          <a:p>
            <a:r>
              <a:rPr lang="en-US" sz="1100" b="1" dirty="0" smtClean="0"/>
              <a:t>Wednesday, July 4, 2012</a:t>
            </a:r>
            <a:endParaRPr lang="en-US" sz="11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762000"/>
          </a:xfrm>
        </p:spPr>
        <p:txBody>
          <a:bodyPr>
            <a:normAutofit/>
          </a:bodyPr>
          <a:lstStyle/>
          <a:p>
            <a:r>
              <a:rPr lang="en-CA" sz="4000" cap="none" dirty="0" smtClean="0"/>
              <a:t>Results </a:t>
            </a:r>
            <a:endParaRPr lang="en-CA" sz="4000" cap="non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447800"/>
            <a:ext cx="7848600" cy="2819400"/>
          </a:xfrm>
        </p:spPr>
        <p:txBody>
          <a:bodyPr>
            <a:noAutofit/>
          </a:bodyPr>
          <a:lstStyle/>
          <a:p>
            <a:pPr marL="274320" lvl="1" indent="-274320">
              <a:lnSpc>
                <a:spcPct val="14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CA" sz="2000" dirty="0" smtClean="0">
                <a:solidFill>
                  <a:schemeClr val="tx1"/>
                </a:solidFill>
              </a:rPr>
              <a:t>We have set the game parameters such that it meets the escape condition given by Isaacs </a:t>
            </a:r>
          </a:p>
          <a:p>
            <a:pPr lvl="1">
              <a:lnSpc>
                <a:spcPct val="140000"/>
              </a:lnSpc>
              <a:buClr>
                <a:schemeClr val="tx2"/>
              </a:buClr>
            </a:pPr>
            <a:r>
              <a:rPr lang="en-CA" sz="1800" dirty="0" smtClean="0">
                <a:solidFill>
                  <a:schemeClr val="tx1"/>
                </a:solidFill>
              </a:rPr>
              <a:t>In theory the evader should be able to escape</a:t>
            </a:r>
          </a:p>
          <a:p>
            <a:pPr lvl="1">
              <a:lnSpc>
                <a:spcPct val="140000"/>
              </a:lnSpc>
              <a:buClr>
                <a:schemeClr val="tx2"/>
              </a:buClr>
              <a:buNone/>
            </a:pPr>
            <a:endParaRPr lang="en-CA" sz="1800" dirty="0" smtClean="0">
              <a:solidFill>
                <a:schemeClr val="tx1"/>
              </a:solidFill>
            </a:endParaRPr>
          </a:p>
          <a:p>
            <a:pPr marL="274320" lvl="1" indent="-274320">
              <a:lnSpc>
                <a:spcPct val="14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US" sz="2000" dirty="0" smtClean="0">
                <a:solidFill>
                  <a:schemeClr val="tx1"/>
                </a:solidFill>
              </a:rPr>
              <a:t>Fuzzy controller parameters initialization</a:t>
            </a:r>
          </a:p>
          <a:p>
            <a:pPr lvl="1">
              <a:lnSpc>
                <a:spcPct val="140000"/>
              </a:lnSpc>
              <a:buClr>
                <a:schemeClr val="tx2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The pursuer captures the evader before learning to see </a:t>
            </a:r>
            <a:r>
              <a:rPr lang="en-CA" sz="1800" dirty="0" smtClean="0">
                <a:solidFill>
                  <a:schemeClr val="tx1"/>
                </a:solidFill>
              </a:rPr>
              <a:t>how long it takes for the evader to learn how to escape </a:t>
            </a:r>
          </a:p>
          <a:p>
            <a:pPr lvl="1">
              <a:lnSpc>
                <a:spcPct val="140000"/>
              </a:lnSpc>
              <a:buClr>
                <a:schemeClr val="tx2"/>
              </a:buClr>
            </a:pP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CA" sz="2000" dirty="0" smtClean="0"/>
              <a:t>The players are then trained by tuning the input and output parameters of the fuzzy controller using QLFIS algorithm. </a:t>
            </a: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lnSpc>
                <a:spcPct val="140000"/>
              </a:lnSpc>
              <a:buClr>
                <a:schemeClr val="tx2"/>
              </a:buClr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140000"/>
              </a:lnSpc>
              <a:buClr>
                <a:schemeClr val="tx2"/>
              </a:buClr>
            </a:pPr>
            <a:endParaRPr lang="en-US" sz="1800" dirty="0" smtClean="0">
              <a:solidFill>
                <a:schemeClr val="tx1"/>
              </a:solidFill>
            </a:endParaRPr>
          </a:p>
          <a:p>
            <a:pPr lvl="1">
              <a:lnSpc>
                <a:spcPct val="140000"/>
              </a:lnSpc>
              <a:buClr>
                <a:schemeClr val="tx2"/>
              </a:buClr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16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227136" y="6477000"/>
            <a:ext cx="2002464" cy="226902"/>
          </a:xfrm>
        </p:spPr>
        <p:txBody>
          <a:bodyPr/>
          <a:lstStyle/>
          <a:p>
            <a:r>
              <a:rPr lang="en-US" sz="1100" b="1" dirty="0" smtClean="0"/>
              <a:t>Wednesday, July 4, 2012</a:t>
            </a:r>
            <a:endParaRPr lang="en-US" sz="11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239000" cy="838200"/>
          </a:xfrm>
        </p:spPr>
        <p:txBody>
          <a:bodyPr>
            <a:normAutofit/>
          </a:bodyPr>
          <a:lstStyle/>
          <a:p>
            <a:pPr algn="ctr"/>
            <a:r>
              <a:rPr lang="en-CA" sz="3600" cap="none" dirty="0" smtClean="0"/>
              <a:t>Before Learning</a:t>
            </a:r>
            <a:endParaRPr lang="en-CA" sz="36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239000" cy="1143000"/>
          </a:xfrm>
        </p:spPr>
        <p:txBody>
          <a:bodyPr>
            <a:normAutofit/>
          </a:bodyPr>
          <a:lstStyle/>
          <a:p>
            <a:pPr marL="355600" indent="-355600">
              <a:lnSpc>
                <a:spcPct val="150000"/>
              </a:lnSpc>
              <a:buSzPct val="100000"/>
              <a:buNone/>
            </a:pPr>
            <a:r>
              <a:rPr lang="pt-BR" sz="1800" dirty="0" smtClean="0"/>
              <a:t>Paths of the evader and the pursuer at the begining of learning</a:t>
            </a:r>
          </a:p>
          <a:p>
            <a:endParaRPr lang="en-CA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17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b="1" dirty="0" smtClean="0"/>
              <a:t>Wednesday, July 4, 2012</a:t>
            </a:r>
            <a:endParaRPr lang="en-US" sz="1100" b="1" dirty="0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1066800" y="2514600"/>
          <a:ext cx="6019800" cy="3402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7" name="Acrobat Document" r:id="rId4" imgW="7772400" imgH="6245280" progId="AcroExch.Document.7">
                  <p:embed/>
                </p:oleObj>
              </mc:Choice>
              <mc:Fallback>
                <p:oleObj name="Acrobat Document" r:id="rId4" imgW="7772400" imgH="6245280" progId="AcroExch.Document.7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14600"/>
                        <a:ext cx="6019800" cy="3402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CA" cap="none" dirty="0" smtClean="0"/>
              <a:t>Homicidal Chauffeur Game After Learning </a:t>
            </a:r>
            <a:endParaRPr lang="en-CA" cap="non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685800" y="5212080"/>
          <a:ext cx="7010400" cy="1341120"/>
        </p:xfrm>
        <a:graphic>
          <a:graphicData uri="http://schemas.openxmlformats.org/drawingml/2006/table">
            <a:tbl>
              <a:tblPr firstRow="1" firstCol="1">
                <a:tableStyleId>{74C1A8A3-306A-4EB7-A6B1-4F7E0EB9C5D6}</a:tableStyleId>
              </a:tblPr>
              <a:tblGrid>
                <a:gridCol w="2909977"/>
                <a:gridCol w="1763623"/>
                <a:gridCol w="2336800"/>
              </a:tblGrid>
              <a:tr h="269252">
                <a:tc>
                  <a:txBody>
                    <a:bodyPr/>
                    <a:lstStyle/>
                    <a:p>
                      <a:pPr algn="ctr"/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no. of episodes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Capture time </a:t>
                      </a:r>
                      <a:r>
                        <a:rPr lang="en-CA" sz="1600" dirty="0" err="1" smtClean="0"/>
                        <a:t>Tc</a:t>
                      </a:r>
                      <a:r>
                        <a:rPr lang="en-CA" sz="1600" dirty="0" smtClean="0"/>
                        <a:t> (sec)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69252">
                <a:tc rowSpan="3"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After learning using QLFIS 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12.90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69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500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25.10</a:t>
                      </a:r>
                      <a:endParaRPr lang="en-CA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26925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/>
                        <a:t>900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escape ( &gt;60 sec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3075" name="Picture 3" descr="C:\Users\Badr\Dropbox\Thesis\WORK SHARED\LaTeXBadr\cuthesisBadr\figures\Q2FIS\HC710T1000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600200"/>
            <a:ext cx="5257800" cy="3429000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18</a:t>
            </a:fld>
            <a:endParaRPr lang="en-US" sz="1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929640"/>
          </a:xfrm>
        </p:spPr>
        <p:txBody>
          <a:bodyPr/>
          <a:lstStyle/>
          <a:p>
            <a:r>
              <a:rPr lang="en-US" cap="none" dirty="0" smtClean="0"/>
              <a:t>Conclusion</a:t>
            </a:r>
            <a:endParaRPr lang="en-CA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9416"/>
            <a:ext cx="7696200" cy="4638984"/>
          </a:xfrm>
        </p:spPr>
        <p:txBody>
          <a:bodyPr>
            <a:normAutofit/>
          </a:bodyPr>
          <a:lstStyle/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CA" sz="2000" dirty="0" smtClean="0"/>
              <a:t>Reinforcement learning is used to train players in differential games. </a:t>
            </a:r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CA" sz="2000" dirty="0" smtClean="0"/>
              <a:t>The evader and the pursuer are trained by tuning the input and output parameters of a fuzzy controller using QLFIS algorithm. </a:t>
            </a:r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r>
              <a:rPr lang="en-US" sz="2000" dirty="0" smtClean="0"/>
              <a:t>We showed that the proposed technique trained the evader to escape from the pursuer after approximately 900 learning episodes </a:t>
            </a:r>
            <a:endParaRPr lang="en-CA" sz="2000" dirty="0" smtClean="0"/>
          </a:p>
          <a:p>
            <a:pPr marL="363538" indent="-363538">
              <a:lnSpc>
                <a:spcPct val="150000"/>
              </a:lnSpc>
              <a:tabLst>
                <a:tab pos="363538" algn="l"/>
              </a:tabLst>
            </a:pPr>
            <a:endParaRPr lang="en-CA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19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0" y="6478698"/>
            <a:ext cx="2002464" cy="226902"/>
          </a:xfrm>
        </p:spPr>
        <p:txBody>
          <a:bodyPr/>
          <a:lstStyle/>
          <a:p>
            <a:r>
              <a:rPr lang="en-US" sz="1100" dirty="0" smtClean="0"/>
              <a:t>Wednesday, July 4, 2012</a:t>
            </a:r>
            <a:endParaRPr lang="en-US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239000" cy="914400"/>
          </a:xfrm>
        </p:spPr>
        <p:txBody>
          <a:bodyPr/>
          <a:lstStyle/>
          <a:p>
            <a:r>
              <a:rPr lang="en-US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Outline</a:t>
            </a:r>
            <a:endParaRPr lang="en-CA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96200" cy="487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Why training the evader in pursuit-evasion differential game</a:t>
            </a:r>
          </a:p>
          <a:p>
            <a:r>
              <a:rPr lang="en-US" sz="2400" dirty="0" smtClean="0"/>
              <a:t>Why Q-learning fuzzy inference system (QLFIS) </a:t>
            </a:r>
          </a:p>
          <a:p>
            <a:r>
              <a:rPr lang="en-US" sz="2400" dirty="0" smtClean="0"/>
              <a:t>Objective </a:t>
            </a:r>
          </a:p>
          <a:p>
            <a:r>
              <a:rPr lang="en-CA" sz="2400" dirty="0" smtClean="0">
                <a:solidFill>
                  <a:srgbClr val="92D050"/>
                </a:solidFill>
              </a:rPr>
              <a:t>Previous Work</a:t>
            </a:r>
            <a:endParaRPr lang="en-US" sz="2400" dirty="0" smtClean="0">
              <a:solidFill>
                <a:srgbClr val="92D050"/>
              </a:solidFill>
            </a:endParaRPr>
          </a:p>
          <a:p>
            <a:r>
              <a:rPr lang="en-US" sz="2400" dirty="0" smtClean="0"/>
              <a:t>Problem statement </a:t>
            </a:r>
          </a:p>
          <a:p>
            <a:r>
              <a:rPr lang="en-CA" sz="2400" dirty="0" smtClean="0">
                <a:cs typeface="Arial" charset="0"/>
              </a:rPr>
              <a:t>Proposed solutions</a:t>
            </a:r>
            <a:endParaRPr lang="en-US" sz="2400" dirty="0" smtClean="0"/>
          </a:p>
          <a:p>
            <a:r>
              <a:rPr lang="en-CA" sz="2400" dirty="0" smtClean="0"/>
              <a:t>Training the evader in pursuit-evasion differential games using QLFIS</a:t>
            </a:r>
          </a:p>
          <a:p>
            <a:r>
              <a:rPr lang="en-US" sz="2400" dirty="0" smtClean="0">
                <a:cs typeface="Arial" charset="0"/>
              </a:rPr>
              <a:t>Conclusions</a:t>
            </a:r>
            <a:endParaRPr lang="en-CA" sz="2400" dirty="0" smtClean="0">
              <a:cs typeface="Arial" charset="0"/>
            </a:endParaRPr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2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smtClean="0"/>
              <a:t>Wednesday, July 4, 2012</a:t>
            </a:r>
            <a:endParaRPr lang="en-US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484632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Thank you</a:t>
            </a:r>
            <a:endParaRPr lang="en-CA" sz="6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96200" cy="1143000"/>
          </a:xfrm>
        </p:spPr>
        <p:txBody>
          <a:bodyPr vert="horz" lIns="45720" tIns="0" rIns="45720" bIns="0" anchor="b" anchorCtr="0">
            <a:noAutofit/>
          </a:bodyPr>
          <a:lstStyle/>
          <a:p>
            <a:r>
              <a:rPr lang="en-US" sz="32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Training the Evader in Pursuit-Evasion Differential Game?</a:t>
            </a:r>
            <a:endParaRPr lang="en-CA" sz="32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467600" cy="4495800"/>
          </a:xfrm>
        </p:spPr>
        <p:txBody>
          <a:bodyPr>
            <a:normAutofit fontScale="92500" lnSpcReduction="10000"/>
          </a:bodyPr>
          <a:lstStyle/>
          <a:p>
            <a:pPr marL="273050" lvl="1" indent="-273050">
              <a:lnSpc>
                <a:spcPct val="16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CA" sz="2000" dirty="0" smtClean="0">
                <a:solidFill>
                  <a:schemeClr val="tx1"/>
                </a:solidFill>
              </a:rPr>
              <a:t>The work done in the literature neither trained the evader to escape nor considered the capture condition</a:t>
            </a:r>
          </a:p>
          <a:p>
            <a:pPr>
              <a:lnSpc>
                <a:spcPct val="160000"/>
              </a:lnSpc>
            </a:pPr>
            <a:r>
              <a:rPr lang="en-CA" sz="2000" dirty="0" smtClean="0"/>
              <a:t>The solution is available</a:t>
            </a:r>
          </a:p>
          <a:p>
            <a:pPr lvl="1">
              <a:lnSpc>
                <a:spcPct val="160000"/>
              </a:lnSpc>
              <a:buClr>
                <a:schemeClr val="tx2"/>
              </a:buClr>
            </a:pPr>
            <a:r>
              <a:rPr lang="en-CA" sz="1900" dirty="0" smtClean="0">
                <a:solidFill>
                  <a:schemeClr val="tx1"/>
                </a:solidFill>
              </a:rPr>
              <a:t>evaluate the results</a:t>
            </a:r>
          </a:p>
          <a:p>
            <a:pPr>
              <a:lnSpc>
                <a:spcPct val="160000"/>
              </a:lnSpc>
            </a:pPr>
            <a:r>
              <a:rPr lang="en-CA" sz="2000" dirty="0" smtClean="0"/>
              <a:t>It can be used as a general problem for many other problems and real world applications </a:t>
            </a:r>
          </a:p>
          <a:p>
            <a:pPr lvl="1">
              <a:lnSpc>
                <a:spcPct val="160000"/>
              </a:lnSpc>
              <a:buClr>
                <a:schemeClr val="tx2"/>
              </a:buClr>
            </a:pPr>
            <a:r>
              <a:rPr lang="en-CA" sz="1900" dirty="0" smtClean="0">
                <a:solidFill>
                  <a:schemeClr val="tx1"/>
                </a:solidFill>
              </a:rPr>
              <a:t>missile avoidance </a:t>
            </a:r>
          </a:p>
          <a:p>
            <a:pPr lvl="1">
              <a:lnSpc>
                <a:spcPct val="160000"/>
              </a:lnSpc>
              <a:buClr>
                <a:schemeClr val="tx2"/>
              </a:buClr>
            </a:pPr>
            <a:r>
              <a:rPr lang="en-CA" sz="1900" dirty="0" smtClean="0">
                <a:solidFill>
                  <a:schemeClr val="tx1"/>
                </a:solidFill>
              </a:rPr>
              <a:t>collision avoidance    (aircraft and mobile robots) </a:t>
            </a:r>
          </a:p>
          <a:p>
            <a:pPr lvl="1">
              <a:lnSpc>
                <a:spcPct val="160000"/>
              </a:lnSpc>
              <a:buClr>
                <a:schemeClr val="tx2"/>
              </a:buClr>
            </a:pPr>
            <a:r>
              <a:rPr lang="en-CA" sz="1900" dirty="0" smtClean="0">
                <a:solidFill>
                  <a:schemeClr val="tx1"/>
                </a:solidFill>
              </a:rPr>
              <a:t>obstacle avoidance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3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smtClean="0"/>
              <a:t>Wednesday, July 4, 2012</a:t>
            </a:r>
            <a:endParaRPr lang="en-US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67600" cy="1127760"/>
          </a:xfrm>
        </p:spPr>
        <p:txBody>
          <a:bodyPr>
            <a:noAutofit/>
          </a:bodyPr>
          <a:lstStyle/>
          <a:p>
            <a:r>
              <a:rPr lang="en-US" sz="3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sz="32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Q-learning fuzzy inference system (QLFIS)</a:t>
            </a:r>
            <a:endParaRPr lang="en-US" sz="32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696200" cy="4800600"/>
          </a:xfrm>
        </p:spPr>
        <p:txBody>
          <a:bodyPr>
            <a:noAutofit/>
          </a:bodyPr>
          <a:lstStyle/>
          <a:p>
            <a:pPr marL="723900" indent="-450850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en-CA" sz="2400" b="1" dirty="0" smtClean="0"/>
              <a:t>Fuzzy system</a:t>
            </a:r>
          </a:p>
          <a:p>
            <a:pPr lvl="1">
              <a:lnSpc>
                <a:spcPct val="150000"/>
              </a:lnSpc>
              <a:buClr>
                <a:schemeClr val="tx2"/>
              </a:buClr>
              <a:buSzPct val="100000"/>
            </a:pPr>
            <a:r>
              <a:rPr lang="en-CA" sz="2000" dirty="0" smtClean="0">
                <a:solidFill>
                  <a:schemeClr val="tx1"/>
                </a:solidFill>
              </a:rPr>
              <a:t>Alternative way to replace conventional control</a:t>
            </a:r>
          </a:p>
          <a:p>
            <a:pPr lvl="2">
              <a:lnSpc>
                <a:spcPct val="150000"/>
              </a:lnSpc>
              <a:buClr>
                <a:schemeClr val="tx2"/>
              </a:buClr>
              <a:buSzPct val="100000"/>
              <a:buFont typeface="Trebuchet MS" pitchFamily="34" charset="0"/>
              <a:buChar char="●"/>
            </a:pPr>
            <a:r>
              <a:rPr lang="en-CA" sz="1800" dirty="0" smtClean="0">
                <a:solidFill>
                  <a:schemeClr val="tx1"/>
                </a:solidFill>
              </a:rPr>
              <a:t>Can deal with uncertainty in the environment</a:t>
            </a:r>
          </a:p>
          <a:p>
            <a:pPr lvl="2">
              <a:lnSpc>
                <a:spcPct val="150000"/>
              </a:lnSpc>
              <a:buClr>
                <a:schemeClr val="tx2"/>
              </a:buClr>
              <a:buSzPct val="100000"/>
              <a:buFont typeface="Trebuchet MS" pitchFamily="34" charset="0"/>
              <a:buChar char="●"/>
            </a:pPr>
            <a:r>
              <a:rPr lang="en-CA" sz="1800" dirty="0" smtClean="0">
                <a:solidFill>
                  <a:schemeClr val="tx1"/>
                </a:solidFill>
              </a:rPr>
              <a:t>Does not require a mathematical model</a:t>
            </a:r>
          </a:p>
          <a:p>
            <a:pPr lvl="2">
              <a:lnSpc>
                <a:spcPct val="150000"/>
              </a:lnSpc>
              <a:buClr>
                <a:schemeClr val="tx2"/>
              </a:buClr>
              <a:buSzPct val="100000"/>
              <a:buFont typeface="Trebuchet MS" pitchFamily="34" charset="0"/>
              <a:buChar char="●"/>
            </a:pPr>
            <a:r>
              <a:rPr lang="en-US" sz="1800" dirty="0" smtClean="0">
                <a:solidFill>
                  <a:schemeClr val="tx1"/>
                </a:solidFill>
              </a:rPr>
              <a:t>Easy to modify rules using linguistic terms </a:t>
            </a:r>
            <a:endParaRPr lang="en-CA" sz="18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Clr>
                <a:schemeClr val="tx2"/>
              </a:buClr>
              <a:buSzPct val="100000"/>
            </a:pPr>
            <a:r>
              <a:rPr lang="en-CA" sz="2000" dirty="0" smtClean="0">
                <a:solidFill>
                  <a:schemeClr val="tx1"/>
                </a:solidFill>
              </a:rPr>
              <a:t>In robotics applications, for example</a:t>
            </a:r>
          </a:p>
          <a:p>
            <a:pPr lvl="2">
              <a:lnSpc>
                <a:spcPct val="150000"/>
              </a:lnSpc>
              <a:buClr>
                <a:schemeClr val="tx2"/>
              </a:buClr>
              <a:buSzPct val="100000"/>
              <a:buFont typeface="Trebuchet MS" pitchFamily="34" charset="0"/>
              <a:buChar char="●"/>
            </a:pPr>
            <a:r>
              <a:rPr lang="en-CA" sz="1800" dirty="0" smtClean="0"/>
              <a:t>Complexity of the environment makes it d</a:t>
            </a:r>
            <a:r>
              <a:rPr lang="en-CA" sz="1800" dirty="0" smtClean="0">
                <a:solidFill>
                  <a:schemeClr val="tx1"/>
                </a:solidFill>
              </a:rPr>
              <a:t>ifficult to use pre-programmed robots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4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b="1" smtClean="0"/>
              <a:t>Wednesday, July 4, 2012</a:t>
            </a:r>
            <a:endParaRPr lang="en-US" sz="11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924800" cy="3962400"/>
          </a:xfrm>
        </p:spPr>
        <p:txBody>
          <a:bodyPr vert="horz">
            <a:noAutofit/>
          </a:bodyPr>
          <a:lstStyle/>
          <a:p>
            <a:pPr marL="627063" indent="-354013">
              <a:lnSpc>
                <a:spcPct val="150000"/>
              </a:lnSpc>
              <a:buSzPct val="100000"/>
              <a:buFont typeface="+mj-lt"/>
              <a:buAutoNum type="arabicPeriod" startAt="2"/>
            </a:pPr>
            <a:r>
              <a:rPr lang="en-US" sz="2400" b="1" dirty="0" smtClean="0"/>
              <a:t>Reinforcement Learning (RL) </a:t>
            </a:r>
          </a:p>
          <a:p>
            <a:pPr marL="520700" lvl="1">
              <a:lnSpc>
                <a:spcPct val="170000"/>
              </a:lnSpc>
              <a:buClr>
                <a:schemeClr val="tx2"/>
              </a:buClr>
            </a:pPr>
            <a:r>
              <a:rPr lang="en-CA" sz="2000" dirty="0" smtClean="0">
                <a:solidFill>
                  <a:schemeClr val="tx1"/>
                </a:solidFill>
              </a:rPr>
              <a:t>Enables an agent (robot) to learn autonomously from its own experience by interacting with the real world (environment</a:t>
            </a:r>
            <a:r>
              <a:rPr lang="en-CA" sz="1600" dirty="0" smtClean="0">
                <a:solidFill>
                  <a:schemeClr val="tx1"/>
                </a:solidFill>
              </a:rPr>
              <a:t>) </a:t>
            </a:r>
          </a:p>
          <a:p>
            <a:pPr marL="520700" lvl="1">
              <a:lnSpc>
                <a:spcPct val="170000"/>
              </a:lnSpc>
              <a:buClr>
                <a:schemeClr val="tx2"/>
              </a:buClr>
            </a:pPr>
            <a:r>
              <a:rPr lang="en-CA" sz="2000" dirty="0" smtClean="0">
                <a:solidFill>
                  <a:schemeClr val="tx1"/>
                </a:solidFill>
              </a:rPr>
              <a:t>Learning can find solutions that cannot be found in advance</a:t>
            </a:r>
          </a:p>
          <a:p>
            <a:pPr marL="767588" lvl="3">
              <a:lnSpc>
                <a:spcPct val="170000"/>
              </a:lnSpc>
              <a:buClr>
                <a:schemeClr val="tx2"/>
              </a:buClr>
            </a:pPr>
            <a:r>
              <a:rPr lang="en-CA" sz="1600" dirty="0" smtClean="0">
                <a:solidFill>
                  <a:schemeClr val="tx1"/>
                </a:solidFill>
              </a:rPr>
              <a:t>Environment or robot too complex</a:t>
            </a:r>
          </a:p>
          <a:p>
            <a:pPr marL="767588" lvl="3">
              <a:lnSpc>
                <a:spcPct val="170000"/>
              </a:lnSpc>
              <a:buClr>
                <a:schemeClr val="tx2"/>
              </a:buClr>
            </a:pPr>
            <a:r>
              <a:rPr lang="en-CA" sz="1600" dirty="0" smtClean="0">
                <a:solidFill>
                  <a:schemeClr val="tx1"/>
                </a:solidFill>
              </a:rPr>
              <a:t>Problem not fully known beforehand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5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b="1" smtClean="0"/>
              <a:t>Wednesday, July 4, 2012</a:t>
            </a:r>
            <a:endParaRPr lang="en-US" sz="1100" b="1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67600" cy="1127760"/>
          </a:xfrm>
        </p:spPr>
        <p:txBody>
          <a:bodyPr>
            <a:noAutofit/>
          </a:bodyPr>
          <a:lstStyle/>
          <a:p>
            <a:r>
              <a:rPr lang="en-US" sz="3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sz="32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Q-learning fuzzy inference system (QLFIS)</a:t>
            </a:r>
            <a:endParaRPr lang="en-US" sz="32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594360"/>
          </a:xfrm>
        </p:spPr>
        <p:txBody>
          <a:bodyPr vert="horz" lIns="45720" tIns="0" rIns="45720" bIns="0" anchor="b" anchorCtr="0">
            <a:normAutofit fontScale="90000"/>
          </a:bodyPr>
          <a:lstStyle/>
          <a:p>
            <a:r>
              <a:rPr lang="en-US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Homicidal Chauffeur Game </a:t>
            </a:r>
            <a:endParaRPr lang="en-CA" sz="40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382000" cy="1828800"/>
          </a:xfrm>
        </p:spPr>
        <p:txBody>
          <a:bodyPr>
            <a:normAutofit/>
          </a:bodyPr>
          <a:lstStyle/>
          <a:p>
            <a:pPr marL="363538" indent="-363538">
              <a:lnSpc>
                <a:spcPct val="150000"/>
              </a:lnSpc>
            </a:pPr>
            <a:r>
              <a:rPr lang="en-US" sz="1800" dirty="0" smtClean="0"/>
              <a:t>Homicidal Chauffeur Game </a:t>
            </a:r>
          </a:p>
          <a:p>
            <a:pPr marL="610426" lvl="1" indent="-363538">
              <a:lnSpc>
                <a:spcPct val="150000"/>
              </a:lnSpc>
              <a:buClr>
                <a:schemeClr val="tx2"/>
              </a:buClr>
            </a:pPr>
            <a:r>
              <a:rPr lang="en-CA" sz="1600" dirty="0" smtClean="0">
                <a:solidFill>
                  <a:schemeClr val="tx1"/>
                </a:solidFill>
              </a:rPr>
              <a:t>The pursuer is a car-like mobile robot </a:t>
            </a:r>
          </a:p>
          <a:p>
            <a:pPr marL="610426" lvl="1" indent="-363538">
              <a:lnSpc>
                <a:spcPct val="150000"/>
              </a:lnSpc>
              <a:buClr>
                <a:schemeClr val="tx2"/>
              </a:buClr>
            </a:pPr>
            <a:r>
              <a:rPr lang="en-US" sz="1600" dirty="0" smtClean="0">
                <a:solidFill>
                  <a:schemeClr val="tx1"/>
                </a:solidFill>
              </a:rPr>
              <a:t>The evader (pedestrian) </a:t>
            </a:r>
            <a:r>
              <a:rPr lang="en-CA" sz="1600" dirty="0" smtClean="0">
                <a:solidFill>
                  <a:schemeClr val="tx1"/>
                </a:solidFill>
              </a:rPr>
              <a:t>is a point </a:t>
            </a:r>
          </a:p>
          <a:p>
            <a:pPr marL="900113" lvl="1" indent="-276225">
              <a:lnSpc>
                <a:spcPct val="150000"/>
              </a:lnSpc>
              <a:buClr>
                <a:schemeClr val="tx2"/>
              </a:buClr>
              <a:buNone/>
            </a:pPr>
            <a:r>
              <a:rPr lang="en-CA" sz="1600" dirty="0" smtClean="0">
                <a:solidFill>
                  <a:schemeClr val="tx1"/>
                </a:solidFill>
              </a:rPr>
              <a:t>that can move in any direction instantaneously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631098"/>
            <a:ext cx="2002464" cy="226902"/>
          </a:xfrm>
        </p:spPr>
        <p:txBody>
          <a:bodyPr/>
          <a:lstStyle/>
          <a:p>
            <a:r>
              <a:rPr lang="en-US" sz="1100" b="1" smtClean="0"/>
              <a:t>Wednesday, July 4, 2012</a:t>
            </a:r>
            <a:endParaRPr lang="en-US" sz="11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6294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6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5638801" y="1295400"/>
          <a:ext cx="2819400" cy="1712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4" name="Acrobat Document" r:id="rId4" imgW="6143584" imgH="4124315" progId="AcroExch.Document.7">
                  <p:embed/>
                </p:oleObj>
              </mc:Choice>
              <mc:Fallback>
                <p:oleObj name="Acrobat Document" r:id="rId4" imgW="6143584" imgH="4124315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1" y="1295400"/>
                        <a:ext cx="2819400" cy="1712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4361851" y="3276600"/>
          <a:ext cx="4705949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5" name="Acrobat Document" r:id="rId6" imgW="7943760" imgH="5672880" progId="AcroExch.Document.7">
                  <p:embed/>
                </p:oleObj>
              </mc:Choice>
              <mc:Fallback>
                <p:oleObj name="Acrobat Document" r:id="rId6" imgW="7943760" imgH="5672880" progId="AcroExch.Document.7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1851" y="3276600"/>
                        <a:ext cx="4705949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" y="4953000"/>
            <a:ext cx="4572000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endParaRPr lang="en-US" sz="2400" dirty="0" smtClean="0"/>
          </a:p>
          <a:p>
            <a:pPr lvl="1">
              <a:lnSpc>
                <a:spcPct val="150000"/>
              </a:lnSpc>
              <a:buClr>
                <a:schemeClr val="tx2"/>
              </a:buClr>
              <a:buNone/>
            </a:pPr>
            <a:r>
              <a:rPr lang="en-US" sz="2400" dirty="0" smtClean="0"/>
              <a:t> </a:t>
            </a:r>
            <a:endParaRPr lang="en-CA" sz="2400" dirty="0"/>
          </a:p>
        </p:txBody>
      </p:sp>
      <p:pic>
        <p:nvPicPr>
          <p:cNvPr id="130053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1999" y="3581400"/>
            <a:ext cx="2230967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200400" y="4572000"/>
            <a:ext cx="68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(1)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52400" y="2895600"/>
            <a:ext cx="5181600" cy="6858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3538" indent="-363538">
              <a:lnSpc>
                <a:spcPct val="15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CA" dirty="0" smtClean="0"/>
              <a:t>Equations of motion for the mobile robots are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4724400" cy="685800"/>
          </a:xfrm>
        </p:spPr>
        <p:txBody>
          <a:bodyPr>
            <a:normAutofit/>
          </a:bodyPr>
          <a:lstStyle/>
          <a:p>
            <a:r>
              <a:rPr lang="en-CA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CA" sz="40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lnSpc>
                <a:spcPct val="150000"/>
              </a:lnSpc>
            </a:pPr>
            <a:r>
              <a:rPr lang="en-CA" sz="2400" dirty="0" smtClean="0"/>
              <a:t>Design a highly </a:t>
            </a:r>
            <a:r>
              <a:rPr lang="en-CA" sz="2400" dirty="0" err="1" smtClean="0"/>
              <a:t>maneuverable</a:t>
            </a:r>
            <a:r>
              <a:rPr lang="en-CA" sz="2400" dirty="0" smtClean="0"/>
              <a:t> evader that can autonomously learn to escape from a pursuer in pursuit-evasion differential games </a:t>
            </a:r>
          </a:p>
          <a:p>
            <a:pPr>
              <a:lnSpc>
                <a:spcPct val="150000"/>
              </a:lnSpc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7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0" y="6478698"/>
            <a:ext cx="2002464" cy="226902"/>
          </a:xfrm>
        </p:spPr>
        <p:txBody>
          <a:bodyPr/>
          <a:lstStyle/>
          <a:p>
            <a:r>
              <a:rPr lang="en-US" sz="1100" smtClean="0"/>
              <a:t>Wednesday, July 4, 2012</a:t>
            </a:r>
            <a:endParaRPr lang="en-US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324600" cy="701040"/>
          </a:xfrm>
        </p:spPr>
        <p:txBody>
          <a:bodyPr>
            <a:normAutofit/>
          </a:bodyPr>
          <a:lstStyle/>
          <a:p>
            <a:pPr algn="ctr"/>
            <a:r>
              <a:rPr lang="en-CA" sz="36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RL For Robot Control</a:t>
            </a:r>
            <a:endParaRPr lang="en-CA" sz="36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419600"/>
            <a:ext cx="7848600" cy="2209800"/>
          </a:xfrm>
        </p:spPr>
        <p:txBody>
          <a:bodyPr>
            <a:no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CA" sz="1800" dirty="0" smtClean="0">
                <a:solidFill>
                  <a:schemeClr val="tx1"/>
                </a:solidFill>
              </a:rPr>
              <a:t>The goal for the robot is to maximize the received rewards to find its best control actions</a:t>
            </a:r>
          </a:p>
          <a:p>
            <a:r>
              <a:rPr lang="en-CA" sz="1800" dirty="0" smtClean="0"/>
              <a:t>Design two fuzzy logic controllers that make a pursuer and an evader perform optimally</a:t>
            </a:r>
          </a:p>
          <a:p>
            <a:r>
              <a:rPr lang="en-CA" sz="1800" dirty="0" smtClean="0"/>
              <a:t>Fuzzy controller (FLC) is adapted by the RL algorithm </a:t>
            </a:r>
          </a:p>
          <a:p>
            <a:pPr marL="533400" lvl="1" indent="-266700">
              <a:buClr>
                <a:schemeClr val="tx2"/>
              </a:buClr>
              <a:tabLst>
                <a:tab pos="533400" algn="l"/>
              </a:tabLst>
            </a:pPr>
            <a:r>
              <a:rPr lang="en-CA" sz="1800" dirty="0" smtClean="0">
                <a:solidFill>
                  <a:schemeClr val="tx1"/>
                </a:solidFill>
              </a:rPr>
              <a:t>Learning by interacting with the system </a:t>
            </a:r>
          </a:p>
          <a:p>
            <a:pPr marL="355600" lvl="1" indent="-355600">
              <a:lnSpc>
                <a:spcPct val="150000"/>
              </a:lnSpc>
              <a:buClr>
                <a:schemeClr val="tx2"/>
              </a:buClr>
              <a:tabLst>
                <a:tab pos="355600" algn="l"/>
              </a:tabLst>
            </a:pPr>
            <a:endParaRPr lang="en-CA" sz="1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95400"/>
            <a:ext cx="7467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174664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8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172200" y="6478698"/>
            <a:ext cx="2002464" cy="226902"/>
          </a:xfrm>
        </p:spPr>
        <p:txBody>
          <a:bodyPr/>
          <a:lstStyle/>
          <a:p>
            <a:r>
              <a:rPr lang="en-US" sz="1100" b="1" smtClean="0"/>
              <a:t>Wednesday, July 4, 2012</a:t>
            </a:r>
            <a:endParaRPr lang="en-US" sz="1100" b="1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143000"/>
            <a:ext cx="762000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400800" cy="838200"/>
          </a:xfrm>
          <a:noFill/>
        </p:spPr>
        <p:txBody>
          <a:bodyPr>
            <a:normAutofit/>
          </a:bodyPr>
          <a:lstStyle/>
          <a:p>
            <a:pPr algn="ctr"/>
            <a:r>
              <a:rPr lang="en-CA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Previous Work </a:t>
            </a:r>
            <a:endParaRPr lang="en-CA" sz="1400" b="0" cap="none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581400"/>
            <a:ext cx="7772400" cy="2438400"/>
          </a:xfrm>
        </p:spPr>
        <p:txBody>
          <a:bodyPr>
            <a:noAutofit/>
          </a:bodyPr>
          <a:lstStyle/>
          <a:p>
            <a:pPr marL="355600" indent="-355600"/>
            <a:r>
              <a:rPr lang="en-CA" sz="2000" dirty="0" smtClean="0"/>
              <a:t>Q(</a:t>
            </a:r>
            <a:r>
              <a:rPr lang="el-GR" sz="2000" dirty="0" smtClean="0"/>
              <a:t>λ</a:t>
            </a:r>
            <a:r>
              <a:rPr lang="en-CA" sz="2000" dirty="0" smtClean="0"/>
              <a:t>)-learning fuzzy logic controller for a multi-robot system(S. </a:t>
            </a:r>
            <a:r>
              <a:rPr lang="en-CA" sz="2000" dirty="0" err="1" smtClean="0"/>
              <a:t>Desouky</a:t>
            </a:r>
            <a:r>
              <a:rPr lang="en-CA" sz="2000" dirty="0" smtClean="0"/>
              <a:t> and H. Schwartz, SMC 2010)</a:t>
            </a:r>
            <a:endParaRPr lang="en-US" sz="2000" dirty="0" smtClean="0"/>
          </a:p>
          <a:p>
            <a:pPr marL="355600" lvl="1" indent="-177800">
              <a:lnSpc>
                <a:spcPct val="150000"/>
              </a:lnSpc>
              <a:buClr>
                <a:schemeClr val="tx2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Train </a:t>
            </a:r>
            <a:r>
              <a:rPr lang="en-CA" sz="1800" dirty="0" smtClean="0">
                <a:solidFill>
                  <a:schemeClr val="tx1"/>
                </a:solidFill>
              </a:rPr>
              <a:t>the pursuer to capture the evader and minimize the time of capture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CA" sz="1800" dirty="0" smtClean="0"/>
          </a:p>
          <a:p>
            <a:endParaRPr lang="en-US" sz="1800" dirty="0" smtClean="0"/>
          </a:p>
          <a:p>
            <a:endParaRPr lang="en-CA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00200"/>
            <a:ext cx="79248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55600" indent="-355600">
              <a:lnSpc>
                <a:spcPct val="150000"/>
              </a:lnSpc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CA" sz="2000" dirty="0" smtClean="0"/>
              <a:t>An Experimental Adaptive Fuzzy Controller for Differential Games (S. </a:t>
            </a:r>
            <a:r>
              <a:rPr lang="en-CA" sz="2000" dirty="0" err="1" smtClean="0"/>
              <a:t>Givigi</a:t>
            </a:r>
            <a:r>
              <a:rPr lang="en-CA" sz="2000" dirty="0" smtClean="0"/>
              <a:t> and H. Schwartz, SMC 2009)</a:t>
            </a:r>
          </a:p>
          <a:p>
            <a:pPr marL="355600" lvl="1" indent="-177800">
              <a:lnSpc>
                <a:spcPct val="150000"/>
              </a:lnSpc>
              <a:spcBef>
                <a:spcPts val="500"/>
              </a:spcBef>
              <a:buClr>
                <a:schemeClr val="tx2"/>
              </a:buClr>
              <a:buSzPct val="80000"/>
              <a:buFont typeface="Wingdings 2"/>
              <a:buChar char=""/>
            </a:pPr>
            <a:r>
              <a:rPr lang="en-CA" dirty="0" smtClean="0"/>
              <a:t>A robot is pursuing another robot moving along a straight line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588336" cy="228600"/>
          </a:xfrm>
        </p:spPr>
        <p:txBody>
          <a:bodyPr vert="horz" lIns="0" tIns="0" rIns="0" bIns="0" anchor="b"/>
          <a:lstStyle/>
          <a:p>
            <a:fld id="{B6F15528-21DE-4FAA-801E-634DDDAF4B2B}" type="slidenum">
              <a:rPr lang="en-US" sz="1600" b="1" smtClean="0">
                <a:solidFill>
                  <a:schemeClr val="bg1"/>
                </a:solidFill>
              </a:rPr>
              <a:pPr/>
              <a:t>9</a:t>
            </a:fld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6227136" y="6478698"/>
            <a:ext cx="2002464" cy="226902"/>
          </a:xfrm>
        </p:spPr>
        <p:txBody>
          <a:bodyPr/>
          <a:lstStyle/>
          <a:p>
            <a:r>
              <a:rPr lang="en-US" sz="1100" smtClean="0"/>
              <a:t>Wednesday, July 4, 2012</a:t>
            </a:r>
            <a:endParaRPr lang="en-US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ysClr val="windowText" lastClr="000000"/>
      </a:dk1>
      <a:lt1>
        <a:sysClr val="window" lastClr="FFFFFF"/>
      </a:lt1>
      <a:dk2>
        <a:srgbClr val="CC0000"/>
      </a:dk2>
      <a:lt2>
        <a:srgbClr val="F4E7ED"/>
      </a:lt2>
      <a:accent1>
        <a:srgbClr val="B83D68"/>
      </a:accent1>
      <a:accent2>
        <a:srgbClr val="FF4747"/>
      </a:accent2>
      <a:accent3>
        <a:srgbClr val="DE6C36"/>
      </a:accent3>
      <a:accent4>
        <a:srgbClr val="F9B639"/>
      </a:accent4>
      <a:accent5>
        <a:srgbClr val="C00000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19861</TotalTime>
  <Words>1026</Words>
  <Application>Microsoft Office PowerPoint</Application>
  <PresentationFormat>On-screen Show (4:3)</PresentationFormat>
  <Paragraphs>185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Opulent</vt:lpstr>
      <vt:lpstr>Acrobat Document</vt:lpstr>
      <vt:lpstr>PowerPoint Presentation</vt:lpstr>
      <vt:lpstr>Outline</vt:lpstr>
      <vt:lpstr>Why Training the Evader in Pursuit-Evasion Differential Game?</vt:lpstr>
      <vt:lpstr>Why Q-learning fuzzy inference system (QLFIS)</vt:lpstr>
      <vt:lpstr>Why Q-learning fuzzy inference system (QLFIS)</vt:lpstr>
      <vt:lpstr>Homicidal Chauffeur Game </vt:lpstr>
      <vt:lpstr>Objective</vt:lpstr>
      <vt:lpstr>RL For Robot Control</vt:lpstr>
      <vt:lpstr>Previous Work </vt:lpstr>
      <vt:lpstr>The Problem</vt:lpstr>
      <vt:lpstr>Proposed Solutions</vt:lpstr>
      <vt:lpstr>Proposed Solutions</vt:lpstr>
      <vt:lpstr>Proposed Solutions</vt:lpstr>
      <vt:lpstr>QLFIS Algorithm</vt:lpstr>
      <vt:lpstr>Apply QLFIS Algorithm</vt:lpstr>
      <vt:lpstr>Results </vt:lpstr>
      <vt:lpstr>Before Learning</vt:lpstr>
      <vt:lpstr>Homicidal Chauffeur Game After Learning 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Badr</dc:creator>
  <cp:lastModifiedBy>Howard Schwartz</cp:lastModifiedBy>
  <cp:revision>964</cp:revision>
  <dcterms:created xsi:type="dcterms:W3CDTF">2006-08-16T00:00:00Z</dcterms:created>
  <dcterms:modified xsi:type="dcterms:W3CDTF">2012-06-04T18:10:19Z</dcterms:modified>
</cp:coreProperties>
</file>