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sldIdLst>
    <p:sldId id="266" r:id="rId2"/>
    <p:sldId id="256" r:id="rId3"/>
    <p:sldId id="267" r:id="rId4"/>
    <p:sldId id="268" r:id="rId5"/>
    <p:sldId id="269" r:id="rId6"/>
    <p:sldId id="270" r:id="rId7"/>
    <p:sldId id="257" r:id="rId8"/>
    <p:sldId id="261" r:id="rId9"/>
    <p:sldId id="262" r:id="rId10"/>
    <p:sldId id="258" r:id="rId11"/>
    <p:sldId id="259" r:id="rId12"/>
    <p:sldId id="260" r:id="rId13"/>
    <p:sldId id="263" r:id="rId14"/>
    <p:sldId id="271" r:id="rId15"/>
    <p:sldId id="272" r:id="rId16"/>
    <p:sldId id="273" r:id="rId17"/>
    <p:sldId id="274" r:id="rId18"/>
    <p:sldId id="275" r:id="rId19"/>
    <p:sldId id="277" r:id="rId20"/>
    <p:sldId id="279" r:id="rId21"/>
    <p:sldId id="281"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246"/>
    <p:restoredTop sz="94740"/>
  </p:normalViewPr>
  <p:slideViewPr>
    <p:cSldViewPr snapToGrid="0" snapToObjects="1">
      <p:cViewPr>
        <p:scale>
          <a:sx n="110" d="100"/>
          <a:sy n="110" d="100"/>
        </p:scale>
        <p:origin x="2088" y="4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636B60-678F-814A-B4C7-0304500AC398}" type="datetimeFigureOut">
              <a:rPr lang="en-US" smtClean="0"/>
              <a:t>3/22/17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C48FB7-7314-CA4B-B968-3988E649F56E}" type="slidenum">
              <a:rPr lang="en-US" smtClean="0"/>
              <a:t>‹#›</a:t>
            </a:fld>
            <a:endParaRPr lang="en-US"/>
          </a:p>
        </p:txBody>
      </p:sp>
    </p:spTree>
    <p:extLst>
      <p:ext uri="{BB962C8B-B14F-4D97-AF65-F5344CB8AC3E}">
        <p14:creationId xmlns:p14="http://schemas.microsoft.com/office/powerpoint/2010/main" val="1308325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C48FB7-7314-CA4B-B968-3988E649F56E}" type="slidenum">
              <a:rPr lang="en-US" smtClean="0"/>
              <a:t>1</a:t>
            </a:fld>
            <a:endParaRPr lang="en-US"/>
          </a:p>
        </p:txBody>
      </p:sp>
    </p:spTree>
    <p:extLst>
      <p:ext uri="{BB962C8B-B14F-4D97-AF65-F5344CB8AC3E}">
        <p14:creationId xmlns:p14="http://schemas.microsoft.com/office/powerpoint/2010/main" val="641134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C48FB7-7314-CA4B-B968-3988E649F56E}" type="slidenum">
              <a:rPr lang="en-US" smtClean="0"/>
              <a:t>3</a:t>
            </a:fld>
            <a:endParaRPr lang="en-US"/>
          </a:p>
        </p:txBody>
      </p:sp>
    </p:spTree>
    <p:extLst>
      <p:ext uri="{BB962C8B-B14F-4D97-AF65-F5344CB8AC3E}">
        <p14:creationId xmlns:p14="http://schemas.microsoft.com/office/powerpoint/2010/main" val="940944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C48FB7-7314-CA4B-B968-3988E649F56E}" type="slidenum">
              <a:rPr lang="en-US" smtClean="0"/>
              <a:t>6</a:t>
            </a:fld>
            <a:endParaRPr lang="en-US"/>
          </a:p>
        </p:txBody>
      </p:sp>
    </p:spTree>
    <p:extLst>
      <p:ext uri="{BB962C8B-B14F-4D97-AF65-F5344CB8AC3E}">
        <p14:creationId xmlns:p14="http://schemas.microsoft.com/office/powerpoint/2010/main" val="741337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zh-CN" altLang="en-US" smtClean="0"/>
              <a:t>单击此处编辑母版标题样式</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7D0065BE-0657-4A47-90AD-C21C55E16B19}" type="datetime4">
              <a:rPr lang="en-US" smtClean="0"/>
              <a:pPr/>
              <a:t>March 22,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a:p>
        </p:txBody>
      </p:sp>
      <p:sp>
        <p:nvSpPr>
          <p:cNvPr id="4" name="Date Placeholder 3"/>
          <p:cNvSpPr>
            <a:spLocks noGrp="1"/>
          </p:cNvSpPr>
          <p:nvPr>
            <p:ph type="dt" sz="half" idx="10"/>
          </p:nvPr>
        </p:nvSpPr>
        <p:spPr/>
        <p:txBody>
          <a:bodyPr/>
          <a:lstStyle/>
          <a:p>
            <a:fld id="{A16C3AA4-67BE-44F7-809A-3582401494AF}" type="datetime4">
              <a:rPr lang="en-US" smtClean="0"/>
              <a:pPr/>
              <a:t>March 22,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a:p>
        </p:txBody>
      </p:sp>
      <p:sp>
        <p:nvSpPr>
          <p:cNvPr id="4" name="Date Placeholder 3"/>
          <p:cNvSpPr>
            <a:spLocks noGrp="1"/>
          </p:cNvSpPr>
          <p:nvPr>
            <p:ph type="dt" sz="half" idx="10"/>
          </p:nvPr>
        </p:nvSpPr>
        <p:spPr/>
        <p:txBody>
          <a:bodyPr/>
          <a:lstStyle/>
          <a:p>
            <a:fld id="{25172EEB-1769-4776-AD69-E7C1260563EB}" type="datetime4">
              <a:rPr lang="en-US" smtClean="0"/>
              <a:pPr/>
              <a:t>March 22,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Date Placeholder 3"/>
          <p:cNvSpPr>
            <a:spLocks noGrp="1"/>
          </p:cNvSpPr>
          <p:nvPr>
            <p:ph type="dt" sz="half" idx="10"/>
          </p:nvPr>
        </p:nvSpPr>
        <p:spPr/>
        <p:txBody>
          <a:bodyPr/>
          <a:lstStyle/>
          <a:p>
            <a:fld id="{D47BB8AF-C16A-4836-A92D-61834B5F0BA5}" type="datetime4">
              <a:rPr lang="en-US" smtClean="0"/>
              <a:pPr/>
              <a:t>March 22,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zh-CN" altLang="en-US" smtClean="0"/>
              <a:t>单击此处编辑母版标题样式</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zh-CN" altLang="en-US" smtClean="0"/>
              <a:t>单击此处编辑母版文本样式</a:t>
            </a:r>
          </a:p>
        </p:txBody>
      </p:sp>
      <p:sp>
        <p:nvSpPr>
          <p:cNvPr id="4" name="Date Placeholder 3"/>
          <p:cNvSpPr>
            <a:spLocks noGrp="1"/>
          </p:cNvSpPr>
          <p:nvPr>
            <p:ph type="dt" sz="half" idx="10"/>
          </p:nvPr>
        </p:nvSpPr>
        <p:spPr/>
        <p:txBody>
          <a:bodyPr/>
          <a:lstStyle/>
          <a:p>
            <a:fld id="{647D2193-4505-4A75-99BB-880C6989A757}" type="datetime4">
              <a:rPr lang="en-US" smtClean="0"/>
              <a:pPr/>
              <a:t>March 22,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5" name="Date Placeholder 4"/>
          <p:cNvSpPr>
            <a:spLocks noGrp="1"/>
          </p:cNvSpPr>
          <p:nvPr>
            <p:ph type="dt" sz="half" idx="10"/>
          </p:nvPr>
        </p:nvSpPr>
        <p:spPr/>
        <p:txBody>
          <a:bodyPr/>
          <a:lstStyle/>
          <a:p>
            <a:fld id="{113A18F4-33C3-445B-924C-31108C51719C}" type="datetime4">
              <a:rPr lang="en-US" smtClean="0"/>
              <a:pPr/>
              <a:t>March 22,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a:p>
        </p:txBody>
      </p:sp>
      <p:sp>
        <p:nvSpPr>
          <p:cNvPr id="8" name="Title 7"/>
          <p:cNvSpPr>
            <a:spLocks noGrp="1"/>
          </p:cNvSpPr>
          <p:nvPr>
            <p:ph type="title"/>
          </p:nvPr>
        </p:nvSpPr>
        <p:spPr/>
        <p:txBody>
          <a:bodyPr/>
          <a:lstStyle/>
          <a:p>
            <a:r>
              <a:rPr lang="zh-CN" altLang="en-US" smtClean="0"/>
              <a:t>单击此处编辑母版标题样式</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smtClean="0"/>
              <a:t>单击此处编辑母版标题样式</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zh-CN" altLang="en-US" smtClean="0"/>
              <a:t>单击此处编辑母版文本样式</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zh-CN" altLang="en-US" smtClean="0"/>
              <a:t>单击此处编辑母版文本样式</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7" name="Date Placeholder 6"/>
          <p:cNvSpPr>
            <a:spLocks noGrp="1"/>
          </p:cNvSpPr>
          <p:nvPr>
            <p:ph type="dt" sz="half" idx="10"/>
          </p:nvPr>
        </p:nvSpPr>
        <p:spPr/>
        <p:txBody>
          <a:bodyPr/>
          <a:lstStyle/>
          <a:p>
            <a:fld id="{3AF7543A-E259-478F-9E0D-57BA40E442B7}" type="datetime4">
              <a:rPr lang="en-US" smtClean="0"/>
              <a:pPr/>
              <a:t>March 22, 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EFB012D-77A1-44B0-BB26-329BA1EE55C9}" type="datetime4">
              <a:rPr lang="en-US" smtClean="0"/>
              <a:pPr/>
              <a:t>March 22, 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B7499E-3031-413E-B01E-B94970708CAA}" type="datetime4">
              <a:rPr lang="en-US" smtClean="0"/>
              <a:pPr/>
              <a:t>March 22, 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zh-CN" altLang="en-US" smtClean="0"/>
              <a:t>单击此处编辑母版标题样式</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zh-CN" altLang="en-US" smtClean="0"/>
              <a:t>单击此处编辑母版文本样式</a:t>
            </a:r>
          </a:p>
        </p:txBody>
      </p:sp>
      <p:sp>
        <p:nvSpPr>
          <p:cNvPr id="5" name="Date Placeholder 4"/>
          <p:cNvSpPr>
            <a:spLocks noGrp="1"/>
          </p:cNvSpPr>
          <p:nvPr>
            <p:ph type="dt" sz="half" idx="10"/>
          </p:nvPr>
        </p:nvSpPr>
        <p:spPr/>
        <p:txBody>
          <a:bodyPr/>
          <a:lstStyle/>
          <a:p>
            <a:fld id="{DC7EAB0C-2220-4D0E-A0DD-DB7FA0F742F4}" type="datetime4">
              <a:rPr lang="en-US" smtClean="0"/>
              <a:pPr/>
              <a:t>March 22, 2017</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2754ED01-E2A0-4C1E-8E21-014B9904157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zh-CN" altLang="en-US" smtClean="0"/>
              <a:t>将图片拖动到占位符，或单击添加图标</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zh-CN" altLang="en-US" smtClean="0"/>
              <a:t>单击此处编辑母版标题样式</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E3416D63-31BF-4B94-B6C5-E20B2C63F515}" type="datetime4">
              <a:rPr lang="en-US" smtClean="0"/>
              <a:pPr/>
              <a:t>March 22,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62B1B13E-D5AF-485E-81A1-82A140076526}" type="datetime4">
              <a:rPr lang="en-US" smtClean="0"/>
              <a:pPr/>
              <a:t>March 22, 2017</a:t>
            </a:fld>
            <a:endParaRPr lang="en-US" dirty="0"/>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2754ED01-E2A0-4C1E-8E21-014B9904157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playground.tensorflow.org/"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9.JPG"/><Relationship Id="rId5" Type="http://schemas.openxmlformats.org/officeDocument/2006/relationships/image" Target="../media/image10.JPG"/><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Big data classification using neural network</a:t>
            </a:r>
            <a:endParaRPr lang="en-US" dirty="0"/>
          </a:p>
        </p:txBody>
      </p:sp>
      <p:sp>
        <p:nvSpPr>
          <p:cNvPr id="3" name="Subtitle 2"/>
          <p:cNvSpPr>
            <a:spLocks noGrp="1"/>
          </p:cNvSpPr>
          <p:nvPr>
            <p:ph type="subTitle" idx="1"/>
          </p:nvPr>
        </p:nvSpPr>
        <p:spPr/>
        <p:txBody>
          <a:bodyPr>
            <a:normAutofit fontScale="85000" lnSpcReduction="10000"/>
          </a:bodyPr>
          <a:lstStyle/>
          <a:p>
            <a:r>
              <a:rPr lang="en-US" dirty="0" smtClean="0"/>
              <a:t>Classification example of</a:t>
            </a:r>
            <a:r>
              <a:rPr lang="en-CA" dirty="0">
                <a:cs typeface="Times New Roman" panose="02020603050405020304" pitchFamily="18" charset="0"/>
              </a:rPr>
              <a:t> </a:t>
            </a:r>
            <a:r>
              <a:rPr lang="en-CA" dirty="0" err="1">
                <a:cs typeface="Times New Roman" panose="02020603050405020304" pitchFamily="18" charset="0"/>
              </a:rPr>
              <a:t>TensorFlow</a:t>
            </a:r>
            <a:r>
              <a:rPr lang="en-CA" dirty="0">
                <a:cs typeface="Times New Roman" panose="02020603050405020304" pitchFamily="18" charset="0"/>
              </a:rPr>
              <a:t> Playground</a:t>
            </a:r>
            <a:r>
              <a:rPr lang="en-US" dirty="0" smtClean="0"/>
              <a:t> </a:t>
            </a:r>
            <a:endParaRPr lang="en-US" dirty="0"/>
          </a:p>
        </p:txBody>
      </p:sp>
      <p:sp>
        <p:nvSpPr>
          <p:cNvPr id="4" name="TextBox 3"/>
          <p:cNvSpPr txBox="1"/>
          <p:nvPr/>
        </p:nvSpPr>
        <p:spPr>
          <a:xfrm>
            <a:off x="5184159" y="4639922"/>
            <a:ext cx="2517058" cy="923330"/>
          </a:xfrm>
          <a:prstGeom prst="rect">
            <a:avLst/>
          </a:prstGeom>
          <a:noFill/>
        </p:spPr>
        <p:txBody>
          <a:bodyPr wrap="square" rtlCol="0">
            <a:spAutoFit/>
          </a:bodyPr>
          <a:lstStyle/>
          <a:p>
            <a:r>
              <a:rPr lang="en-US" dirty="0" smtClean="0"/>
              <a:t>Daijian Yang</a:t>
            </a:r>
          </a:p>
          <a:p>
            <a:r>
              <a:rPr lang="en-US" dirty="0" smtClean="0"/>
              <a:t>Fan Wang</a:t>
            </a:r>
          </a:p>
          <a:p>
            <a:r>
              <a:rPr lang="en-US" dirty="0" err="1" smtClean="0"/>
              <a:t>Dajun</a:t>
            </a:r>
            <a:r>
              <a:rPr lang="en-US" dirty="0" smtClean="0"/>
              <a:t> Zhang</a:t>
            </a:r>
            <a:endParaRPr lang="en-US" dirty="0"/>
          </a:p>
        </p:txBody>
      </p:sp>
    </p:spTree>
    <p:extLst>
      <p:ext uri="{BB962C8B-B14F-4D97-AF65-F5344CB8AC3E}">
        <p14:creationId xmlns:p14="http://schemas.microsoft.com/office/powerpoint/2010/main" val="14236656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Architecture of neural network</a:t>
            </a:r>
            <a:endParaRPr kumimoji="1" lang="zh-CN" altLang="en-US" dirty="0"/>
          </a:p>
        </p:txBody>
      </p:sp>
      <p:sp>
        <p:nvSpPr>
          <p:cNvPr id="3" name="内容占位符 2"/>
          <p:cNvSpPr>
            <a:spLocks noGrp="1"/>
          </p:cNvSpPr>
          <p:nvPr>
            <p:ph idx="1"/>
          </p:nvPr>
        </p:nvSpPr>
        <p:spPr/>
        <p:txBody>
          <a:bodyPr>
            <a:noAutofit/>
          </a:bodyPr>
          <a:lstStyle/>
          <a:p>
            <a:pPr algn="just">
              <a:buFont typeface="Arial"/>
              <a:buChar char="•"/>
            </a:pPr>
            <a:r>
              <a:rPr kumimoji="1" lang="en-US" altLang="zh-CN" sz="2400" dirty="0" smtClean="0"/>
              <a:t>A neural network is composed of three types </a:t>
            </a:r>
            <a:r>
              <a:rPr kumimoji="1" lang="en-US" altLang="zh-CN" sz="2400" dirty="0"/>
              <a:t>of </a:t>
            </a:r>
            <a:r>
              <a:rPr kumimoji="1" lang="en-US" altLang="zh-CN" sz="2400" dirty="0" smtClean="0"/>
              <a:t>layers: input layers, hidden layers and output layers</a:t>
            </a:r>
            <a:endParaRPr kumimoji="1" lang="en-US" altLang="zh-CN" sz="2400" dirty="0"/>
          </a:p>
          <a:p>
            <a:pPr algn="just">
              <a:buFont typeface="Arial"/>
              <a:buChar char="•"/>
            </a:pPr>
            <a:r>
              <a:rPr kumimoji="1" lang="en-US" altLang="zh-CN" sz="2400" dirty="0" smtClean="0"/>
              <a:t>The layers which are not output layers are called hidden layers, the typical hidden layers consist of two components:</a:t>
            </a:r>
          </a:p>
          <a:p>
            <a:pPr lvl="5" algn="just">
              <a:buFont typeface="Arial"/>
              <a:buChar char="•"/>
            </a:pPr>
            <a:r>
              <a:rPr kumimoji="1" lang="en-US" altLang="zh-CN" sz="2400" dirty="0" smtClean="0"/>
              <a:t>weights</a:t>
            </a:r>
          </a:p>
          <a:p>
            <a:pPr lvl="5" algn="just">
              <a:buFont typeface="Arial"/>
              <a:buChar char="•"/>
            </a:pPr>
            <a:r>
              <a:rPr kumimoji="1" lang="en-US" altLang="zh-CN" sz="2400" dirty="0" smtClean="0"/>
              <a:t>Activation function</a:t>
            </a:r>
            <a:endParaRPr kumimoji="1" lang="zh-CN" altLang="en-US" sz="2400" dirty="0"/>
          </a:p>
        </p:txBody>
      </p:sp>
    </p:spTree>
    <p:extLst>
      <p:ext uri="{BB962C8B-B14F-4D97-AF65-F5344CB8AC3E}">
        <p14:creationId xmlns:p14="http://schemas.microsoft.com/office/powerpoint/2010/main" val="31155747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Simple architecture of NN</a:t>
            </a:r>
            <a:endParaRPr kumimoji="1" lang="zh-CN" altLang="en-US" dirty="0"/>
          </a:p>
        </p:txBody>
      </p:sp>
      <p:pic>
        <p:nvPicPr>
          <p:cNvPr id="5" name="图片 4"/>
          <p:cNvPicPr>
            <a:picLocks noChangeAspect="1"/>
          </p:cNvPicPr>
          <p:nvPr/>
        </p:nvPicPr>
        <p:blipFill>
          <a:blip r:embed="rId2"/>
          <a:stretch>
            <a:fillRect/>
          </a:stretch>
        </p:blipFill>
        <p:spPr>
          <a:xfrm>
            <a:off x="0" y="1572491"/>
            <a:ext cx="9144000" cy="2721935"/>
          </a:xfrm>
          <a:prstGeom prst="rect">
            <a:avLst/>
          </a:prstGeom>
        </p:spPr>
      </p:pic>
    </p:spTree>
    <p:extLst>
      <p:ext uri="{BB962C8B-B14F-4D97-AF65-F5344CB8AC3E}">
        <p14:creationId xmlns:p14="http://schemas.microsoft.com/office/powerpoint/2010/main" val="11464215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t>architecture </a:t>
            </a:r>
            <a:r>
              <a:rPr kumimoji="1" lang="en-US" altLang="zh-CN" dirty="0" smtClean="0"/>
              <a:t>of </a:t>
            </a:r>
            <a:r>
              <a:rPr lang="en-US" altLang="zh-CN" dirty="0"/>
              <a:t>neuron</a:t>
            </a:r>
            <a:r>
              <a:rPr kumimoji="1" lang="en-US" altLang="zh-CN" dirty="0" smtClean="0"/>
              <a:t> </a:t>
            </a:r>
            <a:endParaRPr kumimoji="1" lang="zh-CN" altLang="en-US" dirty="0"/>
          </a:p>
        </p:txBody>
      </p:sp>
      <p:pic>
        <p:nvPicPr>
          <p:cNvPr id="8" name="内容占位符 3"/>
          <p:cNvPicPr>
            <a:picLocks noGrp="1" noChangeAspect="1"/>
          </p:cNvPicPr>
          <p:nvPr>
            <p:ph idx="1"/>
          </p:nvPr>
        </p:nvPicPr>
        <p:blipFill>
          <a:blip r:embed="rId2"/>
          <a:srcRect t="-5733" b="-5733"/>
          <a:stretch>
            <a:fillRect/>
          </a:stretch>
        </p:blipFill>
        <p:spPr/>
      </p:pic>
    </p:spTree>
    <p:extLst>
      <p:ext uri="{BB962C8B-B14F-4D97-AF65-F5344CB8AC3E}">
        <p14:creationId xmlns:p14="http://schemas.microsoft.com/office/powerpoint/2010/main" val="40289515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Self-adjustment process</a:t>
            </a:r>
            <a:endParaRPr kumimoji="1" lang="zh-CN" altLang="en-US" dirty="0"/>
          </a:p>
        </p:txBody>
      </p:sp>
      <p:sp>
        <p:nvSpPr>
          <p:cNvPr id="3" name="内容占位符 2"/>
          <p:cNvSpPr>
            <a:spLocks noGrp="1"/>
          </p:cNvSpPr>
          <p:nvPr>
            <p:ph idx="1"/>
          </p:nvPr>
        </p:nvSpPr>
        <p:spPr/>
        <p:txBody>
          <a:bodyPr>
            <a:normAutofit lnSpcReduction="10000"/>
          </a:bodyPr>
          <a:lstStyle/>
          <a:p>
            <a:pPr algn="just">
              <a:buFont typeface="Arial"/>
              <a:buChar char="•"/>
            </a:pPr>
            <a:r>
              <a:rPr kumimoji="1" lang="en-US" altLang="zh-CN" sz="2400" dirty="0" smtClean="0"/>
              <a:t>Forward propagation stage:</a:t>
            </a:r>
            <a:endParaRPr kumimoji="1" lang="en-US" altLang="zh-CN" sz="2400" dirty="0"/>
          </a:p>
          <a:p>
            <a:pPr lvl="5" algn="just">
              <a:buFont typeface="Arial"/>
              <a:buChar char="•"/>
            </a:pPr>
            <a:r>
              <a:rPr kumimoji="1" lang="en-US" altLang="zh-CN" sz="2400" dirty="0" smtClean="0"/>
              <a:t>Extracting a sample from the dataset and input X into NN</a:t>
            </a:r>
            <a:endParaRPr kumimoji="1" lang="en-US" altLang="zh-CN" sz="2400" dirty="0"/>
          </a:p>
          <a:p>
            <a:pPr lvl="5" algn="just">
              <a:buFont typeface="Arial"/>
              <a:buChar char="•"/>
            </a:pPr>
            <a:r>
              <a:rPr kumimoji="1" lang="en-US" altLang="zh-CN" sz="2400" dirty="0" smtClean="0"/>
              <a:t>Calculating the actual output</a:t>
            </a:r>
          </a:p>
          <a:p>
            <a:pPr algn="just">
              <a:buFont typeface="Arial"/>
              <a:buChar char="•"/>
            </a:pPr>
            <a:r>
              <a:rPr kumimoji="1" lang="en-US" altLang="zh-CN" sz="2400" dirty="0"/>
              <a:t>B</a:t>
            </a:r>
            <a:r>
              <a:rPr kumimoji="1" lang="en-US" altLang="zh-CN" sz="2400" dirty="0" smtClean="0"/>
              <a:t>ack </a:t>
            </a:r>
            <a:r>
              <a:rPr kumimoji="1" lang="en-US" altLang="zh-CN" sz="2400" dirty="0"/>
              <a:t>propagation stage:</a:t>
            </a:r>
          </a:p>
          <a:p>
            <a:pPr lvl="5" algn="just">
              <a:buFont typeface="Arial"/>
              <a:buChar char="•"/>
            </a:pPr>
            <a:r>
              <a:rPr kumimoji="1" lang="en-US" altLang="zh-CN" sz="2400" dirty="0" smtClean="0"/>
              <a:t>Calculating the difference between the actual output and ideal output</a:t>
            </a:r>
            <a:endParaRPr kumimoji="1" lang="en-US" altLang="zh-CN" sz="2400" dirty="0"/>
          </a:p>
          <a:p>
            <a:pPr lvl="5" algn="just">
              <a:buFont typeface="Arial"/>
              <a:buChar char="•"/>
            </a:pPr>
            <a:r>
              <a:rPr kumimoji="1" lang="en-US" altLang="zh-CN" sz="2400" dirty="0" smtClean="0"/>
              <a:t>Using minimum error method to adjust the weighted matrix</a:t>
            </a:r>
            <a:endParaRPr kumimoji="1" lang="zh-CN" altLang="en-US" sz="2400" dirty="0"/>
          </a:p>
          <a:p>
            <a:pPr lvl="5" algn="just">
              <a:buFont typeface="Arial"/>
              <a:buChar char="•"/>
            </a:pPr>
            <a:endParaRPr kumimoji="1" lang="en-US" altLang="zh-CN" sz="2400" dirty="0" smtClean="0"/>
          </a:p>
        </p:txBody>
      </p:sp>
    </p:spTree>
    <p:extLst>
      <p:ext uri="{BB962C8B-B14F-4D97-AF65-F5344CB8AC3E}">
        <p14:creationId xmlns:p14="http://schemas.microsoft.com/office/powerpoint/2010/main" val="23031770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b="1" dirty="0" err="1">
                <a:latin typeface="Times New Roman" panose="02020603050405020304" pitchFamily="18" charset="0"/>
                <a:cs typeface="Times New Roman" panose="02020603050405020304" pitchFamily="18" charset="0"/>
              </a:rPr>
              <a:t>TensorFlow</a:t>
            </a:r>
            <a:r>
              <a:rPr lang="en-CA" b="1" dirty="0">
                <a:latin typeface="Times New Roman" panose="02020603050405020304" pitchFamily="18" charset="0"/>
                <a:cs typeface="Times New Roman" panose="02020603050405020304" pitchFamily="18" charset="0"/>
              </a:rPr>
              <a:t> Playground</a:t>
            </a:r>
            <a:endParaRPr lang="en-US" dirty="0"/>
          </a:p>
        </p:txBody>
      </p:sp>
    </p:spTree>
    <p:extLst>
      <p:ext uri="{BB962C8B-B14F-4D97-AF65-F5344CB8AC3E}">
        <p14:creationId xmlns:p14="http://schemas.microsoft.com/office/powerpoint/2010/main" val="12919587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latin typeface="Times New Roman" panose="02020603050405020304" pitchFamily="18" charset="0"/>
                <a:cs typeface="Times New Roman" panose="02020603050405020304" pitchFamily="18" charset="0"/>
              </a:rPr>
              <a:t>What is </a:t>
            </a:r>
            <a:r>
              <a:rPr lang="en-CA" b="1" dirty="0" err="1">
                <a:latin typeface="Times New Roman" panose="02020603050405020304" pitchFamily="18" charset="0"/>
                <a:cs typeface="Times New Roman" panose="02020603050405020304" pitchFamily="18" charset="0"/>
              </a:rPr>
              <a:t>TensorFlow</a:t>
            </a:r>
            <a:r>
              <a:rPr lang="en-CA" b="1" dirty="0">
                <a:latin typeface="Times New Roman" panose="02020603050405020304" pitchFamily="18" charset="0"/>
                <a:cs typeface="Times New Roman" panose="02020603050405020304" pitchFamily="18" charset="0"/>
              </a:rPr>
              <a:t> Playground?</a:t>
            </a:r>
            <a:endParaRPr lang="en-US" dirty="0"/>
          </a:p>
        </p:txBody>
      </p:sp>
      <p:sp>
        <p:nvSpPr>
          <p:cNvPr id="3" name="Content Placeholder 2"/>
          <p:cNvSpPr>
            <a:spLocks noGrp="1"/>
          </p:cNvSpPr>
          <p:nvPr>
            <p:ph idx="1"/>
          </p:nvPr>
        </p:nvSpPr>
        <p:spPr/>
        <p:txBody>
          <a:bodyPr/>
          <a:lstStyle/>
          <a:p>
            <a:pPr>
              <a:buFont typeface="Arial" charset="0"/>
              <a:buChar char="•"/>
            </a:pPr>
            <a:r>
              <a:rPr lang="en-US" sz="2000" dirty="0" err="1"/>
              <a:t>TensorFlow</a:t>
            </a:r>
            <a:r>
              <a:rPr lang="en-US" sz="2000" dirty="0"/>
              <a:t> is Google Brain’s second-generation machine learning system. </a:t>
            </a:r>
            <a:endParaRPr lang="en-US" sz="2000" dirty="0" smtClean="0"/>
          </a:p>
          <a:p>
            <a:pPr marL="0" indent="0"/>
            <a:r>
              <a:rPr lang="en-US" sz="2000" dirty="0"/>
              <a:t> </a:t>
            </a:r>
            <a:r>
              <a:rPr lang="en-US" sz="2000" dirty="0" smtClean="0"/>
              <a:t>     “</a:t>
            </a:r>
            <a:r>
              <a:rPr lang="en-US" sz="2000" dirty="0" err="1"/>
              <a:t>TensorFlow</a:t>
            </a:r>
            <a:r>
              <a:rPr lang="en-US" sz="2000" dirty="0"/>
              <a:t>” means the “tensor” can flow in the neural network. </a:t>
            </a:r>
          </a:p>
          <a:p>
            <a:pPr>
              <a:buFont typeface="Arial" charset="0"/>
              <a:buChar char="•"/>
            </a:pPr>
            <a:r>
              <a:rPr lang="en-US" sz="2000" dirty="0" err="1"/>
              <a:t>TensorFlow</a:t>
            </a:r>
            <a:r>
              <a:rPr lang="en-US" sz="2000" dirty="0"/>
              <a:t> Playground is visual teaching platform that can help people to understand neural network intuitively (</a:t>
            </a:r>
            <a:r>
              <a:rPr lang="en-US" sz="2000" dirty="0">
                <a:solidFill>
                  <a:schemeClr val="accent3">
                    <a:lumMod val="60000"/>
                    <a:lumOff val="40000"/>
                  </a:schemeClr>
                </a:solidFill>
                <a:hlinkClick r:id="rId2"/>
              </a:rPr>
              <a:t>http://playground.tensorflow.org</a:t>
            </a:r>
            <a:r>
              <a:rPr lang="en-US" sz="2000" dirty="0"/>
              <a:t>).</a:t>
            </a:r>
          </a:p>
        </p:txBody>
      </p:sp>
    </p:spTree>
    <p:extLst>
      <p:ext uri="{BB962C8B-B14F-4D97-AF65-F5344CB8AC3E}">
        <p14:creationId xmlns:p14="http://schemas.microsoft.com/office/powerpoint/2010/main" val="4631522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636693" y="482562"/>
            <a:ext cx="7520940" cy="4648238"/>
          </a:xfrm>
        </p:spPr>
        <p:txBody>
          <a:bodyPr>
            <a:noAutofit/>
          </a:bodyPr>
          <a:lstStyle/>
          <a:p>
            <a:pPr marL="0" indent="0">
              <a:lnSpc>
                <a:spcPct val="100000"/>
              </a:lnSpc>
              <a:buNone/>
            </a:pPr>
            <a:r>
              <a:rPr lang="en-CA" sz="2000" dirty="0"/>
              <a:t>There are some issues that can help us to understand </a:t>
            </a:r>
            <a:r>
              <a:rPr lang="en-CA" sz="2000" dirty="0" err="1"/>
              <a:t>TensorFlow</a:t>
            </a:r>
            <a:r>
              <a:rPr lang="en-CA" sz="2000" dirty="0"/>
              <a:t> Playground quickly:</a:t>
            </a:r>
          </a:p>
          <a:p>
            <a:pPr marL="514350" indent="-514350" algn="just">
              <a:lnSpc>
                <a:spcPct val="100000"/>
              </a:lnSpc>
              <a:buAutoNum type="arabicPeriod"/>
            </a:pPr>
            <a:r>
              <a:rPr lang="en-CA" sz="2000" dirty="0"/>
              <a:t>Activation function: </a:t>
            </a:r>
            <a:r>
              <a:rPr lang="en-US" sz="2000" dirty="0"/>
              <a:t>activation function is used to activate the corresponding neuron. Fig. 1 shows the basic architecture of a neuron:</a:t>
            </a:r>
          </a:p>
          <a:p>
            <a:pPr marL="0" indent="0" algn="just">
              <a:lnSpc>
                <a:spcPct val="100000"/>
              </a:lnSpc>
              <a:buNone/>
            </a:pPr>
            <a:endParaRPr lang="en-CA" sz="2000" dirty="0"/>
          </a:p>
          <a:p>
            <a:pPr marL="0" indent="0" algn="just">
              <a:lnSpc>
                <a:spcPct val="100000"/>
              </a:lnSpc>
              <a:buNone/>
            </a:pPr>
            <a:endParaRPr lang="en-CA" sz="2000" dirty="0"/>
          </a:p>
          <a:p>
            <a:pPr marL="0" indent="0" algn="just">
              <a:lnSpc>
                <a:spcPct val="100000"/>
              </a:lnSpc>
              <a:buNone/>
            </a:pPr>
            <a:endParaRPr lang="en-CA" sz="2000" dirty="0"/>
          </a:p>
          <a:p>
            <a:pPr marL="0" indent="0" algn="just">
              <a:lnSpc>
                <a:spcPct val="100000"/>
              </a:lnSpc>
              <a:buNone/>
            </a:pPr>
            <a:endParaRPr lang="en-CA" sz="2000" dirty="0"/>
          </a:p>
          <a:p>
            <a:pPr marL="0" indent="0" algn="just">
              <a:lnSpc>
                <a:spcPct val="100000"/>
              </a:lnSpc>
              <a:buNone/>
            </a:pPr>
            <a:endParaRPr lang="en-CA" sz="2000" dirty="0"/>
          </a:p>
          <a:p>
            <a:pPr marL="0" indent="0">
              <a:lnSpc>
                <a:spcPct val="100000"/>
              </a:lnSpc>
              <a:buNone/>
            </a:pPr>
            <a:r>
              <a:rPr lang="en-US" sz="2000" dirty="0"/>
              <a:t>In </a:t>
            </a:r>
            <a:r>
              <a:rPr lang="en-US" sz="2000" dirty="0" err="1"/>
              <a:t>TensorFlow</a:t>
            </a:r>
            <a:r>
              <a:rPr lang="en-US" sz="2000" dirty="0"/>
              <a:t> Playground, there are four different activation </a:t>
            </a:r>
            <a:r>
              <a:rPr lang="en-US" sz="2000" dirty="0" smtClean="0"/>
              <a:t>function: </a:t>
            </a:r>
            <a:r>
              <a:rPr lang="en-US" sz="2000" dirty="0" err="1" smtClean="0"/>
              <a:t>ReLU</a:t>
            </a:r>
            <a:r>
              <a:rPr lang="en-US" sz="2000" dirty="0"/>
              <a:t>, Tanh, Sigmoid and Linear.</a:t>
            </a:r>
            <a:endParaRPr lang="en-CA" sz="2000" dirty="0"/>
          </a:p>
        </p:txBody>
      </p:sp>
      <p:pic>
        <p:nvPicPr>
          <p:cNvPr id="5" name="图片 23"/>
          <p:cNvPicPr/>
          <p:nvPr/>
        </p:nvPicPr>
        <p:blipFill>
          <a:blip r:embed="rId2">
            <a:extLst>
              <a:ext uri="{28A0092B-C50C-407E-A947-70E740481C1C}">
                <a14:useLocalDpi xmlns:a14="http://schemas.microsoft.com/office/drawing/2010/main" val="0"/>
              </a:ext>
            </a:extLst>
          </a:blip>
          <a:stretch>
            <a:fillRect/>
          </a:stretch>
        </p:blipFill>
        <p:spPr>
          <a:xfrm>
            <a:off x="2492586" y="2260600"/>
            <a:ext cx="3809153" cy="1689222"/>
          </a:xfrm>
          <a:prstGeom prst="rect">
            <a:avLst/>
          </a:prstGeom>
        </p:spPr>
      </p:pic>
    </p:spTree>
    <p:extLst>
      <p:ext uri="{BB962C8B-B14F-4D97-AF65-F5344CB8AC3E}">
        <p14:creationId xmlns:p14="http://schemas.microsoft.com/office/powerpoint/2010/main" val="9674360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8293" y="736562"/>
            <a:ext cx="7520940" cy="4207972"/>
          </a:xfrm>
        </p:spPr>
        <p:txBody>
          <a:bodyPr>
            <a:normAutofit/>
          </a:bodyPr>
          <a:lstStyle/>
          <a:p>
            <a:pPr marL="0" indent="0">
              <a:lnSpc>
                <a:spcPct val="160000"/>
              </a:lnSpc>
            </a:pPr>
            <a:r>
              <a:rPr lang="en-CA" sz="1800" dirty="0"/>
              <a:t>2. </a:t>
            </a:r>
            <a:r>
              <a:rPr lang="en-US" sz="1800" dirty="0"/>
              <a:t>In </a:t>
            </a:r>
            <a:r>
              <a:rPr lang="en-US" sz="1800" dirty="0" err="1"/>
              <a:t>TensorFlow</a:t>
            </a:r>
            <a:r>
              <a:rPr lang="en-US" sz="1800" dirty="0"/>
              <a:t> Playground, what is the training loss and testing loss?</a:t>
            </a:r>
          </a:p>
          <a:p>
            <a:pPr marL="0" indent="0" algn="just">
              <a:lnSpc>
                <a:spcPct val="150000"/>
              </a:lnSpc>
            </a:pPr>
            <a:r>
              <a:rPr lang="en-US" sz="1800" dirty="0"/>
              <a:t>  Loss is the difference between the predicting output and expected output. The smaller loss means the more accurate the predicted model is. The </a:t>
            </a:r>
            <a:r>
              <a:rPr lang="en-US" sz="1800" dirty="0" err="1"/>
              <a:t>TensorFlow</a:t>
            </a:r>
            <a:r>
              <a:rPr lang="en-US" sz="1800" dirty="0"/>
              <a:t> Playground provides an intuitive view of Training Loss and Testing Loss after each iteration. Ideally, the model is becoming more accurate in a case that both losses gradually decrease. If Training Loss decreases and Testing Loss increases, the output may </a:t>
            </a:r>
            <a:r>
              <a:rPr lang="en-US" sz="1800" dirty="0" err="1"/>
              <a:t>overfit</a:t>
            </a:r>
            <a:r>
              <a:rPr lang="en-US" sz="1800" dirty="0"/>
              <a:t>.</a:t>
            </a:r>
            <a:endParaRPr lang="en-CA" sz="1800" dirty="0"/>
          </a:p>
          <a:p>
            <a:endParaRPr lang="en-US" dirty="0"/>
          </a:p>
        </p:txBody>
      </p:sp>
    </p:spTree>
    <p:extLst>
      <p:ext uri="{BB962C8B-B14F-4D97-AF65-F5344CB8AC3E}">
        <p14:creationId xmlns:p14="http://schemas.microsoft.com/office/powerpoint/2010/main" val="10658281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7627" y="499495"/>
            <a:ext cx="7520940" cy="3579849"/>
          </a:xfrm>
        </p:spPr>
        <p:txBody>
          <a:bodyPr/>
          <a:lstStyle/>
          <a:p>
            <a:pPr marL="0" indent="0">
              <a:lnSpc>
                <a:spcPct val="150000"/>
              </a:lnSpc>
            </a:pPr>
            <a:r>
              <a:rPr lang="en-CA" dirty="0">
                <a:ea typeface="Franklin Gothic Heavy" charset="0"/>
                <a:cs typeface="Franklin Gothic Heavy" charset="0"/>
              </a:rPr>
              <a:t>3. </a:t>
            </a:r>
            <a:r>
              <a:rPr lang="en-US" dirty="0">
                <a:ea typeface="Franklin Gothic Heavy" charset="0"/>
                <a:cs typeface="Franklin Gothic Heavy" charset="0"/>
              </a:rPr>
              <a:t>What problems can be solved through the </a:t>
            </a:r>
            <a:r>
              <a:rPr lang="en-US" dirty="0" err="1">
                <a:ea typeface="Franklin Gothic Heavy" charset="0"/>
                <a:cs typeface="Franklin Gothic Heavy" charset="0"/>
              </a:rPr>
              <a:t>TensorFlow</a:t>
            </a:r>
            <a:r>
              <a:rPr lang="en-US" dirty="0">
                <a:ea typeface="Franklin Gothic Heavy" charset="0"/>
                <a:cs typeface="Franklin Gothic Heavy" charset="0"/>
              </a:rPr>
              <a:t> Playground?</a:t>
            </a:r>
          </a:p>
          <a:p>
            <a:pPr marL="0" indent="0">
              <a:lnSpc>
                <a:spcPct val="150000"/>
              </a:lnSpc>
            </a:pPr>
            <a:r>
              <a:rPr lang="en-US" dirty="0">
                <a:ea typeface="Franklin Gothic Heavy" charset="0"/>
                <a:cs typeface="Franklin Gothic Heavy" charset="0"/>
              </a:rPr>
              <a:t>The platform can solve two types of problems:</a:t>
            </a:r>
            <a:endParaRPr lang="en-CA" dirty="0">
              <a:ea typeface="Franklin Gothic Heavy" charset="0"/>
              <a:cs typeface="Franklin Gothic Heavy" charset="0"/>
            </a:endParaRPr>
          </a:p>
          <a:p>
            <a:pPr>
              <a:lnSpc>
                <a:spcPct val="150000"/>
              </a:lnSpc>
              <a:buFont typeface="Arial" charset="0"/>
              <a:buChar char="•"/>
            </a:pPr>
            <a:r>
              <a:rPr lang="en-US" i="1" dirty="0">
                <a:ea typeface="Franklin Gothic Heavy" charset="0"/>
                <a:cs typeface="Franklin Gothic Heavy" charset="0"/>
              </a:rPr>
              <a:t>  Classification: </a:t>
            </a:r>
            <a:r>
              <a:rPr lang="en-US" dirty="0">
                <a:ea typeface="Franklin Gothic Heavy" charset="0"/>
                <a:cs typeface="Franklin Gothic Heavy" charset="0"/>
              </a:rPr>
              <a:t>The platform can create a model that successfully differentiates the orange and blue dots. </a:t>
            </a:r>
            <a:r>
              <a:rPr lang="en-US" dirty="0" err="1">
                <a:ea typeface="Franklin Gothic Heavy" charset="0"/>
                <a:cs typeface="Franklin Gothic Heavy" charset="0"/>
              </a:rPr>
              <a:t>TensorFlow</a:t>
            </a:r>
            <a:r>
              <a:rPr lang="en-US" dirty="0">
                <a:ea typeface="Franklin Gothic Heavy" charset="0"/>
                <a:cs typeface="Franklin Gothic Heavy" charset="0"/>
              </a:rPr>
              <a:t> Playground provides four different types of datasets (Circles, Exclusive or, Gaussian, and Spiral) in order to simulate the classification problem.</a:t>
            </a:r>
          </a:p>
          <a:p>
            <a:pPr>
              <a:lnSpc>
                <a:spcPct val="150000"/>
              </a:lnSpc>
              <a:buFont typeface="Arial" charset="0"/>
              <a:buChar char="•"/>
            </a:pPr>
            <a:r>
              <a:rPr lang="en-US" i="1" dirty="0">
                <a:ea typeface="Franklin Gothic Heavy" charset="0"/>
                <a:cs typeface="Franklin Gothic Heavy" charset="0"/>
              </a:rPr>
              <a:t> Regression:</a:t>
            </a:r>
            <a:r>
              <a:rPr lang="en-US" dirty="0">
                <a:ea typeface="Franklin Gothic Heavy" charset="0"/>
                <a:cs typeface="Franklin Gothic Heavy" charset="0"/>
              </a:rPr>
              <a:t> Continuous problems.</a:t>
            </a:r>
            <a:endParaRPr lang="en-CA" dirty="0">
              <a:ea typeface="Franklin Gothic Heavy" charset="0"/>
              <a:cs typeface="Franklin Gothic Heavy" charset="0"/>
            </a:endParaRPr>
          </a:p>
          <a:p>
            <a:endParaRPr lang="en-US" dirty="0"/>
          </a:p>
        </p:txBody>
      </p:sp>
      <p:pic>
        <p:nvPicPr>
          <p:cNvPr id="8" name="图片 30"/>
          <p:cNvPicPr/>
          <p:nvPr/>
        </p:nvPicPr>
        <p:blipFill>
          <a:blip r:embed="rId2">
            <a:extLst>
              <a:ext uri="{28A0092B-C50C-407E-A947-70E740481C1C}">
                <a14:useLocalDpi xmlns:a14="http://schemas.microsoft.com/office/drawing/2010/main" val="0"/>
              </a:ext>
            </a:extLst>
          </a:blip>
          <a:stretch>
            <a:fillRect/>
          </a:stretch>
        </p:blipFill>
        <p:spPr>
          <a:xfrm>
            <a:off x="950303" y="3564467"/>
            <a:ext cx="1755239" cy="1468603"/>
          </a:xfrm>
          <a:prstGeom prst="rect">
            <a:avLst/>
          </a:prstGeom>
        </p:spPr>
      </p:pic>
      <p:pic>
        <p:nvPicPr>
          <p:cNvPr id="9" name="图片 29"/>
          <p:cNvPicPr/>
          <p:nvPr/>
        </p:nvPicPr>
        <p:blipFill>
          <a:blip r:embed="rId3">
            <a:extLst>
              <a:ext uri="{28A0092B-C50C-407E-A947-70E740481C1C}">
                <a14:useLocalDpi xmlns:a14="http://schemas.microsoft.com/office/drawing/2010/main" val="0"/>
              </a:ext>
            </a:extLst>
          </a:blip>
          <a:stretch>
            <a:fillRect/>
          </a:stretch>
        </p:blipFill>
        <p:spPr>
          <a:xfrm>
            <a:off x="3030025" y="3564467"/>
            <a:ext cx="1735833" cy="1468603"/>
          </a:xfrm>
          <a:prstGeom prst="rect">
            <a:avLst/>
          </a:prstGeom>
        </p:spPr>
      </p:pic>
      <p:pic>
        <p:nvPicPr>
          <p:cNvPr id="10" name="图片 31"/>
          <p:cNvPicPr/>
          <p:nvPr/>
        </p:nvPicPr>
        <p:blipFill>
          <a:blip r:embed="rId4">
            <a:extLst>
              <a:ext uri="{28A0092B-C50C-407E-A947-70E740481C1C}">
                <a14:useLocalDpi xmlns:a14="http://schemas.microsoft.com/office/drawing/2010/main" val="0"/>
              </a:ext>
            </a:extLst>
          </a:blip>
          <a:stretch>
            <a:fillRect/>
          </a:stretch>
        </p:blipFill>
        <p:spPr>
          <a:xfrm>
            <a:off x="5090341" y="3564467"/>
            <a:ext cx="1645914" cy="1468603"/>
          </a:xfrm>
          <a:prstGeom prst="rect">
            <a:avLst/>
          </a:prstGeom>
        </p:spPr>
      </p:pic>
      <p:pic>
        <p:nvPicPr>
          <p:cNvPr id="11" name="图片 32"/>
          <p:cNvPicPr/>
          <p:nvPr/>
        </p:nvPicPr>
        <p:blipFill>
          <a:blip r:embed="rId5">
            <a:extLst>
              <a:ext uri="{28A0092B-C50C-407E-A947-70E740481C1C}">
                <a14:useLocalDpi xmlns:a14="http://schemas.microsoft.com/office/drawing/2010/main" val="0"/>
              </a:ext>
            </a:extLst>
          </a:blip>
          <a:stretch>
            <a:fillRect/>
          </a:stretch>
        </p:blipFill>
        <p:spPr>
          <a:xfrm>
            <a:off x="7060738" y="3573139"/>
            <a:ext cx="1602049" cy="1459931"/>
          </a:xfrm>
          <a:prstGeom prst="rect">
            <a:avLst/>
          </a:prstGeom>
        </p:spPr>
      </p:pic>
    </p:spTree>
    <p:extLst>
      <p:ext uri="{BB962C8B-B14F-4D97-AF65-F5344CB8AC3E}">
        <p14:creationId xmlns:p14="http://schemas.microsoft.com/office/powerpoint/2010/main" val="6132228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822960" y="1300480"/>
            <a:ext cx="3200400" cy="3712464"/>
          </a:xfrm>
        </p:spPr>
        <p:txBody>
          <a:bodyPr>
            <a:normAutofit fontScale="55000" lnSpcReduction="20000"/>
          </a:bodyPr>
          <a:lstStyle/>
          <a:p>
            <a:pPr marL="0" algn="just">
              <a:lnSpc>
                <a:spcPct val="120000"/>
              </a:lnSpc>
            </a:pPr>
            <a:r>
              <a:rPr lang="en-CA" dirty="0">
                <a:cs typeface="Times New Roman" panose="02020603050405020304" pitchFamily="18" charset="0"/>
              </a:rPr>
              <a:t>Fig. 2 shows the neural network architecture that uses the Exclusive or dataset in </a:t>
            </a:r>
            <a:r>
              <a:rPr lang="en-CA" dirty="0" err="1" smtClean="0">
                <a:cs typeface="Times New Roman" panose="02020603050405020304" pitchFamily="18" charset="0"/>
              </a:rPr>
              <a:t>TensorFlow</a:t>
            </a:r>
            <a:r>
              <a:rPr lang="en-CA" dirty="0" smtClean="0">
                <a:cs typeface="Times New Roman" panose="02020603050405020304" pitchFamily="18" charset="0"/>
              </a:rPr>
              <a:t> </a:t>
            </a:r>
            <a:r>
              <a:rPr lang="en-CA" dirty="0">
                <a:cs typeface="Times New Roman" panose="02020603050405020304" pitchFamily="18" charset="0"/>
              </a:rPr>
              <a:t>Playground. Each set of data is a group of points with different morphological distributions. Each point is born with two features</a:t>
            </a:r>
            <a:r>
              <a:rPr lang="en-CA" dirty="0" smtClean="0">
                <a:cs typeface="Times New Roman" panose="02020603050405020304" pitchFamily="18" charset="0"/>
              </a:rPr>
              <a:t>: X</a:t>
            </a:r>
            <a:r>
              <a:rPr lang="en-CA" baseline="-25000" dirty="0" smtClean="0">
                <a:cs typeface="Times New Roman" panose="02020603050405020304" pitchFamily="18" charset="0"/>
              </a:rPr>
              <a:t>1</a:t>
            </a:r>
            <a:r>
              <a:rPr lang="en-CA" dirty="0" smtClean="0">
                <a:cs typeface="Times New Roman" panose="02020603050405020304" pitchFamily="18" charset="0"/>
              </a:rPr>
              <a:t> and X</a:t>
            </a:r>
            <a:r>
              <a:rPr lang="en-CA" baseline="-25000" dirty="0" smtClean="0">
                <a:cs typeface="Times New Roman" panose="02020603050405020304" pitchFamily="18" charset="0"/>
              </a:rPr>
              <a:t>2</a:t>
            </a:r>
            <a:r>
              <a:rPr lang="en-CA" dirty="0" smtClean="0">
                <a:cs typeface="Times New Roman" panose="02020603050405020304" pitchFamily="18" charset="0"/>
              </a:rPr>
              <a:t>, </a:t>
            </a:r>
            <a:r>
              <a:rPr lang="en-CA" dirty="0">
                <a:cs typeface="Times New Roman" panose="02020603050405020304" pitchFamily="18" charset="0"/>
              </a:rPr>
              <a:t>which represents the location of the point. There are two types of points in our data: orange and blue. The goal of our neural network is to know where the points are orange and which points are blue by training.</a:t>
            </a:r>
          </a:p>
          <a:p>
            <a:endParaRPr lang="en-US" dirty="0"/>
          </a:p>
        </p:txBody>
      </p:sp>
      <p:sp>
        <p:nvSpPr>
          <p:cNvPr id="4" name="Title 3"/>
          <p:cNvSpPr>
            <a:spLocks noGrp="1"/>
          </p:cNvSpPr>
          <p:nvPr>
            <p:ph type="title"/>
          </p:nvPr>
        </p:nvSpPr>
        <p:spPr/>
        <p:txBody>
          <a:bodyPr/>
          <a:lstStyle/>
          <a:p>
            <a:r>
              <a:rPr lang="en-CA" b="1" dirty="0">
                <a:latin typeface="Times New Roman" panose="02020603050405020304" pitchFamily="18" charset="0"/>
                <a:cs typeface="Times New Roman" panose="02020603050405020304" pitchFamily="18" charset="0"/>
              </a:rPr>
              <a:t>The Classification Example of MATLAB </a:t>
            </a:r>
            <a:r>
              <a:rPr lang="en-CA" b="1" dirty="0" err="1">
                <a:latin typeface="Times New Roman" panose="02020603050405020304" pitchFamily="18" charset="0"/>
                <a:cs typeface="Times New Roman" panose="02020603050405020304" pitchFamily="18" charset="0"/>
              </a:rPr>
              <a:t>TensorFlow</a:t>
            </a:r>
            <a:r>
              <a:rPr lang="en-CA" b="1" dirty="0">
                <a:latin typeface="Times New Roman" panose="02020603050405020304" pitchFamily="18" charset="0"/>
                <a:cs typeface="Times New Roman" panose="02020603050405020304" pitchFamily="18" charset="0"/>
              </a:rPr>
              <a:t> Playground</a:t>
            </a:r>
            <a:endParaRPr lang="en-US" dirty="0"/>
          </a:p>
        </p:txBody>
      </p:sp>
      <p:pic>
        <p:nvPicPr>
          <p:cNvPr id="5" name="图片 33"/>
          <p:cNvPicPr>
            <a:picLocks noGrp="1"/>
          </p:cNvPicPr>
          <p:nvPr>
            <p:ph sz="half" idx="2"/>
          </p:nvPr>
        </p:nvPicPr>
        <p:blipFill>
          <a:blip r:embed="rId2">
            <a:extLst>
              <a:ext uri="{28A0092B-C50C-407E-A947-70E740481C1C}">
                <a14:useLocalDpi xmlns:a14="http://schemas.microsoft.com/office/drawing/2010/main" val="0"/>
              </a:ext>
            </a:extLst>
          </a:blip>
          <a:stretch>
            <a:fillRect/>
          </a:stretch>
        </p:blipFill>
        <p:spPr>
          <a:xfrm>
            <a:off x="4174010" y="1380921"/>
            <a:ext cx="4523806" cy="3030212"/>
          </a:xfrm>
          <a:prstGeom prst="rect">
            <a:avLst/>
          </a:prstGeom>
        </p:spPr>
      </p:pic>
    </p:spTree>
    <p:extLst>
      <p:ext uri="{BB962C8B-B14F-4D97-AF65-F5344CB8AC3E}">
        <p14:creationId xmlns:p14="http://schemas.microsoft.com/office/powerpoint/2010/main" val="344198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kumimoji="1" lang="en-US" altLang="zh-CN" dirty="0" smtClean="0"/>
              <a:t>Data classification</a:t>
            </a:r>
            <a:endParaRPr kumimoji="1" lang="zh-CN" altLang="en-US" dirty="0"/>
          </a:p>
        </p:txBody>
      </p:sp>
    </p:spTree>
    <p:extLst>
      <p:ext uri="{BB962C8B-B14F-4D97-AF65-F5344CB8AC3E}">
        <p14:creationId xmlns:p14="http://schemas.microsoft.com/office/powerpoint/2010/main" val="16663732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4494" y="397895"/>
            <a:ext cx="7520940" cy="3579849"/>
          </a:xfrm>
        </p:spPr>
        <p:txBody>
          <a:bodyPr>
            <a:normAutofit/>
          </a:bodyPr>
          <a:lstStyle/>
          <a:p>
            <a:r>
              <a:rPr lang="en-US" sz="2000" dirty="0">
                <a:cs typeface="Times New Roman" panose="02020603050405020304" pitchFamily="18" charset="0"/>
              </a:rPr>
              <a:t>The parameters of simulation in two platforms are shown in below</a:t>
            </a:r>
            <a:r>
              <a:rPr lang="en-US" sz="2000" dirty="0" smtClean="0">
                <a:cs typeface="Times New Roman" panose="02020603050405020304" pitchFamily="18" charset="0"/>
              </a:rPr>
              <a:t>:</a:t>
            </a:r>
            <a:endParaRPr lang="en-US" sz="2000" dirty="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024248784"/>
              </p:ext>
            </p:extLst>
          </p:nvPr>
        </p:nvGraphicFramePr>
        <p:xfrm>
          <a:off x="1484510" y="989757"/>
          <a:ext cx="6180908" cy="3909622"/>
        </p:xfrm>
        <a:graphic>
          <a:graphicData uri="http://schemas.openxmlformats.org/drawingml/2006/table">
            <a:tbl>
              <a:tblPr firstRow="1" firstCol="1" bandRow="1">
                <a:tableStyleId>{5C22544A-7EE6-4342-B048-85BDC9FD1C3A}</a:tableStyleId>
              </a:tblPr>
              <a:tblGrid>
                <a:gridCol w="4758508">
                  <a:extLst>
                    <a:ext uri="{9D8B030D-6E8A-4147-A177-3AD203B41FA5}">
                      <a16:colId xmlns:a16="http://schemas.microsoft.com/office/drawing/2014/main" xmlns="" val="1371174854"/>
                    </a:ext>
                  </a:extLst>
                </a:gridCol>
                <a:gridCol w="1422400">
                  <a:extLst>
                    <a:ext uri="{9D8B030D-6E8A-4147-A177-3AD203B41FA5}">
                      <a16:colId xmlns:a16="http://schemas.microsoft.com/office/drawing/2014/main" xmlns="" val="3120394598"/>
                    </a:ext>
                  </a:extLst>
                </a:gridCol>
              </a:tblGrid>
              <a:tr h="318067">
                <a:tc>
                  <a:txBody>
                    <a:bodyPr/>
                    <a:lstStyle/>
                    <a:p>
                      <a:pPr algn="just">
                        <a:lnSpc>
                          <a:spcPct val="150000"/>
                        </a:lnSpc>
                        <a:spcAft>
                          <a:spcPts val="0"/>
                        </a:spcAft>
                      </a:pPr>
                      <a:r>
                        <a:rPr lang="en-US" sz="2000" dirty="0">
                          <a:effectLst/>
                          <a:latin typeface="Times New Roman" panose="02020603050405020304" pitchFamily="18" charset="0"/>
                          <a:cs typeface="Times New Roman" panose="02020603050405020304" pitchFamily="18" charset="0"/>
                        </a:rPr>
                        <a:t>Learning Rate</a:t>
                      </a:r>
                      <a:endParaRPr lang="en-CA"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en-US" sz="2000">
                          <a:effectLst/>
                          <a:latin typeface="Times New Roman" panose="02020603050405020304" pitchFamily="18" charset="0"/>
                          <a:cs typeface="Times New Roman" panose="02020603050405020304" pitchFamily="18" charset="0"/>
                        </a:rPr>
                        <a:t>0.03</a:t>
                      </a:r>
                      <a:endParaRPr lang="en-CA"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4188742067"/>
                  </a:ext>
                </a:extLst>
              </a:tr>
              <a:tr h="368771">
                <a:tc>
                  <a:txBody>
                    <a:bodyPr/>
                    <a:lstStyle/>
                    <a:p>
                      <a:pPr algn="just">
                        <a:lnSpc>
                          <a:spcPct val="150000"/>
                        </a:lnSpc>
                        <a:spcAft>
                          <a:spcPts val="0"/>
                        </a:spcAft>
                      </a:pPr>
                      <a:r>
                        <a:rPr lang="en-US" sz="2000" dirty="0">
                          <a:effectLst/>
                          <a:latin typeface="Times New Roman" panose="02020603050405020304" pitchFamily="18" charset="0"/>
                          <a:cs typeface="Times New Roman" panose="02020603050405020304" pitchFamily="18" charset="0"/>
                        </a:rPr>
                        <a:t>Activation Function</a:t>
                      </a:r>
                      <a:endParaRPr lang="en-CA"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en-US" sz="2000">
                          <a:effectLst/>
                          <a:latin typeface="Times New Roman" panose="02020603050405020304" pitchFamily="18" charset="0"/>
                          <a:cs typeface="Times New Roman" panose="02020603050405020304" pitchFamily="18" charset="0"/>
                        </a:rPr>
                        <a:t>Tanh</a:t>
                      </a:r>
                      <a:endParaRPr lang="en-CA"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745552233"/>
                  </a:ext>
                </a:extLst>
              </a:tr>
              <a:tr h="368771">
                <a:tc>
                  <a:txBody>
                    <a:bodyPr/>
                    <a:lstStyle/>
                    <a:p>
                      <a:pPr algn="just">
                        <a:lnSpc>
                          <a:spcPct val="150000"/>
                        </a:lnSpc>
                        <a:spcAft>
                          <a:spcPts val="0"/>
                        </a:spcAft>
                      </a:pPr>
                      <a:r>
                        <a:rPr lang="en-US" sz="2000">
                          <a:effectLst/>
                          <a:latin typeface="Times New Roman" panose="02020603050405020304" pitchFamily="18" charset="0"/>
                          <a:cs typeface="Times New Roman" panose="02020603050405020304" pitchFamily="18" charset="0"/>
                        </a:rPr>
                        <a:t>Regularization Rate</a:t>
                      </a:r>
                      <a:endParaRPr lang="en-CA"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en-US" sz="2000">
                          <a:effectLst/>
                          <a:latin typeface="Times New Roman" panose="02020603050405020304" pitchFamily="18" charset="0"/>
                          <a:cs typeface="Times New Roman" panose="02020603050405020304" pitchFamily="18" charset="0"/>
                        </a:rPr>
                        <a:t>0</a:t>
                      </a:r>
                      <a:endParaRPr lang="en-CA"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237824864"/>
                  </a:ext>
                </a:extLst>
              </a:tr>
              <a:tr h="517310">
                <a:tc>
                  <a:txBody>
                    <a:bodyPr/>
                    <a:lstStyle/>
                    <a:p>
                      <a:pPr algn="just">
                        <a:lnSpc>
                          <a:spcPct val="150000"/>
                        </a:lnSpc>
                        <a:spcAft>
                          <a:spcPts val="0"/>
                        </a:spcAft>
                      </a:pPr>
                      <a:r>
                        <a:rPr lang="en-US" sz="2000" dirty="0">
                          <a:effectLst/>
                          <a:latin typeface="Times New Roman" panose="02020603050405020304" pitchFamily="18" charset="0"/>
                          <a:cs typeface="Times New Roman" panose="02020603050405020304" pitchFamily="18" charset="0"/>
                        </a:rPr>
                        <a:t>Ratio of Training and Testing Data</a:t>
                      </a:r>
                      <a:endParaRPr lang="en-CA"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en-US" sz="2000">
                          <a:effectLst/>
                          <a:latin typeface="Times New Roman" panose="02020603050405020304" pitchFamily="18" charset="0"/>
                          <a:cs typeface="Times New Roman" panose="02020603050405020304" pitchFamily="18" charset="0"/>
                        </a:rPr>
                        <a:t>50%</a:t>
                      </a:r>
                      <a:endParaRPr lang="en-CA"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1285358193"/>
                  </a:ext>
                </a:extLst>
              </a:tr>
              <a:tr h="368771">
                <a:tc>
                  <a:txBody>
                    <a:bodyPr/>
                    <a:lstStyle/>
                    <a:p>
                      <a:pPr algn="just">
                        <a:lnSpc>
                          <a:spcPct val="150000"/>
                        </a:lnSpc>
                        <a:spcAft>
                          <a:spcPts val="0"/>
                        </a:spcAft>
                      </a:pPr>
                      <a:r>
                        <a:rPr lang="en-US" sz="2000" dirty="0">
                          <a:effectLst/>
                          <a:latin typeface="Times New Roman" panose="02020603050405020304" pitchFamily="18" charset="0"/>
                          <a:cs typeface="Times New Roman" panose="02020603050405020304" pitchFamily="18" charset="0"/>
                        </a:rPr>
                        <a:t>Noise</a:t>
                      </a:r>
                      <a:endParaRPr lang="en-CA"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en-US" sz="2000" dirty="0">
                          <a:effectLst/>
                          <a:latin typeface="Times New Roman" panose="02020603050405020304" pitchFamily="18" charset="0"/>
                          <a:cs typeface="Times New Roman" panose="02020603050405020304" pitchFamily="18" charset="0"/>
                        </a:rPr>
                        <a:t>0</a:t>
                      </a:r>
                      <a:endParaRPr lang="en-CA"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596974888"/>
                  </a:ext>
                </a:extLst>
              </a:tr>
              <a:tr h="368771">
                <a:tc>
                  <a:txBody>
                    <a:bodyPr/>
                    <a:lstStyle/>
                    <a:p>
                      <a:pPr algn="just">
                        <a:lnSpc>
                          <a:spcPct val="150000"/>
                        </a:lnSpc>
                        <a:spcAft>
                          <a:spcPts val="0"/>
                        </a:spcAft>
                      </a:pPr>
                      <a:r>
                        <a:rPr lang="en-US" sz="2000">
                          <a:effectLst/>
                          <a:latin typeface="Times New Roman" panose="02020603050405020304" pitchFamily="18" charset="0"/>
                          <a:cs typeface="Times New Roman" panose="02020603050405020304" pitchFamily="18" charset="0"/>
                        </a:rPr>
                        <a:t>Batch Size</a:t>
                      </a:r>
                      <a:endParaRPr lang="en-CA"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en-US" sz="2000">
                          <a:effectLst/>
                          <a:latin typeface="Times New Roman" panose="02020603050405020304" pitchFamily="18" charset="0"/>
                          <a:cs typeface="Times New Roman" panose="02020603050405020304" pitchFamily="18" charset="0"/>
                        </a:rPr>
                        <a:t>10</a:t>
                      </a:r>
                      <a:endParaRPr lang="en-CA"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421523967"/>
                  </a:ext>
                </a:extLst>
              </a:tr>
              <a:tr h="1106312">
                <a:tc>
                  <a:txBody>
                    <a:bodyPr/>
                    <a:lstStyle/>
                    <a:p>
                      <a:pPr algn="just">
                        <a:lnSpc>
                          <a:spcPct val="150000"/>
                        </a:lnSpc>
                        <a:spcAft>
                          <a:spcPts val="0"/>
                        </a:spcAft>
                      </a:pPr>
                      <a:r>
                        <a:rPr lang="en-US" sz="2000" dirty="0">
                          <a:effectLst/>
                          <a:latin typeface="Times New Roman" panose="02020603050405020304" pitchFamily="18" charset="0"/>
                          <a:cs typeface="Times New Roman" panose="02020603050405020304" pitchFamily="18" charset="0"/>
                        </a:rPr>
                        <a:t>Data Set</a:t>
                      </a:r>
                      <a:endParaRPr lang="en-CA"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en-US" sz="2000" dirty="0">
                          <a:effectLst/>
                          <a:latin typeface="Times New Roman" panose="02020603050405020304" pitchFamily="18" charset="0"/>
                          <a:cs typeface="Times New Roman" panose="02020603050405020304" pitchFamily="18" charset="0"/>
                        </a:rPr>
                        <a:t>Exclusive or, Spiral</a:t>
                      </a:r>
                      <a:endParaRPr lang="en-CA"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793678190"/>
                  </a:ext>
                </a:extLst>
              </a:tr>
            </a:tbl>
          </a:graphicData>
        </a:graphic>
      </p:graphicFrame>
    </p:spTree>
    <p:extLst>
      <p:ext uri="{BB962C8B-B14F-4D97-AF65-F5344CB8AC3E}">
        <p14:creationId xmlns:p14="http://schemas.microsoft.com/office/powerpoint/2010/main" val="7479232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814494" y="868680"/>
            <a:ext cx="3418840" cy="3712464"/>
          </a:xfrm>
        </p:spPr>
        <p:txBody>
          <a:bodyPr>
            <a:normAutofit/>
          </a:bodyPr>
          <a:lstStyle/>
          <a:p>
            <a:pPr marL="0" algn="just">
              <a:lnSpc>
                <a:spcPct val="125000"/>
              </a:lnSpc>
            </a:pPr>
            <a:r>
              <a:rPr lang="en-US" sz="2000" dirty="0"/>
              <a:t>Fig. 3 shows the final output using Exclusive or dataset </a:t>
            </a:r>
            <a:r>
              <a:rPr lang="en-US" sz="2000" dirty="0" smtClean="0"/>
              <a:t>in </a:t>
            </a:r>
            <a:r>
              <a:rPr lang="en-CA" sz="2000" dirty="0" err="1">
                <a:cs typeface="Times New Roman" panose="02020603050405020304" pitchFamily="18" charset="0"/>
              </a:rPr>
              <a:t>TensorFlow</a:t>
            </a:r>
            <a:r>
              <a:rPr lang="en-CA" sz="2000" dirty="0">
                <a:cs typeface="Times New Roman" panose="02020603050405020304" pitchFamily="18" charset="0"/>
              </a:rPr>
              <a:t> </a:t>
            </a:r>
            <a:r>
              <a:rPr lang="en-US" sz="2000" dirty="0" smtClean="0"/>
              <a:t>platform. </a:t>
            </a:r>
            <a:r>
              <a:rPr lang="en-US" sz="2000" dirty="0"/>
              <a:t>We can see that the loss functions are all converged in </a:t>
            </a:r>
            <a:r>
              <a:rPr lang="en-US" sz="2000" dirty="0" smtClean="0"/>
              <a:t>the figure, </a:t>
            </a:r>
            <a:r>
              <a:rPr lang="en-US" sz="2000" dirty="0"/>
              <a:t>and the </a:t>
            </a:r>
            <a:r>
              <a:rPr lang="en-US" sz="2000" dirty="0" smtClean="0"/>
              <a:t>platform successfully divides </a:t>
            </a:r>
            <a:r>
              <a:rPr lang="en-US" sz="2000" dirty="0"/>
              <a:t>the points into the corresponding regions.</a:t>
            </a:r>
          </a:p>
          <a:p>
            <a:pPr algn="just"/>
            <a:endParaRPr lang="en-US" dirty="0"/>
          </a:p>
        </p:txBody>
      </p:sp>
      <p:pic>
        <p:nvPicPr>
          <p:cNvPr id="6" name="图片 39"/>
          <p:cNvPicPr>
            <a:picLocks noGrp="1"/>
          </p:cNvPicPr>
          <p:nvPr>
            <p:ph sz="half" idx="2"/>
          </p:nvPr>
        </p:nvPicPr>
        <p:blipFill>
          <a:blip r:embed="rId2">
            <a:extLst>
              <a:ext uri="{28A0092B-C50C-407E-A947-70E740481C1C}">
                <a14:useLocalDpi xmlns:a14="http://schemas.microsoft.com/office/drawing/2010/main" val="0"/>
              </a:ext>
            </a:extLst>
          </a:blip>
          <a:stretch>
            <a:fillRect/>
          </a:stretch>
        </p:blipFill>
        <p:spPr>
          <a:xfrm>
            <a:off x="5005811" y="646638"/>
            <a:ext cx="2681922" cy="4156548"/>
          </a:xfrm>
          <a:prstGeom prst="rect">
            <a:avLst/>
          </a:prstGeom>
        </p:spPr>
      </p:pic>
    </p:spTree>
    <p:extLst>
      <p:ext uri="{BB962C8B-B14F-4D97-AF65-F5344CB8AC3E}">
        <p14:creationId xmlns:p14="http://schemas.microsoft.com/office/powerpoint/2010/main" val="1500777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classification</a:t>
            </a:r>
            <a:endParaRPr lang="en-US" dirty="0"/>
          </a:p>
        </p:txBody>
      </p:sp>
      <p:sp>
        <p:nvSpPr>
          <p:cNvPr id="3" name="Content Placeholder 2"/>
          <p:cNvSpPr>
            <a:spLocks noGrp="1"/>
          </p:cNvSpPr>
          <p:nvPr>
            <p:ph idx="1"/>
          </p:nvPr>
        </p:nvSpPr>
        <p:spPr/>
        <p:txBody>
          <a:bodyPr/>
          <a:lstStyle/>
          <a:p>
            <a:r>
              <a:rPr lang="en-US" sz="1800" dirty="0"/>
              <a:t>Data classification may refer to:</a:t>
            </a:r>
          </a:p>
          <a:p>
            <a:pPr>
              <a:buFont typeface="Arial" charset="0"/>
              <a:buChar char="•"/>
            </a:pPr>
            <a:r>
              <a:rPr lang="en-US" sz="1800" dirty="0"/>
              <a:t>Data classification (data management)</a:t>
            </a:r>
          </a:p>
          <a:p>
            <a:pPr>
              <a:buFont typeface="Arial" charset="0"/>
              <a:buChar char="•"/>
            </a:pPr>
            <a:r>
              <a:rPr lang="en-US" sz="1800" dirty="0"/>
              <a:t>Data classification (business </a:t>
            </a:r>
            <a:r>
              <a:rPr lang="en-US" sz="1800" dirty="0" smtClean="0"/>
              <a:t>intelligence)</a:t>
            </a:r>
            <a:endParaRPr lang="en-US" sz="1800" dirty="0"/>
          </a:p>
          <a:p>
            <a:pPr>
              <a:buFont typeface="Arial" charset="0"/>
              <a:buChar char="•"/>
            </a:pPr>
            <a:r>
              <a:rPr lang="en-US" sz="1800" dirty="0" smtClean="0"/>
              <a:t>Data classification </a:t>
            </a:r>
            <a:r>
              <a:rPr lang="en-US" sz="1800" dirty="0"/>
              <a:t>(machine learning), classification of data using machine learning algorithms</a:t>
            </a:r>
          </a:p>
          <a:p>
            <a:pPr>
              <a:buFont typeface="Arial" charset="0"/>
              <a:buChar char="•"/>
            </a:pPr>
            <a:r>
              <a:rPr lang="en-US" sz="1800" dirty="0"/>
              <a:t>Assigning a level of sensitivity to classified information</a:t>
            </a:r>
          </a:p>
          <a:p>
            <a:pPr>
              <a:buFont typeface="Arial" charset="0"/>
              <a:buChar char="•"/>
            </a:pPr>
            <a:r>
              <a:rPr lang="en-US" sz="1800" dirty="0"/>
              <a:t>In computer science, the data type of a piece of </a:t>
            </a:r>
            <a:r>
              <a:rPr lang="en-US" sz="1800" dirty="0" smtClean="0"/>
              <a:t>data</a:t>
            </a:r>
          </a:p>
          <a:p>
            <a:pPr>
              <a:buFont typeface="Arial" charset="0"/>
              <a:buChar char="•"/>
            </a:pPr>
            <a:endParaRPr lang="en-US" sz="1800" dirty="0"/>
          </a:p>
          <a:p>
            <a:pPr marL="288000" indent="0"/>
            <a:r>
              <a:rPr lang="en-US" sz="1800" dirty="0" smtClean="0"/>
              <a:t>Our study focuses on Data classification of big data using deep learning algorithms.</a:t>
            </a:r>
            <a:endParaRPr lang="en-US" sz="1800" dirty="0"/>
          </a:p>
          <a:p>
            <a:pPr>
              <a:buFont typeface="Arial" charset="0"/>
              <a:buChar char="•"/>
            </a:pPr>
            <a:endParaRPr lang="en-US" dirty="0"/>
          </a:p>
        </p:txBody>
      </p:sp>
    </p:spTree>
    <p:extLst>
      <p:ext uri="{BB962C8B-B14F-4D97-AF65-F5344CB8AC3E}">
        <p14:creationId xmlns:p14="http://schemas.microsoft.com/office/powerpoint/2010/main" val="2125611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classification</a:t>
            </a:r>
          </a:p>
        </p:txBody>
      </p:sp>
      <p:sp>
        <p:nvSpPr>
          <p:cNvPr id="3" name="Content Placeholder 2"/>
          <p:cNvSpPr>
            <a:spLocks noGrp="1"/>
          </p:cNvSpPr>
          <p:nvPr>
            <p:ph idx="1"/>
          </p:nvPr>
        </p:nvSpPr>
        <p:spPr>
          <a:xfrm>
            <a:off x="822960" y="1100628"/>
            <a:ext cx="7520940" cy="3979372"/>
          </a:xfrm>
        </p:spPr>
        <p:txBody>
          <a:bodyPr>
            <a:normAutofit fontScale="92500" lnSpcReduction="10000"/>
          </a:bodyPr>
          <a:lstStyle/>
          <a:p>
            <a:pPr marL="285750" indent="-285750" algn="just">
              <a:lnSpc>
                <a:spcPct val="110000"/>
              </a:lnSpc>
              <a:spcBef>
                <a:spcPts val="600"/>
              </a:spcBef>
              <a:spcAft>
                <a:spcPts val="600"/>
              </a:spcAft>
              <a:buFont typeface="Arial" charset="0"/>
              <a:buChar char="•"/>
            </a:pPr>
            <a:r>
              <a:rPr lang="en-US" sz="1800" dirty="0"/>
              <a:t>In machine learning and statistics, classification is the problem of identifying to which of a set of categories a new observation belongs, based on a training set of data containing observations whose category membership is known. Classification is an example of pattern recognition.</a:t>
            </a:r>
          </a:p>
          <a:p>
            <a:pPr marL="285750" indent="-285750" algn="just">
              <a:lnSpc>
                <a:spcPct val="110000"/>
              </a:lnSpc>
              <a:spcBef>
                <a:spcPts val="600"/>
              </a:spcBef>
              <a:spcAft>
                <a:spcPts val="600"/>
              </a:spcAft>
              <a:buFont typeface="Arial" charset="0"/>
              <a:buChar char="•"/>
            </a:pPr>
            <a:r>
              <a:rPr lang="en-US" sz="1800" dirty="0"/>
              <a:t>C</a:t>
            </a:r>
            <a:r>
              <a:rPr lang="en-US" sz="1800" dirty="0" smtClean="0"/>
              <a:t>lassification </a:t>
            </a:r>
            <a:r>
              <a:rPr lang="en-US" sz="1800" dirty="0"/>
              <a:t>is considered an instance of supervised learning, i.e. learning where a training set of correctly identified observations is available. The corresponding unsupervised procedure is known as clustering, and involves grouping data into categories based on some measure of inherent similarity or distance</a:t>
            </a:r>
            <a:r>
              <a:rPr lang="en-US" sz="1800" dirty="0" smtClean="0"/>
              <a:t>.</a:t>
            </a:r>
          </a:p>
          <a:p>
            <a:pPr marL="285750" indent="-285750" algn="just">
              <a:lnSpc>
                <a:spcPct val="110000"/>
              </a:lnSpc>
              <a:spcBef>
                <a:spcPts val="600"/>
              </a:spcBef>
              <a:spcAft>
                <a:spcPts val="600"/>
              </a:spcAft>
              <a:buFont typeface="Arial" charset="0"/>
              <a:buChar char="•"/>
            </a:pPr>
            <a:r>
              <a:rPr lang="en-US" sz="1800" dirty="0"/>
              <a:t>An algorithm that implements classification, especially in a concrete implementation, is known as a classifier. The term "classifier" sometimes also refers to the mathematical function, implemented by a classification algorithm, that maps input data to a category</a:t>
            </a:r>
            <a:r>
              <a:rPr lang="en-US" sz="1800" dirty="0" smtClean="0"/>
              <a:t>.</a:t>
            </a:r>
            <a:endParaRPr lang="en-US" sz="1800" dirty="0"/>
          </a:p>
        </p:txBody>
      </p:sp>
    </p:spTree>
    <p:extLst>
      <p:ext uri="{BB962C8B-B14F-4D97-AF65-F5344CB8AC3E}">
        <p14:creationId xmlns:p14="http://schemas.microsoft.com/office/powerpoint/2010/main" val="2024810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568960"/>
            <a:ext cx="7520940" cy="548640"/>
          </a:xfrm>
        </p:spPr>
        <p:txBody>
          <a:bodyPr/>
          <a:lstStyle/>
          <a:p>
            <a:r>
              <a:rPr lang="en-US" dirty="0" smtClean="0"/>
              <a:t>Big data classification using deep learning algorithm</a:t>
            </a:r>
            <a:endParaRPr lang="en-US" dirty="0"/>
          </a:p>
        </p:txBody>
      </p:sp>
      <p:sp>
        <p:nvSpPr>
          <p:cNvPr id="3" name="Content Placeholder 2"/>
          <p:cNvSpPr>
            <a:spLocks noGrp="1"/>
          </p:cNvSpPr>
          <p:nvPr>
            <p:ph idx="1"/>
          </p:nvPr>
        </p:nvSpPr>
        <p:spPr>
          <a:xfrm>
            <a:off x="822960" y="1591695"/>
            <a:ext cx="7520940" cy="3579849"/>
          </a:xfrm>
        </p:spPr>
        <p:txBody>
          <a:bodyPr/>
          <a:lstStyle/>
          <a:p>
            <a:pPr algn="just">
              <a:buFont typeface="Arial" charset="0"/>
              <a:buChar char="•"/>
            </a:pPr>
            <a:r>
              <a:rPr lang="en-US" sz="2000" dirty="0"/>
              <a:t>Big Data: It is referred to the exponential growth and wide availability of digital data that </a:t>
            </a:r>
            <a:r>
              <a:rPr lang="en-US" sz="2000" dirty="0" smtClean="0"/>
              <a:t>is difficult or </a:t>
            </a:r>
            <a:r>
              <a:rPr lang="en-US" sz="2000" dirty="0"/>
              <a:t>even impossible to be managed analyzed using conventional software tools and technologies. </a:t>
            </a:r>
          </a:p>
          <a:p>
            <a:pPr algn="just">
              <a:buFont typeface="Arial" charset="0"/>
              <a:buChar char="•"/>
            </a:pPr>
            <a:r>
              <a:rPr lang="en-US" sz="2000" dirty="0"/>
              <a:t>Big data often processes many examples (inputs), large varieties of class types (outputs), and very high dimensionality (attributes). </a:t>
            </a:r>
          </a:p>
          <a:p>
            <a:pPr algn="just"/>
            <a:endParaRPr lang="en-US" dirty="0"/>
          </a:p>
        </p:txBody>
      </p:sp>
    </p:spTree>
    <p:extLst>
      <p:ext uri="{BB962C8B-B14F-4D97-AF65-F5344CB8AC3E}">
        <p14:creationId xmlns:p14="http://schemas.microsoft.com/office/powerpoint/2010/main" val="14260418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960" y="1388495"/>
            <a:ext cx="7520940" cy="3579849"/>
          </a:xfrm>
        </p:spPr>
        <p:txBody>
          <a:bodyPr>
            <a:normAutofit/>
          </a:bodyPr>
          <a:lstStyle/>
          <a:p>
            <a:pPr>
              <a:buFont typeface="Arial" charset="0"/>
              <a:buChar char="•"/>
            </a:pPr>
            <a:r>
              <a:rPr lang="en-US" sz="1900" dirty="0"/>
              <a:t>Deep Learning: Deep learning refers to machine learning techniques that use supervised and/or unsupervised strategies to automatically learn hierarchical representations in deep architectures for classification. </a:t>
            </a:r>
            <a:endParaRPr lang="en-US" sz="1900" dirty="0" smtClean="0"/>
          </a:p>
          <a:p>
            <a:pPr>
              <a:buFont typeface="Arial" charset="0"/>
              <a:buChar char="•"/>
            </a:pPr>
            <a:r>
              <a:rPr lang="en-US" sz="1900" dirty="0" smtClean="0"/>
              <a:t>Deep </a:t>
            </a:r>
            <a:r>
              <a:rPr lang="en-US" sz="1900" dirty="0"/>
              <a:t>Learning algorithms extract meaningful abstract representations of the raw data using a hierarchical multi-level learning approach. </a:t>
            </a:r>
          </a:p>
          <a:p>
            <a:pPr>
              <a:buFont typeface="Arial" charset="0"/>
              <a:buChar char="•"/>
            </a:pPr>
            <a:r>
              <a:rPr lang="en-US" sz="1900" dirty="0"/>
              <a:t>Deep learning approach can be used in two well-established deep architectures: deep belief networks and convolutional neural networks. </a:t>
            </a:r>
          </a:p>
          <a:p>
            <a:endParaRPr lang="en-US" dirty="0"/>
          </a:p>
        </p:txBody>
      </p:sp>
      <p:sp>
        <p:nvSpPr>
          <p:cNvPr id="4" name="Title 1"/>
          <p:cNvSpPr>
            <a:spLocks noGrp="1"/>
          </p:cNvSpPr>
          <p:nvPr>
            <p:ph type="title"/>
          </p:nvPr>
        </p:nvSpPr>
        <p:spPr>
          <a:xfrm>
            <a:off x="822960" y="450427"/>
            <a:ext cx="7520940" cy="548640"/>
          </a:xfrm>
        </p:spPr>
        <p:txBody>
          <a:bodyPr/>
          <a:lstStyle/>
          <a:p>
            <a:r>
              <a:rPr lang="en-US" dirty="0" smtClean="0"/>
              <a:t>Big data classification using deep learning algorithm</a:t>
            </a:r>
            <a:endParaRPr lang="en-US" dirty="0"/>
          </a:p>
        </p:txBody>
      </p:sp>
    </p:spTree>
    <p:extLst>
      <p:ext uri="{BB962C8B-B14F-4D97-AF65-F5344CB8AC3E}">
        <p14:creationId xmlns:p14="http://schemas.microsoft.com/office/powerpoint/2010/main" val="1568191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rot="19140000">
            <a:off x="819400" y="1726736"/>
            <a:ext cx="5650992" cy="1207509"/>
          </a:xfrm>
        </p:spPr>
        <p:txBody>
          <a:bodyPr/>
          <a:lstStyle/>
          <a:p>
            <a:r>
              <a:rPr kumimoji="1" lang="en-US" altLang="zh-CN" dirty="0" smtClean="0"/>
              <a:t>neural network</a:t>
            </a:r>
            <a:endParaRPr kumimoji="1" lang="zh-CN" altLang="en-US" dirty="0"/>
          </a:p>
        </p:txBody>
      </p:sp>
    </p:spTree>
    <p:extLst>
      <p:ext uri="{BB962C8B-B14F-4D97-AF65-F5344CB8AC3E}">
        <p14:creationId xmlns:p14="http://schemas.microsoft.com/office/powerpoint/2010/main" val="3059911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t>neural network</a:t>
            </a:r>
            <a:endParaRPr kumimoji="1" lang="zh-CN" altLang="en-US" dirty="0"/>
          </a:p>
        </p:txBody>
      </p:sp>
      <p:sp>
        <p:nvSpPr>
          <p:cNvPr id="3" name="内容占位符 2"/>
          <p:cNvSpPr>
            <a:spLocks noGrp="1"/>
          </p:cNvSpPr>
          <p:nvPr>
            <p:ph idx="1"/>
          </p:nvPr>
        </p:nvSpPr>
        <p:spPr>
          <a:xfrm>
            <a:off x="427431" y="1100628"/>
            <a:ext cx="7916469" cy="3579849"/>
          </a:xfrm>
        </p:spPr>
        <p:txBody>
          <a:bodyPr>
            <a:normAutofit/>
          </a:bodyPr>
          <a:lstStyle/>
          <a:p>
            <a:pPr algn="just">
              <a:buFont typeface="Arial"/>
              <a:buChar char="•"/>
            </a:pPr>
            <a:r>
              <a:rPr lang="en-US" altLang="zh-CN" sz="2400" dirty="0"/>
              <a:t>Neural networks is a computational approach which based on a large set of neurons, mimicking the way a biological brain solves problems with large clusters of biological neurons connected by axons.</a:t>
            </a:r>
          </a:p>
          <a:p>
            <a:pPr algn="just">
              <a:buFont typeface="Arial"/>
              <a:buChar char="•"/>
            </a:pPr>
            <a:endParaRPr kumimoji="1" lang="zh-CN" altLang="en-US" sz="2400" dirty="0"/>
          </a:p>
        </p:txBody>
      </p:sp>
      <p:sp>
        <p:nvSpPr>
          <p:cNvPr id="4" name="内容占位符 2"/>
          <p:cNvSpPr txBox="1">
            <a:spLocks/>
          </p:cNvSpPr>
          <p:nvPr/>
        </p:nvSpPr>
        <p:spPr>
          <a:xfrm>
            <a:off x="975360" y="2523125"/>
            <a:ext cx="7520940" cy="3579849"/>
          </a:xfrm>
          <a:prstGeom prst="rect">
            <a:avLst/>
          </a:prstGeom>
        </p:spPr>
        <p:txBody>
          <a:bodyPr vert="horz" lIns="91440" tIns="45720" rIns="91440" bIns="45720" rtlCol="0">
            <a:norm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marL="0" indent="0"/>
            <a:endParaRPr kumimoji="1" lang="zh-CN" altLang="en-US" sz="2400" dirty="0"/>
          </a:p>
        </p:txBody>
      </p:sp>
      <p:pic>
        <p:nvPicPr>
          <p:cNvPr id="7" name="图片 6"/>
          <p:cNvPicPr>
            <a:picLocks noChangeAspect="1"/>
          </p:cNvPicPr>
          <p:nvPr/>
        </p:nvPicPr>
        <p:blipFill>
          <a:blip r:embed="rId2"/>
          <a:stretch>
            <a:fillRect/>
          </a:stretch>
        </p:blipFill>
        <p:spPr>
          <a:xfrm>
            <a:off x="5188713" y="2754792"/>
            <a:ext cx="3307587" cy="2242309"/>
          </a:xfrm>
          <a:prstGeom prst="rect">
            <a:avLst/>
          </a:prstGeom>
        </p:spPr>
      </p:pic>
    </p:spTree>
    <p:extLst>
      <p:ext uri="{BB962C8B-B14F-4D97-AF65-F5344CB8AC3E}">
        <p14:creationId xmlns:p14="http://schemas.microsoft.com/office/powerpoint/2010/main" val="29349070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The </a:t>
            </a:r>
            <a:r>
              <a:rPr lang="en-US" altLang="zh-CN" dirty="0" smtClean="0"/>
              <a:t>principle</a:t>
            </a:r>
            <a:r>
              <a:rPr lang="zh-CN" altLang="en-US" dirty="0" smtClean="0"/>
              <a:t> </a:t>
            </a:r>
            <a:r>
              <a:rPr lang="en-US" altLang="zh-CN" dirty="0" smtClean="0"/>
              <a:t>of </a:t>
            </a:r>
            <a:r>
              <a:rPr kumimoji="1" lang="en-US" altLang="zh-CN" dirty="0"/>
              <a:t>neural network</a:t>
            </a:r>
            <a:r>
              <a:rPr lang="en-US" altLang="zh-CN" dirty="0" smtClean="0"/>
              <a:t> </a:t>
            </a:r>
            <a:endParaRPr kumimoji="1" lang="zh-CN" altLang="en-US" dirty="0"/>
          </a:p>
        </p:txBody>
      </p:sp>
      <p:sp>
        <p:nvSpPr>
          <p:cNvPr id="8" name="内容占位符 2"/>
          <p:cNvSpPr>
            <a:spLocks noGrp="1"/>
          </p:cNvSpPr>
          <p:nvPr>
            <p:ph idx="1"/>
          </p:nvPr>
        </p:nvSpPr>
        <p:spPr>
          <a:xfrm>
            <a:off x="593970" y="1100628"/>
            <a:ext cx="7520940" cy="3579849"/>
          </a:xfrm>
        </p:spPr>
        <p:txBody>
          <a:bodyPr>
            <a:normAutofit/>
          </a:bodyPr>
          <a:lstStyle/>
          <a:p>
            <a:pPr algn="just">
              <a:buFont typeface="Arial"/>
              <a:buChar char="•"/>
            </a:pPr>
            <a:r>
              <a:rPr lang="en-US" altLang="zh-CN" sz="2400" dirty="0" smtClean="0"/>
              <a:t>Firstly, we will create a neural network and design learning algorithm.</a:t>
            </a:r>
          </a:p>
          <a:p>
            <a:pPr algn="just">
              <a:buFont typeface="Arial"/>
              <a:buChar char="•"/>
            </a:pPr>
            <a:r>
              <a:rPr kumimoji="1" lang="en-US" altLang="zh-CN" sz="2400" dirty="0" smtClean="0"/>
              <a:t>Based on different purpose, we preparing different datasets to train the neural network.</a:t>
            </a:r>
          </a:p>
          <a:p>
            <a:pPr algn="just">
              <a:buFont typeface="Arial"/>
              <a:buChar char="•"/>
            </a:pPr>
            <a:r>
              <a:rPr kumimoji="1" lang="en-US" altLang="zh-CN" sz="2400" dirty="0" smtClean="0"/>
              <a:t>After training stage, the neural </a:t>
            </a:r>
            <a:r>
              <a:rPr kumimoji="1" lang="en-US" altLang="zh-CN" sz="2400" dirty="0"/>
              <a:t>network could </a:t>
            </a:r>
            <a:r>
              <a:rPr kumimoji="1" lang="en-US" altLang="zh-CN" sz="2400" dirty="0" smtClean="0"/>
              <a:t>complete</a:t>
            </a:r>
            <a:r>
              <a:rPr kumimoji="1" lang="zh-CN" altLang="en-US" sz="2400" dirty="0" smtClean="0"/>
              <a:t> </a:t>
            </a:r>
            <a:r>
              <a:rPr kumimoji="1" lang="en-US" altLang="zh-CN" sz="2400" dirty="0" smtClean="0"/>
              <a:t>different tasks </a:t>
            </a:r>
            <a:r>
              <a:rPr kumimoji="1" lang="en-US" altLang="zh-CN" sz="2400" dirty="0"/>
              <a:t>automatically</a:t>
            </a:r>
            <a:endParaRPr kumimoji="1" lang="zh-CN" altLang="en-US" sz="2400" dirty="0"/>
          </a:p>
        </p:txBody>
      </p:sp>
    </p:spTree>
    <p:extLst>
      <p:ext uri="{BB962C8B-B14F-4D97-AF65-F5344CB8AC3E}">
        <p14:creationId xmlns:p14="http://schemas.microsoft.com/office/powerpoint/2010/main" val="21681752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角度">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角度.thmx</Template>
  <TotalTime>1041</TotalTime>
  <Words>792</Words>
  <Application>Microsoft Macintosh PowerPoint</Application>
  <PresentationFormat>On-screen Show (4:3)</PresentationFormat>
  <Paragraphs>87</Paragraphs>
  <Slides>21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21</vt:i4>
      </vt:variant>
    </vt:vector>
  </HeadingPairs>
  <TitlesOfParts>
    <vt:vector size="33" baseType="lpstr">
      <vt:lpstr>Calibri</vt:lpstr>
      <vt:lpstr>Franklin Gothic Book</vt:lpstr>
      <vt:lpstr>Franklin Gothic Heavy</vt:lpstr>
      <vt:lpstr>Franklin Gothic Medium</vt:lpstr>
      <vt:lpstr>SimSun</vt:lpstr>
      <vt:lpstr>Times New Roman</vt:lpstr>
      <vt:lpstr>Tunga</vt:lpstr>
      <vt:lpstr>Wingdings</vt:lpstr>
      <vt:lpstr>华文隶书</vt:lpstr>
      <vt:lpstr>微软雅黑</vt:lpstr>
      <vt:lpstr>Arial</vt:lpstr>
      <vt:lpstr>角度</vt:lpstr>
      <vt:lpstr>Big data classification using neural network</vt:lpstr>
      <vt:lpstr>Data classification</vt:lpstr>
      <vt:lpstr>Data classification</vt:lpstr>
      <vt:lpstr>Data classification</vt:lpstr>
      <vt:lpstr>Big data classification using deep learning algorithm</vt:lpstr>
      <vt:lpstr>Big data classification using deep learning algorithm</vt:lpstr>
      <vt:lpstr>neural network</vt:lpstr>
      <vt:lpstr>neural network</vt:lpstr>
      <vt:lpstr>The principle of neural network </vt:lpstr>
      <vt:lpstr>Architecture of neural network</vt:lpstr>
      <vt:lpstr>Simple architecture of NN</vt:lpstr>
      <vt:lpstr>architecture of neuron </vt:lpstr>
      <vt:lpstr>Self-adjustment process</vt:lpstr>
      <vt:lpstr>TensorFlow Playground</vt:lpstr>
      <vt:lpstr>What is TensorFlow Playground?</vt:lpstr>
      <vt:lpstr>PowerPoint Presentation</vt:lpstr>
      <vt:lpstr>PowerPoint Presentation</vt:lpstr>
      <vt:lpstr>PowerPoint Presentation</vt:lpstr>
      <vt:lpstr>The Classification Example of MATLAB TensorFlow Playground</vt:lpstr>
      <vt:lpstr>PowerPoint Presentation</vt:lpstr>
      <vt:lpstr>PowerPoint Presentation</vt:lpstr>
    </vt:vector>
  </TitlesOfParts>
  <Company/>
  <LinksUpToDate>false</LinksUpToDate>
  <SharedDoc>false</SharedDoc>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帆 王</dc:creator>
  <cp:lastModifiedBy>Imran Ahmad</cp:lastModifiedBy>
  <cp:revision>30</cp:revision>
  <dcterms:created xsi:type="dcterms:W3CDTF">2017-03-07T07:43:28Z</dcterms:created>
  <dcterms:modified xsi:type="dcterms:W3CDTF">2017-03-22T11:10:56Z</dcterms:modified>
</cp:coreProperties>
</file>