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3" r:id="rId6"/>
    <p:sldId id="264" r:id="rId7"/>
    <p:sldId id="272" r:id="rId8"/>
    <p:sldId id="276" r:id="rId9"/>
    <p:sldId id="273" r:id="rId10"/>
    <p:sldId id="278" r:id="rId11"/>
    <p:sldId id="277" r:id="rId12"/>
    <p:sldId id="265" r:id="rId13"/>
    <p:sldId id="261" r:id="rId14"/>
    <p:sldId id="267" r:id="rId15"/>
    <p:sldId id="271" r:id="rId16"/>
    <p:sldId id="274" r:id="rId17"/>
    <p:sldId id="269" r:id="rId18"/>
    <p:sldId id="279" r:id="rId19"/>
    <p:sldId id="280"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898F"/>
    <a:srgbClr val="FB8F35"/>
    <a:srgbClr val="E87A48"/>
    <a:srgbClr val="B75CD4"/>
    <a:srgbClr val="CDD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145" autoAdjust="0"/>
  </p:normalViewPr>
  <p:slideViewPr>
    <p:cSldViewPr snapToGrid="0">
      <p:cViewPr varScale="1">
        <p:scale>
          <a:sx n="50" d="100"/>
          <a:sy n="50" d="100"/>
        </p:scale>
        <p:origin x="147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59530-8398-487D-A938-8576839E0DC2}" type="datetimeFigureOut">
              <a:rPr lang="en-CA" smtClean="0"/>
              <a:t>2017-03-08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2B7647-E0C6-46E4-BAD2-BC62BB3E7384}" type="slidenum">
              <a:rPr lang="en-CA" smtClean="0"/>
              <a:t>‹#›</a:t>
            </a:fld>
            <a:endParaRPr lang="en-CA"/>
          </a:p>
        </p:txBody>
      </p:sp>
    </p:spTree>
    <p:extLst>
      <p:ext uri="{BB962C8B-B14F-4D97-AF65-F5344CB8AC3E}">
        <p14:creationId xmlns:p14="http://schemas.microsoft.com/office/powerpoint/2010/main" val="1775614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A2B7647-E0C6-46E4-BAD2-BC62BB3E7384}" type="slidenum">
              <a:rPr lang="en-CA" smtClean="0"/>
              <a:t>1</a:t>
            </a:fld>
            <a:endParaRPr lang="en-CA"/>
          </a:p>
        </p:txBody>
      </p:sp>
    </p:spTree>
    <p:extLst>
      <p:ext uri="{BB962C8B-B14F-4D97-AF65-F5344CB8AC3E}">
        <p14:creationId xmlns:p14="http://schemas.microsoft.com/office/powerpoint/2010/main" val="3601392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14</a:t>
            </a:fld>
            <a:endParaRPr lang="en-CA"/>
          </a:p>
        </p:txBody>
      </p:sp>
    </p:spTree>
    <p:extLst>
      <p:ext uri="{BB962C8B-B14F-4D97-AF65-F5344CB8AC3E}">
        <p14:creationId xmlns:p14="http://schemas.microsoft.com/office/powerpoint/2010/main" val="1305967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dirty="0" err="1" smtClean="0"/>
              <a:t>To.dfs</a:t>
            </a:r>
            <a:r>
              <a:rPr lang="en-IN" b="1" dirty="0" smtClean="0"/>
              <a:t> </a:t>
            </a:r>
            <a:r>
              <a:rPr lang="en-IN" b="0" dirty="0" smtClean="0"/>
              <a:t>loads</a:t>
            </a:r>
            <a:r>
              <a:rPr lang="en-IN" b="0" baseline="0" dirty="0" smtClean="0"/>
              <a:t> file in </a:t>
            </a:r>
            <a:r>
              <a:rPr lang="en-IN" b="0" baseline="0" dirty="0" err="1" smtClean="0"/>
              <a:t>hdfs</a:t>
            </a:r>
            <a:endParaRPr lang="en-IN" b="0" dirty="0" smtClean="0"/>
          </a:p>
          <a:p>
            <a:r>
              <a:rPr lang="en-IN" b="1" dirty="0" err="1" smtClean="0"/>
              <a:t>unlist</a:t>
            </a:r>
            <a:r>
              <a:rPr lang="en-IN" sz="1200" b="0" i="0" kern="1200" dirty="0" smtClean="0">
                <a:solidFill>
                  <a:schemeClr val="tx1"/>
                </a:solidFill>
                <a:effectLst/>
                <a:latin typeface="+mn-lt"/>
                <a:ea typeface="+mn-ea"/>
                <a:cs typeface="+mn-cs"/>
              </a:rPr>
              <a:t> simplifies it to produce a vector which contains all the atomic components which occurs in line.</a:t>
            </a:r>
          </a:p>
          <a:p>
            <a:r>
              <a:rPr lang="en-IN" sz="1200" b="1" i="0" kern="1200" dirty="0" smtClean="0">
                <a:solidFill>
                  <a:schemeClr val="tx1"/>
                </a:solidFill>
                <a:effectLst/>
                <a:latin typeface="+mn-lt"/>
                <a:ea typeface="+mn-ea"/>
                <a:cs typeface="+mn-cs"/>
              </a:rPr>
              <a:t>Split</a:t>
            </a:r>
            <a:r>
              <a:rPr lang="en-IN" sz="1200" b="0" i="0" kern="1200" dirty="0" smtClean="0">
                <a:solidFill>
                  <a:schemeClr val="tx1"/>
                </a:solidFill>
                <a:effectLst/>
                <a:latin typeface="+mn-lt"/>
                <a:ea typeface="+mn-ea"/>
                <a:cs typeface="+mn-cs"/>
              </a:rPr>
              <a:t> the elements of a character vector </a:t>
            </a:r>
            <a:r>
              <a:rPr lang="en-IN" dirty="0" smtClean="0"/>
              <a:t>x</a:t>
            </a:r>
            <a:r>
              <a:rPr lang="en-IN" sz="1200" b="0" i="0" kern="1200" dirty="0" smtClean="0">
                <a:solidFill>
                  <a:schemeClr val="tx1"/>
                </a:solidFill>
                <a:effectLst/>
                <a:latin typeface="+mn-lt"/>
                <a:ea typeface="+mn-ea"/>
                <a:cs typeface="+mn-cs"/>
              </a:rPr>
              <a:t> into substrings according to the matches to substring </a:t>
            </a:r>
            <a:r>
              <a:rPr lang="en-IN" dirty="0" smtClean="0"/>
              <a:t>split</a:t>
            </a:r>
            <a:r>
              <a:rPr lang="en-IN" sz="1200" b="0" i="0" kern="1200" dirty="0" smtClean="0">
                <a:solidFill>
                  <a:schemeClr val="tx1"/>
                </a:solidFill>
                <a:effectLst/>
                <a:latin typeface="+mn-lt"/>
                <a:ea typeface="+mn-ea"/>
                <a:cs typeface="+mn-cs"/>
              </a:rPr>
              <a:t> within them. </a:t>
            </a:r>
          </a:p>
          <a:p>
            <a:r>
              <a:rPr lang="en-IN" sz="1200" b="1" i="0" kern="1200" dirty="0" smtClean="0">
                <a:solidFill>
                  <a:schemeClr val="tx1"/>
                </a:solidFill>
                <a:effectLst/>
                <a:latin typeface="+mn-lt"/>
                <a:ea typeface="+mn-ea"/>
                <a:cs typeface="+mn-cs"/>
              </a:rPr>
              <a:t>Head </a:t>
            </a:r>
            <a:r>
              <a:rPr lang="en-IN" sz="1200" b="0" i="0" kern="1200" dirty="0" smtClean="0">
                <a:solidFill>
                  <a:schemeClr val="tx1"/>
                </a:solidFill>
                <a:effectLst/>
                <a:latin typeface="+mn-lt"/>
                <a:ea typeface="+mn-ea"/>
                <a:cs typeface="+mn-cs"/>
              </a:rPr>
              <a:t>returns first part of </a:t>
            </a:r>
            <a:r>
              <a:rPr lang="en-IN" sz="1200" b="0" i="0" kern="1200" dirty="0" err="1" smtClean="0">
                <a:solidFill>
                  <a:schemeClr val="tx1"/>
                </a:solidFill>
                <a:effectLst/>
                <a:latin typeface="+mn-lt"/>
                <a:ea typeface="+mn-ea"/>
                <a:cs typeface="+mn-cs"/>
              </a:rPr>
              <a:t>funcion</a:t>
            </a:r>
            <a:endParaRPr lang="en-IN" b="0" dirty="0"/>
          </a:p>
        </p:txBody>
      </p:sp>
      <p:sp>
        <p:nvSpPr>
          <p:cNvPr id="4" name="Slide Number Placeholder 3"/>
          <p:cNvSpPr>
            <a:spLocks noGrp="1"/>
          </p:cNvSpPr>
          <p:nvPr>
            <p:ph type="sldNum" sz="quarter" idx="10"/>
          </p:nvPr>
        </p:nvSpPr>
        <p:spPr/>
        <p:txBody>
          <a:bodyPr/>
          <a:lstStyle/>
          <a:p>
            <a:fld id="{DA2B7647-E0C6-46E4-BAD2-BC62BB3E7384}" type="slidenum">
              <a:rPr lang="en-CA" smtClean="0"/>
              <a:t>17</a:t>
            </a:fld>
            <a:endParaRPr lang="en-CA"/>
          </a:p>
        </p:txBody>
      </p:sp>
    </p:spTree>
    <p:extLst>
      <p:ext uri="{BB962C8B-B14F-4D97-AF65-F5344CB8AC3E}">
        <p14:creationId xmlns:p14="http://schemas.microsoft.com/office/powerpoint/2010/main" val="2568942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Map phase: Once divided, datasets are assigned to the task tracker to perform the Map phase. The data functional operation will be performed over the data, emitting the mapped key and value pairs as the output of the Map phase. • Reduce phase: The master node then collects the answers to all the </a:t>
            </a:r>
            <a:r>
              <a:rPr lang="en-CA" dirty="0" err="1"/>
              <a:t>subproblems</a:t>
            </a:r>
            <a:r>
              <a:rPr lang="en-CA" dirty="0"/>
              <a:t> and combines them in some way to form the output; the answer to the problem it was originally trying to solve.</a:t>
            </a:r>
          </a:p>
        </p:txBody>
      </p:sp>
      <p:sp>
        <p:nvSpPr>
          <p:cNvPr id="4" name="Slide Number Placeholder 3"/>
          <p:cNvSpPr>
            <a:spLocks noGrp="1"/>
          </p:cNvSpPr>
          <p:nvPr>
            <p:ph type="sldNum" sz="quarter" idx="10"/>
          </p:nvPr>
        </p:nvSpPr>
        <p:spPr/>
        <p:txBody>
          <a:bodyPr/>
          <a:lstStyle/>
          <a:p>
            <a:fld id="{DA2B7647-E0C6-46E4-BAD2-BC62BB3E7384}" type="slidenum">
              <a:rPr lang="en-CA" smtClean="0"/>
              <a:t>18</a:t>
            </a:fld>
            <a:endParaRPr lang="en-CA"/>
          </a:p>
        </p:txBody>
      </p:sp>
    </p:spTree>
    <p:extLst>
      <p:ext uri="{BB962C8B-B14F-4D97-AF65-F5344CB8AC3E}">
        <p14:creationId xmlns:p14="http://schemas.microsoft.com/office/powerpoint/2010/main" val="1836223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kern="1200" dirty="0" smtClean="0">
                <a:solidFill>
                  <a:schemeClr val="tx1"/>
                </a:solidFill>
                <a:effectLst/>
                <a:latin typeface="+mn-lt"/>
                <a:ea typeface="+mn-ea"/>
                <a:cs typeface="+mn-cs"/>
              </a:rPr>
              <a:t>Everyone here is familiar with the term BIIIIIIIIIIIIIIG DATA</a:t>
            </a:r>
            <a:r>
              <a:rPr lang="en-IN" sz="1200" b="0" i="0" kern="1200" baseline="0" dirty="0" smtClean="0">
                <a:solidFill>
                  <a:schemeClr val="tx1"/>
                </a:solidFill>
                <a:effectLst/>
                <a:latin typeface="+mn-lt"/>
                <a:ea typeface="+mn-ea"/>
                <a:cs typeface="+mn-cs"/>
              </a:rPr>
              <a:t> but, </a:t>
            </a:r>
            <a:r>
              <a:rPr lang="en-IN" sz="1200" b="0" i="0" kern="1200" dirty="0" smtClean="0">
                <a:solidFill>
                  <a:schemeClr val="tx1"/>
                </a:solidFill>
                <a:effectLst/>
                <a:latin typeface="+mn-lt"/>
                <a:ea typeface="+mn-ea"/>
                <a:cs typeface="+mn-cs"/>
              </a:rPr>
              <a:t>Big data is most useful if you can do something with it. Analysing</a:t>
            </a:r>
            <a:r>
              <a:rPr lang="en-IN" sz="1200" b="0" i="0" kern="1200" baseline="0" dirty="0" smtClean="0">
                <a:solidFill>
                  <a:schemeClr val="tx1"/>
                </a:solidFill>
                <a:effectLst/>
                <a:latin typeface="+mn-lt"/>
                <a:ea typeface="+mn-ea"/>
                <a:cs typeface="+mn-cs"/>
              </a:rPr>
              <a:t> massive data is not an easy task at all. </a:t>
            </a:r>
          </a:p>
          <a:p>
            <a:r>
              <a:rPr lang="en-IN" sz="1200" b="0" i="0" kern="1200" dirty="0" smtClean="0">
                <a:solidFill>
                  <a:schemeClr val="tx1"/>
                </a:solidFill>
                <a:effectLst/>
                <a:latin typeface="+mn-lt"/>
                <a:ea typeface="+mn-ea"/>
                <a:cs typeface="+mn-cs"/>
              </a:rPr>
              <a:t>Big Data can guide you to a more accurate prediction of the future, but it should not be taken at face value; there needs to be a human element involved to process, </a:t>
            </a:r>
            <a:r>
              <a:rPr lang="en-IN" sz="1200" b="0" i="0" kern="1200" dirty="0" err="1" smtClean="0">
                <a:solidFill>
                  <a:schemeClr val="tx1"/>
                </a:solidFill>
                <a:effectLst/>
                <a:latin typeface="+mn-lt"/>
                <a:ea typeface="+mn-ea"/>
                <a:cs typeface="+mn-cs"/>
              </a:rPr>
              <a:t>analyze</a:t>
            </a:r>
            <a:r>
              <a:rPr lang="en-IN" sz="1200" b="0" i="0" kern="1200" dirty="0" smtClean="0">
                <a:solidFill>
                  <a:schemeClr val="tx1"/>
                </a:solidFill>
                <a:effectLst/>
                <a:latin typeface="+mn-lt"/>
                <a:ea typeface="+mn-ea"/>
                <a:cs typeface="+mn-cs"/>
              </a:rPr>
              <a:t> and find conclusions.</a:t>
            </a:r>
          </a:p>
          <a:p>
            <a:r>
              <a:rPr lang="en-IN" sz="1200" b="0" i="0" kern="1200" baseline="0" dirty="0" smtClean="0">
                <a:solidFill>
                  <a:schemeClr val="tx1"/>
                </a:solidFill>
                <a:effectLst/>
                <a:latin typeface="+mn-lt"/>
                <a:ea typeface="+mn-ea"/>
                <a:cs typeface="+mn-cs"/>
              </a:rPr>
              <a:t>P</a:t>
            </a:r>
            <a:r>
              <a:rPr lang="en-IN" sz="1200" b="0" i="0" kern="1200" dirty="0" smtClean="0">
                <a:solidFill>
                  <a:schemeClr val="tx1"/>
                </a:solidFill>
                <a:effectLst/>
                <a:latin typeface="+mn-lt"/>
                <a:ea typeface="+mn-ea"/>
                <a:cs typeface="+mn-cs"/>
              </a:rPr>
              <a:t>eople rush decisions based on a subset of data but With big data, thinking fast (not </a:t>
            </a:r>
            <a:r>
              <a:rPr lang="en-IN" sz="1200" b="0" i="0" kern="1200" dirty="0" err="1" smtClean="0">
                <a:solidFill>
                  <a:schemeClr val="tx1"/>
                </a:solidFill>
                <a:effectLst/>
                <a:latin typeface="+mn-lt"/>
                <a:ea typeface="+mn-ea"/>
                <a:cs typeface="+mn-cs"/>
              </a:rPr>
              <a:t>analyzing</a:t>
            </a:r>
            <a:r>
              <a:rPr lang="en-IN" sz="1200" b="0" i="0" kern="1200" dirty="0" smtClean="0">
                <a:solidFill>
                  <a:schemeClr val="tx1"/>
                </a:solidFill>
                <a:effectLst/>
                <a:latin typeface="+mn-lt"/>
                <a:ea typeface="+mn-ea"/>
                <a:cs typeface="+mn-cs"/>
              </a:rPr>
              <a:t> the data fully) can lead to false positives. The more data you have, sometimes the harder it can be to find true value from the data.</a:t>
            </a:r>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3</a:t>
            </a:fld>
            <a:endParaRPr lang="en-CA"/>
          </a:p>
        </p:txBody>
      </p:sp>
    </p:spTree>
    <p:extLst>
      <p:ext uri="{BB962C8B-B14F-4D97-AF65-F5344CB8AC3E}">
        <p14:creationId xmlns:p14="http://schemas.microsoft.com/office/powerpoint/2010/main" val="1623031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So</a:t>
            </a:r>
            <a:r>
              <a:rPr lang="en-IN" baseline="0" dirty="0" smtClean="0"/>
              <a:t> how can we analyse this BIG DATA? </a:t>
            </a:r>
          </a:p>
          <a:p>
            <a:r>
              <a:rPr lang="en-IN" baseline="0" dirty="0" smtClean="0"/>
              <a:t>-&gt; one of the possible solution is to combine the power of R programming with Hadoop i.e. </a:t>
            </a:r>
            <a:r>
              <a:rPr lang="en-IN" baseline="0" dirty="0" err="1" smtClean="0"/>
              <a:t>Rhadoop</a:t>
            </a:r>
            <a:r>
              <a:rPr lang="en-IN" baseline="0" dirty="0" smtClean="0"/>
              <a:t>. We will see further features of R and the power of R with Hadoop.</a:t>
            </a:r>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4</a:t>
            </a:fld>
            <a:endParaRPr lang="en-CA"/>
          </a:p>
        </p:txBody>
      </p:sp>
    </p:spTree>
    <p:extLst>
      <p:ext uri="{BB962C8B-B14F-4D97-AF65-F5344CB8AC3E}">
        <p14:creationId xmlns:p14="http://schemas.microsoft.com/office/powerpoint/2010/main" val="261111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5</a:t>
            </a:fld>
            <a:endParaRPr lang="en-CA"/>
          </a:p>
        </p:txBody>
      </p:sp>
    </p:spTree>
    <p:extLst>
      <p:ext uri="{BB962C8B-B14F-4D97-AF65-F5344CB8AC3E}">
        <p14:creationId xmlns:p14="http://schemas.microsoft.com/office/powerpoint/2010/main" val="3713689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It is easier than java and powerful</a:t>
            </a:r>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7</a:t>
            </a:fld>
            <a:endParaRPr lang="en-CA"/>
          </a:p>
        </p:txBody>
      </p:sp>
    </p:spTree>
    <p:extLst>
      <p:ext uri="{BB962C8B-B14F-4D97-AF65-F5344CB8AC3E}">
        <p14:creationId xmlns:p14="http://schemas.microsoft.com/office/powerpoint/2010/main" val="177545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aseline="0" dirty="0" smtClean="0"/>
              <a:t>I am giving quick overview of Hadoop as </a:t>
            </a:r>
            <a:r>
              <a:rPr lang="en-IN" dirty="0" smtClean="0"/>
              <a:t>We all are familiar</a:t>
            </a:r>
            <a:r>
              <a:rPr lang="en-IN" baseline="0" dirty="0" smtClean="0"/>
              <a:t> with Hadoop now (I guess so). </a:t>
            </a:r>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9</a:t>
            </a:fld>
            <a:endParaRPr lang="en-CA"/>
          </a:p>
        </p:txBody>
      </p:sp>
    </p:spTree>
    <p:extLst>
      <p:ext uri="{BB962C8B-B14F-4D97-AF65-F5344CB8AC3E}">
        <p14:creationId xmlns:p14="http://schemas.microsoft.com/office/powerpoint/2010/main" val="761539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dirty="0" smtClean="0"/>
              <a:t>Hadoop Common</a:t>
            </a:r>
            <a:r>
              <a:rPr lang="en-IN" dirty="0" smtClean="0"/>
              <a:t> – the libraries and utilities used by other Hadoop modules.</a:t>
            </a:r>
          </a:p>
          <a:p>
            <a:r>
              <a:rPr lang="en-IN" b="1" dirty="0" smtClean="0"/>
              <a:t>Hadoop Distributed File System (HDFS) </a:t>
            </a:r>
            <a:r>
              <a:rPr lang="en-IN" dirty="0" smtClean="0"/>
              <a:t>– the Java-based scalable system that stores data across multiple machines without prior organization.</a:t>
            </a:r>
          </a:p>
          <a:p>
            <a:r>
              <a:rPr lang="en-IN" b="1" dirty="0" smtClean="0"/>
              <a:t>YARN</a:t>
            </a:r>
            <a:r>
              <a:rPr lang="en-IN" dirty="0" smtClean="0"/>
              <a:t> – (Yet Another Resource Negotiator) provides resource management for the processes running on Hadoop.</a:t>
            </a:r>
          </a:p>
          <a:p>
            <a:r>
              <a:rPr lang="en-IN" b="1" dirty="0" smtClean="0"/>
              <a:t>MapReduce</a:t>
            </a:r>
            <a:r>
              <a:rPr lang="en-IN" dirty="0" smtClean="0"/>
              <a:t> – a parallel processing software framework. </a:t>
            </a:r>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10</a:t>
            </a:fld>
            <a:endParaRPr lang="en-CA"/>
          </a:p>
        </p:txBody>
      </p:sp>
    </p:spTree>
    <p:extLst>
      <p:ext uri="{BB962C8B-B14F-4D97-AF65-F5344CB8AC3E}">
        <p14:creationId xmlns:p14="http://schemas.microsoft.com/office/powerpoint/2010/main" val="660527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1" i="0" kern="1200" dirty="0" smtClean="0">
                <a:solidFill>
                  <a:schemeClr val="tx1"/>
                </a:solidFill>
                <a:effectLst/>
                <a:latin typeface="+mn-lt"/>
                <a:ea typeface="+mn-ea"/>
                <a:cs typeface="+mn-cs"/>
              </a:rPr>
              <a:t>Ability to store and process huge amounts of any kind of data, quickly.</a:t>
            </a:r>
            <a:r>
              <a:rPr lang="en-IN" sz="1200" b="0" i="0" kern="1200" dirty="0" smtClean="0">
                <a:solidFill>
                  <a:schemeClr val="tx1"/>
                </a:solidFill>
                <a:effectLst/>
                <a:latin typeface="+mn-lt"/>
                <a:ea typeface="+mn-ea"/>
                <a:cs typeface="+mn-cs"/>
              </a:rPr>
              <a:t> With data volumes and varieties constantly increasing, especially from social media and the Internet of Things (</a:t>
            </a:r>
            <a:r>
              <a:rPr lang="en-IN" sz="1200" b="0" i="0" kern="1200" dirty="0" err="1" smtClean="0">
                <a:solidFill>
                  <a:schemeClr val="tx1"/>
                </a:solidFill>
                <a:effectLst/>
                <a:latin typeface="+mn-lt"/>
                <a:ea typeface="+mn-ea"/>
                <a:cs typeface="+mn-cs"/>
              </a:rPr>
              <a:t>IoT</a:t>
            </a:r>
            <a:r>
              <a:rPr lang="en-IN" sz="1200" b="0" i="0" kern="1200" dirty="0" smtClean="0">
                <a:solidFill>
                  <a:schemeClr val="tx1"/>
                </a:solidFill>
                <a:effectLst/>
                <a:latin typeface="+mn-lt"/>
                <a:ea typeface="+mn-ea"/>
                <a:cs typeface="+mn-cs"/>
              </a:rPr>
              <a:t>), that's a key consideration.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b="1" i="0" kern="1200" dirty="0" smtClean="0">
                <a:solidFill>
                  <a:schemeClr val="tx1"/>
                </a:solidFill>
                <a:effectLst/>
                <a:latin typeface="+mn-lt"/>
                <a:ea typeface="+mn-ea"/>
                <a:cs typeface="+mn-cs"/>
              </a:rPr>
              <a:t>Flexibility.</a:t>
            </a:r>
            <a:r>
              <a:rPr lang="en-IN" sz="1200" b="0" i="0" kern="1200" dirty="0" smtClean="0">
                <a:solidFill>
                  <a:schemeClr val="tx1"/>
                </a:solidFill>
                <a:effectLst/>
                <a:latin typeface="+mn-lt"/>
                <a:ea typeface="+mn-ea"/>
                <a:cs typeface="+mn-cs"/>
              </a:rPr>
              <a:t> Unlike traditional relational databases, you don’t have to </a:t>
            </a:r>
            <a:r>
              <a:rPr lang="en-IN" sz="1200" b="0" i="0" kern="1200" dirty="0" err="1" smtClean="0">
                <a:solidFill>
                  <a:schemeClr val="tx1"/>
                </a:solidFill>
                <a:effectLst/>
                <a:latin typeface="+mn-lt"/>
                <a:ea typeface="+mn-ea"/>
                <a:cs typeface="+mn-cs"/>
              </a:rPr>
              <a:t>preprocess</a:t>
            </a:r>
            <a:r>
              <a:rPr lang="en-IN" sz="1200" b="0" i="0" kern="1200" dirty="0" smtClean="0">
                <a:solidFill>
                  <a:schemeClr val="tx1"/>
                </a:solidFill>
                <a:effectLst/>
                <a:latin typeface="+mn-lt"/>
                <a:ea typeface="+mn-ea"/>
                <a:cs typeface="+mn-cs"/>
              </a:rPr>
              <a:t> data before storing it. You can store as much data as you want and decide how to use it later. That includes unstructured data like text, images and videos.</a:t>
            </a:r>
          </a:p>
          <a:p>
            <a:r>
              <a:rPr lang="en-IN" sz="1200" b="1" i="0" kern="1200" dirty="0" smtClean="0">
                <a:solidFill>
                  <a:schemeClr val="tx1"/>
                </a:solidFill>
                <a:effectLst/>
                <a:latin typeface="+mn-lt"/>
                <a:ea typeface="+mn-ea"/>
                <a:cs typeface="+mn-cs"/>
              </a:rPr>
              <a:t>Computing power.</a:t>
            </a:r>
            <a:r>
              <a:rPr lang="en-IN" sz="1200" b="0" i="0" kern="1200" dirty="0" smtClean="0">
                <a:solidFill>
                  <a:schemeClr val="tx1"/>
                </a:solidFill>
                <a:effectLst/>
                <a:latin typeface="+mn-lt"/>
                <a:ea typeface="+mn-ea"/>
                <a:cs typeface="+mn-cs"/>
              </a:rPr>
              <a:t> Hadoop's distributed computing model processes big data fast. The more computing nodes you use, the more processing power you have.</a:t>
            </a:r>
            <a:br>
              <a:rPr lang="en-IN" sz="1200" b="0" i="0" kern="1200" dirty="0" smtClean="0">
                <a:solidFill>
                  <a:schemeClr val="tx1"/>
                </a:solidFill>
                <a:effectLst/>
                <a:latin typeface="+mn-lt"/>
                <a:ea typeface="+mn-ea"/>
                <a:cs typeface="+mn-cs"/>
              </a:rPr>
            </a:br>
            <a:r>
              <a:rPr lang="en-IN" sz="1200" b="1" i="0" kern="1200" dirty="0" smtClean="0">
                <a:solidFill>
                  <a:schemeClr val="tx1"/>
                </a:solidFill>
                <a:effectLst/>
                <a:latin typeface="+mn-lt"/>
                <a:ea typeface="+mn-ea"/>
                <a:cs typeface="+mn-cs"/>
              </a:rPr>
              <a:t>Fault tolerance.</a:t>
            </a:r>
            <a:r>
              <a:rPr lang="en-IN" sz="1200" b="0" i="0" kern="1200" dirty="0" smtClean="0">
                <a:solidFill>
                  <a:schemeClr val="tx1"/>
                </a:solidFill>
                <a:effectLst/>
                <a:latin typeface="+mn-lt"/>
                <a:ea typeface="+mn-ea"/>
                <a:cs typeface="+mn-cs"/>
              </a:rPr>
              <a:t> Data and application processing are protected against hardware failure. If a node goes down, jobs are automatically redirected to other nodes to make sure the distributed computing does not fail. Multiple copies of all data are stored automatically.</a:t>
            </a:r>
          </a:p>
          <a:p>
            <a:r>
              <a:rPr lang="en-IN" sz="1200" b="1" i="0" kern="1200" dirty="0" smtClean="0">
                <a:solidFill>
                  <a:schemeClr val="tx1"/>
                </a:solidFill>
                <a:effectLst/>
                <a:latin typeface="+mn-lt"/>
                <a:ea typeface="+mn-ea"/>
                <a:cs typeface="+mn-cs"/>
              </a:rPr>
              <a:t>Scalability.</a:t>
            </a:r>
            <a:r>
              <a:rPr lang="en-IN" sz="1200" b="0" i="0" kern="1200" dirty="0" smtClean="0">
                <a:solidFill>
                  <a:schemeClr val="tx1"/>
                </a:solidFill>
                <a:effectLst/>
                <a:latin typeface="+mn-lt"/>
                <a:ea typeface="+mn-ea"/>
                <a:cs typeface="+mn-cs"/>
              </a:rPr>
              <a:t> You can easily grow your system to handle more data simply by adding nodes. Little administration is required.</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b="1" i="0" kern="1200" dirty="0" smtClean="0">
                <a:solidFill>
                  <a:schemeClr val="tx1"/>
                </a:solidFill>
                <a:effectLst/>
                <a:latin typeface="+mn-lt"/>
                <a:ea typeface="+mn-ea"/>
                <a:cs typeface="+mn-cs"/>
              </a:rPr>
              <a:t>Low cost.</a:t>
            </a:r>
            <a:r>
              <a:rPr lang="en-IN" sz="1200" b="0" i="0" kern="1200" dirty="0" smtClean="0">
                <a:solidFill>
                  <a:schemeClr val="tx1"/>
                </a:solidFill>
                <a:effectLst/>
                <a:latin typeface="+mn-lt"/>
                <a:ea typeface="+mn-ea"/>
                <a:cs typeface="+mn-cs"/>
              </a:rPr>
              <a:t> The open-source framework is free and uses commodity hardware to store large quantities of data.</a:t>
            </a:r>
          </a:p>
          <a:p>
            <a:endParaRPr lang="en-IN" sz="1200" b="0" i="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11</a:t>
            </a:fld>
            <a:endParaRPr lang="en-CA"/>
          </a:p>
        </p:txBody>
      </p:sp>
    </p:spTree>
    <p:extLst>
      <p:ext uri="{BB962C8B-B14F-4D97-AF65-F5344CB8AC3E}">
        <p14:creationId xmlns:p14="http://schemas.microsoft.com/office/powerpoint/2010/main" val="2611551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smtClean="0"/>
              <a:t>The term MapReduce actually refers to two separate and distinct tasks that Hadoop programs perform. </a:t>
            </a:r>
            <a:r>
              <a:rPr lang="en-IN" dirty="0" smtClean="0"/>
              <a:t>Map step is a master node that takes inputs and partitions them into smaller </a:t>
            </a:r>
            <a:r>
              <a:rPr lang="en-IN" dirty="0" err="1" smtClean="0"/>
              <a:t>subproblems</a:t>
            </a:r>
            <a:r>
              <a:rPr lang="en-IN" dirty="0" smtClean="0"/>
              <a:t> and then distributes them to worker nodes. After the map step has taken place, the master node takes the answers to all of the </a:t>
            </a:r>
            <a:r>
              <a:rPr lang="en-IN" dirty="0" err="1" smtClean="0"/>
              <a:t>subproblems</a:t>
            </a:r>
            <a:r>
              <a:rPr lang="en-IN" dirty="0" smtClean="0"/>
              <a:t> and combines them to produce output.</a:t>
            </a:r>
          </a:p>
          <a:p>
            <a:endParaRPr lang="en-IN" dirty="0"/>
          </a:p>
        </p:txBody>
      </p:sp>
      <p:sp>
        <p:nvSpPr>
          <p:cNvPr id="4" name="Slide Number Placeholder 3"/>
          <p:cNvSpPr>
            <a:spLocks noGrp="1"/>
          </p:cNvSpPr>
          <p:nvPr>
            <p:ph type="sldNum" sz="quarter" idx="10"/>
          </p:nvPr>
        </p:nvSpPr>
        <p:spPr/>
        <p:txBody>
          <a:bodyPr/>
          <a:lstStyle/>
          <a:p>
            <a:fld id="{DA2B7647-E0C6-46E4-BAD2-BC62BB3E7384}" type="slidenum">
              <a:rPr lang="en-CA" smtClean="0"/>
              <a:t>12</a:t>
            </a:fld>
            <a:endParaRPr lang="en-CA"/>
          </a:p>
        </p:txBody>
      </p:sp>
    </p:spTree>
    <p:extLst>
      <p:ext uri="{BB962C8B-B14F-4D97-AF65-F5344CB8AC3E}">
        <p14:creationId xmlns:p14="http://schemas.microsoft.com/office/powerpoint/2010/main" val="514831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BCC7D37-8FB1-47A7-9E3A-8DCCC1C3ED75}" type="datetime1">
              <a:rPr lang="en-IN" smtClean="0"/>
              <a:t>08-03-2017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379130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FD349ED-45A9-4534-BC2D-1E5E50181534}" type="datetime1">
              <a:rPr lang="en-IN" smtClean="0"/>
              <a:t>08-03-2017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2912993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D423D72-4BAD-401E-8F0F-C5F55C6A95C4}" type="datetime1">
              <a:rPr lang="en-IN" smtClean="0"/>
              <a:t>08-03-2017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397270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03935C0-A080-4959-839F-61F805C6BACD}" type="datetime1">
              <a:rPr lang="en-IN" smtClean="0"/>
              <a:t>08-03-2017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1451427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1A9870-53A5-4373-BD20-A3A71994F186}" type="datetime1">
              <a:rPr lang="en-IN" smtClean="0"/>
              <a:t>08-03-2017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1994205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32498517-0198-45AE-96BB-B9B0FE070BC8}" type="datetime1">
              <a:rPr lang="en-IN" smtClean="0"/>
              <a:t>08-03-2017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2109900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A222F093-776E-4B68-B2AA-7EBA6641EF1B}" type="datetime1">
              <a:rPr lang="en-IN" smtClean="0"/>
              <a:t>08-03-2017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2521762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2DD78849-B8CF-4EDD-B977-32246C725F49}" type="datetime1">
              <a:rPr lang="en-IN" smtClean="0"/>
              <a:t>08-03-2017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341574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2A037-FCAD-4718-A8ED-AF42F9F5CBB7}" type="datetime1">
              <a:rPr lang="en-IN" smtClean="0"/>
              <a:t>08-03-2017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202305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E59D04-05C7-4BC9-90E6-D4F9598C1EFB}" type="datetime1">
              <a:rPr lang="en-IN" smtClean="0"/>
              <a:t>08-03-2017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838647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8BCEB2-84BD-44AF-9E4C-CD2F0D1922C5}" type="datetime1">
              <a:rPr lang="en-IN" smtClean="0"/>
              <a:t>08-03-2017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197B13-4E2C-4B97-B490-3ADDD35D07DC}" type="slidenum">
              <a:rPr lang="en-IN" smtClean="0"/>
              <a:t>‹#›</a:t>
            </a:fld>
            <a:endParaRPr lang="en-IN"/>
          </a:p>
        </p:txBody>
      </p:sp>
    </p:spTree>
    <p:extLst>
      <p:ext uri="{BB962C8B-B14F-4D97-AF65-F5344CB8AC3E}">
        <p14:creationId xmlns:p14="http://schemas.microsoft.com/office/powerpoint/2010/main" val="318559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C3468-83B2-463F-B49F-23D36C2F0740}" type="datetime1">
              <a:rPr lang="en-IN" smtClean="0"/>
              <a:t>08-03-2017</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197B13-4E2C-4B97-B490-3ADDD35D07DC}" type="slidenum">
              <a:rPr lang="en-IN" smtClean="0"/>
              <a:t>‹#›</a:t>
            </a:fld>
            <a:endParaRPr lang="en-IN"/>
          </a:p>
        </p:txBody>
      </p:sp>
    </p:spTree>
    <p:extLst>
      <p:ext uri="{BB962C8B-B14F-4D97-AF65-F5344CB8AC3E}">
        <p14:creationId xmlns:p14="http://schemas.microsoft.com/office/powerpoint/2010/main" val="224680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MapReduce Compiler </a:t>
            </a:r>
            <a:r>
              <a:rPr lang="en-IN" sz="7200" dirty="0">
                <a:solidFill>
                  <a:srgbClr val="FF0000"/>
                </a:solidFill>
              </a:rPr>
              <a:t>RHadoop </a:t>
            </a:r>
          </a:p>
        </p:txBody>
      </p:sp>
      <p:sp>
        <p:nvSpPr>
          <p:cNvPr id="3" name="Subtitle 2"/>
          <p:cNvSpPr>
            <a:spLocks noGrp="1"/>
          </p:cNvSpPr>
          <p:nvPr>
            <p:ph type="subTitle" idx="1"/>
          </p:nvPr>
        </p:nvSpPr>
        <p:spPr/>
        <p:txBody>
          <a:bodyPr/>
          <a:lstStyle/>
          <a:p>
            <a:endParaRPr lang="en-IN" dirty="0"/>
          </a:p>
          <a:p>
            <a:r>
              <a:rPr lang="en-IN" dirty="0"/>
              <a:t>Bhumika Patel (101047616)</a:t>
            </a:r>
          </a:p>
          <a:p>
            <a:r>
              <a:rPr lang="en-IN" dirty="0"/>
              <a:t>Sagar Patel (101053635)</a:t>
            </a:r>
          </a:p>
        </p:txBody>
      </p:sp>
      <p:sp>
        <p:nvSpPr>
          <p:cNvPr id="4" name="Slide Number Placeholder 3"/>
          <p:cNvSpPr>
            <a:spLocks noGrp="1"/>
          </p:cNvSpPr>
          <p:nvPr>
            <p:ph type="sldNum" sz="quarter" idx="12"/>
          </p:nvPr>
        </p:nvSpPr>
        <p:spPr/>
        <p:txBody>
          <a:bodyPr/>
          <a:lstStyle/>
          <a:p>
            <a:fld id="{0C197B13-4E2C-4B97-B490-3ADDD35D07DC}" type="slidenum">
              <a:rPr lang="en-IN" sz="2200" smtClean="0"/>
              <a:t>1</a:t>
            </a:fld>
            <a:endParaRPr lang="en-IN" sz="2200" dirty="0"/>
          </a:p>
        </p:txBody>
      </p:sp>
    </p:spTree>
    <p:extLst>
      <p:ext uri="{BB962C8B-B14F-4D97-AF65-F5344CB8AC3E}">
        <p14:creationId xmlns:p14="http://schemas.microsoft.com/office/powerpoint/2010/main" val="2233690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Overview of Hadoop</a:t>
            </a:r>
            <a:endParaRPr lang="en-IN" dirty="0"/>
          </a:p>
        </p:txBody>
      </p:sp>
      <p:sp>
        <p:nvSpPr>
          <p:cNvPr id="3" name="Content Placeholder 2"/>
          <p:cNvSpPr>
            <a:spLocks noGrp="1"/>
          </p:cNvSpPr>
          <p:nvPr>
            <p:ph idx="1"/>
          </p:nvPr>
        </p:nvSpPr>
        <p:spPr/>
        <p:txBody>
          <a:bodyPr>
            <a:normAutofit/>
          </a:bodyPr>
          <a:lstStyle/>
          <a:p>
            <a:r>
              <a:rPr lang="en-IN" sz="3200" dirty="0" smtClean="0"/>
              <a:t>There are four </a:t>
            </a:r>
            <a:r>
              <a:rPr lang="en-IN" sz="3200" dirty="0"/>
              <a:t>core modules </a:t>
            </a:r>
            <a:r>
              <a:rPr lang="en-IN" sz="3200" dirty="0" smtClean="0"/>
              <a:t>included </a:t>
            </a:r>
            <a:r>
              <a:rPr lang="en-IN" sz="3200" dirty="0"/>
              <a:t>in the basic framework from the Apache Foundation</a:t>
            </a:r>
            <a:r>
              <a:rPr lang="en-IN" sz="3200" dirty="0" smtClean="0"/>
              <a:t>:</a:t>
            </a:r>
          </a:p>
          <a:p>
            <a:pPr marL="0" indent="0">
              <a:buNone/>
            </a:pPr>
            <a:endParaRPr lang="en-IN" sz="3200" dirty="0" smtClean="0"/>
          </a:p>
          <a:p>
            <a:pPr marL="0" indent="0">
              <a:buNone/>
            </a:pPr>
            <a:r>
              <a:rPr lang="en-IN" sz="3200" dirty="0" smtClean="0"/>
              <a:t>	1. Hadoop Common</a:t>
            </a:r>
          </a:p>
          <a:p>
            <a:pPr marL="0" indent="0">
              <a:buNone/>
            </a:pPr>
            <a:r>
              <a:rPr lang="en-IN" sz="3200" dirty="0"/>
              <a:t>	</a:t>
            </a:r>
            <a:r>
              <a:rPr lang="en-IN" sz="3200" dirty="0" smtClean="0"/>
              <a:t>2. Hadoop Distributed File System (HDFS)</a:t>
            </a:r>
          </a:p>
          <a:p>
            <a:pPr marL="0" indent="0">
              <a:buNone/>
            </a:pPr>
            <a:r>
              <a:rPr lang="en-IN" sz="3200" dirty="0"/>
              <a:t>	</a:t>
            </a:r>
            <a:r>
              <a:rPr lang="en-IN" sz="3200" dirty="0" smtClean="0"/>
              <a:t>3. Yet Another Resource Negotiator (YARN)</a:t>
            </a:r>
          </a:p>
          <a:p>
            <a:pPr marL="0" indent="0">
              <a:buNone/>
            </a:pPr>
            <a:r>
              <a:rPr lang="en-IN" sz="3200" dirty="0"/>
              <a:t>	</a:t>
            </a:r>
            <a:r>
              <a:rPr lang="en-IN" sz="3200" dirty="0" smtClean="0"/>
              <a:t>4. MapReduce </a:t>
            </a:r>
            <a:r>
              <a:rPr lang="en-IN" sz="3200" dirty="0"/>
              <a:t/>
            </a:r>
            <a:br>
              <a:rPr lang="en-IN" sz="3200" dirty="0"/>
            </a:br>
            <a:endParaRPr lang="en-IN" sz="3200" dirty="0"/>
          </a:p>
          <a:p>
            <a:pPr marL="457200" lvl="1" indent="0">
              <a:buNone/>
            </a:pPr>
            <a:endParaRPr lang="en-IN" sz="3200" dirty="0"/>
          </a:p>
          <a:p>
            <a:endParaRPr lang="en-IN" sz="3200"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10</a:t>
            </a:fld>
            <a:endParaRPr lang="en-IN" sz="2200" dirty="0"/>
          </a:p>
        </p:txBody>
      </p:sp>
    </p:spTree>
    <p:extLst>
      <p:ext uri="{BB962C8B-B14F-4D97-AF65-F5344CB8AC3E}">
        <p14:creationId xmlns:p14="http://schemas.microsoft.com/office/powerpoint/2010/main" val="1199023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p:cNvSpPr/>
          <p:nvPr/>
        </p:nvSpPr>
        <p:spPr>
          <a:xfrm>
            <a:off x="5283064" y="4508641"/>
            <a:ext cx="1933990" cy="1725576"/>
          </a:xfrm>
          <a:prstGeom prst="ellipse">
            <a:avLst/>
          </a:prstGeom>
          <a:solidFill>
            <a:srgbClr val="B75CD4"/>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dirty="0" smtClean="0">
                <a:solidFill>
                  <a:schemeClr val="tx1"/>
                </a:solidFill>
              </a:rPr>
              <a:t>Fault Tolerance</a:t>
            </a:r>
            <a:endParaRPr lang="en-IN" sz="2200" dirty="0">
              <a:solidFill>
                <a:schemeClr val="tx1"/>
              </a:solidFill>
            </a:endParaRPr>
          </a:p>
        </p:txBody>
      </p:sp>
      <p:sp>
        <p:nvSpPr>
          <p:cNvPr id="7" name="Oval 6"/>
          <p:cNvSpPr/>
          <p:nvPr/>
        </p:nvSpPr>
        <p:spPr>
          <a:xfrm>
            <a:off x="5599041" y="1672148"/>
            <a:ext cx="1649896" cy="1550504"/>
          </a:xfrm>
          <a:prstGeom prst="ellipse">
            <a:avLst/>
          </a:prstGeom>
          <a:solidFill>
            <a:schemeClr val="accent4">
              <a:lumMod val="60000"/>
              <a:lumOff val="4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dirty="0" smtClean="0">
                <a:solidFill>
                  <a:schemeClr val="tx1"/>
                </a:solidFill>
              </a:rPr>
              <a:t>Low cost</a:t>
            </a:r>
            <a:endParaRPr lang="en-IN" sz="2200" dirty="0">
              <a:solidFill>
                <a:schemeClr val="tx1"/>
              </a:solidFill>
            </a:endParaRPr>
          </a:p>
        </p:txBody>
      </p:sp>
      <p:sp>
        <p:nvSpPr>
          <p:cNvPr id="10" name="Oval 9"/>
          <p:cNvSpPr/>
          <p:nvPr/>
        </p:nvSpPr>
        <p:spPr>
          <a:xfrm>
            <a:off x="6604966" y="2838849"/>
            <a:ext cx="2212283" cy="2286720"/>
          </a:xfrm>
          <a:prstGeom prst="ellipse">
            <a:avLst/>
          </a:prstGeom>
          <a:solidFill>
            <a:srgbClr val="CDDA5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dirty="0" smtClean="0">
                <a:solidFill>
                  <a:schemeClr val="tx1"/>
                </a:solidFill>
              </a:rPr>
              <a:t>Scalability</a:t>
            </a:r>
            <a:endParaRPr lang="en-IN" sz="2200" dirty="0">
              <a:solidFill>
                <a:schemeClr val="tx1"/>
              </a:solidFill>
            </a:endParaRPr>
          </a:p>
        </p:txBody>
      </p:sp>
      <p:sp>
        <p:nvSpPr>
          <p:cNvPr id="2" name="Title 1"/>
          <p:cNvSpPr>
            <a:spLocks noGrp="1"/>
          </p:cNvSpPr>
          <p:nvPr>
            <p:ph type="title"/>
          </p:nvPr>
        </p:nvSpPr>
        <p:spPr/>
        <p:txBody>
          <a:bodyPr/>
          <a:lstStyle/>
          <a:p>
            <a:r>
              <a:rPr lang="en-IN" dirty="0" smtClean="0"/>
              <a:t>Why is Hadoop important?</a:t>
            </a:r>
            <a:endParaRPr lang="en-IN"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11</a:t>
            </a:fld>
            <a:endParaRPr lang="en-IN" sz="2200" dirty="0"/>
          </a:p>
        </p:txBody>
      </p:sp>
      <p:sp>
        <p:nvSpPr>
          <p:cNvPr id="9" name="Content Placeholder 8"/>
          <p:cNvSpPr>
            <a:spLocks noGrp="1"/>
          </p:cNvSpPr>
          <p:nvPr>
            <p:ph idx="1"/>
          </p:nvPr>
        </p:nvSpPr>
        <p:spPr>
          <a:xfrm>
            <a:off x="3664225" y="1295341"/>
            <a:ext cx="1994451" cy="1913420"/>
          </a:xfrm>
          <a:prstGeom prst="ellipse">
            <a:avLst/>
          </a:prstGeom>
          <a:solidFill>
            <a:srgbClr val="A7898F"/>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IN" sz="2200" dirty="0" smtClean="0">
                <a:solidFill>
                  <a:schemeClr val="tx1"/>
                </a:solidFill>
              </a:rPr>
              <a:t>Storage and processing speed</a:t>
            </a:r>
            <a:endParaRPr lang="en-IN" sz="2200" dirty="0">
              <a:solidFill>
                <a:schemeClr val="tx1"/>
              </a:solidFill>
            </a:endParaRPr>
          </a:p>
        </p:txBody>
      </p:sp>
      <p:sp>
        <p:nvSpPr>
          <p:cNvPr id="11" name="Oval 10"/>
          <p:cNvSpPr/>
          <p:nvPr/>
        </p:nvSpPr>
        <p:spPr>
          <a:xfrm>
            <a:off x="2446687" y="2838849"/>
            <a:ext cx="1901686" cy="1839325"/>
          </a:xfrm>
          <a:prstGeom prst="ellipse">
            <a:avLst/>
          </a:prstGeom>
          <a:solidFill>
            <a:srgbClr val="FB8F3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dirty="0" smtClean="0">
                <a:solidFill>
                  <a:schemeClr val="tx1"/>
                </a:solidFill>
              </a:rPr>
              <a:t>Flexibility</a:t>
            </a:r>
            <a:endParaRPr lang="en-IN" sz="2200" dirty="0">
              <a:solidFill>
                <a:schemeClr val="tx1"/>
              </a:solidFill>
            </a:endParaRPr>
          </a:p>
        </p:txBody>
      </p:sp>
      <p:sp>
        <p:nvSpPr>
          <p:cNvPr id="13" name="Oval 12"/>
          <p:cNvSpPr/>
          <p:nvPr/>
        </p:nvSpPr>
        <p:spPr>
          <a:xfrm>
            <a:off x="3180523" y="4547602"/>
            <a:ext cx="2181634" cy="1952589"/>
          </a:xfrm>
          <a:prstGeom prst="ellipse">
            <a:avLst/>
          </a:prstGeom>
          <a:solidFill>
            <a:srgbClr val="E87A48"/>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dirty="0" smtClean="0">
                <a:solidFill>
                  <a:schemeClr val="tx1"/>
                </a:solidFill>
              </a:rPr>
              <a:t>Computing power</a:t>
            </a:r>
            <a:endParaRPr lang="en-IN" sz="2200" dirty="0">
              <a:solidFill>
                <a:schemeClr val="tx1"/>
              </a:solidFill>
            </a:endParaRPr>
          </a:p>
        </p:txBody>
      </p:sp>
      <p:sp>
        <p:nvSpPr>
          <p:cNvPr id="6" name="Oval 5"/>
          <p:cNvSpPr/>
          <p:nvPr/>
        </p:nvSpPr>
        <p:spPr>
          <a:xfrm>
            <a:off x="4348373" y="2838849"/>
            <a:ext cx="2357217" cy="2047545"/>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bg1"/>
                </a:solidFill>
              </a:rPr>
              <a:t>Why is Hadoop important?</a:t>
            </a:r>
            <a:endParaRPr lang="en-IN" sz="2400" b="1" dirty="0">
              <a:solidFill>
                <a:schemeClr val="bg1"/>
              </a:solidFill>
            </a:endParaRPr>
          </a:p>
        </p:txBody>
      </p:sp>
      <p:sp>
        <p:nvSpPr>
          <p:cNvPr id="8" name="TextBox 7"/>
          <p:cNvSpPr txBox="1"/>
          <p:nvPr/>
        </p:nvSpPr>
        <p:spPr>
          <a:xfrm>
            <a:off x="2663687" y="6500191"/>
            <a:ext cx="5625548" cy="369332"/>
          </a:xfrm>
          <a:prstGeom prst="rect">
            <a:avLst/>
          </a:prstGeom>
          <a:noFill/>
        </p:spPr>
        <p:txBody>
          <a:bodyPr wrap="square" rtlCol="0">
            <a:spAutoFit/>
          </a:bodyPr>
          <a:lstStyle/>
          <a:p>
            <a:pPr algn="ctr"/>
            <a:r>
              <a:rPr lang="en-IN" dirty="0" smtClean="0"/>
              <a:t>Fig 1: Advantages of Hadoop[3]</a:t>
            </a:r>
            <a:endParaRPr lang="en-IN" dirty="0"/>
          </a:p>
        </p:txBody>
      </p:sp>
    </p:spTree>
    <p:extLst>
      <p:ext uri="{BB962C8B-B14F-4D97-AF65-F5344CB8AC3E}">
        <p14:creationId xmlns:p14="http://schemas.microsoft.com/office/powerpoint/2010/main" val="402687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is Hadoop MapReduce?</a:t>
            </a:r>
          </a:p>
        </p:txBody>
      </p:sp>
      <p:sp>
        <p:nvSpPr>
          <p:cNvPr id="3" name="Content Placeholder 2"/>
          <p:cNvSpPr>
            <a:spLocks noGrp="1"/>
          </p:cNvSpPr>
          <p:nvPr>
            <p:ph idx="1"/>
          </p:nvPr>
        </p:nvSpPr>
        <p:spPr/>
        <p:txBody>
          <a:bodyPr>
            <a:normAutofit/>
          </a:bodyPr>
          <a:lstStyle/>
          <a:p>
            <a:pPr algn="just">
              <a:lnSpc>
                <a:spcPct val="100000"/>
              </a:lnSpc>
            </a:pPr>
            <a:r>
              <a:rPr lang="en-IN" sz="3200" dirty="0" smtClean="0">
                <a:solidFill>
                  <a:srgbClr val="FF0000"/>
                </a:solidFill>
              </a:rPr>
              <a:t>Map: </a:t>
            </a:r>
            <a:r>
              <a:rPr lang="en-IN" sz="3200" dirty="0" smtClean="0"/>
              <a:t>Takes </a:t>
            </a:r>
            <a:r>
              <a:rPr lang="en-IN" sz="3200" dirty="0"/>
              <a:t>a set of data and converts it into another set of data, where individual elements are broken down into tuples (key/value pairs). </a:t>
            </a:r>
            <a:endParaRPr lang="en-IN" sz="3200" dirty="0" smtClean="0"/>
          </a:p>
          <a:p>
            <a:pPr algn="just">
              <a:lnSpc>
                <a:spcPct val="100000"/>
              </a:lnSpc>
            </a:pPr>
            <a:r>
              <a:rPr lang="en-IN" sz="3200" dirty="0" smtClean="0">
                <a:solidFill>
                  <a:srgbClr val="FF0000"/>
                </a:solidFill>
              </a:rPr>
              <a:t>Reduce: </a:t>
            </a:r>
            <a:r>
              <a:rPr lang="en-IN" sz="3200" dirty="0" smtClean="0"/>
              <a:t>Takes </a:t>
            </a:r>
            <a:r>
              <a:rPr lang="en-IN" sz="3200" dirty="0"/>
              <a:t>the output from a map as input and combines those data tuples into a smaller set of tuples. </a:t>
            </a:r>
            <a:endParaRPr lang="en-IN" sz="3200" dirty="0" smtClean="0"/>
          </a:p>
          <a:p>
            <a:pPr algn="just">
              <a:lnSpc>
                <a:spcPct val="100000"/>
              </a:lnSpc>
            </a:pPr>
            <a:r>
              <a:rPr lang="en-IN" sz="3200" dirty="0" smtClean="0"/>
              <a:t>The </a:t>
            </a:r>
            <a:r>
              <a:rPr lang="en-IN" sz="3200" dirty="0"/>
              <a:t>reduce job is always performed after the map job.</a:t>
            </a:r>
            <a:endParaRPr lang="en-CA" sz="3200"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12</a:t>
            </a:fld>
            <a:endParaRPr lang="en-IN" sz="2200" dirty="0"/>
          </a:p>
        </p:txBody>
      </p:sp>
    </p:spTree>
    <p:extLst>
      <p:ext uri="{BB962C8B-B14F-4D97-AF65-F5344CB8AC3E}">
        <p14:creationId xmlns:p14="http://schemas.microsoft.com/office/powerpoint/2010/main" val="75014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is </a:t>
            </a:r>
            <a:r>
              <a:rPr lang="en-CA" dirty="0" err="1"/>
              <a:t>RHadoop</a:t>
            </a:r>
            <a:r>
              <a:rPr lang="en-CA" dirty="0"/>
              <a:t>?</a:t>
            </a:r>
          </a:p>
        </p:txBody>
      </p:sp>
      <p:sp>
        <p:nvSpPr>
          <p:cNvPr id="3" name="Content Placeholder 2"/>
          <p:cNvSpPr>
            <a:spLocks noGrp="1"/>
          </p:cNvSpPr>
          <p:nvPr>
            <p:ph idx="1"/>
          </p:nvPr>
        </p:nvSpPr>
        <p:spPr/>
        <p:txBody>
          <a:bodyPr>
            <a:noAutofit/>
          </a:bodyPr>
          <a:lstStyle/>
          <a:p>
            <a:pPr algn="just">
              <a:lnSpc>
                <a:spcPct val="100000"/>
              </a:lnSpc>
            </a:pPr>
            <a:r>
              <a:rPr lang="en-IN" sz="3200" dirty="0"/>
              <a:t>RHadoop is a bridge between R and Hadoop.</a:t>
            </a:r>
          </a:p>
          <a:p>
            <a:pPr algn="just">
              <a:lnSpc>
                <a:spcPct val="100000"/>
              </a:lnSpc>
            </a:pPr>
            <a:r>
              <a:rPr lang="en-IN" sz="3200" dirty="0" smtClean="0"/>
              <a:t>R</a:t>
            </a:r>
            <a:r>
              <a:rPr lang="en-IN" sz="3200" dirty="0"/>
              <a:t>, a language and environment to statistically explore data sets.</a:t>
            </a:r>
          </a:p>
          <a:p>
            <a:pPr algn="just">
              <a:lnSpc>
                <a:spcPct val="100000"/>
              </a:lnSpc>
            </a:pPr>
            <a:r>
              <a:rPr lang="en-IN" sz="3200" dirty="0" smtClean="0"/>
              <a:t>Hadoop</a:t>
            </a:r>
            <a:r>
              <a:rPr lang="en-IN" sz="3200" dirty="0"/>
              <a:t>, a framework that allows for the distributed processing of large data sets across clusters of computers. </a:t>
            </a:r>
          </a:p>
          <a:p>
            <a:pPr algn="just">
              <a:lnSpc>
                <a:spcPct val="100000"/>
              </a:lnSpc>
            </a:pPr>
            <a:r>
              <a:rPr lang="en-IN" sz="3200" dirty="0" err="1" smtClean="0"/>
              <a:t>RHadoop</a:t>
            </a:r>
            <a:r>
              <a:rPr lang="en-IN" sz="3200" dirty="0" smtClean="0"/>
              <a:t> </a:t>
            </a:r>
            <a:r>
              <a:rPr lang="en-IN" sz="3200" dirty="0"/>
              <a:t>is built out of 3 components which are R packages: </a:t>
            </a:r>
          </a:p>
          <a:p>
            <a:pPr marL="457200" lvl="1" indent="0" algn="just">
              <a:lnSpc>
                <a:spcPct val="100000"/>
              </a:lnSpc>
              <a:buNone/>
            </a:pPr>
            <a:r>
              <a:rPr lang="en-IN" sz="2800" i="1" dirty="0" smtClean="0"/>
              <a:t>1 - </a:t>
            </a:r>
            <a:r>
              <a:rPr lang="en-IN" sz="2800" i="1" dirty="0" err="1" smtClean="0"/>
              <a:t>rmr</a:t>
            </a:r>
            <a:endParaRPr lang="en-IN" sz="2800" i="1" dirty="0"/>
          </a:p>
          <a:p>
            <a:pPr marL="457200" lvl="1" indent="0" algn="just">
              <a:lnSpc>
                <a:spcPct val="100000"/>
              </a:lnSpc>
              <a:buNone/>
            </a:pPr>
            <a:r>
              <a:rPr lang="en-IN" sz="2800" i="1" dirty="0" smtClean="0"/>
              <a:t>2 - </a:t>
            </a:r>
            <a:r>
              <a:rPr lang="en-IN" sz="2800" i="1" dirty="0" err="1" smtClean="0"/>
              <a:t>rhdfs</a:t>
            </a:r>
            <a:endParaRPr lang="en-IN" sz="2800" i="1" dirty="0"/>
          </a:p>
          <a:p>
            <a:pPr marL="457200" lvl="1" indent="0" algn="just">
              <a:lnSpc>
                <a:spcPct val="100000"/>
              </a:lnSpc>
              <a:buNone/>
            </a:pPr>
            <a:r>
              <a:rPr lang="en-IN" sz="2800" i="1" dirty="0" smtClean="0"/>
              <a:t>3 - </a:t>
            </a:r>
            <a:r>
              <a:rPr lang="en-IN" sz="2800" i="1" dirty="0" err="1" smtClean="0"/>
              <a:t>rhbase</a:t>
            </a:r>
            <a:endParaRPr lang="en-CA" sz="2800" i="1"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13</a:t>
            </a:fld>
            <a:endParaRPr lang="en-IN" sz="2200" dirty="0"/>
          </a:p>
        </p:txBody>
      </p:sp>
    </p:spTree>
    <p:extLst>
      <p:ext uri="{BB962C8B-B14F-4D97-AF65-F5344CB8AC3E}">
        <p14:creationId xmlns:p14="http://schemas.microsoft.com/office/powerpoint/2010/main" val="2349268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How to use Hadoop with R?</a:t>
            </a:r>
          </a:p>
        </p:txBody>
      </p:sp>
      <p:sp>
        <p:nvSpPr>
          <p:cNvPr id="3" name="Content Placeholder 2"/>
          <p:cNvSpPr>
            <a:spLocks noGrp="1"/>
          </p:cNvSpPr>
          <p:nvPr>
            <p:ph idx="1"/>
          </p:nvPr>
        </p:nvSpPr>
        <p:spPr/>
        <p:txBody>
          <a:bodyPr>
            <a:noAutofit/>
          </a:bodyPr>
          <a:lstStyle/>
          <a:p>
            <a:pPr algn="just">
              <a:lnSpc>
                <a:spcPct val="100000"/>
              </a:lnSpc>
            </a:pPr>
            <a:r>
              <a:rPr lang="en-CA" sz="3000" dirty="0" err="1">
                <a:solidFill>
                  <a:srgbClr val="FF0000"/>
                </a:solidFill>
              </a:rPr>
              <a:t>r</a:t>
            </a:r>
            <a:r>
              <a:rPr lang="en-CA" sz="3000" dirty="0" err="1" smtClean="0">
                <a:solidFill>
                  <a:srgbClr val="FF0000"/>
                </a:solidFill>
              </a:rPr>
              <a:t>mr</a:t>
            </a:r>
            <a:r>
              <a:rPr lang="en-CA" sz="3000" dirty="0" smtClean="0">
                <a:solidFill>
                  <a:srgbClr val="FF0000"/>
                </a:solidFill>
              </a:rPr>
              <a:t> </a:t>
            </a:r>
            <a:r>
              <a:rPr lang="en-CA" sz="3000" dirty="0">
                <a:solidFill>
                  <a:srgbClr val="FF0000"/>
                </a:solidFill>
              </a:rPr>
              <a:t>: </a:t>
            </a:r>
            <a:r>
              <a:rPr lang="en-CA" sz="3000" dirty="0"/>
              <a:t>A package that allows R developer to perform statistical analysis in R via Hadoop MapReduce functionality on a Hadoop cluster. </a:t>
            </a:r>
            <a:endParaRPr lang="en-CA" sz="3000" dirty="0" smtClean="0"/>
          </a:p>
          <a:p>
            <a:pPr marL="914400" lvl="2" indent="0" algn="just">
              <a:lnSpc>
                <a:spcPct val="100000"/>
              </a:lnSpc>
              <a:buNone/>
            </a:pPr>
            <a:r>
              <a:rPr lang="en-CA" sz="2200" dirty="0" err="1" smtClean="0">
                <a:solidFill>
                  <a:srgbClr val="0070C0"/>
                </a:solidFill>
              </a:rPr>
              <a:t>install.packages</a:t>
            </a:r>
            <a:r>
              <a:rPr lang="en-CA" sz="2200" dirty="0" smtClean="0">
                <a:solidFill>
                  <a:srgbClr val="0070C0"/>
                </a:solidFill>
              </a:rPr>
              <a:t>(“</a:t>
            </a:r>
            <a:r>
              <a:rPr lang="en-CA" sz="2200" dirty="0" err="1" smtClean="0">
                <a:solidFill>
                  <a:srgbClr val="0070C0"/>
                </a:solidFill>
              </a:rPr>
              <a:t>filepath</a:t>
            </a:r>
            <a:r>
              <a:rPr lang="en-CA" sz="2200" dirty="0" smtClean="0">
                <a:solidFill>
                  <a:srgbClr val="0070C0"/>
                </a:solidFill>
              </a:rPr>
              <a:t>/rmr2_3.3.1.tar.gz",type=source, repos=NULL</a:t>
            </a:r>
            <a:r>
              <a:rPr lang="en-CA" sz="2200" dirty="0">
                <a:solidFill>
                  <a:srgbClr val="0070C0"/>
                </a:solidFill>
              </a:rPr>
              <a:t>)</a:t>
            </a:r>
          </a:p>
          <a:p>
            <a:pPr algn="just">
              <a:lnSpc>
                <a:spcPct val="100000"/>
              </a:lnSpc>
            </a:pPr>
            <a:r>
              <a:rPr lang="en-CA" sz="3000" dirty="0" err="1" smtClean="0">
                <a:solidFill>
                  <a:srgbClr val="FF0000"/>
                </a:solidFill>
              </a:rPr>
              <a:t>rhdfs</a:t>
            </a:r>
            <a:r>
              <a:rPr lang="en-CA" sz="3000" dirty="0" smtClean="0">
                <a:solidFill>
                  <a:srgbClr val="FF0000"/>
                </a:solidFill>
              </a:rPr>
              <a:t> </a:t>
            </a:r>
            <a:r>
              <a:rPr lang="en-CA" sz="3000" dirty="0">
                <a:solidFill>
                  <a:srgbClr val="FF0000"/>
                </a:solidFill>
              </a:rPr>
              <a:t>: </a:t>
            </a:r>
            <a:r>
              <a:rPr lang="en-CA" sz="3000" dirty="0"/>
              <a:t>This package provides basic connectivity to the Hadoop Distributed File System. </a:t>
            </a:r>
            <a:endParaRPr lang="en-CA" sz="3000" dirty="0" smtClean="0"/>
          </a:p>
          <a:p>
            <a:pPr marL="914400" lvl="2" indent="0" algn="just">
              <a:lnSpc>
                <a:spcPct val="100000"/>
              </a:lnSpc>
              <a:buNone/>
            </a:pPr>
            <a:r>
              <a:rPr lang="en-CA" sz="2200" dirty="0" err="1">
                <a:solidFill>
                  <a:srgbClr val="0070C0"/>
                </a:solidFill>
              </a:rPr>
              <a:t>install.packages</a:t>
            </a:r>
            <a:r>
              <a:rPr lang="en-CA" sz="2200" dirty="0">
                <a:solidFill>
                  <a:srgbClr val="0070C0"/>
                </a:solidFill>
              </a:rPr>
              <a:t>(“</a:t>
            </a:r>
            <a:r>
              <a:rPr lang="en-CA" sz="2200" dirty="0" err="1">
                <a:solidFill>
                  <a:srgbClr val="0070C0"/>
                </a:solidFill>
              </a:rPr>
              <a:t>filepath</a:t>
            </a:r>
            <a:r>
              <a:rPr lang="en-CA" sz="2200" dirty="0">
                <a:solidFill>
                  <a:srgbClr val="0070C0"/>
                </a:solidFill>
              </a:rPr>
              <a:t>/rhdfs_1.0.8.tar.gz", type=source, repos=NULL)</a:t>
            </a:r>
          </a:p>
          <a:p>
            <a:pPr algn="just">
              <a:lnSpc>
                <a:spcPct val="100000"/>
              </a:lnSpc>
            </a:pPr>
            <a:r>
              <a:rPr lang="en-CA" sz="3000" dirty="0" err="1" smtClean="0">
                <a:solidFill>
                  <a:srgbClr val="FF0000"/>
                </a:solidFill>
              </a:rPr>
              <a:t>rhbase</a:t>
            </a:r>
            <a:r>
              <a:rPr lang="en-CA" sz="3000" dirty="0" smtClean="0">
                <a:solidFill>
                  <a:srgbClr val="FF0000"/>
                </a:solidFill>
              </a:rPr>
              <a:t> </a:t>
            </a:r>
            <a:r>
              <a:rPr lang="en-CA" sz="3000" dirty="0">
                <a:solidFill>
                  <a:srgbClr val="FF0000"/>
                </a:solidFill>
              </a:rPr>
              <a:t>: </a:t>
            </a:r>
            <a:r>
              <a:rPr lang="en-CA" sz="3000" dirty="0"/>
              <a:t>This package provides basic connectivity to the HBASE distributed </a:t>
            </a:r>
            <a:r>
              <a:rPr lang="en-CA" sz="3000" dirty="0" smtClean="0"/>
              <a:t>database.</a:t>
            </a:r>
          </a:p>
          <a:p>
            <a:pPr marL="914400" lvl="2" indent="0" algn="just">
              <a:lnSpc>
                <a:spcPct val="100000"/>
              </a:lnSpc>
              <a:buNone/>
            </a:pPr>
            <a:r>
              <a:rPr lang="en-CA" sz="2200" dirty="0" err="1" smtClean="0">
                <a:solidFill>
                  <a:srgbClr val="0070C0"/>
                </a:solidFill>
              </a:rPr>
              <a:t>install.packages</a:t>
            </a:r>
            <a:r>
              <a:rPr lang="en-CA" sz="2200" dirty="0">
                <a:solidFill>
                  <a:srgbClr val="0070C0"/>
                </a:solidFill>
              </a:rPr>
              <a:t>(“</a:t>
            </a:r>
            <a:r>
              <a:rPr lang="en-CA" sz="2200" dirty="0" err="1">
                <a:solidFill>
                  <a:srgbClr val="0070C0"/>
                </a:solidFill>
              </a:rPr>
              <a:t>filepath</a:t>
            </a:r>
            <a:r>
              <a:rPr lang="en-CA" sz="2200" dirty="0">
                <a:solidFill>
                  <a:srgbClr val="0070C0"/>
                </a:solidFill>
              </a:rPr>
              <a:t>/rhbase_1.0.8.tar.gz", type=source, repos=NULL)</a:t>
            </a:r>
          </a:p>
          <a:p>
            <a:pPr marL="0" indent="0" algn="just">
              <a:lnSpc>
                <a:spcPct val="100000"/>
              </a:lnSpc>
              <a:buNone/>
            </a:pPr>
            <a:endParaRPr lang="en-CA" sz="3000"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14</a:t>
            </a:fld>
            <a:endParaRPr lang="en-IN" sz="2200" dirty="0"/>
          </a:p>
        </p:txBody>
      </p:sp>
    </p:spTree>
    <p:extLst>
      <p:ext uri="{BB962C8B-B14F-4D97-AF65-F5344CB8AC3E}">
        <p14:creationId xmlns:p14="http://schemas.microsoft.com/office/powerpoint/2010/main" val="3217676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Why Hadoop with R?</a:t>
            </a:r>
          </a:p>
        </p:txBody>
      </p:sp>
      <p:sp>
        <p:nvSpPr>
          <p:cNvPr id="3" name="Content Placeholder 2"/>
          <p:cNvSpPr>
            <a:spLocks noGrp="1"/>
          </p:cNvSpPr>
          <p:nvPr>
            <p:ph idx="1"/>
          </p:nvPr>
        </p:nvSpPr>
        <p:spPr/>
        <p:txBody>
          <a:bodyPr>
            <a:normAutofit/>
          </a:bodyPr>
          <a:lstStyle/>
          <a:p>
            <a:pPr>
              <a:lnSpc>
                <a:spcPct val="100000"/>
              </a:lnSpc>
            </a:pPr>
            <a:r>
              <a:rPr lang="en-CA" sz="3200" dirty="0" smtClean="0">
                <a:solidFill>
                  <a:srgbClr val="FF0000"/>
                </a:solidFill>
              </a:rPr>
              <a:t>Strength </a:t>
            </a:r>
            <a:r>
              <a:rPr lang="en-CA" sz="3200" dirty="0">
                <a:solidFill>
                  <a:srgbClr val="FF0000"/>
                </a:solidFill>
              </a:rPr>
              <a:t>of R </a:t>
            </a:r>
            <a:r>
              <a:rPr lang="en-CA" sz="3200" dirty="0"/>
              <a:t>-</a:t>
            </a:r>
            <a:r>
              <a:rPr lang="en-CA" sz="3200" dirty="0" smtClean="0"/>
              <a:t> Ability </a:t>
            </a:r>
            <a:r>
              <a:rPr lang="en-CA" sz="3200" dirty="0"/>
              <a:t>to analyze data using a rich library of </a:t>
            </a:r>
            <a:r>
              <a:rPr lang="en-CA" sz="3200" dirty="0" smtClean="0"/>
              <a:t>packages. </a:t>
            </a:r>
          </a:p>
          <a:p>
            <a:pPr>
              <a:lnSpc>
                <a:spcPct val="100000"/>
              </a:lnSpc>
            </a:pPr>
            <a:r>
              <a:rPr lang="en-CA" sz="3200" dirty="0" smtClean="0">
                <a:solidFill>
                  <a:srgbClr val="FF0000"/>
                </a:solidFill>
              </a:rPr>
              <a:t>Weakness of R </a:t>
            </a:r>
            <a:r>
              <a:rPr lang="en-CA" sz="3200" dirty="0" smtClean="0"/>
              <a:t>-  Falls </a:t>
            </a:r>
            <a:r>
              <a:rPr lang="en-CA" sz="3200" dirty="0"/>
              <a:t>short when it comes to working on very large datasets. </a:t>
            </a:r>
          </a:p>
          <a:p>
            <a:pPr>
              <a:lnSpc>
                <a:spcPct val="100000"/>
              </a:lnSpc>
            </a:pPr>
            <a:r>
              <a:rPr lang="en-CA" sz="3200" dirty="0" smtClean="0">
                <a:solidFill>
                  <a:srgbClr val="FF0000"/>
                </a:solidFill>
              </a:rPr>
              <a:t>Strength </a:t>
            </a:r>
            <a:r>
              <a:rPr lang="en-CA" sz="3200" dirty="0">
                <a:solidFill>
                  <a:srgbClr val="FF0000"/>
                </a:solidFill>
              </a:rPr>
              <a:t>of </a:t>
            </a:r>
            <a:r>
              <a:rPr lang="en-CA" sz="3200" dirty="0" smtClean="0">
                <a:solidFill>
                  <a:srgbClr val="FF0000"/>
                </a:solidFill>
              </a:rPr>
              <a:t>Hadoop </a:t>
            </a:r>
            <a:r>
              <a:rPr lang="en-CA" sz="3200" dirty="0" smtClean="0"/>
              <a:t>- To </a:t>
            </a:r>
            <a:r>
              <a:rPr lang="en-CA" sz="3200" dirty="0"/>
              <a:t>store and process very large amounts of data in the TB and even PB range. </a:t>
            </a:r>
          </a:p>
        </p:txBody>
      </p:sp>
      <p:sp>
        <p:nvSpPr>
          <p:cNvPr id="4" name="Slide Number Placeholder 3"/>
          <p:cNvSpPr>
            <a:spLocks noGrp="1"/>
          </p:cNvSpPr>
          <p:nvPr>
            <p:ph type="sldNum" sz="quarter" idx="12"/>
          </p:nvPr>
        </p:nvSpPr>
        <p:spPr/>
        <p:txBody>
          <a:bodyPr/>
          <a:lstStyle/>
          <a:p>
            <a:fld id="{0C197B13-4E2C-4B97-B490-3ADDD35D07DC}" type="slidenum">
              <a:rPr lang="en-IN" sz="2200" smtClean="0"/>
              <a:t>15</a:t>
            </a:fld>
            <a:endParaRPr lang="en-IN" sz="2200" dirty="0"/>
          </a:p>
        </p:txBody>
      </p:sp>
    </p:spTree>
    <p:extLst>
      <p:ext uri="{BB962C8B-B14F-4D97-AF65-F5344CB8AC3E}">
        <p14:creationId xmlns:p14="http://schemas.microsoft.com/office/powerpoint/2010/main" val="2212083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Why Hadoop with R?</a:t>
            </a:r>
          </a:p>
        </p:txBody>
      </p:sp>
      <p:sp>
        <p:nvSpPr>
          <p:cNvPr id="3" name="Content Placeholder 2"/>
          <p:cNvSpPr>
            <a:spLocks noGrp="1"/>
          </p:cNvSpPr>
          <p:nvPr>
            <p:ph idx="1"/>
          </p:nvPr>
        </p:nvSpPr>
        <p:spPr/>
        <p:txBody>
          <a:bodyPr>
            <a:normAutofit/>
          </a:bodyPr>
          <a:lstStyle/>
          <a:p>
            <a:pPr>
              <a:lnSpc>
                <a:spcPct val="100000"/>
              </a:lnSpc>
            </a:pPr>
            <a:r>
              <a:rPr lang="en-CA" sz="3200" dirty="0">
                <a:solidFill>
                  <a:srgbClr val="FF0000"/>
                </a:solidFill>
              </a:rPr>
              <a:t>In combined </a:t>
            </a:r>
            <a:r>
              <a:rPr lang="en-CA" sz="3200" dirty="0" err="1">
                <a:solidFill>
                  <a:srgbClr val="FF0000"/>
                </a:solidFill>
              </a:rPr>
              <a:t>RHadoop</a:t>
            </a:r>
            <a:r>
              <a:rPr lang="en-CA" sz="3200" dirty="0">
                <a:solidFill>
                  <a:srgbClr val="FF0000"/>
                </a:solidFill>
              </a:rPr>
              <a:t> system</a:t>
            </a:r>
            <a:r>
              <a:rPr lang="en-CA" sz="3200" dirty="0"/>
              <a:t>, </a:t>
            </a:r>
          </a:p>
          <a:p>
            <a:pPr lvl="1">
              <a:lnSpc>
                <a:spcPct val="100000"/>
              </a:lnSpc>
            </a:pPr>
            <a:r>
              <a:rPr lang="en-CA" sz="3200" dirty="0"/>
              <a:t>R will take care of </a:t>
            </a:r>
            <a:r>
              <a:rPr lang="en-CA" sz="3200" u="sng" dirty="0"/>
              <a:t>data analysis operations</a:t>
            </a:r>
            <a:r>
              <a:rPr lang="en-CA" sz="3200" dirty="0"/>
              <a:t> with the preliminary functions, such as data loading, exploration, analysis, and visualization.</a:t>
            </a:r>
          </a:p>
          <a:p>
            <a:pPr lvl="1">
              <a:lnSpc>
                <a:spcPct val="100000"/>
              </a:lnSpc>
            </a:pPr>
            <a:r>
              <a:rPr lang="en-CA" sz="3200" dirty="0"/>
              <a:t>Hadoop will take care of </a:t>
            </a:r>
            <a:r>
              <a:rPr lang="en-CA" sz="3200" u="sng" dirty="0"/>
              <a:t>parallel data storage</a:t>
            </a:r>
            <a:r>
              <a:rPr lang="en-CA" sz="3200" dirty="0"/>
              <a:t> as well as </a:t>
            </a:r>
            <a:r>
              <a:rPr lang="en-CA" sz="3200" u="sng" dirty="0"/>
              <a:t>computation power</a:t>
            </a:r>
            <a:r>
              <a:rPr lang="en-CA" sz="3200" dirty="0"/>
              <a:t> against distributed data.</a:t>
            </a:r>
          </a:p>
        </p:txBody>
      </p:sp>
      <p:sp>
        <p:nvSpPr>
          <p:cNvPr id="4" name="Slide Number Placeholder 3"/>
          <p:cNvSpPr>
            <a:spLocks noGrp="1"/>
          </p:cNvSpPr>
          <p:nvPr>
            <p:ph type="sldNum" sz="quarter" idx="12"/>
          </p:nvPr>
        </p:nvSpPr>
        <p:spPr/>
        <p:txBody>
          <a:bodyPr/>
          <a:lstStyle/>
          <a:p>
            <a:fld id="{0C197B13-4E2C-4B97-B490-3ADDD35D07DC}" type="slidenum">
              <a:rPr lang="en-IN" sz="2200" smtClean="0"/>
              <a:t>16</a:t>
            </a:fld>
            <a:endParaRPr lang="en-IN" sz="2200" dirty="0"/>
          </a:p>
        </p:txBody>
      </p:sp>
    </p:spTree>
    <p:extLst>
      <p:ext uri="{BB962C8B-B14F-4D97-AF65-F5344CB8AC3E}">
        <p14:creationId xmlns:p14="http://schemas.microsoft.com/office/powerpoint/2010/main" val="37641077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Word count - </a:t>
            </a:r>
            <a:r>
              <a:rPr lang="en-CA" dirty="0" err="1" smtClean="0"/>
              <a:t>RHadoop</a:t>
            </a:r>
            <a:r>
              <a:rPr lang="en-CA" dirty="0" smtClean="0"/>
              <a:t> Script[2] </a:t>
            </a:r>
            <a:endParaRPr lang="en-CA" dirty="0"/>
          </a:p>
        </p:txBody>
      </p:sp>
      <p:sp>
        <p:nvSpPr>
          <p:cNvPr id="3" name="Content Placeholder 2"/>
          <p:cNvSpPr>
            <a:spLocks noGrp="1"/>
          </p:cNvSpPr>
          <p:nvPr>
            <p:ph idx="1"/>
          </p:nvPr>
        </p:nvSpPr>
        <p:spPr>
          <a:xfrm>
            <a:off x="838200" y="1690688"/>
            <a:ext cx="10515600" cy="5167312"/>
          </a:xfrm>
        </p:spPr>
        <p:txBody>
          <a:bodyPr>
            <a:normAutofit fontScale="70000" lnSpcReduction="20000"/>
          </a:bodyPr>
          <a:lstStyle/>
          <a:p>
            <a:pPr marL="0" indent="0">
              <a:buNone/>
            </a:pPr>
            <a:r>
              <a:rPr lang="en-CA" dirty="0" err="1" smtClean="0"/>
              <a:t>mytext</a:t>
            </a:r>
            <a:r>
              <a:rPr lang="en-CA" dirty="0" smtClean="0"/>
              <a:t> </a:t>
            </a:r>
            <a:r>
              <a:rPr lang="en-CA" dirty="0"/>
              <a:t>&lt;- </a:t>
            </a:r>
            <a:r>
              <a:rPr lang="en-CA" dirty="0" err="1"/>
              <a:t>to.dfs</a:t>
            </a:r>
            <a:r>
              <a:rPr lang="en-CA" dirty="0"/>
              <a:t>(</a:t>
            </a:r>
            <a:r>
              <a:rPr lang="en-CA" dirty="0" err="1"/>
              <a:t>readLines</a:t>
            </a:r>
            <a:r>
              <a:rPr lang="en-CA" dirty="0"/>
              <a:t>("/</a:t>
            </a:r>
            <a:r>
              <a:rPr lang="en-CA" dirty="0" smtClean="0"/>
              <a:t>home/</a:t>
            </a:r>
            <a:r>
              <a:rPr lang="en-CA" dirty="0" err="1" smtClean="0"/>
              <a:t>cloudera</a:t>
            </a:r>
            <a:r>
              <a:rPr lang="en-CA" dirty="0" smtClean="0"/>
              <a:t>/Downloads/tryme.txt</a:t>
            </a:r>
            <a:r>
              <a:rPr lang="en-CA" dirty="0"/>
              <a:t>"))</a:t>
            </a:r>
          </a:p>
          <a:p>
            <a:pPr marL="0" indent="0">
              <a:buNone/>
            </a:pPr>
            <a:r>
              <a:rPr lang="en-CA" dirty="0" err="1" smtClean="0"/>
              <a:t>countmapper</a:t>
            </a:r>
            <a:r>
              <a:rPr lang="en-CA" dirty="0" smtClean="0"/>
              <a:t> </a:t>
            </a:r>
            <a:r>
              <a:rPr lang="en-CA" dirty="0"/>
              <a:t>&lt;- function(</a:t>
            </a:r>
            <a:r>
              <a:rPr lang="en-CA" dirty="0" err="1"/>
              <a:t>key,line</a:t>
            </a:r>
            <a:r>
              <a:rPr lang="en-CA" dirty="0"/>
              <a:t>) {</a:t>
            </a:r>
          </a:p>
          <a:p>
            <a:pPr marL="0" indent="0">
              <a:buNone/>
            </a:pPr>
            <a:r>
              <a:rPr lang="en-CA" dirty="0"/>
              <a:t>    word &lt;- </a:t>
            </a:r>
            <a:r>
              <a:rPr lang="en-CA" dirty="0" err="1"/>
              <a:t>unlist</a:t>
            </a:r>
            <a:r>
              <a:rPr lang="en-CA" dirty="0"/>
              <a:t>(</a:t>
            </a:r>
            <a:r>
              <a:rPr lang="en-CA" dirty="0" err="1"/>
              <a:t>strsplit</a:t>
            </a:r>
            <a:r>
              <a:rPr lang="en-CA" dirty="0"/>
              <a:t>(line, split = " "))</a:t>
            </a:r>
          </a:p>
          <a:p>
            <a:pPr marL="0" indent="0">
              <a:buNone/>
            </a:pPr>
            <a:r>
              <a:rPr lang="en-CA" dirty="0"/>
              <a:t>    </a:t>
            </a:r>
            <a:r>
              <a:rPr lang="en-CA" dirty="0" err="1"/>
              <a:t>keyval</a:t>
            </a:r>
            <a:r>
              <a:rPr lang="en-CA" dirty="0"/>
              <a:t>(word, 1)</a:t>
            </a:r>
          </a:p>
          <a:p>
            <a:pPr marL="0" indent="0">
              <a:buNone/>
            </a:pPr>
            <a:r>
              <a:rPr lang="en-CA" dirty="0"/>
              <a:t>}</a:t>
            </a:r>
          </a:p>
          <a:p>
            <a:pPr marL="0" indent="0">
              <a:buNone/>
            </a:pPr>
            <a:r>
              <a:rPr lang="en-CA" dirty="0" err="1" smtClean="0"/>
              <a:t>mr</a:t>
            </a:r>
            <a:r>
              <a:rPr lang="en-CA" dirty="0" smtClean="0"/>
              <a:t> </a:t>
            </a:r>
            <a:r>
              <a:rPr lang="en-CA" dirty="0"/>
              <a:t>&lt;- </a:t>
            </a:r>
            <a:r>
              <a:rPr lang="en-CA" dirty="0" err="1"/>
              <a:t>mapreduce</a:t>
            </a:r>
            <a:r>
              <a:rPr lang="en-CA" dirty="0"/>
              <a:t>(</a:t>
            </a:r>
          </a:p>
          <a:p>
            <a:pPr marL="0" indent="0">
              <a:buNone/>
            </a:pPr>
            <a:r>
              <a:rPr lang="en-CA" dirty="0"/>
              <a:t>    input = </a:t>
            </a:r>
            <a:r>
              <a:rPr lang="en-CA" dirty="0" err="1" smtClean="0"/>
              <a:t>mytext</a:t>
            </a:r>
            <a:r>
              <a:rPr lang="en-CA" dirty="0" smtClean="0"/>
              <a:t>,</a:t>
            </a:r>
            <a:endParaRPr lang="en-CA" dirty="0"/>
          </a:p>
          <a:p>
            <a:pPr marL="0" indent="0">
              <a:buNone/>
            </a:pPr>
            <a:r>
              <a:rPr lang="en-CA" dirty="0"/>
              <a:t>    map = </a:t>
            </a:r>
            <a:r>
              <a:rPr lang="en-CA" dirty="0" err="1"/>
              <a:t>countmapper</a:t>
            </a:r>
            <a:r>
              <a:rPr lang="en-CA" dirty="0"/>
              <a:t>,</a:t>
            </a:r>
          </a:p>
          <a:p>
            <a:pPr marL="0" indent="0">
              <a:buNone/>
            </a:pPr>
            <a:r>
              <a:rPr lang="en-CA" dirty="0"/>
              <a:t>    reduce = function(</a:t>
            </a:r>
            <a:r>
              <a:rPr lang="en-CA" dirty="0" err="1"/>
              <a:t>k,v</a:t>
            </a:r>
            <a:r>
              <a:rPr lang="en-CA" dirty="0" smtClean="0"/>
              <a:t>)</a:t>
            </a:r>
          </a:p>
          <a:p>
            <a:pPr marL="0" indent="0">
              <a:buNone/>
            </a:pPr>
            <a:r>
              <a:rPr lang="en-CA" dirty="0"/>
              <a:t>	</a:t>
            </a:r>
            <a:r>
              <a:rPr lang="en-CA" dirty="0" smtClean="0"/>
              <a:t>	{</a:t>
            </a:r>
          </a:p>
          <a:p>
            <a:pPr marL="0" indent="0">
              <a:buNone/>
            </a:pPr>
            <a:r>
              <a:rPr lang="en-CA" dirty="0"/>
              <a:t>	</a:t>
            </a:r>
            <a:r>
              <a:rPr lang="en-CA" dirty="0" smtClean="0"/>
              <a:t>		</a:t>
            </a:r>
            <a:r>
              <a:rPr lang="en-CA" dirty="0" err="1" smtClean="0"/>
              <a:t>keyval</a:t>
            </a:r>
            <a:r>
              <a:rPr lang="en-CA" dirty="0" smtClean="0"/>
              <a:t>(</a:t>
            </a:r>
            <a:r>
              <a:rPr lang="en-CA" dirty="0" err="1" smtClean="0"/>
              <a:t>k,length</a:t>
            </a:r>
            <a:r>
              <a:rPr lang="en-CA" dirty="0" smtClean="0"/>
              <a:t>(v))</a:t>
            </a:r>
          </a:p>
          <a:p>
            <a:pPr marL="0" indent="0">
              <a:buNone/>
            </a:pPr>
            <a:r>
              <a:rPr lang="en-CA" dirty="0"/>
              <a:t>	</a:t>
            </a:r>
            <a:r>
              <a:rPr lang="en-CA" dirty="0" smtClean="0"/>
              <a:t>	}</a:t>
            </a:r>
            <a:endParaRPr lang="en-CA" dirty="0"/>
          </a:p>
          <a:p>
            <a:pPr marL="0" indent="0">
              <a:buNone/>
            </a:pPr>
            <a:r>
              <a:rPr lang="en-CA" dirty="0"/>
              <a:t>    )</a:t>
            </a:r>
          </a:p>
          <a:p>
            <a:pPr marL="0" indent="0">
              <a:buNone/>
            </a:pPr>
            <a:r>
              <a:rPr lang="en-CA" dirty="0" smtClean="0"/>
              <a:t>out&lt;-</a:t>
            </a:r>
            <a:r>
              <a:rPr lang="en-CA" dirty="0" err="1" smtClean="0"/>
              <a:t>from.dfs</a:t>
            </a:r>
            <a:r>
              <a:rPr lang="en-CA" dirty="0" smtClean="0"/>
              <a:t>(</a:t>
            </a:r>
            <a:r>
              <a:rPr lang="en-CA" dirty="0" err="1" smtClean="0"/>
              <a:t>mr</a:t>
            </a:r>
            <a:r>
              <a:rPr lang="en-CA" dirty="0" smtClean="0"/>
              <a:t>)</a:t>
            </a:r>
            <a:endParaRPr lang="en-CA" dirty="0"/>
          </a:p>
          <a:p>
            <a:pPr marL="0" indent="0">
              <a:buNone/>
            </a:pPr>
            <a:r>
              <a:rPr lang="en-CA" dirty="0" smtClean="0"/>
              <a:t>head(</a:t>
            </a:r>
            <a:r>
              <a:rPr lang="en-CA" dirty="0" err="1" smtClean="0"/>
              <a:t>as.data.frame</a:t>
            </a:r>
            <a:r>
              <a:rPr lang="en-CA" dirty="0" smtClean="0"/>
              <a:t>(out))</a:t>
            </a:r>
            <a:endParaRPr lang="en-CA"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17</a:t>
            </a:fld>
            <a:endParaRPr lang="en-IN" sz="2200" dirty="0"/>
          </a:p>
        </p:txBody>
      </p:sp>
    </p:spTree>
    <p:extLst>
      <p:ext uri="{BB962C8B-B14F-4D97-AF65-F5344CB8AC3E}">
        <p14:creationId xmlns:p14="http://schemas.microsoft.com/office/powerpoint/2010/main" val="3983482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Word Count – </a:t>
            </a:r>
            <a:r>
              <a:rPr lang="en-CA" dirty="0" err="1" smtClean="0"/>
              <a:t>Rhadoop</a:t>
            </a:r>
            <a:r>
              <a:rPr lang="en-CA" dirty="0" smtClean="0"/>
              <a:t> Script</a:t>
            </a:r>
            <a:endParaRPr lang="en-CA" dirty="0"/>
          </a:p>
        </p:txBody>
      </p:sp>
      <p:pic>
        <p:nvPicPr>
          <p:cNvPr id="2050" name="Picture 2" descr="Using MapReduce to count the words in a distributed set of files"/>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8760" b="7848"/>
          <a:stretch/>
        </p:blipFill>
        <p:spPr bwMode="auto">
          <a:xfrm>
            <a:off x="347334" y="1451112"/>
            <a:ext cx="11397814" cy="441297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0C197B13-4E2C-4B97-B490-3ADDD35D07DC}" type="slidenum">
              <a:rPr lang="en-IN" sz="2200" smtClean="0"/>
              <a:t>18</a:t>
            </a:fld>
            <a:endParaRPr lang="en-IN" sz="2200" dirty="0"/>
          </a:p>
        </p:txBody>
      </p:sp>
      <p:sp>
        <p:nvSpPr>
          <p:cNvPr id="4" name="TextBox 3"/>
          <p:cNvSpPr txBox="1"/>
          <p:nvPr/>
        </p:nvSpPr>
        <p:spPr>
          <a:xfrm>
            <a:off x="3859696" y="5987018"/>
            <a:ext cx="6122504" cy="369332"/>
          </a:xfrm>
          <a:prstGeom prst="rect">
            <a:avLst/>
          </a:prstGeom>
          <a:noFill/>
        </p:spPr>
        <p:txBody>
          <a:bodyPr wrap="square" rtlCol="0">
            <a:spAutoFit/>
          </a:bodyPr>
          <a:lstStyle/>
          <a:p>
            <a:r>
              <a:rPr lang="en-IN" dirty="0" smtClean="0"/>
              <a:t>Fig 2: MapReduce Word count process [4]</a:t>
            </a:r>
            <a:endParaRPr lang="en-IN" dirty="0"/>
          </a:p>
        </p:txBody>
      </p:sp>
    </p:spTree>
    <p:extLst>
      <p:ext uri="{BB962C8B-B14F-4D97-AF65-F5344CB8AC3E}">
        <p14:creationId xmlns:p14="http://schemas.microsoft.com/office/powerpoint/2010/main" val="362560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06485"/>
            <a:ext cx="10515600" cy="2956685"/>
          </a:xfrm>
        </p:spPr>
        <p:txBody>
          <a:bodyPr>
            <a:normAutofit/>
          </a:bodyPr>
          <a:lstStyle/>
          <a:p>
            <a:pPr marL="0" indent="0" algn="ctr">
              <a:buNone/>
            </a:pPr>
            <a:r>
              <a:rPr lang="en-IN" sz="11500" i="1" dirty="0" smtClean="0">
                <a:latin typeface="Baskerville Old Face" panose="02020602080505020303" pitchFamily="18" charset="0"/>
              </a:rPr>
              <a:t>THANK YOU</a:t>
            </a:r>
            <a:endParaRPr lang="en-IN" sz="11500" i="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fld id="{0C197B13-4E2C-4B97-B490-3ADDD35D07DC}" type="slidenum">
              <a:rPr lang="en-IN" sz="2200" smtClean="0"/>
              <a:t>19</a:t>
            </a:fld>
            <a:endParaRPr lang="en-IN" sz="2200" dirty="0"/>
          </a:p>
        </p:txBody>
      </p:sp>
    </p:spTree>
    <p:extLst>
      <p:ext uri="{BB962C8B-B14F-4D97-AF65-F5344CB8AC3E}">
        <p14:creationId xmlns:p14="http://schemas.microsoft.com/office/powerpoint/2010/main" val="269080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Agenda</a:t>
            </a:r>
          </a:p>
        </p:txBody>
      </p:sp>
      <p:sp>
        <p:nvSpPr>
          <p:cNvPr id="3" name="Content Placeholder 2"/>
          <p:cNvSpPr>
            <a:spLocks noGrp="1"/>
          </p:cNvSpPr>
          <p:nvPr>
            <p:ph idx="1"/>
          </p:nvPr>
        </p:nvSpPr>
        <p:spPr>
          <a:xfrm>
            <a:off x="838200" y="1572454"/>
            <a:ext cx="10515600" cy="4351338"/>
          </a:xfrm>
        </p:spPr>
        <p:txBody>
          <a:bodyPr>
            <a:noAutofit/>
          </a:bodyPr>
          <a:lstStyle/>
          <a:p>
            <a:r>
              <a:rPr lang="en-IN" sz="3200" dirty="0"/>
              <a:t>Introduction</a:t>
            </a:r>
          </a:p>
          <a:p>
            <a:r>
              <a:rPr lang="en-IN" sz="3200" dirty="0" smtClean="0"/>
              <a:t>Analysing Big Data?</a:t>
            </a:r>
            <a:endParaRPr lang="en-IN" sz="3200" dirty="0"/>
          </a:p>
          <a:p>
            <a:r>
              <a:rPr lang="en-IN" sz="3200" dirty="0" smtClean="0"/>
              <a:t>Introduction to R</a:t>
            </a:r>
          </a:p>
          <a:p>
            <a:r>
              <a:rPr lang="en-IN" sz="3200" dirty="0" smtClean="0"/>
              <a:t>Overview of Hadoop and MapReduce</a:t>
            </a:r>
          </a:p>
          <a:p>
            <a:r>
              <a:rPr lang="en-IN" sz="3200" dirty="0" err="1" smtClean="0"/>
              <a:t>RHadoop</a:t>
            </a:r>
            <a:endParaRPr lang="en-IN" sz="3200" dirty="0" smtClean="0"/>
          </a:p>
          <a:p>
            <a:r>
              <a:rPr lang="en-IN" sz="3200" dirty="0" smtClean="0"/>
              <a:t>How to use </a:t>
            </a:r>
            <a:r>
              <a:rPr lang="en-IN" sz="3200" dirty="0" err="1" smtClean="0"/>
              <a:t>Rhadoop</a:t>
            </a:r>
            <a:endParaRPr lang="en-IN" sz="3200" dirty="0" smtClean="0"/>
          </a:p>
          <a:p>
            <a:r>
              <a:rPr lang="en-IN" sz="3200" dirty="0" smtClean="0"/>
              <a:t>Why Hadoop with R?</a:t>
            </a:r>
          </a:p>
          <a:p>
            <a:r>
              <a:rPr lang="en-IN" sz="3200" dirty="0" smtClean="0"/>
              <a:t>Word count example</a:t>
            </a:r>
          </a:p>
          <a:p>
            <a:r>
              <a:rPr lang="en-IN" sz="3200" dirty="0" smtClean="0"/>
              <a:t>References</a:t>
            </a:r>
          </a:p>
          <a:p>
            <a:endParaRPr lang="en-IN" sz="3200"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2</a:t>
            </a:fld>
            <a:endParaRPr lang="en-IN" sz="2200" dirty="0"/>
          </a:p>
        </p:txBody>
      </p:sp>
    </p:spTree>
    <p:extLst>
      <p:ext uri="{BB962C8B-B14F-4D97-AF65-F5344CB8AC3E}">
        <p14:creationId xmlns:p14="http://schemas.microsoft.com/office/powerpoint/2010/main" val="1202336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References</a:t>
            </a:r>
          </a:p>
        </p:txBody>
      </p:sp>
      <p:sp>
        <p:nvSpPr>
          <p:cNvPr id="3" name="Content Placeholder 2"/>
          <p:cNvSpPr>
            <a:spLocks noGrp="1"/>
          </p:cNvSpPr>
          <p:nvPr>
            <p:ph idx="1"/>
          </p:nvPr>
        </p:nvSpPr>
        <p:spPr/>
        <p:txBody>
          <a:bodyPr/>
          <a:lstStyle/>
          <a:p>
            <a:pPr marL="0" indent="0">
              <a:buNone/>
            </a:pPr>
            <a:r>
              <a:rPr lang="en-CA" dirty="0" smtClean="0"/>
              <a:t>[1] Big Data analytics with R and Hadoop, </a:t>
            </a:r>
            <a:r>
              <a:rPr lang="en-CA" dirty="0" err="1" smtClean="0"/>
              <a:t>Vignesh</a:t>
            </a:r>
            <a:r>
              <a:rPr lang="en-CA" dirty="0" smtClean="0"/>
              <a:t> </a:t>
            </a:r>
            <a:r>
              <a:rPr lang="en-CA" dirty="0" err="1" smtClean="0"/>
              <a:t>Prajapati</a:t>
            </a:r>
            <a:endParaRPr lang="en-CA" dirty="0" smtClean="0"/>
          </a:p>
          <a:p>
            <a:pPr marL="0" indent="0">
              <a:buNone/>
            </a:pPr>
            <a:r>
              <a:rPr lang="en-CA" dirty="0" smtClean="0"/>
              <a:t>[2] http</a:t>
            </a:r>
            <a:r>
              <a:rPr lang="en-CA" dirty="0"/>
              <a:t>://</a:t>
            </a:r>
            <a:r>
              <a:rPr lang="en-CA" dirty="0" smtClean="0"/>
              <a:t>jeremy.kiwi.nz/2015/07/23/hadoop.html</a:t>
            </a:r>
          </a:p>
          <a:p>
            <a:pPr marL="0" indent="0">
              <a:buNone/>
            </a:pPr>
            <a:r>
              <a:rPr lang="en-CA" dirty="0"/>
              <a:t>[3] https://</a:t>
            </a:r>
            <a:r>
              <a:rPr lang="en-CA" dirty="0" smtClean="0"/>
              <a:t>www.sas.com/en_us/insights/big-data/hadoop.html</a:t>
            </a:r>
          </a:p>
          <a:p>
            <a:pPr marL="0" indent="0">
              <a:buNone/>
            </a:pPr>
            <a:r>
              <a:rPr lang="en-CA" dirty="0"/>
              <a:t>[4] https://</a:t>
            </a:r>
            <a:r>
              <a:rPr lang="en-CA" dirty="0" smtClean="0"/>
              <a:t>cs.calvin.edu/courses/cs/374/exercises/12/lab/</a:t>
            </a:r>
            <a:endParaRPr lang="en-CA" dirty="0"/>
          </a:p>
          <a:p>
            <a:endParaRPr lang="en-CA"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20</a:t>
            </a:fld>
            <a:endParaRPr lang="en-IN" sz="2200" dirty="0"/>
          </a:p>
        </p:txBody>
      </p:sp>
    </p:spTree>
    <p:extLst>
      <p:ext uri="{BB962C8B-B14F-4D97-AF65-F5344CB8AC3E}">
        <p14:creationId xmlns:p14="http://schemas.microsoft.com/office/powerpoint/2010/main" val="3992494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grayscl/>
            <a:extLst>
              <a:ext uri="{BEBA8EAE-BF5A-486C-A8C5-ECC9F3942E4B}">
                <a14:imgProps xmlns:a14="http://schemas.microsoft.com/office/drawing/2010/main">
                  <a14:imgLayer r:embed="rId4">
                    <a14:imgEffect>
                      <a14:sharpenSoften amount="-35000"/>
                    </a14:imgEffect>
                    <a14:imgEffect>
                      <a14:brightnessContrast bright="-55000" contrast="-40000"/>
                    </a14:imgEffect>
                  </a14:imgLayer>
                </a14:imgProps>
              </a:ext>
              <a:ext uri="{28A0092B-C50C-407E-A947-70E740481C1C}">
                <a14:useLocalDpi xmlns:a14="http://schemas.microsoft.com/office/drawing/2010/main" val="0"/>
              </a:ext>
            </a:extLst>
          </a:blip>
          <a:stretch>
            <a:fillRect/>
          </a:stretch>
        </p:blipFill>
        <p:spPr>
          <a:xfrm>
            <a:off x="0" y="0"/>
            <a:ext cx="12192000" cy="9143999"/>
          </a:xfrm>
        </p:spPr>
      </p:pic>
      <p:sp>
        <p:nvSpPr>
          <p:cNvPr id="2" name="Title 1"/>
          <p:cNvSpPr>
            <a:spLocks noGrp="1"/>
          </p:cNvSpPr>
          <p:nvPr>
            <p:ph type="title"/>
          </p:nvPr>
        </p:nvSpPr>
        <p:spPr>
          <a:xfrm>
            <a:off x="838200" y="365125"/>
            <a:ext cx="10515600" cy="1325563"/>
          </a:xfrm>
        </p:spPr>
        <p:txBody>
          <a:bodyPr/>
          <a:lstStyle/>
          <a:p>
            <a:r>
              <a:rPr lang="en-IN" dirty="0">
                <a:solidFill>
                  <a:schemeClr val="bg1"/>
                </a:solidFill>
              </a:rPr>
              <a:t>Introduction</a:t>
            </a:r>
          </a:p>
        </p:txBody>
      </p:sp>
      <p:sp>
        <p:nvSpPr>
          <p:cNvPr id="5" name="TextBox 4"/>
          <p:cNvSpPr txBox="1"/>
          <p:nvPr/>
        </p:nvSpPr>
        <p:spPr>
          <a:xfrm>
            <a:off x="1097280" y="1690688"/>
            <a:ext cx="8426548" cy="2554545"/>
          </a:xfrm>
          <a:prstGeom prst="rect">
            <a:avLst/>
          </a:prstGeom>
          <a:noFill/>
        </p:spPr>
        <p:txBody>
          <a:bodyPr wrap="square" rtlCol="0">
            <a:spAutoFit/>
          </a:bodyPr>
          <a:lstStyle/>
          <a:p>
            <a:pPr marL="285750" indent="-285750">
              <a:buFont typeface="Arial" panose="020B0604020202020204" pitchFamily="34" charset="0"/>
              <a:buChar char="•"/>
            </a:pPr>
            <a:r>
              <a:rPr lang="en-IN" sz="3200" dirty="0">
                <a:solidFill>
                  <a:schemeClr val="bg1"/>
                </a:solidFill>
              </a:rPr>
              <a:t>BIG DATA!</a:t>
            </a:r>
          </a:p>
          <a:p>
            <a:pPr marL="285750" indent="-285750">
              <a:buFont typeface="Arial" panose="020B0604020202020204" pitchFamily="34" charset="0"/>
              <a:buChar char="•"/>
            </a:pPr>
            <a:r>
              <a:rPr lang="en-IN" sz="3200" dirty="0">
                <a:solidFill>
                  <a:schemeClr val="bg1"/>
                </a:solidFill>
              </a:rPr>
              <a:t>We have lots of Big data nowadays.</a:t>
            </a:r>
          </a:p>
          <a:p>
            <a:pPr marL="285750" indent="-285750">
              <a:buFont typeface="Arial" panose="020B0604020202020204" pitchFamily="34" charset="0"/>
              <a:buChar char="•"/>
            </a:pPr>
            <a:r>
              <a:rPr lang="en-IN" sz="3200" dirty="0">
                <a:solidFill>
                  <a:schemeClr val="bg1"/>
                </a:solidFill>
              </a:rPr>
              <a:t>Analysing this Big data is problem</a:t>
            </a:r>
            <a:r>
              <a:rPr lang="en-IN" sz="3200" dirty="0" smtClean="0">
                <a:solidFill>
                  <a:schemeClr val="bg1"/>
                </a:solidFill>
              </a:rPr>
              <a:t>.</a:t>
            </a:r>
          </a:p>
          <a:p>
            <a:pPr marL="742950" lvl="1" indent="-285750">
              <a:buFont typeface="Arial" panose="020B0604020202020204" pitchFamily="34" charset="0"/>
              <a:buChar char="•"/>
            </a:pPr>
            <a:r>
              <a:rPr lang="en-IN" sz="3200" dirty="0" smtClean="0">
                <a:solidFill>
                  <a:schemeClr val="bg1"/>
                </a:solidFill>
              </a:rPr>
              <a:t>Hard to find true value</a:t>
            </a:r>
          </a:p>
          <a:p>
            <a:pPr marL="742950" lvl="1" indent="-285750">
              <a:buFont typeface="Arial" panose="020B0604020202020204" pitchFamily="34" charset="0"/>
              <a:buChar char="•"/>
            </a:pPr>
            <a:r>
              <a:rPr lang="en-IN" sz="3200" dirty="0" smtClean="0">
                <a:solidFill>
                  <a:schemeClr val="bg1"/>
                </a:solidFill>
              </a:rPr>
              <a:t>False Positive</a:t>
            </a:r>
            <a:endParaRPr lang="en-IN" sz="3200" dirty="0">
              <a:solidFill>
                <a:schemeClr val="bg1"/>
              </a:solidFill>
            </a:endParaRPr>
          </a:p>
        </p:txBody>
      </p:sp>
      <p:sp>
        <p:nvSpPr>
          <p:cNvPr id="3" name="Slide Number Placeholder 2"/>
          <p:cNvSpPr>
            <a:spLocks noGrp="1"/>
          </p:cNvSpPr>
          <p:nvPr>
            <p:ph type="sldNum" sz="quarter" idx="12"/>
          </p:nvPr>
        </p:nvSpPr>
        <p:spPr/>
        <p:txBody>
          <a:bodyPr/>
          <a:lstStyle/>
          <a:p>
            <a:fld id="{0C197B13-4E2C-4B97-B490-3ADDD35D07DC}" type="slidenum">
              <a:rPr lang="en-IN" sz="2200" smtClean="0"/>
              <a:t>3</a:t>
            </a:fld>
            <a:endParaRPr lang="en-IN" sz="2200" dirty="0"/>
          </a:p>
        </p:txBody>
      </p:sp>
    </p:spTree>
    <p:extLst>
      <p:ext uri="{BB962C8B-B14F-4D97-AF65-F5344CB8AC3E}">
        <p14:creationId xmlns:p14="http://schemas.microsoft.com/office/powerpoint/2010/main" val="1403140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How can we analyse this BIG DATA?</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46669" y="2533828"/>
            <a:ext cx="3302134" cy="1500970"/>
          </a:xfr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5767" y="2713998"/>
            <a:ext cx="1607355" cy="1219373"/>
          </a:xfrm>
          <a:prstGeom prst="rect">
            <a:avLst/>
          </a:prstGeom>
        </p:spPr>
      </p:pic>
      <p:sp>
        <p:nvSpPr>
          <p:cNvPr id="8" name="Plus Sign 7"/>
          <p:cNvSpPr/>
          <p:nvPr/>
        </p:nvSpPr>
        <p:spPr>
          <a:xfrm>
            <a:off x="2232695" y="2859227"/>
            <a:ext cx="885372" cy="92891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Equals 8"/>
          <p:cNvSpPr/>
          <p:nvPr/>
        </p:nvSpPr>
        <p:spPr>
          <a:xfrm>
            <a:off x="6877405" y="3033399"/>
            <a:ext cx="827315" cy="75474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33322" y="2314843"/>
            <a:ext cx="3939363" cy="2494929"/>
          </a:xfrm>
          <a:prstGeom prst="rect">
            <a:avLst/>
          </a:prstGeom>
        </p:spPr>
      </p:pic>
      <p:sp>
        <p:nvSpPr>
          <p:cNvPr id="12" name="TextBox 11"/>
          <p:cNvSpPr txBox="1"/>
          <p:nvPr/>
        </p:nvSpPr>
        <p:spPr>
          <a:xfrm>
            <a:off x="1248230" y="4630057"/>
            <a:ext cx="9463314" cy="646331"/>
          </a:xfrm>
          <a:prstGeom prst="rect">
            <a:avLst/>
          </a:prstGeom>
          <a:noFill/>
        </p:spPr>
        <p:txBody>
          <a:bodyPr wrap="square" rtlCol="0">
            <a:spAutoFit/>
          </a:bodyPr>
          <a:lstStyle/>
          <a:p>
            <a:pPr algn="ctr"/>
            <a:r>
              <a:rPr lang="en-CA" sz="3600" b="1" dirty="0" err="1"/>
              <a:t>Posssible</a:t>
            </a:r>
            <a:r>
              <a:rPr lang="en-CA" sz="3600" b="1" dirty="0"/>
              <a:t> Solution!!!</a:t>
            </a:r>
            <a:endParaRPr lang="en-CA" sz="3200" b="1" dirty="0"/>
          </a:p>
        </p:txBody>
      </p:sp>
      <p:sp>
        <p:nvSpPr>
          <p:cNvPr id="3" name="Slide Number Placeholder 2"/>
          <p:cNvSpPr>
            <a:spLocks noGrp="1"/>
          </p:cNvSpPr>
          <p:nvPr>
            <p:ph type="sldNum" sz="quarter" idx="12"/>
          </p:nvPr>
        </p:nvSpPr>
        <p:spPr/>
        <p:txBody>
          <a:bodyPr/>
          <a:lstStyle/>
          <a:p>
            <a:fld id="{0C197B13-4E2C-4B97-B490-3ADDD35D07DC}" type="slidenum">
              <a:rPr lang="en-IN" sz="2200" smtClean="0"/>
              <a:t>4</a:t>
            </a:fld>
            <a:endParaRPr lang="en-IN" sz="2200" dirty="0"/>
          </a:p>
        </p:txBody>
      </p:sp>
    </p:spTree>
    <p:extLst>
      <p:ext uri="{BB962C8B-B14F-4D97-AF65-F5344CB8AC3E}">
        <p14:creationId xmlns:p14="http://schemas.microsoft.com/office/powerpoint/2010/main" val="1526039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How can we analyse this BIG DATA?</a:t>
            </a:r>
          </a:p>
        </p:txBody>
      </p:sp>
      <p:sp>
        <p:nvSpPr>
          <p:cNvPr id="3" name="Content Placeholder 2"/>
          <p:cNvSpPr>
            <a:spLocks noGrp="1"/>
          </p:cNvSpPr>
          <p:nvPr>
            <p:ph idx="1"/>
          </p:nvPr>
        </p:nvSpPr>
        <p:spPr/>
        <p:txBody>
          <a:bodyPr>
            <a:normAutofit/>
          </a:bodyPr>
          <a:lstStyle/>
          <a:p>
            <a:r>
              <a:rPr lang="en-CA" sz="3200" dirty="0"/>
              <a:t>There are a number of ways to use R with Hadoop, </a:t>
            </a:r>
            <a:r>
              <a:rPr lang="en-CA" sz="3200" dirty="0" smtClean="0"/>
              <a:t>including:</a:t>
            </a:r>
            <a:endParaRPr lang="en-CA" sz="2000" dirty="0" smtClean="0"/>
          </a:p>
          <a:p>
            <a:pPr marL="0" indent="0">
              <a:buNone/>
            </a:pPr>
            <a:endParaRPr lang="en-CA" sz="2000" dirty="0" smtClean="0"/>
          </a:p>
          <a:p>
            <a:pPr marL="0" indent="0">
              <a:buNone/>
            </a:pPr>
            <a:r>
              <a:rPr lang="en-CA" sz="3200" dirty="0"/>
              <a:t>	</a:t>
            </a:r>
            <a:r>
              <a:rPr lang="en-CA" sz="3200" dirty="0" smtClean="0"/>
              <a:t>1</a:t>
            </a:r>
            <a:r>
              <a:rPr lang="en-CA" sz="3200" dirty="0"/>
              <a:t>. Hadoop </a:t>
            </a:r>
            <a:r>
              <a:rPr lang="en-CA" sz="3200" dirty="0" smtClean="0"/>
              <a:t>streaming.</a:t>
            </a:r>
          </a:p>
          <a:p>
            <a:pPr marL="0" indent="0">
              <a:buNone/>
            </a:pPr>
            <a:r>
              <a:rPr lang="en-CA" sz="3200" dirty="0">
                <a:solidFill>
                  <a:srgbClr val="FF0000"/>
                </a:solidFill>
              </a:rPr>
              <a:t>	</a:t>
            </a:r>
            <a:r>
              <a:rPr lang="en-CA" sz="3200" dirty="0" smtClean="0">
                <a:solidFill>
                  <a:srgbClr val="FF0000"/>
                </a:solidFill>
              </a:rPr>
              <a:t>2</a:t>
            </a:r>
            <a:r>
              <a:rPr lang="en-CA" sz="3200" dirty="0">
                <a:solidFill>
                  <a:srgbClr val="FF0000"/>
                </a:solidFill>
              </a:rPr>
              <a:t>. </a:t>
            </a:r>
            <a:r>
              <a:rPr lang="en-CA" sz="3200" dirty="0" err="1">
                <a:solidFill>
                  <a:srgbClr val="FF0000"/>
                </a:solidFill>
              </a:rPr>
              <a:t>RHadoop</a:t>
            </a:r>
            <a:r>
              <a:rPr lang="en-CA" sz="3200" dirty="0">
                <a:solidFill>
                  <a:srgbClr val="FF0000"/>
                </a:solidFill>
              </a:rPr>
              <a:t>, an R/Hadoop </a:t>
            </a:r>
            <a:r>
              <a:rPr lang="en-CA" sz="3200" dirty="0" smtClean="0">
                <a:solidFill>
                  <a:srgbClr val="FF0000"/>
                </a:solidFill>
              </a:rPr>
              <a:t>integration.</a:t>
            </a:r>
            <a:endParaRPr lang="en-CA" sz="3200" dirty="0"/>
          </a:p>
          <a:p>
            <a:pPr marL="0" indent="0">
              <a:buNone/>
            </a:pPr>
            <a:r>
              <a:rPr lang="en-CA" sz="3200" dirty="0"/>
              <a:t>	</a:t>
            </a:r>
            <a:r>
              <a:rPr lang="en-CA" sz="3200" dirty="0" smtClean="0"/>
              <a:t>3</a:t>
            </a:r>
            <a:r>
              <a:rPr lang="en-CA" sz="3200" dirty="0"/>
              <a:t>. RHIPE (pronounced </a:t>
            </a:r>
            <a:r>
              <a:rPr lang="en-CA" sz="3200" i="1" dirty="0" err="1"/>
              <a:t>hree</a:t>
            </a:r>
            <a:r>
              <a:rPr lang="en-CA" sz="3200" i="1" dirty="0"/>
              <a:t>-</a:t>
            </a:r>
            <a:r>
              <a:rPr lang="en-CA" sz="3200" b="1" i="1" dirty="0"/>
              <a:t>pay</a:t>
            </a:r>
            <a:r>
              <a:rPr lang="en-CA" sz="3200" dirty="0" smtClean="0"/>
              <a:t>).</a:t>
            </a:r>
            <a:endParaRPr lang="en-CA" sz="3200" dirty="0"/>
          </a:p>
          <a:p>
            <a:endParaRPr lang="en-CA" sz="3200"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5</a:t>
            </a:fld>
            <a:endParaRPr lang="en-IN" sz="2200" dirty="0"/>
          </a:p>
        </p:txBody>
      </p:sp>
    </p:spTree>
    <p:extLst>
      <p:ext uri="{BB962C8B-B14F-4D97-AF65-F5344CB8AC3E}">
        <p14:creationId xmlns:p14="http://schemas.microsoft.com/office/powerpoint/2010/main" val="2854011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 to R</a:t>
            </a:r>
            <a:endParaRPr lang="en-CA" dirty="0"/>
          </a:p>
        </p:txBody>
      </p:sp>
      <p:sp>
        <p:nvSpPr>
          <p:cNvPr id="3" name="Content Placeholder 2"/>
          <p:cNvSpPr>
            <a:spLocks noGrp="1"/>
          </p:cNvSpPr>
          <p:nvPr>
            <p:ph idx="1"/>
          </p:nvPr>
        </p:nvSpPr>
        <p:spPr/>
        <p:txBody>
          <a:bodyPr>
            <a:normAutofit/>
          </a:bodyPr>
          <a:lstStyle/>
          <a:p>
            <a:pPr algn="just">
              <a:lnSpc>
                <a:spcPct val="100000"/>
              </a:lnSpc>
            </a:pPr>
            <a:r>
              <a:rPr lang="en-IN" sz="3200" dirty="0"/>
              <a:t>R is an open source language and environment for statistical computing and graphics. </a:t>
            </a:r>
          </a:p>
          <a:p>
            <a:pPr algn="just">
              <a:lnSpc>
                <a:spcPct val="100000"/>
              </a:lnSpc>
            </a:pPr>
            <a:r>
              <a:rPr lang="en-IN" sz="3200" dirty="0" smtClean="0"/>
              <a:t>R </a:t>
            </a:r>
            <a:r>
              <a:rPr lang="en-IN" sz="3200" dirty="0"/>
              <a:t>provides a wide variety of statistical </a:t>
            </a:r>
            <a:r>
              <a:rPr lang="en-IN" sz="3200" dirty="0" smtClean="0"/>
              <a:t>and </a:t>
            </a:r>
            <a:r>
              <a:rPr lang="en-IN" sz="3200" dirty="0"/>
              <a:t>graphical techniques, and is highly extensible.</a:t>
            </a:r>
          </a:p>
          <a:p>
            <a:pPr algn="just">
              <a:lnSpc>
                <a:spcPct val="100000"/>
              </a:lnSpc>
            </a:pPr>
            <a:r>
              <a:rPr lang="en-CA" sz="3200" dirty="0" smtClean="0"/>
              <a:t>It </a:t>
            </a:r>
            <a:r>
              <a:rPr lang="en-CA" sz="3200" dirty="0"/>
              <a:t>includes </a:t>
            </a:r>
            <a:r>
              <a:rPr lang="en-IN" sz="3200" dirty="0"/>
              <a:t>a large, coherent, integrated collection of intermediate tools for data analysis.</a:t>
            </a:r>
            <a:endParaRPr lang="en-CA" sz="3200" dirty="0"/>
          </a:p>
          <a:p>
            <a:pPr algn="just">
              <a:lnSpc>
                <a:spcPct val="100000"/>
              </a:lnSpc>
            </a:pPr>
            <a:endParaRPr lang="en-CA" sz="3200"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6</a:t>
            </a:fld>
            <a:endParaRPr lang="en-IN" sz="2200" dirty="0"/>
          </a:p>
        </p:txBody>
      </p:sp>
    </p:spTree>
    <p:extLst>
      <p:ext uri="{BB962C8B-B14F-4D97-AF65-F5344CB8AC3E}">
        <p14:creationId xmlns:p14="http://schemas.microsoft.com/office/powerpoint/2010/main" val="2262263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 to R</a:t>
            </a:r>
          </a:p>
        </p:txBody>
      </p:sp>
      <p:sp>
        <p:nvSpPr>
          <p:cNvPr id="3" name="Content Placeholder 2"/>
          <p:cNvSpPr>
            <a:spLocks noGrp="1"/>
          </p:cNvSpPr>
          <p:nvPr>
            <p:ph idx="1"/>
          </p:nvPr>
        </p:nvSpPr>
        <p:spPr/>
        <p:txBody>
          <a:bodyPr>
            <a:normAutofit/>
          </a:bodyPr>
          <a:lstStyle/>
          <a:p>
            <a:r>
              <a:rPr lang="en-CA" sz="3200" dirty="0"/>
              <a:t>Useful features of R:</a:t>
            </a:r>
          </a:p>
          <a:p>
            <a:pPr lvl="1"/>
            <a:r>
              <a:rPr lang="en-CA" sz="3200" dirty="0"/>
              <a:t>Effective programming language </a:t>
            </a:r>
          </a:p>
          <a:p>
            <a:pPr lvl="1"/>
            <a:r>
              <a:rPr lang="en-CA" sz="3200" dirty="0"/>
              <a:t>Relational database support </a:t>
            </a:r>
          </a:p>
          <a:p>
            <a:pPr lvl="1"/>
            <a:r>
              <a:rPr lang="en-CA" sz="3200" dirty="0"/>
              <a:t>Data analytics </a:t>
            </a:r>
          </a:p>
          <a:p>
            <a:pPr lvl="1"/>
            <a:r>
              <a:rPr lang="en-CA" sz="3200" dirty="0"/>
              <a:t>Data visualization </a:t>
            </a:r>
          </a:p>
          <a:p>
            <a:pPr lvl="1"/>
            <a:r>
              <a:rPr lang="en-CA" sz="3200" dirty="0"/>
              <a:t>Extension through the vast library of R packages</a:t>
            </a:r>
          </a:p>
        </p:txBody>
      </p:sp>
      <p:sp>
        <p:nvSpPr>
          <p:cNvPr id="4" name="Slide Number Placeholder 3"/>
          <p:cNvSpPr>
            <a:spLocks noGrp="1"/>
          </p:cNvSpPr>
          <p:nvPr>
            <p:ph type="sldNum" sz="quarter" idx="12"/>
          </p:nvPr>
        </p:nvSpPr>
        <p:spPr/>
        <p:txBody>
          <a:bodyPr/>
          <a:lstStyle/>
          <a:p>
            <a:fld id="{0C197B13-4E2C-4B97-B490-3ADDD35D07DC}" type="slidenum">
              <a:rPr lang="en-IN" sz="2200" smtClean="0"/>
              <a:t>7</a:t>
            </a:fld>
            <a:endParaRPr lang="en-IN" sz="2200" dirty="0"/>
          </a:p>
        </p:txBody>
      </p:sp>
    </p:spTree>
    <p:extLst>
      <p:ext uri="{BB962C8B-B14F-4D97-AF65-F5344CB8AC3E}">
        <p14:creationId xmlns:p14="http://schemas.microsoft.com/office/powerpoint/2010/main" val="3234703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 to R</a:t>
            </a:r>
            <a:endParaRPr lang="en-IN" dirty="0"/>
          </a:p>
        </p:txBody>
      </p:sp>
      <p:sp>
        <p:nvSpPr>
          <p:cNvPr id="3" name="Content Placeholder 2"/>
          <p:cNvSpPr>
            <a:spLocks noGrp="1"/>
          </p:cNvSpPr>
          <p:nvPr>
            <p:ph idx="1"/>
          </p:nvPr>
        </p:nvSpPr>
        <p:spPr/>
        <p:txBody>
          <a:bodyPr>
            <a:noAutofit/>
          </a:bodyPr>
          <a:lstStyle/>
          <a:p>
            <a:r>
              <a:rPr lang="en-IN" sz="3200" dirty="0" smtClean="0"/>
              <a:t>R has </a:t>
            </a:r>
            <a:r>
              <a:rPr lang="en-IN" sz="3200" dirty="0"/>
              <a:t>various built-in as well as extended </a:t>
            </a:r>
            <a:r>
              <a:rPr lang="en-IN" sz="3200" dirty="0" smtClean="0"/>
              <a:t>functions for </a:t>
            </a:r>
            <a:r>
              <a:rPr lang="en-IN" sz="3200" dirty="0"/>
              <a:t>statistical, machine learning, and visualization tasks such as</a:t>
            </a:r>
            <a:r>
              <a:rPr lang="en-IN" sz="3200" dirty="0" smtClean="0"/>
              <a:t>:</a:t>
            </a:r>
          </a:p>
          <a:p>
            <a:pPr lvl="1"/>
            <a:r>
              <a:rPr lang="en-IN" sz="3200" dirty="0" smtClean="0"/>
              <a:t>Data </a:t>
            </a:r>
            <a:r>
              <a:rPr lang="en-IN" sz="3200" dirty="0"/>
              <a:t>extraction</a:t>
            </a:r>
          </a:p>
          <a:p>
            <a:pPr lvl="1"/>
            <a:r>
              <a:rPr lang="en-IN" sz="3200" dirty="0" smtClean="0"/>
              <a:t>Data </a:t>
            </a:r>
            <a:r>
              <a:rPr lang="en-IN" sz="3200" dirty="0"/>
              <a:t>cleaning</a:t>
            </a:r>
          </a:p>
          <a:p>
            <a:pPr lvl="1"/>
            <a:r>
              <a:rPr lang="en-IN" sz="3200" dirty="0" smtClean="0"/>
              <a:t>Data </a:t>
            </a:r>
            <a:r>
              <a:rPr lang="en-IN" sz="3200" dirty="0"/>
              <a:t>loading</a:t>
            </a:r>
          </a:p>
          <a:p>
            <a:pPr lvl="1"/>
            <a:r>
              <a:rPr lang="en-IN" sz="3200" dirty="0" smtClean="0"/>
              <a:t>Data </a:t>
            </a:r>
            <a:r>
              <a:rPr lang="en-IN" sz="3200" dirty="0"/>
              <a:t>transformation</a:t>
            </a:r>
          </a:p>
          <a:p>
            <a:pPr lvl="1"/>
            <a:r>
              <a:rPr lang="en-IN" sz="3200" dirty="0" smtClean="0"/>
              <a:t>Statistical </a:t>
            </a:r>
            <a:r>
              <a:rPr lang="en-IN" sz="3200" dirty="0"/>
              <a:t>analysis</a:t>
            </a:r>
          </a:p>
          <a:p>
            <a:pPr lvl="1"/>
            <a:r>
              <a:rPr lang="en-IN" sz="3200" dirty="0" smtClean="0"/>
              <a:t>Predictive modelling</a:t>
            </a:r>
            <a:endParaRPr lang="en-IN" sz="3200" dirty="0"/>
          </a:p>
          <a:p>
            <a:pPr lvl="1"/>
            <a:r>
              <a:rPr lang="en-IN" sz="3200" dirty="0" smtClean="0"/>
              <a:t>Data </a:t>
            </a:r>
            <a:r>
              <a:rPr lang="en-IN" sz="3200" dirty="0"/>
              <a:t>visualization</a:t>
            </a:r>
          </a:p>
        </p:txBody>
      </p:sp>
      <p:sp>
        <p:nvSpPr>
          <p:cNvPr id="4" name="Slide Number Placeholder 3"/>
          <p:cNvSpPr>
            <a:spLocks noGrp="1"/>
          </p:cNvSpPr>
          <p:nvPr>
            <p:ph type="sldNum" sz="quarter" idx="12"/>
          </p:nvPr>
        </p:nvSpPr>
        <p:spPr/>
        <p:txBody>
          <a:bodyPr/>
          <a:lstStyle/>
          <a:p>
            <a:fld id="{0C197B13-4E2C-4B97-B490-3ADDD35D07DC}" type="slidenum">
              <a:rPr lang="en-IN" sz="2200" smtClean="0"/>
              <a:t>8</a:t>
            </a:fld>
            <a:endParaRPr lang="en-IN" sz="2200" dirty="0"/>
          </a:p>
        </p:txBody>
      </p:sp>
    </p:spTree>
    <p:extLst>
      <p:ext uri="{BB962C8B-B14F-4D97-AF65-F5344CB8AC3E}">
        <p14:creationId xmlns:p14="http://schemas.microsoft.com/office/powerpoint/2010/main" val="3259624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 of Hadoop</a:t>
            </a:r>
            <a:endParaRPr lang="en-CA" dirty="0"/>
          </a:p>
        </p:txBody>
      </p:sp>
      <p:sp>
        <p:nvSpPr>
          <p:cNvPr id="3" name="Content Placeholder 2"/>
          <p:cNvSpPr>
            <a:spLocks noGrp="1"/>
          </p:cNvSpPr>
          <p:nvPr>
            <p:ph idx="1"/>
          </p:nvPr>
        </p:nvSpPr>
        <p:spPr/>
        <p:txBody>
          <a:bodyPr>
            <a:normAutofit/>
          </a:bodyPr>
          <a:lstStyle/>
          <a:p>
            <a:r>
              <a:rPr lang="en-CA" sz="3200" dirty="0"/>
              <a:t>Apache Hadoop is an open source Java framework for processing and </a:t>
            </a:r>
            <a:r>
              <a:rPr lang="en-CA" sz="3200" dirty="0" smtClean="0"/>
              <a:t>storage of extremely large dataset </a:t>
            </a:r>
            <a:r>
              <a:rPr lang="en-CA" sz="3200" dirty="0"/>
              <a:t>on large clusters of commodity hardware</a:t>
            </a:r>
            <a:r>
              <a:rPr lang="en-CA" sz="3200" dirty="0" smtClean="0"/>
              <a:t>.</a:t>
            </a:r>
          </a:p>
          <a:p>
            <a:pPr marL="0" indent="0">
              <a:buNone/>
            </a:pPr>
            <a:endParaRPr lang="en-CA" sz="3200" dirty="0"/>
          </a:p>
          <a:p>
            <a:r>
              <a:rPr lang="en-CA" sz="3200" dirty="0"/>
              <a:t>Apache Hadoop has two main features: </a:t>
            </a:r>
          </a:p>
          <a:p>
            <a:pPr lvl="1"/>
            <a:r>
              <a:rPr lang="en-CA" sz="3200" dirty="0"/>
              <a:t>HDFS (Hadoop Distributed File System) </a:t>
            </a:r>
            <a:r>
              <a:rPr lang="en-CA" sz="3200" dirty="0" smtClean="0"/>
              <a:t>- storage</a:t>
            </a:r>
            <a:endParaRPr lang="en-CA" sz="3200" dirty="0"/>
          </a:p>
          <a:p>
            <a:pPr lvl="1"/>
            <a:r>
              <a:rPr lang="en-CA" sz="3200" dirty="0"/>
              <a:t>MapReduce </a:t>
            </a:r>
            <a:r>
              <a:rPr lang="en-CA" sz="3200" dirty="0" smtClean="0"/>
              <a:t>- processing</a:t>
            </a:r>
            <a:endParaRPr lang="en-CA" sz="3200" dirty="0"/>
          </a:p>
        </p:txBody>
      </p:sp>
      <p:sp>
        <p:nvSpPr>
          <p:cNvPr id="4" name="Slide Number Placeholder 3"/>
          <p:cNvSpPr>
            <a:spLocks noGrp="1"/>
          </p:cNvSpPr>
          <p:nvPr>
            <p:ph type="sldNum" sz="quarter" idx="12"/>
          </p:nvPr>
        </p:nvSpPr>
        <p:spPr/>
        <p:txBody>
          <a:bodyPr/>
          <a:lstStyle/>
          <a:p>
            <a:fld id="{0C197B13-4E2C-4B97-B490-3ADDD35D07DC}" type="slidenum">
              <a:rPr lang="en-IN" sz="2200" smtClean="0"/>
              <a:t>9</a:t>
            </a:fld>
            <a:endParaRPr lang="en-IN" sz="2200" dirty="0"/>
          </a:p>
        </p:txBody>
      </p:sp>
    </p:spTree>
    <p:extLst>
      <p:ext uri="{BB962C8B-B14F-4D97-AF65-F5344CB8AC3E}">
        <p14:creationId xmlns:p14="http://schemas.microsoft.com/office/powerpoint/2010/main" val="3291997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TotalTime>
  <Words>1018</Words>
  <Application>Microsoft Office PowerPoint</Application>
  <PresentationFormat>Widescreen</PresentationFormat>
  <Paragraphs>175</Paragraphs>
  <Slides>20</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Baskerville Old Face</vt:lpstr>
      <vt:lpstr>Calibri</vt:lpstr>
      <vt:lpstr>Calibri Light</vt:lpstr>
      <vt:lpstr>Office Theme</vt:lpstr>
      <vt:lpstr>MapReduce Compiler RHadoop </vt:lpstr>
      <vt:lpstr>Agenda</vt:lpstr>
      <vt:lpstr>Introduction</vt:lpstr>
      <vt:lpstr>How can we analyse this BIG DATA?</vt:lpstr>
      <vt:lpstr>How can we analyse this BIG DATA?</vt:lpstr>
      <vt:lpstr>Introduction to R</vt:lpstr>
      <vt:lpstr>Introduction to R</vt:lpstr>
      <vt:lpstr>Introduction to R</vt:lpstr>
      <vt:lpstr>Overview of Hadoop</vt:lpstr>
      <vt:lpstr>Overview of Hadoop</vt:lpstr>
      <vt:lpstr>Why is Hadoop important?</vt:lpstr>
      <vt:lpstr>What is Hadoop MapReduce?</vt:lpstr>
      <vt:lpstr>What is RHadoop?</vt:lpstr>
      <vt:lpstr>How to use Hadoop with R?</vt:lpstr>
      <vt:lpstr>Why Hadoop with R?</vt:lpstr>
      <vt:lpstr>Why Hadoop with R?</vt:lpstr>
      <vt:lpstr>Word count - RHadoop Script[2] </vt:lpstr>
      <vt:lpstr>Word Count – Rhadoop Script</vt:lpstr>
      <vt:lpstr>PowerPoint Presentation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MapReduce Compiler RHadoop </dc:title>
  <dc:creator>Bhumika Patel</dc:creator>
  <cp:lastModifiedBy>Bhumika Patel</cp:lastModifiedBy>
  <cp:revision>56</cp:revision>
  <dcterms:created xsi:type="dcterms:W3CDTF">2017-03-06T16:13:40Z</dcterms:created>
  <dcterms:modified xsi:type="dcterms:W3CDTF">2017-03-08T13:16:32Z</dcterms:modified>
</cp:coreProperties>
</file>