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4" r:id="rId3"/>
    <p:sldId id="265" r:id="rId4"/>
    <p:sldId id="266" r:id="rId5"/>
    <p:sldId id="258" r:id="rId6"/>
    <p:sldId id="262" r:id="rId7"/>
    <p:sldId id="257" r:id="rId8"/>
    <p:sldId id="259" r:id="rId9"/>
    <p:sldId id="263"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674"/>
  </p:normalViewPr>
  <p:slideViewPr>
    <p:cSldViewPr snapToGrid="0">
      <p:cViewPr varScale="1">
        <p:scale>
          <a:sx n="121" d="100"/>
          <a:sy n="121" d="100"/>
        </p:scale>
        <p:origin x="18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2EC28-D22F-46D0-9E6A-B4A94403F1E1}" type="datetimeFigureOut">
              <a:rPr lang="en-CA" smtClean="0"/>
              <a:t>2017-03-09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640A9-93C2-4A92-A07C-2E3F1E315563}" type="slidenum">
              <a:rPr lang="en-CA" smtClean="0"/>
              <a:t>‹#›</a:t>
            </a:fld>
            <a:endParaRPr lang="en-CA"/>
          </a:p>
        </p:txBody>
      </p:sp>
    </p:spTree>
    <p:extLst>
      <p:ext uri="{BB962C8B-B14F-4D97-AF65-F5344CB8AC3E}">
        <p14:creationId xmlns:p14="http://schemas.microsoft.com/office/powerpoint/2010/main" val="2438416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40A9-93C2-4A92-A07C-2E3F1E315563}" type="slidenum">
              <a:rPr lang="en-CA" smtClean="0"/>
              <a:t>1</a:t>
            </a:fld>
            <a:endParaRPr lang="en-CA"/>
          </a:p>
        </p:txBody>
      </p:sp>
    </p:spTree>
    <p:extLst>
      <p:ext uri="{BB962C8B-B14F-4D97-AF65-F5344CB8AC3E}">
        <p14:creationId xmlns:p14="http://schemas.microsoft.com/office/powerpoint/2010/main" val="356125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640A9-93C2-4A92-A07C-2E3F1E315563}" type="slidenum">
              <a:rPr lang="en-CA" smtClean="0"/>
              <a:t>19</a:t>
            </a:fld>
            <a:endParaRPr lang="en-CA"/>
          </a:p>
        </p:txBody>
      </p:sp>
    </p:spTree>
    <p:extLst>
      <p:ext uri="{BB962C8B-B14F-4D97-AF65-F5344CB8AC3E}">
        <p14:creationId xmlns:p14="http://schemas.microsoft.com/office/powerpoint/2010/main" val="106128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640A9-93C2-4A92-A07C-2E3F1E315563}" type="slidenum">
              <a:rPr lang="en-CA" smtClean="0"/>
              <a:t>20</a:t>
            </a:fld>
            <a:endParaRPr lang="en-CA"/>
          </a:p>
        </p:txBody>
      </p:sp>
    </p:spTree>
    <p:extLst>
      <p:ext uri="{BB962C8B-B14F-4D97-AF65-F5344CB8AC3E}">
        <p14:creationId xmlns:p14="http://schemas.microsoft.com/office/powerpoint/2010/main" val="193928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350389A-D24B-470A-9FFB-9184FD9826BF}" type="datetimeFigureOut">
              <a:rPr lang="en-CA" smtClean="0"/>
              <a:t>2017-03-09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E74171-3F8D-42C2-AA21-7EEA542F13EA}" type="slidenum">
              <a:rPr lang="en-CA" smtClean="0"/>
              <a:t>‹#›</a:t>
            </a:fld>
            <a:endParaRPr lang="en-CA"/>
          </a:p>
        </p:txBody>
      </p:sp>
    </p:spTree>
    <p:extLst>
      <p:ext uri="{BB962C8B-B14F-4D97-AF65-F5344CB8AC3E}">
        <p14:creationId xmlns:p14="http://schemas.microsoft.com/office/powerpoint/2010/main" val="264438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350389A-D24B-470A-9FFB-9184FD9826BF}" type="datetimeFigureOut">
              <a:rPr lang="en-CA" smtClean="0"/>
              <a:t>2017-03-09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E74171-3F8D-42C2-AA21-7EEA542F13EA}" type="slidenum">
              <a:rPr lang="en-CA" smtClean="0"/>
              <a:t>‹#›</a:t>
            </a:fld>
            <a:endParaRPr lang="en-CA"/>
          </a:p>
        </p:txBody>
      </p:sp>
    </p:spTree>
    <p:extLst>
      <p:ext uri="{BB962C8B-B14F-4D97-AF65-F5344CB8AC3E}">
        <p14:creationId xmlns:p14="http://schemas.microsoft.com/office/powerpoint/2010/main" val="137182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350389A-D24B-470A-9FFB-9184FD9826BF}" type="datetimeFigureOut">
              <a:rPr lang="en-CA" smtClean="0"/>
              <a:t>2017-03-09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E74171-3F8D-42C2-AA21-7EEA542F13EA}" type="slidenum">
              <a:rPr lang="en-CA" smtClean="0"/>
              <a:t>‹#›</a:t>
            </a:fld>
            <a:endParaRPr lang="en-CA"/>
          </a:p>
        </p:txBody>
      </p:sp>
    </p:spTree>
    <p:extLst>
      <p:ext uri="{BB962C8B-B14F-4D97-AF65-F5344CB8AC3E}">
        <p14:creationId xmlns:p14="http://schemas.microsoft.com/office/powerpoint/2010/main" val="10345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350389A-D24B-470A-9FFB-9184FD9826BF}" type="datetimeFigureOut">
              <a:rPr lang="en-CA" smtClean="0"/>
              <a:t>2017-03-09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E74171-3F8D-42C2-AA21-7EEA542F13EA}" type="slidenum">
              <a:rPr lang="en-CA" smtClean="0"/>
              <a:t>‹#›</a:t>
            </a:fld>
            <a:endParaRPr lang="en-CA"/>
          </a:p>
        </p:txBody>
      </p:sp>
    </p:spTree>
    <p:extLst>
      <p:ext uri="{BB962C8B-B14F-4D97-AF65-F5344CB8AC3E}">
        <p14:creationId xmlns:p14="http://schemas.microsoft.com/office/powerpoint/2010/main" val="366084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50389A-D24B-470A-9FFB-9184FD9826BF}" type="datetimeFigureOut">
              <a:rPr lang="en-CA" smtClean="0"/>
              <a:t>2017-03-09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E74171-3F8D-42C2-AA21-7EEA542F13EA}" type="slidenum">
              <a:rPr lang="en-CA" smtClean="0"/>
              <a:t>‹#›</a:t>
            </a:fld>
            <a:endParaRPr lang="en-CA"/>
          </a:p>
        </p:txBody>
      </p:sp>
    </p:spTree>
    <p:extLst>
      <p:ext uri="{BB962C8B-B14F-4D97-AF65-F5344CB8AC3E}">
        <p14:creationId xmlns:p14="http://schemas.microsoft.com/office/powerpoint/2010/main" val="765493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350389A-D24B-470A-9FFB-9184FD9826BF}" type="datetimeFigureOut">
              <a:rPr lang="en-CA" smtClean="0"/>
              <a:t>2017-03-09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E74171-3F8D-42C2-AA21-7EEA542F13EA}" type="slidenum">
              <a:rPr lang="en-CA" smtClean="0"/>
              <a:t>‹#›</a:t>
            </a:fld>
            <a:endParaRPr lang="en-CA"/>
          </a:p>
        </p:txBody>
      </p:sp>
    </p:spTree>
    <p:extLst>
      <p:ext uri="{BB962C8B-B14F-4D97-AF65-F5344CB8AC3E}">
        <p14:creationId xmlns:p14="http://schemas.microsoft.com/office/powerpoint/2010/main" val="278389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350389A-D24B-470A-9FFB-9184FD9826BF}" type="datetimeFigureOut">
              <a:rPr lang="en-CA" smtClean="0"/>
              <a:t>2017-03-09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EE74171-3F8D-42C2-AA21-7EEA542F13EA}" type="slidenum">
              <a:rPr lang="en-CA" smtClean="0"/>
              <a:t>‹#›</a:t>
            </a:fld>
            <a:endParaRPr lang="en-CA"/>
          </a:p>
        </p:txBody>
      </p:sp>
    </p:spTree>
    <p:extLst>
      <p:ext uri="{BB962C8B-B14F-4D97-AF65-F5344CB8AC3E}">
        <p14:creationId xmlns:p14="http://schemas.microsoft.com/office/powerpoint/2010/main" val="74264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350389A-D24B-470A-9FFB-9184FD9826BF}" type="datetimeFigureOut">
              <a:rPr lang="en-CA" smtClean="0"/>
              <a:t>2017-03-09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EE74171-3F8D-42C2-AA21-7EEA542F13EA}" type="slidenum">
              <a:rPr lang="en-CA" smtClean="0"/>
              <a:t>‹#›</a:t>
            </a:fld>
            <a:endParaRPr lang="en-CA"/>
          </a:p>
        </p:txBody>
      </p:sp>
    </p:spTree>
    <p:extLst>
      <p:ext uri="{BB962C8B-B14F-4D97-AF65-F5344CB8AC3E}">
        <p14:creationId xmlns:p14="http://schemas.microsoft.com/office/powerpoint/2010/main" val="233221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0389A-D24B-470A-9FFB-9184FD9826BF}" type="datetimeFigureOut">
              <a:rPr lang="en-CA" smtClean="0"/>
              <a:t>2017-03-09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EE74171-3F8D-42C2-AA21-7EEA542F13EA}" type="slidenum">
              <a:rPr lang="en-CA" smtClean="0"/>
              <a:t>‹#›</a:t>
            </a:fld>
            <a:endParaRPr lang="en-CA"/>
          </a:p>
        </p:txBody>
      </p:sp>
    </p:spTree>
    <p:extLst>
      <p:ext uri="{BB962C8B-B14F-4D97-AF65-F5344CB8AC3E}">
        <p14:creationId xmlns:p14="http://schemas.microsoft.com/office/powerpoint/2010/main" val="37934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50389A-D24B-470A-9FFB-9184FD9826BF}" type="datetimeFigureOut">
              <a:rPr lang="en-CA" smtClean="0"/>
              <a:t>2017-03-09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E74171-3F8D-42C2-AA21-7EEA542F13EA}" type="slidenum">
              <a:rPr lang="en-CA" smtClean="0"/>
              <a:t>‹#›</a:t>
            </a:fld>
            <a:endParaRPr lang="en-CA"/>
          </a:p>
        </p:txBody>
      </p:sp>
    </p:spTree>
    <p:extLst>
      <p:ext uri="{BB962C8B-B14F-4D97-AF65-F5344CB8AC3E}">
        <p14:creationId xmlns:p14="http://schemas.microsoft.com/office/powerpoint/2010/main" val="215077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50389A-D24B-470A-9FFB-9184FD9826BF}" type="datetimeFigureOut">
              <a:rPr lang="en-CA" smtClean="0"/>
              <a:t>2017-03-09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E74171-3F8D-42C2-AA21-7EEA542F13EA}" type="slidenum">
              <a:rPr lang="en-CA" smtClean="0"/>
              <a:t>‹#›</a:t>
            </a:fld>
            <a:endParaRPr lang="en-CA"/>
          </a:p>
        </p:txBody>
      </p:sp>
    </p:spTree>
    <p:extLst>
      <p:ext uri="{BB962C8B-B14F-4D97-AF65-F5344CB8AC3E}">
        <p14:creationId xmlns:p14="http://schemas.microsoft.com/office/powerpoint/2010/main" val="4919603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extLst>
              <a:ext uri="{BEBA8EAE-BF5A-486C-A8C5-ECC9F3942E4B}">
                <a14:imgProps xmlns:a14="http://schemas.microsoft.com/office/drawing/2010/main">
                  <a14:imgLayer r:embed="rId14">
                    <a14:imgEffect>
                      <a14:artisticCrisscrossEtching trans="29000" pressure="1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50389A-D24B-470A-9FFB-9184FD9826BF}" type="datetimeFigureOut">
              <a:rPr lang="en-CA" smtClean="0"/>
              <a:t>2017-03-09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74171-3F8D-42C2-AA21-7EEA542F13EA}" type="slidenum">
              <a:rPr lang="en-CA" smtClean="0"/>
              <a:t>‹#›</a:t>
            </a:fld>
            <a:endParaRPr lang="en-CA"/>
          </a:p>
        </p:txBody>
      </p:sp>
    </p:spTree>
    <p:extLst>
      <p:ext uri="{BB962C8B-B14F-4D97-AF65-F5344CB8AC3E}">
        <p14:creationId xmlns:p14="http://schemas.microsoft.com/office/powerpoint/2010/main" val="59846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4501"/>
            <a:ext cx="9144000" cy="3030220"/>
          </a:xfrm>
        </p:spPr>
        <p:txBody>
          <a:bodyPr>
            <a:normAutofit/>
          </a:bodyPr>
          <a:lstStyle/>
          <a:p>
            <a:r>
              <a:rPr lang="en-CA" sz="8800" b="1" dirty="0"/>
              <a:t>HIVE</a:t>
            </a:r>
            <a:r>
              <a:rPr lang="en-CA" b="1" dirty="0"/>
              <a:t/>
            </a:r>
            <a:br>
              <a:rPr lang="en-CA" b="1" dirty="0"/>
            </a:br>
            <a:r>
              <a:rPr lang="en-CA" sz="4000" b="1" dirty="0"/>
              <a:t>A Warehousing Solution Over a MapReduce Framework</a:t>
            </a:r>
            <a:endParaRPr lang="en-CA" sz="4000" dirty="0"/>
          </a:p>
        </p:txBody>
      </p:sp>
      <p:sp>
        <p:nvSpPr>
          <p:cNvPr id="3" name="Subtitle 2"/>
          <p:cNvSpPr>
            <a:spLocks noGrp="1"/>
          </p:cNvSpPr>
          <p:nvPr>
            <p:ph type="subTitle" idx="1"/>
          </p:nvPr>
        </p:nvSpPr>
        <p:spPr>
          <a:xfrm>
            <a:off x="201637" y="4431322"/>
            <a:ext cx="6916615" cy="2152357"/>
          </a:xfrm>
        </p:spPr>
        <p:txBody>
          <a:bodyPr>
            <a:normAutofit fontScale="85000" lnSpcReduction="20000"/>
          </a:bodyPr>
          <a:lstStyle/>
          <a:p>
            <a:pPr algn="just"/>
            <a:r>
              <a:rPr lang="en-CA" sz="2800" b="1" dirty="0"/>
              <a:t>Presented By:</a:t>
            </a:r>
          </a:p>
          <a:p>
            <a:pPr algn="just"/>
            <a:r>
              <a:rPr lang="en-CA" dirty="0"/>
              <a:t>Anmoldeep Singh Arneja 101053427</a:t>
            </a:r>
          </a:p>
          <a:p>
            <a:pPr algn="just"/>
            <a:r>
              <a:rPr lang="en-CA" dirty="0"/>
              <a:t>Harmandeep Singh 101058953</a:t>
            </a:r>
          </a:p>
          <a:p>
            <a:pPr algn="just"/>
            <a:r>
              <a:rPr lang="en-CA" dirty="0"/>
              <a:t>Kanwarbir Singh 101060457</a:t>
            </a:r>
          </a:p>
          <a:p>
            <a:pPr algn="just"/>
            <a:r>
              <a:rPr lang="en-CA" dirty="0"/>
              <a:t>Gurshan Singh Hans 101059107</a:t>
            </a:r>
          </a:p>
          <a:p>
            <a:pPr algn="just"/>
            <a:r>
              <a:rPr lang="en-CA" dirty="0"/>
              <a:t>Manohar Deep Singh Gill 101055138</a:t>
            </a:r>
          </a:p>
        </p:txBody>
      </p:sp>
    </p:spTree>
    <p:extLst>
      <p:ext uri="{BB962C8B-B14F-4D97-AF65-F5344CB8AC3E}">
        <p14:creationId xmlns:p14="http://schemas.microsoft.com/office/powerpoint/2010/main" val="3948989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Basic HIVE Commands</a:t>
            </a:r>
          </a:p>
        </p:txBody>
      </p:sp>
      <p:sp>
        <p:nvSpPr>
          <p:cNvPr id="3" name="Content Placeholder 2"/>
          <p:cNvSpPr>
            <a:spLocks noGrp="1"/>
          </p:cNvSpPr>
          <p:nvPr>
            <p:ph idx="1"/>
          </p:nvPr>
        </p:nvSpPr>
        <p:spPr/>
        <p:txBody>
          <a:bodyPr>
            <a:normAutofit fontScale="92500"/>
          </a:bodyPr>
          <a:lstStyle/>
          <a:p>
            <a:pPr algn="just"/>
            <a:r>
              <a:rPr lang="en-US" b="1" dirty="0"/>
              <a:t>Create table: </a:t>
            </a:r>
          </a:p>
          <a:p>
            <a:pPr marL="0" indent="0" algn="just">
              <a:buNone/>
            </a:pPr>
            <a:r>
              <a:rPr lang="en-US" dirty="0"/>
              <a:t>	create table &lt;</a:t>
            </a:r>
            <a:r>
              <a:rPr lang="en-US" dirty="0" err="1"/>
              <a:t>tablename</a:t>
            </a:r>
            <a:r>
              <a:rPr lang="en-US" dirty="0"/>
              <a:t>&gt;(text string) row format delimited</a:t>
            </a:r>
          </a:p>
          <a:p>
            <a:pPr marL="0" indent="0" algn="just">
              <a:buNone/>
            </a:pPr>
            <a:r>
              <a:rPr lang="en-US" dirty="0"/>
              <a:t>	fields terminated by ‘\n’ stored as textfile;</a:t>
            </a:r>
          </a:p>
          <a:p>
            <a:pPr algn="just"/>
            <a:r>
              <a:rPr lang="en-US" b="1" dirty="0"/>
              <a:t>Load data:</a:t>
            </a:r>
          </a:p>
          <a:p>
            <a:pPr marL="0" indent="0" algn="just">
              <a:buNone/>
            </a:pPr>
            <a:r>
              <a:rPr lang="en-US" dirty="0"/>
              <a:t>	load data local inpath &lt;SOURCE&gt; overwrite into table &lt;</a:t>
            </a:r>
            <a:r>
              <a:rPr lang="en-US" dirty="0" err="1"/>
              <a:t>tablename</a:t>
            </a:r>
            <a:r>
              <a:rPr lang="en-US" dirty="0"/>
              <a:t>&gt;;</a:t>
            </a:r>
          </a:p>
          <a:p>
            <a:pPr algn="just"/>
            <a:r>
              <a:rPr lang="en-US" b="1" dirty="0"/>
              <a:t>Show tables:</a:t>
            </a:r>
          </a:p>
          <a:p>
            <a:pPr marL="0" indent="0" algn="just">
              <a:buNone/>
            </a:pPr>
            <a:r>
              <a:rPr lang="en-US" dirty="0"/>
              <a:t>	show tables;</a:t>
            </a:r>
          </a:p>
          <a:p>
            <a:pPr algn="just"/>
            <a:r>
              <a:rPr lang="en-US" b="1" dirty="0"/>
              <a:t>Select statement:</a:t>
            </a:r>
          </a:p>
          <a:p>
            <a:pPr marL="0" indent="0" algn="just">
              <a:buNone/>
            </a:pPr>
            <a:r>
              <a:rPr lang="en-US" dirty="0"/>
              <a:t>	select * from &lt;</a:t>
            </a:r>
            <a:r>
              <a:rPr lang="en-US" dirty="0" err="1"/>
              <a:t>tablename</a:t>
            </a:r>
            <a:r>
              <a:rPr lang="en-US" dirty="0"/>
              <a:t>&gt;;</a:t>
            </a:r>
          </a:p>
        </p:txBody>
      </p:sp>
    </p:spTree>
    <p:extLst>
      <p:ext uri="{BB962C8B-B14F-4D97-AF65-F5344CB8AC3E}">
        <p14:creationId xmlns:p14="http://schemas.microsoft.com/office/powerpoint/2010/main" val="369668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Word Count Program</a:t>
            </a:r>
          </a:p>
        </p:txBody>
      </p:sp>
      <p:sp>
        <p:nvSpPr>
          <p:cNvPr id="3" name="Content Placeholder 2"/>
          <p:cNvSpPr>
            <a:spLocks noGrp="1"/>
          </p:cNvSpPr>
          <p:nvPr>
            <p:ph idx="1"/>
          </p:nvPr>
        </p:nvSpPr>
        <p:spPr/>
        <p:txBody>
          <a:bodyPr/>
          <a:lstStyle/>
          <a:p>
            <a:pPr algn="just"/>
            <a:r>
              <a:rPr lang="en-US" dirty="0"/>
              <a:t>Enter Hive Command Line by typing hive in cmd.</a:t>
            </a:r>
          </a:p>
          <a:p>
            <a:pPr algn="just"/>
            <a:r>
              <a:rPr lang="en-US" dirty="0"/>
              <a:t>Create table doc(text string) row format delimited fields terminated by ‘\n’ stored as textfile;</a:t>
            </a:r>
          </a:p>
          <a:p>
            <a:pPr algn="just"/>
            <a:r>
              <a:rPr lang="en-US" dirty="0"/>
              <a:t>Load data local inpath &lt;SOURCE&gt; overwrite into table doc;</a:t>
            </a:r>
          </a:p>
          <a:p>
            <a:pPr algn="just"/>
            <a:r>
              <a:rPr lang="en-US" dirty="0"/>
              <a:t>Select word,count(*) from doc LATERAL VIEW explode (split(text,‘  ‘)) temptable as word group by word order by word;</a:t>
            </a:r>
          </a:p>
        </p:txBody>
      </p:sp>
    </p:spTree>
    <p:extLst>
      <p:ext uri="{BB962C8B-B14F-4D97-AF65-F5344CB8AC3E}">
        <p14:creationId xmlns:p14="http://schemas.microsoft.com/office/powerpoint/2010/main" val="155416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Screenshots (Windows 10)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064" y="1690688"/>
            <a:ext cx="7739489" cy="4351338"/>
          </a:xfrm>
        </p:spPr>
      </p:pic>
      <p:sp>
        <p:nvSpPr>
          <p:cNvPr id="3" name="TextBox 2"/>
          <p:cNvSpPr txBox="1"/>
          <p:nvPr/>
        </p:nvSpPr>
        <p:spPr>
          <a:xfrm>
            <a:off x="8609428" y="2152357"/>
            <a:ext cx="2897944" cy="1569660"/>
          </a:xfrm>
          <a:prstGeom prst="rect">
            <a:avLst/>
          </a:prstGeom>
          <a:noFill/>
        </p:spPr>
        <p:txBody>
          <a:bodyPr wrap="square" rtlCol="0">
            <a:spAutoFit/>
          </a:bodyPr>
          <a:lstStyle/>
          <a:p>
            <a:r>
              <a:rPr lang="en-US" sz="2400" b="1" dirty="0"/>
              <a:t>Hadoop Initialization</a:t>
            </a:r>
          </a:p>
          <a:p>
            <a:endParaRPr lang="en-US" dirty="0"/>
          </a:p>
          <a:p>
            <a:r>
              <a:rPr lang="en-US" u="sng" dirty="0"/>
              <a:t>Commands:</a:t>
            </a:r>
          </a:p>
          <a:p>
            <a:r>
              <a:rPr lang="en-US" dirty="0"/>
              <a:t>Start-dfs.cmd</a:t>
            </a:r>
          </a:p>
          <a:p>
            <a:r>
              <a:rPr lang="en-US" dirty="0"/>
              <a:t>Start-yarn.cmd</a:t>
            </a:r>
          </a:p>
        </p:txBody>
      </p:sp>
    </p:spTree>
    <p:extLst>
      <p:ext uri="{BB962C8B-B14F-4D97-AF65-F5344CB8AC3E}">
        <p14:creationId xmlns:p14="http://schemas.microsoft.com/office/powerpoint/2010/main" val="293317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Screenshots (Windows 10)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673" y="1690688"/>
            <a:ext cx="7739489" cy="4351338"/>
          </a:xfrm>
        </p:spPr>
      </p:pic>
      <p:sp>
        <p:nvSpPr>
          <p:cNvPr id="3" name="TextBox 2"/>
          <p:cNvSpPr txBox="1"/>
          <p:nvPr/>
        </p:nvSpPr>
        <p:spPr>
          <a:xfrm>
            <a:off x="8721969" y="1955409"/>
            <a:ext cx="2841674" cy="1538883"/>
          </a:xfrm>
          <a:prstGeom prst="rect">
            <a:avLst/>
          </a:prstGeom>
          <a:noFill/>
        </p:spPr>
        <p:txBody>
          <a:bodyPr wrap="square" rtlCol="0">
            <a:spAutoFit/>
          </a:bodyPr>
          <a:lstStyle/>
          <a:p>
            <a:r>
              <a:rPr lang="en-US" sz="2000" b="1" dirty="0"/>
              <a:t>Starting Hive Command Line</a:t>
            </a:r>
          </a:p>
          <a:p>
            <a:endParaRPr lang="en-US" b="1" dirty="0"/>
          </a:p>
          <a:p>
            <a:r>
              <a:rPr lang="en-US" u="sng" dirty="0"/>
              <a:t>Commands:</a:t>
            </a:r>
          </a:p>
          <a:p>
            <a:r>
              <a:rPr lang="en-US" dirty="0"/>
              <a:t>hive</a:t>
            </a:r>
          </a:p>
        </p:txBody>
      </p:sp>
    </p:spTree>
    <p:extLst>
      <p:ext uri="{BB962C8B-B14F-4D97-AF65-F5344CB8AC3E}">
        <p14:creationId xmlns:p14="http://schemas.microsoft.com/office/powerpoint/2010/main" val="2322350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Screenshots (Windows 10)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97490"/>
            <a:ext cx="7739489" cy="4351338"/>
          </a:xfrm>
        </p:spPr>
      </p:pic>
      <p:sp>
        <p:nvSpPr>
          <p:cNvPr id="3" name="TextBox 2"/>
          <p:cNvSpPr txBox="1"/>
          <p:nvPr/>
        </p:nvSpPr>
        <p:spPr>
          <a:xfrm>
            <a:off x="8820443" y="1927274"/>
            <a:ext cx="2897945" cy="1015663"/>
          </a:xfrm>
          <a:prstGeom prst="rect">
            <a:avLst/>
          </a:prstGeom>
          <a:noFill/>
        </p:spPr>
        <p:txBody>
          <a:bodyPr wrap="square" rtlCol="0">
            <a:spAutoFit/>
          </a:bodyPr>
          <a:lstStyle/>
          <a:p>
            <a:r>
              <a:rPr lang="en-US" sz="2000" b="1" dirty="0"/>
              <a:t>Hive Commands:</a:t>
            </a:r>
          </a:p>
          <a:p>
            <a:endParaRPr lang="en-US" sz="2000" b="1" dirty="0"/>
          </a:p>
          <a:p>
            <a:r>
              <a:rPr lang="en-US" dirty="0"/>
              <a:t>Show tables;</a:t>
            </a:r>
          </a:p>
        </p:txBody>
      </p:sp>
    </p:spTree>
    <p:extLst>
      <p:ext uri="{BB962C8B-B14F-4D97-AF65-F5344CB8AC3E}">
        <p14:creationId xmlns:p14="http://schemas.microsoft.com/office/powerpoint/2010/main" val="114404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Screenshots (Windows 10)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8298" y="1867828"/>
            <a:ext cx="7739489" cy="4351338"/>
          </a:xfrm>
        </p:spPr>
      </p:pic>
      <p:sp>
        <p:nvSpPr>
          <p:cNvPr id="3" name="TextBox 2"/>
          <p:cNvSpPr txBox="1"/>
          <p:nvPr/>
        </p:nvSpPr>
        <p:spPr>
          <a:xfrm>
            <a:off x="8904849" y="2082018"/>
            <a:ext cx="2912013" cy="1815882"/>
          </a:xfrm>
          <a:prstGeom prst="rect">
            <a:avLst/>
          </a:prstGeom>
          <a:noFill/>
        </p:spPr>
        <p:txBody>
          <a:bodyPr wrap="square" rtlCol="0">
            <a:spAutoFit/>
          </a:bodyPr>
          <a:lstStyle/>
          <a:p>
            <a:r>
              <a:rPr lang="en-US" sz="2000" b="1" dirty="0"/>
              <a:t>Hive Commands:</a:t>
            </a:r>
          </a:p>
          <a:p>
            <a:endParaRPr lang="en-US" sz="2000" b="1" dirty="0"/>
          </a:p>
          <a:p>
            <a:r>
              <a:rPr lang="en-US" dirty="0"/>
              <a:t>Select statement</a:t>
            </a:r>
          </a:p>
          <a:p>
            <a:r>
              <a:rPr lang="en-US" dirty="0"/>
              <a:t>Group by </a:t>
            </a:r>
          </a:p>
          <a:p>
            <a:r>
              <a:rPr lang="en-US" dirty="0"/>
              <a:t>Order By</a:t>
            </a:r>
          </a:p>
          <a:p>
            <a:r>
              <a:rPr lang="en-US" dirty="0"/>
              <a:t>UDFs: explode, split</a:t>
            </a:r>
          </a:p>
        </p:txBody>
      </p:sp>
    </p:spTree>
    <p:extLst>
      <p:ext uri="{BB962C8B-B14F-4D97-AF65-F5344CB8AC3E}">
        <p14:creationId xmlns:p14="http://schemas.microsoft.com/office/powerpoint/2010/main" val="811665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Screenshots (Windows 10)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38325"/>
            <a:ext cx="7739489" cy="4351338"/>
          </a:xfrm>
        </p:spPr>
      </p:pic>
      <p:sp>
        <p:nvSpPr>
          <p:cNvPr id="3" name="TextBox 2"/>
          <p:cNvSpPr txBox="1"/>
          <p:nvPr/>
        </p:nvSpPr>
        <p:spPr>
          <a:xfrm>
            <a:off x="8904849" y="2011680"/>
            <a:ext cx="2855742" cy="1261884"/>
          </a:xfrm>
          <a:prstGeom prst="rect">
            <a:avLst/>
          </a:prstGeom>
          <a:noFill/>
        </p:spPr>
        <p:txBody>
          <a:bodyPr wrap="square" rtlCol="0">
            <a:spAutoFit/>
          </a:bodyPr>
          <a:lstStyle/>
          <a:p>
            <a:r>
              <a:rPr lang="en-US" sz="2000" b="1" dirty="0"/>
              <a:t>Hive Commands:</a:t>
            </a:r>
          </a:p>
          <a:p>
            <a:endParaRPr lang="en-US" sz="2000" b="1" dirty="0"/>
          </a:p>
          <a:p>
            <a:r>
              <a:rPr lang="en-US" dirty="0"/>
              <a:t>Result of Word Count Program</a:t>
            </a:r>
            <a:endParaRPr lang="en-US" sz="1600" dirty="0"/>
          </a:p>
        </p:txBody>
      </p:sp>
    </p:spTree>
    <p:extLst>
      <p:ext uri="{BB962C8B-B14F-4D97-AF65-F5344CB8AC3E}">
        <p14:creationId xmlns:p14="http://schemas.microsoft.com/office/powerpoint/2010/main" val="241797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Screenshots (Linux)</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11558"/>
            <a:ext cx="8858312" cy="4351338"/>
          </a:xfrm>
        </p:spPr>
      </p:pic>
      <p:sp>
        <p:nvSpPr>
          <p:cNvPr id="3" name="TextBox 2"/>
          <p:cNvSpPr txBox="1"/>
          <p:nvPr/>
        </p:nvSpPr>
        <p:spPr>
          <a:xfrm>
            <a:off x="9931791" y="1955409"/>
            <a:ext cx="1856935" cy="1846659"/>
          </a:xfrm>
          <a:prstGeom prst="rect">
            <a:avLst/>
          </a:prstGeom>
          <a:noFill/>
        </p:spPr>
        <p:txBody>
          <a:bodyPr wrap="square" rtlCol="0">
            <a:spAutoFit/>
          </a:bodyPr>
          <a:lstStyle/>
          <a:p>
            <a:r>
              <a:rPr lang="en-US" sz="2000" b="1" dirty="0"/>
              <a:t>Hadoop Initialization</a:t>
            </a:r>
          </a:p>
          <a:p>
            <a:endParaRPr lang="en-US" sz="2000" b="1" dirty="0"/>
          </a:p>
          <a:p>
            <a:r>
              <a:rPr lang="en-US" u="sng" dirty="0"/>
              <a:t>Commands:</a:t>
            </a:r>
          </a:p>
          <a:p>
            <a:r>
              <a:rPr lang="en-US" dirty="0"/>
              <a:t>Start-dfs.sh</a:t>
            </a:r>
          </a:p>
          <a:p>
            <a:r>
              <a:rPr lang="en-US" dirty="0"/>
              <a:t>jps</a:t>
            </a:r>
          </a:p>
        </p:txBody>
      </p:sp>
    </p:spTree>
    <p:extLst>
      <p:ext uri="{BB962C8B-B14F-4D97-AF65-F5344CB8AC3E}">
        <p14:creationId xmlns:p14="http://schemas.microsoft.com/office/powerpoint/2010/main" val="3559888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Screenshots (Linux)</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5"/>
            <a:ext cx="8858312" cy="4351338"/>
          </a:xfrm>
        </p:spPr>
      </p:pic>
      <p:sp>
        <p:nvSpPr>
          <p:cNvPr id="3" name="TextBox 2"/>
          <p:cNvSpPr txBox="1"/>
          <p:nvPr/>
        </p:nvSpPr>
        <p:spPr>
          <a:xfrm>
            <a:off x="9945858" y="1927274"/>
            <a:ext cx="1885071" cy="707886"/>
          </a:xfrm>
          <a:prstGeom prst="rect">
            <a:avLst/>
          </a:prstGeom>
          <a:noFill/>
        </p:spPr>
        <p:txBody>
          <a:bodyPr wrap="square" rtlCol="0">
            <a:spAutoFit/>
          </a:bodyPr>
          <a:lstStyle/>
          <a:p>
            <a:r>
              <a:rPr lang="en-US" sz="2000" b="1" dirty="0" err="1"/>
              <a:t>NameNode</a:t>
            </a:r>
            <a:r>
              <a:rPr lang="en-US" sz="2000" b="1" dirty="0"/>
              <a:t> Web UI</a:t>
            </a:r>
          </a:p>
        </p:txBody>
      </p:sp>
    </p:spTree>
    <p:extLst>
      <p:ext uri="{BB962C8B-B14F-4D97-AF65-F5344CB8AC3E}">
        <p14:creationId xmlns:p14="http://schemas.microsoft.com/office/powerpoint/2010/main" val="245106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333333"/>
                </a:solidFill>
              </a:rPr>
              <a:t>Benefits (HIVE):</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algn="just"/>
            <a:r>
              <a:rPr lang="en-US" sz="3100" dirty="0">
                <a:solidFill>
                  <a:srgbClr val="333333"/>
                </a:solidFill>
              </a:rPr>
              <a:t>It take very less time to write Hive Query compared to Map Reduce code. For example, the word count problem which takes around 50 lines of code can be written in 5 lines in Hive. So, you save time.</a:t>
            </a:r>
          </a:p>
          <a:p>
            <a:pPr algn="just"/>
            <a:r>
              <a:rPr lang="en-US" sz="3100" dirty="0">
                <a:solidFill>
                  <a:srgbClr val="333333"/>
                </a:solidFill>
              </a:rPr>
              <a:t>It was developed so that people who have SQL knowledge can write the Map Reduce Job. It supports many SQL Syntax which means that it is possible to integrate Hive with existing Business Intelligence tools. So, business Analyst, or non-java guys can also work on the large data sets. Similarly, the code which were earlier used in Relational data base system can be used in Hive (with changes). With Map Reducer, it is a separate exercise in itself.</a:t>
            </a:r>
          </a:p>
          <a:p>
            <a:pPr algn="just"/>
            <a:r>
              <a:rPr lang="en-US" sz="3100" dirty="0">
                <a:solidFill>
                  <a:srgbClr val="333333"/>
                </a:solidFill>
              </a:rPr>
              <a:t>It is very easy to write query involving joins (if there are few joins) in Hive. Comparing it with Map Reduce code, you have to do caching of data and do several operations to reach to the same point. </a:t>
            </a:r>
          </a:p>
          <a:p>
            <a:pPr algn="just"/>
            <a:r>
              <a:rPr lang="en-US" sz="3100" dirty="0">
                <a:solidFill>
                  <a:srgbClr val="333333"/>
                </a:solidFill>
              </a:rPr>
              <a:t>It has very low maintenance and is very simple to learn &amp; use (low learning curve).</a:t>
            </a:r>
          </a:p>
          <a:p>
            <a:endParaRPr lang="en-US" dirty="0"/>
          </a:p>
        </p:txBody>
      </p:sp>
    </p:spTree>
    <p:extLst>
      <p:ext uri="{BB962C8B-B14F-4D97-AF65-F5344CB8AC3E}">
        <p14:creationId xmlns:p14="http://schemas.microsoft.com/office/powerpoint/2010/main" val="163793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                             What is HIVE?</a:t>
            </a:r>
          </a:p>
        </p:txBody>
      </p:sp>
      <p:sp>
        <p:nvSpPr>
          <p:cNvPr id="3" name="Content Placeholder 2"/>
          <p:cNvSpPr>
            <a:spLocks noGrp="1"/>
          </p:cNvSpPr>
          <p:nvPr>
            <p:ph idx="1"/>
          </p:nvPr>
        </p:nvSpPr>
        <p:spPr/>
        <p:txBody>
          <a:bodyPr>
            <a:normAutofit/>
          </a:bodyPr>
          <a:lstStyle/>
          <a:p>
            <a:pPr algn="just"/>
            <a:r>
              <a:rPr lang="en-CA" dirty="0"/>
              <a:t>An alternative tool to deal with the Big Data rather than using traditional relational Database.</a:t>
            </a:r>
          </a:p>
          <a:p>
            <a:pPr algn="just"/>
            <a:r>
              <a:rPr lang="en-CA" dirty="0"/>
              <a:t>Data warehouse infrastructure tool to process structured data in Hadoop.</a:t>
            </a:r>
          </a:p>
          <a:p>
            <a:pPr algn="just"/>
            <a:r>
              <a:rPr lang="en-CA" dirty="0"/>
              <a:t>Summarize Big Data, and makes querying and analyzing easy.</a:t>
            </a:r>
          </a:p>
          <a:p>
            <a:pPr algn="just"/>
            <a:r>
              <a:rPr lang="en-CA" dirty="0"/>
              <a:t>Provides a simpler query model with less coding than MapReduce</a:t>
            </a:r>
          </a:p>
          <a:p>
            <a:pPr algn="just"/>
            <a:r>
              <a:rPr lang="en-CA" dirty="0"/>
              <a:t>The Hive Query Language (HQL) has similar semantics and functions as standard SQL in the relational database.</a:t>
            </a:r>
          </a:p>
          <a:p>
            <a:endParaRPr lang="en-CA" dirty="0"/>
          </a:p>
        </p:txBody>
      </p:sp>
    </p:spTree>
    <p:extLst>
      <p:ext uri="{BB962C8B-B14F-4D97-AF65-F5344CB8AC3E}">
        <p14:creationId xmlns:p14="http://schemas.microsoft.com/office/powerpoint/2010/main" val="893324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333333"/>
                </a:solidFill>
              </a:rPr>
              <a:t>Drawbacks (HIVE):</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algn="just"/>
            <a:r>
              <a:rPr lang="en-US" dirty="0">
                <a:solidFill>
                  <a:srgbClr val="333333"/>
                </a:solidFill>
              </a:rPr>
              <a:t>You cannot do complicated operations using Hive.  For example, when output of one job acts as input to the other job (</a:t>
            </a:r>
            <a:r>
              <a:rPr lang="en-US" dirty="0" err="1">
                <a:solidFill>
                  <a:srgbClr val="333333"/>
                </a:solidFill>
              </a:rPr>
              <a:t>SequenceFileFormat</a:t>
            </a:r>
            <a:r>
              <a:rPr lang="en-US" dirty="0">
                <a:solidFill>
                  <a:srgbClr val="333333"/>
                </a:solidFill>
              </a:rPr>
              <a:t> file) or writing query on an image file, Hive is not useful. </a:t>
            </a:r>
          </a:p>
          <a:p>
            <a:pPr algn="just"/>
            <a:r>
              <a:rPr lang="en-US" dirty="0">
                <a:solidFill>
                  <a:srgbClr val="333333"/>
                </a:solidFill>
              </a:rPr>
              <a:t>Hive is useful only if the data is structured. With unstructured data, Hive is not a good tool while with Map Reduce you can work on any kind of dataset.</a:t>
            </a:r>
          </a:p>
          <a:p>
            <a:pPr algn="just"/>
            <a:r>
              <a:rPr lang="en-US" dirty="0">
                <a:solidFill>
                  <a:srgbClr val="333333"/>
                </a:solidFill>
              </a:rPr>
              <a:t>Debugging code is very difficult in Hive as compared to pig in which code can be debugged in local .</a:t>
            </a:r>
          </a:p>
          <a:p>
            <a:pPr algn="just"/>
            <a:r>
              <a:rPr lang="en-US" dirty="0">
                <a:solidFill>
                  <a:srgbClr val="333333"/>
                </a:solidFill>
              </a:rPr>
              <a:t>Map Reduce is like machine code. So, you can do any analytical operation using Map Reduce programming and the disadvantage here is you are using SQL like queries and not purely SQL as per the data requested by the analyst you may have to write complex java programs also in hive. </a:t>
            </a:r>
          </a:p>
          <a:p>
            <a:endParaRPr lang="en-US" dirty="0"/>
          </a:p>
          <a:p>
            <a:endParaRPr lang="en-US" dirty="0">
              <a:solidFill>
                <a:srgbClr val="333333"/>
              </a:solidFill>
            </a:endParaRPr>
          </a:p>
          <a:p>
            <a:endParaRPr lang="en-US" dirty="0"/>
          </a:p>
          <a:p>
            <a:endParaRPr lang="en-US" dirty="0"/>
          </a:p>
        </p:txBody>
      </p:sp>
    </p:spTree>
    <p:extLst>
      <p:ext uri="{BB962C8B-B14F-4D97-AF65-F5344CB8AC3E}">
        <p14:creationId xmlns:p14="http://schemas.microsoft.com/office/powerpoint/2010/main" val="1930214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HIVE 2 Incompatibilities </a:t>
            </a:r>
          </a:p>
        </p:txBody>
      </p:sp>
      <p:sp>
        <p:nvSpPr>
          <p:cNvPr id="3" name="Content Placeholder 2"/>
          <p:cNvSpPr>
            <a:spLocks noGrp="1"/>
          </p:cNvSpPr>
          <p:nvPr>
            <p:ph idx="1"/>
          </p:nvPr>
        </p:nvSpPr>
        <p:spPr/>
        <p:txBody>
          <a:bodyPr/>
          <a:lstStyle/>
          <a:p>
            <a:pPr algn="just"/>
            <a:r>
              <a:rPr lang="en-CA" dirty="0"/>
              <a:t>Required HADOOP 2.x, HADOOP 1.x is not supported.</a:t>
            </a:r>
          </a:p>
          <a:p>
            <a:pPr algn="just"/>
            <a:r>
              <a:rPr lang="en-CA" dirty="0"/>
              <a:t>JAVA 7&amp;8 supported, JAVA 6 is not supported.</a:t>
            </a:r>
          </a:p>
          <a:p>
            <a:pPr algn="just"/>
            <a:r>
              <a:rPr lang="en-CA" dirty="0"/>
              <a:t>MapReduce is criticized, </a:t>
            </a:r>
            <a:r>
              <a:rPr lang="en-CA" dirty="0" err="1"/>
              <a:t>Tez</a:t>
            </a:r>
            <a:r>
              <a:rPr lang="en-CA" dirty="0"/>
              <a:t> or Spark is recommended instead.</a:t>
            </a:r>
          </a:p>
          <a:p>
            <a:pPr algn="just"/>
            <a:r>
              <a:rPr lang="en-CA" dirty="0"/>
              <a:t>Some configuration default changes.</a:t>
            </a:r>
          </a:p>
          <a:p>
            <a:pPr lvl="1" algn="just">
              <a:buFont typeface="Wingdings" panose="05000000000000000000" pitchFamily="2" charset="2"/>
              <a:buChar char="§"/>
            </a:pPr>
            <a:r>
              <a:rPr lang="en-CA" sz="2000" dirty="0"/>
              <a:t>SQL standard authorization used by default</a:t>
            </a:r>
          </a:p>
          <a:p>
            <a:pPr lvl="1" algn="just">
              <a:buFont typeface="Wingdings" panose="05000000000000000000" pitchFamily="2" charset="2"/>
              <a:buChar char="§"/>
            </a:pPr>
            <a:r>
              <a:rPr lang="en-CA" sz="2000" dirty="0"/>
              <a:t>Bucketing enforced by default</a:t>
            </a:r>
            <a:endParaRPr lang="en-CA" dirty="0"/>
          </a:p>
          <a:p>
            <a:endParaRPr lang="en-CA" dirty="0"/>
          </a:p>
          <a:p>
            <a:pPr marL="0" indent="0">
              <a:buNone/>
            </a:pPr>
            <a:endParaRPr lang="en-CA" dirty="0"/>
          </a:p>
          <a:p>
            <a:endParaRPr lang="en-CA" dirty="0"/>
          </a:p>
        </p:txBody>
      </p:sp>
    </p:spTree>
    <p:extLst>
      <p:ext uri="{BB962C8B-B14F-4D97-AF65-F5344CB8AC3E}">
        <p14:creationId xmlns:p14="http://schemas.microsoft.com/office/powerpoint/2010/main" val="2827577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Future Work</a:t>
            </a:r>
          </a:p>
        </p:txBody>
      </p:sp>
      <p:sp>
        <p:nvSpPr>
          <p:cNvPr id="3" name="Content Placeholder 2"/>
          <p:cNvSpPr>
            <a:spLocks noGrp="1"/>
          </p:cNvSpPr>
          <p:nvPr>
            <p:ph idx="1"/>
          </p:nvPr>
        </p:nvSpPr>
        <p:spPr/>
        <p:txBody>
          <a:bodyPr/>
          <a:lstStyle/>
          <a:p>
            <a:pPr algn="just"/>
            <a:r>
              <a:rPr lang="en-US" dirty="0"/>
              <a:t>MULTIPLE INTERFACES (JDBC)/ INTEGRATION WITH BI</a:t>
            </a:r>
          </a:p>
          <a:p>
            <a:pPr algn="just"/>
            <a:r>
              <a:rPr lang="en-US" dirty="0"/>
              <a:t>COST BASED OPTIMIZATION</a:t>
            </a:r>
          </a:p>
          <a:p>
            <a:pPr algn="just"/>
            <a:r>
              <a:rPr lang="en-US" dirty="0"/>
              <a:t>BETTER DATA LOCALITY.</a:t>
            </a:r>
          </a:p>
          <a:p>
            <a:pPr algn="just"/>
            <a:r>
              <a:rPr lang="en-US" dirty="0"/>
              <a:t>DATA COMPRESSION</a:t>
            </a:r>
          </a:p>
          <a:p>
            <a:pPr algn="just"/>
            <a:r>
              <a:rPr lang="en-US" dirty="0"/>
              <a:t>ADVANCED OPERATORS</a:t>
            </a:r>
          </a:p>
          <a:p>
            <a:pPr marL="0" indent="0">
              <a:buNone/>
            </a:pPr>
            <a:endParaRPr lang="en-US" dirty="0"/>
          </a:p>
        </p:txBody>
      </p:sp>
    </p:spTree>
    <p:extLst>
      <p:ext uri="{BB962C8B-B14F-4D97-AF65-F5344CB8AC3E}">
        <p14:creationId xmlns:p14="http://schemas.microsoft.com/office/powerpoint/2010/main" val="3475632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Conclusion</a:t>
            </a:r>
          </a:p>
        </p:txBody>
      </p:sp>
      <p:sp>
        <p:nvSpPr>
          <p:cNvPr id="3" name="Content Placeholder 2"/>
          <p:cNvSpPr>
            <a:spLocks noGrp="1"/>
          </p:cNvSpPr>
          <p:nvPr>
            <p:ph idx="1"/>
          </p:nvPr>
        </p:nvSpPr>
        <p:spPr/>
        <p:txBody>
          <a:bodyPr>
            <a:normAutofit/>
          </a:bodyPr>
          <a:lstStyle/>
          <a:p>
            <a:pPr algn="just"/>
            <a:r>
              <a:rPr lang="en-US" dirty="0"/>
              <a:t>It can be used for analytics and reporting.</a:t>
            </a:r>
          </a:p>
          <a:p>
            <a:pPr algn="just"/>
            <a:r>
              <a:rPr lang="en-US" dirty="0"/>
              <a:t>It has similar syntax to SQL.</a:t>
            </a:r>
          </a:p>
          <a:p>
            <a:pPr algn="just"/>
            <a:r>
              <a:rPr lang="en-US" dirty="0"/>
              <a:t>It provides a simpler query model with less coding.</a:t>
            </a:r>
          </a:p>
          <a:p>
            <a:pPr algn="just"/>
            <a:r>
              <a:rPr lang="en-US" dirty="0"/>
              <a:t>Its response time is faster than other type of queries.</a:t>
            </a:r>
          </a:p>
          <a:p>
            <a:pPr algn="just"/>
            <a:r>
              <a:rPr lang="en-US" dirty="0"/>
              <a:t>Hive supports user defined functions(UDFs), scripts and customized I/O format to extend its functionality. </a:t>
            </a:r>
          </a:p>
          <a:p>
            <a:pPr algn="just"/>
            <a:r>
              <a:rPr lang="en-US" dirty="0"/>
              <a:t>There is a big community of practitioners and developers working on and using hive.</a:t>
            </a:r>
          </a:p>
          <a:p>
            <a:endParaRPr lang="en-US" dirty="0"/>
          </a:p>
          <a:p>
            <a:endParaRPr lang="en-US" dirty="0"/>
          </a:p>
        </p:txBody>
      </p:sp>
    </p:spTree>
    <p:extLst>
      <p:ext uri="{BB962C8B-B14F-4D97-AF65-F5344CB8AC3E}">
        <p14:creationId xmlns:p14="http://schemas.microsoft.com/office/powerpoint/2010/main" val="117118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12874" y="2506662"/>
            <a:ext cx="10515600" cy="4351338"/>
          </a:xfrm>
        </p:spPr>
        <p:txBody>
          <a:bodyPr>
            <a:noAutofit/>
          </a:bodyPr>
          <a:lstStyle/>
          <a:p>
            <a:pPr marL="0" indent="0" algn="ctr">
              <a:buNone/>
            </a:pPr>
            <a:r>
              <a:rPr lang="en-US" sz="13800" dirty="0"/>
              <a:t>THANK YOU</a:t>
            </a:r>
          </a:p>
        </p:txBody>
      </p:sp>
    </p:spTree>
    <p:extLst>
      <p:ext uri="{BB962C8B-B14F-4D97-AF65-F5344CB8AC3E}">
        <p14:creationId xmlns:p14="http://schemas.microsoft.com/office/powerpoint/2010/main" val="129957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                        Features of HIVE</a:t>
            </a:r>
          </a:p>
        </p:txBody>
      </p:sp>
      <p:sp>
        <p:nvSpPr>
          <p:cNvPr id="3" name="Content Placeholder 2"/>
          <p:cNvSpPr>
            <a:spLocks noGrp="1"/>
          </p:cNvSpPr>
          <p:nvPr>
            <p:ph idx="1"/>
          </p:nvPr>
        </p:nvSpPr>
        <p:spPr/>
        <p:txBody>
          <a:bodyPr/>
          <a:lstStyle/>
          <a:p>
            <a:pPr algn="just"/>
            <a:r>
              <a:rPr lang="en-CA" dirty="0"/>
              <a:t>Familiar, fast, scalable, and extensible.</a:t>
            </a:r>
          </a:p>
          <a:p>
            <a:pPr algn="just"/>
            <a:r>
              <a:rPr lang="en-CA" dirty="0"/>
              <a:t>Stores schema in a database and processed data into HDFS.</a:t>
            </a:r>
          </a:p>
          <a:p>
            <a:pPr algn="just"/>
            <a:r>
              <a:rPr lang="en-CA" dirty="0"/>
              <a:t>Allows users to read data in arbitrary formats, using </a:t>
            </a:r>
            <a:r>
              <a:rPr lang="en-CA" dirty="0" err="1"/>
              <a:t>SerDes</a:t>
            </a:r>
            <a:r>
              <a:rPr lang="en-CA" dirty="0"/>
              <a:t> and </a:t>
            </a:r>
            <a:r>
              <a:rPr lang="en-CA" dirty="0" err="1"/>
              <a:t>Input/Output</a:t>
            </a:r>
            <a:r>
              <a:rPr lang="en-CA" dirty="0"/>
              <a:t> formats.</a:t>
            </a:r>
          </a:p>
          <a:p>
            <a:pPr algn="just"/>
            <a:r>
              <a:rPr lang="en-CA" dirty="0"/>
              <a:t>Supports user-defined functions, scripts, and a customized I/O format to extend its functionality.</a:t>
            </a:r>
          </a:p>
          <a:p>
            <a:pPr algn="just"/>
            <a:r>
              <a:rPr lang="en-CA" dirty="0"/>
              <a:t>Supports running on different computing frameworks.</a:t>
            </a:r>
          </a:p>
          <a:p>
            <a:pPr algn="just"/>
            <a:r>
              <a:rPr lang="en-CA" dirty="0"/>
              <a:t>Response time is typically much faster than other types of queries on the same type of huge datasets</a:t>
            </a:r>
          </a:p>
        </p:txBody>
      </p:sp>
    </p:spTree>
    <p:extLst>
      <p:ext uri="{BB962C8B-B14F-4D97-AF65-F5344CB8AC3E}">
        <p14:creationId xmlns:p14="http://schemas.microsoft.com/office/powerpoint/2010/main" val="138583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                      Architecture of HIVE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3213" y="1690688"/>
            <a:ext cx="9580098" cy="4925750"/>
          </a:xfrm>
        </p:spPr>
      </p:pic>
    </p:spTree>
    <p:extLst>
      <p:ext uri="{BB962C8B-B14F-4D97-AF65-F5344CB8AC3E}">
        <p14:creationId xmlns:p14="http://schemas.microsoft.com/office/powerpoint/2010/main" val="40253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following components are the main building blocks in Hive: </a:t>
            </a:r>
          </a:p>
        </p:txBody>
      </p:sp>
      <p:sp>
        <p:nvSpPr>
          <p:cNvPr id="3" name="Content Placeholder 2"/>
          <p:cNvSpPr>
            <a:spLocks noGrp="1"/>
          </p:cNvSpPr>
          <p:nvPr>
            <p:ph idx="1"/>
          </p:nvPr>
        </p:nvSpPr>
        <p:spPr>
          <a:xfrm>
            <a:off x="838200" y="1825625"/>
            <a:ext cx="10515600" cy="4786190"/>
          </a:xfrm>
        </p:spPr>
        <p:txBody>
          <a:bodyPr>
            <a:normAutofit fontScale="77500" lnSpcReduction="20000"/>
          </a:bodyPr>
          <a:lstStyle/>
          <a:p>
            <a:pPr marL="0" indent="0" algn="just">
              <a:buNone/>
            </a:pPr>
            <a:r>
              <a:rPr lang="en-CA" dirty="0"/>
              <a:t>• </a:t>
            </a:r>
            <a:r>
              <a:rPr lang="en-CA" dirty="0" err="1"/>
              <a:t>Metastore</a:t>
            </a:r>
            <a:r>
              <a:rPr lang="en-CA" dirty="0"/>
              <a:t> – The component that stores the system catalog and metadata about tables, columns, partitions etc. </a:t>
            </a:r>
          </a:p>
          <a:p>
            <a:pPr marL="0" indent="0" algn="just">
              <a:buNone/>
            </a:pPr>
            <a:r>
              <a:rPr lang="en-CA" dirty="0"/>
              <a:t>• Driver – The component that manages the lifecycle of a </a:t>
            </a:r>
            <a:r>
              <a:rPr lang="en-CA" dirty="0" err="1"/>
              <a:t>HiveQL</a:t>
            </a:r>
            <a:r>
              <a:rPr lang="en-CA" dirty="0"/>
              <a:t> statement as it moves through Hive. The driver also maintains a session handle and any session statistics. </a:t>
            </a:r>
          </a:p>
          <a:p>
            <a:pPr marL="0" indent="0" algn="just">
              <a:buNone/>
            </a:pPr>
            <a:r>
              <a:rPr lang="en-CA" dirty="0"/>
              <a:t>• Query Compiler – The component that compiles </a:t>
            </a:r>
            <a:r>
              <a:rPr lang="en-CA" dirty="0" err="1"/>
              <a:t>HiveQL</a:t>
            </a:r>
            <a:r>
              <a:rPr lang="en-CA" dirty="0"/>
              <a:t> into a directed acyclic graph of map/reduce tasks. </a:t>
            </a:r>
          </a:p>
          <a:p>
            <a:pPr marL="0" indent="0" algn="just">
              <a:buNone/>
            </a:pPr>
            <a:r>
              <a:rPr lang="en-CA" dirty="0"/>
              <a:t>• Execution Engine – The component that executes the tasks produced by the compiler in proper dependency order. The execution engine interacts with the underlying Hadoop instance. </a:t>
            </a:r>
          </a:p>
          <a:p>
            <a:pPr marL="0" indent="0" algn="just">
              <a:buNone/>
            </a:pPr>
            <a:r>
              <a:rPr lang="en-CA" dirty="0"/>
              <a:t>• </a:t>
            </a:r>
            <a:r>
              <a:rPr lang="en-CA" dirty="0" err="1"/>
              <a:t>HiveServer</a:t>
            </a:r>
            <a:r>
              <a:rPr lang="en-CA" dirty="0"/>
              <a:t> – The component that provides a thrift interface and a JDBC/ODBC server and provides a way of integrating Hive with other applications. </a:t>
            </a:r>
          </a:p>
          <a:p>
            <a:pPr marL="0" indent="0" algn="just">
              <a:buNone/>
            </a:pPr>
            <a:r>
              <a:rPr lang="en-CA" dirty="0"/>
              <a:t>• Clients components like the Command Line Interface (CLI), the web UI and JDBC/ODBC driver. </a:t>
            </a:r>
          </a:p>
          <a:p>
            <a:pPr marL="0" indent="0" algn="just">
              <a:buNone/>
            </a:pPr>
            <a:r>
              <a:rPr lang="en-CA" dirty="0"/>
              <a:t>• Extensibility Interfaces which include the </a:t>
            </a:r>
            <a:r>
              <a:rPr lang="en-CA" dirty="0" err="1"/>
              <a:t>SerDe</a:t>
            </a:r>
            <a:r>
              <a:rPr lang="en-CA" dirty="0"/>
              <a:t> and </a:t>
            </a:r>
            <a:r>
              <a:rPr lang="en-CA" dirty="0" err="1"/>
              <a:t>ObjectInspector</a:t>
            </a:r>
            <a:r>
              <a:rPr lang="en-CA" dirty="0"/>
              <a:t> interfaces already described previously as well as the UDF(User Defined Function) and UDAF(User Defined Aggregate Function) interfaces that enable users to define their own custom functions.</a:t>
            </a:r>
          </a:p>
        </p:txBody>
      </p:sp>
    </p:spTree>
    <p:extLst>
      <p:ext uri="{BB962C8B-B14F-4D97-AF65-F5344CB8AC3E}">
        <p14:creationId xmlns:p14="http://schemas.microsoft.com/office/powerpoint/2010/main" val="16676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365125"/>
            <a:ext cx="10515600" cy="1325563"/>
          </a:xfrm>
        </p:spPr>
        <p:txBody>
          <a:bodyPr/>
          <a:lstStyle/>
          <a:p>
            <a:pPr algn="ctr"/>
            <a:r>
              <a:rPr lang="en-CA" b="1" u="sng" dirty="0"/>
              <a:t>HIVE TABLES</a:t>
            </a:r>
          </a:p>
        </p:txBody>
      </p:sp>
      <p:sp>
        <p:nvSpPr>
          <p:cNvPr id="6" name="Text Placeholder 5"/>
          <p:cNvSpPr>
            <a:spLocks noGrp="1"/>
          </p:cNvSpPr>
          <p:nvPr>
            <p:ph type="body" idx="1"/>
          </p:nvPr>
        </p:nvSpPr>
        <p:spPr>
          <a:xfrm>
            <a:off x="839788" y="1681163"/>
            <a:ext cx="5157787" cy="428991"/>
          </a:xfrm>
        </p:spPr>
        <p:txBody>
          <a:bodyPr/>
          <a:lstStyle/>
          <a:p>
            <a:pPr algn="ctr"/>
            <a:r>
              <a:rPr lang="en-CA" dirty="0"/>
              <a:t>INTERNAL TABLES	</a:t>
            </a:r>
          </a:p>
        </p:txBody>
      </p:sp>
      <p:sp>
        <p:nvSpPr>
          <p:cNvPr id="7" name="Content Placeholder 6"/>
          <p:cNvSpPr>
            <a:spLocks noGrp="1"/>
          </p:cNvSpPr>
          <p:nvPr>
            <p:ph sz="half" idx="2"/>
          </p:nvPr>
        </p:nvSpPr>
        <p:spPr>
          <a:xfrm>
            <a:off x="564776" y="2093118"/>
            <a:ext cx="5432799" cy="4321749"/>
          </a:xfrm>
        </p:spPr>
        <p:txBody>
          <a:bodyPr>
            <a:normAutofit/>
          </a:bodyPr>
          <a:lstStyle/>
          <a:p>
            <a:pPr algn="just"/>
            <a:r>
              <a:rPr lang="en-CA" sz="2400" dirty="0"/>
              <a:t>First we have to create table and load the data i.e. </a:t>
            </a:r>
            <a:r>
              <a:rPr lang="en-CA" sz="2400" b="1" dirty="0"/>
              <a:t>data on schema</a:t>
            </a:r>
            <a:r>
              <a:rPr lang="en-CA" sz="2400" dirty="0"/>
              <a:t>.</a:t>
            </a:r>
          </a:p>
          <a:p>
            <a:pPr algn="just"/>
            <a:r>
              <a:rPr lang="en-CA" sz="2400" dirty="0"/>
              <a:t>Both data and schema will be removed if the table is dropped.</a:t>
            </a:r>
          </a:p>
          <a:p>
            <a:pPr algn="just"/>
            <a:r>
              <a:rPr lang="en-CA" sz="2400" dirty="0"/>
              <a:t>We use Internal table :</a:t>
            </a:r>
          </a:p>
          <a:p>
            <a:pPr lvl="1" algn="just">
              <a:buFont typeface="Wingdings" panose="05000000000000000000" pitchFamily="2" charset="2"/>
              <a:buChar char="ü"/>
            </a:pPr>
            <a:r>
              <a:rPr lang="en-CA" sz="2000" dirty="0"/>
              <a:t>When data is temporary</a:t>
            </a:r>
          </a:p>
          <a:p>
            <a:pPr lvl="1" algn="just">
              <a:buFont typeface="Wingdings" panose="05000000000000000000" pitchFamily="2" charset="2"/>
              <a:buChar char="ü"/>
            </a:pPr>
            <a:r>
              <a:rPr lang="en-CA" sz="2000" dirty="0"/>
              <a:t>Data is not needed after deletion</a:t>
            </a:r>
          </a:p>
          <a:p>
            <a:pPr lvl="1" algn="just">
              <a:buFont typeface="Wingdings" panose="05000000000000000000" pitchFamily="2" charset="2"/>
              <a:buChar char="ü"/>
            </a:pPr>
            <a:r>
              <a:rPr lang="en-CA" sz="2000" dirty="0"/>
              <a:t>If Hive is using the table data completely i.e. not allowing any external sources like pig, </a:t>
            </a:r>
            <a:r>
              <a:rPr lang="en-CA" sz="2000" dirty="0" err="1"/>
              <a:t>sqoop</a:t>
            </a:r>
            <a:r>
              <a:rPr lang="en-CA" sz="2000" dirty="0"/>
              <a:t>,  </a:t>
            </a:r>
            <a:r>
              <a:rPr lang="en-CA" sz="2000" dirty="0" err="1"/>
              <a:t>mapreduce</a:t>
            </a:r>
            <a:r>
              <a:rPr lang="en-CA" sz="2000" dirty="0"/>
              <a:t> et-cetera to use the table.</a:t>
            </a:r>
            <a:r>
              <a:rPr lang="en-CA" dirty="0"/>
              <a:t>	</a:t>
            </a:r>
          </a:p>
        </p:txBody>
      </p:sp>
      <p:sp>
        <p:nvSpPr>
          <p:cNvPr id="8" name="Text Placeholder 7"/>
          <p:cNvSpPr>
            <a:spLocks noGrp="1"/>
          </p:cNvSpPr>
          <p:nvPr>
            <p:ph type="body" sz="quarter" idx="3"/>
          </p:nvPr>
        </p:nvSpPr>
        <p:spPr>
          <a:xfrm>
            <a:off x="6172200" y="1681163"/>
            <a:ext cx="5183188" cy="428991"/>
          </a:xfrm>
        </p:spPr>
        <p:txBody>
          <a:bodyPr/>
          <a:lstStyle/>
          <a:p>
            <a:pPr algn="ctr"/>
            <a:r>
              <a:rPr lang="en-CA" dirty="0"/>
              <a:t>EXTERNAL TABLES</a:t>
            </a:r>
          </a:p>
        </p:txBody>
      </p:sp>
      <p:sp>
        <p:nvSpPr>
          <p:cNvPr id="9" name="Content Placeholder 8"/>
          <p:cNvSpPr>
            <a:spLocks noGrp="1"/>
          </p:cNvSpPr>
          <p:nvPr>
            <p:ph sz="quarter" idx="4"/>
          </p:nvPr>
        </p:nvSpPr>
        <p:spPr>
          <a:xfrm>
            <a:off x="6172200" y="2164483"/>
            <a:ext cx="5357813" cy="4250384"/>
          </a:xfrm>
        </p:spPr>
        <p:txBody>
          <a:bodyPr>
            <a:normAutofit fontScale="85000" lnSpcReduction="20000"/>
          </a:bodyPr>
          <a:lstStyle/>
          <a:p>
            <a:pPr algn="just"/>
            <a:r>
              <a:rPr lang="en-CA" dirty="0"/>
              <a:t>In this case data is available on HDFS and table is created on HDFS data i.e. </a:t>
            </a:r>
            <a:r>
              <a:rPr lang="en-CA" b="1" dirty="0"/>
              <a:t>schema on data</a:t>
            </a:r>
            <a:r>
              <a:rPr lang="en-CA" dirty="0"/>
              <a:t>.</a:t>
            </a:r>
          </a:p>
          <a:p>
            <a:pPr algn="just"/>
            <a:r>
              <a:rPr lang="en-CA" dirty="0"/>
              <a:t>At the time of dropping the table, only schema will be dropped as data will be still available in the HDFS as before.</a:t>
            </a:r>
          </a:p>
          <a:p>
            <a:pPr algn="just"/>
            <a:r>
              <a:rPr lang="en-CA" dirty="0"/>
              <a:t>It also provides an option of creating multiple schemas for the data stored in HDFS instead of deleting the data </a:t>
            </a:r>
            <a:r>
              <a:rPr lang="en-CA" dirty="0" err="1"/>
              <a:t>everytime</a:t>
            </a:r>
            <a:r>
              <a:rPr lang="en-CA" dirty="0"/>
              <a:t> when schema updates.</a:t>
            </a:r>
          </a:p>
          <a:p>
            <a:pPr algn="just"/>
            <a:r>
              <a:rPr lang="en-CA" dirty="0"/>
              <a:t>We use external tables:</a:t>
            </a:r>
          </a:p>
          <a:p>
            <a:pPr lvl="1" algn="just">
              <a:buFont typeface="Wingdings" panose="05000000000000000000" pitchFamily="2" charset="2"/>
              <a:buChar char="ü"/>
            </a:pPr>
            <a:r>
              <a:rPr lang="en-CA" dirty="0"/>
              <a:t>When data is available in HDFS</a:t>
            </a:r>
          </a:p>
          <a:p>
            <a:pPr lvl="1" algn="just">
              <a:buFont typeface="Wingdings" panose="05000000000000000000" pitchFamily="2" charset="2"/>
              <a:buChar char="ü"/>
            </a:pPr>
            <a:r>
              <a:rPr lang="en-CA" dirty="0"/>
              <a:t>When files are being used outside of Hive</a:t>
            </a:r>
          </a:p>
        </p:txBody>
      </p:sp>
    </p:spTree>
    <p:extLst>
      <p:ext uri="{BB962C8B-B14F-4D97-AF65-F5344CB8AC3E}">
        <p14:creationId xmlns:p14="http://schemas.microsoft.com/office/powerpoint/2010/main" val="88389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234"/>
            <a:ext cx="10515600" cy="1325563"/>
          </a:xfrm>
        </p:spPr>
        <p:txBody>
          <a:bodyPr/>
          <a:lstStyle/>
          <a:p>
            <a:pPr algn="ctr"/>
            <a:r>
              <a:rPr lang="en-CA" b="1" u="sng" cap="all" dirty="0">
                <a:cs typeface="Times New Roman" panose="02020603050405020304" pitchFamily="18" charset="0"/>
              </a:rPr>
              <a:t>WHEN TO USE HIVE</a:t>
            </a:r>
            <a:endParaRPr lang="en-CA" u="sng" dirty="0"/>
          </a:p>
        </p:txBody>
      </p:sp>
      <p:sp>
        <p:nvSpPr>
          <p:cNvPr id="3" name="Content Placeholder 2"/>
          <p:cNvSpPr>
            <a:spLocks noGrp="1"/>
          </p:cNvSpPr>
          <p:nvPr>
            <p:ph idx="1"/>
          </p:nvPr>
        </p:nvSpPr>
        <p:spPr>
          <a:xfrm>
            <a:off x="838200" y="1560097"/>
            <a:ext cx="10515600" cy="5109748"/>
          </a:xfrm>
        </p:spPr>
        <p:txBody>
          <a:bodyPr>
            <a:normAutofit fontScale="92500" lnSpcReduction="10000"/>
          </a:bodyPr>
          <a:lstStyle/>
          <a:p>
            <a:pPr lvl="0" algn="just"/>
            <a:r>
              <a:rPr lang="en-CA" sz="2600" b="1" dirty="0">
                <a:cs typeface="Times New Roman" panose="02020603050405020304" pitchFamily="18" charset="0"/>
              </a:rPr>
              <a:t>If you have large (think terabytes/petabytes) datasets to query:</a:t>
            </a:r>
            <a:r>
              <a:rPr lang="en-CA" sz="2600" dirty="0">
                <a:cs typeface="Times New Roman" panose="02020603050405020304" pitchFamily="18" charset="0"/>
              </a:rPr>
              <a:t> Hive is designed specifically for analytics on large datasets and works well</a:t>
            </a:r>
            <a:br>
              <a:rPr lang="en-CA" sz="2600" dirty="0">
                <a:cs typeface="Times New Roman" panose="02020603050405020304" pitchFamily="18" charset="0"/>
              </a:rPr>
            </a:br>
            <a:r>
              <a:rPr lang="en-CA" sz="2600" dirty="0">
                <a:cs typeface="Times New Roman" panose="02020603050405020304" pitchFamily="18" charset="0"/>
              </a:rPr>
              <a:t>for a range of complex queries. Hive is the most approachable way to quickly (relatively) query and inspect datasets already stored in Hadoop.</a:t>
            </a:r>
          </a:p>
          <a:p>
            <a:pPr lvl="0" algn="just"/>
            <a:r>
              <a:rPr lang="en-CA" sz="2600" b="1" dirty="0">
                <a:cs typeface="Times New Roman" panose="02020603050405020304" pitchFamily="18" charset="0"/>
              </a:rPr>
              <a:t>If extensibility is important:</a:t>
            </a:r>
            <a:r>
              <a:rPr lang="en-CA" sz="2600" dirty="0">
                <a:cs typeface="Times New Roman" panose="02020603050405020304" pitchFamily="18" charset="0"/>
              </a:rPr>
              <a:t> Hive has a range of user function APIs that can be used to build custom behavior in to the query engine. </a:t>
            </a:r>
          </a:p>
          <a:p>
            <a:pPr algn="just"/>
            <a:r>
              <a:rPr lang="en-CA" sz="2600" dirty="0">
                <a:cs typeface="Times New Roman" panose="02020603050405020304" pitchFamily="18" charset="0"/>
              </a:rPr>
              <a:t>Hive is not really ideal for </a:t>
            </a:r>
            <a:r>
              <a:rPr lang="en-CA" sz="2600" b="1" dirty="0" err="1">
                <a:cs typeface="Times New Roman" panose="02020603050405020304" pitchFamily="18" charset="0"/>
              </a:rPr>
              <a:t>Realtime</a:t>
            </a:r>
            <a:r>
              <a:rPr lang="en-CA" sz="2600" dirty="0">
                <a:cs typeface="Times New Roman" panose="02020603050405020304" pitchFamily="18" charset="0"/>
              </a:rPr>
              <a:t> data storage. But, with the add </a:t>
            </a:r>
            <a:r>
              <a:rPr lang="en-CA" sz="2600" dirty="0" err="1">
                <a:cs typeface="Times New Roman" panose="02020603050405020304" pitchFamily="18" charset="0"/>
              </a:rPr>
              <a:t>ons</a:t>
            </a:r>
            <a:r>
              <a:rPr lang="en-CA" sz="2600" dirty="0">
                <a:cs typeface="Times New Roman" panose="02020603050405020304" pitchFamily="18" charset="0"/>
              </a:rPr>
              <a:t> like </a:t>
            </a:r>
            <a:r>
              <a:rPr lang="en-CA" sz="2600" b="1" dirty="0" err="1">
                <a:cs typeface="Times New Roman" panose="02020603050405020304" pitchFamily="18" charset="0"/>
              </a:rPr>
              <a:t>Tez</a:t>
            </a:r>
            <a:r>
              <a:rPr lang="en-CA" sz="2600" b="1" dirty="0">
                <a:cs typeface="Times New Roman" panose="02020603050405020304" pitchFamily="18" charset="0"/>
              </a:rPr>
              <a:t>, Shark </a:t>
            </a:r>
            <a:r>
              <a:rPr lang="en-CA" sz="2600" dirty="0">
                <a:cs typeface="Times New Roman" panose="02020603050405020304" pitchFamily="18" charset="0"/>
              </a:rPr>
              <a:t>et-cetera Hive has become pretty amazing and a game changer in many enterprise divisions.</a:t>
            </a:r>
          </a:p>
          <a:p>
            <a:pPr lvl="0" algn="just"/>
            <a:r>
              <a:rPr lang="en-CA" sz="2600" dirty="0">
                <a:cs typeface="Times New Roman" panose="02020603050405020304" pitchFamily="18" charset="0"/>
              </a:rPr>
              <a:t>Thus it could be summarized that Hive is most suited for data warehouse applications, where</a:t>
            </a:r>
          </a:p>
          <a:p>
            <a:pPr marL="0" indent="0" algn="just">
              <a:buNone/>
            </a:pPr>
            <a:r>
              <a:rPr lang="en-CA" sz="2600" dirty="0">
                <a:cs typeface="Times New Roman" panose="02020603050405020304" pitchFamily="18" charset="0"/>
              </a:rPr>
              <a:t>	1) Relatively static data is analyzed</a:t>
            </a:r>
          </a:p>
          <a:p>
            <a:pPr marL="0" indent="0" algn="just">
              <a:buNone/>
            </a:pPr>
            <a:r>
              <a:rPr lang="en-CA" sz="2600" dirty="0">
                <a:cs typeface="Times New Roman" panose="02020603050405020304" pitchFamily="18" charset="0"/>
              </a:rPr>
              <a:t>	2) Fast response times are not required</a:t>
            </a:r>
          </a:p>
          <a:p>
            <a:pPr marL="0" indent="0" algn="just">
              <a:buNone/>
            </a:pPr>
            <a:r>
              <a:rPr lang="en-CA" sz="2600" dirty="0">
                <a:cs typeface="Times New Roman" panose="02020603050405020304" pitchFamily="18" charset="0"/>
              </a:rPr>
              <a:t>	3) When the data is not changing rapidly</a:t>
            </a:r>
          </a:p>
          <a:p>
            <a:endParaRPr lang="en-CA" dirty="0">
              <a:cs typeface="Times New Roman" panose="02020603050405020304" pitchFamily="18" charset="0"/>
            </a:endParaRPr>
          </a:p>
          <a:p>
            <a:pPr lvl="0"/>
            <a:endParaRPr lang="en-CA" sz="2400" dirty="0">
              <a:cs typeface="Times New Roman" panose="02020603050405020304" pitchFamily="18" charset="0"/>
            </a:endParaRPr>
          </a:p>
          <a:p>
            <a:endParaRPr lang="en-CA" dirty="0"/>
          </a:p>
        </p:txBody>
      </p:sp>
    </p:spTree>
    <p:extLst>
      <p:ext uri="{BB962C8B-B14F-4D97-AF65-F5344CB8AC3E}">
        <p14:creationId xmlns:p14="http://schemas.microsoft.com/office/powerpoint/2010/main" val="118721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126" y="365125"/>
            <a:ext cx="8657492" cy="1325563"/>
          </a:xfrm>
        </p:spPr>
        <p:txBody>
          <a:bodyPr/>
          <a:lstStyle/>
          <a:p>
            <a:pPr algn="ctr"/>
            <a:r>
              <a:rPr lang="en-CA" b="1" u="sng" dirty="0"/>
              <a:t>Differentiating HIVE from PIG</a:t>
            </a:r>
          </a:p>
        </p:txBody>
      </p:sp>
      <p:graphicFrame>
        <p:nvGraphicFramePr>
          <p:cNvPr id="4" name="Table 3"/>
          <p:cNvGraphicFramePr>
            <a:graphicFrameLocks noGrp="1"/>
          </p:cNvGraphicFramePr>
          <p:nvPr>
            <p:extLst>
              <p:ext uri="{D42A27DB-BD31-4B8C-83A1-F6EECF244321}">
                <p14:modId xmlns:p14="http://schemas.microsoft.com/office/powerpoint/2010/main" val="1842987446"/>
              </p:ext>
            </p:extLst>
          </p:nvPr>
        </p:nvGraphicFramePr>
        <p:xfrm>
          <a:off x="1654124" y="1690688"/>
          <a:ext cx="8657494" cy="5063106"/>
        </p:xfrm>
        <a:graphic>
          <a:graphicData uri="http://schemas.openxmlformats.org/drawingml/2006/table">
            <a:tbl>
              <a:tblPr firstRow="1" bandRow="1">
                <a:tableStyleId>{5C22544A-7EE6-4342-B048-85BDC9FD1C3A}</a:tableStyleId>
              </a:tblPr>
              <a:tblGrid>
                <a:gridCol w="4328747">
                  <a:extLst>
                    <a:ext uri="{9D8B030D-6E8A-4147-A177-3AD203B41FA5}">
                      <a16:colId xmlns:a16="http://schemas.microsoft.com/office/drawing/2014/main" xmlns="" val="1198966529"/>
                    </a:ext>
                  </a:extLst>
                </a:gridCol>
                <a:gridCol w="4328747">
                  <a:extLst>
                    <a:ext uri="{9D8B030D-6E8A-4147-A177-3AD203B41FA5}">
                      <a16:colId xmlns:a16="http://schemas.microsoft.com/office/drawing/2014/main" xmlns="" val="3078675486"/>
                    </a:ext>
                  </a:extLst>
                </a:gridCol>
              </a:tblGrid>
              <a:tr h="543008">
                <a:tc>
                  <a:txBody>
                    <a:bodyPr/>
                    <a:lstStyle/>
                    <a:p>
                      <a:pPr algn="ctr"/>
                      <a:r>
                        <a:rPr lang="en-CA" sz="2400" dirty="0"/>
                        <a:t>HIVE</a:t>
                      </a:r>
                    </a:p>
                  </a:txBody>
                  <a:tcPr>
                    <a:solidFill>
                      <a:schemeClr val="accent4">
                        <a:lumMod val="60000"/>
                        <a:lumOff val="40000"/>
                      </a:schemeClr>
                    </a:solidFill>
                  </a:tcPr>
                </a:tc>
                <a:tc>
                  <a:txBody>
                    <a:bodyPr/>
                    <a:lstStyle/>
                    <a:p>
                      <a:pPr algn="ctr"/>
                      <a:r>
                        <a:rPr lang="en-CA" sz="2400" dirty="0"/>
                        <a:t>PIG</a:t>
                      </a:r>
                    </a:p>
                  </a:txBody>
                  <a:tcPr>
                    <a:solidFill>
                      <a:schemeClr val="accent4">
                        <a:lumMod val="60000"/>
                        <a:lumOff val="40000"/>
                      </a:schemeClr>
                    </a:solidFill>
                  </a:tcPr>
                </a:tc>
                <a:extLst>
                  <a:ext uri="{0D108BD9-81ED-4DB2-BD59-A6C34878D82A}">
                    <a16:rowId xmlns:a16="http://schemas.microsoft.com/office/drawing/2014/main" xmlns="" val="3272661024"/>
                  </a:ext>
                </a:extLst>
              </a:tr>
              <a:tr h="617055">
                <a:tc>
                  <a:txBody>
                    <a:bodyPr/>
                    <a:lstStyle/>
                    <a:p>
                      <a:r>
                        <a:rPr lang="en-CA" sz="1800" kern="1200" dirty="0">
                          <a:solidFill>
                            <a:schemeClr val="dk1"/>
                          </a:solidFill>
                          <a:effectLst/>
                          <a:latin typeface="+mn-lt"/>
                          <a:ea typeface="+mn-ea"/>
                          <a:cs typeface="+mn-cs"/>
                        </a:rPr>
                        <a:t>Best for </a:t>
                      </a:r>
                      <a:r>
                        <a:rPr lang="en-CA" sz="1800" i="1" kern="1200" dirty="0">
                          <a:solidFill>
                            <a:schemeClr val="dk1"/>
                          </a:solidFill>
                          <a:effectLst/>
                          <a:latin typeface="+mn-lt"/>
                          <a:ea typeface="+mn-ea"/>
                          <a:cs typeface="+mn-cs"/>
                        </a:rPr>
                        <a:t>structured Data</a:t>
                      </a:r>
                      <a:r>
                        <a:rPr lang="en-CA" sz="1800" kern="1200" dirty="0">
                          <a:solidFill>
                            <a:schemeClr val="dk1"/>
                          </a:solidFill>
                          <a:effectLst/>
                          <a:latin typeface="+mn-lt"/>
                          <a:ea typeface="+mn-ea"/>
                          <a:cs typeface="+mn-cs"/>
                        </a:rPr>
                        <a:t> </a:t>
                      </a:r>
                      <a:endParaRPr lang="en-CA" dirty="0"/>
                    </a:p>
                  </a:txBody>
                  <a:tcPr/>
                </a:tc>
                <a:tc>
                  <a:txBody>
                    <a:bodyPr/>
                    <a:lstStyle/>
                    <a:p>
                      <a:r>
                        <a:rPr lang="en-CA" sz="1800" kern="1200" dirty="0">
                          <a:solidFill>
                            <a:schemeClr val="dk1"/>
                          </a:solidFill>
                          <a:effectLst/>
                          <a:latin typeface="+mn-lt"/>
                          <a:ea typeface="+mn-ea"/>
                          <a:cs typeface="+mn-cs"/>
                        </a:rPr>
                        <a:t>Best for </a:t>
                      </a:r>
                      <a:r>
                        <a:rPr lang="en-CA" sz="1800" i="1" kern="1200" dirty="0">
                          <a:solidFill>
                            <a:schemeClr val="dk1"/>
                          </a:solidFill>
                          <a:effectLst/>
                          <a:latin typeface="+mn-lt"/>
                          <a:ea typeface="+mn-ea"/>
                          <a:cs typeface="+mn-cs"/>
                        </a:rPr>
                        <a:t>semi structured data</a:t>
                      </a:r>
                      <a:endParaRPr lang="en-CA" dirty="0"/>
                    </a:p>
                  </a:txBody>
                  <a:tcPr/>
                </a:tc>
                <a:extLst>
                  <a:ext uri="{0D108BD9-81ED-4DB2-BD59-A6C34878D82A}">
                    <a16:rowId xmlns:a16="http://schemas.microsoft.com/office/drawing/2014/main" xmlns="" val="3175433188"/>
                  </a:ext>
                </a:extLst>
              </a:tr>
              <a:tr h="617055">
                <a:tc>
                  <a:txBody>
                    <a:bodyPr/>
                    <a:lstStyle/>
                    <a:p>
                      <a:r>
                        <a:rPr lang="en-CA" sz="1800" kern="1200" dirty="0">
                          <a:solidFill>
                            <a:schemeClr val="dk1"/>
                          </a:solidFill>
                          <a:effectLst/>
                          <a:latin typeface="+mn-lt"/>
                          <a:ea typeface="+mn-ea"/>
                          <a:cs typeface="+mn-cs"/>
                        </a:rPr>
                        <a:t>Its used for </a:t>
                      </a:r>
                      <a:r>
                        <a:rPr lang="en-CA" sz="1800" i="1" kern="1200" dirty="0">
                          <a:solidFill>
                            <a:schemeClr val="dk1"/>
                          </a:solidFill>
                          <a:effectLst/>
                          <a:latin typeface="+mn-lt"/>
                          <a:ea typeface="+mn-ea"/>
                          <a:cs typeface="+mn-cs"/>
                        </a:rPr>
                        <a:t>reporting</a:t>
                      </a:r>
                      <a:endParaRPr lang="en-CA" dirty="0"/>
                    </a:p>
                  </a:txBody>
                  <a:tcPr/>
                </a:tc>
                <a:tc>
                  <a:txBody>
                    <a:bodyPr/>
                    <a:lstStyle/>
                    <a:p>
                      <a:r>
                        <a:rPr lang="en-CA" sz="1800" b="0" kern="1200" dirty="0">
                          <a:solidFill>
                            <a:schemeClr val="dk1"/>
                          </a:solidFill>
                          <a:effectLst/>
                          <a:latin typeface="+mn-lt"/>
                          <a:ea typeface="+mn-ea"/>
                          <a:cs typeface="+mn-cs"/>
                        </a:rPr>
                        <a:t>Used </a:t>
                      </a:r>
                      <a:r>
                        <a:rPr lang="en-CA" sz="1800" kern="1200" dirty="0">
                          <a:solidFill>
                            <a:schemeClr val="dk1"/>
                          </a:solidFill>
                          <a:effectLst/>
                          <a:latin typeface="+mn-lt"/>
                          <a:ea typeface="+mn-ea"/>
                          <a:cs typeface="+mn-cs"/>
                        </a:rPr>
                        <a:t>for </a:t>
                      </a:r>
                      <a:r>
                        <a:rPr lang="en-CA" sz="1800" i="1" kern="1200" dirty="0">
                          <a:solidFill>
                            <a:schemeClr val="dk1"/>
                          </a:solidFill>
                          <a:effectLst/>
                          <a:latin typeface="+mn-lt"/>
                          <a:ea typeface="+mn-ea"/>
                          <a:cs typeface="+mn-cs"/>
                        </a:rPr>
                        <a:t>programming</a:t>
                      </a:r>
                      <a:endParaRPr lang="en-CA" dirty="0"/>
                    </a:p>
                  </a:txBody>
                  <a:tcPr/>
                </a:tc>
                <a:extLst>
                  <a:ext uri="{0D108BD9-81ED-4DB2-BD59-A6C34878D82A}">
                    <a16:rowId xmlns:a16="http://schemas.microsoft.com/office/drawing/2014/main" xmlns="" val="3263205974"/>
                  </a:ext>
                </a:extLst>
              </a:tr>
              <a:tr h="617055">
                <a:tc>
                  <a:txBody>
                    <a:bodyPr/>
                    <a:lstStyle/>
                    <a:p>
                      <a:r>
                        <a:rPr lang="en-CA" sz="1800" kern="1200" dirty="0">
                          <a:solidFill>
                            <a:schemeClr val="dk1"/>
                          </a:solidFill>
                          <a:effectLst/>
                          <a:latin typeface="+mn-lt"/>
                          <a:ea typeface="+mn-ea"/>
                          <a:cs typeface="+mn-cs"/>
                        </a:rPr>
                        <a:t>Hive supports </a:t>
                      </a:r>
                      <a:r>
                        <a:rPr lang="en-CA" sz="1800" i="1" kern="1200" dirty="0">
                          <a:solidFill>
                            <a:schemeClr val="dk1"/>
                          </a:solidFill>
                          <a:effectLst/>
                          <a:latin typeface="+mn-lt"/>
                          <a:ea typeface="+mn-ea"/>
                          <a:cs typeface="+mn-cs"/>
                        </a:rPr>
                        <a:t>partitions</a:t>
                      </a:r>
                      <a:r>
                        <a:rPr lang="en-CA" sz="1800" kern="1200" dirty="0">
                          <a:solidFill>
                            <a:schemeClr val="dk1"/>
                          </a:solidFill>
                          <a:effectLst/>
                          <a:latin typeface="+mn-lt"/>
                          <a:ea typeface="+mn-ea"/>
                          <a:cs typeface="+mn-cs"/>
                        </a:rPr>
                        <a:t> </a:t>
                      </a:r>
                      <a:endParaRPr lang="en-CA" dirty="0"/>
                    </a:p>
                  </a:txBody>
                  <a:tcPr/>
                </a:tc>
                <a:tc>
                  <a:txBody>
                    <a:bodyPr/>
                    <a:lstStyle/>
                    <a:p>
                      <a:r>
                        <a:rPr lang="en-CA" dirty="0"/>
                        <a:t>Pig doesn’t supports partitions</a:t>
                      </a:r>
                    </a:p>
                  </a:txBody>
                  <a:tcPr/>
                </a:tc>
                <a:extLst>
                  <a:ext uri="{0D108BD9-81ED-4DB2-BD59-A6C34878D82A}">
                    <a16:rowId xmlns:a16="http://schemas.microsoft.com/office/drawing/2014/main" xmlns="" val="62525301"/>
                  </a:ext>
                </a:extLst>
              </a:tr>
              <a:tr h="617055">
                <a:tc>
                  <a:txBody>
                    <a:bodyPr/>
                    <a:lstStyle/>
                    <a:p>
                      <a:r>
                        <a:rPr lang="en-CA" sz="1800" kern="1200" dirty="0">
                          <a:solidFill>
                            <a:schemeClr val="dk1"/>
                          </a:solidFill>
                          <a:effectLst/>
                          <a:latin typeface="+mn-lt"/>
                          <a:ea typeface="+mn-ea"/>
                          <a:cs typeface="+mn-cs"/>
                        </a:rPr>
                        <a:t>It can start an optional </a:t>
                      </a:r>
                      <a:r>
                        <a:rPr lang="en-CA" sz="1800" i="1" kern="1200" dirty="0">
                          <a:solidFill>
                            <a:schemeClr val="dk1"/>
                          </a:solidFill>
                          <a:effectLst/>
                          <a:latin typeface="+mn-lt"/>
                          <a:ea typeface="+mn-ea"/>
                          <a:cs typeface="+mn-cs"/>
                        </a:rPr>
                        <a:t>thrift based server</a:t>
                      </a:r>
                      <a:r>
                        <a:rPr lang="en-CA" sz="1800" kern="1200" dirty="0">
                          <a:solidFill>
                            <a:schemeClr val="dk1"/>
                          </a:solidFill>
                          <a:effectLst/>
                          <a:latin typeface="+mn-lt"/>
                          <a:ea typeface="+mn-ea"/>
                          <a:cs typeface="+mn-cs"/>
                        </a:rPr>
                        <a:t> </a:t>
                      </a:r>
                      <a:endParaRPr lang="en-CA" dirty="0"/>
                    </a:p>
                  </a:txBody>
                  <a:tcPr/>
                </a:tc>
                <a:tc>
                  <a:txBody>
                    <a:bodyPr/>
                    <a:lstStyle/>
                    <a:p>
                      <a:r>
                        <a:rPr lang="en-CA" sz="1800" kern="1200">
                          <a:solidFill>
                            <a:schemeClr val="dk1"/>
                          </a:solidFill>
                          <a:effectLst/>
                          <a:latin typeface="+mn-lt"/>
                          <a:ea typeface="+mn-ea"/>
                          <a:cs typeface="+mn-cs"/>
                        </a:rPr>
                        <a:t>It cannot </a:t>
                      </a:r>
                      <a:r>
                        <a:rPr lang="en-CA" sz="1800" kern="1200" dirty="0">
                          <a:solidFill>
                            <a:schemeClr val="dk1"/>
                          </a:solidFill>
                          <a:effectLst/>
                          <a:latin typeface="+mn-lt"/>
                          <a:ea typeface="+mn-ea"/>
                          <a:cs typeface="+mn-cs"/>
                        </a:rPr>
                        <a:t>start an optional </a:t>
                      </a:r>
                      <a:r>
                        <a:rPr lang="en-CA" sz="1800" i="1" kern="1200" dirty="0">
                          <a:solidFill>
                            <a:schemeClr val="dk1"/>
                          </a:solidFill>
                          <a:effectLst/>
                          <a:latin typeface="+mn-lt"/>
                          <a:ea typeface="+mn-ea"/>
                          <a:cs typeface="+mn-cs"/>
                        </a:rPr>
                        <a:t>thrift based server</a:t>
                      </a:r>
                      <a:r>
                        <a:rPr lang="en-CA" sz="1800" kern="1200" dirty="0">
                          <a:solidFill>
                            <a:schemeClr val="dk1"/>
                          </a:solidFill>
                          <a:effectLst/>
                          <a:latin typeface="+mn-lt"/>
                          <a:ea typeface="+mn-ea"/>
                          <a:cs typeface="+mn-cs"/>
                        </a:rPr>
                        <a:t> </a:t>
                      </a:r>
                      <a:endParaRPr lang="en-CA" dirty="0"/>
                    </a:p>
                  </a:txBody>
                  <a:tcPr/>
                </a:tc>
                <a:extLst>
                  <a:ext uri="{0D108BD9-81ED-4DB2-BD59-A6C34878D82A}">
                    <a16:rowId xmlns:a16="http://schemas.microsoft.com/office/drawing/2014/main" xmlns="" val="1410664438"/>
                  </a:ext>
                </a:extLst>
              </a:tr>
              <a:tr h="748693">
                <a:tc>
                  <a:txBody>
                    <a:bodyPr/>
                    <a:lstStyle/>
                    <a:p>
                      <a:r>
                        <a:rPr lang="en-CA" sz="1800" kern="1200" dirty="0">
                          <a:solidFill>
                            <a:schemeClr val="dk1"/>
                          </a:solidFill>
                          <a:effectLst/>
                          <a:latin typeface="+mn-lt"/>
                          <a:ea typeface="+mn-ea"/>
                          <a:cs typeface="+mn-cs"/>
                        </a:rPr>
                        <a:t>It defines tables beforehand (</a:t>
                      </a:r>
                      <a:r>
                        <a:rPr lang="en-CA" sz="1800" i="1" kern="1200" dirty="0">
                          <a:solidFill>
                            <a:schemeClr val="dk1"/>
                          </a:solidFill>
                          <a:effectLst/>
                          <a:latin typeface="+mn-lt"/>
                          <a:ea typeface="+mn-ea"/>
                          <a:cs typeface="+mn-cs"/>
                        </a:rPr>
                        <a:t>schema</a:t>
                      </a:r>
                      <a:r>
                        <a:rPr lang="en-CA" sz="1800" kern="1200" dirty="0">
                          <a:solidFill>
                            <a:schemeClr val="dk1"/>
                          </a:solidFill>
                          <a:effectLst/>
                          <a:latin typeface="+mn-lt"/>
                          <a:ea typeface="+mn-ea"/>
                          <a:cs typeface="+mn-cs"/>
                        </a:rPr>
                        <a:t>) and stores schema information in a database </a:t>
                      </a:r>
                      <a:endParaRPr lang="en-CA" dirty="0"/>
                    </a:p>
                  </a:txBody>
                  <a:tcPr/>
                </a:tc>
                <a:tc>
                  <a:txBody>
                    <a:bodyPr/>
                    <a:lstStyle/>
                    <a:p>
                      <a:r>
                        <a:rPr lang="en-CA" sz="1800" b="1" kern="1200" dirty="0">
                          <a:solidFill>
                            <a:schemeClr val="dk1"/>
                          </a:solidFill>
                          <a:effectLst/>
                          <a:latin typeface="+mn-lt"/>
                          <a:ea typeface="+mn-ea"/>
                          <a:cs typeface="+mn-cs"/>
                        </a:rPr>
                        <a:t>PIG</a:t>
                      </a:r>
                      <a:r>
                        <a:rPr lang="en-CA" sz="1800" kern="1200" dirty="0">
                          <a:solidFill>
                            <a:schemeClr val="dk1"/>
                          </a:solidFill>
                          <a:effectLst/>
                          <a:latin typeface="+mn-lt"/>
                          <a:ea typeface="+mn-ea"/>
                          <a:cs typeface="+mn-cs"/>
                        </a:rPr>
                        <a:t> doesn't have a dedicated metadata of database</a:t>
                      </a:r>
                      <a:endParaRPr lang="en-CA" dirty="0"/>
                    </a:p>
                  </a:txBody>
                  <a:tcPr/>
                </a:tc>
                <a:extLst>
                  <a:ext uri="{0D108BD9-81ED-4DB2-BD59-A6C34878D82A}">
                    <a16:rowId xmlns:a16="http://schemas.microsoft.com/office/drawing/2014/main" xmlns="" val="3144569854"/>
                  </a:ext>
                </a:extLst>
              </a:tr>
              <a:tr h="617055">
                <a:tc>
                  <a:txBody>
                    <a:bodyPr/>
                    <a:lstStyle/>
                    <a:p>
                      <a:r>
                        <a:rPr lang="en-CA" sz="1800" b="0" i="0" u="none" strike="noStrike" kern="1200" baseline="0" dirty="0">
                          <a:solidFill>
                            <a:schemeClr val="dk1"/>
                          </a:solidFill>
                          <a:latin typeface="+mn-lt"/>
                          <a:ea typeface="+mn-ea"/>
                          <a:cs typeface="+mn-cs"/>
                        </a:rPr>
                        <a:t>Language: Hive is Declarative</a:t>
                      </a:r>
                      <a:endParaRPr lang="en-CA" dirty="0"/>
                    </a:p>
                  </a:txBody>
                  <a:tcPr/>
                </a:tc>
                <a:tc>
                  <a:txBody>
                    <a:bodyPr/>
                    <a:lstStyle/>
                    <a:p>
                      <a:r>
                        <a:rPr lang="en-CA" sz="1800" b="0" i="0" u="none" strike="noStrike" kern="1200" baseline="0" dirty="0">
                          <a:solidFill>
                            <a:schemeClr val="dk1"/>
                          </a:solidFill>
                          <a:latin typeface="+mn-lt"/>
                          <a:ea typeface="+mn-ea"/>
                          <a:cs typeface="+mn-cs"/>
                        </a:rPr>
                        <a:t>Language: </a:t>
                      </a:r>
                      <a:r>
                        <a:rPr lang="en-CA" sz="1800" b="0" i="0" kern="1200" dirty="0">
                          <a:solidFill>
                            <a:schemeClr val="dk1"/>
                          </a:solidFill>
                          <a:effectLst/>
                          <a:latin typeface="+mn-lt"/>
                          <a:ea typeface="+mn-ea"/>
                          <a:cs typeface="+mn-cs"/>
                        </a:rPr>
                        <a:t>PIG is a procedural data-flow language.</a:t>
                      </a:r>
                      <a:endParaRPr lang="en-CA" dirty="0"/>
                    </a:p>
                  </a:txBody>
                  <a:tcPr/>
                </a:tc>
                <a:extLst>
                  <a:ext uri="{0D108BD9-81ED-4DB2-BD59-A6C34878D82A}">
                    <a16:rowId xmlns:a16="http://schemas.microsoft.com/office/drawing/2014/main" xmlns="" val="3544151841"/>
                  </a:ext>
                </a:extLst>
              </a:tr>
              <a:tr h="617055">
                <a:tc>
                  <a:txBody>
                    <a:bodyPr/>
                    <a:lstStyle/>
                    <a:p>
                      <a:r>
                        <a:rPr lang="en-CA" sz="1800" b="0" i="0" kern="1200" dirty="0">
                          <a:solidFill>
                            <a:schemeClr val="dk1"/>
                          </a:solidFill>
                          <a:effectLst/>
                          <a:latin typeface="+mn-lt"/>
                          <a:ea typeface="+mn-ea"/>
                          <a:cs typeface="+mn-cs"/>
                        </a:rPr>
                        <a:t>Debugging HIVE code in local is complex and time consuming.</a:t>
                      </a:r>
                      <a:endParaRPr lang="en-CA" dirty="0"/>
                    </a:p>
                  </a:txBody>
                  <a:tcPr/>
                </a:tc>
                <a:tc>
                  <a:txBody>
                    <a:bodyPr/>
                    <a:lstStyle/>
                    <a:p>
                      <a:r>
                        <a:rPr lang="en-CA" sz="1800" b="0" i="0" kern="1200" dirty="0">
                          <a:solidFill>
                            <a:schemeClr val="dk1"/>
                          </a:solidFill>
                          <a:effectLst/>
                          <a:latin typeface="+mn-lt"/>
                          <a:ea typeface="+mn-ea"/>
                          <a:cs typeface="+mn-cs"/>
                        </a:rPr>
                        <a:t>PIG code can be debugged in Local</a:t>
                      </a:r>
                      <a:endParaRPr lang="en-CA" dirty="0"/>
                    </a:p>
                  </a:txBody>
                  <a:tcPr/>
                </a:tc>
                <a:extLst>
                  <a:ext uri="{0D108BD9-81ED-4DB2-BD59-A6C34878D82A}">
                    <a16:rowId xmlns:a16="http://schemas.microsoft.com/office/drawing/2014/main" xmlns="" val="656603740"/>
                  </a:ext>
                </a:extLst>
              </a:tr>
            </a:tbl>
          </a:graphicData>
        </a:graphic>
      </p:graphicFrame>
    </p:spTree>
    <p:extLst>
      <p:ext uri="{BB962C8B-B14F-4D97-AF65-F5344CB8AC3E}">
        <p14:creationId xmlns:p14="http://schemas.microsoft.com/office/powerpoint/2010/main" val="37038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u="sng" dirty="0"/>
              <a:t>USAGE OF HIVE </a:t>
            </a:r>
            <a:r>
              <a:rPr lang="en-CA" sz="2400" b="1" u="sng" dirty="0">
                <a:solidFill>
                  <a:schemeClr val="accent1"/>
                </a:solidFill>
              </a:rPr>
              <a:t>@</a:t>
            </a:r>
            <a:r>
              <a:rPr lang="en-CA" b="1" u="sng" dirty="0">
                <a:solidFill>
                  <a:schemeClr val="accent1"/>
                </a:solidFill>
              </a:rPr>
              <a:t>Facebook</a:t>
            </a:r>
          </a:p>
        </p:txBody>
      </p:sp>
      <p:sp>
        <p:nvSpPr>
          <p:cNvPr id="3" name="Content Placeholder 2"/>
          <p:cNvSpPr>
            <a:spLocks noGrp="1"/>
          </p:cNvSpPr>
          <p:nvPr>
            <p:ph idx="1"/>
          </p:nvPr>
        </p:nvSpPr>
        <p:spPr/>
        <p:txBody>
          <a:bodyPr>
            <a:normAutofit fontScale="92500" lnSpcReduction="20000"/>
          </a:bodyPr>
          <a:lstStyle/>
          <a:p>
            <a:pPr algn="just">
              <a:buFont typeface="Wingdings" panose="05000000000000000000" pitchFamily="2" charset="2"/>
              <a:buChar char="Ø"/>
            </a:pPr>
            <a:r>
              <a:rPr lang="en-CA" dirty="0"/>
              <a:t>Types of Applications:</a:t>
            </a:r>
          </a:p>
          <a:p>
            <a:pPr lvl="1" algn="just"/>
            <a:r>
              <a:rPr lang="en-CA" sz="2600" dirty="0"/>
              <a:t>Summarization</a:t>
            </a:r>
          </a:p>
          <a:p>
            <a:pPr lvl="2" algn="just">
              <a:buFont typeface="Wingdings" panose="05000000000000000000" pitchFamily="2" charset="2"/>
              <a:buChar char="§"/>
            </a:pPr>
            <a:r>
              <a:rPr lang="en-CA" sz="2200" dirty="0" err="1"/>
              <a:t>Eg</a:t>
            </a:r>
            <a:r>
              <a:rPr lang="en-CA" sz="2200" dirty="0"/>
              <a:t>: Daily/Weekly aggregations of impression/click counts.</a:t>
            </a:r>
          </a:p>
          <a:p>
            <a:pPr lvl="2" algn="just">
              <a:buFont typeface="Wingdings" panose="05000000000000000000" pitchFamily="2" charset="2"/>
              <a:buChar char="§"/>
            </a:pPr>
            <a:r>
              <a:rPr lang="en-CA" sz="2200" dirty="0"/>
              <a:t>Complex measurement of user engagement</a:t>
            </a:r>
          </a:p>
          <a:p>
            <a:pPr lvl="1" algn="just"/>
            <a:r>
              <a:rPr lang="en-CA" sz="2600" dirty="0"/>
              <a:t>Ad hoc Analysis </a:t>
            </a:r>
          </a:p>
          <a:p>
            <a:pPr lvl="2" algn="just">
              <a:buFont typeface="Wingdings" panose="05000000000000000000" pitchFamily="2" charset="2"/>
              <a:buChar char="§"/>
            </a:pPr>
            <a:r>
              <a:rPr lang="en-CA" sz="2200" dirty="0" err="1"/>
              <a:t>Eg</a:t>
            </a:r>
            <a:r>
              <a:rPr lang="en-CA" sz="2200" dirty="0"/>
              <a:t>: How many group admins broken down by state/country.</a:t>
            </a:r>
          </a:p>
          <a:p>
            <a:pPr lvl="1" algn="just"/>
            <a:r>
              <a:rPr lang="en-CA" sz="2600" dirty="0"/>
              <a:t>Data Mining</a:t>
            </a:r>
          </a:p>
          <a:p>
            <a:pPr lvl="2" algn="just">
              <a:buFont typeface="Wingdings" panose="05000000000000000000" pitchFamily="2" charset="2"/>
              <a:buChar char="§"/>
            </a:pPr>
            <a:r>
              <a:rPr lang="en-CA" sz="2200" dirty="0" err="1"/>
              <a:t>Eg</a:t>
            </a:r>
            <a:r>
              <a:rPr lang="en-CA" sz="2200" dirty="0"/>
              <a:t>: User engagement as a function of user attributes</a:t>
            </a:r>
          </a:p>
          <a:p>
            <a:pPr lvl="1" algn="just"/>
            <a:r>
              <a:rPr lang="en-CA" sz="2600" dirty="0"/>
              <a:t>Spam Detection</a:t>
            </a:r>
          </a:p>
          <a:p>
            <a:pPr lvl="2" algn="just">
              <a:buFont typeface="Wingdings" panose="05000000000000000000" pitchFamily="2" charset="2"/>
              <a:buChar char="§"/>
            </a:pPr>
            <a:r>
              <a:rPr lang="en-CA" sz="2200" dirty="0"/>
              <a:t>Anomalous patterns for Site Integrity</a:t>
            </a:r>
          </a:p>
          <a:p>
            <a:pPr lvl="2" algn="just">
              <a:buFont typeface="Wingdings" panose="05000000000000000000" pitchFamily="2" charset="2"/>
              <a:buChar char="§"/>
            </a:pPr>
            <a:r>
              <a:rPr lang="en-CA" sz="2200" dirty="0"/>
              <a:t>Application API usage patterns </a:t>
            </a:r>
          </a:p>
          <a:p>
            <a:pPr lvl="1" algn="just"/>
            <a:r>
              <a:rPr lang="en-CA" sz="2600" dirty="0"/>
              <a:t>Ad Optimization</a:t>
            </a:r>
          </a:p>
          <a:p>
            <a:pPr algn="just">
              <a:buFont typeface="Wingdings" panose="05000000000000000000" pitchFamily="2" charset="2"/>
              <a:buChar char="Ø"/>
            </a:pPr>
            <a:r>
              <a:rPr lang="en-CA" dirty="0"/>
              <a:t>Besides Facebook, Tata Consultancy Services &amp; Netflix are among the list of approximately 1962 companies that work on Apache Hive.</a:t>
            </a:r>
          </a:p>
        </p:txBody>
      </p:sp>
    </p:spTree>
    <p:extLst>
      <p:ext uri="{BB962C8B-B14F-4D97-AF65-F5344CB8AC3E}">
        <p14:creationId xmlns:p14="http://schemas.microsoft.com/office/powerpoint/2010/main" val="2325475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1204</Words>
  <Application>Microsoft Macintosh PowerPoint</Application>
  <PresentationFormat>Widescreen</PresentationFormat>
  <Paragraphs>170</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Calibri Light</vt:lpstr>
      <vt:lpstr>Times New Roman</vt:lpstr>
      <vt:lpstr>Wingdings</vt:lpstr>
      <vt:lpstr>Arial</vt:lpstr>
      <vt:lpstr>Office Theme</vt:lpstr>
      <vt:lpstr>HIVE A Warehousing Solution Over a MapReduce Framework</vt:lpstr>
      <vt:lpstr>                             What is HIVE?</vt:lpstr>
      <vt:lpstr>                        Features of HIVE</vt:lpstr>
      <vt:lpstr>                      Architecture of HIVE</vt:lpstr>
      <vt:lpstr>The following components are the main building blocks in Hive: </vt:lpstr>
      <vt:lpstr>HIVE TABLES</vt:lpstr>
      <vt:lpstr>WHEN TO USE HIVE</vt:lpstr>
      <vt:lpstr>Differentiating HIVE from PIG</vt:lpstr>
      <vt:lpstr>USAGE OF HIVE @Facebook</vt:lpstr>
      <vt:lpstr>Basic HIVE Commands</vt:lpstr>
      <vt:lpstr>Word Count Program</vt:lpstr>
      <vt:lpstr>Screenshots (Windows 10)</vt:lpstr>
      <vt:lpstr>Screenshots (Windows 10)</vt:lpstr>
      <vt:lpstr>Screenshots (Windows 10)</vt:lpstr>
      <vt:lpstr>Screenshots (Windows 10)</vt:lpstr>
      <vt:lpstr>Screenshots (Windows 10)</vt:lpstr>
      <vt:lpstr>Screenshots (Linux)</vt:lpstr>
      <vt:lpstr>Screenshots (Linux)</vt:lpstr>
      <vt:lpstr>Benefits (HIVE):</vt:lpstr>
      <vt:lpstr>Drawbacks (HIVE):</vt:lpstr>
      <vt:lpstr>HIVE 2 Incompatibilities </vt:lpstr>
      <vt:lpstr>Future Work</vt:lpstr>
      <vt:lpstr>Conclusion</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Harmandeep .</dc:creator>
  <cp:lastModifiedBy>Imran Ahmad</cp:lastModifiedBy>
  <cp:revision>46</cp:revision>
  <dcterms:created xsi:type="dcterms:W3CDTF">2017-03-04T14:09:06Z</dcterms:created>
  <dcterms:modified xsi:type="dcterms:W3CDTF">2017-03-09T13:08:51Z</dcterms:modified>
</cp:coreProperties>
</file>