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256" r:id="rId2"/>
    <p:sldId id="257" r:id="rId3"/>
    <p:sldId id="267" r:id="rId4"/>
    <p:sldId id="259" r:id="rId5"/>
    <p:sldId id="260" r:id="rId6"/>
    <p:sldId id="273" r:id="rId7"/>
    <p:sldId id="262" r:id="rId8"/>
    <p:sldId id="264" r:id="rId9"/>
    <p:sldId id="275" r:id="rId10"/>
    <p:sldId id="265" r:id="rId11"/>
    <p:sldId id="266" r:id="rId12"/>
    <p:sldId id="263" r:id="rId13"/>
    <p:sldId id="272" r:id="rId14"/>
    <p:sldId id="270" r:id="rId15"/>
    <p:sldId id="274" r:id="rId16"/>
    <p:sldId id="268"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22" d="100"/>
          <a:sy n="122" d="100"/>
        </p:scale>
        <p:origin x="224"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11821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853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460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5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522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869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862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103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57893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503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0515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388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669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275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632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926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8214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3/29/17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8757215"/>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eo4j.com/graphgists/" TargetMode="External"/><Relationship Id="rId4" Type="http://schemas.openxmlformats.org/officeDocument/2006/relationships/hyperlink" Target="http://neo4j.com/docs/cypher-refcard/3.1/" TargetMode="External"/><Relationship Id="rId5" Type="http://schemas.openxmlformats.org/officeDocument/2006/relationships/hyperlink" Target="https://www.kaggle.com/nsharan/h-1b-visa" TargetMode="External"/><Relationship Id="rId1" Type="http://schemas.openxmlformats.org/officeDocument/2006/relationships/slideLayout" Target="../slideLayouts/slideLayout2.xml"/><Relationship Id="rId2" Type="http://schemas.openxmlformats.org/officeDocument/2006/relationships/hyperlink" Target="https://neo4j.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sv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neo4j logo"/>
          <p:cNvSpPr>
            <a:spLocks noChangeAspect="1" noChangeArrowheads="1"/>
          </p:cNvSpPr>
          <p:nvPr/>
        </p:nvSpPr>
        <p:spPr bwMode="auto">
          <a:xfrm>
            <a:off x="2218009" y="4571999"/>
            <a:ext cx="9706706" cy="2167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a:blip r:embed="rId2"/>
          <a:stretch>
            <a:fillRect/>
          </a:stretch>
        </p:blipFill>
        <p:spPr>
          <a:xfrm>
            <a:off x="0" y="636104"/>
            <a:ext cx="12192000" cy="3710018"/>
          </a:xfrm>
          <a:prstGeom prst="rect">
            <a:avLst/>
          </a:prstGeom>
        </p:spPr>
      </p:pic>
      <p:sp>
        <p:nvSpPr>
          <p:cNvPr id="10" name="Title 9"/>
          <p:cNvSpPr>
            <a:spLocks noGrp="1"/>
          </p:cNvSpPr>
          <p:nvPr>
            <p:ph type="title"/>
          </p:nvPr>
        </p:nvSpPr>
        <p:spPr>
          <a:xfrm>
            <a:off x="0" y="182562"/>
            <a:ext cx="7275443" cy="347526"/>
          </a:xfrm>
        </p:spPr>
        <p:txBody>
          <a:bodyPr>
            <a:normAutofit fontScale="90000"/>
          </a:bodyPr>
          <a:lstStyle/>
          <a:p>
            <a:pPr algn="l">
              <a:lnSpc>
                <a:spcPct val="120000"/>
              </a:lnSpc>
              <a:spcBef>
                <a:spcPts val="1000"/>
              </a:spcBef>
            </a:pPr>
            <a:r>
              <a:rPr lang="en-IN" sz="30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Every Good Graph Starts With</a:t>
            </a:r>
          </a:p>
        </p:txBody>
      </p:sp>
      <p:sp>
        <p:nvSpPr>
          <p:cNvPr id="9" name="Subtitle 8"/>
          <p:cNvSpPr>
            <a:spLocks noGrp="1"/>
          </p:cNvSpPr>
          <p:nvPr>
            <p:ph type="subTitle" idx="4294967295"/>
          </p:nvPr>
        </p:nvSpPr>
        <p:spPr>
          <a:xfrm>
            <a:off x="185738" y="4346575"/>
            <a:ext cx="12006262" cy="2392363"/>
          </a:xfrm>
        </p:spPr>
        <p:txBody>
          <a:bodyPr>
            <a:normAutofit fontScale="85000" lnSpcReduction="20000"/>
          </a:bodyPr>
          <a:lstStyle/>
          <a:p>
            <a:pPr marL="0" indent="0">
              <a:buNone/>
            </a:pPr>
            <a:r>
              <a:rPr lang="en-IN" sz="3000" i="1" dirty="0">
                <a:solidFill>
                  <a:srgbClr val="92D050"/>
                </a:solidFill>
                <a:latin typeface="Times New Roman" panose="02020603050405020304" pitchFamily="18" charset="0"/>
                <a:cs typeface="Times New Roman" panose="02020603050405020304" pitchFamily="18" charset="0"/>
              </a:rPr>
              <a:t>                             Presented to Prof: IMRAN AHMAD</a:t>
            </a:r>
          </a:p>
          <a:p>
            <a:pPr marL="0" indent="0">
              <a:buNone/>
            </a:pPr>
            <a:r>
              <a:rPr lang="en-IN" i="1" dirty="0">
                <a:latin typeface="Times New Roman" panose="02020603050405020304" pitchFamily="18" charset="0"/>
                <a:cs typeface="Times New Roman" panose="02020603050405020304" pitchFamily="18" charset="0"/>
              </a:rPr>
              <a:t>							</a:t>
            </a:r>
            <a:r>
              <a:rPr lang="en-IN" dirty="0"/>
              <a:t>		 	    </a:t>
            </a:r>
          </a:p>
          <a:p>
            <a:pPr marL="0" indent="0">
              <a:buNone/>
            </a:pPr>
            <a:endParaRPr lang="en-IN" dirty="0"/>
          </a:p>
          <a:p>
            <a:pPr marL="0" indent="0">
              <a:buNone/>
            </a:pPr>
            <a:r>
              <a:rPr lang="en-IN" dirty="0"/>
              <a:t>										       </a:t>
            </a:r>
            <a:r>
              <a:rPr lang="en-IN" sz="2200" dirty="0"/>
              <a:t>	 </a:t>
            </a:r>
            <a:r>
              <a:rPr lang="en-IN" sz="2200" i="1" dirty="0">
                <a:solidFill>
                  <a:srgbClr val="92D050"/>
                </a:solidFill>
                <a:latin typeface="Times New Roman" panose="02020603050405020304" pitchFamily="18" charset="0"/>
                <a:cs typeface="Times New Roman" panose="02020603050405020304" pitchFamily="18" charset="0"/>
              </a:rPr>
              <a:t>By                                    				                                      				     </a:t>
            </a:r>
            <a:r>
              <a:rPr lang="en-IN" sz="2800" i="1" dirty="0">
                <a:solidFill>
                  <a:srgbClr val="92D050"/>
                </a:solidFill>
                <a:latin typeface="Times New Roman" panose="02020603050405020304" pitchFamily="18" charset="0"/>
                <a:cs typeface="Times New Roman" panose="02020603050405020304" pitchFamily="18" charset="0"/>
              </a:rPr>
              <a:t>Nireesha </a:t>
            </a:r>
            <a:r>
              <a:rPr lang="en-IN" sz="2800" i="1" dirty="0" err="1">
                <a:solidFill>
                  <a:srgbClr val="92D050"/>
                </a:solidFill>
                <a:latin typeface="Times New Roman" panose="02020603050405020304" pitchFamily="18" charset="0"/>
                <a:cs typeface="Times New Roman" panose="02020603050405020304" pitchFamily="18" charset="0"/>
              </a:rPr>
              <a:t>Sudula</a:t>
            </a:r>
            <a:r>
              <a:rPr lang="en-IN" sz="2800" i="1" dirty="0">
                <a:solidFill>
                  <a:srgbClr val="92D050"/>
                </a:solidFill>
                <a:latin typeface="Times New Roman" panose="02020603050405020304" pitchFamily="18" charset="0"/>
                <a:cs typeface="Times New Roman" panose="02020603050405020304" pitchFamily="18" charset="0"/>
              </a:rPr>
              <a:t>                              </a:t>
            </a:r>
            <a:r>
              <a:rPr lang="en-IN" sz="2200" i="1" dirty="0">
                <a:solidFill>
                  <a:srgbClr val="92D050"/>
                </a:solidFill>
                <a:latin typeface="Times New Roman" panose="02020603050405020304" pitchFamily="18" charset="0"/>
                <a:cs typeface="Times New Roman" panose="02020603050405020304" pitchFamily="18" charset="0"/>
              </a:rPr>
              <a:t>				                                                			         (8840070</a:t>
            </a:r>
            <a:r>
              <a:rPr lang="en-IN" i="1" dirty="0">
                <a:solidFill>
                  <a:srgbClr val="92D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195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4000" i="1"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Data Modelling…</a:t>
            </a:r>
          </a:p>
        </p:txBody>
      </p:sp>
      <p:sp>
        <p:nvSpPr>
          <p:cNvPr id="3" name="Content Placeholder 2"/>
          <p:cNvSpPr>
            <a:spLocks noGrp="1"/>
          </p:cNvSpPr>
          <p:nvPr>
            <p:ph idx="1"/>
          </p:nvPr>
        </p:nvSpPr>
        <p:spPr/>
        <p:txBody>
          <a:bodyPr>
            <a:normAutofit fontScale="92500" lnSpcReduction="20000"/>
          </a:bodyPr>
          <a:lstStyle/>
          <a:p>
            <a:pPr marL="0" indent="0">
              <a:buNone/>
            </a:pPr>
            <a:r>
              <a:rPr lang="en-IN" sz="1900" i="1" dirty="0">
                <a:solidFill>
                  <a:srgbClr val="92D050"/>
                </a:solidFill>
                <a:latin typeface="Times New Roman" panose="02020603050405020304" pitchFamily="18" charset="0"/>
                <a:cs typeface="Times New Roman" panose="02020603050405020304" pitchFamily="18" charset="0"/>
              </a:rPr>
              <a:t>Neo4j is a graph database which uses the Property Graph Data Model  of Native Graph Processing which has</a:t>
            </a:r>
          </a:p>
          <a:p>
            <a:pPr marL="228600" lvl="1">
              <a:lnSpc>
                <a:spcPct val="100000"/>
              </a:lnSpc>
              <a:spcBef>
                <a:spcPts val="1000"/>
              </a:spcBef>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 Nodes-</a:t>
            </a:r>
          </a:p>
          <a:p>
            <a:pPr marL="0" lvl="1" indent="0">
              <a:lnSpc>
                <a:spcPct val="100000"/>
              </a:lnSpc>
              <a:spcBef>
                <a:spcPts val="1000"/>
              </a:spcBef>
              <a:buNone/>
            </a:pPr>
            <a:r>
              <a:rPr lang="en-IN" sz="1900" i="1" dirty="0">
                <a:solidFill>
                  <a:srgbClr val="92D050"/>
                </a:solidFill>
                <a:latin typeface="Times New Roman" panose="02020603050405020304" pitchFamily="18" charset="0"/>
                <a:cs typeface="Times New Roman" panose="02020603050405020304" pitchFamily="18" charset="0"/>
              </a:rPr>
              <a:t>             Objects in the Graph</a:t>
            </a:r>
          </a:p>
          <a:p>
            <a:pPr marL="228600" lvl="1">
              <a:lnSpc>
                <a:spcPct val="100000"/>
              </a:lnSpc>
              <a:spcBef>
                <a:spcPts val="1000"/>
              </a:spcBef>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Relationships-</a:t>
            </a:r>
          </a:p>
          <a:p>
            <a:pPr marL="0" lvl="1" indent="0">
              <a:lnSpc>
                <a:spcPct val="100000"/>
              </a:lnSpc>
              <a:spcBef>
                <a:spcPts val="1000"/>
              </a:spcBef>
              <a:buNone/>
            </a:pPr>
            <a:r>
              <a:rPr lang="en-IN" sz="1900" i="1" dirty="0">
                <a:solidFill>
                  <a:srgbClr val="92D050"/>
                </a:solidFill>
                <a:latin typeface="Times New Roman" panose="02020603050405020304" pitchFamily="18" charset="0"/>
                <a:cs typeface="Times New Roman" panose="02020603050405020304" pitchFamily="18" charset="0"/>
              </a:rPr>
              <a:t>             Relate nodes by Type and direction</a:t>
            </a:r>
          </a:p>
          <a:p>
            <a:pPr marL="342900" lvl="1" indent="-342900">
              <a:lnSpc>
                <a:spcPct val="100000"/>
              </a:lnSpc>
              <a:spcBef>
                <a:spcPts val="1000"/>
              </a:spcBef>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Properties-</a:t>
            </a:r>
          </a:p>
          <a:p>
            <a:pPr marL="0" lvl="1" indent="0">
              <a:lnSpc>
                <a:spcPct val="100000"/>
              </a:lnSpc>
              <a:spcBef>
                <a:spcPts val="1000"/>
              </a:spcBef>
              <a:buNone/>
            </a:pPr>
            <a:r>
              <a:rPr lang="en-IN" sz="1900" i="1" dirty="0">
                <a:solidFill>
                  <a:srgbClr val="92D050"/>
                </a:solidFill>
                <a:latin typeface="Times New Roman" panose="02020603050405020304" pitchFamily="18" charset="0"/>
                <a:cs typeface="Times New Roman" panose="02020603050405020304" pitchFamily="18" charset="0"/>
              </a:rPr>
              <a:t>	Named data values</a:t>
            </a:r>
          </a:p>
          <a:p>
            <a:pPr marL="228600" lvl="1">
              <a:lnSpc>
                <a:spcPct val="100000"/>
              </a:lnSpc>
              <a:spcBef>
                <a:spcPts val="1000"/>
              </a:spcBef>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Language- CQL</a:t>
            </a:r>
          </a:p>
          <a:p>
            <a:pPr marL="457200" lvl="1" indent="0">
              <a:buNone/>
            </a:pPr>
            <a:r>
              <a:rPr lang="en-IN" dirty="0"/>
              <a:t>          </a:t>
            </a:r>
          </a:p>
          <a:p>
            <a:pPr marL="457200" lvl="1" indent="0">
              <a:buNone/>
            </a:pPr>
            <a:r>
              <a:rPr lang="en-IN" dirty="0"/>
              <a:t>	        		</a:t>
            </a:r>
          </a:p>
        </p:txBody>
      </p:sp>
      <p:pic>
        <p:nvPicPr>
          <p:cNvPr id="4" name="Picture 3"/>
          <p:cNvPicPr>
            <a:picLocks noChangeAspect="1"/>
          </p:cNvPicPr>
          <p:nvPr/>
        </p:nvPicPr>
        <p:blipFill>
          <a:blip r:embed="rId2"/>
          <a:stretch>
            <a:fillRect/>
          </a:stretch>
        </p:blipFill>
        <p:spPr>
          <a:xfrm>
            <a:off x="6546575" y="2743200"/>
            <a:ext cx="5645426" cy="4114800"/>
          </a:xfrm>
          <a:prstGeom prst="rect">
            <a:avLst/>
          </a:prstGeom>
        </p:spPr>
      </p:pic>
      <p:pic>
        <p:nvPicPr>
          <p:cNvPr id="5" name="Picture 4"/>
          <p:cNvPicPr>
            <a:picLocks noChangeAspect="1"/>
          </p:cNvPicPr>
          <p:nvPr/>
        </p:nvPicPr>
        <p:blipFill>
          <a:blip r:embed="rId3"/>
          <a:stretch>
            <a:fillRect/>
          </a:stretch>
        </p:blipFill>
        <p:spPr>
          <a:xfrm>
            <a:off x="913795" y="5141842"/>
            <a:ext cx="5540014" cy="1669423"/>
          </a:xfrm>
          <a:prstGeom prst="rect">
            <a:avLst/>
          </a:prstGeom>
        </p:spPr>
      </p:pic>
    </p:spTree>
    <p:extLst>
      <p:ext uri="{BB962C8B-B14F-4D97-AF65-F5344CB8AC3E}">
        <p14:creationId xmlns:p14="http://schemas.microsoft.com/office/powerpoint/2010/main" val="41130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4000" i="1"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Cypher…</a:t>
            </a:r>
          </a:p>
        </p:txBody>
      </p:sp>
      <p:sp>
        <p:nvSpPr>
          <p:cNvPr id="4" name="Content Placeholder 3"/>
          <p:cNvSpPr>
            <a:spLocks noGrp="1"/>
          </p:cNvSpPr>
          <p:nvPr>
            <p:ph idx="1"/>
          </p:nvPr>
        </p:nvSpPr>
        <p:spPr/>
        <p:txBody>
          <a:bodyPr/>
          <a:lstStyle/>
          <a:p>
            <a:pPr marL="0" indent="0">
              <a:buNone/>
            </a:pPr>
            <a:r>
              <a:rPr lang="en-IN" sz="1900" i="1" dirty="0">
                <a:solidFill>
                  <a:srgbClr val="92D050"/>
                </a:solidFill>
                <a:latin typeface="Times New Roman" panose="02020603050405020304" pitchFamily="18" charset="0"/>
                <a:cs typeface="Times New Roman" panose="02020603050405020304" pitchFamily="18" charset="0"/>
              </a:rPr>
              <a:t>Cypher is the declarative Query language to graphs as SQL to the relational databases. Its key principles and capabilities are:</a:t>
            </a:r>
          </a:p>
          <a:p>
            <a:pPr>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Create,</a:t>
            </a:r>
            <a:r>
              <a:rPr lang="en-IN" dirty="0">
                <a:effectLst/>
              </a:rPr>
              <a:t> </a:t>
            </a:r>
            <a:r>
              <a:rPr lang="en-IN" sz="1900" i="1" dirty="0">
                <a:solidFill>
                  <a:srgbClr val="92D050"/>
                </a:solidFill>
                <a:latin typeface="Times New Roman" panose="02020603050405020304" pitchFamily="18" charset="0"/>
                <a:cs typeface="Times New Roman" panose="02020603050405020304" pitchFamily="18" charset="0"/>
              </a:rPr>
              <a:t>update, and remove nodes, relationships, labels, and properties.</a:t>
            </a:r>
          </a:p>
          <a:p>
            <a:pPr>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Pattern matching for nodes and relationship in the graph, to extract information or modify the data.</a:t>
            </a:r>
          </a:p>
          <a:p>
            <a:pPr>
              <a:buFont typeface="Wingdings" panose="05000000000000000000" pitchFamily="2" charset="2"/>
              <a:buChar char="v"/>
            </a:pPr>
            <a:r>
              <a:rPr lang="en-IN" sz="1900" i="1" dirty="0">
                <a:solidFill>
                  <a:srgbClr val="92D050"/>
                </a:solidFill>
                <a:latin typeface="Times New Roman" panose="02020603050405020304" pitchFamily="18" charset="0"/>
                <a:cs typeface="Times New Roman" panose="02020603050405020304" pitchFamily="18" charset="0"/>
              </a:rPr>
              <a:t>Manages indexes and constraints.</a:t>
            </a:r>
          </a:p>
          <a:p>
            <a:pPr marL="0" indent="0">
              <a:buNone/>
            </a:pPr>
            <a:r>
              <a:rPr lang="en-IN" sz="1900" i="1" dirty="0">
                <a:solidFill>
                  <a:srgbClr val="92D050"/>
                </a:solidFill>
                <a:latin typeface="Times New Roman" panose="02020603050405020304" pitchFamily="18" charset="0"/>
                <a:cs typeface="Times New Roman" panose="02020603050405020304" pitchFamily="18" charset="0"/>
              </a:rPr>
              <a:t>	Basically it emphasizes on WHAT to find rather</a:t>
            </a:r>
          </a:p>
          <a:p>
            <a:pPr marL="0" indent="0">
              <a:buNone/>
            </a:pPr>
            <a:r>
              <a:rPr lang="en-IN" sz="1900" i="1" dirty="0">
                <a:solidFill>
                  <a:srgbClr val="92D050"/>
                </a:solidFill>
                <a:latin typeface="Times New Roman" panose="02020603050405020304" pitchFamily="18" charset="0"/>
                <a:cs typeface="Times New Roman" panose="02020603050405020304" pitchFamily="18" charset="0"/>
              </a:rPr>
              <a:t>                                          HOW to find. </a:t>
            </a:r>
          </a:p>
        </p:txBody>
      </p:sp>
      <p:pic>
        <p:nvPicPr>
          <p:cNvPr id="6" name="Picture 2" descr="Image result for traditional charts vs neo4j graph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0157" y="3943632"/>
            <a:ext cx="4826999" cy="274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158750"/>
            <a:ext cx="5710238" cy="477838"/>
          </a:xfrm>
        </p:spPr>
        <p:txBody>
          <a:bodyPr>
            <a:normAutofit fontScale="90000"/>
          </a:bodyPr>
          <a:lstStyle/>
          <a:p>
            <a:pPr algn="l"/>
            <a:r>
              <a:rPr lang="en-IN" sz="4000" i="1"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Comparisons…</a:t>
            </a:r>
          </a:p>
        </p:txBody>
      </p:sp>
      <p:graphicFrame>
        <p:nvGraphicFramePr>
          <p:cNvPr id="13" name="Table 12"/>
          <p:cNvGraphicFramePr>
            <a:graphicFrameLocks noGrp="1"/>
          </p:cNvGraphicFramePr>
          <p:nvPr>
            <p:extLst>
              <p:ext uri="{D42A27DB-BD31-4B8C-83A1-F6EECF244321}">
                <p14:modId xmlns:p14="http://schemas.microsoft.com/office/powerpoint/2010/main" val="2413732089"/>
              </p:ext>
            </p:extLst>
          </p:nvPr>
        </p:nvGraphicFramePr>
        <p:xfrm>
          <a:off x="172279" y="675860"/>
          <a:ext cx="11913704" cy="6029740"/>
        </p:xfrm>
        <a:graphic>
          <a:graphicData uri="http://schemas.openxmlformats.org/drawingml/2006/table">
            <a:tbl>
              <a:tblPr firstRow="1" bandRow="1">
                <a:tableStyleId>{F5AB1C69-6EDB-4FF4-983F-18BD219EF322}</a:tableStyleId>
              </a:tblPr>
              <a:tblGrid>
                <a:gridCol w="1812953">
                  <a:extLst>
                    <a:ext uri="{9D8B030D-6E8A-4147-A177-3AD203B41FA5}">
                      <a16:colId xmlns:a16="http://schemas.microsoft.com/office/drawing/2014/main" xmlns="" val="1064116460"/>
                    </a:ext>
                  </a:extLst>
                </a:gridCol>
                <a:gridCol w="3755409">
                  <a:extLst>
                    <a:ext uri="{9D8B030D-6E8A-4147-A177-3AD203B41FA5}">
                      <a16:colId xmlns:a16="http://schemas.microsoft.com/office/drawing/2014/main" xmlns="" val="3590761373"/>
                    </a:ext>
                  </a:extLst>
                </a:gridCol>
                <a:gridCol w="3224471">
                  <a:extLst>
                    <a:ext uri="{9D8B030D-6E8A-4147-A177-3AD203B41FA5}">
                      <a16:colId xmlns:a16="http://schemas.microsoft.com/office/drawing/2014/main" xmlns="" val="176095221"/>
                    </a:ext>
                  </a:extLst>
                </a:gridCol>
                <a:gridCol w="3120871">
                  <a:extLst>
                    <a:ext uri="{9D8B030D-6E8A-4147-A177-3AD203B41FA5}">
                      <a16:colId xmlns:a16="http://schemas.microsoft.com/office/drawing/2014/main" xmlns="" val="1304479380"/>
                    </a:ext>
                  </a:extLst>
                </a:gridCol>
              </a:tblGrid>
              <a:tr h="646054">
                <a:tc>
                  <a:txBody>
                    <a:bodyPr/>
                    <a:lstStyle/>
                    <a:p>
                      <a:r>
                        <a:rPr lang="en-IN" sz="1800" b="1" i="1" kern="1200" dirty="0">
                          <a:solidFill>
                            <a:schemeClr val="lt1"/>
                          </a:solidFill>
                          <a:latin typeface="Times New Roman" panose="02020603050405020304" pitchFamily="18" charset="0"/>
                          <a:ea typeface="+mn-ea"/>
                          <a:cs typeface="Times New Roman" panose="02020603050405020304" pitchFamily="18" charset="0"/>
                        </a:rPr>
                        <a:t>FEATURES</a:t>
                      </a:r>
                    </a:p>
                  </a:txBody>
                  <a:tcPr/>
                </a:tc>
                <a:tc>
                  <a:txBody>
                    <a:bodyPr/>
                    <a:lstStyle/>
                    <a:p>
                      <a:r>
                        <a:rPr lang="en-IN" sz="1800" b="1" i="1" kern="1200" dirty="0">
                          <a:solidFill>
                            <a:schemeClr val="lt1"/>
                          </a:solidFill>
                          <a:latin typeface="Times New Roman" panose="02020603050405020304" pitchFamily="18" charset="0"/>
                          <a:ea typeface="+mn-ea"/>
                          <a:cs typeface="Times New Roman" panose="02020603050405020304" pitchFamily="18" charset="0"/>
                        </a:rPr>
                        <a:t> RELATIONAL DATABASES</a:t>
                      </a:r>
                    </a:p>
                  </a:txBody>
                  <a:tcPr/>
                </a:tc>
                <a:tc>
                  <a:txBody>
                    <a:bodyPr/>
                    <a:lstStyle/>
                    <a:p>
                      <a:pPr algn="ctr"/>
                      <a:r>
                        <a:rPr lang="en-IN" i="1" dirty="0">
                          <a:latin typeface="Times New Roman" panose="02020603050405020304" pitchFamily="18" charset="0"/>
                          <a:cs typeface="Times New Roman" panose="02020603050405020304" pitchFamily="18" charset="0"/>
                        </a:rPr>
                        <a:t>NEO4J</a:t>
                      </a:r>
                    </a:p>
                  </a:txBody>
                  <a:tcPr/>
                </a:tc>
                <a:tc>
                  <a:txBody>
                    <a:bodyPr/>
                    <a:lstStyle/>
                    <a:p>
                      <a:pPr algn="ctr"/>
                      <a:r>
                        <a:rPr lang="en-IN" dirty="0"/>
                        <a:t>   </a:t>
                      </a:r>
                      <a:r>
                        <a:rPr lang="en-IN" sz="1800" b="1" i="1" kern="1200" dirty="0">
                          <a:solidFill>
                            <a:schemeClr val="lt1"/>
                          </a:solidFill>
                          <a:latin typeface="Times New Roman" panose="02020603050405020304" pitchFamily="18" charset="0"/>
                          <a:ea typeface="+mn-ea"/>
                          <a:cs typeface="Times New Roman" panose="02020603050405020304" pitchFamily="18" charset="0"/>
                        </a:rPr>
                        <a:t>OTHER NOSQL DATABSES</a:t>
                      </a:r>
                    </a:p>
                  </a:txBody>
                  <a:tcPr/>
                </a:tc>
                <a:extLst>
                  <a:ext uri="{0D108BD9-81ED-4DB2-BD59-A6C34878D82A}">
                    <a16:rowId xmlns:a16="http://schemas.microsoft.com/office/drawing/2014/main" xmlns="" val="218019815"/>
                  </a:ext>
                </a:extLst>
              </a:tr>
              <a:tr h="922934">
                <a:tc>
                  <a:txBody>
                    <a:bodyPr/>
                    <a:lstStyle/>
                    <a:p>
                      <a:r>
                        <a:rPr lang="en-IN" i="1" dirty="0"/>
                        <a:t>Data Storage</a:t>
                      </a:r>
                    </a:p>
                  </a:txBody>
                  <a:tcPr/>
                </a:tc>
                <a:tc>
                  <a:txBody>
                    <a:bodyPr/>
                    <a:lstStyle/>
                    <a:p>
                      <a:r>
                        <a:rPr lang="en-IN" sz="18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Storage in fixed, pre-defined tables with rows and columns with connected data</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Graph storage structure with index-free adjacency results.</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No support for connected data at the database level. </a:t>
                      </a:r>
                    </a:p>
                  </a:txBody>
                  <a:tcPr/>
                </a:tc>
                <a:extLst>
                  <a:ext uri="{0D108BD9-81ED-4DB2-BD59-A6C34878D82A}">
                    <a16:rowId xmlns:a16="http://schemas.microsoft.com/office/drawing/2014/main" xmlns="" val="691106503"/>
                  </a:ext>
                </a:extLst>
              </a:tr>
              <a:tr h="1266695">
                <a:tc>
                  <a:txBody>
                    <a:bodyPr/>
                    <a:lstStyle/>
                    <a:p>
                      <a:r>
                        <a:rPr lang="en-IN" i="1" dirty="0"/>
                        <a:t>Data Modelling</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Database model must be developed with modelers and translated from a logical model to a physical one. </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Flexible, "whiteboard-friendly" data model allows for fine-grained control of data architecture. </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Data model not suitable for enterprise architectures as wide columns &amp; document stores do not offer control</a:t>
                      </a:r>
                    </a:p>
                  </a:txBody>
                  <a:tcPr/>
                </a:tc>
                <a:extLst>
                  <a:ext uri="{0D108BD9-81ED-4DB2-BD59-A6C34878D82A}">
                    <a16:rowId xmlns:a16="http://schemas.microsoft.com/office/drawing/2014/main" xmlns="" val="373963051"/>
                  </a:ext>
                </a:extLst>
              </a:tr>
              <a:tr h="1261344">
                <a:tc>
                  <a:txBody>
                    <a:bodyPr/>
                    <a:lstStyle/>
                    <a:p>
                      <a:r>
                        <a:rPr lang="en-IN" i="1" dirty="0"/>
                        <a:t>Query Language</a:t>
                      </a:r>
                    </a:p>
                  </a:txBody>
                  <a:tcPr/>
                </a:tc>
                <a:tc>
                  <a:txBody>
                    <a:bodyPr/>
                    <a:lstStyle/>
                    <a:p>
                      <a:r>
                        <a:rPr lang="en-IN" sz="1900" i="1" kern="1200" dirty="0">
                          <a:solidFill>
                            <a:srgbClr val="FF000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SQL:</a:t>
                      </a:r>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 Number of JOINs needed for connected data queries.</a:t>
                      </a:r>
                    </a:p>
                  </a:txBody>
                  <a:tcPr/>
                </a:tc>
                <a:tc>
                  <a:txBody>
                    <a:bodyPr/>
                    <a:lstStyle/>
                    <a:p>
                      <a:r>
                        <a:rPr lang="en-IN" sz="1900" i="1" kern="1200" dirty="0">
                          <a:solidFill>
                            <a:srgbClr val="FF000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Cypher: </a:t>
                      </a:r>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A graph query language that provides the efficient way to describe relationship queries.</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Query language varies, but no query constructs exist to express data relationships.</a:t>
                      </a:r>
                    </a:p>
                  </a:txBody>
                  <a:tcPr/>
                </a:tc>
                <a:extLst>
                  <a:ext uri="{0D108BD9-81ED-4DB2-BD59-A6C34878D82A}">
                    <a16:rowId xmlns:a16="http://schemas.microsoft.com/office/drawing/2014/main" xmlns="" val="1344902730"/>
                  </a:ext>
                </a:extLst>
              </a:tr>
              <a:tr h="1932713">
                <a:tc>
                  <a:txBody>
                    <a:bodyPr/>
                    <a:lstStyle/>
                    <a:p>
                      <a:r>
                        <a:rPr lang="en-IN" i="1" dirty="0"/>
                        <a:t>Data Center Efficiency</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Server consolidation is possible but costly for scale up architecture. Scale out architecture is expensive in terms of purchase, energy use and management time.</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Data and relationships are stored natively together with performance improving as complexity and scale grow. </a:t>
                      </a:r>
                    </a:p>
                  </a:txBody>
                  <a:tcPr/>
                </a:tc>
                <a:tc>
                  <a:txBody>
                    <a:bodyPr/>
                    <a:lstStyle/>
                    <a:p>
                      <a:r>
                        <a:rPr lang="en-IN" sz="1900" i="1" kern="1200" dirty="0">
                          <a:solidFill>
                            <a:schemeClr val="bg1"/>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Scale out architecture assumes ongoing access to more commodity hardware ignoring energy costs, network vulnerabilities</a:t>
                      </a:r>
                    </a:p>
                  </a:txBody>
                  <a:tcPr/>
                </a:tc>
                <a:extLst>
                  <a:ext uri="{0D108BD9-81ED-4DB2-BD59-A6C34878D82A}">
                    <a16:rowId xmlns:a16="http://schemas.microsoft.com/office/drawing/2014/main" xmlns="" val="1608233392"/>
                  </a:ext>
                </a:extLst>
              </a:tr>
            </a:tbl>
          </a:graphicData>
        </a:graphic>
      </p:graphicFrame>
    </p:spTree>
    <p:extLst>
      <p:ext uri="{BB962C8B-B14F-4D97-AF65-F5344CB8AC3E}">
        <p14:creationId xmlns:p14="http://schemas.microsoft.com/office/powerpoint/2010/main" val="284175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30" y="403156"/>
            <a:ext cx="6388153" cy="954157"/>
          </a:xfrm>
        </p:spPr>
        <p:txBody>
          <a:bodyPr>
            <a:normAutofit/>
          </a:bodyPr>
          <a:lstStyle/>
          <a:p>
            <a:pPr algn="l"/>
            <a:r>
              <a:rPr lang="en-IN" sz="40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Dataset:</a:t>
            </a:r>
          </a:p>
        </p:txBody>
      </p:sp>
      <p:sp>
        <p:nvSpPr>
          <p:cNvPr id="3" name="Content Placeholder 2"/>
          <p:cNvSpPr>
            <a:spLocks noGrp="1"/>
          </p:cNvSpPr>
          <p:nvPr>
            <p:ph idx="1"/>
          </p:nvPr>
        </p:nvSpPr>
        <p:spPr>
          <a:xfrm>
            <a:off x="318052" y="1397069"/>
            <a:ext cx="11608905" cy="5215766"/>
          </a:xfrm>
        </p:spPr>
        <p:txBody>
          <a:bodyPr/>
          <a:lstStyle/>
          <a:p>
            <a:r>
              <a:rPr lang="en-IN" sz="1900" i="1" dirty="0">
                <a:solidFill>
                  <a:srgbClr val="92D050"/>
                </a:solidFill>
                <a:latin typeface="Times New Roman" panose="02020603050405020304" pitchFamily="18" charset="0"/>
                <a:cs typeface="Times New Roman" panose="02020603050405020304" pitchFamily="18" charset="0"/>
              </a:rPr>
              <a:t>After extracting the CSV file, the data is imported into the Neo4J database using LOAD function.</a:t>
            </a:r>
          </a:p>
          <a:p>
            <a:pPr marL="0" indent="0">
              <a:buNone/>
            </a:pPr>
            <a:r>
              <a:rPr lang="en-IN" dirty="0"/>
              <a:t>          </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pic>
        <p:nvPicPr>
          <p:cNvPr id="4" name="Picture 3"/>
          <p:cNvPicPr>
            <a:picLocks noChangeAspect="1"/>
          </p:cNvPicPr>
          <p:nvPr/>
        </p:nvPicPr>
        <p:blipFill>
          <a:blip r:embed="rId2"/>
          <a:stretch>
            <a:fillRect/>
          </a:stretch>
        </p:blipFill>
        <p:spPr>
          <a:xfrm>
            <a:off x="1101231" y="1969708"/>
            <a:ext cx="9210261" cy="763036"/>
          </a:xfrm>
          <a:prstGeom prst="rect">
            <a:avLst/>
          </a:prstGeom>
        </p:spPr>
      </p:pic>
      <p:pic>
        <p:nvPicPr>
          <p:cNvPr id="5" name="Picture 4"/>
          <p:cNvPicPr>
            <a:picLocks noChangeAspect="1"/>
          </p:cNvPicPr>
          <p:nvPr/>
        </p:nvPicPr>
        <p:blipFill>
          <a:blip r:embed="rId3"/>
          <a:stretch>
            <a:fillRect/>
          </a:stretch>
        </p:blipFill>
        <p:spPr>
          <a:xfrm>
            <a:off x="1101228" y="4303015"/>
            <a:ext cx="9210261" cy="1215887"/>
          </a:xfrm>
          <a:prstGeom prst="rect">
            <a:avLst/>
          </a:prstGeom>
        </p:spPr>
      </p:pic>
      <p:pic>
        <p:nvPicPr>
          <p:cNvPr id="6" name="Picture 5"/>
          <p:cNvPicPr>
            <a:picLocks noChangeAspect="1"/>
          </p:cNvPicPr>
          <p:nvPr/>
        </p:nvPicPr>
        <p:blipFill>
          <a:blip r:embed="rId4"/>
          <a:stretch>
            <a:fillRect/>
          </a:stretch>
        </p:blipFill>
        <p:spPr>
          <a:xfrm>
            <a:off x="1101228" y="2992149"/>
            <a:ext cx="9210261" cy="1057808"/>
          </a:xfrm>
          <a:prstGeom prst="rect">
            <a:avLst/>
          </a:prstGeom>
        </p:spPr>
      </p:pic>
      <p:pic>
        <p:nvPicPr>
          <p:cNvPr id="7" name="Picture 6"/>
          <p:cNvPicPr>
            <a:picLocks noChangeAspect="1"/>
          </p:cNvPicPr>
          <p:nvPr/>
        </p:nvPicPr>
        <p:blipFill>
          <a:blip r:embed="rId5"/>
          <a:stretch>
            <a:fillRect/>
          </a:stretch>
        </p:blipFill>
        <p:spPr>
          <a:xfrm>
            <a:off x="1101228" y="5796389"/>
            <a:ext cx="9210261" cy="816446"/>
          </a:xfrm>
          <a:prstGeom prst="rect">
            <a:avLst/>
          </a:prstGeom>
        </p:spPr>
      </p:pic>
    </p:spTree>
    <p:extLst>
      <p:ext uri="{BB962C8B-B14F-4D97-AF65-F5344CB8AC3E}">
        <p14:creationId xmlns:p14="http://schemas.microsoft.com/office/powerpoint/2010/main" val="176865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Few keywords</a:t>
            </a:r>
          </a:p>
        </p:txBody>
      </p:sp>
      <p:sp>
        <p:nvSpPr>
          <p:cNvPr id="3" name="Content Placeholder 2"/>
          <p:cNvSpPr>
            <a:spLocks noGrp="1"/>
          </p:cNvSpPr>
          <p:nvPr>
            <p:ph idx="1"/>
          </p:nvPr>
        </p:nvSpPr>
        <p:spPr/>
        <p:txBody>
          <a:bodyPr>
            <a:normAutofit/>
          </a:bodyPr>
          <a:lstStyle/>
          <a:p>
            <a:r>
              <a:rPr lang="en-IN" sz="2800" b="1" i="1" cap="all" dirty="0">
                <a:solidFill>
                  <a:srgbClr val="92D050"/>
                </a:solidFill>
                <a:latin typeface="Times New Roman" panose="02020603050405020304" pitchFamily="18" charset="0"/>
                <a:cs typeface="Times New Roman" panose="02020603050405020304" pitchFamily="18" charset="0"/>
              </a:rPr>
              <a:t>ORDER BY</a:t>
            </a:r>
          </a:p>
          <a:p>
            <a:r>
              <a:rPr lang="en-IN" sz="2800" b="1" i="1" cap="all" dirty="0">
                <a:solidFill>
                  <a:srgbClr val="92D050"/>
                </a:solidFill>
                <a:latin typeface="Times New Roman" panose="02020603050405020304" pitchFamily="18" charset="0"/>
                <a:cs typeface="Times New Roman" panose="02020603050405020304" pitchFamily="18" charset="0"/>
              </a:rPr>
              <a:t>SKIP</a:t>
            </a:r>
          </a:p>
          <a:p>
            <a:r>
              <a:rPr lang="en-IN" sz="2800" b="1" i="1" cap="all" dirty="0">
                <a:solidFill>
                  <a:srgbClr val="92D050"/>
                </a:solidFill>
                <a:latin typeface="Times New Roman" panose="02020603050405020304" pitchFamily="18" charset="0"/>
                <a:cs typeface="Times New Roman" panose="02020603050405020304" pitchFamily="18" charset="0"/>
              </a:rPr>
              <a:t>SET</a:t>
            </a:r>
          </a:p>
          <a:p>
            <a:r>
              <a:rPr lang="en-IN" sz="2800" b="1" i="1" cap="all" dirty="0">
                <a:solidFill>
                  <a:srgbClr val="92D050"/>
                </a:solidFill>
                <a:latin typeface="Times New Roman" panose="02020603050405020304" pitchFamily="18" charset="0"/>
                <a:cs typeface="Times New Roman" panose="02020603050405020304" pitchFamily="18" charset="0"/>
              </a:rPr>
              <a:t>MERGE</a:t>
            </a:r>
          </a:p>
          <a:p>
            <a:r>
              <a:rPr lang="en-IN" sz="2800" b="1" i="1" cap="all" dirty="0">
                <a:solidFill>
                  <a:srgbClr val="92D050"/>
                </a:solidFill>
                <a:latin typeface="Times New Roman" panose="02020603050405020304" pitchFamily="18" charset="0"/>
                <a:cs typeface="Times New Roman" panose="02020603050405020304" pitchFamily="18" charset="0"/>
              </a:rPr>
              <a:t>UNWIND</a:t>
            </a:r>
          </a:p>
        </p:txBody>
      </p:sp>
    </p:spTree>
    <p:extLst>
      <p:ext uri="{BB962C8B-B14F-4D97-AF65-F5344CB8AC3E}">
        <p14:creationId xmlns:p14="http://schemas.microsoft.com/office/powerpoint/2010/main" val="316641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60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Conclusion…</a:t>
            </a:r>
          </a:p>
        </p:txBody>
      </p:sp>
      <p:sp>
        <p:nvSpPr>
          <p:cNvPr id="3" name="Content Placeholder 2"/>
          <p:cNvSpPr>
            <a:spLocks noGrp="1"/>
          </p:cNvSpPr>
          <p:nvPr>
            <p:ph idx="1"/>
          </p:nvPr>
        </p:nvSpPr>
        <p:spPr>
          <a:xfrm>
            <a:off x="913795" y="1935921"/>
            <a:ext cx="10353762" cy="4809435"/>
          </a:xfrm>
        </p:spPr>
        <p:txBody>
          <a:bodyPr>
            <a:normAutofit/>
          </a:bodyPr>
          <a:lstStyle/>
          <a:p>
            <a:pPr>
              <a:lnSpc>
                <a:spcPct val="100000"/>
              </a:lnSpc>
            </a:pPr>
            <a:r>
              <a:rPr lang="en-IN" sz="1900" i="1" dirty="0">
                <a:solidFill>
                  <a:srgbClr val="92D050"/>
                </a:solidFill>
                <a:latin typeface="Times New Roman" panose="02020603050405020304" pitchFamily="18" charset="0"/>
                <a:cs typeface="Times New Roman" panose="02020603050405020304" pitchFamily="18" charset="0"/>
              </a:rPr>
              <a:t>Neo4j was named "the most popular graph database" in Forrester's Market Overview on Graph Databases report.</a:t>
            </a:r>
          </a:p>
          <a:p>
            <a:pPr>
              <a:lnSpc>
                <a:spcPct val="100000"/>
              </a:lnSpc>
            </a:pPr>
            <a:r>
              <a:rPr lang="en-IN" sz="1900" i="1" dirty="0">
                <a:solidFill>
                  <a:srgbClr val="92D050"/>
                </a:solidFill>
                <a:latin typeface="Times New Roman" panose="02020603050405020304" pitchFamily="18" charset="0"/>
                <a:cs typeface="Times New Roman" panose="02020603050405020304" pitchFamily="18" charset="0"/>
              </a:rPr>
              <a:t>Neo4j was also named a "champion" in a vendor landscape report on graph databases by Bloor Research.</a:t>
            </a:r>
          </a:p>
          <a:p>
            <a:pPr>
              <a:lnSpc>
                <a:spcPct val="100000"/>
              </a:lnSpc>
            </a:pPr>
            <a:r>
              <a:rPr lang="en-IN" sz="1900" i="1" dirty="0">
                <a:solidFill>
                  <a:srgbClr val="92D050"/>
                </a:solidFill>
                <a:latin typeface="Times New Roman" panose="02020603050405020304" pitchFamily="18" charset="0"/>
                <a:cs typeface="Times New Roman" panose="02020603050405020304" pitchFamily="18" charset="0"/>
              </a:rPr>
              <a:t>InfoWorld's 2015 Technology of the Year</a:t>
            </a:r>
          </a:p>
          <a:p>
            <a:pPr>
              <a:lnSpc>
                <a:spcPct val="100000"/>
              </a:lnSpc>
            </a:pPr>
            <a:r>
              <a:rPr lang="en-IN" sz="1900" i="1" dirty="0">
                <a:solidFill>
                  <a:srgbClr val="92D050"/>
                </a:solidFill>
                <a:latin typeface="Times New Roman" panose="02020603050405020304" pitchFamily="18" charset="0"/>
                <a:cs typeface="Times New Roman" panose="02020603050405020304" pitchFamily="18" charset="0"/>
              </a:rPr>
              <a:t>2015 SD Times 100 and the DBTA 100 2015.</a:t>
            </a:r>
          </a:p>
          <a:p>
            <a:pPr marL="0" indent="0">
              <a:buNone/>
            </a:pPr>
            <a:r>
              <a:rPr lang="en-IN" sz="1900" i="1" dirty="0">
                <a:solidFill>
                  <a:srgbClr val="92D050"/>
                </a:solidFill>
                <a:latin typeface="Times New Roman" panose="02020603050405020304" pitchFamily="18" charset="0"/>
                <a:cs typeface="Times New Roman" panose="02020603050405020304" pitchFamily="18" charset="0"/>
              </a:rPr>
              <a:t>		</a:t>
            </a:r>
          </a:p>
          <a:p>
            <a:pPr marL="0" indent="0" algn="ctr">
              <a:buNone/>
            </a:pPr>
            <a:r>
              <a:rPr lang="en-IN" sz="1900" i="1" dirty="0">
                <a:solidFill>
                  <a:srgbClr val="92D050"/>
                </a:solidFill>
                <a:latin typeface="Times New Roman" panose="02020603050405020304" pitchFamily="18" charset="0"/>
                <a:cs typeface="Times New Roman" panose="02020603050405020304" pitchFamily="18" charset="0"/>
              </a:rPr>
              <a:t>“Neo4j is the clear market leader, as well as the recipient of numerous analyst, customer and community accolades. There's still massive growth left ahead of us, and we remain committed to the innovation and the evolution of our product.“</a:t>
            </a:r>
          </a:p>
          <a:p>
            <a:pPr marL="0" indent="0">
              <a:buNone/>
            </a:pPr>
            <a:r>
              <a:rPr lang="en-IN" sz="1900" i="1" dirty="0">
                <a:solidFill>
                  <a:srgbClr val="92D050"/>
                </a:solidFill>
                <a:latin typeface="Times New Roman" panose="02020603050405020304" pitchFamily="18" charset="0"/>
                <a:cs typeface="Times New Roman" panose="02020603050405020304" pitchFamily="18" charset="0"/>
              </a:rPr>
              <a:t>						- Emil Eifrem, CEO of Neo Technology</a:t>
            </a:r>
          </a:p>
        </p:txBody>
      </p:sp>
    </p:spTree>
    <p:extLst>
      <p:ext uri="{BB962C8B-B14F-4D97-AF65-F5344CB8AC3E}">
        <p14:creationId xmlns:p14="http://schemas.microsoft.com/office/powerpoint/2010/main" val="365629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References…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IN" sz="1900" i="1" dirty="0">
                <a:solidFill>
                  <a:schemeClr val="bg2">
                    <a:lumMod val="60000"/>
                    <a:lumOff val="40000"/>
                  </a:schemeClr>
                </a:solidFill>
                <a:latin typeface="Times New Roman" panose="02020603050405020304" pitchFamily="18" charset="0"/>
                <a:cs typeface="Times New Roman" panose="02020603050405020304" pitchFamily="18" charset="0"/>
                <a:hlinkClick r:id="rId2"/>
              </a:rPr>
              <a:t>https://neo4j.com/</a:t>
            </a:r>
            <a:endParaRPr lang="en-IN" sz="1900" i="1" dirty="0">
              <a:solidFill>
                <a:schemeClr val="bg2">
                  <a:lumMod val="60000"/>
                  <a:lumOff val="4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1900" i="1" dirty="0">
                <a:solidFill>
                  <a:schemeClr val="bg2">
                    <a:lumMod val="60000"/>
                    <a:lumOff val="40000"/>
                  </a:schemeClr>
                </a:solidFill>
                <a:latin typeface="Times New Roman" panose="02020603050405020304" pitchFamily="18" charset="0"/>
                <a:cs typeface="Times New Roman" panose="02020603050405020304" pitchFamily="18" charset="0"/>
                <a:hlinkClick r:id="rId3"/>
              </a:rPr>
              <a:t>https://neo4j.com/graphgists/</a:t>
            </a:r>
            <a:endParaRPr lang="en-IN" sz="1900" i="1" dirty="0">
              <a:solidFill>
                <a:schemeClr val="bg2">
                  <a:lumMod val="60000"/>
                  <a:lumOff val="4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1900" i="1" dirty="0">
                <a:solidFill>
                  <a:schemeClr val="bg2">
                    <a:lumMod val="60000"/>
                    <a:lumOff val="40000"/>
                  </a:schemeClr>
                </a:solidFill>
                <a:latin typeface="Times New Roman" panose="02020603050405020304" pitchFamily="18" charset="0"/>
                <a:cs typeface="Times New Roman" panose="02020603050405020304" pitchFamily="18" charset="0"/>
                <a:hlinkClick r:id="rId4"/>
              </a:rPr>
              <a:t>http://neo4j.com/docs/cypher-refcard/3.1/</a:t>
            </a:r>
            <a:endParaRPr lang="en-IN" sz="1900" i="1" dirty="0">
              <a:solidFill>
                <a:schemeClr val="bg2">
                  <a:lumMod val="60000"/>
                  <a:lumOff val="4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1900" i="1" dirty="0">
                <a:solidFill>
                  <a:schemeClr val="bg2">
                    <a:lumMod val="60000"/>
                    <a:lumOff val="40000"/>
                  </a:schemeClr>
                </a:solidFill>
                <a:latin typeface="Times New Roman" panose="02020603050405020304" pitchFamily="18" charset="0"/>
                <a:cs typeface="Times New Roman" panose="02020603050405020304" pitchFamily="18" charset="0"/>
                <a:hlinkClick r:id="rId5"/>
              </a:rPr>
              <a:t>https</a:t>
            </a:r>
            <a:r>
              <a:rPr lang="en-IN" sz="1900" i="1" dirty="0">
                <a:solidFill>
                  <a:srgbClr val="92D050"/>
                </a:solidFill>
                <a:latin typeface="Times New Roman" panose="02020603050405020304" pitchFamily="18" charset="0"/>
                <a:cs typeface="Times New Roman" panose="02020603050405020304" pitchFamily="18" charset="0"/>
                <a:hlinkClick r:id="rId5"/>
              </a:rPr>
              <a:t>://www.kaggle.com/nsharan/h-1b-visa</a:t>
            </a:r>
            <a:endParaRPr lang="en-IN" sz="1900" i="1" dirty="0">
              <a:solidFill>
                <a:srgbClr val="92D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1900" i="1" dirty="0">
                <a:solidFill>
                  <a:schemeClr val="bg2">
                    <a:lumMod val="60000"/>
                    <a:lumOff val="40000"/>
                  </a:schemeClr>
                </a:solidFill>
                <a:latin typeface="Times New Roman" panose="02020603050405020304" pitchFamily="18" charset="0"/>
                <a:cs typeface="Times New Roman" panose="02020603050405020304" pitchFamily="18" charset="0"/>
              </a:rPr>
              <a:t>Considerations from Professor’ slides on Graph Databases</a:t>
            </a:r>
          </a:p>
        </p:txBody>
      </p:sp>
    </p:spTree>
    <p:extLst>
      <p:ext uri="{BB962C8B-B14F-4D97-AF65-F5344CB8AC3E}">
        <p14:creationId xmlns:p14="http://schemas.microsoft.com/office/powerpoint/2010/main" val="325952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hank you hd images for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4" y="185530"/>
            <a:ext cx="11807687" cy="645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8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0"/>
            <a:ext cx="4731630" cy="1326321"/>
          </a:xfrm>
        </p:spPr>
        <p:txBody>
          <a:bodyPr>
            <a:normAutofit/>
          </a:bodyPr>
          <a:lstStyle/>
          <a:p>
            <a:pPr algn="l"/>
            <a:r>
              <a:rPr lang="en-IN" sz="3600" i="1"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Agenda… </a:t>
            </a: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IN" dirty="0"/>
          </a:p>
          <a:p>
            <a:pPr lvl="1">
              <a:buFont typeface="Wingdings" panose="05000000000000000000" pitchFamily="2" charset="2"/>
              <a:buChar char="Ø"/>
            </a:pPr>
            <a:r>
              <a:rPr lang="en-IN" sz="2000" i="1" dirty="0">
                <a:solidFill>
                  <a:srgbClr val="92D050"/>
                </a:solidFill>
                <a:latin typeface="Times New Roman" panose="02020603050405020304" pitchFamily="18" charset="0"/>
                <a:cs typeface="Times New Roman" panose="02020603050405020304" pitchFamily="18" charset="0"/>
              </a:rPr>
              <a:t>RDBMS</a:t>
            </a:r>
          </a:p>
          <a:p>
            <a:pPr lvl="1">
              <a:buFont typeface="Wingdings" panose="05000000000000000000" pitchFamily="2" charset="2"/>
              <a:buChar char="Ø"/>
            </a:pPr>
            <a:r>
              <a:rPr lang="en-IN" sz="2000" i="1" dirty="0">
                <a:solidFill>
                  <a:srgbClr val="92D050"/>
                </a:solidFill>
                <a:latin typeface="Times New Roman" panose="02020603050405020304" pitchFamily="18" charset="0"/>
                <a:cs typeface="Times New Roman" panose="02020603050405020304" pitchFamily="18" charset="0"/>
              </a:rPr>
              <a:t>Need for Graphs</a:t>
            </a:r>
          </a:p>
          <a:p>
            <a:pPr lvl="1">
              <a:buFont typeface="Wingdings" panose="05000000000000000000" pitchFamily="2" charset="2"/>
              <a:buChar char="Ø"/>
            </a:pPr>
            <a:r>
              <a:rPr lang="en-IN" sz="2000" i="1" dirty="0">
                <a:solidFill>
                  <a:srgbClr val="92D050"/>
                </a:solidFill>
                <a:latin typeface="Times New Roman" panose="02020603050405020304" pitchFamily="18" charset="0"/>
                <a:cs typeface="Times New Roman" panose="02020603050405020304" pitchFamily="18" charset="0"/>
              </a:rPr>
              <a:t>5 W’s &amp; H of Neo4J</a:t>
            </a:r>
          </a:p>
          <a:p>
            <a:pPr lvl="1">
              <a:buFont typeface="Wingdings" panose="05000000000000000000" pitchFamily="2" charset="2"/>
              <a:buChar char="Ø"/>
            </a:pPr>
            <a:r>
              <a:rPr lang="en-IN" sz="2000" i="1" dirty="0">
                <a:solidFill>
                  <a:srgbClr val="92D050"/>
                </a:solidFill>
                <a:latin typeface="Times New Roman" panose="02020603050405020304" pitchFamily="18" charset="0"/>
                <a:cs typeface="Times New Roman" panose="02020603050405020304" pitchFamily="18" charset="0"/>
              </a:rPr>
              <a:t>Data Set</a:t>
            </a:r>
          </a:p>
          <a:p>
            <a:pPr lvl="1">
              <a:buFont typeface="Wingdings" panose="05000000000000000000" pitchFamily="2" charset="2"/>
              <a:buChar char="Ø"/>
            </a:pPr>
            <a:r>
              <a:rPr lang="en-IN" sz="2000" i="1" dirty="0">
                <a:solidFill>
                  <a:srgbClr val="92D050"/>
                </a:solidFill>
                <a:latin typeface="Times New Roman" panose="02020603050405020304" pitchFamily="18" charset="0"/>
                <a:cs typeface="Times New Roman" panose="02020603050405020304" pitchFamily="18" charset="0"/>
              </a:rPr>
              <a:t>Conclusion</a:t>
            </a:r>
          </a:p>
          <a:p>
            <a:pPr lvl="1">
              <a:buFont typeface="Wingdings" panose="05000000000000000000" pitchFamily="2" charset="2"/>
              <a:buChar char="Ø"/>
            </a:pPr>
            <a:r>
              <a:rPr lang="en-IN" sz="2000" i="1" dirty="0">
                <a:solidFill>
                  <a:srgbClr val="92D050"/>
                </a:solidFill>
                <a:latin typeface="Times New Roman" panose="02020603050405020304" pitchFamily="18" charset="0"/>
                <a:cs typeface="Times New Roman" panose="02020603050405020304" pitchFamily="18" charset="0"/>
              </a:rPr>
              <a:t>References</a:t>
            </a:r>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marL="0" indent="0">
              <a:buNone/>
            </a:pPr>
            <a:endParaRPr lang="en-IN" dirty="0"/>
          </a:p>
          <a:p>
            <a:pPr marL="0" indent="0">
              <a:buNone/>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144305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5" y="201638"/>
            <a:ext cx="6407318" cy="235684"/>
          </a:xfrm>
        </p:spPr>
        <p:txBody>
          <a:bodyPr>
            <a:normAutofit fontScale="90000"/>
          </a:bodyPr>
          <a:lstStyle/>
          <a:p>
            <a:pPr algn="l"/>
            <a:r>
              <a:rPr lang="en-IN" sz="36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Where Does It Fit…</a:t>
            </a:r>
          </a:p>
        </p:txBody>
      </p:sp>
      <p:pic>
        <p:nvPicPr>
          <p:cNvPr id="2050" name="Picture 2" descr="Image result for hadoop eco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005" y="609600"/>
            <a:ext cx="1195997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9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18051"/>
            <a:ext cx="4917162" cy="954157"/>
          </a:xfrm>
        </p:spPr>
        <p:txBody>
          <a:bodyPr>
            <a:normAutofit/>
          </a:bodyPr>
          <a:lstStyle/>
          <a:p>
            <a:r>
              <a:rPr lang="en-IN" sz="2800" i="1"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Relational Data BAseS</a:t>
            </a:r>
          </a:p>
        </p:txBody>
      </p:sp>
      <p:sp>
        <p:nvSpPr>
          <p:cNvPr id="3" name="Content Placeholder 2"/>
          <p:cNvSpPr>
            <a:spLocks noGrp="1"/>
          </p:cNvSpPr>
          <p:nvPr>
            <p:ph idx="1"/>
          </p:nvPr>
        </p:nvSpPr>
        <p:spPr>
          <a:xfrm>
            <a:off x="795130" y="1272208"/>
            <a:ext cx="10472427" cy="5261113"/>
          </a:xfrm>
        </p:spPr>
        <p:txBody>
          <a:bodyPr/>
          <a:lstStyle/>
          <a:p>
            <a:r>
              <a:rPr lang="en-IN" i="1" dirty="0">
                <a:solidFill>
                  <a:srgbClr val="92D050"/>
                </a:solidFill>
                <a:latin typeface="Times New Roman" panose="02020603050405020304" pitchFamily="18" charset="0"/>
                <a:cs typeface="Times New Roman" panose="02020603050405020304" pitchFamily="18" charset="0"/>
              </a:rPr>
              <a:t>Traditional Relational Databases are Optimized for transactions, queries or searches.</a:t>
            </a:r>
          </a:p>
          <a:p>
            <a:r>
              <a:rPr lang="en-IN" i="1" dirty="0">
                <a:solidFill>
                  <a:srgbClr val="92D050"/>
                </a:solidFill>
                <a:latin typeface="Times New Roman" panose="02020603050405020304" pitchFamily="18" charset="0"/>
                <a:cs typeface="Times New Roman" panose="02020603050405020304" pitchFamily="18" charset="0"/>
              </a:rPr>
              <a:t>Relational DBs are good for Static data which is well understood and structured involving discrete parts or minimal connectivity.</a:t>
            </a:r>
          </a:p>
          <a:p>
            <a:r>
              <a:rPr lang="en-IN" i="1" dirty="0">
                <a:solidFill>
                  <a:srgbClr val="92D050"/>
                </a:solidFill>
                <a:latin typeface="Times New Roman" panose="02020603050405020304" pitchFamily="18" charset="0"/>
                <a:cs typeface="Times New Roman" panose="02020603050405020304" pitchFamily="18" charset="0"/>
              </a:rPr>
              <a:t>They cant handle Relationships well making inappropriate for real time.</a:t>
            </a:r>
          </a:p>
          <a:p>
            <a:pPr marL="0" indent="0">
              <a:buNone/>
            </a:pPr>
            <a:r>
              <a:rPr lang="en-IN" sz="2600" i="1" dirty="0">
                <a:solidFill>
                  <a:srgbClr val="92D050"/>
                </a:solidFill>
                <a:latin typeface="Times New Roman" panose="02020603050405020304" pitchFamily="18" charset="0"/>
                <a:cs typeface="Times New Roman" panose="02020603050405020304" pitchFamily="18" charset="0"/>
              </a:rPr>
              <a:t>Demerits:</a:t>
            </a:r>
          </a:p>
          <a:p>
            <a:pPr lvl="1">
              <a:buFont typeface="Wingdings" panose="05000000000000000000" pitchFamily="2" charset="2"/>
              <a:buChar char="§"/>
            </a:pPr>
            <a:r>
              <a:rPr lang="en-IN" sz="2400" i="1" dirty="0">
                <a:solidFill>
                  <a:srgbClr val="92D050"/>
                </a:solidFill>
                <a:latin typeface="Times New Roman" panose="02020603050405020304" pitchFamily="18" charset="0"/>
                <a:cs typeface="Times New Roman" panose="02020603050405020304" pitchFamily="18" charset="0"/>
              </a:rPr>
              <a:t>Slow Development</a:t>
            </a:r>
          </a:p>
          <a:p>
            <a:pPr lvl="1">
              <a:buFont typeface="Wingdings" panose="05000000000000000000" pitchFamily="2" charset="2"/>
              <a:buChar char="§"/>
            </a:pPr>
            <a:r>
              <a:rPr lang="en-IN" sz="2400" i="1" dirty="0">
                <a:solidFill>
                  <a:srgbClr val="92D050"/>
                </a:solidFill>
                <a:latin typeface="Times New Roman" panose="02020603050405020304" pitchFamily="18" charset="0"/>
                <a:cs typeface="Times New Roman" panose="02020603050405020304" pitchFamily="18" charset="0"/>
              </a:rPr>
              <a:t>Poor Performance</a:t>
            </a:r>
          </a:p>
          <a:p>
            <a:pPr lvl="1">
              <a:buFont typeface="Wingdings" panose="05000000000000000000" pitchFamily="2" charset="2"/>
              <a:buChar char="§"/>
            </a:pPr>
            <a:r>
              <a:rPr lang="en-IN" sz="2400" i="1" dirty="0">
                <a:solidFill>
                  <a:srgbClr val="92D050"/>
                </a:solidFill>
                <a:latin typeface="Times New Roman" panose="02020603050405020304" pitchFamily="18" charset="0"/>
                <a:cs typeface="Times New Roman" panose="02020603050405020304" pitchFamily="18" charset="0"/>
              </a:rPr>
              <a:t>Low Scalability</a:t>
            </a:r>
          </a:p>
          <a:p>
            <a:pPr lvl="1">
              <a:buFont typeface="Wingdings" panose="05000000000000000000" pitchFamily="2" charset="2"/>
              <a:buChar char="§"/>
            </a:pPr>
            <a:r>
              <a:rPr lang="en-IN" sz="2400" i="1" dirty="0">
                <a:solidFill>
                  <a:srgbClr val="92D050"/>
                </a:solidFill>
                <a:latin typeface="Times New Roman" panose="02020603050405020304" pitchFamily="18" charset="0"/>
                <a:cs typeface="Times New Roman" panose="02020603050405020304" pitchFamily="18" charset="0"/>
              </a:rPr>
              <a:t>Hard to maintain                                  </a:t>
            </a:r>
          </a:p>
        </p:txBody>
      </p:sp>
      <p:pic>
        <p:nvPicPr>
          <p:cNvPr id="6146" name="Picture 2" descr="Image result for relational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130" y="3727134"/>
            <a:ext cx="6188026" cy="272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8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331304"/>
            <a:ext cx="4916557" cy="795131"/>
          </a:xfrm>
        </p:spPr>
        <p:txBody>
          <a:bodyPr>
            <a:normAutofit/>
          </a:bodyPr>
          <a:lstStyle/>
          <a:p>
            <a:r>
              <a:rPr lang="en-IN" sz="36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Need For Graphs???</a:t>
            </a:r>
          </a:p>
        </p:txBody>
      </p:sp>
      <p:sp>
        <p:nvSpPr>
          <p:cNvPr id="3" name="Content Placeholder 2"/>
          <p:cNvSpPr>
            <a:spLocks noGrp="1"/>
          </p:cNvSpPr>
          <p:nvPr>
            <p:ph idx="1"/>
          </p:nvPr>
        </p:nvSpPr>
        <p:spPr>
          <a:xfrm>
            <a:off x="437322" y="1404730"/>
            <a:ext cx="11754678" cy="5287618"/>
          </a:xfrm>
        </p:spPr>
        <p:txBody>
          <a:bodyPr/>
          <a:lstStyle/>
          <a:p>
            <a:r>
              <a:rPr lang="en-IN" i="1" dirty="0">
                <a:solidFill>
                  <a:srgbClr val="92D050"/>
                </a:solidFill>
                <a:latin typeface="Times New Roman" panose="02020603050405020304" pitchFamily="18" charset="0"/>
                <a:cs typeface="Times New Roman" panose="02020603050405020304" pitchFamily="18" charset="0"/>
              </a:rPr>
              <a:t>Apart from the traditional relational DB, similar issues encountered with the NoSQL databases too.</a:t>
            </a:r>
          </a:p>
          <a:p>
            <a:r>
              <a:rPr lang="en-IN" i="1" dirty="0">
                <a:solidFill>
                  <a:srgbClr val="92D050"/>
                </a:solidFill>
                <a:latin typeface="Times New Roman" panose="02020603050405020304" pitchFamily="18" charset="0"/>
                <a:cs typeface="Times New Roman" panose="02020603050405020304" pitchFamily="18" charset="0"/>
              </a:rPr>
              <a:t>The demerits mentioned earlier were resolved by the advent of the Graph Databases with below properties.</a:t>
            </a:r>
            <a:endParaRPr lang="en-IN" dirty="0"/>
          </a:p>
          <a:p>
            <a:pPr lvl="1">
              <a:buFont typeface="Wingdings" panose="05000000000000000000" pitchFamily="2" charset="2"/>
              <a:buChar char="v"/>
            </a:pPr>
            <a:r>
              <a:rPr lang="en-IN" sz="2000" i="1" dirty="0">
                <a:solidFill>
                  <a:srgbClr val="92D050"/>
                </a:solidFill>
                <a:latin typeface="Times New Roman" panose="02020603050405020304" pitchFamily="18" charset="0"/>
                <a:cs typeface="Times New Roman" panose="02020603050405020304" pitchFamily="18" charset="0"/>
              </a:rPr>
              <a:t>Intuitiveness  -</a:t>
            </a:r>
          </a:p>
          <a:p>
            <a:pPr marL="457200" lvl="1" indent="0">
              <a:buNone/>
            </a:pPr>
            <a:r>
              <a:rPr lang="en-IN" sz="2000" i="1" dirty="0">
                <a:solidFill>
                  <a:srgbClr val="92D050"/>
                </a:solidFill>
                <a:latin typeface="Times New Roman" panose="02020603050405020304" pitchFamily="18" charset="0"/>
                <a:cs typeface="Times New Roman" panose="02020603050405020304" pitchFamily="18" charset="0"/>
              </a:rPr>
              <a:t>	 Exact same data model as of data</a:t>
            </a:r>
          </a:p>
          <a:p>
            <a:pPr lvl="1">
              <a:buFont typeface="Wingdings" panose="05000000000000000000" pitchFamily="2" charset="2"/>
              <a:buChar char="v"/>
            </a:pPr>
            <a:r>
              <a:rPr lang="en-IN" sz="2000" i="1" dirty="0">
                <a:solidFill>
                  <a:srgbClr val="92D050"/>
                </a:solidFill>
                <a:latin typeface="Times New Roman" panose="02020603050405020304" pitchFamily="18" charset="0"/>
                <a:cs typeface="Times New Roman" panose="02020603050405020304" pitchFamily="18" charset="0"/>
              </a:rPr>
              <a:t>Speed  -</a:t>
            </a:r>
          </a:p>
          <a:p>
            <a:pPr marL="457200" lvl="1" indent="0">
              <a:buNone/>
            </a:pPr>
            <a:r>
              <a:rPr lang="en-IN" sz="2000" i="1" dirty="0">
                <a:solidFill>
                  <a:srgbClr val="92D050"/>
                </a:solidFill>
                <a:latin typeface="Times New Roman" panose="02020603050405020304" pitchFamily="18" charset="0"/>
                <a:cs typeface="Times New Roman" panose="02020603050405020304" pitchFamily="18" charset="0"/>
              </a:rPr>
              <a:t>  	 High speed is achieved by Index Free Adjacency</a:t>
            </a:r>
          </a:p>
          <a:p>
            <a:pPr lvl="1">
              <a:buFont typeface="Wingdings" panose="05000000000000000000" pitchFamily="2" charset="2"/>
              <a:buChar char="v"/>
            </a:pPr>
            <a:r>
              <a:rPr lang="en-IN" sz="2000" i="1" dirty="0">
                <a:solidFill>
                  <a:srgbClr val="92D050"/>
                </a:solidFill>
                <a:latin typeface="Times New Roman" panose="02020603050405020304" pitchFamily="18" charset="0"/>
                <a:cs typeface="Times New Roman" panose="02020603050405020304" pitchFamily="18" charset="0"/>
              </a:rPr>
              <a:t>Agility -</a:t>
            </a:r>
          </a:p>
          <a:p>
            <a:pPr marL="457200" lvl="1" indent="0">
              <a:buNone/>
            </a:pPr>
            <a:r>
              <a:rPr lang="en-IN" sz="2000" i="1" dirty="0">
                <a:solidFill>
                  <a:srgbClr val="92D050"/>
                </a:solidFill>
                <a:latin typeface="Times New Roman" panose="02020603050405020304" pitchFamily="18" charset="0"/>
                <a:cs typeface="Times New Roman" panose="02020603050405020304" pitchFamily="18" charset="0"/>
              </a:rPr>
              <a:t>	Naturally adaptive model + Query Language for graph.</a:t>
            </a:r>
          </a:p>
          <a:p>
            <a:pPr marL="457200" lvl="1" indent="0">
              <a:buNone/>
            </a:pPr>
            <a:r>
              <a:rPr lang="en-IN" sz="2000" i="1" dirty="0">
                <a:solidFill>
                  <a:srgbClr val="92D050"/>
                </a:solidFill>
                <a:latin typeface="Times New Roman" panose="02020603050405020304" pitchFamily="18" charset="0"/>
                <a:cs typeface="Times New Roman" panose="02020603050405020304" pitchFamily="18" charset="0"/>
              </a:rPr>
              <a:t>		    </a:t>
            </a:r>
          </a:p>
          <a:p>
            <a:pPr marL="457200" lvl="1" indent="0">
              <a:buNone/>
            </a:pPr>
            <a:r>
              <a:rPr lang="en-IN" sz="2000" i="1" dirty="0">
                <a:solidFill>
                  <a:srgbClr val="92D050"/>
                </a:solidFill>
                <a:latin typeface="Times New Roman" panose="02020603050405020304" pitchFamily="18" charset="0"/>
                <a:cs typeface="Times New Roman" panose="02020603050405020304" pitchFamily="18" charset="0"/>
              </a:rPr>
              <a:t>	</a:t>
            </a:r>
          </a:p>
          <a:p>
            <a:pPr marL="0" indent="0" algn="ctr">
              <a:buNone/>
            </a:pPr>
            <a:r>
              <a:rPr lang="en-IN" i="1" dirty="0">
                <a:solidFill>
                  <a:srgbClr val="92D050"/>
                </a:solidFill>
                <a:latin typeface="Times New Roman" panose="02020603050405020304" pitchFamily="18" charset="0"/>
                <a:cs typeface="Times New Roman" panose="02020603050405020304" pitchFamily="18" charset="0"/>
              </a:rPr>
              <a:t>           	</a:t>
            </a:r>
          </a:p>
        </p:txBody>
      </p:sp>
      <p:sp>
        <p:nvSpPr>
          <p:cNvPr id="4" name="AutoShape 2" descr="Image result for traditional charts vs Neo4j graph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Content Placeholder 3"/>
          <p:cNvPicPr>
            <a:picLocks noChangeAspect="1"/>
          </p:cNvPicPr>
          <p:nvPr/>
        </p:nvPicPr>
        <p:blipFill>
          <a:blip r:embed="rId2"/>
          <a:stretch>
            <a:fillRect/>
          </a:stretch>
        </p:blipFill>
        <p:spPr>
          <a:xfrm>
            <a:off x="7593497" y="2650435"/>
            <a:ext cx="4426225" cy="4041913"/>
          </a:xfrm>
          <a:prstGeom prst="rect">
            <a:avLst/>
          </a:prstGeom>
        </p:spPr>
      </p:pic>
      <p:pic>
        <p:nvPicPr>
          <p:cNvPr id="6" name="Picture 5"/>
          <p:cNvPicPr>
            <a:picLocks noChangeAspect="1"/>
          </p:cNvPicPr>
          <p:nvPr/>
        </p:nvPicPr>
        <p:blipFill>
          <a:blip r:embed="rId3"/>
          <a:stretch>
            <a:fillRect/>
          </a:stretch>
        </p:blipFill>
        <p:spPr>
          <a:xfrm>
            <a:off x="1166191" y="5075583"/>
            <a:ext cx="4777409" cy="1822174"/>
          </a:xfrm>
          <a:prstGeom prst="rect">
            <a:avLst/>
          </a:prstGeom>
        </p:spPr>
      </p:pic>
    </p:spTree>
    <p:extLst>
      <p:ext uri="{BB962C8B-B14F-4D97-AF65-F5344CB8AC3E}">
        <p14:creationId xmlns:p14="http://schemas.microsoft.com/office/powerpoint/2010/main" val="411190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94" y="-39757"/>
            <a:ext cx="10269435" cy="2835965"/>
          </a:xfrm>
        </p:spPr>
        <p:txBody>
          <a:bodyPr>
            <a:normAutofit fontScale="90000"/>
          </a:bodyPr>
          <a:lstStyle/>
          <a:p>
            <a:pPr algn="l"/>
            <a:r>
              <a:rPr lang="en-IN" dirty="0"/>
              <a:t>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t>
            </a:r>
            <a:r>
              <a:rPr lang="en-IN" sz="4400" i="1" cap="none" dirty="0">
                <a:solidFill>
                  <a:schemeClr val="accent1">
                    <a:lumMod val="75000"/>
                  </a:schemeClr>
                </a:solidFill>
                <a:latin typeface="Times New Roman" panose="02020603050405020304" pitchFamily="18" charset="0"/>
                <a:cs typeface="Times New Roman" panose="02020603050405020304" pitchFamily="18" charset="0"/>
              </a:rPr>
              <a:t>Neo4j…</a:t>
            </a:r>
            <a:br>
              <a:rPr lang="en-IN" sz="4400" i="1" cap="none" dirty="0">
                <a:solidFill>
                  <a:schemeClr val="accent1">
                    <a:lumMod val="75000"/>
                  </a:schemeClr>
                </a:solidFill>
                <a:latin typeface="Times New Roman" panose="02020603050405020304" pitchFamily="18" charset="0"/>
                <a:cs typeface="Times New Roman" panose="02020603050405020304" pitchFamily="18" charset="0"/>
              </a:rPr>
            </a:br>
            <a:r>
              <a:rPr lang="en-IN" sz="4400" i="1" cap="none" dirty="0">
                <a:solidFill>
                  <a:schemeClr val="accent1">
                    <a:lumMod val="75000"/>
                  </a:schemeClr>
                </a:solidFill>
                <a:latin typeface="Times New Roman" panose="02020603050405020304" pitchFamily="18" charset="0"/>
                <a:cs typeface="Times New Roman" panose="02020603050405020304" pitchFamily="18" charset="0"/>
              </a:rPr>
              <a:t/>
            </a:r>
            <a:br>
              <a:rPr lang="en-IN" sz="4400" i="1" cap="none" dirty="0">
                <a:solidFill>
                  <a:schemeClr val="accent1">
                    <a:lumMod val="75000"/>
                  </a:schemeClr>
                </a:solidFill>
                <a:latin typeface="Times New Roman" panose="02020603050405020304" pitchFamily="18" charset="0"/>
                <a:cs typeface="Times New Roman" panose="02020603050405020304" pitchFamily="18" charset="0"/>
              </a:rPr>
            </a:br>
            <a:r>
              <a:rPr lang="en-IN" sz="4400" i="1" cap="none" dirty="0">
                <a:solidFill>
                  <a:schemeClr val="accent1">
                    <a:lumMod val="75000"/>
                  </a:schemeClr>
                </a:solidFill>
                <a:latin typeface="Times New Roman" panose="02020603050405020304" pitchFamily="18" charset="0"/>
                <a:cs typeface="Times New Roman" panose="02020603050405020304" pitchFamily="18" charset="0"/>
              </a:rPr>
              <a:t>       Reimagine your Data as a Graph</a:t>
            </a:r>
            <a:br>
              <a:rPr lang="en-IN" sz="4400" i="1" cap="none" dirty="0">
                <a:solidFill>
                  <a:schemeClr val="accent1">
                    <a:lumMod val="75000"/>
                  </a:schemeClr>
                </a:solidFill>
                <a:latin typeface="Times New Roman" panose="02020603050405020304" pitchFamily="18" charset="0"/>
                <a:cs typeface="Times New Roman" panose="02020603050405020304" pitchFamily="18" charset="0"/>
              </a:rPr>
            </a:br>
            <a:r>
              <a:rPr lang="en-IN" sz="4400" i="1" cap="none" dirty="0">
                <a:solidFill>
                  <a:schemeClr val="accent1">
                    <a:lumMod val="75000"/>
                  </a:schemeClr>
                </a:solidFill>
                <a:latin typeface="Times New Roman" panose="02020603050405020304" pitchFamily="18" charset="0"/>
                <a:cs typeface="Times New Roman" panose="02020603050405020304" pitchFamily="18" charset="0"/>
              </a:rPr>
              <a:t/>
            </a:r>
            <a:br>
              <a:rPr lang="en-IN" sz="4400" i="1" cap="none" dirty="0">
                <a:solidFill>
                  <a:schemeClr val="accent1">
                    <a:lumMod val="75000"/>
                  </a:schemeClr>
                </a:solidFill>
                <a:latin typeface="Times New Roman" panose="02020603050405020304" pitchFamily="18" charset="0"/>
                <a:cs typeface="Times New Roman" panose="02020603050405020304" pitchFamily="18" charset="0"/>
              </a:rPr>
            </a:br>
            <a:r>
              <a:rPr lang="en-IN" sz="44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
            </a:r>
            <a:br>
              <a:rPr lang="en-IN" sz="44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br>
            <a:r>
              <a:rPr lang="en-IN" sz="4400" i="1" cap="none" dirty="0">
                <a:solidFill>
                  <a:schemeClr val="accent1">
                    <a:lumMod val="75000"/>
                  </a:schemeClr>
                </a:solidFill>
                <a:latin typeface="Times New Roman" panose="02020603050405020304" pitchFamily="18" charset="0"/>
                <a:cs typeface="Times New Roman" panose="02020603050405020304" pitchFamily="18" charset="0"/>
              </a:rPr>
              <a:t/>
            </a:r>
            <a:br>
              <a:rPr lang="en-IN" sz="4400" i="1" cap="none" dirty="0">
                <a:solidFill>
                  <a:schemeClr val="accent1">
                    <a:lumMod val="75000"/>
                  </a:schemeClr>
                </a:solidFill>
                <a:latin typeface="Times New Roman" panose="02020603050405020304" pitchFamily="18" charset="0"/>
                <a:cs typeface="Times New Roman" panose="02020603050405020304" pitchFamily="18" charset="0"/>
              </a:rPr>
            </a:br>
            <a:endParaRPr lang="en-IN" sz="4400" i="1" cap="none"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3795" y="3127513"/>
            <a:ext cx="11039666" cy="3551583"/>
          </a:xfrm>
        </p:spPr>
        <p:txBody>
          <a:bodyPr/>
          <a:lstStyle/>
          <a:p>
            <a:r>
              <a:rPr lang="en-IN" i="1" dirty="0">
                <a:solidFill>
                  <a:srgbClr val="92D050"/>
                </a:solidFill>
                <a:latin typeface="Times New Roman" panose="02020603050405020304" pitchFamily="18" charset="0"/>
                <a:cs typeface="Times New Roman" panose="02020603050405020304" pitchFamily="18" charset="0"/>
              </a:rPr>
              <a:t>Neo4j is a highly scalable native graph database that leverages data relationships as first-class entities, helping enterprises build intelligent applications to meet today’s evolving data challenges.</a:t>
            </a:r>
          </a:p>
          <a:p>
            <a:r>
              <a:rPr lang="en-IN" i="1" dirty="0">
                <a:solidFill>
                  <a:srgbClr val="92D050"/>
                </a:solidFill>
                <a:latin typeface="Times New Roman" panose="02020603050405020304" pitchFamily="18" charset="0"/>
                <a:cs typeface="Times New Roman" panose="02020603050405020304" pitchFamily="18" charset="0"/>
              </a:rPr>
              <a:t>This is an enterprise grade graph data base which enables you to</a:t>
            </a:r>
          </a:p>
          <a:p>
            <a:pPr lvl="2">
              <a:buFont typeface="Wingdings" panose="05000000000000000000" pitchFamily="2" charset="2"/>
              <a:buChar char="ü"/>
            </a:pPr>
            <a:r>
              <a:rPr lang="en-IN" sz="2000" i="1" dirty="0">
                <a:solidFill>
                  <a:srgbClr val="92D050"/>
                </a:solidFill>
                <a:latin typeface="Times New Roman" panose="02020603050405020304" pitchFamily="18" charset="0"/>
                <a:cs typeface="Times New Roman" panose="02020603050405020304" pitchFamily="18" charset="0"/>
              </a:rPr>
              <a:t>Model and store the data</a:t>
            </a:r>
          </a:p>
          <a:p>
            <a:pPr lvl="2">
              <a:buFont typeface="Wingdings" panose="05000000000000000000" pitchFamily="2" charset="2"/>
              <a:buChar char="ü"/>
            </a:pPr>
            <a:r>
              <a:rPr lang="en-IN" sz="2000" i="1" dirty="0">
                <a:solidFill>
                  <a:srgbClr val="92D050"/>
                </a:solidFill>
                <a:latin typeface="Times New Roman" panose="02020603050405020304" pitchFamily="18" charset="0"/>
                <a:cs typeface="Times New Roman" panose="02020603050405020304" pitchFamily="18" charset="0"/>
              </a:rPr>
              <a:t>Query Data Relationships</a:t>
            </a:r>
          </a:p>
          <a:p>
            <a:pPr lvl="2">
              <a:buFont typeface="Wingdings" panose="05000000000000000000" pitchFamily="2" charset="2"/>
              <a:buChar char="ü"/>
            </a:pPr>
            <a:r>
              <a:rPr lang="en-IN" sz="2000" i="1" dirty="0">
                <a:solidFill>
                  <a:srgbClr val="92D050"/>
                </a:solidFill>
                <a:latin typeface="Times New Roman" panose="02020603050405020304" pitchFamily="18" charset="0"/>
                <a:cs typeface="Times New Roman" panose="02020603050405020304" pitchFamily="18" charset="0"/>
              </a:rPr>
              <a:t>Seamlessly evolve applications</a:t>
            </a:r>
          </a:p>
          <a:p>
            <a:pPr marL="0" indent="0">
              <a:buNone/>
            </a:pPr>
            <a:endParaRPr lang="en-IN" dirty="0"/>
          </a:p>
        </p:txBody>
      </p:sp>
      <p:pic>
        <p:nvPicPr>
          <p:cNvPr id="7" name="Picture 6"/>
          <p:cNvPicPr>
            <a:picLocks noChangeAspect="1"/>
          </p:cNvPicPr>
          <p:nvPr/>
        </p:nvPicPr>
        <p:blipFill>
          <a:blip r:embed="rId2"/>
          <a:stretch>
            <a:fillRect/>
          </a:stretch>
        </p:blipFill>
        <p:spPr>
          <a:xfrm>
            <a:off x="1179443" y="927652"/>
            <a:ext cx="1510748" cy="839730"/>
          </a:xfrm>
          <a:prstGeom prst="rect">
            <a:avLst/>
          </a:prstGeom>
        </p:spPr>
      </p:pic>
      <p:sp>
        <p:nvSpPr>
          <p:cNvPr id="8" name="Thought Bubble: Cloud 7"/>
          <p:cNvSpPr/>
          <p:nvPr/>
        </p:nvSpPr>
        <p:spPr>
          <a:xfrm>
            <a:off x="7638091" y="533146"/>
            <a:ext cx="3984065" cy="1378225"/>
          </a:xfrm>
          <a:prstGeom prst="cloud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dirty="0">
              <a:solidFill>
                <a:schemeClr val="accent1"/>
              </a:solidFill>
            </a:endParaRPr>
          </a:p>
        </p:txBody>
      </p:sp>
      <p:pic>
        <p:nvPicPr>
          <p:cNvPr id="9" name="Graphic 8" descr="Network"/>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085001" y="677136"/>
            <a:ext cx="1090246" cy="1090246"/>
          </a:xfrm>
          <a:prstGeom prst="rect">
            <a:avLst/>
          </a:prstGeom>
        </p:spPr>
      </p:pic>
      <p:pic>
        <p:nvPicPr>
          <p:cNvPr id="4" name="Picture 3"/>
          <p:cNvPicPr>
            <a:picLocks noChangeAspect="1"/>
          </p:cNvPicPr>
          <p:nvPr/>
        </p:nvPicPr>
        <p:blipFill>
          <a:blip r:embed="rId6"/>
          <a:stretch>
            <a:fillRect/>
          </a:stretch>
        </p:blipFill>
        <p:spPr>
          <a:xfrm>
            <a:off x="7938052" y="4200939"/>
            <a:ext cx="4015408" cy="2478158"/>
          </a:xfrm>
          <a:prstGeom prst="rect">
            <a:avLst/>
          </a:prstGeom>
        </p:spPr>
      </p:pic>
    </p:spTree>
    <p:extLst>
      <p:ext uri="{BB962C8B-B14F-4D97-AF65-F5344CB8AC3E}">
        <p14:creationId xmlns:p14="http://schemas.microsoft.com/office/powerpoint/2010/main" val="6702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10818"/>
            <a:ext cx="5566518" cy="768625"/>
          </a:xfrm>
        </p:spPr>
        <p:txBody>
          <a:bodyPr/>
          <a:lstStyle/>
          <a:p>
            <a:pPr algn="l"/>
            <a:r>
              <a:rPr lang="en-IN" sz="36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5 W’s???</a:t>
            </a:r>
          </a:p>
        </p:txBody>
      </p:sp>
      <p:sp>
        <p:nvSpPr>
          <p:cNvPr id="3" name="Content Placeholder 2"/>
          <p:cNvSpPr>
            <a:spLocks noGrp="1"/>
          </p:cNvSpPr>
          <p:nvPr>
            <p:ph idx="1"/>
          </p:nvPr>
        </p:nvSpPr>
        <p:spPr>
          <a:xfrm>
            <a:off x="1138873" y="1086678"/>
            <a:ext cx="10128683" cy="5446644"/>
          </a:xfrm>
        </p:spPr>
        <p:txBody>
          <a:bodyPr>
            <a:normAutofit fontScale="92500" lnSpcReduction="20000"/>
          </a:bodyPr>
          <a:lstStyle/>
          <a:p>
            <a:r>
              <a:rPr lang="en-IN" i="1" dirty="0">
                <a:solidFill>
                  <a:srgbClr val="92D050"/>
                </a:solidFill>
                <a:latin typeface="Times New Roman" panose="02020603050405020304" pitchFamily="18" charset="0"/>
                <a:cs typeface="Times New Roman" panose="02020603050405020304" pitchFamily="18" charset="0"/>
              </a:rPr>
              <a:t>World’s First and Best Graph Database</a:t>
            </a:r>
          </a:p>
          <a:p>
            <a:r>
              <a:rPr lang="en-IN" i="1" dirty="0">
                <a:solidFill>
                  <a:srgbClr val="92D050"/>
                </a:solidFill>
                <a:latin typeface="Times New Roman" panose="02020603050405020304" pitchFamily="18" charset="0"/>
                <a:cs typeface="Times New Roman" panose="02020603050405020304" pitchFamily="18" charset="0"/>
              </a:rPr>
              <a:t>Highly Performant Read and Write Scalability, without Compromise</a:t>
            </a:r>
          </a:p>
          <a:p>
            <a:r>
              <a:rPr lang="en-IN" i="1" dirty="0">
                <a:solidFill>
                  <a:srgbClr val="92D050"/>
                </a:solidFill>
                <a:latin typeface="Times New Roman" panose="02020603050405020304" pitchFamily="18" charset="0"/>
                <a:cs typeface="Times New Roman" panose="02020603050405020304" pitchFamily="18" charset="0"/>
              </a:rPr>
              <a:t>Fully Native Graph Storage &amp; Processing - High Performance</a:t>
            </a:r>
          </a:p>
          <a:p>
            <a:r>
              <a:rPr lang="en-IN" i="1" dirty="0">
                <a:solidFill>
                  <a:srgbClr val="92D050"/>
                </a:solidFill>
                <a:latin typeface="Times New Roman" panose="02020603050405020304" pitchFamily="18" charset="0"/>
                <a:cs typeface="Times New Roman" panose="02020603050405020304" pitchFamily="18" charset="0"/>
              </a:rPr>
              <a:t>Easier Than Ever to Learn</a:t>
            </a:r>
          </a:p>
          <a:p>
            <a:pPr marL="0" indent="0">
              <a:buNone/>
            </a:pPr>
            <a:r>
              <a:rPr lang="en-IN" i="1" dirty="0">
                <a:solidFill>
                  <a:srgbClr val="92D05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IN" i="1" dirty="0">
                <a:solidFill>
                  <a:srgbClr val="92D050"/>
                </a:solidFill>
                <a:latin typeface="Times New Roman" panose="02020603050405020304" pitchFamily="18" charset="0"/>
                <a:cs typeface="Times New Roman" panose="02020603050405020304" pitchFamily="18" charset="0"/>
              </a:rPr>
              <a:t>Connected Data matters the most</a:t>
            </a:r>
          </a:p>
          <a:p>
            <a:pPr marL="0" indent="0">
              <a:buNone/>
            </a:pPr>
            <a:r>
              <a:rPr lang="en-IN" i="1" dirty="0">
                <a:solidFill>
                  <a:srgbClr val="92D05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IN" i="1" dirty="0">
                <a:solidFill>
                  <a:srgbClr val="92D050"/>
                </a:solidFill>
                <a:latin typeface="Times New Roman" panose="02020603050405020304" pitchFamily="18" charset="0"/>
                <a:cs typeface="Times New Roman" panose="02020603050405020304" pitchFamily="18" charset="0"/>
              </a:rPr>
              <a:t>Fraud Detection</a:t>
            </a:r>
          </a:p>
          <a:p>
            <a:pPr>
              <a:buFont typeface="Wingdings" panose="05000000000000000000" pitchFamily="2" charset="2"/>
              <a:buChar char="v"/>
            </a:pPr>
            <a:r>
              <a:rPr lang="en-IN" i="1" dirty="0">
                <a:solidFill>
                  <a:srgbClr val="92D050"/>
                </a:solidFill>
                <a:latin typeface="Times New Roman" panose="02020603050405020304" pitchFamily="18" charset="0"/>
                <a:cs typeface="Times New Roman" panose="02020603050405020304" pitchFamily="18" charset="0"/>
              </a:rPr>
              <a:t>Graph based Search</a:t>
            </a:r>
          </a:p>
          <a:p>
            <a:pPr>
              <a:buFont typeface="Wingdings" panose="05000000000000000000" pitchFamily="2" charset="2"/>
              <a:buChar char="v"/>
            </a:pPr>
            <a:r>
              <a:rPr lang="en-IN" i="1" dirty="0">
                <a:solidFill>
                  <a:srgbClr val="92D050"/>
                </a:solidFill>
                <a:latin typeface="Times New Roman" panose="02020603050405020304" pitchFamily="18" charset="0"/>
                <a:cs typeface="Times New Roman" panose="02020603050405020304" pitchFamily="18" charset="0"/>
              </a:rPr>
              <a:t>Network &amp; Id Operations</a:t>
            </a:r>
          </a:p>
          <a:p>
            <a:pPr>
              <a:buFont typeface="Wingdings" panose="05000000000000000000" pitchFamily="2" charset="2"/>
              <a:buChar char="v"/>
            </a:pPr>
            <a:r>
              <a:rPr lang="en-IN" i="1" dirty="0">
                <a:solidFill>
                  <a:srgbClr val="92D050"/>
                </a:solidFill>
                <a:latin typeface="Times New Roman" panose="02020603050405020304" pitchFamily="18" charset="0"/>
                <a:cs typeface="Times New Roman" panose="02020603050405020304" pitchFamily="18" charset="0"/>
              </a:rPr>
              <a:t>Real-Time Recommendation Engines</a:t>
            </a:r>
          </a:p>
          <a:p>
            <a:pPr>
              <a:buFont typeface="Wingdings" panose="05000000000000000000" pitchFamily="2" charset="2"/>
              <a:buChar char="v"/>
            </a:pPr>
            <a:r>
              <a:rPr lang="en-IN" i="1" dirty="0">
                <a:solidFill>
                  <a:srgbClr val="92D050"/>
                </a:solidFill>
                <a:latin typeface="Times New Roman" panose="02020603050405020304" pitchFamily="18" charset="0"/>
                <a:cs typeface="Times New Roman" panose="02020603050405020304" pitchFamily="18" charset="0"/>
              </a:rPr>
              <a:t>Master Data Management</a:t>
            </a:r>
          </a:p>
          <a:p>
            <a:pPr>
              <a:buFont typeface="Wingdings" panose="05000000000000000000" pitchFamily="2" charset="2"/>
              <a:buChar char="v"/>
            </a:pPr>
            <a:r>
              <a:rPr lang="en-IN" i="1" dirty="0">
                <a:solidFill>
                  <a:srgbClr val="92D050"/>
                </a:solidFill>
                <a:latin typeface="Times New Roman" panose="02020603050405020304" pitchFamily="18" charset="0"/>
                <a:cs typeface="Times New Roman" panose="02020603050405020304" pitchFamily="18" charset="0"/>
              </a:rPr>
              <a:t>Identity &amp; Access Management</a:t>
            </a:r>
          </a:p>
          <a:p>
            <a:pPr marL="0" indent="0">
              <a:buNone/>
            </a:pPr>
            <a:endParaRPr lang="en-IN" i="1" dirty="0">
              <a:solidFill>
                <a:srgbClr val="92D050"/>
              </a:solidFill>
              <a:latin typeface="Times New Roman" panose="02020603050405020304" pitchFamily="18" charset="0"/>
              <a:cs typeface="Times New Roman" panose="02020603050405020304" pitchFamily="18" charset="0"/>
            </a:endParaRPr>
          </a:p>
          <a:p>
            <a:pPr marL="0" indent="0" algn="ctr">
              <a:buNone/>
            </a:pPr>
            <a:endParaRPr lang="en-IN" dirty="0"/>
          </a:p>
        </p:txBody>
      </p:sp>
      <p:sp>
        <p:nvSpPr>
          <p:cNvPr id="5" name="AutoShape 2" descr="Image result for Neo4j Customers"/>
          <p:cNvSpPr>
            <a:spLocks noChangeAspect="1" noChangeArrowheads="1"/>
          </p:cNvSpPr>
          <p:nvPr/>
        </p:nvSpPr>
        <p:spPr bwMode="auto">
          <a:xfrm>
            <a:off x="5933661" y="3276599"/>
            <a:ext cx="314739" cy="314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93510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0"/>
            <a:ext cx="8129588" cy="4875213"/>
          </a:xfrm>
          <a:prstGeom prst="rect">
            <a:avLst/>
          </a:prstGeom>
        </p:spPr>
      </p:pic>
      <p:pic>
        <p:nvPicPr>
          <p:cNvPr id="3074" name="Picture 2" descr="Image result for Neo4j Custo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749" y="0"/>
            <a:ext cx="4062251" cy="19845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6" name="Picture 5"/>
          <p:cNvPicPr>
            <a:picLocks noChangeAspect="1"/>
          </p:cNvPicPr>
          <p:nvPr/>
        </p:nvPicPr>
        <p:blipFill>
          <a:blip r:embed="rId4"/>
          <a:stretch>
            <a:fillRect/>
          </a:stretch>
        </p:blipFill>
        <p:spPr>
          <a:xfrm>
            <a:off x="8126183" y="3771630"/>
            <a:ext cx="4065817" cy="1618732"/>
          </a:xfrm>
          <a:prstGeom prst="rect">
            <a:avLst/>
          </a:prstGeom>
        </p:spPr>
      </p:pic>
      <p:pic>
        <p:nvPicPr>
          <p:cNvPr id="7" name="Picture 6"/>
          <p:cNvPicPr>
            <a:picLocks noChangeAspect="1"/>
          </p:cNvPicPr>
          <p:nvPr/>
        </p:nvPicPr>
        <p:blipFill>
          <a:blip r:embed="rId5"/>
          <a:stretch>
            <a:fillRect/>
          </a:stretch>
        </p:blipFill>
        <p:spPr>
          <a:xfrm>
            <a:off x="8126183" y="5281509"/>
            <a:ext cx="4065817" cy="1576491"/>
          </a:xfrm>
          <a:prstGeom prst="rect">
            <a:avLst/>
          </a:prstGeom>
        </p:spPr>
      </p:pic>
      <p:pic>
        <p:nvPicPr>
          <p:cNvPr id="8" name="Picture 7"/>
          <p:cNvPicPr>
            <a:picLocks noChangeAspect="1"/>
          </p:cNvPicPr>
          <p:nvPr/>
        </p:nvPicPr>
        <p:blipFill>
          <a:blip r:embed="rId6"/>
          <a:stretch>
            <a:fillRect/>
          </a:stretch>
        </p:blipFill>
        <p:spPr>
          <a:xfrm>
            <a:off x="0" y="4874480"/>
            <a:ext cx="3730486" cy="1983520"/>
          </a:xfrm>
          <a:prstGeom prst="rect">
            <a:avLst/>
          </a:prstGeom>
        </p:spPr>
      </p:pic>
      <p:pic>
        <p:nvPicPr>
          <p:cNvPr id="9" name="Picture 8"/>
          <p:cNvPicPr>
            <a:picLocks noChangeAspect="1"/>
          </p:cNvPicPr>
          <p:nvPr/>
        </p:nvPicPr>
        <p:blipFill>
          <a:blip r:embed="rId7"/>
          <a:stretch>
            <a:fillRect/>
          </a:stretch>
        </p:blipFill>
        <p:spPr>
          <a:xfrm>
            <a:off x="8129750" y="1882843"/>
            <a:ext cx="4062250" cy="1888787"/>
          </a:xfrm>
          <a:prstGeom prst="rect">
            <a:avLst/>
          </a:prstGeom>
        </p:spPr>
      </p:pic>
      <p:pic>
        <p:nvPicPr>
          <p:cNvPr id="10" name="Picture 9"/>
          <p:cNvPicPr>
            <a:picLocks noChangeAspect="1"/>
          </p:cNvPicPr>
          <p:nvPr/>
        </p:nvPicPr>
        <p:blipFill>
          <a:blip r:embed="rId8"/>
          <a:stretch>
            <a:fillRect/>
          </a:stretch>
        </p:blipFill>
        <p:spPr>
          <a:xfrm>
            <a:off x="3730486" y="4874479"/>
            <a:ext cx="4395697" cy="1983521"/>
          </a:xfrm>
          <a:prstGeom prst="rect">
            <a:avLst/>
          </a:prstGeom>
        </p:spPr>
      </p:pic>
    </p:spTree>
    <p:extLst>
      <p:ext uri="{BB962C8B-B14F-4D97-AF65-F5344CB8AC3E}">
        <p14:creationId xmlns:p14="http://schemas.microsoft.com/office/powerpoint/2010/main" val="354946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291548"/>
            <a:ext cx="6732709" cy="675861"/>
          </a:xfrm>
        </p:spPr>
        <p:txBody>
          <a:bodyPr/>
          <a:lstStyle/>
          <a:p>
            <a:pPr algn="l"/>
            <a:r>
              <a:rPr lang="en-IN" sz="3600" i="1" cap="none" dirty="0">
                <a:solidFill>
                  <a:srgbClr val="92D050"/>
                </a:solidFill>
                <a:effectLst>
                  <a:outerShdw blurRad="50800" dist="38100" dir="2700000" algn="tl" rotWithShape="0">
                    <a:srgbClr val="000000">
                      <a:alpha val="48000"/>
                    </a:srgbClr>
                  </a:outerShdw>
                </a:effectLst>
                <a:latin typeface="Times New Roman" panose="02020603050405020304" pitchFamily="18" charset="0"/>
                <a:ea typeface="+mn-ea"/>
                <a:cs typeface="Times New Roman" panose="02020603050405020304" pitchFamily="18" charset="0"/>
              </a:rPr>
              <a:t>Architecture View Point...</a:t>
            </a:r>
          </a:p>
        </p:txBody>
      </p:sp>
      <p:pic>
        <p:nvPicPr>
          <p:cNvPr id="4" name="Content Placeholder 3"/>
          <p:cNvPicPr>
            <a:picLocks noGrp="1" noChangeAspect="1"/>
          </p:cNvPicPr>
          <p:nvPr>
            <p:ph idx="1"/>
          </p:nvPr>
        </p:nvPicPr>
        <p:blipFill>
          <a:blip r:embed="rId2"/>
          <a:stretch>
            <a:fillRect/>
          </a:stretch>
        </p:blipFill>
        <p:spPr>
          <a:xfrm>
            <a:off x="503583" y="1126435"/>
            <a:ext cx="11396869" cy="5579164"/>
          </a:xfrm>
          <a:prstGeom prst="rect">
            <a:avLst/>
          </a:prstGeom>
        </p:spPr>
      </p:pic>
    </p:spTree>
    <p:extLst>
      <p:ext uri="{BB962C8B-B14F-4D97-AF65-F5344CB8AC3E}">
        <p14:creationId xmlns:p14="http://schemas.microsoft.com/office/powerpoint/2010/main" val="3473337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6122</TotalTime>
  <Words>635</Words>
  <Application>Microsoft Macintosh PowerPoint</Application>
  <PresentationFormat>Widescreen</PresentationFormat>
  <Paragraphs>137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Bookman Old Style</vt:lpstr>
      <vt:lpstr>Rockwell</vt:lpstr>
      <vt:lpstr>Times New Roman</vt:lpstr>
      <vt:lpstr>Wingdings</vt:lpstr>
      <vt:lpstr>Damask</vt:lpstr>
      <vt:lpstr>Every Good Graph Starts With</vt:lpstr>
      <vt:lpstr>Agenda… </vt:lpstr>
      <vt:lpstr>Where Does It Fit…</vt:lpstr>
      <vt:lpstr>Relational Data BAseS</vt:lpstr>
      <vt:lpstr>Need For Graphs???</vt:lpstr>
      <vt:lpstr>                        Neo4j…         Reimagine your Data as a Graph    </vt:lpstr>
      <vt:lpstr>5 W’s???</vt:lpstr>
      <vt:lpstr>PowerPoint Presentation</vt:lpstr>
      <vt:lpstr>Architecture View Point...</vt:lpstr>
      <vt:lpstr>Data Modelling…</vt:lpstr>
      <vt:lpstr>Cypher…</vt:lpstr>
      <vt:lpstr>Comparisons…</vt:lpstr>
      <vt:lpstr>Dataset:</vt:lpstr>
      <vt:lpstr>Few keywords</vt:lpstr>
      <vt:lpstr>Conclusion…</vt:lpstr>
      <vt:lpstr>References…</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Nireesha</dc:creator>
  <cp:lastModifiedBy>Imran Ahmad</cp:lastModifiedBy>
  <cp:revision>89</cp:revision>
  <dcterms:created xsi:type="dcterms:W3CDTF">2017-03-22T23:08:43Z</dcterms:created>
  <dcterms:modified xsi:type="dcterms:W3CDTF">2017-03-29T04:02:52Z</dcterms:modified>
</cp:coreProperties>
</file>