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2" r:id="rId8"/>
    <p:sldId id="266" r:id="rId9"/>
    <p:sldId id="275" r:id="rId10"/>
    <p:sldId id="276" r:id="rId11"/>
    <p:sldId id="268" r:id="rId12"/>
    <p:sldId id="269" r:id="rId13"/>
    <p:sldId id="271" r:id="rId14"/>
    <p:sldId id="272" r:id="rId15"/>
    <p:sldId id="273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40" y="5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image" Target="../media/image3.png"/><Relationship Id="rId21" Type="http://schemas.openxmlformats.org/officeDocument/2006/relationships/image" Target="../media/image4.png"/><Relationship Id="rId22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Introduction to Mongo DB(NO SQL data Base)</a:t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544479"/>
            <a:ext cx="8825658" cy="2942734"/>
          </a:xfrm>
        </p:spPr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Mahidhar Reddy</a:t>
            </a:r>
          </a:p>
          <a:p>
            <a:r>
              <a:rPr lang="en-US" dirty="0"/>
              <a:t>Rajesh Nerella</a:t>
            </a:r>
          </a:p>
          <a:p>
            <a:r>
              <a:rPr lang="en-US" dirty="0"/>
              <a:t>Prudhvi Chand</a:t>
            </a:r>
          </a:p>
        </p:txBody>
      </p:sp>
    </p:spTree>
    <p:extLst>
      <p:ext uri="{BB962C8B-B14F-4D97-AF65-F5344CB8AC3E}">
        <p14:creationId xmlns:p14="http://schemas.microsoft.com/office/powerpoint/2010/main" val="2219160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JSON?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934308"/>
            <a:ext cx="8946541" cy="4513384"/>
          </a:xfrm>
        </p:spPr>
        <p:txBody>
          <a:bodyPr>
            <a:normAutofit fontScale="92500"/>
          </a:bodyPr>
          <a:lstStyle/>
          <a:p>
            <a:pPr fontAlgn="base"/>
            <a:r>
              <a:rPr lang="en-US" dirty="0"/>
              <a:t>JSON is faster and easier than XML when you are using it in AJAX web applications:</a:t>
            </a:r>
          </a:p>
          <a:p>
            <a:pPr fontAlgn="base"/>
            <a:r>
              <a:rPr lang="en-US" b="1" dirty="0">
                <a:solidFill>
                  <a:srgbClr val="FFFF00"/>
                </a:solidFill>
              </a:rPr>
              <a:t>Steps involved in exchanging data from web server to browser involves:</a:t>
            </a:r>
          </a:p>
          <a:p>
            <a:pPr marL="0" indent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Using XML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Fetch an XML document from web server.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Use the XML DOM to loop through the document.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Extract values and store in variables.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It also involves type conversions.</a:t>
            </a:r>
          </a:p>
          <a:p>
            <a:pPr marL="0" indent="0" fontAlgn="base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Using JSON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Fetch a JSON string.</a:t>
            </a:r>
          </a:p>
          <a:p>
            <a:pPr marL="457200" indent="-457200" fontAlgn="base">
              <a:buFont typeface="+mj-lt"/>
              <a:buAutoNum type="arabicPeriod"/>
            </a:pPr>
            <a:r>
              <a:rPr lang="en-US" dirty="0"/>
              <a:t>Parse the JSON string using eval() or parse() JavaScript functions.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882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insert() Method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5250596" cy="4195763"/>
          </a:xfrm>
        </p:spPr>
        <p:txBody>
          <a:bodyPr>
            <a:normAutofit/>
          </a:bodyPr>
          <a:lstStyle/>
          <a:p>
            <a:r>
              <a:rPr lang="en-US" dirty="0"/>
              <a:t>To insert data into MongoDB collection, you need to use MongoDB's </a:t>
            </a:r>
            <a:r>
              <a:rPr lang="en-US" b="1" dirty="0"/>
              <a:t>insert()</a:t>
            </a:r>
            <a:r>
              <a:rPr lang="en-US" dirty="0"/>
              <a:t> or </a:t>
            </a:r>
            <a:r>
              <a:rPr lang="en-US" b="1" dirty="0"/>
              <a:t>save()</a:t>
            </a:r>
            <a:r>
              <a:rPr lang="en-US" dirty="0"/>
              <a:t> method.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basic syntax of </a:t>
            </a:r>
            <a:r>
              <a:rPr lang="en-US" b="1" dirty="0"/>
              <a:t>insert()</a:t>
            </a:r>
            <a:r>
              <a:rPr lang="en-US" dirty="0"/>
              <a:t> command is as follows −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“db.COLLECTION_NAME.insert(document)”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97139" y="743108"/>
            <a:ext cx="4462523" cy="5845261"/>
          </a:xfrm>
        </p:spPr>
        <p:txBody>
          <a:bodyPr>
            <a:normAutofit/>
          </a:bodyPr>
          <a:lstStyle/>
          <a:p>
            <a:r>
              <a:rPr lang="en-US" dirty="0"/>
              <a:t>Example: -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362093" y="1219200"/>
            <a:ext cx="3997569" cy="5486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err="1"/>
              <a:t>db.StudentRecord.insert</a:t>
            </a:r>
            <a:r>
              <a:rPr lang="en-US" b="1" dirty="0"/>
              <a:t> (</a:t>
            </a:r>
          </a:p>
          <a:p>
            <a:endParaRPr lang="en-US" b="1" dirty="0"/>
          </a:p>
          <a:p>
            <a:r>
              <a:rPr lang="en-US" dirty="0"/>
              <a:t>{</a:t>
            </a:r>
          </a:p>
          <a:p>
            <a:r>
              <a:rPr lang="en-US" dirty="0"/>
              <a:t>    "Name": "Tom",</a:t>
            </a:r>
          </a:p>
          <a:p>
            <a:r>
              <a:rPr lang="en-US" dirty="0"/>
              <a:t>    "Age": 30,</a:t>
            </a:r>
          </a:p>
          <a:p>
            <a:r>
              <a:rPr lang="en-US" dirty="0"/>
              <a:t>    "Role": "Student",</a:t>
            </a:r>
          </a:p>
          <a:p>
            <a:r>
              <a:rPr lang="en-US" dirty="0"/>
              <a:t>    "University": "CU",</a:t>
            </a:r>
          </a:p>
          <a:p>
            <a:r>
              <a:rPr lang="en-US" dirty="0"/>
              <a:t>     },</a:t>
            </a:r>
          </a:p>
          <a:p>
            <a:r>
              <a:rPr lang="en-US" dirty="0"/>
              <a:t>   {</a:t>
            </a:r>
          </a:p>
          <a:p>
            <a:r>
              <a:rPr lang="en-US" dirty="0"/>
              <a:t>    "Name": “Sam",</a:t>
            </a:r>
          </a:p>
          <a:p>
            <a:r>
              <a:rPr lang="en-US" dirty="0"/>
              <a:t>    "Age": 22,</a:t>
            </a:r>
          </a:p>
          <a:p>
            <a:r>
              <a:rPr lang="en-US" dirty="0"/>
              <a:t>    "Role": "Student",</a:t>
            </a:r>
          </a:p>
          <a:p>
            <a:r>
              <a:rPr lang="en-US" dirty="0"/>
              <a:t>    "University": “OU",</a:t>
            </a:r>
          </a:p>
          <a:p>
            <a:r>
              <a:rPr lang="en-US" dirty="0"/>
              <a:t>   }</a:t>
            </a:r>
          </a:p>
          <a:p>
            <a:endParaRPr lang="en-US" dirty="0"/>
          </a:p>
          <a:p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8685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find() Method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1547445"/>
            <a:ext cx="5754688" cy="4708893"/>
          </a:xfrm>
        </p:spPr>
        <p:txBody>
          <a:bodyPr>
            <a:normAutofit/>
          </a:bodyPr>
          <a:lstStyle/>
          <a:p>
            <a:r>
              <a:rPr lang="en-US" dirty="0"/>
              <a:t>To query data from MongoDB collection, you need to use MongoDB's </a:t>
            </a:r>
            <a:r>
              <a:rPr lang="en-US" b="1" dirty="0"/>
              <a:t>find()</a:t>
            </a:r>
            <a:r>
              <a:rPr lang="en-US" dirty="0"/>
              <a:t> method.</a:t>
            </a:r>
          </a:p>
          <a:p>
            <a:endParaRPr lang="en-US" dirty="0"/>
          </a:p>
          <a:p>
            <a:r>
              <a:rPr lang="en-US" dirty="0"/>
              <a:t>The basic syntax of </a:t>
            </a:r>
            <a:r>
              <a:rPr lang="en-US" b="1" dirty="0"/>
              <a:t>find()</a:t>
            </a:r>
            <a:r>
              <a:rPr lang="en-US" dirty="0"/>
              <a:t> method is as follows −</a:t>
            </a:r>
          </a:p>
          <a:p>
            <a:pPr marL="0" indent="0">
              <a:buNone/>
            </a:pPr>
            <a:r>
              <a:rPr lang="en-US" b="1" dirty="0"/>
              <a:t>           “db.COLLECTION_NAME.find()”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find() method will display all the documents in a non-structured way.</a:t>
            </a:r>
          </a:p>
          <a:p>
            <a:endParaRPr lang="en-US" dirty="0"/>
          </a:p>
          <a:p>
            <a:r>
              <a:rPr lang="en-US" dirty="0"/>
              <a:t>To display the results in a formatted way, you can use </a:t>
            </a:r>
            <a:r>
              <a:rPr lang="en-US" b="1" dirty="0"/>
              <a:t>pretty()</a:t>
            </a:r>
            <a:r>
              <a:rPr lang="en-US" dirty="0"/>
              <a:t> method.</a:t>
            </a:r>
          </a:p>
          <a:p>
            <a:pPr marL="0" indent="0">
              <a:buNone/>
            </a:pPr>
            <a:r>
              <a:rPr lang="en-US" b="1" dirty="0"/>
              <a:t>      “</a:t>
            </a:r>
            <a:r>
              <a:rPr lang="en-US" b="1" dirty="0" err="1"/>
              <a:t>db.mycol.find</a:t>
            </a:r>
            <a:r>
              <a:rPr lang="en-US" b="1" dirty="0"/>
              <a:t>().pretty() “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3631" y="1282369"/>
            <a:ext cx="4396341" cy="4200245"/>
          </a:xfrm>
        </p:spPr>
        <p:txBody>
          <a:bodyPr>
            <a:normAutofit/>
          </a:bodyPr>
          <a:lstStyle/>
          <a:p>
            <a:r>
              <a:rPr lang="en-US" dirty="0"/>
              <a:t>Example: -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526215" y="1781906"/>
            <a:ext cx="4091353" cy="4595447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db.StudentRecord.find</a:t>
            </a:r>
            <a:r>
              <a:rPr lang="en-US" b="1" dirty="0"/>
              <a:t>().pretty()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287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remove() Method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1371601"/>
            <a:ext cx="4992688" cy="4884738"/>
          </a:xfrm>
        </p:spPr>
        <p:txBody>
          <a:bodyPr/>
          <a:lstStyle/>
          <a:p>
            <a:r>
              <a:rPr lang="en-US" dirty="0"/>
              <a:t>MongoDB's </a:t>
            </a:r>
            <a:r>
              <a:rPr lang="en-US" b="1" dirty="0"/>
              <a:t>remove()</a:t>
            </a:r>
            <a:r>
              <a:rPr lang="en-US" dirty="0"/>
              <a:t> method is used to remove a document from the collection. remove() method accepts two parameters. One is deletion criteria and second is </a:t>
            </a:r>
            <a:r>
              <a:rPr lang="en-US" dirty="0" err="1"/>
              <a:t>justOne</a:t>
            </a:r>
            <a:r>
              <a:rPr lang="en-US" dirty="0"/>
              <a:t> flag.</a:t>
            </a:r>
          </a:p>
          <a:p>
            <a:r>
              <a:rPr lang="en-US" b="1" dirty="0"/>
              <a:t>deletion criteria</a:t>
            </a:r>
            <a:r>
              <a:rPr lang="en-US" dirty="0"/>
              <a:t> − (Optional) deletion criteria according to documents will be removed.</a:t>
            </a:r>
          </a:p>
          <a:p>
            <a:r>
              <a:rPr lang="en-US" b="1" dirty="0" err="1"/>
              <a:t>justOne</a:t>
            </a:r>
            <a:r>
              <a:rPr lang="en-US" dirty="0"/>
              <a:t> − (Optional) if set to true or 1, then remove only one document.</a:t>
            </a:r>
          </a:p>
          <a:p>
            <a:r>
              <a:rPr lang="en-US" dirty="0"/>
              <a:t>Syntax</a:t>
            </a:r>
          </a:p>
          <a:p>
            <a:r>
              <a:rPr lang="en-US" b="1" dirty="0" err="1"/>
              <a:t>db.COLLECTION_NAME.remove</a:t>
            </a:r>
            <a:r>
              <a:rPr lang="en-US" b="1" dirty="0"/>
              <a:t>(DELLETION_CRITTERIA)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670431" y="1078523"/>
            <a:ext cx="4700954" cy="547467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>
                <a:solidFill>
                  <a:schemeClr val="accent1"/>
                </a:solidFill>
              </a:rPr>
              <a:t>Remove based on DELETION_CRITERIA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 err="1"/>
              <a:t>db.StudentRecord.remove</a:t>
            </a:r>
            <a:r>
              <a:rPr lang="en-US" b="1" dirty="0"/>
              <a:t>({"Name": "Tom})</a:t>
            </a:r>
          </a:p>
          <a:p>
            <a:pPr algn="ctr"/>
            <a:endParaRPr lang="en-US" b="1" dirty="0"/>
          </a:p>
          <a:p>
            <a:r>
              <a:rPr lang="en-US" b="1" dirty="0">
                <a:solidFill>
                  <a:schemeClr val="accent1"/>
                </a:solidFill>
              </a:rPr>
              <a:t>Remove Only One:-Removes first record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 err="1"/>
              <a:t>db.StudentRecord.remove</a:t>
            </a:r>
            <a:r>
              <a:rPr lang="en-US" b="1" dirty="0"/>
              <a:t>(DELETION_CRITERIA,1)</a:t>
            </a:r>
          </a:p>
          <a:p>
            <a:endParaRPr lang="en-US" b="1" dirty="0"/>
          </a:p>
          <a:p>
            <a:r>
              <a:rPr lang="en-US" b="1" dirty="0">
                <a:solidFill>
                  <a:schemeClr val="accent1"/>
                </a:solidFill>
              </a:rPr>
              <a:t>Remove all Records</a:t>
            </a:r>
          </a:p>
          <a:p>
            <a:endParaRPr lang="en-US" b="1" dirty="0">
              <a:solidFill>
                <a:schemeClr val="accent1"/>
              </a:solidFill>
            </a:endParaRPr>
          </a:p>
          <a:p>
            <a:r>
              <a:rPr lang="en-US" b="1" dirty="0" err="1"/>
              <a:t>db.StudentRecord.remove</a:t>
            </a:r>
            <a:r>
              <a:rPr lang="en-US" b="1" dirty="0"/>
              <a:t>()</a:t>
            </a:r>
          </a:p>
          <a:p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295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188677" y="2497016"/>
            <a:ext cx="4407877" cy="225083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898810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Mongo Db?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When your requirements has these properties :</a:t>
            </a:r>
          </a:p>
          <a:p>
            <a:endParaRPr lang="en-US" dirty="0"/>
          </a:p>
          <a:p>
            <a:r>
              <a:rPr lang="en-US" dirty="0"/>
              <a:t>You absolutely must store unstructured data. Say things coming from 3rd-party API you don’t control, logs whose format may change any minute, user-entered metadata, but you want indexes on a subset of it.</a:t>
            </a:r>
          </a:p>
          <a:p>
            <a:r>
              <a:rPr lang="en-US" dirty="0"/>
              <a:t>You need to handle more reads/writes than single server can deal with and master-slave architecture won’t work for you.</a:t>
            </a:r>
          </a:p>
          <a:p>
            <a:endParaRPr lang="en-US" dirty="0"/>
          </a:p>
          <a:p>
            <a:r>
              <a:rPr lang="en-US" dirty="0"/>
              <a:t>You change your schema very often on a large dataset.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928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thank y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99" y="1393337"/>
            <a:ext cx="626915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73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What is NO SQL Data base?</a:t>
            </a:r>
          </a:p>
          <a:p>
            <a:r>
              <a:rPr lang="en-CA" dirty="0"/>
              <a:t>Types of NO SQL Data base.</a:t>
            </a:r>
          </a:p>
          <a:p>
            <a:r>
              <a:rPr lang="en-CA" dirty="0"/>
              <a:t>What is Mongo DB?</a:t>
            </a:r>
          </a:p>
          <a:p>
            <a:r>
              <a:rPr lang="en-CA" dirty="0"/>
              <a:t>Why Mongo DB?</a:t>
            </a:r>
          </a:p>
          <a:p>
            <a:r>
              <a:rPr lang="en-CA" dirty="0"/>
              <a:t>Mongo DB Architecture.</a:t>
            </a:r>
          </a:p>
          <a:p>
            <a:r>
              <a:rPr lang="en-CA" dirty="0"/>
              <a:t>Document (JSON) Structure.</a:t>
            </a:r>
          </a:p>
          <a:p>
            <a:r>
              <a:rPr lang="en-CA" dirty="0"/>
              <a:t>Differences between XML and JSON.</a:t>
            </a:r>
          </a:p>
          <a:p>
            <a:r>
              <a:rPr lang="en-CA" dirty="0"/>
              <a:t>Different Methods.</a:t>
            </a:r>
          </a:p>
          <a:p>
            <a:r>
              <a:rPr lang="en-CA" dirty="0"/>
              <a:t>Demo</a:t>
            </a:r>
          </a:p>
          <a:p>
            <a:r>
              <a:rPr lang="en-CA" dirty="0"/>
              <a:t>When to use Mongo DB?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098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58851"/>
          </a:xfrm>
        </p:spPr>
        <p:txBody>
          <a:bodyPr/>
          <a:lstStyle/>
          <a:p>
            <a:r>
              <a:rPr lang="en-US" dirty="0"/>
              <a:t>What is No SQl data base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It’s Not No SQL it’s NOT ONLY SQL.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It’s not even a replacement to RDBMS.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 compared to the good olden days we are saving more and more data.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Connection between the data is growing in which we require an architecture that takes advantage of these two key issues.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6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257908"/>
            <a:ext cx="9404723" cy="1137138"/>
          </a:xfrm>
        </p:spPr>
        <p:txBody>
          <a:bodyPr/>
          <a:lstStyle/>
          <a:p>
            <a:r>
              <a:rPr lang="en-US" dirty="0"/>
              <a:t>Types of No SQl data base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077" y="1125415"/>
            <a:ext cx="6072553" cy="5568462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</a:rPr>
              <a:t>Key Value pair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+mn-lt"/>
              </a:rPr>
              <a:t>Dynamo DB</a:t>
            </a:r>
          </a:p>
          <a:p>
            <a:pPr marL="0" indent="0">
              <a:buNone/>
            </a:pPr>
            <a:r>
              <a:rPr lang="en-US" dirty="0">
                <a:latin typeface="+mn-lt"/>
              </a:rPr>
              <a:t>Azure Table Storage (ATS )       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  <a:p>
            <a:r>
              <a:rPr lang="en-US" b="1" dirty="0"/>
              <a:t> </a:t>
            </a:r>
            <a:r>
              <a:rPr lang="en-US" b="1" dirty="0">
                <a:solidFill>
                  <a:srgbClr val="FFFF00"/>
                </a:solidFill>
              </a:rPr>
              <a:t>Graph database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90491" y="1031630"/>
            <a:ext cx="6201509" cy="5720861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FFFF00"/>
                </a:solidFill>
              </a:rPr>
              <a:t>Document Based</a:t>
            </a:r>
          </a:p>
          <a:p>
            <a:endParaRPr lang="en-US" sz="2000" dirty="0"/>
          </a:p>
          <a:p>
            <a:pPr marL="0" indent="0" algn="just">
              <a:buNone/>
            </a:pPr>
            <a:r>
              <a:rPr lang="en-US" sz="2000" dirty="0"/>
              <a:t>                                          Mango Db</a:t>
            </a:r>
          </a:p>
          <a:p>
            <a:pPr marL="0" indent="0" algn="just">
              <a:buNone/>
            </a:pPr>
            <a:r>
              <a:rPr lang="en-US" sz="2000" dirty="0"/>
              <a:t>                                          AmazonSimple DB</a:t>
            </a:r>
          </a:p>
          <a:p>
            <a:pPr marL="0" indent="0" algn="just">
              <a:buNone/>
            </a:pPr>
            <a:r>
              <a:rPr lang="en-US" sz="2000" dirty="0"/>
              <a:t>                                          Couch DB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FF00"/>
                </a:solidFill>
              </a:rPr>
              <a:t>Column Oriented database</a:t>
            </a:r>
          </a:p>
          <a:p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                                               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3294182" y="1729145"/>
            <a:ext cx="2039815" cy="16998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(#</a:t>
            </a:r>
            <a:r>
              <a:rPr lang="en-US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key,#value</a:t>
            </a:r>
            <a:r>
              <a:rPr lang="en-US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)</a:t>
            </a:r>
          </a:p>
          <a:p>
            <a:pPr algn="just"/>
            <a:r>
              <a:rPr lang="en-US" b="1" dirty="0"/>
              <a:t>(Name, Tom)</a:t>
            </a:r>
          </a:p>
          <a:p>
            <a:pPr algn="just"/>
            <a:r>
              <a:rPr lang="en-US" b="1" dirty="0"/>
              <a:t>(Age,25)</a:t>
            </a:r>
          </a:p>
          <a:p>
            <a:pPr algn="just"/>
            <a:r>
              <a:rPr lang="en-US" b="1" dirty="0"/>
              <a:t>(Role, Student)</a:t>
            </a:r>
          </a:p>
          <a:p>
            <a:pPr algn="just"/>
            <a:r>
              <a:rPr lang="en-US" b="1" dirty="0"/>
              <a:t>(University, CU)</a:t>
            </a:r>
          </a:p>
        </p:txBody>
      </p:sp>
      <p:sp>
        <p:nvSpPr>
          <p:cNvPr id="9" name="Rectangle 8"/>
          <p:cNvSpPr/>
          <p:nvPr/>
        </p:nvSpPr>
        <p:spPr>
          <a:xfrm>
            <a:off x="6682153" y="1617776"/>
            <a:ext cx="1688123" cy="16998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/>
              <a:t>[</a:t>
            </a:r>
          </a:p>
          <a:p>
            <a:r>
              <a:rPr lang="en-US" sz="1200" b="1" dirty="0"/>
              <a:t>  {</a:t>
            </a:r>
          </a:p>
          <a:p>
            <a:r>
              <a:rPr lang="en-US" sz="1200" b="1" dirty="0"/>
              <a:t>    "Name": "Tom",</a:t>
            </a:r>
          </a:p>
          <a:p>
            <a:r>
              <a:rPr lang="en-US" sz="1200" b="1" dirty="0"/>
              <a:t>    "Age": 30,</a:t>
            </a:r>
          </a:p>
          <a:p>
            <a:r>
              <a:rPr lang="en-US" sz="1200" b="1" dirty="0"/>
              <a:t>    "Role": "Student",</a:t>
            </a:r>
          </a:p>
          <a:p>
            <a:r>
              <a:rPr lang="en-US" sz="1200" b="1" dirty="0"/>
              <a:t>    "University": "CU",</a:t>
            </a:r>
          </a:p>
          <a:p>
            <a:r>
              <a:rPr lang="en-US" sz="1200" b="1" dirty="0"/>
              <a:t>    </a:t>
            </a:r>
          </a:p>
          <a:p>
            <a:r>
              <a:rPr lang="en-US" sz="1200" b="1" dirty="0"/>
              <a:t>  }</a:t>
            </a:r>
          </a:p>
          <a:p>
            <a:r>
              <a:rPr lang="en-US" sz="1200" b="1" dirty="0"/>
              <a:t>]</a:t>
            </a:r>
          </a:p>
        </p:txBody>
      </p:sp>
      <p:sp>
        <p:nvSpPr>
          <p:cNvPr id="10" name="Oval 9"/>
          <p:cNvSpPr/>
          <p:nvPr/>
        </p:nvSpPr>
        <p:spPr>
          <a:xfrm>
            <a:off x="1617783" y="4970584"/>
            <a:ext cx="1207476" cy="44547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Student</a:t>
            </a:r>
          </a:p>
        </p:txBody>
      </p:sp>
      <p:sp>
        <p:nvSpPr>
          <p:cNvPr id="11" name="Oval 10"/>
          <p:cNvSpPr/>
          <p:nvPr/>
        </p:nvSpPr>
        <p:spPr>
          <a:xfrm>
            <a:off x="586153" y="4536831"/>
            <a:ext cx="1031630" cy="43375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Tom</a:t>
            </a:r>
          </a:p>
        </p:txBody>
      </p:sp>
      <p:sp>
        <p:nvSpPr>
          <p:cNvPr id="12" name="Oval 11"/>
          <p:cNvSpPr/>
          <p:nvPr/>
        </p:nvSpPr>
        <p:spPr>
          <a:xfrm>
            <a:off x="2825259" y="5568460"/>
            <a:ext cx="1488831" cy="4454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CU</a:t>
            </a:r>
          </a:p>
        </p:txBody>
      </p:sp>
      <p:sp>
        <p:nvSpPr>
          <p:cNvPr id="13" name="Oval 12"/>
          <p:cNvSpPr/>
          <p:nvPr/>
        </p:nvSpPr>
        <p:spPr>
          <a:xfrm>
            <a:off x="93782" y="5767753"/>
            <a:ext cx="832339" cy="398585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25</a:t>
            </a:r>
          </a:p>
        </p:txBody>
      </p:sp>
      <p:sp>
        <p:nvSpPr>
          <p:cNvPr id="14" name="Oval 13"/>
          <p:cNvSpPr/>
          <p:nvPr/>
        </p:nvSpPr>
        <p:spPr>
          <a:xfrm>
            <a:off x="3704491" y="4501661"/>
            <a:ext cx="1594340" cy="468924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Masters</a:t>
            </a:r>
          </a:p>
        </p:txBody>
      </p:sp>
      <p:cxnSp>
        <p:nvCxnSpPr>
          <p:cNvPr id="16" name="Straight Arrow Connector 15"/>
          <p:cNvCxnSpPr>
            <a:stCxn id="10" idx="2"/>
          </p:cNvCxnSpPr>
          <p:nvPr/>
        </p:nvCxnSpPr>
        <p:spPr>
          <a:xfrm flipH="1" flipV="1">
            <a:off x="1242646" y="4970585"/>
            <a:ext cx="375137" cy="222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3"/>
            <a:endCxn id="13" idx="6"/>
          </p:cNvCxnSpPr>
          <p:nvPr/>
        </p:nvCxnSpPr>
        <p:spPr>
          <a:xfrm flipH="1">
            <a:off x="926121" y="5350822"/>
            <a:ext cx="868493" cy="6162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0" idx="5"/>
            <a:endCxn id="12" idx="1"/>
          </p:cNvCxnSpPr>
          <p:nvPr/>
        </p:nvCxnSpPr>
        <p:spPr>
          <a:xfrm>
            <a:off x="2648428" y="5350822"/>
            <a:ext cx="394865" cy="282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2" idx="7"/>
            <a:endCxn id="14" idx="4"/>
          </p:cNvCxnSpPr>
          <p:nvPr/>
        </p:nvCxnSpPr>
        <p:spPr>
          <a:xfrm flipV="1">
            <a:off x="4096056" y="4970585"/>
            <a:ext cx="405605" cy="6631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1755443" y="6072553"/>
            <a:ext cx="1248679" cy="3165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Ottawa</a:t>
            </a:r>
          </a:p>
        </p:txBody>
      </p:sp>
      <p:cxnSp>
        <p:nvCxnSpPr>
          <p:cNvPr id="26" name="Straight Arrow Connector 25"/>
          <p:cNvCxnSpPr>
            <a:stCxn id="12" idx="4"/>
            <a:endCxn id="24" idx="6"/>
          </p:cNvCxnSpPr>
          <p:nvPr/>
        </p:nvCxnSpPr>
        <p:spPr>
          <a:xfrm flipH="1">
            <a:off x="3004122" y="6013937"/>
            <a:ext cx="565553" cy="2168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1816242">
            <a:off x="1106201" y="5118753"/>
            <a:ext cx="7913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Name</a:t>
            </a:r>
          </a:p>
        </p:txBody>
      </p:sp>
      <p:sp>
        <p:nvSpPr>
          <p:cNvPr id="28" name="TextBox 27"/>
          <p:cNvSpPr txBox="1"/>
          <p:nvPr/>
        </p:nvSpPr>
        <p:spPr>
          <a:xfrm rot="19577556">
            <a:off x="1089913" y="5502894"/>
            <a:ext cx="8675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Age</a:t>
            </a:r>
          </a:p>
        </p:txBody>
      </p:sp>
      <p:sp>
        <p:nvSpPr>
          <p:cNvPr id="29" name="TextBox 28"/>
          <p:cNvSpPr txBox="1"/>
          <p:nvPr/>
        </p:nvSpPr>
        <p:spPr>
          <a:xfrm rot="18789639">
            <a:off x="4147208" y="5103363"/>
            <a:ext cx="12543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Courses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86898" y="6072553"/>
            <a:ext cx="1027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Location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774394" y="5481961"/>
            <a:ext cx="14388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Neo4j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Infogrid</a:t>
            </a: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569970"/>
              </p:ext>
            </p:extLst>
          </p:nvPr>
        </p:nvGraphicFramePr>
        <p:xfrm>
          <a:off x="6213233" y="4372707"/>
          <a:ext cx="3692766" cy="201721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3092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0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3092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0430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Row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Columns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303">
                <a:tc rowSpan="3">
                  <a:txBody>
                    <a:bodyPr/>
                    <a:lstStyle/>
                    <a:p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3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3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0105292" y="51933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0105292" y="5008657"/>
            <a:ext cx="2135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Bigtable(Google)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10197657" y="5474268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HBase</a:t>
            </a:r>
          </a:p>
        </p:txBody>
      </p:sp>
    </p:spTree>
    <p:extLst>
      <p:ext uri="{BB962C8B-B14F-4D97-AF65-F5344CB8AC3E}">
        <p14:creationId xmlns:p14="http://schemas.microsoft.com/office/powerpoint/2010/main" val="3546133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Mongo DB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MongoDB is a cross-platform, document oriented database that provides</a:t>
            </a:r>
          </a:p>
          <a:p>
            <a:endParaRPr lang="en-US" dirty="0"/>
          </a:p>
          <a:p>
            <a:r>
              <a:rPr lang="en-US" dirty="0"/>
              <a:t> High performance.</a:t>
            </a:r>
          </a:p>
          <a:p>
            <a:r>
              <a:rPr lang="en-US" dirty="0"/>
              <a:t> High availability.</a:t>
            </a:r>
          </a:p>
          <a:p>
            <a:r>
              <a:rPr lang="en-US" dirty="0"/>
              <a:t> Easy scalability.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MongoDB works on concept of collection and document.</a:t>
            </a:r>
          </a:p>
        </p:txBody>
      </p:sp>
    </p:spTree>
    <p:extLst>
      <p:ext uri="{BB962C8B-B14F-4D97-AF65-F5344CB8AC3E}">
        <p14:creationId xmlns:p14="http://schemas.microsoft.com/office/powerpoint/2010/main" val="2076559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Mongo DB</a:t>
            </a:r>
            <a:r>
              <a:rPr lang="en-CA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the modern applications deals with huge data.</a:t>
            </a:r>
          </a:p>
          <a:p>
            <a:r>
              <a:rPr lang="en-US" dirty="0"/>
              <a:t>Development with ease is possible with mongo DB.</a:t>
            </a:r>
          </a:p>
          <a:p>
            <a:r>
              <a:rPr lang="en-US" dirty="0"/>
              <a:t>Flexibility in deployment.</a:t>
            </a:r>
          </a:p>
          <a:p>
            <a:r>
              <a:rPr lang="en-US" dirty="0"/>
              <a:t>Rich Queries.</a:t>
            </a:r>
          </a:p>
          <a:p>
            <a:r>
              <a:rPr lang="en-US" dirty="0"/>
              <a:t>Older database systems may not be compatible with the design.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And it’s a document oriented storage:- Data is stored in the form of JSON Style.</a:t>
            </a:r>
          </a:p>
        </p:txBody>
      </p:sp>
    </p:spTree>
    <p:extLst>
      <p:ext uri="{BB962C8B-B14F-4D97-AF65-F5344CB8AC3E}">
        <p14:creationId xmlns:p14="http://schemas.microsoft.com/office/powerpoint/2010/main" val="483259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Mongo DB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Architecture : -</a:t>
            </a:r>
          </a:p>
        </p:txBody>
      </p:sp>
      <p:sp>
        <p:nvSpPr>
          <p:cNvPr id="4" name="Can 3"/>
          <p:cNvSpPr/>
          <p:nvPr/>
        </p:nvSpPr>
        <p:spPr>
          <a:xfrm>
            <a:off x="2766646" y="2543907"/>
            <a:ext cx="4958862" cy="3188677"/>
          </a:xfrm>
          <a:prstGeom prst="can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3024555" y="3376246"/>
            <a:ext cx="2110154" cy="19460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nip and Round Single Corner Rectangle 7"/>
          <p:cNvSpPr/>
          <p:nvPr/>
        </p:nvSpPr>
        <p:spPr>
          <a:xfrm>
            <a:off x="3294185" y="3634154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nip and Round Single Corner Rectangle 9"/>
          <p:cNvSpPr/>
          <p:nvPr/>
        </p:nvSpPr>
        <p:spPr>
          <a:xfrm>
            <a:off x="3868616" y="3651738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nip and Round Single Corner Rectangle 10"/>
          <p:cNvSpPr/>
          <p:nvPr/>
        </p:nvSpPr>
        <p:spPr>
          <a:xfrm>
            <a:off x="4349262" y="3651738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nip and Round Single Corner Rectangle 11"/>
          <p:cNvSpPr/>
          <p:nvPr/>
        </p:nvSpPr>
        <p:spPr>
          <a:xfrm>
            <a:off x="3282462" y="4366846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nip and Round Single Corner Rectangle 12"/>
          <p:cNvSpPr/>
          <p:nvPr/>
        </p:nvSpPr>
        <p:spPr>
          <a:xfrm>
            <a:off x="3821725" y="4366846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nip and Round Single Corner Rectangle 13"/>
          <p:cNvSpPr/>
          <p:nvPr/>
        </p:nvSpPr>
        <p:spPr>
          <a:xfrm>
            <a:off x="4349262" y="4366846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5427785" y="3393831"/>
            <a:ext cx="2110154" cy="194603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nip and Round Single Corner Rectangle 16"/>
          <p:cNvSpPr/>
          <p:nvPr/>
        </p:nvSpPr>
        <p:spPr>
          <a:xfrm>
            <a:off x="5779478" y="3651736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and Round Single Corner Rectangle 17"/>
          <p:cNvSpPr/>
          <p:nvPr/>
        </p:nvSpPr>
        <p:spPr>
          <a:xfrm>
            <a:off x="6318739" y="3651738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nip and Round Single Corner Rectangle 18"/>
          <p:cNvSpPr/>
          <p:nvPr/>
        </p:nvSpPr>
        <p:spPr>
          <a:xfrm>
            <a:off x="6893170" y="3634154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nip and Round Single Corner Rectangle 19"/>
          <p:cNvSpPr/>
          <p:nvPr/>
        </p:nvSpPr>
        <p:spPr>
          <a:xfrm>
            <a:off x="5779478" y="4366846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nip and Round Single Corner Rectangle 20"/>
          <p:cNvSpPr/>
          <p:nvPr/>
        </p:nvSpPr>
        <p:spPr>
          <a:xfrm>
            <a:off x="6318739" y="4366846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nip and Round Single Corner Rectangle 21"/>
          <p:cNvSpPr/>
          <p:nvPr/>
        </p:nvSpPr>
        <p:spPr>
          <a:xfrm>
            <a:off x="6881448" y="4407874"/>
            <a:ext cx="328246" cy="504091"/>
          </a:xfrm>
          <a:prstGeom prst="snip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112369" y="2543907"/>
            <a:ext cx="179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Database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7725508" y="2728573"/>
            <a:ext cx="386861" cy="1846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229600" y="4155827"/>
            <a:ext cx="1793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Container</a:t>
            </a:r>
          </a:p>
        </p:txBody>
      </p:sp>
      <p:cxnSp>
        <p:nvCxnSpPr>
          <p:cNvPr id="42" name="Straight Arrow Connector 41"/>
          <p:cNvCxnSpPr>
            <a:stCxn id="16" idx="3"/>
          </p:cNvCxnSpPr>
          <p:nvPr/>
        </p:nvCxnSpPr>
        <p:spPr>
          <a:xfrm flipV="1">
            <a:off x="7537939" y="4349261"/>
            <a:ext cx="691661" cy="175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8" idx="2"/>
          </p:cNvCxnSpPr>
          <p:nvPr/>
        </p:nvCxnSpPr>
        <p:spPr>
          <a:xfrm flipH="1">
            <a:off x="2110154" y="3886200"/>
            <a:ext cx="1184031" cy="25204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2" idx="2"/>
          </p:cNvCxnSpPr>
          <p:nvPr/>
        </p:nvCxnSpPr>
        <p:spPr>
          <a:xfrm flipH="1" flipV="1">
            <a:off x="2110154" y="4243754"/>
            <a:ext cx="1172308" cy="3751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91662" y="4053167"/>
            <a:ext cx="1418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Document</a:t>
            </a:r>
          </a:p>
        </p:txBody>
      </p:sp>
    </p:spTree>
    <p:extLst>
      <p:ext uri="{BB962C8B-B14F-4D97-AF65-F5344CB8AC3E}">
        <p14:creationId xmlns:p14="http://schemas.microsoft.com/office/powerpoint/2010/main" val="253499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  <p:bldP spid="40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11" y="382380"/>
            <a:ext cx="9404723" cy="1400530"/>
          </a:xfrm>
        </p:spPr>
        <p:txBody>
          <a:bodyPr/>
          <a:lstStyle/>
          <a:p>
            <a:r>
              <a:rPr lang="en-US" dirty="0"/>
              <a:t>Document(JSON) structure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328" y="1699845"/>
            <a:ext cx="6680810" cy="466578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document has simple structure and very easy to understand the content</a:t>
            </a:r>
          </a:p>
          <a:p>
            <a:endParaRPr lang="en-US" dirty="0"/>
          </a:p>
          <a:p>
            <a:r>
              <a:rPr lang="en-US" dirty="0"/>
              <a:t>JSON is smaller, faster and lightweight compared to XML. </a:t>
            </a:r>
          </a:p>
          <a:p>
            <a:endParaRPr lang="en-US" dirty="0"/>
          </a:p>
          <a:p>
            <a:r>
              <a:rPr lang="en-US" dirty="0"/>
              <a:t>For data delivery between servers and browsers, JSON is a better choice</a:t>
            </a:r>
          </a:p>
          <a:p>
            <a:endParaRPr lang="en-US" dirty="0"/>
          </a:p>
          <a:p>
            <a:r>
              <a:rPr lang="en-US" dirty="0"/>
              <a:t>Easy in parsing, processing, validating in all languages</a:t>
            </a:r>
          </a:p>
          <a:p>
            <a:endParaRPr lang="en-US" dirty="0"/>
          </a:p>
          <a:p>
            <a:r>
              <a:rPr lang="en-US" dirty="0"/>
              <a:t>JSON can be mapped more easily into object oriented system.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7758881" y="192442"/>
            <a:ext cx="4396339" cy="64204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/>
          </a:p>
          <a:p>
            <a:r>
              <a:rPr lang="en-US" b="1" dirty="0"/>
              <a:t>[</a:t>
            </a:r>
          </a:p>
          <a:p>
            <a:r>
              <a:rPr lang="en-US" b="1" dirty="0"/>
              <a:t>{</a:t>
            </a:r>
          </a:p>
          <a:p>
            <a:r>
              <a:rPr lang="en-US" b="1" dirty="0"/>
              <a:t>    "Name": "Tom",</a:t>
            </a:r>
          </a:p>
          <a:p>
            <a:r>
              <a:rPr lang="en-US" b="1" dirty="0"/>
              <a:t>    "Age": 30,</a:t>
            </a:r>
          </a:p>
          <a:p>
            <a:r>
              <a:rPr lang="en-US" b="1" dirty="0"/>
              <a:t>    "Role": "Student",</a:t>
            </a:r>
          </a:p>
          <a:p>
            <a:r>
              <a:rPr lang="en-US" b="1" dirty="0"/>
              <a:t>    "University": "CU",</a:t>
            </a:r>
          </a:p>
          <a:p>
            <a:pPr marL="0" indent="0">
              <a:buNone/>
            </a:pPr>
            <a:r>
              <a:rPr lang="en-US" b="1" dirty="0"/>
              <a:t>     }</a:t>
            </a:r>
          </a:p>
          <a:p>
            <a:pPr marL="0" indent="0">
              <a:buNone/>
            </a:pPr>
            <a:r>
              <a:rPr lang="en-US" b="1" dirty="0"/>
              <a:t>   {</a:t>
            </a:r>
          </a:p>
          <a:p>
            <a:r>
              <a:rPr lang="en-US" b="1" dirty="0"/>
              <a:t>    "Name": “Sam",</a:t>
            </a:r>
          </a:p>
          <a:p>
            <a:r>
              <a:rPr lang="en-US" b="1" dirty="0"/>
              <a:t>    "Age": 32,</a:t>
            </a:r>
          </a:p>
          <a:p>
            <a:r>
              <a:rPr lang="en-US" b="1" dirty="0"/>
              <a:t>    "Role": "Student",</a:t>
            </a:r>
          </a:p>
          <a:p>
            <a:r>
              <a:rPr lang="en-US" b="1" dirty="0"/>
              <a:t>    "University": “OU",</a:t>
            </a:r>
          </a:p>
          <a:p>
            <a:pPr marL="0" indent="0">
              <a:buNone/>
            </a:pPr>
            <a:r>
              <a:rPr lang="en-US" b="1" dirty="0"/>
              <a:t>   }</a:t>
            </a:r>
          </a:p>
          <a:p>
            <a:pPr marL="0" indent="0">
              <a:buNone/>
            </a:pPr>
            <a:r>
              <a:rPr lang="en-US" b="1" dirty="0"/>
              <a:t>]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96069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Difference Between XML And JSON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8201131"/>
              </p:ext>
            </p:extLst>
          </p:nvPr>
        </p:nvGraphicFramePr>
        <p:xfrm>
          <a:off x="1103313" y="2052638"/>
          <a:ext cx="8947150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xmlns="" val="1165284270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xmlns="" val="4022626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                              XML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                          JSON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40000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It is a markup language.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It is a way of representing objects.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3113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This is more verbose than JSON.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This format uses less words.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300658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It is used to describe the structured data.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It is used to describe unstructured data which include arrays.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0888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JavaScript functions like </a:t>
                      </a:r>
                      <a:r>
                        <a:rPr lang="en-CA" i="1" dirty="0"/>
                        <a:t>eval</a:t>
                      </a:r>
                      <a:r>
                        <a:rPr lang="en-CA" dirty="0"/>
                        <a:t>(), </a:t>
                      </a:r>
                      <a:r>
                        <a:rPr lang="en-CA" i="1" dirty="0"/>
                        <a:t>parse</a:t>
                      </a:r>
                      <a:r>
                        <a:rPr lang="en-CA" dirty="0"/>
                        <a:t>()</a:t>
                      </a:r>
                    </a:p>
                    <a:p>
                      <a:r>
                        <a:rPr lang="en-CA" dirty="0"/>
                        <a:t>doesn’t work here.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When </a:t>
                      </a:r>
                      <a:r>
                        <a:rPr lang="en-CA" i="1" dirty="0"/>
                        <a:t>eval </a:t>
                      </a:r>
                      <a:r>
                        <a:rPr lang="en-CA" i="0" dirty="0"/>
                        <a:t>method is applied to JSON it returns the described object.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19219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>
                          <a:solidFill>
                            <a:srgbClr val="000088"/>
                          </a:solidFill>
                          <a:effectLst/>
                        </a:rPr>
                        <a:t>Example:</a:t>
                      </a:r>
                    </a:p>
                    <a:p>
                      <a:r>
                        <a:rPr lang="en-CA" dirty="0">
                          <a:solidFill>
                            <a:srgbClr val="000088"/>
                          </a:solidFill>
                          <a:effectLst/>
                        </a:rPr>
                        <a:t>&lt;car&gt;</a:t>
                      </a:r>
                      <a:r>
                        <a:rPr lang="en-CA" dirty="0">
                          <a:effectLst/>
                        </a:rPr>
                        <a:t> </a:t>
                      </a:r>
                      <a:r>
                        <a:rPr lang="en-CA" dirty="0">
                          <a:solidFill>
                            <a:srgbClr val="000088"/>
                          </a:solidFill>
                          <a:effectLst/>
                        </a:rPr>
                        <a:t>&lt;company&gt;</a:t>
                      </a:r>
                      <a:r>
                        <a:rPr lang="en-CA" dirty="0">
                          <a:effectLst/>
                        </a:rPr>
                        <a:t>Volkswagen</a:t>
                      </a:r>
                      <a:r>
                        <a:rPr lang="en-CA" dirty="0">
                          <a:solidFill>
                            <a:srgbClr val="000088"/>
                          </a:solidFill>
                          <a:effectLst/>
                        </a:rPr>
                        <a:t>&lt;/company&gt;</a:t>
                      </a:r>
                      <a:r>
                        <a:rPr lang="en-CA" dirty="0">
                          <a:effectLst/>
                        </a:rPr>
                        <a:t> </a:t>
                      </a:r>
                      <a:r>
                        <a:rPr lang="en-CA" dirty="0">
                          <a:solidFill>
                            <a:srgbClr val="000088"/>
                          </a:solidFill>
                          <a:effectLst/>
                        </a:rPr>
                        <a:t>&lt;name&gt;</a:t>
                      </a:r>
                      <a:r>
                        <a:rPr lang="en-CA" dirty="0">
                          <a:effectLst/>
                        </a:rPr>
                        <a:t>Vento</a:t>
                      </a:r>
                      <a:r>
                        <a:rPr lang="en-CA" dirty="0">
                          <a:solidFill>
                            <a:srgbClr val="000088"/>
                          </a:solidFill>
                          <a:effectLst/>
                        </a:rPr>
                        <a:t>&lt;/name&gt;</a:t>
                      </a:r>
                      <a:r>
                        <a:rPr lang="en-CA" dirty="0">
                          <a:effectLst/>
                        </a:rPr>
                        <a:t> </a:t>
                      </a:r>
                      <a:r>
                        <a:rPr lang="en-CA" dirty="0">
                          <a:solidFill>
                            <a:srgbClr val="000088"/>
                          </a:solidFill>
                          <a:effectLst/>
                        </a:rPr>
                        <a:t>&lt;price&gt;</a:t>
                      </a:r>
                      <a:r>
                        <a:rPr lang="en-CA" dirty="0">
                          <a:effectLst/>
                        </a:rPr>
                        <a:t>800000</a:t>
                      </a:r>
                      <a:r>
                        <a:rPr lang="en-CA" dirty="0">
                          <a:solidFill>
                            <a:srgbClr val="000088"/>
                          </a:solidFill>
                          <a:effectLst/>
                        </a:rPr>
                        <a:t>&lt;/price&gt;</a:t>
                      </a:r>
                      <a:r>
                        <a:rPr lang="en-CA" dirty="0">
                          <a:effectLst/>
                        </a:rPr>
                        <a:t> </a:t>
                      </a:r>
                      <a:r>
                        <a:rPr lang="en-CA" dirty="0">
                          <a:solidFill>
                            <a:srgbClr val="000088"/>
                          </a:solidFill>
                          <a:effectLst/>
                        </a:rPr>
                        <a:t>&lt;/car&gt;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  <a:p>
                      <a:r>
                        <a:rPr lang="en-CA" dirty="0"/>
                        <a:t>{</a:t>
                      </a:r>
                    </a:p>
                    <a:p>
                      <a:r>
                        <a:rPr lang="en-CA" dirty="0"/>
                        <a:t>   "</a:t>
                      </a:r>
                      <a:r>
                        <a:rPr lang="en-CA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company</a:t>
                      </a:r>
                      <a:r>
                        <a:rPr lang="en-CA" dirty="0"/>
                        <a:t>": </a:t>
                      </a:r>
                      <a:r>
                        <a:rPr lang="en-CA" dirty="0">
                          <a:solidFill>
                            <a:srgbClr val="7030A0"/>
                          </a:solidFill>
                        </a:rPr>
                        <a:t>Volkswagen</a:t>
                      </a:r>
                      <a:r>
                        <a:rPr lang="en-CA" dirty="0"/>
                        <a:t>,</a:t>
                      </a:r>
                    </a:p>
                    <a:p>
                      <a:r>
                        <a:rPr lang="en-CA" dirty="0"/>
                        <a:t>   "</a:t>
                      </a:r>
                      <a:r>
                        <a:rPr lang="en-CA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name</a:t>
                      </a:r>
                      <a:r>
                        <a:rPr lang="en-CA" dirty="0"/>
                        <a:t>": "</a:t>
                      </a:r>
                      <a:r>
                        <a:rPr lang="en-CA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Vento",</a:t>
                      </a:r>
                    </a:p>
                    <a:p>
                      <a:r>
                        <a:rPr lang="en-CA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"price"</a:t>
                      </a:r>
                      <a:r>
                        <a:rPr lang="en-CA" dirty="0"/>
                        <a:t>: 800000</a:t>
                      </a:r>
                    </a:p>
                    <a:p>
                      <a:r>
                        <a:rPr lang="en-CA" dirty="0"/>
                        <a:t>}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16694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06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Checkerboard keyboard design template</Template>
  <TotalTime>442</TotalTime>
  <Words>884</Words>
  <Application>Microsoft Macintosh PowerPoint</Application>
  <PresentationFormat>Widescreen</PresentationFormat>
  <Paragraphs>230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Century Gothic</vt:lpstr>
      <vt:lpstr>Wingdings 3</vt:lpstr>
      <vt:lpstr>Ion</vt:lpstr>
      <vt:lpstr>Introduction to Mongo DB(NO SQL data Base)    </vt:lpstr>
      <vt:lpstr>Overview</vt:lpstr>
      <vt:lpstr>What is No SQl data base </vt:lpstr>
      <vt:lpstr>Types of No SQl data base </vt:lpstr>
      <vt:lpstr>What is Mongo DB</vt:lpstr>
      <vt:lpstr>Why Mongo DB?</vt:lpstr>
      <vt:lpstr>Mongo DB architecture</vt:lpstr>
      <vt:lpstr>Document(JSON) structure</vt:lpstr>
      <vt:lpstr>Difference Between XML And JSON</vt:lpstr>
      <vt:lpstr>Why JSON? </vt:lpstr>
      <vt:lpstr>The insert() Method </vt:lpstr>
      <vt:lpstr>The find() Method </vt:lpstr>
      <vt:lpstr>The remove() Method </vt:lpstr>
      <vt:lpstr>PowerPoint Presentation</vt:lpstr>
      <vt:lpstr>When to use Mongo Db?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mahidhar reddy</dc:creator>
  <cp:lastModifiedBy>Imran Ahmad</cp:lastModifiedBy>
  <cp:revision>66</cp:revision>
  <dcterms:created xsi:type="dcterms:W3CDTF">2013-07-15T20:25:18Z</dcterms:created>
  <dcterms:modified xsi:type="dcterms:W3CDTF">2017-03-29T04:06:27Z</dcterms:modified>
</cp:coreProperties>
</file>