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2"/>
  </p:notesMasterIdLst>
  <p:sldIdLst>
    <p:sldId id="256" r:id="rId2"/>
    <p:sldId id="281" r:id="rId3"/>
    <p:sldId id="257" r:id="rId4"/>
    <p:sldId id="258" r:id="rId5"/>
    <p:sldId id="259" r:id="rId6"/>
    <p:sldId id="260" r:id="rId7"/>
    <p:sldId id="261" r:id="rId8"/>
    <p:sldId id="282" r:id="rId9"/>
    <p:sldId id="262" r:id="rId10"/>
    <p:sldId id="263" r:id="rId11"/>
    <p:sldId id="264" r:id="rId12"/>
    <p:sldId id="265" r:id="rId13"/>
    <p:sldId id="266" r:id="rId14"/>
    <p:sldId id="267" r:id="rId15"/>
    <p:sldId id="283" r:id="rId16"/>
    <p:sldId id="268" r:id="rId17"/>
    <p:sldId id="269" r:id="rId18"/>
    <p:sldId id="270" r:id="rId19"/>
    <p:sldId id="271" r:id="rId20"/>
    <p:sldId id="272" r:id="rId21"/>
    <p:sldId id="284" r:id="rId22"/>
    <p:sldId id="273" r:id="rId23"/>
    <p:sldId id="274" r:id="rId24"/>
    <p:sldId id="285" r:id="rId25"/>
    <p:sldId id="275" r:id="rId26"/>
    <p:sldId id="276" r:id="rId27"/>
    <p:sldId id="277" r:id="rId28"/>
    <p:sldId id="278" r:id="rId29"/>
    <p:sldId id="279" r:id="rId30"/>
    <p:sldId id="280" r:id="rId3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0" autoAdjust="0"/>
    <p:restoredTop sz="94674"/>
  </p:normalViewPr>
  <p:slideViewPr>
    <p:cSldViewPr>
      <p:cViewPr varScale="1">
        <p:scale>
          <a:sx n="163" d="100"/>
          <a:sy n="163" d="100"/>
        </p:scale>
        <p:origin x="184" y="208"/>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esProps" Target="presProps.xml"/><Relationship Id="rId34" Type="http://schemas.openxmlformats.org/officeDocument/2006/relationships/viewProps" Target="viewProps.xml"/><Relationship Id="rId35" Type="http://schemas.openxmlformats.org/officeDocument/2006/relationships/theme" Target="theme/theme1.xml"/><Relationship Id="rId3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Shape 64"/>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5" name="Shape 6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Shape 12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7" name="Shape 12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3" name="Shape 13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Shape 13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8" name="Shape 13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Zaheena</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9" name="Shape 14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55" name="Shape 155"/>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Shape 161"/>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2" name="Shape 16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9" name="Shape 16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Zaheena</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4" name="Shape 17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Zaheena and Jaya</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Shape 179"/>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0" name="Shape 18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Jaya</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Saif</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86" name="Shape 18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Jaya</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Shape 19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2" name="Shape 19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8" name="Shape 19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0" name="Shape 21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Shape 215"/>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6" name="Shape 216"/>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Saif</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r>
              <a:rPr lang="en-GB"/>
              <a:t>Avneet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Shape 120"/>
          <p:cNvSpPr>
            <a:spLocks noGrp="1" noRot="1" noChangeAspect="1"/>
          </p:cNvSpPr>
          <p:nvPr>
            <p:ph type="sldImg" idx="2"/>
          </p:nvPr>
        </p:nvSpPr>
        <p:spPr>
          <a:xfrm>
            <a:off x="3813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1" name="Shape 121"/>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9"/>
        <p:cNvGrpSpPr/>
        <p:nvPr/>
      </p:nvGrpSpPr>
      <p:grpSpPr>
        <a:xfrm>
          <a:off x="0" y="0"/>
          <a:ext cx="0" cy="0"/>
          <a:chOff x="0" y="0"/>
          <a:chExt cx="0" cy="0"/>
        </a:xfrm>
      </p:grpSpPr>
      <p:sp>
        <p:nvSpPr>
          <p:cNvPr id="10" name="Shape 10"/>
          <p:cNvSpPr/>
          <p:nvPr/>
        </p:nvSpPr>
        <p:spPr>
          <a:xfrm flipH="1">
            <a:off x="8246400" y="4245925"/>
            <a:ext cx="897600" cy="897600"/>
          </a:xfrm>
          <a:prstGeom prst="rtTriangle">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11" name="Shape 11"/>
          <p:cNvSpPr/>
          <p:nvPr/>
        </p:nvSpPr>
        <p:spPr>
          <a:xfrm flipH="1">
            <a:off x="8246400" y="4245875"/>
            <a:ext cx="897600" cy="897600"/>
          </a:xfrm>
          <a:prstGeom prst="round1Rect">
            <a:avLst>
              <a:gd name="adj" fmla="val 16667"/>
            </a:avLst>
          </a:prstGeom>
          <a:solidFill>
            <a:schemeClr val="lt1">
              <a:alpha val="68080"/>
            </a:schemeClr>
          </a:solidFill>
          <a:ln>
            <a:noFill/>
          </a:ln>
        </p:spPr>
        <p:txBody>
          <a:bodyPr lIns="91425" tIns="91425" rIns="91425" bIns="91425" anchor="ctr" anchorCtr="0">
            <a:noAutofit/>
          </a:bodyPr>
          <a:lstStyle/>
          <a:p>
            <a:pPr lvl="0">
              <a:spcBef>
                <a:spcPts val="0"/>
              </a:spcBef>
              <a:buNone/>
            </a:pPr>
            <a:endParaRPr/>
          </a:p>
        </p:txBody>
      </p:sp>
      <p:sp>
        <p:nvSpPr>
          <p:cNvPr id="12" name="Shape 12"/>
          <p:cNvSpPr txBox="1">
            <a:spLocks noGrp="1"/>
          </p:cNvSpPr>
          <p:nvPr>
            <p:ph type="ctrTitle"/>
          </p:nvPr>
        </p:nvSpPr>
        <p:spPr>
          <a:xfrm>
            <a:off x="390525" y="1819275"/>
            <a:ext cx="8222100" cy="933600"/>
          </a:xfrm>
          <a:prstGeom prst="rect">
            <a:avLst/>
          </a:prstGeom>
        </p:spPr>
        <p:txBody>
          <a:bodyPr lIns="91425" tIns="91425" rIns="91425" bIns="91425" anchor="b" anchorCtr="0"/>
          <a:lstStyle>
            <a:lvl1pPr lvl="0">
              <a:spcBef>
                <a:spcPts val="0"/>
              </a:spcBef>
              <a:buSzPct val="100000"/>
              <a:defRPr sz="4800"/>
            </a:lvl1pPr>
            <a:lvl2pPr lvl="1">
              <a:spcBef>
                <a:spcPts val="0"/>
              </a:spcBef>
              <a:buSzPct val="100000"/>
              <a:defRPr sz="4800"/>
            </a:lvl2pPr>
            <a:lvl3pPr lvl="2">
              <a:spcBef>
                <a:spcPts val="0"/>
              </a:spcBef>
              <a:buSzPct val="100000"/>
              <a:defRPr sz="4800"/>
            </a:lvl3pPr>
            <a:lvl4pPr lvl="3">
              <a:spcBef>
                <a:spcPts val="0"/>
              </a:spcBef>
              <a:buSzPct val="100000"/>
              <a:defRPr sz="4800"/>
            </a:lvl4pPr>
            <a:lvl5pPr lvl="4">
              <a:spcBef>
                <a:spcPts val="0"/>
              </a:spcBef>
              <a:buSzPct val="100000"/>
              <a:defRPr sz="4800"/>
            </a:lvl5pPr>
            <a:lvl6pPr lvl="5">
              <a:spcBef>
                <a:spcPts val="0"/>
              </a:spcBef>
              <a:buSzPct val="100000"/>
              <a:defRPr sz="4800"/>
            </a:lvl6pPr>
            <a:lvl7pPr lvl="6">
              <a:spcBef>
                <a:spcPts val="0"/>
              </a:spcBef>
              <a:buSzPct val="100000"/>
              <a:defRPr sz="4800"/>
            </a:lvl7pPr>
            <a:lvl8pPr lvl="7">
              <a:spcBef>
                <a:spcPts val="0"/>
              </a:spcBef>
              <a:buSzPct val="100000"/>
              <a:defRPr sz="4800"/>
            </a:lvl8pPr>
            <a:lvl9pPr lvl="8">
              <a:spcBef>
                <a:spcPts val="0"/>
              </a:spcBef>
              <a:buSzPct val="100000"/>
              <a:defRPr sz="4800"/>
            </a:lvl9pPr>
          </a:lstStyle>
          <a:p>
            <a:endParaRPr/>
          </a:p>
        </p:txBody>
      </p:sp>
      <p:sp>
        <p:nvSpPr>
          <p:cNvPr id="13" name="Shape 13"/>
          <p:cNvSpPr txBox="1">
            <a:spLocks noGrp="1"/>
          </p:cNvSpPr>
          <p:nvPr>
            <p:ph type="subTitle" idx="1"/>
          </p:nvPr>
        </p:nvSpPr>
        <p:spPr>
          <a:xfrm>
            <a:off x="390525" y="2789130"/>
            <a:ext cx="8222100" cy="432900"/>
          </a:xfrm>
          <a:prstGeom prst="rect">
            <a:avLst/>
          </a:prstGeom>
        </p:spPr>
        <p:txBody>
          <a:bodyPr lIns="91425" tIns="91425" rIns="91425" bIns="91425" anchor="t" anchorCtr="0"/>
          <a:lstStyle>
            <a:lvl1pPr lvl="0">
              <a:lnSpc>
                <a:spcPct val="100000"/>
              </a:lnSpc>
              <a:spcBef>
                <a:spcPts val="0"/>
              </a:spcBef>
              <a:spcAft>
                <a:spcPts val="0"/>
              </a:spcAft>
              <a:buClr>
                <a:schemeClr val="lt1"/>
              </a:buClr>
              <a:buNone/>
              <a:defRPr>
                <a:solidFill>
                  <a:schemeClr val="lt1"/>
                </a:solidFill>
              </a:defRPr>
            </a:lvl1pPr>
            <a:lvl2pPr lvl="1">
              <a:lnSpc>
                <a:spcPct val="100000"/>
              </a:lnSpc>
              <a:spcBef>
                <a:spcPts val="0"/>
              </a:spcBef>
              <a:spcAft>
                <a:spcPts val="0"/>
              </a:spcAft>
              <a:buClr>
                <a:schemeClr val="lt1"/>
              </a:buClr>
              <a:buSzPct val="100000"/>
              <a:buNone/>
              <a:defRPr sz="1800">
                <a:solidFill>
                  <a:schemeClr val="lt1"/>
                </a:solidFill>
              </a:defRPr>
            </a:lvl2pPr>
            <a:lvl3pPr lvl="2">
              <a:lnSpc>
                <a:spcPct val="100000"/>
              </a:lnSpc>
              <a:spcBef>
                <a:spcPts val="0"/>
              </a:spcBef>
              <a:spcAft>
                <a:spcPts val="0"/>
              </a:spcAft>
              <a:buClr>
                <a:schemeClr val="lt1"/>
              </a:buClr>
              <a:buSzPct val="100000"/>
              <a:buNone/>
              <a:defRPr sz="1800">
                <a:solidFill>
                  <a:schemeClr val="lt1"/>
                </a:solidFill>
              </a:defRPr>
            </a:lvl3pPr>
            <a:lvl4pPr lvl="3">
              <a:lnSpc>
                <a:spcPct val="100000"/>
              </a:lnSpc>
              <a:spcBef>
                <a:spcPts val="0"/>
              </a:spcBef>
              <a:spcAft>
                <a:spcPts val="0"/>
              </a:spcAft>
              <a:buClr>
                <a:schemeClr val="lt1"/>
              </a:buClr>
              <a:buSzPct val="100000"/>
              <a:buNone/>
              <a:defRPr sz="1800">
                <a:solidFill>
                  <a:schemeClr val="lt1"/>
                </a:solidFill>
              </a:defRPr>
            </a:lvl4pPr>
            <a:lvl5pPr lvl="4">
              <a:lnSpc>
                <a:spcPct val="100000"/>
              </a:lnSpc>
              <a:spcBef>
                <a:spcPts val="0"/>
              </a:spcBef>
              <a:spcAft>
                <a:spcPts val="0"/>
              </a:spcAft>
              <a:buClr>
                <a:schemeClr val="lt1"/>
              </a:buClr>
              <a:buSzPct val="100000"/>
              <a:buNone/>
              <a:defRPr sz="1800">
                <a:solidFill>
                  <a:schemeClr val="lt1"/>
                </a:solidFill>
              </a:defRPr>
            </a:lvl5pPr>
            <a:lvl6pPr lvl="5">
              <a:lnSpc>
                <a:spcPct val="100000"/>
              </a:lnSpc>
              <a:spcBef>
                <a:spcPts val="0"/>
              </a:spcBef>
              <a:spcAft>
                <a:spcPts val="0"/>
              </a:spcAft>
              <a:buClr>
                <a:schemeClr val="lt1"/>
              </a:buClr>
              <a:buSzPct val="100000"/>
              <a:buNone/>
              <a:defRPr sz="1800">
                <a:solidFill>
                  <a:schemeClr val="lt1"/>
                </a:solidFill>
              </a:defRPr>
            </a:lvl6pPr>
            <a:lvl7pPr lvl="6">
              <a:lnSpc>
                <a:spcPct val="100000"/>
              </a:lnSpc>
              <a:spcBef>
                <a:spcPts val="0"/>
              </a:spcBef>
              <a:spcAft>
                <a:spcPts val="0"/>
              </a:spcAft>
              <a:buClr>
                <a:schemeClr val="lt1"/>
              </a:buClr>
              <a:buSzPct val="100000"/>
              <a:buNone/>
              <a:defRPr sz="1800">
                <a:solidFill>
                  <a:schemeClr val="lt1"/>
                </a:solidFill>
              </a:defRPr>
            </a:lvl7pPr>
            <a:lvl8pPr lvl="7">
              <a:lnSpc>
                <a:spcPct val="100000"/>
              </a:lnSpc>
              <a:spcBef>
                <a:spcPts val="0"/>
              </a:spcBef>
              <a:spcAft>
                <a:spcPts val="0"/>
              </a:spcAft>
              <a:buClr>
                <a:schemeClr val="lt1"/>
              </a:buClr>
              <a:buSzPct val="100000"/>
              <a:buNone/>
              <a:defRPr sz="1800">
                <a:solidFill>
                  <a:schemeClr val="lt1"/>
                </a:solidFill>
              </a:defRPr>
            </a:lvl8pPr>
            <a:lvl9pPr lvl="8">
              <a:lnSpc>
                <a:spcPct val="100000"/>
              </a:lnSpc>
              <a:spcBef>
                <a:spcPts val="0"/>
              </a:spcBef>
              <a:spcAft>
                <a:spcPts val="0"/>
              </a:spcAft>
              <a:buClr>
                <a:schemeClr val="lt1"/>
              </a:buClr>
              <a:buSzPct val="100000"/>
              <a:buNone/>
              <a:defRPr sz="1800">
                <a:solidFill>
                  <a:schemeClr val="lt1"/>
                </a:solidFill>
              </a:defRPr>
            </a:lvl9pPr>
          </a:lstStyle>
          <a:p>
            <a:endParaRPr/>
          </a:p>
        </p:txBody>
      </p:sp>
      <p:sp>
        <p:nvSpPr>
          <p:cNvPr id="14" name="Shape 1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Big number">
    <p:bg>
      <p:bgPr>
        <a:solidFill>
          <a:schemeClr val="accent4"/>
        </a:solidFill>
        <a:effectLst/>
      </p:bgPr>
    </p:bg>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75500" y="1258525"/>
            <a:ext cx="8222100" cy="1963500"/>
          </a:xfrm>
          <a:prstGeom prst="rect">
            <a:avLst/>
          </a:prstGeom>
        </p:spPr>
        <p:txBody>
          <a:bodyPr lIns="91425" tIns="91425" rIns="91425" bIns="91425" anchor="b" anchorCtr="0"/>
          <a:lstStyle>
            <a:lvl1pPr lvl="0" algn="ctr">
              <a:spcBef>
                <a:spcPts val="0"/>
              </a:spcBef>
              <a:buClr>
                <a:schemeClr val="dk2"/>
              </a:buClr>
              <a:buSzPct val="100000"/>
              <a:defRPr sz="12000">
                <a:solidFill>
                  <a:schemeClr val="dk2"/>
                </a:solidFill>
              </a:defRPr>
            </a:lvl1pPr>
            <a:lvl2pPr lvl="1" algn="ctr">
              <a:spcBef>
                <a:spcPts val="0"/>
              </a:spcBef>
              <a:buClr>
                <a:schemeClr val="dk2"/>
              </a:buClr>
              <a:buSzPct val="100000"/>
              <a:defRPr sz="12000">
                <a:solidFill>
                  <a:schemeClr val="dk2"/>
                </a:solidFill>
              </a:defRPr>
            </a:lvl2pPr>
            <a:lvl3pPr lvl="2" algn="ctr">
              <a:spcBef>
                <a:spcPts val="0"/>
              </a:spcBef>
              <a:buClr>
                <a:schemeClr val="dk2"/>
              </a:buClr>
              <a:buSzPct val="100000"/>
              <a:defRPr sz="12000">
                <a:solidFill>
                  <a:schemeClr val="dk2"/>
                </a:solidFill>
              </a:defRPr>
            </a:lvl3pPr>
            <a:lvl4pPr lvl="3" algn="ctr">
              <a:spcBef>
                <a:spcPts val="0"/>
              </a:spcBef>
              <a:buClr>
                <a:schemeClr val="dk2"/>
              </a:buClr>
              <a:buSzPct val="100000"/>
              <a:defRPr sz="12000">
                <a:solidFill>
                  <a:schemeClr val="dk2"/>
                </a:solidFill>
              </a:defRPr>
            </a:lvl4pPr>
            <a:lvl5pPr lvl="4" algn="ctr">
              <a:spcBef>
                <a:spcPts val="0"/>
              </a:spcBef>
              <a:buClr>
                <a:schemeClr val="dk2"/>
              </a:buClr>
              <a:buSzPct val="100000"/>
              <a:defRPr sz="12000">
                <a:solidFill>
                  <a:schemeClr val="dk2"/>
                </a:solidFill>
              </a:defRPr>
            </a:lvl5pPr>
            <a:lvl6pPr lvl="5" algn="ctr">
              <a:spcBef>
                <a:spcPts val="0"/>
              </a:spcBef>
              <a:buClr>
                <a:schemeClr val="dk2"/>
              </a:buClr>
              <a:buSzPct val="100000"/>
              <a:defRPr sz="12000">
                <a:solidFill>
                  <a:schemeClr val="dk2"/>
                </a:solidFill>
              </a:defRPr>
            </a:lvl6pPr>
            <a:lvl7pPr lvl="6" algn="ctr">
              <a:spcBef>
                <a:spcPts val="0"/>
              </a:spcBef>
              <a:buClr>
                <a:schemeClr val="dk2"/>
              </a:buClr>
              <a:buSzPct val="100000"/>
              <a:defRPr sz="12000">
                <a:solidFill>
                  <a:schemeClr val="dk2"/>
                </a:solidFill>
              </a:defRPr>
            </a:lvl7pPr>
            <a:lvl8pPr lvl="7" algn="ctr">
              <a:spcBef>
                <a:spcPts val="0"/>
              </a:spcBef>
              <a:buClr>
                <a:schemeClr val="dk2"/>
              </a:buClr>
              <a:buSzPct val="100000"/>
              <a:defRPr sz="12000">
                <a:solidFill>
                  <a:schemeClr val="dk2"/>
                </a:solidFill>
              </a:defRPr>
            </a:lvl8pPr>
            <a:lvl9pPr lvl="8" algn="ctr">
              <a:spcBef>
                <a:spcPts val="0"/>
              </a:spcBef>
              <a:buClr>
                <a:schemeClr val="dk2"/>
              </a:buClr>
              <a:buSzPct val="100000"/>
              <a:defRPr sz="12000">
                <a:solidFill>
                  <a:schemeClr val="dk2"/>
                </a:solidFill>
              </a:defRPr>
            </a:lvl9pPr>
          </a:lstStyle>
          <a:p>
            <a:endParaRPr/>
          </a:p>
        </p:txBody>
      </p:sp>
      <p:sp>
        <p:nvSpPr>
          <p:cNvPr id="59" name="Shape 59"/>
          <p:cNvSpPr txBox="1">
            <a:spLocks noGrp="1"/>
          </p:cNvSpPr>
          <p:nvPr>
            <p:ph type="body" idx="1"/>
          </p:nvPr>
        </p:nvSpPr>
        <p:spPr>
          <a:xfrm>
            <a:off x="475500" y="3304625"/>
            <a:ext cx="8222100" cy="1300800"/>
          </a:xfrm>
          <a:prstGeom prst="rect">
            <a:avLst/>
          </a:prstGeom>
        </p:spPr>
        <p:txBody>
          <a:bodyPr lIns="91425" tIns="91425" rIns="91425" bIns="91425" anchor="t" anchorCtr="0"/>
          <a:lstStyle>
            <a:lvl1pPr lvl="0" algn="ctr">
              <a:spcBef>
                <a:spcPts val="0"/>
              </a:spcBef>
              <a:defRPr/>
            </a:lvl1pPr>
            <a:lvl2pPr lvl="1" algn="ctr">
              <a:spcBef>
                <a:spcPts val="0"/>
              </a:spcBef>
              <a:defRPr/>
            </a:lvl2pPr>
            <a:lvl3pPr lvl="2" algn="ctr">
              <a:spcBef>
                <a:spcPts val="0"/>
              </a:spcBef>
              <a:defRPr/>
            </a:lvl3pPr>
            <a:lvl4pPr lvl="3" algn="ctr">
              <a:spcBef>
                <a:spcPts val="0"/>
              </a:spcBef>
              <a:defRPr/>
            </a:lvl4pPr>
            <a:lvl5pPr lvl="4" algn="ctr">
              <a:spcBef>
                <a:spcPts val="0"/>
              </a:spcBef>
              <a:defRPr/>
            </a:lvl5pPr>
            <a:lvl6pPr lvl="5" algn="ctr">
              <a:spcBef>
                <a:spcPts val="0"/>
              </a:spcBef>
              <a:defRPr/>
            </a:lvl6pPr>
            <a:lvl7pPr lvl="6" algn="ctr">
              <a:spcBef>
                <a:spcPts val="0"/>
              </a:spcBef>
              <a:defRPr/>
            </a:lvl7pPr>
            <a:lvl8pPr lvl="7" algn="ctr">
              <a:spcBef>
                <a:spcPts val="0"/>
              </a:spcBef>
              <a:defRPr/>
            </a:lvl8pPr>
            <a:lvl9pPr lvl="8" algn="ctr">
              <a:spcBef>
                <a:spcPts val="0"/>
              </a:spcBef>
              <a:defRPr/>
            </a:lvl9pPr>
          </a:lstStyle>
          <a:p>
            <a:endParaRPr/>
          </a:p>
        </p:txBody>
      </p:sp>
      <p:sp>
        <p:nvSpPr>
          <p:cNvPr id="60" name="Shape 6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bg>
      <p:bgPr>
        <a:solidFill>
          <a:schemeClr val="accent4"/>
        </a:solidFill>
        <a:effectLst/>
      </p:bgPr>
    </p:bg>
    <p:spTree>
      <p:nvGrpSpPr>
        <p:cNvPr id="1" name="Shape 61"/>
        <p:cNvGrpSpPr/>
        <p:nvPr/>
      </p:nvGrpSpPr>
      <p:grpSpPr>
        <a:xfrm>
          <a:off x="0" y="0"/>
          <a:ext cx="0" cy="0"/>
          <a:chOff x="0" y="0"/>
          <a:chExt cx="0" cy="0"/>
        </a:xfrm>
      </p:grpSpPr>
      <p:sp>
        <p:nvSpPr>
          <p:cNvPr id="62" name="Shape 62"/>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5"/>
        <p:cNvGrpSpPr/>
        <p:nvPr/>
      </p:nvGrpSpPr>
      <p:grpSpPr>
        <a:xfrm>
          <a:off x="0" y="0"/>
          <a:ext cx="0" cy="0"/>
          <a:chOff x="0" y="0"/>
          <a:chExt cx="0" cy="0"/>
        </a:xfrm>
      </p:grpSpPr>
      <p:sp>
        <p:nvSpPr>
          <p:cNvPr id="16" name="Shape 16"/>
          <p:cNvSpPr txBox="1">
            <a:spLocks noGrp="1"/>
          </p:cNvSpPr>
          <p:nvPr>
            <p:ph type="title"/>
          </p:nvPr>
        </p:nvSpPr>
        <p:spPr>
          <a:xfrm>
            <a:off x="460950" y="2065350"/>
            <a:ext cx="8222100" cy="1012800"/>
          </a:xfrm>
          <a:prstGeom prst="rect">
            <a:avLst/>
          </a:prstGeom>
        </p:spPr>
        <p:txBody>
          <a:bodyPr lIns="91425" tIns="91425" rIns="91425" bIns="91425" anchor="ctr" anchorCtr="0"/>
          <a:lstStyle>
            <a:lvl1pPr lvl="0">
              <a:spcBef>
                <a:spcPts val="0"/>
              </a:spcBef>
              <a:buSzPct val="100000"/>
              <a:defRPr sz="4200"/>
            </a:lvl1pPr>
            <a:lvl2pPr lvl="1">
              <a:spcBef>
                <a:spcPts val="0"/>
              </a:spcBef>
              <a:buSzPct val="100000"/>
              <a:defRPr sz="4200"/>
            </a:lvl2pPr>
            <a:lvl3pPr lvl="2">
              <a:spcBef>
                <a:spcPts val="0"/>
              </a:spcBef>
              <a:buSzPct val="100000"/>
              <a:defRPr sz="4200"/>
            </a:lvl3pPr>
            <a:lvl4pPr lvl="3">
              <a:spcBef>
                <a:spcPts val="0"/>
              </a:spcBef>
              <a:buSzPct val="100000"/>
              <a:defRPr sz="4200"/>
            </a:lvl4pPr>
            <a:lvl5pPr lvl="4">
              <a:spcBef>
                <a:spcPts val="0"/>
              </a:spcBef>
              <a:buSzPct val="100000"/>
              <a:defRPr sz="4200"/>
            </a:lvl5pPr>
            <a:lvl6pPr lvl="5">
              <a:spcBef>
                <a:spcPts val="0"/>
              </a:spcBef>
              <a:buSzPct val="100000"/>
              <a:defRPr sz="4200"/>
            </a:lvl6pPr>
            <a:lvl7pPr lvl="6">
              <a:spcBef>
                <a:spcPts val="0"/>
              </a:spcBef>
              <a:buSzPct val="100000"/>
              <a:defRPr sz="4200"/>
            </a:lvl7pPr>
            <a:lvl8pPr lvl="7">
              <a:spcBef>
                <a:spcPts val="0"/>
              </a:spcBef>
              <a:buSzPct val="100000"/>
              <a:defRPr sz="4200"/>
            </a:lvl8pPr>
            <a:lvl9pPr lvl="8">
              <a:spcBef>
                <a:spcPts val="0"/>
              </a:spcBef>
              <a:buSzPct val="100000"/>
              <a:defRPr sz="4200"/>
            </a:lvl9pPr>
          </a:lstStyle>
          <a:p>
            <a:endParaRPr/>
          </a:p>
        </p:txBody>
      </p:sp>
      <p:sp>
        <p:nvSpPr>
          <p:cNvPr id="17" name="Shape 17"/>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pPr lvl="0">
                <a:spcBef>
                  <a:spcPts val="0"/>
                </a:spcBef>
                <a:buNone/>
              </a:pPr>
              <a:t>‹#›</a:t>
            </a:fld>
            <a:endParaRPr lang="en-GB">
              <a:solidFill>
                <a:schemeClr val="lt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8"/>
        <p:cNvGrpSpPr/>
        <p:nvPr/>
      </p:nvGrpSpPr>
      <p:grpSpPr>
        <a:xfrm>
          <a:off x="0" y="0"/>
          <a:ext cx="0" cy="0"/>
          <a:chOff x="0" y="0"/>
          <a:chExt cx="0" cy="0"/>
        </a:xfrm>
      </p:grpSpPr>
      <p:sp>
        <p:nvSpPr>
          <p:cNvPr id="19" name="Shape 19"/>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0" name="Shape 2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1" name="Shape 21"/>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471900" y="1919075"/>
            <a:ext cx="8222100" cy="271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3" name="Shape 23"/>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4"/>
        <p:cNvGrpSpPr/>
        <p:nvPr/>
      </p:nvGrpSpPr>
      <p:grpSpPr>
        <a:xfrm>
          <a:off x="0" y="0"/>
          <a:ext cx="0" cy="0"/>
          <a:chOff x="0" y="0"/>
          <a:chExt cx="0" cy="0"/>
        </a:xfrm>
      </p:grpSpPr>
      <p:sp>
        <p:nvSpPr>
          <p:cNvPr id="25" name="Shape 25"/>
          <p:cNvSpPr/>
          <p:nvPr/>
        </p:nvSpPr>
        <p:spPr>
          <a:xfrm rot="10800000" flipH="1">
            <a:off x="0" y="1686000"/>
            <a:ext cx="9144000" cy="3457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26" name="Shape 26"/>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27" name="Shape 27"/>
          <p:cNvSpPr txBox="1">
            <a:spLocks noGrp="1"/>
          </p:cNvSpPr>
          <p:nvPr>
            <p:ph type="title"/>
          </p:nvPr>
        </p:nvSpPr>
        <p:spPr>
          <a:xfrm>
            <a:off x="471900" y="738725"/>
            <a:ext cx="8222100" cy="7677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8" name="Shape 28"/>
          <p:cNvSpPr txBox="1">
            <a:spLocks noGrp="1"/>
          </p:cNvSpPr>
          <p:nvPr>
            <p:ph type="body" idx="1"/>
          </p:nvPr>
        </p:nvSpPr>
        <p:spPr>
          <a:xfrm>
            <a:off x="47190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29" name="Shape 29"/>
          <p:cNvSpPr txBox="1">
            <a:spLocks noGrp="1"/>
          </p:cNvSpPr>
          <p:nvPr>
            <p:ph type="body" idx="2"/>
          </p:nvPr>
        </p:nvSpPr>
        <p:spPr>
          <a:xfrm>
            <a:off x="4694250" y="1919075"/>
            <a:ext cx="3999900" cy="2710199"/>
          </a:xfrm>
          <a:prstGeom prst="rect">
            <a:avLst/>
          </a:prstGeom>
        </p:spPr>
        <p:txBody>
          <a:bodyPr lIns="91425" tIns="91425" rIns="91425" bIns="91425" anchor="t" anchorCtr="0"/>
          <a:lstStyle>
            <a:lvl1pPr lvl="0">
              <a:spcBef>
                <a:spcPts val="0"/>
              </a:spcBef>
              <a:buSzPct val="100000"/>
              <a:defRPr sz="14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0" name="Shape 30"/>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1"/>
        <p:cNvGrpSpPr/>
        <p:nvPr/>
      </p:nvGrpSpPr>
      <p:grpSpPr>
        <a:xfrm>
          <a:off x="0" y="0"/>
          <a:ext cx="0" cy="0"/>
          <a:chOff x="0" y="0"/>
          <a:chExt cx="0" cy="0"/>
        </a:xfrm>
      </p:grpSpPr>
      <p:sp>
        <p:nvSpPr>
          <p:cNvPr id="32" name="Shape 32"/>
          <p:cNvSpPr/>
          <p:nvPr/>
        </p:nvSpPr>
        <p:spPr>
          <a:xfrm rot="10800000" flipH="1">
            <a:off x="0" y="656400"/>
            <a:ext cx="9144000" cy="44871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3" name="Shape 33"/>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4" name="Shape 34"/>
          <p:cNvSpPr txBox="1">
            <a:spLocks noGrp="1"/>
          </p:cNvSpPr>
          <p:nvPr>
            <p:ph type="title"/>
          </p:nvPr>
        </p:nvSpPr>
        <p:spPr>
          <a:xfrm>
            <a:off x="98250" y="16350"/>
            <a:ext cx="8826600" cy="602700"/>
          </a:xfrm>
          <a:prstGeom prst="rect">
            <a:avLst/>
          </a:prstGeom>
        </p:spPr>
        <p:txBody>
          <a:bodyPr lIns="91425" tIns="91425" rIns="91425" bIns="91425" anchor="ctr" anchorCtr="0"/>
          <a:lstStyle>
            <a:lvl1pPr lvl="0">
              <a:spcBef>
                <a:spcPts val="0"/>
              </a:spcBef>
              <a:buSzPct val="100000"/>
              <a:defRPr sz="1800"/>
            </a:lvl1pPr>
            <a:lvl2pPr lvl="1">
              <a:spcBef>
                <a:spcPts val="0"/>
              </a:spcBef>
              <a:buSzPct val="100000"/>
              <a:defRPr sz="1800"/>
            </a:lvl2pPr>
            <a:lvl3pPr lvl="2">
              <a:spcBef>
                <a:spcPts val="0"/>
              </a:spcBef>
              <a:buSzPct val="100000"/>
              <a:defRPr sz="1800"/>
            </a:lvl3pPr>
            <a:lvl4pPr lvl="3">
              <a:spcBef>
                <a:spcPts val="0"/>
              </a:spcBef>
              <a:buSzPct val="100000"/>
              <a:defRPr sz="1800"/>
            </a:lvl4pPr>
            <a:lvl5pPr lvl="4">
              <a:spcBef>
                <a:spcPts val="0"/>
              </a:spcBef>
              <a:buSzPct val="100000"/>
              <a:defRPr sz="1800"/>
            </a:lvl5pPr>
            <a:lvl6pPr lvl="5">
              <a:spcBef>
                <a:spcPts val="0"/>
              </a:spcBef>
              <a:buSzPct val="100000"/>
              <a:defRPr sz="1800"/>
            </a:lvl6pPr>
            <a:lvl7pPr lvl="6">
              <a:spcBef>
                <a:spcPts val="0"/>
              </a:spcBef>
              <a:buSzPct val="100000"/>
              <a:defRPr sz="1800"/>
            </a:lvl7pPr>
            <a:lvl8pPr lvl="7">
              <a:spcBef>
                <a:spcPts val="0"/>
              </a:spcBef>
              <a:buSzPct val="100000"/>
              <a:defRPr sz="1800"/>
            </a:lvl8pPr>
            <a:lvl9pPr lvl="8">
              <a:spcBef>
                <a:spcPts val="0"/>
              </a:spcBef>
              <a:buSzPct val="100000"/>
              <a:defRPr sz="1800"/>
            </a:lvl9pPr>
          </a:lstStyle>
          <a:p>
            <a:endParaRPr/>
          </a:p>
        </p:txBody>
      </p:sp>
      <p:sp>
        <p:nvSpPr>
          <p:cNvPr id="35" name="Shape 35"/>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36"/>
        <p:cNvGrpSpPr/>
        <p:nvPr/>
      </p:nvGrpSpPr>
      <p:grpSpPr>
        <a:xfrm>
          <a:off x="0" y="0"/>
          <a:ext cx="0" cy="0"/>
          <a:chOff x="0" y="0"/>
          <a:chExt cx="0" cy="0"/>
        </a:xfrm>
      </p:grpSpPr>
      <p:sp>
        <p:nvSpPr>
          <p:cNvPr id="37" name="Shape 37"/>
          <p:cNvSpPr txBox="1"/>
          <p:nvPr/>
        </p:nvSpPr>
        <p:spPr>
          <a:xfrm rot="10800000" flipH="1">
            <a:off x="3276600" y="25"/>
            <a:ext cx="58674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38" name="Shape 38"/>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39" name="Shape 39"/>
          <p:cNvSpPr txBox="1">
            <a:spLocks noGrp="1"/>
          </p:cNvSpPr>
          <p:nvPr>
            <p:ph type="title"/>
          </p:nvPr>
        </p:nvSpPr>
        <p:spPr>
          <a:xfrm>
            <a:off x="226077" y="357800"/>
            <a:ext cx="2808000" cy="953400"/>
          </a:xfrm>
          <a:prstGeom prst="rect">
            <a:avLst/>
          </a:prstGeom>
        </p:spPr>
        <p:txBody>
          <a:bodyPr lIns="91425" tIns="91425" rIns="91425" bIns="91425" anchor="b" anchorCtr="0"/>
          <a:lstStyle>
            <a:lvl1pPr lvl="0">
              <a:spcBef>
                <a:spcPts val="0"/>
              </a:spcBef>
              <a:buSzPct val="100000"/>
              <a:defRPr sz="2400"/>
            </a:lvl1pPr>
            <a:lvl2pPr lvl="1">
              <a:spcBef>
                <a:spcPts val="0"/>
              </a:spcBef>
              <a:buSzPct val="100000"/>
              <a:defRPr sz="2400"/>
            </a:lvl2pPr>
            <a:lvl3pPr lvl="2">
              <a:spcBef>
                <a:spcPts val="0"/>
              </a:spcBef>
              <a:buSzPct val="100000"/>
              <a:defRPr sz="2400"/>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
        <p:nvSpPr>
          <p:cNvPr id="40" name="Shape 40"/>
          <p:cNvSpPr txBox="1">
            <a:spLocks noGrp="1"/>
          </p:cNvSpPr>
          <p:nvPr>
            <p:ph type="body" idx="1"/>
          </p:nvPr>
        </p:nvSpPr>
        <p:spPr>
          <a:xfrm>
            <a:off x="226075" y="1465800"/>
            <a:ext cx="2808000" cy="3163500"/>
          </a:xfrm>
          <a:prstGeom prst="rect">
            <a:avLst/>
          </a:prstGeom>
        </p:spPr>
        <p:txBody>
          <a:bodyPr lIns="91425" tIns="91425" rIns="91425" bIns="91425" anchor="t" anchorCtr="0"/>
          <a:lstStyle>
            <a:lvl1pPr lvl="0">
              <a:spcBef>
                <a:spcPts val="0"/>
              </a:spcBef>
              <a:buClr>
                <a:schemeClr val="lt1"/>
              </a:buClr>
              <a:buSzPct val="100000"/>
              <a:defRPr sz="1200">
                <a:solidFill>
                  <a:schemeClr val="lt1"/>
                </a:solidFill>
              </a:defRPr>
            </a:lvl1pPr>
            <a:lvl2pPr lvl="1">
              <a:spcBef>
                <a:spcPts val="0"/>
              </a:spcBef>
              <a:buClr>
                <a:schemeClr val="lt1"/>
              </a:buClr>
              <a:buSzPct val="100000"/>
              <a:defRPr sz="1200">
                <a:solidFill>
                  <a:schemeClr val="lt1"/>
                </a:solidFill>
              </a:defRPr>
            </a:lvl2pPr>
            <a:lvl3pPr lvl="2">
              <a:spcBef>
                <a:spcPts val="0"/>
              </a:spcBef>
              <a:buClr>
                <a:schemeClr val="lt1"/>
              </a:buClr>
              <a:buSzPct val="100000"/>
              <a:defRPr sz="1200">
                <a:solidFill>
                  <a:schemeClr val="lt1"/>
                </a:solidFill>
              </a:defRPr>
            </a:lvl3pPr>
            <a:lvl4pPr lvl="3">
              <a:spcBef>
                <a:spcPts val="0"/>
              </a:spcBef>
              <a:buClr>
                <a:schemeClr val="lt1"/>
              </a:buClr>
              <a:buSzPct val="100000"/>
              <a:defRPr sz="1200">
                <a:solidFill>
                  <a:schemeClr val="lt1"/>
                </a:solidFill>
              </a:defRPr>
            </a:lvl4pPr>
            <a:lvl5pPr lvl="4">
              <a:spcBef>
                <a:spcPts val="0"/>
              </a:spcBef>
              <a:buClr>
                <a:schemeClr val="lt1"/>
              </a:buClr>
              <a:buSzPct val="100000"/>
              <a:defRPr sz="1200">
                <a:solidFill>
                  <a:schemeClr val="lt1"/>
                </a:solidFill>
              </a:defRPr>
            </a:lvl5pPr>
            <a:lvl6pPr lvl="5">
              <a:spcBef>
                <a:spcPts val="0"/>
              </a:spcBef>
              <a:buClr>
                <a:schemeClr val="lt1"/>
              </a:buClr>
              <a:buSzPct val="100000"/>
              <a:defRPr sz="1200">
                <a:solidFill>
                  <a:schemeClr val="lt1"/>
                </a:solidFill>
              </a:defRPr>
            </a:lvl6pPr>
            <a:lvl7pPr lvl="6">
              <a:spcBef>
                <a:spcPts val="0"/>
              </a:spcBef>
              <a:buClr>
                <a:schemeClr val="lt1"/>
              </a:buClr>
              <a:buSzPct val="100000"/>
              <a:defRPr sz="1200">
                <a:solidFill>
                  <a:schemeClr val="lt1"/>
                </a:solidFill>
              </a:defRPr>
            </a:lvl7pPr>
            <a:lvl8pPr lvl="7">
              <a:spcBef>
                <a:spcPts val="0"/>
              </a:spcBef>
              <a:buClr>
                <a:schemeClr val="lt1"/>
              </a:buClr>
              <a:buSzPct val="100000"/>
              <a:defRPr sz="1200">
                <a:solidFill>
                  <a:schemeClr val="lt1"/>
                </a:solidFill>
              </a:defRPr>
            </a:lvl8pPr>
            <a:lvl9pPr lvl="8">
              <a:spcBef>
                <a:spcPts val="0"/>
              </a:spcBef>
              <a:buClr>
                <a:schemeClr val="lt1"/>
              </a:buClr>
              <a:buSzPct val="100000"/>
              <a:defRPr sz="1200">
                <a:solidFill>
                  <a:schemeClr val="lt1"/>
                </a:solidFill>
              </a:defRPr>
            </a:lvl9pPr>
          </a:lstStyle>
          <a:p>
            <a:endParaRPr/>
          </a:p>
        </p:txBody>
      </p:sp>
      <p:sp>
        <p:nvSpPr>
          <p:cNvPr id="41" name="Shape 4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pPr lvl="0">
                <a:spcBef>
                  <a:spcPts val="0"/>
                </a:spcBef>
                <a:buNone/>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Main point">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490250" y="488250"/>
            <a:ext cx="6227100" cy="4090800"/>
          </a:xfrm>
          <a:prstGeom prst="rect">
            <a:avLst/>
          </a:prstGeom>
        </p:spPr>
        <p:txBody>
          <a:bodyPr lIns="91425" tIns="91425" rIns="91425" bIns="91425" anchor="ctr" anchorCtr="0"/>
          <a:lstStyle>
            <a:lvl1pPr lvl="0">
              <a:spcBef>
                <a:spcPts val="0"/>
              </a:spcBef>
              <a:buSzPct val="100000"/>
              <a:defRPr sz="6000"/>
            </a:lvl1pPr>
            <a:lvl2pPr lvl="1">
              <a:spcBef>
                <a:spcPts val="0"/>
              </a:spcBef>
              <a:buSzPct val="100000"/>
              <a:defRPr sz="6000"/>
            </a:lvl2pPr>
            <a:lvl3pPr lvl="2">
              <a:spcBef>
                <a:spcPts val="0"/>
              </a:spcBef>
              <a:buSzPct val="100000"/>
              <a:defRPr sz="6000"/>
            </a:lvl3pPr>
            <a:lvl4pPr lvl="3">
              <a:spcBef>
                <a:spcPts val="0"/>
              </a:spcBef>
              <a:buSzPct val="100000"/>
              <a:defRPr sz="6000"/>
            </a:lvl4pPr>
            <a:lvl5pPr lvl="4">
              <a:spcBef>
                <a:spcPts val="0"/>
              </a:spcBef>
              <a:buSzPct val="100000"/>
              <a:defRPr sz="6000"/>
            </a:lvl5pPr>
            <a:lvl6pPr lvl="5">
              <a:spcBef>
                <a:spcPts val="0"/>
              </a:spcBef>
              <a:buSzPct val="100000"/>
              <a:defRPr sz="6000"/>
            </a:lvl6pPr>
            <a:lvl7pPr lvl="6">
              <a:spcBef>
                <a:spcPts val="0"/>
              </a:spcBef>
              <a:buSzPct val="100000"/>
              <a:defRPr sz="6000"/>
            </a:lvl7pPr>
            <a:lvl8pPr lvl="7">
              <a:spcBef>
                <a:spcPts val="0"/>
              </a:spcBef>
              <a:buSzPct val="100000"/>
              <a:defRPr sz="6000"/>
            </a:lvl8pPr>
            <a:lvl9pPr lvl="8">
              <a:spcBef>
                <a:spcPts val="0"/>
              </a:spcBef>
              <a:buSzPct val="100000"/>
              <a:defRPr sz="6000"/>
            </a:lvl9pPr>
          </a:lstStyle>
          <a:p>
            <a:endParaRPr/>
          </a:p>
        </p:txBody>
      </p:sp>
      <p:sp>
        <p:nvSpPr>
          <p:cNvPr id="44" name="Shape 44"/>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pPr lvl="0">
                <a:spcBef>
                  <a:spcPts val="0"/>
                </a:spcBef>
                <a:buNone/>
              </a:pPr>
              <a:t>‹#›</a:t>
            </a:fld>
            <a:endParaRPr lang="en-GB">
              <a:solidFill>
                <a:schemeClr val="lt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45"/>
        <p:cNvGrpSpPr/>
        <p:nvPr/>
      </p:nvGrpSpPr>
      <p:grpSpPr>
        <a:xfrm>
          <a:off x="0" y="0"/>
          <a:ext cx="0" cy="0"/>
          <a:chOff x="0" y="0"/>
          <a:chExt cx="0" cy="0"/>
        </a:xfrm>
      </p:grpSpPr>
      <p:sp>
        <p:nvSpPr>
          <p:cNvPr id="46" name="Shape 46"/>
          <p:cNvSpPr/>
          <p:nvPr/>
        </p:nvSpPr>
        <p:spPr>
          <a:xfrm flipH="1">
            <a:off x="0" y="0"/>
            <a:ext cx="4572000" cy="51435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47" name="Shape 47"/>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48" name="Shape 48"/>
          <p:cNvSpPr txBox="1">
            <a:spLocks noGrp="1"/>
          </p:cNvSpPr>
          <p:nvPr>
            <p:ph type="title"/>
          </p:nvPr>
        </p:nvSpPr>
        <p:spPr>
          <a:xfrm>
            <a:off x="265500" y="1233175"/>
            <a:ext cx="4045200" cy="1482300"/>
          </a:xfrm>
          <a:prstGeom prst="rect">
            <a:avLst/>
          </a:prstGeom>
        </p:spPr>
        <p:txBody>
          <a:bodyPr lIns="91425" tIns="91425" rIns="91425" bIns="91425" anchor="b" anchorCtr="0"/>
          <a:lstStyle>
            <a:lvl1pPr lvl="0" algn="ctr">
              <a:spcBef>
                <a:spcPts val="0"/>
              </a:spcBef>
              <a:buClr>
                <a:schemeClr val="dk2"/>
              </a:buClr>
              <a:buSzPct val="100000"/>
              <a:defRPr sz="4200">
                <a:solidFill>
                  <a:schemeClr val="dk2"/>
                </a:solidFill>
              </a:defRPr>
            </a:lvl1pPr>
            <a:lvl2pPr lvl="1" algn="ctr">
              <a:spcBef>
                <a:spcPts val="0"/>
              </a:spcBef>
              <a:buClr>
                <a:schemeClr val="dk2"/>
              </a:buClr>
              <a:buSzPct val="100000"/>
              <a:defRPr sz="4200">
                <a:solidFill>
                  <a:schemeClr val="dk2"/>
                </a:solidFill>
              </a:defRPr>
            </a:lvl2pPr>
            <a:lvl3pPr lvl="2" algn="ctr">
              <a:spcBef>
                <a:spcPts val="0"/>
              </a:spcBef>
              <a:buClr>
                <a:schemeClr val="dk2"/>
              </a:buClr>
              <a:buSzPct val="100000"/>
              <a:defRPr sz="4200">
                <a:solidFill>
                  <a:schemeClr val="dk2"/>
                </a:solidFill>
              </a:defRPr>
            </a:lvl3pPr>
            <a:lvl4pPr lvl="3" algn="ctr">
              <a:spcBef>
                <a:spcPts val="0"/>
              </a:spcBef>
              <a:buClr>
                <a:schemeClr val="dk2"/>
              </a:buClr>
              <a:buSzPct val="100000"/>
              <a:defRPr sz="4200">
                <a:solidFill>
                  <a:schemeClr val="dk2"/>
                </a:solidFill>
              </a:defRPr>
            </a:lvl4pPr>
            <a:lvl5pPr lvl="4" algn="ctr">
              <a:spcBef>
                <a:spcPts val="0"/>
              </a:spcBef>
              <a:buClr>
                <a:schemeClr val="dk2"/>
              </a:buClr>
              <a:buSzPct val="100000"/>
              <a:defRPr sz="4200">
                <a:solidFill>
                  <a:schemeClr val="dk2"/>
                </a:solidFill>
              </a:defRPr>
            </a:lvl5pPr>
            <a:lvl6pPr lvl="5" algn="ctr">
              <a:spcBef>
                <a:spcPts val="0"/>
              </a:spcBef>
              <a:buClr>
                <a:schemeClr val="dk2"/>
              </a:buClr>
              <a:buSzPct val="100000"/>
              <a:defRPr sz="4200">
                <a:solidFill>
                  <a:schemeClr val="dk2"/>
                </a:solidFill>
              </a:defRPr>
            </a:lvl6pPr>
            <a:lvl7pPr lvl="6" algn="ctr">
              <a:spcBef>
                <a:spcPts val="0"/>
              </a:spcBef>
              <a:buClr>
                <a:schemeClr val="dk2"/>
              </a:buClr>
              <a:buSzPct val="100000"/>
              <a:defRPr sz="4200">
                <a:solidFill>
                  <a:schemeClr val="dk2"/>
                </a:solidFill>
              </a:defRPr>
            </a:lvl7pPr>
            <a:lvl8pPr lvl="7" algn="ctr">
              <a:spcBef>
                <a:spcPts val="0"/>
              </a:spcBef>
              <a:buClr>
                <a:schemeClr val="dk2"/>
              </a:buClr>
              <a:buSzPct val="100000"/>
              <a:defRPr sz="4200">
                <a:solidFill>
                  <a:schemeClr val="dk2"/>
                </a:solidFill>
              </a:defRPr>
            </a:lvl8pPr>
            <a:lvl9pPr lvl="8" algn="ctr">
              <a:spcBef>
                <a:spcPts val="0"/>
              </a:spcBef>
              <a:buClr>
                <a:schemeClr val="dk2"/>
              </a:buClr>
              <a:buSzPct val="100000"/>
              <a:defRPr sz="4200">
                <a:solidFill>
                  <a:schemeClr val="dk2"/>
                </a:solidFill>
              </a:defRPr>
            </a:lvl9pPr>
          </a:lstStyle>
          <a:p>
            <a:endParaRPr/>
          </a:p>
        </p:txBody>
      </p:sp>
      <p:sp>
        <p:nvSpPr>
          <p:cNvPr id="49" name="Shape 49"/>
          <p:cNvSpPr txBox="1">
            <a:spLocks noGrp="1"/>
          </p:cNvSpPr>
          <p:nvPr>
            <p:ph type="subTitle" idx="1"/>
          </p:nvPr>
        </p:nvSpPr>
        <p:spPr>
          <a:xfrm>
            <a:off x="265500" y="2779466"/>
            <a:ext cx="4045200" cy="1235099"/>
          </a:xfrm>
          <a:prstGeom prst="rect">
            <a:avLst/>
          </a:prstGeom>
        </p:spPr>
        <p:txBody>
          <a:bodyPr lIns="91425" tIns="91425" rIns="91425" bIns="91425" anchor="t" anchorCtr="0"/>
          <a:lstStyle>
            <a:lvl1pPr lvl="0" algn="ctr">
              <a:lnSpc>
                <a:spcPct val="100000"/>
              </a:lnSpc>
              <a:spcBef>
                <a:spcPts val="0"/>
              </a:spcBef>
              <a:spcAft>
                <a:spcPts val="0"/>
              </a:spcAft>
              <a:buSzPct val="100000"/>
              <a:buNone/>
              <a:defRPr sz="2100"/>
            </a:lvl1pPr>
            <a:lvl2pPr lvl="1" algn="ctr">
              <a:lnSpc>
                <a:spcPct val="100000"/>
              </a:lnSpc>
              <a:spcBef>
                <a:spcPts val="0"/>
              </a:spcBef>
              <a:spcAft>
                <a:spcPts val="0"/>
              </a:spcAft>
              <a:buSzPct val="100000"/>
              <a:buNone/>
              <a:defRPr sz="2100"/>
            </a:lvl2pPr>
            <a:lvl3pPr lvl="2" algn="ctr">
              <a:lnSpc>
                <a:spcPct val="100000"/>
              </a:lnSpc>
              <a:spcBef>
                <a:spcPts val="0"/>
              </a:spcBef>
              <a:spcAft>
                <a:spcPts val="0"/>
              </a:spcAft>
              <a:buSzPct val="100000"/>
              <a:buNone/>
              <a:defRPr sz="2100"/>
            </a:lvl3pPr>
            <a:lvl4pPr lvl="3" algn="ctr">
              <a:lnSpc>
                <a:spcPct val="100000"/>
              </a:lnSpc>
              <a:spcBef>
                <a:spcPts val="0"/>
              </a:spcBef>
              <a:spcAft>
                <a:spcPts val="0"/>
              </a:spcAft>
              <a:buSzPct val="100000"/>
              <a:buNone/>
              <a:defRPr sz="2100"/>
            </a:lvl4pPr>
            <a:lvl5pPr lvl="4" algn="ctr">
              <a:lnSpc>
                <a:spcPct val="100000"/>
              </a:lnSpc>
              <a:spcBef>
                <a:spcPts val="0"/>
              </a:spcBef>
              <a:spcAft>
                <a:spcPts val="0"/>
              </a:spcAft>
              <a:buSzPct val="100000"/>
              <a:buNone/>
              <a:defRPr sz="2100"/>
            </a:lvl5pPr>
            <a:lvl6pPr lvl="5" algn="ctr">
              <a:lnSpc>
                <a:spcPct val="100000"/>
              </a:lnSpc>
              <a:spcBef>
                <a:spcPts val="0"/>
              </a:spcBef>
              <a:spcAft>
                <a:spcPts val="0"/>
              </a:spcAft>
              <a:buSzPct val="100000"/>
              <a:buNone/>
              <a:defRPr sz="2100"/>
            </a:lvl6pPr>
            <a:lvl7pPr lvl="6" algn="ctr">
              <a:lnSpc>
                <a:spcPct val="100000"/>
              </a:lnSpc>
              <a:spcBef>
                <a:spcPts val="0"/>
              </a:spcBef>
              <a:spcAft>
                <a:spcPts val="0"/>
              </a:spcAft>
              <a:buSzPct val="100000"/>
              <a:buNone/>
              <a:defRPr sz="2100"/>
            </a:lvl7pPr>
            <a:lvl8pPr lvl="7" algn="ctr">
              <a:lnSpc>
                <a:spcPct val="100000"/>
              </a:lnSpc>
              <a:spcBef>
                <a:spcPts val="0"/>
              </a:spcBef>
              <a:spcAft>
                <a:spcPts val="0"/>
              </a:spcAft>
              <a:buSzPct val="100000"/>
              <a:buNone/>
              <a:defRPr sz="2100"/>
            </a:lvl8pPr>
            <a:lvl9pPr lvl="8" algn="ctr">
              <a:lnSpc>
                <a:spcPct val="100000"/>
              </a:lnSpc>
              <a:spcBef>
                <a:spcPts val="0"/>
              </a:spcBef>
              <a:spcAft>
                <a:spcPts val="0"/>
              </a:spcAft>
              <a:buSzPct val="100000"/>
              <a:buNone/>
              <a:defRPr sz="2100"/>
            </a:lvl9pPr>
          </a:lstStyle>
          <a:p>
            <a:endParaRPr/>
          </a:p>
        </p:txBody>
      </p:sp>
      <p:sp>
        <p:nvSpPr>
          <p:cNvPr id="50" name="Shape 50"/>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lt1"/>
              </a:buClr>
              <a:defRPr>
                <a:solidFill>
                  <a:schemeClr val="lt1"/>
                </a:solidFill>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endParaRPr/>
          </a:p>
        </p:txBody>
      </p:sp>
      <p:sp>
        <p:nvSpPr>
          <p:cNvPr id="51" name="Shape 51"/>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pPr lvl="0">
                <a:spcBef>
                  <a:spcPts val="0"/>
                </a:spcBef>
                <a:buNone/>
              </a:pPr>
              <a:t>‹#›</a:t>
            </a:fld>
            <a:endParaRPr lang="en-GB">
              <a:solidFill>
                <a:schemeClr val="lt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Caption">
    <p:spTree>
      <p:nvGrpSpPr>
        <p:cNvPr id="1" name="Shape 52"/>
        <p:cNvGrpSpPr/>
        <p:nvPr/>
      </p:nvGrpSpPr>
      <p:grpSpPr>
        <a:xfrm>
          <a:off x="0" y="0"/>
          <a:ext cx="0" cy="0"/>
          <a:chOff x="0" y="0"/>
          <a:chExt cx="0" cy="0"/>
        </a:xfrm>
      </p:grpSpPr>
      <p:sp>
        <p:nvSpPr>
          <p:cNvPr id="53" name="Shape 53"/>
          <p:cNvSpPr txBox="1"/>
          <p:nvPr/>
        </p:nvSpPr>
        <p:spPr>
          <a:xfrm rot="10800000" flipH="1">
            <a:off x="0" y="0"/>
            <a:ext cx="9144000" cy="4695900"/>
          </a:xfrm>
          <a:prstGeom prst="rect">
            <a:avLst/>
          </a:prstGeom>
          <a:solidFill>
            <a:schemeClr val="accent4"/>
          </a:solidFill>
          <a:ln>
            <a:noFill/>
          </a:ln>
        </p:spPr>
        <p:txBody>
          <a:bodyPr lIns="91425" tIns="91425" rIns="91425" bIns="91425" anchor="ctr" anchorCtr="0">
            <a:noAutofit/>
          </a:bodyPr>
          <a:lstStyle/>
          <a:p>
            <a:pPr lvl="0">
              <a:spcBef>
                <a:spcPts val="0"/>
              </a:spcBef>
              <a:buNone/>
            </a:pPr>
            <a:endParaRPr/>
          </a:p>
        </p:txBody>
      </p:sp>
      <p:sp>
        <p:nvSpPr>
          <p:cNvPr id="54" name="Shape 54"/>
          <p:cNvSpPr/>
          <p:nvPr/>
        </p:nvSpPr>
        <p:spPr>
          <a:xfrm rot="10800000" flipH="1">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lIns="91425" tIns="91425" rIns="91425" bIns="91425" anchor="ctr" anchorCtr="0">
            <a:noAutofit/>
          </a:bodyPr>
          <a:lstStyle/>
          <a:p>
            <a:pPr lvl="0">
              <a:spcBef>
                <a:spcPts val="0"/>
              </a:spcBef>
              <a:buNone/>
            </a:pPr>
            <a:endParaRPr/>
          </a:p>
        </p:txBody>
      </p:sp>
      <p:sp>
        <p:nvSpPr>
          <p:cNvPr id="55" name="Shape 55"/>
          <p:cNvSpPr txBox="1">
            <a:spLocks noGrp="1"/>
          </p:cNvSpPr>
          <p:nvPr>
            <p:ph type="body" idx="1"/>
          </p:nvPr>
        </p:nvSpPr>
        <p:spPr>
          <a:xfrm>
            <a:off x="57150" y="4696825"/>
            <a:ext cx="8382000" cy="446700"/>
          </a:xfrm>
          <a:prstGeom prst="rect">
            <a:avLst/>
          </a:prstGeom>
        </p:spPr>
        <p:txBody>
          <a:bodyPr lIns="91425" tIns="91425" rIns="91425" bIns="91425" anchor="ctr" anchorCtr="0"/>
          <a:lstStyle>
            <a:lvl1pPr lvl="0">
              <a:lnSpc>
                <a:spcPct val="100000"/>
              </a:lnSpc>
              <a:spcBef>
                <a:spcPts val="0"/>
              </a:spcBef>
              <a:spcAft>
                <a:spcPts val="0"/>
              </a:spcAft>
              <a:buClr>
                <a:schemeClr val="lt1"/>
              </a:buClr>
              <a:buSzPct val="100000"/>
              <a:buNone/>
              <a:defRPr sz="1200">
                <a:solidFill>
                  <a:schemeClr val="lt1"/>
                </a:solidFill>
              </a:defRPr>
            </a:lvl1pPr>
          </a:lstStyle>
          <a:p>
            <a:endParaRPr/>
          </a:p>
        </p:txBody>
      </p:sp>
      <p:sp>
        <p:nvSpPr>
          <p:cNvPr id="56" name="Shape 56"/>
          <p:cNvSpPr txBox="1">
            <a:spLocks noGrp="1"/>
          </p:cNvSpPr>
          <p:nvPr>
            <p:ph type="sldNum" idx="12"/>
          </p:nvPr>
        </p:nvSpPr>
        <p:spPr>
          <a:xfrm>
            <a:off x="8523541" y="4695623"/>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GB">
                <a:solidFill>
                  <a:schemeClr val="lt1"/>
                </a:solidFill>
              </a:rPr>
              <a:pPr lvl="0">
                <a:spcBef>
                  <a:spcPts val="0"/>
                </a:spcBef>
                <a:buNone/>
              </a:pPr>
              <a:t>‹#›</a:t>
            </a:fld>
            <a:endParaRPr lang="en-GB">
              <a:solidFill>
                <a:schemeClr val="lt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71900" y="738725"/>
            <a:ext cx="8222100" cy="767700"/>
          </a:xfrm>
          <a:prstGeom prst="rect">
            <a:avLst/>
          </a:prstGeom>
          <a:noFill/>
          <a:ln>
            <a:noFill/>
          </a:ln>
        </p:spPr>
        <p:txBody>
          <a:bodyPr lIns="91425" tIns="91425" rIns="91425" bIns="91425" anchor="b" anchorCtr="0"/>
          <a:lstStyle>
            <a:lvl1pPr lvl="0">
              <a:spcBef>
                <a:spcPts val="0"/>
              </a:spcBef>
              <a:buClr>
                <a:schemeClr val="lt1"/>
              </a:buClr>
              <a:buSzPct val="100000"/>
              <a:buFont typeface="Roboto"/>
              <a:buNone/>
              <a:defRPr sz="3200">
                <a:solidFill>
                  <a:schemeClr val="lt1"/>
                </a:solidFill>
                <a:latin typeface="Roboto"/>
                <a:ea typeface="Roboto"/>
                <a:cs typeface="Roboto"/>
                <a:sym typeface="Roboto"/>
              </a:defRPr>
            </a:lvl1pPr>
            <a:lvl2pPr lvl="1">
              <a:spcBef>
                <a:spcPts val="0"/>
              </a:spcBef>
              <a:buClr>
                <a:schemeClr val="lt1"/>
              </a:buClr>
              <a:buSzPct val="100000"/>
              <a:buFont typeface="Roboto"/>
              <a:buNone/>
              <a:defRPr sz="3200">
                <a:solidFill>
                  <a:schemeClr val="lt1"/>
                </a:solidFill>
                <a:latin typeface="Roboto"/>
                <a:ea typeface="Roboto"/>
                <a:cs typeface="Roboto"/>
                <a:sym typeface="Roboto"/>
              </a:defRPr>
            </a:lvl2pPr>
            <a:lvl3pPr lvl="2">
              <a:spcBef>
                <a:spcPts val="0"/>
              </a:spcBef>
              <a:buClr>
                <a:schemeClr val="lt1"/>
              </a:buClr>
              <a:buSzPct val="100000"/>
              <a:buFont typeface="Roboto"/>
              <a:buNone/>
              <a:defRPr sz="3200">
                <a:solidFill>
                  <a:schemeClr val="lt1"/>
                </a:solidFill>
                <a:latin typeface="Roboto"/>
                <a:ea typeface="Roboto"/>
                <a:cs typeface="Roboto"/>
                <a:sym typeface="Roboto"/>
              </a:defRPr>
            </a:lvl3pPr>
            <a:lvl4pPr lvl="3">
              <a:spcBef>
                <a:spcPts val="0"/>
              </a:spcBef>
              <a:buClr>
                <a:schemeClr val="lt1"/>
              </a:buClr>
              <a:buSzPct val="100000"/>
              <a:buFont typeface="Roboto"/>
              <a:buNone/>
              <a:defRPr sz="3200">
                <a:solidFill>
                  <a:schemeClr val="lt1"/>
                </a:solidFill>
                <a:latin typeface="Roboto"/>
                <a:ea typeface="Roboto"/>
                <a:cs typeface="Roboto"/>
                <a:sym typeface="Roboto"/>
              </a:defRPr>
            </a:lvl4pPr>
            <a:lvl5pPr lvl="4">
              <a:spcBef>
                <a:spcPts val="0"/>
              </a:spcBef>
              <a:buClr>
                <a:schemeClr val="lt1"/>
              </a:buClr>
              <a:buSzPct val="100000"/>
              <a:buFont typeface="Roboto"/>
              <a:buNone/>
              <a:defRPr sz="3200">
                <a:solidFill>
                  <a:schemeClr val="lt1"/>
                </a:solidFill>
                <a:latin typeface="Roboto"/>
                <a:ea typeface="Roboto"/>
                <a:cs typeface="Roboto"/>
                <a:sym typeface="Roboto"/>
              </a:defRPr>
            </a:lvl5pPr>
            <a:lvl6pPr lvl="5">
              <a:spcBef>
                <a:spcPts val="0"/>
              </a:spcBef>
              <a:buClr>
                <a:schemeClr val="lt1"/>
              </a:buClr>
              <a:buSzPct val="100000"/>
              <a:buFont typeface="Roboto"/>
              <a:buNone/>
              <a:defRPr sz="3200">
                <a:solidFill>
                  <a:schemeClr val="lt1"/>
                </a:solidFill>
                <a:latin typeface="Roboto"/>
                <a:ea typeface="Roboto"/>
                <a:cs typeface="Roboto"/>
                <a:sym typeface="Roboto"/>
              </a:defRPr>
            </a:lvl6pPr>
            <a:lvl7pPr lvl="6">
              <a:spcBef>
                <a:spcPts val="0"/>
              </a:spcBef>
              <a:buClr>
                <a:schemeClr val="lt1"/>
              </a:buClr>
              <a:buSzPct val="100000"/>
              <a:buFont typeface="Roboto"/>
              <a:buNone/>
              <a:defRPr sz="3200">
                <a:solidFill>
                  <a:schemeClr val="lt1"/>
                </a:solidFill>
                <a:latin typeface="Roboto"/>
                <a:ea typeface="Roboto"/>
                <a:cs typeface="Roboto"/>
                <a:sym typeface="Roboto"/>
              </a:defRPr>
            </a:lvl7pPr>
            <a:lvl8pPr lvl="7">
              <a:spcBef>
                <a:spcPts val="0"/>
              </a:spcBef>
              <a:buClr>
                <a:schemeClr val="lt1"/>
              </a:buClr>
              <a:buSzPct val="100000"/>
              <a:buFont typeface="Roboto"/>
              <a:buNone/>
              <a:defRPr sz="3200">
                <a:solidFill>
                  <a:schemeClr val="lt1"/>
                </a:solidFill>
                <a:latin typeface="Roboto"/>
                <a:ea typeface="Roboto"/>
                <a:cs typeface="Roboto"/>
                <a:sym typeface="Roboto"/>
              </a:defRPr>
            </a:lvl8pPr>
            <a:lvl9pPr lvl="8">
              <a:spcBef>
                <a:spcPts val="0"/>
              </a:spcBef>
              <a:buClr>
                <a:schemeClr val="lt1"/>
              </a:buClr>
              <a:buSzPct val="100000"/>
              <a:buFont typeface="Roboto"/>
              <a:buNone/>
              <a:defRPr sz="3200">
                <a:solidFill>
                  <a:schemeClr val="lt1"/>
                </a:solidFill>
                <a:latin typeface="Roboto"/>
                <a:ea typeface="Roboto"/>
                <a:cs typeface="Roboto"/>
                <a:sym typeface="Roboto"/>
              </a:defRPr>
            </a:lvl9pPr>
          </a:lstStyle>
          <a:p>
            <a:endParaRPr/>
          </a:p>
        </p:txBody>
      </p:sp>
      <p:sp>
        <p:nvSpPr>
          <p:cNvPr id="7" name="Shape 7"/>
          <p:cNvSpPr txBox="1">
            <a:spLocks noGrp="1"/>
          </p:cNvSpPr>
          <p:nvPr>
            <p:ph type="body" idx="1"/>
          </p:nvPr>
        </p:nvSpPr>
        <p:spPr>
          <a:xfrm>
            <a:off x="471900" y="1919075"/>
            <a:ext cx="8222100" cy="271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lt2"/>
              </a:buClr>
              <a:buSzPct val="100000"/>
              <a:buFont typeface="Roboto"/>
              <a:defRPr sz="1800">
                <a:solidFill>
                  <a:schemeClr val="lt2"/>
                </a:solidFill>
                <a:latin typeface="Roboto"/>
                <a:ea typeface="Roboto"/>
                <a:cs typeface="Roboto"/>
                <a:sym typeface="Roboto"/>
              </a:defRPr>
            </a:lvl1pPr>
            <a:lvl2pPr lvl="1">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2pPr>
            <a:lvl3pPr lvl="2">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3pPr>
            <a:lvl4pPr lvl="3">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4pPr>
            <a:lvl5pPr lvl="4">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5pPr>
            <a:lvl6pPr lvl="5">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6pPr>
            <a:lvl7pPr lvl="6">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7pPr>
            <a:lvl8pPr lvl="7">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8pPr>
            <a:lvl9pPr lvl="8">
              <a:lnSpc>
                <a:spcPct val="115000"/>
              </a:lnSpc>
              <a:spcBef>
                <a:spcPts val="0"/>
              </a:spcBef>
              <a:spcAft>
                <a:spcPts val="1600"/>
              </a:spcAft>
              <a:buClr>
                <a:schemeClr val="lt2"/>
              </a:buClr>
              <a:buFont typeface="Roboto"/>
              <a:defRPr>
                <a:solidFill>
                  <a:schemeClr val="lt2"/>
                </a:solidFill>
                <a:latin typeface="Roboto"/>
                <a:ea typeface="Roboto"/>
                <a:cs typeface="Roboto"/>
                <a:sym typeface="Roboto"/>
              </a:defRPr>
            </a:lvl9pPr>
          </a:lstStyle>
          <a:p>
            <a:endParaRPr/>
          </a:p>
        </p:txBody>
      </p:sp>
      <p:sp>
        <p:nvSpPr>
          <p:cNvPr id="8" name="Shape 8"/>
          <p:cNvSpPr txBox="1">
            <a:spLocks noGrp="1"/>
          </p:cNvSpPr>
          <p:nvPr>
            <p:ph type="sldNum" idx="12"/>
          </p:nvPr>
        </p:nvSpPr>
        <p:spPr>
          <a:xfrm>
            <a:off x="8523541" y="4695623"/>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GB" sz="1000">
                <a:solidFill>
                  <a:schemeClr val="lt2"/>
                </a:solidFill>
                <a:latin typeface="Roboto"/>
                <a:ea typeface="Roboto"/>
                <a:cs typeface="Roboto"/>
                <a:sym typeface="Roboto"/>
              </a:rPr>
              <a:pPr lvl="0" algn="r">
                <a:spcBef>
                  <a:spcPts val="0"/>
                </a:spcBef>
                <a:buNone/>
              </a:pPr>
              <a:t>‹#›</a:t>
            </a:fld>
            <a:endParaRPr lang="en-GB" sz="1000">
              <a:solidFill>
                <a:schemeClr val="lt2"/>
              </a:solidFill>
              <a:latin typeface="Roboto"/>
              <a:ea typeface="Roboto"/>
              <a:cs typeface="Roboto"/>
              <a:sym typeface="Robot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image" Target="../media/image3.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 Id="rId3"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5.xml"/><Relationship Id="rId3"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6.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8.xml"/><Relationship Id="rId3" Type="http://schemas.openxmlformats.org/officeDocument/2006/relationships/image" Target="../media/image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2.xml"/><Relationship Id="rId3" Type="http://schemas.openxmlformats.org/officeDocument/2006/relationships/image" Target="../media/image9.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3.xml"/><Relationship Id="rId3"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hyperlink" Target="http://dx.doi.org/10.1007/978-3-319-20319-5_8"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pic>
        <p:nvPicPr>
          <p:cNvPr id="67" name="Shape 67" descr="twitter-blue-bird.png"/>
          <p:cNvPicPr preferRelativeResize="0"/>
          <p:nvPr/>
        </p:nvPicPr>
        <p:blipFill>
          <a:blip r:embed="rId3">
            <a:alphaModFix amt="22000"/>
          </a:blip>
          <a:stretch>
            <a:fillRect/>
          </a:stretch>
        </p:blipFill>
        <p:spPr>
          <a:xfrm>
            <a:off x="1761250" y="43862"/>
            <a:ext cx="5055774" cy="5055774"/>
          </a:xfrm>
          <a:prstGeom prst="rect">
            <a:avLst/>
          </a:prstGeom>
          <a:noFill/>
          <a:ln>
            <a:noFill/>
          </a:ln>
        </p:spPr>
      </p:pic>
      <p:sp>
        <p:nvSpPr>
          <p:cNvPr id="68" name="Shape 68"/>
          <p:cNvSpPr txBox="1">
            <a:spLocks noGrp="1"/>
          </p:cNvSpPr>
          <p:nvPr>
            <p:ph type="ctrTitle"/>
          </p:nvPr>
        </p:nvSpPr>
        <p:spPr>
          <a:xfrm>
            <a:off x="390525" y="1819275"/>
            <a:ext cx="8222100" cy="933600"/>
          </a:xfrm>
          <a:prstGeom prst="rect">
            <a:avLst/>
          </a:prstGeom>
        </p:spPr>
        <p:txBody>
          <a:bodyPr lIns="91425" tIns="91425" rIns="91425" bIns="91425" anchor="b" anchorCtr="0">
            <a:noAutofit/>
          </a:bodyPr>
          <a:lstStyle/>
          <a:p>
            <a:pPr lvl="0">
              <a:spcBef>
                <a:spcPts val="0"/>
              </a:spcBef>
              <a:buNone/>
            </a:pPr>
            <a:r>
              <a:rPr lang="en-GB"/>
              <a:t>Real Time Analysis in Twitter</a:t>
            </a:r>
          </a:p>
        </p:txBody>
      </p:sp>
      <p:sp>
        <p:nvSpPr>
          <p:cNvPr id="69" name="Shape 69"/>
          <p:cNvSpPr txBox="1">
            <a:spLocks noGrp="1"/>
          </p:cNvSpPr>
          <p:nvPr>
            <p:ph type="subTitle" idx="1"/>
          </p:nvPr>
        </p:nvSpPr>
        <p:spPr>
          <a:xfrm>
            <a:off x="390525" y="2789114"/>
            <a:ext cx="8222100" cy="1326300"/>
          </a:xfrm>
          <a:prstGeom prst="rect">
            <a:avLst/>
          </a:prstGeom>
        </p:spPr>
        <p:txBody>
          <a:bodyPr lIns="91425" tIns="91425" rIns="91425" bIns="91425" anchor="t" anchorCtr="0">
            <a:noAutofit/>
          </a:bodyPr>
          <a:lstStyle/>
          <a:p>
            <a:pPr lvl="0">
              <a:spcBef>
                <a:spcPts val="0"/>
              </a:spcBef>
              <a:buNone/>
            </a:pPr>
            <a:r>
              <a:rPr lang="en-GB"/>
              <a:t>Avneet Behl</a:t>
            </a:r>
          </a:p>
          <a:p>
            <a:pPr lvl="0">
              <a:spcBef>
                <a:spcPts val="0"/>
              </a:spcBef>
              <a:buNone/>
            </a:pPr>
            <a:r>
              <a:rPr lang="en-GB"/>
              <a:t>Jaya Priya Arya</a:t>
            </a:r>
          </a:p>
          <a:p>
            <a:pPr lvl="0">
              <a:spcBef>
                <a:spcPts val="0"/>
              </a:spcBef>
              <a:buNone/>
            </a:pPr>
            <a:r>
              <a:rPr lang="en-GB"/>
              <a:t>Saifalikhan Pathan</a:t>
            </a:r>
          </a:p>
          <a:p>
            <a:pPr lvl="0">
              <a:spcBef>
                <a:spcPts val="0"/>
              </a:spcBef>
              <a:buNone/>
            </a:pPr>
            <a:r>
              <a:rPr lang="en-GB"/>
              <a:t>Zaheenabanu Somani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0"/>
        <p:cNvGrpSpPr/>
        <p:nvPr/>
      </p:nvGrpSpPr>
      <p:grpSpPr>
        <a:xfrm>
          <a:off x="0" y="0"/>
          <a:ext cx="0" cy="0"/>
          <a:chOff x="0" y="0"/>
          <a:chExt cx="0" cy="0"/>
        </a:xfrm>
      </p:grpSpPr>
      <p:pic>
        <p:nvPicPr>
          <p:cNvPr id="111" name="Shape 111" descr="Untitled document (1).jpg"/>
          <p:cNvPicPr preferRelativeResize="0"/>
          <p:nvPr/>
        </p:nvPicPr>
        <p:blipFill>
          <a:blip r:embed="rId3">
            <a:alphaModFix/>
          </a:blip>
          <a:stretch>
            <a:fillRect/>
          </a:stretch>
        </p:blipFill>
        <p:spPr>
          <a:xfrm>
            <a:off x="0" y="1141524"/>
            <a:ext cx="9144000" cy="4001975"/>
          </a:xfrm>
          <a:prstGeom prst="rect">
            <a:avLst/>
          </a:prstGeom>
          <a:noFill/>
          <a:ln>
            <a:noFill/>
          </a:ln>
        </p:spPr>
      </p:pic>
      <p:sp>
        <p:nvSpPr>
          <p:cNvPr id="112" name="Shape 112"/>
          <p:cNvSpPr txBox="1">
            <a:spLocks noGrp="1"/>
          </p:cNvSpPr>
          <p:nvPr>
            <p:ph type="title" idx="4294967295"/>
          </p:nvPr>
        </p:nvSpPr>
        <p:spPr>
          <a:xfrm>
            <a:off x="368525" y="122025"/>
            <a:ext cx="8222100" cy="767700"/>
          </a:xfrm>
          <a:prstGeom prst="rect">
            <a:avLst/>
          </a:prstGeom>
        </p:spPr>
        <p:txBody>
          <a:bodyPr lIns="91425" tIns="91425" rIns="91425" bIns="91425" anchor="b" anchorCtr="0">
            <a:noAutofit/>
          </a:bodyPr>
          <a:lstStyle/>
          <a:p>
            <a:pPr lvl="0">
              <a:spcBef>
                <a:spcPts val="0"/>
              </a:spcBef>
              <a:buNone/>
            </a:pPr>
            <a:r>
              <a:rPr lang="en-GB">
                <a:solidFill>
                  <a:srgbClr val="000000"/>
                </a:solidFill>
              </a:rPr>
              <a:t>FLOWCHART</a:t>
            </a:r>
          </a:p>
        </p:txBody>
      </p:sp>
      <p:sp>
        <p:nvSpPr>
          <p:cNvPr id="113" name="Shape 113"/>
          <p:cNvSpPr txBox="1"/>
          <p:nvPr/>
        </p:nvSpPr>
        <p:spPr>
          <a:xfrm>
            <a:off x="5287825" y="1141525"/>
            <a:ext cx="2703000" cy="511800"/>
          </a:xfrm>
          <a:prstGeom prst="rect">
            <a:avLst/>
          </a:prstGeom>
          <a:noFill/>
          <a:ln>
            <a:noFill/>
          </a:ln>
        </p:spPr>
        <p:txBody>
          <a:bodyPr lIns="91425" tIns="91425" rIns="91425" bIns="91425" anchor="t" anchorCtr="0">
            <a:noAutofit/>
          </a:bodyPr>
          <a:lstStyle/>
          <a:p>
            <a:pPr lvl="0">
              <a:spcBef>
                <a:spcPts val="0"/>
              </a:spcBef>
              <a:buNone/>
            </a:pPr>
            <a:r>
              <a:rPr lang="en-GB"/>
              <a:t>Analyse the trends on twitter</a:t>
            </a:r>
          </a:p>
        </p:txBody>
      </p:sp>
      <p:sp>
        <p:nvSpPr>
          <p:cNvPr id="114" name="Shape 114"/>
          <p:cNvSpPr txBox="1"/>
          <p:nvPr/>
        </p:nvSpPr>
        <p:spPr>
          <a:xfrm>
            <a:off x="5287825" y="1758225"/>
            <a:ext cx="2703000" cy="511800"/>
          </a:xfrm>
          <a:prstGeom prst="rect">
            <a:avLst/>
          </a:prstGeom>
          <a:noFill/>
          <a:ln>
            <a:noFill/>
          </a:ln>
        </p:spPr>
        <p:txBody>
          <a:bodyPr lIns="91425" tIns="91425" rIns="91425" bIns="91425" anchor="t" anchorCtr="0">
            <a:noAutofit/>
          </a:bodyPr>
          <a:lstStyle/>
          <a:p>
            <a:pPr lvl="0" rtl="0">
              <a:spcBef>
                <a:spcPts val="0"/>
              </a:spcBef>
              <a:buNone/>
            </a:pPr>
            <a:r>
              <a:rPr lang="en-GB"/>
              <a:t>Collecting data using the twitter API</a:t>
            </a:r>
          </a:p>
        </p:txBody>
      </p:sp>
      <p:sp>
        <p:nvSpPr>
          <p:cNvPr id="115" name="Shape 115"/>
          <p:cNvSpPr txBox="1"/>
          <p:nvPr/>
        </p:nvSpPr>
        <p:spPr>
          <a:xfrm>
            <a:off x="5287825" y="2519250"/>
            <a:ext cx="3398400" cy="511800"/>
          </a:xfrm>
          <a:prstGeom prst="rect">
            <a:avLst/>
          </a:prstGeom>
          <a:noFill/>
          <a:ln>
            <a:noFill/>
          </a:ln>
        </p:spPr>
        <p:txBody>
          <a:bodyPr lIns="91425" tIns="91425" rIns="91425" bIns="91425" anchor="t" anchorCtr="0">
            <a:noAutofit/>
          </a:bodyPr>
          <a:lstStyle/>
          <a:p>
            <a:pPr lvl="0" rtl="0">
              <a:spcBef>
                <a:spcPts val="0"/>
              </a:spcBef>
              <a:buNone/>
            </a:pPr>
            <a:r>
              <a:rPr lang="en-GB"/>
              <a:t>Remove punctuation, tolower, remove numbers,stopwords, Stemming</a:t>
            </a:r>
          </a:p>
        </p:txBody>
      </p:sp>
      <p:sp>
        <p:nvSpPr>
          <p:cNvPr id="116" name="Shape 116"/>
          <p:cNvSpPr txBox="1"/>
          <p:nvPr/>
        </p:nvSpPr>
        <p:spPr>
          <a:xfrm>
            <a:off x="5287825" y="3280275"/>
            <a:ext cx="2703000" cy="511800"/>
          </a:xfrm>
          <a:prstGeom prst="rect">
            <a:avLst/>
          </a:prstGeom>
          <a:noFill/>
          <a:ln>
            <a:noFill/>
          </a:ln>
        </p:spPr>
        <p:txBody>
          <a:bodyPr lIns="91425" tIns="91425" rIns="91425" bIns="91425" anchor="t" anchorCtr="0">
            <a:noAutofit/>
          </a:bodyPr>
          <a:lstStyle/>
          <a:p>
            <a:pPr lvl="0" rtl="0">
              <a:spcBef>
                <a:spcPts val="0"/>
              </a:spcBef>
              <a:buNone/>
            </a:pPr>
            <a:r>
              <a:rPr lang="en-GB"/>
              <a:t>Tracing popular words</a:t>
            </a:r>
          </a:p>
        </p:txBody>
      </p:sp>
      <p:sp>
        <p:nvSpPr>
          <p:cNvPr id="117" name="Shape 117"/>
          <p:cNvSpPr txBox="1"/>
          <p:nvPr/>
        </p:nvSpPr>
        <p:spPr>
          <a:xfrm>
            <a:off x="5353425" y="3896975"/>
            <a:ext cx="2703000" cy="511800"/>
          </a:xfrm>
          <a:prstGeom prst="rect">
            <a:avLst/>
          </a:prstGeom>
          <a:noFill/>
          <a:ln>
            <a:noFill/>
          </a:ln>
        </p:spPr>
        <p:txBody>
          <a:bodyPr lIns="91425" tIns="91425" rIns="91425" bIns="91425" anchor="t" anchorCtr="0">
            <a:noAutofit/>
          </a:bodyPr>
          <a:lstStyle/>
          <a:p>
            <a:pPr lvl="0" rtl="0">
              <a:spcBef>
                <a:spcPts val="0"/>
              </a:spcBef>
              <a:buNone/>
            </a:pPr>
            <a:r>
              <a:rPr lang="en-GB"/>
              <a:t>Generate the word Cloud</a:t>
            </a:r>
          </a:p>
        </p:txBody>
      </p:sp>
      <p:sp>
        <p:nvSpPr>
          <p:cNvPr id="118" name="Shape 118"/>
          <p:cNvSpPr txBox="1"/>
          <p:nvPr/>
        </p:nvSpPr>
        <p:spPr>
          <a:xfrm>
            <a:off x="5353425" y="4660575"/>
            <a:ext cx="2703000" cy="511800"/>
          </a:xfrm>
          <a:prstGeom prst="rect">
            <a:avLst/>
          </a:prstGeom>
          <a:noFill/>
          <a:ln>
            <a:noFill/>
          </a:ln>
        </p:spPr>
        <p:txBody>
          <a:bodyPr lIns="91425" tIns="91425" rIns="91425" bIns="91425" anchor="t" anchorCtr="0">
            <a:noAutofit/>
          </a:bodyPr>
          <a:lstStyle/>
          <a:p>
            <a:pPr lvl="0" rtl="0">
              <a:spcBef>
                <a:spcPts val="0"/>
              </a:spcBef>
              <a:buNone/>
            </a:pPr>
            <a:r>
              <a:rPr lang="en-GB"/>
              <a:t>Display the word Cloud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Shape 123"/>
          <p:cNvSpPr txBox="1">
            <a:spLocks noGrp="1"/>
          </p:cNvSpPr>
          <p:nvPr>
            <p:ph type="body" idx="1"/>
          </p:nvPr>
        </p:nvSpPr>
        <p:spPr>
          <a:xfrm>
            <a:off x="57150" y="4696825"/>
            <a:ext cx="8382000" cy="446700"/>
          </a:xfrm>
          <a:prstGeom prst="rect">
            <a:avLst/>
          </a:prstGeom>
        </p:spPr>
        <p:txBody>
          <a:bodyPr lIns="91425" tIns="91425" rIns="91425" bIns="91425" anchor="ctr" anchorCtr="0">
            <a:noAutofit/>
          </a:bodyPr>
          <a:lstStyle/>
          <a:p>
            <a:pPr lvl="0">
              <a:spcBef>
                <a:spcPts val="0"/>
              </a:spcBef>
              <a:buNone/>
            </a:pPr>
            <a:r>
              <a:rPr lang="en-GB"/>
              <a:t>The process commences……………  Creating new application</a:t>
            </a:r>
          </a:p>
        </p:txBody>
      </p:sp>
      <p:pic>
        <p:nvPicPr>
          <p:cNvPr id="124" name="Shape 124" descr="Capture.PNG"/>
          <p:cNvPicPr preferRelativeResize="0"/>
          <p:nvPr/>
        </p:nvPicPr>
        <p:blipFill>
          <a:blip r:embed="rId3">
            <a:alphaModFix/>
          </a:blip>
          <a:stretch>
            <a:fillRect/>
          </a:stretch>
        </p:blipFill>
        <p:spPr>
          <a:xfrm>
            <a:off x="0" y="0"/>
            <a:ext cx="9144000" cy="46968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226075" y="431700"/>
            <a:ext cx="2808000" cy="4197600"/>
          </a:xfrm>
          <a:prstGeom prst="rect">
            <a:avLst/>
          </a:prstGeom>
        </p:spPr>
        <p:txBody>
          <a:bodyPr lIns="91425" tIns="91425" rIns="91425" bIns="91425" anchor="t" anchorCtr="0">
            <a:noAutofit/>
          </a:bodyPr>
          <a:lstStyle/>
          <a:p>
            <a:pPr marL="457200" lvl="0" indent="-342900" rtl="0">
              <a:spcBef>
                <a:spcPts val="0"/>
              </a:spcBef>
              <a:buSzPct val="100000"/>
            </a:pPr>
            <a:r>
              <a:rPr lang="en-GB" sz="1800"/>
              <a:t> Redirected to a page OAuth setting of application just created</a:t>
            </a:r>
          </a:p>
          <a:p>
            <a:pPr marL="457200" lvl="0" indent="-342900" rtl="0">
              <a:spcBef>
                <a:spcPts val="0"/>
              </a:spcBef>
              <a:buSzPct val="100000"/>
            </a:pPr>
            <a:r>
              <a:rPr lang="en-GB" sz="1800"/>
              <a:t>Leave it open in the background for use in later stages</a:t>
            </a:r>
          </a:p>
          <a:p>
            <a:pPr marL="457200" lvl="0" indent="-342900">
              <a:spcBef>
                <a:spcPts val="0"/>
              </a:spcBef>
              <a:buSzPct val="100000"/>
            </a:pPr>
            <a:r>
              <a:rPr lang="en-GB" sz="1800"/>
              <a:t>OAUth - authentication protocol</a:t>
            </a:r>
          </a:p>
        </p:txBody>
      </p:sp>
      <p:pic>
        <p:nvPicPr>
          <p:cNvPr id="130" name="Shape 130" descr="Capture2.PNG"/>
          <p:cNvPicPr preferRelativeResize="0"/>
          <p:nvPr/>
        </p:nvPicPr>
        <p:blipFill>
          <a:blip r:embed="rId3">
            <a:alphaModFix/>
          </a:blip>
          <a:stretch>
            <a:fillRect/>
          </a:stretch>
        </p:blipFill>
        <p:spPr>
          <a:xfrm>
            <a:off x="3502999" y="152400"/>
            <a:ext cx="5488600" cy="4621075"/>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Shape 135"/>
          <p:cNvSpPr txBox="1">
            <a:spLocks noGrp="1"/>
          </p:cNvSpPr>
          <p:nvPr>
            <p:ph type="body" idx="4294967295"/>
          </p:nvPr>
        </p:nvSpPr>
        <p:spPr>
          <a:xfrm>
            <a:off x="0" y="592050"/>
            <a:ext cx="9084900" cy="3947100"/>
          </a:xfrm>
          <a:prstGeom prst="rect">
            <a:avLst/>
          </a:prstGeom>
        </p:spPr>
        <p:txBody>
          <a:bodyPr lIns="91425" tIns="91425" rIns="91425" bIns="91425" anchor="t" anchorCtr="0">
            <a:noAutofit/>
          </a:bodyPr>
          <a:lstStyle/>
          <a:p>
            <a:pPr lvl="0">
              <a:spcBef>
                <a:spcPts val="0"/>
              </a:spcBef>
              <a:buNone/>
            </a:pPr>
            <a:r>
              <a:rPr lang="en-GB" dirty="0">
                <a:solidFill>
                  <a:srgbClr val="000000"/>
                </a:solidFill>
              </a:rPr>
              <a:t>Before proceeding further, make sure that newest version of </a:t>
            </a:r>
            <a:r>
              <a:rPr lang="en-GB" dirty="0" err="1">
                <a:solidFill>
                  <a:srgbClr val="000000"/>
                </a:solidFill>
              </a:rPr>
              <a:t>twitteR</a:t>
            </a:r>
            <a:r>
              <a:rPr lang="en-GB" dirty="0">
                <a:solidFill>
                  <a:srgbClr val="000000"/>
                </a:solidFill>
              </a:rPr>
              <a:t> package is installed. </a:t>
            </a:r>
          </a:p>
          <a:p>
            <a:pPr lvl="0">
              <a:spcBef>
                <a:spcPts val="0"/>
              </a:spcBef>
              <a:buNone/>
            </a:pPr>
            <a:r>
              <a:rPr lang="en-GB" b="1" u="sng" dirty="0">
                <a:solidFill>
                  <a:schemeClr val="lt1"/>
                </a:solidFill>
              </a:rPr>
              <a:t>Extract tweets</a:t>
            </a:r>
            <a:r>
              <a:rPr lang="en-GB" dirty="0">
                <a:solidFill>
                  <a:srgbClr val="000000"/>
                </a:solidFill>
              </a:rPr>
              <a:t> and followers from twitter website using R and </a:t>
            </a:r>
            <a:r>
              <a:rPr lang="en-GB" dirty="0" err="1">
                <a:solidFill>
                  <a:srgbClr val="000000"/>
                </a:solidFill>
              </a:rPr>
              <a:t>tweeteR</a:t>
            </a:r>
            <a:r>
              <a:rPr lang="en-GB" dirty="0">
                <a:solidFill>
                  <a:srgbClr val="000000"/>
                </a:solidFill>
              </a:rPr>
              <a:t> packages. </a:t>
            </a:r>
          </a:p>
          <a:p>
            <a:pPr lvl="0" rtl="0">
              <a:spcBef>
                <a:spcPts val="0"/>
              </a:spcBef>
              <a:buNone/>
            </a:pPr>
            <a:r>
              <a:rPr lang="en-GB" dirty="0">
                <a:solidFill>
                  <a:srgbClr val="000000"/>
                </a:solidFill>
              </a:rPr>
              <a:t>It is followed by </a:t>
            </a:r>
            <a:r>
              <a:rPr lang="en-GB" b="1" u="sng" dirty="0">
                <a:solidFill>
                  <a:schemeClr val="lt1"/>
                </a:solidFill>
              </a:rPr>
              <a:t>cleaning process</a:t>
            </a:r>
            <a:r>
              <a:rPr lang="en-GB" dirty="0">
                <a:solidFill>
                  <a:srgbClr val="000000"/>
                </a:solidFill>
              </a:rPr>
              <a:t> employing tm package. It comprises of:</a:t>
            </a:r>
          </a:p>
          <a:p>
            <a:pPr marL="457200" lvl="0" indent="-336550" rtl="0">
              <a:spcBef>
                <a:spcPts val="0"/>
              </a:spcBef>
              <a:buClr>
                <a:srgbClr val="000000"/>
              </a:buClr>
              <a:buSzPct val="100000"/>
              <a:buFont typeface="Arial" pitchFamily="34" charset="0"/>
              <a:buChar char="•"/>
            </a:pPr>
            <a:r>
              <a:rPr lang="en-GB" sz="1700" dirty="0">
                <a:solidFill>
                  <a:srgbClr val="000000"/>
                </a:solidFill>
              </a:rPr>
              <a:t>Removing punctuation</a:t>
            </a:r>
          </a:p>
          <a:p>
            <a:pPr marL="457200" lvl="0" indent="-336550" rtl="0">
              <a:lnSpc>
                <a:spcPct val="100000"/>
              </a:lnSpc>
              <a:spcBef>
                <a:spcPts val="0"/>
              </a:spcBef>
              <a:buClr>
                <a:srgbClr val="000000"/>
              </a:buClr>
              <a:buSzPct val="100000"/>
              <a:buFont typeface="Arial" pitchFamily="34" charset="0"/>
              <a:buChar char="•"/>
            </a:pPr>
            <a:r>
              <a:rPr lang="en-GB" sz="1700" dirty="0">
                <a:solidFill>
                  <a:srgbClr val="000000"/>
                </a:solidFill>
              </a:rPr>
              <a:t>Converting all alphabets to lower case</a:t>
            </a:r>
          </a:p>
          <a:p>
            <a:pPr marL="457200" lvl="0" indent="-336550" rtl="0">
              <a:lnSpc>
                <a:spcPct val="100000"/>
              </a:lnSpc>
              <a:spcBef>
                <a:spcPts val="0"/>
              </a:spcBef>
              <a:buClr>
                <a:srgbClr val="000000"/>
              </a:buClr>
              <a:buSzPct val="100000"/>
              <a:buFont typeface="Arial" pitchFamily="34" charset="0"/>
              <a:buChar char="•"/>
            </a:pPr>
            <a:r>
              <a:rPr lang="en-GB" sz="1700" dirty="0">
                <a:solidFill>
                  <a:srgbClr val="000000"/>
                </a:solidFill>
              </a:rPr>
              <a:t>Removing numbers</a:t>
            </a:r>
          </a:p>
          <a:p>
            <a:pPr marL="457200" lvl="0" indent="-336550" rtl="0">
              <a:spcBef>
                <a:spcPts val="0"/>
              </a:spcBef>
              <a:buClr>
                <a:srgbClr val="000000"/>
              </a:buClr>
              <a:buSzPct val="100000"/>
              <a:buFont typeface="Arial" pitchFamily="34" charset="0"/>
              <a:buChar char="•"/>
            </a:pPr>
            <a:r>
              <a:rPr lang="en-GB" sz="1700" dirty="0">
                <a:solidFill>
                  <a:srgbClr val="000000"/>
                </a:solidFill>
              </a:rPr>
              <a:t>Remove </a:t>
            </a:r>
            <a:r>
              <a:rPr lang="en-GB" sz="1700" dirty="0" err="1">
                <a:solidFill>
                  <a:srgbClr val="000000"/>
                </a:solidFill>
              </a:rPr>
              <a:t>stopwords</a:t>
            </a:r>
            <a:r>
              <a:rPr lang="en-GB" sz="1700" dirty="0">
                <a:solidFill>
                  <a:srgbClr val="000000"/>
                </a:solidFill>
              </a:rPr>
              <a:t> (no significance in search queries, no specific definition, varies from purpose to purpose, may be short function words: the , is or lexical words, want etc )</a:t>
            </a:r>
          </a:p>
          <a:p>
            <a:pPr lvl="0" rtl="0">
              <a:lnSpc>
                <a:spcPct val="100000"/>
              </a:lnSpc>
              <a:spcBef>
                <a:spcPts val="0"/>
              </a:spcBef>
              <a:buNone/>
            </a:pPr>
            <a:endParaRPr dirty="0">
              <a:solidFill>
                <a:srgbClr val="000000"/>
              </a:solidFill>
            </a:endParaRPr>
          </a:p>
          <a:p>
            <a:pPr lvl="0">
              <a:spcBef>
                <a:spcPts val="0"/>
              </a:spcBef>
              <a:buNone/>
            </a:pPr>
            <a:endParaRPr dirty="0"/>
          </a:p>
          <a:p>
            <a:pPr lvl="0">
              <a:spcBef>
                <a:spcPts val="0"/>
              </a:spcBef>
              <a:buNone/>
            </a:pPr>
            <a:endParaRPr dirty="0"/>
          </a:p>
          <a:p>
            <a:pPr lvl="0">
              <a:spcBef>
                <a:spcPts val="0"/>
              </a:spcBef>
              <a:buNone/>
            </a:pPr>
            <a:endParaRPr dirty="0"/>
          </a:p>
          <a:p>
            <a:pPr lvl="0">
              <a:spcBef>
                <a:spcPts val="0"/>
              </a:spcBef>
              <a:buNone/>
            </a:pP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Shape 140"/>
          <p:cNvSpPr txBox="1">
            <a:spLocks noGrp="1"/>
          </p:cNvSpPr>
          <p:nvPr>
            <p:ph type="body" idx="4294967295"/>
          </p:nvPr>
        </p:nvSpPr>
        <p:spPr>
          <a:xfrm>
            <a:off x="86350" y="579725"/>
            <a:ext cx="8942400" cy="3934800"/>
          </a:xfrm>
          <a:prstGeom prst="rect">
            <a:avLst/>
          </a:prstGeom>
        </p:spPr>
        <p:txBody>
          <a:bodyPr lIns="91425" tIns="91425" rIns="91425" bIns="91425" anchor="t" anchorCtr="0">
            <a:noAutofit/>
          </a:bodyPr>
          <a:lstStyle/>
          <a:p>
            <a:pPr lvl="0" rtl="0">
              <a:spcBef>
                <a:spcPts val="0"/>
              </a:spcBef>
              <a:buNone/>
            </a:pPr>
            <a:r>
              <a:rPr lang="en-GB">
                <a:solidFill>
                  <a:srgbClr val="000000"/>
                </a:solidFill>
              </a:rPr>
              <a:t>This is followed by</a:t>
            </a:r>
            <a:r>
              <a:rPr lang="en-GB"/>
              <a:t> </a:t>
            </a:r>
            <a:r>
              <a:rPr lang="en-GB" b="1" u="sng">
                <a:solidFill>
                  <a:schemeClr val="lt1"/>
                </a:solidFill>
              </a:rPr>
              <a:t>stemming</a:t>
            </a:r>
          </a:p>
          <a:p>
            <a:pPr marL="457200" lvl="0" indent="-228600" rtl="0">
              <a:spcBef>
                <a:spcPts val="0"/>
              </a:spcBef>
              <a:buClr>
                <a:srgbClr val="000000"/>
              </a:buClr>
            </a:pPr>
            <a:r>
              <a:rPr lang="en-GB">
                <a:solidFill>
                  <a:srgbClr val="000000"/>
                </a:solidFill>
              </a:rPr>
              <a:t>It is removal of inflected or derived words to their word stem, base or root form.</a:t>
            </a:r>
          </a:p>
          <a:p>
            <a:pPr marL="457200" lvl="0" indent="-228600" rtl="0">
              <a:spcBef>
                <a:spcPts val="0"/>
              </a:spcBef>
              <a:buClr>
                <a:srgbClr val="000000"/>
              </a:buClr>
            </a:pPr>
            <a:r>
              <a:rPr lang="en-GB">
                <a:solidFill>
                  <a:srgbClr val="000000"/>
                </a:solidFill>
              </a:rPr>
              <a:t>Many search engines treat words with the same stem as synonyms</a:t>
            </a:r>
          </a:p>
          <a:p>
            <a:pPr lvl="0" rtl="0">
              <a:spcBef>
                <a:spcPts val="0"/>
              </a:spcBef>
              <a:buNone/>
            </a:pPr>
            <a:r>
              <a:rPr lang="en-GB">
                <a:solidFill>
                  <a:srgbClr val="000000"/>
                </a:solidFill>
              </a:rPr>
              <a:t>The data is then </a:t>
            </a:r>
            <a:r>
              <a:rPr lang="en-GB" u="sng">
                <a:solidFill>
                  <a:schemeClr val="lt1"/>
                </a:solidFill>
              </a:rPr>
              <a:t>analysed</a:t>
            </a:r>
          </a:p>
          <a:p>
            <a:pPr lvl="0" rtl="0">
              <a:spcBef>
                <a:spcPts val="0"/>
              </a:spcBef>
              <a:buNone/>
            </a:pPr>
            <a:r>
              <a:rPr lang="en-GB">
                <a:solidFill>
                  <a:srgbClr val="000000"/>
                </a:solidFill>
              </a:rPr>
              <a:t>Machine learning techniques monitors the number and score of tweets. The result  is used to confirm text analysis of data set.</a:t>
            </a:r>
          </a:p>
          <a:p>
            <a:pPr lvl="0" rtl="0">
              <a:spcBef>
                <a:spcPts val="0"/>
              </a:spcBef>
              <a:buNone/>
            </a:pPr>
            <a:r>
              <a:rPr lang="en-GB">
                <a:solidFill>
                  <a:srgbClr val="000000"/>
                </a:solidFill>
              </a:rPr>
              <a:t>Based on this result, the </a:t>
            </a:r>
            <a:r>
              <a:rPr lang="en-GB" u="sng">
                <a:solidFill>
                  <a:schemeClr val="lt1"/>
                </a:solidFill>
              </a:rPr>
              <a:t>model is generated and displayed</a:t>
            </a:r>
            <a:r>
              <a:rPr lang="en-GB">
                <a:solidFill>
                  <a:srgbClr val="000000"/>
                </a:solidFill>
              </a:rPr>
              <a:t> (word cloud in this case)</a:t>
            </a:r>
          </a:p>
          <a:p>
            <a:pPr lvl="0" rtl="0">
              <a:spcBef>
                <a:spcPts val="0"/>
              </a:spcBef>
              <a:buNone/>
            </a:pPr>
            <a:endParaRPr>
              <a:solidFill>
                <a:srgbClr val="000000"/>
              </a:solidFill>
            </a:endParaRPr>
          </a:p>
          <a:p>
            <a:pPr lvl="0" rtl="0">
              <a:spcBef>
                <a:spcPts val="0"/>
              </a:spcBef>
              <a:buNone/>
            </a:pPr>
            <a:endParaRPr>
              <a:solidFill>
                <a:srgbClr val="000000"/>
              </a:solidFill>
            </a:endParaRPr>
          </a:p>
          <a:p>
            <a:pPr lvl="0" rtl="0">
              <a:spcBef>
                <a:spcPts val="0"/>
              </a:spcBef>
              <a:buNone/>
            </a:pPr>
            <a:endParaRPr>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Implementation</a:t>
            </a:r>
          </a:p>
        </p:txBody>
      </p:sp>
      <p:sp>
        <p:nvSpPr>
          <p:cNvPr id="146" name="Shape 146"/>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rtl="0">
              <a:spcBef>
                <a:spcPts val="0"/>
              </a:spcBef>
              <a:buNone/>
            </a:pPr>
            <a:r>
              <a:rPr lang="en-GB"/>
              <a:t>We have implemented our project in Rstudio.</a:t>
            </a:r>
          </a:p>
          <a:p>
            <a:pPr lvl="0">
              <a:spcBef>
                <a:spcPts val="0"/>
              </a:spcBef>
              <a:buNone/>
            </a:pPr>
            <a:r>
              <a:rPr lang="en-GB"/>
              <a:t>R is an open source programming language and software environment for statistical computing and graphics and data analysis.</a:t>
            </a:r>
          </a:p>
          <a:p>
            <a:pPr lvl="0">
              <a:spcBef>
                <a:spcPts val="0"/>
              </a:spcBef>
              <a:buNone/>
            </a:pPr>
            <a:r>
              <a:rPr lang="en-GB"/>
              <a:t>Tools used: Twitter API, RStudio.</a:t>
            </a:r>
          </a:p>
          <a:p>
            <a:pPr lvl="0">
              <a:spcBef>
                <a:spcPts val="0"/>
              </a:spcBef>
              <a:buNone/>
            </a:pPr>
            <a:endParaRPr/>
          </a:p>
          <a:p>
            <a:pPr lvl="0">
              <a:spcBef>
                <a:spcPts val="0"/>
              </a:spcBef>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p:cNvSpPr txBox="1">
            <a:spLocks noGrp="1"/>
          </p:cNvSpPr>
          <p:nvPr>
            <p:ph type="title" idx="4294967295"/>
          </p:nvPr>
        </p:nvSpPr>
        <p:spPr>
          <a:xfrm>
            <a:off x="98250" y="16350"/>
            <a:ext cx="6855900" cy="602700"/>
          </a:xfrm>
          <a:prstGeom prst="rect">
            <a:avLst/>
          </a:prstGeom>
          <a:noFill/>
        </p:spPr>
        <p:txBody>
          <a:bodyPr lIns="91425" tIns="91425" rIns="91425" bIns="91425" anchor="b" anchorCtr="0">
            <a:noAutofit/>
          </a:bodyPr>
          <a:lstStyle/>
          <a:p>
            <a:pPr lvl="0">
              <a:spcBef>
                <a:spcPts val="0"/>
              </a:spcBef>
              <a:buNone/>
            </a:pPr>
            <a:r>
              <a:rPr lang="en-GB">
                <a:solidFill>
                  <a:schemeClr val="dk1"/>
                </a:solidFill>
              </a:rPr>
              <a:t>Implementation</a:t>
            </a:r>
          </a:p>
        </p:txBody>
      </p:sp>
      <p:sp>
        <p:nvSpPr>
          <p:cNvPr id="152" name="Shape 152"/>
          <p:cNvSpPr txBox="1"/>
          <p:nvPr/>
        </p:nvSpPr>
        <p:spPr>
          <a:xfrm>
            <a:off x="23325" y="711450"/>
            <a:ext cx="9144000" cy="4431900"/>
          </a:xfrm>
          <a:prstGeom prst="rect">
            <a:avLst/>
          </a:prstGeom>
          <a:noFill/>
          <a:ln>
            <a:noFill/>
          </a:ln>
        </p:spPr>
        <p:txBody>
          <a:bodyPr lIns="91425" tIns="91425" rIns="91425" bIns="91425" anchor="t" anchorCtr="0">
            <a:noAutofit/>
          </a:bodyPr>
          <a:lstStyle/>
          <a:p>
            <a:pPr marL="457200" lvl="0" indent="-342900">
              <a:spcBef>
                <a:spcPts val="0"/>
              </a:spcBef>
              <a:buClr>
                <a:schemeClr val="lt2"/>
              </a:buClr>
              <a:buSzPct val="100000"/>
              <a:buChar char="●"/>
            </a:pPr>
            <a:r>
              <a:rPr lang="en-GB" sz="1800">
                <a:solidFill>
                  <a:schemeClr val="lt2"/>
                </a:solidFill>
              </a:rPr>
              <a:t>The data that we are using for analysis is completely unstructured text.</a:t>
            </a:r>
          </a:p>
          <a:p>
            <a:pPr marL="457200" lvl="0" indent="-342900" rtl="0">
              <a:spcBef>
                <a:spcPts val="0"/>
              </a:spcBef>
              <a:buClr>
                <a:schemeClr val="lt2"/>
              </a:buClr>
              <a:buSzPct val="100000"/>
              <a:buChar char="●"/>
            </a:pPr>
            <a:r>
              <a:rPr lang="en-GB" sz="1800">
                <a:solidFill>
                  <a:schemeClr val="lt2"/>
                </a:solidFill>
              </a:rPr>
              <a:t>The machine learning algorithms work on numerical data that is in rows and columns.	</a:t>
            </a:r>
          </a:p>
          <a:p>
            <a:pPr marL="457200" lvl="0" indent="-342900" rtl="0">
              <a:spcBef>
                <a:spcPts val="0"/>
              </a:spcBef>
              <a:buClr>
                <a:schemeClr val="lt2"/>
              </a:buClr>
              <a:buSzPct val="100000"/>
              <a:buChar char="●"/>
            </a:pPr>
            <a:r>
              <a:rPr lang="en-GB" sz="1800">
                <a:solidFill>
                  <a:schemeClr val="lt2"/>
                </a:solidFill>
              </a:rPr>
              <a:t>So, we convert the text documents into rows and columns</a:t>
            </a:r>
          </a:p>
          <a:p>
            <a:pPr lvl="0" rtl="0">
              <a:spcBef>
                <a:spcPts val="0"/>
              </a:spcBef>
              <a:buNone/>
            </a:pPr>
            <a:endParaRPr sz="1800">
              <a:solidFill>
                <a:schemeClr val="lt2"/>
              </a:solidFill>
            </a:endParaRPr>
          </a:p>
          <a:p>
            <a:pPr lvl="0">
              <a:spcBef>
                <a:spcPts val="0"/>
              </a:spcBef>
              <a:buNone/>
            </a:pPr>
            <a:r>
              <a:rPr lang="en-GB" sz="1800">
                <a:solidFill>
                  <a:schemeClr val="lt2"/>
                </a:solidFill>
              </a:rPr>
              <a:t>Load libraries and update packages(tm, twitterR, wordCloud, devTools)</a:t>
            </a:r>
          </a:p>
          <a:p>
            <a:pPr lvl="0">
              <a:spcBef>
                <a:spcPts val="0"/>
              </a:spcBef>
              <a:buNone/>
            </a:pPr>
            <a:endParaRPr sz="1800">
              <a:solidFill>
                <a:schemeClr val="lt2"/>
              </a:solidFill>
            </a:endParaRPr>
          </a:p>
          <a:p>
            <a:pPr lvl="0">
              <a:spcBef>
                <a:spcPts val="0"/>
              </a:spcBef>
              <a:buNone/>
            </a:pPr>
            <a:r>
              <a:rPr lang="en-GB" sz="1800">
                <a:solidFill>
                  <a:schemeClr val="lt2"/>
                </a:solidFill>
              </a:rPr>
              <a:t>setup_twitter_oauth(api_key,api_secret,access_token,access_token_secret) #setup twitter authorization</a:t>
            </a:r>
          </a:p>
          <a:p>
            <a:pPr lvl="0" rtl="0">
              <a:spcBef>
                <a:spcPts val="0"/>
              </a:spcBef>
              <a:buNone/>
            </a:pPr>
            <a:endParaRPr sz="1800">
              <a:solidFill>
                <a:schemeClr val="lt2"/>
              </a:solidFill>
            </a:endParaRPr>
          </a:p>
          <a:p>
            <a:pPr lvl="0" rtl="0">
              <a:spcBef>
                <a:spcPts val="0"/>
              </a:spcBef>
              <a:buNone/>
            </a:pPr>
            <a:r>
              <a:rPr lang="en-GB" sz="1800">
                <a:solidFill>
                  <a:schemeClr val="lt2"/>
                </a:solidFill>
              </a:rPr>
              <a:t>dataframe &lt;- do.call("rbind", lapply(rdmTweets, as.data.frame)); #convert tweets into dataframe</a:t>
            </a:r>
          </a:p>
          <a:p>
            <a:pPr lvl="0" rtl="0">
              <a:spcBef>
                <a:spcPts val="0"/>
              </a:spcBef>
              <a:buNone/>
            </a:pPr>
            <a:endParaRPr sz="1800">
              <a:solidFill>
                <a:schemeClr val="lt2"/>
              </a:solidFill>
            </a:endParaRPr>
          </a:p>
          <a:p>
            <a:pPr lvl="0" rtl="0">
              <a:spcBef>
                <a:spcPts val="0"/>
              </a:spcBef>
              <a:buNone/>
            </a:pPr>
            <a:r>
              <a:rPr lang="en-GB" sz="1800">
                <a:solidFill>
                  <a:schemeClr val="lt2"/>
                </a:solidFill>
              </a:rPr>
              <a:t>The collection of documents is called a Corpus</a:t>
            </a:r>
          </a:p>
          <a:p>
            <a:pPr lvl="0">
              <a:spcBef>
                <a:spcPts val="0"/>
              </a:spcBef>
              <a:buNone/>
            </a:pPr>
            <a:r>
              <a:rPr lang="en-GB" sz="1800">
                <a:solidFill>
                  <a:schemeClr val="lt2"/>
                </a:solidFill>
              </a:rPr>
              <a:t>myDocuments &lt;- Corpus(VectorSource(dataframe$text))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Shape 157"/>
          <p:cNvSpPr txBox="1">
            <a:spLocks noGrp="1"/>
          </p:cNvSpPr>
          <p:nvPr>
            <p:ph type="title" idx="4294967295"/>
          </p:nvPr>
        </p:nvSpPr>
        <p:spPr>
          <a:xfrm>
            <a:off x="98250" y="16350"/>
            <a:ext cx="6764100" cy="602700"/>
          </a:xfrm>
          <a:prstGeom prst="rect">
            <a:avLst/>
          </a:prstGeom>
        </p:spPr>
        <p:txBody>
          <a:bodyPr lIns="91425" tIns="91425" rIns="91425" bIns="91425" anchor="b" anchorCtr="0">
            <a:noAutofit/>
          </a:bodyPr>
          <a:lstStyle/>
          <a:p>
            <a:pPr lvl="0">
              <a:spcBef>
                <a:spcPts val="0"/>
              </a:spcBef>
              <a:buNone/>
            </a:pPr>
            <a:r>
              <a:rPr lang="en-GB">
                <a:solidFill>
                  <a:schemeClr val="dk1"/>
                </a:solidFill>
              </a:rPr>
              <a:t>Implementation</a:t>
            </a:r>
          </a:p>
        </p:txBody>
      </p:sp>
      <p:sp>
        <p:nvSpPr>
          <p:cNvPr id="158" name="Shape 158"/>
          <p:cNvSpPr txBox="1"/>
          <p:nvPr/>
        </p:nvSpPr>
        <p:spPr>
          <a:xfrm>
            <a:off x="11675" y="699800"/>
            <a:ext cx="9132300" cy="4373700"/>
          </a:xfrm>
          <a:prstGeom prst="rect">
            <a:avLst/>
          </a:prstGeom>
          <a:noFill/>
          <a:ln>
            <a:noFill/>
          </a:ln>
        </p:spPr>
        <p:txBody>
          <a:bodyPr lIns="91425" tIns="91425" rIns="91425" bIns="91425" anchor="t" anchorCtr="0">
            <a:noAutofit/>
          </a:bodyPr>
          <a:lstStyle/>
          <a:p>
            <a:pPr marL="457200" lvl="0" indent="-342900">
              <a:spcBef>
                <a:spcPts val="0"/>
              </a:spcBef>
              <a:buClr>
                <a:schemeClr val="lt2"/>
              </a:buClr>
              <a:buSzPct val="100000"/>
              <a:buChar char="●"/>
            </a:pPr>
            <a:r>
              <a:rPr lang="en-GB" sz="1800">
                <a:solidFill>
                  <a:schemeClr val="lt2"/>
                </a:solidFill>
              </a:rPr>
              <a:t>Count the frequency of each word in each document.</a:t>
            </a:r>
          </a:p>
          <a:p>
            <a:pPr marL="457200" lvl="0" indent="-342900" rtl="0">
              <a:spcBef>
                <a:spcPts val="0"/>
              </a:spcBef>
              <a:buClr>
                <a:schemeClr val="lt2"/>
              </a:buClr>
              <a:buSzPct val="100000"/>
              <a:buChar char="●"/>
            </a:pPr>
            <a:r>
              <a:rPr lang="en-GB" sz="1800">
                <a:solidFill>
                  <a:schemeClr val="lt2"/>
                </a:solidFill>
              </a:rPr>
              <a:t>Before that, clean the data(remove punctuations, stop words, convert to lowercase)</a:t>
            </a: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marL="457200" lvl="0" indent="-342900" rtl="0">
              <a:spcBef>
                <a:spcPts val="0"/>
              </a:spcBef>
              <a:buClr>
                <a:schemeClr val="lt2"/>
              </a:buClr>
              <a:buSzPct val="100000"/>
              <a:buChar char="●"/>
            </a:pPr>
            <a:r>
              <a:rPr lang="en-GB" sz="1800">
                <a:solidFill>
                  <a:schemeClr val="lt2"/>
                </a:solidFill>
              </a:rPr>
              <a:t>Stemming the data</a:t>
            </a:r>
          </a:p>
          <a:p>
            <a:pPr marL="457200" lvl="0" indent="0" rtl="0">
              <a:spcBef>
                <a:spcPts val="0"/>
              </a:spcBef>
              <a:buNone/>
            </a:pPr>
            <a:r>
              <a:rPr lang="en-GB" sz="1800">
                <a:solidFill>
                  <a:schemeClr val="lt2"/>
                </a:solidFill>
              </a:rPr>
              <a:t>myDocuments&lt;-tm_map(myDocuments, stemDocument) #allows stemming of data i.e strip the words to their roots eg: playing, plays, played to play</a:t>
            </a:r>
          </a:p>
          <a:p>
            <a:pPr lvl="0" rtl="0">
              <a:spcBef>
                <a:spcPts val="0"/>
              </a:spcBef>
              <a:buNone/>
            </a:pPr>
            <a:endParaRPr sz="1800" b="1">
              <a:solidFill>
                <a:schemeClr val="lt2"/>
              </a:solidFill>
            </a:endParaRPr>
          </a:p>
          <a:p>
            <a:pPr marL="457200" lvl="0" indent="0" rtl="0">
              <a:spcBef>
                <a:spcPts val="0"/>
              </a:spcBef>
              <a:buNone/>
            </a:pPr>
            <a:r>
              <a:rPr lang="en-GB" sz="1800" b="1">
                <a:solidFill>
                  <a:schemeClr val="lt2"/>
                </a:solidFill>
              </a:rPr>
              <a:t>TERM DOCUMENT MATRIX</a:t>
            </a:r>
          </a:p>
          <a:p>
            <a:pPr marL="457200" lvl="0" indent="0" rtl="0">
              <a:spcBef>
                <a:spcPts val="0"/>
              </a:spcBef>
              <a:buNone/>
            </a:pPr>
            <a:r>
              <a:rPr lang="en-GB" sz="1800">
                <a:solidFill>
                  <a:schemeClr val="lt2"/>
                </a:solidFill>
              </a:rPr>
              <a:t>The Term Document Matrix has a row for each term and a column for each document. The value is the count.</a:t>
            </a:r>
          </a:p>
          <a:p>
            <a:pPr marL="457200" lvl="0" indent="0" rtl="0">
              <a:spcBef>
                <a:spcPts val="0"/>
              </a:spcBef>
              <a:buNone/>
            </a:pPr>
            <a:r>
              <a:rPr lang="en-GB" sz="1800" b="1">
                <a:solidFill>
                  <a:schemeClr val="lt2"/>
                </a:solidFill>
              </a:rPr>
              <a:t>        </a:t>
            </a:r>
          </a:p>
          <a:p>
            <a:pPr marL="457200" lvl="0" indent="0">
              <a:spcBef>
                <a:spcPts val="0"/>
              </a:spcBef>
              <a:buNone/>
            </a:pPr>
            <a:r>
              <a:rPr lang="en-GB" sz="1800">
                <a:solidFill>
                  <a:schemeClr val="lt2"/>
                </a:solidFill>
              </a:rPr>
              <a:t>DTM&lt;-TermDocumentMatrix(myDocuments)</a:t>
            </a:r>
          </a:p>
        </p:txBody>
      </p:sp>
      <p:pic>
        <p:nvPicPr>
          <p:cNvPr id="159" name="Shape 159" descr="Cleaning.PNG"/>
          <p:cNvPicPr preferRelativeResize="0"/>
          <p:nvPr/>
        </p:nvPicPr>
        <p:blipFill>
          <a:blip r:embed="rId3">
            <a:alphaModFix/>
          </a:blip>
          <a:stretch>
            <a:fillRect/>
          </a:stretch>
        </p:blipFill>
        <p:spPr>
          <a:xfrm>
            <a:off x="550787" y="1396212"/>
            <a:ext cx="5686425" cy="904875"/>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Shape 164"/>
          <p:cNvSpPr txBox="1">
            <a:spLocks noGrp="1"/>
          </p:cNvSpPr>
          <p:nvPr>
            <p:ph type="title" idx="4294967295"/>
          </p:nvPr>
        </p:nvSpPr>
        <p:spPr>
          <a:xfrm>
            <a:off x="98250" y="16350"/>
            <a:ext cx="7354500" cy="602700"/>
          </a:xfrm>
          <a:prstGeom prst="rect">
            <a:avLst/>
          </a:prstGeom>
        </p:spPr>
        <p:txBody>
          <a:bodyPr lIns="91425" tIns="91425" rIns="91425" bIns="91425" anchor="b" anchorCtr="0">
            <a:noAutofit/>
          </a:bodyPr>
          <a:lstStyle/>
          <a:p>
            <a:pPr lvl="0">
              <a:spcBef>
                <a:spcPts val="0"/>
              </a:spcBef>
              <a:buNone/>
            </a:pPr>
            <a:r>
              <a:rPr lang="en-GB">
                <a:solidFill>
                  <a:schemeClr val="dk1"/>
                </a:solidFill>
              </a:rPr>
              <a:t>Implementation</a:t>
            </a:r>
          </a:p>
        </p:txBody>
      </p:sp>
      <p:sp>
        <p:nvSpPr>
          <p:cNvPr id="165" name="Shape 165"/>
          <p:cNvSpPr txBox="1"/>
          <p:nvPr/>
        </p:nvSpPr>
        <p:spPr>
          <a:xfrm>
            <a:off x="98250" y="957850"/>
            <a:ext cx="8952300" cy="4127100"/>
          </a:xfrm>
          <a:prstGeom prst="rect">
            <a:avLst/>
          </a:prstGeom>
          <a:noFill/>
          <a:ln>
            <a:noFill/>
          </a:ln>
        </p:spPr>
        <p:txBody>
          <a:bodyPr lIns="91425" tIns="91425" rIns="91425" bIns="91425" anchor="t" anchorCtr="0">
            <a:noAutofit/>
          </a:bodyPr>
          <a:lstStyle/>
          <a:p>
            <a:pPr marL="457200" lvl="0" indent="-342900" rtl="0">
              <a:spcBef>
                <a:spcPts val="0"/>
              </a:spcBef>
              <a:buClr>
                <a:schemeClr val="lt2"/>
              </a:buClr>
              <a:buSzPct val="100000"/>
              <a:buChar char="●"/>
            </a:pPr>
            <a:r>
              <a:rPr lang="en-GB" sz="1800">
                <a:solidFill>
                  <a:schemeClr val="lt2"/>
                </a:solidFill>
              </a:rPr>
              <a:t>Count the words with the frequency of 10 or more and generate the cloud.</a:t>
            </a: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lvl="0" rtl="0">
              <a:spcBef>
                <a:spcPts val="0"/>
              </a:spcBef>
              <a:buNone/>
            </a:pPr>
            <a:endParaRPr sz="1800">
              <a:solidFill>
                <a:schemeClr val="lt2"/>
              </a:solidFill>
            </a:endParaRPr>
          </a:p>
          <a:p>
            <a:pPr marL="457200" lvl="0" indent="-342900">
              <a:spcBef>
                <a:spcPts val="0"/>
              </a:spcBef>
              <a:buClr>
                <a:schemeClr val="lt2"/>
              </a:buClr>
              <a:buSzPct val="100000"/>
              <a:buChar char="●"/>
            </a:pPr>
            <a:r>
              <a:rPr lang="en-GB" sz="1800">
                <a:solidFill>
                  <a:schemeClr val="lt2"/>
                </a:solidFill>
              </a:rPr>
              <a:t>We did a twitter analysis on 26, February 2017 i.e Oscars 2017 night using the #Oscars after it was telecasted. We worked with 50 tweets in real time and generated a word cloud for the same.</a:t>
            </a:r>
          </a:p>
        </p:txBody>
      </p:sp>
      <p:pic>
        <p:nvPicPr>
          <p:cNvPr id="166" name="Shape 166" descr="generateCloud.PNG"/>
          <p:cNvPicPr preferRelativeResize="0"/>
          <p:nvPr/>
        </p:nvPicPr>
        <p:blipFill rotWithShape="1">
          <a:blip r:embed="rId3">
            <a:alphaModFix/>
          </a:blip>
          <a:srcRect l="298" r="308"/>
          <a:stretch/>
        </p:blipFill>
        <p:spPr>
          <a:xfrm>
            <a:off x="664025" y="1379087"/>
            <a:ext cx="4876799" cy="1323974"/>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Contents</a:t>
            </a:r>
            <a:endParaRPr lang="en-US" dirty="0"/>
          </a:p>
        </p:txBody>
      </p:sp>
      <p:sp>
        <p:nvSpPr>
          <p:cNvPr id="5" name="Text Placeholder 4"/>
          <p:cNvSpPr>
            <a:spLocks noGrp="1"/>
          </p:cNvSpPr>
          <p:nvPr>
            <p:ph type="body" idx="2"/>
          </p:nvPr>
        </p:nvSpPr>
        <p:spPr/>
        <p:txBody>
          <a:bodyPr/>
          <a:lstStyle/>
          <a:p>
            <a:pPr marL="342900" indent="-342900">
              <a:buAutoNum type="arabicPeriod"/>
            </a:pPr>
            <a:r>
              <a:rPr lang="en-US" dirty="0" smtClean="0"/>
              <a:t>Introduction</a:t>
            </a:r>
          </a:p>
          <a:p>
            <a:pPr marL="342900" indent="-342900">
              <a:buAutoNum type="arabicPeriod"/>
            </a:pPr>
            <a:r>
              <a:rPr lang="en-US" dirty="0" smtClean="0"/>
              <a:t>Proposed System</a:t>
            </a:r>
          </a:p>
          <a:p>
            <a:pPr marL="342900" indent="-342900">
              <a:buAutoNum type="arabicPeriod"/>
            </a:pPr>
            <a:r>
              <a:rPr lang="en-US" dirty="0" smtClean="0"/>
              <a:t>Implementation</a:t>
            </a:r>
          </a:p>
          <a:p>
            <a:pPr marL="342900" indent="-342900">
              <a:buAutoNum type="arabicPeriod"/>
            </a:pPr>
            <a:r>
              <a:rPr lang="en-US" dirty="0" smtClean="0"/>
              <a:t>Results and Analysis</a:t>
            </a:r>
          </a:p>
          <a:p>
            <a:pPr marL="342900" indent="-342900">
              <a:buAutoNum type="arabicPeriod"/>
            </a:pPr>
            <a:r>
              <a:rPr lang="en-US" dirty="0" smtClean="0"/>
              <a:t>Conclusion and Future Work</a:t>
            </a:r>
          </a:p>
          <a:p>
            <a:pPr marL="342900" indent="-342900">
              <a:buAutoNum type="arabicPeriod"/>
            </a:pPr>
            <a:r>
              <a:rPr lang="en-US" dirty="0" smtClean="0"/>
              <a:t>References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Shape 171"/>
          <p:cNvSpPr/>
          <p:nvPr/>
        </p:nvSpPr>
        <p:spPr>
          <a:xfrm>
            <a:off x="0" y="-46400"/>
            <a:ext cx="9144000" cy="5143503"/>
          </a:xfrm>
          <a:prstGeom prst="rect">
            <a:avLst/>
          </a:prstGeom>
          <a:noFill/>
          <a:ln>
            <a:noFill/>
          </a:ln>
        </p:spPr>
      </p:sp>
      <p:sp>
        <p:nvSpPr>
          <p:cNvPr id="3" name="Title 2"/>
          <p:cNvSpPr>
            <a:spLocks noGrp="1"/>
          </p:cNvSpPr>
          <p:nvPr>
            <p:ph type="title"/>
          </p:nvPr>
        </p:nvSpPr>
        <p:spPr/>
        <p:txBody>
          <a:bodyPr/>
          <a:lstStyle/>
          <a:p>
            <a:r>
              <a:rPr lang="en-US" dirty="0" smtClean="0"/>
              <a:t>Video</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Results and Analysis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75"/>
        <p:cNvGrpSpPr/>
        <p:nvPr/>
      </p:nvGrpSpPr>
      <p:grpSpPr>
        <a:xfrm>
          <a:off x="0" y="0"/>
          <a:ext cx="0" cy="0"/>
          <a:chOff x="0" y="0"/>
          <a:chExt cx="0" cy="0"/>
        </a:xfrm>
      </p:grpSpPr>
      <p:sp>
        <p:nvSpPr>
          <p:cNvPr id="176" name="Shape 176"/>
          <p:cNvSpPr txBox="1">
            <a:spLocks noGrp="1"/>
          </p:cNvSpPr>
          <p:nvPr>
            <p:ph type="title" idx="4294967295"/>
          </p:nvPr>
        </p:nvSpPr>
        <p:spPr>
          <a:xfrm>
            <a:off x="379525" y="303250"/>
            <a:ext cx="7271700" cy="802200"/>
          </a:xfrm>
          <a:prstGeom prst="rect">
            <a:avLst/>
          </a:prstGeom>
        </p:spPr>
        <p:txBody>
          <a:bodyPr lIns="91425" tIns="91425" rIns="91425" bIns="91425" anchor="b" anchorCtr="0">
            <a:noAutofit/>
          </a:bodyPr>
          <a:lstStyle/>
          <a:p>
            <a:pPr lvl="0">
              <a:spcBef>
                <a:spcPts val="0"/>
              </a:spcBef>
              <a:buNone/>
            </a:pPr>
            <a:endParaRPr/>
          </a:p>
          <a:p>
            <a:pPr lvl="0">
              <a:spcBef>
                <a:spcPts val="0"/>
              </a:spcBef>
              <a:buNone/>
            </a:pPr>
            <a:r>
              <a:rPr lang="en-GB">
                <a:solidFill>
                  <a:srgbClr val="000000"/>
                </a:solidFill>
              </a:rPr>
              <a:t> </a:t>
            </a:r>
            <a:r>
              <a:rPr lang="en-GB">
                <a:solidFill>
                  <a:schemeClr val="lt2"/>
                </a:solidFill>
              </a:rPr>
              <a:t>Result and Analysis</a:t>
            </a:r>
          </a:p>
        </p:txBody>
      </p:sp>
      <p:pic>
        <p:nvPicPr>
          <p:cNvPr id="177" name="Shape 177" descr="Rplot02(50).png"/>
          <p:cNvPicPr preferRelativeResize="0"/>
          <p:nvPr/>
        </p:nvPicPr>
        <p:blipFill>
          <a:blip r:embed="rId3">
            <a:alphaModFix/>
          </a:blip>
          <a:stretch>
            <a:fillRect/>
          </a:stretch>
        </p:blipFill>
        <p:spPr>
          <a:xfrm>
            <a:off x="1390987" y="1284525"/>
            <a:ext cx="6362025" cy="3719025"/>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Results and Analysis</a:t>
            </a:r>
          </a:p>
        </p:txBody>
      </p:sp>
      <p:sp>
        <p:nvSpPr>
          <p:cNvPr id="183" name="Shape 183"/>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a:spcBef>
                <a:spcPts val="0"/>
              </a:spcBef>
              <a:buNone/>
            </a:pPr>
            <a:r>
              <a:rPr lang="en-GB"/>
              <a:t>Through the real time analysis of twitter, one can understand the overall opinion of public behind a certain topic. Thus, it can be called as ‘Opinion Mining’ or ‘Sentiment Analysis’.</a:t>
            </a:r>
          </a:p>
          <a:p>
            <a:pPr lvl="0">
              <a:spcBef>
                <a:spcPts val="0"/>
              </a:spcBef>
              <a:buNone/>
            </a:pPr>
            <a:r>
              <a:rPr lang="en-GB"/>
              <a:t>Briefly, the entire process of real time analysis has two parts:</a:t>
            </a:r>
          </a:p>
          <a:p>
            <a:pPr lvl="0">
              <a:spcBef>
                <a:spcPts val="0"/>
              </a:spcBef>
              <a:buNone/>
            </a:pPr>
            <a:r>
              <a:rPr lang="en-GB"/>
              <a:t>Firstly, reading the data from twitter and writing it in a server called socket</a:t>
            </a:r>
          </a:p>
          <a:p>
            <a:pPr lvl="0">
              <a:spcBef>
                <a:spcPts val="0"/>
              </a:spcBef>
              <a:buNone/>
            </a:pPr>
            <a:r>
              <a:rPr lang="en-GB"/>
              <a:t>Secondly, reading the data from socket and then analyzing the data on-the-fly.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Conclusion and Future Work</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Shape 188"/>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Conclusion</a:t>
            </a:r>
          </a:p>
        </p:txBody>
      </p:sp>
      <p:sp>
        <p:nvSpPr>
          <p:cNvPr id="189" name="Shape 189"/>
          <p:cNvSpPr txBox="1">
            <a:spLocks noGrp="1"/>
          </p:cNvSpPr>
          <p:nvPr>
            <p:ph type="body" idx="1"/>
          </p:nvPr>
        </p:nvSpPr>
        <p:spPr>
          <a:xfrm>
            <a:off x="471900" y="1919075"/>
            <a:ext cx="8222100" cy="3061200"/>
          </a:xfrm>
          <a:prstGeom prst="rect">
            <a:avLst/>
          </a:prstGeom>
        </p:spPr>
        <p:txBody>
          <a:bodyPr lIns="91425" tIns="91425" rIns="91425" bIns="91425" anchor="t" anchorCtr="0">
            <a:noAutofit/>
          </a:bodyPr>
          <a:lstStyle/>
          <a:p>
            <a:pPr lvl="0">
              <a:spcBef>
                <a:spcPts val="0"/>
              </a:spcBef>
              <a:buNone/>
            </a:pPr>
            <a:r>
              <a:rPr lang="en-GB" dirty="0"/>
              <a:t>Likewise twitter and the real time analysis is a powerful tool for business, marketing, politics etc. which has a tendency to extract the result of current trends through feedback and decision making.</a:t>
            </a:r>
          </a:p>
          <a:p>
            <a:pPr lvl="0">
              <a:spcBef>
                <a:spcPts val="0"/>
              </a:spcBef>
              <a:buNone/>
            </a:pPr>
            <a:r>
              <a:rPr lang="en-GB" dirty="0"/>
              <a:t>Merits:</a:t>
            </a:r>
          </a:p>
          <a:p>
            <a:pPr marL="457200" lvl="0" indent="-228600">
              <a:spcBef>
                <a:spcPts val="0"/>
              </a:spcBef>
              <a:buFont typeface="Arial" pitchFamily="34" charset="0"/>
              <a:buChar char="•"/>
            </a:pPr>
            <a:r>
              <a:rPr lang="en-GB" dirty="0"/>
              <a:t>Errors and frauds are detected</a:t>
            </a:r>
          </a:p>
          <a:p>
            <a:pPr marL="457200" lvl="0" indent="-228600">
              <a:spcBef>
                <a:spcPts val="0"/>
              </a:spcBef>
              <a:buFont typeface="Arial" pitchFamily="34" charset="0"/>
              <a:buChar char="•"/>
            </a:pPr>
            <a:r>
              <a:rPr lang="en-GB" dirty="0"/>
              <a:t>New competition strategies are observed</a:t>
            </a:r>
          </a:p>
          <a:p>
            <a:pPr marL="457200" lvl="0" indent="-228600">
              <a:spcBef>
                <a:spcPts val="0"/>
              </a:spcBef>
              <a:buFont typeface="Arial" pitchFamily="34" charset="0"/>
              <a:buChar char="•"/>
            </a:pPr>
            <a:r>
              <a:rPr lang="en-GB" dirty="0"/>
              <a:t>Cost saving</a:t>
            </a:r>
          </a:p>
          <a:p>
            <a:pPr lvl="0">
              <a:spcBef>
                <a:spcPts val="0"/>
              </a:spcBef>
              <a:buNone/>
            </a:pPr>
            <a:endParaRPr dirty="0"/>
          </a:p>
          <a:p>
            <a:pPr lvl="0">
              <a:spcBef>
                <a:spcPts val="0"/>
              </a:spcBef>
              <a:buNone/>
            </a:pPr>
            <a:endParaRPr dirty="0"/>
          </a:p>
          <a:p>
            <a:pPr lvl="0">
              <a:spcBef>
                <a:spcPts val="0"/>
              </a:spcBef>
              <a:buNone/>
            </a:pPr>
            <a:r>
              <a:rPr lang="en-GB" dirty="0"/>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93"/>
        <p:cNvGrpSpPr/>
        <p:nvPr/>
      </p:nvGrpSpPr>
      <p:grpSpPr>
        <a:xfrm>
          <a:off x="0" y="0"/>
          <a:ext cx="0" cy="0"/>
          <a:chOff x="0" y="0"/>
          <a:chExt cx="0" cy="0"/>
        </a:xfrm>
      </p:grpSpPr>
      <p:sp>
        <p:nvSpPr>
          <p:cNvPr id="194" name="Shape 194"/>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Conclusion</a:t>
            </a:r>
          </a:p>
        </p:txBody>
      </p:sp>
      <p:sp>
        <p:nvSpPr>
          <p:cNvPr id="195" name="Shape 195"/>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a:spcBef>
                <a:spcPts val="0"/>
              </a:spcBef>
              <a:buNone/>
            </a:pPr>
            <a:r>
              <a:rPr lang="en-GB" dirty="0"/>
              <a:t>Demerits:</a:t>
            </a:r>
          </a:p>
          <a:p>
            <a:pPr marL="457200" lvl="0" indent="-228600">
              <a:spcBef>
                <a:spcPts val="0"/>
              </a:spcBef>
              <a:buFont typeface="Arial" pitchFamily="34" charset="0"/>
              <a:buChar char="•"/>
            </a:pPr>
            <a:r>
              <a:rPr lang="en-GB" dirty="0"/>
              <a:t>In open source tool </a:t>
            </a:r>
            <a:r>
              <a:rPr lang="en-GB" dirty="0" err="1"/>
              <a:t>Rstudio</a:t>
            </a:r>
            <a:r>
              <a:rPr lang="en-GB" dirty="0"/>
              <a:t>, we can extract only fixed number of maximum tweets (which is limited by twitter API) </a:t>
            </a:r>
          </a:p>
          <a:p>
            <a:pPr marL="457200" lvl="0" indent="-228600">
              <a:spcBef>
                <a:spcPts val="0"/>
              </a:spcBef>
              <a:buFont typeface="Arial" pitchFamily="34" charset="0"/>
              <a:buChar char="•"/>
            </a:pPr>
            <a:r>
              <a:rPr lang="en-GB" dirty="0"/>
              <a:t>Sometimes, the number of tweets recovered can be less than the number of tweets requested.</a:t>
            </a:r>
          </a:p>
          <a:p>
            <a:pPr marL="457200" lvl="0" indent="-228600">
              <a:spcBef>
                <a:spcPts val="0"/>
              </a:spcBef>
              <a:buFont typeface="Arial" pitchFamily="34" charset="0"/>
              <a:buChar char="•"/>
            </a:pPr>
            <a:r>
              <a:rPr lang="en-GB" dirty="0"/>
              <a:t>As characterization of tweets can be positive, negative or neutral, the real time analysis tool can be misleading sometimes.</a:t>
            </a:r>
          </a:p>
          <a:p>
            <a:pPr lvl="0">
              <a:spcBef>
                <a:spcPts val="0"/>
              </a:spcBef>
              <a:buNone/>
            </a:pPr>
            <a:endParaRPr dirty="0"/>
          </a:p>
          <a:p>
            <a:pPr lvl="0">
              <a:spcBef>
                <a:spcPts val="0"/>
              </a:spcBef>
              <a:buNone/>
            </a:pPr>
            <a:endParaRPr dirty="0"/>
          </a:p>
          <a:p>
            <a:pPr lvl="0">
              <a:spcBef>
                <a:spcPts val="0"/>
              </a:spcBef>
              <a:buNone/>
            </a:pPr>
            <a:endParaRPr dirty="0"/>
          </a:p>
          <a:p>
            <a:pPr lvl="0">
              <a:spcBef>
                <a:spcPts val="0"/>
              </a:spcBef>
              <a:buNone/>
            </a:pPr>
            <a:endParaRP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99"/>
        <p:cNvGrpSpPr/>
        <p:nvPr/>
      </p:nvGrpSpPr>
      <p:grpSpPr>
        <a:xfrm>
          <a:off x="0" y="0"/>
          <a:ext cx="0" cy="0"/>
          <a:chOff x="0" y="0"/>
          <a:chExt cx="0" cy="0"/>
        </a:xfrm>
      </p:grpSpPr>
      <p:pic>
        <p:nvPicPr>
          <p:cNvPr id="200" name="Shape 200" descr="RVFranco(BarChart).png"/>
          <p:cNvPicPr preferRelativeResize="0"/>
          <p:nvPr/>
        </p:nvPicPr>
        <p:blipFill>
          <a:blip r:embed="rId3">
            <a:alphaModFix/>
          </a:blip>
          <a:stretch>
            <a:fillRect/>
          </a:stretch>
        </p:blipFill>
        <p:spPr>
          <a:xfrm>
            <a:off x="116627" y="1021250"/>
            <a:ext cx="7086325" cy="4062374"/>
          </a:xfrm>
          <a:prstGeom prst="rect">
            <a:avLst/>
          </a:prstGeom>
          <a:noFill/>
          <a:ln>
            <a:noFill/>
          </a:ln>
        </p:spPr>
      </p:pic>
      <p:sp>
        <p:nvSpPr>
          <p:cNvPr id="201" name="Shape 201"/>
          <p:cNvSpPr txBox="1"/>
          <p:nvPr/>
        </p:nvSpPr>
        <p:spPr>
          <a:xfrm>
            <a:off x="408225" y="221600"/>
            <a:ext cx="6963000" cy="699900"/>
          </a:xfrm>
          <a:prstGeom prst="rect">
            <a:avLst/>
          </a:prstGeom>
          <a:noFill/>
          <a:ln>
            <a:noFill/>
          </a:ln>
        </p:spPr>
        <p:txBody>
          <a:bodyPr lIns="91425" tIns="91425" rIns="91425" bIns="91425" anchor="t" anchorCtr="0">
            <a:noAutofit/>
          </a:bodyPr>
          <a:lstStyle/>
          <a:p>
            <a:pPr lvl="0">
              <a:spcBef>
                <a:spcPts val="0"/>
              </a:spcBef>
              <a:buNone/>
            </a:pPr>
            <a:r>
              <a:rPr lang="en-GB" sz="1800">
                <a:solidFill>
                  <a:schemeClr val="lt2"/>
                </a:solidFill>
              </a:rPr>
              <a:t>Analysing using bar chart</a:t>
            </a:r>
          </a:p>
          <a:p>
            <a:pPr lvl="0">
              <a:spcBef>
                <a:spcPts val="0"/>
              </a:spcBef>
              <a:buNone/>
            </a:pPr>
            <a:r>
              <a:rPr lang="en-GB" sz="1000">
                <a:solidFill>
                  <a:schemeClr val="lt2"/>
                </a:solidFill>
              </a:rPr>
              <a:t>(Analysis on #RVFranco done on 21/03/2017)</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05"/>
        <p:cNvGrpSpPr/>
        <p:nvPr/>
      </p:nvGrpSpPr>
      <p:grpSpPr>
        <a:xfrm>
          <a:off x="0" y="0"/>
          <a:ext cx="0" cy="0"/>
          <a:chOff x="0" y="0"/>
          <a:chExt cx="0" cy="0"/>
        </a:xfrm>
      </p:grpSpPr>
      <p:pic>
        <p:nvPicPr>
          <p:cNvPr id="206" name="Shape 206" descr="Association(RVFranco).png"/>
          <p:cNvPicPr preferRelativeResize="0"/>
          <p:nvPr/>
        </p:nvPicPr>
        <p:blipFill>
          <a:blip r:embed="rId3">
            <a:alphaModFix/>
          </a:blip>
          <a:stretch>
            <a:fillRect/>
          </a:stretch>
        </p:blipFill>
        <p:spPr>
          <a:xfrm>
            <a:off x="261551" y="1062900"/>
            <a:ext cx="6650175" cy="3812349"/>
          </a:xfrm>
          <a:prstGeom prst="rect">
            <a:avLst/>
          </a:prstGeom>
          <a:noFill/>
          <a:ln>
            <a:noFill/>
          </a:ln>
        </p:spPr>
      </p:pic>
      <p:sp>
        <p:nvSpPr>
          <p:cNvPr id="207" name="Shape 207"/>
          <p:cNvSpPr txBox="1"/>
          <p:nvPr/>
        </p:nvSpPr>
        <p:spPr>
          <a:xfrm>
            <a:off x="338225" y="233275"/>
            <a:ext cx="7102800" cy="829500"/>
          </a:xfrm>
          <a:prstGeom prst="rect">
            <a:avLst/>
          </a:prstGeom>
          <a:noFill/>
          <a:ln>
            <a:noFill/>
          </a:ln>
        </p:spPr>
        <p:txBody>
          <a:bodyPr lIns="91425" tIns="91425" rIns="91425" bIns="91425" anchor="t" anchorCtr="0">
            <a:noAutofit/>
          </a:bodyPr>
          <a:lstStyle/>
          <a:p>
            <a:pPr lvl="0">
              <a:spcBef>
                <a:spcPts val="0"/>
              </a:spcBef>
              <a:buNone/>
            </a:pPr>
            <a:r>
              <a:rPr lang="en-GB" sz="1800">
                <a:solidFill>
                  <a:schemeClr val="lt2"/>
                </a:solidFill>
              </a:rPr>
              <a:t>Finding Association with terms.</a:t>
            </a:r>
          </a:p>
          <a:p>
            <a:pPr lvl="0">
              <a:spcBef>
                <a:spcPts val="0"/>
              </a:spcBef>
              <a:buNone/>
            </a:pPr>
            <a:r>
              <a:rPr lang="en-GB" sz="1000">
                <a:solidFill>
                  <a:schemeClr val="lt2"/>
                </a:solidFill>
              </a:rPr>
              <a:t>(Analysis on #RVFranco done on 21/03/2017)</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p:cNvSpPr txBox="1">
            <a:spLocks noGrp="1"/>
          </p:cNvSpPr>
          <p:nvPr>
            <p:ph type="title"/>
          </p:nvPr>
        </p:nvSpPr>
        <p:spPr>
          <a:xfrm>
            <a:off x="460950" y="774625"/>
            <a:ext cx="8222100" cy="767700"/>
          </a:xfrm>
          <a:prstGeom prst="rect">
            <a:avLst/>
          </a:prstGeom>
        </p:spPr>
        <p:txBody>
          <a:bodyPr lIns="91425" tIns="91425" rIns="91425" bIns="91425" anchor="b" anchorCtr="0">
            <a:noAutofit/>
          </a:bodyPr>
          <a:lstStyle/>
          <a:p>
            <a:pPr lvl="0">
              <a:spcBef>
                <a:spcPts val="0"/>
              </a:spcBef>
              <a:buNone/>
            </a:pPr>
            <a:r>
              <a:rPr lang="en-GB" sz="3000">
                <a:solidFill>
                  <a:srgbClr val="F3F3F3"/>
                </a:solidFill>
              </a:rPr>
              <a:t>Future Work</a:t>
            </a:r>
          </a:p>
        </p:txBody>
      </p:sp>
      <p:sp>
        <p:nvSpPr>
          <p:cNvPr id="213" name="Shape 213"/>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marL="457200" lvl="0" indent="-228600">
              <a:spcBef>
                <a:spcPts val="0"/>
              </a:spcBef>
              <a:buFont typeface="Arial" pitchFamily="34" charset="0"/>
              <a:buChar char="•"/>
            </a:pPr>
            <a:r>
              <a:rPr lang="en-GB" dirty="0"/>
              <a:t>We will try to implement a cluster for this data.</a:t>
            </a:r>
          </a:p>
          <a:p>
            <a:pPr marL="457200" lvl="0" indent="-228600">
              <a:spcBef>
                <a:spcPts val="0"/>
              </a:spcBef>
              <a:buFont typeface="Arial" pitchFamily="34" charset="0"/>
              <a:buChar char="•"/>
            </a:pPr>
            <a:r>
              <a:rPr lang="en-GB" dirty="0"/>
              <a:t>For future data scientists are also working on a combination of tweets (or sentence) rather than a single tweet to garner the data.</a:t>
            </a:r>
          </a:p>
          <a:p>
            <a:pPr marL="457200" lvl="0" indent="-228600" rtl="0">
              <a:spcBef>
                <a:spcPts val="0"/>
              </a:spcBef>
              <a:buFont typeface="Arial" pitchFamily="34" charset="0"/>
              <a:buChar char="•"/>
            </a:pPr>
            <a:r>
              <a:rPr lang="en-GB" dirty="0"/>
              <a:t>Also, it can be implemented for Speech recognition instead of text. </a:t>
            </a:r>
          </a:p>
          <a:p>
            <a:pPr lvl="0">
              <a:spcBef>
                <a:spcPts val="0"/>
              </a:spcBef>
              <a:buNone/>
            </a:pPr>
            <a:endParaRP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Introduction</a:t>
            </a:r>
          </a:p>
        </p:txBody>
      </p:sp>
      <p:sp>
        <p:nvSpPr>
          <p:cNvPr id="75" name="Shape 75"/>
          <p:cNvSpPr txBox="1">
            <a:spLocks noGrp="1"/>
          </p:cNvSpPr>
          <p:nvPr>
            <p:ph type="body" idx="1"/>
          </p:nvPr>
        </p:nvSpPr>
        <p:spPr>
          <a:xfrm>
            <a:off x="0" y="1705175"/>
            <a:ext cx="9057000" cy="3298800"/>
          </a:xfrm>
          <a:prstGeom prst="rect">
            <a:avLst/>
          </a:prstGeom>
        </p:spPr>
        <p:txBody>
          <a:bodyPr lIns="91425" tIns="91425" rIns="91425" bIns="91425" anchor="t" anchorCtr="0">
            <a:noAutofit/>
          </a:bodyPr>
          <a:lstStyle/>
          <a:p>
            <a:pPr marL="457200" lvl="0" indent="-228600" rtl="0">
              <a:lnSpc>
                <a:spcPct val="100000"/>
              </a:lnSpc>
              <a:spcBef>
                <a:spcPts val="0"/>
              </a:spcBef>
              <a:spcAft>
                <a:spcPts val="0"/>
              </a:spcAft>
              <a:buFont typeface="Arial" pitchFamily="34" charset="0"/>
              <a:buChar char="•"/>
            </a:pPr>
            <a:r>
              <a:rPr lang="en-GB" dirty="0"/>
              <a:t>In past source of news was ‘traditional media’ such as </a:t>
            </a:r>
            <a:r>
              <a:rPr lang="en-GB" dirty="0" err="1" smtClean="0"/>
              <a:t>newspapers,magazines,television</a:t>
            </a:r>
            <a:r>
              <a:rPr lang="en-GB" dirty="0" smtClean="0"/>
              <a:t> </a:t>
            </a:r>
            <a:r>
              <a:rPr lang="en-GB" dirty="0"/>
              <a:t>etc. but recently social media platforms like </a:t>
            </a:r>
            <a:r>
              <a:rPr lang="en-GB" dirty="0" err="1"/>
              <a:t>Twitter,facebook,Instagram</a:t>
            </a:r>
            <a:r>
              <a:rPr lang="en-GB" dirty="0"/>
              <a:t> have emerged as very important tool for spreading news well before traditional media can do</a:t>
            </a:r>
          </a:p>
          <a:p>
            <a:pPr marL="457200" lvl="0" indent="-228600" rtl="0">
              <a:lnSpc>
                <a:spcPct val="100000"/>
              </a:lnSpc>
              <a:spcBef>
                <a:spcPts val="0"/>
              </a:spcBef>
              <a:spcAft>
                <a:spcPts val="0"/>
              </a:spcAft>
              <a:buFont typeface="Arial" pitchFamily="34" charset="0"/>
              <a:buChar char="•"/>
            </a:pPr>
            <a:r>
              <a:rPr lang="en-GB" dirty="0"/>
              <a:t>Social media not only gives  quick updates but also people can start or indulge themselves in debates over some important topics(</a:t>
            </a:r>
            <a:r>
              <a:rPr lang="en-GB" dirty="0" err="1"/>
              <a:t>Example:US</a:t>
            </a:r>
            <a:r>
              <a:rPr lang="en-GB" dirty="0"/>
              <a:t> Elections 2016 ).</a:t>
            </a:r>
          </a:p>
          <a:p>
            <a:pPr marL="457200" lvl="0" indent="-228600" rtl="0">
              <a:lnSpc>
                <a:spcPct val="100000"/>
              </a:lnSpc>
              <a:spcBef>
                <a:spcPts val="0"/>
              </a:spcBef>
              <a:spcAft>
                <a:spcPts val="0"/>
              </a:spcAft>
              <a:buFont typeface="Arial" pitchFamily="34" charset="0"/>
              <a:buChar char="•"/>
            </a:pPr>
            <a:r>
              <a:rPr lang="en-GB" dirty="0"/>
              <a:t> A trend on Twitter refers to a </a:t>
            </a:r>
            <a:r>
              <a:rPr lang="en-GB" dirty="0" err="1"/>
              <a:t>hashtag</a:t>
            </a:r>
            <a:r>
              <a:rPr lang="en-GB" dirty="0"/>
              <a:t>-driven topic that is immediately popular at a particular time. </a:t>
            </a:r>
          </a:p>
          <a:p>
            <a:pPr marL="457200" lvl="0" indent="-228600" rtl="0">
              <a:lnSpc>
                <a:spcPct val="100000"/>
              </a:lnSpc>
              <a:spcBef>
                <a:spcPts val="0"/>
              </a:spcBef>
              <a:buFont typeface="Arial" pitchFamily="34" charset="0"/>
              <a:buChar char="•"/>
            </a:pPr>
            <a:r>
              <a:rPr lang="en-GB" dirty="0"/>
              <a:t>These trending topics can be  events such as political movements (USA election), entertainment (Academy Awards).</a:t>
            </a:r>
          </a:p>
          <a:p>
            <a:pPr lvl="0" rtl="0">
              <a:lnSpc>
                <a:spcPct val="100000"/>
              </a:lnSpc>
              <a:spcBef>
                <a:spcPts val="0"/>
              </a:spcBef>
              <a:buNone/>
            </a:pPr>
            <a:endParaRP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Shape 218"/>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References</a:t>
            </a:r>
          </a:p>
        </p:txBody>
      </p:sp>
      <p:sp>
        <p:nvSpPr>
          <p:cNvPr id="219" name="Shape 219"/>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rtl="0">
              <a:spcBef>
                <a:spcPts val="0"/>
              </a:spcBef>
              <a:spcAft>
                <a:spcPts val="400"/>
              </a:spcAft>
              <a:buNone/>
            </a:pPr>
            <a:endParaRPr sz="1700" b="1">
              <a:solidFill>
                <a:srgbClr val="000000"/>
              </a:solidFill>
              <a:latin typeface="Arial"/>
              <a:ea typeface="Arial"/>
              <a:cs typeface="Arial"/>
              <a:sym typeface="Arial"/>
            </a:endParaRPr>
          </a:p>
          <a:p>
            <a:pPr lvl="0" rtl="0">
              <a:spcBef>
                <a:spcPts val="0"/>
              </a:spcBef>
              <a:buNone/>
            </a:pPr>
            <a:r>
              <a:rPr lang="en-GB" sz="1000"/>
              <a:t>[1] D. Ahmad and D. Alhayyan, "Discovering and Analyzing Important Real-Time Trends in Noisy Twitter Streams"</a:t>
            </a:r>
          </a:p>
          <a:p>
            <a:pPr lvl="0">
              <a:spcBef>
                <a:spcPts val="0"/>
              </a:spcBef>
              <a:buNone/>
            </a:pPr>
            <a:r>
              <a:rPr lang="en-GB" sz="1000"/>
              <a:t>[2] Baqapuri, Afroze Ibrahim. </a:t>
            </a:r>
            <a:r>
              <a:rPr lang="en-GB" sz="1000" i="1"/>
              <a:t>Twitter Sentiment Analysis</a:t>
            </a:r>
            <a:r>
              <a:rPr lang="en-GB" sz="1000"/>
              <a:t>. 2012.</a:t>
            </a:r>
          </a:p>
          <a:p>
            <a:pPr lvl="0">
              <a:spcBef>
                <a:spcPts val="0"/>
              </a:spcBef>
              <a:buNone/>
            </a:pPr>
            <a:r>
              <a:rPr lang="en-GB" sz="1000"/>
              <a:t>[3] Conclusion: Twitter and the Analysis of Social Phenomena,A Jungherr, Andreas, Analyzing Political Communication with Digital Trace Data: The Role of Twitter Messages in Social Science Research, 2015, Springer International Publishing, Cham, 10.1007/978-3-319-20319-5_8,  </a:t>
            </a:r>
            <a:r>
              <a:rPr lang="en-GB" sz="1000" u="sng">
                <a:solidFill>
                  <a:schemeClr val="hlink"/>
                </a:solidFill>
                <a:hlinkClick r:id="rId3"/>
              </a:rPr>
              <a:t>http://dx.doi.org/10.1007/978-3-319-20319-5_8</a:t>
            </a:r>
            <a:r>
              <a:rPr lang="en-GB" sz="1000"/>
              <a:t>, 211-220</a:t>
            </a:r>
          </a:p>
          <a:p>
            <a:pPr lvl="0">
              <a:spcBef>
                <a:spcPts val="0"/>
              </a:spcBef>
              <a:buNone/>
            </a:pPr>
            <a:r>
              <a:rPr lang="en-GB" sz="1000"/>
              <a:t>[4] Data Science Department(DATA5000), Carleton University </a:t>
            </a:r>
          </a:p>
          <a:p>
            <a:pPr lvl="0" rtl="0">
              <a:spcBef>
                <a:spcPts val="0"/>
              </a:spcBef>
              <a:buNone/>
            </a:pPr>
            <a:r>
              <a:rPr lang="en-GB" sz="1000"/>
              <a:t>[5] Kaify Rais, Twitter Analysis, 2015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body" idx="1"/>
          </p:nvPr>
        </p:nvSpPr>
        <p:spPr>
          <a:xfrm>
            <a:off x="0" y="1693850"/>
            <a:ext cx="9144000" cy="3449700"/>
          </a:xfrm>
          <a:prstGeom prst="rect">
            <a:avLst/>
          </a:prstGeom>
          <a:solidFill>
            <a:srgbClr val="EFEFEF"/>
          </a:solidFill>
          <a:ln>
            <a:noFill/>
          </a:ln>
        </p:spPr>
        <p:txBody>
          <a:bodyPr lIns="91425" tIns="91425" rIns="91425" bIns="91425" anchor="t" anchorCtr="0">
            <a:noAutofit/>
          </a:bodyPr>
          <a:lstStyle/>
          <a:p>
            <a:pPr lvl="0">
              <a:spcBef>
                <a:spcPts val="0"/>
              </a:spcBef>
              <a:buNone/>
            </a:pPr>
            <a:r>
              <a:rPr lang="en-GB"/>
              <a:t>Twitter is an online news and social networking service where users post and interact with messages, "tweets," restricted to 140 characters. Twitter uses “hashtag” - a type of label or metadata tag used on social network and microblogging services which makes it easier for users to find messages with a specific theme or content.</a:t>
            </a:r>
          </a:p>
          <a:p>
            <a:pPr lvl="0" rtl="0">
              <a:spcBef>
                <a:spcPts val="0"/>
              </a:spcBef>
              <a:buNone/>
            </a:pPr>
            <a:r>
              <a:rPr lang="en-GB"/>
              <a:t>Because tweets are sent out continuously, Twitter is a great way to figure out how people feel about current events.</a:t>
            </a:r>
          </a:p>
          <a:p>
            <a:pPr lvl="0" rtl="0">
              <a:spcBef>
                <a:spcPts val="0"/>
              </a:spcBef>
              <a:buNone/>
            </a:pPr>
            <a:endParaRPr/>
          </a:p>
          <a:p>
            <a:pPr lvl="0" rtl="0">
              <a:spcBef>
                <a:spcPts val="0"/>
              </a:spcBef>
              <a:buNone/>
            </a:pPr>
            <a:endParaRPr/>
          </a:p>
        </p:txBody>
      </p:sp>
      <p:sp>
        <p:nvSpPr>
          <p:cNvPr id="81" name="Shape 81"/>
          <p:cNvSpPr/>
          <p:nvPr/>
        </p:nvSpPr>
        <p:spPr>
          <a:xfrm>
            <a:off x="56350" y="374874"/>
            <a:ext cx="7489781" cy="895050"/>
          </a:xfrm>
          <a:prstGeom prst="rect">
            <a:avLst/>
          </a:prstGeom>
        </p:spPr>
        <p:txBody>
          <a:bodyPr>
            <a:prstTxWarp prst="textPlain">
              <a:avLst/>
            </a:prstTxWarp>
          </a:bodyPr>
          <a:lstStyle/>
          <a:p>
            <a:pPr lvl="0" algn="ctr"/>
            <a:r>
              <a:rPr b="0" i="0">
                <a:ln w="9525" cap="flat" cmpd="sng">
                  <a:solidFill>
                    <a:schemeClr val="dk2"/>
                  </a:solidFill>
                  <a:prstDash val="solid"/>
                  <a:round/>
                  <a:headEnd type="none" w="med" len="med"/>
                  <a:tailEnd type="none" w="med" len="med"/>
                </a:ln>
                <a:solidFill>
                  <a:schemeClr val="lt2"/>
                </a:solidFill>
                <a:latin typeface="Arial"/>
              </a:rPr>
              <a:t>What is twitter?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continued...</a:t>
            </a:r>
          </a:p>
        </p:txBody>
      </p:sp>
      <p:sp>
        <p:nvSpPr>
          <p:cNvPr id="87" name="Shape 87"/>
          <p:cNvSpPr txBox="1">
            <a:spLocks noGrp="1"/>
          </p:cNvSpPr>
          <p:nvPr>
            <p:ph type="body" idx="1"/>
          </p:nvPr>
        </p:nvSpPr>
        <p:spPr>
          <a:xfrm>
            <a:off x="0" y="1657350"/>
            <a:ext cx="9144000" cy="3486150"/>
          </a:xfrm>
          <a:prstGeom prst="rect">
            <a:avLst/>
          </a:prstGeom>
        </p:spPr>
        <p:txBody>
          <a:bodyPr lIns="91425" tIns="91425" rIns="91425" bIns="91425" anchor="t" anchorCtr="0">
            <a:noAutofit/>
          </a:bodyPr>
          <a:lstStyle/>
          <a:p>
            <a:pPr marL="457200" lvl="0" indent="-228600" rtl="0">
              <a:spcBef>
                <a:spcPts val="0"/>
              </a:spcBef>
              <a:buFont typeface="Arial" pitchFamily="34" charset="0"/>
              <a:buChar char="•"/>
            </a:pPr>
            <a:r>
              <a:rPr lang="en-GB" dirty="0"/>
              <a:t>These trends or streams can give information and feedback about what people are thinking on a particular topic or where they are paying attention.</a:t>
            </a:r>
          </a:p>
          <a:p>
            <a:pPr marL="457200" lvl="0" indent="-228600" rtl="0">
              <a:spcBef>
                <a:spcPts val="0"/>
              </a:spcBef>
              <a:buFont typeface="Arial" pitchFamily="34" charset="0"/>
              <a:buChar char="•"/>
            </a:pPr>
            <a:r>
              <a:rPr lang="en-GB" dirty="0"/>
              <a:t>Here we are focusing on uncovering  and analyzing real-time trends in Twitter. These trends can be used to discover emerging patterns in real time, which can be used for various applications.</a:t>
            </a:r>
          </a:p>
          <a:p>
            <a:pPr marL="457200" lvl="0" indent="-228600" rtl="0">
              <a:spcBef>
                <a:spcPts val="0"/>
              </a:spcBef>
              <a:buFont typeface="Arial" pitchFamily="34" charset="0"/>
              <a:buChar char="•"/>
            </a:pPr>
            <a:r>
              <a:rPr lang="en-GB" dirty="0"/>
              <a:t>Example</a:t>
            </a:r>
            <a:r>
              <a:rPr lang="en-GB" dirty="0" smtClean="0"/>
              <a:t>: If </a:t>
            </a:r>
            <a:r>
              <a:rPr lang="en-GB" dirty="0"/>
              <a:t>a online news company(BBC.com) wants to get idea about what people are focusing at certain time when a particular event is going on real time analysis on social media can help them in various ways.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pic>
        <p:nvPicPr>
          <p:cNvPr id="92" name="Shape 92" descr="earthquakes.PNG"/>
          <p:cNvPicPr preferRelativeResize="0"/>
          <p:nvPr/>
        </p:nvPicPr>
        <p:blipFill>
          <a:blip r:embed="rId3">
            <a:alphaModFix/>
          </a:blip>
          <a:stretch>
            <a:fillRect/>
          </a:stretch>
        </p:blipFill>
        <p:spPr>
          <a:xfrm>
            <a:off x="0" y="1128400"/>
            <a:ext cx="9197949" cy="4015099"/>
          </a:xfrm>
          <a:prstGeom prst="rect">
            <a:avLst/>
          </a:prstGeom>
          <a:noFill/>
          <a:ln>
            <a:noFill/>
          </a:ln>
        </p:spPr>
      </p:pic>
      <p:sp>
        <p:nvSpPr>
          <p:cNvPr id="93" name="Shape 93"/>
          <p:cNvSpPr txBox="1">
            <a:spLocks noGrp="1"/>
          </p:cNvSpPr>
          <p:nvPr>
            <p:ph type="title"/>
          </p:nvPr>
        </p:nvSpPr>
        <p:spPr>
          <a:xfrm>
            <a:off x="228600" y="590550"/>
            <a:ext cx="8222100" cy="548100"/>
          </a:xfrm>
          <a:prstGeom prst="rect">
            <a:avLst/>
          </a:prstGeom>
        </p:spPr>
        <p:txBody>
          <a:bodyPr lIns="91425" tIns="91425" rIns="91425" bIns="91425" anchor="b" anchorCtr="0">
            <a:noAutofit/>
          </a:bodyPr>
          <a:lstStyle/>
          <a:p>
            <a:pPr lvl="0">
              <a:spcBef>
                <a:spcPts val="0"/>
              </a:spcBef>
              <a:buNone/>
            </a:pPr>
            <a:r>
              <a:rPr lang="en-GB" dirty="0"/>
              <a:t>#Earthquake</a:t>
            </a:r>
          </a:p>
        </p:txBody>
      </p:sp>
      <p:sp>
        <p:nvSpPr>
          <p:cNvPr id="94" name="Shape 94"/>
          <p:cNvSpPr txBox="1"/>
          <p:nvPr/>
        </p:nvSpPr>
        <p:spPr>
          <a:xfrm>
            <a:off x="0" y="4890900"/>
            <a:ext cx="9144000" cy="252600"/>
          </a:xfrm>
          <a:prstGeom prst="rect">
            <a:avLst/>
          </a:prstGeom>
          <a:noFill/>
          <a:ln>
            <a:noFill/>
          </a:ln>
        </p:spPr>
        <p:txBody>
          <a:bodyPr lIns="91425" tIns="91425" rIns="91425" bIns="91425" anchor="t" anchorCtr="0">
            <a:noAutofit/>
          </a:bodyPr>
          <a:lstStyle/>
          <a:p>
            <a:pPr lvl="0">
              <a:spcBef>
                <a:spcPts val="0"/>
              </a:spcBef>
              <a:buNone/>
            </a:pPr>
            <a:r>
              <a:rPr lang="en-GB" sz="600"/>
              <a:t>Reference: Generated via Online Tableau software, www.tableau.com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471900" y="738725"/>
            <a:ext cx="8222100" cy="767700"/>
          </a:xfrm>
          <a:prstGeom prst="rect">
            <a:avLst/>
          </a:prstGeom>
        </p:spPr>
        <p:txBody>
          <a:bodyPr lIns="91425" tIns="91425" rIns="91425" bIns="91425" anchor="b" anchorCtr="0">
            <a:noAutofit/>
          </a:bodyPr>
          <a:lstStyle/>
          <a:p>
            <a:pPr lvl="0">
              <a:spcBef>
                <a:spcPts val="0"/>
              </a:spcBef>
              <a:buNone/>
            </a:pPr>
            <a:r>
              <a:rPr lang="en-GB"/>
              <a:t>Objective</a:t>
            </a:r>
          </a:p>
        </p:txBody>
      </p:sp>
      <p:sp>
        <p:nvSpPr>
          <p:cNvPr id="100" name="Shape 100"/>
          <p:cNvSpPr txBox="1">
            <a:spLocks noGrp="1"/>
          </p:cNvSpPr>
          <p:nvPr>
            <p:ph type="body" idx="1"/>
          </p:nvPr>
        </p:nvSpPr>
        <p:spPr>
          <a:xfrm>
            <a:off x="471900" y="1919075"/>
            <a:ext cx="8222100" cy="2710200"/>
          </a:xfrm>
          <a:prstGeom prst="rect">
            <a:avLst/>
          </a:prstGeom>
        </p:spPr>
        <p:txBody>
          <a:bodyPr lIns="91425" tIns="91425" rIns="91425" bIns="91425" anchor="t" anchorCtr="0">
            <a:noAutofit/>
          </a:bodyPr>
          <a:lstStyle/>
          <a:p>
            <a:pPr lvl="0">
              <a:spcBef>
                <a:spcPts val="0"/>
              </a:spcBef>
              <a:buNone/>
            </a:pPr>
            <a:r>
              <a:rPr lang="en-GB"/>
              <a:t>To analyse the trends on twitter using the “hashtag”.</a:t>
            </a:r>
          </a:p>
          <a:p>
            <a:pPr lvl="0">
              <a:spcBef>
                <a:spcPts val="0"/>
              </a:spcBef>
              <a:buNone/>
            </a:pPr>
            <a:r>
              <a:rPr lang="en-GB"/>
              <a:t>Real time analysis can be defined as the use of, or the capacity to use, available enterprise data and resources when needed. It consists of dynamic analysis and reporting, based on data entered into a system less than 60 seconds ago.</a:t>
            </a:r>
          </a:p>
          <a:p>
            <a:pPr lvl="0">
              <a:spcBef>
                <a:spcPts val="0"/>
              </a:spcBef>
              <a:buNone/>
            </a:pPr>
            <a:r>
              <a:rPr lang="en-GB"/>
              <a:t>Social websites are one of the major driving forces for large data adoption.Public APIs provided by sites like twitter are useful source of data for analyzing and understanding popular trends.</a:t>
            </a:r>
          </a:p>
          <a:p>
            <a:pPr lvl="0">
              <a:spcBef>
                <a:spcPts val="0"/>
              </a:spcBef>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Proposed System</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04800" y="1123950"/>
            <a:ext cx="8222100" cy="575100"/>
          </a:xfrm>
          <a:prstGeom prst="rect">
            <a:avLst/>
          </a:prstGeom>
        </p:spPr>
        <p:txBody>
          <a:bodyPr lIns="91425" tIns="91425" rIns="91425" bIns="91425" anchor="b" anchorCtr="0">
            <a:noAutofit/>
          </a:bodyPr>
          <a:lstStyle/>
          <a:p>
            <a:pPr lvl="0">
              <a:spcBef>
                <a:spcPts val="0"/>
              </a:spcBef>
              <a:buNone/>
            </a:pPr>
            <a:r>
              <a:rPr lang="en-GB" dirty="0" smtClean="0"/>
              <a:t>Layout</a:t>
            </a:r>
            <a:endParaRPr lang="en-GB" dirty="0"/>
          </a:p>
        </p:txBody>
      </p:sp>
      <p:sp>
        <p:nvSpPr>
          <p:cNvPr id="106" name="Shape 106"/>
          <p:cNvSpPr txBox="1">
            <a:spLocks noGrp="1"/>
          </p:cNvSpPr>
          <p:nvPr>
            <p:ph type="body" idx="1"/>
          </p:nvPr>
        </p:nvSpPr>
        <p:spPr>
          <a:xfrm>
            <a:off x="69875" y="1593374"/>
            <a:ext cx="9074100" cy="3550125"/>
          </a:xfrm>
          <a:prstGeom prst="rect">
            <a:avLst/>
          </a:prstGeom>
        </p:spPr>
        <p:txBody>
          <a:bodyPr lIns="91425" tIns="91425" rIns="91425" bIns="91425" anchor="t" anchorCtr="0">
            <a:noAutofit/>
          </a:bodyPr>
          <a:lstStyle/>
          <a:p>
            <a:pPr marL="457200" lvl="0" indent="-228600" rtl="0">
              <a:spcBef>
                <a:spcPts val="0"/>
              </a:spcBef>
              <a:buFont typeface="Arial" pitchFamily="34" charset="0"/>
              <a:buChar char="•"/>
            </a:pPr>
            <a:r>
              <a:rPr lang="en-GB" dirty="0"/>
              <a:t>We analysed the data of </a:t>
            </a:r>
            <a:r>
              <a:rPr lang="en-GB" dirty="0">
                <a:solidFill>
                  <a:srgbClr val="FF0000"/>
                </a:solidFill>
              </a:rPr>
              <a:t>50 tweets</a:t>
            </a:r>
            <a:r>
              <a:rPr lang="en-GB" dirty="0"/>
              <a:t> using keyword </a:t>
            </a:r>
            <a:r>
              <a:rPr lang="en-GB" dirty="0">
                <a:solidFill>
                  <a:srgbClr val="FF0000"/>
                </a:solidFill>
              </a:rPr>
              <a:t>#Oscar</a:t>
            </a:r>
            <a:r>
              <a:rPr lang="en-GB" dirty="0"/>
              <a:t> and programmed a </a:t>
            </a:r>
            <a:r>
              <a:rPr lang="en-GB" dirty="0">
                <a:solidFill>
                  <a:srgbClr val="FF0000"/>
                </a:solidFill>
              </a:rPr>
              <a:t>word cloud</a:t>
            </a:r>
            <a:r>
              <a:rPr lang="en-GB" dirty="0"/>
              <a:t>.</a:t>
            </a:r>
          </a:p>
          <a:p>
            <a:pPr marL="457200" lvl="0" indent="-228600" rtl="0">
              <a:spcBef>
                <a:spcPts val="0"/>
              </a:spcBef>
              <a:buFont typeface="Arial" pitchFamily="34" charset="0"/>
              <a:buChar char="•"/>
            </a:pPr>
            <a:r>
              <a:rPr lang="en-GB" dirty="0"/>
              <a:t>The size of a word in word cloud directly corresponds to its importance. The</a:t>
            </a:r>
            <a:r>
              <a:rPr lang="en-GB" u="sng" dirty="0"/>
              <a:t> higher the frequency, the bigger the size</a:t>
            </a:r>
            <a:r>
              <a:rPr lang="en-GB" dirty="0"/>
              <a:t>. </a:t>
            </a:r>
          </a:p>
          <a:p>
            <a:pPr marL="457200" lvl="0" indent="-228600" rtl="0">
              <a:spcBef>
                <a:spcPts val="0"/>
              </a:spcBef>
              <a:buFont typeface="Arial" pitchFamily="34" charset="0"/>
              <a:buChar char="•"/>
            </a:pPr>
            <a:r>
              <a:rPr lang="en-GB" dirty="0"/>
              <a:t>Analysing data requires dataset, further demanding API (application program interface, set of tools or protocols to build software applications).</a:t>
            </a:r>
          </a:p>
          <a:p>
            <a:pPr marL="457200" lvl="0" indent="-228600" rtl="0">
              <a:spcBef>
                <a:spcPts val="0"/>
              </a:spcBef>
              <a:buFont typeface="Arial" pitchFamily="34" charset="0"/>
              <a:buChar char="•"/>
            </a:pPr>
            <a:r>
              <a:rPr lang="en-GB" dirty="0"/>
              <a:t>API of Twitter is an interface between the application just created and </a:t>
            </a:r>
            <a:r>
              <a:rPr lang="en-GB" dirty="0" err="1"/>
              <a:t>Rstudio</a:t>
            </a:r>
            <a:r>
              <a:rPr lang="en-GB" dirty="0"/>
              <a:t>. They are integrated by the packages and functions, they load tweets from twitter to </a:t>
            </a:r>
            <a:r>
              <a:rPr lang="en-GB" dirty="0" err="1"/>
              <a:t>RStudio</a:t>
            </a:r>
            <a:r>
              <a:rPr lang="en-GB" dirty="0"/>
              <a:t>. </a:t>
            </a:r>
          </a:p>
          <a:p>
            <a:pPr lvl="0" rtl="0">
              <a:spcBef>
                <a:spcPts val="0"/>
              </a:spcBef>
              <a:buNone/>
            </a:pPr>
            <a:endParaRPr dirty="0"/>
          </a:p>
        </p:txBody>
      </p:sp>
    </p:spTree>
  </p:cSld>
  <p:clrMapOvr>
    <a:masterClrMapping/>
  </p:clrMapOvr>
</p:sld>
</file>

<file path=ppt/theme/theme1.xml><?xml version="1.0" encoding="utf-8"?>
<a:theme xmlns:a="http://schemas.openxmlformats.org/drawingml/2006/main"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4FC3F7"/>
      </a:accent5>
      <a:accent6>
        <a:srgbClr val="F4B400"/>
      </a:accent6>
      <a:hlink>
        <a:srgbClr val="4FC3F7"/>
      </a:hlink>
      <a:folHlink>
        <a:srgbClr val="4FC3F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1360</Words>
  <Application>Microsoft Macintosh PowerPoint</Application>
  <PresentationFormat>On-screen Show (16:9)</PresentationFormat>
  <Paragraphs>154</Paragraphs>
  <Slides>30</Slides>
  <Notes>25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30</vt:i4>
      </vt:variant>
    </vt:vector>
  </HeadingPairs>
  <TitlesOfParts>
    <vt:vector size="33" baseType="lpstr">
      <vt:lpstr>Arial</vt:lpstr>
      <vt:lpstr>Roboto</vt:lpstr>
      <vt:lpstr>material</vt:lpstr>
      <vt:lpstr>Real Time Analysis in Twitter</vt:lpstr>
      <vt:lpstr>Contents</vt:lpstr>
      <vt:lpstr>Introduction</vt:lpstr>
      <vt:lpstr>PowerPoint Presentation</vt:lpstr>
      <vt:lpstr>continued...</vt:lpstr>
      <vt:lpstr>#Earthquake</vt:lpstr>
      <vt:lpstr>Objective</vt:lpstr>
      <vt:lpstr>Proposed System</vt:lpstr>
      <vt:lpstr>Layout</vt:lpstr>
      <vt:lpstr>FLOWCHART</vt:lpstr>
      <vt:lpstr>PowerPoint Presentation</vt:lpstr>
      <vt:lpstr>PowerPoint Presentation</vt:lpstr>
      <vt:lpstr>PowerPoint Presentation</vt:lpstr>
      <vt:lpstr>PowerPoint Presentation</vt:lpstr>
      <vt:lpstr>Implementation</vt:lpstr>
      <vt:lpstr>Implementation</vt:lpstr>
      <vt:lpstr>Implementation</vt:lpstr>
      <vt:lpstr>Implementation</vt:lpstr>
      <vt:lpstr>Implementation</vt:lpstr>
      <vt:lpstr>Video</vt:lpstr>
      <vt:lpstr>Results and Analysis</vt:lpstr>
      <vt:lpstr>  Result and Analysis</vt:lpstr>
      <vt:lpstr>Results and Analysis</vt:lpstr>
      <vt:lpstr>Conclusion and Future Work</vt:lpstr>
      <vt:lpstr>Conclusion</vt:lpstr>
      <vt:lpstr>Conclusion</vt:lpstr>
      <vt:lpstr>PowerPoint Presentation</vt:lpstr>
      <vt:lpstr>PowerPoint Presentation</vt:lpstr>
      <vt:lpstr>Future Work</vt:lpstr>
      <vt:lpstr>References</vt:lpstr>
    </vt:vector>
  </TitlesOfParts>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Real Time Analysis in Twitter</dc:title>
  <cp:lastModifiedBy>Imran Ahmad</cp:lastModifiedBy>
  <cp:revision>3</cp:revision>
  <dcterms:modified xsi:type="dcterms:W3CDTF">2017-03-22T11:09:23Z</dcterms:modified>
</cp:coreProperties>
</file>