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9" r:id="rId1"/>
  </p:sldMasterIdLst>
  <p:notesMasterIdLst>
    <p:notesMasterId r:id="rId30"/>
  </p:notesMasterIdLst>
  <p:sldIdLst>
    <p:sldId id="256" r:id="rId2"/>
    <p:sldId id="257" r:id="rId3"/>
    <p:sldId id="294" r:id="rId4"/>
    <p:sldId id="283" r:id="rId5"/>
    <p:sldId id="326" r:id="rId6"/>
    <p:sldId id="298" r:id="rId7"/>
    <p:sldId id="320" r:id="rId8"/>
    <p:sldId id="299" r:id="rId9"/>
    <p:sldId id="309" r:id="rId10"/>
    <p:sldId id="311" r:id="rId11"/>
    <p:sldId id="312" r:id="rId12"/>
    <p:sldId id="308" r:id="rId13"/>
    <p:sldId id="310" r:id="rId14"/>
    <p:sldId id="300" r:id="rId15"/>
    <p:sldId id="295" r:id="rId16"/>
    <p:sldId id="324" r:id="rId17"/>
    <p:sldId id="302" r:id="rId18"/>
    <p:sldId id="325" r:id="rId19"/>
    <p:sldId id="305" r:id="rId20"/>
    <p:sldId id="306" r:id="rId21"/>
    <p:sldId id="319" r:id="rId22"/>
    <p:sldId id="307" r:id="rId23"/>
    <p:sldId id="327" r:id="rId24"/>
    <p:sldId id="322" r:id="rId25"/>
    <p:sldId id="277" r:id="rId26"/>
    <p:sldId id="317" r:id="rId27"/>
    <p:sldId id="318" r:id="rId28"/>
    <p:sldId id="31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74"/>
  </p:normalViewPr>
  <p:slideViewPr>
    <p:cSldViewPr snapToGrid="0" snapToObjects="1">
      <p:cViewPr varScale="1">
        <p:scale>
          <a:sx n="121" d="100"/>
          <a:sy n="121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D6BC8-C36C-42B0-8159-E3130E540A27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C213DD-4837-4EDF-AA6E-1E070C1E2E9F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Apache Spark </a:t>
          </a:r>
          <a:endParaRPr lang="en-US" dirty="0"/>
        </a:p>
      </dgm:t>
    </dgm:pt>
    <dgm:pt modelId="{B3C158B5-F9C4-43DE-B4E6-7248AE608DE6}" type="parTrans" cxnId="{8FDF69CB-6841-4920-A28A-6A353E84ED14}">
      <dgm:prSet/>
      <dgm:spPr/>
      <dgm:t>
        <a:bodyPr/>
        <a:lstStyle/>
        <a:p>
          <a:endParaRPr lang="en-US"/>
        </a:p>
      </dgm:t>
    </dgm:pt>
    <dgm:pt modelId="{68936421-3231-43E1-B180-2FF1AD104048}" type="sibTrans" cxnId="{8FDF69CB-6841-4920-A28A-6A353E84ED14}">
      <dgm:prSet/>
      <dgm:spPr/>
      <dgm:t>
        <a:bodyPr/>
        <a:lstStyle/>
        <a:p>
          <a:endParaRPr lang="en-US"/>
        </a:p>
      </dgm:t>
    </dgm:pt>
    <dgm:pt modelId="{82729774-E76B-4470-A6D8-17AB3FA9EE23}">
      <dgm:prSet phldrT="[Text]" custT="1"/>
      <dgm:spPr/>
      <dgm:t>
        <a:bodyPr/>
        <a:lstStyle/>
        <a:p>
          <a:r>
            <a:rPr lang="en-US" sz="2000" dirty="0"/>
            <a:t>A lightning fast cluster computing platform to retrieve streaming data and forwarding to storage system like HDFS, Database Server </a:t>
          </a:r>
        </a:p>
      </dgm:t>
    </dgm:pt>
    <dgm:pt modelId="{B465A1B7-3529-435E-B917-1EEDB76DEEF3}" type="parTrans" cxnId="{9061C043-D882-4C2C-A922-73A633C159B9}">
      <dgm:prSet/>
      <dgm:spPr/>
      <dgm:t>
        <a:bodyPr/>
        <a:lstStyle/>
        <a:p>
          <a:endParaRPr lang="en-US"/>
        </a:p>
      </dgm:t>
    </dgm:pt>
    <dgm:pt modelId="{4E62965B-3F89-46E3-ACC7-CFD00CEFEEC9}" type="sibTrans" cxnId="{9061C043-D882-4C2C-A922-73A633C159B9}">
      <dgm:prSet/>
      <dgm:spPr/>
      <dgm:t>
        <a:bodyPr/>
        <a:lstStyle/>
        <a:p>
          <a:endParaRPr lang="en-US"/>
        </a:p>
      </dgm:t>
    </dgm:pt>
    <dgm:pt modelId="{5C67B131-051B-433D-8205-B6D0B2B17F98}">
      <dgm:prSet phldrT="[Text]"/>
      <dgm:spPr/>
      <dgm:t>
        <a:bodyPr/>
        <a:lstStyle/>
        <a:p>
          <a:endParaRPr lang="en-US" dirty="0"/>
        </a:p>
        <a:p>
          <a:endParaRPr lang="en-US" dirty="0"/>
        </a:p>
        <a:p>
          <a:r>
            <a:rPr lang="en-US" dirty="0"/>
            <a:t>High Level Functional and Object Oriented Programming </a:t>
          </a:r>
        </a:p>
      </dgm:t>
    </dgm:pt>
    <dgm:pt modelId="{156E5987-5AE2-4ED5-B4EF-473D1A06871E}" type="parTrans" cxnId="{D6FBDB6D-D043-40DA-958C-6402CECBE462}">
      <dgm:prSet/>
      <dgm:spPr/>
      <dgm:t>
        <a:bodyPr/>
        <a:lstStyle/>
        <a:p>
          <a:endParaRPr lang="en-US"/>
        </a:p>
      </dgm:t>
    </dgm:pt>
    <dgm:pt modelId="{FD3F76C7-9951-4C1A-970A-E55A5C91BF22}" type="sibTrans" cxnId="{D6FBDB6D-D043-40DA-958C-6402CECBE462}">
      <dgm:prSet/>
      <dgm:spPr/>
      <dgm:t>
        <a:bodyPr/>
        <a:lstStyle/>
        <a:p>
          <a:endParaRPr lang="en-US"/>
        </a:p>
      </dgm:t>
    </dgm:pt>
    <dgm:pt modelId="{D81F7B10-8E45-428F-B6AC-720F081C357A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</a:rPr>
            <a:t>Intellij</a:t>
          </a:r>
          <a:r>
            <a:rPr lang="en-US" dirty="0">
              <a:solidFill>
                <a:srgbClr val="FFFF00"/>
              </a:solidFill>
            </a:rPr>
            <a:t> Idea</a:t>
          </a:r>
        </a:p>
      </dgm:t>
    </dgm:pt>
    <dgm:pt modelId="{7FA4B709-BB05-4E67-BDFA-54B6491C2F55}" type="parTrans" cxnId="{2B13E358-A0DA-46C4-B3F0-0E7DEEDD9BEE}">
      <dgm:prSet/>
      <dgm:spPr/>
      <dgm:t>
        <a:bodyPr/>
        <a:lstStyle/>
        <a:p>
          <a:endParaRPr lang="en-US"/>
        </a:p>
      </dgm:t>
    </dgm:pt>
    <dgm:pt modelId="{5212BA22-5BCD-4033-9804-B2C0522CB969}" type="sibTrans" cxnId="{2B13E358-A0DA-46C4-B3F0-0E7DEEDD9BEE}">
      <dgm:prSet/>
      <dgm:spPr/>
      <dgm:t>
        <a:bodyPr/>
        <a:lstStyle/>
        <a:p>
          <a:endParaRPr lang="en-US"/>
        </a:p>
      </dgm:t>
    </dgm:pt>
    <dgm:pt modelId="{235DC523-0989-472E-ACA2-7F170F52487A}">
      <dgm:prSet phldrT="[Text]"/>
      <dgm:spPr/>
      <dgm:t>
        <a:bodyPr/>
        <a:lstStyle/>
        <a:p>
          <a:endParaRPr lang="en-US" dirty="0"/>
        </a:p>
        <a:p>
          <a:endParaRPr lang="en-US" dirty="0"/>
        </a:p>
        <a:p>
          <a:r>
            <a:rPr lang="en-US" dirty="0"/>
            <a:t>Integrated Development Environment to build, run and test code</a:t>
          </a:r>
        </a:p>
      </dgm:t>
    </dgm:pt>
    <dgm:pt modelId="{BD4BED51-9C5A-4383-82F4-14B6537C57A8}" type="parTrans" cxnId="{589468F6-9E5A-490D-B629-B3AAF6FA1C6A}">
      <dgm:prSet/>
      <dgm:spPr/>
      <dgm:t>
        <a:bodyPr/>
        <a:lstStyle/>
        <a:p>
          <a:endParaRPr lang="en-US"/>
        </a:p>
      </dgm:t>
    </dgm:pt>
    <dgm:pt modelId="{0ED69214-F9C0-4E5E-B22D-B82FAFBCF256}" type="sibTrans" cxnId="{589468F6-9E5A-490D-B629-B3AAF6FA1C6A}">
      <dgm:prSet/>
      <dgm:spPr/>
      <dgm:t>
        <a:bodyPr/>
        <a:lstStyle/>
        <a:p>
          <a:endParaRPr lang="en-US"/>
        </a:p>
      </dgm:t>
    </dgm:pt>
    <dgm:pt modelId="{86F94583-D98D-4588-AAEC-8770776C2248}">
      <dgm:prSet/>
      <dgm:spPr/>
      <dgm:t>
        <a:bodyPr/>
        <a:lstStyle/>
        <a:p>
          <a:endParaRPr lang="en-US" sz="2100" dirty="0"/>
        </a:p>
      </dgm:t>
    </dgm:pt>
    <dgm:pt modelId="{3A304BF6-8C26-4E77-9297-6288BE660E2F}" type="parTrans" cxnId="{BDBF28CF-6C2C-42CE-B85B-E7F02EEA12A3}">
      <dgm:prSet/>
      <dgm:spPr/>
      <dgm:t>
        <a:bodyPr/>
        <a:lstStyle/>
        <a:p>
          <a:endParaRPr lang="en-US"/>
        </a:p>
      </dgm:t>
    </dgm:pt>
    <dgm:pt modelId="{C8A83CDC-F767-440B-B1A2-D43B9B46BD99}" type="sibTrans" cxnId="{BDBF28CF-6C2C-42CE-B85B-E7F02EEA12A3}">
      <dgm:prSet/>
      <dgm:spPr/>
      <dgm:t>
        <a:bodyPr/>
        <a:lstStyle/>
        <a:p>
          <a:endParaRPr lang="en-US"/>
        </a:p>
      </dgm:t>
    </dgm:pt>
    <dgm:pt modelId="{30662D9D-9D6B-483B-8EA0-85F33E4C3A6B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Scala</a:t>
          </a:r>
        </a:p>
      </dgm:t>
    </dgm:pt>
    <dgm:pt modelId="{2732FB11-1414-4786-8754-028B068EC82A}" type="sibTrans" cxnId="{4B039E86-11BE-4640-AE37-EDDAC12E9F48}">
      <dgm:prSet/>
      <dgm:spPr/>
      <dgm:t>
        <a:bodyPr/>
        <a:lstStyle/>
        <a:p>
          <a:endParaRPr lang="en-US"/>
        </a:p>
      </dgm:t>
    </dgm:pt>
    <dgm:pt modelId="{E616FCB0-E599-4927-9367-117B00A05FFD}" type="parTrans" cxnId="{4B039E86-11BE-4640-AE37-EDDAC12E9F48}">
      <dgm:prSet/>
      <dgm:spPr/>
      <dgm:t>
        <a:bodyPr/>
        <a:lstStyle/>
        <a:p>
          <a:endParaRPr lang="en-US"/>
        </a:p>
      </dgm:t>
    </dgm:pt>
    <dgm:pt modelId="{A4DF2921-7557-4D6F-BB77-6A813FDF3A1B}" type="pres">
      <dgm:prSet presAssocID="{406D6BC8-C36C-42B0-8159-E3130E540A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791683-EA19-409D-8425-EB8328797F8A}" type="pres">
      <dgm:prSet presAssocID="{CAC213DD-4837-4EDF-AA6E-1E070C1E2E9F}" presName="compositeNode" presStyleCnt="0">
        <dgm:presLayoutVars>
          <dgm:bulletEnabled val="1"/>
        </dgm:presLayoutVars>
      </dgm:prSet>
      <dgm:spPr/>
    </dgm:pt>
    <dgm:pt modelId="{CD096525-47AC-413E-BEE8-0889FE40C6B6}" type="pres">
      <dgm:prSet presAssocID="{CAC213DD-4837-4EDF-AA6E-1E070C1E2E9F}" presName="bgRect" presStyleLbl="node1" presStyleIdx="0" presStyleCnt="3"/>
      <dgm:spPr/>
      <dgm:t>
        <a:bodyPr/>
        <a:lstStyle/>
        <a:p>
          <a:endParaRPr lang="en-US"/>
        </a:p>
      </dgm:t>
    </dgm:pt>
    <dgm:pt modelId="{F7F1C608-563E-4FF2-AEF3-C32A084CDF89}" type="pres">
      <dgm:prSet presAssocID="{CAC213DD-4837-4EDF-AA6E-1E070C1E2E9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FB3CE-47C2-49B8-BF8B-AF1579FF5DF3}" type="pres">
      <dgm:prSet presAssocID="{CAC213DD-4837-4EDF-AA6E-1E070C1E2E9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2F84E-A01C-4992-8612-7E0B15953A68}" type="pres">
      <dgm:prSet presAssocID="{68936421-3231-43E1-B180-2FF1AD104048}" presName="hSp" presStyleCnt="0"/>
      <dgm:spPr/>
    </dgm:pt>
    <dgm:pt modelId="{065169F8-2975-46B0-B5C0-37CE6A9A623F}" type="pres">
      <dgm:prSet presAssocID="{68936421-3231-43E1-B180-2FF1AD104048}" presName="vProcSp" presStyleCnt="0"/>
      <dgm:spPr/>
    </dgm:pt>
    <dgm:pt modelId="{A2183000-4DDD-4A87-BA06-4FD21C5FB5B8}" type="pres">
      <dgm:prSet presAssocID="{68936421-3231-43E1-B180-2FF1AD104048}" presName="vSp1" presStyleCnt="0"/>
      <dgm:spPr/>
    </dgm:pt>
    <dgm:pt modelId="{076F948F-6D85-4C6B-BBEF-C637979F544D}" type="pres">
      <dgm:prSet presAssocID="{68936421-3231-43E1-B180-2FF1AD104048}" presName="simulatedConn" presStyleLbl="solidFgAcc1" presStyleIdx="0" presStyleCnt="2"/>
      <dgm:spPr/>
    </dgm:pt>
    <dgm:pt modelId="{9315FC09-4A31-4EB2-A1C9-559469D94A9A}" type="pres">
      <dgm:prSet presAssocID="{68936421-3231-43E1-B180-2FF1AD104048}" presName="vSp2" presStyleCnt="0"/>
      <dgm:spPr/>
    </dgm:pt>
    <dgm:pt modelId="{AAE8AE33-1FF4-4DB4-9DF4-FD9A316F4217}" type="pres">
      <dgm:prSet presAssocID="{68936421-3231-43E1-B180-2FF1AD104048}" presName="sibTrans" presStyleCnt="0"/>
      <dgm:spPr/>
    </dgm:pt>
    <dgm:pt modelId="{AC2192B3-12E7-41F1-AC46-1E86EB67697A}" type="pres">
      <dgm:prSet presAssocID="{30662D9D-9D6B-483B-8EA0-85F33E4C3A6B}" presName="compositeNode" presStyleCnt="0">
        <dgm:presLayoutVars>
          <dgm:bulletEnabled val="1"/>
        </dgm:presLayoutVars>
      </dgm:prSet>
      <dgm:spPr/>
    </dgm:pt>
    <dgm:pt modelId="{3F55C634-E37A-4247-AE51-06A210070001}" type="pres">
      <dgm:prSet presAssocID="{30662D9D-9D6B-483B-8EA0-85F33E4C3A6B}" presName="bgRect" presStyleLbl="node1" presStyleIdx="1" presStyleCnt="3"/>
      <dgm:spPr/>
      <dgm:t>
        <a:bodyPr/>
        <a:lstStyle/>
        <a:p>
          <a:endParaRPr lang="en-US"/>
        </a:p>
      </dgm:t>
    </dgm:pt>
    <dgm:pt modelId="{0E893345-D08E-43A2-957F-595B550EB8B9}" type="pres">
      <dgm:prSet presAssocID="{30662D9D-9D6B-483B-8EA0-85F33E4C3A6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CBCC9-11A7-4F9F-A7D7-B0E1C8E2821C}" type="pres">
      <dgm:prSet presAssocID="{30662D9D-9D6B-483B-8EA0-85F33E4C3A6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0B93F-D59D-4B1F-AD61-509520652AFC}" type="pres">
      <dgm:prSet presAssocID="{2732FB11-1414-4786-8754-028B068EC82A}" presName="hSp" presStyleCnt="0"/>
      <dgm:spPr/>
    </dgm:pt>
    <dgm:pt modelId="{69866709-35D3-4580-A6FE-5F645DBC4ACB}" type="pres">
      <dgm:prSet presAssocID="{2732FB11-1414-4786-8754-028B068EC82A}" presName="vProcSp" presStyleCnt="0"/>
      <dgm:spPr/>
    </dgm:pt>
    <dgm:pt modelId="{B776D6C2-13D7-483F-BF17-3EF238C88E94}" type="pres">
      <dgm:prSet presAssocID="{2732FB11-1414-4786-8754-028B068EC82A}" presName="vSp1" presStyleCnt="0"/>
      <dgm:spPr/>
    </dgm:pt>
    <dgm:pt modelId="{7BC3DC1C-3A7F-45A7-AB47-BA1BB54299F7}" type="pres">
      <dgm:prSet presAssocID="{2732FB11-1414-4786-8754-028B068EC82A}" presName="simulatedConn" presStyleLbl="solidFgAcc1" presStyleIdx="1" presStyleCnt="2"/>
      <dgm:spPr/>
    </dgm:pt>
    <dgm:pt modelId="{319C0F72-7E0B-437C-A795-5F9630EB5860}" type="pres">
      <dgm:prSet presAssocID="{2732FB11-1414-4786-8754-028B068EC82A}" presName="vSp2" presStyleCnt="0"/>
      <dgm:spPr/>
    </dgm:pt>
    <dgm:pt modelId="{FB1617F3-12F4-4DA2-BE2A-D84EAA5974DF}" type="pres">
      <dgm:prSet presAssocID="{2732FB11-1414-4786-8754-028B068EC82A}" presName="sibTrans" presStyleCnt="0"/>
      <dgm:spPr/>
    </dgm:pt>
    <dgm:pt modelId="{034E4569-A748-45A4-BB86-19822196372D}" type="pres">
      <dgm:prSet presAssocID="{D81F7B10-8E45-428F-B6AC-720F081C357A}" presName="compositeNode" presStyleCnt="0">
        <dgm:presLayoutVars>
          <dgm:bulletEnabled val="1"/>
        </dgm:presLayoutVars>
      </dgm:prSet>
      <dgm:spPr/>
    </dgm:pt>
    <dgm:pt modelId="{21D663C0-2A74-4142-8952-76EDAE74D0CE}" type="pres">
      <dgm:prSet presAssocID="{D81F7B10-8E45-428F-B6AC-720F081C357A}" presName="bgRect" presStyleLbl="node1" presStyleIdx="2" presStyleCnt="3"/>
      <dgm:spPr/>
      <dgm:t>
        <a:bodyPr/>
        <a:lstStyle/>
        <a:p>
          <a:endParaRPr lang="en-US"/>
        </a:p>
      </dgm:t>
    </dgm:pt>
    <dgm:pt modelId="{E3740B12-7D5A-4831-9A6E-753DC34BA3A2}" type="pres">
      <dgm:prSet presAssocID="{D81F7B10-8E45-428F-B6AC-720F081C357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17785-C82F-4ED7-8216-0B6B3C98B68C}" type="pres">
      <dgm:prSet presAssocID="{D81F7B10-8E45-428F-B6AC-720F081C357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C5DC86-0190-410C-8F8D-108929556E43}" type="presOf" srcId="{86F94583-D98D-4588-AAEC-8770776C2248}" destId="{279FB3CE-47C2-49B8-BF8B-AF1579FF5DF3}" srcOrd="0" destOrd="1" presId="urn:microsoft.com/office/officeart/2005/8/layout/hProcess7"/>
    <dgm:cxn modelId="{E96BBB5D-95B2-43A5-9C78-67E236C0A963}" type="presOf" srcId="{5C67B131-051B-433D-8205-B6D0B2B17F98}" destId="{617CBCC9-11A7-4F9F-A7D7-B0E1C8E2821C}" srcOrd="0" destOrd="0" presId="urn:microsoft.com/office/officeart/2005/8/layout/hProcess7"/>
    <dgm:cxn modelId="{4B039E86-11BE-4640-AE37-EDDAC12E9F48}" srcId="{406D6BC8-C36C-42B0-8159-E3130E540A27}" destId="{30662D9D-9D6B-483B-8EA0-85F33E4C3A6B}" srcOrd="1" destOrd="0" parTransId="{E616FCB0-E599-4927-9367-117B00A05FFD}" sibTransId="{2732FB11-1414-4786-8754-028B068EC82A}"/>
    <dgm:cxn modelId="{2B4F3231-DCD1-4AD7-B668-6D7C7259F73D}" type="presOf" srcId="{235DC523-0989-472E-ACA2-7F170F52487A}" destId="{78B17785-C82F-4ED7-8216-0B6B3C98B68C}" srcOrd="0" destOrd="0" presId="urn:microsoft.com/office/officeart/2005/8/layout/hProcess7"/>
    <dgm:cxn modelId="{B5822138-8424-4EF1-A337-3D7580F1E8F0}" type="presOf" srcId="{82729774-E76B-4470-A6D8-17AB3FA9EE23}" destId="{279FB3CE-47C2-49B8-BF8B-AF1579FF5DF3}" srcOrd="0" destOrd="0" presId="urn:microsoft.com/office/officeart/2005/8/layout/hProcess7"/>
    <dgm:cxn modelId="{2B13E358-A0DA-46C4-B3F0-0E7DEEDD9BEE}" srcId="{406D6BC8-C36C-42B0-8159-E3130E540A27}" destId="{D81F7B10-8E45-428F-B6AC-720F081C357A}" srcOrd="2" destOrd="0" parTransId="{7FA4B709-BB05-4E67-BDFA-54B6491C2F55}" sibTransId="{5212BA22-5BCD-4033-9804-B2C0522CB969}"/>
    <dgm:cxn modelId="{589468F6-9E5A-490D-B629-B3AAF6FA1C6A}" srcId="{D81F7B10-8E45-428F-B6AC-720F081C357A}" destId="{235DC523-0989-472E-ACA2-7F170F52487A}" srcOrd="0" destOrd="0" parTransId="{BD4BED51-9C5A-4383-82F4-14B6537C57A8}" sibTransId="{0ED69214-F9C0-4E5E-B22D-B82FAFBCF256}"/>
    <dgm:cxn modelId="{132FE9E6-5299-4480-80C1-06CE9E937895}" type="presOf" srcId="{CAC213DD-4837-4EDF-AA6E-1E070C1E2E9F}" destId="{CD096525-47AC-413E-BEE8-0889FE40C6B6}" srcOrd="0" destOrd="0" presId="urn:microsoft.com/office/officeart/2005/8/layout/hProcess7"/>
    <dgm:cxn modelId="{EBA9D4E3-C0C8-489F-A639-FFE9ACA4EE92}" type="presOf" srcId="{D81F7B10-8E45-428F-B6AC-720F081C357A}" destId="{E3740B12-7D5A-4831-9A6E-753DC34BA3A2}" srcOrd="1" destOrd="0" presId="urn:microsoft.com/office/officeart/2005/8/layout/hProcess7"/>
    <dgm:cxn modelId="{2A7C23E9-EE39-4916-9BD0-CFCDA1B7AE20}" type="presOf" srcId="{406D6BC8-C36C-42B0-8159-E3130E540A27}" destId="{A4DF2921-7557-4D6F-BB77-6A813FDF3A1B}" srcOrd="0" destOrd="0" presId="urn:microsoft.com/office/officeart/2005/8/layout/hProcess7"/>
    <dgm:cxn modelId="{BDBF28CF-6C2C-42CE-B85B-E7F02EEA12A3}" srcId="{CAC213DD-4837-4EDF-AA6E-1E070C1E2E9F}" destId="{86F94583-D98D-4588-AAEC-8770776C2248}" srcOrd="1" destOrd="0" parTransId="{3A304BF6-8C26-4E77-9297-6288BE660E2F}" sibTransId="{C8A83CDC-F767-440B-B1A2-D43B9B46BD99}"/>
    <dgm:cxn modelId="{7F282EF4-A20A-4FD2-BD1E-E4FB445332D7}" type="presOf" srcId="{CAC213DD-4837-4EDF-AA6E-1E070C1E2E9F}" destId="{F7F1C608-563E-4FF2-AEF3-C32A084CDF89}" srcOrd="1" destOrd="0" presId="urn:microsoft.com/office/officeart/2005/8/layout/hProcess7"/>
    <dgm:cxn modelId="{FAFE4827-3A9C-4D08-A81D-BA58D57863F2}" type="presOf" srcId="{30662D9D-9D6B-483B-8EA0-85F33E4C3A6B}" destId="{3F55C634-E37A-4247-AE51-06A210070001}" srcOrd="0" destOrd="0" presId="urn:microsoft.com/office/officeart/2005/8/layout/hProcess7"/>
    <dgm:cxn modelId="{AD9651F7-352E-4DA8-AB33-AEF2690439A0}" type="presOf" srcId="{D81F7B10-8E45-428F-B6AC-720F081C357A}" destId="{21D663C0-2A74-4142-8952-76EDAE74D0CE}" srcOrd="0" destOrd="0" presId="urn:microsoft.com/office/officeart/2005/8/layout/hProcess7"/>
    <dgm:cxn modelId="{8161F202-EF5A-4051-B691-E5266426C4EA}" type="presOf" srcId="{30662D9D-9D6B-483B-8EA0-85F33E4C3A6B}" destId="{0E893345-D08E-43A2-957F-595B550EB8B9}" srcOrd="1" destOrd="0" presId="urn:microsoft.com/office/officeart/2005/8/layout/hProcess7"/>
    <dgm:cxn modelId="{9061C043-D882-4C2C-A922-73A633C159B9}" srcId="{CAC213DD-4837-4EDF-AA6E-1E070C1E2E9F}" destId="{82729774-E76B-4470-A6D8-17AB3FA9EE23}" srcOrd="0" destOrd="0" parTransId="{B465A1B7-3529-435E-B917-1EEDB76DEEF3}" sibTransId="{4E62965B-3F89-46E3-ACC7-CFD00CEFEEC9}"/>
    <dgm:cxn modelId="{D6FBDB6D-D043-40DA-958C-6402CECBE462}" srcId="{30662D9D-9D6B-483B-8EA0-85F33E4C3A6B}" destId="{5C67B131-051B-433D-8205-B6D0B2B17F98}" srcOrd="0" destOrd="0" parTransId="{156E5987-5AE2-4ED5-B4EF-473D1A06871E}" sibTransId="{FD3F76C7-9951-4C1A-970A-E55A5C91BF22}"/>
    <dgm:cxn modelId="{8FDF69CB-6841-4920-A28A-6A353E84ED14}" srcId="{406D6BC8-C36C-42B0-8159-E3130E540A27}" destId="{CAC213DD-4837-4EDF-AA6E-1E070C1E2E9F}" srcOrd="0" destOrd="0" parTransId="{B3C158B5-F9C4-43DE-B4E6-7248AE608DE6}" sibTransId="{68936421-3231-43E1-B180-2FF1AD104048}"/>
    <dgm:cxn modelId="{DEEB166B-44A6-450A-9FF7-7D726499AACC}" type="presParOf" srcId="{A4DF2921-7557-4D6F-BB77-6A813FDF3A1B}" destId="{DF791683-EA19-409D-8425-EB8328797F8A}" srcOrd="0" destOrd="0" presId="urn:microsoft.com/office/officeart/2005/8/layout/hProcess7"/>
    <dgm:cxn modelId="{6687F33C-C853-400D-A637-512AAA2ACB00}" type="presParOf" srcId="{DF791683-EA19-409D-8425-EB8328797F8A}" destId="{CD096525-47AC-413E-BEE8-0889FE40C6B6}" srcOrd="0" destOrd="0" presId="urn:microsoft.com/office/officeart/2005/8/layout/hProcess7"/>
    <dgm:cxn modelId="{03199CB7-60A3-4645-9DF1-38511BBDC679}" type="presParOf" srcId="{DF791683-EA19-409D-8425-EB8328797F8A}" destId="{F7F1C608-563E-4FF2-AEF3-C32A084CDF89}" srcOrd="1" destOrd="0" presId="urn:microsoft.com/office/officeart/2005/8/layout/hProcess7"/>
    <dgm:cxn modelId="{CF049F93-1547-447B-A987-5696B85A5224}" type="presParOf" srcId="{DF791683-EA19-409D-8425-EB8328797F8A}" destId="{279FB3CE-47C2-49B8-BF8B-AF1579FF5DF3}" srcOrd="2" destOrd="0" presId="urn:microsoft.com/office/officeart/2005/8/layout/hProcess7"/>
    <dgm:cxn modelId="{50889C7D-96BF-4793-B600-91C5B0890757}" type="presParOf" srcId="{A4DF2921-7557-4D6F-BB77-6A813FDF3A1B}" destId="{2F22F84E-A01C-4992-8612-7E0B15953A68}" srcOrd="1" destOrd="0" presId="urn:microsoft.com/office/officeart/2005/8/layout/hProcess7"/>
    <dgm:cxn modelId="{CE5E3E5B-0529-4232-9B5C-84FEA205B63B}" type="presParOf" srcId="{A4DF2921-7557-4D6F-BB77-6A813FDF3A1B}" destId="{065169F8-2975-46B0-B5C0-37CE6A9A623F}" srcOrd="2" destOrd="0" presId="urn:microsoft.com/office/officeart/2005/8/layout/hProcess7"/>
    <dgm:cxn modelId="{313F51B6-A262-48A4-9DAA-BCC7B036644E}" type="presParOf" srcId="{065169F8-2975-46B0-B5C0-37CE6A9A623F}" destId="{A2183000-4DDD-4A87-BA06-4FD21C5FB5B8}" srcOrd="0" destOrd="0" presId="urn:microsoft.com/office/officeart/2005/8/layout/hProcess7"/>
    <dgm:cxn modelId="{5539F441-9665-478D-A27A-A4841B7D56EB}" type="presParOf" srcId="{065169F8-2975-46B0-B5C0-37CE6A9A623F}" destId="{076F948F-6D85-4C6B-BBEF-C637979F544D}" srcOrd="1" destOrd="0" presId="urn:microsoft.com/office/officeart/2005/8/layout/hProcess7"/>
    <dgm:cxn modelId="{2800B92A-6240-4DAB-8BB2-70DACFB3DE60}" type="presParOf" srcId="{065169F8-2975-46B0-B5C0-37CE6A9A623F}" destId="{9315FC09-4A31-4EB2-A1C9-559469D94A9A}" srcOrd="2" destOrd="0" presId="urn:microsoft.com/office/officeart/2005/8/layout/hProcess7"/>
    <dgm:cxn modelId="{A71EBA7E-6D44-4ED7-ABAA-CDE5AC332B18}" type="presParOf" srcId="{A4DF2921-7557-4D6F-BB77-6A813FDF3A1B}" destId="{AAE8AE33-1FF4-4DB4-9DF4-FD9A316F4217}" srcOrd="3" destOrd="0" presId="urn:microsoft.com/office/officeart/2005/8/layout/hProcess7"/>
    <dgm:cxn modelId="{A5D8F8FB-6A3B-40D9-A8E6-15D19ECEC93B}" type="presParOf" srcId="{A4DF2921-7557-4D6F-BB77-6A813FDF3A1B}" destId="{AC2192B3-12E7-41F1-AC46-1E86EB67697A}" srcOrd="4" destOrd="0" presId="urn:microsoft.com/office/officeart/2005/8/layout/hProcess7"/>
    <dgm:cxn modelId="{CE473A9B-6472-4B69-AA7A-B92DB385ADB5}" type="presParOf" srcId="{AC2192B3-12E7-41F1-AC46-1E86EB67697A}" destId="{3F55C634-E37A-4247-AE51-06A210070001}" srcOrd="0" destOrd="0" presId="urn:microsoft.com/office/officeart/2005/8/layout/hProcess7"/>
    <dgm:cxn modelId="{A999EEAA-63CD-4CFA-9E28-ABBD2226E374}" type="presParOf" srcId="{AC2192B3-12E7-41F1-AC46-1E86EB67697A}" destId="{0E893345-D08E-43A2-957F-595B550EB8B9}" srcOrd="1" destOrd="0" presId="urn:microsoft.com/office/officeart/2005/8/layout/hProcess7"/>
    <dgm:cxn modelId="{80B310A9-97DE-419F-9C04-7F1C13A4A72D}" type="presParOf" srcId="{AC2192B3-12E7-41F1-AC46-1E86EB67697A}" destId="{617CBCC9-11A7-4F9F-A7D7-B0E1C8E2821C}" srcOrd="2" destOrd="0" presId="urn:microsoft.com/office/officeart/2005/8/layout/hProcess7"/>
    <dgm:cxn modelId="{22BE15B2-FE6B-46F6-B8C9-3AB3154254E6}" type="presParOf" srcId="{A4DF2921-7557-4D6F-BB77-6A813FDF3A1B}" destId="{46D0B93F-D59D-4B1F-AD61-509520652AFC}" srcOrd="5" destOrd="0" presId="urn:microsoft.com/office/officeart/2005/8/layout/hProcess7"/>
    <dgm:cxn modelId="{C9F88B08-644C-498D-9B98-9C01084A84F9}" type="presParOf" srcId="{A4DF2921-7557-4D6F-BB77-6A813FDF3A1B}" destId="{69866709-35D3-4580-A6FE-5F645DBC4ACB}" srcOrd="6" destOrd="0" presId="urn:microsoft.com/office/officeart/2005/8/layout/hProcess7"/>
    <dgm:cxn modelId="{480FCF79-B98F-4569-BA6E-A54506A2E44E}" type="presParOf" srcId="{69866709-35D3-4580-A6FE-5F645DBC4ACB}" destId="{B776D6C2-13D7-483F-BF17-3EF238C88E94}" srcOrd="0" destOrd="0" presId="urn:microsoft.com/office/officeart/2005/8/layout/hProcess7"/>
    <dgm:cxn modelId="{41B5FEDE-DDA7-4793-97A3-D2506CDBA05D}" type="presParOf" srcId="{69866709-35D3-4580-A6FE-5F645DBC4ACB}" destId="{7BC3DC1C-3A7F-45A7-AB47-BA1BB54299F7}" srcOrd="1" destOrd="0" presId="urn:microsoft.com/office/officeart/2005/8/layout/hProcess7"/>
    <dgm:cxn modelId="{E7A81DA4-EADD-4D54-8D3F-679CA4D0A32C}" type="presParOf" srcId="{69866709-35D3-4580-A6FE-5F645DBC4ACB}" destId="{319C0F72-7E0B-437C-A795-5F9630EB5860}" srcOrd="2" destOrd="0" presId="urn:microsoft.com/office/officeart/2005/8/layout/hProcess7"/>
    <dgm:cxn modelId="{4A7E5C76-4B4B-4BA1-AFDA-C899D10D23B5}" type="presParOf" srcId="{A4DF2921-7557-4D6F-BB77-6A813FDF3A1B}" destId="{FB1617F3-12F4-4DA2-BE2A-D84EAA5974DF}" srcOrd="7" destOrd="0" presId="urn:microsoft.com/office/officeart/2005/8/layout/hProcess7"/>
    <dgm:cxn modelId="{08C6834E-1358-4401-9FEC-0ED37DB616E5}" type="presParOf" srcId="{A4DF2921-7557-4D6F-BB77-6A813FDF3A1B}" destId="{034E4569-A748-45A4-BB86-19822196372D}" srcOrd="8" destOrd="0" presId="urn:microsoft.com/office/officeart/2005/8/layout/hProcess7"/>
    <dgm:cxn modelId="{AF84AF2C-3318-4EAF-A96A-B82997497446}" type="presParOf" srcId="{034E4569-A748-45A4-BB86-19822196372D}" destId="{21D663C0-2A74-4142-8952-76EDAE74D0CE}" srcOrd="0" destOrd="0" presId="urn:microsoft.com/office/officeart/2005/8/layout/hProcess7"/>
    <dgm:cxn modelId="{D2873912-3C7C-4BDD-A80E-CEA8050E5B7D}" type="presParOf" srcId="{034E4569-A748-45A4-BB86-19822196372D}" destId="{E3740B12-7D5A-4831-9A6E-753DC34BA3A2}" srcOrd="1" destOrd="0" presId="urn:microsoft.com/office/officeart/2005/8/layout/hProcess7"/>
    <dgm:cxn modelId="{45355849-F43D-4AD0-B326-517B20E88B89}" type="presParOf" srcId="{034E4569-A748-45A4-BB86-19822196372D}" destId="{78B17785-C82F-4ED7-8216-0B6B3C98B68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095D36-ED37-4E10-B1AC-756DEE27B58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EF2ADF-9D44-42A9-9252-79029DBBFEC3}">
      <dgm:prSet phldrT="[Text]" custT="1"/>
      <dgm:spPr/>
      <dgm:t>
        <a:bodyPr/>
        <a:lstStyle/>
        <a:p>
          <a:r>
            <a:rPr lang="en-US" sz="2000" baseline="0" dirty="0"/>
            <a:t>Data Collection</a:t>
          </a:r>
        </a:p>
      </dgm:t>
    </dgm:pt>
    <dgm:pt modelId="{718FDEAD-1054-493C-8D6B-76E9F285496A}" type="parTrans" cxnId="{407BE91C-81DF-452F-9F39-22938DCA20A6}">
      <dgm:prSet/>
      <dgm:spPr/>
      <dgm:t>
        <a:bodyPr/>
        <a:lstStyle/>
        <a:p>
          <a:endParaRPr lang="en-US"/>
        </a:p>
      </dgm:t>
    </dgm:pt>
    <dgm:pt modelId="{C0528798-30EA-4E95-B2BD-CD7E32E1A25A}" type="sibTrans" cxnId="{407BE91C-81DF-452F-9F39-22938DCA20A6}">
      <dgm:prSet/>
      <dgm:spPr/>
      <dgm:t>
        <a:bodyPr/>
        <a:lstStyle/>
        <a:p>
          <a:endParaRPr lang="en-US"/>
        </a:p>
      </dgm:t>
    </dgm:pt>
    <dgm:pt modelId="{02E1224A-B437-4B4F-BE79-AA4E3D1320F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/>
            <a:t>Data Processing</a:t>
          </a:r>
        </a:p>
      </dgm:t>
    </dgm:pt>
    <dgm:pt modelId="{8F6E8D3E-9A95-427C-B74B-8738C9F46585}" type="parTrans" cxnId="{3756C653-7150-4A07-BB7A-AAB6B1B3D3D8}">
      <dgm:prSet/>
      <dgm:spPr/>
      <dgm:t>
        <a:bodyPr/>
        <a:lstStyle/>
        <a:p>
          <a:endParaRPr lang="en-US"/>
        </a:p>
      </dgm:t>
    </dgm:pt>
    <dgm:pt modelId="{650B4B0F-8AED-4021-9126-92C11E54F082}" type="sibTrans" cxnId="{3756C653-7150-4A07-BB7A-AAB6B1B3D3D8}">
      <dgm:prSet/>
      <dgm:spPr/>
      <dgm:t>
        <a:bodyPr/>
        <a:lstStyle/>
        <a:p>
          <a:endParaRPr lang="en-US"/>
        </a:p>
      </dgm:t>
    </dgm:pt>
    <dgm:pt modelId="{31E6924D-6184-41B2-BF44-8AA8EFC5D96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/>
            <a:t>Data Filtering</a:t>
          </a:r>
        </a:p>
      </dgm:t>
    </dgm:pt>
    <dgm:pt modelId="{2352516F-FA3C-4006-932D-3251BFA833B1}" type="parTrans" cxnId="{BEC36239-1E74-4CB5-BAFE-90623945ED3B}">
      <dgm:prSet/>
      <dgm:spPr/>
      <dgm:t>
        <a:bodyPr/>
        <a:lstStyle/>
        <a:p>
          <a:endParaRPr lang="en-US"/>
        </a:p>
      </dgm:t>
    </dgm:pt>
    <dgm:pt modelId="{13B437BA-C0B0-42FA-BA76-062EC471E9E6}" type="sibTrans" cxnId="{BEC36239-1E74-4CB5-BAFE-90623945ED3B}">
      <dgm:prSet/>
      <dgm:spPr/>
      <dgm:t>
        <a:bodyPr/>
        <a:lstStyle/>
        <a:p>
          <a:endParaRPr lang="en-US"/>
        </a:p>
      </dgm:t>
    </dgm:pt>
    <dgm:pt modelId="{B62550CD-39FE-44C2-87AB-262AD65391B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/>
            <a:t>Feature Extraction</a:t>
          </a:r>
        </a:p>
      </dgm:t>
    </dgm:pt>
    <dgm:pt modelId="{116A43D0-38F4-4A17-9C8E-E3AB7F17511C}" type="parTrans" cxnId="{7B57A9EE-183C-47D1-B51C-2C6A56BD38F4}">
      <dgm:prSet/>
      <dgm:spPr/>
      <dgm:t>
        <a:bodyPr/>
        <a:lstStyle/>
        <a:p>
          <a:endParaRPr lang="en-US"/>
        </a:p>
      </dgm:t>
    </dgm:pt>
    <dgm:pt modelId="{61BFA449-C6C4-443D-9F42-1B60B0546491}" type="sibTrans" cxnId="{7B57A9EE-183C-47D1-B51C-2C6A56BD38F4}">
      <dgm:prSet/>
      <dgm:spPr/>
      <dgm:t>
        <a:bodyPr/>
        <a:lstStyle/>
        <a:p>
          <a:endParaRPr lang="en-US"/>
        </a:p>
      </dgm:t>
    </dgm:pt>
    <dgm:pt modelId="{47471867-8545-4B92-8D28-B649EA22C0D8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dirty="0"/>
            <a:t>Classification Algorithm</a:t>
          </a:r>
        </a:p>
      </dgm:t>
    </dgm:pt>
    <dgm:pt modelId="{FB0C455D-229C-4417-82A4-EECCAD906CFD}" type="parTrans" cxnId="{66FC59F9-452A-479B-AED5-7844229E142A}">
      <dgm:prSet/>
      <dgm:spPr/>
      <dgm:t>
        <a:bodyPr/>
        <a:lstStyle/>
        <a:p>
          <a:endParaRPr lang="en-US"/>
        </a:p>
      </dgm:t>
    </dgm:pt>
    <dgm:pt modelId="{70AE6C3A-071B-4528-9897-F14F4C32C8AF}" type="sibTrans" cxnId="{66FC59F9-452A-479B-AED5-7844229E142A}">
      <dgm:prSet/>
      <dgm:spPr/>
      <dgm:t>
        <a:bodyPr/>
        <a:lstStyle/>
        <a:p>
          <a:endParaRPr lang="en-US"/>
        </a:p>
      </dgm:t>
    </dgm:pt>
    <dgm:pt modelId="{619FF94B-DB2E-493E-B610-A71134CC47E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000" dirty="0"/>
            <a:t>Sentiment</a:t>
          </a:r>
          <a:r>
            <a:rPr lang="en-US" sz="2000" baseline="0" dirty="0"/>
            <a:t> Analysis</a:t>
          </a:r>
          <a:endParaRPr lang="en-US" sz="2000" dirty="0"/>
        </a:p>
      </dgm:t>
    </dgm:pt>
    <dgm:pt modelId="{99C477A1-C4F4-426D-93ED-D277F9DDC893}" type="parTrans" cxnId="{A1086781-78F2-4843-A737-4F230A596D7B}">
      <dgm:prSet/>
      <dgm:spPr/>
      <dgm:t>
        <a:bodyPr/>
        <a:lstStyle/>
        <a:p>
          <a:endParaRPr lang="en-US"/>
        </a:p>
      </dgm:t>
    </dgm:pt>
    <dgm:pt modelId="{44B1393F-20BF-411A-8699-4E577336F6C7}" type="sibTrans" cxnId="{A1086781-78F2-4843-A737-4F230A596D7B}">
      <dgm:prSet/>
      <dgm:spPr/>
      <dgm:t>
        <a:bodyPr/>
        <a:lstStyle/>
        <a:p>
          <a:endParaRPr lang="en-US"/>
        </a:p>
      </dgm:t>
    </dgm:pt>
    <dgm:pt modelId="{E4C19176-F1E2-4E2F-8D6A-A349B46C99C9}" type="pres">
      <dgm:prSet presAssocID="{DD095D36-ED37-4E10-B1AC-756DEE27B5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7A9F8D-E915-44AF-99CE-B6AB619F0684}" type="pres">
      <dgm:prSet presAssocID="{00EF2ADF-9D44-42A9-9252-79029DBBFEC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2332E-E40F-4F24-AB8F-75F8B5EBE20D}" type="pres">
      <dgm:prSet presAssocID="{C0528798-30EA-4E95-B2BD-CD7E32E1A25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A6090A1-50F0-491F-AE44-80E9C324E2AC}" type="pres">
      <dgm:prSet presAssocID="{C0528798-30EA-4E95-B2BD-CD7E32E1A25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DE3202F-352D-4900-8869-E5AC3FE62B28}" type="pres">
      <dgm:prSet presAssocID="{02E1224A-B437-4B4F-BE79-AA4E3D1320F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04420-1C38-4FFE-A2E8-FDA0C7956741}" type="pres">
      <dgm:prSet presAssocID="{650B4B0F-8AED-4021-9126-92C11E54F08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6777872-EB36-400D-80C6-3FAD92B439FA}" type="pres">
      <dgm:prSet presAssocID="{650B4B0F-8AED-4021-9126-92C11E54F08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3377909-07F8-4F61-8374-B36FCC0F00F7}" type="pres">
      <dgm:prSet presAssocID="{31E6924D-6184-41B2-BF44-8AA8EFC5D96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4FA40-BA3A-49B1-A24D-BD1D51F45678}" type="pres">
      <dgm:prSet presAssocID="{13B437BA-C0B0-42FA-BA76-062EC471E9E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9752339-6679-4480-A760-4FDB54970B3E}" type="pres">
      <dgm:prSet presAssocID="{13B437BA-C0B0-42FA-BA76-062EC471E9E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37BC7E6-7A71-49E2-A996-27C715460B35}" type="pres">
      <dgm:prSet presAssocID="{B62550CD-39FE-44C2-87AB-262AD65391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FEA07-0CCF-4710-953E-619D9DCA1CF8}" type="pres">
      <dgm:prSet presAssocID="{61BFA449-C6C4-443D-9F42-1B60B054649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3BD08B1-7849-4083-AED6-25C5AA3E6808}" type="pres">
      <dgm:prSet presAssocID="{61BFA449-C6C4-443D-9F42-1B60B054649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60AC801-D617-40AC-B354-6E518D189F59}" type="pres">
      <dgm:prSet presAssocID="{47471867-8545-4B92-8D28-B649EA22C0D8}" presName="node" presStyleLbl="node1" presStyleIdx="4" presStyleCnt="6" custLinFactNeighborX="-1522" custLinFactNeighborY="-3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17F11-C8FE-4F7D-8E34-DA56C419E1D0}" type="pres">
      <dgm:prSet presAssocID="{70AE6C3A-071B-4528-9897-F14F4C32C8A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9CEF484-EC10-4F90-AA4A-90540DF53BF2}" type="pres">
      <dgm:prSet presAssocID="{70AE6C3A-071B-4528-9897-F14F4C32C8A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C3DD4B4-5054-486F-953C-31596960886C}" type="pres">
      <dgm:prSet presAssocID="{619FF94B-DB2E-493E-B610-A71134CC47EB}" presName="node" presStyleLbl="node1" presStyleIdx="5" presStyleCnt="6" custLinFactNeighborX="-1736" custLinFactNeighborY="-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B8F87E-7DBC-47AE-8BB8-0F561B168491}" type="presOf" srcId="{70AE6C3A-071B-4528-9897-F14F4C32C8AF}" destId="{69CEF484-EC10-4F90-AA4A-90540DF53BF2}" srcOrd="1" destOrd="0" presId="urn:microsoft.com/office/officeart/2005/8/layout/process5"/>
    <dgm:cxn modelId="{A1086781-78F2-4843-A737-4F230A596D7B}" srcId="{DD095D36-ED37-4E10-B1AC-756DEE27B586}" destId="{619FF94B-DB2E-493E-B610-A71134CC47EB}" srcOrd="5" destOrd="0" parTransId="{99C477A1-C4F4-426D-93ED-D277F9DDC893}" sibTransId="{44B1393F-20BF-411A-8699-4E577336F6C7}"/>
    <dgm:cxn modelId="{7DF89B3F-AA91-45E6-9049-04660C66C1CB}" type="presOf" srcId="{70AE6C3A-071B-4528-9897-F14F4C32C8AF}" destId="{88917F11-C8FE-4F7D-8E34-DA56C419E1D0}" srcOrd="0" destOrd="0" presId="urn:microsoft.com/office/officeart/2005/8/layout/process5"/>
    <dgm:cxn modelId="{66FC59F9-452A-479B-AED5-7844229E142A}" srcId="{DD095D36-ED37-4E10-B1AC-756DEE27B586}" destId="{47471867-8545-4B92-8D28-B649EA22C0D8}" srcOrd="4" destOrd="0" parTransId="{FB0C455D-229C-4417-82A4-EECCAD906CFD}" sibTransId="{70AE6C3A-071B-4528-9897-F14F4C32C8AF}"/>
    <dgm:cxn modelId="{0D7C4CC6-A668-4A5F-AD19-E8C1DB455B69}" type="presOf" srcId="{619FF94B-DB2E-493E-B610-A71134CC47EB}" destId="{6C3DD4B4-5054-486F-953C-31596960886C}" srcOrd="0" destOrd="0" presId="urn:microsoft.com/office/officeart/2005/8/layout/process5"/>
    <dgm:cxn modelId="{57E6603F-6559-4075-81BA-196DA5A6AEFE}" type="presOf" srcId="{650B4B0F-8AED-4021-9126-92C11E54F082}" destId="{E5704420-1C38-4FFE-A2E8-FDA0C7956741}" srcOrd="0" destOrd="0" presId="urn:microsoft.com/office/officeart/2005/8/layout/process5"/>
    <dgm:cxn modelId="{6FC56995-C76C-41EE-92D3-4118A686FDCF}" type="presOf" srcId="{DD095D36-ED37-4E10-B1AC-756DEE27B586}" destId="{E4C19176-F1E2-4E2F-8D6A-A349B46C99C9}" srcOrd="0" destOrd="0" presId="urn:microsoft.com/office/officeart/2005/8/layout/process5"/>
    <dgm:cxn modelId="{407BE91C-81DF-452F-9F39-22938DCA20A6}" srcId="{DD095D36-ED37-4E10-B1AC-756DEE27B586}" destId="{00EF2ADF-9D44-42A9-9252-79029DBBFEC3}" srcOrd="0" destOrd="0" parTransId="{718FDEAD-1054-493C-8D6B-76E9F285496A}" sibTransId="{C0528798-30EA-4E95-B2BD-CD7E32E1A25A}"/>
    <dgm:cxn modelId="{CDD6AE49-E94A-45D6-8A9B-087BE26D48FB}" type="presOf" srcId="{61BFA449-C6C4-443D-9F42-1B60B0546491}" destId="{23BD08B1-7849-4083-AED6-25C5AA3E6808}" srcOrd="1" destOrd="0" presId="urn:microsoft.com/office/officeart/2005/8/layout/process5"/>
    <dgm:cxn modelId="{68F3B4EC-CDE3-4473-8955-2C1A9BB3B9F0}" type="presOf" srcId="{C0528798-30EA-4E95-B2BD-CD7E32E1A25A}" destId="{9202332E-E40F-4F24-AB8F-75F8B5EBE20D}" srcOrd="0" destOrd="0" presId="urn:microsoft.com/office/officeart/2005/8/layout/process5"/>
    <dgm:cxn modelId="{21BC2F0B-5056-460D-B556-80C967E7091C}" type="presOf" srcId="{31E6924D-6184-41B2-BF44-8AA8EFC5D963}" destId="{83377909-07F8-4F61-8374-B36FCC0F00F7}" srcOrd="0" destOrd="0" presId="urn:microsoft.com/office/officeart/2005/8/layout/process5"/>
    <dgm:cxn modelId="{85C5E642-C4AD-45BB-962E-DD7DECFF0FF1}" type="presOf" srcId="{47471867-8545-4B92-8D28-B649EA22C0D8}" destId="{360AC801-D617-40AC-B354-6E518D189F59}" srcOrd="0" destOrd="0" presId="urn:microsoft.com/office/officeart/2005/8/layout/process5"/>
    <dgm:cxn modelId="{77CF9B18-E64C-46E2-9E19-325334FDB7D9}" type="presOf" srcId="{B62550CD-39FE-44C2-87AB-262AD65391B8}" destId="{D37BC7E6-7A71-49E2-A996-27C715460B35}" srcOrd="0" destOrd="0" presId="urn:microsoft.com/office/officeart/2005/8/layout/process5"/>
    <dgm:cxn modelId="{3756C653-7150-4A07-BB7A-AAB6B1B3D3D8}" srcId="{DD095D36-ED37-4E10-B1AC-756DEE27B586}" destId="{02E1224A-B437-4B4F-BE79-AA4E3D1320F0}" srcOrd="1" destOrd="0" parTransId="{8F6E8D3E-9A95-427C-B74B-8738C9F46585}" sibTransId="{650B4B0F-8AED-4021-9126-92C11E54F082}"/>
    <dgm:cxn modelId="{BEC36239-1E74-4CB5-BAFE-90623945ED3B}" srcId="{DD095D36-ED37-4E10-B1AC-756DEE27B586}" destId="{31E6924D-6184-41B2-BF44-8AA8EFC5D963}" srcOrd="2" destOrd="0" parTransId="{2352516F-FA3C-4006-932D-3251BFA833B1}" sibTransId="{13B437BA-C0B0-42FA-BA76-062EC471E9E6}"/>
    <dgm:cxn modelId="{568BECF2-2060-4916-A148-8050549C1ADC}" type="presOf" srcId="{C0528798-30EA-4E95-B2BD-CD7E32E1A25A}" destId="{9A6090A1-50F0-491F-AE44-80E9C324E2AC}" srcOrd="1" destOrd="0" presId="urn:microsoft.com/office/officeart/2005/8/layout/process5"/>
    <dgm:cxn modelId="{48B7F796-812A-403B-B634-1661A3203061}" type="presOf" srcId="{650B4B0F-8AED-4021-9126-92C11E54F082}" destId="{56777872-EB36-400D-80C6-3FAD92B439FA}" srcOrd="1" destOrd="0" presId="urn:microsoft.com/office/officeart/2005/8/layout/process5"/>
    <dgm:cxn modelId="{BA6E8711-C18D-440B-871F-62B2E96E7C3A}" type="presOf" srcId="{00EF2ADF-9D44-42A9-9252-79029DBBFEC3}" destId="{F67A9F8D-E915-44AF-99CE-B6AB619F0684}" srcOrd="0" destOrd="0" presId="urn:microsoft.com/office/officeart/2005/8/layout/process5"/>
    <dgm:cxn modelId="{C2AE5FDB-92A2-496C-A919-E771C6F08140}" type="presOf" srcId="{02E1224A-B437-4B4F-BE79-AA4E3D1320F0}" destId="{8DE3202F-352D-4900-8869-E5AC3FE62B28}" srcOrd="0" destOrd="0" presId="urn:microsoft.com/office/officeart/2005/8/layout/process5"/>
    <dgm:cxn modelId="{76289EE9-8EFD-4BB8-B430-25C70214EEF2}" type="presOf" srcId="{13B437BA-C0B0-42FA-BA76-062EC471E9E6}" destId="{29752339-6679-4480-A760-4FDB54970B3E}" srcOrd="1" destOrd="0" presId="urn:microsoft.com/office/officeart/2005/8/layout/process5"/>
    <dgm:cxn modelId="{070242AE-9E11-4A3E-9959-CF7692A2F025}" type="presOf" srcId="{61BFA449-C6C4-443D-9F42-1B60B0546491}" destId="{F5AFEA07-0CCF-4710-953E-619D9DCA1CF8}" srcOrd="0" destOrd="0" presId="urn:microsoft.com/office/officeart/2005/8/layout/process5"/>
    <dgm:cxn modelId="{7B57A9EE-183C-47D1-B51C-2C6A56BD38F4}" srcId="{DD095D36-ED37-4E10-B1AC-756DEE27B586}" destId="{B62550CD-39FE-44C2-87AB-262AD65391B8}" srcOrd="3" destOrd="0" parTransId="{116A43D0-38F4-4A17-9C8E-E3AB7F17511C}" sibTransId="{61BFA449-C6C4-443D-9F42-1B60B0546491}"/>
    <dgm:cxn modelId="{22CD797B-8DE6-431C-A145-C7F522D193EE}" type="presOf" srcId="{13B437BA-C0B0-42FA-BA76-062EC471E9E6}" destId="{6774FA40-BA3A-49B1-A24D-BD1D51F45678}" srcOrd="0" destOrd="0" presId="urn:microsoft.com/office/officeart/2005/8/layout/process5"/>
    <dgm:cxn modelId="{218C21F7-44BF-44EE-A037-AE2ACF209990}" type="presParOf" srcId="{E4C19176-F1E2-4E2F-8D6A-A349B46C99C9}" destId="{F67A9F8D-E915-44AF-99CE-B6AB619F0684}" srcOrd="0" destOrd="0" presId="urn:microsoft.com/office/officeart/2005/8/layout/process5"/>
    <dgm:cxn modelId="{1F16599B-4780-4A2B-BAB4-D9318A65D948}" type="presParOf" srcId="{E4C19176-F1E2-4E2F-8D6A-A349B46C99C9}" destId="{9202332E-E40F-4F24-AB8F-75F8B5EBE20D}" srcOrd="1" destOrd="0" presId="urn:microsoft.com/office/officeart/2005/8/layout/process5"/>
    <dgm:cxn modelId="{CC71F59D-21B4-4BBF-B9CA-DCBFFE5AC342}" type="presParOf" srcId="{9202332E-E40F-4F24-AB8F-75F8B5EBE20D}" destId="{9A6090A1-50F0-491F-AE44-80E9C324E2AC}" srcOrd="0" destOrd="0" presId="urn:microsoft.com/office/officeart/2005/8/layout/process5"/>
    <dgm:cxn modelId="{9DD9895B-2CDC-44BE-9B31-A454C4DCD63E}" type="presParOf" srcId="{E4C19176-F1E2-4E2F-8D6A-A349B46C99C9}" destId="{8DE3202F-352D-4900-8869-E5AC3FE62B28}" srcOrd="2" destOrd="0" presId="urn:microsoft.com/office/officeart/2005/8/layout/process5"/>
    <dgm:cxn modelId="{6A71D773-D723-4EAE-BFE4-8F753B388FC8}" type="presParOf" srcId="{E4C19176-F1E2-4E2F-8D6A-A349B46C99C9}" destId="{E5704420-1C38-4FFE-A2E8-FDA0C7956741}" srcOrd="3" destOrd="0" presId="urn:microsoft.com/office/officeart/2005/8/layout/process5"/>
    <dgm:cxn modelId="{7EF64D59-0163-4881-B3B5-78C917A454F4}" type="presParOf" srcId="{E5704420-1C38-4FFE-A2E8-FDA0C7956741}" destId="{56777872-EB36-400D-80C6-3FAD92B439FA}" srcOrd="0" destOrd="0" presId="urn:microsoft.com/office/officeart/2005/8/layout/process5"/>
    <dgm:cxn modelId="{4BBF71CD-4B58-4954-B82F-4A471442E8C3}" type="presParOf" srcId="{E4C19176-F1E2-4E2F-8D6A-A349B46C99C9}" destId="{83377909-07F8-4F61-8374-B36FCC0F00F7}" srcOrd="4" destOrd="0" presId="urn:microsoft.com/office/officeart/2005/8/layout/process5"/>
    <dgm:cxn modelId="{7411B9F5-38F7-4844-9707-FD9363D2B043}" type="presParOf" srcId="{E4C19176-F1E2-4E2F-8D6A-A349B46C99C9}" destId="{6774FA40-BA3A-49B1-A24D-BD1D51F45678}" srcOrd="5" destOrd="0" presId="urn:microsoft.com/office/officeart/2005/8/layout/process5"/>
    <dgm:cxn modelId="{B184F5C0-5E5C-4C28-AEBD-EB8788DC56F2}" type="presParOf" srcId="{6774FA40-BA3A-49B1-A24D-BD1D51F45678}" destId="{29752339-6679-4480-A760-4FDB54970B3E}" srcOrd="0" destOrd="0" presId="urn:microsoft.com/office/officeart/2005/8/layout/process5"/>
    <dgm:cxn modelId="{854108EB-73EB-40DC-A3BA-1E3859566FD5}" type="presParOf" srcId="{E4C19176-F1E2-4E2F-8D6A-A349B46C99C9}" destId="{D37BC7E6-7A71-49E2-A996-27C715460B35}" srcOrd="6" destOrd="0" presId="urn:microsoft.com/office/officeart/2005/8/layout/process5"/>
    <dgm:cxn modelId="{15C8C5FD-F08B-4B8B-BB41-D7A6DF67C28F}" type="presParOf" srcId="{E4C19176-F1E2-4E2F-8D6A-A349B46C99C9}" destId="{F5AFEA07-0CCF-4710-953E-619D9DCA1CF8}" srcOrd="7" destOrd="0" presId="urn:microsoft.com/office/officeart/2005/8/layout/process5"/>
    <dgm:cxn modelId="{2A912958-6AF1-4125-9E9C-75045E55443E}" type="presParOf" srcId="{F5AFEA07-0CCF-4710-953E-619D9DCA1CF8}" destId="{23BD08B1-7849-4083-AED6-25C5AA3E6808}" srcOrd="0" destOrd="0" presId="urn:microsoft.com/office/officeart/2005/8/layout/process5"/>
    <dgm:cxn modelId="{CE547E93-20CE-44D9-BFEB-6DCF23E1C592}" type="presParOf" srcId="{E4C19176-F1E2-4E2F-8D6A-A349B46C99C9}" destId="{360AC801-D617-40AC-B354-6E518D189F59}" srcOrd="8" destOrd="0" presId="urn:microsoft.com/office/officeart/2005/8/layout/process5"/>
    <dgm:cxn modelId="{91F900DD-DE24-44CD-89D0-28260D3F9D3C}" type="presParOf" srcId="{E4C19176-F1E2-4E2F-8D6A-A349B46C99C9}" destId="{88917F11-C8FE-4F7D-8E34-DA56C419E1D0}" srcOrd="9" destOrd="0" presId="urn:microsoft.com/office/officeart/2005/8/layout/process5"/>
    <dgm:cxn modelId="{5F8BA3B1-C9F4-49CF-A696-5B1191CDF3C5}" type="presParOf" srcId="{88917F11-C8FE-4F7D-8E34-DA56C419E1D0}" destId="{69CEF484-EC10-4F90-AA4A-90540DF53BF2}" srcOrd="0" destOrd="0" presId="urn:microsoft.com/office/officeart/2005/8/layout/process5"/>
    <dgm:cxn modelId="{70E05399-C5AF-4C51-9C0E-0A001E4136C5}" type="presParOf" srcId="{E4C19176-F1E2-4E2F-8D6A-A349B46C99C9}" destId="{6C3DD4B4-5054-486F-953C-31596960886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96525-47AC-413E-BEE8-0889FE40C6B6}">
      <dsp:nvSpPr>
        <dsp:cNvPr id="0" name=""/>
        <dsp:cNvSpPr/>
      </dsp:nvSpPr>
      <dsp:spPr>
        <a:xfrm>
          <a:off x="677" y="349517"/>
          <a:ext cx="2913939" cy="349672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rgbClr val="FFFF00"/>
              </a:solidFill>
            </a:rPr>
            <a:t>Apache Spark </a:t>
          </a:r>
          <a:endParaRPr lang="en-US" sz="3000" kern="1200" dirty="0"/>
        </a:p>
      </dsp:txBody>
      <dsp:txXfrm rot="16200000">
        <a:off x="-1141587" y="1491781"/>
        <a:ext cx="2867316" cy="582787"/>
      </dsp:txXfrm>
    </dsp:sp>
    <dsp:sp modelId="{279FB3CE-47C2-49B8-BF8B-AF1579FF5DF3}">
      <dsp:nvSpPr>
        <dsp:cNvPr id="0" name=""/>
        <dsp:cNvSpPr/>
      </dsp:nvSpPr>
      <dsp:spPr>
        <a:xfrm>
          <a:off x="583465" y="349517"/>
          <a:ext cx="2170885" cy="349672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lightning fast cluster computing platform to retrieve streaming data and forwarding to storage system like HDFS, Database Server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583465" y="349517"/>
        <a:ext cx="2170885" cy="3496727"/>
      </dsp:txXfrm>
    </dsp:sp>
    <dsp:sp modelId="{3F55C634-E37A-4247-AE51-06A210070001}">
      <dsp:nvSpPr>
        <dsp:cNvPr id="0" name=""/>
        <dsp:cNvSpPr/>
      </dsp:nvSpPr>
      <dsp:spPr>
        <a:xfrm>
          <a:off x="3016605" y="349517"/>
          <a:ext cx="2913939" cy="349672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>
              <a:solidFill>
                <a:srgbClr val="FFFF00"/>
              </a:solidFill>
            </a:rPr>
            <a:t>Scala</a:t>
          </a:r>
        </a:p>
      </dsp:txBody>
      <dsp:txXfrm rot="16200000">
        <a:off x="1874340" y="1491781"/>
        <a:ext cx="2867316" cy="582787"/>
      </dsp:txXfrm>
    </dsp:sp>
    <dsp:sp modelId="{076F948F-6D85-4C6B-BBEF-C637979F544D}">
      <dsp:nvSpPr>
        <dsp:cNvPr id="0" name=""/>
        <dsp:cNvSpPr/>
      </dsp:nvSpPr>
      <dsp:spPr>
        <a:xfrm rot="5400000">
          <a:off x="2774339" y="3127383"/>
          <a:ext cx="513670" cy="4370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CBCC9-11A7-4F9F-A7D7-B0E1C8E2821C}">
      <dsp:nvSpPr>
        <dsp:cNvPr id="0" name=""/>
        <dsp:cNvSpPr/>
      </dsp:nvSpPr>
      <dsp:spPr>
        <a:xfrm>
          <a:off x="3599393" y="349517"/>
          <a:ext cx="2170885" cy="349672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High Level Functional and Object Oriented Programming </a:t>
          </a:r>
        </a:p>
      </dsp:txBody>
      <dsp:txXfrm>
        <a:off x="3599393" y="349517"/>
        <a:ext cx="2170885" cy="3496727"/>
      </dsp:txXfrm>
    </dsp:sp>
    <dsp:sp modelId="{21D663C0-2A74-4142-8952-76EDAE74D0CE}">
      <dsp:nvSpPr>
        <dsp:cNvPr id="0" name=""/>
        <dsp:cNvSpPr/>
      </dsp:nvSpPr>
      <dsp:spPr>
        <a:xfrm>
          <a:off x="6032532" y="349517"/>
          <a:ext cx="2913939" cy="349672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>
              <a:solidFill>
                <a:srgbClr val="FFFF00"/>
              </a:solidFill>
            </a:rPr>
            <a:t>Intellij</a:t>
          </a:r>
          <a:r>
            <a:rPr lang="en-US" sz="3000" kern="1200" dirty="0">
              <a:solidFill>
                <a:srgbClr val="FFFF00"/>
              </a:solidFill>
            </a:rPr>
            <a:t> Idea</a:t>
          </a:r>
        </a:p>
      </dsp:txBody>
      <dsp:txXfrm rot="16200000">
        <a:off x="4890268" y="1491781"/>
        <a:ext cx="2867316" cy="582787"/>
      </dsp:txXfrm>
    </dsp:sp>
    <dsp:sp modelId="{7BC3DC1C-3A7F-45A7-AB47-BA1BB54299F7}">
      <dsp:nvSpPr>
        <dsp:cNvPr id="0" name=""/>
        <dsp:cNvSpPr/>
      </dsp:nvSpPr>
      <dsp:spPr>
        <a:xfrm rot="5400000">
          <a:off x="5790267" y="3127383"/>
          <a:ext cx="513670" cy="4370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17785-C82F-4ED7-8216-0B6B3C98B68C}">
      <dsp:nvSpPr>
        <dsp:cNvPr id="0" name=""/>
        <dsp:cNvSpPr/>
      </dsp:nvSpPr>
      <dsp:spPr>
        <a:xfrm>
          <a:off x="6615320" y="349517"/>
          <a:ext cx="2170885" cy="349672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Integrated Development Environment to build, run and test code</a:t>
          </a:r>
        </a:p>
      </dsp:txBody>
      <dsp:txXfrm>
        <a:off x="6615320" y="349517"/>
        <a:ext cx="2170885" cy="3496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A9F8D-E915-44AF-99CE-B6AB619F0684}">
      <dsp:nvSpPr>
        <dsp:cNvPr id="0" name=""/>
        <dsp:cNvSpPr/>
      </dsp:nvSpPr>
      <dsp:spPr>
        <a:xfrm>
          <a:off x="782554" y="86"/>
          <a:ext cx="2264243" cy="1358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/>
            <a:t>Data Collection</a:t>
          </a:r>
        </a:p>
      </dsp:txBody>
      <dsp:txXfrm>
        <a:off x="822344" y="39876"/>
        <a:ext cx="2184663" cy="1278966"/>
      </dsp:txXfrm>
    </dsp:sp>
    <dsp:sp modelId="{9202332E-E40F-4F24-AB8F-75F8B5EBE20D}">
      <dsp:nvSpPr>
        <dsp:cNvPr id="0" name=""/>
        <dsp:cNvSpPr/>
      </dsp:nvSpPr>
      <dsp:spPr>
        <a:xfrm>
          <a:off x="3246051" y="398593"/>
          <a:ext cx="480019" cy="561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246051" y="510899"/>
        <a:ext cx="336013" cy="336920"/>
      </dsp:txXfrm>
    </dsp:sp>
    <dsp:sp modelId="{8DE3202F-352D-4900-8869-E5AC3FE62B28}">
      <dsp:nvSpPr>
        <dsp:cNvPr id="0" name=""/>
        <dsp:cNvSpPr/>
      </dsp:nvSpPr>
      <dsp:spPr>
        <a:xfrm>
          <a:off x="3952496" y="86"/>
          <a:ext cx="2264243" cy="1358546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Data Processing</a:t>
          </a:r>
        </a:p>
      </dsp:txBody>
      <dsp:txXfrm>
        <a:off x="3992286" y="39876"/>
        <a:ext cx="2184663" cy="1278966"/>
      </dsp:txXfrm>
    </dsp:sp>
    <dsp:sp modelId="{E5704420-1C38-4FFE-A2E8-FDA0C7956741}">
      <dsp:nvSpPr>
        <dsp:cNvPr id="0" name=""/>
        <dsp:cNvSpPr/>
      </dsp:nvSpPr>
      <dsp:spPr>
        <a:xfrm>
          <a:off x="6415993" y="398593"/>
          <a:ext cx="480019" cy="561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415993" y="510899"/>
        <a:ext cx="336013" cy="336920"/>
      </dsp:txXfrm>
    </dsp:sp>
    <dsp:sp modelId="{83377909-07F8-4F61-8374-B36FCC0F00F7}">
      <dsp:nvSpPr>
        <dsp:cNvPr id="0" name=""/>
        <dsp:cNvSpPr/>
      </dsp:nvSpPr>
      <dsp:spPr>
        <a:xfrm>
          <a:off x="7122437" y="86"/>
          <a:ext cx="2264243" cy="1358546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Data Filtering</a:t>
          </a:r>
        </a:p>
      </dsp:txBody>
      <dsp:txXfrm>
        <a:off x="7162227" y="39876"/>
        <a:ext cx="2184663" cy="1278966"/>
      </dsp:txXfrm>
    </dsp:sp>
    <dsp:sp modelId="{6774FA40-BA3A-49B1-A24D-BD1D51F45678}">
      <dsp:nvSpPr>
        <dsp:cNvPr id="0" name=""/>
        <dsp:cNvSpPr/>
      </dsp:nvSpPr>
      <dsp:spPr>
        <a:xfrm rot="5400000">
          <a:off x="8014549" y="1517130"/>
          <a:ext cx="480019" cy="561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-5400000">
        <a:off x="8086099" y="1557886"/>
        <a:ext cx="336920" cy="336013"/>
      </dsp:txXfrm>
    </dsp:sp>
    <dsp:sp modelId="{D37BC7E6-7A71-49E2-A996-27C715460B35}">
      <dsp:nvSpPr>
        <dsp:cNvPr id="0" name=""/>
        <dsp:cNvSpPr/>
      </dsp:nvSpPr>
      <dsp:spPr>
        <a:xfrm>
          <a:off x="7122437" y="2264330"/>
          <a:ext cx="2264243" cy="1358546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Feature Extraction</a:t>
          </a:r>
        </a:p>
      </dsp:txBody>
      <dsp:txXfrm>
        <a:off x="7162227" y="2304120"/>
        <a:ext cx="2184663" cy="1278966"/>
      </dsp:txXfrm>
    </dsp:sp>
    <dsp:sp modelId="{F5AFEA07-0CCF-4710-953E-619D9DCA1CF8}">
      <dsp:nvSpPr>
        <dsp:cNvPr id="0" name=""/>
        <dsp:cNvSpPr/>
      </dsp:nvSpPr>
      <dsp:spPr>
        <a:xfrm rot="10847278">
          <a:off x="6417294" y="2640996"/>
          <a:ext cx="498331" cy="561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6566786" y="2754330"/>
        <a:ext cx="348832" cy="336920"/>
      </dsp:txXfrm>
    </dsp:sp>
    <dsp:sp modelId="{360AC801-D617-40AC-B354-6E518D189F59}">
      <dsp:nvSpPr>
        <dsp:cNvPr id="0" name=""/>
        <dsp:cNvSpPr/>
      </dsp:nvSpPr>
      <dsp:spPr>
        <a:xfrm>
          <a:off x="3918034" y="2220259"/>
          <a:ext cx="2264243" cy="135854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Classification Algorithm</a:t>
          </a:r>
        </a:p>
      </dsp:txBody>
      <dsp:txXfrm>
        <a:off x="3957824" y="2260049"/>
        <a:ext cx="2184663" cy="1278966"/>
      </dsp:txXfrm>
    </dsp:sp>
    <dsp:sp modelId="{88917F11-C8FE-4F7D-8E34-DA56C419E1D0}">
      <dsp:nvSpPr>
        <dsp:cNvPr id="0" name=""/>
        <dsp:cNvSpPr/>
      </dsp:nvSpPr>
      <dsp:spPr>
        <a:xfrm rot="10879527">
          <a:off x="3235062" y="2582354"/>
          <a:ext cx="482716" cy="561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379858" y="2696335"/>
        <a:ext cx="337901" cy="336920"/>
      </dsp:txXfrm>
    </dsp:sp>
    <dsp:sp modelId="{6C3DD4B4-5054-486F-953C-31596960886C}">
      <dsp:nvSpPr>
        <dsp:cNvPr id="0" name=""/>
        <dsp:cNvSpPr/>
      </dsp:nvSpPr>
      <dsp:spPr>
        <a:xfrm>
          <a:off x="743247" y="2146802"/>
          <a:ext cx="2264243" cy="1358546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Sentiment</a:t>
          </a:r>
          <a:r>
            <a:rPr lang="en-US" sz="2000" kern="1200" baseline="0" dirty="0"/>
            <a:t> Analysis</a:t>
          </a:r>
          <a:endParaRPr lang="en-US" sz="2000" kern="1200" dirty="0"/>
        </a:p>
      </dsp:txBody>
      <dsp:txXfrm>
        <a:off x="783037" y="2186592"/>
        <a:ext cx="2184663" cy="1278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3-17T19:01:41.935"/>
    </inkml:context>
    <inkml:brush xml:id="br0">
      <inkml:brushProperty name="width" value="0.11429" units="cm"/>
      <inkml:brushProperty name="height" value="0.22857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4858 10254,'0'-3,"3"-1,4-2,7-2,6 3,7 0,1 2,2-1,2-1,-1 1,-4 1,0 1,-1 1,-3 1,-2 0,-1-3,-2-1,0 0,-1 2,0-1,3 2,2 1,5-1,2 1,1 1,-1-1,-2 0,-4 0,-2 0,-1 0,-2 0,2 0,7 0,2 0,2 3,-2 1,-2-1,-3 1,-3-2,-1-1,-5 3,1 0,1 0,-2 2,-4 3,-3 6,-4 3,-3 2,-9-3,-10-3,-5-6,-5-3,0-2,-4-3,0 0,-1-4,-3-4,-5 0,-4-3,-3 2,0-2,2 2,4 2,4 3,7 1,6-2,4 1,-1 0,1 2,-8 0,-6 1,-2 1,2 0,4 0,1 0,-3 0,1 0,3 1,7 2,9 1,10 0,12-2,8 1,-1 1,2 1,0-1,0-1,-3 2,-1 0,6-1,5 2,5 1,6-2,9 1,3 0,2-1,1-1,15 7,0 2,-8-1,-10-3,-11-3,-5-2,-6-2,-3-1,-4-1,2-1,0 0,5 1,1 0,3-1,1 1,-1 0,-3 0,-3 0,-2 0,-6-3,-1-1,-2-2,1-2,-2 0,-3-4,-1-2,0 5,-3 6,-5 7,-5 6,-5 7,-4 3,-2 3,1 1,1-1,-1-7,0-1,-2-4,-2-4,-5 0,-2-2,-1 3,-3-1,-5-2,1-2,-1-1,4 0,3-2,4 0,3 0,2 0,1 0,1-1,-3 1,-4 3,0 1,-4-1,2 1,1-3,3 1,0-1,0-1,0 0,-2 0,-4 3,1 1,-1-1,0 0,4-1,1 0,-1-2,2 0,0 0,1 0,2 0,-2-6,-4-8,-1-4,2 0,2 4,1 0,2 4,3 0,2-1,4-2,2-2,4-1,2-1,1 0,1-1,1 0,-1 0,1 1,0-1,2 0,4 1,4 2,0 2,1-2,1 4,2-1,1 3,-2-1,0 2,-3-1,3 1,7-1,5-2,-1 0,-1 3,-1 3,1 1,2 0,0-1,2-2,-2 1,2-3,2 1,-2 2,-3 2,-1 1,-3 2,2 0,5 1,1 1,-1-1,-3 0,-2 0,-2 1,-2-1,5 0,4 0,6 0,10 0,6 0,1 0,-3 3,-3 1,-7 2,-6 4,-6 0,-7 1,-8 2,-4 2,-4 1,-3 1,-1 0,-1 1,1 0,0 0,0 0,1 3,-4 3,0 1,-2 0,-5-5,-1-6,-7-5,-1-5,-10-2,-12-1,-8-2,-1-1,-10 1,-3 1,-3 2,0 1,1 4,8 0,1-1,6-2,4-1,2-1,2-1,0-1,-2 0,1 0,2 0,5-1,5 1,10-3,7-4,3-1,4-2,1-5,-2-6,-6-3,1 1,-1 0,-1 4,0 6,1 8,2 7,2 10,1 9,1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3-21T22:46:13.334"/>
    </inkml:context>
    <inkml:brush xml:id="br0">
      <inkml:brushProperty name="width" value="0.06048" units="cm"/>
      <inkml:brushProperty name="height" value="0.12095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12207 8194 6296,'0'0'2442,"0"0"-643,0 0-514,0 0-129,0 0-256,0 0-129,0 0-129,0 0 258,0 0-258,0 0 129,0 0-128,0 0-129,0 0 385,17 0-256,0 0 128,-17 0-129,16 0 1,-16 0-129,33 16-129,-15-16 1,-2 0-1,-16 0-128,17 0 0,-17 0 0,33 0-128,1 0-1,-18 0 1,18 0-1,-1 0-128,1 0 0,-1 0 0,-17-16 0,35 16 0,-18 0 0,1 0 0,-1 0 0,0 0 0,1 0 0,16 0 0,-16 0 0,-18 0 0,18 0 0,-1 0 0,1 0 0,-18 0 0,17-17 0,1 17 0,-34 0 0,33-16 0,-16 16 0,17 0 0,-34 0 0,33-18 0,-16 18 0,16-16 0,1 16 0,-1-17 0,1 17 0,-18-16 0,17 16 0,1 0 0,-1 0 0,1 0 0,-1 0 0,-16 0 0,0 0 0,-1 0 0,18 0 0,-1 0 0,-16 0 0,-17 0 0,33 0 0,-16 0 0,16 0 0,-33 0 0,17 0 0,16 0 0,-33 0 0,17 0 0,0 0 0,16 0 0,-33 0 0,17 0 0,0 0 0,0 16 0,16 1 0,-16-17 0,16 0 0,1 0 0,-1 0 0,1 0 0,-18 0 0,17 0 0,-16 0 0,17 0 0,-1 0 0,-33 0 0,17 0 0,16 0 0,-16 0 0,16 0 0,-16 0 0,-1 0 0,18-17 0,-1 17 0,-16 0 0,0 0 0,16-16 0,1 16 0,-1 0 0,1-17 0,-1 17 0,1 0 0,16 0 0,0 0 0,-17 0 0,0 0 0,1 0 0,-1 0 0,1 0 0,-1 0 0,17 0 0,-16 0 0,-1 0 0,-16 0 0,-1 0 0,18 0 0,-1 0 0,1 0 0,-1 0 0,1 0 0,-1 0 0,1 0 0,-1 0 0,17 0 0,-33 0 0,16 0 0,1 0 0,-1 0 0,-16 0 0,17 0 0,-1 0 0,-17 0 0,18 0 0,-17 0 0,16 0 0,-16 0 0,16 0 0,-33 0 0,34 0 0,-18 0 0,-16 0 0,33 0 0,1 0 0,-17 0 0,16 0 0,1 0 0,-18 0 0,18 0 0,-1 0 0,1 0 0,-18 0 0,18-17 0,-1 17 0,-33 0 0,34 0 0,-1 0 0,0 0 0,1 0 0,-18 0 0,1 0 0,0 0 0,16 0 0,-16 0 0,0 0 0,16 0 0,-16 0 0,16 0 0,-33 0 0,34 0 0,-17 0 0,16 0 0,1 0 0,-1 0 0,0 0 0,1 0 0,-1 0 0,-16 0 0,16 0 0,1 0 0,-1 0 0,1 0 0,-1 0 0,0 0 0,-33 0 0,34 0 0,-1 0 0,-16 0 0,-1 0 0,1 0 0,0 0 0,0 0 0,16 0 0,-33 0 0,17 0 0,-17 0 0,17 0 0,16 0 0,0 0 0,-16 0 0,17-17 0,-18 17 0,17 0 0,1-16 0,-1 16 0,1-17 0,-1 17 0,-16 0 0,0 0 0,-1 0 0,18 0 0,-1 0 0,0 0 0,-33 0 0,34 0 0,-1 0 0,1 0 0,-17 0 0,16 0 0,-33 0 0,33 0 0,1 0 0,-17 0 0,16 0 0,1 0 0,-34 0 0,33 0 0,-16 0 0,16 0 0,1 0 0,-1 0 0,-33 0 0,34 0 0,-18 0 0,-16 0 0,33 0 0,-16 0 0,17 17 0,-34-17 0,16 0 0,18 0 0,-18 0 0,-16 0 0,34 0 0,-17 0 0,16 16 0,-33-16 0,16 0 0,18 0 0,-34 0 0,33 0 0,-16 0 0,0 0 0,16 0 0,-16 17 0,16-17 0,1 0 0,-1 17 0,1-17 0,-1 0 0,1 0 0,16 0 0,-17 0 0,0 0 0,18 0 0,-1 17 0,0-17 0,0 0 0,-16 0 0,-1 0 0,1 0 0,-1 0 0,0 0 0,1 0 0,-1 0 0,0 0 0,18 0 0,-18 0 0,17 0 0,-17 0 0,1 0 0,-1 0 0,1 0 0,-1 0 0,-16 0 0,16 0 129,-16 0-129,0 0 0,-17 0 0,17 0 0,-1 0 0,-16 0 0,17 0 0,-17 0 0,17 0 0,-1 0 0,-16 0 0,17 0 0,0 0 0,-17 0 0,17 0 0,-17 0 0,16 0 0,1 0 0,17 0 0,-34 0 0,33 0 0,0 0 0,1 0 0,-1 0 0,0 0 0,1 0 0,16 0 0,-16 0 0,-1 0 0,0 0 0,17 0 0,-16 0 0,-1 0 0,1 0 0,16-17 0,-17 17 0,1 0 0,-18 0 128,1 0-128,17 0 0,-18 0 0,17 0 0,-16 0 0,17 0 0,-18 0 0,18 0 0,-1 0 0,1 0 0,-34 0 0,33 0 0,1 0 0,-18 0 0,17 0 129,1 0-129,-17 0 0,-1 0 0,18 0 0,-1 0 0,1 0 0,-1 0 0,-33 0 0,34 0 0,-1 0 0,0 0 0,1 0 0,-1 0 128,0 0 1,1 0-129,-1 0 0,18 0 0,-18 0 128,0 0-128,1 0 0,16 0 0,-16 0 0,-1 0 0,0 0 0,1 0 0,-1 0 0,0 0 129,1 0-129,-17 0 0,33 0 0,-17 0 0,17 0 0,-33 0 128,33 0-128,0 0 129,-16 0-129,16 0 0,-33 0 0,16 0 0,17 0 0,-16 0 0,-1 0 128,1 0-128,-18 0 0,17 0 0,-16 0 0,0 0 0,16 0 0,-33 0 0,17 0 0,16 0 129,1 0-129,-1 0 0,-33 0 0,33 0 0,1 0 0,-1 0 0,1 0 0,-1 0 0,1 0 0,-1 0 0,-16 0 0,0 0 0,16 0 0,1-17 0,-1 17 0,0 0 0,1 0 0,-1 0 0,-33 0 0,17 0 0,17 0 0,-1 0 0,0 0 0,-33 0 0,34-17 0,-1 17 0,0 0 0,1 0 0,-1 0 0,0 0 0,-15-16 0,15 16 0,0 0 0,1 0 0,-18 0 0,18 0 0,-34 0 0,33 0 0,1 0 0,-1 0 0,-16 0 0,-17 0 0,33 0 0,1 0 0,-18 0 0,-16 0 0,34 0 0,-17 0 0,-1 0 0,1 0 0,-1 0 0,1 0 0,-17 0 0,17 0 0,16 0 0,-16 0 0,-17 0 0,34 16 0,-1-16 0,0 0 0,-33 0 0,17 0 0,17 17 0,-1-17 0,1 0 0,-1 0 0,-33 0 0,33 0 0,1 0 0,-1 0 0,0 0 0,1 0 0,-1 0 0,1 17 0,-1-17 0,0 0 0,18 0 0,-18 0 0,17 0 0,0 0 0,1 0 0,15 0 0,1 0 0,0 0 0,-17 0 0,0 0 0,0 0 0,1 0 0,-18 0 0,17 0 0,0 0 0,-16 0 0,32 0 0,-15 0 0,16 0 0,-17 0 0,0 0 0,-17 0 0,18 0 0,-18 0 0,0 0 0,1 0 0,-18 0 0,18 0 0,-18 0 0,-16 0 0,17 0 0,-17 0 0,17 0 0,0 0 0,-17 0 0,0 0 0,0 0 0,0 0 0,0 0 0,0 0 0,16 0 0,1 0 0,-17 0 0,16 0 0,2 0 0,-18 0 0,33 0 0,-17 0 0,18 0 0,-34 0 0,33 0 0,17 0 0,-16 0 0,-17 0 0,16 0 0,1 0 0,-1 0 0,0 0 0,-16 0 0,17 0 0,-18 0 0,17 0 0,-16 0 0,17 0 0,-1 0 0,-16 0 0,0 0 0,16 0 0,-16 0 0,16 0 0,1 0 0,-1 0 0,1 0 0,-18 0 0,17 0 0,18 0 0,-18 0 0,17 0 0,0 0 0,-16 0 0,16 0 0,-17 0 0,17 0 0,-16 0 0,16 0 0,-17 0 0,1 0 0,16 0 0,-17 0 0,1 0 0,-1 0 0,18 0 0,-18 0 0,0 0 0,1 0 0,-1 0 0,0 0 0,1 0 0,-34 0 0,33 0 0,-16 0 0,17 0 0,-1 0 0,-33 0 0,16 0 0,1 0 0,17 17 0,-18-17 0,18 0 0,-18 0 0,18 0 0,-1 16 0,-33-16 128,34 17-128,-1-17 0,1 16 129,-18-16-1,-16 0 1,17 0-129,0 0 128,-17 0-128,17 18 0,-1-18 0,-16 0 129,17 0-129,-1 0 0,-16 0-129,-16 0 1,16-34 5653,-17 34-5525,17-17-8224,-16 1-4112,16-1 3084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AC28E-884F-4A98-B290-35B65E672B0B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D02C4-3953-4937-815F-AF0A8CCF11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827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58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005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84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87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118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95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588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353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93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405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07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02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896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080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38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5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056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6994F6-6CD8-40AD-AFF8-84E919F54C79}" type="datetimeFigureOut">
              <a:rPr lang="en-CA" smtClean="0"/>
              <a:t>2017-03-22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9478-9F50-4B18-96B5-F718BD449B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8945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customXml" Target="../ink/ink2.xml"/><Relationship Id="rId6" Type="http://schemas.openxmlformats.org/officeDocument/2006/relationships/image" Target="NUL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NUL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Freeform: Shap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925" y="1325880"/>
            <a:ext cx="3352375" cy="30665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CA" sz="3800">
                <a:solidFill>
                  <a:srgbClr val="EBEBEB"/>
                </a:solidFill>
              </a:rPr>
              <a:t>Twitter Sentiment analysis Using Apache Spark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1925" y="4588329"/>
            <a:ext cx="3352375" cy="16215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CA" sz="1500" cap="none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</a:t>
            </a:r>
          </a:p>
          <a:p>
            <a:pPr>
              <a:lnSpc>
                <a:spcPct val="80000"/>
              </a:lnSpc>
            </a:pPr>
            <a:r>
              <a:rPr lang="en-CA" sz="1500" cap="none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Amandeep Kaur (101060350)</a:t>
            </a:r>
          </a:p>
          <a:p>
            <a:pPr>
              <a:lnSpc>
                <a:spcPct val="80000"/>
              </a:lnSpc>
            </a:pPr>
            <a:r>
              <a:rPr lang="en-CA" sz="1500" cap="none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Deepesh Khaneja (101024610)</a:t>
            </a:r>
          </a:p>
          <a:p>
            <a:pPr>
              <a:lnSpc>
                <a:spcPct val="80000"/>
              </a:lnSpc>
            </a:pPr>
            <a:r>
              <a:rPr lang="en-CA" sz="1500" cap="none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Khushboo Vyas (101059808)</a:t>
            </a:r>
          </a:p>
          <a:p>
            <a:pPr>
              <a:lnSpc>
                <a:spcPct val="80000"/>
              </a:lnSpc>
            </a:pPr>
            <a:r>
              <a:rPr lang="en-CA" sz="1500" cap="none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Ranjit Singh Saini (101024552)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57658" y="184996"/>
            <a:ext cx="6544304" cy="5579018"/>
          </a:xfrm>
          <a:prstGeom prst="rect">
            <a:avLst/>
          </a:prstGeom>
          <a:effectLst/>
        </p:spPr>
      </p:pic>
      <p:pic>
        <p:nvPicPr>
          <p:cNvPr id="29" name="Picture 2" descr="Image result for twitter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2028" y="5032810"/>
            <a:ext cx="2088130" cy="20881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19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d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2746" y="3382515"/>
            <a:ext cx="5451627" cy="26031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CA" dirty="0"/>
              <a:t>Resilient Distributed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03" y="1804527"/>
            <a:ext cx="5514567" cy="48125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CA" sz="1800" dirty="0"/>
              <a:t>RDD is basic Abstraction in Spark.</a:t>
            </a:r>
          </a:p>
          <a:p>
            <a:pPr marL="0" indent="0">
              <a:lnSpc>
                <a:spcPct val="80000"/>
              </a:lnSpc>
              <a:buNone/>
            </a:pPr>
            <a:endParaRPr lang="en-CA" sz="1800" dirty="0"/>
          </a:p>
          <a:p>
            <a:pPr>
              <a:lnSpc>
                <a:spcPct val="80000"/>
              </a:lnSpc>
            </a:pPr>
            <a:r>
              <a:rPr lang="en-CA" sz="1800" dirty="0"/>
              <a:t>The main features of RDDs</a:t>
            </a:r>
          </a:p>
          <a:p>
            <a:pPr>
              <a:lnSpc>
                <a:spcPct val="80000"/>
              </a:lnSpc>
            </a:pPr>
            <a:r>
              <a:rPr lang="en-CA" sz="1800" b="1" dirty="0"/>
              <a:t>Resilient:  </a:t>
            </a:r>
            <a:r>
              <a:rPr lang="en-CA" sz="1800" dirty="0"/>
              <a:t>fault tolerant</a:t>
            </a:r>
          </a:p>
          <a:p>
            <a:pPr>
              <a:lnSpc>
                <a:spcPct val="80000"/>
              </a:lnSpc>
            </a:pPr>
            <a:r>
              <a:rPr lang="en-CA" sz="1800" b="1" dirty="0"/>
              <a:t>Distributed</a:t>
            </a:r>
            <a:r>
              <a:rPr lang="en-CA" sz="1800" dirty="0"/>
              <a:t> : data resides on multiple nodes in a cluster.</a:t>
            </a:r>
          </a:p>
          <a:p>
            <a:pPr>
              <a:lnSpc>
                <a:spcPct val="80000"/>
              </a:lnSpc>
            </a:pPr>
            <a:r>
              <a:rPr lang="en-CA" sz="1800" b="1" dirty="0"/>
              <a:t>Dataset</a:t>
            </a:r>
            <a:r>
              <a:rPr lang="en-CA" sz="1800" dirty="0"/>
              <a:t> : collection of  partitioned data.</a:t>
            </a:r>
          </a:p>
          <a:p>
            <a:pPr>
              <a:lnSpc>
                <a:spcPct val="80000"/>
              </a:lnSpc>
            </a:pPr>
            <a:r>
              <a:rPr lang="en-CA" sz="1800" b="1" dirty="0"/>
              <a:t>In-Memory</a:t>
            </a:r>
            <a:r>
              <a:rPr lang="en-CA" sz="1800" dirty="0"/>
              <a:t>, data inside RDD is stored in memory as much (size) and long (time) as possible.</a:t>
            </a:r>
          </a:p>
          <a:p>
            <a:pPr>
              <a:lnSpc>
                <a:spcPct val="80000"/>
              </a:lnSpc>
            </a:pPr>
            <a:r>
              <a:rPr lang="en-CA" sz="1800" b="1" dirty="0"/>
              <a:t>Immutable</a:t>
            </a:r>
            <a:r>
              <a:rPr lang="en-CA" sz="1800" dirty="0"/>
              <a:t>  it is read only &amp; does not change once created , can only be transformed using transformations to new RDDs.</a:t>
            </a:r>
          </a:p>
          <a:p>
            <a:pPr>
              <a:lnSpc>
                <a:spcPct val="80000"/>
              </a:lnSpc>
            </a:pPr>
            <a:r>
              <a:rPr lang="it-IT" sz="1800" b="1" dirty="0"/>
              <a:t>Parallel: </a:t>
            </a:r>
            <a:r>
              <a:rPr lang="it-IT" sz="1800" dirty="0"/>
              <a:t>process data in parallel.</a:t>
            </a:r>
            <a:endParaRPr lang="en-CA" sz="1800" dirty="0"/>
          </a:p>
          <a:p>
            <a:pPr>
              <a:lnSpc>
                <a:spcPct val="80000"/>
              </a:lnSpc>
            </a:pPr>
            <a:endParaRPr lang="en-CA" sz="1800" dirty="0"/>
          </a:p>
        </p:txBody>
      </p:sp>
      <p:sp>
        <p:nvSpPr>
          <p:cNvPr id="8" name="Rectangle 7"/>
          <p:cNvSpPr/>
          <p:nvPr/>
        </p:nvSpPr>
        <p:spPr>
          <a:xfrm>
            <a:off x="5995850" y="156305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latin typeface="+mj-lt"/>
              </a:rPr>
              <a:t>RDDs support </a:t>
            </a:r>
            <a:r>
              <a:rPr lang="en-CA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two kinds </a:t>
            </a:r>
            <a:r>
              <a:rPr lang="en-CA" dirty="0">
                <a:latin typeface="+mj-lt"/>
              </a:rPr>
              <a:t>of operations:</a:t>
            </a:r>
          </a:p>
          <a:p>
            <a:endParaRPr lang="en-CA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Transformations - operations that return another RDD.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latin typeface="+mj-lt"/>
              </a:rPr>
              <a:t>Actions - operations that trigger computation and return values.</a:t>
            </a:r>
            <a:endParaRPr lang="en-CA" b="0" i="0" dirty="0">
              <a:effectLst/>
              <a:latin typeface="+mj-lt"/>
            </a:endParaRPr>
          </a:p>
        </p:txBody>
      </p:sp>
      <p:pic>
        <p:nvPicPr>
          <p:cNvPr id="9" name="Picture 4" descr="Image result for rdd s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49" y="2401025"/>
            <a:ext cx="5904411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and Iterative operations on RDD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828" y="2028636"/>
            <a:ext cx="3883358" cy="47355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Interactive Operations</a:t>
            </a:r>
          </a:p>
          <a:p>
            <a:r>
              <a:rPr lang="en-US" dirty="0"/>
              <a:t>If different queries are run on the same set of data repeatedly, this particular data can be kept in memory for better execution times.</a:t>
            </a:r>
          </a:p>
          <a:p>
            <a:r>
              <a:rPr lang="en-US" dirty="0"/>
              <a:t>Each transformed RDD may be recomputed each time you run an action on 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Support for persisting RDDs on disk and memory. Spark will keep the elements around on the cluster for much faster access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Iterative Operations</a:t>
            </a:r>
          </a:p>
          <a:p>
            <a:r>
              <a:rPr lang="en-US" dirty="0"/>
              <a:t>Store intermediate results in a distributed memory instead of Stable storage (Disk)</a:t>
            </a:r>
          </a:p>
          <a:p>
            <a:r>
              <a:rPr lang="en-US" dirty="0"/>
              <a:t>Makes the system faster</a:t>
            </a:r>
            <a:endParaRPr lang="en-CA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86" y="1426122"/>
            <a:ext cx="7665322" cy="4242295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4592433" y="2218659"/>
            <a:ext cx="7504239" cy="2661743"/>
            <a:chOff x="752977" y="2110529"/>
            <a:chExt cx="9646292" cy="3421526"/>
          </a:xfrm>
        </p:grpSpPr>
        <p:sp>
          <p:nvSpPr>
            <p:cNvPr id="69" name="Cylinder 68"/>
            <p:cNvSpPr/>
            <p:nvPr/>
          </p:nvSpPr>
          <p:spPr>
            <a:xfrm>
              <a:off x="1373637" y="3335384"/>
              <a:ext cx="914400" cy="121615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Data on disk</a:t>
              </a:r>
            </a:p>
          </p:txBody>
        </p:sp>
        <p:sp>
          <p:nvSpPr>
            <p:cNvPr id="70" name="Cylinder 69"/>
            <p:cNvSpPr/>
            <p:nvPr/>
          </p:nvSpPr>
          <p:spPr>
            <a:xfrm>
              <a:off x="9484869" y="3342523"/>
              <a:ext cx="914400" cy="121615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Tuples(on Disk)</a:t>
              </a:r>
            </a:p>
          </p:txBody>
        </p:sp>
        <p:cxnSp>
          <p:nvCxnSpPr>
            <p:cNvPr id="71" name="Straight Connector 70"/>
            <p:cNvCxnSpPr>
              <a:cxnSpLocks/>
              <a:endCxn id="115" idx="1"/>
            </p:cNvCxnSpPr>
            <p:nvPr/>
          </p:nvCxnSpPr>
          <p:spPr>
            <a:xfrm flipV="1">
              <a:off x="2040552" y="3061463"/>
              <a:ext cx="1224251" cy="10142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/>
            </p:cNvCxnSpPr>
            <p:nvPr/>
          </p:nvCxnSpPr>
          <p:spPr>
            <a:xfrm>
              <a:off x="2258226" y="3934538"/>
              <a:ext cx="1074746" cy="8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cxnSpLocks/>
              <a:stCxn id="69" idx="4"/>
            </p:cNvCxnSpPr>
            <p:nvPr/>
          </p:nvCxnSpPr>
          <p:spPr>
            <a:xfrm>
              <a:off x="2288037" y="3943460"/>
              <a:ext cx="1192335" cy="10085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cxnSpLocks/>
              <a:stCxn id="116" idx="3"/>
              <a:endCxn id="107" idx="1"/>
            </p:cNvCxnSpPr>
            <p:nvPr/>
          </p:nvCxnSpPr>
          <p:spPr>
            <a:xfrm flipV="1">
              <a:off x="4179203" y="4068159"/>
              <a:ext cx="197346" cy="7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983910" y="2878184"/>
              <a:ext cx="9144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136310" y="3030584"/>
              <a:ext cx="9144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cxnSpLocks/>
              <a:stCxn id="107" idx="3"/>
              <a:endCxn id="113" idx="1"/>
            </p:cNvCxnSpPr>
            <p:nvPr/>
          </p:nvCxnSpPr>
          <p:spPr>
            <a:xfrm>
              <a:off x="5437253" y="4068159"/>
              <a:ext cx="180792" cy="7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3264803" y="2604263"/>
              <a:ext cx="3267642" cy="2927792"/>
              <a:chOff x="3264803" y="2604263"/>
              <a:chExt cx="3267642" cy="2927792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3264803" y="2604263"/>
                <a:ext cx="914400" cy="2927792"/>
                <a:chOff x="3744533" y="2483222"/>
                <a:chExt cx="914400" cy="2927792"/>
              </a:xfrm>
            </p:grpSpPr>
            <p:sp>
              <p:nvSpPr>
                <p:cNvPr id="115" name="Rectangle: Rounded Corners 114"/>
                <p:cNvSpPr/>
                <p:nvPr/>
              </p:nvSpPr>
              <p:spPr>
                <a:xfrm>
                  <a:off x="3744533" y="2483222"/>
                  <a:ext cx="914400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MR1</a:t>
                  </a:r>
                </a:p>
              </p:txBody>
            </p:sp>
            <p:sp>
              <p:nvSpPr>
                <p:cNvPr id="116" name="Rectangle: Rounded Corners 115"/>
                <p:cNvSpPr/>
                <p:nvPr/>
              </p:nvSpPr>
              <p:spPr>
                <a:xfrm>
                  <a:off x="3744533" y="3497457"/>
                  <a:ext cx="914400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MR2</a:t>
                  </a:r>
                </a:p>
              </p:txBody>
            </p:sp>
            <p:sp>
              <p:nvSpPr>
                <p:cNvPr id="117" name="Rectangle: Rounded Corners 116"/>
                <p:cNvSpPr/>
                <p:nvPr/>
              </p:nvSpPr>
              <p:spPr>
                <a:xfrm>
                  <a:off x="3744533" y="4496614"/>
                  <a:ext cx="914400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MR3</a:t>
                  </a:r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5618045" y="2604263"/>
                <a:ext cx="914400" cy="2927792"/>
                <a:chOff x="3744533" y="2483222"/>
                <a:chExt cx="914400" cy="2927792"/>
              </a:xfrm>
            </p:grpSpPr>
            <p:sp>
              <p:nvSpPr>
                <p:cNvPr id="112" name="Rectangle: Rounded Corners 111"/>
                <p:cNvSpPr/>
                <p:nvPr/>
              </p:nvSpPr>
              <p:spPr>
                <a:xfrm>
                  <a:off x="3744533" y="2483222"/>
                  <a:ext cx="914400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MR1</a:t>
                  </a:r>
                </a:p>
              </p:txBody>
            </p:sp>
            <p:sp>
              <p:nvSpPr>
                <p:cNvPr id="113" name="Rectangle: Rounded Corners 112"/>
                <p:cNvSpPr/>
                <p:nvPr/>
              </p:nvSpPr>
              <p:spPr>
                <a:xfrm>
                  <a:off x="3744533" y="3497457"/>
                  <a:ext cx="914400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MR2</a:t>
                  </a:r>
                </a:p>
              </p:txBody>
            </p:sp>
            <p:sp>
              <p:nvSpPr>
                <p:cNvPr id="114" name="Rectangle: Rounded Corners 113"/>
                <p:cNvSpPr/>
                <p:nvPr/>
              </p:nvSpPr>
              <p:spPr>
                <a:xfrm>
                  <a:off x="3744533" y="4496614"/>
                  <a:ext cx="914400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MR3</a:t>
                  </a:r>
                </a:p>
              </p:txBody>
            </p:sp>
          </p:grpSp>
          <p:sp>
            <p:nvSpPr>
              <p:cNvPr id="107" name="Flowchart: Multidocument 106"/>
              <p:cNvSpPr/>
              <p:nvPr/>
            </p:nvSpPr>
            <p:spPr>
              <a:xfrm>
                <a:off x="4376549" y="3688683"/>
                <a:ext cx="1060704" cy="758952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Distributed Memory</a:t>
                </a:r>
              </a:p>
            </p:txBody>
          </p:sp>
          <p:cxnSp>
            <p:nvCxnSpPr>
              <p:cNvPr id="108" name="Straight Connector 107"/>
              <p:cNvCxnSpPr>
                <a:cxnSpLocks/>
                <a:endCxn id="107" idx="2"/>
              </p:cNvCxnSpPr>
              <p:nvPr/>
            </p:nvCxnSpPr>
            <p:spPr>
              <a:xfrm flipV="1">
                <a:off x="4098487" y="4418893"/>
                <a:ext cx="734656" cy="533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288710" y="3182984"/>
                <a:ext cx="914400" cy="914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cxnSpLocks/>
                <a:endCxn id="112" idx="1"/>
              </p:cNvCxnSpPr>
              <p:nvPr/>
            </p:nvCxnSpPr>
            <p:spPr>
              <a:xfrm flipV="1">
                <a:off x="4833143" y="3061463"/>
                <a:ext cx="784902" cy="645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cxnSpLocks/>
              </p:cNvCxnSpPr>
              <p:nvPr/>
            </p:nvCxnSpPr>
            <p:spPr>
              <a:xfrm>
                <a:off x="4964105" y="4402184"/>
                <a:ext cx="667422" cy="5498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/>
            <p:cNvGrpSpPr/>
            <p:nvPr/>
          </p:nvGrpSpPr>
          <p:grpSpPr>
            <a:xfrm>
              <a:off x="5620972" y="2604263"/>
              <a:ext cx="3267642" cy="2927792"/>
              <a:chOff x="3264803" y="2604263"/>
              <a:chExt cx="3267642" cy="2927792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3264803" y="2604263"/>
                <a:ext cx="914400" cy="2927792"/>
                <a:chOff x="3744533" y="2483222"/>
                <a:chExt cx="914400" cy="2927792"/>
              </a:xfrm>
            </p:grpSpPr>
            <p:sp>
              <p:nvSpPr>
                <p:cNvPr id="102" name="Rectangle: Rounded Corners 101"/>
                <p:cNvSpPr/>
                <p:nvPr/>
              </p:nvSpPr>
              <p:spPr>
                <a:xfrm>
                  <a:off x="3744533" y="2483222"/>
                  <a:ext cx="914400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MR1</a:t>
                  </a:r>
                </a:p>
              </p:txBody>
            </p:sp>
            <p:sp>
              <p:nvSpPr>
                <p:cNvPr id="103" name="Rectangle: Rounded Corners 102"/>
                <p:cNvSpPr/>
                <p:nvPr/>
              </p:nvSpPr>
              <p:spPr>
                <a:xfrm>
                  <a:off x="3744533" y="3497457"/>
                  <a:ext cx="914400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MR2</a:t>
                  </a:r>
                </a:p>
              </p:txBody>
            </p:sp>
            <p:sp>
              <p:nvSpPr>
                <p:cNvPr id="104" name="Rectangle: Rounded Corners 103"/>
                <p:cNvSpPr/>
                <p:nvPr/>
              </p:nvSpPr>
              <p:spPr>
                <a:xfrm>
                  <a:off x="3744533" y="4496614"/>
                  <a:ext cx="914400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MR3</a:t>
                  </a:r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5618045" y="2604263"/>
                <a:ext cx="914400" cy="2927792"/>
                <a:chOff x="3744533" y="2483222"/>
                <a:chExt cx="914400" cy="2927792"/>
              </a:xfrm>
            </p:grpSpPr>
            <p:sp>
              <p:nvSpPr>
                <p:cNvPr id="99" name="Rectangle: Rounded Corners 98"/>
                <p:cNvSpPr/>
                <p:nvPr/>
              </p:nvSpPr>
              <p:spPr>
                <a:xfrm>
                  <a:off x="3744533" y="2483222"/>
                  <a:ext cx="914400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MR1</a:t>
                  </a:r>
                </a:p>
              </p:txBody>
            </p:sp>
            <p:sp>
              <p:nvSpPr>
                <p:cNvPr id="100" name="Rectangle: Rounded Corners 99"/>
                <p:cNvSpPr/>
                <p:nvPr/>
              </p:nvSpPr>
              <p:spPr>
                <a:xfrm>
                  <a:off x="3744533" y="3497457"/>
                  <a:ext cx="914400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MR2</a:t>
                  </a:r>
                </a:p>
              </p:txBody>
            </p:sp>
            <p:sp>
              <p:nvSpPr>
                <p:cNvPr id="101" name="Rectangle: Rounded Corners 100"/>
                <p:cNvSpPr/>
                <p:nvPr/>
              </p:nvSpPr>
              <p:spPr>
                <a:xfrm>
                  <a:off x="3744533" y="4496614"/>
                  <a:ext cx="914400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MR3</a:t>
                  </a:r>
                </a:p>
              </p:txBody>
            </p:sp>
          </p:grpSp>
          <p:sp>
            <p:nvSpPr>
              <p:cNvPr id="94" name="Flowchart: Multidocument 93"/>
              <p:cNvSpPr/>
              <p:nvPr/>
            </p:nvSpPr>
            <p:spPr>
              <a:xfrm>
                <a:off x="4376549" y="3688683"/>
                <a:ext cx="1060704" cy="758952"/>
              </a:xfrm>
              <a:prstGeom prst="flowChartMulti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Distributed Memory</a:t>
                </a:r>
              </a:p>
            </p:txBody>
          </p:sp>
          <p:cxnSp>
            <p:nvCxnSpPr>
              <p:cNvPr id="95" name="Straight Connector 94"/>
              <p:cNvCxnSpPr>
                <a:cxnSpLocks/>
                <a:endCxn id="94" idx="2"/>
              </p:cNvCxnSpPr>
              <p:nvPr/>
            </p:nvCxnSpPr>
            <p:spPr>
              <a:xfrm flipV="1">
                <a:off x="4098487" y="4418893"/>
                <a:ext cx="734656" cy="5331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cxnSpLocks/>
              </p:cNvCxnSpPr>
              <p:nvPr/>
            </p:nvCxnSpPr>
            <p:spPr>
              <a:xfrm>
                <a:off x="4098487" y="2966887"/>
                <a:ext cx="1104623" cy="113049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cxnSpLocks/>
                <a:endCxn id="99" idx="1"/>
              </p:cNvCxnSpPr>
              <p:nvPr/>
            </p:nvCxnSpPr>
            <p:spPr>
              <a:xfrm flipV="1">
                <a:off x="4833143" y="3061463"/>
                <a:ext cx="784902" cy="6458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cxnSpLocks/>
                <a:endCxn id="101" idx="1"/>
              </p:cNvCxnSpPr>
              <p:nvPr/>
            </p:nvCxnSpPr>
            <p:spPr>
              <a:xfrm>
                <a:off x="4891883" y="4415892"/>
                <a:ext cx="726162" cy="6589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>
              <a:cxnSpLocks/>
              <a:endCxn id="94" idx="1"/>
            </p:cNvCxnSpPr>
            <p:nvPr/>
          </p:nvCxnSpPr>
          <p:spPr>
            <a:xfrm flipV="1">
              <a:off x="6439154" y="4068159"/>
              <a:ext cx="293564" cy="75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cxnSpLocks/>
              <a:endCxn id="100" idx="1"/>
            </p:cNvCxnSpPr>
            <p:nvPr/>
          </p:nvCxnSpPr>
          <p:spPr>
            <a:xfrm>
              <a:off x="7740071" y="4061603"/>
              <a:ext cx="234143" cy="140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cxnSpLocks/>
              <a:endCxn id="70" idx="2"/>
            </p:cNvCxnSpPr>
            <p:nvPr/>
          </p:nvCxnSpPr>
          <p:spPr>
            <a:xfrm>
              <a:off x="8708870" y="3061463"/>
              <a:ext cx="775999" cy="889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cxnSpLocks/>
              <a:endCxn id="70" idx="2"/>
            </p:cNvCxnSpPr>
            <p:nvPr/>
          </p:nvCxnSpPr>
          <p:spPr>
            <a:xfrm flipV="1">
              <a:off x="8819613" y="3950599"/>
              <a:ext cx="665256" cy="10014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/>
              <a:endCxn id="70" idx="2"/>
            </p:cNvCxnSpPr>
            <p:nvPr/>
          </p:nvCxnSpPr>
          <p:spPr>
            <a:xfrm>
              <a:off x="8761977" y="3879395"/>
              <a:ext cx="722892" cy="712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752977" y="4685450"/>
              <a:ext cx="21355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/>
                <a:t>Input from stable </a:t>
              </a:r>
            </a:p>
            <a:p>
              <a:pPr algn="ctr"/>
              <a:r>
                <a:rPr lang="en-CA" dirty="0"/>
                <a:t>stage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258226" y="2510787"/>
              <a:ext cx="8050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HDFS </a:t>
              </a:r>
            </a:p>
            <a:p>
              <a:r>
                <a:rPr lang="en-CA" dirty="0"/>
                <a:t>read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133785" y="2118755"/>
              <a:ext cx="1301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Iteration 1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36928" y="2110529"/>
              <a:ext cx="1301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Iteration 2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740071" y="2135096"/>
              <a:ext cx="1314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Iteration n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 rot="2760962">
              <a:off x="4105220" y="2932789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write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 rot="19382067">
              <a:off x="4841472" y="3010490"/>
              <a:ext cx="7232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6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89433"/>
            <a:ext cx="9404723" cy="1400530"/>
          </a:xfrm>
        </p:spPr>
        <p:txBody>
          <a:bodyPr/>
          <a:lstStyle/>
          <a:p>
            <a:r>
              <a:rPr lang="en-CA" dirty="0"/>
              <a:t>DStream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05218"/>
            <a:ext cx="8733213" cy="1518397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Spark use Discretized Stream for real time processing.</a:t>
            </a:r>
          </a:p>
          <a:p>
            <a:r>
              <a:rPr lang="en-CA" dirty="0"/>
              <a:t>Difference b/w real time &amp; batch processing is the </a:t>
            </a:r>
            <a:r>
              <a:rPr lang="en-CA" dirty="0">
                <a:solidFill>
                  <a:srgbClr val="FFFF00"/>
                </a:solidFill>
              </a:rPr>
              <a:t>source of the data and the frequency at which the data is coming</a:t>
            </a:r>
            <a:r>
              <a:rPr lang="en-CA" dirty="0"/>
              <a:t>.</a:t>
            </a:r>
          </a:p>
          <a:p>
            <a:r>
              <a:rPr lang="en-CA" dirty="0"/>
              <a:t>Is mainly a sequence of RDDs.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AutoShape 2" descr="https://qph.ec.quoracdn.net/main-qimg-2fd8a977272c7fd222d6e7968ca5898f-p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https://qph.ec.quoracdn.net/main-qimg-f93af3757342c6df1b5f2712766a05ee-p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Rectangle: Rounded Corners 5"/>
          <p:cNvSpPr/>
          <p:nvPr/>
        </p:nvSpPr>
        <p:spPr>
          <a:xfrm>
            <a:off x="3499727" y="3801032"/>
            <a:ext cx="2326341" cy="12147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Spark Streaming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766846" y="3862228"/>
            <a:ext cx="2326341" cy="121471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Spark Engine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6816" y="4247018"/>
            <a:ext cx="481853" cy="3630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486797" y="4250639"/>
            <a:ext cx="437499" cy="3630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Arrow: Right 9"/>
          <p:cNvSpPr/>
          <p:nvPr/>
        </p:nvSpPr>
        <p:spPr>
          <a:xfrm>
            <a:off x="7016445" y="4112556"/>
            <a:ext cx="624975" cy="591670"/>
          </a:xfrm>
          <a:prstGeom prst="right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Right 10"/>
          <p:cNvSpPr/>
          <p:nvPr/>
        </p:nvSpPr>
        <p:spPr>
          <a:xfrm>
            <a:off x="1654248" y="4224612"/>
            <a:ext cx="1653728" cy="591670"/>
          </a:xfrm>
          <a:prstGeom prst="right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5943518" y="3440454"/>
            <a:ext cx="17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Batches of I/P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4933" y="3801032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Input data stream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253381" y="4250638"/>
            <a:ext cx="481853" cy="3630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0805595" y="4250639"/>
            <a:ext cx="437499" cy="3630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Arrow: Right 15"/>
          <p:cNvSpPr/>
          <p:nvPr/>
        </p:nvSpPr>
        <p:spPr>
          <a:xfrm>
            <a:off x="11383066" y="4140805"/>
            <a:ext cx="624975" cy="591670"/>
          </a:xfrm>
          <a:prstGeom prst="right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10276862" y="3189226"/>
            <a:ext cx="1731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Batches of processed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3170" y="5381298"/>
            <a:ext cx="739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So, </a:t>
            </a:r>
            <a:r>
              <a:rPr lang="en-CA" dirty="0" err="1"/>
              <a:t>Dstream</a:t>
            </a:r>
            <a:r>
              <a:rPr lang="en-CA" dirty="0"/>
              <a:t>  is nothing </a:t>
            </a:r>
            <a:r>
              <a:rPr lang="en-CA" b="1" dirty="0"/>
              <a:t>but </a:t>
            </a:r>
            <a:r>
              <a:rPr lang="en-CA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batches of RDDs </a:t>
            </a:r>
            <a:r>
              <a:rPr lang="en-CA" dirty="0"/>
              <a:t>which is shown here.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490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Streaming 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943" y="1498199"/>
            <a:ext cx="8946541" cy="4195481"/>
          </a:xfrm>
        </p:spPr>
        <p:txBody>
          <a:bodyPr/>
          <a:lstStyle/>
          <a:p>
            <a:r>
              <a:rPr lang="en-CA" dirty="0"/>
              <a:t>Receives Live input data streams and divides data into batches</a:t>
            </a:r>
          </a:p>
          <a:p>
            <a:r>
              <a:rPr lang="en-CA" dirty="0"/>
              <a:t>Provides High level of Abstraction called DStream (Discretized Stream)</a:t>
            </a:r>
          </a:p>
          <a:p>
            <a:r>
              <a:rPr lang="en-CA" dirty="0"/>
              <a:t>Records batches of processed data.</a:t>
            </a:r>
          </a:p>
        </p:txBody>
      </p:sp>
      <p:sp>
        <p:nvSpPr>
          <p:cNvPr id="6" name="Oval 5"/>
          <p:cNvSpPr/>
          <p:nvPr/>
        </p:nvSpPr>
        <p:spPr>
          <a:xfrm>
            <a:off x="768462" y="4715267"/>
            <a:ext cx="143511" cy="137947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197608" y="4715267"/>
            <a:ext cx="143511" cy="137947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31948" y="4716388"/>
            <a:ext cx="143511" cy="137947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66288" y="4716388"/>
            <a:ext cx="143511" cy="137947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server pn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64" y="3834877"/>
            <a:ext cx="1313677" cy="20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 rot="5400000">
            <a:off x="2289959" y="4713620"/>
            <a:ext cx="566966" cy="27918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" name="Group 19"/>
          <p:cNvGrpSpPr/>
          <p:nvPr/>
        </p:nvGrpSpPr>
        <p:grpSpPr>
          <a:xfrm>
            <a:off x="4842432" y="4122430"/>
            <a:ext cx="327660" cy="1323620"/>
            <a:chOff x="5326380" y="3901440"/>
            <a:chExt cx="327660" cy="132362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9" name="Rectangle: Rounded Corners 18"/>
            <p:cNvSpPr/>
            <p:nvPr/>
          </p:nvSpPr>
          <p:spPr>
            <a:xfrm>
              <a:off x="5326380" y="3901440"/>
              <a:ext cx="327660" cy="4495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5326380" y="4775480"/>
              <a:ext cx="327660" cy="4495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5326380" y="4351020"/>
              <a:ext cx="327660" cy="4495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73386" y="4116360"/>
            <a:ext cx="327660" cy="1323620"/>
            <a:chOff x="5326380" y="3901440"/>
            <a:chExt cx="327660" cy="132362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" name="Rectangle: Rounded Corners 24"/>
            <p:cNvSpPr/>
            <p:nvPr/>
          </p:nvSpPr>
          <p:spPr>
            <a:xfrm>
              <a:off x="5326380" y="3901440"/>
              <a:ext cx="327660" cy="4495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5326380" y="4775480"/>
              <a:ext cx="327660" cy="4495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5326380" y="4351020"/>
              <a:ext cx="327660" cy="4495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30092" y="4116360"/>
            <a:ext cx="327660" cy="1323620"/>
            <a:chOff x="5326380" y="3901440"/>
            <a:chExt cx="327660" cy="132362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9" name="Rectangle: Rounded Corners 28"/>
            <p:cNvSpPr/>
            <p:nvPr/>
          </p:nvSpPr>
          <p:spPr>
            <a:xfrm>
              <a:off x="5326380" y="3901440"/>
              <a:ext cx="327660" cy="4495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5326380" y="4775480"/>
              <a:ext cx="327660" cy="4495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: Rounded Corners 30"/>
            <p:cNvSpPr/>
            <p:nvPr/>
          </p:nvSpPr>
          <p:spPr>
            <a:xfrm>
              <a:off x="5326380" y="4351020"/>
              <a:ext cx="327660" cy="4495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024" name="Straight Arrow Connector 1023"/>
          <p:cNvCxnSpPr>
            <a:cxnSpLocks/>
          </p:cNvCxnSpPr>
          <p:nvPr/>
        </p:nvCxnSpPr>
        <p:spPr>
          <a:xfrm flipV="1">
            <a:off x="6474108" y="3595940"/>
            <a:ext cx="2678618" cy="662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V="1">
            <a:off x="6521679" y="4373373"/>
            <a:ext cx="3094761" cy="3922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6690360" y="5190070"/>
            <a:ext cx="2926080" cy="145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39" name="Picture 2" descr="Image result for server pn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746" y="2886106"/>
            <a:ext cx="618897" cy="9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server pn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43" y="3983465"/>
            <a:ext cx="656839" cy="10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server pn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342" y="5068217"/>
            <a:ext cx="710256" cy="10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: Rounded Corners 1028"/>
          <p:cNvSpPr/>
          <p:nvPr/>
        </p:nvSpPr>
        <p:spPr>
          <a:xfrm>
            <a:off x="2882269" y="3431156"/>
            <a:ext cx="1487761" cy="32956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Receiver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4685189" y="3470424"/>
            <a:ext cx="1585625" cy="25580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RDD’s</a:t>
            </a:r>
          </a:p>
        </p:txBody>
      </p:sp>
    </p:spTree>
    <p:extLst>
      <p:ext uri="{BB962C8B-B14F-4D97-AF65-F5344CB8AC3E}">
        <p14:creationId xmlns:p14="http://schemas.microsoft.com/office/powerpoint/2010/main" val="277061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: Our Project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29491" y="2341418"/>
          <a:ext cx="10169236" cy="362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94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5273" y="751078"/>
            <a:ext cx="5306617" cy="8586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478571" y="1137281"/>
            <a:ext cx="10131425" cy="6576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4135664" y="2647371"/>
            <a:ext cx="4206235" cy="399354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731" y="313026"/>
            <a:ext cx="10178322" cy="14921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3554811" y="2502671"/>
            <a:ext cx="5464480" cy="4280765"/>
            <a:chOff x="3502990" y="1880892"/>
            <a:chExt cx="5464480" cy="4280765"/>
          </a:xfrm>
        </p:grpSpPr>
        <p:sp>
          <p:nvSpPr>
            <p:cNvPr id="9" name="Rounded Rectangle 13"/>
            <p:cNvSpPr/>
            <p:nvPr/>
          </p:nvSpPr>
          <p:spPr>
            <a:xfrm>
              <a:off x="7396797" y="4599520"/>
              <a:ext cx="1570673" cy="87471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Stemming</a:t>
              </a:r>
            </a:p>
          </p:txBody>
        </p:sp>
        <p:sp>
          <p:nvSpPr>
            <p:cNvPr id="10" name="Rounded Rectangle 15"/>
            <p:cNvSpPr/>
            <p:nvPr/>
          </p:nvSpPr>
          <p:spPr>
            <a:xfrm>
              <a:off x="5532947" y="5716498"/>
              <a:ext cx="1635816" cy="44515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Filtering</a:t>
              </a:r>
            </a:p>
          </p:txBody>
        </p:sp>
        <p:sp>
          <p:nvSpPr>
            <p:cNvPr id="11" name="Rounded Rectangle 19"/>
            <p:cNvSpPr/>
            <p:nvPr/>
          </p:nvSpPr>
          <p:spPr>
            <a:xfrm>
              <a:off x="3673462" y="4611735"/>
              <a:ext cx="1630815" cy="87471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Term Document Matrix</a:t>
              </a:r>
            </a:p>
          </p:txBody>
        </p:sp>
        <p:sp>
          <p:nvSpPr>
            <p:cNvPr id="12" name="Rounded Rectangle 33"/>
            <p:cNvSpPr/>
            <p:nvPr/>
          </p:nvSpPr>
          <p:spPr>
            <a:xfrm>
              <a:off x="3502990" y="2872306"/>
              <a:ext cx="1542204" cy="87471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600" dirty="0"/>
                <a:t>Pattern Analysis</a:t>
              </a:r>
            </a:p>
          </p:txBody>
        </p:sp>
        <p:sp>
          <p:nvSpPr>
            <p:cNvPr id="13" name="Rounded Rectangle 34"/>
            <p:cNvSpPr/>
            <p:nvPr/>
          </p:nvSpPr>
          <p:spPr>
            <a:xfrm>
              <a:off x="7253306" y="2908338"/>
              <a:ext cx="1587110" cy="87471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Stop Words Removal </a:t>
              </a:r>
            </a:p>
          </p:txBody>
        </p:sp>
        <p:sp>
          <p:nvSpPr>
            <p:cNvPr id="14" name="Rounded Rectangle 35"/>
            <p:cNvSpPr/>
            <p:nvPr/>
          </p:nvSpPr>
          <p:spPr>
            <a:xfrm>
              <a:off x="5462730" y="1880892"/>
              <a:ext cx="1706033" cy="52199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Tokenization</a:t>
              </a:r>
            </a:p>
          </p:txBody>
        </p:sp>
      </p:grpSp>
      <p:sp>
        <p:nvSpPr>
          <p:cNvPr id="15" name="Rounded Rectangle 51"/>
          <p:cNvSpPr/>
          <p:nvPr/>
        </p:nvSpPr>
        <p:spPr>
          <a:xfrm>
            <a:off x="7437534" y="5233514"/>
            <a:ext cx="1570673" cy="8747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Stemming</a:t>
            </a:r>
          </a:p>
        </p:txBody>
      </p:sp>
      <p:sp>
        <p:nvSpPr>
          <p:cNvPr id="16" name="Rounded Rectangle 52"/>
          <p:cNvSpPr/>
          <p:nvPr/>
        </p:nvSpPr>
        <p:spPr>
          <a:xfrm>
            <a:off x="5579046" y="6338277"/>
            <a:ext cx="1635816" cy="4451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Filtering</a:t>
            </a:r>
          </a:p>
        </p:txBody>
      </p:sp>
      <p:sp>
        <p:nvSpPr>
          <p:cNvPr id="17" name="Rounded Rectangle 53"/>
          <p:cNvSpPr/>
          <p:nvPr/>
        </p:nvSpPr>
        <p:spPr>
          <a:xfrm>
            <a:off x="3674424" y="5233514"/>
            <a:ext cx="1670590" cy="8747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Term Document Matrix</a:t>
            </a:r>
          </a:p>
        </p:txBody>
      </p:sp>
      <p:sp>
        <p:nvSpPr>
          <p:cNvPr id="18" name="Rounded Rectangle 54"/>
          <p:cNvSpPr/>
          <p:nvPr/>
        </p:nvSpPr>
        <p:spPr>
          <a:xfrm>
            <a:off x="3554811" y="3504460"/>
            <a:ext cx="1542204" cy="8747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dirty="0"/>
              <a:t>Pattern Analysis</a:t>
            </a:r>
          </a:p>
        </p:txBody>
      </p:sp>
      <p:sp>
        <p:nvSpPr>
          <p:cNvPr id="19" name="Rounded Rectangle 55"/>
          <p:cNvSpPr/>
          <p:nvPr/>
        </p:nvSpPr>
        <p:spPr>
          <a:xfrm>
            <a:off x="7293784" y="3530117"/>
            <a:ext cx="1587110" cy="8747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Stop Words Removal </a:t>
            </a:r>
          </a:p>
        </p:txBody>
      </p:sp>
      <p:sp>
        <p:nvSpPr>
          <p:cNvPr id="20" name="Rounded Rectangle 56"/>
          <p:cNvSpPr/>
          <p:nvPr/>
        </p:nvSpPr>
        <p:spPr>
          <a:xfrm>
            <a:off x="5499221" y="2502671"/>
            <a:ext cx="1706033" cy="5219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Tokenization</a:t>
            </a:r>
          </a:p>
        </p:txBody>
      </p:sp>
      <p:sp>
        <p:nvSpPr>
          <p:cNvPr id="27" name="Oval 26"/>
          <p:cNvSpPr/>
          <p:nvPr/>
        </p:nvSpPr>
        <p:spPr>
          <a:xfrm>
            <a:off x="6119980" y="2281025"/>
            <a:ext cx="363316" cy="3633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7842016" y="3321616"/>
            <a:ext cx="363316" cy="3633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87598" y="5102161"/>
            <a:ext cx="363316" cy="3633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6204074" y="6108228"/>
            <a:ext cx="363316" cy="3633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4231810" y="3281534"/>
            <a:ext cx="363316" cy="3633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6</a:t>
            </a:r>
          </a:p>
        </p:txBody>
      </p:sp>
      <p:sp>
        <p:nvSpPr>
          <p:cNvPr id="32" name="Oval 31"/>
          <p:cNvSpPr/>
          <p:nvPr/>
        </p:nvSpPr>
        <p:spPr>
          <a:xfrm>
            <a:off x="4054428" y="4920503"/>
            <a:ext cx="363316" cy="3633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2302" y="1130410"/>
            <a:ext cx="6841736" cy="7589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8053" y="1223079"/>
            <a:ext cx="783064" cy="4872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ectangle 32"/>
          <p:cNvSpPr/>
          <p:nvPr/>
        </p:nvSpPr>
        <p:spPr>
          <a:xfrm>
            <a:off x="5081424" y="1236735"/>
            <a:ext cx="783064" cy="4872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6392055" y="1232333"/>
            <a:ext cx="783064" cy="4872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7701272" y="1248702"/>
            <a:ext cx="783064" cy="4872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Box 35"/>
          <p:cNvSpPr txBox="1"/>
          <p:nvPr/>
        </p:nvSpPr>
        <p:spPr>
          <a:xfrm>
            <a:off x="3656516" y="494715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68169" y="479920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58456" y="44500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60770" y="465753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13946" y="44874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892237" y="1248702"/>
            <a:ext cx="783064" cy="4872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8" name="Picture 4" descr="Image result for twitter stream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73" y="992924"/>
            <a:ext cx="1410502" cy="79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/>
          <p:cNvSpPr/>
          <p:nvPr/>
        </p:nvSpPr>
        <p:spPr>
          <a:xfrm>
            <a:off x="2190475" y="1309352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705948" y="174295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Twitter Stream</a:t>
            </a:r>
          </a:p>
        </p:txBody>
      </p:sp>
      <p:sp>
        <p:nvSpPr>
          <p:cNvPr id="23" name="Arrow: Down 22"/>
          <p:cNvSpPr/>
          <p:nvPr/>
        </p:nvSpPr>
        <p:spPr>
          <a:xfrm>
            <a:off x="6123668" y="1760338"/>
            <a:ext cx="298475" cy="527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6964304" y="193282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Window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8571" y="31652"/>
            <a:ext cx="462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Working</a:t>
            </a:r>
          </a:p>
        </p:txBody>
      </p:sp>
    </p:spTree>
    <p:extLst>
      <p:ext uri="{BB962C8B-B14F-4D97-AF65-F5344CB8AC3E}">
        <p14:creationId xmlns:p14="http://schemas.microsoft.com/office/powerpoint/2010/main" val="225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2832" y="986588"/>
            <a:ext cx="12139168" cy="5871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Arrow: Down 16"/>
          <p:cNvSpPr/>
          <p:nvPr/>
        </p:nvSpPr>
        <p:spPr>
          <a:xfrm>
            <a:off x="2376236" y="2007091"/>
            <a:ext cx="679784" cy="477270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Speech Bubble: Rectangle with Corners Rounded 17"/>
          <p:cNvSpPr/>
          <p:nvPr/>
        </p:nvSpPr>
        <p:spPr>
          <a:xfrm>
            <a:off x="6648064" y="3100393"/>
            <a:ext cx="5371483" cy="2819144"/>
          </a:xfrm>
          <a:prstGeom prst="wedgeRoundRectCallout">
            <a:avLst>
              <a:gd name="adj1" fmla="val -70399"/>
              <a:gd name="adj2" fmla="val 57052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peech Bubble: Rectangle with Corners Rounded 18"/>
          <p:cNvSpPr/>
          <p:nvPr/>
        </p:nvSpPr>
        <p:spPr>
          <a:xfrm>
            <a:off x="6259171" y="1563718"/>
            <a:ext cx="4052866" cy="1048715"/>
          </a:xfrm>
          <a:prstGeom prst="wedgeRoundRectCallout">
            <a:avLst>
              <a:gd name="adj1" fmla="val -79288"/>
              <a:gd name="adj2" fmla="val 153708"/>
              <a:gd name="adj3" fmla="val 1666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4000" y="129127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Data Collection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87838" y="4998457"/>
            <a:ext cx="6590711" cy="2071214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386623" y="1695338"/>
            <a:ext cx="3747376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oauth.consumerKey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xxxxxxxxxxxxxxxx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oauth.consumerSecret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x12221xxxxx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oauth.accessToken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 x12221xxxxx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oauth.accessTokenSecret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altLang="en-US" sz="1200" dirty="0">
                <a:solidFill>
                  <a:srgbClr val="333333"/>
                </a:solidFill>
                <a:latin typeface="Consolas" panose="020B0609020204030204" pitchFamily="49" charset="0"/>
              </a:rPr>
              <a:t>x12221xxxxx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001835" y="3274603"/>
            <a:ext cx="4834051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val</a:t>
            </a:r>
            <a:r>
              <a:rPr lang="en-US" alt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05314D"/>
                </a:solidFill>
                <a:latin typeface="Consolas" panose="020B0609020204030204" pitchFamily="49" charset="0"/>
              </a:rPr>
              <a:t>keywords 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=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scala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io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en-US" b="1" dirty="0" err="1">
                <a:solidFill>
                  <a:srgbClr val="3E7EFF"/>
                </a:solidFill>
                <a:latin typeface="Consolas" panose="020B0609020204030204" pitchFamily="49" charset="0"/>
              </a:rPr>
              <a:t>StdIn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en-US" dirty="0" err="1">
                <a:solidFill>
                  <a:srgbClr val="170591"/>
                </a:solidFill>
                <a:latin typeface="Consolas" panose="020B0609020204030204" pitchFamily="49" charset="0"/>
              </a:rPr>
              <a:t>readLine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()</a:t>
            </a:r>
            <a:b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</a:br>
            <a:r>
              <a:rPr lang="en-US" alt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val</a:t>
            </a:r>
            <a:r>
              <a:rPr lang="en-US" alt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05314D"/>
                </a:solidFill>
                <a:latin typeface="Consolas" panose="020B0609020204030204" pitchFamily="49" charset="0"/>
              </a:rPr>
              <a:t>filter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= </a:t>
            </a:r>
            <a:r>
              <a:rPr lang="en-US" altLang="en-US" b="1" dirty="0" err="1">
                <a:solidFill>
                  <a:srgbClr val="05314D"/>
                </a:solidFill>
                <a:latin typeface="Consolas" panose="020B0609020204030204" pitchFamily="49" charset="0"/>
              </a:rPr>
              <a:t>keywords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en-US" dirty="0" err="1">
                <a:solidFill>
                  <a:srgbClr val="170591"/>
                </a:solidFill>
                <a:latin typeface="Consolas" panose="020B0609020204030204" pitchFamily="49" charset="0"/>
              </a:rPr>
              <a:t>split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(</a:t>
            </a:r>
            <a:r>
              <a:rPr lang="en-US" alt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","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)</a:t>
            </a:r>
            <a:b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</a:b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/>
            </a:r>
            <a:b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</a:br>
            <a:r>
              <a:rPr lang="en-US" alt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val</a:t>
            </a:r>
            <a:r>
              <a:rPr lang="en-US" alt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05314D"/>
                </a:solidFill>
                <a:latin typeface="Consolas" panose="020B0609020204030204" pitchFamily="49" charset="0"/>
              </a:rPr>
              <a:t>tweets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altLang="en-US" b="1" dirty="0" err="1">
                <a:solidFill>
                  <a:srgbClr val="3E7EFF"/>
                </a:solidFill>
                <a:latin typeface="Consolas" panose="020B0609020204030204" pitchFamily="49" charset="0"/>
              </a:rPr>
              <a:t>DStream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[</a:t>
            </a:r>
            <a:r>
              <a:rPr lang="en-US" altLang="en-US" b="1" dirty="0">
                <a:solidFill>
                  <a:srgbClr val="3E7EFF"/>
                </a:solidFill>
                <a:latin typeface="Consolas" panose="020B0609020204030204" pitchFamily="49" charset="0"/>
              </a:rPr>
              <a:t>Status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] 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=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  </a:t>
            </a:r>
            <a:r>
              <a:rPr lang="en-US" altLang="en-US" b="1" dirty="0" err="1">
                <a:solidFill>
                  <a:srgbClr val="3E7EFF"/>
                </a:solidFill>
                <a:latin typeface="Consolas" panose="020B0609020204030204" pitchFamily="49" charset="0"/>
              </a:rPr>
              <a:t>TwitterUtils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en-US" b="1" dirty="0" err="1">
                <a:solidFill>
                  <a:srgbClr val="7F9FBF"/>
                </a:solidFill>
                <a:latin typeface="Consolas" panose="020B0609020204030204" pitchFamily="49" charset="0"/>
              </a:rPr>
              <a:t>createStream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(</a:t>
            </a:r>
            <a:r>
              <a:rPr lang="en-US" altLang="en-US" b="1" dirty="0" err="1">
                <a:solidFill>
                  <a:srgbClr val="05314D"/>
                </a:solidFill>
                <a:latin typeface="Consolas" panose="020B0609020204030204" pitchFamily="49" charset="0"/>
              </a:rPr>
              <a:t>streamingContext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b="1" dirty="0">
                <a:solidFill>
                  <a:srgbClr val="3E7EFF"/>
                </a:solidFill>
                <a:latin typeface="Consolas" panose="020B0609020204030204" pitchFamily="49" charset="0"/>
              </a:rPr>
              <a:t>None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b="1" dirty="0">
                <a:solidFill>
                  <a:srgbClr val="05314D"/>
                </a:solidFill>
                <a:latin typeface="Consolas" panose="020B0609020204030204" pitchFamily="49" charset="0"/>
              </a:rPr>
              <a:t>filter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)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967539" y="4671191"/>
            <a:ext cx="4530894" cy="6019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3. twitter4j library is used With Scala to Access Streaming Tweets.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967539" y="2498429"/>
            <a:ext cx="4445898" cy="6019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1. Twitter provides limited public API.</a:t>
            </a:r>
          </a:p>
        </p:txBody>
      </p:sp>
      <p:sp>
        <p:nvSpPr>
          <p:cNvPr id="26" name="Oval 25"/>
          <p:cNvSpPr/>
          <p:nvPr/>
        </p:nvSpPr>
        <p:spPr>
          <a:xfrm>
            <a:off x="2093495" y="1068628"/>
            <a:ext cx="1245268" cy="938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steps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967539" y="3648760"/>
            <a:ext cx="4445898" cy="6019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2. User needs to fill his API credentials.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742349" y="5975376"/>
            <a:ext cx="9391650" cy="601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Live Tweets can be filtered according to keywords like #trump, #SRK, #life using filter argument in create stream.</a:t>
            </a:r>
          </a:p>
        </p:txBody>
      </p:sp>
    </p:spTree>
    <p:extLst>
      <p:ext uri="{BB962C8B-B14F-4D97-AF65-F5344CB8AC3E}">
        <p14:creationId xmlns:p14="http://schemas.microsoft.com/office/powerpoint/2010/main" val="1322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33" y="314878"/>
            <a:ext cx="9404723" cy="813374"/>
          </a:xfrm>
        </p:spPr>
        <p:txBody>
          <a:bodyPr>
            <a:normAutofit fontScale="90000"/>
          </a:bodyPr>
          <a:lstStyle/>
          <a:p>
            <a:r>
              <a:rPr lang="en-CA" dirty="0"/>
              <a:t>Data Preprocessing: Tokenization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33" y="1293714"/>
            <a:ext cx="4918314" cy="50474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sz="1600" dirty="0"/>
          </a:p>
          <a:p>
            <a:r>
              <a:rPr lang="en-CA" sz="1600" dirty="0"/>
              <a:t>Breaking a stream of text up into words, phrases, symbols, or other meaningful elements called tokens.</a:t>
            </a:r>
          </a:p>
          <a:p>
            <a:r>
              <a:rPr lang="en-CA" sz="1600" dirty="0"/>
              <a:t>In our Project, the incoming live streams of tweets are converted into list of tokens or words.</a:t>
            </a:r>
          </a:p>
          <a:p>
            <a:r>
              <a:rPr lang="en-CA" sz="1600" dirty="0"/>
              <a:t>Words are split after each space in the sentence.</a:t>
            </a:r>
          </a:p>
          <a:p>
            <a:r>
              <a:rPr lang="en-CA" sz="1600" dirty="0"/>
              <a:t>Example – In unigram format : Consider one token</a:t>
            </a:r>
          </a:p>
          <a:p>
            <a:pPr marL="0" indent="0">
              <a:buNone/>
            </a:pPr>
            <a:r>
              <a:rPr lang="en-CA" sz="1600" dirty="0"/>
              <a:t>      Tweet: </a:t>
            </a:r>
            <a:r>
              <a:rPr lang="en-US" sz="1600" dirty="0"/>
              <a:t>What does </a:t>
            </a:r>
            <a:r>
              <a:rPr lang="en-US" sz="1600" dirty="0" err="1"/>
              <a:t>Melania</a:t>
            </a:r>
            <a:r>
              <a:rPr lang="en-US" sz="1600" dirty="0"/>
              <a:t> see in Donald Trump?</a:t>
            </a:r>
            <a:r>
              <a:rPr lang="en-CA" sz="1600" dirty="0"/>
              <a:t> </a:t>
            </a:r>
          </a:p>
          <a:p>
            <a:pPr marL="0" indent="0">
              <a:buNone/>
            </a:pPr>
            <a:r>
              <a:rPr lang="en-CA" sz="1600" dirty="0"/>
              <a:t>      After tokenizing : {‘What’ , ‘does’, ‘</a:t>
            </a:r>
            <a:r>
              <a:rPr lang="en-CA" sz="1600" dirty="0" err="1"/>
              <a:t>Melania</a:t>
            </a:r>
            <a:r>
              <a:rPr lang="en-CA" sz="1600" dirty="0"/>
              <a:t>’, ‘see’ , ‘in’, ‘Donald’, ‘Trump’, ‘?’}</a:t>
            </a:r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endParaRPr lang="en-CA" sz="1600" dirty="0"/>
          </a:p>
          <a:p>
            <a:pPr marL="0" indent="0">
              <a:buNone/>
            </a:pPr>
            <a:r>
              <a:rPr lang="en-CA" sz="1600" dirty="0"/>
              <a:t>      </a:t>
            </a:r>
            <a:r>
              <a:rPr lang="en-CA" sz="1400" dirty="0"/>
              <a:t>    </a:t>
            </a:r>
            <a:endParaRPr lang="en-CA" sz="11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08467" y="1453554"/>
            <a:ext cx="6338390" cy="28623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Let's extract the words of each tweet</a:t>
            </a:r>
            <a:br>
              <a:rPr lang="en-US" altLang="en-US" dirty="0">
                <a:solidFill>
                  <a:srgbClr val="3F7F5F"/>
                </a:solidFill>
                <a:latin typeface="Consolas" panose="020B0609020204030204" pitchFamily="49" charset="0"/>
              </a:rPr>
            </a:br>
            <a:r>
              <a:rPr lang="en-US" alt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We'll carry the tweet along in order to print it in the end</a:t>
            </a:r>
            <a:br>
              <a:rPr lang="en-US" altLang="en-US" dirty="0">
                <a:solidFill>
                  <a:srgbClr val="3F7F5F"/>
                </a:solidFill>
                <a:latin typeface="Consolas" panose="020B0609020204030204" pitchFamily="49" charset="0"/>
              </a:rPr>
            </a:br>
            <a:r>
              <a:rPr lang="en-US" alt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val</a:t>
            </a:r>
            <a:r>
              <a:rPr lang="en-US" alt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altLang="en-US" b="1" dirty="0" err="1">
                <a:solidFill>
                  <a:srgbClr val="05314D"/>
                </a:solidFill>
                <a:latin typeface="Consolas" panose="020B0609020204030204" pitchFamily="49" charset="0"/>
              </a:rPr>
              <a:t>textAndSentences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altLang="en-US" b="1" dirty="0" err="1">
                <a:solidFill>
                  <a:srgbClr val="3E7EFF"/>
                </a:solidFill>
                <a:latin typeface="Consolas" panose="020B0609020204030204" pitchFamily="49" charset="0"/>
              </a:rPr>
              <a:t>DStream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[(</a:t>
            </a:r>
            <a:r>
              <a:rPr lang="en-US" altLang="en-US" i="1" dirty="0" err="1">
                <a:solidFill>
                  <a:srgbClr val="000066"/>
                </a:solidFill>
                <a:latin typeface="Consolas" panose="020B0609020204030204" pitchFamily="49" charset="0"/>
              </a:rPr>
              <a:t>TweetText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i="1" dirty="0">
                <a:solidFill>
                  <a:srgbClr val="000066"/>
                </a:solidFill>
                <a:latin typeface="Consolas" panose="020B0609020204030204" pitchFamily="49" charset="0"/>
              </a:rPr>
              <a:t>Sentence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)] 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=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en-US" b="1" dirty="0">
                <a:solidFill>
                  <a:srgbClr val="05314D"/>
                </a:solidFill>
                <a:latin typeface="Consolas" panose="020B0609020204030204" pitchFamily="49" charset="0"/>
              </a:rPr>
              <a:t>tweets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map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(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getText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 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map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(</a:t>
            </a:r>
            <a:r>
              <a:rPr lang="en-US" altLang="en-US" i="1" dirty="0" err="1">
                <a:solidFill>
                  <a:srgbClr val="000066"/>
                </a:solidFill>
                <a:latin typeface="Consolas" panose="020B0609020204030204" pitchFamily="49" charset="0"/>
              </a:rPr>
              <a:t>tweetText</a:t>
            </a:r>
            <a:r>
              <a:rPr lang="en-US" altLang="en-US" i="1" dirty="0">
                <a:solidFill>
                  <a:srgbClr val="000066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=&gt; 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tweetText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wordsOf</a:t>
            </a:r>
            <a:r>
              <a:rPr lang="en-US" altLang="en-US" dirty="0">
                <a:solidFill>
                  <a:srgbClr val="000066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tweetText</a:t>
            </a:r>
            <a:r>
              <a:rPr lang="en-US" altLang="en-US" dirty="0">
                <a:solidFill>
                  <a:srgbClr val="000066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)))</a:t>
            </a:r>
            <a:endParaRPr lang="en-US" altLang="en-US" sz="1600" dirty="0"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08467" y="4387446"/>
            <a:ext cx="633839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7F0055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wordsOf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tweet: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TweetText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Sentence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=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split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18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987" y="418809"/>
            <a:ext cx="9252154" cy="1223983"/>
          </a:xfrm>
        </p:spPr>
        <p:txBody>
          <a:bodyPr>
            <a:normAutofit/>
          </a:bodyPr>
          <a:lstStyle/>
          <a:p>
            <a:r>
              <a:rPr lang="en-CA" dirty="0"/>
              <a:t>Data Filtering: Stemming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823" y="1714756"/>
            <a:ext cx="5719306" cy="419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Tokens are reduced to the root of word.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Helps to avoid the derived words having same meanings </a:t>
            </a:r>
            <a:r>
              <a:rPr lang="en-C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semantically</a:t>
            </a:r>
            <a:r>
              <a:rPr lang="en-CA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Provided by </a:t>
            </a:r>
            <a:r>
              <a:rPr lang="en-CA" b="1" dirty="0"/>
              <a:t>Stanford </a:t>
            </a:r>
            <a:r>
              <a:rPr lang="en-CA" b="1" dirty="0" err="1"/>
              <a:t>CoreNLP</a:t>
            </a:r>
            <a:r>
              <a:rPr lang="en-CA" b="1" dirty="0"/>
              <a:t> </a:t>
            </a:r>
            <a:r>
              <a:rPr lang="en-CA" dirty="0"/>
              <a:t>library in </a:t>
            </a:r>
            <a:r>
              <a:rPr lang="en-CA" dirty="0" err="1"/>
              <a:t>scala</a:t>
            </a:r>
            <a:r>
              <a:rPr lang="en-CA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Stemming has the disadvantage of discarding linguistic information.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  <a:p>
            <a:pPr>
              <a:buFont typeface="Wingdings" panose="05000000000000000000" pitchFamily="2" charset="2"/>
              <a:buChar char="Ø"/>
            </a:pPr>
            <a:endParaRPr lang="en-CA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8064502" y="1868714"/>
            <a:ext cx="1284514" cy="580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Fish(root)</a:t>
            </a:r>
          </a:p>
        </p:txBody>
      </p:sp>
      <p:cxnSp>
        <p:nvCxnSpPr>
          <p:cNvPr id="8" name="Straight Arrow Connector 7"/>
          <p:cNvCxnSpPr>
            <a:cxnSpLocks/>
            <a:stCxn id="6" idx="2"/>
          </p:cNvCxnSpPr>
          <p:nvPr/>
        </p:nvCxnSpPr>
        <p:spPr>
          <a:xfrm flipH="1">
            <a:off x="7471231" y="2449286"/>
            <a:ext cx="1235528" cy="1168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6" idx="2"/>
          </p:cNvCxnSpPr>
          <p:nvPr/>
        </p:nvCxnSpPr>
        <p:spPr>
          <a:xfrm>
            <a:off x="8706759" y="2449286"/>
            <a:ext cx="63500" cy="1108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6" idx="2"/>
            <a:endCxn id="19" idx="0"/>
          </p:cNvCxnSpPr>
          <p:nvPr/>
        </p:nvCxnSpPr>
        <p:spPr>
          <a:xfrm>
            <a:off x="8706759" y="2449286"/>
            <a:ext cx="1779814" cy="1168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Rectangle: Rounded Corners 16"/>
          <p:cNvSpPr/>
          <p:nvPr/>
        </p:nvSpPr>
        <p:spPr>
          <a:xfrm>
            <a:off x="6765475" y="3651293"/>
            <a:ext cx="1284514" cy="5805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fish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8251374" y="3617686"/>
            <a:ext cx="1284514" cy="5805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fishing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9844316" y="3617686"/>
            <a:ext cx="1284514" cy="5805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fishes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49886" y="4303486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Figure: example of stemming</a:t>
            </a:r>
          </a:p>
        </p:txBody>
      </p:sp>
    </p:spTree>
    <p:extLst>
      <p:ext uri="{BB962C8B-B14F-4D97-AF65-F5344CB8AC3E}">
        <p14:creationId xmlns:p14="http://schemas.microsoft.com/office/powerpoint/2010/main" val="424588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Feature Extraction: TF-IDF Matrix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537856"/>
            <a:ext cx="5609545" cy="3232618"/>
          </a:xfrm>
        </p:spPr>
        <p:txBody>
          <a:bodyPr>
            <a:normAutofit/>
          </a:bodyPr>
          <a:lstStyle/>
          <a:p>
            <a:r>
              <a:rPr lang="en-CA" dirty="0"/>
              <a:t>TF stands for term frequency and IDF stands for  inverse Document Frequency.</a:t>
            </a:r>
          </a:p>
          <a:p>
            <a:r>
              <a:rPr lang="en-CA" dirty="0"/>
              <a:t>A feature extraction method reflecting the importance of term in a document of corpus.</a:t>
            </a:r>
          </a:p>
          <a:p>
            <a:r>
              <a:rPr lang="en-CA" dirty="0"/>
              <a:t>Computed Mathematically 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TF provides all the terms with highest frequencies in the document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70417" y="2419608"/>
            <a:ext cx="5243286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Number of times term t appears in a document/ Total number of documents 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3E7EFF"/>
                </a:solidFill>
                <a:effectLst/>
                <a:latin typeface="Consolas" panose="020B0609020204030204" pitchFamily="49" charset="0"/>
              </a:rPr>
              <a:t>IDF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( 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|D| +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 DF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))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where DF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 the document frequency of term t in documents D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990214" y="3508744"/>
            <a:ext cx="1480203" cy="2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/>
          <p:cNvSpPr/>
          <p:nvPr/>
        </p:nvSpPr>
        <p:spPr>
          <a:xfrm>
            <a:off x="595422" y="4976654"/>
            <a:ext cx="6046383" cy="878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!!! But all terms are not relevant to the desired result.</a:t>
            </a: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226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363" y="452718"/>
            <a:ext cx="8728471" cy="1400530"/>
          </a:xfrm>
        </p:spPr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363" y="1450071"/>
            <a:ext cx="8305592" cy="4195481"/>
          </a:xfrm>
        </p:spPr>
        <p:txBody>
          <a:bodyPr/>
          <a:lstStyle/>
          <a:p>
            <a:r>
              <a:rPr lang="en-CA" dirty="0"/>
              <a:t>Introduction</a:t>
            </a:r>
          </a:p>
          <a:p>
            <a:r>
              <a:rPr lang="en-CA" dirty="0"/>
              <a:t>Sentiment Analysis</a:t>
            </a:r>
          </a:p>
          <a:p>
            <a:r>
              <a:rPr lang="en-CA" dirty="0"/>
              <a:t>Challenges in sentiment analysis</a:t>
            </a:r>
          </a:p>
          <a:p>
            <a:r>
              <a:rPr lang="en-CA" dirty="0"/>
              <a:t>Framework</a:t>
            </a:r>
          </a:p>
          <a:p>
            <a:r>
              <a:rPr lang="en-CA" dirty="0"/>
              <a:t>Apache Spark</a:t>
            </a:r>
          </a:p>
          <a:p>
            <a:r>
              <a:rPr lang="en-CA" dirty="0"/>
              <a:t>Implementation</a:t>
            </a:r>
          </a:p>
          <a:p>
            <a:r>
              <a:rPr lang="en-CA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99992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/>
              <a:t>TF-IDF Continued..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27018"/>
            <a:ext cx="5406346" cy="48213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/>
              <a:t>IDF provides the relative importance of a term in all documents D. If it appears in all documents then it provides no significant information.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Based on the score of TF-IDF, set of keywords are chosen.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weights of TF-IDF results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reflect the importance of keyword</a:t>
            </a:r>
            <a:r>
              <a:rPr lang="en-US" dirty="0"/>
              <a:t> from a chosen hashtag.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Image result for TF-IDF Matr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25" y="1427018"/>
            <a:ext cx="4667679" cy="34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6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92" y="1913315"/>
            <a:ext cx="5055086" cy="4904508"/>
          </a:xfrm>
        </p:spPr>
        <p:txBody>
          <a:bodyPr/>
          <a:lstStyle/>
          <a:p>
            <a:r>
              <a:rPr lang="en-US" dirty="0"/>
              <a:t>Several Machine Learning Based Classification algorithms are available using supervised or unsupervised learning Approach.</a:t>
            </a:r>
          </a:p>
          <a:p>
            <a:r>
              <a:rPr lang="en-US" dirty="0"/>
              <a:t>The supervised methods make use of a large number of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labeled training documents.</a:t>
            </a:r>
          </a:p>
          <a:p>
            <a:r>
              <a:rPr lang="en-US" dirty="0"/>
              <a:t>The unsupervised methods are used when it is difficult to find these labeled training documents.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30879" y="3368842"/>
            <a:ext cx="2442411" cy="25687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  <a:p>
            <a:pPr algn="ctr"/>
            <a:r>
              <a:rPr lang="en-CA" b="1" dirty="0"/>
              <a:t>Classification</a:t>
            </a:r>
          </a:p>
          <a:p>
            <a:pPr algn="ctr"/>
            <a:r>
              <a:rPr lang="en-CA" dirty="0"/>
              <a:t>-Naïve Bayes</a:t>
            </a:r>
          </a:p>
          <a:p>
            <a:pPr algn="ctr"/>
            <a:r>
              <a:rPr lang="en-CA" dirty="0"/>
              <a:t>-Random Decision Forests</a:t>
            </a:r>
          </a:p>
          <a:p>
            <a:pPr algn="ctr"/>
            <a:endParaRPr lang="en-CA" dirty="0"/>
          </a:p>
          <a:p>
            <a:pPr algn="ctr"/>
            <a:r>
              <a:rPr lang="en-CA" b="1" dirty="0"/>
              <a:t>Regression</a:t>
            </a:r>
          </a:p>
          <a:p>
            <a:pPr algn="ctr"/>
            <a:r>
              <a:rPr lang="en-CA" dirty="0"/>
              <a:t>Liner</a:t>
            </a:r>
          </a:p>
          <a:p>
            <a:pPr algn="ctr"/>
            <a:r>
              <a:rPr lang="en-CA" dirty="0"/>
              <a:t>Logistic</a:t>
            </a:r>
          </a:p>
        </p:txBody>
      </p:sp>
      <p:sp>
        <p:nvSpPr>
          <p:cNvPr id="6" name="Rectangle 5"/>
          <p:cNvSpPr/>
          <p:nvPr/>
        </p:nvSpPr>
        <p:spPr>
          <a:xfrm>
            <a:off x="9019674" y="3621686"/>
            <a:ext cx="2442411" cy="23158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Clustering</a:t>
            </a:r>
          </a:p>
          <a:p>
            <a:pPr algn="ctr"/>
            <a:r>
              <a:rPr lang="en-CA" dirty="0"/>
              <a:t>K-means</a:t>
            </a:r>
          </a:p>
          <a:p>
            <a:pPr algn="ctr"/>
            <a:endParaRPr lang="en-CA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CA" b="1" dirty="0"/>
              <a:t>Dimensionality Reduction</a:t>
            </a:r>
          </a:p>
          <a:p>
            <a:pPr algn="ctr"/>
            <a:r>
              <a:rPr lang="en-CA" dirty="0"/>
              <a:t>-Principal component</a:t>
            </a:r>
          </a:p>
          <a:p>
            <a:pPr algn="ctr"/>
            <a:r>
              <a:rPr lang="en-CA" dirty="0"/>
              <a:t>-SVD</a:t>
            </a:r>
          </a:p>
        </p:txBody>
      </p:sp>
      <p:sp>
        <p:nvSpPr>
          <p:cNvPr id="7" name="Rectangle 6"/>
          <p:cNvSpPr/>
          <p:nvPr/>
        </p:nvSpPr>
        <p:spPr>
          <a:xfrm>
            <a:off x="6430879" y="2995862"/>
            <a:ext cx="2442411" cy="6258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Supervised</a:t>
            </a:r>
          </a:p>
        </p:txBody>
      </p:sp>
      <p:sp>
        <p:nvSpPr>
          <p:cNvPr id="8" name="Rectangle 7"/>
          <p:cNvSpPr/>
          <p:nvPr/>
        </p:nvSpPr>
        <p:spPr>
          <a:xfrm>
            <a:off x="9019673" y="2995861"/>
            <a:ext cx="2442411" cy="6258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Unsupervised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1600403"/>
            <a:ext cx="2442411" cy="6258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Machine Learning</a:t>
            </a:r>
          </a:p>
        </p:txBody>
      </p:sp>
      <p:cxnSp>
        <p:nvCxnSpPr>
          <p:cNvPr id="11" name="Straight Arrow Connector 10"/>
          <p:cNvCxnSpPr>
            <a:stCxn id="10" idx="2"/>
            <a:endCxn id="7" idx="0"/>
          </p:cNvCxnSpPr>
          <p:nvPr/>
        </p:nvCxnSpPr>
        <p:spPr>
          <a:xfrm flipH="1">
            <a:off x="7652085" y="2226228"/>
            <a:ext cx="1265321" cy="769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10" idx="2"/>
            <a:endCxn id="8" idx="0"/>
          </p:cNvCxnSpPr>
          <p:nvPr/>
        </p:nvCxnSpPr>
        <p:spPr>
          <a:xfrm>
            <a:off x="8917406" y="2226228"/>
            <a:ext cx="1323473" cy="769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22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Pattern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543" y="1776193"/>
            <a:ext cx="5776459" cy="4918363"/>
          </a:xfrm>
        </p:spPr>
        <p:txBody>
          <a:bodyPr>
            <a:normAutofit/>
          </a:bodyPr>
          <a:lstStyle/>
          <a:p>
            <a:r>
              <a:rPr lang="en-CA" dirty="0"/>
              <a:t>Conducted to find the most important keywords using the TF-IDF statistics.</a:t>
            </a:r>
          </a:p>
          <a:p>
            <a:r>
              <a:rPr lang="en-CA" dirty="0"/>
              <a:t>The more the value of TF-IDF weight of a keyword, the more relevant it is to hashtag.</a:t>
            </a:r>
          </a:p>
          <a:p>
            <a:r>
              <a:rPr lang="en-CA" dirty="0"/>
              <a:t>Words with high TF-IDF represents the current trends on twitter.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463" y="1738979"/>
            <a:ext cx="4865188" cy="26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95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92675"/>
            <a:ext cx="5712577" cy="4195481"/>
          </a:xfrm>
        </p:spPr>
        <p:txBody>
          <a:bodyPr/>
          <a:lstStyle/>
          <a:p>
            <a:r>
              <a:rPr lang="en-CA" dirty="0"/>
              <a:t>The other phase of the project is to analyze the sentiments in each tweet.</a:t>
            </a:r>
          </a:p>
          <a:p>
            <a:r>
              <a:rPr lang="en-CA" dirty="0"/>
              <a:t>The tweets received after processing and filtering are given score.</a:t>
            </a:r>
          </a:p>
          <a:p>
            <a:r>
              <a:rPr lang="en-CA" dirty="0"/>
              <a:t>The words in the tweets reflect the positive, negative or neutral sentiment.</a:t>
            </a:r>
          </a:p>
          <a:p>
            <a:r>
              <a:rPr lang="en-CA" dirty="0"/>
              <a:t>Neutral tweets are skipped from final output.</a:t>
            </a:r>
          </a:p>
          <a:p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06771" y="1972867"/>
            <a:ext cx="4601029" cy="41242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Compute the score of each sentence and keep only the non-neutral ones</a:t>
            </a:r>
            <a:br>
              <a:rPr lang="en-US" altLang="en-US" dirty="0">
                <a:solidFill>
                  <a:srgbClr val="3F7F5F"/>
                </a:solidFill>
                <a:latin typeface="Consolas" panose="020B0609020204030204" pitchFamily="49" charset="0"/>
              </a:rPr>
            </a:br>
            <a:r>
              <a:rPr lang="en-US" altLang="en-US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val</a:t>
            </a:r>
            <a:r>
              <a:rPr lang="en-US" alt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altLang="en-US" b="1" dirty="0" err="1">
                <a:solidFill>
                  <a:srgbClr val="05314D"/>
                </a:solidFill>
                <a:latin typeface="Consolas" panose="020B0609020204030204" pitchFamily="49" charset="0"/>
              </a:rPr>
              <a:t>textAndNonNeutralScore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altLang="en-US" b="1" dirty="0" err="1">
                <a:solidFill>
                  <a:srgbClr val="3E7EFF"/>
                </a:solidFill>
                <a:latin typeface="Consolas" panose="020B0609020204030204" pitchFamily="49" charset="0"/>
              </a:rPr>
              <a:t>DStream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[(</a:t>
            </a:r>
            <a:r>
              <a:rPr lang="en-US" altLang="en-US" i="1" dirty="0" err="1">
                <a:solidFill>
                  <a:srgbClr val="000066"/>
                </a:solidFill>
                <a:latin typeface="Consolas" panose="020B0609020204030204" pitchFamily="49" charset="0"/>
              </a:rPr>
              <a:t>TweetText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)] 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=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  </a:t>
            </a:r>
            <a:r>
              <a:rPr lang="en-US" altLang="en-US" b="1" dirty="0" err="1">
                <a:solidFill>
                  <a:srgbClr val="05314D"/>
                </a:solidFill>
                <a:latin typeface="Consolas" panose="020B0609020204030204" pitchFamily="49" charset="0"/>
              </a:rPr>
              <a:t>textAndMeaningfulSentences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dirty="0" err="1">
                <a:solidFill>
                  <a:srgbClr val="170591"/>
                </a:solidFill>
                <a:latin typeface="Consolas" panose="020B0609020204030204" pitchFamily="49" charset="0"/>
              </a:rPr>
              <a:t>mapValues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(</a:t>
            </a:r>
            <a:r>
              <a:rPr lang="en-US" altLang="en-US" i="1" dirty="0">
                <a:solidFill>
                  <a:srgbClr val="000066"/>
                </a:solidFill>
                <a:latin typeface="Consolas" panose="020B0609020204030204" pitchFamily="49" charset="0"/>
              </a:rPr>
              <a:t>sentence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=&gt; </a:t>
            </a:r>
            <a:r>
              <a:rPr lang="en-US" altLang="en-US" b="1" dirty="0" err="1">
                <a:solidFill>
                  <a:srgbClr val="7F9FBF"/>
                </a:solidFill>
                <a:latin typeface="Consolas" panose="020B0609020204030204" pitchFamily="49" charset="0"/>
              </a:rPr>
              <a:t>computeScore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(</a:t>
            </a:r>
            <a:r>
              <a:rPr lang="en-US" altLang="en-US" i="1" dirty="0">
                <a:solidFill>
                  <a:srgbClr val="000066"/>
                </a:solidFill>
                <a:latin typeface="Consolas" panose="020B0609020204030204" pitchFamily="49" charset="0"/>
              </a:rPr>
              <a:t>sentence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b="1" dirty="0" err="1">
                <a:solidFill>
                  <a:srgbClr val="05314D"/>
                </a:solidFill>
                <a:latin typeface="Consolas" panose="020B0609020204030204" pitchFamily="49" charset="0"/>
              </a:rPr>
              <a:t>positiveWords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en-US" dirty="0" err="1">
                <a:solidFill>
                  <a:srgbClr val="170591"/>
                </a:solidFill>
                <a:latin typeface="Consolas" panose="020B0609020204030204" pitchFamily="49" charset="0"/>
              </a:rPr>
              <a:t>value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b="1" dirty="0" err="1">
                <a:solidFill>
                  <a:srgbClr val="05314D"/>
                </a:solidFill>
                <a:latin typeface="Consolas" panose="020B0609020204030204" pitchFamily="49" charset="0"/>
              </a:rPr>
              <a:t>negativeWords</a:t>
            </a:r>
            <a:r>
              <a:rPr lang="en-US" altLang="en-US" dirty="0" err="1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r>
              <a:rPr lang="en-US" altLang="en-US" dirty="0" err="1">
                <a:solidFill>
                  <a:srgbClr val="170591"/>
                </a:solidFill>
                <a:latin typeface="Consolas" panose="020B0609020204030204" pitchFamily="49" charset="0"/>
              </a:rPr>
              <a:t>value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))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.</a:t>
            </a:r>
            <a:b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</a:b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dirty="0">
                <a:solidFill>
                  <a:srgbClr val="170591"/>
                </a:solidFill>
                <a:latin typeface="Consolas" panose="020B0609020204030204" pitchFamily="49" charset="0"/>
              </a:rPr>
              <a:t>filter 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{ </a:t>
            </a:r>
            <a:r>
              <a:rPr lang="en-US" alt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case 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(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en-US" altLang="en-US" dirty="0">
                <a:solidFill>
                  <a:srgbClr val="333333"/>
                </a:solidFill>
                <a:latin typeface="Consolas" panose="020B0609020204030204" pitchFamily="49" charset="0"/>
              </a:rPr>
              <a:t>, </a:t>
            </a:r>
            <a:r>
              <a:rPr lang="en-US" altLang="en-US" dirty="0">
                <a:solidFill>
                  <a:srgbClr val="170591"/>
                </a:solidFill>
                <a:latin typeface="Consolas" panose="020B0609020204030204" pitchFamily="49" charset="0"/>
              </a:rPr>
              <a:t>score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)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=&gt; </a:t>
            </a:r>
            <a:r>
              <a:rPr lang="en-US" altLang="en-US" dirty="0">
                <a:solidFill>
                  <a:srgbClr val="170591"/>
                </a:solidFill>
                <a:latin typeface="Consolas" panose="020B0609020204030204" pitchFamily="49" charset="0"/>
              </a:rPr>
              <a:t>score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altLang="en-US" b="1" dirty="0">
                <a:solidFill>
                  <a:srgbClr val="333333"/>
                </a:solidFill>
                <a:latin typeface="Consolas" panose="020B0609020204030204" pitchFamily="49" charset="0"/>
              </a:rPr>
              <a:t>0 </a:t>
            </a:r>
            <a: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  <a:t>}</a:t>
            </a:r>
            <a:br>
              <a:rPr lang="en-US" altLang="en-US" dirty="0">
                <a:solidFill>
                  <a:srgbClr val="000066"/>
                </a:solidFill>
                <a:latin typeface="Consolas" panose="020B0609020204030204" pitchFamily="49" charset="0"/>
              </a:rPr>
            </a:br>
            <a:endParaRPr lang="en-US" altLang="en-US" sz="2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74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233" y="3084364"/>
            <a:ext cx="6305550" cy="1505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755" y="2672210"/>
            <a:ext cx="5033597" cy="260028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 Inputting multiple particular Keywords like ‘</a:t>
            </a:r>
            <a:r>
              <a:rPr lang="en-US" dirty="0">
                <a:solidFill>
                  <a:srgbClr val="FFFF00"/>
                </a:solidFill>
              </a:rPr>
              <a:t>Canada’ , ‘Toronto’, ‘Trump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/>
              <a:t>Output is the live stream of tweets associated with these keywords with sentiment score on its left.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can see some false positives due to unsupervised learning approach.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85249" y="3067708"/>
            <a:ext cx="6305550" cy="540222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673217" y="3589881"/>
            <a:ext cx="6305550" cy="247110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5999073" y="955294"/>
            <a:ext cx="2147637" cy="986205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Positive Tweet</a:t>
            </a:r>
          </a:p>
        </p:txBody>
      </p:sp>
      <p:pic>
        <p:nvPicPr>
          <p:cNvPr id="2050" name="Picture 2" descr="Image result for thumbs up emot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49" y="2016696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Image result for thumbs down emotico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757" y="2144398"/>
            <a:ext cx="994426" cy="9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with Corners Rounded 18"/>
          <p:cNvSpPr/>
          <p:nvPr/>
        </p:nvSpPr>
        <p:spPr>
          <a:xfrm>
            <a:off x="8702168" y="1152983"/>
            <a:ext cx="2147637" cy="98620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Negative Tweet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5745060" y="3681551"/>
              <a:ext cx="5763291" cy="72411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4260" y="3659936"/>
                <a:ext cx="5784531" cy="1156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35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FUTURE WORK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52983"/>
            <a:ext cx="3662652" cy="5181599"/>
          </a:xfrm>
        </p:spPr>
        <p:txBody>
          <a:bodyPr/>
          <a:lstStyle/>
          <a:p>
            <a:endParaRPr lang="en-CA" dirty="0"/>
          </a:p>
          <a:p>
            <a:r>
              <a:rPr lang="en-CA" dirty="0"/>
              <a:t>Use of TF–IDF feature extraction to find the current Trends on Twitter</a:t>
            </a:r>
          </a:p>
          <a:p>
            <a:r>
              <a:rPr lang="en-CA" dirty="0"/>
              <a:t>Classification and Prediction Model</a:t>
            </a:r>
          </a:p>
          <a:p>
            <a:r>
              <a:rPr lang="en-CA" dirty="0"/>
              <a:t>Integrating with Dashboard to better visualize results</a:t>
            </a:r>
          </a:p>
          <a:p>
            <a:r>
              <a:rPr lang="en-CA" dirty="0"/>
              <a:t>Used by major MNC’s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165" y="1311205"/>
            <a:ext cx="6329947" cy="50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7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800" dirty="0"/>
              <a:t>Apache Spark use is on rise because of its flexibility to both ingest real-time data and then perform analytics.</a:t>
            </a:r>
          </a:p>
          <a:p>
            <a:r>
              <a:rPr lang="en-CA" sz="1800" dirty="0"/>
              <a:t> It provides various techniques to carryout sentiment analysis on Twitter data including knowledge based technique and machine learning techniques. </a:t>
            </a:r>
          </a:p>
          <a:p>
            <a:r>
              <a:rPr lang="en-CA" sz="1800" dirty="0"/>
              <a:t>The project can be extended using sophisticated machine learning Algorithms to predict and classify data.</a:t>
            </a:r>
          </a:p>
          <a:p>
            <a:endParaRPr lang="en-CA" sz="18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424514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1400" dirty="0"/>
              <a:t>[1]E. </a:t>
            </a:r>
            <a:r>
              <a:rPr lang="en-CA" sz="1400" dirty="0" err="1"/>
              <a:t>Kouloumpis</a:t>
            </a:r>
            <a:r>
              <a:rPr lang="en-CA" sz="1400" dirty="0"/>
              <a:t>, T. Wilson, and J. D. Moore, “Twitter sentiment analysis: The good the bad and the omg!,” </a:t>
            </a:r>
            <a:r>
              <a:rPr lang="en-CA" sz="1400" i="1" dirty="0" err="1"/>
              <a:t>Icwsm</a:t>
            </a:r>
            <a:r>
              <a:rPr lang="en-CA" sz="1400" dirty="0"/>
              <a:t>, vol. 11, no. 538–541, p. 164, 2011.</a:t>
            </a:r>
          </a:p>
          <a:p>
            <a:r>
              <a:rPr lang="en-CA" sz="1400" dirty="0"/>
              <a:t>[2] P. Mishra, R. </a:t>
            </a:r>
            <a:r>
              <a:rPr lang="en-CA" sz="1400" dirty="0" err="1"/>
              <a:t>Rajnish</a:t>
            </a:r>
            <a:r>
              <a:rPr lang="en-CA" sz="1400" dirty="0"/>
              <a:t>, and P. Kumar, “Sentiment analysis of Twitter data: Case study on digital India,” in </a:t>
            </a:r>
            <a:r>
              <a:rPr lang="en-CA" sz="1400" i="1" dirty="0"/>
              <a:t>Information Technology (</a:t>
            </a:r>
            <a:r>
              <a:rPr lang="en-CA" sz="1400" i="1" dirty="0" err="1"/>
              <a:t>InCITe</a:t>
            </a:r>
            <a:r>
              <a:rPr lang="en-CA" sz="1400" i="1" dirty="0"/>
              <a:t>)-The Next Generation IT Summit on the Theme-Internet of Things: Connect your Worlds, International Conference on</a:t>
            </a:r>
            <a:r>
              <a:rPr lang="en-CA" sz="1400" dirty="0"/>
              <a:t>, 2016, pp. 148–153.</a:t>
            </a:r>
          </a:p>
          <a:p>
            <a:r>
              <a:rPr lang="en-CA" sz="1400" dirty="0"/>
              <a:t>[3] J. </a:t>
            </a:r>
            <a:r>
              <a:rPr lang="en-CA" sz="1400" dirty="0" err="1"/>
              <a:t>Ramteke</a:t>
            </a:r>
            <a:r>
              <a:rPr lang="en-CA" sz="1400" dirty="0"/>
              <a:t>, S. Shah, D. </a:t>
            </a:r>
            <a:r>
              <a:rPr lang="en-CA" sz="1400" dirty="0" err="1"/>
              <a:t>Godhia</a:t>
            </a:r>
            <a:r>
              <a:rPr lang="en-CA" sz="1400" dirty="0"/>
              <a:t>, and A. Shaikh, “Election result prediction using Twitter sentiment analysis,” in </a:t>
            </a:r>
            <a:r>
              <a:rPr lang="en-CA" sz="1400" i="1" dirty="0"/>
              <a:t>Inventive Computation Technologies (ICICT), International Conference on</a:t>
            </a:r>
            <a:r>
              <a:rPr lang="en-CA" sz="1400" dirty="0"/>
              <a:t>, 2016, vol. 1, pp. 1–5.</a:t>
            </a:r>
          </a:p>
          <a:p>
            <a:r>
              <a:rPr lang="en-CA" sz="1400" dirty="0"/>
              <a:t>[4] Khalid N. </a:t>
            </a:r>
            <a:r>
              <a:rPr lang="en-CA" sz="1400" dirty="0" err="1"/>
              <a:t>Alhayyan</a:t>
            </a:r>
            <a:r>
              <a:rPr lang="en-CA" sz="1400" dirty="0"/>
              <a:t>, D. Imran Ahmed “Discovering and Analyzing Important Real-Time Trends in Noisy Twitter Streams”</a:t>
            </a:r>
          </a:p>
          <a:p>
            <a:r>
              <a:rPr lang="en-CA" sz="1400" dirty="0"/>
              <a:t>[5] M. Frampton, </a:t>
            </a:r>
            <a:r>
              <a:rPr lang="en-CA" sz="1400" i="1" dirty="0"/>
              <a:t>Mastering Apache Spark: gain expertise in processing and storing data by using advanced </a:t>
            </a:r>
            <a:r>
              <a:rPr lang="en-CA" sz="1400" i="1" dirty="0" err="1"/>
              <a:t>tecniques</a:t>
            </a:r>
            <a:r>
              <a:rPr lang="en-CA" sz="1400" i="1" dirty="0"/>
              <a:t> with Apache Spark</a:t>
            </a:r>
            <a:r>
              <a:rPr lang="en-CA" sz="1400" dirty="0"/>
              <a:t>. Birmingham: </a:t>
            </a:r>
            <a:r>
              <a:rPr lang="en-CA" sz="1400" dirty="0" err="1"/>
              <a:t>Packt</a:t>
            </a:r>
            <a:r>
              <a:rPr lang="en-CA" sz="1400" dirty="0"/>
              <a:t> Publishing, 2015.</a:t>
            </a:r>
          </a:p>
          <a:p>
            <a:endParaRPr lang="en-CA" sz="1400" dirty="0"/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405513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5" name="Freeform: Shap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9970" y="2689795"/>
            <a:ext cx="3140180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EBEBE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66308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lock Arc 24"/>
          <p:cNvSpPr/>
          <p:nvPr/>
        </p:nvSpPr>
        <p:spPr>
          <a:xfrm>
            <a:off x="-4835025" y="34321"/>
            <a:ext cx="6580309" cy="7293488"/>
          </a:xfrm>
          <a:prstGeom prst="blockArc">
            <a:avLst>
              <a:gd name="adj1" fmla="val 18972415"/>
              <a:gd name="adj2" fmla="val 3115876"/>
              <a:gd name="adj3" fmla="val 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/>
          <p:cNvSpPr/>
          <p:nvPr/>
        </p:nvSpPr>
        <p:spPr>
          <a:xfrm>
            <a:off x="1120963" y="1579397"/>
            <a:ext cx="4930415" cy="512455"/>
          </a:xfrm>
          <a:custGeom>
            <a:avLst/>
            <a:gdLst>
              <a:gd name="connsiteX0" fmla="*/ 0 w 4930415"/>
              <a:gd name="connsiteY0" fmla="*/ 0 h 512455"/>
              <a:gd name="connsiteX1" fmla="*/ 4930415 w 4930415"/>
              <a:gd name="connsiteY1" fmla="*/ 0 h 512455"/>
              <a:gd name="connsiteX2" fmla="*/ 4930415 w 4930415"/>
              <a:gd name="connsiteY2" fmla="*/ 512455 h 512455"/>
              <a:gd name="connsiteX3" fmla="*/ 0 w 4930415"/>
              <a:gd name="connsiteY3" fmla="*/ 512455 h 512455"/>
              <a:gd name="connsiteX4" fmla="*/ 0 w 4930415"/>
              <a:gd name="connsiteY4" fmla="*/ 0 h 51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0415" h="512455">
                <a:moveTo>
                  <a:pt x="0" y="0"/>
                </a:moveTo>
                <a:lnTo>
                  <a:pt x="4930415" y="0"/>
                </a:lnTo>
                <a:lnTo>
                  <a:pt x="4930415" y="512455"/>
                </a:lnTo>
                <a:lnTo>
                  <a:pt x="0" y="5124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541395" tIns="43180" rIns="43180" bIns="43180" numCol="1" spcCol="1270" anchor="ctr" anchorCtr="0">
            <a:noAutofit/>
          </a:bodyPr>
          <a:lstStyle/>
          <a:p>
            <a:r>
              <a:rPr lang="en-CA" sz="1600" dirty="0"/>
              <a:t>Variety of Social Media Platforms and Blogs provide opportunities to  express emotions.</a:t>
            </a:r>
          </a:p>
        </p:txBody>
      </p:sp>
      <p:sp>
        <p:nvSpPr>
          <p:cNvPr id="15" name="Oval 14"/>
          <p:cNvSpPr/>
          <p:nvPr/>
        </p:nvSpPr>
        <p:spPr>
          <a:xfrm>
            <a:off x="797182" y="1441034"/>
            <a:ext cx="704623" cy="70462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CA" dirty="0"/>
              <a:t>1</a:t>
            </a:r>
          </a:p>
        </p:txBody>
      </p:sp>
      <p:sp>
        <p:nvSpPr>
          <p:cNvPr id="16" name="Freeform: Shape 15"/>
          <p:cNvSpPr/>
          <p:nvPr/>
        </p:nvSpPr>
        <p:spPr>
          <a:xfrm>
            <a:off x="1654473" y="2576557"/>
            <a:ext cx="5056232" cy="563699"/>
          </a:xfrm>
          <a:custGeom>
            <a:avLst/>
            <a:gdLst>
              <a:gd name="connsiteX0" fmla="*/ 0 w 5056232"/>
              <a:gd name="connsiteY0" fmla="*/ 0 h 563699"/>
              <a:gd name="connsiteX1" fmla="*/ 5056232 w 5056232"/>
              <a:gd name="connsiteY1" fmla="*/ 0 h 563699"/>
              <a:gd name="connsiteX2" fmla="*/ 5056232 w 5056232"/>
              <a:gd name="connsiteY2" fmla="*/ 563699 h 563699"/>
              <a:gd name="connsiteX3" fmla="*/ 0 w 5056232"/>
              <a:gd name="connsiteY3" fmla="*/ 563699 h 563699"/>
              <a:gd name="connsiteX4" fmla="*/ 0 w 5056232"/>
              <a:gd name="connsiteY4" fmla="*/ 0 h 56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232" h="563699">
                <a:moveTo>
                  <a:pt x="0" y="0"/>
                </a:moveTo>
                <a:lnTo>
                  <a:pt x="5056232" y="0"/>
                </a:lnTo>
                <a:lnTo>
                  <a:pt x="5056232" y="563699"/>
                </a:lnTo>
                <a:lnTo>
                  <a:pt x="0" y="5636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541395" tIns="43180" rIns="43180" bIns="43180" numCol="1" spcCol="1270" anchor="ctr" anchorCtr="0">
            <a:noAutofit/>
          </a:bodyPr>
          <a:lstStyle/>
          <a:p>
            <a:r>
              <a:rPr lang="en-CA" sz="1600" dirty="0"/>
              <a:t>Information has become vast and analysis can lead to several </a:t>
            </a:r>
            <a:r>
              <a:rPr lang="en-CA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predictive results.</a:t>
            </a:r>
          </a:p>
        </p:txBody>
      </p:sp>
      <p:sp>
        <p:nvSpPr>
          <p:cNvPr id="17" name="Oval 16"/>
          <p:cNvSpPr/>
          <p:nvPr/>
        </p:nvSpPr>
        <p:spPr>
          <a:xfrm>
            <a:off x="1208886" y="2506094"/>
            <a:ext cx="704623" cy="70462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/>
              <a:t>2</a:t>
            </a:r>
            <a:endParaRPr lang="en-US"/>
          </a:p>
        </p:txBody>
      </p:sp>
      <p:sp>
        <p:nvSpPr>
          <p:cNvPr id="18" name="Freeform: Shape 17"/>
          <p:cNvSpPr/>
          <p:nvPr/>
        </p:nvSpPr>
        <p:spPr>
          <a:xfrm>
            <a:off x="1745284" y="3714935"/>
            <a:ext cx="5437868" cy="620065"/>
          </a:xfrm>
          <a:custGeom>
            <a:avLst/>
            <a:gdLst>
              <a:gd name="connsiteX0" fmla="*/ 0 w 5437868"/>
              <a:gd name="connsiteY0" fmla="*/ 0 h 620065"/>
              <a:gd name="connsiteX1" fmla="*/ 5437868 w 5437868"/>
              <a:gd name="connsiteY1" fmla="*/ 0 h 620065"/>
              <a:gd name="connsiteX2" fmla="*/ 5437868 w 5437868"/>
              <a:gd name="connsiteY2" fmla="*/ 620065 h 620065"/>
              <a:gd name="connsiteX3" fmla="*/ 0 w 5437868"/>
              <a:gd name="connsiteY3" fmla="*/ 620065 h 620065"/>
              <a:gd name="connsiteX4" fmla="*/ 0 w 5437868"/>
              <a:gd name="connsiteY4" fmla="*/ 0 h 62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7868" h="620065">
                <a:moveTo>
                  <a:pt x="0" y="0"/>
                </a:moveTo>
                <a:lnTo>
                  <a:pt x="5437868" y="0"/>
                </a:lnTo>
                <a:lnTo>
                  <a:pt x="5437868" y="620065"/>
                </a:lnTo>
                <a:lnTo>
                  <a:pt x="0" y="62006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541395" tIns="43180" rIns="43180" bIns="43180" numCol="1" spcCol="1270" anchor="ctr" anchorCtr="0">
            <a:no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600" dirty="0"/>
              <a:t>Sentiment Analysis is the classification of </a:t>
            </a:r>
            <a:r>
              <a:rPr lang="en-CA" sz="1600" dirty="0">
                <a:solidFill>
                  <a:schemeClr val="accent1"/>
                </a:solidFill>
              </a:rPr>
              <a:t>polarity </a:t>
            </a:r>
            <a:r>
              <a:rPr lang="en-CA" sz="1600" dirty="0">
                <a:solidFill>
                  <a:schemeClr val="tx1">
                    <a:lumMod val="95000"/>
                  </a:schemeClr>
                </a:solidFill>
              </a:rPr>
              <a:t>of any word, sentence or document</a:t>
            </a:r>
            <a:endParaRPr lang="en" sz="1600" dirty="0">
              <a:solidFill>
                <a:schemeClr val="tx1">
                  <a:lumMod val="95000"/>
                </a:schemeClr>
              </a:solidFill>
              <a:sym typeface="Snigle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64580" y="3672656"/>
            <a:ext cx="704623" cy="70462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/>
              <a:t>3</a:t>
            </a:r>
            <a:endParaRPr lang="en-US"/>
          </a:p>
        </p:txBody>
      </p:sp>
      <p:sp>
        <p:nvSpPr>
          <p:cNvPr id="20" name="Freeform: Shape 19"/>
          <p:cNvSpPr/>
          <p:nvPr/>
        </p:nvSpPr>
        <p:spPr>
          <a:xfrm>
            <a:off x="1473274" y="4698617"/>
            <a:ext cx="5616269" cy="776418"/>
          </a:xfrm>
          <a:custGeom>
            <a:avLst/>
            <a:gdLst>
              <a:gd name="connsiteX0" fmla="*/ 0 w 5056232"/>
              <a:gd name="connsiteY0" fmla="*/ 0 h 563699"/>
              <a:gd name="connsiteX1" fmla="*/ 5056232 w 5056232"/>
              <a:gd name="connsiteY1" fmla="*/ 0 h 563699"/>
              <a:gd name="connsiteX2" fmla="*/ 5056232 w 5056232"/>
              <a:gd name="connsiteY2" fmla="*/ 563699 h 563699"/>
              <a:gd name="connsiteX3" fmla="*/ 0 w 5056232"/>
              <a:gd name="connsiteY3" fmla="*/ 563699 h 563699"/>
              <a:gd name="connsiteX4" fmla="*/ 0 w 5056232"/>
              <a:gd name="connsiteY4" fmla="*/ 0 h 56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232" h="563699">
                <a:moveTo>
                  <a:pt x="0" y="0"/>
                </a:moveTo>
                <a:lnTo>
                  <a:pt x="5056232" y="0"/>
                </a:lnTo>
                <a:lnTo>
                  <a:pt x="5056232" y="563699"/>
                </a:lnTo>
                <a:lnTo>
                  <a:pt x="0" y="5636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541395" tIns="43180" rIns="43180" bIns="43180" numCol="1" spcCol="1270" anchor="ctr" anchorCtr="0">
            <a:noAutofit/>
          </a:bodyPr>
          <a:lstStyle/>
          <a:p>
            <a:r>
              <a:rPr lang="en-CA" sz="1600" dirty="0"/>
              <a:t>uses </a:t>
            </a:r>
            <a:r>
              <a:rPr lang="en-CA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Natural Language Processing</a:t>
            </a:r>
            <a:r>
              <a:rPr lang="en-CA" sz="1600" dirty="0"/>
              <a:t>(NLP) to extract, identify or to characterize the sentiment content.</a:t>
            </a:r>
          </a:p>
        </p:txBody>
      </p:sp>
      <p:sp>
        <p:nvSpPr>
          <p:cNvPr id="21" name="Oval 20"/>
          <p:cNvSpPr/>
          <p:nvPr/>
        </p:nvSpPr>
        <p:spPr>
          <a:xfrm>
            <a:off x="1120963" y="4645032"/>
            <a:ext cx="704623" cy="70462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/>
              <a:t>4</a:t>
            </a:r>
            <a:endParaRPr lang="en-US"/>
          </a:p>
        </p:txBody>
      </p:sp>
      <p:sp>
        <p:nvSpPr>
          <p:cNvPr id="22" name="Freeform: Shape 21"/>
          <p:cNvSpPr/>
          <p:nvPr/>
        </p:nvSpPr>
        <p:spPr>
          <a:xfrm>
            <a:off x="1073548" y="5749582"/>
            <a:ext cx="5423442" cy="563699"/>
          </a:xfrm>
          <a:custGeom>
            <a:avLst/>
            <a:gdLst>
              <a:gd name="connsiteX0" fmla="*/ 0 w 5423442"/>
              <a:gd name="connsiteY0" fmla="*/ 0 h 563699"/>
              <a:gd name="connsiteX1" fmla="*/ 5423442 w 5423442"/>
              <a:gd name="connsiteY1" fmla="*/ 0 h 563699"/>
              <a:gd name="connsiteX2" fmla="*/ 5423442 w 5423442"/>
              <a:gd name="connsiteY2" fmla="*/ 563699 h 563699"/>
              <a:gd name="connsiteX3" fmla="*/ 0 w 5423442"/>
              <a:gd name="connsiteY3" fmla="*/ 563699 h 563699"/>
              <a:gd name="connsiteX4" fmla="*/ 0 w 5423442"/>
              <a:gd name="connsiteY4" fmla="*/ 0 h 56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3442" h="563699">
                <a:moveTo>
                  <a:pt x="0" y="0"/>
                </a:moveTo>
                <a:lnTo>
                  <a:pt x="5423442" y="0"/>
                </a:lnTo>
                <a:lnTo>
                  <a:pt x="5423442" y="563699"/>
                </a:lnTo>
                <a:lnTo>
                  <a:pt x="0" y="5636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541395" tIns="43180" rIns="43180" bIns="43180" numCol="1" spcCol="1270" anchor="ctr" anchorCtr="0">
            <a:noAutofit/>
          </a:bodyPr>
          <a:lstStyle/>
          <a:p>
            <a:r>
              <a:rPr lang="en-CA" sz="1600" dirty="0"/>
              <a:t>Goal is to determine whether it is </a:t>
            </a:r>
            <a:r>
              <a:rPr lang="en-CA" sz="1600" dirty="0">
                <a:solidFill>
                  <a:srgbClr val="FFFF00"/>
                </a:solidFill>
              </a:rPr>
              <a:t>positive, negative or neutral.</a:t>
            </a:r>
          </a:p>
        </p:txBody>
      </p:sp>
      <p:sp>
        <p:nvSpPr>
          <p:cNvPr id="23" name="Oval 22"/>
          <p:cNvSpPr/>
          <p:nvPr/>
        </p:nvSpPr>
        <p:spPr>
          <a:xfrm>
            <a:off x="681875" y="5679119"/>
            <a:ext cx="704623" cy="70462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/>
              <a:t>5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341" y="1633420"/>
            <a:ext cx="3107953" cy="3635924"/>
          </a:xfrm>
          <a:prstGeom prst="rect">
            <a:avLst/>
          </a:prstGeom>
        </p:spPr>
      </p:pic>
      <p:pic>
        <p:nvPicPr>
          <p:cNvPr id="2052" name="Picture 4" descr="Image result for thinking emot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98" y="1638333"/>
            <a:ext cx="3428695" cy="300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270" y="1537135"/>
            <a:ext cx="4000831" cy="41844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638" y="230434"/>
            <a:ext cx="9404723" cy="1400530"/>
          </a:xfrm>
        </p:spPr>
        <p:txBody>
          <a:bodyPr/>
          <a:lstStyle/>
          <a:p>
            <a:r>
              <a:rPr lang="en-CA" dirty="0"/>
              <a:t>  What is sentiment analysis?</a:t>
            </a:r>
          </a:p>
        </p:txBody>
      </p:sp>
    </p:spTree>
    <p:extLst>
      <p:ext uri="{BB962C8B-B14F-4D97-AF65-F5344CB8AC3E}">
        <p14:creationId xmlns:p14="http://schemas.microsoft.com/office/powerpoint/2010/main" val="16327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77" y="3573689"/>
            <a:ext cx="5240872" cy="985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072" y="400266"/>
            <a:ext cx="9404723" cy="1400530"/>
          </a:xfrm>
        </p:spPr>
        <p:txBody>
          <a:bodyPr/>
          <a:lstStyle/>
          <a:p>
            <a:r>
              <a:rPr lang="en-CA" dirty="0"/>
              <a:t>Challenges in sentiment analysis</a:t>
            </a:r>
          </a:p>
        </p:txBody>
      </p:sp>
      <p:sp>
        <p:nvSpPr>
          <p:cNvPr id="41" name="Date Placeholder 9"/>
          <p:cNvSpPr>
            <a:spLocks noGrp="1"/>
          </p:cNvSpPr>
          <p:nvPr>
            <p:ph type="dt" sz="half" idx="10"/>
          </p:nvPr>
        </p:nvSpPr>
        <p:spPr>
          <a:xfrm>
            <a:off x="10679230" y="6318111"/>
            <a:ext cx="990599" cy="304799"/>
          </a:xfrm>
        </p:spPr>
        <p:txBody>
          <a:bodyPr/>
          <a:lstStyle/>
          <a:p>
            <a:fld id="{64D5220F-74C6-47C1-BB9C-CC700E400EF0}" type="datetime1">
              <a:rPr lang="en-US" smtClean="0"/>
              <a:t>3/22/17</a:t>
            </a:fld>
            <a:endParaRPr lang="en-US" dirty="0"/>
          </a:p>
        </p:txBody>
      </p:sp>
      <p:sp>
        <p:nvSpPr>
          <p:cNvPr id="42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409146" y="1327695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4515" y="171918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12" name="Block Arc 11"/>
          <p:cNvSpPr/>
          <p:nvPr/>
        </p:nvSpPr>
        <p:spPr>
          <a:xfrm>
            <a:off x="-5774337" y="191559"/>
            <a:ext cx="7293488" cy="7293488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/>
          <p:cNvSpPr/>
          <p:nvPr/>
        </p:nvSpPr>
        <p:spPr>
          <a:xfrm>
            <a:off x="959665" y="1327695"/>
            <a:ext cx="5895140" cy="714036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pPr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000" dirty="0"/>
              <a:t>Tweets are highly unstructured and non-grammatical</a:t>
            </a:r>
            <a:endParaRPr lang="en-US" sz="2400" kern="1200" dirty="0"/>
          </a:p>
        </p:txBody>
      </p:sp>
      <p:sp>
        <p:nvSpPr>
          <p:cNvPr id="14" name="Freeform: Shape 13"/>
          <p:cNvSpPr/>
          <p:nvPr/>
        </p:nvSpPr>
        <p:spPr>
          <a:xfrm>
            <a:off x="1175634" y="5158463"/>
            <a:ext cx="5946555" cy="632203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r>
              <a:rPr lang="en-CA" sz="2400" dirty="0"/>
              <a:t>Out of Vocabulary Words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1167299" y="1304531"/>
            <a:ext cx="5717148" cy="773363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pPr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000" dirty="0"/>
              <a:t>Tweets are highly unstructured and non-grammatical</a:t>
            </a:r>
            <a:endParaRPr lang="en-US" sz="2400" kern="1200" dirty="0"/>
          </a:p>
        </p:txBody>
      </p:sp>
      <p:sp>
        <p:nvSpPr>
          <p:cNvPr id="17" name="Oval 16"/>
          <p:cNvSpPr/>
          <p:nvPr/>
        </p:nvSpPr>
        <p:spPr>
          <a:xfrm>
            <a:off x="327177" y="1179501"/>
            <a:ext cx="1028137" cy="958451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CA" sz="4000" dirty="0"/>
              <a:t>1</a:t>
            </a:r>
          </a:p>
        </p:txBody>
      </p:sp>
      <p:sp>
        <p:nvSpPr>
          <p:cNvPr id="18" name="Freeform: Shape 17"/>
          <p:cNvSpPr/>
          <p:nvPr/>
        </p:nvSpPr>
        <p:spPr>
          <a:xfrm>
            <a:off x="1207472" y="2859107"/>
            <a:ext cx="5676975" cy="794849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4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endParaRPr lang="en-US" sz="2200" dirty="0"/>
          </a:p>
          <a:p>
            <a:endParaRPr lang="en-US" sz="2200" dirty="0"/>
          </a:p>
          <a:p>
            <a:r>
              <a:rPr lang="en-CA" sz="2200" dirty="0"/>
              <a:t>Extensive usage of slangs, acronyms and anti-social words</a:t>
            </a:r>
          </a:p>
          <a:p>
            <a:pPr lvl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dirty="0"/>
          </a:p>
          <a:p>
            <a:pPr marL="0" lvl="0" indent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 dirty="0"/>
          </a:p>
        </p:txBody>
      </p:sp>
      <p:sp>
        <p:nvSpPr>
          <p:cNvPr id="19" name="Freeform: Shape 18"/>
          <p:cNvSpPr/>
          <p:nvPr/>
        </p:nvSpPr>
        <p:spPr>
          <a:xfrm>
            <a:off x="1235245" y="2849155"/>
            <a:ext cx="5664165" cy="804801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4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endParaRPr lang="en-US" sz="2200" dirty="0"/>
          </a:p>
          <a:p>
            <a:endParaRPr lang="en-CA" sz="2200" dirty="0"/>
          </a:p>
          <a:p>
            <a:r>
              <a:rPr lang="en-CA" sz="2200" dirty="0"/>
              <a:t>Extensive usage of slangs, acronyms and anti-social words</a:t>
            </a:r>
          </a:p>
          <a:p>
            <a:pPr lvl="0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dirty="0"/>
          </a:p>
          <a:p>
            <a:pPr marL="0" lvl="0" indent="0" algn="l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 dirty="0"/>
          </a:p>
        </p:txBody>
      </p:sp>
      <p:sp>
        <p:nvSpPr>
          <p:cNvPr id="20" name="Oval 19"/>
          <p:cNvSpPr/>
          <p:nvPr/>
        </p:nvSpPr>
        <p:spPr>
          <a:xfrm>
            <a:off x="798803" y="2784794"/>
            <a:ext cx="1059600" cy="958382"/>
          </a:xfrm>
          <a:prstGeom prst="ellips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CA" sz="4400" dirty="0"/>
              <a:t>2</a:t>
            </a:r>
          </a:p>
        </p:txBody>
      </p:sp>
      <p:sp>
        <p:nvSpPr>
          <p:cNvPr id="21" name="Freeform: Shape 20"/>
          <p:cNvSpPr/>
          <p:nvPr/>
        </p:nvSpPr>
        <p:spPr>
          <a:xfrm>
            <a:off x="1188138" y="5193281"/>
            <a:ext cx="5946554" cy="643756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0" vert="horz" wrap="square" lIns="860213" tIns="142240" rIns="142240" bIns="142240" numCol="1" spcCol="1270" anchor="ctr" anchorCtr="0">
            <a:noAutofit/>
          </a:bodyPr>
          <a:lstStyle/>
          <a:p>
            <a:r>
              <a:rPr lang="en-CA" sz="2400" dirty="0"/>
              <a:t>Out of Vocabulary Words</a:t>
            </a:r>
          </a:p>
        </p:txBody>
      </p:sp>
      <p:sp>
        <p:nvSpPr>
          <p:cNvPr id="22" name="Oval 21"/>
          <p:cNvSpPr/>
          <p:nvPr/>
        </p:nvSpPr>
        <p:spPr>
          <a:xfrm>
            <a:off x="726346" y="5021065"/>
            <a:ext cx="898575" cy="89845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CA" sz="4000" dirty="0"/>
              <a:t>3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02717" y="1484684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129439" y="1979191"/>
            <a:ext cx="4454650" cy="1803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CA" dirty="0"/>
          </a:p>
        </p:txBody>
      </p:sp>
      <p:sp>
        <p:nvSpPr>
          <p:cNvPr id="31" name="Rectangle: Rounded Corners 30"/>
          <p:cNvSpPr/>
          <p:nvPr/>
        </p:nvSpPr>
        <p:spPr>
          <a:xfrm>
            <a:off x="1931156" y="5833733"/>
            <a:ext cx="5191033" cy="528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Words like </a:t>
            </a:r>
            <a:r>
              <a:rPr lang="en-CA" dirty="0" err="1"/>
              <a:t>Pleaseeeee</a:t>
            </a:r>
            <a:r>
              <a:rPr lang="en-CA" dirty="0"/>
              <a:t>, </a:t>
            </a:r>
            <a:r>
              <a:rPr lang="en-CA" dirty="0" err="1"/>
              <a:t>Noooo</a:t>
            </a:r>
            <a:r>
              <a:rPr lang="en-CA" dirty="0"/>
              <a:t>, </a:t>
            </a:r>
            <a:r>
              <a:rPr lang="en-CA" dirty="0" err="1"/>
              <a:t>Damnnnn</a:t>
            </a:r>
            <a:endParaRPr lang="en-CA" dirty="0"/>
          </a:p>
        </p:txBody>
      </p:sp>
      <p:sp>
        <p:nvSpPr>
          <p:cNvPr id="43" name="Rectangle 42"/>
          <p:cNvSpPr/>
          <p:nvPr/>
        </p:nvSpPr>
        <p:spPr>
          <a:xfrm>
            <a:off x="7279808" y="19370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dirty="0"/>
          </a:p>
        </p:txBody>
      </p:sp>
      <p:sp>
        <p:nvSpPr>
          <p:cNvPr id="32" name="Rectangle: Rounded Corners 31"/>
          <p:cNvSpPr/>
          <p:nvPr/>
        </p:nvSpPr>
        <p:spPr>
          <a:xfrm>
            <a:off x="1682988" y="2093869"/>
            <a:ext cx="5191033" cy="528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Has limit of Maximum of 140 characters</a:t>
            </a:r>
          </a:p>
        </p:txBody>
      </p:sp>
      <p:sp>
        <p:nvSpPr>
          <p:cNvPr id="3" name="Oval 2"/>
          <p:cNvSpPr/>
          <p:nvPr/>
        </p:nvSpPr>
        <p:spPr>
          <a:xfrm>
            <a:off x="2122517" y="3963558"/>
            <a:ext cx="556591" cy="270993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130998" y="3998647"/>
              <a:ext cx="494332" cy="190697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0491" y="3957629"/>
                <a:ext cx="534987" cy="272733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/>
          <p:cNvGrpSpPr/>
          <p:nvPr/>
        </p:nvGrpSpPr>
        <p:grpSpPr>
          <a:xfrm>
            <a:off x="7701288" y="1564363"/>
            <a:ext cx="4159045" cy="4085007"/>
            <a:chOff x="7462638" y="2685365"/>
            <a:chExt cx="4159045" cy="4085007"/>
          </a:xfrm>
        </p:grpSpPr>
        <p:grpSp>
          <p:nvGrpSpPr>
            <p:cNvPr id="48" name="Group 47"/>
            <p:cNvGrpSpPr/>
            <p:nvPr/>
          </p:nvGrpSpPr>
          <p:grpSpPr>
            <a:xfrm>
              <a:off x="7462638" y="2695319"/>
              <a:ext cx="4159045" cy="4075053"/>
              <a:chOff x="7486939" y="2273041"/>
              <a:chExt cx="4159045" cy="4075053"/>
            </a:xfrm>
          </p:grpSpPr>
          <p:sp>
            <p:nvSpPr>
              <p:cNvPr id="50" name="Rectangle: Rounded Corners 49"/>
              <p:cNvSpPr/>
              <p:nvPr/>
            </p:nvSpPr>
            <p:spPr>
              <a:xfrm>
                <a:off x="7486939" y="2273041"/>
                <a:ext cx="4159045" cy="407505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674822" y="3066151"/>
                <a:ext cx="10118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6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LOL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20764061">
                <a:off x="7562184" y="3788343"/>
                <a:ext cx="14125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OMG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983496" y="2416175"/>
                <a:ext cx="9396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slangs</a:t>
                </a:r>
                <a:endParaRPr lang="en-CA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683888">
                <a:off x="8033509" y="5619377"/>
                <a:ext cx="9621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6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TBH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21339150">
                <a:off x="7859614" y="5024539"/>
                <a:ext cx="14302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600" dirty="0">
                    <a:solidFill>
                      <a:schemeClr val="accent1">
                        <a:lumMod val="75000"/>
                      </a:schemeClr>
                    </a:solidFill>
                  </a:rPr>
                  <a:t>IMHO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21171484">
                <a:off x="7663172" y="4390496"/>
                <a:ext cx="13035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6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ROFL</a:t>
                </a:r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42348" y="3001327"/>
                <a:ext cx="604173" cy="54430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78779" y="3827465"/>
                <a:ext cx="560629" cy="549743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9599679" y="2396915"/>
                <a:ext cx="1489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emoticons</a:t>
                </a:r>
              </a:p>
            </p:txBody>
          </p: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80609" y="4780335"/>
                <a:ext cx="484948" cy="428468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27065" y="5681444"/>
                <a:ext cx="412343" cy="426562"/>
              </a:xfrm>
              <a:prstGeom prst="rect">
                <a:avLst/>
              </a:prstGeom>
            </p:spPr>
          </p:pic>
        </p:grp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9575378" y="2685365"/>
              <a:ext cx="0" cy="4075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1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19" grpId="1" animBg="1"/>
      <p:bldP spid="21" grpId="0" animBg="1"/>
      <p:bldP spid="31" grpId="0" animBg="1"/>
      <p:bldP spid="3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3313" y="1487595"/>
            <a:ext cx="2620461" cy="10182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557836" y="1413711"/>
            <a:ext cx="2422359" cy="10921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4546445" y="1413711"/>
            <a:ext cx="2425855" cy="10500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Used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7692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 result for Scala langu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83" y="1461855"/>
            <a:ext cx="1894625" cy="9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intellij idea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14" y="1461855"/>
            <a:ext cx="2437549" cy="104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apache spar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79" y="1487595"/>
            <a:ext cx="1882942" cy="10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3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27471" y="1853247"/>
            <a:ext cx="4615544" cy="24139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Apache Spark: Introduction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39077" y="1453788"/>
            <a:ext cx="7188393" cy="9643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dirty="0"/>
              <a:t>Fast and general engine for large-scale data processing.</a:t>
            </a:r>
          </a:p>
          <a:p>
            <a:r>
              <a:rPr lang="en-CA" dirty="0"/>
              <a:t>Is open source, supports multiple languages and faster than on Apache Hadoop.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0" y="3429000"/>
            <a:ext cx="6096000" cy="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261503" y="3256326"/>
            <a:ext cx="6994914" cy="3431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rgbClr val="FFFF00"/>
                </a:solidFill>
              </a:rPr>
              <a:t>Real Time Stream Processing</a:t>
            </a:r>
            <a:r>
              <a:rPr lang="en-CA" b="1" dirty="0"/>
              <a:t>: </a:t>
            </a:r>
            <a:r>
              <a:rPr lang="en-CA" dirty="0"/>
              <a:t>can handle real time streaming. </a:t>
            </a:r>
            <a:endParaRPr lang="en-CA" sz="2400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rgbClr val="FFFF00"/>
                </a:solidFill>
              </a:rPr>
              <a:t>In-memory cluster computing</a:t>
            </a:r>
            <a:r>
              <a:rPr lang="en-CA" sz="2000" dirty="0"/>
              <a:t>: increases the processing speed of an application.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srgbClr val="FFFF00"/>
                </a:solidFill>
              </a:rPr>
              <a:t>Advanced Analytics</a:t>
            </a:r>
            <a:r>
              <a:rPr lang="en-CA" sz="2000" dirty="0">
                <a:solidFill>
                  <a:srgbClr val="FFFF00"/>
                </a:solidFill>
              </a:rPr>
              <a:t>: </a:t>
            </a:r>
            <a:r>
              <a:rPr lang="en-CA" sz="2000" dirty="0"/>
              <a:t>It also supports SQL queries, Streaming data, Machine learning (ML), and Graph algorithms along with “map” and “reduce”.</a:t>
            </a:r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1046" name="Picture 22" descr="http://blog.cloudera.com/wp-content/uploads/2014/03/spark-de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778" y="1898877"/>
            <a:ext cx="4716237" cy="23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28163" y="4267200"/>
            <a:ext cx="2408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/>
              <a:t>Figure: Hadoop vs apache spark</a:t>
            </a:r>
          </a:p>
          <a:p>
            <a:r>
              <a:rPr lang="en-CA" sz="1100" dirty="0"/>
              <a:t>               By Cloudera.com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2507102" y="2632651"/>
            <a:ext cx="2503715" cy="668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Main Features</a:t>
            </a:r>
          </a:p>
        </p:txBody>
      </p:sp>
    </p:spTree>
    <p:extLst>
      <p:ext uri="{BB962C8B-B14F-4D97-AF65-F5344CB8AC3E}">
        <p14:creationId xmlns:p14="http://schemas.microsoft.com/office/powerpoint/2010/main" val="156399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Apache Spark VS Hadoop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812800" y="1422401"/>
            <a:ext cx="10406742" cy="477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1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51" y="89089"/>
            <a:ext cx="9404723" cy="1400530"/>
          </a:xfrm>
        </p:spPr>
        <p:txBody>
          <a:bodyPr/>
          <a:lstStyle/>
          <a:p>
            <a:r>
              <a:rPr lang="en-CA" dirty="0"/>
              <a:t>Apache Spark Framework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8011759" y="5518630"/>
            <a:ext cx="1371563" cy="63044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RDBMS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5720772" y="5567462"/>
            <a:ext cx="1387100" cy="63044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S3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3748790" y="5567461"/>
            <a:ext cx="1295734" cy="63044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HDFS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171385" y="5584709"/>
            <a:ext cx="1125461" cy="63044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Local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898260" y="5557845"/>
            <a:ext cx="1371563" cy="63044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NOSQL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1856725" y="3560525"/>
            <a:ext cx="9332460" cy="695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2304435" y="1507306"/>
            <a:ext cx="1736575" cy="5981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Scala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4888904" y="1520822"/>
            <a:ext cx="1736575" cy="5981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Python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9209950" y="1540289"/>
            <a:ext cx="1736575" cy="5981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9477209" y="2625067"/>
            <a:ext cx="1607939" cy="7154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Streaming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050184" y="2646873"/>
            <a:ext cx="1607939" cy="7154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GraphX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4651457" y="2565005"/>
            <a:ext cx="1607939" cy="7154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Ml Lib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2127303" y="2560655"/>
            <a:ext cx="1607939" cy="7154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Spark Core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93166" y="2226516"/>
            <a:ext cx="11133344" cy="10801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181484" y="6383016"/>
            <a:ext cx="11344437" cy="10031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293166" y="3412334"/>
            <a:ext cx="11172101" cy="931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293166" y="4327216"/>
            <a:ext cx="11147303" cy="10059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69266" y="1236110"/>
            <a:ext cx="11057244" cy="7739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4294" y="2674199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Library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5890" y="168109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Programming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294" y="3846964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Engine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266" y="5686911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Storage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5660262" y="4531043"/>
            <a:ext cx="1371563" cy="6304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Mesos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3296846" y="4513384"/>
            <a:ext cx="1387100" cy="6304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YARN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7935713" y="4531043"/>
            <a:ext cx="2548475" cy="6304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Spark Scheduler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9866" y="4801962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Management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181484" y="5283386"/>
            <a:ext cx="11456349" cy="10659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Rectangle: Rounded Corners 30"/>
          <p:cNvSpPr/>
          <p:nvPr/>
        </p:nvSpPr>
        <p:spPr>
          <a:xfrm>
            <a:off x="7049427" y="1502869"/>
            <a:ext cx="1736575" cy="5981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>
                    <a:lumMod val="95000"/>
                    <a:lumOff val="5000"/>
                  </a:schemeClr>
                </a:solidFill>
              </a:rPr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4187516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Spark Streaming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0281" y="1463549"/>
            <a:ext cx="10409499" cy="2031151"/>
          </a:xfrm>
        </p:spPr>
        <p:txBody>
          <a:bodyPr>
            <a:normAutofit/>
          </a:bodyPr>
          <a:lstStyle/>
          <a:p>
            <a:r>
              <a:rPr lang="en-US" dirty="0"/>
              <a:t>Spark Streaming is an extension of the core Spark API.</a:t>
            </a:r>
          </a:p>
          <a:p>
            <a:r>
              <a:rPr lang="en-US" dirty="0"/>
              <a:t>Data stream can be extracted from Various sources like Kafka, Twitter, HDFS to process</a:t>
            </a:r>
          </a:p>
          <a:p>
            <a:r>
              <a:rPr lang="en-US" dirty="0"/>
              <a:t>Processed Data can be pushed to filesystems like HDFS, Databases, Dashboards like Apache Zeppelin for various applications.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80233" y="3756284"/>
            <a:ext cx="2224331" cy="24801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937234" y="3768212"/>
            <a:ext cx="2440858" cy="3824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Kafka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887507" y="4326725"/>
            <a:ext cx="2440858" cy="44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Flume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890315" y="4968195"/>
            <a:ext cx="2440858" cy="4412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Twitter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894948" y="5600550"/>
            <a:ext cx="2440858" cy="476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HDFS/S3</a:t>
            </a:r>
          </a:p>
        </p:txBody>
      </p:sp>
      <p:sp>
        <p:nvSpPr>
          <p:cNvPr id="13" name="Arrow: Right 12"/>
          <p:cNvSpPr/>
          <p:nvPr/>
        </p:nvSpPr>
        <p:spPr>
          <a:xfrm>
            <a:off x="7483010" y="4738901"/>
            <a:ext cx="1251724" cy="6678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: Rounded Corners 13"/>
          <p:cNvSpPr/>
          <p:nvPr/>
        </p:nvSpPr>
        <p:spPr>
          <a:xfrm>
            <a:off x="8812165" y="3768212"/>
            <a:ext cx="2440858" cy="7890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HDFS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8812165" y="4713621"/>
            <a:ext cx="2440858" cy="7890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Databases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8858954" y="5659030"/>
            <a:ext cx="2440858" cy="7890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Dashboards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929" y="4392204"/>
            <a:ext cx="1839734" cy="1208346"/>
          </a:xfrm>
          <a:prstGeom prst="rect">
            <a:avLst/>
          </a:prstGeom>
        </p:spPr>
      </p:pic>
      <p:sp>
        <p:nvSpPr>
          <p:cNvPr id="18" name="Arrow: Right 17"/>
          <p:cNvSpPr/>
          <p:nvPr/>
        </p:nvSpPr>
        <p:spPr>
          <a:xfrm>
            <a:off x="3458100" y="4636202"/>
            <a:ext cx="1585452" cy="6639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utoShape 2" descr="Image result for Spark streamin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75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1605</Words>
  <Application>Microsoft Macintosh PowerPoint</Application>
  <PresentationFormat>Widescreen</PresentationFormat>
  <Paragraphs>311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Century Gothic</vt:lpstr>
      <vt:lpstr>Consolas</vt:lpstr>
      <vt:lpstr>Sniglet</vt:lpstr>
      <vt:lpstr>Times New Roman</vt:lpstr>
      <vt:lpstr>Wingdings</vt:lpstr>
      <vt:lpstr>Wingdings 3</vt:lpstr>
      <vt:lpstr>Ion</vt:lpstr>
      <vt:lpstr>Twitter Sentiment analysis Using Apache Spark</vt:lpstr>
      <vt:lpstr>Outline</vt:lpstr>
      <vt:lpstr>  What is sentiment analysis?</vt:lpstr>
      <vt:lpstr>Challenges in sentiment analysis</vt:lpstr>
      <vt:lpstr>Technology Used</vt:lpstr>
      <vt:lpstr>Apache Spark: Introduction</vt:lpstr>
      <vt:lpstr>          Apache Spark VS Hadoop</vt:lpstr>
      <vt:lpstr>Apache Spark Framework</vt:lpstr>
      <vt:lpstr>Spark Streaming</vt:lpstr>
      <vt:lpstr>Resilient Distributed Dataset</vt:lpstr>
      <vt:lpstr>Interactive and Iterative operations on RDD</vt:lpstr>
      <vt:lpstr>DStream</vt:lpstr>
      <vt:lpstr>How Streaming Works?</vt:lpstr>
      <vt:lpstr>Methodology : Our Project</vt:lpstr>
      <vt:lpstr>PowerPoint Presentation</vt:lpstr>
      <vt:lpstr>PowerPoint Presentation</vt:lpstr>
      <vt:lpstr>Data Preprocessing: Tokenization </vt:lpstr>
      <vt:lpstr>Data Filtering: Stemming </vt:lpstr>
      <vt:lpstr>Feature Extraction: TF-IDF Matrix </vt:lpstr>
      <vt:lpstr>TF-IDF Continued..</vt:lpstr>
      <vt:lpstr>Classification Algorithm</vt:lpstr>
      <vt:lpstr>Pattern analysis</vt:lpstr>
      <vt:lpstr> Sentiment Analysis</vt:lpstr>
      <vt:lpstr>Output</vt:lpstr>
      <vt:lpstr>FUTURE WORK</vt:lpstr>
      <vt:lpstr>Conclusion</vt:lpstr>
      <vt:lpstr>References</vt:lpstr>
      <vt:lpstr>Thank You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 Sentiment analysis Using Apache Spark</dc:title>
  <cp:lastModifiedBy>Imran Ahmad</cp:lastModifiedBy>
  <cp:revision>1</cp:revision>
  <dcterms:modified xsi:type="dcterms:W3CDTF">2017-03-22T11:07:35Z</dcterms:modified>
</cp:coreProperties>
</file>