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9" r:id="rId5"/>
    <p:sldId id="267" r:id="rId6"/>
    <p:sldId id="265" r:id="rId7"/>
    <p:sldId id="258" r:id="rId8"/>
    <p:sldId id="260" r:id="rId9"/>
    <p:sldId id="261" r:id="rId10"/>
    <p:sldId id="262" r:id="rId11"/>
    <p:sldId id="268" r:id="rId12"/>
    <p:sldId id="276" r:id="rId13"/>
    <p:sldId id="275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6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342" autoAdjust="0"/>
  </p:normalViewPr>
  <p:slideViewPr>
    <p:cSldViewPr snapToGrid="0">
      <p:cViewPr varScale="1">
        <p:scale>
          <a:sx n="122" d="100"/>
          <a:sy n="122" d="100"/>
        </p:scale>
        <p:origin x="224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6373-ACE9-4F4B-BD84-69BE2639E662}" type="datetimeFigureOut">
              <a:rPr lang="en-CA" smtClean="0"/>
              <a:t>2017-03-22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C84459D-98D4-419C-A92D-9C057952E33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6373-ACE9-4F4B-BD84-69BE2639E662}" type="datetimeFigureOut">
              <a:rPr lang="en-CA" smtClean="0"/>
              <a:t>2017-03-22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C84459D-98D4-419C-A92D-9C057952E33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6373-ACE9-4F4B-BD84-69BE2639E662}" type="datetimeFigureOut">
              <a:rPr lang="en-CA" smtClean="0"/>
              <a:t>2017-03-22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C84459D-98D4-419C-A92D-9C057952E330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6373-ACE9-4F4B-BD84-69BE2639E662}" type="datetimeFigureOut">
              <a:rPr lang="en-CA" smtClean="0"/>
              <a:t>2017-03-22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84459D-98D4-419C-A92D-9C057952E33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6373-ACE9-4F4B-BD84-69BE2639E662}" type="datetimeFigureOut">
              <a:rPr lang="en-CA" smtClean="0"/>
              <a:t>2017-03-22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84459D-98D4-419C-A92D-9C057952E330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6373-ACE9-4F4B-BD84-69BE2639E662}" type="datetimeFigureOut">
              <a:rPr lang="en-CA" smtClean="0"/>
              <a:t>2017-03-22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84459D-98D4-419C-A92D-9C057952E33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6373-ACE9-4F4B-BD84-69BE2639E662}" type="datetimeFigureOut">
              <a:rPr lang="en-CA" smtClean="0"/>
              <a:t>2017-03-22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459D-98D4-419C-A92D-9C057952E33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6373-ACE9-4F4B-BD84-69BE2639E662}" type="datetimeFigureOut">
              <a:rPr lang="en-CA" smtClean="0"/>
              <a:t>2017-03-22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459D-98D4-419C-A92D-9C057952E33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6373-ACE9-4F4B-BD84-69BE2639E662}" type="datetimeFigureOut">
              <a:rPr lang="en-CA" smtClean="0"/>
              <a:t>2017-03-22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459D-98D4-419C-A92D-9C057952E33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6373-ACE9-4F4B-BD84-69BE2639E662}" type="datetimeFigureOut">
              <a:rPr lang="en-CA" smtClean="0"/>
              <a:t>2017-03-22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C84459D-98D4-419C-A92D-9C057952E33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6373-ACE9-4F4B-BD84-69BE2639E662}" type="datetimeFigureOut">
              <a:rPr lang="en-CA" smtClean="0"/>
              <a:t>2017-03-22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C84459D-98D4-419C-A92D-9C057952E33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6373-ACE9-4F4B-BD84-69BE2639E662}" type="datetimeFigureOut">
              <a:rPr lang="en-CA" smtClean="0"/>
              <a:t>2017-03-22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C84459D-98D4-419C-A92D-9C057952E33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6373-ACE9-4F4B-BD84-69BE2639E662}" type="datetimeFigureOut">
              <a:rPr lang="en-CA" smtClean="0"/>
              <a:t>2017-03-22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459D-98D4-419C-A92D-9C057952E33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6373-ACE9-4F4B-BD84-69BE2639E662}" type="datetimeFigureOut">
              <a:rPr lang="en-CA" smtClean="0"/>
              <a:t>2017-03-22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459D-98D4-419C-A92D-9C057952E33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6373-ACE9-4F4B-BD84-69BE2639E662}" type="datetimeFigureOut">
              <a:rPr lang="en-CA" smtClean="0"/>
              <a:t>2017-03-22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459D-98D4-419C-A92D-9C057952E33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6373-ACE9-4F4B-BD84-69BE2639E662}" type="datetimeFigureOut">
              <a:rPr lang="en-CA" smtClean="0"/>
              <a:t>2017-03-22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84459D-98D4-419C-A92D-9C057952E33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E6373-ACE9-4F4B-BD84-69BE2639E662}" type="datetimeFigureOut">
              <a:rPr lang="en-CA" smtClean="0"/>
              <a:t>2017-03-22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C84459D-98D4-419C-A92D-9C057952E330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3156" y="494211"/>
            <a:ext cx="8915399" cy="2262781"/>
          </a:xfrm>
        </p:spPr>
        <p:txBody>
          <a:bodyPr>
            <a:normAutofit/>
          </a:bodyPr>
          <a:lstStyle/>
          <a:p>
            <a:pPr algn="ctr"/>
            <a:r>
              <a:rPr lang="en-C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download, configure and run a MapReduce program in a Cloudera VM?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3155" y="4101738"/>
            <a:ext cx="8915399" cy="1610336"/>
          </a:xfrm>
        </p:spPr>
        <p:txBody>
          <a:bodyPr>
            <a:normAutofit/>
          </a:bodyPr>
          <a:lstStyle/>
          <a:p>
            <a:pPr algn="ctr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</a:p>
          <a:p>
            <a:pPr algn="ctr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 </a:t>
            </a:r>
            <a:r>
              <a:rPr lang="en-C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immanuel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Heym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Kumar, Sai janani, </a:t>
            </a:r>
            <a:r>
              <a:rPr lang="en-C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Susmitha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138" y="267630"/>
            <a:ext cx="9344722" cy="1148576"/>
          </a:xfrm>
        </p:spPr>
        <p:txBody>
          <a:bodyPr>
            <a:normAutofit/>
          </a:bodyPr>
          <a:lstStyle/>
          <a:p>
            <a:pPr algn="ctr"/>
            <a:r>
              <a:rPr lang="en-CA" sz="4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VMPlayer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6138" y="1650380"/>
            <a:ext cx="9798474" cy="4783874"/>
          </a:xfrm>
        </p:spPr>
        <p:txBody>
          <a:bodyPr>
            <a:normAutofit/>
          </a:bodyPr>
          <a:lstStyle/>
          <a:p>
            <a:r>
              <a:rPr lang="en-CA" dirty="0"/>
              <a:t>VM player host system should have the following configuration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CA" dirty="0"/>
              <a:t>64-bit x86 CPU with 1.3 GHz or faster core speed.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CA" dirty="0"/>
              <a:t>Multiprocessor systems should be have 8 Gb RAM</a:t>
            </a:r>
          </a:p>
          <a:p>
            <a:pPr marL="457200" lvl="1" indent="0">
              <a:buNone/>
            </a:pPr>
            <a:endParaRPr lang="en-CA"/>
          </a:p>
          <a:p>
            <a:pPr lvl="1">
              <a:buFont typeface="Wingdings" panose="05000000000000000000" pitchFamily="2" charset="2"/>
              <a:buChar char="v"/>
            </a:pPr>
            <a:endParaRPr lang="en-CA" dirty="0"/>
          </a:p>
          <a:p>
            <a:r>
              <a:rPr lang="en-CA" dirty="0"/>
              <a:t>The virtual machine we used is LINUX operating system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CA" dirty="0"/>
              <a:t>Running in 2 core processors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CA" dirty="0"/>
              <a:t>Occupying 3.5 Gb of memory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CA" dirty="0"/>
              <a:t>Hark disk is 40Gb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6176" y="173441"/>
            <a:ext cx="8888213" cy="1080593"/>
          </a:xfrm>
        </p:spPr>
        <p:txBody>
          <a:bodyPr>
            <a:normAutofit/>
          </a:bodyPr>
          <a:lstStyle/>
          <a:p>
            <a:pPr algn="ctr"/>
            <a:r>
              <a:rPr lang="en-CA" sz="40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Running the Wordcount Program</a:t>
            </a:r>
          </a:p>
        </p:txBody>
      </p:sp>
      <p:pic>
        <p:nvPicPr>
          <p:cNvPr id="10" name="Content Placeholder 9" descr="Screenshot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2844" y="1254034"/>
            <a:ext cx="7874635" cy="52939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377" y="78377"/>
            <a:ext cx="9919063" cy="666832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-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017" y="0"/>
            <a:ext cx="9845040" cy="73837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18884" y="20120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IN" altLang="en-US" sz="3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OUTPUT </a:t>
            </a:r>
            <a:br>
              <a:rPr lang="en-IN" altLang="en-US" sz="3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IN" altLang="en-US" sz="320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 descr="Screenshot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189" y="705394"/>
            <a:ext cx="10058400" cy="606007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235" y="95155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en-IN" altLang="en-US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Configuring HDFS to run in Pseudo-distributed mode</a:t>
            </a:r>
          </a:p>
        </p:txBody>
      </p:sp>
      <p:pic>
        <p:nvPicPr>
          <p:cNvPr id="3" name="Content Placeholder 2" descr="Screenshot2.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7677" y="1193074"/>
            <a:ext cx="10262183" cy="560904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92705" y="624205"/>
            <a:ext cx="8911590" cy="570865"/>
          </a:xfrm>
        </p:spPr>
        <p:txBody>
          <a:bodyPr>
            <a:noAutofit/>
          </a:bodyPr>
          <a:lstStyle/>
          <a:p>
            <a:pPr algn="ctr"/>
            <a:r>
              <a:rPr lang="en-IN" altLang="en-US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Configuring HDFS to run in Pseudo-distributed mode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N" altLang="en-US" dirty="0"/>
              <a:t> To start the </a:t>
            </a:r>
            <a:r>
              <a:rPr lang="en-IN" altLang="en-US" dirty="0" err="1"/>
              <a:t>namenode</a:t>
            </a:r>
            <a:r>
              <a:rPr lang="en-IN" altLang="en-US" dirty="0"/>
              <a:t> use the command </a:t>
            </a:r>
          </a:p>
          <a:p>
            <a:pPr marL="0" indent="0">
              <a:buNone/>
            </a:pPr>
            <a:r>
              <a:rPr lang="en-IN" altLang="en-US" b="1" dirty="0"/>
              <a:t>start-dfs.sh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altLang="en-US" dirty="0"/>
              <a:t>To see list of the nodes which are being executed we use the command </a:t>
            </a:r>
          </a:p>
          <a:p>
            <a:pPr marL="0" indent="0">
              <a:buNone/>
            </a:pPr>
            <a:r>
              <a:rPr lang="en-IN" altLang="en-US" b="1" dirty="0" err="1"/>
              <a:t>jps</a:t>
            </a:r>
            <a:endParaRPr lang="en-IN" altLang="en-US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IN" altLang="en-US" dirty="0"/>
              <a:t>To stop the HDFS we use the command</a:t>
            </a:r>
          </a:p>
          <a:p>
            <a:pPr marL="0" indent="0">
              <a:buNone/>
            </a:pPr>
            <a:r>
              <a:rPr lang="en-IN" altLang="en-US" b="1" dirty="0"/>
              <a:t>stop-dfs.sh</a:t>
            </a:r>
          </a:p>
          <a:p>
            <a:pPr marL="0" indent="0">
              <a:buNone/>
            </a:pPr>
            <a:endParaRPr lang="en-IN" altLang="en-US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2.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336" y="0"/>
            <a:ext cx="9649097" cy="679921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2.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070" y="32656"/>
            <a:ext cx="9122228" cy="684167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2.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840" y="0"/>
            <a:ext cx="9474925" cy="68668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1977" y="513806"/>
            <a:ext cx="8368937" cy="1158240"/>
          </a:xfrm>
        </p:spPr>
        <p:txBody>
          <a:bodyPr>
            <a:normAutofit/>
          </a:bodyPr>
          <a:lstStyle/>
          <a:p>
            <a:pPr algn="ctr"/>
            <a:r>
              <a:rPr lang="en-CA" sz="40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2937" y="1489166"/>
            <a:ext cx="9231675" cy="442205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What is Big Data?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MapReduce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MapReduce Architecture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Why virtualize Hadoop?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VMware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Key features of VMware Server Virtualization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VMPlayer Configuration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Running the Wordcount Program</a:t>
            </a:r>
          </a:p>
          <a:p>
            <a:pPr>
              <a:buFont typeface="Wingdings" panose="05000000000000000000" pitchFamily="2" charset="2"/>
              <a:buChar char="Ø"/>
            </a:pPr>
            <a:endParaRPr lang="en-CA" dirty="0"/>
          </a:p>
          <a:p>
            <a:pPr>
              <a:buFont typeface="Wingdings" panose="05000000000000000000" pitchFamily="2" charset="2"/>
              <a:buChar char="Ø"/>
            </a:pPr>
            <a:endParaRPr lang="en-CA" dirty="0"/>
          </a:p>
          <a:p>
            <a:pPr>
              <a:buFont typeface="Wingdings" panose="05000000000000000000" pitchFamily="2" charset="2"/>
              <a:buChar char="Ø"/>
            </a:pPr>
            <a:endParaRPr lang="en-CA" dirty="0"/>
          </a:p>
          <a:p>
            <a:pPr>
              <a:buFont typeface="Wingdings" panose="05000000000000000000" pitchFamily="2" charset="2"/>
              <a:buChar char="Ø"/>
            </a:pPr>
            <a:endParaRPr lang="en-C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2.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153" y="-55518"/>
            <a:ext cx="9218024" cy="691351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2992" y="257483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CA" sz="4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Big Data?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Big data is being generated around us at all times</a:t>
            </a:r>
          </a:p>
          <a:p>
            <a:r>
              <a:rPr lang="en-CA" dirty="0"/>
              <a:t>Big data is arriving at an alarming velocity, volume and variety</a:t>
            </a:r>
          </a:p>
          <a:p>
            <a:r>
              <a:rPr lang="en-CA" dirty="0"/>
              <a:t>To extract meaningful value from the big data, you need optimal processing power, analytics capability and skills </a:t>
            </a:r>
          </a:p>
          <a:p>
            <a:r>
              <a:rPr lang="en-CA" dirty="0"/>
              <a:t>Big data uses the </a:t>
            </a:r>
            <a:r>
              <a:rPr lang="en-CA" dirty="0" err="1"/>
              <a:t>Mapreduce</a:t>
            </a:r>
            <a:r>
              <a:rPr lang="en-CA" dirty="0"/>
              <a:t> technique to process and analyse the data 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335280"/>
            <a:ext cx="8471315" cy="904240"/>
          </a:xfrm>
        </p:spPr>
        <p:txBody>
          <a:bodyPr>
            <a:normAutofit/>
          </a:bodyPr>
          <a:lstStyle/>
          <a:p>
            <a:pPr algn="ctr"/>
            <a:r>
              <a:rPr lang="en-CA" sz="4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MapReduce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0320" y="1513840"/>
            <a:ext cx="9702800" cy="4582160"/>
          </a:xfrm>
        </p:spPr>
        <p:txBody>
          <a:bodyPr/>
          <a:lstStyle/>
          <a:p>
            <a:r>
              <a:rPr lang="en-CA" dirty="0"/>
              <a:t>Map Reduce is the abstraction behind Hadoop.</a:t>
            </a:r>
          </a:p>
          <a:p>
            <a:r>
              <a:rPr lang="en-CA" dirty="0"/>
              <a:t>The unit of execution  is the job</a:t>
            </a:r>
          </a:p>
          <a:p>
            <a:r>
              <a:rPr lang="en-CA" dirty="0"/>
              <a:t>Job has  input , output, Map function and Reduce function</a:t>
            </a:r>
          </a:p>
          <a:p>
            <a:r>
              <a:rPr lang="en-CA" dirty="0"/>
              <a:t>Input and output have the key value pairs, where these two functions are provided by the developers.</a:t>
            </a:r>
          </a:p>
          <a:p>
            <a:r>
              <a:rPr lang="en-CA" dirty="0"/>
              <a:t>There are 2 different types of job phases:  Mapping phase and Reducing phase</a:t>
            </a:r>
          </a:p>
          <a:p>
            <a:r>
              <a:rPr lang="en-CA" dirty="0"/>
              <a:t>In Mapping phase, map function is applied to Input data and an intermediate data is generated.</a:t>
            </a:r>
          </a:p>
          <a:p>
            <a:r>
              <a:rPr lang="en-CA" dirty="0"/>
              <a:t>In Reducing phase, Reduce function is applied to intermediate data and final output is generated.</a:t>
            </a:r>
          </a:p>
          <a:p>
            <a:endParaRPr lang="en-CA" dirty="0"/>
          </a:p>
          <a:p>
            <a:endParaRPr lang="en-C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0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MapReduce Architecture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034937" y="2103619"/>
            <a:ext cx="7772400" cy="44862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411" y="287676"/>
            <a:ext cx="9072081" cy="1068513"/>
          </a:xfrm>
        </p:spPr>
        <p:txBody>
          <a:bodyPr>
            <a:normAutofit/>
          </a:bodyPr>
          <a:lstStyle/>
          <a:p>
            <a:pPr algn="ctr"/>
            <a:r>
              <a:rPr lang="en-CA" sz="4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virtualize Hadoop?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253447"/>
            <a:ext cx="9894013" cy="560455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Simplified Hadoop cluster configuration and provisioning.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Support Hadoop usage in existing virtualized datacenters.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Support multi-tenant environments.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 algn="ctr">
              <a:buNone/>
            </a:pPr>
            <a:endParaRPr lang="en-CA" dirty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848" y="2418080"/>
            <a:ext cx="7278965" cy="429358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5822" y="179973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CA" sz="4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VMware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211" y="1001487"/>
            <a:ext cx="9988732" cy="56083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VMware is a subsidiary of Dell Technologies that provides cloud and virtualization software and services which is rapidly transforming the IT landscape and fundamentally changing the way that </a:t>
            </a:r>
            <a:r>
              <a:rPr lang="en-CA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people compute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Virtualization it is possible to run multiple operating systems and multiple applications on the same SERVER at the same time, increasing the utilization and flexibility of hardware. </a:t>
            </a:r>
          </a:p>
          <a:p>
            <a:pPr marL="0" indent="0">
              <a:buNone/>
            </a:pPr>
            <a:endParaRPr lang="en-CA" dirty="0"/>
          </a:p>
          <a:p>
            <a:pPr>
              <a:buFont typeface="Arial" panose="020B0604020202020204" pitchFamily="34" charset="0"/>
              <a:buChar char="•"/>
            </a:pPr>
            <a:endParaRPr lang="en-CA" dirty="0"/>
          </a:p>
          <a:p>
            <a:pPr>
              <a:buFont typeface="Arial" panose="020B0604020202020204" pitchFamily="34" charset="0"/>
              <a:buChar char="•"/>
            </a:pPr>
            <a:endParaRPr lang="en-CA" dirty="0"/>
          </a:p>
        </p:txBody>
      </p:sp>
      <p:pic>
        <p:nvPicPr>
          <p:cNvPr id="4" name="Picture 3" descr="wv_chart_pser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246" y="3779520"/>
            <a:ext cx="2601114" cy="2899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130630"/>
            <a:ext cx="8806595" cy="844731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 Features of VMware Server Virtualization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3411" y="1187269"/>
            <a:ext cx="9701349" cy="5752012"/>
          </a:xfrm>
        </p:spPr>
        <p:txBody>
          <a:bodyPr/>
          <a:lstStyle/>
          <a:p>
            <a:r>
              <a:rPr lang="en-CA" dirty="0"/>
              <a:t>Partitioning: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Different OS can run on one physical machine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System resources can be divided between virtual machines</a:t>
            </a:r>
            <a:endParaRPr lang="en-US" altLang="en-US" sz="1600" dirty="0">
              <a:solidFill>
                <a:srgbClr val="7F7F7F"/>
              </a:solidFill>
              <a:latin typeface="Arial Rounded MT Bold" panose="020F0704030504030204" pitchFamily="34" charset="0"/>
              <a:ea typeface="MS PGothic" panose="020B0600070205080204" pitchFamily="34" charset="-128"/>
            </a:endParaRPr>
          </a:p>
          <a:p>
            <a:r>
              <a:rPr lang="en-CA" dirty="0"/>
              <a:t>Isolation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Fault and security isolation on a hardware level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Extended resource control for constant performance.</a:t>
            </a:r>
          </a:p>
          <a:p>
            <a:r>
              <a:rPr lang="en-CA" dirty="0"/>
              <a:t>Encapsulation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Complete status of a virtual machine can be stored in a file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Move and copy of a virtual machine is as easy as it is with files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461" y="792480"/>
            <a:ext cx="8517364" cy="508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258</TotalTime>
  <Words>451</Words>
  <Application>Microsoft Macintosh PowerPoint</Application>
  <PresentationFormat>Widescreen</PresentationFormat>
  <Paragraphs>71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 Rounded MT Bold</vt:lpstr>
      <vt:lpstr>Century Gothic</vt:lpstr>
      <vt:lpstr>MS PGothic</vt:lpstr>
      <vt:lpstr>Times New Roman</vt:lpstr>
      <vt:lpstr>Verdana</vt:lpstr>
      <vt:lpstr>Wingdings</vt:lpstr>
      <vt:lpstr>Wingdings 3</vt:lpstr>
      <vt:lpstr>Arial</vt:lpstr>
      <vt:lpstr>Wisp</vt:lpstr>
      <vt:lpstr>How to download, configure and run a MapReduce program in a Cloudera VM?</vt:lpstr>
      <vt:lpstr>Overview</vt:lpstr>
      <vt:lpstr>What is Big Data?</vt:lpstr>
      <vt:lpstr>MapReduce</vt:lpstr>
      <vt:lpstr>MapReduce Architecture</vt:lpstr>
      <vt:lpstr>Why virtualize Hadoop?</vt:lpstr>
      <vt:lpstr>VMware</vt:lpstr>
      <vt:lpstr>Key Features of VMware Server Virtualization</vt:lpstr>
      <vt:lpstr>PowerPoint Presentation</vt:lpstr>
      <vt:lpstr>VMPlayer Configuration</vt:lpstr>
      <vt:lpstr>Running the Wordcount Program</vt:lpstr>
      <vt:lpstr>PowerPoint Presentation</vt:lpstr>
      <vt:lpstr>PowerPoint Presentation</vt:lpstr>
      <vt:lpstr>OUTPUT  </vt:lpstr>
      <vt:lpstr>Configuring HDFS to run in Pseudo-distributed mode</vt:lpstr>
      <vt:lpstr>Configuring HDFS to run in Pseudo-distributed mode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download, configure and run a MapReduce program in a Cloudera VM?</dc:title>
  <dc:creator>sai janani</dc:creator>
  <cp:lastModifiedBy>Imran Ahmad</cp:lastModifiedBy>
  <cp:revision>33</cp:revision>
  <dcterms:created xsi:type="dcterms:W3CDTF">2017-03-17T22:12:00Z</dcterms:created>
  <dcterms:modified xsi:type="dcterms:W3CDTF">2017-03-22T11:11:40Z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1033-10.2.0.5811</vt:lpwstr>
  </property>
</Properties>
</file>