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1" r:id="rId1"/>
  </p:sldMasterIdLst>
  <p:notesMasterIdLst>
    <p:notesMasterId r:id="rId24"/>
  </p:notesMasterIdLst>
  <p:handoutMasterIdLst>
    <p:handoutMasterId r:id="rId25"/>
  </p:handoutMasterIdLst>
  <p:sldIdLst>
    <p:sldId id="262" r:id="rId2"/>
    <p:sldId id="295" r:id="rId3"/>
    <p:sldId id="301" r:id="rId4"/>
    <p:sldId id="302" r:id="rId5"/>
    <p:sldId id="303" r:id="rId6"/>
    <p:sldId id="304" r:id="rId7"/>
    <p:sldId id="305" r:id="rId8"/>
    <p:sldId id="306" r:id="rId9"/>
    <p:sldId id="307" r:id="rId10"/>
    <p:sldId id="276" r:id="rId11"/>
    <p:sldId id="296" r:id="rId12"/>
    <p:sldId id="297" r:id="rId13"/>
    <p:sldId id="298" r:id="rId14"/>
    <p:sldId id="299" r:id="rId15"/>
    <p:sldId id="279" r:id="rId16"/>
    <p:sldId id="280" r:id="rId17"/>
    <p:sldId id="300" r:id="rId18"/>
    <p:sldId id="281" r:id="rId19"/>
    <p:sldId id="282" r:id="rId20"/>
    <p:sldId id="308" r:id="rId21"/>
    <p:sldId id="278" r:id="rId22"/>
    <p:sldId id="267" r:id="rId2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BF9DB"/>
    <a:srgbClr val="B9B7A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DBEC68E-6E6F-43A9-A11C-D5D462AAFFA9}" type="datetimeFigureOut">
              <a:rPr lang="en-IN" smtClean="0"/>
              <a:t>05-03-2017</a:t>
            </a:fld>
            <a:endParaRPr lang="en-IN"/>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938BEBFC-32BF-44D1-AD9F-4FF2B3D63330}" type="slidenum">
              <a:rPr lang="en-IN" smtClean="0"/>
              <a:t>‹#›</a:t>
            </a:fld>
            <a:endParaRPr lang="en-IN"/>
          </a:p>
        </p:txBody>
      </p:sp>
    </p:spTree>
    <p:extLst>
      <p:ext uri="{BB962C8B-B14F-4D97-AF65-F5344CB8AC3E}">
        <p14:creationId xmlns:p14="http://schemas.microsoft.com/office/powerpoint/2010/main" val="173093798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4238E66-8304-46E3-9CB3-9922CF8AAD63}" type="datetimeFigureOut">
              <a:rPr lang="en-IN" smtClean="0"/>
              <a:t>05-03-2017</a:t>
            </a:fld>
            <a:endParaRPr lang="en-IN"/>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88AD675-3662-4E15-9EFE-9729916BA22C}" type="slidenum">
              <a:rPr lang="en-IN" smtClean="0"/>
              <a:t>‹#›</a:t>
            </a:fld>
            <a:endParaRPr lang="en-IN"/>
          </a:p>
        </p:txBody>
      </p:sp>
    </p:spTree>
    <p:extLst>
      <p:ext uri="{BB962C8B-B14F-4D97-AF65-F5344CB8AC3E}">
        <p14:creationId xmlns:p14="http://schemas.microsoft.com/office/powerpoint/2010/main" val="5200975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25" name="Group 24"/>
          <p:cNvGrpSpPr/>
          <p:nvPr/>
        </p:nvGrpSpPr>
        <p:grpSpPr>
          <a:xfrm>
            <a:off x="203200" y="0"/>
            <a:ext cx="3778250" cy="6858001"/>
            <a:chOff x="203200" y="0"/>
            <a:chExt cx="3778250" cy="6858001"/>
          </a:xfrm>
        </p:grpSpPr>
        <p:sp>
          <p:nvSpPr>
            <p:cNvPr id="14" name="Freeform 6"/>
            <p:cNvSpPr/>
            <p:nvPr/>
          </p:nvSpPr>
          <p:spPr bwMode="auto">
            <a:xfrm>
              <a:off x="641350" y="0"/>
              <a:ext cx="1365250" cy="3971925"/>
            </a:xfrm>
            <a:custGeom>
              <a:avLst/>
              <a:gdLst/>
              <a:ahLst/>
              <a:cxnLst/>
              <a:rect l="0" t="0" r="r" b="b"/>
              <a:pathLst>
                <a:path w="860" h="2502">
                  <a:moveTo>
                    <a:pt x="0" y="2445"/>
                  </a:moveTo>
                  <a:lnTo>
                    <a:pt x="228" y="2502"/>
                  </a:lnTo>
                  <a:lnTo>
                    <a:pt x="860" y="0"/>
                  </a:lnTo>
                  <a:lnTo>
                    <a:pt x="620" y="0"/>
                  </a:lnTo>
                  <a:lnTo>
                    <a:pt x="0" y="2445"/>
                  </a:lnTo>
                  <a:close/>
                </a:path>
              </a:pathLst>
            </a:custGeom>
            <a:solidFill>
              <a:schemeClr val="accent1"/>
            </a:solidFill>
            <a:ln>
              <a:noFill/>
            </a:ln>
          </p:spPr>
        </p:sp>
        <p:sp>
          <p:nvSpPr>
            <p:cNvPr id="15" name="Freeform 7"/>
            <p:cNvSpPr/>
            <p:nvPr/>
          </p:nvSpPr>
          <p:spPr bwMode="auto">
            <a:xfrm>
              <a:off x="203200" y="0"/>
              <a:ext cx="1336675" cy="3862388"/>
            </a:xfrm>
            <a:custGeom>
              <a:avLst/>
              <a:gdLst/>
              <a:ahLst/>
              <a:cxnLst/>
              <a:rect l="0" t="0" r="r" b="b"/>
              <a:pathLst>
                <a:path w="842" h="2433">
                  <a:moveTo>
                    <a:pt x="842" y="0"/>
                  </a:moveTo>
                  <a:lnTo>
                    <a:pt x="602" y="0"/>
                  </a:lnTo>
                  <a:lnTo>
                    <a:pt x="0" y="2376"/>
                  </a:lnTo>
                  <a:lnTo>
                    <a:pt x="228" y="2433"/>
                  </a:lnTo>
                  <a:lnTo>
                    <a:pt x="842" y="0"/>
                  </a:lnTo>
                  <a:close/>
                </a:path>
              </a:pathLst>
            </a:custGeom>
            <a:solidFill>
              <a:schemeClr val="tx1">
                <a:lumMod val="65000"/>
                <a:lumOff val="35000"/>
              </a:schemeClr>
            </a:solidFill>
            <a:ln>
              <a:noFill/>
            </a:ln>
          </p:spPr>
        </p:sp>
        <p:sp>
          <p:nvSpPr>
            <p:cNvPr id="16" name="Freeform 8"/>
            <p:cNvSpPr/>
            <p:nvPr/>
          </p:nvSpPr>
          <p:spPr bwMode="auto">
            <a:xfrm>
              <a:off x="207963" y="3776663"/>
              <a:ext cx="1936750" cy="3081338"/>
            </a:xfrm>
            <a:custGeom>
              <a:avLst/>
              <a:gdLst/>
              <a:ahLst/>
              <a:cxnLst/>
              <a:rect l="0" t="0" r="r" b="b"/>
              <a:pathLst>
                <a:path w="1220" h="1941">
                  <a:moveTo>
                    <a:pt x="0" y="0"/>
                  </a:moveTo>
                  <a:lnTo>
                    <a:pt x="1166" y="1941"/>
                  </a:lnTo>
                  <a:lnTo>
                    <a:pt x="1220" y="1941"/>
                  </a:lnTo>
                  <a:lnTo>
                    <a:pt x="0" y="0"/>
                  </a:lnTo>
                  <a:close/>
                </a:path>
              </a:pathLst>
            </a:custGeom>
            <a:solidFill>
              <a:schemeClr val="tx1">
                <a:lumMod val="85000"/>
                <a:lumOff val="15000"/>
              </a:schemeClr>
            </a:solidFill>
            <a:ln>
              <a:noFill/>
            </a:ln>
          </p:spPr>
        </p:sp>
        <p:sp>
          <p:nvSpPr>
            <p:cNvPr id="20" name="Freeform 9"/>
            <p:cNvSpPr/>
            <p:nvPr/>
          </p:nvSpPr>
          <p:spPr bwMode="auto">
            <a:xfrm>
              <a:off x="646113" y="3886200"/>
              <a:ext cx="2373313" cy="2971800"/>
            </a:xfrm>
            <a:custGeom>
              <a:avLst/>
              <a:gdLst/>
              <a:ahLst/>
              <a:cxnLst/>
              <a:rect l="0" t="0" r="r" b="b"/>
              <a:pathLst>
                <a:path w="1495" h="1872">
                  <a:moveTo>
                    <a:pt x="1495" y="1872"/>
                  </a:moveTo>
                  <a:lnTo>
                    <a:pt x="0" y="0"/>
                  </a:lnTo>
                  <a:lnTo>
                    <a:pt x="1442" y="1872"/>
                  </a:lnTo>
                  <a:lnTo>
                    <a:pt x="1495" y="1872"/>
                  </a:lnTo>
                  <a:close/>
                </a:path>
              </a:pathLst>
            </a:custGeom>
            <a:solidFill>
              <a:schemeClr val="accent1">
                <a:lumMod val="50000"/>
              </a:schemeClr>
            </a:solidFill>
            <a:ln>
              <a:noFill/>
            </a:ln>
          </p:spPr>
        </p:sp>
        <p:sp>
          <p:nvSpPr>
            <p:cNvPr id="21" name="Freeform 10"/>
            <p:cNvSpPr/>
            <p:nvPr/>
          </p:nvSpPr>
          <p:spPr bwMode="auto">
            <a:xfrm>
              <a:off x="641350" y="3881438"/>
              <a:ext cx="3340100" cy="2976563"/>
            </a:xfrm>
            <a:custGeom>
              <a:avLst/>
              <a:gdLst/>
              <a:ahLst/>
              <a:cxnLst/>
              <a:rect l="0" t="0" r="r" b="b"/>
              <a:pathLst>
                <a:path w="2104" h="1875">
                  <a:moveTo>
                    <a:pt x="0" y="0"/>
                  </a:moveTo>
                  <a:lnTo>
                    <a:pt x="3" y="3"/>
                  </a:lnTo>
                  <a:lnTo>
                    <a:pt x="1498" y="1875"/>
                  </a:lnTo>
                  <a:lnTo>
                    <a:pt x="2104" y="1875"/>
                  </a:lnTo>
                  <a:lnTo>
                    <a:pt x="228" y="57"/>
                  </a:lnTo>
                  <a:lnTo>
                    <a:pt x="0" y="0"/>
                  </a:lnTo>
                  <a:close/>
                </a:path>
              </a:pathLst>
            </a:custGeom>
            <a:solidFill>
              <a:schemeClr val="accent1">
                <a:lumMod val="75000"/>
              </a:schemeClr>
            </a:solidFill>
            <a:ln>
              <a:noFill/>
            </a:ln>
          </p:spPr>
        </p:sp>
        <p:sp>
          <p:nvSpPr>
            <p:cNvPr id="22" name="Freeform 11"/>
            <p:cNvSpPr/>
            <p:nvPr/>
          </p:nvSpPr>
          <p:spPr bwMode="auto">
            <a:xfrm>
              <a:off x="203200" y="3771900"/>
              <a:ext cx="2660650" cy="3086100"/>
            </a:xfrm>
            <a:custGeom>
              <a:avLst/>
              <a:gdLst/>
              <a:ahLst/>
              <a:cxnLst/>
              <a:rect l="0" t="0" r="r" b="b"/>
              <a:pathLst>
                <a:path w="1676" h="1944">
                  <a:moveTo>
                    <a:pt x="1676" y="1944"/>
                  </a:moveTo>
                  <a:lnTo>
                    <a:pt x="264" y="111"/>
                  </a:lnTo>
                  <a:lnTo>
                    <a:pt x="225" y="60"/>
                  </a:lnTo>
                  <a:lnTo>
                    <a:pt x="228" y="60"/>
                  </a:lnTo>
                  <a:lnTo>
                    <a:pt x="264" y="111"/>
                  </a:lnTo>
                  <a:lnTo>
                    <a:pt x="234" y="69"/>
                  </a:lnTo>
                  <a:lnTo>
                    <a:pt x="228" y="57"/>
                  </a:lnTo>
                  <a:lnTo>
                    <a:pt x="222" y="54"/>
                  </a:lnTo>
                  <a:lnTo>
                    <a:pt x="0" y="0"/>
                  </a:lnTo>
                  <a:lnTo>
                    <a:pt x="3" y="3"/>
                  </a:lnTo>
                  <a:lnTo>
                    <a:pt x="1223" y="1944"/>
                  </a:lnTo>
                  <a:lnTo>
                    <a:pt x="1676" y="1944"/>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1739673" y="914401"/>
            <a:ext cx="6947127" cy="3488266"/>
          </a:xfrm>
        </p:spPr>
        <p:txBody>
          <a:bodyPr anchor="b">
            <a:normAutofit/>
          </a:bodyPr>
          <a:lstStyle>
            <a:lvl1pPr algn="r">
              <a:defRPr sz="5400">
                <a:effectLst/>
              </a:defRPr>
            </a:lvl1pPr>
          </a:lstStyle>
          <a:p>
            <a:r>
              <a:rPr lang="en-US"/>
              <a:t>Click to edit Master title style</a:t>
            </a:r>
            <a:endParaRPr lang="en-US" dirty="0"/>
          </a:p>
        </p:txBody>
      </p:sp>
      <p:sp>
        <p:nvSpPr>
          <p:cNvPr id="3" name="Subtitle 2"/>
          <p:cNvSpPr>
            <a:spLocks noGrp="1"/>
          </p:cNvSpPr>
          <p:nvPr>
            <p:ph type="subTitle" idx="1"/>
          </p:nvPr>
        </p:nvSpPr>
        <p:spPr>
          <a:xfrm>
            <a:off x="2924238" y="4402666"/>
            <a:ext cx="5762563" cy="1364531"/>
          </a:xfrm>
        </p:spPr>
        <p:txBody>
          <a:bodyPr anchor="t">
            <a:normAutofit/>
          </a:bodyPr>
          <a:lstStyle>
            <a:lvl1pPr marL="0" indent="0" algn="r">
              <a:buNone/>
              <a:defRPr sz="18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7325773" y="6117336"/>
            <a:ext cx="857473" cy="365125"/>
          </a:xfrm>
        </p:spPr>
        <p:txBody>
          <a:bodyPr/>
          <a:lstStyle/>
          <a:p>
            <a:fld id="{E2D7669F-2833-45D6-8B16-45A4CFED4002}" type="datetime1">
              <a:rPr lang="en-US" smtClean="0"/>
              <a:t>3/5/2017</a:t>
            </a:fld>
            <a:endParaRPr lang="en-GB"/>
          </a:p>
        </p:txBody>
      </p:sp>
      <p:sp>
        <p:nvSpPr>
          <p:cNvPr id="5" name="Footer Placeholder 4"/>
          <p:cNvSpPr>
            <a:spLocks noGrp="1"/>
          </p:cNvSpPr>
          <p:nvPr>
            <p:ph type="ftr" sz="quarter" idx="11"/>
          </p:nvPr>
        </p:nvSpPr>
        <p:spPr>
          <a:xfrm>
            <a:off x="3623733" y="6117336"/>
            <a:ext cx="3609438" cy="365125"/>
          </a:xfrm>
        </p:spPr>
        <p:txBody>
          <a:bodyPr/>
          <a:lstStyle/>
          <a:p>
            <a:endParaRPr lang="en-GB"/>
          </a:p>
        </p:txBody>
      </p:sp>
      <p:sp>
        <p:nvSpPr>
          <p:cNvPr id="6" name="Slide Number Placeholder 5"/>
          <p:cNvSpPr>
            <a:spLocks noGrp="1"/>
          </p:cNvSpPr>
          <p:nvPr>
            <p:ph type="sldNum" sz="quarter" idx="12"/>
          </p:nvPr>
        </p:nvSpPr>
        <p:spPr>
          <a:xfrm>
            <a:off x="8275320" y="6117336"/>
            <a:ext cx="411480" cy="365125"/>
          </a:xfrm>
        </p:spPr>
        <p:txBody>
          <a:bodyPr/>
          <a:lstStyle/>
          <a:p>
            <a:fld id="{CBA5701E-CAB3-45B2-A25A-CAD795BD6E89}" type="slidenum">
              <a:rPr lang="en-GB" smtClean="0"/>
              <a:t>‹#›</a:t>
            </a:fld>
            <a:endParaRPr lang="en-GB"/>
          </a:p>
        </p:txBody>
      </p:sp>
      <p:sp>
        <p:nvSpPr>
          <p:cNvPr id="23" name="Freeform 12"/>
          <p:cNvSpPr/>
          <p:nvPr/>
        </p:nvSpPr>
        <p:spPr bwMode="auto">
          <a:xfrm>
            <a:off x="203200" y="3771900"/>
            <a:ext cx="361950" cy="90488"/>
          </a:xfrm>
          <a:custGeom>
            <a:avLst/>
            <a:gdLst/>
            <a:ahLst/>
            <a:cxnLst/>
            <a:rect l="0" t="0" r="r" b="b"/>
            <a:pathLst>
              <a:path w="228" h="57">
                <a:moveTo>
                  <a:pt x="228" y="57"/>
                </a:moveTo>
                <a:lnTo>
                  <a:pt x="0" y="0"/>
                </a:lnTo>
                <a:lnTo>
                  <a:pt x="222" y="54"/>
                </a:lnTo>
                <a:lnTo>
                  <a:pt x="228" y="57"/>
                </a:lnTo>
                <a:close/>
              </a:path>
            </a:pathLst>
          </a:custGeom>
          <a:solidFill>
            <a:srgbClr val="29ABE2"/>
          </a:solid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13"/>
          <p:cNvSpPr/>
          <p:nvPr/>
        </p:nvSpPr>
        <p:spPr bwMode="auto">
          <a:xfrm>
            <a:off x="560388" y="3867150"/>
            <a:ext cx="61913" cy="80963"/>
          </a:xfrm>
          <a:custGeom>
            <a:avLst/>
            <a:gdLst/>
            <a:ahLst/>
            <a:cxnLst/>
            <a:rect l="0" t="0" r="r" b="b"/>
            <a:pathLst>
              <a:path w="39" h="51">
                <a:moveTo>
                  <a:pt x="0" y="0"/>
                </a:moveTo>
                <a:lnTo>
                  <a:pt x="39" y="51"/>
                </a:lnTo>
                <a:lnTo>
                  <a:pt x="3" y="0"/>
                </a:lnTo>
                <a:lnTo>
                  <a:pt x="0" y="0"/>
                </a:lnTo>
                <a:close/>
              </a:path>
            </a:pathLst>
          </a:custGeom>
          <a:solidFill>
            <a:srgbClr val="29ABE2"/>
          </a:solidFill>
          <a:ln>
            <a:noFill/>
          </a:ln>
          <a:extLst>
            <a:ext uri="{91240B29-F687-4f45-9708-019B960494DF}">
              <a14:hiddenLine xmlns:a14="http://schemas.microsoft.com/office/drawing/2010/main" xmlns="" w="9525">
                <a:solidFill>
                  <a:srgbClr val="000000"/>
                </a:solidFill>
                <a:round/>
                <a:headEnd/>
                <a:tailEnd/>
              </a14:hiddenLine>
            </a:ext>
          </a:extLst>
        </p:spPr>
      </p:sp>
    </p:spTree>
    <p:extLst>
      <p:ext uri="{BB962C8B-B14F-4D97-AF65-F5344CB8AC3E}">
        <p14:creationId xmlns:p14="http://schemas.microsoft.com/office/powerpoint/2010/main" val="23035083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523" y="4732865"/>
            <a:ext cx="7515991" cy="566738"/>
          </a:xfrm>
        </p:spPr>
        <p:txBody>
          <a:bodyPr anchor="b">
            <a:normAutofit/>
          </a:bodyPr>
          <a:lstStyle>
            <a:lvl1pPr algn="ctr">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789975" y="932112"/>
            <a:ext cx="6171065"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13523" y="5299603"/>
            <a:ext cx="751599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ADC1CD41-3856-4D4A-A9EE-826D04C9D539}" type="datetime1">
              <a:rPr lang="en-US" smtClean="0"/>
              <a:t>3/5/2017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BA5701E-CAB3-45B2-A25A-CAD795BD6E89}" type="slidenum">
              <a:rPr lang="en-GB" smtClean="0"/>
              <a:t>‹#›</a:t>
            </a:fld>
            <a:endParaRPr lang="en-GB"/>
          </a:p>
        </p:txBody>
      </p:sp>
    </p:spTree>
    <p:extLst>
      <p:ext uri="{BB962C8B-B14F-4D97-AF65-F5344CB8AC3E}">
        <p14:creationId xmlns:p14="http://schemas.microsoft.com/office/powerpoint/2010/main" val="38720024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524" y="685800"/>
            <a:ext cx="7515991" cy="3048000"/>
          </a:xfrm>
        </p:spPr>
        <p:txBody>
          <a:bodyPr anchor="ctr">
            <a:normAutofit/>
          </a:bodyPr>
          <a:lstStyle>
            <a:lvl1pPr algn="ct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113524" y="4343400"/>
            <a:ext cx="7515992"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7E0B1DF-45B3-416C-ADE0-DC5D1F741369}" type="datetime1">
              <a:rPr lang="en-US" smtClean="0"/>
              <a:t>3/5/2017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BA5701E-CAB3-45B2-A25A-CAD795BD6E89}" type="slidenum">
              <a:rPr lang="en-GB" smtClean="0"/>
              <a:t>‹#›</a:t>
            </a:fld>
            <a:endParaRPr lang="en-GB"/>
          </a:p>
        </p:txBody>
      </p:sp>
    </p:spTree>
    <p:extLst>
      <p:ext uri="{BB962C8B-B14F-4D97-AF65-F5344CB8AC3E}">
        <p14:creationId xmlns:p14="http://schemas.microsoft.com/office/powerpoint/2010/main" val="42290527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969421" y="863023"/>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8172197" y="2819399"/>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1426741" y="685801"/>
            <a:ext cx="6974115"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598235" y="3428999"/>
            <a:ext cx="6631128"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1113523" y="4343400"/>
            <a:ext cx="751599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AAC1626-B0D7-4BD4-BDA5-7B8A0A1B4F8B}" type="datetime1">
              <a:rPr lang="en-US" smtClean="0"/>
              <a:t>3/5/2017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BA5701E-CAB3-45B2-A25A-CAD795BD6E89}" type="slidenum">
              <a:rPr lang="en-GB" smtClean="0"/>
              <a:t>‹#›</a:t>
            </a:fld>
            <a:endParaRPr lang="en-GB"/>
          </a:p>
        </p:txBody>
      </p:sp>
    </p:spTree>
    <p:extLst>
      <p:ext uri="{BB962C8B-B14F-4D97-AF65-F5344CB8AC3E}">
        <p14:creationId xmlns:p14="http://schemas.microsoft.com/office/powerpoint/2010/main" val="4952899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13525" y="3308581"/>
            <a:ext cx="7515989" cy="1468800"/>
          </a:xfrm>
        </p:spPr>
        <p:txBody>
          <a:bodyPr anchor="b">
            <a:normAutofit/>
          </a:bodyPr>
          <a:lstStyle>
            <a:lvl1pPr algn="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113524" y="4777381"/>
            <a:ext cx="751599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B23BF5E-790D-4AD8-839E-1779E17D7572}" type="datetime1">
              <a:rPr lang="en-US" smtClean="0"/>
              <a:t>3/5/2017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BA5701E-CAB3-45B2-A25A-CAD795BD6E89}" type="slidenum">
              <a:rPr lang="en-GB" smtClean="0"/>
              <a:t>‹#›</a:t>
            </a:fld>
            <a:endParaRPr lang="en-GB"/>
          </a:p>
        </p:txBody>
      </p:sp>
    </p:spTree>
    <p:extLst>
      <p:ext uri="{BB962C8B-B14F-4D97-AF65-F5344CB8AC3E}">
        <p14:creationId xmlns:p14="http://schemas.microsoft.com/office/powerpoint/2010/main" val="41238719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969421" y="863023"/>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8172197" y="2819399"/>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1426741" y="685801"/>
            <a:ext cx="6974115"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113525" y="3886200"/>
            <a:ext cx="751599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1113524" y="4775200"/>
            <a:ext cx="751599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F6B937B-EABC-486E-80D5-1CAE71E08D3D}" type="datetime1">
              <a:rPr lang="en-US" smtClean="0"/>
              <a:t>3/5/2017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BA5701E-CAB3-45B2-A25A-CAD795BD6E89}" type="slidenum">
              <a:rPr lang="en-GB" smtClean="0"/>
              <a:t>‹#›</a:t>
            </a:fld>
            <a:endParaRPr lang="en-GB"/>
          </a:p>
        </p:txBody>
      </p:sp>
    </p:spTree>
    <p:extLst>
      <p:ext uri="{BB962C8B-B14F-4D97-AF65-F5344CB8AC3E}">
        <p14:creationId xmlns:p14="http://schemas.microsoft.com/office/powerpoint/2010/main" val="32302345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113525" y="685801"/>
            <a:ext cx="7515991" cy="2727325"/>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1113524" y="3505200"/>
            <a:ext cx="7515992"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1113524" y="4343400"/>
            <a:ext cx="7515992"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34FEB30-A77E-478C-8188-10D16E71BA61}" type="datetime1">
              <a:rPr lang="en-US" smtClean="0"/>
              <a:t>3/5/2017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BA5701E-CAB3-45B2-A25A-CAD795BD6E89}" type="slidenum">
              <a:rPr lang="en-GB" smtClean="0"/>
              <a:t>‹#›</a:t>
            </a:fld>
            <a:endParaRPr lang="en-GB"/>
          </a:p>
        </p:txBody>
      </p:sp>
    </p:spTree>
    <p:extLst>
      <p:ext uri="{BB962C8B-B14F-4D97-AF65-F5344CB8AC3E}">
        <p14:creationId xmlns:p14="http://schemas.microsoft.com/office/powerpoint/2010/main" val="8045304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0E8686A-A906-453E-A144-1325EC1D5DB5}" type="datetime1">
              <a:rPr lang="en-US" smtClean="0"/>
              <a:t>3/5/2017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BA5701E-CAB3-45B2-A25A-CAD795BD6E89}" type="slidenum">
              <a:rPr lang="en-GB" smtClean="0"/>
              <a:t>‹#›</a:t>
            </a:fld>
            <a:endParaRPr lang="en-GB"/>
          </a:p>
        </p:txBody>
      </p:sp>
    </p:spTree>
    <p:extLst>
      <p:ext uri="{BB962C8B-B14F-4D97-AF65-F5344CB8AC3E}">
        <p14:creationId xmlns:p14="http://schemas.microsoft.com/office/powerpoint/2010/main" val="26973370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01393" y="685800"/>
            <a:ext cx="1328123" cy="51054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13524" y="685800"/>
            <a:ext cx="6016373" cy="5105400"/>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0A15006-0EDA-4229-98B5-5A87C4B63181}" type="datetime1">
              <a:rPr lang="en-US" smtClean="0"/>
              <a:t>3/5/2017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BA5701E-CAB3-45B2-A25A-CAD795BD6E89}" type="slidenum">
              <a:rPr lang="en-GB" smtClean="0"/>
              <a:t>‹#›</a:t>
            </a:fld>
            <a:endParaRPr lang="en-GB"/>
          </a:p>
        </p:txBody>
      </p:sp>
    </p:spTree>
    <p:extLst>
      <p:ext uri="{BB962C8B-B14F-4D97-AF65-F5344CB8AC3E}">
        <p14:creationId xmlns:p14="http://schemas.microsoft.com/office/powerpoint/2010/main" val="13665426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82133" y="457201"/>
            <a:ext cx="7704667" cy="1981200"/>
          </a:xfrm>
        </p:spPr>
        <p:txBody>
          <a:bodyPr/>
          <a:lstStyle/>
          <a:p>
            <a:r>
              <a:rPr lang="en-US"/>
              <a:t>Click to edit Master title style</a:t>
            </a:r>
            <a:endParaRPr lang="en-US" dirty="0"/>
          </a:p>
        </p:txBody>
      </p:sp>
      <p:sp>
        <p:nvSpPr>
          <p:cNvPr id="3" name="Content Placeholder 2"/>
          <p:cNvSpPr>
            <a:spLocks noGrp="1"/>
          </p:cNvSpPr>
          <p:nvPr>
            <p:ph idx="1"/>
          </p:nvPr>
        </p:nvSpPr>
        <p:spPr>
          <a:xfrm>
            <a:off x="982133" y="2667000"/>
            <a:ext cx="7704667" cy="3332816"/>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44329" y="6108173"/>
            <a:ext cx="857473" cy="365125"/>
          </a:xfrm>
        </p:spPr>
        <p:txBody>
          <a:bodyPr/>
          <a:lstStyle/>
          <a:p>
            <a:fld id="{36D46E21-26EF-49C6-82A9-12AD83431C2D}" type="datetime1">
              <a:rPr lang="en-US" smtClean="0"/>
              <a:t>3/5/2017</a:t>
            </a:fld>
            <a:endParaRPr lang="en-GB"/>
          </a:p>
        </p:txBody>
      </p:sp>
      <p:sp>
        <p:nvSpPr>
          <p:cNvPr id="5" name="Footer Placeholder 4"/>
          <p:cNvSpPr>
            <a:spLocks noGrp="1"/>
          </p:cNvSpPr>
          <p:nvPr>
            <p:ph type="ftr" sz="quarter" idx="11"/>
          </p:nvPr>
        </p:nvSpPr>
        <p:spPr>
          <a:xfrm>
            <a:off x="1972647" y="6108173"/>
            <a:ext cx="5314517" cy="365125"/>
          </a:xfrm>
        </p:spPr>
        <p:txBody>
          <a:bodyPr/>
          <a:lstStyle/>
          <a:p>
            <a:endParaRPr lang="en-GB"/>
          </a:p>
        </p:txBody>
      </p:sp>
      <p:sp>
        <p:nvSpPr>
          <p:cNvPr id="6" name="Slide Number Placeholder 5"/>
          <p:cNvSpPr>
            <a:spLocks noGrp="1"/>
          </p:cNvSpPr>
          <p:nvPr>
            <p:ph type="sldNum" sz="quarter" idx="12"/>
          </p:nvPr>
        </p:nvSpPr>
        <p:spPr>
          <a:xfrm>
            <a:off x="8258967" y="6108173"/>
            <a:ext cx="427833" cy="365125"/>
          </a:xfrm>
        </p:spPr>
        <p:txBody>
          <a:bodyPr/>
          <a:lstStyle/>
          <a:p>
            <a:fld id="{CBA5701E-CAB3-45B2-A25A-CAD795BD6E89}" type="slidenum">
              <a:rPr lang="en-GB" smtClean="0"/>
              <a:t>‹#›</a:t>
            </a:fld>
            <a:endParaRPr lang="en-GB"/>
          </a:p>
        </p:txBody>
      </p:sp>
    </p:spTree>
    <p:extLst>
      <p:ext uri="{BB962C8B-B14F-4D97-AF65-F5344CB8AC3E}">
        <p14:creationId xmlns:p14="http://schemas.microsoft.com/office/powerpoint/2010/main" val="25980102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86995" y="2666998"/>
            <a:ext cx="6699805" cy="2360071"/>
          </a:xfrm>
        </p:spPr>
        <p:txBody>
          <a:bodyPr anchor="b"/>
          <a:lstStyle>
            <a:lvl1pPr algn="r">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986998" y="5027070"/>
            <a:ext cx="6699802"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7509C2E-AC81-4A45-9A25-D5FB6A7A38E6}" type="datetime1">
              <a:rPr lang="en-US" smtClean="0"/>
              <a:t>3/5/2017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a:xfrm>
            <a:off x="8273317" y="6116070"/>
            <a:ext cx="413483" cy="365125"/>
          </a:xfrm>
        </p:spPr>
        <p:txBody>
          <a:bodyPr/>
          <a:lstStyle/>
          <a:p>
            <a:fld id="{CBA5701E-CAB3-45B2-A25A-CAD795BD6E89}" type="slidenum">
              <a:rPr lang="en-GB" smtClean="0"/>
              <a:t>‹#›</a:t>
            </a:fld>
            <a:endParaRPr lang="en-GB"/>
          </a:p>
        </p:txBody>
      </p:sp>
    </p:spTree>
    <p:extLst>
      <p:ext uri="{BB962C8B-B14F-4D97-AF65-F5344CB8AC3E}">
        <p14:creationId xmlns:p14="http://schemas.microsoft.com/office/powerpoint/2010/main" val="1766299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982133" y="685801"/>
            <a:ext cx="7704667" cy="1752599"/>
          </a:xfrm>
        </p:spPr>
        <p:txBody>
          <a:bodyPr/>
          <a:lstStyle/>
          <a:p>
            <a:r>
              <a:rPr lang="en-US"/>
              <a:t>Click to edit Master title style</a:t>
            </a:r>
            <a:endParaRPr lang="en-US" dirty="0"/>
          </a:p>
        </p:txBody>
      </p:sp>
      <p:sp>
        <p:nvSpPr>
          <p:cNvPr id="3" name="Content Placeholder 2"/>
          <p:cNvSpPr>
            <a:spLocks noGrp="1"/>
          </p:cNvSpPr>
          <p:nvPr>
            <p:ph sz="half" idx="1"/>
          </p:nvPr>
        </p:nvSpPr>
        <p:spPr>
          <a:xfrm>
            <a:off x="982133" y="2667000"/>
            <a:ext cx="3739896" cy="3368674"/>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946904" y="2667000"/>
            <a:ext cx="3739896" cy="3346824"/>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AD6F7B4-F783-4822-9C64-BF21BF6FB448}" type="datetime1">
              <a:rPr lang="en-US" smtClean="0"/>
              <a:t>3/5/2017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BA5701E-CAB3-45B2-A25A-CAD795BD6E89}" type="slidenum">
              <a:rPr lang="en-GB" smtClean="0"/>
              <a:t>‹#›</a:t>
            </a:fld>
            <a:endParaRPr lang="en-GB"/>
          </a:p>
        </p:txBody>
      </p:sp>
    </p:spTree>
    <p:extLst>
      <p:ext uri="{BB962C8B-B14F-4D97-AF65-F5344CB8AC3E}">
        <p14:creationId xmlns:p14="http://schemas.microsoft.com/office/powerpoint/2010/main" val="23357632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329481" y="2658533"/>
            <a:ext cx="3456291"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113523" y="3335336"/>
            <a:ext cx="3672248" cy="2665259"/>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161710" y="2667000"/>
            <a:ext cx="3467806"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957266" y="3335336"/>
            <a:ext cx="3672248" cy="2665259"/>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52D1B00-9CB6-4C2F-8492-47F1B86073B6}" type="datetime1">
              <a:rPr lang="en-US" smtClean="0"/>
              <a:t>3/5/2017</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CBA5701E-CAB3-45B2-A25A-CAD795BD6E89}" type="slidenum">
              <a:rPr lang="en-GB" smtClean="0"/>
              <a:t>‹#›</a:t>
            </a:fld>
            <a:endParaRPr lang="en-GB"/>
          </a:p>
        </p:txBody>
      </p:sp>
    </p:spTree>
    <p:extLst>
      <p:ext uri="{BB962C8B-B14F-4D97-AF65-F5344CB8AC3E}">
        <p14:creationId xmlns:p14="http://schemas.microsoft.com/office/powerpoint/2010/main" val="1225828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B277C14-42A5-44F9-A0EE-326ABEC7CB5E}" type="datetime1">
              <a:rPr lang="en-US" smtClean="0"/>
              <a:t>3/5/2017</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CBA5701E-CAB3-45B2-A25A-CAD795BD6E89}" type="slidenum">
              <a:rPr lang="en-GB" smtClean="0"/>
              <a:t>‹#›</a:t>
            </a:fld>
            <a:endParaRPr lang="en-GB"/>
          </a:p>
        </p:txBody>
      </p:sp>
    </p:spTree>
    <p:extLst>
      <p:ext uri="{BB962C8B-B14F-4D97-AF65-F5344CB8AC3E}">
        <p14:creationId xmlns:p14="http://schemas.microsoft.com/office/powerpoint/2010/main" val="4822395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D04D6CA-D6D8-4FD6-9BD2-7F2B62D4F6FF}" type="datetime1">
              <a:rPr lang="en-US" smtClean="0"/>
              <a:t>3/5/2017</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CBA5701E-CAB3-45B2-A25A-CAD795BD6E89}" type="slidenum">
              <a:rPr lang="en-GB" smtClean="0"/>
              <a:t>‹#›</a:t>
            </a:fld>
            <a:endParaRPr lang="en-GB"/>
          </a:p>
        </p:txBody>
      </p:sp>
    </p:spTree>
    <p:extLst>
      <p:ext uri="{BB962C8B-B14F-4D97-AF65-F5344CB8AC3E}">
        <p14:creationId xmlns:p14="http://schemas.microsoft.com/office/powerpoint/2010/main" val="26129800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524" y="1600200"/>
            <a:ext cx="2662534" cy="1371600"/>
          </a:xfrm>
        </p:spPr>
        <p:txBody>
          <a:bodyPr anchor="b">
            <a:normAutofit/>
          </a:bodyPr>
          <a:lstStyle>
            <a:lvl1pPr algn="ctr">
              <a:defRPr sz="2400" b="0"/>
            </a:lvl1pPr>
          </a:lstStyle>
          <a:p>
            <a:r>
              <a:rPr lang="en-US"/>
              <a:t>Click to edit Master title style</a:t>
            </a:r>
            <a:endParaRPr lang="en-US" dirty="0"/>
          </a:p>
        </p:txBody>
      </p:sp>
      <p:sp>
        <p:nvSpPr>
          <p:cNvPr id="3" name="Content Placeholder 2"/>
          <p:cNvSpPr>
            <a:spLocks noGrp="1"/>
          </p:cNvSpPr>
          <p:nvPr>
            <p:ph idx="1"/>
          </p:nvPr>
        </p:nvSpPr>
        <p:spPr>
          <a:xfrm>
            <a:off x="3947553" y="685800"/>
            <a:ext cx="4681962"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3524" y="2971800"/>
            <a:ext cx="2662534"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2F778E37-CEAC-4798-BBB3-8B3C511186BB}" type="datetime1">
              <a:rPr lang="en-US" smtClean="0"/>
              <a:t>3/5/2017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BA5701E-CAB3-45B2-A25A-CAD795BD6E89}" type="slidenum">
              <a:rPr lang="en-GB" smtClean="0"/>
              <a:t>‹#›</a:t>
            </a:fld>
            <a:endParaRPr lang="en-GB"/>
          </a:p>
        </p:txBody>
      </p:sp>
    </p:spTree>
    <p:extLst>
      <p:ext uri="{BB962C8B-B14F-4D97-AF65-F5344CB8AC3E}">
        <p14:creationId xmlns:p14="http://schemas.microsoft.com/office/powerpoint/2010/main" val="38499076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2332" y="1752599"/>
            <a:ext cx="4070679" cy="1371600"/>
          </a:xfrm>
        </p:spPr>
        <p:txBody>
          <a:bodyPr anchor="b">
            <a:normAutofit/>
          </a:bodyPr>
          <a:lstStyle>
            <a:lvl1pPr algn="ctr">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5697495" y="914400"/>
            <a:ext cx="2461371"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12332" y="3124199"/>
            <a:ext cx="4070679"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A880A4A6-D412-4C68-B70C-F0D758E065C8}" type="datetime1">
              <a:rPr lang="en-US" smtClean="0"/>
              <a:t>3/5/2017</a:t>
            </a:fld>
            <a:endParaRPr lang="en-GB"/>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BA5701E-CAB3-45B2-A25A-CAD795BD6E89}" type="slidenum">
              <a:rPr lang="en-GB" smtClean="0"/>
              <a:t>‹#›</a:t>
            </a:fld>
            <a:endParaRPr lang="en-GB"/>
          </a:p>
        </p:txBody>
      </p:sp>
    </p:spTree>
    <p:extLst>
      <p:ext uri="{BB962C8B-B14F-4D97-AF65-F5344CB8AC3E}">
        <p14:creationId xmlns:p14="http://schemas.microsoft.com/office/powerpoint/2010/main" val="38760392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14" name="Group 13"/>
          <p:cNvGrpSpPr/>
          <p:nvPr/>
        </p:nvGrpSpPr>
        <p:grpSpPr>
          <a:xfrm>
            <a:off x="0" y="0"/>
            <a:ext cx="2132013" cy="6858001"/>
            <a:chOff x="0" y="0"/>
            <a:chExt cx="2132013" cy="6858001"/>
          </a:xfrm>
        </p:grpSpPr>
        <p:sp>
          <p:nvSpPr>
            <p:cNvPr id="15" name="Freeform 6"/>
            <p:cNvSpPr/>
            <p:nvPr/>
          </p:nvSpPr>
          <p:spPr bwMode="auto">
            <a:xfrm>
              <a:off x="0" y="0"/>
              <a:ext cx="1073150" cy="5291138"/>
            </a:xfrm>
            <a:custGeom>
              <a:avLst/>
              <a:gdLst/>
              <a:ahLst/>
              <a:cxnLst/>
              <a:rect l="0" t="0" r="r" b="b"/>
              <a:pathLst>
                <a:path w="676" h="3333">
                  <a:moveTo>
                    <a:pt x="0" y="3132"/>
                  </a:moveTo>
                  <a:lnTo>
                    <a:pt x="0" y="3312"/>
                  </a:lnTo>
                  <a:lnTo>
                    <a:pt x="126" y="3333"/>
                  </a:lnTo>
                  <a:lnTo>
                    <a:pt x="676" y="0"/>
                  </a:lnTo>
                  <a:lnTo>
                    <a:pt x="514" y="0"/>
                  </a:lnTo>
                  <a:lnTo>
                    <a:pt x="0" y="3132"/>
                  </a:lnTo>
                  <a:close/>
                </a:path>
              </a:pathLst>
            </a:custGeom>
            <a:solidFill>
              <a:schemeClr val="accent1"/>
            </a:solidFill>
            <a:ln>
              <a:noFill/>
            </a:ln>
          </p:spPr>
        </p:sp>
        <p:sp>
          <p:nvSpPr>
            <p:cNvPr id="16" name="Freeform 7"/>
            <p:cNvSpPr/>
            <p:nvPr/>
          </p:nvSpPr>
          <p:spPr bwMode="auto">
            <a:xfrm>
              <a:off x="0" y="0"/>
              <a:ext cx="758825" cy="4624388"/>
            </a:xfrm>
            <a:custGeom>
              <a:avLst/>
              <a:gdLst/>
              <a:ahLst/>
              <a:cxnLst/>
              <a:rect l="0" t="0" r="r" b="b"/>
              <a:pathLst>
                <a:path w="478" h="2913">
                  <a:moveTo>
                    <a:pt x="478" y="0"/>
                  </a:moveTo>
                  <a:lnTo>
                    <a:pt x="318" y="0"/>
                  </a:lnTo>
                  <a:lnTo>
                    <a:pt x="0" y="1938"/>
                  </a:lnTo>
                  <a:lnTo>
                    <a:pt x="0" y="2913"/>
                  </a:lnTo>
                  <a:lnTo>
                    <a:pt x="478" y="0"/>
                  </a:lnTo>
                  <a:close/>
                </a:path>
              </a:pathLst>
            </a:custGeom>
            <a:solidFill>
              <a:schemeClr val="tx1">
                <a:lumMod val="65000"/>
                <a:lumOff val="35000"/>
              </a:schemeClr>
            </a:solidFill>
            <a:ln>
              <a:noFill/>
            </a:ln>
          </p:spPr>
        </p:sp>
        <p:sp>
          <p:nvSpPr>
            <p:cNvPr id="17" name="Freeform 8"/>
            <p:cNvSpPr/>
            <p:nvPr/>
          </p:nvSpPr>
          <p:spPr bwMode="auto">
            <a:xfrm>
              <a:off x="0" y="5662613"/>
              <a:ext cx="906463" cy="1195388"/>
            </a:xfrm>
            <a:custGeom>
              <a:avLst/>
              <a:gdLst/>
              <a:ahLst/>
              <a:cxnLst/>
              <a:rect l="0" t="0" r="r" b="b"/>
              <a:pathLst>
                <a:path w="571" h="753">
                  <a:moveTo>
                    <a:pt x="0" y="0"/>
                  </a:moveTo>
                  <a:lnTo>
                    <a:pt x="0" y="12"/>
                  </a:lnTo>
                  <a:lnTo>
                    <a:pt x="538" y="753"/>
                  </a:lnTo>
                  <a:lnTo>
                    <a:pt x="571" y="753"/>
                  </a:lnTo>
                  <a:lnTo>
                    <a:pt x="0" y="0"/>
                  </a:lnTo>
                  <a:close/>
                </a:path>
              </a:pathLst>
            </a:custGeom>
            <a:solidFill>
              <a:schemeClr val="tx1">
                <a:lumMod val="85000"/>
                <a:lumOff val="15000"/>
              </a:schemeClr>
            </a:solidFill>
            <a:ln>
              <a:noFill/>
            </a:ln>
          </p:spPr>
        </p:sp>
        <p:sp>
          <p:nvSpPr>
            <p:cNvPr id="18" name="Freeform 9"/>
            <p:cNvSpPr/>
            <p:nvPr/>
          </p:nvSpPr>
          <p:spPr bwMode="auto">
            <a:xfrm>
              <a:off x="0" y="5295900"/>
              <a:ext cx="1487488" cy="1562100"/>
            </a:xfrm>
            <a:custGeom>
              <a:avLst/>
              <a:gdLst/>
              <a:ahLst/>
              <a:cxnLst/>
              <a:rect l="0" t="0" r="r" b="b"/>
              <a:pathLst>
                <a:path w="937" h="984">
                  <a:moveTo>
                    <a:pt x="0" y="0"/>
                  </a:moveTo>
                  <a:lnTo>
                    <a:pt x="0" y="3"/>
                  </a:lnTo>
                  <a:lnTo>
                    <a:pt x="901" y="984"/>
                  </a:lnTo>
                  <a:lnTo>
                    <a:pt x="937" y="984"/>
                  </a:lnTo>
                  <a:lnTo>
                    <a:pt x="0" y="0"/>
                  </a:lnTo>
                  <a:close/>
                </a:path>
              </a:pathLst>
            </a:custGeom>
            <a:solidFill>
              <a:schemeClr val="accent1">
                <a:lumMod val="50000"/>
              </a:schemeClr>
            </a:solidFill>
            <a:ln>
              <a:noFill/>
            </a:ln>
          </p:spPr>
        </p:sp>
        <p:sp>
          <p:nvSpPr>
            <p:cNvPr id="19" name="Freeform 10"/>
            <p:cNvSpPr/>
            <p:nvPr/>
          </p:nvSpPr>
          <p:spPr bwMode="auto">
            <a:xfrm>
              <a:off x="0" y="5257800"/>
              <a:ext cx="2132013" cy="1600200"/>
            </a:xfrm>
            <a:custGeom>
              <a:avLst/>
              <a:gdLst/>
              <a:ahLst/>
              <a:cxnLst/>
              <a:rect l="0" t="0" r="r" b="b"/>
              <a:pathLst>
                <a:path w="1343" h="1008">
                  <a:moveTo>
                    <a:pt x="0" y="24"/>
                  </a:moveTo>
                  <a:lnTo>
                    <a:pt x="937" y="1008"/>
                  </a:lnTo>
                  <a:lnTo>
                    <a:pt x="1343" y="1008"/>
                  </a:lnTo>
                  <a:lnTo>
                    <a:pt x="126" y="21"/>
                  </a:lnTo>
                  <a:lnTo>
                    <a:pt x="0" y="0"/>
                  </a:lnTo>
                  <a:lnTo>
                    <a:pt x="0" y="24"/>
                  </a:lnTo>
                  <a:close/>
                </a:path>
              </a:pathLst>
            </a:custGeom>
            <a:solidFill>
              <a:schemeClr val="accent1">
                <a:lumMod val="75000"/>
              </a:schemeClr>
            </a:solidFill>
            <a:ln>
              <a:noFill/>
            </a:ln>
          </p:spPr>
        </p:sp>
        <p:sp>
          <p:nvSpPr>
            <p:cNvPr id="20" name="Freeform 11"/>
            <p:cNvSpPr/>
            <p:nvPr/>
          </p:nvSpPr>
          <p:spPr bwMode="auto">
            <a:xfrm>
              <a:off x="0" y="5357813"/>
              <a:ext cx="1377950" cy="1500188"/>
            </a:xfrm>
            <a:custGeom>
              <a:avLst/>
              <a:gdLst/>
              <a:ahLst/>
              <a:cxnLst/>
              <a:rect l="0" t="0" r="r" b="b"/>
              <a:pathLst>
                <a:path w="868" h="945">
                  <a:moveTo>
                    <a:pt x="0" y="192"/>
                  </a:moveTo>
                  <a:lnTo>
                    <a:pt x="571" y="945"/>
                  </a:lnTo>
                  <a:lnTo>
                    <a:pt x="868" y="945"/>
                  </a:lnTo>
                  <a:lnTo>
                    <a:pt x="0" y="0"/>
                  </a:lnTo>
                  <a:lnTo>
                    <a:pt x="0" y="192"/>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982133" y="457201"/>
            <a:ext cx="7704667" cy="1981200"/>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982134" y="2667000"/>
            <a:ext cx="7704666" cy="3356995"/>
          </a:xfrm>
          <a:prstGeom prst="rect">
            <a:avLst/>
          </a:prstGeom>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358679" y="6116070"/>
            <a:ext cx="857473"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E698E2FB-9D83-4AD4-88CC-483F256731A8}" type="datetime1">
              <a:rPr lang="en-US" smtClean="0"/>
              <a:t>3/5/2017</a:t>
            </a:fld>
            <a:endParaRPr lang="en-GB"/>
          </a:p>
        </p:txBody>
      </p:sp>
      <p:sp>
        <p:nvSpPr>
          <p:cNvPr id="5" name="Footer Placeholder 4"/>
          <p:cNvSpPr>
            <a:spLocks noGrp="1"/>
          </p:cNvSpPr>
          <p:nvPr>
            <p:ph type="ftr" sz="quarter" idx="3"/>
          </p:nvPr>
        </p:nvSpPr>
        <p:spPr>
          <a:xfrm>
            <a:off x="1986997" y="6116070"/>
            <a:ext cx="531451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GB"/>
          </a:p>
        </p:txBody>
      </p:sp>
      <p:sp>
        <p:nvSpPr>
          <p:cNvPr id="6" name="Slide Number Placeholder 5"/>
          <p:cNvSpPr>
            <a:spLocks noGrp="1"/>
          </p:cNvSpPr>
          <p:nvPr>
            <p:ph type="sldNum" sz="quarter" idx="4"/>
          </p:nvPr>
        </p:nvSpPr>
        <p:spPr>
          <a:xfrm>
            <a:off x="8273317" y="6116070"/>
            <a:ext cx="413483"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CBA5701E-CAB3-45B2-A25A-CAD795BD6E89}" type="slidenum">
              <a:rPr lang="en-GB" smtClean="0"/>
              <a:t>‹#›</a:t>
            </a:fld>
            <a:endParaRPr lang="en-GB"/>
          </a:p>
        </p:txBody>
      </p:sp>
    </p:spTree>
    <p:extLst>
      <p:ext uri="{BB962C8B-B14F-4D97-AF65-F5344CB8AC3E}">
        <p14:creationId xmlns:p14="http://schemas.microsoft.com/office/powerpoint/2010/main" val="1261570515"/>
      </p:ext>
    </p:extLst>
  </p:cSld>
  <p:clrMap bg1="lt1" tx1="dk1" bg2="lt2" tx2="dk2" accent1="accent1" accent2="accent2" accent3="accent3" accent4="accent4" accent5="accent5" accent6="accent6" hlink="hlink" folHlink="folHlink"/>
  <p:sldLayoutIdLst>
    <p:sldLayoutId id="2147483732" r:id="rId1"/>
    <p:sldLayoutId id="2147483733" r:id="rId2"/>
    <p:sldLayoutId id="2147483734" r:id="rId3"/>
    <p:sldLayoutId id="2147483735" r:id="rId4"/>
    <p:sldLayoutId id="2147483736" r:id="rId5"/>
    <p:sldLayoutId id="2147483737" r:id="rId6"/>
    <p:sldLayoutId id="2147483738" r:id="rId7"/>
    <p:sldLayoutId id="2147483739" r:id="rId8"/>
    <p:sldLayoutId id="2147483740" r:id="rId9"/>
    <p:sldLayoutId id="2147483741" r:id="rId10"/>
    <p:sldLayoutId id="2147483742" r:id="rId11"/>
    <p:sldLayoutId id="2147483743" r:id="rId12"/>
    <p:sldLayoutId id="2147483744" r:id="rId13"/>
    <p:sldLayoutId id="2147483745" r:id="rId14"/>
    <p:sldLayoutId id="2147483746" r:id="rId15"/>
    <p:sldLayoutId id="2147483747" r:id="rId16"/>
    <p:sldLayoutId id="2147483748" r:id="rId17"/>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8" Type="http://schemas.openxmlformats.org/officeDocument/2006/relationships/hyperlink" Target="https://hortonworks.com/apache/sqoop/" TargetMode="External"/><Relationship Id="rId3" Type="http://schemas.openxmlformats.org/officeDocument/2006/relationships/hyperlink" Target="https://blogs.apache.org/sqoop/entry/apache_sqoop_overview" TargetMode="External"/><Relationship Id="rId7" Type="http://schemas.openxmlformats.org/officeDocument/2006/relationships/hyperlink" Target="https://en.wikipedia.org/wiki/Sqoop" TargetMode="External"/><Relationship Id="rId2" Type="http://schemas.openxmlformats.org/officeDocument/2006/relationships/hyperlink" Target="https://sqoop.apache.org/docs/1.4.2/SqoopUserGuide.html#_literal_sqoop_export_literal" TargetMode="External"/><Relationship Id="rId1" Type="http://schemas.openxmlformats.org/officeDocument/2006/relationships/slideLayout" Target="../slideLayouts/slideLayout2.xml"/><Relationship Id="rId6" Type="http://schemas.openxmlformats.org/officeDocument/2006/relationships/hyperlink" Target="https://www.tutorialspoint.com/sqoop/" TargetMode="External"/><Relationship Id="rId5" Type="http://schemas.openxmlformats.org/officeDocument/2006/relationships/hyperlink" Target="http://hbase.apache.org/" TargetMode="External"/><Relationship Id="rId4" Type="http://schemas.openxmlformats.org/officeDocument/2006/relationships/hyperlink" Target="https://hive.apache.org/"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4318247"/>
          </a:xfrm>
        </p:spPr>
        <p:txBody>
          <a:bodyPr>
            <a:normAutofit/>
          </a:bodyPr>
          <a:lstStyle/>
          <a:p>
            <a:br>
              <a:rPr lang="en-IN" sz="4000" b="1" dirty="0"/>
            </a:br>
            <a:r>
              <a:rPr lang="en-IN" sz="4000" b="1" dirty="0"/>
              <a:t>How to Move High Volume Data to HDFS (APACHE SQOOP)</a:t>
            </a:r>
            <a:br>
              <a:rPr lang="en-IN" b="1" dirty="0"/>
            </a:br>
            <a:r>
              <a:rPr lang="en-IN" sz="3600" dirty="0"/>
              <a:t>Project Presentation</a:t>
            </a:r>
            <a:br>
              <a:rPr lang="en-IN" dirty="0"/>
            </a:br>
            <a:br>
              <a:rPr lang="en-IN" dirty="0"/>
            </a:br>
            <a:r>
              <a:rPr lang="en-IN" sz="2700" dirty="0"/>
              <a:t>SYSC 5807 - Advanced Topics in Computer Systems</a:t>
            </a:r>
            <a:br>
              <a:rPr lang="en-IN" sz="2800" dirty="0"/>
            </a:br>
            <a:br>
              <a:rPr lang="en-IN" sz="2800" dirty="0"/>
            </a:br>
            <a:r>
              <a:rPr lang="en-IN" sz="2400" dirty="0"/>
              <a:t>Professor Imran Ahmad, PhD</a:t>
            </a:r>
          </a:p>
        </p:txBody>
      </p:sp>
      <p:sp>
        <p:nvSpPr>
          <p:cNvPr id="3" name="Content Placeholder 2"/>
          <p:cNvSpPr>
            <a:spLocks noGrp="1"/>
          </p:cNvSpPr>
          <p:nvPr>
            <p:ph idx="1"/>
          </p:nvPr>
        </p:nvSpPr>
        <p:spPr>
          <a:xfrm>
            <a:off x="827055" y="4509120"/>
            <a:ext cx="8229600" cy="2265115"/>
          </a:xfrm>
        </p:spPr>
        <p:txBody>
          <a:bodyPr>
            <a:noAutofit/>
          </a:bodyPr>
          <a:lstStyle/>
          <a:p>
            <a:pPr marL="0" indent="0">
              <a:buNone/>
            </a:pPr>
            <a:r>
              <a:rPr lang="en-IN" sz="2200" dirty="0"/>
              <a:t>                                                 By,   </a:t>
            </a:r>
          </a:p>
          <a:p>
            <a:pPr marL="0" indent="0">
              <a:buNone/>
            </a:pPr>
            <a:r>
              <a:rPr lang="en-IN" sz="2200" dirty="0"/>
              <a:t>						        </a:t>
            </a:r>
            <a:r>
              <a:rPr lang="en-IN" sz="2200" dirty="0" err="1"/>
              <a:t>Aesumon</a:t>
            </a:r>
            <a:r>
              <a:rPr lang="en-IN" sz="2200" dirty="0"/>
              <a:t> Sunny George (101030592)                                           </a:t>
            </a:r>
          </a:p>
          <a:p>
            <a:pPr marL="0" indent="0" algn="ctr">
              <a:buNone/>
            </a:pPr>
            <a:r>
              <a:rPr lang="en-IN" sz="2200" dirty="0"/>
              <a:t>                                                Antony </a:t>
            </a:r>
            <a:r>
              <a:rPr lang="en-IN" sz="2200" dirty="0" err="1"/>
              <a:t>Anty</a:t>
            </a:r>
            <a:r>
              <a:rPr lang="en-IN" sz="2200" dirty="0"/>
              <a:t> </a:t>
            </a:r>
            <a:r>
              <a:rPr lang="en-IN" sz="2200" dirty="0" err="1"/>
              <a:t>Kannampilly</a:t>
            </a:r>
            <a:r>
              <a:rPr lang="en-IN" sz="2200" dirty="0"/>
              <a:t> (101053630)</a:t>
            </a:r>
          </a:p>
          <a:p>
            <a:pPr marL="0" indent="0" algn="ctr">
              <a:buNone/>
            </a:pPr>
            <a:r>
              <a:rPr lang="en-IN" sz="2200" dirty="0"/>
              <a:t>                          Jipson Johnson (101028751)</a:t>
            </a:r>
          </a:p>
          <a:p>
            <a:pPr marL="0" indent="0" algn="ctr">
              <a:buNone/>
            </a:pPr>
            <a:r>
              <a:rPr lang="en-IN" sz="2200" dirty="0"/>
              <a:t>		     </a:t>
            </a:r>
            <a:r>
              <a:rPr lang="en-IN" sz="2200" dirty="0" err="1"/>
              <a:t>Shagun</a:t>
            </a:r>
            <a:r>
              <a:rPr lang="en-IN" sz="2200" dirty="0"/>
              <a:t> </a:t>
            </a:r>
            <a:r>
              <a:rPr lang="en-IN" sz="2200" dirty="0" err="1"/>
              <a:t>Goel</a:t>
            </a:r>
            <a:r>
              <a:rPr lang="en-IN" sz="2200" dirty="0"/>
              <a:t> (101055437)</a:t>
            </a:r>
            <a:r>
              <a:rPr lang="en-IN" sz="2400" dirty="0"/>
              <a:t> </a:t>
            </a:r>
          </a:p>
        </p:txBody>
      </p:sp>
      <p:pic>
        <p:nvPicPr>
          <p:cNvPr id="6" name="Picture 5" descr="dept_Home"/>
          <p:cNvPicPr>
            <a:picLocks noChangeAspect="1" noChangeArrowheads="1"/>
          </p:cNvPicPr>
          <p:nvPr/>
        </p:nvPicPr>
        <p:blipFill>
          <a:blip r:embed="rId2">
            <a:extLst>
              <a:ext uri="{28A0092B-C50C-407E-A947-70E740481C1C}">
                <a14:useLocalDpi xmlns:a14="http://schemas.microsoft.com/office/drawing/2010/main" val="0"/>
              </a:ext>
            </a:extLst>
          </a:blip>
          <a:srcRect r="66371" b="11111"/>
          <a:stretch>
            <a:fillRect/>
          </a:stretch>
        </p:blipFill>
        <p:spPr bwMode="auto">
          <a:xfrm>
            <a:off x="-51419" y="5791299"/>
            <a:ext cx="2590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2539381" cy="846460"/>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428641" y="29322"/>
            <a:ext cx="2724912" cy="1021080"/>
          </a:xfrm>
          <a:prstGeom prst="rect">
            <a:avLst/>
          </a:prstGeom>
        </p:spPr>
      </p:pic>
      <p:sp>
        <p:nvSpPr>
          <p:cNvPr id="9" name="Date Placeholder 8"/>
          <p:cNvSpPr>
            <a:spLocks noGrp="1"/>
          </p:cNvSpPr>
          <p:nvPr>
            <p:ph type="dt" sz="half" idx="10"/>
          </p:nvPr>
        </p:nvSpPr>
        <p:spPr/>
        <p:txBody>
          <a:bodyPr/>
          <a:lstStyle/>
          <a:p>
            <a:fld id="{9470D724-41BF-46D2-85D2-22B59CC2ECDB}" type="datetime1">
              <a:rPr lang="en-US" smtClean="0"/>
              <a:t>3/5/2017</a:t>
            </a:fld>
            <a:endParaRPr lang="en-GB"/>
          </a:p>
        </p:txBody>
      </p:sp>
      <p:sp>
        <p:nvSpPr>
          <p:cNvPr id="10" name="Slide Number Placeholder 9"/>
          <p:cNvSpPr>
            <a:spLocks noGrp="1"/>
          </p:cNvSpPr>
          <p:nvPr>
            <p:ph type="sldNum" sz="quarter" idx="12"/>
          </p:nvPr>
        </p:nvSpPr>
        <p:spPr/>
        <p:txBody>
          <a:bodyPr/>
          <a:lstStyle/>
          <a:p>
            <a:fld id="{CBA5701E-CAB3-45B2-A25A-CAD795BD6E89}" type="slidenum">
              <a:rPr lang="en-GB" smtClean="0"/>
              <a:t>1</a:t>
            </a:fld>
            <a:endParaRPr lang="en-GB"/>
          </a:p>
        </p:txBody>
      </p:sp>
    </p:spTree>
    <p:extLst>
      <p:ext uri="{BB962C8B-B14F-4D97-AF65-F5344CB8AC3E}">
        <p14:creationId xmlns:p14="http://schemas.microsoft.com/office/powerpoint/2010/main" val="11011659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8216" y="-99392"/>
            <a:ext cx="7704667" cy="1981200"/>
          </a:xfrm>
        </p:spPr>
        <p:txBody>
          <a:bodyPr>
            <a:normAutofit/>
          </a:bodyPr>
          <a:lstStyle/>
          <a:p>
            <a:r>
              <a:rPr lang="en-CA" sz="4400" b="1" dirty="0" err="1"/>
              <a:t>Sqoop</a:t>
            </a:r>
            <a:r>
              <a:rPr lang="en-CA" sz="4400" b="1" dirty="0"/>
              <a:t> Commands</a:t>
            </a:r>
          </a:p>
        </p:txBody>
      </p:sp>
      <p:pic>
        <p:nvPicPr>
          <p:cNvPr id="6" name="Content Placeholder 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99593" y="1412776"/>
            <a:ext cx="7645626" cy="5060522"/>
          </a:xfrm>
        </p:spPr>
      </p:pic>
      <p:sp>
        <p:nvSpPr>
          <p:cNvPr id="4" name="Date Placeholder 3"/>
          <p:cNvSpPr>
            <a:spLocks noGrp="1"/>
          </p:cNvSpPr>
          <p:nvPr>
            <p:ph type="dt" sz="half" idx="10"/>
          </p:nvPr>
        </p:nvSpPr>
        <p:spPr/>
        <p:txBody>
          <a:bodyPr/>
          <a:lstStyle/>
          <a:p>
            <a:fld id="{A7A5892E-F83C-4D8C-8727-DD755CC1B988}" type="datetime1">
              <a:rPr lang="en-US" smtClean="0"/>
              <a:t>3/5/2017</a:t>
            </a:fld>
            <a:endParaRPr lang="en-GB"/>
          </a:p>
        </p:txBody>
      </p:sp>
      <p:sp>
        <p:nvSpPr>
          <p:cNvPr id="5" name="Slide Number Placeholder 4"/>
          <p:cNvSpPr>
            <a:spLocks noGrp="1"/>
          </p:cNvSpPr>
          <p:nvPr>
            <p:ph type="sldNum" sz="quarter" idx="12"/>
          </p:nvPr>
        </p:nvSpPr>
        <p:spPr/>
        <p:txBody>
          <a:bodyPr/>
          <a:lstStyle/>
          <a:p>
            <a:fld id="{CBA5701E-CAB3-45B2-A25A-CAD795BD6E89}" type="slidenum">
              <a:rPr lang="en-GB" smtClean="0"/>
              <a:t>10</a:t>
            </a:fld>
            <a:endParaRPr lang="en-GB"/>
          </a:p>
        </p:txBody>
      </p:sp>
    </p:spTree>
    <p:extLst>
      <p:ext uri="{BB962C8B-B14F-4D97-AF65-F5344CB8AC3E}">
        <p14:creationId xmlns:p14="http://schemas.microsoft.com/office/powerpoint/2010/main" val="7653266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40568" y="1095937"/>
            <a:ext cx="7772400" cy="798509"/>
          </a:xfrm>
        </p:spPr>
        <p:txBody>
          <a:bodyPr>
            <a:normAutofit fontScale="90000"/>
          </a:bodyPr>
          <a:lstStyle/>
          <a:p>
            <a:br>
              <a:rPr lang="en-GB" b="1" dirty="0"/>
            </a:br>
            <a:r>
              <a:rPr lang="en-GB" sz="4900" b="1" dirty="0"/>
              <a:t>Importing Data</a:t>
            </a:r>
            <a:br>
              <a:rPr lang="en-GB" b="1" dirty="0"/>
            </a:br>
            <a:endParaRPr lang="en-GB" b="1" dirty="0"/>
          </a:p>
        </p:txBody>
      </p:sp>
      <p:sp>
        <p:nvSpPr>
          <p:cNvPr id="8" name="TextBox 7"/>
          <p:cNvSpPr txBox="1"/>
          <p:nvPr/>
        </p:nvSpPr>
        <p:spPr>
          <a:xfrm>
            <a:off x="1646820" y="1495191"/>
            <a:ext cx="7488832" cy="4431983"/>
          </a:xfrm>
          <a:prstGeom prst="rect">
            <a:avLst/>
          </a:prstGeom>
          <a:noFill/>
        </p:spPr>
        <p:txBody>
          <a:bodyPr wrap="square" rtlCol="0">
            <a:spAutoFit/>
          </a:bodyPr>
          <a:lstStyle/>
          <a:p>
            <a:pPr marL="342900" indent="-342900" algn="just">
              <a:buClr>
                <a:schemeClr val="accent1">
                  <a:lumMod val="75000"/>
                </a:schemeClr>
              </a:buClr>
              <a:buFont typeface="Arial" panose="020B0604020202020204" pitchFamily="34" charset="0"/>
              <a:buChar char="•"/>
            </a:pPr>
            <a:r>
              <a:rPr lang="en-GB" sz="2400" dirty="0"/>
              <a:t> Command</a:t>
            </a:r>
          </a:p>
          <a:p>
            <a:pPr algn="just">
              <a:buClr>
                <a:schemeClr val="accent1">
                  <a:lumMod val="75000"/>
                </a:schemeClr>
              </a:buClr>
            </a:pPr>
            <a:r>
              <a:rPr lang="en-GB" sz="2400" dirty="0"/>
              <a:t>	</a:t>
            </a:r>
            <a:r>
              <a:rPr lang="en-GB" dirty="0"/>
              <a:t>* $ </a:t>
            </a:r>
            <a:r>
              <a:rPr lang="en-GB" dirty="0" err="1"/>
              <a:t>sqoop</a:t>
            </a:r>
            <a:r>
              <a:rPr lang="en-GB" dirty="0"/>
              <a:t> import --connect </a:t>
            </a:r>
            <a:r>
              <a:rPr lang="en-GB" dirty="0" err="1"/>
              <a:t>jdbc:mysql</a:t>
            </a:r>
            <a:r>
              <a:rPr lang="en-GB" dirty="0"/>
              <a:t>://localhost/</a:t>
            </a:r>
            <a:r>
              <a:rPr lang="en-GB" dirty="0" err="1"/>
              <a:t>testdb</a:t>
            </a:r>
            <a:r>
              <a:rPr lang="en-GB" dirty="0"/>
              <a:t> \ --table 	TABLE_NAME --username USER_NAME --password </a:t>
            </a:r>
            <a:r>
              <a:rPr lang="en-GB" dirty="0" err="1"/>
              <a:t>PASSWORD</a:t>
            </a:r>
            <a:endParaRPr lang="en-GB" dirty="0"/>
          </a:p>
          <a:p>
            <a:pPr marL="342900" indent="-342900" algn="just">
              <a:buClr>
                <a:schemeClr val="accent1">
                  <a:lumMod val="75000"/>
                </a:schemeClr>
              </a:buClr>
              <a:buFont typeface="Arial" panose="020B0604020202020204" pitchFamily="34" charset="0"/>
              <a:buChar char="•"/>
            </a:pPr>
            <a:endParaRPr lang="en-GB" sz="2400" dirty="0"/>
          </a:p>
          <a:p>
            <a:pPr marL="342900" indent="-342900" algn="just">
              <a:buClr>
                <a:schemeClr val="accent1">
                  <a:lumMod val="75000"/>
                </a:schemeClr>
              </a:buClr>
              <a:buFont typeface="Arial" panose="020B0604020202020204" pitchFamily="34" charset="0"/>
              <a:buChar char="•"/>
            </a:pPr>
            <a:r>
              <a:rPr lang="en-GB" sz="2400" dirty="0"/>
              <a:t> Import</a:t>
            </a:r>
          </a:p>
          <a:p>
            <a:pPr lvl="1" algn="just">
              <a:buClr>
                <a:schemeClr val="accent1">
                  <a:lumMod val="75000"/>
                </a:schemeClr>
              </a:buClr>
            </a:pPr>
            <a:r>
              <a:rPr lang="en-GB" dirty="0"/>
              <a:t>* Subcommand</a:t>
            </a:r>
          </a:p>
          <a:p>
            <a:pPr marL="342900" indent="-342900" algn="just">
              <a:buClr>
                <a:schemeClr val="accent1">
                  <a:lumMod val="75000"/>
                </a:schemeClr>
              </a:buClr>
              <a:buFont typeface="Arial" panose="020B0604020202020204" pitchFamily="34" charset="0"/>
              <a:buChar char="•"/>
            </a:pPr>
            <a:endParaRPr lang="en-GB" sz="2400" dirty="0"/>
          </a:p>
          <a:p>
            <a:pPr marL="342900" indent="-342900" algn="just">
              <a:buClr>
                <a:schemeClr val="accent1">
                  <a:lumMod val="75000"/>
                </a:schemeClr>
              </a:buClr>
              <a:buFont typeface="Arial" panose="020B0604020202020204" pitchFamily="34" charset="0"/>
              <a:buChar char="•"/>
            </a:pPr>
            <a:r>
              <a:rPr lang="en-GB" sz="2400" dirty="0"/>
              <a:t> --connect &amp; --username &amp; --password</a:t>
            </a:r>
          </a:p>
          <a:p>
            <a:pPr lvl="1" algn="just">
              <a:buClr>
                <a:schemeClr val="accent1">
                  <a:lumMod val="75000"/>
                </a:schemeClr>
              </a:buClr>
            </a:pPr>
            <a:r>
              <a:rPr lang="en-GB" dirty="0"/>
              <a:t>* Part of connection string</a:t>
            </a:r>
          </a:p>
          <a:p>
            <a:pPr lvl="1" algn="just">
              <a:buClr>
                <a:schemeClr val="accent1">
                  <a:lumMod val="75000"/>
                </a:schemeClr>
              </a:buClr>
            </a:pPr>
            <a:r>
              <a:rPr lang="en-GB" dirty="0"/>
              <a:t>* A regular JDBC </a:t>
            </a:r>
            <a:r>
              <a:rPr lang="en-GB" dirty="0" err="1"/>
              <a:t>connec</a:t>
            </a:r>
            <a:endParaRPr lang="en-GB" dirty="0"/>
          </a:p>
          <a:p>
            <a:pPr marL="342900" indent="-342900" algn="just">
              <a:buClr>
                <a:schemeClr val="accent1">
                  <a:lumMod val="75000"/>
                </a:schemeClr>
              </a:buClr>
              <a:buFont typeface="Arial" panose="020B0604020202020204" pitchFamily="34" charset="0"/>
              <a:buChar char="•"/>
            </a:pPr>
            <a:endParaRPr lang="en-GB" sz="2400" dirty="0"/>
          </a:p>
          <a:p>
            <a:pPr marL="342900" indent="-342900" algn="just">
              <a:buClr>
                <a:schemeClr val="accent1">
                  <a:lumMod val="75000"/>
                </a:schemeClr>
              </a:buClr>
              <a:buFont typeface="Arial" panose="020B0604020202020204" pitchFamily="34" charset="0"/>
              <a:buChar char="•"/>
            </a:pPr>
            <a:r>
              <a:rPr lang="en-GB" sz="2400" dirty="0"/>
              <a:t> --table</a:t>
            </a:r>
          </a:p>
          <a:p>
            <a:pPr lvl="1" algn="just">
              <a:buClr>
                <a:schemeClr val="accent1">
                  <a:lumMod val="75000"/>
                </a:schemeClr>
              </a:buClr>
            </a:pPr>
            <a:r>
              <a:rPr lang="en-GB" b="1" dirty="0"/>
              <a:t>* </a:t>
            </a:r>
            <a:r>
              <a:rPr lang="en-GB" dirty="0"/>
              <a:t>Database table name</a:t>
            </a:r>
          </a:p>
        </p:txBody>
      </p:sp>
      <p:sp>
        <p:nvSpPr>
          <p:cNvPr id="5" name="Date Placeholder 4"/>
          <p:cNvSpPr>
            <a:spLocks noGrp="1"/>
          </p:cNvSpPr>
          <p:nvPr>
            <p:ph type="dt" sz="half" idx="10"/>
          </p:nvPr>
        </p:nvSpPr>
        <p:spPr/>
        <p:txBody>
          <a:bodyPr/>
          <a:lstStyle/>
          <a:p>
            <a:fld id="{7E2EFF1A-E497-4F74-A482-5094B43078EA}" type="datetime1">
              <a:rPr lang="en-US" smtClean="0"/>
              <a:t>3/5/2017</a:t>
            </a:fld>
            <a:endParaRPr lang="en-GB"/>
          </a:p>
        </p:txBody>
      </p:sp>
      <p:sp>
        <p:nvSpPr>
          <p:cNvPr id="6" name="Slide Number Placeholder 5"/>
          <p:cNvSpPr>
            <a:spLocks noGrp="1"/>
          </p:cNvSpPr>
          <p:nvPr>
            <p:ph type="sldNum" sz="quarter" idx="12"/>
          </p:nvPr>
        </p:nvSpPr>
        <p:spPr/>
        <p:txBody>
          <a:bodyPr/>
          <a:lstStyle/>
          <a:p>
            <a:fld id="{CBA5701E-CAB3-45B2-A25A-CAD795BD6E89}" type="slidenum">
              <a:rPr lang="en-GB" smtClean="0"/>
              <a:t>11</a:t>
            </a:fld>
            <a:endParaRPr lang="en-GB"/>
          </a:p>
        </p:txBody>
      </p:sp>
    </p:spTree>
    <p:extLst>
      <p:ext uri="{BB962C8B-B14F-4D97-AF65-F5344CB8AC3E}">
        <p14:creationId xmlns:p14="http://schemas.microsoft.com/office/powerpoint/2010/main" val="40490222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10846" y="1099552"/>
            <a:ext cx="7772400" cy="798509"/>
          </a:xfrm>
        </p:spPr>
        <p:txBody>
          <a:bodyPr>
            <a:normAutofit fontScale="90000"/>
          </a:bodyPr>
          <a:lstStyle/>
          <a:p>
            <a:br>
              <a:rPr lang="en-GB" b="1" dirty="0"/>
            </a:br>
            <a:r>
              <a:rPr lang="en-GB" sz="4400" b="1" dirty="0"/>
              <a:t>How </a:t>
            </a:r>
            <a:r>
              <a:rPr lang="en-GB" sz="4400" b="1" dirty="0" err="1"/>
              <a:t>Sqoop</a:t>
            </a:r>
            <a:r>
              <a:rPr lang="en-GB" sz="4400" b="1" dirty="0"/>
              <a:t> Import works</a:t>
            </a:r>
            <a:br>
              <a:rPr lang="en-GB" b="1" dirty="0"/>
            </a:br>
            <a:endParaRPr lang="en-GB" b="1" dirty="0"/>
          </a:p>
        </p:txBody>
      </p:sp>
      <p:sp>
        <p:nvSpPr>
          <p:cNvPr id="8" name="TextBox 7"/>
          <p:cNvSpPr txBox="1"/>
          <p:nvPr/>
        </p:nvSpPr>
        <p:spPr>
          <a:xfrm>
            <a:off x="179512" y="1884665"/>
            <a:ext cx="4912847" cy="4893647"/>
          </a:xfrm>
          <a:prstGeom prst="rect">
            <a:avLst/>
          </a:prstGeom>
          <a:noFill/>
        </p:spPr>
        <p:txBody>
          <a:bodyPr wrap="square" rtlCol="0">
            <a:spAutoFit/>
          </a:bodyPr>
          <a:lstStyle/>
          <a:p>
            <a:pPr algn="just">
              <a:buClr>
                <a:schemeClr val="accent1">
                  <a:lumMod val="75000"/>
                </a:schemeClr>
              </a:buClr>
              <a:buFont typeface="Arial" pitchFamily="34" charset="0"/>
              <a:buChar char="•"/>
            </a:pPr>
            <a:r>
              <a:rPr lang="en-GB" sz="2400" dirty="0"/>
              <a:t> Step 1:</a:t>
            </a:r>
          </a:p>
          <a:p>
            <a:pPr lvl="1" algn="just">
              <a:buClr>
                <a:schemeClr val="accent1">
                  <a:lumMod val="75000"/>
                </a:schemeClr>
              </a:buClr>
              <a:buFont typeface="Arial" pitchFamily="34" charset="0"/>
              <a:buChar char="•"/>
            </a:pPr>
            <a:r>
              <a:rPr lang="en-GB" sz="2400" dirty="0"/>
              <a:t> </a:t>
            </a:r>
            <a:r>
              <a:rPr lang="en-GB" sz="2400" dirty="0" err="1"/>
              <a:t>Sqoop</a:t>
            </a:r>
            <a:r>
              <a:rPr lang="en-GB" sz="2400" dirty="0"/>
              <a:t> introspects the database to gather the necessary metadata for the data being imported</a:t>
            </a:r>
          </a:p>
          <a:p>
            <a:pPr algn="just">
              <a:buClr>
                <a:schemeClr val="accent1">
                  <a:lumMod val="75000"/>
                </a:schemeClr>
              </a:buClr>
              <a:buFont typeface="Arial" pitchFamily="34" charset="0"/>
              <a:buChar char="•"/>
            </a:pPr>
            <a:endParaRPr lang="en-GB" sz="2400" dirty="0"/>
          </a:p>
          <a:p>
            <a:pPr algn="just">
              <a:buClr>
                <a:schemeClr val="accent1">
                  <a:lumMod val="75000"/>
                </a:schemeClr>
              </a:buClr>
              <a:buFont typeface="Arial" pitchFamily="34" charset="0"/>
              <a:buChar char="•"/>
            </a:pPr>
            <a:r>
              <a:rPr lang="en-GB" sz="2400" dirty="0"/>
              <a:t> Step 2:</a:t>
            </a:r>
          </a:p>
          <a:p>
            <a:pPr lvl="1" algn="just">
              <a:buClr>
                <a:schemeClr val="accent1">
                  <a:lumMod val="75000"/>
                </a:schemeClr>
              </a:buClr>
              <a:buFont typeface="Arial" pitchFamily="34" charset="0"/>
              <a:buChar char="•"/>
            </a:pPr>
            <a:r>
              <a:rPr lang="en-GB" sz="2400" dirty="0"/>
              <a:t> A Map-only Hadoop job is submitted to cluster by Sqoop</a:t>
            </a:r>
          </a:p>
          <a:p>
            <a:pPr lvl="1" algn="just">
              <a:buClr>
                <a:schemeClr val="accent1">
                  <a:lumMod val="75000"/>
                </a:schemeClr>
              </a:buClr>
              <a:buFont typeface="Arial" pitchFamily="34" charset="0"/>
              <a:buChar char="•"/>
            </a:pPr>
            <a:r>
              <a:rPr lang="en-GB" sz="2400" dirty="0"/>
              <a:t> The Map-only job performs data transfer using the metadata captured in Step 1</a:t>
            </a:r>
          </a:p>
          <a:p>
            <a:pPr algn="just">
              <a:buClr>
                <a:schemeClr val="accent1">
                  <a:lumMod val="75000"/>
                </a:schemeClr>
              </a:buClr>
              <a:buFont typeface="Arial" pitchFamily="34" charset="0"/>
              <a:buChar char="•"/>
            </a:pPr>
            <a:endParaRPr lang="en-GB" sz="2400" dirty="0"/>
          </a:p>
          <a:p>
            <a:pPr algn="just">
              <a:buClr>
                <a:schemeClr val="accent1">
                  <a:lumMod val="75000"/>
                </a:schemeClr>
              </a:buClr>
              <a:buFont typeface="Arial" pitchFamily="34" charset="0"/>
              <a:buChar char="•"/>
            </a:pPr>
            <a:endParaRPr lang="en-GB" sz="2400" b="1"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220072" y="1860550"/>
            <a:ext cx="3923928" cy="3868828"/>
          </a:xfrm>
          <a:prstGeom prst="rect">
            <a:avLst/>
          </a:prstGeom>
        </p:spPr>
      </p:pic>
      <p:sp>
        <p:nvSpPr>
          <p:cNvPr id="6" name="Date Placeholder 5"/>
          <p:cNvSpPr>
            <a:spLocks noGrp="1"/>
          </p:cNvSpPr>
          <p:nvPr>
            <p:ph type="dt" sz="half" idx="10"/>
          </p:nvPr>
        </p:nvSpPr>
        <p:spPr/>
        <p:txBody>
          <a:bodyPr/>
          <a:lstStyle/>
          <a:p>
            <a:fld id="{A7C11ACA-F230-47A1-8B93-6010B48616A8}" type="datetime1">
              <a:rPr lang="en-US" smtClean="0"/>
              <a:t>3/5/2017</a:t>
            </a:fld>
            <a:endParaRPr lang="en-GB"/>
          </a:p>
        </p:txBody>
      </p:sp>
      <p:sp>
        <p:nvSpPr>
          <p:cNvPr id="7" name="Slide Number Placeholder 6"/>
          <p:cNvSpPr>
            <a:spLocks noGrp="1"/>
          </p:cNvSpPr>
          <p:nvPr>
            <p:ph type="sldNum" sz="quarter" idx="12"/>
          </p:nvPr>
        </p:nvSpPr>
        <p:spPr/>
        <p:txBody>
          <a:bodyPr/>
          <a:lstStyle/>
          <a:p>
            <a:fld id="{CBA5701E-CAB3-45B2-A25A-CAD795BD6E89}" type="slidenum">
              <a:rPr lang="en-GB" smtClean="0"/>
              <a:t>12</a:t>
            </a:fld>
            <a:endParaRPr lang="en-GB"/>
          </a:p>
        </p:txBody>
      </p:sp>
    </p:spTree>
    <p:extLst>
      <p:ext uri="{BB962C8B-B14F-4D97-AF65-F5344CB8AC3E}">
        <p14:creationId xmlns:p14="http://schemas.microsoft.com/office/powerpoint/2010/main" val="26606851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476672"/>
            <a:ext cx="8229600" cy="1143000"/>
          </a:xfrm>
        </p:spPr>
        <p:txBody>
          <a:bodyPr>
            <a:normAutofit/>
          </a:bodyPr>
          <a:lstStyle/>
          <a:p>
            <a:r>
              <a:rPr lang="en-IN" b="1" dirty="0"/>
              <a:t>How Sqoop Import works</a:t>
            </a:r>
          </a:p>
        </p:txBody>
      </p:sp>
      <p:sp>
        <p:nvSpPr>
          <p:cNvPr id="4" name="Date Placeholder 3"/>
          <p:cNvSpPr>
            <a:spLocks noGrp="1"/>
          </p:cNvSpPr>
          <p:nvPr>
            <p:ph type="dt" sz="half" idx="10"/>
          </p:nvPr>
        </p:nvSpPr>
        <p:spPr/>
        <p:txBody>
          <a:bodyPr/>
          <a:lstStyle/>
          <a:p>
            <a:fld id="{93698404-21C2-4594-83E2-51702EE096BA}" type="datetime1">
              <a:rPr lang="en-US" smtClean="0"/>
              <a:t>3/5/2017</a:t>
            </a:fld>
            <a:endParaRPr lang="en-GB"/>
          </a:p>
        </p:txBody>
      </p:sp>
      <p:sp>
        <p:nvSpPr>
          <p:cNvPr id="5" name="Slide Number Placeholder 4"/>
          <p:cNvSpPr>
            <a:spLocks noGrp="1"/>
          </p:cNvSpPr>
          <p:nvPr>
            <p:ph type="sldNum" sz="quarter" idx="12"/>
          </p:nvPr>
        </p:nvSpPr>
        <p:spPr/>
        <p:txBody>
          <a:bodyPr/>
          <a:lstStyle/>
          <a:p>
            <a:fld id="{CBA5701E-CAB3-45B2-A25A-CAD795BD6E89}" type="slidenum">
              <a:rPr lang="en-GB" smtClean="0"/>
              <a:pPr/>
              <a:t>13</a:t>
            </a:fld>
            <a:endParaRPr lang="en-GB"/>
          </a:p>
        </p:txBody>
      </p:sp>
      <p:sp>
        <p:nvSpPr>
          <p:cNvPr id="3" name="Content Placeholder 2"/>
          <p:cNvSpPr>
            <a:spLocks noGrp="1"/>
          </p:cNvSpPr>
          <p:nvPr>
            <p:ph idx="1"/>
          </p:nvPr>
        </p:nvSpPr>
        <p:spPr>
          <a:xfrm>
            <a:off x="611560" y="1340768"/>
            <a:ext cx="8532439" cy="5040560"/>
          </a:xfrm>
        </p:spPr>
        <p:txBody>
          <a:bodyPr>
            <a:normAutofit/>
          </a:bodyPr>
          <a:lstStyle/>
          <a:p>
            <a:r>
              <a:rPr lang="en-IN" dirty="0"/>
              <a:t>The imported data is saved in a directory HDFS based on the table being imported</a:t>
            </a:r>
          </a:p>
          <a:p>
            <a:pPr lvl="1"/>
            <a:r>
              <a:rPr lang="en-IN" dirty="0"/>
              <a:t>User can specify any alternative directory where the files should be populated</a:t>
            </a:r>
          </a:p>
          <a:p>
            <a:r>
              <a:rPr lang="en-IN" dirty="0"/>
              <a:t>By default these files contain comma delimited fields, with new lines separating different records</a:t>
            </a:r>
          </a:p>
          <a:p>
            <a:pPr lvl="1"/>
            <a:r>
              <a:rPr lang="en-IN" dirty="0"/>
              <a:t>User can override the format in which data is copied over by explicitly specifying the field separator and record terminator characters</a:t>
            </a:r>
          </a:p>
        </p:txBody>
      </p:sp>
      <p:sp>
        <p:nvSpPr>
          <p:cNvPr id="7" name="TextBox 6"/>
          <p:cNvSpPr txBox="1"/>
          <p:nvPr/>
        </p:nvSpPr>
        <p:spPr>
          <a:xfrm>
            <a:off x="5868144" y="6566340"/>
            <a:ext cx="184731" cy="369332"/>
          </a:xfrm>
          <a:prstGeom prst="rect">
            <a:avLst/>
          </a:prstGeom>
          <a:noFill/>
        </p:spPr>
        <p:txBody>
          <a:bodyPr wrap="none" rtlCol="0">
            <a:spAutoFit/>
          </a:bodyPr>
          <a:lstStyle/>
          <a:p>
            <a:endParaRPr lang="en-IN" dirty="0"/>
          </a:p>
        </p:txBody>
      </p:sp>
    </p:spTree>
    <p:extLst>
      <p:ext uri="{BB962C8B-B14F-4D97-AF65-F5344CB8AC3E}">
        <p14:creationId xmlns:p14="http://schemas.microsoft.com/office/powerpoint/2010/main" val="13604727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1520" y="1052736"/>
            <a:ext cx="7772400" cy="798509"/>
          </a:xfrm>
        </p:spPr>
        <p:txBody>
          <a:bodyPr>
            <a:normAutofit fontScale="90000"/>
          </a:bodyPr>
          <a:lstStyle/>
          <a:p>
            <a:r>
              <a:rPr lang="en-GB" sz="4400" b="1" dirty="0"/>
              <a:t>Importing Data into Hive</a:t>
            </a:r>
            <a:br>
              <a:rPr lang="en-GB" b="1" dirty="0"/>
            </a:br>
            <a:endParaRPr lang="en-GB" b="1" dirty="0"/>
          </a:p>
        </p:txBody>
      </p:sp>
      <p:sp>
        <p:nvSpPr>
          <p:cNvPr id="8" name="TextBox 7"/>
          <p:cNvSpPr txBox="1"/>
          <p:nvPr/>
        </p:nvSpPr>
        <p:spPr>
          <a:xfrm>
            <a:off x="755576" y="1268760"/>
            <a:ext cx="8388424" cy="4985980"/>
          </a:xfrm>
          <a:prstGeom prst="rect">
            <a:avLst/>
          </a:prstGeom>
          <a:noFill/>
        </p:spPr>
        <p:txBody>
          <a:bodyPr wrap="square" rtlCol="0">
            <a:spAutoFit/>
          </a:bodyPr>
          <a:lstStyle/>
          <a:p>
            <a:pPr algn="just">
              <a:buClr>
                <a:schemeClr val="accent1">
                  <a:lumMod val="75000"/>
                </a:schemeClr>
              </a:buClr>
              <a:buFont typeface="Arial" pitchFamily="34" charset="0"/>
              <a:buChar char="•"/>
            </a:pPr>
            <a:r>
              <a:rPr lang="en-GB" sz="2000" dirty="0"/>
              <a:t> --hive-import</a:t>
            </a:r>
          </a:p>
          <a:p>
            <a:pPr lvl="1" algn="just">
              <a:buClr>
                <a:schemeClr val="accent1">
                  <a:lumMod val="75000"/>
                </a:schemeClr>
              </a:buClr>
              <a:buFont typeface="Arial" pitchFamily="34" charset="0"/>
              <a:buChar char="•"/>
            </a:pPr>
            <a:r>
              <a:rPr lang="en-GB" dirty="0"/>
              <a:t>Appending above to </a:t>
            </a:r>
            <a:r>
              <a:rPr lang="en-GB" dirty="0" err="1"/>
              <a:t>Sqoop</a:t>
            </a:r>
            <a:r>
              <a:rPr lang="en-GB" dirty="0"/>
              <a:t> import command. </a:t>
            </a:r>
            <a:r>
              <a:rPr lang="en-GB" dirty="0" err="1"/>
              <a:t>Sqoop</a:t>
            </a:r>
            <a:r>
              <a:rPr lang="en-GB" dirty="0"/>
              <a:t> takes care of populating the Hive </a:t>
            </a:r>
            <a:r>
              <a:rPr lang="en-GB" dirty="0" err="1"/>
              <a:t>metastore</a:t>
            </a:r>
            <a:r>
              <a:rPr lang="en-GB" dirty="0"/>
              <a:t> with the appropriate metadata for the table and also invokes the necessary commands to load the table or partition</a:t>
            </a:r>
          </a:p>
          <a:p>
            <a:pPr algn="just">
              <a:buClr>
                <a:schemeClr val="accent1">
                  <a:lumMod val="75000"/>
                </a:schemeClr>
              </a:buClr>
              <a:buFont typeface="Arial" pitchFamily="34" charset="0"/>
              <a:buChar char="•"/>
            </a:pPr>
            <a:endParaRPr lang="en-GB" sz="2000" dirty="0"/>
          </a:p>
          <a:p>
            <a:pPr algn="just">
              <a:buClr>
                <a:schemeClr val="accent1">
                  <a:lumMod val="75000"/>
                </a:schemeClr>
              </a:buClr>
              <a:buFont typeface="Arial" pitchFamily="34" charset="0"/>
              <a:buChar char="•"/>
            </a:pPr>
            <a:r>
              <a:rPr lang="en-GB" sz="2000" dirty="0"/>
              <a:t> Using Hive import, </a:t>
            </a:r>
            <a:r>
              <a:rPr lang="en-GB" sz="2000" dirty="0" err="1"/>
              <a:t>Sqoop</a:t>
            </a:r>
            <a:r>
              <a:rPr lang="en-GB" sz="2000" dirty="0"/>
              <a:t> converts the data from the native datatypes within the external </a:t>
            </a:r>
            <a:r>
              <a:rPr lang="en-GB" sz="2000" dirty="0" err="1"/>
              <a:t>datastore</a:t>
            </a:r>
            <a:r>
              <a:rPr lang="en-GB" sz="2000" dirty="0"/>
              <a:t> into the corresponding types with Hive</a:t>
            </a:r>
          </a:p>
          <a:p>
            <a:pPr algn="just">
              <a:buClr>
                <a:schemeClr val="accent1">
                  <a:lumMod val="75000"/>
                </a:schemeClr>
              </a:buClr>
              <a:buFont typeface="Arial" pitchFamily="34" charset="0"/>
              <a:buChar char="•"/>
            </a:pPr>
            <a:endParaRPr lang="en-GB" sz="2000" dirty="0"/>
          </a:p>
          <a:p>
            <a:pPr algn="just">
              <a:buClr>
                <a:schemeClr val="accent1">
                  <a:lumMod val="75000"/>
                </a:schemeClr>
              </a:buClr>
              <a:buFont typeface="Arial" pitchFamily="34" charset="0"/>
              <a:buChar char="•"/>
            </a:pPr>
            <a:r>
              <a:rPr lang="en-GB" sz="2000" dirty="0"/>
              <a:t> Sqoop automatically chooses the native delimiter set used by Hive. If the data being imported has new line or other Hive delimiter characters in it, </a:t>
            </a:r>
            <a:r>
              <a:rPr lang="en-GB" sz="2000" dirty="0" err="1"/>
              <a:t>Sqoop</a:t>
            </a:r>
            <a:r>
              <a:rPr lang="en-GB" sz="2000" dirty="0"/>
              <a:t> allows you to remove such characters and get the data correctly populated for consumption in Hive</a:t>
            </a:r>
          </a:p>
          <a:p>
            <a:pPr algn="just">
              <a:buClr>
                <a:schemeClr val="accent1">
                  <a:lumMod val="75000"/>
                </a:schemeClr>
              </a:buClr>
              <a:buFont typeface="Arial" pitchFamily="34" charset="0"/>
              <a:buChar char="•"/>
            </a:pPr>
            <a:endParaRPr lang="en-GB" sz="2000" dirty="0"/>
          </a:p>
          <a:p>
            <a:pPr algn="just">
              <a:buClr>
                <a:schemeClr val="accent1">
                  <a:lumMod val="75000"/>
                </a:schemeClr>
              </a:buClr>
              <a:buFont typeface="Arial" pitchFamily="34" charset="0"/>
              <a:buChar char="•"/>
            </a:pPr>
            <a:r>
              <a:rPr lang="en-GB" sz="2000" dirty="0"/>
              <a:t>After the import get completed, user can operate table just like any other table in Hive</a:t>
            </a:r>
          </a:p>
          <a:p>
            <a:pPr algn="just">
              <a:buClr>
                <a:schemeClr val="accent1">
                  <a:lumMod val="75000"/>
                </a:schemeClr>
              </a:buClr>
              <a:buFont typeface="Arial" pitchFamily="34" charset="0"/>
              <a:buChar char="•"/>
            </a:pPr>
            <a:endParaRPr lang="en-GB" sz="2400" b="1" dirty="0"/>
          </a:p>
        </p:txBody>
      </p:sp>
      <p:sp>
        <p:nvSpPr>
          <p:cNvPr id="5" name="Date Placeholder 4"/>
          <p:cNvSpPr>
            <a:spLocks noGrp="1"/>
          </p:cNvSpPr>
          <p:nvPr>
            <p:ph type="dt" sz="half" idx="10"/>
          </p:nvPr>
        </p:nvSpPr>
        <p:spPr/>
        <p:txBody>
          <a:bodyPr/>
          <a:lstStyle/>
          <a:p>
            <a:fld id="{FE89AD67-96EC-45A6-BCD8-B5643FC42164}" type="datetime1">
              <a:rPr lang="en-US" smtClean="0"/>
              <a:t>3/5/2017</a:t>
            </a:fld>
            <a:endParaRPr lang="en-GB"/>
          </a:p>
        </p:txBody>
      </p:sp>
      <p:sp>
        <p:nvSpPr>
          <p:cNvPr id="6" name="Slide Number Placeholder 5"/>
          <p:cNvSpPr>
            <a:spLocks noGrp="1"/>
          </p:cNvSpPr>
          <p:nvPr>
            <p:ph type="sldNum" sz="quarter" idx="12"/>
          </p:nvPr>
        </p:nvSpPr>
        <p:spPr/>
        <p:txBody>
          <a:bodyPr/>
          <a:lstStyle/>
          <a:p>
            <a:fld id="{CBA5701E-CAB3-45B2-A25A-CAD795BD6E89}" type="slidenum">
              <a:rPr lang="en-GB" smtClean="0"/>
              <a:t>14</a:t>
            </a:fld>
            <a:endParaRPr lang="en-GB"/>
          </a:p>
        </p:txBody>
      </p:sp>
    </p:spTree>
    <p:extLst>
      <p:ext uri="{BB962C8B-B14F-4D97-AF65-F5344CB8AC3E}">
        <p14:creationId xmlns:p14="http://schemas.microsoft.com/office/powerpoint/2010/main" val="9268037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1520" y="1052736"/>
            <a:ext cx="7772400" cy="798509"/>
          </a:xfrm>
        </p:spPr>
        <p:txBody>
          <a:bodyPr>
            <a:normAutofit fontScale="90000"/>
          </a:bodyPr>
          <a:lstStyle/>
          <a:p>
            <a:r>
              <a:rPr lang="en-GB" sz="4400" b="1" dirty="0"/>
              <a:t>Importing Data into HBase</a:t>
            </a:r>
            <a:br>
              <a:rPr lang="en-GB" b="1" dirty="0"/>
            </a:br>
            <a:endParaRPr lang="en-GB" b="1" dirty="0"/>
          </a:p>
        </p:txBody>
      </p:sp>
      <p:sp>
        <p:nvSpPr>
          <p:cNvPr id="8" name="TextBox 7"/>
          <p:cNvSpPr txBox="1"/>
          <p:nvPr/>
        </p:nvSpPr>
        <p:spPr>
          <a:xfrm>
            <a:off x="1115616" y="1702375"/>
            <a:ext cx="7848872" cy="4154984"/>
          </a:xfrm>
          <a:prstGeom prst="rect">
            <a:avLst/>
          </a:prstGeom>
          <a:noFill/>
        </p:spPr>
        <p:txBody>
          <a:bodyPr wrap="square" rtlCol="0">
            <a:spAutoFit/>
          </a:bodyPr>
          <a:lstStyle/>
          <a:p>
            <a:pPr algn="just">
              <a:buClr>
                <a:schemeClr val="accent1">
                  <a:lumMod val="75000"/>
                </a:schemeClr>
              </a:buClr>
              <a:buFont typeface="Arial" pitchFamily="34" charset="0"/>
              <a:buChar char="•"/>
            </a:pPr>
            <a:r>
              <a:rPr lang="en-GB" sz="2400" dirty="0"/>
              <a:t> Sqoop can populate data in particular column family in HBase table</a:t>
            </a:r>
          </a:p>
          <a:p>
            <a:pPr lvl="1" algn="just">
              <a:buClr>
                <a:schemeClr val="accent1">
                  <a:lumMod val="75000"/>
                </a:schemeClr>
              </a:buClr>
              <a:buFont typeface="Arial" pitchFamily="34" charset="0"/>
              <a:buChar char="•"/>
            </a:pPr>
            <a:r>
              <a:rPr lang="en-IN" sz="2000" dirty="0"/>
              <a:t>A column family is a NoSQL object that contains columns of related data</a:t>
            </a:r>
            <a:endParaRPr lang="en-GB" sz="2000" dirty="0"/>
          </a:p>
          <a:p>
            <a:pPr algn="just">
              <a:buClr>
                <a:schemeClr val="accent1">
                  <a:lumMod val="75000"/>
                </a:schemeClr>
              </a:buClr>
              <a:buFont typeface="Arial" pitchFamily="34" charset="0"/>
              <a:buChar char="•"/>
            </a:pPr>
            <a:endParaRPr lang="en-GB" sz="2400" dirty="0"/>
          </a:p>
          <a:p>
            <a:pPr algn="just">
              <a:buClr>
                <a:schemeClr val="accent1">
                  <a:lumMod val="75000"/>
                </a:schemeClr>
              </a:buClr>
              <a:buFont typeface="Arial" pitchFamily="34" charset="0"/>
              <a:buChar char="•"/>
            </a:pPr>
            <a:r>
              <a:rPr lang="en-GB" sz="2400" dirty="0"/>
              <a:t> HBase table and column family setting is required in order to import table to HBase</a:t>
            </a:r>
          </a:p>
          <a:p>
            <a:pPr algn="just">
              <a:buClr>
                <a:schemeClr val="accent1">
                  <a:lumMod val="75000"/>
                </a:schemeClr>
              </a:buClr>
              <a:buFont typeface="Arial" pitchFamily="34" charset="0"/>
              <a:buChar char="•"/>
            </a:pPr>
            <a:endParaRPr lang="en-GB" sz="2400" dirty="0"/>
          </a:p>
          <a:p>
            <a:pPr algn="just">
              <a:buClr>
                <a:schemeClr val="accent1">
                  <a:lumMod val="75000"/>
                </a:schemeClr>
              </a:buClr>
              <a:buFont typeface="Arial" pitchFamily="34" charset="0"/>
              <a:buChar char="•"/>
            </a:pPr>
            <a:r>
              <a:rPr lang="en-GB" sz="2400" dirty="0"/>
              <a:t> Data imported to HBase is converted to their string representation and inserted as UTF-8 bytes</a:t>
            </a:r>
          </a:p>
          <a:p>
            <a:pPr algn="just">
              <a:buClr>
                <a:schemeClr val="accent1">
                  <a:lumMod val="75000"/>
                </a:schemeClr>
              </a:buClr>
              <a:buFont typeface="Arial" pitchFamily="34" charset="0"/>
              <a:buChar char="•"/>
            </a:pPr>
            <a:endParaRPr lang="en-GB" sz="2400" b="1" dirty="0"/>
          </a:p>
        </p:txBody>
      </p:sp>
      <p:sp>
        <p:nvSpPr>
          <p:cNvPr id="5" name="Date Placeholder 4"/>
          <p:cNvSpPr>
            <a:spLocks noGrp="1"/>
          </p:cNvSpPr>
          <p:nvPr>
            <p:ph type="dt" sz="half" idx="10"/>
          </p:nvPr>
        </p:nvSpPr>
        <p:spPr/>
        <p:txBody>
          <a:bodyPr/>
          <a:lstStyle/>
          <a:p>
            <a:fld id="{92D85298-2B6C-496B-834A-35184121F7F0}" type="datetime1">
              <a:rPr lang="en-US" smtClean="0"/>
              <a:t>3/5/2017</a:t>
            </a:fld>
            <a:endParaRPr lang="en-GB"/>
          </a:p>
        </p:txBody>
      </p:sp>
      <p:sp>
        <p:nvSpPr>
          <p:cNvPr id="6" name="Slide Number Placeholder 5"/>
          <p:cNvSpPr>
            <a:spLocks noGrp="1"/>
          </p:cNvSpPr>
          <p:nvPr>
            <p:ph type="sldNum" sz="quarter" idx="12"/>
          </p:nvPr>
        </p:nvSpPr>
        <p:spPr/>
        <p:txBody>
          <a:bodyPr/>
          <a:lstStyle/>
          <a:p>
            <a:fld id="{CBA5701E-CAB3-45B2-A25A-CAD795BD6E89}" type="slidenum">
              <a:rPr lang="en-GB" smtClean="0"/>
              <a:t>15</a:t>
            </a:fld>
            <a:endParaRPr lang="en-GB"/>
          </a:p>
        </p:txBody>
      </p:sp>
    </p:spTree>
    <p:extLst>
      <p:ext uri="{BB962C8B-B14F-4D97-AF65-F5344CB8AC3E}">
        <p14:creationId xmlns:p14="http://schemas.microsoft.com/office/powerpoint/2010/main" val="28646096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1520" y="1052736"/>
            <a:ext cx="7772400" cy="798509"/>
          </a:xfrm>
        </p:spPr>
        <p:txBody>
          <a:bodyPr>
            <a:normAutofit fontScale="90000"/>
          </a:bodyPr>
          <a:lstStyle/>
          <a:p>
            <a:r>
              <a:rPr lang="en-GB" sz="4400" b="1" dirty="0"/>
              <a:t>Importing Data into HBase</a:t>
            </a:r>
            <a:br>
              <a:rPr lang="en-GB" b="1" dirty="0"/>
            </a:br>
            <a:endParaRPr lang="en-GB" b="1" dirty="0"/>
          </a:p>
        </p:txBody>
      </p:sp>
      <p:sp>
        <p:nvSpPr>
          <p:cNvPr id="8" name="TextBox 7"/>
          <p:cNvSpPr txBox="1"/>
          <p:nvPr/>
        </p:nvSpPr>
        <p:spPr>
          <a:xfrm>
            <a:off x="1324686" y="1845244"/>
            <a:ext cx="7848872" cy="4031873"/>
          </a:xfrm>
          <a:prstGeom prst="rect">
            <a:avLst/>
          </a:prstGeom>
          <a:noFill/>
        </p:spPr>
        <p:txBody>
          <a:bodyPr wrap="square" rtlCol="0">
            <a:spAutoFit/>
          </a:bodyPr>
          <a:lstStyle/>
          <a:p>
            <a:pPr marL="342900" indent="-342900" algn="just">
              <a:buClr>
                <a:schemeClr val="accent1">
                  <a:lumMod val="75000"/>
                </a:schemeClr>
              </a:buClr>
              <a:buFont typeface="Arial" panose="020B0604020202020204" pitchFamily="34" charset="0"/>
              <a:buChar char="•"/>
            </a:pPr>
            <a:r>
              <a:rPr lang="en-GB" sz="2400" dirty="0"/>
              <a:t> --</a:t>
            </a:r>
            <a:r>
              <a:rPr lang="en-GB" sz="2400" dirty="0" err="1"/>
              <a:t>hbase</a:t>
            </a:r>
            <a:r>
              <a:rPr lang="en-GB" sz="2400" dirty="0"/>
              <a:t>-create-table --</a:t>
            </a:r>
            <a:r>
              <a:rPr lang="en-GB" sz="2400" dirty="0" err="1"/>
              <a:t>hbase</a:t>
            </a:r>
            <a:r>
              <a:rPr lang="en-GB" sz="2400" dirty="0"/>
              <a:t>-table</a:t>
            </a:r>
          </a:p>
          <a:p>
            <a:pPr marL="800100" lvl="1" indent="-342900" algn="just">
              <a:buClr>
                <a:schemeClr val="accent1">
                  <a:lumMod val="75000"/>
                </a:schemeClr>
              </a:buClr>
              <a:buFont typeface="Arial" panose="020B0604020202020204" pitchFamily="34" charset="0"/>
              <a:buChar char="•"/>
            </a:pPr>
            <a:r>
              <a:rPr lang="en-GB" sz="2000" dirty="0"/>
              <a:t> $ </a:t>
            </a:r>
            <a:r>
              <a:rPr lang="en-GB" sz="2000" dirty="0" err="1"/>
              <a:t>sqoop</a:t>
            </a:r>
            <a:r>
              <a:rPr lang="en-GB" sz="2000" dirty="0"/>
              <a:t> import --connect </a:t>
            </a:r>
            <a:r>
              <a:rPr lang="en-GB" sz="2000" dirty="0" err="1"/>
              <a:t>jdbc:mysql</a:t>
            </a:r>
            <a:r>
              <a:rPr lang="en-GB" sz="2000" dirty="0"/>
              <a:t>://</a:t>
            </a:r>
            <a:r>
              <a:rPr lang="en-GB" sz="2000" dirty="0" err="1"/>
              <a:t>dataset_server</a:t>
            </a:r>
            <a:r>
              <a:rPr lang="en-GB" sz="2000" dirty="0"/>
              <a:t>/</a:t>
            </a:r>
            <a:r>
              <a:rPr lang="en-GB" sz="2000" dirty="0" err="1"/>
              <a:t>dbname</a:t>
            </a:r>
            <a:r>
              <a:rPr lang="en-GB" sz="2000" dirty="0"/>
              <a:t> \</a:t>
            </a:r>
          </a:p>
          <a:p>
            <a:pPr lvl="1" algn="just">
              <a:buClr>
                <a:schemeClr val="accent1">
                  <a:lumMod val="75000"/>
                </a:schemeClr>
              </a:buClr>
            </a:pPr>
            <a:r>
              <a:rPr lang="en-GB" sz="2000" dirty="0"/>
              <a:t>       --table </a:t>
            </a:r>
            <a:r>
              <a:rPr lang="en-GB" sz="2000" dirty="0" err="1"/>
              <a:t>table_name</a:t>
            </a:r>
            <a:r>
              <a:rPr lang="en-GB" sz="2000" dirty="0"/>
              <a:t> --username </a:t>
            </a:r>
            <a:r>
              <a:rPr lang="en-GB" sz="2000" dirty="0" err="1"/>
              <a:t>user_name</a:t>
            </a:r>
            <a:r>
              <a:rPr lang="en-GB" sz="2000" dirty="0"/>
              <a:t> --password password\</a:t>
            </a:r>
          </a:p>
          <a:p>
            <a:pPr lvl="1" algn="just">
              <a:buClr>
                <a:schemeClr val="accent1">
                  <a:lumMod val="75000"/>
                </a:schemeClr>
              </a:buClr>
            </a:pPr>
            <a:r>
              <a:rPr lang="en-GB" sz="2000" dirty="0"/>
              <a:t>       --</a:t>
            </a:r>
            <a:r>
              <a:rPr lang="en-GB" sz="2000" dirty="0" err="1"/>
              <a:t>hbase</a:t>
            </a:r>
            <a:r>
              <a:rPr lang="en-GB" sz="2000" dirty="0"/>
              <a:t>-create-table --</a:t>
            </a:r>
            <a:r>
              <a:rPr lang="en-GB" sz="2000" dirty="0" err="1"/>
              <a:t>hbase</a:t>
            </a:r>
            <a:r>
              <a:rPr lang="en-GB" sz="2000" dirty="0"/>
              <a:t>-table </a:t>
            </a:r>
            <a:r>
              <a:rPr lang="en-GB" sz="2000" dirty="0" err="1"/>
              <a:t>hbase_table_name</a:t>
            </a:r>
            <a:r>
              <a:rPr lang="en-GB" sz="2000" dirty="0"/>
              <a:t> --column-             	family </a:t>
            </a:r>
            <a:r>
              <a:rPr lang="en-GB" sz="2000" dirty="0" err="1"/>
              <a:t>DB_type_Setting</a:t>
            </a:r>
            <a:endParaRPr lang="en-GB" sz="2400" dirty="0"/>
          </a:p>
          <a:p>
            <a:pPr marL="342900" indent="-342900" algn="just">
              <a:buClr>
                <a:schemeClr val="accent1">
                  <a:lumMod val="75000"/>
                </a:schemeClr>
              </a:buClr>
              <a:buFont typeface="Arial" panose="020B0604020202020204" pitchFamily="34" charset="0"/>
              <a:buChar char="•"/>
            </a:pPr>
            <a:r>
              <a:rPr lang="en-GB" sz="2400" dirty="0"/>
              <a:t> --</a:t>
            </a:r>
            <a:r>
              <a:rPr lang="en-GB" sz="2400" dirty="0" err="1"/>
              <a:t>hbase</a:t>
            </a:r>
            <a:r>
              <a:rPr lang="en-GB" sz="2400" dirty="0"/>
              <a:t>-create-table</a:t>
            </a:r>
          </a:p>
          <a:p>
            <a:pPr marL="800100" lvl="1" indent="-342900" algn="just">
              <a:buClr>
                <a:schemeClr val="accent1">
                  <a:lumMod val="75000"/>
                </a:schemeClr>
              </a:buClr>
              <a:buFont typeface="Arial" panose="020B0604020202020204" pitchFamily="34" charset="0"/>
              <a:buChar char="•"/>
            </a:pPr>
            <a:r>
              <a:rPr lang="en-GB" sz="2000" dirty="0"/>
              <a:t>Instructs Sqoop to create the </a:t>
            </a:r>
            <a:r>
              <a:rPr lang="en-GB" sz="2000" dirty="0" err="1"/>
              <a:t>Hbase</a:t>
            </a:r>
            <a:r>
              <a:rPr lang="en-GB" sz="2000" dirty="0"/>
              <a:t> table</a:t>
            </a:r>
          </a:p>
          <a:p>
            <a:pPr marL="342900" indent="-342900" algn="just">
              <a:buClr>
                <a:schemeClr val="accent1">
                  <a:lumMod val="75000"/>
                </a:schemeClr>
              </a:buClr>
              <a:buFont typeface="Arial" panose="020B0604020202020204" pitchFamily="34" charset="0"/>
              <a:buChar char="•"/>
            </a:pPr>
            <a:r>
              <a:rPr lang="en-GB" sz="2400" dirty="0"/>
              <a:t>--</a:t>
            </a:r>
            <a:r>
              <a:rPr lang="en-GB" sz="2400" dirty="0" err="1"/>
              <a:t>hbase</a:t>
            </a:r>
            <a:r>
              <a:rPr lang="en-GB" sz="2400" dirty="0"/>
              <a:t>-table</a:t>
            </a:r>
          </a:p>
          <a:p>
            <a:pPr marL="800100" lvl="1" indent="-342900" algn="just">
              <a:buClr>
                <a:schemeClr val="accent1">
                  <a:lumMod val="75000"/>
                </a:schemeClr>
              </a:buClr>
              <a:buFont typeface="Arial" panose="020B0604020202020204" pitchFamily="34" charset="0"/>
              <a:buChar char="•"/>
            </a:pPr>
            <a:r>
              <a:rPr lang="en-GB" sz="2000" dirty="0"/>
              <a:t>Specifies table name to use</a:t>
            </a:r>
          </a:p>
          <a:p>
            <a:pPr marL="342900" indent="-342900" algn="just">
              <a:buClr>
                <a:schemeClr val="accent1">
                  <a:lumMod val="75000"/>
                </a:schemeClr>
              </a:buClr>
              <a:buFont typeface="Arial" panose="020B0604020202020204" pitchFamily="34" charset="0"/>
              <a:buChar char="•"/>
            </a:pPr>
            <a:r>
              <a:rPr lang="en-GB" sz="2400" dirty="0"/>
              <a:t>--column-family</a:t>
            </a:r>
          </a:p>
          <a:p>
            <a:pPr marL="800100" lvl="1" indent="-342900" algn="just">
              <a:buClr>
                <a:schemeClr val="accent1">
                  <a:lumMod val="75000"/>
                </a:schemeClr>
              </a:buClr>
              <a:buFont typeface="Arial" panose="020B0604020202020204" pitchFamily="34" charset="0"/>
              <a:buChar char="•"/>
            </a:pPr>
            <a:r>
              <a:rPr lang="en-GB" sz="2000" dirty="0"/>
              <a:t>Specifies the column family name to use</a:t>
            </a:r>
          </a:p>
          <a:p>
            <a:pPr marL="800100" lvl="1" indent="-342900" algn="just">
              <a:buClr>
                <a:schemeClr val="accent1">
                  <a:lumMod val="75000"/>
                </a:schemeClr>
              </a:buClr>
              <a:buFont typeface="Arial" panose="020B0604020202020204" pitchFamily="34" charset="0"/>
              <a:buChar char="•"/>
            </a:pPr>
            <a:r>
              <a:rPr lang="en-GB" sz="2000" dirty="0"/>
              <a:t>For MySQL </a:t>
            </a:r>
            <a:r>
              <a:rPr lang="en-GB" sz="2000" dirty="0">
                <a:sym typeface="Wingdings" panose="05000000000000000000" pitchFamily="2" charset="2"/>
              </a:rPr>
              <a:t> </a:t>
            </a:r>
            <a:r>
              <a:rPr lang="en-GB" sz="2000" dirty="0" err="1">
                <a:sym typeface="Wingdings" panose="05000000000000000000" pitchFamily="2" charset="2"/>
              </a:rPr>
              <a:t>mysql</a:t>
            </a:r>
            <a:endParaRPr lang="en-GB" sz="2000" dirty="0"/>
          </a:p>
        </p:txBody>
      </p:sp>
      <p:sp>
        <p:nvSpPr>
          <p:cNvPr id="5" name="Date Placeholder 4"/>
          <p:cNvSpPr>
            <a:spLocks noGrp="1"/>
          </p:cNvSpPr>
          <p:nvPr>
            <p:ph type="dt" sz="half" idx="10"/>
          </p:nvPr>
        </p:nvSpPr>
        <p:spPr/>
        <p:txBody>
          <a:bodyPr/>
          <a:lstStyle/>
          <a:p>
            <a:fld id="{431FD695-B779-4EC5-B148-9C76F71EC022}" type="datetime1">
              <a:rPr lang="en-US" smtClean="0"/>
              <a:t>3/5/2017</a:t>
            </a:fld>
            <a:endParaRPr lang="en-GB"/>
          </a:p>
        </p:txBody>
      </p:sp>
      <p:sp>
        <p:nvSpPr>
          <p:cNvPr id="6" name="Slide Number Placeholder 5"/>
          <p:cNvSpPr>
            <a:spLocks noGrp="1"/>
          </p:cNvSpPr>
          <p:nvPr>
            <p:ph type="sldNum" sz="quarter" idx="12"/>
          </p:nvPr>
        </p:nvSpPr>
        <p:spPr/>
        <p:txBody>
          <a:bodyPr/>
          <a:lstStyle/>
          <a:p>
            <a:fld id="{CBA5701E-CAB3-45B2-A25A-CAD795BD6E89}" type="slidenum">
              <a:rPr lang="en-GB" smtClean="0"/>
              <a:t>16</a:t>
            </a:fld>
            <a:endParaRPr lang="en-GB"/>
          </a:p>
        </p:txBody>
      </p:sp>
    </p:spTree>
    <p:extLst>
      <p:ext uri="{BB962C8B-B14F-4D97-AF65-F5344CB8AC3E}">
        <p14:creationId xmlns:p14="http://schemas.microsoft.com/office/powerpoint/2010/main" val="25871246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24544" y="908720"/>
            <a:ext cx="7772400" cy="798509"/>
          </a:xfrm>
        </p:spPr>
        <p:txBody>
          <a:bodyPr>
            <a:normAutofit fontScale="90000"/>
          </a:bodyPr>
          <a:lstStyle/>
          <a:p>
            <a:r>
              <a:rPr lang="en-GB" sz="4900" b="1" dirty="0" err="1"/>
              <a:t>Sqoop</a:t>
            </a:r>
            <a:r>
              <a:rPr lang="en-GB" sz="4900" b="1" dirty="0"/>
              <a:t> Connectors</a:t>
            </a:r>
            <a:br>
              <a:rPr lang="en-GB" b="1" dirty="0"/>
            </a:br>
            <a:endParaRPr lang="en-GB" b="1" dirty="0"/>
          </a:p>
        </p:txBody>
      </p:sp>
      <p:sp>
        <p:nvSpPr>
          <p:cNvPr id="8" name="TextBox 7"/>
          <p:cNvSpPr txBox="1"/>
          <p:nvPr/>
        </p:nvSpPr>
        <p:spPr>
          <a:xfrm>
            <a:off x="1619672" y="1484784"/>
            <a:ext cx="7416824" cy="3647152"/>
          </a:xfrm>
          <a:prstGeom prst="rect">
            <a:avLst/>
          </a:prstGeom>
          <a:noFill/>
        </p:spPr>
        <p:txBody>
          <a:bodyPr wrap="square" rtlCol="0">
            <a:spAutoFit/>
          </a:bodyPr>
          <a:lstStyle/>
          <a:p>
            <a:pPr algn="just">
              <a:buClr>
                <a:schemeClr val="accent1">
                  <a:lumMod val="75000"/>
                </a:schemeClr>
              </a:buClr>
              <a:buFont typeface="Arial" pitchFamily="34" charset="0"/>
              <a:buChar char="•"/>
            </a:pPr>
            <a:r>
              <a:rPr lang="en-GB" sz="2400" dirty="0"/>
              <a:t> Generic</a:t>
            </a:r>
          </a:p>
          <a:p>
            <a:pPr lvl="1" algn="just">
              <a:buClr>
                <a:schemeClr val="accent1">
                  <a:lumMod val="75000"/>
                </a:schemeClr>
              </a:buClr>
              <a:buFont typeface="Arial" pitchFamily="34" charset="0"/>
              <a:buChar char="•"/>
            </a:pPr>
            <a:r>
              <a:rPr lang="en-GB" sz="2300" dirty="0"/>
              <a:t>These are the most basic ones that uses the JDBC interface for accessing metadata and transferring data.</a:t>
            </a:r>
          </a:p>
          <a:p>
            <a:pPr lvl="1" algn="just">
              <a:buClr>
                <a:schemeClr val="accent1">
                  <a:lumMod val="75000"/>
                </a:schemeClr>
              </a:buClr>
              <a:buFont typeface="Arial" pitchFamily="34" charset="0"/>
              <a:buChar char="•"/>
            </a:pPr>
            <a:endParaRPr lang="en-GB" sz="2300" dirty="0"/>
          </a:p>
          <a:p>
            <a:pPr algn="just">
              <a:buClr>
                <a:schemeClr val="accent1">
                  <a:lumMod val="75000"/>
                </a:schemeClr>
              </a:buClr>
              <a:buFont typeface="Arial" pitchFamily="34" charset="0"/>
              <a:buChar char="•"/>
            </a:pPr>
            <a:r>
              <a:rPr lang="en-GB" sz="2400" dirty="0"/>
              <a:t>Specialised</a:t>
            </a:r>
          </a:p>
          <a:p>
            <a:pPr lvl="1" algn="just">
              <a:buClr>
                <a:schemeClr val="accent1">
                  <a:lumMod val="75000"/>
                </a:schemeClr>
              </a:buClr>
              <a:buFont typeface="Arial" pitchFamily="34" charset="0"/>
              <a:buChar char="•"/>
            </a:pPr>
            <a:r>
              <a:rPr lang="en-GB" sz="2300" dirty="0"/>
              <a:t>These are the custom Sqoop connectors that may or may not depend on JDBC e.g.; Netezza, Teradata, SQL Server, Oracle.</a:t>
            </a:r>
          </a:p>
          <a:p>
            <a:pPr lvl="1" algn="just">
              <a:buClr>
                <a:schemeClr val="accent1">
                  <a:lumMod val="75000"/>
                </a:schemeClr>
              </a:buClr>
              <a:buFont typeface="Arial" pitchFamily="34" charset="0"/>
              <a:buChar char="•"/>
            </a:pPr>
            <a:endParaRPr lang="en-GB" sz="2300" dirty="0"/>
          </a:p>
          <a:p>
            <a:pPr lvl="2" algn="just">
              <a:buClr>
                <a:schemeClr val="accent1">
                  <a:lumMod val="75000"/>
                </a:schemeClr>
              </a:buClr>
              <a:buFont typeface="Arial" pitchFamily="34" charset="0"/>
              <a:buChar char="•"/>
            </a:pPr>
            <a:endParaRPr lang="en-GB" sz="2200" dirty="0"/>
          </a:p>
        </p:txBody>
      </p:sp>
      <p:sp>
        <p:nvSpPr>
          <p:cNvPr id="5" name="Date Placeholder 4"/>
          <p:cNvSpPr>
            <a:spLocks noGrp="1"/>
          </p:cNvSpPr>
          <p:nvPr>
            <p:ph type="dt" sz="half" idx="10"/>
          </p:nvPr>
        </p:nvSpPr>
        <p:spPr/>
        <p:txBody>
          <a:bodyPr/>
          <a:lstStyle/>
          <a:p>
            <a:fld id="{126661A8-32FB-46E5-91CB-B7BF1E2BC810}" type="datetime1">
              <a:rPr lang="en-US" smtClean="0"/>
              <a:t>3/5/2017</a:t>
            </a:fld>
            <a:endParaRPr lang="en-GB"/>
          </a:p>
        </p:txBody>
      </p:sp>
      <p:sp>
        <p:nvSpPr>
          <p:cNvPr id="6" name="Slide Number Placeholder 5"/>
          <p:cNvSpPr>
            <a:spLocks noGrp="1"/>
          </p:cNvSpPr>
          <p:nvPr>
            <p:ph type="sldNum" sz="quarter" idx="12"/>
          </p:nvPr>
        </p:nvSpPr>
        <p:spPr/>
        <p:txBody>
          <a:bodyPr/>
          <a:lstStyle/>
          <a:p>
            <a:fld id="{CBA5701E-CAB3-45B2-A25A-CAD795BD6E89}" type="slidenum">
              <a:rPr lang="en-GB" smtClean="0"/>
              <a:t>17</a:t>
            </a:fld>
            <a:endParaRPr lang="en-GB"/>
          </a:p>
        </p:txBody>
      </p:sp>
    </p:spTree>
    <p:extLst>
      <p:ext uri="{BB962C8B-B14F-4D97-AF65-F5344CB8AC3E}">
        <p14:creationId xmlns:p14="http://schemas.microsoft.com/office/powerpoint/2010/main" val="12450273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02466" y="1628800"/>
            <a:ext cx="7772400" cy="798509"/>
          </a:xfrm>
        </p:spPr>
        <p:txBody>
          <a:bodyPr>
            <a:normAutofit fontScale="90000"/>
          </a:bodyPr>
          <a:lstStyle/>
          <a:p>
            <a:r>
              <a:rPr lang="en-GB" sz="4400" b="1" dirty="0"/>
              <a:t>Exporting Data from Hadoop using Sqoop               </a:t>
            </a:r>
            <a:r>
              <a:rPr lang="en-GB" sz="4900" b="1" dirty="0">
                <a:solidFill>
                  <a:srgbClr val="FBF9DB"/>
                </a:solidFill>
              </a:rPr>
              <a:t>h</a:t>
            </a:r>
            <a:br>
              <a:rPr lang="en-GB" b="1" dirty="0"/>
            </a:br>
            <a:endParaRPr lang="en-GB" b="1" dirty="0"/>
          </a:p>
        </p:txBody>
      </p:sp>
      <p:sp>
        <p:nvSpPr>
          <p:cNvPr id="8" name="TextBox 7"/>
          <p:cNvSpPr txBox="1"/>
          <p:nvPr/>
        </p:nvSpPr>
        <p:spPr>
          <a:xfrm>
            <a:off x="1115616" y="1851245"/>
            <a:ext cx="7848872" cy="3847207"/>
          </a:xfrm>
          <a:prstGeom prst="rect">
            <a:avLst/>
          </a:prstGeom>
          <a:noFill/>
        </p:spPr>
        <p:txBody>
          <a:bodyPr wrap="square" rtlCol="0">
            <a:spAutoFit/>
          </a:bodyPr>
          <a:lstStyle/>
          <a:p>
            <a:pPr algn="just">
              <a:buClr>
                <a:schemeClr val="accent1">
                  <a:lumMod val="75000"/>
                </a:schemeClr>
              </a:buClr>
              <a:buFont typeface="Arial" pitchFamily="34" charset="0"/>
              <a:buChar char="•"/>
            </a:pPr>
            <a:r>
              <a:rPr lang="en-GB" sz="2400" dirty="0"/>
              <a:t>  </a:t>
            </a:r>
            <a:r>
              <a:rPr lang="en-IN" sz="2400" dirty="0"/>
              <a:t>The export tool exports a set of files from HDFS back to an    RDBMS</a:t>
            </a:r>
          </a:p>
          <a:p>
            <a:pPr lvl="1" algn="just">
              <a:buClr>
                <a:schemeClr val="accent1">
                  <a:lumMod val="75000"/>
                </a:schemeClr>
              </a:buClr>
              <a:buFont typeface="Arial" pitchFamily="34" charset="0"/>
              <a:buChar char="•"/>
            </a:pPr>
            <a:r>
              <a:rPr lang="en-IN" sz="2000" dirty="0"/>
              <a:t>The target table must already exist in the database. The input files are read and parsed into a set of records according to the user-specified delimiters</a:t>
            </a:r>
          </a:p>
          <a:p>
            <a:pPr algn="just">
              <a:buClr>
                <a:schemeClr val="accent1">
                  <a:lumMod val="75000"/>
                </a:schemeClr>
              </a:buClr>
              <a:buFont typeface="Arial" pitchFamily="34" charset="0"/>
              <a:buChar char="•"/>
            </a:pPr>
            <a:endParaRPr lang="en-GB" sz="2400" dirty="0"/>
          </a:p>
          <a:p>
            <a:pPr algn="just">
              <a:buClr>
                <a:schemeClr val="accent1">
                  <a:lumMod val="75000"/>
                </a:schemeClr>
              </a:buClr>
              <a:buFont typeface="Arial" pitchFamily="34" charset="0"/>
              <a:buChar char="•"/>
            </a:pPr>
            <a:r>
              <a:rPr lang="en-GB" sz="2400" dirty="0"/>
              <a:t> export-</a:t>
            </a:r>
            <a:r>
              <a:rPr lang="en-GB" sz="2400" dirty="0" err="1"/>
              <a:t>dir</a:t>
            </a:r>
            <a:r>
              <a:rPr lang="en-GB" sz="2400" dirty="0"/>
              <a:t> -&gt; The HDFS folder from where the data will be   	exported</a:t>
            </a:r>
          </a:p>
          <a:p>
            <a:pPr lvl="1">
              <a:buClr>
                <a:schemeClr val="accent1">
                  <a:lumMod val="75000"/>
                </a:schemeClr>
              </a:buClr>
              <a:buFont typeface="Arial" pitchFamily="34" charset="0"/>
              <a:buChar char="•"/>
            </a:pPr>
            <a:r>
              <a:rPr lang="en-GB" sz="2400" dirty="0"/>
              <a:t>   </a:t>
            </a:r>
            <a:r>
              <a:rPr lang="en-GB" sz="2000" dirty="0"/>
              <a:t>$  </a:t>
            </a:r>
            <a:r>
              <a:rPr lang="en-GB" sz="2000" dirty="0" err="1"/>
              <a:t>sqoop</a:t>
            </a:r>
            <a:r>
              <a:rPr lang="en-GB" sz="2000" dirty="0"/>
              <a:t> export --connect </a:t>
            </a:r>
            <a:r>
              <a:rPr lang="en-GB" sz="2000" dirty="0" err="1"/>
              <a:t>jdbc:mysql</a:t>
            </a:r>
            <a:r>
              <a:rPr lang="en-GB" sz="2000" dirty="0"/>
              <a:t>://</a:t>
            </a:r>
            <a:r>
              <a:rPr lang="en-GB" sz="2000" dirty="0" err="1"/>
              <a:t>database_server</a:t>
            </a:r>
            <a:r>
              <a:rPr lang="en-GB" sz="2000" dirty="0"/>
              <a:t>/</a:t>
            </a:r>
            <a:r>
              <a:rPr lang="en-GB" sz="2000" dirty="0" err="1"/>
              <a:t>dbname</a:t>
            </a:r>
            <a:r>
              <a:rPr lang="en-GB" sz="2000" dirty="0"/>
              <a:t> \          	--table </a:t>
            </a:r>
            <a:r>
              <a:rPr lang="en-GB" sz="2000" dirty="0" err="1"/>
              <a:t>target_table_name</a:t>
            </a:r>
            <a:r>
              <a:rPr lang="en-GB" sz="2000" dirty="0"/>
              <a:t> --username </a:t>
            </a:r>
            <a:r>
              <a:rPr lang="en-GB" sz="2000" dirty="0" err="1"/>
              <a:t>user_name</a:t>
            </a:r>
            <a:r>
              <a:rPr lang="en-GB" sz="2000" dirty="0"/>
              <a:t> --password \</a:t>
            </a:r>
          </a:p>
          <a:p>
            <a:pPr lvl="1">
              <a:buClr>
                <a:schemeClr val="accent1">
                  <a:lumMod val="75000"/>
                </a:schemeClr>
              </a:buClr>
            </a:pPr>
            <a:r>
              <a:rPr lang="en-GB" sz="2000" dirty="0"/>
              <a:t>         --export-</a:t>
            </a:r>
            <a:r>
              <a:rPr lang="en-GB" sz="2000" dirty="0" err="1"/>
              <a:t>dir</a:t>
            </a:r>
            <a:r>
              <a:rPr lang="en-GB" sz="2000" dirty="0"/>
              <a:t> /home/</a:t>
            </a:r>
            <a:r>
              <a:rPr lang="en-GB" sz="2000" dirty="0" err="1"/>
              <a:t>cloudera</a:t>
            </a:r>
            <a:r>
              <a:rPr lang="en-GB" sz="2000" dirty="0"/>
              <a:t>/</a:t>
            </a:r>
            <a:r>
              <a:rPr lang="en-GB" sz="2000" dirty="0" err="1"/>
              <a:t>hivedb</a:t>
            </a:r>
            <a:r>
              <a:rPr lang="en-GB" sz="2000" dirty="0"/>
              <a:t>/</a:t>
            </a:r>
            <a:r>
              <a:rPr lang="en-GB" sz="2000" dirty="0" err="1"/>
              <a:t>testbl</a:t>
            </a:r>
            <a:endParaRPr lang="en-GB" sz="2000" dirty="0"/>
          </a:p>
        </p:txBody>
      </p:sp>
      <p:sp>
        <p:nvSpPr>
          <p:cNvPr id="5" name="Date Placeholder 4"/>
          <p:cNvSpPr>
            <a:spLocks noGrp="1"/>
          </p:cNvSpPr>
          <p:nvPr>
            <p:ph type="dt" sz="half" idx="10"/>
          </p:nvPr>
        </p:nvSpPr>
        <p:spPr/>
        <p:txBody>
          <a:bodyPr/>
          <a:lstStyle/>
          <a:p>
            <a:fld id="{E1B5A2FF-B86D-4FB9-84C8-0F045B1CFA32}" type="datetime1">
              <a:rPr lang="en-US" smtClean="0"/>
              <a:t>3/5/2017</a:t>
            </a:fld>
            <a:endParaRPr lang="en-GB"/>
          </a:p>
        </p:txBody>
      </p:sp>
      <p:sp>
        <p:nvSpPr>
          <p:cNvPr id="6" name="Slide Number Placeholder 5"/>
          <p:cNvSpPr>
            <a:spLocks noGrp="1"/>
          </p:cNvSpPr>
          <p:nvPr>
            <p:ph type="sldNum" sz="quarter" idx="12"/>
          </p:nvPr>
        </p:nvSpPr>
        <p:spPr/>
        <p:txBody>
          <a:bodyPr/>
          <a:lstStyle/>
          <a:p>
            <a:fld id="{CBA5701E-CAB3-45B2-A25A-CAD795BD6E89}" type="slidenum">
              <a:rPr lang="en-GB" smtClean="0"/>
              <a:t>18</a:t>
            </a:fld>
            <a:endParaRPr lang="en-GB"/>
          </a:p>
        </p:txBody>
      </p:sp>
    </p:spTree>
    <p:extLst>
      <p:ext uri="{BB962C8B-B14F-4D97-AF65-F5344CB8AC3E}">
        <p14:creationId xmlns:p14="http://schemas.microsoft.com/office/powerpoint/2010/main" val="19359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891" y="1628800"/>
            <a:ext cx="7772400" cy="798509"/>
          </a:xfrm>
        </p:spPr>
        <p:txBody>
          <a:bodyPr>
            <a:normAutofit fontScale="90000"/>
          </a:bodyPr>
          <a:lstStyle/>
          <a:p>
            <a:r>
              <a:rPr lang="en-GB" sz="4400" b="1" dirty="0"/>
              <a:t>Exporting Data using</a:t>
            </a:r>
            <a:br>
              <a:rPr lang="en-GB" sz="4400" b="1" dirty="0"/>
            </a:br>
            <a:r>
              <a:rPr lang="en-GB" sz="4400" b="1" dirty="0"/>
              <a:t>       Sqoop                </a:t>
            </a:r>
            <a:r>
              <a:rPr lang="en-GB" sz="4900" b="1" dirty="0">
                <a:solidFill>
                  <a:srgbClr val="FBF9DB"/>
                </a:solidFill>
              </a:rPr>
              <a:t>h</a:t>
            </a:r>
            <a:br>
              <a:rPr lang="en-GB" b="1" dirty="0"/>
            </a:br>
            <a:endParaRPr lang="en-GB" b="1" dirty="0"/>
          </a:p>
        </p:txBody>
      </p:sp>
      <p:sp>
        <p:nvSpPr>
          <p:cNvPr id="8" name="TextBox 7"/>
          <p:cNvSpPr txBox="1"/>
          <p:nvPr/>
        </p:nvSpPr>
        <p:spPr>
          <a:xfrm>
            <a:off x="942675" y="2036688"/>
            <a:ext cx="4968552" cy="3631763"/>
          </a:xfrm>
          <a:prstGeom prst="rect">
            <a:avLst/>
          </a:prstGeom>
          <a:noFill/>
        </p:spPr>
        <p:txBody>
          <a:bodyPr wrap="square" rtlCol="0">
            <a:spAutoFit/>
          </a:bodyPr>
          <a:lstStyle/>
          <a:p>
            <a:pPr algn="just">
              <a:buClr>
                <a:schemeClr val="accent1">
                  <a:lumMod val="75000"/>
                </a:schemeClr>
              </a:buClr>
              <a:buSzPct val="160000"/>
              <a:buFont typeface="Arial" pitchFamily="34" charset="0"/>
              <a:buChar char="•"/>
            </a:pPr>
            <a:r>
              <a:rPr lang="en-GB" dirty="0"/>
              <a:t> </a:t>
            </a:r>
            <a:r>
              <a:rPr lang="en-GB" sz="2400" dirty="0"/>
              <a:t>Step 1</a:t>
            </a:r>
          </a:p>
          <a:p>
            <a:pPr lvl="1" algn="just">
              <a:buClr>
                <a:schemeClr val="accent1">
                  <a:lumMod val="75000"/>
                </a:schemeClr>
              </a:buClr>
              <a:buFont typeface="Arial" pitchFamily="34" charset="0"/>
              <a:buChar char="•"/>
            </a:pPr>
            <a:r>
              <a:rPr lang="en-GB" dirty="0"/>
              <a:t> Introspect the database for metadata	</a:t>
            </a:r>
          </a:p>
          <a:p>
            <a:pPr algn="just">
              <a:buClr>
                <a:schemeClr val="accent1">
                  <a:lumMod val="75000"/>
                </a:schemeClr>
              </a:buClr>
              <a:buFont typeface="Arial" pitchFamily="34" charset="0"/>
              <a:buChar char="•"/>
            </a:pPr>
            <a:r>
              <a:rPr lang="en-GB" sz="2400" dirty="0"/>
              <a:t>Step 2</a:t>
            </a:r>
          </a:p>
          <a:p>
            <a:pPr lvl="1" algn="just">
              <a:buClr>
                <a:schemeClr val="accent1">
                  <a:lumMod val="75000"/>
                </a:schemeClr>
              </a:buClr>
              <a:buFont typeface="Arial" pitchFamily="34" charset="0"/>
              <a:buChar char="•"/>
            </a:pPr>
            <a:r>
              <a:rPr lang="en-GB" sz="2000" dirty="0"/>
              <a:t>Transfer the data</a:t>
            </a:r>
          </a:p>
          <a:p>
            <a:pPr lvl="2" algn="just">
              <a:buClr>
                <a:schemeClr val="accent1">
                  <a:lumMod val="75000"/>
                </a:schemeClr>
              </a:buClr>
              <a:buFont typeface="Arial" pitchFamily="34" charset="0"/>
              <a:buChar char="•"/>
            </a:pPr>
            <a:r>
              <a:rPr lang="en-GB" dirty="0"/>
              <a:t> Sqoop divides the input dataset into splits </a:t>
            </a:r>
          </a:p>
          <a:p>
            <a:pPr lvl="2" algn="just">
              <a:buClr>
                <a:schemeClr val="accent1">
                  <a:lumMod val="75000"/>
                </a:schemeClr>
              </a:buClr>
              <a:buFont typeface="Arial" pitchFamily="34" charset="0"/>
              <a:buChar char="•"/>
            </a:pPr>
            <a:r>
              <a:rPr lang="en-GB" dirty="0"/>
              <a:t> Sqoop uses individual map tasks to transfer the splits to the dataset</a:t>
            </a:r>
          </a:p>
          <a:p>
            <a:pPr lvl="2" algn="just">
              <a:buClr>
                <a:schemeClr val="accent1">
                  <a:lumMod val="75000"/>
                </a:schemeClr>
              </a:buClr>
              <a:buFont typeface="Arial" pitchFamily="34" charset="0"/>
              <a:buChar char="•"/>
            </a:pPr>
            <a:r>
              <a:rPr lang="en-GB" dirty="0"/>
              <a:t> Each map task perform this transfer over many transactions in order to ensure optimal throughput and minimal resource utilization</a:t>
            </a: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968173" y="2132856"/>
            <a:ext cx="3068323" cy="3465940"/>
          </a:xfrm>
          <a:prstGeom prst="rect">
            <a:avLst/>
          </a:prstGeom>
        </p:spPr>
      </p:pic>
      <p:sp>
        <p:nvSpPr>
          <p:cNvPr id="6" name="Date Placeholder 5"/>
          <p:cNvSpPr>
            <a:spLocks noGrp="1"/>
          </p:cNvSpPr>
          <p:nvPr>
            <p:ph type="dt" sz="half" idx="10"/>
          </p:nvPr>
        </p:nvSpPr>
        <p:spPr/>
        <p:txBody>
          <a:bodyPr/>
          <a:lstStyle/>
          <a:p>
            <a:fld id="{230FE0E4-C3B4-4CFD-8C47-F8F251551946}" type="datetime1">
              <a:rPr lang="en-US" smtClean="0"/>
              <a:t>3/5/2017</a:t>
            </a:fld>
            <a:endParaRPr lang="en-GB"/>
          </a:p>
        </p:txBody>
      </p:sp>
      <p:sp>
        <p:nvSpPr>
          <p:cNvPr id="7" name="Slide Number Placeholder 6"/>
          <p:cNvSpPr>
            <a:spLocks noGrp="1"/>
          </p:cNvSpPr>
          <p:nvPr>
            <p:ph type="sldNum" sz="quarter" idx="12"/>
          </p:nvPr>
        </p:nvSpPr>
        <p:spPr/>
        <p:txBody>
          <a:bodyPr/>
          <a:lstStyle/>
          <a:p>
            <a:fld id="{CBA5701E-CAB3-45B2-A25A-CAD795BD6E89}" type="slidenum">
              <a:rPr lang="en-GB" smtClean="0"/>
              <a:t>19</a:t>
            </a:fld>
            <a:endParaRPr lang="en-GB"/>
          </a:p>
        </p:txBody>
      </p:sp>
    </p:spTree>
    <p:extLst>
      <p:ext uri="{BB962C8B-B14F-4D97-AF65-F5344CB8AC3E}">
        <p14:creationId xmlns:p14="http://schemas.microsoft.com/office/powerpoint/2010/main" val="9219882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67744" y="332656"/>
            <a:ext cx="7772400" cy="1179983"/>
          </a:xfrm>
        </p:spPr>
        <p:txBody>
          <a:bodyPr>
            <a:normAutofit/>
          </a:bodyPr>
          <a:lstStyle/>
          <a:p>
            <a:pPr algn="l"/>
            <a:r>
              <a:rPr lang="en-US" sz="4000" b="1" dirty="0"/>
              <a:t>What is Covered </a:t>
            </a:r>
            <a:endParaRPr lang="en-IN" sz="4000" b="1" dirty="0"/>
          </a:p>
        </p:txBody>
      </p:sp>
      <p:sp>
        <p:nvSpPr>
          <p:cNvPr id="3" name="Subtitle 2"/>
          <p:cNvSpPr>
            <a:spLocks noGrp="1"/>
          </p:cNvSpPr>
          <p:nvPr>
            <p:ph type="subTitle" idx="1"/>
          </p:nvPr>
        </p:nvSpPr>
        <p:spPr>
          <a:xfrm>
            <a:off x="2483768" y="1916832"/>
            <a:ext cx="7162800" cy="4038600"/>
          </a:xfrm>
        </p:spPr>
        <p:txBody>
          <a:bodyPr>
            <a:normAutofit lnSpcReduction="10000"/>
          </a:bodyPr>
          <a:lstStyle/>
          <a:p>
            <a:pPr marL="514350" indent="-514350" algn="l">
              <a:buFont typeface="Arial" pitchFamily="34" charset="0"/>
              <a:buChar char="•"/>
            </a:pPr>
            <a:r>
              <a:rPr lang="en-US" sz="2400" dirty="0">
                <a:solidFill>
                  <a:schemeClr val="tx1"/>
                </a:solidFill>
              </a:rPr>
              <a:t>What is Sqoop</a:t>
            </a:r>
          </a:p>
          <a:p>
            <a:pPr marL="514350" indent="-514350" algn="l">
              <a:buFont typeface="Arial" pitchFamily="34" charset="0"/>
              <a:buChar char="•"/>
            </a:pPr>
            <a:r>
              <a:rPr lang="en-US" sz="2400" dirty="0">
                <a:solidFill>
                  <a:schemeClr val="tx1"/>
                </a:solidFill>
              </a:rPr>
              <a:t>Why Sqoop</a:t>
            </a:r>
          </a:p>
          <a:p>
            <a:pPr marL="514350" indent="-514350" algn="l">
              <a:buFont typeface="Arial" pitchFamily="34" charset="0"/>
              <a:buChar char="•"/>
            </a:pPr>
            <a:r>
              <a:rPr lang="en-US" sz="2400" dirty="0">
                <a:solidFill>
                  <a:schemeClr val="tx1"/>
                </a:solidFill>
              </a:rPr>
              <a:t>How Sqoop Works</a:t>
            </a:r>
          </a:p>
          <a:p>
            <a:pPr marL="514350" indent="-514350" algn="l">
              <a:buFont typeface="Arial" pitchFamily="34" charset="0"/>
              <a:buChar char="•"/>
            </a:pPr>
            <a:r>
              <a:rPr lang="en-US" sz="2400" dirty="0"/>
              <a:t>Who Uses Sqoop</a:t>
            </a:r>
            <a:endParaRPr lang="en-US" sz="2400" dirty="0">
              <a:solidFill>
                <a:schemeClr val="tx1"/>
              </a:solidFill>
            </a:endParaRPr>
          </a:p>
          <a:p>
            <a:pPr marL="514350" indent="-514350" algn="l">
              <a:buFont typeface="Arial" pitchFamily="34" charset="0"/>
              <a:buChar char="•"/>
            </a:pPr>
            <a:r>
              <a:rPr lang="en-US" sz="2400" dirty="0">
                <a:solidFill>
                  <a:schemeClr val="tx1"/>
                </a:solidFill>
              </a:rPr>
              <a:t>Importing and exporting data using Sqoop</a:t>
            </a:r>
          </a:p>
          <a:p>
            <a:pPr marL="514350" indent="-514350" algn="l">
              <a:buFont typeface="Arial" pitchFamily="34" charset="0"/>
              <a:buChar char="•"/>
            </a:pPr>
            <a:r>
              <a:rPr lang="en-US" sz="2400" dirty="0">
                <a:solidFill>
                  <a:schemeClr val="tx1"/>
                </a:solidFill>
              </a:rPr>
              <a:t>Data Import in Hive and HBase with </a:t>
            </a:r>
            <a:r>
              <a:rPr lang="en-US" sz="2400" dirty="0"/>
              <a:t>S</a:t>
            </a:r>
            <a:r>
              <a:rPr lang="en-US" sz="2400" dirty="0">
                <a:solidFill>
                  <a:schemeClr val="tx1"/>
                </a:solidFill>
              </a:rPr>
              <a:t>qoop</a:t>
            </a:r>
          </a:p>
          <a:p>
            <a:pPr marL="514350" indent="-514350" algn="l">
              <a:buFont typeface="Arial" pitchFamily="34" charset="0"/>
              <a:buChar char="•"/>
            </a:pPr>
            <a:r>
              <a:rPr lang="en-US" sz="2400" dirty="0">
                <a:solidFill>
                  <a:schemeClr val="tx1"/>
                </a:solidFill>
              </a:rPr>
              <a:t>Conclusion</a:t>
            </a:r>
          </a:p>
          <a:p>
            <a:pPr marL="514350" indent="-514350" algn="l">
              <a:buFont typeface="Arial" pitchFamily="34" charset="0"/>
              <a:buChar char="•"/>
            </a:pPr>
            <a:r>
              <a:rPr lang="en-US" sz="2400" dirty="0">
                <a:solidFill>
                  <a:schemeClr val="tx1"/>
                </a:solidFill>
              </a:rPr>
              <a:t>References</a:t>
            </a:r>
            <a:endParaRPr lang="en-IN" dirty="0">
              <a:solidFill>
                <a:schemeClr val="tx1"/>
              </a:solidFill>
            </a:endParaRPr>
          </a:p>
        </p:txBody>
      </p:sp>
      <p:sp>
        <p:nvSpPr>
          <p:cNvPr id="6" name="Date Placeholder 5"/>
          <p:cNvSpPr>
            <a:spLocks noGrp="1"/>
          </p:cNvSpPr>
          <p:nvPr>
            <p:ph type="dt" sz="half" idx="10"/>
          </p:nvPr>
        </p:nvSpPr>
        <p:spPr/>
        <p:txBody>
          <a:bodyPr/>
          <a:lstStyle/>
          <a:p>
            <a:fld id="{D64322DB-9441-4EC7-9008-D2847BD9A10A}" type="datetime1">
              <a:rPr lang="en-US" smtClean="0"/>
              <a:t>3/5/2017</a:t>
            </a:fld>
            <a:endParaRPr lang="en-GB"/>
          </a:p>
        </p:txBody>
      </p:sp>
      <p:sp>
        <p:nvSpPr>
          <p:cNvPr id="7" name="Slide Number Placeholder 6"/>
          <p:cNvSpPr>
            <a:spLocks noGrp="1"/>
          </p:cNvSpPr>
          <p:nvPr>
            <p:ph type="sldNum" sz="quarter" idx="12"/>
          </p:nvPr>
        </p:nvSpPr>
        <p:spPr/>
        <p:txBody>
          <a:bodyPr/>
          <a:lstStyle/>
          <a:p>
            <a:fld id="{CBA5701E-CAB3-45B2-A25A-CAD795BD6E89}" type="slidenum">
              <a:rPr lang="en-GB" smtClean="0"/>
              <a:t>2</a:t>
            </a:fld>
            <a:endParaRPr lang="en-GB"/>
          </a:p>
        </p:txBody>
      </p:sp>
    </p:spTree>
    <p:extLst>
      <p:ext uri="{BB962C8B-B14F-4D97-AF65-F5344CB8AC3E}">
        <p14:creationId xmlns:p14="http://schemas.microsoft.com/office/powerpoint/2010/main" val="29520983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4103"/>
            <a:ext cx="8229600" cy="1143000"/>
          </a:xfrm>
        </p:spPr>
        <p:txBody>
          <a:bodyPr>
            <a:normAutofit/>
          </a:bodyPr>
          <a:lstStyle/>
          <a:p>
            <a:r>
              <a:rPr lang="en-IN" b="1" dirty="0"/>
              <a:t>Conclusion</a:t>
            </a:r>
          </a:p>
        </p:txBody>
      </p:sp>
      <p:sp>
        <p:nvSpPr>
          <p:cNvPr id="3" name="Content Placeholder 2"/>
          <p:cNvSpPr>
            <a:spLocks noGrp="1"/>
          </p:cNvSpPr>
          <p:nvPr>
            <p:ph idx="1"/>
          </p:nvPr>
        </p:nvSpPr>
        <p:spPr>
          <a:xfrm>
            <a:off x="685800" y="990600"/>
            <a:ext cx="7516002" cy="5334000"/>
          </a:xfrm>
        </p:spPr>
        <p:txBody>
          <a:bodyPr>
            <a:normAutofit/>
          </a:bodyPr>
          <a:lstStyle/>
          <a:p>
            <a:pPr algn="just"/>
            <a:r>
              <a:rPr lang="en-IN" dirty="0"/>
              <a:t>The apache </a:t>
            </a:r>
            <a:r>
              <a:rPr lang="en-IN" dirty="0" err="1"/>
              <a:t>Sqoop</a:t>
            </a:r>
            <a:r>
              <a:rPr lang="en-IN" dirty="0"/>
              <a:t> tool is the most popular and efficient means to transfer high volume data into HDFS</a:t>
            </a:r>
          </a:p>
          <a:p>
            <a:pPr algn="just"/>
            <a:r>
              <a:rPr lang="en-IN" dirty="0"/>
              <a:t>The importing, exporting and manipulation of large volume data has become a necessity with the growing popularity of  content based network architectures and Hadoop and apache scoop answers this</a:t>
            </a:r>
          </a:p>
          <a:p>
            <a:pPr algn="just"/>
            <a:r>
              <a:rPr lang="en-IN" dirty="0"/>
              <a:t>An implementation will be done showing how a large volume data from database will be transferred to HDFS,  processed and returned back to the database.</a:t>
            </a:r>
          </a:p>
          <a:p>
            <a:pPr algn="just">
              <a:buNone/>
            </a:pPr>
            <a:endParaRPr lang="en-IN" dirty="0"/>
          </a:p>
        </p:txBody>
      </p:sp>
      <p:sp>
        <p:nvSpPr>
          <p:cNvPr id="4" name="Date Placeholder 3"/>
          <p:cNvSpPr>
            <a:spLocks noGrp="1"/>
          </p:cNvSpPr>
          <p:nvPr>
            <p:ph type="dt" sz="half" idx="10"/>
          </p:nvPr>
        </p:nvSpPr>
        <p:spPr/>
        <p:txBody>
          <a:bodyPr/>
          <a:lstStyle/>
          <a:p>
            <a:fld id="{7EB2E658-8C39-4F90-9FF8-23F78C1A2DC4}" type="datetime1">
              <a:rPr lang="en-US" smtClean="0"/>
              <a:t>3/5/2017</a:t>
            </a:fld>
            <a:endParaRPr lang="en-GB"/>
          </a:p>
        </p:txBody>
      </p:sp>
      <p:sp>
        <p:nvSpPr>
          <p:cNvPr id="5" name="Slide Number Placeholder 4"/>
          <p:cNvSpPr>
            <a:spLocks noGrp="1"/>
          </p:cNvSpPr>
          <p:nvPr>
            <p:ph type="sldNum" sz="quarter" idx="12"/>
          </p:nvPr>
        </p:nvSpPr>
        <p:spPr/>
        <p:txBody>
          <a:bodyPr/>
          <a:lstStyle/>
          <a:p>
            <a:fld id="{CBA5701E-CAB3-45B2-A25A-CAD795BD6E89}" type="slidenum">
              <a:rPr lang="en-GB" smtClean="0"/>
              <a:pPr/>
              <a:t>20</a:t>
            </a:fld>
            <a:endParaRPr lang="en-GB"/>
          </a:p>
        </p:txBody>
      </p:sp>
    </p:spTree>
    <p:extLst>
      <p:ext uri="{BB962C8B-B14F-4D97-AF65-F5344CB8AC3E}">
        <p14:creationId xmlns:p14="http://schemas.microsoft.com/office/powerpoint/2010/main" val="21426181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4103"/>
            <a:ext cx="8229600" cy="1143000"/>
          </a:xfrm>
        </p:spPr>
        <p:txBody>
          <a:bodyPr>
            <a:normAutofit/>
          </a:bodyPr>
          <a:lstStyle/>
          <a:p>
            <a:r>
              <a:rPr lang="en-IN" b="1" dirty="0"/>
              <a:t>References</a:t>
            </a:r>
          </a:p>
        </p:txBody>
      </p:sp>
      <p:sp>
        <p:nvSpPr>
          <p:cNvPr id="3" name="Content Placeholder 2"/>
          <p:cNvSpPr>
            <a:spLocks noGrp="1"/>
          </p:cNvSpPr>
          <p:nvPr>
            <p:ph idx="1"/>
          </p:nvPr>
        </p:nvSpPr>
        <p:spPr>
          <a:xfrm>
            <a:off x="755576" y="1772815"/>
            <a:ext cx="8064896" cy="4335357"/>
          </a:xfrm>
        </p:spPr>
        <p:txBody>
          <a:bodyPr>
            <a:normAutofit/>
          </a:bodyPr>
          <a:lstStyle/>
          <a:p>
            <a:r>
              <a:rPr lang="en-CA" dirty="0">
                <a:hlinkClick r:id="rId2"/>
              </a:rPr>
              <a:t>https://sqoop.apache.org/docs/1.4.2/SqoopUserGuide.html#_literal_sqoop_export_literal</a:t>
            </a:r>
            <a:endParaRPr lang="en-CA" dirty="0"/>
          </a:p>
          <a:p>
            <a:r>
              <a:rPr lang="en-CA" dirty="0">
                <a:hlinkClick r:id="rId3"/>
              </a:rPr>
              <a:t>https://blogs.apache.org/sqoop/entry/apache_sqoop_overview</a:t>
            </a:r>
            <a:endParaRPr lang="en-CA" dirty="0"/>
          </a:p>
          <a:p>
            <a:r>
              <a:rPr lang="en-CA" dirty="0">
                <a:hlinkClick r:id="rId4"/>
              </a:rPr>
              <a:t>https://hive.apache.org/</a:t>
            </a:r>
            <a:endParaRPr lang="en-CA" dirty="0"/>
          </a:p>
          <a:p>
            <a:r>
              <a:rPr lang="en-CA" dirty="0">
                <a:hlinkClick r:id="rId5"/>
              </a:rPr>
              <a:t>http://hbase.apache.org/</a:t>
            </a:r>
            <a:endParaRPr lang="en-CA" dirty="0"/>
          </a:p>
          <a:p>
            <a:r>
              <a:rPr lang="en-CA" dirty="0">
                <a:hlinkClick r:id="rId6"/>
              </a:rPr>
              <a:t>https://www.tutorialspoint.com/sqoop/</a:t>
            </a:r>
            <a:endParaRPr lang="en-CA" dirty="0"/>
          </a:p>
          <a:p>
            <a:r>
              <a:rPr lang="en-CA" dirty="0">
                <a:hlinkClick r:id="rId7"/>
              </a:rPr>
              <a:t>https://en.wikipedia.org/wiki/Sqoop</a:t>
            </a:r>
            <a:endParaRPr lang="en-CA" dirty="0"/>
          </a:p>
          <a:p>
            <a:r>
              <a:rPr lang="en-CA" dirty="0">
                <a:hlinkClick r:id="rId8"/>
              </a:rPr>
              <a:t>https://hortonworks.com/apache/sqoop/</a:t>
            </a:r>
            <a:endParaRPr lang="en-CA" dirty="0"/>
          </a:p>
        </p:txBody>
      </p:sp>
      <p:sp>
        <p:nvSpPr>
          <p:cNvPr id="4" name="Date Placeholder 3"/>
          <p:cNvSpPr>
            <a:spLocks noGrp="1"/>
          </p:cNvSpPr>
          <p:nvPr>
            <p:ph type="dt" sz="half" idx="10"/>
          </p:nvPr>
        </p:nvSpPr>
        <p:spPr/>
        <p:txBody>
          <a:bodyPr/>
          <a:lstStyle/>
          <a:p>
            <a:fld id="{A956CA5E-CB34-4E01-8309-75D58F6F9A8D}" type="datetime1">
              <a:rPr lang="en-US" smtClean="0"/>
              <a:t>3/5/2017</a:t>
            </a:fld>
            <a:endParaRPr lang="en-GB"/>
          </a:p>
        </p:txBody>
      </p:sp>
      <p:sp>
        <p:nvSpPr>
          <p:cNvPr id="5" name="Slide Number Placeholder 4"/>
          <p:cNvSpPr>
            <a:spLocks noGrp="1"/>
          </p:cNvSpPr>
          <p:nvPr>
            <p:ph type="sldNum" sz="quarter" idx="12"/>
          </p:nvPr>
        </p:nvSpPr>
        <p:spPr/>
        <p:txBody>
          <a:bodyPr/>
          <a:lstStyle/>
          <a:p>
            <a:fld id="{CBA5701E-CAB3-45B2-A25A-CAD795BD6E89}" type="slidenum">
              <a:rPr lang="en-GB" smtClean="0"/>
              <a:t>21</a:t>
            </a:fld>
            <a:endParaRPr lang="en-GB"/>
          </a:p>
        </p:txBody>
      </p:sp>
    </p:spTree>
    <p:extLst>
      <p:ext uri="{BB962C8B-B14F-4D97-AF65-F5344CB8AC3E}">
        <p14:creationId xmlns:p14="http://schemas.microsoft.com/office/powerpoint/2010/main" val="15944705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64904"/>
            <a:ext cx="8229600" cy="1143000"/>
          </a:xfrm>
        </p:spPr>
        <p:txBody>
          <a:bodyPr>
            <a:normAutofit/>
          </a:bodyPr>
          <a:lstStyle/>
          <a:p>
            <a:r>
              <a:rPr lang="en-IN" sz="5400" b="1" dirty="0"/>
              <a:t>Thank You</a:t>
            </a:r>
          </a:p>
        </p:txBody>
      </p:sp>
      <p:sp>
        <p:nvSpPr>
          <p:cNvPr id="4" name="Date Placeholder 3"/>
          <p:cNvSpPr>
            <a:spLocks noGrp="1"/>
          </p:cNvSpPr>
          <p:nvPr>
            <p:ph type="dt" sz="half" idx="10"/>
          </p:nvPr>
        </p:nvSpPr>
        <p:spPr/>
        <p:txBody>
          <a:bodyPr/>
          <a:lstStyle/>
          <a:p>
            <a:fld id="{22B83B5E-A3F7-432D-80BD-94A4C9DB3E11}" type="datetime1">
              <a:rPr lang="en-US" smtClean="0"/>
              <a:t>3/5/2017</a:t>
            </a:fld>
            <a:endParaRPr lang="en-GB"/>
          </a:p>
        </p:txBody>
      </p:sp>
      <p:sp>
        <p:nvSpPr>
          <p:cNvPr id="5" name="Slide Number Placeholder 4"/>
          <p:cNvSpPr>
            <a:spLocks noGrp="1"/>
          </p:cNvSpPr>
          <p:nvPr>
            <p:ph type="sldNum" sz="quarter" idx="12"/>
          </p:nvPr>
        </p:nvSpPr>
        <p:spPr/>
        <p:txBody>
          <a:bodyPr/>
          <a:lstStyle/>
          <a:p>
            <a:fld id="{CBA5701E-CAB3-45B2-A25A-CAD795BD6E89}" type="slidenum">
              <a:rPr lang="en-GB" smtClean="0"/>
              <a:t>22</a:t>
            </a:fld>
            <a:endParaRPr lang="en-GB"/>
          </a:p>
        </p:txBody>
      </p:sp>
    </p:spTree>
    <p:extLst>
      <p:ext uri="{BB962C8B-B14F-4D97-AF65-F5344CB8AC3E}">
        <p14:creationId xmlns:p14="http://schemas.microsoft.com/office/powerpoint/2010/main" val="22100876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What is Sqoop?</a:t>
            </a:r>
            <a:br>
              <a:rPr lang="en-US" dirty="0"/>
            </a:br>
            <a:endParaRPr lang="en-IN" dirty="0"/>
          </a:p>
        </p:txBody>
      </p:sp>
      <p:sp>
        <p:nvSpPr>
          <p:cNvPr id="3" name="Content Placeholder 2"/>
          <p:cNvSpPr>
            <a:spLocks noGrp="1"/>
          </p:cNvSpPr>
          <p:nvPr>
            <p:ph idx="1"/>
          </p:nvPr>
        </p:nvSpPr>
        <p:spPr>
          <a:xfrm>
            <a:off x="982133" y="1844824"/>
            <a:ext cx="7704667" cy="4154992"/>
          </a:xfrm>
        </p:spPr>
        <p:txBody>
          <a:bodyPr>
            <a:normAutofit/>
          </a:bodyPr>
          <a:lstStyle/>
          <a:p>
            <a:r>
              <a:rPr lang="en-IN" dirty="0" err="1"/>
              <a:t>Sqoop</a:t>
            </a:r>
            <a:r>
              <a:rPr lang="en-IN" dirty="0"/>
              <a:t> is a tool designed to transfer data between Hadoop and relational database servers</a:t>
            </a:r>
          </a:p>
          <a:p>
            <a:r>
              <a:rPr lang="en-IN" dirty="0"/>
              <a:t>It moves High volume data to Hadoop HDFS</a:t>
            </a:r>
          </a:p>
          <a:p>
            <a:r>
              <a:rPr lang="en-IN" dirty="0"/>
              <a:t>It is used to import data from relational databases such as MySQL, Oracle to Hadoop HDFS</a:t>
            </a:r>
          </a:p>
          <a:p>
            <a:r>
              <a:rPr lang="en-IN" dirty="0"/>
              <a:t>It also exports data from Hadoop file system to relational databases </a:t>
            </a:r>
          </a:p>
          <a:p>
            <a:r>
              <a:rPr lang="en-US" dirty="0"/>
              <a:t>Transforms data in </a:t>
            </a:r>
            <a:r>
              <a:rPr lang="en-US" dirty="0" err="1"/>
              <a:t>Hadoop</a:t>
            </a:r>
            <a:r>
              <a:rPr lang="en-US" dirty="0"/>
              <a:t> with </a:t>
            </a:r>
            <a:r>
              <a:rPr lang="en-US" dirty="0" err="1"/>
              <a:t>MapReduce</a:t>
            </a:r>
            <a:r>
              <a:rPr lang="en-US" dirty="0"/>
              <a:t> or Hive</a:t>
            </a:r>
            <a:endParaRPr lang="en-IN" dirty="0"/>
          </a:p>
        </p:txBody>
      </p:sp>
      <p:sp>
        <p:nvSpPr>
          <p:cNvPr id="4" name="Date Placeholder 3"/>
          <p:cNvSpPr>
            <a:spLocks noGrp="1"/>
          </p:cNvSpPr>
          <p:nvPr>
            <p:ph type="dt" sz="half" idx="10"/>
          </p:nvPr>
        </p:nvSpPr>
        <p:spPr/>
        <p:txBody>
          <a:bodyPr/>
          <a:lstStyle/>
          <a:p>
            <a:fld id="{654088BC-D6EF-4287-A2FB-DF8D5041AFAC}" type="datetime1">
              <a:rPr lang="en-US" smtClean="0"/>
              <a:t>3/5/2017</a:t>
            </a:fld>
            <a:endParaRPr lang="en-GB"/>
          </a:p>
        </p:txBody>
      </p:sp>
      <p:sp>
        <p:nvSpPr>
          <p:cNvPr id="5" name="Slide Number Placeholder 4"/>
          <p:cNvSpPr>
            <a:spLocks noGrp="1"/>
          </p:cNvSpPr>
          <p:nvPr>
            <p:ph type="sldNum" sz="quarter" idx="12"/>
          </p:nvPr>
        </p:nvSpPr>
        <p:spPr/>
        <p:txBody>
          <a:bodyPr/>
          <a:lstStyle/>
          <a:p>
            <a:fld id="{CBA5701E-CAB3-45B2-A25A-CAD795BD6E89}" type="slidenum">
              <a:rPr lang="en-GB" smtClean="0"/>
              <a:pPr/>
              <a:t>3</a:t>
            </a:fld>
            <a:endParaRPr lang="en-GB"/>
          </a:p>
        </p:txBody>
      </p:sp>
    </p:spTree>
    <p:extLst>
      <p:ext uri="{BB962C8B-B14F-4D97-AF65-F5344CB8AC3E}">
        <p14:creationId xmlns:p14="http://schemas.microsoft.com/office/powerpoint/2010/main" val="6962410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Why Sqoop?</a:t>
            </a:r>
            <a:br>
              <a:rPr lang="en-US" dirty="0"/>
            </a:br>
            <a:endParaRPr lang="en-IN" dirty="0"/>
          </a:p>
        </p:txBody>
      </p:sp>
      <p:sp>
        <p:nvSpPr>
          <p:cNvPr id="3" name="Content Placeholder 2"/>
          <p:cNvSpPr>
            <a:spLocks noGrp="1"/>
          </p:cNvSpPr>
          <p:nvPr>
            <p:ph idx="1"/>
          </p:nvPr>
        </p:nvSpPr>
        <p:spPr>
          <a:xfrm>
            <a:off x="990600" y="1676400"/>
            <a:ext cx="7696200" cy="4632920"/>
          </a:xfrm>
        </p:spPr>
        <p:txBody>
          <a:bodyPr>
            <a:noAutofit/>
          </a:bodyPr>
          <a:lstStyle/>
          <a:p>
            <a:r>
              <a:rPr lang="en-US" dirty="0"/>
              <a:t>SQL servers are already deployed and established  worldwide</a:t>
            </a:r>
          </a:p>
          <a:p>
            <a:r>
              <a:rPr lang="en-US" dirty="0"/>
              <a:t>As Hadoop is making ways into enterprise, there was a need to move certain part of data from traditional SQL  relational databases into Hadoop</a:t>
            </a:r>
          </a:p>
          <a:p>
            <a:r>
              <a:rPr lang="en-US" dirty="0"/>
              <a:t>Transferring data using scripts is inefficient and time consuming</a:t>
            </a:r>
          </a:p>
          <a:p>
            <a:r>
              <a:rPr lang="en-US" dirty="0"/>
              <a:t>Traditional DB already have reporting, data visualization applications built in enterprise .Bringing processed data from </a:t>
            </a:r>
            <a:r>
              <a:rPr lang="en-US" dirty="0" err="1"/>
              <a:t>Hadoop</a:t>
            </a:r>
            <a:r>
              <a:rPr lang="en-US" dirty="0"/>
              <a:t> to those applications is the need.</a:t>
            </a:r>
            <a:endParaRPr lang="en-IN" dirty="0"/>
          </a:p>
        </p:txBody>
      </p:sp>
      <p:sp>
        <p:nvSpPr>
          <p:cNvPr id="4" name="Date Placeholder 3"/>
          <p:cNvSpPr>
            <a:spLocks noGrp="1"/>
          </p:cNvSpPr>
          <p:nvPr>
            <p:ph type="dt" sz="half" idx="10"/>
          </p:nvPr>
        </p:nvSpPr>
        <p:spPr/>
        <p:txBody>
          <a:bodyPr/>
          <a:lstStyle/>
          <a:p>
            <a:fld id="{29F13CFE-CC6E-41B7-AEFF-BB354DF63EE1}" type="datetime1">
              <a:rPr lang="en-US" smtClean="0"/>
              <a:t>3/5/2017</a:t>
            </a:fld>
            <a:endParaRPr lang="en-GB"/>
          </a:p>
        </p:txBody>
      </p:sp>
      <p:sp>
        <p:nvSpPr>
          <p:cNvPr id="5" name="Slide Number Placeholder 4"/>
          <p:cNvSpPr>
            <a:spLocks noGrp="1"/>
          </p:cNvSpPr>
          <p:nvPr>
            <p:ph type="sldNum" sz="quarter" idx="12"/>
          </p:nvPr>
        </p:nvSpPr>
        <p:spPr/>
        <p:txBody>
          <a:bodyPr/>
          <a:lstStyle/>
          <a:p>
            <a:fld id="{CBA5701E-CAB3-45B2-A25A-CAD795BD6E89}" type="slidenum">
              <a:rPr lang="en-GB" smtClean="0"/>
              <a:pPr/>
              <a:t>4</a:t>
            </a:fld>
            <a:endParaRPr lang="en-GB"/>
          </a:p>
        </p:txBody>
      </p:sp>
    </p:spTree>
    <p:extLst>
      <p:ext uri="{BB962C8B-B14F-4D97-AF65-F5344CB8AC3E}">
        <p14:creationId xmlns:p14="http://schemas.microsoft.com/office/powerpoint/2010/main" val="42125673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2133" y="260648"/>
            <a:ext cx="7704667" cy="1981200"/>
          </a:xfrm>
        </p:spPr>
        <p:txBody>
          <a:bodyPr/>
          <a:lstStyle/>
          <a:p>
            <a:r>
              <a:rPr lang="en-US" b="1" dirty="0" err="1"/>
              <a:t>Cont</a:t>
            </a:r>
            <a:r>
              <a:rPr lang="en-US" b="1" dirty="0"/>
              <a:t>…</a:t>
            </a:r>
            <a:endParaRPr lang="en-IN" b="1" dirty="0"/>
          </a:p>
        </p:txBody>
      </p:sp>
      <p:sp>
        <p:nvSpPr>
          <p:cNvPr id="3" name="Content Placeholder 2"/>
          <p:cNvSpPr>
            <a:spLocks noGrp="1"/>
          </p:cNvSpPr>
          <p:nvPr>
            <p:ph idx="1"/>
          </p:nvPr>
        </p:nvSpPr>
        <p:spPr>
          <a:xfrm>
            <a:off x="982133" y="2132856"/>
            <a:ext cx="7704667" cy="3866960"/>
          </a:xfrm>
        </p:spPr>
        <p:txBody>
          <a:bodyPr>
            <a:normAutofit/>
          </a:bodyPr>
          <a:lstStyle/>
          <a:p>
            <a:pPr>
              <a:buNone/>
            </a:pPr>
            <a:r>
              <a:rPr lang="en-US" dirty="0"/>
              <a:t>  From RDB to </a:t>
            </a:r>
            <a:r>
              <a:rPr lang="en-US" dirty="0" err="1"/>
              <a:t>Hadoop</a:t>
            </a:r>
            <a:r>
              <a:rPr lang="en-US" dirty="0"/>
              <a:t> :</a:t>
            </a:r>
          </a:p>
          <a:p>
            <a:r>
              <a:rPr lang="en-US" dirty="0"/>
              <a:t> Users must consider details like ensuring consistency of    data, the consumption of production system resources,   data preparation for provisioning downstream pipeline</a:t>
            </a:r>
          </a:p>
          <a:p>
            <a:pPr>
              <a:buNone/>
            </a:pPr>
            <a:r>
              <a:rPr lang="en-US" dirty="0"/>
              <a:t>  </a:t>
            </a:r>
            <a:r>
              <a:rPr lang="en-US" dirty="0" err="1"/>
              <a:t>Hadoop</a:t>
            </a:r>
            <a:r>
              <a:rPr lang="en-US" dirty="0"/>
              <a:t> to RDB :</a:t>
            </a:r>
          </a:p>
          <a:p>
            <a:r>
              <a:rPr lang="en-US" dirty="0"/>
              <a:t>Directly accessing the data residing on eternal systems from within the map reduce applications complicates applications and exposes the production system to the risk of excessive load originating from cluster nodes</a:t>
            </a:r>
            <a:endParaRPr lang="en-IN" dirty="0"/>
          </a:p>
        </p:txBody>
      </p:sp>
      <p:sp>
        <p:nvSpPr>
          <p:cNvPr id="4" name="Date Placeholder 3"/>
          <p:cNvSpPr>
            <a:spLocks noGrp="1"/>
          </p:cNvSpPr>
          <p:nvPr>
            <p:ph type="dt" sz="half" idx="10"/>
          </p:nvPr>
        </p:nvSpPr>
        <p:spPr/>
        <p:txBody>
          <a:bodyPr/>
          <a:lstStyle/>
          <a:p>
            <a:fld id="{63AC588A-942E-4790-B094-9E5963195051}" type="datetime1">
              <a:rPr lang="en-US" smtClean="0"/>
              <a:t>3/5/2017</a:t>
            </a:fld>
            <a:endParaRPr lang="en-GB"/>
          </a:p>
        </p:txBody>
      </p:sp>
      <p:sp>
        <p:nvSpPr>
          <p:cNvPr id="5" name="Slide Number Placeholder 4"/>
          <p:cNvSpPr>
            <a:spLocks noGrp="1"/>
          </p:cNvSpPr>
          <p:nvPr>
            <p:ph type="sldNum" sz="quarter" idx="12"/>
          </p:nvPr>
        </p:nvSpPr>
        <p:spPr/>
        <p:txBody>
          <a:bodyPr/>
          <a:lstStyle/>
          <a:p>
            <a:fld id="{CBA5701E-CAB3-45B2-A25A-CAD795BD6E89}" type="slidenum">
              <a:rPr lang="en-GB" smtClean="0"/>
              <a:pPr/>
              <a:t>5</a:t>
            </a:fld>
            <a:endParaRPr lang="en-GB"/>
          </a:p>
        </p:txBody>
      </p:sp>
    </p:spTree>
    <p:extLst>
      <p:ext uri="{BB962C8B-B14F-4D97-AF65-F5344CB8AC3E}">
        <p14:creationId xmlns:p14="http://schemas.microsoft.com/office/powerpoint/2010/main" val="23531119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What Sqoop provides</a:t>
            </a:r>
            <a:endParaRPr lang="en-IN" b="1" dirty="0"/>
          </a:p>
        </p:txBody>
      </p:sp>
      <p:sp>
        <p:nvSpPr>
          <p:cNvPr id="3" name="Content Placeholder 2"/>
          <p:cNvSpPr>
            <a:spLocks noGrp="1"/>
          </p:cNvSpPr>
          <p:nvPr>
            <p:ph idx="1"/>
          </p:nvPr>
        </p:nvSpPr>
        <p:spPr>
          <a:xfrm>
            <a:off x="982133" y="1916832"/>
            <a:ext cx="7704667" cy="4536504"/>
          </a:xfrm>
        </p:spPr>
        <p:txBody>
          <a:bodyPr>
            <a:normAutofit/>
          </a:bodyPr>
          <a:lstStyle/>
          <a:p>
            <a:r>
              <a:rPr lang="en-US" dirty="0"/>
              <a:t>Sqoop allows easy import and export of data from structured data stores</a:t>
            </a:r>
          </a:p>
          <a:p>
            <a:pPr lvl="1"/>
            <a:r>
              <a:rPr lang="en-US" dirty="0"/>
              <a:t>RD, Enterprise data warehouses and NoSQL systems</a:t>
            </a:r>
          </a:p>
          <a:p>
            <a:r>
              <a:rPr lang="en-US" dirty="0"/>
              <a:t>Provisions data from external system on to HDFS</a:t>
            </a:r>
          </a:p>
          <a:p>
            <a:pPr lvl="1"/>
            <a:r>
              <a:rPr lang="en-US" dirty="0"/>
              <a:t>Once data is moved ,populate tables in Hive and HBase</a:t>
            </a:r>
          </a:p>
          <a:p>
            <a:r>
              <a:rPr lang="en-US" dirty="0"/>
              <a:t>Sqoop integrates with </a:t>
            </a:r>
            <a:r>
              <a:rPr lang="en-US" dirty="0" err="1"/>
              <a:t>Oozie</a:t>
            </a:r>
            <a:r>
              <a:rPr lang="en-US" dirty="0"/>
              <a:t>, allowing you to schedule import and export tasks</a:t>
            </a:r>
          </a:p>
          <a:p>
            <a:r>
              <a:rPr lang="en-US" dirty="0"/>
              <a:t>Sqoop uses a connector based architecture which supports plugins that provide connectivity to new external systems</a:t>
            </a:r>
            <a:endParaRPr lang="en-IN" dirty="0"/>
          </a:p>
        </p:txBody>
      </p:sp>
      <p:sp>
        <p:nvSpPr>
          <p:cNvPr id="4" name="Date Placeholder 3"/>
          <p:cNvSpPr>
            <a:spLocks noGrp="1"/>
          </p:cNvSpPr>
          <p:nvPr>
            <p:ph type="dt" sz="half" idx="10"/>
          </p:nvPr>
        </p:nvSpPr>
        <p:spPr/>
        <p:txBody>
          <a:bodyPr/>
          <a:lstStyle/>
          <a:p>
            <a:fld id="{25F79974-61A9-4990-9CA1-879C0656DBD7}" type="datetime1">
              <a:rPr lang="en-US" smtClean="0"/>
              <a:t>3/5/2017</a:t>
            </a:fld>
            <a:endParaRPr lang="en-GB"/>
          </a:p>
        </p:txBody>
      </p:sp>
      <p:sp>
        <p:nvSpPr>
          <p:cNvPr id="5" name="Slide Number Placeholder 4"/>
          <p:cNvSpPr>
            <a:spLocks noGrp="1"/>
          </p:cNvSpPr>
          <p:nvPr>
            <p:ph type="sldNum" sz="quarter" idx="12"/>
          </p:nvPr>
        </p:nvSpPr>
        <p:spPr/>
        <p:txBody>
          <a:bodyPr/>
          <a:lstStyle/>
          <a:p>
            <a:fld id="{CBA5701E-CAB3-45B2-A25A-CAD795BD6E89}" type="slidenum">
              <a:rPr lang="en-GB" smtClean="0"/>
              <a:pPr/>
              <a:t>6</a:t>
            </a:fld>
            <a:endParaRPr lang="en-GB"/>
          </a:p>
        </p:txBody>
      </p:sp>
    </p:spTree>
    <p:extLst>
      <p:ext uri="{BB962C8B-B14F-4D97-AF65-F5344CB8AC3E}">
        <p14:creationId xmlns:p14="http://schemas.microsoft.com/office/powerpoint/2010/main" val="42382741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How Sqoop works </a:t>
            </a:r>
            <a:endParaRPr lang="en-IN" b="1" dirty="0"/>
          </a:p>
        </p:txBody>
      </p:sp>
      <p:pic>
        <p:nvPicPr>
          <p:cNvPr id="4" name="Content Placeholder 3" descr="sqoop_work.jpg"/>
          <p:cNvPicPr>
            <a:picLocks noGrp="1" noChangeAspect="1"/>
          </p:cNvPicPr>
          <p:nvPr>
            <p:ph idx="1"/>
          </p:nvPr>
        </p:nvPicPr>
        <p:blipFill>
          <a:blip r:embed="rId2"/>
          <a:stretch>
            <a:fillRect/>
          </a:stretch>
        </p:blipFill>
        <p:spPr>
          <a:xfrm>
            <a:off x="1714500" y="2529681"/>
            <a:ext cx="5715000" cy="2667000"/>
          </a:xfrm>
        </p:spPr>
      </p:pic>
      <p:sp>
        <p:nvSpPr>
          <p:cNvPr id="3" name="Date Placeholder 2"/>
          <p:cNvSpPr>
            <a:spLocks noGrp="1"/>
          </p:cNvSpPr>
          <p:nvPr>
            <p:ph type="dt" sz="half" idx="10"/>
          </p:nvPr>
        </p:nvSpPr>
        <p:spPr/>
        <p:txBody>
          <a:bodyPr/>
          <a:lstStyle/>
          <a:p>
            <a:fld id="{3A8F51F6-B664-4DB9-ACD8-FBC69DE6E396}" type="datetime1">
              <a:rPr lang="en-US" smtClean="0"/>
              <a:t>3/5/2017</a:t>
            </a:fld>
            <a:endParaRPr lang="en-GB"/>
          </a:p>
        </p:txBody>
      </p:sp>
      <p:sp>
        <p:nvSpPr>
          <p:cNvPr id="5" name="Slide Number Placeholder 4"/>
          <p:cNvSpPr>
            <a:spLocks noGrp="1"/>
          </p:cNvSpPr>
          <p:nvPr>
            <p:ph type="sldNum" sz="quarter" idx="12"/>
          </p:nvPr>
        </p:nvSpPr>
        <p:spPr/>
        <p:txBody>
          <a:bodyPr/>
          <a:lstStyle/>
          <a:p>
            <a:fld id="{CBA5701E-CAB3-45B2-A25A-CAD795BD6E89}" type="slidenum">
              <a:rPr lang="en-GB" smtClean="0"/>
              <a:pPr/>
              <a:t>7</a:t>
            </a:fld>
            <a:endParaRPr lang="en-GB"/>
          </a:p>
        </p:txBody>
      </p:sp>
    </p:spTree>
    <p:extLst>
      <p:ext uri="{BB962C8B-B14F-4D97-AF65-F5344CB8AC3E}">
        <p14:creationId xmlns:p14="http://schemas.microsoft.com/office/powerpoint/2010/main" val="36225620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a:t>Cont</a:t>
            </a:r>
            <a:r>
              <a:rPr lang="en-US" b="1" dirty="0"/>
              <a:t>…</a:t>
            </a:r>
            <a:endParaRPr lang="en-IN" b="1" dirty="0"/>
          </a:p>
        </p:txBody>
      </p:sp>
      <p:sp>
        <p:nvSpPr>
          <p:cNvPr id="3" name="Content Placeholder 2"/>
          <p:cNvSpPr>
            <a:spLocks noGrp="1"/>
          </p:cNvSpPr>
          <p:nvPr>
            <p:ph idx="1"/>
          </p:nvPr>
        </p:nvSpPr>
        <p:spPr>
          <a:xfrm>
            <a:off x="982133" y="1988840"/>
            <a:ext cx="7704667" cy="4680520"/>
          </a:xfrm>
        </p:spPr>
        <p:txBody>
          <a:bodyPr>
            <a:normAutofit lnSpcReduction="10000"/>
          </a:bodyPr>
          <a:lstStyle/>
          <a:p>
            <a:r>
              <a:rPr lang="en-US" dirty="0"/>
              <a:t>Sqoop import tool</a:t>
            </a:r>
            <a:r>
              <a:rPr lang="en-IN" dirty="0"/>
              <a:t> imports individual tables from RDBMS to HDFS</a:t>
            </a:r>
          </a:p>
          <a:p>
            <a:r>
              <a:rPr lang="en-IN" dirty="0"/>
              <a:t>Each row in a table is treated as a record in HDFS</a:t>
            </a:r>
          </a:p>
          <a:p>
            <a:r>
              <a:rPr lang="en-IN" dirty="0"/>
              <a:t>All records are stored as text data in text files or as binary data in Avro and Sequence files</a:t>
            </a:r>
          </a:p>
          <a:p>
            <a:r>
              <a:rPr lang="en-IN" dirty="0" err="1"/>
              <a:t>Sqoop</a:t>
            </a:r>
            <a:r>
              <a:rPr lang="en-IN" dirty="0"/>
              <a:t> export tool exports a set of files from HDFS back to an RDBMS</a:t>
            </a:r>
          </a:p>
          <a:p>
            <a:r>
              <a:rPr lang="en-IN" dirty="0"/>
              <a:t>The files given as input to </a:t>
            </a:r>
            <a:r>
              <a:rPr lang="en-IN" dirty="0" err="1"/>
              <a:t>Sqoop</a:t>
            </a:r>
            <a:r>
              <a:rPr lang="en-IN" dirty="0"/>
              <a:t> contain records, which are called as rows in tables</a:t>
            </a:r>
          </a:p>
          <a:p>
            <a:r>
              <a:rPr lang="en-IN" dirty="0"/>
              <a:t>Those are read and parsed into a set of records and delimited with user-specified delimiter</a:t>
            </a:r>
          </a:p>
          <a:p>
            <a:pPr>
              <a:buNone/>
            </a:pPr>
            <a:endParaRPr lang="en-IN" dirty="0"/>
          </a:p>
        </p:txBody>
      </p:sp>
      <p:sp>
        <p:nvSpPr>
          <p:cNvPr id="4" name="Date Placeholder 3"/>
          <p:cNvSpPr>
            <a:spLocks noGrp="1"/>
          </p:cNvSpPr>
          <p:nvPr>
            <p:ph type="dt" sz="half" idx="10"/>
          </p:nvPr>
        </p:nvSpPr>
        <p:spPr/>
        <p:txBody>
          <a:bodyPr/>
          <a:lstStyle/>
          <a:p>
            <a:fld id="{F8353375-5B26-4439-A7FF-9AAA596FD86B}" type="datetime1">
              <a:rPr lang="en-US" smtClean="0"/>
              <a:t>3/5/2017</a:t>
            </a:fld>
            <a:endParaRPr lang="en-GB"/>
          </a:p>
        </p:txBody>
      </p:sp>
      <p:sp>
        <p:nvSpPr>
          <p:cNvPr id="5" name="Slide Number Placeholder 4"/>
          <p:cNvSpPr>
            <a:spLocks noGrp="1"/>
          </p:cNvSpPr>
          <p:nvPr>
            <p:ph type="sldNum" sz="quarter" idx="12"/>
          </p:nvPr>
        </p:nvSpPr>
        <p:spPr/>
        <p:txBody>
          <a:bodyPr/>
          <a:lstStyle/>
          <a:p>
            <a:fld id="{CBA5701E-CAB3-45B2-A25A-CAD795BD6E89}" type="slidenum">
              <a:rPr lang="en-GB" smtClean="0"/>
              <a:pPr/>
              <a:t>8</a:t>
            </a:fld>
            <a:endParaRPr lang="en-GB"/>
          </a:p>
        </p:txBody>
      </p:sp>
    </p:spTree>
    <p:extLst>
      <p:ext uri="{BB962C8B-B14F-4D97-AF65-F5344CB8AC3E}">
        <p14:creationId xmlns:p14="http://schemas.microsoft.com/office/powerpoint/2010/main" val="23542091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341782"/>
            <a:ext cx="8229600" cy="1143000"/>
          </a:xfrm>
        </p:spPr>
        <p:txBody>
          <a:bodyPr>
            <a:normAutofit/>
          </a:bodyPr>
          <a:lstStyle/>
          <a:p>
            <a:r>
              <a:rPr lang="en-IN" b="1" dirty="0"/>
              <a:t>Who uses Sqoop?</a:t>
            </a:r>
          </a:p>
        </p:txBody>
      </p:sp>
      <p:sp>
        <p:nvSpPr>
          <p:cNvPr id="3" name="Content Placeholder 2"/>
          <p:cNvSpPr>
            <a:spLocks noGrp="1"/>
          </p:cNvSpPr>
          <p:nvPr>
            <p:ph idx="1"/>
          </p:nvPr>
        </p:nvSpPr>
        <p:spPr>
          <a:xfrm>
            <a:off x="611560" y="1484783"/>
            <a:ext cx="8424936" cy="4623389"/>
          </a:xfrm>
        </p:spPr>
        <p:txBody>
          <a:bodyPr>
            <a:normAutofit/>
          </a:bodyPr>
          <a:lstStyle/>
          <a:p>
            <a:pPr algn="just"/>
            <a:r>
              <a:rPr lang="en-IN" dirty="0"/>
              <a:t>Online Marketer  Coupons.com uses Sqoop to exchange data between Hadoop and the IBM Netezza data warehouse appliance. The organization can query its databases and pipe the results into Hadoop using </a:t>
            </a:r>
            <a:r>
              <a:rPr lang="en-IN" dirty="0" err="1"/>
              <a:t>Sqoop</a:t>
            </a:r>
            <a:endParaRPr lang="en-IN" dirty="0"/>
          </a:p>
          <a:p>
            <a:pPr algn="just"/>
            <a:r>
              <a:rPr lang="en-IN" dirty="0"/>
              <a:t>Education company The Apollo group also uses the software not only to extract data from databases but also to inject the results from Hadoop jobs back into relational databases</a:t>
            </a:r>
          </a:p>
          <a:p>
            <a:pPr algn="just"/>
            <a:r>
              <a:rPr lang="en-IN" dirty="0"/>
              <a:t>And countless other </a:t>
            </a:r>
            <a:r>
              <a:rPr lang="en-IN" dirty="0" err="1"/>
              <a:t>hadoop</a:t>
            </a:r>
            <a:r>
              <a:rPr lang="en-IN" dirty="0"/>
              <a:t> users use Sqoop to efficiently move their data</a:t>
            </a:r>
          </a:p>
        </p:txBody>
      </p:sp>
      <p:sp>
        <p:nvSpPr>
          <p:cNvPr id="4" name="Date Placeholder 3"/>
          <p:cNvSpPr>
            <a:spLocks noGrp="1"/>
          </p:cNvSpPr>
          <p:nvPr>
            <p:ph type="dt" sz="half" idx="10"/>
          </p:nvPr>
        </p:nvSpPr>
        <p:spPr/>
        <p:txBody>
          <a:bodyPr/>
          <a:lstStyle/>
          <a:p>
            <a:fld id="{CF9F23A9-5C9A-4778-86E8-79B53BECD8CF}" type="datetime1">
              <a:rPr lang="en-US" smtClean="0"/>
              <a:t>3/5/2017</a:t>
            </a:fld>
            <a:endParaRPr lang="en-GB"/>
          </a:p>
        </p:txBody>
      </p:sp>
      <p:sp>
        <p:nvSpPr>
          <p:cNvPr id="5" name="Slide Number Placeholder 4"/>
          <p:cNvSpPr>
            <a:spLocks noGrp="1"/>
          </p:cNvSpPr>
          <p:nvPr>
            <p:ph type="sldNum" sz="quarter" idx="12"/>
          </p:nvPr>
        </p:nvSpPr>
        <p:spPr/>
        <p:txBody>
          <a:bodyPr/>
          <a:lstStyle/>
          <a:p>
            <a:fld id="{CBA5701E-CAB3-45B2-A25A-CAD795BD6E89}" type="slidenum">
              <a:rPr lang="en-GB" smtClean="0"/>
              <a:pPr/>
              <a:t>9</a:t>
            </a:fld>
            <a:endParaRPr lang="en-GB"/>
          </a:p>
        </p:txBody>
      </p:sp>
    </p:spTree>
    <p:extLst>
      <p:ext uri="{BB962C8B-B14F-4D97-AF65-F5344CB8AC3E}">
        <p14:creationId xmlns:p14="http://schemas.microsoft.com/office/powerpoint/2010/main" val="39620136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TM03457496[[fn=Parallax]]</Template>
  <TotalTime>3585</TotalTime>
  <Words>1166</Words>
  <Application>Microsoft Office PowerPoint</Application>
  <PresentationFormat>On-screen Show (4:3)</PresentationFormat>
  <Paragraphs>182</Paragraphs>
  <Slides>22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22</vt:i4>
      </vt:variant>
    </vt:vector>
  </HeadingPairs>
  <TitlesOfParts>
    <vt:vector size="27" baseType="lpstr">
      <vt:lpstr>Arial</vt:lpstr>
      <vt:lpstr>Calibri</vt:lpstr>
      <vt:lpstr>Corbel</vt:lpstr>
      <vt:lpstr>Wingdings</vt:lpstr>
      <vt:lpstr>Parallax</vt:lpstr>
      <vt:lpstr> How to Move High Volume Data to HDFS (APACHE SQOOP) Project Presentation  SYSC 5807 - Advanced Topics in Computer Systems  Professor Imran Ahmad, PhD</vt:lpstr>
      <vt:lpstr>What is Covered </vt:lpstr>
      <vt:lpstr>What is Sqoop? </vt:lpstr>
      <vt:lpstr>Why Sqoop? </vt:lpstr>
      <vt:lpstr>Cont…</vt:lpstr>
      <vt:lpstr>What Sqoop provides</vt:lpstr>
      <vt:lpstr>How Sqoop works </vt:lpstr>
      <vt:lpstr>Cont…</vt:lpstr>
      <vt:lpstr>Who uses Sqoop?</vt:lpstr>
      <vt:lpstr>Sqoop Commands</vt:lpstr>
      <vt:lpstr> Importing Data </vt:lpstr>
      <vt:lpstr> How Sqoop Import works </vt:lpstr>
      <vt:lpstr>How Sqoop Import works</vt:lpstr>
      <vt:lpstr>Importing Data into Hive </vt:lpstr>
      <vt:lpstr>Importing Data into HBase </vt:lpstr>
      <vt:lpstr>Importing Data into HBase </vt:lpstr>
      <vt:lpstr>Sqoop Connectors </vt:lpstr>
      <vt:lpstr>Exporting Data from Hadoop using Sqoop               h </vt:lpstr>
      <vt:lpstr>Exporting Data using        Sqoop                h </vt:lpstr>
      <vt:lpstr>Conclusion</vt:lpstr>
      <vt:lpstr>References</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Admin</dc:creator>
  <cp:lastModifiedBy>Jipson Johnson</cp:lastModifiedBy>
  <cp:revision>303</cp:revision>
  <dcterms:created xsi:type="dcterms:W3CDTF">2016-10-27T18:51:18Z</dcterms:created>
  <dcterms:modified xsi:type="dcterms:W3CDTF">2017-03-06T03:50:19Z</dcterms:modified>
</cp:coreProperties>
</file>