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9" r:id="rId1"/>
  </p:sldMasterIdLst>
  <p:notesMasterIdLst>
    <p:notesMasterId r:id="rId39"/>
  </p:notesMasterIdLst>
  <p:handoutMasterIdLst>
    <p:handoutMasterId r:id="rId40"/>
  </p:handoutMasterIdLst>
  <p:sldIdLst>
    <p:sldId id="257" r:id="rId2"/>
    <p:sldId id="349" r:id="rId3"/>
    <p:sldId id="364" r:id="rId4"/>
    <p:sldId id="309" r:id="rId5"/>
    <p:sldId id="338" r:id="rId6"/>
    <p:sldId id="350" r:id="rId7"/>
    <p:sldId id="366" r:id="rId8"/>
    <p:sldId id="351" r:id="rId9"/>
    <p:sldId id="310" r:id="rId10"/>
    <p:sldId id="320" r:id="rId11"/>
    <p:sldId id="365" r:id="rId12"/>
    <p:sldId id="352" r:id="rId13"/>
    <p:sldId id="369" r:id="rId14"/>
    <p:sldId id="370" r:id="rId15"/>
    <p:sldId id="367" r:id="rId16"/>
    <p:sldId id="368" r:id="rId17"/>
    <p:sldId id="353" r:id="rId18"/>
    <p:sldId id="356" r:id="rId19"/>
    <p:sldId id="371" r:id="rId20"/>
    <p:sldId id="361" r:id="rId21"/>
    <p:sldId id="372" r:id="rId22"/>
    <p:sldId id="373" r:id="rId23"/>
    <p:sldId id="375" r:id="rId24"/>
    <p:sldId id="377" r:id="rId25"/>
    <p:sldId id="330" r:id="rId26"/>
    <p:sldId id="360" r:id="rId27"/>
    <p:sldId id="378" r:id="rId28"/>
    <p:sldId id="331" r:id="rId29"/>
    <p:sldId id="382" r:id="rId30"/>
    <p:sldId id="357" r:id="rId31"/>
    <p:sldId id="362" r:id="rId32"/>
    <p:sldId id="363" r:id="rId33"/>
    <p:sldId id="342" r:id="rId34"/>
    <p:sldId id="374" r:id="rId35"/>
    <p:sldId id="376" r:id="rId36"/>
    <p:sldId id="381" r:id="rId37"/>
    <p:sldId id="380" r:id="rId38"/>
  </p:sldIdLst>
  <p:sldSz cx="9144000" cy="6858000" type="screen4x3"/>
  <p:notesSz cx="6883400" cy="91694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00CC00"/>
    <a:srgbClr val="DF43D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435" autoAdjust="0"/>
    <p:restoredTop sz="90308" autoAdjust="0"/>
  </p:normalViewPr>
  <p:slideViewPr>
    <p:cSldViewPr>
      <p:cViewPr>
        <p:scale>
          <a:sx n="75" d="100"/>
          <a:sy n="75" d="100"/>
        </p:scale>
        <p:origin x="-254"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82913" cy="458788"/>
          </a:xfrm>
          <a:prstGeom prst="rect">
            <a:avLst/>
          </a:prstGeom>
          <a:noFill/>
          <a:ln w="9525">
            <a:noFill/>
            <a:miter lim="800000"/>
            <a:headEnd/>
            <a:tailEnd/>
          </a:ln>
          <a:effectLst/>
        </p:spPr>
        <p:txBody>
          <a:bodyPr vert="horz" wrap="square" lIns="91723" tIns="45862" rIns="91723" bIns="45862" numCol="1" anchor="t" anchorCtr="0" compatLnSpc="1">
            <a:prstTxWarp prst="textNoShape">
              <a:avLst/>
            </a:prstTxWarp>
          </a:bodyPr>
          <a:lstStyle>
            <a:lvl1pPr defTabSz="917575">
              <a:defRPr sz="1200"/>
            </a:lvl1pPr>
          </a:lstStyle>
          <a:p>
            <a:endParaRPr lang="en-US"/>
          </a:p>
        </p:txBody>
      </p:sp>
      <p:sp>
        <p:nvSpPr>
          <p:cNvPr id="51203" name="Rectangle 3"/>
          <p:cNvSpPr>
            <a:spLocks noGrp="1" noChangeArrowheads="1"/>
          </p:cNvSpPr>
          <p:nvPr>
            <p:ph type="dt" sz="quarter" idx="1"/>
          </p:nvPr>
        </p:nvSpPr>
        <p:spPr bwMode="auto">
          <a:xfrm>
            <a:off x="3900488" y="0"/>
            <a:ext cx="2982912" cy="458788"/>
          </a:xfrm>
          <a:prstGeom prst="rect">
            <a:avLst/>
          </a:prstGeom>
          <a:noFill/>
          <a:ln w="9525">
            <a:noFill/>
            <a:miter lim="800000"/>
            <a:headEnd/>
            <a:tailEnd/>
          </a:ln>
          <a:effectLst/>
        </p:spPr>
        <p:txBody>
          <a:bodyPr vert="horz" wrap="square" lIns="91723" tIns="45862" rIns="91723" bIns="45862" numCol="1" anchor="t" anchorCtr="0" compatLnSpc="1">
            <a:prstTxWarp prst="textNoShape">
              <a:avLst/>
            </a:prstTxWarp>
          </a:bodyPr>
          <a:lstStyle>
            <a:lvl1pPr algn="r" defTabSz="917575">
              <a:defRPr sz="1200"/>
            </a:lvl1pPr>
          </a:lstStyle>
          <a:p>
            <a:endParaRPr lang="en-US"/>
          </a:p>
        </p:txBody>
      </p:sp>
      <p:sp>
        <p:nvSpPr>
          <p:cNvPr id="51204" name="Rectangle 4"/>
          <p:cNvSpPr>
            <a:spLocks noGrp="1" noChangeArrowheads="1"/>
          </p:cNvSpPr>
          <p:nvPr>
            <p:ph type="ftr" sz="quarter" idx="2"/>
          </p:nvPr>
        </p:nvSpPr>
        <p:spPr bwMode="auto">
          <a:xfrm>
            <a:off x="0" y="8710613"/>
            <a:ext cx="2982913" cy="458787"/>
          </a:xfrm>
          <a:prstGeom prst="rect">
            <a:avLst/>
          </a:prstGeom>
          <a:noFill/>
          <a:ln w="9525">
            <a:noFill/>
            <a:miter lim="800000"/>
            <a:headEnd/>
            <a:tailEnd/>
          </a:ln>
          <a:effectLst/>
        </p:spPr>
        <p:txBody>
          <a:bodyPr vert="horz" wrap="square" lIns="91723" tIns="45862" rIns="91723" bIns="45862" numCol="1" anchor="b" anchorCtr="0" compatLnSpc="1">
            <a:prstTxWarp prst="textNoShape">
              <a:avLst/>
            </a:prstTxWarp>
          </a:bodyPr>
          <a:lstStyle>
            <a:lvl1pPr defTabSz="917575">
              <a:defRPr sz="1200"/>
            </a:lvl1pPr>
          </a:lstStyle>
          <a:p>
            <a:endParaRPr lang="en-US"/>
          </a:p>
        </p:txBody>
      </p:sp>
      <p:sp>
        <p:nvSpPr>
          <p:cNvPr id="51205" name="Rectangle 5"/>
          <p:cNvSpPr>
            <a:spLocks noGrp="1" noChangeArrowheads="1"/>
          </p:cNvSpPr>
          <p:nvPr>
            <p:ph type="sldNum" sz="quarter" idx="3"/>
          </p:nvPr>
        </p:nvSpPr>
        <p:spPr bwMode="auto">
          <a:xfrm>
            <a:off x="3900488" y="8710613"/>
            <a:ext cx="2982912" cy="458787"/>
          </a:xfrm>
          <a:prstGeom prst="rect">
            <a:avLst/>
          </a:prstGeom>
          <a:noFill/>
          <a:ln w="9525">
            <a:noFill/>
            <a:miter lim="800000"/>
            <a:headEnd/>
            <a:tailEnd/>
          </a:ln>
          <a:effectLst/>
        </p:spPr>
        <p:txBody>
          <a:bodyPr vert="horz" wrap="square" lIns="91723" tIns="45862" rIns="91723" bIns="45862" numCol="1" anchor="b" anchorCtr="0" compatLnSpc="1">
            <a:prstTxWarp prst="textNoShape">
              <a:avLst/>
            </a:prstTxWarp>
          </a:bodyPr>
          <a:lstStyle>
            <a:lvl1pPr algn="r" defTabSz="917575">
              <a:defRPr sz="1200"/>
            </a:lvl1pPr>
          </a:lstStyle>
          <a:p>
            <a:fld id="{20C2AA68-28AF-4222-8CB9-401777193095}"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82913" cy="458788"/>
          </a:xfrm>
          <a:prstGeom prst="rect">
            <a:avLst/>
          </a:prstGeom>
          <a:noFill/>
          <a:ln w="9525">
            <a:noFill/>
            <a:miter lim="800000"/>
            <a:headEnd/>
            <a:tailEnd/>
          </a:ln>
          <a:effectLst/>
        </p:spPr>
        <p:txBody>
          <a:bodyPr vert="horz" wrap="square" lIns="91723" tIns="45862" rIns="91723" bIns="45862" numCol="1" anchor="t" anchorCtr="0" compatLnSpc="1">
            <a:prstTxWarp prst="textNoShape">
              <a:avLst/>
            </a:prstTxWarp>
          </a:bodyPr>
          <a:lstStyle>
            <a:lvl1pPr defTabSz="917575">
              <a:defRPr sz="1200"/>
            </a:lvl1pPr>
          </a:lstStyle>
          <a:p>
            <a:endParaRPr lang="en-US"/>
          </a:p>
        </p:txBody>
      </p:sp>
      <p:sp>
        <p:nvSpPr>
          <p:cNvPr id="18435" name="Rectangle 3"/>
          <p:cNvSpPr>
            <a:spLocks noGrp="1" noChangeArrowheads="1"/>
          </p:cNvSpPr>
          <p:nvPr>
            <p:ph type="dt" idx="1"/>
          </p:nvPr>
        </p:nvSpPr>
        <p:spPr bwMode="auto">
          <a:xfrm>
            <a:off x="3900488" y="0"/>
            <a:ext cx="2982912" cy="458788"/>
          </a:xfrm>
          <a:prstGeom prst="rect">
            <a:avLst/>
          </a:prstGeom>
          <a:noFill/>
          <a:ln w="9525">
            <a:noFill/>
            <a:miter lim="800000"/>
            <a:headEnd/>
            <a:tailEnd/>
          </a:ln>
          <a:effectLst/>
        </p:spPr>
        <p:txBody>
          <a:bodyPr vert="horz" wrap="square" lIns="91723" tIns="45862" rIns="91723" bIns="45862" numCol="1" anchor="t" anchorCtr="0" compatLnSpc="1">
            <a:prstTxWarp prst="textNoShape">
              <a:avLst/>
            </a:prstTxWarp>
          </a:bodyPr>
          <a:lstStyle>
            <a:lvl1pPr algn="r" defTabSz="917575">
              <a:defRPr sz="1200"/>
            </a:lvl1pPr>
          </a:lstStyle>
          <a:p>
            <a:endParaRPr lang="en-US"/>
          </a:p>
        </p:txBody>
      </p:sp>
      <p:sp>
        <p:nvSpPr>
          <p:cNvPr id="18436" name="Rectangle 4"/>
          <p:cNvSpPr>
            <a:spLocks noGrp="1" noRot="1" noChangeAspect="1" noChangeArrowheads="1" noTextEdit="1"/>
          </p:cNvSpPr>
          <p:nvPr>
            <p:ph type="sldImg" idx="2"/>
          </p:nvPr>
        </p:nvSpPr>
        <p:spPr bwMode="auto">
          <a:xfrm>
            <a:off x="1149350" y="687388"/>
            <a:ext cx="4584700" cy="3438525"/>
          </a:xfrm>
          <a:prstGeom prst="rect">
            <a:avLst/>
          </a:prstGeom>
          <a:noFill/>
          <a:ln w="9525">
            <a:solidFill>
              <a:srgbClr val="000000"/>
            </a:solidFill>
            <a:miter lim="800000"/>
            <a:headEnd/>
            <a:tailEnd/>
          </a:ln>
          <a:effectLst/>
        </p:spPr>
      </p:sp>
      <p:sp>
        <p:nvSpPr>
          <p:cNvPr id="18437" name="Rectangle 5"/>
          <p:cNvSpPr>
            <a:spLocks noGrp="1" noChangeArrowheads="1"/>
          </p:cNvSpPr>
          <p:nvPr>
            <p:ph type="body" sz="quarter" idx="3"/>
          </p:nvPr>
        </p:nvSpPr>
        <p:spPr bwMode="auto">
          <a:xfrm>
            <a:off x="917575" y="4356100"/>
            <a:ext cx="5048250" cy="4125913"/>
          </a:xfrm>
          <a:prstGeom prst="rect">
            <a:avLst/>
          </a:prstGeom>
          <a:noFill/>
          <a:ln w="9525">
            <a:noFill/>
            <a:miter lim="800000"/>
            <a:headEnd/>
            <a:tailEnd/>
          </a:ln>
          <a:effectLst/>
        </p:spPr>
        <p:txBody>
          <a:bodyPr vert="horz" wrap="square" lIns="91723" tIns="45862" rIns="91723" bIns="4586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438" name="Rectangle 6"/>
          <p:cNvSpPr>
            <a:spLocks noGrp="1" noChangeArrowheads="1"/>
          </p:cNvSpPr>
          <p:nvPr>
            <p:ph type="ftr" sz="quarter" idx="4"/>
          </p:nvPr>
        </p:nvSpPr>
        <p:spPr bwMode="auto">
          <a:xfrm>
            <a:off x="0" y="8710613"/>
            <a:ext cx="2982913" cy="458787"/>
          </a:xfrm>
          <a:prstGeom prst="rect">
            <a:avLst/>
          </a:prstGeom>
          <a:noFill/>
          <a:ln w="9525">
            <a:noFill/>
            <a:miter lim="800000"/>
            <a:headEnd/>
            <a:tailEnd/>
          </a:ln>
          <a:effectLst/>
        </p:spPr>
        <p:txBody>
          <a:bodyPr vert="horz" wrap="square" lIns="91723" tIns="45862" rIns="91723" bIns="45862" numCol="1" anchor="b" anchorCtr="0" compatLnSpc="1">
            <a:prstTxWarp prst="textNoShape">
              <a:avLst/>
            </a:prstTxWarp>
          </a:bodyPr>
          <a:lstStyle>
            <a:lvl1pPr defTabSz="917575">
              <a:defRPr sz="1200"/>
            </a:lvl1pPr>
          </a:lstStyle>
          <a:p>
            <a:endParaRPr lang="en-US"/>
          </a:p>
        </p:txBody>
      </p:sp>
      <p:sp>
        <p:nvSpPr>
          <p:cNvPr id="18439" name="Rectangle 7"/>
          <p:cNvSpPr>
            <a:spLocks noGrp="1" noChangeArrowheads="1"/>
          </p:cNvSpPr>
          <p:nvPr>
            <p:ph type="sldNum" sz="quarter" idx="5"/>
          </p:nvPr>
        </p:nvSpPr>
        <p:spPr bwMode="auto">
          <a:xfrm>
            <a:off x="3900488" y="8710613"/>
            <a:ext cx="2982912" cy="458787"/>
          </a:xfrm>
          <a:prstGeom prst="rect">
            <a:avLst/>
          </a:prstGeom>
          <a:noFill/>
          <a:ln w="9525">
            <a:noFill/>
            <a:miter lim="800000"/>
            <a:headEnd/>
            <a:tailEnd/>
          </a:ln>
          <a:effectLst/>
        </p:spPr>
        <p:txBody>
          <a:bodyPr vert="horz" wrap="square" lIns="91723" tIns="45862" rIns="91723" bIns="45862" numCol="1" anchor="b" anchorCtr="0" compatLnSpc="1">
            <a:prstTxWarp prst="textNoShape">
              <a:avLst/>
            </a:prstTxWarp>
          </a:bodyPr>
          <a:lstStyle>
            <a:lvl1pPr algn="r" defTabSz="917575">
              <a:defRPr sz="1200"/>
            </a:lvl1pPr>
          </a:lstStyle>
          <a:p>
            <a:fld id="{60C00209-3FDE-4DD1-B460-E2628FEE108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EE817A-5DE8-455C-A0AC-F22F2F9B1DA4}" type="slidenum">
              <a:rPr lang="en-US"/>
              <a:pPr/>
              <a:t>0</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D4FA91-945C-4596-A987-9FA831C4C158}" type="slidenum">
              <a:rPr lang="en-US"/>
              <a:pPr/>
              <a:t>4</a:t>
            </a:fld>
            <a:endParaRPr lang="en-US"/>
          </a:p>
        </p:txBody>
      </p:sp>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r>
              <a:rPr lang="en-US"/>
              <a:t>Maintaining a synchronized QoS database.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99B72C-DFA2-4C14-BF5E-5C5521636624}" type="slidenum">
              <a:rPr lang="en-US"/>
              <a:pPr/>
              <a:t>5</a:t>
            </a:fld>
            <a:endParaRPr lang="en-US"/>
          </a:p>
        </p:txBody>
      </p:sp>
      <p:sp>
        <p:nvSpPr>
          <p:cNvPr id="132098" name="Rectangle 2"/>
          <p:cNvSpPr>
            <a:spLocks noGrp="1" noRot="1" noChangeAspect="1" noChangeArrowheads="1" noTextEdit="1"/>
          </p:cNvSpPr>
          <p:nvPr>
            <p:ph type="sldImg"/>
          </p:nvPr>
        </p:nvSpPr>
        <p:spPr bwMode="auto">
          <a:xfrm>
            <a:off x="1149350" y="687388"/>
            <a:ext cx="4584700" cy="3438525"/>
          </a:xfrm>
          <a:prstGeom prst="rect">
            <a:avLst/>
          </a:prstGeom>
          <a:solidFill>
            <a:srgbClr val="FFFFFF"/>
          </a:solidFill>
          <a:ln>
            <a:solidFill>
              <a:srgbClr val="000000"/>
            </a:solidFill>
            <a:miter lim="800000"/>
            <a:headEnd/>
            <a:tailEnd/>
          </a:ln>
        </p:spPr>
      </p:sp>
      <p:sp>
        <p:nvSpPr>
          <p:cNvPr id="132099" name="Rectangle 3"/>
          <p:cNvSpPr>
            <a:spLocks noGrp="1" noChangeArrowheads="1"/>
          </p:cNvSpPr>
          <p:nvPr>
            <p:ph type="body" idx="1"/>
          </p:nvPr>
        </p:nvSpPr>
        <p:spPr bwMode="auto">
          <a:xfrm>
            <a:off x="917575" y="4356100"/>
            <a:ext cx="5048250" cy="4125913"/>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DC97B1-E14D-406D-ACEE-77919F599828}" type="slidenum">
              <a:rPr lang="en-US"/>
              <a:pPr/>
              <a:t>8</a:t>
            </a:fld>
            <a:endParaRPr lang="en-US"/>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r>
              <a:rPr lang="en-US"/>
              <a:t>D is the processing and propagation delay.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31C4C7-F34C-43AA-B1F5-4A2B5C5F3299}" type="slidenum">
              <a:rPr lang="en-US"/>
              <a:pPr/>
              <a:t>24</a:t>
            </a:fld>
            <a:endParaRPr lang="en-US"/>
          </a:p>
        </p:txBody>
      </p:sp>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p:txBody>
          <a:bodyPr/>
          <a:lstStyle/>
          <a:p>
            <a:r>
              <a:rPr lang="en-US"/>
              <a:t>Routing decision no longer totally depends on state database, which is changing all the time.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7F5BB0-2076-4B65-89F6-5F50B0B24C83}" type="slidenum">
              <a:rPr lang="en-US"/>
              <a:pPr/>
              <a:t>25</a:t>
            </a:fld>
            <a:endParaRPr lang="en-US"/>
          </a:p>
        </p:txBody>
      </p:sp>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r>
              <a:rPr lang="en-US"/>
              <a:t>Weak conclusions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8170AB-DA9C-4F2C-9155-0F621BC4F41F}" type="slidenum">
              <a:rPr lang="en-US"/>
              <a:pPr/>
              <a:t>29</a:t>
            </a:fld>
            <a:endParaRPr lang="en-US"/>
          </a:p>
        </p:txBody>
      </p:sp>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p:txBody>
          <a:bodyPr/>
          <a:lstStyle/>
          <a:p>
            <a:r>
              <a:rPr lang="en-US"/>
              <a:t>N is a parameter to control the c</a:t>
            </a:r>
            <a:r>
              <a:rPr lang="en-US" sz="900"/>
              <a:t>urvature of the curve.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146" name="Group 2"/>
          <p:cNvGrpSpPr>
            <a:grpSpLocks/>
          </p:cNvGrpSpPr>
          <p:nvPr/>
        </p:nvGrpSpPr>
        <p:grpSpPr bwMode="auto">
          <a:xfrm>
            <a:off x="0" y="2438400"/>
            <a:ext cx="9009063" cy="1052513"/>
            <a:chOff x="0" y="1536"/>
            <a:chExt cx="5675" cy="663"/>
          </a:xfrm>
        </p:grpSpPr>
        <p:grpSp>
          <p:nvGrpSpPr>
            <p:cNvPr id="6147" name="Group 3"/>
            <p:cNvGrpSpPr>
              <a:grpSpLocks/>
            </p:cNvGrpSpPr>
            <p:nvPr/>
          </p:nvGrpSpPr>
          <p:grpSpPr bwMode="auto">
            <a:xfrm>
              <a:off x="183" y="1604"/>
              <a:ext cx="448" cy="299"/>
              <a:chOff x="720" y="336"/>
              <a:chExt cx="624" cy="432"/>
            </a:xfrm>
          </p:grpSpPr>
          <p:sp>
            <p:nvSpPr>
              <p:cNvPr id="6148"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n-US"/>
              </a:p>
            </p:txBody>
          </p:sp>
          <p:sp>
            <p:nvSpPr>
              <p:cNvPr id="6149"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US"/>
              </a:p>
            </p:txBody>
          </p:sp>
        </p:grpSp>
        <p:grpSp>
          <p:nvGrpSpPr>
            <p:cNvPr id="6150" name="Group 6"/>
            <p:cNvGrpSpPr>
              <a:grpSpLocks/>
            </p:cNvGrpSpPr>
            <p:nvPr/>
          </p:nvGrpSpPr>
          <p:grpSpPr bwMode="auto">
            <a:xfrm>
              <a:off x="261" y="1870"/>
              <a:ext cx="465" cy="299"/>
              <a:chOff x="912" y="2640"/>
              <a:chExt cx="672" cy="432"/>
            </a:xfrm>
          </p:grpSpPr>
          <p:sp>
            <p:nvSpPr>
              <p:cNvPr id="6151"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US"/>
              </a:p>
            </p:txBody>
          </p:sp>
          <p:sp>
            <p:nvSpPr>
              <p:cNvPr id="6152"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a:p>
            </p:txBody>
          </p:sp>
        </p:grpSp>
        <p:sp>
          <p:nvSpPr>
            <p:cNvPr id="6153"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n-US"/>
            </a:p>
          </p:txBody>
        </p:sp>
        <p:sp>
          <p:nvSpPr>
            <p:cNvPr id="6154"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n-US"/>
            </a:p>
          </p:txBody>
        </p:sp>
        <p:sp>
          <p:nvSpPr>
            <p:cNvPr id="6155"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grpSp>
      <p:sp>
        <p:nvSpPr>
          <p:cNvPr id="6156" name="Rectangle 12"/>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615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6158"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a:p>
        </p:txBody>
      </p:sp>
      <p:sp>
        <p:nvSpPr>
          <p:cNvPr id="6159"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r>
              <a:rPr lang="en-US"/>
              <a:t>SCE, Carleton University</a:t>
            </a:r>
          </a:p>
        </p:txBody>
      </p:sp>
      <p:sp>
        <p:nvSpPr>
          <p:cNvPr id="6160"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AA9A9CD8-7B07-4591-B2BC-89DBE29E2C2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SCE, Carleton University</a:t>
            </a:r>
          </a:p>
        </p:txBody>
      </p:sp>
      <p:sp>
        <p:nvSpPr>
          <p:cNvPr id="6" name="Slide Number Placeholder 5"/>
          <p:cNvSpPr>
            <a:spLocks noGrp="1"/>
          </p:cNvSpPr>
          <p:nvPr>
            <p:ph type="sldNum" sz="quarter" idx="12"/>
          </p:nvPr>
        </p:nvSpPr>
        <p:spPr/>
        <p:txBody>
          <a:bodyPr/>
          <a:lstStyle>
            <a:lvl1pPr>
              <a:defRPr/>
            </a:lvl1pPr>
          </a:lstStyle>
          <a:p>
            <a:fld id="{9190309A-3613-4C4E-8B83-39D3BB1C94E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617538"/>
            <a:ext cx="1951038" cy="5514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617538"/>
            <a:ext cx="5700712" cy="5514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SCE, Carleton University</a:t>
            </a:r>
          </a:p>
        </p:txBody>
      </p:sp>
      <p:sp>
        <p:nvSpPr>
          <p:cNvPr id="6" name="Slide Number Placeholder 5"/>
          <p:cNvSpPr>
            <a:spLocks noGrp="1"/>
          </p:cNvSpPr>
          <p:nvPr>
            <p:ph type="sldNum" sz="quarter" idx="12"/>
          </p:nvPr>
        </p:nvSpPr>
        <p:spPr/>
        <p:txBody>
          <a:bodyPr/>
          <a:lstStyle>
            <a:lvl1pPr>
              <a:defRPr/>
            </a:lvl1pPr>
          </a:lstStyle>
          <a:p>
            <a:fld id="{22AA3413-4814-47B2-9624-16ED9A34CBE7}"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1182688" y="2017713"/>
            <a:ext cx="7772400" cy="4114800"/>
          </a:xfrm>
        </p:spPr>
        <p:txBody>
          <a:bodyPr/>
          <a:lstStyle/>
          <a:p>
            <a:endParaRPr lang="en-US"/>
          </a:p>
        </p:txBody>
      </p:sp>
      <p:sp>
        <p:nvSpPr>
          <p:cNvPr id="4" name="Date Placeholder 3"/>
          <p:cNvSpPr>
            <a:spLocks noGrp="1"/>
          </p:cNvSpPr>
          <p:nvPr>
            <p:ph type="dt" sz="half" idx="10"/>
          </p:nvPr>
        </p:nvSpPr>
        <p:spPr>
          <a:xfrm>
            <a:off x="914400" y="63246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352800" y="6324600"/>
            <a:ext cx="2895600" cy="457200"/>
          </a:xfrm>
        </p:spPr>
        <p:txBody>
          <a:bodyPr/>
          <a:lstStyle>
            <a:lvl1pPr>
              <a:defRPr/>
            </a:lvl1pPr>
          </a:lstStyle>
          <a:p>
            <a:r>
              <a:rPr lang="en-US"/>
              <a:t>SCE, Carleton University</a:t>
            </a:r>
          </a:p>
        </p:txBody>
      </p:sp>
      <p:sp>
        <p:nvSpPr>
          <p:cNvPr id="6" name="Slide Number Placeholder 5"/>
          <p:cNvSpPr>
            <a:spLocks noGrp="1"/>
          </p:cNvSpPr>
          <p:nvPr>
            <p:ph type="sldNum" sz="quarter" idx="12"/>
          </p:nvPr>
        </p:nvSpPr>
        <p:spPr>
          <a:xfrm>
            <a:off x="6781800" y="6324600"/>
            <a:ext cx="1905000" cy="457200"/>
          </a:xfrm>
        </p:spPr>
        <p:txBody>
          <a:bodyPr/>
          <a:lstStyle>
            <a:lvl1pPr>
              <a:defRPr/>
            </a:lvl1pPr>
          </a:lstStyle>
          <a:p>
            <a:fld id="{7D99E140-7BA8-46E5-BE14-1CE23E750F8F}"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1182688" y="2017713"/>
            <a:ext cx="7772400" cy="4114800"/>
          </a:xfrm>
        </p:spPr>
        <p:txBody>
          <a:bodyPr/>
          <a:lstStyle/>
          <a:p>
            <a:endParaRPr lang="en-US"/>
          </a:p>
        </p:txBody>
      </p:sp>
      <p:sp>
        <p:nvSpPr>
          <p:cNvPr id="4" name="Date Placeholder 3"/>
          <p:cNvSpPr>
            <a:spLocks noGrp="1"/>
          </p:cNvSpPr>
          <p:nvPr>
            <p:ph type="dt" sz="half" idx="10"/>
          </p:nvPr>
        </p:nvSpPr>
        <p:spPr>
          <a:xfrm>
            <a:off x="914400" y="63246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352800" y="6324600"/>
            <a:ext cx="2895600" cy="457200"/>
          </a:xfrm>
        </p:spPr>
        <p:txBody>
          <a:bodyPr/>
          <a:lstStyle>
            <a:lvl1pPr>
              <a:defRPr/>
            </a:lvl1pPr>
          </a:lstStyle>
          <a:p>
            <a:r>
              <a:rPr lang="en-US"/>
              <a:t>SCE, Carleton University</a:t>
            </a:r>
          </a:p>
        </p:txBody>
      </p:sp>
      <p:sp>
        <p:nvSpPr>
          <p:cNvPr id="6" name="Slide Number Placeholder 5"/>
          <p:cNvSpPr>
            <a:spLocks noGrp="1"/>
          </p:cNvSpPr>
          <p:nvPr>
            <p:ph type="sldNum" sz="quarter" idx="12"/>
          </p:nvPr>
        </p:nvSpPr>
        <p:spPr>
          <a:xfrm>
            <a:off x="6781800" y="6324600"/>
            <a:ext cx="1905000" cy="457200"/>
          </a:xfrm>
        </p:spPr>
        <p:txBody>
          <a:bodyPr/>
          <a:lstStyle>
            <a:lvl1pPr>
              <a:defRPr/>
            </a:lvl1pPr>
          </a:lstStyle>
          <a:p>
            <a:fld id="{5472302C-F9D2-45D8-BD34-169E5112CAB4}"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182688" y="2017713"/>
            <a:ext cx="3810000" cy="4114800"/>
          </a:xfrm>
        </p:spPr>
        <p:txBody>
          <a:bodyPr/>
          <a:lstStyle/>
          <a:p>
            <a:endParaRPr lang="en-US"/>
          </a:p>
        </p:txBody>
      </p:sp>
      <p:sp>
        <p:nvSpPr>
          <p:cNvPr id="4" name="Text Placeholder 3"/>
          <p:cNvSpPr>
            <a:spLocks noGrp="1"/>
          </p:cNvSpPr>
          <p:nvPr>
            <p:ph type="body" sz="half" idx="2"/>
          </p:nvPr>
        </p:nvSpPr>
        <p:spPr>
          <a:xfrm>
            <a:off x="51450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63246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352800" y="6324600"/>
            <a:ext cx="2895600" cy="457200"/>
          </a:xfrm>
        </p:spPr>
        <p:txBody>
          <a:bodyPr/>
          <a:lstStyle>
            <a:lvl1pPr>
              <a:defRPr/>
            </a:lvl1pPr>
          </a:lstStyle>
          <a:p>
            <a:r>
              <a:rPr lang="en-US"/>
              <a:t>SCE, Carleton University</a:t>
            </a:r>
          </a:p>
        </p:txBody>
      </p:sp>
      <p:sp>
        <p:nvSpPr>
          <p:cNvPr id="7" name="Slide Number Placeholder 6"/>
          <p:cNvSpPr>
            <a:spLocks noGrp="1"/>
          </p:cNvSpPr>
          <p:nvPr>
            <p:ph type="sldNum" sz="quarter" idx="12"/>
          </p:nvPr>
        </p:nvSpPr>
        <p:spPr>
          <a:xfrm>
            <a:off x="6781800" y="6324600"/>
            <a:ext cx="1905000" cy="457200"/>
          </a:xfrm>
        </p:spPr>
        <p:txBody>
          <a:bodyPr/>
          <a:lstStyle>
            <a:lvl1pPr>
              <a:defRPr/>
            </a:lvl1pPr>
          </a:lstStyle>
          <a:p>
            <a:fld id="{A88EC9C8-F34F-4F1A-B035-01D67384DDC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SCE, Carleton University</a:t>
            </a:r>
          </a:p>
        </p:txBody>
      </p:sp>
      <p:sp>
        <p:nvSpPr>
          <p:cNvPr id="6" name="Slide Number Placeholder 5"/>
          <p:cNvSpPr>
            <a:spLocks noGrp="1"/>
          </p:cNvSpPr>
          <p:nvPr>
            <p:ph type="sldNum" sz="quarter" idx="12"/>
          </p:nvPr>
        </p:nvSpPr>
        <p:spPr/>
        <p:txBody>
          <a:bodyPr/>
          <a:lstStyle>
            <a:lvl1pPr>
              <a:defRPr/>
            </a:lvl1pPr>
          </a:lstStyle>
          <a:p>
            <a:fld id="{0E00C4EE-8D5C-4A8A-92A6-E0EE72E1234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SCE, Carleton University</a:t>
            </a:r>
          </a:p>
        </p:txBody>
      </p:sp>
      <p:sp>
        <p:nvSpPr>
          <p:cNvPr id="6" name="Slide Number Placeholder 5"/>
          <p:cNvSpPr>
            <a:spLocks noGrp="1"/>
          </p:cNvSpPr>
          <p:nvPr>
            <p:ph type="sldNum" sz="quarter" idx="12"/>
          </p:nvPr>
        </p:nvSpPr>
        <p:spPr/>
        <p:txBody>
          <a:bodyPr/>
          <a:lstStyle>
            <a:lvl1pPr>
              <a:defRPr/>
            </a:lvl1pPr>
          </a:lstStyle>
          <a:p>
            <a:fld id="{A5DD5948-EC9E-4AA9-AC73-8714D6BBEE0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SCE, Carleton University</a:t>
            </a:r>
          </a:p>
        </p:txBody>
      </p:sp>
      <p:sp>
        <p:nvSpPr>
          <p:cNvPr id="7" name="Slide Number Placeholder 6"/>
          <p:cNvSpPr>
            <a:spLocks noGrp="1"/>
          </p:cNvSpPr>
          <p:nvPr>
            <p:ph type="sldNum" sz="quarter" idx="12"/>
          </p:nvPr>
        </p:nvSpPr>
        <p:spPr/>
        <p:txBody>
          <a:bodyPr/>
          <a:lstStyle>
            <a:lvl1pPr>
              <a:defRPr/>
            </a:lvl1pPr>
          </a:lstStyle>
          <a:p>
            <a:fld id="{F2DDAC6A-6E9B-406D-AC08-EB6AA108D8C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SCE, Carleton University</a:t>
            </a:r>
          </a:p>
        </p:txBody>
      </p:sp>
      <p:sp>
        <p:nvSpPr>
          <p:cNvPr id="9" name="Slide Number Placeholder 8"/>
          <p:cNvSpPr>
            <a:spLocks noGrp="1"/>
          </p:cNvSpPr>
          <p:nvPr>
            <p:ph type="sldNum" sz="quarter" idx="12"/>
          </p:nvPr>
        </p:nvSpPr>
        <p:spPr/>
        <p:txBody>
          <a:bodyPr/>
          <a:lstStyle>
            <a:lvl1pPr>
              <a:defRPr/>
            </a:lvl1pPr>
          </a:lstStyle>
          <a:p>
            <a:fld id="{4D63334D-D615-471B-ABDC-986B02B4A43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SCE, Carleton University</a:t>
            </a:r>
          </a:p>
        </p:txBody>
      </p:sp>
      <p:sp>
        <p:nvSpPr>
          <p:cNvPr id="5" name="Slide Number Placeholder 4"/>
          <p:cNvSpPr>
            <a:spLocks noGrp="1"/>
          </p:cNvSpPr>
          <p:nvPr>
            <p:ph type="sldNum" sz="quarter" idx="12"/>
          </p:nvPr>
        </p:nvSpPr>
        <p:spPr/>
        <p:txBody>
          <a:bodyPr/>
          <a:lstStyle>
            <a:lvl1pPr>
              <a:defRPr/>
            </a:lvl1pPr>
          </a:lstStyle>
          <a:p>
            <a:fld id="{D0F8FB60-4BDD-4DDB-8968-F5FB19024C5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SCE, Carleton University</a:t>
            </a:r>
          </a:p>
        </p:txBody>
      </p:sp>
      <p:sp>
        <p:nvSpPr>
          <p:cNvPr id="4" name="Slide Number Placeholder 3"/>
          <p:cNvSpPr>
            <a:spLocks noGrp="1"/>
          </p:cNvSpPr>
          <p:nvPr>
            <p:ph type="sldNum" sz="quarter" idx="12"/>
          </p:nvPr>
        </p:nvSpPr>
        <p:spPr/>
        <p:txBody>
          <a:bodyPr/>
          <a:lstStyle>
            <a:lvl1pPr>
              <a:defRPr/>
            </a:lvl1pPr>
          </a:lstStyle>
          <a:p>
            <a:fld id="{05496DF1-0055-47C2-A9AB-EB0A5EC298A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SCE, Carleton University</a:t>
            </a:r>
          </a:p>
        </p:txBody>
      </p:sp>
      <p:sp>
        <p:nvSpPr>
          <p:cNvPr id="7" name="Slide Number Placeholder 6"/>
          <p:cNvSpPr>
            <a:spLocks noGrp="1"/>
          </p:cNvSpPr>
          <p:nvPr>
            <p:ph type="sldNum" sz="quarter" idx="12"/>
          </p:nvPr>
        </p:nvSpPr>
        <p:spPr/>
        <p:txBody>
          <a:bodyPr/>
          <a:lstStyle>
            <a:lvl1pPr>
              <a:defRPr/>
            </a:lvl1pPr>
          </a:lstStyle>
          <a:p>
            <a:fld id="{4072050C-641F-4478-84A5-E87D9EF2EA1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SCE, Carleton University</a:t>
            </a:r>
          </a:p>
        </p:txBody>
      </p:sp>
      <p:sp>
        <p:nvSpPr>
          <p:cNvPr id="7" name="Slide Number Placeholder 6"/>
          <p:cNvSpPr>
            <a:spLocks noGrp="1"/>
          </p:cNvSpPr>
          <p:nvPr>
            <p:ph type="sldNum" sz="quarter" idx="12"/>
          </p:nvPr>
        </p:nvSpPr>
        <p:spPr/>
        <p:txBody>
          <a:bodyPr/>
          <a:lstStyle>
            <a:lvl1pPr>
              <a:defRPr/>
            </a:lvl1pPr>
          </a:lstStyle>
          <a:p>
            <a:fld id="{43034995-B205-43A9-8BC6-615A2ADFA9B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endParaRPr kumimoji="1" lang="en-US"/>
          </a:p>
        </p:txBody>
      </p:sp>
      <p:sp>
        <p:nvSpPr>
          <p:cNvPr id="5123"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kumimoji="1" lang="en-US"/>
          </a:p>
        </p:txBody>
      </p:sp>
      <p:sp>
        <p:nvSpPr>
          <p:cNvPr id="5124"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endParaRPr kumimoji="1" lang="en-US"/>
          </a:p>
        </p:txBody>
      </p:sp>
      <p:sp>
        <p:nvSpPr>
          <p:cNvPr id="5125"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kumimoji="1" lang="en-US"/>
          </a:p>
        </p:txBody>
      </p:sp>
      <p:sp>
        <p:nvSpPr>
          <p:cNvPr id="5126"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endParaRPr kumimoji="1" lang="en-US"/>
          </a:p>
        </p:txBody>
      </p:sp>
      <p:sp>
        <p:nvSpPr>
          <p:cNvPr id="5127"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endParaRPr kumimoji="1" lang="en-US"/>
          </a:p>
        </p:txBody>
      </p:sp>
      <p:sp>
        <p:nvSpPr>
          <p:cNvPr id="5128"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kumimoji="1" lang="en-US"/>
          </a:p>
        </p:txBody>
      </p:sp>
      <p:sp>
        <p:nvSpPr>
          <p:cNvPr id="5129" name="Rectangle 9"/>
          <p:cNvSpPr>
            <a:spLocks noGrp="1" noChangeArrowheads="1"/>
          </p:cNvSpPr>
          <p:nvPr>
            <p:ph type="title"/>
          </p:nvPr>
        </p:nvSpPr>
        <p:spPr bwMode="auto">
          <a:xfrm>
            <a:off x="1150938" y="617538"/>
            <a:ext cx="7793037"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130"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31"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n-US"/>
          </a:p>
        </p:txBody>
      </p:sp>
      <p:sp>
        <p:nvSpPr>
          <p:cNvPr id="5132"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r>
              <a:rPr lang="en-US"/>
              <a:t>SCE, Carleton University</a:t>
            </a:r>
          </a:p>
        </p:txBody>
      </p:sp>
      <p:sp>
        <p:nvSpPr>
          <p:cNvPr id="5133"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FB400557-8C07-47F4-B806-52A00234CDB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hf hdr="0" dt="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itchFamily="34" charset="0"/>
        </a:defRPr>
      </a:lvl2pPr>
      <a:lvl3pPr algn="l" rtl="0" fontAlgn="base">
        <a:spcBef>
          <a:spcPct val="0"/>
        </a:spcBef>
        <a:spcAft>
          <a:spcPct val="0"/>
        </a:spcAft>
        <a:defRPr sz="4400">
          <a:solidFill>
            <a:schemeClr val="tx2"/>
          </a:solidFill>
          <a:latin typeface="Tahoma" pitchFamily="34" charset="0"/>
        </a:defRPr>
      </a:lvl3pPr>
      <a:lvl4pPr algn="l" rtl="0" fontAlgn="base">
        <a:spcBef>
          <a:spcPct val="0"/>
        </a:spcBef>
        <a:spcAft>
          <a:spcPct val="0"/>
        </a:spcAft>
        <a:defRPr sz="4400">
          <a:solidFill>
            <a:schemeClr val="tx2"/>
          </a:solidFill>
          <a:latin typeface="Tahoma" pitchFamily="34" charset="0"/>
        </a:defRPr>
      </a:lvl4pPr>
      <a:lvl5pPr algn="l" rtl="0" fontAlgn="base">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4.xml"/><Relationship Id="rId1" Type="http://schemas.openxmlformats.org/officeDocument/2006/relationships/vmlDrawing" Target="../drawings/vmlDrawing3.vml"/><Relationship Id="rId5" Type="http://schemas.openxmlformats.org/officeDocument/2006/relationships/oleObject" Target="../embeddings/oleObject3.bin"/><Relationship Id="rId4" Type="http://schemas.openxmlformats.org/officeDocument/2006/relationships/image" Target="../media/image12.wmf"/></Relationships>
</file>

<file path=ppt/slides/_rels/slide31.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5.bin"/></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ctrTitle"/>
          </p:nvPr>
        </p:nvSpPr>
        <p:spPr/>
        <p:txBody>
          <a:bodyPr/>
          <a:lstStyle/>
          <a:p>
            <a:r>
              <a:rPr lang="en-US" sz="3600" dirty="0" err="1"/>
              <a:t>QoS</a:t>
            </a:r>
            <a:r>
              <a:rPr lang="en-US" sz="3600" dirty="0"/>
              <a:t> Routing Using </a:t>
            </a:r>
            <a:r>
              <a:rPr lang="en-US" sz="3600" b="1" dirty="0"/>
              <a:t>Traffic Forecast</a:t>
            </a:r>
            <a:r>
              <a:rPr lang="en-US" sz="3600" dirty="0"/>
              <a:t/>
            </a:r>
            <a:br>
              <a:rPr lang="en-US" sz="3600" dirty="0"/>
            </a:br>
            <a:r>
              <a:rPr lang="en-US" sz="2800" dirty="0"/>
              <a:t>- A Case Study of </a:t>
            </a:r>
            <a:r>
              <a:rPr lang="en-US" sz="2800" b="1" dirty="0"/>
              <a:t>Time-Dependent Routing</a:t>
            </a:r>
          </a:p>
        </p:txBody>
      </p:sp>
      <p:sp>
        <p:nvSpPr>
          <p:cNvPr id="1027" name="Rectangle 3"/>
          <p:cNvSpPr>
            <a:spLocks noGrp="1" noChangeArrowheads="1"/>
          </p:cNvSpPr>
          <p:nvPr>
            <p:ph type="subTitle" idx="1"/>
          </p:nvPr>
        </p:nvSpPr>
        <p:spPr/>
        <p:txBody>
          <a:bodyPr/>
          <a:lstStyle/>
          <a:p>
            <a:r>
              <a:rPr lang="en-US" sz="2400" dirty="0" err="1"/>
              <a:t>Yuekang</a:t>
            </a:r>
            <a:r>
              <a:rPr lang="en-US" sz="2400" dirty="0"/>
              <a:t> Yang 	Chung-Horng Lung</a:t>
            </a:r>
          </a:p>
          <a:p>
            <a:r>
              <a:rPr lang="en-US" sz="2400" dirty="0"/>
              <a:t>Dept. of Systems and Computer Engineering,</a:t>
            </a:r>
          </a:p>
          <a:p>
            <a:r>
              <a:rPr lang="en-US" sz="2400" dirty="0"/>
              <a:t>Carleton </a:t>
            </a:r>
            <a:r>
              <a:rPr lang="en-US" sz="2400" dirty="0" smtClean="0"/>
              <a:t>University</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20CE15FC-E4F4-40EA-94BA-63B2F1F770A8}" type="slidenum">
              <a:rPr lang="en-US"/>
              <a:pPr/>
              <a:t>9</a:t>
            </a:fld>
            <a:endParaRPr lang="en-US"/>
          </a:p>
        </p:txBody>
      </p:sp>
      <p:sp>
        <p:nvSpPr>
          <p:cNvPr id="94210" name="Rectangle 1026"/>
          <p:cNvSpPr>
            <a:spLocks noGrp="1" noChangeArrowheads="1"/>
          </p:cNvSpPr>
          <p:nvPr>
            <p:ph type="title"/>
          </p:nvPr>
        </p:nvSpPr>
        <p:spPr/>
        <p:txBody>
          <a:bodyPr/>
          <a:lstStyle/>
          <a:p>
            <a:r>
              <a:rPr lang="en-US" sz="3600"/>
              <a:t>Objectives in QoS Routing</a:t>
            </a:r>
            <a:endParaRPr lang="en-US"/>
          </a:p>
        </p:txBody>
      </p:sp>
      <p:sp>
        <p:nvSpPr>
          <p:cNvPr id="94211" name="Rectangle 1027"/>
          <p:cNvSpPr>
            <a:spLocks noGrp="1" noChangeArrowheads="1"/>
          </p:cNvSpPr>
          <p:nvPr>
            <p:ph type="body" idx="1"/>
          </p:nvPr>
        </p:nvSpPr>
        <p:spPr/>
        <p:txBody>
          <a:bodyPr/>
          <a:lstStyle/>
          <a:p>
            <a:pPr>
              <a:lnSpc>
                <a:spcPct val="90000"/>
              </a:lnSpc>
            </a:pPr>
            <a:r>
              <a:rPr lang="en-US" sz="2000" b="1" dirty="0"/>
              <a:t>Two major objectives in </a:t>
            </a:r>
            <a:r>
              <a:rPr lang="en-US" sz="2000" b="1" dirty="0" err="1"/>
              <a:t>QoS</a:t>
            </a:r>
            <a:r>
              <a:rPr lang="en-US" sz="2000" b="1" dirty="0"/>
              <a:t> Routing</a:t>
            </a:r>
          </a:p>
          <a:p>
            <a:pPr lvl="1">
              <a:lnSpc>
                <a:spcPct val="90000"/>
              </a:lnSpc>
            </a:pPr>
            <a:r>
              <a:rPr lang="en-US" sz="1800" dirty="0"/>
              <a:t>Provide routing service with overall low network resource consumption. In other words, </a:t>
            </a:r>
            <a:r>
              <a:rPr lang="en-US" sz="1800" b="1" dirty="0"/>
              <a:t>minimize the average number of hops</a:t>
            </a:r>
            <a:r>
              <a:rPr lang="en-US" sz="1800" dirty="0"/>
              <a:t> that those routes traverse.</a:t>
            </a:r>
          </a:p>
          <a:p>
            <a:pPr lvl="1">
              <a:lnSpc>
                <a:spcPct val="90000"/>
              </a:lnSpc>
            </a:pPr>
            <a:r>
              <a:rPr lang="en-US" sz="1800" dirty="0"/>
              <a:t>Avoid overloading parts of the network while other parts are under-loaded. That is to </a:t>
            </a:r>
            <a:r>
              <a:rPr lang="en-US" sz="1800" b="1" dirty="0"/>
              <a:t>minimize the maximum link utilizations</a:t>
            </a:r>
            <a:r>
              <a:rPr lang="en-US" sz="1800" dirty="0"/>
              <a:t>. There are three reasons:</a:t>
            </a:r>
          </a:p>
          <a:p>
            <a:pPr lvl="2">
              <a:lnSpc>
                <a:spcPct val="90000"/>
              </a:lnSpc>
            </a:pPr>
            <a:r>
              <a:rPr lang="en-US" sz="1600" dirty="0"/>
              <a:t>Spare bandwidth is available at various parts of the network to accommodate unpredictable traffic requests.</a:t>
            </a:r>
          </a:p>
          <a:p>
            <a:pPr lvl="2">
              <a:lnSpc>
                <a:spcPct val="90000"/>
              </a:lnSpc>
            </a:pPr>
            <a:r>
              <a:rPr lang="en-US" sz="1600" dirty="0"/>
              <a:t>In case of link failures, smaller amounts of traffic will be disrupted and will need to be rerouted.</a:t>
            </a:r>
          </a:p>
          <a:p>
            <a:pPr lvl="2">
              <a:lnSpc>
                <a:spcPct val="90000"/>
              </a:lnSpc>
            </a:pPr>
            <a:r>
              <a:rPr lang="en-US" sz="1600" dirty="0"/>
              <a:t>Nodal router performance, such as delay, degrades dramatically when router’s load approximates its maximum capacity.</a:t>
            </a:r>
          </a:p>
          <a:p>
            <a:pPr>
              <a:lnSpc>
                <a:spcPct val="90000"/>
              </a:lnSpc>
            </a:pPr>
            <a:r>
              <a:rPr lang="en-US" sz="2000" b="1" dirty="0"/>
              <a:t>In most cases, these objectives are not conformable with each other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4211">
                                            <p:txEl>
                                              <p:pRg st="1" end="1"/>
                                            </p:txEl>
                                          </p:spTgt>
                                        </p:tgtEl>
                                        <p:attrNameLst>
                                          <p:attrName>style.visibility</p:attrName>
                                        </p:attrNameLst>
                                      </p:cBhvr>
                                      <p:to>
                                        <p:strVal val="visible"/>
                                      </p:to>
                                    </p:set>
                                    <p:anim calcmode="lin" valueType="num">
                                      <p:cBhvr additive="base">
                                        <p:cTn id="7" dur="500" fill="hold"/>
                                        <p:tgtEl>
                                          <p:spTgt spid="9421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42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4211">
                                            <p:txEl>
                                              <p:pRg st="2" end="2"/>
                                            </p:txEl>
                                          </p:spTgt>
                                        </p:tgtEl>
                                        <p:attrNameLst>
                                          <p:attrName>style.visibility</p:attrName>
                                        </p:attrNameLst>
                                      </p:cBhvr>
                                      <p:to>
                                        <p:strVal val="visible"/>
                                      </p:to>
                                    </p:set>
                                    <p:anim calcmode="lin" valueType="num">
                                      <p:cBhvr additive="base">
                                        <p:cTn id="13" dur="500" fill="hold"/>
                                        <p:tgtEl>
                                          <p:spTgt spid="9421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42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4211">
                                            <p:txEl>
                                              <p:pRg st="3" end="3"/>
                                            </p:txEl>
                                          </p:spTgt>
                                        </p:tgtEl>
                                        <p:attrNameLst>
                                          <p:attrName>style.visibility</p:attrName>
                                        </p:attrNameLst>
                                      </p:cBhvr>
                                      <p:to>
                                        <p:strVal val="visible"/>
                                      </p:to>
                                    </p:set>
                                    <p:anim calcmode="lin" valueType="num">
                                      <p:cBhvr additive="base">
                                        <p:cTn id="19" dur="500" fill="hold"/>
                                        <p:tgtEl>
                                          <p:spTgt spid="9421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4211">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4211">
                                            <p:txEl>
                                              <p:pRg st="4" end="4"/>
                                            </p:txEl>
                                          </p:spTgt>
                                        </p:tgtEl>
                                        <p:attrNameLst>
                                          <p:attrName>style.visibility</p:attrName>
                                        </p:attrNameLst>
                                      </p:cBhvr>
                                      <p:to>
                                        <p:strVal val="visible"/>
                                      </p:to>
                                    </p:set>
                                    <p:anim calcmode="lin" valueType="num">
                                      <p:cBhvr additive="base">
                                        <p:cTn id="23" dur="500" fill="hold"/>
                                        <p:tgtEl>
                                          <p:spTgt spid="94211">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4211">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4211">
                                            <p:txEl>
                                              <p:pRg st="5" end="5"/>
                                            </p:txEl>
                                          </p:spTgt>
                                        </p:tgtEl>
                                        <p:attrNameLst>
                                          <p:attrName>style.visibility</p:attrName>
                                        </p:attrNameLst>
                                      </p:cBhvr>
                                      <p:to>
                                        <p:strVal val="visible"/>
                                      </p:to>
                                    </p:set>
                                    <p:anim calcmode="lin" valueType="num">
                                      <p:cBhvr additive="base">
                                        <p:cTn id="27" dur="500" fill="hold"/>
                                        <p:tgtEl>
                                          <p:spTgt spid="94211">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421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94211">
                                            <p:txEl>
                                              <p:pRg st="6" end="6"/>
                                            </p:txEl>
                                          </p:spTgt>
                                        </p:tgtEl>
                                        <p:attrNameLst>
                                          <p:attrName>style.visibility</p:attrName>
                                        </p:attrNameLst>
                                      </p:cBhvr>
                                      <p:to>
                                        <p:strVal val="visible"/>
                                      </p:to>
                                    </p:set>
                                    <p:anim calcmode="lin" valueType="num">
                                      <p:cBhvr additive="base">
                                        <p:cTn id="33" dur="500" fill="hold"/>
                                        <p:tgtEl>
                                          <p:spTgt spid="94211">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9421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t>SCE, Carleton University</a:t>
            </a:r>
          </a:p>
        </p:txBody>
      </p:sp>
      <p:sp>
        <p:nvSpPr>
          <p:cNvPr id="7" name="Slide Number Placeholder 5"/>
          <p:cNvSpPr>
            <a:spLocks noGrp="1"/>
          </p:cNvSpPr>
          <p:nvPr>
            <p:ph type="sldNum" sz="quarter" idx="12"/>
          </p:nvPr>
        </p:nvSpPr>
        <p:spPr/>
        <p:txBody>
          <a:bodyPr/>
          <a:lstStyle/>
          <a:p>
            <a:fld id="{3B069841-E34B-47D5-B252-77752742AB73}" type="slidenum">
              <a:rPr lang="en-US"/>
              <a:pPr/>
              <a:t>10</a:t>
            </a:fld>
            <a:endParaRPr lang="en-US"/>
          </a:p>
        </p:txBody>
      </p:sp>
      <p:sp>
        <p:nvSpPr>
          <p:cNvPr id="153602" name="Rectangle 2"/>
          <p:cNvSpPr>
            <a:spLocks noGrp="1" noChangeArrowheads="1"/>
          </p:cNvSpPr>
          <p:nvPr>
            <p:ph type="title"/>
          </p:nvPr>
        </p:nvSpPr>
        <p:spPr/>
        <p:txBody>
          <a:bodyPr/>
          <a:lstStyle/>
          <a:p>
            <a:r>
              <a:rPr lang="en-US" sz="3600"/>
              <a:t>Performance Evaluation</a:t>
            </a:r>
          </a:p>
        </p:txBody>
      </p:sp>
      <p:sp>
        <p:nvSpPr>
          <p:cNvPr id="153603" name="Rectangle 3"/>
          <p:cNvSpPr>
            <a:spLocks noGrp="1" noChangeArrowheads="1"/>
          </p:cNvSpPr>
          <p:nvPr>
            <p:ph type="body" idx="1"/>
          </p:nvPr>
        </p:nvSpPr>
        <p:spPr/>
        <p:txBody>
          <a:bodyPr/>
          <a:lstStyle/>
          <a:p>
            <a:pPr>
              <a:lnSpc>
                <a:spcPct val="90000"/>
              </a:lnSpc>
            </a:pPr>
            <a:r>
              <a:rPr lang="en-US" sz="2000" b="1" dirty="0"/>
              <a:t>The Objective Function in Optimization</a:t>
            </a:r>
          </a:p>
          <a:p>
            <a:pPr lvl="1">
              <a:lnSpc>
                <a:spcPct val="90000"/>
              </a:lnSpc>
            </a:pPr>
            <a:endParaRPr lang="en-US" sz="2000" dirty="0"/>
          </a:p>
          <a:p>
            <a:pPr lvl="1">
              <a:lnSpc>
                <a:spcPct val="90000"/>
              </a:lnSpc>
            </a:pPr>
            <a:endParaRPr lang="en-US" sz="2000" dirty="0"/>
          </a:p>
          <a:p>
            <a:pPr lvl="1">
              <a:lnSpc>
                <a:spcPct val="90000"/>
              </a:lnSpc>
            </a:pPr>
            <a:r>
              <a:rPr lang="en-US" sz="1800" i="1" dirty="0" err="1"/>
              <a:t>c</a:t>
            </a:r>
            <a:r>
              <a:rPr lang="en-US" sz="1800" i="1" baseline="-25000" dirty="0" err="1"/>
              <a:t>e</a:t>
            </a:r>
            <a:r>
              <a:rPr lang="en-US" sz="1800" dirty="0"/>
              <a:t> is the link capacity on edge </a:t>
            </a:r>
            <a:r>
              <a:rPr lang="en-US" sz="1800" i="1" dirty="0"/>
              <a:t>e</a:t>
            </a:r>
            <a:r>
              <a:rPr lang="en-US" sz="1800" dirty="0"/>
              <a:t>. </a:t>
            </a:r>
            <a:r>
              <a:rPr lang="en-US" sz="1800" i="1" dirty="0" err="1"/>
              <a:t>x</a:t>
            </a:r>
            <a:r>
              <a:rPr lang="en-US" sz="1800" i="1" baseline="-25000" dirty="0" err="1"/>
              <a:t>e,k</a:t>
            </a:r>
            <a:r>
              <a:rPr lang="en-US" sz="1800" dirty="0"/>
              <a:t> is the bandwidth of the </a:t>
            </a:r>
            <a:r>
              <a:rPr lang="en-US" sz="1800" i="1" dirty="0" err="1"/>
              <a:t>k</a:t>
            </a:r>
            <a:r>
              <a:rPr lang="en-US" sz="1800" dirty="0" err="1"/>
              <a:t>th</a:t>
            </a:r>
            <a:r>
              <a:rPr lang="en-US" sz="1800" dirty="0"/>
              <a:t> flow on edge </a:t>
            </a:r>
            <a:r>
              <a:rPr lang="en-US" sz="1800" i="1" dirty="0"/>
              <a:t>e</a:t>
            </a:r>
            <a:r>
              <a:rPr lang="en-US" sz="1800" dirty="0"/>
              <a:t>. </a:t>
            </a:r>
            <a:r>
              <a:rPr lang="en-US" sz="1800" i="1" dirty="0"/>
              <a:t>K</a:t>
            </a:r>
            <a:r>
              <a:rPr lang="en-US" sz="1800" dirty="0"/>
              <a:t> represents the set of all flows in a network.</a:t>
            </a:r>
          </a:p>
          <a:p>
            <a:pPr lvl="1">
              <a:lnSpc>
                <a:spcPct val="90000"/>
              </a:lnSpc>
            </a:pPr>
            <a:r>
              <a:rPr lang="en-US" sz="1800" dirty="0"/>
              <a:t>The order </a:t>
            </a:r>
            <a:r>
              <a:rPr lang="en-US" sz="1800" i="1" dirty="0"/>
              <a:t>n </a:t>
            </a:r>
            <a:r>
              <a:rPr lang="en-US" sz="1800" dirty="0"/>
              <a:t>is a useful tool for ISPs to </a:t>
            </a:r>
            <a:r>
              <a:rPr lang="en-US" sz="1800" dirty="0" smtClean="0"/>
              <a:t>get more accurate results</a:t>
            </a:r>
            <a:br>
              <a:rPr lang="en-US" sz="1800" dirty="0" smtClean="0"/>
            </a:br>
            <a:endParaRPr lang="en-US" sz="1800" dirty="0"/>
          </a:p>
          <a:p>
            <a:pPr>
              <a:lnSpc>
                <a:spcPct val="90000"/>
              </a:lnSpc>
            </a:pPr>
            <a:r>
              <a:rPr lang="en-US" sz="2000" b="1" dirty="0"/>
              <a:t>Based on this objective function, the optimal solution of routing can be calculated by the general gradient projection method.</a:t>
            </a:r>
          </a:p>
          <a:p>
            <a:pPr>
              <a:lnSpc>
                <a:spcPct val="90000"/>
              </a:lnSpc>
            </a:pPr>
            <a:r>
              <a:rPr lang="en-US" sz="2000" b="1" dirty="0"/>
              <a:t>The value of this objective function can also be seen as an performance metric when different routing algorithms are compared.</a:t>
            </a:r>
          </a:p>
        </p:txBody>
      </p:sp>
      <p:graphicFrame>
        <p:nvGraphicFramePr>
          <p:cNvPr id="153604" name="Object 4"/>
          <p:cNvGraphicFramePr>
            <a:graphicFrameLocks noChangeAspect="1"/>
          </p:cNvGraphicFramePr>
          <p:nvPr/>
        </p:nvGraphicFramePr>
        <p:xfrm>
          <a:off x="3013075" y="2335213"/>
          <a:ext cx="3159125" cy="712787"/>
        </p:xfrm>
        <a:graphic>
          <a:graphicData uri="http://schemas.openxmlformats.org/presentationml/2006/ole">
            <p:oleObj spid="_x0000_s153604" name="Equation" r:id="rId3" imgW="2247840" imgH="507960" progId="Equation.3">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B3855821-431F-4906-9E07-C411A0E01B92}" type="slidenum">
              <a:rPr lang="en-US"/>
              <a:pPr/>
              <a:t>11</a:t>
            </a:fld>
            <a:endParaRPr lang="en-US"/>
          </a:p>
        </p:txBody>
      </p:sp>
      <p:sp>
        <p:nvSpPr>
          <p:cNvPr id="134146" name="Rectangle 2"/>
          <p:cNvSpPr>
            <a:spLocks noGrp="1" noChangeArrowheads="1"/>
          </p:cNvSpPr>
          <p:nvPr>
            <p:ph type="title"/>
          </p:nvPr>
        </p:nvSpPr>
        <p:spPr/>
        <p:txBody>
          <a:bodyPr/>
          <a:lstStyle/>
          <a:p>
            <a:r>
              <a:rPr lang="en-US" sz="3600"/>
              <a:t>Outline</a:t>
            </a:r>
          </a:p>
        </p:txBody>
      </p:sp>
      <p:sp>
        <p:nvSpPr>
          <p:cNvPr id="134147" name="Rectangle 3"/>
          <p:cNvSpPr>
            <a:spLocks noGrp="1" noChangeArrowheads="1"/>
          </p:cNvSpPr>
          <p:nvPr>
            <p:ph type="body" idx="1"/>
          </p:nvPr>
        </p:nvSpPr>
        <p:spPr/>
        <p:txBody>
          <a:bodyPr/>
          <a:lstStyle/>
          <a:p>
            <a:pPr lvl="1"/>
            <a:r>
              <a:rPr lang="en-US" sz="2000"/>
              <a:t>Introduction</a:t>
            </a:r>
          </a:p>
          <a:p>
            <a:pPr lvl="1"/>
            <a:r>
              <a:rPr lang="en-US" sz="2000"/>
              <a:t>Methodology</a:t>
            </a:r>
          </a:p>
          <a:p>
            <a:pPr lvl="1"/>
            <a:r>
              <a:rPr lang="en-US" sz="2000">
                <a:solidFill>
                  <a:schemeClr val="folHlink"/>
                </a:solidFill>
              </a:rPr>
              <a:t>Simulation Results of the State-Dependent Routing Mechanism</a:t>
            </a:r>
          </a:p>
          <a:p>
            <a:pPr lvl="1"/>
            <a:r>
              <a:rPr lang="en-US" sz="2000"/>
              <a:t>Simulation Results of the Time-Dependent Routing Mechanism</a:t>
            </a:r>
          </a:p>
          <a:p>
            <a:pPr lvl="1"/>
            <a:r>
              <a:rPr lang="en-US" sz="2000"/>
              <a:t>Conclusions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AD5FAF0C-8C88-4C85-893C-7D765169C30E}" type="slidenum">
              <a:rPr lang="en-US"/>
              <a:pPr/>
              <a:t>12</a:t>
            </a:fld>
            <a:endParaRPr lang="en-US"/>
          </a:p>
        </p:txBody>
      </p:sp>
      <p:sp>
        <p:nvSpPr>
          <p:cNvPr id="157698" name="Rectangle 2"/>
          <p:cNvSpPr>
            <a:spLocks noGrp="1" noChangeArrowheads="1"/>
          </p:cNvSpPr>
          <p:nvPr>
            <p:ph type="title"/>
          </p:nvPr>
        </p:nvSpPr>
        <p:spPr/>
        <p:txBody>
          <a:bodyPr/>
          <a:lstStyle/>
          <a:p>
            <a:r>
              <a:rPr lang="en-US" sz="3600"/>
              <a:t>Simulation Setup</a:t>
            </a:r>
            <a:br>
              <a:rPr lang="en-US" sz="3600"/>
            </a:br>
            <a:r>
              <a:rPr lang="en-US" sz="2800"/>
              <a:t>- Network #1</a:t>
            </a:r>
          </a:p>
        </p:txBody>
      </p:sp>
      <p:pic>
        <p:nvPicPr>
          <p:cNvPr id="157701" name="Picture 5"/>
          <p:cNvPicPr>
            <a:picLocks noGrp="1" noChangeAspect="1" noChangeArrowheads="1"/>
          </p:cNvPicPr>
          <p:nvPr>
            <p:ph type="dgm" idx="1"/>
          </p:nvPr>
        </p:nvPicPr>
        <p:blipFill>
          <a:blip r:embed="rId2" cstate="print"/>
          <a:srcRect/>
          <a:stretch>
            <a:fillRect/>
          </a:stretch>
        </p:blipFill>
        <p:spPr>
          <a:xfrm>
            <a:off x="1182688" y="2359025"/>
            <a:ext cx="7772400" cy="3432175"/>
          </a:xfrm>
          <a:no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5ACDCE13-12C3-445A-8A8E-B5713B5919A4}" type="slidenum">
              <a:rPr lang="en-US"/>
              <a:pPr/>
              <a:t>13</a:t>
            </a:fld>
            <a:endParaRPr lang="en-US"/>
          </a:p>
        </p:txBody>
      </p:sp>
      <p:sp>
        <p:nvSpPr>
          <p:cNvPr id="158722" name="Rectangle 2"/>
          <p:cNvSpPr>
            <a:spLocks noGrp="1" noChangeArrowheads="1"/>
          </p:cNvSpPr>
          <p:nvPr>
            <p:ph type="title"/>
          </p:nvPr>
        </p:nvSpPr>
        <p:spPr/>
        <p:txBody>
          <a:bodyPr/>
          <a:lstStyle/>
          <a:p>
            <a:r>
              <a:rPr lang="en-US" sz="3600"/>
              <a:t>Simulation Setup</a:t>
            </a:r>
            <a:br>
              <a:rPr lang="en-US" sz="3600"/>
            </a:br>
            <a:r>
              <a:rPr lang="en-US" sz="2800"/>
              <a:t>- Network #2</a:t>
            </a:r>
          </a:p>
        </p:txBody>
      </p:sp>
      <p:pic>
        <p:nvPicPr>
          <p:cNvPr id="158725" name="Picture 5"/>
          <p:cNvPicPr>
            <a:picLocks noGrp="1" noChangeAspect="1" noChangeArrowheads="1"/>
          </p:cNvPicPr>
          <p:nvPr>
            <p:ph type="dgm" idx="1"/>
          </p:nvPr>
        </p:nvPicPr>
        <p:blipFill>
          <a:blip r:embed="rId2" cstate="print"/>
          <a:srcRect/>
          <a:stretch>
            <a:fillRect/>
          </a:stretch>
        </p:blipFill>
        <p:spPr>
          <a:xfrm>
            <a:off x="1270000" y="2017713"/>
            <a:ext cx="7597775" cy="4114800"/>
          </a:xfrm>
          <a:noFill/>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3DD7C6D5-2BC8-45D3-AD4C-12D75C6DF87A}" type="slidenum">
              <a:rPr lang="en-US"/>
              <a:pPr/>
              <a:t>14</a:t>
            </a:fld>
            <a:endParaRPr lang="en-US"/>
          </a:p>
        </p:txBody>
      </p:sp>
      <p:sp>
        <p:nvSpPr>
          <p:cNvPr id="155650" name="Rectangle 2"/>
          <p:cNvSpPr>
            <a:spLocks noGrp="1" noChangeArrowheads="1"/>
          </p:cNvSpPr>
          <p:nvPr>
            <p:ph type="title"/>
          </p:nvPr>
        </p:nvSpPr>
        <p:spPr/>
        <p:txBody>
          <a:bodyPr/>
          <a:lstStyle/>
          <a:p>
            <a:r>
              <a:rPr lang="en-US" sz="3600"/>
              <a:t>Simulation Results</a:t>
            </a:r>
            <a:br>
              <a:rPr lang="en-US" sz="3600"/>
            </a:br>
            <a:r>
              <a:rPr lang="en-US" sz="2800"/>
              <a:t>- Network #1</a:t>
            </a:r>
          </a:p>
        </p:txBody>
      </p:sp>
      <p:pic>
        <p:nvPicPr>
          <p:cNvPr id="155652" name="Picture 4"/>
          <p:cNvPicPr>
            <a:picLocks noGrp="1" noChangeAspect="1" noChangeArrowheads="1"/>
          </p:cNvPicPr>
          <p:nvPr>
            <p:ph type="dgm" idx="1"/>
          </p:nvPr>
        </p:nvPicPr>
        <p:blipFill>
          <a:blip r:embed="rId2" cstate="print"/>
          <a:srcRect/>
          <a:stretch>
            <a:fillRect/>
          </a:stretch>
        </p:blipFill>
        <p:spPr>
          <a:xfrm>
            <a:off x="838200" y="2057400"/>
            <a:ext cx="6007100" cy="4114800"/>
          </a:xfrm>
          <a:noFill/>
          <a:ln/>
        </p:spPr>
      </p:pic>
      <p:sp>
        <p:nvSpPr>
          <p:cNvPr id="7" name="TextBox 6"/>
          <p:cNvSpPr txBox="1"/>
          <p:nvPr/>
        </p:nvSpPr>
        <p:spPr>
          <a:xfrm>
            <a:off x="6324600" y="4800600"/>
            <a:ext cx="2573140" cy="830997"/>
          </a:xfrm>
          <a:prstGeom prst="rect">
            <a:avLst/>
          </a:prstGeom>
          <a:noFill/>
        </p:spPr>
        <p:txBody>
          <a:bodyPr wrap="none" rtlCol="0">
            <a:spAutoFit/>
          </a:bodyPr>
          <a:lstStyle/>
          <a:p>
            <a:r>
              <a:rPr lang="en-US" sz="1600" dirty="0" smtClean="0"/>
              <a:t>SP: shortest path</a:t>
            </a:r>
          </a:p>
          <a:p>
            <a:r>
              <a:rPr lang="en-US" sz="1600" dirty="0" smtClean="0"/>
              <a:t>WSP: widest shortest path</a:t>
            </a:r>
          </a:p>
          <a:p>
            <a:r>
              <a:rPr lang="en-US" sz="1600" dirty="0" smtClean="0"/>
              <a:t>SWP: shortest widest path</a:t>
            </a:r>
            <a:endParaRPr lang="en-US" sz="1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7C940772-3E7E-47BA-9595-6E7ED9D36E2E}" type="slidenum">
              <a:rPr lang="en-US"/>
              <a:pPr/>
              <a:t>15</a:t>
            </a:fld>
            <a:endParaRPr lang="en-US"/>
          </a:p>
        </p:txBody>
      </p:sp>
      <p:sp>
        <p:nvSpPr>
          <p:cNvPr id="156674" name="Rectangle 2"/>
          <p:cNvSpPr>
            <a:spLocks noGrp="1" noChangeArrowheads="1"/>
          </p:cNvSpPr>
          <p:nvPr>
            <p:ph type="title"/>
          </p:nvPr>
        </p:nvSpPr>
        <p:spPr/>
        <p:txBody>
          <a:bodyPr/>
          <a:lstStyle/>
          <a:p>
            <a:r>
              <a:rPr lang="en-US" sz="3600"/>
              <a:t>Simulation Results</a:t>
            </a:r>
            <a:br>
              <a:rPr lang="en-US" sz="3600"/>
            </a:br>
            <a:r>
              <a:rPr lang="en-US" sz="2800"/>
              <a:t>- Network #2</a:t>
            </a:r>
          </a:p>
        </p:txBody>
      </p:sp>
      <p:pic>
        <p:nvPicPr>
          <p:cNvPr id="156677" name="Picture 5"/>
          <p:cNvPicPr>
            <a:picLocks noGrp="1" noChangeAspect="1" noChangeArrowheads="1"/>
          </p:cNvPicPr>
          <p:nvPr>
            <p:ph type="dgm" idx="1"/>
          </p:nvPr>
        </p:nvPicPr>
        <p:blipFill>
          <a:blip r:embed="rId2" cstate="print"/>
          <a:srcRect/>
          <a:stretch>
            <a:fillRect/>
          </a:stretch>
        </p:blipFill>
        <p:spPr>
          <a:xfrm>
            <a:off x="2062163" y="2017713"/>
            <a:ext cx="6013450" cy="4114800"/>
          </a:xfrm>
          <a:noFill/>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E0B068C3-8A09-4D76-ABFD-E008F7D500A5}" type="slidenum">
              <a:rPr lang="en-US"/>
              <a:pPr/>
              <a:t>16</a:t>
            </a:fld>
            <a:endParaRPr lang="en-US"/>
          </a:p>
        </p:txBody>
      </p:sp>
      <p:sp>
        <p:nvSpPr>
          <p:cNvPr id="135170" name="Rectangle 2"/>
          <p:cNvSpPr>
            <a:spLocks noGrp="1" noChangeArrowheads="1"/>
          </p:cNvSpPr>
          <p:nvPr>
            <p:ph type="title"/>
          </p:nvPr>
        </p:nvSpPr>
        <p:spPr/>
        <p:txBody>
          <a:bodyPr/>
          <a:lstStyle/>
          <a:p>
            <a:r>
              <a:rPr lang="en-US" sz="3600"/>
              <a:t>Analysis of State-Dependent Mechanism</a:t>
            </a:r>
            <a:endParaRPr lang="en-US" sz="2800"/>
          </a:p>
        </p:txBody>
      </p:sp>
      <p:sp>
        <p:nvSpPr>
          <p:cNvPr id="135171" name="Rectangle 3"/>
          <p:cNvSpPr>
            <a:spLocks noGrp="1" noChangeArrowheads="1"/>
          </p:cNvSpPr>
          <p:nvPr>
            <p:ph type="body" idx="1"/>
          </p:nvPr>
        </p:nvSpPr>
        <p:spPr/>
        <p:txBody>
          <a:bodyPr/>
          <a:lstStyle/>
          <a:p>
            <a:r>
              <a:rPr lang="en-US" sz="2000" b="1" dirty="0"/>
              <a:t>Underlying Problems with State-Dependent Mechanism</a:t>
            </a:r>
          </a:p>
          <a:p>
            <a:pPr lvl="1"/>
            <a:r>
              <a:rPr lang="en-US" sz="1800" dirty="0"/>
              <a:t>State-dependent mechanism faces all challenges mentioned before, no matter it is designed as Pre-Computation Routing or On-Demand Routing. In particular, pre-computing paths for all possible </a:t>
            </a:r>
            <a:r>
              <a:rPr lang="en-US" sz="1800" dirty="0" err="1"/>
              <a:t>QoS</a:t>
            </a:r>
            <a:r>
              <a:rPr lang="en-US" sz="1800" dirty="0"/>
              <a:t> requirements is extremely processor and memory consuming, as it has no idea about the future demands.</a:t>
            </a:r>
          </a:p>
          <a:p>
            <a:pPr lvl="1"/>
            <a:r>
              <a:rPr lang="en-US" sz="1800" dirty="0"/>
              <a:t>Rearrangement dilemma</a:t>
            </a:r>
          </a:p>
          <a:p>
            <a:pPr lvl="2"/>
            <a:r>
              <a:rPr lang="en-US" sz="1600" dirty="0"/>
              <a:t>To </a:t>
            </a:r>
            <a:r>
              <a:rPr lang="en-US" sz="1600" b="1" dirty="0"/>
              <a:t>avoid rearrangement as much as possible</a:t>
            </a:r>
            <a:r>
              <a:rPr lang="en-US" sz="1600" dirty="0"/>
              <a:t>, the performance of state-dependent routing algorithms degrades gradually as the traffic demand increases.</a:t>
            </a:r>
          </a:p>
          <a:p>
            <a:pPr lvl="2"/>
            <a:r>
              <a:rPr lang="en-US" sz="1600" dirty="0"/>
              <a:t>It is difficult for state-dependent routing algorithms to reach performance optimal points when the traffic demand is at a moderate level.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5171">
                                            <p:txEl>
                                              <p:pRg st="1" end="1"/>
                                            </p:txEl>
                                          </p:spTgt>
                                        </p:tgtEl>
                                        <p:attrNameLst>
                                          <p:attrName>style.visibility</p:attrName>
                                        </p:attrNameLst>
                                      </p:cBhvr>
                                      <p:to>
                                        <p:strVal val="visible"/>
                                      </p:to>
                                    </p:set>
                                    <p:anim calcmode="lin" valueType="num">
                                      <p:cBhvr additive="base">
                                        <p:cTn id="7" dur="500" fill="hold"/>
                                        <p:tgtEl>
                                          <p:spTgt spid="13517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51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5171">
                                            <p:txEl>
                                              <p:pRg st="2" end="2"/>
                                            </p:txEl>
                                          </p:spTgt>
                                        </p:tgtEl>
                                        <p:attrNameLst>
                                          <p:attrName>style.visibility</p:attrName>
                                        </p:attrNameLst>
                                      </p:cBhvr>
                                      <p:to>
                                        <p:strVal val="visible"/>
                                      </p:to>
                                    </p:set>
                                    <p:anim calcmode="lin" valueType="num">
                                      <p:cBhvr additive="base">
                                        <p:cTn id="13" dur="500" fill="hold"/>
                                        <p:tgtEl>
                                          <p:spTgt spid="13517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5171">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35171">
                                            <p:txEl>
                                              <p:pRg st="3" end="3"/>
                                            </p:txEl>
                                          </p:spTgt>
                                        </p:tgtEl>
                                        <p:attrNameLst>
                                          <p:attrName>style.visibility</p:attrName>
                                        </p:attrNameLst>
                                      </p:cBhvr>
                                      <p:to>
                                        <p:strVal val="visible"/>
                                      </p:to>
                                    </p:set>
                                    <p:anim calcmode="lin" valueType="num">
                                      <p:cBhvr additive="base">
                                        <p:cTn id="17" dur="500" fill="hold"/>
                                        <p:tgtEl>
                                          <p:spTgt spid="135171">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35171">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35171">
                                            <p:txEl>
                                              <p:pRg st="4" end="4"/>
                                            </p:txEl>
                                          </p:spTgt>
                                        </p:tgtEl>
                                        <p:attrNameLst>
                                          <p:attrName>style.visibility</p:attrName>
                                        </p:attrNameLst>
                                      </p:cBhvr>
                                      <p:to>
                                        <p:strVal val="visible"/>
                                      </p:to>
                                    </p:set>
                                    <p:anim calcmode="lin" valueType="num">
                                      <p:cBhvr additive="base">
                                        <p:cTn id="21" dur="500" fill="hold"/>
                                        <p:tgtEl>
                                          <p:spTgt spid="135171">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3517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4A96504C-2A6E-49B1-8BC8-4583DB05CCB0}" type="slidenum">
              <a:rPr lang="en-US"/>
              <a:pPr/>
              <a:t>17</a:t>
            </a:fld>
            <a:endParaRPr lang="en-US"/>
          </a:p>
        </p:txBody>
      </p:sp>
      <p:sp>
        <p:nvSpPr>
          <p:cNvPr id="139266" name="Rectangle 2"/>
          <p:cNvSpPr>
            <a:spLocks noGrp="1" noChangeArrowheads="1"/>
          </p:cNvSpPr>
          <p:nvPr>
            <p:ph type="title"/>
          </p:nvPr>
        </p:nvSpPr>
        <p:spPr/>
        <p:txBody>
          <a:bodyPr/>
          <a:lstStyle/>
          <a:p>
            <a:r>
              <a:rPr lang="en-US" sz="3600"/>
              <a:t>Rearrangement Dilemma</a:t>
            </a:r>
          </a:p>
        </p:txBody>
      </p:sp>
      <p:sp>
        <p:nvSpPr>
          <p:cNvPr id="139267" name="Rectangle 3"/>
          <p:cNvSpPr>
            <a:spLocks noGrp="1" noChangeArrowheads="1"/>
          </p:cNvSpPr>
          <p:nvPr>
            <p:ph type="body" idx="1"/>
          </p:nvPr>
        </p:nvSpPr>
        <p:spPr/>
        <p:txBody>
          <a:bodyPr/>
          <a:lstStyle/>
          <a:p>
            <a:r>
              <a:rPr lang="en-US" sz="2000" dirty="0"/>
              <a:t>Some flows have to be rearranged in terms of explicit routes and their assigned bandwidth. Rearrangement causes </a:t>
            </a:r>
            <a:r>
              <a:rPr lang="en-US" sz="2000" b="1" dirty="0"/>
              <a:t>service disruption</a:t>
            </a:r>
            <a:r>
              <a:rPr lang="en-US" sz="2000" dirty="0"/>
              <a:t> and </a:t>
            </a:r>
            <a:r>
              <a:rPr lang="en-US" sz="2000" b="1" dirty="0"/>
              <a:t>significant signaling overhead </a:t>
            </a:r>
            <a:r>
              <a:rPr lang="en-US" sz="2000" dirty="0"/>
              <a:t>to proceed with minimal disruption. The cost of rearrangement increases dramatically as rearrangement becomes frequent.</a:t>
            </a:r>
          </a:p>
          <a:p>
            <a:r>
              <a:rPr lang="en-US" sz="2000" dirty="0"/>
              <a:t>Suppose a state-dependent mechanism can approximate an optimal point </a:t>
            </a:r>
            <a:r>
              <a:rPr lang="en-US" sz="2000" dirty="0" smtClean="0"/>
              <a:t>according to </a:t>
            </a:r>
            <a:r>
              <a:rPr lang="en-US" sz="2000" dirty="0"/>
              <a:t>the current state. After a few minutes when new LSP requests come in, it has a high chance to rearrange existing user flows in order to keep the same level of performance. On the other hand, if fewer rearrangements are needed, it has to stay away from the optimal points. The dilemma partially stems from the ignorance of future traffic demand.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9267">
                                            <p:txEl>
                                              <p:pRg st="1" end="1"/>
                                            </p:txEl>
                                          </p:spTgt>
                                        </p:tgtEl>
                                        <p:attrNameLst>
                                          <p:attrName>style.visibility</p:attrName>
                                        </p:attrNameLst>
                                      </p:cBhvr>
                                      <p:to>
                                        <p:strVal val="visible"/>
                                      </p:to>
                                    </p:set>
                                    <p:anim calcmode="lin" valueType="num">
                                      <p:cBhvr additive="base">
                                        <p:cTn id="7" dur="500" fill="hold"/>
                                        <p:tgtEl>
                                          <p:spTgt spid="13926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926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450690E1-1635-41C6-989A-95BCF95CDEF8}" type="slidenum">
              <a:rPr lang="en-US"/>
              <a:pPr/>
              <a:t>18</a:t>
            </a:fld>
            <a:endParaRPr lang="en-US"/>
          </a:p>
        </p:txBody>
      </p:sp>
      <p:sp>
        <p:nvSpPr>
          <p:cNvPr id="159746" name="Rectangle 2"/>
          <p:cNvSpPr>
            <a:spLocks noGrp="1" noChangeArrowheads="1"/>
          </p:cNvSpPr>
          <p:nvPr>
            <p:ph type="title"/>
          </p:nvPr>
        </p:nvSpPr>
        <p:spPr/>
        <p:txBody>
          <a:bodyPr/>
          <a:lstStyle/>
          <a:p>
            <a:r>
              <a:rPr lang="en-US" sz="3600"/>
              <a:t>Outline</a:t>
            </a:r>
          </a:p>
        </p:txBody>
      </p:sp>
      <p:sp>
        <p:nvSpPr>
          <p:cNvPr id="159747" name="Rectangle 3"/>
          <p:cNvSpPr>
            <a:spLocks noGrp="1" noChangeArrowheads="1"/>
          </p:cNvSpPr>
          <p:nvPr>
            <p:ph type="body" idx="1"/>
          </p:nvPr>
        </p:nvSpPr>
        <p:spPr/>
        <p:txBody>
          <a:bodyPr/>
          <a:lstStyle/>
          <a:p>
            <a:pPr lvl="1"/>
            <a:r>
              <a:rPr lang="en-US" sz="2000"/>
              <a:t>Introduction</a:t>
            </a:r>
          </a:p>
          <a:p>
            <a:pPr lvl="1"/>
            <a:r>
              <a:rPr lang="en-US" sz="2000"/>
              <a:t>Methodology</a:t>
            </a:r>
          </a:p>
          <a:p>
            <a:pPr lvl="1"/>
            <a:r>
              <a:rPr lang="en-US" sz="2000"/>
              <a:t>Simulation Results of the State-Dependent Routing Mechanism</a:t>
            </a:r>
          </a:p>
          <a:p>
            <a:pPr lvl="1"/>
            <a:r>
              <a:rPr lang="en-US" sz="2000">
                <a:solidFill>
                  <a:schemeClr val="folHlink"/>
                </a:solidFill>
              </a:rPr>
              <a:t>Simulation Results of the Time-Dependent Routing Mechanism</a:t>
            </a:r>
          </a:p>
          <a:p>
            <a:pPr lvl="1"/>
            <a:r>
              <a:rPr lang="en-US" sz="2000"/>
              <a:t>Conclusions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947B8764-3515-4322-A71B-9F3F8DB3D909}" type="slidenum">
              <a:rPr lang="en-US"/>
              <a:pPr/>
              <a:t>1</a:t>
            </a:fld>
            <a:endParaRPr lang="en-US"/>
          </a:p>
        </p:txBody>
      </p:sp>
      <p:sp>
        <p:nvSpPr>
          <p:cNvPr id="130050" name="Rectangle 2050"/>
          <p:cNvSpPr>
            <a:spLocks noGrp="1" noChangeArrowheads="1"/>
          </p:cNvSpPr>
          <p:nvPr>
            <p:ph type="title"/>
          </p:nvPr>
        </p:nvSpPr>
        <p:spPr/>
        <p:txBody>
          <a:bodyPr/>
          <a:lstStyle/>
          <a:p>
            <a:r>
              <a:rPr lang="en-US" sz="3600"/>
              <a:t>Scope</a:t>
            </a:r>
          </a:p>
        </p:txBody>
      </p:sp>
      <p:sp>
        <p:nvSpPr>
          <p:cNvPr id="130051" name="Rectangle 2051"/>
          <p:cNvSpPr>
            <a:spLocks noGrp="1" noChangeArrowheads="1"/>
          </p:cNvSpPr>
          <p:nvPr>
            <p:ph type="body" idx="1"/>
          </p:nvPr>
        </p:nvSpPr>
        <p:spPr>
          <a:xfrm>
            <a:off x="990600" y="2017713"/>
            <a:ext cx="7964488" cy="4114800"/>
          </a:xfrm>
        </p:spPr>
        <p:txBody>
          <a:bodyPr/>
          <a:lstStyle/>
          <a:p>
            <a:pPr lvl="1">
              <a:lnSpc>
                <a:spcPct val="90000"/>
              </a:lnSpc>
            </a:pPr>
            <a:r>
              <a:rPr lang="en-US" dirty="0" smtClean="0"/>
              <a:t>Assumes </a:t>
            </a:r>
            <a:r>
              <a:rPr lang="en-US" dirty="0"/>
              <a:t>that aggregated Internet traffic has a periodic predictable </a:t>
            </a:r>
            <a:r>
              <a:rPr lang="en-US" dirty="0" smtClean="0"/>
              <a:t>pattern</a:t>
            </a:r>
            <a:br>
              <a:rPr lang="en-US" dirty="0" smtClean="0"/>
            </a:br>
            <a:endParaRPr lang="en-US" dirty="0"/>
          </a:p>
          <a:p>
            <a:pPr lvl="1">
              <a:lnSpc>
                <a:spcPct val="90000"/>
              </a:lnSpc>
            </a:pPr>
            <a:r>
              <a:rPr lang="en-US" dirty="0"/>
              <a:t>Only the link capacity constraint and </a:t>
            </a:r>
            <a:r>
              <a:rPr lang="en-US" dirty="0" err="1"/>
              <a:t>QoS</a:t>
            </a:r>
            <a:r>
              <a:rPr lang="en-US" dirty="0"/>
              <a:t> constraints are considered in the </a:t>
            </a:r>
            <a:r>
              <a:rPr lang="en-US" dirty="0" smtClean="0"/>
              <a:t>discussion</a:t>
            </a:r>
            <a:br>
              <a:rPr lang="en-US" dirty="0" smtClean="0"/>
            </a:br>
            <a:endParaRPr lang="en-US" dirty="0"/>
          </a:p>
          <a:p>
            <a:pPr lvl="1">
              <a:lnSpc>
                <a:spcPct val="90000"/>
              </a:lnSpc>
            </a:pPr>
            <a:r>
              <a:rPr lang="en-US" dirty="0"/>
              <a:t>Link or node failure and traffic backup are not considered in this </a:t>
            </a:r>
            <a:r>
              <a:rPr lang="en-US" dirty="0" smtClean="0"/>
              <a:t>research</a:t>
            </a:r>
            <a:br>
              <a:rPr lang="en-US" dirty="0" smtClean="0"/>
            </a:br>
            <a:endParaRPr lang="en-US" dirty="0"/>
          </a:p>
          <a:p>
            <a:pPr lvl="1">
              <a:lnSpc>
                <a:spcPct val="90000"/>
              </a:lnSpc>
            </a:pPr>
            <a:r>
              <a:rPr lang="en-US" dirty="0"/>
              <a:t>Intra-domain </a:t>
            </a:r>
            <a:r>
              <a:rPr lang="en-US" dirty="0" err="1"/>
              <a:t>QoS</a:t>
            </a:r>
            <a:r>
              <a:rPr lang="en-US" dirty="0"/>
              <a:t> routing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6FC777EA-E44C-4D29-825D-1F64E99A3C59}" type="slidenum">
              <a:rPr lang="en-US"/>
              <a:pPr/>
              <a:t>19</a:t>
            </a:fld>
            <a:endParaRPr lang="en-US"/>
          </a:p>
        </p:txBody>
      </p:sp>
      <p:sp>
        <p:nvSpPr>
          <p:cNvPr id="145410" name="Rectangle 1026"/>
          <p:cNvSpPr>
            <a:spLocks noGrp="1" noChangeArrowheads="1"/>
          </p:cNvSpPr>
          <p:nvPr>
            <p:ph type="title"/>
          </p:nvPr>
        </p:nvSpPr>
        <p:spPr/>
        <p:txBody>
          <a:bodyPr/>
          <a:lstStyle/>
          <a:p>
            <a:r>
              <a:rPr lang="en-US" sz="3600"/>
              <a:t>Design a Time-Dependent Routing</a:t>
            </a:r>
            <a:br>
              <a:rPr lang="en-US" sz="3600"/>
            </a:br>
            <a:r>
              <a:rPr lang="en-US" sz="3600"/>
              <a:t>Algorithm</a:t>
            </a:r>
            <a:endParaRPr lang="en-US" sz="2800"/>
          </a:p>
        </p:txBody>
      </p:sp>
      <p:sp>
        <p:nvSpPr>
          <p:cNvPr id="145411" name="Rectangle 1027"/>
          <p:cNvSpPr>
            <a:spLocks noGrp="1" noChangeArrowheads="1"/>
          </p:cNvSpPr>
          <p:nvPr>
            <p:ph type="body" idx="1"/>
          </p:nvPr>
        </p:nvSpPr>
        <p:spPr>
          <a:xfrm>
            <a:off x="1182688" y="2017712"/>
            <a:ext cx="7772400" cy="4230687"/>
          </a:xfrm>
        </p:spPr>
        <p:txBody>
          <a:bodyPr/>
          <a:lstStyle/>
          <a:p>
            <a:pPr>
              <a:lnSpc>
                <a:spcPct val="90000"/>
              </a:lnSpc>
              <a:tabLst>
                <a:tab pos="952500" algn="l"/>
                <a:tab pos="1333500" algn="l"/>
                <a:tab pos="1714500" algn="l"/>
                <a:tab pos="2095500" algn="l"/>
              </a:tabLst>
            </a:pPr>
            <a:r>
              <a:rPr lang="en-US" sz="1800" dirty="0"/>
              <a:t>For a request of bandwidth </a:t>
            </a:r>
            <a:r>
              <a:rPr lang="en-US" sz="1800" i="1" dirty="0" err="1"/>
              <a:t>bw</a:t>
            </a:r>
            <a:r>
              <a:rPr lang="en-US" sz="1800" dirty="0"/>
              <a:t> from source node </a:t>
            </a:r>
            <a:r>
              <a:rPr lang="en-US" sz="1800" i="1" dirty="0"/>
              <a:t>s</a:t>
            </a:r>
            <a:r>
              <a:rPr lang="en-US" sz="1800" dirty="0"/>
              <a:t> to destination node </a:t>
            </a:r>
            <a:r>
              <a:rPr lang="en-US" sz="1800" i="1" dirty="0"/>
              <a:t>d</a:t>
            </a:r>
            <a:r>
              <a:rPr lang="en-US" sz="1800" dirty="0"/>
              <a:t>, with hop count constraint </a:t>
            </a:r>
            <a:r>
              <a:rPr lang="en-US" sz="1800" i="1" dirty="0"/>
              <a:t>c</a:t>
            </a:r>
            <a:r>
              <a:rPr lang="en-US" sz="1800" dirty="0"/>
              <a:t>, the pseudo code for the TDWSP is as follows:</a:t>
            </a:r>
          </a:p>
          <a:p>
            <a:pPr>
              <a:lnSpc>
                <a:spcPct val="90000"/>
              </a:lnSpc>
              <a:spcBef>
                <a:spcPct val="0"/>
              </a:spcBef>
              <a:buFont typeface="Wingdings" pitchFamily="2" charset="2"/>
              <a:buNone/>
              <a:tabLst>
                <a:tab pos="952500" algn="l"/>
                <a:tab pos="1333500" algn="l"/>
                <a:tab pos="1714500" algn="l"/>
                <a:tab pos="2095500" algn="l"/>
              </a:tabLst>
            </a:pPr>
            <a:r>
              <a:rPr lang="en-US" sz="1400" dirty="0">
                <a:latin typeface="Courier New" pitchFamily="49" charset="0"/>
              </a:rPr>
              <a:t>		initialize </a:t>
            </a:r>
            <a:r>
              <a:rPr lang="en-US" sz="1400" dirty="0" err="1">
                <a:latin typeface="Courier New" pitchFamily="49" charset="0"/>
              </a:rPr>
              <a:t>expectedBw</a:t>
            </a:r>
            <a:r>
              <a:rPr lang="en-US" sz="1400" dirty="0">
                <a:latin typeface="Courier New" pitchFamily="49" charset="0"/>
              </a:rPr>
              <a:t>, </a:t>
            </a:r>
            <a:r>
              <a:rPr lang="en-US" sz="1400" dirty="0" err="1">
                <a:latin typeface="Courier New" pitchFamily="49" charset="0"/>
              </a:rPr>
              <a:t>plannedFreeBw</a:t>
            </a:r>
            <a:r>
              <a:rPr lang="en-US" sz="1400" dirty="0">
                <a:latin typeface="Courier New" pitchFamily="49" charset="0"/>
              </a:rPr>
              <a:t>, </a:t>
            </a:r>
            <a:r>
              <a:rPr lang="en-US" sz="1400" dirty="0" err="1">
                <a:latin typeface="Courier New" pitchFamily="49" charset="0"/>
              </a:rPr>
              <a:t>residueFreeBw</a:t>
            </a:r>
            <a:endParaRPr lang="en-US" sz="1400" dirty="0">
              <a:latin typeface="Courier New" pitchFamily="49" charset="0"/>
            </a:endParaRPr>
          </a:p>
          <a:p>
            <a:pPr>
              <a:lnSpc>
                <a:spcPct val="90000"/>
              </a:lnSpc>
              <a:spcBef>
                <a:spcPct val="0"/>
              </a:spcBef>
              <a:buFont typeface="Wingdings" pitchFamily="2" charset="2"/>
              <a:buNone/>
              <a:tabLst>
                <a:tab pos="952500" algn="l"/>
                <a:tab pos="1333500" algn="l"/>
                <a:tab pos="1714500" algn="l"/>
                <a:tab pos="2095500" algn="l"/>
              </a:tabLst>
            </a:pPr>
            <a:r>
              <a:rPr lang="en-US" sz="1400" dirty="0">
                <a:latin typeface="Courier New" pitchFamily="49" charset="0"/>
              </a:rPr>
              <a:t>		if </a:t>
            </a:r>
            <a:r>
              <a:rPr lang="en-US" sz="1400" dirty="0" err="1">
                <a:latin typeface="Courier New" pitchFamily="49" charset="0"/>
              </a:rPr>
              <a:t>bw</a:t>
            </a:r>
            <a:r>
              <a:rPr lang="en-US" sz="1400" dirty="0">
                <a:latin typeface="Courier New" pitchFamily="49" charset="0"/>
              </a:rPr>
              <a:t> &lt; </a:t>
            </a:r>
            <a:r>
              <a:rPr lang="en-US" sz="1400" b="1" dirty="0" err="1">
                <a:latin typeface="Courier New" pitchFamily="49" charset="0"/>
              </a:rPr>
              <a:t>expectedBw</a:t>
            </a:r>
            <a:r>
              <a:rPr lang="en-US" sz="1400" b="1" dirty="0">
                <a:latin typeface="Courier New" pitchFamily="49" charset="0"/>
              </a:rPr>
              <a:t>(</a:t>
            </a:r>
            <a:r>
              <a:rPr lang="en-US" sz="1400" b="1" dirty="0" err="1">
                <a:latin typeface="Courier New" pitchFamily="49" charset="0"/>
              </a:rPr>
              <a:t>s,d</a:t>
            </a:r>
            <a:r>
              <a:rPr lang="en-US" sz="1400" dirty="0">
                <a:latin typeface="Courier New" pitchFamily="49" charset="0"/>
              </a:rPr>
              <a:t>) {</a:t>
            </a:r>
          </a:p>
          <a:p>
            <a:pPr>
              <a:lnSpc>
                <a:spcPct val="90000"/>
              </a:lnSpc>
              <a:spcBef>
                <a:spcPct val="0"/>
              </a:spcBef>
              <a:buFont typeface="Wingdings" pitchFamily="2" charset="2"/>
              <a:buNone/>
              <a:tabLst>
                <a:tab pos="952500" algn="l"/>
                <a:tab pos="1333500" algn="l"/>
                <a:tab pos="1714500" algn="l"/>
                <a:tab pos="2095500" algn="l"/>
              </a:tabLst>
            </a:pPr>
            <a:r>
              <a:rPr lang="en-US" sz="1400" dirty="0">
                <a:latin typeface="Courier New" pitchFamily="49" charset="0"/>
              </a:rPr>
              <a:t>			do WSP(</a:t>
            </a:r>
            <a:r>
              <a:rPr lang="en-US" sz="1400" dirty="0" err="1">
                <a:latin typeface="Courier New" pitchFamily="49" charset="0"/>
              </a:rPr>
              <a:t>s,d,c</a:t>
            </a:r>
            <a:r>
              <a:rPr lang="en-US" sz="1400" dirty="0">
                <a:latin typeface="Courier New" pitchFamily="49" charset="0"/>
              </a:rPr>
              <a:t>) on </a:t>
            </a:r>
            <a:r>
              <a:rPr lang="en-US" sz="1400" b="1" dirty="0" err="1">
                <a:latin typeface="Courier New" pitchFamily="49" charset="0"/>
              </a:rPr>
              <a:t>plannedTree</a:t>
            </a:r>
            <a:endParaRPr lang="en-US" sz="1400" b="1" dirty="0">
              <a:latin typeface="Courier New" pitchFamily="49" charset="0"/>
            </a:endParaRPr>
          </a:p>
          <a:p>
            <a:pPr>
              <a:lnSpc>
                <a:spcPct val="90000"/>
              </a:lnSpc>
              <a:spcBef>
                <a:spcPct val="0"/>
              </a:spcBef>
              <a:buFont typeface="Wingdings" pitchFamily="2" charset="2"/>
              <a:buNone/>
              <a:tabLst>
                <a:tab pos="952500" algn="l"/>
                <a:tab pos="1333500" algn="l"/>
                <a:tab pos="1714500" algn="l"/>
                <a:tab pos="2095500" algn="l"/>
              </a:tabLst>
            </a:pPr>
            <a:r>
              <a:rPr lang="en-US" sz="1400" dirty="0">
                <a:latin typeface="Courier New" pitchFamily="49" charset="0"/>
              </a:rPr>
              <a:t>			if success {</a:t>
            </a:r>
          </a:p>
          <a:p>
            <a:pPr>
              <a:lnSpc>
                <a:spcPct val="90000"/>
              </a:lnSpc>
              <a:spcBef>
                <a:spcPct val="0"/>
              </a:spcBef>
              <a:buFont typeface="Wingdings" pitchFamily="2" charset="2"/>
              <a:buNone/>
              <a:tabLst>
                <a:tab pos="952500" algn="l"/>
                <a:tab pos="1333500" algn="l"/>
                <a:tab pos="1714500" algn="l"/>
                <a:tab pos="2095500" algn="l"/>
              </a:tabLst>
            </a:pPr>
            <a:r>
              <a:rPr lang="en-US" sz="1400" dirty="0">
                <a:latin typeface="Courier New" pitchFamily="49" charset="0"/>
              </a:rPr>
              <a:t>				</a:t>
            </a:r>
            <a:r>
              <a:rPr lang="en-US" sz="1400" dirty="0" err="1">
                <a:latin typeface="Courier New" pitchFamily="49" charset="0"/>
              </a:rPr>
              <a:t>expectedBw</a:t>
            </a:r>
            <a:r>
              <a:rPr lang="en-US" sz="1400" dirty="0">
                <a:latin typeface="Courier New" pitchFamily="49" charset="0"/>
              </a:rPr>
              <a:t>(</a:t>
            </a:r>
            <a:r>
              <a:rPr lang="en-US" sz="1400" dirty="0" err="1">
                <a:latin typeface="Courier New" pitchFamily="49" charset="0"/>
              </a:rPr>
              <a:t>s,d</a:t>
            </a:r>
            <a:r>
              <a:rPr lang="en-US" sz="1400" dirty="0">
                <a:latin typeface="Courier New" pitchFamily="49" charset="0"/>
              </a:rPr>
              <a:t>) = </a:t>
            </a:r>
            <a:r>
              <a:rPr lang="en-US" sz="1400" dirty="0" err="1">
                <a:latin typeface="Courier New" pitchFamily="49" charset="0"/>
              </a:rPr>
              <a:t>expectedBw</a:t>
            </a:r>
            <a:r>
              <a:rPr lang="en-US" sz="1400" dirty="0">
                <a:latin typeface="Courier New" pitchFamily="49" charset="0"/>
              </a:rPr>
              <a:t>(</a:t>
            </a:r>
            <a:r>
              <a:rPr lang="en-US" sz="1400" dirty="0" err="1">
                <a:latin typeface="Courier New" pitchFamily="49" charset="0"/>
              </a:rPr>
              <a:t>s,d</a:t>
            </a:r>
            <a:r>
              <a:rPr lang="en-US" sz="1400" dirty="0">
                <a:latin typeface="Courier New" pitchFamily="49" charset="0"/>
              </a:rPr>
              <a:t>) - </a:t>
            </a:r>
            <a:r>
              <a:rPr lang="en-US" sz="1400" dirty="0" err="1">
                <a:latin typeface="Courier New" pitchFamily="49" charset="0"/>
              </a:rPr>
              <a:t>bw</a:t>
            </a:r>
            <a:endParaRPr lang="en-US" sz="1400" dirty="0">
              <a:latin typeface="Courier New" pitchFamily="49" charset="0"/>
            </a:endParaRPr>
          </a:p>
          <a:p>
            <a:pPr>
              <a:lnSpc>
                <a:spcPct val="90000"/>
              </a:lnSpc>
              <a:spcBef>
                <a:spcPct val="0"/>
              </a:spcBef>
              <a:buFont typeface="Wingdings" pitchFamily="2" charset="2"/>
              <a:buNone/>
              <a:tabLst>
                <a:tab pos="952500" algn="l"/>
                <a:tab pos="1333500" algn="l"/>
                <a:tab pos="1714500" algn="l"/>
                <a:tab pos="2095500" algn="l"/>
              </a:tabLst>
            </a:pPr>
            <a:r>
              <a:rPr lang="en-US" sz="1400" dirty="0">
                <a:latin typeface="Courier New" pitchFamily="49" charset="0"/>
              </a:rPr>
              <a:t>				</a:t>
            </a:r>
            <a:r>
              <a:rPr lang="en-US" sz="1400" dirty="0" err="1">
                <a:latin typeface="Courier New" pitchFamily="49" charset="0"/>
              </a:rPr>
              <a:t>plannedFreeBw</a:t>
            </a:r>
            <a:r>
              <a:rPr lang="en-US" sz="1400" dirty="0">
                <a:latin typeface="Courier New" pitchFamily="49" charset="0"/>
              </a:rPr>
              <a:t>(</a:t>
            </a:r>
            <a:r>
              <a:rPr lang="en-US" sz="1400" dirty="0" err="1">
                <a:latin typeface="Courier New" pitchFamily="49" charset="0"/>
              </a:rPr>
              <a:t>s,d</a:t>
            </a:r>
            <a:r>
              <a:rPr lang="en-US" sz="1400" dirty="0">
                <a:latin typeface="Courier New" pitchFamily="49" charset="0"/>
              </a:rPr>
              <a:t>) = </a:t>
            </a:r>
            <a:r>
              <a:rPr lang="en-US" sz="1400" dirty="0" err="1">
                <a:latin typeface="Courier New" pitchFamily="49" charset="0"/>
              </a:rPr>
              <a:t>plannedFreeBw</a:t>
            </a:r>
            <a:r>
              <a:rPr lang="en-US" sz="1400" dirty="0">
                <a:latin typeface="Courier New" pitchFamily="49" charset="0"/>
              </a:rPr>
              <a:t>(</a:t>
            </a:r>
            <a:r>
              <a:rPr lang="en-US" sz="1400" dirty="0" err="1">
                <a:latin typeface="Courier New" pitchFamily="49" charset="0"/>
              </a:rPr>
              <a:t>s,d</a:t>
            </a:r>
            <a:r>
              <a:rPr lang="en-US" sz="1400" dirty="0">
                <a:latin typeface="Courier New" pitchFamily="49" charset="0"/>
              </a:rPr>
              <a:t>)- </a:t>
            </a:r>
            <a:r>
              <a:rPr lang="en-US" sz="1400" dirty="0" err="1">
                <a:latin typeface="Courier New" pitchFamily="49" charset="0"/>
              </a:rPr>
              <a:t>bw</a:t>
            </a:r>
            <a:endParaRPr lang="en-US" sz="1400" dirty="0">
              <a:latin typeface="Courier New" pitchFamily="49" charset="0"/>
            </a:endParaRPr>
          </a:p>
          <a:p>
            <a:pPr>
              <a:lnSpc>
                <a:spcPct val="90000"/>
              </a:lnSpc>
              <a:spcBef>
                <a:spcPct val="0"/>
              </a:spcBef>
              <a:buFont typeface="Wingdings" pitchFamily="2" charset="2"/>
              <a:buNone/>
              <a:tabLst>
                <a:tab pos="952500" algn="l"/>
                <a:tab pos="1333500" algn="l"/>
                <a:tab pos="1714500" algn="l"/>
                <a:tab pos="2095500" algn="l"/>
              </a:tabLst>
            </a:pPr>
            <a:r>
              <a:rPr lang="en-US" sz="1400" dirty="0">
                <a:latin typeface="Courier New" pitchFamily="49" charset="0"/>
              </a:rPr>
              <a:t>			} else {</a:t>
            </a:r>
          </a:p>
          <a:p>
            <a:pPr>
              <a:lnSpc>
                <a:spcPct val="90000"/>
              </a:lnSpc>
              <a:spcBef>
                <a:spcPct val="0"/>
              </a:spcBef>
              <a:buFont typeface="Wingdings" pitchFamily="2" charset="2"/>
              <a:buNone/>
              <a:tabLst>
                <a:tab pos="952500" algn="l"/>
                <a:tab pos="1333500" algn="l"/>
                <a:tab pos="1714500" algn="l"/>
                <a:tab pos="2095500" algn="l"/>
              </a:tabLst>
            </a:pPr>
            <a:r>
              <a:rPr lang="en-US" sz="1400" dirty="0">
                <a:latin typeface="Courier New" pitchFamily="49" charset="0"/>
              </a:rPr>
              <a:t>				do WSP(</a:t>
            </a:r>
            <a:r>
              <a:rPr lang="en-US" sz="1400" dirty="0" err="1">
                <a:latin typeface="Courier New" pitchFamily="49" charset="0"/>
              </a:rPr>
              <a:t>s,d,c</a:t>
            </a:r>
            <a:r>
              <a:rPr lang="en-US" sz="1400" dirty="0">
                <a:latin typeface="Courier New" pitchFamily="49" charset="0"/>
              </a:rPr>
              <a:t>) on </a:t>
            </a:r>
            <a:r>
              <a:rPr lang="en-US" sz="1400" dirty="0" err="1">
                <a:latin typeface="Courier New" pitchFamily="49" charset="0"/>
              </a:rPr>
              <a:t>residueNet</a:t>
            </a:r>
            <a:endParaRPr lang="en-US" sz="1400" dirty="0">
              <a:latin typeface="Courier New" pitchFamily="49" charset="0"/>
            </a:endParaRPr>
          </a:p>
          <a:p>
            <a:pPr>
              <a:lnSpc>
                <a:spcPct val="90000"/>
              </a:lnSpc>
              <a:spcBef>
                <a:spcPct val="0"/>
              </a:spcBef>
              <a:buFont typeface="Wingdings" pitchFamily="2" charset="2"/>
              <a:buNone/>
              <a:tabLst>
                <a:tab pos="952500" algn="l"/>
                <a:tab pos="1333500" algn="l"/>
                <a:tab pos="1714500" algn="l"/>
                <a:tab pos="2095500" algn="l"/>
              </a:tabLst>
            </a:pPr>
            <a:r>
              <a:rPr lang="en-US" sz="1400" dirty="0">
                <a:latin typeface="Courier New" pitchFamily="49" charset="0"/>
              </a:rPr>
              <a:t>				if success {</a:t>
            </a:r>
          </a:p>
          <a:p>
            <a:pPr>
              <a:lnSpc>
                <a:spcPct val="90000"/>
              </a:lnSpc>
              <a:spcBef>
                <a:spcPct val="0"/>
              </a:spcBef>
              <a:buFont typeface="Wingdings" pitchFamily="2" charset="2"/>
              <a:buNone/>
              <a:tabLst>
                <a:tab pos="952500" algn="l"/>
                <a:tab pos="1333500" algn="l"/>
                <a:tab pos="1714500" algn="l"/>
                <a:tab pos="2095500" algn="l"/>
              </a:tabLst>
            </a:pPr>
            <a:r>
              <a:rPr lang="en-US" sz="1400" dirty="0">
                <a:latin typeface="Courier New" pitchFamily="49" charset="0"/>
              </a:rPr>
              <a:t>					</a:t>
            </a:r>
            <a:r>
              <a:rPr lang="en-US" sz="1400" dirty="0" err="1">
                <a:latin typeface="Courier New" pitchFamily="49" charset="0"/>
              </a:rPr>
              <a:t>residueFreeBw</a:t>
            </a:r>
            <a:r>
              <a:rPr lang="en-US" sz="1400" dirty="0">
                <a:latin typeface="Courier New" pitchFamily="49" charset="0"/>
              </a:rPr>
              <a:t>(</a:t>
            </a:r>
            <a:r>
              <a:rPr lang="en-US" sz="1400" dirty="0" err="1">
                <a:latin typeface="Courier New" pitchFamily="49" charset="0"/>
              </a:rPr>
              <a:t>s,d</a:t>
            </a:r>
            <a:r>
              <a:rPr lang="en-US" sz="1400" dirty="0">
                <a:latin typeface="Courier New" pitchFamily="49" charset="0"/>
              </a:rPr>
              <a:t>) = </a:t>
            </a:r>
            <a:r>
              <a:rPr lang="en-US" sz="1400" dirty="0" err="1">
                <a:latin typeface="Courier New" pitchFamily="49" charset="0"/>
              </a:rPr>
              <a:t>residueFreeBw</a:t>
            </a:r>
            <a:r>
              <a:rPr lang="en-US" sz="1400" dirty="0">
                <a:latin typeface="Courier New" pitchFamily="49" charset="0"/>
              </a:rPr>
              <a:t>(</a:t>
            </a:r>
            <a:r>
              <a:rPr lang="en-US" sz="1400" dirty="0" err="1">
                <a:latin typeface="Courier New" pitchFamily="49" charset="0"/>
              </a:rPr>
              <a:t>s,d</a:t>
            </a:r>
            <a:r>
              <a:rPr lang="en-US" sz="1400" dirty="0">
                <a:latin typeface="Courier New" pitchFamily="49" charset="0"/>
              </a:rPr>
              <a:t>)- </a:t>
            </a:r>
            <a:r>
              <a:rPr lang="en-US" sz="1400" dirty="0" err="1">
                <a:latin typeface="Courier New" pitchFamily="49" charset="0"/>
              </a:rPr>
              <a:t>bw</a:t>
            </a:r>
            <a:endParaRPr lang="en-US" sz="1400" dirty="0">
              <a:latin typeface="Courier New" pitchFamily="49" charset="0"/>
            </a:endParaRPr>
          </a:p>
          <a:p>
            <a:pPr>
              <a:lnSpc>
                <a:spcPct val="90000"/>
              </a:lnSpc>
              <a:spcBef>
                <a:spcPct val="0"/>
              </a:spcBef>
              <a:buFont typeface="Wingdings" pitchFamily="2" charset="2"/>
              <a:buNone/>
              <a:tabLst>
                <a:tab pos="952500" algn="l"/>
                <a:tab pos="1333500" algn="l"/>
                <a:tab pos="1714500" algn="l"/>
                <a:tab pos="2095500" algn="l"/>
              </a:tabLst>
            </a:pPr>
            <a:r>
              <a:rPr lang="en-US" sz="1400" dirty="0">
                <a:latin typeface="Courier New" pitchFamily="49" charset="0"/>
              </a:rPr>
              <a:t>				}</a:t>
            </a:r>
          </a:p>
          <a:p>
            <a:pPr>
              <a:lnSpc>
                <a:spcPct val="90000"/>
              </a:lnSpc>
              <a:spcBef>
                <a:spcPct val="0"/>
              </a:spcBef>
              <a:buFont typeface="Wingdings" pitchFamily="2" charset="2"/>
              <a:buNone/>
              <a:tabLst>
                <a:tab pos="952500" algn="l"/>
                <a:tab pos="1333500" algn="l"/>
                <a:tab pos="1714500" algn="l"/>
                <a:tab pos="2095500" algn="l"/>
              </a:tabLst>
            </a:pPr>
            <a:r>
              <a:rPr lang="en-US" sz="1400" dirty="0">
                <a:latin typeface="Courier New" pitchFamily="49" charset="0"/>
              </a:rPr>
              <a:t>			}</a:t>
            </a:r>
          </a:p>
          <a:p>
            <a:pPr>
              <a:lnSpc>
                <a:spcPct val="90000"/>
              </a:lnSpc>
              <a:spcBef>
                <a:spcPct val="0"/>
              </a:spcBef>
              <a:buFont typeface="Wingdings" pitchFamily="2" charset="2"/>
              <a:buNone/>
              <a:tabLst>
                <a:tab pos="952500" algn="l"/>
                <a:tab pos="1333500" algn="l"/>
                <a:tab pos="1714500" algn="l"/>
                <a:tab pos="2095500" algn="l"/>
              </a:tabLst>
            </a:pPr>
            <a:r>
              <a:rPr lang="en-US" sz="1400" dirty="0">
                <a:latin typeface="Courier New" pitchFamily="49" charset="0"/>
              </a:rPr>
              <a:t>		} else {</a:t>
            </a:r>
          </a:p>
          <a:p>
            <a:pPr>
              <a:lnSpc>
                <a:spcPct val="90000"/>
              </a:lnSpc>
              <a:spcBef>
                <a:spcPct val="0"/>
              </a:spcBef>
              <a:buFont typeface="Wingdings" pitchFamily="2" charset="2"/>
              <a:buNone/>
              <a:tabLst>
                <a:tab pos="952500" algn="l"/>
                <a:tab pos="1333500" algn="l"/>
                <a:tab pos="1714500" algn="l"/>
                <a:tab pos="2095500" algn="l"/>
              </a:tabLst>
            </a:pPr>
            <a:r>
              <a:rPr lang="en-US" sz="1400" dirty="0">
                <a:latin typeface="Courier New" pitchFamily="49" charset="0"/>
              </a:rPr>
              <a:t>			do WSP(</a:t>
            </a:r>
            <a:r>
              <a:rPr lang="en-US" sz="1400" dirty="0" err="1">
                <a:latin typeface="Courier New" pitchFamily="49" charset="0"/>
              </a:rPr>
              <a:t>s,d,c</a:t>
            </a:r>
            <a:r>
              <a:rPr lang="en-US" sz="1400" dirty="0">
                <a:latin typeface="Courier New" pitchFamily="49" charset="0"/>
              </a:rPr>
              <a:t>) on </a:t>
            </a:r>
            <a:r>
              <a:rPr lang="en-US" sz="1400" b="1" dirty="0" err="1">
                <a:latin typeface="Courier New" pitchFamily="49" charset="0"/>
              </a:rPr>
              <a:t>residueNet</a:t>
            </a:r>
            <a:endParaRPr lang="en-US" sz="1400" b="1" dirty="0">
              <a:latin typeface="Courier New" pitchFamily="49" charset="0"/>
            </a:endParaRPr>
          </a:p>
          <a:p>
            <a:pPr>
              <a:lnSpc>
                <a:spcPct val="90000"/>
              </a:lnSpc>
              <a:spcBef>
                <a:spcPct val="0"/>
              </a:spcBef>
              <a:buFont typeface="Wingdings" pitchFamily="2" charset="2"/>
              <a:buNone/>
              <a:tabLst>
                <a:tab pos="952500" algn="l"/>
                <a:tab pos="1333500" algn="l"/>
                <a:tab pos="1714500" algn="l"/>
                <a:tab pos="2095500" algn="l"/>
              </a:tabLst>
            </a:pPr>
            <a:r>
              <a:rPr lang="en-US" sz="1400" dirty="0">
                <a:latin typeface="Courier New" pitchFamily="49" charset="0"/>
              </a:rPr>
              <a:t>			if success {</a:t>
            </a:r>
          </a:p>
          <a:p>
            <a:pPr>
              <a:lnSpc>
                <a:spcPct val="90000"/>
              </a:lnSpc>
              <a:spcBef>
                <a:spcPct val="0"/>
              </a:spcBef>
              <a:buFont typeface="Wingdings" pitchFamily="2" charset="2"/>
              <a:buNone/>
              <a:tabLst>
                <a:tab pos="952500" algn="l"/>
                <a:tab pos="1333500" algn="l"/>
                <a:tab pos="1714500" algn="l"/>
                <a:tab pos="2095500" algn="l"/>
              </a:tabLst>
            </a:pPr>
            <a:r>
              <a:rPr lang="en-US" sz="1400" dirty="0">
                <a:latin typeface="Courier New" pitchFamily="49" charset="0"/>
              </a:rPr>
              <a:t>				</a:t>
            </a:r>
            <a:r>
              <a:rPr lang="en-US" sz="1400" dirty="0" err="1">
                <a:latin typeface="Courier New" pitchFamily="49" charset="0"/>
              </a:rPr>
              <a:t>residueFreeBw</a:t>
            </a:r>
            <a:r>
              <a:rPr lang="en-US" sz="1400" dirty="0">
                <a:latin typeface="Courier New" pitchFamily="49" charset="0"/>
              </a:rPr>
              <a:t>(</a:t>
            </a:r>
            <a:r>
              <a:rPr lang="en-US" sz="1400" dirty="0" err="1">
                <a:latin typeface="Courier New" pitchFamily="49" charset="0"/>
              </a:rPr>
              <a:t>s,d</a:t>
            </a:r>
            <a:r>
              <a:rPr lang="en-US" sz="1400" dirty="0">
                <a:latin typeface="Courier New" pitchFamily="49" charset="0"/>
              </a:rPr>
              <a:t>) = </a:t>
            </a:r>
            <a:r>
              <a:rPr lang="en-US" sz="1400" dirty="0" err="1">
                <a:latin typeface="Courier New" pitchFamily="49" charset="0"/>
              </a:rPr>
              <a:t>residueFreeBw</a:t>
            </a:r>
            <a:r>
              <a:rPr lang="en-US" sz="1400" dirty="0">
                <a:latin typeface="Courier New" pitchFamily="49" charset="0"/>
              </a:rPr>
              <a:t>(</a:t>
            </a:r>
            <a:r>
              <a:rPr lang="en-US" sz="1400" dirty="0" err="1">
                <a:latin typeface="Courier New" pitchFamily="49" charset="0"/>
              </a:rPr>
              <a:t>s,d</a:t>
            </a:r>
            <a:r>
              <a:rPr lang="en-US" sz="1400" dirty="0">
                <a:latin typeface="Courier New" pitchFamily="49" charset="0"/>
              </a:rPr>
              <a:t>)- </a:t>
            </a:r>
            <a:r>
              <a:rPr lang="en-US" sz="1400" dirty="0" err="1">
                <a:latin typeface="Courier New" pitchFamily="49" charset="0"/>
              </a:rPr>
              <a:t>bw</a:t>
            </a:r>
            <a:endParaRPr lang="en-US" sz="1400" dirty="0">
              <a:latin typeface="Courier New" pitchFamily="49" charset="0"/>
            </a:endParaRPr>
          </a:p>
          <a:p>
            <a:pPr>
              <a:lnSpc>
                <a:spcPct val="90000"/>
              </a:lnSpc>
              <a:spcBef>
                <a:spcPct val="0"/>
              </a:spcBef>
              <a:buFont typeface="Wingdings" pitchFamily="2" charset="2"/>
              <a:buNone/>
              <a:tabLst>
                <a:tab pos="952500" algn="l"/>
                <a:tab pos="1333500" algn="l"/>
                <a:tab pos="1714500" algn="l"/>
                <a:tab pos="2095500" algn="l"/>
              </a:tabLst>
            </a:pPr>
            <a:r>
              <a:rPr lang="en-US" sz="1400" dirty="0">
                <a:latin typeface="Courier New" pitchFamily="49" charset="0"/>
              </a:rPr>
              <a:t>			}</a:t>
            </a:r>
          </a:p>
          <a:p>
            <a:pPr>
              <a:lnSpc>
                <a:spcPct val="90000"/>
              </a:lnSpc>
              <a:spcBef>
                <a:spcPct val="0"/>
              </a:spcBef>
              <a:buFont typeface="Wingdings" pitchFamily="2" charset="2"/>
              <a:buNone/>
              <a:tabLst>
                <a:tab pos="952500" algn="l"/>
                <a:tab pos="1333500" algn="l"/>
                <a:tab pos="1714500" algn="l"/>
                <a:tab pos="2095500" algn="l"/>
              </a:tabLst>
            </a:pPr>
            <a:r>
              <a:rPr lang="en-US" sz="1400" dirty="0">
                <a:latin typeface="Courier New" pitchFamily="49" charset="0"/>
              </a:rPr>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D5D8237A-402D-4CC8-A53F-1E58DDDD401B}" type="slidenum">
              <a:rPr lang="en-US"/>
              <a:pPr/>
              <a:t>20</a:t>
            </a:fld>
            <a:endParaRPr lang="en-US"/>
          </a:p>
        </p:txBody>
      </p:sp>
      <p:sp>
        <p:nvSpPr>
          <p:cNvPr id="160770" name="Rectangle 2"/>
          <p:cNvSpPr>
            <a:spLocks noGrp="1" noChangeArrowheads="1"/>
          </p:cNvSpPr>
          <p:nvPr>
            <p:ph type="title"/>
          </p:nvPr>
        </p:nvSpPr>
        <p:spPr/>
        <p:txBody>
          <a:bodyPr/>
          <a:lstStyle/>
          <a:p>
            <a:r>
              <a:rPr lang="en-US" sz="3600"/>
              <a:t>Traffic Demands</a:t>
            </a:r>
            <a:endParaRPr lang="en-US" sz="2800"/>
          </a:p>
        </p:txBody>
      </p:sp>
      <p:pic>
        <p:nvPicPr>
          <p:cNvPr id="160775" name="Picture 7"/>
          <p:cNvPicPr>
            <a:picLocks noGrp="1" noChangeAspect="1" noChangeArrowheads="1"/>
          </p:cNvPicPr>
          <p:nvPr>
            <p:ph type="chart" idx="1"/>
          </p:nvPr>
        </p:nvPicPr>
        <p:blipFill>
          <a:blip r:embed="rId2" cstate="print"/>
          <a:srcRect/>
          <a:stretch>
            <a:fillRect/>
          </a:stretch>
        </p:blipFill>
        <p:spPr>
          <a:xfrm>
            <a:off x="1182688" y="2159000"/>
            <a:ext cx="7772400" cy="3830638"/>
          </a:xfrm>
          <a:noFill/>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223793D3-EDAA-4AD2-8E6D-A0E07EFAAA08}" type="slidenum">
              <a:rPr lang="en-US"/>
              <a:pPr/>
              <a:t>21</a:t>
            </a:fld>
            <a:endParaRPr lang="en-US"/>
          </a:p>
        </p:txBody>
      </p:sp>
      <p:sp>
        <p:nvSpPr>
          <p:cNvPr id="161794" name="Rectangle 2"/>
          <p:cNvSpPr>
            <a:spLocks noGrp="1" noChangeArrowheads="1"/>
          </p:cNvSpPr>
          <p:nvPr>
            <p:ph type="title"/>
          </p:nvPr>
        </p:nvSpPr>
        <p:spPr/>
        <p:txBody>
          <a:bodyPr/>
          <a:lstStyle/>
          <a:p>
            <a:r>
              <a:rPr lang="en-US" sz="3600"/>
              <a:t>Simulation Results</a:t>
            </a:r>
            <a:br>
              <a:rPr lang="en-US" sz="3600"/>
            </a:br>
            <a:r>
              <a:rPr lang="en-US" sz="2800"/>
              <a:t>Network #2, the first line of traffic demands</a:t>
            </a:r>
          </a:p>
        </p:txBody>
      </p:sp>
      <p:pic>
        <p:nvPicPr>
          <p:cNvPr id="161797" name="Picture 5"/>
          <p:cNvPicPr>
            <a:picLocks noGrp="1" noChangeAspect="1" noChangeArrowheads="1"/>
          </p:cNvPicPr>
          <p:nvPr>
            <p:ph type="chart" idx="1"/>
          </p:nvPr>
        </p:nvPicPr>
        <p:blipFill>
          <a:blip r:embed="rId2" cstate="print"/>
          <a:srcRect/>
          <a:stretch>
            <a:fillRect/>
          </a:stretch>
        </p:blipFill>
        <p:spPr>
          <a:xfrm>
            <a:off x="990600" y="1981200"/>
            <a:ext cx="6007100" cy="4114800"/>
          </a:xfrm>
          <a:noFill/>
          <a:ln/>
        </p:spPr>
      </p:pic>
      <p:sp>
        <p:nvSpPr>
          <p:cNvPr id="7" name="TextBox 6"/>
          <p:cNvSpPr txBox="1"/>
          <p:nvPr/>
        </p:nvSpPr>
        <p:spPr>
          <a:xfrm>
            <a:off x="6324600" y="4800600"/>
            <a:ext cx="2573140" cy="830997"/>
          </a:xfrm>
          <a:prstGeom prst="rect">
            <a:avLst/>
          </a:prstGeom>
          <a:noFill/>
        </p:spPr>
        <p:txBody>
          <a:bodyPr wrap="none" rtlCol="0">
            <a:spAutoFit/>
          </a:bodyPr>
          <a:lstStyle/>
          <a:p>
            <a:r>
              <a:rPr lang="en-US" sz="1600" dirty="0" smtClean="0"/>
              <a:t>WSP: widest shortest path</a:t>
            </a:r>
          </a:p>
          <a:p>
            <a:r>
              <a:rPr lang="en-US" sz="1600" dirty="0" smtClean="0"/>
              <a:t>TDWSP</a:t>
            </a:r>
            <a:r>
              <a:rPr lang="en-US" sz="1600" dirty="0" smtClean="0"/>
              <a:t>: </a:t>
            </a:r>
            <a:r>
              <a:rPr lang="en-US" sz="1600" dirty="0" smtClean="0"/>
              <a:t>time-dependent</a:t>
            </a:r>
          </a:p>
          <a:p>
            <a:r>
              <a:rPr lang="en-US" sz="1600" dirty="0" smtClean="0"/>
              <a:t> </a:t>
            </a:r>
            <a:r>
              <a:rPr lang="en-US" sz="1600" dirty="0" smtClean="0"/>
              <a:t>      widest </a:t>
            </a:r>
            <a:r>
              <a:rPr lang="en-US" sz="1600" dirty="0" smtClean="0"/>
              <a:t>shortest path</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38D1575B-E8F7-4B5A-AAA5-7BBD5AB6BDA1}" type="slidenum">
              <a:rPr lang="en-US"/>
              <a:pPr/>
              <a:t>22</a:t>
            </a:fld>
            <a:endParaRPr lang="en-US"/>
          </a:p>
        </p:txBody>
      </p:sp>
      <p:sp>
        <p:nvSpPr>
          <p:cNvPr id="163842" name="Rectangle 2"/>
          <p:cNvSpPr>
            <a:spLocks noGrp="1" noChangeArrowheads="1"/>
          </p:cNvSpPr>
          <p:nvPr>
            <p:ph type="title"/>
          </p:nvPr>
        </p:nvSpPr>
        <p:spPr/>
        <p:txBody>
          <a:bodyPr/>
          <a:lstStyle/>
          <a:p>
            <a:r>
              <a:rPr lang="en-US" sz="3600"/>
              <a:t>Simulation Results</a:t>
            </a:r>
            <a:br>
              <a:rPr lang="en-US" sz="3600"/>
            </a:br>
            <a:r>
              <a:rPr lang="en-US" sz="2800"/>
              <a:t>Network #2, the second line of traffic demands</a:t>
            </a:r>
          </a:p>
        </p:txBody>
      </p:sp>
      <p:pic>
        <p:nvPicPr>
          <p:cNvPr id="163845" name="Picture 5"/>
          <p:cNvPicPr>
            <a:picLocks noGrp="1" noChangeAspect="1" noChangeArrowheads="1"/>
          </p:cNvPicPr>
          <p:nvPr>
            <p:ph type="chart" idx="1"/>
          </p:nvPr>
        </p:nvPicPr>
        <p:blipFill>
          <a:blip r:embed="rId2" cstate="print"/>
          <a:srcRect/>
          <a:stretch>
            <a:fillRect/>
          </a:stretch>
        </p:blipFill>
        <p:spPr>
          <a:xfrm>
            <a:off x="2065338" y="2017713"/>
            <a:ext cx="6007100" cy="4114800"/>
          </a:xfrm>
          <a:noFill/>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D603B8EA-2414-4202-8099-231C2292D03F}" type="slidenum">
              <a:rPr lang="en-US"/>
              <a:pPr/>
              <a:t>23</a:t>
            </a:fld>
            <a:endParaRPr lang="en-US"/>
          </a:p>
        </p:txBody>
      </p:sp>
      <p:sp>
        <p:nvSpPr>
          <p:cNvPr id="165890" name="Rectangle 2"/>
          <p:cNvSpPr>
            <a:spLocks noGrp="1" noChangeArrowheads="1"/>
          </p:cNvSpPr>
          <p:nvPr>
            <p:ph type="title"/>
          </p:nvPr>
        </p:nvSpPr>
        <p:spPr/>
        <p:txBody>
          <a:bodyPr/>
          <a:lstStyle/>
          <a:p>
            <a:r>
              <a:rPr lang="en-US" sz="3600"/>
              <a:t>Simulation Results</a:t>
            </a:r>
            <a:br>
              <a:rPr lang="en-US" sz="3600"/>
            </a:br>
            <a:r>
              <a:rPr lang="en-US" sz="2800"/>
              <a:t>Network #2, the third line of traffic demands</a:t>
            </a:r>
          </a:p>
        </p:txBody>
      </p:sp>
      <p:pic>
        <p:nvPicPr>
          <p:cNvPr id="165893" name="Picture 5"/>
          <p:cNvPicPr>
            <a:picLocks noGrp="1" noChangeAspect="1" noChangeArrowheads="1"/>
          </p:cNvPicPr>
          <p:nvPr>
            <p:ph type="chart" idx="1"/>
          </p:nvPr>
        </p:nvPicPr>
        <p:blipFill>
          <a:blip r:embed="rId2" cstate="print"/>
          <a:srcRect/>
          <a:stretch>
            <a:fillRect/>
          </a:stretch>
        </p:blipFill>
        <p:spPr>
          <a:xfrm>
            <a:off x="2065338" y="2017713"/>
            <a:ext cx="6007100" cy="4114800"/>
          </a:xfrm>
          <a:noFill/>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7B2E0BA5-67D4-4564-B048-17FF9E5F9744}" type="slidenum">
              <a:rPr lang="en-US"/>
              <a:pPr/>
              <a:t>24</a:t>
            </a:fld>
            <a:endParaRPr lang="en-US"/>
          </a:p>
        </p:txBody>
      </p:sp>
      <p:sp>
        <p:nvSpPr>
          <p:cNvPr id="106498" name="Rectangle 2"/>
          <p:cNvSpPr>
            <a:spLocks noGrp="1" noChangeArrowheads="1"/>
          </p:cNvSpPr>
          <p:nvPr>
            <p:ph type="title"/>
          </p:nvPr>
        </p:nvSpPr>
        <p:spPr/>
        <p:txBody>
          <a:bodyPr/>
          <a:lstStyle/>
          <a:p>
            <a:r>
              <a:rPr lang="en-US" sz="3600"/>
              <a:t>Advantages of the Time-Dependent Mechanism</a:t>
            </a:r>
            <a:endParaRPr lang="en-US"/>
          </a:p>
        </p:txBody>
      </p:sp>
      <p:sp>
        <p:nvSpPr>
          <p:cNvPr id="106499" name="Rectangle 3"/>
          <p:cNvSpPr>
            <a:spLocks noGrp="1" noChangeArrowheads="1"/>
          </p:cNvSpPr>
          <p:nvPr>
            <p:ph type="body" idx="1"/>
          </p:nvPr>
        </p:nvSpPr>
        <p:spPr>
          <a:xfrm>
            <a:off x="838200" y="2017713"/>
            <a:ext cx="8116888" cy="4114800"/>
          </a:xfrm>
        </p:spPr>
        <p:txBody>
          <a:bodyPr/>
          <a:lstStyle/>
          <a:p>
            <a:pPr>
              <a:lnSpc>
                <a:spcPct val="90000"/>
              </a:lnSpc>
            </a:pPr>
            <a:r>
              <a:rPr lang="en-US" sz="2000" dirty="0"/>
              <a:t>Now the challenges mentioned in the beginning of the presentation are reexamined in the context of time-dependent mechanism.</a:t>
            </a:r>
          </a:p>
          <a:p>
            <a:pPr lvl="1">
              <a:lnSpc>
                <a:spcPct val="90000"/>
              </a:lnSpc>
            </a:pPr>
            <a:r>
              <a:rPr lang="en-US" sz="1800" dirty="0"/>
              <a:t>For most LSP requests that the TDWSP expects, ingress router can make routing decision just based on </a:t>
            </a:r>
            <a:r>
              <a:rPr lang="en-US" sz="1800" b="1" dirty="0"/>
              <a:t>preplanned</a:t>
            </a:r>
            <a:r>
              <a:rPr lang="en-US" sz="1800" dirty="0"/>
              <a:t> </a:t>
            </a:r>
            <a:r>
              <a:rPr lang="en-US" sz="1800" b="1" dirty="0"/>
              <a:t>local</a:t>
            </a:r>
            <a:r>
              <a:rPr lang="en-US" sz="1800" dirty="0"/>
              <a:t> information. Only when unexpected requests come in, TDWSP uses WSP algorithm on the residue network. The existence of this </a:t>
            </a:r>
            <a:r>
              <a:rPr lang="en-US" sz="1800" b="1" dirty="0"/>
              <a:t>fast execution path</a:t>
            </a:r>
            <a:r>
              <a:rPr lang="en-US" sz="1800" dirty="0"/>
              <a:t> can mitigate all those challenges we discussed before</a:t>
            </a:r>
            <a:r>
              <a:rPr lang="en-US" sz="1800" dirty="0" smtClean="0"/>
              <a:t>.</a:t>
            </a:r>
            <a:br>
              <a:rPr lang="en-US" sz="1800" dirty="0" smtClean="0"/>
            </a:br>
            <a:endParaRPr lang="en-US" sz="1800" dirty="0"/>
          </a:p>
          <a:p>
            <a:pPr>
              <a:lnSpc>
                <a:spcPct val="90000"/>
              </a:lnSpc>
            </a:pPr>
            <a:r>
              <a:rPr lang="en-US" sz="2000" dirty="0"/>
              <a:t>TDWSP has a lower standard deviation for the objective function value than WSP when the traffic load is below the level forecasted. In other words, TDWSP is less sensitive to the order of </a:t>
            </a:r>
            <a:r>
              <a:rPr lang="en-US" sz="2000" dirty="0" err="1"/>
              <a:t>QoS</a:t>
            </a:r>
            <a:r>
              <a:rPr lang="en-US" sz="2000" dirty="0"/>
              <a:t> requests than WSP</a:t>
            </a:r>
            <a:r>
              <a:rPr lang="en-US" sz="2000" dirty="0" smtClean="0"/>
              <a:t>.</a:t>
            </a:r>
            <a:br>
              <a:rPr lang="en-US" sz="2000" dirty="0" smtClean="0"/>
            </a:br>
            <a:endParaRPr lang="en-US" sz="2000" dirty="0"/>
          </a:p>
          <a:p>
            <a:pPr>
              <a:lnSpc>
                <a:spcPct val="90000"/>
              </a:lnSpc>
            </a:pPr>
            <a:r>
              <a:rPr lang="en-US" sz="2000" dirty="0"/>
              <a:t>The modification from WSP to TDWSP could facilitate a distributed implementation.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0A9B5165-37A3-46D6-B785-D4D5D3759006}" type="slidenum">
              <a:rPr lang="en-US"/>
              <a:pPr/>
              <a:t>25</a:t>
            </a:fld>
            <a:endParaRPr lang="en-US"/>
          </a:p>
        </p:txBody>
      </p:sp>
      <p:sp>
        <p:nvSpPr>
          <p:cNvPr id="143362" name="Rectangle 2"/>
          <p:cNvSpPr>
            <a:spLocks noGrp="1" noChangeArrowheads="1"/>
          </p:cNvSpPr>
          <p:nvPr>
            <p:ph type="title"/>
          </p:nvPr>
        </p:nvSpPr>
        <p:spPr/>
        <p:txBody>
          <a:bodyPr/>
          <a:lstStyle/>
          <a:p>
            <a:r>
              <a:rPr lang="en-US" sz="3600"/>
              <a:t>Analysis of the Time-Dependent Mechanism</a:t>
            </a:r>
          </a:p>
        </p:txBody>
      </p:sp>
      <p:sp>
        <p:nvSpPr>
          <p:cNvPr id="143363" name="Rectangle 3"/>
          <p:cNvSpPr>
            <a:spLocks noGrp="1" noChangeArrowheads="1"/>
          </p:cNvSpPr>
          <p:nvPr>
            <p:ph type="body" idx="1"/>
          </p:nvPr>
        </p:nvSpPr>
        <p:spPr/>
        <p:txBody>
          <a:bodyPr/>
          <a:lstStyle/>
          <a:p>
            <a:r>
              <a:rPr lang="en-US" sz="2000" dirty="0"/>
              <a:t>When the offered traffic load is not heavy in terms of the maximum traffic a network can handle, a time-dependent variation of the state-dependent routing algorithm could perform very close to the optimal boundary</a:t>
            </a:r>
            <a:r>
              <a:rPr lang="en-US" sz="2000" dirty="0" smtClean="0"/>
              <a:t>.</a:t>
            </a:r>
            <a:br>
              <a:rPr lang="en-US" sz="2000" dirty="0" smtClean="0"/>
            </a:br>
            <a:endParaRPr lang="en-US" sz="2000" dirty="0"/>
          </a:p>
          <a:p>
            <a:r>
              <a:rPr lang="en-US" sz="2000" dirty="0"/>
              <a:t>When the offered traffic load is heavy, the performance of a time-dependent routing algorithm is degraded</a:t>
            </a:r>
            <a:r>
              <a:rPr lang="en-US" sz="2000" dirty="0" smtClean="0"/>
              <a:t>.</a:t>
            </a:r>
            <a:br>
              <a:rPr lang="en-US" sz="2000" dirty="0" smtClean="0"/>
            </a:br>
            <a:endParaRPr lang="en-US" sz="2000" dirty="0"/>
          </a:p>
          <a:p>
            <a:r>
              <a:rPr lang="en-US" sz="2000" dirty="0"/>
              <a:t>If the demand forecast is at the moderate traffic level, a time-dependent routing algorithm could be insensitive to the position of the forecast. One fixed forecast may be effective enough to optimize the routing performance in a large area.</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CF7E44C9-1D00-4CA8-B63B-5700C4CA17D9}" type="slidenum">
              <a:rPr lang="en-US"/>
              <a:pPr/>
              <a:t>26</a:t>
            </a:fld>
            <a:endParaRPr lang="en-US"/>
          </a:p>
        </p:txBody>
      </p:sp>
      <p:sp>
        <p:nvSpPr>
          <p:cNvPr id="166914" name="Rectangle 2"/>
          <p:cNvSpPr>
            <a:spLocks noGrp="1" noChangeArrowheads="1"/>
          </p:cNvSpPr>
          <p:nvPr>
            <p:ph type="title"/>
          </p:nvPr>
        </p:nvSpPr>
        <p:spPr/>
        <p:txBody>
          <a:bodyPr/>
          <a:lstStyle/>
          <a:p>
            <a:r>
              <a:rPr lang="en-US" sz="3600"/>
              <a:t>Outline</a:t>
            </a:r>
          </a:p>
        </p:txBody>
      </p:sp>
      <p:sp>
        <p:nvSpPr>
          <p:cNvPr id="166915" name="Rectangle 3"/>
          <p:cNvSpPr>
            <a:spLocks noGrp="1" noChangeArrowheads="1"/>
          </p:cNvSpPr>
          <p:nvPr>
            <p:ph type="body" idx="1"/>
          </p:nvPr>
        </p:nvSpPr>
        <p:spPr/>
        <p:txBody>
          <a:bodyPr/>
          <a:lstStyle/>
          <a:p>
            <a:pPr lvl="1"/>
            <a:r>
              <a:rPr lang="en-US" sz="2000"/>
              <a:t>Introduction</a:t>
            </a:r>
          </a:p>
          <a:p>
            <a:pPr lvl="1"/>
            <a:r>
              <a:rPr lang="en-US" sz="2000"/>
              <a:t>Methodology</a:t>
            </a:r>
          </a:p>
          <a:p>
            <a:pPr lvl="1"/>
            <a:r>
              <a:rPr lang="en-US" sz="2000"/>
              <a:t>Simulation Results of the State-Dependent Routing Mechanism</a:t>
            </a:r>
          </a:p>
          <a:p>
            <a:pPr lvl="1"/>
            <a:r>
              <a:rPr lang="en-US" sz="2000"/>
              <a:t>Simulation Results of the Time-Dependent Routing Mechanism</a:t>
            </a:r>
          </a:p>
          <a:p>
            <a:pPr lvl="1"/>
            <a:r>
              <a:rPr lang="en-US" sz="2000">
                <a:solidFill>
                  <a:schemeClr val="folHlink"/>
                </a:solidFill>
              </a:rPr>
              <a:t>Conclusions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B30CE68E-39F5-44A4-B439-064A2604B82A}" type="slidenum">
              <a:rPr lang="en-US"/>
              <a:pPr/>
              <a:t>27</a:t>
            </a:fld>
            <a:endParaRPr lang="en-US"/>
          </a:p>
        </p:txBody>
      </p:sp>
      <p:sp>
        <p:nvSpPr>
          <p:cNvPr id="107522" name="Rectangle 2"/>
          <p:cNvSpPr>
            <a:spLocks noGrp="1" noChangeArrowheads="1"/>
          </p:cNvSpPr>
          <p:nvPr>
            <p:ph type="title"/>
          </p:nvPr>
        </p:nvSpPr>
        <p:spPr/>
        <p:txBody>
          <a:bodyPr/>
          <a:lstStyle/>
          <a:p>
            <a:r>
              <a:rPr lang="en-US" sz="3600"/>
              <a:t>Conclusions</a:t>
            </a:r>
            <a:endParaRPr lang="en-US"/>
          </a:p>
        </p:txBody>
      </p:sp>
      <p:sp>
        <p:nvSpPr>
          <p:cNvPr id="107523" name="Rectangle 3"/>
          <p:cNvSpPr>
            <a:spLocks noGrp="1" noChangeArrowheads="1"/>
          </p:cNvSpPr>
          <p:nvPr>
            <p:ph type="body" idx="1"/>
          </p:nvPr>
        </p:nvSpPr>
        <p:spPr/>
        <p:txBody>
          <a:bodyPr/>
          <a:lstStyle/>
          <a:p>
            <a:pPr>
              <a:lnSpc>
                <a:spcPct val="90000"/>
              </a:lnSpc>
            </a:pPr>
            <a:r>
              <a:rPr lang="en-US" sz="1800" dirty="0"/>
              <a:t>T</a:t>
            </a:r>
            <a:r>
              <a:rPr lang="en-US" sz="1800" dirty="0" smtClean="0"/>
              <a:t>he </a:t>
            </a:r>
            <a:r>
              <a:rPr lang="en-US" sz="1800" dirty="0"/>
              <a:t>inherent disadvantages of state-dependent mechanisms, due to the lack of prediction of traffic. In order to avoid </a:t>
            </a:r>
            <a:r>
              <a:rPr lang="en-US" sz="1800" b="1" dirty="0"/>
              <a:t>rearrangement</a:t>
            </a:r>
            <a:r>
              <a:rPr lang="en-US" sz="1800" dirty="0"/>
              <a:t> to support </a:t>
            </a:r>
            <a:r>
              <a:rPr lang="en-US" sz="1800" dirty="0" err="1"/>
              <a:t>QoS</a:t>
            </a:r>
            <a:r>
              <a:rPr lang="en-US" sz="1800" dirty="0"/>
              <a:t> routing, the performance of SP, WSP and SWP is </a:t>
            </a:r>
            <a:r>
              <a:rPr lang="en-US" sz="1800" b="1" dirty="0"/>
              <a:t>not optimized</a:t>
            </a:r>
            <a:r>
              <a:rPr lang="en-US" sz="1800" dirty="0"/>
              <a:t> when the traffic load grows</a:t>
            </a:r>
            <a:r>
              <a:rPr lang="en-US" sz="1800" dirty="0" smtClean="0"/>
              <a:t>.</a:t>
            </a:r>
          </a:p>
          <a:p>
            <a:pPr>
              <a:lnSpc>
                <a:spcPct val="90000"/>
              </a:lnSpc>
              <a:buNone/>
            </a:pPr>
            <a:endParaRPr lang="en-US" sz="1800" dirty="0"/>
          </a:p>
          <a:p>
            <a:pPr>
              <a:lnSpc>
                <a:spcPct val="90000"/>
              </a:lnSpc>
            </a:pPr>
            <a:r>
              <a:rPr lang="en-US" sz="1800" dirty="0"/>
              <a:t>The benefits of </a:t>
            </a:r>
            <a:r>
              <a:rPr lang="en-US" sz="1800" b="1" dirty="0"/>
              <a:t>traffic forecasting </a:t>
            </a:r>
            <a:r>
              <a:rPr lang="en-US" sz="1800" dirty="0"/>
              <a:t>in the </a:t>
            </a:r>
            <a:r>
              <a:rPr lang="en-US" sz="1800" b="1" dirty="0"/>
              <a:t>time-dependent mechanism </a:t>
            </a:r>
            <a:r>
              <a:rPr lang="en-US" sz="1800" dirty="0"/>
              <a:t>are further explained in light of its positive impact on routing performance. </a:t>
            </a:r>
            <a:r>
              <a:rPr lang="en-US" sz="1800" dirty="0" smtClean="0"/>
              <a:t/>
            </a:r>
            <a:br>
              <a:rPr lang="en-US" sz="1800" dirty="0" smtClean="0"/>
            </a:br>
            <a:endParaRPr lang="en-US" sz="1800" dirty="0" smtClean="0"/>
          </a:p>
          <a:p>
            <a:pPr>
              <a:lnSpc>
                <a:spcPct val="90000"/>
              </a:lnSpc>
            </a:pPr>
            <a:r>
              <a:rPr lang="en-US" sz="1800" dirty="0" smtClean="0"/>
              <a:t>TDWSP </a:t>
            </a:r>
            <a:r>
              <a:rPr lang="en-US" sz="1800" dirty="0"/>
              <a:t>outperforms WSP under almost all traffic conditions in both networks, #1 and #2</a:t>
            </a:r>
            <a:r>
              <a:rPr lang="en-US" sz="1800"/>
              <a:t>. </a:t>
            </a:r>
            <a:r>
              <a:rPr lang="en-US" sz="1800" smtClean="0"/>
              <a:t>TDWSP </a:t>
            </a:r>
            <a:r>
              <a:rPr lang="en-US" sz="1800" dirty="0"/>
              <a:t>greatly relaxes the burden of </a:t>
            </a:r>
            <a:r>
              <a:rPr lang="en-US" sz="1800" dirty="0" err="1"/>
              <a:t>QoS</a:t>
            </a:r>
            <a:r>
              <a:rPr lang="en-US" sz="1800" dirty="0"/>
              <a:t> database synchronization among routers, and hence eases the challenges of scalability, robustness and routing cost</a:t>
            </a:r>
            <a:r>
              <a:rPr lang="en-US" sz="1800" dirty="0" smtClean="0"/>
              <a:t>.</a:t>
            </a:r>
            <a:endParaRPr lang="en-US" sz="1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 slides</a:t>
            </a: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SCE, Carleton University</a:t>
            </a:r>
            <a:endParaRPr lang="en-US"/>
          </a:p>
        </p:txBody>
      </p:sp>
      <p:sp>
        <p:nvSpPr>
          <p:cNvPr id="5" name="Slide Number Placeholder 4"/>
          <p:cNvSpPr>
            <a:spLocks noGrp="1"/>
          </p:cNvSpPr>
          <p:nvPr>
            <p:ph type="sldNum" sz="quarter" idx="12"/>
          </p:nvPr>
        </p:nvSpPr>
        <p:spPr/>
        <p:txBody>
          <a:bodyPr/>
          <a:lstStyle/>
          <a:p>
            <a:fld id="{0E00C4EE-8D5C-4A8A-92A6-E0EE72E1234E}" type="slidenum">
              <a:rPr lang="en-US" smtClean="0"/>
              <a:pPr/>
              <a:t>28</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078CD220-03E5-42B9-B653-649FF89A8C9E}" type="slidenum">
              <a:rPr lang="en-US"/>
              <a:pPr/>
              <a:t>2</a:t>
            </a:fld>
            <a:endParaRPr lang="en-US"/>
          </a:p>
        </p:txBody>
      </p:sp>
      <p:sp>
        <p:nvSpPr>
          <p:cNvPr id="151554" name="Rectangle 2"/>
          <p:cNvSpPr>
            <a:spLocks noGrp="1" noChangeArrowheads="1"/>
          </p:cNvSpPr>
          <p:nvPr>
            <p:ph type="title"/>
          </p:nvPr>
        </p:nvSpPr>
        <p:spPr/>
        <p:txBody>
          <a:bodyPr/>
          <a:lstStyle/>
          <a:p>
            <a:r>
              <a:rPr lang="en-US" sz="3600"/>
              <a:t>Outline</a:t>
            </a:r>
          </a:p>
        </p:txBody>
      </p:sp>
      <p:sp>
        <p:nvSpPr>
          <p:cNvPr id="151555" name="Rectangle 3"/>
          <p:cNvSpPr>
            <a:spLocks noGrp="1" noChangeArrowheads="1"/>
          </p:cNvSpPr>
          <p:nvPr>
            <p:ph type="body" idx="1"/>
          </p:nvPr>
        </p:nvSpPr>
        <p:spPr/>
        <p:txBody>
          <a:bodyPr/>
          <a:lstStyle/>
          <a:p>
            <a:pPr lvl="1"/>
            <a:r>
              <a:rPr lang="en-US" dirty="0">
                <a:solidFill>
                  <a:schemeClr val="folHlink"/>
                </a:solidFill>
              </a:rPr>
              <a:t>Introduction</a:t>
            </a:r>
          </a:p>
          <a:p>
            <a:pPr lvl="1"/>
            <a:r>
              <a:rPr lang="en-US" dirty="0"/>
              <a:t>Methodology</a:t>
            </a:r>
          </a:p>
          <a:p>
            <a:pPr lvl="1"/>
            <a:r>
              <a:rPr lang="en-US" dirty="0"/>
              <a:t>Simulation Results of the State-Dependent Routing Mechanism</a:t>
            </a:r>
          </a:p>
          <a:p>
            <a:pPr lvl="1"/>
            <a:r>
              <a:rPr lang="en-US" dirty="0"/>
              <a:t>Simulation Results of the Time-Dependent Routing Mechanism</a:t>
            </a:r>
          </a:p>
          <a:p>
            <a:pPr lvl="1"/>
            <a:r>
              <a:rPr lang="en-US" dirty="0"/>
              <a:t>Conclusions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5"/>
          <p:cNvSpPr>
            <a:spLocks noGrp="1"/>
          </p:cNvSpPr>
          <p:nvPr>
            <p:ph type="ftr" sz="quarter" idx="11"/>
          </p:nvPr>
        </p:nvSpPr>
        <p:spPr/>
        <p:txBody>
          <a:bodyPr/>
          <a:lstStyle/>
          <a:p>
            <a:r>
              <a:rPr lang="en-US"/>
              <a:t>SCE, Carleton University</a:t>
            </a:r>
          </a:p>
        </p:txBody>
      </p:sp>
      <p:sp>
        <p:nvSpPr>
          <p:cNvPr id="8" name="Slide Number Placeholder 6"/>
          <p:cNvSpPr>
            <a:spLocks noGrp="1"/>
          </p:cNvSpPr>
          <p:nvPr>
            <p:ph type="sldNum" sz="quarter" idx="12"/>
          </p:nvPr>
        </p:nvSpPr>
        <p:spPr/>
        <p:txBody>
          <a:bodyPr/>
          <a:lstStyle/>
          <a:p>
            <a:fld id="{D1FF73BB-5B64-4606-A2A1-52FE9E7DDAAD}" type="slidenum">
              <a:rPr lang="en-US"/>
              <a:pPr/>
              <a:t>29</a:t>
            </a:fld>
            <a:endParaRPr lang="en-US"/>
          </a:p>
        </p:txBody>
      </p:sp>
      <p:sp>
        <p:nvSpPr>
          <p:cNvPr id="140290" name="Rectangle 2"/>
          <p:cNvSpPr>
            <a:spLocks noGrp="1" noChangeArrowheads="1"/>
          </p:cNvSpPr>
          <p:nvPr>
            <p:ph type="title"/>
          </p:nvPr>
        </p:nvSpPr>
        <p:spPr/>
        <p:txBody>
          <a:bodyPr/>
          <a:lstStyle/>
          <a:p>
            <a:r>
              <a:rPr lang="en-US" sz="3600"/>
              <a:t>The Curvature of the Objective Function</a:t>
            </a:r>
          </a:p>
        </p:txBody>
      </p:sp>
      <p:sp>
        <p:nvSpPr>
          <p:cNvPr id="140291" name="Rectangle 3"/>
          <p:cNvSpPr>
            <a:spLocks noGrp="1" noChangeArrowheads="1"/>
          </p:cNvSpPr>
          <p:nvPr>
            <p:ph type="body" sz="half" idx="2"/>
          </p:nvPr>
        </p:nvSpPr>
        <p:spPr/>
        <p:txBody>
          <a:bodyPr/>
          <a:lstStyle/>
          <a:p>
            <a:r>
              <a:rPr lang="en-US" sz="2000"/>
              <a:t>The objective function is:</a:t>
            </a:r>
          </a:p>
          <a:p>
            <a:endParaRPr lang="en-US" sz="2000"/>
          </a:p>
          <a:p>
            <a:endParaRPr lang="en-US" sz="2000"/>
          </a:p>
          <a:p>
            <a:endParaRPr lang="en-US" sz="2000"/>
          </a:p>
          <a:p>
            <a:r>
              <a:rPr lang="en-US" sz="2000"/>
              <a:t>This objective function is a sum of link costs.</a:t>
            </a:r>
          </a:p>
          <a:p>
            <a:r>
              <a:rPr lang="en-US" sz="2000"/>
              <a:t>The diagram shows the link cost increases with the link utilization.</a:t>
            </a:r>
          </a:p>
        </p:txBody>
      </p:sp>
      <p:pic>
        <p:nvPicPr>
          <p:cNvPr id="140292" name="Picture 4"/>
          <p:cNvPicPr>
            <a:picLocks noGrp="1" noChangeAspect="1" noChangeArrowheads="1"/>
          </p:cNvPicPr>
          <p:nvPr>
            <p:ph type="clipArt" sz="half" idx="1"/>
          </p:nvPr>
        </p:nvPicPr>
        <p:blipFill>
          <a:blip r:embed="rId4" cstate="print"/>
          <a:srcRect/>
          <a:stretch>
            <a:fillRect/>
          </a:stretch>
        </p:blipFill>
        <p:spPr>
          <a:xfrm>
            <a:off x="1182688" y="2771775"/>
            <a:ext cx="3810000" cy="2605088"/>
          </a:xfrm>
          <a:noFill/>
          <a:ln/>
        </p:spPr>
      </p:pic>
      <p:graphicFrame>
        <p:nvGraphicFramePr>
          <p:cNvPr id="140294" name="Object 6"/>
          <p:cNvGraphicFramePr>
            <a:graphicFrameLocks noChangeAspect="1"/>
          </p:cNvGraphicFramePr>
          <p:nvPr/>
        </p:nvGraphicFramePr>
        <p:xfrm>
          <a:off x="5527675" y="2438400"/>
          <a:ext cx="3159125" cy="712788"/>
        </p:xfrm>
        <a:graphic>
          <a:graphicData uri="http://schemas.openxmlformats.org/presentationml/2006/ole">
            <p:oleObj spid="_x0000_s140294" name="Equation" r:id="rId5" imgW="2247840" imgH="507960" progId="Equation.3">
              <p:embed/>
            </p:oleObj>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C81FF90A-60EE-4D57-B937-0D2D9BC36BC4}" type="slidenum">
              <a:rPr lang="en-US"/>
              <a:pPr/>
              <a:t>30</a:t>
            </a:fld>
            <a:endParaRPr lang="en-US"/>
          </a:p>
        </p:txBody>
      </p:sp>
      <p:sp>
        <p:nvSpPr>
          <p:cNvPr id="146434" name="Rectangle 1026"/>
          <p:cNvSpPr>
            <a:spLocks noGrp="1" noChangeArrowheads="1"/>
          </p:cNvSpPr>
          <p:nvPr>
            <p:ph type="title"/>
          </p:nvPr>
        </p:nvSpPr>
        <p:spPr/>
        <p:txBody>
          <a:bodyPr/>
          <a:lstStyle/>
          <a:p>
            <a:r>
              <a:rPr lang="en-US" sz="3600"/>
              <a:t>Effect of the Curvature of the Objective Function</a:t>
            </a:r>
          </a:p>
        </p:txBody>
      </p:sp>
      <p:pic>
        <p:nvPicPr>
          <p:cNvPr id="146439" name="Picture 1031"/>
          <p:cNvPicPr>
            <a:picLocks noGrp="1" noChangeAspect="1" noChangeArrowheads="1"/>
          </p:cNvPicPr>
          <p:nvPr>
            <p:ph type="chart" idx="1"/>
          </p:nvPr>
        </p:nvPicPr>
        <p:blipFill>
          <a:blip r:embed="rId2" cstate="print"/>
          <a:srcRect/>
          <a:stretch>
            <a:fillRect/>
          </a:stretch>
        </p:blipFill>
        <p:spPr>
          <a:xfrm>
            <a:off x="2065338" y="2017713"/>
            <a:ext cx="6007100" cy="4114800"/>
          </a:xfrm>
          <a:noFill/>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01185107-C7B6-4A5C-BF94-2A871F70C295}" type="slidenum">
              <a:rPr lang="en-US"/>
              <a:pPr/>
              <a:t>31</a:t>
            </a:fld>
            <a:endParaRPr lang="en-US"/>
          </a:p>
        </p:txBody>
      </p:sp>
      <p:sp>
        <p:nvSpPr>
          <p:cNvPr id="147458" name="Rectangle 2"/>
          <p:cNvSpPr>
            <a:spLocks noGrp="1" noChangeArrowheads="1"/>
          </p:cNvSpPr>
          <p:nvPr>
            <p:ph type="title"/>
          </p:nvPr>
        </p:nvSpPr>
        <p:spPr/>
        <p:txBody>
          <a:bodyPr/>
          <a:lstStyle/>
          <a:p>
            <a:r>
              <a:rPr lang="en-US" sz="3600"/>
              <a:t>Effect of the Curvature of the Objective Function</a:t>
            </a:r>
          </a:p>
        </p:txBody>
      </p:sp>
      <p:pic>
        <p:nvPicPr>
          <p:cNvPr id="147463" name="Picture 7"/>
          <p:cNvPicPr>
            <a:picLocks noGrp="1" noChangeAspect="1" noChangeArrowheads="1"/>
          </p:cNvPicPr>
          <p:nvPr>
            <p:ph type="chart" idx="1"/>
          </p:nvPr>
        </p:nvPicPr>
        <p:blipFill>
          <a:blip r:embed="rId2" cstate="print"/>
          <a:srcRect/>
          <a:stretch>
            <a:fillRect/>
          </a:stretch>
        </p:blipFill>
        <p:spPr>
          <a:xfrm>
            <a:off x="2065338" y="2017713"/>
            <a:ext cx="6007100" cy="4114800"/>
          </a:xfrm>
          <a:noFill/>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EA4AE996-F38F-4BC9-8ED3-DE65D1025A64}" type="slidenum">
              <a:rPr lang="en-US"/>
              <a:pPr/>
              <a:t>32</a:t>
            </a:fld>
            <a:endParaRPr lang="en-US"/>
          </a:p>
        </p:txBody>
      </p:sp>
      <p:sp>
        <p:nvSpPr>
          <p:cNvPr id="120834" name="Rectangle 2"/>
          <p:cNvSpPr>
            <a:spLocks noGrp="1" noChangeArrowheads="1"/>
          </p:cNvSpPr>
          <p:nvPr>
            <p:ph type="title"/>
          </p:nvPr>
        </p:nvSpPr>
        <p:spPr/>
        <p:txBody>
          <a:bodyPr/>
          <a:lstStyle/>
          <a:p>
            <a:r>
              <a:rPr lang="en-US" sz="3600"/>
              <a:t>Simulation Results</a:t>
            </a:r>
            <a:br>
              <a:rPr lang="en-US" sz="3600"/>
            </a:br>
            <a:r>
              <a:rPr lang="en-US" sz="2800"/>
              <a:t>Network #1, the first line of traffic demands</a:t>
            </a:r>
          </a:p>
        </p:txBody>
      </p:sp>
      <p:pic>
        <p:nvPicPr>
          <p:cNvPr id="120840" name="Picture 8"/>
          <p:cNvPicPr>
            <a:picLocks noGrp="1" noChangeAspect="1" noChangeArrowheads="1"/>
          </p:cNvPicPr>
          <p:nvPr>
            <p:ph type="chart" idx="1"/>
          </p:nvPr>
        </p:nvPicPr>
        <p:blipFill>
          <a:blip r:embed="rId2" cstate="print"/>
          <a:srcRect/>
          <a:stretch>
            <a:fillRect/>
          </a:stretch>
        </p:blipFill>
        <p:spPr>
          <a:xfrm>
            <a:off x="2065338" y="2017713"/>
            <a:ext cx="6007100" cy="4114800"/>
          </a:xfrm>
          <a:noFill/>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0F81AC05-F90D-4783-8C32-9B6748F70063}" type="slidenum">
              <a:rPr lang="en-US"/>
              <a:pPr/>
              <a:t>33</a:t>
            </a:fld>
            <a:endParaRPr lang="en-US"/>
          </a:p>
        </p:txBody>
      </p:sp>
      <p:sp>
        <p:nvSpPr>
          <p:cNvPr id="162818" name="Rectangle 2"/>
          <p:cNvSpPr>
            <a:spLocks noGrp="1" noChangeArrowheads="1"/>
          </p:cNvSpPr>
          <p:nvPr>
            <p:ph type="title"/>
          </p:nvPr>
        </p:nvSpPr>
        <p:spPr/>
        <p:txBody>
          <a:bodyPr/>
          <a:lstStyle/>
          <a:p>
            <a:r>
              <a:rPr lang="en-US" sz="3600"/>
              <a:t>Simulation Results</a:t>
            </a:r>
            <a:br>
              <a:rPr lang="en-US" sz="3600"/>
            </a:br>
            <a:r>
              <a:rPr lang="en-US" sz="2800"/>
              <a:t>Network #1, the second line of traffic demands</a:t>
            </a:r>
          </a:p>
        </p:txBody>
      </p:sp>
      <p:pic>
        <p:nvPicPr>
          <p:cNvPr id="162821" name="Picture 5"/>
          <p:cNvPicPr>
            <a:picLocks noGrp="1" noChangeAspect="1" noChangeArrowheads="1"/>
          </p:cNvPicPr>
          <p:nvPr>
            <p:ph type="chart" idx="1"/>
          </p:nvPr>
        </p:nvPicPr>
        <p:blipFill>
          <a:blip r:embed="rId2" cstate="print"/>
          <a:srcRect/>
          <a:stretch>
            <a:fillRect/>
          </a:stretch>
        </p:blipFill>
        <p:spPr>
          <a:xfrm>
            <a:off x="2065338" y="2017713"/>
            <a:ext cx="6007100" cy="4114800"/>
          </a:xfrm>
          <a:noFill/>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AAC4CEF7-4EB6-4930-98B2-FF2BCF2987EF}" type="slidenum">
              <a:rPr lang="en-US"/>
              <a:pPr/>
              <a:t>34</a:t>
            </a:fld>
            <a:endParaRPr lang="en-US"/>
          </a:p>
        </p:txBody>
      </p:sp>
      <p:sp>
        <p:nvSpPr>
          <p:cNvPr id="164866" name="Rectangle 2"/>
          <p:cNvSpPr>
            <a:spLocks noGrp="1" noChangeArrowheads="1"/>
          </p:cNvSpPr>
          <p:nvPr>
            <p:ph type="title"/>
          </p:nvPr>
        </p:nvSpPr>
        <p:spPr/>
        <p:txBody>
          <a:bodyPr/>
          <a:lstStyle/>
          <a:p>
            <a:r>
              <a:rPr lang="en-US" sz="3600"/>
              <a:t>Simulation Results</a:t>
            </a:r>
            <a:br>
              <a:rPr lang="en-US" sz="3600"/>
            </a:br>
            <a:r>
              <a:rPr lang="en-US" sz="2800"/>
              <a:t>Network #1, the third line of traffic demands</a:t>
            </a:r>
          </a:p>
        </p:txBody>
      </p:sp>
      <p:pic>
        <p:nvPicPr>
          <p:cNvPr id="164869" name="Picture 5"/>
          <p:cNvPicPr>
            <a:picLocks noGrp="1" noChangeAspect="1" noChangeArrowheads="1"/>
          </p:cNvPicPr>
          <p:nvPr>
            <p:ph type="chart" idx="1"/>
          </p:nvPr>
        </p:nvPicPr>
        <p:blipFill>
          <a:blip r:embed="rId2" cstate="print"/>
          <a:srcRect/>
          <a:stretch>
            <a:fillRect/>
          </a:stretch>
        </p:blipFill>
        <p:spPr>
          <a:xfrm>
            <a:off x="2065338" y="2017713"/>
            <a:ext cx="6007100" cy="4114800"/>
          </a:xfrm>
          <a:noFill/>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t>SCE, Carleton University</a:t>
            </a:r>
          </a:p>
        </p:txBody>
      </p:sp>
      <p:sp>
        <p:nvSpPr>
          <p:cNvPr id="8" name="Slide Number Placeholder 5"/>
          <p:cNvSpPr>
            <a:spLocks noGrp="1"/>
          </p:cNvSpPr>
          <p:nvPr>
            <p:ph type="sldNum" sz="quarter" idx="12"/>
          </p:nvPr>
        </p:nvSpPr>
        <p:spPr/>
        <p:txBody>
          <a:bodyPr/>
          <a:lstStyle/>
          <a:p>
            <a:fld id="{1C376AB5-A38B-413D-B1EF-6D33C7B4CCFA}" type="slidenum">
              <a:rPr lang="en-US"/>
              <a:pPr/>
              <a:t>35</a:t>
            </a:fld>
            <a:endParaRPr lang="en-US"/>
          </a:p>
        </p:txBody>
      </p:sp>
      <p:sp>
        <p:nvSpPr>
          <p:cNvPr id="173058" name="Rectangle 2"/>
          <p:cNvSpPr>
            <a:spLocks noGrp="1" noChangeArrowheads="1"/>
          </p:cNvSpPr>
          <p:nvPr>
            <p:ph type="title"/>
          </p:nvPr>
        </p:nvSpPr>
        <p:spPr/>
        <p:txBody>
          <a:bodyPr/>
          <a:lstStyle/>
          <a:p>
            <a:r>
              <a:rPr lang="en-US" sz="3600"/>
              <a:t>The Solvable Traffic Demand Space</a:t>
            </a:r>
          </a:p>
        </p:txBody>
      </p:sp>
      <p:sp>
        <p:nvSpPr>
          <p:cNvPr id="173059" name="Rectangle 3"/>
          <p:cNvSpPr>
            <a:spLocks noGrp="1" noChangeArrowheads="1"/>
          </p:cNvSpPr>
          <p:nvPr>
            <p:ph type="body" idx="1"/>
          </p:nvPr>
        </p:nvSpPr>
        <p:spPr/>
        <p:txBody>
          <a:bodyPr/>
          <a:lstStyle/>
          <a:p>
            <a:pPr>
              <a:lnSpc>
                <a:spcPct val="90000"/>
              </a:lnSpc>
            </a:pPr>
            <a:r>
              <a:rPr lang="en-US" sz="1800"/>
              <a:t>For instance, a four-node network has the following traffic matrix:</a:t>
            </a:r>
          </a:p>
          <a:p>
            <a:pPr>
              <a:lnSpc>
                <a:spcPct val="90000"/>
              </a:lnSpc>
            </a:pPr>
            <a:endParaRPr lang="en-US" sz="1800"/>
          </a:p>
          <a:p>
            <a:pPr>
              <a:lnSpc>
                <a:spcPct val="90000"/>
              </a:lnSpc>
            </a:pPr>
            <a:endParaRPr lang="en-US" sz="1800"/>
          </a:p>
          <a:p>
            <a:pPr>
              <a:lnSpc>
                <a:spcPct val="90000"/>
              </a:lnSpc>
            </a:pPr>
            <a:endParaRPr lang="en-US" sz="1800"/>
          </a:p>
          <a:p>
            <a:pPr>
              <a:lnSpc>
                <a:spcPct val="90000"/>
              </a:lnSpc>
            </a:pPr>
            <a:endParaRPr lang="en-US" sz="1800"/>
          </a:p>
          <a:p>
            <a:pPr>
              <a:lnSpc>
                <a:spcPct val="90000"/>
              </a:lnSpc>
            </a:pPr>
            <a:r>
              <a:rPr lang="en-US" sz="1800"/>
              <a:t>The traffic matrix can also be represented in vector form when the topology information is not relevant to the discussion.</a:t>
            </a:r>
          </a:p>
          <a:p>
            <a:pPr>
              <a:lnSpc>
                <a:spcPct val="90000"/>
              </a:lnSpc>
            </a:pPr>
            <a:endParaRPr lang="en-US" sz="1800"/>
          </a:p>
          <a:p>
            <a:pPr>
              <a:lnSpc>
                <a:spcPct val="90000"/>
              </a:lnSpc>
            </a:pPr>
            <a:r>
              <a:rPr lang="en-US" sz="1800"/>
              <a:t>Imagine a space that consists of the end-points of all legitimate vector </a:t>
            </a:r>
            <a:r>
              <a:rPr lang="en-US" sz="1800" i="1"/>
              <a:t>d</a:t>
            </a:r>
            <a:r>
              <a:rPr lang="en-US" sz="1800"/>
              <a:t>, and call it the traffic demand space.</a:t>
            </a:r>
          </a:p>
          <a:p>
            <a:pPr>
              <a:lnSpc>
                <a:spcPct val="90000"/>
              </a:lnSpc>
            </a:pPr>
            <a:r>
              <a:rPr lang="en-US" sz="1800"/>
              <a:t>From the routing point of view, in this research we define a </a:t>
            </a:r>
            <a:r>
              <a:rPr lang="en-US" sz="1800" b="1"/>
              <a:t>solvable traffic demand space</a:t>
            </a:r>
            <a:r>
              <a:rPr lang="en-US" sz="1800"/>
              <a:t> as a subset of the traffic demand space with at least one feasible routing solution, no matter whether the feasible routing solution is optimized or not.</a:t>
            </a:r>
          </a:p>
        </p:txBody>
      </p:sp>
      <p:graphicFrame>
        <p:nvGraphicFramePr>
          <p:cNvPr id="173060" name="Object 4"/>
          <p:cNvGraphicFramePr>
            <a:graphicFrameLocks noChangeAspect="1"/>
          </p:cNvGraphicFramePr>
          <p:nvPr/>
        </p:nvGraphicFramePr>
        <p:xfrm>
          <a:off x="3886200" y="2378075"/>
          <a:ext cx="1720850" cy="1127125"/>
        </p:xfrm>
        <a:graphic>
          <a:graphicData uri="http://schemas.openxmlformats.org/presentationml/2006/ole">
            <p:oleObj spid="_x0000_s173060" name="Equation" r:id="rId3" imgW="1434960" imgH="939600" progId="Equation.3">
              <p:embed/>
            </p:oleObj>
          </a:graphicData>
        </a:graphic>
      </p:graphicFrame>
      <p:graphicFrame>
        <p:nvGraphicFramePr>
          <p:cNvPr id="173061" name="Object 5"/>
          <p:cNvGraphicFramePr>
            <a:graphicFrameLocks noChangeAspect="1"/>
          </p:cNvGraphicFramePr>
          <p:nvPr/>
        </p:nvGraphicFramePr>
        <p:xfrm>
          <a:off x="3467100" y="4114800"/>
          <a:ext cx="3257550" cy="274638"/>
        </p:xfrm>
        <a:graphic>
          <a:graphicData uri="http://schemas.openxmlformats.org/presentationml/2006/ole">
            <p:oleObj spid="_x0000_s173061" name="Equation" r:id="rId4" imgW="2705040" imgH="228600" progId="Equation.3">
              <p:embed/>
            </p:oleObj>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0E3EC11C-E5C3-468A-960A-940792D9CD69}" type="slidenum">
              <a:rPr lang="en-US"/>
              <a:pPr/>
              <a:t>36</a:t>
            </a:fld>
            <a:endParaRPr lang="en-US"/>
          </a:p>
        </p:txBody>
      </p:sp>
      <p:sp>
        <p:nvSpPr>
          <p:cNvPr id="172034" name="Rectangle 2"/>
          <p:cNvSpPr>
            <a:spLocks noGrp="1" noChangeArrowheads="1"/>
          </p:cNvSpPr>
          <p:nvPr>
            <p:ph type="title"/>
          </p:nvPr>
        </p:nvSpPr>
        <p:spPr/>
        <p:txBody>
          <a:bodyPr/>
          <a:lstStyle/>
          <a:p>
            <a:r>
              <a:rPr lang="en-US" sz="3600"/>
              <a:t>Implications</a:t>
            </a:r>
            <a:endParaRPr lang="en-US"/>
          </a:p>
        </p:txBody>
      </p:sp>
      <p:sp>
        <p:nvSpPr>
          <p:cNvPr id="172035" name="Rectangle 3"/>
          <p:cNvSpPr>
            <a:spLocks noGrp="1" noChangeArrowheads="1"/>
          </p:cNvSpPr>
          <p:nvPr>
            <p:ph type="body" idx="1"/>
          </p:nvPr>
        </p:nvSpPr>
        <p:spPr/>
        <p:txBody>
          <a:bodyPr/>
          <a:lstStyle/>
          <a:p>
            <a:r>
              <a:rPr lang="en-US" sz="1800"/>
              <a:t>The unsymmetrical insensitivity of the traffic demand does suggest that the extreme value of the daily traffic orbit might be the focus of the traffic forecast. If the routing performance under peak traffic is good, then the routing performance during the rest of the day should be fine.</a:t>
            </a:r>
          </a:p>
          <a:p>
            <a:r>
              <a:rPr lang="en-US" sz="1800"/>
              <a:t>The size and shape of the solvable traffic demand space is determined if the topology of a network has been finalized. However, the solvable traffic demand space is not very large, given a topology. The mapping from the solvable space to specific routing solutions is the job of the QoS routing algorithms. If our focus is turned toward the solvable space that is not large in size, then it seems reasonable to introduce the time-dependent routing mechanism.</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30A41714-8FB9-4024-9BE6-0C73D5CCDBB1}" type="slidenum">
              <a:rPr lang="en-US"/>
              <a:pPr/>
              <a:t>3</a:t>
            </a:fld>
            <a:endParaRPr lang="en-US"/>
          </a:p>
        </p:txBody>
      </p:sp>
      <p:sp>
        <p:nvSpPr>
          <p:cNvPr id="82946" name="Rectangle 2"/>
          <p:cNvSpPr>
            <a:spLocks noGrp="1" noChangeArrowheads="1"/>
          </p:cNvSpPr>
          <p:nvPr>
            <p:ph type="title"/>
          </p:nvPr>
        </p:nvSpPr>
        <p:spPr/>
        <p:txBody>
          <a:bodyPr/>
          <a:lstStyle/>
          <a:p>
            <a:r>
              <a:rPr lang="en-US" sz="3600"/>
              <a:t>QoS Routing</a:t>
            </a:r>
          </a:p>
        </p:txBody>
      </p:sp>
      <p:sp>
        <p:nvSpPr>
          <p:cNvPr id="82947" name="Rectangle 3"/>
          <p:cNvSpPr>
            <a:spLocks noGrp="1" noChangeArrowheads="1"/>
          </p:cNvSpPr>
          <p:nvPr>
            <p:ph type="body" idx="1"/>
          </p:nvPr>
        </p:nvSpPr>
        <p:spPr>
          <a:xfrm>
            <a:off x="762000" y="2017713"/>
            <a:ext cx="8193088" cy="4114800"/>
          </a:xfrm>
        </p:spPr>
        <p:txBody>
          <a:bodyPr/>
          <a:lstStyle/>
          <a:p>
            <a:r>
              <a:rPr lang="en-US" sz="2400" b="1" dirty="0" err="1"/>
              <a:t>QoS</a:t>
            </a:r>
            <a:r>
              <a:rPr lang="en-US" sz="2400" b="1" dirty="0"/>
              <a:t> Routing is a part of Constraint-Based Routing</a:t>
            </a:r>
          </a:p>
          <a:p>
            <a:pPr lvl="1"/>
            <a:r>
              <a:rPr lang="en-US" sz="2000" dirty="0"/>
              <a:t>CBR denotes a class of routing algorithms that base path selection on a set of </a:t>
            </a:r>
            <a:r>
              <a:rPr lang="en-US" sz="2000" dirty="0" smtClean="0"/>
              <a:t>constraints, </a:t>
            </a:r>
            <a:r>
              <a:rPr lang="en-US" sz="2000" dirty="0"/>
              <a:t>in addition to the destination.</a:t>
            </a:r>
          </a:p>
          <a:p>
            <a:pPr lvl="1"/>
            <a:r>
              <a:rPr lang="en-US" sz="2000" dirty="0"/>
              <a:t>If constraints imposed are </a:t>
            </a:r>
            <a:r>
              <a:rPr lang="en-US" sz="2000" dirty="0" err="1"/>
              <a:t>QoS</a:t>
            </a:r>
            <a:r>
              <a:rPr lang="en-US" sz="2000" dirty="0"/>
              <a:t> requirements, the associated routing is referred to as </a:t>
            </a:r>
            <a:r>
              <a:rPr lang="en-US" sz="2000" dirty="0" err="1"/>
              <a:t>QoS</a:t>
            </a:r>
            <a:r>
              <a:rPr lang="en-US" sz="2000" dirty="0"/>
              <a:t> routing.</a:t>
            </a:r>
          </a:p>
          <a:p>
            <a:pPr lvl="1"/>
            <a:r>
              <a:rPr lang="en-US" sz="2000" dirty="0"/>
              <a:t>Other constraints in CBR could be administrative policies</a:t>
            </a:r>
            <a:r>
              <a:rPr lang="en-US" sz="2000" dirty="0" smtClean="0"/>
              <a:t>.</a:t>
            </a:r>
            <a:br>
              <a:rPr lang="en-US" sz="2000" dirty="0" smtClean="0"/>
            </a:br>
            <a:endParaRPr lang="en-US" sz="2000" dirty="0"/>
          </a:p>
          <a:p>
            <a:r>
              <a:rPr lang="en-US" sz="2400" b="1" dirty="0"/>
              <a:t>Constraints in </a:t>
            </a:r>
            <a:r>
              <a:rPr lang="en-US" sz="2400" b="1" dirty="0" err="1"/>
              <a:t>QoS</a:t>
            </a:r>
            <a:r>
              <a:rPr lang="en-US" sz="2400" b="1" dirty="0"/>
              <a:t> Routing</a:t>
            </a:r>
          </a:p>
          <a:p>
            <a:pPr lvl="1"/>
            <a:r>
              <a:rPr lang="en-US" sz="2000" dirty="0"/>
              <a:t>Bandwidth</a:t>
            </a:r>
          </a:p>
          <a:p>
            <a:pPr lvl="1"/>
            <a:r>
              <a:rPr lang="en-US" sz="2000" dirty="0"/>
              <a:t>Delay</a:t>
            </a:r>
          </a:p>
          <a:p>
            <a:pPr lvl="1"/>
            <a:r>
              <a:rPr lang="en-US" sz="2000" dirty="0"/>
              <a:t>Packet loss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851BD5FA-50BD-45B0-890E-84706659E8A2}" type="slidenum">
              <a:rPr lang="en-US"/>
              <a:pPr/>
              <a:t>4</a:t>
            </a:fld>
            <a:endParaRPr lang="en-US"/>
          </a:p>
        </p:txBody>
      </p:sp>
      <p:sp>
        <p:nvSpPr>
          <p:cNvPr id="114690" name="Rectangle 2"/>
          <p:cNvSpPr>
            <a:spLocks noGrp="1" noChangeArrowheads="1"/>
          </p:cNvSpPr>
          <p:nvPr>
            <p:ph type="title"/>
          </p:nvPr>
        </p:nvSpPr>
        <p:spPr/>
        <p:txBody>
          <a:bodyPr/>
          <a:lstStyle/>
          <a:p>
            <a:r>
              <a:rPr lang="en-US" sz="3600"/>
              <a:t>Challenges of QoS Routing</a:t>
            </a:r>
          </a:p>
        </p:txBody>
      </p:sp>
      <p:sp>
        <p:nvSpPr>
          <p:cNvPr id="114691" name="Rectangle 3"/>
          <p:cNvSpPr>
            <a:spLocks noGrp="1" noChangeArrowheads="1"/>
          </p:cNvSpPr>
          <p:nvPr>
            <p:ph type="body" idx="1"/>
          </p:nvPr>
        </p:nvSpPr>
        <p:spPr>
          <a:xfrm>
            <a:off x="838200" y="2017713"/>
            <a:ext cx="8116888" cy="4114800"/>
          </a:xfrm>
        </p:spPr>
        <p:txBody>
          <a:bodyPr/>
          <a:lstStyle/>
          <a:p>
            <a:pPr>
              <a:lnSpc>
                <a:spcPct val="90000"/>
              </a:lnSpc>
            </a:pPr>
            <a:r>
              <a:rPr lang="en-US" sz="2000" b="1" dirty="0"/>
              <a:t>Stability and Scalability</a:t>
            </a:r>
          </a:p>
          <a:p>
            <a:pPr lvl="1">
              <a:lnSpc>
                <a:spcPct val="90000"/>
              </a:lnSpc>
            </a:pPr>
            <a:r>
              <a:rPr lang="en-US" sz="1800" dirty="0"/>
              <a:t>When multiple resources are allocated and </a:t>
            </a:r>
            <a:r>
              <a:rPr lang="en-US" sz="1800" dirty="0" err="1"/>
              <a:t>deallocated</a:t>
            </a:r>
            <a:r>
              <a:rPr lang="en-US" sz="1800" dirty="0"/>
              <a:t>, high frequency of state updates is required to avoid instability and route flapping, but it does not scale well due to its high communication overhead for large networks.</a:t>
            </a:r>
          </a:p>
          <a:p>
            <a:pPr>
              <a:lnSpc>
                <a:spcPct val="90000"/>
              </a:lnSpc>
            </a:pPr>
            <a:r>
              <a:rPr lang="en-US" sz="2000" b="1" dirty="0"/>
              <a:t>Robustness</a:t>
            </a:r>
          </a:p>
          <a:p>
            <a:pPr lvl="1">
              <a:lnSpc>
                <a:spcPct val="90000"/>
              </a:lnSpc>
            </a:pPr>
            <a:r>
              <a:rPr lang="en-US" sz="1800" dirty="0"/>
              <a:t>Routers always get state updates with delays, and there is no guarantee that resource information is accurate and up-to-date. Route computation and routing decisions should be robust enough based on imprecise states.</a:t>
            </a:r>
          </a:p>
          <a:p>
            <a:pPr>
              <a:lnSpc>
                <a:spcPct val="90000"/>
              </a:lnSpc>
            </a:pPr>
            <a:r>
              <a:rPr lang="en-US" sz="2000" b="1" dirty="0"/>
              <a:t>Routing Cost</a:t>
            </a:r>
          </a:p>
          <a:p>
            <a:pPr lvl="1">
              <a:lnSpc>
                <a:spcPct val="90000"/>
              </a:lnSpc>
            </a:pPr>
            <a:r>
              <a:rPr lang="en-US" sz="1800" dirty="0"/>
              <a:t>Processing state updates, implementing techniques related to robustness issue, and conducting </a:t>
            </a:r>
            <a:r>
              <a:rPr lang="en-US" sz="1800" dirty="0" err="1"/>
              <a:t>QoS</a:t>
            </a:r>
            <a:r>
              <a:rPr lang="en-US" sz="1800" dirty="0"/>
              <a:t> routing (an NP-Complete problem) introduce considerable computational cost. Contrastively, </a:t>
            </a:r>
            <a:r>
              <a:rPr lang="en-US" sz="1800" dirty="0" err="1"/>
              <a:t>QoS</a:t>
            </a:r>
            <a:r>
              <a:rPr lang="en-US" sz="1800" dirty="0"/>
              <a:t> requests expect highly responsive services.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4691">
                                            <p:txEl>
                                              <p:pRg st="0" end="0"/>
                                            </p:txEl>
                                          </p:spTgt>
                                        </p:tgtEl>
                                        <p:attrNameLst>
                                          <p:attrName>style.visibility</p:attrName>
                                        </p:attrNameLst>
                                      </p:cBhvr>
                                      <p:to>
                                        <p:strVal val="visible"/>
                                      </p:to>
                                    </p:set>
                                    <p:anim calcmode="lin" valueType="num">
                                      <p:cBhvr additive="base">
                                        <p:cTn id="7" dur="500" fill="hold"/>
                                        <p:tgtEl>
                                          <p:spTgt spid="1146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469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4691">
                                            <p:txEl>
                                              <p:pRg st="1" end="1"/>
                                            </p:txEl>
                                          </p:spTgt>
                                        </p:tgtEl>
                                        <p:attrNameLst>
                                          <p:attrName>style.visibility</p:attrName>
                                        </p:attrNameLst>
                                      </p:cBhvr>
                                      <p:to>
                                        <p:strVal val="visible"/>
                                      </p:to>
                                    </p:set>
                                    <p:anim calcmode="lin" valueType="num">
                                      <p:cBhvr additive="base">
                                        <p:cTn id="11" dur="500" fill="hold"/>
                                        <p:tgtEl>
                                          <p:spTgt spid="11469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46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14691">
                                            <p:txEl>
                                              <p:pRg st="2" end="2"/>
                                            </p:txEl>
                                          </p:spTgt>
                                        </p:tgtEl>
                                        <p:attrNameLst>
                                          <p:attrName>style.visibility</p:attrName>
                                        </p:attrNameLst>
                                      </p:cBhvr>
                                      <p:to>
                                        <p:strVal val="visible"/>
                                      </p:to>
                                    </p:set>
                                    <p:anim calcmode="lin" valueType="num">
                                      <p:cBhvr additive="base">
                                        <p:cTn id="17" dur="500" fill="hold"/>
                                        <p:tgtEl>
                                          <p:spTgt spid="114691">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14691">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14691">
                                            <p:txEl>
                                              <p:pRg st="3" end="3"/>
                                            </p:txEl>
                                          </p:spTgt>
                                        </p:tgtEl>
                                        <p:attrNameLst>
                                          <p:attrName>style.visibility</p:attrName>
                                        </p:attrNameLst>
                                      </p:cBhvr>
                                      <p:to>
                                        <p:strVal val="visible"/>
                                      </p:to>
                                    </p:set>
                                    <p:anim calcmode="lin" valueType="num">
                                      <p:cBhvr additive="base">
                                        <p:cTn id="21" dur="500" fill="hold"/>
                                        <p:tgtEl>
                                          <p:spTgt spid="114691">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146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14691">
                                            <p:txEl>
                                              <p:pRg st="4" end="4"/>
                                            </p:txEl>
                                          </p:spTgt>
                                        </p:tgtEl>
                                        <p:attrNameLst>
                                          <p:attrName>style.visibility</p:attrName>
                                        </p:attrNameLst>
                                      </p:cBhvr>
                                      <p:to>
                                        <p:strVal val="visible"/>
                                      </p:to>
                                    </p:set>
                                    <p:anim calcmode="lin" valueType="num">
                                      <p:cBhvr additive="base">
                                        <p:cTn id="27" dur="500" fill="hold"/>
                                        <p:tgtEl>
                                          <p:spTgt spid="114691">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14691">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14691">
                                            <p:txEl>
                                              <p:pRg st="5" end="5"/>
                                            </p:txEl>
                                          </p:spTgt>
                                        </p:tgtEl>
                                        <p:attrNameLst>
                                          <p:attrName>style.visibility</p:attrName>
                                        </p:attrNameLst>
                                      </p:cBhvr>
                                      <p:to>
                                        <p:strVal val="visible"/>
                                      </p:to>
                                    </p:set>
                                    <p:anim calcmode="lin" valueType="num">
                                      <p:cBhvr additive="base">
                                        <p:cTn id="31" dur="500" fill="hold"/>
                                        <p:tgtEl>
                                          <p:spTgt spid="114691">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469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t>SCE, Carleton University</a:t>
            </a:r>
          </a:p>
        </p:txBody>
      </p:sp>
      <p:sp>
        <p:nvSpPr>
          <p:cNvPr id="8" name="Slide Number Placeholder 5"/>
          <p:cNvSpPr>
            <a:spLocks noGrp="1"/>
          </p:cNvSpPr>
          <p:nvPr>
            <p:ph type="sldNum" sz="quarter" idx="12"/>
          </p:nvPr>
        </p:nvSpPr>
        <p:spPr/>
        <p:txBody>
          <a:bodyPr/>
          <a:lstStyle/>
          <a:p>
            <a:fld id="{C6C47348-414C-4C76-B562-F256F7631310}" type="slidenum">
              <a:rPr lang="en-US"/>
              <a:pPr/>
              <a:t>5</a:t>
            </a:fld>
            <a:endParaRPr lang="en-US"/>
          </a:p>
        </p:txBody>
      </p:sp>
      <p:sp>
        <p:nvSpPr>
          <p:cNvPr id="131074" name="Rectangle 2"/>
          <p:cNvSpPr>
            <a:spLocks noGrp="1" noChangeArrowheads="1"/>
          </p:cNvSpPr>
          <p:nvPr>
            <p:ph type="title"/>
          </p:nvPr>
        </p:nvSpPr>
        <p:spPr/>
        <p:txBody>
          <a:bodyPr/>
          <a:lstStyle/>
          <a:p>
            <a:r>
              <a:rPr lang="en-US" sz="3600"/>
              <a:t>Research Motivation</a:t>
            </a:r>
            <a:endParaRPr lang="en-US" sz="2800"/>
          </a:p>
        </p:txBody>
      </p:sp>
      <p:pic>
        <p:nvPicPr>
          <p:cNvPr id="131075" name="Picture 3"/>
          <p:cNvPicPr>
            <a:picLocks noGrp="1" noChangeAspect="1" noChangeArrowheads="1"/>
          </p:cNvPicPr>
          <p:nvPr>
            <p:ph type="dgm" idx="1"/>
          </p:nvPr>
        </p:nvPicPr>
        <p:blipFill>
          <a:blip r:embed="rId3" cstate="print"/>
          <a:srcRect/>
          <a:stretch>
            <a:fillRect/>
          </a:stretch>
        </p:blipFill>
        <p:spPr>
          <a:xfrm>
            <a:off x="2147888" y="2017713"/>
            <a:ext cx="5840412" cy="3697287"/>
          </a:xfrm>
          <a:noFill/>
          <a:ln/>
        </p:spPr>
      </p:pic>
      <p:sp>
        <p:nvSpPr>
          <p:cNvPr id="131076" name="Text Box 4"/>
          <p:cNvSpPr txBox="1">
            <a:spLocks noChangeArrowheads="1"/>
          </p:cNvSpPr>
          <p:nvPr/>
        </p:nvSpPr>
        <p:spPr bwMode="auto">
          <a:xfrm>
            <a:off x="0" y="2043113"/>
            <a:ext cx="2057400" cy="304800"/>
          </a:xfrm>
          <a:prstGeom prst="rect">
            <a:avLst/>
          </a:prstGeom>
          <a:noFill/>
          <a:ln w="9525">
            <a:noFill/>
            <a:miter lim="800000"/>
            <a:headEnd/>
            <a:tailEnd/>
          </a:ln>
          <a:effectLst/>
        </p:spPr>
        <p:txBody>
          <a:bodyPr>
            <a:spAutoFit/>
          </a:bodyPr>
          <a:lstStyle/>
          <a:p>
            <a:pPr>
              <a:spcBef>
                <a:spcPct val="50000"/>
              </a:spcBef>
            </a:pPr>
            <a:endParaRPr lang="en-US" sz="1400">
              <a:latin typeface="Courier New" pitchFamily="49" charset="0"/>
            </a:endParaRPr>
          </a:p>
        </p:txBody>
      </p:sp>
      <p:sp>
        <p:nvSpPr>
          <p:cNvPr id="131077" name="Text Box 5"/>
          <p:cNvSpPr txBox="1">
            <a:spLocks noChangeArrowheads="1"/>
          </p:cNvSpPr>
          <p:nvPr/>
        </p:nvSpPr>
        <p:spPr bwMode="auto">
          <a:xfrm>
            <a:off x="533400" y="5867400"/>
            <a:ext cx="8001000" cy="581025"/>
          </a:xfrm>
          <a:prstGeom prst="rect">
            <a:avLst/>
          </a:prstGeom>
          <a:noFill/>
          <a:ln w="9525">
            <a:noFill/>
            <a:miter lim="800000"/>
            <a:headEnd/>
            <a:tailEnd/>
          </a:ln>
          <a:effectLst/>
        </p:spPr>
        <p:txBody>
          <a:bodyPr>
            <a:spAutoFit/>
          </a:bodyPr>
          <a:lstStyle/>
          <a:p>
            <a:pPr>
              <a:spcBef>
                <a:spcPct val="50000"/>
              </a:spcBef>
            </a:pPr>
            <a:r>
              <a:rPr lang="en-US" sz="1600"/>
              <a:t>Adapted from: “Long-Term Forecasting of Internet Backbone Traffic - Observations and Initial Models,” Proc. Conf. Comp. Commun., IEEE INFOCOM, March 2003.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0ED9BB98-5A72-4D3C-86A9-17313008A111}" type="slidenum">
              <a:rPr lang="en-US"/>
              <a:pPr/>
              <a:t>6</a:t>
            </a:fld>
            <a:endParaRPr lang="en-US"/>
          </a:p>
        </p:txBody>
      </p:sp>
      <p:sp>
        <p:nvSpPr>
          <p:cNvPr id="154626" name="Rectangle 2"/>
          <p:cNvSpPr>
            <a:spLocks noGrp="1" noChangeArrowheads="1"/>
          </p:cNvSpPr>
          <p:nvPr>
            <p:ph type="title"/>
          </p:nvPr>
        </p:nvSpPr>
        <p:spPr/>
        <p:txBody>
          <a:bodyPr/>
          <a:lstStyle/>
          <a:p>
            <a:r>
              <a:rPr lang="en-US" sz="3600"/>
              <a:t>QoS Routing Using Traffic Forecast</a:t>
            </a:r>
          </a:p>
        </p:txBody>
      </p:sp>
      <p:sp>
        <p:nvSpPr>
          <p:cNvPr id="154627" name="Rectangle 3"/>
          <p:cNvSpPr>
            <a:spLocks noGrp="1" noChangeArrowheads="1"/>
          </p:cNvSpPr>
          <p:nvPr>
            <p:ph type="body" idx="1"/>
          </p:nvPr>
        </p:nvSpPr>
        <p:spPr>
          <a:xfrm>
            <a:off x="914400" y="2017713"/>
            <a:ext cx="8040688" cy="4114800"/>
          </a:xfrm>
        </p:spPr>
        <p:txBody>
          <a:bodyPr/>
          <a:lstStyle/>
          <a:p>
            <a:r>
              <a:rPr lang="en-US" sz="2000" b="1" dirty="0"/>
              <a:t>State-Dependent/Time-Dependent Mechanism</a:t>
            </a:r>
          </a:p>
          <a:p>
            <a:pPr lvl="1"/>
            <a:r>
              <a:rPr lang="en-US" sz="1800" dirty="0"/>
              <a:t>A routing algorithm that is able to find the optimal route for every </a:t>
            </a:r>
            <a:r>
              <a:rPr lang="en-US" sz="1800" dirty="0" err="1"/>
              <a:t>QoS</a:t>
            </a:r>
            <a:r>
              <a:rPr lang="en-US" sz="1800" dirty="0"/>
              <a:t> request, without knowing either the history or the future traffic demand, is called </a:t>
            </a:r>
            <a:r>
              <a:rPr lang="en-US" sz="1800" b="1" dirty="0"/>
              <a:t>state-dependent</a:t>
            </a:r>
            <a:r>
              <a:rPr lang="en-US" sz="1800" dirty="0"/>
              <a:t> mechanism.</a:t>
            </a:r>
          </a:p>
          <a:p>
            <a:pPr lvl="1"/>
            <a:r>
              <a:rPr lang="en-US" sz="1800" dirty="0"/>
              <a:t>A routing algorithm that has knowledge of the history or future traffic demand is called </a:t>
            </a:r>
            <a:r>
              <a:rPr lang="en-US" sz="1800" b="1" dirty="0"/>
              <a:t>time-dependent</a:t>
            </a:r>
            <a:r>
              <a:rPr lang="en-US" sz="1800" dirty="0"/>
              <a:t> mechanism</a:t>
            </a:r>
            <a:r>
              <a:rPr lang="en-US" sz="1800" dirty="0" smtClean="0"/>
              <a:t>.</a:t>
            </a:r>
            <a:br>
              <a:rPr lang="en-US" sz="1800" dirty="0" smtClean="0"/>
            </a:br>
            <a:endParaRPr lang="en-US" sz="1800" dirty="0"/>
          </a:p>
          <a:p>
            <a:r>
              <a:rPr lang="en-US" sz="2000" b="1" dirty="0"/>
              <a:t>Three Questions Addressed in This Research</a:t>
            </a:r>
          </a:p>
          <a:p>
            <a:pPr lvl="1"/>
            <a:r>
              <a:rPr lang="en-US" sz="1800" dirty="0"/>
              <a:t>Can </a:t>
            </a:r>
            <a:r>
              <a:rPr lang="en-US" sz="1800" b="1" dirty="0"/>
              <a:t>traffic forecasting </a:t>
            </a:r>
            <a:r>
              <a:rPr lang="en-US" sz="1800" dirty="0"/>
              <a:t>improve </a:t>
            </a:r>
            <a:r>
              <a:rPr lang="en-US" sz="1800" dirty="0" err="1"/>
              <a:t>QoS</a:t>
            </a:r>
            <a:r>
              <a:rPr lang="en-US" sz="1800" dirty="0"/>
              <a:t> routing performance?</a:t>
            </a:r>
          </a:p>
          <a:p>
            <a:pPr lvl="1"/>
            <a:r>
              <a:rPr lang="en-US" sz="1800" dirty="0"/>
              <a:t>What if the forecast is not perfect?</a:t>
            </a:r>
          </a:p>
          <a:p>
            <a:pPr lvl="1"/>
            <a:r>
              <a:rPr lang="en-US" sz="1800" dirty="0"/>
              <a:t>What kind of traffic forecast is required for </a:t>
            </a:r>
            <a:r>
              <a:rPr lang="en-US" sz="1800" dirty="0" err="1"/>
              <a:t>QoS</a:t>
            </a:r>
            <a:r>
              <a:rPr lang="en-US" sz="1800" dirty="0"/>
              <a:t> routing?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4627">
                                            <p:txEl>
                                              <p:pRg st="2" end="2"/>
                                            </p:txEl>
                                          </p:spTgt>
                                        </p:tgtEl>
                                        <p:attrNameLst>
                                          <p:attrName>style.visibility</p:attrName>
                                        </p:attrNameLst>
                                      </p:cBhvr>
                                      <p:to>
                                        <p:strVal val="visible"/>
                                      </p:to>
                                    </p:set>
                                    <p:anim calcmode="lin" valueType="num">
                                      <p:cBhvr additive="base">
                                        <p:cTn id="7" dur="500" fill="hold"/>
                                        <p:tgtEl>
                                          <p:spTgt spid="15462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46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4627">
                                            <p:txEl>
                                              <p:pRg st="3" end="3"/>
                                            </p:txEl>
                                          </p:spTgt>
                                        </p:tgtEl>
                                        <p:attrNameLst>
                                          <p:attrName>style.visibility</p:attrName>
                                        </p:attrNameLst>
                                      </p:cBhvr>
                                      <p:to>
                                        <p:strVal val="visible"/>
                                      </p:to>
                                    </p:set>
                                    <p:anim calcmode="lin" valueType="num">
                                      <p:cBhvr additive="base">
                                        <p:cTn id="13" dur="500" fill="hold"/>
                                        <p:tgtEl>
                                          <p:spTgt spid="15462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4627">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54627">
                                            <p:txEl>
                                              <p:pRg st="4" end="4"/>
                                            </p:txEl>
                                          </p:spTgt>
                                        </p:tgtEl>
                                        <p:attrNameLst>
                                          <p:attrName>style.visibility</p:attrName>
                                        </p:attrNameLst>
                                      </p:cBhvr>
                                      <p:to>
                                        <p:strVal val="visible"/>
                                      </p:to>
                                    </p:set>
                                    <p:anim calcmode="lin" valueType="num">
                                      <p:cBhvr additive="base">
                                        <p:cTn id="17" dur="500" fill="hold"/>
                                        <p:tgtEl>
                                          <p:spTgt spid="154627">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4627">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54627">
                                            <p:txEl>
                                              <p:pRg st="5" end="5"/>
                                            </p:txEl>
                                          </p:spTgt>
                                        </p:tgtEl>
                                        <p:attrNameLst>
                                          <p:attrName>style.visibility</p:attrName>
                                        </p:attrNameLst>
                                      </p:cBhvr>
                                      <p:to>
                                        <p:strVal val="visible"/>
                                      </p:to>
                                    </p:set>
                                    <p:anim calcmode="lin" valueType="num">
                                      <p:cBhvr additive="base">
                                        <p:cTn id="21" dur="500" fill="hold"/>
                                        <p:tgtEl>
                                          <p:spTgt spid="154627">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54627">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54627">
                                            <p:txEl>
                                              <p:pRg st="6" end="6"/>
                                            </p:txEl>
                                          </p:spTgt>
                                        </p:tgtEl>
                                        <p:attrNameLst>
                                          <p:attrName>style.visibility</p:attrName>
                                        </p:attrNameLst>
                                      </p:cBhvr>
                                      <p:to>
                                        <p:strVal val="visible"/>
                                      </p:to>
                                    </p:set>
                                    <p:anim calcmode="lin" valueType="num">
                                      <p:cBhvr additive="base">
                                        <p:cTn id="25" dur="500" fill="hold"/>
                                        <p:tgtEl>
                                          <p:spTgt spid="15462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462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SCE, Carleton University</a:t>
            </a:r>
          </a:p>
        </p:txBody>
      </p:sp>
      <p:sp>
        <p:nvSpPr>
          <p:cNvPr id="6" name="Slide Number Placeholder 5"/>
          <p:cNvSpPr>
            <a:spLocks noGrp="1"/>
          </p:cNvSpPr>
          <p:nvPr>
            <p:ph type="sldNum" sz="quarter" idx="12"/>
          </p:nvPr>
        </p:nvSpPr>
        <p:spPr/>
        <p:txBody>
          <a:bodyPr/>
          <a:lstStyle/>
          <a:p>
            <a:fld id="{F26410E1-76DF-499D-A0C7-18B007DB69A0}" type="slidenum">
              <a:rPr lang="en-US"/>
              <a:pPr/>
              <a:t>7</a:t>
            </a:fld>
            <a:endParaRPr lang="en-US"/>
          </a:p>
        </p:txBody>
      </p:sp>
      <p:sp>
        <p:nvSpPr>
          <p:cNvPr id="133122" name="Rectangle 2"/>
          <p:cNvSpPr>
            <a:spLocks noGrp="1" noChangeArrowheads="1"/>
          </p:cNvSpPr>
          <p:nvPr>
            <p:ph type="title"/>
          </p:nvPr>
        </p:nvSpPr>
        <p:spPr/>
        <p:txBody>
          <a:bodyPr/>
          <a:lstStyle/>
          <a:p>
            <a:r>
              <a:rPr lang="en-US" sz="3600"/>
              <a:t>Outline</a:t>
            </a:r>
          </a:p>
        </p:txBody>
      </p:sp>
      <p:sp>
        <p:nvSpPr>
          <p:cNvPr id="133123" name="Rectangle 3"/>
          <p:cNvSpPr>
            <a:spLocks noGrp="1" noChangeArrowheads="1"/>
          </p:cNvSpPr>
          <p:nvPr>
            <p:ph type="body" idx="1"/>
          </p:nvPr>
        </p:nvSpPr>
        <p:spPr/>
        <p:txBody>
          <a:bodyPr/>
          <a:lstStyle/>
          <a:p>
            <a:pPr lvl="1"/>
            <a:r>
              <a:rPr lang="en-US" sz="2000"/>
              <a:t>Introduction</a:t>
            </a:r>
          </a:p>
          <a:p>
            <a:pPr lvl="1"/>
            <a:r>
              <a:rPr lang="en-US" sz="2000">
                <a:solidFill>
                  <a:schemeClr val="folHlink"/>
                </a:solidFill>
              </a:rPr>
              <a:t>Methodology</a:t>
            </a:r>
          </a:p>
          <a:p>
            <a:pPr lvl="1"/>
            <a:r>
              <a:rPr lang="en-US" sz="2000"/>
              <a:t>Simulation Results of the State-Dependent Routing Mechanism</a:t>
            </a:r>
          </a:p>
          <a:p>
            <a:pPr lvl="1"/>
            <a:r>
              <a:rPr lang="en-US" sz="2000"/>
              <a:t>Simulation Results of the Time-Dependent Routing Mechanism</a:t>
            </a:r>
          </a:p>
          <a:p>
            <a:pPr lvl="1"/>
            <a:r>
              <a:rPr lang="en-US" sz="2000"/>
              <a:t>Conclusions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t>SCE, Carleton University</a:t>
            </a:r>
          </a:p>
        </p:txBody>
      </p:sp>
      <p:sp>
        <p:nvSpPr>
          <p:cNvPr id="7" name="Slide Number Placeholder 5"/>
          <p:cNvSpPr>
            <a:spLocks noGrp="1"/>
          </p:cNvSpPr>
          <p:nvPr>
            <p:ph type="sldNum" sz="quarter" idx="12"/>
          </p:nvPr>
        </p:nvSpPr>
        <p:spPr/>
        <p:txBody>
          <a:bodyPr/>
          <a:lstStyle/>
          <a:p>
            <a:fld id="{61D1197B-4AF5-4D4A-A0E3-A7E25BCC8E33}" type="slidenum">
              <a:rPr lang="en-US"/>
              <a:pPr/>
              <a:t>8</a:t>
            </a:fld>
            <a:endParaRPr lang="en-US"/>
          </a:p>
        </p:txBody>
      </p:sp>
      <p:sp>
        <p:nvSpPr>
          <p:cNvPr id="83970" name="Rectangle 2"/>
          <p:cNvSpPr>
            <a:spLocks noGrp="1" noChangeArrowheads="1"/>
          </p:cNvSpPr>
          <p:nvPr>
            <p:ph type="title"/>
          </p:nvPr>
        </p:nvSpPr>
        <p:spPr/>
        <p:txBody>
          <a:bodyPr/>
          <a:lstStyle/>
          <a:p>
            <a:r>
              <a:rPr lang="en-US" sz="3600" dirty="0"/>
              <a:t>Simplification on </a:t>
            </a:r>
            <a:r>
              <a:rPr lang="en-US" sz="3600" dirty="0" err="1"/>
              <a:t>QoS</a:t>
            </a:r>
            <a:r>
              <a:rPr lang="en-US" sz="3600" dirty="0"/>
              <a:t> Constraints</a:t>
            </a:r>
            <a:r>
              <a:rPr lang="en-US" sz="2800" dirty="0"/>
              <a:t> </a:t>
            </a:r>
          </a:p>
        </p:txBody>
      </p:sp>
      <p:sp>
        <p:nvSpPr>
          <p:cNvPr id="83971" name="Rectangle 3"/>
          <p:cNvSpPr>
            <a:spLocks noGrp="1" noChangeArrowheads="1"/>
          </p:cNvSpPr>
          <p:nvPr>
            <p:ph type="body" idx="1"/>
          </p:nvPr>
        </p:nvSpPr>
        <p:spPr>
          <a:xfrm>
            <a:off x="609600" y="2017713"/>
            <a:ext cx="8345488" cy="4459287"/>
          </a:xfrm>
        </p:spPr>
        <p:txBody>
          <a:bodyPr/>
          <a:lstStyle/>
          <a:p>
            <a:pPr>
              <a:lnSpc>
                <a:spcPct val="80000"/>
              </a:lnSpc>
            </a:pPr>
            <a:r>
              <a:rPr lang="en-US" sz="1800" b="1" dirty="0"/>
              <a:t>Delay and loss</a:t>
            </a:r>
          </a:p>
          <a:p>
            <a:pPr lvl="1">
              <a:lnSpc>
                <a:spcPct val="80000"/>
              </a:lnSpc>
            </a:pPr>
            <a:r>
              <a:rPr lang="en-US" sz="1600" dirty="0"/>
              <a:t>Latency formula from the hypothesis that each queue behaves as an M/M/1 queue of packets:</a:t>
            </a:r>
          </a:p>
          <a:p>
            <a:pPr lvl="1">
              <a:lnSpc>
                <a:spcPct val="80000"/>
              </a:lnSpc>
            </a:pPr>
            <a:endParaRPr lang="en-US" sz="1600" dirty="0"/>
          </a:p>
          <a:p>
            <a:pPr lvl="1">
              <a:lnSpc>
                <a:spcPct val="80000"/>
              </a:lnSpc>
            </a:pPr>
            <a:endParaRPr lang="en-US" sz="1600" dirty="0"/>
          </a:p>
          <a:p>
            <a:pPr lvl="1">
              <a:lnSpc>
                <a:spcPct val="80000"/>
              </a:lnSpc>
            </a:pPr>
            <a:endParaRPr lang="en-US" sz="1600" i="1" dirty="0"/>
          </a:p>
          <a:p>
            <a:pPr lvl="1">
              <a:lnSpc>
                <a:spcPct val="80000"/>
              </a:lnSpc>
            </a:pPr>
            <a:r>
              <a:rPr lang="en-US" sz="1600" i="1" dirty="0"/>
              <a:t>D</a:t>
            </a:r>
            <a:r>
              <a:rPr lang="en-US" sz="1600" i="1" baseline="-25000" dirty="0"/>
              <a:t>e</a:t>
            </a:r>
            <a:r>
              <a:rPr lang="en-US" sz="1600" dirty="0"/>
              <a:t> is the processing and propagation delay on edge </a:t>
            </a:r>
            <a:r>
              <a:rPr lang="en-US" sz="1600" i="1" dirty="0"/>
              <a:t>e</a:t>
            </a:r>
            <a:r>
              <a:rPr lang="en-US" sz="1600" dirty="0"/>
              <a:t>, and </a:t>
            </a:r>
            <a:r>
              <a:rPr lang="en-US" sz="1600" i="1" dirty="0" err="1"/>
              <a:t>c</a:t>
            </a:r>
            <a:r>
              <a:rPr lang="en-US" sz="1600" i="1" baseline="-25000" dirty="0" err="1"/>
              <a:t>e</a:t>
            </a:r>
            <a:r>
              <a:rPr lang="en-US" sz="1600" dirty="0"/>
              <a:t> is the link capacity of edge </a:t>
            </a:r>
            <a:r>
              <a:rPr lang="en-US" sz="1600" i="1" dirty="0"/>
              <a:t>e</a:t>
            </a:r>
            <a:r>
              <a:rPr lang="en-US" sz="1600" dirty="0"/>
              <a:t>. Both </a:t>
            </a:r>
            <a:r>
              <a:rPr lang="en-US" sz="1600" i="1" dirty="0"/>
              <a:t>D</a:t>
            </a:r>
            <a:r>
              <a:rPr lang="en-US" sz="1600" i="1" baseline="-25000" dirty="0"/>
              <a:t>e</a:t>
            </a:r>
            <a:r>
              <a:rPr lang="en-US" sz="1600" dirty="0"/>
              <a:t> and </a:t>
            </a:r>
            <a:r>
              <a:rPr lang="en-US" sz="1600" i="1" dirty="0" err="1"/>
              <a:t>c</a:t>
            </a:r>
            <a:r>
              <a:rPr lang="en-US" sz="1600" i="1" baseline="-25000" dirty="0" err="1"/>
              <a:t>e</a:t>
            </a:r>
            <a:r>
              <a:rPr lang="en-US" sz="1600" dirty="0"/>
              <a:t> could be considered as constant. </a:t>
            </a:r>
            <a:r>
              <a:rPr lang="en-US" sz="1600" i="1" dirty="0" err="1"/>
              <a:t>x</a:t>
            </a:r>
            <a:r>
              <a:rPr lang="en-US" sz="1600" i="1" baseline="-25000" dirty="0" err="1"/>
              <a:t>e</a:t>
            </a:r>
            <a:r>
              <a:rPr lang="en-US" sz="1600" dirty="0"/>
              <a:t> is the total bandwidth required for all flows on edge </a:t>
            </a:r>
            <a:r>
              <a:rPr lang="en-US" sz="1600" i="1" dirty="0"/>
              <a:t>e</a:t>
            </a:r>
            <a:r>
              <a:rPr lang="en-US" sz="1600" dirty="0"/>
              <a:t>.</a:t>
            </a:r>
            <a:r>
              <a:rPr lang="en-US" sz="2400" dirty="0"/>
              <a:t> </a:t>
            </a:r>
            <a:endParaRPr lang="en-US" sz="1600" dirty="0"/>
          </a:p>
          <a:p>
            <a:pPr lvl="1">
              <a:lnSpc>
                <a:spcPct val="80000"/>
              </a:lnSpc>
            </a:pPr>
            <a:r>
              <a:rPr lang="en-US" sz="1600" dirty="0"/>
              <a:t>It shows that </a:t>
            </a:r>
            <a:r>
              <a:rPr lang="en-US" sz="1600" b="1" dirty="0"/>
              <a:t>new assigned </a:t>
            </a:r>
            <a:r>
              <a:rPr lang="en-US" sz="1600" b="1" dirty="0" err="1"/>
              <a:t>QoS</a:t>
            </a:r>
            <a:r>
              <a:rPr lang="en-US" sz="1600" b="1" dirty="0"/>
              <a:t> request can affect the delay of old flows</a:t>
            </a:r>
            <a:r>
              <a:rPr lang="en-US" sz="1600" dirty="0"/>
              <a:t>.</a:t>
            </a:r>
          </a:p>
          <a:p>
            <a:pPr lvl="1">
              <a:lnSpc>
                <a:spcPct val="80000"/>
              </a:lnSpc>
            </a:pPr>
            <a:r>
              <a:rPr lang="en-US" sz="1600" dirty="0"/>
              <a:t>So the upper bounds of delay and loss for each edge are adopted to simplify the </a:t>
            </a:r>
            <a:r>
              <a:rPr lang="en-US" sz="1600" dirty="0" err="1"/>
              <a:t>QoS</a:t>
            </a:r>
            <a:r>
              <a:rPr lang="en-US" sz="1600" dirty="0"/>
              <a:t> routing problem in this work. It is justified by the fact that the measured loss probabilities and delay for the same </a:t>
            </a:r>
            <a:r>
              <a:rPr lang="en-US" sz="1600" dirty="0" err="1"/>
              <a:t>QoS</a:t>
            </a:r>
            <a:r>
              <a:rPr lang="en-US" sz="1600" dirty="0"/>
              <a:t> on different routers are of similar order. Hence, </a:t>
            </a:r>
            <a:r>
              <a:rPr lang="en-US" sz="1600" b="1" dirty="0"/>
              <a:t>the number of hops</a:t>
            </a:r>
            <a:r>
              <a:rPr lang="en-US" sz="1600" dirty="0"/>
              <a:t> along a route is considered as the constraint.</a:t>
            </a:r>
          </a:p>
          <a:p>
            <a:pPr>
              <a:lnSpc>
                <a:spcPct val="80000"/>
              </a:lnSpc>
            </a:pPr>
            <a:r>
              <a:rPr lang="en-US" sz="1800" b="1" dirty="0"/>
              <a:t>Bandwidth</a:t>
            </a:r>
          </a:p>
          <a:p>
            <a:pPr lvl="1">
              <a:lnSpc>
                <a:spcPct val="80000"/>
              </a:lnSpc>
            </a:pPr>
            <a:r>
              <a:rPr lang="en-US" sz="1600" b="1" dirty="0"/>
              <a:t>Equivalent bandwidth</a:t>
            </a:r>
            <a:r>
              <a:rPr lang="en-US" sz="1600" dirty="0"/>
              <a:t> is calculated according to </a:t>
            </a:r>
            <a:r>
              <a:rPr lang="en-US" sz="1600" dirty="0" err="1"/>
              <a:t>burstiness</a:t>
            </a:r>
            <a:r>
              <a:rPr lang="en-US" sz="1600" dirty="0"/>
              <a:t>, buffer size, flow peak/link ratio.</a:t>
            </a:r>
          </a:p>
        </p:txBody>
      </p:sp>
      <p:graphicFrame>
        <p:nvGraphicFramePr>
          <p:cNvPr id="83972" name="Object 4"/>
          <p:cNvGraphicFramePr>
            <a:graphicFrameLocks noChangeAspect="1"/>
          </p:cNvGraphicFramePr>
          <p:nvPr/>
        </p:nvGraphicFramePr>
        <p:xfrm>
          <a:off x="3898900" y="2867025"/>
          <a:ext cx="1900238" cy="604838"/>
        </p:xfrm>
        <a:graphic>
          <a:graphicData uri="http://schemas.openxmlformats.org/presentationml/2006/ole">
            <p:oleObj spid="_x0000_s83972" name="Equation" r:id="rId4" imgW="1358640" imgH="431640" progId="Equation.3">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2814</TotalTime>
  <Words>1730</Words>
  <Application>Microsoft Office PowerPoint</Application>
  <PresentationFormat>On-screen Show (4:3)</PresentationFormat>
  <Paragraphs>259</Paragraphs>
  <Slides>37</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Blends</vt:lpstr>
      <vt:lpstr>Equation</vt:lpstr>
      <vt:lpstr>QoS Routing Using Traffic Forecast - A Case Study of Time-Dependent Routing</vt:lpstr>
      <vt:lpstr>Scope</vt:lpstr>
      <vt:lpstr>Outline</vt:lpstr>
      <vt:lpstr>QoS Routing</vt:lpstr>
      <vt:lpstr>Challenges of QoS Routing</vt:lpstr>
      <vt:lpstr>Research Motivation</vt:lpstr>
      <vt:lpstr>QoS Routing Using Traffic Forecast</vt:lpstr>
      <vt:lpstr>Outline</vt:lpstr>
      <vt:lpstr>Simplification on QoS Constraints </vt:lpstr>
      <vt:lpstr>Objectives in QoS Routing</vt:lpstr>
      <vt:lpstr>Performance Evaluation</vt:lpstr>
      <vt:lpstr>Outline</vt:lpstr>
      <vt:lpstr>Simulation Setup - Network #1</vt:lpstr>
      <vt:lpstr>Simulation Setup - Network #2</vt:lpstr>
      <vt:lpstr>Simulation Results - Network #1</vt:lpstr>
      <vt:lpstr>Simulation Results - Network #2</vt:lpstr>
      <vt:lpstr>Analysis of State-Dependent Mechanism</vt:lpstr>
      <vt:lpstr>Rearrangement Dilemma</vt:lpstr>
      <vt:lpstr>Outline</vt:lpstr>
      <vt:lpstr>Design a Time-Dependent Routing Algorithm</vt:lpstr>
      <vt:lpstr>Traffic Demands</vt:lpstr>
      <vt:lpstr>Simulation Results Network #2, the first line of traffic demands</vt:lpstr>
      <vt:lpstr>Simulation Results Network #2, the second line of traffic demands</vt:lpstr>
      <vt:lpstr>Simulation Results Network #2, the third line of traffic demands</vt:lpstr>
      <vt:lpstr>Advantages of the Time-Dependent Mechanism</vt:lpstr>
      <vt:lpstr>Analysis of the Time-Dependent Mechanism</vt:lpstr>
      <vt:lpstr>Outline</vt:lpstr>
      <vt:lpstr>Conclusions</vt:lpstr>
      <vt:lpstr>Backup slides</vt:lpstr>
      <vt:lpstr>The Curvature of the Objective Function</vt:lpstr>
      <vt:lpstr>Effect of the Curvature of the Objective Function</vt:lpstr>
      <vt:lpstr>Effect of the Curvature of the Objective Function</vt:lpstr>
      <vt:lpstr>Simulation Results Network #1, the first line of traffic demands</vt:lpstr>
      <vt:lpstr>Simulation Results Network #1, the second line of traffic demands</vt:lpstr>
      <vt:lpstr>Simulation Results Network #1, the third line of traffic demands</vt:lpstr>
      <vt:lpstr>The Solvable Traffic Demand Space</vt:lpstr>
      <vt:lpstr>Implications</vt:lpstr>
    </vt:vector>
  </TitlesOfParts>
  <Company>Carleton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Traffic Forecast in QoS Routing</dc:title>
  <dc:creator>Yuekang Yang</dc:creator>
  <cp:lastModifiedBy>Chung-Horng Lung</cp:lastModifiedBy>
  <cp:revision>463</cp:revision>
  <dcterms:created xsi:type="dcterms:W3CDTF">1601-01-01T00:00:00Z</dcterms:created>
  <dcterms:modified xsi:type="dcterms:W3CDTF">2013-03-01T19:46:11Z</dcterms:modified>
</cp:coreProperties>
</file>