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tags/tag6.xml" ContentType="application/vnd.openxmlformats-officedocument.presentationml.tag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ags/tag4.xml" ContentType="application/vnd.openxmlformats-officedocument.presentationml.tags+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ags/tag2.xml" ContentType="application/vnd.openxmlformats-officedocument.presentationml.tags+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layout1.xml" ContentType="application/vnd.openxmlformats-officedocument.drawingml.diagramLayout+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charts/chart1.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tags/tag7.xml" ContentType="application/vnd.openxmlformats-officedocument.presentationml.tags+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tags/tag5.xml" ContentType="application/vnd.openxmlformats-officedocument.presentationml.tags+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tags/tag3.xml" ContentType="application/vnd.openxmlformats-officedocument.presentationml.tags+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tags/tag1.xml" ContentType="application/vnd.openxmlformats-officedocument.presentationml.tags+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11.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4" r:id="rId1"/>
  </p:sldMasterIdLst>
  <p:notesMasterIdLst>
    <p:notesMasterId r:id="rId22"/>
  </p:notesMasterIdLst>
  <p:sldIdLst>
    <p:sldId id="386" r:id="rId2"/>
    <p:sldId id="412" r:id="rId3"/>
    <p:sldId id="419" r:id="rId4"/>
    <p:sldId id="403" r:id="rId5"/>
    <p:sldId id="416" r:id="rId6"/>
    <p:sldId id="359" r:id="rId7"/>
    <p:sldId id="366" r:id="rId8"/>
    <p:sldId id="378" r:id="rId9"/>
    <p:sldId id="393" r:id="rId10"/>
    <p:sldId id="365" r:id="rId11"/>
    <p:sldId id="409" r:id="rId12"/>
    <p:sldId id="395" r:id="rId13"/>
    <p:sldId id="396" r:id="rId14"/>
    <p:sldId id="382" r:id="rId15"/>
    <p:sldId id="387" r:id="rId16"/>
    <p:sldId id="410" r:id="rId17"/>
    <p:sldId id="314" r:id="rId18"/>
    <p:sldId id="420" r:id="rId19"/>
    <p:sldId id="327" r:id="rId20"/>
    <p:sldId id="388" r:id="rId21"/>
  </p:sldIdLst>
  <p:sldSz cx="9144000" cy="6858000" type="screen4x3"/>
  <p:notesSz cx="6985000" cy="9283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 xmlns:p14="http://schemas.microsoft.com/office/powerpoint/2010/main">
        <p14:section name="Title" id="{CC7131F5-2E7A-4925-A59B-3391663D321C}">
          <p14:sldIdLst>
            <p14:sldId id="256"/>
          </p14:sldIdLst>
        </p14:section>
        <p14:section name="Outline" id="{DC6918B5-C455-47A3-9547-93DBA5D24E2E}">
          <p14:sldIdLst>
            <p14:sldId id="296"/>
          </p14:sldIdLst>
        </p14:section>
        <p14:section name="Traffic Engineering" id="{4BD4325B-65DA-4969-808A-A4183D9832B8}">
          <p14:sldIdLst>
            <p14:sldId id="295"/>
            <p14:sldId id="258"/>
            <p14:sldId id="291"/>
            <p14:sldId id="285"/>
            <p14:sldId id="286"/>
            <p14:sldId id="287"/>
            <p14:sldId id="288"/>
            <p14:sldId id="293"/>
          </p14:sldIdLst>
        </p14:section>
        <p14:section name="Location Diversity" id="{0AE4CCC6-7045-4EE5-B254-817F5E1194EF}">
          <p14:sldIdLst>
            <p14:sldId id="301"/>
            <p14:sldId id="259"/>
            <p14:sldId id="289"/>
            <p14:sldId id="290"/>
            <p14:sldId id="292"/>
          </p14:sldIdLst>
        </p14:section>
        <p14:section name="Experimental Setup" id="{13FC33D1-446C-4D5E-9C85-69044D3BB3C8}">
          <p14:sldIdLst>
            <p14:sldId id="298"/>
            <p14:sldId id="260"/>
            <p14:sldId id="265"/>
            <p14:sldId id="266"/>
            <p14:sldId id="267"/>
            <p14:sldId id="268"/>
          </p14:sldIdLst>
        </p14:section>
        <p14:section name="Results Application Performance" id="{165F4560-055A-484E-8EEF-F39E72641E7E}">
          <p14:sldIdLst>
            <p14:sldId id="299"/>
            <p14:sldId id="261"/>
            <p14:sldId id="269"/>
            <p14:sldId id="271"/>
            <p14:sldId id="272"/>
            <p14:sldId id="273"/>
            <p14:sldId id="275"/>
            <p14:sldId id="276"/>
            <p14:sldId id="274"/>
          </p14:sldIdLst>
        </p14:section>
        <p14:section name="Results Capacity" id="{98D7EB3A-0935-4E16-92EA-07FE1979C1A9}">
          <p14:sldIdLst>
            <p14:sldId id="300"/>
            <p14:sldId id="262"/>
            <p14:sldId id="270"/>
            <p14:sldId id="277"/>
            <p14:sldId id="278"/>
            <p14:sldId id="306"/>
            <p14:sldId id="280"/>
            <p14:sldId id="282"/>
            <p14:sldId id="283"/>
            <p14:sldId id="284"/>
          </p14:sldIdLst>
        </p14:section>
        <p14:section name="Limitations" id="{9C63F335-2B70-4414-9074-E3603AB8744A}">
          <p14:sldIdLst>
            <p14:sldId id="264"/>
          </p14:sldIdLst>
        </p14:section>
        <p14:section name="Conclusion" id="{2FAFD599-9F21-4B87-B835-76AFC241CCB9}">
          <p14:sldIdLst>
            <p14:sldId id="263"/>
            <p14:sldId id="303"/>
            <p14:sldId id="304"/>
          </p14:sldIdLst>
        </p14:section>
        <p14:section name="Backup Slides" id="{950BBCCC-338E-4644-9128-34FBE98B022B}">
          <p14:sldIdLst>
            <p14:sldId id="294"/>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24" autoAdjust="0"/>
    <p:restoredTop sz="53478" autoAdjust="0"/>
  </p:normalViewPr>
  <p:slideViewPr>
    <p:cSldViewPr>
      <p:cViewPr>
        <p:scale>
          <a:sx n="50" d="100"/>
          <a:sy n="50" d="100"/>
        </p:scale>
        <p:origin x="-984" y="0"/>
      </p:cViewPr>
      <p:guideLst>
        <p:guide orient="horz" pos="2160"/>
        <p:guide pos="2880"/>
      </p:guideLst>
    </p:cSldViewPr>
  </p:slideViewPr>
  <p:outlineViewPr>
    <p:cViewPr>
      <p:scale>
        <a:sx n="33" d="100"/>
        <a:sy n="33" d="100"/>
      </p:scale>
      <p:origin x="0" y="2370"/>
    </p:cViewPr>
  </p:outlineViewPr>
  <p:notesTextViewPr>
    <p:cViewPr>
      <p:scale>
        <a:sx n="1" d="1"/>
        <a:sy n="1" d="1"/>
      </p:scale>
      <p:origin x="0" y="0"/>
    </p:cViewPr>
  </p:notesTextViewPr>
  <p:sorterViewPr>
    <p:cViewPr varScale="1">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abhigyan\Desktop\graph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plotArea>
      <c:layout/>
      <c:barChart>
        <c:barDir val="col"/>
        <c:grouping val="clustered"/>
        <c:ser>
          <c:idx val="0"/>
          <c:order val="0"/>
          <c:tx>
            <c:strRef>
              <c:f>Sheet1!$C$4</c:f>
              <c:strCache>
                <c:ptCount val="1"/>
                <c:pt idx="0">
                  <c:v>No Loc Div</c:v>
                </c:pt>
              </c:strCache>
            </c:strRef>
          </c:tx>
          <c:cat>
            <c:strRef>
              <c:f>Sheet1!$B$5:$B$8</c:f>
              <c:strCache>
                <c:ptCount val="4"/>
                <c:pt idx="0">
                  <c:v>MPLS</c:v>
                </c:pt>
                <c:pt idx="1">
                  <c:v>OptWt</c:v>
                </c:pt>
                <c:pt idx="2">
                  <c:v>COPE</c:v>
                </c:pt>
                <c:pt idx="3">
                  <c:v>InvCap</c:v>
                </c:pt>
              </c:strCache>
            </c:strRef>
          </c:cat>
          <c:val>
            <c:numRef>
              <c:f>Sheet1!$C$5:$C$8</c:f>
              <c:numCache>
                <c:formatCode>General</c:formatCode>
                <c:ptCount val="4"/>
                <c:pt idx="0">
                  <c:v>0.89000000000000024</c:v>
                </c:pt>
                <c:pt idx="1">
                  <c:v>0.73000000000000065</c:v>
                </c:pt>
                <c:pt idx="2">
                  <c:v>0.91</c:v>
                </c:pt>
                <c:pt idx="3">
                  <c:v>0.91</c:v>
                </c:pt>
              </c:numCache>
            </c:numRef>
          </c:val>
        </c:ser>
        <c:ser>
          <c:idx val="1"/>
          <c:order val="1"/>
          <c:tx>
            <c:strRef>
              <c:f>Sheet1!$D$4</c:f>
              <c:strCache>
                <c:ptCount val="1"/>
                <c:pt idx="0">
                  <c:v>Loc Div = 2</c:v>
                </c:pt>
              </c:strCache>
            </c:strRef>
          </c:tx>
          <c:cat>
            <c:strRef>
              <c:f>Sheet1!$B$5:$B$8</c:f>
              <c:strCache>
                <c:ptCount val="4"/>
                <c:pt idx="0">
                  <c:v>MPLS</c:v>
                </c:pt>
                <c:pt idx="1">
                  <c:v>OptWt</c:v>
                </c:pt>
                <c:pt idx="2">
                  <c:v>COPE</c:v>
                </c:pt>
                <c:pt idx="3">
                  <c:v>InvCap</c:v>
                </c:pt>
              </c:strCache>
            </c:strRef>
          </c:cat>
          <c:val>
            <c:numRef>
              <c:f>Sheet1!$D$5:$D$8</c:f>
              <c:numCache>
                <c:formatCode>General</c:formatCode>
                <c:ptCount val="4"/>
                <c:pt idx="0">
                  <c:v>0.98</c:v>
                </c:pt>
                <c:pt idx="1">
                  <c:v>0.99</c:v>
                </c:pt>
                <c:pt idx="2">
                  <c:v>0.99</c:v>
                </c:pt>
                <c:pt idx="3">
                  <c:v>0.86000000000000065</c:v>
                </c:pt>
              </c:numCache>
            </c:numRef>
          </c:val>
        </c:ser>
        <c:ser>
          <c:idx val="2"/>
          <c:order val="2"/>
          <c:tx>
            <c:strRef>
              <c:f>Sheet1!$E$4</c:f>
              <c:strCache>
                <c:ptCount val="1"/>
                <c:pt idx="0">
                  <c:v>Loc Div = 4</c:v>
                </c:pt>
              </c:strCache>
            </c:strRef>
          </c:tx>
          <c:cat>
            <c:strRef>
              <c:f>Sheet1!$B$5:$B$8</c:f>
              <c:strCache>
                <c:ptCount val="4"/>
                <c:pt idx="0">
                  <c:v>MPLS</c:v>
                </c:pt>
                <c:pt idx="1">
                  <c:v>OptWt</c:v>
                </c:pt>
                <c:pt idx="2">
                  <c:v>COPE</c:v>
                </c:pt>
                <c:pt idx="3">
                  <c:v>InvCap</c:v>
                </c:pt>
              </c:strCache>
            </c:strRef>
          </c:cat>
          <c:val>
            <c:numRef>
              <c:f>Sheet1!$E$5:$E$8</c:f>
              <c:numCache>
                <c:formatCode>General</c:formatCode>
                <c:ptCount val="4"/>
                <c:pt idx="0">
                  <c:v>0.99</c:v>
                </c:pt>
                <c:pt idx="1">
                  <c:v>0.99</c:v>
                </c:pt>
                <c:pt idx="2">
                  <c:v>0.98</c:v>
                </c:pt>
                <c:pt idx="3">
                  <c:v>0.95000000000000062</c:v>
                </c:pt>
              </c:numCache>
            </c:numRef>
          </c:val>
        </c:ser>
        <c:axId val="47952256"/>
        <c:axId val="47953792"/>
      </c:barChart>
      <c:catAx>
        <c:axId val="47952256"/>
        <c:scaling>
          <c:orientation val="minMax"/>
        </c:scaling>
        <c:axPos val="b"/>
        <c:tickLblPos val="nextTo"/>
        <c:txPr>
          <a:bodyPr/>
          <a:lstStyle/>
          <a:p>
            <a:pPr>
              <a:defRPr sz="2200" b="1"/>
            </a:pPr>
            <a:endParaRPr lang="en-US"/>
          </a:p>
        </c:txPr>
        <c:crossAx val="47953792"/>
        <c:crosses val="autoZero"/>
        <c:auto val="1"/>
        <c:lblAlgn val="ctr"/>
        <c:lblOffset val="100"/>
      </c:catAx>
      <c:valAx>
        <c:axId val="47953792"/>
        <c:scaling>
          <c:orientation val="minMax"/>
          <c:max val="1"/>
        </c:scaling>
        <c:axPos val="l"/>
        <c:majorGridlines/>
        <c:title>
          <c:tx>
            <c:rich>
              <a:bodyPr rot="-5400000" vert="horz"/>
              <a:lstStyle/>
              <a:p>
                <a:pPr>
                  <a:defRPr sz="2200"/>
                </a:pPr>
                <a:r>
                  <a:rPr lang="en-US" sz="2200" dirty="0"/>
                  <a:t>SPF compared to </a:t>
                </a:r>
                <a:r>
                  <a:rPr lang="en-US" sz="2200" dirty="0">
                    <a:solidFill>
                      <a:schemeClr val="accent2"/>
                    </a:solidFill>
                  </a:rPr>
                  <a:t>OPT</a:t>
                </a:r>
              </a:p>
            </c:rich>
          </c:tx>
        </c:title>
        <c:numFmt formatCode="General" sourceLinked="1"/>
        <c:tickLblPos val="nextTo"/>
        <c:txPr>
          <a:bodyPr/>
          <a:lstStyle/>
          <a:p>
            <a:pPr>
              <a:defRPr b="1"/>
            </a:pPr>
            <a:endParaRPr lang="en-US"/>
          </a:p>
        </c:txPr>
        <c:crossAx val="47952256"/>
        <c:crosses val="autoZero"/>
        <c:crossBetween val="between"/>
        <c:majorUnit val="0.25"/>
      </c:valAx>
    </c:plotArea>
    <c:legend>
      <c:legendPos val="r"/>
      <c:txPr>
        <a:bodyPr/>
        <a:lstStyle/>
        <a:p>
          <a:pPr>
            <a:defRPr b="1"/>
          </a:pPr>
          <a:endParaRPr lang="en-US"/>
        </a:p>
      </c:txPr>
    </c:legend>
    <c:plotVisOnly val="1"/>
  </c:chart>
  <c:txPr>
    <a:bodyPr/>
    <a:lstStyle/>
    <a:p>
      <a:pPr>
        <a:defRPr sz="2000"/>
      </a:pPr>
      <a:endParaRPr lang="en-US"/>
    </a:p>
  </c:txPr>
  <c:externalData r:id="rId1"/>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53D7889-A3C5-49B1-98F7-942CADC599CE}" type="doc">
      <dgm:prSet loTypeId="urn:microsoft.com/office/officeart/2005/8/layout/cycle5" loCatId="cycle" qsTypeId="urn:microsoft.com/office/officeart/2005/8/quickstyle/simple1" qsCatId="simple" csTypeId="urn:microsoft.com/office/officeart/2005/8/colors/accent1_2" csCatId="accent1" phldr="1"/>
      <dgm:spPr/>
      <dgm:t>
        <a:bodyPr/>
        <a:lstStyle/>
        <a:p>
          <a:endParaRPr lang="en-US"/>
        </a:p>
      </dgm:t>
    </dgm:pt>
    <dgm:pt modelId="{D5FF98BF-D232-411C-A39F-03F083378F16}">
      <dgm:prSet phldrT="[Text]" custT="1"/>
      <dgm:spPr/>
      <dgm:t>
        <a:bodyPr/>
        <a:lstStyle/>
        <a:p>
          <a:r>
            <a:rPr lang="en-US" sz="1800" b="1" dirty="0" smtClean="0"/>
            <a:t>Application adaptation to location diversity</a:t>
          </a:r>
          <a:endParaRPr lang="en-US" sz="1800" b="1" dirty="0"/>
        </a:p>
      </dgm:t>
    </dgm:pt>
    <dgm:pt modelId="{03A67531-FB8D-483C-AECA-24D85F639007}" type="parTrans" cxnId="{7269F38C-9BCD-47EA-8186-F12FECF1C844}">
      <dgm:prSet/>
      <dgm:spPr/>
      <dgm:t>
        <a:bodyPr/>
        <a:lstStyle/>
        <a:p>
          <a:endParaRPr lang="en-US"/>
        </a:p>
      </dgm:t>
    </dgm:pt>
    <dgm:pt modelId="{883053D0-1A38-47A5-86BB-862117D7F24E}" type="sibTrans" cxnId="{7269F38C-9BCD-47EA-8186-F12FECF1C844}">
      <dgm:prSet/>
      <dgm:spPr>
        <a:ln w="63500"/>
      </dgm:spPr>
      <dgm:t>
        <a:bodyPr/>
        <a:lstStyle/>
        <a:p>
          <a:endParaRPr lang="en-US"/>
        </a:p>
      </dgm:t>
    </dgm:pt>
    <dgm:pt modelId="{671F0CD6-CD2F-4279-99E7-4202BD460CC5}">
      <dgm:prSet phldrT="[Text]" custT="1"/>
      <dgm:spPr/>
      <dgm:t>
        <a:bodyPr/>
        <a:lstStyle/>
        <a:p>
          <a:r>
            <a:rPr lang="en-US" sz="2400" b="1" dirty="0" smtClean="0"/>
            <a:t>Traffic matrix</a:t>
          </a:r>
          <a:endParaRPr lang="en-US" sz="2400" b="1" dirty="0"/>
        </a:p>
      </dgm:t>
    </dgm:pt>
    <dgm:pt modelId="{EE8B83BE-943A-4033-9A73-307D93C6F68A}" type="parTrans" cxnId="{CE04C603-7B2D-4261-8877-25266E451F33}">
      <dgm:prSet/>
      <dgm:spPr/>
      <dgm:t>
        <a:bodyPr/>
        <a:lstStyle/>
        <a:p>
          <a:endParaRPr lang="en-US"/>
        </a:p>
      </dgm:t>
    </dgm:pt>
    <dgm:pt modelId="{D5E4FBDD-F86F-4D89-B70B-8E63ABCAF2A0}" type="sibTrans" cxnId="{CE04C603-7B2D-4261-8877-25266E451F33}">
      <dgm:prSet/>
      <dgm:spPr>
        <a:ln w="63500"/>
      </dgm:spPr>
      <dgm:t>
        <a:bodyPr/>
        <a:lstStyle/>
        <a:p>
          <a:endParaRPr lang="en-US"/>
        </a:p>
      </dgm:t>
    </dgm:pt>
    <dgm:pt modelId="{B26C11D4-21B9-4CD7-AA03-DA7F2C7E5123}">
      <dgm:prSet phldrT="[Text]" custT="1"/>
      <dgm:spPr/>
      <dgm:t>
        <a:bodyPr/>
        <a:lstStyle/>
        <a:p>
          <a:r>
            <a:rPr lang="en-US" sz="2400" b="1" dirty="0" smtClean="0"/>
            <a:t>New Routing</a:t>
          </a:r>
          <a:endParaRPr lang="en-US" sz="2400" b="1" dirty="0"/>
        </a:p>
      </dgm:t>
    </dgm:pt>
    <dgm:pt modelId="{6AFAD2AB-879C-41E8-9594-A29448F8D33A}" type="parTrans" cxnId="{DD8CE5A6-5643-4F6B-BC4A-1662B1AA1AEE}">
      <dgm:prSet/>
      <dgm:spPr/>
      <dgm:t>
        <a:bodyPr/>
        <a:lstStyle/>
        <a:p>
          <a:endParaRPr lang="en-US"/>
        </a:p>
      </dgm:t>
    </dgm:pt>
    <dgm:pt modelId="{58239170-32A7-455F-990D-4E07757076C4}" type="sibTrans" cxnId="{DD8CE5A6-5643-4F6B-BC4A-1662B1AA1AEE}">
      <dgm:prSet/>
      <dgm:spPr>
        <a:ln w="63500"/>
      </dgm:spPr>
      <dgm:t>
        <a:bodyPr/>
        <a:lstStyle/>
        <a:p>
          <a:endParaRPr lang="en-US"/>
        </a:p>
      </dgm:t>
    </dgm:pt>
    <dgm:pt modelId="{7700F85E-A2FC-4FAC-AB9E-85FBC1365320}" type="pres">
      <dgm:prSet presAssocID="{653D7889-A3C5-49B1-98F7-942CADC599CE}" presName="cycle" presStyleCnt="0">
        <dgm:presLayoutVars>
          <dgm:dir/>
          <dgm:resizeHandles val="exact"/>
        </dgm:presLayoutVars>
      </dgm:prSet>
      <dgm:spPr/>
      <dgm:t>
        <a:bodyPr/>
        <a:lstStyle/>
        <a:p>
          <a:endParaRPr lang="en-US"/>
        </a:p>
      </dgm:t>
    </dgm:pt>
    <dgm:pt modelId="{B692E0E8-12A9-42A9-B96F-0A79E6BDDE49}" type="pres">
      <dgm:prSet presAssocID="{D5FF98BF-D232-411C-A39F-03F083378F16}" presName="node" presStyleLbl="node1" presStyleIdx="0" presStyleCnt="3" custScaleX="121519">
        <dgm:presLayoutVars>
          <dgm:bulletEnabled val="1"/>
        </dgm:presLayoutVars>
      </dgm:prSet>
      <dgm:spPr/>
      <dgm:t>
        <a:bodyPr/>
        <a:lstStyle/>
        <a:p>
          <a:endParaRPr lang="en-US"/>
        </a:p>
      </dgm:t>
    </dgm:pt>
    <dgm:pt modelId="{A29AAC24-6433-499E-904D-1152741297B7}" type="pres">
      <dgm:prSet presAssocID="{D5FF98BF-D232-411C-A39F-03F083378F16}" presName="spNode" presStyleCnt="0"/>
      <dgm:spPr/>
    </dgm:pt>
    <dgm:pt modelId="{0C1F5061-0581-4C34-8BC1-FDA743A275AE}" type="pres">
      <dgm:prSet presAssocID="{883053D0-1A38-47A5-86BB-862117D7F24E}" presName="sibTrans" presStyleLbl="sibTrans1D1" presStyleIdx="0" presStyleCnt="3"/>
      <dgm:spPr/>
      <dgm:t>
        <a:bodyPr/>
        <a:lstStyle/>
        <a:p>
          <a:endParaRPr lang="en-US"/>
        </a:p>
      </dgm:t>
    </dgm:pt>
    <dgm:pt modelId="{BF69CCAB-6D42-41BE-8D76-0E8EE9ADB101}" type="pres">
      <dgm:prSet presAssocID="{671F0CD6-CD2F-4279-99E7-4202BD460CC5}" presName="node" presStyleLbl="node1" presStyleIdx="1" presStyleCnt="3" custRadScaleRad="115876" custRadScaleInc="-10390">
        <dgm:presLayoutVars>
          <dgm:bulletEnabled val="1"/>
        </dgm:presLayoutVars>
      </dgm:prSet>
      <dgm:spPr/>
      <dgm:t>
        <a:bodyPr/>
        <a:lstStyle/>
        <a:p>
          <a:endParaRPr lang="en-US"/>
        </a:p>
      </dgm:t>
    </dgm:pt>
    <dgm:pt modelId="{4BE88A5C-8264-4F83-BC6F-2BF42B99603A}" type="pres">
      <dgm:prSet presAssocID="{671F0CD6-CD2F-4279-99E7-4202BD460CC5}" presName="spNode" presStyleCnt="0"/>
      <dgm:spPr/>
    </dgm:pt>
    <dgm:pt modelId="{34BD7FB4-B93F-4FE2-8709-0C5B6F9B3F49}" type="pres">
      <dgm:prSet presAssocID="{D5E4FBDD-F86F-4D89-B70B-8E63ABCAF2A0}" presName="sibTrans" presStyleLbl="sibTrans1D1" presStyleIdx="1" presStyleCnt="3"/>
      <dgm:spPr/>
      <dgm:t>
        <a:bodyPr/>
        <a:lstStyle/>
        <a:p>
          <a:endParaRPr lang="en-US"/>
        </a:p>
      </dgm:t>
    </dgm:pt>
    <dgm:pt modelId="{DA6936CD-741A-43A5-9A4E-4A35E2723312}" type="pres">
      <dgm:prSet presAssocID="{B26C11D4-21B9-4CD7-AA03-DA7F2C7E5123}" presName="node" presStyleLbl="node1" presStyleIdx="2" presStyleCnt="3">
        <dgm:presLayoutVars>
          <dgm:bulletEnabled val="1"/>
        </dgm:presLayoutVars>
      </dgm:prSet>
      <dgm:spPr/>
      <dgm:t>
        <a:bodyPr/>
        <a:lstStyle/>
        <a:p>
          <a:endParaRPr lang="en-US"/>
        </a:p>
      </dgm:t>
    </dgm:pt>
    <dgm:pt modelId="{491FFA6B-69C7-4F82-B50F-3FA153CFA2E2}" type="pres">
      <dgm:prSet presAssocID="{B26C11D4-21B9-4CD7-AA03-DA7F2C7E5123}" presName="spNode" presStyleCnt="0"/>
      <dgm:spPr/>
    </dgm:pt>
    <dgm:pt modelId="{6F47A1B1-007C-4BD9-870A-E37FA7DA2367}" type="pres">
      <dgm:prSet presAssocID="{58239170-32A7-455F-990D-4E07757076C4}" presName="sibTrans" presStyleLbl="sibTrans1D1" presStyleIdx="2" presStyleCnt="3"/>
      <dgm:spPr/>
      <dgm:t>
        <a:bodyPr/>
        <a:lstStyle/>
        <a:p>
          <a:endParaRPr lang="en-US"/>
        </a:p>
      </dgm:t>
    </dgm:pt>
  </dgm:ptLst>
  <dgm:cxnLst>
    <dgm:cxn modelId="{78F99745-D953-4325-AA77-BB89A2EA7E2C}" type="presOf" srcId="{653D7889-A3C5-49B1-98F7-942CADC599CE}" destId="{7700F85E-A2FC-4FAC-AB9E-85FBC1365320}" srcOrd="0" destOrd="0" presId="urn:microsoft.com/office/officeart/2005/8/layout/cycle5"/>
    <dgm:cxn modelId="{DDECF240-1DA2-45F3-A33E-C822ECE96213}" type="presOf" srcId="{D5E4FBDD-F86F-4D89-B70B-8E63ABCAF2A0}" destId="{34BD7FB4-B93F-4FE2-8709-0C5B6F9B3F49}" srcOrd="0" destOrd="0" presId="urn:microsoft.com/office/officeart/2005/8/layout/cycle5"/>
    <dgm:cxn modelId="{C7EF5545-34EF-4C52-87CF-520C1DFD616B}" type="presOf" srcId="{883053D0-1A38-47A5-86BB-862117D7F24E}" destId="{0C1F5061-0581-4C34-8BC1-FDA743A275AE}" srcOrd="0" destOrd="0" presId="urn:microsoft.com/office/officeart/2005/8/layout/cycle5"/>
    <dgm:cxn modelId="{DD8CE5A6-5643-4F6B-BC4A-1662B1AA1AEE}" srcId="{653D7889-A3C5-49B1-98F7-942CADC599CE}" destId="{B26C11D4-21B9-4CD7-AA03-DA7F2C7E5123}" srcOrd="2" destOrd="0" parTransId="{6AFAD2AB-879C-41E8-9594-A29448F8D33A}" sibTransId="{58239170-32A7-455F-990D-4E07757076C4}"/>
    <dgm:cxn modelId="{CE04C603-7B2D-4261-8877-25266E451F33}" srcId="{653D7889-A3C5-49B1-98F7-942CADC599CE}" destId="{671F0CD6-CD2F-4279-99E7-4202BD460CC5}" srcOrd="1" destOrd="0" parTransId="{EE8B83BE-943A-4033-9A73-307D93C6F68A}" sibTransId="{D5E4FBDD-F86F-4D89-B70B-8E63ABCAF2A0}"/>
    <dgm:cxn modelId="{7290A682-A489-4271-8E89-73B29F74AB8B}" type="presOf" srcId="{58239170-32A7-455F-990D-4E07757076C4}" destId="{6F47A1B1-007C-4BD9-870A-E37FA7DA2367}" srcOrd="0" destOrd="0" presId="urn:microsoft.com/office/officeart/2005/8/layout/cycle5"/>
    <dgm:cxn modelId="{59589983-D532-4F4E-B70D-FD7BB521E290}" type="presOf" srcId="{B26C11D4-21B9-4CD7-AA03-DA7F2C7E5123}" destId="{DA6936CD-741A-43A5-9A4E-4A35E2723312}" srcOrd="0" destOrd="0" presId="urn:microsoft.com/office/officeart/2005/8/layout/cycle5"/>
    <dgm:cxn modelId="{A074ADCB-2F7A-4406-9C17-18465CDEB7CD}" type="presOf" srcId="{D5FF98BF-D232-411C-A39F-03F083378F16}" destId="{B692E0E8-12A9-42A9-B96F-0A79E6BDDE49}" srcOrd="0" destOrd="0" presId="urn:microsoft.com/office/officeart/2005/8/layout/cycle5"/>
    <dgm:cxn modelId="{7269F38C-9BCD-47EA-8186-F12FECF1C844}" srcId="{653D7889-A3C5-49B1-98F7-942CADC599CE}" destId="{D5FF98BF-D232-411C-A39F-03F083378F16}" srcOrd="0" destOrd="0" parTransId="{03A67531-FB8D-483C-AECA-24D85F639007}" sibTransId="{883053D0-1A38-47A5-86BB-862117D7F24E}"/>
    <dgm:cxn modelId="{3D69F16F-47DB-4270-92A5-4A7C2D80DE8A}" type="presOf" srcId="{671F0CD6-CD2F-4279-99E7-4202BD460CC5}" destId="{BF69CCAB-6D42-41BE-8D76-0E8EE9ADB101}" srcOrd="0" destOrd="0" presId="urn:microsoft.com/office/officeart/2005/8/layout/cycle5"/>
    <dgm:cxn modelId="{0DDE53A1-7A56-4A6C-AB81-76D3BD93D3C0}" type="presParOf" srcId="{7700F85E-A2FC-4FAC-AB9E-85FBC1365320}" destId="{B692E0E8-12A9-42A9-B96F-0A79E6BDDE49}" srcOrd="0" destOrd="0" presId="urn:microsoft.com/office/officeart/2005/8/layout/cycle5"/>
    <dgm:cxn modelId="{279E4B7B-747D-479D-B59B-42172AA23DB8}" type="presParOf" srcId="{7700F85E-A2FC-4FAC-AB9E-85FBC1365320}" destId="{A29AAC24-6433-499E-904D-1152741297B7}" srcOrd="1" destOrd="0" presId="urn:microsoft.com/office/officeart/2005/8/layout/cycle5"/>
    <dgm:cxn modelId="{F92E9068-E6FE-4E90-853D-87826AFBAE02}" type="presParOf" srcId="{7700F85E-A2FC-4FAC-AB9E-85FBC1365320}" destId="{0C1F5061-0581-4C34-8BC1-FDA743A275AE}" srcOrd="2" destOrd="0" presId="urn:microsoft.com/office/officeart/2005/8/layout/cycle5"/>
    <dgm:cxn modelId="{8B6C5426-82A1-41FF-BD4E-42C67CB27CF5}" type="presParOf" srcId="{7700F85E-A2FC-4FAC-AB9E-85FBC1365320}" destId="{BF69CCAB-6D42-41BE-8D76-0E8EE9ADB101}" srcOrd="3" destOrd="0" presId="urn:microsoft.com/office/officeart/2005/8/layout/cycle5"/>
    <dgm:cxn modelId="{883CC379-884E-41E2-A02C-AAE699218D77}" type="presParOf" srcId="{7700F85E-A2FC-4FAC-AB9E-85FBC1365320}" destId="{4BE88A5C-8264-4F83-BC6F-2BF42B99603A}" srcOrd="4" destOrd="0" presId="urn:microsoft.com/office/officeart/2005/8/layout/cycle5"/>
    <dgm:cxn modelId="{AC15C748-5120-4B14-BEC7-195BB11370B4}" type="presParOf" srcId="{7700F85E-A2FC-4FAC-AB9E-85FBC1365320}" destId="{34BD7FB4-B93F-4FE2-8709-0C5B6F9B3F49}" srcOrd="5" destOrd="0" presId="urn:microsoft.com/office/officeart/2005/8/layout/cycle5"/>
    <dgm:cxn modelId="{930236B6-5FC3-45EA-9483-7E951F95A8A3}" type="presParOf" srcId="{7700F85E-A2FC-4FAC-AB9E-85FBC1365320}" destId="{DA6936CD-741A-43A5-9A4E-4A35E2723312}" srcOrd="6" destOrd="0" presId="urn:microsoft.com/office/officeart/2005/8/layout/cycle5"/>
    <dgm:cxn modelId="{F9EAE66B-87B1-4B63-84F0-1533EB7EAA85}" type="presParOf" srcId="{7700F85E-A2FC-4FAC-AB9E-85FBC1365320}" destId="{491FFA6B-69C7-4F82-B50F-3FA153CFA2E2}" srcOrd="7" destOrd="0" presId="urn:microsoft.com/office/officeart/2005/8/layout/cycle5"/>
    <dgm:cxn modelId="{6F9BFC89-65F1-41A1-BA1D-BB66A2B9A90A}" type="presParOf" srcId="{7700F85E-A2FC-4FAC-AB9E-85FBC1365320}" destId="{6F47A1B1-007C-4BD9-870A-E37FA7DA2367}" srcOrd="8" destOrd="0" presId="urn:microsoft.com/office/officeart/2005/8/layout/cycle5"/>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692E0E8-12A9-42A9-B96F-0A79E6BDDE49}">
      <dsp:nvSpPr>
        <dsp:cNvPr id="0" name=""/>
        <dsp:cNvSpPr/>
      </dsp:nvSpPr>
      <dsp:spPr>
        <a:xfrm>
          <a:off x="1904999" y="945"/>
          <a:ext cx="2286000" cy="1222771"/>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b="1" kern="1200" dirty="0" smtClean="0"/>
            <a:t>Application adaptation to location diversity</a:t>
          </a:r>
          <a:endParaRPr lang="en-US" sz="1800" b="1" kern="1200" dirty="0"/>
        </a:p>
      </dsp:txBody>
      <dsp:txXfrm>
        <a:off x="1904999" y="945"/>
        <a:ext cx="2286000" cy="1222771"/>
      </dsp:txXfrm>
    </dsp:sp>
    <dsp:sp modelId="{0C1F5061-0581-4C34-8BC1-FDA743A275AE}">
      <dsp:nvSpPr>
        <dsp:cNvPr id="0" name=""/>
        <dsp:cNvSpPr/>
      </dsp:nvSpPr>
      <dsp:spPr>
        <a:xfrm>
          <a:off x="1663529" y="811620"/>
          <a:ext cx="3263079" cy="3263079"/>
        </a:xfrm>
        <a:custGeom>
          <a:avLst/>
          <a:gdLst/>
          <a:ahLst/>
          <a:cxnLst/>
          <a:rect l="0" t="0" r="0" b="0"/>
          <a:pathLst>
            <a:path>
              <a:moveTo>
                <a:pt x="2770465" y="463305"/>
              </a:moveTo>
              <a:arcTo wR="1631539" hR="1631539" stAng="18856332" swAng="2114155"/>
            </a:path>
          </a:pathLst>
        </a:custGeom>
        <a:noFill/>
        <a:ln w="63500" cap="flat" cmpd="sng" algn="ctr">
          <a:solidFill>
            <a:scrgbClr r="0" g="0" b="0"/>
          </a:solidFill>
          <a:prstDash val="solid"/>
          <a:tailEnd type="arrow"/>
        </a:ln>
        <a:effectLst/>
      </dsp:spPr>
      <dsp:style>
        <a:lnRef idx="1">
          <a:scrgbClr r="0" g="0" b="0"/>
        </a:lnRef>
        <a:fillRef idx="0">
          <a:scrgbClr r="0" g="0" b="0"/>
        </a:fillRef>
        <a:effectRef idx="0">
          <a:scrgbClr r="0" g="0" b="0"/>
        </a:effectRef>
        <a:fontRef idx="minor"/>
      </dsp:style>
    </dsp:sp>
    <dsp:sp modelId="{BF69CCAB-6D42-41BE-8D76-0E8EE9ADB101}">
      <dsp:nvSpPr>
        <dsp:cNvPr id="0" name=""/>
        <dsp:cNvSpPr/>
      </dsp:nvSpPr>
      <dsp:spPr>
        <a:xfrm>
          <a:off x="3808883" y="2456624"/>
          <a:ext cx="1881187" cy="1222771"/>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1" kern="1200" dirty="0" smtClean="0"/>
            <a:t>Traffic matrix</a:t>
          </a:r>
          <a:endParaRPr lang="en-US" sz="2400" b="1" kern="1200" dirty="0"/>
        </a:p>
      </dsp:txBody>
      <dsp:txXfrm>
        <a:off x="3808883" y="2456624"/>
        <a:ext cx="1881187" cy="1222771"/>
      </dsp:txXfrm>
    </dsp:sp>
    <dsp:sp modelId="{34BD7FB4-B93F-4FE2-8709-0C5B6F9B3F49}">
      <dsp:nvSpPr>
        <dsp:cNvPr id="0" name=""/>
        <dsp:cNvSpPr/>
      </dsp:nvSpPr>
      <dsp:spPr>
        <a:xfrm>
          <a:off x="1641554" y="762711"/>
          <a:ext cx="3263079" cy="3263079"/>
        </a:xfrm>
        <a:custGeom>
          <a:avLst/>
          <a:gdLst/>
          <a:ahLst/>
          <a:cxnLst/>
          <a:rect l="0" t="0" r="0" b="0"/>
          <a:pathLst>
            <a:path>
              <a:moveTo>
                <a:pt x="2290876" y="3123919"/>
              </a:moveTo>
              <a:arcTo wR="1631539" hR="1631539" stAng="3969842" swAng="2888788"/>
            </a:path>
          </a:pathLst>
        </a:custGeom>
        <a:noFill/>
        <a:ln w="63500" cap="flat" cmpd="sng" algn="ctr">
          <a:solidFill>
            <a:scrgbClr r="0" g="0" b="0"/>
          </a:solidFill>
          <a:prstDash val="solid"/>
          <a:tailEnd type="arrow"/>
        </a:ln>
        <a:effectLst/>
      </dsp:spPr>
      <dsp:style>
        <a:lnRef idx="1">
          <a:scrgbClr r="0" g="0" b="0"/>
        </a:lnRef>
        <a:fillRef idx="0">
          <a:scrgbClr r="0" g="0" b="0"/>
        </a:fillRef>
        <a:effectRef idx="0">
          <a:scrgbClr r="0" g="0" b="0"/>
        </a:effectRef>
        <a:fontRef idx="minor"/>
      </dsp:style>
    </dsp:sp>
    <dsp:sp modelId="{DA6936CD-741A-43A5-9A4E-4A35E2723312}">
      <dsp:nvSpPr>
        <dsp:cNvPr id="0" name=""/>
        <dsp:cNvSpPr/>
      </dsp:nvSpPr>
      <dsp:spPr>
        <a:xfrm>
          <a:off x="694451" y="2448255"/>
          <a:ext cx="1881187" cy="1222771"/>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1" kern="1200" dirty="0" smtClean="0"/>
            <a:t>New Routing</a:t>
          </a:r>
          <a:endParaRPr lang="en-US" sz="2400" b="1" kern="1200" dirty="0"/>
        </a:p>
      </dsp:txBody>
      <dsp:txXfrm>
        <a:off x="694451" y="2448255"/>
        <a:ext cx="1881187" cy="1222771"/>
      </dsp:txXfrm>
    </dsp:sp>
    <dsp:sp modelId="{6F47A1B1-007C-4BD9-870A-E37FA7DA2367}">
      <dsp:nvSpPr>
        <dsp:cNvPr id="0" name=""/>
        <dsp:cNvSpPr/>
      </dsp:nvSpPr>
      <dsp:spPr>
        <a:xfrm>
          <a:off x="1416460" y="612331"/>
          <a:ext cx="3263079" cy="3263079"/>
        </a:xfrm>
        <a:custGeom>
          <a:avLst/>
          <a:gdLst/>
          <a:ahLst/>
          <a:cxnLst/>
          <a:rect l="0" t="0" r="0" b="0"/>
          <a:pathLst>
            <a:path>
              <a:moveTo>
                <a:pt x="2206" y="1546712"/>
              </a:moveTo>
              <a:arcTo wR="1631539" hR="1631539" stAng="10978817" swAng="1942240"/>
            </a:path>
          </a:pathLst>
        </a:custGeom>
        <a:noFill/>
        <a:ln w="63500" cap="flat" cmpd="sng" algn="ctr">
          <a:solidFill>
            <a:scrgbClr r="0" g="0" b="0"/>
          </a:solidFill>
          <a:prstDash val="solid"/>
          <a:tailEnd type="arrow"/>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4185"/>
          </a:xfrm>
          <a:prstGeom prst="rect">
            <a:avLst/>
          </a:prstGeom>
        </p:spPr>
        <p:txBody>
          <a:bodyPr vert="horz" lIns="92958" tIns="46479" rIns="92958" bIns="46479" rtlCol="0"/>
          <a:lstStyle>
            <a:lvl1pPr algn="l">
              <a:defRPr sz="1200"/>
            </a:lvl1pPr>
          </a:lstStyle>
          <a:p>
            <a:endParaRPr lang="en-US"/>
          </a:p>
        </p:txBody>
      </p:sp>
      <p:sp>
        <p:nvSpPr>
          <p:cNvPr id="3" name="Date Placeholder 2"/>
          <p:cNvSpPr>
            <a:spLocks noGrp="1"/>
          </p:cNvSpPr>
          <p:nvPr>
            <p:ph type="dt" idx="1"/>
          </p:nvPr>
        </p:nvSpPr>
        <p:spPr>
          <a:xfrm>
            <a:off x="3956550" y="0"/>
            <a:ext cx="3026833" cy="464185"/>
          </a:xfrm>
          <a:prstGeom prst="rect">
            <a:avLst/>
          </a:prstGeom>
        </p:spPr>
        <p:txBody>
          <a:bodyPr vert="horz" lIns="92958" tIns="46479" rIns="92958" bIns="46479" rtlCol="0"/>
          <a:lstStyle>
            <a:lvl1pPr algn="r">
              <a:defRPr sz="1200"/>
            </a:lvl1pPr>
          </a:lstStyle>
          <a:p>
            <a:fld id="{D33F8043-2C75-468D-AC03-106762F7F06F}" type="datetimeFigureOut">
              <a:rPr lang="en-US" smtClean="0"/>
              <a:pPr/>
              <a:t>2/4/2013</a:t>
            </a:fld>
            <a:endParaRPr lang="en-US"/>
          </a:p>
        </p:txBody>
      </p:sp>
      <p:sp>
        <p:nvSpPr>
          <p:cNvPr id="4" name="Slide Image Placeholder 3"/>
          <p:cNvSpPr>
            <a:spLocks noGrp="1" noRot="1" noChangeAspect="1"/>
          </p:cNvSpPr>
          <p:nvPr>
            <p:ph type="sldImg" idx="2"/>
          </p:nvPr>
        </p:nvSpPr>
        <p:spPr>
          <a:xfrm>
            <a:off x="1171575" y="696913"/>
            <a:ext cx="4641850" cy="3481387"/>
          </a:xfrm>
          <a:prstGeom prst="rect">
            <a:avLst/>
          </a:prstGeom>
          <a:noFill/>
          <a:ln w="12700">
            <a:solidFill>
              <a:prstClr val="black"/>
            </a:solidFill>
          </a:ln>
        </p:spPr>
        <p:txBody>
          <a:bodyPr vert="horz" lIns="92958" tIns="46479" rIns="92958" bIns="46479" rtlCol="0" anchor="ctr"/>
          <a:lstStyle/>
          <a:p>
            <a:endParaRPr lang="en-US"/>
          </a:p>
        </p:txBody>
      </p:sp>
      <p:sp>
        <p:nvSpPr>
          <p:cNvPr id="5" name="Notes Placeholder 4"/>
          <p:cNvSpPr>
            <a:spLocks noGrp="1"/>
          </p:cNvSpPr>
          <p:nvPr>
            <p:ph type="body" sz="quarter" idx="3"/>
          </p:nvPr>
        </p:nvSpPr>
        <p:spPr>
          <a:xfrm>
            <a:off x="698500" y="4409758"/>
            <a:ext cx="5588000" cy="4177665"/>
          </a:xfrm>
          <a:prstGeom prst="rect">
            <a:avLst/>
          </a:prstGeom>
        </p:spPr>
        <p:txBody>
          <a:bodyPr vert="horz" lIns="92958" tIns="46479" rIns="92958" bIns="4647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17904"/>
            <a:ext cx="3026833" cy="464185"/>
          </a:xfrm>
          <a:prstGeom prst="rect">
            <a:avLst/>
          </a:prstGeom>
        </p:spPr>
        <p:txBody>
          <a:bodyPr vert="horz" lIns="92958" tIns="46479" rIns="92958" bIns="46479" rtlCol="0" anchor="b"/>
          <a:lstStyle>
            <a:lvl1pPr algn="l">
              <a:defRPr sz="1200"/>
            </a:lvl1pPr>
          </a:lstStyle>
          <a:p>
            <a:endParaRPr lang="en-US"/>
          </a:p>
        </p:txBody>
      </p:sp>
      <p:sp>
        <p:nvSpPr>
          <p:cNvPr id="7" name="Slide Number Placeholder 6"/>
          <p:cNvSpPr>
            <a:spLocks noGrp="1"/>
          </p:cNvSpPr>
          <p:nvPr>
            <p:ph type="sldNum" sz="quarter" idx="5"/>
          </p:nvPr>
        </p:nvSpPr>
        <p:spPr>
          <a:xfrm>
            <a:off x="3956550" y="8817904"/>
            <a:ext cx="3026833" cy="464185"/>
          </a:xfrm>
          <a:prstGeom prst="rect">
            <a:avLst/>
          </a:prstGeom>
        </p:spPr>
        <p:txBody>
          <a:bodyPr vert="horz" lIns="92958" tIns="46479" rIns="92958" bIns="46479" rtlCol="0" anchor="b"/>
          <a:lstStyle>
            <a:lvl1pPr algn="r">
              <a:defRPr sz="1200"/>
            </a:lvl1pPr>
          </a:lstStyle>
          <a:p>
            <a:fld id="{47F48CD9-D5A1-4EC4-876C-0EAC28D69C77}" type="slidenum">
              <a:rPr lang="en-US" smtClean="0"/>
              <a:pPr/>
              <a:t>‹#›</a:t>
            </a:fld>
            <a:endParaRPr lang="en-US"/>
          </a:p>
        </p:txBody>
      </p:sp>
    </p:spTree>
    <p:extLst>
      <p:ext uri="{BB962C8B-B14F-4D97-AF65-F5344CB8AC3E}">
        <p14:creationId xmlns="" xmlns:p14="http://schemas.microsoft.com/office/powerpoint/2010/main" val="10980558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Hello Everyone, I am Abhigyan. </a:t>
            </a:r>
          </a:p>
          <a:p>
            <a:r>
              <a:rPr lang="en-US" dirty="0" smtClean="0"/>
              <a:t>How location diversity is affecting TE in the Internet.</a:t>
            </a:r>
          </a:p>
          <a:p>
            <a:endParaRPr lang="en-US" dirty="0" smtClean="0"/>
          </a:p>
          <a:p>
            <a:r>
              <a:rPr lang="en-US" baseline="0" dirty="0" smtClean="0"/>
              <a:t>My co-authors on this work are Aditya Mishra, Vikas Kumar and Arun Venkataramani, from </a:t>
            </a:r>
            <a:r>
              <a:rPr lang="en-US" baseline="0" dirty="0" err="1" smtClean="0"/>
              <a:t>Umass</a:t>
            </a:r>
            <a:r>
              <a:rPr lang="en-US" baseline="0" dirty="0" smtClean="0"/>
              <a:t> Amherst.</a:t>
            </a:r>
          </a:p>
          <a:p>
            <a:endParaRPr lang="en-US" baseline="0" dirty="0" smtClean="0"/>
          </a:p>
          <a:p>
            <a:endParaRPr lang="en-US" dirty="0" smtClean="0"/>
          </a:p>
        </p:txBody>
      </p:sp>
      <p:sp>
        <p:nvSpPr>
          <p:cNvPr id="4" name="Slide Number Placeholder 3"/>
          <p:cNvSpPr>
            <a:spLocks noGrp="1"/>
          </p:cNvSpPr>
          <p:nvPr>
            <p:ph type="sldNum" sz="quarter" idx="10"/>
          </p:nvPr>
        </p:nvSpPr>
        <p:spPr/>
        <p:txBody>
          <a:bodyPr/>
          <a:lstStyle/>
          <a:p>
            <a:fld id="{47F48CD9-D5A1-4EC4-876C-0EAC28D69C77}"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baseline="0" dirty="0" smtClean="0"/>
              <a:t>Next impact of location diversity is that it increases the capacity of the network. </a:t>
            </a:r>
          </a:p>
          <a:p>
            <a:endParaRPr lang="en-US" baseline="0" dirty="0" smtClean="0"/>
          </a:p>
          <a:p>
            <a:r>
              <a:rPr lang="en-US" baseline="0" dirty="0" smtClean="0"/>
              <a:t>This simple example illustrates this point. Both 1-2 link and 1-3 link are 100 Mbps. Users at 1 are downloading file from servers at 2 and 3. </a:t>
            </a:r>
          </a:p>
          <a:p>
            <a:endParaRPr lang="en-US" baseline="0" dirty="0" smtClean="0"/>
          </a:p>
          <a:p>
            <a:r>
              <a:rPr lang="en-US" baseline="0" dirty="0" smtClean="0"/>
              <a:t>If the blue file is present at node 3, then the maximum demand which can be served is 100 Mbps due to the capacity of 1-3 link. </a:t>
            </a:r>
          </a:p>
          <a:p>
            <a:endParaRPr lang="en-US" baseline="0" dirty="0" smtClean="0"/>
          </a:p>
          <a:p>
            <a:r>
              <a:rPr lang="en-US" baseline="0" dirty="0" smtClean="0"/>
              <a:t>Now we place the blue file at node 2 as well. Now, we can serve 200 Mbps demand for the blue file by using both 1-2 link and 1-3 link to capacity.</a:t>
            </a:r>
          </a:p>
          <a:p>
            <a:endParaRPr lang="en-US" baseline="0" dirty="0" smtClean="0"/>
          </a:p>
          <a:p>
            <a:r>
              <a:rPr lang="en-US" baseline="0" dirty="0" smtClean="0"/>
              <a:t>With 2 locations we get a 2 times capacity increase.</a:t>
            </a:r>
          </a:p>
          <a:p>
            <a:endParaRPr lang="en-US" baseline="0" dirty="0" smtClean="0"/>
          </a:p>
          <a:p>
            <a:r>
              <a:rPr lang="en-US" baseline="0" dirty="0" smtClean="0"/>
              <a:t>Given this example of increase in capacity, let us define a metric to quantify this increase in capacity.</a:t>
            </a:r>
          </a:p>
        </p:txBody>
      </p:sp>
      <p:sp>
        <p:nvSpPr>
          <p:cNvPr id="4" name="Slide Number Placeholder 3"/>
          <p:cNvSpPr>
            <a:spLocks noGrp="1"/>
          </p:cNvSpPr>
          <p:nvPr>
            <p:ph type="sldNum" sz="quarter" idx="10"/>
          </p:nvPr>
        </p:nvSpPr>
        <p:spPr/>
        <p:txBody>
          <a:bodyPr/>
          <a:lstStyle/>
          <a:p>
            <a:fld id="{47F48CD9-D5A1-4EC4-876C-0EAC28D69C77}"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fld id="{47F48CD9-D5A1-4EC4-876C-0EAC28D69C77}"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baseline="0" dirty="0" smtClean="0"/>
              <a:t>The metric of comparison we will use to compare TE schemes is what we call “capacity”. In this slide, I will show why the existing metric MLU cannot measure capacity in the network.</a:t>
            </a:r>
          </a:p>
          <a:p>
            <a:pPr marL="0" marR="0" lvl="1"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lvl="1"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lang="en-US" baseline="0" dirty="0" smtClean="0"/>
              <a:t>The metric of interest of ISPs is the capacity of the network.</a:t>
            </a:r>
          </a:p>
          <a:p>
            <a:pPr marL="0" marR="0" lvl="1" indent="0" algn="l" defTabSz="914400" rtl="0" eaLnBrk="1" fontAlgn="auto" latinLnBrk="0" hangingPunct="1">
              <a:lnSpc>
                <a:spcPct val="100000"/>
              </a:lnSpc>
              <a:spcBef>
                <a:spcPts val="0"/>
              </a:spcBef>
              <a:spcAft>
                <a:spcPts val="0"/>
              </a:spcAft>
              <a:buClrTx/>
              <a:buSzTx/>
              <a:buFontTx/>
              <a:buNone/>
              <a:tabLst/>
              <a:defRPr/>
            </a:pPr>
            <a:r>
              <a:rPr lang="en-US" baseline="0" dirty="0" smtClean="0"/>
              <a:t>Notion of capacity = (max)/current</a:t>
            </a:r>
          </a:p>
          <a:p>
            <a:pPr marL="0" marR="0" lvl="1"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lvl="1"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lang="en-US" baseline="0" dirty="0" smtClean="0"/>
              <a:t>ISPs use the following notion of capacity: how much increase in traffic demand can the network support.</a:t>
            </a:r>
          </a:p>
          <a:p>
            <a:pPr marL="0" marR="0" lvl="1"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lang="en-US" baseline="0" dirty="0" smtClean="0"/>
              <a:t>I will show two examples: first, when the network does not have location diversity and the second when the network has location diversity.</a:t>
            </a:r>
          </a:p>
          <a:p>
            <a:pPr marL="0" marR="0" lvl="1"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lang="en-US" baseline="0" dirty="0" smtClean="0"/>
              <a:t>Lets see how cap= 1/MLU without location diversity.</a:t>
            </a:r>
          </a:p>
          <a:p>
            <a:pPr marL="0" marR="0" lvl="1"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228600" marR="0" lvl="1" indent="-228600" algn="l" defTabSz="914400" rtl="0" eaLnBrk="1" fontAlgn="auto" latinLnBrk="0" hangingPunct="1">
              <a:lnSpc>
                <a:spcPct val="100000"/>
              </a:lnSpc>
              <a:spcBef>
                <a:spcPts val="0"/>
              </a:spcBef>
              <a:spcAft>
                <a:spcPts val="0"/>
              </a:spcAft>
              <a:buClrTx/>
              <a:buSzTx/>
              <a:buFontTx/>
              <a:buAutoNum type="arabicPeriod"/>
              <a:tabLst/>
              <a:defRPr/>
            </a:pPr>
            <a:r>
              <a:rPr lang="en-US" baseline="0" dirty="0" smtClean="0"/>
              <a:t>Network: In this network we have node 1 , 2 and 3. Users at node 1 are downloading content from servers at node 2 and node 3.</a:t>
            </a:r>
          </a:p>
          <a:p>
            <a:pPr marL="228600" marR="0" lvl="1" indent="-228600" algn="l" defTabSz="914400" rtl="0" eaLnBrk="1" fontAlgn="auto" latinLnBrk="0" hangingPunct="1">
              <a:lnSpc>
                <a:spcPct val="100000"/>
              </a:lnSpc>
              <a:spcBef>
                <a:spcPts val="0"/>
              </a:spcBef>
              <a:spcAft>
                <a:spcPts val="0"/>
              </a:spcAft>
              <a:buClrTx/>
              <a:buSzTx/>
              <a:buFontTx/>
              <a:buAutoNum type="arabicPeriod"/>
              <a:tabLst/>
              <a:defRPr/>
            </a:pPr>
            <a:endParaRPr lang="en-US" baseline="0" dirty="0" smtClean="0"/>
          </a:p>
          <a:p>
            <a:pPr marL="228600" marR="0" lvl="1" indent="-228600" algn="l" defTabSz="914400" rtl="0" eaLnBrk="1" fontAlgn="auto" latinLnBrk="0" hangingPunct="1">
              <a:lnSpc>
                <a:spcPct val="100000"/>
              </a:lnSpc>
              <a:spcBef>
                <a:spcPts val="0"/>
              </a:spcBef>
              <a:spcAft>
                <a:spcPts val="0"/>
              </a:spcAft>
              <a:buClrTx/>
              <a:buSzTx/>
              <a:buFontTx/>
              <a:buAutoNum type="arabicPeriod"/>
              <a:tabLst/>
              <a:defRPr/>
            </a:pPr>
            <a:r>
              <a:rPr lang="en-US" baseline="0" dirty="0" smtClean="0"/>
              <a:t>Traffic demand original: Initially the demand for the red file is 25 Mbps which is served from node 2 using 1-2link.The MLU of the network in this case is 0.25.</a:t>
            </a:r>
          </a:p>
          <a:p>
            <a:pPr marL="228600" marR="0" lvl="1" indent="-228600" algn="l" defTabSz="914400" rtl="0" eaLnBrk="1" fontAlgn="auto" latinLnBrk="0" hangingPunct="1">
              <a:lnSpc>
                <a:spcPct val="100000"/>
              </a:lnSpc>
              <a:spcBef>
                <a:spcPts val="0"/>
              </a:spcBef>
              <a:spcAft>
                <a:spcPts val="0"/>
              </a:spcAft>
              <a:buClrTx/>
              <a:buSzTx/>
              <a:buFontTx/>
              <a:buAutoNum type="arabicPeriod"/>
              <a:tabLst/>
              <a:defRPr/>
            </a:pPr>
            <a:endParaRPr lang="en-US" baseline="0" dirty="0" smtClean="0"/>
          </a:p>
          <a:p>
            <a:pPr marL="228600" marR="0" lvl="1" indent="-228600" algn="l" defTabSz="914400" rtl="0" eaLnBrk="1" fontAlgn="auto" latinLnBrk="0" hangingPunct="1">
              <a:lnSpc>
                <a:spcPct val="100000"/>
              </a:lnSpc>
              <a:spcBef>
                <a:spcPts val="0"/>
              </a:spcBef>
              <a:spcAft>
                <a:spcPts val="0"/>
              </a:spcAft>
              <a:buClrTx/>
              <a:buSzTx/>
              <a:buFontTx/>
              <a:buAutoNum type="arabicPeriod"/>
              <a:tabLst/>
              <a:defRPr/>
            </a:pPr>
            <a:r>
              <a:rPr lang="en-US" baseline="0" dirty="0" smtClean="0"/>
              <a:t>Traffic demand final: Clearly, the maximum supportable demand in this case is 100 Mbps. </a:t>
            </a:r>
          </a:p>
          <a:p>
            <a:pPr marL="228600" marR="0" lvl="1" indent="-228600" algn="l" defTabSz="914400" rtl="0" eaLnBrk="1" fontAlgn="auto" latinLnBrk="0" hangingPunct="1">
              <a:lnSpc>
                <a:spcPct val="100000"/>
              </a:lnSpc>
              <a:spcBef>
                <a:spcPts val="0"/>
              </a:spcBef>
              <a:spcAft>
                <a:spcPts val="0"/>
              </a:spcAft>
              <a:buClrTx/>
              <a:buSzTx/>
              <a:buFontTx/>
              <a:buAutoNum type="arabicPeriod"/>
              <a:tabLst/>
              <a:defRPr/>
            </a:pPr>
            <a:endParaRPr lang="en-US" baseline="0" dirty="0" smtClean="0"/>
          </a:p>
          <a:p>
            <a:pPr marL="228600" marR="0" lvl="1" indent="-228600" algn="l" defTabSz="914400" rtl="0" eaLnBrk="1" fontAlgn="auto" latinLnBrk="0" hangingPunct="1">
              <a:lnSpc>
                <a:spcPct val="100000"/>
              </a:lnSpc>
              <a:spcBef>
                <a:spcPts val="0"/>
              </a:spcBef>
              <a:spcAft>
                <a:spcPts val="0"/>
              </a:spcAft>
              <a:buClrTx/>
              <a:buSzTx/>
              <a:buFontTx/>
              <a:buAutoNum type="arabicPeriod"/>
              <a:tabLst/>
              <a:defRPr/>
            </a:pPr>
            <a:r>
              <a:rPr lang="en-US" baseline="0" dirty="0" smtClean="0"/>
              <a:t>Capacity: Therefore the capacity of the network in this case is 100/25 = 4.</a:t>
            </a:r>
          </a:p>
          <a:p>
            <a:pPr marL="228600" marR="0" lvl="1" indent="-228600" algn="l" defTabSz="914400" rtl="0" eaLnBrk="1" fontAlgn="auto" latinLnBrk="0" hangingPunct="1">
              <a:lnSpc>
                <a:spcPct val="100000"/>
              </a:lnSpc>
              <a:spcBef>
                <a:spcPts val="0"/>
              </a:spcBef>
              <a:spcAft>
                <a:spcPts val="0"/>
              </a:spcAft>
              <a:buClrTx/>
              <a:buSzTx/>
              <a:buFontTx/>
              <a:buAutoNum type="arabicPeriod"/>
              <a:tabLst/>
              <a:defRPr/>
            </a:pPr>
            <a:endParaRPr lang="en-US" baseline="0" dirty="0" smtClean="0"/>
          </a:p>
          <a:p>
            <a:pPr marL="228600" marR="0" lvl="1" indent="-228600" algn="l" defTabSz="914400" rtl="0" eaLnBrk="1" fontAlgn="auto" latinLnBrk="0" hangingPunct="1">
              <a:lnSpc>
                <a:spcPct val="100000"/>
              </a:lnSpc>
              <a:spcBef>
                <a:spcPts val="0"/>
              </a:spcBef>
              <a:spcAft>
                <a:spcPts val="0"/>
              </a:spcAft>
              <a:buClrTx/>
              <a:buSzTx/>
              <a:buFontTx/>
              <a:buAutoNum type="arabicPeriod"/>
              <a:tabLst/>
              <a:defRPr/>
            </a:pPr>
            <a:endParaRPr lang="en-US" baseline="0" dirty="0" smtClean="0"/>
          </a:p>
          <a:p>
            <a:pPr marL="228600" marR="0" lvl="1" indent="-228600" algn="l" defTabSz="914400" rtl="0" eaLnBrk="1" fontAlgn="auto" latinLnBrk="0" hangingPunct="1">
              <a:lnSpc>
                <a:spcPct val="100000"/>
              </a:lnSpc>
              <a:spcBef>
                <a:spcPts val="0"/>
              </a:spcBef>
              <a:spcAft>
                <a:spcPts val="0"/>
              </a:spcAft>
              <a:buClrTx/>
              <a:buSzTx/>
              <a:buFontTx/>
              <a:buAutoNum type="arabicPeriod"/>
              <a:tabLst/>
              <a:defRPr/>
            </a:pPr>
            <a:endParaRPr lang="en-US" baseline="0" dirty="0" smtClean="0"/>
          </a:p>
          <a:p>
            <a:pPr marL="228600" marR="0" lvl="1" indent="-228600" algn="l" defTabSz="914400" rtl="0" eaLnBrk="1" fontAlgn="auto" latinLnBrk="0" hangingPunct="1">
              <a:lnSpc>
                <a:spcPct val="100000"/>
              </a:lnSpc>
              <a:spcBef>
                <a:spcPts val="0"/>
              </a:spcBef>
              <a:spcAft>
                <a:spcPts val="0"/>
              </a:spcAft>
              <a:buClrTx/>
              <a:buSzTx/>
              <a:buFontTx/>
              <a:buAutoNum type="arabicPeriod"/>
              <a:tabLst/>
              <a:defRPr/>
            </a:pPr>
            <a:endParaRPr lang="en-US" baseline="0" dirty="0" smtClean="0"/>
          </a:p>
        </p:txBody>
      </p:sp>
      <p:sp>
        <p:nvSpPr>
          <p:cNvPr id="4" name="Slide Number Placeholder 3"/>
          <p:cNvSpPr>
            <a:spLocks noGrp="1"/>
          </p:cNvSpPr>
          <p:nvPr>
            <p:ph type="sldNum" sz="quarter" idx="10"/>
          </p:nvPr>
        </p:nvSpPr>
        <p:spPr/>
        <p:txBody>
          <a:bodyPr/>
          <a:lstStyle/>
          <a:p>
            <a:fld id="{47F48CD9-D5A1-4EC4-876C-0EAC28D69C77}"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Now lets see what happens when the network has location</a:t>
            </a:r>
            <a:r>
              <a:rPr lang="en-US" baseline="0" dirty="0" smtClean="0"/>
              <a:t> diversity.</a:t>
            </a:r>
          </a:p>
          <a:p>
            <a:pPr marL="0" marR="0" lvl="1"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228600" marR="0" lvl="1" indent="-228600" algn="l" defTabSz="914400" rtl="0" eaLnBrk="1" fontAlgn="auto" latinLnBrk="0" hangingPunct="1">
              <a:lnSpc>
                <a:spcPct val="100000"/>
              </a:lnSpc>
              <a:spcBef>
                <a:spcPts val="0"/>
              </a:spcBef>
              <a:spcAft>
                <a:spcPts val="0"/>
              </a:spcAft>
              <a:buClrTx/>
              <a:buSzTx/>
              <a:buFontTx/>
              <a:buAutoNum type="arabicPeriod"/>
              <a:tabLst/>
              <a:defRPr/>
            </a:pPr>
            <a:r>
              <a:rPr lang="en-US" baseline="0" dirty="0" smtClean="0"/>
              <a:t>Network:</a:t>
            </a:r>
          </a:p>
          <a:p>
            <a:pPr marL="228600" marR="0" lvl="1" indent="-228600" algn="l" defTabSz="914400" rtl="0" eaLnBrk="1" fontAlgn="auto" latinLnBrk="0" hangingPunct="1">
              <a:lnSpc>
                <a:spcPct val="100000"/>
              </a:lnSpc>
              <a:spcBef>
                <a:spcPts val="0"/>
              </a:spcBef>
              <a:spcAft>
                <a:spcPts val="0"/>
              </a:spcAft>
              <a:buClrTx/>
              <a:buSzTx/>
              <a:buFontTx/>
              <a:buAutoNum type="arabicPeriod"/>
              <a:tabLst/>
              <a:defRPr/>
            </a:pPr>
            <a:endParaRPr lang="en-US" baseline="0" dirty="0" smtClean="0"/>
          </a:p>
          <a:p>
            <a:pPr marL="228600" marR="0" lvl="1" indent="-228600" algn="l" defTabSz="914400" rtl="0" eaLnBrk="1" fontAlgn="auto" latinLnBrk="0" hangingPunct="1">
              <a:lnSpc>
                <a:spcPct val="100000"/>
              </a:lnSpc>
              <a:spcBef>
                <a:spcPts val="0"/>
              </a:spcBef>
              <a:spcAft>
                <a:spcPts val="0"/>
              </a:spcAft>
              <a:buClrTx/>
              <a:buSzTx/>
              <a:buFontTx/>
              <a:buAutoNum type="arabicPeriod"/>
              <a:tabLst/>
              <a:defRPr/>
            </a:pPr>
            <a:r>
              <a:rPr lang="en-US" baseline="0" dirty="0" smtClean="0"/>
              <a:t>Traffic demand original: In this case the red file is available at both node 2 and 3. The original demand is 30 Mbps of which 25 Mbps is served from node 2 and 5 Mbps from node 3. The MLU of the network in this case is 0.25.</a:t>
            </a:r>
          </a:p>
          <a:p>
            <a:pPr marL="228600" marR="0" lvl="1" indent="-228600" algn="l" defTabSz="914400" rtl="0" eaLnBrk="1" fontAlgn="auto" latinLnBrk="0" hangingPunct="1">
              <a:lnSpc>
                <a:spcPct val="100000"/>
              </a:lnSpc>
              <a:spcBef>
                <a:spcPts val="0"/>
              </a:spcBef>
              <a:spcAft>
                <a:spcPts val="0"/>
              </a:spcAft>
              <a:buClrTx/>
              <a:buSzTx/>
              <a:buFontTx/>
              <a:buAutoNum type="arabicPeriod"/>
              <a:tabLst/>
              <a:defRPr/>
            </a:pPr>
            <a:endParaRPr lang="en-US" baseline="0" dirty="0" smtClean="0"/>
          </a:p>
          <a:p>
            <a:pPr marL="228600" marR="0" lvl="1" indent="-228600" algn="l" defTabSz="914400" rtl="0" eaLnBrk="1" fontAlgn="auto" latinLnBrk="0" hangingPunct="1">
              <a:lnSpc>
                <a:spcPct val="100000"/>
              </a:lnSpc>
              <a:spcBef>
                <a:spcPts val="0"/>
              </a:spcBef>
              <a:spcAft>
                <a:spcPts val="0"/>
              </a:spcAft>
              <a:buClrTx/>
              <a:buSzTx/>
              <a:buFontTx/>
              <a:buAutoNum type="arabicPeriod"/>
              <a:tabLst/>
              <a:defRPr/>
            </a:pPr>
            <a:r>
              <a:rPr lang="en-US" baseline="0" dirty="0" smtClean="0"/>
              <a:t>Traffic demand final: In this case, network can support 180 Mbps by serving 90Mbps on both links. This is a 6-fold increase in demand. In fact the network still has spare capacity available. </a:t>
            </a:r>
          </a:p>
          <a:p>
            <a:pPr marL="228600" marR="0" lvl="1" indent="-228600" algn="l" defTabSz="914400" rtl="0" eaLnBrk="1" fontAlgn="auto" latinLnBrk="0" hangingPunct="1">
              <a:lnSpc>
                <a:spcPct val="100000"/>
              </a:lnSpc>
              <a:spcBef>
                <a:spcPts val="0"/>
              </a:spcBef>
              <a:spcAft>
                <a:spcPts val="0"/>
              </a:spcAft>
              <a:buClrTx/>
              <a:buSzTx/>
              <a:buFontTx/>
              <a:buAutoNum type="arabicPeriod"/>
              <a:tabLst/>
              <a:defRPr/>
            </a:pPr>
            <a:endParaRPr lang="en-US" baseline="0" dirty="0" smtClean="0"/>
          </a:p>
          <a:p>
            <a:pPr marL="228600" marR="0" lvl="1" indent="-228600" algn="l" defTabSz="914400" rtl="0" eaLnBrk="1" fontAlgn="auto" latinLnBrk="0" hangingPunct="1">
              <a:lnSpc>
                <a:spcPct val="100000"/>
              </a:lnSpc>
              <a:spcBef>
                <a:spcPts val="0"/>
              </a:spcBef>
              <a:spcAft>
                <a:spcPts val="0"/>
              </a:spcAft>
              <a:buClrTx/>
              <a:buSzTx/>
              <a:buFontTx/>
              <a:buAutoNum type="arabicPeriod"/>
              <a:tabLst/>
              <a:defRPr/>
            </a:pPr>
            <a:r>
              <a:rPr lang="en-US" baseline="0" dirty="0" smtClean="0"/>
              <a:t>Capacity: The capacity of the network is more than 180/30 = 6. which is more than 1/MLU value.</a:t>
            </a:r>
          </a:p>
          <a:p>
            <a:pPr marL="228600" marR="0" lvl="1" indent="-22860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228600" marR="0" lvl="1" indent="-22860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228600" marR="0" lvl="1" indent="-228600" algn="l" defTabSz="914400" rtl="0" eaLnBrk="1" fontAlgn="auto" latinLnBrk="0" hangingPunct="1">
              <a:lnSpc>
                <a:spcPct val="100000"/>
              </a:lnSpc>
              <a:spcBef>
                <a:spcPts val="0"/>
              </a:spcBef>
              <a:spcAft>
                <a:spcPts val="0"/>
              </a:spcAft>
              <a:buClrTx/>
              <a:buSzTx/>
              <a:buFontTx/>
              <a:buNone/>
              <a:tabLst/>
              <a:defRPr/>
            </a:pPr>
            <a:r>
              <a:rPr lang="en-US" baseline="0" dirty="0" smtClean="0"/>
              <a:t>This example shows that we need a new metric to quantify capacity under location diversity.</a:t>
            </a:r>
          </a:p>
        </p:txBody>
      </p:sp>
      <p:sp>
        <p:nvSpPr>
          <p:cNvPr id="4" name="Slide Number Placeholder 3"/>
          <p:cNvSpPr>
            <a:spLocks noGrp="1"/>
          </p:cNvSpPr>
          <p:nvPr>
            <p:ph type="sldNum" sz="quarter" idx="10"/>
          </p:nvPr>
        </p:nvSpPr>
        <p:spPr/>
        <p:txBody>
          <a:bodyPr/>
          <a:lstStyle/>
          <a:p>
            <a:fld id="{47F48CD9-D5A1-4EC4-876C-0EAC28D69C77}"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baseline="0" dirty="0" smtClean="0"/>
              <a:t>We define a new capacity metric called surge protection factor or SPF. </a:t>
            </a:r>
          </a:p>
          <a:p>
            <a:endParaRPr lang="en-US" baseline="0" dirty="0" smtClean="0"/>
          </a:p>
          <a:p>
            <a:r>
              <a:rPr lang="en-US" baseline="0" dirty="0" smtClean="0"/>
              <a:t>SPF is defined as the maximum supportable surge in traffic demands. Assuming that  the demand for each content is scaled linearly.</a:t>
            </a:r>
          </a:p>
          <a:p>
            <a:endParaRPr lang="en-US" baseline="0" dirty="0" smtClean="0"/>
          </a:p>
          <a:p>
            <a:r>
              <a:rPr lang="en-US" baseline="0" dirty="0" smtClean="0"/>
              <a:t>Going back to our example, our maximum supportable demand is 200, which happens when both links carry 100 Mbps traffic. </a:t>
            </a:r>
          </a:p>
          <a:p>
            <a:endParaRPr lang="en-US" baseline="0" dirty="0" smtClean="0"/>
          </a:p>
          <a:p>
            <a:r>
              <a:rPr lang="en-US" baseline="0" dirty="0" smtClean="0"/>
              <a:t>Therefore our SPF = 200 /30 = 6.66</a:t>
            </a:r>
          </a:p>
          <a:p>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SPF metric captures the essence of ISPs notion of capacity and its merit is that it can also work with location diversity.</a:t>
            </a:r>
          </a:p>
          <a:p>
            <a:endParaRPr lang="en-US" dirty="0"/>
          </a:p>
        </p:txBody>
      </p:sp>
      <p:sp>
        <p:nvSpPr>
          <p:cNvPr id="4" name="Slide Number Placeholder 3"/>
          <p:cNvSpPr>
            <a:spLocks noGrp="1"/>
          </p:cNvSpPr>
          <p:nvPr>
            <p:ph type="sldNum" sz="quarter" idx="10"/>
          </p:nvPr>
        </p:nvSpPr>
        <p:spPr/>
        <p:txBody>
          <a:bodyPr/>
          <a:lstStyle/>
          <a:p>
            <a:fld id="{47F48CD9-D5A1-4EC4-876C-0EAC28D69C77}"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7F48CD9-D5A1-4EC4-876C-0EAC28D69C77}"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fld id="{47F48CD9-D5A1-4EC4-876C-0EAC28D69C77}"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r>
              <a:rPr lang="en-US" dirty="0" smtClean="0"/>
              <a:t>Three broad classes of traffic engineering schemes</a:t>
            </a:r>
            <a:r>
              <a:rPr lang="en-US" baseline="0" dirty="0" smtClean="0"/>
              <a:t> are </a:t>
            </a:r>
          </a:p>
          <a:p>
            <a:pPr marL="228600" indent="-228600">
              <a:buAutoNum type="arabicPeriod"/>
            </a:pPr>
            <a:r>
              <a:rPr lang="en-US" baseline="0" dirty="0" smtClean="0"/>
              <a:t>online TE which reacts near instantaneously in response to network traffic changes, </a:t>
            </a:r>
          </a:p>
          <a:p>
            <a:pPr marL="228600" indent="-228600">
              <a:buAutoNum type="arabicPeriod"/>
            </a:pPr>
            <a:r>
              <a:rPr lang="en-US" baseline="0" dirty="0" smtClean="0"/>
              <a:t>offline TE which is done on previously measured traffic matrices and is done in the timescales of hours and </a:t>
            </a:r>
          </a:p>
          <a:p>
            <a:pPr marL="228600" indent="-228600">
              <a:buAutoNum type="arabicPeriod"/>
            </a:pPr>
            <a:r>
              <a:rPr lang="en-US" baseline="0" dirty="0" smtClean="0"/>
              <a:t>oblivious TE which ideally does not reach to a change in demand at all.</a:t>
            </a:r>
          </a:p>
          <a:p>
            <a:endParaRPr lang="en-US" baseline="0" dirty="0" smtClean="0"/>
          </a:p>
          <a:p>
            <a:r>
              <a:rPr lang="en-US" baseline="0" dirty="0" smtClean="0"/>
              <a:t>The five schemes we compare include TE schemes from each of these classes.</a:t>
            </a:r>
          </a:p>
          <a:p>
            <a:endParaRPr lang="en-US" baseline="0" dirty="0" smtClean="0"/>
          </a:p>
          <a:p>
            <a:r>
              <a:rPr lang="en-US" baseline="0" dirty="0" smtClean="0"/>
              <a:t>First  is Optimal TE, </a:t>
            </a:r>
          </a:p>
          <a:p>
            <a:pPr marL="228600" indent="-228600">
              <a:buAutoNum type="arabicPeriod"/>
            </a:pPr>
            <a:r>
              <a:rPr lang="en-US" baseline="0" dirty="0" smtClean="0"/>
              <a:t>which is the optimal  MLU routing for the current traffic matrix. </a:t>
            </a:r>
          </a:p>
          <a:p>
            <a:pPr marL="228600" indent="-228600">
              <a:buAutoNum type="arabicPeriod"/>
            </a:pPr>
            <a:r>
              <a:rPr lang="en-US" baseline="0" dirty="0" smtClean="0"/>
              <a:t>We use it as a proxy for online TE. Since online TE quickly reacts to fluctuations in traffic demands, it can achieve close to optimal TE.</a:t>
            </a:r>
          </a:p>
          <a:p>
            <a:endParaRPr lang="en-US" baseline="0" dirty="0" smtClean="0"/>
          </a:p>
          <a:p>
            <a:r>
              <a:rPr lang="en-US" dirty="0" smtClean="0"/>
              <a:t>The next</a:t>
            </a:r>
            <a:r>
              <a:rPr lang="en-US" baseline="0" dirty="0" smtClean="0"/>
              <a:t> </a:t>
            </a:r>
            <a:r>
              <a:rPr lang="en-US" dirty="0" smtClean="0"/>
              <a:t>scheme is offline TE</a:t>
            </a:r>
            <a:r>
              <a:rPr lang="en-US" baseline="0" dirty="0" smtClean="0"/>
              <a:t> implemented using MPLS. </a:t>
            </a:r>
          </a:p>
          <a:p>
            <a:pPr marL="228600" indent="-228600">
              <a:buAutoNum type="arabicPeriod"/>
            </a:pPr>
            <a:r>
              <a:rPr lang="en-US" baseline="0" dirty="0" smtClean="0"/>
              <a:t>MPLS is </a:t>
            </a:r>
            <a:r>
              <a:rPr lang="en-US" sz="1200" b="0" i="0" u="none" strike="noStrike" kern="1200" dirty="0" smtClean="0">
                <a:solidFill>
                  <a:schemeClr val="tx1"/>
                </a:solidFill>
                <a:latin typeface="+mn-lt"/>
                <a:ea typeface="+mn-ea"/>
                <a:cs typeface="+mn-cs"/>
              </a:rPr>
              <a:t>a widely deployed circuit-switching mechanism to set up arbitrary paths in the network. </a:t>
            </a:r>
          </a:p>
          <a:p>
            <a:pPr marL="228600" indent="-228600">
              <a:buAutoNum type="arabicPeriod"/>
            </a:pPr>
            <a:r>
              <a:rPr lang="en-US" sz="1200" b="0" i="0" u="none" strike="noStrike" kern="1200" dirty="0" smtClean="0">
                <a:solidFill>
                  <a:schemeClr val="tx1"/>
                </a:solidFill>
                <a:latin typeface="+mn-lt"/>
                <a:ea typeface="+mn-ea"/>
                <a:cs typeface="+mn-cs"/>
              </a:rPr>
              <a:t>Therefore, MPLS can implement</a:t>
            </a:r>
            <a:r>
              <a:rPr lang="en-US" sz="1200" b="0" i="0" u="none" strike="noStrike" kern="1200" baseline="0" dirty="0" smtClean="0">
                <a:solidFill>
                  <a:schemeClr val="tx1"/>
                </a:solidFill>
                <a:latin typeface="+mn-lt"/>
                <a:ea typeface="+mn-ea"/>
                <a:cs typeface="+mn-cs"/>
              </a:rPr>
              <a:t> optimal MLU routing computed based on previous traffic matrices.</a:t>
            </a:r>
            <a:endParaRPr lang="en-US" sz="1200" b="0" i="0" kern="1200" dirty="0" smtClean="0">
              <a:solidFill>
                <a:schemeClr val="tx1"/>
              </a:solidFill>
              <a:latin typeface="+mn-lt"/>
              <a:ea typeface="+mn-ea"/>
              <a:cs typeface="+mn-cs"/>
            </a:endParaRPr>
          </a:p>
          <a:p>
            <a:endParaRPr lang="en-US" baseline="0" dirty="0" smtClean="0"/>
          </a:p>
          <a:p>
            <a:r>
              <a:rPr lang="en-US" baseline="0" dirty="0" smtClean="0"/>
              <a:t>The third scheme is offline TE using OSPF link weight optimization. </a:t>
            </a:r>
          </a:p>
          <a:p>
            <a:pPr marL="228600" indent="-228600">
              <a:buAutoNum type="arabicPeriod"/>
            </a:pPr>
            <a:r>
              <a:rPr lang="en-US" baseline="0" dirty="0" smtClean="0"/>
              <a:t>This scheme does shortest path routing based on  OSPF link weights optimized for TE.</a:t>
            </a:r>
          </a:p>
          <a:p>
            <a:pPr marL="228600" indent="-228600">
              <a:buAutoNum type="arabicPeriod"/>
            </a:pPr>
            <a:r>
              <a:rPr lang="en-US" baseline="0" dirty="0" smtClean="0"/>
              <a:t>This is the most widely used TE schemes used by ISPs since OSPF protocol is widely deployed in routers today.</a:t>
            </a:r>
          </a:p>
          <a:p>
            <a:pPr marL="228600" indent="-228600">
              <a:buNone/>
            </a:pPr>
            <a:endParaRPr lang="en-US" baseline="0" dirty="0" smtClean="0"/>
          </a:p>
          <a:p>
            <a:pPr marL="228600" indent="-228600">
              <a:buAutoNum type="arabicPeriod"/>
            </a:pPr>
            <a:r>
              <a:rPr lang="en-US" baseline="0" dirty="0" smtClean="0"/>
              <a:t>COPE is an example of traffic engineering schemes which optimizes over multiple TMs.</a:t>
            </a:r>
          </a:p>
          <a:p>
            <a:pPr marL="228600" indent="-228600">
              <a:buAutoNum type="arabicPeriod"/>
            </a:pPr>
            <a:endParaRPr lang="en-US" baseline="0" dirty="0" smtClean="0"/>
          </a:p>
          <a:p>
            <a:pPr marL="228600" indent="-228600">
              <a:buAutoNum type="arabicPeriod"/>
            </a:pPr>
            <a:endParaRPr lang="en-US" baseline="0" dirty="0" smtClean="0"/>
          </a:p>
          <a:p>
            <a:pPr marL="228600" indent="-228600">
              <a:buAutoNum type="arabicPeriod"/>
            </a:pPr>
            <a:r>
              <a:rPr lang="en-US" baseline="0" dirty="0" smtClean="0"/>
              <a:t>The last scheme is static shortest path routing using OSPF in which link weights are set equal to the inverse of capacity of the link. This is the default weight setting in CISCO routers today.</a:t>
            </a:r>
          </a:p>
          <a:p>
            <a:pPr marL="228600" indent="-228600">
              <a:buAutoNum type="arabicPeriod"/>
            </a:pPr>
            <a:r>
              <a:rPr lang="en-US" baseline="0" dirty="0" err="1" smtClean="0"/>
              <a:t>InvCap</a:t>
            </a:r>
            <a:r>
              <a:rPr lang="en-US" baseline="0" dirty="0" smtClean="0"/>
              <a:t> is equal to not doing any TE since you do not change routes ever in the network.</a:t>
            </a:r>
          </a:p>
        </p:txBody>
      </p:sp>
      <p:sp>
        <p:nvSpPr>
          <p:cNvPr id="4" name="Slide Number Placeholder 3"/>
          <p:cNvSpPr>
            <a:spLocks noGrp="1"/>
          </p:cNvSpPr>
          <p:nvPr>
            <p:ph type="sldNum" sz="quarter" idx="10"/>
          </p:nvPr>
        </p:nvSpPr>
        <p:spPr/>
        <p:txBody>
          <a:bodyPr/>
          <a:lstStyle/>
          <a:p>
            <a:fld id="{47F48CD9-D5A1-4EC4-876C-0EAC28D69C77}"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smtClean="0"/>
              <a:t>Graph: This</a:t>
            </a:r>
            <a:r>
              <a:rPr lang="en-US" baseline="0" dirty="0" smtClean="0"/>
              <a:t> graph shows the SPF of TE schemes compared to OPT. The x-axis shows the TE schemes. The y-axis shows the average SPF of the TE scheme compared to SPF for OPT. The three bars for each TE scheme : first there is no location diversity, location diversity of 2 and  location diversity of 4. A location diversity of 4 means that each file is downloaded from 4 locations in parallel.</a:t>
            </a:r>
          </a:p>
          <a:p>
            <a:pPr marL="228600" indent="-228600">
              <a:buAutoNum type="arabicPeriod"/>
            </a:pPr>
            <a:r>
              <a:rPr lang="en-US" dirty="0" smtClean="0"/>
              <a:t>Results :</a:t>
            </a:r>
          </a:p>
          <a:p>
            <a:pPr marL="685800" lvl="1" indent="-228600">
              <a:buAutoNum type="arabicPeriod"/>
            </a:pPr>
            <a:r>
              <a:rPr lang="en-US" dirty="0" smtClean="0"/>
              <a:t>Others: First</a:t>
            </a:r>
            <a:r>
              <a:rPr lang="en-US" baseline="0" dirty="0" smtClean="0"/>
              <a:t> lets see the three TE schemes: MPLS, </a:t>
            </a:r>
            <a:r>
              <a:rPr lang="en-US" baseline="0" dirty="0" err="1" smtClean="0"/>
              <a:t>OptWt</a:t>
            </a:r>
            <a:r>
              <a:rPr lang="en-US" baseline="0" dirty="0" smtClean="0"/>
              <a:t> and COPE. </a:t>
            </a:r>
          </a:p>
          <a:p>
            <a:pPr marL="1143000" lvl="2" indent="-228600">
              <a:buAutoNum type="arabicPeriod"/>
            </a:pPr>
            <a:r>
              <a:rPr lang="en-US" baseline="0" dirty="0" smtClean="0"/>
              <a:t>If there is no location diversity, then the blue bars are clearly less than 1</a:t>
            </a:r>
          </a:p>
          <a:p>
            <a:pPr marL="1143000" lvl="2" indent="-228600">
              <a:buAutoNum type="arabicPeriod"/>
            </a:pPr>
            <a:r>
              <a:rPr lang="en-US" baseline="0" dirty="0" smtClean="0"/>
              <a:t>If with location diversity = 2, all schemes jump to near-optimal capacity. </a:t>
            </a:r>
            <a:r>
              <a:rPr lang="en-US" baseline="0" dirty="0" err="1" smtClean="0"/>
              <a:t>OptWt</a:t>
            </a:r>
            <a:r>
              <a:rPr lang="en-US" baseline="0" dirty="0" smtClean="0"/>
              <a:t> has the greatest jump from less than 0.75 to 1. </a:t>
            </a:r>
          </a:p>
          <a:p>
            <a:pPr marL="1143000" lvl="2" indent="-228600">
              <a:buAutoNum type="arabicPeriod"/>
            </a:pPr>
            <a:r>
              <a:rPr lang="en-US" baseline="0" dirty="0" smtClean="0"/>
              <a:t>While location diversity capacity increases for all schemes, but the increase is greater for sub-optimal TE schemes enabling them to catch up with Optimal TE.</a:t>
            </a:r>
          </a:p>
          <a:p>
            <a:pPr marL="685800" lvl="1" indent="-228600">
              <a:buAutoNum type="arabicPeriod"/>
            </a:pPr>
            <a:r>
              <a:rPr lang="en-US" dirty="0" err="1" smtClean="0"/>
              <a:t>InvCap</a:t>
            </a:r>
            <a:r>
              <a:rPr lang="en-US" dirty="0" smtClean="0"/>
              <a:t>:</a:t>
            </a:r>
          </a:p>
          <a:p>
            <a:pPr marL="1143000" lvl="2" indent="-228600">
              <a:buAutoNum type="arabicPeriod"/>
            </a:pPr>
            <a:r>
              <a:rPr lang="en-US" dirty="0" err="1" smtClean="0"/>
              <a:t>InvCap</a:t>
            </a:r>
            <a:r>
              <a:rPr lang="en-US" baseline="0" dirty="0" smtClean="0"/>
              <a:t> starts sub-optimal and remains sub-optimal by 10% even with location diversity.</a:t>
            </a:r>
          </a:p>
          <a:p>
            <a:pPr marL="1143000" lvl="2" indent="-228600">
              <a:buAutoNum type="arabicPeriod"/>
            </a:pPr>
            <a:r>
              <a:rPr lang="en-US" baseline="0" dirty="0" smtClean="0"/>
              <a:t>In no Location Diversity case </a:t>
            </a:r>
            <a:r>
              <a:rPr lang="en-US" baseline="0" dirty="0" err="1" smtClean="0"/>
              <a:t>InvCap</a:t>
            </a:r>
            <a:r>
              <a:rPr lang="en-US" baseline="0" dirty="0" smtClean="0"/>
              <a:t> is 50% sub-optimal but with location diversity it remains only 30% sub-optimal.</a:t>
            </a:r>
            <a:endParaRPr lang="en-US" dirty="0" smtClean="0"/>
          </a:p>
          <a:p>
            <a:pPr marL="228600" indent="-228600">
              <a:buAutoNum type="arabicPeriod"/>
            </a:pPr>
            <a:r>
              <a:rPr lang="en-US" dirty="0" smtClean="0"/>
              <a:t>Analysis:</a:t>
            </a:r>
          </a:p>
          <a:p>
            <a:pPr marL="685800" lvl="1" indent="-228600">
              <a:buAutoNum type="arabicPeriod"/>
            </a:pPr>
            <a:r>
              <a:rPr lang="en-US" sz="3200" dirty="0" smtClean="0"/>
              <a:t>Any TE is optimal TE with location diversity.</a:t>
            </a:r>
            <a:endParaRPr lang="en-US" sz="2800" dirty="0" smtClean="0"/>
          </a:p>
          <a:p>
            <a:endParaRPr lang="en-US" baseline="0" dirty="0" smtClean="0"/>
          </a:p>
        </p:txBody>
      </p:sp>
      <p:sp>
        <p:nvSpPr>
          <p:cNvPr id="4" name="Slide Number Placeholder 3"/>
          <p:cNvSpPr>
            <a:spLocks noGrp="1"/>
          </p:cNvSpPr>
          <p:nvPr>
            <p:ph type="sldNum" sz="quarter" idx="10"/>
          </p:nvPr>
        </p:nvSpPr>
        <p:spPr/>
        <p:txBody>
          <a:bodyPr/>
          <a:lstStyle/>
          <a:p>
            <a:fld id="{47F48CD9-D5A1-4EC4-876C-0EAC28D69C77}" type="slidenum">
              <a:rPr lang="en-US" smtClean="0"/>
              <a:pPr/>
              <a:t>19</a:t>
            </a:fld>
            <a:endParaRPr lang="en-US"/>
          </a:p>
        </p:txBody>
      </p:sp>
    </p:spTree>
    <p:extLst>
      <p:ext uri="{BB962C8B-B14F-4D97-AF65-F5344CB8AC3E}">
        <p14:creationId xmlns:p14="http://schemas.microsoft.com/office/powerpoint/2010/main" xmlns="" val="257218143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 will conclude the talk by relating my relating the results</a:t>
            </a:r>
            <a:r>
              <a:rPr lang="en-US" baseline="0" dirty="0" smtClean="0"/>
              <a:t> shown in the previous slide to the title of the talk. </a:t>
            </a:r>
          </a:p>
          <a:p>
            <a:r>
              <a:rPr lang="en-US" baseline="0" dirty="0" smtClean="0"/>
              <a:t>“How location diversity ate traffic engineering’s cake.”</a:t>
            </a:r>
            <a:endParaRPr lang="en-US" dirty="0" smtClean="0"/>
          </a:p>
          <a:p>
            <a:endParaRPr lang="en-US" dirty="0" smtClean="0"/>
          </a:p>
          <a:p>
            <a:r>
              <a:rPr lang="en-US" dirty="0" smtClean="0"/>
              <a:t>Hence by reducing</a:t>
            </a:r>
            <a:r>
              <a:rPr lang="en-US" baseline="0" dirty="0" smtClean="0"/>
              <a:t> the margin between no TE and Optimal TE, location diversity reduces the benefits of doing TE in the Internet.</a:t>
            </a:r>
            <a:endParaRPr lang="en-US" dirty="0"/>
          </a:p>
        </p:txBody>
      </p:sp>
      <p:sp>
        <p:nvSpPr>
          <p:cNvPr id="4" name="Slide Number Placeholder 3"/>
          <p:cNvSpPr>
            <a:spLocks noGrp="1"/>
          </p:cNvSpPr>
          <p:nvPr>
            <p:ph type="sldNum" sz="quarter" idx="10"/>
          </p:nvPr>
        </p:nvSpPr>
        <p:spPr/>
        <p:txBody>
          <a:bodyPr/>
          <a:lstStyle/>
          <a:p>
            <a:fld id="{47F48CD9-D5A1-4EC4-876C-0EAC28D69C77}" type="slidenum">
              <a:rPr lang="en-US" smtClean="0"/>
              <a:pPr/>
              <a:t>20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We define l</a:t>
            </a:r>
            <a:r>
              <a:rPr lang="en-US" dirty="0" smtClean="0"/>
              <a:t>ocation diversity as the ability</a:t>
            </a:r>
            <a:r>
              <a:rPr lang="en-US" baseline="0" dirty="0" smtClean="0"/>
              <a:t> to download content from multiple locations in the network.</a:t>
            </a:r>
          </a:p>
          <a:p>
            <a:endParaRPr lang="en-US" baseline="0" dirty="0" smtClean="0"/>
          </a:p>
          <a:p>
            <a:r>
              <a:rPr lang="en-US" baseline="0" dirty="0" smtClean="0"/>
              <a:t>For example, a BitTorrent client could be downloading different chunks of the same file from three users in three continents. Other examples of location diversity are CDNs, other P2P applications, mirrored websites and geographically distributed datacenters of cloud computing providers. </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47F48CD9-D5A1-4EC4-876C-0EAC28D69C77}"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ISPs do traffic engineering</a:t>
            </a:r>
            <a:r>
              <a:rPr lang="en-US" baseline="0" dirty="0" smtClean="0"/>
              <a:t> for several objectives, e.g., minimizing congestion. </a:t>
            </a:r>
          </a:p>
          <a:p>
            <a:endParaRPr lang="en-US" baseline="0" dirty="0" smtClean="0"/>
          </a:p>
          <a:p>
            <a:r>
              <a:rPr lang="en-US" baseline="0" dirty="0" smtClean="0"/>
              <a:t>Optimize link utilization based metrics. Most commonly used Maximum link utilization (MLU)</a:t>
            </a:r>
            <a:endParaRPr lang="en-US" dirty="0"/>
          </a:p>
        </p:txBody>
      </p:sp>
      <p:sp>
        <p:nvSpPr>
          <p:cNvPr id="4" name="Slide Number Placeholder 3"/>
          <p:cNvSpPr>
            <a:spLocks noGrp="1"/>
          </p:cNvSpPr>
          <p:nvPr>
            <p:ph type="sldNum" sz="quarter" idx="10"/>
          </p:nvPr>
        </p:nvSpPr>
        <p:spPr/>
        <p:txBody>
          <a:bodyPr/>
          <a:lstStyle/>
          <a:p>
            <a:fld id="{47F48CD9-D5A1-4EC4-876C-0EAC28D69C77}"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Today, there is interaction between TE and location diversity in the network. </a:t>
            </a:r>
          </a:p>
          <a:p>
            <a:endParaRPr lang="en-US" baseline="0" dirty="0" smtClean="0"/>
          </a:p>
          <a:p>
            <a:r>
              <a:rPr lang="en-US" baseline="0" dirty="0" smtClean="0"/>
              <a:t>ISPs  do traffic engineering, change routing in the network in response to change in traffic demands in the network.</a:t>
            </a:r>
          </a:p>
          <a:p>
            <a:endParaRPr lang="en-US" baseline="0" dirty="0" smtClean="0"/>
          </a:p>
          <a:p>
            <a:r>
              <a:rPr lang="en-US" baseline="0" dirty="0" smtClean="0"/>
              <a:t>Location diversity enables applications to adapt to changing traffic demands.  For example CDNs have servers at many locations and they quickly respond to congestion in the network by redirecting users to the best location. </a:t>
            </a:r>
          </a:p>
          <a:p>
            <a:endParaRPr lang="en-US" baseline="0" dirty="0" smtClean="0"/>
          </a:p>
          <a:p>
            <a:r>
              <a:rPr lang="en-US" baseline="0" dirty="0" smtClean="0"/>
              <a:t>As a result, there is a interaction between the TE and location diversity which affects the traffic engineering done by ISPs.</a:t>
            </a:r>
          </a:p>
        </p:txBody>
      </p:sp>
      <p:sp>
        <p:nvSpPr>
          <p:cNvPr id="4" name="Slide Number Placeholder 3"/>
          <p:cNvSpPr>
            <a:spLocks noGrp="1"/>
          </p:cNvSpPr>
          <p:nvPr>
            <p:ph type="sldNum" sz="quarter" idx="10"/>
          </p:nvPr>
        </p:nvSpPr>
        <p:spPr/>
        <p:txBody>
          <a:bodyPr/>
          <a:lstStyle/>
          <a:p>
            <a:fld id="{47F48CD9-D5A1-4EC4-876C-0EAC28D69C77}"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Since</a:t>
            </a:r>
            <a:r>
              <a:rPr lang="en-US" baseline="0" dirty="0" smtClean="0"/>
              <a:t> location diversity affects TE done by ISPs, we need to measure the performance of any TE scheme while accounting for location diversity in the Internet.</a:t>
            </a:r>
          </a:p>
          <a:p>
            <a:endParaRPr lang="en-US" dirty="0" smtClean="0"/>
          </a:p>
          <a:p>
            <a:r>
              <a:rPr lang="en-US" dirty="0" smtClean="0"/>
              <a:t>This leads to</a:t>
            </a:r>
            <a:r>
              <a:rPr lang="en-US" baseline="0" dirty="0" smtClean="0"/>
              <a:t> our problem which is </a:t>
            </a:r>
          </a:p>
          <a:p>
            <a:endParaRPr lang="en-US" baseline="0" dirty="0" smtClean="0"/>
          </a:p>
          <a:p>
            <a:r>
              <a:rPr lang="en-US" baseline="0" dirty="0" smtClean="0"/>
              <a:t>How do  the TE schemes that we know today compare account for location diversity in the Internet.</a:t>
            </a:r>
          </a:p>
          <a:p>
            <a:endParaRPr lang="en-US" baseline="0" dirty="0" smtClean="0"/>
          </a:p>
        </p:txBody>
      </p:sp>
      <p:sp>
        <p:nvSpPr>
          <p:cNvPr id="4" name="Slide Number Placeholder 3"/>
          <p:cNvSpPr>
            <a:spLocks noGrp="1"/>
          </p:cNvSpPr>
          <p:nvPr>
            <p:ph type="sldNum" sz="quarter" idx="10"/>
          </p:nvPr>
        </p:nvSpPr>
        <p:spPr/>
        <p:txBody>
          <a:bodyPr/>
          <a:lstStyle/>
          <a:p>
            <a:fld id="{47F48CD9-D5A1-4EC4-876C-0EAC28D69C77}"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I will start by explaining how of location diversity affects </a:t>
            </a:r>
            <a:r>
              <a:rPr lang="en-US" baseline="0" smtClean="0"/>
              <a:t>traffic engineering.</a:t>
            </a:r>
            <a:endParaRPr lang="en-US" baseline="0" dirty="0" smtClean="0"/>
          </a:p>
        </p:txBody>
      </p:sp>
      <p:sp>
        <p:nvSpPr>
          <p:cNvPr id="4" name="Slide Number Placeholder 3"/>
          <p:cNvSpPr>
            <a:spLocks noGrp="1"/>
          </p:cNvSpPr>
          <p:nvPr>
            <p:ph type="sldNum" sz="quarter" idx="10"/>
          </p:nvPr>
        </p:nvSpPr>
        <p:spPr/>
        <p:txBody>
          <a:bodyPr/>
          <a:lstStyle/>
          <a:p>
            <a:fld id="{47F48CD9-D5A1-4EC4-876C-0EAC28D69C77}"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I will use this diagram to explain how application  adaptation to location diversity affects TE. </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There is content demand in the network which results in a traffic matrix. ISP measures the traffic matrix and does traffic engineering based on it. This is where location diversity enters the picture. As a response to the change in routing, applications adapt which results in a new traffic matrix and it alters the effect of TE done by ISPs.</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The key point is that even with the same content demand, traffic matrix  and routing can keep changing.</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I will next show an example of this phenomenon.</a:t>
            </a:r>
          </a:p>
          <a:p>
            <a:endParaRPr lang="en-US" baseline="0" dirty="0" smtClean="0"/>
          </a:p>
        </p:txBody>
      </p:sp>
      <p:sp>
        <p:nvSpPr>
          <p:cNvPr id="4" name="Slide Number Placeholder 3"/>
          <p:cNvSpPr>
            <a:spLocks noGrp="1"/>
          </p:cNvSpPr>
          <p:nvPr>
            <p:ph type="sldNum" sz="quarter" idx="10"/>
          </p:nvPr>
        </p:nvSpPr>
        <p:spPr/>
        <p:txBody>
          <a:bodyPr/>
          <a:lstStyle/>
          <a:p>
            <a:fld id="{47F48CD9-D5A1-4EC4-876C-0EAC28D69C77}"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baseline="0" dirty="0" smtClean="0"/>
              <a:t>Lets see how application adaptation can change the traffic matrix.</a:t>
            </a:r>
          </a:p>
          <a:p>
            <a:endParaRPr lang="en-US" baseline="0" dirty="0" smtClean="0"/>
          </a:p>
          <a:p>
            <a:r>
              <a:rPr lang="en-US" baseline="0" dirty="0" smtClean="0"/>
              <a:t>Topology: In this topology, there are 3 nodes: 1, 2 and 3. The 1-3 link has a capacity of 100 Mbps and delay of 10 </a:t>
            </a:r>
            <a:r>
              <a:rPr lang="en-US" baseline="0" dirty="0" err="1" smtClean="0"/>
              <a:t>ms.</a:t>
            </a:r>
            <a:r>
              <a:rPr lang="en-US" baseline="0" dirty="0" smtClean="0"/>
              <a:t> The top 1-2 link has capacity of 100 Mbps and a very small delay of 0.1 ms and the bottom 1-2 link has a capacity of 100 Mbps and 10ms. There is shortest path routing in network using OSPF link weights and flows are split equally among multiple paths with same cost. At the start, the link weights are as shown.</a:t>
            </a:r>
          </a:p>
          <a:p>
            <a:endParaRPr lang="en-US" baseline="0" dirty="0" smtClean="0"/>
          </a:p>
          <a:p>
            <a:r>
              <a:rPr lang="en-US" baseline="0" dirty="0" smtClean="0"/>
              <a:t>Users node 1 is downloading files from  the servers at node 2 and node 3.  There are two types of files: the blue file and the red file. The blue file is 10Mb and has 10req/s with demand of 100 Mbps and red file is 10 Mb and has 5 </a:t>
            </a:r>
            <a:r>
              <a:rPr lang="en-US" baseline="0" dirty="0" err="1" smtClean="0"/>
              <a:t>req</a:t>
            </a:r>
            <a:r>
              <a:rPr lang="en-US" baseline="0" dirty="0" smtClean="0"/>
              <a:t>/s with demand of 50 Mbps. Blue file is available at node 2 and 3 and the red file is available only at node 3. Blue file is downloaded using parallel TCP connections from both servers and TCP throughput is inversely proportional to path delay.</a:t>
            </a:r>
          </a:p>
          <a:p>
            <a:endParaRPr lang="en-US" baseline="0" dirty="0" smtClean="0"/>
          </a:p>
          <a:p>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Lets see how traffic is split. Since bottom 1-2 link has a smaller weight than top1-2 link, traffic between 1 and 2 goes through the bottom 1-2 link. Blue file has its traffic split equally at 50Mbps on bottom 1-2 link and the 1-3 link and the red file has all its 50Mbps traffic on the bottom 1-2 link. Therefore, the network has a maximum link utilization of 1 due to the bottom 1-2 link.</a:t>
            </a:r>
          </a:p>
          <a:p>
            <a:endParaRPr lang="en-US" baseline="0" dirty="0" smtClean="0"/>
          </a:p>
        </p:txBody>
      </p:sp>
      <p:sp>
        <p:nvSpPr>
          <p:cNvPr id="4" name="Slide Number Placeholder 3"/>
          <p:cNvSpPr>
            <a:spLocks noGrp="1"/>
          </p:cNvSpPr>
          <p:nvPr>
            <p:ph type="sldNum" sz="quarter" idx="10"/>
          </p:nvPr>
        </p:nvSpPr>
        <p:spPr/>
        <p:txBody>
          <a:bodyPr/>
          <a:lstStyle/>
          <a:p>
            <a:fld id="{47F48CD9-D5A1-4EC4-876C-0EAC28D69C77}"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dirty="0" smtClean="0"/>
              <a:t>Next, an ISP wants</a:t>
            </a:r>
            <a:r>
              <a:rPr lang="en-US" baseline="0" dirty="0" smtClean="0"/>
              <a:t> to change the link weight of top 1-2 link to 1 so that top 1-2 link and bottom 1-2 link have same shortest path distance. In this way, ISP hopes that traffic on bottom 1-2 link will be split equally between top 1-2 link and bottom 1-2 link.</a:t>
            </a:r>
          </a:p>
          <a:p>
            <a:r>
              <a:rPr lang="en-US" baseline="0" dirty="0" smtClean="0"/>
              <a:t>Thus we expect the network to have MLU of 0.5. Now, application adaptation changes our expectation.</a:t>
            </a:r>
          </a:p>
          <a:p>
            <a:endParaRPr lang="en-US" baseline="0" dirty="0" smtClean="0"/>
          </a:p>
          <a:p>
            <a:pPr marL="228600" indent="-228600">
              <a:buAutoNum type="arabicPeriod"/>
            </a:pPr>
            <a:r>
              <a:rPr lang="en-US" baseline="0" dirty="0" smtClean="0"/>
              <a:t>The number of flows from node 2 to node 1 will be split equally between the top 1-2 link and bottom 1-2 link.</a:t>
            </a:r>
          </a:p>
          <a:p>
            <a:pPr marL="228600" indent="-228600">
              <a:buAutoNum type="arabicPeriod"/>
            </a:pPr>
            <a:r>
              <a:rPr lang="en-US" baseline="0" dirty="0" smtClean="0"/>
              <a:t> Blue files are downloaded using parallel TCP connections from both 2 and 3.  Therefore, Half of the blue files will be downloaded  through the top 1-2 link and 1-3 link other half will be downloaded using bottom 1-2 link and 1-3 link using parallel TCP connections from two nodes. The files which will be downloaded through the top 1-2 link and the 1-3 link will be downloaded almost completely through the top 1-2 link since top 1-2 link has a very small delay compared to the 1-3 link. Thus 25 Mbps of traffic shifts from 1-3 link  to the top 1-2 link. This results in a MLU of 0.75 instead of 0.5 as expected after changing OSPF weights.</a:t>
            </a:r>
          </a:p>
          <a:p>
            <a:endParaRPr lang="en-US" baseline="0" dirty="0" smtClean="0"/>
          </a:p>
          <a:p>
            <a:r>
              <a:rPr lang="en-US" baseline="0" dirty="0" smtClean="0"/>
              <a:t>This example shows how traffic matrix and expected MLU can change as a result of location diversity even with the same demand.</a:t>
            </a:r>
          </a:p>
          <a:p>
            <a:endParaRPr lang="en-US" dirty="0" smtClean="0"/>
          </a:p>
        </p:txBody>
      </p:sp>
      <p:sp>
        <p:nvSpPr>
          <p:cNvPr id="4" name="Slide Number Placeholder 3"/>
          <p:cNvSpPr>
            <a:spLocks noGrp="1"/>
          </p:cNvSpPr>
          <p:nvPr>
            <p:ph type="sldNum" sz="quarter" idx="10"/>
          </p:nvPr>
        </p:nvSpPr>
        <p:spPr/>
        <p:txBody>
          <a:bodyPr/>
          <a:lstStyle/>
          <a:p>
            <a:fld id="{47F48CD9-D5A1-4EC4-876C-0EAC28D69C77}"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4A93BC9D-184C-4120-B6A7-388B5E76E0A5}" type="datetime1">
              <a:rPr lang="en-US" smtClean="0"/>
              <a:pPr/>
              <a:t>2/4/2013</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18E29D42-E056-4B8B-9A33-4B0CCB37A08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ED08966-FC9A-421B-B67E-03F871DA4E57}" type="datetime1">
              <a:rPr lang="en-US" smtClean="0"/>
              <a:pPr/>
              <a:t>2/4/2013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8E29D42-E056-4B8B-9A33-4B0CCB37A08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EBCD206-BEB6-4CE4-B5EA-AB3590EE7E31}" type="datetime1">
              <a:rPr lang="en-US" smtClean="0"/>
              <a:pPr/>
              <a:t>2/4/2013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8E29D42-E056-4B8B-9A33-4B0CCB37A08A}"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2588" y="152400"/>
            <a:ext cx="8304212" cy="990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381000" y="1143000"/>
            <a:ext cx="4076700" cy="4983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143000"/>
            <a:ext cx="4076700" cy="4983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sldNum" sz="quarter" idx="10"/>
          </p:nvPr>
        </p:nvSpPr>
        <p:spPr>
          <a:ln/>
        </p:spPr>
        <p:txBody>
          <a:bodyPr/>
          <a:lstStyle>
            <a:lvl1pPr>
              <a:defRPr/>
            </a:lvl1pPr>
          </a:lstStyle>
          <a:p>
            <a:fld id="{B1CDA221-C31D-44E4-8BCA-70A643A71646}" type="slidenum">
              <a:rPr lang="en-US"/>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D920A8F-94A6-4D0E-9E73-4FA1691E1183}" type="datetime1">
              <a:rPr lang="en-US" smtClean="0"/>
              <a:pPr/>
              <a:t>2/4/2013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8E29D42-E056-4B8B-9A33-4B0CCB37A08A}"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5637C58F-7E5A-45D9-A96B-A50E9C831109}" type="datetime1">
              <a:rPr lang="en-US" smtClean="0"/>
              <a:pPr/>
              <a:t>2/4/2013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8E29D42-E056-4B8B-9A33-4B0CCB37A08A}"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79AA92A-45D6-4BD7-ADDF-BD8F47343BBA}" type="datetime1">
              <a:rPr lang="en-US" smtClean="0"/>
              <a:pPr/>
              <a:t>2/4/2013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8E29D42-E056-4B8B-9A33-4B0CCB37A08A}"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E9A62E5C-D0DF-4511-B3DB-689EA2B210AD}" type="datetime1">
              <a:rPr lang="en-US" smtClean="0"/>
              <a:pPr/>
              <a:t>2/4/2013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18E29D42-E056-4B8B-9A33-4B0CCB37A08A}"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0E8E4000-311A-49F9-91B8-F0C6D80E7E4E}" type="datetime1">
              <a:rPr lang="en-US" smtClean="0"/>
              <a:pPr/>
              <a:t>2/4/2013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18E29D42-E056-4B8B-9A33-4B0CCB37A08A}"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74926665-9A21-4F5C-9F58-82C928114832}" type="datetime1">
              <a:rPr lang="en-US" smtClean="0"/>
              <a:pPr/>
              <a:t>2/4/2013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18E29D42-E056-4B8B-9A33-4B0CCB37A08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D4B31E97-8677-4742-8B14-2C31D5F57E11}" type="datetime1">
              <a:rPr lang="en-US" smtClean="0"/>
              <a:pPr/>
              <a:t>2/4/2013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8E29D42-E056-4B8B-9A33-4B0CCB37A08A}"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23513EE7-B269-4CB8-B890-CAF7AFD1CD9E}" type="datetime1">
              <a:rPr lang="en-US" smtClean="0"/>
              <a:pPr/>
              <a:t>2/4/2013</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18E29D42-E056-4B8B-9A33-4B0CCB37A08A}"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4"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7911BF53-476A-4EA2-8BF5-3F2D4778954E}" type="datetime1">
              <a:rPr lang="en-US" smtClean="0"/>
              <a:pPr/>
              <a:t>2/4/2013</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18E29D42-E056-4B8B-9A33-4B0CCB37A08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925" r:id="rId1"/>
    <p:sldLayoutId id="2147483926" r:id="rId2"/>
    <p:sldLayoutId id="2147483927" r:id="rId3"/>
    <p:sldLayoutId id="2147483928" r:id="rId4"/>
    <p:sldLayoutId id="2147483929" r:id="rId5"/>
    <p:sldLayoutId id="2147483930" r:id="rId6"/>
    <p:sldLayoutId id="2147483931" r:id="rId7"/>
    <p:sldLayoutId id="2147483932" r:id="rId8"/>
    <p:sldLayoutId id="2147483933" r:id="rId9"/>
    <p:sldLayoutId id="2147483934" r:id="rId10"/>
    <p:sldLayoutId id="2147483935" r:id="rId11"/>
    <p:sldLayoutId id="2147483936" r:id="rId12"/>
  </p:sldLayoutIdLst>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3.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4.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5.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2.xml"/><Relationship Id="rId1" Type="http://schemas.openxmlformats.org/officeDocument/2006/relationships/tags" Target="../tags/tag6.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tags" Target="../tags/tag7.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1.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600200"/>
            <a:ext cx="7848600" cy="1829761"/>
          </a:xfrm>
        </p:spPr>
        <p:txBody>
          <a:bodyPr>
            <a:noAutofit/>
          </a:bodyPr>
          <a:lstStyle/>
          <a:p>
            <a:pPr algn="l"/>
            <a:r>
              <a:rPr lang="en-US" sz="4000" dirty="0" smtClean="0">
                <a:solidFill>
                  <a:schemeClr val="tx1"/>
                </a:solidFill>
              </a:rPr>
              <a:t>How location diversity ate traffic engineering’s cake </a:t>
            </a:r>
            <a:endParaRPr lang="en-US" sz="4000" dirty="0">
              <a:solidFill>
                <a:schemeClr val="tx1"/>
              </a:solidFill>
            </a:endParaRPr>
          </a:p>
        </p:txBody>
      </p:sp>
      <p:sp>
        <p:nvSpPr>
          <p:cNvPr id="3" name="Subtitle 2"/>
          <p:cNvSpPr>
            <a:spLocks noGrp="1"/>
          </p:cNvSpPr>
          <p:nvPr>
            <p:ph type="subTitle" idx="1"/>
          </p:nvPr>
        </p:nvSpPr>
        <p:spPr>
          <a:xfrm>
            <a:off x="685800" y="3753296"/>
            <a:ext cx="7772400" cy="1199704"/>
          </a:xfrm>
        </p:spPr>
        <p:txBody>
          <a:bodyPr>
            <a:normAutofit fontScale="92500" lnSpcReduction="20000"/>
          </a:bodyPr>
          <a:lstStyle/>
          <a:p>
            <a:pPr algn="l"/>
            <a:r>
              <a:rPr lang="en-US" dirty="0" smtClean="0">
                <a:solidFill>
                  <a:schemeClr val="accent2"/>
                </a:solidFill>
              </a:rPr>
              <a:t>Abhigyan</a:t>
            </a:r>
            <a:r>
              <a:rPr lang="en-US" dirty="0" smtClean="0"/>
              <a:t>, Aditya Mishra, Vikas Kumar,</a:t>
            </a:r>
          </a:p>
          <a:p>
            <a:pPr algn="l"/>
            <a:r>
              <a:rPr lang="en-US" dirty="0" smtClean="0"/>
              <a:t>Arun Venkataramani</a:t>
            </a:r>
          </a:p>
          <a:p>
            <a:pPr algn="l"/>
            <a:r>
              <a:rPr lang="en-US" b="1" dirty="0" smtClean="0">
                <a:solidFill>
                  <a:schemeClr val="accent1"/>
                </a:solidFill>
              </a:rPr>
              <a:t>University of Massachusetts Amherst</a:t>
            </a:r>
            <a:endParaRPr lang="en-US" b="1" dirty="0">
              <a:solidFill>
                <a:schemeClr val="accent1"/>
              </a:solidFill>
            </a:endParaRPr>
          </a:p>
        </p:txBody>
      </p:sp>
      <p:sp>
        <p:nvSpPr>
          <p:cNvPr id="4" name="Slide Number Placeholder 3"/>
          <p:cNvSpPr>
            <a:spLocks noGrp="1"/>
          </p:cNvSpPr>
          <p:nvPr>
            <p:ph type="sldNum" sz="quarter" idx="12"/>
          </p:nvPr>
        </p:nvSpPr>
        <p:spPr/>
        <p:txBody>
          <a:bodyPr/>
          <a:lstStyle/>
          <a:p>
            <a:fld id="{18E29D42-E056-4B8B-9A33-4B0CCB37A08A}" type="slidenum">
              <a:rPr lang="en-US" smtClean="0"/>
              <a:pPr/>
              <a:t>1</a:t>
            </a:fld>
            <a:endParaRPr lang="en-US"/>
          </a:p>
        </p:txBody>
      </p:sp>
    </p:spTree>
  </p:cSld>
  <p:clrMapOvr>
    <a:masterClrMapping/>
  </p:clrMapOvr>
  <p:transition advTm="14804"/>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7467600" cy="1371600"/>
          </a:xfrm>
        </p:spPr>
        <p:txBody>
          <a:bodyPr>
            <a:normAutofit/>
          </a:bodyPr>
          <a:lstStyle/>
          <a:p>
            <a:r>
              <a:rPr lang="en-US" sz="3600" dirty="0" smtClean="0"/>
              <a:t>Location diversity changes TE problem (2)</a:t>
            </a:r>
            <a:endParaRPr lang="en-US" sz="3600" dirty="0"/>
          </a:p>
        </p:txBody>
      </p:sp>
      <p:sp>
        <p:nvSpPr>
          <p:cNvPr id="37" name="Rectangle 36"/>
          <p:cNvSpPr/>
          <p:nvPr/>
        </p:nvSpPr>
        <p:spPr>
          <a:xfrm>
            <a:off x="447041" y="1524000"/>
            <a:ext cx="6106159" cy="492443"/>
          </a:xfrm>
          <a:prstGeom prst="rect">
            <a:avLst/>
          </a:prstGeom>
          <a:ln>
            <a:noFill/>
          </a:ln>
        </p:spPr>
        <p:style>
          <a:lnRef idx="2">
            <a:schemeClr val="accent1"/>
          </a:lnRef>
          <a:fillRef idx="1">
            <a:schemeClr val="lt1"/>
          </a:fillRef>
          <a:effectRef idx="0">
            <a:schemeClr val="accent1"/>
          </a:effectRef>
          <a:fontRef idx="minor">
            <a:schemeClr val="dk1"/>
          </a:fontRef>
        </p:style>
        <p:txBody>
          <a:bodyPr wrap="none">
            <a:spAutoFit/>
          </a:bodyPr>
          <a:lstStyle/>
          <a:p>
            <a:pPr marL="457200" indent="-457200"/>
            <a:r>
              <a:rPr lang="en-US" sz="2600" b="1" dirty="0" smtClean="0"/>
              <a:t>Location diversity increases capacity</a:t>
            </a:r>
          </a:p>
        </p:txBody>
      </p:sp>
      <p:sp>
        <p:nvSpPr>
          <p:cNvPr id="56" name="TextBox 55"/>
          <p:cNvSpPr txBox="1"/>
          <p:nvPr/>
        </p:nvSpPr>
        <p:spPr>
          <a:xfrm rot="18949764">
            <a:off x="4430173" y="3039523"/>
            <a:ext cx="1450308" cy="400110"/>
          </a:xfrm>
          <a:prstGeom prst="rect">
            <a:avLst/>
          </a:prstGeom>
          <a:noFill/>
        </p:spPr>
        <p:txBody>
          <a:bodyPr wrap="square" rtlCol="0">
            <a:spAutoFit/>
          </a:bodyPr>
          <a:lstStyle/>
          <a:p>
            <a:r>
              <a:rPr lang="en-US" sz="2000" b="1" dirty="0" smtClean="0"/>
              <a:t>100 Mbps</a:t>
            </a:r>
          </a:p>
        </p:txBody>
      </p:sp>
      <p:sp>
        <p:nvSpPr>
          <p:cNvPr id="57" name="TextBox 56"/>
          <p:cNvSpPr txBox="1"/>
          <p:nvPr/>
        </p:nvSpPr>
        <p:spPr>
          <a:xfrm rot="3000986">
            <a:off x="2398125" y="3490802"/>
            <a:ext cx="2362200" cy="400110"/>
          </a:xfrm>
          <a:prstGeom prst="rect">
            <a:avLst/>
          </a:prstGeom>
          <a:noFill/>
        </p:spPr>
        <p:txBody>
          <a:bodyPr wrap="square" rtlCol="0">
            <a:spAutoFit/>
          </a:bodyPr>
          <a:lstStyle/>
          <a:p>
            <a:r>
              <a:rPr lang="en-US" sz="2000" b="1" dirty="0" smtClean="0"/>
              <a:t>100 Mbps</a:t>
            </a:r>
            <a:endParaRPr lang="en-US" sz="2000" b="1" dirty="0"/>
          </a:p>
        </p:txBody>
      </p:sp>
      <p:sp>
        <p:nvSpPr>
          <p:cNvPr id="59" name="Oval 58"/>
          <p:cNvSpPr/>
          <p:nvPr/>
        </p:nvSpPr>
        <p:spPr>
          <a:xfrm>
            <a:off x="3886200" y="4343399"/>
            <a:ext cx="457200" cy="457200"/>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b="1" dirty="0" smtClean="0"/>
              <a:t>1</a:t>
            </a:r>
            <a:endParaRPr lang="en-US" b="1" dirty="0"/>
          </a:p>
        </p:txBody>
      </p:sp>
      <p:sp>
        <p:nvSpPr>
          <p:cNvPr id="60" name="Oval 59"/>
          <p:cNvSpPr/>
          <p:nvPr/>
        </p:nvSpPr>
        <p:spPr>
          <a:xfrm>
            <a:off x="6096000" y="2133599"/>
            <a:ext cx="457200" cy="457200"/>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b="1" dirty="0" smtClean="0"/>
              <a:t>2</a:t>
            </a:r>
            <a:endParaRPr lang="en-US" b="1" dirty="0"/>
          </a:p>
        </p:txBody>
      </p:sp>
      <p:sp>
        <p:nvSpPr>
          <p:cNvPr id="61" name="Oval 60"/>
          <p:cNvSpPr/>
          <p:nvPr/>
        </p:nvSpPr>
        <p:spPr>
          <a:xfrm>
            <a:off x="1905000" y="2057399"/>
            <a:ext cx="457200" cy="457200"/>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b="1" dirty="0" smtClean="0"/>
              <a:t>3</a:t>
            </a:r>
            <a:endParaRPr lang="en-US" b="1" dirty="0"/>
          </a:p>
        </p:txBody>
      </p:sp>
      <p:cxnSp>
        <p:nvCxnSpPr>
          <p:cNvPr id="62" name="Straight Connector 61"/>
          <p:cNvCxnSpPr>
            <a:stCxn id="61" idx="5"/>
            <a:endCxn id="59" idx="1"/>
          </p:cNvCxnSpPr>
          <p:nvPr/>
        </p:nvCxnSpPr>
        <p:spPr>
          <a:xfrm rot="16200000" flipH="1">
            <a:off x="2142845" y="2600044"/>
            <a:ext cx="1962710" cy="1657910"/>
          </a:xfrm>
          <a:prstGeom prst="line">
            <a:avLst/>
          </a:prstGeom>
        </p:spPr>
        <p:style>
          <a:lnRef idx="3">
            <a:schemeClr val="dk1"/>
          </a:lnRef>
          <a:fillRef idx="0">
            <a:schemeClr val="dk1"/>
          </a:fillRef>
          <a:effectRef idx="2">
            <a:schemeClr val="dk1"/>
          </a:effectRef>
          <a:fontRef idx="minor">
            <a:schemeClr val="tx1"/>
          </a:fontRef>
        </p:style>
      </p:cxnSp>
      <p:pic>
        <p:nvPicPr>
          <p:cNvPr id="63" name="Picture 5"/>
          <p:cNvPicPr>
            <a:picLocks noChangeAspect="1" noChangeArrowheads="1"/>
          </p:cNvPicPr>
          <p:nvPr/>
        </p:nvPicPr>
        <p:blipFill>
          <a:blip r:embed="rId4" cstate="print">
            <a:duotone>
              <a:prstClr val="black"/>
              <a:schemeClr val="accent1">
                <a:tint val="45000"/>
                <a:satMod val="400000"/>
              </a:schemeClr>
            </a:duotone>
          </a:blip>
          <a:srcRect/>
          <a:stretch>
            <a:fillRect/>
          </a:stretch>
        </p:blipFill>
        <p:spPr bwMode="auto">
          <a:xfrm>
            <a:off x="304800" y="2133599"/>
            <a:ext cx="490953" cy="609600"/>
          </a:xfrm>
          <a:prstGeom prst="rect">
            <a:avLst/>
          </a:prstGeom>
          <a:noFill/>
          <a:ln w="9525">
            <a:noFill/>
            <a:miter lim="800000"/>
            <a:headEnd/>
            <a:tailEnd/>
          </a:ln>
          <a:effectLst/>
        </p:spPr>
      </p:pic>
      <p:sp>
        <p:nvSpPr>
          <p:cNvPr id="67" name="laptop"/>
          <p:cNvSpPr>
            <a:spLocks noEditPoints="1" noChangeArrowheads="1"/>
          </p:cNvSpPr>
          <p:nvPr/>
        </p:nvSpPr>
        <p:spPr bwMode="auto">
          <a:xfrm>
            <a:off x="3048000" y="5181600"/>
            <a:ext cx="295275" cy="381000"/>
          </a:xfrm>
          <a:custGeom>
            <a:avLst/>
            <a:gdLst>
              <a:gd name="T0" fmla="*/ 3362 w 21600"/>
              <a:gd name="T1" fmla="*/ 0 h 21600"/>
              <a:gd name="T2" fmla="*/ 3362 w 21600"/>
              <a:gd name="T3" fmla="*/ 7173 h 21600"/>
              <a:gd name="T4" fmla="*/ 18327 w 21600"/>
              <a:gd name="T5" fmla="*/ 0 h 21600"/>
              <a:gd name="T6" fmla="*/ 18327 w 21600"/>
              <a:gd name="T7" fmla="*/ 7173 h 21600"/>
              <a:gd name="T8" fmla="*/ 10800 w 21600"/>
              <a:gd name="T9" fmla="*/ 0 h 21600"/>
              <a:gd name="T10" fmla="*/ 10800 w 21600"/>
              <a:gd name="T11" fmla="*/ 21600 h 21600"/>
              <a:gd name="T12" fmla="*/ 0 w 21600"/>
              <a:gd name="T13" fmla="*/ 21600 h 21600"/>
              <a:gd name="T14" fmla="*/ 21600 w 21600"/>
              <a:gd name="T15" fmla="*/ 21600 h 21600"/>
              <a:gd name="T16" fmla="*/ 4445 w 21600"/>
              <a:gd name="T17" fmla="*/ 1858 h 21600"/>
              <a:gd name="T18" fmla="*/ 17311 w 21600"/>
              <a:gd name="T19" fmla="*/ 12323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3362" y="0"/>
                </a:moveTo>
                <a:lnTo>
                  <a:pt x="18327" y="0"/>
                </a:lnTo>
                <a:lnTo>
                  <a:pt x="18327" y="14347"/>
                </a:lnTo>
                <a:lnTo>
                  <a:pt x="3362" y="14347"/>
                </a:lnTo>
                <a:lnTo>
                  <a:pt x="3362" y="0"/>
                </a:lnTo>
                <a:close/>
              </a:path>
              <a:path w="21600" h="21600" extrusionOk="0">
                <a:moveTo>
                  <a:pt x="3340" y="15068"/>
                </a:moveTo>
                <a:lnTo>
                  <a:pt x="0" y="19877"/>
                </a:lnTo>
                <a:lnTo>
                  <a:pt x="21600" y="19877"/>
                </a:lnTo>
                <a:lnTo>
                  <a:pt x="18327" y="15068"/>
                </a:lnTo>
                <a:lnTo>
                  <a:pt x="3340" y="15068"/>
                </a:lnTo>
                <a:close/>
              </a:path>
              <a:path w="21600" h="21600" extrusionOk="0">
                <a:moveTo>
                  <a:pt x="0" y="19877"/>
                </a:moveTo>
                <a:lnTo>
                  <a:pt x="0" y="21600"/>
                </a:lnTo>
                <a:lnTo>
                  <a:pt x="21600" y="21600"/>
                </a:lnTo>
                <a:lnTo>
                  <a:pt x="21600" y="19877"/>
                </a:lnTo>
                <a:lnTo>
                  <a:pt x="0" y="19877"/>
                </a:lnTo>
                <a:close/>
              </a:path>
              <a:path w="21600" h="21600" extrusionOk="0">
                <a:moveTo>
                  <a:pt x="4186" y="1523"/>
                </a:moveTo>
                <a:lnTo>
                  <a:pt x="17547" y="1523"/>
                </a:lnTo>
                <a:lnTo>
                  <a:pt x="17547" y="12744"/>
                </a:lnTo>
                <a:lnTo>
                  <a:pt x="4186" y="12744"/>
                </a:lnTo>
                <a:lnTo>
                  <a:pt x="4186" y="1523"/>
                </a:lnTo>
                <a:close/>
              </a:path>
              <a:path w="21600" h="21600" extrusionOk="0">
                <a:moveTo>
                  <a:pt x="3318" y="15549"/>
                </a:moveTo>
                <a:lnTo>
                  <a:pt x="2917" y="16110"/>
                </a:lnTo>
                <a:lnTo>
                  <a:pt x="18727" y="16110"/>
                </a:lnTo>
                <a:lnTo>
                  <a:pt x="18327" y="15549"/>
                </a:lnTo>
                <a:lnTo>
                  <a:pt x="3318" y="15549"/>
                </a:lnTo>
                <a:close/>
              </a:path>
              <a:path w="21600" h="21600" extrusionOk="0">
                <a:moveTo>
                  <a:pt x="6213" y="18314"/>
                </a:moveTo>
                <a:lnTo>
                  <a:pt x="5946" y="18875"/>
                </a:lnTo>
                <a:lnTo>
                  <a:pt x="15766" y="18875"/>
                </a:lnTo>
                <a:lnTo>
                  <a:pt x="15499" y="18314"/>
                </a:lnTo>
                <a:lnTo>
                  <a:pt x="6213" y="18314"/>
                </a:lnTo>
                <a:close/>
              </a:path>
              <a:path w="21600" h="21600" extrusionOk="0">
                <a:moveTo>
                  <a:pt x="2828" y="16471"/>
                </a:moveTo>
                <a:lnTo>
                  <a:pt x="2405" y="17072"/>
                </a:lnTo>
                <a:lnTo>
                  <a:pt x="19284" y="17072"/>
                </a:lnTo>
                <a:lnTo>
                  <a:pt x="18839" y="16471"/>
                </a:lnTo>
                <a:lnTo>
                  <a:pt x="2828" y="16471"/>
                </a:lnTo>
                <a:close/>
              </a:path>
              <a:path w="21600" h="21600" extrusionOk="0">
                <a:moveTo>
                  <a:pt x="2316" y="17352"/>
                </a:moveTo>
                <a:lnTo>
                  <a:pt x="1871" y="17953"/>
                </a:lnTo>
                <a:lnTo>
                  <a:pt x="19863" y="17953"/>
                </a:lnTo>
                <a:lnTo>
                  <a:pt x="19395" y="17352"/>
                </a:lnTo>
                <a:lnTo>
                  <a:pt x="2316" y="17352"/>
                </a:lnTo>
                <a:close/>
              </a:path>
            </a:pathLst>
          </a:custGeom>
          <a:solidFill>
            <a:srgbClr val="C0C0C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68" name="laptop"/>
          <p:cNvSpPr>
            <a:spLocks noEditPoints="1" noChangeArrowheads="1"/>
          </p:cNvSpPr>
          <p:nvPr/>
        </p:nvSpPr>
        <p:spPr bwMode="auto">
          <a:xfrm>
            <a:off x="3505200" y="5181600"/>
            <a:ext cx="295275" cy="381000"/>
          </a:xfrm>
          <a:custGeom>
            <a:avLst/>
            <a:gdLst>
              <a:gd name="T0" fmla="*/ 3362 w 21600"/>
              <a:gd name="T1" fmla="*/ 0 h 21600"/>
              <a:gd name="T2" fmla="*/ 3362 w 21600"/>
              <a:gd name="T3" fmla="*/ 7173 h 21600"/>
              <a:gd name="T4" fmla="*/ 18327 w 21600"/>
              <a:gd name="T5" fmla="*/ 0 h 21600"/>
              <a:gd name="T6" fmla="*/ 18327 w 21600"/>
              <a:gd name="T7" fmla="*/ 7173 h 21600"/>
              <a:gd name="T8" fmla="*/ 10800 w 21600"/>
              <a:gd name="T9" fmla="*/ 0 h 21600"/>
              <a:gd name="T10" fmla="*/ 10800 w 21600"/>
              <a:gd name="T11" fmla="*/ 21600 h 21600"/>
              <a:gd name="T12" fmla="*/ 0 w 21600"/>
              <a:gd name="T13" fmla="*/ 21600 h 21600"/>
              <a:gd name="T14" fmla="*/ 21600 w 21600"/>
              <a:gd name="T15" fmla="*/ 21600 h 21600"/>
              <a:gd name="T16" fmla="*/ 4445 w 21600"/>
              <a:gd name="T17" fmla="*/ 1858 h 21600"/>
              <a:gd name="T18" fmla="*/ 17311 w 21600"/>
              <a:gd name="T19" fmla="*/ 12323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3362" y="0"/>
                </a:moveTo>
                <a:lnTo>
                  <a:pt x="18327" y="0"/>
                </a:lnTo>
                <a:lnTo>
                  <a:pt x="18327" y="14347"/>
                </a:lnTo>
                <a:lnTo>
                  <a:pt x="3362" y="14347"/>
                </a:lnTo>
                <a:lnTo>
                  <a:pt x="3362" y="0"/>
                </a:lnTo>
                <a:close/>
              </a:path>
              <a:path w="21600" h="21600" extrusionOk="0">
                <a:moveTo>
                  <a:pt x="3340" y="15068"/>
                </a:moveTo>
                <a:lnTo>
                  <a:pt x="0" y="19877"/>
                </a:lnTo>
                <a:lnTo>
                  <a:pt x="21600" y="19877"/>
                </a:lnTo>
                <a:lnTo>
                  <a:pt x="18327" y="15068"/>
                </a:lnTo>
                <a:lnTo>
                  <a:pt x="3340" y="15068"/>
                </a:lnTo>
                <a:close/>
              </a:path>
              <a:path w="21600" h="21600" extrusionOk="0">
                <a:moveTo>
                  <a:pt x="0" y="19877"/>
                </a:moveTo>
                <a:lnTo>
                  <a:pt x="0" y="21600"/>
                </a:lnTo>
                <a:lnTo>
                  <a:pt x="21600" y="21600"/>
                </a:lnTo>
                <a:lnTo>
                  <a:pt x="21600" y="19877"/>
                </a:lnTo>
                <a:lnTo>
                  <a:pt x="0" y="19877"/>
                </a:lnTo>
                <a:close/>
              </a:path>
              <a:path w="21600" h="21600" extrusionOk="0">
                <a:moveTo>
                  <a:pt x="4186" y="1523"/>
                </a:moveTo>
                <a:lnTo>
                  <a:pt x="17547" y="1523"/>
                </a:lnTo>
                <a:lnTo>
                  <a:pt x="17547" y="12744"/>
                </a:lnTo>
                <a:lnTo>
                  <a:pt x="4186" y="12744"/>
                </a:lnTo>
                <a:lnTo>
                  <a:pt x="4186" y="1523"/>
                </a:lnTo>
                <a:close/>
              </a:path>
              <a:path w="21600" h="21600" extrusionOk="0">
                <a:moveTo>
                  <a:pt x="3318" y="15549"/>
                </a:moveTo>
                <a:lnTo>
                  <a:pt x="2917" y="16110"/>
                </a:lnTo>
                <a:lnTo>
                  <a:pt x="18727" y="16110"/>
                </a:lnTo>
                <a:lnTo>
                  <a:pt x="18327" y="15549"/>
                </a:lnTo>
                <a:lnTo>
                  <a:pt x="3318" y="15549"/>
                </a:lnTo>
                <a:close/>
              </a:path>
              <a:path w="21600" h="21600" extrusionOk="0">
                <a:moveTo>
                  <a:pt x="6213" y="18314"/>
                </a:moveTo>
                <a:lnTo>
                  <a:pt x="5946" y="18875"/>
                </a:lnTo>
                <a:lnTo>
                  <a:pt x="15766" y="18875"/>
                </a:lnTo>
                <a:lnTo>
                  <a:pt x="15499" y="18314"/>
                </a:lnTo>
                <a:lnTo>
                  <a:pt x="6213" y="18314"/>
                </a:lnTo>
                <a:close/>
              </a:path>
              <a:path w="21600" h="21600" extrusionOk="0">
                <a:moveTo>
                  <a:pt x="2828" y="16471"/>
                </a:moveTo>
                <a:lnTo>
                  <a:pt x="2405" y="17072"/>
                </a:lnTo>
                <a:lnTo>
                  <a:pt x="19284" y="17072"/>
                </a:lnTo>
                <a:lnTo>
                  <a:pt x="18839" y="16471"/>
                </a:lnTo>
                <a:lnTo>
                  <a:pt x="2828" y="16471"/>
                </a:lnTo>
                <a:close/>
              </a:path>
              <a:path w="21600" h="21600" extrusionOk="0">
                <a:moveTo>
                  <a:pt x="2316" y="17352"/>
                </a:moveTo>
                <a:lnTo>
                  <a:pt x="1871" y="17953"/>
                </a:lnTo>
                <a:lnTo>
                  <a:pt x="19863" y="17953"/>
                </a:lnTo>
                <a:lnTo>
                  <a:pt x="19395" y="17352"/>
                </a:lnTo>
                <a:lnTo>
                  <a:pt x="2316" y="17352"/>
                </a:lnTo>
                <a:close/>
              </a:path>
            </a:pathLst>
          </a:custGeom>
          <a:solidFill>
            <a:srgbClr val="C0C0C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69" name="laptop"/>
          <p:cNvSpPr>
            <a:spLocks noEditPoints="1" noChangeArrowheads="1"/>
          </p:cNvSpPr>
          <p:nvPr/>
        </p:nvSpPr>
        <p:spPr bwMode="auto">
          <a:xfrm>
            <a:off x="4048125" y="5181600"/>
            <a:ext cx="295275" cy="381000"/>
          </a:xfrm>
          <a:custGeom>
            <a:avLst/>
            <a:gdLst>
              <a:gd name="T0" fmla="*/ 3362 w 21600"/>
              <a:gd name="T1" fmla="*/ 0 h 21600"/>
              <a:gd name="T2" fmla="*/ 3362 w 21600"/>
              <a:gd name="T3" fmla="*/ 7173 h 21600"/>
              <a:gd name="T4" fmla="*/ 18327 w 21600"/>
              <a:gd name="T5" fmla="*/ 0 h 21600"/>
              <a:gd name="T6" fmla="*/ 18327 w 21600"/>
              <a:gd name="T7" fmla="*/ 7173 h 21600"/>
              <a:gd name="T8" fmla="*/ 10800 w 21600"/>
              <a:gd name="T9" fmla="*/ 0 h 21600"/>
              <a:gd name="T10" fmla="*/ 10800 w 21600"/>
              <a:gd name="T11" fmla="*/ 21600 h 21600"/>
              <a:gd name="T12" fmla="*/ 0 w 21600"/>
              <a:gd name="T13" fmla="*/ 21600 h 21600"/>
              <a:gd name="T14" fmla="*/ 21600 w 21600"/>
              <a:gd name="T15" fmla="*/ 21600 h 21600"/>
              <a:gd name="T16" fmla="*/ 4445 w 21600"/>
              <a:gd name="T17" fmla="*/ 1858 h 21600"/>
              <a:gd name="T18" fmla="*/ 17311 w 21600"/>
              <a:gd name="T19" fmla="*/ 12323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3362" y="0"/>
                </a:moveTo>
                <a:lnTo>
                  <a:pt x="18327" y="0"/>
                </a:lnTo>
                <a:lnTo>
                  <a:pt x="18327" y="14347"/>
                </a:lnTo>
                <a:lnTo>
                  <a:pt x="3362" y="14347"/>
                </a:lnTo>
                <a:lnTo>
                  <a:pt x="3362" y="0"/>
                </a:lnTo>
                <a:close/>
              </a:path>
              <a:path w="21600" h="21600" extrusionOk="0">
                <a:moveTo>
                  <a:pt x="3340" y="15068"/>
                </a:moveTo>
                <a:lnTo>
                  <a:pt x="0" y="19877"/>
                </a:lnTo>
                <a:lnTo>
                  <a:pt x="21600" y="19877"/>
                </a:lnTo>
                <a:lnTo>
                  <a:pt x="18327" y="15068"/>
                </a:lnTo>
                <a:lnTo>
                  <a:pt x="3340" y="15068"/>
                </a:lnTo>
                <a:close/>
              </a:path>
              <a:path w="21600" h="21600" extrusionOk="0">
                <a:moveTo>
                  <a:pt x="0" y="19877"/>
                </a:moveTo>
                <a:lnTo>
                  <a:pt x="0" y="21600"/>
                </a:lnTo>
                <a:lnTo>
                  <a:pt x="21600" y="21600"/>
                </a:lnTo>
                <a:lnTo>
                  <a:pt x="21600" y="19877"/>
                </a:lnTo>
                <a:lnTo>
                  <a:pt x="0" y="19877"/>
                </a:lnTo>
                <a:close/>
              </a:path>
              <a:path w="21600" h="21600" extrusionOk="0">
                <a:moveTo>
                  <a:pt x="4186" y="1523"/>
                </a:moveTo>
                <a:lnTo>
                  <a:pt x="17547" y="1523"/>
                </a:lnTo>
                <a:lnTo>
                  <a:pt x="17547" y="12744"/>
                </a:lnTo>
                <a:lnTo>
                  <a:pt x="4186" y="12744"/>
                </a:lnTo>
                <a:lnTo>
                  <a:pt x="4186" y="1523"/>
                </a:lnTo>
                <a:close/>
              </a:path>
              <a:path w="21600" h="21600" extrusionOk="0">
                <a:moveTo>
                  <a:pt x="3318" y="15549"/>
                </a:moveTo>
                <a:lnTo>
                  <a:pt x="2917" y="16110"/>
                </a:lnTo>
                <a:lnTo>
                  <a:pt x="18727" y="16110"/>
                </a:lnTo>
                <a:lnTo>
                  <a:pt x="18327" y="15549"/>
                </a:lnTo>
                <a:lnTo>
                  <a:pt x="3318" y="15549"/>
                </a:lnTo>
                <a:close/>
              </a:path>
              <a:path w="21600" h="21600" extrusionOk="0">
                <a:moveTo>
                  <a:pt x="6213" y="18314"/>
                </a:moveTo>
                <a:lnTo>
                  <a:pt x="5946" y="18875"/>
                </a:lnTo>
                <a:lnTo>
                  <a:pt x="15766" y="18875"/>
                </a:lnTo>
                <a:lnTo>
                  <a:pt x="15499" y="18314"/>
                </a:lnTo>
                <a:lnTo>
                  <a:pt x="6213" y="18314"/>
                </a:lnTo>
                <a:close/>
              </a:path>
              <a:path w="21600" h="21600" extrusionOk="0">
                <a:moveTo>
                  <a:pt x="2828" y="16471"/>
                </a:moveTo>
                <a:lnTo>
                  <a:pt x="2405" y="17072"/>
                </a:lnTo>
                <a:lnTo>
                  <a:pt x="19284" y="17072"/>
                </a:lnTo>
                <a:lnTo>
                  <a:pt x="18839" y="16471"/>
                </a:lnTo>
                <a:lnTo>
                  <a:pt x="2828" y="16471"/>
                </a:lnTo>
                <a:close/>
              </a:path>
              <a:path w="21600" h="21600" extrusionOk="0">
                <a:moveTo>
                  <a:pt x="2316" y="17352"/>
                </a:moveTo>
                <a:lnTo>
                  <a:pt x="1871" y="17953"/>
                </a:lnTo>
                <a:lnTo>
                  <a:pt x="19863" y="17953"/>
                </a:lnTo>
                <a:lnTo>
                  <a:pt x="19395" y="17352"/>
                </a:lnTo>
                <a:lnTo>
                  <a:pt x="2316" y="17352"/>
                </a:lnTo>
                <a:close/>
              </a:path>
            </a:pathLst>
          </a:custGeom>
          <a:solidFill>
            <a:srgbClr val="C0C0C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0" name="TextBox 69"/>
          <p:cNvSpPr txBox="1"/>
          <p:nvPr/>
        </p:nvSpPr>
        <p:spPr>
          <a:xfrm>
            <a:off x="5029200" y="5117067"/>
            <a:ext cx="4038600" cy="369332"/>
          </a:xfrm>
          <a:prstGeom prst="rect">
            <a:avLst/>
          </a:prstGeom>
          <a:noFill/>
        </p:spPr>
        <p:txBody>
          <a:bodyPr wrap="square" rtlCol="0">
            <a:spAutoFit/>
          </a:bodyPr>
          <a:lstStyle/>
          <a:p>
            <a:r>
              <a:rPr lang="en-US" b="1" dirty="0" smtClean="0">
                <a:solidFill>
                  <a:schemeClr val="accent1"/>
                </a:solidFill>
              </a:rPr>
              <a:t>10 Mb x 10req/s =  100 Mbps</a:t>
            </a:r>
            <a:endParaRPr lang="en-US" b="1" dirty="0">
              <a:solidFill>
                <a:schemeClr val="accent1"/>
              </a:solidFill>
            </a:endParaRPr>
          </a:p>
        </p:txBody>
      </p:sp>
      <p:sp>
        <p:nvSpPr>
          <p:cNvPr id="72" name="laptop"/>
          <p:cNvSpPr>
            <a:spLocks noEditPoints="1" noChangeArrowheads="1"/>
          </p:cNvSpPr>
          <p:nvPr/>
        </p:nvSpPr>
        <p:spPr bwMode="auto">
          <a:xfrm>
            <a:off x="4581525" y="5181600"/>
            <a:ext cx="295275" cy="381000"/>
          </a:xfrm>
          <a:custGeom>
            <a:avLst/>
            <a:gdLst>
              <a:gd name="T0" fmla="*/ 3362 w 21600"/>
              <a:gd name="T1" fmla="*/ 0 h 21600"/>
              <a:gd name="T2" fmla="*/ 3362 w 21600"/>
              <a:gd name="T3" fmla="*/ 7173 h 21600"/>
              <a:gd name="T4" fmla="*/ 18327 w 21600"/>
              <a:gd name="T5" fmla="*/ 0 h 21600"/>
              <a:gd name="T6" fmla="*/ 18327 w 21600"/>
              <a:gd name="T7" fmla="*/ 7173 h 21600"/>
              <a:gd name="T8" fmla="*/ 10800 w 21600"/>
              <a:gd name="T9" fmla="*/ 0 h 21600"/>
              <a:gd name="T10" fmla="*/ 10800 w 21600"/>
              <a:gd name="T11" fmla="*/ 21600 h 21600"/>
              <a:gd name="T12" fmla="*/ 0 w 21600"/>
              <a:gd name="T13" fmla="*/ 21600 h 21600"/>
              <a:gd name="T14" fmla="*/ 21600 w 21600"/>
              <a:gd name="T15" fmla="*/ 21600 h 21600"/>
              <a:gd name="T16" fmla="*/ 4445 w 21600"/>
              <a:gd name="T17" fmla="*/ 1858 h 21600"/>
              <a:gd name="T18" fmla="*/ 17311 w 21600"/>
              <a:gd name="T19" fmla="*/ 12323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3362" y="0"/>
                </a:moveTo>
                <a:lnTo>
                  <a:pt x="18327" y="0"/>
                </a:lnTo>
                <a:lnTo>
                  <a:pt x="18327" y="14347"/>
                </a:lnTo>
                <a:lnTo>
                  <a:pt x="3362" y="14347"/>
                </a:lnTo>
                <a:lnTo>
                  <a:pt x="3362" y="0"/>
                </a:lnTo>
                <a:close/>
              </a:path>
              <a:path w="21600" h="21600" extrusionOk="0">
                <a:moveTo>
                  <a:pt x="3340" y="15068"/>
                </a:moveTo>
                <a:lnTo>
                  <a:pt x="0" y="19877"/>
                </a:lnTo>
                <a:lnTo>
                  <a:pt x="21600" y="19877"/>
                </a:lnTo>
                <a:lnTo>
                  <a:pt x="18327" y="15068"/>
                </a:lnTo>
                <a:lnTo>
                  <a:pt x="3340" y="15068"/>
                </a:lnTo>
                <a:close/>
              </a:path>
              <a:path w="21600" h="21600" extrusionOk="0">
                <a:moveTo>
                  <a:pt x="0" y="19877"/>
                </a:moveTo>
                <a:lnTo>
                  <a:pt x="0" y="21600"/>
                </a:lnTo>
                <a:lnTo>
                  <a:pt x="21600" y="21600"/>
                </a:lnTo>
                <a:lnTo>
                  <a:pt x="21600" y="19877"/>
                </a:lnTo>
                <a:lnTo>
                  <a:pt x="0" y="19877"/>
                </a:lnTo>
                <a:close/>
              </a:path>
              <a:path w="21600" h="21600" extrusionOk="0">
                <a:moveTo>
                  <a:pt x="4186" y="1523"/>
                </a:moveTo>
                <a:lnTo>
                  <a:pt x="17547" y="1523"/>
                </a:lnTo>
                <a:lnTo>
                  <a:pt x="17547" y="12744"/>
                </a:lnTo>
                <a:lnTo>
                  <a:pt x="4186" y="12744"/>
                </a:lnTo>
                <a:lnTo>
                  <a:pt x="4186" y="1523"/>
                </a:lnTo>
                <a:close/>
              </a:path>
              <a:path w="21600" h="21600" extrusionOk="0">
                <a:moveTo>
                  <a:pt x="3318" y="15549"/>
                </a:moveTo>
                <a:lnTo>
                  <a:pt x="2917" y="16110"/>
                </a:lnTo>
                <a:lnTo>
                  <a:pt x="18727" y="16110"/>
                </a:lnTo>
                <a:lnTo>
                  <a:pt x="18327" y="15549"/>
                </a:lnTo>
                <a:lnTo>
                  <a:pt x="3318" y="15549"/>
                </a:lnTo>
                <a:close/>
              </a:path>
              <a:path w="21600" h="21600" extrusionOk="0">
                <a:moveTo>
                  <a:pt x="6213" y="18314"/>
                </a:moveTo>
                <a:lnTo>
                  <a:pt x="5946" y="18875"/>
                </a:lnTo>
                <a:lnTo>
                  <a:pt x="15766" y="18875"/>
                </a:lnTo>
                <a:lnTo>
                  <a:pt x="15499" y="18314"/>
                </a:lnTo>
                <a:lnTo>
                  <a:pt x="6213" y="18314"/>
                </a:lnTo>
                <a:close/>
              </a:path>
              <a:path w="21600" h="21600" extrusionOk="0">
                <a:moveTo>
                  <a:pt x="2828" y="16471"/>
                </a:moveTo>
                <a:lnTo>
                  <a:pt x="2405" y="17072"/>
                </a:lnTo>
                <a:lnTo>
                  <a:pt x="19284" y="17072"/>
                </a:lnTo>
                <a:lnTo>
                  <a:pt x="18839" y="16471"/>
                </a:lnTo>
                <a:lnTo>
                  <a:pt x="2828" y="16471"/>
                </a:lnTo>
                <a:close/>
              </a:path>
              <a:path w="21600" h="21600" extrusionOk="0">
                <a:moveTo>
                  <a:pt x="2316" y="17352"/>
                </a:moveTo>
                <a:lnTo>
                  <a:pt x="1871" y="17953"/>
                </a:lnTo>
                <a:lnTo>
                  <a:pt x="19863" y="17953"/>
                </a:lnTo>
                <a:lnTo>
                  <a:pt x="19395" y="17352"/>
                </a:lnTo>
                <a:lnTo>
                  <a:pt x="2316" y="17352"/>
                </a:lnTo>
                <a:close/>
              </a:path>
            </a:pathLst>
          </a:custGeom>
          <a:solidFill>
            <a:srgbClr val="C0C0C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3" name="tower"/>
          <p:cNvSpPr>
            <a:spLocks noEditPoints="1" noChangeArrowheads="1"/>
          </p:cNvSpPr>
          <p:nvPr/>
        </p:nvSpPr>
        <p:spPr bwMode="auto">
          <a:xfrm>
            <a:off x="7086600" y="1981199"/>
            <a:ext cx="304799" cy="685799"/>
          </a:xfrm>
          <a:custGeom>
            <a:avLst/>
            <a:gdLst>
              <a:gd name="T0" fmla="*/ 0 w 21600"/>
              <a:gd name="T1" fmla="*/ 2184 h 21600"/>
              <a:gd name="T2" fmla="*/ 6664 w 21600"/>
              <a:gd name="T3" fmla="*/ 0 h 21600"/>
              <a:gd name="T4" fmla="*/ 10800 w 21600"/>
              <a:gd name="T5" fmla="*/ 0 h 21600"/>
              <a:gd name="T6" fmla="*/ 21600 w 21600"/>
              <a:gd name="T7" fmla="*/ 0 h 21600"/>
              <a:gd name="T8" fmla="*/ 21600 w 21600"/>
              <a:gd name="T9" fmla="*/ 11649 h 21600"/>
              <a:gd name="T10" fmla="*/ 21600 w 21600"/>
              <a:gd name="T11" fmla="*/ 19416 h 21600"/>
              <a:gd name="T12" fmla="*/ 15166 w 21600"/>
              <a:gd name="T13" fmla="*/ 21600 h 21600"/>
              <a:gd name="T14" fmla="*/ 10570 w 21600"/>
              <a:gd name="T15" fmla="*/ 21600 h 21600"/>
              <a:gd name="T16" fmla="*/ 0 w 21600"/>
              <a:gd name="T17" fmla="*/ 21600 h 21600"/>
              <a:gd name="T18" fmla="*/ 0 w 21600"/>
              <a:gd name="T19" fmla="*/ 11528 h 21600"/>
              <a:gd name="T20" fmla="*/ 459 w 21600"/>
              <a:gd name="T21" fmla="*/ 22540 h 21600"/>
              <a:gd name="T22" fmla="*/ 21485 w 21600"/>
              <a:gd name="T23" fmla="*/ 27000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T20" t="T21" r="T22" b="T23"/>
            <a:pathLst>
              <a:path w="21600" h="21600" extrusionOk="0">
                <a:moveTo>
                  <a:pt x="0" y="2184"/>
                </a:moveTo>
                <a:lnTo>
                  <a:pt x="6664" y="0"/>
                </a:lnTo>
                <a:lnTo>
                  <a:pt x="10800" y="0"/>
                </a:lnTo>
                <a:lnTo>
                  <a:pt x="21600" y="0"/>
                </a:lnTo>
                <a:lnTo>
                  <a:pt x="21600" y="11649"/>
                </a:lnTo>
                <a:lnTo>
                  <a:pt x="21600" y="19416"/>
                </a:lnTo>
                <a:lnTo>
                  <a:pt x="15166" y="21600"/>
                </a:lnTo>
                <a:lnTo>
                  <a:pt x="10570" y="21600"/>
                </a:lnTo>
                <a:lnTo>
                  <a:pt x="0" y="21600"/>
                </a:lnTo>
                <a:lnTo>
                  <a:pt x="0" y="11528"/>
                </a:lnTo>
                <a:lnTo>
                  <a:pt x="0" y="2184"/>
                </a:lnTo>
                <a:close/>
              </a:path>
              <a:path w="21600" h="21600" extrusionOk="0">
                <a:moveTo>
                  <a:pt x="0" y="2184"/>
                </a:moveTo>
                <a:lnTo>
                  <a:pt x="0" y="2184"/>
                </a:lnTo>
                <a:lnTo>
                  <a:pt x="14706" y="2184"/>
                </a:lnTo>
                <a:lnTo>
                  <a:pt x="21600" y="0"/>
                </a:lnTo>
                <a:moveTo>
                  <a:pt x="0" y="2184"/>
                </a:moveTo>
                <a:lnTo>
                  <a:pt x="14706" y="2184"/>
                </a:lnTo>
                <a:lnTo>
                  <a:pt x="14706" y="5339"/>
                </a:lnTo>
                <a:lnTo>
                  <a:pt x="14706" y="17474"/>
                </a:lnTo>
                <a:lnTo>
                  <a:pt x="14706" y="21600"/>
                </a:lnTo>
                <a:moveTo>
                  <a:pt x="1149" y="3034"/>
                </a:moveTo>
                <a:lnTo>
                  <a:pt x="13328" y="3034"/>
                </a:lnTo>
                <a:lnTo>
                  <a:pt x="13328" y="3519"/>
                </a:lnTo>
                <a:lnTo>
                  <a:pt x="1149" y="3519"/>
                </a:lnTo>
                <a:lnTo>
                  <a:pt x="1149" y="3034"/>
                </a:lnTo>
                <a:moveTo>
                  <a:pt x="1149" y="4490"/>
                </a:moveTo>
                <a:lnTo>
                  <a:pt x="13328" y="4490"/>
                </a:lnTo>
                <a:lnTo>
                  <a:pt x="13328" y="4854"/>
                </a:lnTo>
                <a:lnTo>
                  <a:pt x="1149" y="4854"/>
                </a:lnTo>
                <a:lnTo>
                  <a:pt x="1149" y="4490"/>
                </a:lnTo>
                <a:moveTo>
                  <a:pt x="1149" y="5946"/>
                </a:moveTo>
                <a:lnTo>
                  <a:pt x="13328" y="5946"/>
                </a:lnTo>
                <a:lnTo>
                  <a:pt x="13328" y="6310"/>
                </a:lnTo>
                <a:lnTo>
                  <a:pt x="1149" y="6310"/>
                </a:lnTo>
                <a:lnTo>
                  <a:pt x="1149" y="5946"/>
                </a:lnTo>
              </a:path>
            </a:pathLst>
          </a:custGeom>
          <a:solidFill>
            <a:srgbClr val="FFFFCC"/>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4" name="tower"/>
          <p:cNvSpPr>
            <a:spLocks noEditPoints="1" noChangeArrowheads="1"/>
          </p:cNvSpPr>
          <p:nvPr/>
        </p:nvSpPr>
        <p:spPr bwMode="auto">
          <a:xfrm>
            <a:off x="990600" y="1904999"/>
            <a:ext cx="381000" cy="685800"/>
          </a:xfrm>
          <a:custGeom>
            <a:avLst/>
            <a:gdLst>
              <a:gd name="T0" fmla="*/ 0 w 21600"/>
              <a:gd name="T1" fmla="*/ 2184 h 21600"/>
              <a:gd name="T2" fmla="*/ 6664 w 21600"/>
              <a:gd name="T3" fmla="*/ 0 h 21600"/>
              <a:gd name="T4" fmla="*/ 10800 w 21600"/>
              <a:gd name="T5" fmla="*/ 0 h 21600"/>
              <a:gd name="T6" fmla="*/ 21600 w 21600"/>
              <a:gd name="T7" fmla="*/ 0 h 21600"/>
              <a:gd name="T8" fmla="*/ 21600 w 21600"/>
              <a:gd name="T9" fmla="*/ 11649 h 21600"/>
              <a:gd name="T10" fmla="*/ 21600 w 21600"/>
              <a:gd name="T11" fmla="*/ 19416 h 21600"/>
              <a:gd name="T12" fmla="*/ 15166 w 21600"/>
              <a:gd name="T13" fmla="*/ 21600 h 21600"/>
              <a:gd name="T14" fmla="*/ 10570 w 21600"/>
              <a:gd name="T15" fmla="*/ 21600 h 21600"/>
              <a:gd name="T16" fmla="*/ 0 w 21600"/>
              <a:gd name="T17" fmla="*/ 21600 h 21600"/>
              <a:gd name="T18" fmla="*/ 0 w 21600"/>
              <a:gd name="T19" fmla="*/ 11528 h 21600"/>
              <a:gd name="T20" fmla="*/ 459 w 21600"/>
              <a:gd name="T21" fmla="*/ 22540 h 21600"/>
              <a:gd name="T22" fmla="*/ 21485 w 21600"/>
              <a:gd name="T23" fmla="*/ 27000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T20" t="T21" r="T22" b="T23"/>
            <a:pathLst>
              <a:path w="21600" h="21600" extrusionOk="0">
                <a:moveTo>
                  <a:pt x="0" y="2184"/>
                </a:moveTo>
                <a:lnTo>
                  <a:pt x="6664" y="0"/>
                </a:lnTo>
                <a:lnTo>
                  <a:pt x="10800" y="0"/>
                </a:lnTo>
                <a:lnTo>
                  <a:pt x="21600" y="0"/>
                </a:lnTo>
                <a:lnTo>
                  <a:pt x="21600" y="11649"/>
                </a:lnTo>
                <a:lnTo>
                  <a:pt x="21600" y="19416"/>
                </a:lnTo>
                <a:lnTo>
                  <a:pt x="15166" y="21600"/>
                </a:lnTo>
                <a:lnTo>
                  <a:pt x="10570" y="21600"/>
                </a:lnTo>
                <a:lnTo>
                  <a:pt x="0" y="21600"/>
                </a:lnTo>
                <a:lnTo>
                  <a:pt x="0" y="11528"/>
                </a:lnTo>
                <a:lnTo>
                  <a:pt x="0" y="2184"/>
                </a:lnTo>
                <a:close/>
              </a:path>
              <a:path w="21600" h="21600" extrusionOk="0">
                <a:moveTo>
                  <a:pt x="0" y="2184"/>
                </a:moveTo>
                <a:lnTo>
                  <a:pt x="0" y="2184"/>
                </a:lnTo>
                <a:lnTo>
                  <a:pt x="14706" y="2184"/>
                </a:lnTo>
                <a:lnTo>
                  <a:pt x="21600" y="0"/>
                </a:lnTo>
                <a:moveTo>
                  <a:pt x="0" y="2184"/>
                </a:moveTo>
                <a:lnTo>
                  <a:pt x="14706" y="2184"/>
                </a:lnTo>
                <a:lnTo>
                  <a:pt x="14706" y="5339"/>
                </a:lnTo>
                <a:lnTo>
                  <a:pt x="14706" y="17474"/>
                </a:lnTo>
                <a:lnTo>
                  <a:pt x="14706" y="21600"/>
                </a:lnTo>
                <a:moveTo>
                  <a:pt x="1149" y="3034"/>
                </a:moveTo>
                <a:lnTo>
                  <a:pt x="13328" y="3034"/>
                </a:lnTo>
                <a:lnTo>
                  <a:pt x="13328" y="3519"/>
                </a:lnTo>
                <a:lnTo>
                  <a:pt x="1149" y="3519"/>
                </a:lnTo>
                <a:lnTo>
                  <a:pt x="1149" y="3034"/>
                </a:lnTo>
                <a:moveTo>
                  <a:pt x="1149" y="4490"/>
                </a:moveTo>
                <a:lnTo>
                  <a:pt x="13328" y="4490"/>
                </a:lnTo>
                <a:lnTo>
                  <a:pt x="13328" y="4854"/>
                </a:lnTo>
                <a:lnTo>
                  <a:pt x="1149" y="4854"/>
                </a:lnTo>
                <a:lnTo>
                  <a:pt x="1149" y="4490"/>
                </a:lnTo>
                <a:moveTo>
                  <a:pt x="1149" y="5946"/>
                </a:moveTo>
                <a:lnTo>
                  <a:pt x="13328" y="5946"/>
                </a:lnTo>
                <a:lnTo>
                  <a:pt x="13328" y="6310"/>
                </a:lnTo>
                <a:lnTo>
                  <a:pt x="1149" y="6310"/>
                </a:lnTo>
                <a:lnTo>
                  <a:pt x="1149" y="5946"/>
                </a:lnTo>
              </a:path>
            </a:pathLst>
          </a:custGeom>
          <a:solidFill>
            <a:srgbClr val="FFFFCC"/>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cxnSp>
        <p:nvCxnSpPr>
          <p:cNvPr id="75" name="Straight Connector 74"/>
          <p:cNvCxnSpPr>
            <a:stCxn id="74" idx="4"/>
            <a:endCxn id="61" idx="2"/>
          </p:cNvCxnSpPr>
          <p:nvPr/>
        </p:nvCxnSpPr>
        <p:spPr>
          <a:xfrm>
            <a:off x="1371600" y="2274855"/>
            <a:ext cx="533400" cy="11144"/>
          </a:xfrm>
          <a:prstGeom prst="line">
            <a:avLst/>
          </a:prstGeom>
        </p:spPr>
        <p:style>
          <a:lnRef idx="3">
            <a:schemeClr val="dk1"/>
          </a:lnRef>
          <a:fillRef idx="0">
            <a:schemeClr val="dk1"/>
          </a:fillRef>
          <a:effectRef idx="2">
            <a:schemeClr val="dk1"/>
          </a:effectRef>
          <a:fontRef idx="minor">
            <a:schemeClr val="tx1"/>
          </a:fontRef>
        </p:style>
      </p:cxnSp>
      <p:cxnSp>
        <p:nvCxnSpPr>
          <p:cNvPr id="76" name="Straight Connector 75"/>
          <p:cNvCxnSpPr>
            <a:stCxn id="60" idx="6"/>
            <a:endCxn id="73" idx="9"/>
          </p:cNvCxnSpPr>
          <p:nvPr/>
        </p:nvCxnSpPr>
        <p:spPr>
          <a:xfrm flipV="1">
            <a:off x="6553200" y="2347212"/>
            <a:ext cx="533400" cy="14987"/>
          </a:xfrm>
          <a:prstGeom prst="line">
            <a:avLst/>
          </a:prstGeom>
        </p:spPr>
        <p:style>
          <a:lnRef idx="3">
            <a:schemeClr val="dk1"/>
          </a:lnRef>
          <a:fillRef idx="0">
            <a:schemeClr val="dk1"/>
          </a:fillRef>
          <a:effectRef idx="2">
            <a:schemeClr val="dk1"/>
          </a:effectRef>
          <a:fontRef idx="minor">
            <a:schemeClr val="tx1"/>
          </a:fontRef>
        </p:style>
      </p:cxnSp>
      <p:cxnSp>
        <p:nvCxnSpPr>
          <p:cNvPr id="77" name="Straight Connector 76"/>
          <p:cNvCxnSpPr>
            <a:stCxn id="59" idx="3"/>
            <a:endCxn id="67" idx="4"/>
          </p:cNvCxnSpPr>
          <p:nvPr/>
        </p:nvCxnSpPr>
        <p:spPr>
          <a:xfrm rot="5400000">
            <a:off x="3350419" y="4578864"/>
            <a:ext cx="447956" cy="757517"/>
          </a:xfrm>
          <a:prstGeom prst="line">
            <a:avLst/>
          </a:prstGeom>
          <a:ln w="28575"/>
        </p:spPr>
        <p:style>
          <a:lnRef idx="1">
            <a:schemeClr val="dk1"/>
          </a:lnRef>
          <a:fillRef idx="0">
            <a:schemeClr val="dk1"/>
          </a:fillRef>
          <a:effectRef idx="0">
            <a:schemeClr val="dk1"/>
          </a:effectRef>
          <a:fontRef idx="minor">
            <a:schemeClr val="tx1"/>
          </a:fontRef>
        </p:style>
      </p:cxnSp>
      <p:cxnSp>
        <p:nvCxnSpPr>
          <p:cNvPr id="78" name="Straight Connector 77"/>
          <p:cNvCxnSpPr>
            <a:stCxn id="59" idx="4"/>
            <a:endCxn id="68" idx="4"/>
          </p:cNvCxnSpPr>
          <p:nvPr/>
        </p:nvCxnSpPr>
        <p:spPr>
          <a:xfrm rot="5400000">
            <a:off x="3693319" y="4760118"/>
            <a:ext cx="381001" cy="461962"/>
          </a:xfrm>
          <a:prstGeom prst="line">
            <a:avLst/>
          </a:prstGeom>
          <a:ln w="28575"/>
        </p:spPr>
        <p:style>
          <a:lnRef idx="1">
            <a:schemeClr val="dk1"/>
          </a:lnRef>
          <a:fillRef idx="0">
            <a:schemeClr val="dk1"/>
          </a:fillRef>
          <a:effectRef idx="0">
            <a:schemeClr val="dk1"/>
          </a:effectRef>
          <a:fontRef idx="minor">
            <a:schemeClr val="tx1"/>
          </a:fontRef>
        </p:style>
      </p:cxnSp>
      <p:cxnSp>
        <p:nvCxnSpPr>
          <p:cNvPr id="79" name="Straight Connector 78"/>
          <p:cNvCxnSpPr>
            <a:stCxn id="59" idx="4"/>
            <a:endCxn id="69" idx="4"/>
          </p:cNvCxnSpPr>
          <p:nvPr/>
        </p:nvCxnSpPr>
        <p:spPr>
          <a:xfrm rot="16200000" flipH="1">
            <a:off x="3964781" y="4950617"/>
            <a:ext cx="381001" cy="80963"/>
          </a:xfrm>
          <a:prstGeom prst="line">
            <a:avLst/>
          </a:prstGeom>
          <a:ln w="28575"/>
        </p:spPr>
        <p:style>
          <a:lnRef idx="1">
            <a:schemeClr val="dk1"/>
          </a:lnRef>
          <a:fillRef idx="0">
            <a:schemeClr val="dk1"/>
          </a:fillRef>
          <a:effectRef idx="0">
            <a:schemeClr val="dk1"/>
          </a:effectRef>
          <a:fontRef idx="minor">
            <a:schemeClr val="tx1"/>
          </a:fontRef>
        </p:style>
      </p:cxnSp>
      <p:cxnSp>
        <p:nvCxnSpPr>
          <p:cNvPr id="80" name="Straight Connector 79"/>
          <p:cNvCxnSpPr>
            <a:stCxn id="59" idx="5"/>
            <a:endCxn id="72" idx="4"/>
          </p:cNvCxnSpPr>
          <p:nvPr/>
        </p:nvCxnSpPr>
        <p:spPr>
          <a:xfrm rot="16200000" flipH="1">
            <a:off x="4278826" y="4731263"/>
            <a:ext cx="447956" cy="452718"/>
          </a:xfrm>
          <a:prstGeom prst="line">
            <a:avLst/>
          </a:prstGeom>
          <a:ln w="28575"/>
        </p:spPr>
        <p:style>
          <a:lnRef idx="1">
            <a:schemeClr val="dk1"/>
          </a:lnRef>
          <a:fillRef idx="0">
            <a:schemeClr val="dk1"/>
          </a:fillRef>
          <a:effectRef idx="0">
            <a:schemeClr val="dk1"/>
          </a:effectRef>
          <a:fontRef idx="minor">
            <a:schemeClr val="tx1"/>
          </a:fontRef>
        </p:style>
      </p:cxnSp>
      <p:sp>
        <p:nvSpPr>
          <p:cNvPr id="84" name="TextBox 83"/>
          <p:cNvSpPr txBox="1"/>
          <p:nvPr/>
        </p:nvSpPr>
        <p:spPr>
          <a:xfrm rot="2826910">
            <a:off x="2087537" y="3600699"/>
            <a:ext cx="1683069" cy="400110"/>
          </a:xfrm>
          <a:prstGeom prst="rect">
            <a:avLst/>
          </a:prstGeom>
          <a:noFill/>
        </p:spPr>
        <p:txBody>
          <a:bodyPr wrap="square" rtlCol="0">
            <a:spAutoFit/>
          </a:bodyPr>
          <a:lstStyle/>
          <a:p>
            <a:r>
              <a:rPr lang="en-US" sz="2000" b="1" dirty="0" smtClean="0">
                <a:solidFill>
                  <a:schemeClr val="accent1"/>
                </a:solidFill>
              </a:rPr>
              <a:t>100 Mbps</a:t>
            </a:r>
            <a:endParaRPr lang="en-US" sz="2000" b="1" dirty="0">
              <a:solidFill>
                <a:schemeClr val="accent1"/>
              </a:solidFill>
            </a:endParaRPr>
          </a:p>
        </p:txBody>
      </p:sp>
      <p:cxnSp>
        <p:nvCxnSpPr>
          <p:cNvPr id="87" name="Straight Connector 86"/>
          <p:cNvCxnSpPr>
            <a:stCxn id="59" idx="7"/>
            <a:endCxn id="60" idx="3"/>
          </p:cNvCxnSpPr>
          <p:nvPr/>
        </p:nvCxnSpPr>
        <p:spPr>
          <a:xfrm rot="5400000" flipH="1" flipV="1">
            <a:off x="4276445" y="2523844"/>
            <a:ext cx="1886510" cy="1886510"/>
          </a:xfrm>
          <a:prstGeom prst="line">
            <a:avLst/>
          </a:prstGeom>
        </p:spPr>
        <p:style>
          <a:lnRef idx="3">
            <a:schemeClr val="dk1"/>
          </a:lnRef>
          <a:fillRef idx="0">
            <a:schemeClr val="dk1"/>
          </a:fillRef>
          <a:effectRef idx="2">
            <a:schemeClr val="dk1"/>
          </a:effectRef>
          <a:fontRef idx="minor">
            <a:schemeClr val="tx1"/>
          </a:fontRef>
        </p:style>
      </p:cxnSp>
      <p:pic>
        <p:nvPicPr>
          <p:cNvPr id="32" name="Picture 5"/>
          <p:cNvPicPr>
            <a:picLocks noChangeAspect="1" noChangeArrowheads="1"/>
          </p:cNvPicPr>
          <p:nvPr/>
        </p:nvPicPr>
        <p:blipFill>
          <a:blip r:embed="rId4" cstate="print">
            <a:duotone>
              <a:prstClr val="black"/>
              <a:schemeClr val="accent1">
                <a:tint val="45000"/>
                <a:satMod val="400000"/>
              </a:schemeClr>
            </a:duotone>
          </a:blip>
          <a:srcRect/>
          <a:stretch>
            <a:fillRect/>
          </a:stretch>
        </p:blipFill>
        <p:spPr bwMode="auto">
          <a:xfrm>
            <a:off x="7924800" y="2057399"/>
            <a:ext cx="490953" cy="609600"/>
          </a:xfrm>
          <a:prstGeom prst="rect">
            <a:avLst/>
          </a:prstGeom>
          <a:noFill/>
          <a:ln w="9525">
            <a:noFill/>
            <a:miter lim="800000"/>
            <a:headEnd/>
            <a:tailEnd/>
          </a:ln>
          <a:effectLst/>
        </p:spPr>
      </p:pic>
      <p:sp>
        <p:nvSpPr>
          <p:cNvPr id="33" name="TextBox 32"/>
          <p:cNvSpPr txBox="1"/>
          <p:nvPr/>
        </p:nvSpPr>
        <p:spPr>
          <a:xfrm rot="18876727">
            <a:off x="4749638" y="3511313"/>
            <a:ext cx="1683069" cy="400110"/>
          </a:xfrm>
          <a:prstGeom prst="rect">
            <a:avLst/>
          </a:prstGeom>
          <a:noFill/>
        </p:spPr>
        <p:txBody>
          <a:bodyPr wrap="square" rtlCol="0">
            <a:spAutoFit/>
          </a:bodyPr>
          <a:lstStyle/>
          <a:p>
            <a:r>
              <a:rPr lang="en-US" sz="2000" b="1" dirty="0" smtClean="0">
                <a:solidFill>
                  <a:schemeClr val="accent1"/>
                </a:solidFill>
              </a:rPr>
              <a:t>100 Mbps</a:t>
            </a:r>
            <a:endParaRPr lang="en-US" sz="2000" b="1" dirty="0">
              <a:solidFill>
                <a:schemeClr val="accent1"/>
              </a:solidFill>
            </a:endParaRPr>
          </a:p>
        </p:txBody>
      </p:sp>
      <p:cxnSp>
        <p:nvCxnSpPr>
          <p:cNvPr id="35" name="Straight Connector 34"/>
          <p:cNvCxnSpPr/>
          <p:nvPr/>
        </p:nvCxnSpPr>
        <p:spPr>
          <a:xfrm>
            <a:off x="5410200" y="5040867"/>
            <a:ext cx="2667000" cy="381000"/>
          </a:xfrm>
          <a:prstGeom prst="line">
            <a:avLst/>
          </a:prstGeom>
        </p:spPr>
        <p:style>
          <a:lnRef idx="2">
            <a:schemeClr val="dk1"/>
          </a:lnRef>
          <a:fillRef idx="0">
            <a:schemeClr val="dk1"/>
          </a:fillRef>
          <a:effectRef idx="1">
            <a:schemeClr val="dk1"/>
          </a:effectRef>
          <a:fontRef idx="minor">
            <a:schemeClr val="tx1"/>
          </a:fontRef>
        </p:style>
      </p:cxnSp>
      <p:sp>
        <p:nvSpPr>
          <p:cNvPr id="39" name="TextBox 38"/>
          <p:cNvSpPr txBox="1"/>
          <p:nvPr/>
        </p:nvSpPr>
        <p:spPr>
          <a:xfrm>
            <a:off x="5105400" y="4571999"/>
            <a:ext cx="4038600" cy="369332"/>
          </a:xfrm>
          <a:prstGeom prst="rect">
            <a:avLst/>
          </a:prstGeom>
          <a:noFill/>
        </p:spPr>
        <p:txBody>
          <a:bodyPr wrap="square" rtlCol="0">
            <a:spAutoFit/>
          </a:bodyPr>
          <a:lstStyle/>
          <a:p>
            <a:r>
              <a:rPr lang="en-US" b="1" dirty="0" smtClean="0">
                <a:solidFill>
                  <a:schemeClr val="accent1"/>
                </a:solidFill>
              </a:rPr>
              <a:t>10 Mb x 20req/s =  200 Mbps</a:t>
            </a:r>
            <a:endParaRPr lang="en-US" b="1" dirty="0">
              <a:solidFill>
                <a:schemeClr val="accent1"/>
              </a:solidFill>
            </a:endParaRPr>
          </a:p>
        </p:txBody>
      </p:sp>
      <p:sp>
        <p:nvSpPr>
          <p:cNvPr id="41" name="TextBox 40"/>
          <p:cNvSpPr txBox="1"/>
          <p:nvPr/>
        </p:nvSpPr>
        <p:spPr>
          <a:xfrm>
            <a:off x="381000" y="3352799"/>
            <a:ext cx="8153400" cy="461665"/>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pPr algn="ctr"/>
            <a:r>
              <a:rPr lang="en-US" sz="2400" b="1" dirty="0" smtClean="0"/>
              <a:t>Increase in capacity = 200/ 100 = 2</a:t>
            </a:r>
            <a:endParaRPr lang="en-US" sz="2400" b="1" dirty="0"/>
          </a:p>
        </p:txBody>
      </p:sp>
    </p:spTree>
    <p:custDataLst>
      <p:tags r:id="rId1"/>
    </p:custDataLst>
  </p:cSld>
  <p:clrMapOvr>
    <a:masterClrMapping/>
  </p:clrMapOvr>
  <p:transition advTm="15"/>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0"/>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9"/>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 grpId="0"/>
      <p:bldP spid="84" grpId="0"/>
      <p:bldP spid="33" grpId="0"/>
      <p:bldP spid="39" grpId="0"/>
      <p:bldP spid="41"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457200" indent="-457200">
              <a:buAutoNum type="arabicPeriod"/>
            </a:pPr>
            <a:r>
              <a:rPr lang="en-US" sz="2400" dirty="0" smtClean="0"/>
              <a:t>Motivation</a:t>
            </a:r>
          </a:p>
          <a:p>
            <a:pPr marL="914400" lvl="1" indent="-457200">
              <a:buAutoNum type="arabicPeriod"/>
            </a:pPr>
            <a:r>
              <a:rPr lang="en-US" sz="2400" dirty="0" smtClean="0"/>
              <a:t>Location diversity and traffic engineering</a:t>
            </a:r>
          </a:p>
          <a:p>
            <a:pPr marL="914400" lvl="1" indent="-457200">
              <a:buAutoNum type="arabicPeriod"/>
            </a:pPr>
            <a:r>
              <a:rPr lang="en-US" sz="2400" dirty="0" smtClean="0">
                <a:solidFill>
                  <a:schemeClr val="accent1"/>
                </a:solidFill>
              </a:rPr>
              <a:t>Metric of comparison</a:t>
            </a:r>
          </a:p>
          <a:p>
            <a:pPr marL="457200" indent="-457200">
              <a:buAutoNum type="arabicPeriod"/>
            </a:pPr>
            <a:r>
              <a:rPr lang="en-US" sz="2400" dirty="0" smtClean="0"/>
              <a:t>Evaluation</a:t>
            </a:r>
          </a:p>
          <a:p>
            <a:pPr marL="457200" indent="-457200">
              <a:buAutoNum type="arabicPeriod"/>
            </a:pPr>
            <a:r>
              <a:rPr lang="en-US" sz="2400" dirty="0" smtClean="0"/>
              <a:t>Conclusion</a:t>
            </a:r>
          </a:p>
          <a:p>
            <a:pPr marL="457200" indent="-457200">
              <a:buAutoNum type="arabicPeriod"/>
            </a:pPr>
            <a:endParaRPr lang="en-US" sz="2400" dirty="0" smtClean="0"/>
          </a:p>
          <a:p>
            <a:pPr marL="457200" indent="-457200">
              <a:buAutoNum type="arabicPeriod"/>
            </a:pPr>
            <a:endParaRPr lang="en-US" sz="2400" dirty="0" smtClean="0"/>
          </a:p>
          <a:p>
            <a:pPr marL="457200" indent="-457200">
              <a:buAutoNum type="arabicPeriod"/>
            </a:pPr>
            <a:endParaRPr lang="en-US" sz="2400" dirty="0" smtClean="0"/>
          </a:p>
          <a:p>
            <a:endParaRPr lang="en-US" sz="2400" dirty="0"/>
          </a:p>
        </p:txBody>
      </p:sp>
      <p:sp>
        <p:nvSpPr>
          <p:cNvPr id="4" name="Slide Number Placeholder 3"/>
          <p:cNvSpPr>
            <a:spLocks noGrp="1"/>
          </p:cNvSpPr>
          <p:nvPr>
            <p:ph type="sldNum" sz="quarter" idx="12"/>
          </p:nvPr>
        </p:nvSpPr>
        <p:spPr/>
        <p:txBody>
          <a:bodyPr/>
          <a:lstStyle/>
          <a:p>
            <a:fld id="{18E29D42-E056-4B8B-9A33-4B0CCB37A08A}" type="slidenum">
              <a:rPr lang="en-US" smtClean="0"/>
              <a:pPr/>
              <a:t>11</a:t>
            </a:fld>
            <a:endParaRPr lang="en-US"/>
          </a:p>
        </p:txBody>
      </p:sp>
      <p:sp>
        <p:nvSpPr>
          <p:cNvPr id="2" name="Title 1"/>
          <p:cNvSpPr>
            <a:spLocks noGrp="1"/>
          </p:cNvSpPr>
          <p:nvPr>
            <p:ph type="title"/>
          </p:nvPr>
        </p:nvSpPr>
        <p:spPr/>
        <p:txBody>
          <a:bodyPr/>
          <a:lstStyle/>
          <a:p>
            <a:r>
              <a:rPr lang="en-US" dirty="0" smtClean="0"/>
              <a:t>Outline</a:t>
            </a:r>
            <a:endParaRPr lang="en-US" dirty="0"/>
          </a:p>
        </p:txBody>
      </p:sp>
    </p:spTree>
  </p:cSld>
  <p:clrMapOvr>
    <a:masterClrMapping/>
  </p:clrMapOvr>
  <p:transition advTm="8409"/>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938528"/>
            <a:ext cx="4191000" cy="4538472"/>
          </a:xfrm>
        </p:spPr>
        <p:txBody>
          <a:bodyPr>
            <a:normAutofit/>
          </a:bodyPr>
          <a:lstStyle/>
          <a:p>
            <a:r>
              <a:rPr lang="en-US" sz="2400" dirty="0" smtClean="0"/>
              <a:t>Without location diversity</a:t>
            </a:r>
          </a:p>
          <a:p>
            <a:pPr lvl="1"/>
            <a:r>
              <a:rPr lang="en-US" sz="2400" dirty="0" smtClean="0"/>
              <a:t>Capacity = 1/MLU</a:t>
            </a:r>
          </a:p>
          <a:p>
            <a:pPr>
              <a:buNone/>
            </a:pPr>
            <a:endParaRPr lang="en-US" sz="2400" dirty="0"/>
          </a:p>
        </p:txBody>
      </p:sp>
      <p:sp>
        <p:nvSpPr>
          <p:cNvPr id="3" name="Slide Number Placeholder 2"/>
          <p:cNvSpPr>
            <a:spLocks noGrp="1"/>
          </p:cNvSpPr>
          <p:nvPr>
            <p:ph type="sldNum" sz="quarter" idx="12"/>
          </p:nvPr>
        </p:nvSpPr>
        <p:spPr>
          <a:xfrm>
            <a:off x="8778240" y="6407944"/>
            <a:ext cx="365760" cy="365125"/>
          </a:xfrm>
        </p:spPr>
        <p:txBody>
          <a:bodyPr/>
          <a:lstStyle/>
          <a:p>
            <a:fld id="{18E29D42-E056-4B8B-9A33-4B0CCB37A08A}" type="slidenum">
              <a:rPr lang="en-US" smtClean="0"/>
              <a:pPr/>
              <a:t>12</a:t>
            </a:fld>
            <a:endParaRPr lang="en-US"/>
          </a:p>
        </p:txBody>
      </p:sp>
      <p:sp>
        <p:nvSpPr>
          <p:cNvPr id="4" name="Title 3"/>
          <p:cNvSpPr>
            <a:spLocks noGrp="1"/>
          </p:cNvSpPr>
          <p:nvPr>
            <p:ph type="title"/>
          </p:nvPr>
        </p:nvSpPr>
        <p:spPr/>
        <p:txBody>
          <a:bodyPr/>
          <a:lstStyle/>
          <a:p>
            <a:r>
              <a:rPr lang="en-US" dirty="0" smtClean="0">
                <a:sym typeface="Wingdings" charset="2"/>
              </a:rPr>
              <a:t>MLU poor metric of capacity</a:t>
            </a:r>
            <a:endParaRPr lang="en-US" dirty="0"/>
          </a:p>
        </p:txBody>
      </p:sp>
      <p:sp>
        <p:nvSpPr>
          <p:cNvPr id="5" name="TextBox 4"/>
          <p:cNvSpPr txBox="1"/>
          <p:nvPr/>
        </p:nvSpPr>
        <p:spPr>
          <a:xfrm rot="17493905">
            <a:off x="6737833" y="3214870"/>
            <a:ext cx="1450308" cy="400110"/>
          </a:xfrm>
          <a:prstGeom prst="rect">
            <a:avLst/>
          </a:prstGeom>
          <a:noFill/>
        </p:spPr>
        <p:txBody>
          <a:bodyPr wrap="square" rtlCol="0">
            <a:spAutoFit/>
          </a:bodyPr>
          <a:lstStyle/>
          <a:p>
            <a:r>
              <a:rPr lang="en-US" sz="2000" b="1" dirty="0" smtClean="0"/>
              <a:t>100 Mbps</a:t>
            </a:r>
          </a:p>
        </p:txBody>
      </p:sp>
      <p:pic>
        <p:nvPicPr>
          <p:cNvPr id="7" name="Picture 5"/>
          <p:cNvPicPr>
            <a:picLocks noChangeAspect="1" noChangeArrowheads="1"/>
          </p:cNvPicPr>
          <p:nvPr/>
        </p:nvPicPr>
        <p:blipFill>
          <a:blip r:embed="rId4" cstate="print">
            <a:duotone>
              <a:prstClr val="black"/>
              <a:schemeClr val="accent2">
                <a:tint val="45000"/>
                <a:satMod val="400000"/>
              </a:schemeClr>
            </a:duotone>
            <a:lum contrast="2000"/>
          </a:blip>
          <a:srcRect/>
          <a:stretch>
            <a:fillRect/>
          </a:stretch>
        </p:blipFill>
        <p:spPr bwMode="auto">
          <a:xfrm>
            <a:off x="8305800" y="1295400"/>
            <a:ext cx="490953" cy="609600"/>
          </a:xfrm>
          <a:prstGeom prst="rect">
            <a:avLst/>
          </a:prstGeom>
          <a:noFill/>
          <a:ln w="9525">
            <a:noFill/>
            <a:miter lim="800000"/>
            <a:headEnd/>
            <a:tailEnd/>
          </a:ln>
          <a:effectLst/>
        </p:spPr>
      </p:pic>
      <p:sp>
        <p:nvSpPr>
          <p:cNvPr id="8" name="Oval 7"/>
          <p:cNvSpPr/>
          <p:nvPr/>
        </p:nvSpPr>
        <p:spPr>
          <a:xfrm>
            <a:off x="6705600" y="4724400"/>
            <a:ext cx="457200" cy="457200"/>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b="1" dirty="0" smtClean="0"/>
              <a:t>1</a:t>
            </a:r>
            <a:endParaRPr lang="en-US" b="1" dirty="0"/>
          </a:p>
        </p:txBody>
      </p:sp>
      <p:sp>
        <p:nvSpPr>
          <p:cNvPr id="9" name="Oval 8"/>
          <p:cNvSpPr/>
          <p:nvPr/>
        </p:nvSpPr>
        <p:spPr>
          <a:xfrm>
            <a:off x="8001000" y="2057400"/>
            <a:ext cx="457200" cy="457200"/>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b="1" dirty="0" smtClean="0"/>
              <a:t>2</a:t>
            </a:r>
            <a:endParaRPr lang="en-US" b="1" dirty="0"/>
          </a:p>
        </p:txBody>
      </p:sp>
      <p:sp>
        <p:nvSpPr>
          <p:cNvPr id="10" name="Oval 9"/>
          <p:cNvSpPr/>
          <p:nvPr/>
        </p:nvSpPr>
        <p:spPr>
          <a:xfrm>
            <a:off x="5181600" y="2133600"/>
            <a:ext cx="457200" cy="457200"/>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b="1" dirty="0" smtClean="0"/>
              <a:t>3</a:t>
            </a:r>
            <a:endParaRPr lang="en-US" b="1" dirty="0"/>
          </a:p>
        </p:txBody>
      </p:sp>
      <p:cxnSp>
        <p:nvCxnSpPr>
          <p:cNvPr id="11" name="Straight Connector 10"/>
          <p:cNvCxnSpPr>
            <a:stCxn id="10" idx="5"/>
            <a:endCxn id="8" idx="1"/>
          </p:cNvCxnSpPr>
          <p:nvPr/>
        </p:nvCxnSpPr>
        <p:spPr>
          <a:xfrm rot="16200000" flipH="1">
            <a:off x="5038445" y="3057245"/>
            <a:ext cx="2267510" cy="1200710"/>
          </a:xfrm>
          <a:prstGeom prst="line">
            <a:avLst/>
          </a:prstGeom>
        </p:spPr>
        <p:style>
          <a:lnRef idx="3">
            <a:schemeClr val="dk1"/>
          </a:lnRef>
          <a:fillRef idx="0">
            <a:schemeClr val="dk1"/>
          </a:fillRef>
          <a:effectRef idx="2">
            <a:schemeClr val="dk1"/>
          </a:effectRef>
          <a:fontRef idx="minor">
            <a:schemeClr val="tx1"/>
          </a:fontRef>
        </p:style>
      </p:cxnSp>
      <p:sp>
        <p:nvSpPr>
          <p:cNvPr id="13" name="laptop"/>
          <p:cNvSpPr>
            <a:spLocks noEditPoints="1" noChangeArrowheads="1"/>
          </p:cNvSpPr>
          <p:nvPr/>
        </p:nvSpPr>
        <p:spPr bwMode="auto">
          <a:xfrm>
            <a:off x="6019800" y="5486401"/>
            <a:ext cx="295275" cy="381000"/>
          </a:xfrm>
          <a:custGeom>
            <a:avLst/>
            <a:gdLst>
              <a:gd name="T0" fmla="*/ 3362 w 21600"/>
              <a:gd name="T1" fmla="*/ 0 h 21600"/>
              <a:gd name="T2" fmla="*/ 3362 w 21600"/>
              <a:gd name="T3" fmla="*/ 7173 h 21600"/>
              <a:gd name="T4" fmla="*/ 18327 w 21600"/>
              <a:gd name="T5" fmla="*/ 0 h 21600"/>
              <a:gd name="T6" fmla="*/ 18327 w 21600"/>
              <a:gd name="T7" fmla="*/ 7173 h 21600"/>
              <a:gd name="T8" fmla="*/ 10800 w 21600"/>
              <a:gd name="T9" fmla="*/ 0 h 21600"/>
              <a:gd name="T10" fmla="*/ 10800 w 21600"/>
              <a:gd name="T11" fmla="*/ 21600 h 21600"/>
              <a:gd name="T12" fmla="*/ 0 w 21600"/>
              <a:gd name="T13" fmla="*/ 21600 h 21600"/>
              <a:gd name="T14" fmla="*/ 21600 w 21600"/>
              <a:gd name="T15" fmla="*/ 21600 h 21600"/>
              <a:gd name="T16" fmla="*/ 4445 w 21600"/>
              <a:gd name="T17" fmla="*/ 1858 h 21600"/>
              <a:gd name="T18" fmla="*/ 17311 w 21600"/>
              <a:gd name="T19" fmla="*/ 12323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3362" y="0"/>
                </a:moveTo>
                <a:lnTo>
                  <a:pt x="18327" y="0"/>
                </a:lnTo>
                <a:lnTo>
                  <a:pt x="18327" y="14347"/>
                </a:lnTo>
                <a:lnTo>
                  <a:pt x="3362" y="14347"/>
                </a:lnTo>
                <a:lnTo>
                  <a:pt x="3362" y="0"/>
                </a:lnTo>
                <a:close/>
              </a:path>
              <a:path w="21600" h="21600" extrusionOk="0">
                <a:moveTo>
                  <a:pt x="3340" y="15068"/>
                </a:moveTo>
                <a:lnTo>
                  <a:pt x="0" y="19877"/>
                </a:lnTo>
                <a:lnTo>
                  <a:pt x="21600" y="19877"/>
                </a:lnTo>
                <a:lnTo>
                  <a:pt x="18327" y="15068"/>
                </a:lnTo>
                <a:lnTo>
                  <a:pt x="3340" y="15068"/>
                </a:lnTo>
                <a:close/>
              </a:path>
              <a:path w="21600" h="21600" extrusionOk="0">
                <a:moveTo>
                  <a:pt x="0" y="19877"/>
                </a:moveTo>
                <a:lnTo>
                  <a:pt x="0" y="21600"/>
                </a:lnTo>
                <a:lnTo>
                  <a:pt x="21600" y="21600"/>
                </a:lnTo>
                <a:lnTo>
                  <a:pt x="21600" y="19877"/>
                </a:lnTo>
                <a:lnTo>
                  <a:pt x="0" y="19877"/>
                </a:lnTo>
                <a:close/>
              </a:path>
              <a:path w="21600" h="21600" extrusionOk="0">
                <a:moveTo>
                  <a:pt x="4186" y="1523"/>
                </a:moveTo>
                <a:lnTo>
                  <a:pt x="17547" y="1523"/>
                </a:lnTo>
                <a:lnTo>
                  <a:pt x="17547" y="12744"/>
                </a:lnTo>
                <a:lnTo>
                  <a:pt x="4186" y="12744"/>
                </a:lnTo>
                <a:lnTo>
                  <a:pt x="4186" y="1523"/>
                </a:lnTo>
                <a:close/>
              </a:path>
              <a:path w="21600" h="21600" extrusionOk="0">
                <a:moveTo>
                  <a:pt x="3318" y="15549"/>
                </a:moveTo>
                <a:lnTo>
                  <a:pt x="2917" y="16110"/>
                </a:lnTo>
                <a:lnTo>
                  <a:pt x="18727" y="16110"/>
                </a:lnTo>
                <a:lnTo>
                  <a:pt x="18327" y="15549"/>
                </a:lnTo>
                <a:lnTo>
                  <a:pt x="3318" y="15549"/>
                </a:lnTo>
                <a:close/>
              </a:path>
              <a:path w="21600" h="21600" extrusionOk="0">
                <a:moveTo>
                  <a:pt x="6213" y="18314"/>
                </a:moveTo>
                <a:lnTo>
                  <a:pt x="5946" y="18875"/>
                </a:lnTo>
                <a:lnTo>
                  <a:pt x="15766" y="18875"/>
                </a:lnTo>
                <a:lnTo>
                  <a:pt x="15499" y="18314"/>
                </a:lnTo>
                <a:lnTo>
                  <a:pt x="6213" y="18314"/>
                </a:lnTo>
                <a:close/>
              </a:path>
              <a:path w="21600" h="21600" extrusionOk="0">
                <a:moveTo>
                  <a:pt x="2828" y="16471"/>
                </a:moveTo>
                <a:lnTo>
                  <a:pt x="2405" y="17072"/>
                </a:lnTo>
                <a:lnTo>
                  <a:pt x="19284" y="17072"/>
                </a:lnTo>
                <a:lnTo>
                  <a:pt x="18839" y="16471"/>
                </a:lnTo>
                <a:lnTo>
                  <a:pt x="2828" y="16471"/>
                </a:lnTo>
                <a:close/>
              </a:path>
              <a:path w="21600" h="21600" extrusionOk="0">
                <a:moveTo>
                  <a:pt x="2316" y="17352"/>
                </a:moveTo>
                <a:lnTo>
                  <a:pt x="1871" y="17953"/>
                </a:lnTo>
                <a:lnTo>
                  <a:pt x="19863" y="17953"/>
                </a:lnTo>
                <a:lnTo>
                  <a:pt x="19395" y="17352"/>
                </a:lnTo>
                <a:lnTo>
                  <a:pt x="2316" y="17352"/>
                </a:lnTo>
                <a:close/>
              </a:path>
            </a:pathLst>
          </a:custGeom>
          <a:solidFill>
            <a:srgbClr val="C0C0C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4" name="laptop"/>
          <p:cNvSpPr>
            <a:spLocks noEditPoints="1" noChangeArrowheads="1"/>
          </p:cNvSpPr>
          <p:nvPr/>
        </p:nvSpPr>
        <p:spPr bwMode="auto">
          <a:xfrm>
            <a:off x="6477000" y="5486401"/>
            <a:ext cx="295275" cy="381000"/>
          </a:xfrm>
          <a:custGeom>
            <a:avLst/>
            <a:gdLst>
              <a:gd name="T0" fmla="*/ 3362 w 21600"/>
              <a:gd name="T1" fmla="*/ 0 h 21600"/>
              <a:gd name="T2" fmla="*/ 3362 w 21600"/>
              <a:gd name="T3" fmla="*/ 7173 h 21600"/>
              <a:gd name="T4" fmla="*/ 18327 w 21600"/>
              <a:gd name="T5" fmla="*/ 0 h 21600"/>
              <a:gd name="T6" fmla="*/ 18327 w 21600"/>
              <a:gd name="T7" fmla="*/ 7173 h 21600"/>
              <a:gd name="T8" fmla="*/ 10800 w 21600"/>
              <a:gd name="T9" fmla="*/ 0 h 21600"/>
              <a:gd name="T10" fmla="*/ 10800 w 21600"/>
              <a:gd name="T11" fmla="*/ 21600 h 21600"/>
              <a:gd name="T12" fmla="*/ 0 w 21600"/>
              <a:gd name="T13" fmla="*/ 21600 h 21600"/>
              <a:gd name="T14" fmla="*/ 21600 w 21600"/>
              <a:gd name="T15" fmla="*/ 21600 h 21600"/>
              <a:gd name="T16" fmla="*/ 4445 w 21600"/>
              <a:gd name="T17" fmla="*/ 1858 h 21600"/>
              <a:gd name="T18" fmla="*/ 17311 w 21600"/>
              <a:gd name="T19" fmla="*/ 12323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3362" y="0"/>
                </a:moveTo>
                <a:lnTo>
                  <a:pt x="18327" y="0"/>
                </a:lnTo>
                <a:lnTo>
                  <a:pt x="18327" y="14347"/>
                </a:lnTo>
                <a:lnTo>
                  <a:pt x="3362" y="14347"/>
                </a:lnTo>
                <a:lnTo>
                  <a:pt x="3362" y="0"/>
                </a:lnTo>
                <a:close/>
              </a:path>
              <a:path w="21600" h="21600" extrusionOk="0">
                <a:moveTo>
                  <a:pt x="3340" y="15068"/>
                </a:moveTo>
                <a:lnTo>
                  <a:pt x="0" y="19877"/>
                </a:lnTo>
                <a:lnTo>
                  <a:pt x="21600" y="19877"/>
                </a:lnTo>
                <a:lnTo>
                  <a:pt x="18327" y="15068"/>
                </a:lnTo>
                <a:lnTo>
                  <a:pt x="3340" y="15068"/>
                </a:lnTo>
                <a:close/>
              </a:path>
              <a:path w="21600" h="21600" extrusionOk="0">
                <a:moveTo>
                  <a:pt x="0" y="19877"/>
                </a:moveTo>
                <a:lnTo>
                  <a:pt x="0" y="21600"/>
                </a:lnTo>
                <a:lnTo>
                  <a:pt x="21600" y="21600"/>
                </a:lnTo>
                <a:lnTo>
                  <a:pt x="21600" y="19877"/>
                </a:lnTo>
                <a:lnTo>
                  <a:pt x="0" y="19877"/>
                </a:lnTo>
                <a:close/>
              </a:path>
              <a:path w="21600" h="21600" extrusionOk="0">
                <a:moveTo>
                  <a:pt x="4186" y="1523"/>
                </a:moveTo>
                <a:lnTo>
                  <a:pt x="17547" y="1523"/>
                </a:lnTo>
                <a:lnTo>
                  <a:pt x="17547" y="12744"/>
                </a:lnTo>
                <a:lnTo>
                  <a:pt x="4186" y="12744"/>
                </a:lnTo>
                <a:lnTo>
                  <a:pt x="4186" y="1523"/>
                </a:lnTo>
                <a:close/>
              </a:path>
              <a:path w="21600" h="21600" extrusionOk="0">
                <a:moveTo>
                  <a:pt x="3318" y="15549"/>
                </a:moveTo>
                <a:lnTo>
                  <a:pt x="2917" y="16110"/>
                </a:lnTo>
                <a:lnTo>
                  <a:pt x="18727" y="16110"/>
                </a:lnTo>
                <a:lnTo>
                  <a:pt x="18327" y="15549"/>
                </a:lnTo>
                <a:lnTo>
                  <a:pt x="3318" y="15549"/>
                </a:lnTo>
                <a:close/>
              </a:path>
              <a:path w="21600" h="21600" extrusionOk="0">
                <a:moveTo>
                  <a:pt x="6213" y="18314"/>
                </a:moveTo>
                <a:lnTo>
                  <a:pt x="5946" y="18875"/>
                </a:lnTo>
                <a:lnTo>
                  <a:pt x="15766" y="18875"/>
                </a:lnTo>
                <a:lnTo>
                  <a:pt x="15499" y="18314"/>
                </a:lnTo>
                <a:lnTo>
                  <a:pt x="6213" y="18314"/>
                </a:lnTo>
                <a:close/>
              </a:path>
              <a:path w="21600" h="21600" extrusionOk="0">
                <a:moveTo>
                  <a:pt x="2828" y="16471"/>
                </a:moveTo>
                <a:lnTo>
                  <a:pt x="2405" y="17072"/>
                </a:lnTo>
                <a:lnTo>
                  <a:pt x="19284" y="17072"/>
                </a:lnTo>
                <a:lnTo>
                  <a:pt x="18839" y="16471"/>
                </a:lnTo>
                <a:lnTo>
                  <a:pt x="2828" y="16471"/>
                </a:lnTo>
                <a:close/>
              </a:path>
              <a:path w="21600" h="21600" extrusionOk="0">
                <a:moveTo>
                  <a:pt x="2316" y="17352"/>
                </a:moveTo>
                <a:lnTo>
                  <a:pt x="1871" y="17953"/>
                </a:lnTo>
                <a:lnTo>
                  <a:pt x="19863" y="17953"/>
                </a:lnTo>
                <a:lnTo>
                  <a:pt x="19395" y="17352"/>
                </a:lnTo>
                <a:lnTo>
                  <a:pt x="2316" y="17352"/>
                </a:lnTo>
                <a:close/>
              </a:path>
            </a:pathLst>
          </a:custGeom>
          <a:solidFill>
            <a:srgbClr val="C0C0C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5" name="laptop"/>
          <p:cNvSpPr>
            <a:spLocks noEditPoints="1" noChangeArrowheads="1"/>
          </p:cNvSpPr>
          <p:nvPr/>
        </p:nvSpPr>
        <p:spPr bwMode="auto">
          <a:xfrm>
            <a:off x="7019925" y="5486401"/>
            <a:ext cx="295275" cy="381000"/>
          </a:xfrm>
          <a:custGeom>
            <a:avLst/>
            <a:gdLst>
              <a:gd name="T0" fmla="*/ 3362 w 21600"/>
              <a:gd name="T1" fmla="*/ 0 h 21600"/>
              <a:gd name="T2" fmla="*/ 3362 w 21600"/>
              <a:gd name="T3" fmla="*/ 7173 h 21600"/>
              <a:gd name="T4" fmla="*/ 18327 w 21600"/>
              <a:gd name="T5" fmla="*/ 0 h 21600"/>
              <a:gd name="T6" fmla="*/ 18327 w 21600"/>
              <a:gd name="T7" fmla="*/ 7173 h 21600"/>
              <a:gd name="T8" fmla="*/ 10800 w 21600"/>
              <a:gd name="T9" fmla="*/ 0 h 21600"/>
              <a:gd name="T10" fmla="*/ 10800 w 21600"/>
              <a:gd name="T11" fmla="*/ 21600 h 21600"/>
              <a:gd name="T12" fmla="*/ 0 w 21600"/>
              <a:gd name="T13" fmla="*/ 21600 h 21600"/>
              <a:gd name="T14" fmla="*/ 21600 w 21600"/>
              <a:gd name="T15" fmla="*/ 21600 h 21600"/>
              <a:gd name="T16" fmla="*/ 4445 w 21600"/>
              <a:gd name="T17" fmla="*/ 1858 h 21600"/>
              <a:gd name="T18" fmla="*/ 17311 w 21600"/>
              <a:gd name="T19" fmla="*/ 12323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3362" y="0"/>
                </a:moveTo>
                <a:lnTo>
                  <a:pt x="18327" y="0"/>
                </a:lnTo>
                <a:lnTo>
                  <a:pt x="18327" y="14347"/>
                </a:lnTo>
                <a:lnTo>
                  <a:pt x="3362" y="14347"/>
                </a:lnTo>
                <a:lnTo>
                  <a:pt x="3362" y="0"/>
                </a:lnTo>
                <a:close/>
              </a:path>
              <a:path w="21600" h="21600" extrusionOk="0">
                <a:moveTo>
                  <a:pt x="3340" y="15068"/>
                </a:moveTo>
                <a:lnTo>
                  <a:pt x="0" y="19877"/>
                </a:lnTo>
                <a:lnTo>
                  <a:pt x="21600" y="19877"/>
                </a:lnTo>
                <a:lnTo>
                  <a:pt x="18327" y="15068"/>
                </a:lnTo>
                <a:lnTo>
                  <a:pt x="3340" y="15068"/>
                </a:lnTo>
                <a:close/>
              </a:path>
              <a:path w="21600" h="21600" extrusionOk="0">
                <a:moveTo>
                  <a:pt x="0" y="19877"/>
                </a:moveTo>
                <a:lnTo>
                  <a:pt x="0" y="21600"/>
                </a:lnTo>
                <a:lnTo>
                  <a:pt x="21600" y="21600"/>
                </a:lnTo>
                <a:lnTo>
                  <a:pt x="21600" y="19877"/>
                </a:lnTo>
                <a:lnTo>
                  <a:pt x="0" y="19877"/>
                </a:lnTo>
                <a:close/>
              </a:path>
              <a:path w="21600" h="21600" extrusionOk="0">
                <a:moveTo>
                  <a:pt x="4186" y="1523"/>
                </a:moveTo>
                <a:lnTo>
                  <a:pt x="17547" y="1523"/>
                </a:lnTo>
                <a:lnTo>
                  <a:pt x="17547" y="12744"/>
                </a:lnTo>
                <a:lnTo>
                  <a:pt x="4186" y="12744"/>
                </a:lnTo>
                <a:lnTo>
                  <a:pt x="4186" y="1523"/>
                </a:lnTo>
                <a:close/>
              </a:path>
              <a:path w="21600" h="21600" extrusionOk="0">
                <a:moveTo>
                  <a:pt x="3318" y="15549"/>
                </a:moveTo>
                <a:lnTo>
                  <a:pt x="2917" y="16110"/>
                </a:lnTo>
                <a:lnTo>
                  <a:pt x="18727" y="16110"/>
                </a:lnTo>
                <a:lnTo>
                  <a:pt x="18327" y="15549"/>
                </a:lnTo>
                <a:lnTo>
                  <a:pt x="3318" y="15549"/>
                </a:lnTo>
                <a:close/>
              </a:path>
              <a:path w="21600" h="21600" extrusionOk="0">
                <a:moveTo>
                  <a:pt x="6213" y="18314"/>
                </a:moveTo>
                <a:lnTo>
                  <a:pt x="5946" y="18875"/>
                </a:lnTo>
                <a:lnTo>
                  <a:pt x="15766" y="18875"/>
                </a:lnTo>
                <a:lnTo>
                  <a:pt x="15499" y="18314"/>
                </a:lnTo>
                <a:lnTo>
                  <a:pt x="6213" y="18314"/>
                </a:lnTo>
                <a:close/>
              </a:path>
              <a:path w="21600" h="21600" extrusionOk="0">
                <a:moveTo>
                  <a:pt x="2828" y="16471"/>
                </a:moveTo>
                <a:lnTo>
                  <a:pt x="2405" y="17072"/>
                </a:lnTo>
                <a:lnTo>
                  <a:pt x="19284" y="17072"/>
                </a:lnTo>
                <a:lnTo>
                  <a:pt x="18839" y="16471"/>
                </a:lnTo>
                <a:lnTo>
                  <a:pt x="2828" y="16471"/>
                </a:lnTo>
                <a:close/>
              </a:path>
              <a:path w="21600" h="21600" extrusionOk="0">
                <a:moveTo>
                  <a:pt x="2316" y="17352"/>
                </a:moveTo>
                <a:lnTo>
                  <a:pt x="1871" y="17953"/>
                </a:lnTo>
                <a:lnTo>
                  <a:pt x="19863" y="17953"/>
                </a:lnTo>
                <a:lnTo>
                  <a:pt x="19395" y="17352"/>
                </a:lnTo>
                <a:lnTo>
                  <a:pt x="2316" y="17352"/>
                </a:lnTo>
                <a:close/>
              </a:path>
            </a:pathLst>
          </a:custGeom>
          <a:solidFill>
            <a:srgbClr val="C0C0C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7" name="TextBox 16"/>
          <p:cNvSpPr txBox="1"/>
          <p:nvPr/>
        </p:nvSpPr>
        <p:spPr>
          <a:xfrm>
            <a:off x="7620000" y="4953000"/>
            <a:ext cx="1600200" cy="369332"/>
          </a:xfrm>
          <a:prstGeom prst="rect">
            <a:avLst/>
          </a:prstGeom>
          <a:noFill/>
        </p:spPr>
        <p:txBody>
          <a:bodyPr wrap="square" rtlCol="0">
            <a:spAutoFit/>
          </a:bodyPr>
          <a:lstStyle/>
          <a:p>
            <a:r>
              <a:rPr lang="en-US" b="1" dirty="0" smtClean="0">
                <a:solidFill>
                  <a:schemeClr val="accent2"/>
                </a:solidFill>
              </a:rPr>
              <a:t>25 Mbps</a:t>
            </a:r>
            <a:endParaRPr lang="en-US" b="1" dirty="0">
              <a:solidFill>
                <a:schemeClr val="accent2"/>
              </a:solidFill>
            </a:endParaRPr>
          </a:p>
        </p:txBody>
      </p:sp>
      <p:sp>
        <p:nvSpPr>
          <p:cNvPr id="18" name="laptop"/>
          <p:cNvSpPr>
            <a:spLocks noEditPoints="1" noChangeArrowheads="1"/>
          </p:cNvSpPr>
          <p:nvPr/>
        </p:nvSpPr>
        <p:spPr bwMode="auto">
          <a:xfrm>
            <a:off x="7553325" y="5486401"/>
            <a:ext cx="295275" cy="381000"/>
          </a:xfrm>
          <a:custGeom>
            <a:avLst/>
            <a:gdLst>
              <a:gd name="T0" fmla="*/ 3362 w 21600"/>
              <a:gd name="T1" fmla="*/ 0 h 21600"/>
              <a:gd name="T2" fmla="*/ 3362 w 21600"/>
              <a:gd name="T3" fmla="*/ 7173 h 21600"/>
              <a:gd name="T4" fmla="*/ 18327 w 21600"/>
              <a:gd name="T5" fmla="*/ 0 h 21600"/>
              <a:gd name="T6" fmla="*/ 18327 w 21600"/>
              <a:gd name="T7" fmla="*/ 7173 h 21600"/>
              <a:gd name="T8" fmla="*/ 10800 w 21600"/>
              <a:gd name="T9" fmla="*/ 0 h 21600"/>
              <a:gd name="T10" fmla="*/ 10800 w 21600"/>
              <a:gd name="T11" fmla="*/ 21600 h 21600"/>
              <a:gd name="T12" fmla="*/ 0 w 21600"/>
              <a:gd name="T13" fmla="*/ 21600 h 21600"/>
              <a:gd name="T14" fmla="*/ 21600 w 21600"/>
              <a:gd name="T15" fmla="*/ 21600 h 21600"/>
              <a:gd name="T16" fmla="*/ 4445 w 21600"/>
              <a:gd name="T17" fmla="*/ 1858 h 21600"/>
              <a:gd name="T18" fmla="*/ 17311 w 21600"/>
              <a:gd name="T19" fmla="*/ 12323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3362" y="0"/>
                </a:moveTo>
                <a:lnTo>
                  <a:pt x="18327" y="0"/>
                </a:lnTo>
                <a:lnTo>
                  <a:pt x="18327" y="14347"/>
                </a:lnTo>
                <a:lnTo>
                  <a:pt x="3362" y="14347"/>
                </a:lnTo>
                <a:lnTo>
                  <a:pt x="3362" y="0"/>
                </a:lnTo>
                <a:close/>
              </a:path>
              <a:path w="21600" h="21600" extrusionOk="0">
                <a:moveTo>
                  <a:pt x="3340" y="15068"/>
                </a:moveTo>
                <a:lnTo>
                  <a:pt x="0" y="19877"/>
                </a:lnTo>
                <a:lnTo>
                  <a:pt x="21600" y="19877"/>
                </a:lnTo>
                <a:lnTo>
                  <a:pt x="18327" y="15068"/>
                </a:lnTo>
                <a:lnTo>
                  <a:pt x="3340" y="15068"/>
                </a:lnTo>
                <a:close/>
              </a:path>
              <a:path w="21600" h="21600" extrusionOk="0">
                <a:moveTo>
                  <a:pt x="0" y="19877"/>
                </a:moveTo>
                <a:lnTo>
                  <a:pt x="0" y="21600"/>
                </a:lnTo>
                <a:lnTo>
                  <a:pt x="21600" y="21600"/>
                </a:lnTo>
                <a:lnTo>
                  <a:pt x="21600" y="19877"/>
                </a:lnTo>
                <a:lnTo>
                  <a:pt x="0" y="19877"/>
                </a:lnTo>
                <a:close/>
              </a:path>
              <a:path w="21600" h="21600" extrusionOk="0">
                <a:moveTo>
                  <a:pt x="4186" y="1523"/>
                </a:moveTo>
                <a:lnTo>
                  <a:pt x="17547" y="1523"/>
                </a:lnTo>
                <a:lnTo>
                  <a:pt x="17547" y="12744"/>
                </a:lnTo>
                <a:lnTo>
                  <a:pt x="4186" y="12744"/>
                </a:lnTo>
                <a:lnTo>
                  <a:pt x="4186" y="1523"/>
                </a:lnTo>
                <a:close/>
              </a:path>
              <a:path w="21600" h="21600" extrusionOk="0">
                <a:moveTo>
                  <a:pt x="3318" y="15549"/>
                </a:moveTo>
                <a:lnTo>
                  <a:pt x="2917" y="16110"/>
                </a:lnTo>
                <a:lnTo>
                  <a:pt x="18727" y="16110"/>
                </a:lnTo>
                <a:lnTo>
                  <a:pt x="18327" y="15549"/>
                </a:lnTo>
                <a:lnTo>
                  <a:pt x="3318" y="15549"/>
                </a:lnTo>
                <a:close/>
              </a:path>
              <a:path w="21600" h="21600" extrusionOk="0">
                <a:moveTo>
                  <a:pt x="6213" y="18314"/>
                </a:moveTo>
                <a:lnTo>
                  <a:pt x="5946" y="18875"/>
                </a:lnTo>
                <a:lnTo>
                  <a:pt x="15766" y="18875"/>
                </a:lnTo>
                <a:lnTo>
                  <a:pt x="15499" y="18314"/>
                </a:lnTo>
                <a:lnTo>
                  <a:pt x="6213" y="18314"/>
                </a:lnTo>
                <a:close/>
              </a:path>
              <a:path w="21600" h="21600" extrusionOk="0">
                <a:moveTo>
                  <a:pt x="2828" y="16471"/>
                </a:moveTo>
                <a:lnTo>
                  <a:pt x="2405" y="17072"/>
                </a:lnTo>
                <a:lnTo>
                  <a:pt x="19284" y="17072"/>
                </a:lnTo>
                <a:lnTo>
                  <a:pt x="18839" y="16471"/>
                </a:lnTo>
                <a:lnTo>
                  <a:pt x="2828" y="16471"/>
                </a:lnTo>
                <a:close/>
              </a:path>
              <a:path w="21600" h="21600" extrusionOk="0">
                <a:moveTo>
                  <a:pt x="2316" y="17352"/>
                </a:moveTo>
                <a:lnTo>
                  <a:pt x="1871" y="17953"/>
                </a:lnTo>
                <a:lnTo>
                  <a:pt x="19863" y="17953"/>
                </a:lnTo>
                <a:lnTo>
                  <a:pt x="19395" y="17352"/>
                </a:lnTo>
                <a:lnTo>
                  <a:pt x="2316" y="17352"/>
                </a:lnTo>
                <a:close/>
              </a:path>
            </a:pathLst>
          </a:custGeom>
          <a:solidFill>
            <a:srgbClr val="C0C0C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9" name="tower"/>
          <p:cNvSpPr>
            <a:spLocks noEditPoints="1" noChangeArrowheads="1"/>
          </p:cNvSpPr>
          <p:nvPr/>
        </p:nvSpPr>
        <p:spPr bwMode="auto">
          <a:xfrm>
            <a:off x="8686800" y="1905000"/>
            <a:ext cx="304799" cy="685799"/>
          </a:xfrm>
          <a:custGeom>
            <a:avLst/>
            <a:gdLst>
              <a:gd name="T0" fmla="*/ 0 w 21600"/>
              <a:gd name="T1" fmla="*/ 2184 h 21600"/>
              <a:gd name="T2" fmla="*/ 6664 w 21600"/>
              <a:gd name="T3" fmla="*/ 0 h 21600"/>
              <a:gd name="T4" fmla="*/ 10800 w 21600"/>
              <a:gd name="T5" fmla="*/ 0 h 21600"/>
              <a:gd name="T6" fmla="*/ 21600 w 21600"/>
              <a:gd name="T7" fmla="*/ 0 h 21600"/>
              <a:gd name="T8" fmla="*/ 21600 w 21600"/>
              <a:gd name="T9" fmla="*/ 11649 h 21600"/>
              <a:gd name="T10" fmla="*/ 21600 w 21600"/>
              <a:gd name="T11" fmla="*/ 19416 h 21600"/>
              <a:gd name="T12" fmla="*/ 15166 w 21600"/>
              <a:gd name="T13" fmla="*/ 21600 h 21600"/>
              <a:gd name="T14" fmla="*/ 10570 w 21600"/>
              <a:gd name="T15" fmla="*/ 21600 h 21600"/>
              <a:gd name="T16" fmla="*/ 0 w 21600"/>
              <a:gd name="T17" fmla="*/ 21600 h 21600"/>
              <a:gd name="T18" fmla="*/ 0 w 21600"/>
              <a:gd name="T19" fmla="*/ 11528 h 21600"/>
              <a:gd name="T20" fmla="*/ 459 w 21600"/>
              <a:gd name="T21" fmla="*/ 22540 h 21600"/>
              <a:gd name="T22" fmla="*/ 21485 w 21600"/>
              <a:gd name="T23" fmla="*/ 27000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T20" t="T21" r="T22" b="T23"/>
            <a:pathLst>
              <a:path w="21600" h="21600" extrusionOk="0">
                <a:moveTo>
                  <a:pt x="0" y="2184"/>
                </a:moveTo>
                <a:lnTo>
                  <a:pt x="6664" y="0"/>
                </a:lnTo>
                <a:lnTo>
                  <a:pt x="10800" y="0"/>
                </a:lnTo>
                <a:lnTo>
                  <a:pt x="21600" y="0"/>
                </a:lnTo>
                <a:lnTo>
                  <a:pt x="21600" y="11649"/>
                </a:lnTo>
                <a:lnTo>
                  <a:pt x="21600" y="19416"/>
                </a:lnTo>
                <a:lnTo>
                  <a:pt x="15166" y="21600"/>
                </a:lnTo>
                <a:lnTo>
                  <a:pt x="10570" y="21600"/>
                </a:lnTo>
                <a:lnTo>
                  <a:pt x="0" y="21600"/>
                </a:lnTo>
                <a:lnTo>
                  <a:pt x="0" y="11528"/>
                </a:lnTo>
                <a:lnTo>
                  <a:pt x="0" y="2184"/>
                </a:lnTo>
                <a:close/>
              </a:path>
              <a:path w="21600" h="21600" extrusionOk="0">
                <a:moveTo>
                  <a:pt x="0" y="2184"/>
                </a:moveTo>
                <a:lnTo>
                  <a:pt x="0" y="2184"/>
                </a:lnTo>
                <a:lnTo>
                  <a:pt x="14706" y="2184"/>
                </a:lnTo>
                <a:lnTo>
                  <a:pt x="21600" y="0"/>
                </a:lnTo>
                <a:moveTo>
                  <a:pt x="0" y="2184"/>
                </a:moveTo>
                <a:lnTo>
                  <a:pt x="14706" y="2184"/>
                </a:lnTo>
                <a:lnTo>
                  <a:pt x="14706" y="5339"/>
                </a:lnTo>
                <a:lnTo>
                  <a:pt x="14706" y="17474"/>
                </a:lnTo>
                <a:lnTo>
                  <a:pt x="14706" y="21600"/>
                </a:lnTo>
                <a:moveTo>
                  <a:pt x="1149" y="3034"/>
                </a:moveTo>
                <a:lnTo>
                  <a:pt x="13328" y="3034"/>
                </a:lnTo>
                <a:lnTo>
                  <a:pt x="13328" y="3519"/>
                </a:lnTo>
                <a:lnTo>
                  <a:pt x="1149" y="3519"/>
                </a:lnTo>
                <a:lnTo>
                  <a:pt x="1149" y="3034"/>
                </a:lnTo>
                <a:moveTo>
                  <a:pt x="1149" y="4490"/>
                </a:moveTo>
                <a:lnTo>
                  <a:pt x="13328" y="4490"/>
                </a:lnTo>
                <a:lnTo>
                  <a:pt x="13328" y="4854"/>
                </a:lnTo>
                <a:lnTo>
                  <a:pt x="1149" y="4854"/>
                </a:lnTo>
                <a:lnTo>
                  <a:pt x="1149" y="4490"/>
                </a:lnTo>
                <a:moveTo>
                  <a:pt x="1149" y="5946"/>
                </a:moveTo>
                <a:lnTo>
                  <a:pt x="13328" y="5946"/>
                </a:lnTo>
                <a:lnTo>
                  <a:pt x="13328" y="6310"/>
                </a:lnTo>
                <a:lnTo>
                  <a:pt x="1149" y="6310"/>
                </a:lnTo>
                <a:lnTo>
                  <a:pt x="1149" y="5946"/>
                </a:lnTo>
              </a:path>
            </a:pathLst>
          </a:custGeom>
          <a:solidFill>
            <a:srgbClr val="FFFFCC"/>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0" name="tower"/>
          <p:cNvSpPr>
            <a:spLocks noEditPoints="1" noChangeArrowheads="1"/>
          </p:cNvSpPr>
          <p:nvPr/>
        </p:nvSpPr>
        <p:spPr bwMode="auto">
          <a:xfrm>
            <a:off x="4724400" y="1981200"/>
            <a:ext cx="228600" cy="685800"/>
          </a:xfrm>
          <a:custGeom>
            <a:avLst/>
            <a:gdLst>
              <a:gd name="T0" fmla="*/ 0 w 21600"/>
              <a:gd name="T1" fmla="*/ 2184 h 21600"/>
              <a:gd name="T2" fmla="*/ 6664 w 21600"/>
              <a:gd name="T3" fmla="*/ 0 h 21600"/>
              <a:gd name="T4" fmla="*/ 10800 w 21600"/>
              <a:gd name="T5" fmla="*/ 0 h 21600"/>
              <a:gd name="T6" fmla="*/ 21600 w 21600"/>
              <a:gd name="T7" fmla="*/ 0 h 21600"/>
              <a:gd name="T8" fmla="*/ 21600 w 21600"/>
              <a:gd name="T9" fmla="*/ 11649 h 21600"/>
              <a:gd name="T10" fmla="*/ 21600 w 21600"/>
              <a:gd name="T11" fmla="*/ 19416 h 21600"/>
              <a:gd name="T12" fmla="*/ 15166 w 21600"/>
              <a:gd name="T13" fmla="*/ 21600 h 21600"/>
              <a:gd name="T14" fmla="*/ 10570 w 21600"/>
              <a:gd name="T15" fmla="*/ 21600 h 21600"/>
              <a:gd name="T16" fmla="*/ 0 w 21600"/>
              <a:gd name="T17" fmla="*/ 21600 h 21600"/>
              <a:gd name="T18" fmla="*/ 0 w 21600"/>
              <a:gd name="T19" fmla="*/ 11528 h 21600"/>
              <a:gd name="T20" fmla="*/ 459 w 21600"/>
              <a:gd name="T21" fmla="*/ 22540 h 21600"/>
              <a:gd name="T22" fmla="*/ 21485 w 21600"/>
              <a:gd name="T23" fmla="*/ 27000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T20" t="T21" r="T22" b="T23"/>
            <a:pathLst>
              <a:path w="21600" h="21600" extrusionOk="0">
                <a:moveTo>
                  <a:pt x="0" y="2184"/>
                </a:moveTo>
                <a:lnTo>
                  <a:pt x="6664" y="0"/>
                </a:lnTo>
                <a:lnTo>
                  <a:pt x="10800" y="0"/>
                </a:lnTo>
                <a:lnTo>
                  <a:pt x="21600" y="0"/>
                </a:lnTo>
                <a:lnTo>
                  <a:pt x="21600" y="11649"/>
                </a:lnTo>
                <a:lnTo>
                  <a:pt x="21600" y="19416"/>
                </a:lnTo>
                <a:lnTo>
                  <a:pt x="15166" y="21600"/>
                </a:lnTo>
                <a:lnTo>
                  <a:pt x="10570" y="21600"/>
                </a:lnTo>
                <a:lnTo>
                  <a:pt x="0" y="21600"/>
                </a:lnTo>
                <a:lnTo>
                  <a:pt x="0" y="11528"/>
                </a:lnTo>
                <a:lnTo>
                  <a:pt x="0" y="2184"/>
                </a:lnTo>
                <a:close/>
              </a:path>
              <a:path w="21600" h="21600" extrusionOk="0">
                <a:moveTo>
                  <a:pt x="0" y="2184"/>
                </a:moveTo>
                <a:lnTo>
                  <a:pt x="0" y="2184"/>
                </a:lnTo>
                <a:lnTo>
                  <a:pt x="14706" y="2184"/>
                </a:lnTo>
                <a:lnTo>
                  <a:pt x="21600" y="0"/>
                </a:lnTo>
                <a:moveTo>
                  <a:pt x="0" y="2184"/>
                </a:moveTo>
                <a:lnTo>
                  <a:pt x="14706" y="2184"/>
                </a:lnTo>
                <a:lnTo>
                  <a:pt x="14706" y="5339"/>
                </a:lnTo>
                <a:lnTo>
                  <a:pt x="14706" y="17474"/>
                </a:lnTo>
                <a:lnTo>
                  <a:pt x="14706" y="21600"/>
                </a:lnTo>
                <a:moveTo>
                  <a:pt x="1149" y="3034"/>
                </a:moveTo>
                <a:lnTo>
                  <a:pt x="13328" y="3034"/>
                </a:lnTo>
                <a:lnTo>
                  <a:pt x="13328" y="3519"/>
                </a:lnTo>
                <a:lnTo>
                  <a:pt x="1149" y="3519"/>
                </a:lnTo>
                <a:lnTo>
                  <a:pt x="1149" y="3034"/>
                </a:lnTo>
                <a:moveTo>
                  <a:pt x="1149" y="4490"/>
                </a:moveTo>
                <a:lnTo>
                  <a:pt x="13328" y="4490"/>
                </a:lnTo>
                <a:lnTo>
                  <a:pt x="13328" y="4854"/>
                </a:lnTo>
                <a:lnTo>
                  <a:pt x="1149" y="4854"/>
                </a:lnTo>
                <a:lnTo>
                  <a:pt x="1149" y="4490"/>
                </a:lnTo>
                <a:moveTo>
                  <a:pt x="1149" y="5946"/>
                </a:moveTo>
                <a:lnTo>
                  <a:pt x="13328" y="5946"/>
                </a:lnTo>
                <a:lnTo>
                  <a:pt x="13328" y="6310"/>
                </a:lnTo>
                <a:lnTo>
                  <a:pt x="1149" y="6310"/>
                </a:lnTo>
                <a:lnTo>
                  <a:pt x="1149" y="5946"/>
                </a:lnTo>
              </a:path>
            </a:pathLst>
          </a:custGeom>
          <a:solidFill>
            <a:srgbClr val="FFFFCC"/>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cxnSp>
        <p:nvCxnSpPr>
          <p:cNvPr id="21" name="Straight Connector 20"/>
          <p:cNvCxnSpPr>
            <a:stCxn id="20" idx="4"/>
            <a:endCxn id="10" idx="2"/>
          </p:cNvCxnSpPr>
          <p:nvPr/>
        </p:nvCxnSpPr>
        <p:spPr>
          <a:xfrm>
            <a:off x="4953000" y="2351056"/>
            <a:ext cx="228600" cy="11144"/>
          </a:xfrm>
          <a:prstGeom prst="line">
            <a:avLst/>
          </a:prstGeom>
        </p:spPr>
        <p:style>
          <a:lnRef idx="3">
            <a:schemeClr val="dk1"/>
          </a:lnRef>
          <a:fillRef idx="0">
            <a:schemeClr val="dk1"/>
          </a:fillRef>
          <a:effectRef idx="2">
            <a:schemeClr val="dk1"/>
          </a:effectRef>
          <a:fontRef idx="minor">
            <a:schemeClr val="tx1"/>
          </a:fontRef>
        </p:style>
      </p:cxnSp>
      <p:cxnSp>
        <p:nvCxnSpPr>
          <p:cNvPr id="22" name="Straight Connector 21"/>
          <p:cNvCxnSpPr>
            <a:stCxn id="9" idx="6"/>
            <a:endCxn id="19" idx="9"/>
          </p:cNvCxnSpPr>
          <p:nvPr/>
        </p:nvCxnSpPr>
        <p:spPr>
          <a:xfrm flipV="1">
            <a:off x="8458200" y="2271013"/>
            <a:ext cx="228600" cy="14987"/>
          </a:xfrm>
          <a:prstGeom prst="line">
            <a:avLst/>
          </a:prstGeom>
        </p:spPr>
        <p:style>
          <a:lnRef idx="3">
            <a:schemeClr val="dk1"/>
          </a:lnRef>
          <a:fillRef idx="0">
            <a:schemeClr val="dk1"/>
          </a:fillRef>
          <a:effectRef idx="2">
            <a:schemeClr val="dk1"/>
          </a:effectRef>
          <a:fontRef idx="minor">
            <a:schemeClr val="tx1"/>
          </a:fontRef>
        </p:style>
      </p:cxnSp>
      <p:cxnSp>
        <p:nvCxnSpPr>
          <p:cNvPr id="23" name="Straight Connector 22"/>
          <p:cNvCxnSpPr>
            <a:stCxn id="8" idx="3"/>
            <a:endCxn id="13" idx="4"/>
          </p:cNvCxnSpPr>
          <p:nvPr/>
        </p:nvCxnSpPr>
        <p:spPr>
          <a:xfrm rot="5400000">
            <a:off x="6284119" y="4997965"/>
            <a:ext cx="371756" cy="605117"/>
          </a:xfrm>
          <a:prstGeom prst="line">
            <a:avLst/>
          </a:prstGeom>
          <a:ln w="28575"/>
        </p:spPr>
        <p:style>
          <a:lnRef idx="1">
            <a:schemeClr val="dk1"/>
          </a:lnRef>
          <a:fillRef idx="0">
            <a:schemeClr val="dk1"/>
          </a:fillRef>
          <a:effectRef idx="0">
            <a:schemeClr val="dk1"/>
          </a:effectRef>
          <a:fontRef idx="minor">
            <a:schemeClr val="tx1"/>
          </a:fontRef>
        </p:style>
      </p:cxnSp>
      <p:cxnSp>
        <p:nvCxnSpPr>
          <p:cNvPr id="24" name="Straight Connector 23"/>
          <p:cNvCxnSpPr>
            <a:stCxn id="8" idx="4"/>
            <a:endCxn id="14" idx="4"/>
          </p:cNvCxnSpPr>
          <p:nvPr/>
        </p:nvCxnSpPr>
        <p:spPr>
          <a:xfrm rot="5400000">
            <a:off x="6627019" y="5179219"/>
            <a:ext cx="304801" cy="309562"/>
          </a:xfrm>
          <a:prstGeom prst="line">
            <a:avLst/>
          </a:prstGeom>
          <a:ln w="28575"/>
        </p:spPr>
        <p:style>
          <a:lnRef idx="1">
            <a:schemeClr val="dk1"/>
          </a:lnRef>
          <a:fillRef idx="0">
            <a:schemeClr val="dk1"/>
          </a:fillRef>
          <a:effectRef idx="0">
            <a:schemeClr val="dk1"/>
          </a:effectRef>
          <a:fontRef idx="minor">
            <a:schemeClr val="tx1"/>
          </a:fontRef>
        </p:style>
      </p:cxnSp>
      <p:cxnSp>
        <p:nvCxnSpPr>
          <p:cNvPr id="25" name="Straight Connector 24"/>
          <p:cNvCxnSpPr>
            <a:stCxn id="8" idx="4"/>
            <a:endCxn id="15" idx="4"/>
          </p:cNvCxnSpPr>
          <p:nvPr/>
        </p:nvCxnSpPr>
        <p:spPr>
          <a:xfrm rot="16200000" flipH="1">
            <a:off x="6898481" y="5217318"/>
            <a:ext cx="304801" cy="233363"/>
          </a:xfrm>
          <a:prstGeom prst="line">
            <a:avLst/>
          </a:prstGeom>
          <a:ln w="28575"/>
        </p:spPr>
        <p:style>
          <a:lnRef idx="1">
            <a:schemeClr val="dk1"/>
          </a:lnRef>
          <a:fillRef idx="0">
            <a:schemeClr val="dk1"/>
          </a:fillRef>
          <a:effectRef idx="0">
            <a:schemeClr val="dk1"/>
          </a:effectRef>
          <a:fontRef idx="minor">
            <a:schemeClr val="tx1"/>
          </a:fontRef>
        </p:style>
      </p:cxnSp>
      <p:cxnSp>
        <p:nvCxnSpPr>
          <p:cNvPr id="26" name="Straight Connector 25"/>
          <p:cNvCxnSpPr>
            <a:stCxn id="8" idx="5"/>
            <a:endCxn id="18" idx="4"/>
          </p:cNvCxnSpPr>
          <p:nvPr/>
        </p:nvCxnSpPr>
        <p:spPr>
          <a:xfrm rot="16200000" flipH="1">
            <a:off x="7212526" y="4997964"/>
            <a:ext cx="371756" cy="605118"/>
          </a:xfrm>
          <a:prstGeom prst="line">
            <a:avLst/>
          </a:prstGeom>
          <a:ln w="28575"/>
        </p:spPr>
        <p:style>
          <a:lnRef idx="1">
            <a:schemeClr val="dk1"/>
          </a:lnRef>
          <a:fillRef idx="0">
            <a:schemeClr val="dk1"/>
          </a:fillRef>
          <a:effectRef idx="0">
            <a:schemeClr val="dk1"/>
          </a:effectRef>
          <a:fontRef idx="minor">
            <a:schemeClr val="tx1"/>
          </a:fontRef>
        </p:style>
      </p:cxnSp>
      <p:sp>
        <p:nvSpPr>
          <p:cNvPr id="27" name="TextBox 26"/>
          <p:cNvSpPr txBox="1"/>
          <p:nvPr/>
        </p:nvSpPr>
        <p:spPr>
          <a:xfrm rot="17610085">
            <a:off x="7072642" y="3577526"/>
            <a:ext cx="1417161" cy="400110"/>
          </a:xfrm>
          <a:prstGeom prst="rect">
            <a:avLst/>
          </a:prstGeom>
          <a:noFill/>
        </p:spPr>
        <p:txBody>
          <a:bodyPr wrap="square" rtlCol="0">
            <a:spAutoFit/>
          </a:bodyPr>
          <a:lstStyle/>
          <a:p>
            <a:r>
              <a:rPr lang="en-US" sz="2000" b="1" dirty="0" smtClean="0">
                <a:solidFill>
                  <a:schemeClr val="accent2"/>
                </a:solidFill>
              </a:rPr>
              <a:t>25 Mbps</a:t>
            </a:r>
            <a:endParaRPr lang="en-US" sz="2000" b="1" dirty="0">
              <a:solidFill>
                <a:schemeClr val="accent1"/>
              </a:solidFill>
            </a:endParaRPr>
          </a:p>
        </p:txBody>
      </p:sp>
      <p:cxnSp>
        <p:nvCxnSpPr>
          <p:cNvPr id="29" name="Straight Connector 28"/>
          <p:cNvCxnSpPr>
            <a:stCxn id="8" idx="7"/>
            <a:endCxn id="9" idx="3"/>
          </p:cNvCxnSpPr>
          <p:nvPr/>
        </p:nvCxnSpPr>
        <p:spPr>
          <a:xfrm rot="5400000" flipH="1" flipV="1">
            <a:off x="6410045" y="3133445"/>
            <a:ext cx="2343710" cy="972110"/>
          </a:xfrm>
          <a:prstGeom prst="line">
            <a:avLst/>
          </a:prstGeom>
        </p:spPr>
        <p:style>
          <a:lnRef idx="3">
            <a:schemeClr val="dk1"/>
          </a:lnRef>
          <a:fillRef idx="0">
            <a:schemeClr val="dk1"/>
          </a:fillRef>
          <a:effectRef idx="2">
            <a:schemeClr val="dk1"/>
          </a:effectRef>
          <a:fontRef idx="minor">
            <a:schemeClr val="tx1"/>
          </a:fontRef>
        </p:style>
      </p:cxnSp>
      <p:sp>
        <p:nvSpPr>
          <p:cNvPr id="73" name="TextBox 72"/>
          <p:cNvSpPr txBox="1"/>
          <p:nvPr/>
        </p:nvSpPr>
        <p:spPr>
          <a:xfrm rot="3760382">
            <a:off x="5500470" y="3178678"/>
            <a:ext cx="1450308" cy="400110"/>
          </a:xfrm>
          <a:prstGeom prst="rect">
            <a:avLst/>
          </a:prstGeom>
          <a:noFill/>
        </p:spPr>
        <p:txBody>
          <a:bodyPr wrap="square" rtlCol="0">
            <a:spAutoFit/>
          </a:bodyPr>
          <a:lstStyle/>
          <a:p>
            <a:r>
              <a:rPr lang="en-US" sz="2000" b="1" dirty="0" smtClean="0"/>
              <a:t>100 Mbps</a:t>
            </a:r>
          </a:p>
        </p:txBody>
      </p:sp>
      <p:sp>
        <p:nvSpPr>
          <p:cNvPr id="74" name="TextBox 73"/>
          <p:cNvSpPr txBox="1"/>
          <p:nvPr/>
        </p:nvSpPr>
        <p:spPr>
          <a:xfrm>
            <a:off x="1828800" y="4038600"/>
            <a:ext cx="1981200" cy="369332"/>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pPr algn="ctr"/>
            <a:r>
              <a:rPr lang="en-US" b="1" dirty="0" smtClean="0"/>
              <a:t>MLU = 0.25</a:t>
            </a:r>
            <a:endParaRPr lang="en-US" b="1" dirty="0"/>
          </a:p>
        </p:txBody>
      </p:sp>
      <p:cxnSp>
        <p:nvCxnSpPr>
          <p:cNvPr id="76" name="Straight Connector 75"/>
          <p:cNvCxnSpPr/>
          <p:nvPr/>
        </p:nvCxnSpPr>
        <p:spPr>
          <a:xfrm rot="10800000" flipV="1">
            <a:off x="7467600" y="3657600"/>
            <a:ext cx="533400" cy="457200"/>
          </a:xfrm>
          <a:prstGeom prst="line">
            <a:avLst/>
          </a:prstGeom>
        </p:spPr>
        <p:style>
          <a:lnRef idx="2">
            <a:schemeClr val="dk1"/>
          </a:lnRef>
          <a:fillRef idx="0">
            <a:schemeClr val="dk1"/>
          </a:fillRef>
          <a:effectRef idx="1">
            <a:schemeClr val="dk1"/>
          </a:effectRef>
          <a:fontRef idx="minor">
            <a:schemeClr val="tx1"/>
          </a:fontRef>
        </p:style>
      </p:cxnSp>
      <p:sp>
        <p:nvSpPr>
          <p:cNvPr id="77" name="TextBox 76"/>
          <p:cNvSpPr txBox="1"/>
          <p:nvPr/>
        </p:nvSpPr>
        <p:spPr>
          <a:xfrm rot="17764222">
            <a:off x="7533731" y="3789113"/>
            <a:ext cx="1371600" cy="369332"/>
          </a:xfrm>
          <a:prstGeom prst="rect">
            <a:avLst/>
          </a:prstGeom>
          <a:noFill/>
        </p:spPr>
        <p:txBody>
          <a:bodyPr wrap="square" rtlCol="0">
            <a:spAutoFit/>
          </a:bodyPr>
          <a:lstStyle/>
          <a:p>
            <a:r>
              <a:rPr lang="en-US" b="1" dirty="0" smtClean="0">
                <a:solidFill>
                  <a:schemeClr val="accent2"/>
                </a:solidFill>
              </a:rPr>
              <a:t>100 Mbps</a:t>
            </a:r>
            <a:endParaRPr lang="en-US" b="1" dirty="0">
              <a:solidFill>
                <a:schemeClr val="accent2"/>
              </a:solidFill>
            </a:endParaRPr>
          </a:p>
        </p:txBody>
      </p:sp>
      <p:sp>
        <p:nvSpPr>
          <p:cNvPr id="78" name="TextBox 77"/>
          <p:cNvSpPr txBox="1"/>
          <p:nvPr/>
        </p:nvSpPr>
        <p:spPr>
          <a:xfrm>
            <a:off x="762000" y="4724400"/>
            <a:ext cx="3962400" cy="369332"/>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b="1" dirty="0" smtClean="0"/>
              <a:t>Capacity = 100/25  = 4</a:t>
            </a:r>
            <a:endParaRPr lang="en-US" b="1" dirty="0"/>
          </a:p>
        </p:txBody>
      </p:sp>
      <p:cxnSp>
        <p:nvCxnSpPr>
          <p:cNvPr id="81" name="Straight Connector 80"/>
          <p:cNvCxnSpPr/>
          <p:nvPr/>
        </p:nvCxnSpPr>
        <p:spPr>
          <a:xfrm rot="10800000">
            <a:off x="7848600" y="5029200"/>
            <a:ext cx="609600" cy="152400"/>
          </a:xfrm>
          <a:prstGeom prst="line">
            <a:avLst/>
          </a:prstGeom>
        </p:spPr>
        <p:style>
          <a:lnRef idx="2">
            <a:schemeClr val="dk1"/>
          </a:lnRef>
          <a:fillRef idx="0">
            <a:schemeClr val="dk1"/>
          </a:fillRef>
          <a:effectRef idx="1">
            <a:schemeClr val="dk1"/>
          </a:effectRef>
          <a:fontRef idx="minor">
            <a:schemeClr val="tx1"/>
          </a:fontRef>
        </p:style>
      </p:cxnSp>
      <p:sp>
        <p:nvSpPr>
          <p:cNvPr id="84" name="TextBox 83"/>
          <p:cNvSpPr txBox="1"/>
          <p:nvPr/>
        </p:nvSpPr>
        <p:spPr>
          <a:xfrm>
            <a:off x="7772400" y="5269468"/>
            <a:ext cx="1371600" cy="369332"/>
          </a:xfrm>
          <a:prstGeom prst="rect">
            <a:avLst/>
          </a:prstGeom>
          <a:noFill/>
        </p:spPr>
        <p:txBody>
          <a:bodyPr wrap="square" rtlCol="0">
            <a:spAutoFit/>
          </a:bodyPr>
          <a:lstStyle/>
          <a:p>
            <a:r>
              <a:rPr lang="en-US" b="1" dirty="0" smtClean="0">
                <a:solidFill>
                  <a:schemeClr val="accent2"/>
                </a:solidFill>
              </a:rPr>
              <a:t>100 Mbps</a:t>
            </a:r>
            <a:endParaRPr lang="en-US" b="1" dirty="0">
              <a:solidFill>
                <a:schemeClr val="accent2"/>
              </a:solidFill>
            </a:endParaRPr>
          </a:p>
        </p:txBody>
      </p:sp>
      <p:sp>
        <p:nvSpPr>
          <p:cNvPr id="89" name="TextBox 88"/>
          <p:cNvSpPr txBox="1"/>
          <p:nvPr/>
        </p:nvSpPr>
        <p:spPr>
          <a:xfrm>
            <a:off x="914400" y="1219200"/>
            <a:ext cx="5105400" cy="738664"/>
          </a:xfrm>
          <a:prstGeom prst="rect">
            <a:avLst/>
          </a:prstGeom>
          <a:noFill/>
        </p:spPr>
        <p:txBody>
          <a:bodyPr wrap="square" rtlCol="0">
            <a:spAutoFit/>
          </a:bodyPr>
          <a:lstStyle/>
          <a:p>
            <a:r>
              <a:rPr lang="en-US" sz="2100" dirty="0" smtClean="0">
                <a:solidFill>
                  <a:schemeClr val="accent4"/>
                </a:solidFill>
              </a:rPr>
              <a:t>	   max supportable demand</a:t>
            </a:r>
          </a:p>
          <a:p>
            <a:r>
              <a:rPr lang="en-US" sz="2100" dirty="0" smtClean="0">
                <a:solidFill>
                  <a:schemeClr val="accent4"/>
                </a:solidFill>
              </a:rPr>
              <a:t>	         current demand</a:t>
            </a:r>
            <a:endParaRPr lang="en-US" sz="2100" dirty="0">
              <a:solidFill>
                <a:schemeClr val="accent4"/>
              </a:solidFill>
            </a:endParaRPr>
          </a:p>
        </p:txBody>
      </p:sp>
      <p:sp>
        <p:nvSpPr>
          <p:cNvPr id="34" name="Rectangle 33"/>
          <p:cNvSpPr/>
          <p:nvPr/>
        </p:nvSpPr>
        <p:spPr>
          <a:xfrm>
            <a:off x="533400" y="1371600"/>
            <a:ext cx="1681871" cy="415498"/>
          </a:xfrm>
          <a:prstGeom prst="rect">
            <a:avLst/>
          </a:prstGeom>
        </p:spPr>
        <p:txBody>
          <a:bodyPr wrap="none">
            <a:spAutoFit/>
          </a:bodyPr>
          <a:lstStyle/>
          <a:p>
            <a:r>
              <a:rPr lang="en-US" sz="2100" dirty="0" smtClean="0">
                <a:solidFill>
                  <a:schemeClr val="accent4"/>
                </a:solidFill>
              </a:rPr>
              <a:t>Capacity = </a:t>
            </a:r>
            <a:endParaRPr lang="en-US" sz="2100" dirty="0"/>
          </a:p>
        </p:txBody>
      </p:sp>
      <p:cxnSp>
        <p:nvCxnSpPr>
          <p:cNvPr id="36" name="Straight Connector 35"/>
          <p:cNvCxnSpPr/>
          <p:nvPr/>
        </p:nvCxnSpPr>
        <p:spPr>
          <a:xfrm>
            <a:off x="2133600" y="1587044"/>
            <a:ext cx="3429197" cy="13156"/>
          </a:xfrm>
          <a:prstGeom prst="line">
            <a:avLst/>
          </a:prstGeom>
        </p:spPr>
        <p:style>
          <a:lnRef idx="1">
            <a:schemeClr val="accent1"/>
          </a:lnRef>
          <a:fillRef idx="0">
            <a:schemeClr val="accent1"/>
          </a:fillRef>
          <a:effectRef idx="0">
            <a:schemeClr val="accent1"/>
          </a:effectRef>
          <a:fontRef idx="minor">
            <a:schemeClr val="tx1"/>
          </a:fontRef>
        </p:style>
      </p:cxnSp>
    </p:spTree>
    <p:custDataLst>
      <p:tags r:id="rId1"/>
    </p:custDataLst>
  </p:cSld>
  <p:clrMapOvr>
    <a:masterClrMapping/>
  </p:clrMapOvr>
  <p:transition advTm="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5"/>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8"/>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9"/>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0"/>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1"/>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2"/>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3"/>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24"/>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25"/>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26"/>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29"/>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73"/>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7"/>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7"/>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27"/>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74"/>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76"/>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77"/>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81"/>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84"/>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7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5" grpId="0"/>
      <p:bldP spid="8" grpId="0" animBg="1"/>
      <p:bldP spid="9" grpId="0" animBg="1"/>
      <p:bldP spid="10" grpId="0" animBg="1"/>
      <p:bldP spid="13" grpId="0" animBg="1"/>
      <p:bldP spid="14" grpId="0" animBg="1"/>
      <p:bldP spid="15" grpId="0" animBg="1"/>
      <p:bldP spid="17" grpId="0"/>
      <p:bldP spid="18" grpId="0" animBg="1"/>
      <p:bldP spid="19" grpId="0" animBg="1"/>
      <p:bldP spid="20" grpId="0" animBg="1"/>
      <p:bldP spid="27" grpId="0"/>
      <p:bldP spid="73" grpId="0"/>
      <p:bldP spid="74" grpId="0" animBg="1"/>
      <p:bldP spid="77" grpId="0"/>
      <p:bldP spid="78" grpId="0" animBg="1"/>
      <p:bldP spid="8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905000"/>
            <a:ext cx="4191000" cy="4538472"/>
          </a:xfrm>
        </p:spPr>
        <p:txBody>
          <a:bodyPr/>
          <a:lstStyle/>
          <a:p>
            <a:r>
              <a:rPr lang="en-US" sz="2400" dirty="0" smtClean="0"/>
              <a:t>Without location diversity</a:t>
            </a:r>
          </a:p>
          <a:p>
            <a:pPr lvl="1"/>
            <a:r>
              <a:rPr lang="en-US" dirty="0" smtClean="0"/>
              <a:t>Capacity = 1/MLU</a:t>
            </a:r>
          </a:p>
          <a:p>
            <a:r>
              <a:rPr lang="en-US" sz="2400" dirty="0" smtClean="0"/>
              <a:t>With location diversity</a:t>
            </a:r>
          </a:p>
          <a:p>
            <a:pPr lvl="1"/>
            <a:r>
              <a:rPr lang="en-US" sz="2400" dirty="0" smtClean="0"/>
              <a:t>Ca</a:t>
            </a:r>
            <a:r>
              <a:rPr lang="en-US" dirty="0" smtClean="0"/>
              <a:t>pacity &gt;= 1/MLU</a:t>
            </a:r>
          </a:p>
          <a:p>
            <a:pPr>
              <a:buNone/>
            </a:pPr>
            <a:endParaRPr lang="en-US" dirty="0"/>
          </a:p>
        </p:txBody>
      </p:sp>
      <p:sp>
        <p:nvSpPr>
          <p:cNvPr id="3" name="Slide Number Placeholder 2"/>
          <p:cNvSpPr>
            <a:spLocks noGrp="1"/>
          </p:cNvSpPr>
          <p:nvPr>
            <p:ph type="sldNum" sz="quarter" idx="12"/>
          </p:nvPr>
        </p:nvSpPr>
        <p:spPr>
          <a:xfrm>
            <a:off x="8778240" y="6407944"/>
            <a:ext cx="365760" cy="365125"/>
          </a:xfrm>
        </p:spPr>
        <p:txBody>
          <a:bodyPr/>
          <a:lstStyle/>
          <a:p>
            <a:fld id="{18E29D42-E056-4B8B-9A33-4B0CCB37A08A}" type="slidenum">
              <a:rPr lang="en-US" smtClean="0"/>
              <a:pPr/>
              <a:t>13</a:t>
            </a:fld>
            <a:endParaRPr lang="en-US"/>
          </a:p>
        </p:txBody>
      </p:sp>
      <p:sp>
        <p:nvSpPr>
          <p:cNvPr id="4" name="Title 3"/>
          <p:cNvSpPr>
            <a:spLocks noGrp="1"/>
          </p:cNvSpPr>
          <p:nvPr>
            <p:ph type="title"/>
          </p:nvPr>
        </p:nvSpPr>
        <p:spPr/>
        <p:txBody>
          <a:bodyPr/>
          <a:lstStyle/>
          <a:p>
            <a:r>
              <a:rPr lang="en-US" dirty="0" smtClean="0">
                <a:sym typeface="Wingdings" charset="2"/>
              </a:rPr>
              <a:t>MLU poor metric of capacity</a:t>
            </a:r>
            <a:endParaRPr lang="en-US" dirty="0"/>
          </a:p>
        </p:txBody>
      </p:sp>
      <p:sp>
        <p:nvSpPr>
          <p:cNvPr id="5" name="TextBox 4"/>
          <p:cNvSpPr txBox="1"/>
          <p:nvPr/>
        </p:nvSpPr>
        <p:spPr>
          <a:xfrm rot="17493905">
            <a:off x="6737833" y="3214870"/>
            <a:ext cx="1450308" cy="400110"/>
          </a:xfrm>
          <a:prstGeom prst="rect">
            <a:avLst/>
          </a:prstGeom>
          <a:noFill/>
        </p:spPr>
        <p:txBody>
          <a:bodyPr wrap="square" rtlCol="0">
            <a:spAutoFit/>
          </a:bodyPr>
          <a:lstStyle/>
          <a:p>
            <a:r>
              <a:rPr lang="en-US" sz="2000" b="1" dirty="0" smtClean="0"/>
              <a:t>100 Mbps</a:t>
            </a:r>
          </a:p>
        </p:txBody>
      </p:sp>
      <p:pic>
        <p:nvPicPr>
          <p:cNvPr id="7" name="Picture 5"/>
          <p:cNvPicPr>
            <a:picLocks noChangeAspect="1" noChangeArrowheads="1"/>
          </p:cNvPicPr>
          <p:nvPr/>
        </p:nvPicPr>
        <p:blipFill>
          <a:blip r:embed="rId4" cstate="print">
            <a:duotone>
              <a:prstClr val="black"/>
              <a:schemeClr val="accent2">
                <a:tint val="45000"/>
                <a:satMod val="400000"/>
              </a:schemeClr>
            </a:duotone>
            <a:lum contrast="2000"/>
          </a:blip>
          <a:srcRect/>
          <a:stretch>
            <a:fillRect/>
          </a:stretch>
        </p:blipFill>
        <p:spPr bwMode="auto">
          <a:xfrm>
            <a:off x="8305800" y="1295400"/>
            <a:ext cx="490953" cy="609600"/>
          </a:xfrm>
          <a:prstGeom prst="rect">
            <a:avLst/>
          </a:prstGeom>
          <a:noFill/>
          <a:ln w="9525">
            <a:noFill/>
            <a:miter lim="800000"/>
            <a:headEnd/>
            <a:tailEnd/>
          </a:ln>
          <a:effectLst/>
        </p:spPr>
      </p:pic>
      <p:sp>
        <p:nvSpPr>
          <p:cNvPr id="8" name="Oval 7"/>
          <p:cNvSpPr/>
          <p:nvPr/>
        </p:nvSpPr>
        <p:spPr>
          <a:xfrm>
            <a:off x="6705600" y="4724400"/>
            <a:ext cx="457200" cy="457200"/>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b="1" dirty="0" smtClean="0"/>
              <a:t>1</a:t>
            </a:r>
            <a:endParaRPr lang="en-US" b="1" dirty="0"/>
          </a:p>
        </p:txBody>
      </p:sp>
      <p:sp>
        <p:nvSpPr>
          <p:cNvPr id="9" name="Oval 8"/>
          <p:cNvSpPr/>
          <p:nvPr/>
        </p:nvSpPr>
        <p:spPr>
          <a:xfrm>
            <a:off x="8001000" y="2057400"/>
            <a:ext cx="457200" cy="457200"/>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b="1" dirty="0" smtClean="0"/>
              <a:t>2</a:t>
            </a:r>
            <a:endParaRPr lang="en-US" b="1" dirty="0"/>
          </a:p>
        </p:txBody>
      </p:sp>
      <p:sp>
        <p:nvSpPr>
          <p:cNvPr id="10" name="Oval 9"/>
          <p:cNvSpPr/>
          <p:nvPr/>
        </p:nvSpPr>
        <p:spPr>
          <a:xfrm>
            <a:off x="5181600" y="2133600"/>
            <a:ext cx="457200" cy="457200"/>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b="1" dirty="0" smtClean="0"/>
              <a:t>3</a:t>
            </a:r>
            <a:endParaRPr lang="en-US" b="1" dirty="0"/>
          </a:p>
        </p:txBody>
      </p:sp>
      <p:cxnSp>
        <p:nvCxnSpPr>
          <p:cNvPr id="11" name="Straight Connector 10"/>
          <p:cNvCxnSpPr>
            <a:stCxn id="10" idx="5"/>
            <a:endCxn id="8" idx="1"/>
          </p:cNvCxnSpPr>
          <p:nvPr/>
        </p:nvCxnSpPr>
        <p:spPr>
          <a:xfrm rot="16200000" flipH="1">
            <a:off x="5038445" y="3057245"/>
            <a:ext cx="2267510" cy="1200710"/>
          </a:xfrm>
          <a:prstGeom prst="line">
            <a:avLst/>
          </a:prstGeom>
        </p:spPr>
        <p:style>
          <a:lnRef idx="3">
            <a:schemeClr val="dk1"/>
          </a:lnRef>
          <a:fillRef idx="0">
            <a:schemeClr val="dk1"/>
          </a:fillRef>
          <a:effectRef idx="2">
            <a:schemeClr val="dk1"/>
          </a:effectRef>
          <a:fontRef idx="minor">
            <a:schemeClr val="tx1"/>
          </a:fontRef>
        </p:style>
      </p:cxnSp>
      <p:sp>
        <p:nvSpPr>
          <p:cNvPr id="13" name="laptop"/>
          <p:cNvSpPr>
            <a:spLocks noEditPoints="1" noChangeArrowheads="1"/>
          </p:cNvSpPr>
          <p:nvPr/>
        </p:nvSpPr>
        <p:spPr bwMode="auto">
          <a:xfrm>
            <a:off x="6019800" y="5486401"/>
            <a:ext cx="295275" cy="381000"/>
          </a:xfrm>
          <a:custGeom>
            <a:avLst/>
            <a:gdLst>
              <a:gd name="T0" fmla="*/ 3362 w 21600"/>
              <a:gd name="T1" fmla="*/ 0 h 21600"/>
              <a:gd name="T2" fmla="*/ 3362 w 21600"/>
              <a:gd name="T3" fmla="*/ 7173 h 21600"/>
              <a:gd name="T4" fmla="*/ 18327 w 21600"/>
              <a:gd name="T5" fmla="*/ 0 h 21600"/>
              <a:gd name="T6" fmla="*/ 18327 w 21600"/>
              <a:gd name="T7" fmla="*/ 7173 h 21600"/>
              <a:gd name="T8" fmla="*/ 10800 w 21600"/>
              <a:gd name="T9" fmla="*/ 0 h 21600"/>
              <a:gd name="T10" fmla="*/ 10800 w 21600"/>
              <a:gd name="T11" fmla="*/ 21600 h 21600"/>
              <a:gd name="T12" fmla="*/ 0 w 21600"/>
              <a:gd name="T13" fmla="*/ 21600 h 21600"/>
              <a:gd name="T14" fmla="*/ 21600 w 21600"/>
              <a:gd name="T15" fmla="*/ 21600 h 21600"/>
              <a:gd name="T16" fmla="*/ 4445 w 21600"/>
              <a:gd name="T17" fmla="*/ 1858 h 21600"/>
              <a:gd name="T18" fmla="*/ 17311 w 21600"/>
              <a:gd name="T19" fmla="*/ 12323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3362" y="0"/>
                </a:moveTo>
                <a:lnTo>
                  <a:pt x="18327" y="0"/>
                </a:lnTo>
                <a:lnTo>
                  <a:pt x="18327" y="14347"/>
                </a:lnTo>
                <a:lnTo>
                  <a:pt x="3362" y="14347"/>
                </a:lnTo>
                <a:lnTo>
                  <a:pt x="3362" y="0"/>
                </a:lnTo>
                <a:close/>
              </a:path>
              <a:path w="21600" h="21600" extrusionOk="0">
                <a:moveTo>
                  <a:pt x="3340" y="15068"/>
                </a:moveTo>
                <a:lnTo>
                  <a:pt x="0" y="19877"/>
                </a:lnTo>
                <a:lnTo>
                  <a:pt x="21600" y="19877"/>
                </a:lnTo>
                <a:lnTo>
                  <a:pt x="18327" y="15068"/>
                </a:lnTo>
                <a:lnTo>
                  <a:pt x="3340" y="15068"/>
                </a:lnTo>
                <a:close/>
              </a:path>
              <a:path w="21600" h="21600" extrusionOk="0">
                <a:moveTo>
                  <a:pt x="0" y="19877"/>
                </a:moveTo>
                <a:lnTo>
                  <a:pt x="0" y="21600"/>
                </a:lnTo>
                <a:lnTo>
                  <a:pt x="21600" y="21600"/>
                </a:lnTo>
                <a:lnTo>
                  <a:pt x="21600" y="19877"/>
                </a:lnTo>
                <a:lnTo>
                  <a:pt x="0" y="19877"/>
                </a:lnTo>
                <a:close/>
              </a:path>
              <a:path w="21600" h="21600" extrusionOk="0">
                <a:moveTo>
                  <a:pt x="4186" y="1523"/>
                </a:moveTo>
                <a:lnTo>
                  <a:pt x="17547" y="1523"/>
                </a:lnTo>
                <a:lnTo>
                  <a:pt x="17547" y="12744"/>
                </a:lnTo>
                <a:lnTo>
                  <a:pt x="4186" y="12744"/>
                </a:lnTo>
                <a:lnTo>
                  <a:pt x="4186" y="1523"/>
                </a:lnTo>
                <a:close/>
              </a:path>
              <a:path w="21600" h="21600" extrusionOk="0">
                <a:moveTo>
                  <a:pt x="3318" y="15549"/>
                </a:moveTo>
                <a:lnTo>
                  <a:pt x="2917" y="16110"/>
                </a:lnTo>
                <a:lnTo>
                  <a:pt x="18727" y="16110"/>
                </a:lnTo>
                <a:lnTo>
                  <a:pt x="18327" y="15549"/>
                </a:lnTo>
                <a:lnTo>
                  <a:pt x="3318" y="15549"/>
                </a:lnTo>
                <a:close/>
              </a:path>
              <a:path w="21600" h="21600" extrusionOk="0">
                <a:moveTo>
                  <a:pt x="6213" y="18314"/>
                </a:moveTo>
                <a:lnTo>
                  <a:pt x="5946" y="18875"/>
                </a:lnTo>
                <a:lnTo>
                  <a:pt x="15766" y="18875"/>
                </a:lnTo>
                <a:lnTo>
                  <a:pt x="15499" y="18314"/>
                </a:lnTo>
                <a:lnTo>
                  <a:pt x="6213" y="18314"/>
                </a:lnTo>
                <a:close/>
              </a:path>
              <a:path w="21600" h="21600" extrusionOk="0">
                <a:moveTo>
                  <a:pt x="2828" y="16471"/>
                </a:moveTo>
                <a:lnTo>
                  <a:pt x="2405" y="17072"/>
                </a:lnTo>
                <a:lnTo>
                  <a:pt x="19284" y="17072"/>
                </a:lnTo>
                <a:lnTo>
                  <a:pt x="18839" y="16471"/>
                </a:lnTo>
                <a:lnTo>
                  <a:pt x="2828" y="16471"/>
                </a:lnTo>
                <a:close/>
              </a:path>
              <a:path w="21600" h="21600" extrusionOk="0">
                <a:moveTo>
                  <a:pt x="2316" y="17352"/>
                </a:moveTo>
                <a:lnTo>
                  <a:pt x="1871" y="17953"/>
                </a:lnTo>
                <a:lnTo>
                  <a:pt x="19863" y="17953"/>
                </a:lnTo>
                <a:lnTo>
                  <a:pt x="19395" y="17352"/>
                </a:lnTo>
                <a:lnTo>
                  <a:pt x="2316" y="17352"/>
                </a:lnTo>
                <a:close/>
              </a:path>
            </a:pathLst>
          </a:custGeom>
          <a:solidFill>
            <a:srgbClr val="C0C0C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4" name="laptop"/>
          <p:cNvSpPr>
            <a:spLocks noEditPoints="1" noChangeArrowheads="1"/>
          </p:cNvSpPr>
          <p:nvPr/>
        </p:nvSpPr>
        <p:spPr bwMode="auto">
          <a:xfrm>
            <a:off x="6553200" y="5486401"/>
            <a:ext cx="295275" cy="381000"/>
          </a:xfrm>
          <a:custGeom>
            <a:avLst/>
            <a:gdLst>
              <a:gd name="T0" fmla="*/ 3362 w 21600"/>
              <a:gd name="T1" fmla="*/ 0 h 21600"/>
              <a:gd name="T2" fmla="*/ 3362 w 21600"/>
              <a:gd name="T3" fmla="*/ 7173 h 21600"/>
              <a:gd name="T4" fmla="*/ 18327 w 21600"/>
              <a:gd name="T5" fmla="*/ 0 h 21600"/>
              <a:gd name="T6" fmla="*/ 18327 w 21600"/>
              <a:gd name="T7" fmla="*/ 7173 h 21600"/>
              <a:gd name="T8" fmla="*/ 10800 w 21600"/>
              <a:gd name="T9" fmla="*/ 0 h 21600"/>
              <a:gd name="T10" fmla="*/ 10800 w 21600"/>
              <a:gd name="T11" fmla="*/ 21600 h 21600"/>
              <a:gd name="T12" fmla="*/ 0 w 21600"/>
              <a:gd name="T13" fmla="*/ 21600 h 21600"/>
              <a:gd name="T14" fmla="*/ 21600 w 21600"/>
              <a:gd name="T15" fmla="*/ 21600 h 21600"/>
              <a:gd name="T16" fmla="*/ 4445 w 21600"/>
              <a:gd name="T17" fmla="*/ 1858 h 21600"/>
              <a:gd name="T18" fmla="*/ 17311 w 21600"/>
              <a:gd name="T19" fmla="*/ 12323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3362" y="0"/>
                </a:moveTo>
                <a:lnTo>
                  <a:pt x="18327" y="0"/>
                </a:lnTo>
                <a:lnTo>
                  <a:pt x="18327" y="14347"/>
                </a:lnTo>
                <a:lnTo>
                  <a:pt x="3362" y="14347"/>
                </a:lnTo>
                <a:lnTo>
                  <a:pt x="3362" y="0"/>
                </a:lnTo>
                <a:close/>
              </a:path>
              <a:path w="21600" h="21600" extrusionOk="0">
                <a:moveTo>
                  <a:pt x="3340" y="15068"/>
                </a:moveTo>
                <a:lnTo>
                  <a:pt x="0" y="19877"/>
                </a:lnTo>
                <a:lnTo>
                  <a:pt x="21600" y="19877"/>
                </a:lnTo>
                <a:lnTo>
                  <a:pt x="18327" y="15068"/>
                </a:lnTo>
                <a:lnTo>
                  <a:pt x="3340" y="15068"/>
                </a:lnTo>
                <a:close/>
              </a:path>
              <a:path w="21600" h="21600" extrusionOk="0">
                <a:moveTo>
                  <a:pt x="0" y="19877"/>
                </a:moveTo>
                <a:lnTo>
                  <a:pt x="0" y="21600"/>
                </a:lnTo>
                <a:lnTo>
                  <a:pt x="21600" y="21600"/>
                </a:lnTo>
                <a:lnTo>
                  <a:pt x="21600" y="19877"/>
                </a:lnTo>
                <a:lnTo>
                  <a:pt x="0" y="19877"/>
                </a:lnTo>
                <a:close/>
              </a:path>
              <a:path w="21600" h="21600" extrusionOk="0">
                <a:moveTo>
                  <a:pt x="4186" y="1523"/>
                </a:moveTo>
                <a:lnTo>
                  <a:pt x="17547" y="1523"/>
                </a:lnTo>
                <a:lnTo>
                  <a:pt x="17547" y="12744"/>
                </a:lnTo>
                <a:lnTo>
                  <a:pt x="4186" y="12744"/>
                </a:lnTo>
                <a:lnTo>
                  <a:pt x="4186" y="1523"/>
                </a:lnTo>
                <a:close/>
              </a:path>
              <a:path w="21600" h="21600" extrusionOk="0">
                <a:moveTo>
                  <a:pt x="3318" y="15549"/>
                </a:moveTo>
                <a:lnTo>
                  <a:pt x="2917" y="16110"/>
                </a:lnTo>
                <a:lnTo>
                  <a:pt x="18727" y="16110"/>
                </a:lnTo>
                <a:lnTo>
                  <a:pt x="18327" y="15549"/>
                </a:lnTo>
                <a:lnTo>
                  <a:pt x="3318" y="15549"/>
                </a:lnTo>
                <a:close/>
              </a:path>
              <a:path w="21600" h="21600" extrusionOk="0">
                <a:moveTo>
                  <a:pt x="6213" y="18314"/>
                </a:moveTo>
                <a:lnTo>
                  <a:pt x="5946" y="18875"/>
                </a:lnTo>
                <a:lnTo>
                  <a:pt x="15766" y="18875"/>
                </a:lnTo>
                <a:lnTo>
                  <a:pt x="15499" y="18314"/>
                </a:lnTo>
                <a:lnTo>
                  <a:pt x="6213" y="18314"/>
                </a:lnTo>
                <a:close/>
              </a:path>
              <a:path w="21600" h="21600" extrusionOk="0">
                <a:moveTo>
                  <a:pt x="2828" y="16471"/>
                </a:moveTo>
                <a:lnTo>
                  <a:pt x="2405" y="17072"/>
                </a:lnTo>
                <a:lnTo>
                  <a:pt x="19284" y="17072"/>
                </a:lnTo>
                <a:lnTo>
                  <a:pt x="18839" y="16471"/>
                </a:lnTo>
                <a:lnTo>
                  <a:pt x="2828" y="16471"/>
                </a:lnTo>
                <a:close/>
              </a:path>
              <a:path w="21600" h="21600" extrusionOk="0">
                <a:moveTo>
                  <a:pt x="2316" y="17352"/>
                </a:moveTo>
                <a:lnTo>
                  <a:pt x="1871" y="17953"/>
                </a:lnTo>
                <a:lnTo>
                  <a:pt x="19863" y="17953"/>
                </a:lnTo>
                <a:lnTo>
                  <a:pt x="19395" y="17352"/>
                </a:lnTo>
                <a:lnTo>
                  <a:pt x="2316" y="17352"/>
                </a:lnTo>
                <a:close/>
              </a:path>
            </a:pathLst>
          </a:custGeom>
          <a:solidFill>
            <a:srgbClr val="C0C0C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5" name="laptop"/>
          <p:cNvSpPr>
            <a:spLocks noEditPoints="1" noChangeArrowheads="1"/>
          </p:cNvSpPr>
          <p:nvPr/>
        </p:nvSpPr>
        <p:spPr bwMode="auto">
          <a:xfrm>
            <a:off x="7096125" y="5486401"/>
            <a:ext cx="295275" cy="381000"/>
          </a:xfrm>
          <a:custGeom>
            <a:avLst/>
            <a:gdLst>
              <a:gd name="T0" fmla="*/ 3362 w 21600"/>
              <a:gd name="T1" fmla="*/ 0 h 21600"/>
              <a:gd name="T2" fmla="*/ 3362 w 21600"/>
              <a:gd name="T3" fmla="*/ 7173 h 21600"/>
              <a:gd name="T4" fmla="*/ 18327 w 21600"/>
              <a:gd name="T5" fmla="*/ 0 h 21600"/>
              <a:gd name="T6" fmla="*/ 18327 w 21600"/>
              <a:gd name="T7" fmla="*/ 7173 h 21600"/>
              <a:gd name="T8" fmla="*/ 10800 w 21600"/>
              <a:gd name="T9" fmla="*/ 0 h 21600"/>
              <a:gd name="T10" fmla="*/ 10800 w 21600"/>
              <a:gd name="T11" fmla="*/ 21600 h 21600"/>
              <a:gd name="T12" fmla="*/ 0 w 21600"/>
              <a:gd name="T13" fmla="*/ 21600 h 21600"/>
              <a:gd name="T14" fmla="*/ 21600 w 21600"/>
              <a:gd name="T15" fmla="*/ 21600 h 21600"/>
              <a:gd name="T16" fmla="*/ 4445 w 21600"/>
              <a:gd name="T17" fmla="*/ 1858 h 21600"/>
              <a:gd name="T18" fmla="*/ 17311 w 21600"/>
              <a:gd name="T19" fmla="*/ 12323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3362" y="0"/>
                </a:moveTo>
                <a:lnTo>
                  <a:pt x="18327" y="0"/>
                </a:lnTo>
                <a:lnTo>
                  <a:pt x="18327" y="14347"/>
                </a:lnTo>
                <a:lnTo>
                  <a:pt x="3362" y="14347"/>
                </a:lnTo>
                <a:lnTo>
                  <a:pt x="3362" y="0"/>
                </a:lnTo>
                <a:close/>
              </a:path>
              <a:path w="21600" h="21600" extrusionOk="0">
                <a:moveTo>
                  <a:pt x="3340" y="15068"/>
                </a:moveTo>
                <a:lnTo>
                  <a:pt x="0" y="19877"/>
                </a:lnTo>
                <a:lnTo>
                  <a:pt x="21600" y="19877"/>
                </a:lnTo>
                <a:lnTo>
                  <a:pt x="18327" y="15068"/>
                </a:lnTo>
                <a:lnTo>
                  <a:pt x="3340" y="15068"/>
                </a:lnTo>
                <a:close/>
              </a:path>
              <a:path w="21600" h="21600" extrusionOk="0">
                <a:moveTo>
                  <a:pt x="0" y="19877"/>
                </a:moveTo>
                <a:lnTo>
                  <a:pt x="0" y="21600"/>
                </a:lnTo>
                <a:lnTo>
                  <a:pt x="21600" y="21600"/>
                </a:lnTo>
                <a:lnTo>
                  <a:pt x="21600" y="19877"/>
                </a:lnTo>
                <a:lnTo>
                  <a:pt x="0" y="19877"/>
                </a:lnTo>
                <a:close/>
              </a:path>
              <a:path w="21600" h="21600" extrusionOk="0">
                <a:moveTo>
                  <a:pt x="4186" y="1523"/>
                </a:moveTo>
                <a:lnTo>
                  <a:pt x="17547" y="1523"/>
                </a:lnTo>
                <a:lnTo>
                  <a:pt x="17547" y="12744"/>
                </a:lnTo>
                <a:lnTo>
                  <a:pt x="4186" y="12744"/>
                </a:lnTo>
                <a:lnTo>
                  <a:pt x="4186" y="1523"/>
                </a:lnTo>
                <a:close/>
              </a:path>
              <a:path w="21600" h="21600" extrusionOk="0">
                <a:moveTo>
                  <a:pt x="3318" y="15549"/>
                </a:moveTo>
                <a:lnTo>
                  <a:pt x="2917" y="16110"/>
                </a:lnTo>
                <a:lnTo>
                  <a:pt x="18727" y="16110"/>
                </a:lnTo>
                <a:lnTo>
                  <a:pt x="18327" y="15549"/>
                </a:lnTo>
                <a:lnTo>
                  <a:pt x="3318" y="15549"/>
                </a:lnTo>
                <a:close/>
              </a:path>
              <a:path w="21600" h="21600" extrusionOk="0">
                <a:moveTo>
                  <a:pt x="6213" y="18314"/>
                </a:moveTo>
                <a:lnTo>
                  <a:pt x="5946" y="18875"/>
                </a:lnTo>
                <a:lnTo>
                  <a:pt x="15766" y="18875"/>
                </a:lnTo>
                <a:lnTo>
                  <a:pt x="15499" y="18314"/>
                </a:lnTo>
                <a:lnTo>
                  <a:pt x="6213" y="18314"/>
                </a:lnTo>
                <a:close/>
              </a:path>
              <a:path w="21600" h="21600" extrusionOk="0">
                <a:moveTo>
                  <a:pt x="2828" y="16471"/>
                </a:moveTo>
                <a:lnTo>
                  <a:pt x="2405" y="17072"/>
                </a:lnTo>
                <a:lnTo>
                  <a:pt x="19284" y="17072"/>
                </a:lnTo>
                <a:lnTo>
                  <a:pt x="18839" y="16471"/>
                </a:lnTo>
                <a:lnTo>
                  <a:pt x="2828" y="16471"/>
                </a:lnTo>
                <a:close/>
              </a:path>
              <a:path w="21600" h="21600" extrusionOk="0">
                <a:moveTo>
                  <a:pt x="2316" y="17352"/>
                </a:moveTo>
                <a:lnTo>
                  <a:pt x="1871" y="17953"/>
                </a:lnTo>
                <a:lnTo>
                  <a:pt x="19863" y="17953"/>
                </a:lnTo>
                <a:lnTo>
                  <a:pt x="19395" y="17352"/>
                </a:lnTo>
                <a:lnTo>
                  <a:pt x="2316" y="17352"/>
                </a:lnTo>
                <a:close/>
              </a:path>
            </a:pathLst>
          </a:custGeom>
          <a:solidFill>
            <a:srgbClr val="C0C0C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7" name="TextBox 16"/>
          <p:cNvSpPr txBox="1"/>
          <p:nvPr/>
        </p:nvSpPr>
        <p:spPr>
          <a:xfrm>
            <a:off x="7396162" y="4876800"/>
            <a:ext cx="1600200" cy="369332"/>
          </a:xfrm>
          <a:prstGeom prst="rect">
            <a:avLst/>
          </a:prstGeom>
          <a:noFill/>
        </p:spPr>
        <p:txBody>
          <a:bodyPr wrap="square" rtlCol="0">
            <a:spAutoFit/>
          </a:bodyPr>
          <a:lstStyle/>
          <a:p>
            <a:r>
              <a:rPr lang="en-US" b="1" dirty="0" smtClean="0">
                <a:solidFill>
                  <a:schemeClr val="accent2"/>
                </a:solidFill>
              </a:rPr>
              <a:t>30 Mbps</a:t>
            </a:r>
            <a:endParaRPr lang="en-US" b="1" dirty="0">
              <a:solidFill>
                <a:schemeClr val="accent2"/>
              </a:solidFill>
            </a:endParaRPr>
          </a:p>
        </p:txBody>
      </p:sp>
      <p:sp>
        <p:nvSpPr>
          <p:cNvPr id="18" name="laptop"/>
          <p:cNvSpPr>
            <a:spLocks noEditPoints="1" noChangeArrowheads="1"/>
          </p:cNvSpPr>
          <p:nvPr/>
        </p:nvSpPr>
        <p:spPr bwMode="auto">
          <a:xfrm>
            <a:off x="7629525" y="5486401"/>
            <a:ext cx="295275" cy="381000"/>
          </a:xfrm>
          <a:custGeom>
            <a:avLst/>
            <a:gdLst>
              <a:gd name="T0" fmla="*/ 3362 w 21600"/>
              <a:gd name="T1" fmla="*/ 0 h 21600"/>
              <a:gd name="T2" fmla="*/ 3362 w 21600"/>
              <a:gd name="T3" fmla="*/ 7173 h 21600"/>
              <a:gd name="T4" fmla="*/ 18327 w 21600"/>
              <a:gd name="T5" fmla="*/ 0 h 21600"/>
              <a:gd name="T6" fmla="*/ 18327 w 21600"/>
              <a:gd name="T7" fmla="*/ 7173 h 21600"/>
              <a:gd name="T8" fmla="*/ 10800 w 21600"/>
              <a:gd name="T9" fmla="*/ 0 h 21600"/>
              <a:gd name="T10" fmla="*/ 10800 w 21600"/>
              <a:gd name="T11" fmla="*/ 21600 h 21600"/>
              <a:gd name="T12" fmla="*/ 0 w 21600"/>
              <a:gd name="T13" fmla="*/ 21600 h 21600"/>
              <a:gd name="T14" fmla="*/ 21600 w 21600"/>
              <a:gd name="T15" fmla="*/ 21600 h 21600"/>
              <a:gd name="T16" fmla="*/ 4445 w 21600"/>
              <a:gd name="T17" fmla="*/ 1858 h 21600"/>
              <a:gd name="T18" fmla="*/ 17311 w 21600"/>
              <a:gd name="T19" fmla="*/ 12323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3362" y="0"/>
                </a:moveTo>
                <a:lnTo>
                  <a:pt x="18327" y="0"/>
                </a:lnTo>
                <a:lnTo>
                  <a:pt x="18327" y="14347"/>
                </a:lnTo>
                <a:lnTo>
                  <a:pt x="3362" y="14347"/>
                </a:lnTo>
                <a:lnTo>
                  <a:pt x="3362" y="0"/>
                </a:lnTo>
                <a:close/>
              </a:path>
              <a:path w="21600" h="21600" extrusionOk="0">
                <a:moveTo>
                  <a:pt x="3340" y="15068"/>
                </a:moveTo>
                <a:lnTo>
                  <a:pt x="0" y="19877"/>
                </a:lnTo>
                <a:lnTo>
                  <a:pt x="21600" y="19877"/>
                </a:lnTo>
                <a:lnTo>
                  <a:pt x="18327" y="15068"/>
                </a:lnTo>
                <a:lnTo>
                  <a:pt x="3340" y="15068"/>
                </a:lnTo>
                <a:close/>
              </a:path>
              <a:path w="21600" h="21600" extrusionOk="0">
                <a:moveTo>
                  <a:pt x="0" y="19877"/>
                </a:moveTo>
                <a:lnTo>
                  <a:pt x="0" y="21600"/>
                </a:lnTo>
                <a:lnTo>
                  <a:pt x="21600" y="21600"/>
                </a:lnTo>
                <a:lnTo>
                  <a:pt x="21600" y="19877"/>
                </a:lnTo>
                <a:lnTo>
                  <a:pt x="0" y="19877"/>
                </a:lnTo>
                <a:close/>
              </a:path>
              <a:path w="21600" h="21600" extrusionOk="0">
                <a:moveTo>
                  <a:pt x="4186" y="1523"/>
                </a:moveTo>
                <a:lnTo>
                  <a:pt x="17547" y="1523"/>
                </a:lnTo>
                <a:lnTo>
                  <a:pt x="17547" y="12744"/>
                </a:lnTo>
                <a:lnTo>
                  <a:pt x="4186" y="12744"/>
                </a:lnTo>
                <a:lnTo>
                  <a:pt x="4186" y="1523"/>
                </a:lnTo>
                <a:close/>
              </a:path>
              <a:path w="21600" h="21600" extrusionOk="0">
                <a:moveTo>
                  <a:pt x="3318" y="15549"/>
                </a:moveTo>
                <a:lnTo>
                  <a:pt x="2917" y="16110"/>
                </a:lnTo>
                <a:lnTo>
                  <a:pt x="18727" y="16110"/>
                </a:lnTo>
                <a:lnTo>
                  <a:pt x="18327" y="15549"/>
                </a:lnTo>
                <a:lnTo>
                  <a:pt x="3318" y="15549"/>
                </a:lnTo>
                <a:close/>
              </a:path>
              <a:path w="21600" h="21600" extrusionOk="0">
                <a:moveTo>
                  <a:pt x="6213" y="18314"/>
                </a:moveTo>
                <a:lnTo>
                  <a:pt x="5946" y="18875"/>
                </a:lnTo>
                <a:lnTo>
                  <a:pt x="15766" y="18875"/>
                </a:lnTo>
                <a:lnTo>
                  <a:pt x="15499" y="18314"/>
                </a:lnTo>
                <a:lnTo>
                  <a:pt x="6213" y="18314"/>
                </a:lnTo>
                <a:close/>
              </a:path>
              <a:path w="21600" h="21600" extrusionOk="0">
                <a:moveTo>
                  <a:pt x="2828" y="16471"/>
                </a:moveTo>
                <a:lnTo>
                  <a:pt x="2405" y="17072"/>
                </a:lnTo>
                <a:lnTo>
                  <a:pt x="19284" y="17072"/>
                </a:lnTo>
                <a:lnTo>
                  <a:pt x="18839" y="16471"/>
                </a:lnTo>
                <a:lnTo>
                  <a:pt x="2828" y="16471"/>
                </a:lnTo>
                <a:close/>
              </a:path>
              <a:path w="21600" h="21600" extrusionOk="0">
                <a:moveTo>
                  <a:pt x="2316" y="17352"/>
                </a:moveTo>
                <a:lnTo>
                  <a:pt x="1871" y="17953"/>
                </a:lnTo>
                <a:lnTo>
                  <a:pt x="19863" y="17953"/>
                </a:lnTo>
                <a:lnTo>
                  <a:pt x="19395" y="17352"/>
                </a:lnTo>
                <a:lnTo>
                  <a:pt x="2316" y="17352"/>
                </a:lnTo>
                <a:close/>
              </a:path>
            </a:pathLst>
          </a:custGeom>
          <a:solidFill>
            <a:srgbClr val="C0C0C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9" name="tower"/>
          <p:cNvSpPr>
            <a:spLocks noEditPoints="1" noChangeArrowheads="1"/>
          </p:cNvSpPr>
          <p:nvPr/>
        </p:nvSpPr>
        <p:spPr bwMode="auto">
          <a:xfrm>
            <a:off x="8686800" y="1905000"/>
            <a:ext cx="304799" cy="685799"/>
          </a:xfrm>
          <a:custGeom>
            <a:avLst/>
            <a:gdLst>
              <a:gd name="T0" fmla="*/ 0 w 21600"/>
              <a:gd name="T1" fmla="*/ 2184 h 21600"/>
              <a:gd name="T2" fmla="*/ 6664 w 21600"/>
              <a:gd name="T3" fmla="*/ 0 h 21600"/>
              <a:gd name="T4" fmla="*/ 10800 w 21600"/>
              <a:gd name="T5" fmla="*/ 0 h 21600"/>
              <a:gd name="T6" fmla="*/ 21600 w 21600"/>
              <a:gd name="T7" fmla="*/ 0 h 21600"/>
              <a:gd name="T8" fmla="*/ 21600 w 21600"/>
              <a:gd name="T9" fmla="*/ 11649 h 21600"/>
              <a:gd name="T10" fmla="*/ 21600 w 21600"/>
              <a:gd name="T11" fmla="*/ 19416 h 21600"/>
              <a:gd name="T12" fmla="*/ 15166 w 21600"/>
              <a:gd name="T13" fmla="*/ 21600 h 21600"/>
              <a:gd name="T14" fmla="*/ 10570 w 21600"/>
              <a:gd name="T15" fmla="*/ 21600 h 21600"/>
              <a:gd name="T16" fmla="*/ 0 w 21600"/>
              <a:gd name="T17" fmla="*/ 21600 h 21600"/>
              <a:gd name="T18" fmla="*/ 0 w 21600"/>
              <a:gd name="T19" fmla="*/ 11528 h 21600"/>
              <a:gd name="T20" fmla="*/ 459 w 21600"/>
              <a:gd name="T21" fmla="*/ 22540 h 21600"/>
              <a:gd name="T22" fmla="*/ 21485 w 21600"/>
              <a:gd name="T23" fmla="*/ 27000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T20" t="T21" r="T22" b="T23"/>
            <a:pathLst>
              <a:path w="21600" h="21600" extrusionOk="0">
                <a:moveTo>
                  <a:pt x="0" y="2184"/>
                </a:moveTo>
                <a:lnTo>
                  <a:pt x="6664" y="0"/>
                </a:lnTo>
                <a:lnTo>
                  <a:pt x="10800" y="0"/>
                </a:lnTo>
                <a:lnTo>
                  <a:pt x="21600" y="0"/>
                </a:lnTo>
                <a:lnTo>
                  <a:pt x="21600" y="11649"/>
                </a:lnTo>
                <a:lnTo>
                  <a:pt x="21600" y="19416"/>
                </a:lnTo>
                <a:lnTo>
                  <a:pt x="15166" y="21600"/>
                </a:lnTo>
                <a:lnTo>
                  <a:pt x="10570" y="21600"/>
                </a:lnTo>
                <a:lnTo>
                  <a:pt x="0" y="21600"/>
                </a:lnTo>
                <a:lnTo>
                  <a:pt x="0" y="11528"/>
                </a:lnTo>
                <a:lnTo>
                  <a:pt x="0" y="2184"/>
                </a:lnTo>
                <a:close/>
              </a:path>
              <a:path w="21600" h="21600" extrusionOk="0">
                <a:moveTo>
                  <a:pt x="0" y="2184"/>
                </a:moveTo>
                <a:lnTo>
                  <a:pt x="0" y="2184"/>
                </a:lnTo>
                <a:lnTo>
                  <a:pt x="14706" y="2184"/>
                </a:lnTo>
                <a:lnTo>
                  <a:pt x="21600" y="0"/>
                </a:lnTo>
                <a:moveTo>
                  <a:pt x="0" y="2184"/>
                </a:moveTo>
                <a:lnTo>
                  <a:pt x="14706" y="2184"/>
                </a:lnTo>
                <a:lnTo>
                  <a:pt x="14706" y="5339"/>
                </a:lnTo>
                <a:lnTo>
                  <a:pt x="14706" y="17474"/>
                </a:lnTo>
                <a:lnTo>
                  <a:pt x="14706" y="21600"/>
                </a:lnTo>
                <a:moveTo>
                  <a:pt x="1149" y="3034"/>
                </a:moveTo>
                <a:lnTo>
                  <a:pt x="13328" y="3034"/>
                </a:lnTo>
                <a:lnTo>
                  <a:pt x="13328" y="3519"/>
                </a:lnTo>
                <a:lnTo>
                  <a:pt x="1149" y="3519"/>
                </a:lnTo>
                <a:lnTo>
                  <a:pt x="1149" y="3034"/>
                </a:lnTo>
                <a:moveTo>
                  <a:pt x="1149" y="4490"/>
                </a:moveTo>
                <a:lnTo>
                  <a:pt x="13328" y="4490"/>
                </a:lnTo>
                <a:lnTo>
                  <a:pt x="13328" y="4854"/>
                </a:lnTo>
                <a:lnTo>
                  <a:pt x="1149" y="4854"/>
                </a:lnTo>
                <a:lnTo>
                  <a:pt x="1149" y="4490"/>
                </a:lnTo>
                <a:moveTo>
                  <a:pt x="1149" y="5946"/>
                </a:moveTo>
                <a:lnTo>
                  <a:pt x="13328" y="5946"/>
                </a:lnTo>
                <a:lnTo>
                  <a:pt x="13328" y="6310"/>
                </a:lnTo>
                <a:lnTo>
                  <a:pt x="1149" y="6310"/>
                </a:lnTo>
                <a:lnTo>
                  <a:pt x="1149" y="5946"/>
                </a:lnTo>
              </a:path>
            </a:pathLst>
          </a:custGeom>
          <a:solidFill>
            <a:srgbClr val="FFFFCC"/>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0" name="tower"/>
          <p:cNvSpPr>
            <a:spLocks noEditPoints="1" noChangeArrowheads="1"/>
          </p:cNvSpPr>
          <p:nvPr/>
        </p:nvSpPr>
        <p:spPr bwMode="auto">
          <a:xfrm>
            <a:off x="4724400" y="1981200"/>
            <a:ext cx="152400" cy="762000"/>
          </a:xfrm>
          <a:custGeom>
            <a:avLst/>
            <a:gdLst>
              <a:gd name="T0" fmla="*/ 0 w 21600"/>
              <a:gd name="T1" fmla="*/ 2184 h 21600"/>
              <a:gd name="T2" fmla="*/ 6664 w 21600"/>
              <a:gd name="T3" fmla="*/ 0 h 21600"/>
              <a:gd name="T4" fmla="*/ 10800 w 21600"/>
              <a:gd name="T5" fmla="*/ 0 h 21600"/>
              <a:gd name="T6" fmla="*/ 21600 w 21600"/>
              <a:gd name="T7" fmla="*/ 0 h 21600"/>
              <a:gd name="T8" fmla="*/ 21600 w 21600"/>
              <a:gd name="T9" fmla="*/ 11649 h 21600"/>
              <a:gd name="T10" fmla="*/ 21600 w 21600"/>
              <a:gd name="T11" fmla="*/ 19416 h 21600"/>
              <a:gd name="T12" fmla="*/ 15166 w 21600"/>
              <a:gd name="T13" fmla="*/ 21600 h 21600"/>
              <a:gd name="T14" fmla="*/ 10570 w 21600"/>
              <a:gd name="T15" fmla="*/ 21600 h 21600"/>
              <a:gd name="T16" fmla="*/ 0 w 21600"/>
              <a:gd name="T17" fmla="*/ 21600 h 21600"/>
              <a:gd name="T18" fmla="*/ 0 w 21600"/>
              <a:gd name="T19" fmla="*/ 11528 h 21600"/>
              <a:gd name="T20" fmla="*/ 459 w 21600"/>
              <a:gd name="T21" fmla="*/ 22540 h 21600"/>
              <a:gd name="T22" fmla="*/ 21485 w 21600"/>
              <a:gd name="T23" fmla="*/ 27000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T20" t="T21" r="T22" b="T23"/>
            <a:pathLst>
              <a:path w="21600" h="21600" extrusionOk="0">
                <a:moveTo>
                  <a:pt x="0" y="2184"/>
                </a:moveTo>
                <a:lnTo>
                  <a:pt x="6664" y="0"/>
                </a:lnTo>
                <a:lnTo>
                  <a:pt x="10800" y="0"/>
                </a:lnTo>
                <a:lnTo>
                  <a:pt x="21600" y="0"/>
                </a:lnTo>
                <a:lnTo>
                  <a:pt x="21600" y="11649"/>
                </a:lnTo>
                <a:lnTo>
                  <a:pt x="21600" y="19416"/>
                </a:lnTo>
                <a:lnTo>
                  <a:pt x="15166" y="21600"/>
                </a:lnTo>
                <a:lnTo>
                  <a:pt x="10570" y="21600"/>
                </a:lnTo>
                <a:lnTo>
                  <a:pt x="0" y="21600"/>
                </a:lnTo>
                <a:lnTo>
                  <a:pt x="0" y="11528"/>
                </a:lnTo>
                <a:lnTo>
                  <a:pt x="0" y="2184"/>
                </a:lnTo>
                <a:close/>
              </a:path>
              <a:path w="21600" h="21600" extrusionOk="0">
                <a:moveTo>
                  <a:pt x="0" y="2184"/>
                </a:moveTo>
                <a:lnTo>
                  <a:pt x="0" y="2184"/>
                </a:lnTo>
                <a:lnTo>
                  <a:pt x="14706" y="2184"/>
                </a:lnTo>
                <a:lnTo>
                  <a:pt x="21600" y="0"/>
                </a:lnTo>
                <a:moveTo>
                  <a:pt x="0" y="2184"/>
                </a:moveTo>
                <a:lnTo>
                  <a:pt x="14706" y="2184"/>
                </a:lnTo>
                <a:lnTo>
                  <a:pt x="14706" y="5339"/>
                </a:lnTo>
                <a:lnTo>
                  <a:pt x="14706" y="17474"/>
                </a:lnTo>
                <a:lnTo>
                  <a:pt x="14706" y="21600"/>
                </a:lnTo>
                <a:moveTo>
                  <a:pt x="1149" y="3034"/>
                </a:moveTo>
                <a:lnTo>
                  <a:pt x="13328" y="3034"/>
                </a:lnTo>
                <a:lnTo>
                  <a:pt x="13328" y="3519"/>
                </a:lnTo>
                <a:lnTo>
                  <a:pt x="1149" y="3519"/>
                </a:lnTo>
                <a:lnTo>
                  <a:pt x="1149" y="3034"/>
                </a:lnTo>
                <a:moveTo>
                  <a:pt x="1149" y="4490"/>
                </a:moveTo>
                <a:lnTo>
                  <a:pt x="13328" y="4490"/>
                </a:lnTo>
                <a:lnTo>
                  <a:pt x="13328" y="4854"/>
                </a:lnTo>
                <a:lnTo>
                  <a:pt x="1149" y="4854"/>
                </a:lnTo>
                <a:lnTo>
                  <a:pt x="1149" y="4490"/>
                </a:lnTo>
                <a:moveTo>
                  <a:pt x="1149" y="5946"/>
                </a:moveTo>
                <a:lnTo>
                  <a:pt x="13328" y="5946"/>
                </a:lnTo>
                <a:lnTo>
                  <a:pt x="13328" y="6310"/>
                </a:lnTo>
                <a:lnTo>
                  <a:pt x="1149" y="6310"/>
                </a:lnTo>
                <a:lnTo>
                  <a:pt x="1149" y="5946"/>
                </a:lnTo>
              </a:path>
            </a:pathLst>
          </a:custGeom>
          <a:solidFill>
            <a:srgbClr val="FFFFCC"/>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cxnSp>
        <p:nvCxnSpPr>
          <p:cNvPr id="21" name="Straight Connector 20"/>
          <p:cNvCxnSpPr>
            <a:stCxn id="20" idx="4"/>
            <a:endCxn id="10" idx="2"/>
          </p:cNvCxnSpPr>
          <p:nvPr/>
        </p:nvCxnSpPr>
        <p:spPr>
          <a:xfrm flipV="1">
            <a:off x="4876800" y="2362200"/>
            <a:ext cx="304800" cy="29951"/>
          </a:xfrm>
          <a:prstGeom prst="line">
            <a:avLst/>
          </a:prstGeom>
        </p:spPr>
        <p:style>
          <a:lnRef idx="3">
            <a:schemeClr val="dk1"/>
          </a:lnRef>
          <a:fillRef idx="0">
            <a:schemeClr val="dk1"/>
          </a:fillRef>
          <a:effectRef idx="2">
            <a:schemeClr val="dk1"/>
          </a:effectRef>
          <a:fontRef idx="minor">
            <a:schemeClr val="tx1"/>
          </a:fontRef>
        </p:style>
      </p:cxnSp>
      <p:cxnSp>
        <p:nvCxnSpPr>
          <p:cNvPr id="22" name="Straight Connector 21"/>
          <p:cNvCxnSpPr>
            <a:stCxn id="9" idx="6"/>
            <a:endCxn id="19" idx="9"/>
          </p:cNvCxnSpPr>
          <p:nvPr/>
        </p:nvCxnSpPr>
        <p:spPr>
          <a:xfrm flipV="1">
            <a:off x="8458200" y="2271013"/>
            <a:ext cx="228600" cy="14987"/>
          </a:xfrm>
          <a:prstGeom prst="line">
            <a:avLst/>
          </a:prstGeom>
        </p:spPr>
        <p:style>
          <a:lnRef idx="3">
            <a:schemeClr val="dk1"/>
          </a:lnRef>
          <a:fillRef idx="0">
            <a:schemeClr val="dk1"/>
          </a:fillRef>
          <a:effectRef idx="2">
            <a:schemeClr val="dk1"/>
          </a:effectRef>
          <a:fontRef idx="minor">
            <a:schemeClr val="tx1"/>
          </a:fontRef>
        </p:style>
      </p:cxnSp>
      <p:cxnSp>
        <p:nvCxnSpPr>
          <p:cNvPr id="23" name="Straight Connector 22"/>
          <p:cNvCxnSpPr/>
          <p:nvPr/>
        </p:nvCxnSpPr>
        <p:spPr>
          <a:xfrm rot="5400000">
            <a:off x="6293363" y="5064920"/>
            <a:ext cx="371756" cy="605117"/>
          </a:xfrm>
          <a:prstGeom prst="line">
            <a:avLst/>
          </a:prstGeom>
          <a:ln w="28575"/>
        </p:spPr>
        <p:style>
          <a:lnRef idx="1">
            <a:schemeClr val="dk1"/>
          </a:lnRef>
          <a:fillRef idx="0">
            <a:schemeClr val="dk1"/>
          </a:fillRef>
          <a:effectRef idx="0">
            <a:schemeClr val="dk1"/>
          </a:effectRef>
          <a:fontRef idx="minor">
            <a:schemeClr val="tx1"/>
          </a:fontRef>
        </p:style>
      </p:cxnSp>
      <p:cxnSp>
        <p:nvCxnSpPr>
          <p:cNvPr id="24" name="Straight Connector 23"/>
          <p:cNvCxnSpPr/>
          <p:nvPr/>
        </p:nvCxnSpPr>
        <p:spPr>
          <a:xfrm rot="5400000">
            <a:off x="6665118" y="5217318"/>
            <a:ext cx="304801" cy="233362"/>
          </a:xfrm>
          <a:prstGeom prst="line">
            <a:avLst/>
          </a:prstGeom>
          <a:ln w="28575"/>
        </p:spPr>
        <p:style>
          <a:lnRef idx="1">
            <a:schemeClr val="dk1"/>
          </a:lnRef>
          <a:fillRef idx="0">
            <a:schemeClr val="dk1"/>
          </a:fillRef>
          <a:effectRef idx="0">
            <a:schemeClr val="dk1"/>
          </a:effectRef>
          <a:fontRef idx="minor">
            <a:schemeClr val="tx1"/>
          </a:fontRef>
        </p:style>
      </p:cxnSp>
      <p:cxnSp>
        <p:nvCxnSpPr>
          <p:cNvPr id="25" name="Straight Connector 24"/>
          <p:cNvCxnSpPr/>
          <p:nvPr/>
        </p:nvCxnSpPr>
        <p:spPr>
          <a:xfrm rot="16200000" flipH="1">
            <a:off x="7008018" y="5255420"/>
            <a:ext cx="304801" cy="309563"/>
          </a:xfrm>
          <a:prstGeom prst="line">
            <a:avLst/>
          </a:prstGeom>
          <a:ln w="28575"/>
        </p:spPr>
        <p:style>
          <a:lnRef idx="1">
            <a:schemeClr val="dk1"/>
          </a:lnRef>
          <a:fillRef idx="0">
            <a:schemeClr val="dk1"/>
          </a:fillRef>
          <a:effectRef idx="0">
            <a:schemeClr val="dk1"/>
          </a:effectRef>
          <a:fontRef idx="minor">
            <a:schemeClr val="tx1"/>
          </a:fontRef>
        </p:style>
      </p:cxnSp>
      <p:cxnSp>
        <p:nvCxnSpPr>
          <p:cNvPr id="26" name="Straight Connector 25"/>
          <p:cNvCxnSpPr/>
          <p:nvPr/>
        </p:nvCxnSpPr>
        <p:spPr>
          <a:xfrm rot="16200000" flipH="1">
            <a:off x="7169663" y="4959863"/>
            <a:ext cx="371756" cy="681318"/>
          </a:xfrm>
          <a:prstGeom prst="line">
            <a:avLst/>
          </a:prstGeom>
          <a:ln w="28575"/>
        </p:spPr>
        <p:style>
          <a:lnRef idx="1">
            <a:schemeClr val="dk1"/>
          </a:lnRef>
          <a:fillRef idx="0">
            <a:schemeClr val="dk1"/>
          </a:fillRef>
          <a:effectRef idx="0">
            <a:schemeClr val="dk1"/>
          </a:effectRef>
          <a:fontRef idx="minor">
            <a:schemeClr val="tx1"/>
          </a:fontRef>
        </p:style>
      </p:cxnSp>
      <p:cxnSp>
        <p:nvCxnSpPr>
          <p:cNvPr id="29" name="Straight Connector 28"/>
          <p:cNvCxnSpPr>
            <a:stCxn id="8" idx="7"/>
            <a:endCxn id="9" idx="3"/>
          </p:cNvCxnSpPr>
          <p:nvPr/>
        </p:nvCxnSpPr>
        <p:spPr>
          <a:xfrm rot="5400000" flipH="1" flipV="1">
            <a:off x="6410045" y="3133445"/>
            <a:ext cx="2343710" cy="972110"/>
          </a:xfrm>
          <a:prstGeom prst="line">
            <a:avLst/>
          </a:prstGeom>
        </p:spPr>
        <p:style>
          <a:lnRef idx="3">
            <a:schemeClr val="dk1"/>
          </a:lnRef>
          <a:fillRef idx="0">
            <a:schemeClr val="dk1"/>
          </a:fillRef>
          <a:effectRef idx="2">
            <a:schemeClr val="dk1"/>
          </a:effectRef>
          <a:fontRef idx="minor">
            <a:schemeClr val="tx1"/>
          </a:fontRef>
        </p:style>
      </p:cxnSp>
      <p:sp>
        <p:nvSpPr>
          <p:cNvPr id="73" name="TextBox 72"/>
          <p:cNvSpPr txBox="1"/>
          <p:nvPr/>
        </p:nvSpPr>
        <p:spPr>
          <a:xfrm rot="3760382">
            <a:off x="5500470" y="3178678"/>
            <a:ext cx="1450308" cy="400110"/>
          </a:xfrm>
          <a:prstGeom prst="rect">
            <a:avLst/>
          </a:prstGeom>
          <a:noFill/>
        </p:spPr>
        <p:txBody>
          <a:bodyPr wrap="square" rtlCol="0">
            <a:spAutoFit/>
          </a:bodyPr>
          <a:lstStyle/>
          <a:p>
            <a:r>
              <a:rPr lang="en-US" sz="2000" b="1" dirty="0" smtClean="0"/>
              <a:t>100 Mbps</a:t>
            </a:r>
          </a:p>
        </p:txBody>
      </p:sp>
      <p:sp>
        <p:nvSpPr>
          <p:cNvPr id="77" name="TextBox 76"/>
          <p:cNvSpPr txBox="1"/>
          <p:nvPr/>
        </p:nvSpPr>
        <p:spPr>
          <a:xfrm rot="17764222">
            <a:off x="7105506" y="3589575"/>
            <a:ext cx="1611953" cy="400110"/>
          </a:xfrm>
          <a:prstGeom prst="rect">
            <a:avLst/>
          </a:prstGeom>
          <a:noFill/>
        </p:spPr>
        <p:txBody>
          <a:bodyPr wrap="square" rtlCol="0">
            <a:spAutoFit/>
          </a:bodyPr>
          <a:lstStyle/>
          <a:p>
            <a:r>
              <a:rPr lang="en-US" sz="2000" b="1" dirty="0" smtClean="0">
                <a:solidFill>
                  <a:schemeClr val="accent2"/>
                </a:solidFill>
              </a:rPr>
              <a:t>25 Mbps</a:t>
            </a:r>
            <a:endParaRPr lang="en-US" sz="2000" b="1" dirty="0">
              <a:solidFill>
                <a:schemeClr val="accent2"/>
              </a:solidFill>
            </a:endParaRPr>
          </a:p>
        </p:txBody>
      </p:sp>
      <p:pic>
        <p:nvPicPr>
          <p:cNvPr id="32" name="Picture 5"/>
          <p:cNvPicPr>
            <a:picLocks noChangeAspect="1" noChangeArrowheads="1"/>
          </p:cNvPicPr>
          <p:nvPr/>
        </p:nvPicPr>
        <p:blipFill>
          <a:blip r:embed="rId4" cstate="print">
            <a:duotone>
              <a:prstClr val="black"/>
              <a:schemeClr val="accent2">
                <a:tint val="45000"/>
                <a:satMod val="400000"/>
              </a:schemeClr>
            </a:duotone>
            <a:lum contrast="2000"/>
          </a:blip>
          <a:srcRect/>
          <a:stretch>
            <a:fillRect/>
          </a:stretch>
        </p:blipFill>
        <p:spPr bwMode="auto">
          <a:xfrm>
            <a:off x="4004847" y="2057400"/>
            <a:ext cx="490953" cy="609600"/>
          </a:xfrm>
          <a:prstGeom prst="rect">
            <a:avLst/>
          </a:prstGeom>
          <a:noFill/>
          <a:ln w="9525">
            <a:noFill/>
            <a:miter lim="800000"/>
            <a:headEnd/>
            <a:tailEnd/>
          </a:ln>
          <a:effectLst/>
        </p:spPr>
      </p:pic>
      <p:sp>
        <p:nvSpPr>
          <p:cNvPr id="33" name="TextBox 32"/>
          <p:cNvSpPr txBox="1"/>
          <p:nvPr/>
        </p:nvSpPr>
        <p:spPr>
          <a:xfrm rot="3436046">
            <a:off x="5132117" y="3786509"/>
            <a:ext cx="1611953" cy="400110"/>
          </a:xfrm>
          <a:prstGeom prst="rect">
            <a:avLst/>
          </a:prstGeom>
          <a:noFill/>
        </p:spPr>
        <p:txBody>
          <a:bodyPr wrap="square" rtlCol="0">
            <a:spAutoFit/>
          </a:bodyPr>
          <a:lstStyle/>
          <a:p>
            <a:r>
              <a:rPr lang="en-US" sz="2000" b="1" dirty="0" smtClean="0">
                <a:solidFill>
                  <a:schemeClr val="accent2"/>
                </a:solidFill>
              </a:rPr>
              <a:t>5 Mbps</a:t>
            </a:r>
            <a:endParaRPr lang="en-US" sz="2000" b="1" dirty="0">
              <a:solidFill>
                <a:schemeClr val="accent2"/>
              </a:solidFill>
            </a:endParaRPr>
          </a:p>
        </p:txBody>
      </p:sp>
      <p:sp>
        <p:nvSpPr>
          <p:cNvPr id="34" name="TextBox 33"/>
          <p:cNvSpPr txBox="1"/>
          <p:nvPr/>
        </p:nvSpPr>
        <p:spPr>
          <a:xfrm>
            <a:off x="1828800" y="4572000"/>
            <a:ext cx="1676400" cy="369332"/>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r>
              <a:rPr lang="en-US" b="1" dirty="0" smtClean="0"/>
              <a:t>MLU = 0.25</a:t>
            </a:r>
            <a:endParaRPr lang="en-US" b="1" dirty="0"/>
          </a:p>
        </p:txBody>
      </p:sp>
      <p:cxnSp>
        <p:nvCxnSpPr>
          <p:cNvPr id="39" name="Straight Connector 38"/>
          <p:cNvCxnSpPr/>
          <p:nvPr/>
        </p:nvCxnSpPr>
        <p:spPr>
          <a:xfrm>
            <a:off x="7777162" y="4800600"/>
            <a:ext cx="609600" cy="457200"/>
          </a:xfrm>
          <a:prstGeom prst="line">
            <a:avLst/>
          </a:prstGeom>
        </p:spPr>
        <p:style>
          <a:lnRef idx="2">
            <a:schemeClr val="dk1"/>
          </a:lnRef>
          <a:fillRef idx="0">
            <a:schemeClr val="dk1"/>
          </a:fillRef>
          <a:effectRef idx="1">
            <a:schemeClr val="dk1"/>
          </a:effectRef>
          <a:fontRef idx="minor">
            <a:schemeClr val="tx1"/>
          </a:fontRef>
        </p:style>
      </p:cxnSp>
      <p:sp>
        <p:nvSpPr>
          <p:cNvPr id="40" name="TextBox 39"/>
          <p:cNvSpPr txBox="1"/>
          <p:nvPr/>
        </p:nvSpPr>
        <p:spPr>
          <a:xfrm>
            <a:off x="7848600" y="5257800"/>
            <a:ext cx="1371600" cy="369332"/>
          </a:xfrm>
          <a:prstGeom prst="rect">
            <a:avLst/>
          </a:prstGeom>
          <a:noFill/>
        </p:spPr>
        <p:txBody>
          <a:bodyPr wrap="square" rtlCol="0">
            <a:spAutoFit/>
          </a:bodyPr>
          <a:lstStyle/>
          <a:p>
            <a:r>
              <a:rPr lang="en-US" b="1" dirty="0" smtClean="0">
                <a:solidFill>
                  <a:schemeClr val="accent2"/>
                </a:solidFill>
              </a:rPr>
              <a:t>180 Mbps</a:t>
            </a:r>
            <a:endParaRPr lang="en-US" b="1" dirty="0">
              <a:solidFill>
                <a:schemeClr val="accent2"/>
              </a:solidFill>
            </a:endParaRPr>
          </a:p>
        </p:txBody>
      </p:sp>
      <p:cxnSp>
        <p:nvCxnSpPr>
          <p:cNvPr id="41" name="Straight Connector 40"/>
          <p:cNvCxnSpPr>
            <a:endCxn id="77" idx="2"/>
          </p:cNvCxnSpPr>
          <p:nvPr/>
        </p:nvCxnSpPr>
        <p:spPr>
          <a:xfrm flipV="1">
            <a:off x="7543800" y="3877549"/>
            <a:ext cx="547383" cy="161051"/>
          </a:xfrm>
          <a:prstGeom prst="line">
            <a:avLst/>
          </a:prstGeom>
        </p:spPr>
        <p:style>
          <a:lnRef idx="2">
            <a:schemeClr val="dk1"/>
          </a:lnRef>
          <a:fillRef idx="0">
            <a:schemeClr val="dk1"/>
          </a:fillRef>
          <a:effectRef idx="1">
            <a:schemeClr val="dk1"/>
          </a:effectRef>
          <a:fontRef idx="minor">
            <a:schemeClr val="tx1"/>
          </a:fontRef>
        </p:style>
      </p:cxnSp>
      <p:sp>
        <p:nvSpPr>
          <p:cNvPr id="44" name="TextBox 43"/>
          <p:cNvSpPr txBox="1"/>
          <p:nvPr/>
        </p:nvSpPr>
        <p:spPr>
          <a:xfrm rot="17762147">
            <a:off x="7686454" y="3789195"/>
            <a:ext cx="1371600" cy="369332"/>
          </a:xfrm>
          <a:prstGeom prst="rect">
            <a:avLst/>
          </a:prstGeom>
          <a:noFill/>
        </p:spPr>
        <p:txBody>
          <a:bodyPr wrap="square" rtlCol="0">
            <a:spAutoFit/>
          </a:bodyPr>
          <a:lstStyle/>
          <a:p>
            <a:r>
              <a:rPr lang="en-US" b="1" dirty="0" smtClean="0">
                <a:solidFill>
                  <a:schemeClr val="accent2"/>
                </a:solidFill>
              </a:rPr>
              <a:t>90 Mbps</a:t>
            </a:r>
            <a:endParaRPr lang="en-US" b="1" dirty="0">
              <a:solidFill>
                <a:schemeClr val="accent2"/>
              </a:solidFill>
            </a:endParaRPr>
          </a:p>
        </p:txBody>
      </p:sp>
      <p:cxnSp>
        <p:nvCxnSpPr>
          <p:cNvPr id="45" name="Straight Connector 44"/>
          <p:cNvCxnSpPr/>
          <p:nvPr/>
        </p:nvCxnSpPr>
        <p:spPr>
          <a:xfrm rot="5400000" flipH="1" flipV="1">
            <a:off x="5524500" y="3543300"/>
            <a:ext cx="609600" cy="228599"/>
          </a:xfrm>
          <a:prstGeom prst="line">
            <a:avLst/>
          </a:prstGeom>
        </p:spPr>
        <p:style>
          <a:lnRef idx="2">
            <a:schemeClr val="dk1"/>
          </a:lnRef>
          <a:fillRef idx="0">
            <a:schemeClr val="dk1"/>
          </a:fillRef>
          <a:effectRef idx="1">
            <a:schemeClr val="dk1"/>
          </a:effectRef>
          <a:fontRef idx="minor">
            <a:schemeClr val="tx1"/>
          </a:fontRef>
        </p:style>
      </p:cxnSp>
      <p:sp>
        <p:nvSpPr>
          <p:cNvPr id="52" name="TextBox 51"/>
          <p:cNvSpPr txBox="1"/>
          <p:nvPr/>
        </p:nvSpPr>
        <p:spPr>
          <a:xfrm rot="3842530">
            <a:off x="4809618" y="3994689"/>
            <a:ext cx="1371600" cy="369332"/>
          </a:xfrm>
          <a:prstGeom prst="rect">
            <a:avLst/>
          </a:prstGeom>
          <a:noFill/>
        </p:spPr>
        <p:txBody>
          <a:bodyPr wrap="square" rtlCol="0">
            <a:spAutoFit/>
          </a:bodyPr>
          <a:lstStyle/>
          <a:p>
            <a:r>
              <a:rPr lang="en-US" b="1" dirty="0" smtClean="0">
                <a:solidFill>
                  <a:schemeClr val="accent2"/>
                </a:solidFill>
              </a:rPr>
              <a:t>90 Mbps</a:t>
            </a:r>
            <a:endParaRPr lang="en-US" b="1" dirty="0">
              <a:solidFill>
                <a:schemeClr val="accent2"/>
              </a:solidFill>
            </a:endParaRPr>
          </a:p>
        </p:txBody>
      </p:sp>
      <p:sp>
        <p:nvSpPr>
          <p:cNvPr id="54" name="TextBox 53"/>
          <p:cNvSpPr txBox="1"/>
          <p:nvPr/>
        </p:nvSpPr>
        <p:spPr>
          <a:xfrm>
            <a:off x="762000" y="5257800"/>
            <a:ext cx="3962400" cy="369332"/>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b="1" dirty="0" smtClean="0"/>
              <a:t>Capacity &gt; 180/30 = 6</a:t>
            </a:r>
            <a:endParaRPr lang="en-US" b="1" dirty="0"/>
          </a:p>
        </p:txBody>
      </p:sp>
      <p:sp>
        <p:nvSpPr>
          <p:cNvPr id="56" name="TextBox 55"/>
          <p:cNvSpPr txBox="1">
            <a:spLocks noChangeArrowheads="1"/>
          </p:cNvSpPr>
          <p:nvPr/>
        </p:nvSpPr>
        <p:spPr bwMode="auto">
          <a:xfrm>
            <a:off x="1219200" y="3581400"/>
            <a:ext cx="6800850" cy="1015663"/>
          </a:xfrm>
          <a:prstGeom prst="rect">
            <a:avLst/>
          </a:prstGeom>
          <a:ln>
            <a:headEnd/>
            <a:tailEnd/>
          </a:ln>
        </p:spPr>
        <p:style>
          <a:lnRef idx="2">
            <a:schemeClr val="accent4">
              <a:shade val="50000"/>
            </a:schemeClr>
          </a:lnRef>
          <a:fillRef idx="1">
            <a:schemeClr val="accent4"/>
          </a:fillRef>
          <a:effectRef idx="0">
            <a:schemeClr val="accent4"/>
          </a:effectRef>
          <a:fontRef idx="minor">
            <a:schemeClr val="lt1"/>
          </a:fontRef>
        </p:style>
        <p:txBody>
          <a:bodyPr wrap="square">
            <a:spAutoFit/>
          </a:bodyPr>
          <a:lstStyle/>
          <a:p>
            <a:pPr algn="ctr"/>
            <a:endParaRPr lang="en-US" sz="1200" b="1" i="0" dirty="0" smtClean="0"/>
          </a:p>
          <a:p>
            <a:pPr algn="ctr"/>
            <a:r>
              <a:rPr lang="en-US" sz="2400" b="1" i="0" dirty="0" smtClean="0"/>
              <a:t>Need </a:t>
            </a:r>
            <a:r>
              <a:rPr lang="en-US" sz="2400" b="1" i="0" dirty="0"/>
              <a:t>a new metric to quantify capacity under location diversity</a:t>
            </a:r>
          </a:p>
        </p:txBody>
      </p:sp>
      <p:sp>
        <p:nvSpPr>
          <p:cNvPr id="43" name="TextBox 42"/>
          <p:cNvSpPr txBox="1"/>
          <p:nvPr/>
        </p:nvSpPr>
        <p:spPr>
          <a:xfrm>
            <a:off x="914400" y="1166336"/>
            <a:ext cx="5105400" cy="738664"/>
          </a:xfrm>
          <a:prstGeom prst="rect">
            <a:avLst/>
          </a:prstGeom>
          <a:noFill/>
        </p:spPr>
        <p:txBody>
          <a:bodyPr wrap="square" rtlCol="0">
            <a:spAutoFit/>
          </a:bodyPr>
          <a:lstStyle/>
          <a:p>
            <a:r>
              <a:rPr lang="en-US" sz="2100" dirty="0" smtClean="0">
                <a:solidFill>
                  <a:schemeClr val="accent4"/>
                </a:solidFill>
              </a:rPr>
              <a:t>	   max supportable demand</a:t>
            </a:r>
          </a:p>
          <a:p>
            <a:r>
              <a:rPr lang="en-US" sz="2100" dirty="0" smtClean="0">
                <a:solidFill>
                  <a:schemeClr val="accent4"/>
                </a:solidFill>
              </a:rPr>
              <a:t>	         current demand</a:t>
            </a:r>
            <a:endParaRPr lang="en-US" sz="2100" dirty="0">
              <a:solidFill>
                <a:schemeClr val="accent4"/>
              </a:solidFill>
            </a:endParaRPr>
          </a:p>
        </p:txBody>
      </p:sp>
      <p:sp>
        <p:nvSpPr>
          <p:cNvPr id="46" name="Rectangle 45"/>
          <p:cNvSpPr/>
          <p:nvPr/>
        </p:nvSpPr>
        <p:spPr>
          <a:xfrm>
            <a:off x="533400" y="1318736"/>
            <a:ext cx="1681871" cy="415498"/>
          </a:xfrm>
          <a:prstGeom prst="rect">
            <a:avLst/>
          </a:prstGeom>
        </p:spPr>
        <p:txBody>
          <a:bodyPr wrap="none">
            <a:spAutoFit/>
          </a:bodyPr>
          <a:lstStyle/>
          <a:p>
            <a:r>
              <a:rPr lang="en-US" sz="2100" dirty="0" smtClean="0">
                <a:solidFill>
                  <a:schemeClr val="accent4"/>
                </a:solidFill>
              </a:rPr>
              <a:t>Capacity = </a:t>
            </a:r>
            <a:endParaRPr lang="en-US" sz="2100" dirty="0"/>
          </a:p>
        </p:txBody>
      </p:sp>
      <p:cxnSp>
        <p:nvCxnSpPr>
          <p:cNvPr id="47" name="Straight Connector 46"/>
          <p:cNvCxnSpPr/>
          <p:nvPr/>
        </p:nvCxnSpPr>
        <p:spPr>
          <a:xfrm>
            <a:off x="2133600" y="1534180"/>
            <a:ext cx="3429197" cy="13156"/>
          </a:xfrm>
          <a:prstGeom prst="line">
            <a:avLst/>
          </a:prstGeom>
        </p:spPr>
        <p:style>
          <a:lnRef idx="1">
            <a:schemeClr val="accent1"/>
          </a:lnRef>
          <a:fillRef idx="0">
            <a:schemeClr val="accent1"/>
          </a:fillRef>
          <a:effectRef idx="0">
            <a:schemeClr val="accent1"/>
          </a:effectRef>
          <a:fontRef idx="minor">
            <a:schemeClr val="tx1"/>
          </a:fontRef>
        </p:style>
      </p:cxnSp>
    </p:spTree>
    <p:custDataLst>
      <p:tags r:id="rId1"/>
    </p:custDataLst>
  </p:cSld>
  <p:clrMapOvr>
    <a:masterClrMapping/>
  </p:clrMapOvr>
  <p:transition advTm="96253"/>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5"/>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8"/>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9"/>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0"/>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1"/>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2"/>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3"/>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4"/>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5"/>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26"/>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29"/>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73"/>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7"/>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7"/>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32"/>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77"/>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33"/>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34"/>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39"/>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40"/>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41"/>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44"/>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45"/>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52"/>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54"/>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5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animBg="1"/>
      <p:bldP spid="9" grpId="0" animBg="1"/>
      <p:bldP spid="10" grpId="0" animBg="1"/>
      <p:bldP spid="13" grpId="0" animBg="1"/>
      <p:bldP spid="14" grpId="0" animBg="1"/>
      <p:bldP spid="15" grpId="0" animBg="1"/>
      <p:bldP spid="17" grpId="0"/>
      <p:bldP spid="18" grpId="0" animBg="1"/>
      <p:bldP spid="19" grpId="0" animBg="1"/>
      <p:bldP spid="20" grpId="0" animBg="1"/>
      <p:bldP spid="73" grpId="0"/>
      <p:bldP spid="77" grpId="0"/>
      <p:bldP spid="33" grpId="0"/>
      <p:bldP spid="34" grpId="0" animBg="1"/>
      <p:bldP spid="40" grpId="0"/>
      <p:bldP spid="44" grpId="0"/>
      <p:bldP spid="52" grpId="0"/>
      <p:bldP spid="54" grpId="0" animBg="1"/>
      <p:bldP spid="5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382588" y="457200"/>
            <a:ext cx="8304212" cy="990600"/>
          </a:xfrm>
        </p:spPr>
        <p:txBody>
          <a:bodyPr/>
          <a:lstStyle/>
          <a:p>
            <a:r>
              <a:rPr lang="en-US" dirty="0" smtClean="0"/>
              <a:t>Surge protection factor (SPF)</a:t>
            </a:r>
          </a:p>
        </p:txBody>
      </p:sp>
      <p:sp>
        <p:nvSpPr>
          <p:cNvPr id="20483" name="Text Placeholder 2"/>
          <p:cNvSpPr>
            <a:spLocks noGrp="1"/>
          </p:cNvSpPr>
          <p:nvPr>
            <p:ph type="body" sz="half" idx="1"/>
          </p:nvPr>
        </p:nvSpPr>
        <p:spPr>
          <a:xfrm>
            <a:off x="381000" y="1493837"/>
            <a:ext cx="4076700" cy="4983163"/>
          </a:xfrm>
        </p:spPr>
        <p:txBody>
          <a:bodyPr/>
          <a:lstStyle/>
          <a:p>
            <a:r>
              <a:rPr lang="en-US" dirty="0" smtClean="0"/>
              <a:t>SPF = Maximum supportable surge (linearly scaled) in traffic demand</a:t>
            </a:r>
          </a:p>
        </p:txBody>
      </p:sp>
      <p:sp>
        <p:nvSpPr>
          <p:cNvPr id="20485" name="Slide Number Placeholder 4"/>
          <p:cNvSpPr>
            <a:spLocks noGrp="1"/>
          </p:cNvSpPr>
          <p:nvPr>
            <p:ph type="sldNum" sz="quarter" idx="10"/>
          </p:nvPr>
        </p:nvSpPr>
        <p:spPr>
          <a:noFill/>
        </p:spPr>
        <p:txBody>
          <a:bodyPr/>
          <a:lstStyle/>
          <a:p>
            <a:fld id="{11939578-0BF3-41C7-8CD0-8FDC3D690E0B}" type="slidenum">
              <a:rPr lang="en-US"/>
              <a:pPr/>
              <a:t>14</a:t>
            </a:fld>
            <a:endParaRPr lang="en-US"/>
          </a:p>
        </p:txBody>
      </p:sp>
      <p:sp>
        <p:nvSpPr>
          <p:cNvPr id="27" name="TextBox 26"/>
          <p:cNvSpPr txBox="1"/>
          <p:nvPr/>
        </p:nvSpPr>
        <p:spPr>
          <a:xfrm>
            <a:off x="609600" y="4572000"/>
            <a:ext cx="4114800" cy="5334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pPr algn="ctr"/>
            <a:r>
              <a:rPr lang="en-US" sz="2800" b="1" dirty="0" smtClean="0"/>
              <a:t>SPF = 200/30 = 6.66 </a:t>
            </a:r>
            <a:endParaRPr lang="en-US" sz="2800" b="1" dirty="0"/>
          </a:p>
        </p:txBody>
      </p:sp>
      <p:sp>
        <p:nvSpPr>
          <p:cNvPr id="28" name="TextBox 27"/>
          <p:cNvSpPr txBox="1"/>
          <p:nvPr/>
        </p:nvSpPr>
        <p:spPr>
          <a:xfrm rot="17493905">
            <a:off x="6737833" y="3214870"/>
            <a:ext cx="1450308" cy="400110"/>
          </a:xfrm>
          <a:prstGeom prst="rect">
            <a:avLst/>
          </a:prstGeom>
          <a:noFill/>
        </p:spPr>
        <p:txBody>
          <a:bodyPr wrap="square" rtlCol="0">
            <a:spAutoFit/>
          </a:bodyPr>
          <a:lstStyle/>
          <a:p>
            <a:r>
              <a:rPr lang="en-US" sz="2000" b="1" dirty="0" smtClean="0"/>
              <a:t>100 Mbps</a:t>
            </a:r>
          </a:p>
        </p:txBody>
      </p:sp>
      <p:pic>
        <p:nvPicPr>
          <p:cNvPr id="29" name="Picture 5"/>
          <p:cNvPicPr>
            <a:picLocks noChangeAspect="1" noChangeArrowheads="1"/>
          </p:cNvPicPr>
          <p:nvPr/>
        </p:nvPicPr>
        <p:blipFill>
          <a:blip r:embed="rId4" cstate="print">
            <a:duotone>
              <a:prstClr val="black"/>
              <a:schemeClr val="accent2">
                <a:tint val="45000"/>
                <a:satMod val="400000"/>
              </a:schemeClr>
            </a:duotone>
            <a:lum contrast="2000"/>
          </a:blip>
          <a:srcRect/>
          <a:stretch>
            <a:fillRect/>
          </a:stretch>
        </p:blipFill>
        <p:spPr bwMode="auto">
          <a:xfrm>
            <a:off x="8305800" y="1295400"/>
            <a:ext cx="490953" cy="609600"/>
          </a:xfrm>
          <a:prstGeom prst="rect">
            <a:avLst/>
          </a:prstGeom>
          <a:noFill/>
          <a:ln w="9525">
            <a:noFill/>
            <a:miter lim="800000"/>
            <a:headEnd/>
            <a:tailEnd/>
          </a:ln>
          <a:effectLst/>
        </p:spPr>
      </p:pic>
      <p:sp>
        <p:nvSpPr>
          <p:cNvPr id="30" name="Oval 29"/>
          <p:cNvSpPr/>
          <p:nvPr/>
        </p:nvSpPr>
        <p:spPr>
          <a:xfrm>
            <a:off x="6705600" y="4724400"/>
            <a:ext cx="457200" cy="457200"/>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b="1" dirty="0" smtClean="0"/>
              <a:t>1</a:t>
            </a:r>
            <a:endParaRPr lang="en-US" b="1" dirty="0"/>
          </a:p>
        </p:txBody>
      </p:sp>
      <p:sp>
        <p:nvSpPr>
          <p:cNvPr id="31" name="Oval 30"/>
          <p:cNvSpPr/>
          <p:nvPr/>
        </p:nvSpPr>
        <p:spPr>
          <a:xfrm>
            <a:off x="8001000" y="2057400"/>
            <a:ext cx="457200" cy="457200"/>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b="1" dirty="0" smtClean="0"/>
              <a:t>2</a:t>
            </a:r>
            <a:endParaRPr lang="en-US" b="1" dirty="0"/>
          </a:p>
        </p:txBody>
      </p:sp>
      <p:sp>
        <p:nvSpPr>
          <p:cNvPr id="32" name="Oval 31"/>
          <p:cNvSpPr/>
          <p:nvPr/>
        </p:nvSpPr>
        <p:spPr>
          <a:xfrm>
            <a:off x="5181600" y="2133600"/>
            <a:ext cx="457200" cy="457200"/>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b="1" dirty="0" smtClean="0"/>
              <a:t>3</a:t>
            </a:r>
            <a:endParaRPr lang="en-US" b="1" dirty="0"/>
          </a:p>
        </p:txBody>
      </p:sp>
      <p:cxnSp>
        <p:nvCxnSpPr>
          <p:cNvPr id="33" name="Straight Connector 32"/>
          <p:cNvCxnSpPr>
            <a:stCxn id="32" idx="5"/>
            <a:endCxn id="30" idx="1"/>
          </p:cNvCxnSpPr>
          <p:nvPr/>
        </p:nvCxnSpPr>
        <p:spPr>
          <a:xfrm rot="16200000" flipH="1">
            <a:off x="5038445" y="3057245"/>
            <a:ext cx="2267510" cy="1200710"/>
          </a:xfrm>
          <a:prstGeom prst="line">
            <a:avLst/>
          </a:prstGeom>
        </p:spPr>
        <p:style>
          <a:lnRef idx="3">
            <a:schemeClr val="dk1"/>
          </a:lnRef>
          <a:fillRef idx="0">
            <a:schemeClr val="dk1"/>
          </a:fillRef>
          <a:effectRef idx="2">
            <a:schemeClr val="dk1"/>
          </a:effectRef>
          <a:fontRef idx="minor">
            <a:schemeClr val="tx1"/>
          </a:fontRef>
        </p:style>
      </p:cxnSp>
      <p:sp>
        <p:nvSpPr>
          <p:cNvPr id="34" name="laptop"/>
          <p:cNvSpPr>
            <a:spLocks noEditPoints="1" noChangeArrowheads="1"/>
          </p:cNvSpPr>
          <p:nvPr/>
        </p:nvSpPr>
        <p:spPr bwMode="auto">
          <a:xfrm>
            <a:off x="6019800" y="5486401"/>
            <a:ext cx="295275" cy="381000"/>
          </a:xfrm>
          <a:custGeom>
            <a:avLst/>
            <a:gdLst>
              <a:gd name="T0" fmla="*/ 3362 w 21600"/>
              <a:gd name="T1" fmla="*/ 0 h 21600"/>
              <a:gd name="T2" fmla="*/ 3362 w 21600"/>
              <a:gd name="T3" fmla="*/ 7173 h 21600"/>
              <a:gd name="T4" fmla="*/ 18327 w 21600"/>
              <a:gd name="T5" fmla="*/ 0 h 21600"/>
              <a:gd name="T6" fmla="*/ 18327 w 21600"/>
              <a:gd name="T7" fmla="*/ 7173 h 21600"/>
              <a:gd name="T8" fmla="*/ 10800 w 21600"/>
              <a:gd name="T9" fmla="*/ 0 h 21600"/>
              <a:gd name="T10" fmla="*/ 10800 w 21600"/>
              <a:gd name="T11" fmla="*/ 21600 h 21600"/>
              <a:gd name="T12" fmla="*/ 0 w 21600"/>
              <a:gd name="T13" fmla="*/ 21600 h 21600"/>
              <a:gd name="T14" fmla="*/ 21600 w 21600"/>
              <a:gd name="T15" fmla="*/ 21600 h 21600"/>
              <a:gd name="T16" fmla="*/ 4445 w 21600"/>
              <a:gd name="T17" fmla="*/ 1858 h 21600"/>
              <a:gd name="T18" fmla="*/ 17311 w 21600"/>
              <a:gd name="T19" fmla="*/ 12323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3362" y="0"/>
                </a:moveTo>
                <a:lnTo>
                  <a:pt x="18327" y="0"/>
                </a:lnTo>
                <a:lnTo>
                  <a:pt x="18327" y="14347"/>
                </a:lnTo>
                <a:lnTo>
                  <a:pt x="3362" y="14347"/>
                </a:lnTo>
                <a:lnTo>
                  <a:pt x="3362" y="0"/>
                </a:lnTo>
                <a:close/>
              </a:path>
              <a:path w="21600" h="21600" extrusionOk="0">
                <a:moveTo>
                  <a:pt x="3340" y="15068"/>
                </a:moveTo>
                <a:lnTo>
                  <a:pt x="0" y="19877"/>
                </a:lnTo>
                <a:lnTo>
                  <a:pt x="21600" y="19877"/>
                </a:lnTo>
                <a:lnTo>
                  <a:pt x="18327" y="15068"/>
                </a:lnTo>
                <a:lnTo>
                  <a:pt x="3340" y="15068"/>
                </a:lnTo>
                <a:close/>
              </a:path>
              <a:path w="21600" h="21600" extrusionOk="0">
                <a:moveTo>
                  <a:pt x="0" y="19877"/>
                </a:moveTo>
                <a:lnTo>
                  <a:pt x="0" y="21600"/>
                </a:lnTo>
                <a:lnTo>
                  <a:pt x="21600" y="21600"/>
                </a:lnTo>
                <a:lnTo>
                  <a:pt x="21600" y="19877"/>
                </a:lnTo>
                <a:lnTo>
                  <a:pt x="0" y="19877"/>
                </a:lnTo>
                <a:close/>
              </a:path>
              <a:path w="21600" h="21600" extrusionOk="0">
                <a:moveTo>
                  <a:pt x="4186" y="1523"/>
                </a:moveTo>
                <a:lnTo>
                  <a:pt x="17547" y="1523"/>
                </a:lnTo>
                <a:lnTo>
                  <a:pt x="17547" y="12744"/>
                </a:lnTo>
                <a:lnTo>
                  <a:pt x="4186" y="12744"/>
                </a:lnTo>
                <a:lnTo>
                  <a:pt x="4186" y="1523"/>
                </a:lnTo>
                <a:close/>
              </a:path>
              <a:path w="21600" h="21600" extrusionOk="0">
                <a:moveTo>
                  <a:pt x="3318" y="15549"/>
                </a:moveTo>
                <a:lnTo>
                  <a:pt x="2917" y="16110"/>
                </a:lnTo>
                <a:lnTo>
                  <a:pt x="18727" y="16110"/>
                </a:lnTo>
                <a:lnTo>
                  <a:pt x="18327" y="15549"/>
                </a:lnTo>
                <a:lnTo>
                  <a:pt x="3318" y="15549"/>
                </a:lnTo>
                <a:close/>
              </a:path>
              <a:path w="21600" h="21600" extrusionOk="0">
                <a:moveTo>
                  <a:pt x="6213" y="18314"/>
                </a:moveTo>
                <a:lnTo>
                  <a:pt x="5946" y="18875"/>
                </a:lnTo>
                <a:lnTo>
                  <a:pt x="15766" y="18875"/>
                </a:lnTo>
                <a:lnTo>
                  <a:pt x="15499" y="18314"/>
                </a:lnTo>
                <a:lnTo>
                  <a:pt x="6213" y="18314"/>
                </a:lnTo>
                <a:close/>
              </a:path>
              <a:path w="21600" h="21600" extrusionOk="0">
                <a:moveTo>
                  <a:pt x="2828" y="16471"/>
                </a:moveTo>
                <a:lnTo>
                  <a:pt x="2405" y="17072"/>
                </a:lnTo>
                <a:lnTo>
                  <a:pt x="19284" y="17072"/>
                </a:lnTo>
                <a:lnTo>
                  <a:pt x="18839" y="16471"/>
                </a:lnTo>
                <a:lnTo>
                  <a:pt x="2828" y="16471"/>
                </a:lnTo>
                <a:close/>
              </a:path>
              <a:path w="21600" h="21600" extrusionOk="0">
                <a:moveTo>
                  <a:pt x="2316" y="17352"/>
                </a:moveTo>
                <a:lnTo>
                  <a:pt x="1871" y="17953"/>
                </a:lnTo>
                <a:lnTo>
                  <a:pt x="19863" y="17953"/>
                </a:lnTo>
                <a:lnTo>
                  <a:pt x="19395" y="17352"/>
                </a:lnTo>
                <a:lnTo>
                  <a:pt x="2316" y="17352"/>
                </a:lnTo>
                <a:close/>
              </a:path>
            </a:pathLst>
          </a:custGeom>
          <a:solidFill>
            <a:srgbClr val="C0C0C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35" name="laptop"/>
          <p:cNvSpPr>
            <a:spLocks noEditPoints="1" noChangeArrowheads="1"/>
          </p:cNvSpPr>
          <p:nvPr/>
        </p:nvSpPr>
        <p:spPr bwMode="auto">
          <a:xfrm>
            <a:off x="6477000" y="5486401"/>
            <a:ext cx="295275" cy="381000"/>
          </a:xfrm>
          <a:custGeom>
            <a:avLst/>
            <a:gdLst>
              <a:gd name="T0" fmla="*/ 3362 w 21600"/>
              <a:gd name="T1" fmla="*/ 0 h 21600"/>
              <a:gd name="T2" fmla="*/ 3362 w 21600"/>
              <a:gd name="T3" fmla="*/ 7173 h 21600"/>
              <a:gd name="T4" fmla="*/ 18327 w 21600"/>
              <a:gd name="T5" fmla="*/ 0 h 21600"/>
              <a:gd name="T6" fmla="*/ 18327 w 21600"/>
              <a:gd name="T7" fmla="*/ 7173 h 21600"/>
              <a:gd name="T8" fmla="*/ 10800 w 21600"/>
              <a:gd name="T9" fmla="*/ 0 h 21600"/>
              <a:gd name="T10" fmla="*/ 10800 w 21600"/>
              <a:gd name="T11" fmla="*/ 21600 h 21600"/>
              <a:gd name="T12" fmla="*/ 0 w 21600"/>
              <a:gd name="T13" fmla="*/ 21600 h 21600"/>
              <a:gd name="T14" fmla="*/ 21600 w 21600"/>
              <a:gd name="T15" fmla="*/ 21600 h 21600"/>
              <a:gd name="T16" fmla="*/ 4445 w 21600"/>
              <a:gd name="T17" fmla="*/ 1858 h 21600"/>
              <a:gd name="T18" fmla="*/ 17311 w 21600"/>
              <a:gd name="T19" fmla="*/ 12323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3362" y="0"/>
                </a:moveTo>
                <a:lnTo>
                  <a:pt x="18327" y="0"/>
                </a:lnTo>
                <a:lnTo>
                  <a:pt x="18327" y="14347"/>
                </a:lnTo>
                <a:lnTo>
                  <a:pt x="3362" y="14347"/>
                </a:lnTo>
                <a:lnTo>
                  <a:pt x="3362" y="0"/>
                </a:lnTo>
                <a:close/>
              </a:path>
              <a:path w="21600" h="21600" extrusionOk="0">
                <a:moveTo>
                  <a:pt x="3340" y="15068"/>
                </a:moveTo>
                <a:lnTo>
                  <a:pt x="0" y="19877"/>
                </a:lnTo>
                <a:lnTo>
                  <a:pt x="21600" y="19877"/>
                </a:lnTo>
                <a:lnTo>
                  <a:pt x="18327" y="15068"/>
                </a:lnTo>
                <a:lnTo>
                  <a:pt x="3340" y="15068"/>
                </a:lnTo>
                <a:close/>
              </a:path>
              <a:path w="21600" h="21600" extrusionOk="0">
                <a:moveTo>
                  <a:pt x="0" y="19877"/>
                </a:moveTo>
                <a:lnTo>
                  <a:pt x="0" y="21600"/>
                </a:lnTo>
                <a:lnTo>
                  <a:pt x="21600" y="21600"/>
                </a:lnTo>
                <a:lnTo>
                  <a:pt x="21600" y="19877"/>
                </a:lnTo>
                <a:lnTo>
                  <a:pt x="0" y="19877"/>
                </a:lnTo>
                <a:close/>
              </a:path>
              <a:path w="21600" h="21600" extrusionOk="0">
                <a:moveTo>
                  <a:pt x="4186" y="1523"/>
                </a:moveTo>
                <a:lnTo>
                  <a:pt x="17547" y="1523"/>
                </a:lnTo>
                <a:lnTo>
                  <a:pt x="17547" y="12744"/>
                </a:lnTo>
                <a:lnTo>
                  <a:pt x="4186" y="12744"/>
                </a:lnTo>
                <a:lnTo>
                  <a:pt x="4186" y="1523"/>
                </a:lnTo>
                <a:close/>
              </a:path>
              <a:path w="21600" h="21600" extrusionOk="0">
                <a:moveTo>
                  <a:pt x="3318" y="15549"/>
                </a:moveTo>
                <a:lnTo>
                  <a:pt x="2917" y="16110"/>
                </a:lnTo>
                <a:lnTo>
                  <a:pt x="18727" y="16110"/>
                </a:lnTo>
                <a:lnTo>
                  <a:pt x="18327" y="15549"/>
                </a:lnTo>
                <a:lnTo>
                  <a:pt x="3318" y="15549"/>
                </a:lnTo>
                <a:close/>
              </a:path>
              <a:path w="21600" h="21600" extrusionOk="0">
                <a:moveTo>
                  <a:pt x="6213" y="18314"/>
                </a:moveTo>
                <a:lnTo>
                  <a:pt x="5946" y="18875"/>
                </a:lnTo>
                <a:lnTo>
                  <a:pt x="15766" y="18875"/>
                </a:lnTo>
                <a:lnTo>
                  <a:pt x="15499" y="18314"/>
                </a:lnTo>
                <a:lnTo>
                  <a:pt x="6213" y="18314"/>
                </a:lnTo>
                <a:close/>
              </a:path>
              <a:path w="21600" h="21600" extrusionOk="0">
                <a:moveTo>
                  <a:pt x="2828" y="16471"/>
                </a:moveTo>
                <a:lnTo>
                  <a:pt x="2405" y="17072"/>
                </a:lnTo>
                <a:lnTo>
                  <a:pt x="19284" y="17072"/>
                </a:lnTo>
                <a:lnTo>
                  <a:pt x="18839" y="16471"/>
                </a:lnTo>
                <a:lnTo>
                  <a:pt x="2828" y="16471"/>
                </a:lnTo>
                <a:close/>
              </a:path>
              <a:path w="21600" h="21600" extrusionOk="0">
                <a:moveTo>
                  <a:pt x="2316" y="17352"/>
                </a:moveTo>
                <a:lnTo>
                  <a:pt x="1871" y="17953"/>
                </a:lnTo>
                <a:lnTo>
                  <a:pt x="19863" y="17953"/>
                </a:lnTo>
                <a:lnTo>
                  <a:pt x="19395" y="17352"/>
                </a:lnTo>
                <a:lnTo>
                  <a:pt x="2316" y="17352"/>
                </a:lnTo>
                <a:close/>
              </a:path>
            </a:pathLst>
          </a:custGeom>
          <a:solidFill>
            <a:srgbClr val="C0C0C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36" name="laptop"/>
          <p:cNvSpPr>
            <a:spLocks noEditPoints="1" noChangeArrowheads="1"/>
          </p:cNvSpPr>
          <p:nvPr/>
        </p:nvSpPr>
        <p:spPr bwMode="auto">
          <a:xfrm>
            <a:off x="7019925" y="5486401"/>
            <a:ext cx="295275" cy="381000"/>
          </a:xfrm>
          <a:custGeom>
            <a:avLst/>
            <a:gdLst>
              <a:gd name="T0" fmla="*/ 3362 w 21600"/>
              <a:gd name="T1" fmla="*/ 0 h 21600"/>
              <a:gd name="T2" fmla="*/ 3362 w 21600"/>
              <a:gd name="T3" fmla="*/ 7173 h 21600"/>
              <a:gd name="T4" fmla="*/ 18327 w 21600"/>
              <a:gd name="T5" fmla="*/ 0 h 21600"/>
              <a:gd name="T6" fmla="*/ 18327 w 21600"/>
              <a:gd name="T7" fmla="*/ 7173 h 21600"/>
              <a:gd name="T8" fmla="*/ 10800 w 21600"/>
              <a:gd name="T9" fmla="*/ 0 h 21600"/>
              <a:gd name="T10" fmla="*/ 10800 w 21600"/>
              <a:gd name="T11" fmla="*/ 21600 h 21600"/>
              <a:gd name="T12" fmla="*/ 0 w 21600"/>
              <a:gd name="T13" fmla="*/ 21600 h 21600"/>
              <a:gd name="T14" fmla="*/ 21600 w 21600"/>
              <a:gd name="T15" fmla="*/ 21600 h 21600"/>
              <a:gd name="T16" fmla="*/ 4445 w 21600"/>
              <a:gd name="T17" fmla="*/ 1858 h 21600"/>
              <a:gd name="T18" fmla="*/ 17311 w 21600"/>
              <a:gd name="T19" fmla="*/ 12323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3362" y="0"/>
                </a:moveTo>
                <a:lnTo>
                  <a:pt x="18327" y="0"/>
                </a:lnTo>
                <a:lnTo>
                  <a:pt x="18327" y="14347"/>
                </a:lnTo>
                <a:lnTo>
                  <a:pt x="3362" y="14347"/>
                </a:lnTo>
                <a:lnTo>
                  <a:pt x="3362" y="0"/>
                </a:lnTo>
                <a:close/>
              </a:path>
              <a:path w="21600" h="21600" extrusionOk="0">
                <a:moveTo>
                  <a:pt x="3340" y="15068"/>
                </a:moveTo>
                <a:lnTo>
                  <a:pt x="0" y="19877"/>
                </a:lnTo>
                <a:lnTo>
                  <a:pt x="21600" y="19877"/>
                </a:lnTo>
                <a:lnTo>
                  <a:pt x="18327" y="15068"/>
                </a:lnTo>
                <a:lnTo>
                  <a:pt x="3340" y="15068"/>
                </a:lnTo>
                <a:close/>
              </a:path>
              <a:path w="21600" h="21600" extrusionOk="0">
                <a:moveTo>
                  <a:pt x="0" y="19877"/>
                </a:moveTo>
                <a:lnTo>
                  <a:pt x="0" y="21600"/>
                </a:lnTo>
                <a:lnTo>
                  <a:pt x="21600" y="21600"/>
                </a:lnTo>
                <a:lnTo>
                  <a:pt x="21600" y="19877"/>
                </a:lnTo>
                <a:lnTo>
                  <a:pt x="0" y="19877"/>
                </a:lnTo>
                <a:close/>
              </a:path>
              <a:path w="21600" h="21600" extrusionOk="0">
                <a:moveTo>
                  <a:pt x="4186" y="1523"/>
                </a:moveTo>
                <a:lnTo>
                  <a:pt x="17547" y="1523"/>
                </a:lnTo>
                <a:lnTo>
                  <a:pt x="17547" y="12744"/>
                </a:lnTo>
                <a:lnTo>
                  <a:pt x="4186" y="12744"/>
                </a:lnTo>
                <a:lnTo>
                  <a:pt x="4186" y="1523"/>
                </a:lnTo>
                <a:close/>
              </a:path>
              <a:path w="21600" h="21600" extrusionOk="0">
                <a:moveTo>
                  <a:pt x="3318" y="15549"/>
                </a:moveTo>
                <a:lnTo>
                  <a:pt x="2917" y="16110"/>
                </a:lnTo>
                <a:lnTo>
                  <a:pt x="18727" y="16110"/>
                </a:lnTo>
                <a:lnTo>
                  <a:pt x="18327" y="15549"/>
                </a:lnTo>
                <a:lnTo>
                  <a:pt x="3318" y="15549"/>
                </a:lnTo>
                <a:close/>
              </a:path>
              <a:path w="21600" h="21600" extrusionOk="0">
                <a:moveTo>
                  <a:pt x="6213" y="18314"/>
                </a:moveTo>
                <a:lnTo>
                  <a:pt x="5946" y="18875"/>
                </a:lnTo>
                <a:lnTo>
                  <a:pt x="15766" y="18875"/>
                </a:lnTo>
                <a:lnTo>
                  <a:pt x="15499" y="18314"/>
                </a:lnTo>
                <a:lnTo>
                  <a:pt x="6213" y="18314"/>
                </a:lnTo>
                <a:close/>
              </a:path>
              <a:path w="21600" h="21600" extrusionOk="0">
                <a:moveTo>
                  <a:pt x="2828" y="16471"/>
                </a:moveTo>
                <a:lnTo>
                  <a:pt x="2405" y="17072"/>
                </a:lnTo>
                <a:lnTo>
                  <a:pt x="19284" y="17072"/>
                </a:lnTo>
                <a:lnTo>
                  <a:pt x="18839" y="16471"/>
                </a:lnTo>
                <a:lnTo>
                  <a:pt x="2828" y="16471"/>
                </a:lnTo>
                <a:close/>
              </a:path>
              <a:path w="21600" h="21600" extrusionOk="0">
                <a:moveTo>
                  <a:pt x="2316" y="17352"/>
                </a:moveTo>
                <a:lnTo>
                  <a:pt x="1871" y="17953"/>
                </a:lnTo>
                <a:lnTo>
                  <a:pt x="19863" y="17953"/>
                </a:lnTo>
                <a:lnTo>
                  <a:pt x="19395" y="17352"/>
                </a:lnTo>
                <a:lnTo>
                  <a:pt x="2316" y="17352"/>
                </a:lnTo>
                <a:close/>
              </a:path>
            </a:pathLst>
          </a:custGeom>
          <a:solidFill>
            <a:srgbClr val="C0C0C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37" name="TextBox 36"/>
          <p:cNvSpPr txBox="1"/>
          <p:nvPr/>
        </p:nvSpPr>
        <p:spPr>
          <a:xfrm>
            <a:off x="7543800" y="5181600"/>
            <a:ext cx="1600200" cy="369332"/>
          </a:xfrm>
          <a:prstGeom prst="rect">
            <a:avLst/>
          </a:prstGeom>
          <a:noFill/>
        </p:spPr>
        <p:txBody>
          <a:bodyPr wrap="square" rtlCol="0">
            <a:spAutoFit/>
          </a:bodyPr>
          <a:lstStyle/>
          <a:p>
            <a:r>
              <a:rPr lang="en-US" b="1" dirty="0" smtClean="0">
                <a:solidFill>
                  <a:schemeClr val="accent2"/>
                </a:solidFill>
              </a:rPr>
              <a:t>30 Mbps</a:t>
            </a:r>
            <a:endParaRPr lang="en-US" b="1" dirty="0">
              <a:solidFill>
                <a:schemeClr val="accent2"/>
              </a:solidFill>
            </a:endParaRPr>
          </a:p>
        </p:txBody>
      </p:sp>
      <p:sp>
        <p:nvSpPr>
          <p:cNvPr id="38" name="laptop"/>
          <p:cNvSpPr>
            <a:spLocks noEditPoints="1" noChangeArrowheads="1"/>
          </p:cNvSpPr>
          <p:nvPr/>
        </p:nvSpPr>
        <p:spPr bwMode="auto">
          <a:xfrm>
            <a:off x="7553325" y="5486401"/>
            <a:ext cx="295275" cy="381000"/>
          </a:xfrm>
          <a:custGeom>
            <a:avLst/>
            <a:gdLst>
              <a:gd name="T0" fmla="*/ 3362 w 21600"/>
              <a:gd name="T1" fmla="*/ 0 h 21600"/>
              <a:gd name="T2" fmla="*/ 3362 w 21600"/>
              <a:gd name="T3" fmla="*/ 7173 h 21600"/>
              <a:gd name="T4" fmla="*/ 18327 w 21600"/>
              <a:gd name="T5" fmla="*/ 0 h 21600"/>
              <a:gd name="T6" fmla="*/ 18327 w 21600"/>
              <a:gd name="T7" fmla="*/ 7173 h 21600"/>
              <a:gd name="T8" fmla="*/ 10800 w 21600"/>
              <a:gd name="T9" fmla="*/ 0 h 21600"/>
              <a:gd name="T10" fmla="*/ 10800 w 21600"/>
              <a:gd name="T11" fmla="*/ 21600 h 21600"/>
              <a:gd name="T12" fmla="*/ 0 w 21600"/>
              <a:gd name="T13" fmla="*/ 21600 h 21600"/>
              <a:gd name="T14" fmla="*/ 21600 w 21600"/>
              <a:gd name="T15" fmla="*/ 21600 h 21600"/>
              <a:gd name="T16" fmla="*/ 4445 w 21600"/>
              <a:gd name="T17" fmla="*/ 1858 h 21600"/>
              <a:gd name="T18" fmla="*/ 17311 w 21600"/>
              <a:gd name="T19" fmla="*/ 12323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3362" y="0"/>
                </a:moveTo>
                <a:lnTo>
                  <a:pt x="18327" y="0"/>
                </a:lnTo>
                <a:lnTo>
                  <a:pt x="18327" y="14347"/>
                </a:lnTo>
                <a:lnTo>
                  <a:pt x="3362" y="14347"/>
                </a:lnTo>
                <a:lnTo>
                  <a:pt x="3362" y="0"/>
                </a:lnTo>
                <a:close/>
              </a:path>
              <a:path w="21600" h="21600" extrusionOk="0">
                <a:moveTo>
                  <a:pt x="3340" y="15068"/>
                </a:moveTo>
                <a:lnTo>
                  <a:pt x="0" y="19877"/>
                </a:lnTo>
                <a:lnTo>
                  <a:pt x="21600" y="19877"/>
                </a:lnTo>
                <a:lnTo>
                  <a:pt x="18327" y="15068"/>
                </a:lnTo>
                <a:lnTo>
                  <a:pt x="3340" y="15068"/>
                </a:lnTo>
                <a:close/>
              </a:path>
              <a:path w="21600" h="21600" extrusionOk="0">
                <a:moveTo>
                  <a:pt x="0" y="19877"/>
                </a:moveTo>
                <a:lnTo>
                  <a:pt x="0" y="21600"/>
                </a:lnTo>
                <a:lnTo>
                  <a:pt x="21600" y="21600"/>
                </a:lnTo>
                <a:lnTo>
                  <a:pt x="21600" y="19877"/>
                </a:lnTo>
                <a:lnTo>
                  <a:pt x="0" y="19877"/>
                </a:lnTo>
                <a:close/>
              </a:path>
              <a:path w="21600" h="21600" extrusionOk="0">
                <a:moveTo>
                  <a:pt x="4186" y="1523"/>
                </a:moveTo>
                <a:lnTo>
                  <a:pt x="17547" y="1523"/>
                </a:lnTo>
                <a:lnTo>
                  <a:pt x="17547" y="12744"/>
                </a:lnTo>
                <a:lnTo>
                  <a:pt x="4186" y="12744"/>
                </a:lnTo>
                <a:lnTo>
                  <a:pt x="4186" y="1523"/>
                </a:lnTo>
                <a:close/>
              </a:path>
              <a:path w="21600" h="21600" extrusionOk="0">
                <a:moveTo>
                  <a:pt x="3318" y="15549"/>
                </a:moveTo>
                <a:lnTo>
                  <a:pt x="2917" y="16110"/>
                </a:lnTo>
                <a:lnTo>
                  <a:pt x="18727" y="16110"/>
                </a:lnTo>
                <a:lnTo>
                  <a:pt x="18327" y="15549"/>
                </a:lnTo>
                <a:lnTo>
                  <a:pt x="3318" y="15549"/>
                </a:lnTo>
                <a:close/>
              </a:path>
              <a:path w="21600" h="21600" extrusionOk="0">
                <a:moveTo>
                  <a:pt x="6213" y="18314"/>
                </a:moveTo>
                <a:lnTo>
                  <a:pt x="5946" y="18875"/>
                </a:lnTo>
                <a:lnTo>
                  <a:pt x="15766" y="18875"/>
                </a:lnTo>
                <a:lnTo>
                  <a:pt x="15499" y="18314"/>
                </a:lnTo>
                <a:lnTo>
                  <a:pt x="6213" y="18314"/>
                </a:lnTo>
                <a:close/>
              </a:path>
              <a:path w="21600" h="21600" extrusionOk="0">
                <a:moveTo>
                  <a:pt x="2828" y="16471"/>
                </a:moveTo>
                <a:lnTo>
                  <a:pt x="2405" y="17072"/>
                </a:lnTo>
                <a:lnTo>
                  <a:pt x="19284" y="17072"/>
                </a:lnTo>
                <a:lnTo>
                  <a:pt x="18839" y="16471"/>
                </a:lnTo>
                <a:lnTo>
                  <a:pt x="2828" y="16471"/>
                </a:lnTo>
                <a:close/>
              </a:path>
              <a:path w="21600" h="21600" extrusionOk="0">
                <a:moveTo>
                  <a:pt x="2316" y="17352"/>
                </a:moveTo>
                <a:lnTo>
                  <a:pt x="1871" y="17953"/>
                </a:lnTo>
                <a:lnTo>
                  <a:pt x="19863" y="17953"/>
                </a:lnTo>
                <a:lnTo>
                  <a:pt x="19395" y="17352"/>
                </a:lnTo>
                <a:lnTo>
                  <a:pt x="2316" y="17352"/>
                </a:lnTo>
                <a:close/>
              </a:path>
            </a:pathLst>
          </a:custGeom>
          <a:solidFill>
            <a:srgbClr val="C0C0C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39" name="tower"/>
          <p:cNvSpPr>
            <a:spLocks noEditPoints="1" noChangeArrowheads="1"/>
          </p:cNvSpPr>
          <p:nvPr/>
        </p:nvSpPr>
        <p:spPr bwMode="auto">
          <a:xfrm>
            <a:off x="8686800" y="1905000"/>
            <a:ext cx="304799" cy="685799"/>
          </a:xfrm>
          <a:custGeom>
            <a:avLst/>
            <a:gdLst>
              <a:gd name="T0" fmla="*/ 0 w 21600"/>
              <a:gd name="T1" fmla="*/ 2184 h 21600"/>
              <a:gd name="T2" fmla="*/ 6664 w 21600"/>
              <a:gd name="T3" fmla="*/ 0 h 21600"/>
              <a:gd name="T4" fmla="*/ 10800 w 21600"/>
              <a:gd name="T5" fmla="*/ 0 h 21600"/>
              <a:gd name="T6" fmla="*/ 21600 w 21600"/>
              <a:gd name="T7" fmla="*/ 0 h 21600"/>
              <a:gd name="T8" fmla="*/ 21600 w 21600"/>
              <a:gd name="T9" fmla="*/ 11649 h 21600"/>
              <a:gd name="T10" fmla="*/ 21600 w 21600"/>
              <a:gd name="T11" fmla="*/ 19416 h 21600"/>
              <a:gd name="T12" fmla="*/ 15166 w 21600"/>
              <a:gd name="T13" fmla="*/ 21600 h 21600"/>
              <a:gd name="T14" fmla="*/ 10570 w 21600"/>
              <a:gd name="T15" fmla="*/ 21600 h 21600"/>
              <a:gd name="T16" fmla="*/ 0 w 21600"/>
              <a:gd name="T17" fmla="*/ 21600 h 21600"/>
              <a:gd name="T18" fmla="*/ 0 w 21600"/>
              <a:gd name="T19" fmla="*/ 11528 h 21600"/>
              <a:gd name="T20" fmla="*/ 459 w 21600"/>
              <a:gd name="T21" fmla="*/ 22540 h 21600"/>
              <a:gd name="T22" fmla="*/ 21485 w 21600"/>
              <a:gd name="T23" fmla="*/ 27000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T20" t="T21" r="T22" b="T23"/>
            <a:pathLst>
              <a:path w="21600" h="21600" extrusionOk="0">
                <a:moveTo>
                  <a:pt x="0" y="2184"/>
                </a:moveTo>
                <a:lnTo>
                  <a:pt x="6664" y="0"/>
                </a:lnTo>
                <a:lnTo>
                  <a:pt x="10800" y="0"/>
                </a:lnTo>
                <a:lnTo>
                  <a:pt x="21600" y="0"/>
                </a:lnTo>
                <a:lnTo>
                  <a:pt x="21600" y="11649"/>
                </a:lnTo>
                <a:lnTo>
                  <a:pt x="21600" y="19416"/>
                </a:lnTo>
                <a:lnTo>
                  <a:pt x="15166" y="21600"/>
                </a:lnTo>
                <a:lnTo>
                  <a:pt x="10570" y="21600"/>
                </a:lnTo>
                <a:lnTo>
                  <a:pt x="0" y="21600"/>
                </a:lnTo>
                <a:lnTo>
                  <a:pt x="0" y="11528"/>
                </a:lnTo>
                <a:lnTo>
                  <a:pt x="0" y="2184"/>
                </a:lnTo>
                <a:close/>
              </a:path>
              <a:path w="21600" h="21600" extrusionOk="0">
                <a:moveTo>
                  <a:pt x="0" y="2184"/>
                </a:moveTo>
                <a:lnTo>
                  <a:pt x="0" y="2184"/>
                </a:lnTo>
                <a:lnTo>
                  <a:pt x="14706" y="2184"/>
                </a:lnTo>
                <a:lnTo>
                  <a:pt x="21600" y="0"/>
                </a:lnTo>
                <a:moveTo>
                  <a:pt x="0" y="2184"/>
                </a:moveTo>
                <a:lnTo>
                  <a:pt x="14706" y="2184"/>
                </a:lnTo>
                <a:lnTo>
                  <a:pt x="14706" y="5339"/>
                </a:lnTo>
                <a:lnTo>
                  <a:pt x="14706" y="17474"/>
                </a:lnTo>
                <a:lnTo>
                  <a:pt x="14706" y="21600"/>
                </a:lnTo>
                <a:moveTo>
                  <a:pt x="1149" y="3034"/>
                </a:moveTo>
                <a:lnTo>
                  <a:pt x="13328" y="3034"/>
                </a:lnTo>
                <a:lnTo>
                  <a:pt x="13328" y="3519"/>
                </a:lnTo>
                <a:lnTo>
                  <a:pt x="1149" y="3519"/>
                </a:lnTo>
                <a:lnTo>
                  <a:pt x="1149" y="3034"/>
                </a:lnTo>
                <a:moveTo>
                  <a:pt x="1149" y="4490"/>
                </a:moveTo>
                <a:lnTo>
                  <a:pt x="13328" y="4490"/>
                </a:lnTo>
                <a:lnTo>
                  <a:pt x="13328" y="4854"/>
                </a:lnTo>
                <a:lnTo>
                  <a:pt x="1149" y="4854"/>
                </a:lnTo>
                <a:lnTo>
                  <a:pt x="1149" y="4490"/>
                </a:lnTo>
                <a:moveTo>
                  <a:pt x="1149" y="5946"/>
                </a:moveTo>
                <a:lnTo>
                  <a:pt x="13328" y="5946"/>
                </a:lnTo>
                <a:lnTo>
                  <a:pt x="13328" y="6310"/>
                </a:lnTo>
                <a:lnTo>
                  <a:pt x="1149" y="6310"/>
                </a:lnTo>
                <a:lnTo>
                  <a:pt x="1149" y="5946"/>
                </a:lnTo>
              </a:path>
            </a:pathLst>
          </a:custGeom>
          <a:solidFill>
            <a:srgbClr val="FFFFCC"/>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40" name="tower"/>
          <p:cNvSpPr>
            <a:spLocks noEditPoints="1" noChangeArrowheads="1"/>
          </p:cNvSpPr>
          <p:nvPr/>
        </p:nvSpPr>
        <p:spPr bwMode="auto">
          <a:xfrm>
            <a:off x="4724400" y="1981200"/>
            <a:ext cx="152400" cy="762000"/>
          </a:xfrm>
          <a:custGeom>
            <a:avLst/>
            <a:gdLst>
              <a:gd name="T0" fmla="*/ 0 w 21600"/>
              <a:gd name="T1" fmla="*/ 2184 h 21600"/>
              <a:gd name="T2" fmla="*/ 6664 w 21600"/>
              <a:gd name="T3" fmla="*/ 0 h 21600"/>
              <a:gd name="T4" fmla="*/ 10800 w 21600"/>
              <a:gd name="T5" fmla="*/ 0 h 21600"/>
              <a:gd name="T6" fmla="*/ 21600 w 21600"/>
              <a:gd name="T7" fmla="*/ 0 h 21600"/>
              <a:gd name="T8" fmla="*/ 21600 w 21600"/>
              <a:gd name="T9" fmla="*/ 11649 h 21600"/>
              <a:gd name="T10" fmla="*/ 21600 w 21600"/>
              <a:gd name="T11" fmla="*/ 19416 h 21600"/>
              <a:gd name="T12" fmla="*/ 15166 w 21600"/>
              <a:gd name="T13" fmla="*/ 21600 h 21600"/>
              <a:gd name="T14" fmla="*/ 10570 w 21600"/>
              <a:gd name="T15" fmla="*/ 21600 h 21600"/>
              <a:gd name="T16" fmla="*/ 0 w 21600"/>
              <a:gd name="T17" fmla="*/ 21600 h 21600"/>
              <a:gd name="T18" fmla="*/ 0 w 21600"/>
              <a:gd name="T19" fmla="*/ 11528 h 21600"/>
              <a:gd name="T20" fmla="*/ 459 w 21600"/>
              <a:gd name="T21" fmla="*/ 22540 h 21600"/>
              <a:gd name="T22" fmla="*/ 21485 w 21600"/>
              <a:gd name="T23" fmla="*/ 27000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T20" t="T21" r="T22" b="T23"/>
            <a:pathLst>
              <a:path w="21600" h="21600" extrusionOk="0">
                <a:moveTo>
                  <a:pt x="0" y="2184"/>
                </a:moveTo>
                <a:lnTo>
                  <a:pt x="6664" y="0"/>
                </a:lnTo>
                <a:lnTo>
                  <a:pt x="10800" y="0"/>
                </a:lnTo>
                <a:lnTo>
                  <a:pt x="21600" y="0"/>
                </a:lnTo>
                <a:lnTo>
                  <a:pt x="21600" y="11649"/>
                </a:lnTo>
                <a:lnTo>
                  <a:pt x="21600" y="19416"/>
                </a:lnTo>
                <a:lnTo>
                  <a:pt x="15166" y="21600"/>
                </a:lnTo>
                <a:lnTo>
                  <a:pt x="10570" y="21600"/>
                </a:lnTo>
                <a:lnTo>
                  <a:pt x="0" y="21600"/>
                </a:lnTo>
                <a:lnTo>
                  <a:pt x="0" y="11528"/>
                </a:lnTo>
                <a:lnTo>
                  <a:pt x="0" y="2184"/>
                </a:lnTo>
                <a:close/>
              </a:path>
              <a:path w="21600" h="21600" extrusionOk="0">
                <a:moveTo>
                  <a:pt x="0" y="2184"/>
                </a:moveTo>
                <a:lnTo>
                  <a:pt x="0" y="2184"/>
                </a:lnTo>
                <a:lnTo>
                  <a:pt x="14706" y="2184"/>
                </a:lnTo>
                <a:lnTo>
                  <a:pt x="21600" y="0"/>
                </a:lnTo>
                <a:moveTo>
                  <a:pt x="0" y="2184"/>
                </a:moveTo>
                <a:lnTo>
                  <a:pt x="14706" y="2184"/>
                </a:lnTo>
                <a:lnTo>
                  <a:pt x="14706" y="5339"/>
                </a:lnTo>
                <a:lnTo>
                  <a:pt x="14706" y="17474"/>
                </a:lnTo>
                <a:lnTo>
                  <a:pt x="14706" y="21600"/>
                </a:lnTo>
                <a:moveTo>
                  <a:pt x="1149" y="3034"/>
                </a:moveTo>
                <a:lnTo>
                  <a:pt x="13328" y="3034"/>
                </a:lnTo>
                <a:lnTo>
                  <a:pt x="13328" y="3519"/>
                </a:lnTo>
                <a:lnTo>
                  <a:pt x="1149" y="3519"/>
                </a:lnTo>
                <a:lnTo>
                  <a:pt x="1149" y="3034"/>
                </a:lnTo>
                <a:moveTo>
                  <a:pt x="1149" y="4490"/>
                </a:moveTo>
                <a:lnTo>
                  <a:pt x="13328" y="4490"/>
                </a:lnTo>
                <a:lnTo>
                  <a:pt x="13328" y="4854"/>
                </a:lnTo>
                <a:lnTo>
                  <a:pt x="1149" y="4854"/>
                </a:lnTo>
                <a:lnTo>
                  <a:pt x="1149" y="4490"/>
                </a:lnTo>
                <a:moveTo>
                  <a:pt x="1149" y="5946"/>
                </a:moveTo>
                <a:lnTo>
                  <a:pt x="13328" y="5946"/>
                </a:lnTo>
                <a:lnTo>
                  <a:pt x="13328" y="6310"/>
                </a:lnTo>
                <a:lnTo>
                  <a:pt x="1149" y="6310"/>
                </a:lnTo>
                <a:lnTo>
                  <a:pt x="1149" y="5946"/>
                </a:lnTo>
              </a:path>
            </a:pathLst>
          </a:custGeom>
          <a:solidFill>
            <a:srgbClr val="FFFFCC"/>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cxnSp>
        <p:nvCxnSpPr>
          <p:cNvPr id="41" name="Straight Connector 40"/>
          <p:cNvCxnSpPr>
            <a:stCxn id="40" idx="4"/>
            <a:endCxn id="32" idx="2"/>
          </p:cNvCxnSpPr>
          <p:nvPr/>
        </p:nvCxnSpPr>
        <p:spPr>
          <a:xfrm flipV="1">
            <a:off x="4876800" y="2362200"/>
            <a:ext cx="304800" cy="29951"/>
          </a:xfrm>
          <a:prstGeom prst="line">
            <a:avLst/>
          </a:prstGeom>
        </p:spPr>
        <p:style>
          <a:lnRef idx="3">
            <a:schemeClr val="dk1"/>
          </a:lnRef>
          <a:fillRef idx="0">
            <a:schemeClr val="dk1"/>
          </a:fillRef>
          <a:effectRef idx="2">
            <a:schemeClr val="dk1"/>
          </a:effectRef>
          <a:fontRef idx="minor">
            <a:schemeClr val="tx1"/>
          </a:fontRef>
        </p:style>
      </p:cxnSp>
      <p:cxnSp>
        <p:nvCxnSpPr>
          <p:cNvPr id="42" name="Straight Connector 41"/>
          <p:cNvCxnSpPr>
            <a:stCxn id="31" idx="6"/>
            <a:endCxn id="39" idx="9"/>
          </p:cNvCxnSpPr>
          <p:nvPr/>
        </p:nvCxnSpPr>
        <p:spPr>
          <a:xfrm flipV="1">
            <a:off x="8458200" y="2271013"/>
            <a:ext cx="228600" cy="14987"/>
          </a:xfrm>
          <a:prstGeom prst="line">
            <a:avLst/>
          </a:prstGeom>
        </p:spPr>
        <p:style>
          <a:lnRef idx="3">
            <a:schemeClr val="dk1"/>
          </a:lnRef>
          <a:fillRef idx="0">
            <a:schemeClr val="dk1"/>
          </a:fillRef>
          <a:effectRef idx="2">
            <a:schemeClr val="dk1"/>
          </a:effectRef>
          <a:fontRef idx="minor">
            <a:schemeClr val="tx1"/>
          </a:fontRef>
        </p:style>
      </p:cxnSp>
      <p:cxnSp>
        <p:nvCxnSpPr>
          <p:cNvPr id="43" name="Straight Connector 42"/>
          <p:cNvCxnSpPr>
            <a:stCxn id="30" idx="3"/>
            <a:endCxn id="34" idx="4"/>
          </p:cNvCxnSpPr>
          <p:nvPr/>
        </p:nvCxnSpPr>
        <p:spPr>
          <a:xfrm rot="5400000">
            <a:off x="6284119" y="4997965"/>
            <a:ext cx="371756" cy="605117"/>
          </a:xfrm>
          <a:prstGeom prst="line">
            <a:avLst/>
          </a:prstGeom>
          <a:ln w="28575"/>
        </p:spPr>
        <p:style>
          <a:lnRef idx="1">
            <a:schemeClr val="dk1"/>
          </a:lnRef>
          <a:fillRef idx="0">
            <a:schemeClr val="dk1"/>
          </a:fillRef>
          <a:effectRef idx="0">
            <a:schemeClr val="dk1"/>
          </a:effectRef>
          <a:fontRef idx="minor">
            <a:schemeClr val="tx1"/>
          </a:fontRef>
        </p:style>
      </p:cxnSp>
      <p:cxnSp>
        <p:nvCxnSpPr>
          <p:cNvPr id="44" name="Straight Connector 43"/>
          <p:cNvCxnSpPr>
            <a:stCxn id="30" idx="4"/>
            <a:endCxn id="35" idx="4"/>
          </p:cNvCxnSpPr>
          <p:nvPr/>
        </p:nvCxnSpPr>
        <p:spPr>
          <a:xfrm rot="5400000">
            <a:off x="6627019" y="5179219"/>
            <a:ext cx="304801" cy="309562"/>
          </a:xfrm>
          <a:prstGeom prst="line">
            <a:avLst/>
          </a:prstGeom>
          <a:ln w="28575"/>
        </p:spPr>
        <p:style>
          <a:lnRef idx="1">
            <a:schemeClr val="dk1"/>
          </a:lnRef>
          <a:fillRef idx="0">
            <a:schemeClr val="dk1"/>
          </a:fillRef>
          <a:effectRef idx="0">
            <a:schemeClr val="dk1"/>
          </a:effectRef>
          <a:fontRef idx="minor">
            <a:schemeClr val="tx1"/>
          </a:fontRef>
        </p:style>
      </p:cxnSp>
      <p:cxnSp>
        <p:nvCxnSpPr>
          <p:cNvPr id="45" name="Straight Connector 44"/>
          <p:cNvCxnSpPr>
            <a:stCxn id="30" idx="4"/>
            <a:endCxn id="36" idx="4"/>
          </p:cNvCxnSpPr>
          <p:nvPr/>
        </p:nvCxnSpPr>
        <p:spPr>
          <a:xfrm rot="16200000" flipH="1">
            <a:off x="6898481" y="5217318"/>
            <a:ext cx="304801" cy="233363"/>
          </a:xfrm>
          <a:prstGeom prst="line">
            <a:avLst/>
          </a:prstGeom>
          <a:ln w="28575"/>
        </p:spPr>
        <p:style>
          <a:lnRef idx="1">
            <a:schemeClr val="dk1"/>
          </a:lnRef>
          <a:fillRef idx="0">
            <a:schemeClr val="dk1"/>
          </a:fillRef>
          <a:effectRef idx="0">
            <a:schemeClr val="dk1"/>
          </a:effectRef>
          <a:fontRef idx="minor">
            <a:schemeClr val="tx1"/>
          </a:fontRef>
        </p:style>
      </p:cxnSp>
      <p:cxnSp>
        <p:nvCxnSpPr>
          <p:cNvPr id="46" name="Straight Connector 45"/>
          <p:cNvCxnSpPr>
            <a:stCxn id="30" idx="5"/>
            <a:endCxn id="38" idx="4"/>
          </p:cNvCxnSpPr>
          <p:nvPr/>
        </p:nvCxnSpPr>
        <p:spPr>
          <a:xfrm rot="16200000" flipH="1">
            <a:off x="7212526" y="4997964"/>
            <a:ext cx="371756" cy="605118"/>
          </a:xfrm>
          <a:prstGeom prst="line">
            <a:avLst/>
          </a:prstGeom>
          <a:ln w="28575"/>
        </p:spPr>
        <p:style>
          <a:lnRef idx="1">
            <a:schemeClr val="dk1"/>
          </a:lnRef>
          <a:fillRef idx="0">
            <a:schemeClr val="dk1"/>
          </a:fillRef>
          <a:effectRef idx="0">
            <a:schemeClr val="dk1"/>
          </a:effectRef>
          <a:fontRef idx="minor">
            <a:schemeClr val="tx1"/>
          </a:fontRef>
        </p:style>
      </p:cxnSp>
      <p:cxnSp>
        <p:nvCxnSpPr>
          <p:cNvPr id="47" name="Straight Connector 46"/>
          <p:cNvCxnSpPr>
            <a:stCxn id="30" idx="7"/>
            <a:endCxn id="31" idx="3"/>
          </p:cNvCxnSpPr>
          <p:nvPr/>
        </p:nvCxnSpPr>
        <p:spPr>
          <a:xfrm rot="5400000" flipH="1" flipV="1">
            <a:off x="6410045" y="3133445"/>
            <a:ext cx="2343710" cy="972110"/>
          </a:xfrm>
          <a:prstGeom prst="line">
            <a:avLst/>
          </a:prstGeom>
        </p:spPr>
        <p:style>
          <a:lnRef idx="3">
            <a:schemeClr val="dk1"/>
          </a:lnRef>
          <a:fillRef idx="0">
            <a:schemeClr val="dk1"/>
          </a:fillRef>
          <a:effectRef idx="2">
            <a:schemeClr val="dk1"/>
          </a:effectRef>
          <a:fontRef idx="minor">
            <a:schemeClr val="tx1"/>
          </a:fontRef>
        </p:style>
      </p:cxnSp>
      <p:sp>
        <p:nvSpPr>
          <p:cNvPr id="49" name="TextBox 48"/>
          <p:cNvSpPr txBox="1"/>
          <p:nvPr/>
        </p:nvSpPr>
        <p:spPr>
          <a:xfrm rot="3760382">
            <a:off x="5500470" y="3178678"/>
            <a:ext cx="1450308" cy="400110"/>
          </a:xfrm>
          <a:prstGeom prst="rect">
            <a:avLst/>
          </a:prstGeom>
          <a:noFill/>
        </p:spPr>
        <p:txBody>
          <a:bodyPr wrap="square" rtlCol="0">
            <a:spAutoFit/>
          </a:bodyPr>
          <a:lstStyle/>
          <a:p>
            <a:r>
              <a:rPr lang="en-US" sz="2000" b="1" dirty="0" smtClean="0"/>
              <a:t>100 Mbps</a:t>
            </a:r>
          </a:p>
        </p:txBody>
      </p:sp>
      <p:sp>
        <p:nvSpPr>
          <p:cNvPr id="50" name="TextBox 49"/>
          <p:cNvSpPr txBox="1"/>
          <p:nvPr/>
        </p:nvSpPr>
        <p:spPr>
          <a:xfrm rot="17764222">
            <a:off x="7105506" y="3589575"/>
            <a:ext cx="1611953" cy="400110"/>
          </a:xfrm>
          <a:prstGeom prst="rect">
            <a:avLst/>
          </a:prstGeom>
          <a:noFill/>
        </p:spPr>
        <p:txBody>
          <a:bodyPr wrap="square" rtlCol="0">
            <a:spAutoFit/>
          </a:bodyPr>
          <a:lstStyle/>
          <a:p>
            <a:r>
              <a:rPr lang="en-US" sz="2000" b="1" dirty="0" smtClean="0">
                <a:solidFill>
                  <a:schemeClr val="accent2"/>
                </a:solidFill>
              </a:rPr>
              <a:t>25 Mbps</a:t>
            </a:r>
            <a:endParaRPr lang="en-US" sz="2000" b="1" dirty="0">
              <a:solidFill>
                <a:schemeClr val="accent2"/>
              </a:solidFill>
            </a:endParaRPr>
          </a:p>
        </p:txBody>
      </p:sp>
      <p:pic>
        <p:nvPicPr>
          <p:cNvPr id="51" name="Picture 5"/>
          <p:cNvPicPr>
            <a:picLocks noChangeAspect="1" noChangeArrowheads="1"/>
          </p:cNvPicPr>
          <p:nvPr/>
        </p:nvPicPr>
        <p:blipFill>
          <a:blip r:embed="rId4" cstate="print">
            <a:duotone>
              <a:prstClr val="black"/>
              <a:schemeClr val="accent2">
                <a:tint val="45000"/>
                <a:satMod val="400000"/>
              </a:schemeClr>
            </a:duotone>
            <a:lum contrast="2000"/>
          </a:blip>
          <a:srcRect/>
          <a:stretch>
            <a:fillRect/>
          </a:stretch>
        </p:blipFill>
        <p:spPr bwMode="auto">
          <a:xfrm>
            <a:off x="5029200" y="1371600"/>
            <a:ext cx="490953" cy="609600"/>
          </a:xfrm>
          <a:prstGeom prst="rect">
            <a:avLst/>
          </a:prstGeom>
          <a:noFill/>
          <a:ln w="9525">
            <a:noFill/>
            <a:miter lim="800000"/>
            <a:headEnd/>
            <a:tailEnd/>
          </a:ln>
          <a:effectLst/>
        </p:spPr>
      </p:pic>
      <p:sp>
        <p:nvSpPr>
          <p:cNvPr id="52" name="TextBox 51"/>
          <p:cNvSpPr txBox="1"/>
          <p:nvPr/>
        </p:nvSpPr>
        <p:spPr>
          <a:xfrm rot="3436046">
            <a:off x="5132117" y="3786509"/>
            <a:ext cx="1611953" cy="400110"/>
          </a:xfrm>
          <a:prstGeom prst="rect">
            <a:avLst/>
          </a:prstGeom>
          <a:noFill/>
        </p:spPr>
        <p:txBody>
          <a:bodyPr wrap="square" rtlCol="0">
            <a:spAutoFit/>
          </a:bodyPr>
          <a:lstStyle/>
          <a:p>
            <a:r>
              <a:rPr lang="en-US" sz="2000" b="1" dirty="0" smtClean="0">
                <a:solidFill>
                  <a:schemeClr val="accent2"/>
                </a:solidFill>
              </a:rPr>
              <a:t>5 Mbps</a:t>
            </a:r>
            <a:endParaRPr lang="en-US" sz="2000" b="1" dirty="0">
              <a:solidFill>
                <a:schemeClr val="accent2"/>
              </a:solidFill>
            </a:endParaRPr>
          </a:p>
        </p:txBody>
      </p:sp>
      <p:cxnSp>
        <p:nvCxnSpPr>
          <p:cNvPr id="53" name="Straight Connector 52"/>
          <p:cNvCxnSpPr/>
          <p:nvPr/>
        </p:nvCxnSpPr>
        <p:spPr>
          <a:xfrm rot="5400000" flipH="1" flipV="1">
            <a:off x="5524500" y="3543300"/>
            <a:ext cx="609600" cy="228599"/>
          </a:xfrm>
          <a:prstGeom prst="line">
            <a:avLst/>
          </a:prstGeom>
        </p:spPr>
        <p:style>
          <a:lnRef idx="2">
            <a:schemeClr val="dk1"/>
          </a:lnRef>
          <a:fillRef idx="0">
            <a:schemeClr val="dk1"/>
          </a:fillRef>
          <a:effectRef idx="1">
            <a:schemeClr val="dk1"/>
          </a:effectRef>
          <a:fontRef idx="minor">
            <a:schemeClr val="tx1"/>
          </a:fontRef>
        </p:style>
      </p:cxnSp>
      <p:cxnSp>
        <p:nvCxnSpPr>
          <p:cNvPr id="54" name="Straight Connector 53"/>
          <p:cNvCxnSpPr/>
          <p:nvPr/>
        </p:nvCxnSpPr>
        <p:spPr>
          <a:xfrm flipV="1">
            <a:off x="7543800" y="3877549"/>
            <a:ext cx="547383" cy="161051"/>
          </a:xfrm>
          <a:prstGeom prst="line">
            <a:avLst/>
          </a:prstGeom>
        </p:spPr>
        <p:style>
          <a:lnRef idx="2">
            <a:schemeClr val="dk1"/>
          </a:lnRef>
          <a:fillRef idx="0">
            <a:schemeClr val="dk1"/>
          </a:fillRef>
          <a:effectRef idx="1">
            <a:schemeClr val="dk1"/>
          </a:effectRef>
          <a:fontRef idx="minor">
            <a:schemeClr val="tx1"/>
          </a:fontRef>
        </p:style>
      </p:cxnSp>
      <p:cxnSp>
        <p:nvCxnSpPr>
          <p:cNvPr id="55" name="Straight Connector 54"/>
          <p:cNvCxnSpPr/>
          <p:nvPr/>
        </p:nvCxnSpPr>
        <p:spPr>
          <a:xfrm>
            <a:off x="7924800" y="5105400"/>
            <a:ext cx="609600" cy="457200"/>
          </a:xfrm>
          <a:prstGeom prst="line">
            <a:avLst/>
          </a:prstGeom>
        </p:spPr>
        <p:style>
          <a:lnRef idx="2">
            <a:schemeClr val="dk1"/>
          </a:lnRef>
          <a:fillRef idx="0">
            <a:schemeClr val="dk1"/>
          </a:fillRef>
          <a:effectRef idx="1">
            <a:schemeClr val="dk1"/>
          </a:effectRef>
          <a:fontRef idx="minor">
            <a:schemeClr val="tx1"/>
          </a:fontRef>
        </p:style>
      </p:cxnSp>
      <p:sp>
        <p:nvSpPr>
          <p:cNvPr id="56" name="TextBox 55"/>
          <p:cNvSpPr txBox="1"/>
          <p:nvPr/>
        </p:nvSpPr>
        <p:spPr>
          <a:xfrm rot="17762147">
            <a:off x="7782146" y="3461473"/>
            <a:ext cx="1371600" cy="369332"/>
          </a:xfrm>
          <a:prstGeom prst="rect">
            <a:avLst/>
          </a:prstGeom>
          <a:noFill/>
        </p:spPr>
        <p:txBody>
          <a:bodyPr wrap="square" rtlCol="0">
            <a:spAutoFit/>
          </a:bodyPr>
          <a:lstStyle/>
          <a:p>
            <a:r>
              <a:rPr lang="en-US" b="1" dirty="0" smtClean="0">
                <a:solidFill>
                  <a:schemeClr val="accent2"/>
                </a:solidFill>
              </a:rPr>
              <a:t>100 Mbps</a:t>
            </a:r>
            <a:endParaRPr lang="en-US" b="1" dirty="0">
              <a:solidFill>
                <a:schemeClr val="accent2"/>
              </a:solidFill>
            </a:endParaRPr>
          </a:p>
        </p:txBody>
      </p:sp>
      <p:sp>
        <p:nvSpPr>
          <p:cNvPr id="57" name="TextBox 56"/>
          <p:cNvSpPr txBox="1"/>
          <p:nvPr/>
        </p:nvSpPr>
        <p:spPr>
          <a:xfrm rot="3842530">
            <a:off x="4809618" y="3994689"/>
            <a:ext cx="1371600" cy="369332"/>
          </a:xfrm>
          <a:prstGeom prst="rect">
            <a:avLst/>
          </a:prstGeom>
          <a:noFill/>
        </p:spPr>
        <p:txBody>
          <a:bodyPr wrap="square" rtlCol="0">
            <a:spAutoFit/>
          </a:bodyPr>
          <a:lstStyle/>
          <a:p>
            <a:r>
              <a:rPr lang="en-US" b="1" dirty="0" smtClean="0">
                <a:solidFill>
                  <a:schemeClr val="accent2"/>
                </a:solidFill>
              </a:rPr>
              <a:t>100 Mbps</a:t>
            </a:r>
            <a:endParaRPr lang="en-US" b="1" dirty="0">
              <a:solidFill>
                <a:schemeClr val="accent2"/>
              </a:solidFill>
            </a:endParaRPr>
          </a:p>
        </p:txBody>
      </p:sp>
      <p:sp>
        <p:nvSpPr>
          <p:cNvPr id="58" name="TextBox 57"/>
          <p:cNvSpPr txBox="1"/>
          <p:nvPr/>
        </p:nvSpPr>
        <p:spPr>
          <a:xfrm>
            <a:off x="7772400" y="4800600"/>
            <a:ext cx="1371600" cy="369332"/>
          </a:xfrm>
          <a:prstGeom prst="rect">
            <a:avLst/>
          </a:prstGeom>
          <a:noFill/>
        </p:spPr>
        <p:txBody>
          <a:bodyPr wrap="square" rtlCol="0">
            <a:spAutoFit/>
          </a:bodyPr>
          <a:lstStyle/>
          <a:p>
            <a:r>
              <a:rPr lang="en-US" b="1" dirty="0" smtClean="0">
                <a:solidFill>
                  <a:schemeClr val="accent2"/>
                </a:solidFill>
              </a:rPr>
              <a:t>200Mbps</a:t>
            </a:r>
            <a:endParaRPr lang="en-US" b="1" dirty="0">
              <a:solidFill>
                <a:schemeClr val="accent2"/>
              </a:solidFill>
            </a:endParaRPr>
          </a:p>
        </p:txBody>
      </p:sp>
    </p:spTree>
    <p:custDataLst>
      <p:tags r:id="rId1"/>
    </p:custDataLst>
  </p:cSld>
  <p:clrMapOvr>
    <a:masterClrMapping/>
  </p:clrMapOvr>
  <p:transition advTm="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2"/>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5"/>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6"/>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7"/>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8"/>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0"/>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41"/>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42"/>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43"/>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44"/>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45"/>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46"/>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47"/>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49"/>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50"/>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51"/>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52"/>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39"/>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55"/>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53"/>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54"/>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56"/>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57"/>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58"/>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28" grpId="0"/>
      <p:bldP spid="30" grpId="0" animBg="1"/>
      <p:bldP spid="31" grpId="0" animBg="1"/>
      <p:bldP spid="32" grpId="0" animBg="1"/>
      <p:bldP spid="34" grpId="0" animBg="1"/>
      <p:bldP spid="35" grpId="0" animBg="1"/>
      <p:bldP spid="36" grpId="0" animBg="1"/>
      <p:bldP spid="37" grpId="0"/>
      <p:bldP spid="38" grpId="0" animBg="1"/>
      <p:bldP spid="39" grpId="0" animBg="1"/>
      <p:bldP spid="40" grpId="0" animBg="1"/>
      <p:bldP spid="49" grpId="0"/>
      <p:bldP spid="50" grpId="0"/>
      <p:bldP spid="52" grpId="0"/>
      <p:bldP spid="56" grpId="0"/>
      <p:bldP spid="57" grpId="0"/>
      <p:bldP spid="5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2588" y="304800"/>
            <a:ext cx="8304212" cy="990600"/>
          </a:xfrm>
        </p:spPr>
        <p:txBody>
          <a:bodyPr/>
          <a:lstStyle/>
          <a:p>
            <a:r>
              <a:rPr lang="en-US" dirty="0" smtClean="0"/>
              <a:t>Summary</a:t>
            </a:r>
            <a:endParaRPr lang="en-US" dirty="0"/>
          </a:p>
        </p:txBody>
      </p:sp>
      <p:sp>
        <p:nvSpPr>
          <p:cNvPr id="3" name="Text Placeholder 2"/>
          <p:cNvSpPr>
            <a:spLocks noGrp="1"/>
          </p:cNvSpPr>
          <p:nvPr>
            <p:ph type="body" sz="half" idx="1"/>
          </p:nvPr>
        </p:nvSpPr>
        <p:spPr>
          <a:xfrm>
            <a:off x="381000" y="1189037"/>
            <a:ext cx="8305800" cy="4983163"/>
          </a:xfrm>
        </p:spPr>
        <p:txBody>
          <a:bodyPr/>
          <a:lstStyle/>
          <a:p>
            <a:pPr marL="624078" indent="-514350">
              <a:buNone/>
            </a:pPr>
            <a:r>
              <a:rPr lang="en-US" dirty="0" smtClean="0"/>
              <a:t>Location diversity significantly impacts TE</a:t>
            </a:r>
          </a:p>
          <a:p>
            <a:pPr marL="850392" lvl="1" indent="-457200">
              <a:buFont typeface="+mj-lt"/>
              <a:buAutoNum type="arabicPeriod"/>
            </a:pPr>
            <a:r>
              <a:rPr lang="en-US" dirty="0" smtClean="0"/>
              <a:t>Capacity increases</a:t>
            </a:r>
          </a:p>
          <a:p>
            <a:pPr marL="850392" lvl="1" indent="-457200">
              <a:buFont typeface="+mj-lt"/>
              <a:buAutoNum type="arabicPeriod"/>
            </a:pPr>
            <a:r>
              <a:rPr lang="en-US" dirty="0" smtClean="0"/>
              <a:t>Capacity (SPF) not captured by 1/MLU</a:t>
            </a:r>
          </a:p>
        </p:txBody>
      </p:sp>
      <p:sp>
        <p:nvSpPr>
          <p:cNvPr id="5" name="Slide Number Placeholder 4"/>
          <p:cNvSpPr>
            <a:spLocks noGrp="1"/>
          </p:cNvSpPr>
          <p:nvPr>
            <p:ph type="sldNum" sz="quarter" idx="10"/>
          </p:nvPr>
        </p:nvSpPr>
        <p:spPr/>
        <p:txBody>
          <a:bodyPr/>
          <a:lstStyle/>
          <a:p>
            <a:fld id="{B1CDA221-C31D-44E4-8BCA-70A643A71646}" type="slidenum">
              <a:rPr lang="en-US" smtClean="0"/>
              <a:pPr/>
              <a:t>15</a:t>
            </a:fld>
            <a:endParaRPr lang="en-US"/>
          </a:p>
        </p:txBody>
      </p:sp>
    </p:spTree>
  </p:cSld>
  <p:clrMapOvr>
    <a:masterClrMapping/>
  </p:clrMapOvr>
  <p:transition advTm="53851"/>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457200" indent="-457200">
              <a:buAutoNum type="arabicPeriod"/>
            </a:pPr>
            <a:r>
              <a:rPr lang="en-US" sz="2400" dirty="0" smtClean="0"/>
              <a:t>Introduction</a:t>
            </a:r>
          </a:p>
          <a:p>
            <a:pPr marL="457200" indent="-457200">
              <a:buAutoNum type="arabicPeriod"/>
            </a:pPr>
            <a:r>
              <a:rPr lang="en-US" sz="2400" dirty="0" smtClean="0"/>
              <a:t>Motivation</a:t>
            </a:r>
          </a:p>
          <a:p>
            <a:pPr marL="457200" indent="-457200">
              <a:buAutoNum type="arabicPeriod"/>
            </a:pPr>
            <a:r>
              <a:rPr lang="en-US" sz="2400" dirty="0" smtClean="0">
                <a:solidFill>
                  <a:schemeClr val="accent1"/>
                </a:solidFill>
              </a:rPr>
              <a:t>Evaluation</a:t>
            </a:r>
          </a:p>
          <a:p>
            <a:pPr marL="713232" lvl="1" indent="-457200">
              <a:buAutoNum type="arabicPeriod"/>
            </a:pPr>
            <a:r>
              <a:rPr lang="en-US" sz="2400" dirty="0" smtClean="0"/>
              <a:t>TE schemes</a:t>
            </a:r>
          </a:p>
          <a:p>
            <a:pPr marL="713232" lvl="1" indent="-457200">
              <a:buAutoNum type="arabicPeriod"/>
            </a:pPr>
            <a:r>
              <a:rPr lang="en-US" sz="2400" dirty="0" smtClean="0"/>
              <a:t>Measuring  SPF</a:t>
            </a:r>
          </a:p>
          <a:p>
            <a:pPr marL="713232" lvl="1" indent="-457200">
              <a:buAutoNum type="arabicPeriod"/>
            </a:pPr>
            <a:r>
              <a:rPr lang="en-US" sz="2400" dirty="0" smtClean="0"/>
              <a:t>Capacity results (SPF)</a:t>
            </a:r>
            <a:endParaRPr lang="en-US" sz="2400" dirty="0" smtClean="0">
              <a:solidFill>
                <a:schemeClr val="accent1"/>
              </a:solidFill>
            </a:endParaRPr>
          </a:p>
          <a:p>
            <a:pPr marL="457200" indent="-457200">
              <a:buAutoNum type="arabicPeriod"/>
            </a:pPr>
            <a:r>
              <a:rPr lang="en-US" sz="2400" dirty="0" smtClean="0"/>
              <a:t>Conclusion</a:t>
            </a:r>
          </a:p>
          <a:p>
            <a:pPr marL="457200" indent="-457200">
              <a:buAutoNum type="arabicPeriod"/>
            </a:pPr>
            <a:endParaRPr lang="en-US" sz="2400" dirty="0" smtClean="0"/>
          </a:p>
          <a:p>
            <a:pPr marL="457200" indent="-457200">
              <a:buAutoNum type="arabicPeriod"/>
            </a:pPr>
            <a:endParaRPr lang="en-US" sz="2400" dirty="0" smtClean="0"/>
          </a:p>
          <a:p>
            <a:pPr marL="457200" indent="-457200">
              <a:buAutoNum type="arabicPeriod"/>
            </a:pPr>
            <a:endParaRPr lang="en-US" sz="2400" dirty="0" smtClean="0"/>
          </a:p>
          <a:p>
            <a:endParaRPr lang="en-US" sz="2400" dirty="0"/>
          </a:p>
        </p:txBody>
      </p:sp>
      <p:sp>
        <p:nvSpPr>
          <p:cNvPr id="4" name="Slide Number Placeholder 3"/>
          <p:cNvSpPr>
            <a:spLocks noGrp="1"/>
          </p:cNvSpPr>
          <p:nvPr>
            <p:ph type="sldNum" sz="quarter" idx="12"/>
          </p:nvPr>
        </p:nvSpPr>
        <p:spPr/>
        <p:txBody>
          <a:bodyPr/>
          <a:lstStyle/>
          <a:p>
            <a:fld id="{18E29D42-E056-4B8B-9A33-4B0CCB37A08A}" type="slidenum">
              <a:rPr lang="en-US" smtClean="0"/>
              <a:pPr/>
              <a:t>16</a:t>
            </a:fld>
            <a:endParaRPr lang="en-US"/>
          </a:p>
        </p:txBody>
      </p:sp>
      <p:sp>
        <p:nvSpPr>
          <p:cNvPr id="2" name="Title 1"/>
          <p:cNvSpPr>
            <a:spLocks noGrp="1"/>
          </p:cNvSpPr>
          <p:nvPr>
            <p:ph type="title"/>
          </p:nvPr>
        </p:nvSpPr>
        <p:spPr/>
        <p:txBody>
          <a:bodyPr/>
          <a:lstStyle/>
          <a:p>
            <a:r>
              <a:rPr lang="en-US" dirty="0" smtClean="0"/>
              <a:t>Outline</a:t>
            </a:r>
            <a:endParaRPr lang="en-US" dirty="0"/>
          </a:p>
        </p:txBody>
      </p:sp>
    </p:spTree>
  </p:cSld>
  <p:clrMapOvr>
    <a:masterClrMapping/>
  </p:clrMapOvr>
  <p:transition advTm="8409"/>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18E29D42-E056-4B8B-9A33-4B0CCB37A08A}" type="slidenum">
              <a:rPr lang="en-US" smtClean="0"/>
              <a:pPr/>
              <a:t>17</a:t>
            </a:fld>
            <a:endParaRPr lang="en-US"/>
          </a:p>
        </p:txBody>
      </p:sp>
      <p:sp>
        <p:nvSpPr>
          <p:cNvPr id="2" name="Title 1"/>
          <p:cNvSpPr>
            <a:spLocks noGrp="1"/>
          </p:cNvSpPr>
          <p:nvPr>
            <p:ph type="title"/>
          </p:nvPr>
        </p:nvSpPr>
        <p:spPr/>
        <p:txBody>
          <a:bodyPr>
            <a:normAutofit/>
          </a:bodyPr>
          <a:lstStyle/>
          <a:p>
            <a:r>
              <a:rPr lang="en-US" dirty="0" smtClean="0"/>
              <a:t>TE schemes compared</a:t>
            </a:r>
            <a:endParaRPr lang="en-US" dirty="0"/>
          </a:p>
        </p:txBody>
      </p:sp>
      <p:graphicFrame>
        <p:nvGraphicFramePr>
          <p:cNvPr id="4" name="Table 3"/>
          <p:cNvGraphicFramePr>
            <a:graphicFrameLocks noGrp="1"/>
          </p:cNvGraphicFramePr>
          <p:nvPr/>
        </p:nvGraphicFramePr>
        <p:xfrm>
          <a:off x="685800" y="1371600"/>
          <a:ext cx="7467600" cy="3703260"/>
        </p:xfrm>
        <a:graphic>
          <a:graphicData uri="http://schemas.openxmlformats.org/drawingml/2006/table">
            <a:tbl>
              <a:tblPr firstRow="1" bandRow="1">
                <a:tableStyleId>{5FD0F851-EC5A-4D38-B0AD-8093EC10F338}</a:tableStyleId>
              </a:tblPr>
              <a:tblGrid>
                <a:gridCol w="7467600"/>
              </a:tblGrid>
              <a:tr h="600444">
                <a:tc>
                  <a:txBody>
                    <a:bodyPr/>
                    <a:lstStyle/>
                    <a:p>
                      <a:r>
                        <a:rPr lang="en-US" sz="2000" dirty="0" smtClean="0"/>
                        <a:t>TE</a:t>
                      </a:r>
                      <a:r>
                        <a:rPr lang="en-US" sz="2000" baseline="0" dirty="0" smtClean="0"/>
                        <a:t> Schemes</a:t>
                      </a:r>
                      <a:endParaRPr lang="en-US" sz="2000" dirty="0"/>
                    </a:p>
                  </a:txBody>
                  <a:tcPr/>
                </a:tc>
              </a:tr>
              <a:tr h="600444">
                <a:tc>
                  <a:txBody>
                    <a:bodyPr/>
                    <a:lstStyle/>
                    <a:p>
                      <a:r>
                        <a:rPr lang="en-US" sz="2000" dirty="0" smtClean="0"/>
                        <a:t>(Almost</a:t>
                      </a:r>
                      <a:r>
                        <a:rPr lang="en-US" sz="2000" baseline="0" dirty="0" smtClean="0"/>
                        <a:t> o</a:t>
                      </a:r>
                      <a:r>
                        <a:rPr lang="en-US" sz="2000" dirty="0" smtClean="0"/>
                        <a:t>nline) optimal TE </a:t>
                      </a:r>
                      <a:r>
                        <a:rPr lang="en-US" sz="2000" b="1" dirty="0" smtClean="0"/>
                        <a:t>[OPT]</a:t>
                      </a:r>
                      <a:endParaRPr lang="en-US" sz="2000" dirty="0"/>
                    </a:p>
                  </a:txBody>
                  <a:tcPr>
                    <a:solidFill>
                      <a:schemeClr val="bg1">
                        <a:alpha val="20000"/>
                      </a:schemeClr>
                    </a:solidFill>
                  </a:tcPr>
                </a:tc>
              </a:tr>
              <a:tr h="600444">
                <a:tc>
                  <a:txBody>
                    <a:bodyPr/>
                    <a:lstStyle/>
                    <a:p>
                      <a:r>
                        <a:rPr lang="en-US" sz="2000" dirty="0" smtClean="0"/>
                        <a:t>(Offline) “optimal” TE using</a:t>
                      </a:r>
                      <a:r>
                        <a:rPr lang="en-US" sz="2000" baseline="0" dirty="0" smtClean="0"/>
                        <a:t> MPLS </a:t>
                      </a:r>
                      <a:r>
                        <a:rPr lang="en-US" sz="2000" b="1" baseline="0" dirty="0" smtClean="0"/>
                        <a:t>[MPLS]</a:t>
                      </a:r>
                      <a:endParaRPr lang="en-US" sz="2000" dirty="0"/>
                    </a:p>
                  </a:txBody>
                  <a:tcPr/>
                </a:tc>
              </a:tr>
              <a:tr h="600444">
                <a:tc>
                  <a:txBody>
                    <a:bodyPr/>
                    <a:lstStyle/>
                    <a:p>
                      <a:r>
                        <a:rPr lang="en-US" sz="2000" dirty="0" smtClean="0"/>
                        <a:t>(Offline) TE using OSPF link weight optimization </a:t>
                      </a:r>
                      <a:r>
                        <a:rPr lang="en-US" sz="2000" b="1" dirty="0" smtClean="0"/>
                        <a:t>[</a:t>
                      </a:r>
                      <a:r>
                        <a:rPr lang="en-US" sz="2000" b="1" dirty="0" err="1" smtClean="0"/>
                        <a:t>OptWt</a:t>
                      </a:r>
                      <a:r>
                        <a:rPr lang="en-US" sz="2000" b="1" dirty="0" smtClean="0"/>
                        <a:t>]</a:t>
                      </a:r>
                      <a:endParaRPr lang="en-US" sz="2000" dirty="0"/>
                    </a:p>
                  </a:txBody>
                  <a:tcPr>
                    <a:solidFill>
                      <a:schemeClr val="bg1">
                        <a:alpha val="20000"/>
                      </a:schemeClr>
                    </a:solidFill>
                  </a:tcPr>
                </a:tc>
              </a:tr>
              <a:tr h="600444">
                <a:tc>
                  <a:txBody>
                    <a:bodyPr/>
                    <a:lstStyle/>
                    <a:p>
                      <a:r>
                        <a:rPr lang="en-US" sz="2000" dirty="0" smtClean="0"/>
                        <a:t>(Offline) Multi-TM optimization</a:t>
                      </a:r>
                      <a:r>
                        <a:rPr lang="en-US" sz="2000" baseline="0" dirty="0" smtClean="0"/>
                        <a:t> </a:t>
                      </a:r>
                      <a:r>
                        <a:rPr lang="en-US" sz="2000" dirty="0" smtClean="0"/>
                        <a:t>TE </a:t>
                      </a:r>
                      <a:r>
                        <a:rPr lang="en-US" sz="2000" b="1" dirty="0" smtClean="0"/>
                        <a:t>[COPE]</a:t>
                      </a:r>
                    </a:p>
                  </a:txBody>
                  <a:tcPr/>
                </a:tc>
              </a:tr>
              <a:tr h="600444">
                <a:tc>
                  <a:txBody>
                    <a:bodyPr/>
                    <a:lstStyle/>
                    <a:p>
                      <a:r>
                        <a:rPr lang="en-US" sz="2000" baseline="0" dirty="0" smtClean="0"/>
                        <a:t>(Oblivious) Static shortest path routing with inverse-capacity link weights </a:t>
                      </a:r>
                      <a:r>
                        <a:rPr lang="en-US" sz="2000" b="1" baseline="0" dirty="0" smtClean="0"/>
                        <a:t>[</a:t>
                      </a:r>
                      <a:r>
                        <a:rPr lang="en-US" sz="2000" b="1" baseline="0" dirty="0" err="1" smtClean="0"/>
                        <a:t>InvCap</a:t>
                      </a:r>
                      <a:r>
                        <a:rPr lang="en-US" sz="2000" b="1" baseline="0" dirty="0" smtClean="0"/>
                        <a:t>]</a:t>
                      </a:r>
                      <a:endParaRPr lang="en-US" sz="2000" baseline="0" dirty="0" smtClean="0"/>
                    </a:p>
                  </a:txBody>
                  <a:tcPr>
                    <a:solidFill>
                      <a:schemeClr val="bg1">
                        <a:alpha val="20000"/>
                      </a:schemeClr>
                    </a:solidFill>
                  </a:tcPr>
                </a:tc>
              </a:tr>
            </a:tbl>
          </a:graphicData>
        </a:graphic>
      </p:graphicFrame>
      <p:pic>
        <p:nvPicPr>
          <p:cNvPr id="46081" name="Picture 1" descr="C:\Program Files (x86)\Microsoft Office\MEDIA\OFFICE12\Bullets\BD21300_.gif"/>
          <p:cNvPicPr>
            <a:picLocks noChangeAspect="1" noChangeArrowheads="1"/>
          </p:cNvPicPr>
          <p:nvPr/>
        </p:nvPicPr>
        <p:blipFill>
          <a:blip r:embed="rId3" cstate="print"/>
          <a:srcRect/>
          <a:stretch>
            <a:fillRect/>
          </a:stretch>
        </p:blipFill>
        <p:spPr bwMode="auto">
          <a:xfrm>
            <a:off x="228600" y="1981200"/>
            <a:ext cx="423130" cy="366713"/>
          </a:xfrm>
          <a:prstGeom prst="rect">
            <a:avLst/>
          </a:prstGeom>
          <a:noFill/>
        </p:spPr>
      </p:pic>
      <p:pic>
        <p:nvPicPr>
          <p:cNvPr id="7" name="Picture 1" descr="C:\Program Files (x86)\Microsoft Office\MEDIA\OFFICE12\Bullets\BD21300_.gif"/>
          <p:cNvPicPr>
            <a:picLocks noChangeAspect="1" noChangeArrowheads="1"/>
          </p:cNvPicPr>
          <p:nvPr/>
        </p:nvPicPr>
        <p:blipFill>
          <a:blip r:embed="rId3" cstate="print"/>
          <a:srcRect/>
          <a:stretch>
            <a:fillRect/>
          </a:stretch>
        </p:blipFill>
        <p:spPr bwMode="auto">
          <a:xfrm>
            <a:off x="228600" y="2590800"/>
            <a:ext cx="423130" cy="366713"/>
          </a:xfrm>
          <a:prstGeom prst="rect">
            <a:avLst/>
          </a:prstGeom>
          <a:noFill/>
        </p:spPr>
      </p:pic>
      <p:pic>
        <p:nvPicPr>
          <p:cNvPr id="8" name="Picture 1" descr="C:\Program Files (x86)\Microsoft Office\MEDIA\OFFICE12\Bullets\BD21300_.gif"/>
          <p:cNvPicPr>
            <a:picLocks noChangeAspect="1" noChangeArrowheads="1"/>
          </p:cNvPicPr>
          <p:nvPr/>
        </p:nvPicPr>
        <p:blipFill>
          <a:blip r:embed="rId3" cstate="print"/>
          <a:srcRect/>
          <a:stretch>
            <a:fillRect/>
          </a:stretch>
        </p:blipFill>
        <p:spPr bwMode="auto">
          <a:xfrm>
            <a:off x="228600" y="3200400"/>
            <a:ext cx="423130" cy="366713"/>
          </a:xfrm>
          <a:prstGeom prst="rect">
            <a:avLst/>
          </a:prstGeom>
          <a:noFill/>
        </p:spPr>
      </p:pic>
      <p:pic>
        <p:nvPicPr>
          <p:cNvPr id="9" name="Picture 1" descr="C:\Program Files (x86)\Microsoft Office\MEDIA\OFFICE12\Bullets\BD21300_.gif"/>
          <p:cNvPicPr>
            <a:picLocks noChangeAspect="1" noChangeArrowheads="1"/>
          </p:cNvPicPr>
          <p:nvPr/>
        </p:nvPicPr>
        <p:blipFill>
          <a:blip r:embed="rId3" cstate="print"/>
          <a:srcRect/>
          <a:stretch>
            <a:fillRect/>
          </a:stretch>
        </p:blipFill>
        <p:spPr bwMode="auto">
          <a:xfrm>
            <a:off x="228600" y="3810000"/>
            <a:ext cx="423130" cy="366713"/>
          </a:xfrm>
          <a:prstGeom prst="rect">
            <a:avLst/>
          </a:prstGeom>
          <a:noFill/>
        </p:spPr>
      </p:pic>
      <p:pic>
        <p:nvPicPr>
          <p:cNvPr id="10" name="Picture 1" descr="C:\Program Files (x86)\Microsoft Office\MEDIA\OFFICE12\Bullets\BD21300_.gif"/>
          <p:cNvPicPr>
            <a:picLocks noChangeAspect="1" noChangeArrowheads="1"/>
          </p:cNvPicPr>
          <p:nvPr/>
        </p:nvPicPr>
        <p:blipFill>
          <a:blip r:embed="rId3" cstate="print"/>
          <a:srcRect/>
          <a:stretch>
            <a:fillRect/>
          </a:stretch>
        </p:blipFill>
        <p:spPr bwMode="auto">
          <a:xfrm>
            <a:off x="228600" y="4495800"/>
            <a:ext cx="423130" cy="366713"/>
          </a:xfrm>
          <a:prstGeom prst="rect">
            <a:avLst/>
          </a:prstGeom>
          <a:noFill/>
        </p:spPr>
      </p:pic>
    </p:spTree>
  </p:cSld>
  <p:clrMapOvr>
    <a:masterClrMapping/>
  </p:clrMapOvr>
  <p:transition advTm="228277"/>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608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3" presetClass="exit" presetSubtype="10" fill="hold" nodeType="withEffect">
                                  <p:stCondLst>
                                    <p:cond delay="0"/>
                                  </p:stCondLst>
                                  <p:childTnLst>
                                    <p:animEffect transition="out" filter="blinds(horizontal)">
                                      <p:cBhvr>
                                        <p:cTn id="12" dur="500"/>
                                        <p:tgtEl>
                                          <p:spTgt spid="46081"/>
                                        </p:tgtEl>
                                      </p:cBhvr>
                                    </p:animEffect>
                                    <p:set>
                                      <p:cBhvr>
                                        <p:cTn id="13" dur="1" fill="hold">
                                          <p:stCondLst>
                                            <p:cond delay="499"/>
                                          </p:stCondLst>
                                        </p:cTn>
                                        <p:tgtEl>
                                          <p:spTgt spid="46081"/>
                                        </p:tgtEl>
                                        <p:attrNameLst>
                                          <p:attrName>style.visibility</p:attrName>
                                        </p:attrNameLst>
                                      </p:cBhvr>
                                      <p:to>
                                        <p:strVal val="hidden"/>
                                      </p:to>
                                    </p:set>
                                  </p:childTnLst>
                                </p:cTn>
                              </p:par>
                              <p:par>
                                <p:cTn id="14" presetID="1" presetClass="entr" presetSubtype="0" fill="hold" nodeType="withEffect">
                                  <p:stCondLst>
                                    <p:cond delay="0"/>
                                  </p:stCondLst>
                                  <p:childTnLst>
                                    <p:set>
                                      <p:cBhvr>
                                        <p:cTn id="15" dur="1" fill="hold">
                                          <p:stCondLst>
                                            <p:cond delay="0"/>
                                          </p:stCondLst>
                                        </p:cTn>
                                        <p:tgtEl>
                                          <p:spTgt spid="8"/>
                                        </p:tgtEl>
                                        <p:attrNameLst>
                                          <p:attrName>style.visibility</p:attrName>
                                        </p:attrNameLst>
                                      </p:cBhvr>
                                      <p:to>
                                        <p:strVal val="visible"/>
                                      </p:to>
                                    </p:set>
                                  </p:childTnLst>
                                </p:cTn>
                              </p:par>
                              <p:par>
                                <p:cTn id="16" presetID="1" presetClass="entr" presetSubtype="0" fill="hold" nodeType="withEffect">
                                  <p:stCondLst>
                                    <p:cond delay="0"/>
                                  </p:stCondLst>
                                  <p:childTnLst>
                                    <p:set>
                                      <p:cBhvr>
                                        <p:cTn id="17" dur="1" fill="hold">
                                          <p:stCondLst>
                                            <p:cond delay="0"/>
                                          </p:stCondLst>
                                        </p:cTn>
                                        <p:tgtEl>
                                          <p:spTgt spid="9"/>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3" presetClass="exit" presetSubtype="10" fill="hold" nodeType="clickEffect">
                                  <p:stCondLst>
                                    <p:cond delay="0"/>
                                  </p:stCondLst>
                                  <p:childTnLst>
                                    <p:animEffect transition="out" filter="blinds(horizontal)">
                                      <p:cBhvr>
                                        <p:cTn id="21" dur="500"/>
                                        <p:tgtEl>
                                          <p:spTgt spid="7"/>
                                        </p:tgtEl>
                                      </p:cBhvr>
                                    </p:animEffect>
                                    <p:set>
                                      <p:cBhvr>
                                        <p:cTn id="22" dur="1" fill="hold">
                                          <p:stCondLst>
                                            <p:cond delay="499"/>
                                          </p:stCondLst>
                                        </p:cTn>
                                        <p:tgtEl>
                                          <p:spTgt spid="7"/>
                                        </p:tgtEl>
                                        <p:attrNameLst>
                                          <p:attrName>style.visibility</p:attrName>
                                        </p:attrNameLst>
                                      </p:cBhvr>
                                      <p:to>
                                        <p:strVal val="hidden"/>
                                      </p:to>
                                    </p:set>
                                  </p:childTnLst>
                                </p:cTn>
                              </p:par>
                              <p:par>
                                <p:cTn id="23" presetID="3" presetClass="exit" presetSubtype="10" fill="hold" nodeType="withEffect">
                                  <p:stCondLst>
                                    <p:cond delay="0"/>
                                  </p:stCondLst>
                                  <p:childTnLst>
                                    <p:animEffect transition="out" filter="blinds(horizontal)">
                                      <p:cBhvr>
                                        <p:cTn id="24" dur="500"/>
                                        <p:tgtEl>
                                          <p:spTgt spid="8"/>
                                        </p:tgtEl>
                                      </p:cBhvr>
                                    </p:animEffect>
                                    <p:set>
                                      <p:cBhvr>
                                        <p:cTn id="25" dur="1" fill="hold">
                                          <p:stCondLst>
                                            <p:cond delay="499"/>
                                          </p:stCondLst>
                                        </p:cTn>
                                        <p:tgtEl>
                                          <p:spTgt spid="8"/>
                                        </p:tgtEl>
                                        <p:attrNameLst>
                                          <p:attrName>style.visibility</p:attrName>
                                        </p:attrNameLst>
                                      </p:cBhvr>
                                      <p:to>
                                        <p:strVal val="hidden"/>
                                      </p:to>
                                    </p:set>
                                  </p:childTnLst>
                                </p:cTn>
                              </p:par>
                              <p:par>
                                <p:cTn id="26" presetID="1" presetClass="entr" presetSubtype="0" fill="hold" nodeType="withEffect">
                                  <p:stCondLst>
                                    <p:cond delay="0"/>
                                  </p:stCondLst>
                                  <p:childTnLst>
                                    <p:set>
                                      <p:cBhvr>
                                        <p:cTn id="27" dur="1" fill="hold">
                                          <p:stCondLst>
                                            <p:cond delay="0"/>
                                          </p:stCondLst>
                                        </p:cTn>
                                        <p:tgtEl>
                                          <p:spTgt spid="10"/>
                                        </p:tgtEl>
                                        <p:attrNameLst>
                                          <p:attrName>style.visibility</p:attrName>
                                        </p:attrNameLst>
                                      </p:cBhvr>
                                      <p:to>
                                        <p:strVal val="visible"/>
                                      </p:to>
                                    </p:set>
                                  </p:childTnLst>
                                </p:cTn>
                              </p:par>
                              <p:par>
                                <p:cTn id="28" presetID="3" presetClass="exit" presetSubtype="10" fill="hold" nodeType="withEffect">
                                  <p:stCondLst>
                                    <p:cond delay="0"/>
                                  </p:stCondLst>
                                  <p:childTnLst>
                                    <p:animEffect transition="out" filter="blinds(horizontal)">
                                      <p:cBhvr>
                                        <p:cTn id="29" dur="500"/>
                                        <p:tgtEl>
                                          <p:spTgt spid="9"/>
                                        </p:tgtEl>
                                      </p:cBhvr>
                                    </p:animEffect>
                                    <p:set>
                                      <p:cBhvr>
                                        <p:cTn id="30" dur="1" fill="hold">
                                          <p:stCondLst>
                                            <p:cond delay="499"/>
                                          </p:stCondLst>
                                        </p:cTn>
                                        <p:tgtEl>
                                          <p:spTgt spid="9"/>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3" presetClass="exit" presetSubtype="10" fill="hold" nodeType="clickEffect">
                                  <p:stCondLst>
                                    <p:cond delay="0"/>
                                  </p:stCondLst>
                                  <p:childTnLst>
                                    <p:animEffect transition="out" filter="blinds(horizontal)">
                                      <p:cBhvr>
                                        <p:cTn id="34" dur="500"/>
                                        <p:tgtEl>
                                          <p:spTgt spid="10"/>
                                        </p:tgtEl>
                                      </p:cBhvr>
                                    </p:animEffect>
                                    <p:set>
                                      <p:cBhvr>
                                        <p:cTn id="35" dur="1" fill="hold">
                                          <p:stCondLst>
                                            <p:cond delay="499"/>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a:xfrm>
            <a:off x="7199472" y="6111875"/>
            <a:ext cx="365760" cy="365125"/>
          </a:xfrm>
        </p:spPr>
        <p:txBody>
          <a:bodyPr/>
          <a:lstStyle/>
          <a:p>
            <a:fld id="{18E29D42-E056-4B8B-9A33-4B0CCB37A08A}" type="slidenum">
              <a:rPr lang="en-US" smtClean="0"/>
              <a:pPr/>
              <a:t>18</a:t>
            </a:fld>
            <a:endParaRPr lang="en-US"/>
          </a:p>
        </p:txBody>
      </p:sp>
      <p:sp>
        <p:nvSpPr>
          <p:cNvPr id="4" name="Title 3"/>
          <p:cNvSpPr>
            <a:spLocks noGrp="1"/>
          </p:cNvSpPr>
          <p:nvPr>
            <p:ph type="title"/>
          </p:nvPr>
        </p:nvSpPr>
        <p:spPr/>
        <p:txBody>
          <a:bodyPr/>
          <a:lstStyle/>
          <a:p>
            <a:r>
              <a:rPr lang="en-US" dirty="0" smtClean="0"/>
              <a:t>Measuring SPF</a:t>
            </a:r>
            <a:endParaRPr lang="en-US" dirty="0"/>
          </a:p>
        </p:txBody>
      </p:sp>
      <p:sp>
        <p:nvSpPr>
          <p:cNvPr id="5" name="Flowchart: Decision 4"/>
          <p:cNvSpPr/>
          <p:nvPr/>
        </p:nvSpPr>
        <p:spPr>
          <a:xfrm>
            <a:off x="1066800" y="2904331"/>
            <a:ext cx="3048000" cy="1447800"/>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smtClean="0"/>
              <a:t>Is demand satisfied ?</a:t>
            </a:r>
            <a:endParaRPr lang="en-US" sz="2200" dirty="0"/>
          </a:p>
        </p:txBody>
      </p:sp>
      <p:sp>
        <p:nvSpPr>
          <p:cNvPr id="6" name="Flowchart: Process 5"/>
          <p:cNvSpPr/>
          <p:nvPr/>
        </p:nvSpPr>
        <p:spPr>
          <a:xfrm>
            <a:off x="4876800" y="3209131"/>
            <a:ext cx="3581400" cy="83820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smtClean="0"/>
              <a:t>Increase demand by </a:t>
            </a:r>
            <a:r>
              <a:rPr lang="el-GR" sz="2200" dirty="0" smtClean="0"/>
              <a:t>Δ</a:t>
            </a:r>
            <a:endParaRPr lang="en-US" sz="2200" dirty="0"/>
          </a:p>
        </p:txBody>
      </p:sp>
      <p:sp>
        <p:nvSpPr>
          <p:cNvPr id="12" name="Flowchart: Data 11"/>
          <p:cNvSpPr/>
          <p:nvPr/>
        </p:nvSpPr>
        <p:spPr>
          <a:xfrm>
            <a:off x="0" y="4961731"/>
            <a:ext cx="6096000" cy="838200"/>
          </a:xfrm>
          <a:prstGeom prst="flowChartInputOutp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smtClean="0"/>
              <a:t>SPF = demand/(initial demand)</a:t>
            </a:r>
            <a:endParaRPr lang="en-US" sz="2200" dirty="0"/>
          </a:p>
        </p:txBody>
      </p:sp>
      <p:sp>
        <p:nvSpPr>
          <p:cNvPr id="14" name="Rectangle 13"/>
          <p:cNvSpPr/>
          <p:nvPr/>
        </p:nvSpPr>
        <p:spPr>
          <a:xfrm>
            <a:off x="990600" y="1143000"/>
            <a:ext cx="3200400" cy="990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smtClean="0"/>
              <a:t>Demand = initial demand</a:t>
            </a:r>
            <a:endParaRPr lang="en-US" sz="2200" dirty="0"/>
          </a:p>
        </p:txBody>
      </p:sp>
      <p:cxnSp>
        <p:nvCxnSpPr>
          <p:cNvPr id="16" name="Straight Arrow Connector 15"/>
          <p:cNvCxnSpPr>
            <a:stCxn id="14" idx="2"/>
            <a:endCxn id="5" idx="0"/>
          </p:cNvCxnSpPr>
          <p:nvPr/>
        </p:nvCxnSpPr>
        <p:spPr>
          <a:xfrm rot="5400000">
            <a:off x="2205435" y="2518965"/>
            <a:ext cx="770731"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a:stCxn id="5" idx="3"/>
            <a:endCxn id="6" idx="1"/>
          </p:cNvCxnSpPr>
          <p:nvPr/>
        </p:nvCxnSpPr>
        <p:spPr>
          <a:xfrm>
            <a:off x="4114800" y="3628231"/>
            <a:ext cx="762000" cy="158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30" name="Shape 29"/>
          <p:cNvCxnSpPr>
            <a:stCxn id="6" idx="3"/>
          </p:cNvCxnSpPr>
          <p:nvPr/>
        </p:nvCxnSpPr>
        <p:spPr>
          <a:xfrm flipH="1" flipV="1">
            <a:off x="2514600" y="2590800"/>
            <a:ext cx="5943600" cy="1037431"/>
          </a:xfrm>
          <a:prstGeom prst="bentConnector3">
            <a:avLst>
              <a:gd name="adj1" fmla="val -3846"/>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a:stCxn id="5" idx="2"/>
          </p:cNvCxnSpPr>
          <p:nvPr/>
        </p:nvCxnSpPr>
        <p:spPr>
          <a:xfrm rot="5400000">
            <a:off x="2286000" y="4656931"/>
            <a:ext cx="609600" cy="158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61" name="TextBox 60"/>
          <p:cNvSpPr txBox="1"/>
          <p:nvPr/>
        </p:nvSpPr>
        <p:spPr>
          <a:xfrm>
            <a:off x="4038600" y="3209131"/>
            <a:ext cx="838200" cy="369332"/>
          </a:xfrm>
          <a:prstGeom prst="rect">
            <a:avLst/>
          </a:prstGeom>
          <a:noFill/>
        </p:spPr>
        <p:txBody>
          <a:bodyPr wrap="square" rtlCol="0">
            <a:spAutoFit/>
          </a:bodyPr>
          <a:lstStyle/>
          <a:p>
            <a:r>
              <a:rPr lang="en-US" b="1" dirty="0" smtClean="0">
                <a:solidFill>
                  <a:schemeClr val="accent1"/>
                </a:solidFill>
              </a:rPr>
              <a:t>YES</a:t>
            </a:r>
            <a:endParaRPr lang="en-US" b="1" dirty="0">
              <a:solidFill>
                <a:schemeClr val="accent1"/>
              </a:solidFill>
            </a:endParaRPr>
          </a:p>
        </p:txBody>
      </p:sp>
      <p:sp>
        <p:nvSpPr>
          <p:cNvPr id="62" name="TextBox 61"/>
          <p:cNvSpPr txBox="1"/>
          <p:nvPr/>
        </p:nvSpPr>
        <p:spPr>
          <a:xfrm>
            <a:off x="2667000" y="4428331"/>
            <a:ext cx="838200" cy="369332"/>
          </a:xfrm>
          <a:prstGeom prst="rect">
            <a:avLst/>
          </a:prstGeom>
          <a:noFill/>
        </p:spPr>
        <p:txBody>
          <a:bodyPr wrap="square" rtlCol="0">
            <a:spAutoFit/>
          </a:bodyPr>
          <a:lstStyle/>
          <a:p>
            <a:r>
              <a:rPr lang="en-US" b="1" dirty="0" smtClean="0">
                <a:solidFill>
                  <a:schemeClr val="accent1"/>
                </a:solidFill>
              </a:rPr>
              <a:t>NO</a:t>
            </a:r>
            <a:endParaRPr lang="en-US" b="1" dirty="0">
              <a:solidFill>
                <a:schemeClr val="accent1"/>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a:xfrm>
            <a:off x="8647272" y="5045075"/>
            <a:ext cx="365760" cy="365125"/>
          </a:xfrm>
        </p:spPr>
        <p:txBody>
          <a:bodyPr/>
          <a:lstStyle/>
          <a:p>
            <a:fld id="{18E29D42-E056-4B8B-9A33-4B0CCB37A08A}" type="slidenum">
              <a:rPr lang="en-US" smtClean="0"/>
              <a:pPr/>
              <a:t>19</a:t>
            </a:fld>
            <a:endParaRPr lang="en-US"/>
          </a:p>
        </p:txBody>
      </p:sp>
      <p:sp>
        <p:nvSpPr>
          <p:cNvPr id="2" name="Title 1"/>
          <p:cNvSpPr>
            <a:spLocks noGrp="1"/>
          </p:cNvSpPr>
          <p:nvPr>
            <p:ph type="title"/>
          </p:nvPr>
        </p:nvSpPr>
        <p:spPr>
          <a:xfrm>
            <a:off x="457200" y="152718"/>
            <a:ext cx="5867400" cy="1371600"/>
          </a:xfrm>
        </p:spPr>
        <p:txBody>
          <a:bodyPr>
            <a:normAutofit/>
          </a:bodyPr>
          <a:lstStyle/>
          <a:p>
            <a:r>
              <a:rPr lang="en-US" sz="4000" dirty="0" smtClean="0"/>
              <a:t>Capacity results (SPF)</a:t>
            </a:r>
            <a:endParaRPr lang="en-US" sz="4000" dirty="0"/>
          </a:p>
        </p:txBody>
      </p:sp>
      <p:graphicFrame>
        <p:nvGraphicFramePr>
          <p:cNvPr id="7" name="Chart 6"/>
          <p:cNvGraphicFramePr/>
          <p:nvPr/>
        </p:nvGraphicFramePr>
        <p:xfrm>
          <a:off x="685800" y="1227931"/>
          <a:ext cx="7924800" cy="3810000"/>
        </p:xfrm>
        <a:graphic>
          <a:graphicData uri="http://schemas.openxmlformats.org/drawingml/2006/chart">
            <c:chart xmlns:c="http://schemas.openxmlformats.org/drawingml/2006/chart" xmlns:r="http://schemas.openxmlformats.org/officeDocument/2006/relationships" r:id="rId4"/>
          </a:graphicData>
        </a:graphic>
      </p:graphicFrame>
      <p:sp>
        <p:nvSpPr>
          <p:cNvPr id="6" name="Oval 5"/>
          <p:cNvSpPr/>
          <p:nvPr/>
        </p:nvSpPr>
        <p:spPr>
          <a:xfrm>
            <a:off x="2057400" y="4275931"/>
            <a:ext cx="3505200" cy="83820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8" name="Oval 7"/>
          <p:cNvSpPr/>
          <p:nvPr/>
        </p:nvSpPr>
        <p:spPr>
          <a:xfrm>
            <a:off x="5334000" y="4199731"/>
            <a:ext cx="1371600" cy="83820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0" name="TextBox 9"/>
          <p:cNvSpPr txBox="1"/>
          <p:nvPr/>
        </p:nvSpPr>
        <p:spPr>
          <a:xfrm>
            <a:off x="1905000" y="1913731"/>
            <a:ext cx="4419600" cy="193899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endParaRPr lang="en-US" sz="2400" dirty="0" smtClean="0"/>
          </a:p>
          <a:p>
            <a:pPr algn="ctr"/>
            <a:r>
              <a:rPr lang="en-US" sz="2400" u="sng" dirty="0" err="1" smtClean="0"/>
              <a:t>InvCap</a:t>
            </a:r>
            <a:r>
              <a:rPr lang="en-US" sz="2400" u="sng" dirty="0" smtClean="0"/>
              <a:t> worst case</a:t>
            </a:r>
            <a:r>
              <a:rPr lang="en-US" sz="2400" dirty="0" smtClean="0"/>
              <a:t> </a:t>
            </a:r>
          </a:p>
          <a:p>
            <a:pPr algn="ctr"/>
            <a:r>
              <a:rPr lang="en-US" sz="2400" dirty="0" smtClean="0"/>
              <a:t>No </a:t>
            </a:r>
            <a:r>
              <a:rPr lang="en-US" sz="2400" dirty="0" err="1" smtClean="0"/>
              <a:t>LocDiv</a:t>
            </a:r>
            <a:r>
              <a:rPr lang="en-US" sz="2400" dirty="0" smtClean="0"/>
              <a:t> = 50% sub-OPT</a:t>
            </a:r>
          </a:p>
          <a:p>
            <a:pPr algn="ctr"/>
            <a:r>
              <a:rPr lang="en-US" sz="2400" dirty="0" err="1" smtClean="0"/>
              <a:t>LocDiv</a:t>
            </a:r>
            <a:r>
              <a:rPr lang="en-US" sz="2400" dirty="0" smtClean="0"/>
              <a:t> = 30% sub-OPT</a:t>
            </a:r>
          </a:p>
          <a:p>
            <a:pPr algn="ctr"/>
            <a:endParaRPr lang="en-US" sz="2400" dirty="0" smtClean="0"/>
          </a:p>
        </p:txBody>
      </p:sp>
      <p:sp>
        <p:nvSpPr>
          <p:cNvPr id="11" name="TextBox 10"/>
          <p:cNvSpPr txBox="1"/>
          <p:nvPr/>
        </p:nvSpPr>
        <p:spPr>
          <a:xfrm>
            <a:off x="304800" y="1913731"/>
            <a:ext cx="8382000" cy="2062103"/>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marL="514350" indent="-514350">
              <a:buFont typeface="+mj-lt"/>
              <a:buAutoNum type="arabicPeriod"/>
            </a:pPr>
            <a:r>
              <a:rPr lang="en-US" sz="3200" dirty="0" smtClean="0"/>
              <a:t>All TE schemes achieve near-optimal capacity with location diversity.</a:t>
            </a:r>
          </a:p>
          <a:p>
            <a:pPr marL="514350" indent="-514350">
              <a:buFont typeface="+mj-lt"/>
              <a:buAutoNum type="arabicPeriod"/>
            </a:pPr>
            <a:r>
              <a:rPr lang="en-US" sz="3200" dirty="0" smtClean="0"/>
              <a:t>Even no TE scheme is at most 30% sub-optimal with location diversity.</a:t>
            </a:r>
            <a:endParaRPr lang="en-US" sz="2400" dirty="0" smtClean="0"/>
          </a:p>
        </p:txBody>
      </p:sp>
    </p:spTree>
    <p:custDataLst>
      <p:tags r:id="rId1"/>
    </p:custDataLst>
    <p:extLst>
      <p:ext uri="{BB962C8B-B14F-4D97-AF65-F5344CB8AC3E}">
        <p14:creationId xmlns:p14="http://schemas.microsoft.com/office/powerpoint/2010/main" xmlns="" val="1117181255"/>
      </p:ext>
    </p:extLst>
  </p:cSld>
  <p:clrMapOvr>
    <a:masterClrMapping/>
  </p:clrMapOvr>
  <p:transition advTm="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 presetClass="exit" presetSubtype="10" fill="hold" grpId="1" nodeType="clickEffect">
                                  <p:stCondLst>
                                    <p:cond delay="0"/>
                                  </p:stCondLst>
                                  <p:childTnLst>
                                    <p:animEffect transition="out" filter="blinds(horizontal)">
                                      <p:cBhvr>
                                        <p:cTn id="10" dur="500"/>
                                        <p:tgtEl>
                                          <p:spTgt spid="6"/>
                                        </p:tgtEl>
                                      </p:cBhvr>
                                    </p:animEffect>
                                    <p:set>
                                      <p:cBhvr>
                                        <p:cTn id="11" dur="1" fill="hold">
                                          <p:stCondLst>
                                            <p:cond delay="499"/>
                                          </p:stCondLst>
                                        </p:cTn>
                                        <p:tgtEl>
                                          <p:spTgt spid="6"/>
                                        </p:tgtEl>
                                        <p:attrNameLst>
                                          <p:attrName>style.visibility</p:attrName>
                                        </p:attrNameLst>
                                      </p:cBhvr>
                                      <p:to>
                                        <p:strVal val="hidden"/>
                                      </p:to>
                                    </p:set>
                                  </p:childTnLst>
                                </p:cTn>
                              </p:par>
                              <p:par>
                                <p:cTn id="12" presetID="1" presetClass="entr" presetSubtype="0" fill="hold" grpId="0" nodeType="withEffect">
                                  <p:stCondLst>
                                    <p:cond delay="0"/>
                                  </p:stCondLst>
                                  <p:childTnLst>
                                    <p:set>
                                      <p:cBhvr>
                                        <p:cTn id="13" dur="1" fill="hold">
                                          <p:stCondLst>
                                            <p:cond delay="0"/>
                                          </p:stCondLst>
                                        </p:cTn>
                                        <p:tgtEl>
                                          <p:spTgt spid="8"/>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10"/>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P spid="8" grpId="0" animBg="1"/>
      <p:bldP spid="10" grpId="0" animBg="1"/>
      <p:bldP spid="1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257800" y="3048000"/>
            <a:ext cx="3505200" cy="2514600"/>
          </a:xfrm>
        </p:spPr>
        <p:txBody>
          <a:bodyPr>
            <a:normAutofit/>
          </a:bodyPr>
          <a:lstStyle/>
          <a:p>
            <a:r>
              <a:rPr lang="en-US" sz="2400" dirty="0" smtClean="0"/>
              <a:t>Examples:</a:t>
            </a:r>
          </a:p>
          <a:p>
            <a:pPr lvl="1"/>
            <a:r>
              <a:rPr lang="en-US" sz="2400" dirty="0" smtClean="0"/>
              <a:t>CDNs</a:t>
            </a:r>
          </a:p>
          <a:p>
            <a:pPr lvl="1"/>
            <a:r>
              <a:rPr lang="en-US" sz="2400" dirty="0" smtClean="0"/>
              <a:t>P2P applications</a:t>
            </a:r>
          </a:p>
          <a:p>
            <a:pPr lvl="1"/>
            <a:r>
              <a:rPr lang="en-US" sz="2400" dirty="0" smtClean="0"/>
              <a:t>Mirrored websites</a:t>
            </a:r>
          </a:p>
          <a:p>
            <a:pPr lvl="1"/>
            <a:r>
              <a:rPr lang="en-US" sz="2400" dirty="0" smtClean="0"/>
              <a:t>Cloud computing</a:t>
            </a:r>
          </a:p>
        </p:txBody>
      </p:sp>
      <p:sp>
        <p:nvSpPr>
          <p:cNvPr id="10" name="Slide Number Placeholder 9"/>
          <p:cNvSpPr>
            <a:spLocks noGrp="1"/>
          </p:cNvSpPr>
          <p:nvPr>
            <p:ph type="sldNum" sz="quarter" idx="12"/>
          </p:nvPr>
        </p:nvSpPr>
        <p:spPr/>
        <p:txBody>
          <a:bodyPr/>
          <a:lstStyle/>
          <a:p>
            <a:fld id="{18E29D42-E056-4B8B-9A33-4B0CCB37A08A}" type="slidenum">
              <a:rPr lang="en-US" smtClean="0"/>
              <a:pPr/>
              <a:t>2</a:t>
            </a:fld>
            <a:endParaRPr lang="en-US"/>
          </a:p>
        </p:txBody>
      </p:sp>
      <p:sp>
        <p:nvSpPr>
          <p:cNvPr id="2" name="Title 1"/>
          <p:cNvSpPr>
            <a:spLocks noGrp="1"/>
          </p:cNvSpPr>
          <p:nvPr>
            <p:ph type="title"/>
          </p:nvPr>
        </p:nvSpPr>
        <p:spPr/>
        <p:txBody>
          <a:bodyPr/>
          <a:lstStyle/>
          <a:p>
            <a:r>
              <a:rPr lang="en-US" dirty="0" smtClean="0"/>
              <a:t>Location diversity</a:t>
            </a:r>
            <a:endParaRPr lang="en-US" dirty="0"/>
          </a:p>
        </p:txBody>
      </p:sp>
      <p:sp>
        <p:nvSpPr>
          <p:cNvPr id="39" name="Rectangle 38"/>
          <p:cNvSpPr/>
          <p:nvPr/>
        </p:nvSpPr>
        <p:spPr>
          <a:xfrm>
            <a:off x="457200" y="1762780"/>
            <a:ext cx="8382000" cy="954107"/>
          </a:xfrm>
          <a:prstGeom prst="rect">
            <a:avLst/>
          </a:prstGeom>
        </p:spPr>
        <p:txBody>
          <a:bodyPr wrap="square">
            <a:spAutoFit/>
          </a:bodyPr>
          <a:lstStyle/>
          <a:p>
            <a:r>
              <a:rPr lang="en-US" sz="2800" b="1" dirty="0" smtClean="0">
                <a:solidFill>
                  <a:schemeClr val="accent3"/>
                </a:solidFill>
              </a:rPr>
              <a:t>Location diversity: </a:t>
            </a:r>
            <a:r>
              <a:rPr lang="en-US" sz="2800" b="1" dirty="0" smtClean="0"/>
              <a:t>Ability to download content from multiple locations</a:t>
            </a:r>
          </a:p>
        </p:txBody>
      </p:sp>
      <p:pic>
        <p:nvPicPr>
          <p:cNvPr id="36866" name="Picture 2" descr="http://culturedecoded.files.wordpress.com/2008/08/world-map-without-dots.gif"/>
          <p:cNvPicPr>
            <a:picLocks noChangeAspect="1" noChangeArrowheads="1"/>
          </p:cNvPicPr>
          <p:nvPr/>
        </p:nvPicPr>
        <p:blipFill>
          <a:blip r:embed="rId3" cstate="print"/>
          <a:srcRect/>
          <a:stretch>
            <a:fillRect/>
          </a:stretch>
        </p:blipFill>
        <p:spPr bwMode="auto">
          <a:xfrm>
            <a:off x="579122" y="2895600"/>
            <a:ext cx="4678678" cy="2590800"/>
          </a:xfrm>
          <a:prstGeom prst="rect">
            <a:avLst/>
          </a:prstGeom>
          <a:noFill/>
        </p:spPr>
      </p:pic>
      <p:sp>
        <p:nvSpPr>
          <p:cNvPr id="41" name="Freeform 40"/>
          <p:cNvSpPr/>
          <p:nvPr/>
        </p:nvSpPr>
        <p:spPr>
          <a:xfrm>
            <a:off x="1758240" y="3348174"/>
            <a:ext cx="1061160" cy="385626"/>
          </a:xfrm>
          <a:custGeom>
            <a:avLst/>
            <a:gdLst>
              <a:gd name="connsiteX0" fmla="*/ 0 w 1325217"/>
              <a:gd name="connsiteY0" fmla="*/ 419652 h 419652"/>
              <a:gd name="connsiteX1" fmla="*/ 821635 w 1325217"/>
              <a:gd name="connsiteY1" fmla="*/ 22087 h 419652"/>
              <a:gd name="connsiteX2" fmla="*/ 1325217 w 1325217"/>
              <a:gd name="connsiteY2" fmla="*/ 287131 h 419652"/>
            </a:gdLst>
            <a:ahLst/>
            <a:cxnLst>
              <a:cxn ang="0">
                <a:pos x="connsiteX0" y="connsiteY0"/>
              </a:cxn>
              <a:cxn ang="0">
                <a:pos x="connsiteX1" y="connsiteY1"/>
              </a:cxn>
              <a:cxn ang="0">
                <a:pos x="connsiteX2" y="connsiteY2"/>
              </a:cxn>
            </a:cxnLst>
            <a:rect l="l" t="t" r="r" b="b"/>
            <a:pathLst>
              <a:path w="1325217" h="419652">
                <a:moveTo>
                  <a:pt x="0" y="419652"/>
                </a:moveTo>
                <a:cubicBezTo>
                  <a:pt x="300383" y="231913"/>
                  <a:pt x="600766" y="44174"/>
                  <a:pt x="821635" y="22087"/>
                </a:cubicBezTo>
                <a:cubicBezTo>
                  <a:pt x="1042504" y="0"/>
                  <a:pt x="1183860" y="143565"/>
                  <a:pt x="1325217" y="287131"/>
                </a:cubicBezTo>
              </a:path>
            </a:pathLst>
          </a:custGeom>
          <a:ln>
            <a:headEnd type="triangle" w="med" len="med"/>
            <a:tailEnd type="none" w="med" len="med"/>
          </a:ln>
        </p:spPr>
        <p:style>
          <a:lnRef idx="3">
            <a:schemeClr val="dk1"/>
          </a:lnRef>
          <a:fillRef idx="0">
            <a:schemeClr val="dk1"/>
          </a:fillRef>
          <a:effectRef idx="2">
            <a:schemeClr val="dk1"/>
          </a:effectRef>
          <a:fontRef idx="minor">
            <a:schemeClr val="tx1"/>
          </a:fontRef>
        </p:style>
        <p:txBody>
          <a:bodyPr rtlCol="0" anchor="ctr"/>
          <a:lstStyle/>
          <a:p>
            <a:pPr algn="ctr"/>
            <a:endParaRPr lang="en-US"/>
          </a:p>
        </p:txBody>
      </p:sp>
      <p:sp>
        <p:nvSpPr>
          <p:cNvPr id="42" name="Arc 41"/>
          <p:cNvSpPr/>
          <p:nvPr/>
        </p:nvSpPr>
        <p:spPr>
          <a:xfrm>
            <a:off x="1708225" y="3810000"/>
            <a:ext cx="45719" cy="45719"/>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1676400" y="3733800"/>
            <a:ext cx="2362200" cy="855900"/>
          </a:xfrm>
          <a:custGeom>
            <a:avLst/>
            <a:gdLst>
              <a:gd name="connsiteX0" fmla="*/ 0 w 2663687"/>
              <a:gd name="connsiteY0" fmla="*/ 0 h 830470"/>
              <a:gd name="connsiteX1" fmla="*/ 1431235 w 2663687"/>
              <a:gd name="connsiteY1" fmla="*/ 808383 h 830470"/>
              <a:gd name="connsiteX2" fmla="*/ 2663687 w 2663687"/>
              <a:gd name="connsiteY2" fmla="*/ 132522 h 830470"/>
            </a:gdLst>
            <a:ahLst/>
            <a:cxnLst>
              <a:cxn ang="0">
                <a:pos x="connsiteX0" y="connsiteY0"/>
              </a:cxn>
              <a:cxn ang="0">
                <a:pos x="connsiteX1" y="connsiteY1"/>
              </a:cxn>
              <a:cxn ang="0">
                <a:pos x="connsiteX2" y="connsiteY2"/>
              </a:cxn>
            </a:cxnLst>
            <a:rect l="l" t="t" r="r" b="b"/>
            <a:pathLst>
              <a:path w="2663687" h="830470">
                <a:moveTo>
                  <a:pt x="0" y="0"/>
                </a:moveTo>
                <a:cubicBezTo>
                  <a:pt x="493643" y="393148"/>
                  <a:pt x="987287" y="786296"/>
                  <a:pt x="1431235" y="808383"/>
                </a:cubicBezTo>
                <a:cubicBezTo>
                  <a:pt x="1875183" y="830470"/>
                  <a:pt x="2269435" y="481496"/>
                  <a:pt x="2663687" y="132522"/>
                </a:cubicBezTo>
              </a:path>
            </a:pathLst>
          </a:custGeom>
          <a:ln>
            <a:headEnd type="triangle" w="med" len="med"/>
            <a:tailEnd type="none" w="med" len="med"/>
          </a:ln>
        </p:spPr>
        <p:style>
          <a:lnRef idx="3">
            <a:schemeClr val="dk1"/>
          </a:lnRef>
          <a:fillRef idx="0">
            <a:schemeClr val="dk1"/>
          </a:fillRef>
          <a:effectRef idx="2">
            <a:schemeClr val="dk1"/>
          </a:effectRef>
          <a:fontRef idx="minor">
            <a:schemeClr val="tx1"/>
          </a:fontRef>
        </p:style>
        <p:txBody>
          <a:bodyPr rtlCol="0" anchor="ctr"/>
          <a:lstStyle/>
          <a:p>
            <a:pPr algn="ctr"/>
            <a:endParaRPr lang="en-US"/>
          </a:p>
        </p:txBody>
      </p:sp>
      <p:sp>
        <p:nvSpPr>
          <p:cNvPr id="48" name="Freeform 47"/>
          <p:cNvSpPr/>
          <p:nvPr/>
        </p:nvSpPr>
        <p:spPr>
          <a:xfrm>
            <a:off x="1392256" y="3791464"/>
            <a:ext cx="588944" cy="780536"/>
          </a:xfrm>
          <a:custGeom>
            <a:avLst/>
            <a:gdLst>
              <a:gd name="connsiteX0" fmla="*/ 298174 w 735496"/>
              <a:gd name="connsiteY0" fmla="*/ 0 h 874643"/>
              <a:gd name="connsiteX1" fmla="*/ 72887 w 735496"/>
              <a:gd name="connsiteY1" fmla="*/ 649356 h 874643"/>
              <a:gd name="connsiteX2" fmla="*/ 735496 w 735496"/>
              <a:gd name="connsiteY2" fmla="*/ 874643 h 874643"/>
              <a:gd name="connsiteX3" fmla="*/ 735496 w 735496"/>
              <a:gd name="connsiteY3" fmla="*/ 874643 h 874643"/>
            </a:gdLst>
            <a:ahLst/>
            <a:cxnLst>
              <a:cxn ang="0">
                <a:pos x="connsiteX0" y="connsiteY0"/>
              </a:cxn>
              <a:cxn ang="0">
                <a:pos x="connsiteX1" y="connsiteY1"/>
              </a:cxn>
              <a:cxn ang="0">
                <a:pos x="connsiteX2" y="connsiteY2"/>
              </a:cxn>
              <a:cxn ang="0">
                <a:pos x="connsiteX3" y="connsiteY3"/>
              </a:cxn>
            </a:cxnLst>
            <a:rect l="l" t="t" r="r" b="b"/>
            <a:pathLst>
              <a:path w="735496" h="874643">
                <a:moveTo>
                  <a:pt x="298174" y="0"/>
                </a:moveTo>
                <a:cubicBezTo>
                  <a:pt x="149087" y="251791"/>
                  <a:pt x="0" y="503582"/>
                  <a:pt x="72887" y="649356"/>
                </a:cubicBezTo>
                <a:cubicBezTo>
                  <a:pt x="145774" y="795130"/>
                  <a:pt x="735496" y="874643"/>
                  <a:pt x="735496" y="874643"/>
                </a:cubicBezTo>
                <a:lnTo>
                  <a:pt x="735496" y="874643"/>
                </a:lnTo>
              </a:path>
            </a:pathLst>
          </a:custGeom>
          <a:ln>
            <a:headEnd type="triangle" w="med" len="med"/>
            <a:tailEnd type="none" w="med" len="med"/>
          </a:ln>
        </p:spPr>
        <p:style>
          <a:lnRef idx="3">
            <a:schemeClr val="dk1"/>
          </a:lnRef>
          <a:fillRef idx="0">
            <a:schemeClr val="dk1"/>
          </a:fillRef>
          <a:effectRef idx="2">
            <a:schemeClr val="dk1"/>
          </a:effectRef>
          <a:fontRef idx="minor">
            <a:schemeClr val="tx1"/>
          </a:fontRef>
        </p:style>
        <p:txBody>
          <a:bodyPr rtlCol="0" anchor="ctr"/>
          <a:lstStyle/>
          <a:p>
            <a:pPr algn="ctr"/>
            <a:endParaRPr lang="en-US"/>
          </a:p>
        </p:txBody>
      </p:sp>
    </p:spTree>
  </p:cSld>
  <p:clrMapOvr>
    <a:masterClrMapping/>
  </p:clrMapOvr>
  <p:transition advTm="0"/>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9"/>
            <a:ext cx="8229600" cy="2938272"/>
          </a:xfrm>
        </p:spPr>
        <p:txBody>
          <a:bodyPr/>
          <a:lstStyle/>
          <a:p>
            <a:r>
              <a:rPr lang="en-US" dirty="0" smtClean="0"/>
              <a:t>“</a:t>
            </a:r>
            <a:r>
              <a:rPr lang="en-US" dirty="0" smtClean="0">
                <a:solidFill>
                  <a:srgbClr val="FF0000"/>
                </a:solidFill>
              </a:rPr>
              <a:t>How location diversity ate traffic engineering’s cake</a:t>
            </a:r>
            <a:r>
              <a:rPr lang="en-US" dirty="0" smtClean="0"/>
              <a:t>”</a:t>
            </a:r>
          </a:p>
          <a:p>
            <a:pPr lvl="1"/>
            <a:r>
              <a:rPr lang="en-US" dirty="0" smtClean="0"/>
              <a:t>Any TE scheme performs the same as Optimal TE.</a:t>
            </a:r>
          </a:p>
          <a:p>
            <a:pPr lvl="1"/>
            <a:r>
              <a:rPr lang="en-US" dirty="0" smtClean="0"/>
              <a:t>No TE scheme performs at most 30% worse.</a:t>
            </a:r>
            <a:endParaRPr lang="en-US" dirty="0"/>
          </a:p>
        </p:txBody>
      </p:sp>
      <p:sp>
        <p:nvSpPr>
          <p:cNvPr id="3" name="Slide Number Placeholder 2"/>
          <p:cNvSpPr>
            <a:spLocks noGrp="1"/>
          </p:cNvSpPr>
          <p:nvPr>
            <p:ph type="sldNum" sz="quarter" idx="12"/>
          </p:nvPr>
        </p:nvSpPr>
        <p:spPr/>
        <p:txBody>
          <a:bodyPr/>
          <a:lstStyle/>
          <a:p>
            <a:fld id="{18E29D42-E056-4B8B-9A33-4B0CCB37A08A}" type="slidenum">
              <a:rPr lang="en-US" smtClean="0"/>
              <a:pPr/>
              <a:t>20</a:t>
            </a:fld>
            <a:endParaRPr lang="en-US"/>
          </a:p>
        </p:txBody>
      </p:sp>
      <p:sp>
        <p:nvSpPr>
          <p:cNvPr id="4" name="Title 3"/>
          <p:cNvSpPr>
            <a:spLocks noGrp="1"/>
          </p:cNvSpPr>
          <p:nvPr>
            <p:ph type="title"/>
          </p:nvPr>
        </p:nvSpPr>
        <p:spPr/>
        <p:txBody>
          <a:bodyPr/>
          <a:lstStyle/>
          <a:p>
            <a:r>
              <a:rPr lang="en-US" dirty="0" smtClean="0"/>
              <a:t>Conclusions</a:t>
            </a:r>
            <a:endParaRPr lang="en-US" dirty="0"/>
          </a:p>
        </p:txBody>
      </p:sp>
      <p:pic>
        <p:nvPicPr>
          <p:cNvPr id="1026" name="Picture 2"/>
          <p:cNvPicPr>
            <a:picLocks noChangeAspect="1" noChangeArrowheads="1"/>
          </p:cNvPicPr>
          <p:nvPr/>
        </p:nvPicPr>
        <p:blipFill>
          <a:blip r:embed="rId3" cstate="print"/>
          <a:srcRect/>
          <a:stretch>
            <a:fillRect/>
          </a:stretch>
        </p:blipFill>
        <p:spPr bwMode="auto">
          <a:xfrm>
            <a:off x="5105400" y="3200400"/>
            <a:ext cx="3352800" cy="3352800"/>
          </a:xfrm>
          <a:prstGeom prst="rect">
            <a:avLst/>
          </a:prstGeom>
          <a:noFill/>
          <a:ln w="9525">
            <a:noFill/>
            <a:miter lim="800000"/>
            <a:headEnd/>
            <a:tailEnd/>
          </a:ln>
        </p:spPr>
      </p:pic>
    </p:spTree>
  </p:cSld>
  <p:clrMapOvr>
    <a:masterClrMapping/>
  </p:clrMapOvr>
  <p:transition advTm="66269"/>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ISPs have several objectives, e.g., minimizing congestion, decisions about upgrading link capacity</a:t>
            </a:r>
          </a:p>
          <a:p>
            <a:endParaRPr lang="en-US" dirty="0" smtClean="0"/>
          </a:p>
          <a:p>
            <a:r>
              <a:rPr lang="en-US" dirty="0" smtClean="0"/>
              <a:t>ISPs optimize link utilization based metrics. e.g. maximum link utilization (MLU)</a:t>
            </a:r>
          </a:p>
          <a:p>
            <a:endParaRPr lang="en-US" dirty="0"/>
          </a:p>
        </p:txBody>
      </p:sp>
      <p:sp>
        <p:nvSpPr>
          <p:cNvPr id="3" name="Slide Number Placeholder 2"/>
          <p:cNvSpPr>
            <a:spLocks noGrp="1"/>
          </p:cNvSpPr>
          <p:nvPr>
            <p:ph type="sldNum" sz="quarter" idx="12"/>
          </p:nvPr>
        </p:nvSpPr>
        <p:spPr/>
        <p:txBody>
          <a:bodyPr/>
          <a:lstStyle/>
          <a:p>
            <a:fld id="{18E29D42-E056-4B8B-9A33-4B0CCB37A08A}" type="slidenum">
              <a:rPr lang="en-US" smtClean="0"/>
              <a:pPr/>
              <a:t>3</a:t>
            </a:fld>
            <a:endParaRPr lang="en-US"/>
          </a:p>
        </p:txBody>
      </p:sp>
      <p:sp>
        <p:nvSpPr>
          <p:cNvPr id="4" name="Title 3"/>
          <p:cNvSpPr>
            <a:spLocks noGrp="1"/>
          </p:cNvSpPr>
          <p:nvPr>
            <p:ph type="title"/>
          </p:nvPr>
        </p:nvSpPr>
        <p:spPr/>
        <p:txBody>
          <a:bodyPr/>
          <a:lstStyle/>
          <a:p>
            <a:r>
              <a:rPr lang="en-US" dirty="0" smtClean="0"/>
              <a:t>Traffic engineering</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18E29D42-E056-4B8B-9A33-4B0CCB37A08A}" type="slidenum">
              <a:rPr lang="en-US" smtClean="0"/>
              <a:pPr/>
              <a:t>4</a:t>
            </a:fld>
            <a:endParaRPr lang="en-US"/>
          </a:p>
        </p:txBody>
      </p:sp>
      <p:sp>
        <p:nvSpPr>
          <p:cNvPr id="4" name="Title 3"/>
          <p:cNvSpPr>
            <a:spLocks noGrp="1"/>
          </p:cNvSpPr>
          <p:nvPr>
            <p:ph type="title"/>
          </p:nvPr>
        </p:nvSpPr>
        <p:spPr>
          <a:xfrm>
            <a:off x="609600" y="274638"/>
            <a:ext cx="8229600" cy="1143000"/>
          </a:xfrm>
        </p:spPr>
        <p:txBody>
          <a:bodyPr>
            <a:normAutofit fontScale="90000"/>
          </a:bodyPr>
          <a:lstStyle/>
          <a:p>
            <a:r>
              <a:rPr lang="en-US" dirty="0" smtClean="0"/>
              <a:t>Traffic engineering and location diversity</a:t>
            </a:r>
            <a:endParaRPr lang="en-US" dirty="0"/>
          </a:p>
        </p:txBody>
      </p:sp>
      <p:sp>
        <p:nvSpPr>
          <p:cNvPr id="5" name="TextBox 4"/>
          <p:cNvSpPr txBox="1"/>
          <p:nvPr/>
        </p:nvSpPr>
        <p:spPr>
          <a:xfrm>
            <a:off x="2895600" y="1371600"/>
            <a:ext cx="2895600" cy="76944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2200" dirty="0" smtClean="0"/>
              <a:t>Traffic engineering</a:t>
            </a:r>
          </a:p>
          <a:p>
            <a:r>
              <a:rPr lang="en-US" sz="2200" dirty="0" smtClean="0"/>
              <a:t> (ISPs)</a:t>
            </a:r>
            <a:endParaRPr lang="en-US" sz="2200" dirty="0"/>
          </a:p>
        </p:txBody>
      </p:sp>
      <p:sp>
        <p:nvSpPr>
          <p:cNvPr id="6" name="TextBox 5"/>
          <p:cNvSpPr txBox="1"/>
          <p:nvPr/>
        </p:nvSpPr>
        <p:spPr>
          <a:xfrm>
            <a:off x="2895600" y="5174159"/>
            <a:ext cx="2895600" cy="769441"/>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2200" dirty="0" smtClean="0"/>
              <a:t>Location diversity (CDNs)</a:t>
            </a:r>
            <a:endParaRPr lang="en-US" sz="2200" dirty="0"/>
          </a:p>
        </p:txBody>
      </p:sp>
      <p:cxnSp>
        <p:nvCxnSpPr>
          <p:cNvPr id="12" name="Straight Arrow Connector 11"/>
          <p:cNvCxnSpPr/>
          <p:nvPr/>
        </p:nvCxnSpPr>
        <p:spPr>
          <a:xfrm rot="5400000" flipH="1" flipV="1">
            <a:off x="3313905" y="2552700"/>
            <a:ext cx="8382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3" name="Straight Arrow Connector 12"/>
          <p:cNvCxnSpPr/>
          <p:nvPr/>
        </p:nvCxnSpPr>
        <p:spPr>
          <a:xfrm rot="5400000" flipH="1" flipV="1">
            <a:off x="4456906" y="2551906"/>
            <a:ext cx="838200" cy="1588"/>
          </a:xfrm>
          <a:prstGeom prst="straightConnector1">
            <a:avLst/>
          </a:prstGeom>
          <a:ln>
            <a:headEnd type="arrow" w="med" len="med"/>
            <a:tailEnd type="none" w="med" len="med"/>
          </a:ln>
        </p:spPr>
        <p:style>
          <a:lnRef idx="2">
            <a:schemeClr val="dk1"/>
          </a:lnRef>
          <a:fillRef idx="0">
            <a:schemeClr val="dk1"/>
          </a:fillRef>
          <a:effectRef idx="1">
            <a:schemeClr val="dk1"/>
          </a:effectRef>
          <a:fontRef idx="minor">
            <a:schemeClr val="tx1"/>
          </a:fontRef>
        </p:style>
      </p:cxnSp>
      <p:cxnSp>
        <p:nvCxnSpPr>
          <p:cNvPr id="9" name="Straight Arrow Connector 8"/>
          <p:cNvCxnSpPr/>
          <p:nvPr/>
        </p:nvCxnSpPr>
        <p:spPr>
          <a:xfrm rot="5400000" flipH="1" flipV="1">
            <a:off x="3390105" y="4678065"/>
            <a:ext cx="8382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0" name="Straight Arrow Connector 9"/>
          <p:cNvCxnSpPr/>
          <p:nvPr/>
        </p:nvCxnSpPr>
        <p:spPr>
          <a:xfrm rot="5400000" flipH="1" flipV="1">
            <a:off x="4533106" y="4677271"/>
            <a:ext cx="838200" cy="1588"/>
          </a:xfrm>
          <a:prstGeom prst="straightConnector1">
            <a:avLst/>
          </a:prstGeom>
          <a:ln>
            <a:headEnd type="arrow" w="med" len="med"/>
            <a:tailEnd type="none" w="med" len="med"/>
          </a:ln>
        </p:spPr>
        <p:style>
          <a:lnRef idx="2">
            <a:schemeClr val="dk1"/>
          </a:lnRef>
          <a:fillRef idx="0">
            <a:schemeClr val="dk1"/>
          </a:fillRef>
          <a:effectRef idx="1">
            <a:schemeClr val="dk1"/>
          </a:effectRef>
          <a:fontRef idx="minor">
            <a:schemeClr val="tx1"/>
          </a:fontRef>
        </p:style>
      </p:cxnSp>
      <p:sp>
        <p:nvSpPr>
          <p:cNvPr id="11" name="Oval 10"/>
          <p:cNvSpPr/>
          <p:nvPr/>
        </p:nvSpPr>
        <p:spPr>
          <a:xfrm>
            <a:off x="3429000" y="2819400"/>
            <a:ext cx="1752600" cy="1600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t>Internet traffic</a:t>
            </a:r>
            <a:endParaRPr lang="en-US" sz="2000" b="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How do TE schemes compare accounting for location diversity in the Internet?</a:t>
            </a:r>
          </a:p>
          <a:p>
            <a:endParaRPr lang="en-US" dirty="0" smtClean="0"/>
          </a:p>
          <a:p>
            <a:pPr lvl="1"/>
            <a:endParaRPr lang="en-US" dirty="0" smtClean="0"/>
          </a:p>
          <a:p>
            <a:pPr lvl="1"/>
            <a:endParaRPr lang="en-US" dirty="0" smtClean="0"/>
          </a:p>
          <a:p>
            <a:pPr lvl="1"/>
            <a:endParaRPr lang="en-US" dirty="0" smtClean="0"/>
          </a:p>
        </p:txBody>
      </p:sp>
      <p:sp>
        <p:nvSpPr>
          <p:cNvPr id="3" name="Slide Number Placeholder 2"/>
          <p:cNvSpPr>
            <a:spLocks noGrp="1"/>
          </p:cNvSpPr>
          <p:nvPr>
            <p:ph type="sldNum" sz="quarter" idx="12"/>
          </p:nvPr>
        </p:nvSpPr>
        <p:spPr/>
        <p:txBody>
          <a:bodyPr/>
          <a:lstStyle/>
          <a:p>
            <a:fld id="{18E29D42-E056-4B8B-9A33-4B0CCB37A08A}" type="slidenum">
              <a:rPr lang="en-US" smtClean="0"/>
              <a:pPr/>
              <a:t>5</a:t>
            </a:fld>
            <a:endParaRPr lang="en-US"/>
          </a:p>
        </p:txBody>
      </p:sp>
      <p:sp>
        <p:nvSpPr>
          <p:cNvPr id="4" name="Title 3"/>
          <p:cNvSpPr>
            <a:spLocks noGrp="1"/>
          </p:cNvSpPr>
          <p:nvPr>
            <p:ph type="title"/>
          </p:nvPr>
        </p:nvSpPr>
        <p:spPr/>
        <p:txBody>
          <a:bodyPr/>
          <a:lstStyle/>
          <a:p>
            <a:r>
              <a:rPr lang="en-US" dirty="0" smtClean="0"/>
              <a:t>Problem</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457200" indent="-457200">
              <a:buAutoNum type="arabicPeriod"/>
            </a:pPr>
            <a:r>
              <a:rPr lang="en-US" sz="2400" dirty="0" smtClean="0"/>
              <a:t>Introduction</a:t>
            </a:r>
          </a:p>
          <a:p>
            <a:pPr marL="457200" indent="-457200">
              <a:buAutoNum type="arabicPeriod"/>
            </a:pPr>
            <a:r>
              <a:rPr lang="en-US" sz="2400" dirty="0" smtClean="0"/>
              <a:t>Motivation</a:t>
            </a:r>
          </a:p>
          <a:p>
            <a:pPr marL="914400" lvl="1" indent="-457200">
              <a:buAutoNum type="arabicPeriod"/>
            </a:pPr>
            <a:r>
              <a:rPr lang="en-US" sz="2400" dirty="0" smtClean="0">
                <a:solidFill>
                  <a:schemeClr val="accent1"/>
                </a:solidFill>
              </a:rPr>
              <a:t>Location diversity and traffic engineering</a:t>
            </a:r>
          </a:p>
          <a:p>
            <a:pPr marL="914400" lvl="1" indent="-457200">
              <a:buAutoNum type="arabicPeriod"/>
            </a:pPr>
            <a:r>
              <a:rPr lang="en-US" sz="2400" dirty="0" smtClean="0"/>
              <a:t>Metric of comparison</a:t>
            </a:r>
          </a:p>
          <a:p>
            <a:pPr marL="457200" indent="-457200">
              <a:buAutoNum type="arabicPeriod"/>
            </a:pPr>
            <a:r>
              <a:rPr lang="en-US" sz="2400" dirty="0" smtClean="0"/>
              <a:t>Evaluation</a:t>
            </a:r>
          </a:p>
          <a:p>
            <a:pPr marL="457200" indent="-457200">
              <a:buAutoNum type="arabicPeriod"/>
            </a:pPr>
            <a:r>
              <a:rPr lang="en-US" sz="2400" dirty="0" smtClean="0"/>
              <a:t>Conclusion</a:t>
            </a:r>
          </a:p>
          <a:p>
            <a:pPr marL="457200" indent="-457200">
              <a:buAutoNum type="arabicPeriod"/>
            </a:pPr>
            <a:endParaRPr lang="en-US" sz="2400" dirty="0" smtClean="0"/>
          </a:p>
          <a:p>
            <a:pPr marL="457200" indent="-457200">
              <a:buAutoNum type="arabicPeriod"/>
            </a:pPr>
            <a:endParaRPr lang="en-US" sz="2400" dirty="0" smtClean="0"/>
          </a:p>
          <a:p>
            <a:pPr marL="457200" indent="-457200">
              <a:buAutoNum type="arabicPeriod"/>
            </a:pPr>
            <a:endParaRPr lang="en-US" sz="2400" dirty="0" smtClean="0"/>
          </a:p>
          <a:p>
            <a:endParaRPr lang="en-US" sz="2400" dirty="0"/>
          </a:p>
        </p:txBody>
      </p:sp>
      <p:sp>
        <p:nvSpPr>
          <p:cNvPr id="4" name="Slide Number Placeholder 3"/>
          <p:cNvSpPr>
            <a:spLocks noGrp="1"/>
          </p:cNvSpPr>
          <p:nvPr>
            <p:ph type="sldNum" sz="quarter" idx="12"/>
          </p:nvPr>
        </p:nvSpPr>
        <p:spPr/>
        <p:txBody>
          <a:bodyPr/>
          <a:lstStyle/>
          <a:p>
            <a:fld id="{18E29D42-E056-4B8B-9A33-4B0CCB37A08A}" type="slidenum">
              <a:rPr lang="en-US" smtClean="0"/>
              <a:pPr/>
              <a:t>6</a:t>
            </a:fld>
            <a:endParaRPr lang="en-US"/>
          </a:p>
        </p:txBody>
      </p:sp>
      <p:sp>
        <p:nvSpPr>
          <p:cNvPr id="2" name="Title 1"/>
          <p:cNvSpPr>
            <a:spLocks noGrp="1"/>
          </p:cNvSpPr>
          <p:nvPr>
            <p:ph type="title"/>
          </p:nvPr>
        </p:nvSpPr>
        <p:spPr/>
        <p:txBody>
          <a:bodyPr/>
          <a:lstStyle/>
          <a:p>
            <a:r>
              <a:rPr lang="en-US" dirty="0" smtClean="0"/>
              <a:t>Outline</a:t>
            </a:r>
            <a:endParaRPr lang="en-US" dirty="0"/>
          </a:p>
        </p:txBody>
      </p:sp>
    </p:spTree>
  </p:cSld>
  <p:clrMapOvr>
    <a:masterClrMapping/>
  </p:clrMapOvr>
  <p:transition advTm="8409"/>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228600" y="1536700"/>
          <a:ext cx="6096000" cy="41021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p:txBody>
          <a:bodyPr/>
          <a:lstStyle/>
          <a:p>
            <a:fld id="{18E29D42-E056-4B8B-9A33-4B0CCB37A08A}" type="slidenum">
              <a:rPr lang="en-US" smtClean="0"/>
              <a:pPr/>
              <a:t>7</a:t>
            </a:fld>
            <a:endParaRPr lang="en-US"/>
          </a:p>
        </p:txBody>
      </p:sp>
      <p:sp>
        <p:nvSpPr>
          <p:cNvPr id="2" name="Title 1"/>
          <p:cNvSpPr>
            <a:spLocks noGrp="1"/>
          </p:cNvSpPr>
          <p:nvPr>
            <p:ph type="title"/>
          </p:nvPr>
        </p:nvSpPr>
        <p:spPr/>
        <p:txBody>
          <a:bodyPr>
            <a:noAutofit/>
          </a:bodyPr>
          <a:lstStyle/>
          <a:p>
            <a:r>
              <a:rPr lang="en-US" sz="3600" dirty="0" smtClean="0"/>
              <a:t>Location diversity changes TE problem</a:t>
            </a:r>
            <a:endParaRPr lang="en-US" sz="3600" dirty="0"/>
          </a:p>
        </p:txBody>
      </p:sp>
      <p:sp>
        <p:nvSpPr>
          <p:cNvPr id="7" name="TextBox 6"/>
          <p:cNvSpPr txBox="1"/>
          <p:nvPr/>
        </p:nvSpPr>
        <p:spPr>
          <a:xfrm>
            <a:off x="1752600" y="5715000"/>
            <a:ext cx="2971800" cy="400110"/>
          </a:xfrm>
          <a:prstGeom prst="rect">
            <a:avLst/>
          </a:prstGeom>
          <a:noFill/>
        </p:spPr>
        <p:txBody>
          <a:bodyPr wrap="square" rtlCol="0">
            <a:spAutoFit/>
          </a:bodyPr>
          <a:lstStyle/>
          <a:p>
            <a:r>
              <a:rPr lang="en-US" sz="2000" b="1" dirty="0" smtClean="0"/>
              <a:t>Traffic engineering</a:t>
            </a:r>
            <a:endParaRPr lang="en-US" sz="2000" b="1" dirty="0"/>
          </a:p>
        </p:txBody>
      </p:sp>
      <p:sp>
        <p:nvSpPr>
          <p:cNvPr id="8" name="TextBox 7"/>
          <p:cNvSpPr txBox="1"/>
          <p:nvPr/>
        </p:nvSpPr>
        <p:spPr>
          <a:xfrm>
            <a:off x="6705600" y="4191000"/>
            <a:ext cx="2057400" cy="8382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pPr algn="ctr"/>
            <a:r>
              <a:rPr lang="en-US" sz="2400" b="1" dirty="0" smtClean="0"/>
              <a:t>Content</a:t>
            </a:r>
          </a:p>
          <a:p>
            <a:pPr algn="ctr"/>
            <a:r>
              <a:rPr lang="en-US" sz="2400" b="1" dirty="0" smtClean="0"/>
              <a:t> demand</a:t>
            </a:r>
            <a:endParaRPr lang="en-US" sz="2400" b="1" dirty="0"/>
          </a:p>
        </p:txBody>
      </p:sp>
      <p:cxnSp>
        <p:nvCxnSpPr>
          <p:cNvPr id="10" name="Straight Arrow Connector 9"/>
          <p:cNvCxnSpPr/>
          <p:nvPr/>
        </p:nvCxnSpPr>
        <p:spPr>
          <a:xfrm rot="10800000" flipV="1">
            <a:off x="5867400" y="4572000"/>
            <a:ext cx="533400" cy="2"/>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Tree>
  </p:cSld>
  <p:clrMapOvr>
    <a:masterClrMapping/>
  </p:clrMapOvr>
  <p:transition advTm="0"/>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 name="Slide Number Placeholder 29"/>
          <p:cNvSpPr>
            <a:spLocks noGrp="1"/>
          </p:cNvSpPr>
          <p:nvPr>
            <p:ph type="sldNum" sz="quarter" idx="12"/>
          </p:nvPr>
        </p:nvSpPr>
        <p:spPr>
          <a:xfrm>
            <a:off x="8686800" y="6416675"/>
            <a:ext cx="365760" cy="365125"/>
          </a:xfrm>
        </p:spPr>
        <p:txBody>
          <a:bodyPr/>
          <a:lstStyle/>
          <a:p>
            <a:fld id="{18E29D42-E056-4B8B-9A33-4B0CCB37A08A}" type="slidenum">
              <a:rPr lang="en-US" smtClean="0"/>
              <a:pPr/>
              <a:t>8</a:t>
            </a:fld>
            <a:endParaRPr lang="en-US" dirty="0"/>
          </a:p>
        </p:txBody>
      </p:sp>
      <p:sp>
        <p:nvSpPr>
          <p:cNvPr id="2" name="Title 1"/>
          <p:cNvSpPr>
            <a:spLocks noGrp="1"/>
          </p:cNvSpPr>
          <p:nvPr>
            <p:ph type="title"/>
          </p:nvPr>
        </p:nvSpPr>
        <p:spPr>
          <a:xfrm>
            <a:off x="457200" y="152718"/>
            <a:ext cx="7010400" cy="1371600"/>
          </a:xfrm>
        </p:spPr>
        <p:txBody>
          <a:bodyPr>
            <a:normAutofit/>
          </a:bodyPr>
          <a:lstStyle/>
          <a:p>
            <a:r>
              <a:rPr lang="en-US" sz="3600" dirty="0" smtClean="0"/>
              <a:t>Location diversity changes TE problem</a:t>
            </a:r>
          </a:p>
        </p:txBody>
      </p:sp>
      <p:sp>
        <p:nvSpPr>
          <p:cNvPr id="31" name="TextBox 30"/>
          <p:cNvSpPr txBox="1"/>
          <p:nvPr/>
        </p:nvSpPr>
        <p:spPr>
          <a:xfrm rot="18635735">
            <a:off x="4118467" y="2834938"/>
            <a:ext cx="2441077" cy="704762"/>
          </a:xfrm>
          <a:prstGeom prst="rect">
            <a:avLst/>
          </a:prstGeom>
          <a:noFill/>
        </p:spPr>
        <p:txBody>
          <a:bodyPr wrap="square" rtlCol="0">
            <a:spAutoFit/>
          </a:bodyPr>
          <a:lstStyle/>
          <a:p>
            <a:r>
              <a:rPr lang="en-US" sz="2000" b="1" dirty="0" smtClean="0"/>
              <a:t>100 Mbps, 0.1ms</a:t>
            </a:r>
          </a:p>
          <a:p>
            <a:endParaRPr lang="en-US" sz="2000" b="1" dirty="0"/>
          </a:p>
        </p:txBody>
      </p:sp>
      <p:sp>
        <p:nvSpPr>
          <p:cNvPr id="35" name="TextBox 34"/>
          <p:cNvSpPr txBox="1"/>
          <p:nvPr/>
        </p:nvSpPr>
        <p:spPr>
          <a:xfrm rot="2792610">
            <a:off x="1595115" y="2928501"/>
            <a:ext cx="2362200" cy="400110"/>
          </a:xfrm>
          <a:prstGeom prst="rect">
            <a:avLst/>
          </a:prstGeom>
          <a:noFill/>
        </p:spPr>
        <p:txBody>
          <a:bodyPr wrap="square" rtlCol="0">
            <a:spAutoFit/>
          </a:bodyPr>
          <a:lstStyle/>
          <a:p>
            <a:r>
              <a:rPr lang="en-US" sz="2000" b="1" dirty="0" smtClean="0"/>
              <a:t>100 Mbps, 10ms</a:t>
            </a:r>
            <a:endParaRPr lang="en-US" sz="2000" b="1" dirty="0"/>
          </a:p>
        </p:txBody>
      </p:sp>
      <p:pic>
        <p:nvPicPr>
          <p:cNvPr id="66" name="Picture 5"/>
          <p:cNvPicPr>
            <a:picLocks noChangeAspect="1" noChangeArrowheads="1"/>
          </p:cNvPicPr>
          <p:nvPr/>
        </p:nvPicPr>
        <p:blipFill>
          <a:blip r:embed="rId4" cstate="print">
            <a:duotone>
              <a:prstClr val="black"/>
              <a:schemeClr val="accent2">
                <a:tint val="45000"/>
                <a:satMod val="400000"/>
              </a:schemeClr>
            </a:duotone>
            <a:lum contrast="2000"/>
          </a:blip>
          <a:srcRect/>
          <a:stretch>
            <a:fillRect/>
          </a:stretch>
        </p:blipFill>
        <p:spPr bwMode="auto">
          <a:xfrm>
            <a:off x="8229599" y="838199"/>
            <a:ext cx="490953" cy="609600"/>
          </a:xfrm>
          <a:prstGeom prst="rect">
            <a:avLst/>
          </a:prstGeom>
          <a:noFill/>
          <a:ln w="9525">
            <a:noFill/>
            <a:miter lim="800000"/>
            <a:headEnd/>
            <a:tailEnd/>
          </a:ln>
          <a:effectLst/>
        </p:spPr>
      </p:pic>
      <p:sp>
        <p:nvSpPr>
          <p:cNvPr id="88" name="Oval 87"/>
          <p:cNvSpPr/>
          <p:nvPr/>
        </p:nvSpPr>
        <p:spPr>
          <a:xfrm>
            <a:off x="3886200" y="4648200"/>
            <a:ext cx="457200" cy="457200"/>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b="1" dirty="0" smtClean="0"/>
              <a:t>1</a:t>
            </a:r>
            <a:endParaRPr lang="en-US" b="1" dirty="0"/>
          </a:p>
        </p:txBody>
      </p:sp>
      <p:sp>
        <p:nvSpPr>
          <p:cNvPr id="89" name="Oval 88"/>
          <p:cNvSpPr/>
          <p:nvPr/>
        </p:nvSpPr>
        <p:spPr>
          <a:xfrm>
            <a:off x="6934200" y="1676400"/>
            <a:ext cx="457200" cy="457200"/>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b="1" dirty="0" smtClean="0"/>
              <a:t>2</a:t>
            </a:r>
            <a:endParaRPr lang="en-US" b="1" dirty="0"/>
          </a:p>
        </p:txBody>
      </p:sp>
      <p:sp>
        <p:nvSpPr>
          <p:cNvPr id="90" name="Oval 89"/>
          <p:cNvSpPr/>
          <p:nvPr/>
        </p:nvSpPr>
        <p:spPr>
          <a:xfrm>
            <a:off x="1219200" y="1752600"/>
            <a:ext cx="457200" cy="457200"/>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b="1" dirty="0" smtClean="0"/>
              <a:t>3</a:t>
            </a:r>
            <a:endParaRPr lang="en-US" b="1" dirty="0"/>
          </a:p>
        </p:txBody>
      </p:sp>
      <p:cxnSp>
        <p:nvCxnSpPr>
          <p:cNvPr id="93" name="Straight Connector 92"/>
          <p:cNvCxnSpPr>
            <a:stCxn id="90" idx="5"/>
            <a:endCxn id="88" idx="1"/>
          </p:cNvCxnSpPr>
          <p:nvPr/>
        </p:nvCxnSpPr>
        <p:spPr>
          <a:xfrm rot="16200000" flipH="1">
            <a:off x="1495145" y="2257145"/>
            <a:ext cx="2572310" cy="2343710"/>
          </a:xfrm>
          <a:prstGeom prst="line">
            <a:avLst/>
          </a:prstGeom>
        </p:spPr>
        <p:style>
          <a:lnRef idx="3">
            <a:schemeClr val="dk1"/>
          </a:lnRef>
          <a:fillRef idx="0">
            <a:schemeClr val="dk1"/>
          </a:fillRef>
          <a:effectRef idx="2">
            <a:schemeClr val="dk1"/>
          </a:effectRef>
          <a:fontRef idx="minor">
            <a:schemeClr val="tx1"/>
          </a:fontRef>
        </p:style>
      </p:cxnSp>
      <p:pic>
        <p:nvPicPr>
          <p:cNvPr id="109" name="Picture 5"/>
          <p:cNvPicPr>
            <a:picLocks noChangeAspect="1" noChangeArrowheads="1"/>
          </p:cNvPicPr>
          <p:nvPr/>
        </p:nvPicPr>
        <p:blipFill>
          <a:blip r:embed="rId4" cstate="print">
            <a:duotone>
              <a:prstClr val="black"/>
              <a:schemeClr val="accent1">
                <a:tint val="45000"/>
                <a:satMod val="400000"/>
              </a:schemeClr>
            </a:duotone>
          </a:blip>
          <a:srcRect/>
          <a:stretch>
            <a:fillRect/>
          </a:stretch>
        </p:blipFill>
        <p:spPr bwMode="auto">
          <a:xfrm>
            <a:off x="8229599" y="1523999"/>
            <a:ext cx="490953" cy="609600"/>
          </a:xfrm>
          <a:prstGeom prst="rect">
            <a:avLst/>
          </a:prstGeom>
          <a:noFill/>
          <a:ln w="9525">
            <a:noFill/>
            <a:miter lim="800000"/>
            <a:headEnd/>
            <a:tailEnd/>
          </a:ln>
          <a:effectLst/>
        </p:spPr>
      </p:pic>
      <p:pic>
        <p:nvPicPr>
          <p:cNvPr id="111" name="Picture 5"/>
          <p:cNvPicPr>
            <a:picLocks noChangeAspect="1" noChangeArrowheads="1"/>
          </p:cNvPicPr>
          <p:nvPr/>
        </p:nvPicPr>
        <p:blipFill>
          <a:blip r:embed="rId4" cstate="print">
            <a:duotone>
              <a:prstClr val="black"/>
              <a:schemeClr val="accent1">
                <a:tint val="45000"/>
                <a:satMod val="400000"/>
              </a:schemeClr>
            </a:duotone>
          </a:blip>
          <a:srcRect/>
          <a:stretch>
            <a:fillRect/>
          </a:stretch>
        </p:blipFill>
        <p:spPr bwMode="auto">
          <a:xfrm>
            <a:off x="533400" y="2286000"/>
            <a:ext cx="490953" cy="609600"/>
          </a:xfrm>
          <a:prstGeom prst="rect">
            <a:avLst/>
          </a:prstGeom>
          <a:noFill/>
          <a:ln w="9525">
            <a:noFill/>
            <a:miter lim="800000"/>
            <a:headEnd/>
            <a:tailEnd/>
          </a:ln>
          <a:effectLst/>
        </p:spPr>
      </p:pic>
      <p:cxnSp>
        <p:nvCxnSpPr>
          <p:cNvPr id="131" name="Shape 130"/>
          <p:cNvCxnSpPr>
            <a:stCxn id="88" idx="0"/>
            <a:endCxn id="89" idx="2"/>
          </p:cNvCxnSpPr>
          <p:nvPr/>
        </p:nvCxnSpPr>
        <p:spPr>
          <a:xfrm rot="5400000" flipH="1" flipV="1">
            <a:off x="4152900" y="1866900"/>
            <a:ext cx="2743200" cy="2819400"/>
          </a:xfrm>
          <a:prstGeom prst="curvedConnector2">
            <a:avLst/>
          </a:prstGeom>
        </p:spPr>
        <p:style>
          <a:lnRef idx="3">
            <a:schemeClr val="dk1"/>
          </a:lnRef>
          <a:fillRef idx="0">
            <a:schemeClr val="dk1"/>
          </a:fillRef>
          <a:effectRef idx="2">
            <a:schemeClr val="dk1"/>
          </a:effectRef>
          <a:fontRef idx="minor">
            <a:schemeClr val="tx1"/>
          </a:fontRef>
        </p:style>
      </p:cxnSp>
      <p:cxnSp>
        <p:nvCxnSpPr>
          <p:cNvPr id="137" name="Curved Connector 136"/>
          <p:cNvCxnSpPr>
            <a:stCxn id="88" idx="6"/>
            <a:endCxn id="89" idx="4"/>
          </p:cNvCxnSpPr>
          <p:nvPr/>
        </p:nvCxnSpPr>
        <p:spPr>
          <a:xfrm flipV="1">
            <a:off x="4343400" y="2133600"/>
            <a:ext cx="2819400" cy="2743200"/>
          </a:xfrm>
          <a:prstGeom prst="curvedConnector2">
            <a:avLst/>
          </a:prstGeom>
        </p:spPr>
        <p:style>
          <a:lnRef idx="3">
            <a:schemeClr val="dk1"/>
          </a:lnRef>
          <a:fillRef idx="0">
            <a:schemeClr val="dk1"/>
          </a:fillRef>
          <a:effectRef idx="2">
            <a:schemeClr val="dk1"/>
          </a:effectRef>
          <a:fontRef idx="minor">
            <a:schemeClr val="tx1"/>
          </a:fontRef>
        </p:style>
      </p:cxnSp>
      <p:sp>
        <p:nvSpPr>
          <p:cNvPr id="139" name="TextBox 138"/>
          <p:cNvSpPr txBox="1"/>
          <p:nvPr/>
        </p:nvSpPr>
        <p:spPr>
          <a:xfrm rot="18635735">
            <a:off x="5176910" y="3290576"/>
            <a:ext cx="2438400" cy="707886"/>
          </a:xfrm>
          <a:prstGeom prst="rect">
            <a:avLst/>
          </a:prstGeom>
          <a:noFill/>
        </p:spPr>
        <p:txBody>
          <a:bodyPr wrap="square" rtlCol="0">
            <a:spAutoFit/>
          </a:bodyPr>
          <a:lstStyle/>
          <a:p>
            <a:r>
              <a:rPr lang="en-US" sz="2000" b="1" dirty="0" smtClean="0"/>
              <a:t>100 Mbps, 10ms</a:t>
            </a:r>
          </a:p>
          <a:p>
            <a:endParaRPr lang="en-US" sz="2000" b="1" dirty="0"/>
          </a:p>
        </p:txBody>
      </p:sp>
      <p:sp>
        <p:nvSpPr>
          <p:cNvPr id="13314" name="laptop"/>
          <p:cNvSpPr>
            <a:spLocks noEditPoints="1" noChangeArrowheads="1"/>
          </p:cNvSpPr>
          <p:nvPr/>
        </p:nvSpPr>
        <p:spPr bwMode="auto">
          <a:xfrm>
            <a:off x="3048000" y="5486401"/>
            <a:ext cx="295275" cy="381000"/>
          </a:xfrm>
          <a:custGeom>
            <a:avLst/>
            <a:gdLst>
              <a:gd name="T0" fmla="*/ 3362 w 21600"/>
              <a:gd name="T1" fmla="*/ 0 h 21600"/>
              <a:gd name="T2" fmla="*/ 3362 w 21600"/>
              <a:gd name="T3" fmla="*/ 7173 h 21600"/>
              <a:gd name="T4" fmla="*/ 18327 w 21600"/>
              <a:gd name="T5" fmla="*/ 0 h 21600"/>
              <a:gd name="T6" fmla="*/ 18327 w 21600"/>
              <a:gd name="T7" fmla="*/ 7173 h 21600"/>
              <a:gd name="T8" fmla="*/ 10800 w 21600"/>
              <a:gd name="T9" fmla="*/ 0 h 21600"/>
              <a:gd name="T10" fmla="*/ 10800 w 21600"/>
              <a:gd name="T11" fmla="*/ 21600 h 21600"/>
              <a:gd name="T12" fmla="*/ 0 w 21600"/>
              <a:gd name="T13" fmla="*/ 21600 h 21600"/>
              <a:gd name="T14" fmla="*/ 21600 w 21600"/>
              <a:gd name="T15" fmla="*/ 21600 h 21600"/>
              <a:gd name="T16" fmla="*/ 4445 w 21600"/>
              <a:gd name="T17" fmla="*/ 1858 h 21600"/>
              <a:gd name="T18" fmla="*/ 17311 w 21600"/>
              <a:gd name="T19" fmla="*/ 12323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3362" y="0"/>
                </a:moveTo>
                <a:lnTo>
                  <a:pt x="18327" y="0"/>
                </a:lnTo>
                <a:lnTo>
                  <a:pt x="18327" y="14347"/>
                </a:lnTo>
                <a:lnTo>
                  <a:pt x="3362" y="14347"/>
                </a:lnTo>
                <a:lnTo>
                  <a:pt x="3362" y="0"/>
                </a:lnTo>
                <a:close/>
              </a:path>
              <a:path w="21600" h="21600" extrusionOk="0">
                <a:moveTo>
                  <a:pt x="3340" y="15068"/>
                </a:moveTo>
                <a:lnTo>
                  <a:pt x="0" y="19877"/>
                </a:lnTo>
                <a:lnTo>
                  <a:pt x="21600" y="19877"/>
                </a:lnTo>
                <a:lnTo>
                  <a:pt x="18327" y="15068"/>
                </a:lnTo>
                <a:lnTo>
                  <a:pt x="3340" y="15068"/>
                </a:lnTo>
                <a:close/>
              </a:path>
              <a:path w="21600" h="21600" extrusionOk="0">
                <a:moveTo>
                  <a:pt x="0" y="19877"/>
                </a:moveTo>
                <a:lnTo>
                  <a:pt x="0" y="21600"/>
                </a:lnTo>
                <a:lnTo>
                  <a:pt x="21600" y="21600"/>
                </a:lnTo>
                <a:lnTo>
                  <a:pt x="21600" y="19877"/>
                </a:lnTo>
                <a:lnTo>
                  <a:pt x="0" y="19877"/>
                </a:lnTo>
                <a:close/>
              </a:path>
              <a:path w="21600" h="21600" extrusionOk="0">
                <a:moveTo>
                  <a:pt x="4186" y="1523"/>
                </a:moveTo>
                <a:lnTo>
                  <a:pt x="17547" y="1523"/>
                </a:lnTo>
                <a:lnTo>
                  <a:pt x="17547" y="12744"/>
                </a:lnTo>
                <a:lnTo>
                  <a:pt x="4186" y="12744"/>
                </a:lnTo>
                <a:lnTo>
                  <a:pt x="4186" y="1523"/>
                </a:lnTo>
                <a:close/>
              </a:path>
              <a:path w="21600" h="21600" extrusionOk="0">
                <a:moveTo>
                  <a:pt x="3318" y="15549"/>
                </a:moveTo>
                <a:lnTo>
                  <a:pt x="2917" y="16110"/>
                </a:lnTo>
                <a:lnTo>
                  <a:pt x="18727" y="16110"/>
                </a:lnTo>
                <a:lnTo>
                  <a:pt x="18327" y="15549"/>
                </a:lnTo>
                <a:lnTo>
                  <a:pt x="3318" y="15549"/>
                </a:lnTo>
                <a:close/>
              </a:path>
              <a:path w="21600" h="21600" extrusionOk="0">
                <a:moveTo>
                  <a:pt x="6213" y="18314"/>
                </a:moveTo>
                <a:lnTo>
                  <a:pt x="5946" y="18875"/>
                </a:lnTo>
                <a:lnTo>
                  <a:pt x="15766" y="18875"/>
                </a:lnTo>
                <a:lnTo>
                  <a:pt x="15499" y="18314"/>
                </a:lnTo>
                <a:lnTo>
                  <a:pt x="6213" y="18314"/>
                </a:lnTo>
                <a:close/>
              </a:path>
              <a:path w="21600" h="21600" extrusionOk="0">
                <a:moveTo>
                  <a:pt x="2828" y="16471"/>
                </a:moveTo>
                <a:lnTo>
                  <a:pt x="2405" y="17072"/>
                </a:lnTo>
                <a:lnTo>
                  <a:pt x="19284" y="17072"/>
                </a:lnTo>
                <a:lnTo>
                  <a:pt x="18839" y="16471"/>
                </a:lnTo>
                <a:lnTo>
                  <a:pt x="2828" y="16471"/>
                </a:lnTo>
                <a:close/>
              </a:path>
              <a:path w="21600" h="21600" extrusionOk="0">
                <a:moveTo>
                  <a:pt x="2316" y="17352"/>
                </a:moveTo>
                <a:lnTo>
                  <a:pt x="1871" y="17953"/>
                </a:lnTo>
                <a:lnTo>
                  <a:pt x="19863" y="17953"/>
                </a:lnTo>
                <a:lnTo>
                  <a:pt x="19395" y="17352"/>
                </a:lnTo>
                <a:lnTo>
                  <a:pt x="2316" y="17352"/>
                </a:lnTo>
                <a:close/>
              </a:path>
            </a:pathLst>
          </a:custGeom>
          <a:solidFill>
            <a:srgbClr val="C0C0C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45" name="laptop"/>
          <p:cNvSpPr>
            <a:spLocks noEditPoints="1" noChangeArrowheads="1"/>
          </p:cNvSpPr>
          <p:nvPr/>
        </p:nvSpPr>
        <p:spPr bwMode="auto">
          <a:xfrm>
            <a:off x="3505200" y="5486401"/>
            <a:ext cx="295275" cy="381000"/>
          </a:xfrm>
          <a:custGeom>
            <a:avLst/>
            <a:gdLst>
              <a:gd name="T0" fmla="*/ 3362 w 21600"/>
              <a:gd name="T1" fmla="*/ 0 h 21600"/>
              <a:gd name="T2" fmla="*/ 3362 w 21600"/>
              <a:gd name="T3" fmla="*/ 7173 h 21600"/>
              <a:gd name="T4" fmla="*/ 18327 w 21600"/>
              <a:gd name="T5" fmla="*/ 0 h 21600"/>
              <a:gd name="T6" fmla="*/ 18327 w 21600"/>
              <a:gd name="T7" fmla="*/ 7173 h 21600"/>
              <a:gd name="T8" fmla="*/ 10800 w 21600"/>
              <a:gd name="T9" fmla="*/ 0 h 21600"/>
              <a:gd name="T10" fmla="*/ 10800 w 21600"/>
              <a:gd name="T11" fmla="*/ 21600 h 21600"/>
              <a:gd name="T12" fmla="*/ 0 w 21600"/>
              <a:gd name="T13" fmla="*/ 21600 h 21600"/>
              <a:gd name="T14" fmla="*/ 21600 w 21600"/>
              <a:gd name="T15" fmla="*/ 21600 h 21600"/>
              <a:gd name="T16" fmla="*/ 4445 w 21600"/>
              <a:gd name="T17" fmla="*/ 1858 h 21600"/>
              <a:gd name="T18" fmla="*/ 17311 w 21600"/>
              <a:gd name="T19" fmla="*/ 12323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3362" y="0"/>
                </a:moveTo>
                <a:lnTo>
                  <a:pt x="18327" y="0"/>
                </a:lnTo>
                <a:lnTo>
                  <a:pt x="18327" y="14347"/>
                </a:lnTo>
                <a:lnTo>
                  <a:pt x="3362" y="14347"/>
                </a:lnTo>
                <a:lnTo>
                  <a:pt x="3362" y="0"/>
                </a:lnTo>
                <a:close/>
              </a:path>
              <a:path w="21600" h="21600" extrusionOk="0">
                <a:moveTo>
                  <a:pt x="3340" y="15068"/>
                </a:moveTo>
                <a:lnTo>
                  <a:pt x="0" y="19877"/>
                </a:lnTo>
                <a:lnTo>
                  <a:pt x="21600" y="19877"/>
                </a:lnTo>
                <a:lnTo>
                  <a:pt x="18327" y="15068"/>
                </a:lnTo>
                <a:lnTo>
                  <a:pt x="3340" y="15068"/>
                </a:lnTo>
                <a:close/>
              </a:path>
              <a:path w="21600" h="21600" extrusionOk="0">
                <a:moveTo>
                  <a:pt x="0" y="19877"/>
                </a:moveTo>
                <a:lnTo>
                  <a:pt x="0" y="21600"/>
                </a:lnTo>
                <a:lnTo>
                  <a:pt x="21600" y="21600"/>
                </a:lnTo>
                <a:lnTo>
                  <a:pt x="21600" y="19877"/>
                </a:lnTo>
                <a:lnTo>
                  <a:pt x="0" y="19877"/>
                </a:lnTo>
                <a:close/>
              </a:path>
              <a:path w="21600" h="21600" extrusionOk="0">
                <a:moveTo>
                  <a:pt x="4186" y="1523"/>
                </a:moveTo>
                <a:lnTo>
                  <a:pt x="17547" y="1523"/>
                </a:lnTo>
                <a:lnTo>
                  <a:pt x="17547" y="12744"/>
                </a:lnTo>
                <a:lnTo>
                  <a:pt x="4186" y="12744"/>
                </a:lnTo>
                <a:lnTo>
                  <a:pt x="4186" y="1523"/>
                </a:lnTo>
                <a:close/>
              </a:path>
              <a:path w="21600" h="21600" extrusionOk="0">
                <a:moveTo>
                  <a:pt x="3318" y="15549"/>
                </a:moveTo>
                <a:lnTo>
                  <a:pt x="2917" y="16110"/>
                </a:lnTo>
                <a:lnTo>
                  <a:pt x="18727" y="16110"/>
                </a:lnTo>
                <a:lnTo>
                  <a:pt x="18327" y="15549"/>
                </a:lnTo>
                <a:lnTo>
                  <a:pt x="3318" y="15549"/>
                </a:lnTo>
                <a:close/>
              </a:path>
              <a:path w="21600" h="21600" extrusionOk="0">
                <a:moveTo>
                  <a:pt x="6213" y="18314"/>
                </a:moveTo>
                <a:lnTo>
                  <a:pt x="5946" y="18875"/>
                </a:lnTo>
                <a:lnTo>
                  <a:pt x="15766" y="18875"/>
                </a:lnTo>
                <a:lnTo>
                  <a:pt x="15499" y="18314"/>
                </a:lnTo>
                <a:lnTo>
                  <a:pt x="6213" y="18314"/>
                </a:lnTo>
                <a:close/>
              </a:path>
              <a:path w="21600" h="21600" extrusionOk="0">
                <a:moveTo>
                  <a:pt x="2828" y="16471"/>
                </a:moveTo>
                <a:lnTo>
                  <a:pt x="2405" y="17072"/>
                </a:lnTo>
                <a:lnTo>
                  <a:pt x="19284" y="17072"/>
                </a:lnTo>
                <a:lnTo>
                  <a:pt x="18839" y="16471"/>
                </a:lnTo>
                <a:lnTo>
                  <a:pt x="2828" y="16471"/>
                </a:lnTo>
                <a:close/>
              </a:path>
              <a:path w="21600" h="21600" extrusionOk="0">
                <a:moveTo>
                  <a:pt x="2316" y="17352"/>
                </a:moveTo>
                <a:lnTo>
                  <a:pt x="1871" y="17953"/>
                </a:lnTo>
                <a:lnTo>
                  <a:pt x="19863" y="17953"/>
                </a:lnTo>
                <a:lnTo>
                  <a:pt x="19395" y="17352"/>
                </a:lnTo>
                <a:lnTo>
                  <a:pt x="2316" y="17352"/>
                </a:lnTo>
                <a:close/>
              </a:path>
            </a:pathLst>
          </a:custGeom>
          <a:solidFill>
            <a:srgbClr val="C0C0C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46" name="laptop"/>
          <p:cNvSpPr>
            <a:spLocks noEditPoints="1" noChangeArrowheads="1"/>
          </p:cNvSpPr>
          <p:nvPr/>
        </p:nvSpPr>
        <p:spPr bwMode="auto">
          <a:xfrm>
            <a:off x="4048125" y="5486401"/>
            <a:ext cx="295275" cy="381000"/>
          </a:xfrm>
          <a:custGeom>
            <a:avLst/>
            <a:gdLst>
              <a:gd name="T0" fmla="*/ 3362 w 21600"/>
              <a:gd name="T1" fmla="*/ 0 h 21600"/>
              <a:gd name="T2" fmla="*/ 3362 w 21600"/>
              <a:gd name="T3" fmla="*/ 7173 h 21600"/>
              <a:gd name="T4" fmla="*/ 18327 w 21600"/>
              <a:gd name="T5" fmla="*/ 0 h 21600"/>
              <a:gd name="T6" fmla="*/ 18327 w 21600"/>
              <a:gd name="T7" fmla="*/ 7173 h 21600"/>
              <a:gd name="T8" fmla="*/ 10800 w 21600"/>
              <a:gd name="T9" fmla="*/ 0 h 21600"/>
              <a:gd name="T10" fmla="*/ 10800 w 21600"/>
              <a:gd name="T11" fmla="*/ 21600 h 21600"/>
              <a:gd name="T12" fmla="*/ 0 w 21600"/>
              <a:gd name="T13" fmla="*/ 21600 h 21600"/>
              <a:gd name="T14" fmla="*/ 21600 w 21600"/>
              <a:gd name="T15" fmla="*/ 21600 h 21600"/>
              <a:gd name="T16" fmla="*/ 4445 w 21600"/>
              <a:gd name="T17" fmla="*/ 1858 h 21600"/>
              <a:gd name="T18" fmla="*/ 17311 w 21600"/>
              <a:gd name="T19" fmla="*/ 12323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3362" y="0"/>
                </a:moveTo>
                <a:lnTo>
                  <a:pt x="18327" y="0"/>
                </a:lnTo>
                <a:lnTo>
                  <a:pt x="18327" y="14347"/>
                </a:lnTo>
                <a:lnTo>
                  <a:pt x="3362" y="14347"/>
                </a:lnTo>
                <a:lnTo>
                  <a:pt x="3362" y="0"/>
                </a:lnTo>
                <a:close/>
              </a:path>
              <a:path w="21600" h="21600" extrusionOk="0">
                <a:moveTo>
                  <a:pt x="3340" y="15068"/>
                </a:moveTo>
                <a:lnTo>
                  <a:pt x="0" y="19877"/>
                </a:lnTo>
                <a:lnTo>
                  <a:pt x="21600" y="19877"/>
                </a:lnTo>
                <a:lnTo>
                  <a:pt x="18327" y="15068"/>
                </a:lnTo>
                <a:lnTo>
                  <a:pt x="3340" y="15068"/>
                </a:lnTo>
                <a:close/>
              </a:path>
              <a:path w="21600" h="21600" extrusionOk="0">
                <a:moveTo>
                  <a:pt x="0" y="19877"/>
                </a:moveTo>
                <a:lnTo>
                  <a:pt x="0" y="21600"/>
                </a:lnTo>
                <a:lnTo>
                  <a:pt x="21600" y="21600"/>
                </a:lnTo>
                <a:lnTo>
                  <a:pt x="21600" y="19877"/>
                </a:lnTo>
                <a:lnTo>
                  <a:pt x="0" y="19877"/>
                </a:lnTo>
                <a:close/>
              </a:path>
              <a:path w="21600" h="21600" extrusionOk="0">
                <a:moveTo>
                  <a:pt x="4186" y="1523"/>
                </a:moveTo>
                <a:lnTo>
                  <a:pt x="17547" y="1523"/>
                </a:lnTo>
                <a:lnTo>
                  <a:pt x="17547" y="12744"/>
                </a:lnTo>
                <a:lnTo>
                  <a:pt x="4186" y="12744"/>
                </a:lnTo>
                <a:lnTo>
                  <a:pt x="4186" y="1523"/>
                </a:lnTo>
                <a:close/>
              </a:path>
              <a:path w="21600" h="21600" extrusionOk="0">
                <a:moveTo>
                  <a:pt x="3318" y="15549"/>
                </a:moveTo>
                <a:lnTo>
                  <a:pt x="2917" y="16110"/>
                </a:lnTo>
                <a:lnTo>
                  <a:pt x="18727" y="16110"/>
                </a:lnTo>
                <a:lnTo>
                  <a:pt x="18327" y="15549"/>
                </a:lnTo>
                <a:lnTo>
                  <a:pt x="3318" y="15549"/>
                </a:lnTo>
                <a:close/>
              </a:path>
              <a:path w="21600" h="21600" extrusionOk="0">
                <a:moveTo>
                  <a:pt x="6213" y="18314"/>
                </a:moveTo>
                <a:lnTo>
                  <a:pt x="5946" y="18875"/>
                </a:lnTo>
                <a:lnTo>
                  <a:pt x="15766" y="18875"/>
                </a:lnTo>
                <a:lnTo>
                  <a:pt x="15499" y="18314"/>
                </a:lnTo>
                <a:lnTo>
                  <a:pt x="6213" y="18314"/>
                </a:lnTo>
                <a:close/>
              </a:path>
              <a:path w="21600" h="21600" extrusionOk="0">
                <a:moveTo>
                  <a:pt x="2828" y="16471"/>
                </a:moveTo>
                <a:lnTo>
                  <a:pt x="2405" y="17072"/>
                </a:lnTo>
                <a:lnTo>
                  <a:pt x="19284" y="17072"/>
                </a:lnTo>
                <a:lnTo>
                  <a:pt x="18839" y="16471"/>
                </a:lnTo>
                <a:lnTo>
                  <a:pt x="2828" y="16471"/>
                </a:lnTo>
                <a:close/>
              </a:path>
              <a:path w="21600" h="21600" extrusionOk="0">
                <a:moveTo>
                  <a:pt x="2316" y="17352"/>
                </a:moveTo>
                <a:lnTo>
                  <a:pt x="1871" y="17953"/>
                </a:lnTo>
                <a:lnTo>
                  <a:pt x="19863" y="17953"/>
                </a:lnTo>
                <a:lnTo>
                  <a:pt x="19395" y="17352"/>
                </a:lnTo>
                <a:lnTo>
                  <a:pt x="2316" y="17352"/>
                </a:lnTo>
                <a:close/>
              </a:path>
            </a:pathLst>
          </a:custGeom>
          <a:solidFill>
            <a:srgbClr val="C0C0C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52" name="TextBox 151"/>
          <p:cNvSpPr txBox="1"/>
          <p:nvPr/>
        </p:nvSpPr>
        <p:spPr>
          <a:xfrm>
            <a:off x="-76200" y="5040868"/>
            <a:ext cx="3733800" cy="369332"/>
          </a:xfrm>
          <a:prstGeom prst="rect">
            <a:avLst/>
          </a:prstGeom>
          <a:noFill/>
        </p:spPr>
        <p:txBody>
          <a:bodyPr wrap="square" rtlCol="0">
            <a:spAutoFit/>
          </a:bodyPr>
          <a:lstStyle/>
          <a:p>
            <a:r>
              <a:rPr lang="en-US" b="1" dirty="0" smtClean="0">
                <a:solidFill>
                  <a:schemeClr val="accent1"/>
                </a:solidFill>
              </a:rPr>
              <a:t>10 Mb x 10 </a:t>
            </a:r>
            <a:r>
              <a:rPr lang="en-US" b="1" dirty="0" err="1" smtClean="0">
                <a:solidFill>
                  <a:schemeClr val="accent1"/>
                </a:solidFill>
              </a:rPr>
              <a:t>req</a:t>
            </a:r>
            <a:r>
              <a:rPr lang="en-US" b="1" dirty="0" smtClean="0">
                <a:solidFill>
                  <a:schemeClr val="accent1"/>
                </a:solidFill>
              </a:rPr>
              <a:t>/s = 100 Mbps</a:t>
            </a:r>
            <a:endParaRPr lang="en-US" b="1" dirty="0">
              <a:solidFill>
                <a:schemeClr val="accent1"/>
              </a:solidFill>
            </a:endParaRPr>
          </a:p>
        </p:txBody>
      </p:sp>
      <p:sp>
        <p:nvSpPr>
          <p:cNvPr id="153" name="TextBox 152"/>
          <p:cNvSpPr txBox="1"/>
          <p:nvPr/>
        </p:nvSpPr>
        <p:spPr>
          <a:xfrm>
            <a:off x="4648200" y="5105400"/>
            <a:ext cx="3429000" cy="369332"/>
          </a:xfrm>
          <a:prstGeom prst="rect">
            <a:avLst/>
          </a:prstGeom>
          <a:noFill/>
        </p:spPr>
        <p:txBody>
          <a:bodyPr wrap="square" rtlCol="0">
            <a:spAutoFit/>
          </a:bodyPr>
          <a:lstStyle/>
          <a:p>
            <a:r>
              <a:rPr lang="en-US" b="1" dirty="0" smtClean="0">
                <a:solidFill>
                  <a:schemeClr val="accent2"/>
                </a:solidFill>
              </a:rPr>
              <a:t>10 Mb x 5 </a:t>
            </a:r>
            <a:r>
              <a:rPr lang="en-US" b="1" dirty="0" err="1" smtClean="0">
                <a:solidFill>
                  <a:schemeClr val="accent2"/>
                </a:solidFill>
              </a:rPr>
              <a:t>req</a:t>
            </a:r>
            <a:r>
              <a:rPr lang="en-US" b="1" dirty="0" smtClean="0">
                <a:solidFill>
                  <a:schemeClr val="accent2"/>
                </a:solidFill>
              </a:rPr>
              <a:t>/s = 50 Mbps</a:t>
            </a:r>
            <a:endParaRPr lang="en-US" b="1" dirty="0">
              <a:solidFill>
                <a:schemeClr val="accent2"/>
              </a:solidFill>
            </a:endParaRPr>
          </a:p>
        </p:txBody>
      </p:sp>
      <p:sp>
        <p:nvSpPr>
          <p:cNvPr id="154" name="laptop"/>
          <p:cNvSpPr>
            <a:spLocks noEditPoints="1" noChangeArrowheads="1"/>
          </p:cNvSpPr>
          <p:nvPr/>
        </p:nvSpPr>
        <p:spPr bwMode="auto">
          <a:xfrm>
            <a:off x="4581525" y="5486401"/>
            <a:ext cx="295275" cy="381000"/>
          </a:xfrm>
          <a:custGeom>
            <a:avLst/>
            <a:gdLst>
              <a:gd name="T0" fmla="*/ 3362 w 21600"/>
              <a:gd name="T1" fmla="*/ 0 h 21600"/>
              <a:gd name="T2" fmla="*/ 3362 w 21600"/>
              <a:gd name="T3" fmla="*/ 7173 h 21600"/>
              <a:gd name="T4" fmla="*/ 18327 w 21600"/>
              <a:gd name="T5" fmla="*/ 0 h 21600"/>
              <a:gd name="T6" fmla="*/ 18327 w 21600"/>
              <a:gd name="T7" fmla="*/ 7173 h 21600"/>
              <a:gd name="T8" fmla="*/ 10800 w 21600"/>
              <a:gd name="T9" fmla="*/ 0 h 21600"/>
              <a:gd name="T10" fmla="*/ 10800 w 21600"/>
              <a:gd name="T11" fmla="*/ 21600 h 21600"/>
              <a:gd name="T12" fmla="*/ 0 w 21600"/>
              <a:gd name="T13" fmla="*/ 21600 h 21600"/>
              <a:gd name="T14" fmla="*/ 21600 w 21600"/>
              <a:gd name="T15" fmla="*/ 21600 h 21600"/>
              <a:gd name="T16" fmla="*/ 4445 w 21600"/>
              <a:gd name="T17" fmla="*/ 1858 h 21600"/>
              <a:gd name="T18" fmla="*/ 17311 w 21600"/>
              <a:gd name="T19" fmla="*/ 12323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3362" y="0"/>
                </a:moveTo>
                <a:lnTo>
                  <a:pt x="18327" y="0"/>
                </a:lnTo>
                <a:lnTo>
                  <a:pt x="18327" y="14347"/>
                </a:lnTo>
                <a:lnTo>
                  <a:pt x="3362" y="14347"/>
                </a:lnTo>
                <a:lnTo>
                  <a:pt x="3362" y="0"/>
                </a:lnTo>
                <a:close/>
              </a:path>
              <a:path w="21600" h="21600" extrusionOk="0">
                <a:moveTo>
                  <a:pt x="3340" y="15068"/>
                </a:moveTo>
                <a:lnTo>
                  <a:pt x="0" y="19877"/>
                </a:lnTo>
                <a:lnTo>
                  <a:pt x="21600" y="19877"/>
                </a:lnTo>
                <a:lnTo>
                  <a:pt x="18327" y="15068"/>
                </a:lnTo>
                <a:lnTo>
                  <a:pt x="3340" y="15068"/>
                </a:lnTo>
                <a:close/>
              </a:path>
              <a:path w="21600" h="21600" extrusionOk="0">
                <a:moveTo>
                  <a:pt x="0" y="19877"/>
                </a:moveTo>
                <a:lnTo>
                  <a:pt x="0" y="21600"/>
                </a:lnTo>
                <a:lnTo>
                  <a:pt x="21600" y="21600"/>
                </a:lnTo>
                <a:lnTo>
                  <a:pt x="21600" y="19877"/>
                </a:lnTo>
                <a:lnTo>
                  <a:pt x="0" y="19877"/>
                </a:lnTo>
                <a:close/>
              </a:path>
              <a:path w="21600" h="21600" extrusionOk="0">
                <a:moveTo>
                  <a:pt x="4186" y="1523"/>
                </a:moveTo>
                <a:lnTo>
                  <a:pt x="17547" y="1523"/>
                </a:lnTo>
                <a:lnTo>
                  <a:pt x="17547" y="12744"/>
                </a:lnTo>
                <a:lnTo>
                  <a:pt x="4186" y="12744"/>
                </a:lnTo>
                <a:lnTo>
                  <a:pt x="4186" y="1523"/>
                </a:lnTo>
                <a:close/>
              </a:path>
              <a:path w="21600" h="21600" extrusionOk="0">
                <a:moveTo>
                  <a:pt x="3318" y="15549"/>
                </a:moveTo>
                <a:lnTo>
                  <a:pt x="2917" y="16110"/>
                </a:lnTo>
                <a:lnTo>
                  <a:pt x="18727" y="16110"/>
                </a:lnTo>
                <a:lnTo>
                  <a:pt x="18327" y="15549"/>
                </a:lnTo>
                <a:lnTo>
                  <a:pt x="3318" y="15549"/>
                </a:lnTo>
                <a:close/>
              </a:path>
              <a:path w="21600" h="21600" extrusionOk="0">
                <a:moveTo>
                  <a:pt x="6213" y="18314"/>
                </a:moveTo>
                <a:lnTo>
                  <a:pt x="5946" y="18875"/>
                </a:lnTo>
                <a:lnTo>
                  <a:pt x="15766" y="18875"/>
                </a:lnTo>
                <a:lnTo>
                  <a:pt x="15499" y="18314"/>
                </a:lnTo>
                <a:lnTo>
                  <a:pt x="6213" y="18314"/>
                </a:lnTo>
                <a:close/>
              </a:path>
              <a:path w="21600" h="21600" extrusionOk="0">
                <a:moveTo>
                  <a:pt x="2828" y="16471"/>
                </a:moveTo>
                <a:lnTo>
                  <a:pt x="2405" y="17072"/>
                </a:lnTo>
                <a:lnTo>
                  <a:pt x="19284" y="17072"/>
                </a:lnTo>
                <a:lnTo>
                  <a:pt x="18839" y="16471"/>
                </a:lnTo>
                <a:lnTo>
                  <a:pt x="2828" y="16471"/>
                </a:lnTo>
                <a:close/>
              </a:path>
              <a:path w="21600" h="21600" extrusionOk="0">
                <a:moveTo>
                  <a:pt x="2316" y="17352"/>
                </a:moveTo>
                <a:lnTo>
                  <a:pt x="1871" y="17953"/>
                </a:lnTo>
                <a:lnTo>
                  <a:pt x="19863" y="17953"/>
                </a:lnTo>
                <a:lnTo>
                  <a:pt x="19395" y="17352"/>
                </a:lnTo>
                <a:lnTo>
                  <a:pt x="2316" y="17352"/>
                </a:lnTo>
                <a:close/>
              </a:path>
            </a:pathLst>
          </a:custGeom>
          <a:solidFill>
            <a:srgbClr val="C0C0C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3316" name="tower"/>
          <p:cNvSpPr>
            <a:spLocks noEditPoints="1" noChangeArrowheads="1"/>
          </p:cNvSpPr>
          <p:nvPr/>
        </p:nvSpPr>
        <p:spPr bwMode="auto">
          <a:xfrm>
            <a:off x="7848600" y="1219200"/>
            <a:ext cx="304799" cy="685799"/>
          </a:xfrm>
          <a:custGeom>
            <a:avLst/>
            <a:gdLst>
              <a:gd name="T0" fmla="*/ 0 w 21600"/>
              <a:gd name="T1" fmla="*/ 2184 h 21600"/>
              <a:gd name="T2" fmla="*/ 6664 w 21600"/>
              <a:gd name="T3" fmla="*/ 0 h 21600"/>
              <a:gd name="T4" fmla="*/ 10800 w 21600"/>
              <a:gd name="T5" fmla="*/ 0 h 21600"/>
              <a:gd name="T6" fmla="*/ 21600 w 21600"/>
              <a:gd name="T7" fmla="*/ 0 h 21600"/>
              <a:gd name="T8" fmla="*/ 21600 w 21600"/>
              <a:gd name="T9" fmla="*/ 11649 h 21600"/>
              <a:gd name="T10" fmla="*/ 21600 w 21600"/>
              <a:gd name="T11" fmla="*/ 19416 h 21600"/>
              <a:gd name="T12" fmla="*/ 15166 w 21600"/>
              <a:gd name="T13" fmla="*/ 21600 h 21600"/>
              <a:gd name="T14" fmla="*/ 10570 w 21600"/>
              <a:gd name="T15" fmla="*/ 21600 h 21600"/>
              <a:gd name="T16" fmla="*/ 0 w 21600"/>
              <a:gd name="T17" fmla="*/ 21600 h 21600"/>
              <a:gd name="T18" fmla="*/ 0 w 21600"/>
              <a:gd name="T19" fmla="*/ 11528 h 21600"/>
              <a:gd name="T20" fmla="*/ 459 w 21600"/>
              <a:gd name="T21" fmla="*/ 22540 h 21600"/>
              <a:gd name="T22" fmla="*/ 21485 w 21600"/>
              <a:gd name="T23" fmla="*/ 27000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T20" t="T21" r="T22" b="T23"/>
            <a:pathLst>
              <a:path w="21600" h="21600" extrusionOk="0">
                <a:moveTo>
                  <a:pt x="0" y="2184"/>
                </a:moveTo>
                <a:lnTo>
                  <a:pt x="6664" y="0"/>
                </a:lnTo>
                <a:lnTo>
                  <a:pt x="10800" y="0"/>
                </a:lnTo>
                <a:lnTo>
                  <a:pt x="21600" y="0"/>
                </a:lnTo>
                <a:lnTo>
                  <a:pt x="21600" y="11649"/>
                </a:lnTo>
                <a:lnTo>
                  <a:pt x="21600" y="19416"/>
                </a:lnTo>
                <a:lnTo>
                  <a:pt x="15166" y="21600"/>
                </a:lnTo>
                <a:lnTo>
                  <a:pt x="10570" y="21600"/>
                </a:lnTo>
                <a:lnTo>
                  <a:pt x="0" y="21600"/>
                </a:lnTo>
                <a:lnTo>
                  <a:pt x="0" y="11528"/>
                </a:lnTo>
                <a:lnTo>
                  <a:pt x="0" y="2184"/>
                </a:lnTo>
                <a:close/>
              </a:path>
              <a:path w="21600" h="21600" extrusionOk="0">
                <a:moveTo>
                  <a:pt x="0" y="2184"/>
                </a:moveTo>
                <a:lnTo>
                  <a:pt x="0" y="2184"/>
                </a:lnTo>
                <a:lnTo>
                  <a:pt x="14706" y="2184"/>
                </a:lnTo>
                <a:lnTo>
                  <a:pt x="21600" y="0"/>
                </a:lnTo>
                <a:moveTo>
                  <a:pt x="0" y="2184"/>
                </a:moveTo>
                <a:lnTo>
                  <a:pt x="14706" y="2184"/>
                </a:lnTo>
                <a:lnTo>
                  <a:pt x="14706" y="5339"/>
                </a:lnTo>
                <a:lnTo>
                  <a:pt x="14706" y="17474"/>
                </a:lnTo>
                <a:lnTo>
                  <a:pt x="14706" y="21600"/>
                </a:lnTo>
                <a:moveTo>
                  <a:pt x="1149" y="3034"/>
                </a:moveTo>
                <a:lnTo>
                  <a:pt x="13328" y="3034"/>
                </a:lnTo>
                <a:lnTo>
                  <a:pt x="13328" y="3519"/>
                </a:lnTo>
                <a:lnTo>
                  <a:pt x="1149" y="3519"/>
                </a:lnTo>
                <a:lnTo>
                  <a:pt x="1149" y="3034"/>
                </a:lnTo>
                <a:moveTo>
                  <a:pt x="1149" y="4490"/>
                </a:moveTo>
                <a:lnTo>
                  <a:pt x="13328" y="4490"/>
                </a:lnTo>
                <a:lnTo>
                  <a:pt x="13328" y="4854"/>
                </a:lnTo>
                <a:lnTo>
                  <a:pt x="1149" y="4854"/>
                </a:lnTo>
                <a:lnTo>
                  <a:pt x="1149" y="4490"/>
                </a:lnTo>
                <a:moveTo>
                  <a:pt x="1149" y="5946"/>
                </a:moveTo>
                <a:lnTo>
                  <a:pt x="13328" y="5946"/>
                </a:lnTo>
                <a:lnTo>
                  <a:pt x="13328" y="6310"/>
                </a:lnTo>
                <a:lnTo>
                  <a:pt x="1149" y="6310"/>
                </a:lnTo>
                <a:lnTo>
                  <a:pt x="1149" y="5946"/>
                </a:lnTo>
              </a:path>
            </a:pathLst>
          </a:custGeom>
          <a:solidFill>
            <a:srgbClr val="FFFFCC"/>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55" name="tower"/>
          <p:cNvSpPr>
            <a:spLocks noEditPoints="1" noChangeArrowheads="1"/>
          </p:cNvSpPr>
          <p:nvPr/>
        </p:nvSpPr>
        <p:spPr bwMode="auto">
          <a:xfrm>
            <a:off x="609600" y="1524000"/>
            <a:ext cx="381000" cy="685800"/>
          </a:xfrm>
          <a:custGeom>
            <a:avLst/>
            <a:gdLst>
              <a:gd name="T0" fmla="*/ 0 w 21600"/>
              <a:gd name="T1" fmla="*/ 2184 h 21600"/>
              <a:gd name="T2" fmla="*/ 6664 w 21600"/>
              <a:gd name="T3" fmla="*/ 0 h 21600"/>
              <a:gd name="T4" fmla="*/ 10800 w 21600"/>
              <a:gd name="T5" fmla="*/ 0 h 21600"/>
              <a:gd name="T6" fmla="*/ 21600 w 21600"/>
              <a:gd name="T7" fmla="*/ 0 h 21600"/>
              <a:gd name="T8" fmla="*/ 21600 w 21600"/>
              <a:gd name="T9" fmla="*/ 11649 h 21600"/>
              <a:gd name="T10" fmla="*/ 21600 w 21600"/>
              <a:gd name="T11" fmla="*/ 19416 h 21600"/>
              <a:gd name="T12" fmla="*/ 15166 w 21600"/>
              <a:gd name="T13" fmla="*/ 21600 h 21600"/>
              <a:gd name="T14" fmla="*/ 10570 w 21600"/>
              <a:gd name="T15" fmla="*/ 21600 h 21600"/>
              <a:gd name="T16" fmla="*/ 0 w 21600"/>
              <a:gd name="T17" fmla="*/ 21600 h 21600"/>
              <a:gd name="T18" fmla="*/ 0 w 21600"/>
              <a:gd name="T19" fmla="*/ 11528 h 21600"/>
              <a:gd name="T20" fmla="*/ 459 w 21600"/>
              <a:gd name="T21" fmla="*/ 22540 h 21600"/>
              <a:gd name="T22" fmla="*/ 21485 w 21600"/>
              <a:gd name="T23" fmla="*/ 27000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T20" t="T21" r="T22" b="T23"/>
            <a:pathLst>
              <a:path w="21600" h="21600" extrusionOk="0">
                <a:moveTo>
                  <a:pt x="0" y="2184"/>
                </a:moveTo>
                <a:lnTo>
                  <a:pt x="6664" y="0"/>
                </a:lnTo>
                <a:lnTo>
                  <a:pt x="10800" y="0"/>
                </a:lnTo>
                <a:lnTo>
                  <a:pt x="21600" y="0"/>
                </a:lnTo>
                <a:lnTo>
                  <a:pt x="21600" y="11649"/>
                </a:lnTo>
                <a:lnTo>
                  <a:pt x="21600" y="19416"/>
                </a:lnTo>
                <a:lnTo>
                  <a:pt x="15166" y="21600"/>
                </a:lnTo>
                <a:lnTo>
                  <a:pt x="10570" y="21600"/>
                </a:lnTo>
                <a:lnTo>
                  <a:pt x="0" y="21600"/>
                </a:lnTo>
                <a:lnTo>
                  <a:pt x="0" y="11528"/>
                </a:lnTo>
                <a:lnTo>
                  <a:pt x="0" y="2184"/>
                </a:lnTo>
                <a:close/>
              </a:path>
              <a:path w="21600" h="21600" extrusionOk="0">
                <a:moveTo>
                  <a:pt x="0" y="2184"/>
                </a:moveTo>
                <a:lnTo>
                  <a:pt x="0" y="2184"/>
                </a:lnTo>
                <a:lnTo>
                  <a:pt x="14706" y="2184"/>
                </a:lnTo>
                <a:lnTo>
                  <a:pt x="21600" y="0"/>
                </a:lnTo>
                <a:moveTo>
                  <a:pt x="0" y="2184"/>
                </a:moveTo>
                <a:lnTo>
                  <a:pt x="14706" y="2184"/>
                </a:lnTo>
                <a:lnTo>
                  <a:pt x="14706" y="5339"/>
                </a:lnTo>
                <a:lnTo>
                  <a:pt x="14706" y="17474"/>
                </a:lnTo>
                <a:lnTo>
                  <a:pt x="14706" y="21600"/>
                </a:lnTo>
                <a:moveTo>
                  <a:pt x="1149" y="3034"/>
                </a:moveTo>
                <a:lnTo>
                  <a:pt x="13328" y="3034"/>
                </a:lnTo>
                <a:lnTo>
                  <a:pt x="13328" y="3519"/>
                </a:lnTo>
                <a:lnTo>
                  <a:pt x="1149" y="3519"/>
                </a:lnTo>
                <a:lnTo>
                  <a:pt x="1149" y="3034"/>
                </a:lnTo>
                <a:moveTo>
                  <a:pt x="1149" y="4490"/>
                </a:moveTo>
                <a:lnTo>
                  <a:pt x="13328" y="4490"/>
                </a:lnTo>
                <a:lnTo>
                  <a:pt x="13328" y="4854"/>
                </a:lnTo>
                <a:lnTo>
                  <a:pt x="1149" y="4854"/>
                </a:lnTo>
                <a:lnTo>
                  <a:pt x="1149" y="4490"/>
                </a:lnTo>
                <a:moveTo>
                  <a:pt x="1149" y="5946"/>
                </a:moveTo>
                <a:lnTo>
                  <a:pt x="13328" y="5946"/>
                </a:lnTo>
                <a:lnTo>
                  <a:pt x="13328" y="6310"/>
                </a:lnTo>
                <a:lnTo>
                  <a:pt x="1149" y="6310"/>
                </a:lnTo>
                <a:lnTo>
                  <a:pt x="1149" y="5946"/>
                </a:lnTo>
              </a:path>
            </a:pathLst>
          </a:custGeom>
          <a:solidFill>
            <a:srgbClr val="FFFFCC"/>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cxnSp>
        <p:nvCxnSpPr>
          <p:cNvPr id="160" name="Straight Connector 159"/>
          <p:cNvCxnSpPr>
            <a:stCxn id="155" idx="4"/>
            <a:endCxn id="90" idx="2"/>
          </p:cNvCxnSpPr>
          <p:nvPr/>
        </p:nvCxnSpPr>
        <p:spPr>
          <a:xfrm>
            <a:off x="990600" y="1893856"/>
            <a:ext cx="228600" cy="87344"/>
          </a:xfrm>
          <a:prstGeom prst="line">
            <a:avLst/>
          </a:prstGeom>
        </p:spPr>
        <p:style>
          <a:lnRef idx="3">
            <a:schemeClr val="dk1"/>
          </a:lnRef>
          <a:fillRef idx="0">
            <a:schemeClr val="dk1"/>
          </a:fillRef>
          <a:effectRef idx="2">
            <a:schemeClr val="dk1"/>
          </a:effectRef>
          <a:fontRef idx="minor">
            <a:schemeClr val="tx1"/>
          </a:fontRef>
        </p:style>
      </p:cxnSp>
      <p:cxnSp>
        <p:nvCxnSpPr>
          <p:cNvPr id="162" name="Straight Connector 161"/>
          <p:cNvCxnSpPr>
            <a:stCxn id="89" idx="7"/>
            <a:endCxn id="13316" idx="9"/>
          </p:cNvCxnSpPr>
          <p:nvPr/>
        </p:nvCxnSpPr>
        <p:spPr>
          <a:xfrm rot="5400000" flipH="1" flipV="1">
            <a:off x="7507451" y="1402207"/>
            <a:ext cx="158142" cy="524155"/>
          </a:xfrm>
          <a:prstGeom prst="line">
            <a:avLst/>
          </a:prstGeom>
        </p:spPr>
        <p:style>
          <a:lnRef idx="3">
            <a:schemeClr val="dk1"/>
          </a:lnRef>
          <a:fillRef idx="0">
            <a:schemeClr val="dk1"/>
          </a:fillRef>
          <a:effectRef idx="2">
            <a:schemeClr val="dk1"/>
          </a:effectRef>
          <a:fontRef idx="minor">
            <a:schemeClr val="tx1"/>
          </a:fontRef>
        </p:style>
      </p:cxnSp>
      <p:cxnSp>
        <p:nvCxnSpPr>
          <p:cNvPr id="164" name="Straight Connector 163"/>
          <p:cNvCxnSpPr>
            <a:stCxn id="88" idx="3"/>
            <a:endCxn id="13314" idx="4"/>
          </p:cNvCxnSpPr>
          <p:nvPr/>
        </p:nvCxnSpPr>
        <p:spPr>
          <a:xfrm rot="5400000">
            <a:off x="3350419" y="4883665"/>
            <a:ext cx="447956" cy="757517"/>
          </a:xfrm>
          <a:prstGeom prst="line">
            <a:avLst/>
          </a:prstGeom>
          <a:ln w="28575"/>
        </p:spPr>
        <p:style>
          <a:lnRef idx="1">
            <a:schemeClr val="dk1"/>
          </a:lnRef>
          <a:fillRef idx="0">
            <a:schemeClr val="dk1"/>
          </a:fillRef>
          <a:effectRef idx="0">
            <a:schemeClr val="dk1"/>
          </a:effectRef>
          <a:fontRef idx="minor">
            <a:schemeClr val="tx1"/>
          </a:fontRef>
        </p:style>
      </p:cxnSp>
      <p:cxnSp>
        <p:nvCxnSpPr>
          <p:cNvPr id="166" name="Straight Connector 165"/>
          <p:cNvCxnSpPr>
            <a:stCxn id="88" idx="4"/>
            <a:endCxn id="145" idx="4"/>
          </p:cNvCxnSpPr>
          <p:nvPr/>
        </p:nvCxnSpPr>
        <p:spPr>
          <a:xfrm rot="5400000">
            <a:off x="3693319" y="5064919"/>
            <a:ext cx="381001" cy="461962"/>
          </a:xfrm>
          <a:prstGeom prst="line">
            <a:avLst/>
          </a:prstGeom>
          <a:ln w="28575"/>
        </p:spPr>
        <p:style>
          <a:lnRef idx="1">
            <a:schemeClr val="dk1"/>
          </a:lnRef>
          <a:fillRef idx="0">
            <a:schemeClr val="dk1"/>
          </a:fillRef>
          <a:effectRef idx="0">
            <a:schemeClr val="dk1"/>
          </a:effectRef>
          <a:fontRef idx="minor">
            <a:schemeClr val="tx1"/>
          </a:fontRef>
        </p:style>
      </p:cxnSp>
      <p:cxnSp>
        <p:nvCxnSpPr>
          <p:cNvPr id="169" name="Straight Connector 168"/>
          <p:cNvCxnSpPr>
            <a:stCxn id="88" idx="4"/>
            <a:endCxn id="146" idx="4"/>
          </p:cNvCxnSpPr>
          <p:nvPr/>
        </p:nvCxnSpPr>
        <p:spPr>
          <a:xfrm rot="16200000" flipH="1">
            <a:off x="3964781" y="5255418"/>
            <a:ext cx="381001" cy="80963"/>
          </a:xfrm>
          <a:prstGeom prst="line">
            <a:avLst/>
          </a:prstGeom>
          <a:ln w="28575"/>
        </p:spPr>
        <p:style>
          <a:lnRef idx="1">
            <a:schemeClr val="dk1"/>
          </a:lnRef>
          <a:fillRef idx="0">
            <a:schemeClr val="dk1"/>
          </a:fillRef>
          <a:effectRef idx="0">
            <a:schemeClr val="dk1"/>
          </a:effectRef>
          <a:fontRef idx="minor">
            <a:schemeClr val="tx1"/>
          </a:fontRef>
        </p:style>
      </p:cxnSp>
      <p:cxnSp>
        <p:nvCxnSpPr>
          <p:cNvPr id="172" name="Straight Connector 171"/>
          <p:cNvCxnSpPr>
            <a:stCxn id="88" idx="5"/>
            <a:endCxn id="154" idx="4"/>
          </p:cNvCxnSpPr>
          <p:nvPr/>
        </p:nvCxnSpPr>
        <p:spPr>
          <a:xfrm rot="16200000" flipH="1">
            <a:off x="4278826" y="5036064"/>
            <a:ext cx="447956" cy="452718"/>
          </a:xfrm>
          <a:prstGeom prst="line">
            <a:avLst/>
          </a:prstGeom>
          <a:ln w="28575"/>
        </p:spPr>
        <p:style>
          <a:lnRef idx="1">
            <a:schemeClr val="dk1"/>
          </a:lnRef>
          <a:fillRef idx="0">
            <a:schemeClr val="dk1"/>
          </a:fillRef>
          <a:effectRef idx="0">
            <a:schemeClr val="dk1"/>
          </a:effectRef>
          <a:fontRef idx="minor">
            <a:schemeClr val="tx1"/>
          </a:fontRef>
        </p:style>
      </p:cxnSp>
      <p:sp>
        <p:nvSpPr>
          <p:cNvPr id="193" name="TextBox 192"/>
          <p:cNvSpPr txBox="1"/>
          <p:nvPr/>
        </p:nvSpPr>
        <p:spPr>
          <a:xfrm rot="18855132">
            <a:off x="3949678" y="2325523"/>
            <a:ext cx="1968311" cy="369332"/>
          </a:xfrm>
          <a:prstGeom prst="rect">
            <a:avLst/>
          </a:prstGeom>
          <a:noFill/>
        </p:spPr>
        <p:txBody>
          <a:bodyPr wrap="square" rtlCol="0">
            <a:spAutoFit/>
          </a:bodyPr>
          <a:lstStyle/>
          <a:p>
            <a:r>
              <a:rPr lang="en-US" b="1" dirty="0" smtClean="0"/>
              <a:t>OSPF Wt = 2</a:t>
            </a:r>
            <a:endParaRPr lang="en-US" b="1" dirty="0"/>
          </a:p>
        </p:txBody>
      </p:sp>
      <p:sp>
        <p:nvSpPr>
          <p:cNvPr id="194" name="TextBox 193"/>
          <p:cNvSpPr txBox="1"/>
          <p:nvPr/>
        </p:nvSpPr>
        <p:spPr>
          <a:xfrm rot="18855132">
            <a:off x="5827107" y="3894392"/>
            <a:ext cx="1646455" cy="369332"/>
          </a:xfrm>
          <a:prstGeom prst="rect">
            <a:avLst/>
          </a:prstGeom>
          <a:noFill/>
        </p:spPr>
        <p:txBody>
          <a:bodyPr wrap="square" rtlCol="0">
            <a:spAutoFit/>
          </a:bodyPr>
          <a:lstStyle/>
          <a:p>
            <a:r>
              <a:rPr lang="en-US" b="1" dirty="0" smtClean="0"/>
              <a:t>OSPF Wt = 1</a:t>
            </a:r>
            <a:endParaRPr lang="en-US" b="1" dirty="0"/>
          </a:p>
        </p:txBody>
      </p:sp>
      <p:sp>
        <p:nvSpPr>
          <p:cNvPr id="196" name="TextBox 195"/>
          <p:cNvSpPr txBox="1"/>
          <p:nvPr/>
        </p:nvSpPr>
        <p:spPr>
          <a:xfrm rot="18853193">
            <a:off x="5819637" y="3808539"/>
            <a:ext cx="2701434" cy="400110"/>
          </a:xfrm>
          <a:prstGeom prst="rect">
            <a:avLst/>
          </a:prstGeom>
          <a:noFill/>
        </p:spPr>
        <p:txBody>
          <a:bodyPr wrap="square" rtlCol="0">
            <a:spAutoFit/>
          </a:bodyPr>
          <a:lstStyle/>
          <a:p>
            <a:r>
              <a:rPr lang="en-US" sz="2000" b="1" dirty="0" smtClean="0">
                <a:solidFill>
                  <a:schemeClr val="accent2"/>
                </a:solidFill>
              </a:rPr>
              <a:t>50 Mbps</a:t>
            </a:r>
            <a:r>
              <a:rPr lang="en-US" sz="2000" b="1" dirty="0" smtClean="0">
                <a:solidFill>
                  <a:schemeClr val="accent1"/>
                </a:solidFill>
              </a:rPr>
              <a:t> </a:t>
            </a:r>
            <a:r>
              <a:rPr lang="en-US" sz="2000" b="1" dirty="0" smtClean="0"/>
              <a:t>+ </a:t>
            </a:r>
            <a:r>
              <a:rPr lang="en-US" sz="2000" b="1" dirty="0" smtClean="0">
                <a:solidFill>
                  <a:schemeClr val="accent1"/>
                </a:solidFill>
              </a:rPr>
              <a:t>50 Mbps</a:t>
            </a:r>
            <a:endParaRPr lang="en-US" sz="2000" b="1" dirty="0">
              <a:solidFill>
                <a:schemeClr val="accent1"/>
              </a:solidFill>
            </a:endParaRPr>
          </a:p>
        </p:txBody>
      </p:sp>
      <p:sp>
        <p:nvSpPr>
          <p:cNvPr id="198" name="TextBox 197"/>
          <p:cNvSpPr txBox="1"/>
          <p:nvPr/>
        </p:nvSpPr>
        <p:spPr>
          <a:xfrm rot="2826910">
            <a:off x="1679114" y="3255196"/>
            <a:ext cx="1363978" cy="400110"/>
          </a:xfrm>
          <a:prstGeom prst="rect">
            <a:avLst/>
          </a:prstGeom>
          <a:noFill/>
        </p:spPr>
        <p:txBody>
          <a:bodyPr wrap="square" rtlCol="0">
            <a:spAutoFit/>
          </a:bodyPr>
          <a:lstStyle/>
          <a:p>
            <a:r>
              <a:rPr lang="en-US" sz="2000" b="1" dirty="0" smtClean="0">
                <a:solidFill>
                  <a:schemeClr val="accent1"/>
                </a:solidFill>
              </a:rPr>
              <a:t>50 Mbps</a:t>
            </a:r>
            <a:endParaRPr lang="en-US" sz="2000" b="1" dirty="0">
              <a:solidFill>
                <a:schemeClr val="accent1"/>
              </a:solidFill>
            </a:endParaRPr>
          </a:p>
        </p:txBody>
      </p:sp>
      <p:sp>
        <p:nvSpPr>
          <p:cNvPr id="199" name="TextBox 198"/>
          <p:cNvSpPr txBox="1"/>
          <p:nvPr/>
        </p:nvSpPr>
        <p:spPr>
          <a:xfrm>
            <a:off x="5410200" y="5410200"/>
            <a:ext cx="3352800" cy="830997"/>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r>
              <a:rPr lang="en-US" sz="2400" b="1" dirty="0" smtClean="0"/>
              <a:t>Maximum link utilization ( MLU )= 1</a:t>
            </a:r>
            <a:endParaRPr lang="en-US" sz="2400" b="1" dirty="0"/>
          </a:p>
        </p:txBody>
      </p:sp>
      <p:sp>
        <p:nvSpPr>
          <p:cNvPr id="38" name="TextBox 37"/>
          <p:cNvSpPr txBox="1"/>
          <p:nvPr/>
        </p:nvSpPr>
        <p:spPr>
          <a:xfrm rot="2857228">
            <a:off x="2216090" y="2687296"/>
            <a:ext cx="1968311" cy="369332"/>
          </a:xfrm>
          <a:prstGeom prst="rect">
            <a:avLst/>
          </a:prstGeom>
          <a:noFill/>
        </p:spPr>
        <p:txBody>
          <a:bodyPr wrap="square" rtlCol="0">
            <a:spAutoFit/>
          </a:bodyPr>
          <a:lstStyle/>
          <a:p>
            <a:r>
              <a:rPr lang="en-US" b="1" dirty="0" smtClean="0"/>
              <a:t>OSPF Wt = 1</a:t>
            </a:r>
            <a:endParaRPr lang="en-US" b="1" dirty="0"/>
          </a:p>
        </p:txBody>
      </p:sp>
      <p:cxnSp>
        <p:nvCxnSpPr>
          <p:cNvPr id="40" name="Straight Arrow Connector 39"/>
          <p:cNvCxnSpPr/>
          <p:nvPr/>
        </p:nvCxnSpPr>
        <p:spPr>
          <a:xfrm rot="16200000" flipV="1">
            <a:off x="6286500" y="4000500"/>
            <a:ext cx="1752600" cy="609600"/>
          </a:xfrm>
          <a:prstGeom prst="straightConnector1">
            <a:avLst/>
          </a:prstGeom>
          <a:ln w="57150">
            <a:tailEnd type="arrow"/>
          </a:ln>
        </p:spPr>
        <p:style>
          <a:lnRef idx="1">
            <a:schemeClr val="accent2"/>
          </a:lnRef>
          <a:fillRef idx="0">
            <a:schemeClr val="accent2"/>
          </a:fillRef>
          <a:effectRef idx="0">
            <a:schemeClr val="accent2"/>
          </a:effectRef>
          <a:fontRef idx="minor">
            <a:schemeClr val="tx1"/>
          </a:fontRef>
        </p:style>
      </p:cxnSp>
    </p:spTree>
    <p:custDataLst>
      <p:tags r:id="rId1"/>
    </p:custDataLst>
  </p:cSld>
  <p:clrMapOvr>
    <a:masterClrMapping/>
  </p:clrMapOvr>
  <p:transition advTm="124442"/>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9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99"/>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6" grpId="0"/>
      <p:bldP spid="198" grpId="0"/>
      <p:bldP spid="19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Slide Number Placeholder 29"/>
          <p:cNvSpPr>
            <a:spLocks noGrp="1"/>
          </p:cNvSpPr>
          <p:nvPr>
            <p:ph type="sldNum" sz="quarter" idx="12"/>
          </p:nvPr>
        </p:nvSpPr>
        <p:spPr>
          <a:xfrm>
            <a:off x="8686800" y="6416675"/>
            <a:ext cx="365760" cy="365125"/>
          </a:xfrm>
        </p:spPr>
        <p:txBody>
          <a:bodyPr/>
          <a:lstStyle/>
          <a:p>
            <a:fld id="{18E29D42-E056-4B8B-9A33-4B0CCB37A08A}" type="slidenum">
              <a:rPr lang="en-US" smtClean="0"/>
              <a:pPr/>
              <a:t>9</a:t>
            </a:fld>
            <a:endParaRPr lang="en-US" dirty="0"/>
          </a:p>
        </p:txBody>
      </p:sp>
      <p:sp>
        <p:nvSpPr>
          <p:cNvPr id="2" name="Title 1"/>
          <p:cNvSpPr>
            <a:spLocks noGrp="1"/>
          </p:cNvSpPr>
          <p:nvPr>
            <p:ph type="title"/>
          </p:nvPr>
        </p:nvSpPr>
        <p:spPr>
          <a:xfrm>
            <a:off x="457200" y="152718"/>
            <a:ext cx="7010400" cy="1371600"/>
          </a:xfrm>
        </p:spPr>
        <p:txBody>
          <a:bodyPr>
            <a:normAutofit/>
          </a:bodyPr>
          <a:lstStyle/>
          <a:p>
            <a:r>
              <a:rPr lang="en-US" sz="3600" dirty="0" smtClean="0"/>
              <a:t>Location diversity changes TE problem</a:t>
            </a:r>
          </a:p>
        </p:txBody>
      </p:sp>
      <p:sp>
        <p:nvSpPr>
          <p:cNvPr id="31" name="TextBox 30"/>
          <p:cNvSpPr txBox="1"/>
          <p:nvPr/>
        </p:nvSpPr>
        <p:spPr>
          <a:xfrm rot="18635735">
            <a:off x="4118467" y="2834938"/>
            <a:ext cx="2441077" cy="704762"/>
          </a:xfrm>
          <a:prstGeom prst="rect">
            <a:avLst/>
          </a:prstGeom>
          <a:noFill/>
        </p:spPr>
        <p:txBody>
          <a:bodyPr wrap="square" rtlCol="0">
            <a:spAutoFit/>
          </a:bodyPr>
          <a:lstStyle/>
          <a:p>
            <a:r>
              <a:rPr lang="en-US" sz="2000" b="1" dirty="0" smtClean="0"/>
              <a:t>100 Mbps, 0.1ms</a:t>
            </a:r>
          </a:p>
          <a:p>
            <a:endParaRPr lang="en-US" sz="2000" b="1" dirty="0"/>
          </a:p>
        </p:txBody>
      </p:sp>
      <p:sp>
        <p:nvSpPr>
          <p:cNvPr id="35" name="TextBox 34"/>
          <p:cNvSpPr txBox="1"/>
          <p:nvPr/>
        </p:nvSpPr>
        <p:spPr>
          <a:xfrm rot="2792610">
            <a:off x="1595115" y="2928501"/>
            <a:ext cx="2362200" cy="400110"/>
          </a:xfrm>
          <a:prstGeom prst="rect">
            <a:avLst/>
          </a:prstGeom>
          <a:noFill/>
        </p:spPr>
        <p:txBody>
          <a:bodyPr wrap="square" rtlCol="0">
            <a:spAutoFit/>
          </a:bodyPr>
          <a:lstStyle/>
          <a:p>
            <a:r>
              <a:rPr lang="en-US" sz="2000" b="1" dirty="0" smtClean="0"/>
              <a:t>100 Mbps, 10ms</a:t>
            </a:r>
            <a:endParaRPr lang="en-US" sz="2000" b="1" dirty="0"/>
          </a:p>
        </p:txBody>
      </p:sp>
      <p:pic>
        <p:nvPicPr>
          <p:cNvPr id="66" name="Picture 5"/>
          <p:cNvPicPr>
            <a:picLocks noChangeAspect="1" noChangeArrowheads="1"/>
          </p:cNvPicPr>
          <p:nvPr/>
        </p:nvPicPr>
        <p:blipFill>
          <a:blip r:embed="rId4" cstate="print">
            <a:duotone>
              <a:prstClr val="black"/>
              <a:schemeClr val="accent2">
                <a:tint val="45000"/>
                <a:satMod val="400000"/>
              </a:schemeClr>
            </a:duotone>
            <a:lum contrast="2000"/>
          </a:blip>
          <a:srcRect/>
          <a:stretch>
            <a:fillRect/>
          </a:stretch>
        </p:blipFill>
        <p:spPr bwMode="auto">
          <a:xfrm>
            <a:off x="8229599" y="838199"/>
            <a:ext cx="490953" cy="609600"/>
          </a:xfrm>
          <a:prstGeom prst="rect">
            <a:avLst/>
          </a:prstGeom>
          <a:noFill/>
          <a:ln w="9525">
            <a:noFill/>
            <a:miter lim="800000"/>
            <a:headEnd/>
            <a:tailEnd/>
          </a:ln>
          <a:effectLst/>
        </p:spPr>
      </p:pic>
      <p:sp>
        <p:nvSpPr>
          <p:cNvPr id="88" name="Oval 87"/>
          <p:cNvSpPr/>
          <p:nvPr/>
        </p:nvSpPr>
        <p:spPr>
          <a:xfrm>
            <a:off x="3886200" y="4648200"/>
            <a:ext cx="457200" cy="457200"/>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b="1" dirty="0" smtClean="0"/>
              <a:t>1</a:t>
            </a:r>
            <a:endParaRPr lang="en-US" b="1" dirty="0"/>
          </a:p>
        </p:txBody>
      </p:sp>
      <p:sp>
        <p:nvSpPr>
          <p:cNvPr id="89" name="Oval 88"/>
          <p:cNvSpPr/>
          <p:nvPr/>
        </p:nvSpPr>
        <p:spPr>
          <a:xfrm>
            <a:off x="6934200" y="1676400"/>
            <a:ext cx="457200" cy="457200"/>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b="1" dirty="0" smtClean="0"/>
              <a:t>2</a:t>
            </a:r>
            <a:endParaRPr lang="en-US" b="1" dirty="0"/>
          </a:p>
        </p:txBody>
      </p:sp>
      <p:sp>
        <p:nvSpPr>
          <p:cNvPr id="90" name="Oval 89"/>
          <p:cNvSpPr/>
          <p:nvPr/>
        </p:nvSpPr>
        <p:spPr>
          <a:xfrm>
            <a:off x="1219200" y="1752600"/>
            <a:ext cx="457200" cy="457200"/>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b="1" dirty="0" smtClean="0"/>
              <a:t>3</a:t>
            </a:r>
            <a:endParaRPr lang="en-US" b="1" dirty="0"/>
          </a:p>
        </p:txBody>
      </p:sp>
      <p:cxnSp>
        <p:nvCxnSpPr>
          <p:cNvPr id="93" name="Straight Connector 92"/>
          <p:cNvCxnSpPr>
            <a:stCxn id="90" idx="5"/>
            <a:endCxn id="88" idx="1"/>
          </p:cNvCxnSpPr>
          <p:nvPr/>
        </p:nvCxnSpPr>
        <p:spPr>
          <a:xfrm rot="16200000" flipH="1">
            <a:off x="1495145" y="2257145"/>
            <a:ext cx="2572310" cy="2343710"/>
          </a:xfrm>
          <a:prstGeom prst="line">
            <a:avLst/>
          </a:prstGeom>
        </p:spPr>
        <p:style>
          <a:lnRef idx="3">
            <a:schemeClr val="dk1"/>
          </a:lnRef>
          <a:fillRef idx="0">
            <a:schemeClr val="dk1"/>
          </a:fillRef>
          <a:effectRef idx="2">
            <a:schemeClr val="dk1"/>
          </a:effectRef>
          <a:fontRef idx="minor">
            <a:schemeClr val="tx1"/>
          </a:fontRef>
        </p:style>
      </p:cxnSp>
      <p:pic>
        <p:nvPicPr>
          <p:cNvPr id="109" name="Picture 5"/>
          <p:cNvPicPr>
            <a:picLocks noChangeAspect="1" noChangeArrowheads="1"/>
          </p:cNvPicPr>
          <p:nvPr/>
        </p:nvPicPr>
        <p:blipFill>
          <a:blip r:embed="rId4" cstate="print">
            <a:duotone>
              <a:prstClr val="black"/>
              <a:schemeClr val="accent1">
                <a:tint val="45000"/>
                <a:satMod val="400000"/>
              </a:schemeClr>
            </a:duotone>
          </a:blip>
          <a:srcRect/>
          <a:stretch>
            <a:fillRect/>
          </a:stretch>
        </p:blipFill>
        <p:spPr bwMode="auto">
          <a:xfrm>
            <a:off x="8229599" y="1523999"/>
            <a:ext cx="490953" cy="609600"/>
          </a:xfrm>
          <a:prstGeom prst="rect">
            <a:avLst/>
          </a:prstGeom>
          <a:noFill/>
          <a:ln w="9525">
            <a:noFill/>
            <a:miter lim="800000"/>
            <a:headEnd/>
            <a:tailEnd/>
          </a:ln>
          <a:effectLst/>
        </p:spPr>
      </p:pic>
      <p:pic>
        <p:nvPicPr>
          <p:cNvPr id="111" name="Picture 5"/>
          <p:cNvPicPr>
            <a:picLocks noChangeAspect="1" noChangeArrowheads="1"/>
          </p:cNvPicPr>
          <p:nvPr/>
        </p:nvPicPr>
        <p:blipFill>
          <a:blip r:embed="rId4" cstate="print">
            <a:duotone>
              <a:prstClr val="black"/>
              <a:schemeClr val="accent1">
                <a:tint val="45000"/>
                <a:satMod val="400000"/>
              </a:schemeClr>
            </a:duotone>
          </a:blip>
          <a:srcRect/>
          <a:stretch>
            <a:fillRect/>
          </a:stretch>
        </p:blipFill>
        <p:spPr bwMode="auto">
          <a:xfrm>
            <a:off x="533400" y="2286000"/>
            <a:ext cx="490953" cy="609600"/>
          </a:xfrm>
          <a:prstGeom prst="rect">
            <a:avLst/>
          </a:prstGeom>
          <a:noFill/>
          <a:ln w="9525">
            <a:noFill/>
            <a:miter lim="800000"/>
            <a:headEnd/>
            <a:tailEnd/>
          </a:ln>
          <a:effectLst/>
        </p:spPr>
      </p:pic>
      <p:cxnSp>
        <p:nvCxnSpPr>
          <p:cNvPr id="131" name="Shape 130"/>
          <p:cNvCxnSpPr>
            <a:stCxn id="88" idx="0"/>
            <a:endCxn id="89" idx="2"/>
          </p:cNvCxnSpPr>
          <p:nvPr/>
        </p:nvCxnSpPr>
        <p:spPr>
          <a:xfrm rot="5400000" flipH="1" flipV="1">
            <a:off x="4152900" y="1866900"/>
            <a:ext cx="2743200" cy="2819400"/>
          </a:xfrm>
          <a:prstGeom prst="curvedConnector2">
            <a:avLst/>
          </a:prstGeom>
        </p:spPr>
        <p:style>
          <a:lnRef idx="3">
            <a:schemeClr val="dk1"/>
          </a:lnRef>
          <a:fillRef idx="0">
            <a:schemeClr val="dk1"/>
          </a:fillRef>
          <a:effectRef idx="2">
            <a:schemeClr val="dk1"/>
          </a:effectRef>
          <a:fontRef idx="minor">
            <a:schemeClr val="tx1"/>
          </a:fontRef>
        </p:style>
      </p:cxnSp>
      <p:cxnSp>
        <p:nvCxnSpPr>
          <p:cNvPr id="137" name="Curved Connector 136"/>
          <p:cNvCxnSpPr>
            <a:stCxn id="88" idx="6"/>
            <a:endCxn id="89" idx="4"/>
          </p:cNvCxnSpPr>
          <p:nvPr/>
        </p:nvCxnSpPr>
        <p:spPr>
          <a:xfrm flipV="1">
            <a:off x="4343400" y="2133600"/>
            <a:ext cx="2819400" cy="2743200"/>
          </a:xfrm>
          <a:prstGeom prst="curvedConnector2">
            <a:avLst/>
          </a:prstGeom>
        </p:spPr>
        <p:style>
          <a:lnRef idx="3">
            <a:schemeClr val="dk1"/>
          </a:lnRef>
          <a:fillRef idx="0">
            <a:schemeClr val="dk1"/>
          </a:fillRef>
          <a:effectRef idx="2">
            <a:schemeClr val="dk1"/>
          </a:effectRef>
          <a:fontRef idx="minor">
            <a:schemeClr val="tx1"/>
          </a:fontRef>
        </p:style>
      </p:cxnSp>
      <p:sp>
        <p:nvSpPr>
          <p:cNvPr id="139" name="TextBox 138"/>
          <p:cNvSpPr txBox="1"/>
          <p:nvPr/>
        </p:nvSpPr>
        <p:spPr>
          <a:xfrm rot="18635735">
            <a:off x="5176910" y="3290576"/>
            <a:ext cx="2438400" cy="707886"/>
          </a:xfrm>
          <a:prstGeom prst="rect">
            <a:avLst/>
          </a:prstGeom>
          <a:noFill/>
        </p:spPr>
        <p:txBody>
          <a:bodyPr wrap="square" rtlCol="0">
            <a:spAutoFit/>
          </a:bodyPr>
          <a:lstStyle/>
          <a:p>
            <a:r>
              <a:rPr lang="en-US" sz="2000" b="1" dirty="0" smtClean="0"/>
              <a:t>100 Mbps, 10ms</a:t>
            </a:r>
          </a:p>
          <a:p>
            <a:endParaRPr lang="en-US" sz="2000" b="1" dirty="0"/>
          </a:p>
        </p:txBody>
      </p:sp>
      <p:sp>
        <p:nvSpPr>
          <p:cNvPr id="13314" name="laptop"/>
          <p:cNvSpPr>
            <a:spLocks noEditPoints="1" noChangeArrowheads="1"/>
          </p:cNvSpPr>
          <p:nvPr/>
        </p:nvSpPr>
        <p:spPr bwMode="auto">
          <a:xfrm>
            <a:off x="3048000" y="5486401"/>
            <a:ext cx="295275" cy="381000"/>
          </a:xfrm>
          <a:custGeom>
            <a:avLst/>
            <a:gdLst>
              <a:gd name="T0" fmla="*/ 3362 w 21600"/>
              <a:gd name="T1" fmla="*/ 0 h 21600"/>
              <a:gd name="T2" fmla="*/ 3362 w 21600"/>
              <a:gd name="T3" fmla="*/ 7173 h 21600"/>
              <a:gd name="T4" fmla="*/ 18327 w 21600"/>
              <a:gd name="T5" fmla="*/ 0 h 21600"/>
              <a:gd name="T6" fmla="*/ 18327 w 21600"/>
              <a:gd name="T7" fmla="*/ 7173 h 21600"/>
              <a:gd name="T8" fmla="*/ 10800 w 21600"/>
              <a:gd name="T9" fmla="*/ 0 h 21600"/>
              <a:gd name="T10" fmla="*/ 10800 w 21600"/>
              <a:gd name="T11" fmla="*/ 21600 h 21600"/>
              <a:gd name="T12" fmla="*/ 0 w 21600"/>
              <a:gd name="T13" fmla="*/ 21600 h 21600"/>
              <a:gd name="T14" fmla="*/ 21600 w 21600"/>
              <a:gd name="T15" fmla="*/ 21600 h 21600"/>
              <a:gd name="T16" fmla="*/ 4445 w 21600"/>
              <a:gd name="T17" fmla="*/ 1858 h 21600"/>
              <a:gd name="T18" fmla="*/ 17311 w 21600"/>
              <a:gd name="T19" fmla="*/ 12323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3362" y="0"/>
                </a:moveTo>
                <a:lnTo>
                  <a:pt x="18327" y="0"/>
                </a:lnTo>
                <a:lnTo>
                  <a:pt x="18327" y="14347"/>
                </a:lnTo>
                <a:lnTo>
                  <a:pt x="3362" y="14347"/>
                </a:lnTo>
                <a:lnTo>
                  <a:pt x="3362" y="0"/>
                </a:lnTo>
                <a:close/>
              </a:path>
              <a:path w="21600" h="21600" extrusionOk="0">
                <a:moveTo>
                  <a:pt x="3340" y="15068"/>
                </a:moveTo>
                <a:lnTo>
                  <a:pt x="0" y="19877"/>
                </a:lnTo>
                <a:lnTo>
                  <a:pt x="21600" y="19877"/>
                </a:lnTo>
                <a:lnTo>
                  <a:pt x="18327" y="15068"/>
                </a:lnTo>
                <a:lnTo>
                  <a:pt x="3340" y="15068"/>
                </a:lnTo>
                <a:close/>
              </a:path>
              <a:path w="21600" h="21600" extrusionOk="0">
                <a:moveTo>
                  <a:pt x="0" y="19877"/>
                </a:moveTo>
                <a:lnTo>
                  <a:pt x="0" y="21600"/>
                </a:lnTo>
                <a:lnTo>
                  <a:pt x="21600" y="21600"/>
                </a:lnTo>
                <a:lnTo>
                  <a:pt x="21600" y="19877"/>
                </a:lnTo>
                <a:lnTo>
                  <a:pt x="0" y="19877"/>
                </a:lnTo>
                <a:close/>
              </a:path>
              <a:path w="21600" h="21600" extrusionOk="0">
                <a:moveTo>
                  <a:pt x="4186" y="1523"/>
                </a:moveTo>
                <a:lnTo>
                  <a:pt x="17547" y="1523"/>
                </a:lnTo>
                <a:lnTo>
                  <a:pt x="17547" y="12744"/>
                </a:lnTo>
                <a:lnTo>
                  <a:pt x="4186" y="12744"/>
                </a:lnTo>
                <a:lnTo>
                  <a:pt x="4186" y="1523"/>
                </a:lnTo>
                <a:close/>
              </a:path>
              <a:path w="21600" h="21600" extrusionOk="0">
                <a:moveTo>
                  <a:pt x="3318" y="15549"/>
                </a:moveTo>
                <a:lnTo>
                  <a:pt x="2917" y="16110"/>
                </a:lnTo>
                <a:lnTo>
                  <a:pt x="18727" y="16110"/>
                </a:lnTo>
                <a:lnTo>
                  <a:pt x="18327" y="15549"/>
                </a:lnTo>
                <a:lnTo>
                  <a:pt x="3318" y="15549"/>
                </a:lnTo>
                <a:close/>
              </a:path>
              <a:path w="21600" h="21600" extrusionOk="0">
                <a:moveTo>
                  <a:pt x="6213" y="18314"/>
                </a:moveTo>
                <a:lnTo>
                  <a:pt x="5946" y="18875"/>
                </a:lnTo>
                <a:lnTo>
                  <a:pt x="15766" y="18875"/>
                </a:lnTo>
                <a:lnTo>
                  <a:pt x="15499" y="18314"/>
                </a:lnTo>
                <a:lnTo>
                  <a:pt x="6213" y="18314"/>
                </a:lnTo>
                <a:close/>
              </a:path>
              <a:path w="21600" h="21600" extrusionOk="0">
                <a:moveTo>
                  <a:pt x="2828" y="16471"/>
                </a:moveTo>
                <a:lnTo>
                  <a:pt x="2405" y="17072"/>
                </a:lnTo>
                <a:lnTo>
                  <a:pt x="19284" y="17072"/>
                </a:lnTo>
                <a:lnTo>
                  <a:pt x="18839" y="16471"/>
                </a:lnTo>
                <a:lnTo>
                  <a:pt x="2828" y="16471"/>
                </a:lnTo>
                <a:close/>
              </a:path>
              <a:path w="21600" h="21600" extrusionOk="0">
                <a:moveTo>
                  <a:pt x="2316" y="17352"/>
                </a:moveTo>
                <a:lnTo>
                  <a:pt x="1871" y="17953"/>
                </a:lnTo>
                <a:lnTo>
                  <a:pt x="19863" y="17953"/>
                </a:lnTo>
                <a:lnTo>
                  <a:pt x="19395" y="17352"/>
                </a:lnTo>
                <a:lnTo>
                  <a:pt x="2316" y="17352"/>
                </a:lnTo>
                <a:close/>
              </a:path>
            </a:pathLst>
          </a:custGeom>
          <a:solidFill>
            <a:srgbClr val="C0C0C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45" name="laptop"/>
          <p:cNvSpPr>
            <a:spLocks noEditPoints="1" noChangeArrowheads="1"/>
          </p:cNvSpPr>
          <p:nvPr/>
        </p:nvSpPr>
        <p:spPr bwMode="auto">
          <a:xfrm>
            <a:off x="3505200" y="5486401"/>
            <a:ext cx="295275" cy="381000"/>
          </a:xfrm>
          <a:custGeom>
            <a:avLst/>
            <a:gdLst>
              <a:gd name="T0" fmla="*/ 3362 w 21600"/>
              <a:gd name="T1" fmla="*/ 0 h 21600"/>
              <a:gd name="T2" fmla="*/ 3362 w 21600"/>
              <a:gd name="T3" fmla="*/ 7173 h 21600"/>
              <a:gd name="T4" fmla="*/ 18327 w 21600"/>
              <a:gd name="T5" fmla="*/ 0 h 21600"/>
              <a:gd name="T6" fmla="*/ 18327 w 21600"/>
              <a:gd name="T7" fmla="*/ 7173 h 21600"/>
              <a:gd name="T8" fmla="*/ 10800 w 21600"/>
              <a:gd name="T9" fmla="*/ 0 h 21600"/>
              <a:gd name="T10" fmla="*/ 10800 w 21600"/>
              <a:gd name="T11" fmla="*/ 21600 h 21600"/>
              <a:gd name="T12" fmla="*/ 0 w 21600"/>
              <a:gd name="T13" fmla="*/ 21600 h 21600"/>
              <a:gd name="T14" fmla="*/ 21600 w 21600"/>
              <a:gd name="T15" fmla="*/ 21600 h 21600"/>
              <a:gd name="T16" fmla="*/ 4445 w 21600"/>
              <a:gd name="T17" fmla="*/ 1858 h 21600"/>
              <a:gd name="T18" fmla="*/ 17311 w 21600"/>
              <a:gd name="T19" fmla="*/ 12323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3362" y="0"/>
                </a:moveTo>
                <a:lnTo>
                  <a:pt x="18327" y="0"/>
                </a:lnTo>
                <a:lnTo>
                  <a:pt x="18327" y="14347"/>
                </a:lnTo>
                <a:lnTo>
                  <a:pt x="3362" y="14347"/>
                </a:lnTo>
                <a:lnTo>
                  <a:pt x="3362" y="0"/>
                </a:lnTo>
                <a:close/>
              </a:path>
              <a:path w="21600" h="21600" extrusionOk="0">
                <a:moveTo>
                  <a:pt x="3340" y="15068"/>
                </a:moveTo>
                <a:lnTo>
                  <a:pt x="0" y="19877"/>
                </a:lnTo>
                <a:lnTo>
                  <a:pt x="21600" y="19877"/>
                </a:lnTo>
                <a:lnTo>
                  <a:pt x="18327" y="15068"/>
                </a:lnTo>
                <a:lnTo>
                  <a:pt x="3340" y="15068"/>
                </a:lnTo>
                <a:close/>
              </a:path>
              <a:path w="21600" h="21600" extrusionOk="0">
                <a:moveTo>
                  <a:pt x="0" y="19877"/>
                </a:moveTo>
                <a:lnTo>
                  <a:pt x="0" y="21600"/>
                </a:lnTo>
                <a:lnTo>
                  <a:pt x="21600" y="21600"/>
                </a:lnTo>
                <a:lnTo>
                  <a:pt x="21600" y="19877"/>
                </a:lnTo>
                <a:lnTo>
                  <a:pt x="0" y="19877"/>
                </a:lnTo>
                <a:close/>
              </a:path>
              <a:path w="21600" h="21600" extrusionOk="0">
                <a:moveTo>
                  <a:pt x="4186" y="1523"/>
                </a:moveTo>
                <a:lnTo>
                  <a:pt x="17547" y="1523"/>
                </a:lnTo>
                <a:lnTo>
                  <a:pt x="17547" y="12744"/>
                </a:lnTo>
                <a:lnTo>
                  <a:pt x="4186" y="12744"/>
                </a:lnTo>
                <a:lnTo>
                  <a:pt x="4186" y="1523"/>
                </a:lnTo>
                <a:close/>
              </a:path>
              <a:path w="21600" h="21600" extrusionOk="0">
                <a:moveTo>
                  <a:pt x="3318" y="15549"/>
                </a:moveTo>
                <a:lnTo>
                  <a:pt x="2917" y="16110"/>
                </a:lnTo>
                <a:lnTo>
                  <a:pt x="18727" y="16110"/>
                </a:lnTo>
                <a:lnTo>
                  <a:pt x="18327" y="15549"/>
                </a:lnTo>
                <a:lnTo>
                  <a:pt x="3318" y="15549"/>
                </a:lnTo>
                <a:close/>
              </a:path>
              <a:path w="21600" h="21600" extrusionOk="0">
                <a:moveTo>
                  <a:pt x="6213" y="18314"/>
                </a:moveTo>
                <a:lnTo>
                  <a:pt x="5946" y="18875"/>
                </a:lnTo>
                <a:lnTo>
                  <a:pt x="15766" y="18875"/>
                </a:lnTo>
                <a:lnTo>
                  <a:pt x="15499" y="18314"/>
                </a:lnTo>
                <a:lnTo>
                  <a:pt x="6213" y="18314"/>
                </a:lnTo>
                <a:close/>
              </a:path>
              <a:path w="21600" h="21600" extrusionOk="0">
                <a:moveTo>
                  <a:pt x="2828" y="16471"/>
                </a:moveTo>
                <a:lnTo>
                  <a:pt x="2405" y="17072"/>
                </a:lnTo>
                <a:lnTo>
                  <a:pt x="19284" y="17072"/>
                </a:lnTo>
                <a:lnTo>
                  <a:pt x="18839" y="16471"/>
                </a:lnTo>
                <a:lnTo>
                  <a:pt x="2828" y="16471"/>
                </a:lnTo>
                <a:close/>
              </a:path>
              <a:path w="21600" h="21600" extrusionOk="0">
                <a:moveTo>
                  <a:pt x="2316" y="17352"/>
                </a:moveTo>
                <a:lnTo>
                  <a:pt x="1871" y="17953"/>
                </a:lnTo>
                <a:lnTo>
                  <a:pt x="19863" y="17953"/>
                </a:lnTo>
                <a:lnTo>
                  <a:pt x="19395" y="17352"/>
                </a:lnTo>
                <a:lnTo>
                  <a:pt x="2316" y="17352"/>
                </a:lnTo>
                <a:close/>
              </a:path>
            </a:pathLst>
          </a:custGeom>
          <a:solidFill>
            <a:srgbClr val="C0C0C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46" name="laptop"/>
          <p:cNvSpPr>
            <a:spLocks noEditPoints="1" noChangeArrowheads="1"/>
          </p:cNvSpPr>
          <p:nvPr/>
        </p:nvSpPr>
        <p:spPr bwMode="auto">
          <a:xfrm>
            <a:off x="4048125" y="5486401"/>
            <a:ext cx="295275" cy="381000"/>
          </a:xfrm>
          <a:custGeom>
            <a:avLst/>
            <a:gdLst>
              <a:gd name="T0" fmla="*/ 3362 w 21600"/>
              <a:gd name="T1" fmla="*/ 0 h 21600"/>
              <a:gd name="T2" fmla="*/ 3362 w 21600"/>
              <a:gd name="T3" fmla="*/ 7173 h 21600"/>
              <a:gd name="T4" fmla="*/ 18327 w 21600"/>
              <a:gd name="T5" fmla="*/ 0 h 21600"/>
              <a:gd name="T6" fmla="*/ 18327 w 21600"/>
              <a:gd name="T7" fmla="*/ 7173 h 21600"/>
              <a:gd name="T8" fmla="*/ 10800 w 21600"/>
              <a:gd name="T9" fmla="*/ 0 h 21600"/>
              <a:gd name="T10" fmla="*/ 10800 w 21600"/>
              <a:gd name="T11" fmla="*/ 21600 h 21600"/>
              <a:gd name="T12" fmla="*/ 0 w 21600"/>
              <a:gd name="T13" fmla="*/ 21600 h 21600"/>
              <a:gd name="T14" fmla="*/ 21600 w 21600"/>
              <a:gd name="T15" fmla="*/ 21600 h 21600"/>
              <a:gd name="T16" fmla="*/ 4445 w 21600"/>
              <a:gd name="T17" fmla="*/ 1858 h 21600"/>
              <a:gd name="T18" fmla="*/ 17311 w 21600"/>
              <a:gd name="T19" fmla="*/ 12323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3362" y="0"/>
                </a:moveTo>
                <a:lnTo>
                  <a:pt x="18327" y="0"/>
                </a:lnTo>
                <a:lnTo>
                  <a:pt x="18327" y="14347"/>
                </a:lnTo>
                <a:lnTo>
                  <a:pt x="3362" y="14347"/>
                </a:lnTo>
                <a:lnTo>
                  <a:pt x="3362" y="0"/>
                </a:lnTo>
                <a:close/>
              </a:path>
              <a:path w="21600" h="21600" extrusionOk="0">
                <a:moveTo>
                  <a:pt x="3340" y="15068"/>
                </a:moveTo>
                <a:lnTo>
                  <a:pt x="0" y="19877"/>
                </a:lnTo>
                <a:lnTo>
                  <a:pt x="21600" y="19877"/>
                </a:lnTo>
                <a:lnTo>
                  <a:pt x="18327" y="15068"/>
                </a:lnTo>
                <a:lnTo>
                  <a:pt x="3340" y="15068"/>
                </a:lnTo>
                <a:close/>
              </a:path>
              <a:path w="21600" h="21600" extrusionOk="0">
                <a:moveTo>
                  <a:pt x="0" y="19877"/>
                </a:moveTo>
                <a:lnTo>
                  <a:pt x="0" y="21600"/>
                </a:lnTo>
                <a:lnTo>
                  <a:pt x="21600" y="21600"/>
                </a:lnTo>
                <a:lnTo>
                  <a:pt x="21600" y="19877"/>
                </a:lnTo>
                <a:lnTo>
                  <a:pt x="0" y="19877"/>
                </a:lnTo>
                <a:close/>
              </a:path>
              <a:path w="21600" h="21600" extrusionOk="0">
                <a:moveTo>
                  <a:pt x="4186" y="1523"/>
                </a:moveTo>
                <a:lnTo>
                  <a:pt x="17547" y="1523"/>
                </a:lnTo>
                <a:lnTo>
                  <a:pt x="17547" y="12744"/>
                </a:lnTo>
                <a:lnTo>
                  <a:pt x="4186" y="12744"/>
                </a:lnTo>
                <a:lnTo>
                  <a:pt x="4186" y="1523"/>
                </a:lnTo>
                <a:close/>
              </a:path>
              <a:path w="21600" h="21600" extrusionOk="0">
                <a:moveTo>
                  <a:pt x="3318" y="15549"/>
                </a:moveTo>
                <a:lnTo>
                  <a:pt x="2917" y="16110"/>
                </a:lnTo>
                <a:lnTo>
                  <a:pt x="18727" y="16110"/>
                </a:lnTo>
                <a:lnTo>
                  <a:pt x="18327" y="15549"/>
                </a:lnTo>
                <a:lnTo>
                  <a:pt x="3318" y="15549"/>
                </a:lnTo>
                <a:close/>
              </a:path>
              <a:path w="21600" h="21600" extrusionOk="0">
                <a:moveTo>
                  <a:pt x="6213" y="18314"/>
                </a:moveTo>
                <a:lnTo>
                  <a:pt x="5946" y="18875"/>
                </a:lnTo>
                <a:lnTo>
                  <a:pt x="15766" y="18875"/>
                </a:lnTo>
                <a:lnTo>
                  <a:pt x="15499" y="18314"/>
                </a:lnTo>
                <a:lnTo>
                  <a:pt x="6213" y="18314"/>
                </a:lnTo>
                <a:close/>
              </a:path>
              <a:path w="21600" h="21600" extrusionOk="0">
                <a:moveTo>
                  <a:pt x="2828" y="16471"/>
                </a:moveTo>
                <a:lnTo>
                  <a:pt x="2405" y="17072"/>
                </a:lnTo>
                <a:lnTo>
                  <a:pt x="19284" y="17072"/>
                </a:lnTo>
                <a:lnTo>
                  <a:pt x="18839" y="16471"/>
                </a:lnTo>
                <a:lnTo>
                  <a:pt x="2828" y="16471"/>
                </a:lnTo>
                <a:close/>
              </a:path>
              <a:path w="21600" h="21600" extrusionOk="0">
                <a:moveTo>
                  <a:pt x="2316" y="17352"/>
                </a:moveTo>
                <a:lnTo>
                  <a:pt x="1871" y="17953"/>
                </a:lnTo>
                <a:lnTo>
                  <a:pt x="19863" y="17953"/>
                </a:lnTo>
                <a:lnTo>
                  <a:pt x="19395" y="17352"/>
                </a:lnTo>
                <a:lnTo>
                  <a:pt x="2316" y="17352"/>
                </a:lnTo>
                <a:close/>
              </a:path>
            </a:pathLst>
          </a:custGeom>
          <a:solidFill>
            <a:srgbClr val="C0C0C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54" name="laptop"/>
          <p:cNvSpPr>
            <a:spLocks noEditPoints="1" noChangeArrowheads="1"/>
          </p:cNvSpPr>
          <p:nvPr/>
        </p:nvSpPr>
        <p:spPr bwMode="auto">
          <a:xfrm>
            <a:off x="4581525" y="5486401"/>
            <a:ext cx="295275" cy="381000"/>
          </a:xfrm>
          <a:custGeom>
            <a:avLst/>
            <a:gdLst>
              <a:gd name="T0" fmla="*/ 3362 w 21600"/>
              <a:gd name="T1" fmla="*/ 0 h 21600"/>
              <a:gd name="T2" fmla="*/ 3362 w 21600"/>
              <a:gd name="T3" fmla="*/ 7173 h 21600"/>
              <a:gd name="T4" fmla="*/ 18327 w 21600"/>
              <a:gd name="T5" fmla="*/ 0 h 21600"/>
              <a:gd name="T6" fmla="*/ 18327 w 21600"/>
              <a:gd name="T7" fmla="*/ 7173 h 21600"/>
              <a:gd name="T8" fmla="*/ 10800 w 21600"/>
              <a:gd name="T9" fmla="*/ 0 h 21600"/>
              <a:gd name="T10" fmla="*/ 10800 w 21600"/>
              <a:gd name="T11" fmla="*/ 21600 h 21600"/>
              <a:gd name="T12" fmla="*/ 0 w 21600"/>
              <a:gd name="T13" fmla="*/ 21600 h 21600"/>
              <a:gd name="T14" fmla="*/ 21600 w 21600"/>
              <a:gd name="T15" fmla="*/ 21600 h 21600"/>
              <a:gd name="T16" fmla="*/ 4445 w 21600"/>
              <a:gd name="T17" fmla="*/ 1858 h 21600"/>
              <a:gd name="T18" fmla="*/ 17311 w 21600"/>
              <a:gd name="T19" fmla="*/ 12323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3362" y="0"/>
                </a:moveTo>
                <a:lnTo>
                  <a:pt x="18327" y="0"/>
                </a:lnTo>
                <a:lnTo>
                  <a:pt x="18327" y="14347"/>
                </a:lnTo>
                <a:lnTo>
                  <a:pt x="3362" y="14347"/>
                </a:lnTo>
                <a:lnTo>
                  <a:pt x="3362" y="0"/>
                </a:lnTo>
                <a:close/>
              </a:path>
              <a:path w="21600" h="21600" extrusionOk="0">
                <a:moveTo>
                  <a:pt x="3340" y="15068"/>
                </a:moveTo>
                <a:lnTo>
                  <a:pt x="0" y="19877"/>
                </a:lnTo>
                <a:lnTo>
                  <a:pt x="21600" y="19877"/>
                </a:lnTo>
                <a:lnTo>
                  <a:pt x="18327" y="15068"/>
                </a:lnTo>
                <a:lnTo>
                  <a:pt x="3340" y="15068"/>
                </a:lnTo>
                <a:close/>
              </a:path>
              <a:path w="21600" h="21600" extrusionOk="0">
                <a:moveTo>
                  <a:pt x="0" y="19877"/>
                </a:moveTo>
                <a:lnTo>
                  <a:pt x="0" y="21600"/>
                </a:lnTo>
                <a:lnTo>
                  <a:pt x="21600" y="21600"/>
                </a:lnTo>
                <a:lnTo>
                  <a:pt x="21600" y="19877"/>
                </a:lnTo>
                <a:lnTo>
                  <a:pt x="0" y="19877"/>
                </a:lnTo>
                <a:close/>
              </a:path>
              <a:path w="21600" h="21600" extrusionOk="0">
                <a:moveTo>
                  <a:pt x="4186" y="1523"/>
                </a:moveTo>
                <a:lnTo>
                  <a:pt x="17547" y="1523"/>
                </a:lnTo>
                <a:lnTo>
                  <a:pt x="17547" y="12744"/>
                </a:lnTo>
                <a:lnTo>
                  <a:pt x="4186" y="12744"/>
                </a:lnTo>
                <a:lnTo>
                  <a:pt x="4186" y="1523"/>
                </a:lnTo>
                <a:close/>
              </a:path>
              <a:path w="21600" h="21600" extrusionOk="0">
                <a:moveTo>
                  <a:pt x="3318" y="15549"/>
                </a:moveTo>
                <a:lnTo>
                  <a:pt x="2917" y="16110"/>
                </a:lnTo>
                <a:lnTo>
                  <a:pt x="18727" y="16110"/>
                </a:lnTo>
                <a:lnTo>
                  <a:pt x="18327" y="15549"/>
                </a:lnTo>
                <a:lnTo>
                  <a:pt x="3318" y="15549"/>
                </a:lnTo>
                <a:close/>
              </a:path>
              <a:path w="21600" h="21600" extrusionOk="0">
                <a:moveTo>
                  <a:pt x="6213" y="18314"/>
                </a:moveTo>
                <a:lnTo>
                  <a:pt x="5946" y="18875"/>
                </a:lnTo>
                <a:lnTo>
                  <a:pt x="15766" y="18875"/>
                </a:lnTo>
                <a:lnTo>
                  <a:pt x="15499" y="18314"/>
                </a:lnTo>
                <a:lnTo>
                  <a:pt x="6213" y="18314"/>
                </a:lnTo>
                <a:close/>
              </a:path>
              <a:path w="21600" h="21600" extrusionOk="0">
                <a:moveTo>
                  <a:pt x="2828" y="16471"/>
                </a:moveTo>
                <a:lnTo>
                  <a:pt x="2405" y="17072"/>
                </a:lnTo>
                <a:lnTo>
                  <a:pt x="19284" y="17072"/>
                </a:lnTo>
                <a:lnTo>
                  <a:pt x="18839" y="16471"/>
                </a:lnTo>
                <a:lnTo>
                  <a:pt x="2828" y="16471"/>
                </a:lnTo>
                <a:close/>
              </a:path>
              <a:path w="21600" h="21600" extrusionOk="0">
                <a:moveTo>
                  <a:pt x="2316" y="17352"/>
                </a:moveTo>
                <a:lnTo>
                  <a:pt x="1871" y="17953"/>
                </a:lnTo>
                <a:lnTo>
                  <a:pt x="19863" y="17953"/>
                </a:lnTo>
                <a:lnTo>
                  <a:pt x="19395" y="17352"/>
                </a:lnTo>
                <a:lnTo>
                  <a:pt x="2316" y="17352"/>
                </a:lnTo>
                <a:close/>
              </a:path>
            </a:pathLst>
          </a:custGeom>
          <a:solidFill>
            <a:srgbClr val="C0C0C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3316" name="tower"/>
          <p:cNvSpPr>
            <a:spLocks noEditPoints="1" noChangeArrowheads="1"/>
          </p:cNvSpPr>
          <p:nvPr/>
        </p:nvSpPr>
        <p:spPr bwMode="auto">
          <a:xfrm>
            <a:off x="7848600" y="1219200"/>
            <a:ext cx="304799" cy="685799"/>
          </a:xfrm>
          <a:custGeom>
            <a:avLst/>
            <a:gdLst>
              <a:gd name="T0" fmla="*/ 0 w 21600"/>
              <a:gd name="T1" fmla="*/ 2184 h 21600"/>
              <a:gd name="T2" fmla="*/ 6664 w 21600"/>
              <a:gd name="T3" fmla="*/ 0 h 21600"/>
              <a:gd name="T4" fmla="*/ 10800 w 21600"/>
              <a:gd name="T5" fmla="*/ 0 h 21600"/>
              <a:gd name="T6" fmla="*/ 21600 w 21600"/>
              <a:gd name="T7" fmla="*/ 0 h 21600"/>
              <a:gd name="T8" fmla="*/ 21600 w 21600"/>
              <a:gd name="T9" fmla="*/ 11649 h 21600"/>
              <a:gd name="T10" fmla="*/ 21600 w 21600"/>
              <a:gd name="T11" fmla="*/ 19416 h 21600"/>
              <a:gd name="T12" fmla="*/ 15166 w 21600"/>
              <a:gd name="T13" fmla="*/ 21600 h 21600"/>
              <a:gd name="T14" fmla="*/ 10570 w 21600"/>
              <a:gd name="T15" fmla="*/ 21600 h 21600"/>
              <a:gd name="T16" fmla="*/ 0 w 21600"/>
              <a:gd name="T17" fmla="*/ 21600 h 21600"/>
              <a:gd name="T18" fmla="*/ 0 w 21600"/>
              <a:gd name="T19" fmla="*/ 11528 h 21600"/>
              <a:gd name="T20" fmla="*/ 459 w 21600"/>
              <a:gd name="T21" fmla="*/ 22540 h 21600"/>
              <a:gd name="T22" fmla="*/ 21485 w 21600"/>
              <a:gd name="T23" fmla="*/ 27000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T20" t="T21" r="T22" b="T23"/>
            <a:pathLst>
              <a:path w="21600" h="21600" extrusionOk="0">
                <a:moveTo>
                  <a:pt x="0" y="2184"/>
                </a:moveTo>
                <a:lnTo>
                  <a:pt x="6664" y="0"/>
                </a:lnTo>
                <a:lnTo>
                  <a:pt x="10800" y="0"/>
                </a:lnTo>
                <a:lnTo>
                  <a:pt x="21600" y="0"/>
                </a:lnTo>
                <a:lnTo>
                  <a:pt x="21600" y="11649"/>
                </a:lnTo>
                <a:lnTo>
                  <a:pt x="21600" y="19416"/>
                </a:lnTo>
                <a:lnTo>
                  <a:pt x="15166" y="21600"/>
                </a:lnTo>
                <a:lnTo>
                  <a:pt x="10570" y="21600"/>
                </a:lnTo>
                <a:lnTo>
                  <a:pt x="0" y="21600"/>
                </a:lnTo>
                <a:lnTo>
                  <a:pt x="0" y="11528"/>
                </a:lnTo>
                <a:lnTo>
                  <a:pt x="0" y="2184"/>
                </a:lnTo>
                <a:close/>
              </a:path>
              <a:path w="21600" h="21600" extrusionOk="0">
                <a:moveTo>
                  <a:pt x="0" y="2184"/>
                </a:moveTo>
                <a:lnTo>
                  <a:pt x="0" y="2184"/>
                </a:lnTo>
                <a:lnTo>
                  <a:pt x="14706" y="2184"/>
                </a:lnTo>
                <a:lnTo>
                  <a:pt x="21600" y="0"/>
                </a:lnTo>
                <a:moveTo>
                  <a:pt x="0" y="2184"/>
                </a:moveTo>
                <a:lnTo>
                  <a:pt x="14706" y="2184"/>
                </a:lnTo>
                <a:lnTo>
                  <a:pt x="14706" y="5339"/>
                </a:lnTo>
                <a:lnTo>
                  <a:pt x="14706" y="17474"/>
                </a:lnTo>
                <a:lnTo>
                  <a:pt x="14706" y="21600"/>
                </a:lnTo>
                <a:moveTo>
                  <a:pt x="1149" y="3034"/>
                </a:moveTo>
                <a:lnTo>
                  <a:pt x="13328" y="3034"/>
                </a:lnTo>
                <a:lnTo>
                  <a:pt x="13328" y="3519"/>
                </a:lnTo>
                <a:lnTo>
                  <a:pt x="1149" y="3519"/>
                </a:lnTo>
                <a:lnTo>
                  <a:pt x="1149" y="3034"/>
                </a:lnTo>
                <a:moveTo>
                  <a:pt x="1149" y="4490"/>
                </a:moveTo>
                <a:lnTo>
                  <a:pt x="13328" y="4490"/>
                </a:lnTo>
                <a:lnTo>
                  <a:pt x="13328" y="4854"/>
                </a:lnTo>
                <a:lnTo>
                  <a:pt x="1149" y="4854"/>
                </a:lnTo>
                <a:lnTo>
                  <a:pt x="1149" y="4490"/>
                </a:lnTo>
                <a:moveTo>
                  <a:pt x="1149" y="5946"/>
                </a:moveTo>
                <a:lnTo>
                  <a:pt x="13328" y="5946"/>
                </a:lnTo>
                <a:lnTo>
                  <a:pt x="13328" y="6310"/>
                </a:lnTo>
                <a:lnTo>
                  <a:pt x="1149" y="6310"/>
                </a:lnTo>
                <a:lnTo>
                  <a:pt x="1149" y="5946"/>
                </a:lnTo>
              </a:path>
            </a:pathLst>
          </a:custGeom>
          <a:solidFill>
            <a:srgbClr val="FFFFCC"/>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55" name="tower"/>
          <p:cNvSpPr>
            <a:spLocks noEditPoints="1" noChangeArrowheads="1"/>
          </p:cNvSpPr>
          <p:nvPr/>
        </p:nvSpPr>
        <p:spPr bwMode="auto">
          <a:xfrm>
            <a:off x="609600" y="1524000"/>
            <a:ext cx="381000" cy="685800"/>
          </a:xfrm>
          <a:custGeom>
            <a:avLst/>
            <a:gdLst>
              <a:gd name="T0" fmla="*/ 0 w 21600"/>
              <a:gd name="T1" fmla="*/ 2184 h 21600"/>
              <a:gd name="T2" fmla="*/ 6664 w 21600"/>
              <a:gd name="T3" fmla="*/ 0 h 21600"/>
              <a:gd name="T4" fmla="*/ 10800 w 21600"/>
              <a:gd name="T5" fmla="*/ 0 h 21600"/>
              <a:gd name="T6" fmla="*/ 21600 w 21600"/>
              <a:gd name="T7" fmla="*/ 0 h 21600"/>
              <a:gd name="T8" fmla="*/ 21600 w 21600"/>
              <a:gd name="T9" fmla="*/ 11649 h 21600"/>
              <a:gd name="T10" fmla="*/ 21600 w 21600"/>
              <a:gd name="T11" fmla="*/ 19416 h 21600"/>
              <a:gd name="T12" fmla="*/ 15166 w 21600"/>
              <a:gd name="T13" fmla="*/ 21600 h 21600"/>
              <a:gd name="T14" fmla="*/ 10570 w 21600"/>
              <a:gd name="T15" fmla="*/ 21600 h 21600"/>
              <a:gd name="T16" fmla="*/ 0 w 21600"/>
              <a:gd name="T17" fmla="*/ 21600 h 21600"/>
              <a:gd name="T18" fmla="*/ 0 w 21600"/>
              <a:gd name="T19" fmla="*/ 11528 h 21600"/>
              <a:gd name="T20" fmla="*/ 459 w 21600"/>
              <a:gd name="T21" fmla="*/ 22540 h 21600"/>
              <a:gd name="T22" fmla="*/ 21485 w 21600"/>
              <a:gd name="T23" fmla="*/ 27000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T20" t="T21" r="T22" b="T23"/>
            <a:pathLst>
              <a:path w="21600" h="21600" extrusionOk="0">
                <a:moveTo>
                  <a:pt x="0" y="2184"/>
                </a:moveTo>
                <a:lnTo>
                  <a:pt x="6664" y="0"/>
                </a:lnTo>
                <a:lnTo>
                  <a:pt x="10800" y="0"/>
                </a:lnTo>
                <a:lnTo>
                  <a:pt x="21600" y="0"/>
                </a:lnTo>
                <a:lnTo>
                  <a:pt x="21600" y="11649"/>
                </a:lnTo>
                <a:lnTo>
                  <a:pt x="21600" y="19416"/>
                </a:lnTo>
                <a:lnTo>
                  <a:pt x="15166" y="21600"/>
                </a:lnTo>
                <a:lnTo>
                  <a:pt x="10570" y="21600"/>
                </a:lnTo>
                <a:lnTo>
                  <a:pt x="0" y="21600"/>
                </a:lnTo>
                <a:lnTo>
                  <a:pt x="0" y="11528"/>
                </a:lnTo>
                <a:lnTo>
                  <a:pt x="0" y="2184"/>
                </a:lnTo>
                <a:close/>
              </a:path>
              <a:path w="21600" h="21600" extrusionOk="0">
                <a:moveTo>
                  <a:pt x="0" y="2184"/>
                </a:moveTo>
                <a:lnTo>
                  <a:pt x="0" y="2184"/>
                </a:lnTo>
                <a:lnTo>
                  <a:pt x="14706" y="2184"/>
                </a:lnTo>
                <a:lnTo>
                  <a:pt x="21600" y="0"/>
                </a:lnTo>
                <a:moveTo>
                  <a:pt x="0" y="2184"/>
                </a:moveTo>
                <a:lnTo>
                  <a:pt x="14706" y="2184"/>
                </a:lnTo>
                <a:lnTo>
                  <a:pt x="14706" y="5339"/>
                </a:lnTo>
                <a:lnTo>
                  <a:pt x="14706" y="17474"/>
                </a:lnTo>
                <a:lnTo>
                  <a:pt x="14706" y="21600"/>
                </a:lnTo>
                <a:moveTo>
                  <a:pt x="1149" y="3034"/>
                </a:moveTo>
                <a:lnTo>
                  <a:pt x="13328" y="3034"/>
                </a:lnTo>
                <a:lnTo>
                  <a:pt x="13328" y="3519"/>
                </a:lnTo>
                <a:lnTo>
                  <a:pt x="1149" y="3519"/>
                </a:lnTo>
                <a:lnTo>
                  <a:pt x="1149" y="3034"/>
                </a:lnTo>
                <a:moveTo>
                  <a:pt x="1149" y="4490"/>
                </a:moveTo>
                <a:lnTo>
                  <a:pt x="13328" y="4490"/>
                </a:lnTo>
                <a:lnTo>
                  <a:pt x="13328" y="4854"/>
                </a:lnTo>
                <a:lnTo>
                  <a:pt x="1149" y="4854"/>
                </a:lnTo>
                <a:lnTo>
                  <a:pt x="1149" y="4490"/>
                </a:lnTo>
                <a:moveTo>
                  <a:pt x="1149" y="5946"/>
                </a:moveTo>
                <a:lnTo>
                  <a:pt x="13328" y="5946"/>
                </a:lnTo>
                <a:lnTo>
                  <a:pt x="13328" y="6310"/>
                </a:lnTo>
                <a:lnTo>
                  <a:pt x="1149" y="6310"/>
                </a:lnTo>
                <a:lnTo>
                  <a:pt x="1149" y="5946"/>
                </a:lnTo>
              </a:path>
            </a:pathLst>
          </a:custGeom>
          <a:solidFill>
            <a:srgbClr val="FFFFCC"/>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cxnSp>
        <p:nvCxnSpPr>
          <p:cNvPr id="160" name="Straight Connector 159"/>
          <p:cNvCxnSpPr>
            <a:stCxn id="155" idx="4"/>
            <a:endCxn id="90" idx="2"/>
          </p:cNvCxnSpPr>
          <p:nvPr/>
        </p:nvCxnSpPr>
        <p:spPr>
          <a:xfrm>
            <a:off x="990600" y="1893856"/>
            <a:ext cx="228600" cy="87344"/>
          </a:xfrm>
          <a:prstGeom prst="line">
            <a:avLst/>
          </a:prstGeom>
        </p:spPr>
        <p:style>
          <a:lnRef idx="3">
            <a:schemeClr val="dk1"/>
          </a:lnRef>
          <a:fillRef idx="0">
            <a:schemeClr val="dk1"/>
          </a:fillRef>
          <a:effectRef idx="2">
            <a:schemeClr val="dk1"/>
          </a:effectRef>
          <a:fontRef idx="minor">
            <a:schemeClr val="tx1"/>
          </a:fontRef>
        </p:style>
      </p:cxnSp>
      <p:cxnSp>
        <p:nvCxnSpPr>
          <p:cNvPr id="162" name="Straight Connector 161"/>
          <p:cNvCxnSpPr>
            <a:stCxn id="89" idx="7"/>
            <a:endCxn id="13316" idx="9"/>
          </p:cNvCxnSpPr>
          <p:nvPr/>
        </p:nvCxnSpPr>
        <p:spPr>
          <a:xfrm rot="5400000" flipH="1" flipV="1">
            <a:off x="7507451" y="1402207"/>
            <a:ext cx="158142" cy="524155"/>
          </a:xfrm>
          <a:prstGeom prst="line">
            <a:avLst/>
          </a:prstGeom>
        </p:spPr>
        <p:style>
          <a:lnRef idx="3">
            <a:schemeClr val="dk1"/>
          </a:lnRef>
          <a:fillRef idx="0">
            <a:schemeClr val="dk1"/>
          </a:fillRef>
          <a:effectRef idx="2">
            <a:schemeClr val="dk1"/>
          </a:effectRef>
          <a:fontRef idx="minor">
            <a:schemeClr val="tx1"/>
          </a:fontRef>
        </p:style>
      </p:cxnSp>
      <p:cxnSp>
        <p:nvCxnSpPr>
          <p:cNvPr id="164" name="Straight Connector 163"/>
          <p:cNvCxnSpPr>
            <a:stCxn id="88" idx="3"/>
            <a:endCxn id="13314" idx="4"/>
          </p:cNvCxnSpPr>
          <p:nvPr/>
        </p:nvCxnSpPr>
        <p:spPr>
          <a:xfrm rot="5400000">
            <a:off x="3350419" y="4883665"/>
            <a:ext cx="447956" cy="757517"/>
          </a:xfrm>
          <a:prstGeom prst="line">
            <a:avLst/>
          </a:prstGeom>
          <a:ln w="28575"/>
        </p:spPr>
        <p:style>
          <a:lnRef idx="1">
            <a:schemeClr val="dk1"/>
          </a:lnRef>
          <a:fillRef idx="0">
            <a:schemeClr val="dk1"/>
          </a:fillRef>
          <a:effectRef idx="0">
            <a:schemeClr val="dk1"/>
          </a:effectRef>
          <a:fontRef idx="minor">
            <a:schemeClr val="tx1"/>
          </a:fontRef>
        </p:style>
      </p:cxnSp>
      <p:cxnSp>
        <p:nvCxnSpPr>
          <p:cNvPr id="166" name="Straight Connector 165"/>
          <p:cNvCxnSpPr>
            <a:stCxn id="88" idx="4"/>
            <a:endCxn id="145" idx="4"/>
          </p:cNvCxnSpPr>
          <p:nvPr/>
        </p:nvCxnSpPr>
        <p:spPr>
          <a:xfrm rot="5400000">
            <a:off x="3693319" y="5064919"/>
            <a:ext cx="381001" cy="461962"/>
          </a:xfrm>
          <a:prstGeom prst="line">
            <a:avLst/>
          </a:prstGeom>
          <a:ln w="28575"/>
        </p:spPr>
        <p:style>
          <a:lnRef idx="1">
            <a:schemeClr val="dk1"/>
          </a:lnRef>
          <a:fillRef idx="0">
            <a:schemeClr val="dk1"/>
          </a:fillRef>
          <a:effectRef idx="0">
            <a:schemeClr val="dk1"/>
          </a:effectRef>
          <a:fontRef idx="minor">
            <a:schemeClr val="tx1"/>
          </a:fontRef>
        </p:style>
      </p:cxnSp>
      <p:cxnSp>
        <p:nvCxnSpPr>
          <p:cNvPr id="169" name="Straight Connector 168"/>
          <p:cNvCxnSpPr>
            <a:stCxn id="88" idx="4"/>
            <a:endCxn id="146" idx="4"/>
          </p:cNvCxnSpPr>
          <p:nvPr/>
        </p:nvCxnSpPr>
        <p:spPr>
          <a:xfrm rot="16200000" flipH="1">
            <a:off x="3964781" y="5255418"/>
            <a:ext cx="381001" cy="80963"/>
          </a:xfrm>
          <a:prstGeom prst="line">
            <a:avLst/>
          </a:prstGeom>
          <a:ln w="28575"/>
        </p:spPr>
        <p:style>
          <a:lnRef idx="1">
            <a:schemeClr val="dk1"/>
          </a:lnRef>
          <a:fillRef idx="0">
            <a:schemeClr val="dk1"/>
          </a:fillRef>
          <a:effectRef idx="0">
            <a:schemeClr val="dk1"/>
          </a:effectRef>
          <a:fontRef idx="minor">
            <a:schemeClr val="tx1"/>
          </a:fontRef>
        </p:style>
      </p:cxnSp>
      <p:cxnSp>
        <p:nvCxnSpPr>
          <p:cNvPr id="172" name="Straight Connector 171"/>
          <p:cNvCxnSpPr>
            <a:stCxn id="88" idx="5"/>
            <a:endCxn id="154" idx="4"/>
          </p:cNvCxnSpPr>
          <p:nvPr/>
        </p:nvCxnSpPr>
        <p:spPr>
          <a:xfrm rot="16200000" flipH="1">
            <a:off x="4278826" y="5036064"/>
            <a:ext cx="447956" cy="452718"/>
          </a:xfrm>
          <a:prstGeom prst="line">
            <a:avLst/>
          </a:prstGeom>
          <a:ln w="28575"/>
        </p:spPr>
        <p:style>
          <a:lnRef idx="1">
            <a:schemeClr val="dk1"/>
          </a:lnRef>
          <a:fillRef idx="0">
            <a:schemeClr val="dk1"/>
          </a:fillRef>
          <a:effectRef idx="0">
            <a:schemeClr val="dk1"/>
          </a:effectRef>
          <a:fontRef idx="minor">
            <a:schemeClr val="tx1"/>
          </a:fontRef>
        </p:style>
      </p:cxnSp>
      <p:sp>
        <p:nvSpPr>
          <p:cNvPr id="193" name="TextBox 192"/>
          <p:cNvSpPr txBox="1"/>
          <p:nvPr/>
        </p:nvSpPr>
        <p:spPr>
          <a:xfrm rot="18855132">
            <a:off x="3949678" y="2325523"/>
            <a:ext cx="1968311" cy="369332"/>
          </a:xfrm>
          <a:prstGeom prst="rect">
            <a:avLst/>
          </a:prstGeom>
          <a:noFill/>
        </p:spPr>
        <p:txBody>
          <a:bodyPr wrap="square" rtlCol="0">
            <a:spAutoFit/>
          </a:bodyPr>
          <a:lstStyle/>
          <a:p>
            <a:r>
              <a:rPr lang="en-US" b="1" dirty="0" smtClean="0"/>
              <a:t>OSPF Wt = 2</a:t>
            </a:r>
            <a:endParaRPr lang="en-US" b="1" dirty="0"/>
          </a:p>
        </p:txBody>
      </p:sp>
      <p:sp>
        <p:nvSpPr>
          <p:cNvPr id="194" name="TextBox 193"/>
          <p:cNvSpPr txBox="1"/>
          <p:nvPr/>
        </p:nvSpPr>
        <p:spPr>
          <a:xfrm rot="18855132">
            <a:off x="5827107" y="3894392"/>
            <a:ext cx="1646455" cy="369332"/>
          </a:xfrm>
          <a:prstGeom prst="rect">
            <a:avLst/>
          </a:prstGeom>
          <a:noFill/>
        </p:spPr>
        <p:txBody>
          <a:bodyPr wrap="square" rtlCol="0">
            <a:spAutoFit/>
          </a:bodyPr>
          <a:lstStyle/>
          <a:p>
            <a:r>
              <a:rPr lang="en-US" b="1" dirty="0" smtClean="0"/>
              <a:t>OSPF Wt = 1</a:t>
            </a:r>
            <a:endParaRPr lang="en-US" b="1" dirty="0"/>
          </a:p>
        </p:txBody>
      </p:sp>
      <p:sp>
        <p:nvSpPr>
          <p:cNvPr id="196" name="TextBox 195"/>
          <p:cNvSpPr txBox="1"/>
          <p:nvPr/>
        </p:nvSpPr>
        <p:spPr>
          <a:xfrm rot="18853193">
            <a:off x="5819637" y="3808539"/>
            <a:ext cx="2701434" cy="400110"/>
          </a:xfrm>
          <a:prstGeom prst="rect">
            <a:avLst/>
          </a:prstGeom>
          <a:noFill/>
        </p:spPr>
        <p:txBody>
          <a:bodyPr wrap="square" rtlCol="0">
            <a:spAutoFit/>
          </a:bodyPr>
          <a:lstStyle/>
          <a:p>
            <a:r>
              <a:rPr lang="en-US" sz="2000" b="1" dirty="0" smtClean="0">
                <a:solidFill>
                  <a:schemeClr val="accent2"/>
                </a:solidFill>
              </a:rPr>
              <a:t>50 Mbps</a:t>
            </a:r>
            <a:r>
              <a:rPr lang="en-US" sz="2000" b="1" dirty="0" smtClean="0">
                <a:solidFill>
                  <a:schemeClr val="accent1"/>
                </a:solidFill>
              </a:rPr>
              <a:t> </a:t>
            </a:r>
            <a:r>
              <a:rPr lang="en-US" sz="2000" b="1" dirty="0" smtClean="0"/>
              <a:t>+ </a:t>
            </a:r>
            <a:r>
              <a:rPr lang="en-US" sz="2000" b="1" dirty="0" smtClean="0">
                <a:solidFill>
                  <a:schemeClr val="accent1"/>
                </a:solidFill>
              </a:rPr>
              <a:t>50 Mbps</a:t>
            </a:r>
            <a:endParaRPr lang="en-US" sz="2000" b="1" dirty="0">
              <a:solidFill>
                <a:schemeClr val="accent1"/>
              </a:solidFill>
            </a:endParaRPr>
          </a:p>
        </p:txBody>
      </p:sp>
      <p:sp>
        <p:nvSpPr>
          <p:cNvPr id="198" name="TextBox 197"/>
          <p:cNvSpPr txBox="1"/>
          <p:nvPr/>
        </p:nvSpPr>
        <p:spPr>
          <a:xfrm rot="2826910">
            <a:off x="1679114" y="3255196"/>
            <a:ext cx="1363978" cy="400110"/>
          </a:xfrm>
          <a:prstGeom prst="rect">
            <a:avLst/>
          </a:prstGeom>
          <a:noFill/>
        </p:spPr>
        <p:txBody>
          <a:bodyPr wrap="square" rtlCol="0">
            <a:spAutoFit/>
          </a:bodyPr>
          <a:lstStyle/>
          <a:p>
            <a:r>
              <a:rPr lang="en-US" sz="2000" b="1" dirty="0" smtClean="0">
                <a:solidFill>
                  <a:schemeClr val="accent1"/>
                </a:solidFill>
              </a:rPr>
              <a:t>50 Mbps</a:t>
            </a:r>
            <a:endParaRPr lang="en-US" sz="2000" b="1" dirty="0">
              <a:solidFill>
                <a:schemeClr val="accent1"/>
              </a:solidFill>
            </a:endParaRPr>
          </a:p>
        </p:txBody>
      </p:sp>
      <p:sp>
        <p:nvSpPr>
          <p:cNvPr id="39" name="TextBox 38"/>
          <p:cNvSpPr txBox="1"/>
          <p:nvPr/>
        </p:nvSpPr>
        <p:spPr>
          <a:xfrm rot="18855132">
            <a:off x="3949678" y="2325524"/>
            <a:ext cx="1968311" cy="369332"/>
          </a:xfrm>
          <a:prstGeom prst="rect">
            <a:avLst/>
          </a:prstGeom>
          <a:solidFill>
            <a:schemeClr val="bg1"/>
          </a:solidFill>
        </p:spPr>
        <p:txBody>
          <a:bodyPr wrap="square" rtlCol="0">
            <a:spAutoFit/>
          </a:bodyPr>
          <a:lstStyle/>
          <a:p>
            <a:r>
              <a:rPr lang="en-US" b="1" dirty="0" smtClean="0">
                <a:solidFill>
                  <a:srgbClr val="FFC000"/>
                </a:solidFill>
              </a:rPr>
              <a:t>OSPF Wt = 1</a:t>
            </a:r>
            <a:endParaRPr lang="en-US" b="1" dirty="0">
              <a:solidFill>
                <a:srgbClr val="FFC000"/>
              </a:solidFill>
            </a:endParaRPr>
          </a:p>
        </p:txBody>
      </p:sp>
      <p:sp>
        <p:nvSpPr>
          <p:cNvPr id="40" name="TextBox 39"/>
          <p:cNvSpPr txBox="1"/>
          <p:nvPr/>
        </p:nvSpPr>
        <p:spPr>
          <a:xfrm rot="18853193">
            <a:off x="5830665" y="3803083"/>
            <a:ext cx="2701434" cy="400110"/>
          </a:xfrm>
          <a:prstGeom prst="rect">
            <a:avLst/>
          </a:prstGeom>
          <a:solidFill>
            <a:schemeClr val="bg1"/>
          </a:solidFill>
        </p:spPr>
        <p:txBody>
          <a:bodyPr wrap="square" rtlCol="0">
            <a:spAutoFit/>
          </a:bodyPr>
          <a:lstStyle/>
          <a:p>
            <a:r>
              <a:rPr lang="en-US" sz="2000" b="1" dirty="0" smtClean="0">
                <a:solidFill>
                  <a:schemeClr val="accent2"/>
                </a:solidFill>
              </a:rPr>
              <a:t>25 Mbps</a:t>
            </a:r>
            <a:r>
              <a:rPr lang="en-US" sz="2000" b="1" dirty="0" smtClean="0">
                <a:solidFill>
                  <a:schemeClr val="accent1"/>
                </a:solidFill>
              </a:rPr>
              <a:t> </a:t>
            </a:r>
            <a:r>
              <a:rPr lang="en-US" sz="2000" b="1" dirty="0" smtClean="0"/>
              <a:t>+ </a:t>
            </a:r>
            <a:r>
              <a:rPr lang="en-US" sz="2000" b="1" dirty="0" smtClean="0">
                <a:solidFill>
                  <a:schemeClr val="accent1"/>
                </a:solidFill>
              </a:rPr>
              <a:t>25 Mbps</a:t>
            </a:r>
            <a:endParaRPr lang="en-US" sz="2000" b="1" dirty="0">
              <a:solidFill>
                <a:schemeClr val="accent1"/>
              </a:solidFill>
            </a:endParaRPr>
          </a:p>
        </p:txBody>
      </p:sp>
      <p:sp>
        <p:nvSpPr>
          <p:cNvPr id="41" name="TextBox 40"/>
          <p:cNvSpPr txBox="1"/>
          <p:nvPr/>
        </p:nvSpPr>
        <p:spPr>
          <a:xfrm rot="18853193">
            <a:off x="5602065" y="3498283"/>
            <a:ext cx="2701434" cy="400110"/>
          </a:xfrm>
          <a:prstGeom prst="rect">
            <a:avLst/>
          </a:prstGeom>
          <a:solidFill>
            <a:schemeClr val="bg1"/>
          </a:solidFill>
        </p:spPr>
        <p:txBody>
          <a:bodyPr wrap="square" rtlCol="0">
            <a:spAutoFit/>
          </a:bodyPr>
          <a:lstStyle/>
          <a:p>
            <a:r>
              <a:rPr lang="en-US" sz="2000" b="1" dirty="0" smtClean="0">
                <a:solidFill>
                  <a:schemeClr val="accent2"/>
                </a:solidFill>
              </a:rPr>
              <a:t>25 Mbps</a:t>
            </a:r>
            <a:r>
              <a:rPr lang="en-US" sz="2000" b="1" dirty="0" smtClean="0">
                <a:solidFill>
                  <a:schemeClr val="accent1"/>
                </a:solidFill>
              </a:rPr>
              <a:t> </a:t>
            </a:r>
            <a:r>
              <a:rPr lang="en-US" sz="2000" b="1" dirty="0" smtClean="0"/>
              <a:t>+ </a:t>
            </a:r>
            <a:r>
              <a:rPr lang="en-US" sz="2000" b="1" dirty="0" smtClean="0">
                <a:solidFill>
                  <a:schemeClr val="accent1"/>
                </a:solidFill>
              </a:rPr>
              <a:t>25 Mbps</a:t>
            </a:r>
            <a:endParaRPr lang="en-US" sz="2000" b="1" dirty="0">
              <a:solidFill>
                <a:schemeClr val="accent1"/>
              </a:solidFill>
            </a:endParaRPr>
          </a:p>
        </p:txBody>
      </p:sp>
      <p:sp>
        <p:nvSpPr>
          <p:cNvPr id="42" name="TextBox 41"/>
          <p:cNvSpPr txBox="1"/>
          <p:nvPr/>
        </p:nvSpPr>
        <p:spPr>
          <a:xfrm>
            <a:off x="5638800" y="5410200"/>
            <a:ext cx="3276600" cy="461665"/>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r>
              <a:rPr lang="en-US" sz="2400" b="1" dirty="0" smtClean="0"/>
              <a:t>Expected MLU = 0.5</a:t>
            </a:r>
            <a:endParaRPr lang="en-US" sz="2400" b="1" dirty="0"/>
          </a:p>
        </p:txBody>
      </p:sp>
      <p:sp>
        <p:nvSpPr>
          <p:cNvPr id="44" name="Rectangle 43"/>
          <p:cNvSpPr/>
          <p:nvPr/>
        </p:nvSpPr>
        <p:spPr>
          <a:xfrm rot="2795820">
            <a:off x="1359338" y="2807116"/>
            <a:ext cx="1348446" cy="400110"/>
          </a:xfrm>
          <a:prstGeom prst="rect">
            <a:avLst/>
          </a:prstGeom>
          <a:solidFill>
            <a:schemeClr val="bg1"/>
          </a:solidFill>
        </p:spPr>
        <p:txBody>
          <a:bodyPr wrap="none">
            <a:spAutoFit/>
          </a:bodyPr>
          <a:lstStyle/>
          <a:p>
            <a:r>
              <a:rPr lang="en-US" sz="2000" b="1" dirty="0" smtClean="0">
                <a:solidFill>
                  <a:schemeClr val="accent1"/>
                </a:solidFill>
              </a:rPr>
              <a:t>25 Mbps </a:t>
            </a:r>
            <a:endParaRPr lang="en-US" sz="2000" dirty="0"/>
          </a:p>
        </p:txBody>
      </p:sp>
      <p:sp>
        <p:nvSpPr>
          <p:cNvPr id="43" name="TextBox 42"/>
          <p:cNvSpPr txBox="1"/>
          <p:nvPr/>
        </p:nvSpPr>
        <p:spPr>
          <a:xfrm rot="2826910">
            <a:off x="2121305" y="3751850"/>
            <a:ext cx="1471668" cy="400110"/>
          </a:xfrm>
          <a:prstGeom prst="rect">
            <a:avLst/>
          </a:prstGeom>
          <a:solidFill>
            <a:schemeClr val="bg1"/>
          </a:solidFill>
        </p:spPr>
        <p:txBody>
          <a:bodyPr wrap="square" rtlCol="0">
            <a:spAutoFit/>
          </a:bodyPr>
          <a:lstStyle/>
          <a:p>
            <a:r>
              <a:rPr lang="en-US" sz="2000" b="1" dirty="0" smtClean="0">
                <a:solidFill>
                  <a:schemeClr val="accent1"/>
                </a:solidFill>
              </a:rPr>
              <a:t>+25Mbps</a:t>
            </a:r>
            <a:endParaRPr lang="en-US" sz="2000" b="1" dirty="0">
              <a:solidFill>
                <a:schemeClr val="accent1"/>
              </a:solidFill>
            </a:endParaRPr>
          </a:p>
        </p:txBody>
      </p:sp>
      <p:sp>
        <p:nvSpPr>
          <p:cNvPr id="47" name="TextBox 46"/>
          <p:cNvSpPr txBox="1"/>
          <p:nvPr/>
        </p:nvSpPr>
        <p:spPr>
          <a:xfrm>
            <a:off x="5638800" y="4267200"/>
            <a:ext cx="3276600" cy="461665"/>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r>
              <a:rPr lang="en-US" sz="2400" b="1" dirty="0" smtClean="0"/>
              <a:t>MLU = 0.75</a:t>
            </a:r>
            <a:endParaRPr lang="en-US" sz="2400" b="1" dirty="0"/>
          </a:p>
        </p:txBody>
      </p:sp>
      <p:sp>
        <p:nvSpPr>
          <p:cNvPr id="48" name="Multiply 47"/>
          <p:cNvSpPr/>
          <p:nvPr/>
        </p:nvSpPr>
        <p:spPr>
          <a:xfrm>
            <a:off x="6400800" y="5257800"/>
            <a:ext cx="1447800" cy="762000"/>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49" name="TextBox 48"/>
          <p:cNvSpPr txBox="1"/>
          <p:nvPr/>
        </p:nvSpPr>
        <p:spPr>
          <a:xfrm>
            <a:off x="-76200" y="5105400"/>
            <a:ext cx="3733800" cy="369332"/>
          </a:xfrm>
          <a:prstGeom prst="rect">
            <a:avLst/>
          </a:prstGeom>
          <a:noFill/>
        </p:spPr>
        <p:txBody>
          <a:bodyPr wrap="square" rtlCol="0">
            <a:spAutoFit/>
          </a:bodyPr>
          <a:lstStyle/>
          <a:p>
            <a:r>
              <a:rPr lang="en-US" b="1" dirty="0" smtClean="0">
                <a:solidFill>
                  <a:schemeClr val="accent1"/>
                </a:solidFill>
              </a:rPr>
              <a:t>10 Mb x 10 </a:t>
            </a:r>
            <a:r>
              <a:rPr lang="en-US" b="1" dirty="0" err="1" smtClean="0">
                <a:solidFill>
                  <a:schemeClr val="accent1"/>
                </a:solidFill>
              </a:rPr>
              <a:t>req</a:t>
            </a:r>
            <a:r>
              <a:rPr lang="en-US" b="1" dirty="0" smtClean="0">
                <a:solidFill>
                  <a:schemeClr val="accent1"/>
                </a:solidFill>
              </a:rPr>
              <a:t>/s = 100 Mbps</a:t>
            </a:r>
            <a:endParaRPr lang="en-US" b="1" dirty="0">
              <a:solidFill>
                <a:schemeClr val="accent1"/>
              </a:solidFill>
            </a:endParaRPr>
          </a:p>
        </p:txBody>
      </p:sp>
      <p:sp>
        <p:nvSpPr>
          <p:cNvPr id="50" name="TextBox 49"/>
          <p:cNvSpPr txBox="1"/>
          <p:nvPr/>
        </p:nvSpPr>
        <p:spPr>
          <a:xfrm>
            <a:off x="4572000" y="5117068"/>
            <a:ext cx="3429000" cy="369332"/>
          </a:xfrm>
          <a:prstGeom prst="rect">
            <a:avLst/>
          </a:prstGeom>
          <a:noFill/>
        </p:spPr>
        <p:txBody>
          <a:bodyPr wrap="square" rtlCol="0">
            <a:spAutoFit/>
          </a:bodyPr>
          <a:lstStyle/>
          <a:p>
            <a:r>
              <a:rPr lang="en-US" b="1" dirty="0" smtClean="0">
                <a:solidFill>
                  <a:schemeClr val="accent2"/>
                </a:solidFill>
              </a:rPr>
              <a:t>10 Mb x 5 </a:t>
            </a:r>
            <a:r>
              <a:rPr lang="en-US" b="1" dirty="0" err="1" smtClean="0">
                <a:solidFill>
                  <a:schemeClr val="accent2"/>
                </a:solidFill>
              </a:rPr>
              <a:t>req</a:t>
            </a:r>
            <a:r>
              <a:rPr lang="en-US" b="1" dirty="0" smtClean="0">
                <a:solidFill>
                  <a:schemeClr val="accent2"/>
                </a:solidFill>
              </a:rPr>
              <a:t>/s = 50 Mbps</a:t>
            </a:r>
            <a:endParaRPr lang="en-US" b="1" dirty="0">
              <a:solidFill>
                <a:schemeClr val="accent2"/>
              </a:solidFill>
            </a:endParaRPr>
          </a:p>
        </p:txBody>
      </p:sp>
      <p:sp>
        <p:nvSpPr>
          <p:cNvPr id="51" name="TextBox 50"/>
          <p:cNvSpPr txBox="1"/>
          <p:nvPr/>
        </p:nvSpPr>
        <p:spPr>
          <a:xfrm rot="2857228">
            <a:off x="2216090" y="2687296"/>
            <a:ext cx="1968311" cy="369332"/>
          </a:xfrm>
          <a:prstGeom prst="rect">
            <a:avLst/>
          </a:prstGeom>
          <a:noFill/>
        </p:spPr>
        <p:txBody>
          <a:bodyPr wrap="square" rtlCol="0">
            <a:spAutoFit/>
          </a:bodyPr>
          <a:lstStyle/>
          <a:p>
            <a:r>
              <a:rPr lang="en-US" b="1" dirty="0" smtClean="0"/>
              <a:t>OSPF Wt = 1</a:t>
            </a:r>
            <a:endParaRPr lang="en-US" b="1" dirty="0"/>
          </a:p>
        </p:txBody>
      </p:sp>
      <p:cxnSp>
        <p:nvCxnSpPr>
          <p:cNvPr id="53" name="Straight Arrow Connector 52"/>
          <p:cNvCxnSpPr>
            <a:endCxn id="31" idx="3"/>
          </p:cNvCxnSpPr>
          <p:nvPr/>
        </p:nvCxnSpPr>
        <p:spPr>
          <a:xfrm rot="16200000" flipV="1">
            <a:off x="5911384" y="2482383"/>
            <a:ext cx="1930462" cy="1486771"/>
          </a:xfrm>
          <a:prstGeom prst="straightConnector1">
            <a:avLst/>
          </a:prstGeom>
          <a:ln w="57150">
            <a:tailEnd type="arrow"/>
          </a:ln>
        </p:spPr>
        <p:style>
          <a:lnRef idx="1">
            <a:schemeClr val="accent2"/>
          </a:lnRef>
          <a:fillRef idx="0">
            <a:schemeClr val="accent2"/>
          </a:fillRef>
          <a:effectRef idx="0">
            <a:schemeClr val="accent2"/>
          </a:effectRef>
          <a:fontRef idx="minor">
            <a:schemeClr val="tx1"/>
          </a:fontRef>
        </p:style>
      </p:cxnSp>
    </p:spTree>
    <p:custDataLst>
      <p:tags r:id="rId1"/>
    </p:custDataLst>
  </p:cSld>
  <p:clrMapOvr>
    <a:masterClrMapping/>
  </p:clrMapOvr>
  <p:transition advTm="125425"/>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1"/>
                                        </p:tgtEl>
                                        <p:attrNameLst>
                                          <p:attrName>style.visibility</p:attrName>
                                        </p:attrNameLst>
                                      </p:cBhvr>
                                      <p:to>
                                        <p:strVal val="visible"/>
                                      </p:to>
                                    </p:set>
                                  </p:childTnLst>
                                </p:cTn>
                              </p:par>
                              <p:par>
                                <p:cTn id="9" presetID="0" presetClass="path" presetSubtype="0" accel="50000" decel="50000" fill="hold" grpId="1" nodeType="withEffect">
                                  <p:stCondLst>
                                    <p:cond delay="0"/>
                                  </p:stCondLst>
                                  <p:childTnLst>
                                    <p:animMotion origin="layout" path="M -0.00834 -0.0111 L -0.26042 -0.19472 " pathEditMode="relative" rAng="0" ptsTypes="AA">
                                      <p:cBhvr>
                                        <p:cTn id="10" dur="2000" fill="hold"/>
                                        <p:tgtEl>
                                          <p:spTgt spid="41"/>
                                        </p:tgtEl>
                                        <p:attrNameLst>
                                          <p:attrName>ppt_x</p:attrName>
                                          <p:attrName>ppt_y</p:attrName>
                                        </p:attrNameLst>
                                      </p:cBhvr>
                                      <p:rCtr x="-126" y="-92"/>
                                    </p:animMotion>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4"/>
                                        </p:tgtEl>
                                        <p:attrNameLst>
                                          <p:attrName>style.visibility</p:attrName>
                                        </p:attrNameLst>
                                      </p:cBhvr>
                                      <p:to>
                                        <p:strVal val="visible"/>
                                      </p:to>
                                    </p:set>
                                  </p:childTnLst>
                                </p:cTn>
                              </p:par>
                              <p:par>
                                <p:cTn id="21" presetID="3" presetClass="exit" presetSubtype="10" fill="hold" grpId="0" nodeType="withEffect">
                                  <p:stCondLst>
                                    <p:cond delay="0"/>
                                  </p:stCondLst>
                                  <p:childTnLst>
                                    <p:animEffect transition="out" filter="blinds(horizontal)">
                                      <p:cBhvr>
                                        <p:cTn id="22" dur="500"/>
                                        <p:tgtEl>
                                          <p:spTgt spid="198"/>
                                        </p:tgtEl>
                                      </p:cBhvr>
                                    </p:animEffect>
                                    <p:set>
                                      <p:cBhvr>
                                        <p:cTn id="23" dur="1" fill="hold">
                                          <p:stCondLst>
                                            <p:cond delay="499"/>
                                          </p:stCondLst>
                                        </p:cTn>
                                        <p:tgtEl>
                                          <p:spTgt spid="198"/>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0" presetClass="path" presetSubtype="0" accel="50000" decel="50000" fill="hold" grpId="1" nodeType="clickEffect">
                                  <p:stCondLst>
                                    <p:cond delay="0"/>
                                  </p:stCondLst>
                                  <p:childTnLst>
                                    <p:animMotion origin="layout" path="M 0.0375 -0.06961 C 0.11823 -0.07423 0.19913 -0.07863 0.25069 -0.12789 C 0.30208 -0.17692 0.32395 -0.27081 0.346 -0.3647 " pathEditMode="relative" rAng="0" ptsTypes="aaA">
                                      <p:cBhvr>
                                        <p:cTn id="27" dur="2000" fill="hold"/>
                                        <p:tgtEl>
                                          <p:spTgt spid="43"/>
                                        </p:tgtEl>
                                        <p:attrNameLst>
                                          <p:attrName>ppt_x</p:attrName>
                                          <p:attrName>ppt_y</p:attrName>
                                        </p:attrNameLst>
                                      </p:cBhvr>
                                      <p:rCtr x="154" y="-148"/>
                                    </p:animMotion>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48"/>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47"/>
                                        </p:tgtEl>
                                        <p:attrNameLst>
                                          <p:attrName>style.visibility</p:attrName>
                                        </p:attrNameLst>
                                      </p:cBhvr>
                                      <p:to>
                                        <p:strVal val="visible"/>
                                      </p:to>
                                    </p:set>
                                  </p:childTnLst>
                                </p:cTn>
                              </p:par>
                              <p:par>
                                <p:cTn id="36" presetID="1" presetClass="entr" presetSubtype="0" fill="hold" nodeType="withEffect">
                                  <p:stCondLst>
                                    <p:cond delay="0"/>
                                  </p:stCondLst>
                                  <p:childTnLst>
                                    <p:set>
                                      <p:cBhvr>
                                        <p:cTn id="37" dur="1" fill="hold">
                                          <p:stCondLst>
                                            <p:cond delay="0"/>
                                          </p:stCondLst>
                                        </p:cTn>
                                        <p:tgtEl>
                                          <p:spTgt spid="5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8" grpId="0"/>
      <p:bldP spid="40" grpId="0" animBg="1"/>
      <p:bldP spid="41" grpId="0" animBg="1"/>
      <p:bldP spid="41" grpId="1" animBg="1"/>
      <p:bldP spid="42" grpId="0" animBg="1"/>
      <p:bldP spid="44" grpId="0" animBg="1"/>
      <p:bldP spid="43" grpId="0" animBg="1"/>
      <p:bldP spid="43" grpId="1" animBg="1"/>
      <p:bldP spid="47" grpId="0" animBg="1"/>
      <p:bldP spid="48"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TIMING" val="|60.3|21.7"/>
</p:tagLst>
</file>

<file path=ppt/tags/tag2.xml><?xml version="1.0" encoding="utf-8"?>
<p:tagLst xmlns:a="http://schemas.openxmlformats.org/drawingml/2006/main" xmlns:r="http://schemas.openxmlformats.org/officeDocument/2006/relationships" xmlns:p="http://schemas.openxmlformats.org/presentationml/2006/main">
  <p:tag name="TIMING" val="|5.5|13.8|32.3|12.4|7.4|4.4"/>
</p:tagLst>
</file>

<file path=ppt/tags/tag3.xml><?xml version="1.0" encoding="utf-8"?>
<p:tagLst xmlns:a="http://schemas.openxmlformats.org/drawingml/2006/main" xmlns:r="http://schemas.openxmlformats.org/officeDocument/2006/relationships" xmlns:p="http://schemas.openxmlformats.org/presentationml/2006/main">
  <p:tag name="TIMING" val="|25.7|4|5.7"/>
</p:tagLst>
</file>

<file path=ppt/tags/tag4.xml><?xml version="1.0" encoding="utf-8"?>
<p:tagLst xmlns:a="http://schemas.openxmlformats.org/drawingml/2006/main" xmlns:r="http://schemas.openxmlformats.org/officeDocument/2006/relationships" xmlns:p="http://schemas.openxmlformats.org/presentationml/2006/main">
  <p:tag name="TIMING" val="|20.9|17.6|5.7|10"/>
</p:tagLst>
</file>

<file path=ppt/tags/tag5.xml><?xml version="1.0" encoding="utf-8"?>
<p:tagLst xmlns:a="http://schemas.openxmlformats.org/drawingml/2006/main" xmlns:r="http://schemas.openxmlformats.org/officeDocument/2006/relationships" xmlns:p="http://schemas.openxmlformats.org/presentationml/2006/main">
  <p:tag name="TIMING" val="|1.1|11.9|6.5|12.8|15.1"/>
</p:tagLst>
</file>

<file path=ppt/tags/tag6.xml><?xml version="1.0" encoding="utf-8"?>
<p:tagLst xmlns:a="http://schemas.openxmlformats.org/drawingml/2006/main" xmlns:r="http://schemas.openxmlformats.org/officeDocument/2006/relationships" xmlns:p="http://schemas.openxmlformats.org/presentationml/2006/main">
  <p:tag name="TIMING" val="|20.9|4.1|4.9"/>
</p:tagLst>
</file>

<file path=ppt/tags/tag7.xml><?xml version="1.0" encoding="utf-8"?>
<p:tagLst xmlns:a="http://schemas.openxmlformats.org/drawingml/2006/main" xmlns:r="http://schemas.openxmlformats.org/officeDocument/2006/relationships" xmlns:p="http://schemas.openxmlformats.org/presentationml/2006/main">
  <p:tag name="TIMING" val="|45.2|41.3|11.2|16.8"/>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12653</TotalTime>
  <Words>2758</Words>
  <Application>Microsoft Office PowerPoint</Application>
  <PresentationFormat>On-screen Show (4:3)</PresentationFormat>
  <Paragraphs>366</Paragraphs>
  <Slides>20</Slides>
  <Notes>19</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Concourse</vt:lpstr>
      <vt:lpstr>How location diversity ate traffic engineering’s cake </vt:lpstr>
      <vt:lpstr>Location diversity</vt:lpstr>
      <vt:lpstr>Traffic engineering</vt:lpstr>
      <vt:lpstr>Traffic engineering and location diversity</vt:lpstr>
      <vt:lpstr>Problem</vt:lpstr>
      <vt:lpstr>Outline</vt:lpstr>
      <vt:lpstr>Location diversity changes TE problem</vt:lpstr>
      <vt:lpstr>Location diversity changes TE problem</vt:lpstr>
      <vt:lpstr>Location diversity changes TE problem</vt:lpstr>
      <vt:lpstr>Location diversity changes TE problem (2)</vt:lpstr>
      <vt:lpstr>Outline</vt:lpstr>
      <vt:lpstr>MLU poor metric of capacity</vt:lpstr>
      <vt:lpstr>MLU poor metric of capacity</vt:lpstr>
      <vt:lpstr>Surge protection factor (SPF)</vt:lpstr>
      <vt:lpstr>Summary</vt:lpstr>
      <vt:lpstr>Outline</vt:lpstr>
      <vt:lpstr>TE schemes compared</vt:lpstr>
      <vt:lpstr>Measuring SPF</vt:lpstr>
      <vt:lpstr>Capacity results (SPF)</vt:lpstr>
      <vt:lpstr>Conclusions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Beyond MLU: An Application Centric Comparison of Traffic Engineering Schemes</dc:title>
  <dc:creator>abhigyan</dc:creator>
  <cp:lastModifiedBy>Chung-Horng Lung</cp:lastModifiedBy>
  <cp:revision>4814</cp:revision>
  <cp:lastPrinted>2010-08-19T17:32:47Z</cp:lastPrinted>
  <dcterms:created xsi:type="dcterms:W3CDTF">2010-08-13T20:30:04Z</dcterms:created>
  <dcterms:modified xsi:type="dcterms:W3CDTF">2013-02-04T22:31:05Z</dcterms:modified>
</cp:coreProperties>
</file>