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76ABC8-9118-4A73-994F-600EF77ACA72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</dgm:pt>
    <dgm:pt modelId="{EB32D610-8F96-4CEC-B6ED-6273018D3398}">
      <dgm:prSet phldrT="[Text]"/>
      <dgm:spPr/>
      <dgm:t>
        <a:bodyPr/>
        <a:lstStyle/>
        <a:p>
          <a:r>
            <a:rPr lang="en-US" dirty="0" smtClean="0"/>
            <a:t>Evaluation</a:t>
          </a:r>
          <a:endParaRPr lang="en-US" dirty="0"/>
        </a:p>
      </dgm:t>
    </dgm:pt>
    <dgm:pt modelId="{04FD477F-D4DB-4FA6-865B-26EA377E2B91}" type="parTrans" cxnId="{0816A5BE-2270-4C8A-9E8D-628D878180BF}">
      <dgm:prSet/>
      <dgm:spPr/>
      <dgm:t>
        <a:bodyPr/>
        <a:lstStyle/>
        <a:p>
          <a:endParaRPr lang="en-US"/>
        </a:p>
      </dgm:t>
    </dgm:pt>
    <dgm:pt modelId="{E9C940BF-B009-4214-BEB2-DB285CD1F66E}" type="sibTrans" cxnId="{0816A5BE-2270-4C8A-9E8D-628D878180BF}">
      <dgm:prSet/>
      <dgm:spPr/>
      <dgm:t>
        <a:bodyPr/>
        <a:lstStyle/>
        <a:p>
          <a:endParaRPr lang="en-US"/>
        </a:p>
      </dgm:t>
    </dgm:pt>
    <dgm:pt modelId="{73E674EA-8400-46CF-A664-C2FFF9D3027C}">
      <dgm:prSet phldrT="[Text]"/>
      <dgm:spPr/>
      <dgm:t>
        <a:bodyPr/>
        <a:lstStyle/>
        <a:p>
          <a:r>
            <a:rPr lang="en-US" dirty="0" smtClean="0"/>
            <a:t>Validation</a:t>
          </a:r>
          <a:endParaRPr lang="en-US" dirty="0"/>
        </a:p>
      </dgm:t>
    </dgm:pt>
    <dgm:pt modelId="{F2F63545-171B-47E6-9C05-69A4350101D6}" type="parTrans" cxnId="{4A2A6B3D-0316-4199-9F1D-748A5CCB720F}">
      <dgm:prSet/>
      <dgm:spPr/>
      <dgm:t>
        <a:bodyPr/>
        <a:lstStyle/>
        <a:p>
          <a:endParaRPr lang="en-US"/>
        </a:p>
      </dgm:t>
    </dgm:pt>
    <dgm:pt modelId="{EF2B0F62-C60E-49DE-BD0A-2761A987C6E1}" type="sibTrans" cxnId="{4A2A6B3D-0316-4199-9F1D-748A5CCB720F}">
      <dgm:prSet/>
      <dgm:spPr/>
      <dgm:t>
        <a:bodyPr/>
        <a:lstStyle/>
        <a:p>
          <a:endParaRPr lang="en-US"/>
        </a:p>
      </dgm:t>
    </dgm:pt>
    <dgm:pt modelId="{378B2A4B-39C5-4878-881C-5FDF44D36C54}" type="pres">
      <dgm:prSet presAssocID="{C876ABC8-9118-4A73-994F-600EF77ACA72}" presName="Name0" presStyleCnt="0">
        <dgm:presLayoutVars>
          <dgm:dir/>
          <dgm:animLvl val="lvl"/>
          <dgm:resizeHandles/>
        </dgm:presLayoutVars>
      </dgm:prSet>
      <dgm:spPr/>
    </dgm:pt>
    <dgm:pt modelId="{4FB65803-C379-45A9-95D3-420D4A8356D2}" type="pres">
      <dgm:prSet presAssocID="{EB32D610-8F96-4CEC-B6ED-6273018D3398}" presName="linNode" presStyleCnt="0"/>
      <dgm:spPr/>
    </dgm:pt>
    <dgm:pt modelId="{A8305AA1-D4B0-44B6-A9E1-F7C995712397}" type="pres">
      <dgm:prSet presAssocID="{EB32D610-8F96-4CEC-B6ED-6273018D339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FB0CF-D3A6-45CD-AFBA-135265DFD6A6}" type="pres">
      <dgm:prSet presAssocID="{EB32D610-8F96-4CEC-B6ED-6273018D3398}" presName="childShp" presStyleLbl="bgAccFollowNode1" presStyleIdx="0" presStyleCnt="2">
        <dgm:presLayoutVars>
          <dgm:bulletEnabled val="1"/>
        </dgm:presLayoutVars>
      </dgm:prSet>
      <dgm:spPr/>
    </dgm:pt>
    <dgm:pt modelId="{660786E6-CAC5-4ACA-AC67-340488912A8C}" type="pres">
      <dgm:prSet presAssocID="{E9C940BF-B009-4214-BEB2-DB285CD1F66E}" presName="spacing" presStyleCnt="0"/>
      <dgm:spPr/>
    </dgm:pt>
    <dgm:pt modelId="{C9A6FD8B-1E2B-4A23-B4C3-279C058B29BB}" type="pres">
      <dgm:prSet presAssocID="{73E674EA-8400-46CF-A664-C2FFF9D3027C}" presName="linNode" presStyleCnt="0"/>
      <dgm:spPr/>
    </dgm:pt>
    <dgm:pt modelId="{27860F8D-944A-41EC-92A4-9490E907BE1A}" type="pres">
      <dgm:prSet presAssocID="{73E674EA-8400-46CF-A664-C2FFF9D3027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3E4F6-DAE8-4C80-8EB9-E61076B7DD7C}" type="pres">
      <dgm:prSet presAssocID="{73E674EA-8400-46CF-A664-C2FFF9D3027C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E9E49737-B83E-4221-9F0B-38B50F4FB632}" type="presOf" srcId="{EB32D610-8F96-4CEC-B6ED-6273018D3398}" destId="{A8305AA1-D4B0-44B6-A9E1-F7C995712397}" srcOrd="0" destOrd="0" presId="urn:microsoft.com/office/officeart/2005/8/layout/vList6"/>
    <dgm:cxn modelId="{8E8410A1-F958-4904-90C5-BA7AB8C8FBE0}" type="presOf" srcId="{73E674EA-8400-46CF-A664-C2FFF9D3027C}" destId="{27860F8D-944A-41EC-92A4-9490E907BE1A}" srcOrd="0" destOrd="0" presId="urn:microsoft.com/office/officeart/2005/8/layout/vList6"/>
    <dgm:cxn modelId="{0816A5BE-2270-4C8A-9E8D-628D878180BF}" srcId="{C876ABC8-9118-4A73-994F-600EF77ACA72}" destId="{EB32D610-8F96-4CEC-B6ED-6273018D3398}" srcOrd="0" destOrd="0" parTransId="{04FD477F-D4DB-4FA6-865B-26EA377E2B91}" sibTransId="{E9C940BF-B009-4214-BEB2-DB285CD1F66E}"/>
    <dgm:cxn modelId="{4A2A6B3D-0316-4199-9F1D-748A5CCB720F}" srcId="{C876ABC8-9118-4A73-994F-600EF77ACA72}" destId="{73E674EA-8400-46CF-A664-C2FFF9D3027C}" srcOrd="1" destOrd="0" parTransId="{F2F63545-171B-47E6-9C05-69A4350101D6}" sibTransId="{EF2B0F62-C60E-49DE-BD0A-2761A987C6E1}"/>
    <dgm:cxn modelId="{31B20FEF-3AFB-47C8-9B04-F1FB7D405DAA}" type="presOf" srcId="{C876ABC8-9118-4A73-994F-600EF77ACA72}" destId="{378B2A4B-39C5-4878-881C-5FDF44D36C54}" srcOrd="0" destOrd="0" presId="urn:microsoft.com/office/officeart/2005/8/layout/vList6"/>
    <dgm:cxn modelId="{D1D58F9C-AE77-436D-8030-93FEBDB3E60F}" type="presParOf" srcId="{378B2A4B-39C5-4878-881C-5FDF44D36C54}" destId="{4FB65803-C379-45A9-95D3-420D4A8356D2}" srcOrd="0" destOrd="0" presId="urn:microsoft.com/office/officeart/2005/8/layout/vList6"/>
    <dgm:cxn modelId="{62CC1DA8-356B-46E9-861D-0A5B4DEC5E49}" type="presParOf" srcId="{4FB65803-C379-45A9-95D3-420D4A8356D2}" destId="{A8305AA1-D4B0-44B6-A9E1-F7C995712397}" srcOrd="0" destOrd="0" presId="urn:microsoft.com/office/officeart/2005/8/layout/vList6"/>
    <dgm:cxn modelId="{C6A59192-FF2A-4B38-8B1E-69C540E09E4C}" type="presParOf" srcId="{4FB65803-C379-45A9-95D3-420D4A8356D2}" destId="{53AFB0CF-D3A6-45CD-AFBA-135265DFD6A6}" srcOrd="1" destOrd="0" presId="urn:microsoft.com/office/officeart/2005/8/layout/vList6"/>
    <dgm:cxn modelId="{10244A1B-5526-4C6A-9C45-8AA099BEA9BF}" type="presParOf" srcId="{378B2A4B-39C5-4878-881C-5FDF44D36C54}" destId="{660786E6-CAC5-4ACA-AC67-340488912A8C}" srcOrd="1" destOrd="0" presId="urn:microsoft.com/office/officeart/2005/8/layout/vList6"/>
    <dgm:cxn modelId="{D68D3E28-8423-45D0-894D-196CBE24BE8A}" type="presParOf" srcId="{378B2A4B-39C5-4878-881C-5FDF44D36C54}" destId="{C9A6FD8B-1E2B-4A23-B4C3-279C058B29BB}" srcOrd="2" destOrd="0" presId="urn:microsoft.com/office/officeart/2005/8/layout/vList6"/>
    <dgm:cxn modelId="{DB0DD83B-BDEB-4FCC-9261-1CB975965C3D}" type="presParOf" srcId="{C9A6FD8B-1E2B-4A23-B4C3-279C058B29BB}" destId="{27860F8D-944A-41EC-92A4-9490E907BE1A}" srcOrd="0" destOrd="0" presId="urn:microsoft.com/office/officeart/2005/8/layout/vList6"/>
    <dgm:cxn modelId="{0713DDE8-7CFE-448A-919E-E9D2ABB13FC0}" type="presParOf" srcId="{C9A6FD8B-1E2B-4A23-B4C3-279C058B29BB}" destId="{F943E4F6-DAE8-4C80-8EB9-E61076B7DD7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AFB0CF-D3A6-45CD-AFBA-135265DFD6A6}">
      <dsp:nvSpPr>
        <dsp:cNvPr id="0" name=""/>
        <dsp:cNvSpPr/>
      </dsp:nvSpPr>
      <dsp:spPr>
        <a:xfrm>
          <a:off x="2057400" y="248"/>
          <a:ext cx="3086100" cy="96738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305AA1-D4B0-44B6-A9E1-F7C995712397}">
      <dsp:nvSpPr>
        <dsp:cNvPr id="0" name=""/>
        <dsp:cNvSpPr/>
      </dsp:nvSpPr>
      <dsp:spPr>
        <a:xfrm>
          <a:off x="0" y="248"/>
          <a:ext cx="2057400" cy="9673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Evaluation</a:t>
          </a:r>
          <a:endParaRPr lang="en-US" sz="3000" kern="1200" dirty="0"/>
        </a:p>
      </dsp:txBody>
      <dsp:txXfrm>
        <a:off x="47224" y="47472"/>
        <a:ext cx="1962952" cy="872935"/>
      </dsp:txXfrm>
    </dsp:sp>
    <dsp:sp modelId="{F943E4F6-DAE8-4C80-8EB9-E61076B7DD7C}">
      <dsp:nvSpPr>
        <dsp:cNvPr id="0" name=""/>
        <dsp:cNvSpPr/>
      </dsp:nvSpPr>
      <dsp:spPr>
        <a:xfrm>
          <a:off x="2057400" y="1064369"/>
          <a:ext cx="3086100" cy="96738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860F8D-944A-41EC-92A4-9490E907BE1A}">
      <dsp:nvSpPr>
        <dsp:cNvPr id="0" name=""/>
        <dsp:cNvSpPr/>
      </dsp:nvSpPr>
      <dsp:spPr>
        <a:xfrm>
          <a:off x="0" y="1064369"/>
          <a:ext cx="2057400" cy="9673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Validation</a:t>
          </a:r>
          <a:endParaRPr lang="en-US" sz="3000" kern="1200" dirty="0"/>
        </a:p>
      </dsp:txBody>
      <dsp:txXfrm>
        <a:off x="47224" y="1111593"/>
        <a:ext cx="1962952" cy="87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2285999"/>
          </a:xfrm>
        </p:spPr>
        <p:txBody>
          <a:bodyPr>
            <a:normAutofit/>
          </a:bodyPr>
          <a:lstStyle/>
          <a:p>
            <a:r>
              <a:rPr lang="en-CA" sz="3600" dirty="0" smtClean="0"/>
              <a:t>A NAMED DATA NETWORKING FLEXIBLE FRAMEWORK FOR MANAGEMENT COMMUNICATION</a:t>
            </a:r>
            <a:endParaRPr lang="en-CA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599"/>
            <a:ext cx="7772400" cy="1600201"/>
          </a:xfrm>
        </p:spPr>
        <p:txBody>
          <a:bodyPr>
            <a:noAutofit/>
          </a:bodyPr>
          <a:lstStyle/>
          <a:p>
            <a:r>
              <a:rPr lang="en-CA" sz="2800" dirty="0" smtClean="0"/>
              <a:t>Authors:   </a:t>
            </a:r>
          </a:p>
          <a:p>
            <a:r>
              <a:rPr lang="en-CA" sz="2800" dirty="0" err="1" smtClean="0"/>
              <a:t>Daneil</a:t>
            </a:r>
            <a:r>
              <a:rPr lang="en-CA" sz="2800" dirty="0" smtClean="0"/>
              <a:t> </a:t>
            </a:r>
            <a:r>
              <a:rPr lang="en-CA" sz="2800" dirty="0" err="1"/>
              <a:t>C</a:t>
            </a:r>
            <a:r>
              <a:rPr lang="en-CA" sz="2800" dirty="0" err="1" smtClean="0"/>
              <a:t>orjuo</a:t>
            </a:r>
            <a:r>
              <a:rPr lang="en-CA" sz="2800" dirty="0" smtClean="0"/>
              <a:t> and </a:t>
            </a:r>
            <a:r>
              <a:rPr lang="en-CA" sz="2800" dirty="0" err="1" smtClean="0"/>
              <a:t>Rui</a:t>
            </a:r>
            <a:r>
              <a:rPr lang="en-CA" sz="2800" dirty="0" smtClean="0"/>
              <a:t> L. </a:t>
            </a:r>
            <a:r>
              <a:rPr lang="en-CA" sz="2800" dirty="0" err="1" smtClean="0"/>
              <a:t>Aguiar</a:t>
            </a:r>
            <a:r>
              <a:rPr lang="en-CA" sz="2800" dirty="0" smtClean="0"/>
              <a:t>   </a:t>
            </a:r>
          </a:p>
          <a:p>
            <a:r>
              <a:rPr lang="en-CA" sz="2800" dirty="0" smtClean="0"/>
              <a:t>	Ivan Vidal and Jamie Garcia-</a:t>
            </a:r>
            <a:r>
              <a:rPr lang="en-CA" sz="2800" dirty="0" err="1" smtClean="0"/>
              <a:t>Reinoso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6482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Presented by:</a:t>
            </a:r>
          </a:p>
          <a:p>
            <a:pPr algn="ctr"/>
            <a:r>
              <a:rPr lang="en-US" sz="2000" dirty="0" smtClean="0"/>
              <a:t>Gurpreet Singh Thind (7015428)</a:t>
            </a:r>
          </a:p>
          <a:p>
            <a:pPr algn="ctr"/>
            <a:r>
              <a:rPr lang="en-US" sz="2000" dirty="0" smtClean="0"/>
              <a:t>James </a:t>
            </a:r>
            <a:r>
              <a:rPr lang="en-US" sz="2000" dirty="0" err="1" smtClean="0"/>
              <a:t>Koksal</a:t>
            </a:r>
            <a:r>
              <a:rPr lang="en-US" sz="2000" dirty="0" smtClean="0"/>
              <a:t> </a:t>
            </a:r>
            <a:r>
              <a:rPr lang="en-US" sz="2000" dirty="0" smtClean="0"/>
              <a:t>(100716024)</a:t>
            </a:r>
            <a:endParaRPr lang="en-US" sz="2000" dirty="0" smtClean="0"/>
          </a:p>
          <a:p>
            <a:pPr algn="ctr"/>
            <a:r>
              <a:rPr lang="en-US" sz="2000" dirty="0" smtClean="0"/>
              <a:t>Mohammed </a:t>
            </a:r>
            <a:r>
              <a:rPr lang="en-US" sz="2000" dirty="0" err="1" smtClean="0"/>
              <a:t>Sanaullah</a:t>
            </a:r>
            <a:r>
              <a:rPr lang="en-US" sz="2000" dirty="0" smtClean="0"/>
              <a:t> (100833946)</a:t>
            </a:r>
          </a:p>
          <a:p>
            <a:pPr algn="ctr"/>
            <a:r>
              <a:rPr lang="en-US" sz="2000" dirty="0" smtClean="0"/>
              <a:t>Patrick </a:t>
            </a:r>
            <a:r>
              <a:rPr lang="en-US" sz="2000" dirty="0"/>
              <a:t> </a:t>
            </a:r>
            <a:r>
              <a:rPr lang="en-US" sz="2000" dirty="0" err="1" smtClean="0"/>
              <a:t>Khordoc</a:t>
            </a:r>
            <a:r>
              <a:rPr lang="en-US" sz="2000" dirty="0" smtClean="0"/>
              <a:t> </a:t>
            </a:r>
            <a:r>
              <a:rPr lang="en-US" sz="2000" dirty="0" smtClean="0"/>
              <a:t>(4275581)</a:t>
            </a:r>
            <a:endParaRPr lang="en-US" sz="2000" dirty="0" smtClean="0"/>
          </a:p>
          <a:p>
            <a:pPr algn="ctr"/>
            <a:r>
              <a:rPr lang="en-US" sz="2000" dirty="0" err="1" smtClean="0"/>
              <a:t>Tarush</a:t>
            </a:r>
            <a:r>
              <a:rPr lang="en-US" sz="2000" dirty="0" smtClean="0"/>
              <a:t> Saul (6210487)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79712" y="234888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DATA/domain/management/mgmt-case/ME</a:t>
            </a:r>
          </a:p>
          <a:p>
            <a:r>
              <a:rPr lang="en-CA" b="1" dirty="0" smtClean="0"/>
              <a:t>DATA: ME-id, supported security mechanisms, public key</a:t>
            </a:r>
            <a:endParaRPr lang="en-CA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Bootstrapping Procedure</a:t>
            </a:r>
            <a:endParaRPr lang="en-CA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35696" y="1988840"/>
            <a:ext cx="51845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1520" y="1772816"/>
            <a:ext cx="864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400" b="1" dirty="0" smtClean="0"/>
              <a:t>MA</a:t>
            </a:r>
            <a:endParaRPr lang="en-CA" sz="3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12360" y="1733327"/>
            <a:ext cx="864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400" b="1" dirty="0" smtClean="0"/>
              <a:t>ME</a:t>
            </a:r>
            <a:endParaRPr lang="en-CA" sz="3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07704" y="155679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INTEREST/domain/management/</a:t>
            </a:r>
            <a:r>
              <a:rPr lang="en-CA" b="1" dirty="0" smtClean="0"/>
              <a:t>mgmt-case</a:t>
            </a:r>
            <a:r>
              <a:rPr lang="en-CA" dirty="0" smtClean="0"/>
              <a:t>/ME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1331640" y="15567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(1)</a:t>
            </a:r>
            <a:endParaRPr lang="en-CA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35696" y="3356992"/>
            <a:ext cx="511256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1640" y="27089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(2)</a:t>
            </a:r>
            <a:endParaRPr lang="en-CA" dirty="0"/>
          </a:p>
        </p:txBody>
      </p:sp>
      <p:sp>
        <p:nvSpPr>
          <p:cNvPr id="16" name="TextBox 15"/>
          <p:cNvSpPr txBox="1"/>
          <p:nvPr/>
        </p:nvSpPr>
        <p:spPr>
          <a:xfrm>
            <a:off x="1979712" y="3790781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INTEREST/domain/management/mgmt-case/ME/MA-id/</a:t>
            </a:r>
            <a:r>
              <a:rPr lang="en-CA" b="1" dirty="0" err="1" smtClean="0"/>
              <a:t>Epk</a:t>
            </a:r>
            <a:r>
              <a:rPr lang="en-CA" b="1" dirty="0" smtClean="0"/>
              <a:t>(security mechanism, Ks)</a:t>
            </a:r>
            <a:endParaRPr lang="en-CA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39330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(3)</a:t>
            </a:r>
            <a:endParaRPr lang="en-CA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835696" y="4437112"/>
            <a:ext cx="518457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79712" y="4953942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DATA/domain/management/mgmt-case/ME/MA-id/</a:t>
            </a:r>
            <a:r>
              <a:rPr lang="en-CA" dirty="0" err="1" smtClean="0"/>
              <a:t>Epk</a:t>
            </a:r>
            <a:r>
              <a:rPr lang="en-CA" dirty="0" smtClean="0"/>
              <a:t>(security-mechanism, Ks)</a:t>
            </a:r>
          </a:p>
          <a:p>
            <a:r>
              <a:rPr lang="en-CA" b="1" dirty="0" smtClean="0"/>
              <a:t>DATA: Ks received</a:t>
            </a:r>
            <a:endParaRPr lang="en-CA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835696" y="5877272"/>
            <a:ext cx="511256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31640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(4)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542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BootStrapping</a:t>
            </a:r>
            <a:r>
              <a:rPr lang="en-CA" dirty="0" smtClean="0"/>
              <a:t> Procedure (cont)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2062589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INTEREST/domain/management/mgmt-case/MA-id/</a:t>
            </a:r>
            <a:r>
              <a:rPr lang="en-CA" b="1" dirty="0" smtClean="0"/>
              <a:t>EKs(test)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835696" y="2840162"/>
            <a:ext cx="51125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1640" y="226409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(5)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1979712" y="3429000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DATA/domain/management/mgmt-case/MA-id/EKs(security mechanism, Ks)</a:t>
            </a:r>
          </a:p>
          <a:p>
            <a:r>
              <a:rPr lang="en-CA" b="1" dirty="0" smtClean="0"/>
              <a:t>DATA: EKs(test’)</a:t>
            </a:r>
            <a:endParaRPr lang="en-C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377800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(6)</a:t>
            </a:r>
            <a:endParaRPr lang="en-CA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35696" y="4365104"/>
            <a:ext cx="51845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9552" y="1485945"/>
            <a:ext cx="864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400" b="1" dirty="0" smtClean="0"/>
              <a:t>MA</a:t>
            </a:r>
            <a:endParaRPr lang="en-CA" sz="3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96336" y="1485945"/>
            <a:ext cx="864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400" b="1" dirty="0" smtClean="0"/>
              <a:t>ME</a:t>
            </a:r>
            <a:endParaRPr lang="en-CA" sz="3400" b="1" dirty="0"/>
          </a:p>
        </p:txBody>
      </p:sp>
    </p:spTree>
    <p:extLst>
      <p:ext uri="{BB962C8B-B14F-4D97-AF65-F5344CB8AC3E}">
        <p14:creationId xmlns:p14="http://schemas.microsoft.com/office/powerpoint/2010/main" val="126905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MA &amp; ME Management Data Exchange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Case 1: MA pulls management data from ME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3956863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DATA/domain/management/mgmt-case/ME/MA-id/</a:t>
            </a:r>
            <a:r>
              <a:rPr lang="en-CA" dirty="0" err="1" smtClean="0"/>
              <a:t>Eks</a:t>
            </a:r>
            <a:r>
              <a:rPr lang="en-CA" dirty="0" smtClean="0"/>
              <a:t>(content-name, </a:t>
            </a:r>
            <a:r>
              <a:rPr lang="en-CA" dirty="0" err="1" smtClean="0"/>
              <a:t>seq</a:t>
            </a:r>
            <a:r>
              <a:rPr lang="en-CA" dirty="0" smtClean="0"/>
              <a:t>-num)</a:t>
            </a:r>
          </a:p>
          <a:p>
            <a:r>
              <a:rPr lang="en-CA" b="1" dirty="0" smtClean="0"/>
              <a:t>DATA: </a:t>
            </a:r>
            <a:r>
              <a:rPr lang="en-CA" b="1" dirty="0" err="1" smtClean="0"/>
              <a:t>Eks</a:t>
            </a:r>
            <a:r>
              <a:rPr lang="en-CA" b="1" dirty="0" smtClean="0"/>
              <a:t>(management-data, </a:t>
            </a:r>
            <a:r>
              <a:rPr lang="en-CA" b="1" dirty="0" err="1" smtClean="0"/>
              <a:t>seq</a:t>
            </a:r>
            <a:r>
              <a:rPr lang="en-CA" b="1" dirty="0" smtClean="0"/>
              <a:t>-num)</a:t>
            </a:r>
            <a:endParaRPr lang="en-CA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35696" y="3501008"/>
            <a:ext cx="51845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3528" y="2564904"/>
            <a:ext cx="864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400" b="1" dirty="0" smtClean="0"/>
              <a:t>MA</a:t>
            </a:r>
            <a:endParaRPr lang="en-CA" sz="3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40352" y="2564904"/>
            <a:ext cx="864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400" b="1" dirty="0" smtClean="0"/>
              <a:t>ME</a:t>
            </a:r>
            <a:endParaRPr lang="en-CA" sz="3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07704" y="2852936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INTEREST/domain/management/mgmt-case/ME/MA-id/</a:t>
            </a:r>
            <a:r>
              <a:rPr lang="en-CA" b="1" dirty="0" err="1" smtClean="0"/>
              <a:t>Eks</a:t>
            </a:r>
            <a:r>
              <a:rPr lang="en-CA" b="1" dirty="0" smtClean="0"/>
              <a:t>(management content-name, </a:t>
            </a:r>
            <a:r>
              <a:rPr lang="en-CA" b="1" dirty="0" err="1" smtClean="0"/>
              <a:t>seq</a:t>
            </a:r>
            <a:r>
              <a:rPr lang="en-CA" b="1" dirty="0" smtClean="0"/>
              <a:t>-num)</a:t>
            </a:r>
            <a:endParaRPr lang="en-C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31640" y="30689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(1)</a:t>
            </a:r>
            <a:endParaRPr lang="en-CA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35696" y="5085184"/>
            <a:ext cx="51125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31640" y="44371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(2)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980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MA &amp; ME Management Data Exchange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Case 2: MA pushes management data to ME</a:t>
            </a:r>
          </a:p>
          <a:p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1907704" y="3297758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DATA/domain/management/mgmt-case/ME/MA-id/</a:t>
            </a:r>
            <a:r>
              <a:rPr lang="en-CA" dirty="0" err="1" smtClean="0"/>
              <a:t>seq</a:t>
            </a:r>
            <a:r>
              <a:rPr lang="en-CA" dirty="0" smtClean="0"/>
              <a:t>-num</a:t>
            </a:r>
            <a:endParaRPr lang="en-CA" b="1" dirty="0" smtClean="0"/>
          </a:p>
          <a:p>
            <a:r>
              <a:rPr lang="en-CA" b="1" dirty="0" smtClean="0"/>
              <a:t>DATA: </a:t>
            </a:r>
            <a:r>
              <a:rPr lang="en-CA" b="1" dirty="0" err="1" smtClean="0"/>
              <a:t>seq</a:t>
            </a:r>
            <a:r>
              <a:rPr lang="en-CA" b="1" dirty="0" smtClean="0"/>
              <a:t>-num accepted</a:t>
            </a:r>
            <a:endParaRPr lang="en-CA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835696" y="2996952"/>
            <a:ext cx="51845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3528" y="2348880"/>
            <a:ext cx="864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400" b="1" dirty="0" smtClean="0"/>
              <a:t>MA</a:t>
            </a:r>
            <a:endParaRPr lang="en-CA" sz="3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668344" y="2204864"/>
            <a:ext cx="864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400" b="1" dirty="0" smtClean="0"/>
              <a:t>ME</a:t>
            </a:r>
            <a:endParaRPr lang="en-CA" sz="3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907704" y="2348880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INTEREST/domain/management/mgmt-case/ME/MA-publisher-id/</a:t>
            </a:r>
            <a:r>
              <a:rPr lang="en-CA" b="1" dirty="0" err="1" smtClean="0"/>
              <a:t>seq</a:t>
            </a:r>
            <a:r>
              <a:rPr lang="en-CA" b="1" dirty="0" smtClean="0"/>
              <a:t>-num</a:t>
            </a:r>
            <a:endParaRPr lang="en-CA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25649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(1)</a:t>
            </a:r>
            <a:endParaRPr lang="en-CA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835696" y="4197281"/>
            <a:ext cx="51125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31640" y="354920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(2)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1979712" y="4510861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INTEREST/domain/management/mgmt-case/MA-publisher-id/</a:t>
            </a:r>
            <a:r>
              <a:rPr lang="en-CA" b="1" dirty="0" err="1" smtClean="0"/>
              <a:t>seq</a:t>
            </a:r>
            <a:r>
              <a:rPr lang="en-CA" b="1" dirty="0" smtClean="0"/>
              <a:t>-num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835696" y="5157192"/>
            <a:ext cx="51125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31640" y="46531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(3)</a:t>
            </a:r>
            <a:endParaRPr lang="en-CA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835696" y="6250086"/>
            <a:ext cx="51845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07704" y="5518973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DATA/domain/management/mgmt-case/MA-id/</a:t>
            </a:r>
            <a:r>
              <a:rPr lang="en-CA" dirty="0" err="1" smtClean="0"/>
              <a:t>seq</a:t>
            </a:r>
            <a:r>
              <a:rPr lang="en-CA" dirty="0" smtClean="0"/>
              <a:t>-num</a:t>
            </a:r>
          </a:p>
          <a:p>
            <a:r>
              <a:rPr lang="en-CA" b="1" dirty="0" smtClean="0"/>
              <a:t>DATA: </a:t>
            </a:r>
            <a:r>
              <a:rPr lang="en-CA" b="1" dirty="0" err="1" smtClean="0"/>
              <a:t>Eks</a:t>
            </a:r>
            <a:r>
              <a:rPr lang="en-CA" b="1" dirty="0" smtClean="0"/>
              <a:t>(management-data)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31640" y="581803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(4)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56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126676" y="1396999"/>
          <a:ext cx="5143500" cy="203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60426" y="2571751"/>
            <a:ext cx="233661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Utilizing the Virtual machines and virtual network to validate our objective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60426" y="1504952"/>
            <a:ext cx="233661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Using the face management to evaluate the feasibility of framework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4943" y="3922438"/>
            <a:ext cx="2142308" cy="1550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In our framework, ME is deployed in the network and the network has own policies and procedures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64882" y="1504952"/>
            <a:ext cx="1649186" cy="17592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Lets revisit the objective of the framework to have a better understanding of our evaluation and validation 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0277" y="3853895"/>
            <a:ext cx="413485" cy="1865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TextBox 12"/>
          <p:cNvSpPr txBox="1"/>
          <p:nvPr/>
        </p:nvSpPr>
        <p:spPr>
          <a:xfrm rot="18205">
            <a:off x="190172" y="3817286"/>
            <a:ext cx="270384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O</a:t>
            </a:r>
          </a:p>
          <a:p>
            <a:r>
              <a:rPr lang="en-US" sz="1350" dirty="0"/>
              <a:t>B</a:t>
            </a:r>
          </a:p>
          <a:p>
            <a:r>
              <a:rPr lang="en-US" sz="1350" dirty="0"/>
              <a:t>J</a:t>
            </a:r>
          </a:p>
          <a:p>
            <a:r>
              <a:rPr lang="en-US" sz="1350" dirty="0"/>
              <a:t>E</a:t>
            </a:r>
          </a:p>
          <a:p>
            <a:r>
              <a:rPr lang="en-US" sz="1350" dirty="0"/>
              <a:t>C</a:t>
            </a:r>
          </a:p>
          <a:p>
            <a:r>
              <a:rPr lang="en-US" sz="1350" dirty="0"/>
              <a:t>T</a:t>
            </a:r>
          </a:p>
          <a:p>
            <a:r>
              <a:rPr lang="en-US" sz="1350" dirty="0"/>
              <a:t>I</a:t>
            </a:r>
          </a:p>
          <a:p>
            <a:r>
              <a:rPr lang="en-US" sz="1350" dirty="0"/>
              <a:t>V</a:t>
            </a:r>
          </a:p>
          <a:p>
            <a:r>
              <a:rPr lang="en-US" sz="1350" dirty="0"/>
              <a:t>E</a:t>
            </a:r>
          </a:p>
        </p:txBody>
      </p:sp>
      <p:sp>
        <p:nvSpPr>
          <p:cNvPr id="14" name="Right Arrow Callout 13"/>
          <p:cNvSpPr/>
          <p:nvPr/>
        </p:nvSpPr>
        <p:spPr>
          <a:xfrm>
            <a:off x="842555" y="3922438"/>
            <a:ext cx="2782388" cy="1550583"/>
          </a:xfrm>
          <a:prstGeom prst="right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ME has the ability to know the topology and network condition surrounding </a:t>
            </a:r>
            <a:r>
              <a:rPr lang="en-US" sz="1350" dirty="0" err="1"/>
              <a:t>PoA</a:t>
            </a:r>
            <a:r>
              <a:rPr lang="en-US" sz="1350" dirty="0"/>
              <a:t> or UE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5767251" y="4276453"/>
            <a:ext cx="1080952" cy="842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>
            <a:off x="6848203" y="3922438"/>
            <a:ext cx="1969226" cy="15505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Based on the information ME can assist UE in the network discovery and selection procedures</a:t>
            </a:r>
          </a:p>
        </p:txBody>
      </p:sp>
    </p:spTree>
    <p:extLst>
      <p:ext uri="{BB962C8B-B14F-4D97-AF65-F5344CB8AC3E}">
        <p14:creationId xmlns:p14="http://schemas.microsoft.com/office/powerpoint/2010/main" val="260960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228600"/>
            <a:ext cx="7886700" cy="6666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Forming the Test Bed: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895282"/>
            <a:ext cx="3593918" cy="5581717"/>
          </a:xfrm>
        </p:spPr>
        <p:txBody>
          <a:bodyPr>
            <a:normAutofit/>
          </a:bodyPr>
          <a:lstStyle/>
          <a:p>
            <a:r>
              <a:rPr lang="en-US" sz="1800" dirty="0"/>
              <a:t>Deployed in different Virtual machines</a:t>
            </a:r>
          </a:p>
          <a:p>
            <a:r>
              <a:rPr lang="en-US" sz="1800" dirty="0"/>
              <a:t>Connected to Virtual network</a:t>
            </a:r>
          </a:p>
          <a:p>
            <a:pPr marL="0" indent="0">
              <a:buNone/>
            </a:pPr>
            <a:r>
              <a:rPr lang="en-US" sz="1800" dirty="0"/>
              <a:t>Uses </a:t>
            </a:r>
            <a:r>
              <a:rPr lang="en-US" sz="1800" dirty="0" err="1"/>
              <a:t>CCNx</a:t>
            </a:r>
            <a:r>
              <a:rPr lang="en-US" sz="1800" dirty="0"/>
              <a:t> software</a:t>
            </a:r>
          </a:p>
          <a:p>
            <a:r>
              <a:rPr lang="en-US" sz="1800" dirty="0"/>
              <a:t>Java API used for three applications:</a:t>
            </a:r>
          </a:p>
          <a:p>
            <a:pPr lvl="1"/>
            <a:r>
              <a:rPr lang="en-US" dirty="0" smtClean="0"/>
              <a:t>NDN UE (featuring MA)</a:t>
            </a:r>
          </a:p>
          <a:p>
            <a:pPr lvl="1"/>
            <a:r>
              <a:rPr lang="en-US" dirty="0" smtClean="0"/>
              <a:t>Content Server</a:t>
            </a:r>
          </a:p>
          <a:p>
            <a:pPr lvl="1"/>
            <a:r>
              <a:rPr lang="en-US" dirty="0" smtClean="0"/>
              <a:t>ME</a:t>
            </a:r>
          </a:p>
          <a:p>
            <a:r>
              <a:rPr lang="en-US" sz="1800" dirty="0"/>
              <a:t>Bandwidth Constraint: 1Mbps (bidirectional) links to UE</a:t>
            </a:r>
          </a:p>
          <a:p>
            <a:r>
              <a:rPr lang="en-US" sz="1800" dirty="0"/>
              <a:t>Background traffic: Poisson distribution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135" y="1298122"/>
            <a:ext cx="4671602" cy="444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3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7886700" cy="4368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the validation scenario:</a:t>
            </a:r>
          </a:p>
          <a:p>
            <a:pPr lvl="1"/>
            <a:r>
              <a:rPr lang="en-US" dirty="0" smtClean="0"/>
              <a:t>NDN UE (launched in either basic NDN mode and framework-managed mode)</a:t>
            </a:r>
          </a:p>
          <a:p>
            <a:pPr lvl="2"/>
            <a:r>
              <a:rPr lang="en-US" dirty="0" smtClean="0"/>
              <a:t>Generates Interests periodically which matches a given prefix </a:t>
            </a:r>
          </a:p>
          <a:p>
            <a:pPr lvl="2"/>
            <a:r>
              <a:rPr lang="en-US" dirty="0" smtClean="0"/>
              <a:t>Computes RTT of Interests/RTT exchange</a:t>
            </a:r>
          </a:p>
          <a:p>
            <a:pPr lvl="1"/>
            <a:r>
              <a:rPr lang="en-US" dirty="0" smtClean="0"/>
              <a:t>Background traffic is generated using Poisson distribution</a:t>
            </a:r>
          </a:p>
          <a:p>
            <a:pPr lvl="1"/>
            <a:r>
              <a:rPr lang="en-US" dirty="0" smtClean="0"/>
              <a:t>The framework (i.e. validation scenario) is tested three times to compare performance</a:t>
            </a:r>
          </a:p>
          <a:p>
            <a:pPr lvl="2"/>
            <a:r>
              <a:rPr lang="en-US" dirty="0" smtClean="0"/>
              <a:t>Basic NDN with one probe per face</a:t>
            </a:r>
          </a:p>
          <a:p>
            <a:pPr lvl="2"/>
            <a:r>
              <a:rPr lang="en-US" dirty="0" smtClean="0"/>
              <a:t>Basic NDN with five probes per face</a:t>
            </a:r>
          </a:p>
          <a:p>
            <a:pPr lvl="2"/>
            <a:r>
              <a:rPr lang="en-US" dirty="0" smtClean="0"/>
              <a:t>NDN under framework-managed probe </a:t>
            </a:r>
          </a:p>
          <a:p>
            <a:pPr marL="685800" lvl="2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239015"/>
              </p:ext>
            </p:extLst>
          </p:nvPr>
        </p:nvGraphicFramePr>
        <p:xfrm>
          <a:off x="624566" y="4800600"/>
          <a:ext cx="7894867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1723"/>
                <a:gridCol w="3913144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Basic NDN mode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Framework</a:t>
                      </a:r>
                      <a:r>
                        <a:rPr lang="en-US" sz="1400" baseline="0" dirty="0" smtClean="0"/>
                        <a:t> managed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13030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UE Sends regular packet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Packet</a:t>
                      </a:r>
                      <a:r>
                        <a:rPr lang="en-US" sz="1400" baseline="0" dirty="0" smtClean="0"/>
                        <a:t> sent through all faces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RTT per face is calculated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Lowest RTT face is chosen till next probing or Interest times out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Multiple Interest can be sent at a time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MA</a:t>
                      </a:r>
                      <a:r>
                        <a:rPr lang="en-US" sz="1400" baseline="0" dirty="0" smtClean="0"/>
                        <a:t> is involved in choosing faces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Faces for management information is different than content retrieval so as to get better face for retrieval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11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5806" y="1600200"/>
            <a:ext cx="57323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186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Results…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891506"/>
            <a:ext cx="474345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87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In the figure a) RTT </a:t>
            </a:r>
            <a:r>
              <a:rPr lang="en-US" i="1" dirty="0"/>
              <a:t>in basic NDN with probing, </a:t>
            </a:r>
            <a:r>
              <a:rPr lang="en-US" i="1" dirty="0" smtClean="0"/>
              <a:t>1 probe </a:t>
            </a:r>
            <a:r>
              <a:rPr lang="en-US" i="1" dirty="0"/>
              <a:t>per </a:t>
            </a:r>
            <a:r>
              <a:rPr lang="en-US" i="1" dirty="0" smtClean="0"/>
              <a:t>face</a:t>
            </a:r>
          </a:p>
          <a:p>
            <a:pPr lvl="1"/>
            <a:r>
              <a:rPr lang="en-US" i="1" dirty="0" smtClean="0"/>
              <a:t>Instantaneous RTT got from every interest sent from UE</a:t>
            </a:r>
          </a:p>
          <a:p>
            <a:pPr lvl="1"/>
            <a:r>
              <a:rPr lang="en-US" i="1" dirty="0" smtClean="0"/>
              <a:t>Average RTT calculated instantaneous values in the last 5 sec and </a:t>
            </a:r>
            <a:r>
              <a:rPr lang="en-US" dirty="0" smtClean="0"/>
              <a:t>the </a:t>
            </a:r>
            <a:r>
              <a:rPr lang="en-US" dirty="0"/>
              <a:t>current face used by the UE to send </a:t>
            </a:r>
            <a:r>
              <a:rPr lang="en-US" dirty="0" smtClean="0"/>
              <a:t>Interests</a:t>
            </a:r>
          </a:p>
          <a:p>
            <a:pPr lvl="1"/>
            <a:r>
              <a:rPr lang="en-US" dirty="0" smtClean="0"/>
              <a:t>Between 0-40sec, may lead to choose any </a:t>
            </a:r>
            <a:r>
              <a:rPr lang="en-US" dirty="0"/>
              <a:t>of the available </a:t>
            </a:r>
            <a:r>
              <a:rPr lang="en-US" dirty="0" smtClean="0"/>
              <a:t>faces, </a:t>
            </a:r>
            <a:r>
              <a:rPr lang="en-US" dirty="0"/>
              <a:t>which may imply instability due to </a:t>
            </a:r>
            <a:r>
              <a:rPr lang="en-US" dirty="0" smtClean="0"/>
              <a:t>oscillations.</a:t>
            </a:r>
          </a:p>
          <a:p>
            <a:pPr lvl="1"/>
            <a:r>
              <a:rPr lang="en-US" dirty="0" smtClean="0"/>
              <a:t>Between 80-120 and 120-160 sec (different traffic conditions), the decision may be wrong for example choosing a </a:t>
            </a:r>
            <a:r>
              <a:rPr lang="en-US" dirty="0" err="1" smtClean="0"/>
              <a:t>PoA</a:t>
            </a:r>
            <a:r>
              <a:rPr lang="en-US" dirty="0" smtClean="0"/>
              <a:t> </a:t>
            </a:r>
            <a:r>
              <a:rPr lang="en-US" dirty="0"/>
              <a:t>with medium or high </a:t>
            </a:r>
            <a:r>
              <a:rPr lang="en-US" dirty="0" smtClean="0"/>
              <a:t>load</a:t>
            </a:r>
          </a:p>
          <a:p>
            <a:pPr lvl="1"/>
            <a:r>
              <a:rPr lang="en-US" dirty="0" smtClean="0"/>
              <a:t>Increasing the number of Interests used in a single probing process may improve the performance, but with the cost of increasing the </a:t>
            </a:r>
            <a:r>
              <a:rPr lang="en-US" sz="2700" dirty="0" smtClean="0"/>
              <a:t>overhead and thus decreasing</a:t>
            </a:r>
          </a:p>
          <a:p>
            <a:pPr lvl="2"/>
            <a:r>
              <a:rPr lang="en-US" sz="2300" dirty="0" smtClean="0"/>
              <a:t>Increased the number of interests per probing process to 5</a:t>
            </a:r>
          </a:p>
          <a:p>
            <a:r>
              <a:rPr lang="en-US" i="1" dirty="0" smtClean="0"/>
              <a:t>In the figure b</a:t>
            </a:r>
            <a:r>
              <a:rPr lang="en-US" i="1" dirty="0"/>
              <a:t>) RTT in NDN under a framework-managed mode</a:t>
            </a:r>
            <a:r>
              <a:rPr lang="en-US" i="1" dirty="0" smtClean="0"/>
              <a:t>.</a:t>
            </a:r>
          </a:p>
          <a:p>
            <a:pPr lvl="1"/>
            <a:r>
              <a:rPr lang="en-US" i="1" dirty="0" smtClean="0"/>
              <a:t>Performance decreases  between 80-120 sec (due to increasing traffic load </a:t>
            </a:r>
            <a:r>
              <a:rPr lang="en-US" i="1" dirty="0" smtClean="0">
                <a:sym typeface="Wingdings" pitchFamily="2" charset="2"/>
              </a:rPr>
              <a:t> </a:t>
            </a:r>
            <a:r>
              <a:rPr lang="en-US" i="1" dirty="0" err="1" smtClean="0">
                <a:sym typeface="Wingdings" pitchFamily="2" charset="2"/>
              </a:rPr>
              <a:t>PoA_A</a:t>
            </a:r>
            <a:endParaRPr lang="en-US" i="1" dirty="0" smtClean="0">
              <a:sym typeface="Wingdings" pitchFamily="2" charset="2"/>
            </a:endParaRPr>
          </a:p>
          <a:p>
            <a:pPr lvl="1"/>
            <a:r>
              <a:rPr lang="en-US" i="1" dirty="0" smtClean="0">
                <a:sym typeface="Wingdings" pitchFamily="2" charset="2"/>
              </a:rPr>
              <a:t>When happens ME sends message to MA, data coming from </a:t>
            </a:r>
            <a:r>
              <a:rPr lang="en-US" i="1" dirty="0" err="1" smtClean="0">
                <a:sym typeface="Wingdings" pitchFamily="2" charset="2"/>
              </a:rPr>
              <a:t>PoA_B</a:t>
            </a:r>
            <a:endParaRPr lang="en-US" i="1" dirty="0" smtClean="0">
              <a:sym typeface="Wingdings" pitchFamily="2" charset="2"/>
            </a:endParaRPr>
          </a:p>
          <a:p>
            <a:pPr lvl="1"/>
            <a:r>
              <a:rPr lang="en-US" i="1" dirty="0" smtClean="0">
                <a:sym typeface="Wingdings" pitchFamily="2" charset="2"/>
              </a:rPr>
              <a:t>Between 120-160 sec, traffic load medium then ME tells MA detach </a:t>
            </a:r>
            <a:r>
              <a:rPr lang="en-US" i="1" dirty="0" err="1" smtClean="0">
                <a:sym typeface="Wingdings" pitchFamily="2" charset="2"/>
              </a:rPr>
              <a:t>PoA_A</a:t>
            </a:r>
            <a:r>
              <a:rPr lang="en-US" i="1" dirty="0" smtClean="0">
                <a:sym typeface="Wingdings" pitchFamily="2" charset="2"/>
              </a:rPr>
              <a:t>, attach </a:t>
            </a:r>
            <a:r>
              <a:rPr lang="en-US" i="1" dirty="0" err="1" smtClean="0">
                <a:sym typeface="Wingdings" pitchFamily="2" charset="2"/>
              </a:rPr>
              <a:t>PoA_C</a:t>
            </a:r>
            <a:endParaRPr lang="en-US" i="1" dirty="0" smtClean="0">
              <a:sym typeface="Wingdings" pitchFamily="2" charset="2"/>
            </a:endParaRPr>
          </a:p>
          <a:p>
            <a:pPr lvl="1"/>
            <a:r>
              <a:rPr lang="en-US" i="1" dirty="0" smtClean="0">
                <a:sym typeface="Wingdings" pitchFamily="2" charset="2"/>
              </a:rPr>
              <a:t>Achieved a lower overhead due to more stable face selection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New </a:t>
            </a:r>
            <a:r>
              <a:rPr lang="en-US" i="1" dirty="0" err="1" smtClean="0">
                <a:sym typeface="Wingdings" pitchFamily="2" charset="2"/>
              </a:rPr>
              <a:t>PoA</a:t>
            </a:r>
            <a:r>
              <a:rPr lang="en-US" i="1" dirty="0" smtClean="0">
                <a:sym typeface="Wingdings" pitchFamily="2" charset="2"/>
              </a:rPr>
              <a:t> (120-160 sec), Average RTT reduce  14.78%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No need </a:t>
            </a:r>
            <a:r>
              <a:rPr lang="en-US" dirty="0" smtClean="0"/>
              <a:t>all </a:t>
            </a:r>
            <a:r>
              <a:rPr lang="en-US" dirty="0"/>
              <a:t>interfaces </a:t>
            </a:r>
            <a:r>
              <a:rPr lang="en-US" dirty="0" smtClean="0"/>
              <a:t>be active always</a:t>
            </a:r>
          </a:p>
          <a:p>
            <a:pPr lvl="1"/>
            <a:r>
              <a:rPr lang="en-US" dirty="0" smtClean="0"/>
              <a:t>De/Activating network </a:t>
            </a:r>
            <a:r>
              <a:rPr lang="en-US" dirty="0"/>
              <a:t>interfaces </a:t>
            </a:r>
            <a:r>
              <a:rPr lang="en-US" dirty="0" smtClean="0"/>
              <a:t>is useful resource saving</a:t>
            </a:r>
          </a:p>
          <a:p>
            <a:pPr lvl="1"/>
            <a:r>
              <a:rPr lang="en-US" dirty="0" smtClean="0"/>
              <a:t>The ME </a:t>
            </a:r>
            <a:r>
              <a:rPr lang="en-US" dirty="0"/>
              <a:t>can decide which </a:t>
            </a:r>
            <a:r>
              <a:rPr lang="en-US" dirty="0" smtClean="0"/>
              <a:t>UEs </a:t>
            </a:r>
            <a:r>
              <a:rPr lang="en-US" dirty="0"/>
              <a:t>attached to a saturated </a:t>
            </a:r>
            <a:r>
              <a:rPr lang="en-US" dirty="0" err="1"/>
              <a:t>PoA</a:t>
            </a:r>
            <a:r>
              <a:rPr lang="en-US" dirty="0"/>
              <a:t> should </a:t>
            </a:r>
            <a:r>
              <a:rPr lang="en-US" dirty="0" smtClean="0"/>
              <a:t>be moved </a:t>
            </a:r>
            <a:r>
              <a:rPr lang="en-US" dirty="0"/>
              <a:t>to a </a:t>
            </a:r>
            <a:r>
              <a:rPr lang="en-US" dirty="0" smtClean="0"/>
              <a:t>different </a:t>
            </a:r>
            <a:r>
              <a:rPr lang="en-US" dirty="0" err="1" smtClean="0"/>
              <a:t>PoA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649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Introduction	</a:t>
            </a:r>
          </a:p>
          <a:p>
            <a:r>
              <a:rPr lang="en-CA" dirty="0" smtClean="0"/>
              <a:t>Management Requirements</a:t>
            </a:r>
          </a:p>
          <a:p>
            <a:r>
              <a:rPr lang="en-CA" dirty="0" smtClean="0"/>
              <a:t>Management Architecture</a:t>
            </a:r>
          </a:p>
          <a:p>
            <a:r>
              <a:rPr lang="en-CA" dirty="0" smtClean="0"/>
              <a:t>Reliable And Secure Content Data Exchange</a:t>
            </a:r>
          </a:p>
          <a:p>
            <a:r>
              <a:rPr lang="en-CA" dirty="0" smtClean="0"/>
              <a:t>Evaluation </a:t>
            </a:r>
            <a:r>
              <a:rPr lang="en-CA" dirty="0"/>
              <a:t>&amp; </a:t>
            </a:r>
            <a:r>
              <a:rPr lang="en-CA" dirty="0" smtClean="0"/>
              <a:t>Validation</a:t>
            </a:r>
            <a:endParaRPr lang="en-CA" dirty="0"/>
          </a:p>
          <a:p>
            <a:r>
              <a:rPr lang="en-CA" dirty="0" smtClean="0"/>
              <a:t>Results</a:t>
            </a:r>
          </a:p>
          <a:p>
            <a:r>
              <a:rPr lang="en-CA" dirty="0" smtClean="0"/>
              <a:t>Conclusion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Results…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54685"/>
            <a:ext cx="8229600" cy="301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25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Conclusion…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Flexible and comprehensive management of NDN</a:t>
            </a:r>
          </a:p>
          <a:p>
            <a:r>
              <a:rPr lang="en-US" sz="2800" dirty="0" smtClean="0"/>
              <a:t>Management procedures are taken care with the help of information available in the network, supplied by MA and utilized by ME, UE and MA to perform management</a:t>
            </a:r>
          </a:p>
          <a:p>
            <a:r>
              <a:rPr lang="en-US" sz="2800" dirty="0" smtClean="0"/>
              <a:t>It has reliable, secure and asynchronous management structure</a:t>
            </a:r>
          </a:p>
          <a:p>
            <a:r>
              <a:rPr lang="en-US" sz="2800" dirty="0" smtClean="0"/>
              <a:t>Enables easy interoperation with ICN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202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0"/>
            <a:ext cx="9178636" cy="6858000"/>
          </a:xfrm>
        </p:spPr>
      </p:pic>
    </p:spTree>
    <p:extLst>
      <p:ext uri="{BB962C8B-B14F-4D97-AF65-F5344CB8AC3E}">
        <p14:creationId xmlns:p14="http://schemas.microsoft.com/office/powerpoint/2010/main" val="16326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370" y="189460"/>
            <a:ext cx="3285308" cy="421277"/>
          </a:xfrm>
        </p:spPr>
        <p:txBody>
          <a:bodyPr>
            <a:normAutofit/>
          </a:bodyPr>
          <a:lstStyle/>
          <a:p>
            <a:pPr algn="l"/>
            <a:r>
              <a:rPr lang="en-C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271" y="990600"/>
            <a:ext cx="8487592" cy="5867401"/>
          </a:xfrm>
        </p:spPr>
        <p:txBody>
          <a:bodyPr>
            <a:normAutofit/>
          </a:bodyPr>
          <a:lstStyle/>
          <a:p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NDN</a:t>
            </a:r>
          </a:p>
          <a:p>
            <a:endParaRPr lang="en-C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              </a:t>
            </a:r>
            <a:r>
              <a:rPr lang="en-CA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algn="l"/>
            <a:endParaRPr lang="en-CA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16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6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 Pkt.</a:t>
            </a:r>
          </a:p>
          <a:p>
            <a:r>
              <a:rPr lang="en-CA" sz="16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Data Consumer                              Data Producer</a:t>
            </a:r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CA" sz="15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Pkt.</a:t>
            </a:r>
          </a:p>
          <a:p>
            <a:pPr algn="l"/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</a:t>
            </a:r>
          </a:p>
          <a:p>
            <a:pPr algn="l"/>
            <a:endParaRPr lang="en-CA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CA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CA" sz="16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 packet                                                           Pending Interest Table (PIT)</a:t>
            </a:r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</a:t>
            </a:r>
            <a:r>
              <a:rPr lang="en-CA" sz="16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Forwarding Info. Base (FIB)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944184" y="1471529"/>
            <a:ext cx="666206" cy="4408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591492" y="1471529"/>
            <a:ext cx="650518" cy="3835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Curved Down Arrow 15"/>
          <p:cNvSpPr/>
          <p:nvPr/>
        </p:nvSpPr>
        <p:spPr>
          <a:xfrm>
            <a:off x="3497580" y="2970171"/>
            <a:ext cx="2155372" cy="533942"/>
          </a:xfrm>
          <a:prstGeom prst="curved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35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rved Up Arrow 16"/>
          <p:cNvSpPr/>
          <p:nvPr/>
        </p:nvSpPr>
        <p:spPr>
          <a:xfrm flipH="1">
            <a:off x="3458387" y="3889670"/>
            <a:ext cx="2155372" cy="450669"/>
          </a:xfrm>
          <a:prstGeom prst="curved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35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854925" y="5195752"/>
            <a:ext cx="839288" cy="97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743197" y="4906735"/>
            <a:ext cx="1077686" cy="59762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NDN node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879667" y="4619353"/>
            <a:ext cx="901339" cy="499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879667" y="5187996"/>
            <a:ext cx="90133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868236" y="5295356"/>
            <a:ext cx="901339" cy="3608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839790" y="4457700"/>
            <a:ext cx="252766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 Store (CS)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24200" y="1912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           DATA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01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4340"/>
            <a:ext cx="7886700" cy="666683"/>
          </a:xfrm>
        </p:spPr>
        <p:txBody>
          <a:bodyPr>
            <a:normAutofit/>
          </a:bodyPr>
          <a:lstStyle/>
          <a:p>
            <a:r>
              <a:rPr lang="en-C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Requirements in NDN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778181"/>
            <a:ext cx="8748848" cy="4065814"/>
          </a:xfrm>
        </p:spPr>
        <p:txBody>
          <a:bodyPr>
            <a:normAutofit/>
          </a:bodyPr>
          <a:lstStyle/>
          <a:p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“ Strategy Layer” for forwarding of packets [4]. Ability for FOB entries to address multiple interfaces.</a:t>
            </a:r>
          </a:p>
          <a:p>
            <a:endParaRPr lang="en-CA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Manageability aspects that allow network to control the reception of content by user.</a:t>
            </a:r>
          </a:p>
          <a:p>
            <a:endParaRPr lang="en-CA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Management procedures for Storage and Usable Trust.</a:t>
            </a:r>
          </a:p>
          <a:p>
            <a:pPr marL="0" indent="0">
              <a:buNone/>
            </a:pPr>
            <a:endParaRPr lang="en-CA" sz="16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16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Network input or intervention. No co-ordination between NDN node and network itself.</a:t>
            </a:r>
          </a:p>
          <a:p>
            <a:pPr marL="0" indent="0">
              <a:buNone/>
            </a:pPr>
            <a:endParaRPr lang="en-CA" sz="16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16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Limited to static rules or information collected by local node.</a:t>
            </a:r>
            <a:r>
              <a:rPr lang="en-CA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CA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58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Management Framework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3886200" cy="6019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CA" b="1" dirty="0" smtClean="0"/>
              <a:t>Management Agent:</a:t>
            </a:r>
          </a:p>
          <a:p>
            <a:pPr lvl="1"/>
            <a:r>
              <a:rPr lang="en-CA" dirty="0" smtClean="0"/>
              <a:t>Access and updates</a:t>
            </a:r>
          </a:p>
          <a:p>
            <a:pPr lvl="1">
              <a:buNone/>
            </a:pPr>
            <a:r>
              <a:rPr lang="en-CA" dirty="0" smtClean="0"/>
              <a:t>    NDN structures</a:t>
            </a:r>
          </a:p>
          <a:p>
            <a:pPr lvl="1">
              <a:buNone/>
            </a:pPr>
            <a:endParaRPr lang="en-CA" dirty="0" smtClean="0"/>
          </a:p>
          <a:p>
            <a:pPr lvl="1"/>
            <a:r>
              <a:rPr lang="en-CA" dirty="0" smtClean="0"/>
              <a:t>Can interface with</a:t>
            </a:r>
          </a:p>
          <a:p>
            <a:pPr lvl="1">
              <a:buNone/>
            </a:pPr>
            <a:r>
              <a:rPr lang="en-CA" dirty="0" smtClean="0"/>
              <a:t>      local apps ( </a:t>
            </a:r>
            <a:r>
              <a:rPr lang="en-CA" dirty="0" err="1" smtClean="0"/>
              <a:t>Eg</a:t>
            </a:r>
            <a:r>
              <a:rPr lang="en-CA" dirty="0" smtClean="0"/>
              <a:t>: Info about </a:t>
            </a:r>
            <a:r>
              <a:rPr lang="en-CA" dirty="0" err="1" smtClean="0"/>
              <a:t>QoS</a:t>
            </a:r>
            <a:r>
              <a:rPr lang="en-CA" dirty="0" smtClean="0"/>
              <a:t> requirement for a video)</a:t>
            </a:r>
          </a:p>
          <a:p>
            <a:pPr lvl="1">
              <a:buNone/>
            </a:pPr>
            <a:endParaRPr lang="en-CA" dirty="0" smtClean="0"/>
          </a:p>
          <a:p>
            <a:pPr lvl="1"/>
            <a:r>
              <a:rPr lang="en-CA" dirty="0" smtClean="0"/>
              <a:t>Can interface with lower layers of UE to obtain link info</a:t>
            </a:r>
          </a:p>
          <a:p>
            <a:pPr lvl="3"/>
            <a:r>
              <a:rPr lang="en-CA" dirty="0" smtClean="0"/>
              <a:t>Identifying available wireless networks</a:t>
            </a:r>
          </a:p>
          <a:p>
            <a:pPr lvl="2">
              <a:buNone/>
            </a:pPr>
            <a:endParaRPr lang="en-CA" dirty="0" smtClean="0"/>
          </a:p>
          <a:p>
            <a:pPr lvl="1">
              <a:buNone/>
            </a:pPr>
            <a:r>
              <a:rPr lang="en-CA" dirty="0" smtClean="0"/>
              <a:t>All above Info is used to guide management processes. </a:t>
            </a:r>
          </a:p>
          <a:p>
            <a:pPr lvl="1">
              <a:buNone/>
            </a:pPr>
            <a:r>
              <a:rPr lang="en-CA" dirty="0" smtClean="0"/>
              <a:t>	</a:t>
            </a:r>
          </a:p>
          <a:p>
            <a:pPr lvl="1">
              <a:buNone/>
            </a:pPr>
            <a:endParaRPr lang="en-CA" dirty="0" smtClean="0"/>
          </a:p>
        </p:txBody>
      </p:sp>
      <p:pic>
        <p:nvPicPr>
          <p:cNvPr id="5" name="Picture 4" descr="NDN 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685800"/>
            <a:ext cx="48768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Management Framework (2)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85800"/>
            <a:ext cx="3581400" cy="5440363"/>
          </a:xfrm>
        </p:spPr>
        <p:txBody>
          <a:bodyPr>
            <a:normAutofit lnSpcReduction="10000"/>
          </a:bodyPr>
          <a:lstStyle/>
          <a:p>
            <a:endParaRPr lang="en-CA" b="1" dirty="0" smtClean="0"/>
          </a:p>
          <a:p>
            <a:r>
              <a:rPr lang="en-CA" b="1" dirty="0" smtClean="0"/>
              <a:t>Manager Entity:</a:t>
            </a:r>
          </a:p>
          <a:p>
            <a:pPr lvl="1"/>
            <a:r>
              <a:rPr lang="en-CA" dirty="0" smtClean="0"/>
              <a:t>Interacts with MA </a:t>
            </a:r>
          </a:p>
          <a:p>
            <a:pPr lvl="1">
              <a:buNone/>
            </a:pPr>
            <a:r>
              <a:rPr lang="en-CA" dirty="0" smtClean="0"/>
              <a:t>	for management </a:t>
            </a:r>
          </a:p>
          <a:p>
            <a:pPr lvl="1">
              <a:buNone/>
            </a:pPr>
            <a:r>
              <a:rPr lang="en-CA" dirty="0" smtClean="0"/>
              <a:t>	procedures</a:t>
            </a:r>
          </a:p>
          <a:p>
            <a:pPr lvl="1">
              <a:buNone/>
            </a:pPr>
            <a:endParaRPr lang="en-CA" dirty="0" smtClean="0"/>
          </a:p>
          <a:p>
            <a:pPr lvl="1"/>
            <a:r>
              <a:rPr lang="en-CA" dirty="0" smtClean="0"/>
              <a:t>Triggered by diff mechanisms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Centralized or Distributed</a:t>
            </a:r>
          </a:p>
          <a:p>
            <a:pPr lvl="1">
              <a:buNone/>
            </a:pPr>
            <a:endParaRPr lang="en-CA" dirty="0" smtClean="0"/>
          </a:p>
        </p:txBody>
      </p:sp>
      <p:pic>
        <p:nvPicPr>
          <p:cNvPr id="7" name="Picture 6" descr="NDN 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838200"/>
            <a:ext cx="48768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Management Framework (3)</a:t>
            </a:r>
            <a:endParaRPr lang="en-CA" dirty="0"/>
          </a:p>
        </p:txBody>
      </p:sp>
      <p:pic>
        <p:nvPicPr>
          <p:cNvPr id="4" name="Content Placeholder 3" descr="NDN fu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62000"/>
            <a:ext cx="9143999" cy="5791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Support Procedures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Framework needs exchange of data using:</a:t>
            </a:r>
          </a:p>
          <a:p>
            <a:pPr lvl="1"/>
            <a:endParaRPr lang="en-CA" b="1" dirty="0" smtClean="0"/>
          </a:p>
          <a:p>
            <a:pPr lvl="1"/>
            <a:r>
              <a:rPr lang="en-CA" b="1" dirty="0" smtClean="0"/>
              <a:t>Asynchronous Exchange</a:t>
            </a:r>
          </a:p>
          <a:p>
            <a:pPr lvl="1"/>
            <a:endParaRPr lang="en-CA" b="1" dirty="0" smtClean="0"/>
          </a:p>
          <a:p>
            <a:pPr lvl="1"/>
            <a:r>
              <a:rPr lang="en-CA" b="1" dirty="0" smtClean="0"/>
              <a:t> Reliability</a:t>
            </a:r>
          </a:p>
          <a:p>
            <a:pPr lvl="1">
              <a:buNone/>
            </a:pPr>
            <a:endParaRPr lang="en-CA" b="1" dirty="0" smtClean="0"/>
          </a:p>
          <a:p>
            <a:pPr lvl="1"/>
            <a:r>
              <a:rPr lang="en-CA" b="1" dirty="0" smtClean="0"/>
              <a:t>Security</a:t>
            </a:r>
          </a:p>
          <a:p>
            <a:pPr lvl="2">
              <a:buNone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Bootstrapping Procedure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Bootstrapping procedure used for</a:t>
            </a:r>
          </a:p>
          <a:p>
            <a:pPr lvl="1"/>
            <a:r>
              <a:rPr lang="en-CA" dirty="0" smtClean="0"/>
              <a:t>MA discovering an ME who can offer the appropriate management services</a:t>
            </a:r>
          </a:p>
          <a:p>
            <a:pPr lvl="1">
              <a:buNone/>
            </a:pPr>
            <a:endParaRPr lang="en-CA" dirty="0" smtClean="0"/>
          </a:p>
          <a:p>
            <a:pPr lvl="1"/>
            <a:r>
              <a:rPr lang="en-CA" dirty="0" smtClean="0"/>
              <a:t>MA and ME agreeing on a security mechanism to encrypt management data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51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957</Words>
  <Application>Microsoft Office PowerPoint</Application>
  <PresentationFormat>On-screen Show (4:3)</PresentationFormat>
  <Paragraphs>193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A NAMED DATA NETWORKING FLEXIBLE FRAMEWORK FOR MANAGEMENT COMMUNICATION</vt:lpstr>
      <vt:lpstr>Outline </vt:lpstr>
      <vt:lpstr>INTRODUCTION</vt:lpstr>
      <vt:lpstr>Management Requirements in NDN</vt:lpstr>
      <vt:lpstr>Management Framework</vt:lpstr>
      <vt:lpstr>Management Framework (2)</vt:lpstr>
      <vt:lpstr>Management Framework (3)</vt:lpstr>
      <vt:lpstr>Support Procedures</vt:lpstr>
      <vt:lpstr>Bootstrapping Procedure</vt:lpstr>
      <vt:lpstr>Bootstrapping Procedure</vt:lpstr>
      <vt:lpstr>BootStrapping Procedure (cont)</vt:lpstr>
      <vt:lpstr>MA &amp; ME Management Data Exchange</vt:lpstr>
      <vt:lpstr>MA &amp; ME Management Data Exchange</vt:lpstr>
      <vt:lpstr>PowerPoint Presentation</vt:lpstr>
      <vt:lpstr>Forming the Test Bed:</vt:lpstr>
      <vt:lpstr>PowerPoint Presentation</vt:lpstr>
      <vt:lpstr>Results</vt:lpstr>
      <vt:lpstr>Results…</vt:lpstr>
      <vt:lpstr>Results…</vt:lpstr>
      <vt:lpstr>Results…</vt:lpstr>
      <vt:lpstr>Conclusion…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NDN</dc:title>
  <dc:creator>MIR</dc:creator>
  <cp:lastModifiedBy>Thind-Manu</cp:lastModifiedBy>
  <cp:revision>19</cp:revision>
  <dcterms:created xsi:type="dcterms:W3CDTF">2006-08-16T00:00:00Z</dcterms:created>
  <dcterms:modified xsi:type="dcterms:W3CDTF">2013-03-26T04:07:43Z</dcterms:modified>
</cp:coreProperties>
</file>