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1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1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9C46-BBA0-4924-9D00-5EC79242BFEA}" type="datetimeFigureOut">
              <a:rPr lang="en-CA" smtClean="0"/>
              <a:t>25/03/2013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C55F8-DF37-4D89-A194-2FE06905A72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47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480F-8280-4E01-86A9-C04992E2A4F7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7CD1-FC69-4ECB-89BA-72AAAF10C76B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2D53-28F7-4A9F-BF71-4CE757F7F281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E8B2-29AC-46CF-8D9A-E1295B10C749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D05F-1032-4A0E-BA0A-2488A5FCF8D3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D663-91CC-4748-ABE6-167CEC1AECEA}" type="datetime1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63C-1D00-449F-89BA-B5F4D4585757}" type="datetime1">
              <a:rPr lang="en-US" smtClean="0"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B537-BA3B-4021-B47C-7B8E8602AD9F}" type="datetime1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668B-C874-47EC-959B-BAFAF38B063D}" type="datetime1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6FBEB-19DF-4196-967A-E71C13591D8A}" type="datetime1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5B57-74E7-4436-8546-5AA11CA84DD3}" type="datetime1">
              <a:rPr lang="en-US" smtClean="0"/>
              <a:t>3/25/2013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D104DF6-C839-4DBC-B106-AF78B7A0C412}" type="datetime1">
              <a:rPr lang="en-US" smtClean="0"/>
              <a:t>3/25/2013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543800" cy="1904999"/>
          </a:xfrm>
        </p:spPr>
        <p:txBody>
          <a:bodyPr/>
          <a:lstStyle/>
          <a:p>
            <a:r>
              <a:rPr lang="en-CA" sz="3600" b="1" dirty="0"/>
              <a:t>Economic Incentives in Information-</a:t>
            </a:r>
            <a:br>
              <a:rPr lang="en-CA" sz="3600" b="1" dirty="0"/>
            </a:br>
            <a:r>
              <a:rPr lang="en-CA" sz="3600" b="1" dirty="0"/>
              <a:t>Centric Networking: Implications for</a:t>
            </a:r>
            <a:br>
              <a:rPr lang="en-CA" sz="3600" b="1" dirty="0"/>
            </a:br>
            <a:r>
              <a:rPr lang="en-CA" sz="3600" b="1" dirty="0"/>
              <a:t>Protocol Design and Public Policy</a:t>
            </a:r>
            <a:endParaRPr lang="en-CA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6461760" cy="1981200"/>
          </a:xfrm>
        </p:spPr>
        <p:txBody>
          <a:bodyPr>
            <a:normAutofit fontScale="85000" lnSpcReduction="20000"/>
          </a:bodyPr>
          <a:lstStyle/>
          <a:p>
            <a:r>
              <a:rPr lang="en-CA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Group Members:</a:t>
            </a:r>
          </a:p>
          <a:p>
            <a:r>
              <a:rPr lang="en-CA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Muhammad Kamran Siddique</a:t>
            </a:r>
          </a:p>
          <a:p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Adel M </a:t>
            </a:r>
            <a:r>
              <a:rPr lang="en-US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Shafiei</a:t>
            </a:r>
            <a:endParaRPr lang="en-US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en-US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Khaleed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Mohamed Abdel Fatah </a:t>
            </a:r>
          </a:p>
          <a:p>
            <a:r>
              <a:rPr lang="en-US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Ahsan</a:t>
            </a: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Ejaz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endParaRPr lang="en-US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en-US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Turki</a:t>
            </a:r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Alghamdi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endParaRPr lang="en-US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Raja </a:t>
            </a:r>
            <a:r>
              <a:rPr lang="en-US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Aamir</a:t>
            </a:r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Aurangzeb</a:t>
            </a:r>
            <a:endParaRPr lang="en-US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Benefits VS Costs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/>
          <a:lstStyle/>
          <a:p>
            <a:r>
              <a:rPr lang="en-CA" dirty="0" smtClean="0"/>
              <a:t>Network players choice in deployment of caches is based on a compromise between benefits and costs.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8" y="2438400"/>
            <a:ext cx="838644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449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Prices for Different Network Players Caching Services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654242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926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Viability </a:t>
            </a:r>
            <a:r>
              <a:rPr lang="en-CA" sz="4000" dirty="0"/>
              <a:t>of cache </a:t>
            </a:r>
            <a:r>
              <a:rPr lang="en-CA" sz="4000" dirty="0" smtClean="0"/>
              <a:t>service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239000" cy="482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89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Cache Deployment Scenarios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en-CA" dirty="0"/>
              <a:t>The </a:t>
            </a:r>
            <a:r>
              <a:rPr lang="en-CA" dirty="0" smtClean="0"/>
              <a:t>eyeball network </a:t>
            </a:r>
            <a:r>
              <a:rPr lang="en-CA" dirty="0"/>
              <a:t>appropriates the most benefits when it deploys its own caching infrastructure: </a:t>
            </a:r>
            <a:endParaRPr lang="en-CA" dirty="0" smtClean="0"/>
          </a:p>
          <a:p>
            <a:pPr marL="114300" indent="0" algn="justLow">
              <a:buNone/>
            </a:pPr>
            <a:r>
              <a:rPr lang="en-CA" dirty="0" smtClean="0"/>
              <a:t>a</a:t>
            </a:r>
            <a:r>
              <a:rPr lang="en-CA" dirty="0"/>
              <a:t>) Eyeball network deploys transparent caches;</a:t>
            </a:r>
          </a:p>
          <a:p>
            <a:pPr marL="114300" indent="0" algn="justLow">
              <a:buNone/>
            </a:pPr>
            <a:r>
              <a:rPr lang="en-CA" dirty="0"/>
              <a:t>b) eyeball network deploys commercial caches; </a:t>
            </a:r>
            <a:endParaRPr lang="en-CA" dirty="0" smtClean="0"/>
          </a:p>
          <a:p>
            <a:pPr marL="114300" indent="0" algn="justLow">
              <a:buNone/>
            </a:pPr>
            <a:r>
              <a:rPr lang="en-CA" dirty="0" smtClean="0"/>
              <a:t>c</a:t>
            </a:r>
            <a:r>
              <a:rPr lang="en-CA" dirty="0"/>
              <a:t>) eyeball network pays CDN to co-locate and terminate traffic; and </a:t>
            </a:r>
            <a:endParaRPr lang="en-CA" dirty="0" smtClean="0"/>
          </a:p>
          <a:p>
            <a:pPr marL="114300" indent="0" algn="justLow">
              <a:buNone/>
            </a:pPr>
            <a:r>
              <a:rPr lang="en-CA" dirty="0" smtClean="0"/>
              <a:t>d</a:t>
            </a:r>
            <a:r>
              <a:rPr lang="en-CA" dirty="0"/>
              <a:t>) CDN pays </a:t>
            </a:r>
            <a:r>
              <a:rPr lang="en-CA" dirty="0" smtClean="0"/>
              <a:t>eyeball network </a:t>
            </a:r>
            <a:r>
              <a:rPr lang="en-CA" dirty="0"/>
              <a:t>to co-locate and terminate traffic.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Implications of the Proposed ICN Architecture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buFont typeface="Wingdings" pitchFamily="2" charset="2"/>
              <a:buChar char="Ø"/>
            </a:pPr>
            <a:r>
              <a:rPr lang="en-CA" dirty="0" smtClean="0"/>
              <a:t>Accounting, reporting and payment mechanism</a:t>
            </a:r>
          </a:p>
          <a:p>
            <a:pPr algn="justLow"/>
            <a:r>
              <a:rPr lang="en-CA" dirty="0"/>
              <a:t>ICN must incorporate features that make it </a:t>
            </a:r>
            <a:r>
              <a:rPr lang="en-CA" dirty="0" smtClean="0"/>
              <a:t>easy to </a:t>
            </a:r>
            <a:r>
              <a:rPr lang="en-CA" dirty="0"/>
              <a:t>implement payment mechanisms to </a:t>
            </a:r>
            <a:r>
              <a:rPr lang="en-CA" dirty="0" smtClean="0"/>
              <a:t>support caching-based </a:t>
            </a:r>
            <a:r>
              <a:rPr lang="en-CA" dirty="0"/>
              <a:t>business models.</a:t>
            </a:r>
            <a:endParaRPr lang="en-CA" dirty="0" smtClean="0"/>
          </a:p>
          <a:p>
            <a:pPr algn="justLow"/>
            <a:r>
              <a:rPr lang="en-CA" dirty="0"/>
              <a:t>payment mechanisms must </a:t>
            </a:r>
            <a:r>
              <a:rPr lang="en-CA" dirty="0" smtClean="0"/>
              <a:t>provide disincentives </a:t>
            </a:r>
            <a:r>
              <a:rPr lang="en-CA" dirty="0"/>
              <a:t>for fraud</a:t>
            </a:r>
            <a:r>
              <a:rPr lang="en-CA" dirty="0" smtClean="0"/>
              <a:t>.</a:t>
            </a:r>
          </a:p>
          <a:p>
            <a:pPr algn="justLow"/>
            <a:endParaRPr lang="en-CA" dirty="0" smtClean="0"/>
          </a:p>
          <a:p>
            <a:pPr algn="justLow">
              <a:buFont typeface="Wingdings" pitchFamily="2" charset="2"/>
              <a:buChar char="Ø"/>
            </a:pPr>
            <a:r>
              <a:rPr lang="en-CA" dirty="0" smtClean="0"/>
              <a:t>Cache hit ratios</a:t>
            </a:r>
          </a:p>
          <a:p>
            <a:pPr algn="justLow"/>
            <a:r>
              <a:rPr lang="en-CA" dirty="0"/>
              <a:t>ICN design must </a:t>
            </a:r>
            <a:r>
              <a:rPr lang="en-CA" dirty="0" smtClean="0"/>
              <a:t>emphasize cache </a:t>
            </a:r>
            <a:r>
              <a:rPr lang="en-CA" dirty="0"/>
              <a:t>performance in addition to primary </a:t>
            </a:r>
            <a:r>
              <a:rPr lang="en-CA" dirty="0" smtClean="0"/>
              <a:t>concerns, such </a:t>
            </a:r>
            <a:r>
              <a:rPr lang="en-CA" dirty="0"/>
              <a:t>as efficient transport and </a:t>
            </a:r>
            <a:r>
              <a:rPr lang="en-CA" dirty="0" smtClean="0"/>
              <a:t>security.</a:t>
            </a:r>
          </a:p>
          <a:p>
            <a:pPr algn="justLow"/>
            <a:r>
              <a:rPr lang="en-CA" dirty="0" smtClean="0"/>
              <a:t>The trade-offs between </a:t>
            </a:r>
            <a:r>
              <a:rPr lang="en-CA" dirty="0"/>
              <a:t>cache hit ratios and access </a:t>
            </a:r>
            <a:r>
              <a:rPr lang="en-CA" dirty="0" smtClean="0"/>
              <a:t>controls must </a:t>
            </a:r>
            <a:r>
              <a:rPr lang="en-CA" dirty="0"/>
              <a:t>be carefully studied in order to design ICN</a:t>
            </a:r>
            <a:r>
              <a:rPr lang="en-CA" dirty="0" smtClean="0"/>
              <a:t>.</a:t>
            </a:r>
          </a:p>
          <a:p>
            <a:pPr algn="justLow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3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en-CA" dirty="0" smtClean="0"/>
              <a:t>Economic incentives of </a:t>
            </a:r>
            <a:r>
              <a:rPr lang="en-CA" dirty="0"/>
              <a:t>different types of network players </a:t>
            </a:r>
            <a:r>
              <a:rPr lang="en-CA" dirty="0" smtClean="0"/>
              <a:t>is evaluated to partake in </a:t>
            </a:r>
            <a:r>
              <a:rPr lang="en-CA" dirty="0"/>
              <a:t>an information-centric </a:t>
            </a:r>
            <a:r>
              <a:rPr lang="en-CA" dirty="0" smtClean="0"/>
              <a:t>network.</a:t>
            </a:r>
          </a:p>
          <a:p>
            <a:pPr algn="justLow"/>
            <a:r>
              <a:rPr lang="en-CA" dirty="0" smtClean="0"/>
              <a:t>Two </a:t>
            </a:r>
            <a:r>
              <a:rPr lang="en-CA" dirty="0"/>
              <a:t>deployment </a:t>
            </a:r>
            <a:r>
              <a:rPr lang="en-CA" dirty="0" smtClean="0"/>
              <a:t>scenarios that </a:t>
            </a:r>
            <a:r>
              <a:rPr lang="en-CA" dirty="0"/>
              <a:t>maximize social welfare when a </a:t>
            </a:r>
            <a:r>
              <a:rPr lang="en-CA" dirty="0" smtClean="0"/>
              <a:t>payment flow </a:t>
            </a:r>
            <a:r>
              <a:rPr lang="en-CA" dirty="0"/>
              <a:t>exists between the publisher and </a:t>
            </a:r>
            <a:r>
              <a:rPr lang="en-CA" dirty="0" smtClean="0"/>
              <a:t>the caching </a:t>
            </a:r>
            <a:r>
              <a:rPr lang="en-CA" dirty="0"/>
              <a:t>service </a:t>
            </a:r>
            <a:r>
              <a:rPr lang="en-CA" dirty="0" smtClean="0"/>
              <a:t>provider is presented. </a:t>
            </a:r>
          </a:p>
          <a:p>
            <a:pPr lvl="1" algn="justLow"/>
            <a:r>
              <a:rPr lang="en-CA" dirty="0" smtClean="0"/>
              <a:t>In </a:t>
            </a:r>
            <a:r>
              <a:rPr lang="en-CA" dirty="0"/>
              <a:t>the first, eyeball </a:t>
            </a:r>
            <a:r>
              <a:rPr lang="en-CA" dirty="0" smtClean="0"/>
              <a:t>networks provide </a:t>
            </a:r>
            <a:r>
              <a:rPr lang="en-CA" dirty="0"/>
              <a:t>the caching infrastructure </a:t>
            </a:r>
            <a:r>
              <a:rPr lang="en-CA" dirty="0" smtClean="0"/>
              <a:t>through an </a:t>
            </a:r>
            <a:r>
              <a:rPr lang="en-CA" dirty="0"/>
              <a:t>entity that serves as a transaction </a:t>
            </a:r>
            <a:r>
              <a:rPr lang="en-CA" dirty="0" smtClean="0"/>
              <a:t>broker between </a:t>
            </a:r>
            <a:r>
              <a:rPr lang="en-CA" dirty="0"/>
              <a:t>publishers and various networks. </a:t>
            </a:r>
            <a:endParaRPr lang="en-CA" dirty="0" smtClean="0"/>
          </a:p>
          <a:p>
            <a:pPr lvl="1" algn="justLow"/>
            <a:r>
              <a:rPr lang="en-CA" dirty="0" smtClean="0"/>
              <a:t>In the second</a:t>
            </a:r>
            <a:r>
              <a:rPr lang="en-CA" dirty="0"/>
              <a:t>, eyeball networks pay third-party </a:t>
            </a:r>
            <a:r>
              <a:rPr lang="en-CA" dirty="0" smtClean="0"/>
              <a:t>content distribution </a:t>
            </a:r>
            <a:r>
              <a:rPr lang="en-CA" dirty="0"/>
              <a:t>networks (CDNs) an amount, </a:t>
            </a:r>
            <a:r>
              <a:rPr lang="en-CA" dirty="0" smtClean="0"/>
              <a:t>equivalent to </a:t>
            </a:r>
            <a:r>
              <a:rPr lang="en-CA" dirty="0"/>
              <a:t>the realized bandwidth and transit </a:t>
            </a:r>
            <a:r>
              <a:rPr lang="en-CA" dirty="0" smtClean="0"/>
              <a:t>savings from </a:t>
            </a:r>
            <a:r>
              <a:rPr lang="en-CA" dirty="0"/>
              <a:t>caching, to deploy </a:t>
            </a:r>
            <a:r>
              <a:rPr lang="en-CA" dirty="0" smtClean="0"/>
              <a:t>caches.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Study Limitations and Future Enhancements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endParaRPr lang="en-CA" dirty="0" smtClean="0"/>
          </a:p>
          <a:p>
            <a:pPr algn="justLow"/>
            <a:r>
              <a:rPr lang="en-CA" dirty="0" smtClean="0"/>
              <a:t>ICN </a:t>
            </a:r>
            <a:r>
              <a:rPr lang="en-CA" dirty="0"/>
              <a:t>design must provide mechanisms to </a:t>
            </a:r>
            <a:r>
              <a:rPr lang="en-CA" dirty="0" smtClean="0"/>
              <a:t>easily identify </a:t>
            </a:r>
            <a:r>
              <a:rPr lang="en-CA" dirty="0"/>
              <a:t>authorized intermediaries for files, </a:t>
            </a:r>
            <a:r>
              <a:rPr lang="en-CA" dirty="0" smtClean="0"/>
              <a:t>in order </a:t>
            </a:r>
            <a:r>
              <a:rPr lang="en-CA" dirty="0"/>
              <a:t>to minimize duplication of efforts to </a:t>
            </a:r>
            <a:r>
              <a:rPr lang="en-CA" dirty="0" smtClean="0"/>
              <a:t>provide caching infrastructure</a:t>
            </a:r>
            <a:r>
              <a:rPr lang="en-CA" dirty="0" smtClean="0"/>
              <a:t>.</a:t>
            </a:r>
          </a:p>
          <a:p>
            <a:pPr marL="114300" indent="0" algn="justLow">
              <a:buNone/>
            </a:pPr>
            <a:endParaRPr lang="en-CA" dirty="0" smtClean="0"/>
          </a:p>
          <a:p>
            <a:pPr algn="justLow"/>
            <a:r>
              <a:rPr lang="en-CA" dirty="0" smtClean="0"/>
              <a:t>Some policy for the regulators should be defined in order to control the price, because eyeball networks can implement different pricing depending on CDN and CDN customers.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3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600" dirty="0" smtClean="0"/>
              <a:t>Introduction</a:t>
            </a:r>
          </a:p>
          <a:p>
            <a:r>
              <a:rPr lang="en-CA" sz="3600" dirty="0" smtClean="0"/>
              <a:t>Assumptions</a:t>
            </a:r>
          </a:p>
          <a:p>
            <a:r>
              <a:rPr lang="en-CA" sz="3600" dirty="0" smtClean="0"/>
              <a:t>Model</a:t>
            </a:r>
          </a:p>
          <a:p>
            <a:r>
              <a:rPr lang="en-CA" sz="3600" dirty="0" smtClean="0"/>
              <a:t>Cache Deployment in Network</a:t>
            </a:r>
          </a:p>
          <a:p>
            <a:r>
              <a:rPr lang="en-CA" sz="3600" dirty="0" smtClean="0"/>
              <a:t>Conclusion</a:t>
            </a:r>
          </a:p>
          <a:p>
            <a:r>
              <a:rPr lang="en-CA" sz="3600" dirty="0" smtClean="0"/>
              <a:t>Study Limitations and Future Enhancements</a:t>
            </a:r>
            <a:endParaRPr lang="en-CA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en-CA" dirty="0" smtClean="0"/>
              <a:t>Aim of </a:t>
            </a:r>
            <a:r>
              <a:rPr lang="en-CA" dirty="0"/>
              <a:t>future Internet </a:t>
            </a:r>
            <a:r>
              <a:rPr lang="en-CA" dirty="0" smtClean="0"/>
              <a:t>architecture is to deploy </a:t>
            </a:r>
            <a:r>
              <a:rPr lang="en-CA" dirty="0"/>
              <a:t>a widely distributed storage </a:t>
            </a:r>
            <a:r>
              <a:rPr lang="en-CA" dirty="0" smtClean="0"/>
              <a:t>infrastructure within </a:t>
            </a:r>
            <a:r>
              <a:rPr lang="en-CA" dirty="0"/>
              <a:t>the network that </a:t>
            </a:r>
            <a:r>
              <a:rPr lang="en-CA" dirty="0" smtClean="0"/>
              <a:t>facilitates delivery </a:t>
            </a:r>
            <a:r>
              <a:rPr lang="en-CA" dirty="0"/>
              <a:t>of </a:t>
            </a:r>
            <a:r>
              <a:rPr lang="en-CA" dirty="0" smtClean="0"/>
              <a:t>content.</a:t>
            </a:r>
          </a:p>
          <a:p>
            <a:pPr algn="justLow"/>
            <a:r>
              <a:rPr lang="en-CA" dirty="0" smtClean="0"/>
              <a:t>Basically, this is referred to as </a:t>
            </a:r>
            <a:r>
              <a:rPr lang="en-CA" i="1" dirty="0" smtClean="0"/>
              <a:t>Information Centric Networking</a:t>
            </a:r>
            <a:r>
              <a:rPr lang="en-CA" dirty="0" smtClean="0"/>
              <a:t> (ICN).</a:t>
            </a:r>
          </a:p>
          <a:p>
            <a:pPr algn="justLow"/>
            <a:r>
              <a:rPr lang="en-CA" dirty="0" smtClean="0"/>
              <a:t>The main objective of ICN is to address some challenges of current Internet such as</a:t>
            </a:r>
          </a:p>
          <a:p>
            <a:pPr lvl="1" algn="justLow">
              <a:buFont typeface="Wingdings" pitchFamily="2" charset="2"/>
              <a:buChar char="ü"/>
            </a:pPr>
            <a:r>
              <a:rPr lang="en-CA" dirty="0"/>
              <a:t>lack of data </a:t>
            </a:r>
            <a:r>
              <a:rPr lang="en-CA" dirty="0" smtClean="0"/>
              <a:t>persistence</a:t>
            </a:r>
            <a:endParaRPr lang="en-CA" dirty="0"/>
          </a:p>
          <a:p>
            <a:pPr lvl="1" algn="justLow">
              <a:buFont typeface="Wingdings" pitchFamily="2" charset="2"/>
              <a:buChar char="ü"/>
            </a:pPr>
            <a:r>
              <a:rPr lang="en-CA" dirty="0" smtClean="0"/>
              <a:t>Security</a:t>
            </a:r>
          </a:p>
          <a:p>
            <a:pPr lvl="1" algn="justLow">
              <a:buFont typeface="Wingdings" pitchFamily="2" charset="2"/>
              <a:buChar char="ü"/>
            </a:pPr>
            <a:r>
              <a:rPr lang="en-CA" dirty="0" smtClean="0"/>
              <a:t>efficient </a:t>
            </a:r>
            <a:r>
              <a:rPr lang="en-CA" dirty="0"/>
              <a:t>in-network content</a:t>
            </a:r>
          </a:p>
          <a:p>
            <a:pPr lvl="1" algn="justLow">
              <a:buFont typeface="Wingdings" pitchFamily="2" charset="2"/>
              <a:buChar char="ü"/>
            </a:pPr>
            <a:r>
              <a:rPr lang="en-CA" dirty="0"/>
              <a:t>delivery support</a:t>
            </a:r>
          </a:p>
          <a:p>
            <a:pPr algn="justLow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Motivation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endParaRPr lang="en-CA" dirty="0" smtClean="0"/>
          </a:p>
          <a:p>
            <a:pPr algn="justLow"/>
            <a:r>
              <a:rPr lang="en-CA" dirty="0" smtClean="0"/>
              <a:t>Failure </a:t>
            </a:r>
            <a:r>
              <a:rPr lang="en-CA" dirty="0"/>
              <a:t>of previous studies to evaluate the economic incentives of various stakeholders in order to deploy the required storage </a:t>
            </a:r>
            <a:r>
              <a:rPr lang="en-CA" dirty="0" smtClean="0"/>
              <a:t>infrastructure</a:t>
            </a:r>
          </a:p>
          <a:p>
            <a:pPr marL="114300" indent="0" algn="justLow">
              <a:buNone/>
            </a:pPr>
            <a:endParaRPr lang="en-CA" dirty="0"/>
          </a:p>
          <a:p>
            <a:pPr algn="justLow"/>
            <a:r>
              <a:rPr lang="en-CA" dirty="0"/>
              <a:t> Policy issues, such as the effect of ICN on competition, network neutrality, and overall social welfare, have been largely </a:t>
            </a:r>
            <a:r>
              <a:rPr lang="en-CA" dirty="0" smtClean="0"/>
              <a:t>ignored.</a:t>
            </a:r>
          </a:p>
          <a:p>
            <a:pPr algn="justLow"/>
            <a:endParaRPr lang="en-CA" dirty="0"/>
          </a:p>
          <a:p>
            <a:pPr algn="justLow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4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Assumptions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en-CA" dirty="0" smtClean="0"/>
              <a:t>Both dedicated storage and content store are referred as cache.</a:t>
            </a:r>
          </a:p>
          <a:p>
            <a:pPr lvl="1" algn="justLow">
              <a:buFont typeface="Wingdings" pitchFamily="2" charset="2"/>
              <a:buChar char="ü"/>
            </a:pPr>
            <a:r>
              <a:rPr lang="en-CA" dirty="0" smtClean="0"/>
              <a:t>Extra memory on board routers is referred as content stores.</a:t>
            </a:r>
          </a:p>
          <a:p>
            <a:pPr algn="justLow"/>
            <a:r>
              <a:rPr lang="en-CA" dirty="0" smtClean="0"/>
              <a:t>Caches are integrated at network layer.</a:t>
            </a:r>
          </a:p>
          <a:p>
            <a:pPr lvl="1" algn="justLow">
              <a:buFont typeface="Wingdings" pitchFamily="2" charset="2"/>
              <a:buChar char="ü"/>
            </a:pPr>
            <a:r>
              <a:rPr lang="en-CA" dirty="0" smtClean="0"/>
              <a:t> Unlike current TCP-IP model where caches are deployed at application layer.</a:t>
            </a:r>
            <a:endParaRPr lang="en-CA" dirty="0"/>
          </a:p>
          <a:p>
            <a:pPr algn="justLow"/>
            <a:r>
              <a:rPr lang="en-CA" dirty="0" smtClean="0"/>
              <a:t>Caches are </a:t>
            </a:r>
            <a:r>
              <a:rPr lang="en-CA" dirty="0"/>
              <a:t>deployed in existing network locations (</a:t>
            </a:r>
            <a:r>
              <a:rPr lang="en-CA" dirty="0" smtClean="0"/>
              <a:t>e.g. edge </a:t>
            </a:r>
            <a:r>
              <a:rPr lang="en-CA" dirty="0"/>
              <a:t>routers, NAPs, and private peering points).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Network players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7962358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77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Network Model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447800"/>
            <a:ext cx="7077075" cy="481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68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Network Model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80996"/>
            <a:ext cx="6477000" cy="5272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852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Network 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Low"/>
            <a:r>
              <a:rPr lang="en-CA" sz="2000" dirty="0" smtClean="0"/>
              <a:t>In </a:t>
            </a:r>
            <a:r>
              <a:rPr lang="en-CA" sz="2000" dirty="0"/>
              <a:t>the model in Fig. 1a, the </a:t>
            </a:r>
            <a:r>
              <a:rPr lang="en-CA" sz="2000" dirty="0" smtClean="0"/>
              <a:t>publisher buys </a:t>
            </a:r>
            <a:r>
              <a:rPr lang="en-CA" sz="2000" dirty="0"/>
              <a:t>network access from a tier 2 network, which uses transit and </a:t>
            </a:r>
            <a:r>
              <a:rPr lang="en-CA" sz="2000" dirty="0" smtClean="0"/>
              <a:t>peering relationships </a:t>
            </a:r>
            <a:r>
              <a:rPr lang="en-CA" sz="2000" dirty="0"/>
              <a:t>with other networks to reach the eyeball network. </a:t>
            </a:r>
            <a:endParaRPr lang="en-CA" sz="2000" dirty="0" smtClean="0"/>
          </a:p>
          <a:p>
            <a:pPr algn="justLow"/>
            <a:r>
              <a:rPr lang="en-CA" sz="2000" dirty="0" smtClean="0"/>
              <a:t>In </a:t>
            </a:r>
            <a:r>
              <a:rPr lang="en-CA" sz="2000" dirty="0"/>
              <a:t>the model </a:t>
            </a:r>
            <a:r>
              <a:rPr lang="en-CA" sz="2000" dirty="0" smtClean="0"/>
              <a:t>in Figure </a:t>
            </a:r>
            <a:r>
              <a:rPr lang="en-CA" sz="2000" dirty="0"/>
              <a:t>1b, publishers buy network access from a tier 1 transit network that </a:t>
            </a:r>
            <a:r>
              <a:rPr lang="en-CA" sz="2000" dirty="0" smtClean="0"/>
              <a:t>connects directly </a:t>
            </a:r>
            <a:r>
              <a:rPr lang="en-CA" sz="2000" dirty="0"/>
              <a:t>to eyeball networks. </a:t>
            </a:r>
            <a:endParaRPr lang="en-CA" sz="2000" dirty="0" smtClean="0"/>
          </a:p>
          <a:p>
            <a:pPr algn="justLow"/>
            <a:r>
              <a:rPr lang="en-CA" sz="2000" dirty="0" smtClean="0"/>
              <a:t>In </a:t>
            </a:r>
            <a:r>
              <a:rPr lang="en-CA" sz="2000" dirty="0"/>
              <a:t>both models, publishers have the choice </a:t>
            </a:r>
            <a:r>
              <a:rPr lang="en-CA" sz="2000" dirty="0" smtClean="0"/>
              <a:t>to buy </a:t>
            </a:r>
            <a:r>
              <a:rPr lang="en-CA" sz="2000" dirty="0"/>
              <a:t>caching services from only one of three types of network players </a:t>
            </a:r>
            <a:r>
              <a:rPr lang="en-CA" sz="2000" dirty="0" smtClean="0"/>
              <a:t>namely transit </a:t>
            </a:r>
            <a:r>
              <a:rPr lang="en-CA" sz="2000" dirty="0"/>
              <a:t>networks (Networks A, A1 and A2), eyeball networks (Network B) </a:t>
            </a:r>
            <a:r>
              <a:rPr lang="en-CA" sz="2000" dirty="0" smtClean="0"/>
              <a:t>and content </a:t>
            </a:r>
            <a:r>
              <a:rPr lang="en-CA" sz="2000" dirty="0"/>
              <a:t>distribution networks (Network C). </a:t>
            </a:r>
            <a:endParaRPr lang="en-CA" sz="2000" dirty="0" smtClean="0"/>
          </a:p>
          <a:p>
            <a:pPr algn="justLow"/>
            <a:r>
              <a:rPr lang="en-CA" sz="2000" dirty="0" smtClean="0"/>
              <a:t>Content </a:t>
            </a:r>
            <a:r>
              <a:rPr lang="en-CA" sz="2000" dirty="0"/>
              <a:t>distribution </a:t>
            </a:r>
            <a:r>
              <a:rPr lang="en-CA" sz="2000" dirty="0" smtClean="0"/>
              <a:t>networks locate </a:t>
            </a:r>
            <a:r>
              <a:rPr lang="en-CA" sz="2000" dirty="0"/>
              <a:t>their servers and caches directly within the eyeball network (e.g., </a:t>
            </a:r>
            <a:r>
              <a:rPr lang="en-CA" sz="2000" dirty="0" smtClean="0"/>
              <a:t>Akamai) or </a:t>
            </a:r>
            <a:r>
              <a:rPr lang="en-CA" sz="2000" dirty="0"/>
              <a:t>outside the eyeball network (e.g., Limelight</a:t>
            </a:r>
            <a:r>
              <a:rPr lang="en-CA" sz="2000" dirty="0" smtClean="0"/>
              <a:t>).</a:t>
            </a:r>
            <a:endParaRPr lang="en-C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4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244</TotalTime>
  <Words>691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Economic Incentives in Information- Centric Networking: Implications for Protocol Design and Public Policy</vt:lpstr>
      <vt:lpstr>Outline</vt:lpstr>
      <vt:lpstr>Introduction</vt:lpstr>
      <vt:lpstr>Motivation</vt:lpstr>
      <vt:lpstr>Assumptions</vt:lpstr>
      <vt:lpstr>Network players</vt:lpstr>
      <vt:lpstr>Network Model</vt:lpstr>
      <vt:lpstr>Network Model</vt:lpstr>
      <vt:lpstr>Network Model</vt:lpstr>
      <vt:lpstr>Benefits VS Costs</vt:lpstr>
      <vt:lpstr>Prices for Different Network Players Caching Services</vt:lpstr>
      <vt:lpstr>Viability of cache service</vt:lpstr>
      <vt:lpstr>Cache Deployment Scenarios</vt:lpstr>
      <vt:lpstr>Implications of the Proposed ICN Architecture</vt:lpstr>
      <vt:lpstr>Conclusion</vt:lpstr>
      <vt:lpstr>Study Limitations and Future Enhancements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Incentives in Information- Centric Networking: Implications for Protocol Design and Public Policy</dc:title>
  <dc:creator>Adel</dc:creator>
  <cp:lastModifiedBy>Kamran</cp:lastModifiedBy>
  <cp:revision>18</cp:revision>
  <dcterms:created xsi:type="dcterms:W3CDTF">2006-08-16T00:00:00Z</dcterms:created>
  <dcterms:modified xsi:type="dcterms:W3CDTF">2013-03-26T01:50:12Z</dcterms:modified>
</cp:coreProperties>
</file>