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331" r:id="rId4"/>
    <p:sldId id="259" r:id="rId5"/>
    <p:sldId id="261" r:id="rId6"/>
    <p:sldId id="332" r:id="rId7"/>
    <p:sldId id="333" r:id="rId8"/>
    <p:sldId id="334" r:id="rId9"/>
    <p:sldId id="336" r:id="rId10"/>
    <p:sldId id="320" r:id="rId11"/>
    <p:sldId id="337" r:id="rId12"/>
    <p:sldId id="338" r:id="rId13"/>
    <p:sldId id="339" r:id="rId14"/>
    <p:sldId id="340" r:id="rId15"/>
    <p:sldId id="341" r:id="rId16"/>
    <p:sldId id="342" r:id="rId17"/>
    <p:sldId id="344" r:id="rId18"/>
    <p:sldId id="343" r:id="rId19"/>
    <p:sldId id="345" r:id="rId20"/>
    <p:sldId id="346" r:id="rId21"/>
  </p:sldIdLst>
  <p:sldSz cx="9144000" cy="6858000" type="screen4x3"/>
  <p:notesSz cx="6950075" cy="9167813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891A7"/>
    <a:srgbClr val="000000"/>
    <a:srgbClr val="B0B0B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9" autoAdjust="0"/>
    <p:restoredTop sz="94300" autoAdjust="0"/>
  </p:normalViewPr>
  <p:slideViewPr>
    <p:cSldViewPr>
      <p:cViewPr varScale="1">
        <p:scale>
          <a:sx n="87" d="100"/>
          <a:sy n="87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19E1DD-332C-4180-BA54-A657E5470A4C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9471B4-505C-4FCC-9007-4CC3F4DCFC2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AD06C-B781-4195-B3AC-8DDC8860549F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FC178-9721-4905-B053-8FA7F1A29F8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698DC-9C13-4D74-86FE-DD556013121F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76570-E7B6-46F6-A33F-729E7DB8DDA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1DC3-4803-4AF7-8C6A-446EA57AEFC7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2DB5F-6B19-4018-B153-9F56E05C709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3A5345-43B0-4F69-AFCA-CF6BDD5C1D08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BCB801-A9CC-4A00-962A-D41236129B9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8EB02-3901-4B30-AF5F-9A5BF7E6D037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ACDB8-E149-4698-A0C9-8711E8A4AFB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860671-FE6F-4F68-9CF4-7B7088021808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3F60E7-5C01-449D-B697-DD930403075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F812F-693B-41F7-B29F-5773E60B7D7B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1928F-6C1C-4D0A-9760-B761CF9E460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B05C3C-D1F9-4FED-929D-89E2AD4419CE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F828FB-E95E-4418-BA48-5567B3B4A579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3123BA-C161-4DDA-9F39-2C2BFB216240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883CCF-7F28-4000-94DE-67575B8B2E3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B9CDBB-8BC6-4A8F-ACAB-3E1A51D0D7B0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FB5300-27C2-402B-B04C-FA99820CD2C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1CB1378-CB1C-43E7-964F-D658CB6C5B28}" type="datetimeFigureOut">
              <a:rPr lang="en-CA"/>
              <a:pPr>
                <a:defRPr/>
              </a:pPr>
              <a:t>25/03/2013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93B81EC-BDE8-4A37-B49D-A47263A25AE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2" r:id="rId2"/>
    <p:sldLayoutId id="2147483708" r:id="rId3"/>
    <p:sldLayoutId id="2147483703" r:id="rId4"/>
    <p:sldLayoutId id="2147483709" r:id="rId5"/>
    <p:sldLayoutId id="2147483704" r:id="rId6"/>
    <p:sldLayoutId id="2147483710" r:id="rId7"/>
    <p:sldLayoutId id="2147483711" r:id="rId8"/>
    <p:sldLayoutId id="2147483712" r:id="rId9"/>
    <p:sldLayoutId id="2147483705" r:id="rId10"/>
    <p:sldLayoutId id="2147483706" r:id="rId11"/>
  </p:sldLayoutIdLst>
  <p:transition spd="med">
    <p:wipe dir="r"/>
  </p:transition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055" y="0"/>
            <a:ext cx="8496945" cy="187220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CA" sz="3500" dirty="0" smtClean="0">
                <a:solidFill>
                  <a:schemeClr val="tx2">
                    <a:satMod val="130000"/>
                  </a:schemeClr>
                </a:solidFill>
              </a:rPr>
              <a:t>Location vs. Identities in Internet Content: Applying Information-Centric Principles in Today’s Networks</a:t>
            </a:r>
            <a:endParaRPr lang="en-CA" sz="35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068960"/>
            <a:ext cx="7992888" cy="1224136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400" dirty="0" smtClean="0"/>
              <a:t>Instructor: Assoc. Prof. Chung-</a:t>
            </a:r>
            <a:r>
              <a:rPr lang="en-CA" sz="2400" dirty="0" err="1" smtClean="0"/>
              <a:t>Horng</a:t>
            </a:r>
            <a:r>
              <a:rPr lang="en-CA" sz="2400" dirty="0" smtClean="0"/>
              <a:t> Lung </a:t>
            </a:r>
          </a:p>
          <a:p>
            <a:pPr fontAlgn="auto">
              <a:spcAft>
                <a:spcPts val="0"/>
              </a:spcAft>
              <a:defRPr/>
            </a:pPr>
            <a:r>
              <a:rPr lang="en-CA" sz="2400" dirty="0" smtClean="0"/>
              <a:t>Group members : Qui Nguyen, </a:t>
            </a:r>
            <a:r>
              <a:rPr lang="en-US" sz="2400" dirty="0" smtClean="0"/>
              <a:t>Xiaolin Li,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                             Tianning Liang, </a:t>
            </a:r>
            <a:r>
              <a:rPr lang="en-CA" sz="2400" dirty="0" smtClean="0"/>
              <a:t>Mohammad Tahooni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CA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CA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0"/>
            <a:ext cx="7993063" cy="7207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CA" sz="4400" dirty="0" smtClean="0">
                <a:solidFill>
                  <a:schemeClr val="tx2">
                    <a:satMod val="130000"/>
                  </a:schemeClr>
                </a:solidFill>
              </a:rPr>
              <a:t>ICN architectures 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400800"/>
            <a:ext cx="304800" cy="304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>
              <a:latin typeface="Gill Sans MT"/>
            </a:endParaRPr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1" y="620713"/>
            <a:ext cx="7345114" cy="554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Support content distribution by </a:t>
            </a:r>
            <a:r>
              <a:rPr lang="en-CA" sz="2200" b="1" dirty="0" smtClean="0">
                <a:latin typeface="Gill Sans MT"/>
              </a:rPr>
              <a:t>directly</a:t>
            </a:r>
            <a:r>
              <a:rPr lang="en-CA" sz="2200" dirty="0" smtClean="0">
                <a:latin typeface="Gill Sans MT"/>
              </a:rPr>
              <a:t> </a:t>
            </a:r>
            <a:r>
              <a:rPr lang="en-CA" sz="2200" b="1" dirty="0" smtClean="0">
                <a:latin typeface="Gill Sans MT"/>
              </a:rPr>
              <a:t>retrieved from appropriate source.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Aim to content-oriented </a:t>
            </a:r>
            <a:r>
              <a:rPr lang="en-CA" sz="2200" b="1" dirty="0" smtClean="0">
                <a:latin typeface="Gill Sans MT"/>
              </a:rPr>
              <a:t>security</a:t>
            </a:r>
            <a:r>
              <a:rPr lang="en-CA" sz="2200" dirty="0" smtClean="0">
                <a:latin typeface="Gill Sans MT"/>
              </a:rPr>
              <a:t> model.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>
                <a:latin typeface="Gill Sans MT"/>
              </a:rPr>
              <a:t> </a:t>
            </a:r>
            <a:r>
              <a:rPr lang="en-CA" dirty="0" smtClean="0">
                <a:latin typeface="Gill Sans MT"/>
              </a:rPr>
              <a:t>secure binding b/w name and content vs. friendly name: human-readable, hierarchical form</a:t>
            </a:r>
            <a:r>
              <a:rPr lang="en-CA" dirty="0">
                <a:latin typeface="Gill Sans MT"/>
              </a:rPr>
              <a:t>.</a:t>
            </a: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Clean-slate network design: replace entire TCP/IP by new architecture.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 new packet header format.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>
                <a:latin typeface="Gill Sans MT"/>
              </a:rPr>
              <a:t> </a:t>
            </a:r>
            <a:r>
              <a:rPr lang="en-CA" dirty="0" smtClean="0">
                <a:latin typeface="Gill Sans MT"/>
              </a:rPr>
              <a:t>packets addressed by location-independent identifiers.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Data-Oriented Network Architecture (DONA).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Content-Centric Networking (CCN) or Named Data Networking (DND).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Publish-Subscribe Internet Routing Paradigm (PSIRP) or Publish-Subscribe Internet Technology (PURSUIT).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Network of Information (NetInf).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088" y="0"/>
            <a:ext cx="8208912" cy="720725"/>
          </a:xfrm>
        </p:spPr>
        <p:txBody>
          <a:bodyPr>
            <a:noAutofit/>
          </a:bodyPr>
          <a:lstStyle/>
          <a:p>
            <a:pPr marL="365125" indent="-282575">
              <a:spcBef>
                <a:spcPts val="600"/>
              </a:spcBef>
            </a:pPr>
            <a:r>
              <a:rPr lang="en-CA" sz="3000" dirty="0" smtClean="0"/>
              <a:t>Data-Oriented Network Architecture (DONA).</a:t>
            </a:r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620713"/>
            <a:ext cx="7407275" cy="5688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DONA names: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a principal: self-certifying, hash of the public key.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>
                <a:latin typeface="Gill Sans MT"/>
              </a:rPr>
              <a:t>a</a:t>
            </a:r>
            <a:r>
              <a:rPr lang="en-CA" dirty="0" smtClean="0">
                <a:latin typeface="Gill Sans MT"/>
              </a:rPr>
              <a:t> label: free-form identifier to distinguish objects that same principal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Secure but not human-readable, hierarchical name.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5895975" cy="392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088" y="0"/>
            <a:ext cx="8208912" cy="720725"/>
          </a:xfrm>
        </p:spPr>
        <p:txBody>
          <a:bodyPr>
            <a:no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200" dirty="0" smtClean="0"/>
              <a:t>       Content-Centric Networking (CCN)</a:t>
            </a:r>
            <a:endParaRPr lang="en-CA" sz="3000" dirty="0" smtClean="0"/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620713"/>
            <a:ext cx="7407275" cy="5688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CCN names: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>
                <a:latin typeface="Gill Sans MT"/>
              </a:rPr>
              <a:t>t</a:t>
            </a:r>
            <a:r>
              <a:rPr lang="en-CA" dirty="0" smtClean="0">
                <a:latin typeface="Gill Sans MT"/>
              </a:rPr>
              <a:t>raditional, hierarchical.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human-readable form: ~ web URL.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uniqueness by hierarchical organization: name-space divided into domain, sub-domain.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92896"/>
            <a:ext cx="583264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604448" cy="908720"/>
          </a:xfrm>
        </p:spPr>
        <p:txBody>
          <a:bodyPr>
            <a:no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200" dirty="0" smtClean="0"/>
              <a:t> </a:t>
            </a:r>
            <a:r>
              <a:rPr lang="en-CA" sz="3000" dirty="0" smtClean="0"/>
              <a:t>Publish-Subscribe Internet Routing Paradigm </a:t>
            </a:r>
            <a:r>
              <a:rPr lang="en-CA" sz="3200" dirty="0" smtClean="0"/>
              <a:t>(PSIRP)</a:t>
            </a:r>
            <a:endParaRPr lang="en-CA" sz="3000" dirty="0" smtClean="0"/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908720"/>
            <a:ext cx="740727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</a:t>
            </a:r>
            <a:r>
              <a:rPr lang="en-CA" sz="2400" dirty="0" smtClean="0"/>
              <a:t>PSIRP</a:t>
            </a:r>
            <a:r>
              <a:rPr lang="en-CA" sz="2200" dirty="0" smtClean="0">
                <a:latin typeface="Gill Sans MT"/>
              </a:rPr>
              <a:t> names: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Rendezvous identifiers.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Scope identifiers.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Flat namespace: secure but non human-readable.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924944"/>
            <a:ext cx="46482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200800" cy="504056"/>
          </a:xfrm>
        </p:spPr>
        <p:txBody>
          <a:bodyPr>
            <a:no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200" dirty="0" smtClean="0"/>
              <a:t> Network of Information (NetInf).</a:t>
            </a:r>
            <a:br>
              <a:rPr lang="en-CA" sz="3200" dirty="0" smtClean="0"/>
            </a:br>
            <a:endParaRPr lang="en-CA" sz="3000" dirty="0" smtClean="0"/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908720"/>
            <a:ext cx="740727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</a:t>
            </a:r>
            <a:r>
              <a:rPr lang="en-CA" sz="2400" dirty="0" smtClean="0"/>
              <a:t>NetInf</a:t>
            </a:r>
            <a:r>
              <a:rPr lang="en-CA" sz="2200" dirty="0" smtClean="0">
                <a:latin typeface="Gill Sans MT"/>
              </a:rPr>
              <a:t> names: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Similar DONA names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Flat namespace: secure but non human-readable.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04864"/>
            <a:ext cx="66247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44816" cy="648072"/>
          </a:xfrm>
        </p:spPr>
        <p:txBody>
          <a:bodyPr>
            <a:no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200" dirty="0" smtClean="0"/>
              <a:t> Summary ICN approaches.</a:t>
            </a:r>
            <a:br>
              <a:rPr lang="en-CA" sz="3200" dirty="0" smtClean="0"/>
            </a:br>
            <a:endParaRPr lang="en-CA" sz="3000" dirty="0" smtClean="0"/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908720"/>
            <a:ext cx="740727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92696"/>
            <a:ext cx="6558267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 bwMode="auto">
          <a:xfrm>
            <a:off x="1555750" y="620688"/>
            <a:ext cx="7407275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</a:t>
            </a:r>
            <a:r>
              <a:rPr lang="en-CA" sz="2000" dirty="0" smtClean="0">
                <a:latin typeface="Gill Sans MT"/>
              </a:rPr>
              <a:t>ICN-clean slate: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Ideal for disseminating public content.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But…privacy issue, and less clear how efficiently a new information-centric architecture support: ssh, email…that have worked well with TCP/IP.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000" dirty="0" smtClean="0">
                <a:latin typeface="Gill Sans MT"/>
              </a:rPr>
              <a:t>Should have a model that take advantages of ICN but still use existing TCP/IP?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44816" cy="648072"/>
          </a:xfrm>
        </p:spPr>
        <p:txBody>
          <a:bodyPr>
            <a:no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200" dirty="0" smtClean="0"/>
              <a:t> Information-Centric HTTP.</a:t>
            </a:r>
            <a:br>
              <a:rPr lang="en-CA" sz="3200" dirty="0" smtClean="0"/>
            </a:br>
            <a:endParaRPr lang="en-CA" sz="3000" dirty="0" smtClean="0"/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908720"/>
            <a:ext cx="740727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55750" y="620688"/>
            <a:ext cx="7480746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000" dirty="0" smtClean="0">
                <a:latin typeface="Gill Sans MT"/>
              </a:rPr>
              <a:t>Keep point-to-point service:  w/o interrupting other services.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T</a:t>
            </a:r>
            <a:r>
              <a:rPr lang="en-CA" sz="2000" dirty="0" smtClean="0">
                <a:latin typeface="Gill Sans MT"/>
              </a:rPr>
              <a:t>ake advantages of ICN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 </a:t>
            </a:r>
            <a:r>
              <a:rPr lang="en-CA" sz="1600" dirty="0" smtClean="0">
                <a:solidFill>
                  <a:srgbClr val="FF0000"/>
                </a:solidFill>
                <a:latin typeface="Gill Sans MT"/>
              </a:rPr>
              <a:t>location independent  content identifiers</a:t>
            </a:r>
            <a:r>
              <a:rPr lang="en-CA" sz="1600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1600" dirty="0" smtClean="0">
                <a:latin typeface="Gill Sans MT"/>
              </a:rPr>
              <a:t> </a:t>
            </a:r>
            <a:r>
              <a:rPr lang="en-CA" sz="1600" dirty="0" smtClean="0">
                <a:solidFill>
                  <a:srgbClr val="FF0000"/>
                </a:solidFill>
                <a:latin typeface="Gill Sans MT"/>
              </a:rPr>
              <a:t>security.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000" dirty="0" smtClean="0">
                <a:latin typeface="Gill Sans MT"/>
              </a:rPr>
              <a:t>Similar to ICN, to have </a:t>
            </a:r>
            <a:r>
              <a:rPr lang="en-CA" sz="2000" b="1" dirty="0" smtClean="0">
                <a:solidFill>
                  <a:srgbClr val="FF0000"/>
                </a:solidFill>
                <a:latin typeface="Gill Sans MT"/>
              </a:rPr>
              <a:t>secure</a:t>
            </a:r>
            <a:r>
              <a:rPr lang="en-CA" sz="2000" dirty="0" smtClean="0">
                <a:latin typeface="Gill Sans MT"/>
              </a:rPr>
              <a:t> feature need: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1600" dirty="0" smtClean="0">
                <a:latin typeface="Gill Sans MT"/>
              </a:rPr>
              <a:t>Binding b/w the name and the content so user can trust received content.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1600" dirty="0" smtClean="0">
                <a:latin typeface="Gill Sans MT"/>
              </a:rPr>
              <a:t>User perspective: the names must be friendly and readable.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1600" dirty="0" smtClean="0">
                <a:latin typeface="Gill Sans MT"/>
              </a:rPr>
              <a:t> ...Can achieve both these requirements?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000" dirty="0" smtClean="0">
                <a:latin typeface="Gill Sans MT"/>
              </a:rPr>
              <a:t>Naming content: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1600" dirty="0" smtClean="0">
                <a:latin typeface="Gill Sans MT"/>
              </a:rPr>
              <a:t>Secure identifiers are relevant for the network. </a:t>
            </a:r>
            <a:r>
              <a:rPr lang="en-CA" sz="1600" dirty="0">
                <a:latin typeface="Gill Sans MT"/>
              </a:rPr>
              <a:t>T</a:t>
            </a:r>
            <a:r>
              <a:rPr lang="en-CA" sz="1600" dirty="0" smtClean="0">
                <a:latin typeface="Gill Sans MT"/>
              </a:rPr>
              <a:t>wo approaches: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Use PK crypt  to verify the content. But, routers need to know correct key: key in band, indicated by the request.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 Hash the content : work well with immutable content, but  has problem with mutable: content changes</a:t>
            </a:r>
            <a:r>
              <a:rPr lang="en-CA" sz="1400" dirty="0" smtClean="0">
                <a:latin typeface="Gill Sans MT"/>
                <a:sym typeface="Wingdings" pitchFamily="2" charset="2"/>
              </a:rPr>
              <a:t> its identifier changes too.</a:t>
            </a:r>
            <a:endParaRPr lang="en-CA" sz="1400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1600" dirty="0" smtClean="0">
                <a:latin typeface="Gill Sans MT"/>
              </a:rPr>
              <a:t>Meaning are relevant to people:</a:t>
            </a: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>
                <a:latin typeface="Gill Sans MT"/>
              </a:rPr>
              <a:t>Friendly </a:t>
            </a:r>
            <a:r>
              <a:rPr lang="en-CA" sz="1400" dirty="0" smtClean="0">
                <a:latin typeface="Gill Sans MT"/>
              </a:rPr>
              <a:t>name: ~ DNS name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Mapping from user –friendly label to secure network identifier.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Use search engine: list of URLs, sign its search results to prevent  modification, even provide certificates.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DNS is an optional: DNSSEC could be applied to fetch a public key.</a:t>
            </a:r>
            <a:endParaRPr lang="en-CA" sz="14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44816" cy="648072"/>
          </a:xfrm>
        </p:spPr>
        <p:txBody>
          <a:bodyPr>
            <a:no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200" dirty="0" smtClean="0"/>
              <a:t> Information-Centric HTTP.</a:t>
            </a:r>
            <a:br>
              <a:rPr lang="en-CA" sz="3200" dirty="0" smtClean="0"/>
            </a:br>
            <a:endParaRPr lang="en-CA" sz="3000" dirty="0" smtClean="0"/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908720"/>
            <a:ext cx="740727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55750" y="620688"/>
            <a:ext cx="7480746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000" dirty="0" smtClean="0">
                <a:solidFill>
                  <a:srgbClr val="FF0000"/>
                </a:solidFill>
                <a:latin typeface="Gill Sans MT"/>
              </a:rPr>
              <a:t>Location independent content identifiers</a:t>
            </a:r>
            <a:r>
              <a:rPr lang="en-CA" sz="2000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Introduce self-certifying identifier: verify content matches the request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Implemented in http header.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Secure-name header: uniquely identifies contents, included in http request.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a self-certifying hash of a public key representing the owner (principal) of the content.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 free-form label identifying a particular content item in the principal’s namespace.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ICN-HTTP proxies: overlay for info retrieval on top IP network.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Request routed based on secure name. So, proxy doesn’t need public IP address.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Proxies can exchange  info, maintain active connections  about neighbors.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Only caches data with correct signature.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Secure-name header is an optional.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Request includes secure name header &lt;-&gt; response </a:t>
            </a:r>
            <a:r>
              <a:rPr lang="en-CA" sz="1400" dirty="0">
                <a:latin typeface="Gill Sans MT"/>
              </a:rPr>
              <a:t>:</a:t>
            </a:r>
            <a:r>
              <a:rPr lang="en-CA" sz="1400" dirty="0" smtClean="0">
                <a:latin typeface="Gill Sans MT"/>
              </a:rPr>
              <a:t> valid signature + PK compatible w signature,  and secure name ,otherwise ignored.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400" dirty="0" smtClean="0">
                <a:latin typeface="Gill Sans MT"/>
              </a:rPr>
              <a:t>Request doesn’t include secure name: traditional request by URL.</a:t>
            </a:r>
            <a:r>
              <a:rPr lang="en-CA" sz="1400" dirty="0" smtClean="0">
                <a:latin typeface="Gill Sans MT"/>
                <a:sym typeface="Wingdings" pitchFamily="2" charset="2"/>
              </a:rPr>
              <a:t> no verified content.</a:t>
            </a:r>
            <a:endParaRPr lang="en-CA" sz="1400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Signature, Public key header.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44824"/>
            <a:ext cx="4191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44816" cy="648072"/>
          </a:xfrm>
        </p:spPr>
        <p:txBody>
          <a:bodyPr>
            <a:no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200" dirty="0" smtClean="0"/>
              <a:t> Information-Centric HTTP.</a:t>
            </a:r>
            <a:br>
              <a:rPr lang="en-CA" sz="3200" dirty="0" smtClean="0"/>
            </a:br>
            <a:endParaRPr lang="en-CA" sz="3000" dirty="0" smtClean="0"/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908720"/>
            <a:ext cx="740727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55750" y="620688"/>
            <a:ext cx="7407275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>
                <a:latin typeface="Gill Sans MT"/>
              </a:rPr>
              <a:t> </a:t>
            </a:r>
            <a:r>
              <a:rPr lang="en-CA" sz="2200" dirty="0" smtClean="0">
                <a:latin typeface="Gill Sans MT"/>
              </a:rPr>
              <a:t>Obtain the secure name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2200" dirty="0" smtClean="0">
                <a:latin typeface="Gill Sans MT"/>
              </a:rPr>
              <a:t> </a:t>
            </a:r>
            <a:r>
              <a:rPr lang="en-CA" dirty="0" smtClean="0">
                <a:latin typeface="Gill Sans MT"/>
              </a:rPr>
              <a:t>User never manipulates, sees secure name.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 Http </a:t>
            </a:r>
            <a:r>
              <a:rPr lang="en-CA" dirty="0">
                <a:latin typeface="Gill Sans MT"/>
              </a:rPr>
              <a:t>client user interface </a:t>
            </a:r>
            <a:r>
              <a:rPr lang="en-CA" dirty="0" smtClean="0">
                <a:latin typeface="Gill Sans MT"/>
              </a:rPr>
              <a:t>takes </a:t>
            </a:r>
            <a:r>
              <a:rPr lang="en-CA" dirty="0">
                <a:latin typeface="Gill Sans MT"/>
              </a:rPr>
              <a:t>care secure name using </a:t>
            </a:r>
            <a:r>
              <a:rPr lang="en-CA" dirty="0" smtClean="0">
                <a:latin typeface="Gill Sans MT"/>
              </a:rPr>
              <a:t>labels.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Web link: URL + secure name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dirty="0" smtClean="0">
                <a:latin typeface="Gill Sans MT"/>
              </a:rPr>
              <a:t> </a:t>
            </a:r>
            <a:r>
              <a:rPr lang="en-CA" sz="1600" dirty="0" smtClean="0">
                <a:latin typeface="Gill Sans MT"/>
              </a:rPr>
              <a:t>secure mode: secure name is used.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CA" sz="1600" dirty="0" smtClean="0">
                <a:latin typeface="Gill Sans MT"/>
              </a:rPr>
              <a:t> non-secure mode: URL is used.</a:t>
            </a:r>
            <a:endParaRPr lang="en-CA" sz="16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3200" dirty="0" smtClean="0">
                <a:latin typeface="Gill Sans MT"/>
              </a:rPr>
              <a:t> </a:t>
            </a:r>
            <a:r>
              <a:rPr lang="en-CA" dirty="0">
                <a:latin typeface="Gill Sans MT"/>
              </a:rPr>
              <a:t>E</a:t>
            </a:r>
            <a:r>
              <a:rPr lang="en-CA" dirty="0" smtClean="0">
                <a:latin typeface="Gill Sans MT"/>
              </a:rPr>
              <a:t>ach click on web link: directly triggers a new http query routed thru ICN-HTTP proxies w/o additional resolution steps.</a:t>
            </a:r>
            <a:endParaRPr lang="en-CA" dirty="0">
              <a:latin typeface="Gill Sans MT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96952"/>
            <a:ext cx="48482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195736" y="3212976"/>
            <a:ext cx="136815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251520" y="299695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Optional URLs</a:t>
            </a:r>
            <a:endParaRPr lang="en-CA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835696" y="3212976"/>
            <a:ext cx="360040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835696" y="2780928"/>
            <a:ext cx="792088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555776" y="2924944"/>
            <a:ext cx="1160512" cy="2796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131840" y="2420888"/>
            <a:ext cx="8384" cy="5124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483768" y="3717032"/>
            <a:ext cx="1872208" cy="2796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899592" y="44371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User sees</a:t>
            </a:r>
            <a:endParaRPr lang="en-CA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979712" y="4005064"/>
            <a:ext cx="792088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4128" y="41490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Clear text description</a:t>
            </a:r>
            <a:endParaRPr lang="en-CA" dirty="0"/>
          </a:p>
        </p:txBody>
      </p:sp>
      <p:cxnSp>
        <p:nvCxnSpPr>
          <p:cNvPr id="22" name="Straight Arrow Connector 21"/>
          <p:cNvCxnSpPr>
            <a:stCxn id="21" idx="1"/>
          </p:cNvCxnSpPr>
          <p:nvPr/>
        </p:nvCxnSpPr>
        <p:spPr>
          <a:xfrm flipH="1" flipV="1">
            <a:off x="4716016" y="3717032"/>
            <a:ext cx="1008112" cy="6167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44816" cy="648072"/>
          </a:xfrm>
        </p:spPr>
        <p:txBody>
          <a:bodyPr>
            <a:no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200" dirty="0" smtClean="0"/>
              <a:t> Information-Centric HTTP.</a:t>
            </a:r>
            <a:br>
              <a:rPr lang="en-CA" sz="3200" dirty="0" smtClean="0"/>
            </a:br>
            <a:endParaRPr lang="en-CA" sz="3000" dirty="0" smtClean="0"/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1403350" y="908720"/>
            <a:ext cx="740727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lang="en-CA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b="1" dirty="0" smtClean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55750" y="620688"/>
            <a:ext cx="7407275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>
                <a:latin typeface="Gill Sans MT"/>
              </a:rPr>
              <a:t> D</a:t>
            </a:r>
            <a:r>
              <a:rPr lang="en-CA" sz="2200" dirty="0" smtClean="0">
                <a:latin typeface="Gill Sans MT"/>
              </a:rPr>
              <a:t>eployment: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2200" dirty="0" smtClean="0">
                <a:latin typeface="Gill Sans MT"/>
              </a:rPr>
              <a:t> </a:t>
            </a:r>
            <a:r>
              <a:rPr lang="en-CA" dirty="0" smtClean="0">
                <a:latin typeface="Gill Sans MT"/>
              </a:rPr>
              <a:t>no DNS is needed.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Fewer separate protocol exchanges and interactions are needed.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Only one persistent connection per connected proxy is need: congestion control, local control loop.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200" dirty="0" smtClean="0">
                <a:latin typeface="Gill Sans MT"/>
              </a:rPr>
              <a:t> </a:t>
            </a:r>
            <a:endParaRPr lang="en-CA" dirty="0">
              <a:latin typeface="Gill Sans MT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492896"/>
            <a:ext cx="4410075" cy="414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79512" y="5229200"/>
            <a:ext cx="3168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/>
              <a:t>Browser performs queries, included secure names in the references. </a:t>
            </a:r>
            <a:endParaRPr lang="en-CA" sz="13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699792" y="5085184"/>
            <a:ext cx="144016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2564904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/>
              <a:t>Http request with secure name sent to the first ICN-HTTP proxy configured at client. </a:t>
            </a:r>
            <a:endParaRPr lang="en-CA" sz="13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83768" y="3212976"/>
            <a:ext cx="1656184" cy="864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75856" y="2636912"/>
            <a:ext cx="266429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/>
              <a:t>Request forwarded to CDN proxy. </a:t>
            </a:r>
            <a:endParaRPr lang="en-CA" sz="13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499992" y="2852936"/>
            <a:ext cx="792088" cy="864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19664" y="4365104"/>
            <a:ext cx="30243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/>
              <a:t>Request passed on to server storing the requested data. </a:t>
            </a:r>
            <a:endParaRPr lang="en-CA" sz="13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6444208" y="4005064"/>
            <a:ext cx="576064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 smtClean="0">
                <a:solidFill>
                  <a:schemeClr val="tx2">
                    <a:satMod val="130000"/>
                  </a:schemeClr>
                </a:solidFill>
              </a:rPr>
              <a:t>Agenda: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1259632" y="1556792"/>
            <a:ext cx="7776418" cy="3456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800" dirty="0" smtClean="0">
                <a:latin typeface="Gill Sans MT"/>
              </a:rPr>
              <a:t> Main challenges: Content distribution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800" dirty="0" smtClean="0">
                <a:latin typeface="Gill Sans MT"/>
              </a:rPr>
              <a:t> CDN-traditional approach.</a:t>
            </a:r>
            <a:endParaRPr lang="en-CA" sz="28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800" dirty="0" smtClean="0">
                <a:latin typeface="Gill Sans MT"/>
              </a:rPr>
              <a:t> ICN architectures: </a:t>
            </a:r>
            <a:r>
              <a:rPr lang="en-CA" sz="2600" dirty="0" smtClean="0">
                <a:latin typeface="Gill Sans MT"/>
              </a:rPr>
              <a:t>DONA,CCN, </a:t>
            </a:r>
            <a:r>
              <a:rPr lang="en-CA" sz="2600" dirty="0" smtClean="0"/>
              <a:t>PSIRP</a:t>
            </a:r>
            <a:r>
              <a:rPr lang="en-CA" sz="2600" i="1" dirty="0" smtClean="0"/>
              <a:t>, </a:t>
            </a:r>
            <a:r>
              <a:rPr lang="en-CA" sz="2600" dirty="0" smtClean="0"/>
              <a:t>NetInf</a:t>
            </a:r>
            <a:endParaRPr lang="en-CA" sz="2600" dirty="0"/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800" dirty="0" smtClean="0">
                <a:latin typeface="Gill Sans MT"/>
              </a:rPr>
              <a:t> ICN-HTTP   </a:t>
            </a:r>
            <a:endParaRPr lang="en-CA" sz="28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800" dirty="0" smtClean="0">
                <a:latin typeface="Gill Sans MT"/>
              </a:rPr>
              <a:t> Q&amp;A.</a:t>
            </a:r>
            <a:endParaRPr lang="en-CA" sz="28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132856"/>
            <a:ext cx="7498080" cy="1143000"/>
          </a:xfrm>
        </p:spPr>
        <p:txBody>
          <a:bodyPr/>
          <a:lstStyle/>
          <a:p>
            <a:pPr algn="ctr"/>
            <a:r>
              <a:rPr lang="en-CA" dirty="0" smtClean="0"/>
              <a:t>Q?A</a:t>
            </a:r>
            <a:endParaRPr lang="fr-CA" dirty="0"/>
          </a:p>
        </p:txBody>
      </p:sp>
      <p:pic>
        <p:nvPicPr>
          <p:cNvPr id="8" name="Picture 3" descr="C:\Documents and Settings\egad\Local Settings\Temporary Internet Files\Content.IE5\2F2FONTU\MM90028274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140968"/>
            <a:ext cx="1219200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330795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124744"/>
            <a:ext cx="7499350" cy="1800200"/>
          </a:xfrm>
        </p:spPr>
        <p:txBody>
          <a:bodyPr>
            <a:normAutofit fontScale="90000"/>
          </a:bodyPr>
          <a:lstStyle/>
          <a:p>
            <a:r>
              <a:rPr lang="en-CA" sz="2400" dirty="0" smtClean="0">
                <a:solidFill>
                  <a:srgbClr val="002060"/>
                </a:solidFill>
              </a:rPr>
              <a:t>ICN represents the third revolution in telecommunication networks as we move from connecting wires (public switched telephone network [PSTN]) to connecting nodes (all-IP networks) to connecting information (ICN).</a:t>
            </a:r>
            <a:r>
              <a:rPr lang="en-CA" sz="2000" dirty="0" smtClean="0"/>
              <a:t/>
            </a:r>
            <a:br>
              <a:rPr lang="en-CA" sz="2000" dirty="0" smtClean="0"/>
            </a:br>
            <a:r>
              <a:rPr lang="en-CA" sz="3100" dirty="0" smtClean="0"/>
              <a:t>Van Jacobson</a:t>
            </a:r>
            <a:r>
              <a:rPr lang="en-CA" sz="2000" dirty="0" smtClean="0"/>
              <a:t/>
            </a:r>
            <a:br>
              <a:rPr lang="en-CA" sz="2000" dirty="0" smtClean="0"/>
            </a:br>
            <a:r>
              <a:rPr lang="en-CA" sz="2000" dirty="0" smtClean="0"/>
              <a:t/>
            </a:r>
            <a:br>
              <a:rPr lang="en-CA" sz="2000" dirty="0" smtClean="0"/>
            </a:br>
            <a:endParaRPr lang="en-CA" sz="2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1259632" y="1556793"/>
            <a:ext cx="777641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12087" cy="980728"/>
          </a:xfrm>
        </p:spPr>
        <p:txBody>
          <a:bodyPr>
            <a:normAutofit/>
          </a:bodyPr>
          <a:lstStyle/>
          <a:p>
            <a:pPr marL="365125" indent="-282575" algn="ctr">
              <a:spcBef>
                <a:spcPts val="600"/>
              </a:spcBef>
            </a:pPr>
            <a:r>
              <a:rPr lang="en-CA" sz="3500" dirty="0" smtClean="0"/>
              <a:t>Main challenges: content distribution</a:t>
            </a:r>
          </a:p>
        </p:txBody>
      </p:sp>
      <p:sp>
        <p:nvSpPr>
          <p:cNvPr id="10243" name="Subtitle 2"/>
          <p:cNvSpPr txBox="1">
            <a:spLocks/>
          </p:cNvSpPr>
          <p:nvPr/>
        </p:nvSpPr>
        <p:spPr bwMode="auto">
          <a:xfrm>
            <a:off x="1431925" y="1196752"/>
            <a:ext cx="7407275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000" dirty="0" smtClean="0">
                <a:latin typeface="Gill Sans MT"/>
              </a:rPr>
              <a:t>Internet has grown rapidly: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2000" dirty="0" smtClean="0">
                <a:latin typeface="Gill Sans MT"/>
              </a:rPr>
              <a:t>Traffic volume continuously increases.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2000" dirty="0" smtClean="0">
                <a:latin typeface="Gill Sans MT"/>
              </a:rPr>
              <a:t>While users’ demands: high performance, reduce response time.</a:t>
            </a: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000" dirty="0" smtClean="0">
                <a:latin typeface="Gill Sans MT"/>
              </a:rPr>
              <a:t>Solutions: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2000" dirty="0" smtClean="0">
                <a:latin typeface="Gill Sans MT"/>
              </a:rPr>
              <a:t>Content distribution Network (CDN)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sz="2000" dirty="0" smtClean="0">
                <a:latin typeface="Gill Sans MT"/>
              </a:rPr>
              <a:t>Caches.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272337" cy="7191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CA" sz="4400" dirty="0" smtClean="0">
                <a:solidFill>
                  <a:schemeClr val="tx2">
                    <a:satMod val="130000"/>
                  </a:schemeClr>
                </a:solidFill>
              </a:rPr>
              <a:t>CDN-Traditional approach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9" name="Subtitle 2"/>
          <p:cNvSpPr txBox="1">
            <a:spLocks/>
          </p:cNvSpPr>
          <p:nvPr/>
        </p:nvSpPr>
        <p:spPr bwMode="auto">
          <a:xfrm>
            <a:off x="1403350" y="908050"/>
            <a:ext cx="7407275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dirty="0" smtClean="0">
                <a:latin typeface="Gill Sans MT"/>
              </a:rPr>
              <a:t>(1,2): content lookup from search engine’s DNS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00808"/>
            <a:ext cx="42672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2195736" y="1268760"/>
            <a:ext cx="1728192" cy="295232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195736" y="1268760"/>
            <a:ext cx="2312640" cy="28166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272337" cy="7191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CA" sz="4400" dirty="0" smtClean="0">
                <a:solidFill>
                  <a:schemeClr val="tx2">
                    <a:satMod val="130000"/>
                  </a:schemeClr>
                </a:solidFill>
              </a:rPr>
              <a:t>CDN-Traditional approach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9" name="Subtitle 2"/>
          <p:cNvSpPr txBox="1">
            <a:spLocks/>
          </p:cNvSpPr>
          <p:nvPr/>
        </p:nvSpPr>
        <p:spPr bwMode="auto">
          <a:xfrm>
            <a:off x="1259632" y="908050"/>
            <a:ext cx="7550993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1600" dirty="0" smtClean="0">
                <a:latin typeface="Gill Sans MT"/>
              </a:rPr>
              <a:t>(</a:t>
            </a:r>
            <a:r>
              <a:rPr lang="en-CA" sz="1500" dirty="0" smtClean="0">
                <a:latin typeface="Gill Sans MT"/>
              </a:rPr>
              <a:t>3): return desired result referring to URL that contains DNS name of requested content.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00808"/>
            <a:ext cx="42672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2699792" y="1268760"/>
            <a:ext cx="1872208" cy="15121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272337" cy="7191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CA" sz="4400" dirty="0" smtClean="0">
                <a:solidFill>
                  <a:schemeClr val="tx2">
                    <a:satMod val="130000"/>
                  </a:schemeClr>
                </a:solidFill>
              </a:rPr>
              <a:t>CDN-Traditional approach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9" name="Subtitle 2"/>
          <p:cNvSpPr txBox="1">
            <a:spLocks/>
          </p:cNvSpPr>
          <p:nvPr/>
        </p:nvSpPr>
        <p:spPr bwMode="auto">
          <a:xfrm>
            <a:off x="1259632" y="908050"/>
            <a:ext cx="7550993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1600" dirty="0" smtClean="0">
                <a:latin typeface="Gill Sans MT"/>
              </a:rPr>
              <a:t>(4): (CDN involved) DNS name might be an alias for a host located in the CDN provider network</a:t>
            </a:r>
            <a:r>
              <a:rPr lang="en-CA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00808"/>
            <a:ext cx="42672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3419872" y="1196752"/>
            <a:ext cx="1656184" cy="129614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272337" cy="7191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CA" sz="4400" dirty="0" smtClean="0">
                <a:solidFill>
                  <a:schemeClr val="tx2">
                    <a:satMod val="130000"/>
                  </a:schemeClr>
                </a:solidFill>
              </a:rPr>
              <a:t>CDN-Traditional approach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9" name="Subtitle 2"/>
          <p:cNvSpPr txBox="1">
            <a:spLocks/>
          </p:cNvSpPr>
          <p:nvPr/>
        </p:nvSpPr>
        <p:spPr bwMode="auto">
          <a:xfrm>
            <a:off x="1259632" y="908050"/>
            <a:ext cx="7550993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1600" dirty="0" smtClean="0">
                <a:latin typeface="Gill Sans MT"/>
              </a:rPr>
              <a:t>(5,6): DNS redirects may be used to reach web server</a:t>
            </a:r>
            <a:r>
              <a:rPr lang="en-CA" dirty="0" smtClean="0">
                <a:latin typeface="Gill Sans MT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00808"/>
            <a:ext cx="42672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2843808" y="1268760"/>
            <a:ext cx="2376264" cy="15841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43808" y="1268760"/>
            <a:ext cx="2448272" cy="20882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272337" cy="7191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CA" sz="4400" dirty="0" smtClean="0">
                <a:solidFill>
                  <a:schemeClr val="tx2">
                    <a:satMod val="130000"/>
                  </a:schemeClr>
                </a:solidFill>
              </a:rPr>
              <a:t>CDN-Traditional approach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9" name="Subtitle 2"/>
          <p:cNvSpPr txBox="1">
            <a:spLocks/>
          </p:cNvSpPr>
          <p:nvPr/>
        </p:nvSpPr>
        <p:spPr bwMode="auto">
          <a:xfrm>
            <a:off x="1259632" y="908050"/>
            <a:ext cx="7550993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This approach has a challenge about security.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CA" sz="2200" dirty="0" smtClean="0">
                <a:latin typeface="Gill Sans MT"/>
              </a:rPr>
              <a:t> Solution: TLS can be implemented. But…TLS prevents: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 Caching.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en-CA" dirty="0" smtClean="0">
                <a:latin typeface="Gill Sans MT"/>
              </a:rPr>
              <a:t> Replication.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v"/>
            </a:pPr>
            <a:endParaRPr lang="en-CA" sz="2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</a:pPr>
            <a:endParaRPr lang="en-CA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20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endParaRPr lang="en-CA" sz="3200" dirty="0">
              <a:latin typeface="Gill Sans M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6591</TotalTime>
  <Words>1045</Words>
  <Application>Microsoft Office PowerPoint</Application>
  <PresentationFormat>On-screen Show (4:3)</PresentationFormat>
  <Paragraphs>265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Location vs. Identities in Internet Content: Applying Information-Centric Principles in Today’s Networks</vt:lpstr>
      <vt:lpstr>Agenda:</vt:lpstr>
      <vt:lpstr>ICN represents the third revolution in telecommunication networks as we move from connecting wires (public switched telephone network [PSTN]) to connecting nodes (all-IP networks) to connecting information (ICN). Van Jacobson  </vt:lpstr>
      <vt:lpstr>Main challenges: content distribution</vt:lpstr>
      <vt:lpstr>CDN-Traditional approach</vt:lpstr>
      <vt:lpstr>CDN-Traditional approach</vt:lpstr>
      <vt:lpstr>CDN-Traditional approach</vt:lpstr>
      <vt:lpstr>CDN-Traditional approach</vt:lpstr>
      <vt:lpstr>CDN-Traditional approach</vt:lpstr>
      <vt:lpstr>ICN architectures </vt:lpstr>
      <vt:lpstr>Data-Oriented Network Architecture (DONA).</vt:lpstr>
      <vt:lpstr>       Content-Centric Networking (CCN)</vt:lpstr>
      <vt:lpstr> Publish-Subscribe Internet Routing Paradigm (PSIRP)</vt:lpstr>
      <vt:lpstr> Network of Information (NetInf). </vt:lpstr>
      <vt:lpstr> Summary ICN approaches. </vt:lpstr>
      <vt:lpstr> Information-Centric HTTP. </vt:lpstr>
      <vt:lpstr> Information-Centric HTTP. </vt:lpstr>
      <vt:lpstr> Information-Centric HTTP. </vt:lpstr>
      <vt:lpstr> Information-Centric HTTP. </vt:lpstr>
      <vt:lpstr>Q?A</vt:lpstr>
    </vt:vector>
  </TitlesOfParts>
  <Company>University of Ottawa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Multi-Rate Partial Differential Equations</dc:title>
  <dc:creator>COE Support</dc:creator>
  <cp:lastModifiedBy>Qui Nguyen</cp:lastModifiedBy>
  <cp:revision>383</cp:revision>
  <dcterms:created xsi:type="dcterms:W3CDTF">2012-11-26T17:48:28Z</dcterms:created>
  <dcterms:modified xsi:type="dcterms:W3CDTF">2013-03-26T03:21:44Z</dcterms:modified>
</cp:coreProperties>
</file>