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0"/>
  </p:notesMasterIdLst>
  <p:sldIdLst>
    <p:sldId id="263" r:id="rId2"/>
    <p:sldId id="258" r:id="rId3"/>
    <p:sldId id="256" r:id="rId4"/>
    <p:sldId id="259" r:id="rId5"/>
    <p:sldId id="257" r:id="rId6"/>
    <p:sldId id="260" r:id="rId7"/>
    <p:sldId id="261" r:id="rId8"/>
    <p:sldId id="262" r:id="rId9"/>
    <p:sldId id="272" r:id="rId10"/>
    <p:sldId id="280" r:id="rId11"/>
    <p:sldId id="281" r:id="rId12"/>
    <p:sldId id="275" r:id="rId13"/>
    <p:sldId id="278" r:id="rId14"/>
    <p:sldId id="279" r:id="rId15"/>
    <p:sldId id="276" r:id="rId16"/>
    <p:sldId id="277" r:id="rId17"/>
    <p:sldId id="268" r:id="rId18"/>
    <p:sldId id="269" r:id="rId19"/>
    <p:sldId id="270" r:id="rId20"/>
    <p:sldId id="271" r:id="rId21"/>
    <p:sldId id="264" r:id="rId22"/>
    <p:sldId id="265" r:id="rId23"/>
    <p:sldId id="266" r:id="rId24"/>
    <p:sldId id="267" r:id="rId25"/>
    <p:sldId id="282" r:id="rId26"/>
    <p:sldId id="274" r:id="rId27"/>
    <p:sldId id="283" r:id="rId28"/>
    <p:sldId id="284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F222DB-0E8D-BE48-A17B-371F0B4AB2BE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719207-271B-9A46-B320-61C3403181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48300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719207-271B-9A46-B320-61C3403181E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5460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Predicate is a part of the</a:t>
            </a:r>
            <a:r>
              <a:rPr lang="en-US" baseline="0" dirty="0" smtClean="0"/>
              <a:t> sentence , Here in last point, Instead of broadcasting everywhere in the network, It will be sent only to those who are interested in 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719207-271B-9A46-B320-61C3403181E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086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719207-271B-9A46-B320-61C3403181E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49020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a new predicate comes though an interface and</a:t>
            </a:r>
            <a:r>
              <a:rPr lang="en-US" baseline="0" dirty="0" smtClean="0"/>
              <a:t> if the node is interested, It will be updated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719207-271B-9A46-B320-61C3403181E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27647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6EED02FE-3603-0D4F-8B95-F32D723A8D81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F4872D7C-7EC1-144A-82E9-6C4AE7CB50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D02FE-3603-0D4F-8B95-F32D723A8D81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72D7C-7EC1-144A-82E9-6C4AE7CB50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D02FE-3603-0D4F-8B95-F32D723A8D81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72D7C-7EC1-144A-82E9-6C4AE7CB50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D02FE-3603-0D4F-8B95-F32D723A8D81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72D7C-7EC1-144A-82E9-6C4AE7CB50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D02FE-3603-0D4F-8B95-F32D723A8D81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72D7C-7EC1-144A-82E9-6C4AE7CB50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D02FE-3603-0D4F-8B95-F32D723A8D81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72D7C-7EC1-144A-82E9-6C4AE7CB50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6EED02FE-3603-0D4F-8B95-F32D723A8D81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72D7C-7EC1-144A-82E9-6C4AE7CB50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D02FE-3603-0D4F-8B95-F32D723A8D81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72D7C-7EC1-144A-82E9-6C4AE7CB50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D02FE-3603-0D4F-8B95-F32D723A8D81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72D7C-7EC1-144A-82E9-6C4AE7CB50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D02FE-3603-0D4F-8B95-F32D723A8D81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72D7C-7EC1-144A-82E9-6C4AE7CB50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D02FE-3603-0D4F-8B95-F32D723A8D81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72D7C-7EC1-144A-82E9-6C4AE7CB50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6EED02FE-3603-0D4F-8B95-F32D723A8D81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72D7C-7EC1-144A-82E9-6C4AE7CB50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6EED02FE-3603-0D4F-8B95-F32D723A8D81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F4872D7C-7EC1-144A-82E9-6C4AE7CB50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6EED02FE-3603-0D4F-8B95-F32D723A8D81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F4872D7C-7EC1-144A-82E9-6C4AE7CB50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6EED02FE-3603-0D4F-8B95-F32D723A8D81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72D7C-7EC1-144A-82E9-6C4AE7CB50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F4872D7C-7EC1-144A-82E9-6C4AE7CB50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D02FE-3603-0D4F-8B95-F32D723A8D81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72D7C-7EC1-144A-82E9-6C4AE7CB50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D02FE-3603-0D4F-8B95-F32D723A8D81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72D7C-7EC1-144A-82E9-6C4AE7CB50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D02FE-3603-0D4F-8B95-F32D723A8D81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72D7C-7EC1-144A-82E9-6C4AE7CB50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6EED02FE-3603-0D4F-8B95-F32D723A8D81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F4872D7C-7EC1-144A-82E9-6C4AE7CB50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199" y="291549"/>
            <a:ext cx="7560366" cy="6016486"/>
          </a:xfrm>
        </p:spPr>
        <p:txBody>
          <a:bodyPr/>
          <a:lstStyle/>
          <a:p>
            <a:pPr algn="ctr"/>
            <a:r>
              <a:rPr lang="en-US" b="1" dirty="0" smtClean="0"/>
              <a:t>Assignment</a:t>
            </a:r>
            <a:r>
              <a:rPr lang="en-US" dirty="0" smtClean="0"/>
              <a:t> </a:t>
            </a:r>
            <a:r>
              <a:rPr lang="en-US" b="1" dirty="0" smtClean="0"/>
              <a:t>3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Advanced Network Routing Technologies (SYSC 5801), Carleton University, Ottawa</a:t>
            </a:r>
            <a:br>
              <a:rPr lang="en-US" sz="2400" dirty="0" smtClean="0"/>
            </a:br>
            <a:r>
              <a:rPr lang="en-US" sz="2400" dirty="0" smtClean="0"/>
              <a:t>-Prof. Lung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A Survey of naming and Routing in Information-Centric Networks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by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b="1" dirty="0" err="1" smtClean="0"/>
              <a:t>Farooq</a:t>
            </a:r>
            <a:r>
              <a:rPr lang="en-US" sz="2400" b="1" dirty="0" smtClean="0"/>
              <a:t> , </a:t>
            </a:r>
            <a:r>
              <a:rPr lang="en-US" sz="2400" b="1" dirty="0" err="1" smtClean="0"/>
              <a:t>Fikirte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Avinaba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Shakil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Rabbibur</a:t>
            </a:r>
            <a:r>
              <a:rPr lang="en-US" sz="2400" b="1" dirty="0" smtClean="0"/>
              <a:t> &amp; </a:t>
            </a:r>
            <a:r>
              <a:rPr lang="en-US" sz="2400" b="1" dirty="0" err="1" smtClean="0"/>
              <a:t>Masi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914400"/>
            <a:ext cx="7155180" cy="1143000"/>
          </a:xfrm>
        </p:spPr>
        <p:txBody>
          <a:bodyPr/>
          <a:lstStyle/>
          <a:p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6508377" cy="4259580"/>
          </a:xfrm>
        </p:spPr>
        <p:txBody>
          <a:bodyPr/>
          <a:lstStyle/>
          <a:p>
            <a:r>
              <a:rPr lang="en-CA" b="1" dirty="0" smtClean="0">
                <a:solidFill>
                  <a:srgbClr val="C00000"/>
                </a:solidFill>
              </a:rPr>
              <a:t>Naming : </a:t>
            </a:r>
          </a:p>
          <a:p>
            <a:r>
              <a:rPr lang="en-CA" dirty="0" smtClean="0"/>
              <a:t>Flat and Self Certifying Naming with Hierarchical organized</a:t>
            </a:r>
          </a:p>
          <a:p>
            <a:r>
              <a:rPr lang="en-CA" b="1" dirty="0" smtClean="0">
                <a:solidFill>
                  <a:srgbClr val="C00000"/>
                </a:solidFill>
              </a:rPr>
              <a:t>P:L - </a:t>
            </a:r>
            <a:r>
              <a:rPr lang="en-CA" i="1" dirty="0"/>
              <a:t>P </a:t>
            </a:r>
            <a:r>
              <a:rPr lang="en-CA" dirty="0"/>
              <a:t>is the cryptographic hash of the owner’s</a:t>
            </a:r>
          </a:p>
          <a:p>
            <a:pPr marL="0" indent="0">
              <a:buNone/>
            </a:pPr>
            <a:r>
              <a:rPr lang="en-CA" dirty="0"/>
              <a:t>public key </a:t>
            </a:r>
            <a:r>
              <a:rPr lang="en-CA" dirty="0" smtClean="0"/>
              <a:t>, </a:t>
            </a:r>
            <a:r>
              <a:rPr lang="en-CA" i="1" dirty="0"/>
              <a:t>L </a:t>
            </a:r>
            <a:r>
              <a:rPr lang="en-CA" dirty="0"/>
              <a:t>is an owner assigned label</a:t>
            </a:r>
            <a:r>
              <a:rPr lang="en-CA" b="1" dirty="0" smtClean="0">
                <a:solidFill>
                  <a:srgbClr val="C00000"/>
                </a:solidFill>
              </a:rPr>
              <a:t> </a:t>
            </a:r>
            <a:r>
              <a:rPr lang="en-CA" dirty="0" smtClean="0"/>
              <a:t>  </a:t>
            </a:r>
          </a:p>
          <a:p>
            <a:r>
              <a:rPr lang="en-CA" dirty="0"/>
              <a:t>V</a:t>
            </a:r>
            <a:r>
              <a:rPr lang="en-CA" dirty="0" smtClean="0"/>
              <a:t>erifying the public </a:t>
            </a:r>
            <a:r>
              <a:rPr lang="en-CA" dirty="0"/>
              <a:t>key actually belongs to the </a:t>
            </a:r>
            <a:r>
              <a:rPr lang="en-CA" dirty="0" smtClean="0"/>
              <a:t>owner left to </a:t>
            </a:r>
            <a:r>
              <a:rPr lang="en-CA" dirty="0" smtClean="0">
                <a:solidFill>
                  <a:schemeClr val="tx1"/>
                </a:solidFill>
              </a:rPr>
              <a:t>the</a:t>
            </a:r>
            <a:r>
              <a:rPr lang="en-CA" dirty="0" smtClean="0"/>
              <a:t> receiver 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120455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45768" y="199016"/>
            <a:ext cx="3566160" cy="1035424"/>
          </a:xfrm>
        </p:spPr>
        <p:txBody>
          <a:bodyPr/>
          <a:lstStyle/>
          <a:p>
            <a:r>
              <a:rPr lang="en-CA" dirty="0" smtClean="0"/>
              <a:t>Routing </a:t>
            </a:r>
            <a:endParaRPr lang="en-CA" dirty="0"/>
          </a:p>
        </p:txBody>
      </p:sp>
      <p:pic>
        <p:nvPicPr>
          <p:cNvPr id="14" name="Content Placeholder 1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40480" y="411480"/>
            <a:ext cx="5223510" cy="5600700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>
          <a:xfrm>
            <a:off x="457199" y="1446904"/>
            <a:ext cx="3566160" cy="426809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 smtClean="0"/>
              <a:t>RH- resolution Holder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b="1" dirty="0" smtClean="0"/>
              <a:t>Find P:L </a:t>
            </a:r>
            <a:r>
              <a:rPr lang="en-CA" dirty="0" smtClean="0"/>
              <a:t>–locate the content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b="1" dirty="0" smtClean="0"/>
              <a:t>Register P:L </a:t>
            </a:r>
            <a:r>
              <a:rPr lang="en-CA" dirty="0" smtClean="0"/>
              <a:t>– </a:t>
            </a:r>
            <a:r>
              <a:rPr lang="en-CA" dirty="0"/>
              <a:t>sets up necessary states in </a:t>
            </a:r>
            <a:r>
              <a:rPr lang="en-CA" dirty="0" smtClean="0"/>
              <a:t>the RHs </a:t>
            </a:r>
            <a:r>
              <a:rPr lang="en-CA" dirty="0"/>
              <a:t>to route subsequent </a:t>
            </a:r>
            <a:r>
              <a:rPr lang="en-CA" i="1" dirty="0"/>
              <a:t>FIND </a:t>
            </a:r>
            <a:r>
              <a:rPr lang="en-CA" dirty="0"/>
              <a:t>messages effectively.</a:t>
            </a:r>
            <a:endParaRPr lang="en-CA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b="1" dirty="0" smtClean="0"/>
              <a:t>Register </a:t>
            </a:r>
            <a:r>
              <a:rPr lang="en-CA" b="1" dirty="0"/>
              <a:t>tables </a:t>
            </a:r>
            <a:r>
              <a:rPr lang="en-CA" dirty="0" smtClean="0"/>
              <a:t>store </a:t>
            </a:r>
            <a:r>
              <a:rPr lang="en-CA" dirty="0"/>
              <a:t>(</a:t>
            </a:r>
            <a:r>
              <a:rPr lang="en-CA" dirty="0" smtClean="0"/>
              <a:t>P: </a:t>
            </a:r>
            <a:r>
              <a:rPr lang="en-CA" i="1" dirty="0"/>
              <a:t>L</a:t>
            </a:r>
            <a:r>
              <a:rPr lang="en-CA" dirty="0"/>
              <a:t>,</a:t>
            </a:r>
          </a:p>
          <a:p>
            <a:r>
              <a:rPr lang="en-CA" dirty="0"/>
              <a:t>next hop </a:t>
            </a:r>
            <a:r>
              <a:rPr lang="en-CA" i="1" dirty="0"/>
              <a:t>RH</a:t>
            </a:r>
            <a:r>
              <a:rPr lang="en-CA" dirty="0"/>
              <a:t>, </a:t>
            </a:r>
            <a:r>
              <a:rPr lang="en-CA" dirty="0" smtClean="0"/>
              <a:t>distance)</a:t>
            </a:r>
          </a:p>
          <a:p>
            <a:r>
              <a:rPr lang="en-CA" dirty="0" smtClean="0"/>
              <a:t>-Uses Name based routing between the RHs but from RHs to requester Name resolution may be performed </a:t>
            </a:r>
          </a:p>
          <a:p>
            <a:r>
              <a:rPr lang="en-CA" dirty="0" smtClean="0"/>
              <a:t>-Deployed Incrementally 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333971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NetInf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Network of Information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199" y="914399"/>
            <a:ext cx="6508377" cy="5261113"/>
          </a:xfrm>
        </p:spPr>
        <p:txBody>
          <a:bodyPr/>
          <a:lstStyle/>
          <a:p>
            <a:r>
              <a:rPr lang="en-CA" sz="2000" b="1" dirty="0" smtClean="0">
                <a:solidFill>
                  <a:srgbClr val="C00000"/>
                </a:solidFill>
              </a:rPr>
              <a:t>Overview:</a:t>
            </a:r>
            <a:r>
              <a:rPr lang="en-CA" sz="2000" b="1" dirty="0" smtClean="0">
                <a:solidFill>
                  <a:schemeClr val="tx1"/>
                </a:solidFill>
              </a:rPr>
              <a:t> </a:t>
            </a:r>
            <a:r>
              <a:rPr lang="en-CA" sz="2000" dirty="0" smtClean="0">
                <a:solidFill>
                  <a:schemeClr val="tx1"/>
                </a:solidFill>
              </a:rPr>
              <a:t/>
            </a:r>
            <a:br>
              <a:rPr lang="en-CA" sz="2000" dirty="0" smtClean="0">
                <a:solidFill>
                  <a:schemeClr val="tx1"/>
                </a:solidFill>
              </a:rPr>
            </a:br>
            <a:r>
              <a:rPr lang="en-CA" sz="2000" dirty="0" smtClean="0">
                <a:solidFill>
                  <a:schemeClr val="tx1"/>
                </a:solidFill>
              </a:rPr>
              <a:t>  - </a:t>
            </a:r>
            <a:r>
              <a:rPr lang="en-CA" sz="2000" dirty="0" smtClean="0">
                <a:solidFill>
                  <a:schemeClr val="tx1"/>
                </a:solidFill>
              </a:rPr>
              <a:t>It is a part of the EU FP7 projects 4WARD and SAIL.</a:t>
            </a:r>
            <a:r>
              <a:rPr lang="en-CA" sz="2000" dirty="0" smtClean="0">
                <a:solidFill>
                  <a:schemeClr val="tx1"/>
                </a:solidFill>
              </a:rPr>
              <a:t/>
            </a:r>
            <a:br>
              <a:rPr lang="en-CA" sz="2000" dirty="0" smtClean="0">
                <a:solidFill>
                  <a:schemeClr val="tx1"/>
                </a:solidFill>
              </a:rPr>
            </a:br>
            <a:r>
              <a:rPr lang="en-CA" sz="2000" dirty="0" smtClean="0">
                <a:solidFill>
                  <a:schemeClr val="tx1"/>
                </a:solidFill>
              </a:rPr>
              <a:t/>
            </a:r>
            <a:br>
              <a:rPr lang="en-CA" sz="2000" dirty="0" smtClean="0">
                <a:solidFill>
                  <a:schemeClr val="tx1"/>
                </a:solidFill>
              </a:rPr>
            </a:br>
            <a:r>
              <a:rPr lang="en-CA" sz="2000" b="1" dirty="0" smtClean="0">
                <a:solidFill>
                  <a:srgbClr val="C00000"/>
                </a:solidFill>
              </a:rPr>
              <a:t>Naming:</a:t>
            </a:r>
            <a:r>
              <a:rPr lang="en-CA" sz="2000" b="1" dirty="0" smtClean="0">
                <a:solidFill>
                  <a:schemeClr val="tx1"/>
                </a:solidFill>
              </a:rPr>
              <a:t/>
            </a:r>
            <a:br>
              <a:rPr lang="en-CA" sz="2000" b="1" dirty="0" smtClean="0">
                <a:solidFill>
                  <a:schemeClr val="tx1"/>
                </a:solidFill>
              </a:rPr>
            </a:br>
            <a:r>
              <a:rPr lang="en-CA" sz="2000" dirty="0" smtClean="0">
                <a:solidFill>
                  <a:schemeClr val="tx1"/>
                </a:solidFill>
              </a:rPr>
              <a:t>a. </a:t>
            </a:r>
            <a:r>
              <a:rPr lang="en-CA" sz="2000" dirty="0" smtClean="0">
                <a:solidFill>
                  <a:schemeClr val="tx1"/>
                </a:solidFill>
              </a:rPr>
              <a:t>It proposes using flat and self-certifying names similar to DONA</a:t>
            </a:r>
            <a:r>
              <a:rPr lang="en-CA" sz="2000" dirty="0" smtClean="0">
                <a:solidFill>
                  <a:schemeClr val="tx1"/>
                </a:solidFill>
              </a:rPr>
              <a:t/>
            </a:r>
            <a:br>
              <a:rPr lang="en-CA" sz="2000" dirty="0" smtClean="0">
                <a:solidFill>
                  <a:schemeClr val="tx1"/>
                </a:solidFill>
              </a:rPr>
            </a:br>
            <a:r>
              <a:rPr lang="en-CA" sz="2000" dirty="0" smtClean="0">
                <a:solidFill>
                  <a:schemeClr val="tx1"/>
                </a:solidFill>
              </a:rPr>
              <a:t>b. </a:t>
            </a:r>
            <a:r>
              <a:rPr lang="en-CA" sz="2000" dirty="0" smtClean="0">
                <a:solidFill>
                  <a:schemeClr val="tx1"/>
                </a:solidFill>
              </a:rPr>
              <a:t>Even here the names have two parts, P : L, where P is the hash of owner’s public key and L is a label chosen by the owner</a:t>
            </a:r>
            <a:r>
              <a:rPr lang="en-CA" sz="2000" dirty="0" smtClean="0">
                <a:solidFill>
                  <a:schemeClr val="tx1"/>
                </a:solidFill>
              </a:rPr>
              <a:t>.</a:t>
            </a:r>
            <a:br>
              <a:rPr lang="en-CA" sz="2000" dirty="0" smtClean="0">
                <a:solidFill>
                  <a:schemeClr val="tx1"/>
                </a:solidFill>
              </a:rPr>
            </a:br>
            <a:r>
              <a:rPr lang="en-CA" sz="2000" dirty="0" smtClean="0">
                <a:solidFill>
                  <a:schemeClr val="tx1"/>
                </a:solidFill>
              </a:rPr>
              <a:t>c. </a:t>
            </a:r>
            <a:r>
              <a:rPr lang="en-CA" sz="2000" dirty="0" smtClean="0">
                <a:solidFill>
                  <a:schemeClr val="tx1"/>
                </a:solidFill>
              </a:rPr>
              <a:t>To make a single owner use multiple private/public keys, it has proposed binding using the public/private key pair to the content instead of the owner.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It uses MDHT, a multilevel DHT-based name resolution service</a:t>
            </a:r>
          </a:p>
          <a:p>
            <a:r>
              <a:rPr lang="en-US" dirty="0" smtClean="0"/>
              <a:t>IMDHT provides name-based </a:t>
            </a:r>
            <a:r>
              <a:rPr lang="en-US" dirty="0" err="1" smtClean="0"/>
              <a:t>anycast</a:t>
            </a:r>
            <a:r>
              <a:rPr lang="en-US" dirty="0" smtClean="0"/>
              <a:t> routing</a:t>
            </a:r>
          </a:p>
          <a:p>
            <a:r>
              <a:rPr lang="en-US" dirty="0" smtClean="0"/>
              <a:t>It’s basically a topology embedded,  multilevel, nested, hierarchical DHT </a:t>
            </a:r>
          </a:p>
          <a:p>
            <a:r>
              <a:rPr lang="en-US" dirty="0" smtClean="0"/>
              <a:t>Three DHTs are nested in the access node (AN), point of presence (POP), and autonomous system (AS) levels. </a:t>
            </a:r>
          </a:p>
          <a:p>
            <a:r>
              <a:rPr lang="en-US" dirty="0" smtClean="0"/>
              <a:t>Each of these DHTs run their own DHT algorithm, a</a:t>
            </a:r>
          </a:p>
          <a:p>
            <a:r>
              <a:rPr lang="en-US" dirty="0" smtClean="0"/>
              <a:t>Intra-area routing is done according to the rules of the local DHT algorithms, however inter-area routing is done by finding node in the local DHT.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Registration process for any content</a:t>
            </a:r>
            <a:endParaRPr lang="en-US" dirty="0"/>
          </a:p>
        </p:txBody>
      </p:sp>
      <p:pic>
        <p:nvPicPr>
          <p:cNvPr id="1029" name="Picture 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191666" y="2769704"/>
            <a:ext cx="4090774" cy="3110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" name="Content Placeholder 20"/>
          <p:cNvSpPr>
            <a:spLocks noGrp="1"/>
          </p:cNvSpPr>
          <p:nvPr>
            <p:ph sz="half" idx="2"/>
          </p:nvPr>
        </p:nvSpPr>
        <p:spPr>
          <a:xfrm>
            <a:off x="4282440" y="2057400"/>
            <a:ext cx="3867647" cy="4800599"/>
          </a:xfrm>
        </p:spPr>
        <p:txBody>
          <a:bodyPr/>
          <a:lstStyle/>
          <a:p>
            <a:r>
              <a:rPr lang="en-US" dirty="0" smtClean="0"/>
              <a:t>Host </a:t>
            </a:r>
            <a:r>
              <a:rPr lang="en-US" dirty="0" err="1" smtClean="0"/>
              <a:t>Tk</a:t>
            </a:r>
            <a:r>
              <a:rPr lang="en-US" dirty="0" smtClean="0"/>
              <a:t> registers content X at three different levels : AN, POP, and AS.</a:t>
            </a:r>
          </a:p>
          <a:p>
            <a:pPr marL="342900" indent="-342900"/>
            <a:r>
              <a:rPr lang="en-US" dirty="0" smtClean="0"/>
              <a:t>The AN stores two mappings : the first one says that content X belongs to host </a:t>
            </a:r>
            <a:r>
              <a:rPr lang="en-US" dirty="0" err="1" smtClean="0"/>
              <a:t>Tk</a:t>
            </a:r>
            <a:r>
              <a:rPr lang="en-US" dirty="0" smtClean="0"/>
              <a:t>, and the second one says that host </a:t>
            </a:r>
            <a:r>
              <a:rPr lang="en-US" dirty="0" err="1" smtClean="0"/>
              <a:t>Tk</a:t>
            </a:r>
            <a:r>
              <a:rPr lang="en-US" dirty="0" smtClean="0"/>
              <a:t> can be found at address k, which can be an IP address or a private address to access node C.</a:t>
            </a:r>
          </a:p>
          <a:p>
            <a:pPr marL="342900" indent="-342900"/>
            <a:r>
              <a:rPr lang="en-US" dirty="0" smtClean="0"/>
              <a:t>POP and AS level DHTs map the content X to access node 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024" y="342900"/>
            <a:ext cx="7391401" cy="1143000"/>
          </a:xfrm>
        </p:spPr>
        <p:txBody>
          <a:bodyPr/>
          <a:lstStyle/>
          <a:p>
            <a:r>
              <a:rPr lang="en-US" dirty="0" smtClean="0"/>
              <a:t>Name Resolution and Data Transmission Path for Content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Host T0 looking for content X</a:t>
            </a:r>
          </a:p>
          <a:p>
            <a:r>
              <a:rPr lang="en-US" dirty="0" smtClean="0"/>
              <a:t>First will look up at its local AN</a:t>
            </a:r>
          </a:p>
          <a:p>
            <a:r>
              <a:rPr lang="en-US" dirty="0" smtClean="0"/>
              <a:t>If it is not found, then at its local POP and after that at the AS level DHT</a:t>
            </a:r>
          </a:p>
          <a:p>
            <a:r>
              <a:rPr lang="en-US" dirty="0" smtClean="0"/>
              <a:t>If the lookup is unsuccessful at the AS level, T0 will look up at the name in the Resolution Exchange (REX) system.</a:t>
            </a:r>
          </a:p>
          <a:p>
            <a:r>
              <a:rPr lang="en-US" dirty="0" smtClean="0"/>
              <a:t>Aggregated bindings generated by the REX system are cached by the AS level DHT to reduce the load on REX system.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2214563"/>
            <a:ext cx="4284368" cy="3349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NDN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Named Data Network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199" y="1113183"/>
            <a:ext cx="6698975" cy="5459895"/>
          </a:xfrm>
        </p:spPr>
        <p:txBody>
          <a:bodyPr/>
          <a:lstStyle/>
          <a:p>
            <a:r>
              <a:rPr lang="en-CA" sz="1800" b="1" dirty="0" smtClean="0">
                <a:solidFill>
                  <a:srgbClr val="C00000"/>
                </a:solidFill>
              </a:rPr>
              <a:t>Overview:</a:t>
            </a:r>
            <a:r>
              <a:rPr lang="en-CA" sz="1800" b="1" dirty="0" smtClean="0">
                <a:solidFill>
                  <a:schemeClr val="tx1"/>
                </a:solidFill>
              </a:rPr>
              <a:t> </a:t>
            </a:r>
            <a:r>
              <a:rPr lang="en-CA" sz="1800" dirty="0" smtClean="0">
                <a:solidFill>
                  <a:schemeClr val="tx1"/>
                </a:solidFill>
              </a:rPr>
              <a:t/>
            </a:r>
            <a:br>
              <a:rPr lang="en-CA" sz="1800" dirty="0" smtClean="0">
                <a:solidFill>
                  <a:schemeClr val="tx1"/>
                </a:solidFill>
              </a:rPr>
            </a:br>
            <a:r>
              <a:rPr lang="en-CA" sz="1800" dirty="0" smtClean="0">
                <a:solidFill>
                  <a:schemeClr val="tx1"/>
                </a:solidFill>
              </a:rPr>
              <a:t>  - One </a:t>
            </a:r>
            <a:r>
              <a:rPr lang="en-CA" sz="1800" dirty="0" smtClean="0">
                <a:solidFill>
                  <a:schemeClr val="tx1"/>
                </a:solidFill>
              </a:rPr>
              <a:t>of the four NSF FIA </a:t>
            </a:r>
            <a:r>
              <a:rPr lang="en-CA" sz="1800" dirty="0" smtClean="0">
                <a:solidFill>
                  <a:schemeClr val="tx1"/>
                </a:solidFill>
              </a:rPr>
              <a:t>project</a:t>
            </a:r>
            <a:br>
              <a:rPr lang="en-CA" sz="1800" dirty="0" smtClean="0">
                <a:solidFill>
                  <a:schemeClr val="tx1"/>
                </a:solidFill>
              </a:rPr>
            </a:br>
            <a:r>
              <a:rPr lang="en-CA" sz="1800" dirty="0" smtClean="0">
                <a:solidFill>
                  <a:schemeClr val="tx1"/>
                </a:solidFill>
              </a:rPr>
              <a:t> </a:t>
            </a:r>
            <a:r>
              <a:rPr lang="en-CA" sz="1800" dirty="0" smtClean="0">
                <a:solidFill>
                  <a:schemeClr val="tx1"/>
                </a:solidFill>
              </a:rPr>
              <a:t> - proposed </a:t>
            </a:r>
            <a:r>
              <a:rPr lang="en-CA" sz="1800" dirty="0" smtClean="0">
                <a:solidFill>
                  <a:schemeClr val="tx1"/>
                </a:solidFill>
              </a:rPr>
              <a:t>to use content chunks as universal component of transport. It is clean slate design.</a:t>
            </a:r>
            <a:br>
              <a:rPr lang="en-CA" sz="1800" dirty="0" smtClean="0">
                <a:solidFill>
                  <a:schemeClr val="tx1"/>
                </a:solidFill>
              </a:rPr>
            </a:br>
            <a:r>
              <a:rPr lang="en-CA" sz="1800" dirty="0" smtClean="0">
                <a:solidFill>
                  <a:schemeClr val="tx1"/>
                </a:solidFill>
              </a:rPr>
              <a:t/>
            </a:r>
            <a:br>
              <a:rPr lang="en-CA" sz="1800" dirty="0" smtClean="0">
                <a:solidFill>
                  <a:schemeClr val="tx1"/>
                </a:solidFill>
              </a:rPr>
            </a:br>
            <a:r>
              <a:rPr lang="en-CA" sz="1800" b="1" dirty="0" smtClean="0">
                <a:solidFill>
                  <a:srgbClr val="C00000"/>
                </a:solidFill>
              </a:rPr>
              <a:t>Naming</a:t>
            </a:r>
            <a:r>
              <a:rPr lang="en-CA" sz="1800" b="1" dirty="0" smtClean="0">
                <a:solidFill>
                  <a:srgbClr val="C00000"/>
                </a:solidFill>
              </a:rPr>
              <a:t>:</a:t>
            </a:r>
            <a:r>
              <a:rPr lang="en-CA" sz="1800" b="1" dirty="0" smtClean="0">
                <a:solidFill>
                  <a:schemeClr val="tx1"/>
                </a:solidFill>
              </a:rPr>
              <a:t/>
            </a:r>
            <a:br>
              <a:rPr lang="en-CA" sz="1800" b="1" dirty="0" smtClean="0">
                <a:solidFill>
                  <a:schemeClr val="tx1"/>
                </a:solidFill>
              </a:rPr>
            </a:br>
            <a:r>
              <a:rPr lang="en-CA" sz="1800" dirty="0" smtClean="0">
                <a:solidFill>
                  <a:schemeClr val="tx1"/>
                </a:solidFill>
              </a:rPr>
              <a:t>a. Hierarchical </a:t>
            </a:r>
            <a:r>
              <a:rPr lang="en-CA" sz="1800" dirty="0" smtClean="0">
                <a:solidFill>
                  <a:schemeClr val="tx1"/>
                </a:solidFill>
              </a:rPr>
              <a:t>naming with multiple components of arbitrary length</a:t>
            </a:r>
            <a:br>
              <a:rPr lang="en-CA" sz="1800" dirty="0" smtClean="0">
                <a:solidFill>
                  <a:schemeClr val="tx1"/>
                </a:solidFill>
              </a:rPr>
            </a:br>
            <a:r>
              <a:rPr lang="en-CA" sz="1800" dirty="0" smtClean="0">
                <a:solidFill>
                  <a:schemeClr val="tx1"/>
                </a:solidFill>
              </a:rPr>
              <a:t>b. User </a:t>
            </a:r>
            <a:r>
              <a:rPr lang="en-CA" sz="1800" dirty="0" smtClean="0">
                <a:solidFill>
                  <a:schemeClr val="tx1"/>
                </a:solidFill>
              </a:rPr>
              <a:t>generated and user assigned name with only fixed component structure</a:t>
            </a:r>
            <a:br>
              <a:rPr lang="en-CA" sz="1800" dirty="0" smtClean="0">
                <a:solidFill>
                  <a:schemeClr val="tx1"/>
                </a:solidFill>
              </a:rPr>
            </a:br>
            <a:r>
              <a:rPr lang="en-CA" sz="1800" dirty="0" smtClean="0">
                <a:solidFill>
                  <a:schemeClr val="tx1"/>
                </a:solidFill>
              </a:rPr>
              <a:t>c. All </a:t>
            </a:r>
            <a:r>
              <a:rPr lang="en-CA" sz="1800" dirty="0" smtClean="0">
                <a:solidFill>
                  <a:schemeClr val="tx1"/>
                </a:solidFill>
              </a:rPr>
              <a:t>name implicitly contain SHA(Secure Hash Algorithm)-256 digest, that ensures the uniqueness</a:t>
            </a:r>
            <a:br>
              <a:rPr lang="en-CA" sz="1800" dirty="0" smtClean="0">
                <a:solidFill>
                  <a:schemeClr val="tx1"/>
                </a:solidFill>
              </a:rPr>
            </a:br>
            <a:r>
              <a:rPr lang="en-CA" sz="1800" dirty="0" smtClean="0">
                <a:solidFill>
                  <a:schemeClr val="tx1"/>
                </a:solidFill>
              </a:rPr>
              <a:t>d. Authenticity </a:t>
            </a:r>
            <a:r>
              <a:rPr lang="en-CA" sz="1800" dirty="0" smtClean="0">
                <a:solidFill>
                  <a:schemeClr val="tx1"/>
                </a:solidFill>
              </a:rPr>
              <a:t>and integrity is maintained by digitally signing content with ‘name-to-content’ mapping.</a:t>
            </a:r>
            <a:br>
              <a:rPr lang="en-CA" sz="1800" dirty="0" smtClean="0">
                <a:solidFill>
                  <a:schemeClr val="tx1"/>
                </a:solidFill>
              </a:rPr>
            </a:br>
            <a:r>
              <a:rPr lang="en-CA" sz="1800" dirty="0" smtClean="0">
                <a:solidFill>
                  <a:schemeClr val="tx1"/>
                </a:solidFill>
              </a:rPr>
              <a:t/>
            </a:r>
            <a:br>
              <a:rPr lang="en-CA" sz="1800" dirty="0" smtClean="0">
                <a:solidFill>
                  <a:schemeClr val="tx1"/>
                </a:solidFill>
              </a:rPr>
            </a:br>
            <a:r>
              <a:rPr lang="en-CA" sz="1800" dirty="0" smtClean="0">
                <a:solidFill>
                  <a:schemeClr val="tx1"/>
                </a:solidFill>
              </a:rPr>
              <a:t/>
            </a:r>
            <a:br>
              <a:rPr lang="en-CA" sz="1800" dirty="0" smtClean="0">
                <a:solidFill>
                  <a:schemeClr val="tx1"/>
                </a:solidFill>
              </a:rPr>
            </a:br>
            <a:endParaRPr lang="en-US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757030"/>
          </a:xfrm>
        </p:spPr>
        <p:txBody>
          <a:bodyPr/>
          <a:lstStyle/>
          <a:p>
            <a:r>
              <a:rPr lang="en-US" dirty="0" smtClean="0"/>
              <a:t>Routing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199" y="1868557"/>
            <a:ext cx="8037444" cy="4628667"/>
          </a:xfrm>
        </p:spPr>
        <p:txBody>
          <a:bodyPr>
            <a:normAutofit fontScale="40000" lnSpcReduction="20000"/>
          </a:bodyPr>
          <a:lstStyle/>
          <a:p>
            <a:pPr lvl="1"/>
            <a:r>
              <a:rPr lang="en-CA" sz="4500" dirty="0" smtClean="0"/>
              <a:t>Two key messages:</a:t>
            </a:r>
          </a:p>
          <a:p>
            <a:pPr lvl="2"/>
            <a:r>
              <a:rPr lang="en-CA" sz="4000" dirty="0" smtClean="0"/>
              <a:t>Interest: client broadcasts ‘Interest’ over all available link for a content</a:t>
            </a:r>
          </a:p>
          <a:p>
            <a:pPr lvl="2"/>
            <a:r>
              <a:rPr lang="en-CA" sz="4000" dirty="0" smtClean="0"/>
              <a:t>Data: NDN node, that have the original or replicated copy of the content replies with ‘Data’</a:t>
            </a:r>
          </a:p>
          <a:p>
            <a:pPr lvl="1"/>
            <a:r>
              <a:rPr lang="en-CA" sz="4500" dirty="0" smtClean="0"/>
              <a:t>Messages are routed using route-by-name paradigm.</a:t>
            </a:r>
          </a:p>
          <a:p>
            <a:pPr lvl="1"/>
            <a:r>
              <a:rPr lang="en-CA" sz="4500" dirty="0" smtClean="0"/>
              <a:t>One-to-one mapping between ‘Interest’ and ‘Data’ to maintain strict flow balance.</a:t>
            </a:r>
          </a:p>
          <a:p>
            <a:pPr lvl="1"/>
            <a:r>
              <a:rPr lang="en-CA" sz="4500" dirty="0" smtClean="0"/>
              <a:t>Developing OSPF-N for generating and updating the routing table of named data.</a:t>
            </a:r>
          </a:p>
          <a:p>
            <a:pPr lvl="1"/>
            <a:r>
              <a:rPr lang="en-CA" sz="4500" dirty="0" smtClean="0"/>
              <a:t>Routing tables index next hope router against content name.</a:t>
            </a:r>
          </a:p>
          <a:p>
            <a:pPr lvl="1"/>
            <a:r>
              <a:rPr lang="en-CA" sz="4500" dirty="0" smtClean="0"/>
              <a:t>Needs to flood over the whole network for each new message.</a:t>
            </a:r>
          </a:p>
          <a:p>
            <a:pPr lvl="1"/>
            <a:r>
              <a:rPr lang="en-CA" sz="4500" dirty="0" smtClean="0"/>
              <a:t>Even after prefix aggregation and loop free forwarding scalability is still much lower than IP routing.</a:t>
            </a:r>
          </a:p>
          <a:p>
            <a:pPr lvl="1"/>
            <a:endParaRPr lang="en-CA" dirty="0" smtClean="0"/>
          </a:p>
          <a:p>
            <a:endParaRPr lang="en-CA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Information Centric Network(ICN) : What is being exchanged, Not Who is exchanging (nodes).</a:t>
            </a:r>
          </a:p>
          <a:p>
            <a:r>
              <a:rPr lang="en-US" dirty="0" smtClean="0"/>
              <a:t>Flow of packets from sender to receiver is based on “content of packet” not on the address of the packets.</a:t>
            </a:r>
          </a:p>
          <a:p>
            <a:r>
              <a:rPr lang="en-US" dirty="0" smtClean="0"/>
              <a:t>Goal: Host-oriented Communication model to Content-oriented model for effective distribution of network.</a:t>
            </a:r>
          </a:p>
          <a:p>
            <a:r>
              <a:rPr lang="en-US" dirty="0" smtClean="0"/>
              <a:t>CCN: Location Independent naming, In-Network Caching and Name based Routing.</a:t>
            </a:r>
          </a:p>
          <a:p>
            <a:r>
              <a:rPr lang="en-US" dirty="0" smtClean="0"/>
              <a:t>Challenges: Secure, Persistent Naming, Name based Routing, Name resolution, Content Discrimination and Privacy.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7555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342900"/>
            <a:ext cx="7391401" cy="757030"/>
          </a:xfrm>
        </p:spPr>
        <p:txBody>
          <a:bodyPr/>
          <a:lstStyle/>
          <a:p>
            <a:r>
              <a:rPr lang="en-US" dirty="0" smtClean="0"/>
              <a:t>Routing contd..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1"/>
          </p:nvPr>
        </p:nvSpPr>
        <p:spPr>
          <a:xfrm>
            <a:off x="457200" y="1099930"/>
            <a:ext cx="4762858" cy="5758070"/>
          </a:xfrm>
        </p:spPr>
        <p:txBody>
          <a:bodyPr>
            <a:normAutofit fontScale="25000" lnSpcReduction="20000"/>
          </a:bodyPr>
          <a:lstStyle/>
          <a:p>
            <a:pPr lvl="1"/>
            <a:r>
              <a:rPr lang="en-CA" sz="5600" dirty="0" smtClean="0"/>
              <a:t>Two key messages:</a:t>
            </a:r>
          </a:p>
          <a:p>
            <a:pPr lvl="2"/>
            <a:r>
              <a:rPr lang="en-CA" sz="5600" dirty="0" smtClean="0"/>
              <a:t>Interest: client broadcasts ‘Interest’ over all available link for a content</a:t>
            </a:r>
          </a:p>
          <a:p>
            <a:pPr lvl="2"/>
            <a:r>
              <a:rPr lang="en-CA" sz="5600" dirty="0" smtClean="0"/>
              <a:t>Data: NDN node, that have the original or replicated copy of the content replies with ‘Data’</a:t>
            </a:r>
          </a:p>
          <a:p>
            <a:pPr lvl="1"/>
            <a:r>
              <a:rPr lang="en-CA" sz="5600" dirty="0" smtClean="0"/>
              <a:t>Messages are routed using route-by-name paradigm.</a:t>
            </a:r>
          </a:p>
          <a:p>
            <a:pPr lvl="1"/>
            <a:r>
              <a:rPr lang="en-CA" sz="5600" dirty="0" smtClean="0"/>
              <a:t>One-to-one mapping between ‘Interest’ and ‘Data’ to maintain strict flow balance.</a:t>
            </a:r>
          </a:p>
          <a:p>
            <a:pPr lvl="1"/>
            <a:r>
              <a:rPr lang="en-CA" sz="5600" dirty="0" smtClean="0"/>
              <a:t>Developing OSPF-N for generating and updating the routing table of named data.</a:t>
            </a:r>
          </a:p>
          <a:p>
            <a:pPr lvl="1"/>
            <a:r>
              <a:rPr lang="en-CA" sz="5600" dirty="0" smtClean="0"/>
              <a:t>Routing tables index next hope router against content name.</a:t>
            </a:r>
          </a:p>
          <a:p>
            <a:pPr lvl="1"/>
            <a:r>
              <a:rPr lang="en-CA" sz="5600" dirty="0" smtClean="0"/>
              <a:t>Needs to flood over the whole network for each new message.</a:t>
            </a:r>
          </a:p>
          <a:p>
            <a:pPr lvl="1"/>
            <a:r>
              <a:rPr lang="en-CA" sz="5600" dirty="0" smtClean="0"/>
              <a:t>Even after prefix aggregation and loop free forwarding scalability is still much lower than IP routing.</a:t>
            </a:r>
          </a:p>
          <a:p>
            <a:r>
              <a:rPr lang="en-CA" sz="5600" dirty="0" smtClean="0"/>
              <a:t>Three tables are maintained at NDN nodes:</a:t>
            </a:r>
          </a:p>
          <a:p>
            <a:pPr lvl="1"/>
            <a:r>
              <a:rPr lang="en-CA" sz="5600" dirty="0" smtClean="0"/>
              <a:t>Forwarding Information Base(FIB): stores probable sources</a:t>
            </a:r>
          </a:p>
          <a:p>
            <a:pPr lvl="1"/>
            <a:r>
              <a:rPr lang="en-CA" sz="5600" dirty="0" smtClean="0"/>
              <a:t>Pending Interest Table (PIT): stores return path for possible Data message</a:t>
            </a:r>
          </a:p>
          <a:p>
            <a:pPr lvl="1"/>
            <a:r>
              <a:rPr lang="en-CA" sz="5600" dirty="0" smtClean="0"/>
              <a:t>Content Store(CS): caches Data</a:t>
            </a:r>
          </a:p>
          <a:p>
            <a:endParaRPr lang="en-US" dirty="0"/>
          </a:p>
        </p:txBody>
      </p:sp>
      <p:pic>
        <p:nvPicPr>
          <p:cNvPr id="1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220058" y="1099930"/>
            <a:ext cx="3923942" cy="5128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200400" y="4208928"/>
            <a:ext cx="5458968" cy="2059349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Public Subscribe Internet Technologies</a:t>
            </a:r>
            <a:endParaRPr lang="en-US" sz="36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1400" dirty="0" smtClean="0"/>
              <a:t/>
            </a:r>
            <a:br>
              <a:rPr lang="en-US" sz="1400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457199" y="914399"/>
            <a:ext cx="7427844" cy="5420139"/>
          </a:xfrm>
        </p:spPr>
        <p:txBody>
          <a:bodyPr/>
          <a:lstStyle/>
          <a:p>
            <a:pPr marL="342900" indent="-342900"/>
            <a:r>
              <a:rPr lang="en-US" sz="2000" b="1" dirty="0" smtClean="0">
                <a:solidFill>
                  <a:srgbClr val="C00000"/>
                </a:solidFill>
              </a:rPr>
              <a:t>Overview :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- PSIRP </a:t>
            </a:r>
            <a:r>
              <a:rPr lang="en-US" sz="2000" dirty="0" smtClean="0">
                <a:solidFill>
                  <a:schemeClr val="tx1"/>
                </a:solidFill>
              </a:rPr>
              <a:t>is an  EU FP7 Project. It is a publish-subscribe paradigm  and a Clean slate design. 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- PURSUIT </a:t>
            </a:r>
            <a:r>
              <a:rPr lang="en-US" sz="2000" dirty="0" smtClean="0">
                <a:solidFill>
                  <a:schemeClr val="tx1"/>
                </a:solidFill>
              </a:rPr>
              <a:t>is the follow up project of PSIRP to develop   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     Internet-scale deployable </a:t>
            </a:r>
            <a:r>
              <a:rPr lang="en-US" sz="2000" dirty="0" smtClean="0">
                <a:solidFill>
                  <a:schemeClr val="tx1"/>
                </a:solidFill>
              </a:rPr>
              <a:t>components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b="1" dirty="0" smtClean="0">
                <a:solidFill>
                  <a:srgbClr val="C00000"/>
                </a:solidFill>
              </a:rPr>
              <a:t>Naming : </a:t>
            </a:r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a. </a:t>
            </a:r>
            <a:r>
              <a:rPr lang="en-US" sz="2000" dirty="0" smtClean="0">
                <a:solidFill>
                  <a:schemeClr val="tx1"/>
                </a:solidFill>
              </a:rPr>
              <a:t>Same naming scheme as DONA.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b. </a:t>
            </a:r>
            <a:r>
              <a:rPr lang="en-US" sz="2000" dirty="0" smtClean="0">
                <a:solidFill>
                  <a:schemeClr val="tx1"/>
                </a:solidFill>
              </a:rPr>
              <a:t>Content names are called resource identifier (RIDs</a:t>
            </a:r>
            <a:r>
              <a:rPr lang="en-US" sz="2000" dirty="0" smtClean="0">
                <a:solidFill>
                  <a:schemeClr val="tx1"/>
                </a:solidFill>
              </a:rPr>
              <a:t>)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c. Content persistence is ensured by data sources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d. </a:t>
            </a:r>
            <a:r>
              <a:rPr lang="en-US" sz="2000" dirty="0" smtClean="0">
                <a:solidFill>
                  <a:schemeClr val="tx1"/>
                </a:solidFill>
              </a:rPr>
              <a:t>Scopes </a:t>
            </a:r>
            <a:r>
              <a:rPr lang="en-US" sz="2000" dirty="0" smtClean="0">
                <a:solidFill>
                  <a:schemeClr val="tx1"/>
                </a:solidFill>
              </a:rPr>
              <a:t>Identifier-Sid</a:t>
            </a:r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e. </a:t>
            </a:r>
            <a:r>
              <a:rPr lang="en-US" sz="2000" dirty="0" smtClean="0">
                <a:solidFill>
                  <a:schemeClr val="tx1"/>
                </a:solidFill>
              </a:rPr>
              <a:t>Scopes control access rights, authorization, </a:t>
            </a:r>
            <a:r>
              <a:rPr lang="en-US" sz="2000" dirty="0" err="1" smtClean="0">
                <a:solidFill>
                  <a:schemeClr val="tx1"/>
                </a:solidFill>
              </a:rPr>
              <a:t>reachability</a:t>
            </a:r>
            <a:r>
              <a:rPr lang="en-US" sz="2000" dirty="0" smtClean="0">
                <a:solidFill>
                  <a:schemeClr val="tx1"/>
                </a:solidFill>
              </a:rPr>
              <a:t>, availability etc.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f. </a:t>
            </a:r>
            <a:r>
              <a:rPr lang="en-US" sz="2000" dirty="0" smtClean="0">
                <a:solidFill>
                  <a:schemeClr val="tx1"/>
                </a:solidFill>
              </a:rPr>
              <a:t>Content publication (publish)and content request (subscribe) are based on ‹Sid, </a:t>
            </a:r>
            <a:r>
              <a:rPr lang="en-US" sz="2000" dirty="0" err="1" smtClean="0">
                <a:solidFill>
                  <a:schemeClr val="tx1"/>
                </a:solidFill>
              </a:rPr>
              <a:t>RId</a:t>
            </a:r>
            <a:r>
              <a:rPr lang="en-US" sz="2000" dirty="0" smtClean="0">
                <a:solidFill>
                  <a:schemeClr val="tx1"/>
                </a:solidFill>
              </a:rPr>
              <a:t>›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730526"/>
          </a:xfrm>
        </p:spPr>
        <p:txBody>
          <a:bodyPr/>
          <a:lstStyle/>
          <a:p>
            <a:r>
              <a:rPr lang="en-US" dirty="0" smtClean="0"/>
              <a:t>Routing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198" y="1073426"/>
            <a:ext cx="7918176" cy="5287617"/>
          </a:xfrm>
        </p:spPr>
        <p:txBody>
          <a:bodyPr>
            <a:normAutofit fontScale="55000" lnSpcReduction="20000"/>
          </a:bodyPr>
          <a:lstStyle/>
          <a:p>
            <a:pPr>
              <a:buFont typeface="Arial" charset="0"/>
              <a:buChar char="•"/>
            </a:pPr>
            <a:r>
              <a:rPr lang="en-US" sz="3300" dirty="0" smtClean="0"/>
              <a:t>PSIRP comprises four components: Rendezvous, Topology,    </a:t>
            </a:r>
          </a:p>
          <a:p>
            <a:pPr marL="0" indent="0">
              <a:buNone/>
            </a:pPr>
            <a:r>
              <a:rPr lang="en-US" sz="3300" dirty="0" smtClean="0"/>
              <a:t>     Routing and forwarding</a:t>
            </a:r>
          </a:p>
          <a:p>
            <a:pPr>
              <a:buFont typeface="Arial" charset="0"/>
              <a:buChar char="•"/>
            </a:pPr>
            <a:r>
              <a:rPr lang="en-US" sz="3300" dirty="0" smtClean="0"/>
              <a:t>Assumes Autonomous systems similar to current internet</a:t>
            </a:r>
          </a:p>
          <a:p>
            <a:pPr>
              <a:buFont typeface="Arial" charset="0"/>
              <a:buChar char="•"/>
            </a:pPr>
            <a:r>
              <a:rPr lang="en-US" sz="3300" dirty="0" smtClean="0"/>
              <a:t>Rendezvous network (RN) is responsible for locating the publications and scopes of its network. Advertise its scope to RIs. Matches data sources of publications with subscribers’ interests.</a:t>
            </a:r>
          </a:p>
          <a:p>
            <a:pPr>
              <a:buFont typeface="Arial" charset="0"/>
              <a:buChar char="•"/>
            </a:pPr>
            <a:r>
              <a:rPr lang="en-US" sz="3300" dirty="0" smtClean="0"/>
              <a:t>Topology nodes (TN) manages the topology and also works similar to BGP for inter-domain routing</a:t>
            </a:r>
          </a:p>
          <a:p>
            <a:pPr>
              <a:buFont typeface="Arial" charset="0"/>
              <a:buChar char="•"/>
            </a:pPr>
            <a:r>
              <a:rPr lang="en-US" sz="3300" dirty="0" smtClean="0"/>
              <a:t>Branching nodes (BNs)uses the information of TNs to route subscription messages from subscribers to data source. It also caches popular contents</a:t>
            </a:r>
          </a:p>
          <a:p>
            <a:pPr>
              <a:buFont typeface="Arial" charset="0"/>
              <a:buChar char="•"/>
            </a:pPr>
            <a:r>
              <a:rPr lang="en-US" sz="3300" dirty="0" smtClean="0"/>
              <a:t>Forwarding nodes (FNs) use Bloom filter based forwarding to send back a content to subscriber. Uses forwarding identifier (FIDs) in the bloom filter.</a:t>
            </a:r>
          </a:p>
          <a:p>
            <a:pPr>
              <a:buFont typeface="Wingdings" pitchFamily="2" charset="2"/>
              <a:buChar char="Ø"/>
            </a:pPr>
            <a:r>
              <a:rPr lang="en-US" sz="3300" dirty="0" smtClean="0"/>
              <a:t>Need to store all the names in the network. Not so scalable like the other</a:t>
            </a:r>
            <a:r>
              <a:rPr lang="en-US" sz="2900" dirty="0" smtClean="0"/>
              <a:t>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199" y="914400"/>
            <a:ext cx="8421758" cy="5353878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8686800" cy="64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428750" y="0"/>
            <a:ext cx="5399666" cy="948690"/>
          </a:xfrm>
        </p:spPr>
        <p:txBody>
          <a:bodyPr/>
          <a:lstStyle/>
          <a:p>
            <a:r>
              <a:rPr lang="en-CA" dirty="0" smtClean="0"/>
              <a:t>Naming Comparison </a:t>
            </a:r>
            <a:endParaRPr lang="en-CA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42623105"/>
              </p:ext>
            </p:extLst>
          </p:nvPr>
        </p:nvGraphicFramePr>
        <p:xfrm>
          <a:off x="1131570" y="1192531"/>
          <a:ext cx="5497830" cy="3535678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603140"/>
                <a:gridCol w="2894690"/>
              </a:tblGrid>
              <a:tr h="13677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Human Friendly Names </a:t>
                      </a:r>
                    </a:p>
                    <a:p>
                      <a:endParaRPr lang="en-CA" dirty="0"/>
                    </a:p>
                  </a:txBody>
                  <a:tcPr marL="166921" marR="16692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Flat/Self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smtClean="0"/>
                        <a:t> Certifying </a:t>
                      </a:r>
                    </a:p>
                    <a:p>
                      <a:endParaRPr lang="en-CA" dirty="0"/>
                    </a:p>
                  </a:txBody>
                  <a:tcPr marL="166921" marR="166921"/>
                </a:tc>
              </a:tr>
              <a:tr h="654679">
                <a:tc>
                  <a:txBody>
                    <a:bodyPr/>
                    <a:lstStyle/>
                    <a:p>
                      <a:r>
                        <a:rPr lang="en-CA" dirty="0" smtClean="0"/>
                        <a:t>Can easily be remembered </a:t>
                      </a:r>
                    </a:p>
                    <a:p>
                      <a:endParaRPr lang="en-CA" sz="1800" b="1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66921" marR="166921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Hard</a:t>
                      </a:r>
                      <a:r>
                        <a:rPr lang="en-CA" baseline="0" dirty="0" smtClean="0"/>
                        <a:t> to be recognized </a:t>
                      </a:r>
                      <a:endParaRPr lang="en-CA" dirty="0"/>
                    </a:p>
                  </a:txBody>
                  <a:tcPr marL="166921" marR="166921"/>
                </a:tc>
              </a:tr>
              <a:tr h="1253489">
                <a:tc>
                  <a:txBody>
                    <a:bodyPr/>
                    <a:lstStyle/>
                    <a:p>
                      <a:endParaRPr lang="en-CA" sz="1800" b="1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66921" marR="166921"/>
                </a:tc>
                <a:tc>
                  <a:txBody>
                    <a:bodyPr/>
                    <a:lstStyle/>
                    <a:p>
                      <a:r>
                        <a:rPr lang="en-CA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Globally unique, security ,authenticity binds to the name </a:t>
                      </a:r>
                      <a:endParaRPr lang="en-CA" dirty="0"/>
                    </a:p>
                  </a:txBody>
                  <a:tcPr marL="166921" marR="166921"/>
                </a:tc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63090" y="3607448"/>
            <a:ext cx="979170" cy="979170"/>
          </a:xfrm>
          <a:prstGeom prst="rect">
            <a:avLst/>
          </a:prstGeom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43971739"/>
              </p:ext>
            </p:extLst>
          </p:nvPr>
        </p:nvGraphicFramePr>
        <p:xfrm>
          <a:off x="1143000" y="1748790"/>
          <a:ext cx="2583180" cy="777240"/>
        </p:xfrm>
        <a:graphic>
          <a:graphicData uri="http://schemas.openxmlformats.org/drawingml/2006/table">
            <a:tbl>
              <a:tblPr/>
              <a:tblGrid>
                <a:gridCol w="2583180"/>
              </a:tblGrid>
              <a:tr h="7772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bg1"/>
                          </a:solidFill>
                        </a:rPr>
                        <a:t>Attribute</a:t>
                      </a:r>
                      <a:r>
                        <a:rPr lang="en-CA" b="1" baseline="0" dirty="0" smtClean="0">
                          <a:solidFill>
                            <a:schemeClr val="bg1"/>
                          </a:solidFill>
                        </a:rPr>
                        <a:t> Based &amp; hierarchical </a:t>
                      </a:r>
                      <a:endParaRPr lang="en-CA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0724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19" y="0"/>
            <a:ext cx="6508377" cy="1143000"/>
          </a:xfrm>
        </p:spPr>
        <p:txBody>
          <a:bodyPr/>
          <a:lstStyle/>
          <a:p>
            <a:r>
              <a:rPr lang="en-CA" dirty="0" smtClean="0"/>
              <a:t>Routing Comparison </a:t>
            </a:r>
            <a:endParaRPr lang="en-C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07782542"/>
              </p:ext>
            </p:extLst>
          </p:nvPr>
        </p:nvGraphicFramePr>
        <p:xfrm>
          <a:off x="279399" y="1143000"/>
          <a:ext cx="7504430" cy="52157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2215"/>
                <a:gridCol w="3752215"/>
              </a:tblGrid>
              <a:tr h="460857">
                <a:tc>
                  <a:txBody>
                    <a:bodyPr/>
                    <a:lstStyle/>
                    <a:p>
                      <a:r>
                        <a:rPr lang="en-CA" dirty="0" smtClean="0"/>
                        <a:t>Name-based Routing 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Name resolution </a:t>
                      </a:r>
                      <a:endParaRPr lang="en-CA" dirty="0"/>
                    </a:p>
                  </a:txBody>
                  <a:tcPr/>
                </a:tc>
              </a:tr>
              <a:tr h="2385214">
                <a:tc>
                  <a:txBody>
                    <a:bodyPr/>
                    <a:lstStyle/>
                    <a:p>
                      <a:r>
                        <a:rPr lang="en-CA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1.Request forwarding </a:t>
                      </a:r>
                      <a:r>
                        <a:rPr lang="en-CA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is performed directly based on the identifier (name) alone and some sort of state information is set-up along the way so that the content can travel back to</a:t>
                      </a:r>
                    </a:p>
                    <a:p>
                      <a:r>
                        <a:rPr lang="en-CA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requester.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1.content name is resolved </a:t>
                      </a:r>
                      <a:r>
                        <a:rPr lang="en-CA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a single or a set of</a:t>
                      </a:r>
                    </a:p>
                    <a:p>
                      <a:r>
                        <a:rPr lang="en-CA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locators (e.g., IP address)</a:t>
                      </a:r>
                    </a:p>
                    <a:p>
                      <a:r>
                        <a:rPr lang="en-CA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2.The request is routed </a:t>
                      </a:r>
                      <a:r>
                        <a:rPr lang="en-CA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one of the locators</a:t>
                      </a:r>
                    </a:p>
                    <a:p>
                      <a:r>
                        <a:rPr lang="en-CA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using topology based shortest path routing</a:t>
                      </a:r>
                    </a:p>
                    <a:p>
                      <a:r>
                        <a:rPr lang="en-CA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(e.g., ISIS, OSPF).</a:t>
                      </a:r>
                      <a:endParaRPr lang="en-CA" dirty="0" smtClean="0"/>
                    </a:p>
                    <a:p>
                      <a:endParaRPr lang="en-CA" dirty="0"/>
                    </a:p>
                  </a:txBody>
                  <a:tcPr/>
                </a:tc>
              </a:tr>
              <a:tr h="7412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Doesn’t guarantee </a:t>
                      </a:r>
                      <a:r>
                        <a:rPr lang="en-CA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discovery of content</a:t>
                      </a:r>
                      <a:endParaRPr lang="en-CA" dirty="0" smtClean="0"/>
                    </a:p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Guarantee</a:t>
                      </a:r>
                      <a:r>
                        <a:rPr lang="en-CA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discovery of any content in the network </a:t>
                      </a:r>
                      <a:endParaRPr lang="en-CA" dirty="0"/>
                    </a:p>
                  </a:txBody>
                  <a:tcPr/>
                </a:tc>
              </a:tr>
              <a:tr h="460857">
                <a:tc>
                  <a:txBody>
                    <a:bodyPr/>
                    <a:lstStyle/>
                    <a:p>
                      <a:r>
                        <a:rPr lang="en-CA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Update message overhead higher 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Update message overhead l</a:t>
                      </a:r>
                      <a:r>
                        <a:rPr lang="en-CA" dirty="0" smtClean="0"/>
                        <a:t>ower </a:t>
                      </a:r>
                      <a:endParaRPr lang="en-CA" dirty="0"/>
                    </a:p>
                  </a:txBody>
                  <a:tcPr/>
                </a:tc>
              </a:tr>
              <a:tr h="460857">
                <a:tc>
                  <a:txBody>
                    <a:bodyPr/>
                    <a:lstStyle/>
                    <a:p>
                      <a:r>
                        <a:rPr lang="en-CA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Maintain a mapping between names and network locations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Storage requirement for a name resolution system is higher </a:t>
                      </a:r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6716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796787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199" y="1485900"/>
            <a:ext cx="8130210" cy="4138337"/>
          </a:xfrm>
        </p:spPr>
        <p:txBody>
          <a:bodyPr>
            <a:no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en-US" sz="1400" dirty="0" smtClean="0">
                <a:solidFill>
                  <a:schemeClr val="tx1"/>
                </a:solidFill>
              </a:rPr>
              <a:t>Survey content naming and routing mechanism for five ICN research project.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US" sz="1400" dirty="0" smtClean="0">
                <a:solidFill>
                  <a:schemeClr val="tx1"/>
                </a:solidFill>
              </a:rPr>
              <a:t>It Introduced several </a:t>
            </a:r>
            <a:r>
              <a:rPr lang="en-US" sz="1400" dirty="0" smtClean="0">
                <a:solidFill>
                  <a:schemeClr val="tx1"/>
                </a:solidFill>
              </a:rPr>
              <a:t>new </a:t>
            </a:r>
            <a:r>
              <a:rPr lang="en-US" sz="1400" dirty="0" smtClean="0">
                <a:solidFill>
                  <a:schemeClr val="tx1"/>
                </a:solidFill>
              </a:rPr>
              <a:t>methods </a:t>
            </a:r>
            <a:r>
              <a:rPr lang="en-US" sz="1400" dirty="0" smtClean="0">
                <a:solidFill>
                  <a:schemeClr val="tx1"/>
                </a:solidFill>
              </a:rPr>
              <a:t>for naming and routing such as 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b="1" dirty="0" smtClean="0">
                <a:solidFill>
                  <a:schemeClr val="tx1"/>
                </a:solidFill>
              </a:rPr>
              <a:t>Naming :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Name structure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Self certification</a:t>
            </a:r>
          </a:p>
          <a:p>
            <a:pPr lvl="1"/>
            <a:r>
              <a:rPr lang="en-US" sz="1400" b="1" dirty="0" smtClean="0">
                <a:solidFill>
                  <a:schemeClr val="tx1"/>
                </a:solidFill>
              </a:rPr>
              <a:t>Routing :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Content state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Discovery of closet copy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Resolution and retrieval locality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Discovery guarantee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Stability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Network level deployment 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Security</a:t>
            </a:r>
            <a:endParaRPr lang="en-US" sz="1400" dirty="0" smtClean="0">
              <a:solidFill>
                <a:schemeClr val="tx1"/>
              </a:solidFill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US" sz="1400" dirty="0" smtClean="0">
                <a:solidFill>
                  <a:schemeClr val="tx1"/>
                </a:solidFill>
              </a:rPr>
              <a:t>With this method author provide and start point for new research at this area </a:t>
            </a:r>
            <a:r>
              <a:rPr lang="en-US" sz="1400" dirty="0" smtClean="0">
                <a:solidFill>
                  <a:schemeClr val="tx1"/>
                </a:solidFill>
              </a:rPr>
              <a:t>.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US" sz="1400" dirty="0" smtClean="0">
                <a:solidFill>
                  <a:schemeClr val="tx1"/>
                </a:solidFill>
              </a:rPr>
              <a:t>However, the scalability issue still remains! 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199" y="914400"/>
            <a:ext cx="7533862" cy="5155096"/>
          </a:xfrm>
        </p:spPr>
        <p:txBody>
          <a:bodyPr/>
          <a:lstStyle/>
          <a:p>
            <a:pPr algn="ctr"/>
            <a:r>
              <a:rPr lang="en-US" sz="6600" b="1" dirty="0" smtClean="0"/>
              <a:t>Merci pour </a:t>
            </a:r>
            <a:r>
              <a:rPr lang="en-US" sz="6600" b="1" dirty="0" err="1" smtClean="0"/>
              <a:t>votre</a:t>
            </a:r>
            <a:r>
              <a:rPr lang="en-US" sz="6600" b="1" dirty="0" smtClean="0"/>
              <a:t> attention!!</a:t>
            </a:r>
            <a:br>
              <a:rPr lang="en-US" sz="6600" b="1" dirty="0" smtClean="0"/>
            </a:br>
            <a:r>
              <a:rPr lang="en-US" sz="6600" b="1" dirty="0" smtClean="0"/>
              <a:t/>
            </a:r>
            <a:br>
              <a:rPr lang="en-US" sz="6600" b="1" dirty="0" smtClean="0"/>
            </a:br>
            <a:endParaRPr lang="en-US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CBCB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Content Broadcast and Content Based Routing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4414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01290"/>
            <a:ext cx="6508377" cy="1143000"/>
          </a:xfrm>
        </p:spPr>
        <p:txBody>
          <a:bodyPr/>
          <a:lstStyle/>
          <a:p>
            <a:r>
              <a:rPr lang="en-US" dirty="0" smtClean="0"/>
              <a:t>Combined Broadcast and Content Based Routing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171432" cy="3916363"/>
          </a:xfrm>
        </p:spPr>
        <p:txBody>
          <a:bodyPr/>
          <a:lstStyle/>
          <a:p>
            <a:r>
              <a:rPr lang="en-US" dirty="0" smtClean="0"/>
              <a:t>CBCB is an application level overlay.</a:t>
            </a:r>
          </a:p>
          <a:p>
            <a:r>
              <a:rPr lang="en-US" dirty="0" smtClean="0"/>
              <a:t>Its Publish/Subscribe Architecture</a:t>
            </a:r>
          </a:p>
          <a:p>
            <a:r>
              <a:rPr lang="en-US" dirty="0" smtClean="0"/>
              <a:t>Publishers: Posts the content using </a:t>
            </a:r>
            <a:r>
              <a:rPr lang="en-US" i="1" dirty="0" smtClean="0"/>
              <a:t>messages</a:t>
            </a:r>
            <a:r>
              <a:rPr lang="en-US" dirty="0" smtClean="0"/>
              <a:t>.</a:t>
            </a:r>
          </a:p>
          <a:p>
            <a:r>
              <a:rPr lang="en-US" dirty="0"/>
              <a:t>Subscribers </a:t>
            </a:r>
            <a:r>
              <a:rPr lang="en-US" dirty="0" smtClean="0"/>
              <a:t>advertise their interest </a:t>
            </a:r>
            <a:r>
              <a:rPr lang="en-US" dirty="0"/>
              <a:t>through </a:t>
            </a:r>
            <a:r>
              <a:rPr lang="en-US" dirty="0" smtClean="0"/>
              <a:t>Predicates.</a:t>
            </a:r>
            <a:endParaRPr lang="en-US" dirty="0"/>
          </a:p>
          <a:p>
            <a:r>
              <a:rPr lang="en-US" dirty="0" smtClean="0"/>
              <a:t>Published messages are broadcasted over the network.</a:t>
            </a:r>
          </a:p>
          <a:p>
            <a:r>
              <a:rPr lang="en-US" dirty="0" smtClean="0"/>
              <a:t>Nodes use the predicates to narrow down the branches of broadcast to ensure only the interested one gets the content.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7378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409945"/>
            <a:ext cx="6508377" cy="1143000"/>
          </a:xfrm>
        </p:spPr>
        <p:txBody>
          <a:bodyPr/>
          <a:lstStyle/>
          <a:p>
            <a:r>
              <a:rPr lang="en-US" dirty="0" smtClean="0"/>
              <a:t>Naming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293207" cy="3916363"/>
          </a:xfrm>
        </p:spPr>
        <p:txBody>
          <a:bodyPr/>
          <a:lstStyle/>
          <a:p>
            <a:r>
              <a:rPr lang="en-US" dirty="0" smtClean="0"/>
              <a:t>CBCB uses attribute value  to name the contents.</a:t>
            </a:r>
          </a:p>
          <a:p>
            <a:r>
              <a:rPr lang="en-US" dirty="0" smtClean="0"/>
              <a:t>Attribute values might be anything from name, type.</a:t>
            </a:r>
          </a:p>
          <a:p>
            <a:pPr lvl="1"/>
            <a:r>
              <a:rPr lang="en-US" dirty="0" smtClean="0"/>
              <a:t>Ex: </a:t>
            </a:r>
            <a:r>
              <a:rPr lang="en-US" dirty="0" err="1" smtClean="0"/>
              <a:t>uwaterloo.ca</a:t>
            </a:r>
            <a:r>
              <a:rPr lang="en-US" dirty="0" smtClean="0"/>
              <a:t>/</a:t>
            </a:r>
            <a:r>
              <a:rPr lang="en-US" dirty="0" err="1" smtClean="0"/>
              <a:t>mfbari</a:t>
            </a:r>
            <a:r>
              <a:rPr lang="en-US" dirty="0" smtClean="0"/>
              <a:t>/</a:t>
            </a:r>
            <a:r>
              <a:rPr lang="en-US" dirty="0" err="1" smtClean="0"/>
              <a:t>srv_naming.pdf</a:t>
            </a:r>
            <a:endParaRPr lang="en-US" dirty="0" smtClean="0"/>
          </a:p>
          <a:p>
            <a:pPr marL="228600" lvl="1" indent="0">
              <a:buNone/>
            </a:pPr>
            <a:endParaRPr lang="en-US" dirty="0"/>
          </a:p>
          <a:p>
            <a:pPr marL="228600" lvl="1" indent="0">
              <a:buNone/>
            </a:pPr>
            <a:endParaRPr lang="en-US" dirty="0"/>
          </a:p>
          <a:p>
            <a:pPr marL="228600" lvl="1" indent="0">
              <a:buNone/>
            </a:pPr>
            <a:endParaRPr lang="en-US" dirty="0" smtClean="0"/>
          </a:p>
          <a:p>
            <a:pPr marL="228600" lvl="1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5972" y="3698995"/>
            <a:ext cx="4592521" cy="148473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48282" y="5183726"/>
            <a:ext cx="5959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Fig: Showing the new format of naming in the CBCB</a:t>
            </a:r>
            <a:endParaRPr lang="en-US" i="1" dirty="0"/>
          </a:p>
        </p:txBody>
      </p:sp>
      <p:sp>
        <p:nvSpPr>
          <p:cNvPr id="7" name="TextBox 6"/>
          <p:cNvSpPr txBox="1"/>
          <p:nvPr/>
        </p:nvSpPr>
        <p:spPr>
          <a:xfrm>
            <a:off x="108470" y="6457890"/>
            <a:ext cx="89178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Image </a:t>
            </a:r>
            <a:r>
              <a:rPr lang="en-US" sz="1000" dirty="0" err="1" smtClean="0"/>
              <a:t>Coutesy</a:t>
            </a:r>
            <a:r>
              <a:rPr lang="en-US" sz="1000" dirty="0" smtClean="0"/>
              <a:t>: “</a:t>
            </a:r>
            <a:r>
              <a:rPr lang="en-US" sz="1000" dirty="0"/>
              <a:t>A Survey of Naming and Routing in Information-Centric </a:t>
            </a:r>
            <a:r>
              <a:rPr lang="en-US" sz="1000" dirty="0" smtClean="0"/>
              <a:t>Networks "by </a:t>
            </a:r>
            <a:r>
              <a:rPr lang="ro-RO" sz="1000" dirty="0"/>
              <a:t>Md. Faizul </a:t>
            </a:r>
            <a:r>
              <a:rPr lang="ro-RO" sz="1000" dirty="0" smtClean="0"/>
              <a:t>Bari and at all, UWaterloo</a:t>
            </a:r>
            <a:r>
              <a:rPr lang="en-US" sz="1000" dirty="0" smtClean="0"/>
              <a:t> publishes in IEEE  Communications </a:t>
            </a:r>
            <a:r>
              <a:rPr lang="en-US" sz="1000" dirty="0"/>
              <a:t>Magazine • December 2012</a:t>
            </a:r>
          </a:p>
        </p:txBody>
      </p:sp>
    </p:spTree>
    <p:extLst>
      <p:ext uri="{BB962C8B-B14F-4D97-AF65-F5344CB8AC3E}">
        <p14:creationId xmlns:p14="http://schemas.microsoft.com/office/powerpoint/2010/main" xmlns="" val="2970288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417481"/>
            <a:ext cx="6508377" cy="665796"/>
          </a:xfrm>
        </p:spPr>
        <p:txBody>
          <a:bodyPr/>
          <a:lstStyle/>
          <a:p>
            <a:r>
              <a:rPr lang="en-US" dirty="0" smtClean="0"/>
              <a:t>Routing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374837"/>
            <a:ext cx="8414982" cy="5217888"/>
          </a:xfrm>
        </p:spPr>
        <p:txBody>
          <a:bodyPr/>
          <a:lstStyle/>
          <a:p>
            <a:r>
              <a:rPr lang="en-US" dirty="0" smtClean="0"/>
              <a:t>CBCB routes the “published” messages from the source.</a:t>
            </a:r>
          </a:p>
          <a:p>
            <a:r>
              <a:rPr lang="en-US" dirty="0" smtClean="0"/>
              <a:t>CBCB router implements two protocols</a:t>
            </a:r>
          </a:p>
          <a:p>
            <a:pPr lvl="1"/>
            <a:r>
              <a:rPr lang="en-US" dirty="0" smtClean="0"/>
              <a:t>Broadcast </a:t>
            </a:r>
            <a:r>
              <a:rPr lang="en-US" dirty="0"/>
              <a:t>Routing Protocol</a:t>
            </a:r>
          </a:p>
          <a:p>
            <a:pPr lvl="2"/>
            <a:r>
              <a:rPr lang="en-US" dirty="0"/>
              <a:t>Uses Network Topology.</a:t>
            </a:r>
          </a:p>
          <a:p>
            <a:pPr lvl="1"/>
            <a:r>
              <a:rPr lang="en-US" dirty="0"/>
              <a:t>Content-based Routing Protocol</a:t>
            </a:r>
          </a:p>
          <a:p>
            <a:pPr lvl="2"/>
            <a:r>
              <a:rPr lang="en-US" dirty="0"/>
              <a:t>Removes the branches from the broadcast topology in order to deliver the content to interested nodes </a:t>
            </a:r>
            <a:r>
              <a:rPr lang="en-US" dirty="0" smtClean="0"/>
              <a:t>only.</a:t>
            </a:r>
          </a:p>
          <a:p>
            <a:r>
              <a:rPr lang="en-US" dirty="0" smtClean="0"/>
              <a:t>Routers – Content-based forwarding tables where interfaces are mapped with predicates (old : Interface to IP).</a:t>
            </a:r>
          </a:p>
          <a:p>
            <a:r>
              <a:rPr lang="en-US" dirty="0" smtClean="0"/>
              <a:t>Routers- Forwards an incoming message to a specific interface if the predicate of the mapped interface is matching with message.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68956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423" y="961896"/>
            <a:ext cx="4622559" cy="349674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Construction of Routing tables with predicates,</a:t>
            </a:r>
          </a:p>
          <a:p>
            <a:pPr lvl="1"/>
            <a:r>
              <a:rPr lang="en-US" dirty="0" smtClean="0"/>
              <a:t>Receiver Advertisements (RA)</a:t>
            </a:r>
          </a:p>
          <a:p>
            <a:pPr lvl="1"/>
            <a:r>
              <a:rPr lang="en-US" dirty="0" smtClean="0"/>
              <a:t>Sender Request (SA)/ Update Replies (UR)</a:t>
            </a:r>
          </a:p>
          <a:p>
            <a:r>
              <a:rPr lang="en-US" dirty="0" smtClean="0"/>
              <a:t>Routers periodically broadcasts their interests through RA.</a:t>
            </a:r>
          </a:p>
          <a:p>
            <a:r>
              <a:rPr lang="en-US" dirty="0" smtClean="0"/>
              <a:t>Scene 1: When a new predicate come through an interface, The Router will update it and will send to other interfaces.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5309" y="4232502"/>
            <a:ext cx="4897879" cy="215616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40705" y="2577646"/>
            <a:ext cx="38032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Scene 2: When a predicate already mapped to a specific interface comes, it will prune/stop sending to other interfaces.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8470" y="6457890"/>
            <a:ext cx="89178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Image </a:t>
            </a:r>
            <a:r>
              <a:rPr lang="en-US" sz="1000" dirty="0" err="1" smtClean="0"/>
              <a:t>Coutesy</a:t>
            </a:r>
            <a:r>
              <a:rPr lang="en-US" sz="1000" dirty="0" smtClean="0"/>
              <a:t>: “</a:t>
            </a:r>
            <a:r>
              <a:rPr lang="en-US" sz="1000" dirty="0"/>
              <a:t>A Survey of Naming and Routing in Information-Centric </a:t>
            </a:r>
            <a:r>
              <a:rPr lang="en-US" sz="1000" dirty="0" smtClean="0"/>
              <a:t>Networks "by </a:t>
            </a:r>
            <a:r>
              <a:rPr lang="ro-RO" sz="1000" dirty="0"/>
              <a:t>Md. Faizul </a:t>
            </a:r>
            <a:r>
              <a:rPr lang="ro-RO" sz="1000" dirty="0" smtClean="0"/>
              <a:t>Bari and at all, UWaterloo</a:t>
            </a:r>
            <a:r>
              <a:rPr lang="en-US" sz="1000" dirty="0" smtClean="0"/>
              <a:t> publishes in IEEE  Communications </a:t>
            </a:r>
            <a:r>
              <a:rPr lang="en-US" sz="1000" dirty="0"/>
              <a:t>Magazine • December 2012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199" y="296100"/>
            <a:ext cx="6508377" cy="665796"/>
          </a:xfrm>
        </p:spPr>
        <p:txBody>
          <a:bodyPr/>
          <a:lstStyle/>
          <a:p>
            <a:r>
              <a:rPr lang="en-US" dirty="0" smtClean="0"/>
              <a:t>Routing. </a:t>
            </a:r>
            <a:r>
              <a:rPr lang="en-US" dirty="0" err="1" smtClean="0"/>
              <a:t>Contd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8348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08361"/>
            <a:ext cx="6508377" cy="755525"/>
          </a:xfrm>
        </p:spPr>
        <p:txBody>
          <a:bodyPr/>
          <a:lstStyle/>
          <a:p>
            <a:r>
              <a:rPr lang="en-US" dirty="0" smtClean="0"/>
              <a:t>SR and 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111962"/>
            <a:ext cx="6508377" cy="956099"/>
          </a:xfrm>
        </p:spPr>
        <p:txBody>
          <a:bodyPr/>
          <a:lstStyle/>
          <a:p>
            <a:r>
              <a:rPr lang="en-US" dirty="0" smtClean="0"/>
              <a:t>SR and UR – Used to update the Routing tables by pulling from other routers.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631" y="2068061"/>
            <a:ext cx="4110194" cy="2745419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567393" y="1582490"/>
            <a:ext cx="4356977" cy="43723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100000"/>
              <a:buFont typeface="Wingdings 2" pitchFamily="18" charset="2"/>
              <a:buChar char="¡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377950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"/>
              <a:defRPr lang="en-US" sz="18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603375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lang="en-US" sz="18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830388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"/>
              <a:defRPr lang="en-US" sz="18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lang="en-US" sz="180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Router (5) broadcasts SR.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Receiving Routers sends UR.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Leaf Routers –Update with UR.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Non-Leaf Routers collects all UR &gt; Add the CB-Address &gt; Performs logical OR &gt; Sends a finalized UR.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The original Router will update the Routing Table using the UR received.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8470" y="6457890"/>
            <a:ext cx="89178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Image Courtesy: “</a:t>
            </a:r>
            <a:r>
              <a:rPr lang="en-US" sz="1000" dirty="0"/>
              <a:t>A Survey of Naming and Routing in Information-Centric </a:t>
            </a:r>
            <a:r>
              <a:rPr lang="en-US" sz="1000" dirty="0" smtClean="0"/>
              <a:t>Networks "by </a:t>
            </a:r>
            <a:r>
              <a:rPr lang="ro-RO" sz="1000" dirty="0"/>
              <a:t>Md. Faizul </a:t>
            </a:r>
            <a:r>
              <a:rPr lang="ro-RO" sz="1000" dirty="0" smtClean="0"/>
              <a:t>Bari and at all, UWaterloo</a:t>
            </a:r>
            <a:r>
              <a:rPr lang="en-US" sz="1000" dirty="0" smtClean="0"/>
              <a:t> publishes in IEEE  Communications </a:t>
            </a:r>
            <a:r>
              <a:rPr lang="en-US" sz="1000" dirty="0"/>
              <a:t>Magazine • December 2012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4710" y="5677817"/>
            <a:ext cx="86396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Scalability</a:t>
            </a:r>
            <a:r>
              <a:rPr lang="en-US" dirty="0" smtClean="0"/>
              <a:t> : Analysis- 4x10</a:t>
            </a:r>
            <a:r>
              <a:rPr lang="en-US" baseline="30000" dirty="0"/>
              <a:t>5</a:t>
            </a:r>
            <a:r>
              <a:rPr lang="en-US" baseline="30000" dirty="0" smtClean="0"/>
              <a:t> </a:t>
            </a:r>
            <a:r>
              <a:rPr lang="en-US" dirty="0" smtClean="0"/>
              <a:t> BGP Routes for 3.8x10</a:t>
            </a:r>
            <a:r>
              <a:rPr lang="en-US" baseline="30000" dirty="0" smtClean="0"/>
              <a:t>9</a:t>
            </a:r>
            <a:r>
              <a:rPr lang="en-US" dirty="0" smtClean="0"/>
              <a:t> IPv4, Scaling factor is 10</a:t>
            </a:r>
            <a:r>
              <a:rPr lang="en-US" baseline="30000" dirty="0" smtClean="0"/>
              <a:t>4</a:t>
            </a:r>
          </a:p>
          <a:p>
            <a:r>
              <a:rPr lang="en-US" dirty="0" smtClean="0"/>
              <a:t>Google - 10</a:t>
            </a:r>
            <a:r>
              <a:rPr lang="en-US" baseline="30000" dirty="0" smtClean="0"/>
              <a:t>12</a:t>
            </a:r>
            <a:r>
              <a:rPr lang="en-US" dirty="0" smtClean="0"/>
              <a:t> URL, so Scaling factor is 10</a:t>
            </a:r>
            <a:r>
              <a:rPr lang="en-US" baseline="30000" dirty="0" smtClean="0"/>
              <a:t>7</a:t>
            </a:r>
          </a:p>
          <a:p>
            <a:endParaRPr lang="en-US" baseline="30000" dirty="0" smtClean="0"/>
          </a:p>
        </p:txBody>
      </p:sp>
    </p:spTree>
    <p:extLst>
      <p:ext uri="{BB962C8B-B14F-4D97-AF65-F5344CB8AC3E}">
        <p14:creationId xmlns:p14="http://schemas.microsoft.com/office/powerpoint/2010/main" xmlns="" val="185752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DONA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Data Oriented Network Architecture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</a:majorFont>
      <a:minorFont>
        <a:latin typeface="Century Gothic"/>
        <a:ea typeface=""/>
        <a:cs typeface=""/>
        <a:font script="Jpan" typeface="メイリオ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648</TotalTime>
  <Words>1619</Words>
  <Application>Microsoft Macintosh PowerPoint</Application>
  <PresentationFormat>On-screen Show (4:3)</PresentationFormat>
  <Paragraphs>172</Paragraphs>
  <Slides>28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Plaza</vt:lpstr>
      <vt:lpstr>Assignment 3 Advanced Network Routing Technologies (SYSC 5801), Carleton University, Ottawa -Prof. Lung  A Survey of naming and Routing in Information-Centric Networks  by Farooq , Fikirte, Avinaba, Shakil, Rabbibur &amp; Masi </vt:lpstr>
      <vt:lpstr>Introduction</vt:lpstr>
      <vt:lpstr>CBCB</vt:lpstr>
      <vt:lpstr>Combined Broadcast and Content Based Routing</vt:lpstr>
      <vt:lpstr>Naming</vt:lpstr>
      <vt:lpstr>Routing</vt:lpstr>
      <vt:lpstr>Routing. Contd</vt:lpstr>
      <vt:lpstr>SR and UR</vt:lpstr>
      <vt:lpstr>DONA</vt:lpstr>
      <vt:lpstr>Slide 10</vt:lpstr>
      <vt:lpstr>Routing </vt:lpstr>
      <vt:lpstr>NetInf</vt:lpstr>
      <vt:lpstr>Overview:    - It is a part of the EU FP7 projects 4WARD and SAIL.  Naming: a. It proposes using flat and self-certifying names similar to DONA b. Even here the names have two parts, P : L, where P is the hash of owner’s public key and L is a label chosen by the owner. c. To make a single owner use multiple private/public keys, it has proposed binding using the public/private key pair to the content instead of the owner.</vt:lpstr>
      <vt:lpstr>Routing</vt:lpstr>
      <vt:lpstr>Registration process for any content</vt:lpstr>
      <vt:lpstr>Name Resolution and Data Transmission Path for Content </vt:lpstr>
      <vt:lpstr>NDN</vt:lpstr>
      <vt:lpstr>Overview:    - One of the four NSF FIA project   - proposed to use content chunks as universal component of transport. It is clean slate design.  Naming: a. Hierarchical naming with multiple components of arbitrary length b. User generated and user assigned name with only fixed component structure c. All name implicitly contain SHA(Secure Hash Algorithm)-256 digest, that ensures the uniqueness d. Authenticity and integrity is maintained by digitally signing content with ‘name-to-content’ mapping.   </vt:lpstr>
      <vt:lpstr>Routing</vt:lpstr>
      <vt:lpstr>Routing contd..</vt:lpstr>
      <vt:lpstr>Public Subscribe Internet Technologies</vt:lpstr>
      <vt:lpstr>Overview :  - PSIRP is an  EU FP7 Project. It is a publish-subscribe paradigm  and a Clean slate design.  - PURSUIT is the follow up project of PSIRP to develop         Internet-scale deployable components  Naming :  a. Same naming scheme as DONA. b. Content names are called resource identifier (RIDs) c. Content persistence is ensured by data sources d. Scopes Identifier-Sid e. Scopes control access rights, authorization, reachability, availability etc. f. Content publication (publish)and content request (subscribe) are based on ‹Sid, RId› </vt:lpstr>
      <vt:lpstr>Routing</vt:lpstr>
      <vt:lpstr>Slide 24</vt:lpstr>
      <vt:lpstr>Naming Comparison </vt:lpstr>
      <vt:lpstr>Routing Comparison </vt:lpstr>
      <vt:lpstr>Conclusion</vt:lpstr>
      <vt:lpstr>Merci pour votre attention!!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CBCB</dc:title>
  <dc:creator>mohammad farooq zaman</dc:creator>
  <cp:lastModifiedBy>ACER</cp:lastModifiedBy>
  <cp:revision>73</cp:revision>
  <dcterms:created xsi:type="dcterms:W3CDTF">2013-03-24T19:34:43Z</dcterms:created>
  <dcterms:modified xsi:type="dcterms:W3CDTF">2013-03-26T09:57:47Z</dcterms:modified>
</cp:coreProperties>
</file>