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701" r:id="rId3"/>
    <p:sldId id="616" r:id="rId4"/>
    <p:sldId id="617" r:id="rId5"/>
    <p:sldId id="687" r:id="rId6"/>
    <p:sldId id="619" r:id="rId7"/>
    <p:sldId id="688" r:id="rId8"/>
    <p:sldId id="634" r:id="rId9"/>
    <p:sldId id="636" r:id="rId10"/>
    <p:sldId id="637" r:id="rId11"/>
    <p:sldId id="640" r:id="rId12"/>
    <p:sldId id="641" r:id="rId13"/>
    <p:sldId id="643" r:id="rId14"/>
    <p:sldId id="644" r:id="rId15"/>
    <p:sldId id="645" r:id="rId16"/>
    <p:sldId id="655" r:id="rId17"/>
    <p:sldId id="646" r:id="rId18"/>
    <p:sldId id="647" r:id="rId19"/>
    <p:sldId id="648" r:id="rId20"/>
    <p:sldId id="650" r:id="rId21"/>
    <p:sldId id="652" r:id="rId22"/>
    <p:sldId id="653" r:id="rId23"/>
    <p:sldId id="692" r:id="rId24"/>
    <p:sldId id="654" r:id="rId25"/>
    <p:sldId id="693" r:id="rId26"/>
    <p:sldId id="694" r:id="rId27"/>
    <p:sldId id="689" r:id="rId28"/>
    <p:sldId id="695" r:id="rId29"/>
    <p:sldId id="696" r:id="rId30"/>
    <p:sldId id="697" r:id="rId31"/>
    <p:sldId id="677" r:id="rId32"/>
    <p:sldId id="679" r:id="rId33"/>
    <p:sldId id="680" r:id="rId34"/>
    <p:sldId id="681" r:id="rId35"/>
    <p:sldId id="682" r:id="rId36"/>
    <p:sldId id="683" r:id="rId37"/>
    <p:sldId id="685" r:id="rId38"/>
    <p:sldId id="686" r:id="rId39"/>
    <p:sldId id="690" r:id="rId40"/>
    <p:sldId id="698" r:id="rId41"/>
    <p:sldId id="700" r:id="rId42"/>
    <p:sldId id="699" r:id="rId43"/>
    <p:sldId id="375" r:id="rId44"/>
  </p:sldIdLst>
  <p:sldSz cx="9144000" cy="6858000" type="screen4x3"/>
  <p:notesSz cx="6997700" cy="9283700"/>
  <p:defaultTextStyle>
    <a:defPPr>
      <a:defRPr lang="en-US"/>
    </a:defPPr>
    <a:lvl1pPr algn="l" rtl="0" fontAlgn="base">
      <a:spcBef>
        <a:spcPct val="50000"/>
      </a:spcBef>
      <a:spcAft>
        <a:spcPct val="0"/>
      </a:spcAft>
      <a:defRPr sz="2000" kern="1200">
        <a:solidFill>
          <a:schemeClr val="tx1"/>
        </a:solidFill>
        <a:latin typeface="Arial" charset="0"/>
        <a:ea typeface="+mn-ea"/>
        <a:cs typeface="+mn-cs"/>
      </a:defRPr>
    </a:lvl1pPr>
    <a:lvl2pPr marL="457200" algn="l" rtl="0" fontAlgn="base">
      <a:spcBef>
        <a:spcPct val="50000"/>
      </a:spcBef>
      <a:spcAft>
        <a:spcPct val="0"/>
      </a:spcAft>
      <a:defRPr sz="2000" kern="1200">
        <a:solidFill>
          <a:schemeClr val="tx1"/>
        </a:solidFill>
        <a:latin typeface="Arial" charset="0"/>
        <a:ea typeface="+mn-ea"/>
        <a:cs typeface="+mn-cs"/>
      </a:defRPr>
    </a:lvl2pPr>
    <a:lvl3pPr marL="914400" algn="l" rtl="0" fontAlgn="base">
      <a:spcBef>
        <a:spcPct val="50000"/>
      </a:spcBef>
      <a:spcAft>
        <a:spcPct val="0"/>
      </a:spcAft>
      <a:defRPr sz="2000" kern="1200">
        <a:solidFill>
          <a:schemeClr val="tx1"/>
        </a:solidFill>
        <a:latin typeface="Arial" charset="0"/>
        <a:ea typeface="+mn-ea"/>
        <a:cs typeface="+mn-cs"/>
      </a:defRPr>
    </a:lvl3pPr>
    <a:lvl4pPr marL="1371600" algn="l" rtl="0" fontAlgn="base">
      <a:spcBef>
        <a:spcPct val="50000"/>
      </a:spcBef>
      <a:spcAft>
        <a:spcPct val="0"/>
      </a:spcAft>
      <a:defRPr sz="2000" kern="1200">
        <a:solidFill>
          <a:schemeClr val="tx1"/>
        </a:solidFill>
        <a:latin typeface="Arial" charset="0"/>
        <a:ea typeface="+mn-ea"/>
        <a:cs typeface="+mn-cs"/>
      </a:defRPr>
    </a:lvl4pPr>
    <a:lvl5pPr marL="1828800" algn="l" rtl="0" fontAlgn="base">
      <a:spcBef>
        <a:spcPct val="5000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66FFFF"/>
    <a:srgbClr val="CCECFF"/>
    <a:srgbClr val="3399FF"/>
    <a:srgbClr val="66CCFF"/>
    <a:srgbClr val="CCFFFF"/>
    <a:srgbClr val="FFFF99"/>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710" autoAdjust="0"/>
  </p:normalViewPr>
  <p:slideViewPr>
    <p:cSldViewPr>
      <p:cViewPr>
        <p:scale>
          <a:sx n="80" d="100"/>
          <a:sy n="80" d="100"/>
        </p:scale>
        <p:origin x="-1650"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3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2337" cy="464185"/>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spcBef>
                <a:spcPct val="0"/>
              </a:spcBef>
              <a:defRPr sz="1200">
                <a:latin typeface="Arial" pitchFamily="34" charset="0"/>
              </a:defRPr>
            </a:lvl1pPr>
          </a:lstStyle>
          <a:p>
            <a:pPr>
              <a:defRPr/>
            </a:pPr>
            <a:endParaRPr lang="en-US"/>
          </a:p>
        </p:txBody>
      </p:sp>
      <p:sp>
        <p:nvSpPr>
          <p:cNvPr id="4099" name="Rectangle 3"/>
          <p:cNvSpPr>
            <a:spLocks noGrp="1" noChangeArrowheads="1"/>
          </p:cNvSpPr>
          <p:nvPr>
            <p:ph type="dt" idx="1"/>
          </p:nvPr>
        </p:nvSpPr>
        <p:spPr bwMode="auto">
          <a:xfrm>
            <a:off x="3963744" y="0"/>
            <a:ext cx="3032337" cy="464185"/>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a:spcBef>
                <a:spcPct val="0"/>
              </a:spcBef>
              <a:defRPr sz="1200">
                <a:latin typeface="Arial" pitchFamily="34" charset="0"/>
              </a:defRPr>
            </a:lvl1pPr>
          </a:lstStyle>
          <a:p>
            <a:pPr>
              <a:defRPr/>
            </a:pPr>
            <a:endParaRPr lang="en-US"/>
          </a:p>
        </p:txBody>
      </p:sp>
      <p:sp>
        <p:nvSpPr>
          <p:cNvPr id="45060"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99770" y="4409758"/>
            <a:ext cx="5598160" cy="4177665"/>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17904"/>
            <a:ext cx="3032337" cy="464185"/>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spcBef>
                <a:spcPct val="0"/>
              </a:spcBef>
              <a:defRPr sz="1200">
                <a:latin typeface="Arial" pitchFamily="34" charset="0"/>
              </a:defRPr>
            </a:lvl1pPr>
          </a:lstStyle>
          <a:p>
            <a:pPr>
              <a:defRPr/>
            </a:pPr>
            <a:endParaRPr lang="en-US"/>
          </a:p>
        </p:txBody>
      </p:sp>
      <p:sp>
        <p:nvSpPr>
          <p:cNvPr id="4103" name="Rectangle 7"/>
          <p:cNvSpPr>
            <a:spLocks noGrp="1" noChangeArrowheads="1"/>
          </p:cNvSpPr>
          <p:nvPr>
            <p:ph type="sldNum" sz="quarter" idx="5"/>
          </p:nvPr>
        </p:nvSpPr>
        <p:spPr bwMode="auto">
          <a:xfrm>
            <a:off x="3963744" y="8817904"/>
            <a:ext cx="3032337" cy="464185"/>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a:spcBef>
                <a:spcPct val="0"/>
              </a:spcBef>
              <a:defRPr sz="1200">
                <a:latin typeface="Arial" pitchFamily="34" charset="0"/>
              </a:defRPr>
            </a:lvl1pPr>
          </a:lstStyle>
          <a:p>
            <a:pPr>
              <a:defRPr/>
            </a:pPr>
            <a:fld id="{CCB860D8-C466-4AB2-BCB6-F3DE3CC4E49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019B3A00-50C6-479D-84E5-33B03B36B698}" type="slidenum">
              <a:rPr lang="en-US" smtClean="0">
                <a:latin typeface="Arial" charset="0"/>
              </a:rPr>
              <a:pPr/>
              <a:t>1</a:t>
            </a:fld>
            <a:endParaRPr lang="en-US" smtClean="0">
              <a:latin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smtClean="0">
                <a:latin typeface="Arial" charset="0"/>
              </a:rPr>
              <a:t>There is no reference in the Murdocca text here. </a:t>
            </a:r>
          </a:p>
          <a:p>
            <a:pPr eaLnBrk="1" hangingPunct="1"/>
            <a:endParaRPr lang="en-US" smtClean="0">
              <a:latin typeface="Arial" charset="0"/>
            </a:endParaRPr>
          </a:p>
          <a:p>
            <a:pPr eaLnBrk="1" hangingPunct="1"/>
            <a:r>
              <a:rPr lang="en-US" smtClean="0">
                <a:latin typeface="Arial" charset="0"/>
              </a:rPr>
              <a:t>Null, Chapter 8</a:t>
            </a:r>
          </a:p>
          <a:p>
            <a:pPr eaLnBrk="1" hangingPunct="1"/>
            <a:endParaRPr lang="en-US" smtClean="0">
              <a:latin typeface="Arial" charset="0"/>
            </a:endParaRPr>
          </a:p>
          <a:p>
            <a:pPr eaLnBrk="1" hangingPunct="1"/>
            <a:endParaRPr 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6B9A9054-2E49-4D45-9CBD-1CDEF5592F0E}" type="slidenum">
              <a:rPr lang="en-US" smtClean="0">
                <a:latin typeface="Arial" charset="0"/>
              </a:rPr>
              <a:pPr/>
              <a:t>15</a:t>
            </a:fld>
            <a:endParaRPr lang="en-US" smtClean="0">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smtClean="0">
                <a:latin typeface="Arial" charset="0"/>
              </a:rPr>
              <a:t>Null: Page 417</a:t>
            </a:r>
          </a:p>
          <a:p>
            <a:pPr eaLnBrk="1" hangingPunct="1"/>
            <a:endParaRPr lang="en-US" smtClean="0">
              <a:latin typeface="Arial" charset="0"/>
            </a:endParaRPr>
          </a:p>
          <a:p>
            <a:pPr eaLnBrk="1" hangingPunct="1"/>
            <a:r>
              <a:rPr lang="en-US" smtClean="0">
                <a:latin typeface="Arial" charset="0"/>
              </a:rPr>
              <a:t>Long term scheduling: O/S must determine which processes to admit to the system</a:t>
            </a:r>
          </a:p>
          <a:p>
            <a:pPr eaLnBrk="1" hangingPunct="1"/>
            <a:r>
              <a:rPr lang="en-US" smtClean="0">
                <a:latin typeface="Arial" charset="0"/>
              </a:rPr>
              <a:t>    requests for new processes</a:t>
            </a:r>
          </a:p>
          <a:p>
            <a:pPr eaLnBrk="1" hangingPunct="1"/>
            <a:r>
              <a:rPr lang="en-US" smtClean="0">
                <a:latin typeface="Arial" charset="0"/>
              </a:rPr>
              <a:t>    </a:t>
            </a:r>
          </a:p>
          <a:p>
            <a:pPr eaLnBrk="1" hangingPunct="1"/>
            <a:r>
              <a:rPr lang="en-US" smtClean="0">
                <a:latin typeface="Arial" charset="0"/>
              </a:rPr>
              <a:t>Short Term Scheduling: O/S must determine which process will be granted the CPU at any given instant</a:t>
            </a:r>
          </a:p>
          <a:p>
            <a:pPr eaLnBrk="1" hangingPunct="1"/>
            <a:r>
              <a:rPr lang="en-US" smtClean="0">
                <a:latin typeface="Arial" charset="0"/>
              </a:rPr>
              <a:t>  To perform short-term scheduling, the O/S maintains a list of ready processes so that it can distinguish between those that are waiting on resources and those that are ready to run. If a running process needs I/O or other resource, it voluntarily relinquishes the CPU and places itself in a waiting list.</a:t>
            </a:r>
          </a:p>
          <a:p>
            <a:pPr eaLnBrk="1" hangingPunct="1"/>
            <a:endParaRPr 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eaLnBrk="1" hangingPunct="1"/>
            <a:r>
              <a:rPr lang="en-US" sz="2400" b="1" dirty="0" smtClean="0">
                <a:latin typeface="Arial" charset="0"/>
              </a:rPr>
              <a:t>Preemptive policy may incur greater overhead than </a:t>
            </a:r>
            <a:r>
              <a:rPr lang="en-US" sz="2400" b="1" dirty="0" err="1" smtClean="0">
                <a:latin typeface="Arial" charset="0"/>
              </a:rPr>
              <a:t>nonpreemptive</a:t>
            </a:r>
            <a:r>
              <a:rPr lang="en-US" sz="2400" b="1" dirty="0" smtClean="0">
                <a:latin typeface="Arial" charset="0"/>
              </a:rPr>
              <a:t> ones, but may provide better service to the total population of processes.</a:t>
            </a:r>
          </a:p>
          <a:p>
            <a:pPr lvl="1" eaLnBrk="1" hangingPunct="1">
              <a:lnSpc>
                <a:spcPct val="90000"/>
              </a:lnSpc>
            </a:pPr>
            <a:endParaRPr lang="en-US" sz="2400" dirty="0" smtClean="0">
              <a:latin typeface="Arial" charset="0"/>
            </a:endParaRPr>
          </a:p>
          <a:p>
            <a:endParaRPr lang="en-US" dirty="0" smtClean="0">
              <a:latin typeface="Arial" charset="0"/>
            </a:endParaRPr>
          </a:p>
        </p:txBody>
      </p:sp>
      <p:sp>
        <p:nvSpPr>
          <p:cNvPr id="56324" name="Slide Number Placeholder 3"/>
          <p:cNvSpPr>
            <a:spLocks noGrp="1"/>
          </p:cNvSpPr>
          <p:nvPr>
            <p:ph type="sldNum" sz="quarter" idx="5"/>
          </p:nvPr>
        </p:nvSpPr>
        <p:spPr>
          <a:noFill/>
        </p:spPr>
        <p:txBody>
          <a:bodyPr/>
          <a:lstStyle/>
          <a:p>
            <a:fld id="{EEAA9E78-4121-4473-B00E-5DB3768AE3AE}" type="slidenum">
              <a:rPr lang="en-US" smtClean="0">
                <a:latin typeface="Arial" charset="0"/>
              </a:rPr>
              <a:pPr/>
              <a:t>20</a:t>
            </a:fld>
            <a:endParaRPr 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r>
              <a:rPr lang="en-US" smtClean="0">
                <a:latin typeface="Arial" charset="0"/>
              </a:rPr>
              <a:t>Round-robin is equitable and simple. Used extensively in timesharing systems.</a:t>
            </a:r>
          </a:p>
          <a:p>
            <a:endParaRPr lang="en-US" smtClean="0">
              <a:latin typeface="Arial" charset="0"/>
            </a:endParaRPr>
          </a:p>
          <a:p>
            <a:r>
              <a:rPr lang="en-US" smtClean="0">
                <a:latin typeface="Arial" charset="0"/>
              </a:rPr>
              <a:t>Length of time slice: Small enough to make user feel like they are running continuously but large enough so that context switch time is not significant in relative size.</a:t>
            </a:r>
          </a:p>
          <a:p>
            <a:endParaRPr lang="en-US" smtClean="0">
              <a:latin typeface="Arial" charset="0"/>
            </a:endParaRPr>
          </a:p>
        </p:txBody>
      </p:sp>
      <p:sp>
        <p:nvSpPr>
          <p:cNvPr id="57348" name="Slide Number Placeholder 3"/>
          <p:cNvSpPr>
            <a:spLocks noGrp="1"/>
          </p:cNvSpPr>
          <p:nvPr>
            <p:ph type="sldNum" sz="quarter" idx="5"/>
          </p:nvPr>
        </p:nvSpPr>
        <p:spPr>
          <a:noFill/>
        </p:spPr>
        <p:txBody>
          <a:bodyPr/>
          <a:lstStyle/>
          <a:p>
            <a:fld id="{3AB849F1-F619-44D0-8D47-3AF0ACA538ED}" type="slidenum">
              <a:rPr lang="en-US" smtClean="0">
                <a:latin typeface="Arial" charset="0"/>
              </a:rPr>
              <a:pPr/>
              <a:t>21</a:t>
            </a:fld>
            <a:endParaRPr 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r>
              <a:rPr lang="en-US" smtClean="0">
                <a:latin typeface="Arial" charset="0"/>
              </a:rPr>
              <a:t>Null, page 418: SJF is provably the optimal scheduling algorithm. The main trouble is the first point: you have to know how long the job is.  Systems that uses this algorithm use “guesstimates” of job run time, but heuristics are far from perfect and may reduce the maximum throughput.</a:t>
            </a:r>
          </a:p>
        </p:txBody>
      </p:sp>
      <p:sp>
        <p:nvSpPr>
          <p:cNvPr id="58372" name="Slide Number Placeholder 3"/>
          <p:cNvSpPr>
            <a:spLocks noGrp="1"/>
          </p:cNvSpPr>
          <p:nvPr>
            <p:ph type="sldNum" sz="quarter" idx="5"/>
          </p:nvPr>
        </p:nvSpPr>
        <p:spPr>
          <a:noFill/>
        </p:spPr>
        <p:txBody>
          <a:bodyPr/>
          <a:lstStyle/>
          <a:p>
            <a:fld id="{928DD015-20C1-4B76-A682-C933C1C23141}" type="slidenum">
              <a:rPr lang="en-US" smtClean="0">
                <a:latin typeface="Arial" charset="0"/>
              </a:rPr>
              <a:pPr/>
              <a:t>22</a:t>
            </a:fld>
            <a:endParaRPr 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r>
              <a:rPr lang="en-US" smtClean="0">
                <a:latin typeface="Arial" charset="0"/>
              </a:rPr>
              <a:t>Finally, some operating systems offer a combination of scheduling approahces.</a:t>
            </a:r>
          </a:p>
          <a:p>
            <a:pPr>
              <a:buFontTx/>
              <a:buChar char="-"/>
            </a:pPr>
            <a:r>
              <a:rPr lang="en-US" smtClean="0">
                <a:latin typeface="Arial" charset="0"/>
              </a:rPr>
              <a:t>Premptive priority-based first-come first come.</a:t>
            </a:r>
          </a:p>
          <a:p>
            <a:pPr>
              <a:buFontTx/>
              <a:buChar char="-"/>
            </a:pPr>
            <a:endParaRPr lang="en-US" smtClean="0">
              <a:latin typeface="Arial" charset="0"/>
            </a:endParaRPr>
          </a:p>
        </p:txBody>
      </p:sp>
      <p:sp>
        <p:nvSpPr>
          <p:cNvPr id="59396" name="Slide Number Placeholder 3"/>
          <p:cNvSpPr>
            <a:spLocks noGrp="1"/>
          </p:cNvSpPr>
          <p:nvPr>
            <p:ph type="sldNum" sz="quarter" idx="5"/>
          </p:nvPr>
        </p:nvSpPr>
        <p:spPr>
          <a:noFill/>
        </p:spPr>
        <p:txBody>
          <a:bodyPr/>
          <a:lstStyle/>
          <a:p>
            <a:fld id="{F32237AC-EACA-43B9-B853-D7353A1FB0E2}" type="slidenum">
              <a:rPr lang="en-US" smtClean="0">
                <a:latin typeface="Arial" charset="0"/>
              </a:rPr>
              <a:pPr/>
              <a:t>23</a:t>
            </a:fld>
            <a:endParaRPr 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t>Null Figure 8.1, page 422</a:t>
            </a:r>
          </a:p>
          <a:p>
            <a:pPr>
              <a:defRPr/>
            </a:pPr>
            <a:endParaRPr lang="en-US" dirty="0" smtClean="0"/>
          </a:p>
          <a:p>
            <a:pPr>
              <a:defRPr/>
            </a:pPr>
            <a:r>
              <a:rPr lang="en-US" dirty="0" smtClean="0"/>
              <a:t>Kernel keeps control of “REAL” machine.</a:t>
            </a:r>
          </a:p>
          <a:p>
            <a:pPr>
              <a:defRPr/>
            </a:pPr>
            <a:r>
              <a:rPr lang="en-US" dirty="0" smtClean="0"/>
              <a:t>Presents each process with image resembling the hardware.</a:t>
            </a:r>
          </a:p>
          <a:p>
            <a:pPr>
              <a:defRPr/>
            </a:pPr>
            <a:r>
              <a:rPr lang="en-US" dirty="0" smtClean="0"/>
              <a:t>When a program invokes a system service to write data to a disk, it executes the same c all as it would if it were running on the real machine.  But the virtual machine has passed the request onto the control program for execution on the real hardware.</a:t>
            </a:r>
          </a:p>
          <a:p>
            <a:pPr>
              <a:defRPr/>
            </a:pPr>
            <a:endParaRPr lang="en-US" dirty="0" smtClean="0"/>
          </a:p>
          <a:p>
            <a:pPr>
              <a:defRPr/>
            </a:pPr>
            <a:r>
              <a:rPr lang="en-US" dirty="0" smtClean="0"/>
              <a:t>Virtual machine can be running an operating system different from the kernel’s!</a:t>
            </a:r>
          </a:p>
          <a:p>
            <a:pPr marL="232578" indent="-232578">
              <a:buFontTx/>
              <a:buAutoNum type="arabicParenR"/>
              <a:defRPr/>
            </a:pPr>
            <a:r>
              <a:rPr lang="en-US" dirty="0" smtClean="0"/>
              <a:t>DOS command prompt</a:t>
            </a:r>
          </a:p>
          <a:p>
            <a:pPr marL="232578" indent="-232578">
              <a:buFontTx/>
              <a:buAutoNum type="arabicParenR"/>
              <a:defRPr/>
            </a:pPr>
            <a:r>
              <a:rPr lang="en-US" dirty="0" smtClean="0"/>
              <a:t>VM ware – Microsoft on Apple, and Apple on Microsoft.</a:t>
            </a:r>
          </a:p>
          <a:p>
            <a:pPr marL="232578" indent="-232578">
              <a:defRPr/>
            </a:pPr>
            <a:endParaRPr lang="en-US" dirty="0" smtClean="0"/>
          </a:p>
          <a:p>
            <a:pPr marL="232578" indent="-232578">
              <a:defRPr/>
            </a:pPr>
            <a:r>
              <a:rPr lang="en-US" dirty="0" smtClean="0"/>
              <a:t>So, Virtual Machines are one way for protecting processes from each other, and they also provide machine compatibility!</a:t>
            </a:r>
          </a:p>
          <a:p>
            <a:pPr marL="232578" indent="-232578">
              <a:defRPr/>
            </a:pPr>
            <a:endParaRPr lang="en-US" dirty="0"/>
          </a:p>
        </p:txBody>
      </p:sp>
      <p:sp>
        <p:nvSpPr>
          <p:cNvPr id="60420" name="Slide Number Placeholder 3"/>
          <p:cNvSpPr>
            <a:spLocks noGrp="1"/>
          </p:cNvSpPr>
          <p:nvPr>
            <p:ph type="sldNum" sz="quarter" idx="5"/>
          </p:nvPr>
        </p:nvSpPr>
        <p:spPr>
          <a:noFill/>
        </p:spPr>
        <p:txBody>
          <a:bodyPr/>
          <a:lstStyle/>
          <a:p>
            <a:fld id="{98DD808F-1930-44D3-AA72-EAD7BF7921B1}" type="slidenum">
              <a:rPr lang="en-US" smtClean="0">
                <a:latin typeface="Arial" charset="0"/>
              </a:rPr>
              <a:pPr/>
              <a:t>27</a:t>
            </a:fld>
            <a:endParaRPr 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r>
              <a:rPr lang="en-US" smtClean="0">
                <a:latin typeface="Arial" charset="0"/>
              </a:rPr>
              <a:t>Null, page 424</a:t>
            </a:r>
          </a:p>
          <a:p>
            <a:endParaRPr lang="en-US" smtClean="0">
              <a:latin typeface="Arial" charset="0"/>
            </a:endParaRPr>
          </a:p>
          <a:p>
            <a:r>
              <a:rPr lang="en-US" smtClean="0">
                <a:latin typeface="Arial" charset="0"/>
              </a:rPr>
              <a:t>Each subsystem must be defined within the context of the controlling system.</a:t>
            </a:r>
          </a:p>
          <a:p>
            <a:r>
              <a:rPr lang="en-US" smtClean="0">
                <a:latin typeface="Arial" charset="0"/>
              </a:rPr>
              <a:t>Definition include: resource descriptors (eg. disk files), input and output queues, and other hardware components (printers)</a:t>
            </a:r>
          </a:p>
          <a:p>
            <a:endParaRPr lang="en-US" smtClean="0">
              <a:latin typeface="Arial" charset="0"/>
            </a:endParaRPr>
          </a:p>
          <a:p>
            <a:r>
              <a:rPr lang="en-US" smtClean="0">
                <a:latin typeface="Arial" charset="0"/>
              </a:rPr>
              <a:t>Resources defined to a subsystem are not always seen directly by the underlying kernel, but are visible through the subsystem for which they are defined.</a:t>
            </a:r>
          </a:p>
          <a:p>
            <a:r>
              <a:rPr lang="en-US" smtClean="0">
                <a:latin typeface="Arial" charset="0"/>
              </a:rPr>
              <a:t>Resources defined to a subsystem may or may not be shareable among peer subsystems.</a:t>
            </a:r>
          </a:p>
          <a:p>
            <a:endParaRPr lang="en-US" smtClean="0">
              <a:latin typeface="Arial" charset="0"/>
            </a:endParaRPr>
          </a:p>
          <a:p>
            <a:r>
              <a:rPr lang="en-US" smtClean="0">
                <a:latin typeface="Arial" charset="0"/>
              </a:rPr>
              <a:t>Subsystems assist in manging large, highly complex systems. Each subsystem is a discrete controllable entity, sysadmins can start and stop each one individually without disturbing the kernel or other subsystems. Each can be tuned individually by re-allocating resources (eg. adding more memory).  If one process goes out of control, only the subsystem in which that process is running is affected.</a:t>
            </a:r>
          </a:p>
          <a:p>
            <a:r>
              <a:rPr lang="en-US" smtClean="0">
                <a:latin typeface="Arial" charset="0"/>
              </a:rPr>
              <a:t> - more manageable and more robust</a:t>
            </a:r>
          </a:p>
        </p:txBody>
      </p:sp>
      <p:sp>
        <p:nvSpPr>
          <p:cNvPr id="61444" name="Slide Number Placeholder 3"/>
          <p:cNvSpPr>
            <a:spLocks noGrp="1"/>
          </p:cNvSpPr>
          <p:nvPr>
            <p:ph type="sldNum" sz="quarter" idx="5"/>
          </p:nvPr>
        </p:nvSpPr>
        <p:spPr>
          <a:noFill/>
        </p:spPr>
        <p:txBody>
          <a:bodyPr/>
          <a:lstStyle/>
          <a:p>
            <a:fld id="{8B334E46-AB81-4A8F-B9B6-35F9E0CBF42B}" type="slidenum">
              <a:rPr lang="en-US" smtClean="0">
                <a:latin typeface="Arial" charset="0"/>
              </a:rPr>
              <a:pPr/>
              <a:t>28</a:t>
            </a:fld>
            <a:endParaRPr 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en-US" dirty="0" smtClean="0"/>
              <a:t>In very large computer systems, we need even more segmentation for security and resource management.</a:t>
            </a:r>
          </a:p>
          <a:p>
            <a:pPr>
              <a:defRPr/>
            </a:pPr>
            <a:endParaRPr lang="en-US" dirty="0" smtClean="0"/>
          </a:p>
          <a:p>
            <a:pPr>
              <a:defRPr/>
            </a:pPr>
            <a:r>
              <a:rPr lang="en-US" dirty="0" smtClean="0"/>
              <a:t>A systems is broken into </a:t>
            </a:r>
            <a:r>
              <a:rPr lang="en-US" b="1" dirty="0" smtClean="0"/>
              <a:t>logical partitions</a:t>
            </a:r>
            <a:r>
              <a:rPr lang="en-US" dirty="0" smtClean="0"/>
              <a:t> (LPARs).</a:t>
            </a:r>
          </a:p>
          <a:p>
            <a:pPr>
              <a:defRPr/>
            </a:pPr>
            <a:r>
              <a:rPr lang="en-US" dirty="0" smtClean="0"/>
              <a:t>LPARs create distinct machines within one physical system with NOTHING IMPLICITLY shared between them.</a:t>
            </a:r>
          </a:p>
          <a:p>
            <a:pPr>
              <a:defRPr/>
            </a:pPr>
            <a:r>
              <a:rPr lang="en-US" dirty="0" smtClean="0"/>
              <a:t>The resources of one partition are no more accessible to another partition than if the partitions were running on physically separate systems.</a:t>
            </a:r>
          </a:p>
          <a:p>
            <a:pPr>
              <a:defRPr/>
            </a:pPr>
            <a:endParaRPr lang="en-US" dirty="0" smtClean="0"/>
          </a:p>
          <a:p>
            <a:pPr>
              <a:defRPr/>
            </a:pPr>
            <a:r>
              <a:rPr lang="en-US" dirty="0" smtClean="0"/>
              <a:t>If a system has two partitions A and B, partition A can read a file from partition B only if both partitions agree to establish a mutually shared resource (such as a pipe or </a:t>
            </a:r>
            <a:r>
              <a:rPr lang="en-US" dirty="0" err="1" smtClean="0"/>
              <a:t>messsage</a:t>
            </a:r>
            <a:r>
              <a:rPr lang="en-US" dirty="0" smtClean="0"/>
              <a:t> queue).  Files can be copied between partitions only through the use of a file transfer protocol or special utility.</a:t>
            </a:r>
          </a:p>
          <a:p>
            <a:pPr>
              <a:defRPr/>
            </a:pPr>
            <a:endParaRPr lang="en-US" dirty="0" smtClean="0"/>
          </a:p>
          <a:p>
            <a:pPr>
              <a:defRPr/>
            </a:pPr>
            <a:r>
              <a:rPr lang="en-US" dirty="0" smtClean="0"/>
              <a:t>Partitions are useful to create </a:t>
            </a:r>
            <a:r>
              <a:rPr lang="en-US" b="1" dirty="0" smtClean="0"/>
              <a:t>sandboxes </a:t>
            </a:r>
            <a:r>
              <a:rPr lang="en-US" dirty="0" smtClean="0"/>
              <a:t> for user training and testing new programs. Sandboxes place strict limits on the accessibility of system resources. Processes running in one partition can never intentionally or inadvertently access data or processes resident in other partitions.  </a:t>
            </a:r>
          </a:p>
          <a:p>
            <a:pPr>
              <a:defRPr/>
            </a:pPr>
            <a:endParaRPr lang="en-US" dirty="0" smtClean="0"/>
          </a:p>
          <a:p>
            <a:pPr>
              <a:defRPr/>
            </a:pPr>
            <a:r>
              <a:rPr lang="en-US" dirty="0" smtClean="0"/>
              <a:t>Partitions raise the level of security in a system by isolating resources from processes that are not entitled to use them.</a:t>
            </a:r>
          </a:p>
          <a:p>
            <a:pPr>
              <a:defRPr/>
            </a:pPr>
            <a:endParaRPr lang="en-US" dirty="0" smtClean="0"/>
          </a:p>
          <a:p>
            <a:pPr>
              <a:defRPr/>
            </a:pPr>
            <a:r>
              <a:rPr lang="en-US" dirty="0" smtClean="0"/>
              <a:t>Subsystems and partitions differ in HOW they define their resources but both are examples of layer system architectures.</a:t>
            </a:r>
          </a:p>
          <a:p>
            <a:pPr>
              <a:defRPr/>
            </a:pPr>
            <a:endParaRPr lang="en-US" dirty="0" smtClean="0"/>
          </a:p>
          <a:p>
            <a:pPr>
              <a:defRPr/>
            </a:pPr>
            <a:r>
              <a:rPr lang="en-US" dirty="0" smtClean="0"/>
              <a:t>Example: Eclipse and the Apache sandbox</a:t>
            </a:r>
            <a:endParaRPr lang="en-US" dirty="0"/>
          </a:p>
        </p:txBody>
      </p:sp>
      <p:sp>
        <p:nvSpPr>
          <p:cNvPr id="62468" name="Slide Number Placeholder 3"/>
          <p:cNvSpPr>
            <a:spLocks noGrp="1"/>
          </p:cNvSpPr>
          <p:nvPr>
            <p:ph type="sldNum" sz="quarter" idx="5"/>
          </p:nvPr>
        </p:nvSpPr>
        <p:spPr>
          <a:noFill/>
        </p:spPr>
        <p:txBody>
          <a:bodyPr/>
          <a:lstStyle/>
          <a:p>
            <a:fld id="{F500E6D2-CBCA-43EC-A2FD-64CF35820913}" type="slidenum">
              <a:rPr lang="en-US" smtClean="0">
                <a:latin typeface="Arial" charset="0"/>
              </a:rPr>
              <a:pPr/>
              <a:t>30</a:t>
            </a:fld>
            <a:endParaRPr 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eaLnBrk="1" hangingPunct="1"/>
            <a:r>
              <a:rPr lang="en-US" sz="2800" dirty="0" smtClean="0">
                <a:latin typeface="Arial" charset="0"/>
              </a:rPr>
              <a:t>How can we time share between activities?</a:t>
            </a:r>
            <a:endParaRPr lang="en-US" dirty="0" smtClean="0">
              <a:latin typeface="Arial" charset="0"/>
            </a:endParaRPr>
          </a:p>
          <a:p>
            <a:pPr lvl="2" eaLnBrk="1" hangingPunct="1"/>
            <a:r>
              <a:rPr lang="en-US" i="1" dirty="0" smtClean="0">
                <a:latin typeface="Arial" charset="0"/>
              </a:rPr>
              <a:t>context switching</a:t>
            </a:r>
            <a:endParaRPr lang="en-US" dirty="0" smtClean="0">
              <a:latin typeface="Arial" charset="0"/>
            </a:endParaRPr>
          </a:p>
          <a:p>
            <a:pPr eaLnBrk="1" hangingPunct="1"/>
            <a:r>
              <a:rPr lang="en-US" sz="2800" dirty="0" smtClean="0">
                <a:latin typeface="Arial" charset="0"/>
              </a:rPr>
              <a:t>Examples of concurrent programming paradigms</a:t>
            </a:r>
          </a:p>
          <a:p>
            <a:pPr lvl="1" eaLnBrk="1" hangingPunct="1"/>
            <a:r>
              <a:rPr lang="en-US" dirty="0" smtClean="0">
                <a:latin typeface="Arial" charset="0"/>
              </a:rPr>
              <a:t>Event-driven environments</a:t>
            </a:r>
          </a:p>
          <a:p>
            <a:pPr lvl="1" eaLnBrk="1" hangingPunct="1"/>
            <a:r>
              <a:rPr lang="en-US" dirty="0" smtClean="0">
                <a:latin typeface="Arial" charset="0"/>
              </a:rPr>
              <a:t>Co-routines</a:t>
            </a:r>
          </a:p>
          <a:p>
            <a:pPr lvl="1" eaLnBrk="1" hangingPunct="1"/>
            <a:r>
              <a:rPr lang="en-US" dirty="0" smtClean="0">
                <a:latin typeface="Arial" charset="0"/>
              </a:rPr>
              <a:t>Threads</a:t>
            </a:r>
          </a:p>
        </p:txBody>
      </p:sp>
      <p:sp>
        <p:nvSpPr>
          <p:cNvPr id="63492" name="Slide Number Placeholder 3"/>
          <p:cNvSpPr>
            <a:spLocks noGrp="1"/>
          </p:cNvSpPr>
          <p:nvPr>
            <p:ph type="sldNum" sz="quarter" idx="5"/>
          </p:nvPr>
        </p:nvSpPr>
        <p:spPr>
          <a:noFill/>
        </p:spPr>
        <p:txBody>
          <a:bodyPr/>
          <a:lstStyle/>
          <a:p>
            <a:fld id="{5F73092F-0CF9-4D7E-AF4C-894776356DE2}" type="slidenum">
              <a:rPr lang="en-US" smtClean="0">
                <a:latin typeface="Arial" charset="0"/>
              </a:rPr>
              <a:pPr/>
              <a:t>31</a:t>
            </a:fld>
            <a:endParaRPr 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pPr eaLnBrk="1" hangingPunct="1"/>
            <a:r>
              <a:rPr lang="en-US" smtClean="0">
                <a:latin typeface="Arial" charset="0"/>
              </a:rPr>
              <a:t>Multi-threaded model:all of the threads share the state and resources of that process. They reside in the same address space and have access to the same data</a:t>
            </a:r>
          </a:p>
          <a:p>
            <a:pPr eaLnBrk="1" hangingPunct="1"/>
            <a:r>
              <a:rPr lang="en-US" smtClean="0">
                <a:latin typeface="Arial" charset="0"/>
              </a:rPr>
              <a:t>When one thread alters a data item in memory, other threads see the results if and when they access that item</a:t>
            </a:r>
          </a:p>
          <a:p>
            <a:endParaRPr lang="en-US" smtClean="0">
              <a:latin typeface="Arial" charset="0"/>
            </a:endParaRPr>
          </a:p>
        </p:txBody>
      </p:sp>
      <p:sp>
        <p:nvSpPr>
          <p:cNvPr id="64516" name="Slide Number Placeholder 3"/>
          <p:cNvSpPr>
            <a:spLocks noGrp="1"/>
          </p:cNvSpPr>
          <p:nvPr>
            <p:ph type="sldNum" sz="quarter" idx="5"/>
          </p:nvPr>
        </p:nvSpPr>
        <p:spPr>
          <a:noFill/>
        </p:spPr>
        <p:txBody>
          <a:bodyPr/>
          <a:lstStyle/>
          <a:p>
            <a:fld id="{0164C046-3407-44A4-8FFE-90EB9C679E2A}" type="slidenum">
              <a:rPr lang="en-US" smtClean="0">
                <a:latin typeface="Arial" charset="0"/>
              </a:rPr>
              <a:pPr/>
              <a:t>36</a:t>
            </a:fld>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6649CDDC-6ECD-4039-AB87-453B9A3DC786}" type="slidenum">
              <a:rPr lang="en-US" smtClean="0">
                <a:latin typeface="Arial" charset="0"/>
              </a:rPr>
              <a:pPr/>
              <a:t>4</a:t>
            </a:fld>
            <a:endParaRPr lang="en-US" smtClean="0">
              <a:latin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sz="1000" dirty="0" smtClean="0">
                <a:latin typeface="Arial" charset="0"/>
              </a:rPr>
              <a:t>Null, page 418</a:t>
            </a:r>
          </a:p>
          <a:p>
            <a:pPr eaLnBrk="1" hangingPunct="1"/>
            <a:endParaRPr lang="en-US" sz="1000" dirty="0" smtClean="0">
              <a:latin typeface="Arial" charset="0"/>
            </a:endParaRPr>
          </a:p>
          <a:p>
            <a:pPr eaLnBrk="1" hangingPunct="1"/>
            <a:r>
              <a:rPr lang="en-US" sz="1000" dirty="0" smtClean="0">
                <a:latin typeface="Arial" charset="0"/>
              </a:rPr>
              <a:t>Human Interface: Neither user nor applications see the hardware directly.</a:t>
            </a:r>
          </a:p>
          <a:p>
            <a:pPr eaLnBrk="1" hangingPunct="1">
              <a:buFontTx/>
              <a:buChar char="•"/>
            </a:pPr>
            <a:r>
              <a:rPr lang="en-US" sz="1000" dirty="0" smtClean="0">
                <a:latin typeface="Arial" charset="0"/>
              </a:rPr>
              <a:t>Three views or interfaces (1) hardware developer 2) applications developers and 3) ordinary users</a:t>
            </a:r>
          </a:p>
          <a:p>
            <a:pPr eaLnBrk="1" hangingPunct="1"/>
            <a:endParaRPr lang="en-US" sz="1000" dirty="0" smtClean="0">
              <a:latin typeface="Arial" charset="0"/>
            </a:endParaRPr>
          </a:p>
          <a:p>
            <a:pPr eaLnBrk="1" hangingPunct="1"/>
            <a:r>
              <a:rPr lang="en-US" sz="1000" dirty="0" smtClean="0">
                <a:latin typeface="Arial" charset="0"/>
              </a:rPr>
              <a:t>Process Management: </a:t>
            </a:r>
          </a:p>
          <a:p>
            <a:pPr eaLnBrk="1" hangingPunct="1">
              <a:buFontTx/>
              <a:buChar char="•"/>
            </a:pPr>
            <a:r>
              <a:rPr lang="en-US" sz="1000" dirty="0" smtClean="0">
                <a:latin typeface="Arial" charset="0"/>
              </a:rPr>
              <a:t>Threads share the same execution environment as their parent process, including its CPU registers and page table.  Because of this, context switching among threads generates less overhead so they can occur much faster than a process context switch. </a:t>
            </a:r>
          </a:p>
          <a:p>
            <a:pPr eaLnBrk="1" hangingPunct="1">
              <a:buFontTx/>
              <a:buChar char="•"/>
            </a:pPr>
            <a:r>
              <a:rPr lang="en-US" sz="1000" dirty="0" smtClean="0">
                <a:latin typeface="Arial" charset="0"/>
              </a:rPr>
              <a:t>Combinations: one process with 1 thread, one process with &gt;1 thread, &gt;1 process each with 1 thread, &gt;1 processes with &gt;1 threads</a:t>
            </a:r>
          </a:p>
          <a:p>
            <a:pPr eaLnBrk="1" hangingPunct="1"/>
            <a:endParaRPr lang="en-US" sz="1000" dirty="0" smtClean="0">
              <a:latin typeface="Arial" charset="0"/>
            </a:endParaRPr>
          </a:p>
          <a:p>
            <a:pPr eaLnBrk="1" hangingPunct="1"/>
            <a:r>
              <a:rPr lang="en-US" sz="1000" dirty="0" smtClean="0">
                <a:latin typeface="Arial" charset="0"/>
              </a:rPr>
              <a:t>Resource </a:t>
            </a:r>
            <a:r>
              <a:rPr lang="en-US" sz="1000" dirty="0" err="1" smtClean="0">
                <a:latin typeface="Arial" charset="0"/>
              </a:rPr>
              <a:t>Mangement</a:t>
            </a:r>
            <a:endParaRPr lang="en-US" sz="1000" dirty="0" smtClean="0">
              <a:latin typeface="Arial" charset="0"/>
            </a:endParaRPr>
          </a:p>
          <a:p>
            <a:pPr eaLnBrk="1" hangingPunct="1">
              <a:buFontTx/>
              <a:buChar char="•"/>
            </a:pPr>
            <a:r>
              <a:rPr lang="en-US" sz="1000" dirty="0" smtClean="0">
                <a:latin typeface="Arial" charset="0"/>
              </a:rPr>
              <a:t>Resources are expensive, so it is best if they are shared (</a:t>
            </a:r>
            <a:r>
              <a:rPr lang="en-US" sz="1000" dirty="0" err="1" smtClean="0">
                <a:latin typeface="Arial" charset="0"/>
              </a:rPr>
              <a:t>eg</a:t>
            </a:r>
            <a:r>
              <a:rPr lang="en-US" sz="1000" dirty="0" smtClean="0">
                <a:latin typeface="Arial" charset="0"/>
              </a:rPr>
              <a:t>. printer, physical memory)</a:t>
            </a:r>
          </a:p>
          <a:p>
            <a:pPr eaLnBrk="1" hangingPunct="1">
              <a:buFontTx/>
              <a:buChar char="•"/>
            </a:pPr>
            <a:r>
              <a:rPr lang="en-US" sz="1000" dirty="0" smtClean="0">
                <a:latin typeface="Arial" charset="0"/>
              </a:rPr>
              <a:t>CPU is handled by scheduler so that leaves memory and I/O</a:t>
            </a:r>
          </a:p>
          <a:p>
            <a:pPr eaLnBrk="1" hangingPunct="1">
              <a:buFontTx/>
              <a:buChar char="•"/>
            </a:pPr>
            <a:endParaRPr lang="en-US" sz="1000" dirty="0" smtClean="0">
              <a:latin typeface="Arial" charset="0"/>
            </a:endParaRPr>
          </a:p>
          <a:p>
            <a:pPr eaLnBrk="1" hangingPunct="1"/>
            <a:r>
              <a:rPr lang="en-US" sz="1000" dirty="0" smtClean="0">
                <a:latin typeface="Arial" charset="0"/>
              </a:rPr>
              <a:t>Security: As a resource and process manager, the O/S must ensure everything works fairly, correctly, and efficiently.</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pPr eaLnBrk="1" hangingPunct="1"/>
            <a:r>
              <a:rPr lang="en-US" smtClean="0">
                <a:latin typeface="Arial" charset="0"/>
              </a:rPr>
              <a:t>We’ve been talking about coding, but what about databases.</a:t>
            </a:r>
          </a:p>
          <a:p>
            <a:pPr eaLnBrk="1" hangingPunct="1"/>
            <a:r>
              <a:rPr lang="en-US" smtClean="0">
                <a:latin typeface="Arial" charset="0"/>
              </a:rPr>
              <a:t>See Null’s section in Chapter 8.6, page 445</a:t>
            </a:r>
          </a:p>
          <a:p>
            <a:endParaRPr lang="en-US" smtClean="0">
              <a:latin typeface="Arial" charset="0"/>
            </a:endParaRPr>
          </a:p>
        </p:txBody>
      </p:sp>
      <p:sp>
        <p:nvSpPr>
          <p:cNvPr id="65540" name="Slide Number Placeholder 3"/>
          <p:cNvSpPr>
            <a:spLocks noGrp="1"/>
          </p:cNvSpPr>
          <p:nvPr>
            <p:ph type="sldNum" sz="quarter" idx="5"/>
          </p:nvPr>
        </p:nvSpPr>
        <p:spPr>
          <a:noFill/>
        </p:spPr>
        <p:txBody>
          <a:bodyPr/>
          <a:lstStyle/>
          <a:p>
            <a:fld id="{C43F1B77-81F2-4DFB-BD2E-96C9C5B4B801}" type="slidenum">
              <a:rPr lang="en-US" smtClean="0">
                <a:latin typeface="Arial" charset="0"/>
              </a:rPr>
              <a:pPr/>
              <a:t>39</a:t>
            </a:fld>
            <a:endParaRPr lang="en-US"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r>
              <a:rPr lang="en-US" smtClean="0">
                <a:latin typeface="Arial" charset="0"/>
              </a:rPr>
              <a:t>Null, page 449</a:t>
            </a:r>
          </a:p>
          <a:p>
            <a:endParaRPr lang="en-US" smtClean="0">
              <a:latin typeface="Arial" charset="0"/>
            </a:endParaRPr>
          </a:p>
          <a:p>
            <a:r>
              <a:rPr lang="en-US" smtClean="0">
                <a:latin typeface="Arial" charset="0"/>
              </a:rPr>
              <a:t>Suppose you make your month credit card payment and soon after mailing it, you go to a store and buy something with the card.  Suppose at the same time that the sales clerk is swiping your plastic, a bank clerk is entering your payment into the bank’s database.</a:t>
            </a:r>
          </a:p>
          <a:p>
            <a:endParaRPr lang="en-US" smtClean="0">
              <a:latin typeface="Arial" charset="0"/>
            </a:endParaRPr>
          </a:p>
          <a:p>
            <a:r>
              <a:rPr lang="en-US" smtClean="0">
                <a:latin typeface="Arial" charset="0"/>
              </a:rPr>
              <a:t>The clerk finishes his update before the sales clerk, leaving you with $300 unpaid balance.</a:t>
            </a:r>
          </a:p>
        </p:txBody>
      </p:sp>
      <p:sp>
        <p:nvSpPr>
          <p:cNvPr id="66564" name="Slide Number Placeholder 3"/>
          <p:cNvSpPr>
            <a:spLocks noGrp="1"/>
          </p:cNvSpPr>
          <p:nvPr>
            <p:ph type="sldNum" sz="quarter" idx="5"/>
          </p:nvPr>
        </p:nvSpPr>
        <p:spPr>
          <a:noFill/>
        </p:spPr>
        <p:txBody>
          <a:bodyPr/>
          <a:lstStyle/>
          <a:p>
            <a:fld id="{49C8B889-46C3-421F-8A99-6C141347A0E7}" type="slidenum">
              <a:rPr lang="en-US" smtClean="0">
                <a:latin typeface="Arial" charset="0"/>
              </a:rPr>
              <a:pPr/>
              <a:t>41</a:t>
            </a:fld>
            <a:endParaRPr lang="en-US"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r>
              <a:rPr lang="en-US" smtClean="0">
                <a:latin typeface="Arial" charset="0"/>
              </a:rPr>
              <a:t>Transaction managers and locks.</a:t>
            </a:r>
          </a:p>
          <a:p>
            <a:endParaRPr lang="en-US" smtClean="0">
              <a:latin typeface="Arial" charset="0"/>
            </a:endParaRPr>
          </a:p>
          <a:p>
            <a:r>
              <a:rPr lang="en-US" smtClean="0">
                <a:latin typeface="Arial" charset="0"/>
              </a:rPr>
              <a:t>The bank clerk should get an exclusive lock on the record, released only after the updated balance is written back to disk.</a:t>
            </a:r>
          </a:p>
          <a:p>
            <a:r>
              <a:rPr lang="en-US" smtClean="0">
                <a:latin typeface="Arial" charset="0"/>
              </a:rPr>
              <a:t>The sales clerk will get a BUSY message.</a:t>
            </a:r>
          </a:p>
          <a:p>
            <a:r>
              <a:rPr lang="en-US" smtClean="0">
                <a:latin typeface="Arial" charset="0"/>
              </a:rPr>
              <a:t>When done, the transaction manager releases the bank’s lock and immediately places another for the sales clerk.</a:t>
            </a:r>
          </a:p>
          <a:p>
            <a:endParaRPr lang="en-US" smtClean="0">
              <a:latin typeface="Arial" charset="0"/>
            </a:endParaRPr>
          </a:p>
          <a:p>
            <a:r>
              <a:rPr lang="en-US" smtClean="0">
                <a:latin typeface="Arial" charset="0"/>
              </a:rPr>
              <a:t>Risk: Anytime an entity is lock, there is potential for deadlock. Preventions for deadlock are possible but incur overhead</a:t>
            </a:r>
          </a:p>
          <a:p>
            <a:r>
              <a:rPr lang="en-US" smtClean="0">
                <a:latin typeface="Arial" charset="0"/>
              </a:rPr>
              <a:t>And transaction performance suffers. In general, deadlock prevention and detection is secondary to performance.</a:t>
            </a:r>
          </a:p>
          <a:p>
            <a:r>
              <a:rPr lang="en-US" smtClean="0">
                <a:latin typeface="Arial" charset="0"/>
              </a:rPr>
              <a:t>Deadlock rarely happens, performance is a factor in every transaction.</a:t>
            </a:r>
          </a:p>
        </p:txBody>
      </p:sp>
      <p:sp>
        <p:nvSpPr>
          <p:cNvPr id="67588" name="Slide Number Placeholder 3"/>
          <p:cNvSpPr>
            <a:spLocks noGrp="1"/>
          </p:cNvSpPr>
          <p:nvPr>
            <p:ph type="sldNum" sz="quarter" idx="5"/>
          </p:nvPr>
        </p:nvSpPr>
        <p:spPr>
          <a:noFill/>
        </p:spPr>
        <p:txBody>
          <a:bodyPr/>
          <a:lstStyle/>
          <a:p>
            <a:fld id="{0DEC3B85-17C3-48CD-B9C9-20EE942F9AC5}" type="slidenum">
              <a:rPr lang="en-US" smtClean="0">
                <a:latin typeface="Arial" charset="0"/>
              </a:rPr>
              <a:pPr/>
              <a:t>42</a:t>
            </a:fld>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C0D6CB8B-87A2-4035-BB96-5E67089A9E5D}" type="slidenum">
              <a:rPr lang="en-US" smtClean="0">
                <a:latin typeface="Arial" charset="0"/>
              </a:rPr>
              <a:pPr/>
              <a:t>5</a:t>
            </a:fld>
            <a:endParaRPr lang="en-US" smtClean="0">
              <a:latin typeface="Arial"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lnSpc>
                <a:spcPct val="80000"/>
              </a:lnSpc>
            </a:pPr>
            <a:r>
              <a:rPr lang="en-US" sz="900" dirty="0" smtClean="0">
                <a:latin typeface="Arial" charset="0"/>
              </a:rPr>
              <a:t>Serial: Late 1940s to the mid-1950s: programmer directly interacted with the hardware; there was </a:t>
            </a:r>
            <a:r>
              <a:rPr lang="en-US" sz="900" b="1" dirty="0" smtClean="0">
                <a:latin typeface="Arial" charset="0"/>
              </a:rPr>
              <a:t>no operating system</a:t>
            </a:r>
          </a:p>
          <a:p>
            <a:pPr eaLnBrk="1" hangingPunct="1">
              <a:lnSpc>
                <a:spcPct val="80000"/>
              </a:lnSpc>
            </a:pPr>
            <a:r>
              <a:rPr lang="en-US" sz="900" dirty="0" smtClean="0">
                <a:latin typeface="Arial" charset="0"/>
              </a:rPr>
              <a:t>Problems</a:t>
            </a:r>
            <a:r>
              <a:rPr lang="en-US" sz="800" dirty="0" smtClean="0">
                <a:latin typeface="Arial" charset="0"/>
              </a:rPr>
              <a:t>: </a:t>
            </a:r>
            <a:r>
              <a:rPr lang="en-US" sz="900" dirty="0" smtClean="0">
                <a:latin typeface="Arial" charset="0"/>
              </a:rPr>
              <a:t>Scheduling,  Setup time, Users had access to computer in </a:t>
            </a:r>
            <a:r>
              <a:rPr lang="en-US" sz="900" b="1" dirty="0" smtClean="0">
                <a:latin typeface="Arial" charset="0"/>
              </a:rPr>
              <a:t>series</a:t>
            </a:r>
          </a:p>
          <a:p>
            <a:pPr eaLnBrk="1" hangingPunct="1">
              <a:lnSpc>
                <a:spcPct val="80000"/>
              </a:lnSpc>
            </a:pPr>
            <a:endParaRPr lang="en-US" sz="900" b="1" dirty="0" smtClean="0">
              <a:latin typeface="Arial" charset="0"/>
            </a:endParaRPr>
          </a:p>
          <a:p>
            <a:pPr eaLnBrk="1" hangingPunct="1">
              <a:lnSpc>
                <a:spcPct val="80000"/>
              </a:lnSpc>
            </a:pPr>
            <a:r>
              <a:rPr lang="en-US" sz="900" b="1" dirty="0" smtClean="0">
                <a:latin typeface="Arial" charset="0"/>
              </a:rPr>
              <a:t>Batch: </a:t>
            </a:r>
            <a:r>
              <a:rPr lang="en-US" sz="900" dirty="0" smtClean="0">
                <a:latin typeface="Arial" charset="0"/>
              </a:rPr>
              <a:t>The first operating system (mid-50s): user had no access to the machine; instead users </a:t>
            </a:r>
            <a:r>
              <a:rPr lang="en-US" sz="1000" dirty="0" smtClean="0">
                <a:latin typeface="Arial" charset="0"/>
              </a:rPr>
              <a:t>submitted a job (written on card or tape) to a computer operator and the </a:t>
            </a:r>
            <a:r>
              <a:rPr lang="en-US" sz="900" dirty="0" smtClean="0">
                <a:latin typeface="Arial" charset="0"/>
              </a:rPr>
              <a:t>computer operator placed a </a:t>
            </a:r>
            <a:r>
              <a:rPr lang="en-US" sz="900" dirty="0" smtClean="0">
                <a:solidFill>
                  <a:schemeClr val="hlink"/>
                </a:solidFill>
                <a:latin typeface="Arial" charset="0"/>
              </a:rPr>
              <a:t>batch</a:t>
            </a:r>
            <a:r>
              <a:rPr lang="en-US" sz="900" dirty="0" smtClean="0">
                <a:latin typeface="Arial" charset="0"/>
              </a:rPr>
              <a:t> of several jobs on an input device. A special program, the </a:t>
            </a:r>
            <a:r>
              <a:rPr lang="en-US" sz="900" dirty="0" smtClean="0">
                <a:solidFill>
                  <a:schemeClr val="hlink"/>
                </a:solidFill>
                <a:latin typeface="Arial" charset="0"/>
              </a:rPr>
              <a:t>monitor</a:t>
            </a:r>
            <a:r>
              <a:rPr lang="en-US" sz="900" dirty="0" smtClean="0">
                <a:latin typeface="Arial" charset="0"/>
              </a:rPr>
              <a:t>, manages the execution of each program in the batch. Each program is constructed to branch back to the monitor when it completes processing.</a:t>
            </a:r>
          </a:p>
          <a:p>
            <a:pPr eaLnBrk="1" hangingPunct="1">
              <a:lnSpc>
                <a:spcPct val="80000"/>
              </a:lnSpc>
            </a:pPr>
            <a:r>
              <a:rPr lang="en-US" sz="900" dirty="0" smtClean="0">
                <a:solidFill>
                  <a:schemeClr val="hlink"/>
                </a:solidFill>
                <a:latin typeface="Arial" charset="0"/>
              </a:rPr>
              <a:t>Resident monitor</a:t>
            </a:r>
            <a:r>
              <a:rPr lang="en-US" sz="900" dirty="0" smtClean="0">
                <a:latin typeface="Arial" charset="0"/>
              </a:rPr>
              <a:t> is in main memory and available for execution. The rest of the monitor consists of utilities that are loaded when needed</a:t>
            </a:r>
          </a:p>
          <a:p>
            <a:pPr eaLnBrk="1" hangingPunct="1">
              <a:lnSpc>
                <a:spcPct val="80000"/>
              </a:lnSpc>
            </a:pPr>
            <a:endParaRPr lang="en-US" sz="900" dirty="0" smtClean="0">
              <a:latin typeface="Arial" charset="0"/>
            </a:endParaRPr>
          </a:p>
          <a:p>
            <a:pPr eaLnBrk="1" hangingPunct="1">
              <a:lnSpc>
                <a:spcPct val="80000"/>
              </a:lnSpc>
            </a:pPr>
            <a:r>
              <a:rPr lang="en-US" sz="900" dirty="0" smtClean="0">
                <a:latin typeface="Arial" charset="0"/>
              </a:rPr>
              <a:t>Multiprogramming: No interaction between users.  Jobs were still remote, any I/O was with files, data.</a:t>
            </a:r>
          </a:p>
          <a:p>
            <a:pPr eaLnBrk="1" hangingPunct="1">
              <a:lnSpc>
                <a:spcPct val="80000"/>
              </a:lnSpc>
            </a:pPr>
            <a:r>
              <a:rPr lang="en-US" sz="900" dirty="0" smtClean="0">
                <a:latin typeface="Arial" charset="0"/>
              </a:rPr>
              <a:t>	But with sharing CPU, monitor was evolving into modern O/S at this point.</a:t>
            </a:r>
          </a:p>
          <a:p>
            <a:pPr eaLnBrk="1" hangingPunct="1">
              <a:lnSpc>
                <a:spcPct val="80000"/>
              </a:lnSpc>
            </a:pPr>
            <a:r>
              <a:rPr lang="en-US" sz="900" dirty="0" smtClean="0">
                <a:latin typeface="Arial" charset="0"/>
              </a:rPr>
              <a:t>TSS: New problems for the OS: if multiple jobs are in memory, then they must be protected from interfering with each other by</a:t>
            </a:r>
          </a:p>
          <a:p>
            <a:pPr lvl="1" eaLnBrk="1" hangingPunct="1">
              <a:lnSpc>
                <a:spcPct val="80000"/>
              </a:lnSpc>
            </a:pPr>
            <a:r>
              <a:rPr lang="en-US" sz="900" dirty="0" smtClean="0">
                <a:latin typeface="Arial" charset="0"/>
              </a:rPr>
              <a:t>The file system must be protected (multiple  users…) The contention for resources, such as printers and storage devices, must be handled</a:t>
            </a:r>
          </a:p>
          <a:p>
            <a:pPr lvl="1" eaLnBrk="1" hangingPunct="1">
              <a:lnSpc>
                <a:spcPct val="80000"/>
              </a:lnSpc>
            </a:pPr>
            <a:endParaRPr lang="en-US" sz="900" dirty="0" smtClean="0">
              <a:latin typeface="Arial" charset="0"/>
            </a:endParaRPr>
          </a:p>
          <a:p>
            <a:pPr eaLnBrk="1" hangingPunct="1">
              <a:lnSpc>
                <a:spcPct val="80000"/>
              </a:lnSpc>
            </a:pPr>
            <a:r>
              <a:rPr lang="en-US" sz="900" dirty="0" smtClean="0">
                <a:latin typeface="Arial" charset="0"/>
              </a:rPr>
              <a:t>Page 411: It is interesting to note the close correlation between advances in architecture and evolution of O/S.  1</a:t>
            </a:r>
            <a:r>
              <a:rPr lang="en-US" sz="900" baseline="30000" dirty="0" smtClean="0">
                <a:latin typeface="Arial" charset="0"/>
              </a:rPr>
              <a:t>st</a:t>
            </a:r>
            <a:r>
              <a:rPr lang="en-US" sz="900" dirty="0" smtClean="0">
                <a:latin typeface="Arial" charset="0"/>
              </a:rPr>
              <a:t> generation computers (with vacuum tubes) were slow and didn’t need to handle multiple concurrent tasks.  2</a:t>
            </a:r>
            <a:r>
              <a:rPr lang="en-US" sz="900" baseline="30000" dirty="0" smtClean="0">
                <a:latin typeface="Arial" charset="0"/>
              </a:rPr>
              <a:t>nd</a:t>
            </a:r>
            <a:r>
              <a:rPr lang="en-US" sz="900" dirty="0" smtClean="0">
                <a:latin typeface="Arial" charset="0"/>
              </a:rPr>
              <a:t> generation computers used transistors and were faster. Although CPU capacity had increased, it was still costly and had to be utilized to the maximum possible extent. Batch processing was introduced as a mean to keep the CPU busy.  3</a:t>
            </a:r>
            <a:r>
              <a:rPr lang="en-US" sz="900" baseline="30000" dirty="0" smtClean="0">
                <a:latin typeface="Arial" charset="0"/>
              </a:rPr>
              <a:t>rd</a:t>
            </a:r>
            <a:r>
              <a:rPr lang="en-US" sz="900" dirty="0" smtClean="0">
                <a:latin typeface="Arial" charset="0"/>
              </a:rPr>
              <a:t> generation computers used integrated circuits, again more speed. Spooling of jobs could no longer keep the CPU busy, so timesharing was introduced. Virtual memory and multiprogramming demand more sophisticated programs than a simple monitor! 4</a:t>
            </a:r>
            <a:r>
              <a:rPr lang="en-US" sz="900" baseline="30000" dirty="0" smtClean="0">
                <a:latin typeface="Arial" charset="0"/>
              </a:rPr>
              <a:t>th</a:t>
            </a:r>
            <a:r>
              <a:rPr lang="en-US" sz="900" dirty="0" smtClean="0">
                <a:latin typeface="Arial" charset="0"/>
              </a:rPr>
              <a:t> generation computers VLSI allowed the PERSONAL computing market to </a:t>
            </a:r>
            <a:r>
              <a:rPr lang="en-US" sz="900" dirty="0" err="1" smtClean="0">
                <a:latin typeface="Arial" charset="0"/>
              </a:rPr>
              <a:t>flousish</a:t>
            </a:r>
            <a:r>
              <a:rPr lang="en-US" sz="900" dirty="0" smtClean="0">
                <a:latin typeface="Arial" charset="0"/>
              </a:rPr>
              <a:t> … networks and distributed systems were an outgrowth. With circuitry now so small, there is room on the chip for circuits for managing pipelining, array processing and multiprocessing.</a:t>
            </a:r>
          </a:p>
          <a:p>
            <a:pPr eaLnBrk="1" hangingPunct="1">
              <a:lnSpc>
                <a:spcPct val="80000"/>
              </a:lnSpc>
            </a:pPr>
            <a:r>
              <a:rPr lang="en-US" sz="900" dirty="0" smtClean="0">
                <a:latin typeface="Arial" charset="0"/>
              </a:rPr>
              <a:t> </a:t>
            </a:r>
          </a:p>
          <a:p>
            <a:pPr eaLnBrk="1" hangingPunct="1">
              <a:lnSpc>
                <a:spcPct val="80000"/>
              </a:lnSpc>
            </a:pPr>
            <a:endParaRPr lang="en-US" sz="900" b="1"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4B3038E1-C068-4DE0-8F3B-19D23833DBD8}" type="slidenum">
              <a:rPr lang="en-US" smtClean="0">
                <a:latin typeface="Arial" charset="0"/>
              </a:rPr>
              <a:pPr/>
              <a:t>7</a:t>
            </a:fld>
            <a:endParaRPr lang="en-US" smtClean="0">
              <a:latin typeface="Arial"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latin typeface="Arial" charset="0"/>
            </a:endParaRPr>
          </a:p>
          <a:p>
            <a:pPr eaLnBrk="1" hangingPunct="1"/>
            <a:r>
              <a:rPr lang="en-US" smtClean="0">
                <a:latin typeface="Arial" charset="0"/>
              </a:rPr>
              <a:t>Microkernel: Provide rudimentary functionality and let other modules perform specific tasks</a:t>
            </a:r>
          </a:p>
          <a:p>
            <a:pPr eaLnBrk="1" hangingPunct="1">
              <a:buFontTx/>
              <a:buChar char="•"/>
            </a:pPr>
            <a:r>
              <a:rPr lang="en-US" smtClean="0">
                <a:latin typeface="Arial" charset="0"/>
              </a:rPr>
              <a:t>Lets many services to be restarted or reconfigured without restarting entire OS</a:t>
            </a:r>
          </a:p>
          <a:p>
            <a:pPr eaLnBrk="1" hangingPunct="1">
              <a:buFontTx/>
              <a:buChar char="•"/>
            </a:pPr>
            <a:r>
              <a:rPr lang="en-US" smtClean="0">
                <a:latin typeface="Arial" charset="0"/>
              </a:rPr>
              <a:t>Provide security because services running at user level have restricted access to system resources</a:t>
            </a:r>
          </a:p>
          <a:p>
            <a:pPr eaLnBrk="1" hangingPunct="1">
              <a:buFontTx/>
              <a:buChar char="•"/>
            </a:pPr>
            <a:r>
              <a:rPr lang="en-US" smtClean="0">
                <a:latin typeface="Arial" charset="0"/>
              </a:rPr>
              <a:t>Can be customized and ported more easily</a:t>
            </a:r>
          </a:p>
          <a:p>
            <a:pPr eaLnBrk="1" hangingPunct="1">
              <a:buFontTx/>
              <a:buChar char="•"/>
            </a:pPr>
            <a:r>
              <a:rPr lang="en-US" smtClean="0">
                <a:latin typeface="Arial" charset="0"/>
              </a:rPr>
              <a:t>BUT, additional communication between kernel and other module is necessary : slow and less efficient</a:t>
            </a:r>
          </a:p>
          <a:p>
            <a:pPr eaLnBrk="1" hangingPunct="1">
              <a:buFontTx/>
              <a:buChar char="•"/>
            </a:pPr>
            <a:r>
              <a:rPr lang="en-US" smtClean="0">
                <a:latin typeface="Arial" charset="0"/>
              </a:rPr>
              <a:t>Window 2000, QNX, Mach</a:t>
            </a:r>
          </a:p>
          <a:p>
            <a:pPr eaLnBrk="1" hangingPunct="1">
              <a:buFontTx/>
              <a:buChar char="•"/>
            </a:pPr>
            <a:endParaRPr lang="en-US" smtClean="0">
              <a:latin typeface="Arial" charset="0"/>
            </a:endParaRPr>
          </a:p>
          <a:p>
            <a:pPr eaLnBrk="1" hangingPunct="1"/>
            <a:r>
              <a:rPr lang="en-US" smtClean="0">
                <a:latin typeface="Arial" charset="0"/>
              </a:rPr>
              <a:t>Monolithic: All essential functionality in single process</a:t>
            </a:r>
          </a:p>
          <a:p>
            <a:pPr eaLnBrk="1" hangingPunct="1">
              <a:buFontTx/>
              <a:buChar char="•"/>
            </a:pPr>
            <a:r>
              <a:rPr lang="en-US" smtClean="0">
                <a:latin typeface="Arial" charset="0"/>
              </a:rPr>
              <a:t>Tend to be larger</a:t>
            </a:r>
          </a:p>
          <a:p>
            <a:pPr eaLnBrk="1" hangingPunct="1">
              <a:buFontTx/>
              <a:buChar char="•"/>
            </a:pPr>
            <a:r>
              <a:rPr lang="en-US" smtClean="0">
                <a:latin typeface="Arial" charset="0"/>
              </a:rPr>
              <a:t>Target for specific hardware</a:t>
            </a:r>
          </a:p>
          <a:p>
            <a:pPr eaLnBrk="1" hangingPunct="1">
              <a:buFontTx/>
              <a:buChar char="•"/>
            </a:pPr>
            <a:r>
              <a:rPr lang="en-US" smtClean="0">
                <a:latin typeface="Arial" charset="0"/>
              </a:rPr>
              <a:t>Interact directly with hardware, so more optimized</a:t>
            </a:r>
          </a:p>
          <a:p>
            <a:pPr eaLnBrk="1" hangingPunct="1">
              <a:buFontTx/>
              <a:buChar char="•"/>
            </a:pPr>
            <a:r>
              <a:rPr lang="en-US" smtClean="0">
                <a:latin typeface="Arial" charset="0"/>
              </a:rPr>
              <a:t>BUT not easily portable</a:t>
            </a:r>
          </a:p>
          <a:p>
            <a:pPr eaLnBrk="1" hangingPunct="1">
              <a:buFontTx/>
              <a:buChar char="•"/>
            </a:pPr>
            <a:r>
              <a:rPr lang="en-US" smtClean="0">
                <a:latin typeface="Arial" charset="0"/>
              </a:rPr>
              <a:t>Linux, MacOS, DOS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94D0112-8883-4446-86B9-CFCD0CA334C0}" type="slidenum">
              <a:rPr lang="en-US" smtClean="0">
                <a:latin typeface="Arial" charset="0"/>
              </a:rPr>
              <a:pPr/>
              <a:t>8</a:t>
            </a:fld>
            <a:endParaRPr lang="en-US" smtClean="0">
              <a:latin typeface="Arial"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dirty="0" smtClean="0">
                <a:latin typeface="Arial" charset="0"/>
              </a:rPr>
              <a:t>All multiprogramming operating systems are built around the concept of the </a:t>
            </a:r>
            <a:r>
              <a:rPr lang="en-US" b="1" dirty="0" smtClean="0">
                <a:latin typeface="Arial" charset="0"/>
              </a:rPr>
              <a:t>process</a:t>
            </a:r>
            <a:r>
              <a:rPr lang="en-US" dirty="0" smtClean="0">
                <a:latin typeface="Arial" charset="0"/>
              </a:rPr>
              <a:t>.</a:t>
            </a:r>
          </a:p>
          <a:p>
            <a:pPr lvl="1" eaLnBrk="1" hangingPunct="1"/>
            <a:endParaRPr lang="en-US" sz="1000" dirty="0" smtClean="0">
              <a:latin typeface="Arial" charset="0"/>
            </a:endParaRPr>
          </a:p>
          <a:p>
            <a:pPr eaLnBrk="1" hangingPunct="1"/>
            <a:r>
              <a:rPr lang="en-US" sz="1000" dirty="0" smtClean="0">
                <a:latin typeface="Arial" charset="0"/>
              </a:rPr>
              <a:t>Pseudo-Parallelism: Gives the appearance of concurrency; Users </a:t>
            </a:r>
            <a:r>
              <a:rPr lang="en-US" sz="1000" b="1" dirty="0" smtClean="0">
                <a:latin typeface="Arial" charset="0"/>
              </a:rPr>
              <a:t>think</a:t>
            </a:r>
            <a:r>
              <a:rPr lang="en-US" sz="1000" dirty="0" smtClean="0">
                <a:latin typeface="Arial" charset="0"/>
              </a:rPr>
              <a:t> they have the whole machine.</a:t>
            </a:r>
          </a:p>
          <a:p>
            <a:pPr eaLnBrk="1" hangingPunct="1"/>
            <a:endParaRPr lang="en-US" sz="1000" dirty="0" smtClean="0">
              <a:latin typeface="Arial" charset="0"/>
            </a:endParaRPr>
          </a:p>
          <a:p>
            <a:pPr eaLnBrk="1" hangingPunct="1"/>
            <a:endParaRPr lang="en-US" dirty="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41D3C3AE-D7FD-40D5-A526-6D6DFF742622}" type="slidenum">
              <a:rPr lang="en-US" smtClean="0">
                <a:latin typeface="Arial" charset="0"/>
              </a:rPr>
              <a:pPr/>
              <a:t>10</a:t>
            </a:fld>
            <a:endParaRPr lang="en-US" smtClean="0">
              <a:latin typeface="Arial"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dirty="0" smtClean="0">
                <a:latin typeface="Arial" charset="0"/>
              </a:rPr>
              <a:t>OS: controls the execution of processes; this includes determining an interleaving pattern for execution and allocating resources to processes. </a:t>
            </a:r>
          </a:p>
          <a:p>
            <a:pPr lvl="1" eaLnBrk="1" hangingPunct="1"/>
            <a:r>
              <a:rPr lang="en-US" sz="1400" dirty="0" smtClean="0">
                <a:latin typeface="Arial" charset="0"/>
              </a:rPr>
              <a:t>Behavior that we would like the processes to exhibit</a:t>
            </a:r>
          </a:p>
          <a:p>
            <a:pPr lvl="1" eaLnBrk="1" hangingPunct="1"/>
            <a:endParaRPr lang="en-US" sz="1400" dirty="0" smtClean="0">
              <a:latin typeface="Arial" charset="0"/>
            </a:endParaRPr>
          </a:p>
          <a:p>
            <a:pPr eaLnBrk="1" hangingPunct="1"/>
            <a:r>
              <a:rPr lang="en-US" sz="1400" b="1" dirty="0" smtClean="0">
                <a:latin typeface="Arial" charset="0"/>
              </a:rPr>
              <a:t>QUESTION</a:t>
            </a:r>
            <a:r>
              <a:rPr lang="en-US" sz="1400" dirty="0" smtClean="0">
                <a:latin typeface="Arial" charset="0"/>
              </a:rPr>
              <a:t> Why would a processing that is not running not be ready to execute ? Waiting for I/O operation.</a:t>
            </a:r>
            <a:endParaRPr lang="en-US" sz="1400" b="1" dirty="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4A8A24F1-5999-450C-A198-055D378CD9A7}" type="slidenum">
              <a:rPr lang="en-US" smtClean="0">
                <a:latin typeface="Arial" charset="0"/>
              </a:rPr>
              <a:pPr/>
              <a:t>11</a:t>
            </a:fld>
            <a:endParaRPr lang="en-US" smtClean="0">
              <a:latin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smtClean="0">
                <a:latin typeface="Arial" charset="0"/>
              </a:rPr>
              <a:t>Soln: split the Not Running state into two states: Ready and Blocked</a:t>
            </a:r>
          </a:p>
          <a:p>
            <a:pPr eaLnBrk="1" hangingPunct="1"/>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C348DA3-0353-412E-BD83-E111978C2163}" type="slidenum">
              <a:rPr lang="en-US" smtClean="0">
                <a:latin typeface="Arial" charset="0"/>
              </a:rPr>
              <a:pPr/>
              <a:t>12</a:t>
            </a:fld>
            <a:endParaRPr lang="en-US" smtClean="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sz="1300" dirty="0" smtClean="0">
                <a:latin typeface="Arial" charset="0"/>
              </a:rPr>
              <a:t>For each process in the system, the OS must maintain information indicating the state of the process and other information necessary for process execution. </a:t>
            </a:r>
          </a:p>
          <a:p>
            <a:pPr eaLnBrk="1" hangingPunct="1"/>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r>
              <a:rPr lang="en-US" smtClean="0">
                <a:latin typeface="Arial" charset="0"/>
              </a:rPr>
              <a:t>The role of the O/S in a context switch</a:t>
            </a:r>
          </a:p>
        </p:txBody>
      </p:sp>
      <p:sp>
        <p:nvSpPr>
          <p:cNvPr id="54276" name="Slide Number Placeholder 3"/>
          <p:cNvSpPr>
            <a:spLocks noGrp="1"/>
          </p:cNvSpPr>
          <p:nvPr>
            <p:ph type="sldNum" sz="quarter" idx="5"/>
          </p:nvPr>
        </p:nvSpPr>
        <p:spPr>
          <a:noFill/>
        </p:spPr>
        <p:txBody>
          <a:bodyPr/>
          <a:lstStyle/>
          <a:p>
            <a:fld id="{B6D1ADDB-F876-4A3A-8FF0-216E19582C3E}" type="slidenum">
              <a:rPr lang="en-US" smtClean="0">
                <a:latin typeface="Arial" charset="0"/>
              </a:rPr>
              <a:pPr/>
              <a:t>14</a:t>
            </a:fld>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Fall 2012</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6" name="Rectangle 6"/>
          <p:cNvSpPr>
            <a:spLocks noGrp="1" noChangeArrowheads="1"/>
          </p:cNvSpPr>
          <p:nvPr>
            <p:ph type="sldNum" sz="quarter" idx="12"/>
          </p:nvPr>
        </p:nvSpPr>
        <p:spPr>
          <a:ln/>
        </p:spPr>
        <p:txBody>
          <a:bodyPr/>
          <a:lstStyle>
            <a:lvl1pPr>
              <a:defRPr/>
            </a:lvl1pPr>
          </a:lstStyle>
          <a:p>
            <a:pPr>
              <a:defRPr/>
            </a:pPr>
            <a:fld id="{157628A3-5BF7-4C8B-8479-F2779E3E64B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Fall 2012</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6" name="Rectangle 6"/>
          <p:cNvSpPr>
            <a:spLocks noGrp="1" noChangeArrowheads="1"/>
          </p:cNvSpPr>
          <p:nvPr>
            <p:ph type="sldNum" sz="quarter" idx="12"/>
          </p:nvPr>
        </p:nvSpPr>
        <p:spPr>
          <a:ln/>
        </p:spPr>
        <p:txBody>
          <a:bodyPr/>
          <a:lstStyle>
            <a:lvl1pPr>
              <a:defRPr/>
            </a:lvl1pPr>
          </a:lstStyle>
          <a:p>
            <a:pPr>
              <a:defRPr/>
            </a:pPr>
            <a:fld id="{5040059B-C29D-45BF-8A5E-154F0FB14DF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Fall 2012</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6" name="Rectangle 6"/>
          <p:cNvSpPr>
            <a:spLocks noGrp="1" noChangeArrowheads="1"/>
          </p:cNvSpPr>
          <p:nvPr>
            <p:ph type="sldNum" sz="quarter" idx="12"/>
          </p:nvPr>
        </p:nvSpPr>
        <p:spPr>
          <a:ln/>
        </p:spPr>
        <p:txBody>
          <a:bodyPr/>
          <a:lstStyle>
            <a:lvl1pPr>
              <a:defRPr/>
            </a:lvl1pPr>
          </a:lstStyle>
          <a:p>
            <a:pPr>
              <a:defRPr/>
            </a:pPr>
            <a:fld id="{A23C0D9B-7E1C-49E9-9D8F-595551E7FD1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Fall 2012</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6" name="Rectangle 6"/>
          <p:cNvSpPr>
            <a:spLocks noGrp="1" noChangeArrowheads="1"/>
          </p:cNvSpPr>
          <p:nvPr>
            <p:ph type="sldNum" sz="quarter" idx="12"/>
          </p:nvPr>
        </p:nvSpPr>
        <p:spPr>
          <a:ln/>
        </p:spPr>
        <p:txBody>
          <a:bodyPr/>
          <a:lstStyle>
            <a:lvl1pPr>
              <a:defRPr/>
            </a:lvl1pPr>
          </a:lstStyle>
          <a:p>
            <a:pPr>
              <a:defRPr/>
            </a:pPr>
            <a:fld id="{ED098B52-8C32-445A-AA6E-BD211A35180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Fall 2012</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6" name="Rectangle 6"/>
          <p:cNvSpPr>
            <a:spLocks noGrp="1" noChangeArrowheads="1"/>
          </p:cNvSpPr>
          <p:nvPr>
            <p:ph type="sldNum" sz="quarter" idx="12"/>
          </p:nvPr>
        </p:nvSpPr>
        <p:spPr>
          <a:ln/>
        </p:spPr>
        <p:txBody>
          <a:bodyPr/>
          <a:lstStyle>
            <a:lvl1pPr>
              <a:defRPr/>
            </a:lvl1pPr>
          </a:lstStyle>
          <a:p>
            <a:pPr>
              <a:defRPr/>
            </a:pPr>
            <a:fld id="{A1F2BB9F-8C05-44E0-AA1A-A45E16AC457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dirty="0" smtClean="0"/>
              <a:t>Fall 2012</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7" name="Rectangle 6"/>
          <p:cNvSpPr>
            <a:spLocks noGrp="1" noChangeArrowheads="1"/>
          </p:cNvSpPr>
          <p:nvPr>
            <p:ph type="sldNum" sz="quarter" idx="12"/>
          </p:nvPr>
        </p:nvSpPr>
        <p:spPr>
          <a:ln/>
        </p:spPr>
        <p:txBody>
          <a:bodyPr/>
          <a:lstStyle>
            <a:lvl1pPr>
              <a:defRPr/>
            </a:lvl1pPr>
          </a:lstStyle>
          <a:p>
            <a:pPr>
              <a:defRPr/>
            </a:pPr>
            <a:fld id="{15D92899-3454-4A24-9F60-883D9F9BFFD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dirty="0" smtClean="0"/>
              <a:t>Fall 2012</a:t>
            </a: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9" name="Rectangle 6"/>
          <p:cNvSpPr>
            <a:spLocks noGrp="1" noChangeArrowheads="1"/>
          </p:cNvSpPr>
          <p:nvPr>
            <p:ph type="sldNum" sz="quarter" idx="12"/>
          </p:nvPr>
        </p:nvSpPr>
        <p:spPr>
          <a:ln/>
        </p:spPr>
        <p:txBody>
          <a:bodyPr/>
          <a:lstStyle>
            <a:lvl1pPr>
              <a:defRPr/>
            </a:lvl1pPr>
          </a:lstStyle>
          <a:p>
            <a:pPr>
              <a:defRPr/>
            </a:pPr>
            <a:fld id="{F040DFC6-98EF-4B68-A971-725483F0906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dirty="0" smtClean="0"/>
              <a:t>Fall 2012</a:t>
            </a: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5" name="Rectangle 6"/>
          <p:cNvSpPr>
            <a:spLocks noGrp="1" noChangeArrowheads="1"/>
          </p:cNvSpPr>
          <p:nvPr>
            <p:ph type="sldNum" sz="quarter" idx="12"/>
          </p:nvPr>
        </p:nvSpPr>
        <p:spPr>
          <a:ln/>
        </p:spPr>
        <p:txBody>
          <a:bodyPr/>
          <a:lstStyle>
            <a:lvl1pPr>
              <a:defRPr/>
            </a:lvl1pPr>
          </a:lstStyle>
          <a:p>
            <a:pPr>
              <a:defRPr/>
            </a:pPr>
            <a:fld id="{010CF426-8A5F-476F-9BB0-DD9AC625BBC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dirty="0" smtClean="0"/>
              <a:t>Fall 2012</a:t>
            </a: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4" name="Rectangle 6"/>
          <p:cNvSpPr>
            <a:spLocks noGrp="1" noChangeArrowheads="1"/>
          </p:cNvSpPr>
          <p:nvPr>
            <p:ph type="sldNum" sz="quarter" idx="12"/>
          </p:nvPr>
        </p:nvSpPr>
        <p:spPr>
          <a:ln/>
        </p:spPr>
        <p:txBody>
          <a:bodyPr/>
          <a:lstStyle>
            <a:lvl1pPr>
              <a:defRPr/>
            </a:lvl1pPr>
          </a:lstStyle>
          <a:p>
            <a:pPr>
              <a:defRPr/>
            </a:pPr>
            <a:fld id="{9E0B48CD-3E43-41FC-B07F-BEA92CD83E3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smtClean="0"/>
              <a:t>Fall 2012</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7" name="Rectangle 6"/>
          <p:cNvSpPr>
            <a:spLocks noGrp="1" noChangeArrowheads="1"/>
          </p:cNvSpPr>
          <p:nvPr>
            <p:ph type="sldNum" sz="quarter" idx="12"/>
          </p:nvPr>
        </p:nvSpPr>
        <p:spPr>
          <a:ln/>
        </p:spPr>
        <p:txBody>
          <a:bodyPr/>
          <a:lstStyle>
            <a:lvl1pPr>
              <a:defRPr/>
            </a:lvl1pPr>
          </a:lstStyle>
          <a:p>
            <a:pPr>
              <a:defRPr/>
            </a:pPr>
            <a:fld id="{137CE997-16F2-4561-9CF9-1D796F44CCD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smtClean="0"/>
              <a:t>Fall 2012</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7" name="Rectangle 6"/>
          <p:cNvSpPr>
            <a:spLocks noGrp="1" noChangeArrowheads="1"/>
          </p:cNvSpPr>
          <p:nvPr>
            <p:ph type="sldNum" sz="quarter" idx="12"/>
          </p:nvPr>
        </p:nvSpPr>
        <p:spPr>
          <a:ln/>
        </p:spPr>
        <p:txBody>
          <a:bodyPr/>
          <a:lstStyle>
            <a:lvl1pPr>
              <a:defRPr/>
            </a:lvl1pPr>
          </a:lstStyle>
          <a:p>
            <a:pPr>
              <a:defRPr/>
            </a:pPr>
            <a:fld id="{44F076EF-E2BA-4C7F-AE58-FE4580DBDFF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atin typeface="Arial" pitchFamily="34" charset="0"/>
              </a:defRPr>
            </a:lvl1pPr>
          </a:lstStyle>
          <a:p>
            <a:pPr>
              <a:defRPr/>
            </a:pPr>
            <a:r>
              <a:rPr lang="en-US" dirty="0" smtClean="0"/>
              <a:t>Fall 2012</a:t>
            </a: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latin typeface="Arial" pitchFamily="34" charset="0"/>
              </a:defRPr>
            </a:lvl1pPr>
          </a:lstStyle>
          <a:p>
            <a:pPr>
              <a:defRPr/>
            </a:pPr>
            <a:r>
              <a:rPr lang="en-US"/>
              <a:t>SYSC 5704: Elements of Computer Systems</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atin typeface="Arial" pitchFamily="34" charset="0"/>
              </a:defRPr>
            </a:lvl1pPr>
          </a:lstStyle>
          <a:p>
            <a:pPr>
              <a:defRPr/>
            </a:pPr>
            <a:fld id="{A37E3BD9-87CD-483B-A73C-C98EED1EE45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10"/>
          </p:nvPr>
        </p:nvSpPr>
        <p:spPr>
          <a:noFill/>
        </p:spPr>
        <p:txBody>
          <a:bodyPr/>
          <a:lstStyle/>
          <a:p>
            <a:r>
              <a:rPr lang="en-US" dirty="0" smtClean="0">
                <a:latin typeface="Arial" charset="0"/>
              </a:rPr>
              <a:t>Fall 2012</a:t>
            </a:r>
            <a:endParaRPr lang="en-US" dirty="0" smtClean="0">
              <a:latin typeface="Arial" charset="0"/>
            </a:endParaRPr>
          </a:p>
        </p:txBody>
      </p:sp>
      <p:sp>
        <p:nvSpPr>
          <p:cNvPr id="2051" name="Footer Placeholder 4"/>
          <p:cNvSpPr>
            <a:spLocks noGrp="1"/>
          </p:cNvSpPr>
          <p:nvPr>
            <p:ph type="ftr" sz="quarter" idx="11"/>
          </p:nvPr>
        </p:nvSpPr>
        <p:spPr>
          <a:noFill/>
        </p:spPr>
        <p:txBody>
          <a:bodyPr/>
          <a:lstStyle/>
          <a:p>
            <a:r>
              <a:rPr lang="en-US" smtClean="0">
                <a:latin typeface="Arial" charset="0"/>
              </a:rPr>
              <a:t>SYSC 5704: Elements of Computer Systems</a:t>
            </a:r>
          </a:p>
        </p:txBody>
      </p:sp>
      <p:sp>
        <p:nvSpPr>
          <p:cNvPr id="2052" name="Slide Number Placeholder 5"/>
          <p:cNvSpPr>
            <a:spLocks noGrp="1"/>
          </p:cNvSpPr>
          <p:nvPr>
            <p:ph type="sldNum" sz="quarter" idx="12"/>
          </p:nvPr>
        </p:nvSpPr>
        <p:spPr>
          <a:noFill/>
        </p:spPr>
        <p:txBody>
          <a:bodyPr/>
          <a:lstStyle/>
          <a:p>
            <a:fld id="{3F05B846-DB0A-40F6-B728-CB2301392CF5}" type="slidenum">
              <a:rPr lang="en-US" smtClean="0">
                <a:latin typeface="Arial" charset="0"/>
              </a:rPr>
              <a:pPr/>
              <a:t>1</a:t>
            </a:fld>
            <a:endParaRPr lang="en-US" smtClean="0">
              <a:latin typeface="Arial" charset="0"/>
            </a:endParaRPr>
          </a:p>
        </p:txBody>
      </p:sp>
      <p:sp>
        <p:nvSpPr>
          <p:cNvPr id="2053" name="Rectangle 2"/>
          <p:cNvSpPr>
            <a:spLocks noGrp="1" noChangeArrowheads="1"/>
          </p:cNvSpPr>
          <p:nvPr>
            <p:ph type="ctrTitle"/>
          </p:nvPr>
        </p:nvSpPr>
        <p:spPr/>
        <p:txBody>
          <a:bodyPr/>
          <a:lstStyle/>
          <a:p>
            <a:pPr eaLnBrk="1" hangingPunct="1"/>
            <a:r>
              <a:rPr lang="en-US" smtClean="0">
                <a:solidFill>
                  <a:schemeClr val="accent2"/>
                </a:solidFill>
              </a:rPr>
              <a:t>System Software</a:t>
            </a:r>
            <a:br>
              <a:rPr lang="en-US" smtClean="0">
                <a:solidFill>
                  <a:schemeClr val="accent2"/>
                </a:solidFill>
              </a:rPr>
            </a:br>
            <a:endParaRPr lang="en-US" smtClean="0">
              <a:solidFill>
                <a:schemeClr val="accent2"/>
              </a:solidFill>
            </a:endParaRPr>
          </a:p>
        </p:txBody>
      </p:sp>
      <p:sp>
        <p:nvSpPr>
          <p:cNvPr id="2054" name="Rectangle 3"/>
          <p:cNvSpPr>
            <a:spLocks noGrp="1" noChangeArrowheads="1"/>
          </p:cNvSpPr>
          <p:nvPr>
            <p:ph type="subTitle" idx="1"/>
          </p:nvPr>
        </p:nvSpPr>
        <p:spPr/>
        <p:txBody>
          <a:bodyPr/>
          <a:lstStyle/>
          <a:p>
            <a:pPr eaLnBrk="1" hangingPunct="1">
              <a:spcBef>
                <a:spcPct val="50000"/>
              </a:spcBef>
            </a:pPr>
            <a:r>
              <a:rPr lang="en-US" smtClean="0"/>
              <a:t>Operating Systems</a:t>
            </a:r>
            <a:br>
              <a:rPr lang="en-US" smtClean="0"/>
            </a:br>
            <a:r>
              <a:rPr lang="en-US" smtClean="0"/>
              <a:t>Multiprocessing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3"/>
          <p:cNvSpPr>
            <a:spLocks noGrp="1"/>
          </p:cNvSpPr>
          <p:nvPr>
            <p:ph type="dt" sz="quarter" idx="10"/>
          </p:nvPr>
        </p:nvSpPr>
        <p:spPr>
          <a:noFill/>
        </p:spPr>
        <p:txBody>
          <a:bodyPr/>
          <a:lstStyle/>
          <a:p>
            <a:r>
              <a:rPr lang="en-US" dirty="0" smtClean="0">
                <a:latin typeface="Arial" charset="0"/>
              </a:rPr>
              <a:t>Fall 2012</a:t>
            </a:r>
            <a:endParaRPr lang="en-US" dirty="0" smtClean="0">
              <a:latin typeface="Arial" charset="0"/>
            </a:endParaRPr>
          </a:p>
        </p:txBody>
      </p:sp>
      <p:sp>
        <p:nvSpPr>
          <p:cNvPr id="10243" name="Footer Placeholder 4"/>
          <p:cNvSpPr>
            <a:spLocks noGrp="1"/>
          </p:cNvSpPr>
          <p:nvPr>
            <p:ph type="ftr" sz="quarter" idx="11"/>
          </p:nvPr>
        </p:nvSpPr>
        <p:spPr>
          <a:noFill/>
        </p:spPr>
        <p:txBody>
          <a:bodyPr/>
          <a:lstStyle/>
          <a:p>
            <a:r>
              <a:rPr lang="en-US" smtClean="0">
                <a:latin typeface="Arial" charset="0"/>
              </a:rPr>
              <a:t>SYSC 5704: Elements of Computer Systems</a:t>
            </a:r>
          </a:p>
        </p:txBody>
      </p:sp>
      <p:sp>
        <p:nvSpPr>
          <p:cNvPr id="10244" name="Slide Number Placeholder 5"/>
          <p:cNvSpPr>
            <a:spLocks noGrp="1"/>
          </p:cNvSpPr>
          <p:nvPr>
            <p:ph type="sldNum" sz="quarter" idx="12"/>
          </p:nvPr>
        </p:nvSpPr>
        <p:spPr>
          <a:noFill/>
        </p:spPr>
        <p:txBody>
          <a:bodyPr/>
          <a:lstStyle/>
          <a:p>
            <a:fld id="{9DFDFF67-1EB8-4305-8386-FE16D139E5FF}" type="slidenum">
              <a:rPr lang="en-US" smtClean="0">
                <a:latin typeface="Arial" charset="0"/>
              </a:rPr>
              <a:pPr/>
              <a:t>10</a:t>
            </a:fld>
            <a:endParaRPr lang="en-US" smtClean="0">
              <a:latin typeface="Arial" charset="0"/>
            </a:endParaRPr>
          </a:p>
        </p:txBody>
      </p:sp>
      <p:sp>
        <p:nvSpPr>
          <p:cNvPr id="10245" name="Rectangle 2"/>
          <p:cNvSpPr>
            <a:spLocks noGrp="1" noChangeArrowheads="1"/>
          </p:cNvSpPr>
          <p:nvPr>
            <p:ph type="title"/>
          </p:nvPr>
        </p:nvSpPr>
        <p:spPr/>
        <p:txBody>
          <a:bodyPr/>
          <a:lstStyle/>
          <a:p>
            <a:pPr eaLnBrk="1" hangingPunct="1"/>
            <a:r>
              <a:rPr lang="en-US" smtClean="0"/>
              <a:t>Two-state process model</a:t>
            </a:r>
          </a:p>
        </p:txBody>
      </p:sp>
      <p:sp>
        <p:nvSpPr>
          <p:cNvPr id="10246" name="Rectangle 3"/>
          <p:cNvSpPr>
            <a:spLocks noGrp="1" noChangeArrowheads="1"/>
          </p:cNvSpPr>
          <p:nvPr>
            <p:ph type="body" idx="1"/>
          </p:nvPr>
        </p:nvSpPr>
        <p:spPr>
          <a:xfrm>
            <a:off x="76200" y="1600200"/>
            <a:ext cx="3429000" cy="4572000"/>
          </a:xfrm>
        </p:spPr>
        <p:txBody>
          <a:bodyPr/>
          <a:lstStyle/>
          <a:p>
            <a:pPr eaLnBrk="1" hangingPunct="1">
              <a:lnSpc>
                <a:spcPct val="80000"/>
              </a:lnSpc>
            </a:pPr>
            <a:r>
              <a:rPr lang="en-US" sz="2000" smtClean="0"/>
              <a:t>Simplest model</a:t>
            </a:r>
          </a:p>
          <a:p>
            <a:pPr eaLnBrk="1" hangingPunct="1">
              <a:lnSpc>
                <a:spcPct val="80000"/>
              </a:lnSpc>
            </a:pPr>
            <a:r>
              <a:rPr lang="en-US" sz="2000" smtClean="0"/>
              <a:t>A process is either being executed by a processor or not</a:t>
            </a:r>
          </a:p>
          <a:p>
            <a:pPr eaLnBrk="1" hangingPunct="1">
              <a:lnSpc>
                <a:spcPct val="80000"/>
              </a:lnSpc>
            </a:pPr>
            <a:r>
              <a:rPr lang="en-US" sz="2000" smtClean="0"/>
              <a:t>Queue is FIFO</a:t>
            </a:r>
          </a:p>
          <a:p>
            <a:pPr eaLnBrk="1" hangingPunct="1">
              <a:lnSpc>
                <a:spcPct val="80000"/>
              </a:lnSpc>
            </a:pPr>
            <a:r>
              <a:rPr lang="en-US" sz="2000" smtClean="0"/>
              <a:t>Each process in queue  given a certain amount of time, in turn, to execute and then returned to queue. </a:t>
            </a:r>
          </a:p>
          <a:p>
            <a:pPr eaLnBrk="1" hangingPunct="1">
              <a:lnSpc>
                <a:spcPct val="80000"/>
              </a:lnSpc>
            </a:pPr>
            <a:r>
              <a:rPr lang="en-US" sz="2000" smtClean="0">
                <a:solidFill>
                  <a:schemeClr val="accent2"/>
                </a:solidFill>
              </a:rPr>
              <a:t>If</a:t>
            </a:r>
            <a:r>
              <a:rPr lang="en-US" sz="2000" smtClean="0"/>
              <a:t> all processes were always to execute, then the queuing discipline would be effective.</a:t>
            </a:r>
          </a:p>
          <a:p>
            <a:pPr eaLnBrk="1" hangingPunct="1">
              <a:lnSpc>
                <a:spcPct val="80000"/>
              </a:lnSpc>
            </a:pPr>
            <a:r>
              <a:rPr lang="en-US" sz="2000" smtClean="0"/>
              <a:t>Inadequate: some processes in the Not Running state are not ready to execute</a:t>
            </a:r>
          </a:p>
        </p:txBody>
      </p:sp>
      <p:pic>
        <p:nvPicPr>
          <p:cNvPr id="10247" name="Picture 4"/>
          <p:cNvPicPr>
            <a:picLocks noChangeAspect="1" noChangeArrowheads="1"/>
          </p:cNvPicPr>
          <p:nvPr/>
        </p:nvPicPr>
        <p:blipFill>
          <a:blip r:embed="rId3" cstate="print"/>
          <a:srcRect/>
          <a:stretch>
            <a:fillRect/>
          </a:stretch>
        </p:blipFill>
        <p:spPr bwMode="auto">
          <a:xfrm>
            <a:off x="3371850" y="1447800"/>
            <a:ext cx="5772150" cy="42703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3"/>
          <p:cNvSpPr>
            <a:spLocks noGrp="1"/>
          </p:cNvSpPr>
          <p:nvPr>
            <p:ph type="dt" sz="quarter" idx="10"/>
          </p:nvPr>
        </p:nvSpPr>
        <p:spPr>
          <a:noFill/>
        </p:spPr>
        <p:txBody>
          <a:bodyPr/>
          <a:lstStyle/>
          <a:p>
            <a:r>
              <a:rPr lang="en-US" dirty="0" smtClean="0">
                <a:latin typeface="Arial" charset="0"/>
              </a:rPr>
              <a:t>Fall 2012</a:t>
            </a:r>
            <a:endParaRPr lang="en-US" dirty="0" smtClean="0">
              <a:latin typeface="Arial" charset="0"/>
            </a:endParaRPr>
          </a:p>
        </p:txBody>
      </p:sp>
      <p:sp>
        <p:nvSpPr>
          <p:cNvPr id="11267" name="Footer Placeholder 4"/>
          <p:cNvSpPr>
            <a:spLocks noGrp="1"/>
          </p:cNvSpPr>
          <p:nvPr>
            <p:ph type="ftr" sz="quarter" idx="11"/>
          </p:nvPr>
        </p:nvSpPr>
        <p:spPr>
          <a:noFill/>
        </p:spPr>
        <p:txBody>
          <a:bodyPr/>
          <a:lstStyle/>
          <a:p>
            <a:r>
              <a:rPr lang="en-US" smtClean="0">
                <a:latin typeface="Arial" charset="0"/>
              </a:rPr>
              <a:t>SYSC 5704: Elements of Computer Systems</a:t>
            </a:r>
          </a:p>
        </p:txBody>
      </p:sp>
      <p:sp>
        <p:nvSpPr>
          <p:cNvPr id="11268" name="Slide Number Placeholder 5"/>
          <p:cNvSpPr>
            <a:spLocks noGrp="1"/>
          </p:cNvSpPr>
          <p:nvPr>
            <p:ph type="sldNum" sz="quarter" idx="12"/>
          </p:nvPr>
        </p:nvSpPr>
        <p:spPr>
          <a:noFill/>
        </p:spPr>
        <p:txBody>
          <a:bodyPr/>
          <a:lstStyle/>
          <a:p>
            <a:fld id="{7A97F9EB-7792-4B7F-A5C1-37F433CD9171}" type="slidenum">
              <a:rPr lang="en-US" smtClean="0">
                <a:latin typeface="Arial" charset="0"/>
              </a:rPr>
              <a:pPr/>
              <a:t>11</a:t>
            </a:fld>
            <a:endParaRPr lang="en-US" smtClean="0">
              <a:latin typeface="Arial" charset="0"/>
            </a:endParaRPr>
          </a:p>
        </p:txBody>
      </p:sp>
      <p:sp>
        <p:nvSpPr>
          <p:cNvPr id="11269" name="Rectangle 2"/>
          <p:cNvSpPr>
            <a:spLocks noGrp="1" noChangeArrowheads="1"/>
          </p:cNvSpPr>
          <p:nvPr>
            <p:ph type="title"/>
          </p:nvPr>
        </p:nvSpPr>
        <p:spPr/>
        <p:txBody>
          <a:bodyPr/>
          <a:lstStyle/>
          <a:p>
            <a:pPr eaLnBrk="1" hangingPunct="1"/>
            <a:r>
              <a:rPr lang="en-US" smtClean="0"/>
              <a:t>Five-state process model</a:t>
            </a:r>
          </a:p>
        </p:txBody>
      </p:sp>
      <p:pic>
        <p:nvPicPr>
          <p:cNvPr id="11270" name="Picture 3"/>
          <p:cNvPicPr>
            <a:picLocks noChangeAspect="1" noChangeArrowheads="1"/>
          </p:cNvPicPr>
          <p:nvPr/>
        </p:nvPicPr>
        <p:blipFill>
          <a:blip r:embed="rId3" cstate="print"/>
          <a:srcRect/>
          <a:stretch>
            <a:fillRect/>
          </a:stretch>
        </p:blipFill>
        <p:spPr bwMode="auto">
          <a:xfrm>
            <a:off x="1143000" y="1828800"/>
            <a:ext cx="6057900" cy="3810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a:noFill/>
        </p:spPr>
        <p:txBody>
          <a:bodyPr/>
          <a:lstStyle/>
          <a:p>
            <a:r>
              <a:rPr lang="en-US" dirty="0" smtClean="0">
                <a:latin typeface="Arial" charset="0"/>
              </a:rPr>
              <a:t>Fall 2012</a:t>
            </a:r>
            <a:endParaRPr lang="en-US" dirty="0" smtClean="0">
              <a:latin typeface="Arial" charset="0"/>
            </a:endParaRPr>
          </a:p>
        </p:txBody>
      </p:sp>
      <p:sp>
        <p:nvSpPr>
          <p:cNvPr id="12291" name="Footer Placeholder 4"/>
          <p:cNvSpPr>
            <a:spLocks noGrp="1"/>
          </p:cNvSpPr>
          <p:nvPr>
            <p:ph type="ftr" sz="quarter" idx="11"/>
          </p:nvPr>
        </p:nvSpPr>
        <p:spPr>
          <a:noFill/>
        </p:spPr>
        <p:txBody>
          <a:bodyPr/>
          <a:lstStyle/>
          <a:p>
            <a:r>
              <a:rPr lang="en-US" smtClean="0">
                <a:latin typeface="Arial" charset="0"/>
              </a:rPr>
              <a:t>SYSC 5704: Elements of Computer Systems</a:t>
            </a:r>
          </a:p>
        </p:txBody>
      </p:sp>
      <p:sp>
        <p:nvSpPr>
          <p:cNvPr id="12292" name="Slide Number Placeholder 5"/>
          <p:cNvSpPr>
            <a:spLocks noGrp="1"/>
          </p:cNvSpPr>
          <p:nvPr>
            <p:ph type="sldNum" sz="quarter" idx="12"/>
          </p:nvPr>
        </p:nvSpPr>
        <p:spPr>
          <a:noFill/>
        </p:spPr>
        <p:txBody>
          <a:bodyPr/>
          <a:lstStyle/>
          <a:p>
            <a:fld id="{18851629-8B3D-43B2-8A9E-DDEF4E9D26F6}" type="slidenum">
              <a:rPr lang="en-US" smtClean="0">
                <a:latin typeface="Arial" charset="0"/>
              </a:rPr>
              <a:pPr/>
              <a:t>12</a:t>
            </a:fld>
            <a:endParaRPr lang="en-US" smtClean="0">
              <a:latin typeface="Arial" charset="0"/>
            </a:endParaRPr>
          </a:p>
        </p:txBody>
      </p:sp>
      <p:sp>
        <p:nvSpPr>
          <p:cNvPr id="12293" name="Rectangle 2"/>
          <p:cNvSpPr>
            <a:spLocks noGrp="1" noChangeArrowheads="1"/>
          </p:cNvSpPr>
          <p:nvPr>
            <p:ph type="title"/>
          </p:nvPr>
        </p:nvSpPr>
        <p:spPr>
          <a:xfrm>
            <a:off x="457200" y="-228600"/>
            <a:ext cx="8229600" cy="1143000"/>
          </a:xfrm>
        </p:spPr>
        <p:txBody>
          <a:bodyPr/>
          <a:lstStyle/>
          <a:p>
            <a:pPr eaLnBrk="1" hangingPunct="1"/>
            <a:r>
              <a:rPr lang="en-US" sz="4800" smtClean="0"/>
              <a:t>Process Control Block</a:t>
            </a:r>
          </a:p>
        </p:txBody>
      </p:sp>
      <p:sp>
        <p:nvSpPr>
          <p:cNvPr id="12294" name="Rectangle 3"/>
          <p:cNvSpPr>
            <a:spLocks noGrp="1" noChangeArrowheads="1"/>
          </p:cNvSpPr>
          <p:nvPr>
            <p:ph type="body" idx="1"/>
          </p:nvPr>
        </p:nvSpPr>
        <p:spPr>
          <a:xfrm>
            <a:off x="152400" y="838200"/>
            <a:ext cx="4267200" cy="5897563"/>
          </a:xfrm>
        </p:spPr>
        <p:txBody>
          <a:bodyPr/>
          <a:lstStyle/>
          <a:p>
            <a:pPr eaLnBrk="1" hangingPunct="1">
              <a:lnSpc>
                <a:spcPct val="80000"/>
              </a:lnSpc>
            </a:pPr>
            <a:r>
              <a:rPr lang="en-US" sz="2600" smtClean="0"/>
              <a:t>Each process is represented in the OS by a :</a:t>
            </a:r>
          </a:p>
          <a:p>
            <a:pPr lvl="1" eaLnBrk="1" hangingPunct="1">
              <a:lnSpc>
                <a:spcPct val="80000"/>
              </a:lnSpc>
            </a:pPr>
            <a:r>
              <a:rPr lang="en-US" sz="2000" smtClean="0"/>
              <a:t>Identifier: id</a:t>
            </a:r>
          </a:p>
          <a:p>
            <a:pPr lvl="1" eaLnBrk="1" hangingPunct="1">
              <a:lnSpc>
                <a:spcPct val="80000"/>
              </a:lnSpc>
            </a:pPr>
            <a:r>
              <a:rPr lang="en-US" sz="2000" smtClean="0"/>
              <a:t>State: new, ready, etc.</a:t>
            </a:r>
          </a:p>
          <a:p>
            <a:pPr lvl="1" eaLnBrk="1" hangingPunct="1">
              <a:lnSpc>
                <a:spcPct val="80000"/>
              </a:lnSpc>
            </a:pPr>
            <a:r>
              <a:rPr lang="en-US" sz="2000" smtClean="0"/>
              <a:t>Priority</a:t>
            </a:r>
          </a:p>
          <a:p>
            <a:pPr lvl="1" eaLnBrk="1" hangingPunct="1">
              <a:lnSpc>
                <a:spcPct val="80000"/>
              </a:lnSpc>
            </a:pPr>
            <a:r>
              <a:rPr lang="en-US" sz="2000" smtClean="0"/>
              <a:t>PC</a:t>
            </a:r>
          </a:p>
          <a:p>
            <a:pPr lvl="1" eaLnBrk="1" hangingPunct="1">
              <a:lnSpc>
                <a:spcPct val="80000"/>
              </a:lnSpc>
            </a:pPr>
            <a:r>
              <a:rPr lang="en-US" sz="2000" smtClean="0"/>
              <a:t>Memory pointers: start &amp; end locations of the process</a:t>
            </a:r>
          </a:p>
          <a:p>
            <a:pPr lvl="1" eaLnBrk="1" hangingPunct="1">
              <a:lnSpc>
                <a:spcPct val="80000"/>
              </a:lnSpc>
            </a:pPr>
            <a:r>
              <a:rPr lang="en-US" sz="2000" smtClean="0"/>
              <a:t>Context data: data present in registers; saved when the process leaves the ready state</a:t>
            </a:r>
          </a:p>
          <a:p>
            <a:pPr lvl="1" eaLnBrk="1" hangingPunct="1">
              <a:lnSpc>
                <a:spcPct val="80000"/>
              </a:lnSpc>
            </a:pPr>
            <a:r>
              <a:rPr lang="en-US" sz="2000" smtClean="0"/>
              <a:t>I/O status info: outstanding I/O requests, a list of files, etc.</a:t>
            </a:r>
          </a:p>
          <a:p>
            <a:pPr lvl="1" eaLnBrk="1" hangingPunct="1">
              <a:lnSpc>
                <a:spcPct val="80000"/>
              </a:lnSpc>
            </a:pPr>
            <a:r>
              <a:rPr lang="en-US" sz="2000" smtClean="0"/>
              <a:t>Accounting info: may be the amount of processor time and clock time used, etc.</a:t>
            </a:r>
          </a:p>
        </p:txBody>
      </p:sp>
      <p:pic>
        <p:nvPicPr>
          <p:cNvPr id="12295" name="Picture 4"/>
          <p:cNvPicPr>
            <a:picLocks noChangeAspect="1" noChangeArrowheads="1"/>
          </p:cNvPicPr>
          <p:nvPr/>
        </p:nvPicPr>
        <p:blipFill>
          <a:blip r:embed="rId3" cstate="print"/>
          <a:srcRect l="30521" t="14178" r="30316" b="19606"/>
          <a:stretch>
            <a:fillRect/>
          </a:stretch>
        </p:blipFill>
        <p:spPr bwMode="auto">
          <a:xfrm>
            <a:off x="4386263" y="609600"/>
            <a:ext cx="4376737" cy="566896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a:noFill/>
        </p:spPr>
        <p:txBody>
          <a:bodyPr/>
          <a:lstStyle/>
          <a:p>
            <a:r>
              <a:rPr lang="en-US" dirty="0" smtClean="0">
                <a:latin typeface="Arial" charset="0"/>
              </a:rPr>
              <a:t>Fall 2012</a:t>
            </a:r>
            <a:endParaRPr lang="en-US" dirty="0" smtClean="0">
              <a:latin typeface="Arial" charset="0"/>
            </a:endParaRPr>
          </a:p>
        </p:txBody>
      </p:sp>
      <p:sp>
        <p:nvSpPr>
          <p:cNvPr id="13315" name="Footer Placeholder 4"/>
          <p:cNvSpPr>
            <a:spLocks noGrp="1"/>
          </p:cNvSpPr>
          <p:nvPr>
            <p:ph type="ftr" sz="quarter" idx="11"/>
          </p:nvPr>
        </p:nvSpPr>
        <p:spPr>
          <a:noFill/>
        </p:spPr>
        <p:txBody>
          <a:bodyPr/>
          <a:lstStyle/>
          <a:p>
            <a:r>
              <a:rPr lang="en-US" smtClean="0">
                <a:latin typeface="Arial" charset="0"/>
              </a:rPr>
              <a:t>SYSC 5704: Elements of Computer Systems</a:t>
            </a:r>
          </a:p>
        </p:txBody>
      </p:sp>
      <p:sp>
        <p:nvSpPr>
          <p:cNvPr id="13316" name="Slide Number Placeholder 5"/>
          <p:cNvSpPr>
            <a:spLocks noGrp="1"/>
          </p:cNvSpPr>
          <p:nvPr>
            <p:ph type="sldNum" sz="quarter" idx="12"/>
          </p:nvPr>
        </p:nvSpPr>
        <p:spPr>
          <a:noFill/>
        </p:spPr>
        <p:txBody>
          <a:bodyPr/>
          <a:lstStyle/>
          <a:p>
            <a:fld id="{03EB94AB-8600-4627-8399-5D2D2DF5BB18}" type="slidenum">
              <a:rPr lang="en-US" smtClean="0">
                <a:latin typeface="Arial" charset="0"/>
              </a:rPr>
              <a:pPr/>
              <a:t>13</a:t>
            </a:fld>
            <a:endParaRPr lang="en-US" smtClean="0">
              <a:latin typeface="Arial" charset="0"/>
            </a:endParaRPr>
          </a:p>
        </p:txBody>
      </p:sp>
      <p:sp>
        <p:nvSpPr>
          <p:cNvPr id="13317" name="Rectangle 2"/>
          <p:cNvSpPr>
            <a:spLocks noGrp="1" noChangeArrowheads="1"/>
          </p:cNvSpPr>
          <p:nvPr>
            <p:ph type="title"/>
          </p:nvPr>
        </p:nvSpPr>
        <p:spPr/>
        <p:txBody>
          <a:bodyPr/>
          <a:lstStyle/>
          <a:p>
            <a:pPr eaLnBrk="1" hangingPunct="1"/>
            <a:endParaRPr lang="en-US" smtClean="0"/>
          </a:p>
        </p:txBody>
      </p:sp>
      <p:sp>
        <p:nvSpPr>
          <p:cNvPr id="13318" name="Rectangle 3"/>
          <p:cNvSpPr>
            <a:spLocks noGrp="1" noChangeArrowheads="1"/>
          </p:cNvSpPr>
          <p:nvPr>
            <p:ph type="body" idx="1"/>
          </p:nvPr>
        </p:nvSpPr>
        <p:spPr/>
        <p:txBody>
          <a:bodyPr/>
          <a:lstStyle/>
          <a:p>
            <a:pPr eaLnBrk="1" hangingPunct="1"/>
            <a:r>
              <a:rPr lang="en-US" smtClean="0"/>
              <a:t>When the OS (scheduler) accepts a new job for execution, it creates a blank process control block and places the associated process in the new state. </a:t>
            </a:r>
          </a:p>
          <a:p>
            <a:pPr eaLnBrk="1" hangingPunct="1"/>
            <a:r>
              <a:rPr lang="en-US" smtClean="0"/>
              <a:t>After the system has properly filled in the process control block, the process is transferred to the ready state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noFill/>
        </p:spPr>
        <p:txBody>
          <a:bodyPr/>
          <a:lstStyle/>
          <a:p>
            <a:r>
              <a:rPr lang="en-US" dirty="0" smtClean="0">
                <a:latin typeface="Arial" charset="0"/>
              </a:rPr>
              <a:t>Fall 2012</a:t>
            </a:r>
            <a:endParaRPr lang="en-US" dirty="0" smtClean="0">
              <a:latin typeface="Arial" charset="0"/>
            </a:endParaRPr>
          </a:p>
        </p:txBody>
      </p:sp>
      <p:sp>
        <p:nvSpPr>
          <p:cNvPr id="14339" name="Footer Placeholder 4"/>
          <p:cNvSpPr>
            <a:spLocks noGrp="1"/>
          </p:cNvSpPr>
          <p:nvPr>
            <p:ph type="ftr" sz="quarter" idx="11"/>
          </p:nvPr>
        </p:nvSpPr>
        <p:spPr>
          <a:noFill/>
        </p:spPr>
        <p:txBody>
          <a:bodyPr/>
          <a:lstStyle/>
          <a:p>
            <a:r>
              <a:rPr lang="en-US" smtClean="0">
                <a:latin typeface="Arial" charset="0"/>
              </a:rPr>
              <a:t>SYSC 5704: Elements of Computer Systems</a:t>
            </a:r>
          </a:p>
        </p:txBody>
      </p:sp>
      <p:sp>
        <p:nvSpPr>
          <p:cNvPr id="14340" name="Slide Number Placeholder 5"/>
          <p:cNvSpPr>
            <a:spLocks noGrp="1"/>
          </p:cNvSpPr>
          <p:nvPr>
            <p:ph type="sldNum" sz="quarter" idx="12"/>
          </p:nvPr>
        </p:nvSpPr>
        <p:spPr>
          <a:noFill/>
        </p:spPr>
        <p:txBody>
          <a:bodyPr/>
          <a:lstStyle/>
          <a:p>
            <a:fld id="{047DF2C6-B6F4-4A12-AF30-D2731C020128}" type="slidenum">
              <a:rPr lang="en-US" smtClean="0">
                <a:latin typeface="Arial" charset="0"/>
              </a:rPr>
              <a:pPr/>
              <a:t>14</a:t>
            </a:fld>
            <a:endParaRPr lang="en-US" smtClean="0">
              <a:latin typeface="Arial" charset="0"/>
            </a:endParaRPr>
          </a:p>
        </p:txBody>
      </p:sp>
      <p:sp>
        <p:nvSpPr>
          <p:cNvPr id="14341" name="Rectangle 2"/>
          <p:cNvSpPr>
            <a:spLocks noGrp="1" noChangeArrowheads="1"/>
          </p:cNvSpPr>
          <p:nvPr>
            <p:ph type="title"/>
          </p:nvPr>
        </p:nvSpPr>
        <p:spPr>
          <a:xfrm>
            <a:off x="228600" y="0"/>
            <a:ext cx="8229600" cy="1143000"/>
          </a:xfrm>
        </p:spPr>
        <p:txBody>
          <a:bodyPr/>
          <a:lstStyle/>
          <a:p>
            <a:pPr algn="l" eaLnBrk="1" hangingPunct="1"/>
            <a:r>
              <a:rPr lang="en-US" sz="3600" smtClean="0"/>
              <a:t>Context Switch</a:t>
            </a:r>
          </a:p>
        </p:txBody>
      </p:sp>
      <p:pic>
        <p:nvPicPr>
          <p:cNvPr id="14342" name="Picture 3"/>
          <p:cNvPicPr>
            <a:picLocks noGrp="1" noChangeAspect="1" noChangeArrowheads="1"/>
          </p:cNvPicPr>
          <p:nvPr>
            <p:ph idx="1"/>
          </p:nvPr>
        </p:nvPicPr>
        <p:blipFill>
          <a:blip r:embed="rId3" cstate="print"/>
          <a:srcRect b="6436"/>
          <a:stretch>
            <a:fillRect/>
          </a:stretch>
        </p:blipFill>
        <p:spPr>
          <a:xfrm>
            <a:off x="3200400" y="838200"/>
            <a:ext cx="5722938" cy="5464175"/>
          </a:xfr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noFill/>
        </p:spPr>
        <p:txBody>
          <a:bodyPr/>
          <a:lstStyle/>
          <a:p>
            <a:r>
              <a:rPr lang="en-US" dirty="0" smtClean="0">
                <a:latin typeface="Arial" charset="0"/>
              </a:rPr>
              <a:t>Fall 2012</a:t>
            </a:r>
            <a:endParaRPr lang="en-US" dirty="0" smtClean="0">
              <a:latin typeface="Arial" charset="0"/>
            </a:endParaRPr>
          </a:p>
        </p:txBody>
      </p:sp>
      <p:sp>
        <p:nvSpPr>
          <p:cNvPr id="15363" name="Footer Placeholder 4"/>
          <p:cNvSpPr>
            <a:spLocks noGrp="1"/>
          </p:cNvSpPr>
          <p:nvPr>
            <p:ph type="ftr" sz="quarter" idx="11"/>
          </p:nvPr>
        </p:nvSpPr>
        <p:spPr>
          <a:noFill/>
        </p:spPr>
        <p:txBody>
          <a:bodyPr/>
          <a:lstStyle/>
          <a:p>
            <a:r>
              <a:rPr lang="en-US" smtClean="0">
                <a:latin typeface="Arial" charset="0"/>
              </a:rPr>
              <a:t>SYSC 5704: Elements of Computer Systems</a:t>
            </a:r>
          </a:p>
        </p:txBody>
      </p:sp>
      <p:sp>
        <p:nvSpPr>
          <p:cNvPr id="15364" name="Slide Number Placeholder 5"/>
          <p:cNvSpPr>
            <a:spLocks noGrp="1"/>
          </p:cNvSpPr>
          <p:nvPr>
            <p:ph type="sldNum" sz="quarter" idx="12"/>
          </p:nvPr>
        </p:nvSpPr>
        <p:spPr>
          <a:noFill/>
        </p:spPr>
        <p:txBody>
          <a:bodyPr/>
          <a:lstStyle/>
          <a:p>
            <a:fld id="{7DE1AF0F-445C-4BD4-91AD-96EC746ECFF5}" type="slidenum">
              <a:rPr lang="en-US" smtClean="0">
                <a:latin typeface="Arial" charset="0"/>
              </a:rPr>
              <a:pPr/>
              <a:t>15</a:t>
            </a:fld>
            <a:endParaRPr lang="en-US" smtClean="0">
              <a:latin typeface="Arial" charset="0"/>
            </a:endParaRPr>
          </a:p>
        </p:txBody>
      </p:sp>
      <p:sp>
        <p:nvSpPr>
          <p:cNvPr id="15365" name="Rectangle 2"/>
          <p:cNvSpPr>
            <a:spLocks noGrp="1" noChangeArrowheads="1"/>
          </p:cNvSpPr>
          <p:nvPr>
            <p:ph type="title"/>
          </p:nvPr>
        </p:nvSpPr>
        <p:spPr/>
        <p:txBody>
          <a:bodyPr/>
          <a:lstStyle/>
          <a:p>
            <a:pPr eaLnBrk="1" hangingPunct="1"/>
            <a:r>
              <a:rPr lang="en-US" smtClean="0"/>
              <a:t>Process Scheduling</a:t>
            </a:r>
          </a:p>
        </p:txBody>
      </p:sp>
      <p:pic>
        <p:nvPicPr>
          <p:cNvPr id="15366" name="Picture 3"/>
          <p:cNvPicPr>
            <a:picLocks noGrp="1" noChangeAspect="1" noChangeArrowheads="1"/>
          </p:cNvPicPr>
          <p:nvPr>
            <p:ph idx="1"/>
          </p:nvPr>
        </p:nvPicPr>
        <p:blipFill>
          <a:blip r:embed="rId3" cstate="print"/>
          <a:srcRect l="13094" t="13445" r="21777" b="20474"/>
          <a:stretch>
            <a:fillRect/>
          </a:stretch>
        </p:blipFill>
        <p:spPr>
          <a:xfrm>
            <a:off x="838200" y="1419225"/>
            <a:ext cx="7046913" cy="5438775"/>
          </a:xfr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p:spPr>
        <p:txBody>
          <a:bodyPr/>
          <a:lstStyle/>
          <a:p>
            <a:r>
              <a:rPr lang="en-US" dirty="0" smtClean="0">
                <a:latin typeface="Arial" charset="0"/>
              </a:rPr>
              <a:t>Fall 2012</a:t>
            </a:r>
            <a:endParaRPr lang="en-US" dirty="0" smtClean="0">
              <a:latin typeface="Arial" charset="0"/>
            </a:endParaRPr>
          </a:p>
        </p:txBody>
      </p:sp>
      <p:sp>
        <p:nvSpPr>
          <p:cNvPr id="16387" name="Footer Placeholder 4"/>
          <p:cNvSpPr>
            <a:spLocks noGrp="1"/>
          </p:cNvSpPr>
          <p:nvPr>
            <p:ph type="ftr" sz="quarter" idx="11"/>
          </p:nvPr>
        </p:nvSpPr>
        <p:spPr>
          <a:noFill/>
        </p:spPr>
        <p:txBody>
          <a:bodyPr/>
          <a:lstStyle/>
          <a:p>
            <a:r>
              <a:rPr lang="en-US" smtClean="0">
                <a:latin typeface="Arial" charset="0"/>
              </a:rPr>
              <a:t>SYSC 5704: Elements of Computer Systems</a:t>
            </a:r>
          </a:p>
        </p:txBody>
      </p:sp>
      <p:sp>
        <p:nvSpPr>
          <p:cNvPr id="16388" name="Slide Number Placeholder 5"/>
          <p:cNvSpPr>
            <a:spLocks noGrp="1"/>
          </p:cNvSpPr>
          <p:nvPr>
            <p:ph type="sldNum" sz="quarter" idx="12"/>
          </p:nvPr>
        </p:nvSpPr>
        <p:spPr>
          <a:noFill/>
        </p:spPr>
        <p:txBody>
          <a:bodyPr/>
          <a:lstStyle/>
          <a:p>
            <a:fld id="{469178CC-F217-4F3A-88D2-ED0F1A84A095}" type="slidenum">
              <a:rPr lang="en-US" smtClean="0">
                <a:latin typeface="Arial" charset="0"/>
              </a:rPr>
              <a:pPr/>
              <a:t>16</a:t>
            </a:fld>
            <a:endParaRPr lang="en-US" smtClean="0">
              <a:latin typeface="Arial" charset="0"/>
            </a:endParaRPr>
          </a:p>
        </p:txBody>
      </p:sp>
      <p:sp>
        <p:nvSpPr>
          <p:cNvPr id="16389" name="Rectangle 2"/>
          <p:cNvSpPr>
            <a:spLocks noGrp="1" noChangeArrowheads="1"/>
          </p:cNvSpPr>
          <p:nvPr>
            <p:ph type="title"/>
          </p:nvPr>
        </p:nvSpPr>
        <p:spPr/>
        <p:txBody>
          <a:bodyPr/>
          <a:lstStyle/>
          <a:p>
            <a:pPr eaLnBrk="1" hangingPunct="1"/>
            <a:endParaRPr lang="en-US" smtClean="0"/>
          </a:p>
        </p:txBody>
      </p:sp>
      <p:pic>
        <p:nvPicPr>
          <p:cNvPr id="16390" name="Picture 3"/>
          <p:cNvPicPr>
            <a:picLocks noGrp="1" noChangeAspect="1" noChangeArrowheads="1"/>
          </p:cNvPicPr>
          <p:nvPr>
            <p:ph idx="1"/>
          </p:nvPr>
        </p:nvPicPr>
        <p:blipFill>
          <a:blip r:embed="rId2" cstate="print"/>
          <a:srcRect l="10922" t="9930" r="5495" b="16257"/>
          <a:stretch>
            <a:fillRect/>
          </a:stretch>
        </p:blipFill>
        <p:spPr>
          <a:xfrm>
            <a:off x="1639888" y="1335088"/>
            <a:ext cx="6208712" cy="4791075"/>
          </a:xfr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a:noFill/>
        </p:spPr>
        <p:txBody>
          <a:bodyPr/>
          <a:lstStyle/>
          <a:p>
            <a:r>
              <a:rPr lang="en-US" dirty="0" smtClean="0">
                <a:latin typeface="Arial" charset="0"/>
              </a:rPr>
              <a:t>Fall 2012</a:t>
            </a:r>
            <a:endParaRPr lang="en-US" dirty="0" smtClean="0">
              <a:latin typeface="Arial" charset="0"/>
            </a:endParaRPr>
          </a:p>
        </p:txBody>
      </p:sp>
      <p:sp>
        <p:nvSpPr>
          <p:cNvPr id="17411" name="Footer Placeholder 4"/>
          <p:cNvSpPr>
            <a:spLocks noGrp="1"/>
          </p:cNvSpPr>
          <p:nvPr>
            <p:ph type="ftr" sz="quarter" idx="11"/>
          </p:nvPr>
        </p:nvSpPr>
        <p:spPr>
          <a:noFill/>
        </p:spPr>
        <p:txBody>
          <a:bodyPr/>
          <a:lstStyle/>
          <a:p>
            <a:r>
              <a:rPr lang="en-US" smtClean="0">
                <a:latin typeface="Arial" charset="0"/>
              </a:rPr>
              <a:t>SYSC 5704: Elements of Computer Systems</a:t>
            </a:r>
          </a:p>
        </p:txBody>
      </p:sp>
      <p:sp>
        <p:nvSpPr>
          <p:cNvPr id="17412" name="Slide Number Placeholder 5"/>
          <p:cNvSpPr>
            <a:spLocks noGrp="1"/>
          </p:cNvSpPr>
          <p:nvPr>
            <p:ph type="sldNum" sz="quarter" idx="12"/>
          </p:nvPr>
        </p:nvSpPr>
        <p:spPr>
          <a:noFill/>
        </p:spPr>
        <p:txBody>
          <a:bodyPr/>
          <a:lstStyle/>
          <a:p>
            <a:fld id="{DB8C1967-C788-4B4D-BB7B-56E430F6CD46}" type="slidenum">
              <a:rPr lang="en-US" smtClean="0">
                <a:latin typeface="Arial" charset="0"/>
              </a:rPr>
              <a:pPr/>
              <a:t>17</a:t>
            </a:fld>
            <a:endParaRPr lang="en-US" smtClean="0">
              <a:latin typeface="Arial" charset="0"/>
            </a:endParaRPr>
          </a:p>
        </p:txBody>
      </p:sp>
      <p:sp>
        <p:nvSpPr>
          <p:cNvPr id="17413" name="Rectangle 2"/>
          <p:cNvSpPr>
            <a:spLocks noGrp="1" noChangeArrowheads="1"/>
          </p:cNvSpPr>
          <p:nvPr>
            <p:ph type="title"/>
          </p:nvPr>
        </p:nvSpPr>
        <p:spPr/>
        <p:txBody>
          <a:bodyPr/>
          <a:lstStyle/>
          <a:p>
            <a:pPr eaLnBrk="1" hangingPunct="1"/>
            <a:r>
              <a:rPr lang="en-US" smtClean="0"/>
              <a:t>Process Scheduling</a:t>
            </a:r>
          </a:p>
        </p:txBody>
      </p:sp>
      <p:sp>
        <p:nvSpPr>
          <p:cNvPr id="17414" name="Rectangle 3"/>
          <p:cNvSpPr>
            <a:spLocks noGrp="1" noChangeArrowheads="1"/>
          </p:cNvSpPr>
          <p:nvPr>
            <p:ph type="body" idx="1"/>
          </p:nvPr>
        </p:nvSpPr>
        <p:spPr>
          <a:xfrm>
            <a:off x="457200" y="1143000"/>
            <a:ext cx="8229600" cy="4983163"/>
          </a:xfrm>
        </p:spPr>
        <p:txBody>
          <a:bodyPr/>
          <a:lstStyle/>
          <a:p>
            <a:pPr eaLnBrk="1" hangingPunct="1">
              <a:lnSpc>
                <a:spcPct val="90000"/>
              </a:lnSpc>
            </a:pPr>
            <a:endParaRPr lang="en-US" sz="2800" smtClean="0"/>
          </a:p>
          <a:p>
            <a:pPr eaLnBrk="1" hangingPunct="1">
              <a:lnSpc>
                <a:spcPct val="90000"/>
              </a:lnSpc>
            </a:pPr>
            <a:r>
              <a:rPr lang="en-US" sz="2800" smtClean="0"/>
              <a:t>Scheduler  (kernel) is the lowest level of the operating system; key to the multiprogramming</a:t>
            </a:r>
          </a:p>
          <a:p>
            <a:pPr lvl="1" eaLnBrk="1" hangingPunct="1">
              <a:lnSpc>
                <a:spcPct val="90000"/>
              </a:lnSpc>
            </a:pPr>
            <a:r>
              <a:rPr lang="en-US" sz="2400" smtClean="0"/>
              <a:t>Handles all the interrupts</a:t>
            </a:r>
          </a:p>
          <a:p>
            <a:pPr lvl="1" eaLnBrk="1" hangingPunct="1">
              <a:lnSpc>
                <a:spcPct val="90000"/>
              </a:lnSpc>
            </a:pPr>
            <a:r>
              <a:rPr lang="en-US" sz="2400" smtClean="0"/>
              <a:t>Does process (context) switching</a:t>
            </a:r>
          </a:p>
          <a:p>
            <a:pPr lvl="1" eaLnBrk="1" hangingPunct="1">
              <a:lnSpc>
                <a:spcPct val="90000"/>
              </a:lnSpc>
            </a:pPr>
            <a:r>
              <a:rPr lang="en-US" sz="2400" smtClean="0"/>
              <a:t>Handles interprocess communication</a:t>
            </a:r>
          </a:p>
          <a:p>
            <a:pPr eaLnBrk="1" hangingPunct="1">
              <a:lnSpc>
                <a:spcPct val="90000"/>
              </a:lnSpc>
            </a:pPr>
            <a:r>
              <a:rPr lang="en-US" smtClean="0"/>
              <a:t>Rest of OS is on top of the scheduler (kernel) implemented as processes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3"/>
          <p:cNvSpPr>
            <a:spLocks noGrp="1"/>
          </p:cNvSpPr>
          <p:nvPr>
            <p:ph type="dt" sz="quarter" idx="10"/>
          </p:nvPr>
        </p:nvSpPr>
        <p:spPr>
          <a:noFill/>
        </p:spPr>
        <p:txBody>
          <a:bodyPr/>
          <a:lstStyle/>
          <a:p>
            <a:r>
              <a:rPr lang="en-US" dirty="0" smtClean="0">
                <a:latin typeface="Arial" charset="0"/>
              </a:rPr>
              <a:t>Fall 2012</a:t>
            </a:r>
            <a:endParaRPr lang="en-US" dirty="0" smtClean="0">
              <a:latin typeface="Arial" charset="0"/>
            </a:endParaRPr>
          </a:p>
        </p:txBody>
      </p:sp>
      <p:sp>
        <p:nvSpPr>
          <p:cNvPr id="18435" name="Footer Placeholder 4"/>
          <p:cNvSpPr>
            <a:spLocks noGrp="1"/>
          </p:cNvSpPr>
          <p:nvPr>
            <p:ph type="ftr" sz="quarter" idx="11"/>
          </p:nvPr>
        </p:nvSpPr>
        <p:spPr>
          <a:noFill/>
        </p:spPr>
        <p:txBody>
          <a:bodyPr/>
          <a:lstStyle/>
          <a:p>
            <a:r>
              <a:rPr lang="en-US" smtClean="0">
                <a:latin typeface="Arial" charset="0"/>
              </a:rPr>
              <a:t>SYSC 5704: Elements of Computer Systems</a:t>
            </a:r>
          </a:p>
        </p:txBody>
      </p:sp>
      <p:sp>
        <p:nvSpPr>
          <p:cNvPr id="18436" name="Slide Number Placeholder 5"/>
          <p:cNvSpPr>
            <a:spLocks noGrp="1"/>
          </p:cNvSpPr>
          <p:nvPr>
            <p:ph type="sldNum" sz="quarter" idx="12"/>
          </p:nvPr>
        </p:nvSpPr>
        <p:spPr>
          <a:noFill/>
        </p:spPr>
        <p:txBody>
          <a:bodyPr/>
          <a:lstStyle/>
          <a:p>
            <a:fld id="{A16E1A91-B745-4331-A274-A0B1735EA4D6}" type="slidenum">
              <a:rPr lang="en-US" smtClean="0">
                <a:latin typeface="Arial" charset="0"/>
              </a:rPr>
              <a:pPr/>
              <a:t>18</a:t>
            </a:fld>
            <a:endParaRPr lang="en-US" smtClean="0">
              <a:latin typeface="Arial" charset="0"/>
            </a:endParaRPr>
          </a:p>
        </p:txBody>
      </p:sp>
      <p:sp>
        <p:nvSpPr>
          <p:cNvPr id="18437" name="Rectangle 2"/>
          <p:cNvSpPr>
            <a:spLocks noGrp="1" noChangeArrowheads="1"/>
          </p:cNvSpPr>
          <p:nvPr>
            <p:ph type="title"/>
          </p:nvPr>
        </p:nvSpPr>
        <p:spPr/>
        <p:txBody>
          <a:bodyPr/>
          <a:lstStyle/>
          <a:p>
            <a:pPr eaLnBrk="1" hangingPunct="1"/>
            <a:r>
              <a:rPr lang="en-US" smtClean="0"/>
              <a:t>Process Scheduling</a:t>
            </a:r>
          </a:p>
        </p:txBody>
      </p:sp>
      <p:sp>
        <p:nvSpPr>
          <p:cNvPr id="18438" name="Rectangle 3"/>
          <p:cNvSpPr>
            <a:spLocks noGrp="1" noChangeArrowheads="1"/>
          </p:cNvSpPr>
          <p:nvPr>
            <p:ph type="body" idx="1"/>
          </p:nvPr>
        </p:nvSpPr>
        <p:spPr/>
        <p:txBody>
          <a:bodyPr/>
          <a:lstStyle/>
          <a:p>
            <a:pPr eaLnBrk="1" hangingPunct="1">
              <a:buClr>
                <a:schemeClr val="tx1"/>
              </a:buClr>
              <a:buFont typeface="Wingdings" pitchFamily="2" charset="2"/>
              <a:buBlip>
                <a:blip r:embed="rId2"/>
              </a:buBlip>
            </a:pPr>
            <a:r>
              <a:rPr lang="en-US" sz="2800" smtClean="0"/>
              <a:t>To implement processes the OS maintains a</a:t>
            </a:r>
            <a:r>
              <a:rPr lang="en-US" sz="2800" b="1" smtClean="0"/>
              <a:t> process table</a:t>
            </a:r>
          </a:p>
          <a:p>
            <a:pPr eaLnBrk="1" hangingPunct="1">
              <a:buClr>
                <a:schemeClr val="tx1"/>
              </a:buClr>
              <a:buFont typeface="Wingdings" pitchFamily="2" charset="2"/>
              <a:buBlip>
                <a:blip r:embed="rId2"/>
              </a:buBlip>
            </a:pPr>
            <a:r>
              <a:rPr lang="en-US" sz="2800" smtClean="0"/>
              <a:t>Examples of important information in the table:</a:t>
            </a:r>
          </a:p>
          <a:p>
            <a:pPr eaLnBrk="1" hangingPunct="1">
              <a:buClr>
                <a:schemeClr val="tx1"/>
              </a:buClr>
              <a:buFont typeface="Wingdings" pitchFamily="2" charset="2"/>
              <a:buNone/>
            </a:pPr>
            <a:endParaRPr lang="en-US" sz="2800" smtClean="0"/>
          </a:p>
          <a:p>
            <a:pPr eaLnBrk="1" hangingPunct="1">
              <a:buFontTx/>
              <a:buNone/>
            </a:pPr>
            <a:r>
              <a:rPr lang="en-US" sz="1800" smtClean="0"/>
              <a:t>Process management	   Memory management           File Management</a:t>
            </a:r>
          </a:p>
          <a:p>
            <a:pPr eaLnBrk="1" hangingPunct="1">
              <a:buFontTx/>
              <a:buNone/>
            </a:pPr>
            <a:r>
              <a:rPr lang="en-US" sz="1800" smtClean="0"/>
              <a:t>Registers                              Pointers to segments            Root directory</a:t>
            </a:r>
          </a:p>
          <a:p>
            <a:pPr eaLnBrk="1" hangingPunct="1">
              <a:buFontTx/>
              <a:buNone/>
            </a:pPr>
            <a:r>
              <a:rPr lang="en-US" sz="1800" smtClean="0"/>
              <a:t>Program counter                  Process id                             Working directory</a:t>
            </a:r>
          </a:p>
          <a:p>
            <a:pPr eaLnBrk="1" hangingPunct="1">
              <a:buFontTx/>
              <a:buNone/>
            </a:pPr>
            <a:r>
              <a:rPr lang="en-US" sz="1800" smtClean="0"/>
              <a:t>Stack pointer                        Exit status                            File descriptors</a:t>
            </a:r>
          </a:p>
          <a:p>
            <a:pPr eaLnBrk="1" hangingPunct="1">
              <a:buFontTx/>
              <a:buNone/>
            </a:pPr>
            <a:r>
              <a:rPr lang="en-US" sz="1800" smtClean="0"/>
              <a:t>Process start time                    ....                                      ....</a:t>
            </a:r>
          </a:p>
          <a:p>
            <a:pPr eaLnBrk="1" hangingPunct="1">
              <a:buFontTx/>
              <a:buNone/>
            </a:pPr>
            <a:r>
              <a:rPr lang="en-US" sz="1800" smtClean="0"/>
              <a:t>CPU time used    </a:t>
            </a:r>
          </a:p>
          <a:p>
            <a:pPr eaLnBrk="1" hangingPunct="1">
              <a:buFontTx/>
              <a:buNone/>
            </a:pPr>
            <a:r>
              <a:rPr lang="en-US" sz="1800" smtClean="0"/>
              <a:t>Message queue pointers</a:t>
            </a:r>
          </a:p>
          <a:p>
            <a:pPr eaLnBrk="1" hangingPunct="1"/>
            <a:endParaRPr lang="en-US"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p:spPr>
        <p:txBody>
          <a:bodyPr/>
          <a:lstStyle/>
          <a:p>
            <a:r>
              <a:rPr lang="en-US" dirty="0" smtClean="0">
                <a:latin typeface="Arial" charset="0"/>
              </a:rPr>
              <a:t>Fall 2012</a:t>
            </a:r>
            <a:endParaRPr lang="en-US" dirty="0" smtClean="0">
              <a:latin typeface="Arial" charset="0"/>
            </a:endParaRPr>
          </a:p>
        </p:txBody>
      </p:sp>
      <p:sp>
        <p:nvSpPr>
          <p:cNvPr id="19459" name="Footer Placeholder 4"/>
          <p:cNvSpPr>
            <a:spLocks noGrp="1"/>
          </p:cNvSpPr>
          <p:nvPr>
            <p:ph type="ftr" sz="quarter" idx="11"/>
          </p:nvPr>
        </p:nvSpPr>
        <p:spPr>
          <a:noFill/>
        </p:spPr>
        <p:txBody>
          <a:bodyPr/>
          <a:lstStyle/>
          <a:p>
            <a:r>
              <a:rPr lang="en-US" smtClean="0">
                <a:latin typeface="Arial" charset="0"/>
              </a:rPr>
              <a:t>SYSC 5704: Elements of Computer Systems</a:t>
            </a:r>
          </a:p>
        </p:txBody>
      </p:sp>
      <p:sp>
        <p:nvSpPr>
          <p:cNvPr id="19460" name="Slide Number Placeholder 5"/>
          <p:cNvSpPr>
            <a:spLocks noGrp="1"/>
          </p:cNvSpPr>
          <p:nvPr>
            <p:ph type="sldNum" sz="quarter" idx="12"/>
          </p:nvPr>
        </p:nvSpPr>
        <p:spPr>
          <a:noFill/>
        </p:spPr>
        <p:txBody>
          <a:bodyPr/>
          <a:lstStyle/>
          <a:p>
            <a:fld id="{5A3C16B6-72A1-4CAC-86AE-6F4B5508206B}" type="slidenum">
              <a:rPr lang="en-US" smtClean="0">
                <a:latin typeface="Arial" charset="0"/>
              </a:rPr>
              <a:pPr/>
              <a:t>19</a:t>
            </a:fld>
            <a:endParaRPr lang="en-US" smtClean="0">
              <a:latin typeface="Arial" charset="0"/>
            </a:endParaRPr>
          </a:p>
        </p:txBody>
      </p:sp>
      <p:sp>
        <p:nvSpPr>
          <p:cNvPr id="19461" name="Rectangle 2"/>
          <p:cNvSpPr>
            <a:spLocks noGrp="1" noChangeArrowheads="1"/>
          </p:cNvSpPr>
          <p:nvPr>
            <p:ph type="title"/>
          </p:nvPr>
        </p:nvSpPr>
        <p:spPr>
          <a:xfrm>
            <a:off x="457200" y="-76200"/>
            <a:ext cx="8229600" cy="1143000"/>
          </a:xfrm>
        </p:spPr>
        <p:txBody>
          <a:bodyPr/>
          <a:lstStyle/>
          <a:p>
            <a:pPr eaLnBrk="1" hangingPunct="1"/>
            <a:r>
              <a:rPr lang="en-US" smtClean="0"/>
              <a:t>Process Scheduling</a:t>
            </a:r>
          </a:p>
        </p:txBody>
      </p:sp>
      <p:sp>
        <p:nvSpPr>
          <p:cNvPr id="19462" name="Rectangle 3"/>
          <p:cNvSpPr>
            <a:spLocks noGrp="1" noChangeArrowheads="1"/>
          </p:cNvSpPr>
          <p:nvPr>
            <p:ph type="body" idx="1"/>
          </p:nvPr>
        </p:nvSpPr>
        <p:spPr>
          <a:xfrm>
            <a:off x="457200" y="944563"/>
            <a:ext cx="8229600" cy="4525962"/>
          </a:xfrm>
        </p:spPr>
        <p:txBody>
          <a:bodyPr/>
          <a:lstStyle/>
          <a:p>
            <a:pPr eaLnBrk="1" hangingPunct="1">
              <a:defRPr/>
            </a:pPr>
            <a:r>
              <a:rPr lang="en-US" dirty="0" smtClean="0"/>
              <a:t>Criteria for scheduling</a:t>
            </a:r>
          </a:p>
          <a:p>
            <a:pPr lvl="1" eaLnBrk="1" hangingPunct="1">
              <a:defRPr/>
            </a:pPr>
            <a:r>
              <a:rPr lang="en-US" dirty="0" smtClean="0"/>
              <a:t>Fairness</a:t>
            </a:r>
          </a:p>
          <a:p>
            <a:pPr lvl="1" eaLnBrk="1" hangingPunct="1">
              <a:defRPr/>
            </a:pPr>
            <a:r>
              <a:rPr lang="en-US" dirty="0" smtClean="0"/>
              <a:t>Efficiency</a:t>
            </a:r>
          </a:p>
          <a:p>
            <a:pPr lvl="1" eaLnBrk="1" hangingPunct="1">
              <a:defRPr/>
            </a:pPr>
            <a:r>
              <a:rPr lang="en-US" dirty="0" smtClean="0"/>
              <a:t>Response time</a:t>
            </a:r>
          </a:p>
          <a:p>
            <a:pPr lvl="1" eaLnBrk="1" hangingPunct="1">
              <a:defRPr/>
            </a:pPr>
            <a:r>
              <a:rPr lang="en-US" dirty="0" smtClean="0"/>
              <a:t>Turnaround</a:t>
            </a:r>
          </a:p>
          <a:p>
            <a:pPr lvl="1" eaLnBrk="1" hangingPunct="1">
              <a:defRPr/>
            </a:pPr>
            <a:r>
              <a:rPr lang="en-US" dirty="0" smtClean="0"/>
              <a:t>Throughput</a:t>
            </a:r>
          </a:p>
          <a:p>
            <a:pPr eaLnBrk="1" hangingPunct="1">
              <a:lnSpc>
                <a:spcPct val="90000"/>
              </a:lnSpc>
              <a:defRPr/>
            </a:pPr>
            <a:r>
              <a:rPr lang="en-US" sz="2800" dirty="0" smtClean="0"/>
              <a:t>Three significant quantities </a:t>
            </a:r>
          </a:p>
          <a:p>
            <a:pPr marL="914400" lvl="1" indent="-514350" eaLnBrk="1" hangingPunct="1">
              <a:lnSpc>
                <a:spcPct val="90000"/>
              </a:lnSpc>
              <a:buFont typeface="+mj-lt"/>
              <a:buAutoNum type="arabicPeriod"/>
              <a:defRPr/>
            </a:pPr>
            <a:r>
              <a:rPr lang="en-US" sz="2400" dirty="0" smtClean="0"/>
              <a:t>time spent in the system so far, </a:t>
            </a:r>
          </a:p>
          <a:p>
            <a:pPr marL="914400" lvl="1" indent="-514350" eaLnBrk="1" hangingPunct="1">
              <a:lnSpc>
                <a:spcPct val="90000"/>
              </a:lnSpc>
              <a:buFont typeface="+mj-lt"/>
              <a:buAutoNum type="arabicPeriod"/>
              <a:defRPr/>
            </a:pPr>
            <a:r>
              <a:rPr lang="en-US" sz="2400" dirty="0" smtClean="0"/>
              <a:t>time spent in the execution so far, and </a:t>
            </a:r>
          </a:p>
          <a:p>
            <a:pPr marL="914400" lvl="1" indent="-514350" eaLnBrk="1" hangingPunct="1">
              <a:lnSpc>
                <a:spcPct val="90000"/>
              </a:lnSpc>
              <a:buFont typeface="+mj-lt"/>
              <a:buAutoNum type="arabicPeriod"/>
              <a:defRPr/>
            </a:pPr>
            <a:r>
              <a:rPr lang="en-US" sz="2400" dirty="0" smtClean="0"/>
              <a:t>total service time required by the process (typically supplied by the user)</a:t>
            </a:r>
          </a:p>
          <a:p>
            <a:pPr lvl="1" eaLnBrk="1" hangingPunct="1">
              <a:defRPr/>
            </a:pPr>
            <a:endParaRPr 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t>
            </a:r>
            <a:endParaRPr lang="en-US" dirty="0"/>
          </a:p>
        </p:txBody>
      </p:sp>
      <p:sp>
        <p:nvSpPr>
          <p:cNvPr id="3" name="Content Placeholder 2"/>
          <p:cNvSpPr>
            <a:spLocks noGrp="1"/>
          </p:cNvSpPr>
          <p:nvPr>
            <p:ph idx="1"/>
          </p:nvPr>
        </p:nvSpPr>
        <p:spPr/>
        <p:txBody>
          <a:bodyPr/>
          <a:lstStyle/>
          <a:p>
            <a:r>
              <a:rPr lang="en-US" dirty="0" smtClean="0"/>
              <a:t>Services provided by an operating system</a:t>
            </a:r>
          </a:p>
          <a:p>
            <a:r>
              <a:rPr lang="en-US" dirty="0" smtClean="0"/>
              <a:t>The process model</a:t>
            </a:r>
          </a:p>
          <a:p>
            <a:r>
              <a:rPr lang="en-US" dirty="0" smtClean="0"/>
              <a:t>Process scheduling.</a:t>
            </a:r>
          </a:p>
          <a:p>
            <a:r>
              <a:rPr lang="en-US" dirty="0" smtClean="0"/>
              <a:t>Security</a:t>
            </a:r>
          </a:p>
          <a:p>
            <a:r>
              <a:rPr lang="en-US" dirty="0" smtClean="0"/>
              <a:t>Threaded programming</a:t>
            </a:r>
          </a:p>
          <a:p>
            <a:r>
              <a:rPr lang="en-US" smtClean="0"/>
              <a:t>Database properties.</a:t>
            </a:r>
            <a:endParaRPr lang="en-US" dirty="0"/>
          </a:p>
        </p:txBody>
      </p:sp>
      <p:sp>
        <p:nvSpPr>
          <p:cNvPr id="4" name="Date Placeholder 3"/>
          <p:cNvSpPr>
            <a:spLocks noGrp="1"/>
          </p:cNvSpPr>
          <p:nvPr>
            <p:ph type="dt" sz="half" idx="10"/>
          </p:nvPr>
        </p:nvSpPr>
        <p:spPr/>
        <p:txBody>
          <a:bodyPr/>
          <a:lstStyle/>
          <a:p>
            <a:pPr>
              <a:defRPr/>
            </a:pPr>
            <a:r>
              <a:rPr lang="en-US" dirty="0" smtClean="0"/>
              <a:t>Fall 2012</a:t>
            </a:r>
            <a:endParaRPr lang="en-US" dirty="0"/>
          </a:p>
        </p:txBody>
      </p:sp>
      <p:sp>
        <p:nvSpPr>
          <p:cNvPr id="5" name="Footer Placeholder 4"/>
          <p:cNvSpPr>
            <a:spLocks noGrp="1"/>
          </p:cNvSpPr>
          <p:nvPr>
            <p:ph type="ftr" sz="quarter" idx="11"/>
          </p:nvPr>
        </p:nvSpPr>
        <p:spPr/>
        <p:txBody>
          <a:bodyPr/>
          <a:lstStyle/>
          <a:p>
            <a:pPr>
              <a:defRPr/>
            </a:pPr>
            <a:r>
              <a:rPr lang="en-US" smtClean="0"/>
              <a:t>SYSC 5704: Elements of Computer Systems</a:t>
            </a:r>
            <a:endParaRPr lang="en-US"/>
          </a:p>
        </p:txBody>
      </p:sp>
      <p:sp>
        <p:nvSpPr>
          <p:cNvPr id="6" name="Slide Number Placeholder 5"/>
          <p:cNvSpPr>
            <a:spLocks noGrp="1"/>
          </p:cNvSpPr>
          <p:nvPr>
            <p:ph type="sldNum" sz="quarter" idx="12"/>
          </p:nvPr>
        </p:nvSpPr>
        <p:spPr/>
        <p:txBody>
          <a:bodyPr/>
          <a:lstStyle/>
          <a:p>
            <a:pPr>
              <a:defRPr/>
            </a:pPr>
            <a:fld id="{ED098B52-8C32-445A-AA6E-BD211A35180F}"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p:spPr>
        <p:txBody>
          <a:bodyPr/>
          <a:lstStyle/>
          <a:p>
            <a:r>
              <a:rPr lang="en-US" dirty="0" smtClean="0">
                <a:latin typeface="Arial" charset="0"/>
              </a:rPr>
              <a:t>Fall 2012</a:t>
            </a:r>
            <a:endParaRPr lang="en-US" dirty="0" smtClean="0">
              <a:latin typeface="Arial" charset="0"/>
            </a:endParaRPr>
          </a:p>
        </p:txBody>
      </p:sp>
      <p:sp>
        <p:nvSpPr>
          <p:cNvPr id="20483" name="Footer Placeholder 4"/>
          <p:cNvSpPr>
            <a:spLocks noGrp="1"/>
          </p:cNvSpPr>
          <p:nvPr>
            <p:ph type="ftr" sz="quarter" idx="11"/>
          </p:nvPr>
        </p:nvSpPr>
        <p:spPr>
          <a:noFill/>
        </p:spPr>
        <p:txBody>
          <a:bodyPr/>
          <a:lstStyle/>
          <a:p>
            <a:r>
              <a:rPr lang="en-US" smtClean="0">
                <a:latin typeface="Arial" charset="0"/>
              </a:rPr>
              <a:t>SYSC 5704: Elements of Computer Systems</a:t>
            </a:r>
          </a:p>
        </p:txBody>
      </p:sp>
      <p:sp>
        <p:nvSpPr>
          <p:cNvPr id="20484" name="Slide Number Placeholder 5"/>
          <p:cNvSpPr>
            <a:spLocks noGrp="1"/>
          </p:cNvSpPr>
          <p:nvPr>
            <p:ph type="sldNum" sz="quarter" idx="12"/>
          </p:nvPr>
        </p:nvSpPr>
        <p:spPr>
          <a:noFill/>
        </p:spPr>
        <p:txBody>
          <a:bodyPr/>
          <a:lstStyle/>
          <a:p>
            <a:fld id="{D0975FF8-8F48-4906-A5F3-EE3123B1FC57}" type="slidenum">
              <a:rPr lang="en-US" smtClean="0">
                <a:latin typeface="Arial" charset="0"/>
              </a:rPr>
              <a:pPr/>
              <a:t>20</a:t>
            </a:fld>
            <a:endParaRPr lang="en-US" smtClean="0">
              <a:latin typeface="Arial" charset="0"/>
            </a:endParaRPr>
          </a:p>
        </p:txBody>
      </p:sp>
      <p:sp>
        <p:nvSpPr>
          <p:cNvPr id="20485" name="Rectangle 2"/>
          <p:cNvSpPr>
            <a:spLocks noGrp="1" noChangeArrowheads="1"/>
          </p:cNvSpPr>
          <p:nvPr>
            <p:ph type="title"/>
          </p:nvPr>
        </p:nvSpPr>
        <p:spPr>
          <a:xfrm>
            <a:off x="457200" y="-60325"/>
            <a:ext cx="8229600" cy="1143000"/>
          </a:xfrm>
        </p:spPr>
        <p:txBody>
          <a:bodyPr/>
          <a:lstStyle/>
          <a:p>
            <a:pPr eaLnBrk="1" hangingPunct="1"/>
            <a:r>
              <a:rPr lang="en-US" smtClean="0"/>
              <a:t>Relinquishing the CPU</a:t>
            </a:r>
          </a:p>
        </p:txBody>
      </p:sp>
      <p:sp>
        <p:nvSpPr>
          <p:cNvPr id="20486" name="Rectangle 3"/>
          <p:cNvSpPr>
            <a:spLocks noGrp="1" noChangeArrowheads="1"/>
          </p:cNvSpPr>
          <p:nvPr>
            <p:ph type="body" idx="1"/>
          </p:nvPr>
        </p:nvSpPr>
        <p:spPr>
          <a:xfrm>
            <a:off x="457200" y="960438"/>
            <a:ext cx="8229600" cy="4525962"/>
          </a:xfrm>
        </p:spPr>
        <p:txBody>
          <a:bodyPr/>
          <a:lstStyle/>
          <a:p>
            <a:pPr eaLnBrk="1" hangingPunct="1">
              <a:lnSpc>
                <a:spcPct val="90000"/>
              </a:lnSpc>
              <a:defRPr/>
            </a:pPr>
            <a:r>
              <a:rPr lang="en-US" sz="2400" dirty="0" err="1" smtClean="0">
                <a:solidFill>
                  <a:schemeClr val="accent6"/>
                </a:solidFill>
              </a:rPr>
              <a:t>Nonpreemptive</a:t>
            </a:r>
            <a:r>
              <a:rPr lang="en-US" sz="2400" dirty="0" smtClean="0"/>
              <a:t>: once a process is in the Running state, it continues to execute until (a) it terminates or (b) blocks itself to wait for I/O or some other service</a:t>
            </a:r>
          </a:p>
          <a:p>
            <a:pPr lvl="1" eaLnBrk="1" hangingPunct="1">
              <a:lnSpc>
                <a:spcPct val="90000"/>
              </a:lnSpc>
              <a:defRPr/>
            </a:pPr>
            <a:r>
              <a:rPr lang="en-US" sz="2000" dirty="0" smtClean="0"/>
              <a:t>Process must voluntarily give up CPU</a:t>
            </a:r>
          </a:p>
          <a:p>
            <a:pPr eaLnBrk="1" hangingPunct="1">
              <a:lnSpc>
                <a:spcPct val="90000"/>
              </a:lnSpc>
              <a:defRPr/>
            </a:pPr>
            <a:r>
              <a:rPr lang="en-US" sz="2400" dirty="0" smtClean="0">
                <a:solidFill>
                  <a:schemeClr val="accent6"/>
                </a:solidFill>
              </a:rPr>
              <a:t>Preemptive</a:t>
            </a:r>
          </a:p>
          <a:p>
            <a:pPr lvl="1" eaLnBrk="1" hangingPunct="1">
              <a:lnSpc>
                <a:spcPct val="90000"/>
              </a:lnSpc>
              <a:defRPr/>
            </a:pPr>
            <a:r>
              <a:rPr lang="en-US" sz="2400" dirty="0" smtClean="0"/>
              <a:t>Process is taken from the CPU by O/S.</a:t>
            </a:r>
          </a:p>
          <a:p>
            <a:pPr lvl="1" eaLnBrk="1" hangingPunct="1">
              <a:lnSpc>
                <a:spcPct val="90000"/>
              </a:lnSpc>
              <a:defRPr/>
            </a:pPr>
            <a:r>
              <a:rPr lang="en-US" sz="2400" dirty="0" smtClean="0"/>
              <a:t>Currently running process is interrupted and moved to the Ready state by the OS. </a:t>
            </a:r>
          </a:p>
          <a:p>
            <a:pPr lvl="2" eaLnBrk="1" hangingPunct="1">
              <a:lnSpc>
                <a:spcPct val="90000"/>
              </a:lnSpc>
              <a:defRPr/>
            </a:pPr>
            <a:r>
              <a:rPr lang="en-US" sz="2000" dirty="0" smtClean="0"/>
              <a:t>The decision to preempt may take place when a new process arrives, when an interrupt occurs that places a blocked process in the Ready state, or periodically based on a clock interrupt.</a:t>
            </a:r>
          </a:p>
          <a:p>
            <a:pPr lvl="2" eaLnBrk="1" hangingPunct="1">
              <a:lnSpc>
                <a:spcPct val="90000"/>
              </a:lnSpc>
              <a:defRPr/>
            </a:pPr>
            <a:r>
              <a:rPr lang="en-US" sz="2000" dirty="0" smtClean="0">
                <a:solidFill>
                  <a:schemeClr val="accent6"/>
                </a:solidFill>
              </a:rPr>
              <a:t>Time-sliced</a:t>
            </a:r>
            <a:r>
              <a:rPr lang="en-US" sz="2000" dirty="0" smtClean="0"/>
              <a:t>: If current time slice expires.</a:t>
            </a:r>
          </a:p>
          <a:p>
            <a:pPr lvl="2" eaLnBrk="1" hangingPunct="1">
              <a:lnSpc>
                <a:spcPct val="90000"/>
              </a:lnSpc>
              <a:defRPr/>
            </a:pPr>
            <a:r>
              <a:rPr lang="en-US" sz="2000" dirty="0" smtClean="0">
                <a:solidFill>
                  <a:schemeClr val="accent6"/>
                </a:solidFill>
              </a:rPr>
              <a:t>Priority-based</a:t>
            </a:r>
            <a:r>
              <a:rPr lang="en-US" sz="2000" dirty="0" smtClean="0"/>
              <a:t>: If a higher priority job is ready to run (vs. non-preemptive).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p:spPr>
        <p:txBody>
          <a:bodyPr/>
          <a:lstStyle/>
          <a:p>
            <a:r>
              <a:rPr lang="en-US" dirty="0" smtClean="0">
                <a:latin typeface="Arial" charset="0"/>
              </a:rPr>
              <a:t>Fall 2012</a:t>
            </a:r>
            <a:endParaRPr lang="en-US" dirty="0" smtClean="0">
              <a:latin typeface="Arial" charset="0"/>
            </a:endParaRPr>
          </a:p>
        </p:txBody>
      </p:sp>
      <p:sp>
        <p:nvSpPr>
          <p:cNvPr id="21507" name="Footer Placeholder 4"/>
          <p:cNvSpPr>
            <a:spLocks noGrp="1"/>
          </p:cNvSpPr>
          <p:nvPr>
            <p:ph type="ftr" sz="quarter" idx="11"/>
          </p:nvPr>
        </p:nvSpPr>
        <p:spPr>
          <a:noFill/>
        </p:spPr>
        <p:txBody>
          <a:bodyPr/>
          <a:lstStyle/>
          <a:p>
            <a:r>
              <a:rPr lang="en-US" smtClean="0">
                <a:latin typeface="Arial" charset="0"/>
              </a:rPr>
              <a:t>SYSC 5704: Elements of Computer Systems</a:t>
            </a:r>
          </a:p>
        </p:txBody>
      </p:sp>
      <p:sp>
        <p:nvSpPr>
          <p:cNvPr id="21508" name="Slide Number Placeholder 5"/>
          <p:cNvSpPr>
            <a:spLocks noGrp="1"/>
          </p:cNvSpPr>
          <p:nvPr>
            <p:ph type="sldNum" sz="quarter" idx="12"/>
          </p:nvPr>
        </p:nvSpPr>
        <p:spPr>
          <a:noFill/>
        </p:spPr>
        <p:txBody>
          <a:bodyPr/>
          <a:lstStyle/>
          <a:p>
            <a:fld id="{A5BB0A99-0234-45FB-AD66-C5D57C61CF22}" type="slidenum">
              <a:rPr lang="en-US" smtClean="0">
                <a:latin typeface="Arial" charset="0"/>
              </a:rPr>
              <a:pPr/>
              <a:t>21</a:t>
            </a:fld>
            <a:endParaRPr lang="en-US" smtClean="0">
              <a:latin typeface="Arial" charset="0"/>
            </a:endParaRPr>
          </a:p>
        </p:txBody>
      </p:sp>
      <p:sp>
        <p:nvSpPr>
          <p:cNvPr id="21509" name="Rectangle 2"/>
          <p:cNvSpPr>
            <a:spLocks noGrp="1" noChangeArrowheads="1"/>
          </p:cNvSpPr>
          <p:nvPr>
            <p:ph type="title"/>
          </p:nvPr>
        </p:nvSpPr>
        <p:spPr/>
        <p:txBody>
          <a:bodyPr/>
          <a:lstStyle/>
          <a:p>
            <a:pPr eaLnBrk="1" hangingPunct="1"/>
            <a:r>
              <a:rPr lang="en-US" smtClean="0"/>
              <a:t>Scheduling Algorithms</a:t>
            </a:r>
          </a:p>
        </p:txBody>
      </p:sp>
      <p:sp>
        <p:nvSpPr>
          <p:cNvPr id="22534" name="Rectangle 3"/>
          <p:cNvSpPr>
            <a:spLocks noGrp="1" noChangeArrowheads="1"/>
          </p:cNvSpPr>
          <p:nvPr>
            <p:ph type="body" idx="1"/>
          </p:nvPr>
        </p:nvSpPr>
        <p:spPr>
          <a:xfrm>
            <a:off x="457200" y="1219200"/>
            <a:ext cx="8229600" cy="5334000"/>
          </a:xfrm>
        </p:spPr>
        <p:txBody>
          <a:bodyPr/>
          <a:lstStyle/>
          <a:p>
            <a:pPr eaLnBrk="1" hangingPunct="1">
              <a:lnSpc>
                <a:spcPct val="90000"/>
              </a:lnSpc>
              <a:defRPr/>
            </a:pPr>
            <a:r>
              <a:rPr lang="en-US" dirty="0" smtClean="0">
                <a:solidFill>
                  <a:schemeClr val="accent6"/>
                </a:solidFill>
              </a:rPr>
              <a:t>Round robin </a:t>
            </a:r>
            <a:r>
              <a:rPr lang="en-US" dirty="0" smtClean="0"/>
              <a:t>(preemptive)</a:t>
            </a:r>
          </a:p>
          <a:p>
            <a:pPr lvl="1" eaLnBrk="1" hangingPunct="1">
              <a:lnSpc>
                <a:spcPct val="90000"/>
              </a:lnSpc>
              <a:defRPr/>
            </a:pPr>
            <a:r>
              <a:rPr lang="en-US" sz="2400" dirty="0" smtClean="0"/>
              <a:t>Define a time quantum, say x milliseconds</a:t>
            </a:r>
          </a:p>
          <a:p>
            <a:pPr lvl="1" eaLnBrk="1" hangingPunct="1">
              <a:lnSpc>
                <a:spcPct val="90000"/>
              </a:lnSpc>
              <a:defRPr/>
            </a:pPr>
            <a:r>
              <a:rPr lang="en-US" sz="2400" dirty="0" smtClean="0"/>
              <a:t>Preempt the current process every time quantum</a:t>
            </a:r>
          </a:p>
          <a:p>
            <a:pPr lvl="1" eaLnBrk="1" hangingPunct="1">
              <a:lnSpc>
                <a:spcPct val="90000"/>
              </a:lnSpc>
              <a:defRPr/>
            </a:pPr>
            <a:r>
              <a:rPr lang="en-US" sz="2400" dirty="0" smtClean="0"/>
              <a:t>Run the next ready to run process</a:t>
            </a:r>
          </a:p>
          <a:p>
            <a:pPr lvl="1" eaLnBrk="1" hangingPunct="1">
              <a:lnSpc>
                <a:spcPct val="90000"/>
              </a:lnSpc>
              <a:defRPr/>
            </a:pPr>
            <a:r>
              <a:rPr lang="en-US" sz="2400" dirty="0" smtClean="0"/>
              <a:t>When the interrupt occurs, the currently running process is placed in the Ready queue and the next ready job is selected on a first-come-first-served basis. This is also known as </a:t>
            </a:r>
            <a:r>
              <a:rPr lang="en-US" sz="2400" b="1" dirty="0" smtClean="0"/>
              <a:t>time slicing, </a:t>
            </a:r>
            <a:r>
              <a:rPr lang="en-US" sz="2400" dirty="0" smtClean="0"/>
              <a:t>because each process is given a slice of time before being preempted</a:t>
            </a:r>
          </a:p>
          <a:p>
            <a:pPr lvl="1" eaLnBrk="1" hangingPunct="1">
              <a:lnSpc>
                <a:spcPct val="90000"/>
              </a:lnSpc>
              <a:defRPr/>
            </a:pPr>
            <a:r>
              <a:rPr lang="en-US" sz="2400" dirty="0" smtClean="0"/>
              <a:t>The principal design issue: length of the time quantum.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p:spPr>
        <p:txBody>
          <a:bodyPr/>
          <a:lstStyle/>
          <a:p>
            <a:r>
              <a:rPr lang="en-US" dirty="0" smtClean="0">
                <a:latin typeface="Arial" charset="0"/>
              </a:rPr>
              <a:t>Fall 2012</a:t>
            </a:r>
            <a:endParaRPr lang="en-US" dirty="0" smtClean="0">
              <a:latin typeface="Arial" charset="0"/>
            </a:endParaRPr>
          </a:p>
        </p:txBody>
      </p:sp>
      <p:sp>
        <p:nvSpPr>
          <p:cNvPr id="22531" name="Footer Placeholder 4"/>
          <p:cNvSpPr>
            <a:spLocks noGrp="1"/>
          </p:cNvSpPr>
          <p:nvPr>
            <p:ph type="ftr" sz="quarter" idx="11"/>
          </p:nvPr>
        </p:nvSpPr>
        <p:spPr>
          <a:noFill/>
        </p:spPr>
        <p:txBody>
          <a:bodyPr/>
          <a:lstStyle/>
          <a:p>
            <a:r>
              <a:rPr lang="en-US" smtClean="0">
                <a:latin typeface="Arial" charset="0"/>
              </a:rPr>
              <a:t>SYSC 5704: Elements of Computer Systems</a:t>
            </a:r>
          </a:p>
        </p:txBody>
      </p:sp>
      <p:sp>
        <p:nvSpPr>
          <p:cNvPr id="22532" name="Slide Number Placeholder 5"/>
          <p:cNvSpPr>
            <a:spLocks noGrp="1"/>
          </p:cNvSpPr>
          <p:nvPr>
            <p:ph type="sldNum" sz="quarter" idx="12"/>
          </p:nvPr>
        </p:nvSpPr>
        <p:spPr>
          <a:noFill/>
        </p:spPr>
        <p:txBody>
          <a:bodyPr/>
          <a:lstStyle/>
          <a:p>
            <a:fld id="{A5466B21-28B4-4B1D-BB79-881CCFE3432C}" type="slidenum">
              <a:rPr lang="en-US" smtClean="0">
                <a:latin typeface="Arial" charset="0"/>
              </a:rPr>
              <a:pPr/>
              <a:t>22</a:t>
            </a:fld>
            <a:endParaRPr lang="en-US" smtClean="0">
              <a:latin typeface="Arial" charset="0"/>
            </a:endParaRPr>
          </a:p>
        </p:txBody>
      </p:sp>
      <p:sp>
        <p:nvSpPr>
          <p:cNvPr id="22533" name="Rectangle 2"/>
          <p:cNvSpPr>
            <a:spLocks noGrp="1" noChangeArrowheads="1"/>
          </p:cNvSpPr>
          <p:nvPr>
            <p:ph type="title"/>
          </p:nvPr>
        </p:nvSpPr>
        <p:spPr>
          <a:xfrm>
            <a:off x="457200" y="0"/>
            <a:ext cx="8229600" cy="1143000"/>
          </a:xfrm>
        </p:spPr>
        <p:txBody>
          <a:bodyPr/>
          <a:lstStyle/>
          <a:p>
            <a:pPr eaLnBrk="1" hangingPunct="1"/>
            <a:r>
              <a:rPr lang="en-US" smtClean="0"/>
              <a:t>Scheduling methods</a:t>
            </a:r>
          </a:p>
        </p:txBody>
      </p:sp>
      <p:sp>
        <p:nvSpPr>
          <p:cNvPr id="23558" name="Rectangle 3"/>
          <p:cNvSpPr>
            <a:spLocks noGrp="1" noChangeArrowheads="1"/>
          </p:cNvSpPr>
          <p:nvPr>
            <p:ph type="body" idx="1"/>
          </p:nvPr>
        </p:nvSpPr>
        <p:spPr>
          <a:xfrm>
            <a:off x="533400" y="990600"/>
            <a:ext cx="8229600" cy="5257800"/>
          </a:xfrm>
        </p:spPr>
        <p:txBody>
          <a:bodyPr/>
          <a:lstStyle/>
          <a:p>
            <a:pPr eaLnBrk="1" hangingPunct="1">
              <a:lnSpc>
                <a:spcPct val="80000"/>
              </a:lnSpc>
              <a:defRPr/>
            </a:pPr>
            <a:r>
              <a:rPr lang="en-US" dirty="0" smtClean="0">
                <a:solidFill>
                  <a:schemeClr val="accent6"/>
                </a:solidFill>
              </a:rPr>
              <a:t>Shortest job first (SJF)</a:t>
            </a:r>
          </a:p>
          <a:p>
            <a:pPr lvl="1" eaLnBrk="1" hangingPunct="1">
              <a:lnSpc>
                <a:spcPct val="80000"/>
              </a:lnSpc>
              <a:defRPr/>
            </a:pPr>
            <a:r>
              <a:rPr lang="en-US" sz="2400" dirty="0" smtClean="0"/>
              <a:t>If  you know how long programs will take to run, you can use this information to maximize throughput</a:t>
            </a:r>
          </a:p>
          <a:p>
            <a:pPr lvl="1" eaLnBrk="1" hangingPunct="1">
              <a:lnSpc>
                <a:spcPct val="80000"/>
              </a:lnSpc>
              <a:defRPr/>
            </a:pPr>
            <a:r>
              <a:rPr lang="en-US" sz="2400" dirty="0" smtClean="0"/>
              <a:t>Run the shortest job first! </a:t>
            </a:r>
          </a:p>
          <a:p>
            <a:pPr lvl="1" eaLnBrk="1" hangingPunct="1">
              <a:lnSpc>
                <a:spcPct val="80000"/>
              </a:lnSpc>
              <a:defRPr/>
            </a:pPr>
            <a:r>
              <a:rPr lang="en-US" sz="2400" dirty="0" smtClean="0"/>
              <a:t>Short process will jump to head of queue past longer jobs</a:t>
            </a:r>
          </a:p>
          <a:p>
            <a:pPr lvl="2" eaLnBrk="1" hangingPunct="1">
              <a:lnSpc>
                <a:spcPct val="80000"/>
              </a:lnSpc>
              <a:defRPr/>
            </a:pPr>
            <a:r>
              <a:rPr lang="en-US" sz="2000" dirty="0" smtClean="0"/>
              <a:t>Side Effect: Short process has effective high priority!</a:t>
            </a:r>
          </a:p>
          <a:p>
            <a:pPr lvl="1" eaLnBrk="1" hangingPunct="1">
              <a:lnSpc>
                <a:spcPct val="80000"/>
              </a:lnSpc>
              <a:defRPr/>
            </a:pPr>
            <a:r>
              <a:rPr lang="en-US" sz="2400" dirty="0" smtClean="0"/>
              <a:t>Preemptive or non-</a:t>
            </a:r>
            <a:r>
              <a:rPr lang="en-US" sz="2400" dirty="0" err="1" smtClean="0"/>
              <a:t>premptive</a:t>
            </a:r>
            <a:r>
              <a:rPr lang="en-US" sz="2400" dirty="0" smtClean="0"/>
              <a:t>:</a:t>
            </a:r>
          </a:p>
          <a:p>
            <a:pPr lvl="2" eaLnBrk="1" hangingPunct="1">
              <a:lnSpc>
                <a:spcPct val="80000"/>
              </a:lnSpc>
              <a:defRPr/>
            </a:pPr>
            <a:r>
              <a:rPr lang="en-US" sz="2000" dirty="0" smtClean="0"/>
              <a:t>Preemptive: </a:t>
            </a:r>
            <a:r>
              <a:rPr lang="en-US" sz="2000" dirty="0" smtClean="0">
                <a:solidFill>
                  <a:schemeClr val="accent6"/>
                </a:solidFill>
              </a:rPr>
              <a:t>Shortest Remaining Time First</a:t>
            </a:r>
          </a:p>
          <a:p>
            <a:pPr lvl="1" eaLnBrk="1" hangingPunct="1">
              <a:lnSpc>
                <a:spcPct val="80000"/>
              </a:lnSpc>
              <a:defRPr/>
            </a:pPr>
            <a:r>
              <a:rPr lang="en-US" sz="2400" dirty="0" smtClean="0"/>
              <a:t>Shortest job first also gives the minimum average response time</a:t>
            </a:r>
          </a:p>
          <a:p>
            <a:pPr lvl="1" eaLnBrk="1" hangingPunct="1">
              <a:lnSpc>
                <a:spcPct val="80000"/>
              </a:lnSpc>
              <a:defRPr/>
            </a:pPr>
            <a:r>
              <a:rPr lang="en-US" sz="2400" dirty="0" smtClean="0"/>
              <a:t>Difficulty: estimate the required processing time of each process</a:t>
            </a:r>
          </a:p>
          <a:p>
            <a:pPr lvl="1" eaLnBrk="1" hangingPunct="1">
              <a:lnSpc>
                <a:spcPct val="80000"/>
              </a:lnSpc>
              <a:defRPr/>
            </a:pPr>
            <a:r>
              <a:rPr lang="en-US" sz="2400" dirty="0" smtClean="0"/>
              <a:t>Risk: possibility of starvation for longer processes</a:t>
            </a:r>
          </a:p>
          <a:p>
            <a:pPr lvl="1" eaLnBrk="1" hangingPunct="1">
              <a:lnSpc>
                <a:spcPct val="80000"/>
              </a:lnSpc>
              <a:defRPr/>
            </a:pPr>
            <a:r>
              <a:rPr lang="en-US" sz="2400" dirty="0" smtClean="0"/>
              <a:t>Shortest remaining time: preempted version </a:t>
            </a:r>
          </a:p>
          <a:p>
            <a:pPr lvl="1" eaLnBrk="1" hangingPunct="1">
              <a:lnSpc>
                <a:spcPct val="80000"/>
              </a:lnSpc>
              <a:defRPr/>
            </a:pPr>
            <a:endParaRPr lang="en-US"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noFill/>
        </p:spPr>
        <p:txBody>
          <a:bodyPr/>
          <a:lstStyle/>
          <a:p>
            <a:r>
              <a:rPr lang="en-US" dirty="0" smtClean="0">
                <a:latin typeface="Arial" charset="0"/>
              </a:rPr>
              <a:t>Fall 2012</a:t>
            </a:r>
            <a:endParaRPr lang="en-US" dirty="0" smtClean="0">
              <a:latin typeface="Arial" charset="0"/>
            </a:endParaRPr>
          </a:p>
        </p:txBody>
      </p:sp>
      <p:sp>
        <p:nvSpPr>
          <p:cNvPr id="23555" name="Footer Placeholder 4"/>
          <p:cNvSpPr>
            <a:spLocks noGrp="1"/>
          </p:cNvSpPr>
          <p:nvPr>
            <p:ph type="ftr" sz="quarter" idx="11"/>
          </p:nvPr>
        </p:nvSpPr>
        <p:spPr>
          <a:noFill/>
        </p:spPr>
        <p:txBody>
          <a:bodyPr/>
          <a:lstStyle/>
          <a:p>
            <a:r>
              <a:rPr lang="en-US" smtClean="0">
                <a:latin typeface="Arial" charset="0"/>
              </a:rPr>
              <a:t>SYSC 5704: Elements of Computer Systems</a:t>
            </a:r>
          </a:p>
        </p:txBody>
      </p:sp>
      <p:sp>
        <p:nvSpPr>
          <p:cNvPr id="23556" name="Slide Number Placeholder 5"/>
          <p:cNvSpPr>
            <a:spLocks noGrp="1"/>
          </p:cNvSpPr>
          <p:nvPr>
            <p:ph type="sldNum" sz="quarter" idx="12"/>
          </p:nvPr>
        </p:nvSpPr>
        <p:spPr>
          <a:noFill/>
        </p:spPr>
        <p:txBody>
          <a:bodyPr/>
          <a:lstStyle/>
          <a:p>
            <a:fld id="{A38146A6-5D33-438B-BE8C-B239EA3BAA17}" type="slidenum">
              <a:rPr lang="en-US" smtClean="0">
                <a:latin typeface="Arial" charset="0"/>
              </a:rPr>
              <a:pPr/>
              <a:t>23</a:t>
            </a:fld>
            <a:endParaRPr lang="en-US" smtClean="0">
              <a:latin typeface="Arial" charset="0"/>
            </a:endParaRPr>
          </a:p>
        </p:txBody>
      </p:sp>
      <p:sp>
        <p:nvSpPr>
          <p:cNvPr id="23557" name="Rectangle 2"/>
          <p:cNvSpPr>
            <a:spLocks noGrp="1" noChangeArrowheads="1"/>
          </p:cNvSpPr>
          <p:nvPr>
            <p:ph type="title"/>
          </p:nvPr>
        </p:nvSpPr>
        <p:spPr/>
        <p:txBody>
          <a:bodyPr/>
          <a:lstStyle/>
          <a:p>
            <a:pPr eaLnBrk="1" hangingPunct="1"/>
            <a:r>
              <a:rPr lang="en-US" smtClean="0"/>
              <a:t>Scheduling methods</a:t>
            </a:r>
          </a:p>
        </p:txBody>
      </p:sp>
      <p:sp>
        <p:nvSpPr>
          <p:cNvPr id="23558" name="Rectangle 3"/>
          <p:cNvSpPr>
            <a:spLocks noGrp="1" noChangeArrowheads="1"/>
          </p:cNvSpPr>
          <p:nvPr>
            <p:ph type="body" idx="1"/>
          </p:nvPr>
        </p:nvSpPr>
        <p:spPr>
          <a:xfrm>
            <a:off x="533400" y="1143000"/>
            <a:ext cx="8229600" cy="5257800"/>
          </a:xfrm>
        </p:spPr>
        <p:txBody>
          <a:bodyPr/>
          <a:lstStyle/>
          <a:p>
            <a:pPr eaLnBrk="1" hangingPunct="1">
              <a:lnSpc>
                <a:spcPct val="80000"/>
              </a:lnSpc>
              <a:defRPr/>
            </a:pPr>
            <a:r>
              <a:rPr lang="en-US" dirty="0" smtClean="0">
                <a:solidFill>
                  <a:schemeClr val="accent6"/>
                </a:solidFill>
              </a:rPr>
              <a:t>First-come First Served (FCFS)</a:t>
            </a:r>
          </a:p>
          <a:p>
            <a:pPr lvl="1" eaLnBrk="1" hangingPunct="1">
              <a:lnSpc>
                <a:spcPct val="80000"/>
              </a:lnSpc>
              <a:defRPr/>
            </a:pPr>
            <a:r>
              <a:rPr lang="en-US" sz="2400" dirty="0" smtClean="0"/>
              <a:t>Non-preemptive: CPU relinquished when process terminates.</a:t>
            </a:r>
          </a:p>
          <a:p>
            <a:pPr lvl="1" eaLnBrk="1" hangingPunct="1">
              <a:lnSpc>
                <a:spcPct val="80000"/>
              </a:lnSpc>
              <a:defRPr/>
            </a:pPr>
            <a:r>
              <a:rPr lang="en-US" sz="2400" dirty="0" smtClean="0"/>
              <a:t>Easy to implement</a:t>
            </a:r>
          </a:p>
          <a:p>
            <a:pPr lvl="1" eaLnBrk="1" hangingPunct="1">
              <a:lnSpc>
                <a:spcPct val="80000"/>
              </a:lnSpc>
              <a:defRPr/>
            </a:pPr>
            <a:r>
              <a:rPr lang="en-US" sz="2400" dirty="0" smtClean="0"/>
              <a:t>Unsuitable for systems with multiple users</a:t>
            </a:r>
          </a:p>
          <a:p>
            <a:pPr lvl="2" eaLnBrk="1" hangingPunct="1">
              <a:lnSpc>
                <a:spcPct val="80000"/>
              </a:lnSpc>
              <a:defRPr/>
            </a:pPr>
            <a:r>
              <a:rPr lang="en-US" sz="2000" dirty="0" smtClean="0"/>
              <a:t>High variance in average time to get CPU</a:t>
            </a:r>
          </a:p>
          <a:p>
            <a:pPr lvl="2" eaLnBrk="1" hangingPunct="1">
              <a:lnSpc>
                <a:spcPct val="80000"/>
              </a:lnSpc>
              <a:defRPr/>
            </a:pPr>
            <a:r>
              <a:rPr lang="en-US" sz="2000" dirty="0" smtClean="0"/>
              <a:t>Other process could monopolize CPU</a:t>
            </a:r>
          </a:p>
          <a:p>
            <a:pPr eaLnBrk="1" hangingPunct="1">
              <a:lnSpc>
                <a:spcPct val="80000"/>
              </a:lnSpc>
              <a:defRPr/>
            </a:pPr>
            <a:r>
              <a:rPr lang="en-US" dirty="0" smtClean="0">
                <a:solidFill>
                  <a:schemeClr val="accent6"/>
                </a:solidFill>
              </a:rPr>
              <a:t>Priority</a:t>
            </a:r>
          </a:p>
          <a:p>
            <a:pPr lvl="1" eaLnBrk="1" hangingPunct="1">
              <a:lnSpc>
                <a:spcPct val="80000"/>
              </a:lnSpc>
              <a:defRPr/>
            </a:pPr>
            <a:r>
              <a:rPr lang="en-US" sz="2400" dirty="0" smtClean="0"/>
              <a:t>Process assign priority</a:t>
            </a:r>
          </a:p>
          <a:p>
            <a:pPr lvl="1" eaLnBrk="1" hangingPunct="1">
              <a:lnSpc>
                <a:spcPct val="80000"/>
              </a:lnSpc>
              <a:defRPr/>
            </a:pPr>
            <a:r>
              <a:rPr lang="en-US" sz="2400" dirty="0" smtClean="0"/>
              <a:t>Highest priority is selected from ready-queue</a:t>
            </a:r>
          </a:p>
          <a:p>
            <a:pPr lvl="1" eaLnBrk="1" hangingPunct="1">
              <a:lnSpc>
                <a:spcPct val="80000"/>
              </a:lnSpc>
              <a:defRPr/>
            </a:pPr>
            <a:r>
              <a:rPr lang="en-US" sz="2400" dirty="0" smtClean="0"/>
              <a:t>Use with </a:t>
            </a:r>
          </a:p>
          <a:p>
            <a:pPr lvl="2" eaLnBrk="1" hangingPunct="1">
              <a:lnSpc>
                <a:spcPct val="80000"/>
              </a:lnSpc>
              <a:defRPr/>
            </a:pPr>
            <a:r>
              <a:rPr lang="en-US" sz="2000" dirty="0" smtClean="0"/>
              <a:t>FCFS: Equal priority to all process at same priority!</a:t>
            </a:r>
          </a:p>
          <a:p>
            <a:pPr lvl="2" eaLnBrk="1" hangingPunct="1">
              <a:lnSpc>
                <a:spcPct val="80000"/>
              </a:lnSpc>
              <a:defRPr/>
            </a:pPr>
            <a:r>
              <a:rPr lang="en-US" sz="2000" dirty="0" smtClean="0"/>
              <a:t>SJF: Priority to shortest process at same priority</a:t>
            </a:r>
          </a:p>
          <a:p>
            <a:pPr lvl="3" eaLnBrk="1" hangingPunct="1">
              <a:lnSpc>
                <a:spcPct val="80000"/>
              </a:lnSpc>
              <a:defRPr/>
            </a:pPr>
            <a:r>
              <a:rPr lang="en-US" dirty="0" smtClean="0"/>
              <a:t>Suffers from starvation &amp; indefinite blocking</a:t>
            </a:r>
          </a:p>
          <a:p>
            <a:pPr lvl="1" eaLnBrk="1" hangingPunct="1">
              <a:lnSpc>
                <a:spcPct val="80000"/>
              </a:lnSpc>
              <a:defRPr/>
            </a:pPr>
            <a:endParaRPr lang="en-US" sz="2400" dirty="0" smtClean="0"/>
          </a:p>
          <a:p>
            <a:pPr lvl="1" eaLnBrk="1" hangingPunct="1">
              <a:lnSpc>
                <a:spcPct val="80000"/>
              </a:lnSpc>
              <a:buFontTx/>
              <a:buNone/>
              <a:defRPr/>
            </a:pPr>
            <a:endParaRPr lang="en-US" dirty="0" smtClean="0"/>
          </a:p>
          <a:p>
            <a:pPr lvl="1" eaLnBrk="1" hangingPunct="1">
              <a:lnSpc>
                <a:spcPct val="80000"/>
              </a:lnSpc>
              <a:defRPr/>
            </a:pPr>
            <a:endParaRPr lang="en-US"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p:spPr>
        <p:txBody>
          <a:bodyPr/>
          <a:lstStyle/>
          <a:p>
            <a:r>
              <a:rPr lang="en-US" dirty="0" smtClean="0">
                <a:latin typeface="Arial" charset="0"/>
              </a:rPr>
              <a:t>Fall 2012</a:t>
            </a:r>
            <a:endParaRPr lang="en-US" dirty="0" smtClean="0">
              <a:latin typeface="Arial" charset="0"/>
            </a:endParaRPr>
          </a:p>
        </p:txBody>
      </p:sp>
      <p:sp>
        <p:nvSpPr>
          <p:cNvPr id="24579" name="Footer Placeholder 4"/>
          <p:cNvSpPr>
            <a:spLocks noGrp="1"/>
          </p:cNvSpPr>
          <p:nvPr>
            <p:ph type="ftr" sz="quarter" idx="11"/>
          </p:nvPr>
        </p:nvSpPr>
        <p:spPr>
          <a:noFill/>
        </p:spPr>
        <p:txBody>
          <a:bodyPr/>
          <a:lstStyle/>
          <a:p>
            <a:r>
              <a:rPr lang="en-US" smtClean="0">
                <a:latin typeface="Arial" charset="0"/>
              </a:rPr>
              <a:t>SYSC 5704: Elements of Computer Systems</a:t>
            </a:r>
          </a:p>
        </p:txBody>
      </p:sp>
      <p:sp>
        <p:nvSpPr>
          <p:cNvPr id="24580" name="Slide Number Placeholder 5"/>
          <p:cNvSpPr>
            <a:spLocks noGrp="1"/>
          </p:cNvSpPr>
          <p:nvPr>
            <p:ph type="sldNum" sz="quarter" idx="12"/>
          </p:nvPr>
        </p:nvSpPr>
        <p:spPr>
          <a:noFill/>
        </p:spPr>
        <p:txBody>
          <a:bodyPr/>
          <a:lstStyle/>
          <a:p>
            <a:fld id="{51388325-D3BE-498B-A076-5FF7EFDC259B}" type="slidenum">
              <a:rPr lang="en-US" smtClean="0">
                <a:latin typeface="Arial" charset="0"/>
              </a:rPr>
              <a:pPr/>
              <a:t>24</a:t>
            </a:fld>
            <a:endParaRPr lang="en-US" smtClean="0">
              <a:latin typeface="Arial" charset="0"/>
            </a:endParaRPr>
          </a:p>
        </p:txBody>
      </p:sp>
      <p:sp>
        <p:nvSpPr>
          <p:cNvPr id="24581" name="Rectangle 2"/>
          <p:cNvSpPr>
            <a:spLocks noGrp="1" noChangeArrowheads="1"/>
          </p:cNvSpPr>
          <p:nvPr>
            <p:ph type="title"/>
          </p:nvPr>
        </p:nvSpPr>
        <p:spPr/>
        <p:txBody>
          <a:bodyPr/>
          <a:lstStyle/>
          <a:p>
            <a:pPr eaLnBrk="1" hangingPunct="1"/>
            <a:r>
              <a:rPr lang="en-US" smtClean="0"/>
              <a:t>Sample Scheduling</a:t>
            </a:r>
          </a:p>
        </p:txBody>
      </p:sp>
      <p:sp>
        <p:nvSpPr>
          <p:cNvPr id="24582" name="Rectangle 3"/>
          <p:cNvSpPr>
            <a:spLocks noGrp="1" noChangeArrowheads="1"/>
          </p:cNvSpPr>
          <p:nvPr>
            <p:ph type="body" idx="1"/>
          </p:nvPr>
        </p:nvSpPr>
        <p:spPr>
          <a:xfrm>
            <a:off x="457200" y="1219200"/>
            <a:ext cx="8229600" cy="4906963"/>
          </a:xfrm>
        </p:spPr>
        <p:txBody>
          <a:bodyPr/>
          <a:lstStyle/>
          <a:p>
            <a:pPr eaLnBrk="1" hangingPunct="1"/>
            <a:r>
              <a:rPr lang="en-US" smtClean="0"/>
              <a:t>Traditional Unix scheduling: time-sharing ineractive environment</a:t>
            </a:r>
          </a:p>
          <a:p>
            <a:pPr lvl="1" eaLnBrk="1" hangingPunct="1"/>
            <a:r>
              <a:rPr lang="en-US" smtClean="0"/>
              <a:t>Multilevel feedback using round robin within each of the priority queues. </a:t>
            </a:r>
          </a:p>
          <a:p>
            <a:pPr lvl="1" eaLnBrk="1" hangingPunct="1"/>
            <a:r>
              <a:rPr lang="en-US" smtClean="0"/>
              <a:t>Use 1 second preemption. That is if a running process does not block or complete within 1 second, it is preempted. </a:t>
            </a:r>
          </a:p>
          <a:p>
            <a:pPr lvl="1" eaLnBrk="1" hangingPunct="1"/>
            <a:r>
              <a:rPr lang="en-US" smtClean="0"/>
              <a:t>Priority is based on process type and execution history. The priority is recomputed once per second, at which time a new scheduling decision is made. </a:t>
            </a:r>
            <a:endParaRPr lang="en-US" sz="200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Resource Management</a:t>
            </a:r>
          </a:p>
        </p:txBody>
      </p:sp>
      <p:sp>
        <p:nvSpPr>
          <p:cNvPr id="25603" name="Content Placeholder 2"/>
          <p:cNvSpPr>
            <a:spLocks noGrp="1"/>
          </p:cNvSpPr>
          <p:nvPr>
            <p:ph idx="1"/>
          </p:nvPr>
        </p:nvSpPr>
        <p:spPr>
          <a:xfrm>
            <a:off x="457200" y="1295400"/>
            <a:ext cx="8229600" cy="4525963"/>
          </a:xfrm>
        </p:spPr>
        <p:txBody>
          <a:bodyPr/>
          <a:lstStyle/>
          <a:p>
            <a:r>
              <a:rPr lang="en-US" sz="2400" smtClean="0"/>
              <a:t>Resources = {CPU, Memory, I/O}</a:t>
            </a:r>
          </a:p>
          <a:p>
            <a:r>
              <a:rPr lang="en-US" sz="2400" smtClean="0"/>
              <a:t>CPU : Process Scheduler</a:t>
            </a:r>
          </a:p>
          <a:p>
            <a:r>
              <a:rPr lang="en-US" sz="2400" smtClean="0"/>
              <a:t>Memory : Virtual Memory</a:t>
            </a:r>
          </a:p>
          <a:p>
            <a:pPr lvl="1"/>
            <a:r>
              <a:rPr lang="en-US" sz="2400" smtClean="0"/>
              <a:t>O/S maintains memory page tables, transfers pages to/from disk, tracks free frames.</a:t>
            </a:r>
          </a:p>
          <a:p>
            <a:r>
              <a:rPr lang="en-US" sz="2400" smtClean="0"/>
              <a:t>I/O</a:t>
            </a:r>
          </a:p>
          <a:p>
            <a:pPr lvl="1"/>
            <a:r>
              <a:rPr lang="en-US" sz="2400" smtClean="0"/>
              <a:t>Usually expensive, therefore share</a:t>
            </a:r>
          </a:p>
          <a:p>
            <a:pPr lvl="1"/>
            <a:r>
              <a:rPr lang="en-US" sz="2400" smtClean="0"/>
              <a:t>O/S mediates between simulataneous requests.</a:t>
            </a:r>
          </a:p>
          <a:p>
            <a:pPr lvl="1"/>
            <a:r>
              <a:rPr lang="en-US" sz="2400" smtClean="0"/>
              <a:t>O/S provides services for file management (a layer above the disk driver)</a:t>
            </a:r>
          </a:p>
        </p:txBody>
      </p:sp>
      <p:sp>
        <p:nvSpPr>
          <p:cNvPr id="25604" name="Date Placeholder 3"/>
          <p:cNvSpPr>
            <a:spLocks noGrp="1"/>
          </p:cNvSpPr>
          <p:nvPr>
            <p:ph type="dt" sz="quarter" idx="10"/>
          </p:nvPr>
        </p:nvSpPr>
        <p:spPr>
          <a:noFill/>
        </p:spPr>
        <p:txBody>
          <a:bodyPr/>
          <a:lstStyle/>
          <a:p>
            <a:r>
              <a:rPr lang="en-US" dirty="0" smtClean="0">
                <a:latin typeface="Arial" charset="0"/>
              </a:rPr>
              <a:t>Fall 2012</a:t>
            </a:r>
            <a:endParaRPr lang="en-US" dirty="0" smtClean="0">
              <a:latin typeface="Arial" charset="0"/>
            </a:endParaRPr>
          </a:p>
        </p:txBody>
      </p:sp>
      <p:sp>
        <p:nvSpPr>
          <p:cNvPr id="25605" name="Footer Placeholder 4"/>
          <p:cNvSpPr>
            <a:spLocks noGrp="1"/>
          </p:cNvSpPr>
          <p:nvPr>
            <p:ph type="ftr" sz="quarter" idx="11"/>
          </p:nvPr>
        </p:nvSpPr>
        <p:spPr>
          <a:noFill/>
        </p:spPr>
        <p:txBody>
          <a:bodyPr/>
          <a:lstStyle/>
          <a:p>
            <a:r>
              <a:rPr lang="en-US" smtClean="0">
                <a:latin typeface="Arial" charset="0"/>
              </a:rPr>
              <a:t>SYSC 5704: Elements of Computer Systems</a:t>
            </a:r>
          </a:p>
        </p:txBody>
      </p:sp>
      <p:sp>
        <p:nvSpPr>
          <p:cNvPr id="25606" name="Slide Number Placeholder 5"/>
          <p:cNvSpPr>
            <a:spLocks noGrp="1"/>
          </p:cNvSpPr>
          <p:nvPr>
            <p:ph type="sldNum" sz="quarter" idx="12"/>
          </p:nvPr>
        </p:nvSpPr>
        <p:spPr>
          <a:noFill/>
        </p:spPr>
        <p:txBody>
          <a:bodyPr/>
          <a:lstStyle/>
          <a:p>
            <a:fld id="{D964FD6E-3516-440A-9080-2E0A33A6A76F}" type="slidenum">
              <a:rPr lang="en-US" smtClean="0">
                <a:latin typeface="Arial" charset="0"/>
              </a:rPr>
              <a:pPr/>
              <a:t>25</a:t>
            </a:fld>
            <a:endParaRPr lang="en-US" smtClean="0">
              <a:latin typeface="Arial"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Security &amp; Protection</a:t>
            </a:r>
          </a:p>
        </p:txBody>
      </p:sp>
      <p:sp>
        <p:nvSpPr>
          <p:cNvPr id="26627" name="Content Placeholder 2"/>
          <p:cNvSpPr>
            <a:spLocks noGrp="1"/>
          </p:cNvSpPr>
          <p:nvPr>
            <p:ph idx="1"/>
          </p:nvPr>
        </p:nvSpPr>
        <p:spPr/>
        <p:txBody>
          <a:bodyPr/>
          <a:lstStyle/>
          <a:p>
            <a:r>
              <a:rPr lang="en-US" sz="2800" smtClean="0"/>
              <a:t>Protect concurrent processes from each other</a:t>
            </a:r>
          </a:p>
          <a:p>
            <a:pPr lvl="1"/>
            <a:r>
              <a:rPr lang="en-US" smtClean="0"/>
              <a:t>Separate memory areas</a:t>
            </a:r>
          </a:p>
          <a:p>
            <a:pPr lvl="1"/>
            <a:r>
              <a:rPr lang="en-US" smtClean="0"/>
              <a:t>Guard against infinite loops (starvation)</a:t>
            </a:r>
          </a:p>
          <a:p>
            <a:r>
              <a:rPr lang="en-US" sz="2800" smtClean="0"/>
              <a:t>Protect O/S processes from all others</a:t>
            </a:r>
          </a:p>
          <a:p>
            <a:r>
              <a:rPr lang="en-US" sz="2800" smtClean="0"/>
              <a:t>In multi-user, protect non-shared resources (eg. files)</a:t>
            </a:r>
          </a:p>
          <a:p>
            <a:r>
              <a:rPr lang="en-US" sz="2800" smtClean="0"/>
              <a:t>Protection = {Virtual Machines,  Subsystems, Partitions}</a:t>
            </a:r>
          </a:p>
          <a:p>
            <a:endParaRPr lang="en-US" smtClean="0"/>
          </a:p>
        </p:txBody>
      </p:sp>
      <p:sp>
        <p:nvSpPr>
          <p:cNvPr id="26628" name="Date Placeholder 3"/>
          <p:cNvSpPr>
            <a:spLocks noGrp="1"/>
          </p:cNvSpPr>
          <p:nvPr>
            <p:ph type="dt" sz="quarter" idx="10"/>
          </p:nvPr>
        </p:nvSpPr>
        <p:spPr>
          <a:noFill/>
        </p:spPr>
        <p:txBody>
          <a:bodyPr/>
          <a:lstStyle/>
          <a:p>
            <a:r>
              <a:rPr lang="en-US" dirty="0" smtClean="0">
                <a:latin typeface="Arial" charset="0"/>
              </a:rPr>
              <a:t>Fall 2012</a:t>
            </a:r>
            <a:endParaRPr lang="en-US" dirty="0" smtClean="0">
              <a:latin typeface="Arial" charset="0"/>
            </a:endParaRPr>
          </a:p>
        </p:txBody>
      </p:sp>
      <p:sp>
        <p:nvSpPr>
          <p:cNvPr id="26629" name="Footer Placeholder 4"/>
          <p:cNvSpPr>
            <a:spLocks noGrp="1"/>
          </p:cNvSpPr>
          <p:nvPr>
            <p:ph type="ftr" sz="quarter" idx="11"/>
          </p:nvPr>
        </p:nvSpPr>
        <p:spPr>
          <a:noFill/>
        </p:spPr>
        <p:txBody>
          <a:bodyPr/>
          <a:lstStyle/>
          <a:p>
            <a:r>
              <a:rPr lang="en-US" smtClean="0">
                <a:latin typeface="Arial" charset="0"/>
              </a:rPr>
              <a:t>SYSC 5704: Elements of Computer Systems</a:t>
            </a:r>
          </a:p>
        </p:txBody>
      </p:sp>
      <p:sp>
        <p:nvSpPr>
          <p:cNvPr id="26630" name="Slide Number Placeholder 5"/>
          <p:cNvSpPr>
            <a:spLocks noGrp="1"/>
          </p:cNvSpPr>
          <p:nvPr>
            <p:ph type="sldNum" sz="quarter" idx="12"/>
          </p:nvPr>
        </p:nvSpPr>
        <p:spPr>
          <a:noFill/>
        </p:spPr>
        <p:txBody>
          <a:bodyPr/>
          <a:lstStyle/>
          <a:p>
            <a:fld id="{3276FE3F-61E1-46AA-B04A-19B44F33894C}" type="slidenum">
              <a:rPr lang="en-US" smtClean="0">
                <a:latin typeface="Arial" charset="0"/>
              </a:rPr>
              <a:pPr/>
              <a:t>26</a:t>
            </a:fld>
            <a:endParaRPr lang="en-US" smtClean="0">
              <a:latin typeface="Arial"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p:spPr>
        <p:txBody>
          <a:bodyPr/>
          <a:lstStyle/>
          <a:p>
            <a:r>
              <a:rPr lang="en-US" dirty="0" smtClean="0">
                <a:latin typeface="Arial" charset="0"/>
              </a:rPr>
              <a:t>Fall 2012</a:t>
            </a:r>
            <a:endParaRPr lang="en-US" dirty="0" smtClean="0">
              <a:latin typeface="Arial" charset="0"/>
            </a:endParaRPr>
          </a:p>
        </p:txBody>
      </p:sp>
      <p:sp>
        <p:nvSpPr>
          <p:cNvPr id="27651" name="Footer Placeholder 4"/>
          <p:cNvSpPr>
            <a:spLocks noGrp="1"/>
          </p:cNvSpPr>
          <p:nvPr>
            <p:ph type="ftr" sz="quarter" idx="11"/>
          </p:nvPr>
        </p:nvSpPr>
        <p:spPr>
          <a:noFill/>
        </p:spPr>
        <p:txBody>
          <a:bodyPr/>
          <a:lstStyle/>
          <a:p>
            <a:r>
              <a:rPr lang="en-US" smtClean="0">
                <a:latin typeface="Arial" charset="0"/>
              </a:rPr>
              <a:t>SYSC 5704: Elements of Computer Systems</a:t>
            </a:r>
          </a:p>
        </p:txBody>
      </p:sp>
      <p:sp>
        <p:nvSpPr>
          <p:cNvPr id="27652" name="Slide Number Placeholder 5"/>
          <p:cNvSpPr>
            <a:spLocks noGrp="1"/>
          </p:cNvSpPr>
          <p:nvPr>
            <p:ph type="sldNum" sz="quarter" idx="12"/>
          </p:nvPr>
        </p:nvSpPr>
        <p:spPr>
          <a:noFill/>
        </p:spPr>
        <p:txBody>
          <a:bodyPr/>
          <a:lstStyle/>
          <a:p>
            <a:fld id="{C2224A76-B1F1-45BE-8C36-A11D24EB8B25}" type="slidenum">
              <a:rPr lang="en-US" smtClean="0">
                <a:latin typeface="Arial" charset="0"/>
              </a:rPr>
              <a:pPr/>
              <a:t>27</a:t>
            </a:fld>
            <a:endParaRPr lang="en-US" smtClean="0">
              <a:latin typeface="Arial" charset="0"/>
            </a:endParaRPr>
          </a:p>
        </p:txBody>
      </p:sp>
      <p:sp>
        <p:nvSpPr>
          <p:cNvPr id="27653" name="Rectangle 2"/>
          <p:cNvSpPr>
            <a:spLocks noGrp="1" noChangeArrowheads="1"/>
          </p:cNvSpPr>
          <p:nvPr>
            <p:ph type="title"/>
          </p:nvPr>
        </p:nvSpPr>
        <p:spPr/>
        <p:txBody>
          <a:bodyPr/>
          <a:lstStyle/>
          <a:p>
            <a:pPr algn="l" eaLnBrk="1" hangingPunct="1"/>
            <a:r>
              <a:rPr lang="en-US" sz="2400" smtClean="0"/>
              <a:t>Virtual</a:t>
            </a:r>
            <a:br>
              <a:rPr lang="en-US" sz="2400" smtClean="0"/>
            </a:br>
            <a:r>
              <a:rPr lang="en-US" sz="2400" smtClean="0"/>
              <a:t> Machines</a:t>
            </a:r>
          </a:p>
        </p:txBody>
      </p:sp>
      <p:sp>
        <p:nvSpPr>
          <p:cNvPr id="27654" name="Rectangle 3"/>
          <p:cNvSpPr>
            <a:spLocks noGrp="1" noChangeArrowheads="1"/>
          </p:cNvSpPr>
          <p:nvPr>
            <p:ph type="body" idx="1"/>
          </p:nvPr>
        </p:nvSpPr>
        <p:spPr/>
        <p:txBody>
          <a:bodyPr/>
          <a:lstStyle/>
          <a:p>
            <a:pPr eaLnBrk="1" hangingPunct="1"/>
            <a:endParaRPr lang="en-US" smtClean="0"/>
          </a:p>
        </p:txBody>
      </p:sp>
      <p:pic>
        <p:nvPicPr>
          <p:cNvPr id="27655" name="Picture 6" descr="figure8-1.bmp"/>
          <p:cNvPicPr>
            <a:picLocks noChangeAspect="1"/>
          </p:cNvPicPr>
          <p:nvPr/>
        </p:nvPicPr>
        <p:blipFill>
          <a:blip r:embed="rId3" cstate="print"/>
          <a:srcRect/>
          <a:stretch>
            <a:fillRect/>
          </a:stretch>
        </p:blipFill>
        <p:spPr bwMode="auto">
          <a:xfrm>
            <a:off x="1976438" y="0"/>
            <a:ext cx="6481762" cy="6858000"/>
          </a:xfrm>
          <a:prstGeom prst="rect">
            <a:avLst/>
          </a:prstGeom>
          <a:noFill/>
          <a:ln w="9525">
            <a:noFill/>
            <a:miter lim="800000"/>
            <a:headEnd/>
            <a:tailEnd/>
          </a:ln>
        </p:spPr>
      </p:pic>
      <p:sp>
        <p:nvSpPr>
          <p:cNvPr id="27656" name="TextBox 7"/>
          <p:cNvSpPr txBox="1">
            <a:spLocks noChangeArrowheads="1"/>
          </p:cNvSpPr>
          <p:nvPr/>
        </p:nvSpPr>
        <p:spPr bwMode="auto">
          <a:xfrm>
            <a:off x="2057400" y="6019800"/>
            <a:ext cx="628650" cy="400050"/>
          </a:xfrm>
          <a:prstGeom prst="rect">
            <a:avLst/>
          </a:prstGeom>
          <a:noFill/>
          <a:ln w="9525">
            <a:noFill/>
            <a:miter lim="800000"/>
            <a:headEnd/>
            <a:tailEnd/>
          </a:ln>
        </p:spPr>
        <p:txBody>
          <a:bodyPr wrap="none">
            <a:spAutoFit/>
          </a:bodyPr>
          <a:lstStyle/>
          <a:p>
            <a:r>
              <a:rPr lang="en-US"/>
              <a:t>Null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Subsystems</a:t>
            </a:r>
          </a:p>
        </p:txBody>
      </p:sp>
      <p:sp>
        <p:nvSpPr>
          <p:cNvPr id="28675" name="Content Placeholder 2"/>
          <p:cNvSpPr>
            <a:spLocks noGrp="1"/>
          </p:cNvSpPr>
          <p:nvPr>
            <p:ph idx="1"/>
          </p:nvPr>
        </p:nvSpPr>
        <p:spPr>
          <a:xfrm>
            <a:off x="457200" y="1219200"/>
            <a:ext cx="8229600" cy="4525963"/>
          </a:xfrm>
        </p:spPr>
        <p:txBody>
          <a:bodyPr/>
          <a:lstStyle/>
          <a:p>
            <a:r>
              <a:rPr lang="en-US" smtClean="0"/>
              <a:t>Define logically distinct environments that can be individually configured and managed</a:t>
            </a:r>
          </a:p>
          <a:p>
            <a:pPr lvl="1"/>
            <a:r>
              <a:rPr lang="en-US" smtClean="0"/>
              <a:t>Virtual Machine Manager</a:t>
            </a:r>
          </a:p>
          <a:p>
            <a:pPr lvl="1"/>
            <a:r>
              <a:rPr lang="en-US" smtClean="0"/>
              <a:t>File System Manager</a:t>
            </a:r>
          </a:p>
          <a:p>
            <a:pPr lvl="1"/>
            <a:r>
              <a:rPr lang="en-US" smtClean="0"/>
              <a:t>Configuration Manager</a:t>
            </a:r>
          </a:p>
          <a:p>
            <a:r>
              <a:rPr lang="en-US" smtClean="0"/>
              <a:t>Subsystem runs on top of kernel </a:t>
            </a:r>
          </a:p>
          <a:p>
            <a:pPr lvl="1"/>
            <a:r>
              <a:rPr lang="en-US" smtClean="0"/>
              <a:t>Gain access to fundamental system resources (e.g.  scheduler)</a:t>
            </a:r>
          </a:p>
          <a:p>
            <a:pPr lvl="1"/>
            <a:endParaRPr lang="en-US" smtClean="0"/>
          </a:p>
        </p:txBody>
      </p:sp>
      <p:sp>
        <p:nvSpPr>
          <p:cNvPr id="28676" name="Date Placeholder 3"/>
          <p:cNvSpPr>
            <a:spLocks noGrp="1"/>
          </p:cNvSpPr>
          <p:nvPr>
            <p:ph type="dt" sz="quarter" idx="10"/>
          </p:nvPr>
        </p:nvSpPr>
        <p:spPr>
          <a:noFill/>
        </p:spPr>
        <p:txBody>
          <a:bodyPr/>
          <a:lstStyle/>
          <a:p>
            <a:r>
              <a:rPr lang="en-US" dirty="0" smtClean="0">
                <a:latin typeface="Arial" charset="0"/>
              </a:rPr>
              <a:t>Fall 2012</a:t>
            </a:r>
            <a:endParaRPr lang="en-US" dirty="0" smtClean="0">
              <a:latin typeface="Arial" charset="0"/>
            </a:endParaRPr>
          </a:p>
        </p:txBody>
      </p:sp>
      <p:sp>
        <p:nvSpPr>
          <p:cNvPr id="28677" name="Footer Placeholder 4"/>
          <p:cNvSpPr>
            <a:spLocks noGrp="1"/>
          </p:cNvSpPr>
          <p:nvPr>
            <p:ph type="ftr" sz="quarter" idx="11"/>
          </p:nvPr>
        </p:nvSpPr>
        <p:spPr>
          <a:noFill/>
        </p:spPr>
        <p:txBody>
          <a:bodyPr/>
          <a:lstStyle/>
          <a:p>
            <a:r>
              <a:rPr lang="en-US" smtClean="0">
                <a:latin typeface="Arial" charset="0"/>
              </a:rPr>
              <a:t>SYSC 5704: Elements of Computer Systems</a:t>
            </a:r>
          </a:p>
        </p:txBody>
      </p:sp>
      <p:sp>
        <p:nvSpPr>
          <p:cNvPr id="28678" name="Slide Number Placeholder 5"/>
          <p:cNvSpPr>
            <a:spLocks noGrp="1"/>
          </p:cNvSpPr>
          <p:nvPr>
            <p:ph type="sldNum" sz="quarter" idx="12"/>
          </p:nvPr>
        </p:nvSpPr>
        <p:spPr>
          <a:noFill/>
        </p:spPr>
        <p:txBody>
          <a:bodyPr/>
          <a:lstStyle/>
          <a:p>
            <a:fld id="{C442D552-368D-4DDC-990F-06A12BEE2E1D}" type="slidenum">
              <a:rPr lang="en-US" smtClean="0">
                <a:latin typeface="Arial" charset="0"/>
              </a:rPr>
              <a:pPr/>
              <a:t>28</a:t>
            </a:fld>
            <a:endParaRPr lang="en-US" smtClean="0">
              <a:latin typeface="Arial"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SubSystems</a:t>
            </a:r>
          </a:p>
        </p:txBody>
      </p:sp>
      <p:pic>
        <p:nvPicPr>
          <p:cNvPr id="29699" name="Content Placeholder 6" descr="figure8-3.bmp"/>
          <p:cNvPicPr>
            <a:picLocks noGrp="1" noChangeAspect="1"/>
          </p:cNvPicPr>
          <p:nvPr>
            <p:ph idx="1"/>
          </p:nvPr>
        </p:nvPicPr>
        <p:blipFill>
          <a:blip r:embed="rId2" cstate="print"/>
          <a:srcRect/>
          <a:stretch>
            <a:fillRect/>
          </a:stretch>
        </p:blipFill>
        <p:spPr>
          <a:xfrm>
            <a:off x="1066800" y="1447800"/>
            <a:ext cx="6280150" cy="4525963"/>
          </a:xfrm>
        </p:spPr>
      </p:pic>
      <p:sp>
        <p:nvSpPr>
          <p:cNvPr id="29700" name="Date Placeholder 3"/>
          <p:cNvSpPr>
            <a:spLocks noGrp="1"/>
          </p:cNvSpPr>
          <p:nvPr>
            <p:ph type="dt" sz="quarter" idx="10"/>
          </p:nvPr>
        </p:nvSpPr>
        <p:spPr>
          <a:noFill/>
        </p:spPr>
        <p:txBody>
          <a:bodyPr/>
          <a:lstStyle/>
          <a:p>
            <a:r>
              <a:rPr lang="en-US" dirty="0" smtClean="0">
                <a:latin typeface="Arial" charset="0"/>
              </a:rPr>
              <a:t>Fall 2012</a:t>
            </a:r>
            <a:endParaRPr lang="en-US" dirty="0" smtClean="0">
              <a:latin typeface="Arial" charset="0"/>
            </a:endParaRPr>
          </a:p>
        </p:txBody>
      </p:sp>
      <p:sp>
        <p:nvSpPr>
          <p:cNvPr id="29701" name="Footer Placeholder 4"/>
          <p:cNvSpPr>
            <a:spLocks noGrp="1"/>
          </p:cNvSpPr>
          <p:nvPr>
            <p:ph type="ftr" sz="quarter" idx="11"/>
          </p:nvPr>
        </p:nvSpPr>
        <p:spPr>
          <a:noFill/>
        </p:spPr>
        <p:txBody>
          <a:bodyPr/>
          <a:lstStyle/>
          <a:p>
            <a:r>
              <a:rPr lang="en-US" smtClean="0">
                <a:latin typeface="Arial" charset="0"/>
              </a:rPr>
              <a:t>SYSC 5704: Elements of Computer Systems</a:t>
            </a:r>
          </a:p>
        </p:txBody>
      </p:sp>
      <p:sp>
        <p:nvSpPr>
          <p:cNvPr id="29702" name="Slide Number Placeholder 5"/>
          <p:cNvSpPr>
            <a:spLocks noGrp="1"/>
          </p:cNvSpPr>
          <p:nvPr>
            <p:ph type="sldNum" sz="quarter" idx="12"/>
          </p:nvPr>
        </p:nvSpPr>
        <p:spPr>
          <a:noFill/>
        </p:spPr>
        <p:txBody>
          <a:bodyPr/>
          <a:lstStyle/>
          <a:p>
            <a:fld id="{2FCC38AE-52DA-47E4-A336-0386550A4D6D}" type="slidenum">
              <a:rPr lang="en-US" smtClean="0">
                <a:latin typeface="Arial" charset="0"/>
              </a:rPr>
              <a:pPr/>
              <a:t>29</a:t>
            </a:fld>
            <a:endParaRPr lang="en-US" smtClean="0">
              <a:latin typeface="Arial" charset="0"/>
            </a:endParaRPr>
          </a:p>
        </p:txBody>
      </p:sp>
      <p:sp>
        <p:nvSpPr>
          <p:cNvPr id="29703" name="TextBox 7"/>
          <p:cNvSpPr txBox="1">
            <a:spLocks noChangeArrowheads="1"/>
          </p:cNvSpPr>
          <p:nvPr/>
        </p:nvSpPr>
        <p:spPr bwMode="auto">
          <a:xfrm>
            <a:off x="838200" y="5562600"/>
            <a:ext cx="628650" cy="400050"/>
          </a:xfrm>
          <a:prstGeom prst="rect">
            <a:avLst/>
          </a:prstGeom>
          <a:noFill/>
          <a:ln w="9525">
            <a:noFill/>
            <a:miter lim="800000"/>
            <a:headEnd/>
            <a:tailEnd/>
          </a:ln>
        </p:spPr>
        <p:txBody>
          <a:bodyPr wrap="none">
            <a:spAutoFit/>
          </a:bodyPr>
          <a:lstStyle/>
          <a:p>
            <a:r>
              <a:rPr lang="en-US"/>
              <a:t>Null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a:noFill/>
        </p:spPr>
        <p:txBody>
          <a:bodyPr/>
          <a:lstStyle/>
          <a:p>
            <a:r>
              <a:rPr lang="en-US" dirty="0" smtClean="0">
                <a:latin typeface="Arial" charset="0"/>
              </a:rPr>
              <a:t>Fall 2012</a:t>
            </a:r>
            <a:endParaRPr lang="en-US" dirty="0" smtClean="0">
              <a:latin typeface="Arial" charset="0"/>
            </a:endParaRPr>
          </a:p>
        </p:txBody>
      </p:sp>
      <p:sp>
        <p:nvSpPr>
          <p:cNvPr id="3075" name="Footer Placeholder 4"/>
          <p:cNvSpPr>
            <a:spLocks noGrp="1"/>
          </p:cNvSpPr>
          <p:nvPr>
            <p:ph type="ftr" sz="quarter" idx="11"/>
          </p:nvPr>
        </p:nvSpPr>
        <p:spPr>
          <a:noFill/>
        </p:spPr>
        <p:txBody>
          <a:bodyPr/>
          <a:lstStyle/>
          <a:p>
            <a:r>
              <a:rPr lang="en-US" smtClean="0">
                <a:latin typeface="Arial" charset="0"/>
              </a:rPr>
              <a:t>SYSC 5704: Elements of Computer Systems</a:t>
            </a:r>
          </a:p>
        </p:txBody>
      </p:sp>
      <p:sp>
        <p:nvSpPr>
          <p:cNvPr id="3076" name="Slide Number Placeholder 5"/>
          <p:cNvSpPr>
            <a:spLocks noGrp="1"/>
          </p:cNvSpPr>
          <p:nvPr>
            <p:ph type="sldNum" sz="quarter" idx="12"/>
          </p:nvPr>
        </p:nvSpPr>
        <p:spPr>
          <a:noFill/>
        </p:spPr>
        <p:txBody>
          <a:bodyPr/>
          <a:lstStyle/>
          <a:p>
            <a:fld id="{8457C4FE-A1D0-4E60-BBD5-35D0FD7BB134}" type="slidenum">
              <a:rPr lang="en-US" smtClean="0">
                <a:latin typeface="Arial" charset="0"/>
              </a:rPr>
              <a:pPr/>
              <a:t>3</a:t>
            </a:fld>
            <a:endParaRPr lang="en-US" smtClean="0">
              <a:latin typeface="Arial" charset="0"/>
            </a:endParaRPr>
          </a:p>
        </p:txBody>
      </p:sp>
      <p:sp>
        <p:nvSpPr>
          <p:cNvPr id="3077" name="Rectangle 2"/>
          <p:cNvSpPr>
            <a:spLocks noGrp="1" noChangeArrowheads="1"/>
          </p:cNvSpPr>
          <p:nvPr>
            <p:ph type="title"/>
          </p:nvPr>
        </p:nvSpPr>
        <p:spPr/>
        <p:txBody>
          <a:bodyPr/>
          <a:lstStyle/>
          <a:p>
            <a:pPr eaLnBrk="1" hangingPunct="1"/>
            <a:r>
              <a:rPr lang="en-US" smtClean="0"/>
              <a:t>Operating System</a:t>
            </a:r>
          </a:p>
        </p:txBody>
      </p:sp>
      <p:sp>
        <p:nvSpPr>
          <p:cNvPr id="3078" name="Rectangle 3"/>
          <p:cNvSpPr>
            <a:spLocks noGrp="1" noChangeArrowheads="1"/>
          </p:cNvSpPr>
          <p:nvPr>
            <p:ph type="body" idx="1"/>
          </p:nvPr>
        </p:nvSpPr>
        <p:spPr/>
        <p:txBody>
          <a:bodyPr/>
          <a:lstStyle/>
          <a:p>
            <a:pPr eaLnBrk="1" hangingPunct="1">
              <a:lnSpc>
                <a:spcPct val="80000"/>
              </a:lnSpc>
            </a:pPr>
            <a:r>
              <a:rPr lang="en-US" sz="2800" smtClean="0"/>
              <a:t>Software that controls the execution of application programs and manages the processor’s resources.</a:t>
            </a:r>
          </a:p>
          <a:p>
            <a:pPr eaLnBrk="1" hangingPunct="1">
              <a:lnSpc>
                <a:spcPct val="80000"/>
              </a:lnSpc>
            </a:pPr>
            <a:r>
              <a:rPr lang="en-US" sz="2800" smtClean="0"/>
              <a:t>Acts as an interface between the user of a program and computer hardware.</a:t>
            </a:r>
          </a:p>
          <a:p>
            <a:pPr lvl="1" eaLnBrk="1" hangingPunct="1">
              <a:lnSpc>
                <a:spcPct val="80000"/>
              </a:lnSpc>
            </a:pPr>
            <a:r>
              <a:rPr lang="en-US" sz="2400" smtClean="0"/>
              <a:t>Masks the details of the hardware to application programs and provides a convenient interface for using the system.</a:t>
            </a:r>
          </a:p>
          <a:p>
            <a:pPr eaLnBrk="1" hangingPunct="1">
              <a:lnSpc>
                <a:spcPct val="80000"/>
              </a:lnSpc>
            </a:pPr>
            <a:r>
              <a:rPr lang="en-US" sz="2800" smtClean="0"/>
              <a:t>Objectives:</a:t>
            </a:r>
          </a:p>
          <a:p>
            <a:pPr lvl="1" eaLnBrk="1" hangingPunct="1">
              <a:lnSpc>
                <a:spcPct val="80000"/>
              </a:lnSpc>
            </a:pPr>
            <a:r>
              <a:rPr lang="en-US" sz="2400" smtClean="0"/>
              <a:t>Convenience</a:t>
            </a:r>
          </a:p>
          <a:p>
            <a:pPr lvl="1" eaLnBrk="1" hangingPunct="1">
              <a:lnSpc>
                <a:spcPct val="80000"/>
              </a:lnSpc>
            </a:pPr>
            <a:r>
              <a:rPr lang="en-US" sz="2400" smtClean="0"/>
              <a:t>Efficient use of system resources </a:t>
            </a:r>
          </a:p>
          <a:p>
            <a:pPr lvl="1" eaLnBrk="1" hangingPunct="1">
              <a:lnSpc>
                <a:spcPct val="80000"/>
              </a:lnSpc>
            </a:pPr>
            <a:r>
              <a:rPr lang="en-US" sz="2400" smtClean="0"/>
              <a:t>Ability to evolve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Partitions</a:t>
            </a:r>
          </a:p>
        </p:txBody>
      </p:sp>
      <p:pic>
        <p:nvPicPr>
          <p:cNvPr id="30723" name="Content Placeholder 6" descr="figure8-4.bmp"/>
          <p:cNvPicPr>
            <a:picLocks noGrp="1" noChangeAspect="1"/>
          </p:cNvPicPr>
          <p:nvPr>
            <p:ph idx="1"/>
          </p:nvPr>
        </p:nvPicPr>
        <p:blipFill>
          <a:blip r:embed="rId3" cstate="print"/>
          <a:srcRect/>
          <a:stretch>
            <a:fillRect/>
          </a:stretch>
        </p:blipFill>
        <p:spPr>
          <a:xfrm>
            <a:off x="1460500" y="1600200"/>
            <a:ext cx="6223000" cy="4525963"/>
          </a:xfrm>
        </p:spPr>
      </p:pic>
      <p:sp>
        <p:nvSpPr>
          <p:cNvPr id="30724" name="Date Placeholder 3"/>
          <p:cNvSpPr>
            <a:spLocks noGrp="1"/>
          </p:cNvSpPr>
          <p:nvPr>
            <p:ph type="dt" sz="quarter" idx="10"/>
          </p:nvPr>
        </p:nvSpPr>
        <p:spPr>
          <a:noFill/>
        </p:spPr>
        <p:txBody>
          <a:bodyPr/>
          <a:lstStyle/>
          <a:p>
            <a:r>
              <a:rPr lang="en-US" dirty="0" smtClean="0">
                <a:latin typeface="Arial" charset="0"/>
              </a:rPr>
              <a:t>Fall 2012</a:t>
            </a:r>
            <a:endParaRPr lang="en-US" dirty="0" smtClean="0">
              <a:latin typeface="Arial" charset="0"/>
            </a:endParaRPr>
          </a:p>
        </p:txBody>
      </p:sp>
      <p:sp>
        <p:nvSpPr>
          <p:cNvPr id="30725" name="Footer Placeholder 4"/>
          <p:cNvSpPr>
            <a:spLocks noGrp="1"/>
          </p:cNvSpPr>
          <p:nvPr>
            <p:ph type="ftr" sz="quarter" idx="11"/>
          </p:nvPr>
        </p:nvSpPr>
        <p:spPr>
          <a:noFill/>
        </p:spPr>
        <p:txBody>
          <a:bodyPr/>
          <a:lstStyle/>
          <a:p>
            <a:r>
              <a:rPr lang="en-US" smtClean="0">
                <a:latin typeface="Arial" charset="0"/>
              </a:rPr>
              <a:t>SYSC 5704: Elements of Computer Systems</a:t>
            </a:r>
          </a:p>
        </p:txBody>
      </p:sp>
      <p:sp>
        <p:nvSpPr>
          <p:cNvPr id="30726" name="Slide Number Placeholder 5"/>
          <p:cNvSpPr>
            <a:spLocks noGrp="1"/>
          </p:cNvSpPr>
          <p:nvPr>
            <p:ph type="sldNum" sz="quarter" idx="12"/>
          </p:nvPr>
        </p:nvSpPr>
        <p:spPr>
          <a:noFill/>
        </p:spPr>
        <p:txBody>
          <a:bodyPr/>
          <a:lstStyle/>
          <a:p>
            <a:fld id="{22EB9F01-F3F2-49A6-95BF-AAF87301EBA4}" type="slidenum">
              <a:rPr lang="en-US" smtClean="0">
                <a:latin typeface="Arial" charset="0"/>
              </a:rPr>
              <a:pPr/>
              <a:t>30</a:t>
            </a:fld>
            <a:endParaRPr lang="en-US" smtClean="0">
              <a:latin typeface="Arial" charset="0"/>
            </a:endParaRPr>
          </a:p>
        </p:txBody>
      </p:sp>
      <p:sp>
        <p:nvSpPr>
          <p:cNvPr id="30727" name="TextBox 7"/>
          <p:cNvSpPr txBox="1">
            <a:spLocks noChangeArrowheads="1"/>
          </p:cNvSpPr>
          <p:nvPr/>
        </p:nvSpPr>
        <p:spPr bwMode="auto">
          <a:xfrm>
            <a:off x="971550" y="5543550"/>
            <a:ext cx="628650" cy="400050"/>
          </a:xfrm>
          <a:prstGeom prst="rect">
            <a:avLst/>
          </a:prstGeom>
          <a:noFill/>
          <a:ln w="9525">
            <a:noFill/>
            <a:miter lim="800000"/>
            <a:headEnd/>
            <a:tailEnd/>
          </a:ln>
        </p:spPr>
        <p:txBody>
          <a:bodyPr wrap="none">
            <a:spAutoFit/>
          </a:bodyPr>
          <a:lstStyle/>
          <a:p>
            <a:r>
              <a:rPr lang="en-US"/>
              <a:t>Null</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p:spPr>
        <p:txBody>
          <a:bodyPr/>
          <a:lstStyle/>
          <a:p>
            <a:r>
              <a:rPr lang="en-US" dirty="0" smtClean="0">
                <a:latin typeface="Arial" charset="0"/>
              </a:rPr>
              <a:t>Fall 2012</a:t>
            </a:r>
            <a:endParaRPr lang="en-US" dirty="0" smtClean="0">
              <a:latin typeface="Arial" charset="0"/>
            </a:endParaRPr>
          </a:p>
        </p:txBody>
      </p:sp>
      <p:sp>
        <p:nvSpPr>
          <p:cNvPr id="31747" name="Footer Placeholder 4"/>
          <p:cNvSpPr>
            <a:spLocks noGrp="1"/>
          </p:cNvSpPr>
          <p:nvPr>
            <p:ph type="ftr" sz="quarter" idx="11"/>
          </p:nvPr>
        </p:nvSpPr>
        <p:spPr>
          <a:noFill/>
        </p:spPr>
        <p:txBody>
          <a:bodyPr/>
          <a:lstStyle/>
          <a:p>
            <a:r>
              <a:rPr lang="en-US" smtClean="0">
                <a:latin typeface="Arial" charset="0"/>
              </a:rPr>
              <a:t>SYSC 5704: Elements of Computer Systems</a:t>
            </a:r>
          </a:p>
        </p:txBody>
      </p:sp>
      <p:sp>
        <p:nvSpPr>
          <p:cNvPr id="31748" name="Slide Number Placeholder 5"/>
          <p:cNvSpPr>
            <a:spLocks noGrp="1"/>
          </p:cNvSpPr>
          <p:nvPr>
            <p:ph type="sldNum" sz="quarter" idx="12"/>
          </p:nvPr>
        </p:nvSpPr>
        <p:spPr>
          <a:noFill/>
        </p:spPr>
        <p:txBody>
          <a:bodyPr/>
          <a:lstStyle/>
          <a:p>
            <a:fld id="{15981597-B0A2-43AE-89F2-F53A65BE7EBC}" type="slidenum">
              <a:rPr lang="en-US" smtClean="0">
                <a:latin typeface="Arial" charset="0"/>
              </a:rPr>
              <a:pPr/>
              <a:t>31</a:t>
            </a:fld>
            <a:endParaRPr lang="en-US" smtClean="0">
              <a:latin typeface="Arial" charset="0"/>
            </a:endParaRPr>
          </a:p>
        </p:txBody>
      </p:sp>
      <p:sp>
        <p:nvSpPr>
          <p:cNvPr id="31749" name="Rectangle 2"/>
          <p:cNvSpPr>
            <a:spLocks noGrp="1" noChangeArrowheads="1"/>
          </p:cNvSpPr>
          <p:nvPr>
            <p:ph type="title"/>
          </p:nvPr>
        </p:nvSpPr>
        <p:spPr/>
        <p:txBody>
          <a:bodyPr/>
          <a:lstStyle/>
          <a:p>
            <a:pPr eaLnBrk="1" hangingPunct="1"/>
            <a:r>
              <a:rPr lang="en-US" smtClean="0"/>
              <a:t>Concurrency</a:t>
            </a:r>
          </a:p>
        </p:txBody>
      </p:sp>
      <p:sp>
        <p:nvSpPr>
          <p:cNvPr id="31750" name="Rectangle 3"/>
          <p:cNvSpPr>
            <a:spLocks noGrp="1" noChangeArrowheads="1"/>
          </p:cNvSpPr>
          <p:nvPr>
            <p:ph type="body" idx="1"/>
          </p:nvPr>
        </p:nvSpPr>
        <p:spPr>
          <a:xfrm>
            <a:off x="609600" y="1143000"/>
            <a:ext cx="8229600" cy="5105400"/>
          </a:xfrm>
        </p:spPr>
        <p:txBody>
          <a:bodyPr/>
          <a:lstStyle/>
          <a:p>
            <a:pPr eaLnBrk="1" hangingPunct="1"/>
            <a:r>
              <a:rPr lang="en-US" sz="2800" smtClean="0"/>
              <a:t>What is concurrency?</a:t>
            </a:r>
          </a:p>
          <a:p>
            <a:pPr lvl="1" eaLnBrk="1" hangingPunct="1"/>
            <a:r>
              <a:rPr lang="en-US" sz="2400" smtClean="0"/>
              <a:t>Permit many activities to proceed in parallel</a:t>
            </a:r>
          </a:p>
          <a:p>
            <a:pPr lvl="1" eaLnBrk="1" hangingPunct="1"/>
            <a:r>
              <a:rPr lang="en-US" sz="2400" smtClean="0"/>
              <a:t>The activities synchronize and communicate at well defined points</a:t>
            </a:r>
          </a:p>
          <a:p>
            <a:pPr eaLnBrk="1" hangingPunct="1"/>
            <a:r>
              <a:rPr lang="en-US" sz="2800" smtClean="0"/>
              <a:t>Why concurrency?</a:t>
            </a:r>
          </a:p>
          <a:p>
            <a:pPr lvl="1" eaLnBrk="1" hangingPunct="1"/>
            <a:r>
              <a:rPr lang="en-US" sz="2400" smtClean="0"/>
              <a:t>Easier to describe a system using several independent cohesive activities than to have one monolithic coupled function</a:t>
            </a:r>
          </a:p>
          <a:p>
            <a:pPr lvl="2" eaLnBrk="1" hangingPunct="1"/>
            <a:r>
              <a:rPr lang="en-US" smtClean="0"/>
              <a:t>Link the activities using well-defined interaction mechanisms</a:t>
            </a:r>
          </a:p>
          <a:p>
            <a:pPr lvl="1" eaLnBrk="1" hangingPunct="1"/>
            <a:r>
              <a:rPr lang="en-US" sz="2400" smtClean="0"/>
              <a:t>Exploit multiple resources</a:t>
            </a:r>
            <a:endParaRPr lang="en-US"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noFill/>
        </p:spPr>
        <p:txBody>
          <a:bodyPr/>
          <a:lstStyle/>
          <a:p>
            <a:r>
              <a:rPr lang="en-US" dirty="0" smtClean="0">
                <a:latin typeface="Arial" charset="0"/>
              </a:rPr>
              <a:t>Fall 2012</a:t>
            </a:r>
            <a:endParaRPr lang="en-US" dirty="0" smtClean="0">
              <a:latin typeface="Arial" charset="0"/>
            </a:endParaRPr>
          </a:p>
        </p:txBody>
      </p:sp>
      <p:sp>
        <p:nvSpPr>
          <p:cNvPr id="32771" name="Footer Placeholder 4"/>
          <p:cNvSpPr>
            <a:spLocks noGrp="1"/>
          </p:cNvSpPr>
          <p:nvPr>
            <p:ph type="ftr" sz="quarter" idx="11"/>
          </p:nvPr>
        </p:nvSpPr>
        <p:spPr>
          <a:noFill/>
        </p:spPr>
        <p:txBody>
          <a:bodyPr/>
          <a:lstStyle/>
          <a:p>
            <a:r>
              <a:rPr lang="en-US" smtClean="0">
                <a:latin typeface="Arial" charset="0"/>
              </a:rPr>
              <a:t>SYSC 5704: Elements of Computer Systems</a:t>
            </a:r>
          </a:p>
        </p:txBody>
      </p:sp>
      <p:sp>
        <p:nvSpPr>
          <p:cNvPr id="32772" name="Slide Number Placeholder 5"/>
          <p:cNvSpPr>
            <a:spLocks noGrp="1"/>
          </p:cNvSpPr>
          <p:nvPr>
            <p:ph type="sldNum" sz="quarter" idx="12"/>
          </p:nvPr>
        </p:nvSpPr>
        <p:spPr>
          <a:noFill/>
        </p:spPr>
        <p:txBody>
          <a:bodyPr/>
          <a:lstStyle/>
          <a:p>
            <a:fld id="{B782EF2F-2A95-45E1-B8CD-FC567BD9DF19}" type="slidenum">
              <a:rPr lang="en-US" smtClean="0">
                <a:latin typeface="Arial" charset="0"/>
              </a:rPr>
              <a:pPr/>
              <a:t>32</a:t>
            </a:fld>
            <a:endParaRPr lang="en-US" smtClean="0">
              <a:latin typeface="Arial" charset="0"/>
            </a:endParaRPr>
          </a:p>
        </p:txBody>
      </p:sp>
      <p:sp>
        <p:nvSpPr>
          <p:cNvPr id="32773" name="Rectangle 2"/>
          <p:cNvSpPr>
            <a:spLocks noGrp="1" noChangeArrowheads="1"/>
          </p:cNvSpPr>
          <p:nvPr>
            <p:ph type="title"/>
          </p:nvPr>
        </p:nvSpPr>
        <p:spPr>
          <a:xfrm>
            <a:off x="762000" y="304800"/>
            <a:ext cx="7772400" cy="1143000"/>
          </a:xfrm>
        </p:spPr>
        <p:txBody>
          <a:bodyPr/>
          <a:lstStyle/>
          <a:p>
            <a:pPr eaLnBrk="1" hangingPunct="1"/>
            <a:r>
              <a:rPr lang="en-US" smtClean="0"/>
              <a:t>Processes and threads</a:t>
            </a:r>
          </a:p>
        </p:txBody>
      </p:sp>
      <p:sp>
        <p:nvSpPr>
          <p:cNvPr id="32774" name="Rectangle 3"/>
          <p:cNvSpPr>
            <a:spLocks noGrp="1" noChangeArrowheads="1"/>
          </p:cNvSpPr>
          <p:nvPr>
            <p:ph type="body" idx="1"/>
          </p:nvPr>
        </p:nvSpPr>
        <p:spPr>
          <a:xfrm>
            <a:off x="990600" y="1524000"/>
            <a:ext cx="7772400" cy="4876800"/>
          </a:xfrm>
        </p:spPr>
        <p:txBody>
          <a:bodyPr/>
          <a:lstStyle/>
          <a:p>
            <a:pPr eaLnBrk="1" hangingPunct="1">
              <a:lnSpc>
                <a:spcPct val="90000"/>
              </a:lnSpc>
            </a:pPr>
            <a:r>
              <a:rPr lang="en-US" sz="2000" smtClean="0"/>
              <a:t>Processes embody two characteristics: resource ownership and scheduling/execution</a:t>
            </a:r>
          </a:p>
          <a:p>
            <a:pPr eaLnBrk="1" hangingPunct="1">
              <a:lnSpc>
                <a:spcPct val="90000"/>
              </a:lnSpc>
            </a:pPr>
            <a:r>
              <a:rPr lang="en-US" sz="2000" smtClean="0"/>
              <a:t>In modern OSs: these two characteristics are treated independently</a:t>
            </a:r>
          </a:p>
          <a:p>
            <a:pPr eaLnBrk="1" hangingPunct="1">
              <a:lnSpc>
                <a:spcPct val="90000"/>
              </a:lnSpc>
            </a:pPr>
            <a:r>
              <a:rPr lang="en-US" sz="2000" smtClean="0"/>
              <a:t>Thread (lightweight process): the unit of execution</a:t>
            </a:r>
          </a:p>
          <a:p>
            <a:pPr eaLnBrk="1" hangingPunct="1">
              <a:lnSpc>
                <a:spcPct val="90000"/>
              </a:lnSpc>
            </a:pPr>
            <a:r>
              <a:rPr lang="en-US" sz="2000" smtClean="0"/>
              <a:t>Process (task): unit of resource ownership</a:t>
            </a:r>
          </a:p>
          <a:p>
            <a:pPr eaLnBrk="1" hangingPunct="1">
              <a:lnSpc>
                <a:spcPct val="90000"/>
              </a:lnSpc>
            </a:pPr>
            <a:r>
              <a:rPr lang="en-US" sz="2000" smtClean="0"/>
              <a:t>Multithreading: ability of an OS to support multiple threads of execution within a single process</a:t>
            </a:r>
          </a:p>
          <a:p>
            <a:pPr lvl="1" eaLnBrk="1" hangingPunct="1">
              <a:lnSpc>
                <a:spcPct val="90000"/>
              </a:lnSpc>
            </a:pPr>
            <a:r>
              <a:rPr lang="en-US" sz="2000" smtClean="0"/>
              <a:t>Multiple threads in the same process share the same address space</a:t>
            </a:r>
          </a:p>
          <a:p>
            <a:pPr lvl="1" eaLnBrk="1" hangingPunct="1">
              <a:lnSpc>
                <a:spcPct val="90000"/>
              </a:lnSpc>
            </a:pPr>
            <a:r>
              <a:rPr lang="en-US" sz="2000" smtClean="0"/>
              <a:t>Example: WWW. For each image on a Web page, the browser must set up a separate connection to the page’s home site and request the image. By having multiple threads within the browser, many images can be requested at the same time</a:t>
            </a:r>
          </a:p>
          <a:p>
            <a:pPr eaLnBrk="1" hangingPunct="1">
              <a:lnSpc>
                <a:spcPct val="90000"/>
              </a:lnSpc>
            </a:pPr>
            <a:endParaRPr lang="en-US" sz="280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2"/>
          <p:cNvSpPr>
            <a:spLocks noGrp="1"/>
          </p:cNvSpPr>
          <p:nvPr>
            <p:ph type="dt" sz="quarter" idx="10"/>
          </p:nvPr>
        </p:nvSpPr>
        <p:spPr>
          <a:noFill/>
        </p:spPr>
        <p:txBody>
          <a:bodyPr/>
          <a:lstStyle/>
          <a:p>
            <a:r>
              <a:rPr lang="en-US" dirty="0" smtClean="0">
                <a:latin typeface="Arial" charset="0"/>
              </a:rPr>
              <a:t>Fall 2012</a:t>
            </a:r>
            <a:endParaRPr lang="en-US" dirty="0" smtClean="0">
              <a:latin typeface="Arial" charset="0"/>
            </a:endParaRPr>
          </a:p>
        </p:txBody>
      </p:sp>
      <p:sp>
        <p:nvSpPr>
          <p:cNvPr id="33795" name="Footer Placeholder 3"/>
          <p:cNvSpPr>
            <a:spLocks noGrp="1"/>
          </p:cNvSpPr>
          <p:nvPr>
            <p:ph type="ftr" sz="quarter" idx="11"/>
          </p:nvPr>
        </p:nvSpPr>
        <p:spPr>
          <a:noFill/>
        </p:spPr>
        <p:txBody>
          <a:bodyPr/>
          <a:lstStyle/>
          <a:p>
            <a:r>
              <a:rPr lang="en-US" smtClean="0">
                <a:latin typeface="Arial" charset="0"/>
              </a:rPr>
              <a:t>SYSC 5704: Elements of Computer Systems</a:t>
            </a:r>
          </a:p>
        </p:txBody>
      </p:sp>
      <p:sp>
        <p:nvSpPr>
          <p:cNvPr id="33796" name="Slide Number Placeholder 4"/>
          <p:cNvSpPr>
            <a:spLocks noGrp="1"/>
          </p:cNvSpPr>
          <p:nvPr>
            <p:ph type="sldNum" sz="quarter" idx="12"/>
          </p:nvPr>
        </p:nvSpPr>
        <p:spPr>
          <a:noFill/>
        </p:spPr>
        <p:txBody>
          <a:bodyPr/>
          <a:lstStyle/>
          <a:p>
            <a:fld id="{1698F24F-D183-4315-98DF-3F5C9567EA91}" type="slidenum">
              <a:rPr lang="en-US" smtClean="0">
                <a:latin typeface="Arial" charset="0"/>
              </a:rPr>
              <a:pPr/>
              <a:t>33</a:t>
            </a:fld>
            <a:endParaRPr lang="en-US" smtClean="0">
              <a:latin typeface="Arial" charset="0"/>
            </a:endParaRPr>
          </a:p>
        </p:txBody>
      </p:sp>
      <p:sp>
        <p:nvSpPr>
          <p:cNvPr id="33797" name="Rectangle 2"/>
          <p:cNvSpPr>
            <a:spLocks noGrp="1" noChangeArrowheads="1"/>
          </p:cNvSpPr>
          <p:nvPr>
            <p:ph type="title"/>
          </p:nvPr>
        </p:nvSpPr>
        <p:spPr/>
        <p:txBody>
          <a:bodyPr/>
          <a:lstStyle/>
          <a:p>
            <a:pPr eaLnBrk="1" hangingPunct="1"/>
            <a:endParaRPr lang="en-US" smtClean="0"/>
          </a:p>
        </p:txBody>
      </p:sp>
      <p:pic>
        <p:nvPicPr>
          <p:cNvPr id="33798" name="Picture 3"/>
          <p:cNvPicPr>
            <a:picLocks noChangeAspect="1" noChangeArrowheads="1"/>
          </p:cNvPicPr>
          <p:nvPr/>
        </p:nvPicPr>
        <p:blipFill>
          <a:blip r:embed="rId2" cstate="print"/>
          <a:srcRect/>
          <a:stretch>
            <a:fillRect/>
          </a:stretch>
        </p:blipFill>
        <p:spPr bwMode="auto">
          <a:xfrm>
            <a:off x="1143000" y="1524000"/>
            <a:ext cx="7421563" cy="483552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3"/>
          <p:cNvSpPr>
            <a:spLocks noGrp="1"/>
          </p:cNvSpPr>
          <p:nvPr>
            <p:ph type="dt" sz="quarter" idx="10"/>
          </p:nvPr>
        </p:nvSpPr>
        <p:spPr>
          <a:noFill/>
        </p:spPr>
        <p:txBody>
          <a:bodyPr/>
          <a:lstStyle/>
          <a:p>
            <a:r>
              <a:rPr lang="en-US" dirty="0" smtClean="0">
                <a:latin typeface="Arial" charset="0"/>
              </a:rPr>
              <a:t>Fall 2012</a:t>
            </a:r>
            <a:endParaRPr lang="en-US" dirty="0" smtClean="0">
              <a:latin typeface="Arial" charset="0"/>
            </a:endParaRPr>
          </a:p>
        </p:txBody>
      </p:sp>
      <p:sp>
        <p:nvSpPr>
          <p:cNvPr id="34819" name="Footer Placeholder 4"/>
          <p:cNvSpPr>
            <a:spLocks noGrp="1"/>
          </p:cNvSpPr>
          <p:nvPr>
            <p:ph type="ftr" sz="quarter" idx="11"/>
          </p:nvPr>
        </p:nvSpPr>
        <p:spPr>
          <a:noFill/>
        </p:spPr>
        <p:txBody>
          <a:bodyPr/>
          <a:lstStyle/>
          <a:p>
            <a:r>
              <a:rPr lang="en-US" smtClean="0">
                <a:latin typeface="Arial" charset="0"/>
              </a:rPr>
              <a:t>SYSC 5704: Elements of Computer Systems</a:t>
            </a:r>
          </a:p>
        </p:txBody>
      </p:sp>
      <p:sp>
        <p:nvSpPr>
          <p:cNvPr id="34820" name="Slide Number Placeholder 5"/>
          <p:cNvSpPr>
            <a:spLocks noGrp="1"/>
          </p:cNvSpPr>
          <p:nvPr>
            <p:ph type="sldNum" sz="quarter" idx="12"/>
          </p:nvPr>
        </p:nvSpPr>
        <p:spPr>
          <a:noFill/>
        </p:spPr>
        <p:txBody>
          <a:bodyPr/>
          <a:lstStyle/>
          <a:p>
            <a:fld id="{020810B0-144A-40EE-81E7-E68E1F1AAA77}" type="slidenum">
              <a:rPr lang="en-US" smtClean="0">
                <a:latin typeface="Arial" charset="0"/>
              </a:rPr>
              <a:pPr/>
              <a:t>34</a:t>
            </a:fld>
            <a:endParaRPr lang="en-US" smtClean="0">
              <a:latin typeface="Arial" charset="0"/>
            </a:endParaRPr>
          </a:p>
        </p:txBody>
      </p:sp>
      <p:sp>
        <p:nvSpPr>
          <p:cNvPr id="34821" name="Rectangle 2"/>
          <p:cNvSpPr>
            <a:spLocks noGrp="1" noChangeArrowheads="1"/>
          </p:cNvSpPr>
          <p:nvPr>
            <p:ph type="title"/>
          </p:nvPr>
        </p:nvSpPr>
        <p:spPr/>
        <p:txBody>
          <a:bodyPr/>
          <a:lstStyle/>
          <a:p>
            <a:pPr eaLnBrk="1" hangingPunct="1"/>
            <a:endParaRPr lang="en-US" smtClean="0"/>
          </a:p>
        </p:txBody>
      </p:sp>
      <p:sp>
        <p:nvSpPr>
          <p:cNvPr id="34822" name="Rectangle 3"/>
          <p:cNvSpPr>
            <a:spLocks noGrp="1" noChangeArrowheads="1"/>
          </p:cNvSpPr>
          <p:nvPr>
            <p:ph type="body" idx="1"/>
          </p:nvPr>
        </p:nvSpPr>
        <p:spPr>
          <a:xfrm>
            <a:off x="457200" y="838200"/>
            <a:ext cx="8229600" cy="4525963"/>
          </a:xfrm>
        </p:spPr>
        <p:txBody>
          <a:bodyPr/>
          <a:lstStyle/>
          <a:p>
            <a:pPr eaLnBrk="1" hangingPunct="1"/>
            <a:r>
              <a:rPr lang="en-US" sz="2800" smtClean="0"/>
              <a:t>MS-DOS: single user process and a single thread</a:t>
            </a:r>
          </a:p>
          <a:p>
            <a:pPr eaLnBrk="1" hangingPunct="1"/>
            <a:r>
              <a:rPr lang="en-US" sz="2800" smtClean="0"/>
              <a:t>UNIX: multiple user processes but support only one thread per process</a:t>
            </a:r>
          </a:p>
          <a:p>
            <a:pPr eaLnBrk="1" hangingPunct="1"/>
            <a:r>
              <a:rPr lang="en-US" sz="2800" smtClean="0"/>
              <a:t>Java RTE: one process with multiple threads</a:t>
            </a:r>
          </a:p>
          <a:p>
            <a:pPr eaLnBrk="1" hangingPunct="1"/>
            <a:r>
              <a:rPr lang="en-US" sz="2800" smtClean="0"/>
              <a:t>W2K, Linux, Solaris: multiple processes, multiple threads</a:t>
            </a:r>
          </a:p>
          <a:p>
            <a:pPr eaLnBrk="1" hangingPunct="1"/>
            <a:r>
              <a:rPr lang="en-US" sz="2800" smtClean="0"/>
              <a:t>Multithreaded environment: a process is associated with </a:t>
            </a:r>
          </a:p>
          <a:p>
            <a:pPr lvl="1" eaLnBrk="1" hangingPunct="1"/>
            <a:r>
              <a:rPr lang="en-US" sz="2400" smtClean="0"/>
              <a:t>an address space that holds the process image and </a:t>
            </a:r>
          </a:p>
          <a:p>
            <a:pPr lvl="1" eaLnBrk="1" hangingPunct="1"/>
            <a:r>
              <a:rPr lang="en-US" sz="2400" smtClean="0"/>
              <a:t>Protected access to processors, other processes, files and I/O resources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3"/>
          <p:cNvSpPr>
            <a:spLocks noGrp="1"/>
          </p:cNvSpPr>
          <p:nvPr>
            <p:ph type="dt" sz="quarter" idx="10"/>
          </p:nvPr>
        </p:nvSpPr>
        <p:spPr>
          <a:noFill/>
        </p:spPr>
        <p:txBody>
          <a:bodyPr/>
          <a:lstStyle/>
          <a:p>
            <a:r>
              <a:rPr lang="en-US" dirty="0" smtClean="0">
                <a:latin typeface="Arial" charset="0"/>
              </a:rPr>
              <a:t>Fall 2012</a:t>
            </a:r>
            <a:endParaRPr lang="en-US" dirty="0" smtClean="0">
              <a:latin typeface="Arial" charset="0"/>
            </a:endParaRPr>
          </a:p>
        </p:txBody>
      </p:sp>
      <p:sp>
        <p:nvSpPr>
          <p:cNvPr id="35843" name="Footer Placeholder 4"/>
          <p:cNvSpPr>
            <a:spLocks noGrp="1"/>
          </p:cNvSpPr>
          <p:nvPr>
            <p:ph type="ftr" sz="quarter" idx="11"/>
          </p:nvPr>
        </p:nvSpPr>
        <p:spPr>
          <a:noFill/>
        </p:spPr>
        <p:txBody>
          <a:bodyPr/>
          <a:lstStyle/>
          <a:p>
            <a:r>
              <a:rPr lang="en-US" smtClean="0">
                <a:latin typeface="Arial" charset="0"/>
              </a:rPr>
              <a:t>SYSC 5704: Elements of Computer Systems</a:t>
            </a:r>
          </a:p>
        </p:txBody>
      </p:sp>
      <p:sp>
        <p:nvSpPr>
          <p:cNvPr id="35844" name="Slide Number Placeholder 5"/>
          <p:cNvSpPr>
            <a:spLocks noGrp="1"/>
          </p:cNvSpPr>
          <p:nvPr>
            <p:ph type="sldNum" sz="quarter" idx="12"/>
          </p:nvPr>
        </p:nvSpPr>
        <p:spPr>
          <a:noFill/>
        </p:spPr>
        <p:txBody>
          <a:bodyPr/>
          <a:lstStyle/>
          <a:p>
            <a:fld id="{6B370F44-8100-4385-8894-C74F3BFF6385}" type="slidenum">
              <a:rPr lang="en-US" smtClean="0">
                <a:latin typeface="Arial" charset="0"/>
              </a:rPr>
              <a:pPr/>
              <a:t>35</a:t>
            </a:fld>
            <a:endParaRPr lang="en-US" smtClean="0">
              <a:latin typeface="Arial" charset="0"/>
            </a:endParaRPr>
          </a:p>
        </p:txBody>
      </p:sp>
      <p:sp>
        <p:nvSpPr>
          <p:cNvPr id="35845" name="Rectangle 2"/>
          <p:cNvSpPr>
            <a:spLocks noGrp="1" noChangeArrowheads="1"/>
          </p:cNvSpPr>
          <p:nvPr>
            <p:ph type="title"/>
          </p:nvPr>
        </p:nvSpPr>
        <p:spPr/>
        <p:txBody>
          <a:bodyPr/>
          <a:lstStyle/>
          <a:p>
            <a:pPr eaLnBrk="1" hangingPunct="1"/>
            <a:endParaRPr lang="en-US" smtClean="0"/>
          </a:p>
        </p:txBody>
      </p:sp>
      <p:sp>
        <p:nvSpPr>
          <p:cNvPr id="35846" name="Rectangle 3"/>
          <p:cNvSpPr>
            <a:spLocks noGrp="1" noChangeArrowheads="1"/>
          </p:cNvSpPr>
          <p:nvPr>
            <p:ph type="body" idx="1"/>
          </p:nvPr>
        </p:nvSpPr>
        <p:spPr>
          <a:xfrm>
            <a:off x="457200" y="685800"/>
            <a:ext cx="8229600" cy="4525963"/>
          </a:xfrm>
        </p:spPr>
        <p:txBody>
          <a:bodyPr/>
          <a:lstStyle/>
          <a:p>
            <a:pPr eaLnBrk="1" hangingPunct="1">
              <a:lnSpc>
                <a:spcPct val="90000"/>
              </a:lnSpc>
            </a:pPr>
            <a:r>
              <a:rPr lang="en-US" sz="2800" smtClean="0"/>
              <a:t>Within a process: one or more threads each with the following:</a:t>
            </a:r>
          </a:p>
          <a:p>
            <a:pPr lvl="1" eaLnBrk="1" hangingPunct="1">
              <a:lnSpc>
                <a:spcPct val="90000"/>
              </a:lnSpc>
            </a:pPr>
            <a:r>
              <a:rPr lang="en-US" sz="2400" smtClean="0"/>
              <a:t>Thread execution state</a:t>
            </a:r>
          </a:p>
          <a:p>
            <a:pPr lvl="1" eaLnBrk="1" hangingPunct="1">
              <a:lnSpc>
                <a:spcPct val="90000"/>
              </a:lnSpc>
            </a:pPr>
            <a:r>
              <a:rPr lang="en-US" sz="2400" smtClean="0"/>
              <a:t>Saved thread context when not running</a:t>
            </a:r>
          </a:p>
          <a:p>
            <a:pPr lvl="1" eaLnBrk="1" hangingPunct="1">
              <a:lnSpc>
                <a:spcPct val="90000"/>
              </a:lnSpc>
            </a:pPr>
            <a:r>
              <a:rPr lang="en-US" sz="2400" smtClean="0"/>
              <a:t>Execution stack</a:t>
            </a:r>
          </a:p>
          <a:p>
            <a:pPr lvl="1" eaLnBrk="1" hangingPunct="1">
              <a:lnSpc>
                <a:spcPct val="90000"/>
              </a:lnSpc>
            </a:pPr>
            <a:r>
              <a:rPr lang="en-US" sz="2400" smtClean="0"/>
              <a:t>Some per-thread storage for local variables</a:t>
            </a:r>
          </a:p>
          <a:p>
            <a:pPr lvl="1" eaLnBrk="1" hangingPunct="1">
              <a:lnSpc>
                <a:spcPct val="90000"/>
              </a:lnSpc>
            </a:pPr>
            <a:r>
              <a:rPr lang="en-US" sz="2400" smtClean="0"/>
              <a:t>Access to the memory and resources of its process shared with all other threads in that process</a:t>
            </a:r>
          </a:p>
          <a:p>
            <a:pPr eaLnBrk="1" hangingPunct="1">
              <a:lnSpc>
                <a:spcPct val="90000"/>
              </a:lnSpc>
            </a:pPr>
            <a:r>
              <a:rPr lang="en-US" sz="2800" smtClean="0"/>
              <a:t>A separate thread table is needed, with one entry per thread. </a:t>
            </a:r>
          </a:p>
          <a:p>
            <a:pPr lvl="1" eaLnBrk="1" hangingPunct="1">
              <a:lnSpc>
                <a:spcPct val="90000"/>
              </a:lnSpc>
            </a:pPr>
            <a:r>
              <a:rPr lang="en-US" sz="2400" smtClean="0"/>
              <a:t>Per-thread items: program counter (threads can be suspended and resumed), registers (must be saved during suspension) and state (running, ready, blocked)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2"/>
          <p:cNvSpPr>
            <a:spLocks noGrp="1"/>
          </p:cNvSpPr>
          <p:nvPr>
            <p:ph type="dt" sz="quarter" idx="10"/>
          </p:nvPr>
        </p:nvSpPr>
        <p:spPr>
          <a:noFill/>
        </p:spPr>
        <p:txBody>
          <a:bodyPr/>
          <a:lstStyle/>
          <a:p>
            <a:r>
              <a:rPr lang="en-US" dirty="0" smtClean="0">
                <a:latin typeface="Arial" charset="0"/>
              </a:rPr>
              <a:t>Fall 2012</a:t>
            </a:r>
            <a:endParaRPr lang="en-US" dirty="0" smtClean="0">
              <a:latin typeface="Arial" charset="0"/>
            </a:endParaRPr>
          </a:p>
        </p:txBody>
      </p:sp>
      <p:sp>
        <p:nvSpPr>
          <p:cNvPr id="36867" name="Footer Placeholder 3"/>
          <p:cNvSpPr>
            <a:spLocks noGrp="1"/>
          </p:cNvSpPr>
          <p:nvPr>
            <p:ph type="ftr" sz="quarter" idx="11"/>
          </p:nvPr>
        </p:nvSpPr>
        <p:spPr>
          <a:noFill/>
        </p:spPr>
        <p:txBody>
          <a:bodyPr/>
          <a:lstStyle/>
          <a:p>
            <a:r>
              <a:rPr lang="en-US" smtClean="0">
                <a:latin typeface="Arial" charset="0"/>
              </a:rPr>
              <a:t>SYSC 5704: Elements of Computer Systems</a:t>
            </a:r>
          </a:p>
        </p:txBody>
      </p:sp>
      <p:sp>
        <p:nvSpPr>
          <p:cNvPr id="36868" name="Slide Number Placeholder 4"/>
          <p:cNvSpPr>
            <a:spLocks noGrp="1"/>
          </p:cNvSpPr>
          <p:nvPr>
            <p:ph type="sldNum" sz="quarter" idx="12"/>
          </p:nvPr>
        </p:nvSpPr>
        <p:spPr>
          <a:noFill/>
        </p:spPr>
        <p:txBody>
          <a:bodyPr/>
          <a:lstStyle/>
          <a:p>
            <a:fld id="{5F378EA5-EE78-4AE9-898E-4DC2C519A461}" type="slidenum">
              <a:rPr lang="en-US" smtClean="0">
                <a:latin typeface="Arial" charset="0"/>
              </a:rPr>
              <a:pPr/>
              <a:t>36</a:t>
            </a:fld>
            <a:endParaRPr lang="en-US" smtClean="0">
              <a:latin typeface="Arial" charset="0"/>
            </a:endParaRPr>
          </a:p>
        </p:txBody>
      </p:sp>
      <p:sp>
        <p:nvSpPr>
          <p:cNvPr id="36869" name="Rectangle 2"/>
          <p:cNvSpPr>
            <a:spLocks noGrp="1" noChangeArrowheads="1"/>
          </p:cNvSpPr>
          <p:nvPr>
            <p:ph type="title"/>
          </p:nvPr>
        </p:nvSpPr>
        <p:spPr>
          <a:xfrm>
            <a:off x="457200" y="274638"/>
            <a:ext cx="7988300" cy="685800"/>
          </a:xfrm>
        </p:spPr>
        <p:txBody>
          <a:bodyPr/>
          <a:lstStyle/>
          <a:p>
            <a:pPr eaLnBrk="1" hangingPunct="1"/>
            <a:r>
              <a:rPr lang="en-US" smtClean="0"/>
              <a:t>Single threaded and multithreaded process models</a:t>
            </a:r>
          </a:p>
        </p:txBody>
      </p:sp>
      <p:pic>
        <p:nvPicPr>
          <p:cNvPr id="36870" name="Picture 3"/>
          <p:cNvPicPr>
            <a:picLocks noChangeAspect="1" noChangeArrowheads="1"/>
          </p:cNvPicPr>
          <p:nvPr/>
        </p:nvPicPr>
        <p:blipFill>
          <a:blip r:embed="rId3" cstate="print"/>
          <a:srcRect/>
          <a:stretch>
            <a:fillRect/>
          </a:stretch>
        </p:blipFill>
        <p:spPr bwMode="auto">
          <a:xfrm>
            <a:off x="327025" y="1676400"/>
            <a:ext cx="8816975" cy="470852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3"/>
          <p:cNvSpPr>
            <a:spLocks noGrp="1"/>
          </p:cNvSpPr>
          <p:nvPr>
            <p:ph type="dt" sz="quarter" idx="10"/>
          </p:nvPr>
        </p:nvSpPr>
        <p:spPr>
          <a:noFill/>
        </p:spPr>
        <p:txBody>
          <a:bodyPr/>
          <a:lstStyle/>
          <a:p>
            <a:r>
              <a:rPr lang="en-US" dirty="0" smtClean="0">
                <a:latin typeface="Arial" charset="0"/>
              </a:rPr>
              <a:t>Fall 2012</a:t>
            </a:r>
            <a:endParaRPr lang="en-US" dirty="0" smtClean="0">
              <a:latin typeface="Arial" charset="0"/>
            </a:endParaRPr>
          </a:p>
        </p:txBody>
      </p:sp>
      <p:sp>
        <p:nvSpPr>
          <p:cNvPr id="37891" name="Footer Placeholder 4"/>
          <p:cNvSpPr>
            <a:spLocks noGrp="1"/>
          </p:cNvSpPr>
          <p:nvPr>
            <p:ph type="ftr" sz="quarter" idx="11"/>
          </p:nvPr>
        </p:nvSpPr>
        <p:spPr>
          <a:noFill/>
        </p:spPr>
        <p:txBody>
          <a:bodyPr/>
          <a:lstStyle/>
          <a:p>
            <a:r>
              <a:rPr lang="en-US" smtClean="0">
                <a:latin typeface="Arial" charset="0"/>
              </a:rPr>
              <a:t>SYSC 5704: Elements of Computer Systems</a:t>
            </a:r>
          </a:p>
        </p:txBody>
      </p:sp>
      <p:sp>
        <p:nvSpPr>
          <p:cNvPr id="37892" name="Slide Number Placeholder 5"/>
          <p:cNvSpPr>
            <a:spLocks noGrp="1"/>
          </p:cNvSpPr>
          <p:nvPr>
            <p:ph type="sldNum" sz="quarter" idx="12"/>
          </p:nvPr>
        </p:nvSpPr>
        <p:spPr>
          <a:noFill/>
        </p:spPr>
        <p:txBody>
          <a:bodyPr/>
          <a:lstStyle/>
          <a:p>
            <a:fld id="{7E118A08-2B38-4E6B-B0EA-662DFB3AB9EA}" type="slidenum">
              <a:rPr lang="en-US" smtClean="0">
                <a:latin typeface="Arial" charset="0"/>
              </a:rPr>
              <a:pPr/>
              <a:t>37</a:t>
            </a:fld>
            <a:endParaRPr lang="en-US" smtClean="0">
              <a:latin typeface="Arial" charset="0"/>
            </a:endParaRPr>
          </a:p>
        </p:txBody>
      </p:sp>
      <p:sp>
        <p:nvSpPr>
          <p:cNvPr id="37893" name="Rectangle 2"/>
          <p:cNvSpPr>
            <a:spLocks noGrp="1" noChangeArrowheads="1"/>
          </p:cNvSpPr>
          <p:nvPr>
            <p:ph type="title"/>
          </p:nvPr>
        </p:nvSpPr>
        <p:spPr/>
        <p:txBody>
          <a:bodyPr/>
          <a:lstStyle/>
          <a:p>
            <a:pPr eaLnBrk="1" hangingPunct="1"/>
            <a:endParaRPr lang="en-US" smtClean="0"/>
          </a:p>
        </p:txBody>
      </p:sp>
      <p:sp>
        <p:nvSpPr>
          <p:cNvPr id="37894" name="Rectangle 3"/>
          <p:cNvSpPr>
            <a:spLocks noGrp="1" noChangeArrowheads="1"/>
          </p:cNvSpPr>
          <p:nvPr>
            <p:ph type="body" idx="1"/>
          </p:nvPr>
        </p:nvSpPr>
        <p:spPr/>
        <p:txBody>
          <a:bodyPr/>
          <a:lstStyle/>
          <a:p>
            <a:pPr eaLnBrk="1" hangingPunct="1">
              <a:lnSpc>
                <a:spcPct val="90000"/>
              </a:lnSpc>
            </a:pPr>
            <a:r>
              <a:rPr lang="en-US" sz="2400" smtClean="0"/>
              <a:t>The key benefits of threads derive from the performance implications:</a:t>
            </a:r>
          </a:p>
          <a:p>
            <a:pPr lvl="1" eaLnBrk="1" hangingPunct="1">
              <a:lnSpc>
                <a:spcPct val="90000"/>
              </a:lnSpc>
            </a:pPr>
            <a:r>
              <a:rPr lang="en-US" sz="2000" smtClean="0"/>
              <a:t>It takes far less time to create a new thread in an existing process than to create a brand-new process (Unix, factor of 10)</a:t>
            </a:r>
          </a:p>
          <a:p>
            <a:pPr lvl="1" eaLnBrk="1" hangingPunct="1">
              <a:lnSpc>
                <a:spcPct val="90000"/>
              </a:lnSpc>
            </a:pPr>
            <a:r>
              <a:rPr lang="en-US" sz="2000" smtClean="0"/>
              <a:t>It takes less time to terminate a thread</a:t>
            </a:r>
          </a:p>
          <a:p>
            <a:pPr lvl="1" eaLnBrk="1" hangingPunct="1">
              <a:lnSpc>
                <a:spcPct val="90000"/>
              </a:lnSpc>
            </a:pPr>
            <a:r>
              <a:rPr lang="en-US" sz="2000" smtClean="0"/>
              <a:t>It takes less time to switch between two threads within the same process</a:t>
            </a:r>
          </a:p>
          <a:p>
            <a:pPr lvl="1" eaLnBrk="1" hangingPunct="1">
              <a:lnSpc>
                <a:spcPct val="90000"/>
              </a:lnSpc>
            </a:pPr>
            <a:r>
              <a:rPr lang="en-US" sz="2000" smtClean="0"/>
              <a:t>They also enhance communication efficiency between different programs </a:t>
            </a:r>
          </a:p>
          <a:p>
            <a:pPr eaLnBrk="1" hangingPunct="1">
              <a:lnSpc>
                <a:spcPct val="90000"/>
              </a:lnSpc>
            </a:pPr>
            <a:r>
              <a:rPr lang="en-US" sz="2400" smtClean="0"/>
              <a:t>Thus, it is far more efficient to use a collection of threads rather than a collection of separate processes, if there is an application or function that should be implemented as a set of related units of execution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3"/>
          <p:cNvSpPr>
            <a:spLocks noGrp="1"/>
          </p:cNvSpPr>
          <p:nvPr>
            <p:ph type="dt" sz="quarter" idx="10"/>
          </p:nvPr>
        </p:nvSpPr>
        <p:spPr>
          <a:noFill/>
        </p:spPr>
        <p:txBody>
          <a:bodyPr/>
          <a:lstStyle/>
          <a:p>
            <a:r>
              <a:rPr lang="en-US" dirty="0" smtClean="0">
                <a:latin typeface="Arial" charset="0"/>
              </a:rPr>
              <a:t>Fall 2012</a:t>
            </a:r>
            <a:endParaRPr lang="en-US" dirty="0" smtClean="0">
              <a:latin typeface="Arial" charset="0"/>
            </a:endParaRPr>
          </a:p>
        </p:txBody>
      </p:sp>
      <p:sp>
        <p:nvSpPr>
          <p:cNvPr id="38915" name="Footer Placeholder 4"/>
          <p:cNvSpPr>
            <a:spLocks noGrp="1"/>
          </p:cNvSpPr>
          <p:nvPr>
            <p:ph type="ftr" sz="quarter" idx="11"/>
          </p:nvPr>
        </p:nvSpPr>
        <p:spPr>
          <a:noFill/>
        </p:spPr>
        <p:txBody>
          <a:bodyPr/>
          <a:lstStyle/>
          <a:p>
            <a:r>
              <a:rPr lang="en-US" smtClean="0">
                <a:latin typeface="Arial" charset="0"/>
              </a:rPr>
              <a:t>SYSC 5704: Elements of Computer Systems</a:t>
            </a:r>
          </a:p>
        </p:txBody>
      </p:sp>
      <p:sp>
        <p:nvSpPr>
          <p:cNvPr id="38916" name="Slide Number Placeholder 5"/>
          <p:cNvSpPr>
            <a:spLocks noGrp="1"/>
          </p:cNvSpPr>
          <p:nvPr>
            <p:ph type="sldNum" sz="quarter" idx="12"/>
          </p:nvPr>
        </p:nvSpPr>
        <p:spPr>
          <a:noFill/>
        </p:spPr>
        <p:txBody>
          <a:bodyPr/>
          <a:lstStyle/>
          <a:p>
            <a:fld id="{A46E32E9-9A1A-4708-8890-D8AB70076E3B}" type="slidenum">
              <a:rPr lang="en-US" smtClean="0">
                <a:latin typeface="Arial" charset="0"/>
              </a:rPr>
              <a:pPr/>
              <a:t>38</a:t>
            </a:fld>
            <a:endParaRPr lang="en-US" smtClean="0">
              <a:latin typeface="Arial" charset="0"/>
            </a:endParaRPr>
          </a:p>
        </p:txBody>
      </p:sp>
      <p:sp>
        <p:nvSpPr>
          <p:cNvPr id="38917" name="Rectangle 2"/>
          <p:cNvSpPr>
            <a:spLocks noGrp="1" noChangeArrowheads="1"/>
          </p:cNvSpPr>
          <p:nvPr>
            <p:ph type="title"/>
          </p:nvPr>
        </p:nvSpPr>
        <p:spPr>
          <a:xfrm>
            <a:off x="609600" y="457200"/>
            <a:ext cx="7772400" cy="1143000"/>
          </a:xfrm>
        </p:spPr>
        <p:txBody>
          <a:bodyPr/>
          <a:lstStyle/>
          <a:p>
            <a:pPr eaLnBrk="1" hangingPunct="1"/>
            <a:r>
              <a:rPr lang="en-US" smtClean="0"/>
              <a:t>Threading Example</a:t>
            </a:r>
          </a:p>
        </p:txBody>
      </p:sp>
      <p:sp>
        <p:nvSpPr>
          <p:cNvPr id="38918" name="Rectangle 3"/>
          <p:cNvSpPr>
            <a:spLocks noGrp="1" noChangeArrowheads="1"/>
          </p:cNvSpPr>
          <p:nvPr>
            <p:ph type="body" idx="1"/>
          </p:nvPr>
        </p:nvSpPr>
        <p:spPr>
          <a:xfrm>
            <a:off x="609600" y="1371600"/>
            <a:ext cx="8229600" cy="4525963"/>
          </a:xfrm>
        </p:spPr>
        <p:txBody>
          <a:bodyPr/>
          <a:lstStyle/>
          <a:p>
            <a:pPr eaLnBrk="1" hangingPunct="1"/>
            <a:r>
              <a:rPr lang="en-US" sz="2800" smtClean="0"/>
              <a:t>File server: As each new file request comes in, a new thread can be spawned for the file management program</a:t>
            </a:r>
          </a:p>
          <a:p>
            <a:pPr eaLnBrk="1" hangingPunct="1"/>
            <a:r>
              <a:rPr lang="en-US" sz="2800" smtClean="0"/>
              <a:t>Since a server will handle many requests, many threads will be created and destroyed in a short period. </a:t>
            </a:r>
          </a:p>
          <a:p>
            <a:pPr eaLnBrk="1" hangingPunct="1"/>
            <a:r>
              <a:rPr lang="en-US" sz="2800" smtClean="0"/>
              <a:t>If the server runs on a multiprocessor machine, then multiple threads within the same process can be executing simultaneously on different processors.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3"/>
          <p:cNvSpPr>
            <a:spLocks noGrp="1"/>
          </p:cNvSpPr>
          <p:nvPr>
            <p:ph type="dt" sz="quarter" idx="10"/>
          </p:nvPr>
        </p:nvSpPr>
        <p:spPr>
          <a:xfrm>
            <a:off x="0" y="5410200"/>
            <a:ext cx="2133600" cy="476250"/>
          </a:xfrm>
          <a:noFill/>
        </p:spPr>
        <p:txBody>
          <a:bodyPr/>
          <a:lstStyle/>
          <a:p>
            <a:r>
              <a:rPr lang="en-US" dirty="0" smtClean="0">
                <a:latin typeface="Arial" charset="0"/>
              </a:rPr>
              <a:t>Fall 2012</a:t>
            </a:r>
            <a:endParaRPr lang="en-US" dirty="0" smtClean="0">
              <a:latin typeface="Arial" charset="0"/>
            </a:endParaRPr>
          </a:p>
        </p:txBody>
      </p:sp>
      <p:sp>
        <p:nvSpPr>
          <p:cNvPr id="39939" name="Footer Placeholder 4"/>
          <p:cNvSpPr>
            <a:spLocks noGrp="1"/>
          </p:cNvSpPr>
          <p:nvPr>
            <p:ph type="ftr" sz="quarter" idx="11"/>
          </p:nvPr>
        </p:nvSpPr>
        <p:spPr>
          <a:noFill/>
        </p:spPr>
        <p:txBody>
          <a:bodyPr/>
          <a:lstStyle/>
          <a:p>
            <a:r>
              <a:rPr lang="en-US" smtClean="0">
                <a:latin typeface="Arial" charset="0"/>
              </a:rPr>
              <a:t>SYSC 5704: Elements of Computer Systems</a:t>
            </a:r>
          </a:p>
        </p:txBody>
      </p:sp>
      <p:sp>
        <p:nvSpPr>
          <p:cNvPr id="39940" name="Slide Number Placeholder 5"/>
          <p:cNvSpPr>
            <a:spLocks noGrp="1"/>
          </p:cNvSpPr>
          <p:nvPr>
            <p:ph type="sldNum" sz="quarter" idx="12"/>
          </p:nvPr>
        </p:nvSpPr>
        <p:spPr>
          <a:noFill/>
        </p:spPr>
        <p:txBody>
          <a:bodyPr/>
          <a:lstStyle/>
          <a:p>
            <a:fld id="{F5412A79-B2B1-4476-B9B7-629278BE7027}" type="slidenum">
              <a:rPr lang="en-US" smtClean="0">
                <a:latin typeface="Arial" charset="0"/>
              </a:rPr>
              <a:pPr/>
              <a:t>39</a:t>
            </a:fld>
            <a:endParaRPr lang="en-US" smtClean="0">
              <a:latin typeface="Arial" charset="0"/>
            </a:endParaRPr>
          </a:p>
        </p:txBody>
      </p:sp>
      <p:sp>
        <p:nvSpPr>
          <p:cNvPr id="39941" name="Rectangle 2"/>
          <p:cNvSpPr>
            <a:spLocks noGrp="1" noChangeArrowheads="1"/>
          </p:cNvSpPr>
          <p:nvPr>
            <p:ph type="title"/>
          </p:nvPr>
        </p:nvSpPr>
        <p:spPr/>
        <p:txBody>
          <a:bodyPr/>
          <a:lstStyle/>
          <a:p>
            <a:pPr eaLnBrk="1" hangingPunct="1"/>
            <a:r>
              <a:rPr lang="en-US" smtClean="0"/>
              <a:t>Database Software</a:t>
            </a:r>
          </a:p>
        </p:txBody>
      </p:sp>
      <p:sp>
        <p:nvSpPr>
          <p:cNvPr id="39942" name="Rectangle 3"/>
          <p:cNvSpPr>
            <a:spLocks noGrp="1" noChangeArrowheads="1"/>
          </p:cNvSpPr>
          <p:nvPr>
            <p:ph type="body" idx="1"/>
          </p:nvPr>
        </p:nvSpPr>
        <p:spPr/>
        <p:txBody>
          <a:bodyPr/>
          <a:lstStyle/>
          <a:p>
            <a:pPr eaLnBrk="1" hangingPunct="1"/>
            <a:endParaRPr lang="en-US" smtClean="0"/>
          </a:p>
        </p:txBody>
      </p:sp>
      <p:pic>
        <p:nvPicPr>
          <p:cNvPr id="39943" name="Picture 6" descr="figure8-17.bmp"/>
          <p:cNvPicPr>
            <a:picLocks noChangeAspect="1"/>
          </p:cNvPicPr>
          <p:nvPr/>
        </p:nvPicPr>
        <p:blipFill>
          <a:blip r:embed="rId3" cstate="print"/>
          <a:srcRect/>
          <a:stretch>
            <a:fillRect/>
          </a:stretch>
        </p:blipFill>
        <p:spPr bwMode="auto">
          <a:xfrm>
            <a:off x="1219200" y="0"/>
            <a:ext cx="7262813" cy="6858000"/>
          </a:xfrm>
          <a:prstGeom prst="rect">
            <a:avLst/>
          </a:prstGeom>
          <a:noFill/>
          <a:ln w="9525">
            <a:noFill/>
            <a:miter lim="800000"/>
            <a:headEnd/>
            <a:tailEnd/>
          </a:ln>
        </p:spPr>
      </p:pic>
      <p:sp>
        <p:nvSpPr>
          <p:cNvPr id="8" name="Oval 7"/>
          <p:cNvSpPr/>
          <p:nvPr/>
        </p:nvSpPr>
        <p:spPr bwMode="auto">
          <a:xfrm>
            <a:off x="1981200" y="2057400"/>
            <a:ext cx="3810000" cy="1447800"/>
          </a:xfrm>
          <a:prstGeom prst="ellipse">
            <a:avLst/>
          </a:prstGeom>
          <a:noFill/>
          <a:ln w="76200" cap="flat" cmpd="sng" algn="ctr">
            <a:solidFill>
              <a:schemeClr val="accent5">
                <a:lumMod val="50000"/>
              </a:schemeClr>
            </a:solidFill>
            <a:prstDash val="solid"/>
            <a:round/>
            <a:headEnd type="none" w="med" len="med"/>
            <a:tailEnd type="none" w="med" len="med"/>
          </a:ln>
          <a:effectLst/>
        </p:spPr>
        <p:txBody>
          <a:bodyPr wrap="none">
            <a:spAutoFit/>
          </a:bodyPr>
          <a:lstStyle/>
          <a:p>
            <a:pPr marL="342900" indent="-342900">
              <a:defRPr/>
            </a:pPr>
            <a:endParaRPr lang="en-US">
              <a:latin typeface="Arial" pitchFamily="34" charset="0"/>
            </a:endParaRPr>
          </a:p>
        </p:txBody>
      </p:sp>
      <p:sp>
        <p:nvSpPr>
          <p:cNvPr id="39945" name="TextBox 8"/>
          <p:cNvSpPr txBox="1">
            <a:spLocks noChangeArrowheads="1"/>
          </p:cNvSpPr>
          <p:nvPr/>
        </p:nvSpPr>
        <p:spPr bwMode="auto">
          <a:xfrm>
            <a:off x="533400" y="6153150"/>
            <a:ext cx="628650" cy="400050"/>
          </a:xfrm>
          <a:prstGeom prst="rect">
            <a:avLst/>
          </a:prstGeom>
          <a:noFill/>
          <a:ln w="9525">
            <a:noFill/>
            <a:miter lim="800000"/>
            <a:headEnd/>
            <a:tailEnd/>
          </a:ln>
        </p:spPr>
        <p:txBody>
          <a:bodyPr wrap="none">
            <a:spAutoFit/>
          </a:bodyPr>
          <a:lstStyle/>
          <a:p>
            <a:r>
              <a:rPr lang="en-US"/>
              <a:t>Null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noFill/>
        </p:spPr>
        <p:txBody>
          <a:bodyPr/>
          <a:lstStyle/>
          <a:p>
            <a:r>
              <a:rPr lang="en-US" dirty="0" smtClean="0">
                <a:latin typeface="Arial" charset="0"/>
              </a:rPr>
              <a:t>Fall 2012</a:t>
            </a:r>
            <a:endParaRPr lang="en-US" dirty="0" smtClean="0">
              <a:latin typeface="Arial" charset="0"/>
            </a:endParaRPr>
          </a:p>
        </p:txBody>
      </p:sp>
      <p:sp>
        <p:nvSpPr>
          <p:cNvPr id="4099" name="Footer Placeholder 4"/>
          <p:cNvSpPr>
            <a:spLocks noGrp="1"/>
          </p:cNvSpPr>
          <p:nvPr>
            <p:ph type="ftr" sz="quarter" idx="11"/>
          </p:nvPr>
        </p:nvSpPr>
        <p:spPr>
          <a:noFill/>
        </p:spPr>
        <p:txBody>
          <a:bodyPr/>
          <a:lstStyle/>
          <a:p>
            <a:r>
              <a:rPr lang="en-US" smtClean="0">
                <a:latin typeface="Arial" charset="0"/>
              </a:rPr>
              <a:t>SYSC 5704: Elements of Computer Systems</a:t>
            </a:r>
          </a:p>
        </p:txBody>
      </p:sp>
      <p:sp>
        <p:nvSpPr>
          <p:cNvPr id="4100" name="Slide Number Placeholder 5"/>
          <p:cNvSpPr>
            <a:spLocks noGrp="1"/>
          </p:cNvSpPr>
          <p:nvPr>
            <p:ph type="sldNum" sz="quarter" idx="12"/>
          </p:nvPr>
        </p:nvSpPr>
        <p:spPr>
          <a:noFill/>
        </p:spPr>
        <p:txBody>
          <a:bodyPr/>
          <a:lstStyle/>
          <a:p>
            <a:fld id="{7192CC22-CC42-40D6-BC32-76A651BC4ED3}" type="slidenum">
              <a:rPr lang="en-US" smtClean="0">
                <a:latin typeface="Arial" charset="0"/>
              </a:rPr>
              <a:pPr/>
              <a:t>4</a:t>
            </a:fld>
            <a:endParaRPr lang="en-US" smtClean="0">
              <a:latin typeface="Arial" charset="0"/>
            </a:endParaRPr>
          </a:p>
        </p:txBody>
      </p:sp>
      <p:sp>
        <p:nvSpPr>
          <p:cNvPr id="4101" name="Rectangle 2"/>
          <p:cNvSpPr>
            <a:spLocks noGrp="1" noChangeArrowheads="1"/>
          </p:cNvSpPr>
          <p:nvPr>
            <p:ph type="title"/>
          </p:nvPr>
        </p:nvSpPr>
        <p:spPr/>
        <p:txBody>
          <a:bodyPr/>
          <a:lstStyle/>
          <a:p>
            <a:pPr eaLnBrk="1" hangingPunct="1"/>
            <a:r>
              <a:rPr lang="en-US" smtClean="0"/>
              <a:t>Typical O/S services</a:t>
            </a:r>
          </a:p>
        </p:txBody>
      </p:sp>
      <p:sp>
        <p:nvSpPr>
          <p:cNvPr id="4102" name="Rectangle 3"/>
          <p:cNvSpPr>
            <a:spLocks noGrp="1" noChangeArrowheads="1"/>
          </p:cNvSpPr>
          <p:nvPr>
            <p:ph type="body" idx="1"/>
          </p:nvPr>
        </p:nvSpPr>
        <p:spPr>
          <a:xfrm>
            <a:off x="685800" y="1371600"/>
            <a:ext cx="7772400" cy="4572000"/>
          </a:xfrm>
        </p:spPr>
        <p:txBody>
          <a:bodyPr/>
          <a:lstStyle/>
          <a:p>
            <a:pPr eaLnBrk="1" hangingPunct="1">
              <a:lnSpc>
                <a:spcPct val="90000"/>
              </a:lnSpc>
            </a:pPr>
            <a:r>
              <a:rPr lang="en-US" sz="2400" smtClean="0"/>
              <a:t>Human Interface</a:t>
            </a:r>
          </a:p>
          <a:p>
            <a:pPr lvl="1" eaLnBrk="1" hangingPunct="1">
              <a:lnSpc>
                <a:spcPct val="90000"/>
              </a:lnSpc>
            </a:pPr>
            <a:r>
              <a:rPr lang="en-US" sz="2000" smtClean="0"/>
              <a:t>Layer of abstraction between user or application &amp; hardware</a:t>
            </a:r>
          </a:p>
          <a:p>
            <a:pPr lvl="1" eaLnBrk="1" hangingPunct="1">
              <a:lnSpc>
                <a:spcPct val="90000"/>
              </a:lnSpc>
            </a:pPr>
            <a:r>
              <a:rPr lang="en-US" sz="2000" smtClean="0"/>
              <a:t>3 standard interfaces: hardware, applications, users</a:t>
            </a:r>
          </a:p>
          <a:p>
            <a:pPr lvl="1" eaLnBrk="1" hangingPunct="1">
              <a:lnSpc>
                <a:spcPct val="90000"/>
              </a:lnSpc>
            </a:pPr>
            <a:r>
              <a:rPr lang="en-US" sz="2000" smtClean="0"/>
              <a:t>Command line versus GUI</a:t>
            </a:r>
          </a:p>
          <a:p>
            <a:pPr eaLnBrk="1" hangingPunct="1">
              <a:lnSpc>
                <a:spcPct val="90000"/>
              </a:lnSpc>
            </a:pPr>
            <a:r>
              <a:rPr lang="en-US" sz="2400" smtClean="0"/>
              <a:t>Process Management</a:t>
            </a:r>
          </a:p>
          <a:p>
            <a:pPr lvl="1" eaLnBrk="1" hangingPunct="1">
              <a:lnSpc>
                <a:spcPct val="90000"/>
              </a:lnSpc>
            </a:pPr>
            <a:r>
              <a:rPr lang="en-US" sz="2000" smtClean="0"/>
              <a:t>Process : Independent program</a:t>
            </a:r>
          </a:p>
          <a:p>
            <a:pPr lvl="1" eaLnBrk="1" hangingPunct="1">
              <a:lnSpc>
                <a:spcPct val="90000"/>
              </a:lnSpc>
            </a:pPr>
            <a:r>
              <a:rPr lang="en-US" sz="2000" smtClean="0"/>
              <a:t>Thread: Separate thread of control within Process</a:t>
            </a:r>
          </a:p>
          <a:p>
            <a:pPr lvl="2" eaLnBrk="1" hangingPunct="1">
              <a:lnSpc>
                <a:spcPct val="90000"/>
              </a:lnSpc>
            </a:pPr>
            <a:r>
              <a:rPr lang="en-US" sz="1800" smtClean="0"/>
              <a:t>Smallest schedulable unit</a:t>
            </a:r>
          </a:p>
          <a:p>
            <a:pPr lvl="1" eaLnBrk="1" hangingPunct="1">
              <a:lnSpc>
                <a:spcPct val="90000"/>
              </a:lnSpc>
            </a:pPr>
            <a:r>
              <a:rPr lang="en-US" sz="2000" smtClean="0"/>
              <a:t>Services: Creation, scheduling, synchronization</a:t>
            </a:r>
          </a:p>
          <a:p>
            <a:pPr eaLnBrk="1" hangingPunct="1">
              <a:lnSpc>
                <a:spcPct val="90000"/>
              </a:lnSpc>
            </a:pPr>
            <a:r>
              <a:rPr lang="en-US" sz="2400" smtClean="0"/>
              <a:t>Resource Management</a:t>
            </a:r>
          </a:p>
          <a:p>
            <a:pPr lvl="1" eaLnBrk="1" hangingPunct="1">
              <a:lnSpc>
                <a:spcPct val="90000"/>
              </a:lnSpc>
            </a:pPr>
            <a:r>
              <a:rPr lang="en-US" sz="2000" smtClean="0"/>
              <a:t>Resources: CPU, </a:t>
            </a:r>
            <a:r>
              <a:rPr lang="en-US" sz="2000" smtClean="0">
                <a:solidFill>
                  <a:schemeClr val="accent2"/>
                </a:solidFill>
              </a:rPr>
              <a:t>memory, I/O</a:t>
            </a:r>
          </a:p>
          <a:p>
            <a:pPr lvl="1" eaLnBrk="1" hangingPunct="1">
              <a:lnSpc>
                <a:spcPct val="90000"/>
              </a:lnSpc>
            </a:pPr>
            <a:r>
              <a:rPr lang="en-US" sz="2000" smtClean="0"/>
              <a:t>Memory: Virtual Memory, Paging; I/O: Device Drivers</a:t>
            </a:r>
          </a:p>
          <a:p>
            <a:pPr eaLnBrk="1" hangingPunct="1">
              <a:lnSpc>
                <a:spcPct val="90000"/>
              </a:lnSpc>
            </a:pPr>
            <a:r>
              <a:rPr lang="en-US" sz="2400" smtClean="0"/>
              <a:t>Security &amp; Protection</a:t>
            </a:r>
          </a:p>
          <a:p>
            <a:pPr lvl="1" eaLnBrk="1" hangingPunct="1">
              <a:lnSpc>
                <a:spcPct val="90000"/>
              </a:lnSpc>
            </a:pPr>
            <a:r>
              <a:rPr lang="en-US" sz="2000" smtClean="0"/>
              <a:t>All requests for resources pass through O/S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ACID Properties of DBs</a:t>
            </a:r>
          </a:p>
        </p:txBody>
      </p:sp>
      <p:sp>
        <p:nvSpPr>
          <p:cNvPr id="40963" name="Content Placeholder 2"/>
          <p:cNvSpPr>
            <a:spLocks noGrp="1"/>
          </p:cNvSpPr>
          <p:nvPr>
            <p:ph idx="1"/>
          </p:nvPr>
        </p:nvSpPr>
        <p:spPr/>
        <p:txBody>
          <a:bodyPr/>
          <a:lstStyle/>
          <a:p>
            <a:r>
              <a:rPr lang="en-US" sz="2400" smtClean="0"/>
              <a:t>Atomicity</a:t>
            </a:r>
          </a:p>
          <a:p>
            <a:pPr lvl="1"/>
            <a:r>
              <a:rPr lang="en-US" sz="2400" smtClean="0"/>
              <a:t>All updates related to the transaction are made; or none at all</a:t>
            </a:r>
          </a:p>
          <a:p>
            <a:r>
              <a:rPr lang="en-US" sz="2400" smtClean="0"/>
              <a:t>Consistency</a:t>
            </a:r>
          </a:p>
          <a:p>
            <a:pPr lvl="1"/>
            <a:r>
              <a:rPr lang="en-US" sz="2400" smtClean="0"/>
              <a:t>All updates obey the constraints of the data elements</a:t>
            </a:r>
          </a:p>
          <a:p>
            <a:r>
              <a:rPr lang="en-US" sz="2400" smtClean="0"/>
              <a:t>Isolation</a:t>
            </a:r>
          </a:p>
          <a:p>
            <a:pPr lvl="1"/>
            <a:r>
              <a:rPr lang="en-US" sz="2400" smtClean="0"/>
              <a:t>No transaction can interfere with another</a:t>
            </a:r>
          </a:p>
          <a:p>
            <a:r>
              <a:rPr lang="en-US" sz="2400" smtClean="0"/>
              <a:t>Durability</a:t>
            </a:r>
          </a:p>
          <a:p>
            <a:pPr lvl="1"/>
            <a:r>
              <a:rPr lang="en-US" sz="2400" smtClean="0"/>
              <a:t>Successful transactions are written to durable media ASAP</a:t>
            </a:r>
          </a:p>
        </p:txBody>
      </p:sp>
      <p:sp>
        <p:nvSpPr>
          <p:cNvPr id="40964" name="Date Placeholder 3"/>
          <p:cNvSpPr>
            <a:spLocks noGrp="1"/>
          </p:cNvSpPr>
          <p:nvPr>
            <p:ph type="dt" sz="quarter" idx="10"/>
          </p:nvPr>
        </p:nvSpPr>
        <p:spPr>
          <a:noFill/>
        </p:spPr>
        <p:txBody>
          <a:bodyPr/>
          <a:lstStyle/>
          <a:p>
            <a:r>
              <a:rPr lang="en-US" dirty="0" smtClean="0">
                <a:latin typeface="Arial" charset="0"/>
              </a:rPr>
              <a:t>Fall 2012</a:t>
            </a:r>
            <a:endParaRPr lang="en-US" dirty="0" smtClean="0">
              <a:latin typeface="Arial" charset="0"/>
            </a:endParaRPr>
          </a:p>
        </p:txBody>
      </p:sp>
      <p:sp>
        <p:nvSpPr>
          <p:cNvPr id="40965" name="Footer Placeholder 4"/>
          <p:cNvSpPr>
            <a:spLocks noGrp="1"/>
          </p:cNvSpPr>
          <p:nvPr>
            <p:ph type="ftr" sz="quarter" idx="11"/>
          </p:nvPr>
        </p:nvSpPr>
        <p:spPr>
          <a:noFill/>
        </p:spPr>
        <p:txBody>
          <a:bodyPr/>
          <a:lstStyle/>
          <a:p>
            <a:r>
              <a:rPr lang="en-US" smtClean="0">
                <a:latin typeface="Arial" charset="0"/>
              </a:rPr>
              <a:t>SYSC 5704: Elements of Computer Systems</a:t>
            </a:r>
          </a:p>
        </p:txBody>
      </p:sp>
      <p:sp>
        <p:nvSpPr>
          <p:cNvPr id="40966" name="Slide Number Placeholder 5"/>
          <p:cNvSpPr>
            <a:spLocks noGrp="1"/>
          </p:cNvSpPr>
          <p:nvPr>
            <p:ph type="sldNum" sz="quarter" idx="12"/>
          </p:nvPr>
        </p:nvSpPr>
        <p:spPr>
          <a:noFill/>
        </p:spPr>
        <p:txBody>
          <a:bodyPr/>
          <a:lstStyle/>
          <a:p>
            <a:fld id="{9AEF05C1-90A2-4BEE-A668-1FFE8D3D3D0F}" type="slidenum">
              <a:rPr lang="en-US" smtClean="0">
                <a:latin typeface="Arial" charset="0"/>
              </a:rPr>
              <a:pPr/>
              <a:t>40</a:t>
            </a:fld>
            <a:endParaRPr lang="en-US" smtClean="0">
              <a:latin typeface="Arial"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Race Conditions</a:t>
            </a:r>
          </a:p>
        </p:txBody>
      </p:sp>
      <p:pic>
        <p:nvPicPr>
          <p:cNvPr id="41987" name="Content Placeholder 6" descr="figure8-18.bmp"/>
          <p:cNvPicPr>
            <a:picLocks noGrp="1" noChangeAspect="1"/>
          </p:cNvPicPr>
          <p:nvPr>
            <p:ph idx="1"/>
          </p:nvPr>
        </p:nvPicPr>
        <p:blipFill>
          <a:blip r:embed="rId3" cstate="print"/>
          <a:srcRect/>
          <a:stretch>
            <a:fillRect/>
          </a:stretch>
        </p:blipFill>
        <p:spPr>
          <a:xfrm>
            <a:off x="457200" y="1795463"/>
            <a:ext cx="8229600" cy="4135437"/>
          </a:xfrm>
        </p:spPr>
      </p:pic>
      <p:sp>
        <p:nvSpPr>
          <p:cNvPr id="41988" name="Date Placeholder 3"/>
          <p:cNvSpPr>
            <a:spLocks noGrp="1"/>
          </p:cNvSpPr>
          <p:nvPr>
            <p:ph type="dt" sz="quarter" idx="10"/>
          </p:nvPr>
        </p:nvSpPr>
        <p:spPr>
          <a:noFill/>
        </p:spPr>
        <p:txBody>
          <a:bodyPr/>
          <a:lstStyle/>
          <a:p>
            <a:r>
              <a:rPr lang="en-US" dirty="0" smtClean="0">
                <a:latin typeface="Arial" charset="0"/>
              </a:rPr>
              <a:t>Fall 2012</a:t>
            </a:r>
            <a:endParaRPr lang="en-US" dirty="0" smtClean="0">
              <a:latin typeface="Arial" charset="0"/>
            </a:endParaRPr>
          </a:p>
        </p:txBody>
      </p:sp>
      <p:sp>
        <p:nvSpPr>
          <p:cNvPr id="41989" name="Footer Placeholder 4"/>
          <p:cNvSpPr>
            <a:spLocks noGrp="1"/>
          </p:cNvSpPr>
          <p:nvPr>
            <p:ph type="ftr" sz="quarter" idx="11"/>
          </p:nvPr>
        </p:nvSpPr>
        <p:spPr>
          <a:noFill/>
        </p:spPr>
        <p:txBody>
          <a:bodyPr/>
          <a:lstStyle/>
          <a:p>
            <a:r>
              <a:rPr lang="en-US" smtClean="0">
                <a:latin typeface="Arial" charset="0"/>
              </a:rPr>
              <a:t>SYSC 5704: Elements of Computer Systems</a:t>
            </a:r>
          </a:p>
        </p:txBody>
      </p:sp>
      <p:sp>
        <p:nvSpPr>
          <p:cNvPr id="41990" name="Slide Number Placeholder 5"/>
          <p:cNvSpPr>
            <a:spLocks noGrp="1"/>
          </p:cNvSpPr>
          <p:nvPr>
            <p:ph type="sldNum" sz="quarter" idx="12"/>
          </p:nvPr>
        </p:nvSpPr>
        <p:spPr>
          <a:noFill/>
        </p:spPr>
        <p:txBody>
          <a:bodyPr/>
          <a:lstStyle/>
          <a:p>
            <a:fld id="{42F621F8-0293-494F-BB99-C00C04B04568}" type="slidenum">
              <a:rPr lang="en-US" smtClean="0">
                <a:latin typeface="Arial" charset="0"/>
              </a:rPr>
              <a:pPr/>
              <a:t>41</a:t>
            </a:fld>
            <a:endParaRPr lang="en-US" smtClean="0">
              <a:latin typeface="Arial" charset="0"/>
            </a:endParaRPr>
          </a:p>
        </p:txBody>
      </p:sp>
      <p:sp>
        <p:nvSpPr>
          <p:cNvPr id="41991" name="TextBox 7"/>
          <p:cNvSpPr txBox="1">
            <a:spLocks noChangeArrowheads="1"/>
          </p:cNvSpPr>
          <p:nvPr/>
        </p:nvSpPr>
        <p:spPr bwMode="auto">
          <a:xfrm>
            <a:off x="1733550" y="5486400"/>
            <a:ext cx="628650" cy="400050"/>
          </a:xfrm>
          <a:prstGeom prst="rect">
            <a:avLst/>
          </a:prstGeom>
          <a:noFill/>
          <a:ln w="9525">
            <a:noFill/>
            <a:miter lim="800000"/>
            <a:headEnd/>
            <a:tailEnd/>
          </a:ln>
        </p:spPr>
        <p:txBody>
          <a:bodyPr wrap="none">
            <a:spAutoFit/>
          </a:bodyPr>
          <a:lstStyle/>
          <a:p>
            <a:r>
              <a:rPr lang="en-US"/>
              <a:t>Null</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endParaRPr lang="en-US" smtClean="0"/>
          </a:p>
        </p:txBody>
      </p:sp>
      <p:pic>
        <p:nvPicPr>
          <p:cNvPr id="43011" name="Content Placeholder 6" descr="figure8-20.bmp"/>
          <p:cNvPicPr>
            <a:picLocks noGrp="1" noChangeAspect="1"/>
          </p:cNvPicPr>
          <p:nvPr>
            <p:ph idx="1"/>
          </p:nvPr>
        </p:nvPicPr>
        <p:blipFill>
          <a:blip r:embed="rId3" cstate="print"/>
          <a:srcRect/>
          <a:stretch>
            <a:fillRect/>
          </a:stretch>
        </p:blipFill>
        <p:spPr>
          <a:xfrm>
            <a:off x="1905000" y="152400"/>
            <a:ext cx="6653213" cy="5938838"/>
          </a:xfrm>
        </p:spPr>
      </p:pic>
      <p:sp>
        <p:nvSpPr>
          <p:cNvPr id="43012" name="Date Placeholder 3"/>
          <p:cNvSpPr>
            <a:spLocks noGrp="1"/>
          </p:cNvSpPr>
          <p:nvPr>
            <p:ph type="dt" sz="quarter" idx="10"/>
          </p:nvPr>
        </p:nvSpPr>
        <p:spPr>
          <a:noFill/>
        </p:spPr>
        <p:txBody>
          <a:bodyPr/>
          <a:lstStyle/>
          <a:p>
            <a:r>
              <a:rPr lang="en-US" dirty="0" smtClean="0">
                <a:latin typeface="Arial" charset="0"/>
              </a:rPr>
              <a:t>Fall 2012</a:t>
            </a:r>
            <a:endParaRPr lang="en-US" dirty="0" smtClean="0">
              <a:latin typeface="Arial" charset="0"/>
            </a:endParaRPr>
          </a:p>
        </p:txBody>
      </p:sp>
      <p:sp>
        <p:nvSpPr>
          <p:cNvPr id="43013" name="Footer Placeholder 4"/>
          <p:cNvSpPr>
            <a:spLocks noGrp="1"/>
          </p:cNvSpPr>
          <p:nvPr>
            <p:ph type="ftr" sz="quarter" idx="11"/>
          </p:nvPr>
        </p:nvSpPr>
        <p:spPr>
          <a:noFill/>
        </p:spPr>
        <p:txBody>
          <a:bodyPr/>
          <a:lstStyle/>
          <a:p>
            <a:r>
              <a:rPr lang="en-US" smtClean="0">
                <a:latin typeface="Arial" charset="0"/>
              </a:rPr>
              <a:t>SYSC 5704: Elements of Computer Systems</a:t>
            </a:r>
          </a:p>
        </p:txBody>
      </p:sp>
      <p:sp>
        <p:nvSpPr>
          <p:cNvPr id="43014" name="Slide Number Placeholder 5"/>
          <p:cNvSpPr>
            <a:spLocks noGrp="1"/>
          </p:cNvSpPr>
          <p:nvPr>
            <p:ph type="sldNum" sz="quarter" idx="12"/>
          </p:nvPr>
        </p:nvSpPr>
        <p:spPr>
          <a:noFill/>
        </p:spPr>
        <p:txBody>
          <a:bodyPr/>
          <a:lstStyle/>
          <a:p>
            <a:fld id="{F1FCDBB0-31F4-489A-B6B1-E4E5D9A8F65C}" type="slidenum">
              <a:rPr lang="en-US" smtClean="0">
                <a:latin typeface="Arial" charset="0"/>
              </a:rPr>
              <a:pPr/>
              <a:t>42</a:t>
            </a:fld>
            <a:endParaRPr lang="en-US" smtClean="0">
              <a:latin typeface="Arial" charset="0"/>
            </a:endParaRPr>
          </a:p>
        </p:txBody>
      </p:sp>
      <p:sp>
        <p:nvSpPr>
          <p:cNvPr id="43015" name="TextBox 7"/>
          <p:cNvSpPr txBox="1">
            <a:spLocks noChangeArrowheads="1"/>
          </p:cNvSpPr>
          <p:nvPr/>
        </p:nvSpPr>
        <p:spPr bwMode="auto">
          <a:xfrm>
            <a:off x="2495550" y="5867400"/>
            <a:ext cx="628650" cy="400050"/>
          </a:xfrm>
          <a:prstGeom prst="rect">
            <a:avLst/>
          </a:prstGeom>
          <a:noFill/>
          <a:ln w="9525">
            <a:noFill/>
            <a:miter lim="800000"/>
            <a:headEnd/>
            <a:tailEnd/>
          </a:ln>
        </p:spPr>
        <p:txBody>
          <a:bodyPr wrap="none">
            <a:spAutoFit/>
          </a:bodyPr>
          <a:lstStyle/>
          <a:p>
            <a:r>
              <a:rPr lang="en-US"/>
              <a:t>Null</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3"/>
          <p:cNvSpPr>
            <a:spLocks noGrp="1"/>
          </p:cNvSpPr>
          <p:nvPr>
            <p:ph type="dt" sz="quarter" idx="10"/>
          </p:nvPr>
        </p:nvSpPr>
        <p:spPr>
          <a:noFill/>
        </p:spPr>
        <p:txBody>
          <a:bodyPr/>
          <a:lstStyle/>
          <a:p>
            <a:r>
              <a:rPr lang="en-US" dirty="0" smtClean="0">
                <a:latin typeface="Arial" charset="0"/>
              </a:rPr>
              <a:t>Fall 2012</a:t>
            </a:r>
            <a:endParaRPr lang="en-US" dirty="0" smtClean="0">
              <a:latin typeface="Arial" charset="0"/>
            </a:endParaRPr>
          </a:p>
        </p:txBody>
      </p:sp>
      <p:sp>
        <p:nvSpPr>
          <p:cNvPr id="44035" name="Footer Placeholder 4"/>
          <p:cNvSpPr>
            <a:spLocks noGrp="1"/>
          </p:cNvSpPr>
          <p:nvPr>
            <p:ph type="ftr" sz="quarter" idx="11"/>
          </p:nvPr>
        </p:nvSpPr>
        <p:spPr>
          <a:noFill/>
        </p:spPr>
        <p:txBody>
          <a:bodyPr/>
          <a:lstStyle/>
          <a:p>
            <a:r>
              <a:rPr lang="en-US" smtClean="0">
                <a:latin typeface="Arial" charset="0"/>
              </a:rPr>
              <a:t>SYSC 5704: Elements of Computer Systems</a:t>
            </a:r>
          </a:p>
        </p:txBody>
      </p:sp>
      <p:sp>
        <p:nvSpPr>
          <p:cNvPr id="44036" name="Slide Number Placeholder 5"/>
          <p:cNvSpPr>
            <a:spLocks noGrp="1"/>
          </p:cNvSpPr>
          <p:nvPr>
            <p:ph type="sldNum" sz="quarter" idx="12"/>
          </p:nvPr>
        </p:nvSpPr>
        <p:spPr>
          <a:noFill/>
        </p:spPr>
        <p:txBody>
          <a:bodyPr/>
          <a:lstStyle/>
          <a:p>
            <a:fld id="{7117194C-216F-41B1-95B7-5CFF810D755F}" type="slidenum">
              <a:rPr lang="en-US" smtClean="0">
                <a:latin typeface="Arial" charset="0"/>
              </a:rPr>
              <a:pPr/>
              <a:t>43</a:t>
            </a:fld>
            <a:endParaRPr lang="en-US" smtClean="0">
              <a:latin typeface="Arial" charset="0"/>
            </a:endParaRPr>
          </a:p>
        </p:txBody>
      </p:sp>
      <p:sp>
        <p:nvSpPr>
          <p:cNvPr id="44037" name="Rectangle 2"/>
          <p:cNvSpPr>
            <a:spLocks noGrp="1" noChangeArrowheads="1"/>
          </p:cNvSpPr>
          <p:nvPr>
            <p:ph type="title"/>
          </p:nvPr>
        </p:nvSpPr>
        <p:spPr/>
        <p:txBody>
          <a:bodyPr/>
          <a:lstStyle/>
          <a:p>
            <a:pPr eaLnBrk="1" hangingPunct="1"/>
            <a:r>
              <a:rPr lang="en-US" smtClean="0"/>
              <a:t>Next Lecture</a:t>
            </a:r>
          </a:p>
        </p:txBody>
      </p:sp>
      <p:sp>
        <p:nvSpPr>
          <p:cNvPr id="44038" name="Rectangle 3"/>
          <p:cNvSpPr>
            <a:spLocks noGrp="1" noChangeArrowheads="1"/>
          </p:cNvSpPr>
          <p:nvPr>
            <p:ph type="body" idx="1"/>
          </p:nvPr>
        </p:nvSpPr>
        <p:spPr/>
        <p:txBody>
          <a:bodyPr/>
          <a:lstStyle/>
          <a:p>
            <a:pPr eaLnBrk="1" hangingPunct="1"/>
            <a:r>
              <a:rPr lang="en-US" smtClean="0"/>
              <a:t>Alternative Architectures</a:t>
            </a:r>
          </a:p>
          <a:p>
            <a:pPr lvl="1" eaLnBrk="1" hangingPunct="1"/>
            <a:r>
              <a:rPr lang="en-US" smtClean="0"/>
              <a:t>Murdocca, Chapter 10</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a:noFill/>
        </p:spPr>
        <p:txBody>
          <a:bodyPr/>
          <a:lstStyle/>
          <a:p>
            <a:r>
              <a:rPr lang="en-US" dirty="0" smtClean="0">
                <a:latin typeface="Arial" charset="0"/>
              </a:rPr>
              <a:t>Fall 2012</a:t>
            </a:r>
            <a:endParaRPr lang="en-US" dirty="0" smtClean="0">
              <a:latin typeface="Arial" charset="0"/>
            </a:endParaRPr>
          </a:p>
        </p:txBody>
      </p:sp>
      <p:sp>
        <p:nvSpPr>
          <p:cNvPr id="5123" name="Footer Placeholder 4"/>
          <p:cNvSpPr>
            <a:spLocks noGrp="1"/>
          </p:cNvSpPr>
          <p:nvPr>
            <p:ph type="ftr" sz="quarter" idx="11"/>
          </p:nvPr>
        </p:nvSpPr>
        <p:spPr>
          <a:noFill/>
        </p:spPr>
        <p:txBody>
          <a:bodyPr/>
          <a:lstStyle/>
          <a:p>
            <a:r>
              <a:rPr lang="en-US" smtClean="0">
                <a:latin typeface="Arial" charset="0"/>
              </a:rPr>
              <a:t>SYSC 5704: Elements of Computer Systems</a:t>
            </a:r>
          </a:p>
        </p:txBody>
      </p:sp>
      <p:sp>
        <p:nvSpPr>
          <p:cNvPr id="5124" name="Slide Number Placeholder 5"/>
          <p:cNvSpPr>
            <a:spLocks noGrp="1"/>
          </p:cNvSpPr>
          <p:nvPr>
            <p:ph type="sldNum" sz="quarter" idx="12"/>
          </p:nvPr>
        </p:nvSpPr>
        <p:spPr>
          <a:noFill/>
        </p:spPr>
        <p:txBody>
          <a:bodyPr/>
          <a:lstStyle/>
          <a:p>
            <a:fld id="{D85AC9BA-BFD0-481E-994A-014A11F4A051}" type="slidenum">
              <a:rPr lang="en-US" smtClean="0">
                <a:latin typeface="Arial" charset="0"/>
              </a:rPr>
              <a:pPr/>
              <a:t>5</a:t>
            </a:fld>
            <a:endParaRPr lang="en-US" smtClean="0">
              <a:latin typeface="Arial" charset="0"/>
            </a:endParaRPr>
          </a:p>
        </p:txBody>
      </p:sp>
      <p:sp>
        <p:nvSpPr>
          <p:cNvPr id="5125" name="Rectangle 2"/>
          <p:cNvSpPr>
            <a:spLocks noGrp="1" noChangeArrowheads="1"/>
          </p:cNvSpPr>
          <p:nvPr>
            <p:ph type="title"/>
          </p:nvPr>
        </p:nvSpPr>
        <p:spPr/>
        <p:txBody>
          <a:bodyPr/>
          <a:lstStyle/>
          <a:p>
            <a:pPr eaLnBrk="1" hangingPunct="1"/>
            <a:r>
              <a:rPr lang="en-US" smtClean="0"/>
              <a:t>O/S History</a:t>
            </a:r>
          </a:p>
        </p:txBody>
      </p:sp>
      <p:sp>
        <p:nvSpPr>
          <p:cNvPr id="5126" name="Rectangle 3"/>
          <p:cNvSpPr>
            <a:spLocks noGrp="1" noChangeArrowheads="1"/>
          </p:cNvSpPr>
          <p:nvPr>
            <p:ph type="body" idx="1"/>
          </p:nvPr>
        </p:nvSpPr>
        <p:spPr>
          <a:xfrm>
            <a:off x="457200" y="1219200"/>
            <a:ext cx="8229600" cy="4906963"/>
          </a:xfrm>
        </p:spPr>
        <p:txBody>
          <a:bodyPr/>
          <a:lstStyle/>
          <a:p>
            <a:pPr eaLnBrk="1" hangingPunct="1">
              <a:lnSpc>
                <a:spcPct val="80000"/>
              </a:lnSpc>
            </a:pPr>
            <a:r>
              <a:rPr lang="en-US" sz="2000" smtClean="0"/>
              <a:t>Serial Processing</a:t>
            </a:r>
          </a:p>
          <a:p>
            <a:pPr eaLnBrk="1" hangingPunct="1">
              <a:lnSpc>
                <a:spcPct val="80000"/>
              </a:lnSpc>
            </a:pPr>
            <a:r>
              <a:rPr lang="en-US" sz="2000" smtClean="0"/>
              <a:t>Batch Processing(50s): </a:t>
            </a:r>
          </a:p>
          <a:p>
            <a:pPr lvl="1" eaLnBrk="1" hangingPunct="1">
              <a:lnSpc>
                <a:spcPct val="80000"/>
              </a:lnSpc>
            </a:pPr>
            <a:r>
              <a:rPr lang="en-US" sz="1800" smtClean="0"/>
              <a:t>Professional operators submit </a:t>
            </a:r>
            <a:r>
              <a:rPr lang="en-US" sz="1800" smtClean="0">
                <a:solidFill>
                  <a:schemeClr val="accent2"/>
                </a:solidFill>
              </a:rPr>
              <a:t>batch</a:t>
            </a:r>
            <a:r>
              <a:rPr lang="en-US" sz="1800" smtClean="0"/>
              <a:t> of </a:t>
            </a:r>
            <a:r>
              <a:rPr lang="en-US" sz="1800" smtClean="0">
                <a:solidFill>
                  <a:schemeClr val="accent2"/>
                </a:solidFill>
              </a:rPr>
              <a:t>jobs</a:t>
            </a:r>
            <a:r>
              <a:rPr lang="en-US" sz="1800" smtClean="0"/>
              <a:t> on behalf of users.</a:t>
            </a:r>
          </a:p>
          <a:p>
            <a:pPr lvl="1" eaLnBrk="1" hangingPunct="1">
              <a:lnSpc>
                <a:spcPct val="80000"/>
              </a:lnSpc>
            </a:pPr>
            <a:r>
              <a:rPr lang="en-US" sz="1800" smtClean="0">
                <a:solidFill>
                  <a:schemeClr val="hlink"/>
                </a:solidFill>
              </a:rPr>
              <a:t>Resident monitor (a program) </a:t>
            </a:r>
            <a:r>
              <a:rPr lang="en-US" sz="1800" smtClean="0"/>
              <a:t>managed execution of each program in the batch in turn</a:t>
            </a:r>
          </a:p>
          <a:p>
            <a:pPr lvl="2" eaLnBrk="1" hangingPunct="1">
              <a:lnSpc>
                <a:spcPct val="80000"/>
              </a:lnSpc>
            </a:pPr>
            <a:r>
              <a:rPr lang="en-US" sz="1600" smtClean="0"/>
              <a:t>Load job, Give control of computer to job, Resume control when job done.</a:t>
            </a:r>
          </a:p>
          <a:p>
            <a:pPr eaLnBrk="1" hangingPunct="1">
              <a:lnSpc>
                <a:spcPct val="80000"/>
              </a:lnSpc>
            </a:pPr>
            <a:r>
              <a:rPr lang="en-US" sz="2000" smtClean="0"/>
              <a:t>Multiprogramming (60s):</a:t>
            </a:r>
          </a:p>
          <a:p>
            <a:pPr lvl="1" eaLnBrk="1" hangingPunct="1">
              <a:lnSpc>
                <a:spcPct val="80000"/>
              </a:lnSpc>
            </a:pPr>
            <a:r>
              <a:rPr lang="en-US" sz="1800" smtClean="0"/>
              <a:t>Still batch, but several programs can be in memory concurrently</a:t>
            </a:r>
          </a:p>
          <a:p>
            <a:pPr lvl="1" eaLnBrk="1" hangingPunct="1">
              <a:lnSpc>
                <a:spcPct val="80000"/>
              </a:lnSpc>
            </a:pPr>
            <a:r>
              <a:rPr lang="en-US" sz="1800" smtClean="0"/>
              <a:t>Maximizes CPU utilization; take advantage of I/O waits to switch between jobs</a:t>
            </a:r>
          </a:p>
          <a:p>
            <a:pPr eaLnBrk="1" hangingPunct="1">
              <a:lnSpc>
                <a:spcPct val="80000"/>
              </a:lnSpc>
            </a:pPr>
            <a:r>
              <a:rPr lang="en-US" sz="2000" smtClean="0"/>
              <a:t>Time Sharing Systems (late 60s): </a:t>
            </a:r>
          </a:p>
          <a:p>
            <a:pPr lvl="1" eaLnBrk="1" hangingPunct="1">
              <a:lnSpc>
                <a:spcPct val="80000"/>
              </a:lnSpc>
            </a:pPr>
            <a:r>
              <a:rPr lang="en-US" sz="1800" smtClean="0"/>
              <a:t>Extends multiprogramming to handle multiple interactive jobs</a:t>
            </a:r>
          </a:p>
          <a:p>
            <a:pPr lvl="1" eaLnBrk="1" hangingPunct="1">
              <a:lnSpc>
                <a:spcPct val="80000"/>
              </a:lnSpc>
            </a:pPr>
            <a:r>
              <a:rPr lang="en-US" sz="1800" smtClean="0"/>
              <a:t>Processor’s time is shared among multiple users</a:t>
            </a:r>
          </a:p>
          <a:p>
            <a:pPr lvl="1" eaLnBrk="1" hangingPunct="1">
              <a:lnSpc>
                <a:spcPct val="80000"/>
              </a:lnSpc>
            </a:pPr>
            <a:r>
              <a:rPr lang="en-US" sz="1800" smtClean="0"/>
              <a:t>Multiple users simultaneously access the system through terminals</a:t>
            </a:r>
          </a:p>
          <a:p>
            <a:pPr lvl="1" eaLnBrk="1" hangingPunct="1">
              <a:lnSpc>
                <a:spcPct val="80000"/>
              </a:lnSpc>
            </a:pPr>
            <a:r>
              <a:rPr lang="en-US" sz="1800" smtClean="0"/>
              <a:t>If there are n users actively requesting service at one time, each user will only see on the average 1/n of the effective computer speed.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3"/>
          <p:cNvSpPr>
            <a:spLocks noGrp="1"/>
          </p:cNvSpPr>
          <p:nvPr>
            <p:ph type="dt" sz="quarter" idx="10"/>
          </p:nvPr>
        </p:nvSpPr>
        <p:spPr>
          <a:noFill/>
        </p:spPr>
        <p:txBody>
          <a:bodyPr/>
          <a:lstStyle/>
          <a:p>
            <a:r>
              <a:rPr lang="en-US" dirty="0" smtClean="0">
                <a:latin typeface="Arial" charset="0"/>
              </a:rPr>
              <a:t>Fall 2012</a:t>
            </a:r>
            <a:endParaRPr lang="en-US" dirty="0" smtClean="0">
              <a:latin typeface="Arial" charset="0"/>
            </a:endParaRPr>
          </a:p>
        </p:txBody>
      </p:sp>
      <p:sp>
        <p:nvSpPr>
          <p:cNvPr id="6147" name="Footer Placeholder 4"/>
          <p:cNvSpPr>
            <a:spLocks noGrp="1"/>
          </p:cNvSpPr>
          <p:nvPr>
            <p:ph type="ftr" sz="quarter" idx="11"/>
          </p:nvPr>
        </p:nvSpPr>
        <p:spPr>
          <a:noFill/>
        </p:spPr>
        <p:txBody>
          <a:bodyPr/>
          <a:lstStyle/>
          <a:p>
            <a:r>
              <a:rPr lang="en-US" smtClean="0">
                <a:latin typeface="Arial" charset="0"/>
              </a:rPr>
              <a:t>SYSC 5704: Elements of Computer Systems</a:t>
            </a:r>
          </a:p>
        </p:txBody>
      </p:sp>
      <p:sp>
        <p:nvSpPr>
          <p:cNvPr id="6148" name="Slide Number Placeholder 5"/>
          <p:cNvSpPr>
            <a:spLocks noGrp="1"/>
          </p:cNvSpPr>
          <p:nvPr>
            <p:ph type="sldNum" sz="quarter" idx="12"/>
          </p:nvPr>
        </p:nvSpPr>
        <p:spPr>
          <a:noFill/>
        </p:spPr>
        <p:txBody>
          <a:bodyPr/>
          <a:lstStyle/>
          <a:p>
            <a:fld id="{4038F731-BAE7-40CF-AC10-36222277E4DD}" type="slidenum">
              <a:rPr lang="en-US" smtClean="0">
                <a:latin typeface="Arial" charset="0"/>
              </a:rPr>
              <a:pPr/>
              <a:t>6</a:t>
            </a:fld>
            <a:endParaRPr lang="en-US" smtClean="0">
              <a:latin typeface="Arial" charset="0"/>
            </a:endParaRPr>
          </a:p>
        </p:txBody>
      </p:sp>
      <p:sp>
        <p:nvSpPr>
          <p:cNvPr id="6149" name="Rectangle 2"/>
          <p:cNvSpPr>
            <a:spLocks noGrp="1" noChangeArrowheads="1"/>
          </p:cNvSpPr>
          <p:nvPr>
            <p:ph type="title"/>
          </p:nvPr>
        </p:nvSpPr>
        <p:spPr/>
        <p:txBody>
          <a:bodyPr/>
          <a:lstStyle/>
          <a:p>
            <a:pPr eaLnBrk="1" hangingPunct="1"/>
            <a:r>
              <a:rPr lang="en-US" smtClean="0"/>
              <a:t>O/S Design Influences</a:t>
            </a:r>
          </a:p>
        </p:txBody>
      </p:sp>
      <p:sp>
        <p:nvSpPr>
          <p:cNvPr id="6150" name="Rectangle 3"/>
          <p:cNvSpPr>
            <a:spLocks noGrp="1" noChangeArrowheads="1"/>
          </p:cNvSpPr>
          <p:nvPr>
            <p:ph type="body" idx="1"/>
          </p:nvPr>
        </p:nvSpPr>
        <p:spPr>
          <a:xfrm>
            <a:off x="457200" y="1066800"/>
            <a:ext cx="8229600" cy="4525963"/>
          </a:xfrm>
        </p:spPr>
        <p:txBody>
          <a:bodyPr/>
          <a:lstStyle/>
          <a:p>
            <a:pPr eaLnBrk="1" hangingPunct="1">
              <a:lnSpc>
                <a:spcPct val="90000"/>
              </a:lnSpc>
            </a:pPr>
            <a:r>
              <a:rPr lang="en-US" sz="2800" smtClean="0"/>
              <a:t>A major operating system will evolve over time</a:t>
            </a:r>
          </a:p>
          <a:p>
            <a:pPr eaLnBrk="1" hangingPunct="1">
              <a:lnSpc>
                <a:spcPct val="90000"/>
              </a:lnSpc>
            </a:pPr>
            <a:r>
              <a:rPr lang="en-US" sz="2800" smtClean="0"/>
              <a:t>Must adapt to hardware upgrades and new types of hardware. </a:t>
            </a:r>
          </a:p>
          <a:p>
            <a:pPr eaLnBrk="1" hangingPunct="1">
              <a:lnSpc>
                <a:spcPct val="90000"/>
              </a:lnSpc>
            </a:pPr>
            <a:r>
              <a:rPr lang="en-US" sz="2800" smtClean="0"/>
              <a:t>Must offer new services, e.g. internet support</a:t>
            </a:r>
          </a:p>
          <a:p>
            <a:pPr eaLnBrk="1" hangingPunct="1">
              <a:lnSpc>
                <a:spcPct val="90000"/>
              </a:lnSpc>
            </a:pPr>
            <a:r>
              <a:rPr lang="en-US" sz="2800" smtClean="0"/>
              <a:t>The need to change the OS on regular basis place requirements on its design</a:t>
            </a:r>
          </a:p>
          <a:p>
            <a:pPr lvl="1" eaLnBrk="1" hangingPunct="1">
              <a:lnSpc>
                <a:spcPct val="90000"/>
              </a:lnSpc>
            </a:pPr>
            <a:r>
              <a:rPr lang="en-US" sz="2400" smtClean="0"/>
              <a:t>modular construction with clean interfaces between the modules</a:t>
            </a:r>
          </a:p>
          <a:p>
            <a:pPr lvl="1" eaLnBrk="1" hangingPunct="1">
              <a:lnSpc>
                <a:spcPct val="90000"/>
              </a:lnSpc>
            </a:pPr>
            <a:r>
              <a:rPr lang="en-US" sz="2400" smtClean="0"/>
              <a:t>more than simply partitioning a program into subroutines: object oriented methodology</a:t>
            </a:r>
          </a:p>
          <a:p>
            <a:pPr eaLnBrk="1" hangingPunct="1">
              <a:lnSpc>
                <a:spcPct val="90000"/>
              </a:lnSpc>
            </a:pPr>
            <a:r>
              <a:rPr lang="en-US" sz="2800" smtClean="0"/>
              <a:t>Event Driven: Performs tasks in response to commands, application programs, I/O devices, interrupts.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3"/>
          <p:cNvSpPr>
            <a:spLocks noGrp="1"/>
          </p:cNvSpPr>
          <p:nvPr>
            <p:ph type="dt" sz="quarter" idx="10"/>
          </p:nvPr>
        </p:nvSpPr>
        <p:spPr>
          <a:noFill/>
        </p:spPr>
        <p:txBody>
          <a:bodyPr/>
          <a:lstStyle/>
          <a:p>
            <a:r>
              <a:rPr lang="en-US" dirty="0" smtClean="0">
                <a:latin typeface="Arial" charset="0"/>
              </a:rPr>
              <a:t>Fall 2012</a:t>
            </a:r>
            <a:endParaRPr lang="en-US" dirty="0" smtClean="0">
              <a:latin typeface="Arial" charset="0"/>
            </a:endParaRPr>
          </a:p>
        </p:txBody>
      </p:sp>
      <p:sp>
        <p:nvSpPr>
          <p:cNvPr id="7171" name="Footer Placeholder 4"/>
          <p:cNvSpPr>
            <a:spLocks noGrp="1"/>
          </p:cNvSpPr>
          <p:nvPr>
            <p:ph type="ftr" sz="quarter" idx="11"/>
          </p:nvPr>
        </p:nvSpPr>
        <p:spPr>
          <a:noFill/>
        </p:spPr>
        <p:txBody>
          <a:bodyPr/>
          <a:lstStyle/>
          <a:p>
            <a:r>
              <a:rPr lang="en-US" smtClean="0">
                <a:latin typeface="Arial" charset="0"/>
              </a:rPr>
              <a:t>SYSC 5704: Elements of Computer Systems</a:t>
            </a:r>
          </a:p>
        </p:txBody>
      </p:sp>
      <p:sp>
        <p:nvSpPr>
          <p:cNvPr id="7172" name="Slide Number Placeholder 5"/>
          <p:cNvSpPr>
            <a:spLocks noGrp="1"/>
          </p:cNvSpPr>
          <p:nvPr>
            <p:ph type="sldNum" sz="quarter" idx="12"/>
          </p:nvPr>
        </p:nvSpPr>
        <p:spPr>
          <a:noFill/>
        </p:spPr>
        <p:txBody>
          <a:bodyPr/>
          <a:lstStyle/>
          <a:p>
            <a:fld id="{9D989766-ABD3-457A-8222-4E55136A168C}" type="slidenum">
              <a:rPr lang="en-US" smtClean="0">
                <a:latin typeface="Arial" charset="0"/>
              </a:rPr>
              <a:pPr/>
              <a:t>7</a:t>
            </a:fld>
            <a:endParaRPr lang="en-US" smtClean="0">
              <a:latin typeface="Arial" charset="0"/>
            </a:endParaRPr>
          </a:p>
        </p:txBody>
      </p:sp>
      <p:sp>
        <p:nvSpPr>
          <p:cNvPr id="7173" name="Oval 9"/>
          <p:cNvSpPr>
            <a:spLocks noChangeArrowheads="1"/>
          </p:cNvSpPr>
          <p:nvPr/>
        </p:nvSpPr>
        <p:spPr bwMode="auto">
          <a:xfrm>
            <a:off x="4724400" y="1600200"/>
            <a:ext cx="4343400" cy="4191000"/>
          </a:xfrm>
          <a:prstGeom prst="ellipse">
            <a:avLst/>
          </a:prstGeom>
          <a:solidFill>
            <a:srgbClr val="FFFF99"/>
          </a:solidFill>
          <a:ln w="9525" algn="ctr">
            <a:solidFill>
              <a:schemeClr val="tx1"/>
            </a:solidFill>
            <a:round/>
            <a:headEnd/>
            <a:tailEnd/>
          </a:ln>
        </p:spPr>
        <p:txBody>
          <a:bodyPr wrap="none" anchor="ctr">
            <a:spAutoFit/>
          </a:bodyPr>
          <a:lstStyle/>
          <a:p>
            <a:endParaRPr lang="en-US"/>
          </a:p>
        </p:txBody>
      </p:sp>
      <p:sp>
        <p:nvSpPr>
          <p:cNvPr id="7174" name="Oval 8"/>
          <p:cNvSpPr>
            <a:spLocks noChangeArrowheads="1"/>
          </p:cNvSpPr>
          <p:nvPr/>
        </p:nvSpPr>
        <p:spPr bwMode="auto">
          <a:xfrm>
            <a:off x="5334000" y="2133600"/>
            <a:ext cx="3124200" cy="3124200"/>
          </a:xfrm>
          <a:prstGeom prst="ellipse">
            <a:avLst/>
          </a:prstGeom>
          <a:solidFill>
            <a:srgbClr val="FFFFCC"/>
          </a:solidFill>
          <a:ln w="9525" algn="ctr">
            <a:solidFill>
              <a:schemeClr val="tx1"/>
            </a:solidFill>
            <a:round/>
            <a:headEnd/>
            <a:tailEnd/>
          </a:ln>
        </p:spPr>
        <p:txBody>
          <a:bodyPr anchor="ctr">
            <a:spAutoFit/>
          </a:bodyPr>
          <a:lstStyle/>
          <a:p>
            <a:endParaRPr lang="en-US"/>
          </a:p>
        </p:txBody>
      </p:sp>
      <p:sp>
        <p:nvSpPr>
          <p:cNvPr id="7175" name="Oval 7"/>
          <p:cNvSpPr>
            <a:spLocks noChangeArrowheads="1"/>
          </p:cNvSpPr>
          <p:nvPr/>
        </p:nvSpPr>
        <p:spPr bwMode="auto">
          <a:xfrm>
            <a:off x="5867400" y="2667000"/>
            <a:ext cx="2057400" cy="2057400"/>
          </a:xfrm>
          <a:prstGeom prst="ellipse">
            <a:avLst/>
          </a:prstGeom>
          <a:solidFill>
            <a:schemeClr val="accent1"/>
          </a:solidFill>
          <a:ln w="9525" algn="ctr">
            <a:solidFill>
              <a:schemeClr val="tx1"/>
            </a:solidFill>
            <a:round/>
            <a:headEnd/>
            <a:tailEnd/>
          </a:ln>
        </p:spPr>
        <p:txBody>
          <a:bodyPr wrap="none" anchor="ctr">
            <a:spAutoFit/>
          </a:bodyPr>
          <a:lstStyle/>
          <a:p>
            <a:endParaRPr lang="en-US"/>
          </a:p>
        </p:txBody>
      </p:sp>
      <p:sp>
        <p:nvSpPr>
          <p:cNvPr id="7176" name="Rectangle 2"/>
          <p:cNvSpPr>
            <a:spLocks noGrp="1" noChangeArrowheads="1"/>
          </p:cNvSpPr>
          <p:nvPr>
            <p:ph type="title"/>
          </p:nvPr>
        </p:nvSpPr>
        <p:spPr/>
        <p:txBody>
          <a:bodyPr/>
          <a:lstStyle/>
          <a:p>
            <a:pPr eaLnBrk="1" hangingPunct="1"/>
            <a:r>
              <a:rPr lang="en-US" smtClean="0"/>
              <a:t>O/S Designs</a:t>
            </a:r>
          </a:p>
        </p:txBody>
      </p:sp>
      <p:sp>
        <p:nvSpPr>
          <p:cNvPr id="7177" name="Rectangle 3"/>
          <p:cNvSpPr>
            <a:spLocks noGrp="1" noChangeArrowheads="1"/>
          </p:cNvSpPr>
          <p:nvPr>
            <p:ph type="body" idx="1"/>
          </p:nvPr>
        </p:nvSpPr>
        <p:spPr>
          <a:xfrm>
            <a:off x="152400" y="1447800"/>
            <a:ext cx="4495800" cy="4800600"/>
          </a:xfrm>
        </p:spPr>
        <p:txBody>
          <a:bodyPr/>
          <a:lstStyle/>
          <a:p>
            <a:pPr eaLnBrk="1" hangingPunct="1">
              <a:lnSpc>
                <a:spcPct val="90000"/>
              </a:lnSpc>
            </a:pPr>
            <a:r>
              <a:rPr lang="en-US" sz="2000" smtClean="0"/>
              <a:t>Two main components</a:t>
            </a:r>
          </a:p>
          <a:p>
            <a:pPr lvl="1" eaLnBrk="1" hangingPunct="1">
              <a:lnSpc>
                <a:spcPct val="90000"/>
              </a:lnSpc>
            </a:pPr>
            <a:r>
              <a:rPr lang="en-US" sz="2000" smtClean="0"/>
              <a:t>Kernel</a:t>
            </a:r>
          </a:p>
          <a:p>
            <a:pPr lvl="1" eaLnBrk="1" hangingPunct="1">
              <a:lnSpc>
                <a:spcPct val="90000"/>
              </a:lnSpc>
            </a:pPr>
            <a:r>
              <a:rPr lang="en-US" sz="2000" smtClean="0"/>
              <a:t>System programs</a:t>
            </a:r>
          </a:p>
          <a:p>
            <a:pPr eaLnBrk="1" hangingPunct="1">
              <a:lnSpc>
                <a:spcPct val="90000"/>
              </a:lnSpc>
            </a:pPr>
            <a:r>
              <a:rPr lang="en-US" sz="2000" smtClean="0"/>
              <a:t>Kernel</a:t>
            </a:r>
          </a:p>
          <a:p>
            <a:pPr lvl="1" eaLnBrk="1" hangingPunct="1">
              <a:lnSpc>
                <a:spcPct val="90000"/>
              </a:lnSpc>
            </a:pPr>
            <a:r>
              <a:rPr lang="en-US" sz="2000" smtClean="0"/>
              <a:t>O/S core</a:t>
            </a:r>
          </a:p>
          <a:p>
            <a:pPr lvl="1" eaLnBrk="1" hangingPunct="1">
              <a:lnSpc>
                <a:spcPct val="90000"/>
              </a:lnSpc>
            </a:pPr>
            <a:r>
              <a:rPr lang="en-US" sz="2000" smtClean="0"/>
              <a:t>Used by system programs (process manager, scheduler, resource manager)</a:t>
            </a:r>
          </a:p>
          <a:p>
            <a:pPr lvl="1" eaLnBrk="1" hangingPunct="1">
              <a:lnSpc>
                <a:spcPct val="90000"/>
              </a:lnSpc>
            </a:pPr>
            <a:r>
              <a:rPr lang="en-US" sz="2000" smtClean="0"/>
              <a:t>Responsible: scheduling, synchronization, protection, memory, interrupts</a:t>
            </a:r>
          </a:p>
          <a:p>
            <a:pPr eaLnBrk="1" hangingPunct="1">
              <a:lnSpc>
                <a:spcPct val="90000"/>
              </a:lnSpc>
            </a:pPr>
            <a:r>
              <a:rPr lang="en-US" sz="2000" smtClean="0"/>
              <a:t>Kernel Design</a:t>
            </a:r>
          </a:p>
          <a:p>
            <a:pPr lvl="1" eaLnBrk="1" hangingPunct="1">
              <a:lnSpc>
                <a:spcPct val="90000"/>
              </a:lnSpc>
            </a:pPr>
            <a:r>
              <a:rPr lang="en-US" sz="2000" smtClean="0"/>
              <a:t>Microkernel</a:t>
            </a:r>
          </a:p>
          <a:p>
            <a:pPr lvl="1" eaLnBrk="1" hangingPunct="1">
              <a:lnSpc>
                <a:spcPct val="90000"/>
              </a:lnSpc>
            </a:pPr>
            <a:r>
              <a:rPr lang="en-US" sz="2000" smtClean="0"/>
              <a:t>Monolithic kernel</a:t>
            </a:r>
          </a:p>
        </p:txBody>
      </p:sp>
      <p:sp>
        <p:nvSpPr>
          <p:cNvPr id="7178" name="Oval 6"/>
          <p:cNvSpPr>
            <a:spLocks noChangeArrowheads="1"/>
          </p:cNvSpPr>
          <p:nvPr/>
        </p:nvSpPr>
        <p:spPr bwMode="auto">
          <a:xfrm>
            <a:off x="6400800" y="3200400"/>
            <a:ext cx="990600" cy="914400"/>
          </a:xfrm>
          <a:prstGeom prst="ellipse">
            <a:avLst/>
          </a:prstGeom>
          <a:solidFill>
            <a:schemeClr val="bg1"/>
          </a:solidFill>
          <a:ln w="9525" algn="ctr">
            <a:solidFill>
              <a:schemeClr val="tx1"/>
            </a:solidFill>
            <a:round/>
            <a:headEnd/>
            <a:tailEnd/>
          </a:ln>
        </p:spPr>
        <p:txBody>
          <a:bodyPr wrap="none" anchor="ctr">
            <a:spAutoFit/>
          </a:bodyPr>
          <a:lstStyle/>
          <a:p>
            <a:endParaRPr lang="en-US"/>
          </a:p>
        </p:txBody>
      </p:sp>
      <p:sp>
        <p:nvSpPr>
          <p:cNvPr id="7179" name="Text Box 10"/>
          <p:cNvSpPr txBox="1">
            <a:spLocks noChangeArrowheads="1"/>
          </p:cNvSpPr>
          <p:nvPr/>
        </p:nvSpPr>
        <p:spPr bwMode="auto">
          <a:xfrm>
            <a:off x="6477000" y="3429000"/>
            <a:ext cx="919163" cy="396875"/>
          </a:xfrm>
          <a:prstGeom prst="rect">
            <a:avLst/>
          </a:prstGeom>
          <a:noFill/>
          <a:ln w="9525" algn="ctr">
            <a:noFill/>
            <a:miter lim="800000"/>
            <a:headEnd/>
            <a:tailEnd/>
          </a:ln>
        </p:spPr>
        <p:txBody>
          <a:bodyPr wrap="none">
            <a:spAutoFit/>
          </a:bodyPr>
          <a:lstStyle/>
          <a:p>
            <a:pPr marL="342900" indent="-342900"/>
            <a:r>
              <a:rPr lang="en-US"/>
              <a:t>Kernel</a:t>
            </a:r>
          </a:p>
        </p:txBody>
      </p:sp>
      <p:sp>
        <p:nvSpPr>
          <p:cNvPr id="7180" name="Text Box 11"/>
          <p:cNvSpPr txBox="1">
            <a:spLocks noChangeArrowheads="1"/>
          </p:cNvSpPr>
          <p:nvPr/>
        </p:nvSpPr>
        <p:spPr bwMode="auto">
          <a:xfrm>
            <a:off x="6029325" y="2895600"/>
            <a:ext cx="1666875" cy="396875"/>
          </a:xfrm>
          <a:prstGeom prst="rect">
            <a:avLst/>
          </a:prstGeom>
          <a:noFill/>
          <a:ln w="9525" algn="ctr">
            <a:noFill/>
            <a:miter lim="800000"/>
            <a:headEnd/>
            <a:tailEnd/>
          </a:ln>
        </p:spPr>
        <p:txBody>
          <a:bodyPr wrap="none">
            <a:spAutoFit/>
          </a:bodyPr>
          <a:lstStyle/>
          <a:p>
            <a:pPr marL="342900" indent="-342900"/>
            <a:r>
              <a:rPr lang="en-US"/>
              <a:t>System Calls</a:t>
            </a:r>
          </a:p>
        </p:txBody>
      </p:sp>
      <p:sp>
        <p:nvSpPr>
          <p:cNvPr id="7181" name="Text Box 12"/>
          <p:cNvSpPr txBox="1">
            <a:spLocks noChangeArrowheads="1"/>
          </p:cNvSpPr>
          <p:nvPr/>
        </p:nvSpPr>
        <p:spPr bwMode="auto">
          <a:xfrm>
            <a:off x="6019800" y="2286000"/>
            <a:ext cx="2047875" cy="396875"/>
          </a:xfrm>
          <a:prstGeom prst="rect">
            <a:avLst/>
          </a:prstGeom>
          <a:noFill/>
          <a:ln w="9525" algn="ctr">
            <a:noFill/>
            <a:miter lim="800000"/>
            <a:headEnd/>
            <a:tailEnd/>
          </a:ln>
        </p:spPr>
        <p:txBody>
          <a:bodyPr wrap="none">
            <a:spAutoFit/>
          </a:bodyPr>
          <a:lstStyle/>
          <a:p>
            <a:pPr marL="342900" indent="-342900"/>
            <a:r>
              <a:rPr lang="en-US"/>
              <a:t>Shared Libraries</a:t>
            </a:r>
          </a:p>
        </p:txBody>
      </p:sp>
      <p:sp>
        <p:nvSpPr>
          <p:cNvPr id="7182" name="Text Box 13"/>
          <p:cNvSpPr txBox="1">
            <a:spLocks noChangeArrowheads="1"/>
          </p:cNvSpPr>
          <p:nvPr/>
        </p:nvSpPr>
        <p:spPr bwMode="auto">
          <a:xfrm>
            <a:off x="6096000" y="1676400"/>
            <a:ext cx="1555750" cy="396875"/>
          </a:xfrm>
          <a:prstGeom prst="rect">
            <a:avLst/>
          </a:prstGeom>
          <a:noFill/>
          <a:ln w="9525" algn="ctr">
            <a:noFill/>
            <a:miter lim="800000"/>
            <a:headEnd/>
            <a:tailEnd/>
          </a:ln>
        </p:spPr>
        <p:txBody>
          <a:bodyPr wrap="none">
            <a:spAutoFit/>
          </a:bodyPr>
          <a:lstStyle/>
          <a:p>
            <a:pPr marL="342900" indent="-342900"/>
            <a:r>
              <a:rPr lang="en-US"/>
              <a:t>Applications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3"/>
          <p:cNvSpPr>
            <a:spLocks noGrp="1"/>
          </p:cNvSpPr>
          <p:nvPr>
            <p:ph type="dt" sz="quarter" idx="10"/>
          </p:nvPr>
        </p:nvSpPr>
        <p:spPr>
          <a:noFill/>
        </p:spPr>
        <p:txBody>
          <a:bodyPr/>
          <a:lstStyle/>
          <a:p>
            <a:r>
              <a:rPr lang="en-US" dirty="0" smtClean="0">
                <a:latin typeface="Arial" charset="0"/>
              </a:rPr>
              <a:t>Fall 2012</a:t>
            </a:r>
            <a:endParaRPr lang="en-US" dirty="0" smtClean="0">
              <a:latin typeface="Arial" charset="0"/>
            </a:endParaRPr>
          </a:p>
        </p:txBody>
      </p:sp>
      <p:sp>
        <p:nvSpPr>
          <p:cNvPr id="8195" name="Footer Placeholder 4"/>
          <p:cNvSpPr>
            <a:spLocks noGrp="1"/>
          </p:cNvSpPr>
          <p:nvPr>
            <p:ph type="ftr" sz="quarter" idx="11"/>
          </p:nvPr>
        </p:nvSpPr>
        <p:spPr>
          <a:noFill/>
        </p:spPr>
        <p:txBody>
          <a:bodyPr/>
          <a:lstStyle/>
          <a:p>
            <a:r>
              <a:rPr lang="en-US" smtClean="0">
                <a:latin typeface="Arial" charset="0"/>
              </a:rPr>
              <a:t>SYSC 5704: Elements of Computer Systems</a:t>
            </a:r>
          </a:p>
        </p:txBody>
      </p:sp>
      <p:sp>
        <p:nvSpPr>
          <p:cNvPr id="8196" name="Slide Number Placeholder 5"/>
          <p:cNvSpPr>
            <a:spLocks noGrp="1"/>
          </p:cNvSpPr>
          <p:nvPr>
            <p:ph type="sldNum" sz="quarter" idx="12"/>
          </p:nvPr>
        </p:nvSpPr>
        <p:spPr>
          <a:noFill/>
        </p:spPr>
        <p:txBody>
          <a:bodyPr/>
          <a:lstStyle/>
          <a:p>
            <a:fld id="{F1ED41F7-2183-4AE4-824B-75690CB00FD9}" type="slidenum">
              <a:rPr lang="en-US" smtClean="0">
                <a:latin typeface="Arial" charset="0"/>
              </a:rPr>
              <a:pPr/>
              <a:t>8</a:t>
            </a:fld>
            <a:endParaRPr lang="en-US" smtClean="0">
              <a:latin typeface="Arial" charset="0"/>
            </a:endParaRPr>
          </a:p>
        </p:txBody>
      </p:sp>
      <p:sp>
        <p:nvSpPr>
          <p:cNvPr id="8197" name="Rectangle 2"/>
          <p:cNvSpPr>
            <a:spLocks noGrp="1" noChangeArrowheads="1"/>
          </p:cNvSpPr>
          <p:nvPr>
            <p:ph type="title"/>
          </p:nvPr>
        </p:nvSpPr>
        <p:spPr/>
        <p:txBody>
          <a:bodyPr/>
          <a:lstStyle/>
          <a:p>
            <a:pPr eaLnBrk="1" hangingPunct="1"/>
            <a:r>
              <a:rPr lang="en-US" smtClean="0"/>
              <a:t>Process Model</a:t>
            </a:r>
          </a:p>
        </p:txBody>
      </p:sp>
      <p:sp>
        <p:nvSpPr>
          <p:cNvPr id="8198" name="Rectangle 3"/>
          <p:cNvSpPr>
            <a:spLocks noGrp="1" noChangeArrowheads="1"/>
          </p:cNvSpPr>
          <p:nvPr>
            <p:ph type="body" idx="1"/>
          </p:nvPr>
        </p:nvSpPr>
        <p:spPr>
          <a:xfrm>
            <a:off x="457200" y="1219200"/>
            <a:ext cx="8229600" cy="4906963"/>
          </a:xfrm>
        </p:spPr>
        <p:txBody>
          <a:bodyPr/>
          <a:lstStyle/>
          <a:p>
            <a:pPr eaLnBrk="1" hangingPunct="1">
              <a:lnSpc>
                <a:spcPct val="90000"/>
              </a:lnSpc>
            </a:pPr>
            <a:r>
              <a:rPr lang="en-US" sz="1800" smtClean="0"/>
              <a:t>Process model = systematic way of monitoring and controlling program execution</a:t>
            </a:r>
          </a:p>
          <a:p>
            <a:pPr eaLnBrk="1" hangingPunct="1">
              <a:lnSpc>
                <a:spcPct val="90000"/>
              </a:lnSpc>
            </a:pPr>
            <a:r>
              <a:rPr lang="en-US" sz="1800" smtClean="0"/>
              <a:t>Multi-programming / time-sharing = Pseudo-parallelism</a:t>
            </a:r>
          </a:p>
          <a:p>
            <a:pPr lvl="1" eaLnBrk="1" hangingPunct="1">
              <a:lnSpc>
                <a:spcPct val="90000"/>
              </a:lnSpc>
            </a:pPr>
            <a:r>
              <a:rPr lang="en-US" sz="1800" smtClean="0"/>
              <a:t>CPU switches from program to program</a:t>
            </a:r>
          </a:p>
          <a:p>
            <a:pPr lvl="1" eaLnBrk="1" hangingPunct="1">
              <a:lnSpc>
                <a:spcPct val="90000"/>
              </a:lnSpc>
            </a:pPr>
            <a:r>
              <a:rPr lang="en-US" sz="1800" smtClean="0"/>
              <a:t>Switch when </a:t>
            </a:r>
            <a:r>
              <a:rPr lang="en-US" sz="1800" smtClean="0">
                <a:solidFill>
                  <a:schemeClr val="accent2"/>
                </a:solidFill>
              </a:rPr>
              <a:t>time slice</a:t>
            </a:r>
            <a:r>
              <a:rPr lang="en-US" sz="1800" smtClean="0"/>
              <a:t> (10s or 100s milli-sec pass) </a:t>
            </a:r>
            <a:r>
              <a:rPr lang="en-US" sz="1800" smtClean="0">
                <a:solidFill>
                  <a:schemeClr val="accent2"/>
                </a:solidFill>
              </a:rPr>
              <a:t>or</a:t>
            </a:r>
            <a:r>
              <a:rPr lang="en-US" sz="1800" smtClean="0"/>
              <a:t> when process does an I/O operation</a:t>
            </a:r>
          </a:p>
          <a:p>
            <a:pPr eaLnBrk="1" hangingPunct="1">
              <a:lnSpc>
                <a:spcPct val="90000"/>
              </a:lnSpc>
            </a:pPr>
            <a:r>
              <a:rPr lang="en-US" sz="2000" smtClean="0"/>
              <a:t>A </a:t>
            </a:r>
            <a:r>
              <a:rPr lang="en-US" sz="2000" smtClean="0">
                <a:solidFill>
                  <a:schemeClr val="accent2"/>
                </a:solidFill>
              </a:rPr>
              <a:t>process</a:t>
            </a:r>
            <a:r>
              <a:rPr lang="en-US" sz="2000" smtClean="0"/>
              <a:t> is an executable program with:</a:t>
            </a:r>
          </a:p>
          <a:p>
            <a:pPr lvl="1" eaLnBrk="1" hangingPunct="1">
              <a:lnSpc>
                <a:spcPct val="90000"/>
              </a:lnSpc>
            </a:pPr>
            <a:r>
              <a:rPr lang="en-US" sz="1800" smtClean="0"/>
              <a:t>associated data (variables, buffers…)</a:t>
            </a:r>
          </a:p>
          <a:p>
            <a:pPr lvl="1" eaLnBrk="1" hangingPunct="1">
              <a:lnSpc>
                <a:spcPct val="90000"/>
              </a:lnSpc>
            </a:pPr>
            <a:r>
              <a:rPr lang="en-US" sz="1800" smtClean="0"/>
              <a:t>execution context: All information that CPU needs to execute process</a:t>
            </a:r>
            <a:r>
              <a:rPr lang="en-US" sz="2000" smtClean="0"/>
              <a:t> </a:t>
            </a:r>
          </a:p>
          <a:p>
            <a:pPr lvl="2" eaLnBrk="1" hangingPunct="1">
              <a:lnSpc>
                <a:spcPct val="90000"/>
              </a:lnSpc>
            </a:pPr>
            <a:r>
              <a:rPr lang="en-US" sz="1800" smtClean="0"/>
              <a:t>content of  the processor registers, program counter, etc.</a:t>
            </a:r>
          </a:p>
          <a:p>
            <a:pPr lvl="2" eaLnBrk="1" hangingPunct="1">
              <a:lnSpc>
                <a:spcPct val="90000"/>
              </a:lnSpc>
            </a:pPr>
            <a:r>
              <a:rPr lang="en-US" sz="1800" smtClean="0"/>
              <a:t>Conceptually, each process has its own </a:t>
            </a:r>
            <a:r>
              <a:rPr lang="en-US" sz="1800" smtClean="0">
                <a:solidFill>
                  <a:schemeClr val="accent2"/>
                </a:solidFill>
              </a:rPr>
              <a:t>virtual CPU</a:t>
            </a:r>
            <a:r>
              <a:rPr lang="en-US" sz="1800" smtClean="0"/>
              <a:t>. In reality, the real CPU switches back and forth from process to process</a:t>
            </a:r>
          </a:p>
          <a:p>
            <a:pPr lvl="1" eaLnBrk="1" hangingPunct="1">
              <a:lnSpc>
                <a:spcPct val="90000"/>
              </a:lnSpc>
            </a:pPr>
            <a:r>
              <a:rPr lang="en-US" sz="2000" smtClean="0"/>
              <a:t>O/S’s needs to manage the process:</a:t>
            </a:r>
          </a:p>
          <a:p>
            <a:pPr lvl="2" eaLnBrk="1" hangingPunct="1">
              <a:lnSpc>
                <a:spcPct val="90000"/>
              </a:lnSpc>
            </a:pPr>
            <a:r>
              <a:rPr lang="en-US" sz="1800" smtClean="0"/>
              <a:t>priority of the process</a:t>
            </a:r>
          </a:p>
          <a:p>
            <a:pPr lvl="2" eaLnBrk="1" hangingPunct="1">
              <a:lnSpc>
                <a:spcPct val="90000"/>
              </a:lnSpc>
            </a:pPr>
            <a:r>
              <a:rPr lang="en-US" sz="1800" smtClean="0"/>
              <a:t>the event (if any) after which the process is waiting</a:t>
            </a:r>
          </a:p>
          <a:p>
            <a:pPr lvl="2" eaLnBrk="1" hangingPunct="1">
              <a:lnSpc>
                <a:spcPct val="90000"/>
              </a:lnSpc>
            </a:pPr>
            <a:r>
              <a:rPr lang="en-US" sz="1800" smtClean="0"/>
              <a:t>other data (that we will introduce later)</a:t>
            </a:r>
            <a:endParaRPr lang="en-US" sz="140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3"/>
          <p:cNvSpPr>
            <a:spLocks noGrp="1"/>
          </p:cNvSpPr>
          <p:nvPr>
            <p:ph type="dt" sz="quarter" idx="10"/>
          </p:nvPr>
        </p:nvSpPr>
        <p:spPr>
          <a:noFill/>
        </p:spPr>
        <p:txBody>
          <a:bodyPr/>
          <a:lstStyle/>
          <a:p>
            <a:r>
              <a:rPr lang="en-US" dirty="0" smtClean="0">
                <a:latin typeface="Arial" charset="0"/>
              </a:rPr>
              <a:t>Fall 2012</a:t>
            </a:r>
            <a:endParaRPr lang="en-US" dirty="0" smtClean="0">
              <a:latin typeface="Arial" charset="0"/>
            </a:endParaRPr>
          </a:p>
        </p:txBody>
      </p:sp>
      <p:sp>
        <p:nvSpPr>
          <p:cNvPr id="9219" name="Footer Placeholder 4"/>
          <p:cNvSpPr>
            <a:spLocks noGrp="1"/>
          </p:cNvSpPr>
          <p:nvPr>
            <p:ph type="ftr" sz="quarter" idx="11"/>
          </p:nvPr>
        </p:nvSpPr>
        <p:spPr>
          <a:noFill/>
        </p:spPr>
        <p:txBody>
          <a:bodyPr/>
          <a:lstStyle/>
          <a:p>
            <a:r>
              <a:rPr lang="en-US" smtClean="0">
                <a:latin typeface="Arial" charset="0"/>
              </a:rPr>
              <a:t>SYSC 5704: Elements of Computer Systems</a:t>
            </a:r>
          </a:p>
        </p:txBody>
      </p:sp>
      <p:sp>
        <p:nvSpPr>
          <p:cNvPr id="9220" name="Slide Number Placeholder 5"/>
          <p:cNvSpPr>
            <a:spLocks noGrp="1"/>
          </p:cNvSpPr>
          <p:nvPr>
            <p:ph type="sldNum" sz="quarter" idx="12"/>
          </p:nvPr>
        </p:nvSpPr>
        <p:spPr>
          <a:noFill/>
        </p:spPr>
        <p:txBody>
          <a:bodyPr/>
          <a:lstStyle/>
          <a:p>
            <a:fld id="{F9349D5C-17EE-4CA2-966D-66C605FA7A38}" type="slidenum">
              <a:rPr lang="en-US" smtClean="0">
                <a:latin typeface="Arial" charset="0"/>
              </a:rPr>
              <a:pPr/>
              <a:t>9</a:t>
            </a:fld>
            <a:endParaRPr lang="en-US" smtClean="0">
              <a:latin typeface="Arial" charset="0"/>
            </a:endParaRPr>
          </a:p>
        </p:txBody>
      </p:sp>
      <p:sp>
        <p:nvSpPr>
          <p:cNvPr id="9221" name="Rectangle 2"/>
          <p:cNvSpPr>
            <a:spLocks noGrp="1" noChangeArrowheads="1"/>
          </p:cNvSpPr>
          <p:nvPr>
            <p:ph type="title"/>
          </p:nvPr>
        </p:nvSpPr>
        <p:spPr/>
        <p:txBody>
          <a:bodyPr/>
          <a:lstStyle/>
          <a:p>
            <a:pPr eaLnBrk="1" hangingPunct="1"/>
            <a:r>
              <a:rPr lang="en-US" smtClean="0"/>
              <a:t>Process creation</a:t>
            </a:r>
          </a:p>
        </p:txBody>
      </p:sp>
      <p:sp>
        <p:nvSpPr>
          <p:cNvPr id="9222" name="Rectangle 3"/>
          <p:cNvSpPr>
            <a:spLocks noGrp="1" noChangeArrowheads="1"/>
          </p:cNvSpPr>
          <p:nvPr>
            <p:ph type="body" idx="1"/>
          </p:nvPr>
        </p:nvSpPr>
        <p:spPr>
          <a:xfrm>
            <a:off x="533400" y="1219200"/>
            <a:ext cx="8229600" cy="5105400"/>
          </a:xfrm>
        </p:spPr>
        <p:txBody>
          <a:bodyPr/>
          <a:lstStyle/>
          <a:p>
            <a:pPr eaLnBrk="1" hangingPunct="1">
              <a:lnSpc>
                <a:spcPct val="90000"/>
              </a:lnSpc>
            </a:pPr>
            <a:r>
              <a:rPr lang="en-US" sz="2400" smtClean="0"/>
              <a:t>Simple systems (e.g. the controller in a microwave oven): have all the processes that will ever be needed be present when the system comes up</a:t>
            </a:r>
          </a:p>
          <a:p>
            <a:pPr eaLnBrk="1" hangingPunct="1">
              <a:lnSpc>
                <a:spcPct val="90000"/>
              </a:lnSpc>
            </a:pPr>
            <a:r>
              <a:rPr lang="en-US" sz="2400" smtClean="0"/>
              <a:t>General-purpose systems: create and terminate processes as needed during operation</a:t>
            </a:r>
          </a:p>
          <a:p>
            <a:pPr eaLnBrk="1" hangingPunct="1">
              <a:lnSpc>
                <a:spcPct val="90000"/>
              </a:lnSpc>
            </a:pPr>
            <a:r>
              <a:rPr lang="en-US" sz="2400" smtClean="0"/>
              <a:t>When an OS is booted, several processes are created. </a:t>
            </a:r>
          </a:p>
          <a:p>
            <a:pPr lvl="1" eaLnBrk="1" hangingPunct="1">
              <a:lnSpc>
                <a:spcPct val="90000"/>
              </a:lnSpc>
            </a:pPr>
            <a:r>
              <a:rPr lang="en-US" sz="2400" smtClean="0"/>
              <a:t>Some of these are foreground processes, that is processes that interact with human users and perform work form them. </a:t>
            </a:r>
          </a:p>
          <a:p>
            <a:pPr lvl="1" eaLnBrk="1" hangingPunct="1">
              <a:lnSpc>
                <a:spcPct val="90000"/>
              </a:lnSpc>
            </a:pPr>
            <a:r>
              <a:rPr lang="en-US" sz="2400" smtClean="0"/>
              <a:t>Others are background processes (e.g. incoming mail), which are not associated with particular users, but instead have a specific function, also called </a:t>
            </a:r>
            <a:r>
              <a:rPr lang="en-US" sz="2400" b="1" smtClean="0"/>
              <a:t>daemons</a:t>
            </a:r>
          </a:p>
          <a:p>
            <a:pPr eaLnBrk="1" hangingPunct="1">
              <a:lnSpc>
                <a:spcPct val="90000"/>
              </a:lnSpc>
            </a:pPr>
            <a:endParaRPr lang="en-US" sz="2400" b="1" smtClean="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342900" marR="0" indent="-342900" algn="l" defTabSz="914400" rtl="0" eaLnBrk="1" fontAlgn="base" latinLnBrk="0" hangingPunct="1">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342900" marR="0" indent="-342900" algn="l" defTabSz="914400" rtl="0" eaLnBrk="1" fontAlgn="base" latinLnBrk="0" hangingPunct="1">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6419</TotalTime>
  <Words>4187</Words>
  <Application>Microsoft Office PowerPoint</Application>
  <PresentationFormat>On-screen Show (4:3)</PresentationFormat>
  <Paragraphs>555</Paragraphs>
  <Slides>43</Slides>
  <Notes>22</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Default Design</vt:lpstr>
      <vt:lpstr>System Software </vt:lpstr>
      <vt:lpstr>Objectives </vt:lpstr>
      <vt:lpstr>Operating System</vt:lpstr>
      <vt:lpstr>Typical O/S services</vt:lpstr>
      <vt:lpstr>O/S History</vt:lpstr>
      <vt:lpstr>O/S Design Influences</vt:lpstr>
      <vt:lpstr>O/S Designs</vt:lpstr>
      <vt:lpstr>Process Model</vt:lpstr>
      <vt:lpstr>Process creation</vt:lpstr>
      <vt:lpstr>Two-state process model</vt:lpstr>
      <vt:lpstr>Five-state process model</vt:lpstr>
      <vt:lpstr>Process Control Block</vt:lpstr>
      <vt:lpstr>Slide 13</vt:lpstr>
      <vt:lpstr>Context Switch</vt:lpstr>
      <vt:lpstr>Process Scheduling</vt:lpstr>
      <vt:lpstr>Slide 16</vt:lpstr>
      <vt:lpstr>Process Scheduling</vt:lpstr>
      <vt:lpstr>Process Scheduling</vt:lpstr>
      <vt:lpstr>Process Scheduling</vt:lpstr>
      <vt:lpstr>Relinquishing the CPU</vt:lpstr>
      <vt:lpstr>Scheduling Algorithms</vt:lpstr>
      <vt:lpstr>Scheduling methods</vt:lpstr>
      <vt:lpstr>Scheduling methods</vt:lpstr>
      <vt:lpstr>Sample Scheduling</vt:lpstr>
      <vt:lpstr>Resource Management</vt:lpstr>
      <vt:lpstr>Security &amp; Protection</vt:lpstr>
      <vt:lpstr>Virtual  Machines</vt:lpstr>
      <vt:lpstr>Subsystems</vt:lpstr>
      <vt:lpstr>SubSystems</vt:lpstr>
      <vt:lpstr>Partitions</vt:lpstr>
      <vt:lpstr>Concurrency</vt:lpstr>
      <vt:lpstr>Processes and threads</vt:lpstr>
      <vt:lpstr>Slide 33</vt:lpstr>
      <vt:lpstr>Slide 34</vt:lpstr>
      <vt:lpstr>Slide 35</vt:lpstr>
      <vt:lpstr>Single threaded and multithreaded process models</vt:lpstr>
      <vt:lpstr>Slide 37</vt:lpstr>
      <vt:lpstr>Threading Example</vt:lpstr>
      <vt:lpstr>Database Software</vt:lpstr>
      <vt:lpstr>ACID Properties of DBs</vt:lpstr>
      <vt:lpstr>Race Conditions</vt:lpstr>
      <vt:lpstr>Slide 42</vt:lpstr>
      <vt:lpstr>Next Lecture</vt:lpstr>
    </vt:vector>
  </TitlesOfParts>
  <Company>Carleton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Contemporary multilevel machines</dc:title>
  <dc:creator>cheryl</dc:creator>
  <cp:lastModifiedBy>Greg Franks</cp:lastModifiedBy>
  <cp:revision>656</cp:revision>
  <dcterms:created xsi:type="dcterms:W3CDTF">2008-07-21T18:02:15Z</dcterms:created>
  <dcterms:modified xsi:type="dcterms:W3CDTF">2012-11-07T17:48:58Z</dcterms:modified>
</cp:coreProperties>
</file>