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56" r:id="rId2"/>
    <p:sldId id="618" r:id="rId3"/>
    <p:sldId id="568" r:id="rId4"/>
    <p:sldId id="569" r:id="rId5"/>
    <p:sldId id="570" r:id="rId6"/>
    <p:sldId id="608" r:id="rId7"/>
    <p:sldId id="571" r:id="rId8"/>
    <p:sldId id="573" r:id="rId9"/>
    <p:sldId id="597" r:id="rId10"/>
    <p:sldId id="609" r:id="rId11"/>
    <p:sldId id="616" r:id="rId12"/>
    <p:sldId id="574" r:id="rId13"/>
    <p:sldId id="575" r:id="rId14"/>
    <p:sldId id="598" r:id="rId15"/>
    <p:sldId id="599" r:id="rId16"/>
    <p:sldId id="602" r:id="rId17"/>
    <p:sldId id="603" r:id="rId18"/>
    <p:sldId id="600" r:id="rId19"/>
    <p:sldId id="580" r:id="rId20"/>
    <p:sldId id="581" r:id="rId21"/>
    <p:sldId id="582" r:id="rId22"/>
    <p:sldId id="601" r:id="rId23"/>
    <p:sldId id="610" r:id="rId24"/>
    <p:sldId id="583" r:id="rId25"/>
    <p:sldId id="585" r:id="rId26"/>
    <p:sldId id="587" r:id="rId27"/>
    <p:sldId id="589" r:id="rId28"/>
    <p:sldId id="592" r:id="rId29"/>
    <p:sldId id="593" r:id="rId30"/>
    <p:sldId id="594" r:id="rId31"/>
    <p:sldId id="595" r:id="rId32"/>
    <p:sldId id="596" r:id="rId33"/>
    <p:sldId id="567" r:id="rId34"/>
    <p:sldId id="607" r:id="rId35"/>
    <p:sldId id="605" r:id="rId36"/>
    <p:sldId id="606" r:id="rId37"/>
    <p:sldId id="604" r:id="rId38"/>
    <p:sldId id="614" r:id="rId39"/>
    <p:sldId id="612" r:id="rId40"/>
    <p:sldId id="615" r:id="rId41"/>
    <p:sldId id="617" r:id="rId42"/>
    <p:sldId id="613" r:id="rId43"/>
    <p:sldId id="611" r:id="rId44"/>
    <p:sldId id="375" r:id="rId45"/>
  </p:sldIdLst>
  <p:sldSz cx="9144000" cy="6858000" type="screen4x3"/>
  <p:notesSz cx="6997700" cy="9283700"/>
  <p:defaultTextStyle>
    <a:defPPr>
      <a:defRPr lang="en-US"/>
    </a:defPPr>
    <a:lvl1pPr algn="l" rtl="0" fontAlgn="base">
      <a:spcBef>
        <a:spcPct val="50000"/>
      </a:spcBef>
      <a:spcAft>
        <a:spcPct val="0"/>
      </a:spcAft>
      <a:defRPr sz="2000" kern="1200">
        <a:solidFill>
          <a:schemeClr val="tx1"/>
        </a:solidFill>
        <a:latin typeface="Arial" charset="0"/>
        <a:ea typeface="+mn-ea"/>
        <a:cs typeface="+mn-cs"/>
      </a:defRPr>
    </a:lvl1pPr>
    <a:lvl2pPr marL="457200" algn="l" rtl="0" fontAlgn="base">
      <a:spcBef>
        <a:spcPct val="50000"/>
      </a:spcBef>
      <a:spcAft>
        <a:spcPct val="0"/>
      </a:spcAft>
      <a:defRPr sz="2000" kern="1200">
        <a:solidFill>
          <a:schemeClr val="tx1"/>
        </a:solidFill>
        <a:latin typeface="Arial" charset="0"/>
        <a:ea typeface="+mn-ea"/>
        <a:cs typeface="+mn-cs"/>
      </a:defRPr>
    </a:lvl2pPr>
    <a:lvl3pPr marL="914400" algn="l" rtl="0" fontAlgn="base">
      <a:spcBef>
        <a:spcPct val="50000"/>
      </a:spcBef>
      <a:spcAft>
        <a:spcPct val="0"/>
      </a:spcAft>
      <a:defRPr sz="2000" kern="1200">
        <a:solidFill>
          <a:schemeClr val="tx1"/>
        </a:solidFill>
        <a:latin typeface="Arial" charset="0"/>
        <a:ea typeface="+mn-ea"/>
        <a:cs typeface="+mn-cs"/>
      </a:defRPr>
    </a:lvl3pPr>
    <a:lvl4pPr marL="1371600" algn="l" rtl="0" fontAlgn="base">
      <a:spcBef>
        <a:spcPct val="50000"/>
      </a:spcBef>
      <a:spcAft>
        <a:spcPct val="0"/>
      </a:spcAft>
      <a:defRPr sz="2000" kern="1200">
        <a:solidFill>
          <a:schemeClr val="tx1"/>
        </a:solidFill>
        <a:latin typeface="Arial" charset="0"/>
        <a:ea typeface="+mn-ea"/>
        <a:cs typeface="+mn-cs"/>
      </a:defRPr>
    </a:lvl4pPr>
    <a:lvl5pPr marL="1828800" algn="l" rtl="0" fontAlgn="base">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3399FF"/>
    <a:srgbClr val="F8F8F8"/>
    <a:srgbClr val="CCFFFF"/>
    <a:srgbClr val="FF0000"/>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41" autoAdjust="0"/>
  </p:normalViewPr>
  <p:slideViewPr>
    <p:cSldViewPr>
      <p:cViewPr>
        <p:scale>
          <a:sx n="80" d="100"/>
          <a:sy n="80" d="100"/>
        </p:scale>
        <p:origin x="-165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8E1252B4-208A-4DD4-B6CF-DA81E25B3C3B}" type="datetimeFigureOut">
              <a:rPr lang="en-US" smtClean="0"/>
              <a:pPr/>
              <a:t>10/30/2012</a:t>
            </a:fld>
            <a:endParaRPr lang="en-US"/>
          </a:p>
        </p:txBody>
      </p:sp>
      <p:sp>
        <p:nvSpPr>
          <p:cNvPr id="4" name="Footer Placeholder 3"/>
          <p:cNvSpPr>
            <a:spLocks noGrp="1"/>
          </p:cNvSpPr>
          <p:nvPr>
            <p:ph type="ftr" sz="quarter" idx="2"/>
          </p:nvPr>
        </p:nvSpPr>
        <p:spPr>
          <a:xfrm>
            <a:off x="0" y="8818563"/>
            <a:ext cx="303212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3988" y="8818563"/>
            <a:ext cx="3032125" cy="463550"/>
          </a:xfrm>
          <a:prstGeom prst="rect">
            <a:avLst/>
          </a:prstGeom>
        </p:spPr>
        <p:txBody>
          <a:bodyPr vert="horz" lIns="91440" tIns="45720" rIns="91440" bIns="45720" rtlCol="0" anchor="b"/>
          <a:lstStyle>
            <a:lvl1pPr algn="r">
              <a:defRPr sz="1200"/>
            </a:lvl1pPr>
          </a:lstStyle>
          <a:p>
            <a:fld id="{9632EA73-3682-40D8-94B9-C2FD850DBA4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641" cy="463571"/>
          </a:xfrm>
          <a:prstGeom prst="rect">
            <a:avLst/>
          </a:prstGeom>
          <a:noFill/>
          <a:ln w="9525">
            <a:noFill/>
            <a:miter lim="800000"/>
            <a:headEnd/>
            <a:tailEnd/>
          </a:ln>
          <a:effectLst/>
        </p:spPr>
        <p:txBody>
          <a:bodyPr vert="horz" wrap="square" lIns="92701" tIns="46350" rIns="92701" bIns="46350" numCol="1" anchor="t" anchorCtr="0" compatLnSpc="1">
            <a:prstTxWarp prst="textNoShape">
              <a:avLst/>
            </a:prstTxWarp>
          </a:bodyPr>
          <a:lstStyle>
            <a:lvl1pPr>
              <a:spcBef>
                <a:spcPct val="0"/>
              </a:spcBef>
              <a:defRPr sz="1300"/>
            </a:lvl1pPr>
          </a:lstStyle>
          <a:p>
            <a:pPr>
              <a:defRPr/>
            </a:pPr>
            <a:endParaRPr lang="en-US"/>
          </a:p>
        </p:txBody>
      </p:sp>
      <p:sp>
        <p:nvSpPr>
          <p:cNvPr id="4099" name="Rectangle 3"/>
          <p:cNvSpPr>
            <a:spLocks noGrp="1" noChangeArrowheads="1"/>
          </p:cNvSpPr>
          <p:nvPr>
            <p:ph type="dt" idx="1"/>
          </p:nvPr>
        </p:nvSpPr>
        <p:spPr bwMode="auto">
          <a:xfrm>
            <a:off x="3963541" y="0"/>
            <a:ext cx="3032641" cy="463571"/>
          </a:xfrm>
          <a:prstGeom prst="rect">
            <a:avLst/>
          </a:prstGeom>
          <a:noFill/>
          <a:ln w="9525">
            <a:noFill/>
            <a:miter lim="800000"/>
            <a:headEnd/>
            <a:tailEnd/>
          </a:ln>
          <a:effectLst/>
        </p:spPr>
        <p:txBody>
          <a:bodyPr vert="horz" wrap="square" lIns="92701" tIns="46350" rIns="92701" bIns="46350" numCol="1" anchor="t" anchorCtr="0" compatLnSpc="1">
            <a:prstTxWarp prst="textNoShape">
              <a:avLst/>
            </a:prstTxWarp>
          </a:bodyPr>
          <a:lstStyle>
            <a:lvl1pPr algn="r">
              <a:spcBef>
                <a:spcPct val="0"/>
              </a:spcBef>
              <a:defRPr sz="1300"/>
            </a:lvl1pPr>
          </a:lstStyle>
          <a:p>
            <a:pPr>
              <a:defRPr/>
            </a:pPr>
            <a:endParaRPr lang="en-US"/>
          </a:p>
        </p:txBody>
      </p:sp>
      <p:sp>
        <p:nvSpPr>
          <p:cNvPr id="4608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074" y="4410065"/>
            <a:ext cx="5597553" cy="4176744"/>
          </a:xfrm>
          <a:prstGeom prst="rect">
            <a:avLst/>
          </a:prstGeom>
          <a:noFill/>
          <a:ln w="9525">
            <a:noFill/>
            <a:miter lim="800000"/>
            <a:headEnd/>
            <a:tailEnd/>
          </a:ln>
          <a:effectLst/>
        </p:spPr>
        <p:txBody>
          <a:bodyPr vert="horz" wrap="square" lIns="92701" tIns="46350" rIns="92701" bIns="463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8595"/>
            <a:ext cx="3032641" cy="463571"/>
          </a:xfrm>
          <a:prstGeom prst="rect">
            <a:avLst/>
          </a:prstGeom>
          <a:noFill/>
          <a:ln w="9525">
            <a:noFill/>
            <a:miter lim="800000"/>
            <a:headEnd/>
            <a:tailEnd/>
          </a:ln>
          <a:effectLst/>
        </p:spPr>
        <p:txBody>
          <a:bodyPr vert="horz" wrap="square" lIns="92701" tIns="46350" rIns="92701" bIns="46350" numCol="1" anchor="b" anchorCtr="0" compatLnSpc="1">
            <a:prstTxWarp prst="textNoShape">
              <a:avLst/>
            </a:prstTxWarp>
          </a:bodyPr>
          <a:lstStyle>
            <a:lvl1pPr>
              <a:spcBef>
                <a:spcPct val="0"/>
              </a:spcBef>
              <a:defRPr sz="1300"/>
            </a:lvl1pPr>
          </a:lstStyle>
          <a:p>
            <a:pPr>
              <a:defRPr/>
            </a:pPr>
            <a:endParaRPr lang="en-US"/>
          </a:p>
        </p:txBody>
      </p:sp>
      <p:sp>
        <p:nvSpPr>
          <p:cNvPr id="4103" name="Rectangle 7"/>
          <p:cNvSpPr>
            <a:spLocks noGrp="1" noChangeArrowheads="1"/>
          </p:cNvSpPr>
          <p:nvPr>
            <p:ph type="sldNum" sz="quarter" idx="5"/>
          </p:nvPr>
        </p:nvSpPr>
        <p:spPr bwMode="auto">
          <a:xfrm>
            <a:off x="3963541" y="8818595"/>
            <a:ext cx="3032641" cy="463571"/>
          </a:xfrm>
          <a:prstGeom prst="rect">
            <a:avLst/>
          </a:prstGeom>
          <a:noFill/>
          <a:ln w="9525">
            <a:noFill/>
            <a:miter lim="800000"/>
            <a:headEnd/>
            <a:tailEnd/>
          </a:ln>
          <a:effectLst/>
        </p:spPr>
        <p:txBody>
          <a:bodyPr vert="horz" wrap="square" lIns="92701" tIns="46350" rIns="92701" bIns="46350" numCol="1" anchor="b" anchorCtr="0" compatLnSpc="1">
            <a:prstTxWarp prst="textNoShape">
              <a:avLst/>
            </a:prstTxWarp>
          </a:bodyPr>
          <a:lstStyle>
            <a:lvl1pPr algn="r">
              <a:spcBef>
                <a:spcPct val="0"/>
              </a:spcBef>
              <a:defRPr sz="1300"/>
            </a:lvl1pPr>
          </a:lstStyle>
          <a:p>
            <a:pPr>
              <a:defRPr/>
            </a:pPr>
            <a:fld id="{45A8FB50-AE63-4A62-8C3E-D31394A6F0D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3BC288E-0779-4347-971E-E72B43EC4A93}" type="slidenum">
              <a:rPr lang="en-US" smtClean="0"/>
              <a:pPr/>
              <a:t>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t>Actually, this is one part of the </a:t>
            </a:r>
            <a:r>
              <a:rPr lang="en-US" dirty="0" err="1" smtClean="0"/>
              <a:t>Murdocca</a:t>
            </a:r>
            <a:r>
              <a:rPr lang="en-US" dirty="0" smtClean="0"/>
              <a:t> book that I think is particularly weak.  It contains lots of examples of existing buses and I/O devices, but not on the theory or programming models.  We’re going to be using other sources.</a:t>
            </a:r>
          </a:p>
          <a:p>
            <a:pPr eaLnBrk="1" hangingPunct="1"/>
            <a:endParaRPr lang="en-US" dirty="0" smtClean="0"/>
          </a:p>
          <a:p>
            <a:pPr eaLnBrk="1" hangingPunct="1"/>
            <a:r>
              <a:rPr lang="en-US" dirty="0" smtClean="0"/>
              <a:t>Null, page 207: Third major aspect of architecture: connections between a computer and the external world.</a:t>
            </a:r>
          </a:p>
          <a:p>
            <a:pPr eaLnBrk="1" hangingPunct="1"/>
            <a:endParaRPr lang="en-US" dirty="0" smtClean="0"/>
          </a:p>
          <a:p>
            <a:pPr eaLnBrk="1" hangingPunct="1"/>
            <a:r>
              <a:rPr lang="en-US" dirty="0" err="1" smtClean="0"/>
              <a:t>Abd</a:t>
            </a:r>
            <a:r>
              <a:rPr lang="en-US" dirty="0" smtClean="0"/>
              <a:t>-el-Barr, page 161: I/O plays a crucial role in any modern computer system. A clear understanding and appreciation of the fundamentals of I/O operations, devices and interfaces are of great importance.</a:t>
            </a:r>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27D4498-8914-4D16-84E1-C76305783F76}" type="slidenum">
              <a:rPr lang="en-US" smtClean="0"/>
              <a:pPr/>
              <a:t>12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t>Now that we can address our I/O module’s port registers, we have to figure out how to communicate with them : Protocol.</a:t>
            </a:r>
          </a:p>
          <a:p>
            <a:pPr eaLnBrk="1" hangingPunct="1"/>
            <a:r>
              <a:rPr lang="en-US" smtClean="0"/>
              <a:t>The issue again is the significant difference in data rates between the system bus and the I/O device.</a:t>
            </a:r>
          </a:p>
          <a:p>
            <a:pPr eaLnBrk="1" hangingPunct="1"/>
            <a:endParaRPr lang="en-US" smtClean="0"/>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7AC2B8B8-53F6-42D7-99E2-34A8C571E2A5}" type="slidenum">
              <a:rPr lang="en-US" smtClean="0"/>
              <a:pPr/>
              <a:t>13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z="1100" dirty="0" smtClean="0"/>
          </a:p>
          <a:p>
            <a:pPr eaLnBrk="1" hangingPunct="1"/>
            <a:r>
              <a:rPr lang="en-US" sz="1100" dirty="0" smtClean="0"/>
              <a:t>Examples show tight polling loops, can also be looser.</a:t>
            </a:r>
          </a:p>
          <a:p>
            <a:pPr eaLnBrk="1" hangingPunct="1"/>
            <a:endParaRPr lang="en-US" sz="1100" dirty="0" smtClean="0"/>
          </a:p>
          <a:p>
            <a:pPr eaLnBrk="1" hangingPunct="1"/>
            <a:r>
              <a:rPr lang="en-US" sz="1100" dirty="0" smtClean="0"/>
              <a:t>Polling (Comer, page 241) : </a:t>
            </a:r>
          </a:p>
          <a:p>
            <a:pPr eaLnBrk="1" hangingPunct="1"/>
            <a:r>
              <a:rPr lang="en-US" sz="1100" dirty="0" smtClean="0"/>
              <a:t>Chief Advantage: Economics.  Polling architectures do not contain sophisticated digital circuits, so these devices are inexpensive.</a:t>
            </a:r>
          </a:p>
          <a:p>
            <a:pPr eaLnBrk="1" hangingPunct="1"/>
            <a:endParaRPr lang="en-US" sz="1100" dirty="0" smtClean="0"/>
          </a:p>
          <a:p>
            <a:pPr eaLnBrk="1" hangingPunct="1"/>
            <a:r>
              <a:rPr lang="en-US" sz="1100" dirty="0" smtClean="0"/>
              <a:t>Chief Disadvantage: Computational overhead: Each step requires the PROCESSOR to interact with the I/O device.</a:t>
            </a:r>
          </a:p>
          <a:p>
            <a:pPr eaLnBrk="1" hangingPunct="1"/>
            <a:endParaRPr lang="en-US" sz="1100" dirty="0" smtClean="0"/>
          </a:p>
          <a:p>
            <a:pPr eaLnBrk="1" hangingPunct="1"/>
            <a:r>
              <a:rPr lang="en-US" sz="1100" dirty="0" smtClean="0"/>
              <a:t>To understand why polling is especially undesirable, we must recall the fundamental mismatch between I/O devices and computation: because they are electromechanical, I/O devices operate several orders of magnitude slower than a processor. And if a processor uses polling to control an I/O device, the amount of time the processor waits is </a:t>
            </a:r>
            <a:r>
              <a:rPr lang="en-US" sz="1100" b="1" dirty="0" smtClean="0"/>
              <a:t>FIXED</a:t>
            </a:r>
            <a:r>
              <a:rPr lang="en-US" sz="1100" dirty="0" smtClean="0"/>
              <a:t> and is </a:t>
            </a:r>
            <a:r>
              <a:rPr lang="en-US" sz="1100" b="1" dirty="0" smtClean="0"/>
              <a:t>independent of processor speed</a:t>
            </a:r>
            <a:r>
              <a:rPr lang="en-US" sz="1100" dirty="0" smtClean="0"/>
              <a:t>.</a:t>
            </a:r>
          </a:p>
          <a:p>
            <a:pPr lvl="1" eaLnBrk="1" hangingPunct="1"/>
            <a:r>
              <a:rPr lang="en-US" sz="1100" dirty="0" smtClean="0"/>
              <a:t>Because a typical processor is much faster than an I/O device, the speed of a system that uses polling depends ONLY on the speed of the I/O device; using a fast processor will not increase the rate at which I/O is performed; it will only increase the number of instructions that the processor will executing while waiting! The fast processor simply wastes more CPU cycles.</a:t>
            </a:r>
          </a:p>
          <a:p>
            <a:pPr eaLnBrk="1" hangingPunct="1"/>
            <a:endParaRPr lang="en-US" sz="1100" dirty="0" smtClean="0"/>
          </a:p>
          <a:p>
            <a:pPr eaLnBrk="1" hangingPunct="1"/>
            <a:endParaRPr lang="en-US" sz="1100"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62C7A70-1B62-4A07-BF1B-8DAD81A07905}" type="slidenum">
              <a:rPr lang="en-US" smtClean="0"/>
              <a:pPr/>
              <a:t>14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Click ENTER: Introduce ISR</a:t>
            </a:r>
          </a:p>
          <a:p>
            <a:pPr eaLnBrk="1" hangingPunct="1"/>
            <a:r>
              <a:rPr lang="en-US" smtClean="0"/>
              <a:t>Click ENTER: We don’t need to check the status. The fact that this code is running, we KNOW the status is READY</a:t>
            </a:r>
          </a:p>
          <a:p>
            <a:pPr eaLnBrk="1" hangingPunct="1"/>
            <a:r>
              <a:rPr lang="en-US" smtClean="0"/>
              <a:t>Click ENTER: Coupled with an ISR is always the main() program, which allows the CPU to do other work. When interrupts happen, the CPU switches between the two.</a:t>
            </a:r>
          </a:p>
          <a:p>
            <a:pPr eaLnBrk="1" hangingPunct="1"/>
            <a:r>
              <a:rPr lang="en-US" smtClean="0"/>
              <a:t>Click ENTER: This is what we called : THREADs.</a:t>
            </a:r>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65C2E471-DA22-4EA6-9AD2-4594C8EEAD84}" type="slidenum">
              <a:rPr lang="en-US" smtClean="0"/>
              <a:pPr/>
              <a:t>15</a:t>
            </a:fld>
            <a:endParaRPr lang="en-US" smtClean="0"/>
          </a:p>
        </p:txBody>
      </p:sp>
      <p:sp>
        <p:nvSpPr>
          <p:cNvPr id="59395" name="Rectangle 2"/>
          <p:cNvSpPr>
            <a:spLocks noGrp="1" noRot="1" noChangeAspect="1" noChangeArrowheads="1" noTextEdit="1"/>
          </p:cNvSpPr>
          <p:nvPr>
            <p:ph type="sldImg"/>
          </p:nvPr>
        </p:nvSpPr>
        <p:spPr>
          <a:xfrm>
            <a:off x="1187450" y="701675"/>
            <a:ext cx="4622800" cy="3468688"/>
          </a:xfrm>
          <a:ln/>
        </p:spPr>
      </p:sp>
      <p:sp>
        <p:nvSpPr>
          <p:cNvPr id="59396" name="Rectangle 3"/>
          <p:cNvSpPr>
            <a:spLocks noGrp="1" noChangeArrowheads="1"/>
          </p:cNvSpPr>
          <p:nvPr>
            <p:ph type="body" idx="1"/>
          </p:nvPr>
        </p:nvSpPr>
        <p:spPr>
          <a:xfrm>
            <a:off x="932420" y="4408530"/>
            <a:ext cx="5131343" cy="4178279"/>
          </a:xfrm>
          <a:noFill/>
          <a:ln/>
        </p:spPr>
        <p:txBody>
          <a:bodyPr lIns="92413" tIns="46207" rIns="92413" bIns="46207"/>
          <a:lstStyle/>
          <a:p>
            <a:pPr eaLnBrk="1" hangingPunct="1">
              <a:lnSpc>
                <a:spcPct val="80000"/>
              </a:lnSpc>
            </a:pPr>
            <a:endParaRPr lang="en-US" sz="1100" dirty="0" smtClean="0"/>
          </a:p>
          <a:p>
            <a:pPr eaLnBrk="1" hangingPunct="1">
              <a:lnSpc>
                <a:spcPct val="80000"/>
              </a:lnSpc>
            </a:pPr>
            <a:r>
              <a:rPr lang="en-US" sz="1100" dirty="0" smtClean="0"/>
              <a:t>Notice: … means variable time, depends ..</a:t>
            </a:r>
          </a:p>
          <a:p>
            <a:pPr eaLnBrk="1" hangingPunct="1">
              <a:lnSpc>
                <a:spcPct val="80000"/>
              </a:lnSpc>
            </a:pPr>
            <a:r>
              <a:rPr lang="en-US" sz="1100" dirty="0" smtClean="0"/>
              <a:t>Notice: There are two </a:t>
            </a:r>
            <a:r>
              <a:rPr lang="en-US" sz="1100" dirty="0" err="1" smtClean="0"/>
              <a:t>a’s</a:t>
            </a:r>
            <a:r>
              <a:rPr lang="en-US" sz="1100" dirty="0" smtClean="0"/>
              <a:t> and two </a:t>
            </a:r>
            <a:r>
              <a:rPr lang="en-US" sz="1100" dirty="0" err="1" smtClean="0"/>
              <a:t>b’s</a:t>
            </a:r>
            <a:r>
              <a:rPr lang="en-US" sz="1100" dirty="0" smtClean="0"/>
              <a:t>, meaning that the work was interrupted and then returned to.</a:t>
            </a:r>
          </a:p>
          <a:p>
            <a:pPr eaLnBrk="1" hangingPunct="1">
              <a:lnSpc>
                <a:spcPct val="80000"/>
              </a:lnSpc>
            </a:pPr>
            <a:endParaRPr lang="en-US" sz="1100" dirty="0" smtClean="0"/>
          </a:p>
          <a:p>
            <a:pPr eaLnBrk="1" hangingPunct="1">
              <a:lnSpc>
                <a:spcPct val="80000"/>
              </a:lnSpc>
            </a:pPr>
            <a:r>
              <a:rPr lang="en-US" sz="1100" dirty="0" smtClean="0"/>
              <a:t>Question: Which one gets done faster in the diagram ? Why ? Interrupts, because useful work is done while device is busy. No waiting during polling.</a:t>
            </a:r>
          </a:p>
          <a:p>
            <a:pPr eaLnBrk="1" hangingPunct="1">
              <a:lnSpc>
                <a:spcPct val="80000"/>
              </a:lnSpc>
            </a:pPr>
            <a:r>
              <a:rPr lang="en-US" sz="1100" dirty="0" smtClean="0"/>
              <a:t>Question: What is the overhead ?</a:t>
            </a:r>
          </a:p>
          <a:p>
            <a:pPr eaLnBrk="1" hangingPunct="1">
              <a:lnSpc>
                <a:spcPct val="80000"/>
              </a:lnSpc>
            </a:pPr>
            <a:r>
              <a:rPr lang="en-US" sz="1100" dirty="0" smtClean="0"/>
              <a:t>Question: What if the polling time = 0 (immediately ready), which is faster : polling or interrupt ? Polling! Because interrupts always have overhead and in reality they also have some latency.</a:t>
            </a:r>
          </a:p>
          <a:p>
            <a:pPr eaLnBrk="1" hangingPunct="1">
              <a:lnSpc>
                <a:spcPct val="80000"/>
              </a:lnSpc>
            </a:pPr>
            <a:endParaRPr lang="en-US" sz="1100" dirty="0" smtClean="0"/>
          </a:p>
          <a:p>
            <a:pPr eaLnBrk="1" hangingPunct="1">
              <a:lnSpc>
                <a:spcPct val="80000"/>
              </a:lnSpc>
            </a:pPr>
            <a:r>
              <a:rPr lang="en-US" sz="1100" dirty="0" smtClean="0"/>
              <a:t>Comer, page 249: Interrupts were a revolution in computer architecture. Interrupt driven I/O automatically overlaps computation and I/O without requiring a </a:t>
            </a:r>
            <a:r>
              <a:rPr lang="en-US" sz="1100" b="1" dirty="0" smtClean="0"/>
              <a:t>programmer</a:t>
            </a:r>
            <a:r>
              <a:rPr lang="en-US" sz="1100" dirty="0" smtClean="0"/>
              <a:t> to take any special action. And interrupts </a:t>
            </a:r>
            <a:r>
              <a:rPr lang="en-US" sz="1100" b="1" dirty="0" smtClean="0"/>
              <a:t>adapt</a:t>
            </a:r>
            <a:r>
              <a:rPr lang="en-US" sz="1100" dirty="0" smtClean="0"/>
              <a:t> to any speed processor and I/O devices automatically. </a:t>
            </a:r>
          </a:p>
          <a:p>
            <a:pPr lvl="1" eaLnBrk="1" hangingPunct="1">
              <a:lnSpc>
                <a:spcPct val="80000"/>
              </a:lnSpc>
            </a:pPr>
            <a:r>
              <a:rPr lang="en-US" sz="1100" dirty="0" smtClean="0"/>
              <a:t>A computer that uses interrupts is both easier to program and offer better I/O performance than a computer that uses polling.</a:t>
            </a:r>
          </a:p>
          <a:p>
            <a:pPr lvl="1" eaLnBrk="1" hangingPunct="1">
              <a:lnSpc>
                <a:spcPct val="80000"/>
              </a:lnSpc>
            </a:pPr>
            <a:endParaRPr lang="en-US" sz="1100" dirty="0" smtClean="0"/>
          </a:p>
          <a:p>
            <a:pPr eaLnBrk="1" hangingPunct="1">
              <a:lnSpc>
                <a:spcPct val="80000"/>
              </a:lnSpc>
            </a:pPr>
            <a:r>
              <a:rPr lang="en-US" sz="1100" dirty="0" smtClean="0"/>
              <a:t>Interrupts are the first stage towards moving towards </a:t>
            </a:r>
            <a:r>
              <a:rPr lang="en-US" sz="1100" b="1" dirty="0" smtClean="0"/>
              <a:t>SMART DEVICEs</a:t>
            </a:r>
            <a:r>
              <a:rPr lang="en-US" sz="1100" dirty="0" smtClean="0"/>
              <a:t> : An I/O device with more digital logic so that it can perform </a:t>
            </a:r>
            <a:r>
              <a:rPr lang="en-US" sz="1100" b="1" dirty="0" smtClean="0"/>
              <a:t>a series of operations</a:t>
            </a:r>
            <a:r>
              <a:rPr lang="en-US" sz="1100" dirty="0" smtClean="0"/>
              <a:t> on its own. It simply needs some mechanism (such as interrupts) to coordinate higher-level tasks with the CPU.  </a:t>
            </a:r>
          </a:p>
          <a:p>
            <a:pPr lvl="1" eaLnBrk="1" hangingPunct="1">
              <a:lnSpc>
                <a:spcPct val="80000"/>
              </a:lnSpc>
            </a:pPr>
            <a:r>
              <a:rPr lang="en-US" sz="1100" dirty="0" smtClean="0"/>
              <a:t>What’s a higher-level task: One easy example : word transfer versus block transfer. </a:t>
            </a:r>
          </a:p>
          <a:p>
            <a:pPr lvl="1" eaLnBrk="1" hangingPunct="1">
              <a:lnSpc>
                <a:spcPct val="80000"/>
              </a:lnSpc>
            </a:pPr>
            <a:r>
              <a:rPr lang="en-US" sz="1100" dirty="0" smtClean="0"/>
              <a:t>Next slide …</a:t>
            </a:r>
          </a:p>
          <a:p>
            <a:pPr eaLnBrk="1" hangingPunct="1">
              <a:lnSpc>
                <a:spcPct val="80000"/>
              </a:lnSpc>
            </a:pPr>
            <a:endParaRPr lang="en-US" sz="1100" dirty="0" smtClean="0"/>
          </a:p>
          <a:p>
            <a:pPr eaLnBrk="1" hangingPunct="1">
              <a:lnSpc>
                <a:spcPct val="80000"/>
              </a:lnSpc>
            </a:pPr>
            <a:endParaRPr lang="en-US" sz="1100" dirty="0" smtClean="0"/>
          </a:p>
          <a:p>
            <a:pPr eaLnBrk="1" hangingPunct="1">
              <a:lnSpc>
                <a:spcPct val="80000"/>
              </a:lnSpc>
            </a:pPr>
            <a:endParaRPr lang="en-US" sz="11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E702E4B-0910-48C7-B345-2CB85BB9B6B2}" type="slidenum">
              <a:rPr lang="en-US" smtClean="0"/>
              <a:pPr/>
              <a:t>18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smtClean="0"/>
              <a:t>Have you noticed ? The Hardware is becoming more and more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61FBD70-9464-4DF5-8AD0-4C92401ADC93}" type="slidenum">
              <a:rPr lang="en-US" smtClean="0"/>
              <a:pPr/>
              <a:t>19</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marL="230700" indent="-230700" eaLnBrk="1" hangingPunct="1"/>
            <a:r>
              <a:rPr lang="en-US" dirty="0" smtClean="0"/>
              <a:t>Comer: Page 251</a:t>
            </a:r>
          </a:p>
          <a:p>
            <a:pPr marL="230700" indent="-230700" eaLnBrk="1" hangingPunct="1">
              <a:buFontTx/>
              <a:buAutoNum type="arabicPeriod"/>
            </a:pPr>
            <a:r>
              <a:rPr lang="en-US" dirty="0" smtClean="0"/>
              <a:t>Data can be transferred between the device and memory without using the processor</a:t>
            </a:r>
          </a:p>
          <a:p>
            <a:pPr marL="230700" indent="-230700" eaLnBrk="1" hangingPunct="1">
              <a:buFontTx/>
              <a:buAutoNum type="arabicPeriod"/>
            </a:pPr>
            <a:r>
              <a:rPr lang="en-US" dirty="0" smtClean="0"/>
              <a:t>The device does not interrupt for each step of the operation (just the end)</a:t>
            </a:r>
          </a:p>
          <a:p>
            <a:pPr marL="230700" indent="-230700" eaLnBrk="1" hangingPunct="1">
              <a:buFontTx/>
              <a:buAutoNum type="arabicPeriod"/>
            </a:pPr>
            <a:endParaRPr lang="en-US" dirty="0" smtClean="0"/>
          </a:p>
          <a:p>
            <a:pPr marL="230700" indent="-230700" eaLnBrk="1" hangingPunct="1"/>
            <a:r>
              <a:rPr lang="en-US" dirty="0" smtClean="0"/>
              <a:t>Read </a:t>
            </a:r>
            <a:r>
              <a:rPr lang="en-US" dirty="0" err="1" smtClean="0"/>
              <a:t>Abd</a:t>
            </a:r>
            <a:r>
              <a:rPr lang="en-US" dirty="0" smtClean="0"/>
              <a:t>-el-Barr, page 176-177: </a:t>
            </a:r>
          </a:p>
          <a:p>
            <a:pPr marL="230700" indent="-230700" eaLnBrk="1" hangingPunct="1"/>
            <a:endParaRPr lang="en-US" dirty="0" smtClean="0"/>
          </a:p>
          <a:p>
            <a:pPr marL="230700" indent="-230700" eaLnBrk="1" hangingPunct="1"/>
            <a:r>
              <a:rPr lang="en-US" dirty="0" smtClean="0"/>
              <a:t>DMA channels</a:t>
            </a:r>
          </a:p>
          <a:p>
            <a:pPr marL="230700" indent="-230700"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28B4494-EE9C-4F14-95A6-8352CA57B9AB}" type="slidenum">
              <a:rPr lang="en-US" smtClean="0"/>
              <a:pPr/>
              <a:t>21</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TBD: Read Abd-el-Barr</a:t>
            </a:r>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93ACF0C-350B-4893-94EC-FB9D12BF940C}" type="slidenum">
              <a:rPr lang="en-US" smtClean="0"/>
              <a:pPr/>
              <a:t>22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Assumption: DMA device can do one operation at a time.</a:t>
            </a:r>
          </a:p>
          <a:p>
            <a:pPr eaLnBrk="1" hangingPunct="1"/>
            <a:endParaRPr lang="en-US" smtClean="0"/>
          </a:p>
          <a:p>
            <a:pPr eaLnBrk="1" hangingPunct="1"/>
            <a:r>
              <a:rPr lang="en-US" smtClean="0"/>
              <a:t>The DMA device must interrupt the processor after a packet arrives. During the interrupt, the processor must allocate a buffer to hold the next packet, and must start the device reading the (next) packet. This sequence of events must occur quickly (ie. before the next packet arrives).  Unfortunately, if multiple devices attempt to interrupt simultaneously, the processor may not be able to service the network device interrupt in time to capture the next packet.</a:t>
            </a:r>
          </a:p>
          <a:p>
            <a:pPr eaLnBrk="1" hangingPunct="1"/>
            <a:endParaRPr lang="en-US"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7E769A92-77CE-4DA9-8A7F-36986554A797}" type="slidenum">
              <a:rPr lang="en-US" smtClean="0"/>
              <a:pPr/>
              <a:t>23</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marL="230700" indent="-230700" eaLnBrk="1" hangingPunct="1"/>
            <a:r>
              <a:rPr lang="en-US" sz="1100" dirty="0" smtClean="0"/>
              <a:t>Comer, Page 251</a:t>
            </a:r>
          </a:p>
          <a:p>
            <a:pPr marL="230700" indent="-230700" eaLnBrk="1" hangingPunct="1"/>
            <a:r>
              <a:rPr lang="en-US" sz="1100" dirty="0" smtClean="0"/>
              <a:t>I assume that DMA still interrupts after each buffer is full, otherwise, the same problem happens when list if full!</a:t>
            </a:r>
          </a:p>
          <a:p>
            <a:pPr marL="230700" indent="-230700" eaLnBrk="1" hangingPunct="1"/>
            <a:endParaRPr lang="en-US" sz="1100" dirty="0" smtClean="0"/>
          </a:p>
          <a:p>
            <a:pPr marL="230700" indent="-230700" eaLnBrk="1" hangingPunct="1"/>
            <a:r>
              <a:rPr lang="en-US" sz="1100" dirty="0" smtClean="0"/>
              <a:t>Other uses for Buffer Chaining:</a:t>
            </a:r>
          </a:p>
          <a:p>
            <a:pPr marL="230700" indent="-230700" eaLnBrk="1" hangingPunct="1">
              <a:buFontTx/>
              <a:buAutoNum type="arabicPeriod"/>
            </a:pPr>
            <a:r>
              <a:rPr lang="en-US" sz="1100" dirty="0" smtClean="0"/>
              <a:t>If the buffer size of the software &lt; block size of DMA</a:t>
            </a:r>
          </a:p>
          <a:p>
            <a:pPr marL="695154" lvl="1" indent="-230700" eaLnBrk="1" hangingPunct="1">
              <a:buFontTx/>
              <a:buChar char="•"/>
            </a:pPr>
            <a:r>
              <a:rPr lang="en-US" sz="1100" dirty="0" smtClean="0"/>
              <a:t>On input (read), chained buffers allow DMA to divide a large data transfer into a set of smaller buffers: </a:t>
            </a:r>
            <a:r>
              <a:rPr lang="en-US" sz="1100" b="1" dirty="0" smtClean="0"/>
              <a:t>SCATTER READ</a:t>
            </a:r>
          </a:p>
          <a:p>
            <a:pPr marL="695154" lvl="1" indent="-230700" eaLnBrk="1" hangingPunct="1">
              <a:buFontTx/>
              <a:buChar char="•"/>
            </a:pPr>
            <a:r>
              <a:rPr lang="en-US" sz="1100" dirty="0" smtClean="0"/>
              <a:t>On output (write), chained buffers allow DMA to extract data from a set of small buffers and combine into one single block: </a:t>
            </a:r>
            <a:r>
              <a:rPr lang="en-US" sz="1100" b="1" dirty="0" smtClean="0"/>
              <a:t>GATHER WRITE</a:t>
            </a:r>
          </a:p>
          <a:p>
            <a:pPr marL="230700" indent="-230700" eaLnBrk="1" hangingPunct="1">
              <a:buFontTx/>
              <a:buAutoNum type="arabicPeriod"/>
            </a:pPr>
            <a:r>
              <a:rPr lang="en-US" sz="1100" b="1" dirty="0" smtClean="0"/>
              <a:t>Operation</a:t>
            </a:r>
            <a:r>
              <a:rPr lang="en-US" sz="1100" dirty="0" smtClean="0"/>
              <a:t> Chaining ( instead of </a:t>
            </a:r>
            <a:r>
              <a:rPr lang="en-US" sz="1100" b="1" dirty="0" smtClean="0"/>
              <a:t>data</a:t>
            </a:r>
            <a:r>
              <a:rPr lang="en-US" sz="1100" dirty="0" smtClean="0"/>
              <a:t> chaining )</a:t>
            </a:r>
          </a:p>
          <a:p>
            <a:pPr marL="695154" lvl="1" indent="-230700" eaLnBrk="1" hangingPunct="1">
              <a:buFontTx/>
              <a:buChar char="•"/>
            </a:pPr>
            <a:r>
              <a:rPr lang="en-US" sz="1100" dirty="0" smtClean="0"/>
              <a:t>Buffer chaining handles situations where the same operation is repeated over many buffers (&gt;1 read or &gt;1 write, but not both)</a:t>
            </a:r>
          </a:p>
          <a:p>
            <a:pPr marL="695154" lvl="1" indent="-230700" eaLnBrk="1" hangingPunct="1">
              <a:buFontTx/>
              <a:buChar char="•"/>
            </a:pPr>
            <a:r>
              <a:rPr lang="en-US" sz="1100" dirty="0" smtClean="0"/>
              <a:t>If a DMA provides both read </a:t>
            </a:r>
            <a:r>
              <a:rPr lang="en-US" sz="1100" b="1" dirty="0" smtClean="0"/>
              <a:t>and</a:t>
            </a:r>
            <a:r>
              <a:rPr lang="en-US" sz="1100" dirty="0" smtClean="0"/>
              <a:t> write, in order to optimize performance, we need to start another </a:t>
            </a:r>
            <a:r>
              <a:rPr lang="en-US" sz="1100" b="1" dirty="0" smtClean="0"/>
              <a:t>operation</a:t>
            </a:r>
            <a:r>
              <a:rPr lang="en-US" sz="1100" dirty="0" smtClean="0"/>
              <a:t> as soon as the current operation completes. But how does the DMA know whether it is read or write.  </a:t>
            </a:r>
            <a:r>
              <a:rPr lang="en-US" sz="1100" b="1" dirty="0" smtClean="0"/>
              <a:t>Do you have a solution ? </a:t>
            </a:r>
          </a:p>
          <a:p>
            <a:pPr marL="1158080" lvl="2" indent="-230700" eaLnBrk="1" hangingPunct="1">
              <a:buFontTx/>
              <a:buChar char="•"/>
            </a:pPr>
            <a:r>
              <a:rPr lang="en-US" sz="1100" dirty="0" smtClean="0"/>
              <a:t>The buffers in the linked list specify a COMPLETE operation: as well as a buffer, it contain an operation (R or W) and any necessary parameters.</a:t>
            </a:r>
          </a:p>
          <a:p>
            <a:pPr marL="1158080" lvl="2" indent="-230700" eaLnBrk="1" hangingPunct="1">
              <a:buFontTx/>
              <a:buChar char="•"/>
            </a:pPr>
            <a:r>
              <a:rPr lang="en-US" sz="1100" dirty="0" smtClean="0"/>
              <a:t>See Figure 15.10</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739A6A8-9E3F-41BA-A354-602C895ABAE8}" type="slidenum">
              <a:rPr lang="en-US" smtClean="0"/>
              <a:pPr/>
              <a:t>24</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Interrupts are provided primarily as a way to improve CPU efficiency. Virtually, all computers provide a mechanism by which other modules (I/O, memory) may interrupt the normal processing of the CPU</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381A61D-A350-41CC-80E4-36B15B69495B}" type="slidenum">
              <a:rPr lang="en-US" smtClean="0"/>
              <a:pPr/>
              <a:t>3</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marL="230700" indent="-230700" eaLnBrk="1" hangingPunct="1"/>
            <a:endParaRPr lang="en-US" sz="1100" dirty="0" smtClean="0"/>
          </a:p>
          <a:p>
            <a:pPr marL="230700" indent="-230700" eaLnBrk="1" hangingPunct="1"/>
            <a:r>
              <a:rPr lang="en-US" sz="1100" dirty="0" smtClean="0"/>
              <a:t>Null, page 207: On most computers, the connection between a processor and memory uses the same basic paradigm as the connection between a processor and an I/O device </a:t>
            </a:r>
          </a:p>
          <a:p>
            <a:pPr marL="230700" indent="-230700" eaLnBrk="1" hangingPunct="1"/>
            <a:r>
              <a:rPr lang="en-US" sz="1100" dirty="0" smtClean="0"/>
              <a:t>	… </a:t>
            </a:r>
            <a:r>
              <a:rPr lang="en-US" sz="1100" dirty="0" err="1" smtClean="0"/>
              <a:t>ie</a:t>
            </a:r>
            <a:r>
              <a:rPr lang="en-US" sz="1100" dirty="0" smtClean="0"/>
              <a:t>. system bus.</a:t>
            </a:r>
          </a:p>
          <a:p>
            <a:pPr marL="230700" indent="-230700" eaLnBrk="1" hangingPunct="1"/>
            <a:endParaRPr lang="en-US" sz="1100" dirty="0" smtClean="0"/>
          </a:p>
          <a:p>
            <a:pPr marL="230700" indent="-230700" eaLnBrk="1" hangingPunct="1"/>
            <a:r>
              <a:rPr lang="en-US" sz="1100" dirty="0" smtClean="0"/>
              <a:t>First, some context (to explain what we mean by I/O): </a:t>
            </a:r>
          </a:p>
          <a:p>
            <a:pPr marL="230700" indent="-230700" eaLnBrk="1" hangingPunct="1"/>
            <a:endParaRPr lang="en-US" sz="1100" dirty="0" smtClean="0"/>
          </a:p>
          <a:p>
            <a:pPr marL="230700" indent="-230700" eaLnBrk="1" hangingPunct="1">
              <a:buFontTx/>
              <a:buAutoNum type="arabicParenR"/>
            </a:pPr>
            <a:r>
              <a:rPr lang="en-US" sz="1100" dirty="0" smtClean="0"/>
              <a:t>I/O Module is on the System bus. Click Enter (show CPU and Memory): Same system bus as the CPU.  </a:t>
            </a:r>
          </a:p>
          <a:p>
            <a:pPr marL="230700" indent="-230700" eaLnBrk="1" hangingPunct="1">
              <a:buFontTx/>
              <a:buAutoNum type="arabicParenR"/>
            </a:pPr>
            <a:r>
              <a:rPr lang="en-US" sz="1100" dirty="0" smtClean="0"/>
              <a:t> This implies it is on the same board as CPU and memory: Click Enter (show board)</a:t>
            </a:r>
          </a:p>
          <a:p>
            <a:pPr marL="230700" indent="-230700" eaLnBrk="1" hangingPunct="1">
              <a:buFontTx/>
              <a:buAutoNum type="arabicParenR"/>
            </a:pPr>
            <a:r>
              <a:rPr lang="en-US" sz="1100" dirty="0" smtClean="0"/>
              <a:t> This highlights what is meant by I/O Module</a:t>
            </a:r>
          </a:p>
          <a:p>
            <a:pPr marL="230700" indent="-230700" eaLnBrk="1" hangingPunct="1">
              <a:buFontTx/>
              <a:buAutoNum type="arabicParenR"/>
            </a:pPr>
            <a:endParaRPr lang="en-US" sz="1100" dirty="0" smtClean="0"/>
          </a:p>
          <a:p>
            <a:pPr marL="230700" indent="-230700" eaLnBrk="1" hangingPunct="1"/>
            <a:r>
              <a:rPr lang="en-US" sz="1100" dirty="0" smtClean="0"/>
              <a:t>I/O Module is a hardware subsystem that takes care of moving data between the CPU/main memory and a particular device interface.  The device interface electrically connects EXTERNAL I/O devices to the system bus (and therefore provides access to the CPU)</a:t>
            </a:r>
          </a:p>
          <a:p>
            <a:pPr marL="230700" indent="-230700" eaLnBrk="1" hangingPunct="1"/>
            <a:r>
              <a:rPr lang="en-US" sz="1100" dirty="0" smtClean="0"/>
              <a:t>Although we’re sometimes careless in our speech : I/O Module = I/O Interface != I/O Device</a:t>
            </a:r>
          </a:p>
          <a:p>
            <a:pPr marL="230700" indent="-230700" eaLnBrk="1" hangingPunct="1"/>
            <a:endParaRPr lang="en-US" sz="1100" dirty="0" smtClean="0"/>
          </a:p>
          <a:p>
            <a:pPr marL="230700" indent="-230700" eaLnBrk="1" hangingPunct="1"/>
            <a:r>
              <a:rPr lang="en-US" sz="1100" dirty="0" smtClean="0"/>
              <a:t>… Null, , </a:t>
            </a:r>
            <a:r>
              <a:rPr lang="en-US" sz="1100" b="1" dirty="0" smtClean="0"/>
              <a:t>although</a:t>
            </a:r>
            <a:r>
              <a:rPr lang="en-US" sz="1100" dirty="0" smtClean="0"/>
              <a:t> they operate under control of a processor, I/O devices </a:t>
            </a:r>
            <a:r>
              <a:rPr lang="en-US" sz="1100" b="1" dirty="0" smtClean="0"/>
              <a:t>can</a:t>
            </a:r>
            <a:r>
              <a:rPr lang="en-US" sz="1100" dirty="0" smtClean="0"/>
              <a:t> interact directly with memory.</a:t>
            </a:r>
          </a:p>
          <a:p>
            <a:pPr marL="230700" indent="-230700" eaLnBrk="1" hangingPunct="1"/>
            <a:r>
              <a:rPr lang="en-US" sz="1100" dirty="0" smtClean="0"/>
              <a:t>   (This is referring to DMA and intelligent I/O processors)</a:t>
            </a:r>
          </a:p>
          <a:p>
            <a:pPr marL="230700" indent="-230700" eaLnBrk="1" hangingPunct="1"/>
            <a:endParaRPr lang="en-US" sz="1100" dirty="0" smtClean="0"/>
          </a:p>
          <a:p>
            <a:pPr marL="230700" indent="-230700" eaLnBrk="1" hangingPunct="1"/>
            <a:endParaRPr lang="en-US" sz="1100" dirty="0" smtClean="0"/>
          </a:p>
          <a:p>
            <a:pPr marL="230700" indent="-230700" eaLnBrk="1" hangingPunct="1"/>
            <a:endParaRPr lang="en-US" sz="11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CD31DAF6-DE71-4813-81A8-B17129369595}" type="slidenum">
              <a:rPr lang="en-US" smtClean="0"/>
              <a:pPr/>
              <a:t>26</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smtClean="0"/>
              <a:t>Interrupt cycle: CPU checks to see if any interrupts have occurred, indicated by the presence of an interrupt signal. If no interrupts are pending, CPU proceeds to the fetch cycle, and fetches the next instruction</a:t>
            </a:r>
          </a:p>
          <a:p>
            <a:pPr eaLnBrk="1" hangingPunct="1"/>
            <a:r>
              <a:rPr lang="en-US" smtClean="0"/>
              <a:t>If an interrupt is pending: It “Processes the Interrupt”</a:t>
            </a:r>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E2785303-6906-444B-A379-36B7DD7F221D}" type="slidenum">
              <a:rPr lang="en-US" smtClean="0"/>
              <a:pPr/>
              <a:t>33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Comer, Chapter 16! All of it!</a:t>
            </a:r>
          </a:p>
          <a:p>
            <a:pPr eaLnBrk="1" hangingPunct="1"/>
            <a:r>
              <a:rPr lang="en-US" smtClean="0"/>
              <a:t>Comer, page 263</a:t>
            </a:r>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EB10D98-10BA-41DF-8FCF-0901B1732DCD}" type="slidenum">
              <a:rPr lang="en-US" smtClean="0"/>
              <a:pPr/>
              <a:t>34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Comer, Chapter 16! All of it!</a:t>
            </a:r>
          </a:p>
          <a:p>
            <a:pPr eaLnBrk="1" hangingPunct="1"/>
            <a:r>
              <a:rPr lang="en-US" smtClean="0"/>
              <a:t>Comer, page 263</a:t>
            </a:r>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C5DB1C3-7DC9-4124-9F33-640CF53F784C}" type="slidenum">
              <a:rPr lang="en-US" smtClean="0"/>
              <a:pPr/>
              <a:t>35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Now, have any of you programmed hardware ? In general, I/O is hidden from the programmer. Instead of manipulation hardware devices such as disks and display screens, a programmer only uses abstractions such as files and windows.</a:t>
            </a:r>
          </a:p>
          <a:p>
            <a:pPr eaLnBrk="1" hangingPunct="1"/>
            <a:endParaRPr lang="en-US" smtClean="0"/>
          </a:p>
          <a:p>
            <a:pPr eaLnBrk="1" hangingPunct="1"/>
            <a:r>
              <a:rPr lang="en-US" smtClean="0"/>
              <a:t>Device Independence: Removes all hardware details from application programs and leaves them in the driver.</a:t>
            </a:r>
          </a:p>
          <a:p>
            <a:pPr eaLnBrk="1" hangingPunct="1"/>
            <a:r>
              <a:rPr lang="en-US" smtClean="0"/>
              <a:t>For example, because all applications that use a printer rely on the printer’s device driver, an application does not have detailed knowledge of the hardware built in. Consequently, changing a printer only requires changing the device driver, all applications remain unchanged. The device driver hides hardware details from applications; the driver encapsulates the hardware details.</a:t>
            </a:r>
          </a:p>
          <a:p>
            <a:pPr eaLnBrk="1" hangingPunct="1"/>
            <a:endParaRPr lang="en-US" smtClean="0"/>
          </a:p>
          <a:p>
            <a:pPr eaLnBrk="1" hangingPunct="1"/>
            <a:r>
              <a:rPr lang="en-US"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779FADB-2656-400E-B5D7-1A69E321A1A9}" type="slidenum">
              <a:rPr lang="en-US" smtClean="0"/>
              <a:pPr/>
              <a:t>36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marL="230700" indent="-230700" eaLnBrk="1" hangingPunct="1">
              <a:lnSpc>
                <a:spcPct val="90000"/>
              </a:lnSpc>
            </a:pPr>
            <a:r>
              <a:rPr lang="en-US" sz="900" dirty="0" smtClean="0"/>
              <a:t>Runtime Libraries are part of the application, because they are LINKED with the application. They provide the interface to the Device Driver.</a:t>
            </a:r>
          </a:p>
          <a:p>
            <a:pPr marL="230700" indent="-230700" eaLnBrk="1" hangingPunct="1">
              <a:lnSpc>
                <a:spcPct val="90000"/>
              </a:lnSpc>
            </a:pPr>
            <a:r>
              <a:rPr lang="en-US" sz="900" dirty="0" smtClean="0"/>
              <a:t>Device Drivers are part of the operating system – hardware!</a:t>
            </a:r>
          </a:p>
          <a:p>
            <a:pPr marL="230700" indent="-230700" eaLnBrk="1" hangingPunct="1">
              <a:lnSpc>
                <a:spcPct val="90000"/>
              </a:lnSpc>
            </a:pPr>
            <a:endParaRPr lang="en-US" sz="900" dirty="0" smtClean="0"/>
          </a:p>
          <a:p>
            <a:pPr marL="230700" indent="-230700" eaLnBrk="1" hangingPunct="1">
              <a:lnSpc>
                <a:spcPct val="90000"/>
              </a:lnSpc>
            </a:pPr>
            <a:r>
              <a:rPr lang="en-US" sz="900" dirty="0" smtClean="0"/>
              <a:t>Making a runtime library call is inexpensive, same as calling any library function – yours or pre-built – because it is code that is linked with your code.</a:t>
            </a:r>
          </a:p>
          <a:p>
            <a:pPr marL="230700" indent="-230700" eaLnBrk="1" hangingPunct="1">
              <a:lnSpc>
                <a:spcPct val="90000"/>
              </a:lnSpc>
            </a:pPr>
            <a:r>
              <a:rPr lang="en-US" sz="900" dirty="0" smtClean="0"/>
              <a:t>Making a runtime </a:t>
            </a:r>
            <a:r>
              <a:rPr lang="en-US" sz="900" b="1" dirty="0" smtClean="0"/>
              <a:t>I/O</a:t>
            </a:r>
            <a:r>
              <a:rPr lang="en-US" sz="900" dirty="0" smtClean="0"/>
              <a:t> library call is expensive, because the runtime library function must make a </a:t>
            </a:r>
            <a:r>
              <a:rPr lang="en-US" sz="900" b="1" dirty="0" smtClean="0"/>
              <a:t>SYSTEM CALL</a:t>
            </a:r>
            <a:r>
              <a:rPr lang="en-US" sz="900" dirty="0" smtClean="0"/>
              <a:t> : a point of entry into the operating system.</a:t>
            </a:r>
          </a:p>
          <a:p>
            <a:pPr marL="230700" indent="-230700" eaLnBrk="1" hangingPunct="1">
              <a:lnSpc>
                <a:spcPct val="90000"/>
              </a:lnSpc>
            </a:pPr>
            <a:r>
              <a:rPr lang="en-US" sz="900" dirty="0" smtClean="0"/>
              <a:t> Any system call is expensive because</a:t>
            </a:r>
          </a:p>
          <a:p>
            <a:pPr marL="230700" indent="-230700" eaLnBrk="1" hangingPunct="1">
              <a:lnSpc>
                <a:spcPct val="90000"/>
              </a:lnSpc>
              <a:buFontTx/>
              <a:buAutoNum type="arabicPeriod"/>
            </a:pPr>
            <a:r>
              <a:rPr lang="en-US" sz="900" dirty="0" smtClean="0"/>
              <a:t>The processor must change privilege mode because the operating system runs with greater privilege than an application</a:t>
            </a:r>
          </a:p>
          <a:p>
            <a:pPr marL="230700" indent="-230700" eaLnBrk="1" hangingPunct="1">
              <a:lnSpc>
                <a:spcPct val="90000"/>
              </a:lnSpc>
              <a:buFontTx/>
              <a:buAutoNum type="arabicPeriod"/>
            </a:pPr>
            <a:r>
              <a:rPr lang="en-US" sz="900" dirty="0" smtClean="0"/>
              <a:t>The processor must change the address space from the application’s virtual address space to the operating system’s address space.</a:t>
            </a:r>
          </a:p>
          <a:p>
            <a:pPr marL="230700" indent="-230700" eaLnBrk="1" hangingPunct="1">
              <a:lnSpc>
                <a:spcPct val="90000"/>
              </a:lnSpc>
              <a:buFontTx/>
              <a:buAutoNum type="arabicPeriod"/>
            </a:pPr>
            <a:r>
              <a:rPr lang="en-US" sz="900" dirty="0" smtClean="0"/>
              <a:t>The processor must copy data between the application’s address space and the operating system’s address space.</a:t>
            </a:r>
          </a:p>
          <a:p>
            <a:pPr marL="230700" indent="-230700" eaLnBrk="1" hangingPunct="1">
              <a:lnSpc>
                <a:spcPct val="90000"/>
              </a:lnSpc>
              <a:buFontTx/>
              <a:buAutoNum type="arabicPeriod"/>
            </a:pPr>
            <a:endParaRPr lang="en-US" sz="900" dirty="0" smtClean="0"/>
          </a:p>
          <a:p>
            <a:pPr marL="230700" indent="-230700" eaLnBrk="1" hangingPunct="1">
              <a:lnSpc>
                <a:spcPct val="90000"/>
              </a:lnSpc>
            </a:pPr>
            <a:r>
              <a:rPr lang="en-US" sz="900" dirty="0" smtClean="0"/>
              <a:t>Conclusion: Writers of runtime libraries try to reduce the number of system calls, usually by transferring more data per system call.</a:t>
            </a:r>
          </a:p>
          <a:p>
            <a:pPr marL="230700" indent="-230700" eaLnBrk="1" hangingPunct="1">
              <a:lnSpc>
                <a:spcPct val="90000"/>
              </a:lnSpc>
            </a:pPr>
            <a:r>
              <a:rPr lang="en-US" sz="900" dirty="0" smtClean="0"/>
              <a:t>Example: Print a document</a:t>
            </a:r>
          </a:p>
          <a:p>
            <a:pPr marL="230700" indent="-230700" eaLnBrk="1" hangingPunct="1">
              <a:lnSpc>
                <a:spcPct val="90000"/>
              </a:lnSpc>
              <a:buFontTx/>
              <a:buAutoNum type="arabicPeriod"/>
            </a:pPr>
            <a:r>
              <a:rPr lang="en-US" sz="900" dirty="0" smtClean="0"/>
              <a:t> Instead of printing byte-by-byte, print line by line</a:t>
            </a:r>
          </a:p>
          <a:p>
            <a:pPr marL="230700" indent="-230700" eaLnBrk="1" hangingPunct="1">
              <a:lnSpc>
                <a:spcPct val="90000"/>
              </a:lnSpc>
              <a:buFontTx/>
              <a:buAutoNum type="arabicPeriod"/>
            </a:pPr>
            <a:r>
              <a:rPr lang="en-US" sz="900" dirty="0" smtClean="0"/>
              <a:t>Redesign application to allocate enough memory to hold an entire page of the document, generate the page, and then make one system call to transfer the entire page to the device driver.</a:t>
            </a:r>
          </a:p>
          <a:p>
            <a:pPr marL="230700" indent="-230700" eaLnBrk="1" hangingPunct="1">
              <a:lnSpc>
                <a:spcPct val="90000"/>
              </a:lnSpc>
              <a:buFontTx/>
              <a:buAutoNum type="arabicPeriod"/>
            </a:pPr>
            <a:endParaRPr lang="en-US" sz="900" dirty="0" smtClean="0"/>
          </a:p>
          <a:p>
            <a:pPr marL="230700" indent="-230700" eaLnBrk="1" hangingPunct="1">
              <a:lnSpc>
                <a:spcPct val="90000"/>
              </a:lnSpc>
            </a:pPr>
            <a:r>
              <a:rPr lang="en-US" sz="900" dirty="0" smtClean="0"/>
              <a:t>Now consider: Text editor or email composer, displaying character as user types. Should the application wait until the user enters an entire line or an entire </a:t>
            </a:r>
            <a:r>
              <a:rPr lang="en-US" sz="900" dirty="0" err="1" smtClean="0"/>
              <a:t>screenful</a:t>
            </a:r>
            <a:r>
              <a:rPr lang="en-US" sz="900" dirty="0" smtClean="0"/>
              <a:t> ??? No. It is NOT always possible to transfer more data per system call. Fortunately, such applications (text entry) is relatively SLOW, so optimization is not important.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CFF72C8-9EC4-4ABE-BD61-24495EF011C9}" type="slidenum">
              <a:rPr lang="en-US" smtClean="0"/>
              <a:pPr/>
              <a:t>37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Uses: </a:t>
            </a:r>
          </a:p>
          <a:p>
            <a:pPr eaLnBrk="1" hangingPunct="1">
              <a:buFontTx/>
              <a:buChar char="•"/>
            </a:pPr>
            <a:r>
              <a:rPr lang="en-US" smtClean="0"/>
              <a:t>Within systems, implemented as parallel metal wires on a circuit board, or as a cable containing multiple wires between boards</a:t>
            </a:r>
          </a:p>
          <a:p>
            <a:pPr eaLnBrk="1" hangingPunct="1">
              <a:buFontTx/>
              <a:buChar char="•"/>
            </a:pPr>
            <a:r>
              <a:rPr lang="en-US" smtClean="0"/>
              <a:t>Within chip, implemented as etches in silicon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636C93F-BDF5-4C03-A3FB-3A37A6C6BD2A}" type="slidenum">
              <a:rPr lang="en-US" smtClean="0"/>
              <a:pPr/>
              <a:t>38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Both are READS.</a:t>
            </a:r>
          </a:p>
          <a:p>
            <a:pPr eaLnBrk="1" hangingPunct="1"/>
            <a:r>
              <a:rPr lang="en-US" smtClean="0"/>
              <a:t>What’s the difference ?</a:t>
            </a:r>
          </a:p>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defTabSz="925853" eaLnBrk="1" hangingPunct="1"/>
            <a:r>
              <a:rPr lang="en-US" dirty="0" err="1" smtClean="0"/>
              <a:t>Abd</a:t>
            </a:r>
            <a:r>
              <a:rPr lang="en-US" dirty="0" smtClean="0"/>
              <a:t>-el-Barr, Figure 8.13 and 8.14</a:t>
            </a:r>
          </a:p>
          <a:p>
            <a:pPr defTabSz="925853" eaLnBrk="1" hangingPunct="1"/>
            <a:endParaRPr lang="en-US" dirty="0" smtClean="0"/>
          </a:p>
        </p:txBody>
      </p:sp>
      <p:sp>
        <p:nvSpPr>
          <p:cNvPr id="73732" name="Slide Number Placeholder 3"/>
          <p:cNvSpPr>
            <a:spLocks noGrp="1"/>
          </p:cNvSpPr>
          <p:nvPr>
            <p:ph type="sldNum" sz="quarter" idx="5"/>
          </p:nvPr>
        </p:nvSpPr>
        <p:spPr>
          <a:noFill/>
        </p:spPr>
        <p:txBody>
          <a:bodyPr/>
          <a:lstStyle/>
          <a:p>
            <a:fld id="{2205E6DA-472F-4CA7-A394-0341526671F8}" type="slidenum">
              <a:rPr lang="en-US" smtClean="0"/>
              <a:pPr/>
              <a:t>40</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defTabSz="927012" eaLnBrk="1" hangingPunct="1">
              <a:defRPr/>
            </a:pPr>
            <a:r>
              <a:rPr lang="en-US" dirty="0" smtClean="0"/>
              <a:t>Comer, page 234</a:t>
            </a:r>
          </a:p>
          <a:p>
            <a:pPr eaLnBrk="1" hangingPunct="1">
              <a:defRPr/>
            </a:pPr>
            <a:endParaRPr lang="en-US" dirty="0" smtClean="0"/>
          </a:p>
          <a:p>
            <a:pPr eaLnBrk="1" hangingPunct="1">
              <a:defRPr/>
            </a:pPr>
            <a:r>
              <a:rPr lang="en-US" dirty="0" smtClean="0"/>
              <a:t>Although a bus is fundamental to most computer systems, a bus has a disadvantage: can only perform one transfer at a time.</a:t>
            </a:r>
          </a:p>
          <a:p>
            <a:pPr eaLnBrk="1" hangingPunct="1">
              <a:buFont typeface="Arial" pitchFamily="34" charset="0"/>
              <a:buChar char="•"/>
              <a:defRPr/>
            </a:pPr>
            <a:r>
              <a:rPr lang="en-US" dirty="0" smtClean="0"/>
              <a:t> Even though &gt;1 units can be attached, at most one pair of attached units can communicate</a:t>
            </a:r>
          </a:p>
          <a:p>
            <a:pPr eaLnBrk="1" hangingPunct="1">
              <a:buFont typeface="Arial" pitchFamily="34" charset="0"/>
              <a:buChar char="•"/>
              <a:defRPr/>
            </a:pPr>
            <a:r>
              <a:rPr lang="en-US" dirty="0" smtClean="0"/>
              <a:t> Three steps: 1) wait for exclusive use 2) perform transfer 3) release</a:t>
            </a:r>
          </a:p>
          <a:p>
            <a:pPr eaLnBrk="1" hangingPunct="1">
              <a:buFont typeface="Arial" pitchFamily="34" charset="0"/>
              <a:buChar char="•"/>
              <a:defRPr/>
            </a:pPr>
            <a:r>
              <a:rPr lang="en-US" dirty="0" smtClean="0"/>
              <a:t> Extensions: Each time they obtain bus, can transfer &gt;1 byte of data (blocks)</a:t>
            </a:r>
          </a:p>
          <a:p>
            <a:pPr eaLnBrk="1" hangingPunct="1">
              <a:buFont typeface="Arial" pitchFamily="34" charset="0"/>
              <a:buChar char="•"/>
              <a:defRPr/>
            </a:pPr>
            <a:endParaRPr lang="en-US" dirty="0" smtClean="0"/>
          </a:p>
          <a:p>
            <a:pPr eaLnBrk="1" hangingPunct="1">
              <a:buFont typeface="Arial" pitchFamily="34" charset="0"/>
              <a:buNone/>
              <a:defRPr/>
            </a:pPr>
            <a:r>
              <a:rPr lang="en-US" dirty="0" smtClean="0"/>
              <a:t>But what we want is simultaneous transfers : switching fabrics.</a:t>
            </a:r>
          </a:p>
          <a:p>
            <a:pPr eaLnBrk="1" hangingPunct="1">
              <a:buFont typeface="Arial" pitchFamily="34" charset="0"/>
              <a:buChar char="•"/>
              <a:defRPr/>
            </a:pPr>
            <a:r>
              <a:rPr lang="en-US" dirty="0" smtClean="0"/>
              <a:t> Several forms: Slide shows just one.</a:t>
            </a:r>
          </a:p>
          <a:p>
            <a:pPr eaLnBrk="1" hangingPunct="1">
              <a:buFont typeface="Arial" pitchFamily="34" charset="0"/>
              <a:buChar char="•"/>
              <a:defRPr/>
            </a:pPr>
            <a:r>
              <a:rPr lang="en-US" dirty="0" smtClean="0"/>
              <a:t>Some designed for a few units, some for 100s or 1000s</a:t>
            </a:r>
          </a:p>
          <a:p>
            <a:pPr eaLnBrk="1" hangingPunct="1">
              <a:buFont typeface="Arial" pitchFamily="34" charset="0"/>
              <a:buChar char="•"/>
              <a:defRPr/>
            </a:pPr>
            <a:r>
              <a:rPr lang="en-US" dirty="0" smtClean="0"/>
              <a:t> Some restrict transfers so only a subset (some maximum) can initiate transfer at same time; other permit any number of simultaneous transfers.</a:t>
            </a:r>
          </a:p>
          <a:p>
            <a:pPr eaLnBrk="1" hangingPunct="1">
              <a:buFont typeface="Arial" pitchFamily="34" charset="0"/>
              <a:buChar char="•"/>
              <a:defRPr/>
            </a:pPr>
            <a:r>
              <a:rPr lang="en-US" dirty="0" smtClean="0"/>
              <a:t> Variation comes from different compromises of : higher performance (more concurrency) </a:t>
            </a:r>
            <a:r>
              <a:rPr lang="en-US" dirty="0" err="1" smtClean="0"/>
              <a:t>vs</a:t>
            </a:r>
            <a:r>
              <a:rPr lang="en-US" dirty="0" smtClean="0"/>
              <a:t> cost.</a:t>
            </a:r>
          </a:p>
          <a:p>
            <a:pPr eaLnBrk="1" hangingPunct="1">
              <a:buFont typeface="Arial" pitchFamily="34" charset="0"/>
              <a:buNone/>
              <a:defRPr/>
            </a:pPr>
            <a:endParaRPr lang="en-US" dirty="0" smtClean="0"/>
          </a:p>
          <a:p>
            <a:pPr eaLnBrk="1" hangingPunct="1">
              <a:buFont typeface="Arial" pitchFamily="34" charset="0"/>
              <a:buNone/>
              <a:defRPr/>
            </a:pPr>
            <a:r>
              <a:rPr lang="en-US" dirty="0" smtClean="0"/>
              <a:t>Shown is the crossbar: N inputs and M outputs allows N*M electronic units to EACH connect an input to an output.</a:t>
            </a:r>
          </a:p>
          <a:p>
            <a:pPr eaLnBrk="1" hangingPunct="1">
              <a:buFont typeface="Arial" pitchFamily="34" charset="0"/>
              <a:buChar char="•"/>
              <a:defRPr/>
            </a:pPr>
            <a:r>
              <a:rPr lang="en-US" dirty="0" smtClean="0"/>
              <a:t> At any one time, crossbar can turn on switches to connect PAIRS of inputs and outputs.</a:t>
            </a:r>
          </a:p>
          <a:p>
            <a:pPr eaLnBrk="1" hangingPunct="1">
              <a:buFont typeface="Arial" pitchFamily="34" charset="0"/>
              <a:buChar char="•"/>
              <a:defRPr/>
            </a:pPr>
            <a:r>
              <a:rPr lang="en-US" dirty="0" smtClean="0"/>
              <a:t> Can you see the cost?</a:t>
            </a:r>
          </a:p>
          <a:p>
            <a:pPr marL="695259" lvl="1" indent="-231753" eaLnBrk="1" hangingPunct="1">
              <a:buFont typeface="+mj-lt"/>
              <a:buAutoNum type="arabicPeriod"/>
              <a:defRPr/>
            </a:pPr>
            <a:r>
              <a:rPr lang="en-US" dirty="0" smtClean="0"/>
              <a:t>Each line is a parallel data path composed of multiple wires </a:t>
            </a:r>
          </a:p>
          <a:p>
            <a:pPr marL="695259" lvl="1" indent="-231753" eaLnBrk="1" hangingPunct="1">
              <a:buFont typeface="+mj-lt"/>
              <a:buAutoNum type="arabicPeriod"/>
              <a:defRPr/>
            </a:pPr>
            <a:r>
              <a:rPr lang="en-US" dirty="0" smtClean="0"/>
              <a:t>Each potential intersection requires an electronic switch : N*M switching components, each capable of switching a parallel connection.</a:t>
            </a:r>
          </a:p>
          <a:p>
            <a:pPr marL="695259" lvl="1" indent="-231753" eaLnBrk="1" hangingPunct="1">
              <a:defRPr/>
            </a:pPr>
            <a:r>
              <a:rPr lang="en-US" dirty="0" smtClean="0"/>
              <a:t>     In comparison, a bus only requires N+M (one to connect each input to each output)</a:t>
            </a:r>
          </a:p>
        </p:txBody>
      </p:sp>
      <p:sp>
        <p:nvSpPr>
          <p:cNvPr id="74756" name="Slide Number Placeholder 3"/>
          <p:cNvSpPr>
            <a:spLocks noGrp="1"/>
          </p:cNvSpPr>
          <p:nvPr>
            <p:ph type="sldNum" sz="quarter" idx="5"/>
          </p:nvPr>
        </p:nvSpPr>
        <p:spPr>
          <a:noFill/>
        </p:spPr>
        <p:txBody>
          <a:bodyPr/>
          <a:lstStyle/>
          <a:p>
            <a:fld id="{9A95B348-8F98-440A-B2E0-056665B302FB}" type="slidenum">
              <a:rPr lang="en-US" smtClean="0"/>
              <a:pPr/>
              <a:t>42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370450B3-63F2-4023-9D04-4D04A9A798AA}" type="slidenum">
              <a:rPr lang="en-US" smtClean="0"/>
              <a:pPr/>
              <a:t>4</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Human Readable: What most of you are thinking of : keyboard, mice, display.</a:t>
            </a:r>
          </a:p>
          <a:p>
            <a:pPr eaLnBrk="1" hangingPunct="1"/>
            <a:r>
              <a:rPr lang="en-US" smtClean="0"/>
              <a:t>Machine readable: Includes digital-to-analog and analog-to-digital: thermometers, </a:t>
            </a:r>
          </a:p>
          <a:p>
            <a:pPr eaLnBrk="1" hangingPunct="1"/>
            <a:r>
              <a:rPr lang="en-US" smtClean="0"/>
              <a:t>Communication: When we move into multiprocessor systems and/or networking.</a:t>
            </a:r>
          </a:p>
          <a:p>
            <a:pPr eaLnBrk="1" hangingPunct="1"/>
            <a:endParaRPr lang="en-US" smtClean="0"/>
          </a:p>
          <a:p>
            <a:pPr eaLnBrk="1" hangingPunct="1"/>
            <a:r>
              <a:rPr lang="en-US" smtClean="0"/>
              <a:t>TBD: Null, page 330 </a:t>
            </a:r>
          </a:p>
          <a:p>
            <a:pPr eaLnBrk="1" hangingPunct="1"/>
            <a:endParaRPr lang="en-US" smtClean="0"/>
          </a:p>
          <a:p>
            <a:pPr eaLnBrk="1" hangingPunct="1"/>
            <a:r>
              <a:rPr lang="en-US" smtClean="0"/>
              <a:t>Control only: LEDs, speaker volume, start a disk spinning, turn off printer.</a:t>
            </a:r>
          </a:p>
          <a:p>
            <a:pPr eaLnBrk="1" hangingPunct="1"/>
            <a:r>
              <a:rPr lang="en-US" smtClean="0"/>
              <a:t>Status only: Window open/closed, alarm in security systems.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60677D23-B32C-40E3-83A8-AFBDFDEA38FC}" type="slidenum">
              <a:rPr lang="en-US" smtClean="0"/>
              <a:pPr/>
              <a:t>5</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Key characteristic of I/O devices – that separates them from memory devices – is data transfer rates.</a:t>
            </a:r>
          </a:p>
          <a:p>
            <a:pPr eaLnBrk="1" hangingPunct="1"/>
            <a:endParaRPr lang="en-US" smtClean="0"/>
          </a:p>
          <a:p>
            <a:pPr eaLnBrk="1" hangingPunct="1"/>
            <a:r>
              <a:rPr lang="en-US" smtClean="0"/>
              <a:t>Memory chips are synchronized to the system bus.</a:t>
            </a:r>
          </a:p>
          <a:p>
            <a:pPr eaLnBrk="1" hangingPunct="1"/>
            <a:r>
              <a:rPr lang="en-US" smtClean="0"/>
              <a:t>I/O devices are NOT.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31AECDC-C464-4A72-A0EF-797EF5ACEE00}" type="slidenum">
              <a:rPr lang="en-US" smtClean="0"/>
              <a:pPr/>
              <a:t>6</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smtClean="0"/>
              <a:t>Comer, Page 213</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F8C0AE0-4E75-40D4-A1AC-7E34F526F403}" type="slidenum">
              <a:rPr lang="en-US" smtClean="0"/>
              <a:pPr/>
              <a:t>7</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t>Roles/Functions of Typical I/O Modules :</a:t>
            </a:r>
          </a:p>
          <a:p>
            <a:pPr eaLnBrk="1" hangingPunct="1"/>
            <a:endParaRPr lang="en-US" smtClean="0"/>
          </a:p>
          <a:p>
            <a:pPr eaLnBrk="1" hangingPunct="1"/>
            <a:r>
              <a:rPr lang="en-US" b="1" smtClean="0"/>
              <a:t>Transfer of data</a:t>
            </a:r>
            <a:r>
              <a:rPr lang="en-US" smtClean="0"/>
              <a:t> from an external device to the processor might involve the following sequence of steps:</a:t>
            </a:r>
          </a:p>
          <a:p>
            <a:pPr lvl="1" eaLnBrk="1" hangingPunct="1"/>
            <a:r>
              <a:rPr lang="en-US" smtClean="0"/>
              <a:t>CPU interrogates the module to check the status of the attached device</a:t>
            </a:r>
          </a:p>
          <a:p>
            <a:pPr lvl="1" eaLnBrk="1" hangingPunct="1"/>
            <a:r>
              <a:rPr lang="en-US" smtClean="0"/>
              <a:t>Module returns the device status</a:t>
            </a:r>
          </a:p>
          <a:p>
            <a:pPr lvl="1" eaLnBrk="1" hangingPunct="1"/>
            <a:r>
              <a:rPr lang="en-US" smtClean="0"/>
              <a:t>If the device is operational and ready to transmit, CPU requests the transfer of data, by means of a command to the module</a:t>
            </a:r>
          </a:p>
          <a:p>
            <a:pPr lvl="1" eaLnBrk="1" hangingPunct="1"/>
            <a:r>
              <a:rPr lang="en-US" smtClean="0"/>
              <a:t>Module obtains a unit of data from the device</a:t>
            </a:r>
          </a:p>
          <a:p>
            <a:pPr lvl="1" eaLnBrk="1" hangingPunct="1"/>
            <a:r>
              <a:rPr lang="en-US" smtClean="0"/>
              <a:t>Data are transferred from the module to the CPU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94C4C1FC-FE4B-4ED5-8DE5-C5FCC9DC161A}" type="slidenum">
              <a:rPr lang="en-US" smtClean="0"/>
              <a:pPr/>
              <a:t>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Click ENTER: Notice that there are two data arrows: One says Data and the other says Data Lines</a:t>
            </a:r>
          </a:p>
          <a:p>
            <a:pPr eaLnBrk="1" hangingPunct="1"/>
            <a:r>
              <a:rPr lang="en-US" smtClean="0"/>
              <a:t>Click ENTER: This represents the logical function of an I/O module: To connect an external device (with its own communication protocol) to the system bus (with its standard protocol made up of address/data lines and memory read/write cycles).  Always look at I/O modules as two-sides, two faces</a:t>
            </a:r>
          </a:p>
          <a:p>
            <a:pPr eaLnBrk="1" hangingPunct="1"/>
            <a:r>
              <a:rPr lang="en-US" smtClean="0"/>
              <a:t>Click ENTER: Programmer’s model: Data, Status, Control.  This is what we will be talking about. This is what we want to program. The exact collection will depend on the connect device (eg. &gt;1 data port, no status, &gt;1 control ).  But the central question now: How do we access these registers: Next slide: I/O Addressing.</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3C4A310-2D08-44E9-B09C-8D34E2ECA08B}" type="slidenum">
              <a:rPr lang="en-US" smtClean="0"/>
              <a:pPr/>
              <a:t>9</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t>In Chapter 8, </a:t>
            </a:r>
            <a:r>
              <a:rPr lang="en-US" dirty="0" err="1" smtClean="0"/>
              <a:t>Murdocca</a:t>
            </a:r>
            <a:r>
              <a:rPr lang="en-US" dirty="0" smtClean="0"/>
              <a:t> does not cover I/O addressing except in the case study. I/O addressing has also been mentioned on Page 97 and 137 both without a real explanation.</a:t>
            </a:r>
          </a:p>
          <a:p>
            <a:pPr eaLnBrk="1" hangingPunct="1"/>
            <a:endParaRPr lang="en-US" dirty="0" smtClean="0"/>
          </a:p>
          <a:p>
            <a:pPr eaLnBrk="1" hangingPunct="1"/>
            <a:r>
              <a:rPr lang="en-US" dirty="0" smtClean="0"/>
              <a:t>I/O Mapped</a:t>
            </a:r>
          </a:p>
          <a:p>
            <a:pPr eaLnBrk="1" hangingPunct="1"/>
            <a:r>
              <a:rPr lang="en-US" dirty="0" err="1" smtClean="0"/>
              <a:t>Murdocca</a:t>
            </a:r>
            <a:r>
              <a:rPr lang="en-US" dirty="0" smtClean="0"/>
              <a:t>, Page 317: As a bow to the small address space of early family members, all Intel processors have separate address spaces for memory and I/O access.</a:t>
            </a:r>
          </a:p>
          <a:p>
            <a:pPr eaLnBrk="1" hangingPunct="1">
              <a:buFontTx/>
              <a:buChar char="•"/>
            </a:pPr>
            <a:r>
              <a:rPr lang="en-US" dirty="0" smtClean="0"/>
              <a:t>Consequence: Same address 0000 could be either memory or I/O</a:t>
            </a:r>
          </a:p>
          <a:p>
            <a:pPr eaLnBrk="1" hangingPunct="1">
              <a:buFontTx/>
              <a:buChar char="•"/>
            </a:pPr>
            <a:r>
              <a:rPr lang="en-US" dirty="0" smtClean="0"/>
              <a:t>Consequence: To tell them apart, programmers were given different instructions: MOV for memory, IN and OUT for I/O</a:t>
            </a:r>
          </a:p>
          <a:p>
            <a:pPr eaLnBrk="1" hangingPunct="1"/>
            <a:endParaRPr lang="en-US" dirty="0" smtClean="0"/>
          </a:p>
          <a:p>
            <a:pPr eaLnBrk="1" hangingPunct="1"/>
            <a:r>
              <a:rPr lang="en-US" dirty="0" smtClean="0"/>
              <a:t>Memory has grown significantly, so more common these days are Memory Mapped</a:t>
            </a:r>
          </a:p>
          <a:p>
            <a:pPr eaLnBrk="1" hangingPunct="1">
              <a:buFontTx/>
              <a:buChar char="•"/>
            </a:pPr>
            <a:r>
              <a:rPr lang="en-US" dirty="0" smtClean="0"/>
              <a:t> In the memory map, there are gaps; the memory map is not completely filled in with “real” memory. I/O devices are treated the same as memory (even though they are not the same, and do not behave the same – see polling example) and “ordinary” read and write instructions can be used for reading and writing devices.</a:t>
            </a:r>
          </a:p>
          <a:p>
            <a:pPr eaLnBrk="1" hangingPunct="1"/>
            <a:endParaRPr lang="en-US" dirty="0" smtClean="0"/>
          </a:p>
          <a:p>
            <a:pPr eaLnBrk="1" hangingPunct="1"/>
            <a:r>
              <a:rPr lang="en-US" dirty="0" smtClean="0"/>
              <a:t>Do you understand ? What with this separate / same instructions ? That’s the programmer’s perspective : amount of memory, and instructions. What about the hardware view ?</a:t>
            </a:r>
          </a:p>
          <a:p>
            <a:pPr eaLnBrk="1" hangingPunct="1"/>
            <a:r>
              <a:rPr lang="en-US" dirty="0" smtClean="0"/>
              <a:t>Next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defTabSz="925853" eaLnBrk="1" hangingPunct="1"/>
            <a:r>
              <a:rPr lang="en-US" dirty="0" smtClean="0"/>
              <a:t>Scan and copy </a:t>
            </a:r>
            <a:r>
              <a:rPr lang="en-US" dirty="0" err="1" smtClean="0"/>
              <a:t>Abd</a:t>
            </a:r>
            <a:r>
              <a:rPr lang="en-US" dirty="0" smtClean="0"/>
              <a:t>-el-Barr’s Figure 8.2 and Figure 8.3</a:t>
            </a:r>
          </a:p>
          <a:p>
            <a:pPr defTabSz="925853" eaLnBrk="1" hangingPunct="1"/>
            <a:endParaRPr lang="en-US" dirty="0" smtClean="0"/>
          </a:p>
        </p:txBody>
      </p:sp>
      <p:sp>
        <p:nvSpPr>
          <p:cNvPr id="55300" name="Slide Number Placeholder 3"/>
          <p:cNvSpPr>
            <a:spLocks noGrp="1"/>
          </p:cNvSpPr>
          <p:nvPr>
            <p:ph type="sldNum" sz="quarter" idx="5"/>
          </p:nvPr>
        </p:nvSpPr>
        <p:spPr>
          <a:noFill/>
        </p:spPr>
        <p:txBody>
          <a:bodyPr/>
          <a:lstStyle/>
          <a:p>
            <a:fld id="{07504D59-6087-4D55-BA82-4E2E777E76BA}"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61C5276D-703E-42D4-B123-A17A7C7F32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2F8AAC3F-E419-4AB7-BB47-AD16F0B214F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F6EA2E52-3F4E-4D7F-A752-CDCD2E0CF9B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6D4025E8-349E-4A3F-8829-3B799B8950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273152E8-7B60-43A1-AC34-49D8237AE2D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D16D1589-526C-4773-9D29-58386F6E30C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9" name="Rectangle 6"/>
          <p:cNvSpPr>
            <a:spLocks noGrp="1" noChangeArrowheads="1"/>
          </p:cNvSpPr>
          <p:nvPr>
            <p:ph type="sldNum" sz="quarter" idx="12"/>
          </p:nvPr>
        </p:nvSpPr>
        <p:spPr>
          <a:ln/>
        </p:spPr>
        <p:txBody>
          <a:bodyPr/>
          <a:lstStyle>
            <a:lvl1pPr>
              <a:defRPr/>
            </a:lvl1pPr>
          </a:lstStyle>
          <a:p>
            <a:pPr>
              <a:defRPr/>
            </a:pPr>
            <a:fld id="{C7844A21-BF25-40AF-92E9-4F0D2A34970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5" name="Rectangle 6"/>
          <p:cNvSpPr>
            <a:spLocks noGrp="1" noChangeArrowheads="1"/>
          </p:cNvSpPr>
          <p:nvPr>
            <p:ph type="sldNum" sz="quarter" idx="12"/>
          </p:nvPr>
        </p:nvSpPr>
        <p:spPr>
          <a:ln/>
        </p:spPr>
        <p:txBody>
          <a:bodyPr/>
          <a:lstStyle>
            <a:lvl1pPr>
              <a:defRPr/>
            </a:lvl1pPr>
          </a:lstStyle>
          <a:p>
            <a:pPr>
              <a:defRPr/>
            </a:pPr>
            <a:fld id="{8BC8401B-2653-43DE-9EAF-74A9417AAE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4" name="Rectangle 6"/>
          <p:cNvSpPr>
            <a:spLocks noGrp="1" noChangeArrowheads="1"/>
          </p:cNvSpPr>
          <p:nvPr>
            <p:ph type="sldNum" sz="quarter" idx="12"/>
          </p:nvPr>
        </p:nvSpPr>
        <p:spPr>
          <a:ln/>
        </p:spPr>
        <p:txBody>
          <a:bodyPr/>
          <a:lstStyle>
            <a:lvl1pPr>
              <a:defRPr/>
            </a:lvl1pPr>
          </a:lstStyle>
          <a:p>
            <a:pPr>
              <a:defRPr/>
            </a:pPr>
            <a:fld id="{21DEAFEB-7138-4316-B3A2-C36ABCCBFC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ABBA8077-7C58-441B-8048-A55E9ECCEA2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0F51D11E-F6C2-4CFA-835A-A5ACADF77B1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pPr>
              <a:defRPr/>
            </a:pPr>
            <a:r>
              <a:rPr lang="en-US" dirty="0" smtClean="0"/>
              <a:t>Fall 2012</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r>
              <a:rPr lang="en-US"/>
              <a:t>SYSC 5704: Elements of Computer Systems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7124E28E-CDB9-4847-B9D5-5BF80E5469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051" name="Footer Placeholder 4"/>
          <p:cNvSpPr>
            <a:spLocks noGrp="1"/>
          </p:cNvSpPr>
          <p:nvPr>
            <p:ph type="ftr" sz="quarter" idx="11"/>
          </p:nvPr>
        </p:nvSpPr>
        <p:spPr>
          <a:noFill/>
        </p:spPr>
        <p:txBody>
          <a:bodyPr/>
          <a:lstStyle/>
          <a:p>
            <a:r>
              <a:rPr lang="en-US" smtClean="0"/>
              <a:t>SYSC 5704: Elements of Computer Systems</a:t>
            </a:r>
          </a:p>
        </p:txBody>
      </p:sp>
      <p:sp>
        <p:nvSpPr>
          <p:cNvPr id="2052" name="Slide Number Placeholder 5"/>
          <p:cNvSpPr>
            <a:spLocks noGrp="1"/>
          </p:cNvSpPr>
          <p:nvPr>
            <p:ph type="sldNum" sz="quarter" idx="12"/>
          </p:nvPr>
        </p:nvSpPr>
        <p:spPr>
          <a:noFill/>
        </p:spPr>
        <p:txBody>
          <a:bodyPr/>
          <a:lstStyle/>
          <a:p>
            <a:fld id="{3F2278E7-C345-4456-99AB-D0F10243341E}" type="slidenum">
              <a:rPr lang="en-US" smtClean="0"/>
              <a:pPr/>
              <a:t>1</a:t>
            </a:fld>
            <a:endParaRPr lang="en-US" smtClean="0"/>
          </a:p>
        </p:txBody>
      </p:sp>
      <p:sp>
        <p:nvSpPr>
          <p:cNvPr id="2053" name="Rectangle 2"/>
          <p:cNvSpPr>
            <a:spLocks noGrp="1" noChangeArrowheads="1"/>
          </p:cNvSpPr>
          <p:nvPr>
            <p:ph type="ctrTitle"/>
          </p:nvPr>
        </p:nvSpPr>
        <p:spPr/>
        <p:txBody>
          <a:bodyPr/>
          <a:lstStyle/>
          <a:p>
            <a:pPr eaLnBrk="1" hangingPunct="1"/>
            <a:r>
              <a:rPr lang="en-US" smtClean="0">
                <a:solidFill>
                  <a:schemeClr val="accent2"/>
                </a:solidFill>
              </a:rPr>
              <a:t>I/O Peripherals, Buses and Data Storage Systems</a:t>
            </a:r>
          </a:p>
        </p:txBody>
      </p:sp>
      <p:sp>
        <p:nvSpPr>
          <p:cNvPr id="2054" name="Rectangle 3"/>
          <p:cNvSpPr>
            <a:spLocks noGrp="1" noChangeArrowheads="1"/>
          </p:cNvSpPr>
          <p:nvPr>
            <p:ph type="subTitle" idx="1"/>
          </p:nvPr>
        </p:nvSpPr>
        <p:spPr/>
        <p:txBody>
          <a:bodyPr/>
          <a:lstStyle/>
          <a:p>
            <a:pPr eaLnBrk="1" hangingPunct="1">
              <a:lnSpc>
                <a:spcPct val="90000"/>
              </a:lnSpc>
            </a:pPr>
            <a:r>
              <a:rPr lang="en-US" smtClean="0"/>
              <a:t>Murdocca Chapter 8</a:t>
            </a:r>
          </a:p>
          <a:p>
            <a:pPr eaLnBrk="1" hangingPunct="1">
              <a:lnSpc>
                <a:spcPct val="90000"/>
              </a:lnSpc>
            </a:pPr>
            <a:r>
              <a:rPr lang="en-US" sz="2400" smtClean="0"/>
              <a:t>I/O Devices</a:t>
            </a:r>
          </a:p>
          <a:p>
            <a:pPr eaLnBrk="1" hangingPunct="1">
              <a:lnSpc>
                <a:spcPct val="90000"/>
              </a:lnSpc>
            </a:pPr>
            <a:r>
              <a:rPr lang="en-US" sz="2400" smtClean="0"/>
              <a:t>I/O Programming : Interrupts </a:t>
            </a:r>
          </a:p>
          <a:p>
            <a:pPr eaLnBrk="1" hangingPunct="1">
              <a:lnSpc>
                <a:spcPct val="90000"/>
              </a:lnSpc>
            </a:pPr>
            <a:r>
              <a:rPr lang="en-US" sz="2400" smtClean="0"/>
              <a:t>Bus Architectures</a:t>
            </a:r>
          </a:p>
          <a:p>
            <a:pPr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0243" name="Footer Placeholder 4"/>
          <p:cNvSpPr>
            <a:spLocks noGrp="1"/>
          </p:cNvSpPr>
          <p:nvPr>
            <p:ph type="ftr" sz="quarter" idx="11"/>
          </p:nvPr>
        </p:nvSpPr>
        <p:spPr>
          <a:noFill/>
        </p:spPr>
        <p:txBody>
          <a:bodyPr/>
          <a:lstStyle/>
          <a:p>
            <a:r>
              <a:rPr lang="en-US" smtClean="0"/>
              <a:t>SYSC 5704: Elements of Computer Systems</a:t>
            </a:r>
          </a:p>
        </p:txBody>
      </p:sp>
      <p:sp>
        <p:nvSpPr>
          <p:cNvPr id="10244" name="Slide Number Placeholder 5"/>
          <p:cNvSpPr>
            <a:spLocks noGrp="1"/>
          </p:cNvSpPr>
          <p:nvPr>
            <p:ph type="sldNum" sz="quarter" idx="12"/>
          </p:nvPr>
        </p:nvSpPr>
        <p:spPr>
          <a:noFill/>
        </p:spPr>
        <p:txBody>
          <a:bodyPr/>
          <a:lstStyle/>
          <a:p>
            <a:fld id="{09C66F3A-B334-4FFA-92F1-6EE9CFEB0924}" type="slidenum">
              <a:rPr lang="en-US" smtClean="0"/>
              <a:pPr/>
              <a:t>10</a:t>
            </a:fld>
            <a:endParaRPr lang="en-US" smtClean="0"/>
          </a:p>
        </p:txBody>
      </p:sp>
      <p:sp>
        <p:nvSpPr>
          <p:cNvPr id="10245" name="Rectangle 2"/>
          <p:cNvSpPr>
            <a:spLocks noGrp="1" noChangeArrowheads="1"/>
          </p:cNvSpPr>
          <p:nvPr>
            <p:ph type="title"/>
          </p:nvPr>
        </p:nvSpPr>
        <p:spPr/>
        <p:txBody>
          <a:bodyPr/>
          <a:lstStyle/>
          <a:p>
            <a:pPr eaLnBrk="1" hangingPunct="1"/>
            <a:r>
              <a:rPr lang="en-US" smtClean="0"/>
              <a:t>I/O Addressing Schemes</a:t>
            </a:r>
          </a:p>
        </p:txBody>
      </p:sp>
      <p:pic>
        <p:nvPicPr>
          <p:cNvPr id="10246" name="Picture 6" descr="figure8-2.bmp"/>
          <p:cNvPicPr>
            <a:picLocks noChangeAspect="1"/>
          </p:cNvPicPr>
          <p:nvPr/>
        </p:nvPicPr>
        <p:blipFill>
          <a:blip r:embed="rId3" cstate="print"/>
          <a:srcRect/>
          <a:stretch>
            <a:fillRect/>
          </a:stretch>
        </p:blipFill>
        <p:spPr bwMode="auto">
          <a:xfrm>
            <a:off x="1371600" y="1219200"/>
            <a:ext cx="6391275" cy="5029200"/>
          </a:xfrm>
          <a:prstGeom prst="rect">
            <a:avLst/>
          </a:prstGeom>
          <a:noFill/>
          <a:ln w="9525">
            <a:noFill/>
            <a:miter lim="800000"/>
            <a:headEnd/>
            <a:tailEnd/>
          </a:ln>
        </p:spPr>
      </p:pic>
      <p:sp>
        <p:nvSpPr>
          <p:cNvPr id="10247" name="TextBox 7"/>
          <p:cNvSpPr txBox="1">
            <a:spLocks noChangeArrowheads="1"/>
          </p:cNvSpPr>
          <p:nvPr/>
        </p:nvSpPr>
        <p:spPr bwMode="auto">
          <a:xfrm>
            <a:off x="0" y="2514600"/>
            <a:ext cx="1582738" cy="400050"/>
          </a:xfrm>
          <a:prstGeom prst="rect">
            <a:avLst/>
          </a:prstGeom>
          <a:noFill/>
          <a:ln w="9525">
            <a:noFill/>
            <a:miter lim="800000"/>
            <a:headEnd/>
            <a:tailEnd/>
          </a:ln>
        </p:spPr>
        <p:txBody>
          <a:bodyPr wrap="none">
            <a:spAutoFit/>
          </a:bodyPr>
          <a:lstStyle/>
          <a:p>
            <a:r>
              <a:rPr lang="en-US"/>
              <a:t>Abd-El_Barr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I/O Addressing Schemes</a:t>
            </a:r>
          </a:p>
        </p:txBody>
      </p:sp>
      <p:pic>
        <p:nvPicPr>
          <p:cNvPr id="11267" name="Content Placeholder 6" descr="figure8-3.bmp"/>
          <p:cNvPicPr>
            <a:picLocks noGrp="1" noChangeAspect="1"/>
          </p:cNvPicPr>
          <p:nvPr>
            <p:ph idx="1"/>
          </p:nvPr>
        </p:nvPicPr>
        <p:blipFill>
          <a:blip r:embed="rId2" cstate="print"/>
          <a:srcRect/>
          <a:stretch>
            <a:fillRect/>
          </a:stretch>
        </p:blipFill>
        <p:spPr>
          <a:xfrm>
            <a:off x="1674813" y="1570038"/>
            <a:ext cx="5794375" cy="4525962"/>
          </a:xfrm>
        </p:spPr>
      </p:pic>
      <p:sp>
        <p:nvSpPr>
          <p:cNvPr id="1126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1269" name="Footer Placeholder 4"/>
          <p:cNvSpPr>
            <a:spLocks noGrp="1"/>
          </p:cNvSpPr>
          <p:nvPr>
            <p:ph type="ftr" sz="quarter" idx="11"/>
          </p:nvPr>
        </p:nvSpPr>
        <p:spPr>
          <a:noFill/>
        </p:spPr>
        <p:txBody>
          <a:bodyPr/>
          <a:lstStyle/>
          <a:p>
            <a:r>
              <a:rPr lang="en-US" smtClean="0"/>
              <a:t>SYSC 5704: Elements of Computer Systems</a:t>
            </a:r>
          </a:p>
        </p:txBody>
      </p:sp>
      <p:sp>
        <p:nvSpPr>
          <p:cNvPr id="11270" name="Slide Number Placeholder 5"/>
          <p:cNvSpPr>
            <a:spLocks noGrp="1"/>
          </p:cNvSpPr>
          <p:nvPr>
            <p:ph type="sldNum" sz="quarter" idx="12"/>
          </p:nvPr>
        </p:nvSpPr>
        <p:spPr>
          <a:noFill/>
        </p:spPr>
        <p:txBody>
          <a:bodyPr/>
          <a:lstStyle/>
          <a:p>
            <a:fld id="{2E43D225-D5A4-4AF2-AA1D-132331982EC1}" type="slidenum">
              <a:rPr lang="en-US" smtClean="0"/>
              <a:pPr/>
              <a:t>11</a:t>
            </a:fld>
            <a:endParaRPr lang="en-US" smtClean="0"/>
          </a:p>
        </p:txBody>
      </p:sp>
      <p:sp>
        <p:nvSpPr>
          <p:cNvPr id="11271" name="TextBox 7"/>
          <p:cNvSpPr txBox="1">
            <a:spLocks noChangeArrowheads="1"/>
          </p:cNvSpPr>
          <p:nvPr/>
        </p:nvSpPr>
        <p:spPr bwMode="auto">
          <a:xfrm>
            <a:off x="0" y="2514600"/>
            <a:ext cx="1582738" cy="400050"/>
          </a:xfrm>
          <a:prstGeom prst="rect">
            <a:avLst/>
          </a:prstGeom>
          <a:noFill/>
          <a:ln w="9525">
            <a:noFill/>
            <a:miter lim="800000"/>
            <a:headEnd/>
            <a:tailEnd/>
          </a:ln>
        </p:spPr>
        <p:txBody>
          <a:bodyPr wrap="none">
            <a:spAutoFit/>
          </a:bodyPr>
          <a:lstStyle/>
          <a:p>
            <a:r>
              <a:rPr lang="en-US"/>
              <a:t>Abd-El_Barr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2291" name="Footer Placeholder 4"/>
          <p:cNvSpPr>
            <a:spLocks noGrp="1"/>
          </p:cNvSpPr>
          <p:nvPr>
            <p:ph type="ftr" sz="quarter" idx="11"/>
          </p:nvPr>
        </p:nvSpPr>
        <p:spPr>
          <a:noFill/>
        </p:spPr>
        <p:txBody>
          <a:bodyPr/>
          <a:lstStyle/>
          <a:p>
            <a:r>
              <a:rPr lang="en-US" smtClean="0"/>
              <a:t>SYSC 5704: Elements of Computer Systems</a:t>
            </a:r>
          </a:p>
        </p:txBody>
      </p:sp>
      <p:sp>
        <p:nvSpPr>
          <p:cNvPr id="12292" name="Slide Number Placeholder 5"/>
          <p:cNvSpPr>
            <a:spLocks noGrp="1"/>
          </p:cNvSpPr>
          <p:nvPr>
            <p:ph type="sldNum" sz="quarter" idx="12"/>
          </p:nvPr>
        </p:nvSpPr>
        <p:spPr>
          <a:noFill/>
        </p:spPr>
        <p:txBody>
          <a:bodyPr/>
          <a:lstStyle/>
          <a:p>
            <a:fld id="{11FDBB9A-C9C7-42CF-AFD8-3D3683CF8B0D}" type="slidenum">
              <a:rPr lang="en-US" smtClean="0"/>
              <a:pPr/>
              <a:t>12</a:t>
            </a:fld>
            <a:endParaRPr lang="en-US" smtClean="0"/>
          </a:p>
        </p:txBody>
      </p:sp>
      <p:sp>
        <p:nvSpPr>
          <p:cNvPr id="12293" name="Rectangle 2"/>
          <p:cNvSpPr>
            <a:spLocks noGrp="1" noChangeArrowheads="1"/>
          </p:cNvSpPr>
          <p:nvPr>
            <p:ph type="title"/>
          </p:nvPr>
        </p:nvSpPr>
        <p:spPr/>
        <p:txBody>
          <a:bodyPr/>
          <a:lstStyle/>
          <a:p>
            <a:pPr eaLnBrk="1" hangingPunct="1"/>
            <a:r>
              <a:rPr lang="en-US" smtClean="0"/>
              <a:t>I/O (Control) Protocols</a:t>
            </a:r>
          </a:p>
        </p:txBody>
      </p:sp>
      <p:sp>
        <p:nvSpPr>
          <p:cNvPr id="12294" name="Rectangle 3"/>
          <p:cNvSpPr>
            <a:spLocks noGrp="1" noChangeArrowheads="1"/>
          </p:cNvSpPr>
          <p:nvPr>
            <p:ph type="body" idx="1"/>
          </p:nvPr>
        </p:nvSpPr>
        <p:spPr/>
        <p:txBody>
          <a:bodyPr/>
          <a:lstStyle/>
          <a:p>
            <a:pPr marL="533400" indent="-533400" eaLnBrk="1" hangingPunct="1">
              <a:lnSpc>
                <a:spcPct val="80000"/>
              </a:lnSpc>
              <a:buFontTx/>
              <a:buNone/>
            </a:pPr>
            <a:r>
              <a:rPr lang="en-US" smtClean="0"/>
              <a:t>Communication between CPU &amp; I/O Device </a:t>
            </a:r>
          </a:p>
          <a:p>
            <a:pPr marL="533400" indent="-533400" eaLnBrk="1" hangingPunct="1">
              <a:lnSpc>
                <a:spcPct val="80000"/>
              </a:lnSpc>
              <a:buFontTx/>
              <a:buNone/>
            </a:pPr>
            <a:r>
              <a:rPr lang="en-US" smtClean="0"/>
              <a:t>operations:</a:t>
            </a:r>
          </a:p>
          <a:p>
            <a:pPr marL="533400" indent="-533400" eaLnBrk="1" hangingPunct="1">
              <a:lnSpc>
                <a:spcPct val="80000"/>
              </a:lnSpc>
              <a:buFont typeface="Wingdings" pitchFamily="2" charset="2"/>
              <a:buAutoNum type="arabicPeriod"/>
            </a:pPr>
            <a:r>
              <a:rPr lang="en-US" sz="2800" smtClean="0">
                <a:solidFill>
                  <a:schemeClr val="accent2"/>
                </a:solidFill>
              </a:rPr>
              <a:t>Programmed I/O</a:t>
            </a:r>
            <a:r>
              <a:rPr lang="en-US" sz="2800" smtClean="0"/>
              <a:t>: CPU has to wait for completion of each I/O operation</a:t>
            </a:r>
          </a:p>
          <a:p>
            <a:pPr marL="533400" indent="-533400" eaLnBrk="1" hangingPunct="1">
              <a:lnSpc>
                <a:spcPct val="80000"/>
              </a:lnSpc>
              <a:buFont typeface="Wingdings" pitchFamily="2" charset="2"/>
              <a:buAutoNum type="arabicPeriod"/>
            </a:pPr>
            <a:r>
              <a:rPr lang="en-US" sz="2800" smtClean="0">
                <a:solidFill>
                  <a:schemeClr val="accent2"/>
                </a:solidFill>
              </a:rPr>
              <a:t>Interrupt-driven I/O</a:t>
            </a:r>
            <a:r>
              <a:rPr lang="en-US" sz="2800" smtClean="0"/>
              <a:t>: CPU can execute code during I/O operation (uses interrupts)</a:t>
            </a:r>
          </a:p>
          <a:p>
            <a:pPr marL="533400" indent="-533400" eaLnBrk="1" hangingPunct="1">
              <a:lnSpc>
                <a:spcPct val="80000"/>
              </a:lnSpc>
              <a:buFont typeface="Wingdings" pitchFamily="2" charset="2"/>
              <a:buAutoNum type="arabicPeriod"/>
            </a:pPr>
            <a:r>
              <a:rPr lang="en-US" sz="2800" smtClean="0">
                <a:solidFill>
                  <a:schemeClr val="accent2"/>
                </a:solidFill>
              </a:rPr>
              <a:t>Direct memory access (DMA) I/O</a:t>
            </a:r>
            <a:r>
              <a:rPr lang="en-US" sz="2800" smtClean="0"/>
              <a:t>: a block of data is transferred directly from/to memory without going through CPU</a:t>
            </a:r>
          </a:p>
          <a:p>
            <a:pPr marL="533400" indent="-533400" eaLnBrk="1" hangingPunct="1">
              <a:lnSpc>
                <a:spcPct val="80000"/>
              </a:lnSpc>
              <a:buFont typeface="Wingdings" pitchFamily="2" charset="2"/>
              <a:buChar char="w"/>
            </a:pPr>
            <a:r>
              <a:rPr lang="en-US" sz="2800" smtClean="0"/>
              <a:t>NB. Protocols must be programmed as routines that run under CPU control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2"/>
          <p:cNvSpPr>
            <a:spLocks noGrp="1"/>
          </p:cNvSpPr>
          <p:nvPr>
            <p:ph type="dt" sz="quarter" idx="10"/>
          </p:nvPr>
        </p:nvSpPr>
        <p:spPr>
          <a:noFill/>
        </p:spPr>
        <p:txBody>
          <a:bodyPr/>
          <a:lstStyle/>
          <a:p>
            <a:r>
              <a:rPr lang="en-US" dirty="0" smtClean="0"/>
              <a:t>Fall 2012</a:t>
            </a:r>
            <a:endParaRPr lang="en-US" dirty="0" smtClean="0"/>
          </a:p>
        </p:txBody>
      </p:sp>
      <p:sp>
        <p:nvSpPr>
          <p:cNvPr id="13315" name="Footer Placeholder 3"/>
          <p:cNvSpPr>
            <a:spLocks noGrp="1"/>
          </p:cNvSpPr>
          <p:nvPr>
            <p:ph type="ftr" sz="quarter" idx="11"/>
          </p:nvPr>
        </p:nvSpPr>
        <p:spPr>
          <a:noFill/>
        </p:spPr>
        <p:txBody>
          <a:bodyPr/>
          <a:lstStyle/>
          <a:p>
            <a:r>
              <a:rPr lang="en-US" smtClean="0"/>
              <a:t>SYSC 5704: Elements of Computer Systems</a:t>
            </a:r>
          </a:p>
        </p:txBody>
      </p:sp>
      <p:sp>
        <p:nvSpPr>
          <p:cNvPr id="13316" name="Slide Number Placeholder 4"/>
          <p:cNvSpPr>
            <a:spLocks noGrp="1"/>
          </p:cNvSpPr>
          <p:nvPr>
            <p:ph type="sldNum" sz="quarter" idx="12"/>
          </p:nvPr>
        </p:nvSpPr>
        <p:spPr>
          <a:noFill/>
        </p:spPr>
        <p:txBody>
          <a:bodyPr/>
          <a:lstStyle/>
          <a:p>
            <a:fld id="{F00CB7D3-53E8-4827-B340-C7630ADA0B9D}" type="slidenum">
              <a:rPr lang="en-US" smtClean="0"/>
              <a:pPr/>
              <a:t>13</a:t>
            </a:fld>
            <a:endParaRPr lang="en-US" smtClean="0"/>
          </a:p>
        </p:txBody>
      </p:sp>
      <p:sp>
        <p:nvSpPr>
          <p:cNvPr id="13317" name="Rectangle 2"/>
          <p:cNvSpPr>
            <a:spLocks noGrp="1" noChangeArrowheads="1"/>
          </p:cNvSpPr>
          <p:nvPr>
            <p:ph type="title"/>
          </p:nvPr>
        </p:nvSpPr>
        <p:spPr>
          <a:xfrm>
            <a:off x="0" y="228600"/>
            <a:ext cx="8686800" cy="1219200"/>
          </a:xfrm>
        </p:spPr>
        <p:txBody>
          <a:bodyPr/>
          <a:lstStyle/>
          <a:p>
            <a:pPr eaLnBrk="1" hangingPunct="1"/>
            <a:r>
              <a:rPr lang="en-US" smtClean="0"/>
              <a:t>Programmed I/O (Polling)</a:t>
            </a:r>
          </a:p>
        </p:txBody>
      </p:sp>
      <p:sp>
        <p:nvSpPr>
          <p:cNvPr id="13318" name="Rectangle 5"/>
          <p:cNvSpPr>
            <a:spLocks noChangeArrowheads="1"/>
          </p:cNvSpPr>
          <p:nvPr/>
        </p:nvSpPr>
        <p:spPr bwMode="auto">
          <a:xfrm>
            <a:off x="457200" y="1295400"/>
            <a:ext cx="8153400" cy="4525963"/>
          </a:xfrm>
          <a:prstGeom prst="rect">
            <a:avLst/>
          </a:prstGeom>
          <a:noFill/>
          <a:ln w="9525">
            <a:noFill/>
            <a:miter lim="800000"/>
            <a:headEnd/>
            <a:tailEnd/>
          </a:ln>
        </p:spPr>
        <p:txBody>
          <a:bodyPr/>
          <a:lstStyle/>
          <a:p>
            <a:pPr marL="342900" indent="-342900">
              <a:spcBef>
                <a:spcPct val="20000"/>
              </a:spcBef>
              <a:buFontTx/>
              <a:buChar char="•"/>
            </a:pPr>
            <a:r>
              <a:rPr lang="en-US" sz="2400" b="1"/>
              <a:t>Summary</a:t>
            </a:r>
            <a:r>
              <a:rPr lang="en-US" sz="2400"/>
              <a:t>: CPU (ie. program) repeatedly asks device whether operation has completed before CPU starts next operation.</a:t>
            </a:r>
          </a:p>
          <a:p>
            <a:pPr marL="342900" indent="-342900">
              <a:spcBef>
                <a:spcPct val="20000"/>
              </a:spcBef>
              <a:buFontTx/>
              <a:buChar char="•"/>
            </a:pPr>
            <a:r>
              <a:rPr lang="en-US" sz="2400" b="1"/>
              <a:t>H/W Requirement</a:t>
            </a:r>
            <a:r>
              <a:rPr lang="en-US" sz="2400"/>
              <a:t>: Status Register</a:t>
            </a:r>
          </a:p>
          <a:p>
            <a:pPr marL="342900" indent="-342900">
              <a:spcBef>
                <a:spcPct val="20000"/>
              </a:spcBef>
              <a:buFontTx/>
              <a:buChar char="•"/>
            </a:pPr>
            <a:r>
              <a:rPr lang="en-US" sz="2400"/>
              <a:t>Read Sample</a:t>
            </a:r>
          </a:p>
          <a:p>
            <a:pPr marL="1143000" lvl="2" indent="-228600">
              <a:spcBef>
                <a:spcPct val="20000"/>
              </a:spcBef>
            </a:pPr>
            <a:r>
              <a:rPr lang="en-US" sz="1800">
                <a:latin typeface="Courier New" pitchFamily="49" charset="0"/>
              </a:rPr>
              <a:t>int *statusPtr = IO_ADDRESS;</a:t>
            </a:r>
          </a:p>
          <a:p>
            <a:pPr marL="1143000" lvl="2" indent="-228600">
              <a:spcBef>
                <a:spcPct val="20000"/>
              </a:spcBef>
            </a:pPr>
            <a:r>
              <a:rPr lang="en-US" sz="1800">
                <a:latin typeface="Courier New" pitchFamily="49" charset="0"/>
              </a:rPr>
              <a:t>while (*statusPtr != 0);</a:t>
            </a:r>
          </a:p>
          <a:p>
            <a:pPr marL="1143000" lvl="2" indent="-228600">
              <a:spcBef>
                <a:spcPct val="20000"/>
              </a:spcBef>
            </a:pPr>
            <a:r>
              <a:rPr lang="en-US" sz="1800">
                <a:latin typeface="Courier New" pitchFamily="49" charset="0"/>
              </a:rPr>
              <a:t>*data = READ_DATA</a:t>
            </a:r>
            <a:r>
              <a:rPr lang="en-US" sz="1800"/>
              <a:t>;</a:t>
            </a:r>
          </a:p>
          <a:p>
            <a:pPr marL="342900" indent="-342900">
              <a:spcBef>
                <a:spcPct val="20000"/>
              </a:spcBef>
              <a:buFontTx/>
              <a:buChar char="•"/>
            </a:pPr>
            <a:r>
              <a:rPr lang="en-US" sz="2400"/>
              <a:t>Write Sample</a:t>
            </a:r>
          </a:p>
          <a:p>
            <a:pPr marL="1143000" lvl="2" indent="-228600">
              <a:spcBef>
                <a:spcPct val="20000"/>
              </a:spcBef>
            </a:pPr>
            <a:r>
              <a:rPr lang="en-US" sz="1800">
                <a:latin typeface="Courier New" pitchFamily="49" charset="0"/>
              </a:rPr>
              <a:t>while (*statusPtr != 0);</a:t>
            </a:r>
          </a:p>
          <a:p>
            <a:pPr marL="1143000" lvl="2" indent="-228600">
              <a:spcBef>
                <a:spcPct val="20000"/>
              </a:spcBef>
            </a:pPr>
            <a:endParaRPr lang="en-US" sz="1800">
              <a:latin typeface="Courier New" pitchFamily="49" charset="0"/>
            </a:endParaRPr>
          </a:p>
          <a:p>
            <a:pPr marL="1143000" lvl="2" indent="-228600">
              <a:spcBef>
                <a:spcPct val="20000"/>
              </a:spcBef>
            </a:pPr>
            <a:r>
              <a:rPr lang="en-US" sz="1800">
                <a:latin typeface="Courier New" pitchFamily="49" charset="0"/>
              </a:rPr>
              <a:t>WRITE_DATA = *data</a:t>
            </a:r>
            <a:r>
              <a:rPr lang="en-US" sz="1800"/>
              <a:t>;</a:t>
            </a:r>
          </a:p>
          <a:p>
            <a:pPr marL="342900" indent="-342900">
              <a:spcBef>
                <a:spcPct val="20000"/>
              </a:spcBef>
              <a:buFontTx/>
              <a:buChar char="•"/>
            </a:pPr>
            <a:r>
              <a:rPr lang="en-US" sz="2400"/>
              <a:t>What is </a:t>
            </a:r>
            <a:r>
              <a:rPr lang="en-US" sz="2400">
                <a:solidFill>
                  <a:schemeClr val="accent2"/>
                </a:solidFill>
              </a:rPr>
              <a:t>operation completed</a:t>
            </a:r>
            <a:r>
              <a:rPr lang="en-US" sz="2400"/>
              <a:t> (status) for Read? Write?</a:t>
            </a:r>
          </a:p>
        </p:txBody>
      </p:sp>
      <p:sp>
        <p:nvSpPr>
          <p:cNvPr id="450566" name="Text Box 6"/>
          <p:cNvSpPr txBox="1">
            <a:spLocks noChangeArrowheads="1"/>
          </p:cNvSpPr>
          <p:nvPr/>
        </p:nvSpPr>
        <p:spPr bwMode="auto">
          <a:xfrm>
            <a:off x="5334000" y="3886200"/>
            <a:ext cx="3368675" cy="1463675"/>
          </a:xfrm>
          <a:prstGeom prst="rect">
            <a:avLst/>
          </a:prstGeom>
          <a:noFill/>
          <a:ln w="9525" algn="ctr">
            <a:noFill/>
            <a:miter lim="800000"/>
            <a:headEnd/>
            <a:tailEnd/>
          </a:ln>
        </p:spPr>
        <p:txBody>
          <a:bodyPr>
            <a:spAutoFit/>
          </a:bodyPr>
          <a:lstStyle/>
          <a:p>
            <a:pPr marL="342900" indent="-342900"/>
            <a:r>
              <a:rPr lang="en-US">
                <a:solidFill>
                  <a:schemeClr val="hlink"/>
                </a:solidFill>
              </a:rPr>
              <a:t>Memory vs I/O Addressing!</a:t>
            </a:r>
          </a:p>
          <a:p>
            <a:pPr marL="342900" indent="-342900"/>
            <a:r>
              <a:rPr lang="en-US">
                <a:solidFill>
                  <a:schemeClr val="hlink"/>
                </a:solidFill>
              </a:rPr>
              <a:t>If </a:t>
            </a:r>
            <a:r>
              <a:rPr lang="en-US">
                <a:solidFill>
                  <a:schemeClr val="hlink"/>
                </a:solidFill>
                <a:latin typeface="Courier New" pitchFamily="49" charset="0"/>
              </a:rPr>
              <a:t>statusPtr</a:t>
            </a:r>
            <a:r>
              <a:rPr lang="en-US">
                <a:solidFill>
                  <a:schemeClr val="hlink"/>
                </a:solidFill>
              </a:rPr>
              <a:t> was memory address, these would be infinite loops!</a:t>
            </a:r>
          </a:p>
        </p:txBody>
      </p:sp>
      <p:sp>
        <p:nvSpPr>
          <p:cNvPr id="8" name="Text Box 6"/>
          <p:cNvSpPr txBox="1">
            <a:spLocks noChangeArrowheads="1"/>
          </p:cNvSpPr>
          <p:nvPr/>
        </p:nvSpPr>
        <p:spPr bwMode="auto">
          <a:xfrm>
            <a:off x="5410200" y="3124200"/>
            <a:ext cx="3368675" cy="400050"/>
          </a:xfrm>
          <a:prstGeom prst="rect">
            <a:avLst/>
          </a:prstGeom>
          <a:noFill/>
          <a:ln w="9525" algn="ctr">
            <a:noFill/>
            <a:miter lim="800000"/>
            <a:headEnd/>
            <a:tailEnd/>
          </a:ln>
        </p:spPr>
        <p:txBody>
          <a:bodyPr>
            <a:spAutoFit/>
          </a:bodyPr>
          <a:lstStyle/>
          <a:p>
            <a:pPr marL="342900" indent="-342900"/>
            <a:r>
              <a:rPr lang="en-US">
                <a:solidFill>
                  <a:schemeClr val="hlink"/>
                </a:solidFill>
              </a:rPr>
              <a:t>What if I use a faster CPU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66"/>
                                        </p:tgtEl>
                                        <p:attrNameLst>
                                          <p:attrName>style.visibility</p:attrName>
                                        </p:attrNameLst>
                                      </p:cBhvr>
                                      <p:to>
                                        <p:strVal val="visible"/>
                                      </p:to>
                                    </p:set>
                                    <p:anim calcmode="lin" valueType="num">
                                      <p:cBhvr additive="base">
                                        <p:cTn id="13" dur="500" fill="hold"/>
                                        <p:tgtEl>
                                          <p:spTgt spid="450566"/>
                                        </p:tgtEl>
                                        <p:attrNameLst>
                                          <p:attrName>ppt_x</p:attrName>
                                        </p:attrNameLst>
                                      </p:cBhvr>
                                      <p:tavLst>
                                        <p:tav tm="0">
                                          <p:val>
                                            <p:strVal val="#ppt_x"/>
                                          </p:val>
                                        </p:tav>
                                        <p:tav tm="100000">
                                          <p:val>
                                            <p:strVal val="#ppt_x"/>
                                          </p:val>
                                        </p:tav>
                                      </p:tavLst>
                                    </p:anim>
                                    <p:anim calcmode="lin" valueType="num">
                                      <p:cBhvr additive="base">
                                        <p:cTn id="14" dur="500" fill="hold"/>
                                        <p:tgtEl>
                                          <p:spTgt spid="4505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2"/>
          <p:cNvSpPr>
            <a:spLocks noGrp="1"/>
          </p:cNvSpPr>
          <p:nvPr>
            <p:ph type="dt" sz="quarter" idx="10"/>
          </p:nvPr>
        </p:nvSpPr>
        <p:spPr>
          <a:noFill/>
        </p:spPr>
        <p:txBody>
          <a:bodyPr/>
          <a:lstStyle/>
          <a:p>
            <a:r>
              <a:rPr lang="en-US" dirty="0" smtClean="0"/>
              <a:t>Fall 2012</a:t>
            </a:r>
            <a:endParaRPr lang="en-US" dirty="0" smtClean="0"/>
          </a:p>
        </p:txBody>
      </p:sp>
      <p:sp>
        <p:nvSpPr>
          <p:cNvPr id="14339" name="Footer Placeholder 3"/>
          <p:cNvSpPr>
            <a:spLocks noGrp="1"/>
          </p:cNvSpPr>
          <p:nvPr>
            <p:ph type="ftr" sz="quarter" idx="11"/>
          </p:nvPr>
        </p:nvSpPr>
        <p:spPr>
          <a:noFill/>
        </p:spPr>
        <p:txBody>
          <a:bodyPr/>
          <a:lstStyle/>
          <a:p>
            <a:r>
              <a:rPr lang="en-US" smtClean="0"/>
              <a:t>SYSC 5704: Elements of Computer Systems</a:t>
            </a:r>
          </a:p>
        </p:txBody>
      </p:sp>
      <p:sp>
        <p:nvSpPr>
          <p:cNvPr id="14340" name="Slide Number Placeholder 4"/>
          <p:cNvSpPr>
            <a:spLocks noGrp="1"/>
          </p:cNvSpPr>
          <p:nvPr>
            <p:ph type="sldNum" sz="quarter" idx="12"/>
          </p:nvPr>
        </p:nvSpPr>
        <p:spPr>
          <a:noFill/>
        </p:spPr>
        <p:txBody>
          <a:bodyPr/>
          <a:lstStyle/>
          <a:p>
            <a:fld id="{A858B8AA-879A-4788-B07B-644575D45DE2}" type="slidenum">
              <a:rPr lang="en-US" smtClean="0"/>
              <a:pPr/>
              <a:t>14</a:t>
            </a:fld>
            <a:endParaRPr lang="en-US" smtClean="0"/>
          </a:p>
        </p:txBody>
      </p:sp>
      <p:sp>
        <p:nvSpPr>
          <p:cNvPr id="14341" name="Rectangle 2"/>
          <p:cNvSpPr>
            <a:spLocks noGrp="1" noChangeArrowheads="1"/>
          </p:cNvSpPr>
          <p:nvPr>
            <p:ph type="title"/>
          </p:nvPr>
        </p:nvSpPr>
        <p:spPr>
          <a:xfrm>
            <a:off x="0" y="228600"/>
            <a:ext cx="8686800" cy="1219200"/>
          </a:xfrm>
        </p:spPr>
        <p:txBody>
          <a:bodyPr/>
          <a:lstStyle/>
          <a:p>
            <a:pPr eaLnBrk="1" hangingPunct="1"/>
            <a:r>
              <a:rPr lang="en-US" smtClean="0"/>
              <a:t>Interrupt-Driven I/O</a:t>
            </a:r>
          </a:p>
        </p:txBody>
      </p:sp>
      <p:sp>
        <p:nvSpPr>
          <p:cNvPr id="14342" name="Rectangle 3"/>
          <p:cNvSpPr>
            <a:spLocks noChangeArrowheads="1"/>
          </p:cNvSpPr>
          <p:nvPr/>
        </p:nvSpPr>
        <p:spPr bwMode="auto">
          <a:xfrm>
            <a:off x="457200" y="1295400"/>
            <a:ext cx="8153400" cy="4525963"/>
          </a:xfrm>
          <a:prstGeom prst="rect">
            <a:avLst/>
          </a:prstGeom>
          <a:noFill/>
          <a:ln w="9525">
            <a:noFill/>
            <a:miter lim="800000"/>
            <a:headEnd/>
            <a:tailEnd/>
          </a:ln>
        </p:spPr>
        <p:txBody>
          <a:bodyPr/>
          <a:lstStyle/>
          <a:p>
            <a:pPr marL="342900" indent="-342900">
              <a:spcBef>
                <a:spcPct val="20000"/>
              </a:spcBef>
              <a:buFontTx/>
              <a:buChar char="•"/>
            </a:pPr>
            <a:r>
              <a:rPr lang="en-US" sz="2400" b="1"/>
              <a:t>Summary</a:t>
            </a:r>
            <a:r>
              <a:rPr lang="en-US" sz="2400"/>
              <a:t>: Instead of wasting time polling, let the CPU continue other work </a:t>
            </a:r>
            <a:r>
              <a:rPr lang="en-US" sz="2400">
                <a:solidFill>
                  <a:schemeClr val="accent2"/>
                </a:solidFill>
              </a:rPr>
              <a:t>while</a:t>
            </a:r>
            <a:r>
              <a:rPr lang="en-US" sz="2400"/>
              <a:t> I/O device completes operation.</a:t>
            </a:r>
          </a:p>
          <a:p>
            <a:pPr marL="742950" lvl="1" indent="-285750">
              <a:spcBef>
                <a:spcPct val="20000"/>
              </a:spcBef>
              <a:buFontTx/>
              <a:buChar char="–"/>
            </a:pPr>
            <a:r>
              <a:rPr lang="en-US"/>
              <a:t>I/O device operates independently, </a:t>
            </a:r>
            <a:r>
              <a:rPr lang="en-US">
                <a:solidFill>
                  <a:schemeClr val="accent2"/>
                </a:solidFill>
              </a:rPr>
              <a:t>once started.</a:t>
            </a:r>
            <a:r>
              <a:rPr lang="en-US"/>
              <a:t> </a:t>
            </a:r>
          </a:p>
          <a:p>
            <a:pPr marL="742950" lvl="1" indent="-285750">
              <a:spcBef>
                <a:spcPct val="20000"/>
              </a:spcBef>
              <a:buFontTx/>
              <a:buChar char="–"/>
            </a:pPr>
            <a:r>
              <a:rPr lang="en-US"/>
              <a:t>I/O device informs CPU when </a:t>
            </a:r>
            <a:r>
              <a:rPr lang="en-US">
                <a:solidFill>
                  <a:schemeClr val="accent2"/>
                </a:solidFill>
              </a:rPr>
              <a:t>operation completed.</a:t>
            </a:r>
          </a:p>
          <a:p>
            <a:pPr marL="342900" indent="-342900">
              <a:spcBef>
                <a:spcPct val="20000"/>
              </a:spcBef>
              <a:buFontTx/>
              <a:buChar char="•"/>
            </a:pPr>
            <a:r>
              <a:rPr lang="en-US" sz="2400" b="1"/>
              <a:t>H/W Requirement</a:t>
            </a:r>
            <a:r>
              <a:rPr lang="en-US" sz="2400"/>
              <a:t>: </a:t>
            </a:r>
          </a:p>
          <a:p>
            <a:pPr marL="742950" lvl="1" indent="-285750">
              <a:spcBef>
                <a:spcPct val="20000"/>
              </a:spcBef>
              <a:buFontTx/>
              <a:buChar char="–"/>
            </a:pPr>
            <a:r>
              <a:rPr lang="en-US"/>
              <a:t>I/O Device: Interrupt Line/Pin (to inform CPU)</a:t>
            </a:r>
          </a:p>
          <a:p>
            <a:pPr marL="742950" lvl="1" indent="-285750">
              <a:spcBef>
                <a:spcPct val="20000"/>
              </a:spcBef>
              <a:buFontTx/>
              <a:buChar char="–"/>
            </a:pPr>
            <a:r>
              <a:rPr lang="en-US"/>
              <a:t>CPU : Interrupt Cycle (Interrupt Mechanism)</a:t>
            </a:r>
          </a:p>
          <a:p>
            <a:pPr marL="342900" indent="-342900">
              <a:spcBef>
                <a:spcPct val="20000"/>
              </a:spcBef>
              <a:buFontTx/>
              <a:buChar char="•"/>
            </a:pPr>
            <a:r>
              <a:rPr lang="en-US" sz="2400"/>
              <a:t>Sample Read:</a:t>
            </a:r>
            <a:endParaRPr lang="en-US" sz="2400">
              <a:solidFill>
                <a:srgbClr val="FF0000"/>
              </a:solidFill>
            </a:endParaRPr>
          </a:p>
          <a:p>
            <a:pPr marL="1143000" lvl="2" indent="-228600">
              <a:spcBef>
                <a:spcPct val="20000"/>
              </a:spcBef>
            </a:pPr>
            <a:r>
              <a:rPr lang="en-US" sz="1800">
                <a:latin typeface="Courier New" pitchFamily="49" charset="0"/>
              </a:rPr>
              <a:t>void ReadISR ()</a:t>
            </a:r>
          </a:p>
          <a:p>
            <a:pPr marL="1143000" lvl="2" indent="-228600">
              <a:spcBef>
                <a:spcPct val="20000"/>
              </a:spcBef>
            </a:pPr>
            <a:r>
              <a:rPr lang="en-US" sz="1800">
                <a:latin typeface="Courier New" pitchFamily="49" charset="0"/>
              </a:rPr>
              <a:t>{ *data = READ_DATA; }</a:t>
            </a:r>
            <a:endParaRPr lang="en-US" sz="1800"/>
          </a:p>
          <a:p>
            <a:pPr marL="1143000" lvl="2" indent="-228600">
              <a:spcBef>
                <a:spcPct val="20000"/>
              </a:spcBef>
            </a:pPr>
            <a:endParaRPr lang="en-US" sz="1800"/>
          </a:p>
        </p:txBody>
      </p:sp>
      <p:sp>
        <p:nvSpPr>
          <p:cNvPr id="480260" name="Text Box 4"/>
          <p:cNvSpPr txBox="1">
            <a:spLocks noChangeArrowheads="1"/>
          </p:cNvSpPr>
          <p:nvPr/>
        </p:nvSpPr>
        <p:spPr bwMode="auto">
          <a:xfrm>
            <a:off x="822325" y="5410200"/>
            <a:ext cx="2679700" cy="396875"/>
          </a:xfrm>
          <a:prstGeom prst="rect">
            <a:avLst/>
          </a:prstGeom>
          <a:noFill/>
          <a:ln w="9525" algn="ctr">
            <a:noFill/>
            <a:miter lim="800000"/>
            <a:headEnd/>
            <a:tailEnd/>
          </a:ln>
        </p:spPr>
        <p:txBody>
          <a:bodyPr wrap="none">
            <a:spAutoFit/>
          </a:bodyPr>
          <a:lstStyle/>
          <a:p>
            <a:pPr marL="342900" indent="-342900"/>
            <a:r>
              <a:rPr lang="en-US">
                <a:solidFill>
                  <a:schemeClr val="hlink"/>
                </a:solidFill>
              </a:rPr>
              <a:t>No checking of status!</a:t>
            </a:r>
          </a:p>
        </p:txBody>
      </p:sp>
      <p:sp>
        <p:nvSpPr>
          <p:cNvPr id="480261" name="Text Box 5"/>
          <p:cNvSpPr txBox="1">
            <a:spLocks noChangeArrowheads="1"/>
          </p:cNvSpPr>
          <p:nvPr/>
        </p:nvSpPr>
        <p:spPr bwMode="auto">
          <a:xfrm>
            <a:off x="3048000" y="4343400"/>
            <a:ext cx="3562350" cy="396875"/>
          </a:xfrm>
          <a:prstGeom prst="rect">
            <a:avLst/>
          </a:prstGeom>
          <a:noFill/>
          <a:ln w="9525" algn="ctr">
            <a:noFill/>
            <a:miter lim="800000"/>
            <a:headEnd/>
            <a:tailEnd/>
          </a:ln>
        </p:spPr>
        <p:txBody>
          <a:bodyPr wrap="none">
            <a:spAutoFit/>
          </a:bodyPr>
          <a:lstStyle/>
          <a:p>
            <a:pPr marL="342900" indent="-342900"/>
            <a:r>
              <a:rPr lang="en-US">
                <a:solidFill>
                  <a:schemeClr val="hlink"/>
                </a:solidFill>
              </a:rPr>
              <a:t>ISR=Interrupt Service Routine</a:t>
            </a:r>
          </a:p>
        </p:txBody>
      </p:sp>
      <p:sp>
        <p:nvSpPr>
          <p:cNvPr id="480262" name="Text Box 6"/>
          <p:cNvSpPr txBox="1">
            <a:spLocks noChangeArrowheads="1"/>
          </p:cNvSpPr>
          <p:nvPr/>
        </p:nvSpPr>
        <p:spPr bwMode="auto">
          <a:xfrm>
            <a:off x="5715000" y="4724400"/>
            <a:ext cx="3232150" cy="854075"/>
          </a:xfrm>
          <a:prstGeom prst="rect">
            <a:avLst/>
          </a:prstGeom>
          <a:noFill/>
          <a:ln w="9525" algn="ctr">
            <a:noFill/>
            <a:miter lim="800000"/>
            <a:headEnd/>
            <a:tailEnd/>
          </a:ln>
        </p:spPr>
        <p:txBody>
          <a:bodyPr wrap="none">
            <a:spAutoFit/>
          </a:bodyPr>
          <a:lstStyle/>
          <a:p>
            <a:pPr marL="342900" indent="-342900"/>
            <a:r>
              <a:rPr lang="en-US">
                <a:latin typeface="Courier New" pitchFamily="49" charset="0"/>
              </a:rPr>
              <a:t>void main (…)</a:t>
            </a:r>
          </a:p>
          <a:p>
            <a:pPr marL="342900" indent="-342900"/>
            <a:r>
              <a:rPr lang="en-US">
                <a:latin typeface="Courier New" pitchFamily="49" charset="0"/>
              </a:rPr>
              <a:t>{ Doing other work }</a:t>
            </a:r>
          </a:p>
        </p:txBody>
      </p:sp>
      <p:sp>
        <p:nvSpPr>
          <p:cNvPr id="480263" name="Text Box 7"/>
          <p:cNvSpPr txBox="1">
            <a:spLocks noChangeArrowheads="1"/>
          </p:cNvSpPr>
          <p:nvPr/>
        </p:nvSpPr>
        <p:spPr bwMode="auto">
          <a:xfrm>
            <a:off x="3810000" y="5791200"/>
            <a:ext cx="3232150" cy="396875"/>
          </a:xfrm>
          <a:prstGeom prst="rect">
            <a:avLst/>
          </a:prstGeom>
          <a:noFill/>
          <a:ln w="9525" algn="ctr">
            <a:noFill/>
            <a:miter lim="800000"/>
            <a:headEnd/>
            <a:tailEnd/>
          </a:ln>
        </p:spPr>
        <p:txBody>
          <a:bodyPr wrap="none">
            <a:spAutoFit/>
          </a:bodyPr>
          <a:lstStyle/>
          <a:p>
            <a:pPr marL="342900" indent="-342900"/>
            <a:r>
              <a:rPr lang="en-US">
                <a:solidFill>
                  <a:schemeClr val="hlink"/>
                </a:solidFill>
              </a:rPr>
              <a:t>Multiple Threads of Control</a:t>
            </a:r>
          </a:p>
        </p:txBody>
      </p:sp>
      <p:sp>
        <p:nvSpPr>
          <p:cNvPr id="480264" name="Line 8"/>
          <p:cNvSpPr>
            <a:spLocks noChangeShapeType="1"/>
          </p:cNvSpPr>
          <p:nvPr/>
        </p:nvSpPr>
        <p:spPr bwMode="auto">
          <a:xfrm flipH="1" flipV="1">
            <a:off x="3886200" y="5495925"/>
            <a:ext cx="381000" cy="219075"/>
          </a:xfrm>
          <a:prstGeom prst="line">
            <a:avLst/>
          </a:prstGeom>
          <a:noFill/>
          <a:ln w="28575">
            <a:solidFill>
              <a:schemeClr val="hlink"/>
            </a:solidFill>
            <a:round/>
            <a:headEnd/>
            <a:tailEnd type="triangle" w="med" len="med"/>
          </a:ln>
        </p:spPr>
        <p:txBody>
          <a:bodyPr wrap="none">
            <a:spAutoFit/>
          </a:bodyPr>
          <a:lstStyle/>
          <a:p>
            <a:endParaRPr lang="en-US"/>
          </a:p>
        </p:txBody>
      </p:sp>
      <p:sp>
        <p:nvSpPr>
          <p:cNvPr id="480265" name="Line 9"/>
          <p:cNvSpPr>
            <a:spLocks noChangeShapeType="1"/>
          </p:cNvSpPr>
          <p:nvPr/>
        </p:nvSpPr>
        <p:spPr bwMode="auto">
          <a:xfrm flipV="1">
            <a:off x="6400800" y="5614988"/>
            <a:ext cx="304800" cy="176212"/>
          </a:xfrm>
          <a:prstGeom prst="line">
            <a:avLst/>
          </a:prstGeom>
          <a:noFill/>
          <a:ln w="28575">
            <a:solidFill>
              <a:schemeClr val="hlink"/>
            </a:solidFill>
            <a:round/>
            <a:headEnd/>
            <a:tailEnd type="triangle" w="med" len="med"/>
          </a:ln>
        </p:spPr>
        <p:txBody>
          <a:bodyPr wrap="none">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0261"/>
                                        </p:tgtEl>
                                        <p:attrNameLst>
                                          <p:attrName>style.visibility</p:attrName>
                                        </p:attrNameLst>
                                      </p:cBhvr>
                                      <p:to>
                                        <p:strVal val="visible"/>
                                      </p:to>
                                    </p:set>
                                    <p:anim calcmode="lin" valueType="num">
                                      <p:cBhvr additive="base">
                                        <p:cTn id="7" dur="500" fill="hold"/>
                                        <p:tgtEl>
                                          <p:spTgt spid="480261"/>
                                        </p:tgtEl>
                                        <p:attrNameLst>
                                          <p:attrName>ppt_x</p:attrName>
                                        </p:attrNameLst>
                                      </p:cBhvr>
                                      <p:tavLst>
                                        <p:tav tm="0">
                                          <p:val>
                                            <p:strVal val="#ppt_x"/>
                                          </p:val>
                                        </p:tav>
                                        <p:tav tm="100000">
                                          <p:val>
                                            <p:strVal val="#ppt_x"/>
                                          </p:val>
                                        </p:tav>
                                      </p:tavLst>
                                    </p:anim>
                                    <p:anim calcmode="lin" valueType="num">
                                      <p:cBhvr additive="base">
                                        <p:cTn id="8" dur="500" fill="hold"/>
                                        <p:tgtEl>
                                          <p:spTgt spid="48026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0260"/>
                                        </p:tgtEl>
                                        <p:attrNameLst>
                                          <p:attrName>style.visibility</p:attrName>
                                        </p:attrNameLst>
                                      </p:cBhvr>
                                      <p:to>
                                        <p:strVal val="visible"/>
                                      </p:to>
                                    </p:set>
                                    <p:anim calcmode="lin" valueType="num">
                                      <p:cBhvr additive="base">
                                        <p:cTn id="13" dur="500" fill="hold"/>
                                        <p:tgtEl>
                                          <p:spTgt spid="480260"/>
                                        </p:tgtEl>
                                        <p:attrNameLst>
                                          <p:attrName>ppt_x</p:attrName>
                                        </p:attrNameLst>
                                      </p:cBhvr>
                                      <p:tavLst>
                                        <p:tav tm="0">
                                          <p:val>
                                            <p:strVal val="#ppt_x"/>
                                          </p:val>
                                        </p:tav>
                                        <p:tav tm="100000">
                                          <p:val>
                                            <p:strVal val="#ppt_x"/>
                                          </p:val>
                                        </p:tav>
                                      </p:tavLst>
                                    </p:anim>
                                    <p:anim calcmode="lin" valueType="num">
                                      <p:cBhvr additive="base">
                                        <p:cTn id="14" dur="500" fill="hold"/>
                                        <p:tgtEl>
                                          <p:spTgt spid="4802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0262"/>
                                        </p:tgtEl>
                                        <p:attrNameLst>
                                          <p:attrName>style.visibility</p:attrName>
                                        </p:attrNameLst>
                                      </p:cBhvr>
                                      <p:to>
                                        <p:strVal val="visible"/>
                                      </p:to>
                                    </p:set>
                                    <p:anim calcmode="lin" valueType="num">
                                      <p:cBhvr additive="base">
                                        <p:cTn id="19" dur="500" fill="hold"/>
                                        <p:tgtEl>
                                          <p:spTgt spid="480262"/>
                                        </p:tgtEl>
                                        <p:attrNameLst>
                                          <p:attrName>ppt_x</p:attrName>
                                        </p:attrNameLst>
                                      </p:cBhvr>
                                      <p:tavLst>
                                        <p:tav tm="0">
                                          <p:val>
                                            <p:strVal val="#ppt_x"/>
                                          </p:val>
                                        </p:tav>
                                        <p:tav tm="100000">
                                          <p:val>
                                            <p:strVal val="#ppt_x"/>
                                          </p:val>
                                        </p:tav>
                                      </p:tavLst>
                                    </p:anim>
                                    <p:anim calcmode="lin" valueType="num">
                                      <p:cBhvr additive="base">
                                        <p:cTn id="20" dur="500" fill="hold"/>
                                        <p:tgtEl>
                                          <p:spTgt spid="48026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80265"/>
                                        </p:tgtEl>
                                        <p:attrNameLst>
                                          <p:attrName>style.visibility</p:attrName>
                                        </p:attrNameLst>
                                      </p:cBhvr>
                                      <p:to>
                                        <p:strVal val="visible"/>
                                      </p:to>
                                    </p:set>
                                    <p:anim calcmode="lin" valueType="num">
                                      <p:cBhvr additive="base">
                                        <p:cTn id="25" dur="500" fill="hold"/>
                                        <p:tgtEl>
                                          <p:spTgt spid="480265"/>
                                        </p:tgtEl>
                                        <p:attrNameLst>
                                          <p:attrName>ppt_x</p:attrName>
                                        </p:attrNameLst>
                                      </p:cBhvr>
                                      <p:tavLst>
                                        <p:tav tm="0">
                                          <p:val>
                                            <p:strVal val="#ppt_x"/>
                                          </p:val>
                                        </p:tav>
                                        <p:tav tm="100000">
                                          <p:val>
                                            <p:strVal val="#ppt_x"/>
                                          </p:val>
                                        </p:tav>
                                      </p:tavLst>
                                    </p:anim>
                                    <p:anim calcmode="lin" valueType="num">
                                      <p:cBhvr additive="base">
                                        <p:cTn id="26" dur="500" fill="hold"/>
                                        <p:tgtEl>
                                          <p:spTgt spid="48026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80263"/>
                                        </p:tgtEl>
                                        <p:attrNameLst>
                                          <p:attrName>style.visibility</p:attrName>
                                        </p:attrNameLst>
                                      </p:cBhvr>
                                      <p:to>
                                        <p:strVal val="visible"/>
                                      </p:to>
                                    </p:set>
                                    <p:anim calcmode="lin" valueType="num">
                                      <p:cBhvr additive="base">
                                        <p:cTn id="29" dur="500" fill="hold"/>
                                        <p:tgtEl>
                                          <p:spTgt spid="480263"/>
                                        </p:tgtEl>
                                        <p:attrNameLst>
                                          <p:attrName>ppt_x</p:attrName>
                                        </p:attrNameLst>
                                      </p:cBhvr>
                                      <p:tavLst>
                                        <p:tav tm="0">
                                          <p:val>
                                            <p:strVal val="#ppt_x"/>
                                          </p:val>
                                        </p:tav>
                                        <p:tav tm="100000">
                                          <p:val>
                                            <p:strVal val="#ppt_x"/>
                                          </p:val>
                                        </p:tav>
                                      </p:tavLst>
                                    </p:anim>
                                    <p:anim calcmode="lin" valueType="num">
                                      <p:cBhvr additive="base">
                                        <p:cTn id="30" dur="500" fill="hold"/>
                                        <p:tgtEl>
                                          <p:spTgt spid="48026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80264"/>
                                        </p:tgtEl>
                                        <p:attrNameLst>
                                          <p:attrName>style.visibility</p:attrName>
                                        </p:attrNameLst>
                                      </p:cBhvr>
                                      <p:to>
                                        <p:strVal val="visible"/>
                                      </p:to>
                                    </p:set>
                                    <p:anim calcmode="lin" valueType="num">
                                      <p:cBhvr additive="base">
                                        <p:cTn id="33" dur="500" fill="hold"/>
                                        <p:tgtEl>
                                          <p:spTgt spid="480264"/>
                                        </p:tgtEl>
                                        <p:attrNameLst>
                                          <p:attrName>ppt_x</p:attrName>
                                        </p:attrNameLst>
                                      </p:cBhvr>
                                      <p:tavLst>
                                        <p:tav tm="0">
                                          <p:val>
                                            <p:strVal val="#ppt_x"/>
                                          </p:val>
                                        </p:tav>
                                        <p:tav tm="100000">
                                          <p:val>
                                            <p:strVal val="#ppt_x"/>
                                          </p:val>
                                        </p:tav>
                                      </p:tavLst>
                                    </p:anim>
                                    <p:anim calcmode="lin" valueType="num">
                                      <p:cBhvr additive="base">
                                        <p:cTn id="34" dur="500" fill="hold"/>
                                        <p:tgtEl>
                                          <p:spTgt spid="4802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0" grpId="0"/>
      <p:bldP spid="480261" grpId="0"/>
      <p:bldP spid="480262" grpId="0"/>
      <p:bldP spid="480263" grpId="0"/>
      <p:bldP spid="480264" grpId="0" animBg="1"/>
      <p:bldP spid="4802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5363" name="Footer Placeholder 4"/>
          <p:cNvSpPr>
            <a:spLocks noGrp="1"/>
          </p:cNvSpPr>
          <p:nvPr>
            <p:ph type="ftr" sz="quarter" idx="11"/>
          </p:nvPr>
        </p:nvSpPr>
        <p:spPr>
          <a:noFill/>
        </p:spPr>
        <p:txBody>
          <a:bodyPr/>
          <a:lstStyle/>
          <a:p>
            <a:r>
              <a:rPr lang="en-US" smtClean="0"/>
              <a:t>SYSC 5704: Elements of Computer Systems</a:t>
            </a:r>
          </a:p>
        </p:txBody>
      </p:sp>
      <p:sp>
        <p:nvSpPr>
          <p:cNvPr id="15364" name="Slide Number Placeholder 5"/>
          <p:cNvSpPr>
            <a:spLocks noGrp="1"/>
          </p:cNvSpPr>
          <p:nvPr>
            <p:ph type="sldNum" sz="quarter" idx="12"/>
          </p:nvPr>
        </p:nvSpPr>
        <p:spPr>
          <a:noFill/>
        </p:spPr>
        <p:txBody>
          <a:bodyPr/>
          <a:lstStyle/>
          <a:p>
            <a:fld id="{2C79EAD9-691E-48E1-B07B-4D893D5861A3}" type="slidenum">
              <a:rPr lang="en-US" smtClean="0"/>
              <a:pPr/>
              <a:t>15</a:t>
            </a:fld>
            <a:endParaRPr lang="en-US" smtClean="0"/>
          </a:p>
        </p:txBody>
      </p:sp>
      <p:sp>
        <p:nvSpPr>
          <p:cNvPr id="15365" name="Rectangle 2"/>
          <p:cNvSpPr>
            <a:spLocks noGrp="1" noChangeArrowheads="1"/>
          </p:cNvSpPr>
          <p:nvPr>
            <p:ph type="title"/>
          </p:nvPr>
        </p:nvSpPr>
        <p:spPr/>
        <p:txBody>
          <a:bodyPr/>
          <a:lstStyle/>
          <a:p>
            <a:pPr eaLnBrk="1" hangingPunct="1"/>
            <a:r>
              <a:rPr lang="en-US" sz="3600" smtClean="0"/>
              <a:t>CPU Utilization Diagram</a:t>
            </a:r>
          </a:p>
        </p:txBody>
      </p:sp>
      <p:sp>
        <p:nvSpPr>
          <p:cNvPr id="15366" name="Rectangle 3"/>
          <p:cNvSpPr>
            <a:spLocks noGrp="1" noChangeArrowheads="1"/>
          </p:cNvSpPr>
          <p:nvPr>
            <p:ph type="body" idx="1"/>
          </p:nvPr>
        </p:nvSpPr>
        <p:spPr>
          <a:xfrm>
            <a:off x="457200" y="1219200"/>
            <a:ext cx="8229600" cy="4525963"/>
          </a:xfrm>
        </p:spPr>
        <p:txBody>
          <a:bodyPr/>
          <a:lstStyle/>
          <a:p>
            <a:pPr eaLnBrk="1" hangingPunct="1"/>
            <a:r>
              <a:rPr lang="en-US" sz="2400" smtClean="0"/>
              <a:t>Depicts what CPU does as time progresses to the right</a:t>
            </a:r>
          </a:p>
          <a:p>
            <a:pPr eaLnBrk="1" hangingPunct="1"/>
            <a:r>
              <a:rPr lang="en-US" sz="2400" smtClean="0"/>
              <a:t>Let Work = { a, read, b, write } </a:t>
            </a:r>
          </a:p>
          <a:p>
            <a:pPr eaLnBrk="1" hangingPunct="1"/>
            <a:r>
              <a:rPr lang="en-US" sz="2400" smtClean="0"/>
              <a:t>Let a,b = 10 time units, read,write = 5 time units</a:t>
            </a:r>
          </a:p>
          <a:p>
            <a:pPr eaLnBrk="1" hangingPunct="1"/>
            <a:r>
              <a:rPr lang="en-US" sz="2400" smtClean="0"/>
              <a:t>Programmed I/O (Polling)</a:t>
            </a:r>
          </a:p>
          <a:p>
            <a:pPr lvl="1" eaLnBrk="1" hangingPunct="1"/>
            <a:r>
              <a:rPr lang="en-US" sz="2000" smtClean="0"/>
              <a:t>CPU consumed completely by main thread = {I/O + other work}</a:t>
            </a:r>
          </a:p>
          <a:p>
            <a:pPr eaLnBrk="1" hangingPunct="1"/>
            <a:endParaRPr lang="en-US" sz="2400" smtClean="0"/>
          </a:p>
          <a:p>
            <a:pPr eaLnBrk="1" hangingPunct="1"/>
            <a:endParaRPr lang="en-US" sz="2400" smtClean="0"/>
          </a:p>
          <a:p>
            <a:pPr eaLnBrk="1" hangingPunct="1"/>
            <a:r>
              <a:rPr lang="en-US" sz="2400" smtClean="0"/>
              <a:t>Interrupt-Driven I/O</a:t>
            </a:r>
          </a:p>
          <a:p>
            <a:pPr lvl="2" eaLnBrk="1" hangingPunct="1"/>
            <a:r>
              <a:rPr lang="en-US" sz="2000" smtClean="0"/>
              <a:t>CPU is used by ISR whenever the interrupt occurs. </a:t>
            </a:r>
          </a:p>
        </p:txBody>
      </p:sp>
      <p:sp>
        <p:nvSpPr>
          <p:cNvPr id="15367" name="Line 12"/>
          <p:cNvSpPr>
            <a:spLocks noChangeShapeType="1"/>
          </p:cNvSpPr>
          <p:nvPr/>
        </p:nvSpPr>
        <p:spPr bwMode="auto">
          <a:xfrm flipV="1">
            <a:off x="1905000" y="5562600"/>
            <a:ext cx="0" cy="457200"/>
          </a:xfrm>
          <a:prstGeom prst="line">
            <a:avLst/>
          </a:prstGeom>
          <a:noFill/>
          <a:ln w="28575">
            <a:solidFill>
              <a:schemeClr val="tx1"/>
            </a:solidFill>
            <a:prstDash val="dashDot"/>
            <a:round/>
            <a:headEnd type="none" w="sm" len="sm"/>
            <a:tailEnd type="triangle" w="sm" len="sm"/>
          </a:ln>
        </p:spPr>
        <p:txBody>
          <a:bodyPr/>
          <a:lstStyle/>
          <a:p>
            <a:endParaRPr lang="en-US"/>
          </a:p>
        </p:txBody>
      </p:sp>
      <p:sp>
        <p:nvSpPr>
          <p:cNvPr id="15368" name="Line 13"/>
          <p:cNvSpPr>
            <a:spLocks noChangeShapeType="1"/>
          </p:cNvSpPr>
          <p:nvPr/>
        </p:nvSpPr>
        <p:spPr bwMode="auto">
          <a:xfrm flipV="1">
            <a:off x="3581400" y="5562600"/>
            <a:ext cx="0" cy="457200"/>
          </a:xfrm>
          <a:prstGeom prst="line">
            <a:avLst/>
          </a:prstGeom>
          <a:noFill/>
          <a:ln w="28575">
            <a:solidFill>
              <a:schemeClr val="tx1"/>
            </a:solidFill>
            <a:prstDash val="dashDot"/>
            <a:round/>
            <a:headEnd type="none" w="sm" len="sm"/>
            <a:tailEnd type="triangle" w="sm" len="sm"/>
          </a:ln>
        </p:spPr>
        <p:txBody>
          <a:bodyPr/>
          <a:lstStyle/>
          <a:p>
            <a:endParaRPr lang="en-US"/>
          </a:p>
        </p:txBody>
      </p:sp>
      <p:sp>
        <p:nvSpPr>
          <p:cNvPr id="15369" name="Text Box 16"/>
          <p:cNvSpPr txBox="1">
            <a:spLocks noChangeArrowheads="1"/>
          </p:cNvSpPr>
          <p:nvPr/>
        </p:nvSpPr>
        <p:spPr bwMode="auto">
          <a:xfrm>
            <a:off x="2133600" y="5699125"/>
            <a:ext cx="1219200" cy="1006475"/>
          </a:xfrm>
          <a:prstGeom prst="rect">
            <a:avLst/>
          </a:prstGeom>
          <a:noFill/>
          <a:ln w="12700">
            <a:noFill/>
            <a:miter lim="800000"/>
            <a:headEnd type="none" w="sm" len="sm"/>
            <a:tailEnd type="none" w="sm" len="sm"/>
          </a:ln>
        </p:spPr>
        <p:txBody>
          <a:bodyPr>
            <a:spAutoFit/>
          </a:bodyPr>
          <a:lstStyle/>
          <a:p>
            <a:pPr eaLnBrk="0" hangingPunct="0">
              <a:spcBef>
                <a:spcPct val="0"/>
              </a:spcBef>
            </a:pPr>
            <a:r>
              <a:rPr lang="en-US">
                <a:latin typeface="Times New Roman" pitchFamily="18" charset="0"/>
              </a:rPr>
              <a:t>Device</a:t>
            </a:r>
          </a:p>
          <a:p>
            <a:pPr eaLnBrk="0" hangingPunct="0">
              <a:spcBef>
                <a:spcPct val="0"/>
              </a:spcBef>
            </a:pPr>
            <a:r>
              <a:rPr lang="en-US">
                <a:latin typeface="Times New Roman" pitchFamily="18" charset="0"/>
              </a:rPr>
              <a:t>Interrupt signal</a:t>
            </a:r>
          </a:p>
        </p:txBody>
      </p:sp>
      <p:sp>
        <p:nvSpPr>
          <p:cNvPr id="15370" name="Line 17"/>
          <p:cNvSpPr>
            <a:spLocks noChangeShapeType="1"/>
          </p:cNvSpPr>
          <p:nvPr/>
        </p:nvSpPr>
        <p:spPr bwMode="auto">
          <a:xfrm>
            <a:off x="738188" y="3886200"/>
            <a:ext cx="1624012" cy="0"/>
          </a:xfrm>
          <a:prstGeom prst="line">
            <a:avLst/>
          </a:prstGeom>
          <a:noFill/>
          <a:ln w="28575">
            <a:solidFill>
              <a:schemeClr val="tx1"/>
            </a:solidFill>
            <a:round/>
            <a:headEnd/>
            <a:tailEnd/>
          </a:ln>
        </p:spPr>
        <p:txBody>
          <a:bodyPr/>
          <a:lstStyle/>
          <a:p>
            <a:endParaRPr lang="en-US"/>
          </a:p>
        </p:txBody>
      </p:sp>
      <p:sp>
        <p:nvSpPr>
          <p:cNvPr id="15371" name="Text Box 18"/>
          <p:cNvSpPr txBox="1">
            <a:spLocks noChangeArrowheads="1"/>
          </p:cNvSpPr>
          <p:nvPr/>
        </p:nvSpPr>
        <p:spPr bwMode="auto">
          <a:xfrm>
            <a:off x="8053388" y="3641725"/>
            <a:ext cx="633412" cy="396875"/>
          </a:xfrm>
          <a:prstGeom prst="rect">
            <a:avLst/>
          </a:prstGeom>
          <a:noFill/>
          <a:ln w="12700">
            <a:noFill/>
            <a:miter lim="800000"/>
            <a:headEnd type="none" w="sm" len="sm"/>
            <a:tailEnd type="none" w="sm" len="sm"/>
          </a:ln>
        </p:spPr>
        <p:txBody>
          <a:bodyPr wrap="none">
            <a:spAutoFit/>
          </a:bodyPr>
          <a:lstStyle/>
          <a:p>
            <a:pPr eaLnBrk="0" hangingPunct="0">
              <a:spcBef>
                <a:spcPct val="0"/>
              </a:spcBef>
            </a:pPr>
            <a:r>
              <a:rPr lang="en-US">
                <a:latin typeface="Times New Roman" pitchFamily="18" charset="0"/>
              </a:rPr>
              <a:t>time</a:t>
            </a:r>
          </a:p>
        </p:txBody>
      </p:sp>
      <p:sp>
        <p:nvSpPr>
          <p:cNvPr id="15372" name="Rectangle 21"/>
          <p:cNvSpPr>
            <a:spLocks noChangeArrowheads="1"/>
          </p:cNvSpPr>
          <p:nvPr/>
        </p:nvSpPr>
        <p:spPr bwMode="auto">
          <a:xfrm>
            <a:off x="4114800" y="3581400"/>
            <a:ext cx="1371600" cy="288925"/>
          </a:xfrm>
          <a:prstGeom prst="rect">
            <a:avLst/>
          </a:prstGeom>
          <a:solidFill>
            <a:srgbClr val="F8F8F8"/>
          </a:solidFill>
          <a:ln w="12700">
            <a:solidFill>
              <a:schemeClr val="tx1"/>
            </a:solidFill>
            <a:miter lim="800000"/>
            <a:headEnd type="none" w="sm" len="sm"/>
            <a:tailEnd type="none" w="sm" len="sm"/>
          </a:ln>
        </p:spPr>
        <p:txBody>
          <a:bodyPr wrap="none" anchor="ctr"/>
          <a:lstStyle/>
          <a:p>
            <a:pPr marL="342900" indent="-342900" algn="ctr"/>
            <a:r>
              <a:rPr lang="en-US"/>
              <a:t>b</a:t>
            </a:r>
          </a:p>
        </p:txBody>
      </p:sp>
      <p:sp>
        <p:nvSpPr>
          <p:cNvPr id="15373" name="Rectangle 22"/>
          <p:cNvSpPr>
            <a:spLocks noChangeArrowheads="1"/>
          </p:cNvSpPr>
          <p:nvPr/>
        </p:nvSpPr>
        <p:spPr bwMode="auto">
          <a:xfrm>
            <a:off x="3429000" y="3581400"/>
            <a:ext cx="685800" cy="288925"/>
          </a:xfrm>
          <a:prstGeom prst="rect">
            <a:avLst/>
          </a:prstGeom>
          <a:solidFill>
            <a:srgbClr val="3399FF"/>
          </a:solidFill>
          <a:ln w="12700">
            <a:solidFill>
              <a:schemeClr val="tx1"/>
            </a:solidFill>
            <a:miter lim="800000"/>
            <a:headEnd type="none" w="sm" len="sm"/>
            <a:tailEnd type="none" w="sm" len="sm"/>
          </a:ln>
        </p:spPr>
        <p:txBody>
          <a:bodyPr wrap="none" anchor="ctr"/>
          <a:lstStyle/>
          <a:p>
            <a:pPr marL="342900" indent="-342900" algn="ctr"/>
            <a:r>
              <a:rPr lang="en-US"/>
              <a:t>R</a:t>
            </a:r>
          </a:p>
        </p:txBody>
      </p:sp>
      <p:sp>
        <p:nvSpPr>
          <p:cNvPr id="15374" name="Rectangle 25"/>
          <p:cNvSpPr>
            <a:spLocks noChangeArrowheads="1"/>
          </p:cNvSpPr>
          <p:nvPr/>
        </p:nvSpPr>
        <p:spPr bwMode="auto">
          <a:xfrm>
            <a:off x="5943600" y="3581400"/>
            <a:ext cx="685800" cy="288925"/>
          </a:xfrm>
          <a:prstGeom prst="rect">
            <a:avLst/>
          </a:prstGeom>
          <a:solidFill>
            <a:srgbClr val="CCECFF"/>
          </a:solidFill>
          <a:ln w="12700">
            <a:solidFill>
              <a:schemeClr val="tx1"/>
            </a:solidFill>
            <a:miter lim="800000"/>
            <a:headEnd type="none" w="sm" len="sm"/>
            <a:tailEnd type="none" w="sm" len="sm"/>
          </a:ln>
        </p:spPr>
        <p:txBody>
          <a:bodyPr wrap="none" anchor="ctr"/>
          <a:lstStyle/>
          <a:p>
            <a:pPr marL="342900" indent="-342900" algn="ctr"/>
            <a:r>
              <a:rPr lang="en-US"/>
              <a:t>W</a:t>
            </a:r>
          </a:p>
        </p:txBody>
      </p:sp>
      <p:sp>
        <p:nvSpPr>
          <p:cNvPr id="15375" name="Rectangle 26"/>
          <p:cNvSpPr>
            <a:spLocks noChangeArrowheads="1"/>
          </p:cNvSpPr>
          <p:nvPr/>
        </p:nvSpPr>
        <p:spPr bwMode="auto">
          <a:xfrm>
            <a:off x="990600" y="3581400"/>
            <a:ext cx="1371600" cy="288925"/>
          </a:xfrm>
          <a:prstGeom prst="rect">
            <a:avLst/>
          </a:prstGeom>
          <a:solidFill>
            <a:srgbClr val="DDDDDD"/>
          </a:solidFill>
          <a:ln w="12700">
            <a:solidFill>
              <a:schemeClr val="tx1"/>
            </a:solidFill>
            <a:miter lim="800000"/>
            <a:headEnd type="none" w="sm" len="sm"/>
            <a:tailEnd type="none" w="sm" len="sm"/>
          </a:ln>
        </p:spPr>
        <p:txBody>
          <a:bodyPr wrap="none" anchor="ctr"/>
          <a:lstStyle/>
          <a:p>
            <a:pPr marL="342900" indent="-342900" algn="ctr"/>
            <a:r>
              <a:rPr lang="en-US"/>
              <a:t>a</a:t>
            </a:r>
          </a:p>
        </p:txBody>
      </p:sp>
      <p:sp>
        <p:nvSpPr>
          <p:cNvPr id="15376" name="Rectangle 31" descr="Dark horizontal"/>
          <p:cNvSpPr>
            <a:spLocks noChangeArrowheads="1"/>
          </p:cNvSpPr>
          <p:nvPr/>
        </p:nvSpPr>
        <p:spPr bwMode="auto">
          <a:xfrm>
            <a:off x="2362200" y="3581400"/>
            <a:ext cx="1066800" cy="288925"/>
          </a:xfrm>
          <a:prstGeom prst="rect">
            <a:avLst/>
          </a:prstGeom>
          <a:pattFill prst="dkHorz">
            <a:fgClr>
              <a:srgbClr val="3399FF"/>
            </a:fgClr>
            <a:bgClr>
              <a:schemeClr val="bg1"/>
            </a:bgClr>
          </a:pattFill>
          <a:ln w="12700">
            <a:solidFill>
              <a:schemeClr val="tx1"/>
            </a:solidFill>
            <a:miter lim="800000"/>
            <a:headEnd type="none" w="sm" len="sm"/>
            <a:tailEnd type="none" w="sm" len="sm"/>
          </a:ln>
        </p:spPr>
        <p:txBody>
          <a:bodyPr wrap="none" anchor="ctr"/>
          <a:lstStyle/>
          <a:p>
            <a:pPr marL="342900" indent="-342900" algn="ctr"/>
            <a:r>
              <a:rPr lang="en-US"/>
              <a:t>P</a:t>
            </a:r>
          </a:p>
        </p:txBody>
      </p:sp>
      <p:sp>
        <p:nvSpPr>
          <p:cNvPr id="15377" name="Rectangle 33" descr="Dark horizontal"/>
          <p:cNvSpPr>
            <a:spLocks noChangeArrowheads="1"/>
          </p:cNvSpPr>
          <p:nvPr/>
        </p:nvSpPr>
        <p:spPr bwMode="auto">
          <a:xfrm>
            <a:off x="5486400" y="3581400"/>
            <a:ext cx="457200" cy="288925"/>
          </a:xfrm>
          <a:prstGeom prst="rect">
            <a:avLst/>
          </a:prstGeom>
          <a:pattFill prst="dkHorz">
            <a:fgClr>
              <a:srgbClr val="CCECFF"/>
            </a:fgClr>
            <a:bgClr>
              <a:schemeClr val="bg1"/>
            </a:bgClr>
          </a:pattFill>
          <a:ln w="12700">
            <a:solidFill>
              <a:schemeClr val="tx1"/>
            </a:solidFill>
            <a:miter lim="800000"/>
            <a:headEnd type="none" w="sm" len="sm"/>
            <a:tailEnd type="none" w="sm" len="sm"/>
          </a:ln>
        </p:spPr>
        <p:txBody>
          <a:bodyPr wrap="none" anchor="ctr"/>
          <a:lstStyle/>
          <a:p>
            <a:pPr marL="342900" indent="-342900" algn="ctr"/>
            <a:r>
              <a:rPr lang="en-US"/>
              <a:t>P</a:t>
            </a:r>
          </a:p>
        </p:txBody>
      </p:sp>
      <p:sp>
        <p:nvSpPr>
          <p:cNvPr id="15378" name="Line 34"/>
          <p:cNvSpPr>
            <a:spLocks noChangeShapeType="1"/>
          </p:cNvSpPr>
          <p:nvPr/>
        </p:nvSpPr>
        <p:spPr bwMode="auto">
          <a:xfrm>
            <a:off x="2362200" y="3886200"/>
            <a:ext cx="1066800" cy="0"/>
          </a:xfrm>
          <a:prstGeom prst="line">
            <a:avLst/>
          </a:prstGeom>
          <a:noFill/>
          <a:ln w="28575">
            <a:solidFill>
              <a:schemeClr val="tx1"/>
            </a:solidFill>
            <a:prstDash val="sysDot"/>
            <a:round/>
            <a:headEnd/>
            <a:tailEnd/>
          </a:ln>
        </p:spPr>
        <p:txBody>
          <a:bodyPr wrap="none">
            <a:spAutoFit/>
          </a:bodyPr>
          <a:lstStyle/>
          <a:p>
            <a:endParaRPr lang="en-US"/>
          </a:p>
        </p:txBody>
      </p:sp>
      <p:sp>
        <p:nvSpPr>
          <p:cNvPr id="15379" name="Line 35"/>
          <p:cNvSpPr>
            <a:spLocks noChangeShapeType="1"/>
          </p:cNvSpPr>
          <p:nvPr/>
        </p:nvSpPr>
        <p:spPr bwMode="auto">
          <a:xfrm>
            <a:off x="3429000" y="3886200"/>
            <a:ext cx="2057400" cy="0"/>
          </a:xfrm>
          <a:prstGeom prst="line">
            <a:avLst/>
          </a:prstGeom>
          <a:noFill/>
          <a:ln w="28575">
            <a:solidFill>
              <a:schemeClr val="tx1"/>
            </a:solidFill>
            <a:round/>
            <a:headEnd/>
            <a:tailEnd/>
          </a:ln>
        </p:spPr>
        <p:txBody>
          <a:bodyPr wrap="none">
            <a:spAutoFit/>
          </a:bodyPr>
          <a:lstStyle/>
          <a:p>
            <a:endParaRPr lang="en-US"/>
          </a:p>
        </p:txBody>
      </p:sp>
      <p:sp>
        <p:nvSpPr>
          <p:cNvPr id="15380" name="Line 36"/>
          <p:cNvSpPr>
            <a:spLocks noChangeShapeType="1"/>
          </p:cNvSpPr>
          <p:nvPr/>
        </p:nvSpPr>
        <p:spPr bwMode="auto">
          <a:xfrm>
            <a:off x="5486400" y="3886200"/>
            <a:ext cx="457200" cy="0"/>
          </a:xfrm>
          <a:prstGeom prst="line">
            <a:avLst/>
          </a:prstGeom>
          <a:noFill/>
          <a:ln w="28575">
            <a:solidFill>
              <a:schemeClr val="tx1"/>
            </a:solidFill>
            <a:prstDash val="sysDot"/>
            <a:round/>
            <a:headEnd/>
            <a:tailEnd/>
          </a:ln>
        </p:spPr>
        <p:txBody>
          <a:bodyPr wrap="none">
            <a:spAutoFit/>
          </a:bodyPr>
          <a:lstStyle/>
          <a:p>
            <a:endParaRPr lang="en-US"/>
          </a:p>
        </p:txBody>
      </p:sp>
      <p:sp>
        <p:nvSpPr>
          <p:cNvPr id="15381" name="Line 37"/>
          <p:cNvSpPr>
            <a:spLocks noChangeShapeType="1"/>
          </p:cNvSpPr>
          <p:nvPr/>
        </p:nvSpPr>
        <p:spPr bwMode="auto">
          <a:xfrm>
            <a:off x="5943600" y="3886200"/>
            <a:ext cx="1828800" cy="0"/>
          </a:xfrm>
          <a:prstGeom prst="line">
            <a:avLst/>
          </a:prstGeom>
          <a:noFill/>
          <a:ln w="28575">
            <a:solidFill>
              <a:schemeClr val="tx1"/>
            </a:solidFill>
            <a:round/>
            <a:headEnd/>
            <a:tailEnd type="triangle" w="med" len="med"/>
          </a:ln>
        </p:spPr>
        <p:txBody>
          <a:bodyPr wrap="none">
            <a:spAutoFit/>
          </a:bodyPr>
          <a:lstStyle/>
          <a:p>
            <a:endParaRPr lang="en-US"/>
          </a:p>
        </p:txBody>
      </p:sp>
      <p:sp>
        <p:nvSpPr>
          <p:cNvPr id="15382" name="Line 38"/>
          <p:cNvSpPr>
            <a:spLocks noChangeShapeType="1"/>
          </p:cNvSpPr>
          <p:nvPr/>
        </p:nvSpPr>
        <p:spPr bwMode="auto">
          <a:xfrm>
            <a:off x="685800" y="5486400"/>
            <a:ext cx="4876800" cy="0"/>
          </a:xfrm>
          <a:prstGeom prst="line">
            <a:avLst/>
          </a:prstGeom>
          <a:noFill/>
          <a:ln w="28575">
            <a:solidFill>
              <a:schemeClr val="tx1"/>
            </a:solidFill>
            <a:round/>
            <a:headEnd/>
            <a:tailEnd/>
          </a:ln>
        </p:spPr>
        <p:txBody>
          <a:bodyPr/>
          <a:lstStyle/>
          <a:p>
            <a:endParaRPr lang="en-US"/>
          </a:p>
        </p:txBody>
      </p:sp>
      <p:sp>
        <p:nvSpPr>
          <p:cNvPr id="15383" name="Text Box 39"/>
          <p:cNvSpPr txBox="1">
            <a:spLocks noChangeArrowheads="1"/>
          </p:cNvSpPr>
          <p:nvPr/>
        </p:nvSpPr>
        <p:spPr bwMode="auto">
          <a:xfrm>
            <a:off x="8053388" y="5241925"/>
            <a:ext cx="633412" cy="396875"/>
          </a:xfrm>
          <a:prstGeom prst="rect">
            <a:avLst/>
          </a:prstGeom>
          <a:noFill/>
          <a:ln w="12700">
            <a:noFill/>
            <a:miter lim="800000"/>
            <a:headEnd type="none" w="sm" len="sm"/>
            <a:tailEnd type="none" w="sm" len="sm"/>
          </a:ln>
        </p:spPr>
        <p:txBody>
          <a:bodyPr wrap="none">
            <a:spAutoFit/>
          </a:bodyPr>
          <a:lstStyle/>
          <a:p>
            <a:pPr eaLnBrk="0" hangingPunct="0">
              <a:spcBef>
                <a:spcPct val="0"/>
              </a:spcBef>
            </a:pPr>
            <a:r>
              <a:rPr lang="en-US">
                <a:latin typeface="Times New Roman" pitchFamily="18" charset="0"/>
              </a:rPr>
              <a:t>time</a:t>
            </a:r>
          </a:p>
        </p:txBody>
      </p:sp>
      <p:sp>
        <p:nvSpPr>
          <p:cNvPr id="15384" name="Rectangle 41"/>
          <p:cNvSpPr>
            <a:spLocks noChangeArrowheads="1"/>
          </p:cNvSpPr>
          <p:nvPr/>
        </p:nvSpPr>
        <p:spPr bwMode="auto">
          <a:xfrm>
            <a:off x="1981200" y="5181600"/>
            <a:ext cx="685800" cy="288925"/>
          </a:xfrm>
          <a:prstGeom prst="rect">
            <a:avLst/>
          </a:prstGeom>
          <a:solidFill>
            <a:srgbClr val="3399FF"/>
          </a:solidFill>
          <a:ln w="12700">
            <a:solidFill>
              <a:schemeClr val="tx1"/>
            </a:solidFill>
            <a:miter lim="800000"/>
            <a:headEnd type="none" w="sm" len="sm"/>
            <a:tailEnd type="none" w="sm" len="sm"/>
          </a:ln>
        </p:spPr>
        <p:txBody>
          <a:bodyPr wrap="none" anchor="ctr"/>
          <a:lstStyle/>
          <a:p>
            <a:pPr marL="342900" indent="-342900" algn="ctr"/>
            <a:r>
              <a:rPr lang="en-US"/>
              <a:t>R</a:t>
            </a:r>
          </a:p>
        </p:txBody>
      </p:sp>
      <p:sp>
        <p:nvSpPr>
          <p:cNvPr id="15385" name="Rectangle 42"/>
          <p:cNvSpPr>
            <a:spLocks noChangeArrowheads="1"/>
          </p:cNvSpPr>
          <p:nvPr/>
        </p:nvSpPr>
        <p:spPr bwMode="auto">
          <a:xfrm>
            <a:off x="3657600" y="5181600"/>
            <a:ext cx="685800" cy="288925"/>
          </a:xfrm>
          <a:prstGeom prst="rect">
            <a:avLst/>
          </a:prstGeom>
          <a:solidFill>
            <a:srgbClr val="CCECFF"/>
          </a:solidFill>
          <a:ln w="12700">
            <a:solidFill>
              <a:schemeClr val="tx1"/>
            </a:solidFill>
            <a:miter lim="800000"/>
            <a:headEnd type="none" w="sm" len="sm"/>
            <a:tailEnd type="none" w="sm" len="sm"/>
          </a:ln>
        </p:spPr>
        <p:txBody>
          <a:bodyPr wrap="none" anchor="ctr"/>
          <a:lstStyle/>
          <a:p>
            <a:pPr marL="342900" indent="-342900" algn="ctr"/>
            <a:r>
              <a:rPr lang="en-US"/>
              <a:t>W</a:t>
            </a:r>
          </a:p>
        </p:txBody>
      </p:sp>
      <p:sp>
        <p:nvSpPr>
          <p:cNvPr id="15386" name="Line 48"/>
          <p:cNvSpPr>
            <a:spLocks noChangeShapeType="1"/>
          </p:cNvSpPr>
          <p:nvPr/>
        </p:nvSpPr>
        <p:spPr bwMode="auto">
          <a:xfrm>
            <a:off x="5486400" y="5486400"/>
            <a:ext cx="457200" cy="0"/>
          </a:xfrm>
          <a:prstGeom prst="line">
            <a:avLst/>
          </a:prstGeom>
          <a:noFill/>
          <a:ln w="28575">
            <a:solidFill>
              <a:schemeClr val="tx1"/>
            </a:solidFill>
            <a:round/>
            <a:headEnd/>
            <a:tailEnd/>
          </a:ln>
        </p:spPr>
        <p:txBody>
          <a:bodyPr wrap="none">
            <a:spAutoFit/>
          </a:bodyPr>
          <a:lstStyle/>
          <a:p>
            <a:endParaRPr lang="en-US"/>
          </a:p>
        </p:txBody>
      </p:sp>
      <p:sp>
        <p:nvSpPr>
          <p:cNvPr id="15387" name="Line 49"/>
          <p:cNvSpPr>
            <a:spLocks noChangeShapeType="1"/>
          </p:cNvSpPr>
          <p:nvPr/>
        </p:nvSpPr>
        <p:spPr bwMode="auto">
          <a:xfrm>
            <a:off x="5943600" y="5486400"/>
            <a:ext cx="1828800" cy="0"/>
          </a:xfrm>
          <a:prstGeom prst="line">
            <a:avLst/>
          </a:prstGeom>
          <a:noFill/>
          <a:ln w="28575">
            <a:solidFill>
              <a:schemeClr val="tx1"/>
            </a:solidFill>
            <a:round/>
            <a:headEnd/>
            <a:tailEnd type="triangle" w="med" len="med"/>
          </a:ln>
        </p:spPr>
        <p:txBody>
          <a:bodyPr wrap="none">
            <a:spAutoFit/>
          </a:bodyPr>
          <a:lstStyle/>
          <a:p>
            <a:endParaRPr lang="en-US"/>
          </a:p>
        </p:txBody>
      </p:sp>
      <p:sp>
        <p:nvSpPr>
          <p:cNvPr id="15388" name="Rectangle 50"/>
          <p:cNvSpPr>
            <a:spLocks noChangeArrowheads="1"/>
          </p:cNvSpPr>
          <p:nvPr/>
        </p:nvSpPr>
        <p:spPr bwMode="auto">
          <a:xfrm>
            <a:off x="990600" y="5181600"/>
            <a:ext cx="914400" cy="288925"/>
          </a:xfrm>
          <a:prstGeom prst="rect">
            <a:avLst/>
          </a:prstGeom>
          <a:solidFill>
            <a:srgbClr val="DDDDDD"/>
          </a:solidFill>
          <a:ln w="12700">
            <a:solidFill>
              <a:schemeClr val="tx1"/>
            </a:solidFill>
            <a:miter lim="800000"/>
            <a:headEnd type="none" w="sm" len="sm"/>
            <a:tailEnd type="none" w="sm" len="sm"/>
          </a:ln>
        </p:spPr>
        <p:txBody>
          <a:bodyPr wrap="none" anchor="ctr"/>
          <a:lstStyle/>
          <a:p>
            <a:pPr marL="342900" indent="-342900" algn="ctr"/>
            <a:r>
              <a:rPr lang="en-US"/>
              <a:t>a</a:t>
            </a:r>
          </a:p>
        </p:txBody>
      </p:sp>
      <p:sp>
        <p:nvSpPr>
          <p:cNvPr id="15389" name="Rectangle 51"/>
          <p:cNvSpPr>
            <a:spLocks noChangeArrowheads="1"/>
          </p:cNvSpPr>
          <p:nvPr/>
        </p:nvSpPr>
        <p:spPr bwMode="auto">
          <a:xfrm>
            <a:off x="2743200" y="5181600"/>
            <a:ext cx="457200" cy="288925"/>
          </a:xfrm>
          <a:prstGeom prst="rect">
            <a:avLst/>
          </a:prstGeom>
          <a:solidFill>
            <a:srgbClr val="DDDDDD"/>
          </a:solidFill>
          <a:ln w="12700">
            <a:solidFill>
              <a:schemeClr val="tx1"/>
            </a:solidFill>
            <a:miter lim="800000"/>
            <a:headEnd type="none" w="sm" len="sm"/>
            <a:tailEnd type="none" w="sm" len="sm"/>
          </a:ln>
        </p:spPr>
        <p:txBody>
          <a:bodyPr wrap="none" anchor="ctr"/>
          <a:lstStyle/>
          <a:p>
            <a:pPr marL="342900" indent="-342900" algn="ctr"/>
            <a:r>
              <a:rPr lang="en-US"/>
              <a:t>a</a:t>
            </a:r>
          </a:p>
        </p:txBody>
      </p:sp>
      <p:sp>
        <p:nvSpPr>
          <p:cNvPr id="15390" name="Rectangle 52"/>
          <p:cNvSpPr>
            <a:spLocks noChangeArrowheads="1"/>
          </p:cNvSpPr>
          <p:nvPr/>
        </p:nvSpPr>
        <p:spPr bwMode="auto">
          <a:xfrm>
            <a:off x="1905000" y="5181600"/>
            <a:ext cx="76200" cy="304800"/>
          </a:xfrm>
          <a:prstGeom prst="rect">
            <a:avLst/>
          </a:prstGeom>
          <a:solidFill>
            <a:srgbClr val="FF0000"/>
          </a:solidFill>
          <a:ln w="9525" algn="ctr">
            <a:solidFill>
              <a:schemeClr val="tx1"/>
            </a:solidFill>
            <a:miter lim="800000"/>
            <a:headEnd/>
            <a:tailEnd/>
          </a:ln>
        </p:spPr>
        <p:txBody>
          <a:bodyPr wrap="none" anchor="ctr">
            <a:spAutoFit/>
          </a:bodyPr>
          <a:lstStyle/>
          <a:p>
            <a:endParaRPr lang="en-US"/>
          </a:p>
        </p:txBody>
      </p:sp>
      <p:sp>
        <p:nvSpPr>
          <p:cNvPr id="15391" name="Rectangle 53"/>
          <p:cNvSpPr>
            <a:spLocks noChangeArrowheads="1"/>
          </p:cNvSpPr>
          <p:nvPr/>
        </p:nvSpPr>
        <p:spPr bwMode="auto">
          <a:xfrm>
            <a:off x="2667000" y="5181600"/>
            <a:ext cx="76200" cy="304800"/>
          </a:xfrm>
          <a:prstGeom prst="rect">
            <a:avLst/>
          </a:prstGeom>
          <a:solidFill>
            <a:srgbClr val="FF0000"/>
          </a:solidFill>
          <a:ln w="9525" algn="ctr">
            <a:solidFill>
              <a:schemeClr val="tx1"/>
            </a:solidFill>
            <a:miter lim="800000"/>
            <a:headEnd/>
            <a:tailEnd/>
          </a:ln>
        </p:spPr>
        <p:txBody>
          <a:bodyPr wrap="none" anchor="ctr">
            <a:spAutoFit/>
          </a:bodyPr>
          <a:lstStyle/>
          <a:p>
            <a:endParaRPr lang="en-US"/>
          </a:p>
        </p:txBody>
      </p:sp>
      <p:sp>
        <p:nvSpPr>
          <p:cNvPr id="15392" name="Rectangle 54"/>
          <p:cNvSpPr>
            <a:spLocks noChangeArrowheads="1"/>
          </p:cNvSpPr>
          <p:nvPr/>
        </p:nvSpPr>
        <p:spPr bwMode="auto">
          <a:xfrm>
            <a:off x="3200400" y="5181600"/>
            <a:ext cx="381000" cy="288925"/>
          </a:xfrm>
          <a:prstGeom prst="rect">
            <a:avLst/>
          </a:prstGeom>
          <a:solidFill>
            <a:srgbClr val="F8F8F8"/>
          </a:solidFill>
          <a:ln w="12700">
            <a:solidFill>
              <a:schemeClr val="tx1"/>
            </a:solidFill>
            <a:miter lim="800000"/>
            <a:headEnd type="none" w="sm" len="sm"/>
            <a:tailEnd type="none" w="sm" len="sm"/>
          </a:ln>
        </p:spPr>
        <p:txBody>
          <a:bodyPr wrap="none" anchor="ctr"/>
          <a:lstStyle/>
          <a:p>
            <a:pPr marL="342900" indent="-342900" algn="ctr"/>
            <a:r>
              <a:rPr lang="en-US"/>
              <a:t>b</a:t>
            </a:r>
          </a:p>
        </p:txBody>
      </p:sp>
      <p:sp>
        <p:nvSpPr>
          <p:cNvPr id="15393" name="Rectangle 55"/>
          <p:cNvSpPr>
            <a:spLocks noChangeArrowheads="1"/>
          </p:cNvSpPr>
          <p:nvPr/>
        </p:nvSpPr>
        <p:spPr bwMode="auto">
          <a:xfrm>
            <a:off x="4419600" y="5181600"/>
            <a:ext cx="990600" cy="288925"/>
          </a:xfrm>
          <a:prstGeom prst="rect">
            <a:avLst/>
          </a:prstGeom>
          <a:solidFill>
            <a:srgbClr val="F8F8F8"/>
          </a:solidFill>
          <a:ln w="12700">
            <a:solidFill>
              <a:schemeClr val="tx1"/>
            </a:solidFill>
            <a:miter lim="800000"/>
            <a:headEnd type="none" w="sm" len="sm"/>
            <a:tailEnd type="none" w="sm" len="sm"/>
          </a:ln>
        </p:spPr>
        <p:txBody>
          <a:bodyPr wrap="none" anchor="ctr"/>
          <a:lstStyle/>
          <a:p>
            <a:pPr marL="342900" indent="-342900" algn="ctr"/>
            <a:r>
              <a:rPr lang="en-US"/>
              <a:t>b</a:t>
            </a:r>
          </a:p>
        </p:txBody>
      </p:sp>
      <p:sp>
        <p:nvSpPr>
          <p:cNvPr id="15394" name="Rectangle 56"/>
          <p:cNvSpPr>
            <a:spLocks noChangeArrowheads="1"/>
          </p:cNvSpPr>
          <p:nvPr/>
        </p:nvSpPr>
        <p:spPr bwMode="auto">
          <a:xfrm>
            <a:off x="3581400" y="5181600"/>
            <a:ext cx="76200" cy="304800"/>
          </a:xfrm>
          <a:prstGeom prst="rect">
            <a:avLst/>
          </a:prstGeom>
          <a:solidFill>
            <a:srgbClr val="FF0000"/>
          </a:solidFill>
          <a:ln w="9525" algn="ctr">
            <a:solidFill>
              <a:schemeClr val="tx1"/>
            </a:solidFill>
            <a:miter lim="800000"/>
            <a:headEnd/>
            <a:tailEnd/>
          </a:ln>
        </p:spPr>
        <p:txBody>
          <a:bodyPr wrap="none" anchor="ctr">
            <a:spAutoFit/>
          </a:bodyPr>
          <a:lstStyle/>
          <a:p>
            <a:endParaRPr lang="en-US"/>
          </a:p>
        </p:txBody>
      </p:sp>
      <p:sp>
        <p:nvSpPr>
          <p:cNvPr id="15395" name="Rectangle 57"/>
          <p:cNvSpPr>
            <a:spLocks noChangeArrowheads="1"/>
          </p:cNvSpPr>
          <p:nvPr/>
        </p:nvSpPr>
        <p:spPr bwMode="auto">
          <a:xfrm>
            <a:off x="4343400" y="5181600"/>
            <a:ext cx="76200" cy="304800"/>
          </a:xfrm>
          <a:prstGeom prst="rect">
            <a:avLst/>
          </a:prstGeom>
          <a:solidFill>
            <a:srgbClr val="FF0000"/>
          </a:solidFill>
          <a:ln w="9525" algn="ctr">
            <a:solidFill>
              <a:schemeClr val="tx1"/>
            </a:solidFill>
            <a:miter lim="800000"/>
            <a:headEnd/>
            <a:tailEnd/>
          </a:ln>
        </p:spPr>
        <p:txBody>
          <a:bodyPr wrap="none" anchor="ctr">
            <a:spAutoFit/>
          </a:bodyPr>
          <a:lstStyle/>
          <a:p>
            <a:endParaRPr lang="en-US"/>
          </a:p>
        </p:txBody>
      </p:sp>
      <p:sp>
        <p:nvSpPr>
          <p:cNvPr id="15396" name="Text Box 58"/>
          <p:cNvSpPr txBox="1">
            <a:spLocks noChangeArrowheads="1"/>
          </p:cNvSpPr>
          <p:nvPr/>
        </p:nvSpPr>
        <p:spPr bwMode="auto">
          <a:xfrm>
            <a:off x="4937125" y="3973513"/>
            <a:ext cx="2038350" cy="396875"/>
          </a:xfrm>
          <a:prstGeom prst="rect">
            <a:avLst/>
          </a:prstGeom>
          <a:noFill/>
          <a:ln w="9525" algn="ctr">
            <a:noFill/>
            <a:miter lim="800000"/>
            <a:headEnd/>
            <a:tailEnd/>
          </a:ln>
        </p:spPr>
        <p:txBody>
          <a:bodyPr wrap="none">
            <a:spAutoFit/>
          </a:bodyPr>
          <a:lstStyle/>
          <a:p>
            <a:pPr marL="342900" indent="-342900"/>
            <a:r>
              <a:rPr lang="en-US"/>
              <a:t>P = poll …. until </a:t>
            </a:r>
          </a:p>
        </p:txBody>
      </p:sp>
      <p:sp>
        <p:nvSpPr>
          <p:cNvPr id="15397" name="Text Box 59"/>
          <p:cNvSpPr txBox="1">
            <a:spLocks noChangeArrowheads="1"/>
          </p:cNvSpPr>
          <p:nvPr/>
        </p:nvSpPr>
        <p:spPr bwMode="auto">
          <a:xfrm>
            <a:off x="4495800" y="5715000"/>
            <a:ext cx="3062288" cy="396875"/>
          </a:xfrm>
          <a:prstGeom prst="rect">
            <a:avLst/>
          </a:prstGeom>
          <a:noFill/>
          <a:ln w="9525" algn="ctr">
            <a:noFill/>
            <a:miter lim="800000"/>
            <a:headEnd/>
            <a:tailEnd/>
          </a:ln>
        </p:spPr>
        <p:txBody>
          <a:bodyPr wrap="none">
            <a:spAutoFit/>
          </a:bodyPr>
          <a:lstStyle/>
          <a:p>
            <a:pPr marL="342900" indent="-342900"/>
            <a:r>
              <a:rPr lang="en-US">
                <a:solidFill>
                  <a:srgbClr val="FF0000"/>
                </a:solidFill>
              </a:rPr>
              <a:t>Context Switch Overhead</a:t>
            </a:r>
          </a:p>
        </p:txBody>
      </p:sp>
      <p:sp>
        <p:nvSpPr>
          <p:cNvPr id="15398" name="Line 61"/>
          <p:cNvSpPr>
            <a:spLocks noChangeShapeType="1"/>
          </p:cNvSpPr>
          <p:nvPr/>
        </p:nvSpPr>
        <p:spPr bwMode="auto">
          <a:xfrm flipH="1" flipV="1">
            <a:off x="4419600" y="5562600"/>
            <a:ext cx="152400" cy="304800"/>
          </a:xfrm>
          <a:prstGeom prst="line">
            <a:avLst/>
          </a:prstGeom>
          <a:noFill/>
          <a:ln w="19050">
            <a:solidFill>
              <a:srgbClr val="FF0000"/>
            </a:solidFill>
            <a:round/>
            <a:headEnd/>
            <a:tailEnd type="triangle" w="med" len="med"/>
          </a:ln>
        </p:spPr>
        <p:txBody>
          <a:bodyPr wrap="none">
            <a:spAutoFit/>
          </a:bodyPr>
          <a:lstStyle/>
          <a:p>
            <a:endParaRPr lang="en-US"/>
          </a:p>
        </p:txBody>
      </p:sp>
      <p:sp>
        <p:nvSpPr>
          <p:cNvPr id="15399" name="Freeform 63"/>
          <p:cNvSpPr>
            <a:spLocks/>
          </p:cNvSpPr>
          <p:nvPr/>
        </p:nvSpPr>
        <p:spPr bwMode="auto">
          <a:xfrm>
            <a:off x="1905000" y="5029200"/>
            <a:ext cx="838200" cy="76200"/>
          </a:xfrm>
          <a:custGeom>
            <a:avLst/>
            <a:gdLst>
              <a:gd name="T0" fmla="*/ 0 w 528"/>
              <a:gd name="T1" fmla="*/ 76200 h 48"/>
              <a:gd name="T2" fmla="*/ 457200 w 528"/>
              <a:gd name="T3" fmla="*/ 0 h 48"/>
              <a:gd name="T4" fmla="*/ 838200 w 528"/>
              <a:gd name="T5" fmla="*/ 76200 h 48"/>
              <a:gd name="T6" fmla="*/ 0 60000 65536"/>
              <a:gd name="T7" fmla="*/ 0 60000 65536"/>
              <a:gd name="T8" fmla="*/ 0 60000 65536"/>
              <a:gd name="T9" fmla="*/ 0 w 528"/>
              <a:gd name="T10" fmla="*/ 0 h 48"/>
              <a:gd name="T11" fmla="*/ 528 w 528"/>
              <a:gd name="T12" fmla="*/ 48 h 48"/>
            </a:gdLst>
            <a:ahLst/>
            <a:cxnLst>
              <a:cxn ang="T6">
                <a:pos x="T0" y="T1"/>
              </a:cxn>
              <a:cxn ang="T7">
                <a:pos x="T2" y="T3"/>
              </a:cxn>
              <a:cxn ang="T8">
                <a:pos x="T4" y="T5"/>
              </a:cxn>
            </a:cxnLst>
            <a:rect l="T9" t="T10" r="T11" b="T12"/>
            <a:pathLst>
              <a:path w="528" h="48">
                <a:moveTo>
                  <a:pt x="0" y="48"/>
                </a:moveTo>
                <a:cubicBezTo>
                  <a:pt x="100" y="24"/>
                  <a:pt x="200" y="0"/>
                  <a:pt x="288" y="0"/>
                </a:cubicBezTo>
                <a:cubicBezTo>
                  <a:pt x="376" y="0"/>
                  <a:pt x="452" y="24"/>
                  <a:pt x="528" y="48"/>
                </a:cubicBezTo>
              </a:path>
            </a:pathLst>
          </a:custGeom>
          <a:noFill/>
          <a:ln w="9525">
            <a:solidFill>
              <a:schemeClr val="tx1"/>
            </a:solidFill>
            <a:round/>
            <a:headEnd/>
            <a:tailEnd type="arrow" w="med" len="med"/>
          </a:ln>
        </p:spPr>
        <p:txBody>
          <a:bodyPr wrap="none">
            <a:spAutoFit/>
          </a:bodyPr>
          <a:lstStyle/>
          <a:p>
            <a:endParaRPr lang="en-US"/>
          </a:p>
        </p:txBody>
      </p:sp>
      <p:sp>
        <p:nvSpPr>
          <p:cNvPr id="15400" name="Freeform 64"/>
          <p:cNvSpPr>
            <a:spLocks/>
          </p:cNvSpPr>
          <p:nvPr/>
        </p:nvSpPr>
        <p:spPr bwMode="auto">
          <a:xfrm>
            <a:off x="3581400" y="5029200"/>
            <a:ext cx="838200" cy="76200"/>
          </a:xfrm>
          <a:custGeom>
            <a:avLst/>
            <a:gdLst>
              <a:gd name="T0" fmla="*/ 0 w 528"/>
              <a:gd name="T1" fmla="*/ 76200 h 48"/>
              <a:gd name="T2" fmla="*/ 457200 w 528"/>
              <a:gd name="T3" fmla="*/ 0 h 48"/>
              <a:gd name="T4" fmla="*/ 838200 w 528"/>
              <a:gd name="T5" fmla="*/ 76200 h 48"/>
              <a:gd name="T6" fmla="*/ 0 60000 65536"/>
              <a:gd name="T7" fmla="*/ 0 60000 65536"/>
              <a:gd name="T8" fmla="*/ 0 60000 65536"/>
              <a:gd name="T9" fmla="*/ 0 w 528"/>
              <a:gd name="T10" fmla="*/ 0 h 48"/>
              <a:gd name="T11" fmla="*/ 528 w 528"/>
              <a:gd name="T12" fmla="*/ 48 h 48"/>
            </a:gdLst>
            <a:ahLst/>
            <a:cxnLst>
              <a:cxn ang="T6">
                <a:pos x="T0" y="T1"/>
              </a:cxn>
              <a:cxn ang="T7">
                <a:pos x="T2" y="T3"/>
              </a:cxn>
              <a:cxn ang="T8">
                <a:pos x="T4" y="T5"/>
              </a:cxn>
            </a:cxnLst>
            <a:rect l="T9" t="T10" r="T11" b="T12"/>
            <a:pathLst>
              <a:path w="528" h="48">
                <a:moveTo>
                  <a:pt x="0" y="48"/>
                </a:moveTo>
                <a:cubicBezTo>
                  <a:pt x="100" y="24"/>
                  <a:pt x="200" y="0"/>
                  <a:pt x="288" y="0"/>
                </a:cubicBezTo>
                <a:cubicBezTo>
                  <a:pt x="376" y="0"/>
                  <a:pt x="452" y="24"/>
                  <a:pt x="528" y="48"/>
                </a:cubicBezTo>
              </a:path>
            </a:pathLst>
          </a:custGeom>
          <a:noFill/>
          <a:ln w="9525">
            <a:solidFill>
              <a:schemeClr val="tx1"/>
            </a:solidFill>
            <a:round/>
            <a:headEnd/>
            <a:tailEnd type="arrow" w="med" len="me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2"/>
          <p:cNvSpPr>
            <a:spLocks noGrp="1"/>
          </p:cNvSpPr>
          <p:nvPr>
            <p:ph type="dt" sz="quarter" idx="10"/>
          </p:nvPr>
        </p:nvSpPr>
        <p:spPr>
          <a:noFill/>
        </p:spPr>
        <p:txBody>
          <a:bodyPr/>
          <a:lstStyle/>
          <a:p>
            <a:r>
              <a:rPr lang="en-US" dirty="0" smtClean="0"/>
              <a:t>Fall 2012</a:t>
            </a:r>
            <a:endParaRPr lang="en-US" dirty="0" smtClean="0"/>
          </a:p>
        </p:txBody>
      </p:sp>
      <p:sp>
        <p:nvSpPr>
          <p:cNvPr id="16387" name="Footer Placeholder 3"/>
          <p:cNvSpPr>
            <a:spLocks noGrp="1"/>
          </p:cNvSpPr>
          <p:nvPr>
            <p:ph type="ftr" sz="quarter" idx="11"/>
          </p:nvPr>
        </p:nvSpPr>
        <p:spPr>
          <a:noFill/>
        </p:spPr>
        <p:txBody>
          <a:bodyPr/>
          <a:lstStyle/>
          <a:p>
            <a:r>
              <a:rPr lang="en-US" smtClean="0"/>
              <a:t>SYSC 5704: Elements of Computer Systems</a:t>
            </a:r>
          </a:p>
        </p:txBody>
      </p:sp>
      <p:sp>
        <p:nvSpPr>
          <p:cNvPr id="16388" name="Slide Number Placeholder 4"/>
          <p:cNvSpPr>
            <a:spLocks noGrp="1"/>
          </p:cNvSpPr>
          <p:nvPr>
            <p:ph type="sldNum" sz="quarter" idx="12"/>
          </p:nvPr>
        </p:nvSpPr>
        <p:spPr>
          <a:noFill/>
        </p:spPr>
        <p:txBody>
          <a:bodyPr/>
          <a:lstStyle/>
          <a:p>
            <a:fld id="{7DCA5EA6-5632-4D56-8C90-C183E8F4651D}" type="slidenum">
              <a:rPr lang="en-US" smtClean="0"/>
              <a:pPr/>
              <a:t>16</a:t>
            </a:fld>
            <a:endParaRPr lang="en-US" smtClean="0"/>
          </a:p>
        </p:txBody>
      </p:sp>
      <p:sp>
        <p:nvSpPr>
          <p:cNvPr id="16389" name="Rectangle 2"/>
          <p:cNvSpPr>
            <a:spLocks noGrp="1" noChangeArrowheads="1"/>
          </p:cNvSpPr>
          <p:nvPr>
            <p:ph type="title"/>
          </p:nvPr>
        </p:nvSpPr>
        <p:spPr>
          <a:xfrm>
            <a:off x="457200" y="274638"/>
            <a:ext cx="8229600" cy="914400"/>
          </a:xfrm>
        </p:spPr>
        <p:txBody>
          <a:bodyPr/>
          <a:lstStyle/>
          <a:p>
            <a:pPr eaLnBrk="1" hangingPunct="1"/>
            <a:r>
              <a:rPr lang="en-US" smtClean="0"/>
              <a:t>Program timing: short I/O wait</a:t>
            </a:r>
          </a:p>
        </p:txBody>
      </p:sp>
      <p:pic>
        <p:nvPicPr>
          <p:cNvPr id="16390" name="Picture 3"/>
          <p:cNvPicPr>
            <a:picLocks noChangeAspect="1" noChangeArrowheads="1"/>
          </p:cNvPicPr>
          <p:nvPr/>
        </p:nvPicPr>
        <p:blipFill>
          <a:blip r:embed="rId2" cstate="print"/>
          <a:srcRect/>
          <a:stretch>
            <a:fillRect/>
          </a:stretch>
        </p:blipFill>
        <p:spPr bwMode="auto">
          <a:xfrm>
            <a:off x="2314575" y="1295400"/>
            <a:ext cx="451485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2"/>
          <p:cNvSpPr>
            <a:spLocks noGrp="1"/>
          </p:cNvSpPr>
          <p:nvPr>
            <p:ph type="dt" sz="quarter" idx="10"/>
          </p:nvPr>
        </p:nvSpPr>
        <p:spPr>
          <a:noFill/>
        </p:spPr>
        <p:txBody>
          <a:bodyPr/>
          <a:lstStyle/>
          <a:p>
            <a:r>
              <a:rPr lang="en-US" dirty="0" smtClean="0"/>
              <a:t>Fall 2012</a:t>
            </a:r>
            <a:endParaRPr lang="en-US" dirty="0" smtClean="0"/>
          </a:p>
        </p:txBody>
      </p:sp>
      <p:sp>
        <p:nvSpPr>
          <p:cNvPr id="17411" name="Footer Placeholder 3"/>
          <p:cNvSpPr>
            <a:spLocks noGrp="1"/>
          </p:cNvSpPr>
          <p:nvPr>
            <p:ph type="ftr" sz="quarter" idx="11"/>
          </p:nvPr>
        </p:nvSpPr>
        <p:spPr>
          <a:noFill/>
        </p:spPr>
        <p:txBody>
          <a:bodyPr/>
          <a:lstStyle/>
          <a:p>
            <a:r>
              <a:rPr lang="en-US" smtClean="0"/>
              <a:t>SYSC 5704: Elements of Computer Systems</a:t>
            </a:r>
          </a:p>
        </p:txBody>
      </p:sp>
      <p:sp>
        <p:nvSpPr>
          <p:cNvPr id="17412" name="Slide Number Placeholder 4"/>
          <p:cNvSpPr>
            <a:spLocks noGrp="1"/>
          </p:cNvSpPr>
          <p:nvPr>
            <p:ph type="sldNum" sz="quarter" idx="12"/>
          </p:nvPr>
        </p:nvSpPr>
        <p:spPr>
          <a:noFill/>
        </p:spPr>
        <p:txBody>
          <a:bodyPr/>
          <a:lstStyle/>
          <a:p>
            <a:fld id="{E89FFA95-4D4B-4794-9198-A5643DB9B157}" type="slidenum">
              <a:rPr lang="en-US" smtClean="0"/>
              <a:pPr/>
              <a:t>17</a:t>
            </a:fld>
            <a:endParaRPr lang="en-US" smtClean="0"/>
          </a:p>
        </p:txBody>
      </p:sp>
      <p:sp>
        <p:nvSpPr>
          <p:cNvPr id="17413" name="Rectangle 2"/>
          <p:cNvSpPr>
            <a:spLocks noGrp="1" noChangeArrowheads="1"/>
          </p:cNvSpPr>
          <p:nvPr>
            <p:ph type="title"/>
          </p:nvPr>
        </p:nvSpPr>
        <p:spPr>
          <a:xfrm>
            <a:off x="457200" y="274638"/>
            <a:ext cx="8229600" cy="838200"/>
          </a:xfrm>
        </p:spPr>
        <p:txBody>
          <a:bodyPr/>
          <a:lstStyle/>
          <a:p>
            <a:pPr eaLnBrk="1" hangingPunct="1"/>
            <a:r>
              <a:rPr lang="en-US" smtClean="0"/>
              <a:t>Program timing: long I/O wait</a:t>
            </a:r>
          </a:p>
        </p:txBody>
      </p:sp>
      <p:pic>
        <p:nvPicPr>
          <p:cNvPr id="17414" name="Picture 3"/>
          <p:cNvPicPr>
            <a:picLocks noChangeAspect="1" noChangeArrowheads="1"/>
          </p:cNvPicPr>
          <p:nvPr/>
        </p:nvPicPr>
        <p:blipFill>
          <a:blip r:embed="rId2" cstate="print"/>
          <a:srcRect/>
          <a:stretch>
            <a:fillRect/>
          </a:stretch>
        </p:blipFill>
        <p:spPr bwMode="auto">
          <a:xfrm>
            <a:off x="2492375" y="1143000"/>
            <a:ext cx="4159250"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2"/>
          <p:cNvSpPr>
            <a:spLocks noGrp="1"/>
          </p:cNvSpPr>
          <p:nvPr>
            <p:ph type="dt" sz="quarter" idx="10"/>
          </p:nvPr>
        </p:nvSpPr>
        <p:spPr>
          <a:noFill/>
        </p:spPr>
        <p:txBody>
          <a:bodyPr/>
          <a:lstStyle/>
          <a:p>
            <a:r>
              <a:rPr lang="en-US" dirty="0" smtClean="0"/>
              <a:t>Fall 2012</a:t>
            </a:r>
            <a:endParaRPr lang="en-US" dirty="0" smtClean="0"/>
          </a:p>
        </p:txBody>
      </p:sp>
      <p:sp>
        <p:nvSpPr>
          <p:cNvPr id="18435" name="Footer Placeholder 3"/>
          <p:cNvSpPr>
            <a:spLocks noGrp="1"/>
          </p:cNvSpPr>
          <p:nvPr>
            <p:ph type="ftr" sz="quarter" idx="11"/>
          </p:nvPr>
        </p:nvSpPr>
        <p:spPr>
          <a:noFill/>
        </p:spPr>
        <p:txBody>
          <a:bodyPr/>
          <a:lstStyle/>
          <a:p>
            <a:r>
              <a:rPr lang="en-US" smtClean="0"/>
              <a:t>SYSC 5704: Elements of Computer Systems</a:t>
            </a:r>
          </a:p>
        </p:txBody>
      </p:sp>
      <p:sp>
        <p:nvSpPr>
          <p:cNvPr id="18436" name="Slide Number Placeholder 4"/>
          <p:cNvSpPr>
            <a:spLocks noGrp="1"/>
          </p:cNvSpPr>
          <p:nvPr>
            <p:ph type="sldNum" sz="quarter" idx="12"/>
          </p:nvPr>
        </p:nvSpPr>
        <p:spPr>
          <a:noFill/>
        </p:spPr>
        <p:txBody>
          <a:bodyPr/>
          <a:lstStyle/>
          <a:p>
            <a:fld id="{E2BB186A-A9B6-4A6D-BD2A-0F261BE8370E}" type="slidenum">
              <a:rPr lang="en-US" smtClean="0"/>
              <a:pPr/>
              <a:t>18</a:t>
            </a:fld>
            <a:endParaRPr lang="en-US" smtClean="0"/>
          </a:p>
        </p:txBody>
      </p:sp>
      <p:sp>
        <p:nvSpPr>
          <p:cNvPr id="18437" name="Rectangle 2"/>
          <p:cNvSpPr>
            <a:spLocks noGrp="1" noChangeArrowheads="1"/>
          </p:cNvSpPr>
          <p:nvPr>
            <p:ph type="title"/>
          </p:nvPr>
        </p:nvSpPr>
        <p:spPr>
          <a:xfrm>
            <a:off x="0" y="228600"/>
            <a:ext cx="8686800" cy="1219200"/>
          </a:xfrm>
        </p:spPr>
        <p:txBody>
          <a:bodyPr/>
          <a:lstStyle/>
          <a:p>
            <a:pPr eaLnBrk="1" hangingPunct="1"/>
            <a:r>
              <a:rPr lang="en-US" smtClean="0"/>
              <a:t>Direct Memory Access</a:t>
            </a:r>
          </a:p>
        </p:txBody>
      </p:sp>
      <p:sp>
        <p:nvSpPr>
          <p:cNvPr id="18438" name="Rectangle 3"/>
          <p:cNvSpPr>
            <a:spLocks noChangeArrowheads="1"/>
          </p:cNvSpPr>
          <p:nvPr/>
        </p:nvSpPr>
        <p:spPr bwMode="auto">
          <a:xfrm>
            <a:off x="457200" y="1295400"/>
            <a:ext cx="8153400" cy="4525963"/>
          </a:xfrm>
          <a:prstGeom prst="rect">
            <a:avLst/>
          </a:prstGeom>
          <a:noFill/>
          <a:ln w="9525">
            <a:noFill/>
            <a:miter lim="800000"/>
            <a:headEnd/>
            <a:tailEnd/>
          </a:ln>
        </p:spPr>
        <p:txBody>
          <a:bodyPr/>
          <a:lstStyle/>
          <a:p>
            <a:pPr marL="342900" indent="-342900">
              <a:spcBef>
                <a:spcPct val="20000"/>
              </a:spcBef>
              <a:buFontTx/>
              <a:buChar char="•"/>
            </a:pPr>
            <a:r>
              <a:rPr lang="en-US" sz="2400" b="1"/>
              <a:t>Summary</a:t>
            </a:r>
            <a:r>
              <a:rPr lang="en-US" sz="2400"/>
              <a:t>: A smart device transfers data between the device and memory without using the processor. </a:t>
            </a:r>
          </a:p>
          <a:p>
            <a:pPr marL="742950" lvl="1" indent="-285750">
              <a:spcBef>
                <a:spcPct val="20000"/>
              </a:spcBef>
              <a:buFontTx/>
              <a:buChar char="–"/>
            </a:pPr>
            <a:r>
              <a:rPr lang="en-US"/>
              <a:t>Shares the systems bus with the CPU</a:t>
            </a:r>
          </a:p>
          <a:p>
            <a:pPr marL="742950" lvl="1" indent="-285750">
              <a:spcBef>
                <a:spcPct val="20000"/>
              </a:spcBef>
              <a:buFontTx/>
              <a:buChar char="–"/>
            </a:pPr>
            <a:r>
              <a:rPr lang="en-US"/>
              <a:t>Characteristic of high speed, block-oriented I/O.</a:t>
            </a:r>
          </a:p>
          <a:p>
            <a:pPr marL="342900" indent="-342900">
              <a:spcBef>
                <a:spcPct val="20000"/>
              </a:spcBef>
              <a:buFontTx/>
              <a:buChar char="•"/>
            </a:pPr>
            <a:r>
              <a:rPr lang="en-US" sz="2400" b="1"/>
              <a:t>H/W Requirement</a:t>
            </a:r>
            <a:r>
              <a:rPr lang="en-US" sz="2400"/>
              <a:t>: </a:t>
            </a:r>
          </a:p>
          <a:p>
            <a:pPr marL="742950" lvl="1" indent="-285750">
              <a:spcBef>
                <a:spcPct val="20000"/>
              </a:spcBef>
              <a:buFontTx/>
              <a:buChar char="–"/>
            </a:pPr>
            <a:r>
              <a:rPr lang="en-US"/>
              <a:t>Smart device (Embedded processor in I/O Device)</a:t>
            </a:r>
          </a:p>
          <a:p>
            <a:pPr marL="742950" lvl="1" indent="-285750">
              <a:spcBef>
                <a:spcPct val="20000"/>
              </a:spcBef>
              <a:buFontTx/>
              <a:buChar char="–"/>
            </a:pPr>
            <a:r>
              <a:rPr lang="en-US"/>
              <a:t>CPU: Control coordination (Interrupt)</a:t>
            </a:r>
          </a:p>
          <a:p>
            <a:pPr marL="742950" lvl="1" indent="-285750">
              <a:spcBef>
                <a:spcPct val="20000"/>
              </a:spcBef>
              <a:buFontTx/>
              <a:buChar char="–"/>
            </a:pPr>
            <a:r>
              <a:rPr lang="en-US"/>
              <a:t>Bus: Sharing mechanism</a:t>
            </a:r>
          </a:p>
          <a:p>
            <a:pPr marL="342900" indent="-342900">
              <a:spcBef>
                <a:spcPct val="20000"/>
              </a:spcBef>
              <a:buFontTx/>
              <a:buChar char="•"/>
            </a:pPr>
            <a:r>
              <a:rPr lang="en-US" sz="2400"/>
              <a:t>Typical Scenario:</a:t>
            </a:r>
          </a:p>
          <a:p>
            <a:pPr marL="742950" lvl="1" indent="-285750">
              <a:spcBef>
                <a:spcPct val="20000"/>
              </a:spcBef>
            </a:pPr>
            <a:r>
              <a:rPr lang="en-US"/>
              <a:t>1. DMA controller initiates data transfer = { address, word count}</a:t>
            </a:r>
          </a:p>
          <a:p>
            <a:pPr marL="742950" lvl="1" indent="-285750">
              <a:spcBef>
                <a:spcPct val="20000"/>
              </a:spcBef>
            </a:pPr>
            <a:r>
              <a:rPr lang="en-US"/>
              <a:t>2. Data is moved (increase address in memory, reduce count)</a:t>
            </a:r>
          </a:p>
          <a:p>
            <a:pPr marL="742950" lvl="1" indent="-285750">
              <a:spcBef>
                <a:spcPct val="20000"/>
              </a:spcBef>
            </a:pPr>
            <a:r>
              <a:rPr lang="en-US"/>
              <a:t>3. When word count = 0, DMA informs CPU by interrupt</a:t>
            </a:r>
          </a:p>
          <a:p>
            <a:pPr marL="742950" lvl="1" indent="-285750">
              <a:spcBef>
                <a:spcPct val="20000"/>
              </a:spcBef>
            </a:pPr>
            <a:r>
              <a:rPr lang="en-US"/>
              <a:t>4. CPU regains access to system bus.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9459" name="Footer Placeholder 4"/>
          <p:cNvSpPr>
            <a:spLocks noGrp="1"/>
          </p:cNvSpPr>
          <p:nvPr>
            <p:ph type="ftr" sz="quarter" idx="11"/>
          </p:nvPr>
        </p:nvSpPr>
        <p:spPr>
          <a:noFill/>
        </p:spPr>
        <p:txBody>
          <a:bodyPr/>
          <a:lstStyle/>
          <a:p>
            <a:r>
              <a:rPr lang="en-US" smtClean="0"/>
              <a:t>SYSC 5704: Elements of Computer Systems</a:t>
            </a:r>
          </a:p>
        </p:txBody>
      </p:sp>
      <p:sp>
        <p:nvSpPr>
          <p:cNvPr id="19460" name="Slide Number Placeholder 5"/>
          <p:cNvSpPr>
            <a:spLocks noGrp="1"/>
          </p:cNvSpPr>
          <p:nvPr>
            <p:ph type="sldNum" sz="quarter" idx="12"/>
          </p:nvPr>
        </p:nvSpPr>
        <p:spPr>
          <a:noFill/>
        </p:spPr>
        <p:txBody>
          <a:bodyPr/>
          <a:lstStyle/>
          <a:p>
            <a:fld id="{60D67491-6729-48F9-B5ED-7FB9B0351F17}" type="slidenum">
              <a:rPr lang="en-US" smtClean="0"/>
              <a:pPr/>
              <a:t>19</a:t>
            </a:fld>
            <a:endParaRPr lang="en-US" smtClean="0"/>
          </a:p>
        </p:txBody>
      </p:sp>
      <p:sp>
        <p:nvSpPr>
          <p:cNvPr id="19461" name="Rectangle 2"/>
          <p:cNvSpPr>
            <a:spLocks noGrp="1" noChangeArrowheads="1"/>
          </p:cNvSpPr>
          <p:nvPr>
            <p:ph type="title"/>
          </p:nvPr>
        </p:nvSpPr>
        <p:spPr>
          <a:xfrm>
            <a:off x="685800" y="533400"/>
            <a:ext cx="7772400" cy="762000"/>
          </a:xfrm>
        </p:spPr>
        <p:txBody>
          <a:bodyPr/>
          <a:lstStyle/>
          <a:p>
            <a:pPr eaLnBrk="1" hangingPunct="1"/>
            <a:r>
              <a:rPr lang="en-US" smtClean="0"/>
              <a:t>Direct Memory Access</a:t>
            </a:r>
          </a:p>
        </p:txBody>
      </p:sp>
      <p:pic>
        <p:nvPicPr>
          <p:cNvPr id="19462" name="Picture 4" descr="figure8-10"/>
          <p:cNvPicPr>
            <a:picLocks noChangeAspect="1" noChangeArrowheads="1"/>
          </p:cNvPicPr>
          <p:nvPr/>
        </p:nvPicPr>
        <p:blipFill>
          <a:blip r:embed="rId3" cstate="print"/>
          <a:srcRect/>
          <a:stretch>
            <a:fillRect/>
          </a:stretch>
        </p:blipFill>
        <p:spPr bwMode="auto">
          <a:xfrm>
            <a:off x="609600" y="1219200"/>
            <a:ext cx="7696200" cy="4921250"/>
          </a:xfrm>
          <a:prstGeom prst="rect">
            <a:avLst/>
          </a:prstGeom>
          <a:noFill/>
          <a:ln w="9525">
            <a:noFill/>
            <a:miter lim="800000"/>
            <a:headEnd/>
            <a:tailEnd/>
          </a:ln>
        </p:spPr>
      </p:pic>
      <p:sp>
        <p:nvSpPr>
          <p:cNvPr id="19463" name="Text Box 5"/>
          <p:cNvSpPr txBox="1">
            <a:spLocks noChangeArrowheads="1"/>
          </p:cNvSpPr>
          <p:nvPr/>
        </p:nvSpPr>
        <p:spPr bwMode="auto">
          <a:xfrm>
            <a:off x="152400" y="4876800"/>
            <a:ext cx="1482725" cy="396875"/>
          </a:xfrm>
          <a:prstGeom prst="rect">
            <a:avLst/>
          </a:prstGeom>
          <a:noFill/>
          <a:ln w="9525" algn="ctr">
            <a:noFill/>
            <a:miter lim="800000"/>
            <a:headEnd/>
            <a:tailEnd/>
          </a:ln>
        </p:spPr>
        <p:txBody>
          <a:bodyPr wrap="none">
            <a:spAutoFit/>
          </a:bodyPr>
          <a:lstStyle/>
          <a:p>
            <a:pPr marL="342900" indent="-342900"/>
            <a:r>
              <a:rPr lang="en-US"/>
              <a:t>Abd-el-Barr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I/O devices </a:t>
            </a:r>
            <a:r>
              <a:rPr lang="en-US" sz="2400" dirty="0" smtClean="0"/>
              <a:t>(characteristics </a:t>
            </a:r>
            <a:r>
              <a:rPr lang="en-US" sz="2400" dirty="0" err="1" smtClean="0"/>
              <a:t>vs</a:t>
            </a:r>
            <a:r>
              <a:rPr lang="en-US" sz="2400" dirty="0" smtClean="0"/>
              <a:t> memory)</a:t>
            </a:r>
          </a:p>
          <a:p>
            <a:r>
              <a:rPr lang="en-US" dirty="0" smtClean="0"/>
              <a:t>Accessing I/O devices </a:t>
            </a:r>
            <a:r>
              <a:rPr lang="en-US" sz="2400" dirty="0" smtClean="0"/>
              <a:t>(memory </a:t>
            </a:r>
            <a:r>
              <a:rPr lang="en-US" sz="2400" dirty="0" err="1" smtClean="0"/>
              <a:t>vs</a:t>
            </a:r>
            <a:r>
              <a:rPr lang="en-US" sz="2400" dirty="0" smtClean="0"/>
              <a:t> </a:t>
            </a:r>
            <a:r>
              <a:rPr lang="en-US" sz="2400" dirty="0" err="1" smtClean="0"/>
              <a:t>io</a:t>
            </a:r>
            <a:r>
              <a:rPr lang="en-US" sz="2400" dirty="0" smtClean="0"/>
              <a:t> mapped)</a:t>
            </a:r>
          </a:p>
          <a:p>
            <a:r>
              <a:rPr lang="en-US" dirty="0" smtClean="0"/>
              <a:t>Programmed </a:t>
            </a:r>
            <a:r>
              <a:rPr lang="en-US" dirty="0" err="1" smtClean="0"/>
              <a:t>vs</a:t>
            </a:r>
            <a:r>
              <a:rPr lang="en-US" dirty="0" smtClean="0"/>
              <a:t> Interrupt I/O</a:t>
            </a:r>
          </a:p>
          <a:p>
            <a:r>
              <a:rPr lang="en-US" dirty="0" smtClean="0"/>
              <a:t>Direct Memory Access (DMA)</a:t>
            </a:r>
          </a:p>
          <a:p>
            <a:r>
              <a:rPr lang="en-US" dirty="0" smtClean="0"/>
              <a:t>Interrupt Processing</a:t>
            </a:r>
          </a:p>
          <a:p>
            <a:r>
              <a:rPr lang="en-US" dirty="0" smtClean="0"/>
              <a:t>Bus Arbitration </a:t>
            </a:r>
            <a:r>
              <a:rPr lang="en-US" sz="2400" dirty="0" smtClean="0"/>
              <a:t>(Not OC </a:t>
            </a:r>
            <a:r>
              <a:rPr lang="en-US" sz="2400" dirty="0" err="1" smtClean="0"/>
              <a:t>Transpo</a:t>
            </a:r>
            <a:r>
              <a:rPr lang="en-US" sz="2400" dirty="0" smtClean="0"/>
              <a:t> </a:t>
            </a:r>
            <a:r>
              <a:rPr lang="en-US" sz="2400" dirty="0" err="1" smtClean="0"/>
              <a:t>labour</a:t>
            </a:r>
            <a:r>
              <a:rPr lang="en-US" sz="2400" dirty="0" smtClean="0"/>
              <a:t> issues!)</a:t>
            </a:r>
          </a:p>
          <a:p>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6D4025E8-349E-4A3F-8829-3B799B895059}"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2"/>
          <p:cNvSpPr>
            <a:spLocks noGrp="1"/>
          </p:cNvSpPr>
          <p:nvPr>
            <p:ph type="dt" sz="quarter" idx="10"/>
          </p:nvPr>
        </p:nvSpPr>
        <p:spPr>
          <a:noFill/>
        </p:spPr>
        <p:txBody>
          <a:bodyPr/>
          <a:lstStyle/>
          <a:p>
            <a:r>
              <a:rPr lang="en-US" dirty="0" smtClean="0"/>
              <a:t>Fall 2012</a:t>
            </a:r>
            <a:endParaRPr lang="en-US" dirty="0" smtClean="0"/>
          </a:p>
        </p:txBody>
      </p:sp>
      <p:sp>
        <p:nvSpPr>
          <p:cNvPr id="20483" name="Footer Placeholder 3"/>
          <p:cNvSpPr>
            <a:spLocks noGrp="1"/>
          </p:cNvSpPr>
          <p:nvPr>
            <p:ph type="ftr" sz="quarter" idx="11"/>
          </p:nvPr>
        </p:nvSpPr>
        <p:spPr>
          <a:noFill/>
        </p:spPr>
        <p:txBody>
          <a:bodyPr/>
          <a:lstStyle/>
          <a:p>
            <a:r>
              <a:rPr lang="en-US" smtClean="0"/>
              <a:t>SYSC 5704: Elements of Computer Systems</a:t>
            </a:r>
          </a:p>
        </p:txBody>
      </p:sp>
      <p:sp>
        <p:nvSpPr>
          <p:cNvPr id="20484" name="Slide Number Placeholder 4"/>
          <p:cNvSpPr>
            <a:spLocks noGrp="1"/>
          </p:cNvSpPr>
          <p:nvPr>
            <p:ph type="sldNum" sz="quarter" idx="12"/>
          </p:nvPr>
        </p:nvSpPr>
        <p:spPr>
          <a:noFill/>
        </p:spPr>
        <p:txBody>
          <a:bodyPr/>
          <a:lstStyle/>
          <a:p>
            <a:fld id="{1F6A2E8D-9671-4086-A90F-7C951178C993}" type="slidenum">
              <a:rPr lang="en-US" smtClean="0"/>
              <a:pPr/>
              <a:t>20</a:t>
            </a:fld>
            <a:endParaRPr lang="en-US" smtClean="0"/>
          </a:p>
        </p:txBody>
      </p:sp>
      <p:sp>
        <p:nvSpPr>
          <p:cNvPr id="20485" name="Rectangle 2"/>
          <p:cNvSpPr>
            <a:spLocks noGrp="1" noChangeArrowheads="1"/>
          </p:cNvSpPr>
          <p:nvPr>
            <p:ph type="title"/>
          </p:nvPr>
        </p:nvSpPr>
        <p:spPr/>
        <p:txBody>
          <a:bodyPr/>
          <a:lstStyle/>
          <a:p>
            <a:pPr eaLnBrk="1" hangingPunct="1"/>
            <a:r>
              <a:rPr lang="en-US" smtClean="0"/>
              <a:t>Typical DMA block diagram</a:t>
            </a:r>
          </a:p>
        </p:txBody>
      </p:sp>
      <p:pic>
        <p:nvPicPr>
          <p:cNvPr id="20486" name="Picture 3"/>
          <p:cNvPicPr>
            <a:picLocks noChangeAspect="1" noChangeArrowheads="1"/>
          </p:cNvPicPr>
          <p:nvPr/>
        </p:nvPicPr>
        <p:blipFill>
          <a:blip r:embed="rId2" cstate="print"/>
          <a:srcRect/>
          <a:stretch>
            <a:fillRect/>
          </a:stretch>
        </p:blipFill>
        <p:spPr bwMode="auto">
          <a:xfrm>
            <a:off x="4191000" y="1752600"/>
            <a:ext cx="4792663" cy="4541838"/>
          </a:xfrm>
          <a:prstGeom prst="rect">
            <a:avLst/>
          </a:prstGeom>
          <a:noFill/>
          <a:ln w="9525">
            <a:noFill/>
            <a:miter lim="800000"/>
            <a:headEnd/>
            <a:tailEnd/>
          </a:ln>
        </p:spPr>
      </p:pic>
      <p:sp>
        <p:nvSpPr>
          <p:cNvPr id="20487" name="Text Box 4"/>
          <p:cNvSpPr txBox="1">
            <a:spLocks noChangeArrowheads="1"/>
          </p:cNvSpPr>
          <p:nvPr/>
        </p:nvSpPr>
        <p:spPr bwMode="auto">
          <a:xfrm>
            <a:off x="762000" y="1752600"/>
            <a:ext cx="3429000" cy="4054475"/>
          </a:xfrm>
          <a:prstGeom prst="rect">
            <a:avLst/>
          </a:prstGeom>
          <a:noFill/>
          <a:ln w="9525">
            <a:noFill/>
            <a:miter lim="800000"/>
            <a:headEnd/>
            <a:tailEnd/>
          </a:ln>
        </p:spPr>
        <p:txBody>
          <a:bodyPr>
            <a:spAutoFit/>
          </a:bodyPr>
          <a:lstStyle/>
          <a:p>
            <a:pPr>
              <a:buFontTx/>
              <a:buChar char="•"/>
            </a:pPr>
            <a:r>
              <a:rPr lang="en-US">
                <a:latin typeface="Tahoma" pitchFamily="34" charset="0"/>
              </a:rPr>
              <a:t> DMA is capable of mimicking the CPU and indeed, taking control of the system</a:t>
            </a:r>
          </a:p>
          <a:p>
            <a:pPr>
              <a:buFontTx/>
              <a:buChar char="•"/>
            </a:pPr>
            <a:r>
              <a:rPr lang="en-US">
                <a:latin typeface="Tahoma" pitchFamily="34" charset="0"/>
              </a:rPr>
              <a:t> DMA module must use the bus only when the CPU does not need it, or it must force the CPU to suspend temporarily</a:t>
            </a:r>
          </a:p>
          <a:p>
            <a:pPr>
              <a:buFontTx/>
              <a:buChar char="•"/>
            </a:pPr>
            <a:r>
              <a:rPr lang="en-US">
                <a:latin typeface="Tahoma" pitchFamily="34" charset="0"/>
              </a:rPr>
              <a:t> The latter is more common and is referred to as </a:t>
            </a:r>
            <a:r>
              <a:rPr lang="en-US">
                <a:solidFill>
                  <a:srgbClr val="BB4611"/>
                </a:solidFill>
                <a:latin typeface="Tahoma" pitchFamily="34" charset="0"/>
              </a:rPr>
              <a:t>cycle stealing</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2"/>
          <p:cNvSpPr>
            <a:spLocks noGrp="1"/>
          </p:cNvSpPr>
          <p:nvPr>
            <p:ph type="dt" sz="quarter" idx="10"/>
          </p:nvPr>
        </p:nvSpPr>
        <p:spPr>
          <a:noFill/>
        </p:spPr>
        <p:txBody>
          <a:bodyPr/>
          <a:lstStyle/>
          <a:p>
            <a:r>
              <a:rPr lang="en-US" dirty="0" smtClean="0"/>
              <a:t>Fall 2012</a:t>
            </a:r>
            <a:endParaRPr lang="en-US" dirty="0" smtClean="0"/>
          </a:p>
        </p:txBody>
      </p:sp>
      <p:sp>
        <p:nvSpPr>
          <p:cNvPr id="21507" name="Footer Placeholder 3"/>
          <p:cNvSpPr>
            <a:spLocks noGrp="1"/>
          </p:cNvSpPr>
          <p:nvPr>
            <p:ph type="ftr" sz="quarter" idx="11"/>
          </p:nvPr>
        </p:nvSpPr>
        <p:spPr>
          <a:noFill/>
        </p:spPr>
        <p:txBody>
          <a:bodyPr/>
          <a:lstStyle/>
          <a:p>
            <a:r>
              <a:rPr lang="en-US" smtClean="0"/>
              <a:t>SYSC 5704: Elements of Computer Systems</a:t>
            </a:r>
          </a:p>
        </p:txBody>
      </p:sp>
      <p:sp>
        <p:nvSpPr>
          <p:cNvPr id="21508" name="Slide Number Placeholder 4"/>
          <p:cNvSpPr>
            <a:spLocks noGrp="1"/>
          </p:cNvSpPr>
          <p:nvPr>
            <p:ph type="sldNum" sz="quarter" idx="12"/>
          </p:nvPr>
        </p:nvSpPr>
        <p:spPr>
          <a:noFill/>
        </p:spPr>
        <p:txBody>
          <a:bodyPr/>
          <a:lstStyle/>
          <a:p>
            <a:fld id="{2F3EB70E-7DAF-424A-904A-9A44EDD56A3E}" type="slidenum">
              <a:rPr lang="en-US" smtClean="0"/>
              <a:pPr/>
              <a:t>21</a:t>
            </a:fld>
            <a:endParaRPr lang="en-US" smtClean="0"/>
          </a:p>
        </p:txBody>
      </p:sp>
      <p:sp>
        <p:nvSpPr>
          <p:cNvPr id="21509" name="Rectangle 2"/>
          <p:cNvSpPr>
            <a:spLocks noGrp="1" noChangeArrowheads="1"/>
          </p:cNvSpPr>
          <p:nvPr>
            <p:ph type="title"/>
          </p:nvPr>
        </p:nvSpPr>
        <p:spPr/>
        <p:txBody>
          <a:bodyPr/>
          <a:lstStyle/>
          <a:p>
            <a:pPr eaLnBrk="1" hangingPunct="1"/>
            <a:endParaRPr lang="en-US" smtClean="0"/>
          </a:p>
        </p:txBody>
      </p:sp>
      <p:pic>
        <p:nvPicPr>
          <p:cNvPr id="21510" name="Picture 3"/>
          <p:cNvPicPr>
            <a:picLocks noChangeAspect="1" noChangeArrowheads="1"/>
          </p:cNvPicPr>
          <p:nvPr/>
        </p:nvPicPr>
        <p:blipFill>
          <a:blip r:embed="rId3" cstate="print"/>
          <a:srcRect/>
          <a:stretch>
            <a:fillRect/>
          </a:stretch>
        </p:blipFill>
        <p:spPr bwMode="auto">
          <a:xfrm>
            <a:off x="1946275" y="604838"/>
            <a:ext cx="5251450" cy="5646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2531" name="Footer Placeholder 4"/>
          <p:cNvSpPr>
            <a:spLocks noGrp="1"/>
          </p:cNvSpPr>
          <p:nvPr>
            <p:ph type="ftr" sz="quarter" idx="11"/>
          </p:nvPr>
        </p:nvSpPr>
        <p:spPr>
          <a:noFill/>
        </p:spPr>
        <p:txBody>
          <a:bodyPr/>
          <a:lstStyle/>
          <a:p>
            <a:r>
              <a:rPr lang="en-US" smtClean="0"/>
              <a:t>SYSC 5704: Elements of Computer Systems</a:t>
            </a:r>
          </a:p>
        </p:txBody>
      </p:sp>
      <p:sp>
        <p:nvSpPr>
          <p:cNvPr id="22532" name="Slide Number Placeholder 5"/>
          <p:cNvSpPr>
            <a:spLocks noGrp="1"/>
          </p:cNvSpPr>
          <p:nvPr>
            <p:ph type="sldNum" sz="quarter" idx="12"/>
          </p:nvPr>
        </p:nvSpPr>
        <p:spPr>
          <a:noFill/>
        </p:spPr>
        <p:txBody>
          <a:bodyPr/>
          <a:lstStyle/>
          <a:p>
            <a:fld id="{8CF19C04-95EF-403A-8D28-73032BB8C047}" type="slidenum">
              <a:rPr lang="en-US" smtClean="0"/>
              <a:pPr/>
              <a:t>22</a:t>
            </a:fld>
            <a:endParaRPr lang="en-US" smtClean="0"/>
          </a:p>
        </p:txBody>
      </p:sp>
      <p:sp>
        <p:nvSpPr>
          <p:cNvPr id="22533" name="Rectangle 2"/>
          <p:cNvSpPr>
            <a:spLocks noGrp="1" noChangeArrowheads="1"/>
          </p:cNvSpPr>
          <p:nvPr>
            <p:ph type="title"/>
          </p:nvPr>
        </p:nvSpPr>
        <p:spPr/>
        <p:txBody>
          <a:bodyPr/>
          <a:lstStyle/>
          <a:p>
            <a:pPr eaLnBrk="1" hangingPunct="1"/>
            <a:r>
              <a:rPr lang="en-US" smtClean="0"/>
              <a:t>Problem of the Day: DMA</a:t>
            </a:r>
          </a:p>
        </p:txBody>
      </p:sp>
      <p:sp>
        <p:nvSpPr>
          <p:cNvPr id="22534" name="Rectangle 3"/>
          <p:cNvSpPr>
            <a:spLocks noGrp="1" noChangeArrowheads="1"/>
          </p:cNvSpPr>
          <p:nvPr>
            <p:ph type="body" idx="1"/>
          </p:nvPr>
        </p:nvSpPr>
        <p:spPr/>
        <p:txBody>
          <a:bodyPr/>
          <a:lstStyle/>
          <a:p>
            <a:pPr marL="0" indent="0" eaLnBrk="1" hangingPunct="1">
              <a:buFontTx/>
              <a:buNone/>
            </a:pPr>
            <a:r>
              <a:rPr lang="en-US" smtClean="0"/>
              <a:t>Assertion: Using DMA does not guarantee high performance.</a:t>
            </a:r>
          </a:p>
          <a:p>
            <a:pPr marL="0" indent="0" eaLnBrk="1" hangingPunct="1">
              <a:buFontTx/>
              <a:buNone/>
            </a:pPr>
            <a:r>
              <a:rPr lang="en-US" smtClean="0"/>
              <a:t>	Example: Packet network.</a:t>
            </a:r>
          </a:p>
          <a:p>
            <a:pPr marL="0" indent="0" eaLnBrk="1" hangingPunct="1">
              <a:buFontTx/>
              <a:buNone/>
            </a:pPr>
            <a:r>
              <a:rPr lang="en-US" smtClean="0"/>
              <a:t>Can you explain ?</a:t>
            </a:r>
          </a:p>
          <a:p>
            <a:pPr marL="0" indent="0" eaLnBrk="1" hangingPunct="1">
              <a:buFontTx/>
              <a:buNone/>
            </a:pPr>
            <a:endParaRPr lang="en-US" smtClean="0"/>
          </a:p>
        </p:txBody>
      </p:sp>
      <p:sp>
        <p:nvSpPr>
          <p:cNvPr id="490500" name="Text Box 4"/>
          <p:cNvSpPr txBox="1">
            <a:spLocks noChangeArrowheads="1"/>
          </p:cNvSpPr>
          <p:nvPr/>
        </p:nvSpPr>
        <p:spPr bwMode="auto">
          <a:xfrm>
            <a:off x="533400" y="3810000"/>
            <a:ext cx="7712075" cy="396875"/>
          </a:xfrm>
          <a:prstGeom prst="rect">
            <a:avLst/>
          </a:prstGeom>
          <a:noFill/>
          <a:ln w="9525" algn="ctr">
            <a:noFill/>
            <a:miter lim="800000"/>
            <a:headEnd/>
            <a:tailEnd/>
          </a:ln>
        </p:spPr>
        <p:txBody>
          <a:bodyPr>
            <a:spAutoFit/>
          </a:bodyPr>
          <a:lstStyle/>
          <a:p>
            <a:pPr marL="342900" indent="-342900"/>
            <a:r>
              <a:rPr lang="en-US"/>
              <a:t>Hint: Packets often arrive in bursts: with minimal time between.</a:t>
            </a:r>
          </a:p>
        </p:txBody>
      </p:sp>
      <p:sp>
        <p:nvSpPr>
          <p:cNvPr id="490501" name="Text Box 5"/>
          <p:cNvSpPr txBox="1">
            <a:spLocks noChangeArrowheads="1"/>
          </p:cNvSpPr>
          <p:nvPr/>
        </p:nvSpPr>
        <p:spPr bwMode="auto">
          <a:xfrm>
            <a:off x="533400" y="4686300"/>
            <a:ext cx="8077200" cy="396875"/>
          </a:xfrm>
          <a:prstGeom prst="rect">
            <a:avLst/>
          </a:prstGeom>
          <a:noFill/>
          <a:ln w="9525" algn="ctr">
            <a:noFill/>
            <a:miter lim="800000"/>
            <a:headEnd/>
            <a:tailEnd/>
          </a:ln>
        </p:spPr>
        <p:txBody>
          <a:bodyPr>
            <a:spAutoFit/>
          </a:bodyPr>
          <a:lstStyle/>
          <a:p>
            <a:r>
              <a:rPr lang="en-US"/>
              <a:t>Hint: CPU must initialize DMA before DMA can operate independently</a:t>
            </a:r>
          </a:p>
        </p:txBody>
      </p:sp>
      <p:sp>
        <p:nvSpPr>
          <p:cNvPr id="490502" name="Text Box 6"/>
          <p:cNvSpPr txBox="1">
            <a:spLocks noChangeArrowheads="1"/>
          </p:cNvSpPr>
          <p:nvPr/>
        </p:nvSpPr>
        <p:spPr bwMode="auto">
          <a:xfrm>
            <a:off x="533400" y="5124450"/>
            <a:ext cx="7264400" cy="396875"/>
          </a:xfrm>
          <a:prstGeom prst="rect">
            <a:avLst/>
          </a:prstGeom>
          <a:noFill/>
          <a:ln w="9525" algn="ctr">
            <a:noFill/>
            <a:miter lim="800000"/>
            <a:headEnd/>
            <a:tailEnd/>
          </a:ln>
        </p:spPr>
        <p:txBody>
          <a:bodyPr wrap="none">
            <a:spAutoFit/>
          </a:bodyPr>
          <a:lstStyle/>
          <a:p>
            <a:pPr marL="342900" indent="-342900"/>
            <a:r>
              <a:rPr lang="en-US"/>
              <a:t>Hint: What is something the CPU must initialize for </a:t>
            </a:r>
            <a:r>
              <a:rPr lang="en-US">
                <a:solidFill>
                  <a:schemeClr val="accent2"/>
                </a:solidFill>
              </a:rPr>
              <a:t>each</a:t>
            </a:r>
            <a:r>
              <a:rPr lang="en-US"/>
              <a:t> read ?</a:t>
            </a:r>
          </a:p>
        </p:txBody>
      </p:sp>
      <p:sp>
        <p:nvSpPr>
          <p:cNvPr id="490504" name="Text Box 8"/>
          <p:cNvSpPr txBox="1">
            <a:spLocks noChangeArrowheads="1"/>
          </p:cNvSpPr>
          <p:nvPr/>
        </p:nvSpPr>
        <p:spPr bwMode="auto">
          <a:xfrm>
            <a:off x="533400" y="5562600"/>
            <a:ext cx="6877050" cy="396875"/>
          </a:xfrm>
          <a:prstGeom prst="rect">
            <a:avLst/>
          </a:prstGeom>
          <a:noFill/>
          <a:ln w="9525" algn="ctr">
            <a:noFill/>
            <a:miter lim="800000"/>
            <a:headEnd/>
            <a:tailEnd/>
          </a:ln>
        </p:spPr>
        <p:txBody>
          <a:bodyPr wrap="none">
            <a:spAutoFit/>
          </a:bodyPr>
          <a:lstStyle/>
          <a:p>
            <a:pPr marL="342900" indent="-342900"/>
            <a:r>
              <a:rPr lang="en-US"/>
              <a:t>Hint: What if there are multiple interrupts at the same time ?</a:t>
            </a:r>
          </a:p>
        </p:txBody>
      </p:sp>
      <p:sp>
        <p:nvSpPr>
          <p:cNvPr id="490505" name="Text Box 9"/>
          <p:cNvSpPr txBox="1">
            <a:spLocks noChangeArrowheads="1"/>
          </p:cNvSpPr>
          <p:nvPr/>
        </p:nvSpPr>
        <p:spPr bwMode="auto">
          <a:xfrm>
            <a:off x="533400" y="4248150"/>
            <a:ext cx="8077200" cy="396875"/>
          </a:xfrm>
          <a:prstGeom prst="rect">
            <a:avLst/>
          </a:prstGeom>
          <a:noFill/>
          <a:ln w="9525" algn="ctr">
            <a:noFill/>
            <a:miter lim="800000"/>
            <a:headEnd/>
            <a:tailEnd/>
          </a:ln>
        </p:spPr>
        <p:txBody>
          <a:bodyPr>
            <a:spAutoFit/>
          </a:bodyPr>
          <a:lstStyle/>
          <a:p>
            <a:r>
              <a:rPr lang="en-US"/>
              <a:t>Hint: What does the DMA do after a packet arrives ? </a:t>
            </a:r>
          </a:p>
        </p:txBody>
      </p:sp>
      <p:sp>
        <p:nvSpPr>
          <p:cNvPr id="490506" name="Text Box 10"/>
          <p:cNvSpPr txBox="1">
            <a:spLocks noChangeArrowheads="1"/>
          </p:cNvSpPr>
          <p:nvPr/>
        </p:nvSpPr>
        <p:spPr bwMode="auto">
          <a:xfrm>
            <a:off x="441325" y="5880100"/>
            <a:ext cx="3016250" cy="457200"/>
          </a:xfrm>
          <a:prstGeom prst="rect">
            <a:avLst/>
          </a:prstGeom>
          <a:noFill/>
          <a:ln w="9525" algn="ctr">
            <a:noFill/>
            <a:miter lim="800000"/>
            <a:headEnd/>
            <a:tailEnd/>
          </a:ln>
        </p:spPr>
        <p:txBody>
          <a:bodyPr wrap="none">
            <a:spAutoFit/>
          </a:bodyPr>
          <a:lstStyle/>
          <a:p>
            <a:pPr marL="342900" indent="-342900"/>
            <a:r>
              <a:rPr lang="en-US" sz="2400"/>
              <a:t>Can you now solve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90500"/>
                                        </p:tgtEl>
                                        <p:attrNameLst>
                                          <p:attrName>style.visibility</p:attrName>
                                        </p:attrNameLst>
                                      </p:cBhvr>
                                      <p:to>
                                        <p:strVal val="visible"/>
                                      </p:to>
                                    </p:set>
                                    <p:anim calcmode="lin" valueType="num">
                                      <p:cBhvr additive="base">
                                        <p:cTn id="7" dur="500" fill="hold"/>
                                        <p:tgtEl>
                                          <p:spTgt spid="490500"/>
                                        </p:tgtEl>
                                        <p:attrNameLst>
                                          <p:attrName>ppt_x</p:attrName>
                                        </p:attrNameLst>
                                      </p:cBhvr>
                                      <p:tavLst>
                                        <p:tav tm="0">
                                          <p:val>
                                            <p:strVal val="#ppt_x"/>
                                          </p:val>
                                        </p:tav>
                                        <p:tav tm="100000">
                                          <p:val>
                                            <p:strVal val="#ppt_x"/>
                                          </p:val>
                                        </p:tav>
                                      </p:tavLst>
                                    </p:anim>
                                    <p:anim calcmode="lin" valueType="num">
                                      <p:cBhvr additive="base">
                                        <p:cTn id="8" dur="500" fill="hold"/>
                                        <p:tgtEl>
                                          <p:spTgt spid="49050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0505"/>
                                        </p:tgtEl>
                                        <p:attrNameLst>
                                          <p:attrName>style.visibility</p:attrName>
                                        </p:attrNameLst>
                                      </p:cBhvr>
                                      <p:to>
                                        <p:strVal val="visible"/>
                                      </p:to>
                                    </p:set>
                                    <p:anim calcmode="lin" valueType="num">
                                      <p:cBhvr additive="base">
                                        <p:cTn id="13" dur="500" fill="hold"/>
                                        <p:tgtEl>
                                          <p:spTgt spid="490505"/>
                                        </p:tgtEl>
                                        <p:attrNameLst>
                                          <p:attrName>ppt_x</p:attrName>
                                        </p:attrNameLst>
                                      </p:cBhvr>
                                      <p:tavLst>
                                        <p:tav tm="0">
                                          <p:val>
                                            <p:strVal val="#ppt_x"/>
                                          </p:val>
                                        </p:tav>
                                        <p:tav tm="100000">
                                          <p:val>
                                            <p:strVal val="#ppt_x"/>
                                          </p:val>
                                        </p:tav>
                                      </p:tavLst>
                                    </p:anim>
                                    <p:anim calcmode="lin" valueType="num">
                                      <p:cBhvr additive="base">
                                        <p:cTn id="14" dur="500" fill="hold"/>
                                        <p:tgtEl>
                                          <p:spTgt spid="49050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0501"/>
                                        </p:tgtEl>
                                        <p:attrNameLst>
                                          <p:attrName>style.visibility</p:attrName>
                                        </p:attrNameLst>
                                      </p:cBhvr>
                                      <p:to>
                                        <p:strVal val="visible"/>
                                      </p:to>
                                    </p:set>
                                    <p:anim calcmode="lin" valueType="num">
                                      <p:cBhvr additive="base">
                                        <p:cTn id="19" dur="500" fill="hold"/>
                                        <p:tgtEl>
                                          <p:spTgt spid="490501"/>
                                        </p:tgtEl>
                                        <p:attrNameLst>
                                          <p:attrName>ppt_x</p:attrName>
                                        </p:attrNameLst>
                                      </p:cBhvr>
                                      <p:tavLst>
                                        <p:tav tm="0">
                                          <p:val>
                                            <p:strVal val="#ppt_x"/>
                                          </p:val>
                                        </p:tav>
                                        <p:tav tm="100000">
                                          <p:val>
                                            <p:strVal val="#ppt_x"/>
                                          </p:val>
                                        </p:tav>
                                      </p:tavLst>
                                    </p:anim>
                                    <p:anim calcmode="lin" valueType="num">
                                      <p:cBhvr additive="base">
                                        <p:cTn id="20" dur="500" fill="hold"/>
                                        <p:tgtEl>
                                          <p:spTgt spid="49050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0502"/>
                                        </p:tgtEl>
                                        <p:attrNameLst>
                                          <p:attrName>style.visibility</p:attrName>
                                        </p:attrNameLst>
                                      </p:cBhvr>
                                      <p:to>
                                        <p:strVal val="visible"/>
                                      </p:to>
                                    </p:set>
                                    <p:anim calcmode="lin" valueType="num">
                                      <p:cBhvr additive="base">
                                        <p:cTn id="25" dur="500" fill="hold"/>
                                        <p:tgtEl>
                                          <p:spTgt spid="490502"/>
                                        </p:tgtEl>
                                        <p:attrNameLst>
                                          <p:attrName>ppt_x</p:attrName>
                                        </p:attrNameLst>
                                      </p:cBhvr>
                                      <p:tavLst>
                                        <p:tav tm="0">
                                          <p:val>
                                            <p:strVal val="#ppt_x"/>
                                          </p:val>
                                        </p:tav>
                                        <p:tav tm="100000">
                                          <p:val>
                                            <p:strVal val="#ppt_x"/>
                                          </p:val>
                                        </p:tav>
                                      </p:tavLst>
                                    </p:anim>
                                    <p:anim calcmode="lin" valueType="num">
                                      <p:cBhvr additive="base">
                                        <p:cTn id="26" dur="500" fill="hold"/>
                                        <p:tgtEl>
                                          <p:spTgt spid="49050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0504"/>
                                        </p:tgtEl>
                                        <p:attrNameLst>
                                          <p:attrName>style.visibility</p:attrName>
                                        </p:attrNameLst>
                                      </p:cBhvr>
                                      <p:to>
                                        <p:strVal val="visible"/>
                                      </p:to>
                                    </p:set>
                                    <p:anim calcmode="lin" valueType="num">
                                      <p:cBhvr additive="base">
                                        <p:cTn id="31" dur="500" fill="hold"/>
                                        <p:tgtEl>
                                          <p:spTgt spid="490504"/>
                                        </p:tgtEl>
                                        <p:attrNameLst>
                                          <p:attrName>ppt_x</p:attrName>
                                        </p:attrNameLst>
                                      </p:cBhvr>
                                      <p:tavLst>
                                        <p:tav tm="0">
                                          <p:val>
                                            <p:strVal val="#ppt_x"/>
                                          </p:val>
                                        </p:tav>
                                        <p:tav tm="100000">
                                          <p:val>
                                            <p:strVal val="#ppt_x"/>
                                          </p:val>
                                        </p:tav>
                                      </p:tavLst>
                                    </p:anim>
                                    <p:anim calcmode="lin" valueType="num">
                                      <p:cBhvr additive="base">
                                        <p:cTn id="32" dur="500" fill="hold"/>
                                        <p:tgtEl>
                                          <p:spTgt spid="49050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90506"/>
                                        </p:tgtEl>
                                        <p:attrNameLst>
                                          <p:attrName>style.visibility</p:attrName>
                                        </p:attrNameLst>
                                      </p:cBhvr>
                                      <p:to>
                                        <p:strVal val="visible"/>
                                      </p:to>
                                    </p:set>
                                    <p:anim calcmode="lin" valueType="num">
                                      <p:cBhvr additive="base">
                                        <p:cTn id="37" dur="500" fill="hold"/>
                                        <p:tgtEl>
                                          <p:spTgt spid="490506"/>
                                        </p:tgtEl>
                                        <p:attrNameLst>
                                          <p:attrName>ppt_x</p:attrName>
                                        </p:attrNameLst>
                                      </p:cBhvr>
                                      <p:tavLst>
                                        <p:tav tm="0">
                                          <p:val>
                                            <p:strVal val="#ppt_x"/>
                                          </p:val>
                                        </p:tav>
                                        <p:tav tm="100000">
                                          <p:val>
                                            <p:strVal val="#ppt_x"/>
                                          </p:val>
                                        </p:tav>
                                      </p:tavLst>
                                    </p:anim>
                                    <p:anim calcmode="lin" valueType="num">
                                      <p:cBhvr additive="base">
                                        <p:cTn id="38" dur="500" fill="hold"/>
                                        <p:tgtEl>
                                          <p:spTgt spid="4905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500" grpId="0"/>
      <p:bldP spid="490501" grpId="0"/>
      <p:bldP spid="490502" grpId="0"/>
      <p:bldP spid="490504" grpId="0"/>
      <p:bldP spid="490505" grpId="0"/>
      <p:bldP spid="4905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3555" name="Footer Placeholder 4"/>
          <p:cNvSpPr>
            <a:spLocks noGrp="1"/>
          </p:cNvSpPr>
          <p:nvPr>
            <p:ph type="ftr" sz="quarter" idx="11"/>
          </p:nvPr>
        </p:nvSpPr>
        <p:spPr>
          <a:noFill/>
        </p:spPr>
        <p:txBody>
          <a:bodyPr/>
          <a:lstStyle/>
          <a:p>
            <a:r>
              <a:rPr lang="en-US" smtClean="0"/>
              <a:t>SYSC 5704: Elements of Computer Systems</a:t>
            </a:r>
          </a:p>
        </p:txBody>
      </p:sp>
      <p:sp>
        <p:nvSpPr>
          <p:cNvPr id="23556" name="Slide Number Placeholder 5"/>
          <p:cNvSpPr>
            <a:spLocks noGrp="1"/>
          </p:cNvSpPr>
          <p:nvPr>
            <p:ph type="sldNum" sz="quarter" idx="12"/>
          </p:nvPr>
        </p:nvSpPr>
        <p:spPr>
          <a:noFill/>
        </p:spPr>
        <p:txBody>
          <a:bodyPr/>
          <a:lstStyle/>
          <a:p>
            <a:fld id="{37A58975-1CED-4C7F-9306-346D28A1BE91}" type="slidenum">
              <a:rPr lang="en-US" smtClean="0"/>
              <a:pPr/>
              <a:t>23</a:t>
            </a:fld>
            <a:endParaRPr lang="en-US" smtClean="0"/>
          </a:p>
        </p:txBody>
      </p:sp>
      <p:sp>
        <p:nvSpPr>
          <p:cNvPr id="23557" name="Rectangle 2"/>
          <p:cNvSpPr>
            <a:spLocks noGrp="1" noChangeArrowheads="1"/>
          </p:cNvSpPr>
          <p:nvPr>
            <p:ph type="title"/>
          </p:nvPr>
        </p:nvSpPr>
        <p:spPr/>
        <p:txBody>
          <a:bodyPr/>
          <a:lstStyle/>
          <a:p>
            <a:pPr eaLnBrk="1" hangingPunct="1"/>
            <a:r>
              <a:rPr lang="en-US" sz="4000" smtClean="0"/>
              <a:t>Problem of the Day :                Buffer Chaining</a:t>
            </a:r>
          </a:p>
        </p:txBody>
      </p:sp>
      <p:sp>
        <p:nvSpPr>
          <p:cNvPr id="23558" name="Rectangle 3"/>
          <p:cNvSpPr>
            <a:spLocks noGrp="1" noChangeArrowheads="1"/>
          </p:cNvSpPr>
          <p:nvPr>
            <p:ph type="body" idx="1"/>
          </p:nvPr>
        </p:nvSpPr>
        <p:spPr/>
        <p:txBody>
          <a:bodyPr/>
          <a:lstStyle/>
          <a:p>
            <a:pPr eaLnBrk="1" hangingPunct="1"/>
            <a:r>
              <a:rPr lang="en-US" sz="2400" smtClean="0"/>
              <a:t>CPU allocates &gt;1 buffer in memory, as a linked list</a:t>
            </a:r>
          </a:p>
          <a:p>
            <a:pPr eaLnBrk="1" hangingPunct="1"/>
            <a:r>
              <a:rPr lang="en-US" sz="2400" smtClean="0"/>
              <a:t>CPU initializes DMA with list.</a:t>
            </a:r>
          </a:p>
          <a:p>
            <a:pPr eaLnBrk="1" hangingPunct="1"/>
            <a:r>
              <a:rPr lang="en-US" sz="2400" smtClean="0"/>
              <a:t>DMA fills each buffer without waiting for CPU</a:t>
            </a:r>
          </a:p>
        </p:txBody>
      </p:sp>
      <p:pic>
        <p:nvPicPr>
          <p:cNvPr id="23559" name="Picture 6" descr="figure15-9.bmp"/>
          <p:cNvPicPr>
            <a:picLocks noChangeAspect="1"/>
          </p:cNvPicPr>
          <p:nvPr/>
        </p:nvPicPr>
        <p:blipFill>
          <a:blip r:embed="rId3" cstate="print"/>
          <a:srcRect/>
          <a:stretch>
            <a:fillRect/>
          </a:stretch>
        </p:blipFill>
        <p:spPr bwMode="auto">
          <a:xfrm>
            <a:off x="457200" y="3124200"/>
            <a:ext cx="7848600" cy="3206750"/>
          </a:xfrm>
          <a:prstGeom prst="rect">
            <a:avLst/>
          </a:prstGeom>
          <a:noFill/>
          <a:ln w="9525">
            <a:noFill/>
            <a:miter lim="800000"/>
            <a:headEnd/>
            <a:tailEnd/>
          </a:ln>
        </p:spPr>
      </p:pic>
      <p:sp>
        <p:nvSpPr>
          <p:cNvPr id="23560" name="TextBox 7"/>
          <p:cNvSpPr txBox="1">
            <a:spLocks noChangeArrowheads="1"/>
          </p:cNvSpPr>
          <p:nvPr/>
        </p:nvSpPr>
        <p:spPr bwMode="auto">
          <a:xfrm>
            <a:off x="1143000" y="5715000"/>
            <a:ext cx="954088" cy="400050"/>
          </a:xfrm>
          <a:prstGeom prst="rect">
            <a:avLst/>
          </a:prstGeom>
          <a:noFill/>
          <a:ln w="9525">
            <a:noFill/>
            <a:miter lim="800000"/>
            <a:headEnd/>
            <a:tailEnd/>
          </a:ln>
        </p:spPr>
        <p:txBody>
          <a:bodyPr wrap="none">
            <a:spAutoFit/>
          </a:bodyPr>
          <a:lstStyle/>
          <a:p>
            <a:r>
              <a:rPr lang="en-US"/>
              <a:t>Comer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4579" name="Footer Placeholder 4"/>
          <p:cNvSpPr>
            <a:spLocks noGrp="1"/>
          </p:cNvSpPr>
          <p:nvPr>
            <p:ph type="ftr" sz="quarter" idx="11"/>
          </p:nvPr>
        </p:nvSpPr>
        <p:spPr>
          <a:noFill/>
        </p:spPr>
        <p:txBody>
          <a:bodyPr/>
          <a:lstStyle/>
          <a:p>
            <a:r>
              <a:rPr lang="en-US" smtClean="0"/>
              <a:t>SYSC 5704: Elements of Computer Systems</a:t>
            </a:r>
          </a:p>
        </p:txBody>
      </p:sp>
      <p:sp>
        <p:nvSpPr>
          <p:cNvPr id="24580" name="Slide Number Placeholder 5"/>
          <p:cNvSpPr>
            <a:spLocks noGrp="1"/>
          </p:cNvSpPr>
          <p:nvPr>
            <p:ph type="sldNum" sz="quarter" idx="12"/>
          </p:nvPr>
        </p:nvSpPr>
        <p:spPr>
          <a:noFill/>
        </p:spPr>
        <p:txBody>
          <a:bodyPr/>
          <a:lstStyle/>
          <a:p>
            <a:fld id="{C19C721B-B623-492E-A563-AE8FE357677F}" type="slidenum">
              <a:rPr lang="en-US" smtClean="0"/>
              <a:pPr/>
              <a:t>24</a:t>
            </a:fld>
            <a:endParaRPr lang="en-US" smtClean="0"/>
          </a:p>
        </p:txBody>
      </p:sp>
      <p:sp>
        <p:nvSpPr>
          <p:cNvPr id="24581" name="Rectangle 2"/>
          <p:cNvSpPr>
            <a:spLocks noGrp="1" noChangeArrowheads="1"/>
          </p:cNvSpPr>
          <p:nvPr>
            <p:ph type="title"/>
          </p:nvPr>
        </p:nvSpPr>
        <p:spPr>
          <a:xfrm>
            <a:off x="457200" y="76200"/>
            <a:ext cx="8229600" cy="1143000"/>
          </a:xfrm>
        </p:spPr>
        <p:txBody>
          <a:bodyPr/>
          <a:lstStyle/>
          <a:p>
            <a:pPr eaLnBrk="1" hangingPunct="1"/>
            <a:r>
              <a:rPr lang="en-US" smtClean="0"/>
              <a:t>Interrupts : The Full Story</a:t>
            </a:r>
          </a:p>
        </p:txBody>
      </p:sp>
      <p:sp>
        <p:nvSpPr>
          <p:cNvPr id="24582" name="Rectangle 3"/>
          <p:cNvSpPr>
            <a:spLocks noGrp="1" noChangeArrowheads="1"/>
          </p:cNvSpPr>
          <p:nvPr>
            <p:ph type="body" idx="1"/>
          </p:nvPr>
        </p:nvSpPr>
        <p:spPr>
          <a:xfrm>
            <a:off x="457200" y="1020763"/>
            <a:ext cx="8229600" cy="4525962"/>
          </a:xfrm>
        </p:spPr>
        <p:txBody>
          <a:bodyPr/>
          <a:lstStyle/>
          <a:p>
            <a:pPr eaLnBrk="1" hangingPunct="1"/>
            <a:r>
              <a:rPr lang="en-US" smtClean="0"/>
              <a:t>Interrupt Classes:</a:t>
            </a:r>
          </a:p>
          <a:p>
            <a:pPr lvl="1" eaLnBrk="1" hangingPunct="1"/>
            <a:r>
              <a:rPr lang="en-US" sz="2400" smtClean="0"/>
              <a:t>Exceptions: generated by some condition in a program that occurs as a result of an instruction execution, such as arithmetic overflow, division by zero, attempt to execute an illegal instruction</a:t>
            </a:r>
          </a:p>
          <a:p>
            <a:pPr lvl="1" eaLnBrk="1" hangingPunct="1"/>
            <a:r>
              <a:rPr lang="en-US" sz="2400" smtClean="0"/>
              <a:t>Timer: generated by a timer within the CPU. This allows the OS to perform certain functions on a regular basis</a:t>
            </a:r>
          </a:p>
          <a:p>
            <a:pPr lvl="1" eaLnBrk="1" hangingPunct="1"/>
            <a:r>
              <a:rPr lang="en-US" sz="2400" smtClean="0"/>
              <a:t>I/O: generated by an I/O controller, to signal normal completion of an operation or to signal various error conditions</a:t>
            </a:r>
          </a:p>
          <a:p>
            <a:pPr lvl="1" eaLnBrk="1" hangingPunct="1"/>
            <a:r>
              <a:rPr lang="en-US" sz="2400" smtClean="0"/>
              <a:t>Hardware failure: generated by a hardware failure, such as power failure or memory parity error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5603" name="Footer Placeholder 4"/>
          <p:cNvSpPr>
            <a:spLocks noGrp="1"/>
          </p:cNvSpPr>
          <p:nvPr>
            <p:ph type="ftr" sz="quarter" idx="11"/>
          </p:nvPr>
        </p:nvSpPr>
        <p:spPr>
          <a:noFill/>
        </p:spPr>
        <p:txBody>
          <a:bodyPr/>
          <a:lstStyle/>
          <a:p>
            <a:r>
              <a:rPr lang="en-US" smtClean="0"/>
              <a:t>SYSC 5704: Elements of Computer Systems</a:t>
            </a:r>
          </a:p>
        </p:txBody>
      </p:sp>
      <p:sp>
        <p:nvSpPr>
          <p:cNvPr id="25604" name="Slide Number Placeholder 5"/>
          <p:cNvSpPr>
            <a:spLocks noGrp="1"/>
          </p:cNvSpPr>
          <p:nvPr>
            <p:ph type="sldNum" sz="quarter" idx="12"/>
          </p:nvPr>
        </p:nvSpPr>
        <p:spPr>
          <a:noFill/>
        </p:spPr>
        <p:txBody>
          <a:bodyPr/>
          <a:lstStyle/>
          <a:p>
            <a:fld id="{7B1D968D-7C03-458F-AAD4-244B9A7768F0}" type="slidenum">
              <a:rPr lang="en-US" smtClean="0"/>
              <a:pPr/>
              <a:t>25</a:t>
            </a:fld>
            <a:endParaRPr lang="en-US" smtClean="0"/>
          </a:p>
        </p:txBody>
      </p:sp>
      <p:pic>
        <p:nvPicPr>
          <p:cNvPr id="25605" name="Picture 4"/>
          <p:cNvPicPr>
            <a:picLocks noChangeAspect="1" noChangeArrowheads="1"/>
          </p:cNvPicPr>
          <p:nvPr/>
        </p:nvPicPr>
        <p:blipFill>
          <a:blip r:embed="rId2" cstate="print"/>
          <a:srcRect/>
          <a:stretch>
            <a:fillRect/>
          </a:stretch>
        </p:blipFill>
        <p:spPr bwMode="auto">
          <a:xfrm>
            <a:off x="2209800" y="1333500"/>
            <a:ext cx="6835775" cy="4305300"/>
          </a:xfrm>
          <a:prstGeom prst="rect">
            <a:avLst/>
          </a:prstGeom>
          <a:noFill/>
          <a:ln w="9525">
            <a:noFill/>
            <a:miter lim="800000"/>
            <a:headEnd/>
            <a:tailEnd/>
          </a:ln>
        </p:spPr>
      </p:pic>
      <p:sp>
        <p:nvSpPr>
          <p:cNvPr id="25606" name="Rectangle 2"/>
          <p:cNvSpPr>
            <a:spLocks noGrp="1" noChangeArrowheads="1"/>
          </p:cNvSpPr>
          <p:nvPr>
            <p:ph type="title"/>
          </p:nvPr>
        </p:nvSpPr>
        <p:spPr/>
        <p:txBody>
          <a:bodyPr/>
          <a:lstStyle/>
          <a:p>
            <a:pPr eaLnBrk="1" hangingPunct="1"/>
            <a:r>
              <a:rPr lang="en-US" sz="4000" smtClean="0"/>
              <a:t>From User Program’s Point of View </a:t>
            </a:r>
          </a:p>
        </p:txBody>
      </p:sp>
      <p:sp>
        <p:nvSpPr>
          <p:cNvPr id="25607" name="Rectangle 3"/>
          <p:cNvSpPr>
            <a:spLocks noGrp="1" noChangeArrowheads="1"/>
          </p:cNvSpPr>
          <p:nvPr>
            <p:ph type="body" idx="1"/>
          </p:nvPr>
        </p:nvSpPr>
        <p:spPr>
          <a:xfrm>
            <a:off x="76200" y="1295400"/>
            <a:ext cx="3581400" cy="4876800"/>
          </a:xfrm>
        </p:spPr>
        <p:txBody>
          <a:bodyPr/>
          <a:lstStyle/>
          <a:p>
            <a:pPr eaLnBrk="1" hangingPunct="1">
              <a:lnSpc>
                <a:spcPct val="90000"/>
              </a:lnSpc>
            </a:pPr>
            <a:r>
              <a:rPr lang="en-US" sz="2400" smtClean="0"/>
              <a:t>Interrupt normal sequence of operation</a:t>
            </a:r>
          </a:p>
          <a:p>
            <a:pPr eaLnBrk="1" hangingPunct="1">
              <a:lnSpc>
                <a:spcPct val="90000"/>
              </a:lnSpc>
            </a:pPr>
            <a:r>
              <a:rPr lang="en-US" sz="2400" smtClean="0"/>
              <a:t>When interrupt processing completed, execution resumes</a:t>
            </a:r>
          </a:p>
          <a:p>
            <a:pPr eaLnBrk="1" hangingPunct="1">
              <a:lnSpc>
                <a:spcPct val="90000"/>
              </a:lnSpc>
            </a:pPr>
            <a:r>
              <a:rPr lang="en-US" sz="2400" smtClean="0"/>
              <a:t>Program does not have to contain any special code to accommodate interrupts; CPU and OS are responsible for this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6627" name="Footer Placeholder 4"/>
          <p:cNvSpPr>
            <a:spLocks noGrp="1"/>
          </p:cNvSpPr>
          <p:nvPr>
            <p:ph type="ftr" sz="quarter" idx="11"/>
          </p:nvPr>
        </p:nvSpPr>
        <p:spPr>
          <a:noFill/>
        </p:spPr>
        <p:txBody>
          <a:bodyPr/>
          <a:lstStyle/>
          <a:p>
            <a:r>
              <a:rPr lang="en-US" smtClean="0"/>
              <a:t>SYSC 5704: Elements of Computer Systems</a:t>
            </a:r>
          </a:p>
        </p:txBody>
      </p:sp>
      <p:sp>
        <p:nvSpPr>
          <p:cNvPr id="26628" name="Slide Number Placeholder 5"/>
          <p:cNvSpPr>
            <a:spLocks noGrp="1"/>
          </p:cNvSpPr>
          <p:nvPr>
            <p:ph type="sldNum" sz="quarter" idx="12"/>
          </p:nvPr>
        </p:nvSpPr>
        <p:spPr>
          <a:noFill/>
        </p:spPr>
        <p:txBody>
          <a:bodyPr/>
          <a:lstStyle/>
          <a:p>
            <a:fld id="{8FA435AF-35C1-4BB1-AFD0-3729AB3A69BF}" type="slidenum">
              <a:rPr lang="en-US" smtClean="0"/>
              <a:pPr/>
              <a:t>26</a:t>
            </a:fld>
            <a:endParaRPr lang="en-US" smtClean="0"/>
          </a:p>
        </p:txBody>
      </p:sp>
      <p:sp>
        <p:nvSpPr>
          <p:cNvPr id="26629" name="Rectangle 2"/>
          <p:cNvSpPr>
            <a:spLocks noGrp="1" noChangeArrowheads="1"/>
          </p:cNvSpPr>
          <p:nvPr>
            <p:ph type="title"/>
          </p:nvPr>
        </p:nvSpPr>
        <p:spPr/>
        <p:txBody>
          <a:bodyPr/>
          <a:lstStyle/>
          <a:p>
            <a:pPr eaLnBrk="1" hangingPunct="1"/>
            <a:r>
              <a:rPr lang="en-US" smtClean="0"/>
              <a:t>Interrupts and Instruction cycle</a:t>
            </a:r>
          </a:p>
        </p:txBody>
      </p:sp>
      <p:pic>
        <p:nvPicPr>
          <p:cNvPr id="26630" name="Picture 3"/>
          <p:cNvPicPr>
            <a:picLocks noChangeAspect="1" noChangeArrowheads="1"/>
          </p:cNvPicPr>
          <p:nvPr/>
        </p:nvPicPr>
        <p:blipFill>
          <a:blip r:embed="rId3" cstate="print"/>
          <a:srcRect/>
          <a:stretch>
            <a:fillRect/>
          </a:stretch>
        </p:blipFill>
        <p:spPr bwMode="auto">
          <a:xfrm>
            <a:off x="533400" y="1828800"/>
            <a:ext cx="7486650" cy="3392488"/>
          </a:xfrm>
          <a:prstGeom prst="rect">
            <a:avLst/>
          </a:prstGeom>
          <a:noFill/>
          <a:ln w="9525">
            <a:noFill/>
            <a:miter lim="800000"/>
            <a:headEnd/>
            <a:tailEnd/>
          </a:ln>
        </p:spPr>
      </p:pic>
      <p:sp>
        <p:nvSpPr>
          <p:cNvPr id="26631" name="Rectangle 4"/>
          <p:cNvSpPr>
            <a:spLocks noGrp="1" noChangeArrowheads="1"/>
          </p:cNvSpPr>
          <p:nvPr>
            <p:ph type="body" idx="1"/>
          </p:nvPr>
        </p:nvSpPr>
        <p:spPr>
          <a:xfrm>
            <a:off x="381000" y="1600200"/>
            <a:ext cx="8229600" cy="4525963"/>
          </a:xfrm>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7651" name="Footer Placeholder 4"/>
          <p:cNvSpPr>
            <a:spLocks noGrp="1"/>
          </p:cNvSpPr>
          <p:nvPr>
            <p:ph type="ftr" sz="quarter" idx="11"/>
          </p:nvPr>
        </p:nvSpPr>
        <p:spPr>
          <a:noFill/>
        </p:spPr>
        <p:txBody>
          <a:bodyPr/>
          <a:lstStyle/>
          <a:p>
            <a:r>
              <a:rPr lang="en-US" smtClean="0"/>
              <a:t>SYSC 5704: Elements of Computer Systems</a:t>
            </a:r>
          </a:p>
        </p:txBody>
      </p:sp>
      <p:sp>
        <p:nvSpPr>
          <p:cNvPr id="27652" name="Slide Number Placeholder 5"/>
          <p:cNvSpPr>
            <a:spLocks noGrp="1"/>
          </p:cNvSpPr>
          <p:nvPr>
            <p:ph type="sldNum" sz="quarter" idx="12"/>
          </p:nvPr>
        </p:nvSpPr>
        <p:spPr>
          <a:noFill/>
        </p:spPr>
        <p:txBody>
          <a:bodyPr/>
          <a:lstStyle/>
          <a:p>
            <a:fld id="{20994F2F-05C4-46EE-AF6C-4A3249650C6E}" type="slidenum">
              <a:rPr lang="en-US" smtClean="0"/>
              <a:pPr/>
              <a:t>27</a:t>
            </a:fld>
            <a:endParaRPr lang="en-US" smtClean="0"/>
          </a:p>
        </p:txBody>
      </p:sp>
      <p:sp>
        <p:nvSpPr>
          <p:cNvPr id="27653" name="Rectangle 2"/>
          <p:cNvSpPr>
            <a:spLocks noGrp="1" noChangeArrowheads="1"/>
          </p:cNvSpPr>
          <p:nvPr>
            <p:ph type="title"/>
          </p:nvPr>
        </p:nvSpPr>
        <p:spPr/>
        <p:txBody>
          <a:bodyPr/>
          <a:lstStyle/>
          <a:p>
            <a:pPr eaLnBrk="1" hangingPunct="1"/>
            <a:r>
              <a:rPr lang="en-US" smtClean="0"/>
              <a:t>Interrupt Processing</a:t>
            </a:r>
          </a:p>
        </p:txBody>
      </p:sp>
      <p:sp>
        <p:nvSpPr>
          <p:cNvPr id="27654" name="Rectangle 3"/>
          <p:cNvSpPr>
            <a:spLocks noGrp="1" noChangeArrowheads="1"/>
          </p:cNvSpPr>
          <p:nvPr>
            <p:ph type="body" idx="1"/>
          </p:nvPr>
        </p:nvSpPr>
        <p:spPr>
          <a:xfrm>
            <a:off x="838200" y="1219200"/>
            <a:ext cx="7772400" cy="4724400"/>
          </a:xfrm>
        </p:spPr>
        <p:txBody>
          <a:bodyPr/>
          <a:lstStyle/>
          <a:p>
            <a:pPr eaLnBrk="1" hangingPunct="1">
              <a:lnSpc>
                <a:spcPct val="80000"/>
              </a:lnSpc>
            </a:pPr>
            <a:r>
              <a:rPr lang="en-US" sz="2400" smtClean="0">
                <a:solidFill>
                  <a:schemeClr val="accent2"/>
                </a:solidFill>
              </a:rPr>
              <a:t>CPU</a:t>
            </a:r>
            <a:r>
              <a:rPr lang="en-US" sz="2400" smtClean="0"/>
              <a:t> suspends execution of the current program</a:t>
            </a:r>
          </a:p>
          <a:p>
            <a:pPr lvl="1" eaLnBrk="1" hangingPunct="1">
              <a:lnSpc>
                <a:spcPct val="80000"/>
              </a:lnSpc>
            </a:pPr>
            <a:r>
              <a:rPr lang="en-US" sz="2000" smtClean="0"/>
              <a:t>Saves its context</a:t>
            </a:r>
          </a:p>
          <a:p>
            <a:pPr lvl="2" eaLnBrk="1" hangingPunct="1">
              <a:lnSpc>
                <a:spcPct val="80000"/>
              </a:lnSpc>
            </a:pPr>
            <a:r>
              <a:rPr lang="en-US" sz="1800" smtClean="0"/>
              <a:t>Address of the next instruction to be executed (current contents of PC) and any other data</a:t>
            </a:r>
          </a:p>
          <a:p>
            <a:pPr eaLnBrk="1" hangingPunct="1">
              <a:lnSpc>
                <a:spcPct val="80000"/>
              </a:lnSpc>
            </a:pPr>
            <a:r>
              <a:rPr lang="en-US" sz="2400" smtClean="0">
                <a:solidFill>
                  <a:schemeClr val="accent2"/>
                </a:solidFill>
              </a:rPr>
              <a:t>CPU</a:t>
            </a:r>
            <a:r>
              <a:rPr lang="en-US" sz="2400" smtClean="0"/>
              <a:t> sets the PC to the starting address of an ISR</a:t>
            </a:r>
          </a:p>
          <a:p>
            <a:pPr eaLnBrk="1" hangingPunct="1">
              <a:lnSpc>
                <a:spcPct val="80000"/>
              </a:lnSpc>
            </a:pPr>
            <a:r>
              <a:rPr lang="en-US" sz="2400" smtClean="0">
                <a:solidFill>
                  <a:schemeClr val="accent2"/>
                </a:solidFill>
              </a:rPr>
              <a:t>CPU</a:t>
            </a:r>
            <a:r>
              <a:rPr lang="en-US" sz="2400" smtClean="0"/>
              <a:t> proceeds to the fetch cycle and fetches the first instruction in ISR which is generally a part of the OS</a:t>
            </a:r>
          </a:p>
          <a:p>
            <a:pPr lvl="1" eaLnBrk="1" hangingPunct="1">
              <a:lnSpc>
                <a:spcPct val="80000"/>
              </a:lnSpc>
            </a:pPr>
            <a:r>
              <a:rPr lang="en-US" sz="2000" smtClean="0"/>
              <a:t>ISR typically determines the nature of the interrupt and performs whatever actions are needed.</a:t>
            </a:r>
          </a:p>
          <a:p>
            <a:pPr lvl="2" eaLnBrk="1" hangingPunct="1">
              <a:lnSpc>
                <a:spcPct val="80000"/>
              </a:lnSpc>
            </a:pPr>
            <a:r>
              <a:rPr lang="en-US" sz="1800" smtClean="0"/>
              <a:t>It handles the interrupt</a:t>
            </a:r>
          </a:p>
          <a:p>
            <a:pPr lvl="2" eaLnBrk="1" hangingPunct="1">
              <a:lnSpc>
                <a:spcPct val="80000"/>
              </a:lnSpc>
            </a:pPr>
            <a:r>
              <a:rPr lang="en-US" sz="1800" smtClean="0">
                <a:solidFill>
                  <a:schemeClr val="accent2"/>
                </a:solidFill>
              </a:rPr>
              <a:t>ISR = Interrupt Handler = Device Handler</a:t>
            </a:r>
          </a:p>
          <a:p>
            <a:pPr lvl="1" eaLnBrk="1" hangingPunct="1">
              <a:lnSpc>
                <a:spcPct val="80000"/>
              </a:lnSpc>
            </a:pPr>
            <a:r>
              <a:rPr lang="en-US" sz="2000" smtClean="0"/>
              <a:t>For example, ISR determines which I/O module generated the interrupt and may branch to a program that will write more data out to that I/O module.</a:t>
            </a:r>
          </a:p>
          <a:p>
            <a:pPr lvl="1" eaLnBrk="1" hangingPunct="1">
              <a:lnSpc>
                <a:spcPct val="80000"/>
              </a:lnSpc>
            </a:pPr>
            <a:r>
              <a:rPr lang="en-US" sz="2000" smtClean="0"/>
              <a:t>When ISR is completed, CPU can resume execution of the user program at the point of interruption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2"/>
          <p:cNvSpPr>
            <a:spLocks noGrp="1"/>
          </p:cNvSpPr>
          <p:nvPr>
            <p:ph type="dt" sz="quarter" idx="10"/>
          </p:nvPr>
        </p:nvSpPr>
        <p:spPr>
          <a:noFill/>
        </p:spPr>
        <p:txBody>
          <a:bodyPr/>
          <a:lstStyle/>
          <a:p>
            <a:r>
              <a:rPr lang="en-US" dirty="0" smtClean="0"/>
              <a:t>Fall 2012</a:t>
            </a:r>
            <a:endParaRPr lang="en-US" dirty="0" smtClean="0"/>
          </a:p>
        </p:txBody>
      </p:sp>
      <p:sp>
        <p:nvSpPr>
          <p:cNvPr id="28675" name="Footer Placeholder 3"/>
          <p:cNvSpPr>
            <a:spLocks noGrp="1"/>
          </p:cNvSpPr>
          <p:nvPr>
            <p:ph type="ftr" sz="quarter" idx="11"/>
          </p:nvPr>
        </p:nvSpPr>
        <p:spPr>
          <a:noFill/>
        </p:spPr>
        <p:txBody>
          <a:bodyPr/>
          <a:lstStyle/>
          <a:p>
            <a:r>
              <a:rPr lang="en-US" smtClean="0"/>
              <a:t>SYSC 5704: Elements of Computer Systems</a:t>
            </a:r>
          </a:p>
        </p:txBody>
      </p:sp>
      <p:sp>
        <p:nvSpPr>
          <p:cNvPr id="28676" name="Slide Number Placeholder 4"/>
          <p:cNvSpPr>
            <a:spLocks noGrp="1"/>
          </p:cNvSpPr>
          <p:nvPr>
            <p:ph type="sldNum" sz="quarter" idx="12"/>
          </p:nvPr>
        </p:nvSpPr>
        <p:spPr>
          <a:noFill/>
        </p:spPr>
        <p:txBody>
          <a:bodyPr/>
          <a:lstStyle/>
          <a:p>
            <a:fld id="{AB786C7C-E660-4B52-9558-EBD45362D1F9}" type="slidenum">
              <a:rPr lang="en-US" smtClean="0"/>
              <a:pPr/>
              <a:t>28</a:t>
            </a:fld>
            <a:endParaRPr lang="en-US" smtClean="0"/>
          </a:p>
        </p:txBody>
      </p:sp>
      <p:sp>
        <p:nvSpPr>
          <p:cNvPr id="28677" name="Rectangle 2"/>
          <p:cNvSpPr>
            <a:spLocks noGrp="1" noChangeArrowheads="1"/>
          </p:cNvSpPr>
          <p:nvPr>
            <p:ph type="title"/>
          </p:nvPr>
        </p:nvSpPr>
        <p:spPr>
          <a:xfrm>
            <a:off x="457200" y="274638"/>
            <a:ext cx="8229600" cy="838200"/>
          </a:xfrm>
        </p:spPr>
        <p:txBody>
          <a:bodyPr/>
          <a:lstStyle/>
          <a:p>
            <a:pPr eaLnBrk="1" hangingPunct="1"/>
            <a:r>
              <a:rPr lang="en-US" smtClean="0"/>
              <a:t>Simple </a:t>
            </a:r>
            <a:r>
              <a:rPr lang="en-US" smtClean="0">
                <a:solidFill>
                  <a:schemeClr val="accent2"/>
                </a:solidFill>
              </a:rPr>
              <a:t>Interrupt Processing</a:t>
            </a:r>
          </a:p>
        </p:txBody>
      </p:sp>
      <p:pic>
        <p:nvPicPr>
          <p:cNvPr id="28678" name="Picture 3"/>
          <p:cNvPicPr>
            <a:picLocks noChangeAspect="1" noChangeArrowheads="1"/>
          </p:cNvPicPr>
          <p:nvPr/>
        </p:nvPicPr>
        <p:blipFill>
          <a:blip r:embed="rId2" cstate="print"/>
          <a:srcRect/>
          <a:stretch>
            <a:fillRect/>
          </a:stretch>
        </p:blipFill>
        <p:spPr bwMode="auto">
          <a:xfrm>
            <a:off x="2354263" y="1143000"/>
            <a:ext cx="4435475" cy="5127625"/>
          </a:xfrm>
          <a:prstGeom prst="rect">
            <a:avLst/>
          </a:prstGeom>
          <a:noFill/>
          <a:ln w="9525">
            <a:noFill/>
            <a:miter lim="800000"/>
            <a:headEnd/>
            <a:tailEnd/>
          </a:ln>
        </p:spPr>
      </p:pic>
      <p:sp>
        <p:nvSpPr>
          <p:cNvPr id="8" name="Oval 7"/>
          <p:cNvSpPr>
            <a:spLocks noChangeArrowheads="1"/>
          </p:cNvSpPr>
          <p:nvPr/>
        </p:nvSpPr>
        <p:spPr bwMode="auto">
          <a:xfrm>
            <a:off x="5638800" y="4724400"/>
            <a:ext cx="609600" cy="609600"/>
          </a:xfrm>
          <a:prstGeom prst="ellipse">
            <a:avLst/>
          </a:prstGeom>
          <a:noFill/>
          <a:ln w="38100" algn="ctr">
            <a:solidFill>
              <a:schemeClr val="accent1"/>
            </a:solidFill>
            <a:round/>
            <a:headEnd/>
            <a:tailEnd/>
          </a:ln>
        </p:spPr>
        <p:txBody>
          <a:bodyPr wrap="none">
            <a:spAutoFit/>
          </a:bodyPr>
          <a:lstStyle/>
          <a:p>
            <a:pPr marL="342900" indent="-342900"/>
            <a:endParaRPr lang="en-US"/>
          </a:p>
        </p:txBody>
      </p:sp>
      <p:sp>
        <p:nvSpPr>
          <p:cNvPr id="9" name="Oval 8"/>
          <p:cNvSpPr>
            <a:spLocks noChangeArrowheads="1"/>
          </p:cNvSpPr>
          <p:nvPr/>
        </p:nvSpPr>
        <p:spPr bwMode="auto">
          <a:xfrm>
            <a:off x="3352800" y="4191000"/>
            <a:ext cx="609600" cy="609600"/>
          </a:xfrm>
          <a:prstGeom prst="ellipse">
            <a:avLst/>
          </a:prstGeom>
          <a:noFill/>
          <a:ln w="38100" algn="ctr">
            <a:solidFill>
              <a:schemeClr val="accent1"/>
            </a:solidFill>
            <a:round/>
            <a:headEnd/>
            <a:tailEnd/>
          </a:ln>
        </p:spPr>
        <p:txBody>
          <a:bodyPr wrap="none">
            <a:spAutoFit/>
          </a:bodyPr>
          <a:lstStyle/>
          <a:p>
            <a:pPr marL="342900" indent="-342900"/>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9699" name="Footer Placeholder 4"/>
          <p:cNvSpPr>
            <a:spLocks noGrp="1"/>
          </p:cNvSpPr>
          <p:nvPr>
            <p:ph type="ftr" sz="quarter" idx="11"/>
          </p:nvPr>
        </p:nvSpPr>
        <p:spPr>
          <a:noFill/>
        </p:spPr>
        <p:txBody>
          <a:bodyPr/>
          <a:lstStyle/>
          <a:p>
            <a:r>
              <a:rPr lang="en-US" smtClean="0"/>
              <a:t>SYSC 5704: Elements of Computer Systems</a:t>
            </a:r>
          </a:p>
        </p:txBody>
      </p:sp>
      <p:sp>
        <p:nvSpPr>
          <p:cNvPr id="29700" name="Slide Number Placeholder 5"/>
          <p:cNvSpPr>
            <a:spLocks noGrp="1"/>
          </p:cNvSpPr>
          <p:nvPr>
            <p:ph type="sldNum" sz="quarter" idx="12"/>
          </p:nvPr>
        </p:nvSpPr>
        <p:spPr>
          <a:noFill/>
        </p:spPr>
        <p:txBody>
          <a:bodyPr/>
          <a:lstStyle/>
          <a:p>
            <a:fld id="{BAD15CD9-5F9C-4240-BA00-3AABA8FA8526}" type="slidenum">
              <a:rPr lang="en-US" smtClean="0"/>
              <a:pPr/>
              <a:t>29</a:t>
            </a:fld>
            <a:endParaRPr lang="en-US" smtClean="0"/>
          </a:p>
        </p:txBody>
      </p:sp>
      <p:sp>
        <p:nvSpPr>
          <p:cNvPr id="29701" name="Rectangle 2"/>
          <p:cNvSpPr>
            <a:spLocks noGrp="1" noChangeArrowheads="1"/>
          </p:cNvSpPr>
          <p:nvPr>
            <p:ph type="title"/>
          </p:nvPr>
        </p:nvSpPr>
        <p:spPr>
          <a:xfrm>
            <a:off x="457200" y="274638"/>
            <a:ext cx="8229600" cy="914400"/>
          </a:xfrm>
        </p:spPr>
        <p:txBody>
          <a:bodyPr/>
          <a:lstStyle/>
          <a:p>
            <a:pPr eaLnBrk="1" hangingPunct="1"/>
            <a:r>
              <a:rPr lang="en-US" smtClean="0"/>
              <a:t>Multiple interrupts: sequential order</a:t>
            </a:r>
          </a:p>
        </p:txBody>
      </p:sp>
      <p:sp>
        <p:nvSpPr>
          <p:cNvPr id="29702" name="Rectangle 3"/>
          <p:cNvSpPr>
            <a:spLocks noGrp="1" noChangeArrowheads="1"/>
          </p:cNvSpPr>
          <p:nvPr>
            <p:ph type="body" idx="1"/>
          </p:nvPr>
        </p:nvSpPr>
        <p:spPr>
          <a:xfrm>
            <a:off x="457200" y="4868863"/>
            <a:ext cx="8229600" cy="1257300"/>
          </a:xfrm>
        </p:spPr>
        <p:txBody>
          <a:bodyPr/>
          <a:lstStyle/>
          <a:p>
            <a:pPr eaLnBrk="1" hangingPunct="1">
              <a:lnSpc>
                <a:spcPct val="90000"/>
              </a:lnSpc>
            </a:pPr>
            <a:r>
              <a:rPr lang="en-US" sz="2400" smtClean="0"/>
              <a:t>Disable interrupts during an interrupt</a:t>
            </a:r>
          </a:p>
          <a:p>
            <a:pPr eaLnBrk="1" hangingPunct="1">
              <a:lnSpc>
                <a:spcPct val="90000"/>
              </a:lnSpc>
            </a:pPr>
            <a:r>
              <a:rPr lang="en-US" sz="2400" smtClean="0"/>
              <a:t>Interrupts remain pending until CPU enables interrupts</a:t>
            </a:r>
          </a:p>
          <a:p>
            <a:pPr eaLnBrk="1" hangingPunct="1">
              <a:lnSpc>
                <a:spcPct val="90000"/>
              </a:lnSpc>
            </a:pPr>
            <a:r>
              <a:rPr lang="en-US" sz="2400" smtClean="0"/>
              <a:t>After the handler routine completes, CPU checks for additional interrupts pending</a:t>
            </a:r>
          </a:p>
        </p:txBody>
      </p:sp>
      <p:pic>
        <p:nvPicPr>
          <p:cNvPr id="29703" name="Picture 4"/>
          <p:cNvPicPr>
            <a:picLocks noChangeAspect="1" noChangeArrowheads="1"/>
          </p:cNvPicPr>
          <p:nvPr/>
        </p:nvPicPr>
        <p:blipFill>
          <a:blip r:embed="rId2" cstate="print"/>
          <a:srcRect/>
          <a:stretch>
            <a:fillRect/>
          </a:stretch>
        </p:blipFill>
        <p:spPr bwMode="auto">
          <a:xfrm>
            <a:off x="2171700" y="1524000"/>
            <a:ext cx="4800600" cy="333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075" name="Footer Placeholder 4"/>
          <p:cNvSpPr>
            <a:spLocks noGrp="1"/>
          </p:cNvSpPr>
          <p:nvPr>
            <p:ph type="ftr" sz="quarter" idx="11"/>
          </p:nvPr>
        </p:nvSpPr>
        <p:spPr>
          <a:noFill/>
        </p:spPr>
        <p:txBody>
          <a:bodyPr/>
          <a:lstStyle/>
          <a:p>
            <a:r>
              <a:rPr lang="en-US" smtClean="0"/>
              <a:t>SYSC 5704: Elements of Computer Systems</a:t>
            </a:r>
          </a:p>
        </p:txBody>
      </p:sp>
      <p:sp>
        <p:nvSpPr>
          <p:cNvPr id="3076" name="Slide Number Placeholder 5"/>
          <p:cNvSpPr>
            <a:spLocks noGrp="1"/>
          </p:cNvSpPr>
          <p:nvPr>
            <p:ph type="sldNum" sz="quarter" idx="12"/>
          </p:nvPr>
        </p:nvSpPr>
        <p:spPr>
          <a:noFill/>
        </p:spPr>
        <p:txBody>
          <a:bodyPr/>
          <a:lstStyle/>
          <a:p>
            <a:fld id="{564D2CED-C20C-4251-8F5C-2E4FDC670C06}" type="slidenum">
              <a:rPr lang="en-US" smtClean="0"/>
              <a:pPr/>
              <a:t>3</a:t>
            </a:fld>
            <a:endParaRPr lang="en-US" smtClean="0"/>
          </a:p>
        </p:txBody>
      </p:sp>
      <p:sp>
        <p:nvSpPr>
          <p:cNvPr id="443398" name="Rectangle 6"/>
          <p:cNvSpPr>
            <a:spLocks noChangeArrowheads="1"/>
          </p:cNvSpPr>
          <p:nvPr/>
        </p:nvSpPr>
        <p:spPr bwMode="auto">
          <a:xfrm>
            <a:off x="838200" y="1371600"/>
            <a:ext cx="8077200" cy="4876800"/>
          </a:xfrm>
          <a:prstGeom prst="rect">
            <a:avLst/>
          </a:prstGeom>
          <a:solidFill>
            <a:schemeClr val="hlink"/>
          </a:solidFill>
          <a:ln w="9525" algn="ctr">
            <a:solidFill>
              <a:schemeClr val="tx1"/>
            </a:solidFill>
            <a:miter lim="800000"/>
            <a:headEnd/>
            <a:tailEnd/>
          </a:ln>
        </p:spPr>
        <p:txBody>
          <a:bodyPr anchor="ctr">
            <a:spAutoFit/>
          </a:bodyPr>
          <a:lstStyle/>
          <a:p>
            <a:endParaRPr lang="en-US"/>
          </a:p>
        </p:txBody>
      </p:sp>
      <p:sp>
        <p:nvSpPr>
          <p:cNvPr id="3078" name="Rectangle 2"/>
          <p:cNvSpPr>
            <a:spLocks noGrp="1" noChangeArrowheads="1"/>
          </p:cNvSpPr>
          <p:nvPr>
            <p:ph type="title"/>
          </p:nvPr>
        </p:nvSpPr>
        <p:spPr/>
        <p:txBody>
          <a:bodyPr/>
          <a:lstStyle/>
          <a:p>
            <a:pPr eaLnBrk="1" hangingPunct="1"/>
            <a:r>
              <a:rPr lang="en-US" smtClean="0"/>
              <a:t>Input/Output</a:t>
            </a:r>
          </a:p>
        </p:txBody>
      </p:sp>
      <p:pic>
        <p:nvPicPr>
          <p:cNvPr id="3079" name="Picture 3"/>
          <p:cNvPicPr>
            <a:picLocks noChangeAspect="1" noChangeArrowheads="1"/>
          </p:cNvPicPr>
          <p:nvPr/>
        </p:nvPicPr>
        <p:blipFill>
          <a:blip r:embed="rId3" cstate="print"/>
          <a:srcRect/>
          <a:stretch>
            <a:fillRect/>
          </a:stretch>
        </p:blipFill>
        <p:spPr bwMode="auto">
          <a:xfrm>
            <a:off x="2416175" y="1447800"/>
            <a:ext cx="4975225" cy="4732338"/>
          </a:xfrm>
          <a:prstGeom prst="rect">
            <a:avLst/>
          </a:prstGeom>
          <a:noFill/>
          <a:ln w="9525">
            <a:noFill/>
            <a:miter lim="800000"/>
            <a:headEnd/>
            <a:tailEnd/>
          </a:ln>
        </p:spPr>
      </p:pic>
      <p:sp>
        <p:nvSpPr>
          <p:cNvPr id="443396" name="Text Box 4"/>
          <p:cNvSpPr txBox="1">
            <a:spLocks noChangeArrowheads="1"/>
          </p:cNvSpPr>
          <p:nvPr/>
        </p:nvSpPr>
        <p:spPr bwMode="auto">
          <a:xfrm>
            <a:off x="1219200" y="1828800"/>
            <a:ext cx="1082675" cy="1339850"/>
          </a:xfrm>
          <a:prstGeom prst="rect">
            <a:avLst/>
          </a:prstGeom>
          <a:solidFill>
            <a:srgbClr val="F8F8F8"/>
          </a:solidFill>
          <a:ln w="28575" algn="ctr">
            <a:solidFill>
              <a:srgbClr val="F8F8F8"/>
            </a:solidFill>
            <a:miter lim="800000"/>
            <a:headEnd/>
            <a:tailEnd/>
          </a:ln>
        </p:spPr>
        <p:txBody>
          <a:bodyPr>
            <a:spAutoFit/>
          </a:bodyPr>
          <a:lstStyle/>
          <a:p>
            <a:pPr marL="342900" indent="-342900" algn="ctr"/>
            <a:endParaRPr lang="en-US">
              <a:solidFill>
                <a:schemeClr val="bg2"/>
              </a:solidFill>
            </a:endParaRPr>
          </a:p>
          <a:p>
            <a:pPr marL="342900" indent="-342900" algn="ctr"/>
            <a:r>
              <a:rPr lang="en-US">
                <a:solidFill>
                  <a:srgbClr val="DDDDDD"/>
                </a:solidFill>
              </a:rPr>
              <a:t>CPU</a:t>
            </a:r>
          </a:p>
          <a:p>
            <a:pPr marL="342900" indent="-342900" algn="ctr"/>
            <a:endParaRPr lang="en-US">
              <a:solidFill>
                <a:schemeClr val="bg2"/>
              </a:solidFill>
            </a:endParaRPr>
          </a:p>
        </p:txBody>
      </p:sp>
      <p:sp>
        <p:nvSpPr>
          <p:cNvPr id="443397" name="Text Box 5"/>
          <p:cNvSpPr txBox="1">
            <a:spLocks noChangeArrowheads="1"/>
          </p:cNvSpPr>
          <p:nvPr/>
        </p:nvSpPr>
        <p:spPr bwMode="auto">
          <a:xfrm>
            <a:off x="7451725" y="1828800"/>
            <a:ext cx="1311275" cy="1339850"/>
          </a:xfrm>
          <a:prstGeom prst="rect">
            <a:avLst/>
          </a:prstGeom>
          <a:solidFill>
            <a:srgbClr val="F8F8F8"/>
          </a:solidFill>
          <a:ln w="28575" algn="ctr">
            <a:solidFill>
              <a:srgbClr val="F8F8F8"/>
            </a:solidFill>
            <a:miter lim="800000"/>
            <a:headEnd/>
            <a:tailEnd/>
          </a:ln>
        </p:spPr>
        <p:txBody>
          <a:bodyPr>
            <a:spAutoFit/>
          </a:bodyPr>
          <a:lstStyle/>
          <a:p>
            <a:pPr marL="342900" indent="-342900" algn="ctr"/>
            <a:endParaRPr lang="en-US">
              <a:solidFill>
                <a:schemeClr val="bg2"/>
              </a:solidFill>
            </a:endParaRPr>
          </a:p>
          <a:p>
            <a:pPr marL="342900" indent="-342900" algn="ctr"/>
            <a:r>
              <a:rPr lang="en-US">
                <a:solidFill>
                  <a:srgbClr val="DDDDDD"/>
                </a:solidFill>
              </a:rPr>
              <a:t>Memory</a:t>
            </a:r>
          </a:p>
          <a:p>
            <a:pPr marL="342900" indent="-342900" algn="ctr"/>
            <a:endParaRPr lang="en-US">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3396"/>
                                        </p:tgtEl>
                                        <p:attrNameLst>
                                          <p:attrName>style.visibility</p:attrName>
                                        </p:attrNameLst>
                                      </p:cBhvr>
                                      <p:to>
                                        <p:strVal val="visible"/>
                                      </p:to>
                                    </p:set>
                                    <p:anim calcmode="lin" valueType="num">
                                      <p:cBhvr additive="base">
                                        <p:cTn id="7" dur="500" fill="hold"/>
                                        <p:tgtEl>
                                          <p:spTgt spid="443396"/>
                                        </p:tgtEl>
                                        <p:attrNameLst>
                                          <p:attrName>ppt_x</p:attrName>
                                        </p:attrNameLst>
                                      </p:cBhvr>
                                      <p:tavLst>
                                        <p:tav tm="0">
                                          <p:val>
                                            <p:strVal val="#ppt_x"/>
                                          </p:val>
                                        </p:tav>
                                        <p:tav tm="100000">
                                          <p:val>
                                            <p:strVal val="#ppt_x"/>
                                          </p:val>
                                        </p:tav>
                                      </p:tavLst>
                                    </p:anim>
                                    <p:anim calcmode="lin" valueType="num">
                                      <p:cBhvr additive="base">
                                        <p:cTn id="8" dur="500" fill="hold"/>
                                        <p:tgtEl>
                                          <p:spTgt spid="44339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3397"/>
                                        </p:tgtEl>
                                        <p:attrNameLst>
                                          <p:attrName>style.visibility</p:attrName>
                                        </p:attrNameLst>
                                      </p:cBhvr>
                                      <p:to>
                                        <p:strVal val="visible"/>
                                      </p:to>
                                    </p:set>
                                    <p:anim calcmode="lin" valueType="num">
                                      <p:cBhvr additive="base">
                                        <p:cTn id="11" dur="500" fill="hold"/>
                                        <p:tgtEl>
                                          <p:spTgt spid="443397"/>
                                        </p:tgtEl>
                                        <p:attrNameLst>
                                          <p:attrName>ppt_x</p:attrName>
                                        </p:attrNameLst>
                                      </p:cBhvr>
                                      <p:tavLst>
                                        <p:tav tm="0">
                                          <p:val>
                                            <p:strVal val="#ppt_x"/>
                                          </p:val>
                                        </p:tav>
                                        <p:tav tm="100000">
                                          <p:val>
                                            <p:strVal val="#ppt_x"/>
                                          </p:val>
                                        </p:tav>
                                      </p:tavLst>
                                    </p:anim>
                                    <p:anim calcmode="lin" valueType="num">
                                      <p:cBhvr additive="base">
                                        <p:cTn id="12" dur="500" fill="hold"/>
                                        <p:tgtEl>
                                          <p:spTgt spid="44339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3398"/>
                                        </p:tgtEl>
                                        <p:attrNameLst>
                                          <p:attrName>style.visibility</p:attrName>
                                        </p:attrNameLst>
                                      </p:cBhvr>
                                      <p:to>
                                        <p:strVal val="visible"/>
                                      </p:to>
                                    </p:set>
                                    <p:anim calcmode="lin" valueType="num">
                                      <p:cBhvr additive="base">
                                        <p:cTn id="17" dur="500" fill="hold"/>
                                        <p:tgtEl>
                                          <p:spTgt spid="443398"/>
                                        </p:tgtEl>
                                        <p:attrNameLst>
                                          <p:attrName>ppt_x</p:attrName>
                                        </p:attrNameLst>
                                      </p:cBhvr>
                                      <p:tavLst>
                                        <p:tav tm="0">
                                          <p:val>
                                            <p:strVal val="#ppt_x"/>
                                          </p:val>
                                        </p:tav>
                                        <p:tav tm="100000">
                                          <p:val>
                                            <p:strVal val="#ppt_x"/>
                                          </p:val>
                                        </p:tav>
                                      </p:tavLst>
                                    </p:anim>
                                    <p:anim calcmode="lin" valueType="num">
                                      <p:cBhvr additive="base">
                                        <p:cTn id="18" dur="500" fill="hold"/>
                                        <p:tgtEl>
                                          <p:spTgt spid="4433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398" grpId="0" animBg="1"/>
      <p:bldP spid="443396" grpId="0" animBg="1"/>
      <p:bldP spid="44339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0723" name="Footer Placeholder 4"/>
          <p:cNvSpPr>
            <a:spLocks noGrp="1"/>
          </p:cNvSpPr>
          <p:nvPr>
            <p:ph type="ftr" sz="quarter" idx="11"/>
          </p:nvPr>
        </p:nvSpPr>
        <p:spPr>
          <a:noFill/>
        </p:spPr>
        <p:txBody>
          <a:bodyPr/>
          <a:lstStyle/>
          <a:p>
            <a:r>
              <a:rPr lang="en-US" smtClean="0"/>
              <a:t>SYSC 5704: Elements of Computer Systems</a:t>
            </a:r>
          </a:p>
        </p:txBody>
      </p:sp>
      <p:sp>
        <p:nvSpPr>
          <p:cNvPr id="30724" name="Slide Number Placeholder 5"/>
          <p:cNvSpPr>
            <a:spLocks noGrp="1"/>
          </p:cNvSpPr>
          <p:nvPr>
            <p:ph type="sldNum" sz="quarter" idx="12"/>
          </p:nvPr>
        </p:nvSpPr>
        <p:spPr>
          <a:noFill/>
        </p:spPr>
        <p:txBody>
          <a:bodyPr/>
          <a:lstStyle/>
          <a:p>
            <a:fld id="{0E466035-9C3E-4AAC-9E44-2F25D4A56270}" type="slidenum">
              <a:rPr lang="en-US" smtClean="0"/>
              <a:pPr/>
              <a:t>30</a:t>
            </a:fld>
            <a:endParaRPr lang="en-US" smtClean="0"/>
          </a:p>
        </p:txBody>
      </p:sp>
      <p:sp>
        <p:nvSpPr>
          <p:cNvPr id="30725" name="Rectangle 2"/>
          <p:cNvSpPr>
            <a:spLocks noGrp="1" noChangeArrowheads="1"/>
          </p:cNvSpPr>
          <p:nvPr>
            <p:ph type="title"/>
          </p:nvPr>
        </p:nvSpPr>
        <p:spPr/>
        <p:txBody>
          <a:bodyPr/>
          <a:lstStyle/>
          <a:p>
            <a:pPr eaLnBrk="1" hangingPunct="1"/>
            <a:r>
              <a:rPr lang="en-US" smtClean="0"/>
              <a:t>Multiple interrupts: priorities</a:t>
            </a:r>
          </a:p>
        </p:txBody>
      </p:sp>
      <p:sp>
        <p:nvSpPr>
          <p:cNvPr id="30726" name="Rectangle 3"/>
          <p:cNvSpPr>
            <a:spLocks noGrp="1" noChangeArrowheads="1"/>
          </p:cNvSpPr>
          <p:nvPr>
            <p:ph type="body" idx="1"/>
          </p:nvPr>
        </p:nvSpPr>
        <p:spPr>
          <a:xfrm>
            <a:off x="457200" y="4868863"/>
            <a:ext cx="8229600" cy="1257300"/>
          </a:xfrm>
        </p:spPr>
        <p:txBody>
          <a:bodyPr/>
          <a:lstStyle/>
          <a:p>
            <a:pPr eaLnBrk="1" hangingPunct="1">
              <a:lnSpc>
                <a:spcPct val="90000"/>
              </a:lnSpc>
            </a:pPr>
            <a:r>
              <a:rPr lang="en-US" sz="2000" smtClean="0"/>
              <a:t>Higher priority interrupts cause lower-priority ones to wait</a:t>
            </a:r>
          </a:p>
          <a:p>
            <a:pPr eaLnBrk="1" hangingPunct="1">
              <a:lnSpc>
                <a:spcPct val="90000"/>
              </a:lnSpc>
            </a:pPr>
            <a:r>
              <a:rPr lang="en-US" sz="2000" smtClean="0"/>
              <a:t>Lower-priority interrupt handler is interrupted</a:t>
            </a:r>
          </a:p>
        </p:txBody>
      </p:sp>
      <p:pic>
        <p:nvPicPr>
          <p:cNvPr id="30727" name="Picture 4"/>
          <p:cNvPicPr>
            <a:picLocks noChangeAspect="1" noChangeArrowheads="1"/>
          </p:cNvPicPr>
          <p:nvPr/>
        </p:nvPicPr>
        <p:blipFill>
          <a:blip r:embed="rId2" cstate="print"/>
          <a:srcRect/>
          <a:stretch>
            <a:fillRect/>
          </a:stretch>
        </p:blipFill>
        <p:spPr bwMode="auto">
          <a:xfrm>
            <a:off x="2049463" y="1524000"/>
            <a:ext cx="5043487" cy="337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a:noFill/>
        </p:spPr>
        <p:txBody>
          <a:bodyPr/>
          <a:lstStyle/>
          <a:p>
            <a:r>
              <a:rPr lang="en-US" dirty="0" smtClean="0"/>
              <a:t>Fall 2012</a:t>
            </a:r>
            <a:endParaRPr lang="en-US" dirty="0" smtClean="0"/>
          </a:p>
        </p:txBody>
      </p:sp>
      <p:sp>
        <p:nvSpPr>
          <p:cNvPr id="31747" name="Footer Placeholder 3"/>
          <p:cNvSpPr>
            <a:spLocks noGrp="1"/>
          </p:cNvSpPr>
          <p:nvPr>
            <p:ph type="ftr" sz="quarter" idx="11"/>
          </p:nvPr>
        </p:nvSpPr>
        <p:spPr>
          <a:noFill/>
        </p:spPr>
        <p:txBody>
          <a:bodyPr/>
          <a:lstStyle/>
          <a:p>
            <a:r>
              <a:rPr lang="en-US" smtClean="0"/>
              <a:t>SYSC 5704: Elements of Computer Systems</a:t>
            </a:r>
          </a:p>
        </p:txBody>
      </p:sp>
      <p:sp>
        <p:nvSpPr>
          <p:cNvPr id="31748" name="Slide Number Placeholder 4"/>
          <p:cNvSpPr>
            <a:spLocks noGrp="1"/>
          </p:cNvSpPr>
          <p:nvPr>
            <p:ph type="sldNum" sz="quarter" idx="12"/>
          </p:nvPr>
        </p:nvSpPr>
        <p:spPr>
          <a:noFill/>
        </p:spPr>
        <p:txBody>
          <a:bodyPr/>
          <a:lstStyle/>
          <a:p>
            <a:fld id="{F28392FF-0406-4A5D-B593-35B878EF018E}" type="slidenum">
              <a:rPr lang="en-US" smtClean="0"/>
              <a:pPr/>
              <a:t>31</a:t>
            </a:fld>
            <a:endParaRPr lang="en-US" smtClean="0"/>
          </a:p>
        </p:txBody>
      </p:sp>
      <p:sp>
        <p:nvSpPr>
          <p:cNvPr id="31749" name="Rectangle 2"/>
          <p:cNvSpPr>
            <a:spLocks noGrp="1" noChangeArrowheads="1"/>
          </p:cNvSpPr>
          <p:nvPr>
            <p:ph type="title"/>
          </p:nvPr>
        </p:nvSpPr>
        <p:spPr/>
        <p:txBody>
          <a:bodyPr/>
          <a:lstStyle/>
          <a:p>
            <a:pPr eaLnBrk="1" hangingPunct="1"/>
            <a:r>
              <a:rPr lang="en-US" smtClean="0"/>
              <a:t>Example time sequence</a:t>
            </a:r>
          </a:p>
        </p:txBody>
      </p:sp>
      <p:pic>
        <p:nvPicPr>
          <p:cNvPr id="31750" name="Picture 3"/>
          <p:cNvPicPr>
            <a:picLocks noChangeAspect="1" noChangeArrowheads="1"/>
          </p:cNvPicPr>
          <p:nvPr/>
        </p:nvPicPr>
        <p:blipFill>
          <a:blip r:embed="rId2" cstate="print"/>
          <a:srcRect/>
          <a:stretch>
            <a:fillRect/>
          </a:stretch>
        </p:blipFill>
        <p:spPr bwMode="auto">
          <a:xfrm>
            <a:off x="1295400" y="1676400"/>
            <a:ext cx="6956425" cy="417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2771" name="Footer Placeholder 4"/>
          <p:cNvSpPr>
            <a:spLocks noGrp="1"/>
          </p:cNvSpPr>
          <p:nvPr>
            <p:ph type="ftr" sz="quarter" idx="11"/>
          </p:nvPr>
        </p:nvSpPr>
        <p:spPr>
          <a:noFill/>
        </p:spPr>
        <p:txBody>
          <a:bodyPr/>
          <a:lstStyle/>
          <a:p>
            <a:r>
              <a:rPr lang="en-US" smtClean="0"/>
              <a:t>SYSC 5704: Elements of Computer Systems</a:t>
            </a:r>
          </a:p>
        </p:txBody>
      </p:sp>
      <p:sp>
        <p:nvSpPr>
          <p:cNvPr id="32772" name="Slide Number Placeholder 5"/>
          <p:cNvSpPr>
            <a:spLocks noGrp="1"/>
          </p:cNvSpPr>
          <p:nvPr>
            <p:ph type="sldNum" sz="quarter" idx="12"/>
          </p:nvPr>
        </p:nvSpPr>
        <p:spPr>
          <a:noFill/>
        </p:spPr>
        <p:txBody>
          <a:bodyPr/>
          <a:lstStyle/>
          <a:p>
            <a:fld id="{ED3B9BC2-13AD-4732-BC73-FAEC50D523E6}" type="slidenum">
              <a:rPr lang="en-US" smtClean="0"/>
              <a:pPr/>
              <a:t>32</a:t>
            </a:fld>
            <a:endParaRPr lang="en-US" smtClean="0"/>
          </a:p>
        </p:txBody>
      </p:sp>
      <p:sp>
        <p:nvSpPr>
          <p:cNvPr id="32773" name="Rectangle 2"/>
          <p:cNvSpPr>
            <a:spLocks noGrp="1" noChangeArrowheads="1"/>
          </p:cNvSpPr>
          <p:nvPr>
            <p:ph type="title"/>
          </p:nvPr>
        </p:nvSpPr>
        <p:spPr/>
        <p:txBody>
          <a:bodyPr/>
          <a:lstStyle/>
          <a:p>
            <a:pPr eaLnBrk="1" hangingPunct="1"/>
            <a:r>
              <a:rPr lang="en-US" smtClean="0"/>
              <a:t>Multiprogramming</a:t>
            </a:r>
          </a:p>
        </p:txBody>
      </p:sp>
      <p:sp>
        <p:nvSpPr>
          <p:cNvPr id="32774" name="Rectangle 3"/>
          <p:cNvSpPr>
            <a:spLocks noGrp="1" noChangeArrowheads="1"/>
          </p:cNvSpPr>
          <p:nvPr>
            <p:ph type="body" idx="1"/>
          </p:nvPr>
        </p:nvSpPr>
        <p:spPr/>
        <p:txBody>
          <a:bodyPr/>
          <a:lstStyle/>
          <a:p>
            <a:pPr eaLnBrk="1" hangingPunct="1"/>
            <a:r>
              <a:rPr lang="en-US" smtClean="0"/>
              <a:t>When a program reads a value on an I/O device, it will need to wait for the I/O operation to complete</a:t>
            </a:r>
          </a:p>
          <a:p>
            <a:pPr eaLnBrk="1" hangingPunct="1"/>
            <a:r>
              <a:rPr lang="en-US" smtClean="0"/>
              <a:t>Interrupts are mostly effective when a single CPU is shared among several concurrently active processes</a:t>
            </a:r>
          </a:p>
          <a:p>
            <a:pPr eaLnBrk="1" hangingPunct="1"/>
            <a:r>
              <a:rPr lang="en-US" smtClean="0"/>
              <a:t>CPU can then switch to execute another program while a program waits for the result of the read operation (details later)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3795" name="Footer Placeholder 4"/>
          <p:cNvSpPr>
            <a:spLocks noGrp="1"/>
          </p:cNvSpPr>
          <p:nvPr>
            <p:ph type="ftr" sz="quarter" idx="11"/>
          </p:nvPr>
        </p:nvSpPr>
        <p:spPr>
          <a:noFill/>
        </p:spPr>
        <p:txBody>
          <a:bodyPr/>
          <a:lstStyle/>
          <a:p>
            <a:r>
              <a:rPr lang="en-US" smtClean="0"/>
              <a:t>SYSC 5704: Elements of Computer Systems</a:t>
            </a:r>
          </a:p>
        </p:txBody>
      </p:sp>
      <p:sp>
        <p:nvSpPr>
          <p:cNvPr id="33796" name="Slide Number Placeholder 5"/>
          <p:cNvSpPr>
            <a:spLocks noGrp="1"/>
          </p:cNvSpPr>
          <p:nvPr>
            <p:ph type="sldNum" sz="quarter" idx="12"/>
          </p:nvPr>
        </p:nvSpPr>
        <p:spPr>
          <a:noFill/>
        </p:spPr>
        <p:txBody>
          <a:bodyPr/>
          <a:lstStyle/>
          <a:p>
            <a:fld id="{8F7AC9C2-0B6F-47B8-BCC2-9B622FDE4671}" type="slidenum">
              <a:rPr lang="en-US" smtClean="0"/>
              <a:pPr/>
              <a:t>33</a:t>
            </a:fld>
            <a:endParaRPr lang="en-US" smtClean="0"/>
          </a:p>
        </p:txBody>
      </p:sp>
      <p:sp>
        <p:nvSpPr>
          <p:cNvPr id="33797" name="Rectangle 2"/>
          <p:cNvSpPr>
            <a:spLocks noGrp="1" noChangeArrowheads="1"/>
          </p:cNvSpPr>
          <p:nvPr>
            <p:ph type="title"/>
          </p:nvPr>
        </p:nvSpPr>
        <p:spPr/>
        <p:txBody>
          <a:bodyPr/>
          <a:lstStyle/>
          <a:p>
            <a:pPr eaLnBrk="1" hangingPunct="1"/>
            <a:r>
              <a:rPr lang="en-US" sz="4000" smtClean="0"/>
              <a:t>Consequences for Programmers</a:t>
            </a:r>
          </a:p>
        </p:txBody>
      </p:sp>
      <p:sp>
        <p:nvSpPr>
          <p:cNvPr id="33798" name="Rectangle 3"/>
          <p:cNvSpPr>
            <a:spLocks noGrp="1" noChangeArrowheads="1"/>
          </p:cNvSpPr>
          <p:nvPr>
            <p:ph type="body" idx="1"/>
          </p:nvPr>
        </p:nvSpPr>
        <p:spPr/>
        <p:txBody>
          <a:bodyPr/>
          <a:lstStyle/>
          <a:p>
            <a:pPr eaLnBrk="1" hangingPunct="1">
              <a:lnSpc>
                <a:spcPct val="80000"/>
              </a:lnSpc>
            </a:pPr>
            <a:r>
              <a:rPr lang="en-US" sz="2800" smtClean="0">
                <a:solidFill>
                  <a:schemeClr val="accent2"/>
                </a:solidFill>
              </a:rPr>
              <a:t>Synchronous</a:t>
            </a:r>
            <a:r>
              <a:rPr lang="en-US" sz="2800" smtClean="0"/>
              <a:t> Programming Paradigm (Polling)</a:t>
            </a:r>
          </a:p>
          <a:p>
            <a:pPr lvl="1" eaLnBrk="1" hangingPunct="1">
              <a:lnSpc>
                <a:spcPct val="80000"/>
              </a:lnSpc>
            </a:pPr>
            <a:r>
              <a:rPr lang="en-US" sz="2400" smtClean="0"/>
              <a:t>Control passes through code sequentially from start to end</a:t>
            </a:r>
          </a:p>
          <a:p>
            <a:pPr lvl="1" eaLnBrk="1" hangingPunct="1">
              <a:lnSpc>
                <a:spcPct val="80000"/>
              </a:lnSpc>
            </a:pPr>
            <a:r>
              <a:rPr lang="en-US" sz="2400" smtClean="0"/>
              <a:t>Programmer gives each step of the operation an I/O device performs</a:t>
            </a:r>
          </a:p>
          <a:p>
            <a:pPr eaLnBrk="1" hangingPunct="1">
              <a:lnSpc>
                <a:spcPct val="80000"/>
              </a:lnSpc>
            </a:pPr>
            <a:r>
              <a:rPr lang="en-US" sz="2800" smtClean="0">
                <a:solidFill>
                  <a:schemeClr val="accent2"/>
                </a:solidFill>
              </a:rPr>
              <a:t>Asynchronous</a:t>
            </a:r>
            <a:r>
              <a:rPr lang="en-US" sz="2800" smtClean="0"/>
              <a:t> Programming Paradigm</a:t>
            </a:r>
          </a:p>
          <a:p>
            <a:pPr lvl="1" eaLnBrk="1" hangingPunct="1">
              <a:lnSpc>
                <a:spcPct val="80000"/>
              </a:lnSpc>
            </a:pPr>
            <a:r>
              <a:rPr lang="en-US" sz="2400" smtClean="0"/>
              <a:t>Programmer writes code to handle </a:t>
            </a:r>
            <a:r>
              <a:rPr lang="en-US" sz="2400" smtClean="0">
                <a:solidFill>
                  <a:schemeClr val="accent2"/>
                </a:solidFill>
              </a:rPr>
              <a:t>events</a:t>
            </a:r>
          </a:p>
          <a:p>
            <a:pPr lvl="1" eaLnBrk="1" hangingPunct="1">
              <a:lnSpc>
                <a:spcPct val="80000"/>
              </a:lnSpc>
            </a:pPr>
            <a:r>
              <a:rPr lang="en-US" sz="2400" smtClean="0"/>
              <a:t>Separate pieces of code (ISRs) to handle each event</a:t>
            </a:r>
          </a:p>
          <a:p>
            <a:pPr lvl="1" eaLnBrk="1" hangingPunct="1">
              <a:lnSpc>
                <a:spcPct val="80000"/>
              </a:lnSpc>
            </a:pPr>
            <a:r>
              <a:rPr lang="en-US" sz="2400" smtClean="0"/>
              <a:t>Because events occur in any order, programmer cannot control sequence of events, meaning that programmer cannot control the sequence that the code is executed</a:t>
            </a:r>
          </a:p>
          <a:p>
            <a:pPr lvl="2" eaLnBrk="1" hangingPunct="1">
              <a:lnSpc>
                <a:spcPct val="80000"/>
              </a:lnSpc>
            </a:pPr>
            <a:r>
              <a:rPr lang="en-US" sz="2000" smtClean="0"/>
              <a:t>In particular, with simultaneous events!</a:t>
            </a:r>
          </a:p>
          <a:p>
            <a:pPr eaLnBrk="1" hangingPunct="1">
              <a:lnSpc>
                <a:spcPct val="80000"/>
              </a:lnSpc>
            </a:pPr>
            <a:endParaRPr lang="en-US"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4819" name="Footer Placeholder 4"/>
          <p:cNvSpPr>
            <a:spLocks noGrp="1"/>
          </p:cNvSpPr>
          <p:nvPr>
            <p:ph type="ftr" sz="quarter" idx="11"/>
          </p:nvPr>
        </p:nvSpPr>
        <p:spPr>
          <a:noFill/>
        </p:spPr>
        <p:txBody>
          <a:bodyPr/>
          <a:lstStyle/>
          <a:p>
            <a:r>
              <a:rPr lang="en-US" smtClean="0"/>
              <a:t>SYSC 5704: Elements of Computer Systems</a:t>
            </a:r>
          </a:p>
        </p:txBody>
      </p:sp>
      <p:sp>
        <p:nvSpPr>
          <p:cNvPr id="34820" name="Slide Number Placeholder 5"/>
          <p:cNvSpPr>
            <a:spLocks noGrp="1"/>
          </p:cNvSpPr>
          <p:nvPr>
            <p:ph type="sldNum" sz="quarter" idx="12"/>
          </p:nvPr>
        </p:nvSpPr>
        <p:spPr>
          <a:noFill/>
        </p:spPr>
        <p:txBody>
          <a:bodyPr/>
          <a:lstStyle/>
          <a:p>
            <a:fld id="{27AAB00E-49DB-4EDF-8D4E-3FEC0713315E}" type="slidenum">
              <a:rPr lang="en-US" smtClean="0"/>
              <a:pPr/>
              <a:t>34</a:t>
            </a:fld>
            <a:endParaRPr lang="en-US" smtClean="0"/>
          </a:p>
        </p:txBody>
      </p:sp>
      <p:sp>
        <p:nvSpPr>
          <p:cNvPr id="34821" name="Rectangle 2"/>
          <p:cNvSpPr>
            <a:spLocks noGrp="1" noChangeArrowheads="1"/>
          </p:cNvSpPr>
          <p:nvPr>
            <p:ph type="title"/>
          </p:nvPr>
        </p:nvSpPr>
        <p:spPr/>
        <p:txBody>
          <a:bodyPr/>
          <a:lstStyle/>
          <a:p>
            <a:pPr eaLnBrk="1" hangingPunct="1"/>
            <a:r>
              <a:rPr lang="en-US" sz="4000" smtClean="0"/>
              <a:t>Asynchrony and Mutual Exclusion</a:t>
            </a:r>
          </a:p>
        </p:txBody>
      </p:sp>
      <p:sp>
        <p:nvSpPr>
          <p:cNvPr id="34822" name="Rectangle 3"/>
          <p:cNvSpPr>
            <a:spLocks noGrp="1" noChangeArrowheads="1"/>
          </p:cNvSpPr>
          <p:nvPr>
            <p:ph type="body" idx="1"/>
          </p:nvPr>
        </p:nvSpPr>
        <p:spPr/>
        <p:txBody>
          <a:bodyPr/>
          <a:lstStyle/>
          <a:p>
            <a:pPr eaLnBrk="1" hangingPunct="1">
              <a:buFontTx/>
              <a:buNone/>
            </a:pPr>
            <a:r>
              <a:rPr lang="en-US" smtClean="0">
                <a:solidFill>
                  <a:schemeClr val="accent2"/>
                </a:solidFill>
              </a:rPr>
              <a:t>Page 264</a:t>
            </a:r>
            <a:endParaRPr lang="en-US" smtClean="0"/>
          </a:p>
          <a:p>
            <a:pPr eaLnBrk="1" hangingPunct="1"/>
            <a:endParaRPr 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5843" name="Footer Placeholder 4"/>
          <p:cNvSpPr>
            <a:spLocks noGrp="1"/>
          </p:cNvSpPr>
          <p:nvPr>
            <p:ph type="ftr" sz="quarter" idx="11"/>
          </p:nvPr>
        </p:nvSpPr>
        <p:spPr>
          <a:noFill/>
        </p:spPr>
        <p:txBody>
          <a:bodyPr/>
          <a:lstStyle/>
          <a:p>
            <a:r>
              <a:rPr lang="en-US" smtClean="0"/>
              <a:t>SYSC 5704: Elements of Computer Systems</a:t>
            </a:r>
          </a:p>
        </p:txBody>
      </p:sp>
      <p:sp>
        <p:nvSpPr>
          <p:cNvPr id="35844" name="Slide Number Placeholder 5"/>
          <p:cNvSpPr>
            <a:spLocks noGrp="1"/>
          </p:cNvSpPr>
          <p:nvPr>
            <p:ph type="sldNum" sz="quarter" idx="12"/>
          </p:nvPr>
        </p:nvSpPr>
        <p:spPr>
          <a:noFill/>
        </p:spPr>
        <p:txBody>
          <a:bodyPr/>
          <a:lstStyle/>
          <a:p>
            <a:fld id="{6AE7D459-7200-4115-81F0-926FAF21281C}" type="slidenum">
              <a:rPr lang="en-US" smtClean="0"/>
              <a:pPr/>
              <a:t>35</a:t>
            </a:fld>
            <a:endParaRPr lang="en-US" smtClean="0"/>
          </a:p>
        </p:txBody>
      </p:sp>
      <p:sp>
        <p:nvSpPr>
          <p:cNvPr id="35845" name="Rectangle 2"/>
          <p:cNvSpPr>
            <a:spLocks noGrp="1" noChangeArrowheads="1"/>
          </p:cNvSpPr>
          <p:nvPr>
            <p:ph type="title"/>
          </p:nvPr>
        </p:nvSpPr>
        <p:spPr/>
        <p:txBody>
          <a:bodyPr/>
          <a:lstStyle/>
          <a:p>
            <a:pPr eaLnBrk="1" hangingPunct="1"/>
            <a:r>
              <a:rPr lang="en-US" smtClean="0"/>
              <a:t>Device Drivers</a:t>
            </a:r>
          </a:p>
        </p:txBody>
      </p:sp>
      <p:sp>
        <p:nvSpPr>
          <p:cNvPr id="35846" name="Rectangle 3"/>
          <p:cNvSpPr>
            <a:spLocks noGrp="1" noChangeArrowheads="1"/>
          </p:cNvSpPr>
          <p:nvPr>
            <p:ph type="body" idx="1"/>
          </p:nvPr>
        </p:nvSpPr>
        <p:spPr>
          <a:xfrm>
            <a:off x="457200" y="1600200"/>
            <a:ext cx="4038600" cy="4525963"/>
          </a:xfrm>
        </p:spPr>
        <p:txBody>
          <a:bodyPr/>
          <a:lstStyle/>
          <a:p>
            <a:pPr eaLnBrk="1" hangingPunct="1"/>
            <a:r>
              <a:rPr lang="en-US" sz="2800" smtClean="0"/>
              <a:t>Software that provides a high-level interface between an application program and an external hardware device.</a:t>
            </a:r>
          </a:p>
          <a:p>
            <a:pPr lvl="1" eaLnBrk="1" hangingPunct="1"/>
            <a:r>
              <a:rPr lang="en-US" sz="2400" smtClean="0"/>
              <a:t>Handles all low-level details of given device.</a:t>
            </a:r>
          </a:p>
          <a:p>
            <a:pPr lvl="1" eaLnBrk="1" hangingPunct="1"/>
            <a:r>
              <a:rPr lang="en-US" sz="2400" smtClean="0"/>
              <a:t>Provides device independence</a:t>
            </a:r>
          </a:p>
        </p:txBody>
      </p:sp>
      <p:sp>
        <p:nvSpPr>
          <p:cNvPr id="35847" name="Text Box 4"/>
          <p:cNvSpPr txBox="1">
            <a:spLocks noChangeArrowheads="1"/>
          </p:cNvSpPr>
          <p:nvPr/>
        </p:nvSpPr>
        <p:spPr bwMode="auto">
          <a:xfrm>
            <a:off x="5562600" y="2057400"/>
            <a:ext cx="2895600" cy="711200"/>
          </a:xfrm>
          <a:prstGeom prst="rect">
            <a:avLst/>
          </a:prstGeom>
          <a:noFill/>
          <a:ln w="9525" algn="ctr">
            <a:solidFill>
              <a:schemeClr val="tx1"/>
            </a:solidFill>
            <a:miter lim="800000"/>
            <a:headEnd/>
            <a:tailEnd/>
          </a:ln>
        </p:spPr>
        <p:txBody>
          <a:bodyPr>
            <a:spAutoFit/>
          </a:bodyPr>
          <a:lstStyle/>
          <a:p>
            <a:pPr marL="342900" indent="-342900"/>
            <a:r>
              <a:rPr lang="en-US"/>
              <a:t>Upper Half Invoked by Application Program</a:t>
            </a:r>
          </a:p>
        </p:txBody>
      </p:sp>
      <p:sp>
        <p:nvSpPr>
          <p:cNvPr id="35848" name="Text Box 5"/>
          <p:cNvSpPr txBox="1">
            <a:spLocks noChangeArrowheads="1"/>
          </p:cNvSpPr>
          <p:nvPr/>
        </p:nvSpPr>
        <p:spPr bwMode="auto">
          <a:xfrm>
            <a:off x="5638800" y="4327525"/>
            <a:ext cx="2895600" cy="711200"/>
          </a:xfrm>
          <a:prstGeom prst="rect">
            <a:avLst/>
          </a:prstGeom>
          <a:noFill/>
          <a:ln w="9525" algn="ctr">
            <a:solidFill>
              <a:schemeClr val="tx1"/>
            </a:solidFill>
            <a:miter lim="800000"/>
            <a:headEnd/>
            <a:tailEnd/>
          </a:ln>
        </p:spPr>
        <p:txBody>
          <a:bodyPr>
            <a:spAutoFit/>
          </a:bodyPr>
          <a:lstStyle/>
          <a:p>
            <a:pPr marL="342900" indent="-342900"/>
            <a:r>
              <a:rPr lang="en-US"/>
              <a:t>Lower Half Invoked by Interrupts (ISR)</a:t>
            </a:r>
          </a:p>
        </p:txBody>
      </p:sp>
      <p:sp>
        <p:nvSpPr>
          <p:cNvPr id="35849" name="Oval 6"/>
          <p:cNvSpPr>
            <a:spLocks noChangeArrowheads="1"/>
          </p:cNvSpPr>
          <p:nvPr/>
        </p:nvSpPr>
        <p:spPr bwMode="auto">
          <a:xfrm>
            <a:off x="5486400" y="3276600"/>
            <a:ext cx="3200400" cy="533400"/>
          </a:xfrm>
          <a:prstGeom prst="ellipse">
            <a:avLst/>
          </a:prstGeom>
          <a:solidFill>
            <a:schemeClr val="accent1"/>
          </a:solidFill>
          <a:ln w="9525" algn="ctr">
            <a:solidFill>
              <a:schemeClr val="tx1"/>
            </a:solidFill>
            <a:round/>
            <a:headEnd/>
            <a:tailEnd/>
          </a:ln>
        </p:spPr>
        <p:txBody>
          <a:bodyPr anchor="ctr">
            <a:spAutoFit/>
          </a:bodyPr>
          <a:lstStyle/>
          <a:p>
            <a:pPr marL="342900" indent="-342900" algn="ctr"/>
            <a:r>
              <a:rPr lang="en-US"/>
              <a:t>Shared Variables</a:t>
            </a:r>
          </a:p>
        </p:txBody>
      </p:sp>
      <p:sp>
        <p:nvSpPr>
          <p:cNvPr id="35850" name="Text Box 8"/>
          <p:cNvSpPr txBox="1">
            <a:spLocks noChangeArrowheads="1"/>
          </p:cNvSpPr>
          <p:nvPr/>
        </p:nvSpPr>
        <p:spPr bwMode="auto">
          <a:xfrm>
            <a:off x="5791200" y="5611813"/>
            <a:ext cx="1935163" cy="336550"/>
          </a:xfrm>
          <a:prstGeom prst="rect">
            <a:avLst/>
          </a:prstGeom>
          <a:noFill/>
          <a:ln w="9525" algn="ctr">
            <a:noFill/>
            <a:miter lim="800000"/>
            <a:headEnd/>
            <a:tailEnd/>
          </a:ln>
        </p:spPr>
        <p:txBody>
          <a:bodyPr wrap="none">
            <a:spAutoFit/>
          </a:bodyPr>
          <a:lstStyle/>
          <a:p>
            <a:pPr marL="342900" indent="-342900"/>
            <a:r>
              <a:rPr lang="en-US" sz="1600"/>
              <a:t>Comer, Figure 16.1</a:t>
            </a:r>
          </a:p>
        </p:txBody>
      </p:sp>
      <p:sp>
        <p:nvSpPr>
          <p:cNvPr id="35851" name="Line 9"/>
          <p:cNvSpPr>
            <a:spLocks noChangeShapeType="1"/>
          </p:cNvSpPr>
          <p:nvPr/>
        </p:nvSpPr>
        <p:spPr bwMode="auto">
          <a:xfrm>
            <a:off x="7010400" y="2819400"/>
            <a:ext cx="0" cy="457200"/>
          </a:xfrm>
          <a:prstGeom prst="line">
            <a:avLst/>
          </a:prstGeom>
          <a:noFill/>
          <a:ln w="28575">
            <a:solidFill>
              <a:schemeClr val="tx1"/>
            </a:solidFill>
            <a:round/>
            <a:headEnd type="triangle" w="med" len="med"/>
            <a:tailEnd type="triangle" w="med" len="med"/>
          </a:ln>
        </p:spPr>
        <p:txBody>
          <a:bodyPr wrap="none">
            <a:spAutoFit/>
          </a:bodyPr>
          <a:lstStyle/>
          <a:p>
            <a:endParaRPr lang="en-US"/>
          </a:p>
        </p:txBody>
      </p:sp>
      <p:sp>
        <p:nvSpPr>
          <p:cNvPr id="35852" name="Line 10"/>
          <p:cNvSpPr>
            <a:spLocks noChangeShapeType="1"/>
          </p:cNvSpPr>
          <p:nvPr/>
        </p:nvSpPr>
        <p:spPr bwMode="auto">
          <a:xfrm>
            <a:off x="7010400" y="3810000"/>
            <a:ext cx="0" cy="457200"/>
          </a:xfrm>
          <a:prstGeom prst="line">
            <a:avLst/>
          </a:prstGeom>
          <a:noFill/>
          <a:ln w="28575">
            <a:solidFill>
              <a:schemeClr val="tx1"/>
            </a:solidFill>
            <a:round/>
            <a:headEnd type="triangle" w="med" len="med"/>
            <a:tailEnd type="triangle" w="med" len="me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6867" name="Footer Placeholder 4"/>
          <p:cNvSpPr>
            <a:spLocks noGrp="1"/>
          </p:cNvSpPr>
          <p:nvPr>
            <p:ph type="ftr" sz="quarter" idx="11"/>
          </p:nvPr>
        </p:nvSpPr>
        <p:spPr>
          <a:noFill/>
        </p:spPr>
        <p:txBody>
          <a:bodyPr/>
          <a:lstStyle/>
          <a:p>
            <a:r>
              <a:rPr lang="en-US" smtClean="0"/>
              <a:t>SYSC 5704: Elements of Computer Systems</a:t>
            </a:r>
          </a:p>
        </p:txBody>
      </p:sp>
      <p:sp>
        <p:nvSpPr>
          <p:cNvPr id="36868" name="Slide Number Placeholder 5"/>
          <p:cNvSpPr>
            <a:spLocks noGrp="1"/>
          </p:cNvSpPr>
          <p:nvPr>
            <p:ph type="sldNum" sz="quarter" idx="12"/>
          </p:nvPr>
        </p:nvSpPr>
        <p:spPr>
          <a:noFill/>
        </p:spPr>
        <p:txBody>
          <a:bodyPr/>
          <a:lstStyle/>
          <a:p>
            <a:fld id="{92F1CB7F-B47B-43F6-88C1-0146DA7C770C}" type="slidenum">
              <a:rPr lang="en-US" smtClean="0"/>
              <a:pPr/>
              <a:t>36</a:t>
            </a:fld>
            <a:endParaRPr lang="en-US" smtClean="0"/>
          </a:p>
        </p:txBody>
      </p:sp>
      <p:sp>
        <p:nvSpPr>
          <p:cNvPr id="36869" name="Rectangle 2"/>
          <p:cNvSpPr>
            <a:spLocks noGrp="1" noChangeArrowheads="1"/>
          </p:cNvSpPr>
          <p:nvPr>
            <p:ph type="title"/>
          </p:nvPr>
        </p:nvSpPr>
        <p:spPr/>
        <p:txBody>
          <a:bodyPr/>
          <a:lstStyle/>
          <a:p>
            <a:pPr eaLnBrk="1" hangingPunct="1"/>
            <a:r>
              <a:rPr lang="en-US" sz="4000" smtClean="0"/>
              <a:t>The Runtime Library/Operating System Dichotomy</a:t>
            </a:r>
          </a:p>
        </p:txBody>
      </p:sp>
      <p:sp>
        <p:nvSpPr>
          <p:cNvPr id="36870" name="Rectangle 3"/>
          <p:cNvSpPr>
            <a:spLocks noGrp="1" noChangeArrowheads="1"/>
          </p:cNvSpPr>
          <p:nvPr>
            <p:ph type="body" idx="1"/>
          </p:nvPr>
        </p:nvSpPr>
        <p:spPr>
          <a:xfrm>
            <a:off x="457200" y="1600200"/>
            <a:ext cx="4343400" cy="4525963"/>
          </a:xfrm>
        </p:spPr>
        <p:txBody>
          <a:bodyPr/>
          <a:lstStyle/>
          <a:p>
            <a:pPr eaLnBrk="1" hangingPunct="1"/>
            <a:r>
              <a:rPr lang="en-US" smtClean="0"/>
              <a:t>Device drivers are part of the operating system</a:t>
            </a:r>
          </a:p>
          <a:p>
            <a:pPr eaLnBrk="1" hangingPunct="1"/>
            <a:r>
              <a:rPr lang="en-US" smtClean="0"/>
              <a:t>Runtime I/O library is part of application</a:t>
            </a:r>
          </a:p>
          <a:p>
            <a:pPr lvl="1" eaLnBrk="1" hangingPunct="1"/>
            <a:r>
              <a:rPr lang="en-US" smtClean="0"/>
              <a:t>Intermediary that maintains device independence.</a:t>
            </a:r>
          </a:p>
        </p:txBody>
      </p:sp>
      <p:sp>
        <p:nvSpPr>
          <p:cNvPr id="36871" name="Text Box 4"/>
          <p:cNvSpPr txBox="1">
            <a:spLocks noChangeArrowheads="1"/>
          </p:cNvSpPr>
          <p:nvPr/>
        </p:nvSpPr>
        <p:spPr bwMode="auto">
          <a:xfrm>
            <a:off x="6294438" y="1524000"/>
            <a:ext cx="1782762" cy="866775"/>
          </a:xfrm>
          <a:prstGeom prst="rect">
            <a:avLst/>
          </a:prstGeom>
          <a:noFill/>
          <a:ln w="12700" algn="ctr">
            <a:solidFill>
              <a:schemeClr val="tx1"/>
            </a:solidFill>
            <a:miter lim="800000"/>
            <a:headEnd/>
            <a:tailEnd/>
          </a:ln>
        </p:spPr>
        <p:txBody>
          <a:bodyPr>
            <a:spAutoFit/>
          </a:bodyPr>
          <a:lstStyle/>
          <a:p>
            <a:pPr marL="342900" indent="-342900"/>
            <a:r>
              <a:rPr lang="en-US"/>
              <a:t>Application</a:t>
            </a:r>
          </a:p>
          <a:p>
            <a:pPr marL="342900" indent="-342900"/>
            <a:r>
              <a:rPr lang="en-US"/>
              <a:t>printf(“Hello”)</a:t>
            </a:r>
          </a:p>
        </p:txBody>
      </p:sp>
      <p:sp>
        <p:nvSpPr>
          <p:cNvPr id="36872" name="Text Box 5"/>
          <p:cNvSpPr txBox="1">
            <a:spLocks noChangeArrowheads="1"/>
          </p:cNvSpPr>
          <p:nvPr/>
        </p:nvSpPr>
        <p:spPr bwMode="auto">
          <a:xfrm>
            <a:off x="5943600" y="2895600"/>
            <a:ext cx="2590800" cy="1628775"/>
          </a:xfrm>
          <a:prstGeom prst="rect">
            <a:avLst/>
          </a:prstGeom>
          <a:noFill/>
          <a:ln w="12700" algn="ctr">
            <a:solidFill>
              <a:schemeClr val="tx1"/>
            </a:solidFill>
            <a:miter lim="800000"/>
            <a:headEnd/>
            <a:tailEnd/>
          </a:ln>
        </p:spPr>
        <p:txBody>
          <a:bodyPr>
            <a:spAutoFit/>
          </a:bodyPr>
          <a:lstStyle/>
          <a:p>
            <a:pPr marL="342900" indent="-342900"/>
            <a:r>
              <a:rPr lang="en-US"/>
              <a:t>RunTime Library</a:t>
            </a:r>
          </a:p>
          <a:p>
            <a:pPr marL="342900" indent="-342900"/>
            <a:r>
              <a:rPr lang="en-US"/>
              <a:t>_printf()</a:t>
            </a:r>
          </a:p>
          <a:p>
            <a:pPr marL="342900" indent="-342900"/>
            <a:r>
              <a:rPr lang="en-US"/>
              <a:t> { Invoke appropriate device driver}</a:t>
            </a:r>
          </a:p>
        </p:txBody>
      </p:sp>
      <p:sp>
        <p:nvSpPr>
          <p:cNvPr id="36873" name="Text Box 6"/>
          <p:cNvSpPr txBox="1">
            <a:spLocks noChangeArrowheads="1"/>
          </p:cNvSpPr>
          <p:nvPr/>
        </p:nvSpPr>
        <p:spPr bwMode="auto">
          <a:xfrm>
            <a:off x="6154738" y="5181600"/>
            <a:ext cx="1722437" cy="409575"/>
          </a:xfrm>
          <a:prstGeom prst="rect">
            <a:avLst/>
          </a:prstGeom>
          <a:noFill/>
          <a:ln w="12700" algn="ctr">
            <a:solidFill>
              <a:schemeClr val="tx1"/>
            </a:solidFill>
            <a:miter lim="800000"/>
            <a:headEnd/>
            <a:tailEnd/>
          </a:ln>
        </p:spPr>
        <p:txBody>
          <a:bodyPr wrap="none">
            <a:spAutoFit/>
          </a:bodyPr>
          <a:lstStyle/>
          <a:p>
            <a:pPr marL="342900" indent="-342900"/>
            <a:r>
              <a:rPr lang="en-US"/>
              <a:t>Device Driver</a:t>
            </a:r>
          </a:p>
        </p:txBody>
      </p:sp>
      <p:sp>
        <p:nvSpPr>
          <p:cNvPr id="36874" name="Text Box 7"/>
          <p:cNvSpPr txBox="1">
            <a:spLocks noChangeArrowheads="1"/>
          </p:cNvSpPr>
          <p:nvPr/>
        </p:nvSpPr>
        <p:spPr bwMode="auto">
          <a:xfrm>
            <a:off x="6858000" y="5819775"/>
            <a:ext cx="1935163" cy="336550"/>
          </a:xfrm>
          <a:prstGeom prst="rect">
            <a:avLst/>
          </a:prstGeom>
          <a:noFill/>
          <a:ln w="9525" algn="ctr">
            <a:noFill/>
            <a:miter lim="800000"/>
            <a:headEnd/>
            <a:tailEnd/>
          </a:ln>
        </p:spPr>
        <p:txBody>
          <a:bodyPr wrap="none">
            <a:spAutoFit/>
          </a:bodyPr>
          <a:lstStyle/>
          <a:p>
            <a:pPr marL="342900" indent="-342900"/>
            <a:r>
              <a:rPr lang="en-US" sz="1600"/>
              <a:t>Comer, Figure 16.6</a:t>
            </a:r>
          </a:p>
        </p:txBody>
      </p:sp>
      <p:sp>
        <p:nvSpPr>
          <p:cNvPr id="36875" name="Line 8"/>
          <p:cNvSpPr>
            <a:spLocks noChangeShapeType="1"/>
          </p:cNvSpPr>
          <p:nvPr/>
        </p:nvSpPr>
        <p:spPr bwMode="auto">
          <a:xfrm>
            <a:off x="7010400" y="2362200"/>
            <a:ext cx="0" cy="533400"/>
          </a:xfrm>
          <a:prstGeom prst="line">
            <a:avLst/>
          </a:prstGeom>
          <a:noFill/>
          <a:ln w="28575">
            <a:solidFill>
              <a:schemeClr val="tx1"/>
            </a:solidFill>
            <a:round/>
            <a:headEnd type="triangle" w="med" len="med"/>
            <a:tailEnd type="triangle" w="med" len="med"/>
          </a:ln>
        </p:spPr>
        <p:txBody>
          <a:bodyPr>
            <a:spAutoFit/>
          </a:bodyPr>
          <a:lstStyle/>
          <a:p>
            <a:endParaRPr lang="en-US"/>
          </a:p>
        </p:txBody>
      </p:sp>
      <p:sp>
        <p:nvSpPr>
          <p:cNvPr id="36876" name="Line 9"/>
          <p:cNvSpPr>
            <a:spLocks noChangeShapeType="1"/>
          </p:cNvSpPr>
          <p:nvPr/>
        </p:nvSpPr>
        <p:spPr bwMode="auto">
          <a:xfrm>
            <a:off x="7010400" y="4495800"/>
            <a:ext cx="0" cy="609600"/>
          </a:xfrm>
          <a:prstGeom prst="line">
            <a:avLst/>
          </a:prstGeom>
          <a:noFill/>
          <a:ln w="28575">
            <a:solidFill>
              <a:schemeClr val="tx1"/>
            </a:solidFill>
            <a:round/>
            <a:headEnd type="triangle" w="med" len="med"/>
            <a:tailEnd type="triangle" w="med" len="med"/>
          </a:ln>
        </p:spPr>
        <p:txBody>
          <a:bodyPr>
            <a:spAutoFit/>
          </a:bodyPr>
          <a:lstStyle/>
          <a:p>
            <a:endParaRPr lang="en-US"/>
          </a:p>
        </p:txBody>
      </p:sp>
      <p:sp>
        <p:nvSpPr>
          <p:cNvPr id="36877" name="Line 10"/>
          <p:cNvSpPr>
            <a:spLocks noChangeShapeType="1"/>
          </p:cNvSpPr>
          <p:nvPr/>
        </p:nvSpPr>
        <p:spPr bwMode="auto">
          <a:xfrm>
            <a:off x="4572000" y="4800600"/>
            <a:ext cx="4343400" cy="0"/>
          </a:xfrm>
          <a:prstGeom prst="line">
            <a:avLst/>
          </a:prstGeom>
          <a:noFill/>
          <a:ln w="9525">
            <a:solidFill>
              <a:schemeClr val="tx1"/>
            </a:solidFill>
            <a:round/>
            <a:headEnd/>
            <a:tailEnd/>
          </a:ln>
        </p:spPr>
        <p:txBody>
          <a:bodyPr wrap="none">
            <a:spAutoFit/>
          </a:bodyPr>
          <a:lstStyle/>
          <a:p>
            <a:endParaRPr lang="en-US"/>
          </a:p>
        </p:txBody>
      </p:sp>
      <p:sp>
        <p:nvSpPr>
          <p:cNvPr id="36878" name="Text Box 11"/>
          <p:cNvSpPr txBox="1">
            <a:spLocks noChangeArrowheads="1"/>
          </p:cNvSpPr>
          <p:nvPr/>
        </p:nvSpPr>
        <p:spPr bwMode="auto">
          <a:xfrm>
            <a:off x="4191000" y="4267200"/>
            <a:ext cx="1428750" cy="396875"/>
          </a:xfrm>
          <a:prstGeom prst="rect">
            <a:avLst/>
          </a:prstGeom>
          <a:noFill/>
          <a:ln w="9525" algn="ctr">
            <a:noFill/>
            <a:miter lim="800000"/>
            <a:headEnd/>
            <a:tailEnd/>
          </a:ln>
        </p:spPr>
        <p:txBody>
          <a:bodyPr wrap="none">
            <a:spAutoFit/>
          </a:bodyPr>
          <a:lstStyle/>
          <a:p>
            <a:pPr marL="342900" indent="-342900"/>
            <a:r>
              <a:rPr lang="en-US"/>
              <a:t>Application</a:t>
            </a:r>
          </a:p>
        </p:txBody>
      </p:sp>
      <p:sp>
        <p:nvSpPr>
          <p:cNvPr id="36879" name="Text Box 13"/>
          <p:cNvSpPr txBox="1">
            <a:spLocks noChangeArrowheads="1"/>
          </p:cNvSpPr>
          <p:nvPr/>
        </p:nvSpPr>
        <p:spPr bwMode="auto">
          <a:xfrm>
            <a:off x="4038600" y="5562600"/>
            <a:ext cx="2214563" cy="396875"/>
          </a:xfrm>
          <a:prstGeom prst="rect">
            <a:avLst/>
          </a:prstGeom>
          <a:noFill/>
          <a:ln w="9525" algn="ctr">
            <a:noFill/>
            <a:miter lim="800000"/>
            <a:headEnd/>
            <a:tailEnd/>
          </a:ln>
        </p:spPr>
        <p:txBody>
          <a:bodyPr wrap="none">
            <a:spAutoFit/>
          </a:bodyPr>
          <a:lstStyle/>
          <a:p>
            <a:pPr marL="342900" indent="-342900"/>
            <a:r>
              <a:rPr lang="en-US"/>
              <a:t>Operating System</a:t>
            </a:r>
          </a:p>
        </p:txBody>
      </p:sp>
      <p:sp>
        <p:nvSpPr>
          <p:cNvPr id="36880" name="Oval 14"/>
          <p:cNvSpPr>
            <a:spLocks noChangeArrowheads="1"/>
          </p:cNvSpPr>
          <p:nvPr/>
        </p:nvSpPr>
        <p:spPr bwMode="auto">
          <a:xfrm>
            <a:off x="6934200" y="4724400"/>
            <a:ext cx="152400" cy="152400"/>
          </a:xfrm>
          <a:prstGeom prst="ellipse">
            <a:avLst/>
          </a:prstGeom>
          <a:solidFill>
            <a:srgbClr val="FF0000"/>
          </a:solidFill>
          <a:ln w="9525" algn="ctr">
            <a:solidFill>
              <a:schemeClr val="tx1"/>
            </a:solidFill>
            <a:round/>
            <a:headEnd/>
            <a:tailEnd/>
          </a:ln>
        </p:spPr>
        <p:txBody>
          <a:bodyPr wrap="none" anchor="ctr">
            <a:spAutoFit/>
          </a:bodyPr>
          <a:lstStyle/>
          <a:p>
            <a:endParaRPr lang="en-US"/>
          </a:p>
        </p:txBody>
      </p:sp>
      <p:sp>
        <p:nvSpPr>
          <p:cNvPr id="36881" name="Text Box 15"/>
          <p:cNvSpPr txBox="1">
            <a:spLocks noChangeArrowheads="1"/>
          </p:cNvSpPr>
          <p:nvPr/>
        </p:nvSpPr>
        <p:spPr bwMode="auto">
          <a:xfrm>
            <a:off x="7391400" y="4800600"/>
            <a:ext cx="1482725" cy="396875"/>
          </a:xfrm>
          <a:prstGeom prst="rect">
            <a:avLst/>
          </a:prstGeom>
          <a:noFill/>
          <a:ln w="9525" algn="ctr">
            <a:noFill/>
            <a:miter lim="800000"/>
            <a:headEnd/>
            <a:tailEnd/>
          </a:ln>
        </p:spPr>
        <p:txBody>
          <a:bodyPr wrap="none">
            <a:spAutoFit/>
          </a:bodyPr>
          <a:lstStyle/>
          <a:p>
            <a:pPr marL="342900" indent="-342900"/>
            <a:r>
              <a:rPr lang="en-US">
                <a:solidFill>
                  <a:srgbClr val="FF0000"/>
                </a:solidFill>
              </a:rPr>
              <a:t>System call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7891" name="Footer Placeholder 4"/>
          <p:cNvSpPr>
            <a:spLocks noGrp="1"/>
          </p:cNvSpPr>
          <p:nvPr>
            <p:ph type="ftr" sz="quarter" idx="11"/>
          </p:nvPr>
        </p:nvSpPr>
        <p:spPr>
          <a:noFill/>
        </p:spPr>
        <p:txBody>
          <a:bodyPr/>
          <a:lstStyle/>
          <a:p>
            <a:r>
              <a:rPr lang="en-US" smtClean="0"/>
              <a:t>SYSC 5704: Elements of Computer Systems</a:t>
            </a:r>
          </a:p>
        </p:txBody>
      </p:sp>
      <p:sp>
        <p:nvSpPr>
          <p:cNvPr id="37892" name="Slide Number Placeholder 5"/>
          <p:cNvSpPr>
            <a:spLocks noGrp="1"/>
          </p:cNvSpPr>
          <p:nvPr>
            <p:ph type="sldNum" sz="quarter" idx="12"/>
          </p:nvPr>
        </p:nvSpPr>
        <p:spPr>
          <a:noFill/>
        </p:spPr>
        <p:txBody>
          <a:bodyPr/>
          <a:lstStyle/>
          <a:p>
            <a:fld id="{661766FF-5EA5-426A-8430-DB024D8C9729}" type="slidenum">
              <a:rPr lang="en-US" smtClean="0"/>
              <a:pPr/>
              <a:t>37</a:t>
            </a:fld>
            <a:endParaRPr lang="en-US" smtClean="0"/>
          </a:p>
        </p:txBody>
      </p:sp>
      <p:sp>
        <p:nvSpPr>
          <p:cNvPr id="37893" name="Rectangle 2"/>
          <p:cNvSpPr>
            <a:spLocks noGrp="1" noChangeArrowheads="1"/>
          </p:cNvSpPr>
          <p:nvPr>
            <p:ph type="title"/>
          </p:nvPr>
        </p:nvSpPr>
        <p:spPr/>
        <p:txBody>
          <a:bodyPr/>
          <a:lstStyle/>
          <a:p>
            <a:pPr eaLnBrk="1" hangingPunct="1"/>
            <a:r>
              <a:rPr lang="en-US" smtClean="0"/>
              <a:t>Bus Architectures</a:t>
            </a:r>
          </a:p>
        </p:txBody>
      </p:sp>
      <p:sp>
        <p:nvSpPr>
          <p:cNvPr id="37894" name="Rectangle 3"/>
          <p:cNvSpPr>
            <a:spLocks noGrp="1" noChangeArrowheads="1"/>
          </p:cNvSpPr>
          <p:nvPr>
            <p:ph type="body" idx="1"/>
          </p:nvPr>
        </p:nvSpPr>
        <p:spPr/>
        <p:txBody>
          <a:bodyPr/>
          <a:lstStyle/>
          <a:p>
            <a:pPr eaLnBrk="1" hangingPunct="1"/>
            <a:r>
              <a:rPr lang="en-US" smtClean="0"/>
              <a:t>Bus: Allows 2+ components to digitally transfer control signals or data</a:t>
            </a:r>
          </a:p>
          <a:p>
            <a:pPr eaLnBrk="1" hangingPunct="1"/>
            <a:r>
              <a:rPr lang="en-US" smtClean="0"/>
              <a:t>Uses:</a:t>
            </a:r>
          </a:p>
          <a:p>
            <a:pPr lvl="1" eaLnBrk="1" hangingPunct="1"/>
            <a:r>
              <a:rPr lang="en-US" smtClean="0"/>
              <a:t>Between components, within system</a:t>
            </a:r>
          </a:p>
          <a:p>
            <a:pPr lvl="1" eaLnBrk="1" hangingPunct="1"/>
            <a:r>
              <a:rPr lang="en-US" smtClean="0"/>
              <a:t>Between components, within chip</a:t>
            </a:r>
          </a:p>
          <a:p>
            <a:pPr eaLnBrk="1" hangingPunct="1"/>
            <a:r>
              <a:rPr lang="en-US" smtClean="0"/>
              <a:t>Types:</a:t>
            </a:r>
          </a:p>
          <a:p>
            <a:pPr lvl="1" eaLnBrk="1" hangingPunct="1"/>
            <a:r>
              <a:rPr lang="en-US" smtClean="0"/>
              <a:t>Standardized</a:t>
            </a:r>
          </a:p>
          <a:p>
            <a:pPr lvl="1" eaLnBrk="1" hangingPunct="1"/>
            <a:r>
              <a:rPr lang="en-US" smtClean="0"/>
              <a:t>Single-purpose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8915" name="Footer Placeholder 4"/>
          <p:cNvSpPr>
            <a:spLocks noGrp="1"/>
          </p:cNvSpPr>
          <p:nvPr>
            <p:ph type="ftr" sz="quarter" idx="11"/>
          </p:nvPr>
        </p:nvSpPr>
        <p:spPr>
          <a:noFill/>
        </p:spPr>
        <p:txBody>
          <a:bodyPr/>
          <a:lstStyle/>
          <a:p>
            <a:r>
              <a:rPr lang="en-US" smtClean="0"/>
              <a:t>SYSC 5704: Elements of Computer Systems</a:t>
            </a:r>
          </a:p>
        </p:txBody>
      </p:sp>
      <p:sp>
        <p:nvSpPr>
          <p:cNvPr id="38916" name="Slide Number Placeholder 5"/>
          <p:cNvSpPr>
            <a:spLocks noGrp="1"/>
          </p:cNvSpPr>
          <p:nvPr>
            <p:ph type="sldNum" sz="quarter" idx="12"/>
          </p:nvPr>
        </p:nvSpPr>
        <p:spPr>
          <a:noFill/>
        </p:spPr>
        <p:txBody>
          <a:bodyPr/>
          <a:lstStyle/>
          <a:p>
            <a:fld id="{F3912941-62D3-4D69-95FC-EA758C5FC08E}" type="slidenum">
              <a:rPr lang="en-US" smtClean="0"/>
              <a:pPr/>
              <a:t>38</a:t>
            </a:fld>
            <a:endParaRPr lang="en-US" smtClean="0"/>
          </a:p>
        </p:txBody>
      </p:sp>
      <p:sp>
        <p:nvSpPr>
          <p:cNvPr id="38917" name="Rectangle 2"/>
          <p:cNvSpPr>
            <a:spLocks noGrp="1" noChangeArrowheads="1"/>
          </p:cNvSpPr>
          <p:nvPr>
            <p:ph type="title"/>
          </p:nvPr>
        </p:nvSpPr>
        <p:spPr/>
        <p:txBody>
          <a:bodyPr/>
          <a:lstStyle/>
          <a:p>
            <a:pPr eaLnBrk="1" hangingPunct="1"/>
            <a:r>
              <a:rPr lang="en-US" smtClean="0"/>
              <a:t>(A)Synchronous</a:t>
            </a:r>
          </a:p>
        </p:txBody>
      </p:sp>
      <p:pic>
        <p:nvPicPr>
          <p:cNvPr id="38918" name="Picture 4"/>
          <p:cNvPicPr>
            <a:picLocks noGrp="1" noChangeAspect="1" noChangeArrowheads="1"/>
          </p:cNvPicPr>
          <p:nvPr>
            <p:ph type="body" idx="1"/>
          </p:nvPr>
        </p:nvPicPr>
        <p:blipFill>
          <a:blip r:embed="rId3" cstate="print"/>
          <a:srcRect/>
          <a:stretch>
            <a:fillRect/>
          </a:stretch>
        </p:blipFill>
        <p:spPr>
          <a:xfrm>
            <a:off x="152400" y="1981200"/>
            <a:ext cx="4267200" cy="3067050"/>
          </a:xfrm>
          <a:noFill/>
        </p:spPr>
      </p:pic>
      <p:pic>
        <p:nvPicPr>
          <p:cNvPr id="38919" name="Picture 6"/>
          <p:cNvPicPr>
            <a:picLocks noChangeAspect="1" noChangeArrowheads="1"/>
          </p:cNvPicPr>
          <p:nvPr/>
        </p:nvPicPr>
        <p:blipFill>
          <a:blip r:embed="rId4" cstate="print"/>
          <a:srcRect/>
          <a:stretch>
            <a:fillRect/>
          </a:stretch>
        </p:blipFill>
        <p:spPr bwMode="auto">
          <a:xfrm>
            <a:off x="4572000" y="2089150"/>
            <a:ext cx="4122738" cy="2940050"/>
          </a:xfrm>
          <a:prstGeom prst="rect">
            <a:avLst/>
          </a:prstGeom>
          <a:noFill/>
          <a:ln w="9525">
            <a:noFill/>
            <a:miter lim="800000"/>
            <a:headEnd/>
            <a:tailEnd/>
          </a:ln>
        </p:spPr>
      </p:pic>
      <p:sp>
        <p:nvSpPr>
          <p:cNvPr id="38920" name="Text Box 7"/>
          <p:cNvSpPr txBox="1">
            <a:spLocks noChangeArrowheads="1"/>
          </p:cNvSpPr>
          <p:nvPr/>
        </p:nvSpPr>
        <p:spPr bwMode="auto">
          <a:xfrm>
            <a:off x="898525" y="5394325"/>
            <a:ext cx="2116138" cy="336550"/>
          </a:xfrm>
          <a:prstGeom prst="rect">
            <a:avLst/>
          </a:prstGeom>
          <a:noFill/>
          <a:ln w="9525" algn="ctr">
            <a:noFill/>
            <a:miter lim="800000"/>
            <a:headEnd/>
            <a:tailEnd/>
          </a:ln>
        </p:spPr>
        <p:txBody>
          <a:bodyPr wrap="none">
            <a:spAutoFit/>
          </a:bodyPr>
          <a:lstStyle/>
          <a:p>
            <a:pPr marL="342900" indent="-342900"/>
            <a:r>
              <a:rPr lang="en-US" sz="1600"/>
              <a:t>Murdocca, Figure 8-4</a:t>
            </a:r>
          </a:p>
        </p:txBody>
      </p:sp>
      <p:sp>
        <p:nvSpPr>
          <p:cNvPr id="38921" name="Text Box 8"/>
          <p:cNvSpPr txBox="1">
            <a:spLocks noChangeArrowheads="1"/>
          </p:cNvSpPr>
          <p:nvPr/>
        </p:nvSpPr>
        <p:spPr bwMode="auto">
          <a:xfrm>
            <a:off x="5638800" y="5394325"/>
            <a:ext cx="2116138" cy="336550"/>
          </a:xfrm>
          <a:prstGeom prst="rect">
            <a:avLst/>
          </a:prstGeom>
          <a:noFill/>
          <a:ln w="9525" algn="ctr">
            <a:noFill/>
            <a:miter lim="800000"/>
            <a:headEnd/>
            <a:tailEnd/>
          </a:ln>
        </p:spPr>
        <p:txBody>
          <a:bodyPr wrap="none">
            <a:spAutoFit/>
          </a:bodyPr>
          <a:lstStyle/>
          <a:p>
            <a:pPr marL="342900" indent="-342900"/>
            <a:r>
              <a:rPr lang="en-US" sz="1600"/>
              <a:t>Murdocca, Figure 8-5</a:t>
            </a:r>
          </a:p>
        </p:txBody>
      </p:sp>
      <p:sp>
        <p:nvSpPr>
          <p:cNvPr id="38922" name="Text Box 9"/>
          <p:cNvSpPr txBox="1">
            <a:spLocks noChangeArrowheads="1"/>
          </p:cNvSpPr>
          <p:nvPr/>
        </p:nvSpPr>
        <p:spPr bwMode="auto">
          <a:xfrm>
            <a:off x="1660525" y="1382713"/>
            <a:ext cx="1666875" cy="396875"/>
          </a:xfrm>
          <a:prstGeom prst="rect">
            <a:avLst/>
          </a:prstGeom>
          <a:noFill/>
          <a:ln w="9525" algn="ctr">
            <a:noFill/>
            <a:miter lim="800000"/>
            <a:headEnd/>
            <a:tailEnd/>
          </a:ln>
        </p:spPr>
        <p:txBody>
          <a:bodyPr wrap="none">
            <a:spAutoFit/>
          </a:bodyPr>
          <a:lstStyle/>
          <a:p>
            <a:pPr marL="342900" indent="-342900"/>
            <a:r>
              <a:rPr lang="en-US"/>
              <a:t>Synchronous</a:t>
            </a:r>
          </a:p>
        </p:txBody>
      </p:sp>
      <p:sp>
        <p:nvSpPr>
          <p:cNvPr id="38923" name="Text Box 10"/>
          <p:cNvSpPr txBox="1">
            <a:spLocks noChangeArrowheads="1"/>
          </p:cNvSpPr>
          <p:nvPr/>
        </p:nvSpPr>
        <p:spPr bwMode="auto">
          <a:xfrm>
            <a:off x="5791200" y="1382713"/>
            <a:ext cx="1793875" cy="396875"/>
          </a:xfrm>
          <a:prstGeom prst="rect">
            <a:avLst/>
          </a:prstGeom>
          <a:noFill/>
          <a:ln w="9525" algn="ctr">
            <a:noFill/>
            <a:miter lim="800000"/>
            <a:headEnd/>
            <a:tailEnd/>
          </a:ln>
        </p:spPr>
        <p:txBody>
          <a:bodyPr wrap="none">
            <a:spAutoFit/>
          </a:bodyPr>
          <a:lstStyle/>
          <a:p>
            <a:pPr marL="342900" indent="-342900"/>
            <a:r>
              <a:rPr lang="en-US"/>
              <a:t>Asynchronous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9939" name="Footer Placeholder 4"/>
          <p:cNvSpPr>
            <a:spLocks noGrp="1"/>
          </p:cNvSpPr>
          <p:nvPr>
            <p:ph type="ftr" sz="quarter" idx="11"/>
          </p:nvPr>
        </p:nvSpPr>
        <p:spPr>
          <a:noFill/>
        </p:spPr>
        <p:txBody>
          <a:bodyPr/>
          <a:lstStyle/>
          <a:p>
            <a:r>
              <a:rPr lang="en-US" smtClean="0"/>
              <a:t>SYSC 5704: Elements of Computer Systems</a:t>
            </a:r>
          </a:p>
        </p:txBody>
      </p:sp>
      <p:sp>
        <p:nvSpPr>
          <p:cNvPr id="39940" name="Slide Number Placeholder 5"/>
          <p:cNvSpPr>
            <a:spLocks noGrp="1"/>
          </p:cNvSpPr>
          <p:nvPr>
            <p:ph type="sldNum" sz="quarter" idx="12"/>
          </p:nvPr>
        </p:nvSpPr>
        <p:spPr>
          <a:noFill/>
        </p:spPr>
        <p:txBody>
          <a:bodyPr/>
          <a:lstStyle/>
          <a:p>
            <a:fld id="{69B668DF-5BD4-417B-9971-6E9B64430A95}" type="slidenum">
              <a:rPr lang="en-US" smtClean="0"/>
              <a:pPr/>
              <a:t>39</a:t>
            </a:fld>
            <a:endParaRPr lang="en-US" smtClean="0"/>
          </a:p>
        </p:txBody>
      </p:sp>
      <p:sp>
        <p:nvSpPr>
          <p:cNvPr id="39941" name="Rectangle 2"/>
          <p:cNvSpPr>
            <a:spLocks noGrp="1" noChangeArrowheads="1"/>
          </p:cNvSpPr>
          <p:nvPr>
            <p:ph type="title"/>
          </p:nvPr>
        </p:nvSpPr>
        <p:spPr/>
        <p:txBody>
          <a:bodyPr/>
          <a:lstStyle/>
          <a:p>
            <a:pPr eaLnBrk="1" hangingPunct="1"/>
            <a:r>
              <a:rPr lang="en-US" smtClean="0"/>
              <a:t>Bus Arbitration</a:t>
            </a:r>
          </a:p>
        </p:txBody>
      </p:sp>
      <p:sp>
        <p:nvSpPr>
          <p:cNvPr id="39942" name="Rectangle 3"/>
          <p:cNvSpPr>
            <a:spLocks noGrp="1" noChangeArrowheads="1"/>
          </p:cNvSpPr>
          <p:nvPr>
            <p:ph type="body" idx="1"/>
          </p:nvPr>
        </p:nvSpPr>
        <p:spPr/>
        <p:txBody>
          <a:bodyPr/>
          <a:lstStyle/>
          <a:p>
            <a:pPr marL="609600" indent="-609600" eaLnBrk="1" hangingPunct="1"/>
            <a:r>
              <a:rPr lang="en-US" smtClean="0"/>
              <a:t>Although 2+ components can attach to a given bus, only one can transfer at a time</a:t>
            </a:r>
          </a:p>
          <a:p>
            <a:pPr marL="990600" lvl="1" indent="-533400" eaLnBrk="1" hangingPunct="1">
              <a:buFontTx/>
              <a:buAutoNum type="arabicPeriod"/>
            </a:pPr>
            <a:r>
              <a:rPr lang="en-US" smtClean="0"/>
              <a:t>Wait for exclusive use of bus </a:t>
            </a:r>
          </a:p>
          <a:p>
            <a:pPr marL="1371600" lvl="2" indent="-457200" eaLnBrk="1" hangingPunct="1"/>
            <a:r>
              <a:rPr lang="en-US" smtClean="0"/>
              <a:t>Request, Grant</a:t>
            </a:r>
          </a:p>
          <a:p>
            <a:pPr marL="990600" lvl="1" indent="-533400" eaLnBrk="1" hangingPunct="1">
              <a:buFontTx/>
              <a:buAutoNum type="arabicPeriod"/>
            </a:pPr>
            <a:r>
              <a:rPr lang="en-US" smtClean="0"/>
              <a:t>Perform transfer</a:t>
            </a:r>
          </a:p>
          <a:p>
            <a:pPr marL="990600" lvl="1" indent="-533400" eaLnBrk="1" hangingPunct="1">
              <a:buFontTx/>
              <a:buAutoNum type="arabicPeriod"/>
            </a:pPr>
            <a:r>
              <a:rPr lang="en-US" smtClean="0"/>
              <a:t>Release bus </a:t>
            </a:r>
          </a:p>
          <a:p>
            <a:pPr marL="1371600" lvl="2" indent="-457200" eaLnBrk="1" hangingPunct="1"/>
            <a:r>
              <a:rPr lang="en-US" smtClean="0"/>
              <a:t>Release</a:t>
            </a:r>
          </a:p>
          <a:p>
            <a:pPr marL="609600" indent="-609600" eaLnBrk="1" hangingPunct="1">
              <a:buFontTx/>
              <a:buNone/>
            </a:pP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099" name="Footer Placeholder 4"/>
          <p:cNvSpPr>
            <a:spLocks noGrp="1"/>
          </p:cNvSpPr>
          <p:nvPr>
            <p:ph type="ftr" sz="quarter" idx="11"/>
          </p:nvPr>
        </p:nvSpPr>
        <p:spPr>
          <a:noFill/>
        </p:spPr>
        <p:txBody>
          <a:bodyPr/>
          <a:lstStyle/>
          <a:p>
            <a:r>
              <a:rPr lang="en-US" smtClean="0"/>
              <a:t>SYSC 5704: Elements of Computer Systems</a:t>
            </a:r>
          </a:p>
        </p:txBody>
      </p:sp>
      <p:sp>
        <p:nvSpPr>
          <p:cNvPr id="4100" name="Slide Number Placeholder 5"/>
          <p:cNvSpPr>
            <a:spLocks noGrp="1"/>
          </p:cNvSpPr>
          <p:nvPr>
            <p:ph type="sldNum" sz="quarter" idx="12"/>
          </p:nvPr>
        </p:nvSpPr>
        <p:spPr>
          <a:noFill/>
        </p:spPr>
        <p:txBody>
          <a:bodyPr/>
          <a:lstStyle/>
          <a:p>
            <a:fld id="{BDB841C1-0941-4CC2-919C-7BB7C3F88EE2}" type="slidenum">
              <a:rPr lang="en-US" smtClean="0"/>
              <a:pPr/>
              <a:t>4</a:t>
            </a:fld>
            <a:endParaRPr lang="en-US" smtClean="0"/>
          </a:p>
        </p:txBody>
      </p:sp>
      <p:sp>
        <p:nvSpPr>
          <p:cNvPr id="4101" name="Rectangle 2"/>
          <p:cNvSpPr>
            <a:spLocks noGrp="1" noChangeArrowheads="1"/>
          </p:cNvSpPr>
          <p:nvPr>
            <p:ph type="title"/>
          </p:nvPr>
        </p:nvSpPr>
        <p:spPr/>
        <p:txBody>
          <a:bodyPr/>
          <a:lstStyle/>
          <a:p>
            <a:pPr eaLnBrk="1" hangingPunct="1"/>
            <a:r>
              <a:rPr lang="en-US" smtClean="0"/>
              <a:t>Kinds of I/O Devices</a:t>
            </a:r>
          </a:p>
        </p:txBody>
      </p:sp>
      <p:sp>
        <p:nvSpPr>
          <p:cNvPr id="4102" name="Rectangle 3"/>
          <p:cNvSpPr>
            <a:spLocks noGrp="1" noChangeArrowheads="1"/>
          </p:cNvSpPr>
          <p:nvPr>
            <p:ph type="body" idx="1"/>
          </p:nvPr>
        </p:nvSpPr>
        <p:spPr/>
        <p:txBody>
          <a:bodyPr/>
          <a:lstStyle/>
          <a:p>
            <a:pPr eaLnBrk="1" hangingPunct="1"/>
            <a:r>
              <a:rPr lang="en-US" sz="2800" smtClean="0"/>
              <a:t>Data Transfer</a:t>
            </a:r>
          </a:p>
          <a:p>
            <a:pPr lvl="1" eaLnBrk="1" hangingPunct="1"/>
            <a:r>
              <a:rPr lang="en-US" sz="2400" smtClean="0"/>
              <a:t>Human readable: suitable for communicating with the computer user (ASCII)</a:t>
            </a:r>
          </a:p>
          <a:p>
            <a:pPr lvl="1" eaLnBrk="1" hangingPunct="1"/>
            <a:r>
              <a:rPr lang="en-US" sz="2400" smtClean="0"/>
              <a:t>Machine-readable: suitable for communicating with the equipment (binary, digital)</a:t>
            </a:r>
          </a:p>
          <a:p>
            <a:pPr lvl="1" eaLnBrk="1" hangingPunct="1"/>
            <a:r>
              <a:rPr lang="en-US" sz="2400" smtClean="0"/>
              <a:t>Communication: suitable for communicating with remote devices</a:t>
            </a:r>
          </a:p>
          <a:p>
            <a:pPr lvl="2" eaLnBrk="1" hangingPunct="1"/>
            <a:r>
              <a:rPr lang="en-US" sz="2000" smtClean="0"/>
              <a:t>Exchange data with a remote device</a:t>
            </a:r>
          </a:p>
          <a:p>
            <a:pPr eaLnBrk="1" hangingPunct="1"/>
            <a:r>
              <a:rPr lang="en-US" sz="2800" smtClean="0"/>
              <a:t>Actuators: Control { + Data }</a:t>
            </a:r>
          </a:p>
          <a:p>
            <a:pPr eaLnBrk="1" hangingPunct="1"/>
            <a:r>
              <a:rPr lang="en-US" sz="2800" smtClean="0"/>
              <a:t>Sensors: Status { + Data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0963" name="Footer Placeholder 4"/>
          <p:cNvSpPr>
            <a:spLocks noGrp="1"/>
          </p:cNvSpPr>
          <p:nvPr>
            <p:ph type="ftr" sz="quarter" idx="11"/>
          </p:nvPr>
        </p:nvSpPr>
        <p:spPr>
          <a:noFill/>
        </p:spPr>
        <p:txBody>
          <a:bodyPr/>
          <a:lstStyle/>
          <a:p>
            <a:r>
              <a:rPr lang="en-US" smtClean="0"/>
              <a:t>SYSC 5704: Elements of Computer Systems</a:t>
            </a:r>
          </a:p>
        </p:txBody>
      </p:sp>
      <p:sp>
        <p:nvSpPr>
          <p:cNvPr id="40964" name="Slide Number Placeholder 5"/>
          <p:cNvSpPr>
            <a:spLocks noGrp="1"/>
          </p:cNvSpPr>
          <p:nvPr>
            <p:ph type="sldNum" sz="quarter" idx="12"/>
          </p:nvPr>
        </p:nvSpPr>
        <p:spPr>
          <a:noFill/>
        </p:spPr>
        <p:txBody>
          <a:bodyPr/>
          <a:lstStyle/>
          <a:p>
            <a:fld id="{C5259190-837A-41C3-BBFA-107275770EB0}" type="slidenum">
              <a:rPr lang="en-US" smtClean="0"/>
              <a:pPr/>
              <a:t>40</a:t>
            </a:fld>
            <a:endParaRPr lang="en-US" smtClean="0"/>
          </a:p>
        </p:txBody>
      </p:sp>
      <p:sp>
        <p:nvSpPr>
          <p:cNvPr id="40965" name="Rectangle 2"/>
          <p:cNvSpPr>
            <a:spLocks noGrp="1" noChangeArrowheads="1"/>
          </p:cNvSpPr>
          <p:nvPr>
            <p:ph type="title"/>
          </p:nvPr>
        </p:nvSpPr>
        <p:spPr/>
        <p:txBody>
          <a:bodyPr/>
          <a:lstStyle/>
          <a:p>
            <a:pPr eaLnBrk="1" hangingPunct="1"/>
            <a:r>
              <a:rPr lang="en-US" smtClean="0"/>
              <a:t>Bus Arbitration: Centralized</a:t>
            </a:r>
            <a:br>
              <a:rPr lang="en-US" smtClean="0"/>
            </a:br>
            <a:r>
              <a:rPr lang="en-US" smtClean="0"/>
              <a:t>(Master / Slave)</a:t>
            </a:r>
          </a:p>
        </p:txBody>
      </p:sp>
      <p:sp>
        <p:nvSpPr>
          <p:cNvPr id="40966" name="Rectangle 3"/>
          <p:cNvSpPr>
            <a:spLocks noGrp="1" noChangeArrowheads="1"/>
          </p:cNvSpPr>
          <p:nvPr>
            <p:ph type="body" idx="1"/>
          </p:nvPr>
        </p:nvSpPr>
        <p:spPr/>
        <p:txBody>
          <a:bodyPr/>
          <a:lstStyle/>
          <a:p>
            <a:pPr eaLnBrk="1" hangingPunct="1"/>
            <a:endParaRPr lang="en-US" smtClean="0"/>
          </a:p>
        </p:txBody>
      </p:sp>
      <p:pic>
        <p:nvPicPr>
          <p:cNvPr id="40967" name="Picture 6" descr="figure8-13.bmp"/>
          <p:cNvPicPr>
            <a:picLocks noChangeAspect="1"/>
          </p:cNvPicPr>
          <p:nvPr/>
        </p:nvPicPr>
        <p:blipFill>
          <a:blip r:embed="rId3" cstate="print"/>
          <a:srcRect/>
          <a:stretch>
            <a:fillRect/>
          </a:stretch>
        </p:blipFill>
        <p:spPr bwMode="auto">
          <a:xfrm>
            <a:off x="152400" y="1447800"/>
            <a:ext cx="8504238" cy="4495800"/>
          </a:xfrm>
          <a:prstGeom prst="rect">
            <a:avLst/>
          </a:prstGeom>
          <a:noFill/>
          <a:ln w="9525">
            <a:noFill/>
            <a:miter lim="800000"/>
            <a:headEnd/>
            <a:tailEnd/>
          </a:ln>
        </p:spPr>
      </p:pic>
      <p:sp>
        <p:nvSpPr>
          <p:cNvPr id="40968" name="Text Box 5"/>
          <p:cNvSpPr txBox="1">
            <a:spLocks noChangeArrowheads="1"/>
          </p:cNvSpPr>
          <p:nvPr/>
        </p:nvSpPr>
        <p:spPr bwMode="auto">
          <a:xfrm>
            <a:off x="152400" y="5851525"/>
            <a:ext cx="1482725" cy="396875"/>
          </a:xfrm>
          <a:prstGeom prst="rect">
            <a:avLst/>
          </a:prstGeom>
          <a:noFill/>
          <a:ln w="9525" algn="ctr">
            <a:noFill/>
            <a:miter lim="800000"/>
            <a:headEnd/>
            <a:tailEnd/>
          </a:ln>
        </p:spPr>
        <p:txBody>
          <a:bodyPr wrap="none">
            <a:spAutoFit/>
          </a:bodyPr>
          <a:lstStyle/>
          <a:p>
            <a:pPr marL="342900" indent="-342900"/>
            <a:r>
              <a:rPr lang="en-US"/>
              <a:t>Abd-el-Barr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Bus Arbitration: Decentralized</a:t>
            </a:r>
          </a:p>
        </p:txBody>
      </p:sp>
      <p:pic>
        <p:nvPicPr>
          <p:cNvPr id="41987" name="Content Placeholder 7" descr="figure8-14.bmp"/>
          <p:cNvPicPr>
            <a:picLocks noGrp="1" noChangeAspect="1"/>
          </p:cNvPicPr>
          <p:nvPr>
            <p:ph idx="1"/>
          </p:nvPr>
        </p:nvPicPr>
        <p:blipFill>
          <a:blip r:embed="rId2" cstate="print"/>
          <a:srcRect/>
          <a:stretch>
            <a:fillRect/>
          </a:stretch>
        </p:blipFill>
        <p:spPr>
          <a:xfrm>
            <a:off x="457200" y="1447800"/>
            <a:ext cx="8229600" cy="4329113"/>
          </a:xfrm>
        </p:spPr>
      </p:pic>
      <p:sp>
        <p:nvSpPr>
          <p:cNvPr id="4198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1989" name="Footer Placeholder 4"/>
          <p:cNvSpPr>
            <a:spLocks noGrp="1"/>
          </p:cNvSpPr>
          <p:nvPr>
            <p:ph type="ftr" sz="quarter" idx="11"/>
          </p:nvPr>
        </p:nvSpPr>
        <p:spPr>
          <a:noFill/>
        </p:spPr>
        <p:txBody>
          <a:bodyPr/>
          <a:lstStyle/>
          <a:p>
            <a:r>
              <a:rPr lang="en-US" smtClean="0"/>
              <a:t>SYSC 5704: Elements of Computer Systems</a:t>
            </a:r>
          </a:p>
        </p:txBody>
      </p:sp>
      <p:sp>
        <p:nvSpPr>
          <p:cNvPr id="41990" name="Slide Number Placeholder 5"/>
          <p:cNvSpPr>
            <a:spLocks noGrp="1"/>
          </p:cNvSpPr>
          <p:nvPr>
            <p:ph type="sldNum" sz="quarter" idx="12"/>
          </p:nvPr>
        </p:nvSpPr>
        <p:spPr>
          <a:noFill/>
        </p:spPr>
        <p:txBody>
          <a:bodyPr/>
          <a:lstStyle/>
          <a:p>
            <a:fld id="{5CFDC309-BAEC-43C1-B324-E43B64EE621F}" type="slidenum">
              <a:rPr lang="en-US" smtClean="0"/>
              <a:pPr/>
              <a:t>41</a:t>
            </a:fld>
            <a:endParaRPr lang="en-US" smtClean="0"/>
          </a:p>
        </p:txBody>
      </p:sp>
      <p:sp>
        <p:nvSpPr>
          <p:cNvPr id="41991" name="Text Box 5"/>
          <p:cNvSpPr txBox="1">
            <a:spLocks noChangeArrowheads="1"/>
          </p:cNvSpPr>
          <p:nvPr/>
        </p:nvSpPr>
        <p:spPr bwMode="auto">
          <a:xfrm>
            <a:off x="152400" y="5851525"/>
            <a:ext cx="1482725" cy="396875"/>
          </a:xfrm>
          <a:prstGeom prst="rect">
            <a:avLst/>
          </a:prstGeom>
          <a:noFill/>
          <a:ln w="9525" algn="ctr">
            <a:noFill/>
            <a:miter lim="800000"/>
            <a:headEnd/>
            <a:tailEnd/>
          </a:ln>
        </p:spPr>
        <p:txBody>
          <a:bodyPr wrap="none">
            <a:spAutoFit/>
          </a:bodyPr>
          <a:lstStyle/>
          <a:p>
            <a:pPr marL="342900" indent="-342900"/>
            <a:r>
              <a:rPr lang="en-US"/>
              <a:t>Abd-el-Barr</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3011" name="Footer Placeholder 4"/>
          <p:cNvSpPr>
            <a:spLocks noGrp="1"/>
          </p:cNvSpPr>
          <p:nvPr>
            <p:ph type="ftr" sz="quarter" idx="11"/>
          </p:nvPr>
        </p:nvSpPr>
        <p:spPr>
          <a:noFill/>
        </p:spPr>
        <p:txBody>
          <a:bodyPr/>
          <a:lstStyle/>
          <a:p>
            <a:r>
              <a:rPr lang="en-US" smtClean="0"/>
              <a:t>SYSC 5704: Elements of Computer Systems</a:t>
            </a:r>
          </a:p>
        </p:txBody>
      </p:sp>
      <p:sp>
        <p:nvSpPr>
          <p:cNvPr id="43012" name="Slide Number Placeholder 5"/>
          <p:cNvSpPr>
            <a:spLocks noGrp="1"/>
          </p:cNvSpPr>
          <p:nvPr>
            <p:ph type="sldNum" sz="quarter" idx="12"/>
          </p:nvPr>
        </p:nvSpPr>
        <p:spPr>
          <a:noFill/>
        </p:spPr>
        <p:txBody>
          <a:bodyPr/>
          <a:lstStyle/>
          <a:p>
            <a:fld id="{CAC850AC-89CE-43BF-9A6E-3834243F8B06}" type="slidenum">
              <a:rPr lang="en-US" smtClean="0"/>
              <a:pPr/>
              <a:t>42</a:t>
            </a:fld>
            <a:endParaRPr lang="en-US" smtClean="0"/>
          </a:p>
        </p:txBody>
      </p:sp>
      <p:sp>
        <p:nvSpPr>
          <p:cNvPr id="43013" name="Rectangle 2"/>
          <p:cNvSpPr>
            <a:spLocks noGrp="1" noChangeArrowheads="1"/>
          </p:cNvSpPr>
          <p:nvPr>
            <p:ph type="title"/>
          </p:nvPr>
        </p:nvSpPr>
        <p:spPr>
          <a:xfrm>
            <a:off x="457200" y="0"/>
            <a:ext cx="8229600" cy="1143000"/>
          </a:xfrm>
        </p:spPr>
        <p:txBody>
          <a:bodyPr/>
          <a:lstStyle/>
          <a:p>
            <a:pPr eaLnBrk="1" hangingPunct="1"/>
            <a:r>
              <a:rPr lang="en-US" sz="4000" smtClean="0"/>
              <a:t>Thought of Day: Switching Fabrics</a:t>
            </a:r>
          </a:p>
        </p:txBody>
      </p:sp>
      <p:sp>
        <p:nvSpPr>
          <p:cNvPr id="43014" name="Rectangle 3"/>
          <p:cNvSpPr>
            <a:spLocks noGrp="1" noChangeArrowheads="1"/>
          </p:cNvSpPr>
          <p:nvPr>
            <p:ph type="body" idx="1"/>
          </p:nvPr>
        </p:nvSpPr>
        <p:spPr/>
        <p:txBody>
          <a:bodyPr/>
          <a:lstStyle/>
          <a:p>
            <a:pPr eaLnBrk="1" hangingPunct="1"/>
            <a:endParaRPr lang="en-US" smtClean="0"/>
          </a:p>
        </p:txBody>
      </p:sp>
      <p:pic>
        <p:nvPicPr>
          <p:cNvPr id="43015" name="Picture 6" descr="figure14-17.bmp"/>
          <p:cNvPicPr>
            <a:picLocks noChangeAspect="1"/>
          </p:cNvPicPr>
          <p:nvPr/>
        </p:nvPicPr>
        <p:blipFill>
          <a:blip r:embed="rId3" cstate="print"/>
          <a:srcRect/>
          <a:stretch>
            <a:fillRect/>
          </a:stretch>
        </p:blipFill>
        <p:spPr bwMode="auto">
          <a:xfrm>
            <a:off x="838200" y="1020763"/>
            <a:ext cx="6929438" cy="5257800"/>
          </a:xfrm>
          <a:prstGeom prst="rect">
            <a:avLst/>
          </a:prstGeom>
          <a:noFill/>
          <a:ln w="9525">
            <a:noFill/>
            <a:miter lim="800000"/>
            <a:headEnd/>
            <a:tailEnd/>
          </a:ln>
        </p:spPr>
      </p:pic>
      <p:sp>
        <p:nvSpPr>
          <p:cNvPr id="43016" name="Rectangle 7"/>
          <p:cNvSpPr>
            <a:spLocks noChangeArrowheads="1"/>
          </p:cNvSpPr>
          <p:nvPr/>
        </p:nvSpPr>
        <p:spPr bwMode="auto">
          <a:xfrm>
            <a:off x="6019800" y="6096000"/>
            <a:ext cx="954088" cy="400050"/>
          </a:xfrm>
          <a:prstGeom prst="rect">
            <a:avLst/>
          </a:prstGeom>
          <a:noFill/>
          <a:ln w="9525">
            <a:noFill/>
            <a:miter lim="800000"/>
            <a:headEnd/>
            <a:tailEnd/>
          </a:ln>
        </p:spPr>
        <p:txBody>
          <a:bodyPr wrap="none">
            <a:spAutoFit/>
          </a:bodyPr>
          <a:lstStyle/>
          <a:p>
            <a:r>
              <a:rPr lang="en-US"/>
              <a:t>Comer</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4035" name="Footer Placeholder 4"/>
          <p:cNvSpPr>
            <a:spLocks noGrp="1"/>
          </p:cNvSpPr>
          <p:nvPr>
            <p:ph type="ftr" sz="quarter" idx="11"/>
          </p:nvPr>
        </p:nvSpPr>
        <p:spPr>
          <a:noFill/>
        </p:spPr>
        <p:txBody>
          <a:bodyPr/>
          <a:lstStyle/>
          <a:p>
            <a:r>
              <a:rPr lang="en-US" smtClean="0"/>
              <a:t>SYSC 5704: Elements of Computer Systems</a:t>
            </a:r>
          </a:p>
        </p:txBody>
      </p:sp>
      <p:sp>
        <p:nvSpPr>
          <p:cNvPr id="44036" name="Slide Number Placeholder 5"/>
          <p:cNvSpPr>
            <a:spLocks noGrp="1"/>
          </p:cNvSpPr>
          <p:nvPr>
            <p:ph type="sldNum" sz="quarter" idx="12"/>
          </p:nvPr>
        </p:nvSpPr>
        <p:spPr>
          <a:noFill/>
        </p:spPr>
        <p:txBody>
          <a:bodyPr/>
          <a:lstStyle/>
          <a:p>
            <a:fld id="{D4501EF9-366F-4383-B1A9-9B922A56D018}" type="slidenum">
              <a:rPr lang="en-US" smtClean="0"/>
              <a:pPr/>
              <a:t>43</a:t>
            </a:fld>
            <a:endParaRPr lang="en-US" smtClean="0"/>
          </a:p>
        </p:txBody>
      </p:sp>
      <p:sp>
        <p:nvSpPr>
          <p:cNvPr id="44037" name="Rectangle 2"/>
          <p:cNvSpPr>
            <a:spLocks noGrp="1" noChangeArrowheads="1"/>
          </p:cNvSpPr>
          <p:nvPr>
            <p:ph type="title"/>
          </p:nvPr>
        </p:nvSpPr>
        <p:spPr/>
        <p:txBody>
          <a:bodyPr/>
          <a:lstStyle/>
          <a:p>
            <a:pPr eaLnBrk="1" hangingPunct="1"/>
            <a:r>
              <a:rPr lang="en-US" sz="4000" smtClean="0"/>
              <a:t>Thought of Day: Bus Multiplexing</a:t>
            </a:r>
          </a:p>
        </p:txBody>
      </p:sp>
      <p:sp>
        <p:nvSpPr>
          <p:cNvPr id="44038" name="Rectangle 3"/>
          <p:cNvSpPr>
            <a:spLocks noGrp="1" noChangeArrowheads="1"/>
          </p:cNvSpPr>
          <p:nvPr>
            <p:ph type="body" idx="1"/>
          </p:nvPr>
        </p:nvSpPr>
        <p:spPr/>
        <p:txBody>
          <a:bodyPr/>
          <a:lstStyle/>
          <a:p>
            <a:pPr eaLnBrk="1" hangingPunct="1"/>
            <a:r>
              <a:rPr lang="en-US" smtClean="0"/>
              <a:t>Comer,</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5059" name="Footer Placeholder 4"/>
          <p:cNvSpPr>
            <a:spLocks noGrp="1"/>
          </p:cNvSpPr>
          <p:nvPr>
            <p:ph type="ftr" sz="quarter" idx="11"/>
          </p:nvPr>
        </p:nvSpPr>
        <p:spPr>
          <a:noFill/>
        </p:spPr>
        <p:txBody>
          <a:bodyPr/>
          <a:lstStyle/>
          <a:p>
            <a:r>
              <a:rPr lang="en-US" smtClean="0"/>
              <a:t>SYSC 5704: Elements of Computer Systems</a:t>
            </a:r>
          </a:p>
        </p:txBody>
      </p:sp>
      <p:sp>
        <p:nvSpPr>
          <p:cNvPr id="45060" name="Slide Number Placeholder 5"/>
          <p:cNvSpPr>
            <a:spLocks noGrp="1"/>
          </p:cNvSpPr>
          <p:nvPr>
            <p:ph type="sldNum" sz="quarter" idx="12"/>
          </p:nvPr>
        </p:nvSpPr>
        <p:spPr>
          <a:noFill/>
        </p:spPr>
        <p:txBody>
          <a:bodyPr/>
          <a:lstStyle/>
          <a:p>
            <a:fld id="{D146A2E1-A869-4098-BA6F-4CB961160D5D}" type="slidenum">
              <a:rPr lang="en-US" smtClean="0"/>
              <a:pPr/>
              <a:t>44</a:t>
            </a:fld>
            <a:endParaRPr lang="en-US" smtClean="0"/>
          </a:p>
        </p:txBody>
      </p:sp>
      <p:sp>
        <p:nvSpPr>
          <p:cNvPr id="45061" name="Rectangle 2"/>
          <p:cNvSpPr>
            <a:spLocks noGrp="1" noChangeArrowheads="1"/>
          </p:cNvSpPr>
          <p:nvPr>
            <p:ph type="title"/>
          </p:nvPr>
        </p:nvSpPr>
        <p:spPr/>
        <p:txBody>
          <a:bodyPr/>
          <a:lstStyle/>
          <a:p>
            <a:pPr eaLnBrk="1" hangingPunct="1"/>
            <a:r>
              <a:rPr lang="en-US" smtClean="0"/>
              <a:t>Next Lecture</a:t>
            </a:r>
          </a:p>
        </p:txBody>
      </p:sp>
      <p:sp>
        <p:nvSpPr>
          <p:cNvPr id="45062" name="Rectangle 3"/>
          <p:cNvSpPr>
            <a:spLocks noGrp="1" noChangeArrowheads="1"/>
          </p:cNvSpPr>
          <p:nvPr>
            <p:ph type="body" idx="1"/>
          </p:nvPr>
        </p:nvSpPr>
        <p:spPr/>
        <p:txBody>
          <a:bodyPr/>
          <a:lstStyle/>
          <a:p>
            <a:pPr eaLnBrk="1" hangingPunct="1"/>
            <a:r>
              <a:rPr lang="en-US" smtClean="0"/>
              <a:t>System Software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123" name="Footer Placeholder 4"/>
          <p:cNvSpPr>
            <a:spLocks noGrp="1"/>
          </p:cNvSpPr>
          <p:nvPr>
            <p:ph type="ftr" sz="quarter" idx="11"/>
          </p:nvPr>
        </p:nvSpPr>
        <p:spPr>
          <a:noFill/>
        </p:spPr>
        <p:txBody>
          <a:bodyPr/>
          <a:lstStyle/>
          <a:p>
            <a:r>
              <a:rPr lang="en-US" smtClean="0"/>
              <a:t>SYSC 5704: Elements of Computer Systems</a:t>
            </a:r>
          </a:p>
        </p:txBody>
      </p:sp>
      <p:sp>
        <p:nvSpPr>
          <p:cNvPr id="5124" name="Slide Number Placeholder 5"/>
          <p:cNvSpPr>
            <a:spLocks noGrp="1"/>
          </p:cNvSpPr>
          <p:nvPr>
            <p:ph type="sldNum" sz="quarter" idx="12"/>
          </p:nvPr>
        </p:nvSpPr>
        <p:spPr>
          <a:noFill/>
        </p:spPr>
        <p:txBody>
          <a:bodyPr/>
          <a:lstStyle/>
          <a:p>
            <a:fld id="{412A68D2-8B7A-43C5-866A-DE23E087E90B}" type="slidenum">
              <a:rPr lang="en-US" smtClean="0"/>
              <a:pPr/>
              <a:t>5</a:t>
            </a:fld>
            <a:endParaRPr lang="en-US" smtClean="0"/>
          </a:p>
        </p:txBody>
      </p:sp>
      <p:sp>
        <p:nvSpPr>
          <p:cNvPr id="5125" name="Rectangle 2"/>
          <p:cNvSpPr>
            <a:spLocks noGrp="1" noChangeArrowheads="1"/>
          </p:cNvSpPr>
          <p:nvPr>
            <p:ph type="title"/>
          </p:nvPr>
        </p:nvSpPr>
        <p:spPr/>
        <p:txBody>
          <a:bodyPr/>
          <a:lstStyle/>
          <a:p>
            <a:pPr eaLnBrk="1" hangingPunct="1"/>
            <a:r>
              <a:rPr lang="en-US" smtClean="0"/>
              <a:t>Typical I/O device data rates</a:t>
            </a:r>
          </a:p>
        </p:txBody>
      </p:sp>
      <p:pic>
        <p:nvPicPr>
          <p:cNvPr id="5126" name="Picture 3"/>
          <p:cNvPicPr>
            <a:picLocks noGrp="1" noChangeAspect="1" noChangeArrowheads="1"/>
          </p:cNvPicPr>
          <p:nvPr>
            <p:ph idx="1"/>
          </p:nvPr>
        </p:nvPicPr>
        <p:blipFill>
          <a:blip r:embed="rId3" cstate="print"/>
          <a:srcRect b="9767"/>
          <a:stretch>
            <a:fillRect/>
          </a:stretch>
        </p:blipFill>
        <p:spPr>
          <a:xfrm>
            <a:off x="1370013" y="1600200"/>
            <a:ext cx="6403975" cy="4525963"/>
          </a:xfr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147" name="Footer Placeholder 4"/>
          <p:cNvSpPr>
            <a:spLocks noGrp="1"/>
          </p:cNvSpPr>
          <p:nvPr>
            <p:ph type="ftr" sz="quarter" idx="11"/>
          </p:nvPr>
        </p:nvSpPr>
        <p:spPr>
          <a:noFill/>
        </p:spPr>
        <p:txBody>
          <a:bodyPr/>
          <a:lstStyle/>
          <a:p>
            <a:r>
              <a:rPr lang="en-US" smtClean="0"/>
              <a:t>SYSC 5704: Elements of Computer Systems</a:t>
            </a:r>
          </a:p>
        </p:txBody>
      </p:sp>
      <p:sp>
        <p:nvSpPr>
          <p:cNvPr id="6148" name="Slide Number Placeholder 5"/>
          <p:cNvSpPr>
            <a:spLocks noGrp="1"/>
          </p:cNvSpPr>
          <p:nvPr>
            <p:ph type="sldNum" sz="quarter" idx="12"/>
          </p:nvPr>
        </p:nvSpPr>
        <p:spPr>
          <a:noFill/>
        </p:spPr>
        <p:txBody>
          <a:bodyPr/>
          <a:lstStyle/>
          <a:p>
            <a:fld id="{BD54A233-6448-4141-83F7-CEE267C5CBE9}" type="slidenum">
              <a:rPr lang="en-US" smtClean="0"/>
              <a:pPr/>
              <a:t>6</a:t>
            </a:fld>
            <a:endParaRPr lang="en-US" smtClean="0"/>
          </a:p>
        </p:txBody>
      </p:sp>
      <p:sp>
        <p:nvSpPr>
          <p:cNvPr id="6149" name="Rectangle 2"/>
          <p:cNvSpPr>
            <a:spLocks noGrp="1" noChangeArrowheads="1"/>
          </p:cNvSpPr>
          <p:nvPr>
            <p:ph type="title"/>
          </p:nvPr>
        </p:nvSpPr>
        <p:spPr/>
        <p:txBody>
          <a:bodyPr/>
          <a:lstStyle/>
          <a:p>
            <a:pPr eaLnBrk="1" hangingPunct="1"/>
            <a:r>
              <a:rPr lang="en-US" smtClean="0"/>
              <a:t>I/O Measures</a:t>
            </a:r>
          </a:p>
        </p:txBody>
      </p:sp>
      <p:sp>
        <p:nvSpPr>
          <p:cNvPr id="6150" name="Rectangle 3"/>
          <p:cNvSpPr>
            <a:spLocks noGrp="1" noChangeArrowheads="1"/>
          </p:cNvSpPr>
          <p:nvPr>
            <p:ph type="body" idx="1"/>
          </p:nvPr>
        </p:nvSpPr>
        <p:spPr/>
        <p:txBody>
          <a:bodyPr/>
          <a:lstStyle/>
          <a:p>
            <a:pPr eaLnBrk="1" hangingPunct="1"/>
            <a:r>
              <a:rPr lang="en-US" smtClean="0"/>
              <a:t>Latency: Time required to perform a transfer</a:t>
            </a:r>
          </a:p>
          <a:p>
            <a:pPr eaLnBrk="1" hangingPunct="1"/>
            <a:r>
              <a:rPr lang="en-US" smtClean="0"/>
              <a:t>Throughput: Amount of data that can be transferred per unit time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7171" name="Footer Placeholder 4"/>
          <p:cNvSpPr>
            <a:spLocks noGrp="1"/>
          </p:cNvSpPr>
          <p:nvPr>
            <p:ph type="ftr" sz="quarter" idx="11"/>
          </p:nvPr>
        </p:nvSpPr>
        <p:spPr>
          <a:noFill/>
        </p:spPr>
        <p:txBody>
          <a:bodyPr/>
          <a:lstStyle/>
          <a:p>
            <a:r>
              <a:rPr lang="en-US" smtClean="0"/>
              <a:t>SYSC 5704: Elements of Computer Systems</a:t>
            </a:r>
          </a:p>
        </p:txBody>
      </p:sp>
      <p:sp>
        <p:nvSpPr>
          <p:cNvPr id="7172" name="Slide Number Placeholder 5"/>
          <p:cNvSpPr>
            <a:spLocks noGrp="1"/>
          </p:cNvSpPr>
          <p:nvPr>
            <p:ph type="sldNum" sz="quarter" idx="12"/>
          </p:nvPr>
        </p:nvSpPr>
        <p:spPr>
          <a:noFill/>
        </p:spPr>
        <p:txBody>
          <a:bodyPr/>
          <a:lstStyle/>
          <a:p>
            <a:fld id="{F434A9C7-698F-4DA2-9EEA-44130D4BA31F}" type="slidenum">
              <a:rPr lang="en-US" smtClean="0"/>
              <a:pPr/>
              <a:t>7</a:t>
            </a:fld>
            <a:endParaRPr lang="en-US" smtClean="0"/>
          </a:p>
        </p:txBody>
      </p:sp>
      <p:sp>
        <p:nvSpPr>
          <p:cNvPr id="7173" name="Rectangle 2"/>
          <p:cNvSpPr>
            <a:spLocks noGrp="1" noChangeArrowheads="1"/>
          </p:cNvSpPr>
          <p:nvPr>
            <p:ph type="title"/>
          </p:nvPr>
        </p:nvSpPr>
        <p:spPr/>
        <p:txBody>
          <a:bodyPr/>
          <a:lstStyle/>
          <a:p>
            <a:pPr eaLnBrk="1" hangingPunct="1"/>
            <a:r>
              <a:rPr lang="en-US" smtClean="0"/>
              <a:t>I/O Modules</a:t>
            </a:r>
          </a:p>
        </p:txBody>
      </p:sp>
      <p:sp>
        <p:nvSpPr>
          <p:cNvPr id="7174" name="Rectangle 3"/>
          <p:cNvSpPr>
            <a:spLocks noGrp="1" noChangeArrowheads="1"/>
          </p:cNvSpPr>
          <p:nvPr>
            <p:ph type="body" idx="1"/>
          </p:nvPr>
        </p:nvSpPr>
        <p:spPr>
          <a:xfrm>
            <a:off x="838200" y="1143000"/>
            <a:ext cx="7772400" cy="4495800"/>
          </a:xfrm>
        </p:spPr>
        <p:txBody>
          <a:bodyPr/>
          <a:lstStyle/>
          <a:p>
            <a:pPr eaLnBrk="1" hangingPunct="1">
              <a:lnSpc>
                <a:spcPct val="80000"/>
              </a:lnSpc>
              <a:buFontTx/>
              <a:buNone/>
            </a:pPr>
            <a:endParaRPr lang="en-US" sz="2000" smtClean="0">
              <a:solidFill>
                <a:srgbClr val="FF0000"/>
              </a:solidFill>
            </a:endParaRPr>
          </a:p>
          <a:p>
            <a:pPr eaLnBrk="1" hangingPunct="1">
              <a:lnSpc>
                <a:spcPct val="80000"/>
              </a:lnSpc>
            </a:pPr>
            <a:r>
              <a:rPr lang="en-US" sz="2000" smtClean="0"/>
              <a:t>Data Transfer to/from external device to the processor</a:t>
            </a:r>
          </a:p>
          <a:p>
            <a:pPr lvl="1" eaLnBrk="1" hangingPunct="1">
              <a:lnSpc>
                <a:spcPct val="80000"/>
              </a:lnSpc>
            </a:pPr>
            <a:r>
              <a:rPr lang="en-US" sz="1800" smtClean="0"/>
              <a:t>Ensure devices </a:t>
            </a:r>
          </a:p>
          <a:p>
            <a:pPr lvl="2" eaLnBrk="1" hangingPunct="1">
              <a:lnSpc>
                <a:spcPct val="80000"/>
              </a:lnSpc>
            </a:pPr>
            <a:r>
              <a:rPr lang="en-US" sz="1600" smtClean="0"/>
              <a:t>Write: Ready for next data, or </a:t>
            </a:r>
          </a:p>
          <a:p>
            <a:pPr lvl="2" eaLnBrk="1" hangingPunct="1">
              <a:lnSpc>
                <a:spcPct val="80000"/>
              </a:lnSpc>
            </a:pPr>
            <a:r>
              <a:rPr lang="en-US" sz="1600" smtClean="0"/>
              <a:t>Read: Host is ready to receive next data</a:t>
            </a:r>
          </a:p>
          <a:p>
            <a:pPr lvl="2" eaLnBrk="1" hangingPunct="1">
              <a:lnSpc>
                <a:spcPct val="80000"/>
              </a:lnSpc>
            </a:pPr>
            <a:r>
              <a:rPr lang="en-US" sz="1600" smtClean="0"/>
              <a:t>Involves both command control &amp; data</a:t>
            </a:r>
          </a:p>
          <a:p>
            <a:pPr eaLnBrk="1" hangingPunct="1">
              <a:lnSpc>
                <a:spcPct val="80000"/>
              </a:lnSpc>
            </a:pPr>
            <a:r>
              <a:rPr lang="en-US" sz="2000" smtClean="0"/>
              <a:t>Data buffering</a:t>
            </a:r>
          </a:p>
          <a:p>
            <a:pPr lvl="1" eaLnBrk="1" hangingPunct="1">
              <a:lnSpc>
                <a:spcPct val="80000"/>
              </a:lnSpc>
            </a:pPr>
            <a:r>
              <a:rPr lang="en-US" sz="1800" smtClean="0"/>
              <a:t>data coming from memory are sent to a module in a rapid burst. The data are buffered in the module and then sent to the peripheral device at its data rate</a:t>
            </a:r>
          </a:p>
          <a:p>
            <a:pPr lvl="1" eaLnBrk="1" hangingPunct="1">
              <a:lnSpc>
                <a:spcPct val="80000"/>
              </a:lnSpc>
            </a:pPr>
            <a:r>
              <a:rPr lang="en-US" sz="1800" smtClean="0"/>
              <a:t>In the opposite direction, data are buffered so as not to tie up the memory in a slow transfer operation. </a:t>
            </a:r>
          </a:p>
          <a:p>
            <a:pPr eaLnBrk="1" hangingPunct="1">
              <a:lnSpc>
                <a:spcPct val="80000"/>
              </a:lnSpc>
            </a:pPr>
            <a:r>
              <a:rPr lang="en-US" sz="2000" smtClean="0"/>
              <a:t>Data Error detection and reporting errors to the CPU</a:t>
            </a:r>
          </a:p>
          <a:p>
            <a:pPr lvl="1" eaLnBrk="1" hangingPunct="1">
              <a:lnSpc>
                <a:spcPct val="80000"/>
              </a:lnSpc>
            </a:pPr>
            <a:r>
              <a:rPr lang="en-US" sz="1800" smtClean="0"/>
              <a:t>Mechanical and electrical malfunctions reported by the device (e.g., paper jam)</a:t>
            </a:r>
          </a:p>
          <a:p>
            <a:pPr lvl="1" eaLnBrk="1" hangingPunct="1">
              <a:lnSpc>
                <a:spcPct val="80000"/>
              </a:lnSpc>
            </a:pPr>
            <a:r>
              <a:rPr lang="en-US" sz="1800" smtClean="0"/>
              <a:t>Unintentional changes to the bit pattern as it is transmitted from device to the module</a:t>
            </a:r>
          </a:p>
          <a:p>
            <a:pPr lvl="1" eaLnBrk="1" hangingPunct="1">
              <a:lnSpc>
                <a:spcPct val="80000"/>
              </a:lnSpc>
            </a:pPr>
            <a:endParaRPr lang="en-US" sz="18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8195" name="Footer Placeholder 4"/>
          <p:cNvSpPr>
            <a:spLocks noGrp="1"/>
          </p:cNvSpPr>
          <p:nvPr>
            <p:ph type="ftr" sz="quarter" idx="11"/>
          </p:nvPr>
        </p:nvSpPr>
        <p:spPr>
          <a:noFill/>
        </p:spPr>
        <p:txBody>
          <a:bodyPr/>
          <a:lstStyle/>
          <a:p>
            <a:r>
              <a:rPr lang="en-US" smtClean="0"/>
              <a:t>SYSC 5704: Elements of Computer Systems</a:t>
            </a:r>
          </a:p>
        </p:txBody>
      </p:sp>
      <p:sp>
        <p:nvSpPr>
          <p:cNvPr id="8196" name="Slide Number Placeholder 5"/>
          <p:cNvSpPr>
            <a:spLocks noGrp="1"/>
          </p:cNvSpPr>
          <p:nvPr>
            <p:ph type="sldNum" sz="quarter" idx="12"/>
          </p:nvPr>
        </p:nvSpPr>
        <p:spPr>
          <a:noFill/>
        </p:spPr>
        <p:txBody>
          <a:bodyPr/>
          <a:lstStyle/>
          <a:p>
            <a:fld id="{5B2BD1D0-85E9-4CFA-A4AC-27DCB05E5ADF}" type="slidenum">
              <a:rPr lang="en-US" smtClean="0"/>
              <a:pPr/>
              <a:t>8</a:t>
            </a:fld>
            <a:endParaRPr lang="en-US" smtClean="0"/>
          </a:p>
        </p:txBody>
      </p:sp>
      <p:sp>
        <p:nvSpPr>
          <p:cNvPr id="8197" name="Rectangle 2"/>
          <p:cNvSpPr>
            <a:spLocks noGrp="1" noChangeArrowheads="1"/>
          </p:cNvSpPr>
          <p:nvPr>
            <p:ph type="title"/>
          </p:nvPr>
        </p:nvSpPr>
        <p:spPr/>
        <p:txBody>
          <a:bodyPr/>
          <a:lstStyle/>
          <a:p>
            <a:pPr eaLnBrk="1" hangingPunct="1"/>
            <a:r>
              <a:rPr lang="en-US" smtClean="0"/>
              <a:t>Block diagram of an I/O module</a:t>
            </a:r>
          </a:p>
        </p:txBody>
      </p:sp>
      <p:pic>
        <p:nvPicPr>
          <p:cNvPr id="8198" name="Picture 3"/>
          <p:cNvPicPr>
            <a:picLocks noChangeAspect="1" noChangeArrowheads="1"/>
          </p:cNvPicPr>
          <p:nvPr/>
        </p:nvPicPr>
        <p:blipFill>
          <a:blip r:embed="rId3" cstate="print"/>
          <a:srcRect/>
          <a:stretch>
            <a:fillRect/>
          </a:stretch>
        </p:blipFill>
        <p:spPr bwMode="auto">
          <a:xfrm>
            <a:off x="990600" y="1524000"/>
            <a:ext cx="7796213" cy="4730750"/>
          </a:xfrm>
          <a:prstGeom prst="rect">
            <a:avLst/>
          </a:prstGeom>
          <a:noFill/>
          <a:ln w="9525">
            <a:noFill/>
            <a:miter lim="800000"/>
            <a:headEnd/>
            <a:tailEnd/>
          </a:ln>
        </p:spPr>
      </p:pic>
      <p:sp>
        <p:nvSpPr>
          <p:cNvPr id="448516" name="Oval 4"/>
          <p:cNvSpPr>
            <a:spLocks noChangeArrowheads="1"/>
          </p:cNvSpPr>
          <p:nvPr/>
        </p:nvSpPr>
        <p:spPr bwMode="auto">
          <a:xfrm>
            <a:off x="1828800" y="2667000"/>
            <a:ext cx="3505200" cy="1752600"/>
          </a:xfrm>
          <a:prstGeom prst="ellipse">
            <a:avLst/>
          </a:prstGeom>
          <a:noFill/>
          <a:ln w="28575" algn="ctr">
            <a:solidFill>
              <a:schemeClr val="hlink"/>
            </a:solidFill>
            <a:round/>
            <a:headEnd/>
            <a:tailEnd/>
          </a:ln>
        </p:spPr>
        <p:txBody>
          <a:bodyPr wrap="none" anchor="ctr">
            <a:spAutoFit/>
          </a:bodyPr>
          <a:lstStyle/>
          <a:p>
            <a:endParaRPr lang="en-US"/>
          </a:p>
        </p:txBody>
      </p:sp>
      <p:sp>
        <p:nvSpPr>
          <p:cNvPr id="448517" name="Text Box 5"/>
          <p:cNvSpPr txBox="1">
            <a:spLocks noChangeArrowheads="1"/>
          </p:cNvSpPr>
          <p:nvPr/>
        </p:nvSpPr>
        <p:spPr bwMode="auto">
          <a:xfrm>
            <a:off x="212725" y="2220913"/>
            <a:ext cx="1844675" cy="701675"/>
          </a:xfrm>
          <a:prstGeom prst="rect">
            <a:avLst/>
          </a:prstGeom>
          <a:noFill/>
          <a:ln w="9525" algn="ctr">
            <a:noFill/>
            <a:miter lim="800000"/>
            <a:headEnd/>
            <a:tailEnd/>
          </a:ln>
        </p:spPr>
        <p:txBody>
          <a:bodyPr>
            <a:spAutoFit/>
          </a:bodyPr>
          <a:lstStyle/>
          <a:p>
            <a:pPr marL="342900" indent="-342900"/>
            <a:r>
              <a:rPr lang="en-US">
                <a:solidFill>
                  <a:schemeClr val="hlink"/>
                </a:solidFill>
              </a:rPr>
              <a:t>Programmer’s Model</a:t>
            </a:r>
          </a:p>
        </p:txBody>
      </p:sp>
      <p:sp>
        <p:nvSpPr>
          <p:cNvPr id="448518" name="Line 6"/>
          <p:cNvSpPr>
            <a:spLocks noChangeShapeType="1"/>
          </p:cNvSpPr>
          <p:nvPr/>
        </p:nvSpPr>
        <p:spPr bwMode="auto">
          <a:xfrm>
            <a:off x="5943600" y="1295400"/>
            <a:ext cx="0" cy="5410200"/>
          </a:xfrm>
          <a:prstGeom prst="line">
            <a:avLst/>
          </a:prstGeom>
          <a:noFill/>
          <a:ln w="28575">
            <a:solidFill>
              <a:schemeClr val="hlink"/>
            </a:solidFill>
            <a:prstDash val="dash"/>
            <a:round/>
            <a:headEnd/>
            <a:tailEnd/>
          </a:ln>
        </p:spPr>
        <p:txBody>
          <a:bodyPr wrap="none">
            <a:spAutoFit/>
          </a:bodyPr>
          <a:lstStyle/>
          <a:p>
            <a:endParaRPr lang="en-US"/>
          </a:p>
        </p:txBody>
      </p:sp>
      <p:sp>
        <p:nvSpPr>
          <p:cNvPr id="448519" name="Line 7"/>
          <p:cNvSpPr>
            <a:spLocks noChangeShapeType="1"/>
          </p:cNvSpPr>
          <p:nvPr/>
        </p:nvSpPr>
        <p:spPr bwMode="auto">
          <a:xfrm flipH="1">
            <a:off x="3352800" y="1981200"/>
            <a:ext cx="2286000" cy="0"/>
          </a:xfrm>
          <a:prstGeom prst="line">
            <a:avLst/>
          </a:prstGeom>
          <a:noFill/>
          <a:ln w="28575">
            <a:solidFill>
              <a:schemeClr val="hlink"/>
            </a:solidFill>
            <a:round/>
            <a:headEnd/>
            <a:tailEnd type="triangle" w="med" len="med"/>
          </a:ln>
        </p:spPr>
        <p:txBody>
          <a:bodyPr wrap="none">
            <a:spAutoFit/>
          </a:bodyPr>
          <a:lstStyle/>
          <a:p>
            <a:endParaRPr lang="en-US"/>
          </a:p>
        </p:txBody>
      </p:sp>
      <p:sp>
        <p:nvSpPr>
          <p:cNvPr id="448520" name="Line 8"/>
          <p:cNvSpPr>
            <a:spLocks noChangeShapeType="1"/>
          </p:cNvSpPr>
          <p:nvPr/>
        </p:nvSpPr>
        <p:spPr bwMode="auto">
          <a:xfrm>
            <a:off x="6019800" y="1981200"/>
            <a:ext cx="838200" cy="0"/>
          </a:xfrm>
          <a:prstGeom prst="line">
            <a:avLst/>
          </a:prstGeom>
          <a:noFill/>
          <a:ln w="28575">
            <a:solidFill>
              <a:schemeClr val="hlink"/>
            </a:solidFill>
            <a:round/>
            <a:headEnd/>
            <a:tailEnd type="triangle" w="med" len="med"/>
          </a:ln>
        </p:spPr>
        <p:txBody>
          <a:bodyPr wrap="none">
            <a:spAutoFit/>
          </a:bodyPr>
          <a:lstStyle/>
          <a:p>
            <a:endParaRPr lang="en-US"/>
          </a:p>
        </p:txBody>
      </p:sp>
      <p:sp>
        <p:nvSpPr>
          <p:cNvPr id="448521" name="Oval 9"/>
          <p:cNvSpPr>
            <a:spLocks noChangeArrowheads="1"/>
          </p:cNvSpPr>
          <p:nvPr/>
        </p:nvSpPr>
        <p:spPr bwMode="auto">
          <a:xfrm>
            <a:off x="914400" y="3200400"/>
            <a:ext cx="1066800" cy="609600"/>
          </a:xfrm>
          <a:prstGeom prst="ellipse">
            <a:avLst/>
          </a:prstGeom>
          <a:noFill/>
          <a:ln w="28575" algn="ctr">
            <a:solidFill>
              <a:schemeClr val="hlink"/>
            </a:solidFill>
            <a:round/>
            <a:headEnd/>
            <a:tailEnd/>
          </a:ln>
        </p:spPr>
        <p:txBody>
          <a:bodyPr anchor="ctr">
            <a:spAutoFit/>
          </a:bodyPr>
          <a:lstStyle/>
          <a:p>
            <a:endParaRPr lang="en-US"/>
          </a:p>
        </p:txBody>
      </p:sp>
      <p:sp>
        <p:nvSpPr>
          <p:cNvPr id="448522" name="Oval 10"/>
          <p:cNvSpPr>
            <a:spLocks noChangeArrowheads="1"/>
          </p:cNvSpPr>
          <p:nvPr/>
        </p:nvSpPr>
        <p:spPr bwMode="auto">
          <a:xfrm>
            <a:off x="7772400" y="2667000"/>
            <a:ext cx="1066800" cy="609600"/>
          </a:xfrm>
          <a:prstGeom prst="ellipse">
            <a:avLst/>
          </a:prstGeom>
          <a:noFill/>
          <a:ln w="28575" algn="ctr">
            <a:solidFill>
              <a:schemeClr val="hlink"/>
            </a:solidFill>
            <a:round/>
            <a:headEnd/>
            <a:tailEnd/>
          </a:ln>
        </p:spPr>
        <p:txBody>
          <a:bodyPr anchor="ctr">
            <a:spAutoFit/>
          </a:bodyPr>
          <a:lstStyle/>
          <a:p>
            <a:endParaRPr lang="en-US"/>
          </a:p>
        </p:txBody>
      </p:sp>
      <p:sp>
        <p:nvSpPr>
          <p:cNvPr id="448523" name="Oval 11"/>
          <p:cNvSpPr>
            <a:spLocks noChangeArrowheads="1"/>
          </p:cNvSpPr>
          <p:nvPr/>
        </p:nvSpPr>
        <p:spPr bwMode="auto">
          <a:xfrm>
            <a:off x="1905000" y="1600200"/>
            <a:ext cx="1066800" cy="685800"/>
          </a:xfrm>
          <a:prstGeom prst="ellipse">
            <a:avLst/>
          </a:prstGeom>
          <a:noFill/>
          <a:ln w="28575" algn="ctr">
            <a:solidFill>
              <a:schemeClr val="hlink"/>
            </a:solidFill>
            <a:round/>
            <a:headEnd/>
            <a:tailEnd/>
          </a:ln>
        </p:spPr>
        <p:txBody>
          <a:bodyPr anchor="ctr">
            <a:spAutoFit/>
          </a:bodyPr>
          <a:lstStyle/>
          <a:p>
            <a:endParaRPr lang="en-US"/>
          </a:p>
        </p:txBody>
      </p:sp>
      <p:sp>
        <p:nvSpPr>
          <p:cNvPr id="448524" name="Oval 12"/>
          <p:cNvSpPr>
            <a:spLocks noChangeArrowheads="1"/>
          </p:cNvSpPr>
          <p:nvPr/>
        </p:nvSpPr>
        <p:spPr bwMode="auto">
          <a:xfrm>
            <a:off x="6858000" y="1600200"/>
            <a:ext cx="1447800" cy="685800"/>
          </a:xfrm>
          <a:prstGeom prst="ellipse">
            <a:avLst/>
          </a:prstGeom>
          <a:noFill/>
          <a:ln w="28575" algn="ctr">
            <a:solidFill>
              <a:schemeClr val="hlink"/>
            </a:solidFill>
            <a:round/>
            <a:headEnd/>
            <a:tailEnd/>
          </a:ln>
        </p:spPr>
        <p:txBody>
          <a:bodyPr anchor="ctr">
            <a:spAutoFit/>
          </a:bodyPr>
          <a:lstStyle/>
          <a:p>
            <a:endParaRPr lang="en-US"/>
          </a:p>
        </p:txBody>
      </p:sp>
      <p:sp>
        <p:nvSpPr>
          <p:cNvPr id="16" name="Oval 9"/>
          <p:cNvSpPr>
            <a:spLocks noChangeArrowheads="1"/>
          </p:cNvSpPr>
          <p:nvPr/>
        </p:nvSpPr>
        <p:spPr bwMode="auto">
          <a:xfrm>
            <a:off x="914400" y="4648200"/>
            <a:ext cx="1066800" cy="609600"/>
          </a:xfrm>
          <a:prstGeom prst="ellipse">
            <a:avLst/>
          </a:prstGeom>
          <a:noFill/>
          <a:ln w="28575" algn="ctr">
            <a:solidFill>
              <a:schemeClr val="hlink"/>
            </a:solidFill>
            <a:round/>
            <a:headEnd/>
            <a:tailEnd/>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8521"/>
                                        </p:tgtEl>
                                        <p:attrNameLst>
                                          <p:attrName>style.visibility</p:attrName>
                                        </p:attrNameLst>
                                      </p:cBhvr>
                                      <p:to>
                                        <p:strVal val="visible"/>
                                      </p:to>
                                    </p:set>
                                    <p:anim calcmode="lin" valueType="num">
                                      <p:cBhvr additive="base">
                                        <p:cTn id="7" dur="500" fill="hold"/>
                                        <p:tgtEl>
                                          <p:spTgt spid="448521"/>
                                        </p:tgtEl>
                                        <p:attrNameLst>
                                          <p:attrName>ppt_x</p:attrName>
                                        </p:attrNameLst>
                                      </p:cBhvr>
                                      <p:tavLst>
                                        <p:tav tm="0">
                                          <p:val>
                                            <p:strVal val="#ppt_x"/>
                                          </p:val>
                                        </p:tav>
                                        <p:tav tm="100000">
                                          <p:val>
                                            <p:strVal val="#ppt_x"/>
                                          </p:val>
                                        </p:tav>
                                      </p:tavLst>
                                    </p:anim>
                                    <p:anim calcmode="lin" valueType="num">
                                      <p:cBhvr additive="base">
                                        <p:cTn id="8" dur="500" fill="hold"/>
                                        <p:tgtEl>
                                          <p:spTgt spid="4485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8522"/>
                                        </p:tgtEl>
                                        <p:attrNameLst>
                                          <p:attrName>style.visibility</p:attrName>
                                        </p:attrNameLst>
                                      </p:cBhvr>
                                      <p:to>
                                        <p:strVal val="visible"/>
                                      </p:to>
                                    </p:set>
                                    <p:anim calcmode="lin" valueType="num">
                                      <p:cBhvr additive="base">
                                        <p:cTn id="11" dur="500" fill="hold"/>
                                        <p:tgtEl>
                                          <p:spTgt spid="448522"/>
                                        </p:tgtEl>
                                        <p:attrNameLst>
                                          <p:attrName>ppt_x</p:attrName>
                                        </p:attrNameLst>
                                      </p:cBhvr>
                                      <p:tavLst>
                                        <p:tav tm="0">
                                          <p:val>
                                            <p:strVal val="#ppt_x"/>
                                          </p:val>
                                        </p:tav>
                                        <p:tav tm="100000">
                                          <p:val>
                                            <p:strVal val="#ppt_x"/>
                                          </p:val>
                                        </p:tav>
                                      </p:tavLst>
                                    </p:anim>
                                    <p:anim calcmode="lin" valueType="num">
                                      <p:cBhvr additive="base">
                                        <p:cTn id="12" dur="500" fill="hold"/>
                                        <p:tgtEl>
                                          <p:spTgt spid="44852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8523"/>
                                        </p:tgtEl>
                                        <p:attrNameLst>
                                          <p:attrName>style.visibility</p:attrName>
                                        </p:attrNameLst>
                                      </p:cBhvr>
                                      <p:to>
                                        <p:strVal val="visible"/>
                                      </p:to>
                                    </p:set>
                                    <p:anim calcmode="lin" valueType="num">
                                      <p:cBhvr additive="base">
                                        <p:cTn id="17" dur="500" fill="hold"/>
                                        <p:tgtEl>
                                          <p:spTgt spid="448523"/>
                                        </p:tgtEl>
                                        <p:attrNameLst>
                                          <p:attrName>ppt_x</p:attrName>
                                        </p:attrNameLst>
                                      </p:cBhvr>
                                      <p:tavLst>
                                        <p:tav tm="0">
                                          <p:val>
                                            <p:strVal val="#ppt_x"/>
                                          </p:val>
                                        </p:tav>
                                        <p:tav tm="100000">
                                          <p:val>
                                            <p:strVal val="#ppt_x"/>
                                          </p:val>
                                        </p:tav>
                                      </p:tavLst>
                                    </p:anim>
                                    <p:anim calcmode="lin" valueType="num">
                                      <p:cBhvr additive="base">
                                        <p:cTn id="18" dur="500" fill="hold"/>
                                        <p:tgtEl>
                                          <p:spTgt spid="44852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48524"/>
                                        </p:tgtEl>
                                        <p:attrNameLst>
                                          <p:attrName>style.visibility</p:attrName>
                                        </p:attrNameLst>
                                      </p:cBhvr>
                                      <p:to>
                                        <p:strVal val="visible"/>
                                      </p:to>
                                    </p:set>
                                    <p:anim calcmode="lin" valueType="num">
                                      <p:cBhvr additive="base">
                                        <p:cTn id="21" dur="500" fill="hold"/>
                                        <p:tgtEl>
                                          <p:spTgt spid="448524"/>
                                        </p:tgtEl>
                                        <p:attrNameLst>
                                          <p:attrName>ppt_x</p:attrName>
                                        </p:attrNameLst>
                                      </p:cBhvr>
                                      <p:tavLst>
                                        <p:tav tm="0">
                                          <p:val>
                                            <p:strVal val="#ppt_x"/>
                                          </p:val>
                                        </p:tav>
                                        <p:tav tm="100000">
                                          <p:val>
                                            <p:strVal val="#ppt_x"/>
                                          </p:val>
                                        </p:tav>
                                      </p:tavLst>
                                    </p:anim>
                                    <p:anim calcmode="lin" valueType="num">
                                      <p:cBhvr additive="base">
                                        <p:cTn id="22" dur="500" fill="hold"/>
                                        <p:tgtEl>
                                          <p:spTgt spid="44852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48519"/>
                                        </p:tgtEl>
                                        <p:attrNameLst>
                                          <p:attrName>style.visibility</p:attrName>
                                        </p:attrNameLst>
                                      </p:cBhvr>
                                      <p:to>
                                        <p:strVal val="visible"/>
                                      </p:to>
                                    </p:set>
                                    <p:anim calcmode="lin" valueType="num">
                                      <p:cBhvr additive="base">
                                        <p:cTn id="25" dur="500" fill="hold"/>
                                        <p:tgtEl>
                                          <p:spTgt spid="448519"/>
                                        </p:tgtEl>
                                        <p:attrNameLst>
                                          <p:attrName>ppt_x</p:attrName>
                                        </p:attrNameLst>
                                      </p:cBhvr>
                                      <p:tavLst>
                                        <p:tav tm="0">
                                          <p:val>
                                            <p:strVal val="#ppt_x"/>
                                          </p:val>
                                        </p:tav>
                                        <p:tav tm="100000">
                                          <p:val>
                                            <p:strVal val="#ppt_x"/>
                                          </p:val>
                                        </p:tav>
                                      </p:tavLst>
                                    </p:anim>
                                    <p:anim calcmode="lin" valueType="num">
                                      <p:cBhvr additive="base">
                                        <p:cTn id="26" dur="500" fill="hold"/>
                                        <p:tgtEl>
                                          <p:spTgt spid="44851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48518"/>
                                        </p:tgtEl>
                                        <p:attrNameLst>
                                          <p:attrName>style.visibility</p:attrName>
                                        </p:attrNameLst>
                                      </p:cBhvr>
                                      <p:to>
                                        <p:strVal val="visible"/>
                                      </p:to>
                                    </p:set>
                                    <p:anim calcmode="lin" valueType="num">
                                      <p:cBhvr additive="base">
                                        <p:cTn id="29" dur="500" fill="hold"/>
                                        <p:tgtEl>
                                          <p:spTgt spid="448518"/>
                                        </p:tgtEl>
                                        <p:attrNameLst>
                                          <p:attrName>ppt_x</p:attrName>
                                        </p:attrNameLst>
                                      </p:cBhvr>
                                      <p:tavLst>
                                        <p:tav tm="0">
                                          <p:val>
                                            <p:strVal val="#ppt_x"/>
                                          </p:val>
                                        </p:tav>
                                        <p:tav tm="100000">
                                          <p:val>
                                            <p:strVal val="#ppt_x"/>
                                          </p:val>
                                        </p:tav>
                                      </p:tavLst>
                                    </p:anim>
                                    <p:anim calcmode="lin" valueType="num">
                                      <p:cBhvr additive="base">
                                        <p:cTn id="30" dur="500" fill="hold"/>
                                        <p:tgtEl>
                                          <p:spTgt spid="4485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48520"/>
                                        </p:tgtEl>
                                        <p:attrNameLst>
                                          <p:attrName>style.visibility</p:attrName>
                                        </p:attrNameLst>
                                      </p:cBhvr>
                                      <p:to>
                                        <p:strVal val="visible"/>
                                      </p:to>
                                    </p:set>
                                    <p:anim calcmode="lin" valueType="num">
                                      <p:cBhvr additive="base">
                                        <p:cTn id="33" dur="500" fill="hold"/>
                                        <p:tgtEl>
                                          <p:spTgt spid="448520"/>
                                        </p:tgtEl>
                                        <p:attrNameLst>
                                          <p:attrName>ppt_x</p:attrName>
                                        </p:attrNameLst>
                                      </p:cBhvr>
                                      <p:tavLst>
                                        <p:tav tm="0">
                                          <p:val>
                                            <p:strVal val="#ppt_x"/>
                                          </p:val>
                                        </p:tav>
                                        <p:tav tm="100000">
                                          <p:val>
                                            <p:strVal val="#ppt_x"/>
                                          </p:val>
                                        </p:tav>
                                      </p:tavLst>
                                    </p:anim>
                                    <p:anim calcmode="lin" valueType="num">
                                      <p:cBhvr additive="base">
                                        <p:cTn id="34" dur="500" fill="hold"/>
                                        <p:tgtEl>
                                          <p:spTgt spid="448520"/>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48516"/>
                                        </p:tgtEl>
                                        <p:attrNameLst>
                                          <p:attrName>style.visibility</p:attrName>
                                        </p:attrNameLst>
                                      </p:cBhvr>
                                      <p:to>
                                        <p:strVal val="visible"/>
                                      </p:to>
                                    </p:set>
                                    <p:anim calcmode="lin" valueType="num">
                                      <p:cBhvr additive="base">
                                        <p:cTn id="39" dur="500" fill="hold"/>
                                        <p:tgtEl>
                                          <p:spTgt spid="448516"/>
                                        </p:tgtEl>
                                        <p:attrNameLst>
                                          <p:attrName>ppt_x</p:attrName>
                                        </p:attrNameLst>
                                      </p:cBhvr>
                                      <p:tavLst>
                                        <p:tav tm="0">
                                          <p:val>
                                            <p:strVal val="#ppt_x"/>
                                          </p:val>
                                        </p:tav>
                                        <p:tav tm="100000">
                                          <p:val>
                                            <p:strVal val="#ppt_x"/>
                                          </p:val>
                                        </p:tav>
                                      </p:tavLst>
                                    </p:anim>
                                    <p:anim calcmode="lin" valueType="num">
                                      <p:cBhvr additive="base">
                                        <p:cTn id="40" dur="500" fill="hold"/>
                                        <p:tgtEl>
                                          <p:spTgt spid="44851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48517"/>
                                        </p:tgtEl>
                                        <p:attrNameLst>
                                          <p:attrName>style.visibility</p:attrName>
                                        </p:attrNameLst>
                                      </p:cBhvr>
                                      <p:to>
                                        <p:strVal val="visible"/>
                                      </p:to>
                                    </p:set>
                                    <p:anim calcmode="lin" valueType="num">
                                      <p:cBhvr additive="base">
                                        <p:cTn id="43" dur="500" fill="hold"/>
                                        <p:tgtEl>
                                          <p:spTgt spid="448517"/>
                                        </p:tgtEl>
                                        <p:attrNameLst>
                                          <p:attrName>ppt_x</p:attrName>
                                        </p:attrNameLst>
                                      </p:cBhvr>
                                      <p:tavLst>
                                        <p:tav tm="0">
                                          <p:val>
                                            <p:strVal val="#ppt_x"/>
                                          </p:val>
                                        </p:tav>
                                        <p:tav tm="100000">
                                          <p:val>
                                            <p:strVal val="#ppt_x"/>
                                          </p:val>
                                        </p:tav>
                                      </p:tavLst>
                                    </p:anim>
                                    <p:anim calcmode="lin" valueType="num">
                                      <p:cBhvr additive="base">
                                        <p:cTn id="44" dur="500" fill="hold"/>
                                        <p:tgtEl>
                                          <p:spTgt spid="4485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516" grpId="0" animBg="1"/>
      <p:bldP spid="448517" grpId="0"/>
      <p:bldP spid="448518" grpId="0" animBg="1"/>
      <p:bldP spid="448519" grpId="0" animBg="1"/>
      <p:bldP spid="448520" grpId="0" animBg="1"/>
      <p:bldP spid="448521" grpId="0" animBg="1"/>
      <p:bldP spid="448522" grpId="0" animBg="1"/>
      <p:bldP spid="448523" grpId="0" animBg="1"/>
      <p:bldP spid="44852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9219" name="Footer Placeholder 4"/>
          <p:cNvSpPr>
            <a:spLocks noGrp="1"/>
          </p:cNvSpPr>
          <p:nvPr>
            <p:ph type="ftr" sz="quarter" idx="11"/>
          </p:nvPr>
        </p:nvSpPr>
        <p:spPr>
          <a:noFill/>
        </p:spPr>
        <p:txBody>
          <a:bodyPr/>
          <a:lstStyle/>
          <a:p>
            <a:r>
              <a:rPr lang="en-US" smtClean="0"/>
              <a:t>SYSC 5704: Elements of Computer Systems</a:t>
            </a:r>
          </a:p>
        </p:txBody>
      </p:sp>
      <p:sp>
        <p:nvSpPr>
          <p:cNvPr id="9220" name="Slide Number Placeholder 5"/>
          <p:cNvSpPr>
            <a:spLocks noGrp="1"/>
          </p:cNvSpPr>
          <p:nvPr>
            <p:ph type="sldNum" sz="quarter" idx="12"/>
          </p:nvPr>
        </p:nvSpPr>
        <p:spPr>
          <a:noFill/>
        </p:spPr>
        <p:txBody>
          <a:bodyPr/>
          <a:lstStyle/>
          <a:p>
            <a:fld id="{DAE3E674-F7B2-4302-97A9-1D72EABA6AFC}" type="slidenum">
              <a:rPr lang="en-US" smtClean="0"/>
              <a:pPr/>
              <a:t>9</a:t>
            </a:fld>
            <a:endParaRPr lang="en-US" smtClean="0"/>
          </a:p>
        </p:txBody>
      </p:sp>
      <p:sp>
        <p:nvSpPr>
          <p:cNvPr id="9221" name="Rectangle 2"/>
          <p:cNvSpPr>
            <a:spLocks noGrp="1" noChangeArrowheads="1"/>
          </p:cNvSpPr>
          <p:nvPr>
            <p:ph type="title"/>
          </p:nvPr>
        </p:nvSpPr>
        <p:spPr/>
        <p:txBody>
          <a:bodyPr/>
          <a:lstStyle/>
          <a:p>
            <a:pPr algn="l" eaLnBrk="1" hangingPunct="1"/>
            <a:r>
              <a:rPr lang="en-US" smtClean="0"/>
              <a:t>I/O Addressing Schemes</a:t>
            </a:r>
          </a:p>
        </p:txBody>
      </p:sp>
      <p:sp>
        <p:nvSpPr>
          <p:cNvPr id="9222" name="Rectangle 3"/>
          <p:cNvSpPr>
            <a:spLocks noGrp="1" noChangeArrowheads="1"/>
          </p:cNvSpPr>
          <p:nvPr>
            <p:ph type="body" idx="1"/>
          </p:nvPr>
        </p:nvSpPr>
        <p:spPr>
          <a:xfrm>
            <a:off x="457200" y="1600200"/>
            <a:ext cx="4267200" cy="4525963"/>
          </a:xfrm>
        </p:spPr>
        <p:txBody>
          <a:bodyPr/>
          <a:lstStyle/>
          <a:p>
            <a:pPr eaLnBrk="1" hangingPunct="1">
              <a:buFontTx/>
              <a:buNone/>
            </a:pPr>
            <a:r>
              <a:rPr lang="en-US" smtClean="0"/>
              <a:t>I/O Mapped </a:t>
            </a:r>
          </a:p>
          <a:p>
            <a:pPr eaLnBrk="1" hangingPunct="1">
              <a:buFontTx/>
              <a:buNone/>
            </a:pPr>
            <a:r>
              <a:rPr lang="en-US" smtClean="0"/>
              <a:t>(Shared, Isolated)</a:t>
            </a:r>
          </a:p>
          <a:p>
            <a:pPr eaLnBrk="1" hangingPunct="1"/>
            <a:endParaRPr lang="en-US" smtClean="0"/>
          </a:p>
        </p:txBody>
      </p:sp>
      <p:pic>
        <p:nvPicPr>
          <p:cNvPr id="9223" name="Picture 4"/>
          <p:cNvPicPr>
            <a:picLocks noChangeAspect="1" noChangeArrowheads="1"/>
          </p:cNvPicPr>
          <p:nvPr/>
        </p:nvPicPr>
        <p:blipFill>
          <a:blip r:embed="rId3" cstate="print"/>
          <a:srcRect/>
          <a:stretch>
            <a:fillRect/>
          </a:stretch>
        </p:blipFill>
        <p:spPr bwMode="auto">
          <a:xfrm>
            <a:off x="4267200" y="1609725"/>
            <a:ext cx="4648200" cy="4638675"/>
          </a:xfrm>
          <a:prstGeom prst="rect">
            <a:avLst/>
          </a:prstGeom>
          <a:noFill/>
          <a:ln w="9525">
            <a:noFill/>
            <a:miter lim="800000"/>
            <a:headEnd/>
            <a:tailEnd/>
          </a:ln>
        </p:spPr>
      </p:pic>
      <p:pic>
        <p:nvPicPr>
          <p:cNvPr id="9224" name="Picture 5"/>
          <p:cNvPicPr>
            <a:picLocks noChangeAspect="1" noChangeArrowheads="1"/>
          </p:cNvPicPr>
          <p:nvPr/>
        </p:nvPicPr>
        <p:blipFill>
          <a:blip r:embed="rId4" cstate="print"/>
          <a:srcRect/>
          <a:stretch>
            <a:fillRect/>
          </a:stretch>
        </p:blipFill>
        <p:spPr bwMode="auto">
          <a:xfrm>
            <a:off x="228600" y="2895600"/>
            <a:ext cx="4419600" cy="1868488"/>
          </a:xfrm>
          <a:prstGeom prst="rect">
            <a:avLst/>
          </a:prstGeom>
          <a:noFill/>
          <a:ln w="9525">
            <a:noFill/>
            <a:miter lim="800000"/>
            <a:headEnd/>
            <a:tailEnd/>
          </a:ln>
        </p:spPr>
      </p:pic>
      <p:sp>
        <p:nvSpPr>
          <p:cNvPr id="9225" name="Text Box 6"/>
          <p:cNvSpPr txBox="1">
            <a:spLocks noChangeArrowheads="1"/>
          </p:cNvSpPr>
          <p:nvPr/>
        </p:nvSpPr>
        <p:spPr bwMode="auto">
          <a:xfrm>
            <a:off x="441325" y="5192713"/>
            <a:ext cx="1965325" cy="304800"/>
          </a:xfrm>
          <a:prstGeom prst="rect">
            <a:avLst/>
          </a:prstGeom>
          <a:noFill/>
          <a:ln w="9525" algn="ctr">
            <a:noFill/>
            <a:miter lim="800000"/>
            <a:headEnd/>
            <a:tailEnd/>
          </a:ln>
        </p:spPr>
        <p:txBody>
          <a:bodyPr wrap="none">
            <a:spAutoFit/>
          </a:bodyPr>
          <a:lstStyle/>
          <a:p>
            <a:pPr marL="342900" indent="-342900"/>
            <a:r>
              <a:rPr lang="en-US" sz="1400"/>
              <a:t>Murdocca, Figure 8-12</a:t>
            </a:r>
          </a:p>
        </p:txBody>
      </p:sp>
      <p:sp>
        <p:nvSpPr>
          <p:cNvPr id="9226" name="Text Box 7"/>
          <p:cNvSpPr txBox="1">
            <a:spLocks noChangeArrowheads="1"/>
          </p:cNvSpPr>
          <p:nvPr/>
        </p:nvSpPr>
        <p:spPr bwMode="auto">
          <a:xfrm>
            <a:off x="5943600" y="6248400"/>
            <a:ext cx="1965325" cy="304800"/>
          </a:xfrm>
          <a:prstGeom prst="rect">
            <a:avLst/>
          </a:prstGeom>
          <a:noFill/>
          <a:ln w="9525" algn="ctr">
            <a:noFill/>
            <a:miter lim="800000"/>
            <a:headEnd/>
            <a:tailEnd/>
          </a:ln>
        </p:spPr>
        <p:txBody>
          <a:bodyPr wrap="none">
            <a:spAutoFit/>
          </a:bodyPr>
          <a:lstStyle/>
          <a:p>
            <a:pPr marL="342900" indent="-342900"/>
            <a:r>
              <a:rPr lang="en-US" sz="1400"/>
              <a:t>Murdocca, Figure 4-28</a:t>
            </a:r>
          </a:p>
        </p:txBody>
      </p:sp>
      <p:sp>
        <p:nvSpPr>
          <p:cNvPr id="9227" name="Text Box 8"/>
          <p:cNvSpPr txBox="1">
            <a:spLocks noChangeArrowheads="1"/>
          </p:cNvSpPr>
          <p:nvPr/>
        </p:nvSpPr>
        <p:spPr bwMode="auto">
          <a:xfrm>
            <a:off x="6019800" y="1219200"/>
            <a:ext cx="2473325" cy="457200"/>
          </a:xfrm>
          <a:prstGeom prst="rect">
            <a:avLst/>
          </a:prstGeom>
          <a:noFill/>
          <a:ln w="9525" algn="ctr">
            <a:noFill/>
            <a:miter lim="800000"/>
            <a:headEnd/>
            <a:tailEnd/>
          </a:ln>
        </p:spPr>
        <p:txBody>
          <a:bodyPr wrap="none">
            <a:spAutoFit/>
          </a:bodyPr>
          <a:lstStyle/>
          <a:p>
            <a:pPr marL="342900" indent="-342900"/>
            <a:r>
              <a:rPr lang="en-US" sz="2400"/>
              <a:t>Memory mapped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5953</TotalTime>
  <Words>4570</Words>
  <Application>Microsoft Office PowerPoint</Application>
  <PresentationFormat>On-screen Show (4:3)</PresentationFormat>
  <Paragraphs>591</Paragraphs>
  <Slides>44</Slides>
  <Notes>28</Notes>
  <HiddenSlides>2</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Default Design</vt:lpstr>
      <vt:lpstr>I/O Peripherals, Buses and Data Storage Systems</vt:lpstr>
      <vt:lpstr>Objectives</vt:lpstr>
      <vt:lpstr>Input/Output</vt:lpstr>
      <vt:lpstr>Kinds of I/O Devices</vt:lpstr>
      <vt:lpstr>Typical I/O device data rates</vt:lpstr>
      <vt:lpstr>I/O Measures</vt:lpstr>
      <vt:lpstr>I/O Modules</vt:lpstr>
      <vt:lpstr>Block diagram of an I/O module</vt:lpstr>
      <vt:lpstr>I/O Addressing Schemes</vt:lpstr>
      <vt:lpstr>I/O Addressing Schemes</vt:lpstr>
      <vt:lpstr>I/O Addressing Schemes</vt:lpstr>
      <vt:lpstr>I/O (Control) Protocols</vt:lpstr>
      <vt:lpstr>Programmed I/O (Polling)</vt:lpstr>
      <vt:lpstr>Interrupt-Driven I/O</vt:lpstr>
      <vt:lpstr>CPU Utilization Diagram</vt:lpstr>
      <vt:lpstr>Program timing: short I/O wait</vt:lpstr>
      <vt:lpstr>Program timing: long I/O wait</vt:lpstr>
      <vt:lpstr>Direct Memory Access</vt:lpstr>
      <vt:lpstr>Direct Memory Access</vt:lpstr>
      <vt:lpstr>Typical DMA block diagram</vt:lpstr>
      <vt:lpstr>Slide 21</vt:lpstr>
      <vt:lpstr>Problem of the Day: DMA</vt:lpstr>
      <vt:lpstr>Problem of the Day :                Buffer Chaining</vt:lpstr>
      <vt:lpstr>Interrupts : The Full Story</vt:lpstr>
      <vt:lpstr>From User Program’s Point of View </vt:lpstr>
      <vt:lpstr>Interrupts and Instruction cycle</vt:lpstr>
      <vt:lpstr>Interrupt Processing</vt:lpstr>
      <vt:lpstr>Simple Interrupt Processing</vt:lpstr>
      <vt:lpstr>Multiple interrupts: sequential order</vt:lpstr>
      <vt:lpstr>Multiple interrupts: priorities</vt:lpstr>
      <vt:lpstr>Example time sequence</vt:lpstr>
      <vt:lpstr>Multiprogramming</vt:lpstr>
      <vt:lpstr>Consequences for Programmers</vt:lpstr>
      <vt:lpstr>Asynchrony and Mutual Exclusion</vt:lpstr>
      <vt:lpstr>Device Drivers</vt:lpstr>
      <vt:lpstr>The Runtime Library/Operating System Dichotomy</vt:lpstr>
      <vt:lpstr>Bus Architectures</vt:lpstr>
      <vt:lpstr>(A)Synchronous</vt:lpstr>
      <vt:lpstr>Bus Arbitration</vt:lpstr>
      <vt:lpstr>Bus Arbitration: Centralized (Master / Slave)</vt:lpstr>
      <vt:lpstr>Bus Arbitration: Decentralized</vt:lpstr>
      <vt:lpstr>Thought of Day: Switching Fabrics</vt:lpstr>
      <vt:lpstr>Thought of Day: Bus Multiplexing</vt:lpstr>
      <vt:lpstr>Next Lecture</vt:lpstr>
    </vt:vector>
  </TitlesOfParts>
  <Company>Carleton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multilevel machines</dc:title>
  <dc:creator>cheryl</dc:creator>
  <cp:lastModifiedBy>Greg Franks</cp:lastModifiedBy>
  <cp:revision>645</cp:revision>
  <dcterms:created xsi:type="dcterms:W3CDTF">2008-07-21T18:02:15Z</dcterms:created>
  <dcterms:modified xsi:type="dcterms:W3CDTF">2012-10-30T23:11:18Z</dcterms:modified>
</cp:coreProperties>
</file>