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575" r:id="rId3"/>
    <p:sldId id="523" r:id="rId4"/>
    <p:sldId id="475" r:id="rId5"/>
    <p:sldId id="573" r:id="rId6"/>
    <p:sldId id="469" r:id="rId7"/>
    <p:sldId id="470" r:id="rId8"/>
    <p:sldId id="524" r:id="rId9"/>
    <p:sldId id="525" r:id="rId10"/>
    <p:sldId id="526" r:id="rId11"/>
    <p:sldId id="483" r:id="rId12"/>
    <p:sldId id="484" r:id="rId13"/>
    <p:sldId id="482" r:id="rId14"/>
    <p:sldId id="530" r:id="rId15"/>
    <p:sldId id="529" r:id="rId16"/>
    <p:sldId id="534" r:id="rId17"/>
    <p:sldId id="532" r:id="rId18"/>
    <p:sldId id="533" r:id="rId19"/>
    <p:sldId id="556" r:id="rId20"/>
    <p:sldId id="557" r:id="rId21"/>
    <p:sldId id="558" r:id="rId22"/>
    <p:sldId id="560" r:id="rId23"/>
    <p:sldId id="559" r:id="rId24"/>
    <p:sldId id="545" r:id="rId25"/>
    <p:sldId id="547" r:id="rId26"/>
    <p:sldId id="546" r:id="rId27"/>
    <p:sldId id="549" r:id="rId28"/>
    <p:sldId id="554" r:id="rId29"/>
    <p:sldId id="485" r:id="rId30"/>
    <p:sldId id="574" r:id="rId31"/>
    <p:sldId id="487" r:id="rId32"/>
    <p:sldId id="570" r:id="rId33"/>
    <p:sldId id="569" r:id="rId34"/>
    <p:sldId id="489" r:id="rId35"/>
    <p:sldId id="522" r:id="rId36"/>
    <p:sldId id="568" r:id="rId37"/>
    <p:sldId id="498" r:id="rId38"/>
    <p:sldId id="501" r:id="rId39"/>
    <p:sldId id="502" r:id="rId40"/>
    <p:sldId id="505" r:id="rId41"/>
    <p:sldId id="506" r:id="rId42"/>
    <p:sldId id="507" r:id="rId43"/>
    <p:sldId id="508" r:id="rId44"/>
    <p:sldId id="509" r:id="rId45"/>
    <p:sldId id="571" r:id="rId46"/>
    <p:sldId id="572" r:id="rId47"/>
    <p:sldId id="510" r:id="rId48"/>
    <p:sldId id="511" r:id="rId49"/>
    <p:sldId id="512" r:id="rId50"/>
    <p:sldId id="513" r:id="rId51"/>
    <p:sldId id="515" r:id="rId52"/>
    <p:sldId id="517" r:id="rId53"/>
    <p:sldId id="564" r:id="rId54"/>
    <p:sldId id="565" r:id="rId55"/>
    <p:sldId id="518" r:id="rId56"/>
    <p:sldId id="521" r:id="rId57"/>
    <p:sldId id="566" r:id="rId58"/>
    <p:sldId id="567" r:id="rId59"/>
    <p:sldId id="464" r:id="rId60"/>
    <p:sldId id="465" r:id="rId61"/>
    <p:sldId id="375" r:id="rId62"/>
  </p:sldIdLst>
  <p:sldSz cx="9144000" cy="6858000" type="screen4x3"/>
  <p:notesSz cx="6997700" cy="9283700"/>
  <p:defaultTextStyle>
    <a:defPPr>
      <a:defRPr lang="en-US"/>
    </a:defPPr>
    <a:lvl1pPr algn="l" rtl="0" fontAlgn="base">
      <a:spcBef>
        <a:spcPct val="50000"/>
      </a:spcBef>
      <a:spcAft>
        <a:spcPct val="0"/>
      </a:spcAft>
      <a:defRPr sz="2000" kern="1200">
        <a:solidFill>
          <a:schemeClr val="tx1"/>
        </a:solidFill>
        <a:latin typeface="Arial" charset="0"/>
        <a:ea typeface="+mn-ea"/>
        <a:cs typeface="+mn-cs"/>
      </a:defRPr>
    </a:lvl1pPr>
    <a:lvl2pPr marL="457200" algn="l" rtl="0" fontAlgn="base">
      <a:spcBef>
        <a:spcPct val="50000"/>
      </a:spcBef>
      <a:spcAft>
        <a:spcPct val="0"/>
      </a:spcAft>
      <a:defRPr sz="2000" kern="1200">
        <a:solidFill>
          <a:schemeClr val="tx1"/>
        </a:solidFill>
        <a:latin typeface="Arial" charset="0"/>
        <a:ea typeface="+mn-ea"/>
        <a:cs typeface="+mn-cs"/>
      </a:defRPr>
    </a:lvl2pPr>
    <a:lvl3pPr marL="914400" algn="l" rtl="0" fontAlgn="base">
      <a:spcBef>
        <a:spcPct val="50000"/>
      </a:spcBef>
      <a:spcAft>
        <a:spcPct val="0"/>
      </a:spcAft>
      <a:defRPr sz="2000" kern="1200">
        <a:solidFill>
          <a:schemeClr val="tx1"/>
        </a:solidFill>
        <a:latin typeface="Arial" charset="0"/>
        <a:ea typeface="+mn-ea"/>
        <a:cs typeface="+mn-cs"/>
      </a:defRPr>
    </a:lvl3pPr>
    <a:lvl4pPr marL="1371600" algn="l" rtl="0" fontAlgn="base">
      <a:spcBef>
        <a:spcPct val="50000"/>
      </a:spcBef>
      <a:spcAft>
        <a:spcPct val="0"/>
      </a:spcAft>
      <a:defRPr sz="2000" kern="1200">
        <a:solidFill>
          <a:schemeClr val="tx1"/>
        </a:solidFill>
        <a:latin typeface="Arial" charset="0"/>
        <a:ea typeface="+mn-ea"/>
        <a:cs typeface="+mn-cs"/>
      </a:defRPr>
    </a:lvl4pPr>
    <a:lvl5pPr marL="1828800" algn="l" rtl="0" fontAlgn="base">
      <a:spcBef>
        <a:spcPct val="5000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a:srgbClr val="FF0000"/>
    <a:srgbClr val="DDDDD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053" autoAdjust="0"/>
  </p:normalViewPr>
  <p:slideViewPr>
    <p:cSldViewPr>
      <p:cViewPr>
        <p:scale>
          <a:sx n="80" d="100"/>
          <a:sy n="80" d="100"/>
        </p:scale>
        <p:origin x="-1650" y="2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53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2641" cy="463571"/>
          </a:xfrm>
          <a:prstGeom prst="rect">
            <a:avLst/>
          </a:prstGeom>
          <a:noFill/>
          <a:ln w="9525">
            <a:noFill/>
            <a:miter lim="800000"/>
            <a:headEnd/>
            <a:tailEnd/>
          </a:ln>
          <a:effectLst/>
        </p:spPr>
        <p:txBody>
          <a:bodyPr vert="horz" wrap="square" lIns="93027" tIns="46514" rIns="93027" bIns="46514" numCol="1" anchor="t" anchorCtr="0" compatLnSpc="1">
            <a:prstTxWarp prst="textNoShape">
              <a:avLst/>
            </a:prstTxWarp>
          </a:bodyPr>
          <a:lstStyle>
            <a:lvl1pPr>
              <a:spcBef>
                <a:spcPct val="0"/>
              </a:spcBef>
              <a:defRPr sz="1300">
                <a:latin typeface="Arial" charset="0"/>
              </a:defRPr>
            </a:lvl1pPr>
          </a:lstStyle>
          <a:p>
            <a:pPr>
              <a:defRPr/>
            </a:pPr>
            <a:endParaRPr lang="en-US"/>
          </a:p>
        </p:txBody>
      </p:sp>
      <p:sp>
        <p:nvSpPr>
          <p:cNvPr id="4099" name="Rectangle 3"/>
          <p:cNvSpPr>
            <a:spLocks noGrp="1" noChangeArrowheads="1"/>
          </p:cNvSpPr>
          <p:nvPr>
            <p:ph type="dt" idx="1"/>
          </p:nvPr>
        </p:nvSpPr>
        <p:spPr bwMode="auto">
          <a:xfrm>
            <a:off x="3963541" y="0"/>
            <a:ext cx="3032641" cy="463571"/>
          </a:xfrm>
          <a:prstGeom prst="rect">
            <a:avLst/>
          </a:prstGeom>
          <a:noFill/>
          <a:ln w="9525">
            <a:noFill/>
            <a:miter lim="800000"/>
            <a:headEnd/>
            <a:tailEnd/>
          </a:ln>
          <a:effectLst/>
        </p:spPr>
        <p:txBody>
          <a:bodyPr vert="horz" wrap="square" lIns="93027" tIns="46514" rIns="93027" bIns="46514" numCol="1" anchor="t" anchorCtr="0" compatLnSpc="1">
            <a:prstTxWarp prst="textNoShape">
              <a:avLst/>
            </a:prstTxWarp>
          </a:bodyPr>
          <a:lstStyle>
            <a:lvl1pPr algn="r">
              <a:spcBef>
                <a:spcPct val="0"/>
              </a:spcBef>
              <a:defRPr sz="1300">
                <a:latin typeface="Arial" charset="0"/>
              </a:defRPr>
            </a:lvl1pPr>
          </a:lstStyle>
          <a:p>
            <a:pPr>
              <a:defRPr/>
            </a:pPr>
            <a:endParaRPr lang="en-US"/>
          </a:p>
        </p:txBody>
      </p:sp>
      <p:sp>
        <p:nvSpPr>
          <p:cNvPr id="63492"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700074" y="4410065"/>
            <a:ext cx="5597553" cy="4176744"/>
          </a:xfrm>
          <a:prstGeom prst="rect">
            <a:avLst/>
          </a:prstGeom>
          <a:noFill/>
          <a:ln w="9525">
            <a:noFill/>
            <a:miter lim="800000"/>
            <a:headEnd/>
            <a:tailEnd/>
          </a:ln>
          <a:effectLst/>
        </p:spPr>
        <p:txBody>
          <a:bodyPr vert="horz" wrap="square" lIns="93027" tIns="46514" rIns="93027" bIns="4651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18595"/>
            <a:ext cx="3032641" cy="463571"/>
          </a:xfrm>
          <a:prstGeom prst="rect">
            <a:avLst/>
          </a:prstGeom>
          <a:noFill/>
          <a:ln w="9525">
            <a:noFill/>
            <a:miter lim="800000"/>
            <a:headEnd/>
            <a:tailEnd/>
          </a:ln>
          <a:effectLst/>
        </p:spPr>
        <p:txBody>
          <a:bodyPr vert="horz" wrap="square" lIns="93027" tIns="46514" rIns="93027" bIns="46514" numCol="1" anchor="b" anchorCtr="0" compatLnSpc="1">
            <a:prstTxWarp prst="textNoShape">
              <a:avLst/>
            </a:prstTxWarp>
          </a:bodyPr>
          <a:lstStyle>
            <a:lvl1pPr>
              <a:spcBef>
                <a:spcPct val="0"/>
              </a:spcBef>
              <a:defRPr sz="1300">
                <a:latin typeface="Arial" charset="0"/>
              </a:defRPr>
            </a:lvl1pPr>
          </a:lstStyle>
          <a:p>
            <a:pPr>
              <a:defRPr/>
            </a:pPr>
            <a:endParaRPr lang="en-US"/>
          </a:p>
        </p:txBody>
      </p:sp>
      <p:sp>
        <p:nvSpPr>
          <p:cNvPr id="4103" name="Rectangle 7"/>
          <p:cNvSpPr>
            <a:spLocks noGrp="1" noChangeArrowheads="1"/>
          </p:cNvSpPr>
          <p:nvPr>
            <p:ph type="sldNum" sz="quarter" idx="5"/>
          </p:nvPr>
        </p:nvSpPr>
        <p:spPr bwMode="auto">
          <a:xfrm>
            <a:off x="3963541" y="8818595"/>
            <a:ext cx="3032641" cy="463571"/>
          </a:xfrm>
          <a:prstGeom prst="rect">
            <a:avLst/>
          </a:prstGeom>
          <a:noFill/>
          <a:ln w="9525">
            <a:noFill/>
            <a:miter lim="800000"/>
            <a:headEnd/>
            <a:tailEnd/>
          </a:ln>
          <a:effectLst/>
        </p:spPr>
        <p:txBody>
          <a:bodyPr vert="horz" wrap="square" lIns="93027" tIns="46514" rIns="93027" bIns="46514" numCol="1" anchor="b" anchorCtr="0" compatLnSpc="1">
            <a:prstTxWarp prst="textNoShape">
              <a:avLst/>
            </a:prstTxWarp>
          </a:bodyPr>
          <a:lstStyle>
            <a:lvl1pPr algn="r">
              <a:spcBef>
                <a:spcPct val="0"/>
              </a:spcBef>
              <a:defRPr sz="1300">
                <a:latin typeface="Arial" charset="0"/>
              </a:defRPr>
            </a:lvl1pPr>
          </a:lstStyle>
          <a:p>
            <a:pPr>
              <a:defRPr/>
            </a:pPr>
            <a:fld id="{CDBC2BA0-050A-41D5-8C77-C706E20E2C1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51A1473B-ADFC-48B7-AB67-4EC8AF713E96}" type="slidenum">
              <a:rPr lang="en-US" smtClean="0"/>
              <a:pPr/>
              <a:t>1</a:t>
            </a:fld>
            <a:endParaRPr 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smtClean="0"/>
              <a:t>Null &amp; Lobur, Chapter 8.4 Programming Tools</a:t>
            </a:r>
          </a:p>
          <a:p>
            <a:pPr eaLnBrk="1" hangingPunct="1"/>
            <a:r>
              <a:rPr lang="en-US" smtClean="0"/>
              <a:t>Comer, Chapter 9,10,11 </a:t>
            </a:r>
          </a:p>
          <a:p>
            <a:pPr eaLnBrk="1" hangingPunct="1"/>
            <a:endParaRPr lang="en-US" smtClean="0"/>
          </a:p>
          <a:p>
            <a:pPr eaLnBrk="1" hangingPunct="1"/>
            <a:r>
              <a:rPr lang="en-US" smtClean="0"/>
              <a:t>Three major subtopics</a:t>
            </a:r>
          </a:p>
          <a:p>
            <a:pPr eaLnBrk="1" hangingPunct="1"/>
            <a:endParaRPr lang="en-US" smtClean="0"/>
          </a:p>
          <a:p>
            <a:pPr eaLnBrk="1" hangingPunct="1"/>
            <a:r>
              <a:rPr lang="en-US" smtClean="0"/>
              <a:t>Remember: Back in the ISA notes, we had a brief introduction: Address space, Alignment, Ordering (Endian)</a:t>
            </a:r>
          </a:p>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E93C124C-B389-42DF-BEFE-3ED4C87E5A92}" type="slidenum">
              <a:rPr lang="en-US" smtClean="0"/>
              <a:pPr/>
              <a:t>15</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lnSpc>
                <a:spcPct val="80000"/>
              </a:lnSpc>
            </a:pPr>
            <a:r>
              <a:rPr lang="en-US" sz="1000" dirty="0" smtClean="0"/>
              <a:t>“Organization” is how individual cells are grouped together within a chip, and how chips are grouped together.</a:t>
            </a:r>
          </a:p>
          <a:p>
            <a:pPr eaLnBrk="1" hangingPunct="1">
              <a:lnSpc>
                <a:spcPct val="80000"/>
              </a:lnSpc>
            </a:pPr>
            <a:r>
              <a:rPr lang="en-US" sz="1000" dirty="0" smtClean="0"/>
              <a:t>First we look at how multiple bits are combined inside a memory chip.</a:t>
            </a:r>
          </a:p>
          <a:p>
            <a:pPr eaLnBrk="1" hangingPunct="1">
              <a:lnSpc>
                <a:spcPct val="80000"/>
              </a:lnSpc>
            </a:pPr>
            <a:endParaRPr lang="en-GB" sz="1000" dirty="0" smtClean="0"/>
          </a:p>
          <a:p>
            <a:pPr eaLnBrk="1" hangingPunct="1">
              <a:lnSpc>
                <a:spcPct val="80000"/>
              </a:lnSpc>
            </a:pPr>
            <a:r>
              <a:rPr lang="en-GB" sz="1000" dirty="0" smtClean="0"/>
              <a:t>The first inclination is to implement as an array of words.</a:t>
            </a:r>
          </a:p>
          <a:p>
            <a:pPr eaLnBrk="1" hangingPunct="1">
              <a:lnSpc>
                <a:spcPct val="80000"/>
              </a:lnSpc>
            </a:pPr>
            <a:endParaRPr lang="en-GB" sz="1000" dirty="0" smtClean="0"/>
          </a:p>
          <a:p>
            <a:pPr eaLnBrk="1" hangingPunct="1">
              <a:lnSpc>
                <a:spcPct val="80000"/>
              </a:lnSpc>
            </a:pPr>
            <a:r>
              <a:rPr lang="en-GB" sz="1000" dirty="0" smtClean="0"/>
              <a:t>Ask: Does everyone know Decoders ? (See Appendix A of </a:t>
            </a:r>
            <a:r>
              <a:rPr lang="en-GB" sz="1000" dirty="0" err="1" smtClean="0"/>
              <a:t>Murdocca</a:t>
            </a:r>
            <a:r>
              <a:rPr lang="en-GB" sz="1000" dirty="0" smtClean="0"/>
              <a:t>)</a:t>
            </a:r>
          </a:p>
          <a:p>
            <a:pPr eaLnBrk="1" hangingPunct="1">
              <a:lnSpc>
                <a:spcPct val="80000"/>
              </a:lnSpc>
            </a:pPr>
            <a:endParaRPr lang="en-GB" sz="1000" dirty="0" smtClean="0"/>
          </a:p>
          <a:p>
            <a:pPr eaLnBrk="1" hangingPunct="1">
              <a:lnSpc>
                <a:spcPct val="80000"/>
              </a:lnSpc>
            </a:pPr>
            <a:r>
              <a:rPr lang="en-GB" sz="1000" dirty="0" smtClean="0"/>
              <a:t>For small m, this organization is fine. For large m, its implementation is ridiculous. </a:t>
            </a:r>
            <a:r>
              <a:rPr lang="en-GB" sz="1000" b="1" dirty="0" smtClean="0"/>
              <a:t>The solution does not scale well.</a:t>
            </a:r>
          </a:p>
          <a:p>
            <a:pPr eaLnBrk="1" hangingPunct="1">
              <a:lnSpc>
                <a:spcPct val="80000"/>
              </a:lnSpc>
            </a:pPr>
            <a:r>
              <a:rPr lang="en-GB" sz="1000" dirty="0" smtClean="0"/>
              <a:t>Pin Count ? m + w + chip-select + R/W</a:t>
            </a:r>
          </a:p>
          <a:p>
            <a:pPr eaLnBrk="1" hangingPunct="1">
              <a:lnSpc>
                <a:spcPct val="80000"/>
              </a:lnSpc>
            </a:pPr>
            <a:r>
              <a:rPr lang="en-GB" sz="1000" dirty="0" smtClean="0"/>
              <a:t>Foot  print … doesn’t scale well.</a:t>
            </a:r>
          </a:p>
          <a:p>
            <a:pPr eaLnBrk="1" hangingPunct="1">
              <a:lnSpc>
                <a:spcPct val="80000"/>
              </a:lnSpc>
            </a:pPr>
            <a:endParaRPr lang="en-GB" sz="1000" dirty="0" smtClean="0"/>
          </a:p>
          <a:p>
            <a:pPr eaLnBrk="1" hangingPunct="1">
              <a:lnSpc>
                <a:spcPct val="80000"/>
              </a:lnSpc>
            </a:pPr>
            <a:r>
              <a:rPr lang="en-GB" sz="1000" dirty="0" smtClean="0"/>
              <a:t>Original from </a:t>
            </a:r>
            <a:r>
              <a:rPr lang="en-GB" sz="1000" dirty="0" err="1" smtClean="0"/>
              <a:t>Aysegul</a:t>
            </a:r>
            <a:r>
              <a:rPr lang="en-GB" sz="1000" dirty="0" smtClean="0"/>
              <a:t> :</a:t>
            </a:r>
          </a:p>
          <a:p>
            <a:pPr eaLnBrk="1" hangingPunct="1">
              <a:lnSpc>
                <a:spcPct val="80000"/>
              </a:lnSpc>
            </a:pPr>
            <a:r>
              <a:rPr lang="en-GB" sz="1000" dirty="0" smtClean="0"/>
              <a:t>A bit per chip system has 16 lots of 1Mbit chip with bit 1 of each word in chip 1 and so on</a:t>
            </a:r>
          </a:p>
          <a:p>
            <a:pPr eaLnBrk="1" hangingPunct="1">
              <a:lnSpc>
                <a:spcPct val="80000"/>
              </a:lnSpc>
            </a:pPr>
            <a:r>
              <a:rPr lang="en-GB" sz="1000" dirty="0" smtClean="0"/>
              <a:t>Or is it internally organized as 2048 x 2048 x 4bit array</a:t>
            </a:r>
          </a:p>
          <a:p>
            <a:pPr lvl="1" eaLnBrk="1" hangingPunct="1">
              <a:lnSpc>
                <a:spcPct val="80000"/>
              </a:lnSpc>
            </a:pPr>
            <a:r>
              <a:rPr lang="en-GB" sz="1000" dirty="0" smtClean="0"/>
              <a:t>Reduces number of address pins</a:t>
            </a:r>
          </a:p>
          <a:p>
            <a:pPr eaLnBrk="1" hangingPunct="1">
              <a:lnSpc>
                <a:spcPct val="80000"/>
              </a:lnSpc>
            </a:pPr>
            <a:endParaRPr lang="en-GB" sz="1000" dirty="0" smtClean="0"/>
          </a:p>
          <a:p>
            <a:pPr eaLnBrk="1" hangingPunct="1">
              <a:lnSpc>
                <a:spcPct val="80000"/>
              </a:lnSpc>
            </a:pPr>
            <a:endParaRPr lang="en-GB" sz="1000" dirty="0" smtClean="0"/>
          </a:p>
          <a:p>
            <a:pPr eaLnBrk="1" hangingPunct="1">
              <a:lnSpc>
                <a:spcPct val="80000"/>
              </a:lnSpc>
            </a:pPr>
            <a:endParaRPr lang="en-GB" sz="1000" dirty="0" smtClean="0"/>
          </a:p>
          <a:p>
            <a:pPr eaLnBrk="1" hangingPunct="1">
              <a:lnSpc>
                <a:spcPct val="80000"/>
              </a:lnSpc>
            </a:pPr>
            <a:r>
              <a:rPr lang="en-GB" sz="1000" dirty="0" smtClean="0"/>
              <a:t>Is it  16M x 1 bit “words” ?</a:t>
            </a:r>
          </a:p>
          <a:p>
            <a:pPr lvl="1" eaLnBrk="1" hangingPunct="1">
              <a:lnSpc>
                <a:spcPct val="80000"/>
              </a:lnSpc>
            </a:pPr>
            <a:r>
              <a:rPr lang="en-GB" sz="1000" dirty="0" smtClean="0"/>
              <a:t>A bit per chip system has 16 lots of 1Mbit chip with bit 1 of each word in chip 1 and so on</a:t>
            </a:r>
          </a:p>
          <a:p>
            <a:pPr eaLnBrk="1" hangingPunct="1">
              <a:lnSpc>
                <a:spcPct val="80000"/>
              </a:lnSpc>
            </a:pPr>
            <a:r>
              <a:rPr lang="en-GB" sz="1000" dirty="0" smtClean="0"/>
              <a:t>Or is it internally organized as 2048 x 2048 x 4bit array</a:t>
            </a:r>
          </a:p>
          <a:p>
            <a:pPr lvl="1" eaLnBrk="1" hangingPunct="1">
              <a:lnSpc>
                <a:spcPct val="80000"/>
              </a:lnSpc>
            </a:pPr>
            <a:r>
              <a:rPr lang="en-GB" sz="1000" dirty="0" smtClean="0"/>
              <a:t>Reduces number of address pins</a:t>
            </a:r>
          </a:p>
          <a:p>
            <a:pPr eaLnBrk="1" hangingPunct="1">
              <a:lnSpc>
                <a:spcPct val="80000"/>
              </a:lnSpc>
            </a:pPr>
            <a:r>
              <a:rPr lang="en-GB" sz="1000" dirty="0" smtClean="0"/>
              <a:t>What is the difference ?</a:t>
            </a:r>
          </a:p>
          <a:p>
            <a:pPr eaLnBrk="1" hangingPunct="1">
              <a:lnSpc>
                <a:spcPct val="80000"/>
              </a:lnSpc>
            </a:pPr>
            <a:r>
              <a:rPr lang="en-GB" sz="1000" dirty="0" smtClean="0"/>
              <a:t>Why ?</a:t>
            </a:r>
          </a:p>
          <a:p>
            <a:pPr eaLnBrk="1" hangingPunct="1">
              <a:lnSpc>
                <a:spcPct val="80000"/>
              </a:lnSpc>
            </a:pPr>
            <a:endParaRPr lang="en-US" sz="100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1F1363FC-80E0-435B-9957-D7CE0CFFE011}" type="slidenum">
              <a:rPr lang="en-US" smtClean="0"/>
              <a:pPr/>
              <a:t>16</a:t>
            </a:fld>
            <a:endParaRPr 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en-US" smtClean="0"/>
              <a:t>An alternate organization is 16M x 1 bit cell.</a:t>
            </a:r>
          </a:p>
          <a:p>
            <a:pPr eaLnBrk="1" hangingPunct="1"/>
            <a:r>
              <a:rPr lang="en-US" smtClean="0"/>
              <a:t>For Address Bus Width m = 10+4 = 14, and Data Bus Width w = 1 (That’s why there is only ONE Data line in the top figure)</a:t>
            </a:r>
          </a:p>
          <a:p>
            <a:pPr eaLnBrk="1" hangingPunct="1"/>
            <a:endParaRPr lang="en-US" smtClean="0"/>
          </a:p>
          <a:p>
            <a:pPr eaLnBrk="1" hangingPunct="1"/>
            <a:r>
              <a:rPr lang="en-US" smtClean="0"/>
              <a:t>See Comer, Page 254.</a:t>
            </a:r>
          </a:p>
          <a:p>
            <a:pPr eaLnBrk="1" hangingPunct="1"/>
            <a:r>
              <a:rPr lang="en-US" smtClean="0"/>
              <a:t>TBD</a:t>
            </a:r>
          </a:p>
          <a:p>
            <a:pPr eaLnBrk="1" hangingPunct="1"/>
            <a:endParaRPr lang="en-US" smtClean="0"/>
          </a:p>
          <a:p>
            <a:pPr eaLnBrk="1" hangingPunct="1"/>
            <a:r>
              <a:rPr lang="en-US" smtClean="0"/>
              <a:t>Pinout ? </a:t>
            </a:r>
            <a:r>
              <a:rPr lang="en-US" b="1" smtClean="0"/>
              <a:t>Time-multiplexed address lines.</a:t>
            </a:r>
          </a:p>
          <a:p>
            <a:pPr eaLnBrk="1" hangingPunct="1"/>
            <a:r>
              <a:rPr lang="en-US" smtClean="0"/>
              <a:t>Footprint ?</a:t>
            </a:r>
          </a:p>
          <a:p>
            <a:pPr eaLnBrk="1" hangingPunct="1"/>
            <a:r>
              <a:rPr lang="en-US" smtClean="0"/>
              <a:t>Access Time ?</a:t>
            </a:r>
          </a:p>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F507F717-6B9C-464F-9468-B140259E757A}" type="slidenum">
              <a:rPr lang="en-US" smtClean="0"/>
              <a:pPr/>
              <a:t>17</a:t>
            </a:fld>
            <a:endParaRPr 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smtClean="0"/>
              <a:t>Comer, page 158, Figure 10.11</a:t>
            </a:r>
          </a:p>
          <a:p>
            <a:pPr eaLnBrk="1" hangingPunct="1"/>
            <a:endParaRPr lang="en-US" smtClean="0"/>
          </a:p>
          <a:p>
            <a:pPr eaLnBrk="1" hangingPunct="1"/>
            <a:r>
              <a:rPr lang="en-US" smtClean="0"/>
              <a:t>When we talk about memory, we always assume 1 memory chip. That’s not true.</a:t>
            </a:r>
          </a:p>
          <a:p>
            <a:pPr eaLnBrk="1" hangingPunct="1"/>
            <a:endParaRPr lang="en-US" smtClean="0"/>
          </a:p>
          <a:p>
            <a:pPr eaLnBrk="1" hangingPunct="1"/>
            <a:r>
              <a:rPr lang="en-US" smtClean="0"/>
              <a:t>Parallelism is used for higher performance.  The processor connects to multiple </a:t>
            </a:r>
            <a:r>
              <a:rPr lang="en-US" b="1" smtClean="0"/>
              <a:t>memory banks</a:t>
            </a:r>
            <a:r>
              <a:rPr lang="en-US" smtClean="0"/>
              <a:t> that each has its own controller.  Higher performance comes from simultaneous operation : all banks can operate at the same time.</a:t>
            </a:r>
          </a:p>
          <a:p>
            <a:pPr eaLnBrk="1" hangingPunct="1"/>
            <a:endParaRPr lang="en-US" smtClean="0"/>
          </a:p>
          <a:p>
            <a:pPr eaLnBrk="1" hangingPunct="1"/>
            <a:r>
              <a:rPr lang="en-US" smtClean="0"/>
              <a:t>In some architectures, banks are transparent to the programmer : hardware automatically finds and exploits parallelism.</a:t>
            </a:r>
          </a:p>
          <a:p>
            <a:pPr eaLnBrk="1" hangingPunct="1">
              <a:buFontTx/>
              <a:buChar char="•"/>
            </a:pPr>
            <a:r>
              <a:rPr lang="en-US" smtClean="0"/>
              <a:t> A CPU with horizontal microcode and parallel functional units can schedule access to multiple memory banks as independent operations.</a:t>
            </a:r>
          </a:p>
          <a:p>
            <a:pPr eaLnBrk="1" hangingPunct="1">
              <a:buFontTx/>
              <a:buChar char="•"/>
            </a:pPr>
            <a:endParaRPr lang="en-US" smtClean="0"/>
          </a:p>
          <a:p>
            <a:pPr eaLnBrk="1" hangingPunct="1"/>
            <a:r>
              <a:rPr lang="en-US" smtClean="0"/>
              <a:t>In other architectures, the programmer is responsible for organizing the data into separate banks to achieve performance gains.</a:t>
            </a:r>
          </a:p>
          <a:p>
            <a:pPr eaLnBrk="1" hangingPunct="1"/>
            <a:endParaRPr lang="en-US" smtClean="0"/>
          </a:p>
          <a:p>
            <a:pPr eaLnBrk="1" hangingPunct="1"/>
            <a:r>
              <a:rPr lang="en-US" smtClean="0"/>
              <a:t>Interleaving: Spreads conseutive bytes of memory across separate physical memory </a:t>
            </a:r>
            <a:r>
              <a:rPr lang="en-US" b="1" smtClean="0"/>
              <a:t>modules</a:t>
            </a:r>
            <a:r>
              <a:rPr lang="en-US" smtClean="0"/>
              <a:t>.</a:t>
            </a:r>
          </a:p>
          <a:p>
            <a:pPr eaLnBrk="1" hangingPunct="1">
              <a:buFontTx/>
              <a:buChar char="•"/>
            </a:pPr>
            <a:r>
              <a:rPr lang="en-US" smtClean="0"/>
              <a:t> Like banks, parallelism means more performance.</a:t>
            </a:r>
          </a:p>
          <a:p>
            <a:pPr eaLnBrk="1" hangingPunct="1">
              <a:buFontTx/>
              <a:buChar char="•"/>
            </a:pPr>
            <a:r>
              <a:rPr lang="en-US" smtClean="0"/>
              <a:t> But interleaving is hidden from programmer: Programmers access contiguous bytes of memory (to fetch an integer) and the memory hardware automatically divides the request into the underlying memory modules.</a:t>
            </a:r>
          </a:p>
          <a:p>
            <a:pPr eaLnBrk="1" hangingPunct="1">
              <a:buFontTx/>
              <a:buChar char="•"/>
            </a:pPr>
            <a:r>
              <a:rPr lang="en-US" smtClean="0"/>
              <a:t> N-way interleaving describes HOW the bytes are assigned to memory modules.  This figure shows four-way interleaving.</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4022156F-9936-42E4-B108-A3C6D89FC6F3}" type="slidenum">
              <a:rPr lang="en-US" smtClean="0"/>
              <a:pPr/>
              <a:t>18</a:t>
            </a:fld>
            <a:endParaRPr lang="en-US"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r>
              <a:rPr lang="en-US" smtClean="0"/>
              <a:t>Comer page 159</a:t>
            </a:r>
          </a:p>
          <a:p>
            <a:pPr eaLnBrk="1" hangingPunct="1"/>
            <a:endParaRPr lang="en-US" smtClean="0"/>
          </a:p>
          <a:p>
            <a:pPr eaLnBrk="1" hangingPunct="1"/>
            <a:r>
              <a:rPr lang="en-US" smtClean="0"/>
              <a:t>CAM does much more than merely store data items-it includes hardware for high-speed searching.</a:t>
            </a:r>
          </a:p>
          <a:p>
            <a:pPr eaLnBrk="1" hangingPunct="1"/>
            <a:endParaRPr lang="en-US" smtClean="0"/>
          </a:p>
          <a:p>
            <a:pPr eaLnBrk="1" hangingPunct="1"/>
            <a:r>
              <a:rPr lang="en-US" smtClean="0"/>
              <a:t>In order to understand (and not necessarily how it’s built) is to think of it as a 2-d array. Each row (used to store an item) is called a slot.  </a:t>
            </a:r>
          </a:p>
          <a:p>
            <a:pPr eaLnBrk="1" hangingPunct="1">
              <a:buFontTx/>
              <a:buChar char="•"/>
            </a:pPr>
            <a:r>
              <a:rPr lang="en-US" smtClean="0"/>
              <a:t> In each slot is the value being stored … as well as a key.</a:t>
            </a:r>
          </a:p>
          <a:p>
            <a:pPr eaLnBrk="1" hangingPunct="1">
              <a:buFontTx/>
              <a:buChar char="•"/>
            </a:pPr>
            <a:r>
              <a:rPr lang="en-US" smtClean="0"/>
              <a:t> A search key is the same size as a slot in the CAM.</a:t>
            </a:r>
          </a:p>
          <a:p>
            <a:pPr eaLnBrk="1" hangingPunct="1">
              <a:buFontTx/>
              <a:buChar char="•"/>
            </a:pPr>
            <a:r>
              <a:rPr lang="en-US" smtClean="0"/>
              <a:t>For the most basic form of a CAM, the search mechanism performs an exact match.  </a:t>
            </a:r>
          </a:p>
          <a:p>
            <a:pPr eaLnBrk="1" hangingPunct="1">
              <a:buFontTx/>
              <a:buChar char="•"/>
            </a:pPr>
            <a:r>
              <a:rPr lang="en-US" smtClean="0"/>
              <a:t> Different from a conventional processor, the CAM reports the results instantly. Because each slot in a CAM contains hardware that performs the comparison; All slots operate in parallel, so the search time does not depend on the number of slot.</a:t>
            </a:r>
          </a:p>
          <a:p>
            <a:pPr eaLnBrk="1" hangingPunct="1">
              <a:buFontTx/>
              <a:buChar char="•"/>
            </a:pPr>
            <a:endParaRPr lang="en-US" smtClean="0"/>
          </a:p>
          <a:p>
            <a:pPr eaLnBrk="1" hangingPunct="1"/>
            <a:r>
              <a:rPr lang="en-US" smtClean="0"/>
              <a:t>Parallel hardware is always expensive. So, CAM is used only when lookup speeds is more important than cost.</a:t>
            </a:r>
          </a:p>
          <a:p>
            <a:pPr eaLnBrk="1" hangingPunct="1">
              <a:buFontTx/>
              <a:buChar char="-"/>
            </a:pPr>
            <a:r>
              <a:rPr lang="en-US" smtClean="0"/>
              <a:t>A high speed Internet route : Each packet must be checked to determine whether other packets have arrived previously from the same source.</a:t>
            </a:r>
          </a:p>
          <a:p>
            <a:pPr eaLnBrk="1" hangingPunct="1">
              <a:buFontTx/>
              <a:buChar char="-"/>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0089BAAA-C6EA-4D0C-AEE1-B74D4F2CBC3D}" type="slidenum">
              <a:rPr lang="en-US" smtClean="0"/>
              <a:pPr/>
              <a:t>19</a:t>
            </a:fld>
            <a:endParaRPr lang="en-US"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smtClean="0"/>
              <a:t>Using Comer’s synopsis, Chapter 11</a:t>
            </a:r>
          </a:p>
          <a:p>
            <a:pPr eaLnBrk="1" hangingPunct="1"/>
            <a:endParaRPr lang="en-US" smtClean="0"/>
          </a:p>
          <a:p>
            <a:pPr eaLnBrk="1" hangingPunct="1"/>
            <a:r>
              <a:rPr lang="en-US" smtClean="0"/>
              <a:t>TBD: Motivations, on page 169</a:t>
            </a:r>
          </a:p>
          <a:p>
            <a:pPr eaLnBrk="1" hangingPunct="1"/>
            <a:endParaRPr lang="en-US" smtClean="0"/>
          </a:p>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5CCC861B-C80D-482D-9866-174EC6AA446B}" type="slidenum">
              <a:rPr lang="en-US" smtClean="0"/>
              <a:pPr/>
              <a:t>20</a:t>
            </a:fld>
            <a:endParaRPr lang="en-US"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defTabSz="928908" eaLnBrk="1" hangingPunct="1"/>
            <a:r>
              <a:rPr lang="en-US" sz="1300" dirty="0" smtClean="0"/>
              <a:t>Pro: </a:t>
            </a:r>
            <a:r>
              <a:rPr lang="en-US" sz="1300" dirty="0" smtClean="0">
                <a:solidFill>
                  <a:srgbClr val="FF0000"/>
                </a:solidFill>
              </a:rPr>
              <a:t>Allows programs to be altered and recompiled independently, without re-linking and re-loading ??</a:t>
            </a:r>
          </a:p>
          <a:p>
            <a:pPr defTabSz="928908" eaLnBrk="1" hangingPunct="1"/>
            <a:r>
              <a:rPr lang="en-US" sz="1300" dirty="0" smtClean="0">
                <a:solidFill>
                  <a:srgbClr val="FF0000"/>
                </a:solidFill>
              </a:rPr>
              <a:t>	Removed this one because I’m not sure about it.</a:t>
            </a:r>
          </a:p>
          <a:p>
            <a:pPr defTabSz="928908" eaLnBrk="1" hangingPunct="1"/>
            <a:endParaRPr lang="en-US" dirty="0" smtClean="0"/>
          </a:p>
          <a:p>
            <a:pPr defTabSz="928908" eaLnBrk="1" hangingPunct="1"/>
            <a:r>
              <a:rPr lang="en-US" dirty="0" smtClean="0"/>
              <a:t>Logical division</a:t>
            </a:r>
          </a:p>
          <a:p>
            <a:pPr defTabSz="928908" eaLnBrk="1" hangingPunct="1"/>
            <a:r>
              <a:rPr lang="en-US" dirty="0" smtClean="0"/>
              <a:t> </a:t>
            </a:r>
            <a:r>
              <a:rPr lang="en-US" dirty="0" err="1" smtClean="0"/>
              <a:t>eg</a:t>
            </a:r>
            <a:r>
              <a:rPr lang="en-US" dirty="0" smtClean="0"/>
              <a:t>. code, data, stack</a:t>
            </a:r>
          </a:p>
          <a:p>
            <a:pPr defTabSz="928908" eaLnBrk="1" hangingPunct="1"/>
            <a:r>
              <a:rPr lang="en-US" dirty="0" smtClean="0"/>
              <a:t> </a:t>
            </a:r>
            <a:r>
              <a:rPr lang="en-US" dirty="0" err="1" smtClean="0"/>
              <a:t>eg</a:t>
            </a:r>
            <a:r>
              <a:rPr lang="en-US" dirty="0" smtClean="0"/>
              <a:t>. read-only to prevent changes, execute-only (to prevent copying)</a:t>
            </a:r>
          </a:p>
          <a:p>
            <a:pPr defTabSz="928908" eaLnBrk="1" hangingPunct="1"/>
            <a:endParaRPr lang="en-US" dirty="0" smtClean="0"/>
          </a:p>
          <a:p>
            <a:pPr defTabSz="928908" eaLnBrk="1" hangingPunct="1"/>
            <a:r>
              <a:rPr lang="en-US" dirty="0" smtClean="0"/>
              <a:t>Pro: Extends logical memory size by supporting multiple address spaces</a:t>
            </a:r>
          </a:p>
          <a:p>
            <a:pPr defTabSz="928908" eaLnBrk="1" hangingPunct="1"/>
            <a:r>
              <a:rPr lang="en-US" dirty="0" smtClean="0"/>
              <a:t>Pro: Protection  ???</a:t>
            </a:r>
          </a:p>
          <a:p>
            <a:pPr defTabSz="928908" eaLnBrk="1" hangingPunct="1"/>
            <a:r>
              <a:rPr lang="en-US" dirty="0" smtClean="0"/>
              <a:t>Con: See next slide (taken from O/S notes)</a:t>
            </a:r>
          </a:p>
          <a:p>
            <a:pPr defTabSz="928908" eaLnBrk="1" hangingPunct="1"/>
            <a:endParaRPr lang="en-US" dirty="0" smtClean="0"/>
          </a:p>
          <a:p>
            <a:pPr defTabSz="928908" eaLnBrk="1" hangingPunct="1"/>
            <a:r>
              <a:rPr lang="en-US" dirty="0" smtClean="0"/>
              <a:t>Replacement Strategies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555DDC8A-690E-4603-A9AC-BEA81EEF7D93}" type="slidenum">
              <a:rPr lang="en-US" smtClean="0"/>
              <a:pPr/>
              <a:t>21</a:t>
            </a:fld>
            <a:endParaRPr lang="en-US" smtClean="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en-US" smtClean="0"/>
              <a:t>Pro: Null, page 314</a:t>
            </a:r>
          </a:p>
          <a:p>
            <a:pPr eaLnBrk="1" hangingPunct="1"/>
            <a:r>
              <a:rPr lang="en-US" smtClean="0"/>
              <a:t>Programs are no longer restricted by the amount of physical memory that is available. Virtual memory permits us to run individual programs whose virtual address space is larger than physical memory.  In effect, this allows one process to share physical memory with itself.  This makes it much easier to write programs because the programmer no longer has to worry about the physical address space limitations. Because each program requires less physical memory, virtual memory also permits us to run more programs at the same time. This allows us to share the machine among processes whose total address space sizes exceed the physical memory size, resulting in an increase in CPU utilization and system throughput.</a:t>
            </a:r>
          </a:p>
          <a:p>
            <a:pPr eaLnBrk="1" hangingPunct="1"/>
            <a:endParaRPr lang="en-US" smtClean="0"/>
          </a:p>
          <a:p>
            <a:pPr eaLnBrk="1" hangingPunct="1"/>
            <a:r>
              <a:rPr lang="en-US" smtClean="0"/>
              <a:t>Two examples of different kinds of sharing.</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E64A414F-D2A6-420C-8445-6A1C9A35742C}" type="slidenum">
              <a:rPr lang="en-US" smtClean="0"/>
              <a:pPr/>
              <a:t>23</a:t>
            </a:fld>
            <a:endParaRPr lang="en-US"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lnSpc>
                <a:spcPct val="80000"/>
              </a:lnSpc>
            </a:pPr>
            <a:r>
              <a:rPr lang="en-US" sz="1100" dirty="0" smtClean="0"/>
              <a:t>BD: Fill in more from </a:t>
            </a:r>
            <a:r>
              <a:rPr lang="en-US" sz="1100" dirty="0" err="1" smtClean="0"/>
              <a:t>Murdocca</a:t>
            </a:r>
            <a:r>
              <a:rPr lang="en-US" sz="1100" dirty="0" smtClean="0"/>
              <a:t>.</a:t>
            </a:r>
          </a:p>
          <a:p>
            <a:pPr eaLnBrk="1" hangingPunct="1">
              <a:lnSpc>
                <a:spcPct val="80000"/>
              </a:lnSpc>
            </a:pPr>
            <a:r>
              <a:rPr lang="en-US" sz="1100" dirty="0" smtClean="0"/>
              <a:t>Initially, page frames were 512 bytes or 1 K.  Today’s processors use 4Kbytes</a:t>
            </a:r>
          </a:p>
          <a:p>
            <a:pPr eaLnBrk="1" hangingPunct="1">
              <a:lnSpc>
                <a:spcPct val="80000"/>
              </a:lnSpc>
            </a:pPr>
            <a:endParaRPr lang="en-US" sz="1100" dirty="0" smtClean="0"/>
          </a:p>
          <a:p>
            <a:pPr eaLnBrk="1" hangingPunct="1">
              <a:lnSpc>
                <a:spcPct val="80000"/>
              </a:lnSpc>
            </a:pPr>
            <a:r>
              <a:rPr lang="en-US" sz="1100" dirty="0" smtClean="0"/>
              <a:t>Do not require all pages of a process in memory; Bring in pages as required</a:t>
            </a:r>
          </a:p>
          <a:p>
            <a:pPr eaLnBrk="1" hangingPunct="1">
              <a:lnSpc>
                <a:spcPct val="80000"/>
              </a:lnSpc>
            </a:pPr>
            <a:endParaRPr lang="en-US" sz="1100" dirty="0" smtClean="0"/>
          </a:p>
          <a:p>
            <a:pPr eaLnBrk="1" hangingPunct="1">
              <a:lnSpc>
                <a:spcPct val="80000"/>
              </a:lnSpc>
            </a:pPr>
            <a:r>
              <a:rPr lang="en-US" sz="1100" b="1" dirty="0" smtClean="0"/>
              <a:t>Page fault : Hardware! Paging is a combined hardware/software solution: </a:t>
            </a:r>
          </a:p>
          <a:p>
            <a:pPr eaLnBrk="1" hangingPunct="1">
              <a:lnSpc>
                <a:spcPct val="80000"/>
              </a:lnSpc>
            </a:pPr>
            <a:r>
              <a:rPr lang="en-US" sz="1100" dirty="0" smtClean="0"/>
              <a:t>	Address translation and Generation of Page Faults is done in hardware</a:t>
            </a:r>
          </a:p>
          <a:p>
            <a:pPr eaLnBrk="1" hangingPunct="1">
              <a:lnSpc>
                <a:spcPct val="80000"/>
              </a:lnSpc>
            </a:pPr>
            <a:r>
              <a:rPr lang="en-US" sz="1100" dirty="0" smtClean="0"/>
              <a:t>	Loading of new pages is done in software (by operating system)</a:t>
            </a:r>
          </a:p>
          <a:p>
            <a:pPr eaLnBrk="1" hangingPunct="1">
              <a:lnSpc>
                <a:spcPct val="80000"/>
              </a:lnSpc>
            </a:pPr>
            <a:endParaRPr lang="en-US" sz="1100" dirty="0" smtClean="0"/>
          </a:p>
          <a:p>
            <a:pPr eaLnBrk="1" hangingPunct="1">
              <a:lnSpc>
                <a:spcPct val="80000"/>
              </a:lnSpc>
            </a:pPr>
            <a:r>
              <a:rPr lang="en-US" sz="1100" dirty="0" smtClean="0"/>
              <a:t>Replacement strategy? Research area, but typically based on recent history</a:t>
            </a:r>
          </a:p>
          <a:p>
            <a:pPr eaLnBrk="1" hangingPunct="1">
              <a:lnSpc>
                <a:spcPct val="80000"/>
              </a:lnSpc>
            </a:pPr>
            <a:endParaRPr lang="en-US" sz="1100" dirty="0" smtClean="0"/>
          </a:p>
          <a:p>
            <a:pPr eaLnBrk="1" hangingPunct="1">
              <a:lnSpc>
                <a:spcPct val="80000"/>
              </a:lnSpc>
            </a:pPr>
            <a:r>
              <a:rPr lang="en-US" sz="1100" dirty="0" smtClean="0"/>
              <a:t>Pro: Paging is easy to implement!</a:t>
            </a:r>
          </a:p>
          <a:p>
            <a:pPr eaLnBrk="1" hangingPunct="1">
              <a:lnSpc>
                <a:spcPct val="80000"/>
              </a:lnSpc>
            </a:pPr>
            <a:r>
              <a:rPr lang="en-US" sz="1100" dirty="0" smtClean="0"/>
              <a:t>Pro: O/S can specify protection (this page belongs to User x and you can’t access it) and sharing (this page belong to User x but you can read it) on a per page basis.</a:t>
            </a:r>
          </a:p>
          <a:p>
            <a:pPr eaLnBrk="1" hangingPunct="1">
              <a:lnSpc>
                <a:spcPct val="80000"/>
              </a:lnSpc>
            </a:pPr>
            <a:r>
              <a:rPr lang="en-US" sz="1100" dirty="0" smtClean="0"/>
              <a:t>	TBD: Why is this useful … if programmer is unaware of the division ?</a:t>
            </a:r>
          </a:p>
          <a:p>
            <a:pPr eaLnBrk="1" hangingPunct="1">
              <a:lnSpc>
                <a:spcPct val="80000"/>
              </a:lnSpc>
            </a:pPr>
            <a:endParaRPr lang="en-US" sz="1100" dirty="0" smtClean="0"/>
          </a:p>
          <a:p>
            <a:pPr eaLnBrk="1" hangingPunct="1">
              <a:lnSpc>
                <a:spcPct val="80000"/>
              </a:lnSpc>
            </a:pPr>
            <a:r>
              <a:rPr lang="en-US" sz="1100" dirty="0" smtClean="0"/>
              <a:t>Internal Fragmentation: Because frames are fixed size, you don’t get the holes that are part of segments. But you do get the case where a page’s contents is small, but since pages are fixed-sized, the whole page frame is occupied.  While occupied, other programs’ pages cannot be loaded.</a:t>
            </a:r>
          </a:p>
          <a:p>
            <a:pPr eaLnBrk="1" hangingPunct="1">
              <a:lnSpc>
                <a:spcPct val="80000"/>
              </a:lnSpc>
            </a:pPr>
            <a:endParaRPr lang="en-US" sz="1100" dirty="0" smtClean="0"/>
          </a:p>
          <a:p>
            <a:pPr eaLnBrk="1" hangingPunct="1">
              <a:lnSpc>
                <a:spcPct val="80000"/>
              </a:lnSpc>
            </a:pPr>
            <a:r>
              <a:rPr lang="en-US" sz="1100" dirty="0" smtClean="0"/>
              <a:t>Con…. More on the next page with the page frame table.</a:t>
            </a:r>
          </a:p>
          <a:p>
            <a:pPr eaLnBrk="1" hangingPunct="1">
              <a:lnSpc>
                <a:spcPct val="80000"/>
              </a:lnSpc>
            </a:pPr>
            <a:r>
              <a:rPr lang="en-US" sz="1100" dirty="0" smtClean="0"/>
              <a:t>Null, page 313: Paging adds an extra memory reference when accessing data … because must address the page table!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459ACEE5-E7AB-4BE9-AA82-9330DA068777}" type="slidenum">
              <a:rPr lang="en-US" smtClean="0"/>
              <a:pPr/>
              <a:t>24</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r>
              <a:rPr lang="en-US" b="1" smtClean="0"/>
              <a:t>Operating System</a:t>
            </a:r>
            <a:r>
              <a:rPr lang="en-US" smtClean="0"/>
              <a:t> maintains list of free frames</a:t>
            </a:r>
          </a:p>
          <a:p>
            <a:pPr eaLnBrk="1" hangingPunct="1"/>
            <a:r>
              <a:rPr lang="en-US" smtClean="0"/>
              <a:t>A process does not require contiguous page frames</a:t>
            </a:r>
          </a:p>
          <a:p>
            <a:pPr eaLnBrk="1" hangingPunct="1"/>
            <a:r>
              <a:rPr lang="en-US" smtClean="0"/>
              <a:t>Use page table to keep track</a:t>
            </a:r>
          </a:p>
          <a:p>
            <a:pPr eaLnBrk="1" hangingPunct="1"/>
            <a:endParaRPr lang="en-US" smtClean="0"/>
          </a:p>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72FA4564-F93D-4AD0-9E20-2CD06552A28E}" type="slidenum">
              <a:rPr lang="en-US" smtClean="0"/>
              <a:pPr/>
              <a:t>28</a:t>
            </a:fld>
            <a:endParaRPr 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r>
              <a:rPr lang="en-GB" smtClean="0"/>
              <a:t>Each virtual address is 16-bit segment and 32-bit offset</a:t>
            </a:r>
          </a:p>
          <a:p>
            <a:pPr eaLnBrk="1" hangingPunct="1"/>
            <a:r>
              <a:rPr lang="en-GB" smtClean="0"/>
              <a:t>2 bits of segment are protection mechanism</a:t>
            </a:r>
          </a:p>
          <a:p>
            <a:pPr eaLnBrk="1" hangingPunct="1"/>
            <a:r>
              <a:rPr lang="en-GB" smtClean="0"/>
              <a:t>14 bits specify segment</a:t>
            </a:r>
          </a:p>
          <a:p>
            <a:pPr eaLnBrk="1" hangingPunct="1"/>
            <a:r>
              <a:rPr lang="en-GB" smtClean="0"/>
              <a:t>Unsegmented virtual memory 2</a:t>
            </a:r>
            <a:r>
              <a:rPr lang="en-GB" baseline="30000" smtClean="0"/>
              <a:t>32</a:t>
            </a:r>
            <a:r>
              <a:rPr lang="en-GB" smtClean="0"/>
              <a:t> = 4Gbytes</a:t>
            </a:r>
          </a:p>
          <a:p>
            <a:pPr eaLnBrk="1" hangingPunct="1"/>
            <a:r>
              <a:rPr lang="en-GB" smtClean="0"/>
              <a:t>Segmented 2</a:t>
            </a:r>
            <a:r>
              <a:rPr lang="en-GB" baseline="30000" smtClean="0"/>
              <a:t>46</a:t>
            </a:r>
            <a:r>
              <a:rPr lang="en-GB" smtClean="0"/>
              <a:t>=64 terabytes</a:t>
            </a:r>
          </a:p>
          <a:p>
            <a:pPr lvl="1" eaLnBrk="1" hangingPunct="1"/>
            <a:r>
              <a:rPr lang="en-GB" smtClean="0"/>
              <a:t>Can be larger – depends on which process is active</a:t>
            </a:r>
          </a:p>
          <a:p>
            <a:pPr lvl="1" eaLnBrk="1" hangingPunct="1"/>
            <a:r>
              <a:rPr lang="en-GB" smtClean="0"/>
              <a:t>Half (8K segments of 4Gbytes) is global</a:t>
            </a:r>
          </a:p>
          <a:p>
            <a:pPr lvl="1" eaLnBrk="1" hangingPunct="1"/>
            <a:r>
              <a:rPr lang="en-GB" smtClean="0"/>
              <a:t>Half is local and distinct for each process</a:t>
            </a:r>
            <a:endParaRPr lang="en-US" smtClean="0"/>
          </a:p>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72418797-71B0-4C78-B204-BD61C5E5D6FF}" type="slidenum">
              <a:rPr lang="en-US" smtClean="0"/>
              <a:pPr/>
              <a:t>3</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lnSpc>
                <a:spcPct val="80000"/>
              </a:lnSpc>
            </a:pPr>
            <a:r>
              <a:rPr lang="en-US" sz="800" dirty="0" smtClean="0"/>
              <a:t>Comer, Chapter 9</a:t>
            </a:r>
          </a:p>
          <a:p>
            <a:pPr eaLnBrk="1" hangingPunct="1">
              <a:lnSpc>
                <a:spcPct val="80000"/>
              </a:lnSpc>
            </a:pPr>
            <a:endParaRPr lang="en-US" sz="800" dirty="0" smtClean="0"/>
          </a:p>
          <a:p>
            <a:pPr eaLnBrk="1" hangingPunct="1">
              <a:lnSpc>
                <a:spcPct val="80000"/>
              </a:lnSpc>
            </a:pPr>
            <a:r>
              <a:rPr lang="en-US" sz="800" b="1" dirty="0" smtClean="0"/>
              <a:t>Volatile</a:t>
            </a:r>
            <a:r>
              <a:rPr lang="en-US" sz="800" dirty="0" smtClean="0"/>
              <a:t> if the contents of memory disappear when power is removed (</a:t>
            </a:r>
            <a:r>
              <a:rPr lang="en-US" sz="800" dirty="0" err="1" smtClean="0"/>
              <a:t>eg</a:t>
            </a:r>
            <a:r>
              <a:rPr lang="en-US" sz="800" dirty="0" smtClean="0"/>
              <a:t>. computer memory </a:t>
            </a:r>
            <a:r>
              <a:rPr lang="en-US" sz="800" dirty="0" err="1" smtClean="0"/>
              <a:t>vs</a:t>
            </a:r>
            <a:r>
              <a:rPr lang="en-US" sz="800" dirty="0" smtClean="0"/>
              <a:t> digital camera memory)</a:t>
            </a:r>
          </a:p>
          <a:p>
            <a:pPr eaLnBrk="1" hangingPunct="1">
              <a:lnSpc>
                <a:spcPct val="80000"/>
              </a:lnSpc>
            </a:pPr>
            <a:r>
              <a:rPr lang="en-US" sz="800" b="1" dirty="0" smtClean="0"/>
              <a:t>Access</a:t>
            </a:r>
            <a:r>
              <a:rPr lang="en-US" sz="800" dirty="0" smtClean="0"/>
              <a:t>:</a:t>
            </a:r>
          </a:p>
          <a:p>
            <a:pPr eaLnBrk="1" hangingPunct="1">
              <a:lnSpc>
                <a:spcPct val="80000"/>
              </a:lnSpc>
              <a:buFontTx/>
              <a:buChar char="•"/>
            </a:pPr>
            <a:r>
              <a:rPr lang="en-US" sz="800" dirty="0" smtClean="0"/>
              <a:t>Random access mean any value can be accessed at any time. </a:t>
            </a:r>
          </a:p>
          <a:p>
            <a:pPr eaLnBrk="1" hangingPunct="1">
              <a:lnSpc>
                <a:spcPct val="80000"/>
              </a:lnSpc>
              <a:buFontTx/>
              <a:buChar char="•"/>
            </a:pPr>
            <a:r>
              <a:rPr lang="en-US" sz="800" dirty="0" smtClean="0"/>
              <a:t>Sequential (FIFO) has values that must be read from memory in same order they were inserted</a:t>
            </a:r>
          </a:p>
          <a:p>
            <a:pPr eaLnBrk="1" hangingPunct="1">
              <a:lnSpc>
                <a:spcPct val="80000"/>
              </a:lnSpc>
            </a:pPr>
            <a:r>
              <a:rPr lang="en-US" sz="800" b="1" dirty="0" smtClean="0"/>
              <a:t>Permanence</a:t>
            </a:r>
            <a:r>
              <a:rPr lang="en-US" sz="800" dirty="0" smtClean="0"/>
              <a:t>: Is different than Volatility, characterized whether values can be extracted, updated or both.</a:t>
            </a:r>
          </a:p>
          <a:p>
            <a:pPr eaLnBrk="1" hangingPunct="1">
              <a:lnSpc>
                <a:spcPct val="80000"/>
              </a:lnSpc>
            </a:pPr>
            <a:r>
              <a:rPr lang="en-US" sz="800" dirty="0" smtClean="0"/>
              <a:t> Look at the ROM and RAM entries in Wikipedia (if necessary </a:t>
            </a:r>
            <a:r>
              <a:rPr lang="en-US" sz="800" dirty="0" err="1" smtClean="0"/>
              <a:t>google</a:t>
            </a:r>
            <a:r>
              <a:rPr lang="en-US" sz="800" dirty="0" smtClean="0"/>
              <a:t>)</a:t>
            </a:r>
          </a:p>
          <a:p>
            <a:pPr eaLnBrk="1" hangingPunct="1">
              <a:lnSpc>
                <a:spcPct val="80000"/>
              </a:lnSpc>
            </a:pPr>
            <a:r>
              <a:rPr lang="en-US" sz="800" dirty="0" smtClean="0"/>
              <a:t> Scroll down to Recent Developments and look at all the different kinds of memories.</a:t>
            </a:r>
          </a:p>
          <a:p>
            <a:pPr eaLnBrk="1" hangingPunct="1">
              <a:lnSpc>
                <a:spcPct val="80000"/>
              </a:lnSpc>
            </a:pPr>
            <a:endParaRPr lang="en-US" sz="800" dirty="0" smtClean="0"/>
          </a:p>
          <a:p>
            <a:pPr eaLnBrk="1" hangingPunct="1">
              <a:lnSpc>
                <a:spcPct val="80000"/>
              </a:lnSpc>
            </a:pPr>
            <a:r>
              <a:rPr lang="en-US" sz="800" dirty="0" smtClean="0"/>
              <a:t>Leave Primary and Secondary …. For introduction to memory hierarchy</a:t>
            </a:r>
          </a:p>
          <a:p>
            <a:pPr eaLnBrk="1" hangingPunct="1">
              <a:lnSpc>
                <a:spcPct val="80000"/>
              </a:lnSpc>
            </a:pPr>
            <a:endParaRPr lang="en-US" sz="800" dirty="0" smtClean="0"/>
          </a:p>
          <a:p>
            <a:pPr eaLnBrk="1" hangingPunct="1">
              <a:lnSpc>
                <a:spcPct val="80000"/>
              </a:lnSpc>
            </a:pPr>
            <a:r>
              <a:rPr lang="en-US" sz="800" dirty="0" smtClean="0"/>
              <a:t>What is EEPROM : First, it is non-volatile. But Electrically erasable PROM is an INTERMEDIATE form of permanence because it allows values to changed, but storing a value requires activation of special circuits and takes MUCH longer than reading a value.  Thus it is used when </a:t>
            </a:r>
            <a:r>
              <a:rPr lang="en-US" sz="800" dirty="0" err="1" smtClean="0"/>
              <a:t>nonvolatility</a:t>
            </a:r>
            <a:r>
              <a:rPr lang="en-US" sz="800" dirty="0" smtClean="0"/>
              <a:t> is desired but values change infrequently.</a:t>
            </a:r>
          </a:p>
          <a:p>
            <a:pPr eaLnBrk="1" hangingPunct="1">
              <a:lnSpc>
                <a:spcPct val="80000"/>
              </a:lnSpc>
              <a:buFontTx/>
              <a:buChar char="•"/>
            </a:pPr>
            <a:r>
              <a:rPr lang="en-US" sz="800" dirty="0" smtClean="0"/>
              <a:t>FLASH is a variant of EEPROM used in digital cameras : It takes longer to store an image but the delay is not critical because it happens in less time than is required for a human to aim and focus the camera.</a:t>
            </a:r>
          </a:p>
          <a:p>
            <a:pPr eaLnBrk="1" hangingPunct="1">
              <a:lnSpc>
                <a:spcPct val="80000"/>
              </a:lnSpc>
            </a:pPr>
            <a:endParaRPr lang="en-US" sz="800" dirty="0" smtClean="0"/>
          </a:p>
          <a:p>
            <a:pPr eaLnBrk="1" hangingPunct="1">
              <a:lnSpc>
                <a:spcPct val="80000"/>
              </a:lnSpc>
            </a:pPr>
            <a:r>
              <a:rPr lang="en-US" sz="800" dirty="0" smtClean="0"/>
              <a:t>Question: What is ROM’s permanence used for ? Library subroutines for frequently used functions, Systems programs (BIOS), Function tables</a:t>
            </a:r>
          </a:p>
          <a:p>
            <a:pPr eaLnBrk="1" hangingPunct="1">
              <a:lnSpc>
                <a:spcPct val="80000"/>
              </a:lnSpc>
            </a:pPr>
            <a:endParaRPr lang="en-US" sz="800" dirty="0" smtClean="0"/>
          </a:p>
          <a:p>
            <a:pPr eaLnBrk="1" hangingPunct="1">
              <a:lnSpc>
                <a:spcPct val="80000"/>
              </a:lnSpc>
            </a:pPr>
            <a:r>
              <a:rPr lang="en-US" sz="800" dirty="0" smtClean="0"/>
              <a:t>Question: Is EEPROM permanent, volatile ? Flash ?</a:t>
            </a:r>
          </a:p>
          <a:p>
            <a:pPr eaLnBrk="1" hangingPunct="1">
              <a:lnSpc>
                <a:spcPct val="80000"/>
              </a:lnSpc>
            </a:pPr>
            <a:endParaRPr lang="en-US" sz="800" dirty="0" smtClean="0"/>
          </a:p>
          <a:p>
            <a:pPr eaLnBrk="1" hangingPunct="1">
              <a:lnSpc>
                <a:spcPct val="80000"/>
              </a:lnSpc>
            </a:pPr>
            <a:r>
              <a:rPr lang="en-US" sz="800" dirty="0" err="1" smtClean="0"/>
              <a:t>Aysegul’s</a:t>
            </a:r>
            <a:r>
              <a:rPr lang="en-US" sz="800" dirty="0" smtClean="0"/>
              <a:t> notes: Programmable (once)</a:t>
            </a:r>
          </a:p>
          <a:p>
            <a:pPr lvl="1" eaLnBrk="1" hangingPunct="1">
              <a:lnSpc>
                <a:spcPct val="80000"/>
              </a:lnSpc>
            </a:pPr>
            <a:r>
              <a:rPr lang="en-US" sz="800" dirty="0" smtClean="0"/>
              <a:t>PROM: Read “mostly”  ; 	Erasable Programmable (EPROM) Erased by UV</a:t>
            </a:r>
          </a:p>
          <a:p>
            <a:pPr lvl="1" eaLnBrk="1" hangingPunct="1">
              <a:lnSpc>
                <a:spcPct val="80000"/>
              </a:lnSpc>
            </a:pPr>
            <a:r>
              <a:rPr lang="en-US" sz="800" dirty="0" smtClean="0"/>
              <a:t>Electrically Erasable (EEPROM) Takes much longer to write than read</a:t>
            </a:r>
          </a:p>
          <a:p>
            <a:pPr lvl="1" eaLnBrk="1" hangingPunct="1">
              <a:lnSpc>
                <a:spcPct val="80000"/>
              </a:lnSpc>
            </a:pPr>
            <a:r>
              <a:rPr lang="en-US" sz="800" dirty="0" smtClean="0"/>
              <a:t>Flash memory Erase whole memory electrically</a:t>
            </a:r>
          </a:p>
          <a:p>
            <a:pPr lvl="2" eaLnBrk="1" hangingPunct="1">
              <a:lnSpc>
                <a:spcPct val="80000"/>
              </a:lnSpc>
            </a:pPr>
            <a:endParaRPr lang="en-US" sz="800" dirty="0" smtClean="0"/>
          </a:p>
          <a:p>
            <a:pPr eaLnBrk="1" hangingPunct="1">
              <a:lnSpc>
                <a:spcPct val="80000"/>
              </a:lnSpc>
            </a:pPr>
            <a:endParaRPr lang="en-US" sz="800" dirty="0" smtClean="0"/>
          </a:p>
          <a:p>
            <a:pPr eaLnBrk="1" hangingPunct="1">
              <a:lnSpc>
                <a:spcPct val="80000"/>
              </a:lnSpc>
            </a:pPr>
            <a:endParaRPr lang="en-US" sz="800"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52F3DC72-02D0-4E39-9974-E469D2725B4B}" type="slidenum">
              <a:rPr lang="en-US" smtClean="0"/>
              <a:pPr/>
              <a:t>29</a:t>
            </a:fld>
            <a:endParaRPr lang="en-US" smtClean="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GB" smtClean="0"/>
          </a:p>
          <a:p>
            <a:pPr eaLnBrk="1" hangingPunct="1"/>
            <a:r>
              <a:rPr lang="en-GB" smtClean="0"/>
              <a:t>Virtual Memory is about expanding memory, multiprocessing…</a:t>
            </a:r>
          </a:p>
          <a:p>
            <a:pPr eaLnBrk="1" hangingPunct="1"/>
            <a:r>
              <a:rPr lang="en-GB" smtClean="0"/>
              <a:t>Caching is about addressing the Von Neumann’s bus bottleneck!</a:t>
            </a:r>
          </a:p>
          <a:p>
            <a:pPr eaLnBrk="1" hangingPunct="1"/>
            <a:endParaRPr lang="en-GB" smtClean="0"/>
          </a:p>
          <a:p>
            <a:pPr eaLnBrk="1" hangingPunct="1"/>
            <a:r>
              <a:rPr lang="en-GB" smtClean="0"/>
              <a:t>Cache is an intermediary : placed on the path between the CPU that makes the request and the memory that answers the request.</a:t>
            </a:r>
          </a:p>
          <a:p>
            <a:pPr eaLnBrk="1" hangingPunct="1"/>
            <a:endParaRPr lang="en-GB" smtClean="0"/>
          </a:p>
          <a:p>
            <a:pPr eaLnBrk="1" hangingPunct="1"/>
            <a:r>
              <a:rPr lang="en-GB" smtClean="0"/>
              <a:t>The cache is high speed </a:t>
            </a:r>
            <a:r>
              <a:rPr lang="en-GB" b="1" smtClean="0"/>
              <a:t>temporary</a:t>
            </a:r>
            <a:r>
              <a:rPr lang="en-GB" smtClean="0"/>
              <a:t> storage; it contains a copy of portions of main memory. If a word is not in the cache, a block of main memory, consisting of some </a:t>
            </a:r>
            <a:r>
              <a:rPr lang="en-GB" b="1" smtClean="0"/>
              <a:t>fixed number</a:t>
            </a:r>
            <a:r>
              <a:rPr lang="en-GB" smtClean="0"/>
              <a:t> of words, is read into the cache and then the word is delivered to the CPU. </a:t>
            </a:r>
          </a:p>
          <a:p>
            <a:pPr eaLnBrk="1" hangingPunct="1"/>
            <a:r>
              <a:rPr lang="en-GB" smtClean="0"/>
              <a:t>When a block of data is fetched into the cache to satisfy a single memory reference, it is likely that future references will be to other words in the block (locality of reference).</a:t>
            </a:r>
          </a:p>
          <a:p>
            <a:pPr eaLnBrk="1" hangingPunct="1"/>
            <a:endParaRPr lang="en-GB" smtClean="0"/>
          </a:p>
          <a:p>
            <a:pPr eaLnBrk="1" hangingPunct="1"/>
            <a:r>
              <a:rPr lang="en-US" b="1" smtClean="0"/>
              <a:t>Small</a:t>
            </a:r>
            <a:r>
              <a:rPr lang="en-US" smtClean="0"/>
              <a:t> Size is much smaller than needed for ENTIRE data set because of cost. Most are less than 10% of main memory, sometimes 1%</a:t>
            </a:r>
          </a:p>
          <a:p>
            <a:pPr eaLnBrk="1" hangingPunct="1"/>
            <a:r>
              <a:rPr lang="en-US" b="1" smtClean="0"/>
              <a:t>Active</a:t>
            </a:r>
            <a:r>
              <a:rPr lang="en-US" smtClean="0"/>
              <a:t> Must examine each request and decide how to respond</a:t>
            </a:r>
          </a:p>
          <a:p>
            <a:pPr eaLnBrk="1" hangingPunct="1"/>
            <a:r>
              <a:rPr lang="en-US" b="1" smtClean="0"/>
              <a:t>Transparent</a:t>
            </a:r>
            <a:r>
              <a:rPr lang="en-US" smtClean="0"/>
              <a:t> Cache is inserted without changes to requester(CPU) or to data store.</a:t>
            </a:r>
          </a:p>
          <a:p>
            <a:pPr eaLnBrk="1" hangingPunct="1"/>
            <a:r>
              <a:rPr lang="en-US" b="1" smtClean="0"/>
              <a:t>Automatic</a:t>
            </a:r>
            <a:r>
              <a:rPr lang="en-US" smtClean="0"/>
              <a:t>: Cache implementation has its own algorithm. It is an independent device.</a:t>
            </a:r>
          </a:p>
          <a:p>
            <a:pPr eaLnBrk="1" hangingPunct="1"/>
            <a:endParaRPr lang="en-US" smtClean="0"/>
          </a:p>
          <a:p>
            <a:pPr eaLnBrk="1" hangingPunct="1"/>
            <a:r>
              <a:rPr lang="en-US" b="1" smtClean="0"/>
              <a:t>Hit</a:t>
            </a:r>
            <a:r>
              <a:rPr lang="en-US" smtClean="0"/>
              <a:t> : request that can be satisfied without accessing underlying data store.</a:t>
            </a:r>
          </a:p>
          <a:p>
            <a:pPr eaLnBrk="1" hangingPunct="1"/>
            <a:r>
              <a:rPr lang="en-US" b="1" smtClean="0"/>
              <a:t>Hit Ratio</a:t>
            </a:r>
            <a:r>
              <a:rPr lang="en-US" smtClean="0"/>
              <a:t>: #hits / total number of requests.</a:t>
            </a:r>
          </a:p>
          <a:p>
            <a:pPr eaLnBrk="1" hangingPunct="1"/>
            <a:endParaRPr lang="en-US" b="1" smtClean="0"/>
          </a:p>
          <a:p>
            <a:pPr eaLnBrk="1" hangingPunct="1"/>
            <a:r>
              <a:rPr lang="en-US" smtClean="0"/>
              <a:t>Aside: Caching – in general terms – is an optimization technique used in both hardware and software (Web browsers caching pages; File readers reading whole file and then processing).</a:t>
            </a:r>
          </a:p>
          <a:p>
            <a:pPr eaLnBrk="1" hangingPunct="1"/>
            <a:endParaRPr lang="en-US" b="1"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r>
              <a:rPr lang="en-US" smtClean="0"/>
              <a:t>Comer, page 192 and 196</a:t>
            </a:r>
          </a:p>
          <a:p>
            <a:endParaRPr lang="en-US" smtClean="0"/>
          </a:p>
          <a:p>
            <a:r>
              <a:rPr lang="en-US" smtClean="0"/>
              <a:t>Multi-level : More than one cache is used along the path from requestor to data store,</a:t>
            </a:r>
          </a:p>
        </p:txBody>
      </p:sp>
      <p:sp>
        <p:nvSpPr>
          <p:cNvPr id="84996" name="Slide Number Placeholder 3"/>
          <p:cNvSpPr>
            <a:spLocks noGrp="1"/>
          </p:cNvSpPr>
          <p:nvPr>
            <p:ph type="sldNum" sz="quarter" idx="5"/>
          </p:nvPr>
        </p:nvSpPr>
        <p:spPr>
          <a:noFill/>
        </p:spPr>
        <p:txBody>
          <a:bodyPr/>
          <a:lstStyle/>
          <a:p>
            <a:fld id="{46E4B7A1-014B-4278-991D-8412AA28BFF8}" type="slidenum">
              <a:rPr lang="en-US" smtClean="0"/>
              <a:pPr/>
              <a:t>30</a:t>
            </a:fld>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FE00AE3B-1130-4C9B-B6A0-1E08F12B292F}" type="slidenum">
              <a:rPr lang="en-US" smtClean="0"/>
              <a:pPr/>
              <a:t>31</a:t>
            </a:fld>
            <a:endParaRPr lang="en-US" smtClean="0"/>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marL="232227" indent="-232227" eaLnBrk="1" hangingPunct="1"/>
            <a:r>
              <a:rPr lang="en-US" dirty="0" smtClean="0"/>
              <a:t>OR Slot/Line : There are two terminologies in use! Confusing, huh!</a:t>
            </a:r>
          </a:p>
          <a:p>
            <a:pPr marL="232227" indent="-232227" eaLnBrk="1" hangingPunct="1"/>
            <a:endParaRPr lang="en-US" dirty="0" smtClean="0"/>
          </a:p>
          <a:p>
            <a:pPr marL="232227" indent="-232227" eaLnBrk="1" hangingPunct="1"/>
            <a:r>
              <a:rPr lang="en-US" dirty="0" smtClean="0"/>
              <a:t>One thing to note is that the cache actually stores both the block (the content) and the address of the block.</a:t>
            </a:r>
          </a:p>
          <a:p>
            <a:pPr marL="232227" indent="-232227" eaLnBrk="1" hangingPunct="1"/>
            <a:r>
              <a:rPr lang="en-US" dirty="0" smtClean="0"/>
              <a:t>Why? </a:t>
            </a:r>
          </a:p>
          <a:p>
            <a:pPr marL="232227" indent="-232227" eaLnBrk="1" hangingPunct="1">
              <a:buFontTx/>
              <a:buAutoNum type="arabicPeriod"/>
            </a:pPr>
            <a:r>
              <a:rPr lang="en-US" dirty="0" smtClean="0"/>
              <a:t>So when a request for the same address comes, cache can determine it is already there.</a:t>
            </a:r>
          </a:p>
          <a:p>
            <a:pPr marL="232227" indent="-232227" eaLnBrk="1" hangingPunct="1">
              <a:buFontTx/>
              <a:buAutoNum type="arabicPeriod"/>
            </a:pPr>
            <a:r>
              <a:rPr lang="en-US" dirty="0" smtClean="0"/>
              <a:t>So if you have to replace this block, you know where to put back the block in main memory (because caching is also about writing!! … Later)</a:t>
            </a:r>
          </a:p>
          <a:p>
            <a:pPr marL="232227" indent="-232227" eaLnBrk="1" hangingPunct="1"/>
            <a:r>
              <a:rPr lang="en-US" dirty="0" smtClean="0"/>
              <a:t>This is going to be a factor, because obviously storing a 32-bit or a 64-bit address reduces the effective capacity of your cache … it’s a waste of space!</a:t>
            </a:r>
          </a:p>
          <a:p>
            <a:pPr marL="232227" indent="-232227" eaLnBrk="1" hangingPunct="1"/>
            <a:endParaRPr lang="en-US" dirty="0" smtClean="0"/>
          </a:p>
          <a:p>
            <a:pPr marL="232227" indent="-232227"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8EF67B06-A0EA-40FD-BCE6-611A419A4643}" type="slidenum">
              <a:rPr lang="en-US" smtClean="0"/>
              <a:pPr/>
              <a:t>32</a:t>
            </a:fld>
            <a:endParaRPr 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marL="232227" indent="-232227" eaLnBrk="1" hangingPunct="1">
              <a:lnSpc>
                <a:spcPct val="90000"/>
              </a:lnSpc>
              <a:buFontTx/>
              <a:buAutoNum type="arabicParenR"/>
            </a:pPr>
            <a:r>
              <a:rPr lang="en-US" dirty="0" smtClean="0"/>
              <a:t>Flowchart ? Do you know them ?</a:t>
            </a:r>
          </a:p>
          <a:p>
            <a:pPr marL="232227" indent="-232227" eaLnBrk="1" hangingPunct="1">
              <a:lnSpc>
                <a:spcPct val="90000"/>
              </a:lnSpc>
              <a:buFontTx/>
              <a:buAutoNum type="arabicParenR"/>
            </a:pPr>
            <a:r>
              <a:rPr lang="en-US" dirty="0" smtClean="0"/>
              <a:t> Caching is implemented in hardware</a:t>
            </a:r>
          </a:p>
          <a:p>
            <a:pPr marL="232227" indent="-232227" eaLnBrk="1" hangingPunct="1">
              <a:lnSpc>
                <a:spcPct val="90000"/>
              </a:lnSpc>
            </a:pPr>
            <a:endParaRPr lang="en-US" dirty="0" smtClean="0"/>
          </a:p>
          <a:p>
            <a:pPr marL="232227" indent="-232227" eaLnBrk="1" hangingPunct="1">
              <a:lnSpc>
                <a:spcPct val="90000"/>
              </a:lnSpc>
            </a:pPr>
            <a:r>
              <a:rPr lang="en-US" dirty="0" smtClean="0"/>
              <a:t>Note: Line versus Block terminology</a:t>
            </a:r>
          </a:p>
          <a:p>
            <a:pPr marL="232227" indent="-232227" eaLnBrk="1" hangingPunct="1">
              <a:lnSpc>
                <a:spcPct val="90000"/>
              </a:lnSpc>
            </a:pPr>
            <a:r>
              <a:rPr lang="en-US" dirty="0" smtClean="0"/>
              <a:t>Note: Block becomes word to CPU</a:t>
            </a:r>
          </a:p>
          <a:p>
            <a:pPr marL="232227" indent="-232227" eaLnBrk="1" hangingPunct="1">
              <a:lnSpc>
                <a:spcPct val="90000"/>
              </a:lnSpc>
            </a:pPr>
            <a:r>
              <a:rPr lang="en-US" dirty="0" smtClean="0"/>
              <a:t>Note: Parallelism on final action.</a:t>
            </a:r>
          </a:p>
          <a:p>
            <a:pPr marL="232227" indent="-232227" eaLnBrk="1" hangingPunct="1">
              <a:lnSpc>
                <a:spcPct val="90000"/>
              </a:lnSpc>
            </a:pPr>
            <a:endParaRPr lang="en-US" dirty="0" smtClean="0"/>
          </a:p>
          <a:p>
            <a:pPr marL="232227" indent="-232227" eaLnBrk="1" hangingPunct="1">
              <a:lnSpc>
                <a:spcPct val="90000"/>
              </a:lnSpc>
            </a:pPr>
            <a:r>
              <a:rPr lang="en-US" dirty="0" smtClean="0"/>
              <a:t>Go back to the flowchart : Implies very sequential </a:t>
            </a:r>
            <a:r>
              <a:rPr lang="en-US" dirty="0" err="1" smtClean="0"/>
              <a:t>behaviour</a:t>
            </a:r>
            <a:r>
              <a:rPr lang="en-US" dirty="0" smtClean="0"/>
              <a:t>. Too simplistic when we actually implement it because true performance gains come when we use parallelism. Click ENTER.</a:t>
            </a:r>
          </a:p>
          <a:p>
            <a:pPr marL="232227" indent="-232227" eaLnBrk="1" hangingPunct="1">
              <a:lnSpc>
                <a:spcPct val="90000"/>
              </a:lnSpc>
            </a:pPr>
            <a:r>
              <a:rPr lang="en-US" dirty="0" smtClean="0"/>
              <a:t>Comer, page 194: The cache simultaneously passes the request to the physical memory </a:t>
            </a:r>
            <a:r>
              <a:rPr lang="en-US" b="1" dirty="0" smtClean="0"/>
              <a:t>and</a:t>
            </a:r>
            <a:r>
              <a:rPr lang="en-US" dirty="0" smtClean="0"/>
              <a:t> searches for an answer locally. If it finds an answer locally, the cache must cancel the memory operation; else it must wait for the underlying memory operation to </a:t>
            </a:r>
            <a:r>
              <a:rPr lang="en-US" dirty="0" err="1" smtClean="0"/>
              <a:t>compelte</a:t>
            </a:r>
            <a:r>
              <a:rPr lang="en-US" dirty="0" smtClean="0"/>
              <a:t>.  Furthermore, when the answer arrives, the cache uses parallelism (as it does on the left) to simultaneously save a local copy and transfer to the CPU.</a:t>
            </a:r>
          </a:p>
          <a:p>
            <a:pPr marL="232227" indent="-232227" eaLnBrk="1" hangingPunct="1">
              <a:lnSpc>
                <a:spcPct val="90000"/>
              </a:lnSpc>
            </a:pPr>
            <a:r>
              <a:rPr lang="en-US" dirty="0" smtClean="0"/>
              <a:t> - </a:t>
            </a:r>
            <a:r>
              <a:rPr lang="en-US" b="1" dirty="0" smtClean="0"/>
              <a:t>Parallelism makes the hardware complex! Caching does have a cost!</a:t>
            </a:r>
          </a:p>
          <a:p>
            <a:pPr marL="232227" indent="-232227" eaLnBrk="1" hangingPunct="1">
              <a:lnSpc>
                <a:spcPct val="90000"/>
              </a:lnSpc>
            </a:pPr>
            <a:endParaRPr lang="en-US" dirty="0" smtClean="0"/>
          </a:p>
          <a:p>
            <a:pPr marL="232227" indent="-232227" eaLnBrk="1" hangingPunct="1">
              <a:lnSpc>
                <a:spcPct val="90000"/>
              </a:lnSpc>
            </a:pPr>
            <a:r>
              <a:rPr lang="en-US" dirty="0" smtClean="0"/>
              <a:t>Note: What is RA ? Real Address?  Relative Address ?? That’s a good question. Let’s answer it.</a:t>
            </a:r>
          </a:p>
          <a:p>
            <a:pPr marL="232227" indent="-232227" eaLnBrk="1" hangingPunct="1">
              <a:lnSpc>
                <a:spcPct val="90000"/>
              </a:lnSpc>
            </a:pPr>
            <a:endParaRPr lang="en-US" dirty="0" smtClean="0"/>
          </a:p>
          <a:p>
            <a:pPr marL="232227" indent="-232227" eaLnBrk="1" hangingPunct="1">
              <a:lnSpc>
                <a:spcPct val="90000"/>
              </a:lnSpc>
            </a:pPr>
            <a:endParaRPr lang="en-US" dirty="0" smtClean="0"/>
          </a:p>
          <a:p>
            <a:pPr marL="232227" indent="-232227" eaLnBrk="1" hangingPunct="1">
              <a:lnSpc>
                <a:spcPct val="90000"/>
              </a:lnSpc>
            </a:pPr>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7726E318-EA75-4276-8CFB-17479DAA91F1}" type="slidenum">
              <a:rPr lang="en-US" smtClean="0"/>
              <a:pPr/>
              <a:t>33</a:t>
            </a:fld>
            <a:endParaRPr lang="en-US" smtClean="0"/>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en-US" sz="1000" dirty="0" smtClean="0"/>
              <a:t>Comer, Page 198 : (From MMU)  Cache comes “after” virtual memory mapping. It is also done at a different level. VM is a combination of hardware (for mapping and page faults) and software (operating system loading). Caching is all hardware, no software involved. (at least no “system software, maybe microcode!)</a:t>
            </a:r>
          </a:p>
          <a:p>
            <a:pPr eaLnBrk="1" hangingPunct="1"/>
            <a:endParaRPr lang="en-US" sz="1000" dirty="0" smtClean="0"/>
          </a:p>
          <a:p>
            <a:pPr eaLnBrk="1" hangingPunct="1"/>
            <a:r>
              <a:rPr lang="en-US" sz="1000" dirty="0" smtClean="0"/>
              <a:t>Another way of phrasing the question: Should a cache use virtual or physical addresses to identify an item?</a:t>
            </a:r>
          </a:p>
          <a:p>
            <a:pPr eaLnBrk="1" hangingPunct="1"/>
            <a:endParaRPr lang="en-US" sz="1000" dirty="0" smtClean="0"/>
          </a:p>
          <a:p>
            <a:pPr eaLnBrk="1" hangingPunct="1"/>
            <a:r>
              <a:rPr lang="en-US" sz="1000" dirty="0" smtClean="0"/>
              <a:t>On one hand, </a:t>
            </a:r>
          </a:p>
          <a:p>
            <a:pPr eaLnBrk="1" hangingPunct="1">
              <a:buFontTx/>
              <a:buChar char="•"/>
            </a:pPr>
            <a:r>
              <a:rPr lang="en-US" sz="1000" dirty="0" smtClean="0"/>
              <a:t> using virtual addresses increases memory access speed because the cache can respond before the MMU translates the virtual address into a physical address</a:t>
            </a:r>
          </a:p>
          <a:p>
            <a:pPr eaLnBrk="1" hangingPunct="1">
              <a:buFontTx/>
              <a:buChar char="•"/>
            </a:pPr>
            <a:r>
              <a:rPr lang="en-US" sz="1000" dirty="0" smtClean="0"/>
              <a:t> if the MMU is off-chip, an L1 cache MUST use virtual addresses.</a:t>
            </a:r>
          </a:p>
          <a:p>
            <a:pPr eaLnBrk="1" hangingPunct="1">
              <a:buFontTx/>
              <a:buChar char="•"/>
            </a:pPr>
            <a:endParaRPr lang="en-US" sz="1000" dirty="0" smtClean="0"/>
          </a:p>
          <a:p>
            <a:pPr eaLnBrk="1" hangingPunct="1"/>
            <a:r>
              <a:rPr lang="en-US" sz="1000" dirty="0" smtClean="0"/>
              <a:t>On the other hand:</a:t>
            </a:r>
          </a:p>
          <a:p>
            <a:pPr eaLnBrk="1" hangingPunct="1">
              <a:buFontTx/>
              <a:buChar char="•"/>
            </a:pPr>
            <a:r>
              <a:rPr lang="en-US" sz="1000" dirty="0" smtClean="0"/>
              <a:t> a cache that uses virtual addresses needs extra hardware that allows the cache to interact wit </a:t>
            </a:r>
            <a:r>
              <a:rPr lang="en-US" sz="1000" dirty="0" err="1" smtClean="0"/>
              <a:t>hthe</a:t>
            </a:r>
            <a:r>
              <a:rPr lang="en-US" sz="1000" dirty="0" smtClean="0"/>
              <a:t> VMS.</a:t>
            </a:r>
          </a:p>
          <a:p>
            <a:pPr lvl="1" eaLnBrk="1" hangingPunct="1">
              <a:buFontTx/>
              <a:buChar char="•"/>
            </a:pPr>
            <a:r>
              <a:rPr lang="en-US" sz="1000" dirty="0" smtClean="0"/>
              <a:t> VMS usually supplies the same address range to each application program (0..n)</a:t>
            </a:r>
          </a:p>
          <a:p>
            <a:pPr lvl="1" eaLnBrk="1" hangingPunct="1">
              <a:buFontTx/>
              <a:buChar char="•"/>
            </a:pPr>
            <a:r>
              <a:rPr lang="en-US" sz="1000" dirty="0" smtClean="0"/>
              <a:t> When O/S changes from one program to another, it must also change items in the cache because the new program uses the same addresses to refer to a new sett of values.</a:t>
            </a:r>
          </a:p>
          <a:p>
            <a:pPr lvl="1" eaLnBrk="1" hangingPunct="1">
              <a:buFontTx/>
              <a:buChar char="•"/>
            </a:pPr>
            <a:r>
              <a:rPr lang="en-US" sz="1000" dirty="0" smtClean="0"/>
              <a:t> How can a cache resolve the ambiguity of two programs using same range of addresses</a:t>
            </a:r>
          </a:p>
          <a:p>
            <a:pPr lvl="2" eaLnBrk="1" hangingPunct="1">
              <a:buFontTx/>
              <a:buChar char="•"/>
            </a:pPr>
            <a:r>
              <a:rPr lang="en-US" sz="1000" dirty="0" smtClean="0"/>
              <a:t>1) Cache FLUSH : Remove all values from cache (on each program switch)</a:t>
            </a:r>
          </a:p>
          <a:p>
            <a:pPr lvl="2" eaLnBrk="1" hangingPunct="1">
              <a:buFontTx/>
              <a:buChar char="•"/>
            </a:pPr>
            <a:r>
              <a:rPr lang="en-US" sz="1000" dirty="0" smtClean="0"/>
              <a:t>2) Disambiguating identifier: Use extra bits to identify the address space. Processor contains an extra hardware register that contains an address space ID.  Each running program gets a unique number. Whenever it is started, the O/S loads the application’s number into the address space ID register. The cache </a:t>
            </a:r>
            <a:r>
              <a:rPr lang="en-US" sz="1000" dirty="0" err="1" smtClean="0"/>
              <a:t>prepends</a:t>
            </a:r>
            <a:r>
              <a:rPr lang="en-US" sz="1000" dirty="0" smtClean="0"/>
              <a:t> the contents of the ID register onto the virtual address when it stores an item in the cache.</a:t>
            </a:r>
          </a:p>
          <a:p>
            <a:pPr lvl="3" eaLnBrk="1" hangingPunct="1">
              <a:buFontTx/>
              <a:buChar char="•"/>
            </a:pPr>
            <a:r>
              <a:rPr lang="en-US" sz="1000" dirty="0" smtClean="0"/>
              <a:t> Processor create artificially longer addresses before passing an address to the cache. </a:t>
            </a:r>
          </a:p>
          <a:p>
            <a:pPr lvl="3" eaLnBrk="1" hangingPunct="1">
              <a:buFontTx/>
              <a:buChar char="•"/>
            </a:pPr>
            <a:r>
              <a:rPr lang="en-US" sz="1000" dirty="0" smtClean="0"/>
              <a:t> For cache: No ambiguity anymore.</a:t>
            </a:r>
          </a:p>
          <a:p>
            <a:pPr eaLnBrk="1" hangingPunct="1"/>
            <a:endParaRPr lang="en-US" sz="1000" dirty="0" smtClean="0"/>
          </a:p>
          <a:p>
            <a:pPr eaLnBrk="1" hangingPunct="1"/>
            <a:endParaRPr lang="en-US" sz="1000"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04B33245-6150-4F96-A291-62E934417F71}" type="slidenum">
              <a:rPr lang="en-US" smtClean="0"/>
              <a:pPr/>
              <a:t>34</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p>
          <a:p>
            <a:pPr eaLnBrk="1" hangingPunct="1"/>
            <a:r>
              <a:rPr lang="en-US" smtClean="0"/>
              <a:t>First three: Talk about and then show next slide.</a:t>
            </a:r>
          </a:p>
          <a:p>
            <a:pPr eaLnBrk="1" hangingPunct="1"/>
            <a:endParaRPr lang="en-US" smtClean="0"/>
          </a:p>
          <a:p>
            <a:pPr eaLnBrk="1" hangingPunct="1"/>
            <a:r>
              <a:rPr lang="en-US" smtClean="0"/>
              <a:t>Last three: Will be covered in sequence in a set of slides.</a:t>
            </a:r>
          </a:p>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BF22ECD9-DBDE-411E-9E6E-33209AEAB0B5}" type="slidenum">
              <a:rPr lang="en-US" smtClean="0"/>
              <a:pPr/>
              <a:t>35</a:t>
            </a:fld>
            <a:endParaRPr lang="en-US" smtClean="0"/>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smtClean="0"/>
          </a:p>
          <a:p>
            <a:pPr eaLnBrk="1" hangingPunct="1"/>
            <a:r>
              <a:rPr lang="en-US" smtClean="0"/>
              <a:t>Notice: Sometimes cache is getting smaller!</a:t>
            </a:r>
          </a:p>
          <a:p>
            <a:pPr eaLnBrk="1" hangingPunct="1"/>
            <a:r>
              <a:rPr lang="en-US" smtClean="0"/>
              <a:t>Notice: Pentium PC has two L1 caches: Instruction and Data (Harvard Architecture)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34A46EFB-B87D-4E3C-A1C4-A258FA35A564}" type="slidenum">
              <a:rPr lang="en-US" smtClean="0"/>
              <a:pPr/>
              <a:t>36</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lnSpc>
                <a:spcPct val="80000"/>
              </a:lnSpc>
            </a:pPr>
            <a:r>
              <a:rPr lang="en-US" sz="1100" dirty="0" smtClean="0"/>
              <a:t>Recall: Cache contains both data and the address of the data … </a:t>
            </a:r>
            <a:r>
              <a:rPr lang="en-US" sz="1100" b="1" dirty="0" smtClean="0"/>
              <a:t>but we want to minimize the address somehow</a:t>
            </a:r>
            <a:endParaRPr lang="en-US" sz="1100" dirty="0" smtClean="0"/>
          </a:p>
          <a:p>
            <a:pPr eaLnBrk="1" hangingPunct="1">
              <a:lnSpc>
                <a:spcPct val="80000"/>
              </a:lnSpc>
            </a:pPr>
            <a:r>
              <a:rPr lang="en-US" sz="1100" dirty="0" smtClean="0"/>
              <a:t>TBD: Rewrite to match new slide!</a:t>
            </a:r>
          </a:p>
          <a:p>
            <a:pPr eaLnBrk="1" hangingPunct="1">
              <a:lnSpc>
                <a:spcPct val="80000"/>
              </a:lnSpc>
            </a:pPr>
            <a:endParaRPr lang="en-US" sz="1100" dirty="0" smtClean="0"/>
          </a:p>
          <a:p>
            <a:pPr eaLnBrk="1" hangingPunct="1">
              <a:lnSpc>
                <a:spcPct val="80000"/>
              </a:lnSpc>
            </a:pPr>
            <a:r>
              <a:rPr lang="en-US" sz="1100" dirty="0" smtClean="0"/>
              <a:t>Let’s look at the memory address: Tag + Line + Word.</a:t>
            </a:r>
          </a:p>
          <a:p>
            <a:pPr eaLnBrk="1" hangingPunct="1">
              <a:lnSpc>
                <a:spcPct val="80000"/>
              </a:lnSpc>
            </a:pPr>
            <a:r>
              <a:rPr lang="en-US" sz="1100" b="1" dirty="0" smtClean="0"/>
              <a:t>Word</a:t>
            </a:r>
            <a:r>
              <a:rPr lang="en-US" sz="1100" dirty="0" smtClean="0"/>
              <a:t> : A block of data is transferred between main and cache, but the CPU wants word access.  This identifies the exact word inside a block. Will be part of any mapping function.</a:t>
            </a:r>
          </a:p>
          <a:p>
            <a:pPr eaLnBrk="1" hangingPunct="1">
              <a:lnSpc>
                <a:spcPct val="80000"/>
              </a:lnSpc>
            </a:pPr>
            <a:r>
              <a:rPr lang="en-US" sz="1100" b="1" dirty="0" smtClean="0"/>
              <a:t>Tag and Line</a:t>
            </a:r>
            <a:r>
              <a:rPr lang="en-US" sz="1100" dirty="0" smtClean="0"/>
              <a:t> : Are variables in the </a:t>
            </a:r>
            <a:r>
              <a:rPr lang="en-US" sz="1100" b="1" dirty="0" smtClean="0"/>
              <a:t>direct</a:t>
            </a:r>
            <a:r>
              <a:rPr lang="en-US" sz="1100" dirty="0" smtClean="0"/>
              <a:t> mapping function.</a:t>
            </a:r>
          </a:p>
          <a:p>
            <a:pPr eaLnBrk="1" hangingPunct="1">
              <a:lnSpc>
                <a:spcPct val="80000"/>
              </a:lnSpc>
            </a:pPr>
            <a:endParaRPr lang="en-US" sz="1100" dirty="0" smtClean="0"/>
          </a:p>
          <a:p>
            <a:pPr eaLnBrk="1" hangingPunct="1">
              <a:lnSpc>
                <a:spcPct val="80000"/>
              </a:lnSpc>
            </a:pPr>
            <a:r>
              <a:rPr lang="en-US" sz="1100" b="1" dirty="0" smtClean="0"/>
              <a:t>Tag</a:t>
            </a:r>
            <a:r>
              <a:rPr lang="en-US" sz="1100" dirty="0" smtClean="0"/>
              <a:t>: Let’s look at a 4-digit word. If we mask out the 2 </a:t>
            </a:r>
            <a:r>
              <a:rPr lang="en-US" sz="1100" dirty="0" err="1" smtClean="0"/>
              <a:t>LSBits</a:t>
            </a:r>
            <a:r>
              <a:rPr lang="en-US" sz="1100" dirty="0" smtClean="0"/>
              <a:t>, what happens.  What math operation is this equivalent to? Modulo!  Tag is doing module math.</a:t>
            </a:r>
          </a:p>
          <a:p>
            <a:pPr eaLnBrk="1" hangingPunct="1">
              <a:lnSpc>
                <a:spcPct val="80000"/>
              </a:lnSpc>
            </a:pPr>
            <a:endParaRPr lang="en-US" sz="1100" dirty="0" smtClean="0"/>
          </a:p>
          <a:p>
            <a:pPr eaLnBrk="1" hangingPunct="1">
              <a:lnSpc>
                <a:spcPct val="80000"/>
              </a:lnSpc>
            </a:pPr>
            <a:r>
              <a:rPr lang="en-US" sz="1100" dirty="0" smtClean="0"/>
              <a:t>Question: Use the example to figure out what the parameters for the memory are:</a:t>
            </a:r>
          </a:p>
          <a:p>
            <a:pPr eaLnBrk="1" hangingPunct="1">
              <a:lnSpc>
                <a:spcPct val="80000"/>
              </a:lnSpc>
            </a:pPr>
            <a:r>
              <a:rPr lang="en-GB" sz="1100" dirty="0" smtClean="0"/>
              <a:t>Cache of 64KBytes</a:t>
            </a:r>
          </a:p>
          <a:p>
            <a:pPr lvl="1" eaLnBrk="1" hangingPunct="1">
              <a:lnSpc>
                <a:spcPct val="80000"/>
              </a:lnSpc>
            </a:pPr>
            <a:r>
              <a:rPr lang="en-GB" sz="1100" dirty="0" smtClean="0"/>
              <a:t>Cache block of 4 bytes i.e. cache is 16K (2</a:t>
            </a:r>
            <a:r>
              <a:rPr lang="en-GB" sz="1100" baseline="30000" dirty="0" smtClean="0"/>
              <a:t>14</a:t>
            </a:r>
            <a:r>
              <a:rPr lang="en-GB" sz="1100" dirty="0" smtClean="0"/>
              <a:t>) lines of 4 bytes</a:t>
            </a:r>
          </a:p>
          <a:p>
            <a:pPr lvl="1" eaLnBrk="1" hangingPunct="1">
              <a:lnSpc>
                <a:spcPct val="80000"/>
              </a:lnSpc>
            </a:pPr>
            <a:r>
              <a:rPr lang="en-GB" sz="1100" dirty="0" smtClean="0"/>
              <a:t>16MBytes main memory</a:t>
            </a:r>
          </a:p>
          <a:p>
            <a:pPr lvl="1" eaLnBrk="1" hangingPunct="1">
              <a:lnSpc>
                <a:spcPct val="80000"/>
              </a:lnSpc>
            </a:pPr>
            <a:r>
              <a:rPr lang="en-GB" sz="1100" dirty="0" smtClean="0"/>
              <a:t>24 bit address (each byte directly accessible) (2</a:t>
            </a:r>
            <a:r>
              <a:rPr lang="en-GB" sz="1100" baseline="30000" dirty="0" smtClean="0"/>
              <a:t>24</a:t>
            </a:r>
            <a:r>
              <a:rPr lang="en-GB" sz="1100" dirty="0" smtClean="0"/>
              <a:t>=16M) </a:t>
            </a:r>
          </a:p>
          <a:p>
            <a:pPr lvl="2" eaLnBrk="1" hangingPunct="1">
              <a:lnSpc>
                <a:spcPct val="80000"/>
              </a:lnSpc>
            </a:pPr>
            <a:r>
              <a:rPr lang="en-GB" sz="1100" dirty="0" smtClean="0"/>
              <a:t>4M blocks of 4 bytes each</a:t>
            </a:r>
          </a:p>
          <a:p>
            <a:pPr eaLnBrk="1" hangingPunct="1">
              <a:lnSpc>
                <a:spcPct val="80000"/>
              </a:lnSpc>
            </a:pPr>
            <a:endParaRPr lang="en-GB" sz="1100" dirty="0" smtClean="0"/>
          </a:p>
          <a:p>
            <a:pPr eaLnBrk="1" hangingPunct="1">
              <a:lnSpc>
                <a:spcPct val="80000"/>
              </a:lnSpc>
            </a:pPr>
            <a:r>
              <a:rPr lang="en-GB" sz="1100" dirty="0" smtClean="0"/>
              <a:t>Summary: </a:t>
            </a:r>
          </a:p>
          <a:p>
            <a:pPr eaLnBrk="1" hangingPunct="1">
              <a:lnSpc>
                <a:spcPct val="80000"/>
              </a:lnSpc>
            </a:pPr>
            <a:r>
              <a:rPr lang="en-GB" sz="1100" dirty="0" smtClean="0"/>
              <a:t>Address length = (s + w) bits		Number of addressable units = 2</a:t>
            </a:r>
            <a:r>
              <a:rPr lang="en-GB" sz="1100" baseline="30000" dirty="0" smtClean="0"/>
              <a:t>s+w</a:t>
            </a:r>
            <a:r>
              <a:rPr lang="en-GB" sz="1100" dirty="0" smtClean="0"/>
              <a:t> words or bytes</a:t>
            </a:r>
          </a:p>
          <a:p>
            <a:pPr eaLnBrk="1" hangingPunct="1">
              <a:lnSpc>
                <a:spcPct val="80000"/>
              </a:lnSpc>
            </a:pPr>
            <a:r>
              <a:rPr lang="en-GB" sz="1100" dirty="0" smtClean="0"/>
              <a:t>Block size = line size = 2</a:t>
            </a:r>
            <a:r>
              <a:rPr lang="en-GB" sz="1100" baseline="30000" dirty="0" smtClean="0"/>
              <a:t>w</a:t>
            </a:r>
            <a:r>
              <a:rPr lang="en-GB" sz="1100" dirty="0" smtClean="0"/>
              <a:t> words or bytes  	Number of blocks in main memory = 2</a:t>
            </a:r>
            <a:r>
              <a:rPr lang="en-GB" sz="1100" baseline="30000" dirty="0" smtClean="0"/>
              <a:t>s+ w</a:t>
            </a:r>
            <a:r>
              <a:rPr lang="en-GB" sz="1100" dirty="0" smtClean="0"/>
              <a:t>/2</a:t>
            </a:r>
            <a:r>
              <a:rPr lang="en-GB" sz="1100" baseline="30000" dirty="0" smtClean="0"/>
              <a:t>w</a:t>
            </a:r>
            <a:r>
              <a:rPr lang="en-GB" sz="1100" dirty="0" smtClean="0"/>
              <a:t> = 2</a:t>
            </a:r>
            <a:r>
              <a:rPr lang="en-GB" sz="1100" baseline="30000" dirty="0" smtClean="0"/>
              <a:t>s</a:t>
            </a:r>
          </a:p>
          <a:p>
            <a:pPr eaLnBrk="1" hangingPunct="1">
              <a:lnSpc>
                <a:spcPct val="80000"/>
              </a:lnSpc>
            </a:pPr>
            <a:r>
              <a:rPr lang="en-GB" sz="1100" dirty="0" smtClean="0"/>
              <a:t>Number of lines in cache = m = 2</a:t>
            </a:r>
            <a:r>
              <a:rPr lang="en-GB" sz="1100" baseline="30000" dirty="0" smtClean="0"/>
              <a:t>r  		</a:t>
            </a:r>
            <a:r>
              <a:rPr lang="en-GB" sz="1100" dirty="0" smtClean="0"/>
              <a:t>Size of tag = (s – r) bits</a:t>
            </a:r>
          </a:p>
          <a:p>
            <a:pPr eaLnBrk="1" hangingPunct="1">
              <a:lnSpc>
                <a:spcPct val="80000"/>
              </a:lnSpc>
            </a:pPr>
            <a:endParaRPr lang="en-US" sz="1100" dirty="0" smtClean="0"/>
          </a:p>
          <a:p>
            <a:pPr eaLnBrk="1" hangingPunct="1">
              <a:lnSpc>
                <a:spcPct val="80000"/>
              </a:lnSpc>
            </a:pPr>
            <a:endParaRPr lang="en-US" sz="1100" b="1" dirty="0" smtClean="0"/>
          </a:p>
          <a:p>
            <a:pPr eaLnBrk="1" hangingPunct="1">
              <a:lnSpc>
                <a:spcPct val="80000"/>
              </a:lnSpc>
            </a:pPr>
            <a:endParaRPr lang="en-US" sz="1100"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0D822972-1F19-4BD1-B953-B36655C11551}" type="slidenum">
              <a:rPr lang="en-US" smtClean="0"/>
              <a:pPr/>
              <a:t>38</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r>
              <a:rPr lang="en-GB" sz="1100" dirty="0" smtClean="0"/>
              <a:t>A main memory block can load into any line of cache</a:t>
            </a:r>
          </a:p>
          <a:p>
            <a:pPr eaLnBrk="1" hangingPunct="1"/>
            <a:r>
              <a:rPr lang="en-GB" sz="1100" dirty="0" smtClean="0"/>
              <a:t>Memory address is interpreted as tag and word where tag uniquely identifies block of memory</a:t>
            </a:r>
          </a:p>
          <a:p>
            <a:pPr eaLnBrk="1" hangingPunct="1"/>
            <a:r>
              <a:rPr lang="en-GB" sz="1100" dirty="0" smtClean="0"/>
              <a:t>To determine whether a block is in the cache, </a:t>
            </a:r>
            <a:r>
              <a:rPr lang="en-GB" sz="1100" b="1" dirty="0" smtClean="0"/>
              <a:t>every</a:t>
            </a:r>
            <a:r>
              <a:rPr lang="en-GB" sz="1100" dirty="0" smtClean="0"/>
              <a:t> line’s tag is examined for a match</a:t>
            </a:r>
          </a:p>
          <a:p>
            <a:pPr eaLnBrk="1" hangingPunct="1"/>
            <a:endParaRPr lang="en-GB" sz="1100" dirty="0" smtClean="0"/>
          </a:p>
          <a:p>
            <a:pPr eaLnBrk="1" hangingPunct="1"/>
            <a:r>
              <a:rPr lang="en-GB" sz="1100" dirty="0" smtClean="0"/>
              <a:t>Discuss: What is the cost ?</a:t>
            </a:r>
          </a:p>
          <a:p>
            <a:pPr eaLnBrk="1" hangingPunct="1"/>
            <a:r>
              <a:rPr lang="en-GB" sz="1100" dirty="0" smtClean="0"/>
              <a:t>TBD</a:t>
            </a:r>
          </a:p>
          <a:p>
            <a:pPr eaLnBrk="1" hangingPunct="1"/>
            <a:r>
              <a:rPr lang="en-GB" sz="1100" dirty="0" smtClean="0"/>
              <a:t>Discuss: Let’s use the same system parameters as before (</a:t>
            </a:r>
            <a:r>
              <a:rPr lang="en-GB" sz="1100" dirty="0" err="1" smtClean="0"/>
              <a:t>ie</a:t>
            </a:r>
            <a:r>
              <a:rPr lang="en-GB" sz="1100" dirty="0" smtClean="0"/>
              <a:t>. 24 or 32 bit address). Find out which one?</a:t>
            </a:r>
          </a:p>
          <a:p>
            <a:pPr eaLnBrk="1" hangingPunct="1"/>
            <a:r>
              <a:rPr lang="en-GB" sz="1100" dirty="0" smtClean="0"/>
              <a:t>Now we only have tag and word (not </a:t>
            </a:r>
            <a:r>
              <a:rPr lang="en-GB" sz="1100" dirty="0" err="1" smtClean="0"/>
              <a:t>tag+line+word</a:t>
            </a:r>
            <a:r>
              <a:rPr lang="en-GB" sz="1100" dirty="0" smtClean="0"/>
              <a:t>).  What is the effect on block size ? On the number of blocks ? On the size of the compare ? On the amount of data that must now be stored in the cache (remember: Tag is stored and now tag is </a:t>
            </a:r>
            <a:r>
              <a:rPr lang="en-US" sz="1100" dirty="0" smtClean="0"/>
              <a:t>22 bit tag stored with each 32 bit block of data!!!, if we use the same block size of 2 bits) </a:t>
            </a:r>
          </a:p>
          <a:p>
            <a:pPr eaLnBrk="1" hangingPunct="1"/>
            <a:endParaRPr lang="en-US" sz="1100" dirty="0" smtClean="0"/>
          </a:p>
          <a:p>
            <a:pPr eaLnBrk="1" hangingPunct="1"/>
            <a:r>
              <a:rPr lang="en-US" sz="1100" dirty="0" smtClean="0"/>
              <a:t>Same summary as in direct (Thought: Build a slide with a table, and fill in during class)</a:t>
            </a:r>
          </a:p>
          <a:p>
            <a:pPr eaLnBrk="1" hangingPunct="1"/>
            <a:r>
              <a:rPr lang="en-GB" sz="1100" dirty="0" smtClean="0"/>
              <a:t>Address length = (s + w) bits</a:t>
            </a:r>
          </a:p>
          <a:p>
            <a:pPr eaLnBrk="1" hangingPunct="1"/>
            <a:r>
              <a:rPr lang="en-GB" sz="1100" dirty="0" smtClean="0"/>
              <a:t>Number of addressable units = 2</a:t>
            </a:r>
            <a:r>
              <a:rPr lang="en-GB" sz="1100" baseline="30000" dirty="0" smtClean="0"/>
              <a:t>s+w</a:t>
            </a:r>
            <a:r>
              <a:rPr lang="en-GB" sz="1100" dirty="0" smtClean="0"/>
              <a:t> words or bytes</a:t>
            </a:r>
          </a:p>
          <a:p>
            <a:pPr eaLnBrk="1" hangingPunct="1"/>
            <a:r>
              <a:rPr lang="en-GB" sz="1100" dirty="0" smtClean="0"/>
              <a:t>Block size = line size = 2</a:t>
            </a:r>
            <a:r>
              <a:rPr lang="en-GB" sz="1100" baseline="30000" dirty="0" smtClean="0"/>
              <a:t>w</a:t>
            </a:r>
            <a:r>
              <a:rPr lang="en-GB" sz="1100" dirty="0" smtClean="0"/>
              <a:t> words or bytes</a:t>
            </a:r>
          </a:p>
          <a:p>
            <a:pPr eaLnBrk="1" hangingPunct="1"/>
            <a:r>
              <a:rPr lang="en-GB" sz="1100" dirty="0" smtClean="0"/>
              <a:t>Number of blocks in memory = 2</a:t>
            </a:r>
            <a:r>
              <a:rPr lang="en-GB" sz="1100" baseline="30000" dirty="0" smtClean="0"/>
              <a:t>s+ w</a:t>
            </a:r>
            <a:r>
              <a:rPr lang="en-GB" sz="1100" dirty="0" smtClean="0"/>
              <a:t>/2</a:t>
            </a:r>
            <a:r>
              <a:rPr lang="en-GB" sz="1100" baseline="30000" dirty="0" smtClean="0"/>
              <a:t>w</a:t>
            </a:r>
            <a:r>
              <a:rPr lang="en-GB" sz="1100" dirty="0" smtClean="0"/>
              <a:t> = 2</a:t>
            </a:r>
            <a:r>
              <a:rPr lang="en-GB" sz="1100" baseline="30000" dirty="0" smtClean="0"/>
              <a:t>s</a:t>
            </a:r>
          </a:p>
          <a:p>
            <a:pPr eaLnBrk="1" hangingPunct="1"/>
            <a:r>
              <a:rPr lang="en-GB" sz="1100" dirty="0" smtClean="0"/>
              <a:t>Number of lines in cache = undetermined</a:t>
            </a:r>
          </a:p>
          <a:p>
            <a:pPr eaLnBrk="1" hangingPunct="1"/>
            <a:r>
              <a:rPr lang="en-GB" sz="1100" dirty="0" smtClean="0"/>
              <a:t>Size of tag = s bits</a:t>
            </a:r>
            <a:endParaRPr lang="en-US" sz="1100" dirty="0" smtClean="0"/>
          </a:p>
          <a:p>
            <a:pPr eaLnBrk="1" hangingPunct="1"/>
            <a:endParaRPr lang="en-US" sz="1100"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EC492E18-05FF-4A01-B103-D0677B1FBFDB}" type="slidenum">
              <a:rPr lang="en-US" smtClean="0"/>
              <a:pPr/>
              <a:t>45</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r>
              <a:rPr lang="en-US" smtClean="0"/>
              <a:t>Fill in during class, using information from each of the mappings.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a:bodyPr>
          <a:lstStyle/>
          <a:p>
            <a:pPr>
              <a:defRPr/>
            </a:pPr>
            <a:r>
              <a:rPr lang="en-US" dirty="0" smtClean="0"/>
              <a:t>Comer, page 145 (Section 10.4)</a:t>
            </a:r>
          </a:p>
          <a:p>
            <a:pPr>
              <a:defRPr/>
            </a:pPr>
            <a:endParaRPr lang="en-US" dirty="0" smtClean="0"/>
          </a:p>
          <a:p>
            <a:pPr>
              <a:buFont typeface="Arial" pitchFamily="34" charset="0"/>
              <a:buChar char="•"/>
              <a:defRPr/>
            </a:pPr>
            <a:r>
              <a:rPr lang="en-US" dirty="0" smtClean="0"/>
              <a:t>1 Meg chip = a standard size chip that can hold 1 Meg bits</a:t>
            </a:r>
          </a:p>
          <a:p>
            <a:pPr>
              <a:buFont typeface="Arial" pitchFamily="34" charset="0"/>
              <a:buChar char="•"/>
              <a:defRPr/>
            </a:pPr>
            <a:r>
              <a:rPr lang="en-US" dirty="0" smtClean="0"/>
              <a:t>Higher density is usually desirable because it means more memory can be held in the same physical space. </a:t>
            </a:r>
          </a:p>
          <a:p>
            <a:pPr>
              <a:buFont typeface="Arial" pitchFamily="34" charset="0"/>
              <a:buChar char="•"/>
              <a:defRPr/>
            </a:pPr>
            <a:r>
              <a:rPr lang="en-US" dirty="0" smtClean="0"/>
              <a:t>However, higher density has disadvantages of increased power utilization and – with more electric current – more heat generation.</a:t>
            </a:r>
          </a:p>
          <a:p>
            <a:pPr>
              <a:buFont typeface="Arial" pitchFamily="34" charset="0"/>
              <a:buChar char="•"/>
              <a:defRPr/>
            </a:pPr>
            <a:r>
              <a:rPr lang="en-US" dirty="0" smtClean="0"/>
              <a:t>Density is related to size of transistors in underlying silicon technology: Moore’s law.</a:t>
            </a:r>
          </a:p>
          <a:p>
            <a:pPr>
              <a:buFont typeface="Arial" pitchFamily="34" charset="0"/>
              <a:buChar char="•"/>
              <a:defRPr/>
            </a:pPr>
            <a:endParaRPr lang="en-US" dirty="0" smtClean="0"/>
          </a:p>
          <a:p>
            <a:pPr>
              <a:buFont typeface="Arial" pitchFamily="34" charset="0"/>
              <a:buNone/>
              <a:defRPr/>
            </a:pPr>
            <a:r>
              <a:rPr lang="en-US" dirty="0" smtClean="0"/>
              <a:t>Some memory technologies take much longer to write values than to read them. Hence, access and update cost are too separate measures.</a:t>
            </a:r>
          </a:p>
          <a:p>
            <a:pPr>
              <a:buFont typeface="Arial" pitchFamily="34" charset="0"/>
              <a:buNone/>
              <a:defRPr/>
            </a:pPr>
            <a:r>
              <a:rPr lang="en-US" b="1" dirty="0" smtClean="0"/>
              <a:t>The difference can be dramatic, so any measure of memory performance must give two values.</a:t>
            </a:r>
          </a:p>
          <a:p>
            <a:pPr>
              <a:buFont typeface="Arial" pitchFamily="34" charset="0"/>
              <a:buNone/>
              <a:defRPr/>
            </a:pPr>
            <a:endParaRPr lang="en-US" dirty="0" smtClean="0"/>
          </a:p>
          <a:p>
            <a:pPr>
              <a:buFont typeface="Arial" pitchFamily="34" charset="0"/>
              <a:buNone/>
              <a:defRPr/>
            </a:pPr>
            <a:r>
              <a:rPr lang="en-US" dirty="0" smtClean="0"/>
              <a:t>But latency does not suffice as a measure of memory performance. Additional hardware known as memory controllers provide an interface between processor and the memory chips. It decodes addresses and sends control signals to the underlying memory. To minimize latency, the controller returns an answer as quickly as possible (</a:t>
            </a:r>
            <a:r>
              <a:rPr lang="en-US" dirty="0" err="1" smtClean="0"/>
              <a:t>ie</a:t>
            </a:r>
            <a:r>
              <a:rPr lang="en-US" dirty="0" smtClean="0"/>
              <a:t>. as soon as the memory responds). But, after it responds, a controller may need additionally clock cycles to reset hardware circuit and prepare for the next operation.  </a:t>
            </a:r>
          </a:p>
          <a:p>
            <a:pPr>
              <a:buFont typeface="Arial" pitchFamily="34" charset="0"/>
              <a:buChar char="•"/>
              <a:defRPr/>
            </a:pPr>
            <a:r>
              <a:rPr lang="en-US" dirty="0" smtClean="0"/>
              <a:t> So to assess the memory performance, we need to measure how fast the system can perform a </a:t>
            </a:r>
            <a:r>
              <a:rPr lang="en-US" b="1" dirty="0" smtClean="0"/>
              <a:t>sequence of operations</a:t>
            </a:r>
            <a:r>
              <a:rPr lang="en-US" dirty="0" smtClean="0"/>
              <a:t> : cycle time.</a:t>
            </a:r>
            <a:endParaRPr lang="en-US" dirty="0"/>
          </a:p>
        </p:txBody>
      </p:sp>
      <p:sp>
        <p:nvSpPr>
          <p:cNvPr id="66564" name="Slide Number Placeholder 3"/>
          <p:cNvSpPr>
            <a:spLocks noGrp="1"/>
          </p:cNvSpPr>
          <p:nvPr>
            <p:ph type="sldNum" sz="quarter" idx="5"/>
          </p:nvPr>
        </p:nvSpPr>
        <p:spPr>
          <a:noFill/>
        </p:spPr>
        <p:txBody>
          <a:bodyPr/>
          <a:lstStyle/>
          <a:p>
            <a:fld id="{D9F22D26-7FAD-40A9-94E1-0A520DA9372A}" type="slidenum">
              <a:rPr lang="en-US" smtClean="0"/>
              <a:pPr/>
              <a:t>5</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D2C0A6A1-17A5-43AE-B274-5556E3761024}" type="slidenum">
              <a:rPr lang="en-US" smtClean="0"/>
              <a:pPr/>
              <a:t>46</a:t>
            </a:fld>
            <a:endParaRPr lang="en-US" smtClean="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en-US" smtClean="0"/>
              <a:t>Null, page 310</a:t>
            </a:r>
          </a:p>
          <a:p>
            <a:pPr eaLnBrk="1" hangingPunct="1"/>
            <a:endParaRPr lang="en-US" smtClean="0"/>
          </a:p>
          <a:p>
            <a:pPr eaLnBrk="1" hangingPunct="1"/>
            <a:r>
              <a:rPr lang="en-US" smtClean="0"/>
              <a:t>Combining caching with VM!</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A660CD69-4A9B-40A8-A796-F5F41BAD86C6}" type="slidenum">
              <a:rPr lang="en-US" smtClean="0"/>
              <a:pPr/>
              <a:t>51</a:t>
            </a:fld>
            <a:endParaRPr 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r>
              <a:rPr lang="en-US" smtClean="0"/>
              <a:t>See Comer, Page 195</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441C9EB5-1504-431A-AFD9-B86ABEDD4E0A}" type="slidenum">
              <a:rPr lang="en-US" smtClean="0"/>
              <a:pPr/>
              <a:t>53</a:t>
            </a:fld>
            <a:endParaRPr lang="en-US"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smtClean="0"/>
              <a:t>Can you read this ?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969996DB-A910-4A78-976B-1BFBAD48406F}" type="slidenum">
              <a:rPr lang="en-US" smtClean="0"/>
              <a:pPr/>
              <a:t>55</a:t>
            </a:fld>
            <a:endParaRPr 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r>
              <a:rPr lang="en-US" sz="1100" dirty="0" smtClean="0"/>
              <a:t>History</a:t>
            </a:r>
          </a:p>
          <a:p>
            <a:pPr eaLnBrk="1" hangingPunct="1"/>
            <a:r>
              <a:rPr lang="en-US" sz="1100" dirty="0" smtClean="0"/>
              <a:t>80386 – no on chip cache</a:t>
            </a:r>
          </a:p>
          <a:p>
            <a:pPr eaLnBrk="1" hangingPunct="1"/>
            <a:r>
              <a:rPr lang="en-US" sz="1100" dirty="0" smtClean="0"/>
              <a:t>80486 – 8k using 16 byte lines and four way set associative organization</a:t>
            </a:r>
          </a:p>
          <a:p>
            <a:pPr eaLnBrk="1" hangingPunct="1"/>
            <a:r>
              <a:rPr lang="en-US" sz="1100" dirty="0" smtClean="0"/>
              <a:t>Pentium (all versions) – two on chip L1 caches</a:t>
            </a:r>
          </a:p>
          <a:p>
            <a:pPr lvl="1" eaLnBrk="1" hangingPunct="1"/>
            <a:r>
              <a:rPr lang="en-US" sz="1100" dirty="0" smtClean="0"/>
              <a:t>Data &amp; instructions</a:t>
            </a:r>
          </a:p>
          <a:p>
            <a:pPr eaLnBrk="1" hangingPunct="1"/>
            <a:r>
              <a:rPr lang="en-US" sz="1100" dirty="0" smtClean="0"/>
              <a:t>Pentium III – L3 cache added off chip</a:t>
            </a:r>
          </a:p>
          <a:p>
            <a:pPr eaLnBrk="1" hangingPunct="1"/>
            <a:r>
              <a:rPr lang="en-US" sz="1100" dirty="0" smtClean="0"/>
              <a:t>Pentium 4</a:t>
            </a:r>
          </a:p>
          <a:p>
            <a:pPr lvl="1" eaLnBrk="1" hangingPunct="1"/>
            <a:r>
              <a:rPr lang="en-US" sz="1100" dirty="0" smtClean="0"/>
              <a:t>L1 caches 8k bytes; 64 byte lines; four way set associative</a:t>
            </a:r>
          </a:p>
          <a:p>
            <a:pPr lvl="1" eaLnBrk="1" hangingPunct="1"/>
            <a:r>
              <a:rPr lang="en-US" sz="1100" dirty="0" smtClean="0"/>
              <a:t>L2 cache Feeding both L1 caches: 256k, 128 byte lines; 8 way set associative</a:t>
            </a:r>
          </a:p>
          <a:p>
            <a:pPr lvl="1" eaLnBrk="1" hangingPunct="1"/>
            <a:r>
              <a:rPr lang="en-US" sz="1100" dirty="0" smtClean="0"/>
              <a:t>L3 cache on chip</a:t>
            </a:r>
            <a:endParaRPr lang="en-US" dirty="0" smtClean="0"/>
          </a:p>
          <a:p>
            <a:pPr eaLnBrk="1" hangingPunct="1"/>
            <a:r>
              <a:rPr lang="en-GB" sz="1000" dirty="0" smtClean="0"/>
              <a:t>Fetch/Decode Unit</a:t>
            </a:r>
          </a:p>
          <a:p>
            <a:pPr lvl="1" eaLnBrk="1" hangingPunct="1"/>
            <a:r>
              <a:rPr lang="en-GB" sz="1100" dirty="0" smtClean="0"/>
              <a:t>Fetches instructions from L2 cache; Decode into micro-ops; Store micro-ops in L1 cache</a:t>
            </a:r>
          </a:p>
          <a:p>
            <a:pPr eaLnBrk="1" hangingPunct="1"/>
            <a:r>
              <a:rPr lang="en-GB" sz="1000" dirty="0" smtClean="0"/>
              <a:t>Out of order execution logic</a:t>
            </a:r>
          </a:p>
          <a:p>
            <a:pPr lvl="1" eaLnBrk="1" hangingPunct="1"/>
            <a:r>
              <a:rPr lang="en-GB" sz="1100" dirty="0" smtClean="0"/>
              <a:t>Schedules micro-ops; Based on data dependence and resources; May speculatively execute</a:t>
            </a:r>
          </a:p>
          <a:p>
            <a:pPr eaLnBrk="1" hangingPunct="1"/>
            <a:r>
              <a:rPr lang="en-GB" sz="1000" dirty="0" smtClean="0"/>
              <a:t>Execution units</a:t>
            </a:r>
          </a:p>
          <a:p>
            <a:pPr lvl="1" eaLnBrk="1" hangingPunct="1"/>
            <a:r>
              <a:rPr lang="en-GB" sz="1100" dirty="0" smtClean="0"/>
              <a:t>Execute micro-ops; Data from L1 cache; Results in registers</a:t>
            </a:r>
          </a:p>
          <a:p>
            <a:pPr eaLnBrk="1" hangingPunct="1"/>
            <a:r>
              <a:rPr lang="en-GB" sz="1000" dirty="0" smtClean="0"/>
              <a:t>Memory subsystem: </a:t>
            </a:r>
            <a:r>
              <a:rPr lang="en-GB" sz="1100" dirty="0" smtClean="0"/>
              <a:t>L2 cache and systems bus</a:t>
            </a:r>
          </a:p>
          <a:p>
            <a:pPr eaLnBrk="1" hangingPunct="1"/>
            <a:endParaRPr lang="en-US" sz="1000" dirty="0" smtClean="0"/>
          </a:p>
          <a:p>
            <a:pPr eaLnBrk="1" hangingPunct="1"/>
            <a:endParaRPr lang="en-US" sz="1100"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112E70A8-DA1D-46B2-8AB0-1A8FAA2CCB75}" type="slidenum">
              <a:rPr lang="en-US" smtClean="0"/>
              <a:pPr/>
              <a:t>56</a:t>
            </a:fld>
            <a:endParaRPr lang="en-US" smtClean="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en-GB" smtClean="0"/>
              <a:t>601 – single 32kb 8 way set associative</a:t>
            </a:r>
          </a:p>
          <a:p>
            <a:pPr eaLnBrk="1" hangingPunct="1"/>
            <a:r>
              <a:rPr lang="en-GB" smtClean="0"/>
              <a:t>603 – 16kb (2 x 8kb) two way set associative</a:t>
            </a:r>
          </a:p>
          <a:p>
            <a:pPr eaLnBrk="1" hangingPunct="1"/>
            <a:r>
              <a:rPr lang="en-GB" smtClean="0"/>
              <a:t>604 – 32kb</a:t>
            </a:r>
          </a:p>
          <a:p>
            <a:pPr eaLnBrk="1" hangingPunct="1"/>
            <a:r>
              <a:rPr lang="en-GB" smtClean="0"/>
              <a:t>620 – 64kb</a:t>
            </a:r>
          </a:p>
          <a:p>
            <a:pPr eaLnBrk="1" hangingPunct="1"/>
            <a:r>
              <a:rPr lang="en-GB" smtClean="0"/>
              <a:t>G3 &amp; G4</a:t>
            </a:r>
          </a:p>
          <a:p>
            <a:pPr lvl="1" eaLnBrk="1" hangingPunct="1"/>
            <a:r>
              <a:rPr lang="en-GB" smtClean="0"/>
              <a:t>64kb L1 cache</a:t>
            </a:r>
          </a:p>
          <a:p>
            <a:pPr lvl="2" eaLnBrk="1" hangingPunct="1"/>
            <a:r>
              <a:rPr lang="en-GB" smtClean="0"/>
              <a:t>8 way set associative</a:t>
            </a:r>
          </a:p>
          <a:p>
            <a:pPr lvl="1" eaLnBrk="1" hangingPunct="1"/>
            <a:r>
              <a:rPr lang="en-GB" smtClean="0"/>
              <a:t>256k, 512k or 1M L2 cache</a:t>
            </a:r>
          </a:p>
          <a:p>
            <a:pPr lvl="2" eaLnBrk="1" hangingPunct="1"/>
            <a:r>
              <a:rPr lang="en-GB" smtClean="0"/>
              <a:t>two way set associative</a:t>
            </a:r>
          </a:p>
          <a:p>
            <a:pPr eaLnBrk="1" hangingPunct="1"/>
            <a:r>
              <a:rPr lang="en-GB" smtClean="0"/>
              <a:t>G5</a:t>
            </a:r>
          </a:p>
          <a:p>
            <a:pPr lvl="1" eaLnBrk="1" hangingPunct="1"/>
            <a:r>
              <a:rPr lang="en-GB" smtClean="0"/>
              <a:t>32kB instruction cache</a:t>
            </a:r>
          </a:p>
          <a:p>
            <a:pPr lvl="1" eaLnBrk="1" hangingPunct="1"/>
            <a:r>
              <a:rPr lang="en-GB" smtClean="0"/>
              <a:t>64kB data cache</a:t>
            </a:r>
          </a:p>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67EC950E-AD86-4AC2-BB46-3F13CBFB9A8F}" type="slidenum">
              <a:rPr lang="en-US" smtClean="0"/>
              <a:pPr/>
              <a:t>57</a:t>
            </a:fld>
            <a:endParaRPr lang="en-US" smtClean="0"/>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buFontTx/>
              <a:buChar char="•"/>
            </a:pPr>
            <a:r>
              <a:rPr lang="en-US" smtClean="0"/>
              <a:t>Comer, page 193: </a:t>
            </a:r>
          </a:p>
          <a:p>
            <a:pPr eaLnBrk="1" hangingPunct="1">
              <a:buFontTx/>
              <a:buChar char="•"/>
            </a:pPr>
            <a:endParaRPr lang="en-US" smtClean="0"/>
          </a:p>
          <a:p>
            <a:pPr eaLnBrk="1" hangingPunct="1">
              <a:buFontTx/>
              <a:buChar char="•"/>
            </a:pPr>
            <a:r>
              <a:rPr lang="en-US" smtClean="0"/>
              <a:t>Demand Paging can be viewed as a form of caching. In this case, main memory is the cache, and secondary memory is the data store. The VM page replacement policy becomes the cache line replacement policy.</a:t>
            </a:r>
          </a:p>
          <a:p>
            <a:pPr eaLnBrk="1" hangingPunct="1">
              <a:buFontTx/>
              <a:buChar char="•"/>
            </a:pPr>
            <a:r>
              <a:rPr lang="en-US" smtClean="0"/>
              <a:t>A virtual address space can be much larger than physical memory (just like a cache is bigger than main memory)</a:t>
            </a:r>
          </a:p>
          <a:p>
            <a:pPr eaLnBrk="1" hangingPunct="1">
              <a:buFontTx/>
              <a:buChar char="•"/>
            </a:pPr>
            <a:r>
              <a:rPr lang="en-US" smtClean="0"/>
              <a:t>Rule of Thumb: Cache size is selected so that average access rate approaches that of cache alone.  …. Leads us to think that the performance of a demand paged virtual memory can approach the performance of physical memory.</a:t>
            </a:r>
          </a:p>
          <a:p>
            <a:pPr eaLnBrk="1" hangingPunct="1">
              <a:buFontTx/>
              <a:buChar char="•"/>
            </a:pPr>
            <a:endParaRPr lang="en-US" smtClean="0"/>
          </a:p>
          <a:p>
            <a:pPr eaLnBrk="1" hangingPunct="1">
              <a:buFontTx/>
              <a:buChar char="•"/>
            </a:pPr>
            <a:r>
              <a:rPr lang="en-US" smtClean="0"/>
              <a:t>Cache analysis shows that using demand paging on a computer system with a small physical memory can perform almost as well as if the computer had a physical memory large enough for the entire virtual address space!</a:t>
            </a:r>
          </a:p>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r>
              <a:rPr lang="en-US" dirty="0" smtClean="0"/>
              <a:t>Comer, page 203</a:t>
            </a:r>
          </a:p>
          <a:p>
            <a:pPr>
              <a:defRPr/>
            </a:pPr>
            <a:endParaRPr lang="en-US" dirty="0" smtClean="0"/>
          </a:p>
          <a:p>
            <a:pPr>
              <a:defRPr/>
            </a:pPr>
            <a:r>
              <a:rPr lang="en-US" dirty="0" smtClean="0"/>
              <a:t>Experience has shown that caching works wells for most computer programs. </a:t>
            </a:r>
          </a:p>
          <a:p>
            <a:pPr>
              <a:buFont typeface="Arial" pitchFamily="34" charset="0"/>
              <a:buChar char="•"/>
              <a:defRPr/>
            </a:pPr>
            <a:r>
              <a:rPr lang="en-US" dirty="0" smtClean="0"/>
              <a:t>Code tends to contain loops, which means the processor will repeatedly execute a small set of instructions before moving on to another set.</a:t>
            </a:r>
          </a:p>
          <a:p>
            <a:pPr>
              <a:buFont typeface="Arial" pitchFamily="34" charset="0"/>
              <a:buChar char="•"/>
              <a:defRPr/>
            </a:pPr>
            <a:r>
              <a:rPr lang="en-US" dirty="0" smtClean="0"/>
              <a:t> Programs tends to reference data items multiple times before moving onto a new data item.</a:t>
            </a:r>
          </a:p>
          <a:p>
            <a:pPr>
              <a:buFont typeface="Arial" pitchFamily="34" charset="0"/>
              <a:buChar char="•"/>
              <a:defRPr/>
            </a:pPr>
            <a:r>
              <a:rPr lang="en-US" dirty="0" smtClean="0"/>
              <a:t> Compilers that are aware of caching will optimize generated code to better use the cache.</a:t>
            </a:r>
          </a:p>
          <a:p>
            <a:pPr>
              <a:buFont typeface="Arial" pitchFamily="34" charset="0"/>
              <a:buChar char="•"/>
              <a:defRPr/>
            </a:pPr>
            <a:endParaRPr lang="en-US" dirty="0" smtClean="0"/>
          </a:p>
          <a:p>
            <a:pPr marL="232567" indent="-232567">
              <a:buFont typeface="+mj-lt"/>
              <a:buAutoNum type="arabicPeriod"/>
              <a:defRPr/>
            </a:pPr>
            <a:r>
              <a:rPr lang="en-US" dirty="0" smtClean="0"/>
              <a:t>Perform one operation at a time (iterate through the array many times)</a:t>
            </a:r>
          </a:p>
          <a:p>
            <a:pPr marL="232567" indent="-232567">
              <a:buFont typeface="+mj-lt"/>
              <a:buAutoNum type="arabicPeriod"/>
              <a:defRPr/>
            </a:pPr>
            <a:r>
              <a:rPr lang="en-US" dirty="0" smtClean="0"/>
              <a:t>Perform all operations on a single element of the array before moving to next (iterate through once)</a:t>
            </a:r>
          </a:p>
          <a:p>
            <a:pPr marL="232567" indent="-232567">
              <a:buFont typeface="+mj-lt"/>
              <a:buAutoNum type="arabicPeriod"/>
              <a:defRPr/>
            </a:pPr>
            <a:endParaRPr lang="en-US" dirty="0" smtClean="0"/>
          </a:p>
          <a:p>
            <a:pPr marL="232567" indent="-232567">
              <a:defRPr/>
            </a:pPr>
            <a:r>
              <a:rPr lang="en-US" dirty="0" smtClean="0"/>
              <a:t>The latter is preferable from the caching viewpoint because the element will remain in the cache.</a:t>
            </a:r>
          </a:p>
          <a:p>
            <a:pPr marL="232567" indent="-232567">
              <a:defRPr/>
            </a:pPr>
            <a:r>
              <a:rPr lang="en-US" dirty="0" smtClean="0"/>
              <a:t>A single iteration also works best for demand paging … EXPLAIN.</a:t>
            </a:r>
          </a:p>
          <a:p>
            <a:pPr>
              <a:buFont typeface="Arial" pitchFamily="34" charset="0"/>
              <a:buChar char="•"/>
              <a:defRPr/>
            </a:pPr>
            <a:endParaRPr lang="en-US" dirty="0" smtClean="0"/>
          </a:p>
          <a:p>
            <a:pPr>
              <a:buFont typeface="Arial" pitchFamily="34" charset="0"/>
              <a:buChar char="•"/>
              <a:defRPr/>
            </a:pPr>
            <a:endParaRPr lang="en-US" dirty="0"/>
          </a:p>
        </p:txBody>
      </p:sp>
      <p:sp>
        <p:nvSpPr>
          <p:cNvPr id="100356" name="Slide Number Placeholder 3"/>
          <p:cNvSpPr>
            <a:spLocks noGrp="1"/>
          </p:cNvSpPr>
          <p:nvPr>
            <p:ph type="sldNum" sz="quarter" idx="5"/>
          </p:nvPr>
        </p:nvSpPr>
        <p:spPr>
          <a:noFill/>
        </p:spPr>
        <p:txBody>
          <a:bodyPr/>
          <a:lstStyle/>
          <a:p>
            <a:fld id="{6161C0FA-6DE2-49D3-BD0B-C145BC6FE591}" type="slidenum">
              <a:rPr lang="en-US" smtClean="0"/>
              <a:pPr/>
              <a:t>58</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969D131B-F4CF-4EDC-A837-A4B0A883221B}" type="slidenum">
              <a:rPr lang="en-US" smtClean="0"/>
              <a:pPr/>
              <a:t>6</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a:p>
            <a:pPr eaLnBrk="1" hangingPunct="1"/>
            <a:r>
              <a:rPr lang="en-US" smtClean="0"/>
              <a:t>Latency: OR is highlighted because read times are usually separated from write times, because for some technologies, they are vastly different.</a:t>
            </a:r>
          </a:p>
          <a:p>
            <a:pPr eaLnBrk="1" hangingPunct="1"/>
            <a:r>
              <a:rPr lang="en-US" smtClean="0"/>
              <a:t>The link is an interesting read by Kingston Technology, a memory chip distributor.</a:t>
            </a:r>
          </a:p>
          <a:p>
            <a:pPr eaLnBrk="1" hangingPunct="1"/>
            <a:endParaRPr lang="en-US" smtClean="0"/>
          </a:p>
          <a:p>
            <a:pPr eaLnBrk="1" hangingPunct="1"/>
            <a:r>
              <a:rPr lang="en-US" smtClean="0"/>
              <a:t>Latency is an insufficient measure and is supplemented by the memory cycle time which measures the time to perform SUCCESSIVE memory operations. Thus it includes (1) interface delay by the memory controller and (2) reset time that memory often needs between two operations to reset circuitry and perform setup.</a:t>
            </a:r>
          </a:p>
          <a:p>
            <a:pPr eaLnBrk="1" hangingPunct="1"/>
            <a:endParaRPr lang="en-US" smtClean="0"/>
          </a:p>
          <a:p>
            <a:pPr eaLnBrk="1" hangingPunct="1"/>
            <a:r>
              <a:rPr lang="en-US" smtClean="0"/>
              <a:t>Density: number of memory cells per square area of silicon, or in practical terms, number of bits that can be represented on a standard size chip.  Higher density is good because more memory can be held in same physical space, but it also uses more power and with more electric current, generates more heat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3E0B6860-3CFF-46E1-AD7D-285AE2B34414}" type="slidenum">
              <a:rPr lang="en-US" smtClean="0"/>
              <a:pPr/>
              <a:t>7</a:t>
            </a:fld>
            <a:endParaRPr 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r>
              <a:rPr lang="en-US" smtClean="0"/>
              <a:t>Example for transfer time, but I don’t understand it.</a:t>
            </a:r>
          </a:p>
          <a:p>
            <a:pPr eaLnBrk="1" hangingPunct="1"/>
            <a:r>
              <a:rPr lang="en-US" smtClean="0"/>
              <a:t>TBD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61D72DBA-3C2A-4C77-AC0E-A55EAF858010}" type="slidenum">
              <a:rPr lang="en-US" smtClean="0"/>
              <a:pPr/>
              <a:t>8</a:t>
            </a:fld>
            <a:endParaRPr 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lnSpc>
                <a:spcPct val="90000"/>
              </a:lnSpc>
            </a:pPr>
            <a:r>
              <a:rPr lang="en-US" sz="1100" dirty="0" smtClean="0"/>
              <a:t>Integration: We talked about this in an earlier lecture</a:t>
            </a:r>
          </a:p>
          <a:p>
            <a:pPr lvl="1" eaLnBrk="1" hangingPunct="1">
              <a:lnSpc>
                <a:spcPct val="90000"/>
              </a:lnSpc>
            </a:pPr>
            <a:r>
              <a:rPr lang="en-US" sz="1100" dirty="0" smtClean="0"/>
              <a:t>Compare: CPU with FPU becomes CPU with on-chip FPU</a:t>
            </a:r>
          </a:p>
          <a:p>
            <a:pPr lvl="1" eaLnBrk="1" hangingPunct="1">
              <a:lnSpc>
                <a:spcPct val="90000"/>
              </a:lnSpc>
            </a:pPr>
            <a:r>
              <a:rPr lang="en-US" sz="1100" dirty="0" smtClean="0"/>
              <a:t>Compare: GPU (General Purpose Unit) with Microcontroller : </a:t>
            </a:r>
            <a:r>
              <a:rPr lang="en-US" sz="1100" dirty="0" err="1" smtClean="0"/>
              <a:t>uCPU</a:t>
            </a:r>
            <a:r>
              <a:rPr lang="en-US" sz="1100" dirty="0" smtClean="0"/>
              <a:t> has on-chip A/D and on-chip Memory at the expense of simpler ALU (no floating point) and register set </a:t>
            </a:r>
          </a:p>
          <a:p>
            <a:pPr lvl="1" eaLnBrk="1" hangingPunct="1">
              <a:lnSpc>
                <a:spcPct val="90000"/>
              </a:lnSpc>
            </a:pPr>
            <a:r>
              <a:rPr lang="en-US" sz="1100" dirty="0" smtClean="0"/>
              <a:t>Similarly, memory will be brought on chip as cache.</a:t>
            </a:r>
          </a:p>
          <a:p>
            <a:pPr lvl="1" eaLnBrk="1" hangingPunct="1">
              <a:lnSpc>
                <a:spcPct val="90000"/>
              </a:lnSpc>
            </a:pPr>
            <a:r>
              <a:rPr lang="en-US" sz="1100" dirty="0" smtClean="0"/>
              <a:t>What is it about integration that makes it “better” : On chip means that proximity gives you faster access time, you’re on the same CPU bus, not the external SYSTEM bus, you’re connecting at the semi-conductor level, rather than with gold traces layered on a board with all the interference and crosstalk.</a:t>
            </a:r>
          </a:p>
          <a:p>
            <a:pPr eaLnBrk="1" hangingPunct="1">
              <a:lnSpc>
                <a:spcPct val="90000"/>
              </a:lnSpc>
            </a:pPr>
            <a:r>
              <a:rPr lang="en-US" sz="1100" dirty="0" smtClean="0"/>
              <a:t>Locality</a:t>
            </a:r>
          </a:p>
          <a:p>
            <a:pPr lvl="1" eaLnBrk="1" hangingPunct="1">
              <a:lnSpc>
                <a:spcPct val="90000"/>
              </a:lnSpc>
              <a:buFontTx/>
              <a:buChar char="•"/>
            </a:pPr>
            <a:r>
              <a:rPr lang="en-US" sz="1100" dirty="0" smtClean="0"/>
              <a:t>Temporal Locality: Recently accessed items tend to be accessed again in the near future</a:t>
            </a:r>
          </a:p>
          <a:p>
            <a:pPr lvl="1" eaLnBrk="1" hangingPunct="1">
              <a:lnSpc>
                <a:spcPct val="90000"/>
              </a:lnSpc>
              <a:buFontTx/>
              <a:buChar char="•"/>
            </a:pPr>
            <a:r>
              <a:rPr lang="en-US" sz="1100" dirty="0" smtClean="0"/>
              <a:t>Spatial Locality: Accesses tend to be clustered in the address space (</a:t>
            </a:r>
            <a:r>
              <a:rPr lang="en-US" sz="1100" dirty="0" err="1" smtClean="0"/>
              <a:t>eg</a:t>
            </a:r>
            <a:r>
              <a:rPr lang="en-US" sz="1100" dirty="0" smtClean="0"/>
              <a:t>. arrays or loops)</a:t>
            </a:r>
          </a:p>
          <a:p>
            <a:pPr lvl="1" eaLnBrk="1" hangingPunct="1">
              <a:lnSpc>
                <a:spcPct val="90000"/>
              </a:lnSpc>
              <a:buFontTx/>
              <a:buChar char="•"/>
            </a:pPr>
            <a:r>
              <a:rPr lang="en-US" sz="1100" dirty="0" smtClean="0"/>
              <a:t>Sequential Locality: Instructions tend to be accessed sequentially</a:t>
            </a:r>
          </a:p>
          <a:p>
            <a:pPr eaLnBrk="1" hangingPunct="1">
              <a:lnSpc>
                <a:spcPct val="90000"/>
              </a:lnSpc>
            </a:pPr>
            <a:endParaRPr lang="en-US" sz="1100" dirty="0" smtClean="0"/>
          </a:p>
          <a:p>
            <a:pPr eaLnBrk="1" hangingPunct="1">
              <a:lnSpc>
                <a:spcPct val="90000"/>
              </a:lnSpc>
            </a:pPr>
            <a:r>
              <a:rPr lang="en-US" sz="1100" dirty="0" smtClean="0"/>
              <a:t>Instruction and Data: It is ironic that the von Neumann model on which all conventional digital computers are built was innovative because it treated code the same as data: Stored Program Concept.  Yet, experience has shown that the </a:t>
            </a:r>
            <a:r>
              <a:rPr lang="en-US" sz="1100" dirty="0" err="1" smtClean="0"/>
              <a:t>behaviour</a:t>
            </a:r>
            <a:r>
              <a:rPr lang="en-US" sz="1100" dirty="0" smtClean="0"/>
              <a:t> of each is different.</a:t>
            </a:r>
          </a:p>
          <a:p>
            <a:pPr lvl="1" eaLnBrk="1" hangingPunct="1">
              <a:lnSpc>
                <a:spcPct val="90000"/>
              </a:lnSpc>
              <a:buFontTx/>
              <a:buChar char="•"/>
            </a:pPr>
            <a:r>
              <a:rPr lang="en-US" sz="1100" dirty="0" smtClean="0"/>
              <a:t>Instructions stores need higher performance than data stores:</a:t>
            </a:r>
          </a:p>
          <a:p>
            <a:pPr lvl="2" eaLnBrk="1" hangingPunct="1">
              <a:lnSpc>
                <a:spcPct val="90000"/>
              </a:lnSpc>
              <a:buFontTx/>
              <a:buChar char="•"/>
            </a:pPr>
            <a:r>
              <a:rPr lang="en-US" sz="1100" dirty="0" smtClean="0"/>
              <a:t>High speed instructions are built to run on registers (no memory access)</a:t>
            </a:r>
          </a:p>
          <a:p>
            <a:pPr lvl="2" eaLnBrk="1" hangingPunct="1">
              <a:lnSpc>
                <a:spcPct val="90000"/>
              </a:lnSpc>
              <a:buFontTx/>
              <a:buChar char="•"/>
            </a:pPr>
            <a:r>
              <a:rPr lang="en-US" sz="1100" dirty="0" smtClean="0"/>
              <a:t>An instruction is accessed on each iteration of the fetch-execute cycle </a:t>
            </a:r>
            <a:r>
              <a:rPr lang="en-US" sz="1100" dirty="0" smtClean="0">
                <a:sym typeface="Wingdings" pitchFamily="2" charset="2"/>
              </a:rPr>
              <a:t> instruction stores experience more activity than data stores.</a:t>
            </a:r>
          </a:p>
          <a:p>
            <a:pPr lvl="1" eaLnBrk="1" hangingPunct="1">
              <a:lnSpc>
                <a:spcPct val="90000"/>
              </a:lnSpc>
              <a:buFontTx/>
              <a:buChar char="•"/>
            </a:pPr>
            <a:r>
              <a:rPr lang="en-US" sz="1100" dirty="0" smtClean="0"/>
              <a:t>Harvard Architecture makes use of this by creating an instruction and a data cache.</a:t>
            </a:r>
          </a:p>
          <a:p>
            <a:pPr lvl="1" eaLnBrk="1" hangingPunct="1">
              <a:lnSpc>
                <a:spcPct val="90000"/>
              </a:lnSpc>
            </a:pPr>
            <a:endParaRPr lang="en-US" sz="1100" dirty="0" smtClean="0"/>
          </a:p>
          <a:p>
            <a:pPr eaLnBrk="1" hangingPunct="1">
              <a:lnSpc>
                <a:spcPct val="90000"/>
              </a:lnSpc>
            </a:pPr>
            <a:endParaRPr lang="en-US" sz="11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945A3892-2A31-4DBD-A216-B36102BA4C93}" type="slidenum">
              <a:rPr lang="en-US" smtClean="0"/>
              <a:pPr/>
              <a:t>10</a:t>
            </a:fld>
            <a:endParaRPr 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GB" smtClean="0"/>
              <a:t>Memory Technology: Physical makeup of the memory chip.</a:t>
            </a:r>
          </a:p>
          <a:p>
            <a:pPr eaLnBrk="1" hangingPunct="1"/>
            <a:endParaRPr lang="en-GB" smtClean="0"/>
          </a:p>
          <a:p>
            <a:pPr eaLnBrk="1" hangingPunct="1"/>
            <a:r>
              <a:rPr lang="en-GB" smtClean="0"/>
              <a:t>To begin, let’s look at one bit of RAM (random access, volatile).</a:t>
            </a:r>
          </a:p>
          <a:p>
            <a:pPr eaLnBrk="1" hangingPunct="1">
              <a:buFontTx/>
              <a:buChar char="•"/>
            </a:pPr>
            <a:r>
              <a:rPr lang="en-GB" smtClean="0"/>
              <a:t>Dynamic RAM is made with cells that store data as charge on capacitors. The presence or absence of charge in a capacitor is interpreted as 0 or 1.  They require periodic charge refreshing to maintain data storage</a:t>
            </a:r>
          </a:p>
          <a:p>
            <a:pPr eaLnBrk="1" hangingPunct="1">
              <a:buFontTx/>
              <a:buChar char="•"/>
            </a:pPr>
            <a:r>
              <a:rPr lang="en-GB" smtClean="0"/>
              <a:t>Static RAM: binary values are stored using traditional flip-flops; will hold its data as long as power is supplied to it</a:t>
            </a:r>
          </a:p>
          <a:p>
            <a:pPr eaLnBrk="1" hangingPunct="1">
              <a:buFontTx/>
              <a:buChar char="•"/>
            </a:pPr>
            <a:endParaRPr lang="en-US" smtClean="0"/>
          </a:p>
          <a:p>
            <a:pPr eaLnBrk="1" hangingPunct="1"/>
            <a:r>
              <a:rPr lang="en-US" smtClean="0"/>
              <a:t>TBD: See Page 251, prepare empty table and fill in during class</a:t>
            </a:r>
          </a:p>
          <a:p>
            <a:pPr eaLnBrk="1" hangingPunct="1"/>
            <a:endParaRPr lang="en-US" b="1" smtClean="0"/>
          </a:p>
          <a:p>
            <a:pPr eaLnBrk="1" hangingPunct="1"/>
            <a:r>
              <a:rPr lang="en-US" b="1" smtClean="0"/>
              <a:t>Question: </a:t>
            </a:r>
            <a:r>
              <a:rPr lang="en-US" smtClean="0"/>
              <a:t>Compare SRAM and DRAM</a:t>
            </a:r>
          </a:p>
          <a:p>
            <a:pPr eaLnBrk="1" hangingPunct="1"/>
            <a:r>
              <a:rPr lang="en-GB" smtClean="0"/>
              <a:t>Both volatile: Power needed to preserve data</a:t>
            </a:r>
          </a:p>
          <a:p>
            <a:pPr eaLnBrk="1" hangingPunct="1"/>
            <a:r>
              <a:rPr lang="en-GB" smtClean="0"/>
              <a:t>Dynamic cell : Simpler to build, smaller; More dense; Less expensive; Needs refresh; Larger memory units</a:t>
            </a:r>
          </a:p>
          <a:p>
            <a:pPr eaLnBrk="1" hangingPunct="1"/>
            <a:r>
              <a:rPr lang="en-GB" smtClean="0"/>
              <a:t>Static cell : Faster, Cache</a:t>
            </a:r>
            <a:endParaRPr lang="en-US" smtClean="0"/>
          </a:p>
          <a:p>
            <a:pPr eaLnBrk="1" hangingPunct="1"/>
            <a:endParaRPr lang="en-US" b="1"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47040C97-EBFF-4901-B127-EC5C8A1B0021}" type="slidenum">
              <a:rPr lang="en-US" smtClean="0"/>
              <a:pPr/>
              <a:t>13</a:t>
            </a:fld>
            <a:endParaRPr 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marL="232227" indent="-232227" eaLnBrk="1" hangingPunct="1"/>
            <a:endParaRPr lang="en-US" sz="1100" dirty="0" smtClean="0"/>
          </a:p>
          <a:p>
            <a:pPr marL="232227" indent="-232227" eaLnBrk="1" hangingPunct="1"/>
            <a:r>
              <a:rPr lang="en-US" sz="1100" dirty="0" smtClean="0"/>
              <a:t>Organization is how individual cells are grouped together within a chip, and how chips are grouped together.</a:t>
            </a:r>
          </a:p>
          <a:p>
            <a:pPr marL="232227" indent="-232227" eaLnBrk="1" hangingPunct="1"/>
            <a:endParaRPr lang="en-US" sz="1100" dirty="0" smtClean="0"/>
          </a:p>
          <a:p>
            <a:pPr marL="232227" indent="-232227" eaLnBrk="1" hangingPunct="1"/>
            <a:r>
              <a:rPr lang="en-US" sz="1100" dirty="0" smtClean="0"/>
              <a:t>To understand the organization, we need an ACCESS PARADIGM.  A memory controller provides the interface between the processor and the physical memory (made up of bits as shown before). To achieve high performance, memory systems use parallelism to simultaneously transfer one data bit at any time.</a:t>
            </a:r>
          </a:p>
          <a:p>
            <a:pPr marL="232227" indent="-232227" eaLnBrk="1" hangingPunct="1"/>
            <a:r>
              <a:rPr lang="en-US" sz="1100" dirty="0" smtClean="0"/>
              <a:t>	BUS = parallel connections.</a:t>
            </a:r>
          </a:p>
          <a:p>
            <a:pPr marL="232227" indent="-232227" eaLnBrk="1" hangingPunct="1"/>
            <a:r>
              <a:rPr lang="en-US" sz="1100" dirty="0" smtClean="0"/>
              <a:t>We have two perspectives on the bus size: Architect and programmer</a:t>
            </a:r>
          </a:p>
          <a:p>
            <a:pPr marL="232227" indent="-232227" eaLnBrk="1" hangingPunct="1">
              <a:buFontTx/>
              <a:buChar char="•"/>
            </a:pPr>
            <a:r>
              <a:rPr lang="en-US" sz="1100" dirty="0" smtClean="0"/>
              <a:t>Memory transfer size = amount of data that can be read or written in a SINGLE operation</a:t>
            </a:r>
          </a:p>
          <a:p>
            <a:pPr marL="232227" indent="-232227" eaLnBrk="1" hangingPunct="1"/>
            <a:endParaRPr lang="en-US" sz="1100" dirty="0" smtClean="0"/>
          </a:p>
          <a:p>
            <a:pPr marL="232227" indent="-232227" eaLnBrk="1" hangingPunct="1"/>
            <a:r>
              <a:rPr lang="en-US" sz="1100" dirty="0" smtClean="0"/>
              <a:t>Question: What word size should an architect use ? </a:t>
            </a:r>
          </a:p>
          <a:p>
            <a:pPr marL="232227" indent="-232227" eaLnBrk="1" hangingPunct="1">
              <a:buFontTx/>
              <a:buAutoNum type="arabicPeriod"/>
            </a:pPr>
            <a:r>
              <a:rPr lang="en-US" sz="1100" dirty="0" smtClean="0"/>
              <a:t>Because memory is used to store DATA, word size should accommodate common data types (integer, floating point )</a:t>
            </a:r>
          </a:p>
          <a:p>
            <a:pPr marL="232227" indent="-232227" eaLnBrk="1" hangingPunct="1">
              <a:buFontTx/>
              <a:buAutoNum type="arabicPeriod"/>
            </a:pPr>
            <a:r>
              <a:rPr lang="en-US" sz="1100" dirty="0" smtClean="0"/>
              <a:t>Because memory is used to store INSTRUCTIONs, word size should accommodate FREQUENTLY USED instructions</a:t>
            </a:r>
          </a:p>
          <a:p>
            <a:pPr marL="232227" indent="-232227" eaLnBrk="1" hangingPunct="1">
              <a:buFontTx/>
              <a:buAutoNum type="arabicPeriod"/>
            </a:pPr>
            <a:r>
              <a:rPr lang="en-US" sz="1100" dirty="0" smtClean="0"/>
              <a:t>Because parallel hardware takes space and adds to the economic costs, the work size should be a compromise between performance and various costs.</a:t>
            </a:r>
          </a:p>
          <a:p>
            <a:pPr marL="232227" indent="-232227" eaLnBrk="1" hangingPunct="1"/>
            <a:r>
              <a:rPr lang="en-US" sz="1100" dirty="0" smtClean="0"/>
              <a:t>Bottom line: Design all parts of a computer system to work together.</a:t>
            </a:r>
          </a:p>
          <a:p>
            <a:pPr marL="232227" indent="-232227" eaLnBrk="1" hangingPunct="1">
              <a:buFontTx/>
              <a:buChar char="•"/>
            </a:pPr>
            <a:r>
              <a:rPr lang="en-US" sz="1100" dirty="0" smtClean="0"/>
              <a:t>If word size = 32, then standard integer and single-precision floating point will be 32.</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C6E92AED-B5E2-47D1-91CA-E06485038642}" type="slidenum">
              <a:rPr lang="en-US" smtClean="0"/>
              <a:pPr/>
              <a:t>14</a:t>
            </a:fld>
            <a:endParaRPr 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marL="232227" indent="-232227" eaLnBrk="1" hangingPunct="1">
              <a:lnSpc>
                <a:spcPct val="90000"/>
              </a:lnSpc>
            </a:pPr>
            <a:r>
              <a:rPr lang="en-US" sz="1100" dirty="0" smtClean="0"/>
              <a:t>Comer, page 152</a:t>
            </a:r>
          </a:p>
          <a:p>
            <a:pPr marL="232227" indent="-232227" eaLnBrk="1" hangingPunct="1">
              <a:lnSpc>
                <a:spcPct val="90000"/>
              </a:lnSpc>
            </a:pPr>
            <a:endParaRPr lang="en-US" sz="1100" dirty="0" smtClean="0"/>
          </a:p>
          <a:p>
            <a:pPr marL="232227" indent="-232227" eaLnBrk="1" hangingPunct="1">
              <a:lnSpc>
                <a:spcPct val="90000"/>
              </a:lnSpc>
            </a:pPr>
            <a:r>
              <a:rPr lang="en-US" sz="1100" dirty="0" smtClean="0"/>
              <a:t>Question: What is the translation function ?  B = byte address, W = corresponding word address, N = number of bytes per word.</a:t>
            </a:r>
          </a:p>
          <a:p>
            <a:pPr marL="232227" indent="-232227" eaLnBrk="1" hangingPunct="1">
              <a:lnSpc>
                <a:spcPct val="90000"/>
              </a:lnSpc>
            </a:pPr>
            <a:r>
              <a:rPr lang="en-US" sz="1100" dirty="0" smtClean="0"/>
              <a:t>  Physical (word) address = B / N (ignore remainder)</a:t>
            </a:r>
          </a:p>
          <a:p>
            <a:pPr marL="232227" indent="-232227" eaLnBrk="1" hangingPunct="1">
              <a:lnSpc>
                <a:spcPct val="90000"/>
              </a:lnSpc>
            </a:pPr>
            <a:r>
              <a:rPr lang="en-US" sz="1100" dirty="0" smtClean="0"/>
              <a:t>  Byte offset within a word O = remainder of B / N.</a:t>
            </a:r>
          </a:p>
          <a:p>
            <a:pPr marL="232227" indent="-232227" eaLnBrk="1" hangingPunct="1">
              <a:lnSpc>
                <a:spcPct val="90000"/>
              </a:lnSpc>
            </a:pPr>
            <a:endParaRPr lang="en-US" sz="1100" dirty="0" smtClean="0"/>
          </a:p>
          <a:p>
            <a:pPr marL="232227" indent="-232227" eaLnBrk="1" hangingPunct="1">
              <a:lnSpc>
                <a:spcPct val="90000"/>
              </a:lnSpc>
            </a:pPr>
            <a:r>
              <a:rPr lang="en-US" sz="1100" dirty="0" smtClean="0"/>
              <a:t>Question: Why is performance slow ? Because of the overhead of the computation.</a:t>
            </a:r>
          </a:p>
          <a:p>
            <a:pPr marL="232227" indent="-232227" eaLnBrk="1" hangingPunct="1">
              <a:lnSpc>
                <a:spcPct val="90000"/>
              </a:lnSpc>
            </a:pPr>
            <a:r>
              <a:rPr lang="en-US" sz="1100" dirty="0" smtClean="0"/>
              <a:t>Question: How can we improve it ? Division (or computing a remainder) is time consuming and requires extra logic in the ALU.  To avoid computation, architects organize memory using powers of two.  Above computations can be done by simply extracting bits (using shifts).</a:t>
            </a:r>
          </a:p>
          <a:p>
            <a:pPr marL="232227" indent="-232227" eaLnBrk="1" hangingPunct="1">
              <a:lnSpc>
                <a:spcPct val="90000"/>
              </a:lnSpc>
            </a:pPr>
            <a:r>
              <a:rPr lang="en-US" sz="1100" dirty="0" smtClean="0"/>
              <a:t>	For N=2**2, the offset can be computer by extracting the two low-order bits, and the word address is everything but.</a:t>
            </a:r>
          </a:p>
          <a:p>
            <a:pPr marL="696681" lvl="1" indent="-232227" eaLnBrk="1" hangingPunct="1">
              <a:lnSpc>
                <a:spcPct val="90000"/>
              </a:lnSpc>
            </a:pPr>
            <a:r>
              <a:rPr lang="en-US" sz="1100" dirty="0" smtClean="0"/>
              <a:t>  </a:t>
            </a:r>
            <a:r>
              <a:rPr lang="en-US" sz="1100" b="1" i="1" dirty="0" smtClean="0"/>
              <a:t>SUMMARY: Physical memory is organized into a set of M words that each contain N bytes; to make controller hardware efficient, M and N are each chosen to be powers of two.</a:t>
            </a:r>
          </a:p>
          <a:p>
            <a:pPr marL="696681" lvl="1" indent="-232227" eaLnBrk="1" hangingPunct="1">
              <a:lnSpc>
                <a:spcPct val="90000"/>
              </a:lnSpc>
            </a:pPr>
            <a:endParaRPr lang="en-US" sz="1100" b="1" i="1" dirty="0" smtClean="0"/>
          </a:p>
          <a:p>
            <a:pPr marL="232227" indent="-232227" eaLnBrk="1" hangingPunct="1">
              <a:lnSpc>
                <a:spcPct val="90000"/>
              </a:lnSpc>
            </a:pPr>
            <a:r>
              <a:rPr lang="en-US" sz="1100" dirty="0" smtClean="0"/>
              <a:t>Question: Who does the mapping ?</a:t>
            </a:r>
          </a:p>
          <a:p>
            <a:pPr marL="232227" indent="-232227" eaLnBrk="1" hangingPunct="1">
              <a:lnSpc>
                <a:spcPct val="90000"/>
              </a:lnSpc>
              <a:buFontTx/>
              <a:buAutoNum type="arabicPeriod"/>
            </a:pPr>
            <a:r>
              <a:rPr lang="en-US" sz="1100" dirty="0" smtClean="0"/>
              <a:t>Memory controller (</a:t>
            </a:r>
            <a:r>
              <a:rPr lang="en-US" sz="1100" dirty="0" err="1" smtClean="0"/>
              <a:t>ie</a:t>
            </a:r>
            <a:r>
              <a:rPr lang="en-US" sz="1100" dirty="0" smtClean="0"/>
              <a:t>. a hardware solution)</a:t>
            </a:r>
          </a:p>
          <a:p>
            <a:pPr marL="232227" indent="-232227" eaLnBrk="1" hangingPunct="1">
              <a:lnSpc>
                <a:spcPct val="90000"/>
              </a:lnSpc>
              <a:buFontTx/>
              <a:buAutoNum type="arabicPeriod"/>
            </a:pPr>
            <a:r>
              <a:rPr lang="en-US" sz="1100" dirty="0" smtClean="0"/>
              <a:t>Programmer (</a:t>
            </a:r>
            <a:r>
              <a:rPr lang="en-US" sz="1100" dirty="0" err="1" smtClean="0"/>
              <a:t>ie</a:t>
            </a:r>
            <a:r>
              <a:rPr lang="en-US" sz="1100" dirty="0" smtClean="0"/>
              <a:t>. a software solution)  Wow, word size COULD have impact on your programs!</a:t>
            </a:r>
          </a:p>
          <a:p>
            <a:pPr marL="696681" lvl="1" indent="-232227" eaLnBrk="1" hangingPunct="1">
              <a:lnSpc>
                <a:spcPct val="90000"/>
              </a:lnSpc>
            </a:pPr>
            <a:r>
              <a:rPr lang="en-US" sz="1100" dirty="0" smtClean="0"/>
              <a:t>Question: Can you write this software to get the leftmost byte from a 32bit word ?   ( w &gt;&gt; 24 ) &amp; 0xFF    </a:t>
            </a:r>
          </a:p>
          <a:p>
            <a:pPr marL="232227" indent="-232227" eaLnBrk="1" hangingPunct="1">
              <a:lnSpc>
                <a:spcPct val="90000"/>
              </a:lnSpc>
            </a:pPr>
            <a:endParaRPr lang="en-US" sz="1100"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Fall 2012</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6" name="Rectangle 6"/>
          <p:cNvSpPr>
            <a:spLocks noGrp="1" noChangeArrowheads="1"/>
          </p:cNvSpPr>
          <p:nvPr>
            <p:ph type="sldNum" sz="quarter" idx="12"/>
          </p:nvPr>
        </p:nvSpPr>
        <p:spPr>
          <a:ln/>
        </p:spPr>
        <p:txBody>
          <a:bodyPr/>
          <a:lstStyle>
            <a:lvl1pPr>
              <a:defRPr/>
            </a:lvl1pPr>
          </a:lstStyle>
          <a:p>
            <a:pPr>
              <a:defRPr/>
            </a:pPr>
            <a:fld id="{A4B492D5-52FE-436B-81AC-8B1D80E079D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Fall 2012</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6" name="Rectangle 6"/>
          <p:cNvSpPr>
            <a:spLocks noGrp="1" noChangeArrowheads="1"/>
          </p:cNvSpPr>
          <p:nvPr>
            <p:ph type="sldNum" sz="quarter" idx="12"/>
          </p:nvPr>
        </p:nvSpPr>
        <p:spPr>
          <a:ln/>
        </p:spPr>
        <p:txBody>
          <a:bodyPr/>
          <a:lstStyle>
            <a:lvl1pPr>
              <a:defRPr/>
            </a:lvl1pPr>
          </a:lstStyle>
          <a:p>
            <a:pPr>
              <a:defRPr/>
            </a:pPr>
            <a:fld id="{0485C83A-F5B0-484F-8636-E2DA01A7EF2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Fall 2012</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6" name="Rectangle 6"/>
          <p:cNvSpPr>
            <a:spLocks noGrp="1" noChangeArrowheads="1"/>
          </p:cNvSpPr>
          <p:nvPr>
            <p:ph type="sldNum" sz="quarter" idx="12"/>
          </p:nvPr>
        </p:nvSpPr>
        <p:spPr>
          <a:ln/>
        </p:spPr>
        <p:txBody>
          <a:bodyPr/>
          <a:lstStyle>
            <a:lvl1pPr>
              <a:defRPr/>
            </a:lvl1pPr>
          </a:lstStyle>
          <a:p>
            <a:pPr>
              <a:defRPr/>
            </a:pPr>
            <a:fld id="{91C48AC5-F393-40E5-9C31-75045940C25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r>
              <a:rPr lang="en-US" dirty="0" smtClean="0"/>
              <a:t>Fall 2012</a:t>
            </a:r>
            <a:endParaRPr lang="en-US" dirty="0"/>
          </a:p>
        </p:txBody>
      </p:sp>
      <p:sp>
        <p:nvSpPr>
          <p:cNvPr id="7"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8" name="Rectangle 6"/>
          <p:cNvSpPr>
            <a:spLocks noGrp="1" noChangeArrowheads="1"/>
          </p:cNvSpPr>
          <p:nvPr>
            <p:ph type="sldNum" sz="quarter" idx="12"/>
          </p:nvPr>
        </p:nvSpPr>
        <p:spPr>
          <a:ln/>
        </p:spPr>
        <p:txBody>
          <a:bodyPr/>
          <a:lstStyle>
            <a:lvl1pPr>
              <a:defRPr/>
            </a:lvl1pPr>
          </a:lstStyle>
          <a:p>
            <a:pPr>
              <a:defRPr/>
            </a:pPr>
            <a:fld id="{DDAAE57A-9704-4050-B137-05CFA53308E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dirty="0" smtClean="0"/>
              <a:t>Fall 2012</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7" name="Rectangle 6"/>
          <p:cNvSpPr>
            <a:spLocks noGrp="1" noChangeArrowheads="1"/>
          </p:cNvSpPr>
          <p:nvPr>
            <p:ph type="sldNum" sz="quarter" idx="12"/>
          </p:nvPr>
        </p:nvSpPr>
        <p:spPr>
          <a:ln/>
        </p:spPr>
        <p:txBody>
          <a:bodyPr/>
          <a:lstStyle>
            <a:lvl1pPr>
              <a:defRPr/>
            </a:lvl1pPr>
          </a:lstStyle>
          <a:p>
            <a:pPr>
              <a:defRPr/>
            </a:pPr>
            <a:fld id="{367F3264-C73F-4322-AD89-1E32CA2F7713}"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Fall 2012</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6" name="Rectangle 6"/>
          <p:cNvSpPr>
            <a:spLocks noGrp="1" noChangeArrowheads="1"/>
          </p:cNvSpPr>
          <p:nvPr>
            <p:ph type="sldNum" sz="quarter" idx="12"/>
          </p:nvPr>
        </p:nvSpPr>
        <p:spPr>
          <a:ln/>
        </p:spPr>
        <p:txBody>
          <a:bodyPr/>
          <a:lstStyle>
            <a:lvl1pPr>
              <a:defRPr/>
            </a:lvl1pPr>
          </a:lstStyle>
          <a:p>
            <a:pPr>
              <a:defRPr/>
            </a:pPr>
            <a:fld id="{37D53A76-5FAB-47C6-8D43-BE561D89334C}"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Fall 2012</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6" name="Rectangle 6"/>
          <p:cNvSpPr>
            <a:spLocks noGrp="1" noChangeArrowheads="1"/>
          </p:cNvSpPr>
          <p:nvPr>
            <p:ph type="sldNum" sz="quarter" idx="12"/>
          </p:nvPr>
        </p:nvSpPr>
        <p:spPr>
          <a:ln/>
        </p:spPr>
        <p:txBody>
          <a:bodyPr/>
          <a:lstStyle>
            <a:lvl1pPr>
              <a:defRPr/>
            </a:lvl1pPr>
          </a:lstStyle>
          <a:p>
            <a:pPr>
              <a:defRPr/>
            </a:pPr>
            <a:fld id="{395D01D1-B376-4A65-B7E0-311418A0CA8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Fall 2012</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6" name="Rectangle 6"/>
          <p:cNvSpPr>
            <a:spLocks noGrp="1" noChangeArrowheads="1"/>
          </p:cNvSpPr>
          <p:nvPr>
            <p:ph type="sldNum" sz="quarter" idx="12"/>
          </p:nvPr>
        </p:nvSpPr>
        <p:spPr>
          <a:ln/>
        </p:spPr>
        <p:txBody>
          <a:bodyPr/>
          <a:lstStyle>
            <a:lvl1pPr>
              <a:defRPr/>
            </a:lvl1pPr>
          </a:lstStyle>
          <a:p>
            <a:pPr>
              <a:defRPr/>
            </a:pPr>
            <a:fld id="{22BE383B-ED35-4FE2-AF26-BF802448A0F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dirty="0" smtClean="0"/>
              <a:t>Fall 2012</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7" name="Rectangle 6"/>
          <p:cNvSpPr>
            <a:spLocks noGrp="1" noChangeArrowheads="1"/>
          </p:cNvSpPr>
          <p:nvPr>
            <p:ph type="sldNum" sz="quarter" idx="12"/>
          </p:nvPr>
        </p:nvSpPr>
        <p:spPr>
          <a:ln/>
        </p:spPr>
        <p:txBody>
          <a:bodyPr/>
          <a:lstStyle>
            <a:lvl1pPr>
              <a:defRPr/>
            </a:lvl1pPr>
          </a:lstStyle>
          <a:p>
            <a:pPr>
              <a:defRPr/>
            </a:pPr>
            <a:fld id="{2F641A05-6489-4538-A24E-6B288CF9F6F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dirty="0" smtClean="0"/>
              <a:t>Fall 2012</a:t>
            </a: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9" name="Rectangle 6"/>
          <p:cNvSpPr>
            <a:spLocks noGrp="1" noChangeArrowheads="1"/>
          </p:cNvSpPr>
          <p:nvPr>
            <p:ph type="sldNum" sz="quarter" idx="12"/>
          </p:nvPr>
        </p:nvSpPr>
        <p:spPr>
          <a:ln/>
        </p:spPr>
        <p:txBody>
          <a:bodyPr/>
          <a:lstStyle>
            <a:lvl1pPr>
              <a:defRPr/>
            </a:lvl1pPr>
          </a:lstStyle>
          <a:p>
            <a:pPr>
              <a:defRPr/>
            </a:pPr>
            <a:fld id="{B01EA450-32BD-4E0A-A86C-4BDFCAB10D48}"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dirty="0" smtClean="0"/>
              <a:t>Fall 2012</a:t>
            </a: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5" name="Rectangle 6"/>
          <p:cNvSpPr>
            <a:spLocks noGrp="1" noChangeArrowheads="1"/>
          </p:cNvSpPr>
          <p:nvPr>
            <p:ph type="sldNum" sz="quarter" idx="12"/>
          </p:nvPr>
        </p:nvSpPr>
        <p:spPr>
          <a:ln/>
        </p:spPr>
        <p:txBody>
          <a:bodyPr/>
          <a:lstStyle>
            <a:lvl1pPr>
              <a:defRPr/>
            </a:lvl1pPr>
          </a:lstStyle>
          <a:p>
            <a:pPr>
              <a:defRPr/>
            </a:pPr>
            <a:fld id="{6C7E0AF0-98AB-4509-A441-5656397F31D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dirty="0" smtClean="0"/>
              <a:t>Fall 2012</a:t>
            </a: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4" name="Rectangle 6"/>
          <p:cNvSpPr>
            <a:spLocks noGrp="1" noChangeArrowheads="1"/>
          </p:cNvSpPr>
          <p:nvPr>
            <p:ph type="sldNum" sz="quarter" idx="12"/>
          </p:nvPr>
        </p:nvSpPr>
        <p:spPr>
          <a:ln/>
        </p:spPr>
        <p:txBody>
          <a:bodyPr/>
          <a:lstStyle>
            <a:lvl1pPr>
              <a:defRPr/>
            </a:lvl1pPr>
          </a:lstStyle>
          <a:p>
            <a:pPr>
              <a:defRPr/>
            </a:pPr>
            <a:fld id="{1CB9E0F0-7EAD-4B07-B6D0-895027A6028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smtClean="0"/>
              <a:t>Fall 2012</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7" name="Rectangle 6"/>
          <p:cNvSpPr>
            <a:spLocks noGrp="1" noChangeArrowheads="1"/>
          </p:cNvSpPr>
          <p:nvPr>
            <p:ph type="sldNum" sz="quarter" idx="12"/>
          </p:nvPr>
        </p:nvSpPr>
        <p:spPr>
          <a:ln/>
        </p:spPr>
        <p:txBody>
          <a:bodyPr/>
          <a:lstStyle>
            <a:lvl1pPr>
              <a:defRPr/>
            </a:lvl1pPr>
          </a:lstStyle>
          <a:p>
            <a:pPr>
              <a:defRPr/>
            </a:pPr>
            <a:fld id="{2B02B1CB-4F8B-4B0B-80DA-B3C8C4B5FDF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dirty="0" smtClean="0"/>
              <a:t>Fall 2012</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SYSC 5704: Elements of Computer Systems</a:t>
            </a:r>
          </a:p>
        </p:txBody>
      </p:sp>
      <p:sp>
        <p:nvSpPr>
          <p:cNvPr id="7" name="Rectangle 6"/>
          <p:cNvSpPr>
            <a:spLocks noGrp="1" noChangeArrowheads="1"/>
          </p:cNvSpPr>
          <p:nvPr>
            <p:ph type="sldNum" sz="quarter" idx="12"/>
          </p:nvPr>
        </p:nvSpPr>
        <p:spPr>
          <a:ln/>
        </p:spPr>
        <p:txBody>
          <a:bodyPr/>
          <a:lstStyle>
            <a:lvl1pPr>
              <a:defRPr/>
            </a:lvl1pPr>
          </a:lstStyle>
          <a:p>
            <a:pPr>
              <a:defRPr/>
            </a:pPr>
            <a:fld id="{6990C109-3D6F-44E5-B92D-57B80BE5E4F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atin typeface="Arial" charset="0"/>
              </a:defRPr>
            </a:lvl1pPr>
          </a:lstStyle>
          <a:p>
            <a:pPr>
              <a:defRPr/>
            </a:pPr>
            <a:r>
              <a:rPr lang="en-US" dirty="0" smtClean="0"/>
              <a:t>Fall 2012</a:t>
            </a: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latin typeface="Arial" charset="0"/>
              </a:defRPr>
            </a:lvl1pPr>
          </a:lstStyle>
          <a:p>
            <a:pPr>
              <a:defRPr/>
            </a:pPr>
            <a:r>
              <a:rPr lang="en-US"/>
              <a:t>SYSC 5704: Elements of Computer Systems</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atin typeface="Arial" charset="0"/>
              </a:defRPr>
            </a:lvl1pPr>
          </a:lstStyle>
          <a:p>
            <a:pPr>
              <a:defRPr/>
            </a:pPr>
            <a:fld id="{21382C1D-7F63-42D6-BEE5-FA042557F24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hyperlink" Target="http://en.wikipedia.org/wiki/Read-only_memory"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en.wikipedia.org/wiki/RAM"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hyperlink" Target="http://edugen.wiley.com/edugen/courses/crs1656/reference/xlinks/murdocca3881c07xlinks.xform?id=murdocca3881c07-fig-0044"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kingston.com/tools/umg/umg03.as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csdl2.computer.org/persagen/DLAbsToc.jsp?resourcePath=/dl/mags/mi/&amp;toc=comp/mags/mi/2004/03/m3toc.xml&amp;DOI=10.1109/MM.2004.18" TargetMode="External"/><Relationship Id="rId2" Type="http://schemas.openxmlformats.org/officeDocument/2006/relationships/hyperlink" Target="http://citeseerx.ist.psu.edu/viewdoc/summary?doi=10.1.1.37.5745" TargetMode="External"/><Relationship Id="rId1" Type="http://schemas.openxmlformats.org/officeDocument/2006/relationships/slideLayout" Target="../slideLayouts/slideLayout2.xml"/><Relationship Id="rId4" Type="http://schemas.openxmlformats.org/officeDocument/2006/relationships/hyperlink" Target="http://portal.acm.org/citation.cfm?id=1018022.1018180&amp;coll=GUIDE&amp;dl" TargetMode="Externa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3"/>
          <p:cNvSpPr>
            <a:spLocks noGrp="1"/>
          </p:cNvSpPr>
          <p:nvPr>
            <p:ph type="dt" sz="quarter" idx="10"/>
          </p:nvPr>
        </p:nvSpPr>
        <p:spPr>
          <a:noFill/>
        </p:spPr>
        <p:txBody>
          <a:bodyPr/>
          <a:lstStyle/>
          <a:p>
            <a:r>
              <a:rPr lang="en-US" dirty="0" smtClean="0"/>
              <a:t>Fall 2012</a:t>
            </a:r>
            <a:endParaRPr lang="en-US" dirty="0" smtClean="0"/>
          </a:p>
        </p:txBody>
      </p:sp>
      <p:sp>
        <p:nvSpPr>
          <p:cNvPr id="3075" name="Footer Placeholder 4"/>
          <p:cNvSpPr>
            <a:spLocks noGrp="1"/>
          </p:cNvSpPr>
          <p:nvPr>
            <p:ph type="ftr" sz="quarter" idx="11"/>
          </p:nvPr>
        </p:nvSpPr>
        <p:spPr>
          <a:noFill/>
        </p:spPr>
        <p:txBody>
          <a:bodyPr/>
          <a:lstStyle/>
          <a:p>
            <a:r>
              <a:rPr lang="en-US" smtClean="0"/>
              <a:t>SYSC 5704: Elements of Computer Systems</a:t>
            </a:r>
          </a:p>
        </p:txBody>
      </p:sp>
      <p:sp>
        <p:nvSpPr>
          <p:cNvPr id="3076" name="Slide Number Placeholder 5"/>
          <p:cNvSpPr>
            <a:spLocks noGrp="1"/>
          </p:cNvSpPr>
          <p:nvPr>
            <p:ph type="sldNum" sz="quarter" idx="12"/>
          </p:nvPr>
        </p:nvSpPr>
        <p:spPr>
          <a:noFill/>
        </p:spPr>
        <p:txBody>
          <a:bodyPr/>
          <a:lstStyle/>
          <a:p>
            <a:fld id="{96782172-AAAA-4B52-A4E0-3C7FCCFDCAD0}" type="slidenum">
              <a:rPr lang="en-US" smtClean="0"/>
              <a:pPr/>
              <a:t>1</a:t>
            </a:fld>
            <a:endParaRPr lang="en-US" smtClean="0"/>
          </a:p>
        </p:txBody>
      </p:sp>
      <p:sp>
        <p:nvSpPr>
          <p:cNvPr id="3077" name="Rectangle 2"/>
          <p:cNvSpPr>
            <a:spLocks noGrp="1" noChangeArrowheads="1"/>
          </p:cNvSpPr>
          <p:nvPr>
            <p:ph type="ctrTitle"/>
          </p:nvPr>
        </p:nvSpPr>
        <p:spPr/>
        <p:txBody>
          <a:bodyPr/>
          <a:lstStyle/>
          <a:p>
            <a:pPr eaLnBrk="1" hangingPunct="1"/>
            <a:r>
              <a:rPr lang="en-US" smtClean="0">
                <a:solidFill>
                  <a:schemeClr val="accent2"/>
                </a:solidFill>
              </a:rPr>
              <a:t>Memory</a:t>
            </a:r>
          </a:p>
        </p:txBody>
      </p:sp>
      <p:sp>
        <p:nvSpPr>
          <p:cNvPr id="3078" name="Rectangle 3"/>
          <p:cNvSpPr>
            <a:spLocks noGrp="1" noChangeArrowheads="1"/>
          </p:cNvSpPr>
          <p:nvPr>
            <p:ph type="subTitle" idx="1"/>
          </p:nvPr>
        </p:nvSpPr>
        <p:spPr/>
        <p:txBody>
          <a:bodyPr/>
          <a:lstStyle/>
          <a:p>
            <a:pPr eaLnBrk="1" hangingPunct="1">
              <a:lnSpc>
                <a:spcPct val="80000"/>
              </a:lnSpc>
            </a:pPr>
            <a:r>
              <a:rPr lang="en-US" sz="2800" smtClean="0"/>
              <a:t>Murdocca Chapter 7</a:t>
            </a:r>
          </a:p>
          <a:p>
            <a:pPr eaLnBrk="1" hangingPunct="1">
              <a:lnSpc>
                <a:spcPct val="80000"/>
              </a:lnSpc>
            </a:pPr>
            <a:r>
              <a:rPr lang="en-US" sz="2000" smtClean="0"/>
              <a:t>Memory Design</a:t>
            </a:r>
          </a:p>
          <a:p>
            <a:pPr eaLnBrk="1" hangingPunct="1">
              <a:lnSpc>
                <a:spcPct val="80000"/>
              </a:lnSpc>
            </a:pPr>
            <a:r>
              <a:rPr lang="en-US" sz="2000" smtClean="0"/>
              <a:t>Caching</a:t>
            </a:r>
          </a:p>
          <a:p>
            <a:pPr eaLnBrk="1" hangingPunct="1">
              <a:lnSpc>
                <a:spcPct val="80000"/>
              </a:lnSpc>
            </a:pPr>
            <a:r>
              <a:rPr lang="en-US" sz="2000" smtClean="0"/>
              <a:t>Virtual Memory</a:t>
            </a:r>
          </a:p>
          <a:p>
            <a:pPr eaLnBrk="1" hangingPunct="1">
              <a:lnSpc>
                <a:spcPct val="80000"/>
              </a:lnSpc>
            </a:pPr>
            <a:r>
              <a:rPr lang="en-US" sz="2000" smtClean="0"/>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ate Placeholder 3"/>
          <p:cNvSpPr>
            <a:spLocks noGrp="1"/>
          </p:cNvSpPr>
          <p:nvPr>
            <p:ph type="dt" sz="quarter" idx="10"/>
          </p:nvPr>
        </p:nvSpPr>
        <p:spPr>
          <a:noFill/>
        </p:spPr>
        <p:txBody>
          <a:bodyPr/>
          <a:lstStyle/>
          <a:p>
            <a:r>
              <a:rPr lang="en-US" dirty="0" smtClean="0"/>
              <a:t>Fall 2012</a:t>
            </a:r>
            <a:endParaRPr lang="en-US" dirty="0" smtClean="0"/>
          </a:p>
        </p:txBody>
      </p:sp>
      <p:sp>
        <p:nvSpPr>
          <p:cNvPr id="10243" name="Footer Placeholder 4"/>
          <p:cNvSpPr>
            <a:spLocks noGrp="1"/>
          </p:cNvSpPr>
          <p:nvPr>
            <p:ph type="ftr" sz="quarter" idx="11"/>
          </p:nvPr>
        </p:nvSpPr>
        <p:spPr>
          <a:noFill/>
        </p:spPr>
        <p:txBody>
          <a:bodyPr/>
          <a:lstStyle/>
          <a:p>
            <a:r>
              <a:rPr lang="en-US" smtClean="0"/>
              <a:t>SYSC 5704: Elements of Computer Systems</a:t>
            </a:r>
          </a:p>
        </p:txBody>
      </p:sp>
      <p:sp>
        <p:nvSpPr>
          <p:cNvPr id="10244" name="Slide Number Placeholder 5"/>
          <p:cNvSpPr>
            <a:spLocks noGrp="1"/>
          </p:cNvSpPr>
          <p:nvPr>
            <p:ph type="sldNum" sz="quarter" idx="12"/>
          </p:nvPr>
        </p:nvSpPr>
        <p:spPr>
          <a:noFill/>
        </p:spPr>
        <p:txBody>
          <a:bodyPr/>
          <a:lstStyle/>
          <a:p>
            <a:fld id="{053DF6F7-936C-4754-BAE5-3F295254B0CC}" type="slidenum">
              <a:rPr lang="en-US" smtClean="0"/>
              <a:pPr/>
              <a:t>10</a:t>
            </a:fld>
            <a:endParaRPr lang="en-US" smtClean="0"/>
          </a:p>
        </p:txBody>
      </p:sp>
      <p:sp>
        <p:nvSpPr>
          <p:cNvPr id="10245" name="Rectangle 2"/>
          <p:cNvSpPr>
            <a:spLocks noGrp="1" noChangeArrowheads="1"/>
          </p:cNvSpPr>
          <p:nvPr>
            <p:ph type="title"/>
          </p:nvPr>
        </p:nvSpPr>
        <p:spPr/>
        <p:txBody>
          <a:bodyPr/>
          <a:lstStyle/>
          <a:p>
            <a:pPr eaLnBrk="1" hangingPunct="1"/>
            <a:r>
              <a:rPr lang="en-US" smtClean="0"/>
              <a:t>Memory Cell </a:t>
            </a:r>
            <a:r>
              <a:rPr lang="en-US" smtClean="0">
                <a:solidFill>
                  <a:schemeClr val="accent2"/>
                </a:solidFill>
              </a:rPr>
              <a:t>Technology</a:t>
            </a:r>
            <a:r>
              <a:rPr lang="en-US" smtClean="0"/>
              <a:t> </a:t>
            </a:r>
          </a:p>
        </p:txBody>
      </p:sp>
      <p:sp>
        <p:nvSpPr>
          <p:cNvPr id="10246" name="Rectangle 3"/>
          <p:cNvSpPr>
            <a:spLocks noGrp="1" noChangeArrowheads="1"/>
          </p:cNvSpPr>
          <p:nvPr>
            <p:ph type="body" idx="1"/>
          </p:nvPr>
        </p:nvSpPr>
        <p:spPr/>
        <p:txBody>
          <a:bodyPr/>
          <a:lstStyle/>
          <a:p>
            <a:pPr eaLnBrk="1" hangingPunct="1"/>
            <a:r>
              <a:rPr lang="en-US" sz="2800" b="1" smtClean="0"/>
              <a:t>Circuit for 1 bit</a:t>
            </a:r>
          </a:p>
          <a:p>
            <a:pPr eaLnBrk="1" hangingPunct="1"/>
            <a:endParaRPr lang="en-US" smtClean="0"/>
          </a:p>
        </p:txBody>
      </p:sp>
      <p:grpSp>
        <p:nvGrpSpPr>
          <p:cNvPr id="10247" name="Group 30"/>
          <p:cNvGrpSpPr>
            <a:grpSpLocks/>
          </p:cNvGrpSpPr>
          <p:nvPr/>
        </p:nvGrpSpPr>
        <p:grpSpPr bwMode="auto">
          <a:xfrm>
            <a:off x="838200" y="3962400"/>
            <a:ext cx="3021013" cy="2006600"/>
            <a:chOff x="528" y="1584"/>
            <a:chExt cx="1903" cy="1264"/>
          </a:xfrm>
        </p:grpSpPr>
        <p:sp>
          <p:nvSpPr>
            <p:cNvPr id="10261" name="Text Box 8"/>
            <p:cNvSpPr txBox="1">
              <a:spLocks noChangeArrowheads="1"/>
            </p:cNvSpPr>
            <p:nvPr/>
          </p:nvSpPr>
          <p:spPr bwMode="auto">
            <a:xfrm>
              <a:off x="1080" y="2016"/>
              <a:ext cx="628" cy="832"/>
            </a:xfrm>
            <a:prstGeom prst="rect">
              <a:avLst/>
            </a:prstGeom>
            <a:noFill/>
            <a:ln w="9525" algn="ctr">
              <a:solidFill>
                <a:schemeClr val="tx1"/>
              </a:solidFill>
              <a:miter lim="800000"/>
              <a:headEnd/>
              <a:tailEnd/>
            </a:ln>
          </p:spPr>
          <p:txBody>
            <a:bodyPr wrap="none">
              <a:spAutoFit/>
            </a:bodyPr>
            <a:lstStyle/>
            <a:p>
              <a:pPr marL="342900" indent="-342900" algn="ctr"/>
              <a:r>
                <a:rPr lang="en-US" b="1"/>
                <a:t>D-Flip</a:t>
              </a:r>
            </a:p>
            <a:p>
              <a:pPr marL="342900" indent="-342900" algn="ctr"/>
              <a:r>
                <a:rPr lang="en-US" b="1"/>
                <a:t>Flop</a:t>
              </a:r>
            </a:p>
            <a:p>
              <a:pPr marL="342900" indent="-342900" algn="ctr"/>
              <a:r>
                <a:rPr lang="en-US" b="1"/>
                <a:t>Circuit</a:t>
              </a:r>
            </a:p>
          </p:txBody>
        </p:sp>
        <p:sp>
          <p:nvSpPr>
            <p:cNvPr id="10262" name="Text Box 11"/>
            <p:cNvSpPr txBox="1">
              <a:spLocks noChangeArrowheads="1"/>
            </p:cNvSpPr>
            <p:nvPr/>
          </p:nvSpPr>
          <p:spPr bwMode="auto">
            <a:xfrm>
              <a:off x="528" y="2006"/>
              <a:ext cx="507" cy="250"/>
            </a:xfrm>
            <a:prstGeom prst="rect">
              <a:avLst/>
            </a:prstGeom>
            <a:noFill/>
            <a:ln w="9525" algn="ctr">
              <a:noFill/>
              <a:miter lim="800000"/>
              <a:headEnd/>
              <a:tailEnd/>
            </a:ln>
          </p:spPr>
          <p:txBody>
            <a:bodyPr wrap="none">
              <a:spAutoFit/>
            </a:bodyPr>
            <a:lstStyle/>
            <a:p>
              <a:pPr marL="342900" indent="-342900" algn="ctr"/>
              <a:r>
                <a:rPr lang="en-US" b="1"/>
                <a:t>input</a:t>
              </a:r>
            </a:p>
          </p:txBody>
        </p:sp>
        <p:sp>
          <p:nvSpPr>
            <p:cNvPr id="10263" name="Text Box 14"/>
            <p:cNvSpPr txBox="1">
              <a:spLocks noChangeArrowheads="1"/>
            </p:cNvSpPr>
            <p:nvPr/>
          </p:nvSpPr>
          <p:spPr bwMode="auto">
            <a:xfrm>
              <a:off x="1392" y="1632"/>
              <a:ext cx="1039" cy="250"/>
            </a:xfrm>
            <a:prstGeom prst="rect">
              <a:avLst/>
            </a:prstGeom>
            <a:noFill/>
            <a:ln w="9525" algn="ctr">
              <a:noFill/>
              <a:miter lim="800000"/>
              <a:headEnd/>
              <a:tailEnd/>
            </a:ln>
          </p:spPr>
          <p:txBody>
            <a:bodyPr wrap="none">
              <a:spAutoFit/>
            </a:bodyPr>
            <a:lstStyle/>
            <a:p>
              <a:pPr marL="342900" indent="-342900" algn="ctr"/>
              <a:r>
                <a:rPr lang="en-US" b="1"/>
                <a:t>write enable</a:t>
              </a:r>
            </a:p>
          </p:txBody>
        </p:sp>
        <p:sp>
          <p:nvSpPr>
            <p:cNvPr id="10264" name="Text Box 15"/>
            <p:cNvSpPr txBox="1">
              <a:spLocks noChangeArrowheads="1"/>
            </p:cNvSpPr>
            <p:nvPr/>
          </p:nvSpPr>
          <p:spPr bwMode="auto">
            <a:xfrm>
              <a:off x="1728" y="2016"/>
              <a:ext cx="614" cy="250"/>
            </a:xfrm>
            <a:prstGeom prst="rect">
              <a:avLst/>
            </a:prstGeom>
            <a:noFill/>
            <a:ln w="9525" algn="ctr">
              <a:noFill/>
              <a:miter lim="800000"/>
              <a:headEnd/>
              <a:tailEnd/>
            </a:ln>
          </p:spPr>
          <p:txBody>
            <a:bodyPr wrap="none">
              <a:spAutoFit/>
            </a:bodyPr>
            <a:lstStyle/>
            <a:p>
              <a:pPr marL="342900" indent="-342900" algn="ctr"/>
              <a:r>
                <a:rPr lang="en-US" b="1"/>
                <a:t>output</a:t>
              </a:r>
            </a:p>
          </p:txBody>
        </p:sp>
        <p:sp>
          <p:nvSpPr>
            <p:cNvPr id="10265" name="Line 18"/>
            <p:cNvSpPr>
              <a:spLocks noChangeShapeType="1"/>
            </p:cNvSpPr>
            <p:nvPr/>
          </p:nvSpPr>
          <p:spPr bwMode="auto">
            <a:xfrm>
              <a:off x="1392" y="1584"/>
              <a:ext cx="0" cy="432"/>
            </a:xfrm>
            <a:prstGeom prst="line">
              <a:avLst/>
            </a:prstGeom>
            <a:noFill/>
            <a:ln w="28575">
              <a:solidFill>
                <a:schemeClr val="tx1"/>
              </a:solidFill>
              <a:round/>
              <a:headEnd/>
              <a:tailEnd type="triangle" w="med" len="med"/>
            </a:ln>
          </p:spPr>
          <p:txBody>
            <a:bodyPr>
              <a:spAutoFit/>
            </a:bodyPr>
            <a:lstStyle/>
            <a:p>
              <a:endParaRPr lang="en-US"/>
            </a:p>
          </p:txBody>
        </p:sp>
        <p:sp>
          <p:nvSpPr>
            <p:cNvPr id="10266" name="Line 19"/>
            <p:cNvSpPr>
              <a:spLocks noChangeShapeType="1"/>
            </p:cNvSpPr>
            <p:nvPr/>
          </p:nvSpPr>
          <p:spPr bwMode="auto">
            <a:xfrm>
              <a:off x="528" y="2256"/>
              <a:ext cx="528" cy="0"/>
            </a:xfrm>
            <a:prstGeom prst="line">
              <a:avLst/>
            </a:prstGeom>
            <a:noFill/>
            <a:ln w="28575">
              <a:solidFill>
                <a:schemeClr val="tx1"/>
              </a:solidFill>
              <a:round/>
              <a:headEnd/>
              <a:tailEnd type="triangle" w="med" len="med"/>
            </a:ln>
          </p:spPr>
          <p:txBody>
            <a:bodyPr>
              <a:spAutoFit/>
            </a:bodyPr>
            <a:lstStyle/>
            <a:p>
              <a:endParaRPr lang="en-US"/>
            </a:p>
          </p:txBody>
        </p:sp>
        <p:sp>
          <p:nvSpPr>
            <p:cNvPr id="10267" name="Line 20"/>
            <p:cNvSpPr>
              <a:spLocks noChangeShapeType="1"/>
            </p:cNvSpPr>
            <p:nvPr/>
          </p:nvSpPr>
          <p:spPr bwMode="auto">
            <a:xfrm>
              <a:off x="1733" y="2256"/>
              <a:ext cx="528" cy="0"/>
            </a:xfrm>
            <a:prstGeom prst="line">
              <a:avLst/>
            </a:prstGeom>
            <a:noFill/>
            <a:ln w="28575">
              <a:solidFill>
                <a:schemeClr val="tx1"/>
              </a:solidFill>
              <a:round/>
              <a:headEnd/>
              <a:tailEnd type="triangle" w="med" len="med"/>
            </a:ln>
          </p:spPr>
          <p:txBody>
            <a:bodyPr>
              <a:spAutoFit/>
            </a:bodyPr>
            <a:lstStyle/>
            <a:p>
              <a:endParaRPr lang="en-US"/>
            </a:p>
          </p:txBody>
        </p:sp>
      </p:grpSp>
      <p:grpSp>
        <p:nvGrpSpPr>
          <p:cNvPr id="10248" name="Group 31"/>
          <p:cNvGrpSpPr>
            <a:grpSpLocks/>
          </p:cNvGrpSpPr>
          <p:nvPr/>
        </p:nvGrpSpPr>
        <p:grpSpPr bwMode="auto">
          <a:xfrm>
            <a:off x="4833938" y="3962400"/>
            <a:ext cx="3243262" cy="2692400"/>
            <a:chOff x="2853" y="1584"/>
            <a:chExt cx="2043" cy="1696"/>
          </a:xfrm>
        </p:grpSpPr>
        <p:sp>
          <p:nvSpPr>
            <p:cNvPr id="10252" name="Text Box 10"/>
            <p:cNvSpPr txBox="1">
              <a:spLocks noChangeArrowheads="1"/>
            </p:cNvSpPr>
            <p:nvPr/>
          </p:nvSpPr>
          <p:spPr bwMode="auto">
            <a:xfrm>
              <a:off x="3392" y="2016"/>
              <a:ext cx="904" cy="832"/>
            </a:xfrm>
            <a:prstGeom prst="rect">
              <a:avLst/>
            </a:prstGeom>
            <a:noFill/>
            <a:ln w="9525" algn="ctr">
              <a:solidFill>
                <a:schemeClr val="tx1"/>
              </a:solidFill>
              <a:miter lim="800000"/>
              <a:headEnd/>
              <a:tailEnd/>
            </a:ln>
          </p:spPr>
          <p:txBody>
            <a:bodyPr wrap="none">
              <a:spAutoFit/>
            </a:bodyPr>
            <a:lstStyle/>
            <a:p>
              <a:pPr marL="342900" indent="-342900" algn="ctr"/>
              <a:r>
                <a:rPr lang="en-US" b="1"/>
                <a:t>Transistor</a:t>
              </a:r>
            </a:p>
            <a:p>
              <a:pPr marL="342900" indent="-342900" algn="ctr"/>
              <a:r>
                <a:rPr lang="en-US" b="1"/>
                <a:t>Capacitor</a:t>
              </a:r>
            </a:p>
            <a:p>
              <a:pPr marL="342900" indent="-342900" algn="ctr"/>
              <a:r>
                <a:rPr lang="en-US" b="1"/>
                <a:t>Circuit </a:t>
              </a:r>
            </a:p>
          </p:txBody>
        </p:sp>
        <p:sp>
          <p:nvSpPr>
            <p:cNvPr id="10253" name="Text Box 12"/>
            <p:cNvSpPr txBox="1">
              <a:spLocks noChangeArrowheads="1"/>
            </p:cNvSpPr>
            <p:nvPr/>
          </p:nvSpPr>
          <p:spPr bwMode="auto">
            <a:xfrm>
              <a:off x="2853" y="2006"/>
              <a:ext cx="507" cy="250"/>
            </a:xfrm>
            <a:prstGeom prst="rect">
              <a:avLst/>
            </a:prstGeom>
            <a:noFill/>
            <a:ln w="9525" algn="ctr">
              <a:noFill/>
              <a:miter lim="800000"/>
              <a:headEnd/>
              <a:tailEnd/>
            </a:ln>
          </p:spPr>
          <p:txBody>
            <a:bodyPr wrap="none">
              <a:spAutoFit/>
            </a:bodyPr>
            <a:lstStyle/>
            <a:p>
              <a:pPr marL="342900" indent="-342900" algn="ctr"/>
              <a:r>
                <a:rPr lang="en-US" b="1"/>
                <a:t>input</a:t>
              </a:r>
            </a:p>
          </p:txBody>
        </p:sp>
        <p:sp>
          <p:nvSpPr>
            <p:cNvPr id="10254" name="Text Box 13"/>
            <p:cNvSpPr txBox="1">
              <a:spLocks noChangeArrowheads="1"/>
            </p:cNvSpPr>
            <p:nvPr/>
          </p:nvSpPr>
          <p:spPr bwMode="auto">
            <a:xfrm>
              <a:off x="3840" y="1622"/>
              <a:ext cx="1039" cy="250"/>
            </a:xfrm>
            <a:prstGeom prst="rect">
              <a:avLst/>
            </a:prstGeom>
            <a:noFill/>
            <a:ln w="9525" algn="ctr">
              <a:noFill/>
              <a:miter lim="800000"/>
              <a:headEnd/>
              <a:tailEnd/>
            </a:ln>
          </p:spPr>
          <p:txBody>
            <a:bodyPr wrap="none">
              <a:spAutoFit/>
            </a:bodyPr>
            <a:lstStyle/>
            <a:p>
              <a:pPr marL="342900" indent="-342900" algn="ctr"/>
              <a:r>
                <a:rPr lang="en-US" b="1"/>
                <a:t>write enable</a:t>
              </a:r>
            </a:p>
          </p:txBody>
        </p:sp>
        <p:sp>
          <p:nvSpPr>
            <p:cNvPr id="10255" name="Text Box 17"/>
            <p:cNvSpPr txBox="1">
              <a:spLocks noChangeArrowheads="1"/>
            </p:cNvSpPr>
            <p:nvPr/>
          </p:nvSpPr>
          <p:spPr bwMode="auto">
            <a:xfrm>
              <a:off x="4282" y="2016"/>
              <a:ext cx="614" cy="250"/>
            </a:xfrm>
            <a:prstGeom prst="rect">
              <a:avLst/>
            </a:prstGeom>
            <a:noFill/>
            <a:ln w="9525" algn="ctr">
              <a:noFill/>
              <a:miter lim="800000"/>
              <a:headEnd/>
              <a:tailEnd/>
            </a:ln>
          </p:spPr>
          <p:txBody>
            <a:bodyPr wrap="none">
              <a:spAutoFit/>
            </a:bodyPr>
            <a:lstStyle/>
            <a:p>
              <a:pPr marL="342900" indent="-342900" algn="ctr"/>
              <a:r>
                <a:rPr lang="en-US" b="1"/>
                <a:t>output</a:t>
              </a:r>
            </a:p>
          </p:txBody>
        </p:sp>
        <p:sp>
          <p:nvSpPr>
            <p:cNvPr id="10256" name="Line 21"/>
            <p:cNvSpPr>
              <a:spLocks noChangeShapeType="1"/>
            </p:cNvSpPr>
            <p:nvPr/>
          </p:nvSpPr>
          <p:spPr bwMode="auto">
            <a:xfrm>
              <a:off x="3840" y="1584"/>
              <a:ext cx="0" cy="432"/>
            </a:xfrm>
            <a:prstGeom prst="line">
              <a:avLst/>
            </a:prstGeom>
            <a:noFill/>
            <a:ln w="28575">
              <a:solidFill>
                <a:schemeClr val="tx1"/>
              </a:solidFill>
              <a:round/>
              <a:headEnd/>
              <a:tailEnd type="triangle" w="med" len="med"/>
            </a:ln>
          </p:spPr>
          <p:txBody>
            <a:bodyPr>
              <a:spAutoFit/>
            </a:bodyPr>
            <a:lstStyle/>
            <a:p>
              <a:endParaRPr lang="en-US"/>
            </a:p>
          </p:txBody>
        </p:sp>
        <p:sp>
          <p:nvSpPr>
            <p:cNvPr id="10257" name="Line 22"/>
            <p:cNvSpPr>
              <a:spLocks noChangeShapeType="1"/>
            </p:cNvSpPr>
            <p:nvPr/>
          </p:nvSpPr>
          <p:spPr bwMode="auto">
            <a:xfrm>
              <a:off x="2880" y="2256"/>
              <a:ext cx="528" cy="0"/>
            </a:xfrm>
            <a:prstGeom prst="line">
              <a:avLst/>
            </a:prstGeom>
            <a:noFill/>
            <a:ln w="28575">
              <a:solidFill>
                <a:schemeClr val="tx1"/>
              </a:solidFill>
              <a:round/>
              <a:headEnd/>
              <a:tailEnd type="triangle" w="med" len="med"/>
            </a:ln>
          </p:spPr>
          <p:txBody>
            <a:bodyPr>
              <a:spAutoFit/>
            </a:bodyPr>
            <a:lstStyle/>
            <a:p>
              <a:endParaRPr lang="en-US"/>
            </a:p>
          </p:txBody>
        </p:sp>
        <p:sp>
          <p:nvSpPr>
            <p:cNvPr id="10258" name="Line 23"/>
            <p:cNvSpPr>
              <a:spLocks noChangeShapeType="1"/>
            </p:cNvSpPr>
            <p:nvPr/>
          </p:nvSpPr>
          <p:spPr bwMode="auto">
            <a:xfrm>
              <a:off x="4320" y="2256"/>
              <a:ext cx="528" cy="0"/>
            </a:xfrm>
            <a:prstGeom prst="line">
              <a:avLst/>
            </a:prstGeom>
            <a:noFill/>
            <a:ln w="28575">
              <a:solidFill>
                <a:schemeClr val="tx1"/>
              </a:solidFill>
              <a:round/>
              <a:headEnd/>
              <a:tailEnd type="triangle" w="med" len="med"/>
            </a:ln>
          </p:spPr>
          <p:txBody>
            <a:bodyPr>
              <a:spAutoFit/>
            </a:bodyPr>
            <a:lstStyle/>
            <a:p>
              <a:endParaRPr lang="en-US"/>
            </a:p>
          </p:txBody>
        </p:sp>
        <p:sp>
          <p:nvSpPr>
            <p:cNvPr id="10259" name="Text Box 27"/>
            <p:cNvSpPr txBox="1">
              <a:spLocks noChangeArrowheads="1"/>
            </p:cNvSpPr>
            <p:nvPr/>
          </p:nvSpPr>
          <p:spPr bwMode="auto">
            <a:xfrm>
              <a:off x="3515" y="3024"/>
              <a:ext cx="664" cy="256"/>
            </a:xfrm>
            <a:prstGeom prst="rect">
              <a:avLst/>
            </a:prstGeom>
            <a:noFill/>
            <a:ln w="9525" algn="ctr">
              <a:solidFill>
                <a:schemeClr val="tx1"/>
              </a:solidFill>
              <a:miter lim="800000"/>
              <a:headEnd/>
              <a:tailEnd/>
            </a:ln>
          </p:spPr>
          <p:txBody>
            <a:bodyPr wrap="none">
              <a:spAutoFit/>
            </a:bodyPr>
            <a:lstStyle/>
            <a:p>
              <a:pPr marL="342900" indent="-342900" algn="ctr"/>
              <a:r>
                <a:rPr lang="en-US" b="1"/>
                <a:t>refresh</a:t>
              </a:r>
            </a:p>
          </p:txBody>
        </p:sp>
        <p:sp>
          <p:nvSpPr>
            <p:cNvPr id="10260" name="Line 29"/>
            <p:cNvSpPr>
              <a:spLocks noChangeShapeType="1"/>
            </p:cNvSpPr>
            <p:nvPr/>
          </p:nvSpPr>
          <p:spPr bwMode="auto">
            <a:xfrm>
              <a:off x="3840" y="2832"/>
              <a:ext cx="0" cy="192"/>
            </a:xfrm>
            <a:prstGeom prst="line">
              <a:avLst/>
            </a:prstGeom>
            <a:noFill/>
            <a:ln w="28575">
              <a:solidFill>
                <a:schemeClr val="tx1"/>
              </a:solidFill>
              <a:round/>
              <a:headEnd type="triangle" w="med" len="med"/>
              <a:tailEnd type="triangle" w="med" len="med"/>
            </a:ln>
          </p:spPr>
          <p:txBody>
            <a:bodyPr>
              <a:spAutoFit/>
            </a:bodyPr>
            <a:lstStyle/>
            <a:p>
              <a:endParaRPr lang="en-US"/>
            </a:p>
          </p:txBody>
        </p:sp>
      </p:grpSp>
      <p:sp>
        <p:nvSpPr>
          <p:cNvPr id="10249" name="Text Box 32"/>
          <p:cNvSpPr txBox="1">
            <a:spLocks noChangeArrowheads="1"/>
          </p:cNvSpPr>
          <p:nvPr/>
        </p:nvSpPr>
        <p:spPr bwMode="auto">
          <a:xfrm>
            <a:off x="457200" y="2743200"/>
            <a:ext cx="3429000" cy="1006475"/>
          </a:xfrm>
          <a:prstGeom prst="rect">
            <a:avLst/>
          </a:prstGeom>
          <a:noFill/>
          <a:ln w="9525" algn="ctr">
            <a:noFill/>
            <a:miter lim="800000"/>
            <a:headEnd/>
            <a:tailEnd/>
          </a:ln>
        </p:spPr>
        <p:txBody>
          <a:bodyPr>
            <a:spAutoFit/>
          </a:bodyPr>
          <a:lstStyle/>
          <a:p>
            <a:pPr marL="342900" indent="-342900" algn="ctr"/>
            <a:r>
              <a:rPr lang="en-US" b="1">
                <a:solidFill>
                  <a:schemeClr val="accent2"/>
                </a:solidFill>
              </a:rPr>
              <a:t>Static</a:t>
            </a:r>
            <a:r>
              <a:rPr lang="en-US" b="1"/>
              <a:t> RAM : As long as power is applied, flip-flop remains stable</a:t>
            </a:r>
          </a:p>
        </p:txBody>
      </p:sp>
      <p:sp>
        <p:nvSpPr>
          <p:cNvPr id="10250" name="Text Box 33"/>
          <p:cNvSpPr txBox="1">
            <a:spLocks noChangeArrowheads="1"/>
          </p:cNvSpPr>
          <p:nvPr/>
        </p:nvSpPr>
        <p:spPr bwMode="auto">
          <a:xfrm>
            <a:off x="4267200" y="1812925"/>
            <a:ext cx="4714875" cy="2073275"/>
          </a:xfrm>
          <a:prstGeom prst="rect">
            <a:avLst/>
          </a:prstGeom>
          <a:noFill/>
          <a:ln w="9525" algn="ctr">
            <a:noFill/>
            <a:miter lim="800000"/>
            <a:headEnd/>
            <a:tailEnd/>
          </a:ln>
        </p:spPr>
        <p:txBody>
          <a:bodyPr>
            <a:spAutoFit/>
          </a:bodyPr>
          <a:lstStyle/>
          <a:p>
            <a:pPr marL="342900" indent="-342900"/>
            <a:r>
              <a:rPr lang="en-US" b="1">
                <a:solidFill>
                  <a:schemeClr val="accent2"/>
                </a:solidFill>
              </a:rPr>
              <a:t>Dynamic</a:t>
            </a:r>
            <a:r>
              <a:rPr lang="en-US" b="1"/>
              <a:t> RAM: Even with power applied, capacitor dissipates charge.</a:t>
            </a:r>
          </a:p>
          <a:p>
            <a:pPr lvl="1">
              <a:buFontTx/>
              <a:buChar char="•"/>
            </a:pPr>
            <a:r>
              <a:rPr lang="en-US" b="1"/>
              <a:t> External refresh circuitry must cyclically re-charge the cell to avoid data loss</a:t>
            </a:r>
          </a:p>
        </p:txBody>
      </p:sp>
      <p:sp>
        <p:nvSpPr>
          <p:cNvPr id="10251" name="Text Box 34"/>
          <p:cNvSpPr txBox="1">
            <a:spLocks noChangeArrowheads="1"/>
          </p:cNvSpPr>
          <p:nvPr/>
        </p:nvSpPr>
        <p:spPr bwMode="auto">
          <a:xfrm>
            <a:off x="7842250" y="5791200"/>
            <a:ext cx="1157288" cy="396875"/>
          </a:xfrm>
          <a:prstGeom prst="rect">
            <a:avLst/>
          </a:prstGeom>
          <a:noFill/>
          <a:ln w="9525" algn="ctr">
            <a:noFill/>
            <a:miter lim="800000"/>
            <a:headEnd/>
            <a:tailEnd/>
          </a:ln>
        </p:spPr>
        <p:txBody>
          <a:bodyPr wrap="none">
            <a:spAutoFit/>
          </a:bodyPr>
          <a:lstStyle/>
          <a:p>
            <a:pPr marL="342900" indent="-342900" algn="ctr"/>
            <a:r>
              <a:rPr lang="en-US" b="1"/>
              <a:t>(Comer)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266" name="Date Placeholder 3"/>
          <p:cNvSpPr>
            <a:spLocks noGrp="1"/>
          </p:cNvSpPr>
          <p:nvPr>
            <p:ph type="dt" sz="quarter" idx="10"/>
          </p:nvPr>
        </p:nvSpPr>
        <p:spPr>
          <a:noFill/>
        </p:spPr>
        <p:txBody>
          <a:bodyPr/>
          <a:lstStyle/>
          <a:p>
            <a:r>
              <a:rPr lang="en-US" dirty="0" smtClean="0"/>
              <a:t>Fall 2012</a:t>
            </a:r>
            <a:endParaRPr lang="en-US" dirty="0" smtClean="0"/>
          </a:p>
        </p:txBody>
      </p:sp>
      <p:sp>
        <p:nvSpPr>
          <p:cNvPr id="11267" name="Footer Placeholder 4"/>
          <p:cNvSpPr>
            <a:spLocks noGrp="1"/>
          </p:cNvSpPr>
          <p:nvPr>
            <p:ph type="ftr" sz="quarter" idx="11"/>
          </p:nvPr>
        </p:nvSpPr>
        <p:spPr>
          <a:noFill/>
        </p:spPr>
        <p:txBody>
          <a:bodyPr/>
          <a:lstStyle/>
          <a:p>
            <a:r>
              <a:rPr lang="en-US" smtClean="0"/>
              <a:t>SYSC 5704: Elements of Computer Systems</a:t>
            </a:r>
          </a:p>
        </p:txBody>
      </p:sp>
      <p:sp>
        <p:nvSpPr>
          <p:cNvPr id="11268" name="Slide Number Placeholder 5"/>
          <p:cNvSpPr>
            <a:spLocks noGrp="1"/>
          </p:cNvSpPr>
          <p:nvPr>
            <p:ph type="sldNum" sz="quarter" idx="12"/>
          </p:nvPr>
        </p:nvSpPr>
        <p:spPr>
          <a:noFill/>
        </p:spPr>
        <p:txBody>
          <a:bodyPr/>
          <a:lstStyle/>
          <a:p>
            <a:fld id="{E24BD842-EEE9-43A8-B722-39A52DCB9FB2}" type="slidenum">
              <a:rPr lang="en-US" smtClean="0"/>
              <a:pPr/>
              <a:t>11</a:t>
            </a:fld>
            <a:endParaRPr lang="en-US" smtClean="0"/>
          </a:p>
        </p:txBody>
      </p:sp>
      <p:sp>
        <p:nvSpPr>
          <p:cNvPr id="11269" name="Rectangle 2"/>
          <p:cNvSpPr>
            <a:spLocks noGrp="1" noChangeArrowheads="1"/>
          </p:cNvSpPr>
          <p:nvPr>
            <p:ph type="title"/>
          </p:nvPr>
        </p:nvSpPr>
        <p:spPr/>
        <p:txBody>
          <a:bodyPr/>
          <a:lstStyle/>
          <a:p>
            <a:pPr eaLnBrk="1" hangingPunct="1"/>
            <a:r>
              <a:rPr lang="en-US" smtClean="0"/>
              <a:t>Synchronous DRAM (SDRAM)</a:t>
            </a:r>
          </a:p>
        </p:txBody>
      </p:sp>
      <p:sp>
        <p:nvSpPr>
          <p:cNvPr id="11270" name="Rectangle 3"/>
          <p:cNvSpPr>
            <a:spLocks noGrp="1" noChangeArrowheads="1"/>
          </p:cNvSpPr>
          <p:nvPr>
            <p:ph type="body" idx="1"/>
          </p:nvPr>
        </p:nvSpPr>
        <p:spPr/>
        <p:txBody>
          <a:bodyPr/>
          <a:lstStyle/>
          <a:p>
            <a:pPr eaLnBrk="1" hangingPunct="1">
              <a:lnSpc>
                <a:spcPct val="80000"/>
              </a:lnSpc>
            </a:pPr>
            <a:r>
              <a:rPr lang="en-US" sz="2800" smtClean="0"/>
              <a:t>Access is synchronized with an external clock</a:t>
            </a:r>
          </a:p>
          <a:p>
            <a:pPr eaLnBrk="1" hangingPunct="1">
              <a:lnSpc>
                <a:spcPct val="80000"/>
              </a:lnSpc>
            </a:pPr>
            <a:r>
              <a:rPr lang="en-US" sz="2800" smtClean="0"/>
              <a:t>Address is presented to RAM</a:t>
            </a:r>
          </a:p>
          <a:p>
            <a:pPr eaLnBrk="1" hangingPunct="1">
              <a:lnSpc>
                <a:spcPct val="80000"/>
              </a:lnSpc>
            </a:pPr>
            <a:r>
              <a:rPr lang="en-US" sz="2800" smtClean="0"/>
              <a:t>RAM finds data (CPU waits in conventional DRAM)</a:t>
            </a:r>
          </a:p>
          <a:p>
            <a:pPr eaLnBrk="1" hangingPunct="1">
              <a:lnSpc>
                <a:spcPct val="80000"/>
              </a:lnSpc>
            </a:pPr>
            <a:r>
              <a:rPr lang="en-US" sz="2800" smtClean="0"/>
              <a:t>Since SDRAM moves data in time with system clock, CPU knows when data will be ready</a:t>
            </a:r>
          </a:p>
          <a:p>
            <a:pPr eaLnBrk="1" hangingPunct="1">
              <a:lnSpc>
                <a:spcPct val="80000"/>
              </a:lnSpc>
            </a:pPr>
            <a:r>
              <a:rPr lang="en-US" sz="2800" smtClean="0"/>
              <a:t>CPU does not have to wait, it can do something else</a:t>
            </a:r>
          </a:p>
          <a:p>
            <a:pPr eaLnBrk="1" hangingPunct="1">
              <a:lnSpc>
                <a:spcPct val="80000"/>
              </a:lnSpc>
            </a:pPr>
            <a:r>
              <a:rPr lang="en-US" sz="2800" smtClean="0"/>
              <a:t>Burst mode allows SDRAM to set up stream of data and fire it out in block</a:t>
            </a:r>
          </a:p>
          <a:p>
            <a:pPr eaLnBrk="1" hangingPunct="1">
              <a:lnSpc>
                <a:spcPct val="80000"/>
              </a:lnSpc>
            </a:pPr>
            <a:r>
              <a:rPr lang="en-US" sz="2800" smtClean="0"/>
              <a:t>DDR-SDRAM sends data twice per clock cycle</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90" name="Date Placeholder 3"/>
          <p:cNvSpPr>
            <a:spLocks noGrp="1"/>
          </p:cNvSpPr>
          <p:nvPr>
            <p:ph type="dt" sz="quarter" idx="10"/>
          </p:nvPr>
        </p:nvSpPr>
        <p:spPr>
          <a:noFill/>
        </p:spPr>
        <p:txBody>
          <a:bodyPr/>
          <a:lstStyle/>
          <a:p>
            <a:r>
              <a:rPr lang="en-US" dirty="0" smtClean="0"/>
              <a:t>Fall 2012</a:t>
            </a:r>
            <a:endParaRPr lang="en-US" dirty="0" smtClean="0"/>
          </a:p>
        </p:txBody>
      </p:sp>
      <p:sp>
        <p:nvSpPr>
          <p:cNvPr id="12291" name="Footer Placeholder 4"/>
          <p:cNvSpPr>
            <a:spLocks noGrp="1"/>
          </p:cNvSpPr>
          <p:nvPr>
            <p:ph type="ftr" sz="quarter" idx="11"/>
          </p:nvPr>
        </p:nvSpPr>
        <p:spPr>
          <a:noFill/>
        </p:spPr>
        <p:txBody>
          <a:bodyPr/>
          <a:lstStyle/>
          <a:p>
            <a:r>
              <a:rPr lang="en-US" smtClean="0"/>
              <a:t>SYSC 5704: Elements of Computer Systems</a:t>
            </a:r>
          </a:p>
        </p:txBody>
      </p:sp>
      <p:sp>
        <p:nvSpPr>
          <p:cNvPr id="12292" name="Slide Number Placeholder 5"/>
          <p:cNvSpPr>
            <a:spLocks noGrp="1"/>
          </p:cNvSpPr>
          <p:nvPr>
            <p:ph type="sldNum" sz="quarter" idx="12"/>
          </p:nvPr>
        </p:nvSpPr>
        <p:spPr>
          <a:noFill/>
        </p:spPr>
        <p:txBody>
          <a:bodyPr/>
          <a:lstStyle/>
          <a:p>
            <a:fld id="{8C9D07EF-B0A1-4169-9E77-5395AD7639F5}" type="slidenum">
              <a:rPr lang="en-US" smtClean="0"/>
              <a:pPr/>
              <a:t>12</a:t>
            </a:fld>
            <a:endParaRPr lang="en-US" smtClean="0"/>
          </a:p>
        </p:txBody>
      </p:sp>
      <p:sp>
        <p:nvSpPr>
          <p:cNvPr id="12293" name="Rectangle 2"/>
          <p:cNvSpPr>
            <a:spLocks noGrp="1" noChangeArrowheads="1"/>
          </p:cNvSpPr>
          <p:nvPr>
            <p:ph type="title"/>
          </p:nvPr>
        </p:nvSpPr>
        <p:spPr/>
        <p:txBody>
          <a:bodyPr/>
          <a:lstStyle/>
          <a:p>
            <a:pPr eaLnBrk="1" hangingPunct="1"/>
            <a:r>
              <a:rPr lang="en-US" smtClean="0"/>
              <a:t>RAMBus</a:t>
            </a:r>
          </a:p>
        </p:txBody>
      </p:sp>
      <p:sp>
        <p:nvSpPr>
          <p:cNvPr id="12294" name="Rectangle 3"/>
          <p:cNvSpPr>
            <a:spLocks noGrp="1" noChangeArrowheads="1"/>
          </p:cNvSpPr>
          <p:nvPr>
            <p:ph type="body" idx="1"/>
          </p:nvPr>
        </p:nvSpPr>
        <p:spPr/>
        <p:txBody>
          <a:bodyPr/>
          <a:lstStyle/>
          <a:p>
            <a:pPr eaLnBrk="1" hangingPunct="1"/>
            <a:r>
              <a:rPr lang="en-US" sz="2800" smtClean="0"/>
              <a:t>Adopted by Intel for Pentium &amp; Itanium</a:t>
            </a:r>
          </a:p>
          <a:p>
            <a:pPr eaLnBrk="1" hangingPunct="1"/>
            <a:r>
              <a:rPr lang="en-US" sz="2800" smtClean="0"/>
              <a:t>Main competitor to SDRAM</a:t>
            </a:r>
          </a:p>
          <a:p>
            <a:pPr eaLnBrk="1" hangingPunct="1"/>
            <a:r>
              <a:rPr lang="en-US" sz="2800" smtClean="0"/>
              <a:t>Vertical package – all pins on one side</a:t>
            </a:r>
          </a:p>
          <a:p>
            <a:pPr eaLnBrk="1" hangingPunct="1"/>
            <a:r>
              <a:rPr lang="en-US" sz="2800" smtClean="0"/>
              <a:t>Data exchange over 28 wires &lt; cm long</a:t>
            </a:r>
          </a:p>
          <a:p>
            <a:pPr eaLnBrk="1" hangingPunct="1"/>
            <a:r>
              <a:rPr lang="en-US" sz="2800" smtClean="0"/>
              <a:t>Bus addresses up to 320 RDRAM chips at 1.6Gbps</a:t>
            </a:r>
          </a:p>
          <a:p>
            <a:pPr eaLnBrk="1" hangingPunct="1"/>
            <a:r>
              <a:rPr lang="en-US" sz="2800" smtClean="0"/>
              <a:t>Asynchronous block protocol</a:t>
            </a:r>
          </a:p>
          <a:p>
            <a:pPr lvl="1" eaLnBrk="1" hangingPunct="1"/>
            <a:r>
              <a:rPr lang="en-US" sz="2400" smtClean="0"/>
              <a:t>480ns access time</a:t>
            </a:r>
          </a:p>
          <a:p>
            <a:pPr lvl="1" eaLnBrk="1" hangingPunct="1"/>
            <a:r>
              <a:rPr lang="en-US" sz="2400" smtClean="0"/>
              <a:t>Then 1.6 Gbps</a:t>
            </a:r>
          </a:p>
          <a:p>
            <a:pPr eaLnBrk="1" hangingPunct="1"/>
            <a:endParaRPr lang="en-US" sz="2800" smtClean="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Date Placeholder 3"/>
          <p:cNvSpPr>
            <a:spLocks noGrp="1"/>
          </p:cNvSpPr>
          <p:nvPr>
            <p:ph type="dt" sz="quarter" idx="10"/>
          </p:nvPr>
        </p:nvSpPr>
        <p:spPr>
          <a:noFill/>
        </p:spPr>
        <p:txBody>
          <a:bodyPr/>
          <a:lstStyle/>
          <a:p>
            <a:r>
              <a:rPr lang="en-US" dirty="0" smtClean="0"/>
              <a:t>Fall 2012</a:t>
            </a:r>
            <a:endParaRPr lang="en-US" dirty="0" smtClean="0"/>
          </a:p>
        </p:txBody>
      </p:sp>
      <p:sp>
        <p:nvSpPr>
          <p:cNvPr id="13315" name="Footer Placeholder 4"/>
          <p:cNvSpPr>
            <a:spLocks noGrp="1"/>
          </p:cNvSpPr>
          <p:nvPr>
            <p:ph type="ftr" sz="quarter" idx="11"/>
          </p:nvPr>
        </p:nvSpPr>
        <p:spPr>
          <a:noFill/>
        </p:spPr>
        <p:txBody>
          <a:bodyPr/>
          <a:lstStyle/>
          <a:p>
            <a:r>
              <a:rPr lang="en-US" smtClean="0"/>
              <a:t>SYSC 5704: Elements of Computer Systems</a:t>
            </a:r>
          </a:p>
        </p:txBody>
      </p:sp>
      <p:sp>
        <p:nvSpPr>
          <p:cNvPr id="13316" name="Slide Number Placeholder 5"/>
          <p:cNvSpPr>
            <a:spLocks noGrp="1"/>
          </p:cNvSpPr>
          <p:nvPr>
            <p:ph type="sldNum" sz="quarter" idx="12"/>
          </p:nvPr>
        </p:nvSpPr>
        <p:spPr>
          <a:noFill/>
        </p:spPr>
        <p:txBody>
          <a:bodyPr/>
          <a:lstStyle/>
          <a:p>
            <a:fld id="{3FCBDB0D-AB15-4C69-B13A-B6EA7A416AE4}" type="slidenum">
              <a:rPr lang="en-US" smtClean="0"/>
              <a:pPr/>
              <a:t>13</a:t>
            </a:fld>
            <a:endParaRPr lang="en-US" smtClean="0"/>
          </a:p>
        </p:txBody>
      </p:sp>
      <p:sp>
        <p:nvSpPr>
          <p:cNvPr id="13317" name="Rectangle 2"/>
          <p:cNvSpPr>
            <a:spLocks noGrp="1" noChangeArrowheads="1"/>
          </p:cNvSpPr>
          <p:nvPr>
            <p:ph type="title"/>
          </p:nvPr>
        </p:nvSpPr>
        <p:spPr/>
        <p:txBody>
          <a:bodyPr/>
          <a:lstStyle/>
          <a:p>
            <a:pPr eaLnBrk="1" hangingPunct="1"/>
            <a:r>
              <a:rPr lang="en-GB" smtClean="0"/>
              <a:t>Memory </a:t>
            </a:r>
            <a:r>
              <a:rPr lang="en-GB" smtClean="0">
                <a:solidFill>
                  <a:schemeClr val="accent2"/>
                </a:solidFill>
              </a:rPr>
              <a:t>Organization</a:t>
            </a:r>
            <a:endParaRPr lang="en-US" smtClean="0">
              <a:solidFill>
                <a:schemeClr val="accent2"/>
              </a:solidFill>
            </a:endParaRPr>
          </a:p>
        </p:txBody>
      </p:sp>
      <p:sp>
        <p:nvSpPr>
          <p:cNvPr id="13318" name="Rectangle 3"/>
          <p:cNvSpPr>
            <a:spLocks noGrp="1" noChangeArrowheads="1"/>
          </p:cNvSpPr>
          <p:nvPr>
            <p:ph type="body" idx="1"/>
          </p:nvPr>
        </p:nvSpPr>
        <p:spPr>
          <a:xfrm>
            <a:off x="838200" y="1676400"/>
            <a:ext cx="7772400" cy="4724400"/>
          </a:xfrm>
        </p:spPr>
        <p:txBody>
          <a:bodyPr/>
          <a:lstStyle/>
          <a:p>
            <a:pPr eaLnBrk="1" hangingPunct="1">
              <a:lnSpc>
                <a:spcPct val="90000"/>
              </a:lnSpc>
            </a:pPr>
            <a:r>
              <a:rPr lang="en-GB" sz="2400" smtClean="0"/>
              <a:t>Bus </a:t>
            </a:r>
            <a:r>
              <a:rPr lang="en-GB" sz="2400" smtClean="0">
                <a:solidFill>
                  <a:schemeClr val="accent2"/>
                </a:solidFill>
              </a:rPr>
              <a:t>Width</a:t>
            </a:r>
            <a:r>
              <a:rPr lang="en-GB" sz="2400" smtClean="0"/>
              <a:t> = </a:t>
            </a:r>
            <a:r>
              <a:rPr lang="en-GB" sz="2400" smtClean="0">
                <a:solidFill>
                  <a:schemeClr val="accent2"/>
                </a:solidFill>
              </a:rPr>
              <a:t>Word Size</a:t>
            </a:r>
          </a:p>
          <a:p>
            <a:pPr lvl="1" eaLnBrk="1" hangingPunct="1">
              <a:lnSpc>
                <a:spcPct val="90000"/>
              </a:lnSpc>
            </a:pPr>
            <a:r>
              <a:rPr lang="en-GB" sz="2400" smtClean="0"/>
              <a:t>Architect: Performance improvement</a:t>
            </a:r>
          </a:p>
          <a:p>
            <a:pPr lvl="2" eaLnBrk="1" hangingPunct="1">
              <a:lnSpc>
                <a:spcPct val="90000"/>
              </a:lnSpc>
            </a:pPr>
            <a:r>
              <a:rPr lang="en-GB" smtClean="0"/>
              <a:t>A memory system of word size = K will have higher performance than another with word size &lt; K.</a:t>
            </a:r>
          </a:p>
          <a:p>
            <a:pPr lvl="1" eaLnBrk="1" hangingPunct="1">
              <a:lnSpc>
                <a:spcPct val="90000"/>
              </a:lnSpc>
            </a:pPr>
            <a:r>
              <a:rPr lang="en-GB" sz="2400" smtClean="0"/>
              <a:t>Programmer: </a:t>
            </a:r>
            <a:r>
              <a:rPr lang="en-GB" sz="2400" smtClean="0">
                <a:solidFill>
                  <a:schemeClr val="accent2"/>
                </a:solidFill>
              </a:rPr>
              <a:t>Memory transfer size</a:t>
            </a:r>
            <a:r>
              <a:rPr lang="en-GB" sz="2400" smtClean="0"/>
              <a:t> </a:t>
            </a:r>
          </a:p>
          <a:p>
            <a:pPr eaLnBrk="1" hangingPunct="1">
              <a:lnSpc>
                <a:spcPct val="90000"/>
              </a:lnSpc>
              <a:buFontTx/>
              <a:buNone/>
            </a:pPr>
            <a:endParaRPr lang="en-GB" sz="2400" smtClean="0"/>
          </a:p>
          <a:p>
            <a:pPr eaLnBrk="1" hangingPunct="1">
              <a:lnSpc>
                <a:spcPct val="90000"/>
              </a:lnSpc>
              <a:buFontTx/>
              <a:buNone/>
            </a:pPr>
            <a:endParaRPr lang="en-GB" sz="2400" smtClean="0"/>
          </a:p>
          <a:p>
            <a:pPr eaLnBrk="1" hangingPunct="1">
              <a:lnSpc>
                <a:spcPct val="90000"/>
              </a:lnSpc>
              <a:buFontTx/>
              <a:buNone/>
            </a:pPr>
            <a:endParaRPr lang="en-GB" sz="2400" smtClean="0"/>
          </a:p>
          <a:p>
            <a:pPr eaLnBrk="1" hangingPunct="1">
              <a:lnSpc>
                <a:spcPct val="90000"/>
              </a:lnSpc>
              <a:buFontTx/>
              <a:buNone/>
            </a:pPr>
            <a:endParaRPr lang="en-GB" sz="2400" smtClean="0"/>
          </a:p>
          <a:p>
            <a:pPr eaLnBrk="1" hangingPunct="1">
              <a:lnSpc>
                <a:spcPct val="90000"/>
              </a:lnSpc>
              <a:buFontTx/>
              <a:buNone/>
            </a:pPr>
            <a:endParaRPr lang="en-GB" sz="2400" smtClean="0"/>
          </a:p>
          <a:p>
            <a:pPr eaLnBrk="1" hangingPunct="1">
              <a:lnSpc>
                <a:spcPct val="90000"/>
              </a:lnSpc>
              <a:buFontTx/>
              <a:buNone/>
            </a:pPr>
            <a:r>
              <a:rPr lang="en-GB" sz="2400" smtClean="0"/>
              <a:t>What word size should an architect use ?</a:t>
            </a:r>
          </a:p>
        </p:txBody>
      </p:sp>
      <p:sp>
        <p:nvSpPr>
          <p:cNvPr id="13319" name="Text Box 5"/>
          <p:cNvSpPr txBox="1">
            <a:spLocks noChangeArrowheads="1"/>
          </p:cNvSpPr>
          <p:nvPr/>
        </p:nvSpPr>
        <p:spPr bwMode="auto">
          <a:xfrm>
            <a:off x="6248400" y="5562600"/>
            <a:ext cx="2566988" cy="396875"/>
          </a:xfrm>
          <a:prstGeom prst="rect">
            <a:avLst/>
          </a:prstGeom>
          <a:noFill/>
          <a:ln w="9525" algn="ctr">
            <a:noFill/>
            <a:miter lim="800000"/>
            <a:headEnd/>
            <a:tailEnd/>
          </a:ln>
        </p:spPr>
        <p:txBody>
          <a:bodyPr wrap="none">
            <a:spAutoFit/>
          </a:bodyPr>
          <a:lstStyle/>
          <a:p>
            <a:pPr marL="342900" indent="-342900" algn="ctr"/>
            <a:r>
              <a:rPr lang="en-US" b="1"/>
              <a:t>(Figure 10.5 Comer)</a:t>
            </a:r>
          </a:p>
        </p:txBody>
      </p:sp>
      <p:grpSp>
        <p:nvGrpSpPr>
          <p:cNvPr id="13320" name="Group 17"/>
          <p:cNvGrpSpPr>
            <a:grpSpLocks/>
          </p:cNvGrpSpPr>
          <p:nvPr/>
        </p:nvGrpSpPr>
        <p:grpSpPr bwMode="auto">
          <a:xfrm>
            <a:off x="1563688" y="3962400"/>
            <a:ext cx="5370512" cy="1778000"/>
            <a:chOff x="1344" y="1824"/>
            <a:chExt cx="3383" cy="1120"/>
          </a:xfrm>
        </p:grpSpPr>
        <p:sp>
          <p:nvSpPr>
            <p:cNvPr id="13321" name="Text Box 4"/>
            <p:cNvSpPr txBox="1">
              <a:spLocks noChangeArrowheads="1"/>
            </p:cNvSpPr>
            <p:nvPr/>
          </p:nvSpPr>
          <p:spPr bwMode="auto">
            <a:xfrm>
              <a:off x="1344" y="2112"/>
              <a:ext cx="842" cy="832"/>
            </a:xfrm>
            <a:prstGeom prst="rect">
              <a:avLst/>
            </a:prstGeom>
            <a:noFill/>
            <a:ln w="9525" algn="ctr">
              <a:solidFill>
                <a:schemeClr val="tx1"/>
              </a:solidFill>
              <a:miter lim="800000"/>
              <a:headEnd/>
              <a:tailEnd/>
            </a:ln>
          </p:spPr>
          <p:txBody>
            <a:bodyPr wrap="none">
              <a:spAutoFit/>
            </a:bodyPr>
            <a:lstStyle/>
            <a:p>
              <a:pPr marL="342900" indent="-342900" algn="ctr"/>
              <a:endParaRPr lang="en-US"/>
            </a:p>
            <a:p>
              <a:pPr marL="342900" indent="-342900" algn="ctr"/>
              <a:r>
                <a:rPr lang="en-US"/>
                <a:t>Processor</a:t>
              </a:r>
            </a:p>
            <a:p>
              <a:pPr marL="342900" indent="-342900" algn="ctr"/>
              <a:endParaRPr lang="en-US"/>
            </a:p>
          </p:txBody>
        </p:sp>
        <p:grpSp>
          <p:nvGrpSpPr>
            <p:cNvPr id="13322" name="Group 8"/>
            <p:cNvGrpSpPr>
              <a:grpSpLocks/>
            </p:cNvGrpSpPr>
            <p:nvPr/>
          </p:nvGrpSpPr>
          <p:grpSpPr bwMode="auto">
            <a:xfrm>
              <a:off x="3166" y="2208"/>
              <a:ext cx="1561" cy="544"/>
              <a:chOff x="3166" y="2208"/>
              <a:chExt cx="1561" cy="544"/>
            </a:xfrm>
          </p:grpSpPr>
          <p:sp>
            <p:nvSpPr>
              <p:cNvPr id="13331" name="Text Box 6"/>
              <p:cNvSpPr txBox="1">
                <a:spLocks noChangeArrowheads="1"/>
              </p:cNvSpPr>
              <p:nvPr/>
            </p:nvSpPr>
            <p:spPr bwMode="auto">
              <a:xfrm>
                <a:off x="3984" y="2208"/>
                <a:ext cx="743" cy="544"/>
              </a:xfrm>
              <a:prstGeom prst="rect">
                <a:avLst/>
              </a:prstGeom>
              <a:noFill/>
              <a:ln w="9525" algn="ctr">
                <a:solidFill>
                  <a:schemeClr val="tx1"/>
                </a:solidFill>
                <a:miter lim="800000"/>
                <a:headEnd/>
                <a:tailEnd/>
              </a:ln>
            </p:spPr>
            <p:txBody>
              <a:bodyPr wrap="none">
                <a:spAutoFit/>
              </a:bodyPr>
              <a:lstStyle/>
              <a:p>
                <a:pPr marL="342900" indent="-342900" algn="ctr"/>
                <a:r>
                  <a:rPr lang="en-US"/>
                  <a:t>Physical</a:t>
                </a:r>
              </a:p>
              <a:p>
                <a:pPr marL="342900" indent="-342900" algn="ctr"/>
                <a:r>
                  <a:rPr lang="en-US"/>
                  <a:t> Memory</a:t>
                </a:r>
              </a:p>
            </p:txBody>
          </p:sp>
          <p:sp>
            <p:nvSpPr>
              <p:cNvPr id="13332" name="Text Box 7"/>
              <p:cNvSpPr txBox="1">
                <a:spLocks noChangeArrowheads="1"/>
              </p:cNvSpPr>
              <p:nvPr/>
            </p:nvSpPr>
            <p:spPr bwMode="auto">
              <a:xfrm>
                <a:off x="3166" y="2208"/>
                <a:ext cx="816" cy="544"/>
              </a:xfrm>
              <a:prstGeom prst="rect">
                <a:avLst/>
              </a:prstGeom>
              <a:solidFill>
                <a:srgbClr val="CCFFFF"/>
              </a:solidFill>
              <a:ln w="9525" algn="ctr">
                <a:solidFill>
                  <a:schemeClr val="tx1"/>
                </a:solidFill>
                <a:miter lim="800000"/>
                <a:headEnd/>
                <a:tailEnd/>
              </a:ln>
            </p:spPr>
            <p:txBody>
              <a:bodyPr wrap="none">
                <a:spAutoFit/>
              </a:bodyPr>
              <a:lstStyle/>
              <a:p>
                <a:pPr marL="342900" indent="-342900" algn="ctr"/>
                <a:r>
                  <a:rPr lang="en-US"/>
                  <a:t>Memory</a:t>
                </a:r>
              </a:p>
              <a:p>
                <a:pPr marL="342900" indent="-342900" algn="ctr"/>
                <a:r>
                  <a:rPr lang="en-US"/>
                  <a:t>Controller</a:t>
                </a:r>
              </a:p>
            </p:txBody>
          </p:sp>
        </p:grpSp>
        <p:sp>
          <p:nvSpPr>
            <p:cNvPr id="13323" name="Line 9"/>
            <p:cNvSpPr>
              <a:spLocks noChangeShapeType="1"/>
            </p:cNvSpPr>
            <p:nvPr/>
          </p:nvSpPr>
          <p:spPr bwMode="auto">
            <a:xfrm>
              <a:off x="2208" y="2304"/>
              <a:ext cx="960" cy="0"/>
            </a:xfrm>
            <a:prstGeom prst="line">
              <a:avLst/>
            </a:prstGeom>
            <a:noFill/>
            <a:ln w="9525">
              <a:solidFill>
                <a:schemeClr val="tx1"/>
              </a:solidFill>
              <a:round/>
              <a:headEnd/>
              <a:tailEnd/>
            </a:ln>
          </p:spPr>
          <p:txBody>
            <a:bodyPr>
              <a:spAutoFit/>
            </a:bodyPr>
            <a:lstStyle/>
            <a:p>
              <a:endParaRPr lang="en-US"/>
            </a:p>
          </p:txBody>
        </p:sp>
        <p:sp>
          <p:nvSpPr>
            <p:cNvPr id="13324" name="Line 10"/>
            <p:cNvSpPr>
              <a:spLocks noChangeShapeType="1"/>
            </p:cNvSpPr>
            <p:nvPr/>
          </p:nvSpPr>
          <p:spPr bwMode="auto">
            <a:xfrm>
              <a:off x="2208" y="2352"/>
              <a:ext cx="960" cy="0"/>
            </a:xfrm>
            <a:prstGeom prst="line">
              <a:avLst/>
            </a:prstGeom>
            <a:noFill/>
            <a:ln w="9525">
              <a:solidFill>
                <a:schemeClr val="tx1"/>
              </a:solidFill>
              <a:round/>
              <a:headEnd/>
              <a:tailEnd/>
            </a:ln>
          </p:spPr>
          <p:txBody>
            <a:bodyPr>
              <a:spAutoFit/>
            </a:bodyPr>
            <a:lstStyle/>
            <a:p>
              <a:endParaRPr lang="en-US"/>
            </a:p>
          </p:txBody>
        </p:sp>
        <p:sp>
          <p:nvSpPr>
            <p:cNvPr id="13325" name="Line 11"/>
            <p:cNvSpPr>
              <a:spLocks noChangeShapeType="1"/>
            </p:cNvSpPr>
            <p:nvPr/>
          </p:nvSpPr>
          <p:spPr bwMode="auto">
            <a:xfrm>
              <a:off x="2208" y="2448"/>
              <a:ext cx="960" cy="0"/>
            </a:xfrm>
            <a:prstGeom prst="line">
              <a:avLst/>
            </a:prstGeom>
            <a:noFill/>
            <a:ln w="9525">
              <a:solidFill>
                <a:schemeClr val="tx1"/>
              </a:solidFill>
              <a:round/>
              <a:headEnd/>
              <a:tailEnd/>
            </a:ln>
          </p:spPr>
          <p:txBody>
            <a:bodyPr>
              <a:spAutoFit/>
            </a:bodyPr>
            <a:lstStyle/>
            <a:p>
              <a:endParaRPr lang="en-US"/>
            </a:p>
          </p:txBody>
        </p:sp>
        <p:sp>
          <p:nvSpPr>
            <p:cNvPr id="13326" name="Line 12"/>
            <p:cNvSpPr>
              <a:spLocks noChangeShapeType="1"/>
            </p:cNvSpPr>
            <p:nvPr/>
          </p:nvSpPr>
          <p:spPr bwMode="auto">
            <a:xfrm>
              <a:off x="2208" y="2400"/>
              <a:ext cx="960" cy="0"/>
            </a:xfrm>
            <a:prstGeom prst="line">
              <a:avLst/>
            </a:prstGeom>
            <a:noFill/>
            <a:ln w="9525">
              <a:solidFill>
                <a:schemeClr val="tx1"/>
              </a:solidFill>
              <a:round/>
              <a:headEnd/>
              <a:tailEnd/>
            </a:ln>
          </p:spPr>
          <p:txBody>
            <a:bodyPr>
              <a:spAutoFit/>
            </a:bodyPr>
            <a:lstStyle/>
            <a:p>
              <a:endParaRPr lang="en-US"/>
            </a:p>
          </p:txBody>
        </p:sp>
        <p:sp>
          <p:nvSpPr>
            <p:cNvPr id="13327" name="Line 13"/>
            <p:cNvSpPr>
              <a:spLocks noChangeShapeType="1"/>
            </p:cNvSpPr>
            <p:nvPr/>
          </p:nvSpPr>
          <p:spPr bwMode="auto">
            <a:xfrm>
              <a:off x="2208" y="2688"/>
              <a:ext cx="960" cy="0"/>
            </a:xfrm>
            <a:prstGeom prst="line">
              <a:avLst/>
            </a:prstGeom>
            <a:noFill/>
            <a:ln w="9525">
              <a:solidFill>
                <a:schemeClr val="tx1"/>
              </a:solidFill>
              <a:round/>
              <a:headEnd/>
              <a:tailEnd/>
            </a:ln>
          </p:spPr>
          <p:txBody>
            <a:bodyPr>
              <a:spAutoFit/>
            </a:bodyPr>
            <a:lstStyle/>
            <a:p>
              <a:endParaRPr lang="en-US"/>
            </a:p>
          </p:txBody>
        </p:sp>
        <p:sp>
          <p:nvSpPr>
            <p:cNvPr id="13328" name="Text Box 14"/>
            <p:cNvSpPr txBox="1">
              <a:spLocks noChangeArrowheads="1"/>
            </p:cNvSpPr>
            <p:nvPr/>
          </p:nvSpPr>
          <p:spPr bwMode="auto">
            <a:xfrm>
              <a:off x="2502" y="2407"/>
              <a:ext cx="276" cy="250"/>
            </a:xfrm>
            <a:prstGeom prst="rect">
              <a:avLst/>
            </a:prstGeom>
            <a:noFill/>
            <a:ln w="9525" algn="ctr">
              <a:noFill/>
              <a:miter lim="800000"/>
              <a:headEnd/>
              <a:tailEnd/>
            </a:ln>
          </p:spPr>
          <p:txBody>
            <a:bodyPr wrap="none">
              <a:spAutoFit/>
            </a:bodyPr>
            <a:lstStyle/>
            <a:p>
              <a:pPr marL="342900" indent="-342900" algn="ctr"/>
              <a:r>
                <a:rPr lang="en-US" b="1"/>
                <a:t>…</a:t>
              </a:r>
            </a:p>
          </p:txBody>
        </p:sp>
        <p:sp>
          <p:nvSpPr>
            <p:cNvPr id="13329" name="Text Box 15"/>
            <p:cNvSpPr txBox="1">
              <a:spLocks noChangeArrowheads="1"/>
            </p:cNvSpPr>
            <p:nvPr/>
          </p:nvSpPr>
          <p:spPr bwMode="auto">
            <a:xfrm>
              <a:off x="2064" y="1824"/>
              <a:ext cx="1316" cy="250"/>
            </a:xfrm>
            <a:prstGeom prst="rect">
              <a:avLst/>
            </a:prstGeom>
            <a:noFill/>
            <a:ln w="9525" algn="ctr">
              <a:noFill/>
              <a:miter lim="800000"/>
              <a:headEnd/>
              <a:tailEnd/>
            </a:ln>
          </p:spPr>
          <p:txBody>
            <a:bodyPr wrap="none">
              <a:spAutoFit/>
            </a:bodyPr>
            <a:lstStyle/>
            <a:p>
              <a:pPr marL="342900" indent="-342900" algn="ctr"/>
              <a:r>
                <a:rPr lang="en-US"/>
                <a:t>Parallel Interface</a:t>
              </a:r>
            </a:p>
          </p:txBody>
        </p:sp>
        <p:sp>
          <p:nvSpPr>
            <p:cNvPr id="13330" name="Line 16"/>
            <p:cNvSpPr>
              <a:spLocks noChangeShapeType="1"/>
            </p:cNvSpPr>
            <p:nvPr/>
          </p:nvSpPr>
          <p:spPr bwMode="auto">
            <a:xfrm>
              <a:off x="2640" y="2016"/>
              <a:ext cx="0" cy="240"/>
            </a:xfrm>
            <a:prstGeom prst="line">
              <a:avLst/>
            </a:prstGeom>
            <a:noFill/>
            <a:ln w="9525">
              <a:solidFill>
                <a:schemeClr val="tx1"/>
              </a:solidFill>
              <a:round/>
              <a:headEnd/>
              <a:tailEnd type="triangle" w="med" len="med"/>
            </a:ln>
          </p:spPr>
          <p:txBody>
            <a:bodyPr wrap="none">
              <a:spAutoFit/>
            </a:bodyPr>
            <a:lstStyle/>
            <a:p>
              <a:endParaRPr lang="en-US"/>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Date Placeholder 3"/>
          <p:cNvSpPr>
            <a:spLocks noGrp="1"/>
          </p:cNvSpPr>
          <p:nvPr>
            <p:ph type="dt" sz="quarter" idx="10"/>
          </p:nvPr>
        </p:nvSpPr>
        <p:spPr>
          <a:noFill/>
        </p:spPr>
        <p:txBody>
          <a:bodyPr/>
          <a:lstStyle/>
          <a:p>
            <a:r>
              <a:rPr lang="en-US" dirty="0" smtClean="0"/>
              <a:t>Fall 2012</a:t>
            </a:r>
            <a:endParaRPr lang="en-US" dirty="0" smtClean="0"/>
          </a:p>
        </p:txBody>
      </p:sp>
      <p:sp>
        <p:nvSpPr>
          <p:cNvPr id="14339" name="Footer Placeholder 4"/>
          <p:cNvSpPr>
            <a:spLocks noGrp="1"/>
          </p:cNvSpPr>
          <p:nvPr>
            <p:ph type="ftr" sz="quarter" idx="11"/>
          </p:nvPr>
        </p:nvSpPr>
        <p:spPr>
          <a:noFill/>
        </p:spPr>
        <p:txBody>
          <a:bodyPr/>
          <a:lstStyle/>
          <a:p>
            <a:r>
              <a:rPr lang="en-US" smtClean="0"/>
              <a:t>SYSC 5704: Elements of Computer Systems</a:t>
            </a:r>
          </a:p>
        </p:txBody>
      </p:sp>
      <p:sp>
        <p:nvSpPr>
          <p:cNvPr id="14340" name="Slide Number Placeholder 5"/>
          <p:cNvSpPr>
            <a:spLocks noGrp="1"/>
          </p:cNvSpPr>
          <p:nvPr>
            <p:ph type="sldNum" sz="quarter" idx="12"/>
          </p:nvPr>
        </p:nvSpPr>
        <p:spPr>
          <a:noFill/>
        </p:spPr>
        <p:txBody>
          <a:bodyPr/>
          <a:lstStyle/>
          <a:p>
            <a:fld id="{2313DF7D-F4E7-4F18-B923-08C89C830BE9}" type="slidenum">
              <a:rPr lang="en-US" smtClean="0"/>
              <a:pPr/>
              <a:t>14</a:t>
            </a:fld>
            <a:endParaRPr lang="en-US" smtClean="0"/>
          </a:p>
        </p:txBody>
      </p:sp>
      <p:sp>
        <p:nvSpPr>
          <p:cNvPr id="14341" name="Rectangle 2"/>
          <p:cNvSpPr>
            <a:spLocks noGrp="1" noChangeArrowheads="1"/>
          </p:cNvSpPr>
          <p:nvPr>
            <p:ph type="title"/>
          </p:nvPr>
        </p:nvSpPr>
        <p:spPr/>
        <p:txBody>
          <a:bodyPr/>
          <a:lstStyle/>
          <a:p>
            <a:pPr eaLnBrk="1" hangingPunct="1"/>
            <a:r>
              <a:rPr lang="en-US" sz="4000" smtClean="0"/>
              <a:t>Byte Addressing &amp; Word Transfers</a:t>
            </a:r>
          </a:p>
        </p:txBody>
      </p:sp>
      <p:grpSp>
        <p:nvGrpSpPr>
          <p:cNvPr id="14342" name="Group 20"/>
          <p:cNvGrpSpPr>
            <a:grpSpLocks/>
          </p:cNvGrpSpPr>
          <p:nvPr/>
        </p:nvGrpSpPr>
        <p:grpSpPr bwMode="auto">
          <a:xfrm>
            <a:off x="1295400" y="2144713"/>
            <a:ext cx="2635250" cy="3265487"/>
            <a:chOff x="116" y="1319"/>
            <a:chExt cx="1660" cy="2057"/>
          </a:xfrm>
        </p:grpSpPr>
        <p:sp>
          <p:nvSpPr>
            <p:cNvPr id="14367" name="Text Box 4"/>
            <p:cNvSpPr txBox="1">
              <a:spLocks noChangeArrowheads="1"/>
            </p:cNvSpPr>
            <p:nvPr/>
          </p:nvSpPr>
          <p:spPr bwMode="auto">
            <a:xfrm>
              <a:off x="777" y="1776"/>
              <a:ext cx="901" cy="256"/>
            </a:xfrm>
            <a:prstGeom prst="rect">
              <a:avLst/>
            </a:prstGeom>
            <a:noFill/>
            <a:ln w="9525" algn="ctr">
              <a:solidFill>
                <a:schemeClr val="tx1"/>
              </a:solidFill>
              <a:miter lim="800000"/>
              <a:headEnd/>
              <a:tailEnd/>
            </a:ln>
          </p:spPr>
          <p:txBody>
            <a:bodyPr wrap="none">
              <a:spAutoFit/>
            </a:bodyPr>
            <a:lstStyle/>
            <a:p>
              <a:pPr marL="342900" indent="-342900" algn="ctr"/>
              <a:r>
                <a:rPr lang="en-US"/>
                <a:t>   Word 0   </a:t>
              </a:r>
            </a:p>
          </p:txBody>
        </p:sp>
        <p:sp>
          <p:nvSpPr>
            <p:cNvPr id="14368" name="Text Box 5"/>
            <p:cNvSpPr txBox="1">
              <a:spLocks noChangeArrowheads="1"/>
            </p:cNvSpPr>
            <p:nvPr/>
          </p:nvSpPr>
          <p:spPr bwMode="auto">
            <a:xfrm>
              <a:off x="777" y="2044"/>
              <a:ext cx="901" cy="256"/>
            </a:xfrm>
            <a:prstGeom prst="rect">
              <a:avLst/>
            </a:prstGeom>
            <a:noFill/>
            <a:ln w="9525" algn="ctr">
              <a:solidFill>
                <a:schemeClr val="tx1"/>
              </a:solidFill>
              <a:miter lim="800000"/>
              <a:headEnd/>
              <a:tailEnd/>
            </a:ln>
          </p:spPr>
          <p:txBody>
            <a:bodyPr wrap="none">
              <a:spAutoFit/>
            </a:bodyPr>
            <a:lstStyle/>
            <a:p>
              <a:pPr marL="342900" indent="-342900" algn="ctr"/>
              <a:r>
                <a:rPr lang="en-US"/>
                <a:t>   Word 1   </a:t>
              </a:r>
            </a:p>
          </p:txBody>
        </p:sp>
        <p:sp>
          <p:nvSpPr>
            <p:cNvPr id="14369" name="Text Box 6"/>
            <p:cNvSpPr txBox="1">
              <a:spLocks noChangeArrowheads="1"/>
            </p:cNvSpPr>
            <p:nvPr/>
          </p:nvSpPr>
          <p:spPr bwMode="auto">
            <a:xfrm>
              <a:off x="777" y="2313"/>
              <a:ext cx="901" cy="256"/>
            </a:xfrm>
            <a:prstGeom prst="rect">
              <a:avLst/>
            </a:prstGeom>
            <a:noFill/>
            <a:ln w="9525" algn="ctr">
              <a:solidFill>
                <a:schemeClr val="tx1"/>
              </a:solidFill>
              <a:miter lim="800000"/>
              <a:headEnd/>
              <a:tailEnd/>
            </a:ln>
          </p:spPr>
          <p:txBody>
            <a:bodyPr wrap="none">
              <a:spAutoFit/>
            </a:bodyPr>
            <a:lstStyle/>
            <a:p>
              <a:pPr marL="342900" indent="-342900" algn="ctr"/>
              <a:r>
                <a:rPr lang="en-US"/>
                <a:t>   Word 2   </a:t>
              </a:r>
            </a:p>
          </p:txBody>
        </p:sp>
        <p:sp>
          <p:nvSpPr>
            <p:cNvPr id="14370" name="Text Box 7"/>
            <p:cNvSpPr txBox="1">
              <a:spLocks noChangeArrowheads="1"/>
            </p:cNvSpPr>
            <p:nvPr/>
          </p:nvSpPr>
          <p:spPr bwMode="auto">
            <a:xfrm>
              <a:off x="777" y="2582"/>
              <a:ext cx="901" cy="256"/>
            </a:xfrm>
            <a:prstGeom prst="rect">
              <a:avLst/>
            </a:prstGeom>
            <a:noFill/>
            <a:ln w="9525" algn="ctr">
              <a:solidFill>
                <a:schemeClr val="tx1"/>
              </a:solidFill>
              <a:miter lim="800000"/>
              <a:headEnd/>
              <a:tailEnd/>
            </a:ln>
          </p:spPr>
          <p:txBody>
            <a:bodyPr wrap="none">
              <a:spAutoFit/>
            </a:bodyPr>
            <a:lstStyle/>
            <a:p>
              <a:pPr marL="342900" indent="-342900" algn="ctr"/>
              <a:r>
                <a:rPr lang="en-US"/>
                <a:t>   Word 3   </a:t>
              </a:r>
            </a:p>
          </p:txBody>
        </p:sp>
        <p:sp>
          <p:nvSpPr>
            <p:cNvPr id="14371" name="Text Box 8"/>
            <p:cNvSpPr txBox="1">
              <a:spLocks noChangeArrowheads="1"/>
            </p:cNvSpPr>
            <p:nvPr/>
          </p:nvSpPr>
          <p:spPr bwMode="auto">
            <a:xfrm>
              <a:off x="777" y="2851"/>
              <a:ext cx="901" cy="256"/>
            </a:xfrm>
            <a:prstGeom prst="rect">
              <a:avLst/>
            </a:prstGeom>
            <a:noFill/>
            <a:ln w="9525" algn="ctr">
              <a:solidFill>
                <a:schemeClr val="tx1"/>
              </a:solidFill>
              <a:miter lim="800000"/>
              <a:headEnd/>
              <a:tailEnd/>
            </a:ln>
          </p:spPr>
          <p:txBody>
            <a:bodyPr wrap="none">
              <a:spAutoFit/>
            </a:bodyPr>
            <a:lstStyle/>
            <a:p>
              <a:pPr marL="342900" indent="-342900" algn="ctr"/>
              <a:r>
                <a:rPr lang="en-US"/>
                <a:t>   Word 4   </a:t>
              </a:r>
            </a:p>
          </p:txBody>
        </p:sp>
        <p:sp>
          <p:nvSpPr>
            <p:cNvPr id="14372" name="Text Box 9"/>
            <p:cNvSpPr txBox="1">
              <a:spLocks noChangeArrowheads="1"/>
            </p:cNvSpPr>
            <p:nvPr/>
          </p:nvSpPr>
          <p:spPr bwMode="auto">
            <a:xfrm>
              <a:off x="768" y="3120"/>
              <a:ext cx="901" cy="256"/>
            </a:xfrm>
            <a:prstGeom prst="rect">
              <a:avLst/>
            </a:prstGeom>
            <a:noFill/>
            <a:ln w="9525" algn="ctr">
              <a:solidFill>
                <a:schemeClr val="tx1"/>
              </a:solidFill>
              <a:miter lim="800000"/>
              <a:headEnd/>
              <a:tailEnd/>
            </a:ln>
          </p:spPr>
          <p:txBody>
            <a:bodyPr wrap="none">
              <a:spAutoFit/>
            </a:bodyPr>
            <a:lstStyle/>
            <a:p>
              <a:pPr marL="342900" indent="-342900" algn="ctr"/>
              <a:r>
                <a:rPr lang="en-US"/>
                <a:t>   Word 5   </a:t>
              </a:r>
            </a:p>
          </p:txBody>
        </p:sp>
        <p:sp>
          <p:nvSpPr>
            <p:cNvPr id="14373" name="Text Box 10"/>
            <p:cNvSpPr txBox="1">
              <a:spLocks noChangeArrowheads="1"/>
            </p:cNvSpPr>
            <p:nvPr/>
          </p:nvSpPr>
          <p:spPr bwMode="auto">
            <a:xfrm>
              <a:off x="327" y="1766"/>
              <a:ext cx="249" cy="250"/>
            </a:xfrm>
            <a:prstGeom prst="rect">
              <a:avLst/>
            </a:prstGeom>
            <a:noFill/>
            <a:ln w="9525" algn="ctr">
              <a:noFill/>
              <a:miter lim="800000"/>
              <a:headEnd/>
              <a:tailEnd/>
            </a:ln>
          </p:spPr>
          <p:txBody>
            <a:bodyPr wrap="none">
              <a:spAutoFit/>
            </a:bodyPr>
            <a:lstStyle/>
            <a:p>
              <a:pPr marL="342900" indent="-342900" algn="ctr"/>
              <a:r>
                <a:rPr lang="en-US"/>
                <a:t>0 </a:t>
              </a:r>
            </a:p>
          </p:txBody>
        </p:sp>
        <p:sp>
          <p:nvSpPr>
            <p:cNvPr id="14374" name="Text Box 11"/>
            <p:cNvSpPr txBox="1">
              <a:spLocks noChangeArrowheads="1"/>
            </p:cNvSpPr>
            <p:nvPr/>
          </p:nvSpPr>
          <p:spPr bwMode="auto">
            <a:xfrm>
              <a:off x="327" y="2034"/>
              <a:ext cx="249" cy="250"/>
            </a:xfrm>
            <a:prstGeom prst="rect">
              <a:avLst/>
            </a:prstGeom>
            <a:noFill/>
            <a:ln w="9525" algn="ctr">
              <a:noFill/>
              <a:miter lim="800000"/>
              <a:headEnd/>
              <a:tailEnd/>
            </a:ln>
          </p:spPr>
          <p:txBody>
            <a:bodyPr wrap="none">
              <a:spAutoFit/>
            </a:bodyPr>
            <a:lstStyle/>
            <a:p>
              <a:pPr marL="342900" indent="-342900" algn="ctr"/>
              <a:r>
                <a:rPr lang="en-US"/>
                <a:t>1 </a:t>
              </a:r>
            </a:p>
          </p:txBody>
        </p:sp>
        <p:sp>
          <p:nvSpPr>
            <p:cNvPr id="14375" name="Text Box 12"/>
            <p:cNvSpPr txBox="1">
              <a:spLocks noChangeArrowheads="1"/>
            </p:cNvSpPr>
            <p:nvPr/>
          </p:nvSpPr>
          <p:spPr bwMode="auto">
            <a:xfrm>
              <a:off x="327" y="2303"/>
              <a:ext cx="249" cy="250"/>
            </a:xfrm>
            <a:prstGeom prst="rect">
              <a:avLst/>
            </a:prstGeom>
            <a:noFill/>
            <a:ln w="9525" algn="ctr">
              <a:noFill/>
              <a:miter lim="800000"/>
              <a:headEnd/>
              <a:tailEnd/>
            </a:ln>
          </p:spPr>
          <p:txBody>
            <a:bodyPr wrap="none">
              <a:spAutoFit/>
            </a:bodyPr>
            <a:lstStyle/>
            <a:p>
              <a:pPr marL="342900" indent="-342900" algn="ctr"/>
              <a:r>
                <a:rPr lang="en-US"/>
                <a:t>2 </a:t>
              </a:r>
            </a:p>
          </p:txBody>
        </p:sp>
        <p:sp>
          <p:nvSpPr>
            <p:cNvPr id="14376" name="Text Box 13"/>
            <p:cNvSpPr txBox="1">
              <a:spLocks noChangeArrowheads="1"/>
            </p:cNvSpPr>
            <p:nvPr/>
          </p:nvSpPr>
          <p:spPr bwMode="auto">
            <a:xfrm>
              <a:off x="327" y="2572"/>
              <a:ext cx="249" cy="250"/>
            </a:xfrm>
            <a:prstGeom prst="rect">
              <a:avLst/>
            </a:prstGeom>
            <a:noFill/>
            <a:ln w="9525" algn="ctr">
              <a:noFill/>
              <a:miter lim="800000"/>
              <a:headEnd/>
              <a:tailEnd/>
            </a:ln>
          </p:spPr>
          <p:txBody>
            <a:bodyPr wrap="none">
              <a:spAutoFit/>
            </a:bodyPr>
            <a:lstStyle/>
            <a:p>
              <a:pPr marL="342900" indent="-342900" algn="ctr"/>
              <a:r>
                <a:rPr lang="en-US"/>
                <a:t>3 </a:t>
              </a:r>
            </a:p>
          </p:txBody>
        </p:sp>
        <p:sp>
          <p:nvSpPr>
            <p:cNvPr id="14377" name="Text Box 14"/>
            <p:cNvSpPr txBox="1">
              <a:spLocks noChangeArrowheads="1"/>
            </p:cNvSpPr>
            <p:nvPr/>
          </p:nvSpPr>
          <p:spPr bwMode="auto">
            <a:xfrm>
              <a:off x="327" y="2841"/>
              <a:ext cx="249" cy="250"/>
            </a:xfrm>
            <a:prstGeom prst="rect">
              <a:avLst/>
            </a:prstGeom>
            <a:noFill/>
            <a:ln w="9525" algn="ctr">
              <a:noFill/>
              <a:miter lim="800000"/>
              <a:headEnd/>
              <a:tailEnd/>
            </a:ln>
          </p:spPr>
          <p:txBody>
            <a:bodyPr wrap="none">
              <a:spAutoFit/>
            </a:bodyPr>
            <a:lstStyle/>
            <a:p>
              <a:pPr marL="342900" indent="-342900" algn="ctr"/>
              <a:r>
                <a:rPr lang="en-US"/>
                <a:t>4 </a:t>
              </a:r>
            </a:p>
          </p:txBody>
        </p:sp>
        <p:sp>
          <p:nvSpPr>
            <p:cNvPr id="14378" name="Text Box 15"/>
            <p:cNvSpPr txBox="1">
              <a:spLocks noChangeArrowheads="1"/>
            </p:cNvSpPr>
            <p:nvPr/>
          </p:nvSpPr>
          <p:spPr bwMode="auto">
            <a:xfrm>
              <a:off x="318" y="3110"/>
              <a:ext cx="249" cy="250"/>
            </a:xfrm>
            <a:prstGeom prst="rect">
              <a:avLst/>
            </a:prstGeom>
            <a:noFill/>
            <a:ln w="9525" algn="ctr">
              <a:noFill/>
              <a:miter lim="800000"/>
              <a:headEnd/>
              <a:tailEnd/>
            </a:ln>
          </p:spPr>
          <p:txBody>
            <a:bodyPr wrap="none">
              <a:spAutoFit/>
            </a:bodyPr>
            <a:lstStyle/>
            <a:p>
              <a:pPr marL="342900" indent="-342900" algn="ctr"/>
              <a:r>
                <a:rPr lang="en-US"/>
                <a:t>5 </a:t>
              </a:r>
            </a:p>
          </p:txBody>
        </p:sp>
        <p:sp>
          <p:nvSpPr>
            <p:cNvPr id="14379" name="Text Box 16"/>
            <p:cNvSpPr txBox="1">
              <a:spLocks noChangeArrowheads="1"/>
            </p:cNvSpPr>
            <p:nvPr/>
          </p:nvSpPr>
          <p:spPr bwMode="auto">
            <a:xfrm>
              <a:off x="116" y="1319"/>
              <a:ext cx="652" cy="491"/>
            </a:xfrm>
            <a:prstGeom prst="rect">
              <a:avLst/>
            </a:prstGeom>
            <a:noFill/>
            <a:ln w="9525" algn="ctr">
              <a:noFill/>
              <a:miter lim="800000"/>
              <a:headEnd/>
              <a:tailEnd/>
            </a:ln>
          </p:spPr>
          <p:txBody>
            <a:bodyPr wrap="none">
              <a:spAutoFit/>
            </a:bodyPr>
            <a:lstStyle/>
            <a:p>
              <a:pPr marL="342900" indent="-342900" algn="ctr"/>
              <a:r>
                <a:rPr lang="en-US" sz="1800"/>
                <a:t>Physical</a:t>
              </a:r>
            </a:p>
            <a:p>
              <a:pPr marL="342900" indent="-342900" algn="ctr"/>
              <a:r>
                <a:rPr lang="en-US" sz="1800"/>
                <a:t>Address</a:t>
              </a:r>
            </a:p>
          </p:txBody>
        </p:sp>
        <p:sp>
          <p:nvSpPr>
            <p:cNvPr id="14380" name="Text Box 17"/>
            <p:cNvSpPr txBox="1">
              <a:spLocks noChangeArrowheads="1"/>
            </p:cNvSpPr>
            <p:nvPr/>
          </p:nvSpPr>
          <p:spPr bwMode="auto">
            <a:xfrm>
              <a:off x="988" y="1449"/>
              <a:ext cx="548" cy="231"/>
            </a:xfrm>
            <a:prstGeom prst="rect">
              <a:avLst/>
            </a:prstGeom>
            <a:noFill/>
            <a:ln w="9525" algn="ctr">
              <a:noFill/>
              <a:miter lim="800000"/>
              <a:headEnd/>
              <a:tailEnd/>
            </a:ln>
          </p:spPr>
          <p:txBody>
            <a:bodyPr wrap="none">
              <a:spAutoFit/>
            </a:bodyPr>
            <a:lstStyle/>
            <a:p>
              <a:pPr marL="342900" indent="-342900" algn="ctr"/>
              <a:r>
                <a:rPr lang="en-US" sz="1800" i="1"/>
                <a:t>32-bits</a:t>
              </a:r>
            </a:p>
          </p:txBody>
        </p:sp>
        <p:sp>
          <p:nvSpPr>
            <p:cNvPr id="14381" name="Line 18"/>
            <p:cNvSpPr>
              <a:spLocks noChangeShapeType="1"/>
            </p:cNvSpPr>
            <p:nvPr/>
          </p:nvSpPr>
          <p:spPr bwMode="auto">
            <a:xfrm flipH="1">
              <a:off x="768" y="1584"/>
              <a:ext cx="144" cy="0"/>
            </a:xfrm>
            <a:prstGeom prst="line">
              <a:avLst/>
            </a:prstGeom>
            <a:noFill/>
            <a:ln w="9525">
              <a:solidFill>
                <a:schemeClr val="tx1"/>
              </a:solidFill>
              <a:round/>
              <a:headEnd/>
              <a:tailEnd type="triangle" w="med" len="med"/>
            </a:ln>
          </p:spPr>
          <p:txBody>
            <a:bodyPr wrap="none">
              <a:spAutoFit/>
            </a:bodyPr>
            <a:lstStyle/>
            <a:p>
              <a:endParaRPr lang="en-US"/>
            </a:p>
          </p:txBody>
        </p:sp>
        <p:sp>
          <p:nvSpPr>
            <p:cNvPr id="14382" name="Line 19"/>
            <p:cNvSpPr>
              <a:spLocks noChangeShapeType="1"/>
            </p:cNvSpPr>
            <p:nvPr/>
          </p:nvSpPr>
          <p:spPr bwMode="auto">
            <a:xfrm>
              <a:off x="1584" y="1584"/>
              <a:ext cx="192" cy="0"/>
            </a:xfrm>
            <a:prstGeom prst="line">
              <a:avLst/>
            </a:prstGeom>
            <a:noFill/>
            <a:ln w="9525">
              <a:solidFill>
                <a:schemeClr val="tx1"/>
              </a:solidFill>
              <a:round/>
              <a:headEnd/>
              <a:tailEnd type="triangle" w="med" len="med"/>
            </a:ln>
          </p:spPr>
          <p:txBody>
            <a:bodyPr wrap="none">
              <a:spAutoFit/>
            </a:bodyPr>
            <a:lstStyle/>
            <a:p>
              <a:endParaRPr lang="en-US"/>
            </a:p>
          </p:txBody>
        </p:sp>
      </p:grpSp>
      <p:grpSp>
        <p:nvGrpSpPr>
          <p:cNvPr id="14343" name="Group 22"/>
          <p:cNvGrpSpPr>
            <a:grpSpLocks/>
          </p:cNvGrpSpPr>
          <p:nvPr/>
        </p:nvGrpSpPr>
        <p:grpSpPr bwMode="auto">
          <a:xfrm>
            <a:off x="5029200" y="2144713"/>
            <a:ext cx="2635250" cy="3265487"/>
            <a:chOff x="116" y="1319"/>
            <a:chExt cx="1660" cy="2057"/>
          </a:xfrm>
        </p:grpSpPr>
        <p:sp>
          <p:nvSpPr>
            <p:cNvPr id="14351" name="Text Box 23"/>
            <p:cNvSpPr txBox="1">
              <a:spLocks noChangeArrowheads="1"/>
            </p:cNvSpPr>
            <p:nvPr/>
          </p:nvSpPr>
          <p:spPr bwMode="auto">
            <a:xfrm>
              <a:off x="746" y="1776"/>
              <a:ext cx="962" cy="256"/>
            </a:xfrm>
            <a:prstGeom prst="rect">
              <a:avLst/>
            </a:prstGeom>
            <a:noFill/>
            <a:ln w="9525" algn="ctr">
              <a:solidFill>
                <a:schemeClr val="tx1"/>
              </a:solidFill>
              <a:miter lim="800000"/>
              <a:headEnd/>
              <a:tailEnd/>
            </a:ln>
          </p:spPr>
          <p:txBody>
            <a:bodyPr wrap="none">
              <a:spAutoFit/>
            </a:bodyPr>
            <a:lstStyle/>
            <a:p>
              <a:pPr marL="342900" indent="-342900" algn="ctr"/>
              <a:r>
                <a:rPr lang="en-US"/>
                <a:t> 0   1   2   3 </a:t>
              </a:r>
            </a:p>
          </p:txBody>
        </p:sp>
        <p:sp>
          <p:nvSpPr>
            <p:cNvPr id="14352" name="Text Box 24"/>
            <p:cNvSpPr txBox="1">
              <a:spLocks noChangeArrowheads="1"/>
            </p:cNvSpPr>
            <p:nvPr/>
          </p:nvSpPr>
          <p:spPr bwMode="auto">
            <a:xfrm>
              <a:off x="748" y="2044"/>
              <a:ext cx="962" cy="256"/>
            </a:xfrm>
            <a:prstGeom prst="rect">
              <a:avLst/>
            </a:prstGeom>
            <a:noFill/>
            <a:ln w="9525" algn="ctr">
              <a:solidFill>
                <a:schemeClr val="tx1"/>
              </a:solidFill>
              <a:miter lim="800000"/>
              <a:headEnd/>
              <a:tailEnd/>
            </a:ln>
          </p:spPr>
          <p:txBody>
            <a:bodyPr wrap="none">
              <a:spAutoFit/>
            </a:bodyPr>
            <a:lstStyle/>
            <a:p>
              <a:pPr marL="342900" indent="-342900" algn="ctr"/>
              <a:r>
                <a:rPr lang="en-US"/>
                <a:t> 4    5   6   7</a:t>
              </a:r>
            </a:p>
          </p:txBody>
        </p:sp>
        <p:sp>
          <p:nvSpPr>
            <p:cNvPr id="14353" name="Text Box 25"/>
            <p:cNvSpPr txBox="1">
              <a:spLocks noChangeArrowheads="1"/>
            </p:cNvSpPr>
            <p:nvPr/>
          </p:nvSpPr>
          <p:spPr bwMode="auto">
            <a:xfrm>
              <a:off x="748" y="2313"/>
              <a:ext cx="964" cy="256"/>
            </a:xfrm>
            <a:prstGeom prst="rect">
              <a:avLst/>
            </a:prstGeom>
            <a:noFill/>
            <a:ln w="9525" algn="ctr">
              <a:solidFill>
                <a:schemeClr val="tx1"/>
              </a:solidFill>
              <a:miter lim="800000"/>
              <a:headEnd/>
              <a:tailEnd/>
            </a:ln>
          </p:spPr>
          <p:txBody>
            <a:bodyPr wrap="none">
              <a:spAutoFit/>
            </a:bodyPr>
            <a:lstStyle/>
            <a:p>
              <a:pPr marL="342900" indent="-342900" algn="ctr"/>
              <a:r>
                <a:rPr lang="en-US"/>
                <a:t>8    9  10 11</a:t>
              </a:r>
            </a:p>
          </p:txBody>
        </p:sp>
        <p:sp>
          <p:nvSpPr>
            <p:cNvPr id="14354" name="Text Box 26"/>
            <p:cNvSpPr txBox="1">
              <a:spLocks noChangeArrowheads="1"/>
            </p:cNvSpPr>
            <p:nvPr/>
          </p:nvSpPr>
          <p:spPr bwMode="auto">
            <a:xfrm>
              <a:off x="748" y="2582"/>
              <a:ext cx="966" cy="256"/>
            </a:xfrm>
            <a:prstGeom prst="rect">
              <a:avLst/>
            </a:prstGeom>
            <a:noFill/>
            <a:ln w="9525" algn="ctr">
              <a:solidFill>
                <a:schemeClr val="tx1"/>
              </a:solidFill>
              <a:miter lim="800000"/>
              <a:headEnd/>
              <a:tailEnd/>
            </a:ln>
          </p:spPr>
          <p:txBody>
            <a:bodyPr wrap="none">
              <a:spAutoFit/>
            </a:bodyPr>
            <a:lstStyle/>
            <a:p>
              <a:pPr marL="342900" indent="-342900" algn="ctr"/>
              <a:r>
                <a:rPr lang="en-US"/>
                <a:t>12 13 14 15</a:t>
              </a:r>
            </a:p>
          </p:txBody>
        </p:sp>
        <p:sp>
          <p:nvSpPr>
            <p:cNvPr id="14355" name="Text Box 27"/>
            <p:cNvSpPr txBox="1">
              <a:spLocks noChangeArrowheads="1"/>
            </p:cNvSpPr>
            <p:nvPr/>
          </p:nvSpPr>
          <p:spPr bwMode="auto">
            <a:xfrm>
              <a:off x="748" y="2851"/>
              <a:ext cx="966" cy="256"/>
            </a:xfrm>
            <a:prstGeom prst="rect">
              <a:avLst/>
            </a:prstGeom>
            <a:noFill/>
            <a:ln w="9525" algn="ctr">
              <a:solidFill>
                <a:schemeClr val="tx1"/>
              </a:solidFill>
              <a:miter lim="800000"/>
              <a:headEnd/>
              <a:tailEnd/>
            </a:ln>
          </p:spPr>
          <p:txBody>
            <a:bodyPr wrap="none">
              <a:spAutoFit/>
            </a:bodyPr>
            <a:lstStyle/>
            <a:p>
              <a:pPr marL="342900" indent="-342900" algn="ctr"/>
              <a:r>
                <a:rPr lang="en-US"/>
                <a:t>16 17 18 19</a:t>
              </a:r>
            </a:p>
          </p:txBody>
        </p:sp>
        <p:sp>
          <p:nvSpPr>
            <p:cNvPr id="14356" name="Text Box 28"/>
            <p:cNvSpPr txBox="1">
              <a:spLocks noChangeArrowheads="1"/>
            </p:cNvSpPr>
            <p:nvPr/>
          </p:nvSpPr>
          <p:spPr bwMode="auto">
            <a:xfrm>
              <a:off x="739" y="3120"/>
              <a:ext cx="966" cy="256"/>
            </a:xfrm>
            <a:prstGeom prst="rect">
              <a:avLst/>
            </a:prstGeom>
            <a:noFill/>
            <a:ln w="9525" algn="ctr">
              <a:solidFill>
                <a:schemeClr val="tx1"/>
              </a:solidFill>
              <a:miter lim="800000"/>
              <a:headEnd/>
              <a:tailEnd/>
            </a:ln>
          </p:spPr>
          <p:txBody>
            <a:bodyPr wrap="none">
              <a:spAutoFit/>
            </a:bodyPr>
            <a:lstStyle/>
            <a:p>
              <a:pPr marL="342900" indent="-342900" algn="ctr"/>
              <a:r>
                <a:rPr lang="en-US"/>
                <a:t>20 21 22 23</a:t>
              </a:r>
            </a:p>
          </p:txBody>
        </p:sp>
        <p:sp>
          <p:nvSpPr>
            <p:cNvPr id="14357" name="Text Box 29"/>
            <p:cNvSpPr txBox="1">
              <a:spLocks noChangeArrowheads="1"/>
            </p:cNvSpPr>
            <p:nvPr/>
          </p:nvSpPr>
          <p:spPr bwMode="auto">
            <a:xfrm>
              <a:off x="327" y="1766"/>
              <a:ext cx="249" cy="250"/>
            </a:xfrm>
            <a:prstGeom prst="rect">
              <a:avLst/>
            </a:prstGeom>
            <a:noFill/>
            <a:ln w="9525" algn="ctr">
              <a:noFill/>
              <a:miter lim="800000"/>
              <a:headEnd/>
              <a:tailEnd/>
            </a:ln>
          </p:spPr>
          <p:txBody>
            <a:bodyPr wrap="none">
              <a:spAutoFit/>
            </a:bodyPr>
            <a:lstStyle/>
            <a:p>
              <a:pPr marL="342900" indent="-342900" algn="ctr"/>
              <a:r>
                <a:rPr lang="en-US"/>
                <a:t>0 </a:t>
              </a:r>
            </a:p>
          </p:txBody>
        </p:sp>
        <p:sp>
          <p:nvSpPr>
            <p:cNvPr id="14358" name="Text Box 30"/>
            <p:cNvSpPr txBox="1">
              <a:spLocks noChangeArrowheads="1"/>
            </p:cNvSpPr>
            <p:nvPr/>
          </p:nvSpPr>
          <p:spPr bwMode="auto">
            <a:xfrm>
              <a:off x="327" y="2034"/>
              <a:ext cx="249" cy="250"/>
            </a:xfrm>
            <a:prstGeom prst="rect">
              <a:avLst/>
            </a:prstGeom>
            <a:noFill/>
            <a:ln w="9525" algn="ctr">
              <a:noFill/>
              <a:miter lim="800000"/>
              <a:headEnd/>
              <a:tailEnd/>
            </a:ln>
          </p:spPr>
          <p:txBody>
            <a:bodyPr wrap="none">
              <a:spAutoFit/>
            </a:bodyPr>
            <a:lstStyle/>
            <a:p>
              <a:pPr marL="342900" indent="-342900" algn="ctr"/>
              <a:r>
                <a:rPr lang="en-US"/>
                <a:t>1 </a:t>
              </a:r>
            </a:p>
          </p:txBody>
        </p:sp>
        <p:sp>
          <p:nvSpPr>
            <p:cNvPr id="14359" name="Text Box 31"/>
            <p:cNvSpPr txBox="1">
              <a:spLocks noChangeArrowheads="1"/>
            </p:cNvSpPr>
            <p:nvPr/>
          </p:nvSpPr>
          <p:spPr bwMode="auto">
            <a:xfrm>
              <a:off x="327" y="2303"/>
              <a:ext cx="249" cy="250"/>
            </a:xfrm>
            <a:prstGeom prst="rect">
              <a:avLst/>
            </a:prstGeom>
            <a:noFill/>
            <a:ln w="9525" algn="ctr">
              <a:noFill/>
              <a:miter lim="800000"/>
              <a:headEnd/>
              <a:tailEnd/>
            </a:ln>
          </p:spPr>
          <p:txBody>
            <a:bodyPr wrap="none">
              <a:spAutoFit/>
            </a:bodyPr>
            <a:lstStyle/>
            <a:p>
              <a:pPr marL="342900" indent="-342900" algn="ctr"/>
              <a:r>
                <a:rPr lang="en-US"/>
                <a:t>2 </a:t>
              </a:r>
            </a:p>
          </p:txBody>
        </p:sp>
        <p:sp>
          <p:nvSpPr>
            <p:cNvPr id="14360" name="Text Box 32"/>
            <p:cNvSpPr txBox="1">
              <a:spLocks noChangeArrowheads="1"/>
            </p:cNvSpPr>
            <p:nvPr/>
          </p:nvSpPr>
          <p:spPr bwMode="auto">
            <a:xfrm>
              <a:off x="327" y="2572"/>
              <a:ext cx="249" cy="250"/>
            </a:xfrm>
            <a:prstGeom prst="rect">
              <a:avLst/>
            </a:prstGeom>
            <a:noFill/>
            <a:ln w="9525" algn="ctr">
              <a:noFill/>
              <a:miter lim="800000"/>
              <a:headEnd/>
              <a:tailEnd/>
            </a:ln>
          </p:spPr>
          <p:txBody>
            <a:bodyPr wrap="none">
              <a:spAutoFit/>
            </a:bodyPr>
            <a:lstStyle/>
            <a:p>
              <a:pPr marL="342900" indent="-342900" algn="ctr"/>
              <a:r>
                <a:rPr lang="en-US"/>
                <a:t>3 </a:t>
              </a:r>
            </a:p>
          </p:txBody>
        </p:sp>
        <p:sp>
          <p:nvSpPr>
            <p:cNvPr id="14361" name="Text Box 33"/>
            <p:cNvSpPr txBox="1">
              <a:spLocks noChangeArrowheads="1"/>
            </p:cNvSpPr>
            <p:nvPr/>
          </p:nvSpPr>
          <p:spPr bwMode="auto">
            <a:xfrm>
              <a:off x="327" y="2841"/>
              <a:ext cx="249" cy="250"/>
            </a:xfrm>
            <a:prstGeom prst="rect">
              <a:avLst/>
            </a:prstGeom>
            <a:noFill/>
            <a:ln w="9525" algn="ctr">
              <a:noFill/>
              <a:miter lim="800000"/>
              <a:headEnd/>
              <a:tailEnd/>
            </a:ln>
          </p:spPr>
          <p:txBody>
            <a:bodyPr wrap="none">
              <a:spAutoFit/>
            </a:bodyPr>
            <a:lstStyle/>
            <a:p>
              <a:pPr marL="342900" indent="-342900" algn="ctr"/>
              <a:r>
                <a:rPr lang="en-US"/>
                <a:t>4 </a:t>
              </a:r>
            </a:p>
          </p:txBody>
        </p:sp>
        <p:sp>
          <p:nvSpPr>
            <p:cNvPr id="14362" name="Text Box 34"/>
            <p:cNvSpPr txBox="1">
              <a:spLocks noChangeArrowheads="1"/>
            </p:cNvSpPr>
            <p:nvPr/>
          </p:nvSpPr>
          <p:spPr bwMode="auto">
            <a:xfrm>
              <a:off x="318" y="3110"/>
              <a:ext cx="249" cy="250"/>
            </a:xfrm>
            <a:prstGeom prst="rect">
              <a:avLst/>
            </a:prstGeom>
            <a:noFill/>
            <a:ln w="9525" algn="ctr">
              <a:noFill/>
              <a:miter lim="800000"/>
              <a:headEnd/>
              <a:tailEnd/>
            </a:ln>
          </p:spPr>
          <p:txBody>
            <a:bodyPr wrap="none">
              <a:spAutoFit/>
            </a:bodyPr>
            <a:lstStyle/>
            <a:p>
              <a:pPr marL="342900" indent="-342900" algn="ctr"/>
              <a:r>
                <a:rPr lang="en-US"/>
                <a:t>5 </a:t>
              </a:r>
            </a:p>
          </p:txBody>
        </p:sp>
        <p:sp>
          <p:nvSpPr>
            <p:cNvPr id="14363" name="Text Box 35"/>
            <p:cNvSpPr txBox="1">
              <a:spLocks noChangeArrowheads="1"/>
            </p:cNvSpPr>
            <p:nvPr/>
          </p:nvSpPr>
          <p:spPr bwMode="auto">
            <a:xfrm>
              <a:off x="116" y="1319"/>
              <a:ext cx="652" cy="491"/>
            </a:xfrm>
            <a:prstGeom prst="rect">
              <a:avLst/>
            </a:prstGeom>
            <a:noFill/>
            <a:ln w="9525" algn="ctr">
              <a:noFill/>
              <a:miter lim="800000"/>
              <a:headEnd/>
              <a:tailEnd/>
            </a:ln>
          </p:spPr>
          <p:txBody>
            <a:bodyPr wrap="none">
              <a:spAutoFit/>
            </a:bodyPr>
            <a:lstStyle/>
            <a:p>
              <a:pPr marL="342900" indent="-342900" algn="ctr"/>
              <a:r>
                <a:rPr lang="en-US" sz="1800"/>
                <a:t>Physical</a:t>
              </a:r>
            </a:p>
            <a:p>
              <a:pPr marL="342900" indent="-342900" algn="ctr"/>
              <a:r>
                <a:rPr lang="en-US" sz="1800"/>
                <a:t>Address</a:t>
              </a:r>
            </a:p>
          </p:txBody>
        </p:sp>
        <p:sp>
          <p:nvSpPr>
            <p:cNvPr id="14364" name="Text Box 36"/>
            <p:cNvSpPr txBox="1">
              <a:spLocks noChangeArrowheads="1"/>
            </p:cNvSpPr>
            <p:nvPr/>
          </p:nvSpPr>
          <p:spPr bwMode="auto">
            <a:xfrm>
              <a:off x="988" y="1449"/>
              <a:ext cx="548" cy="231"/>
            </a:xfrm>
            <a:prstGeom prst="rect">
              <a:avLst/>
            </a:prstGeom>
            <a:noFill/>
            <a:ln w="9525" algn="ctr">
              <a:noFill/>
              <a:miter lim="800000"/>
              <a:headEnd/>
              <a:tailEnd/>
            </a:ln>
          </p:spPr>
          <p:txBody>
            <a:bodyPr wrap="none">
              <a:spAutoFit/>
            </a:bodyPr>
            <a:lstStyle/>
            <a:p>
              <a:pPr marL="342900" indent="-342900" algn="ctr"/>
              <a:r>
                <a:rPr lang="en-US" sz="1800" i="1"/>
                <a:t>32-bits</a:t>
              </a:r>
            </a:p>
          </p:txBody>
        </p:sp>
        <p:sp>
          <p:nvSpPr>
            <p:cNvPr id="14365" name="Line 37"/>
            <p:cNvSpPr>
              <a:spLocks noChangeShapeType="1"/>
            </p:cNvSpPr>
            <p:nvPr/>
          </p:nvSpPr>
          <p:spPr bwMode="auto">
            <a:xfrm flipH="1">
              <a:off x="768" y="1584"/>
              <a:ext cx="144" cy="0"/>
            </a:xfrm>
            <a:prstGeom prst="line">
              <a:avLst/>
            </a:prstGeom>
            <a:noFill/>
            <a:ln w="9525">
              <a:solidFill>
                <a:schemeClr val="tx1"/>
              </a:solidFill>
              <a:round/>
              <a:headEnd/>
              <a:tailEnd type="triangle" w="med" len="med"/>
            </a:ln>
          </p:spPr>
          <p:txBody>
            <a:bodyPr wrap="none">
              <a:spAutoFit/>
            </a:bodyPr>
            <a:lstStyle/>
            <a:p>
              <a:endParaRPr lang="en-US"/>
            </a:p>
          </p:txBody>
        </p:sp>
        <p:sp>
          <p:nvSpPr>
            <p:cNvPr id="14366" name="Line 38"/>
            <p:cNvSpPr>
              <a:spLocks noChangeShapeType="1"/>
            </p:cNvSpPr>
            <p:nvPr/>
          </p:nvSpPr>
          <p:spPr bwMode="auto">
            <a:xfrm>
              <a:off x="1584" y="1584"/>
              <a:ext cx="192" cy="0"/>
            </a:xfrm>
            <a:prstGeom prst="line">
              <a:avLst/>
            </a:prstGeom>
            <a:noFill/>
            <a:ln w="9525">
              <a:solidFill>
                <a:schemeClr val="tx1"/>
              </a:solidFill>
              <a:round/>
              <a:headEnd/>
              <a:tailEnd type="triangle" w="med" len="med"/>
            </a:ln>
          </p:spPr>
          <p:txBody>
            <a:bodyPr wrap="none">
              <a:spAutoFit/>
            </a:bodyPr>
            <a:lstStyle/>
            <a:p>
              <a:endParaRPr lang="en-US"/>
            </a:p>
          </p:txBody>
        </p:sp>
      </p:grpSp>
      <p:sp>
        <p:nvSpPr>
          <p:cNvPr id="14344" name="Text Box 39"/>
          <p:cNvSpPr txBox="1">
            <a:spLocks noChangeArrowheads="1"/>
          </p:cNvSpPr>
          <p:nvPr/>
        </p:nvSpPr>
        <p:spPr bwMode="auto">
          <a:xfrm>
            <a:off x="6196013" y="5943600"/>
            <a:ext cx="2566987" cy="396875"/>
          </a:xfrm>
          <a:prstGeom prst="rect">
            <a:avLst/>
          </a:prstGeom>
          <a:noFill/>
          <a:ln w="9525" algn="ctr">
            <a:noFill/>
            <a:miter lim="800000"/>
            <a:headEnd/>
            <a:tailEnd/>
          </a:ln>
        </p:spPr>
        <p:txBody>
          <a:bodyPr wrap="none">
            <a:spAutoFit/>
          </a:bodyPr>
          <a:lstStyle/>
          <a:p>
            <a:pPr marL="342900" indent="-342900" algn="ctr"/>
            <a:r>
              <a:rPr lang="en-US" b="1"/>
              <a:t>(Figure 10.7 Comer)</a:t>
            </a:r>
          </a:p>
        </p:txBody>
      </p:sp>
      <p:sp>
        <p:nvSpPr>
          <p:cNvPr id="14345" name="Line 40"/>
          <p:cNvSpPr>
            <a:spLocks noChangeShapeType="1"/>
          </p:cNvSpPr>
          <p:nvPr/>
        </p:nvSpPr>
        <p:spPr bwMode="auto">
          <a:xfrm>
            <a:off x="6477000" y="2819400"/>
            <a:ext cx="0" cy="2590800"/>
          </a:xfrm>
          <a:prstGeom prst="line">
            <a:avLst/>
          </a:prstGeom>
          <a:noFill/>
          <a:ln w="9525">
            <a:solidFill>
              <a:schemeClr val="tx1"/>
            </a:solidFill>
            <a:round/>
            <a:headEnd/>
            <a:tailEnd/>
          </a:ln>
        </p:spPr>
        <p:txBody>
          <a:bodyPr wrap="none">
            <a:spAutoFit/>
          </a:bodyPr>
          <a:lstStyle/>
          <a:p>
            <a:endParaRPr lang="en-US"/>
          </a:p>
        </p:txBody>
      </p:sp>
      <p:sp>
        <p:nvSpPr>
          <p:cNvPr id="14346" name="Line 41"/>
          <p:cNvSpPr>
            <a:spLocks noChangeShapeType="1"/>
          </p:cNvSpPr>
          <p:nvPr/>
        </p:nvSpPr>
        <p:spPr bwMode="auto">
          <a:xfrm>
            <a:off x="6781800" y="2819400"/>
            <a:ext cx="0" cy="2590800"/>
          </a:xfrm>
          <a:prstGeom prst="line">
            <a:avLst/>
          </a:prstGeom>
          <a:noFill/>
          <a:ln w="9525">
            <a:solidFill>
              <a:schemeClr val="tx1"/>
            </a:solidFill>
            <a:round/>
            <a:headEnd/>
            <a:tailEnd/>
          </a:ln>
        </p:spPr>
        <p:txBody>
          <a:bodyPr wrap="none">
            <a:spAutoFit/>
          </a:bodyPr>
          <a:lstStyle/>
          <a:p>
            <a:endParaRPr lang="en-US"/>
          </a:p>
        </p:txBody>
      </p:sp>
      <p:sp>
        <p:nvSpPr>
          <p:cNvPr id="14347" name="Line 42"/>
          <p:cNvSpPr>
            <a:spLocks noChangeShapeType="1"/>
          </p:cNvSpPr>
          <p:nvPr/>
        </p:nvSpPr>
        <p:spPr bwMode="auto">
          <a:xfrm>
            <a:off x="7162800" y="2819400"/>
            <a:ext cx="0" cy="2590800"/>
          </a:xfrm>
          <a:prstGeom prst="line">
            <a:avLst/>
          </a:prstGeom>
          <a:noFill/>
          <a:ln w="9525">
            <a:solidFill>
              <a:schemeClr val="tx1"/>
            </a:solidFill>
            <a:round/>
            <a:headEnd/>
            <a:tailEnd/>
          </a:ln>
        </p:spPr>
        <p:txBody>
          <a:bodyPr wrap="none">
            <a:spAutoFit/>
          </a:bodyPr>
          <a:lstStyle/>
          <a:p>
            <a:endParaRPr lang="en-US"/>
          </a:p>
        </p:txBody>
      </p:sp>
      <p:sp>
        <p:nvSpPr>
          <p:cNvPr id="14348" name="Text Box 43"/>
          <p:cNvSpPr txBox="1">
            <a:spLocks noChangeArrowheads="1"/>
          </p:cNvSpPr>
          <p:nvPr/>
        </p:nvSpPr>
        <p:spPr bwMode="auto">
          <a:xfrm>
            <a:off x="609600" y="1219200"/>
            <a:ext cx="3981450" cy="854075"/>
          </a:xfrm>
          <a:prstGeom prst="rect">
            <a:avLst/>
          </a:prstGeom>
          <a:noFill/>
          <a:ln w="9525" algn="ctr">
            <a:noFill/>
            <a:miter lim="800000"/>
            <a:headEnd/>
            <a:tailEnd/>
          </a:ln>
        </p:spPr>
        <p:txBody>
          <a:bodyPr wrap="none">
            <a:spAutoFit/>
          </a:bodyPr>
          <a:lstStyle/>
          <a:p>
            <a:pPr marL="342900" indent="-342900"/>
            <a:r>
              <a:rPr lang="en-US"/>
              <a:t>If architecture has word size = 32,</a:t>
            </a:r>
          </a:p>
          <a:p>
            <a:pPr marL="342900" indent="-342900"/>
            <a:r>
              <a:rPr lang="en-US"/>
              <a:t>Memory is array of words</a:t>
            </a:r>
          </a:p>
        </p:txBody>
      </p:sp>
      <p:sp>
        <p:nvSpPr>
          <p:cNvPr id="14349" name="Text Box 44"/>
          <p:cNvSpPr txBox="1">
            <a:spLocks noChangeArrowheads="1"/>
          </p:cNvSpPr>
          <p:nvPr/>
        </p:nvSpPr>
        <p:spPr bwMode="auto">
          <a:xfrm>
            <a:off x="4648200" y="1219200"/>
            <a:ext cx="3810000" cy="701675"/>
          </a:xfrm>
          <a:prstGeom prst="rect">
            <a:avLst/>
          </a:prstGeom>
          <a:noFill/>
          <a:ln w="9525" algn="ctr">
            <a:noFill/>
            <a:miter lim="800000"/>
            <a:headEnd/>
            <a:tailEnd/>
          </a:ln>
        </p:spPr>
        <p:txBody>
          <a:bodyPr>
            <a:spAutoFit/>
          </a:bodyPr>
          <a:lstStyle/>
          <a:p>
            <a:pPr marL="342900" indent="-342900"/>
            <a:r>
              <a:rPr lang="en-US"/>
              <a:t>If programmer wants array of bytes, a </a:t>
            </a:r>
            <a:r>
              <a:rPr lang="en-US">
                <a:solidFill>
                  <a:schemeClr val="accent2"/>
                </a:solidFill>
              </a:rPr>
              <a:t>mapping</a:t>
            </a:r>
            <a:r>
              <a:rPr lang="en-US"/>
              <a:t> is required</a:t>
            </a:r>
          </a:p>
        </p:txBody>
      </p:sp>
      <p:sp>
        <p:nvSpPr>
          <p:cNvPr id="14350" name="Text Box 47"/>
          <p:cNvSpPr txBox="1">
            <a:spLocks noChangeArrowheads="1"/>
          </p:cNvSpPr>
          <p:nvPr/>
        </p:nvSpPr>
        <p:spPr bwMode="auto">
          <a:xfrm>
            <a:off x="441325" y="5638800"/>
            <a:ext cx="6207125" cy="396875"/>
          </a:xfrm>
          <a:prstGeom prst="rect">
            <a:avLst/>
          </a:prstGeom>
          <a:noFill/>
          <a:ln w="9525" algn="ctr">
            <a:noFill/>
            <a:miter lim="800000"/>
            <a:headEnd/>
            <a:tailEnd/>
          </a:ln>
        </p:spPr>
        <p:txBody>
          <a:bodyPr wrap="none">
            <a:spAutoFit/>
          </a:bodyPr>
          <a:lstStyle/>
          <a:p>
            <a:pPr marL="342900" indent="-342900"/>
            <a:r>
              <a:rPr lang="en-US"/>
              <a:t>Byte operations – in particular, writes – are expensive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noFill/>
        </p:spPr>
        <p:txBody>
          <a:bodyPr/>
          <a:lstStyle/>
          <a:p>
            <a:r>
              <a:rPr lang="en-US" dirty="0" smtClean="0"/>
              <a:t>Fall 2012</a:t>
            </a:r>
            <a:endParaRPr lang="en-US" dirty="0" smtClean="0"/>
          </a:p>
        </p:txBody>
      </p:sp>
      <p:sp>
        <p:nvSpPr>
          <p:cNvPr id="15363" name="Footer Placeholder 4"/>
          <p:cNvSpPr>
            <a:spLocks noGrp="1"/>
          </p:cNvSpPr>
          <p:nvPr>
            <p:ph type="ftr" sz="quarter" idx="11"/>
          </p:nvPr>
        </p:nvSpPr>
        <p:spPr>
          <a:noFill/>
        </p:spPr>
        <p:txBody>
          <a:bodyPr/>
          <a:lstStyle/>
          <a:p>
            <a:r>
              <a:rPr lang="en-US" smtClean="0"/>
              <a:t>SYSC 5704: Elements of Computer Systems</a:t>
            </a:r>
          </a:p>
        </p:txBody>
      </p:sp>
      <p:sp>
        <p:nvSpPr>
          <p:cNvPr id="15364" name="Slide Number Placeholder 5"/>
          <p:cNvSpPr>
            <a:spLocks noGrp="1"/>
          </p:cNvSpPr>
          <p:nvPr>
            <p:ph type="sldNum" sz="quarter" idx="12"/>
          </p:nvPr>
        </p:nvSpPr>
        <p:spPr>
          <a:noFill/>
        </p:spPr>
        <p:txBody>
          <a:bodyPr/>
          <a:lstStyle/>
          <a:p>
            <a:fld id="{237BDDA3-3383-463B-9F9F-2A24F576E983}" type="slidenum">
              <a:rPr lang="en-US" smtClean="0"/>
              <a:pPr/>
              <a:t>15</a:t>
            </a:fld>
            <a:endParaRPr lang="en-US" smtClean="0"/>
          </a:p>
        </p:txBody>
      </p:sp>
      <p:sp>
        <p:nvSpPr>
          <p:cNvPr id="15365" name="Rectangle 2"/>
          <p:cNvSpPr>
            <a:spLocks noGrp="1" noChangeArrowheads="1"/>
          </p:cNvSpPr>
          <p:nvPr>
            <p:ph type="title"/>
          </p:nvPr>
        </p:nvSpPr>
        <p:spPr/>
        <p:txBody>
          <a:bodyPr/>
          <a:lstStyle/>
          <a:p>
            <a:pPr eaLnBrk="1" hangingPunct="1"/>
            <a:r>
              <a:rPr lang="en-GB" smtClean="0"/>
              <a:t>Memory </a:t>
            </a:r>
            <a:r>
              <a:rPr lang="en-GB" smtClean="0">
                <a:solidFill>
                  <a:schemeClr val="accent2"/>
                </a:solidFill>
              </a:rPr>
              <a:t>Organization - Internal</a:t>
            </a:r>
            <a:endParaRPr lang="en-US" smtClean="0">
              <a:solidFill>
                <a:schemeClr val="accent2"/>
              </a:solidFill>
            </a:endParaRPr>
          </a:p>
        </p:txBody>
      </p:sp>
      <p:sp>
        <p:nvSpPr>
          <p:cNvPr id="15366" name="Rectangle 3"/>
          <p:cNvSpPr>
            <a:spLocks noGrp="1" noChangeArrowheads="1"/>
          </p:cNvSpPr>
          <p:nvPr>
            <p:ph type="body" idx="1"/>
          </p:nvPr>
        </p:nvSpPr>
        <p:spPr>
          <a:xfrm>
            <a:off x="838200" y="1676400"/>
            <a:ext cx="7772400" cy="4724400"/>
          </a:xfrm>
        </p:spPr>
        <p:txBody>
          <a:bodyPr/>
          <a:lstStyle/>
          <a:p>
            <a:pPr eaLnBrk="1" hangingPunct="1"/>
            <a:r>
              <a:rPr lang="en-GB" smtClean="0"/>
              <a:t>Given a 16Mbit chip ( 16M x 1 bit cells), one possible implementation</a:t>
            </a:r>
          </a:p>
        </p:txBody>
      </p:sp>
      <p:pic>
        <p:nvPicPr>
          <p:cNvPr id="15367" name="Picture 4"/>
          <p:cNvPicPr>
            <a:picLocks noChangeAspect="1" noChangeArrowheads="1"/>
          </p:cNvPicPr>
          <p:nvPr/>
        </p:nvPicPr>
        <p:blipFill>
          <a:blip r:embed="rId3" cstate="print"/>
          <a:srcRect/>
          <a:stretch>
            <a:fillRect/>
          </a:stretch>
        </p:blipFill>
        <p:spPr bwMode="auto">
          <a:xfrm>
            <a:off x="304800" y="3124200"/>
            <a:ext cx="2943225" cy="1743075"/>
          </a:xfrm>
          <a:prstGeom prst="rect">
            <a:avLst/>
          </a:prstGeom>
          <a:noFill/>
          <a:ln w="9525" algn="ctr">
            <a:noFill/>
            <a:miter lim="800000"/>
            <a:headEnd/>
            <a:tailEnd/>
          </a:ln>
        </p:spPr>
      </p:pic>
      <p:sp>
        <p:nvSpPr>
          <p:cNvPr id="15368" name="Text Box 6"/>
          <p:cNvSpPr txBox="1">
            <a:spLocks noChangeArrowheads="1"/>
          </p:cNvSpPr>
          <p:nvPr/>
        </p:nvSpPr>
        <p:spPr bwMode="auto">
          <a:xfrm>
            <a:off x="4648200" y="3646488"/>
            <a:ext cx="1154113" cy="863600"/>
          </a:xfrm>
          <a:prstGeom prst="rect">
            <a:avLst/>
          </a:prstGeom>
          <a:noFill/>
          <a:ln w="9525" algn="ctr">
            <a:solidFill>
              <a:schemeClr val="tx1"/>
            </a:solidFill>
            <a:miter lim="800000"/>
            <a:headEnd/>
            <a:tailEnd/>
          </a:ln>
        </p:spPr>
        <p:txBody>
          <a:bodyPr wrap="none">
            <a:spAutoFit/>
          </a:bodyPr>
          <a:lstStyle/>
          <a:p>
            <a:pPr marL="342900" indent="-342900"/>
            <a:r>
              <a:rPr lang="en-US"/>
              <a:t>m-to-2</a:t>
            </a:r>
            <a:r>
              <a:rPr lang="en-US" baseline="30000"/>
              <a:t>m</a:t>
            </a:r>
          </a:p>
          <a:p>
            <a:pPr marL="342900" indent="-342900"/>
            <a:r>
              <a:rPr lang="en-US"/>
              <a:t>Decoder</a:t>
            </a:r>
          </a:p>
        </p:txBody>
      </p:sp>
      <p:sp>
        <p:nvSpPr>
          <p:cNvPr id="15369" name="Text Box 7"/>
          <p:cNvSpPr txBox="1">
            <a:spLocks noChangeArrowheads="1"/>
          </p:cNvSpPr>
          <p:nvPr/>
        </p:nvSpPr>
        <p:spPr bwMode="auto">
          <a:xfrm>
            <a:off x="822325" y="4887913"/>
            <a:ext cx="1579563" cy="396875"/>
          </a:xfrm>
          <a:prstGeom prst="rect">
            <a:avLst/>
          </a:prstGeom>
          <a:noFill/>
          <a:ln w="9525" algn="ctr">
            <a:noFill/>
            <a:miter lim="800000"/>
            <a:headEnd/>
            <a:tailEnd/>
          </a:ln>
        </p:spPr>
        <p:txBody>
          <a:bodyPr wrap="none">
            <a:spAutoFit/>
          </a:bodyPr>
          <a:lstStyle/>
          <a:p>
            <a:pPr marL="342900" indent="-342900"/>
            <a:r>
              <a:rPr lang="en-US"/>
              <a:t>m=10, w=16</a:t>
            </a:r>
          </a:p>
        </p:txBody>
      </p:sp>
      <p:sp>
        <p:nvSpPr>
          <p:cNvPr id="15370" name="Text Box 8"/>
          <p:cNvSpPr txBox="1">
            <a:spLocks noChangeArrowheads="1"/>
          </p:cNvSpPr>
          <p:nvPr/>
        </p:nvSpPr>
        <p:spPr bwMode="auto">
          <a:xfrm>
            <a:off x="3581400" y="3189288"/>
            <a:ext cx="639763" cy="1768475"/>
          </a:xfrm>
          <a:prstGeom prst="rect">
            <a:avLst/>
          </a:prstGeom>
          <a:noFill/>
          <a:ln w="9525" algn="ctr">
            <a:noFill/>
            <a:miter lim="800000"/>
            <a:headEnd/>
            <a:tailEnd/>
          </a:ln>
        </p:spPr>
        <p:txBody>
          <a:bodyPr wrap="none">
            <a:spAutoFit/>
          </a:bodyPr>
          <a:lstStyle/>
          <a:p>
            <a:pPr marL="342900" indent="-342900"/>
            <a:r>
              <a:rPr lang="en-US"/>
              <a:t>A</a:t>
            </a:r>
            <a:r>
              <a:rPr lang="en-US" baseline="-25000"/>
              <a:t>0</a:t>
            </a:r>
          </a:p>
          <a:p>
            <a:pPr marL="342900" indent="-342900"/>
            <a:r>
              <a:rPr lang="en-US"/>
              <a:t>A</a:t>
            </a:r>
            <a:r>
              <a:rPr lang="en-US" baseline="-25000"/>
              <a:t>1</a:t>
            </a:r>
          </a:p>
          <a:p>
            <a:pPr marL="342900" indent="-342900"/>
            <a:r>
              <a:rPr lang="en-US"/>
              <a:t>…</a:t>
            </a:r>
          </a:p>
          <a:p>
            <a:pPr marL="342900" indent="-342900"/>
            <a:r>
              <a:rPr lang="en-US"/>
              <a:t>A</a:t>
            </a:r>
            <a:r>
              <a:rPr lang="en-US" baseline="-25000"/>
              <a:t>m-1</a:t>
            </a:r>
          </a:p>
        </p:txBody>
      </p:sp>
      <p:sp>
        <p:nvSpPr>
          <p:cNvPr id="15371" name="Text Box 9"/>
          <p:cNvSpPr txBox="1">
            <a:spLocks noChangeArrowheads="1"/>
          </p:cNvSpPr>
          <p:nvPr/>
        </p:nvSpPr>
        <p:spPr bwMode="auto">
          <a:xfrm>
            <a:off x="6532563" y="2895600"/>
            <a:ext cx="1430337" cy="406400"/>
          </a:xfrm>
          <a:prstGeom prst="rect">
            <a:avLst/>
          </a:prstGeom>
          <a:noFill/>
          <a:ln w="9525" algn="ctr">
            <a:solidFill>
              <a:schemeClr val="tx1"/>
            </a:solidFill>
            <a:miter lim="800000"/>
            <a:headEnd/>
            <a:tailEnd/>
          </a:ln>
        </p:spPr>
        <p:txBody>
          <a:bodyPr wrap="none">
            <a:spAutoFit/>
          </a:bodyPr>
          <a:lstStyle/>
          <a:p>
            <a:pPr marL="342900" indent="-342900"/>
            <a:r>
              <a:rPr lang="en-US"/>
              <a:t>  Word 0    </a:t>
            </a:r>
          </a:p>
        </p:txBody>
      </p:sp>
      <p:sp>
        <p:nvSpPr>
          <p:cNvPr id="15372" name="Text Box 10"/>
          <p:cNvSpPr txBox="1">
            <a:spLocks noChangeArrowheads="1"/>
          </p:cNvSpPr>
          <p:nvPr/>
        </p:nvSpPr>
        <p:spPr bwMode="auto">
          <a:xfrm>
            <a:off x="6532563" y="3314700"/>
            <a:ext cx="1430337" cy="406400"/>
          </a:xfrm>
          <a:prstGeom prst="rect">
            <a:avLst/>
          </a:prstGeom>
          <a:noFill/>
          <a:ln w="9525" algn="ctr">
            <a:solidFill>
              <a:schemeClr val="tx1"/>
            </a:solidFill>
            <a:miter lim="800000"/>
            <a:headEnd/>
            <a:tailEnd/>
          </a:ln>
        </p:spPr>
        <p:txBody>
          <a:bodyPr wrap="none">
            <a:spAutoFit/>
          </a:bodyPr>
          <a:lstStyle/>
          <a:p>
            <a:pPr marL="342900" indent="-342900"/>
            <a:r>
              <a:rPr lang="en-US"/>
              <a:t>  Word 1    </a:t>
            </a:r>
          </a:p>
        </p:txBody>
      </p:sp>
      <p:sp>
        <p:nvSpPr>
          <p:cNvPr id="15373" name="Text Box 11"/>
          <p:cNvSpPr txBox="1">
            <a:spLocks noChangeArrowheads="1"/>
          </p:cNvSpPr>
          <p:nvPr/>
        </p:nvSpPr>
        <p:spPr bwMode="auto">
          <a:xfrm>
            <a:off x="6532563" y="3733800"/>
            <a:ext cx="1430337" cy="406400"/>
          </a:xfrm>
          <a:prstGeom prst="rect">
            <a:avLst/>
          </a:prstGeom>
          <a:noFill/>
          <a:ln w="9525" algn="ctr">
            <a:solidFill>
              <a:schemeClr val="tx1"/>
            </a:solidFill>
            <a:miter lim="800000"/>
            <a:headEnd/>
            <a:tailEnd/>
          </a:ln>
        </p:spPr>
        <p:txBody>
          <a:bodyPr wrap="none">
            <a:spAutoFit/>
          </a:bodyPr>
          <a:lstStyle/>
          <a:p>
            <a:pPr marL="342900" indent="-342900"/>
            <a:r>
              <a:rPr lang="en-US"/>
              <a:t>  Word 2    </a:t>
            </a:r>
          </a:p>
        </p:txBody>
      </p:sp>
      <p:sp>
        <p:nvSpPr>
          <p:cNvPr id="15374" name="Text Box 12"/>
          <p:cNvSpPr txBox="1">
            <a:spLocks noChangeArrowheads="1"/>
          </p:cNvSpPr>
          <p:nvPr/>
        </p:nvSpPr>
        <p:spPr bwMode="auto">
          <a:xfrm>
            <a:off x="6532563" y="4152900"/>
            <a:ext cx="1430337" cy="406400"/>
          </a:xfrm>
          <a:prstGeom prst="rect">
            <a:avLst/>
          </a:prstGeom>
          <a:noFill/>
          <a:ln w="9525" algn="ctr">
            <a:solidFill>
              <a:schemeClr val="tx1"/>
            </a:solidFill>
            <a:miter lim="800000"/>
            <a:headEnd/>
            <a:tailEnd/>
          </a:ln>
        </p:spPr>
        <p:txBody>
          <a:bodyPr wrap="none">
            <a:spAutoFit/>
          </a:bodyPr>
          <a:lstStyle/>
          <a:p>
            <a:pPr marL="342900" indent="-342900"/>
            <a:r>
              <a:rPr lang="en-US"/>
              <a:t>  Word 3    </a:t>
            </a:r>
          </a:p>
        </p:txBody>
      </p:sp>
      <p:sp>
        <p:nvSpPr>
          <p:cNvPr id="15375" name="Text Box 13"/>
          <p:cNvSpPr txBox="1">
            <a:spLocks noChangeArrowheads="1"/>
          </p:cNvSpPr>
          <p:nvPr/>
        </p:nvSpPr>
        <p:spPr bwMode="auto">
          <a:xfrm>
            <a:off x="6532563" y="4572000"/>
            <a:ext cx="1425575" cy="406400"/>
          </a:xfrm>
          <a:prstGeom prst="rect">
            <a:avLst/>
          </a:prstGeom>
          <a:noFill/>
          <a:ln w="9525" algn="ctr">
            <a:solidFill>
              <a:schemeClr val="tx1"/>
            </a:solidFill>
            <a:miter lim="800000"/>
            <a:headEnd/>
            <a:tailEnd/>
          </a:ln>
        </p:spPr>
        <p:txBody>
          <a:bodyPr wrap="none">
            <a:spAutoFit/>
          </a:bodyPr>
          <a:lstStyle/>
          <a:p>
            <a:pPr marL="342900" indent="-342900"/>
            <a:r>
              <a:rPr lang="en-US"/>
              <a:t>         …     </a:t>
            </a:r>
          </a:p>
        </p:txBody>
      </p:sp>
      <p:sp>
        <p:nvSpPr>
          <p:cNvPr id="15376" name="Text Box 14"/>
          <p:cNvSpPr txBox="1">
            <a:spLocks noChangeArrowheads="1"/>
          </p:cNvSpPr>
          <p:nvPr/>
        </p:nvSpPr>
        <p:spPr bwMode="auto">
          <a:xfrm>
            <a:off x="6532563" y="4992688"/>
            <a:ext cx="1444625" cy="406400"/>
          </a:xfrm>
          <a:prstGeom prst="rect">
            <a:avLst/>
          </a:prstGeom>
          <a:noFill/>
          <a:ln w="9525" algn="ctr">
            <a:solidFill>
              <a:schemeClr val="tx1"/>
            </a:solidFill>
            <a:miter lim="800000"/>
            <a:headEnd/>
            <a:tailEnd/>
          </a:ln>
        </p:spPr>
        <p:txBody>
          <a:bodyPr wrap="none">
            <a:spAutoFit/>
          </a:bodyPr>
          <a:lstStyle/>
          <a:p>
            <a:pPr marL="342900" indent="-342900"/>
            <a:r>
              <a:rPr lang="en-US"/>
              <a:t>Word 2</a:t>
            </a:r>
            <a:r>
              <a:rPr lang="en-US" baseline="30000"/>
              <a:t>m</a:t>
            </a:r>
            <a:r>
              <a:rPr lang="en-US"/>
              <a:t>-1 </a:t>
            </a:r>
          </a:p>
        </p:txBody>
      </p:sp>
      <p:sp>
        <p:nvSpPr>
          <p:cNvPr id="15377" name="Line 15"/>
          <p:cNvSpPr>
            <a:spLocks noChangeShapeType="1"/>
          </p:cNvSpPr>
          <p:nvPr/>
        </p:nvSpPr>
        <p:spPr bwMode="auto">
          <a:xfrm>
            <a:off x="3963988" y="3413125"/>
            <a:ext cx="609600" cy="352425"/>
          </a:xfrm>
          <a:prstGeom prst="line">
            <a:avLst/>
          </a:prstGeom>
          <a:noFill/>
          <a:ln w="9525">
            <a:solidFill>
              <a:schemeClr val="tx1"/>
            </a:solidFill>
            <a:round/>
            <a:headEnd/>
            <a:tailEnd/>
          </a:ln>
        </p:spPr>
        <p:txBody>
          <a:bodyPr wrap="none">
            <a:spAutoFit/>
          </a:bodyPr>
          <a:lstStyle/>
          <a:p>
            <a:endParaRPr lang="en-US"/>
          </a:p>
        </p:txBody>
      </p:sp>
      <p:sp>
        <p:nvSpPr>
          <p:cNvPr id="15378" name="Line 16"/>
          <p:cNvSpPr>
            <a:spLocks noChangeShapeType="1"/>
          </p:cNvSpPr>
          <p:nvPr/>
        </p:nvSpPr>
        <p:spPr bwMode="auto">
          <a:xfrm>
            <a:off x="4038600" y="3951288"/>
            <a:ext cx="609600" cy="0"/>
          </a:xfrm>
          <a:prstGeom prst="line">
            <a:avLst/>
          </a:prstGeom>
          <a:noFill/>
          <a:ln w="9525">
            <a:solidFill>
              <a:schemeClr val="tx1"/>
            </a:solidFill>
            <a:round/>
            <a:headEnd/>
            <a:tailEnd/>
          </a:ln>
        </p:spPr>
        <p:txBody>
          <a:bodyPr wrap="none">
            <a:spAutoFit/>
          </a:bodyPr>
          <a:lstStyle/>
          <a:p>
            <a:endParaRPr lang="en-US"/>
          </a:p>
        </p:txBody>
      </p:sp>
      <p:sp>
        <p:nvSpPr>
          <p:cNvPr id="15379" name="Line 17"/>
          <p:cNvSpPr>
            <a:spLocks noChangeShapeType="1"/>
          </p:cNvSpPr>
          <p:nvPr/>
        </p:nvSpPr>
        <p:spPr bwMode="auto">
          <a:xfrm flipV="1">
            <a:off x="4114800" y="4256088"/>
            <a:ext cx="457200" cy="457200"/>
          </a:xfrm>
          <a:prstGeom prst="line">
            <a:avLst/>
          </a:prstGeom>
          <a:noFill/>
          <a:ln w="9525">
            <a:solidFill>
              <a:schemeClr val="tx1"/>
            </a:solidFill>
            <a:round/>
            <a:headEnd/>
            <a:tailEnd/>
          </a:ln>
        </p:spPr>
        <p:txBody>
          <a:bodyPr wrap="none">
            <a:spAutoFit/>
          </a:bodyPr>
          <a:lstStyle/>
          <a:p>
            <a:endParaRPr lang="en-US"/>
          </a:p>
        </p:txBody>
      </p:sp>
      <p:sp>
        <p:nvSpPr>
          <p:cNvPr id="15380" name="Line 18"/>
          <p:cNvSpPr>
            <a:spLocks noChangeShapeType="1"/>
          </p:cNvSpPr>
          <p:nvPr/>
        </p:nvSpPr>
        <p:spPr bwMode="auto">
          <a:xfrm flipV="1">
            <a:off x="5791200" y="3113088"/>
            <a:ext cx="685800" cy="685800"/>
          </a:xfrm>
          <a:prstGeom prst="line">
            <a:avLst/>
          </a:prstGeom>
          <a:noFill/>
          <a:ln w="9525">
            <a:solidFill>
              <a:schemeClr val="tx1"/>
            </a:solidFill>
            <a:round/>
            <a:headEnd/>
            <a:tailEnd/>
          </a:ln>
        </p:spPr>
        <p:txBody>
          <a:bodyPr wrap="none">
            <a:spAutoFit/>
          </a:bodyPr>
          <a:lstStyle/>
          <a:p>
            <a:endParaRPr lang="en-US"/>
          </a:p>
        </p:txBody>
      </p:sp>
      <p:sp>
        <p:nvSpPr>
          <p:cNvPr id="15381" name="Line 19"/>
          <p:cNvSpPr>
            <a:spLocks noChangeShapeType="1"/>
          </p:cNvSpPr>
          <p:nvPr/>
        </p:nvSpPr>
        <p:spPr bwMode="auto">
          <a:xfrm flipV="1">
            <a:off x="5791200" y="3556000"/>
            <a:ext cx="685800" cy="395288"/>
          </a:xfrm>
          <a:prstGeom prst="line">
            <a:avLst/>
          </a:prstGeom>
          <a:noFill/>
          <a:ln w="9525">
            <a:solidFill>
              <a:schemeClr val="tx1"/>
            </a:solidFill>
            <a:round/>
            <a:headEnd/>
            <a:tailEnd/>
          </a:ln>
        </p:spPr>
        <p:txBody>
          <a:bodyPr>
            <a:spAutoFit/>
          </a:bodyPr>
          <a:lstStyle/>
          <a:p>
            <a:endParaRPr lang="en-US"/>
          </a:p>
        </p:txBody>
      </p:sp>
      <p:sp>
        <p:nvSpPr>
          <p:cNvPr id="15382" name="Line 20"/>
          <p:cNvSpPr>
            <a:spLocks noChangeShapeType="1"/>
          </p:cNvSpPr>
          <p:nvPr/>
        </p:nvSpPr>
        <p:spPr bwMode="auto">
          <a:xfrm flipV="1">
            <a:off x="5791200" y="4027488"/>
            <a:ext cx="762000" cy="76200"/>
          </a:xfrm>
          <a:prstGeom prst="line">
            <a:avLst/>
          </a:prstGeom>
          <a:noFill/>
          <a:ln w="9525">
            <a:solidFill>
              <a:schemeClr val="tx1"/>
            </a:solidFill>
            <a:round/>
            <a:headEnd/>
            <a:tailEnd/>
          </a:ln>
        </p:spPr>
        <p:txBody>
          <a:bodyPr wrap="none">
            <a:spAutoFit/>
          </a:bodyPr>
          <a:lstStyle/>
          <a:p>
            <a:endParaRPr lang="en-US"/>
          </a:p>
        </p:txBody>
      </p:sp>
      <p:sp>
        <p:nvSpPr>
          <p:cNvPr id="15383" name="Line 21"/>
          <p:cNvSpPr>
            <a:spLocks noChangeShapeType="1"/>
          </p:cNvSpPr>
          <p:nvPr/>
        </p:nvSpPr>
        <p:spPr bwMode="auto">
          <a:xfrm>
            <a:off x="5791200" y="4332288"/>
            <a:ext cx="685800" cy="838200"/>
          </a:xfrm>
          <a:prstGeom prst="line">
            <a:avLst/>
          </a:prstGeom>
          <a:noFill/>
          <a:ln w="9525">
            <a:solidFill>
              <a:schemeClr val="tx1"/>
            </a:solidFill>
            <a:round/>
            <a:headEnd/>
            <a:tailEnd/>
          </a:ln>
        </p:spPr>
        <p:txBody>
          <a:bodyPr wrap="none">
            <a:spAutoFit/>
          </a:bodyPr>
          <a:lstStyle/>
          <a:p>
            <a:endParaRPr lang="en-US"/>
          </a:p>
        </p:txBody>
      </p:sp>
      <p:sp>
        <p:nvSpPr>
          <p:cNvPr id="15384" name="Line 22"/>
          <p:cNvSpPr>
            <a:spLocks noChangeShapeType="1"/>
          </p:cNvSpPr>
          <p:nvPr/>
        </p:nvSpPr>
        <p:spPr bwMode="auto">
          <a:xfrm>
            <a:off x="5791200" y="4256088"/>
            <a:ext cx="762000" cy="76200"/>
          </a:xfrm>
          <a:prstGeom prst="line">
            <a:avLst/>
          </a:prstGeom>
          <a:noFill/>
          <a:ln w="9525">
            <a:solidFill>
              <a:schemeClr val="tx1"/>
            </a:solidFill>
            <a:round/>
            <a:headEnd/>
            <a:tailEnd/>
          </a:ln>
        </p:spPr>
        <p:txBody>
          <a:bodyPr wrap="none">
            <a:spAutoFit/>
          </a:bodyPr>
          <a:lstStyle/>
          <a:p>
            <a:endParaRPr lang="en-US"/>
          </a:p>
        </p:txBody>
      </p:sp>
      <p:sp>
        <p:nvSpPr>
          <p:cNvPr id="15385" name="Line 23"/>
          <p:cNvSpPr>
            <a:spLocks noChangeShapeType="1"/>
          </p:cNvSpPr>
          <p:nvPr/>
        </p:nvSpPr>
        <p:spPr bwMode="auto">
          <a:xfrm>
            <a:off x="6934200" y="5399088"/>
            <a:ext cx="0" cy="228600"/>
          </a:xfrm>
          <a:prstGeom prst="line">
            <a:avLst/>
          </a:prstGeom>
          <a:noFill/>
          <a:ln w="9525">
            <a:solidFill>
              <a:schemeClr val="tx1"/>
            </a:solidFill>
            <a:round/>
            <a:headEnd type="arrow" w="med" len="med"/>
            <a:tailEnd type="arrow" w="med" len="med"/>
          </a:ln>
        </p:spPr>
        <p:txBody>
          <a:bodyPr wrap="none">
            <a:spAutoFit/>
          </a:bodyPr>
          <a:lstStyle/>
          <a:p>
            <a:endParaRPr lang="en-US"/>
          </a:p>
        </p:txBody>
      </p:sp>
      <p:sp>
        <p:nvSpPr>
          <p:cNvPr id="15386" name="Line 24"/>
          <p:cNvSpPr>
            <a:spLocks noChangeShapeType="1"/>
          </p:cNvSpPr>
          <p:nvPr/>
        </p:nvSpPr>
        <p:spPr bwMode="auto">
          <a:xfrm>
            <a:off x="7086600" y="5399088"/>
            <a:ext cx="0" cy="228600"/>
          </a:xfrm>
          <a:prstGeom prst="line">
            <a:avLst/>
          </a:prstGeom>
          <a:noFill/>
          <a:ln w="9525">
            <a:solidFill>
              <a:schemeClr val="tx1"/>
            </a:solidFill>
            <a:round/>
            <a:headEnd type="arrow" w="med" len="med"/>
            <a:tailEnd type="arrow" w="med" len="med"/>
          </a:ln>
        </p:spPr>
        <p:txBody>
          <a:bodyPr wrap="none">
            <a:spAutoFit/>
          </a:bodyPr>
          <a:lstStyle/>
          <a:p>
            <a:endParaRPr lang="en-US"/>
          </a:p>
        </p:txBody>
      </p:sp>
      <p:sp>
        <p:nvSpPr>
          <p:cNvPr id="15387" name="Line 25"/>
          <p:cNvSpPr>
            <a:spLocks noChangeShapeType="1"/>
          </p:cNvSpPr>
          <p:nvPr/>
        </p:nvSpPr>
        <p:spPr bwMode="auto">
          <a:xfrm>
            <a:off x="7239000" y="5399088"/>
            <a:ext cx="0" cy="228600"/>
          </a:xfrm>
          <a:prstGeom prst="line">
            <a:avLst/>
          </a:prstGeom>
          <a:noFill/>
          <a:ln w="9525">
            <a:solidFill>
              <a:schemeClr val="tx1"/>
            </a:solidFill>
            <a:round/>
            <a:headEnd type="arrow" w="med" len="med"/>
            <a:tailEnd type="arrow" w="med" len="med"/>
          </a:ln>
        </p:spPr>
        <p:txBody>
          <a:bodyPr wrap="none">
            <a:spAutoFit/>
          </a:bodyPr>
          <a:lstStyle/>
          <a:p>
            <a:endParaRPr lang="en-US"/>
          </a:p>
        </p:txBody>
      </p:sp>
      <p:sp>
        <p:nvSpPr>
          <p:cNvPr id="15388" name="Line 26"/>
          <p:cNvSpPr>
            <a:spLocks noChangeShapeType="1"/>
          </p:cNvSpPr>
          <p:nvPr/>
        </p:nvSpPr>
        <p:spPr bwMode="auto">
          <a:xfrm>
            <a:off x="7391400" y="5399088"/>
            <a:ext cx="0" cy="228600"/>
          </a:xfrm>
          <a:prstGeom prst="line">
            <a:avLst/>
          </a:prstGeom>
          <a:noFill/>
          <a:ln w="9525">
            <a:solidFill>
              <a:schemeClr val="tx1"/>
            </a:solidFill>
            <a:round/>
            <a:headEnd type="arrow" w="med" len="med"/>
            <a:tailEnd type="arrow" w="med" len="med"/>
          </a:ln>
        </p:spPr>
        <p:txBody>
          <a:bodyPr wrap="none">
            <a:spAutoFit/>
          </a:bodyPr>
          <a:lstStyle/>
          <a:p>
            <a:endParaRPr lang="en-US"/>
          </a:p>
        </p:txBody>
      </p:sp>
      <p:sp>
        <p:nvSpPr>
          <p:cNvPr id="15389" name="Line 27"/>
          <p:cNvSpPr>
            <a:spLocks noChangeShapeType="1"/>
          </p:cNvSpPr>
          <p:nvPr/>
        </p:nvSpPr>
        <p:spPr bwMode="auto">
          <a:xfrm>
            <a:off x="7543800" y="5399088"/>
            <a:ext cx="0" cy="228600"/>
          </a:xfrm>
          <a:prstGeom prst="line">
            <a:avLst/>
          </a:prstGeom>
          <a:noFill/>
          <a:ln w="9525">
            <a:solidFill>
              <a:schemeClr val="tx1"/>
            </a:solidFill>
            <a:round/>
            <a:headEnd type="arrow" w="med" len="med"/>
            <a:tailEnd type="arrow" w="med" len="med"/>
          </a:ln>
        </p:spPr>
        <p:txBody>
          <a:bodyPr wrap="none">
            <a:spAutoFit/>
          </a:bodyPr>
          <a:lstStyle/>
          <a:p>
            <a:endParaRPr lang="en-US"/>
          </a:p>
        </p:txBody>
      </p:sp>
      <p:sp>
        <p:nvSpPr>
          <p:cNvPr id="15390" name="Text Box 28"/>
          <p:cNvSpPr txBox="1">
            <a:spLocks noChangeArrowheads="1"/>
          </p:cNvSpPr>
          <p:nvPr/>
        </p:nvSpPr>
        <p:spPr bwMode="auto">
          <a:xfrm>
            <a:off x="6810375" y="5562600"/>
            <a:ext cx="1190625" cy="396875"/>
          </a:xfrm>
          <a:prstGeom prst="rect">
            <a:avLst/>
          </a:prstGeom>
          <a:noFill/>
          <a:ln w="9525" algn="ctr">
            <a:noFill/>
            <a:miter lim="800000"/>
            <a:headEnd/>
            <a:tailEnd/>
          </a:ln>
        </p:spPr>
        <p:txBody>
          <a:bodyPr wrap="none">
            <a:spAutoFit/>
          </a:bodyPr>
          <a:lstStyle/>
          <a:p>
            <a:pPr marL="342900" indent="-342900" algn="ctr"/>
            <a:r>
              <a:rPr lang="en-US"/>
              <a:t>D</a:t>
            </a:r>
            <a:r>
              <a:rPr lang="en-US" baseline="-25000"/>
              <a:t>0</a:t>
            </a:r>
            <a:r>
              <a:rPr lang="en-US"/>
              <a:t> .. D</a:t>
            </a:r>
            <a:r>
              <a:rPr lang="en-US" baseline="-25000"/>
              <a:t>w-1</a:t>
            </a:r>
          </a:p>
        </p:txBody>
      </p:sp>
      <p:sp>
        <p:nvSpPr>
          <p:cNvPr id="15391" name="Text Box 29"/>
          <p:cNvSpPr txBox="1">
            <a:spLocks noChangeArrowheads="1"/>
          </p:cNvSpPr>
          <p:nvPr/>
        </p:nvSpPr>
        <p:spPr bwMode="auto">
          <a:xfrm>
            <a:off x="2743200" y="5181600"/>
            <a:ext cx="2878138" cy="854075"/>
          </a:xfrm>
          <a:prstGeom prst="rect">
            <a:avLst/>
          </a:prstGeom>
          <a:noFill/>
          <a:ln w="9525" algn="ctr">
            <a:noFill/>
            <a:miter lim="800000"/>
            <a:headEnd/>
            <a:tailEnd/>
          </a:ln>
        </p:spPr>
        <p:txBody>
          <a:bodyPr wrap="none">
            <a:spAutoFit/>
          </a:bodyPr>
          <a:lstStyle/>
          <a:p>
            <a:pPr marL="342900" indent="-342900"/>
            <a:r>
              <a:rPr lang="en-US"/>
              <a:t>Pin Count (Fan in/out) ?</a:t>
            </a:r>
          </a:p>
          <a:p>
            <a:pPr marL="342900" indent="-342900"/>
            <a:r>
              <a:rPr lang="en-US"/>
              <a:t>Footprint ?</a:t>
            </a:r>
          </a:p>
        </p:txBody>
      </p:sp>
      <p:sp>
        <p:nvSpPr>
          <p:cNvPr id="15392" name="Text Box 30"/>
          <p:cNvSpPr txBox="1">
            <a:spLocks noChangeArrowheads="1"/>
          </p:cNvSpPr>
          <p:nvPr/>
        </p:nvSpPr>
        <p:spPr bwMode="auto">
          <a:xfrm>
            <a:off x="6013450" y="2879725"/>
            <a:ext cx="387350" cy="336550"/>
          </a:xfrm>
          <a:prstGeom prst="rect">
            <a:avLst/>
          </a:prstGeom>
          <a:noFill/>
          <a:ln w="9525" algn="ctr">
            <a:noFill/>
            <a:miter lim="800000"/>
            <a:headEnd/>
            <a:tailEnd/>
          </a:ln>
        </p:spPr>
        <p:txBody>
          <a:bodyPr wrap="none">
            <a:spAutoFit/>
          </a:bodyPr>
          <a:lstStyle/>
          <a:p>
            <a:pPr marL="342900" indent="-342900" algn="ctr"/>
            <a:r>
              <a:rPr lang="en-US" sz="1600" i="1"/>
              <a:t>cs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a:noFill/>
        </p:spPr>
        <p:txBody>
          <a:bodyPr/>
          <a:lstStyle/>
          <a:p>
            <a:r>
              <a:rPr lang="en-US" dirty="0" smtClean="0"/>
              <a:t>Fall 2012</a:t>
            </a:r>
            <a:endParaRPr lang="en-US" dirty="0" smtClean="0"/>
          </a:p>
        </p:txBody>
      </p:sp>
      <p:sp>
        <p:nvSpPr>
          <p:cNvPr id="16387" name="Footer Placeholder 4"/>
          <p:cNvSpPr>
            <a:spLocks noGrp="1"/>
          </p:cNvSpPr>
          <p:nvPr>
            <p:ph type="ftr" sz="quarter" idx="11"/>
          </p:nvPr>
        </p:nvSpPr>
        <p:spPr>
          <a:noFill/>
        </p:spPr>
        <p:txBody>
          <a:bodyPr/>
          <a:lstStyle/>
          <a:p>
            <a:r>
              <a:rPr lang="en-US" smtClean="0"/>
              <a:t>SYSC 5704: Elements of Computer Systems</a:t>
            </a:r>
          </a:p>
        </p:txBody>
      </p:sp>
      <p:sp>
        <p:nvSpPr>
          <p:cNvPr id="16388" name="Slide Number Placeholder 5"/>
          <p:cNvSpPr>
            <a:spLocks noGrp="1"/>
          </p:cNvSpPr>
          <p:nvPr>
            <p:ph type="sldNum" sz="quarter" idx="12"/>
          </p:nvPr>
        </p:nvSpPr>
        <p:spPr>
          <a:noFill/>
        </p:spPr>
        <p:txBody>
          <a:bodyPr/>
          <a:lstStyle/>
          <a:p>
            <a:fld id="{C33C296E-F3B5-4A51-AB38-E1C62A365C27}" type="slidenum">
              <a:rPr lang="en-US" smtClean="0"/>
              <a:pPr/>
              <a:t>16</a:t>
            </a:fld>
            <a:endParaRPr lang="en-US" smtClean="0"/>
          </a:p>
        </p:txBody>
      </p:sp>
      <p:sp>
        <p:nvSpPr>
          <p:cNvPr id="16389" name="Rectangle 2"/>
          <p:cNvSpPr>
            <a:spLocks noGrp="1" noChangeArrowheads="1"/>
          </p:cNvSpPr>
          <p:nvPr>
            <p:ph type="title"/>
          </p:nvPr>
        </p:nvSpPr>
        <p:spPr>
          <a:xfrm>
            <a:off x="457200" y="76200"/>
            <a:ext cx="8229600" cy="1143000"/>
          </a:xfrm>
        </p:spPr>
        <p:txBody>
          <a:bodyPr/>
          <a:lstStyle/>
          <a:p>
            <a:pPr eaLnBrk="1" hangingPunct="1"/>
            <a:r>
              <a:rPr lang="en-GB" smtClean="0"/>
              <a:t>Memory </a:t>
            </a:r>
            <a:r>
              <a:rPr lang="en-GB" smtClean="0">
                <a:solidFill>
                  <a:schemeClr val="accent2"/>
                </a:solidFill>
              </a:rPr>
              <a:t>Organization - Internal</a:t>
            </a:r>
            <a:endParaRPr lang="en-US" smtClean="0">
              <a:solidFill>
                <a:schemeClr val="accent2"/>
              </a:solidFill>
            </a:endParaRPr>
          </a:p>
        </p:txBody>
      </p:sp>
      <p:pic>
        <p:nvPicPr>
          <p:cNvPr id="376836" name="Picture 4"/>
          <p:cNvPicPr>
            <a:picLocks noChangeAspect="1" noChangeArrowheads="1"/>
          </p:cNvPicPr>
          <p:nvPr/>
        </p:nvPicPr>
        <p:blipFill>
          <a:blip r:embed="rId3" cstate="print"/>
          <a:srcRect/>
          <a:stretch>
            <a:fillRect/>
          </a:stretch>
        </p:blipFill>
        <p:spPr bwMode="auto">
          <a:xfrm>
            <a:off x="561975" y="5029200"/>
            <a:ext cx="2943225" cy="1743075"/>
          </a:xfrm>
          <a:prstGeom prst="rect">
            <a:avLst/>
          </a:prstGeom>
          <a:noFill/>
          <a:ln w="9525" algn="ctr">
            <a:noFill/>
            <a:miter lim="800000"/>
            <a:headEnd/>
            <a:tailEnd/>
          </a:ln>
        </p:spPr>
      </p:pic>
      <p:pic>
        <p:nvPicPr>
          <p:cNvPr id="16391" name="Picture 5"/>
          <p:cNvPicPr>
            <a:picLocks noChangeAspect="1" noChangeArrowheads="1"/>
          </p:cNvPicPr>
          <p:nvPr/>
        </p:nvPicPr>
        <p:blipFill>
          <a:blip r:embed="rId4" cstate="print"/>
          <a:srcRect/>
          <a:stretch>
            <a:fillRect/>
          </a:stretch>
        </p:blipFill>
        <p:spPr bwMode="auto">
          <a:xfrm>
            <a:off x="152400" y="990600"/>
            <a:ext cx="8763000" cy="4389438"/>
          </a:xfrm>
          <a:prstGeom prst="rect">
            <a:avLst/>
          </a:prstGeom>
          <a:noFill/>
          <a:ln w="9525" algn="ctr">
            <a:noFill/>
            <a:miter lim="800000"/>
            <a:headEnd/>
            <a:tailEnd/>
          </a:ln>
        </p:spPr>
      </p:pic>
      <p:pic>
        <p:nvPicPr>
          <p:cNvPr id="376838" name="Picture 6"/>
          <p:cNvPicPr>
            <a:picLocks noGrp="1" noChangeAspect="1" noChangeArrowheads="1"/>
          </p:cNvPicPr>
          <p:nvPr>
            <p:ph type="body" idx="1"/>
          </p:nvPr>
        </p:nvPicPr>
        <p:blipFill>
          <a:blip r:embed="rId3" cstate="print"/>
          <a:srcRect/>
          <a:stretch>
            <a:fillRect/>
          </a:stretch>
        </p:blipFill>
        <p:spPr>
          <a:xfrm>
            <a:off x="5667375" y="5038725"/>
            <a:ext cx="2943225" cy="1743075"/>
          </a:xfrm>
          <a:noFill/>
        </p:spPr>
      </p:pic>
      <p:sp>
        <p:nvSpPr>
          <p:cNvPr id="376839" name="Text Box 7"/>
          <p:cNvSpPr txBox="1">
            <a:spLocks noChangeArrowheads="1"/>
          </p:cNvSpPr>
          <p:nvPr/>
        </p:nvSpPr>
        <p:spPr bwMode="auto">
          <a:xfrm>
            <a:off x="5105400" y="5745163"/>
            <a:ext cx="1201738" cy="304800"/>
          </a:xfrm>
          <a:prstGeom prst="rect">
            <a:avLst/>
          </a:prstGeom>
          <a:solidFill>
            <a:schemeClr val="bg1"/>
          </a:solidFill>
          <a:ln w="9525" algn="ctr">
            <a:noFill/>
            <a:miter lim="800000"/>
            <a:headEnd/>
            <a:tailEnd/>
          </a:ln>
        </p:spPr>
        <p:txBody>
          <a:bodyPr>
            <a:spAutoFit/>
          </a:bodyPr>
          <a:lstStyle/>
          <a:p>
            <a:pPr marL="342900" indent="-342900" algn="ctr"/>
            <a:r>
              <a:rPr lang="en-US" sz="1400" i="1"/>
              <a:t>A</a:t>
            </a:r>
            <a:r>
              <a:rPr lang="en-US" sz="1400" i="1" baseline="-25000"/>
              <a:t>0</a:t>
            </a:r>
            <a:r>
              <a:rPr lang="en-US" sz="1400" i="1"/>
              <a:t>-A </a:t>
            </a:r>
            <a:r>
              <a:rPr lang="en-US" sz="1600" i="1" baseline="-25000"/>
              <a:t>(m/2)-1</a:t>
            </a:r>
          </a:p>
        </p:txBody>
      </p:sp>
      <p:sp>
        <p:nvSpPr>
          <p:cNvPr id="376840" name="Oval 8"/>
          <p:cNvSpPr>
            <a:spLocks noChangeArrowheads="1"/>
          </p:cNvSpPr>
          <p:nvPr/>
        </p:nvSpPr>
        <p:spPr bwMode="auto">
          <a:xfrm>
            <a:off x="228600" y="5562600"/>
            <a:ext cx="1066800" cy="609600"/>
          </a:xfrm>
          <a:prstGeom prst="ellipse">
            <a:avLst/>
          </a:prstGeom>
          <a:noFill/>
          <a:ln w="19050" algn="ctr">
            <a:solidFill>
              <a:schemeClr val="hlink"/>
            </a:solidFill>
            <a:round/>
            <a:headEnd/>
            <a:tailEnd/>
          </a:ln>
        </p:spPr>
        <p:txBody>
          <a:bodyPr wrap="none" anchor="ctr">
            <a:spAutoFit/>
          </a:bodyPr>
          <a:lstStyle/>
          <a:p>
            <a:endParaRPr lang="en-US"/>
          </a:p>
        </p:txBody>
      </p:sp>
      <p:sp>
        <p:nvSpPr>
          <p:cNvPr id="376841" name="Oval 9"/>
          <p:cNvSpPr>
            <a:spLocks noChangeArrowheads="1"/>
          </p:cNvSpPr>
          <p:nvPr/>
        </p:nvSpPr>
        <p:spPr bwMode="auto">
          <a:xfrm>
            <a:off x="5181600" y="5562600"/>
            <a:ext cx="1066800" cy="609600"/>
          </a:xfrm>
          <a:prstGeom prst="ellipse">
            <a:avLst/>
          </a:prstGeom>
          <a:noFill/>
          <a:ln w="19050" algn="ctr">
            <a:solidFill>
              <a:schemeClr val="hlink"/>
            </a:solidFill>
            <a:round/>
            <a:headEnd/>
            <a:tailEnd/>
          </a:ln>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76836"/>
                                        </p:tgtEl>
                                        <p:attrNameLst>
                                          <p:attrName>style.visibility</p:attrName>
                                        </p:attrNameLst>
                                      </p:cBhvr>
                                      <p:to>
                                        <p:strVal val="visible"/>
                                      </p:to>
                                    </p:set>
                                    <p:anim calcmode="lin" valueType="num">
                                      <p:cBhvr additive="base">
                                        <p:cTn id="7" dur="500" fill="hold"/>
                                        <p:tgtEl>
                                          <p:spTgt spid="376836"/>
                                        </p:tgtEl>
                                        <p:attrNameLst>
                                          <p:attrName>ppt_x</p:attrName>
                                        </p:attrNameLst>
                                      </p:cBhvr>
                                      <p:tavLst>
                                        <p:tav tm="0">
                                          <p:val>
                                            <p:strVal val="#ppt_x"/>
                                          </p:val>
                                        </p:tav>
                                        <p:tav tm="100000">
                                          <p:val>
                                            <p:strVal val="#ppt_x"/>
                                          </p:val>
                                        </p:tav>
                                      </p:tavLst>
                                    </p:anim>
                                    <p:anim calcmode="lin" valueType="num">
                                      <p:cBhvr additive="base">
                                        <p:cTn id="8" dur="500" fill="hold"/>
                                        <p:tgtEl>
                                          <p:spTgt spid="37683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76838"/>
                                        </p:tgtEl>
                                        <p:attrNameLst>
                                          <p:attrName>style.visibility</p:attrName>
                                        </p:attrNameLst>
                                      </p:cBhvr>
                                      <p:to>
                                        <p:strVal val="visible"/>
                                      </p:to>
                                    </p:set>
                                    <p:anim calcmode="lin" valueType="num">
                                      <p:cBhvr additive="base">
                                        <p:cTn id="11" dur="500" fill="hold"/>
                                        <p:tgtEl>
                                          <p:spTgt spid="376838"/>
                                        </p:tgtEl>
                                        <p:attrNameLst>
                                          <p:attrName>ppt_x</p:attrName>
                                        </p:attrNameLst>
                                      </p:cBhvr>
                                      <p:tavLst>
                                        <p:tav tm="0">
                                          <p:val>
                                            <p:strVal val="#ppt_x"/>
                                          </p:val>
                                        </p:tav>
                                        <p:tav tm="100000">
                                          <p:val>
                                            <p:strVal val="#ppt_x"/>
                                          </p:val>
                                        </p:tav>
                                      </p:tavLst>
                                    </p:anim>
                                    <p:anim calcmode="lin" valueType="num">
                                      <p:cBhvr additive="base">
                                        <p:cTn id="12" dur="500" fill="hold"/>
                                        <p:tgtEl>
                                          <p:spTgt spid="3768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76839"/>
                                        </p:tgtEl>
                                        <p:attrNameLst>
                                          <p:attrName>style.visibility</p:attrName>
                                        </p:attrNameLst>
                                      </p:cBhvr>
                                      <p:to>
                                        <p:strVal val="visible"/>
                                      </p:to>
                                    </p:set>
                                    <p:anim calcmode="lin" valueType="num">
                                      <p:cBhvr additive="base">
                                        <p:cTn id="15" dur="500" fill="hold"/>
                                        <p:tgtEl>
                                          <p:spTgt spid="376839"/>
                                        </p:tgtEl>
                                        <p:attrNameLst>
                                          <p:attrName>ppt_x</p:attrName>
                                        </p:attrNameLst>
                                      </p:cBhvr>
                                      <p:tavLst>
                                        <p:tav tm="0">
                                          <p:val>
                                            <p:strVal val="#ppt_x"/>
                                          </p:val>
                                        </p:tav>
                                        <p:tav tm="100000">
                                          <p:val>
                                            <p:strVal val="#ppt_x"/>
                                          </p:val>
                                        </p:tav>
                                      </p:tavLst>
                                    </p:anim>
                                    <p:anim calcmode="lin" valueType="num">
                                      <p:cBhvr additive="base">
                                        <p:cTn id="16" dur="500" fill="hold"/>
                                        <p:tgtEl>
                                          <p:spTgt spid="37683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76840"/>
                                        </p:tgtEl>
                                        <p:attrNameLst>
                                          <p:attrName>style.visibility</p:attrName>
                                        </p:attrNameLst>
                                      </p:cBhvr>
                                      <p:to>
                                        <p:strVal val="visible"/>
                                      </p:to>
                                    </p:set>
                                    <p:anim calcmode="lin" valueType="num">
                                      <p:cBhvr additive="base">
                                        <p:cTn id="19" dur="500" fill="hold"/>
                                        <p:tgtEl>
                                          <p:spTgt spid="376840"/>
                                        </p:tgtEl>
                                        <p:attrNameLst>
                                          <p:attrName>ppt_x</p:attrName>
                                        </p:attrNameLst>
                                      </p:cBhvr>
                                      <p:tavLst>
                                        <p:tav tm="0">
                                          <p:val>
                                            <p:strVal val="#ppt_x"/>
                                          </p:val>
                                        </p:tav>
                                        <p:tav tm="100000">
                                          <p:val>
                                            <p:strVal val="#ppt_x"/>
                                          </p:val>
                                        </p:tav>
                                      </p:tavLst>
                                    </p:anim>
                                    <p:anim calcmode="lin" valueType="num">
                                      <p:cBhvr additive="base">
                                        <p:cTn id="20" dur="500" fill="hold"/>
                                        <p:tgtEl>
                                          <p:spTgt spid="37684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76841"/>
                                        </p:tgtEl>
                                        <p:attrNameLst>
                                          <p:attrName>style.visibility</p:attrName>
                                        </p:attrNameLst>
                                      </p:cBhvr>
                                      <p:to>
                                        <p:strVal val="visible"/>
                                      </p:to>
                                    </p:set>
                                    <p:anim calcmode="lin" valueType="num">
                                      <p:cBhvr additive="base">
                                        <p:cTn id="23" dur="500" fill="hold"/>
                                        <p:tgtEl>
                                          <p:spTgt spid="376841"/>
                                        </p:tgtEl>
                                        <p:attrNameLst>
                                          <p:attrName>ppt_x</p:attrName>
                                        </p:attrNameLst>
                                      </p:cBhvr>
                                      <p:tavLst>
                                        <p:tav tm="0">
                                          <p:val>
                                            <p:strVal val="#ppt_x"/>
                                          </p:val>
                                        </p:tav>
                                        <p:tav tm="100000">
                                          <p:val>
                                            <p:strVal val="#ppt_x"/>
                                          </p:val>
                                        </p:tav>
                                      </p:tavLst>
                                    </p:anim>
                                    <p:anim calcmode="lin" valueType="num">
                                      <p:cBhvr additive="base">
                                        <p:cTn id="24" dur="500" fill="hold"/>
                                        <p:tgtEl>
                                          <p:spTgt spid="3768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6839" grpId="0" animBg="1"/>
      <p:bldP spid="376840" grpId="0" animBg="1"/>
      <p:bldP spid="37684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a:noFill/>
        </p:spPr>
        <p:txBody>
          <a:bodyPr/>
          <a:lstStyle/>
          <a:p>
            <a:r>
              <a:rPr lang="en-US" dirty="0" smtClean="0"/>
              <a:t>Fall 2012</a:t>
            </a:r>
            <a:endParaRPr lang="en-US" dirty="0" smtClean="0"/>
          </a:p>
        </p:txBody>
      </p:sp>
      <p:sp>
        <p:nvSpPr>
          <p:cNvPr id="17411" name="Footer Placeholder 4"/>
          <p:cNvSpPr>
            <a:spLocks noGrp="1"/>
          </p:cNvSpPr>
          <p:nvPr>
            <p:ph type="ftr" sz="quarter" idx="11"/>
          </p:nvPr>
        </p:nvSpPr>
        <p:spPr>
          <a:noFill/>
        </p:spPr>
        <p:txBody>
          <a:bodyPr/>
          <a:lstStyle/>
          <a:p>
            <a:r>
              <a:rPr lang="en-US" smtClean="0"/>
              <a:t>SYSC 5704: Elements of Computer Systems</a:t>
            </a:r>
          </a:p>
        </p:txBody>
      </p:sp>
      <p:sp>
        <p:nvSpPr>
          <p:cNvPr id="17412" name="Slide Number Placeholder 5"/>
          <p:cNvSpPr>
            <a:spLocks noGrp="1"/>
          </p:cNvSpPr>
          <p:nvPr>
            <p:ph type="sldNum" sz="quarter" idx="12"/>
          </p:nvPr>
        </p:nvSpPr>
        <p:spPr>
          <a:noFill/>
        </p:spPr>
        <p:txBody>
          <a:bodyPr/>
          <a:lstStyle/>
          <a:p>
            <a:fld id="{14B53D06-B84B-4949-AEE6-5CFA43478607}" type="slidenum">
              <a:rPr lang="en-US" smtClean="0"/>
              <a:pPr/>
              <a:t>17</a:t>
            </a:fld>
            <a:endParaRPr lang="en-US" smtClean="0"/>
          </a:p>
        </p:txBody>
      </p:sp>
      <p:sp>
        <p:nvSpPr>
          <p:cNvPr id="17413" name="Rectangle 2"/>
          <p:cNvSpPr>
            <a:spLocks noGrp="1" noChangeArrowheads="1"/>
          </p:cNvSpPr>
          <p:nvPr>
            <p:ph type="title"/>
          </p:nvPr>
        </p:nvSpPr>
        <p:spPr>
          <a:xfrm>
            <a:off x="457200" y="-152400"/>
            <a:ext cx="8229600" cy="1143000"/>
          </a:xfrm>
        </p:spPr>
        <p:txBody>
          <a:bodyPr/>
          <a:lstStyle/>
          <a:p>
            <a:pPr eaLnBrk="1" hangingPunct="1"/>
            <a:r>
              <a:rPr lang="en-GB" smtClean="0"/>
              <a:t>Memory </a:t>
            </a:r>
            <a:r>
              <a:rPr lang="en-GB" smtClean="0">
                <a:solidFill>
                  <a:schemeClr val="accent2"/>
                </a:solidFill>
              </a:rPr>
              <a:t>Organization - External</a:t>
            </a:r>
            <a:endParaRPr lang="en-US" smtClean="0">
              <a:solidFill>
                <a:schemeClr val="accent2"/>
              </a:solidFill>
            </a:endParaRPr>
          </a:p>
        </p:txBody>
      </p:sp>
      <p:sp>
        <p:nvSpPr>
          <p:cNvPr id="17414" name="Rectangle 3"/>
          <p:cNvSpPr>
            <a:spLocks noGrp="1" noChangeArrowheads="1"/>
          </p:cNvSpPr>
          <p:nvPr>
            <p:ph type="body" idx="1"/>
          </p:nvPr>
        </p:nvSpPr>
        <p:spPr>
          <a:xfrm>
            <a:off x="457200" y="1173163"/>
            <a:ext cx="8229600" cy="4525962"/>
          </a:xfrm>
        </p:spPr>
        <p:txBody>
          <a:bodyPr/>
          <a:lstStyle/>
          <a:p>
            <a:pPr eaLnBrk="1" hangingPunct="1"/>
            <a:r>
              <a:rPr lang="en-US" smtClean="0"/>
              <a:t>Memory Banks and Interleaving</a:t>
            </a:r>
          </a:p>
          <a:p>
            <a:pPr eaLnBrk="1" hangingPunct="1"/>
            <a:endParaRPr lang="en-US" smtClean="0"/>
          </a:p>
          <a:p>
            <a:pPr eaLnBrk="1" hangingPunct="1"/>
            <a:endParaRPr lang="en-US" smtClean="0"/>
          </a:p>
        </p:txBody>
      </p:sp>
      <p:pic>
        <p:nvPicPr>
          <p:cNvPr id="17415" name="Picture 6" descr="Figure10-11.bmp"/>
          <p:cNvPicPr>
            <a:picLocks noChangeAspect="1"/>
          </p:cNvPicPr>
          <p:nvPr/>
        </p:nvPicPr>
        <p:blipFill>
          <a:blip r:embed="rId3" cstate="print"/>
          <a:srcRect/>
          <a:stretch>
            <a:fillRect/>
          </a:stretch>
        </p:blipFill>
        <p:spPr bwMode="auto">
          <a:xfrm>
            <a:off x="990600" y="1752600"/>
            <a:ext cx="6934200" cy="4403725"/>
          </a:xfrm>
          <a:prstGeom prst="rect">
            <a:avLst/>
          </a:prstGeom>
          <a:noFill/>
          <a:ln w="9525">
            <a:noFill/>
            <a:miter lim="800000"/>
            <a:headEnd/>
            <a:tailEnd/>
          </a:ln>
        </p:spPr>
      </p:pic>
      <p:sp>
        <p:nvSpPr>
          <p:cNvPr id="17416" name="TextBox 7"/>
          <p:cNvSpPr txBox="1">
            <a:spLocks noChangeArrowheads="1"/>
          </p:cNvSpPr>
          <p:nvPr/>
        </p:nvSpPr>
        <p:spPr bwMode="auto">
          <a:xfrm>
            <a:off x="6627813" y="990600"/>
            <a:ext cx="2516187" cy="400050"/>
          </a:xfrm>
          <a:prstGeom prst="rect">
            <a:avLst/>
          </a:prstGeom>
          <a:noFill/>
          <a:ln w="9525">
            <a:noFill/>
            <a:miter lim="800000"/>
            <a:headEnd/>
            <a:tailEnd/>
          </a:ln>
        </p:spPr>
        <p:txBody>
          <a:bodyPr wrap="none">
            <a:spAutoFit/>
          </a:bodyPr>
          <a:lstStyle/>
          <a:p>
            <a:r>
              <a:rPr lang="en-US"/>
              <a:t>Comer, Figure 10-11</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ate Placeholder 3"/>
          <p:cNvSpPr>
            <a:spLocks noGrp="1"/>
          </p:cNvSpPr>
          <p:nvPr>
            <p:ph type="dt" sz="quarter" idx="10"/>
          </p:nvPr>
        </p:nvSpPr>
        <p:spPr>
          <a:noFill/>
        </p:spPr>
        <p:txBody>
          <a:bodyPr/>
          <a:lstStyle/>
          <a:p>
            <a:r>
              <a:rPr lang="en-US" dirty="0" smtClean="0"/>
              <a:t>Fall 2012</a:t>
            </a:r>
            <a:endParaRPr lang="en-US" dirty="0" smtClean="0"/>
          </a:p>
        </p:txBody>
      </p:sp>
      <p:sp>
        <p:nvSpPr>
          <p:cNvPr id="18435" name="Footer Placeholder 4"/>
          <p:cNvSpPr>
            <a:spLocks noGrp="1"/>
          </p:cNvSpPr>
          <p:nvPr>
            <p:ph type="ftr" sz="quarter" idx="11"/>
          </p:nvPr>
        </p:nvSpPr>
        <p:spPr>
          <a:noFill/>
        </p:spPr>
        <p:txBody>
          <a:bodyPr/>
          <a:lstStyle/>
          <a:p>
            <a:r>
              <a:rPr lang="en-US" smtClean="0"/>
              <a:t>SYSC 5704: Elements of Computer Systems</a:t>
            </a:r>
          </a:p>
        </p:txBody>
      </p:sp>
      <p:sp>
        <p:nvSpPr>
          <p:cNvPr id="18436" name="Slide Number Placeholder 5"/>
          <p:cNvSpPr>
            <a:spLocks noGrp="1"/>
          </p:cNvSpPr>
          <p:nvPr>
            <p:ph type="sldNum" sz="quarter" idx="12"/>
          </p:nvPr>
        </p:nvSpPr>
        <p:spPr>
          <a:noFill/>
        </p:spPr>
        <p:txBody>
          <a:bodyPr/>
          <a:lstStyle/>
          <a:p>
            <a:fld id="{AA3C404A-2D55-42B7-81BD-EC6726F0F0B2}" type="slidenum">
              <a:rPr lang="en-US" smtClean="0"/>
              <a:pPr/>
              <a:t>18</a:t>
            </a:fld>
            <a:endParaRPr lang="en-US" smtClean="0"/>
          </a:p>
        </p:txBody>
      </p:sp>
      <p:sp>
        <p:nvSpPr>
          <p:cNvPr id="18437" name="Rectangle 3"/>
          <p:cNvSpPr>
            <a:spLocks noGrp="1" noChangeArrowheads="1"/>
          </p:cNvSpPr>
          <p:nvPr>
            <p:ph type="body" idx="1"/>
          </p:nvPr>
        </p:nvSpPr>
        <p:spPr/>
        <p:txBody>
          <a:bodyPr/>
          <a:lstStyle/>
          <a:p>
            <a:pPr eaLnBrk="1" hangingPunct="1"/>
            <a:endParaRPr lang="en-US" smtClean="0"/>
          </a:p>
        </p:txBody>
      </p:sp>
      <p:pic>
        <p:nvPicPr>
          <p:cNvPr id="18438" name="Picture 6" descr="Figure10-12.bmp"/>
          <p:cNvPicPr>
            <a:picLocks noChangeAspect="1"/>
          </p:cNvPicPr>
          <p:nvPr/>
        </p:nvPicPr>
        <p:blipFill>
          <a:blip r:embed="rId3" cstate="print"/>
          <a:srcRect/>
          <a:stretch>
            <a:fillRect/>
          </a:stretch>
        </p:blipFill>
        <p:spPr bwMode="auto">
          <a:xfrm>
            <a:off x="2351088" y="128588"/>
            <a:ext cx="6792912" cy="6348412"/>
          </a:xfrm>
          <a:prstGeom prst="rect">
            <a:avLst/>
          </a:prstGeom>
          <a:noFill/>
          <a:ln w="9525">
            <a:noFill/>
            <a:miter lim="800000"/>
            <a:headEnd/>
            <a:tailEnd/>
          </a:ln>
        </p:spPr>
      </p:pic>
      <p:sp>
        <p:nvSpPr>
          <p:cNvPr id="18439" name="Rectangle 2"/>
          <p:cNvSpPr>
            <a:spLocks noGrp="1" noChangeArrowheads="1"/>
          </p:cNvSpPr>
          <p:nvPr>
            <p:ph type="title"/>
          </p:nvPr>
        </p:nvSpPr>
        <p:spPr>
          <a:xfrm>
            <a:off x="457200" y="274638"/>
            <a:ext cx="2743200" cy="1143000"/>
          </a:xfrm>
        </p:spPr>
        <p:txBody>
          <a:bodyPr/>
          <a:lstStyle/>
          <a:p>
            <a:pPr algn="l" eaLnBrk="1" hangingPunct="1"/>
            <a:r>
              <a:rPr lang="en-US" sz="3200" smtClean="0"/>
              <a:t>Content Addressable Memory</a:t>
            </a:r>
          </a:p>
        </p:txBody>
      </p:sp>
      <p:sp>
        <p:nvSpPr>
          <p:cNvPr id="18440" name="TextBox 7"/>
          <p:cNvSpPr txBox="1">
            <a:spLocks noChangeArrowheads="1"/>
          </p:cNvSpPr>
          <p:nvPr/>
        </p:nvSpPr>
        <p:spPr bwMode="auto">
          <a:xfrm>
            <a:off x="304800" y="3352800"/>
            <a:ext cx="1638300" cy="862013"/>
          </a:xfrm>
          <a:prstGeom prst="rect">
            <a:avLst/>
          </a:prstGeom>
          <a:noFill/>
          <a:ln w="9525">
            <a:noFill/>
            <a:miter lim="800000"/>
            <a:headEnd/>
            <a:tailEnd/>
          </a:ln>
        </p:spPr>
        <p:txBody>
          <a:bodyPr wrap="none">
            <a:spAutoFit/>
          </a:bodyPr>
          <a:lstStyle/>
          <a:p>
            <a:r>
              <a:rPr lang="en-US"/>
              <a:t>Figure 10-12</a:t>
            </a:r>
          </a:p>
          <a:p>
            <a:r>
              <a:rPr lang="en-US"/>
              <a:t>Comer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p:spPr>
        <p:txBody>
          <a:bodyPr/>
          <a:lstStyle/>
          <a:p>
            <a:r>
              <a:rPr lang="en-US" dirty="0" smtClean="0"/>
              <a:t>Fall 2012</a:t>
            </a:r>
            <a:endParaRPr lang="en-US" dirty="0" smtClean="0"/>
          </a:p>
        </p:txBody>
      </p:sp>
      <p:sp>
        <p:nvSpPr>
          <p:cNvPr id="19459" name="Footer Placeholder 4"/>
          <p:cNvSpPr>
            <a:spLocks noGrp="1"/>
          </p:cNvSpPr>
          <p:nvPr>
            <p:ph type="ftr" sz="quarter" idx="11"/>
          </p:nvPr>
        </p:nvSpPr>
        <p:spPr>
          <a:noFill/>
        </p:spPr>
        <p:txBody>
          <a:bodyPr/>
          <a:lstStyle/>
          <a:p>
            <a:r>
              <a:rPr lang="en-US" smtClean="0"/>
              <a:t>SYSC 5704: Elements of Computer Systems</a:t>
            </a:r>
          </a:p>
        </p:txBody>
      </p:sp>
      <p:sp>
        <p:nvSpPr>
          <p:cNvPr id="19460" name="Slide Number Placeholder 5"/>
          <p:cNvSpPr>
            <a:spLocks noGrp="1"/>
          </p:cNvSpPr>
          <p:nvPr>
            <p:ph type="sldNum" sz="quarter" idx="12"/>
          </p:nvPr>
        </p:nvSpPr>
        <p:spPr>
          <a:noFill/>
        </p:spPr>
        <p:txBody>
          <a:bodyPr/>
          <a:lstStyle/>
          <a:p>
            <a:fld id="{925110A2-90EF-4276-865E-F97A06498B4A}" type="slidenum">
              <a:rPr lang="en-US" smtClean="0"/>
              <a:pPr/>
              <a:t>19</a:t>
            </a:fld>
            <a:endParaRPr lang="en-US" smtClean="0"/>
          </a:p>
        </p:txBody>
      </p:sp>
      <p:sp>
        <p:nvSpPr>
          <p:cNvPr id="19461" name="Rectangle 2"/>
          <p:cNvSpPr>
            <a:spLocks noGrp="1" noChangeArrowheads="1"/>
          </p:cNvSpPr>
          <p:nvPr>
            <p:ph type="title"/>
          </p:nvPr>
        </p:nvSpPr>
        <p:spPr/>
        <p:txBody>
          <a:bodyPr/>
          <a:lstStyle/>
          <a:p>
            <a:pPr eaLnBrk="1" hangingPunct="1"/>
            <a:r>
              <a:rPr lang="en-US" smtClean="0"/>
              <a:t>Virtual Memory</a:t>
            </a:r>
          </a:p>
        </p:txBody>
      </p:sp>
      <p:sp>
        <p:nvSpPr>
          <p:cNvPr id="19462" name="Rectangle 3"/>
          <p:cNvSpPr>
            <a:spLocks noGrp="1" noChangeArrowheads="1"/>
          </p:cNvSpPr>
          <p:nvPr>
            <p:ph type="body" idx="1"/>
          </p:nvPr>
        </p:nvSpPr>
        <p:spPr>
          <a:xfrm>
            <a:off x="457200" y="1143000"/>
            <a:ext cx="5486400" cy="4906963"/>
          </a:xfrm>
        </p:spPr>
        <p:txBody>
          <a:bodyPr/>
          <a:lstStyle/>
          <a:p>
            <a:pPr eaLnBrk="1" hangingPunct="1">
              <a:lnSpc>
                <a:spcPct val="80000"/>
              </a:lnSpc>
            </a:pPr>
            <a:r>
              <a:rPr lang="en-US" sz="2000" smtClean="0"/>
              <a:t>Definition (Comer):  A mechanism that hides the details of the underlying memory to provide a more convenient memory environment</a:t>
            </a:r>
          </a:p>
          <a:p>
            <a:pPr lvl="1" eaLnBrk="1" hangingPunct="1">
              <a:lnSpc>
                <a:spcPct val="80000"/>
              </a:lnSpc>
            </a:pPr>
            <a:r>
              <a:rPr lang="en-US" sz="2000" smtClean="0"/>
              <a:t>Creates an address space and a memory access scheme that overcome limitations of physical memory.</a:t>
            </a:r>
          </a:p>
          <a:p>
            <a:pPr lvl="1" eaLnBrk="1" hangingPunct="1">
              <a:lnSpc>
                <a:spcPct val="80000"/>
              </a:lnSpc>
            </a:pPr>
            <a:r>
              <a:rPr lang="en-US" sz="2000" smtClean="0"/>
              <a:t>Example: Byte addressing</a:t>
            </a:r>
          </a:p>
          <a:p>
            <a:pPr eaLnBrk="1" hangingPunct="1">
              <a:lnSpc>
                <a:spcPct val="80000"/>
              </a:lnSpc>
            </a:pPr>
            <a:r>
              <a:rPr lang="en-US" sz="2000" smtClean="0"/>
              <a:t>Memory Management Unit (MMU) : Intelligent controller that maps processor’s </a:t>
            </a:r>
            <a:r>
              <a:rPr lang="en-US" sz="2000" smtClean="0">
                <a:solidFill>
                  <a:schemeClr val="accent2"/>
                </a:solidFill>
              </a:rPr>
              <a:t>virtual</a:t>
            </a:r>
            <a:r>
              <a:rPr lang="en-US" sz="2000" smtClean="0"/>
              <a:t> address space into </a:t>
            </a:r>
            <a:r>
              <a:rPr lang="en-US" sz="2000" smtClean="0">
                <a:solidFill>
                  <a:schemeClr val="accent2"/>
                </a:solidFill>
              </a:rPr>
              <a:t>real/physical</a:t>
            </a:r>
            <a:r>
              <a:rPr lang="en-US" sz="2000" smtClean="0"/>
              <a:t> address spaces</a:t>
            </a:r>
          </a:p>
          <a:p>
            <a:pPr eaLnBrk="1" hangingPunct="1">
              <a:lnSpc>
                <a:spcPct val="80000"/>
              </a:lnSpc>
            </a:pPr>
            <a:r>
              <a:rPr lang="en-US" sz="2000" smtClean="0"/>
              <a:t>Motivations</a:t>
            </a:r>
          </a:p>
          <a:p>
            <a:pPr lvl="1" eaLnBrk="1" hangingPunct="1">
              <a:lnSpc>
                <a:spcPct val="80000"/>
              </a:lnSpc>
            </a:pPr>
            <a:r>
              <a:rPr lang="en-US" sz="2000" smtClean="0"/>
              <a:t>Homogeneous Integration of Software</a:t>
            </a:r>
          </a:p>
          <a:p>
            <a:pPr lvl="1" eaLnBrk="1" hangingPunct="1">
              <a:lnSpc>
                <a:spcPct val="80000"/>
              </a:lnSpc>
            </a:pPr>
            <a:r>
              <a:rPr lang="en-US" sz="2000" smtClean="0"/>
              <a:t>Programming Convenience</a:t>
            </a:r>
          </a:p>
          <a:p>
            <a:pPr lvl="1" eaLnBrk="1" hangingPunct="1">
              <a:lnSpc>
                <a:spcPct val="80000"/>
              </a:lnSpc>
            </a:pPr>
            <a:r>
              <a:rPr lang="en-US" sz="2000" smtClean="0"/>
              <a:t>Multiprogramming Support  </a:t>
            </a:r>
          </a:p>
          <a:p>
            <a:pPr lvl="1" eaLnBrk="1" hangingPunct="1">
              <a:lnSpc>
                <a:spcPct val="80000"/>
              </a:lnSpc>
            </a:pPr>
            <a:r>
              <a:rPr lang="en-US" sz="2000" smtClean="0"/>
              <a:t>Protection of Programs &amp; Data</a:t>
            </a:r>
          </a:p>
        </p:txBody>
      </p:sp>
      <p:sp>
        <p:nvSpPr>
          <p:cNvPr id="19463" name="Text Box 5"/>
          <p:cNvSpPr txBox="1">
            <a:spLocks noChangeArrowheads="1"/>
          </p:cNvSpPr>
          <p:nvPr/>
        </p:nvSpPr>
        <p:spPr bwMode="auto">
          <a:xfrm>
            <a:off x="6477000" y="1498600"/>
            <a:ext cx="1336675" cy="406400"/>
          </a:xfrm>
          <a:prstGeom prst="rect">
            <a:avLst/>
          </a:prstGeom>
          <a:noFill/>
          <a:ln w="9525" algn="ctr">
            <a:solidFill>
              <a:schemeClr val="tx1"/>
            </a:solidFill>
            <a:miter lim="800000"/>
            <a:headEnd/>
            <a:tailEnd/>
          </a:ln>
        </p:spPr>
        <p:txBody>
          <a:bodyPr wrap="none">
            <a:spAutoFit/>
          </a:bodyPr>
          <a:lstStyle/>
          <a:p>
            <a:pPr marL="342900" indent="-342900" algn="ctr"/>
            <a:r>
              <a:rPr lang="en-US"/>
              <a:t>Processor</a:t>
            </a:r>
          </a:p>
        </p:txBody>
      </p:sp>
      <p:sp>
        <p:nvSpPr>
          <p:cNvPr id="19464" name="Text Box 7"/>
          <p:cNvSpPr txBox="1">
            <a:spLocks noChangeArrowheads="1"/>
          </p:cNvSpPr>
          <p:nvPr/>
        </p:nvSpPr>
        <p:spPr bwMode="auto">
          <a:xfrm>
            <a:off x="7073900" y="4419600"/>
            <a:ext cx="1365250" cy="863600"/>
          </a:xfrm>
          <a:prstGeom prst="rect">
            <a:avLst/>
          </a:prstGeom>
          <a:solidFill>
            <a:srgbClr val="CCFFFF"/>
          </a:solidFill>
          <a:ln w="9525" algn="ctr">
            <a:solidFill>
              <a:schemeClr val="tx1"/>
            </a:solidFill>
            <a:miter lim="800000"/>
            <a:headEnd/>
            <a:tailEnd/>
          </a:ln>
        </p:spPr>
        <p:txBody>
          <a:bodyPr wrap="none">
            <a:spAutoFit/>
          </a:bodyPr>
          <a:lstStyle/>
          <a:p>
            <a:pPr marL="342900" indent="-342900" algn="ctr"/>
            <a:r>
              <a:rPr lang="en-US"/>
              <a:t>Physical</a:t>
            </a:r>
          </a:p>
          <a:p>
            <a:pPr marL="342900" indent="-342900" algn="ctr"/>
            <a:r>
              <a:rPr lang="en-US"/>
              <a:t> Controller</a:t>
            </a:r>
          </a:p>
        </p:txBody>
      </p:sp>
      <p:sp>
        <p:nvSpPr>
          <p:cNvPr id="19465" name="Text Box 18"/>
          <p:cNvSpPr txBox="1">
            <a:spLocks noChangeArrowheads="1"/>
          </p:cNvSpPr>
          <p:nvPr/>
        </p:nvSpPr>
        <p:spPr bwMode="auto">
          <a:xfrm>
            <a:off x="7086600" y="5308600"/>
            <a:ext cx="1350963" cy="863600"/>
          </a:xfrm>
          <a:prstGeom prst="rect">
            <a:avLst/>
          </a:prstGeom>
          <a:noFill/>
          <a:ln w="9525" algn="ctr">
            <a:solidFill>
              <a:schemeClr val="tx1"/>
            </a:solidFill>
            <a:miter lim="800000"/>
            <a:headEnd/>
            <a:tailEnd/>
          </a:ln>
        </p:spPr>
        <p:txBody>
          <a:bodyPr wrap="none">
            <a:spAutoFit/>
          </a:bodyPr>
          <a:lstStyle/>
          <a:p>
            <a:pPr marL="342900" indent="-342900" algn="ctr"/>
            <a:r>
              <a:rPr lang="en-US"/>
              <a:t>  Physical </a:t>
            </a:r>
          </a:p>
          <a:p>
            <a:pPr marL="342900" indent="-342900" algn="ctr"/>
            <a:r>
              <a:rPr lang="en-US"/>
              <a:t> Memory</a:t>
            </a:r>
          </a:p>
        </p:txBody>
      </p:sp>
      <p:sp>
        <p:nvSpPr>
          <p:cNvPr id="19466" name="Text Box 20"/>
          <p:cNvSpPr txBox="1">
            <a:spLocks noChangeArrowheads="1"/>
          </p:cNvSpPr>
          <p:nvPr/>
        </p:nvSpPr>
        <p:spPr bwMode="auto">
          <a:xfrm>
            <a:off x="6286500" y="2489200"/>
            <a:ext cx="1638300" cy="406400"/>
          </a:xfrm>
          <a:prstGeom prst="rect">
            <a:avLst/>
          </a:prstGeom>
          <a:noFill/>
          <a:ln w="9525" algn="ctr">
            <a:solidFill>
              <a:schemeClr val="tx1"/>
            </a:solidFill>
            <a:miter lim="800000"/>
            <a:headEnd/>
            <a:tailEnd/>
          </a:ln>
        </p:spPr>
        <p:txBody>
          <a:bodyPr wrap="none">
            <a:spAutoFit/>
          </a:bodyPr>
          <a:lstStyle/>
          <a:p>
            <a:pPr marL="342900" indent="-342900" algn="ctr"/>
            <a:r>
              <a:rPr lang="en-US"/>
              <a:t>      MMU      </a:t>
            </a:r>
          </a:p>
        </p:txBody>
      </p:sp>
      <p:sp>
        <p:nvSpPr>
          <p:cNvPr id="19467" name="Line 21"/>
          <p:cNvSpPr>
            <a:spLocks noChangeShapeType="1"/>
          </p:cNvSpPr>
          <p:nvPr/>
        </p:nvSpPr>
        <p:spPr bwMode="auto">
          <a:xfrm rot="-5400000" flipH="1" flipV="1">
            <a:off x="5736432" y="3656806"/>
            <a:ext cx="1524000" cy="1587"/>
          </a:xfrm>
          <a:prstGeom prst="line">
            <a:avLst/>
          </a:prstGeom>
          <a:noFill/>
          <a:ln w="9525">
            <a:solidFill>
              <a:schemeClr val="tx1"/>
            </a:solidFill>
            <a:round/>
            <a:headEnd/>
            <a:tailEnd/>
          </a:ln>
        </p:spPr>
        <p:txBody>
          <a:bodyPr>
            <a:spAutoFit/>
          </a:bodyPr>
          <a:lstStyle/>
          <a:p>
            <a:endParaRPr lang="en-US"/>
          </a:p>
        </p:txBody>
      </p:sp>
      <p:sp>
        <p:nvSpPr>
          <p:cNvPr id="19468" name="Line 22"/>
          <p:cNvSpPr>
            <a:spLocks noChangeShapeType="1"/>
          </p:cNvSpPr>
          <p:nvPr/>
        </p:nvSpPr>
        <p:spPr bwMode="auto">
          <a:xfrm rot="-5400000" flipH="1" flipV="1">
            <a:off x="5801519" y="3656806"/>
            <a:ext cx="1524000" cy="1588"/>
          </a:xfrm>
          <a:prstGeom prst="line">
            <a:avLst/>
          </a:prstGeom>
          <a:noFill/>
          <a:ln w="9525">
            <a:solidFill>
              <a:schemeClr val="tx1"/>
            </a:solidFill>
            <a:round/>
            <a:headEnd/>
            <a:tailEnd/>
          </a:ln>
        </p:spPr>
        <p:txBody>
          <a:bodyPr>
            <a:spAutoFit/>
          </a:bodyPr>
          <a:lstStyle/>
          <a:p>
            <a:endParaRPr lang="en-US"/>
          </a:p>
        </p:txBody>
      </p:sp>
      <p:sp>
        <p:nvSpPr>
          <p:cNvPr id="19469" name="Line 23"/>
          <p:cNvSpPr>
            <a:spLocks noChangeShapeType="1"/>
          </p:cNvSpPr>
          <p:nvPr/>
        </p:nvSpPr>
        <p:spPr bwMode="auto">
          <a:xfrm rot="-5400000" flipH="1" flipV="1">
            <a:off x="5868194" y="3656806"/>
            <a:ext cx="1524000" cy="1588"/>
          </a:xfrm>
          <a:prstGeom prst="line">
            <a:avLst/>
          </a:prstGeom>
          <a:noFill/>
          <a:ln w="9525">
            <a:solidFill>
              <a:schemeClr val="tx1"/>
            </a:solidFill>
            <a:round/>
            <a:headEnd/>
            <a:tailEnd/>
          </a:ln>
        </p:spPr>
        <p:txBody>
          <a:bodyPr>
            <a:spAutoFit/>
          </a:bodyPr>
          <a:lstStyle/>
          <a:p>
            <a:endParaRPr lang="en-US"/>
          </a:p>
        </p:txBody>
      </p:sp>
      <p:sp>
        <p:nvSpPr>
          <p:cNvPr id="19470" name="Line 24"/>
          <p:cNvSpPr>
            <a:spLocks noChangeShapeType="1"/>
          </p:cNvSpPr>
          <p:nvPr/>
        </p:nvSpPr>
        <p:spPr bwMode="auto">
          <a:xfrm rot="-5400000" flipH="1" flipV="1">
            <a:off x="5933282" y="3656806"/>
            <a:ext cx="1524000" cy="1587"/>
          </a:xfrm>
          <a:prstGeom prst="line">
            <a:avLst/>
          </a:prstGeom>
          <a:noFill/>
          <a:ln w="9525">
            <a:solidFill>
              <a:schemeClr val="tx1"/>
            </a:solidFill>
            <a:round/>
            <a:headEnd/>
            <a:tailEnd/>
          </a:ln>
        </p:spPr>
        <p:txBody>
          <a:bodyPr>
            <a:spAutoFit/>
          </a:bodyPr>
          <a:lstStyle/>
          <a:p>
            <a:endParaRPr lang="en-US"/>
          </a:p>
        </p:txBody>
      </p:sp>
      <p:sp>
        <p:nvSpPr>
          <p:cNvPr id="19471" name="Line 28"/>
          <p:cNvSpPr>
            <a:spLocks noChangeShapeType="1"/>
          </p:cNvSpPr>
          <p:nvPr/>
        </p:nvSpPr>
        <p:spPr bwMode="auto">
          <a:xfrm rot="-5400000" flipH="1" flipV="1">
            <a:off x="6814344" y="3656806"/>
            <a:ext cx="1524000" cy="1588"/>
          </a:xfrm>
          <a:prstGeom prst="line">
            <a:avLst/>
          </a:prstGeom>
          <a:noFill/>
          <a:ln w="9525">
            <a:solidFill>
              <a:schemeClr val="tx1"/>
            </a:solidFill>
            <a:round/>
            <a:headEnd/>
            <a:tailEnd/>
          </a:ln>
        </p:spPr>
        <p:txBody>
          <a:bodyPr>
            <a:spAutoFit/>
          </a:bodyPr>
          <a:lstStyle/>
          <a:p>
            <a:endParaRPr lang="en-US"/>
          </a:p>
        </p:txBody>
      </p:sp>
      <p:sp>
        <p:nvSpPr>
          <p:cNvPr id="19472" name="Line 29"/>
          <p:cNvSpPr>
            <a:spLocks noChangeShapeType="1"/>
          </p:cNvSpPr>
          <p:nvPr/>
        </p:nvSpPr>
        <p:spPr bwMode="auto">
          <a:xfrm rot="-5400000" flipH="1" flipV="1">
            <a:off x="6879432" y="3656806"/>
            <a:ext cx="1524000" cy="1587"/>
          </a:xfrm>
          <a:prstGeom prst="line">
            <a:avLst/>
          </a:prstGeom>
          <a:noFill/>
          <a:ln w="9525">
            <a:solidFill>
              <a:schemeClr val="tx1"/>
            </a:solidFill>
            <a:round/>
            <a:headEnd/>
            <a:tailEnd/>
          </a:ln>
        </p:spPr>
        <p:txBody>
          <a:bodyPr>
            <a:spAutoFit/>
          </a:bodyPr>
          <a:lstStyle/>
          <a:p>
            <a:endParaRPr lang="en-US"/>
          </a:p>
        </p:txBody>
      </p:sp>
      <p:sp>
        <p:nvSpPr>
          <p:cNvPr id="19473" name="Line 30"/>
          <p:cNvSpPr>
            <a:spLocks noChangeShapeType="1"/>
          </p:cNvSpPr>
          <p:nvPr/>
        </p:nvSpPr>
        <p:spPr bwMode="auto">
          <a:xfrm rot="-5400000" flipH="1" flipV="1">
            <a:off x="6946107" y="3656806"/>
            <a:ext cx="1524000" cy="1587"/>
          </a:xfrm>
          <a:prstGeom prst="line">
            <a:avLst/>
          </a:prstGeom>
          <a:noFill/>
          <a:ln w="9525">
            <a:solidFill>
              <a:schemeClr val="tx1"/>
            </a:solidFill>
            <a:round/>
            <a:headEnd/>
            <a:tailEnd/>
          </a:ln>
        </p:spPr>
        <p:txBody>
          <a:bodyPr>
            <a:spAutoFit/>
          </a:bodyPr>
          <a:lstStyle/>
          <a:p>
            <a:endParaRPr lang="en-US"/>
          </a:p>
        </p:txBody>
      </p:sp>
      <p:sp>
        <p:nvSpPr>
          <p:cNvPr id="19474" name="Line 31"/>
          <p:cNvSpPr>
            <a:spLocks noChangeShapeType="1"/>
          </p:cNvSpPr>
          <p:nvPr/>
        </p:nvSpPr>
        <p:spPr bwMode="auto">
          <a:xfrm rot="-5400000" flipH="1" flipV="1">
            <a:off x="7011194" y="3656806"/>
            <a:ext cx="1524000" cy="1588"/>
          </a:xfrm>
          <a:prstGeom prst="line">
            <a:avLst/>
          </a:prstGeom>
          <a:noFill/>
          <a:ln w="9525">
            <a:solidFill>
              <a:schemeClr val="tx1"/>
            </a:solidFill>
            <a:round/>
            <a:headEnd/>
            <a:tailEnd/>
          </a:ln>
        </p:spPr>
        <p:txBody>
          <a:bodyPr>
            <a:spAutoFit/>
          </a:bodyPr>
          <a:lstStyle/>
          <a:p>
            <a:endParaRPr lang="en-US"/>
          </a:p>
        </p:txBody>
      </p:sp>
      <p:sp>
        <p:nvSpPr>
          <p:cNvPr id="19475" name="Text Box 32"/>
          <p:cNvSpPr txBox="1">
            <a:spLocks noChangeArrowheads="1"/>
          </p:cNvSpPr>
          <p:nvPr/>
        </p:nvSpPr>
        <p:spPr bwMode="auto">
          <a:xfrm>
            <a:off x="5638800" y="4419600"/>
            <a:ext cx="1365250" cy="863600"/>
          </a:xfrm>
          <a:prstGeom prst="rect">
            <a:avLst/>
          </a:prstGeom>
          <a:solidFill>
            <a:srgbClr val="CCFFFF"/>
          </a:solidFill>
          <a:ln w="9525" algn="ctr">
            <a:solidFill>
              <a:schemeClr val="tx1"/>
            </a:solidFill>
            <a:miter lim="800000"/>
            <a:headEnd/>
            <a:tailEnd/>
          </a:ln>
        </p:spPr>
        <p:txBody>
          <a:bodyPr wrap="none">
            <a:spAutoFit/>
          </a:bodyPr>
          <a:lstStyle/>
          <a:p>
            <a:pPr marL="342900" indent="-342900" algn="ctr"/>
            <a:r>
              <a:rPr lang="en-US"/>
              <a:t>Physical</a:t>
            </a:r>
          </a:p>
          <a:p>
            <a:pPr marL="342900" indent="-342900" algn="ctr"/>
            <a:r>
              <a:rPr lang="en-US"/>
              <a:t> Controller</a:t>
            </a:r>
          </a:p>
        </p:txBody>
      </p:sp>
      <p:sp>
        <p:nvSpPr>
          <p:cNvPr id="19476" name="Text Box 33"/>
          <p:cNvSpPr txBox="1">
            <a:spLocks noChangeArrowheads="1"/>
          </p:cNvSpPr>
          <p:nvPr/>
        </p:nvSpPr>
        <p:spPr bwMode="auto">
          <a:xfrm>
            <a:off x="5651500" y="5308600"/>
            <a:ext cx="1350963" cy="863600"/>
          </a:xfrm>
          <a:prstGeom prst="rect">
            <a:avLst/>
          </a:prstGeom>
          <a:noFill/>
          <a:ln w="9525" algn="ctr">
            <a:solidFill>
              <a:schemeClr val="tx1"/>
            </a:solidFill>
            <a:miter lim="800000"/>
            <a:headEnd/>
            <a:tailEnd/>
          </a:ln>
        </p:spPr>
        <p:txBody>
          <a:bodyPr wrap="none">
            <a:spAutoFit/>
          </a:bodyPr>
          <a:lstStyle/>
          <a:p>
            <a:pPr marL="342900" indent="-342900" algn="ctr"/>
            <a:r>
              <a:rPr lang="en-US"/>
              <a:t>  Physical </a:t>
            </a:r>
          </a:p>
          <a:p>
            <a:pPr marL="342900" indent="-342900" algn="ctr"/>
            <a:r>
              <a:rPr lang="en-US"/>
              <a:t> Memory</a:t>
            </a:r>
          </a:p>
        </p:txBody>
      </p:sp>
      <p:sp>
        <p:nvSpPr>
          <p:cNvPr id="19477" name="Line 34"/>
          <p:cNvSpPr>
            <a:spLocks noChangeShapeType="1"/>
          </p:cNvSpPr>
          <p:nvPr/>
        </p:nvSpPr>
        <p:spPr bwMode="auto">
          <a:xfrm>
            <a:off x="7162800" y="1905000"/>
            <a:ext cx="0" cy="609600"/>
          </a:xfrm>
          <a:prstGeom prst="line">
            <a:avLst/>
          </a:prstGeom>
          <a:noFill/>
          <a:ln w="9525">
            <a:solidFill>
              <a:schemeClr val="tx1"/>
            </a:solidFill>
            <a:round/>
            <a:headEnd/>
            <a:tailEnd/>
          </a:ln>
        </p:spPr>
        <p:txBody>
          <a:bodyPr wrap="none">
            <a:spAutoFit/>
          </a:bodyPr>
          <a:lstStyle/>
          <a:p>
            <a:endParaRPr lang="en-US"/>
          </a:p>
        </p:txBody>
      </p:sp>
      <p:sp>
        <p:nvSpPr>
          <p:cNvPr id="19478" name="Line 35"/>
          <p:cNvSpPr>
            <a:spLocks noChangeShapeType="1"/>
          </p:cNvSpPr>
          <p:nvPr/>
        </p:nvSpPr>
        <p:spPr bwMode="auto">
          <a:xfrm>
            <a:off x="7239000" y="1905000"/>
            <a:ext cx="0" cy="609600"/>
          </a:xfrm>
          <a:prstGeom prst="line">
            <a:avLst/>
          </a:prstGeom>
          <a:noFill/>
          <a:ln w="9525">
            <a:solidFill>
              <a:schemeClr val="tx1"/>
            </a:solidFill>
            <a:round/>
            <a:headEnd/>
            <a:tailEnd/>
          </a:ln>
        </p:spPr>
        <p:txBody>
          <a:bodyPr wrap="none">
            <a:spAutoFit/>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lstStyle/>
          <a:p>
            <a:r>
              <a:rPr lang="en-US" dirty="0" smtClean="0"/>
              <a:t>Memory types</a:t>
            </a:r>
          </a:p>
          <a:p>
            <a:r>
              <a:rPr lang="en-US" dirty="0" smtClean="0"/>
              <a:t>Memory organization.</a:t>
            </a:r>
          </a:p>
          <a:p>
            <a:r>
              <a:rPr lang="en-US" dirty="0" smtClean="0"/>
              <a:t>Virtual Memory.</a:t>
            </a:r>
          </a:p>
          <a:p>
            <a:r>
              <a:rPr lang="en-US" dirty="0" smtClean="0"/>
              <a:t>Caching.</a:t>
            </a:r>
          </a:p>
          <a:p>
            <a:r>
              <a:rPr lang="en-US" dirty="0" smtClean="0"/>
              <a:t>Performance!!</a:t>
            </a:r>
            <a:endParaRPr lang="en-US" dirty="0"/>
          </a:p>
        </p:txBody>
      </p:sp>
      <p:sp>
        <p:nvSpPr>
          <p:cNvPr id="4" name="Date Placeholder 3"/>
          <p:cNvSpPr>
            <a:spLocks noGrp="1"/>
          </p:cNvSpPr>
          <p:nvPr>
            <p:ph type="dt" sz="half" idx="10"/>
          </p:nvPr>
        </p:nvSpPr>
        <p:spPr/>
        <p:txBody>
          <a:bodyPr/>
          <a:lstStyle/>
          <a:p>
            <a:pPr>
              <a:defRPr/>
            </a:pPr>
            <a:r>
              <a:rPr lang="en-US" dirty="0" smtClean="0"/>
              <a:t>Fall 2012</a:t>
            </a:r>
            <a:endParaRPr lang="en-US" dirty="0"/>
          </a:p>
        </p:txBody>
      </p:sp>
      <p:sp>
        <p:nvSpPr>
          <p:cNvPr id="5" name="Footer Placeholder 4"/>
          <p:cNvSpPr>
            <a:spLocks noGrp="1"/>
          </p:cNvSpPr>
          <p:nvPr>
            <p:ph type="ftr" sz="quarter" idx="11"/>
          </p:nvPr>
        </p:nvSpPr>
        <p:spPr/>
        <p:txBody>
          <a:bodyPr/>
          <a:lstStyle/>
          <a:p>
            <a:pPr>
              <a:defRPr/>
            </a:pPr>
            <a:r>
              <a:rPr lang="en-US" smtClean="0"/>
              <a:t>SYSC 5704: Elements of Computer Systems</a:t>
            </a:r>
            <a:endParaRPr lang="en-US"/>
          </a:p>
        </p:txBody>
      </p:sp>
      <p:sp>
        <p:nvSpPr>
          <p:cNvPr id="6" name="Slide Number Placeholder 5"/>
          <p:cNvSpPr>
            <a:spLocks noGrp="1"/>
          </p:cNvSpPr>
          <p:nvPr>
            <p:ph type="sldNum" sz="quarter" idx="12"/>
          </p:nvPr>
        </p:nvSpPr>
        <p:spPr/>
        <p:txBody>
          <a:bodyPr/>
          <a:lstStyle/>
          <a:p>
            <a:pPr>
              <a:defRPr/>
            </a:pPr>
            <a:fld id="{395D01D1-B376-4A65-B7E0-311418A0CA86}"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p:spPr>
        <p:txBody>
          <a:bodyPr/>
          <a:lstStyle/>
          <a:p>
            <a:r>
              <a:rPr lang="en-US" dirty="0" smtClean="0"/>
              <a:t>Fall 2012</a:t>
            </a:r>
            <a:endParaRPr lang="en-US" dirty="0" smtClean="0"/>
          </a:p>
        </p:txBody>
      </p:sp>
      <p:sp>
        <p:nvSpPr>
          <p:cNvPr id="20483" name="Footer Placeholder 4"/>
          <p:cNvSpPr>
            <a:spLocks noGrp="1"/>
          </p:cNvSpPr>
          <p:nvPr>
            <p:ph type="ftr" sz="quarter" idx="11"/>
          </p:nvPr>
        </p:nvSpPr>
        <p:spPr>
          <a:noFill/>
        </p:spPr>
        <p:txBody>
          <a:bodyPr/>
          <a:lstStyle/>
          <a:p>
            <a:r>
              <a:rPr lang="en-US" smtClean="0"/>
              <a:t>SYSC 5704: Elements of Computer Systems</a:t>
            </a:r>
          </a:p>
        </p:txBody>
      </p:sp>
      <p:sp>
        <p:nvSpPr>
          <p:cNvPr id="20484" name="Slide Number Placeholder 5"/>
          <p:cNvSpPr>
            <a:spLocks noGrp="1"/>
          </p:cNvSpPr>
          <p:nvPr>
            <p:ph type="sldNum" sz="quarter" idx="12"/>
          </p:nvPr>
        </p:nvSpPr>
        <p:spPr>
          <a:noFill/>
        </p:spPr>
        <p:txBody>
          <a:bodyPr/>
          <a:lstStyle/>
          <a:p>
            <a:fld id="{B38EF67B-CCBB-4A3E-B52A-1B7658DE7AE4}" type="slidenum">
              <a:rPr lang="en-US" smtClean="0"/>
              <a:pPr/>
              <a:t>20</a:t>
            </a:fld>
            <a:endParaRPr lang="en-US" smtClean="0"/>
          </a:p>
        </p:txBody>
      </p:sp>
      <p:sp>
        <p:nvSpPr>
          <p:cNvPr id="20485" name="Rectangle 2"/>
          <p:cNvSpPr>
            <a:spLocks noGrp="1" noChangeArrowheads="1"/>
          </p:cNvSpPr>
          <p:nvPr>
            <p:ph type="title"/>
          </p:nvPr>
        </p:nvSpPr>
        <p:spPr/>
        <p:txBody>
          <a:bodyPr/>
          <a:lstStyle/>
          <a:p>
            <a:pPr eaLnBrk="1" hangingPunct="1"/>
            <a:r>
              <a:rPr lang="en-US" smtClean="0"/>
              <a:t>VM Implementation: Segments</a:t>
            </a:r>
          </a:p>
        </p:txBody>
      </p:sp>
      <p:sp>
        <p:nvSpPr>
          <p:cNvPr id="20486" name="Rectangle 3"/>
          <p:cNvSpPr>
            <a:spLocks noGrp="1" noChangeArrowheads="1"/>
          </p:cNvSpPr>
          <p:nvPr>
            <p:ph type="body" idx="1"/>
          </p:nvPr>
        </p:nvSpPr>
        <p:spPr/>
        <p:txBody>
          <a:bodyPr/>
          <a:lstStyle/>
          <a:p>
            <a:pPr eaLnBrk="1" hangingPunct="1">
              <a:lnSpc>
                <a:spcPct val="80000"/>
              </a:lnSpc>
            </a:pPr>
            <a:r>
              <a:rPr lang="en-US" sz="2000" smtClean="0"/>
              <a:t>Program is divided into </a:t>
            </a:r>
            <a:r>
              <a:rPr lang="en-US" sz="2000" smtClean="0">
                <a:solidFill>
                  <a:schemeClr val="accent2"/>
                </a:solidFill>
              </a:rPr>
              <a:t>variable-sized</a:t>
            </a:r>
            <a:r>
              <a:rPr lang="en-US" sz="2000" smtClean="0"/>
              <a:t> segments</a:t>
            </a:r>
          </a:p>
          <a:p>
            <a:pPr lvl="1" eaLnBrk="1" hangingPunct="1">
              <a:lnSpc>
                <a:spcPct val="80000"/>
              </a:lnSpc>
            </a:pPr>
            <a:r>
              <a:rPr lang="en-US" sz="1800" smtClean="0">
                <a:solidFill>
                  <a:schemeClr val="accent2"/>
                </a:solidFill>
              </a:rPr>
              <a:t>Logical</a:t>
            </a:r>
            <a:r>
              <a:rPr lang="en-US" sz="1800" smtClean="0"/>
              <a:t> division of program</a:t>
            </a:r>
          </a:p>
          <a:p>
            <a:pPr lvl="1" eaLnBrk="1" hangingPunct="1">
              <a:lnSpc>
                <a:spcPct val="80000"/>
              </a:lnSpc>
            </a:pPr>
            <a:r>
              <a:rPr lang="en-US" sz="1800" smtClean="0"/>
              <a:t>User (</a:t>
            </a:r>
            <a:r>
              <a:rPr lang="en-US" sz="1800" smtClean="0">
                <a:solidFill>
                  <a:schemeClr val="accent2"/>
                </a:solidFill>
              </a:rPr>
              <a:t>programmer</a:t>
            </a:r>
            <a:r>
              <a:rPr lang="en-US" sz="1800" smtClean="0"/>
              <a:t>) is aware of divisions</a:t>
            </a:r>
          </a:p>
          <a:p>
            <a:pPr eaLnBrk="1" hangingPunct="1">
              <a:lnSpc>
                <a:spcPct val="80000"/>
              </a:lnSpc>
            </a:pPr>
            <a:r>
              <a:rPr lang="en-US" sz="2000" smtClean="0"/>
              <a:t>Only segments needed at time are loaded into memory; Others kept on secondary storage</a:t>
            </a:r>
          </a:p>
          <a:p>
            <a:pPr lvl="1" eaLnBrk="1" hangingPunct="1">
              <a:lnSpc>
                <a:spcPct val="80000"/>
              </a:lnSpc>
            </a:pPr>
            <a:r>
              <a:rPr lang="en-US" sz="1800" smtClean="0"/>
              <a:t>When needed, </a:t>
            </a:r>
            <a:r>
              <a:rPr lang="en-US" sz="1800" smtClean="0">
                <a:solidFill>
                  <a:schemeClr val="accent2"/>
                </a:solidFill>
              </a:rPr>
              <a:t>operating system</a:t>
            </a:r>
            <a:r>
              <a:rPr lang="en-US" sz="1800" smtClean="0"/>
              <a:t> loads segment into unused area of memory </a:t>
            </a:r>
          </a:p>
          <a:p>
            <a:pPr lvl="2" eaLnBrk="1" hangingPunct="1">
              <a:lnSpc>
                <a:spcPct val="80000"/>
              </a:lnSpc>
            </a:pPr>
            <a:r>
              <a:rPr lang="en-US" sz="1600" smtClean="0"/>
              <a:t>If none found, replaces a segment (</a:t>
            </a:r>
            <a:r>
              <a:rPr lang="en-US" sz="1600" smtClean="0">
                <a:solidFill>
                  <a:srgbClr val="FF0000"/>
                </a:solidFill>
              </a:rPr>
              <a:t>TBD</a:t>
            </a:r>
            <a:r>
              <a:rPr lang="en-US" sz="1600" smtClean="0"/>
              <a:t>)</a:t>
            </a:r>
          </a:p>
          <a:p>
            <a:pPr eaLnBrk="1" hangingPunct="1">
              <a:lnSpc>
                <a:spcPct val="80000"/>
              </a:lnSpc>
            </a:pPr>
            <a:r>
              <a:rPr lang="en-US" sz="2000" smtClean="0"/>
              <a:t>Pro: Extends logical memory size</a:t>
            </a:r>
          </a:p>
          <a:p>
            <a:pPr eaLnBrk="1" hangingPunct="1">
              <a:lnSpc>
                <a:spcPct val="80000"/>
              </a:lnSpc>
            </a:pPr>
            <a:r>
              <a:rPr lang="en-US" sz="2000" smtClean="0"/>
              <a:t>Pro: Multiprocessing: Protection, Sharing</a:t>
            </a:r>
          </a:p>
          <a:p>
            <a:pPr eaLnBrk="1" hangingPunct="1">
              <a:lnSpc>
                <a:spcPct val="80000"/>
              </a:lnSpc>
            </a:pPr>
            <a:r>
              <a:rPr lang="en-US" sz="2000" smtClean="0"/>
              <a:t>Con: Fragmentation</a:t>
            </a:r>
          </a:p>
          <a:p>
            <a:pPr eaLnBrk="1" hangingPunct="1">
              <a:lnSpc>
                <a:spcPct val="80000"/>
              </a:lnSpc>
            </a:pPr>
            <a:r>
              <a:rPr lang="en-US" sz="2000" smtClean="0"/>
              <a:t>Truth: Segmentation is seldom used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p:cNvSpPr>
            <a:spLocks noGrp="1"/>
          </p:cNvSpPr>
          <p:nvPr>
            <p:ph type="dt" sz="quarter" idx="10"/>
          </p:nvPr>
        </p:nvSpPr>
        <p:spPr>
          <a:noFill/>
        </p:spPr>
        <p:txBody>
          <a:bodyPr/>
          <a:lstStyle/>
          <a:p>
            <a:r>
              <a:rPr lang="en-US" dirty="0" smtClean="0"/>
              <a:t>Fall 2012</a:t>
            </a:r>
            <a:endParaRPr lang="en-US" dirty="0" smtClean="0"/>
          </a:p>
        </p:txBody>
      </p:sp>
      <p:sp>
        <p:nvSpPr>
          <p:cNvPr id="21507" name="Footer Placeholder 4"/>
          <p:cNvSpPr>
            <a:spLocks noGrp="1"/>
          </p:cNvSpPr>
          <p:nvPr>
            <p:ph type="ftr" sz="quarter" idx="11"/>
          </p:nvPr>
        </p:nvSpPr>
        <p:spPr>
          <a:noFill/>
        </p:spPr>
        <p:txBody>
          <a:bodyPr/>
          <a:lstStyle/>
          <a:p>
            <a:r>
              <a:rPr lang="en-US" smtClean="0"/>
              <a:t>SYSC 5704: Elements of Computer Systems</a:t>
            </a:r>
          </a:p>
        </p:txBody>
      </p:sp>
      <p:sp>
        <p:nvSpPr>
          <p:cNvPr id="21508" name="Slide Number Placeholder 5"/>
          <p:cNvSpPr>
            <a:spLocks noGrp="1"/>
          </p:cNvSpPr>
          <p:nvPr>
            <p:ph type="sldNum" sz="quarter" idx="12"/>
          </p:nvPr>
        </p:nvSpPr>
        <p:spPr>
          <a:noFill/>
        </p:spPr>
        <p:txBody>
          <a:bodyPr/>
          <a:lstStyle/>
          <a:p>
            <a:fld id="{DCF625C0-4DC6-46A3-983B-C70C6965CBE0}" type="slidenum">
              <a:rPr lang="en-US" smtClean="0"/>
              <a:pPr/>
              <a:t>21</a:t>
            </a:fld>
            <a:endParaRPr lang="en-US" smtClean="0"/>
          </a:p>
        </p:txBody>
      </p:sp>
      <p:sp>
        <p:nvSpPr>
          <p:cNvPr id="21509" name="Rectangle 2"/>
          <p:cNvSpPr>
            <a:spLocks noGrp="1" noChangeArrowheads="1"/>
          </p:cNvSpPr>
          <p:nvPr>
            <p:ph type="title"/>
          </p:nvPr>
        </p:nvSpPr>
        <p:spPr/>
        <p:txBody>
          <a:bodyPr/>
          <a:lstStyle/>
          <a:p>
            <a:pPr algn="l" eaLnBrk="1" hangingPunct="1"/>
            <a:r>
              <a:rPr lang="en-US" smtClean="0"/>
              <a:t>Segments</a:t>
            </a:r>
          </a:p>
        </p:txBody>
      </p:sp>
      <p:pic>
        <p:nvPicPr>
          <p:cNvPr id="21510" name="Picture 4"/>
          <p:cNvPicPr>
            <a:picLocks noChangeAspect="1" noChangeArrowheads="1"/>
          </p:cNvPicPr>
          <p:nvPr/>
        </p:nvPicPr>
        <p:blipFill>
          <a:blip r:embed="rId3" cstate="print"/>
          <a:srcRect/>
          <a:stretch>
            <a:fillRect/>
          </a:stretch>
        </p:blipFill>
        <p:spPr bwMode="auto">
          <a:xfrm>
            <a:off x="152400" y="2133600"/>
            <a:ext cx="3476625" cy="2057400"/>
          </a:xfrm>
          <a:prstGeom prst="rect">
            <a:avLst/>
          </a:prstGeom>
          <a:noFill/>
          <a:ln w="9525" algn="ctr">
            <a:noFill/>
            <a:miter lim="800000"/>
            <a:headEnd/>
            <a:tailEnd/>
          </a:ln>
        </p:spPr>
      </p:pic>
      <p:sp>
        <p:nvSpPr>
          <p:cNvPr id="21511" name="Rectangle 5"/>
          <p:cNvSpPr>
            <a:spLocks noGrp="1" noChangeArrowheads="1"/>
          </p:cNvSpPr>
          <p:nvPr>
            <p:ph type="body" idx="1"/>
          </p:nvPr>
        </p:nvSpPr>
        <p:spPr>
          <a:xfrm>
            <a:off x="762000" y="1371600"/>
            <a:ext cx="8229600" cy="4525963"/>
          </a:xfrm>
        </p:spPr>
        <p:txBody>
          <a:bodyPr/>
          <a:lstStyle/>
          <a:p>
            <a:pPr eaLnBrk="1" hangingPunct="1"/>
            <a:endParaRPr lang="en-US" smtClean="0"/>
          </a:p>
        </p:txBody>
      </p:sp>
      <p:sp>
        <p:nvSpPr>
          <p:cNvPr id="21512" name="Text Box 6"/>
          <p:cNvSpPr txBox="1">
            <a:spLocks noChangeArrowheads="1"/>
          </p:cNvSpPr>
          <p:nvPr/>
        </p:nvSpPr>
        <p:spPr bwMode="auto">
          <a:xfrm>
            <a:off x="228600" y="1143000"/>
            <a:ext cx="2513013" cy="396875"/>
          </a:xfrm>
          <a:prstGeom prst="rect">
            <a:avLst/>
          </a:prstGeom>
          <a:noFill/>
          <a:ln w="9525" algn="ctr">
            <a:noFill/>
            <a:miter lim="800000"/>
            <a:headEnd/>
            <a:tailEnd/>
          </a:ln>
        </p:spPr>
        <p:txBody>
          <a:bodyPr wrap="none">
            <a:spAutoFit/>
          </a:bodyPr>
          <a:lstStyle/>
          <a:p>
            <a:pPr marL="342900" indent="-342900" algn="ctr"/>
            <a:r>
              <a:rPr lang="en-US"/>
              <a:t>Sharing &amp; Protection</a:t>
            </a:r>
          </a:p>
        </p:txBody>
      </p:sp>
      <p:pic>
        <p:nvPicPr>
          <p:cNvPr id="21513" name="Picture 7"/>
          <p:cNvPicPr>
            <a:picLocks noChangeAspect="1" noChangeArrowheads="1"/>
          </p:cNvPicPr>
          <p:nvPr/>
        </p:nvPicPr>
        <p:blipFill>
          <a:blip r:embed="rId4" cstate="print"/>
          <a:srcRect b="13686"/>
          <a:stretch>
            <a:fillRect/>
          </a:stretch>
        </p:blipFill>
        <p:spPr bwMode="auto">
          <a:xfrm>
            <a:off x="3810000" y="533400"/>
            <a:ext cx="5181600" cy="5745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2530" name="Date Placeholder 3"/>
          <p:cNvSpPr>
            <a:spLocks noGrp="1"/>
          </p:cNvSpPr>
          <p:nvPr>
            <p:ph type="dt" sz="quarter" idx="10"/>
          </p:nvPr>
        </p:nvSpPr>
        <p:spPr>
          <a:noFill/>
        </p:spPr>
        <p:txBody>
          <a:bodyPr/>
          <a:lstStyle/>
          <a:p>
            <a:r>
              <a:rPr lang="en-US" dirty="0" smtClean="0"/>
              <a:t>Fall 2012</a:t>
            </a:r>
            <a:endParaRPr lang="en-US" dirty="0" smtClean="0"/>
          </a:p>
        </p:txBody>
      </p:sp>
      <p:sp>
        <p:nvSpPr>
          <p:cNvPr id="22531" name="Footer Placeholder 4"/>
          <p:cNvSpPr>
            <a:spLocks noGrp="1"/>
          </p:cNvSpPr>
          <p:nvPr>
            <p:ph type="ftr" sz="quarter" idx="11"/>
          </p:nvPr>
        </p:nvSpPr>
        <p:spPr>
          <a:noFill/>
        </p:spPr>
        <p:txBody>
          <a:bodyPr/>
          <a:lstStyle/>
          <a:p>
            <a:r>
              <a:rPr lang="en-US" smtClean="0"/>
              <a:t>SYSC 5704: Elements of Computer Systems</a:t>
            </a:r>
          </a:p>
        </p:txBody>
      </p:sp>
      <p:sp>
        <p:nvSpPr>
          <p:cNvPr id="22532" name="Slide Number Placeholder 5"/>
          <p:cNvSpPr>
            <a:spLocks noGrp="1"/>
          </p:cNvSpPr>
          <p:nvPr>
            <p:ph type="sldNum" sz="quarter" idx="12"/>
          </p:nvPr>
        </p:nvSpPr>
        <p:spPr>
          <a:noFill/>
        </p:spPr>
        <p:txBody>
          <a:bodyPr/>
          <a:lstStyle/>
          <a:p>
            <a:fld id="{A12E01BE-D2EF-4DB6-8DBB-6FB9D78C1EAE}" type="slidenum">
              <a:rPr lang="en-US" smtClean="0"/>
              <a:pPr/>
              <a:t>22</a:t>
            </a:fld>
            <a:endParaRPr lang="en-US" smtClean="0"/>
          </a:p>
        </p:txBody>
      </p:sp>
      <p:sp>
        <p:nvSpPr>
          <p:cNvPr id="22533" name="Rectangle 2"/>
          <p:cNvSpPr>
            <a:spLocks noGrp="1" noChangeArrowheads="1"/>
          </p:cNvSpPr>
          <p:nvPr>
            <p:ph type="title"/>
          </p:nvPr>
        </p:nvSpPr>
        <p:spPr/>
        <p:txBody>
          <a:bodyPr/>
          <a:lstStyle/>
          <a:p>
            <a:pPr eaLnBrk="1" hangingPunct="1"/>
            <a:endParaRPr lang="en-US" smtClean="0"/>
          </a:p>
        </p:txBody>
      </p:sp>
      <p:sp>
        <p:nvSpPr>
          <p:cNvPr id="22534" name="Rectangle 3"/>
          <p:cNvSpPr>
            <a:spLocks noGrp="1" noChangeArrowheads="1"/>
          </p:cNvSpPr>
          <p:nvPr>
            <p:ph type="body" idx="1"/>
          </p:nvPr>
        </p:nvSpPr>
        <p:spPr/>
        <p:txBody>
          <a:bodyPr/>
          <a:lstStyle/>
          <a:p>
            <a:pPr eaLnBrk="1" hangingPunct="1"/>
            <a:r>
              <a:rPr lang="en-US" smtClean="0"/>
              <a:t>Question: How is the address translation done ? Same as paging ???</a:t>
            </a:r>
          </a:p>
          <a:p>
            <a:pPr eaLnBrk="1" hangingPunct="1"/>
            <a:r>
              <a:rPr lang="en-US" smtClean="0"/>
              <a:t>TBD</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p:cNvSpPr>
            <a:spLocks noGrp="1"/>
          </p:cNvSpPr>
          <p:nvPr>
            <p:ph type="dt" sz="quarter" idx="10"/>
          </p:nvPr>
        </p:nvSpPr>
        <p:spPr>
          <a:noFill/>
        </p:spPr>
        <p:txBody>
          <a:bodyPr/>
          <a:lstStyle/>
          <a:p>
            <a:r>
              <a:rPr lang="en-US" dirty="0" smtClean="0"/>
              <a:t>Fall 2012</a:t>
            </a:r>
            <a:endParaRPr lang="en-US" dirty="0" smtClean="0"/>
          </a:p>
        </p:txBody>
      </p:sp>
      <p:sp>
        <p:nvSpPr>
          <p:cNvPr id="23555" name="Footer Placeholder 4"/>
          <p:cNvSpPr>
            <a:spLocks noGrp="1"/>
          </p:cNvSpPr>
          <p:nvPr>
            <p:ph type="ftr" sz="quarter" idx="11"/>
          </p:nvPr>
        </p:nvSpPr>
        <p:spPr>
          <a:noFill/>
        </p:spPr>
        <p:txBody>
          <a:bodyPr/>
          <a:lstStyle/>
          <a:p>
            <a:r>
              <a:rPr lang="en-US" smtClean="0"/>
              <a:t>SYSC 5704: Elements of Computer Systems</a:t>
            </a:r>
          </a:p>
        </p:txBody>
      </p:sp>
      <p:sp>
        <p:nvSpPr>
          <p:cNvPr id="23556" name="Slide Number Placeholder 5"/>
          <p:cNvSpPr>
            <a:spLocks noGrp="1"/>
          </p:cNvSpPr>
          <p:nvPr>
            <p:ph type="sldNum" sz="quarter" idx="12"/>
          </p:nvPr>
        </p:nvSpPr>
        <p:spPr>
          <a:noFill/>
        </p:spPr>
        <p:txBody>
          <a:bodyPr/>
          <a:lstStyle/>
          <a:p>
            <a:fld id="{68850122-1A0F-48E9-9D24-FECEDF1546A5}" type="slidenum">
              <a:rPr lang="en-US" smtClean="0"/>
              <a:pPr/>
              <a:t>23</a:t>
            </a:fld>
            <a:endParaRPr lang="en-US" smtClean="0"/>
          </a:p>
        </p:txBody>
      </p:sp>
      <p:sp>
        <p:nvSpPr>
          <p:cNvPr id="23557" name="Rectangle 2"/>
          <p:cNvSpPr>
            <a:spLocks noGrp="1" noChangeArrowheads="1"/>
          </p:cNvSpPr>
          <p:nvPr>
            <p:ph type="title"/>
          </p:nvPr>
        </p:nvSpPr>
        <p:spPr/>
        <p:txBody>
          <a:bodyPr/>
          <a:lstStyle/>
          <a:p>
            <a:pPr eaLnBrk="1" hangingPunct="1"/>
            <a:r>
              <a:rPr lang="en-US" sz="4000" smtClean="0"/>
              <a:t>VM Implementation: </a:t>
            </a:r>
            <a:br>
              <a:rPr lang="en-US" sz="4000" smtClean="0"/>
            </a:br>
            <a:r>
              <a:rPr lang="en-US" sz="4000" smtClean="0"/>
              <a:t>Demand Paging</a:t>
            </a:r>
          </a:p>
        </p:txBody>
      </p:sp>
      <p:sp>
        <p:nvSpPr>
          <p:cNvPr id="23558" name="Rectangle 3"/>
          <p:cNvSpPr>
            <a:spLocks noGrp="1" noChangeArrowheads="1"/>
          </p:cNvSpPr>
          <p:nvPr>
            <p:ph type="body" idx="1"/>
          </p:nvPr>
        </p:nvSpPr>
        <p:spPr>
          <a:xfrm>
            <a:off x="152400" y="1600200"/>
            <a:ext cx="3657600" cy="4800600"/>
          </a:xfrm>
        </p:spPr>
        <p:txBody>
          <a:bodyPr/>
          <a:lstStyle/>
          <a:p>
            <a:pPr eaLnBrk="1" hangingPunct="1">
              <a:lnSpc>
                <a:spcPct val="80000"/>
              </a:lnSpc>
            </a:pPr>
            <a:r>
              <a:rPr lang="en-US" sz="2000" smtClean="0"/>
              <a:t>Program divided into </a:t>
            </a:r>
            <a:r>
              <a:rPr lang="en-US" sz="2000" smtClean="0">
                <a:solidFill>
                  <a:schemeClr val="accent2"/>
                </a:solidFill>
              </a:rPr>
              <a:t>fixed-sized</a:t>
            </a:r>
            <a:r>
              <a:rPr lang="en-US" sz="2000" smtClean="0"/>
              <a:t> </a:t>
            </a:r>
            <a:r>
              <a:rPr lang="en-US" sz="2000" smtClean="0">
                <a:solidFill>
                  <a:schemeClr val="accent2"/>
                </a:solidFill>
              </a:rPr>
              <a:t>pages; </a:t>
            </a:r>
            <a:r>
              <a:rPr lang="en-US" sz="2000" smtClean="0"/>
              <a:t>memory divided into same-sized </a:t>
            </a:r>
            <a:r>
              <a:rPr lang="en-US" sz="2000" smtClean="0">
                <a:solidFill>
                  <a:schemeClr val="accent2"/>
                </a:solidFill>
              </a:rPr>
              <a:t>page frames</a:t>
            </a:r>
          </a:p>
          <a:p>
            <a:pPr lvl="1" eaLnBrk="1" hangingPunct="1">
              <a:lnSpc>
                <a:spcPct val="80000"/>
              </a:lnSpc>
            </a:pPr>
            <a:r>
              <a:rPr lang="en-US" sz="2000" smtClean="0"/>
              <a:t>Simple</a:t>
            </a:r>
            <a:r>
              <a:rPr lang="en-US" sz="2000" smtClean="0">
                <a:solidFill>
                  <a:schemeClr val="accent2"/>
                </a:solidFill>
              </a:rPr>
              <a:t> physical </a:t>
            </a:r>
            <a:r>
              <a:rPr lang="en-US" sz="2000" smtClean="0"/>
              <a:t>division of program</a:t>
            </a:r>
          </a:p>
          <a:p>
            <a:pPr lvl="1" eaLnBrk="1" hangingPunct="1">
              <a:lnSpc>
                <a:spcPct val="80000"/>
              </a:lnSpc>
            </a:pPr>
            <a:r>
              <a:rPr lang="en-US" sz="2000" smtClean="0"/>
              <a:t>User (</a:t>
            </a:r>
            <a:r>
              <a:rPr lang="en-US" sz="2000" smtClean="0">
                <a:solidFill>
                  <a:schemeClr val="accent2"/>
                </a:solidFill>
              </a:rPr>
              <a:t>programmer</a:t>
            </a:r>
            <a:r>
              <a:rPr lang="en-US" sz="2000" smtClean="0"/>
              <a:t>) is </a:t>
            </a:r>
            <a:r>
              <a:rPr lang="en-US" sz="2000" smtClean="0">
                <a:solidFill>
                  <a:schemeClr val="accent2"/>
                </a:solidFill>
              </a:rPr>
              <a:t>un</a:t>
            </a:r>
            <a:r>
              <a:rPr lang="en-US" sz="2000" smtClean="0"/>
              <a:t>aware of divisions</a:t>
            </a:r>
          </a:p>
          <a:p>
            <a:pPr eaLnBrk="1" hangingPunct="1">
              <a:lnSpc>
                <a:spcPct val="80000"/>
              </a:lnSpc>
            </a:pPr>
            <a:r>
              <a:rPr lang="en-US" sz="2000" smtClean="0"/>
              <a:t>Program’s pages kept in secondary storage until needed : </a:t>
            </a:r>
            <a:r>
              <a:rPr lang="en-US" sz="2000" smtClean="0">
                <a:solidFill>
                  <a:schemeClr val="accent2"/>
                </a:solidFill>
              </a:rPr>
              <a:t>Page Fault</a:t>
            </a:r>
          </a:p>
          <a:p>
            <a:pPr eaLnBrk="1" hangingPunct="1">
              <a:lnSpc>
                <a:spcPct val="80000"/>
              </a:lnSpc>
            </a:pPr>
            <a:r>
              <a:rPr lang="en-US" sz="2000" smtClean="0">
                <a:solidFill>
                  <a:schemeClr val="accent2"/>
                </a:solidFill>
              </a:rPr>
              <a:t>Operating system</a:t>
            </a:r>
            <a:r>
              <a:rPr lang="en-US" sz="2000" smtClean="0"/>
              <a:t> loads page into free page frame </a:t>
            </a:r>
          </a:p>
          <a:p>
            <a:pPr lvl="1" eaLnBrk="1" hangingPunct="1">
              <a:lnSpc>
                <a:spcPct val="80000"/>
              </a:lnSpc>
            </a:pPr>
            <a:r>
              <a:rPr lang="en-US" sz="2000" smtClean="0"/>
              <a:t>If none found, replaces a page</a:t>
            </a:r>
          </a:p>
          <a:p>
            <a:pPr lvl="1" eaLnBrk="1" hangingPunct="1">
              <a:lnSpc>
                <a:spcPct val="80000"/>
              </a:lnSpc>
            </a:pPr>
            <a:r>
              <a:rPr lang="en-US" sz="2000" smtClean="0"/>
              <a:t>A process does not require contiguous page frames</a:t>
            </a:r>
          </a:p>
        </p:txBody>
      </p:sp>
      <p:pic>
        <p:nvPicPr>
          <p:cNvPr id="23559" name="Picture 4"/>
          <p:cNvPicPr>
            <a:picLocks noChangeAspect="1" noChangeArrowheads="1"/>
          </p:cNvPicPr>
          <p:nvPr/>
        </p:nvPicPr>
        <p:blipFill>
          <a:blip r:embed="rId3" cstate="print"/>
          <a:srcRect/>
          <a:stretch>
            <a:fillRect/>
          </a:stretch>
        </p:blipFill>
        <p:spPr bwMode="auto">
          <a:xfrm>
            <a:off x="3733800" y="1600200"/>
            <a:ext cx="5257800" cy="3192463"/>
          </a:xfrm>
          <a:prstGeom prst="rect">
            <a:avLst/>
          </a:prstGeom>
          <a:noFill/>
          <a:ln w="9525" algn="ctr">
            <a:noFill/>
            <a:miter lim="800000"/>
            <a:headEnd/>
            <a:tailEnd/>
          </a:ln>
        </p:spPr>
      </p:pic>
      <p:sp>
        <p:nvSpPr>
          <p:cNvPr id="23560" name="Text Box 5"/>
          <p:cNvSpPr txBox="1">
            <a:spLocks noChangeArrowheads="1"/>
          </p:cNvSpPr>
          <p:nvPr/>
        </p:nvSpPr>
        <p:spPr bwMode="auto">
          <a:xfrm>
            <a:off x="4267200" y="5256213"/>
            <a:ext cx="4122738" cy="1035050"/>
          </a:xfrm>
          <a:prstGeom prst="rect">
            <a:avLst/>
          </a:prstGeom>
          <a:noFill/>
          <a:ln w="9525" algn="ctr">
            <a:noFill/>
            <a:miter lim="800000"/>
            <a:headEnd/>
            <a:tailEnd/>
          </a:ln>
        </p:spPr>
        <p:txBody>
          <a:bodyPr wrap="none">
            <a:spAutoFit/>
          </a:bodyPr>
          <a:lstStyle/>
          <a:p>
            <a:pPr marL="342900" indent="-342900">
              <a:lnSpc>
                <a:spcPct val="70000"/>
              </a:lnSpc>
            </a:pPr>
            <a:r>
              <a:rPr lang="en-US"/>
              <a:t>Pro: Simple allocation &amp; placement</a:t>
            </a:r>
          </a:p>
          <a:p>
            <a:pPr marL="342900" indent="-342900">
              <a:lnSpc>
                <a:spcPct val="70000"/>
              </a:lnSpc>
            </a:pPr>
            <a:r>
              <a:rPr lang="en-US"/>
              <a:t>Pro: Protection</a:t>
            </a:r>
          </a:p>
          <a:p>
            <a:pPr marL="342900" indent="-342900">
              <a:lnSpc>
                <a:spcPct val="70000"/>
              </a:lnSpc>
            </a:pPr>
            <a:r>
              <a:rPr lang="en-US"/>
              <a:t>Con: Internal Fragmentation</a:t>
            </a:r>
          </a:p>
        </p:txBody>
      </p:sp>
      <p:sp>
        <p:nvSpPr>
          <p:cNvPr id="23561" name="Text Box 6"/>
          <p:cNvSpPr txBox="1">
            <a:spLocks noChangeArrowheads="1"/>
          </p:cNvSpPr>
          <p:nvPr/>
        </p:nvSpPr>
        <p:spPr bwMode="auto">
          <a:xfrm>
            <a:off x="6324600" y="4495800"/>
            <a:ext cx="2667000" cy="396875"/>
          </a:xfrm>
          <a:prstGeom prst="rect">
            <a:avLst/>
          </a:prstGeom>
          <a:noFill/>
          <a:ln w="9525" algn="ctr">
            <a:noFill/>
            <a:miter lim="800000"/>
            <a:headEnd/>
            <a:tailEnd/>
          </a:ln>
        </p:spPr>
        <p:txBody>
          <a:bodyPr wrap="none">
            <a:spAutoFit/>
          </a:bodyPr>
          <a:lstStyle/>
          <a:p>
            <a:pPr marL="342900" indent="-342900" algn="ctr"/>
            <a:r>
              <a:rPr lang="en-US"/>
              <a:t>Figure 7-31 Murdocca</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ate Placeholder 3"/>
          <p:cNvSpPr>
            <a:spLocks noGrp="1"/>
          </p:cNvSpPr>
          <p:nvPr>
            <p:ph type="dt" sz="quarter" idx="10"/>
          </p:nvPr>
        </p:nvSpPr>
        <p:spPr>
          <a:noFill/>
        </p:spPr>
        <p:txBody>
          <a:bodyPr/>
          <a:lstStyle/>
          <a:p>
            <a:r>
              <a:rPr lang="en-US" dirty="0" smtClean="0"/>
              <a:t>Fall 2012</a:t>
            </a:r>
            <a:endParaRPr lang="en-US" dirty="0" smtClean="0"/>
          </a:p>
        </p:txBody>
      </p:sp>
      <p:sp>
        <p:nvSpPr>
          <p:cNvPr id="24579" name="Footer Placeholder 4"/>
          <p:cNvSpPr>
            <a:spLocks noGrp="1"/>
          </p:cNvSpPr>
          <p:nvPr>
            <p:ph type="ftr" sz="quarter" idx="11"/>
          </p:nvPr>
        </p:nvSpPr>
        <p:spPr>
          <a:noFill/>
        </p:spPr>
        <p:txBody>
          <a:bodyPr/>
          <a:lstStyle/>
          <a:p>
            <a:r>
              <a:rPr lang="en-US" smtClean="0"/>
              <a:t>SYSC 5704: Elements of Computer Systems</a:t>
            </a:r>
          </a:p>
        </p:txBody>
      </p:sp>
      <p:sp>
        <p:nvSpPr>
          <p:cNvPr id="24580" name="Slide Number Placeholder 5"/>
          <p:cNvSpPr>
            <a:spLocks noGrp="1"/>
          </p:cNvSpPr>
          <p:nvPr>
            <p:ph type="sldNum" sz="quarter" idx="12"/>
          </p:nvPr>
        </p:nvSpPr>
        <p:spPr>
          <a:noFill/>
        </p:spPr>
        <p:txBody>
          <a:bodyPr/>
          <a:lstStyle/>
          <a:p>
            <a:fld id="{5E3774D3-32B2-479E-8559-5F29697D3872}" type="slidenum">
              <a:rPr lang="en-US" smtClean="0"/>
              <a:pPr/>
              <a:t>24</a:t>
            </a:fld>
            <a:endParaRPr lang="en-US" smtClean="0"/>
          </a:p>
        </p:txBody>
      </p:sp>
      <p:sp>
        <p:nvSpPr>
          <p:cNvPr id="24581" name="Rectangle 2"/>
          <p:cNvSpPr>
            <a:spLocks noGrp="1" noChangeArrowheads="1"/>
          </p:cNvSpPr>
          <p:nvPr>
            <p:ph type="title"/>
          </p:nvPr>
        </p:nvSpPr>
        <p:spPr/>
        <p:txBody>
          <a:bodyPr/>
          <a:lstStyle/>
          <a:p>
            <a:pPr algn="l" eaLnBrk="1" hangingPunct="1"/>
            <a:r>
              <a:rPr lang="en-US" smtClean="0"/>
              <a:t>Page Table</a:t>
            </a:r>
          </a:p>
        </p:txBody>
      </p:sp>
      <p:sp>
        <p:nvSpPr>
          <p:cNvPr id="24582" name="AutoShape 3"/>
          <p:cNvSpPr>
            <a:spLocks noGrp="1" noChangeAspect="1" noChangeArrowheads="1"/>
          </p:cNvSpPr>
          <p:nvPr>
            <p:ph type="body" idx="1"/>
          </p:nvPr>
        </p:nvSpPr>
        <p:spPr>
          <a:xfrm>
            <a:off x="457200" y="1600200"/>
            <a:ext cx="3352800" cy="4525963"/>
          </a:xfrm>
        </p:spPr>
        <p:txBody>
          <a:bodyPr/>
          <a:lstStyle/>
          <a:p>
            <a:pPr eaLnBrk="1" hangingPunct="1">
              <a:lnSpc>
                <a:spcPct val="80000"/>
              </a:lnSpc>
            </a:pPr>
            <a:r>
              <a:rPr lang="en-US" sz="2400" smtClean="0"/>
              <a:t>Resident: Page is in memory</a:t>
            </a:r>
          </a:p>
          <a:p>
            <a:pPr eaLnBrk="1" hangingPunct="1">
              <a:lnSpc>
                <a:spcPct val="80000"/>
              </a:lnSpc>
            </a:pPr>
            <a:r>
              <a:rPr lang="en-US" sz="2400" smtClean="0"/>
              <a:t>Resident Set: Set of all pages from an address space currently in memory.</a:t>
            </a:r>
          </a:p>
          <a:p>
            <a:pPr eaLnBrk="1" hangingPunct="1">
              <a:lnSpc>
                <a:spcPct val="80000"/>
              </a:lnSpc>
            </a:pPr>
            <a:endParaRPr lang="en-US" sz="2400" smtClean="0"/>
          </a:p>
          <a:p>
            <a:pPr eaLnBrk="1" hangingPunct="1">
              <a:lnSpc>
                <a:spcPct val="80000"/>
              </a:lnSpc>
            </a:pPr>
            <a:endParaRPr lang="en-US" sz="2400" smtClean="0"/>
          </a:p>
          <a:p>
            <a:pPr eaLnBrk="1" hangingPunct="1">
              <a:lnSpc>
                <a:spcPct val="80000"/>
              </a:lnSpc>
            </a:pPr>
            <a:endParaRPr lang="en-US" sz="2400" smtClean="0"/>
          </a:p>
          <a:p>
            <a:pPr eaLnBrk="1" hangingPunct="1">
              <a:lnSpc>
                <a:spcPct val="80000"/>
              </a:lnSpc>
            </a:pPr>
            <a:endParaRPr lang="en-US" sz="2400" smtClean="0"/>
          </a:p>
          <a:p>
            <a:pPr eaLnBrk="1" hangingPunct="1">
              <a:lnSpc>
                <a:spcPct val="80000"/>
              </a:lnSpc>
            </a:pPr>
            <a:endParaRPr lang="en-US" sz="2400" smtClean="0"/>
          </a:p>
          <a:p>
            <a:pPr eaLnBrk="1" hangingPunct="1">
              <a:lnSpc>
                <a:spcPct val="90000"/>
              </a:lnSpc>
            </a:pPr>
            <a:r>
              <a:rPr lang="en-US" sz="2400" smtClean="0"/>
              <a:t>Where is page table stored ?</a:t>
            </a:r>
          </a:p>
        </p:txBody>
      </p:sp>
      <p:pic>
        <p:nvPicPr>
          <p:cNvPr id="24583" name="Picture 5"/>
          <p:cNvPicPr>
            <a:picLocks noChangeAspect="1" noChangeArrowheads="1"/>
          </p:cNvPicPr>
          <p:nvPr/>
        </p:nvPicPr>
        <p:blipFill>
          <a:blip r:embed="rId3" cstate="print"/>
          <a:srcRect/>
          <a:stretch>
            <a:fillRect/>
          </a:stretch>
        </p:blipFill>
        <p:spPr bwMode="auto">
          <a:xfrm>
            <a:off x="4191000" y="2108200"/>
            <a:ext cx="4410075" cy="3949700"/>
          </a:xfrm>
          <a:prstGeom prst="rect">
            <a:avLst/>
          </a:prstGeom>
          <a:noFill/>
          <a:ln w="9525" algn="ctr">
            <a:noFill/>
            <a:miter lim="800000"/>
            <a:headEnd/>
            <a:tailEnd/>
          </a:ln>
        </p:spPr>
      </p:pic>
      <p:pic>
        <p:nvPicPr>
          <p:cNvPr id="24584" name="Picture 6"/>
          <p:cNvPicPr>
            <a:picLocks noChangeAspect="1" noChangeArrowheads="1"/>
          </p:cNvPicPr>
          <p:nvPr/>
        </p:nvPicPr>
        <p:blipFill>
          <a:blip r:embed="rId4" cstate="print"/>
          <a:srcRect/>
          <a:stretch>
            <a:fillRect/>
          </a:stretch>
        </p:blipFill>
        <p:spPr bwMode="auto">
          <a:xfrm>
            <a:off x="3733800" y="381000"/>
            <a:ext cx="5067300" cy="165100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ate Placeholder 3"/>
          <p:cNvSpPr>
            <a:spLocks noGrp="1"/>
          </p:cNvSpPr>
          <p:nvPr>
            <p:ph type="dt" sz="quarter" idx="10"/>
          </p:nvPr>
        </p:nvSpPr>
        <p:spPr>
          <a:noFill/>
        </p:spPr>
        <p:txBody>
          <a:bodyPr/>
          <a:lstStyle/>
          <a:p>
            <a:r>
              <a:rPr lang="en-US" dirty="0" smtClean="0"/>
              <a:t>Fall 2012</a:t>
            </a:r>
            <a:endParaRPr lang="en-US" dirty="0" smtClean="0"/>
          </a:p>
        </p:txBody>
      </p:sp>
      <p:sp>
        <p:nvSpPr>
          <p:cNvPr id="25603" name="Footer Placeholder 4"/>
          <p:cNvSpPr>
            <a:spLocks noGrp="1"/>
          </p:cNvSpPr>
          <p:nvPr>
            <p:ph type="ftr" sz="quarter" idx="11"/>
          </p:nvPr>
        </p:nvSpPr>
        <p:spPr>
          <a:noFill/>
        </p:spPr>
        <p:txBody>
          <a:bodyPr/>
          <a:lstStyle/>
          <a:p>
            <a:r>
              <a:rPr lang="en-US" smtClean="0"/>
              <a:t>SYSC 5704: Elements of Computer Systems</a:t>
            </a:r>
          </a:p>
        </p:txBody>
      </p:sp>
      <p:sp>
        <p:nvSpPr>
          <p:cNvPr id="25604" name="Slide Number Placeholder 5"/>
          <p:cNvSpPr>
            <a:spLocks noGrp="1"/>
          </p:cNvSpPr>
          <p:nvPr>
            <p:ph type="sldNum" sz="quarter" idx="12"/>
          </p:nvPr>
        </p:nvSpPr>
        <p:spPr>
          <a:noFill/>
        </p:spPr>
        <p:txBody>
          <a:bodyPr/>
          <a:lstStyle/>
          <a:p>
            <a:fld id="{4A492904-881F-432E-850D-D11B0AF5587B}" type="slidenum">
              <a:rPr lang="en-US" smtClean="0"/>
              <a:pPr/>
              <a:t>25</a:t>
            </a:fld>
            <a:endParaRPr lang="en-US" smtClean="0"/>
          </a:p>
        </p:txBody>
      </p:sp>
      <p:sp>
        <p:nvSpPr>
          <p:cNvPr id="25605" name="Rectangle 2"/>
          <p:cNvSpPr>
            <a:spLocks noGrp="1" noChangeArrowheads="1"/>
          </p:cNvSpPr>
          <p:nvPr>
            <p:ph type="title"/>
          </p:nvPr>
        </p:nvSpPr>
        <p:spPr/>
        <p:txBody>
          <a:bodyPr/>
          <a:lstStyle/>
          <a:p>
            <a:pPr eaLnBrk="1" hangingPunct="1"/>
            <a:endParaRPr lang="en-US" smtClean="0"/>
          </a:p>
        </p:txBody>
      </p:sp>
      <p:pic>
        <p:nvPicPr>
          <p:cNvPr id="25606" name="Picture 3"/>
          <p:cNvPicPr>
            <a:picLocks noGrp="1" noChangeAspect="1" noChangeArrowheads="1"/>
          </p:cNvPicPr>
          <p:nvPr>
            <p:ph idx="1"/>
          </p:nvPr>
        </p:nvPicPr>
        <p:blipFill>
          <a:blip r:embed="rId2" cstate="print"/>
          <a:srcRect b="15283"/>
          <a:stretch>
            <a:fillRect/>
          </a:stretch>
        </p:blipFill>
        <p:spPr>
          <a:xfrm>
            <a:off x="2590800" y="609600"/>
            <a:ext cx="4829175" cy="5516563"/>
          </a:xfr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ate Placeholder 3"/>
          <p:cNvSpPr>
            <a:spLocks noGrp="1"/>
          </p:cNvSpPr>
          <p:nvPr>
            <p:ph type="dt" sz="quarter" idx="10"/>
          </p:nvPr>
        </p:nvSpPr>
        <p:spPr>
          <a:noFill/>
        </p:spPr>
        <p:txBody>
          <a:bodyPr/>
          <a:lstStyle/>
          <a:p>
            <a:r>
              <a:rPr lang="en-US" dirty="0" smtClean="0"/>
              <a:t>Fall 2012</a:t>
            </a:r>
            <a:endParaRPr lang="en-US" dirty="0" smtClean="0"/>
          </a:p>
        </p:txBody>
      </p:sp>
      <p:sp>
        <p:nvSpPr>
          <p:cNvPr id="26627" name="Footer Placeholder 4"/>
          <p:cNvSpPr>
            <a:spLocks noGrp="1"/>
          </p:cNvSpPr>
          <p:nvPr>
            <p:ph type="ftr" sz="quarter" idx="11"/>
          </p:nvPr>
        </p:nvSpPr>
        <p:spPr>
          <a:noFill/>
        </p:spPr>
        <p:txBody>
          <a:bodyPr/>
          <a:lstStyle/>
          <a:p>
            <a:r>
              <a:rPr lang="en-US" smtClean="0"/>
              <a:t>SYSC 5704: Elements of Computer Systems</a:t>
            </a:r>
          </a:p>
        </p:txBody>
      </p:sp>
      <p:sp>
        <p:nvSpPr>
          <p:cNvPr id="26628" name="Slide Number Placeholder 5"/>
          <p:cNvSpPr>
            <a:spLocks noGrp="1"/>
          </p:cNvSpPr>
          <p:nvPr>
            <p:ph type="sldNum" sz="quarter" idx="12"/>
          </p:nvPr>
        </p:nvSpPr>
        <p:spPr>
          <a:noFill/>
        </p:spPr>
        <p:txBody>
          <a:bodyPr/>
          <a:lstStyle/>
          <a:p>
            <a:fld id="{355BB7B0-B5F1-4967-9288-8D93F9ABC382}" type="slidenum">
              <a:rPr lang="en-US" smtClean="0"/>
              <a:pPr/>
              <a:t>26</a:t>
            </a:fld>
            <a:endParaRPr lang="en-US" smtClean="0"/>
          </a:p>
        </p:txBody>
      </p:sp>
      <p:sp>
        <p:nvSpPr>
          <p:cNvPr id="26629" name="Rectangle 2"/>
          <p:cNvSpPr>
            <a:spLocks noGrp="1" noChangeArrowheads="1"/>
          </p:cNvSpPr>
          <p:nvPr>
            <p:ph type="title"/>
          </p:nvPr>
        </p:nvSpPr>
        <p:spPr/>
        <p:txBody>
          <a:bodyPr/>
          <a:lstStyle/>
          <a:p>
            <a:pPr eaLnBrk="1" hangingPunct="1"/>
            <a:endParaRPr lang="en-US" smtClean="0"/>
          </a:p>
        </p:txBody>
      </p:sp>
      <p:pic>
        <p:nvPicPr>
          <p:cNvPr id="26630" name="Picture 3"/>
          <p:cNvPicPr>
            <a:picLocks noGrp="1" noChangeAspect="1" noChangeArrowheads="1"/>
          </p:cNvPicPr>
          <p:nvPr>
            <p:ph idx="1"/>
          </p:nvPr>
        </p:nvPicPr>
        <p:blipFill>
          <a:blip r:embed="rId2" cstate="print"/>
          <a:srcRect b="10776"/>
          <a:stretch>
            <a:fillRect/>
          </a:stretch>
        </p:blipFill>
        <p:spPr>
          <a:xfrm>
            <a:off x="2628900" y="685800"/>
            <a:ext cx="4672013" cy="5440363"/>
          </a:xfrm>
          <a:noFill/>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Date Placeholder 3"/>
          <p:cNvSpPr>
            <a:spLocks noGrp="1"/>
          </p:cNvSpPr>
          <p:nvPr>
            <p:ph type="dt" sz="quarter" idx="10"/>
          </p:nvPr>
        </p:nvSpPr>
        <p:spPr>
          <a:noFill/>
        </p:spPr>
        <p:txBody>
          <a:bodyPr/>
          <a:lstStyle/>
          <a:p>
            <a:r>
              <a:rPr lang="en-US" dirty="0" smtClean="0"/>
              <a:t>Fall 2012</a:t>
            </a:r>
            <a:endParaRPr lang="en-US" dirty="0" smtClean="0"/>
          </a:p>
        </p:txBody>
      </p:sp>
      <p:sp>
        <p:nvSpPr>
          <p:cNvPr id="27651" name="Footer Placeholder 4"/>
          <p:cNvSpPr>
            <a:spLocks noGrp="1"/>
          </p:cNvSpPr>
          <p:nvPr>
            <p:ph type="ftr" sz="quarter" idx="11"/>
          </p:nvPr>
        </p:nvSpPr>
        <p:spPr>
          <a:noFill/>
        </p:spPr>
        <p:txBody>
          <a:bodyPr/>
          <a:lstStyle/>
          <a:p>
            <a:r>
              <a:rPr lang="en-US" smtClean="0"/>
              <a:t>SYSC 5704: Elements of Computer Systems</a:t>
            </a:r>
          </a:p>
        </p:txBody>
      </p:sp>
      <p:sp>
        <p:nvSpPr>
          <p:cNvPr id="27652" name="Slide Number Placeholder 5"/>
          <p:cNvSpPr>
            <a:spLocks noGrp="1"/>
          </p:cNvSpPr>
          <p:nvPr>
            <p:ph type="sldNum" sz="quarter" idx="12"/>
          </p:nvPr>
        </p:nvSpPr>
        <p:spPr>
          <a:noFill/>
        </p:spPr>
        <p:txBody>
          <a:bodyPr/>
          <a:lstStyle/>
          <a:p>
            <a:fld id="{59926A37-1A2B-4B7A-B123-0BCE1EAA579E}" type="slidenum">
              <a:rPr lang="en-US" smtClean="0"/>
              <a:pPr/>
              <a:t>27</a:t>
            </a:fld>
            <a:endParaRPr lang="en-US" smtClean="0"/>
          </a:p>
        </p:txBody>
      </p:sp>
      <p:sp>
        <p:nvSpPr>
          <p:cNvPr id="27653" name="Rectangle 2"/>
          <p:cNvSpPr>
            <a:spLocks noGrp="1" noChangeArrowheads="1"/>
          </p:cNvSpPr>
          <p:nvPr>
            <p:ph type="title"/>
          </p:nvPr>
        </p:nvSpPr>
        <p:spPr/>
        <p:txBody>
          <a:bodyPr/>
          <a:lstStyle/>
          <a:p>
            <a:pPr eaLnBrk="1" hangingPunct="1"/>
            <a:r>
              <a:rPr lang="en-US" smtClean="0"/>
              <a:t>Demand Paging: Summary</a:t>
            </a:r>
          </a:p>
        </p:txBody>
      </p:sp>
      <p:sp>
        <p:nvSpPr>
          <p:cNvPr id="27654" name="Rectangle 3"/>
          <p:cNvSpPr>
            <a:spLocks noGrp="1" noChangeArrowheads="1"/>
          </p:cNvSpPr>
          <p:nvPr>
            <p:ph type="body" idx="1"/>
          </p:nvPr>
        </p:nvSpPr>
        <p:spPr/>
        <p:txBody>
          <a:bodyPr/>
          <a:lstStyle/>
          <a:p>
            <a:pPr eaLnBrk="1" hangingPunct="1">
              <a:lnSpc>
                <a:spcPct val="80000"/>
              </a:lnSpc>
            </a:pPr>
            <a:r>
              <a:rPr lang="en-US" sz="2400" smtClean="0"/>
              <a:t>Good</a:t>
            </a:r>
          </a:p>
          <a:p>
            <a:pPr lvl="1" eaLnBrk="1" hangingPunct="1">
              <a:lnSpc>
                <a:spcPct val="80000"/>
              </a:lnSpc>
            </a:pPr>
            <a:r>
              <a:rPr lang="en-US" sz="2000" smtClean="0"/>
              <a:t>Do not need all of a process in memory for it to run; Can swap in pages as required</a:t>
            </a:r>
          </a:p>
          <a:p>
            <a:pPr lvl="1" eaLnBrk="1" hangingPunct="1">
              <a:lnSpc>
                <a:spcPct val="80000"/>
              </a:lnSpc>
            </a:pPr>
            <a:r>
              <a:rPr lang="en-US" sz="2000" smtClean="0"/>
              <a:t>So, can now run processes that are bigger than total memory available!</a:t>
            </a:r>
          </a:p>
          <a:p>
            <a:pPr lvl="1" eaLnBrk="1" hangingPunct="1">
              <a:lnSpc>
                <a:spcPct val="80000"/>
              </a:lnSpc>
            </a:pPr>
            <a:r>
              <a:rPr lang="en-US" sz="2000" smtClean="0"/>
              <a:t>User/programmer sees much bigger memory - virtual memory</a:t>
            </a:r>
          </a:p>
          <a:p>
            <a:pPr eaLnBrk="1" hangingPunct="1">
              <a:lnSpc>
                <a:spcPct val="80000"/>
              </a:lnSpc>
            </a:pPr>
            <a:r>
              <a:rPr lang="en-US" sz="2400" smtClean="0"/>
              <a:t>Bad</a:t>
            </a:r>
          </a:p>
          <a:p>
            <a:pPr lvl="1" eaLnBrk="1" hangingPunct="1">
              <a:lnSpc>
                <a:spcPct val="80000"/>
              </a:lnSpc>
            </a:pPr>
            <a:r>
              <a:rPr lang="en-US" sz="2000" smtClean="0"/>
              <a:t>Too many processes in too little memory</a:t>
            </a:r>
          </a:p>
          <a:p>
            <a:pPr lvl="1" eaLnBrk="1" hangingPunct="1">
              <a:lnSpc>
                <a:spcPct val="80000"/>
              </a:lnSpc>
            </a:pPr>
            <a:r>
              <a:rPr lang="en-US" sz="2000" smtClean="0"/>
              <a:t>Operating System spends all its time swapping</a:t>
            </a:r>
          </a:p>
          <a:p>
            <a:pPr lvl="1" eaLnBrk="1" hangingPunct="1">
              <a:lnSpc>
                <a:spcPct val="80000"/>
              </a:lnSpc>
            </a:pPr>
            <a:r>
              <a:rPr lang="en-US" sz="2000" smtClean="0"/>
              <a:t>Little or no real work is done; Disk light is on all the time</a:t>
            </a:r>
          </a:p>
          <a:p>
            <a:pPr lvl="1" eaLnBrk="1" hangingPunct="1">
              <a:lnSpc>
                <a:spcPct val="80000"/>
              </a:lnSpc>
            </a:pPr>
            <a:r>
              <a:rPr lang="en-US" sz="2000" smtClean="0"/>
              <a:t>Solutions</a:t>
            </a:r>
          </a:p>
          <a:p>
            <a:pPr lvl="2" eaLnBrk="1" hangingPunct="1">
              <a:lnSpc>
                <a:spcPct val="80000"/>
              </a:lnSpc>
            </a:pPr>
            <a:r>
              <a:rPr lang="en-US" sz="1800" smtClean="0"/>
              <a:t>Good page replacement algorithms</a:t>
            </a:r>
          </a:p>
          <a:p>
            <a:pPr lvl="2" eaLnBrk="1" hangingPunct="1">
              <a:lnSpc>
                <a:spcPct val="80000"/>
              </a:lnSpc>
            </a:pPr>
            <a:r>
              <a:rPr lang="en-US" sz="1800" smtClean="0"/>
              <a:t>Reduce number of processes running</a:t>
            </a:r>
          </a:p>
          <a:p>
            <a:pPr lvl="2" eaLnBrk="1" hangingPunct="1">
              <a:lnSpc>
                <a:spcPct val="80000"/>
              </a:lnSpc>
            </a:pPr>
            <a:r>
              <a:rPr lang="en-US" sz="1800" smtClean="0"/>
              <a:t>Fit more memory</a:t>
            </a:r>
          </a:p>
          <a:p>
            <a:pPr eaLnBrk="1" hangingPunct="1">
              <a:lnSpc>
                <a:spcPct val="80000"/>
              </a:lnSpc>
            </a:pPr>
            <a:endParaRPr lang="en-US" sz="240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Date Placeholder 3"/>
          <p:cNvSpPr>
            <a:spLocks noGrp="1"/>
          </p:cNvSpPr>
          <p:nvPr>
            <p:ph type="dt" sz="quarter" idx="10"/>
          </p:nvPr>
        </p:nvSpPr>
        <p:spPr>
          <a:noFill/>
        </p:spPr>
        <p:txBody>
          <a:bodyPr/>
          <a:lstStyle/>
          <a:p>
            <a:r>
              <a:rPr lang="en-US" dirty="0" smtClean="0"/>
              <a:t>Fall 2012</a:t>
            </a:r>
            <a:endParaRPr lang="en-US" dirty="0" smtClean="0"/>
          </a:p>
        </p:txBody>
      </p:sp>
      <p:sp>
        <p:nvSpPr>
          <p:cNvPr id="28675" name="Footer Placeholder 4"/>
          <p:cNvSpPr>
            <a:spLocks noGrp="1"/>
          </p:cNvSpPr>
          <p:nvPr>
            <p:ph type="ftr" sz="quarter" idx="11"/>
          </p:nvPr>
        </p:nvSpPr>
        <p:spPr>
          <a:noFill/>
        </p:spPr>
        <p:txBody>
          <a:bodyPr/>
          <a:lstStyle/>
          <a:p>
            <a:r>
              <a:rPr lang="en-US" smtClean="0"/>
              <a:t>SYSC 5704: Elements of Computer Systems</a:t>
            </a:r>
          </a:p>
        </p:txBody>
      </p:sp>
      <p:sp>
        <p:nvSpPr>
          <p:cNvPr id="28676" name="Slide Number Placeholder 5"/>
          <p:cNvSpPr>
            <a:spLocks noGrp="1"/>
          </p:cNvSpPr>
          <p:nvPr>
            <p:ph type="sldNum" sz="quarter" idx="12"/>
          </p:nvPr>
        </p:nvSpPr>
        <p:spPr>
          <a:noFill/>
        </p:spPr>
        <p:txBody>
          <a:bodyPr/>
          <a:lstStyle/>
          <a:p>
            <a:fld id="{41DD39D9-D34F-468E-8891-B4BD15F4C1FD}" type="slidenum">
              <a:rPr lang="en-US" smtClean="0"/>
              <a:pPr/>
              <a:t>28</a:t>
            </a:fld>
            <a:endParaRPr lang="en-US" smtClean="0"/>
          </a:p>
        </p:txBody>
      </p:sp>
      <p:sp>
        <p:nvSpPr>
          <p:cNvPr id="28677" name="Rectangle 2"/>
          <p:cNvSpPr>
            <a:spLocks noGrp="1" noChangeArrowheads="1"/>
          </p:cNvSpPr>
          <p:nvPr>
            <p:ph type="title"/>
          </p:nvPr>
        </p:nvSpPr>
        <p:spPr/>
        <p:txBody>
          <a:bodyPr/>
          <a:lstStyle/>
          <a:p>
            <a:pPr eaLnBrk="1" hangingPunct="1"/>
            <a:r>
              <a:rPr lang="en-US" smtClean="0"/>
              <a:t>Combined Segment &amp; Paging</a:t>
            </a:r>
          </a:p>
        </p:txBody>
      </p:sp>
      <p:pic>
        <p:nvPicPr>
          <p:cNvPr id="28678" name="Picture 3"/>
          <p:cNvPicPr>
            <a:picLocks noGrp="1" noChangeAspect="1" noChangeArrowheads="1"/>
          </p:cNvPicPr>
          <p:nvPr>
            <p:ph idx="1"/>
          </p:nvPr>
        </p:nvPicPr>
        <p:blipFill>
          <a:blip r:embed="rId3" cstate="print"/>
          <a:srcRect l="5428" t="11227" r="7735" b="22807"/>
          <a:stretch>
            <a:fillRect/>
          </a:stretch>
        </p:blipFill>
        <p:spPr>
          <a:xfrm>
            <a:off x="1644650" y="1600200"/>
            <a:ext cx="5853113" cy="4525963"/>
          </a:xfr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Date Placeholder 4"/>
          <p:cNvSpPr>
            <a:spLocks noGrp="1"/>
          </p:cNvSpPr>
          <p:nvPr>
            <p:ph type="dt" sz="quarter" idx="10"/>
          </p:nvPr>
        </p:nvSpPr>
        <p:spPr>
          <a:noFill/>
        </p:spPr>
        <p:txBody>
          <a:bodyPr/>
          <a:lstStyle/>
          <a:p>
            <a:r>
              <a:rPr lang="en-US" dirty="0" smtClean="0"/>
              <a:t>Fall 2012</a:t>
            </a:r>
            <a:endParaRPr lang="en-US" dirty="0" smtClean="0"/>
          </a:p>
        </p:txBody>
      </p:sp>
      <p:sp>
        <p:nvSpPr>
          <p:cNvPr id="29699" name="Footer Placeholder 5"/>
          <p:cNvSpPr>
            <a:spLocks noGrp="1"/>
          </p:cNvSpPr>
          <p:nvPr>
            <p:ph type="ftr" sz="quarter" idx="11"/>
          </p:nvPr>
        </p:nvSpPr>
        <p:spPr>
          <a:noFill/>
        </p:spPr>
        <p:txBody>
          <a:bodyPr/>
          <a:lstStyle/>
          <a:p>
            <a:r>
              <a:rPr lang="en-US" smtClean="0"/>
              <a:t>SYSC 5704: Elements of Computer Systems</a:t>
            </a:r>
          </a:p>
        </p:txBody>
      </p:sp>
      <p:sp>
        <p:nvSpPr>
          <p:cNvPr id="29700" name="Slide Number Placeholder 6"/>
          <p:cNvSpPr>
            <a:spLocks noGrp="1"/>
          </p:cNvSpPr>
          <p:nvPr>
            <p:ph type="sldNum" sz="quarter" idx="12"/>
          </p:nvPr>
        </p:nvSpPr>
        <p:spPr>
          <a:noFill/>
        </p:spPr>
        <p:txBody>
          <a:bodyPr/>
          <a:lstStyle/>
          <a:p>
            <a:fld id="{FBF129D7-4BB5-4620-ACFE-DDC57A4A8157}" type="slidenum">
              <a:rPr lang="en-US" smtClean="0"/>
              <a:pPr/>
              <a:t>29</a:t>
            </a:fld>
            <a:endParaRPr lang="en-US" smtClean="0"/>
          </a:p>
        </p:txBody>
      </p:sp>
      <p:pic>
        <p:nvPicPr>
          <p:cNvPr id="311308" name="Picture 12"/>
          <p:cNvPicPr>
            <a:picLocks noChangeAspect="1" noChangeArrowheads="1"/>
          </p:cNvPicPr>
          <p:nvPr/>
        </p:nvPicPr>
        <p:blipFill>
          <a:blip r:embed="rId3" cstate="print"/>
          <a:srcRect/>
          <a:stretch>
            <a:fillRect/>
          </a:stretch>
        </p:blipFill>
        <p:spPr bwMode="auto">
          <a:xfrm>
            <a:off x="1676400" y="3124200"/>
            <a:ext cx="7162800" cy="2732088"/>
          </a:xfrm>
          <a:prstGeom prst="rect">
            <a:avLst/>
          </a:prstGeom>
          <a:noFill/>
          <a:ln w="9525" algn="ctr">
            <a:noFill/>
            <a:miter lim="800000"/>
            <a:headEnd/>
            <a:tailEnd/>
          </a:ln>
        </p:spPr>
      </p:pic>
      <p:sp>
        <p:nvSpPr>
          <p:cNvPr id="311312" name="Rectangle 16"/>
          <p:cNvSpPr>
            <a:spLocks noChangeArrowheads="1"/>
          </p:cNvSpPr>
          <p:nvPr/>
        </p:nvSpPr>
        <p:spPr bwMode="auto">
          <a:xfrm>
            <a:off x="0" y="3200400"/>
            <a:ext cx="4572000" cy="3048000"/>
          </a:xfrm>
          <a:prstGeom prst="rect">
            <a:avLst/>
          </a:prstGeom>
          <a:solidFill>
            <a:schemeClr val="bg1"/>
          </a:solidFill>
          <a:ln w="9525" algn="ctr">
            <a:noFill/>
            <a:miter lim="800000"/>
            <a:headEnd/>
            <a:tailEnd/>
          </a:ln>
        </p:spPr>
        <p:txBody>
          <a:bodyPr wrap="none" anchor="ctr">
            <a:spAutoFit/>
          </a:bodyPr>
          <a:lstStyle/>
          <a:p>
            <a:endParaRPr lang="en-US"/>
          </a:p>
        </p:txBody>
      </p:sp>
      <p:pic>
        <p:nvPicPr>
          <p:cNvPr id="29703" name="Picture 3"/>
          <p:cNvPicPr>
            <a:picLocks noGrp="1" noChangeAspect="1" noChangeArrowheads="1"/>
          </p:cNvPicPr>
          <p:nvPr>
            <p:ph sz="half" idx="2"/>
          </p:nvPr>
        </p:nvPicPr>
        <p:blipFill>
          <a:blip r:embed="rId4" cstate="print"/>
          <a:srcRect b="37459"/>
          <a:stretch>
            <a:fillRect/>
          </a:stretch>
        </p:blipFill>
        <p:spPr>
          <a:xfrm>
            <a:off x="152400" y="185738"/>
            <a:ext cx="5324475" cy="2862262"/>
          </a:xfrm>
          <a:noFill/>
        </p:spPr>
      </p:pic>
      <p:sp>
        <p:nvSpPr>
          <p:cNvPr id="29704" name="Rectangle 2"/>
          <p:cNvSpPr>
            <a:spLocks noGrp="1" noChangeArrowheads="1"/>
          </p:cNvSpPr>
          <p:nvPr>
            <p:ph type="title"/>
          </p:nvPr>
        </p:nvSpPr>
        <p:spPr>
          <a:xfrm>
            <a:off x="457200" y="76200"/>
            <a:ext cx="8229600" cy="1143000"/>
          </a:xfrm>
        </p:spPr>
        <p:txBody>
          <a:bodyPr/>
          <a:lstStyle/>
          <a:p>
            <a:pPr algn="r" eaLnBrk="1" hangingPunct="1"/>
            <a:r>
              <a:rPr lang="en-US" smtClean="0"/>
              <a:t>Cache Memory</a:t>
            </a:r>
          </a:p>
        </p:txBody>
      </p:sp>
      <p:sp>
        <p:nvSpPr>
          <p:cNvPr id="29705" name="Text Box 5"/>
          <p:cNvSpPr txBox="1">
            <a:spLocks noChangeArrowheads="1"/>
          </p:cNvSpPr>
          <p:nvPr/>
        </p:nvSpPr>
        <p:spPr bwMode="auto">
          <a:xfrm>
            <a:off x="5791200" y="1143000"/>
            <a:ext cx="2743200" cy="1311275"/>
          </a:xfrm>
          <a:prstGeom prst="rect">
            <a:avLst/>
          </a:prstGeom>
          <a:noFill/>
          <a:ln w="9525" algn="ctr">
            <a:noFill/>
            <a:miter lim="800000"/>
            <a:headEnd/>
            <a:tailEnd/>
          </a:ln>
        </p:spPr>
        <p:txBody>
          <a:bodyPr>
            <a:spAutoFit/>
          </a:bodyPr>
          <a:lstStyle/>
          <a:p>
            <a:pPr marL="342900" indent="-342900"/>
            <a:r>
              <a:rPr lang="en-US"/>
              <a:t>CPU: Registers</a:t>
            </a:r>
          </a:p>
          <a:p>
            <a:pPr marL="342900" indent="-342900"/>
            <a:r>
              <a:rPr lang="en-US"/>
              <a:t>Cache: SRAM</a:t>
            </a:r>
          </a:p>
          <a:p>
            <a:pPr marL="342900" indent="-342900"/>
            <a:r>
              <a:rPr lang="en-US"/>
              <a:t>Main: DRAM</a:t>
            </a:r>
          </a:p>
        </p:txBody>
      </p:sp>
      <p:sp>
        <p:nvSpPr>
          <p:cNvPr id="311302" name="Rectangle 6"/>
          <p:cNvSpPr>
            <a:spLocks noChangeArrowheads="1"/>
          </p:cNvSpPr>
          <p:nvPr/>
        </p:nvSpPr>
        <p:spPr bwMode="auto">
          <a:xfrm>
            <a:off x="1971675" y="2166938"/>
            <a:ext cx="990600" cy="76200"/>
          </a:xfrm>
          <a:prstGeom prst="rect">
            <a:avLst/>
          </a:prstGeom>
          <a:solidFill>
            <a:schemeClr val="accent1"/>
          </a:solidFill>
          <a:ln w="9525" algn="ctr">
            <a:solidFill>
              <a:schemeClr val="tx1"/>
            </a:solidFill>
            <a:miter lim="800000"/>
            <a:headEnd/>
            <a:tailEnd/>
          </a:ln>
        </p:spPr>
        <p:txBody>
          <a:bodyPr anchor="ctr">
            <a:spAutoFit/>
          </a:bodyPr>
          <a:lstStyle/>
          <a:p>
            <a:endParaRPr lang="en-US"/>
          </a:p>
        </p:txBody>
      </p:sp>
      <p:sp>
        <p:nvSpPr>
          <p:cNvPr id="311303" name="Rectangle 7"/>
          <p:cNvSpPr>
            <a:spLocks noChangeArrowheads="1"/>
          </p:cNvSpPr>
          <p:nvPr/>
        </p:nvSpPr>
        <p:spPr bwMode="auto">
          <a:xfrm>
            <a:off x="3724275" y="2395538"/>
            <a:ext cx="1685925" cy="80962"/>
          </a:xfrm>
          <a:prstGeom prst="rect">
            <a:avLst/>
          </a:prstGeom>
          <a:solidFill>
            <a:schemeClr val="accent1"/>
          </a:solidFill>
          <a:ln w="9525" algn="ctr">
            <a:solidFill>
              <a:schemeClr val="tx1"/>
            </a:solidFill>
            <a:miter lim="800000"/>
            <a:headEnd/>
            <a:tailEnd/>
          </a:ln>
        </p:spPr>
        <p:txBody>
          <a:bodyPr anchor="ctr">
            <a:spAutoFit/>
          </a:bodyPr>
          <a:lstStyle/>
          <a:p>
            <a:endParaRPr lang="en-US"/>
          </a:p>
        </p:txBody>
      </p:sp>
      <p:sp>
        <p:nvSpPr>
          <p:cNvPr id="311304" name="Text Box 8"/>
          <p:cNvSpPr txBox="1">
            <a:spLocks noChangeArrowheads="1"/>
          </p:cNvSpPr>
          <p:nvPr/>
        </p:nvSpPr>
        <p:spPr bwMode="auto">
          <a:xfrm>
            <a:off x="152400" y="2514600"/>
            <a:ext cx="3505200" cy="701675"/>
          </a:xfrm>
          <a:prstGeom prst="rect">
            <a:avLst/>
          </a:prstGeom>
          <a:noFill/>
          <a:ln w="9525" algn="ctr">
            <a:noFill/>
            <a:miter lim="800000"/>
            <a:headEnd/>
            <a:tailEnd/>
          </a:ln>
        </p:spPr>
        <p:txBody>
          <a:bodyPr>
            <a:spAutoFit/>
          </a:bodyPr>
          <a:lstStyle/>
          <a:p>
            <a:pPr marL="342900" indent="-342900" algn="ctr"/>
            <a:r>
              <a:rPr lang="en-US"/>
              <a:t>Cache is a </a:t>
            </a:r>
            <a:r>
              <a:rPr lang="en-US">
                <a:solidFill>
                  <a:schemeClr val="hlink"/>
                </a:solidFill>
              </a:rPr>
              <a:t>copy</a:t>
            </a:r>
            <a:r>
              <a:rPr lang="en-US"/>
              <a:t> of a </a:t>
            </a:r>
            <a:r>
              <a:rPr lang="en-US">
                <a:solidFill>
                  <a:schemeClr val="hlink"/>
                </a:solidFill>
              </a:rPr>
              <a:t>portion</a:t>
            </a:r>
            <a:r>
              <a:rPr lang="en-US"/>
              <a:t> of Main Memory</a:t>
            </a:r>
          </a:p>
        </p:txBody>
      </p:sp>
      <p:sp>
        <p:nvSpPr>
          <p:cNvPr id="311305" name="Oval 9"/>
          <p:cNvSpPr>
            <a:spLocks noChangeArrowheads="1"/>
          </p:cNvSpPr>
          <p:nvPr/>
        </p:nvSpPr>
        <p:spPr bwMode="auto">
          <a:xfrm>
            <a:off x="828675" y="490538"/>
            <a:ext cx="838200" cy="381000"/>
          </a:xfrm>
          <a:prstGeom prst="ellipse">
            <a:avLst/>
          </a:prstGeom>
          <a:noFill/>
          <a:ln w="28575" algn="ctr">
            <a:solidFill>
              <a:schemeClr val="hlink"/>
            </a:solidFill>
            <a:round/>
            <a:headEnd/>
            <a:tailEnd/>
          </a:ln>
        </p:spPr>
        <p:txBody>
          <a:bodyPr anchor="ctr">
            <a:spAutoFit/>
          </a:bodyPr>
          <a:lstStyle/>
          <a:p>
            <a:endParaRPr lang="en-US"/>
          </a:p>
        </p:txBody>
      </p:sp>
      <p:sp>
        <p:nvSpPr>
          <p:cNvPr id="311306" name="Oval 10"/>
          <p:cNvSpPr>
            <a:spLocks noChangeArrowheads="1"/>
          </p:cNvSpPr>
          <p:nvPr/>
        </p:nvSpPr>
        <p:spPr bwMode="auto">
          <a:xfrm>
            <a:off x="2657475" y="185738"/>
            <a:ext cx="838200" cy="304800"/>
          </a:xfrm>
          <a:prstGeom prst="ellipse">
            <a:avLst/>
          </a:prstGeom>
          <a:noFill/>
          <a:ln w="28575" algn="ctr">
            <a:solidFill>
              <a:schemeClr val="hlink"/>
            </a:solidFill>
            <a:round/>
            <a:headEnd/>
            <a:tailEnd/>
          </a:ln>
        </p:spPr>
        <p:txBody>
          <a:bodyPr anchor="ctr">
            <a:spAutoFit/>
          </a:bodyPr>
          <a:lstStyle/>
          <a:p>
            <a:endParaRPr lang="en-US"/>
          </a:p>
        </p:txBody>
      </p:sp>
      <p:sp>
        <p:nvSpPr>
          <p:cNvPr id="29711" name="Text Box 13"/>
          <p:cNvSpPr txBox="1">
            <a:spLocks noChangeArrowheads="1"/>
          </p:cNvSpPr>
          <p:nvPr/>
        </p:nvSpPr>
        <p:spPr bwMode="auto">
          <a:xfrm>
            <a:off x="5068888" y="5927725"/>
            <a:ext cx="2228850" cy="336550"/>
          </a:xfrm>
          <a:prstGeom prst="rect">
            <a:avLst/>
          </a:prstGeom>
          <a:noFill/>
          <a:ln w="9525" algn="ctr">
            <a:noFill/>
            <a:miter lim="800000"/>
            <a:headEnd/>
            <a:tailEnd/>
          </a:ln>
        </p:spPr>
        <p:txBody>
          <a:bodyPr wrap="none">
            <a:spAutoFit/>
          </a:bodyPr>
          <a:lstStyle/>
          <a:p>
            <a:pPr marL="342900" indent="-342900" algn="ctr"/>
            <a:r>
              <a:rPr lang="en-US" sz="1600"/>
              <a:t>Murdocca, Figure 7-18</a:t>
            </a:r>
          </a:p>
        </p:txBody>
      </p:sp>
      <p:sp>
        <p:nvSpPr>
          <p:cNvPr id="311300" name="Text Box 4"/>
          <p:cNvSpPr txBox="1">
            <a:spLocks noChangeArrowheads="1"/>
          </p:cNvSpPr>
          <p:nvPr/>
        </p:nvSpPr>
        <p:spPr bwMode="auto">
          <a:xfrm>
            <a:off x="152400" y="3276600"/>
            <a:ext cx="4419600" cy="2860675"/>
          </a:xfrm>
          <a:prstGeom prst="rect">
            <a:avLst/>
          </a:prstGeom>
          <a:solidFill>
            <a:schemeClr val="bg1"/>
          </a:solidFill>
          <a:ln w="9525" algn="ctr">
            <a:noFill/>
            <a:miter lim="800000"/>
            <a:headEnd/>
            <a:tailEnd/>
          </a:ln>
        </p:spPr>
        <p:txBody>
          <a:bodyPr>
            <a:spAutoFit/>
          </a:bodyPr>
          <a:lstStyle/>
          <a:p>
            <a:pPr marL="342900" indent="-342900">
              <a:lnSpc>
                <a:spcPct val="70000"/>
              </a:lnSpc>
            </a:pPr>
            <a:r>
              <a:rPr lang="en-US"/>
              <a:t>Cache Characteristics</a:t>
            </a:r>
          </a:p>
          <a:p>
            <a:pPr lvl="1">
              <a:lnSpc>
                <a:spcPct val="70000"/>
              </a:lnSpc>
              <a:buFontTx/>
              <a:buChar char="•"/>
            </a:pPr>
            <a:r>
              <a:rPr lang="en-US"/>
              <a:t> Small</a:t>
            </a:r>
          </a:p>
          <a:p>
            <a:pPr lvl="1">
              <a:lnSpc>
                <a:spcPct val="70000"/>
              </a:lnSpc>
              <a:buFontTx/>
              <a:buChar char="•"/>
            </a:pPr>
            <a:r>
              <a:rPr lang="en-US"/>
              <a:t> Active</a:t>
            </a:r>
          </a:p>
          <a:p>
            <a:pPr lvl="1">
              <a:lnSpc>
                <a:spcPct val="70000"/>
              </a:lnSpc>
              <a:buFontTx/>
              <a:buChar char="•"/>
            </a:pPr>
            <a:r>
              <a:rPr lang="en-US"/>
              <a:t> Transparent</a:t>
            </a:r>
          </a:p>
          <a:p>
            <a:pPr lvl="1">
              <a:lnSpc>
                <a:spcPct val="70000"/>
              </a:lnSpc>
              <a:buFontTx/>
              <a:buChar char="•"/>
            </a:pPr>
            <a:r>
              <a:rPr lang="en-US"/>
              <a:t> Automatic</a:t>
            </a:r>
          </a:p>
          <a:p>
            <a:pPr marL="342900" indent="-342900">
              <a:lnSpc>
                <a:spcPct val="70000"/>
              </a:lnSpc>
            </a:pPr>
            <a:r>
              <a:rPr lang="en-US"/>
              <a:t>Cache Performance:</a:t>
            </a:r>
          </a:p>
          <a:p>
            <a:pPr marL="342900" indent="-342900">
              <a:lnSpc>
                <a:spcPct val="70000"/>
              </a:lnSpc>
              <a:buFontTx/>
              <a:buChar char="•"/>
            </a:pPr>
            <a:r>
              <a:rPr lang="en-US"/>
              <a:t>Hit, Miss</a:t>
            </a:r>
          </a:p>
          <a:p>
            <a:pPr marL="342900" indent="-342900">
              <a:lnSpc>
                <a:spcPct val="70000"/>
              </a:lnSpc>
              <a:buFontTx/>
              <a:buChar char="•"/>
            </a:pPr>
            <a:r>
              <a:rPr lang="en-US"/>
              <a:t>Hit/Miss Ratio: Single/Multilevel</a:t>
            </a:r>
          </a:p>
        </p:txBody>
      </p:sp>
      <p:sp>
        <p:nvSpPr>
          <p:cNvPr id="311310" name="Rectangle 14"/>
          <p:cNvSpPr>
            <a:spLocks noChangeArrowheads="1"/>
          </p:cNvSpPr>
          <p:nvPr/>
        </p:nvSpPr>
        <p:spPr bwMode="auto">
          <a:xfrm>
            <a:off x="4419600" y="3124200"/>
            <a:ext cx="381000" cy="1371600"/>
          </a:xfrm>
          <a:prstGeom prst="rect">
            <a:avLst/>
          </a:prstGeom>
          <a:solidFill>
            <a:schemeClr val="bg1"/>
          </a:solidFill>
          <a:ln w="9525" algn="ctr">
            <a:noFill/>
            <a:miter lim="800000"/>
            <a:headEnd/>
            <a:tailEnd/>
          </a:ln>
        </p:spPr>
        <p:txBody>
          <a:bodyPr wrap="none" anchor="ctr">
            <a:spAutoFit/>
          </a:bodyPr>
          <a:lstStyle/>
          <a:p>
            <a:endParaRPr lang="en-US"/>
          </a:p>
        </p:txBody>
      </p:sp>
      <p:sp>
        <p:nvSpPr>
          <p:cNvPr id="311311" name="Rectangle 15"/>
          <p:cNvSpPr>
            <a:spLocks noChangeArrowheads="1"/>
          </p:cNvSpPr>
          <p:nvPr/>
        </p:nvSpPr>
        <p:spPr bwMode="auto">
          <a:xfrm>
            <a:off x="4419600" y="4724400"/>
            <a:ext cx="457200" cy="914400"/>
          </a:xfrm>
          <a:prstGeom prst="rect">
            <a:avLst/>
          </a:prstGeom>
          <a:solidFill>
            <a:schemeClr val="bg1"/>
          </a:solidFill>
          <a:ln w="9525" algn="ctr">
            <a:noFill/>
            <a:miter lim="800000"/>
            <a:headEnd/>
            <a:tailEnd/>
          </a:ln>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1304"/>
                                        </p:tgtEl>
                                        <p:attrNameLst>
                                          <p:attrName>style.visibility</p:attrName>
                                        </p:attrNameLst>
                                      </p:cBhvr>
                                      <p:to>
                                        <p:strVal val="visible"/>
                                      </p:to>
                                    </p:set>
                                    <p:anim calcmode="lin" valueType="num">
                                      <p:cBhvr additive="base">
                                        <p:cTn id="7" dur="500" fill="hold"/>
                                        <p:tgtEl>
                                          <p:spTgt spid="311304"/>
                                        </p:tgtEl>
                                        <p:attrNameLst>
                                          <p:attrName>ppt_x</p:attrName>
                                        </p:attrNameLst>
                                      </p:cBhvr>
                                      <p:tavLst>
                                        <p:tav tm="0">
                                          <p:val>
                                            <p:strVal val="#ppt_x"/>
                                          </p:val>
                                        </p:tav>
                                        <p:tav tm="100000">
                                          <p:val>
                                            <p:strVal val="#ppt_x"/>
                                          </p:val>
                                        </p:tav>
                                      </p:tavLst>
                                    </p:anim>
                                    <p:anim calcmode="lin" valueType="num">
                                      <p:cBhvr additive="base">
                                        <p:cTn id="8" dur="500" fill="hold"/>
                                        <p:tgtEl>
                                          <p:spTgt spid="31130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1302"/>
                                        </p:tgtEl>
                                        <p:attrNameLst>
                                          <p:attrName>style.visibility</p:attrName>
                                        </p:attrNameLst>
                                      </p:cBhvr>
                                      <p:to>
                                        <p:strVal val="visible"/>
                                      </p:to>
                                    </p:set>
                                    <p:anim calcmode="lin" valueType="num">
                                      <p:cBhvr additive="base">
                                        <p:cTn id="11" dur="500" fill="hold"/>
                                        <p:tgtEl>
                                          <p:spTgt spid="311302"/>
                                        </p:tgtEl>
                                        <p:attrNameLst>
                                          <p:attrName>ppt_x</p:attrName>
                                        </p:attrNameLst>
                                      </p:cBhvr>
                                      <p:tavLst>
                                        <p:tav tm="0">
                                          <p:val>
                                            <p:strVal val="#ppt_x"/>
                                          </p:val>
                                        </p:tav>
                                        <p:tav tm="100000">
                                          <p:val>
                                            <p:strVal val="#ppt_x"/>
                                          </p:val>
                                        </p:tav>
                                      </p:tavLst>
                                    </p:anim>
                                    <p:anim calcmode="lin" valueType="num">
                                      <p:cBhvr additive="base">
                                        <p:cTn id="12" dur="500" fill="hold"/>
                                        <p:tgtEl>
                                          <p:spTgt spid="31130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11305"/>
                                        </p:tgtEl>
                                        <p:attrNameLst>
                                          <p:attrName>style.visibility</p:attrName>
                                        </p:attrNameLst>
                                      </p:cBhvr>
                                      <p:to>
                                        <p:strVal val="visible"/>
                                      </p:to>
                                    </p:set>
                                    <p:anim calcmode="lin" valueType="num">
                                      <p:cBhvr additive="base">
                                        <p:cTn id="15" dur="500" fill="hold"/>
                                        <p:tgtEl>
                                          <p:spTgt spid="311305"/>
                                        </p:tgtEl>
                                        <p:attrNameLst>
                                          <p:attrName>ppt_x</p:attrName>
                                        </p:attrNameLst>
                                      </p:cBhvr>
                                      <p:tavLst>
                                        <p:tav tm="0">
                                          <p:val>
                                            <p:strVal val="#ppt_x"/>
                                          </p:val>
                                        </p:tav>
                                        <p:tav tm="100000">
                                          <p:val>
                                            <p:strVal val="#ppt_x"/>
                                          </p:val>
                                        </p:tav>
                                      </p:tavLst>
                                    </p:anim>
                                    <p:anim calcmode="lin" valueType="num">
                                      <p:cBhvr additive="base">
                                        <p:cTn id="16" dur="500" fill="hold"/>
                                        <p:tgtEl>
                                          <p:spTgt spid="31130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11306"/>
                                        </p:tgtEl>
                                        <p:attrNameLst>
                                          <p:attrName>style.visibility</p:attrName>
                                        </p:attrNameLst>
                                      </p:cBhvr>
                                      <p:to>
                                        <p:strVal val="visible"/>
                                      </p:to>
                                    </p:set>
                                    <p:anim calcmode="lin" valueType="num">
                                      <p:cBhvr additive="base">
                                        <p:cTn id="19" dur="500" fill="hold"/>
                                        <p:tgtEl>
                                          <p:spTgt spid="311306"/>
                                        </p:tgtEl>
                                        <p:attrNameLst>
                                          <p:attrName>ppt_x</p:attrName>
                                        </p:attrNameLst>
                                      </p:cBhvr>
                                      <p:tavLst>
                                        <p:tav tm="0">
                                          <p:val>
                                            <p:strVal val="#ppt_x"/>
                                          </p:val>
                                        </p:tav>
                                        <p:tav tm="100000">
                                          <p:val>
                                            <p:strVal val="#ppt_x"/>
                                          </p:val>
                                        </p:tav>
                                      </p:tavLst>
                                    </p:anim>
                                    <p:anim calcmode="lin" valueType="num">
                                      <p:cBhvr additive="base">
                                        <p:cTn id="20" dur="500" fill="hold"/>
                                        <p:tgtEl>
                                          <p:spTgt spid="31130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11303"/>
                                        </p:tgtEl>
                                        <p:attrNameLst>
                                          <p:attrName>style.visibility</p:attrName>
                                        </p:attrNameLst>
                                      </p:cBhvr>
                                      <p:to>
                                        <p:strVal val="visible"/>
                                      </p:to>
                                    </p:set>
                                    <p:anim calcmode="lin" valueType="num">
                                      <p:cBhvr additive="base">
                                        <p:cTn id="23" dur="500" fill="hold"/>
                                        <p:tgtEl>
                                          <p:spTgt spid="311303"/>
                                        </p:tgtEl>
                                        <p:attrNameLst>
                                          <p:attrName>ppt_x</p:attrName>
                                        </p:attrNameLst>
                                      </p:cBhvr>
                                      <p:tavLst>
                                        <p:tav tm="0">
                                          <p:val>
                                            <p:strVal val="#ppt_x"/>
                                          </p:val>
                                        </p:tav>
                                        <p:tav tm="100000">
                                          <p:val>
                                            <p:strVal val="#ppt_x"/>
                                          </p:val>
                                        </p:tav>
                                      </p:tavLst>
                                    </p:anim>
                                    <p:anim calcmode="lin" valueType="num">
                                      <p:cBhvr additive="base">
                                        <p:cTn id="24" dur="500" fill="hold"/>
                                        <p:tgtEl>
                                          <p:spTgt spid="31130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11312"/>
                                        </p:tgtEl>
                                        <p:attrNameLst>
                                          <p:attrName>style.visibility</p:attrName>
                                        </p:attrNameLst>
                                      </p:cBhvr>
                                      <p:to>
                                        <p:strVal val="visible"/>
                                      </p:to>
                                    </p:set>
                                    <p:anim calcmode="lin" valueType="num">
                                      <p:cBhvr additive="base">
                                        <p:cTn id="29" dur="500" fill="hold"/>
                                        <p:tgtEl>
                                          <p:spTgt spid="311312"/>
                                        </p:tgtEl>
                                        <p:attrNameLst>
                                          <p:attrName>ppt_x</p:attrName>
                                        </p:attrNameLst>
                                      </p:cBhvr>
                                      <p:tavLst>
                                        <p:tav tm="0">
                                          <p:val>
                                            <p:strVal val="#ppt_x"/>
                                          </p:val>
                                        </p:tav>
                                        <p:tav tm="100000">
                                          <p:val>
                                            <p:strVal val="#ppt_x"/>
                                          </p:val>
                                        </p:tav>
                                      </p:tavLst>
                                    </p:anim>
                                    <p:anim calcmode="lin" valueType="num">
                                      <p:cBhvr additive="base">
                                        <p:cTn id="30" dur="500" fill="hold"/>
                                        <p:tgtEl>
                                          <p:spTgt spid="311312"/>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11310"/>
                                        </p:tgtEl>
                                        <p:attrNameLst>
                                          <p:attrName>style.visibility</p:attrName>
                                        </p:attrNameLst>
                                      </p:cBhvr>
                                      <p:to>
                                        <p:strVal val="visible"/>
                                      </p:to>
                                    </p:set>
                                    <p:anim calcmode="lin" valueType="num">
                                      <p:cBhvr additive="base">
                                        <p:cTn id="33" dur="500" fill="hold"/>
                                        <p:tgtEl>
                                          <p:spTgt spid="311310"/>
                                        </p:tgtEl>
                                        <p:attrNameLst>
                                          <p:attrName>ppt_x</p:attrName>
                                        </p:attrNameLst>
                                      </p:cBhvr>
                                      <p:tavLst>
                                        <p:tav tm="0">
                                          <p:val>
                                            <p:strVal val="#ppt_x"/>
                                          </p:val>
                                        </p:tav>
                                        <p:tav tm="100000">
                                          <p:val>
                                            <p:strVal val="#ppt_x"/>
                                          </p:val>
                                        </p:tav>
                                      </p:tavLst>
                                    </p:anim>
                                    <p:anim calcmode="lin" valueType="num">
                                      <p:cBhvr additive="base">
                                        <p:cTn id="34" dur="500" fill="hold"/>
                                        <p:tgtEl>
                                          <p:spTgt spid="31131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11311"/>
                                        </p:tgtEl>
                                        <p:attrNameLst>
                                          <p:attrName>style.visibility</p:attrName>
                                        </p:attrNameLst>
                                      </p:cBhvr>
                                      <p:to>
                                        <p:strVal val="visible"/>
                                      </p:to>
                                    </p:set>
                                    <p:anim calcmode="lin" valueType="num">
                                      <p:cBhvr additive="base">
                                        <p:cTn id="37" dur="500" fill="hold"/>
                                        <p:tgtEl>
                                          <p:spTgt spid="311311"/>
                                        </p:tgtEl>
                                        <p:attrNameLst>
                                          <p:attrName>ppt_x</p:attrName>
                                        </p:attrNameLst>
                                      </p:cBhvr>
                                      <p:tavLst>
                                        <p:tav tm="0">
                                          <p:val>
                                            <p:strVal val="#ppt_x"/>
                                          </p:val>
                                        </p:tav>
                                        <p:tav tm="100000">
                                          <p:val>
                                            <p:strVal val="#ppt_x"/>
                                          </p:val>
                                        </p:tav>
                                      </p:tavLst>
                                    </p:anim>
                                    <p:anim calcmode="lin" valueType="num">
                                      <p:cBhvr additive="base">
                                        <p:cTn id="38" dur="500" fill="hold"/>
                                        <p:tgtEl>
                                          <p:spTgt spid="311311"/>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11308"/>
                                        </p:tgtEl>
                                        <p:attrNameLst>
                                          <p:attrName>style.visibility</p:attrName>
                                        </p:attrNameLst>
                                      </p:cBhvr>
                                      <p:to>
                                        <p:strVal val="visible"/>
                                      </p:to>
                                    </p:set>
                                    <p:anim calcmode="lin" valueType="num">
                                      <p:cBhvr additive="base">
                                        <p:cTn id="41" dur="500" fill="hold"/>
                                        <p:tgtEl>
                                          <p:spTgt spid="311308"/>
                                        </p:tgtEl>
                                        <p:attrNameLst>
                                          <p:attrName>ppt_x</p:attrName>
                                        </p:attrNameLst>
                                      </p:cBhvr>
                                      <p:tavLst>
                                        <p:tav tm="0">
                                          <p:val>
                                            <p:strVal val="#ppt_x"/>
                                          </p:val>
                                        </p:tav>
                                        <p:tav tm="100000">
                                          <p:val>
                                            <p:strVal val="#ppt_x"/>
                                          </p:val>
                                        </p:tav>
                                      </p:tavLst>
                                    </p:anim>
                                    <p:anim calcmode="lin" valueType="num">
                                      <p:cBhvr additive="base">
                                        <p:cTn id="42" dur="500" fill="hold"/>
                                        <p:tgtEl>
                                          <p:spTgt spid="31130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11300"/>
                                        </p:tgtEl>
                                        <p:attrNameLst>
                                          <p:attrName>style.visibility</p:attrName>
                                        </p:attrNameLst>
                                      </p:cBhvr>
                                      <p:to>
                                        <p:strVal val="visible"/>
                                      </p:to>
                                    </p:set>
                                    <p:anim calcmode="lin" valueType="num">
                                      <p:cBhvr additive="base">
                                        <p:cTn id="47" dur="500" fill="hold"/>
                                        <p:tgtEl>
                                          <p:spTgt spid="311300"/>
                                        </p:tgtEl>
                                        <p:attrNameLst>
                                          <p:attrName>ppt_x</p:attrName>
                                        </p:attrNameLst>
                                      </p:cBhvr>
                                      <p:tavLst>
                                        <p:tav tm="0">
                                          <p:val>
                                            <p:strVal val="#ppt_x"/>
                                          </p:val>
                                        </p:tav>
                                        <p:tav tm="100000">
                                          <p:val>
                                            <p:strVal val="#ppt_x"/>
                                          </p:val>
                                        </p:tav>
                                      </p:tavLst>
                                    </p:anim>
                                    <p:anim calcmode="lin" valueType="num">
                                      <p:cBhvr additive="base">
                                        <p:cTn id="48" dur="500" fill="hold"/>
                                        <p:tgtEl>
                                          <p:spTgt spid="3113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312" grpId="0" animBg="1"/>
      <p:bldP spid="311302" grpId="0" animBg="1"/>
      <p:bldP spid="311303" grpId="0" animBg="1"/>
      <p:bldP spid="311304" grpId="0"/>
      <p:bldP spid="311305" grpId="0" animBg="1"/>
      <p:bldP spid="311306" grpId="0" animBg="1"/>
      <p:bldP spid="311300" grpId="0" animBg="1"/>
      <p:bldP spid="311310" grpId="0" animBg="1"/>
      <p:bldP spid="3113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Date Placeholder 3"/>
          <p:cNvSpPr>
            <a:spLocks noGrp="1"/>
          </p:cNvSpPr>
          <p:nvPr>
            <p:ph type="dt" sz="quarter" idx="10"/>
          </p:nvPr>
        </p:nvSpPr>
        <p:spPr>
          <a:noFill/>
        </p:spPr>
        <p:txBody>
          <a:bodyPr/>
          <a:lstStyle/>
          <a:p>
            <a:r>
              <a:rPr lang="en-US" dirty="0" smtClean="0"/>
              <a:t>Fall 2012</a:t>
            </a:r>
            <a:endParaRPr lang="en-US" dirty="0" smtClean="0"/>
          </a:p>
        </p:txBody>
      </p:sp>
      <p:sp>
        <p:nvSpPr>
          <p:cNvPr id="4099" name="Footer Placeholder 4"/>
          <p:cNvSpPr>
            <a:spLocks noGrp="1"/>
          </p:cNvSpPr>
          <p:nvPr>
            <p:ph type="ftr" sz="quarter" idx="11"/>
          </p:nvPr>
        </p:nvSpPr>
        <p:spPr>
          <a:noFill/>
        </p:spPr>
        <p:txBody>
          <a:bodyPr/>
          <a:lstStyle/>
          <a:p>
            <a:r>
              <a:rPr lang="en-US" smtClean="0"/>
              <a:t>SYSC 5704: Elements of Computer Systems</a:t>
            </a:r>
          </a:p>
        </p:txBody>
      </p:sp>
      <p:sp>
        <p:nvSpPr>
          <p:cNvPr id="4100" name="Slide Number Placeholder 5"/>
          <p:cNvSpPr>
            <a:spLocks noGrp="1"/>
          </p:cNvSpPr>
          <p:nvPr>
            <p:ph type="sldNum" sz="quarter" idx="12"/>
          </p:nvPr>
        </p:nvSpPr>
        <p:spPr>
          <a:noFill/>
        </p:spPr>
        <p:txBody>
          <a:bodyPr/>
          <a:lstStyle/>
          <a:p>
            <a:fld id="{8F5A9F8C-2302-445C-A2A8-AE9C401BC3FA}" type="slidenum">
              <a:rPr lang="en-US" smtClean="0"/>
              <a:pPr/>
              <a:t>3</a:t>
            </a:fld>
            <a:endParaRPr lang="en-US" smtClean="0"/>
          </a:p>
        </p:txBody>
      </p:sp>
      <p:sp>
        <p:nvSpPr>
          <p:cNvPr id="4101" name="Rectangle 2"/>
          <p:cNvSpPr>
            <a:spLocks noGrp="1" noChangeArrowheads="1"/>
          </p:cNvSpPr>
          <p:nvPr>
            <p:ph type="title"/>
          </p:nvPr>
        </p:nvSpPr>
        <p:spPr/>
        <p:txBody>
          <a:bodyPr/>
          <a:lstStyle/>
          <a:p>
            <a:pPr eaLnBrk="1" hangingPunct="1"/>
            <a:r>
              <a:rPr lang="en-US" smtClean="0"/>
              <a:t>Memory Design</a:t>
            </a:r>
          </a:p>
        </p:txBody>
      </p:sp>
      <p:sp>
        <p:nvSpPr>
          <p:cNvPr id="4102" name="Rectangle 3"/>
          <p:cNvSpPr>
            <a:spLocks noGrp="1" noChangeArrowheads="1"/>
          </p:cNvSpPr>
          <p:nvPr>
            <p:ph type="body" idx="1"/>
          </p:nvPr>
        </p:nvSpPr>
        <p:spPr/>
        <p:txBody>
          <a:bodyPr/>
          <a:lstStyle/>
          <a:p>
            <a:pPr eaLnBrk="1" hangingPunct="1">
              <a:lnSpc>
                <a:spcPct val="90000"/>
              </a:lnSpc>
            </a:pPr>
            <a:r>
              <a:rPr lang="en-US" sz="2800" smtClean="0"/>
              <a:t>Design Aspects</a:t>
            </a:r>
          </a:p>
          <a:p>
            <a:pPr lvl="1" eaLnBrk="1" hangingPunct="1">
              <a:lnSpc>
                <a:spcPct val="90000"/>
              </a:lnSpc>
            </a:pPr>
            <a:r>
              <a:rPr lang="en-US" sz="2400" smtClean="0"/>
              <a:t>Technology</a:t>
            </a:r>
          </a:p>
          <a:p>
            <a:pPr lvl="1" eaLnBrk="1" hangingPunct="1">
              <a:lnSpc>
                <a:spcPct val="90000"/>
              </a:lnSpc>
            </a:pPr>
            <a:r>
              <a:rPr lang="en-US" sz="2400" smtClean="0"/>
              <a:t>Organization</a:t>
            </a:r>
          </a:p>
          <a:p>
            <a:pPr eaLnBrk="1" hangingPunct="1">
              <a:lnSpc>
                <a:spcPct val="90000"/>
              </a:lnSpc>
            </a:pPr>
            <a:r>
              <a:rPr lang="en-US" sz="2800" smtClean="0"/>
              <a:t>Characteristics of Memory Technologies</a:t>
            </a:r>
            <a:endParaRPr lang="en-US" sz="2400" smtClean="0"/>
          </a:p>
          <a:p>
            <a:pPr lvl="1" eaLnBrk="1" hangingPunct="1">
              <a:lnSpc>
                <a:spcPct val="90000"/>
              </a:lnSpc>
            </a:pPr>
            <a:r>
              <a:rPr lang="en-US" sz="2400" smtClean="0"/>
              <a:t>Volatile or non volatile</a:t>
            </a:r>
          </a:p>
          <a:p>
            <a:pPr lvl="1" eaLnBrk="1" hangingPunct="1">
              <a:lnSpc>
                <a:spcPct val="90000"/>
              </a:lnSpc>
            </a:pPr>
            <a:r>
              <a:rPr lang="en-US" sz="2400" smtClean="0"/>
              <a:t>Access: Random, sequential</a:t>
            </a:r>
          </a:p>
          <a:p>
            <a:pPr lvl="1" eaLnBrk="1" hangingPunct="1">
              <a:lnSpc>
                <a:spcPct val="90000"/>
              </a:lnSpc>
            </a:pPr>
            <a:r>
              <a:rPr lang="en-US" sz="2400" smtClean="0"/>
              <a:t>Permanence: Read-write or read-only</a:t>
            </a:r>
          </a:p>
          <a:p>
            <a:pPr lvl="1" eaLnBrk="1" hangingPunct="1">
              <a:lnSpc>
                <a:spcPct val="90000"/>
              </a:lnSpc>
            </a:pPr>
            <a:r>
              <a:rPr lang="en-US" sz="2400" smtClean="0"/>
              <a:t>Primary and Secondary</a:t>
            </a:r>
          </a:p>
          <a:p>
            <a:pPr eaLnBrk="1" hangingPunct="1">
              <a:lnSpc>
                <a:spcPct val="90000"/>
              </a:lnSpc>
            </a:pPr>
            <a:r>
              <a:rPr lang="en-US" sz="2800" smtClean="0">
                <a:hlinkClick r:id="rId3"/>
              </a:rPr>
              <a:t>ROM</a:t>
            </a:r>
            <a:r>
              <a:rPr lang="en-US" sz="2800" smtClean="0"/>
              <a:t> and </a:t>
            </a:r>
            <a:r>
              <a:rPr lang="en-US" sz="2800" smtClean="0">
                <a:hlinkClick r:id="rId4"/>
              </a:rPr>
              <a:t>RAM</a:t>
            </a:r>
            <a:r>
              <a:rPr lang="en-US" sz="2800" smtClean="0"/>
              <a:t> dichotomy</a:t>
            </a:r>
          </a:p>
          <a:p>
            <a:pPr lvl="1" eaLnBrk="1" hangingPunct="1">
              <a:lnSpc>
                <a:spcPct val="90000"/>
              </a:lnSpc>
              <a:buFontTx/>
              <a:buNone/>
            </a:pPr>
            <a:endParaRPr lang="en-US" sz="2400" smtClean="0"/>
          </a:p>
          <a:p>
            <a:pPr lvl="1" eaLnBrk="1" hangingPunct="1">
              <a:lnSpc>
                <a:spcPct val="90000"/>
              </a:lnSpc>
              <a:buFontTx/>
              <a:buNone/>
            </a:pPr>
            <a:endParaRPr lang="en-US" sz="240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t>Multi-Level Caches</a:t>
            </a:r>
          </a:p>
        </p:txBody>
      </p:sp>
      <p:sp>
        <p:nvSpPr>
          <p:cNvPr id="30723" name="Text Placeholder 2"/>
          <p:cNvSpPr>
            <a:spLocks noGrp="1"/>
          </p:cNvSpPr>
          <p:nvPr>
            <p:ph type="body" sz="half" idx="1"/>
          </p:nvPr>
        </p:nvSpPr>
        <p:spPr>
          <a:xfrm>
            <a:off x="457200" y="1600200"/>
            <a:ext cx="8001000" cy="4525963"/>
          </a:xfrm>
        </p:spPr>
        <p:txBody>
          <a:bodyPr/>
          <a:lstStyle/>
          <a:p>
            <a:r>
              <a:rPr lang="en-US" sz="2800" smtClean="0"/>
              <a:t>Adding more caches in a multi-level hierarchy can further improve performance</a:t>
            </a:r>
          </a:p>
          <a:p>
            <a:endParaRPr lang="en-US" sz="2800" smtClean="0"/>
          </a:p>
          <a:p>
            <a:endParaRPr lang="en-US" sz="2800" smtClean="0"/>
          </a:p>
          <a:p>
            <a:pPr>
              <a:buFontTx/>
              <a:buNone/>
            </a:pPr>
            <a:r>
              <a:rPr lang="en-US" sz="2800" smtClean="0"/>
              <a:t>L1: Onboard the processor chip</a:t>
            </a:r>
          </a:p>
          <a:p>
            <a:pPr>
              <a:buFontTx/>
              <a:buNone/>
            </a:pPr>
            <a:r>
              <a:rPr lang="en-US" sz="2800" smtClean="0"/>
              <a:t>L2: External to processor(off-chip)</a:t>
            </a:r>
          </a:p>
          <a:p>
            <a:pPr>
              <a:buFontTx/>
              <a:buNone/>
            </a:pPr>
            <a:r>
              <a:rPr lang="en-US" sz="2800" smtClean="0"/>
              <a:t>L3: Built into physical memory</a:t>
            </a:r>
          </a:p>
          <a:p>
            <a:r>
              <a:rPr lang="en-US" sz="2800" smtClean="0"/>
              <a:t>In best case: cost of accessing memory ≈ cost of accessing a register.</a:t>
            </a:r>
          </a:p>
          <a:p>
            <a:pPr lvl="1"/>
            <a:endParaRPr lang="en-US" smtClean="0"/>
          </a:p>
        </p:txBody>
      </p:sp>
      <p:sp>
        <p:nvSpPr>
          <p:cNvPr id="30724" name="Date Placeholder 4"/>
          <p:cNvSpPr>
            <a:spLocks noGrp="1"/>
          </p:cNvSpPr>
          <p:nvPr>
            <p:ph type="dt" sz="quarter" idx="10"/>
          </p:nvPr>
        </p:nvSpPr>
        <p:spPr>
          <a:noFill/>
        </p:spPr>
        <p:txBody>
          <a:bodyPr/>
          <a:lstStyle/>
          <a:p>
            <a:r>
              <a:rPr lang="en-US" dirty="0" smtClean="0"/>
              <a:t>Fall 2012</a:t>
            </a:r>
            <a:endParaRPr lang="en-US" dirty="0" smtClean="0"/>
          </a:p>
        </p:txBody>
      </p:sp>
      <p:sp>
        <p:nvSpPr>
          <p:cNvPr id="30725" name="Footer Placeholder 5"/>
          <p:cNvSpPr>
            <a:spLocks noGrp="1"/>
          </p:cNvSpPr>
          <p:nvPr>
            <p:ph type="ftr" sz="quarter" idx="11"/>
          </p:nvPr>
        </p:nvSpPr>
        <p:spPr>
          <a:noFill/>
        </p:spPr>
        <p:txBody>
          <a:bodyPr/>
          <a:lstStyle/>
          <a:p>
            <a:r>
              <a:rPr lang="en-US" smtClean="0"/>
              <a:t>SYSC 5704: Elements of Computer Systems</a:t>
            </a:r>
          </a:p>
        </p:txBody>
      </p:sp>
      <p:sp>
        <p:nvSpPr>
          <p:cNvPr id="30726" name="Slide Number Placeholder 6"/>
          <p:cNvSpPr>
            <a:spLocks noGrp="1"/>
          </p:cNvSpPr>
          <p:nvPr>
            <p:ph type="sldNum" sz="quarter" idx="12"/>
          </p:nvPr>
        </p:nvSpPr>
        <p:spPr>
          <a:noFill/>
        </p:spPr>
        <p:txBody>
          <a:bodyPr/>
          <a:lstStyle/>
          <a:p>
            <a:fld id="{60A1222E-10EC-404E-8431-DD08B7DFFCBC}" type="slidenum">
              <a:rPr lang="en-US" smtClean="0"/>
              <a:pPr/>
              <a:t>30</a:t>
            </a:fld>
            <a:endParaRPr lang="en-US" smtClean="0"/>
          </a:p>
        </p:txBody>
      </p:sp>
      <p:sp>
        <p:nvSpPr>
          <p:cNvPr id="30727" name="TextBox 7"/>
          <p:cNvSpPr txBox="1">
            <a:spLocks noChangeArrowheads="1"/>
          </p:cNvSpPr>
          <p:nvPr/>
        </p:nvSpPr>
        <p:spPr bwMode="auto">
          <a:xfrm>
            <a:off x="1219200" y="2819400"/>
            <a:ext cx="728663" cy="400050"/>
          </a:xfrm>
          <a:prstGeom prst="rect">
            <a:avLst/>
          </a:prstGeom>
          <a:noFill/>
          <a:ln w="9525">
            <a:solidFill>
              <a:schemeClr val="tx1"/>
            </a:solidFill>
            <a:miter lim="800000"/>
            <a:headEnd/>
            <a:tailEnd/>
          </a:ln>
        </p:spPr>
        <p:txBody>
          <a:bodyPr wrap="none">
            <a:spAutoFit/>
          </a:bodyPr>
          <a:lstStyle/>
          <a:p>
            <a:r>
              <a:rPr lang="en-US"/>
              <a:t>CPU</a:t>
            </a:r>
          </a:p>
        </p:txBody>
      </p:sp>
      <p:sp>
        <p:nvSpPr>
          <p:cNvPr id="30728" name="TextBox 8"/>
          <p:cNvSpPr txBox="1">
            <a:spLocks noChangeArrowheads="1"/>
          </p:cNvSpPr>
          <p:nvPr/>
        </p:nvSpPr>
        <p:spPr bwMode="auto">
          <a:xfrm>
            <a:off x="5943600" y="2819400"/>
            <a:ext cx="1736725" cy="400050"/>
          </a:xfrm>
          <a:prstGeom prst="rect">
            <a:avLst/>
          </a:prstGeom>
          <a:noFill/>
          <a:ln w="9525">
            <a:solidFill>
              <a:schemeClr val="tx1"/>
            </a:solidFill>
            <a:miter lim="800000"/>
            <a:headEnd/>
            <a:tailEnd/>
          </a:ln>
        </p:spPr>
        <p:txBody>
          <a:bodyPr wrap="none">
            <a:spAutoFit/>
          </a:bodyPr>
          <a:lstStyle/>
          <a:p>
            <a:r>
              <a:rPr lang="en-US"/>
              <a:t>Main Memory</a:t>
            </a:r>
          </a:p>
        </p:txBody>
      </p:sp>
      <p:sp>
        <p:nvSpPr>
          <p:cNvPr id="30729" name="TextBox 9"/>
          <p:cNvSpPr txBox="1">
            <a:spLocks noChangeArrowheads="1"/>
          </p:cNvSpPr>
          <p:nvPr/>
        </p:nvSpPr>
        <p:spPr bwMode="auto">
          <a:xfrm>
            <a:off x="2662238" y="2819400"/>
            <a:ext cx="925512" cy="400050"/>
          </a:xfrm>
          <a:prstGeom prst="rect">
            <a:avLst/>
          </a:prstGeom>
          <a:noFill/>
          <a:ln w="9525">
            <a:solidFill>
              <a:schemeClr val="tx1"/>
            </a:solidFill>
            <a:miter lim="800000"/>
            <a:headEnd/>
            <a:tailEnd/>
          </a:ln>
        </p:spPr>
        <p:txBody>
          <a:bodyPr wrap="none">
            <a:spAutoFit/>
          </a:bodyPr>
          <a:lstStyle/>
          <a:p>
            <a:r>
              <a:rPr lang="en-US"/>
              <a:t>Cache</a:t>
            </a:r>
          </a:p>
        </p:txBody>
      </p:sp>
      <p:sp>
        <p:nvSpPr>
          <p:cNvPr id="30730" name="TextBox 10"/>
          <p:cNvSpPr txBox="1">
            <a:spLocks noChangeArrowheads="1"/>
          </p:cNvSpPr>
          <p:nvPr/>
        </p:nvSpPr>
        <p:spPr bwMode="auto">
          <a:xfrm>
            <a:off x="4302125" y="2819400"/>
            <a:ext cx="927100" cy="400050"/>
          </a:xfrm>
          <a:prstGeom prst="rect">
            <a:avLst/>
          </a:prstGeom>
          <a:noFill/>
          <a:ln w="9525">
            <a:solidFill>
              <a:schemeClr val="tx1"/>
            </a:solidFill>
            <a:miter lim="800000"/>
            <a:headEnd/>
            <a:tailEnd/>
          </a:ln>
        </p:spPr>
        <p:txBody>
          <a:bodyPr wrap="none">
            <a:spAutoFit/>
          </a:bodyPr>
          <a:lstStyle/>
          <a:p>
            <a:r>
              <a:rPr lang="en-US"/>
              <a:t>Cache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Date Placeholder 3"/>
          <p:cNvSpPr>
            <a:spLocks noGrp="1"/>
          </p:cNvSpPr>
          <p:nvPr>
            <p:ph type="dt" sz="quarter" idx="10"/>
          </p:nvPr>
        </p:nvSpPr>
        <p:spPr>
          <a:noFill/>
        </p:spPr>
        <p:txBody>
          <a:bodyPr/>
          <a:lstStyle/>
          <a:p>
            <a:r>
              <a:rPr lang="en-US" dirty="0" smtClean="0"/>
              <a:t>Fall 2012</a:t>
            </a:r>
            <a:endParaRPr lang="en-US" dirty="0" smtClean="0"/>
          </a:p>
        </p:txBody>
      </p:sp>
      <p:sp>
        <p:nvSpPr>
          <p:cNvPr id="31747" name="Footer Placeholder 4"/>
          <p:cNvSpPr>
            <a:spLocks noGrp="1"/>
          </p:cNvSpPr>
          <p:nvPr>
            <p:ph type="ftr" sz="quarter" idx="11"/>
          </p:nvPr>
        </p:nvSpPr>
        <p:spPr>
          <a:noFill/>
        </p:spPr>
        <p:txBody>
          <a:bodyPr/>
          <a:lstStyle/>
          <a:p>
            <a:r>
              <a:rPr lang="en-US" smtClean="0"/>
              <a:t>SYSC 5704: Elements of Computer Systems</a:t>
            </a:r>
          </a:p>
        </p:txBody>
      </p:sp>
      <p:sp>
        <p:nvSpPr>
          <p:cNvPr id="31748" name="Slide Number Placeholder 5"/>
          <p:cNvSpPr>
            <a:spLocks noGrp="1"/>
          </p:cNvSpPr>
          <p:nvPr>
            <p:ph type="sldNum" sz="quarter" idx="12"/>
          </p:nvPr>
        </p:nvSpPr>
        <p:spPr>
          <a:noFill/>
        </p:spPr>
        <p:txBody>
          <a:bodyPr/>
          <a:lstStyle/>
          <a:p>
            <a:fld id="{07A39802-1A35-4F55-9D99-88BCDAF5A540}" type="slidenum">
              <a:rPr lang="en-US" smtClean="0"/>
              <a:pPr/>
              <a:t>31</a:t>
            </a:fld>
            <a:endParaRPr lang="en-US" smtClean="0"/>
          </a:p>
        </p:txBody>
      </p:sp>
      <p:sp>
        <p:nvSpPr>
          <p:cNvPr id="31749" name="Rectangle 2"/>
          <p:cNvSpPr>
            <a:spLocks noGrp="1" noChangeArrowheads="1"/>
          </p:cNvSpPr>
          <p:nvPr>
            <p:ph type="title"/>
          </p:nvPr>
        </p:nvSpPr>
        <p:spPr/>
        <p:txBody>
          <a:bodyPr/>
          <a:lstStyle/>
          <a:p>
            <a:pPr eaLnBrk="1" hangingPunct="1"/>
            <a:r>
              <a:rPr lang="en-US" smtClean="0"/>
              <a:t>Cache/main-memory structure</a:t>
            </a:r>
          </a:p>
        </p:txBody>
      </p:sp>
      <p:pic>
        <p:nvPicPr>
          <p:cNvPr id="31750" name="Picture 3"/>
          <p:cNvPicPr>
            <a:picLocks noGrp="1" noChangeAspect="1" noChangeArrowheads="1"/>
          </p:cNvPicPr>
          <p:nvPr>
            <p:ph type="body" idx="1"/>
          </p:nvPr>
        </p:nvPicPr>
        <p:blipFill>
          <a:blip r:embed="rId3" cstate="print"/>
          <a:srcRect/>
          <a:stretch>
            <a:fillRect/>
          </a:stretch>
        </p:blipFill>
        <p:spPr>
          <a:xfrm>
            <a:off x="838200" y="1524000"/>
            <a:ext cx="7772400" cy="4724400"/>
          </a:xfrm>
        </p:spPr>
      </p:pic>
      <p:sp>
        <p:nvSpPr>
          <p:cNvPr id="314372" name="Oval 4"/>
          <p:cNvSpPr>
            <a:spLocks noChangeArrowheads="1"/>
          </p:cNvSpPr>
          <p:nvPr/>
        </p:nvSpPr>
        <p:spPr bwMode="auto">
          <a:xfrm>
            <a:off x="762000" y="1447800"/>
            <a:ext cx="838200" cy="304800"/>
          </a:xfrm>
          <a:prstGeom prst="ellipse">
            <a:avLst/>
          </a:prstGeom>
          <a:noFill/>
          <a:ln w="28575" algn="ctr">
            <a:solidFill>
              <a:schemeClr val="hlink"/>
            </a:solidFill>
            <a:round/>
            <a:headEnd/>
            <a:tailEnd/>
          </a:ln>
        </p:spPr>
        <p:txBody>
          <a:bodyPr anchor="ctr">
            <a:spAutoFit/>
          </a:bodyPr>
          <a:lstStyle/>
          <a:p>
            <a:endParaRPr lang="en-US"/>
          </a:p>
        </p:txBody>
      </p:sp>
      <p:sp>
        <p:nvSpPr>
          <p:cNvPr id="314373" name="Oval 5"/>
          <p:cNvSpPr>
            <a:spLocks noChangeArrowheads="1"/>
          </p:cNvSpPr>
          <p:nvPr/>
        </p:nvSpPr>
        <p:spPr bwMode="auto">
          <a:xfrm>
            <a:off x="7467600" y="2133600"/>
            <a:ext cx="838200" cy="304800"/>
          </a:xfrm>
          <a:prstGeom prst="ellipse">
            <a:avLst/>
          </a:prstGeom>
          <a:noFill/>
          <a:ln w="28575" algn="ctr">
            <a:solidFill>
              <a:schemeClr val="hlink"/>
            </a:solidFill>
            <a:round/>
            <a:headEnd/>
            <a:tailEnd/>
          </a:ln>
        </p:spPr>
        <p:txBody>
          <a:bodyPr anchor="ctr">
            <a:spAutoFit/>
          </a:bodyPr>
          <a:lstStyle/>
          <a:p>
            <a:endParaRPr lang="en-US"/>
          </a:p>
        </p:txBody>
      </p:sp>
      <p:sp>
        <p:nvSpPr>
          <p:cNvPr id="314375" name="Text Box 7"/>
          <p:cNvSpPr txBox="1">
            <a:spLocks noChangeArrowheads="1"/>
          </p:cNvSpPr>
          <p:nvPr/>
        </p:nvSpPr>
        <p:spPr bwMode="auto">
          <a:xfrm>
            <a:off x="1600200" y="1219200"/>
            <a:ext cx="973138" cy="396875"/>
          </a:xfrm>
          <a:prstGeom prst="rect">
            <a:avLst/>
          </a:prstGeom>
          <a:noFill/>
          <a:ln w="9525" algn="ctr">
            <a:noFill/>
            <a:miter lim="800000"/>
            <a:headEnd/>
            <a:tailEnd/>
          </a:ln>
        </p:spPr>
        <p:txBody>
          <a:bodyPr wrap="none">
            <a:spAutoFit/>
          </a:bodyPr>
          <a:lstStyle/>
          <a:p>
            <a:pPr marL="342900" indent="-342900" algn="ctr"/>
            <a:r>
              <a:rPr lang="en-US">
                <a:solidFill>
                  <a:schemeClr val="hlink"/>
                </a:solidFill>
              </a:rPr>
              <a:t>Or Slot</a:t>
            </a:r>
          </a:p>
        </p:txBody>
      </p:sp>
      <p:sp>
        <p:nvSpPr>
          <p:cNvPr id="314376" name="AutoShape 8"/>
          <p:cNvSpPr>
            <a:spLocks/>
          </p:cNvSpPr>
          <p:nvPr/>
        </p:nvSpPr>
        <p:spPr bwMode="auto">
          <a:xfrm rot="-5400000">
            <a:off x="1600200" y="4038600"/>
            <a:ext cx="381000" cy="533400"/>
          </a:xfrm>
          <a:prstGeom prst="leftBrace">
            <a:avLst>
              <a:gd name="adj1" fmla="val 11667"/>
              <a:gd name="adj2" fmla="val 50000"/>
            </a:avLst>
          </a:prstGeom>
          <a:noFill/>
          <a:ln w="28575">
            <a:solidFill>
              <a:schemeClr val="hlink"/>
            </a:solidFill>
            <a:round/>
            <a:headEnd/>
            <a:tailEnd/>
          </a:ln>
        </p:spPr>
        <p:txBody>
          <a:bodyPr wrap="none" anchor="ctr">
            <a:spAutoFit/>
          </a:bodyPr>
          <a:lstStyle/>
          <a:p>
            <a:endParaRPr lang="en-US"/>
          </a:p>
        </p:txBody>
      </p:sp>
      <p:sp>
        <p:nvSpPr>
          <p:cNvPr id="314377" name="AutoShape 9"/>
          <p:cNvSpPr>
            <a:spLocks/>
          </p:cNvSpPr>
          <p:nvPr/>
        </p:nvSpPr>
        <p:spPr bwMode="auto">
          <a:xfrm rot="-5400000">
            <a:off x="3048000" y="3200400"/>
            <a:ext cx="304800" cy="2133600"/>
          </a:xfrm>
          <a:prstGeom prst="leftBrace">
            <a:avLst>
              <a:gd name="adj1" fmla="val 58333"/>
              <a:gd name="adj2" fmla="val 50000"/>
            </a:avLst>
          </a:prstGeom>
          <a:noFill/>
          <a:ln w="28575">
            <a:solidFill>
              <a:schemeClr val="hlink"/>
            </a:solidFill>
            <a:round/>
            <a:headEnd/>
            <a:tailEnd/>
          </a:ln>
        </p:spPr>
        <p:txBody>
          <a:bodyPr anchor="ctr">
            <a:spAutoFit/>
          </a:bodyPr>
          <a:lstStyle/>
          <a:p>
            <a:endParaRPr lang="en-US"/>
          </a:p>
        </p:txBody>
      </p:sp>
      <p:sp>
        <p:nvSpPr>
          <p:cNvPr id="314378" name="Text Box 10"/>
          <p:cNvSpPr txBox="1">
            <a:spLocks noChangeArrowheads="1"/>
          </p:cNvSpPr>
          <p:nvPr/>
        </p:nvSpPr>
        <p:spPr bwMode="auto">
          <a:xfrm>
            <a:off x="969963" y="4659313"/>
            <a:ext cx="1116012" cy="396875"/>
          </a:xfrm>
          <a:prstGeom prst="rect">
            <a:avLst/>
          </a:prstGeom>
          <a:noFill/>
          <a:ln w="9525" algn="ctr">
            <a:noFill/>
            <a:miter lim="800000"/>
            <a:headEnd/>
            <a:tailEnd/>
          </a:ln>
        </p:spPr>
        <p:txBody>
          <a:bodyPr wrap="none">
            <a:spAutoFit/>
          </a:bodyPr>
          <a:lstStyle/>
          <a:p>
            <a:pPr marL="342900" indent="-342900" algn="ctr"/>
            <a:r>
              <a:rPr lang="en-US">
                <a:solidFill>
                  <a:schemeClr val="hlink"/>
                </a:solidFill>
              </a:rPr>
              <a:t>Address</a:t>
            </a:r>
          </a:p>
        </p:txBody>
      </p:sp>
      <p:sp>
        <p:nvSpPr>
          <p:cNvPr id="314379" name="Text Box 11"/>
          <p:cNvSpPr txBox="1">
            <a:spLocks noChangeArrowheads="1"/>
          </p:cNvSpPr>
          <p:nvPr/>
        </p:nvSpPr>
        <p:spPr bwMode="auto">
          <a:xfrm>
            <a:off x="2133600" y="4659313"/>
            <a:ext cx="2482850" cy="396875"/>
          </a:xfrm>
          <a:prstGeom prst="rect">
            <a:avLst/>
          </a:prstGeom>
          <a:noFill/>
          <a:ln w="9525" algn="ctr">
            <a:noFill/>
            <a:miter lim="800000"/>
            <a:headEnd/>
            <a:tailEnd/>
          </a:ln>
        </p:spPr>
        <p:txBody>
          <a:bodyPr wrap="none">
            <a:spAutoFit/>
          </a:bodyPr>
          <a:lstStyle/>
          <a:p>
            <a:pPr marL="342900" indent="-342900" algn="ctr"/>
            <a:r>
              <a:rPr lang="en-US">
                <a:solidFill>
                  <a:schemeClr val="hlink"/>
                </a:solidFill>
              </a:rPr>
              <a:t>Contents of Address</a:t>
            </a:r>
          </a:p>
        </p:txBody>
      </p:sp>
      <p:sp>
        <p:nvSpPr>
          <p:cNvPr id="314381" name="Text Box 13"/>
          <p:cNvSpPr txBox="1">
            <a:spLocks noChangeArrowheads="1"/>
          </p:cNvSpPr>
          <p:nvPr/>
        </p:nvSpPr>
        <p:spPr bwMode="auto">
          <a:xfrm>
            <a:off x="7829550" y="1676400"/>
            <a:ext cx="1016000" cy="396875"/>
          </a:xfrm>
          <a:prstGeom prst="rect">
            <a:avLst/>
          </a:prstGeom>
          <a:noFill/>
          <a:ln w="9525" algn="ctr">
            <a:noFill/>
            <a:miter lim="800000"/>
            <a:headEnd/>
            <a:tailEnd/>
          </a:ln>
        </p:spPr>
        <p:txBody>
          <a:bodyPr wrap="none">
            <a:spAutoFit/>
          </a:bodyPr>
          <a:lstStyle/>
          <a:p>
            <a:pPr marL="342900" indent="-342900" algn="ctr"/>
            <a:r>
              <a:rPr lang="en-US">
                <a:solidFill>
                  <a:schemeClr val="hlink"/>
                </a:solidFill>
              </a:rPr>
              <a:t>Or Line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4372"/>
                                        </p:tgtEl>
                                        <p:attrNameLst>
                                          <p:attrName>style.visibility</p:attrName>
                                        </p:attrNameLst>
                                      </p:cBhvr>
                                      <p:to>
                                        <p:strVal val="visible"/>
                                      </p:to>
                                    </p:set>
                                    <p:anim calcmode="lin" valueType="num">
                                      <p:cBhvr additive="base">
                                        <p:cTn id="7" dur="500" fill="hold"/>
                                        <p:tgtEl>
                                          <p:spTgt spid="314372"/>
                                        </p:tgtEl>
                                        <p:attrNameLst>
                                          <p:attrName>ppt_x</p:attrName>
                                        </p:attrNameLst>
                                      </p:cBhvr>
                                      <p:tavLst>
                                        <p:tav tm="0">
                                          <p:val>
                                            <p:strVal val="#ppt_x"/>
                                          </p:val>
                                        </p:tav>
                                        <p:tav tm="100000">
                                          <p:val>
                                            <p:strVal val="#ppt_x"/>
                                          </p:val>
                                        </p:tav>
                                      </p:tavLst>
                                    </p:anim>
                                    <p:anim calcmode="lin" valueType="num">
                                      <p:cBhvr additive="base">
                                        <p:cTn id="8" dur="500" fill="hold"/>
                                        <p:tgtEl>
                                          <p:spTgt spid="31437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14373"/>
                                        </p:tgtEl>
                                        <p:attrNameLst>
                                          <p:attrName>style.visibility</p:attrName>
                                        </p:attrNameLst>
                                      </p:cBhvr>
                                      <p:to>
                                        <p:strVal val="visible"/>
                                      </p:to>
                                    </p:set>
                                    <p:anim calcmode="lin" valueType="num">
                                      <p:cBhvr additive="base">
                                        <p:cTn id="11" dur="500" fill="hold"/>
                                        <p:tgtEl>
                                          <p:spTgt spid="314373"/>
                                        </p:tgtEl>
                                        <p:attrNameLst>
                                          <p:attrName>ppt_x</p:attrName>
                                        </p:attrNameLst>
                                      </p:cBhvr>
                                      <p:tavLst>
                                        <p:tav tm="0">
                                          <p:val>
                                            <p:strVal val="#ppt_x"/>
                                          </p:val>
                                        </p:tav>
                                        <p:tav tm="100000">
                                          <p:val>
                                            <p:strVal val="#ppt_x"/>
                                          </p:val>
                                        </p:tav>
                                      </p:tavLst>
                                    </p:anim>
                                    <p:anim calcmode="lin" valueType="num">
                                      <p:cBhvr additive="base">
                                        <p:cTn id="12" dur="500" fill="hold"/>
                                        <p:tgtEl>
                                          <p:spTgt spid="31437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14375"/>
                                        </p:tgtEl>
                                        <p:attrNameLst>
                                          <p:attrName>style.visibility</p:attrName>
                                        </p:attrNameLst>
                                      </p:cBhvr>
                                      <p:to>
                                        <p:strVal val="visible"/>
                                      </p:to>
                                    </p:set>
                                    <p:anim calcmode="lin" valueType="num">
                                      <p:cBhvr additive="base">
                                        <p:cTn id="15" dur="500" fill="hold"/>
                                        <p:tgtEl>
                                          <p:spTgt spid="314375"/>
                                        </p:tgtEl>
                                        <p:attrNameLst>
                                          <p:attrName>ppt_x</p:attrName>
                                        </p:attrNameLst>
                                      </p:cBhvr>
                                      <p:tavLst>
                                        <p:tav tm="0">
                                          <p:val>
                                            <p:strVal val="#ppt_x"/>
                                          </p:val>
                                        </p:tav>
                                        <p:tav tm="100000">
                                          <p:val>
                                            <p:strVal val="#ppt_x"/>
                                          </p:val>
                                        </p:tav>
                                      </p:tavLst>
                                    </p:anim>
                                    <p:anim calcmode="lin" valueType="num">
                                      <p:cBhvr additive="base">
                                        <p:cTn id="16" dur="500" fill="hold"/>
                                        <p:tgtEl>
                                          <p:spTgt spid="31437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14381"/>
                                        </p:tgtEl>
                                        <p:attrNameLst>
                                          <p:attrName>style.visibility</p:attrName>
                                        </p:attrNameLst>
                                      </p:cBhvr>
                                      <p:to>
                                        <p:strVal val="visible"/>
                                      </p:to>
                                    </p:set>
                                    <p:anim calcmode="lin" valueType="num">
                                      <p:cBhvr additive="base">
                                        <p:cTn id="19" dur="500" fill="hold"/>
                                        <p:tgtEl>
                                          <p:spTgt spid="314381"/>
                                        </p:tgtEl>
                                        <p:attrNameLst>
                                          <p:attrName>ppt_x</p:attrName>
                                        </p:attrNameLst>
                                      </p:cBhvr>
                                      <p:tavLst>
                                        <p:tav tm="0">
                                          <p:val>
                                            <p:strVal val="#ppt_x"/>
                                          </p:val>
                                        </p:tav>
                                        <p:tav tm="100000">
                                          <p:val>
                                            <p:strVal val="#ppt_x"/>
                                          </p:val>
                                        </p:tav>
                                      </p:tavLst>
                                    </p:anim>
                                    <p:anim calcmode="lin" valueType="num">
                                      <p:cBhvr additive="base">
                                        <p:cTn id="20" dur="500" fill="hold"/>
                                        <p:tgtEl>
                                          <p:spTgt spid="31438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14376"/>
                                        </p:tgtEl>
                                        <p:attrNameLst>
                                          <p:attrName>style.visibility</p:attrName>
                                        </p:attrNameLst>
                                      </p:cBhvr>
                                      <p:to>
                                        <p:strVal val="visible"/>
                                      </p:to>
                                    </p:set>
                                    <p:anim calcmode="lin" valueType="num">
                                      <p:cBhvr additive="base">
                                        <p:cTn id="25" dur="500" fill="hold"/>
                                        <p:tgtEl>
                                          <p:spTgt spid="314376"/>
                                        </p:tgtEl>
                                        <p:attrNameLst>
                                          <p:attrName>ppt_x</p:attrName>
                                        </p:attrNameLst>
                                      </p:cBhvr>
                                      <p:tavLst>
                                        <p:tav tm="0">
                                          <p:val>
                                            <p:strVal val="#ppt_x"/>
                                          </p:val>
                                        </p:tav>
                                        <p:tav tm="100000">
                                          <p:val>
                                            <p:strVal val="#ppt_x"/>
                                          </p:val>
                                        </p:tav>
                                      </p:tavLst>
                                    </p:anim>
                                    <p:anim calcmode="lin" valueType="num">
                                      <p:cBhvr additive="base">
                                        <p:cTn id="26" dur="500" fill="hold"/>
                                        <p:tgtEl>
                                          <p:spTgt spid="314376"/>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14377"/>
                                        </p:tgtEl>
                                        <p:attrNameLst>
                                          <p:attrName>style.visibility</p:attrName>
                                        </p:attrNameLst>
                                      </p:cBhvr>
                                      <p:to>
                                        <p:strVal val="visible"/>
                                      </p:to>
                                    </p:set>
                                    <p:anim calcmode="lin" valueType="num">
                                      <p:cBhvr additive="base">
                                        <p:cTn id="29" dur="500" fill="hold"/>
                                        <p:tgtEl>
                                          <p:spTgt spid="314377"/>
                                        </p:tgtEl>
                                        <p:attrNameLst>
                                          <p:attrName>ppt_x</p:attrName>
                                        </p:attrNameLst>
                                      </p:cBhvr>
                                      <p:tavLst>
                                        <p:tav tm="0">
                                          <p:val>
                                            <p:strVal val="#ppt_x"/>
                                          </p:val>
                                        </p:tav>
                                        <p:tav tm="100000">
                                          <p:val>
                                            <p:strVal val="#ppt_x"/>
                                          </p:val>
                                        </p:tav>
                                      </p:tavLst>
                                    </p:anim>
                                    <p:anim calcmode="lin" valueType="num">
                                      <p:cBhvr additive="base">
                                        <p:cTn id="30" dur="500" fill="hold"/>
                                        <p:tgtEl>
                                          <p:spTgt spid="31437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14378"/>
                                        </p:tgtEl>
                                        <p:attrNameLst>
                                          <p:attrName>style.visibility</p:attrName>
                                        </p:attrNameLst>
                                      </p:cBhvr>
                                      <p:to>
                                        <p:strVal val="visible"/>
                                      </p:to>
                                    </p:set>
                                    <p:anim calcmode="lin" valueType="num">
                                      <p:cBhvr additive="base">
                                        <p:cTn id="33" dur="500" fill="hold"/>
                                        <p:tgtEl>
                                          <p:spTgt spid="314378"/>
                                        </p:tgtEl>
                                        <p:attrNameLst>
                                          <p:attrName>ppt_x</p:attrName>
                                        </p:attrNameLst>
                                      </p:cBhvr>
                                      <p:tavLst>
                                        <p:tav tm="0">
                                          <p:val>
                                            <p:strVal val="#ppt_x"/>
                                          </p:val>
                                        </p:tav>
                                        <p:tav tm="100000">
                                          <p:val>
                                            <p:strVal val="#ppt_x"/>
                                          </p:val>
                                        </p:tav>
                                      </p:tavLst>
                                    </p:anim>
                                    <p:anim calcmode="lin" valueType="num">
                                      <p:cBhvr additive="base">
                                        <p:cTn id="34" dur="500" fill="hold"/>
                                        <p:tgtEl>
                                          <p:spTgt spid="31437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14379"/>
                                        </p:tgtEl>
                                        <p:attrNameLst>
                                          <p:attrName>style.visibility</p:attrName>
                                        </p:attrNameLst>
                                      </p:cBhvr>
                                      <p:to>
                                        <p:strVal val="visible"/>
                                      </p:to>
                                    </p:set>
                                    <p:anim calcmode="lin" valueType="num">
                                      <p:cBhvr additive="base">
                                        <p:cTn id="37" dur="500" fill="hold"/>
                                        <p:tgtEl>
                                          <p:spTgt spid="314379"/>
                                        </p:tgtEl>
                                        <p:attrNameLst>
                                          <p:attrName>ppt_x</p:attrName>
                                        </p:attrNameLst>
                                      </p:cBhvr>
                                      <p:tavLst>
                                        <p:tav tm="0">
                                          <p:val>
                                            <p:strVal val="#ppt_x"/>
                                          </p:val>
                                        </p:tav>
                                        <p:tav tm="100000">
                                          <p:val>
                                            <p:strVal val="#ppt_x"/>
                                          </p:val>
                                        </p:tav>
                                      </p:tavLst>
                                    </p:anim>
                                    <p:anim calcmode="lin" valueType="num">
                                      <p:cBhvr additive="base">
                                        <p:cTn id="38" dur="500" fill="hold"/>
                                        <p:tgtEl>
                                          <p:spTgt spid="3143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72" grpId="0" animBg="1"/>
      <p:bldP spid="314373" grpId="0" animBg="1"/>
      <p:bldP spid="314375" grpId="0"/>
      <p:bldP spid="314376" grpId="0" animBg="1"/>
      <p:bldP spid="314377" grpId="0" animBg="1"/>
      <p:bldP spid="314378" grpId="0"/>
      <p:bldP spid="314379" grpId="0"/>
      <p:bldP spid="31438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ate Placeholder 3"/>
          <p:cNvSpPr>
            <a:spLocks noGrp="1"/>
          </p:cNvSpPr>
          <p:nvPr>
            <p:ph type="dt" sz="quarter" idx="10"/>
          </p:nvPr>
        </p:nvSpPr>
        <p:spPr>
          <a:noFill/>
        </p:spPr>
        <p:txBody>
          <a:bodyPr/>
          <a:lstStyle/>
          <a:p>
            <a:r>
              <a:rPr lang="en-US" dirty="0" smtClean="0"/>
              <a:t>Fall 2012</a:t>
            </a:r>
            <a:endParaRPr lang="en-US" dirty="0" smtClean="0"/>
          </a:p>
        </p:txBody>
      </p:sp>
      <p:sp>
        <p:nvSpPr>
          <p:cNvPr id="32771" name="Footer Placeholder 4"/>
          <p:cNvSpPr>
            <a:spLocks noGrp="1"/>
          </p:cNvSpPr>
          <p:nvPr>
            <p:ph type="ftr" sz="quarter" idx="11"/>
          </p:nvPr>
        </p:nvSpPr>
        <p:spPr>
          <a:noFill/>
        </p:spPr>
        <p:txBody>
          <a:bodyPr/>
          <a:lstStyle/>
          <a:p>
            <a:r>
              <a:rPr lang="en-US" smtClean="0"/>
              <a:t>SYSC 5704: Elements of Computer Systems</a:t>
            </a:r>
          </a:p>
        </p:txBody>
      </p:sp>
      <p:sp>
        <p:nvSpPr>
          <p:cNvPr id="32772" name="Slide Number Placeholder 5"/>
          <p:cNvSpPr>
            <a:spLocks noGrp="1"/>
          </p:cNvSpPr>
          <p:nvPr>
            <p:ph type="sldNum" sz="quarter" idx="12"/>
          </p:nvPr>
        </p:nvSpPr>
        <p:spPr>
          <a:noFill/>
        </p:spPr>
        <p:txBody>
          <a:bodyPr/>
          <a:lstStyle/>
          <a:p>
            <a:fld id="{730A4903-B9FA-4CD5-8E84-943C5D2E0C35}" type="slidenum">
              <a:rPr lang="en-US" smtClean="0"/>
              <a:pPr/>
              <a:t>32</a:t>
            </a:fld>
            <a:endParaRPr lang="en-US" smtClean="0"/>
          </a:p>
        </p:txBody>
      </p:sp>
      <p:pic>
        <p:nvPicPr>
          <p:cNvPr id="32773" name="Picture 4"/>
          <p:cNvPicPr>
            <a:picLocks noChangeAspect="1" noChangeArrowheads="1"/>
          </p:cNvPicPr>
          <p:nvPr/>
        </p:nvPicPr>
        <p:blipFill>
          <a:blip r:embed="rId3" cstate="print"/>
          <a:srcRect b="13614"/>
          <a:stretch>
            <a:fillRect/>
          </a:stretch>
        </p:blipFill>
        <p:spPr bwMode="auto">
          <a:xfrm>
            <a:off x="152400" y="381000"/>
            <a:ext cx="5303838" cy="6172200"/>
          </a:xfrm>
          <a:prstGeom prst="rect">
            <a:avLst/>
          </a:prstGeom>
          <a:noFill/>
          <a:ln w="9525">
            <a:noFill/>
            <a:miter lim="800000"/>
            <a:headEnd/>
            <a:tailEnd/>
          </a:ln>
        </p:spPr>
      </p:pic>
      <p:sp>
        <p:nvSpPr>
          <p:cNvPr id="32774" name="Rectangle 2"/>
          <p:cNvSpPr>
            <a:spLocks noGrp="1" noChangeArrowheads="1"/>
          </p:cNvSpPr>
          <p:nvPr>
            <p:ph type="title"/>
          </p:nvPr>
        </p:nvSpPr>
        <p:spPr>
          <a:xfrm>
            <a:off x="457200" y="76200"/>
            <a:ext cx="8229600" cy="1143000"/>
          </a:xfrm>
        </p:spPr>
        <p:txBody>
          <a:bodyPr/>
          <a:lstStyle/>
          <a:p>
            <a:pPr eaLnBrk="1" hangingPunct="1"/>
            <a:r>
              <a:rPr lang="en-US" smtClean="0"/>
              <a:t>Cache Read</a:t>
            </a:r>
          </a:p>
        </p:txBody>
      </p:sp>
      <p:grpSp>
        <p:nvGrpSpPr>
          <p:cNvPr id="2" name="Group 48"/>
          <p:cNvGrpSpPr>
            <a:grpSpLocks/>
          </p:cNvGrpSpPr>
          <p:nvPr/>
        </p:nvGrpSpPr>
        <p:grpSpPr bwMode="auto">
          <a:xfrm>
            <a:off x="4389438" y="339725"/>
            <a:ext cx="4678362" cy="5299075"/>
            <a:chOff x="2765" y="214"/>
            <a:chExt cx="2947" cy="3338"/>
          </a:xfrm>
        </p:grpSpPr>
        <p:sp>
          <p:nvSpPr>
            <p:cNvPr id="32778" name="AutoShape 25"/>
            <p:cNvSpPr>
              <a:spLocks noChangeArrowheads="1"/>
            </p:cNvSpPr>
            <p:nvPr/>
          </p:nvSpPr>
          <p:spPr bwMode="auto">
            <a:xfrm>
              <a:off x="2976" y="1163"/>
              <a:ext cx="1056" cy="336"/>
            </a:xfrm>
            <a:prstGeom prst="roundRect">
              <a:avLst>
                <a:gd name="adj" fmla="val 16667"/>
              </a:avLst>
            </a:prstGeom>
            <a:solidFill>
              <a:srgbClr val="DDDDDD"/>
            </a:solidFill>
            <a:ln w="9525" algn="ctr">
              <a:solidFill>
                <a:schemeClr val="tx1"/>
              </a:solidFill>
              <a:round/>
              <a:headEnd/>
              <a:tailEnd/>
            </a:ln>
          </p:spPr>
          <p:txBody>
            <a:bodyPr wrap="none" anchor="ctr">
              <a:spAutoFit/>
            </a:bodyPr>
            <a:lstStyle/>
            <a:p>
              <a:endParaRPr lang="en-US"/>
            </a:p>
          </p:txBody>
        </p:sp>
        <p:sp>
          <p:nvSpPr>
            <p:cNvPr id="32779" name="Text Box 5"/>
            <p:cNvSpPr txBox="1">
              <a:spLocks noChangeArrowheads="1"/>
            </p:cNvSpPr>
            <p:nvPr/>
          </p:nvSpPr>
          <p:spPr bwMode="auto">
            <a:xfrm>
              <a:off x="3696" y="587"/>
              <a:ext cx="1029" cy="332"/>
            </a:xfrm>
            <a:prstGeom prst="rect">
              <a:avLst/>
            </a:prstGeom>
            <a:solidFill>
              <a:srgbClr val="DDDDDD"/>
            </a:solidFill>
            <a:ln w="9525" algn="ctr">
              <a:solidFill>
                <a:schemeClr val="tx1"/>
              </a:solidFill>
              <a:miter lim="800000"/>
              <a:headEnd/>
              <a:tailEnd/>
            </a:ln>
          </p:spPr>
          <p:txBody>
            <a:bodyPr>
              <a:spAutoFit/>
            </a:bodyPr>
            <a:lstStyle/>
            <a:p>
              <a:pPr marL="342900" indent="-342900"/>
              <a:r>
                <a:rPr lang="en-US" sz="1400"/>
                <a:t>Receive address RA from CPU</a:t>
              </a:r>
            </a:p>
          </p:txBody>
        </p:sp>
        <p:sp>
          <p:nvSpPr>
            <p:cNvPr id="32780" name="Text Box 6"/>
            <p:cNvSpPr txBox="1">
              <a:spLocks noChangeArrowheads="1"/>
            </p:cNvSpPr>
            <p:nvPr/>
          </p:nvSpPr>
          <p:spPr bwMode="auto">
            <a:xfrm>
              <a:off x="3024" y="1167"/>
              <a:ext cx="1095" cy="326"/>
            </a:xfrm>
            <a:prstGeom prst="rect">
              <a:avLst/>
            </a:prstGeom>
            <a:noFill/>
            <a:ln w="9525" algn="ctr">
              <a:noFill/>
              <a:miter lim="800000"/>
              <a:headEnd/>
              <a:tailEnd/>
            </a:ln>
          </p:spPr>
          <p:txBody>
            <a:bodyPr>
              <a:spAutoFit/>
            </a:bodyPr>
            <a:lstStyle/>
            <a:p>
              <a:pPr marL="342900" indent="-342900"/>
              <a:r>
                <a:rPr lang="en-US" sz="1400"/>
                <a:t>Is block containing RA in cache?</a:t>
              </a:r>
            </a:p>
          </p:txBody>
        </p:sp>
        <p:sp>
          <p:nvSpPr>
            <p:cNvPr id="32781" name="Text Box 7"/>
            <p:cNvSpPr txBox="1">
              <a:spLocks noChangeArrowheads="1"/>
            </p:cNvSpPr>
            <p:nvPr/>
          </p:nvSpPr>
          <p:spPr bwMode="auto">
            <a:xfrm>
              <a:off x="4224" y="1163"/>
              <a:ext cx="1392" cy="332"/>
            </a:xfrm>
            <a:prstGeom prst="rect">
              <a:avLst/>
            </a:prstGeom>
            <a:solidFill>
              <a:srgbClr val="DDDDDD"/>
            </a:solidFill>
            <a:ln w="9525" algn="ctr">
              <a:solidFill>
                <a:schemeClr val="tx1"/>
              </a:solidFill>
              <a:miter lim="800000"/>
              <a:headEnd/>
              <a:tailEnd/>
            </a:ln>
          </p:spPr>
          <p:txBody>
            <a:bodyPr>
              <a:spAutoFit/>
            </a:bodyPr>
            <a:lstStyle/>
            <a:p>
              <a:pPr marL="342900" indent="-342900"/>
              <a:r>
                <a:rPr lang="en-US" sz="1400"/>
                <a:t>Access main memory for block containing RA</a:t>
              </a:r>
            </a:p>
          </p:txBody>
        </p:sp>
        <p:sp>
          <p:nvSpPr>
            <p:cNvPr id="32782" name="Text Box 8"/>
            <p:cNvSpPr txBox="1">
              <a:spLocks noChangeArrowheads="1"/>
            </p:cNvSpPr>
            <p:nvPr/>
          </p:nvSpPr>
          <p:spPr bwMode="auto">
            <a:xfrm>
              <a:off x="3072" y="1828"/>
              <a:ext cx="1152" cy="332"/>
            </a:xfrm>
            <a:prstGeom prst="rect">
              <a:avLst/>
            </a:prstGeom>
            <a:solidFill>
              <a:srgbClr val="DDDDDD"/>
            </a:solidFill>
            <a:ln w="9525" algn="ctr">
              <a:solidFill>
                <a:schemeClr val="tx1"/>
              </a:solidFill>
              <a:miter lim="800000"/>
              <a:headEnd/>
              <a:tailEnd/>
            </a:ln>
          </p:spPr>
          <p:txBody>
            <a:bodyPr>
              <a:spAutoFit/>
            </a:bodyPr>
            <a:lstStyle/>
            <a:p>
              <a:pPr marL="342900" indent="-342900"/>
              <a:r>
                <a:rPr lang="en-US" sz="1400"/>
                <a:t>Fetch RA word &amp; deliver to CPU</a:t>
              </a:r>
            </a:p>
          </p:txBody>
        </p:sp>
        <p:sp>
          <p:nvSpPr>
            <p:cNvPr id="32783" name="Text Box 10"/>
            <p:cNvSpPr txBox="1">
              <a:spLocks noChangeArrowheads="1"/>
            </p:cNvSpPr>
            <p:nvPr/>
          </p:nvSpPr>
          <p:spPr bwMode="auto">
            <a:xfrm>
              <a:off x="4272" y="1828"/>
              <a:ext cx="1392" cy="332"/>
            </a:xfrm>
            <a:prstGeom prst="rect">
              <a:avLst/>
            </a:prstGeom>
            <a:solidFill>
              <a:srgbClr val="DDDDDD"/>
            </a:solidFill>
            <a:ln w="9525" algn="ctr">
              <a:solidFill>
                <a:schemeClr val="tx1"/>
              </a:solidFill>
              <a:miter lim="800000"/>
              <a:headEnd/>
              <a:tailEnd/>
            </a:ln>
          </p:spPr>
          <p:txBody>
            <a:bodyPr>
              <a:spAutoFit/>
            </a:bodyPr>
            <a:lstStyle/>
            <a:p>
              <a:pPr marL="342900" indent="-342900"/>
              <a:r>
                <a:rPr lang="en-US" sz="1400"/>
                <a:t>Allocate cache line for main memory block</a:t>
              </a:r>
            </a:p>
          </p:txBody>
        </p:sp>
        <p:sp>
          <p:nvSpPr>
            <p:cNvPr id="32784" name="Text Box 11"/>
            <p:cNvSpPr txBox="1">
              <a:spLocks noChangeArrowheads="1"/>
            </p:cNvSpPr>
            <p:nvPr/>
          </p:nvSpPr>
          <p:spPr bwMode="auto">
            <a:xfrm>
              <a:off x="3264" y="2511"/>
              <a:ext cx="1392" cy="332"/>
            </a:xfrm>
            <a:prstGeom prst="rect">
              <a:avLst/>
            </a:prstGeom>
            <a:solidFill>
              <a:srgbClr val="DDDDDD"/>
            </a:solidFill>
            <a:ln w="9525" algn="ctr">
              <a:solidFill>
                <a:schemeClr val="tx1"/>
              </a:solidFill>
              <a:miter lim="800000"/>
              <a:headEnd/>
              <a:tailEnd/>
            </a:ln>
          </p:spPr>
          <p:txBody>
            <a:bodyPr>
              <a:spAutoFit/>
            </a:bodyPr>
            <a:lstStyle/>
            <a:p>
              <a:pPr marL="342900" indent="-342900"/>
              <a:r>
                <a:rPr lang="en-US" sz="1400"/>
                <a:t>Load main memory block into cache line</a:t>
              </a:r>
            </a:p>
          </p:txBody>
        </p:sp>
        <p:sp>
          <p:nvSpPr>
            <p:cNvPr id="32785" name="Text Box 12"/>
            <p:cNvSpPr txBox="1">
              <a:spLocks noChangeArrowheads="1"/>
            </p:cNvSpPr>
            <p:nvPr/>
          </p:nvSpPr>
          <p:spPr bwMode="auto">
            <a:xfrm>
              <a:off x="4752" y="2507"/>
              <a:ext cx="960" cy="332"/>
            </a:xfrm>
            <a:prstGeom prst="rect">
              <a:avLst/>
            </a:prstGeom>
            <a:solidFill>
              <a:srgbClr val="DDDDDD"/>
            </a:solidFill>
            <a:ln w="9525" algn="ctr">
              <a:solidFill>
                <a:schemeClr val="tx1"/>
              </a:solidFill>
              <a:miter lim="800000"/>
              <a:headEnd/>
              <a:tailEnd/>
            </a:ln>
          </p:spPr>
          <p:txBody>
            <a:bodyPr>
              <a:spAutoFit/>
            </a:bodyPr>
            <a:lstStyle/>
            <a:p>
              <a:pPr marL="342900" indent="-342900"/>
              <a:r>
                <a:rPr lang="en-US" sz="1400"/>
                <a:t>Deliver RA word to CPU</a:t>
              </a:r>
            </a:p>
          </p:txBody>
        </p:sp>
        <p:sp>
          <p:nvSpPr>
            <p:cNvPr id="32786" name="AutoShape 14"/>
            <p:cNvSpPr>
              <a:spLocks noChangeArrowheads="1"/>
            </p:cNvSpPr>
            <p:nvPr/>
          </p:nvSpPr>
          <p:spPr bwMode="auto">
            <a:xfrm>
              <a:off x="4368" y="3275"/>
              <a:ext cx="526" cy="277"/>
            </a:xfrm>
            <a:prstGeom prst="roundRect">
              <a:avLst>
                <a:gd name="adj" fmla="val 16667"/>
              </a:avLst>
            </a:prstGeom>
            <a:solidFill>
              <a:srgbClr val="DDDDDD"/>
            </a:solidFill>
            <a:ln w="9525" algn="ctr">
              <a:solidFill>
                <a:schemeClr val="tx1"/>
              </a:solidFill>
              <a:round/>
              <a:headEnd/>
              <a:tailEnd/>
            </a:ln>
          </p:spPr>
          <p:txBody>
            <a:bodyPr wrap="none" anchor="ctr">
              <a:spAutoFit/>
            </a:bodyPr>
            <a:lstStyle/>
            <a:p>
              <a:pPr marL="342900" indent="-342900" algn="ctr"/>
              <a:r>
                <a:rPr lang="en-US"/>
                <a:t>Done</a:t>
              </a:r>
            </a:p>
          </p:txBody>
        </p:sp>
        <p:sp>
          <p:nvSpPr>
            <p:cNvPr id="32787" name="AutoShape 16"/>
            <p:cNvSpPr>
              <a:spLocks noChangeArrowheads="1"/>
            </p:cNvSpPr>
            <p:nvPr/>
          </p:nvSpPr>
          <p:spPr bwMode="auto">
            <a:xfrm>
              <a:off x="3984" y="214"/>
              <a:ext cx="480" cy="277"/>
            </a:xfrm>
            <a:prstGeom prst="roundRect">
              <a:avLst>
                <a:gd name="adj" fmla="val 16667"/>
              </a:avLst>
            </a:prstGeom>
            <a:solidFill>
              <a:srgbClr val="DDDDDD"/>
            </a:solidFill>
            <a:ln w="9525" algn="ctr">
              <a:solidFill>
                <a:schemeClr val="tx1"/>
              </a:solidFill>
              <a:round/>
              <a:headEnd/>
              <a:tailEnd/>
            </a:ln>
          </p:spPr>
          <p:txBody>
            <a:bodyPr wrap="none" anchor="ctr">
              <a:spAutoFit/>
            </a:bodyPr>
            <a:lstStyle/>
            <a:p>
              <a:pPr marL="342900" indent="-342900" algn="ctr"/>
              <a:r>
                <a:rPr lang="en-US"/>
                <a:t>Start</a:t>
              </a:r>
            </a:p>
          </p:txBody>
        </p:sp>
        <p:sp>
          <p:nvSpPr>
            <p:cNvPr id="32788" name="Freeform 18"/>
            <p:cNvSpPr>
              <a:spLocks/>
            </p:cNvSpPr>
            <p:nvPr/>
          </p:nvSpPr>
          <p:spPr bwMode="auto">
            <a:xfrm>
              <a:off x="3552" y="1499"/>
              <a:ext cx="824" cy="192"/>
            </a:xfrm>
            <a:custGeom>
              <a:avLst/>
              <a:gdLst>
                <a:gd name="T0" fmla="*/ 0 w 488"/>
                <a:gd name="T1" fmla="*/ 0 h 160"/>
                <a:gd name="T2" fmla="*/ 1972 w 488"/>
                <a:gd name="T3" fmla="*/ 360 h 160"/>
                <a:gd name="T4" fmla="*/ 5927 w 488"/>
                <a:gd name="T5" fmla="*/ 239 h 160"/>
                <a:gd name="T6" fmla="*/ 6585 w 488"/>
                <a:gd name="T7" fmla="*/ 0 h 160"/>
                <a:gd name="T8" fmla="*/ 0 60000 65536"/>
                <a:gd name="T9" fmla="*/ 0 60000 65536"/>
                <a:gd name="T10" fmla="*/ 0 60000 65536"/>
                <a:gd name="T11" fmla="*/ 0 60000 65536"/>
                <a:gd name="T12" fmla="*/ 0 w 488"/>
                <a:gd name="T13" fmla="*/ 0 h 160"/>
                <a:gd name="T14" fmla="*/ 488 w 488"/>
                <a:gd name="T15" fmla="*/ 160 h 160"/>
              </a:gdLst>
              <a:ahLst/>
              <a:cxnLst>
                <a:cxn ang="T8">
                  <a:pos x="T0" y="T1"/>
                </a:cxn>
                <a:cxn ang="T9">
                  <a:pos x="T2" y="T3"/>
                </a:cxn>
                <a:cxn ang="T10">
                  <a:pos x="T4" y="T5"/>
                </a:cxn>
                <a:cxn ang="T11">
                  <a:pos x="T6" y="T7"/>
                </a:cxn>
              </a:cxnLst>
              <a:rect l="T12" t="T13" r="T14" b="T15"/>
              <a:pathLst>
                <a:path w="488" h="160">
                  <a:moveTo>
                    <a:pt x="0" y="0"/>
                  </a:moveTo>
                  <a:cubicBezTo>
                    <a:pt x="36" y="64"/>
                    <a:pt x="72" y="128"/>
                    <a:pt x="144" y="144"/>
                  </a:cubicBezTo>
                  <a:cubicBezTo>
                    <a:pt x="216" y="160"/>
                    <a:pt x="376" y="120"/>
                    <a:pt x="432" y="96"/>
                  </a:cubicBezTo>
                  <a:cubicBezTo>
                    <a:pt x="488" y="72"/>
                    <a:pt x="484" y="36"/>
                    <a:pt x="480" y="0"/>
                  </a:cubicBezTo>
                </a:path>
              </a:pathLst>
            </a:custGeom>
            <a:noFill/>
            <a:ln w="19050">
              <a:solidFill>
                <a:schemeClr val="tx1"/>
              </a:solidFill>
              <a:prstDash val="sysDot"/>
              <a:round/>
              <a:headEnd/>
              <a:tailEnd type="arrow" w="med" len="med"/>
            </a:ln>
          </p:spPr>
          <p:txBody>
            <a:bodyPr>
              <a:spAutoFit/>
            </a:bodyPr>
            <a:lstStyle/>
            <a:p>
              <a:endParaRPr lang="en-US"/>
            </a:p>
          </p:txBody>
        </p:sp>
        <p:sp>
          <p:nvSpPr>
            <p:cNvPr id="32789" name="Line 19"/>
            <p:cNvSpPr>
              <a:spLocks noChangeShapeType="1"/>
            </p:cNvSpPr>
            <p:nvPr/>
          </p:nvSpPr>
          <p:spPr bwMode="auto">
            <a:xfrm>
              <a:off x="3552" y="1019"/>
              <a:ext cx="1440" cy="0"/>
            </a:xfrm>
            <a:prstGeom prst="line">
              <a:avLst/>
            </a:prstGeom>
            <a:noFill/>
            <a:ln w="9525">
              <a:solidFill>
                <a:schemeClr val="tx1"/>
              </a:solidFill>
              <a:round/>
              <a:headEnd/>
              <a:tailEnd/>
            </a:ln>
          </p:spPr>
          <p:txBody>
            <a:bodyPr wrap="none">
              <a:spAutoFit/>
            </a:bodyPr>
            <a:lstStyle/>
            <a:p>
              <a:endParaRPr lang="en-US"/>
            </a:p>
          </p:txBody>
        </p:sp>
        <p:sp>
          <p:nvSpPr>
            <p:cNvPr id="32790" name="Line 20"/>
            <p:cNvSpPr>
              <a:spLocks noChangeShapeType="1"/>
            </p:cNvSpPr>
            <p:nvPr/>
          </p:nvSpPr>
          <p:spPr bwMode="auto">
            <a:xfrm>
              <a:off x="4176" y="923"/>
              <a:ext cx="0" cy="96"/>
            </a:xfrm>
            <a:prstGeom prst="line">
              <a:avLst/>
            </a:prstGeom>
            <a:noFill/>
            <a:ln w="9525">
              <a:solidFill>
                <a:schemeClr val="tx1"/>
              </a:solidFill>
              <a:round/>
              <a:headEnd/>
              <a:tailEnd/>
            </a:ln>
          </p:spPr>
          <p:txBody>
            <a:bodyPr wrap="none">
              <a:spAutoFit/>
            </a:bodyPr>
            <a:lstStyle/>
            <a:p>
              <a:endParaRPr lang="en-US"/>
            </a:p>
          </p:txBody>
        </p:sp>
        <p:sp>
          <p:nvSpPr>
            <p:cNvPr id="32791" name="Line 21"/>
            <p:cNvSpPr>
              <a:spLocks noChangeShapeType="1"/>
            </p:cNvSpPr>
            <p:nvPr/>
          </p:nvSpPr>
          <p:spPr bwMode="auto">
            <a:xfrm>
              <a:off x="3552" y="1019"/>
              <a:ext cx="0" cy="144"/>
            </a:xfrm>
            <a:prstGeom prst="line">
              <a:avLst/>
            </a:prstGeom>
            <a:noFill/>
            <a:ln w="9525">
              <a:solidFill>
                <a:schemeClr val="tx1"/>
              </a:solidFill>
              <a:round/>
              <a:headEnd/>
              <a:tailEnd type="triangle" w="med" len="med"/>
            </a:ln>
          </p:spPr>
          <p:txBody>
            <a:bodyPr wrap="none">
              <a:spAutoFit/>
            </a:bodyPr>
            <a:lstStyle/>
            <a:p>
              <a:endParaRPr lang="en-US"/>
            </a:p>
          </p:txBody>
        </p:sp>
        <p:sp>
          <p:nvSpPr>
            <p:cNvPr id="32792" name="Line 22"/>
            <p:cNvSpPr>
              <a:spLocks noChangeShapeType="1"/>
            </p:cNvSpPr>
            <p:nvPr/>
          </p:nvSpPr>
          <p:spPr bwMode="auto">
            <a:xfrm>
              <a:off x="4992" y="1019"/>
              <a:ext cx="0" cy="144"/>
            </a:xfrm>
            <a:prstGeom prst="line">
              <a:avLst/>
            </a:prstGeom>
            <a:noFill/>
            <a:ln w="9525">
              <a:solidFill>
                <a:schemeClr val="tx1"/>
              </a:solidFill>
              <a:round/>
              <a:headEnd/>
              <a:tailEnd type="triangle" w="med" len="med"/>
            </a:ln>
          </p:spPr>
          <p:txBody>
            <a:bodyPr wrap="none">
              <a:spAutoFit/>
            </a:bodyPr>
            <a:lstStyle/>
            <a:p>
              <a:endParaRPr lang="en-US"/>
            </a:p>
          </p:txBody>
        </p:sp>
        <p:sp>
          <p:nvSpPr>
            <p:cNvPr id="32793" name="Line 23"/>
            <p:cNvSpPr>
              <a:spLocks noChangeShapeType="1"/>
            </p:cNvSpPr>
            <p:nvPr/>
          </p:nvSpPr>
          <p:spPr bwMode="auto">
            <a:xfrm>
              <a:off x="3552" y="1499"/>
              <a:ext cx="0" cy="336"/>
            </a:xfrm>
            <a:prstGeom prst="line">
              <a:avLst/>
            </a:prstGeom>
            <a:noFill/>
            <a:ln w="9525">
              <a:solidFill>
                <a:schemeClr val="tx1"/>
              </a:solidFill>
              <a:round/>
              <a:headEnd/>
              <a:tailEnd type="triangle" w="med" len="med"/>
            </a:ln>
          </p:spPr>
          <p:txBody>
            <a:bodyPr wrap="none">
              <a:spAutoFit/>
            </a:bodyPr>
            <a:lstStyle/>
            <a:p>
              <a:endParaRPr lang="en-US"/>
            </a:p>
          </p:txBody>
        </p:sp>
        <p:sp>
          <p:nvSpPr>
            <p:cNvPr id="32794" name="Line 26"/>
            <p:cNvSpPr>
              <a:spLocks noChangeShapeType="1"/>
            </p:cNvSpPr>
            <p:nvPr/>
          </p:nvSpPr>
          <p:spPr bwMode="auto">
            <a:xfrm>
              <a:off x="3984" y="2315"/>
              <a:ext cx="1296" cy="0"/>
            </a:xfrm>
            <a:prstGeom prst="line">
              <a:avLst/>
            </a:prstGeom>
            <a:noFill/>
            <a:ln w="9525">
              <a:solidFill>
                <a:schemeClr val="tx1"/>
              </a:solidFill>
              <a:round/>
              <a:headEnd/>
              <a:tailEnd/>
            </a:ln>
          </p:spPr>
          <p:txBody>
            <a:bodyPr wrap="none">
              <a:spAutoFit/>
            </a:bodyPr>
            <a:lstStyle/>
            <a:p>
              <a:endParaRPr lang="en-US"/>
            </a:p>
          </p:txBody>
        </p:sp>
        <p:sp>
          <p:nvSpPr>
            <p:cNvPr id="32795" name="Line 27"/>
            <p:cNvSpPr>
              <a:spLocks noChangeShapeType="1"/>
            </p:cNvSpPr>
            <p:nvPr/>
          </p:nvSpPr>
          <p:spPr bwMode="auto">
            <a:xfrm>
              <a:off x="4752" y="2171"/>
              <a:ext cx="0" cy="144"/>
            </a:xfrm>
            <a:prstGeom prst="line">
              <a:avLst/>
            </a:prstGeom>
            <a:noFill/>
            <a:ln w="9525">
              <a:solidFill>
                <a:schemeClr val="tx1"/>
              </a:solidFill>
              <a:round/>
              <a:headEnd/>
              <a:tailEnd/>
            </a:ln>
          </p:spPr>
          <p:txBody>
            <a:bodyPr wrap="none">
              <a:spAutoFit/>
            </a:bodyPr>
            <a:lstStyle/>
            <a:p>
              <a:endParaRPr lang="en-US"/>
            </a:p>
          </p:txBody>
        </p:sp>
        <p:sp>
          <p:nvSpPr>
            <p:cNvPr id="32796" name="Line 28"/>
            <p:cNvSpPr>
              <a:spLocks noChangeShapeType="1"/>
            </p:cNvSpPr>
            <p:nvPr/>
          </p:nvSpPr>
          <p:spPr bwMode="auto">
            <a:xfrm>
              <a:off x="3984" y="2315"/>
              <a:ext cx="0" cy="192"/>
            </a:xfrm>
            <a:prstGeom prst="line">
              <a:avLst/>
            </a:prstGeom>
            <a:noFill/>
            <a:ln w="9525">
              <a:solidFill>
                <a:schemeClr val="tx1"/>
              </a:solidFill>
              <a:round/>
              <a:headEnd/>
              <a:tailEnd type="triangle" w="med" len="med"/>
            </a:ln>
          </p:spPr>
          <p:txBody>
            <a:bodyPr wrap="none">
              <a:spAutoFit/>
            </a:bodyPr>
            <a:lstStyle/>
            <a:p>
              <a:endParaRPr lang="en-US"/>
            </a:p>
          </p:txBody>
        </p:sp>
        <p:sp>
          <p:nvSpPr>
            <p:cNvPr id="32797" name="Line 29"/>
            <p:cNvSpPr>
              <a:spLocks noChangeShapeType="1"/>
            </p:cNvSpPr>
            <p:nvPr/>
          </p:nvSpPr>
          <p:spPr bwMode="auto">
            <a:xfrm>
              <a:off x="5280" y="2315"/>
              <a:ext cx="0" cy="192"/>
            </a:xfrm>
            <a:prstGeom prst="line">
              <a:avLst/>
            </a:prstGeom>
            <a:noFill/>
            <a:ln w="9525">
              <a:solidFill>
                <a:schemeClr val="tx1"/>
              </a:solidFill>
              <a:round/>
              <a:headEnd/>
              <a:tailEnd type="triangle" w="med" len="med"/>
            </a:ln>
          </p:spPr>
          <p:txBody>
            <a:bodyPr wrap="none">
              <a:spAutoFit/>
            </a:bodyPr>
            <a:lstStyle/>
            <a:p>
              <a:endParaRPr lang="en-US"/>
            </a:p>
          </p:txBody>
        </p:sp>
        <p:sp>
          <p:nvSpPr>
            <p:cNvPr id="32798" name="Line 30"/>
            <p:cNvSpPr>
              <a:spLocks noChangeShapeType="1"/>
            </p:cNvSpPr>
            <p:nvPr/>
          </p:nvSpPr>
          <p:spPr bwMode="auto">
            <a:xfrm>
              <a:off x="3888" y="3035"/>
              <a:ext cx="1392" cy="0"/>
            </a:xfrm>
            <a:prstGeom prst="line">
              <a:avLst/>
            </a:prstGeom>
            <a:noFill/>
            <a:ln w="9525">
              <a:solidFill>
                <a:schemeClr val="tx1"/>
              </a:solidFill>
              <a:round/>
              <a:headEnd/>
              <a:tailEnd/>
            </a:ln>
          </p:spPr>
          <p:txBody>
            <a:bodyPr wrap="none">
              <a:spAutoFit/>
            </a:bodyPr>
            <a:lstStyle/>
            <a:p>
              <a:endParaRPr lang="en-US"/>
            </a:p>
          </p:txBody>
        </p:sp>
        <p:sp>
          <p:nvSpPr>
            <p:cNvPr id="32799" name="Line 31"/>
            <p:cNvSpPr>
              <a:spLocks noChangeShapeType="1"/>
            </p:cNvSpPr>
            <p:nvPr/>
          </p:nvSpPr>
          <p:spPr bwMode="auto">
            <a:xfrm>
              <a:off x="3888" y="2843"/>
              <a:ext cx="0" cy="192"/>
            </a:xfrm>
            <a:prstGeom prst="line">
              <a:avLst/>
            </a:prstGeom>
            <a:noFill/>
            <a:ln w="9525">
              <a:solidFill>
                <a:schemeClr val="tx1"/>
              </a:solidFill>
              <a:round/>
              <a:headEnd/>
              <a:tailEnd/>
            </a:ln>
          </p:spPr>
          <p:txBody>
            <a:bodyPr wrap="none">
              <a:spAutoFit/>
            </a:bodyPr>
            <a:lstStyle/>
            <a:p>
              <a:endParaRPr lang="en-US"/>
            </a:p>
          </p:txBody>
        </p:sp>
        <p:sp>
          <p:nvSpPr>
            <p:cNvPr id="32800" name="Line 32"/>
            <p:cNvSpPr>
              <a:spLocks noChangeShapeType="1"/>
            </p:cNvSpPr>
            <p:nvPr/>
          </p:nvSpPr>
          <p:spPr bwMode="auto">
            <a:xfrm>
              <a:off x="5280" y="2843"/>
              <a:ext cx="0" cy="192"/>
            </a:xfrm>
            <a:prstGeom prst="line">
              <a:avLst/>
            </a:prstGeom>
            <a:noFill/>
            <a:ln w="9525">
              <a:solidFill>
                <a:schemeClr val="tx1"/>
              </a:solidFill>
              <a:round/>
              <a:headEnd/>
              <a:tailEnd/>
            </a:ln>
          </p:spPr>
          <p:txBody>
            <a:bodyPr wrap="none">
              <a:spAutoFit/>
            </a:bodyPr>
            <a:lstStyle/>
            <a:p>
              <a:endParaRPr lang="en-US"/>
            </a:p>
          </p:txBody>
        </p:sp>
        <p:sp>
          <p:nvSpPr>
            <p:cNvPr id="32801" name="Line 33"/>
            <p:cNvSpPr>
              <a:spLocks noChangeShapeType="1"/>
            </p:cNvSpPr>
            <p:nvPr/>
          </p:nvSpPr>
          <p:spPr bwMode="auto">
            <a:xfrm>
              <a:off x="4608" y="3035"/>
              <a:ext cx="0" cy="240"/>
            </a:xfrm>
            <a:prstGeom prst="line">
              <a:avLst/>
            </a:prstGeom>
            <a:noFill/>
            <a:ln w="9525">
              <a:solidFill>
                <a:schemeClr val="tx1"/>
              </a:solidFill>
              <a:round/>
              <a:headEnd/>
              <a:tailEnd type="triangle" w="med" len="med"/>
            </a:ln>
          </p:spPr>
          <p:txBody>
            <a:bodyPr wrap="none">
              <a:spAutoFit/>
            </a:bodyPr>
            <a:lstStyle/>
            <a:p>
              <a:endParaRPr lang="en-US"/>
            </a:p>
          </p:txBody>
        </p:sp>
        <p:sp>
          <p:nvSpPr>
            <p:cNvPr id="32802" name="Line 34"/>
            <p:cNvSpPr>
              <a:spLocks noChangeShapeType="1"/>
            </p:cNvSpPr>
            <p:nvPr/>
          </p:nvSpPr>
          <p:spPr bwMode="auto">
            <a:xfrm>
              <a:off x="4224" y="491"/>
              <a:ext cx="0" cy="96"/>
            </a:xfrm>
            <a:prstGeom prst="line">
              <a:avLst/>
            </a:prstGeom>
            <a:noFill/>
            <a:ln w="9525">
              <a:solidFill>
                <a:schemeClr val="tx1"/>
              </a:solidFill>
              <a:round/>
              <a:headEnd/>
              <a:tailEnd type="triangle" w="med" len="med"/>
            </a:ln>
          </p:spPr>
          <p:txBody>
            <a:bodyPr wrap="none">
              <a:spAutoFit/>
            </a:bodyPr>
            <a:lstStyle/>
            <a:p>
              <a:endParaRPr lang="en-US"/>
            </a:p>
          </p:txBody>
        </p:sp>
        <p:sp>
          <p:nvSpPr>
            <p:cNvPr id="32803" name="Freeform 39"/>
            <p:cNvSpPr>
              <a:spLocks/>
            </p:cNvSpPr>
            <p:nvPr/>
          </p:nvSpPr>
          <p:spPr bwMode="auto">
            <a:xfrm>
              <a:off x="3120" y="2171"/>
              <a:ext cx="1248" cy="1248"/>
            </a:xfrm>
            <a:custGeom>
              <a:avLst/>
              <a:gdLst>
                <a:gd name="T0" fmla="*/ 432 w 1248"/>
                <a:gd name="T1" fmla="*/ 0 h 1248"/>
                <a:gd name="T2" fmla="*/ 432 w 1248"/>
                <a:gd name="T3" fmla="*/ 192 h 1248"/>
                <a:gd name="T4" fmla="*/ 0 w 1248"/>
                <a:gd name="T5" fmla="*/ 192 h 1248"/>
                <a:gd name="T6" fmla="*/ 0 w 1248"/>
                <a:gd name="T7" fmla="*/ 768 h 1248"/>
                <a:gd name="T8" fmla="*/ 528 w 1248"/>
                <a:gd name="T9" fmla="*/ 768 h 1248"/>
                <a:gd name="T10" fmla="*/ 528 w 1248"/>
                <a:gd name="T11" fmla="*/ 1248 h 1248"/>
                <a:gd name="T12" fmla="*/ 1248 w 1248"/>
                <a:gd name="T13" fmla="*/ 1248 h 1248"/>
                <a:gd name="T14" fmla="*/ 0 60000 65536"/>
                <a:gd name="T15" fmla="*/ 0 60000 65536"/>
                <a:gd name="T16" fmla="*/ 0 60000 65536"/>
                <a:gd name="T17" fmla="*/ 0 60000 65536"/>
                <a:gd name="T18" fmla="*/ 0 60000 65536"/>
                <a:gd name="T19" fmla="*/ 0 60000 65536"/>
                <a:gd name="T20" fmla="*/ 0 60000 65536"/>
                <a:gd name="T21" fmla="*/ 0 w 1248"/>
                <a:gd name="T22" fmla="*/ 0 h 1248"/>
                <a:gd name="T23" fmla="*/ 1248 w 1248"/>
                <a:gd name="T24" fmla="*/ 1248 h 12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8" h="1248">
                  <a:moveTo>
                    <a:pt x="432" y="0"/>
                  </a:moveTo>
                  <a:lnTo>
                    <a:pt x="432" y="192"/>
                  </a:lnTo>
                  <a:lnTo>
                    <a:pt x="0" y="192"/>
                  </a:lnTo>
                  <a:lnTo>
                    <a:pt x="0" y="768"/>
                  </a:lnTo>
                  <a:lnTo>
                    <a:pt x="528" y="768"/>
                  </a:lnTo>
                  <a:lnTo>
                    <a:pt x="528" y="1248"/>
                  </a:lnTo>
                  <a:lnTo>
                    <a:pt x="1248" y="1248"/>
                  </a:lnTo>
                </a:path>
              </a:pathLst>
            </a:custGeom>
            <a:noFill/>
            <a:ln w="9525">
              <a:solidFill>
                <a:schemeClr val="tx1"/>
              </a:solidFill>
              <a:round/>
              <a:headEnd/>
              <a:tailEnd type="triangle" w="med" len="med"/>
            </a:ln>
          </p:spPr>
          <p:txBody>
            <a:bodyPr wrap="none">
              <a:spAutoFit/>
            </a:bodyPr>
            <a:lstStyle/>
            <a:p>
              <a:endParaRPr lang="en-US"/>
            </a:p>
          </p:txBody>
        </p:sp>
        <p:sp>
          <p:nvSpPr>
            <p:cNvPr id="32804" name="Text Box 40"/>
            <p:cNvSpPr txBox="1">
              <a:spLocks noChangeArrowheads="1"/>
            </p:cNvSpPr>
            <p:nvPr/>
          </p:nvSpPr>
          <p:spPr bwMode="auto">
            <a:xfrm>
              <a:off x="4384" y="1499"/>
              <a:ext cx="464" cy="192"/>
            </a:xfrm>
            <a:prstGeom prst="rect">
              <a:avLst/>
            </a:prstGeom>
            <a:noFill/>
            <a:ln w="9525" algn="ctr">
              <a:noFill/>
              <a:miter lim="800000"/>
              <a:headEnd/>
              <a:tailEnd/>
            </a:ln>
          </p:spPr>
          <p:txBody>
            <a:bodyPr wrap="none">
              <a:spAutoFit/>
            </a:bodyPr>
            <a:lstStyle/>
            <a:p>
              <a:pPr marL="342900" indent="-342900"/>
              <a:r>
                <a:rPr lang="en-US" sz="1400"/>
                <a:t>Cancel</a:t>
              </a:r>
            </a:p>
          </p:txBody>
        </p:sp>
        <p:sp>
          <p:nvSpPr>
            <p:cNvPr id="32805" name="Text Box 41"/>
            <p:cNvSpPr txBox="1">
              <a:spLocks noChangeArrowheads="1"/>
            </p:cNvSpPr>
            <p:nvPr/>
          </p:nvSpPr>
          <p:spPr bwMode="auto">
            <a:xfrm>
              <a:off x="3552" y="1643"/>
              <a:ext cx="309" cy="192"/>
            </a:xfrm>
            <a:prstGeom prst="rect">
              <a:avLst/>
            </a:prstGeom>
            <a:noFill/>
            <a:ln w="9525" algn="ctr">
              <a:noFill/>
              <a:miter lim="800000"/>
              <a:headEnd/>
              <a:tailEnd/>
            </a:ln>
          </p:spPr>
          <p:txBody>
            <a:bodyPr wrap="none">
              <a:spAutoFit/>
            </a:bodyPr>
            <a:lstStyle/>
            <a:p>
              <a:pPr marL="342900" indent="-342900"/>
              <a:r>
                <a:rPr lang="en-US" sz="1400"/>
                <a:t>Yes</a:t>
              </a:r>
            </a:p>
          </p:txBody>
        </p:sp>
        <p:sp>
          <p:nvSpPr>
            <p:cNvPr id="32806" name="Text Box 42"/>
            <p:cNvSpPr txBox="1">
              <a:spLocks noChangeArrowheads="1"/>
            </p:cNvSpPr>
            <p:nvPr/>
          </p:nvSpPr>
          <p:spPr bwMode="auto">
            <a:xfrm>
              <a:off x="2765" y="1115"/>
              <a:ext cx="259" cy="192"/>
            </a:xfrm>
            <a:prstGeom prst="rect">
              <a:avLst/>
            </a:prstGeom>
            <a:noFill/>
            <a:ln w="9525" algn="ctr">
              <a:noFill/>
              <a:miter lim="800000"/>
              <a:headEnd/>
              <a:tailEnd/>
            </a:ln>
          </p:spPr>
          <p:txBody>
            <a:bodyPr wrap="none">
              <a:spAutoFit/>
            </a:bodyPr>
            <a:lstStyle/>
            <a:p>
              <a:pPr marL="342900" indent="-342900"/>
              <a:r>
                <a:rPr lang="en-US" sz="1400"/>
                <a:t>No</a:t>
              </a:r>
            </a:p>
          </p:txBody>
        </p:sp>
        <p:sp>
          <p:nvSpPr>
            <p:cNvPr id="32807" name="Freeform 44"/>
            <p:cNvSpPr>
              <a:spLocks/>
            </p:cNvSpPr>
            <p:nvPr/>
          </p:nvSpPr>
          <p:spPr bwMode="auto">
            <a:xfrm>
              <a:off x="2880" y="1307"/>
              <a:ext cx="240" cy="1056"/>
            </a:xfrm>
            <a:custGeom>
              <a:avLst/>
              <a:gdLst>
                <a:gd name="T0" fmla="*/ 96 w 240"/>
                <a:gd name="T1" fmla="*/ 0 h 1056"/>
                <a:gd name="T2" fmla="*/ 0 w 240"/>
                <a:gd name="T3" fmla="*/ 0 h 1056"/>
                <a:gd name="T4" fmla="*/ 0 w 240"/>
                <a:gd name="T5" fmla="*/ 1056 h 1056"/>
                <a:gd name="T6" fmla="*/ 240 w 240"/>
                <a:gd name="T7" fmla="*/ 1056 h 1056"/>
                <a:gd name="T8" fmla="*/ 0 60000 65536"/>
                <a:gd name="T9" fmla="*/ 0 60000 65536"/>
                <a:gd name="T10" fmla="*/ 0 60000 65536"/>
                <a:gd name="T11" fmla="*/ 0 60000 65536"/>
                <a:gd name="T12" fmla="*/ 0 w 240"/>
                <a:gd name="T13" fmla="*/ 0 h 1056"/>
                <a:gd name="T14" fmla="*/ 240 w 240"/>
                <a:gd name="T15" fmla="*/ 1056 h 1056"/>
              </a:gdLst>
              <a:ahLst/>
              <a:cxnLst>
                <a:cxn ang="T8">
                  <a:pos x="T0" y="T1"/>
                </a:cxn>
                <a:cxn ang="T9">
                  <a:pos x="T2" y="T3"/>
                </a:cxn>
                <a:cxn ang="T10">
                  <a:pos x="T4" y="T5"/>
                </a:cxn>
                <a:cxn ang="T11">
                  <a:pos x="T6" y="T7"/>
                </a:cxn>
              </a:cxnLst>
              <a:rect l="T12" t="T13" r="T14" b="T15"/>
              <a:pathLst>
                <a:path w="240" h="1056">
                  <a:moveTo>
                    <a:pt x="96" y="0"/>
                  </a:moveTo>
                  <a:lnTo>
                    <a:pt x="0" y="0"/>
                  </a:lnTo>
                  <a:lnTo>
                    <a:pt x="0" y="1056"/>
                  </a:lnTo>
                  <a:lnTo>
                    <a:pt x="240" y="1056"/>
                  </a:lnTo>
                </a:path>
              </a:pathLst>
            </a:custGeom>
            <a:noFill/>
            <a:ln w="9525">
              <a:solidFill>
                <a:schemeClr val="tx1"/>
              </a:solidFill>
              <a:round/>
              <a:headEnd/>
              <a:tailEnd/>
            </a:ln>
          </p:spPr>
          <p:txBody>
            <a:bodyPr wrap="none">
              <a:spAutoFit/>
            </a:bodyPr>
            <a:lstStyle/>
            <a:p>
              <a:endParaRPr lang="en-US"/>
            </a:p>
          </p:txBody>
        </p:sp>
        <p:sp>
          <p:nvSpPr>
            <p:cNvPr id="32808" name="Oval 45"/>
            <p:cNvSpPr>
              <a:spLocks noChangeArrowheads="1"/>
            </p:cNvSpPr>
            <p:nvPr/>
          </p:nvSpPr>
          <p:spPr bwMode="auto">
            <a:xfrm>
              <a:off x="3072" y="2315"/>
              <a:ext cx="96" cy="96"/>
            </a:xfrm>
            <a:prstGeom prst="ellipse">
              <a:avLst/>
            </a:prstGeom>
            <a:solidFill>
              <a:schemeClr val="tx2"/>
            </a:solidFill>
            <a:ln w="9525" algn="ctr">
              <a:solidFill>
                <a:schemeClr val="tx1"/>
              </a:solidFill>
              <a:round/>
              <a:headEnd/>
              <a:tailEnd/>
            </a:ln>
          </p:spPr>
          <p:txBody>
            <a:bodyPr wrap="none" anchor="ctr">
              <a:spAutoFit/>
            </a:bodyPr>
            <a:lstStyle/>
            <a:p>
              <a:endParaRPr lang="en-US"/>
            </a:p>
          </p:txBody>
        </p:sp>
      </p:grpSp>
      <p:sp>
        <p:nvSpPr>
          <p:cNvPr id="432175" name="Text Box 47"/>
          <p:cNvSpPr txBox="1">
            <a:spLocks noChangeArrowheads="1"/>
          </p:cNvSpPr>
          <p:nvPr/>
        </p:nvSpPr>
        <p:spPr bwMode="auto">
          <a:xfrm>
            <a:off x="5257800" y="5791200"/>
            <a:ext cx="3063875" cy="701675"/>
          </a:xfrm>
          <a:prstGeom prst="rect">
            <a:avLst/>
          </a:prstGeom>
          <a:solidFill>
            <a:schemeClr val="bg1"/>
          </a:solidFill>
          <a:ln w="9525" algn="ctr">
            <a:noFill/>
            <a:miter lim="800000"/>
            <a:headEnd/>
            <a:tailEnd/>
          </a:ln>
        </p:spPr>
        <p:txBody>
          <a:bodyPr>
            <a:spAutoFit/>
          </a:bodyPr>
          <a:lstStyle/>
          <a:p>
            <a:pPr marL="342900" indent="-342900"/>
            <a:r>
              <a:rPr lang="en-US">
                <a:solidFill>
                  <a:schemeClr val="accent2"/>
                </a:solidFill>
              </a:rPr>
              <a:t>Performance Achieved By Parallelism</a:t>
            </a:r>
          </a:p>
        </p:txBody>
      </p:sp>
      <p:cxnSp>
        <p:nvCxnSpPr>
          <p:cNvPr id="41" name="Straight Arrow Connector 40"/>
          <p:cNvCxnSpPr>
            <a:cxnSpLocks noChangeShapeType="1"/>
            <a:stCxn id="32781" idx="2"/>
            <a:endCxn id="32783" idx="0"/>
          </p:cNvCxnSpPr>
          <p:nvPr/>
        </p:nvCxnSpPr>
        <p:spPr bwMode="auto">
          <a:xfrm rot="16200000" flipH="1">
            <a:off x="7584281" y="2599532"/>
            <a:ext cx="528637" cy="76200"/>
          </a:xfrm>
          <a:prstGeom prst="straightConnector1">
            <a:avLst/>
          </a:prstGeom>
          <a:noFill/>
          <a:ln w="9525" algn="ctr">
            <a:solidFill>
              <a:schemeClr val="tx1"/>
            </a:solidFill>
            <a:round/>
            <a:headEn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32175"/>
                                        </p:tgtEl>
                                        <p:attrNameLst>
                                          <p:attrName>style.visibility</p:attrName>
                                        </p:attrNameLst>
                                      </p:cBhvr>
                                      <p:to>
                                        <p:strVal val="visible"/>
                                      </p:to>
                                    </p:set>
                                    <p:anim calcmode="lin" valueType="num">
                                      <p:cBhvr additive="base">
                                        <p:cTn id="11" dur="500" fill="hold"/>
                                        <p:tgtEl>
                                          <p:spTgt spid="432175"/>
                                        </p:tgtEl>
                                        <p:attrNameLst>
                                          <p:attrName>ppt_x</p:attrName>
                                        </p:attrNameLst>
                                      </p:cBhvr>
                                      <p:tavLst>
                                        <p:tav tm="0">
                                          <p:val>
                                            <p:strVal val="#ppt_x"/>
                                          </p:val>
                                        </p:tav>
                                        <p:tav tm="100000">
                                          <p:val>
                                            <p:strVal val="#ppt_x"/>
                                          </p:val>
                                        </p:tav>
                                      </p:tavLst>
                                    </p:anim>
                                    <p:anim calcmode="lin" valueType="num">
                                      <p:cBhvr additive="base">
                                        <p:cTn id="12" dur="500" fill="hold"/>
                                        <p:tgtEl>
                                          <p:spTgt spid="43217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500" fill="hold"/>
                                        <p:tgtEl>
                                          <p:spTgt spid="41"/>
                                        </p:tgtEl>
                                        <p:attrNameLst>
                                          <p:attrName>ppt_x</p:attrName>
                                        </p:attrNameLst>
                                      </p:cBhvr>
                                      <p:tavLst>
                                        <p:tav tm="0">
                                          <p:val>
                                            <p:strVal val="#ppt_x"/>
                                          </p:val>
                                        </p:tav>
                                        <p:tav tm="100000">
                                          <p:val>
                                            <p:strVal val="#ppt_x"/>
                                          </p:val>
                                        </p:tav>
                                      </p:tavLst>
                                    </p:anim>
                                    <p:anim calcmode="lin" valueType="num">
                                      <p:cBhvr additive="base">
                                        <p:cTn id="1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Date Placeholder 3"/>
          <p:cNvSpPr>
            <a:spLocks noGrp="1"/>
          </p:cNvSpPr>
          <p:nvPr>
            <p:ph type="dt" sz="quarter" idx="10"/>
          </p:nvPr>
        </p:nvSpPr>
        <p:spPr>
          <a:noFill/>
        </p:spPr>
        <p:txBody>
          <a:bodyPr/>
          <a:lstStyle/>
          <a:p>
            <a:r>
              <a:rPr lang="en-US" dirty="0" smtClean="0"/>
              <a:t>Fall 2012</a:t>
            </a:r>
            <a:endParaRPr lang="en-US" dirty="0" smtClean="0"/>
          </a:p>
        </p:txBody>
      </p:sp>
      <p:sp>
        <p:nvSpPr>
          <p:cNvPr id="33795" name="Footer Placeholder 4"/>
          <p:cNvSpPr>
            <a:spLocks noGrp="1"/>
          </p:cNvSpPr>
          <p:nvPr>
            <p:ph type="ftr" sz="quarter" idx="11"/>
          </p:nvPr>
        </p:nvSpPr>
        <p:spPr>
          <a:noFill/>
        </p:spPr>
        <p:txBody>
          <a:bodyPr/>
          <a:lstStyle/>
          <a:p>
            <a:r>
              <a:rPr lang="en-US" smtClean="0"/>
              <a:t>SYSC 5704: Elements of Computer Systems</a:t>
            </a:r>
          </a:p>
        </p:txBody>
      </p:sp>
      <p:sp>
        <p:nvSpPr>
          <p:cNvPr id="33796" name="Slide Number Placeholder 5"/>
          <p:cNvSpPr>
            <a:spLocks noGrp="1"/>
          </p:cNvSpPr>
          <p:nvPr>
            <p:ph type="sldNum" sz="quarter" idx="12"/>
          </p:nvPr>
        </p:nvSpPr>
        <p:spPr>
          <a:noFill/>
        </p:spPr>
        <p:txBody>
          <a:bodyPr/>
          <a:lstStyle/>
          <a:p>
            <a:fld id="{D90019E5-0BA3-4550-A1AF-D493E0294A62}" type="slidenum">
              <a:rPr lang="en-US" smtClean="0"/>
              <a:pPr/>
              <a:t>33</a:t>
            </a:fld>
            <a:endParaRPr lang="en-US" smtClean="0"/>
          </a:p>
        </p:txBody>
      </p:sp>
      <p:sp>
        <p:nvSpPr>
          <p:cNvPr id="33797" name="Rectangle 2"/>
          <p:cNvSpPr>
            <a:spLocks noGrp="1" noChangeArrowheads="1"/>
          </p:cNvSpPr>
          <p:nvPr>
            <p:ph type="title"/>
          </p:nvPr>
        </p:nvSpPr>
        <p:spPr/>
        <p:txBody>
          <a:bodyPr/>
          <a:lstStyle/>
          <a:p>
            <a:pPr eaLnBrk="1" hangingPunct="1"/>
            <a:r>
              <a:rPr lang="en-US" smtClean="0"/>
              <a:t>Virtual Memory + Caching</a:t>
            </a:r>
          </a:p>
        </p:txBody>
      </p:sp>
      <p:sp>
        <p:nvSpPr>
          <p:cNvPr id="33798" name="Rectangle 3"/>
          <p:cNvSpPr>
            <a:spLocks noGrp="1" noChangeArrowheads="1"/>
          </p:cNvSpPr>
          <p:nvPr>
            <p:ph type="body" idx="1"/>
          </p:nvPr>
        </p:nvSpPr>
        <p:spPr/>
        <p:txBody>
          <a:bodyPr/>
          <a:lstStyle/>
          <a:p>
            <a:pPr eaLnBrk="1" hangingPunct="1"/>
            <a:r>
              <a:rPr lang="en-US" sz="2000" smtClean="0"/>
              <a:t>If we use both, is the cache between</a:t>
            </a:r>
          </a:p>
          <a:p>
            <a:pPr marL="971550" lvl="1" indent="-514350" eaLnBrk="1" hangingPunct="1">
              <a:buFontTx/>
              <a:buAutoNum type="arabicPeriod"/>
            </a:pPr>
            <a:r>
              <a:rPr lang="en-US" sz="2000" smtClean="0"/>
              <a:t>processor and MMU ?</a:t>
            </a:r>
          </a:p>
          <a:p>
            <a:pPr marL="971550" lvl="1" indent="-514350" eaLnBrk="1" hangingPunct="1">
              <a:buFontTx/>
              <a:buAutoNum type="arabicPeriod"/>
            </a:pPr>
            <a:r>
              <a:rPr lang="en-US" sz="2000" smtClean="0"/>
              <a:t>MMU and physical memory ?</a:t>
            </a:r>
          </a:p>
          <a:p>
            <a:pPr marL="971550" lvl="1" indent="-514350" eaLnBrk="1" hangingPunct="1"/>
            <a:endParaRPr lang="en-US" sz="2000" smtClean="0"/>
          </a:p>
          <a:p>
            <a:pPr eaLnBrk="1" hangingPunct="1">
              <a:buFontTx/>
              <a:buAutoNum type="arabicPeriod"/>
            </a:pPr>
            <a:r>
              <a:rPr lang="en-US" sz="2000" smtClean="0"/>
              <a:t>Using virtual addresses</a:t>
            </a:r>
          </a:p>
          <a:p>
            <a:pPr marL="971550" lvl="1" indent="-514350" eaLnBrk="1" hangingPunct="1"/>
            <a:r>
              <a:rPr lang="en-US" sz="2000" smtClean="0"/>
              <a:t>Fast: Cache can respond while MMU translates</a:t>
            </a:r>
          </a:p>
          <a:p>
            <a:pPr marL="971550" lvl="1" indent="-514350" eaLnBrk="1" hangingPunct="1"/>
            <a:r>
              <a:rPr lang="en-US" sz="2000" smtClean="0"/>
              <a:t>L1 caches </a:t>
            </a:r>
            <a:r>
              <a:rPr lang="en-US" sz="2000" b="1" smtClean="0"/>
              <a:t>must</a:t>
            </a:r>
            <a:r>
              <a:rPr lang="en-US" sz="2000" smtClean="0"/>
              <a:t> use virtual addresses.</a:t>
            </a:r>
          </a:p>
          <a:p>
            <a:pPr marL="971550" lvl="1" indent="-514350" eaLnBrk="1" hangingPunct="1"/>
            <a:r>
              <a:rPr lang="en-US" sz="2000" smtClean="0"/>
              <a:t>Address Ambiguity with Multiprogramming</a:t>
            </a:r>
          </a:p>
          <a:p>
            <a:pPr marL="1314450" lvl="2" indent="-514350" eaLnBrk="1" hangingPunct="1"/>
            <a:r>
              <a:rPr lang="en-US" sz="2000" smtClean="0"/>
              <a:t>Cache Flush</a:t>
            </a:r>
          </a:p>
          <a:p>
            <a:pPr marL="1314450" lvl="2" indent="-514350" eaLnBrk="1" hangingPunct="1"/>
            <a:r>
              <a:rPr lang="en-US" sz="2000" smtClean="0"/>
              <a:t>Disambiguating Identifier: Artificially long addresses</a:t>
            </a:r>
          </a:p>
          <a:p>
            <a:pPr eaLnBrk="1" hangingPunct="1">
              <a:buFontTx/>
              <a:buAutoNum type="arabicPeriod"/>
            </a:pPr>
            <a:r>
              <a:rPr lang="en-US" sz="2000" smtClean="0"/>
              <a:t>Using physical addresses</a:t>
            </a:r>
          </a:p>
          <a:p>
            <a:pPr marL="971550" lvl="1" indent="-514350" eaLnBrk="1" hangingPunct="1"/>
            <a:r>
              <a:rPr lang="en-US" sz="2000" smtClean="0"/>
              <a:t>No Program ambiguity</a:t>
            </a:r>
          </a:p>
          <a:p>
            <a:pPr eaLnBrk="1" hangingPunct="1">
              <a:buFontTx/>
              <a:buAutoNum type="arabicPeriod"/>
            </a:pPr>
            <a:endParaRPr lang="en-US" sz="240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ate Placeholder 3"/>
          <p:cNvSpPr>
            <a:spLocks noGrp="1"/>
          </p:cNvSpPr>
          <p:nvPr>
            <p:ph type="dt" sz="quarter" idx="10"/>
          </p:nvPr>
        </p:nvSpPr>
        <p:spPr>
          <a:noFill/>
        </p:spPr>
        <p:txBody>
          <a:bodyPr/>
          <a:lstStyle/>
          <a:p>
            <a:r>
              <a:rPr lang="en-US" dirty="0" smtClean="0"/>
              <a:t>Fall 2012</a:t>
            </a:r>
            <a:endParaRPr lang="en-US" dirty="0" smtClean="0"/>
          </a:p>
        </p:txBody>
      </p:sp>
      <p:sp>
        <p:nvSpPr>
          <p:cNvPr id="34819" name="Footer Placeholder 4"/>
          <p:cNvSpPr>
            <a:spLocks noGrp="1"/>
          </p:cNvSpPr>
          <p:nvPr>
            <p:ph type="ftr" sz="quarter" idx="11"/>
          </p:nvPr>
        </p:nvSpPr>
        <p:spPr>
          <a:noFill/>
        </p:spPr>
        <p:txBody>
          <a:bodyPr/>
          <a:lstStyle/>
          <a:p>
            <a:r>
              <a:rPr lang="en-US" smtClean="0"/>
              <a:t>SYSC 5704: Elements of Computer Systems</a:t>
            </a:r>
          </a:p>
        </p:txBody>
      </p:sp>
      <p:sp>
        <p:nvSpPr>
          <p:cNvPr id="34820" name="Slide Number Placeholder 5"/>
          <p:cNvSpPr>
            <a:spLocks noGrp="1"/>
          </p:cNvSpPr>
          <p:nvPr>
            <p:ph type="sldNum" sz="quarter" idx="12"/>
          </p:nvPr>
        </p:nvSpPr>
        <p:spPr>
          <a:noFill/>
        </p:spPr>
        <p:txBody>
          <a:bodyPr/>
          <a:lstStyle/>
          <a:p>
            <a:fld id="{63DCDF73-3A65-49EA-B833-817A810B85E1}" type="slidenum">
              <a:rPr lang="en-US" smtClean="0"/>
              <a:pPr/>
              <a:t>34</a:t>
            </a:fld>
            <a:endParaRPr lang="en-US" smtClean="0"/>
          </a:p>
        </p:txBody>
      </p:sp>
      <p:sp>
        <p:nvSpPr>
          <p:cNvPr id="34821" name="Rectangle 2"/>
          <p:cNvSpPr>
            <a:spLocks noGrp="1" noChangeArrowheads="1"/>
          </p:cNvSpPr>
          <p:nvPr>
            <p:ph type="title"/>
          </p:nvPr>
        </p:nvSpPr>
        <p:spPr/>
        <p:txBody>
          <a:bodyPr/>
          <a:lstStyle/>
          <a:p>
            <a:pPr eaLnBrk="1" hangingPunct="1"/>
            <a:r>
              <a:rPr lang="en-US" smtClean="0"/>
              <a:t>Cache Design </a:t>
            </a:r>
          </a:p>
        </p:txBody>
      </p:sp>
      <p:sp>
        <p:nvSpPr>
          <p:cNvPr id="34822" name="Rectangle 3"/>
          <p:cNvSpPr>
            <a:spLocks noGrp="1" noChangeArrowheads="1"/>
          </p:cNvSpPr>
          <p:nvPr>
            <p:ph type="body" idx="1"/>
          </p:nvPr>
        </p:nvSpPr>
        <p:spPr/>
        <p:txBody>
          <a:bodyPr/>
          <a:lstStyle/>
          <a:p>
            <a:pPr eaLnBrk="1" hangingPunct="1">
              <a:lnSpc>
                <a:spcPct val="90000"/>
              </a:lnSpc>
            </a:pPr>
            <a:r>
              <a:rPr lang="en-GB" sz="2800" smtClean="0"/>
              <a:t>Cache size</a:t>
            </a:r>
          </a:p>
          <a:p>
            <a:pPr lvl="1" eaLnBrk="1" hangingPunct="1">
              <a:lnSpc>
                <a:spcPct val="90000"/>
              </a:lnSpc>
            </a:pPr>
            <a:r>
              <a:rPr lang="en-GB" sz="2400" smtClean="0"/>
              <a:t>Cost: Cache is expensive (faster is $$)</a:t>
            </a:r>
          </a:p>
          <a:p>
            <a:pPr lvl="2" eaLnBrk="1" hangingPunct="1">
              <a:lnSpc>
                <a:spcPct val="90000"/>
              </a:lnSpc>
            </a:pPr>
            <a:r>
              <a:rPr lang="en-GB" sz="2000" smtClean="0"/>
              <a:t>Rule of Thumb: Overall average cost per bit should be close to that of main memory alone and large enough so that overall average access time is close to that of cache alone.</a:t>
            </a:r>
          </a:p>
          <a:p>
            <a:pPr lvl="1" eaLnBrk="1" hangingPunct="1">
              <a:lnSpc>
                <a:spcPct val="90000"/>
              </a:lnSpc>
            </a:pPr>
            <a:r>
              <a:rPr lang="en-GB" sz="2400" smtClean="0"/>
              <a:t>Speed : More cache is faster (up to a point)</a:t>
            </a:r>
          </a:p>
          <a:p>
            <a:pPr eaLnBrk="1" hangingPunct="1">
              <a:lnSpc>
                <a:spcPct val="90000"/>
              </a:lnSpc>
            </a:pPr>
            <a:r>
              <a:rPr lang="en-GB" sz="2800" smtClean="0"/>
              <a:t>Block Size</a:t>
            </a:r>
          </a:p>
          <a:p>
            <a:pPr eaLnBrk="1" hangingPunct="1">
              <a:lnSpc>
                <a:spcPct val="90000"/>
              </a:lnSpc>
            </a:pPr>
            <a:r>
              <a:rPr lang="en-GB" sz="2800" smtClean="0"/>
              <a:t>Number of Caches</a:t>
            </a:r>
          </a:p>
          <a:p>
            <a:pPr eaLnBrk="1" hangingPunct="1">
              <a:lnSpc>
                <a:spcPct val="90000"/>
              </a:lnSpc>
            </a:pPr>
            <a:r>
              <a:rPr lang="en-GB" sz="2800" smtClean="0"/>
              <a:t>Mapping Function</a:t>
            </a:r>
          </a:p>
          <a:p>
            <a:pPr eaLnBrk="1" hangingPunct="1">
              <a:lnSpc>
                <a:spcPct val="90000"/>
              </a:lnSpc>
            </a:pPr>
            <a:r>
              <a:rPr lang="en-GB" sz="2800" smtClean="0"/>
              <a:t>Replacement Algorithm</a:t>
            </a:r>
          </a:p>
          <a:p>
            <a:pPr eaLnBrk="1" hangingPunct="1">
              <a:lnSpc>
                <a:spcPct val="90000"/>
              </a:lnSpc>
            </a:pPr>
            <a:r>
              <a:rPr lang="en-GB" sz="2800" smtClean="0"/>
              <a:t>Write Policy</a:t>
            </a:r>
          </a:p>
          <a:p>
            <a:pPr eaLnBrk="1" hangingPunct="1">
              <a:lnSpc>
                <a:spcPct val="90000"/>
              </a:lnSpc>
            </a:pPr>
            <a:endParaRPr lang="en-US" sz="2800" smtClean="0"/>
          </a:p>
        </p:txBody>
      </p:sp>
      <p:sp>
        <p:nvSpPr>
          <p:cNvPr id="34823" name="AutoShape 4"/>
          <p:cNvSpPr>
            <a:spLocks/>
          </p:cNvSpPr>
          <p:nvPr/>
        </p:nvSpPr>
        <p:spPr bwMode="auto">
          <a:xfrm>
            <a:off x="5029200" y="4724400"/>
            <a:ext cx="533400" cy="1371600"/>
          </a:xfrm>
          <a:prstGeom prst="rightBrace">
            <a:avLst>
              <a:gd name="adj1" fmla="val 21429"/>
              <a:gd name="adj2" fmla="val 50000"/>
            </a:avLst>
          </a:prstGeom>
          <a:noFill/>
          <a:ln w="9525">
            <a:solidFill>
              <a:schemeClr val="tx1"/>
            </a:solidFill>
            <a:round/>
            <a:headEnd/>
            <a:tailEnd/>
          </a:ln>
        </p:spPr>
        <p:txBody>
          <a:bodyPr wrap="none" anchor="ctr">
            <a:spAutoFit/>
          </a:bodyPr>
          <a:lstStyle/>
          <a:p>
            <a:endParaRPr lang="en-US"/>
          </a:p>
        </p:txBody>
      </p:sp>
      <p:sp>
        <p:nvSpPr>
          <p:cNvPr id="34824" name="Text Box 5"/>
          <p:cNvSpPr txBox="1">
            <a:spLocks noChangeArrowheads="1"/>
          </p:cNvSpPr>
          <p:nvPr/>
        </p:nvSpPr>
        <p:spPr bwMode="auto">
          <a:xfrm>
            <a:off x="5735638" y="5192713"/>
            <a:ext cx="1427162" cy="396875"/>
          </a:xfrm>
          <a:prstGeom prst="rect">
            <a:avLst/>
          </a:prstGeom>
          <a:noFill/>
          <a:ln w="9525" algn="ctr">
            <a:noFill/>
            <a:miter lim="800000"/>
            <a:headEnd/>
            <a:tailEnd/>
          </a:ln>
        </p:spPr>
        <p:txBody>
          <a:bodyPr wrap="none">
            <a:spAutoFit/>
          </a:bodyPr>
          <a:lstStyle/>
          <a:p>
            <a:pPr marL="342900" indent="-342900" algn="ctr"/>
            <a:r>
              <a:rPr lang="en-US"/>
              <a:t>Next slides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Date Placeholder 3"/>
          <p:cNvSpPr>
            <a:spLocks noGrp="1"/>
          </p:cNvSpPr>
          <p:nvPr>
            <p:ph type="dt" sz="quarter" idx="10"/>
          </p:nvPr>
        </p:nvSpPr>
        <p:spPr>
          <a:noFill/>
        </p:spPr>
        <p:txBody>
          <a:bodyPr/>
          <a:lstStyle/>
          <a:p>
            <a:r>
              <a:rPr lang="en-US" dirty="0" smtClean="0"/>
              <a:t>Fall 2012</a:t>
            </a:r>
            <a:endParaRPr lang="en-US" dirty="0" smtClean="0"/>
          </a:p>
        </p:txBody>
      </p:sp>
      <p:sp>
        <p:nvSpPr>
          <p:cNvPr id="35843" name="Footer Placeholder 4"/>
          <p:cNvSpPr>
            <a:spLocks noGrp="1"/>
          </p:cNvSpPr>
          <p:nvPr>
            <p:ph type="ftr" sz="quarter" idx="11"/>
          </p:nvPr>
        </p:nvSpPr>
        <p:spPr>
          <a:noFill/>
        </p:spPr>
        <p:txBody>
          <a:bodyPr/>
          <a:lstStyle/>
          <a:p>
            <a:r>
              <a:rPr lang="en-US" smtClean="0"/>
              <a:t>SYSC 5704: Elements of Computer Systems</a:t>
            </a:r>
          </a:p>
        </p:txBody>
      </p:sp>
      <p:sp>
        <p:nvSpPr>
          <p:cNvPr id="35844" name="Slide Number Placeholder 5"/>
          <p:cNvSpPr>
            <a:spLocks noGrp="1"/>
          </p:cNvSpPr>
          <p:nvPr>
            <p:ph type="sldNum" sz="quarter" idx="12"/>
          </p:nvPr>
        </p:nvSpPr>
        <p:spPr>
          <a:noFill/>
        </p:spPr>
        <p:txBody>
          <a:bodyPr/>
          <a:lstStyle/>
          <a:p>
            <a:fld id="{B16627BD-BBB7-45FE-86DD-BF68058DFF14}" type="slidenum">
              <a:rPr lang="en-US" smtClean="0"/>
              <a:pPr/>
              <a:t>35</a:t>
            </a:fld>
            <a:endParaRPr lang="en-US" smtClean="0"/>
          </a:p>
        </p:txBody>
      </p:sp>
      <p:sp>
        <p:nvSpPr>
          <p:cNvPr id="35845" name="Rectangle 2"/>
          <p:cNvSpPr>
            <a:spLocks noGrp="1" noChangeArrowheads="1"/>
          </p:cNvSpPr>
          <p:nvPr>
            <p:ph type="title"/>
          </p:nvPr>
        </p:nvSpPr>
        <p:spPr>
          <a:xfrm>
            <a:off x="457200" y="-152400"/>
            <a:ext cx="8229600" cy="1143000"/>
          </a:xfrm>
        </p:spPr>
        <p:txBody>
          <a:bodyPr/>
          <a:lstStyle/>
          <a:p>
            <a:pPr eaLnBrk="1" hangingPunct="1"/>
            <a:r>
              <a:rPr lang="en-GB" smtClean="0"/>
              <a:t>Comparison of Cache Sizes</a:t>
            </a:r>
            <a:endParaRPr lang="en-US" smtClean="0"/>
          </a:p>
        </p:txBody>
      </p:sp>
      <p:pic>
        <p:nvPicPr>
          <p:cNvPr id="35846" name="Picture 3"/>
          <p:cNvPicPr>
            <a:picLocks noGrp="1" noChangeAspect="1" noChangeArrowheads="1"/>
          </p:cNvPicPr>
          <p:nvPr>
            <p:ph idx="1"/>
          </p:nvPr>
        </p:nvPicPr>
        <p:blipFill>
          <a:blip r:embed="rId3" cstate="print"/>
          <a:srcRect l="7599" t="16872" r="8820" b="17047"/>
          <a:stretch>
            <a:fillRect/>
          </a:stretch>
        </p:blipFill>
        <p:spPr>
          <a:xfrm>
            <a:off x="76200" y="685800"/>
            <a:ext cx="8915400" cy="5418138"/>
          </a:xfr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Date Placeholder 3"/>
          <p:cNvSpPr>
            <a:spLocks noGrp="1"/>
          </p:cNvSpPr>
          <p:nvPr>
            <p:ph type="dt" sz="quarter" idx="10"/>
          </p:nvPr>
        </p:nvSpPr>
        <p:spPr>
          <a:noFill/>
        </p:spPr>
        <p:txBody>
          <a:bodyPr/>
          <a:lstStyle/>
          <a:p>
            <a:r>
              <a:rPr lang="en-US" dirty="0" smtClean="0"/>
              <a:t>Fall 2012</a:t>
            </a:r>
            <a:endParaRPr lang="en-US" dirty="0" smtClean="0"/>
          </a:p>
        </p:txBody>
      </p:sp>
      <p:sp>
        <p:nvSpPr>
          <p:cNvPr id="36867" name="Footer Placeholder 4"/>
          <p:cNvSpPr>
            <a:spLocks noGrp="1"/>
          </p:cNvSpPr>
          <p:nvPr>
            <p:ph type="ftr" sz="quarter" idx="11"/>
          </p:nvPr>
        </p:nvSpPr>
        <p:spPr>
          <a:noFill/>
        </p:spPr>
        <p:txBody>
          <a:bodyPr/>
          <a:lstStyle/>
          <a:p>
            <a:r>
              <a:rPr lang="en-US" smtClean="0"/>
              <a:t>SYSC 5704: Elements of Computer Systems</a:t>
            </a:r>
          </a:p>
        </p:txBody>
      </p:sp>
      <p:sp>
        <p:nvSpPr>
          <p:cNvPr id="36868" name="Slide Number Placeholder 5"/>
          <p:cNvSpPr>
            <a:spLocks noGrp="1"/>
          </p:cNvSpPr>
          <p:nvPr>
            <p:ph type="sldNum" sz="quarter" idx="12"/>
          </p:nvPr>
        </p:nvSpPr>
        <p:spPr>
          <a:noFill/>
        </p:spPr>
        <p:txBody>
          <a:bodyPr/>
          <a:lstStyle/>
          <a:p>
            <a:fld id="{D00B510D-1249-4BB6-9AE8-DFD9C7F58880}" type="slidenum">
              <a:rPr lang="en-US" smtClean="0"/>
              <a:pPr/>
              <a:t>36</a:t>
            </a:fld>
            <a:endParaRPr lang="en-US" smtClean="0"/>
          </a:p>
        </p:txBody>
      </p:sp>
      <p:pic>
        <p:nvPicPr>
          <p:cNvPr id="36869" name="Picture 4" descr="figure12-8"/>
          <p:cNvPicPr>
            <a:picLocks noChangeAspect="1" noChangeArrowheads="1"/>
          </p:cNvPicPr>
          <p:nvPr/>
        </p:nvPicPr>
        <p:blipFill>
          <a:blip r:embed="rId3" cstate="print"/>
          <a:srcRect/>
          <a:stretch>
            <a:fillRect/>
          </a:stretch>
        </p:blipFill>
        <p:spPr bwMode="auto">
          <a:xfrm>
            <a:off x="914400" y="93663"/>
            <a:ext cx="8077200" cy="6094412"/>
          </a:xfrm>
          <a:prstGeom prst="rect">
            <a:avLst/>
          </a:prstGeom>
          <a:noFill/>
          <a:ln w="9525">
            <a:noFill/>
            <a:miter lim="800000"/>
            <a:headEnd/>
            <a:tailEnd/>
          </a:ln>
        </p:spPr>
      </p:pic>
      <p:sp>
        <p:nvSpPr>
          <p:cNvPr id="36870" name="Rectangle 2"/>
          <p:cNvSpPr>
            <a:spLocks noGrp="1" noChangeArrowheads="1"/>
          </p:cNvSpPr>
          <p:nvPr>
            <p:ph type="title"/>
          </p:nvPr>
        </p:nvSpPr>
        <p:spPr/>
        <p:txBody>
          <a:bodyPr/>
          <a:lstStyle/>
          <a:p>
            <a:pPr algn="l" eaLnBrk="1" hangingPunct="1"/>
            <a:r>
              <a:rPr lang="en-US" smtClean="0"/>
              <a:t>Mapping: </a:t>
            </a:r>
            <a:r>
              <a:rPr lang="en-US" smtClean="0">
                <a:solidFill>
                  <a:schemeClr val="accent2"/>
                </a:solidFill>
              </a:rPr>
              <a:t>Direct</a:t>
            </a:r>
          </a:p>
        </p:txBody>
      </p:sp>
      <p:sp>
        <p:nvSpPr>
          <p:cNvPr id="36871" name="Text Box 6"/>
          <p:cNvSpPr txBox="1">
            <a:spLocks noChangeArrowheads="1"/>
          </p:cNvSpPr>
          <p:nvPr/>
        </p:nvSpPr>
        <p:spPr bwMode="auto">
          <a:xfrm>
            <a:off x="304800" y="3352800"/>
            <a:ext cx="5181600" cy="701675"/>
          </a:xfrm>
          <a:prstGeom prst="rect">
            <a:avLst/>
          </a:prstGeom>
          <a:noFill/>
          <a:ln w="9525" algn="ctr">
            <a:noFill/>
            <a:miter lim="800000"/>
            <a:headEnd/>
            <a:tailEnd/>
          </a:ln>
        </p:spPr>
        <p:txBody>
          <a:bodyPr>
            <a:spAutoFit/>
          </a:bodyPr>
          <a:lstStyle/>
          <a:p>
            <a:pPr marL="342900" indent="-342900" algn="ctr"/>
            <a:r>
              <a:rPr lang="en-US"/>
              <a:t>Direct: Only memory block </a:t>
            </a:r>
            <a:r>
              <a:rPr lang="en-US" i="1"/>
              <a:t>n</a:t>
            </a:r>
            <a:r>
              <a:rPr lang="en-US"/>
              <a:t> can be placed in cache slot </a:t>
            </a:r>
            <a:r>
              <a:rPr lang="en-US" i="1"/>
              <a:t>n</a:t>
            </a:r>
          </a:p>
        </p:txBody>
      </p:sp>
      <p:sp>
        <p:nvSpPr>
          <p:cNvPr id="429072" name="Text Box 16"/>
          <p:cNvSpPr txBox="1">
            <a:spLocks noChangeArrowheads="1"/>
          </p:cNvSpPr>
          <p:nvPr/>
        </p:nvSpPr>
        <p:spPr bwMode="auto">
          <a:xfrm>
            <a:off x="1066800" y="4495800"/>
            <a:ext cx="1143000" cy="366713"/>
          </a:xfrm>
          <a:prstGeom prst="rect">
            <a:avLst/>
          </a:prstGeom>
          <a:noFill/>
          <a:ln w="28575">
            <a:noFill/>
            <a:miter lim="800000"/>
            <a:headEnd/>
            <a:tailEnd/>
          </a:ln>
        </p:spPr>
        <p:txBody>
          <a:bodyPr>
            <a:spAutoFit/>
          </a:bodyPr>
          <a:lstStyle/>
          <a:p>
            <a:r>
              <a:rPr lang="en-US" sz="1800">
                <a:latin typeface="Tahoma" pitchFamily="34" charset="0"/>
              </a:rPr>
              <a:t>Address</a:t>
            </a:r>
          </a:p>
        </p:txBody>
      </p:sp>
      <p:grpSp>
        <p:nvGrpSpPr>
          <p:cNvPr id="2" name="Group 21"/>
          <p:cNvGrpSpPr>
            <a:grpSpLocks/>
          </p:cNvGrpSpPr>
          <p:nvPr/>
        </p:nvGrpSpPr>
        <p:grpSpPr bwMode="auto">
          <a:xfrm>
            <a:off x="2133600" y="4191000"/>
            <a:ext cx="3575050" cy="685800"/>
            <a:chOff x="144" y="2544"/>
            <a:chExt cx="2252" cy="432"/>
          </a:xfrm>
        </p:grpSpPr>
        <p:sp>
          <p:nvSpPr>
            <p:cNvPr id="36874" name="Rectangle 7"/>
            <p:cNvSpPr>
              <a:spLocks noChangeArrowheads="1"/>
            </p:cNvSpPr>
            <p:nvPr/>
          </p:nvSpPr>
          <p:spPr bwMode="auto">
            <a:xfrm>
              <a:off x="240" y="2736"/>
              <a:ext cx="2016" cy="240"/>
            </a:xfrm>
            <a:prstGeom prst="rect">
              <a:avLst/>
            </a:prstGeom>
            <a:noFill/>
            <a:ln w="9525">
              <a:solidFill>
                <a:schemeClr val="tx1"/>
              </a:solidFill>
              <a:miter lim="800000"/>
              <a:headEnd/>
              <a:tailEnd/>
            </a:ln>
          </p:spPr>
          <p:txBody>
            <a:bodyPr wrap="none" anchor="ctr"/>
            <a:lstStyle/>
            <a:p>
              <a:pPr marL="342900" indent="-342900"/>
              <a:r>
                <a:rPr lang="en-US"/>
                <a:t>8           14                    2</a:t>
              </a:r>
            </a:p>
          </p:txBody>
        </p:sp>
        <p:sp>
          <p:nvSpPr>
            <p:cNvPr id="36875" name="Text Box 8"/>
            <p:cNvSpPr txBox="1">
              <a:spLocks noChangeArrowheads="1"/>
            </p:cNvSpPr>
            <p:nvPr/>
          </p:nvSpPr>
          <p:spPr bwMode="auto">
            <a:xfrm>
              <a:off x="144" y="2544"/>
              <a:ext cx="564" cy="231"/>
            </a:xfrm>
            <a:prstGeom prst="rect">
              <a:avLst/>
            </a:prstGeom>
            <a:noFill/>
            <a:ln w="9525">
              <a:noFill/>
              <a:miter lim="800000"/>
              <a:headEnd/>
              <a:tailEnd/>
            </a:ln>
          </p:spPr>
          <p:txBody>
            <a:bodyPr wrap="none">
              <a:spAutoFit/>
            </a:bodyPr>
            <a:lstStyle/>
            <a:p>
              <a:pPr eaLnBrk="0" hangingPunct="0">
                <a:spcBef>
                  <a:spcPct val="0"/>
                </a:spcBef>
              </a:pPr>
              <a:r>
                <a:rPr lang="en-GB" sz="1800">
                  <a:latin typeface="Times New Roman" pitchFamily="18" charset="0"/>
                </a:rPr>
                <a:t>Tag  s-r</a:t>
              </a:r>
            </a:p>
          </p:txBody>
        </p:sp>
        <p:sp>
          <p:nvSpPr>
            <p:cNvPr id="36876" name="Text Box 9"/>
            <p:cNvSpPr txBox="1">
              <a:spLocks noChangeArrowheads="1"/>
            </p:cNvSpPr>
            <p:nvPr/>
          </p:nvSpPr>
          <p:spPr bwMode="auto">
            <a:xfrm>
              <a:off x="768" y="2544"/>
              <a:ext cx="924" cy="231"/>
            </a:xfrm>
            <a:prstGeom prst="rect">
              <a:avLst/>
            </a:prstGeom>
            <a:noFill/>
            <a:ln w="9525">
              <a:noFill/>
              <a:miter lim="800000"/>
              <a:headEnd/>
              <a:tailEnd/>
            </a:ln>
          </p:spPr>
          <p:txBody>
            <a:bodyPr wrap="none">
              <a:spAutoFit/>
            </a:bodyPr>
            <a:lstStyle/>
            <a:p>
              <a:pPr eaLnBrk="0" hangingPunct="0">
                <a:spcBef>
                  <a:spcPct val="0"/>
                </a:spcBef>
              </a:pPr>
              <a:r>
                <a:rPr lang="en-GB" sz="1800">
                  <a:latin typeface="Times New Roman" pitchFamily="18" charset="0"/>
                </a:rPr>
                <a:t>Line or Slot  r</a:t>
              </a:r>
            </a:p>
          </p:txBody>
        </p:sp>
        <p:sp>
          <p:nvSpPr>
            <p:cNvPr id="36877" name="Text Box 10"/>
            <p:cNvSpPr txBox="1">
              <a:spLocks noChangeArrowheads="1"/>
            </p:cNvSpPr>
            <p:nvPr/>
          </p:nvSpPr>
          <p:spPr bwMode="auto">
            <a:xfrm>
              <a:off x="1776" y="2544"/>
              <a:ext cx="620" cy="231"/>
            </a:xfrm>
            <a:prstGeom prst="rect">
              <a:avLst/>
            </a:prstGeom>
            <a:noFill/>
            <a:ln w="9525">
              <a:noFill/>
              <a:miter lim="800000"/>
              <a:headEnd/>
              <a:tailEnd/>
            </a:ln>
          </p:spPr>
          <p:txBody>
            <a:bodyPr wrap="none">
              <a:spAutoFit/>
            </a:bodyPr>
            <a:lstStyle/>
            <a:p>
              <a:pPr eaLnBrk="0" hangingPunct="0">
                <a:spcBef>
                  <a:spcPct val="0"/>
                </a:spcBef>
              </a:pPr>
              <a:r>
                <a:rPr lang="en-GB" sz="1800">
                  <a:latin typeface="Times New Roman" pitchFamily="18" charset="0"/>
                </a:rPr>
                <a:t>Word  w</a:t>
              </a:r>
            </a:p>
          </p:txBody>
        </p:sp>
        <p:sp>
          <p:nvSpPr>
            <p:cNvPr id="36878" name="Line 19"/>
            <p:cNvSpPr>
              <a:spLocks noChangeShapeType="1"/>
            </p:cNvSpPr>
            <p:nvPr/>
          </p:nvSpPr>
          <p:spPr bwMode="auto">
            <a:xfrm>
              <a:off x="720" y="2736"/>
              <a:ext cx="0" cy="240"/>
            </a:xfrm>
            <a:prstGeom prst="line">
              <a:avLst/>
            </a:prstGeom>
            <a:noFill/>
            <a:ln w="9525">
              <a:solidFill>
                <a:schemeClr val="tx1"/>
              </a:solidFill>
              <a:round/>
              <a:headEnd/>
              <a:tailEnd/>
            </a:ln>
          </p:spPr>
          <p:txBody>
            <a:bodyPr wrap="none">
              <a:spAutoFit/>
            </a:bodyPr>
            <a:lstStyle/>
            <a:p>
              <a:endParaRPr lang="en-US"/>
            </a:p>
          </p:txBody>
        </p:sp>
        <p:sp>
          <p:nvSpPr>
            <p:cNvPr id="36879" name="Line 20"/>
            <p:cNvSpPr>
              <a:spLocks noChangeShapeType="1"/>
            </p:cNvSpPr>
            <p:nvPr/>
          </p:nvSpPr>
          <p:spPr bwMode="auto">
            <a:xfrm>
              <a:off x="1824" y="2736"/>
              <a:ext cx="0" cy="240"/>
            </a:xfrm>
            <a:prstGeom prst="line">
              <a:avLst/>
            </a:prstGeom>
            <a:noFill/>
            <a:ln w="9525">
              <a:solidFill>
                <a:schemeClr val="tx1"/>
              </a:solidFill>
              <a:round/>
              <a:headEnd/>
              <a:tailEnd/>
            </a:ln>
          </p:spPr>
          <p:txBody>
            <a:bodyPr wrap="none">
              <a:spAutoFit/>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29072"/>
                                        </p:tgtEl>
                                        <p:attrNameLst>
                                          <p:attrName>style.visibility</p:attrName>
                                        </p:attrNameLst>
                                      </p:cBhvr>
                                      <p:to>
                                        <p:strVal val="visible"/>
                                      </p:to>
                                    </p:set>
                                    <p:anim calcmode="lin" valueType="num">
                                      <p:cBhvr additive="base">
                                        <p:cTn id="7" dur="500" fill="hold"/>
                                        <p:tgtEl>
                                          <p:spTgt spid="429072"/>
                                        </p:tgtEl>
                                        <p:attrNameLst>
                                          <p:attrName>ppt_x</p:attrName>
                                        </p:attrNameLst>
                                      </p:cBhvr>
                                      <p:tavLst>
                                        <p:tav tm="0">
                                          <p:val>
                                            <p:strVal val="#ppt_x"/>
                                          </p:val>
                                        </p:tav>
                                        <p:tav tm="100000">
                                          <p:val>
                                            <p:strVal val="#ppt_x"/>
                                          </p:val>
                                        </p:tav>
                                      </p:tavLst>
                                    </p:anim>
                                    <p:anim calcmode="lin" valueType="num">
                                      <p:cBhvr additive="base">
                                        <p:cTn id="8" dur="500" fill="hold"/>
                                        <p:tgtEl>
                                          <p:spTgt spid="42907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9072" grpId="0"/>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Date Placeholder 3"/>
          <p:cNvSpPr>
            <a:spLocks noGrp="1"/>
          </p:cNvSpPr>
          <p:nvPr>
            <p:ph type="dt" sz="quarter" idx="10"/>
          </p:nvPr>
        </p:nvSpPr>
        <p:spPr>
          <a:noFill/>
        </p:spPr>
        <p:txBody>
          <a:bodyPr/>
          <a:lstStyle/>
          <a:p>
            <a:r>
              <a:rPr lang="en-US" dirty="0" smtClean="0"/>
              <a:t>Fall 2012</a:t>
            </a:r>
            <a:endParaRPr lang="en-US" dirty="0" smtClean="0"/>
          </a:p>
        </p:txBody>
      </p:sp>
      <p:sp>
        <p:nvSpPr>
          <p:cNvPr id="37891" name="Footer Placeholder 4"/>
          <p:cNvSpPr>
            <a:spLocks noGrp="1"/>
          </p:cNvSpPr>
          <p:nvPr>
            <p:ph type="ftr" sz="quarter" idx="11"/>
          </p:nvPr>
        </p:nvSpPr>
        <p:spPr>
          <a:noFill/>
        </p:spPr>
        <p:txBody>
          <a:bodyPr/>
          <a:lstStyle/>
          <a:p>
            <a:r>
              <a:rPr lang="en-US" smtClean="0"/>
              <a:t>SYSC 5704: Elements of Computer Systems</a:t>
            </a:r>
          </a:p>
        </p:txBody>
      </p:sp>
      <p:sp>
        <p:nvSpPr>
          <p:cNvPr id="37892" name="Slide Number Placeholder 5"/>
          <p:cNvSpPr>
            <a:spLocks noGrp="1"/>
          </p:cNvSpPr>
          <p:nvPr>
            <p:ph type="sldNum" sz="quarter" idx="12"/>
          </p:nvPr>
        </p:nvSpPr>
        <p:spPr>
          <a:noFill/>
        </p:spPr>
        <p:txBody>
          <a:bodyPr/>
          <a:lstStyle/>
          <a:p>
            <a:fld id="{75142539-5DFA-4C2D-A3F9-676D0BB397E7}" type="slidenum">
              <a:rPr lang="en-US" smtClean="0"/>
              <a:pPr/>
              <a:t>37</a:t>
            </a:fld>
            <a:endParaRPr lang="en-US" smtClean="0"/>
          </a:p>
        </p:txBody>
      </p:sp>
      <p:pic>
        <p:nvPicPr>
          <p:cNvPr id="37893" name="Picture 3"/>
          <p:cNvPicPr>
            <a:picLocks noGrp="1" noChangeAspect="1" noChangeArrowheads="1"/>
          </p:cNvPicPr>
          <p:nvPr>
            <p:ph idx="1"/>
          </p:nvPr>
        </p:nvPicPr>
        <p:blipFill>
          <a:blip r:embed="rId2" cstate="print"/>
          <a:srcRect b="24507"/>
          <a:stretch>
            <a:fillRect/>
          </a:stretch>
        </p:blipFill>
        <p:spPr>
          <a:xfrm>
            <a:off x="381000" y="609600"/>
            <a:ext cx="8305800" cy="5862638"/>
          </a:xfrm>
          <a:noFill/>
        </p:spPr>
      </p:pic>
      <p:sp>
        <p:nvSpPr>
          <p:cNvPr id="37894" name="Rectangle 2"/>
          <p:cNvSpPr>
            <a:spLocks noGrp="1" noChangeArrowheads="1"/>
          </p:cNvSpPr>
          <p:nvPr>
            <p:ph type="title"/>
          </p:nvPr>
        </p:nvSpPr>
        <p:spPr>
          <a:xfrm>
            <a:off x="457200" y="76200"/>
            <a:ext cx="8229600" cy="1143000"/>
          </a:xfrm>
        </p:spPr>
        <p:txBody>
          <a:bodyPr/>
          <a:lstStyle/>
          <a:p>
            <a:pPr algn="r" eaLnBrk="1" hangingPunct="1"/>
            <a:r>
              <a:rPr lang="en-US" smtClean="0"/>
              <a:t>Example</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3"/>
          <p:cNvSpPr>
            <a:spLocks noGrp="1"/>
          </p:cNvSpPr>
          <p:nvPr>
            <p:ph type="dt" sz="quarter" idx="10"/>
          </p:nvPr>
        </p:nvSpPr>
        <p:spPr>
          <a:noFill/>
        </p:spPr>
        <p:txBody>
          <a:bodyPr/>
          <a:lstStyle/>
          <a:p>
            <a:r>
              <a:rPr lang="en-US" dirty="0" smtClean="0"/>
              <a:t>Fall 2012</a:t>
            </a:r>
            <a:endParaRPr lang="en-US" dirty="0" smtClean="0"/>
          </a:p>
        </p:txBody>
      </p:sp>
      <p:sp>
        <p:nvSpPr>
          <p:cNvPr id="38915" name="Footer Placeholder 4"/>
          <p:cNvSpPr>
            <a:spLocks noGrp="1"/>
          </p:cNvSpPr>
          <p:nvPr>
            <p:ph type="ftr" sz="quarter" idx="11"/>
          </p:nvPr>
        </p:nvSpPr>
        <p:spPr>
          <a:noFill/>
        </p:spPr>
        <p:txBody>
          <a:bodyPr/>
          <a:lstStyle/>
          <a:p>
            <a:r>
              <a:rPr lang="en-US" smtClean="0"/>
              <a:t>SYSC 5704: Elements of Computer Systems</a:t>
            </a:r>
          </a:p>
        </p:txBody>
      </p:sp>
      <p:sp>
        <p:nvSpPr>
          <p:cNvPr id="38916" name="Slide Number Placeholder 5"/>
          <p:cNvSpPr>
            <a:spLocks noGrp="1"/>
          </p:cNvSpPr>
          <p:nvPr>
            <p:ph type="sldNum" sz="quarter" idx="12"/>
          </p:nvPr>
        </p:nvSpPr>
        <p:spPr>
          <a:noFill/>
        </p:spPr>
        <p:txBody>
          <a:bodyPr/>
          <a:lstStyle/>
          <a:p>
            <a:fld id="{3A72844A-CCB7-4C02-B699-56546CA1FA10}" type="slidenum">
              <a:rPr lang="en-US" smtClean="0"/>
              <a:pPr/>
              <a:t>38</a:t>
            </a:fld>
            <a:endParaRPr lang="en-US" smtClean="0"/>
          </a:p>
        </p:txBody>
      </p:sp>
      <p:sp>
        <p:nvSpPr>
          <p:cNvPr id="38917" name="Rectangle 2"/>
          <p:cNvSpPr>
            <a:spLocks noGrp="1" noChangeArrowheads="1"/>
          </p:cNvSpPr>
          <p:nvPr>
            <p:ph type="title"/>
          </p:nvPr>
        </p:nvSpPr>
        <p:spPr>
          <a:xfrm>
            <a:off x="457200" y="76200"/>
            <a:ext cx="8229600" cy="1143000"/>
          </a:xfrm>
        </p:spPr>
        <p:txBody>
          <a:bodyPr/>
          <a:lstStyle/>
          <a:p>
            <a:pPr eaLnBrk="1" hangingPunct="1"/>
            <a:r>
              <a:rPr lang="en-US" smtClean="0"/>
              <a:t>Mapping: </a:t>
            </a:r>
            <a:r>
              <a:rPr lang="en-US" smtClean="0">
                <a:solidFill>
                  <a:schemeClr val="accent2"/>
                </a:solidFill>
              </a:rPr>
              <a:t>Fully Associative</a:t>
            </a:r>
          </a:p>
        </p:txBody>
      </p:sp>
      <p:pic>
        <p:nvPicPr>
          <p:cNvPr id="38918" name="Picture 3"/>
          <p:cNvPicPr>
            <a:picLocks noGrp="1" noChangeAspect="1" noChangeArrowheads="1"/>
          </p:cNvPicPr>
          <p:nvPr>
            <p:ph idx="1"/>
          </p:nvPr>
        </p:nvPicPr>
        <p:blipFill>
          <a:blip r:embed="rId3" cstate="print"/>
          <a:srcRect b="17546"/>
          <a:stretch>
            <a:fillRect/>
          </a:stretch>
        </p:blipFill>
        <p:spPr>
          <a:xfrm>
            <a:off x="533400" y="914400"/>
            <a:ext cx="7772400" cy="5770563"/>
          </a:xfrm>
          <a:noFill/>
        </p:spPr>
      </p:pic>
      <p:sp>
        <p:nvSpPr>
          <p:cNvPr id="38919" name="Text Box 4"/>
          <p:cNvSpPr txBox="1">
            <a:spLocks noChangeArrowheads="1"/>
          </p:cNvSpPr>
          <p:nvPr/>
        </p:nvSpPr>
        <p:spPr bwMode="auto">
          <a:xfrm>
            <a:off x="5715000" y="5867400"/>
            <a:ext cx="3200400" cy="701675"/>
          </a:xfrm>
          <a:prstGeom prst="rect">
            <a:avLst/>
          </a:prstGeom>
          <a:solidFill>
            <a:schemeClr val="accent1"/>
          </a:solidFill>
          <a:ln w="9525" algn="ctr">
            <a:noFill/>
            <a:miter lim="800000"/>
            <a:headEnd/>
            <a:tailEnd/>
          </a:ln>
        </p:spPr>
        <p:txBody>
          <a:bodyPr>
            <a:spAutoFit/>
          </a:bodyPr>
          <a:lstStyle/>
          <a:p>
            <a:pPr marL="342900" indent="-342900" algn="ctr"/>
            <a:r>
              <a:rPr lang="en-US"/>
              <a:t>Associative: </a:t>
            </a:r>
            <a:r>
              <a:rPr lang="en-US" i="1"/>
              <a:t>Any</a:t>
            </a:r>
            <a:r>
              <a:rPr lang="en-US"/>
              <a:t> block can load into </a:t>
            </a:r>
            <a:r>
              <a:rPr lang="en-US" i="1"/>
              <a:t>any</a:t>
            </a:r>
            <a:r>
              <a:rPr lang="en-US"/>
              <a:t> line.</a:t>
            </a:r>
            <a:endParaRPr lang="en-US" i="1"/>
          </a:p>
        </p:txBody>
      </p:sp>
      <p:sp>
        <p:nvSpPr>
          <p:cNvPr id="328709" name="Oval 5"/>
          <p:cNvSpPr>
            <a:spLocks noChangeArrowheads="1"/>
          </p:cNvSpPr>
          <p:nvPr/>
        </p:nvSpPr>
        <p:spPr bwMode="auto">
          <a:xfrm>
            <a:off x="76200" y="4191000"/>
            <a:ext cx="1828800" cy="1143000"/>
          </a:xfrm>
          <a:prstGeom prst="ellipse">
            <a:avLst/>
          </a:prstGeom>
          <a:noFill/>
          <a:ln w="28575" algn="ctr">
            <a:solidFill>
              <a:schemeClr val="hlink"/>
            </a:solidFill>
            <a:round/>
            <a:headEnd/>
            <a:tailEnd/>
          </a:ln>
        </p:spPr>
        <p:txBody>
          <a:bodyPr wrap="none"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8709"/>
                                        </p:tgtEl>
                                        <p:attrNameLst>
                                          <p:attrName>style.visibility</p:attrName>
                                        </p:attrNameLst>
                                      </p:cBhvr>
                                      <p:to>
                                        <p:strVal val="visible"/>
                                      </p:to>
                                    </p:set>
                                    <p:anim calcmode="lin" valueType="num">
                                      <p:cBhvr additive="base">
                                        <p:cTn id="7" dur="500" fill="hold"/>
                                        <p:tgtEl>
                                          <p:spTgt spid="328709"/>
                                        </p:tgtEl>
                                        <p:attrNameLst>
                                          <p:attrName>ppt_x</p:attrName>
                                        </p:attrNameLst>
                                      </p:cBhvr>
                                      <p:tavLst>
                                        <p:tav tm="0">
                                          <p:val>
                                            <p:strVal val="#ppt_x"/>
                                          </p:val>
                                        </p:tav>
                                        <p:tav tm="100000">
                                          <p:val>
                                            <p:strVal val="#ppt_x"/>
                                          </p:val>
                                        </p:tav>
                                      </p:tavLst>
                                    </p:anim>
                                    <p:anim calcmode="lin" valueType="num">
                                      <p:cBhvr additive="base">
                                        <p:cTn id="8" dur="500" fill="hold"/>
                                        <p:tgtEl>
                                          <p:spTgt spid="3287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9"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Date Placeholder 3"/>
          <p:cNvSpPr>
            <a:spLocks noGrp="1"/>
          </p:cNvSpPr>
          <p:nvPr>
            <p:ph type="dt" sz="quarter" idx="10"/>
          </p:nvPr>
        </p:nvSpPr>
        <p:spPr>
          <a:noFill/>
        </p:spPr>
        <p:txBody>
          <a:bodyPr/>
          <a:lstStyle/>
          <a:p>
            <a:r>
              <a:rPr lang="en-US" dirty="0" smtClean="0"/>
              <a:t>Fall 2012</a:t>
            </a:r>
            <a:endParaRPr lang="en-US" dirty="0" smtClean="0"/>
          </a:p>
        </p:txBody>
      </p:sp>
      <p:sp>
        <p:nvSpPr>
          <p:cNvPr id="39939" name="Footer Placeholder 4"/>
          <p:cNvSpPr>
            <a:spLocks noGrp="1"/>
          </p:cNvSpPr>
          <p:nvPr>
            <p:ph type="ftr" sz="quarter" idx="11"/>
          </p:nvPr>
        </p:nvSpPr>
        <p:spPr>
          <a:noFill/>
        </p:spPr>
        <p:txBody>
          <a:bodyPr/>
          <a:lstStyle/>
          <a:p>
            <a:r>
              <a:rPr lang="en-US" smtClean="0"/>
              <a:t>SYSC 5704: Elements of Computer Systems</a:t>
            </a:r>
          </a:p>
        </p:txBody>
      </p:sp>
      <p:sp>
        <p:nvSpPr>
          <p:cNvPr id="39940" name="Slide Number Placeholder 5"/>
          <p:cNvSpPr>
            <a:spLocks noGrp="1"/>
          </p:cNvSpPr>
          <p:nvPr>
            <p:ph type="sldNum" sz="quarter" idx="12"/>
          </p:nvPr>
        </p:nvSpPr>
        <p:spPr>
          <a:noFill/>
        </p:spPr>
        <p:txBody>
          <a:bodyPr/>
          <a:lstStyle/>
          <a:p>
            <a:fld id="{5D806E8E-0798-488C-B5BF-5753675B3B40}" type="slidenum">
              <a:rPr lang="en-US" smtClean="0"/>
              <a:pPr/>
              <a:t>39</a:t>
            </a:fld>
            <a:endParaRPr lang="en-US" smtClean="0"/>
          </a:p>
        </p:txBody>
      </p:sp>
      <p:sp>
        <p:nvSpPr>
          <p:cNvPr id="39941" name="Rectangle 2"/>
          <p:cNvSpPr>
            <a:spLocks noGrp="1" noChangeArrowheads="1"/>
          </p:cNvSpPr>
          <p:nvPr>
            <p:ph type="title"/>
          </p:nvPr>
        </p:nvSpPr>
        <p:spPr/>
        <p:txBody>
          <a:bodyPr/>
          <a:lstStyle/>
          <a:p>
            <a:pPr eaLnBrk="1" hangingPunct="1"/>
            <a:r>
              <a:rPr lang="en-US" smtClean="0"/>
              <a:t>Associative mapping example</a:t>
            </a:r>
          </a:p>
        </p:txBody>
      </p:sp>
      <p:pic>
        <p:nvPicPr>
          <p:cNvPr id="39942" name="Picture 3"/>
          <p:cNvPicPr>
            <a:picLocks noGrp="1" noChangeAspect="1" noChangeArrowheads="1"/>
          </p:cNvPicPr>
          <p:nvPr>
            <p:ph idx="1"/>
          </p:nvPr>
        </p:nvPicPr>
        <p:blipFill>
          <a:blip r:embed="rId2" cstate="print"/>
          <a:srcRect b="26324"/>
          <a:stretch>
            <a:fillRect/>
          </a:stretch>
        </p:blipFill>
        <p:spPr>
          <a:xfrm>
            <a:off x="1447800" y="1981200"/>
            <a:ext cx="5562600" cy="4408488"/>
          </a:xfr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Date Placeholder 3"/>
          <p:cNvSpPr>
            <a:spLocks noGrp="1"/>
          </p:cNvSpPr>
          <p:nvPr>
            <p:ph type="dt" sz="quarter" idx="10"/>
          </p:nvPr>
        </p:nvSpPr>
        <p:spPr>
          <a:noFill/>
        </p:spPr>
        <p:txBody>
          <a:bodyPr/>
          <a:lstStyle/>
          <a:p>
            <a:r>
              <a:rPr lang="en-US" dirty="0" smtClean="0"/>
              <a:t>Fall 2012</a:t>
            </a:r>
            <a:endParaRPr lang="en-US" dirty="0" smtClean="0"/>
          </a:p>
        </p:txBody>
      </p:sp>
      <p:sp>
        <p:nvSpPr>
          <p:cNvPr id="5123" name="Footer Placeholder 4"/>
          <p:cNvSpPr>
            <a:spLocks noGrp="1"/>
          </p:cNvSpPr>
          <p:nvPr>
            <p:ph type="ftr" sz="quarter" idx="11"/>
          </p:nvPr>
        </p:nvSpPr>
        <p:spPr>
          <a:noFill/>
        </p:spPr>
        <p:txBody>
          <a:bodyPr/>
          <a:lstStyle/>
          <a:p>
            <a:r>
              <a:rPr lang="en-US" smtClean="0"/>
              <a:t>SYSC 5704: Elements of Computer Systems</a:t>
            </a:r>
          </a:p>
        </p:txBody>
      </p:sp>
      <p:sp>
        <p:nvSpPr>
          <p:cNvPr id="5124" name="Slide Number Placeholder 5"/>
          <p:cNvSpPr>
            <a:spLocks noGrp="1"/>
          </p:cNvSpPr>
          <p:nvPr>
            <p:ph type="sldNum" sz="quarter" idx="12"/>
          </p:nvPr>
        </p:nvSpPr>
        <p:spPr>
          <a:noFill/>
        </p:spPr>
        <p:txBody>
          <a:bodyPr/>
          <a:lstStyle/>
          <a:p>
            <a:fld id="{1F4B4B1F-6F72-4B90-89B2-B37525C208BB}" type="slidenum">
              <a:rPr lang="en-US" smtClean="0"/>
              <a:pPr/>
              <a:t>4</a:t>
            </a:fld>
            <a:endParaRPr lang="en-US" smtClean="0"/>
          </a:p>
        </p:txBody>
      </p:sp>
      <p:sp>
        <p:nvSpPr>
          <p:cNvPr id="5125" name="Rectangle 2"/>
          <p:cNvSpPr>
            <a:spLocks noGrp="1" noChangeArrowheads="1"/>
          </p:cNvSpPr>
          <p:nvPr>
            <p:ph type="title"/>
          </p:nvPr>
        </p:nvSpPr>
        <p:spPr/>
        <p:txBody>
          <a:bodyPr/>
          <a:lstStyle/>
          <a:p>
            <a:pPr eaLnBrk="1" hangingPunct="1"/>
            <a:r>
              <a:rPr lang="en-US" smtClean="0"/>
              <a:t>Main memory</a:t>
            </a:r>
          </a:p>
        </p:txBody>
      </p:sp>
      <p:pic>
        <p:nvPicPr>
          <p:cNvPr id="5126" name="Picture 3"/>
          <p:cNvPicPr>
            <a:picLocks noGrp="1" noChangeAspect="1" noChangeArrowheads="1"/>
          </p:cNvPicPr>
          <p:nvPr>
            <p:ph idx="1"/>
          </p:nvPr>
        </p:nvPicPr>
        <p:blipFill>
          <a:blip r:embed="rId2" cstate="print"/>
          <a:srcRect l="7599" t="18279" r="6648" b="38136"/>
          <a:stretch>
            <a:fillRect/>
          </a:stretch>
        </p:blipFill>
        <p:spPr>
          <a:xfrm>
            <a:off x="838200" y="1828800"/>
            <a:ext cx="7848600" cy="4114800"/>
          </a:xfrm>
          <a:noFill/>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ate Placeholder 3"/>
          <p:cNvSpPr>
            <a:spLocks noGrp="1"/>
          </p:cNvSpPr>
          <p:nvPr>
            <p:ph type="dt" sz="quarter" idx="10"/>
          </p:nvPr>
        </p:nvSpPr>
        <p:spPr>
          <a:noFill/>
        </p:spPr>
        <p:txBody>
          <a:bodyPr/>
          <a:lstStyle/>
          <a:p>
            <a:r>
              <a:rPr lang="en-US" dirty="0" smtClean="0"/>
              <a:t>Fall 2012</a:t>
            </a:r>
            <a:endParaRPr lang="en-US" dirty="0" smtClean="0"/>
          </a:p>
        </p:txBody>
      </p:sp>
      <p:sp>
        <p:nvSpPr>
          <p:cNvPr id="40963" name="Footer Placeholder 4"/>
          <p:cNvSpPr>
            <a:spLocks noGrp="1"/>
          </p:cNvSpPr>
          <p:nvPr>
            <p:ph type="ftr" sz="quarter" idx="11"/>
          </p:nvPr>
        </p:nvSpPr>
        <p:spPr>
          <a:noFill/>
        </p:spPr>
        <p:txBody>
          <a:bodyPr/>
          <a:lstStyle/>
          <a:p>
            <a:r>
              <a:rPr lang="en-US" smtClean="0"/>
              <a:t>SYSC 5704: Elements of Computer Systems</a:t>
            </a:r>
          </a:p>
        </p:txBody>
      </p:sp>
      <p:sp>
        <p:nvSpPr>
          <p:cNvPr id="40964" name="Slide Number Placeholder 5"/>
          <p:cNvSpPr>
            <a:spLocks noGrp="1"/>
          </p:cNvSpPr>
          <p:nvPr>
            <p:ph type="sldNum" sz="quarter" idx="12"/>
          </p:nvPr>
        </p:nvSpPr>
        <p:spPr>
          <a:noFill/>
        </p:spPr>
        <p:txBody>
          <a:bodyPr/>
          <a:lstStyle/>
          <a:p>
            <a:fld id="{AA6DC220-A02E-4466-990F-61B9E473B46F}" type="slidenum">
              <a:rPr lang="en-US" smtClean="0"/>
              <a:pPr/>
              <a:t>40</a:t>
            </a:fld>
            <a:endParaRPr lang="en-US" smtClean="0"/>
          </a:p>
        </p:txBody>
      </p:sp>
      <p:sp>
        <p:nvSpPr>
          <p:cNvPr id="40965" name="Rectangle 2"/>
          <p:cNvSpPr>
            <a:spLocks noGrp="1" noChangeArrowheads="1"/>
          </p:cNvSpPr>
          <p:nvPr>
            <p:ph type="title"/>
          </p:nvPr>
        </p:nvSpPr>
        <p:spPr/>
        <p:txBody>
          <a:bodyPr/>
          <a:lstStyle/>
          <a:p>
            <a:pPr eaLnBrk="1" hangingPunct="1"/>
            <a:r>
              <a:rPr lang="en-US" smtClean="0"/>
              <a:t>Mapping: Set Associative</a:t>
            </a:r>
          </a:p>
        </p:txBody>
      </p:sp>
      <p:sp>
        <p:nvSpPr>
          <p:cNvPr id="40966" name="Rectangle 3"/>
          <p:cNvSpPr>
            <a:spLocks noGrp="1" noChangeArrowheads="1"/>
          </p:cNvSpPr>
          <p:nvPr>
            <p:ph type="body" idx="1"/>
          </p:nvPr>
        </p:nvSpPr>
        <p:spPr>
          <a:xfrm>
            <a:off x="533400" y="1676400"/>
            <a:ext cx="7772400" cy="4648200"/>
          </a:xfrm>
        </p:spPr>
        <p:txBody>
          <a:bodyPr/>
          <a:lstStyle/>
          <a:p>
            <a:pPr eaLnBrk="1" hangingPunct="1">
              <a:lnSpc>
                <a:spcPct val="80000"/>
              </a:lnSpc>
              <a:buFontTx/>
              <a:buNone/>
            </a:pPr>
            <a:endParaRPr lang="en-US" sz="2800" smtClean="0"/>
          </a:p>
          <a:p>
            <a:pPr eaLnBrk="1" hangingPunct="1">
              <a:lnSpc>
                <a:spcPct val="80000"/>
              </a:lnSpc>
            </a:pPr>
            <a:r>
              <a:rPr lang="en-US" sz="2800" smtClean="0"/>
              <a:t>Cache is divided into a number of  v sets</a:t>
            </a:r>
          </a:p>
          <a:p>
            <a:pPr eaLnBrk="1" hangingPunct="1">
              <a:lnSpc>
                <a:spcPct val="80000"/>
              </a:lnSpc>
            </a:pPr>
            <a:r>
              <a:rPr lang="en-US" sz="2800" smtClean="0"/>
              <a:t>Each set contains a number of k lines</a:t>
            </a:r>
          </a:p>
          <a:p>
            <a:pPr eaLnBrk="1" hangingPunct="1">
              <a:lnSpc>
                <a:spcPct val="80000"/>
              </a:lnSpc>
            </a:pPr>
            <a:r>
              <a:rPr lang="en-US" sz="2800" smtClean="0"/>
              <a:t>A given block maps to any line in a given set</a:t>
            </a:r>
          </a:p>
          <a:p>
            <a:pPr lvl="1" eaLnBrk="1" hangingPunct="1">
              <a:lnSpc>
                <a:spcPct val="80000"/>
              </a:lnSpc>
            </a:pPr>
            <a:r>
              <a:rPr lang="en-US" sz="2400" smtClean="0"/>
              <a:t>e.g. Block B can be in any line of set i</a:t>
            </a:r>
          </a:p>
          <a:p>
            <a:pPr eaLnBrk="1" hangingPunct="1">
              <a:lnSpc>
                <a:spcPct val="80000"/>
              </a:lnSpc>
            </a:pPr>
            <a:r>
              <a:rPr lang="en-US" sz="2800" smtClean="0"/>
              <a:t>e.g. 2 lines per set</a:t>
            </a:r>
          </a:p>
          <a:p>
            <a:pPr lvl="1" eaLnBrk="1" hangingPunct="1">
              <a:lnSpc>
                <a:spcPct val="80000"/>
              </a:lnSpc>
            </a:pPr>
            <a:r>
              <a:rPr lang="en-US" sz="2400" smtClean="0"/>
              <a:t>2 way associative mapping</a:t>
            </a:r>
          </a:p>
          <a:p>
            <a:pPr lvl="1" eaLnBrk="1" hangingPunct="1">
              <a:lnSpc>
                <a:spcPct val="80000"/>
              </a:lnSpc>
            </a:pPr>
            <a:r>
              <a:rPr lang="en-US" sz="2400" smtClean="0"/>
              <a:t>A given block can be in one of 2 lines in only one set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3"/>
          <p:cNvSpPr>
            <a:spLocks noGrp="1"/>
          </p:cNvSpPr>
          <p:nvPr>
            <p:ph type="dt" sz="quarter" idx="10"/>
          </p:nvPr>
        </p:nvSpPr>
        <p:spPr>
          <a:noFill/>
        </p:spPr>
        <p:txBody>
          <a:bodyPr/>
          <a:lstStyle/>
          <a:p>
            <a:r>
              <a:rPr lang="en-US" dirty="0" smtClean="0"/>
              <a:t>Fall 2012</a:t>
            </a:r>
            <a:endParaRPr lang="en-US" dirty="0" smtClean="0"/>
          </a:p>
        </p:txBody>
      </p:sp>
      <p:sp>
        <p:nvSpPr>
          <p:cNvPr id="41987" name="Footer Placeholder 4"/>
          <p:cNvSpPr>
            <a:spLocks noGrp="1"/>
          </p:cNvSpPr>
          <p:nvPr>
            <p:ph type="ftr" sz="quarter" idx="11"/>
          </p:nvPr>
        </p:nvSpPr>
        <p:spPr>
          <a:noFill/>
        </p:spPr>
        <p:txBody>
          <a:bodyPr/>
          <a:lstStyle/>
          <a:p>
            <a:r>
              <a:rPr lang="en-US" smtClean="0"/>
              <a:t>SYSC 5704: Elements of Computer Systems</a:t>
            </a:r>
          </a:p>
        </p:txBody>
      </p:sp>
      <p:sp>
        <p:nvSpPr>
          <p:cNvPr id="41988" name="Slide Number Placeholder 5"/>
          <p:cNvSpPr>
            <a:spLocks noGrp="1"/>
          </p:cNvSpPr>
          <p:nvPr>
            <p:ph type="sldNum" sz="quarter" idx="12"/>
          </p:nvPr>
        </p:nvSpPr>
        <p:spPr>
          <a:noFill/>
        </p:spPr>
        <p:txBody>
          <a:bodyPr/>
          <a:lstStyle/>
          <a:p>
            <a:fld id="{71A18F2C-78E5-4132-BD29-472C3514BE7E}" type="slidenum">
              <a:rPr lang="en-US" smtClean="0"/>
              <a:pPr/>
              <a:t>41</a:t>
            </a:fld>
            <a:endParaRPr lang="en-US" smtClean="0"/>
          </a:p>
        </p:txBody>
      </p:sp>
      <p:sp>
        <p:nvSpPr>
          <p:cNvPr id="41989" name="Rectangle 2"/>
          <p:cNvSpPr>
            <a:spLocks noGrp="1" noChangeArrowheads="1"/>
          </p:cNvSpPr>
          <p:nvPr>
            <p:ph type="title"/>
          </p:nvPr>
        </p:nvSpPr>
        <p:spPr/>
        <p:txBody>
          <a:bodyPr/>
          <a:lstStyle/>
          <a:p>
            <a:pPr eaLnBrk="1" hangingPunct="1"/>
            <a:r>
              <a:rPr lang="en-US" sz="4000" smtClean="0"/>
              <a:t>Set Associative Mapping</a:t>
            </a:r>
            <a:br>
              <a:rPr lang="en-US" sz="4000" smtClean="0"/>
            </a:br>
            <a:r>
              <a:rPr lang="en-US" sz="4000" smtClean="0"/>
              <a:t>Example</a:t>
            </a:r>
          </a:p>
        </p:txBody>
      </p:sp>
      <p:sp>
        <p:nvSpPr>
          <p:cNvPr id="41990" name="Rectangle 3"/>
          <p:cNvSpPr>
            <a:spLocks noGrp="1" noChangeArrowheads="1"/>
          </p:cNvSpPr>
          <p:nvPr>
            <p:ph type="body" idx="1"/>
          </p:nvPr>
        </p:nvSpPr>
        <p:spPr/>
        <p:txBody>
          <a:bodyPr/>
          <a:lstStyle/>
          <a:p>
            <a:pPr eaLnBrk="1" hangingPunct="1"/>
            <a:r>
              <a:rPr lang="en-US" sz="2800" smtClean="0"/>
              <a:t>13 bit set number: identifies a unique set of two lines within the cache.</a:t>
            </a:r>
          </a:p>
          <a:p>
            <a:pPr eaLnBrk="1" hangingPunct="1"/>
            <a:r>
              <a:rPr lang="en-US" sz="2800" smtClean="0"/>
              <a:t>Block number in main memory is modulo 2</a:t>
            </a:r>
            <a:r>
              <a:rPr lang="en-US" sz="2800" baseline="30000" smtClean="0"/>
              <a:t>13</a:t>
            </a:r>
            <a:r>
              <a:rPr lang="en-US" sz="2800" smtClean="0"/>
              <a:t> </a:t>
            </a:r>
          </a:p>
          <a:p>
            <a:pPr eaLnBrk="1" hangingPunct="1"/>
            <a:r>
              <a:rPr lang="en-US" sz="2800" smtClean="0"/>
              <a:t>000000, 00A000, 00B000, 00C000 … map into the same cache set 0</a:t>
            </a:r>
          </a:p>
          <a:p>
            <a:pPr eaLnBrk="1" hangingPunct="1"/>
            <a:r>
              <a:rPr lang="en-US" sz="2800" smtClean="0"/>
              <a:t>For a read, the 13-bit set number is used to determine which set of two lines is to be examined, Both lines in the set are examined for a match with the tag number of the address to be accessed.</a:t>
            </a:r>
          </a:p>
          <a:p>
            <a:pPr eaLnBrk="1" hangingPunct="1"/>
            <a:endParaRPr lang="en-US" sz="280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ate Placeholder 3"/>
          <p:cNvSpPr>
            <a:spLocks noGrp="1"/>
          </p:cNvSpPr>
          <p:nvPr>
            <p:ph type="dt" sz="quarter" idx="10"/>
          </p:nvPr>
        </p:nvSpPr>
        <p:spPr>
          <a:noFill/>
        </p:spPr>
        <p:txBody>
          <a:bodyPr/>
          <a:lstStyle/>
          <a:p>
            <a:r>
              <a:rPr lang="en-US" dirty="0" smtClean="0"/>
              <a:t>Fall 2012</a:t>
            </a:r>
            <a:endParaRPr lang="en-US" dirty="0" smtClean="0"/>
          </a:p>
        </p:txBody>
      </p:sp>
      <p:sp>
        <p:nvSpPr>
          <p:cNvPr id="43011" name="Footer Placeholder 4"/>
          <p:cNvSpPr>
            <a:spLocks noGrp="1"/>
          </p:cNvSpPr>
          <p:nvPr>
            <p:ph type="ftr" sz="quarter" idx="11"/>
          </p:nvPr>
        </p:nvSpPr>
        <p:spPr>
          <a:noFill/>
        </p:spPr>
        <p:txBody>
          <a:bodyPr/>
          <a:lstStyle/>
          <a:p>
            <a:r>
              <a:rPr lang="en-US" smtClean="0"/>
              <a:t>SYSC 5704: Elements of Computer Systems</a:t>
            </a:r>
          </a:p>
        </p:txBody>
      </p:sp>
      <p:sp>
        <p:nvSpPr>
          <p:cNvPr id="43012" name="Slide Number Placeholder 5"/>
          <p:cNvSpPr>
            <a:spLocks noGrp="1"/>
          </p:cNvSpPr>
          <p:nvPr>
            <p:ph type="sldNum" sz="quarter" idx="12"/>
          </p:nvPr>
        </p:nvSpPr>
        <p:spPr>
          <a:noFill/>
        </p:spPr>
        <p:txBody>
          <a:bodyPr/>
          <a:lstStyle/>
          <a:p>
            <a:fld id="{56CC8B39-C860-4C3E-B1E8-6F7580CFF10E}" type="slidenum">
              <a:rPr lang="en-US" smtClean="0"/>
              <a:pPr/>
              <a:t>42</a:t>
            </a:fld>
            <a:endParaRPr lang="en-US" smtClean="0"/>
          </a:p>
        </p:txBody>
      </p:sp>
      <p:sp>
        <p:nvSpPr>
          <p:cNvPr id="43013" name="Rectangle 2"/>
          <p:cNvSpPr>
            <a:spLocks noGrp="1" noChangeArrowheads="1"/>
          </p:cNvSpPr>
          <p:nvPr>
            <p:ph type="title"/>
          </p:nvPr>
        </p:nvSpPr>
        <p:spPr/>
        <p:txBody>
          <a:bodyPr/>
          <a:lstStyle/>
          <a:p>
            <a:pPr eaLnBrk="1" hangingPunct="1"/>
            <a:r>
              <a:rPr lang="en-US" sz="4000" smtClean="0"/>
              <a:t>Two Way Set Associative Cache Organization</a:t>
            </a:r>
          </a:p>
        </p:txBody>
      </p:sp>
      <p:pic>
        <p:nvPicPr>
          <p:cNvPr id="43014" name="Picture 3"/>
          <p:cNvPicPr>
            <a:picLocks noGrp="1" noChangeAspect="1" noChangeArrowheads="1"/>
          </p:cNvPicPr>
          <p:nvPr>
            <p:ph idx="1"/>
          </p:nvPr>
        </p:nvPicPr>
        <p:blipFill>
          <a:blip r:embed="rId2" cstate="print"/>
          <a:srcRect b="12056"/>
          <a:stretch>
            <a:fillRect/>
          </a:stretch>
        </p:blipFill>
        <p:spPr>
          <a:xfrm>
            <a:off x="1600200" y="1603375"/>
            <a:ext cx="6629400" cy="4775200"/>
          </a:xfr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3"/>
          <p:cNvSpPr>
            <a:spLocks noGrp="1"/>
          </p:cNvSpPr>
          <p:nvPr>
            <p:ph type="dt" sz="quarter" idx="10"/>
          </p:nvPr>
        </p:nvSpPr>
        <p:spPr>
          <a:noFill/>
        </p:spPr>
        <p:txBody>
          <a:bodyPr/>
          <a:lstStyle/>
          <a:p>
            <a:r>
              <a:rPr lang="en-US" dirty="0" smtClean="0"/>
              <a:t>Fall 2012</a:t>
            </a:r>
            <a:endParaRPr lang="en-US" dirty="0" smtClean="0"/>
          </a:p>
        </p:txBody>
      </p:sp>
      <p:sp>
        <p:nvSpPr>
          <p:cNvPr id="44035" name="Footer Placeholder 4"/>
          <p:cNvSpPr>
            <a:spLocks noGrp="1"/>
          </p:cNvSpPr>
          <p:nvPr>
            <p:ph type="ftr" sz="quarter" idx="11"/>
          </p:nvPr>
        </p:nvSpPr>
        <p:spPr>
          <a:noFill/>
        </p:spPr>
        <p:txBody>
          <a:bodyPr/>
          <a:lstStyle/>
          <a:p>
            <a:r>
              <a:rPr lang="en-US" smtClean="0"/>
              <a:t>SYSC 5704: Elements of Computer Systems</a:t>
            </a:r>
          </a:p>
        </p:txBody>
      </p:sp>
      <p:sp>
        <p:nvSpPr>
          <p:cNvPr id="44036" name="Slide Number Placeholder 5"/>
          <p:cNvSpPr>
            <a:spLocks noGrp="1"/>
          </p:cNvSpPr>
          <p:nvPr>
            <p:ph type="sldNum" sz="quarter" idx="12"/>
          </p:nvPr>
        </p:nvSpPr>
        <p:spPr>
          <a:noFill/>
        </p:spPr>
        <p:txBody>
          <a:bodyPr/>
          <a:lstStyle/>
          <a:p>
            <a:fld id="{38B061B5-EDA3-4ADE-A4D6-393D8E39D486}" type="slidenum">
              <a:rPr lang="en-US" smtClean="0"/>
              <a:pPr/>
              <a:t>43</a:t>
            </a:fld>
            <a:endParaRPr lang="en-US" smtClean="0"/>
          </a:p>
        </p:txBody>
      </p:sp>
      <p:sp>
        <p:nvSpPr>
          <p:cNvPr id="44037" name="Rectangle 2"/>
          <p:cNvSpPr>
            <a:spLocks noGrp="1" noChangeArrowheads="1"/>
          </p:cNvSpPr>
          <p:nvPr>
            <p:ph type="title"/>
          </p:nvPr>
        </p:nvSpPr>
        <p:spPr/>
        <p:txBody>
          <a:bodyPr/>
          <a:lstStyle/>
          <a:p>
            <a:pPr eaLnBrk="1" hangingPunct="1"/>
            <a:r>
              <a:rPr lang="en-US" sz="4000" smtClean="0"/>
              <a:t>Set Associative Mapping</a:t>
            </a:r>
            <a:br>
              <a:rPr lang="en-US" sz="4000" smtClean="0"/>
            </a:br>
            <a:r>
              <a:rPr lang="en-US" sz="4000" smtClean="0"/>
              <a:t>Address Structure</a:t>
            </a:r>
          </a:p>
        </p:txBody>
      </p:sp>
      <p:sp>
        <p:nvSpPr>
          <p:cNvPr id="44038" name="Rectangle 3"/>
          <p:cNvSpPr>
            <a:spLocks noGrp="1" noChangeArrowheads="1"/>
          </p:cNvSpPr>
          <p:nvPr>
            <p:ph type="body" idx="1"/>
          </p:nvPr>
        </p:nvSpPr>
        <p:spPr>
          <a:xfrm>
            <a:off x="457200" y="4030663"/>
            <a:ext cx="8229600" cy="2095500"/>
          </a:xfrm>
        </p:spPr>
        <p:txBody>
          <a:bodyPr/>
          <a:lstStyle/>
          <a:p>
            <a:pPr eaLnBrk="1" hangingPunct="1"/>
            <a:r>
              <a:rPr lang="en-US" smtClean="0"/>
              <a:t>Use set field to determine cache set to look in</a:t>
            </a:r>
          </a:p>
          <a:p>
            <a:pPr eaLnBrk="1" hangingPunct="1"/>
            <a:r>
              <a:rPr lang="en-US" smtClean="0"/>
              <a:t>Compare tag field to see if we have a hit</a:t>
            </a:r>
          </a:p>
        </p:txBody>
      </p:sp>
      <p:sp>
        <p:nvSpPr>
          <p:cNvPr id="44039" name="Rectangle 4"/>
          <p:cNvSpPr>
            <a:spLocks noChangeArrowheads="1"/>
          </p:cNvSpPr>
          <p:nvPr/>
        </p:nvSpPr>
        <p:spPr bwMode="auto">
          <a:xfrm>
            <a:off x="1323975" y="2016125"/>
            <a:ext cx="7240588" cy="762000"/>
          </a:xfrm>
          <a:prstGeom prst="rect">
            <a:avLst/>
          </a:prstGeom>
          <a:noFill/>
          <a:ln w="9525">
            <a:solidFill>
              <a:schemeClr val="tx1"/>
            </a:solidFill>
            <a:miter lim="800000"/>
            <a:headEnd/>
            <a:tailEnd/>
          </a:ln>
        </p:spPr>
        <p:txBody>
          <a:bodyPr wrap="none" anchor="ctr"/>
          <a:lstStyle/>
          <a:p>
            <a:pPr algn="ctr" eaLnBrk="0" hangingPunct="0">
              <a:spcBef>
                <a:spcPct val="0"/>
              </a:spcBef>
            </a:pPr>
            <a:endParaRPr lang="en-GB" sz="2400">
              <a:latin typeface="Times New Roman" pitchFamily="18" charset="0"/>
            </a:endParaRPr>
          </a:p>
        </p:txBody>
      </p:sp>
      <p:sp>
        <p:nvSpPr>
          <p:cNvPr id="44040" name="Line 5"/>
          <p:cNvSpPr>
            <a:spLocks noChangeShapeType="1"/>
          </p:cNvSpPr>
          <p:nvPr/>
        </p:nvSpPr>
        <p:spPr bwMode="auto">
          <a:xfrm>
            <a:off x="2238375" y="2016125"/>
            <a:ext cx="1588" cy="762000"/>
          </a:xfrm>
          <a:prstGeom prst="line">
            <a:avLst/>
          </a:prstGeom>
          <a:noFill/>
          <a:ln w="9525">
            <a:solidFill>
              <a:schemeClr val="tx1"/>
            </a:solidFill>
            <a:round/>
            <a:headEnd/>
            <a:tailEnd/>
          </a:ln>
        </p:spPr>
        <p:txBody>
          <a:bodyPr wrap="none" anchor="ctr"/>
          <a:lstStyle/>
          <a:p>
            <a:endParaRPr lang="en-US"/>
          </a:p>
        </p:txBody>
      </p:sp>
      <p:sp>
        <p:nvSpPr>
          <p:cNvPr id="44041" name="Line 6"/>
          <p:cNvSpPr>
            <a:spLocks noChangeShapeType="1"/>
          </p:cNvSpPr>
          <p:nvPr/>
        </p:nvSpPr>
        <p:spPr bwMode="auto">
          <a:xfrm>
            <a:off x="7648575" y="2016125"/>
            <a:ext cx="1588" cy="762000"/>
          </a:xfrm>
          <a:prstGeom prst="line">
            <a:avLst/>
          </a:prstGeom>
          <a:noFill/>
          <a:ln w="9525">
            <a:solidFill>
              <a:schemeClr val="tx1"/>
            </a:solidFill>
            <a:round/>
            <a:headEnd/>
            <a:tailEnd/>
          </a:ln>
        </p:spPr>
        <p:txBody>
          <a:bodyPr wrap="none" anchor="ctr"/>
          <a:lstStyle/>
          <a:p>
            <a:endParaRPr lang="en-US"/>
          </a:p>
        </p:txBody>
      </p:sp>
      <p:sp>
        <p:nvSpPr>
          <p:cNvPr id="44042" name="Text Box 7"/>
          <p:cNvSpPr txBox="1">
            <a:spLocks noChangeArrowheads="1"/>
          </p:cNvSpPr>
          <p:nvPr/>
        </p:nvSpPr>
        <p:spPr bwMode="auto">
          <a:xfrm>
            <a:off x="1219200" y="2209800"/>
            <a:ext cx="1066800" cy="366713"/>
          </a:xfrm>
          <a:prstGeom prst="rect">
            <a:avLst/>
          </a:prstGeom>
          <a:noFill/>
          <a:ln w="9525">
            <a:noFill/>
            <a:miter lim="800000"/>
            <a:headEnd/>
            <a:tailEnd/>
          </a:ln>
        </p:spPr>
        <p:txBody>
          <a:bodyPr wrap="none">
            <a:spAutoFit/>
          </a:bodyPr>
          <a:lstStyle/>
          <a:p>
            <a:pPr eaLnBrk="0" hangingPunct="0">
              <a:spcBef>
                <a:spcPct val="0"/>
              </a:spcBef>
            </a:pPr>
            <a:r>
              <a:rPr lang="en-US" sz="1800">
                <a:latin typeface="Times New Roman" pitchFamily="18" charset="0"/>
              </a:rPr>
              <a:t>Tag  9 bit</a:t>
            </a:r>
          </a:p>
        </p:txBody>
      </p:sp>
      <p:sp>
        <p:nvSpPr>
          <p:cNvPr id="44043" name="Text Box 8"/>
          <p:cNvSpPr txBox="1">
            <a:spLocks noChangeArrowheads="1"/>
          </p:cNvSpPr>
          <p:nvPr/>
        </p:nvSpPr>
        <p:spPr bwMode="auto">
          <a:xfrm>
            <a:off x="4370388" y="2317750"/>
            <a:ext cx="1117600" cy="366713"/>
          </a:xfrm>
          <a:prstGeom prst="rect">
            <a:avLst/>
          </a:prstGeom>
          <a:noFill/>
          <a:ln w="9525">
            <a:noFill/>
            <a:miter lim="800000"/>
            <a:headEnd/>
            <a:tailEnd/>
          </a:ln>
        </p:spPr>
        <p:txBody>
          <a:bodyPr wrap="none">
            <a:spAutoFit/>
          </a:bodyPr>
          <a:lstStyle/>
          <a:p>
            <a:pPr eaLnBrk="0" hangingPunct="0">
              <a:spcBef>
                <a:spcPct val="0"/>
              </a:spcBef>
            </a:pPr>
            <a:r>
              <a:rPr lang="en-US" sz="1800">
                <a:latin typeface="Times New Roman" pitchFamily="18" charset="0"/>
              </a:rPr>
              <a:t>Set  13 bit</a:t>
            </a:r>
          </a:p>
        </p:txBody>
      </p:sp>
      <p:sp>
        <p:nvSpPr>
          <p:cNvPr id="44044" name="Text Box 9"/>
          <p:cNvSpPr txBox="1">
            <a:spLocks noChangeArrowheads="1"/>
          </p:cNvSpPr>
          <p:nvPr/>
        </p:nvSpPr>
        <p:spPr bwMode="auto">
          <a:xfrm>
            <a:off x="7788275" y="2089150"/>
            <a:ext cx="704850" cy="641350"/>
          </a:xfrm>
          <a:prstGeom prst="rect">
            <a:avLst/>
          </a:prstGeom>
          <a:noFill/>
          <a:ln w="9525">
            <a:noFill/>
            <a:miter lim="800000"/>
            <a:headEnd/>
            <a:tailEnd/>
          </a:ln>
        </p:spPr>
        <p:txBody>
          <a:bodyPr wrap="none">
            <a:spAutoFit/>
          </a:bodyPr>
          <a:lstStyle/>
          <a:p>
            <a:pPr eaLnBrk="0" hangingPunct="0">
              <a:spcBef>
                <a:spcPct val="0"/>
              </a:spcBef>
            </a:pPr>
            <a:r>
              <a:rPr lang="en-US" sz="1800">
                <a:latin typeface="Times New Roman" pitchFamily="18" charset="0"/>
              </a:rPr>
              <a:t>Word</a:t>
            </a:r>
          </a:p>
          <a:p>
            <a:pPr eaLnBrk="0" hangingPunct="0">
              <a:spcBef>
                <a:spcPct val="0"/>
              </a:spcBef>
            </a:pPr>
            <a:r>
              <a:rPr lang="en-US" sz="1800">
                <a:latin typeface="Times New Roman" pitchFamily="18" charset="0"/>
              </a:rPr>
              <a:t>2 bit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ate Placeholder 3"/>
          <p:cNvSpPr>
            <a:spLocks noGrp="1"/>
          </p:cNvSpPr>
          <p:nvPr>
            <p:ph type="dt" sz="quarter" idx="10"/>
          </p:nvPr>
        </p:nvSpPr>
        <p:spPr>
          <a:noFill/>
        </p:spPr>
        <p:txBody>
          <a:bodyPr/>
          <a:lstStyle/>
          <a:p>
            <a:r>
              <a:rPr lang="en-US" dirty="0" smtClean="0"/>
              <a:t>Fall 2012</a:t>
            </a:r>
            <a:endParaRPr lang="en-US" dirty="0" smtClean="0"/>
          </a:p>
        </p:txBody>
      </p:sp>
      <p:sp>
        <p:nvSpPr>
          <p:cNvPr id="45059" name="Footer Placeholder 4"/>
          <p:cNvSpPr>
            <a:spLocks noGrp="1"/>
          </p:cNvSpPr>
          <p:nvPr>
            <p:ph type="ftr" sz="quarter" idx="11"/>
          </p:nvPr>
        </p:nvSpPr>
        <p:spPr>
          <a:noFill/>
        </p:spPr>
        <p:txBody>
          <a:bodyPr/>
          <a:lstStyle/>
          <a:p>
            <a:r>
              <a:rPr lang="en-US" smtClean="0"/>
              <a:t>SYSC 5704: Elements of Computer Systems</a:t>
            </a:r>
          </a:p>
        </p:txBody>
      </p:sp>
      <p:sp>
        <p:nvSpPr>
          <p:cNvPr id="45060" name="Slide Number Placeholder 5"/>
          <p:cNvSpPr>
            <a:spLocks noGrp="1"/>
          </p:cNvSpPr>
          <p:nvPr>
            <p:ph type="sldNum" sz="quarter" idx="12"/>
          </p:nvPr>
        </p:nvSpPr>
        <p:spPr>
          <a:noFill/>
        </p:spPr>
        <p:txBody>
          <a:bodyPr/>
          <a:lstStyle/>
          <a:p>
            <a:fld id="{D4480533-718D-441B-A32E-E1D254F27017}" type="slidenum">
              <a:rPr lang="en-US" smtClean="0"/>
              <a:pPr/>
              <a:t>44</a:t>
            </a:fld>
            <a:endParaRPr lang="en-US" smtClean="0"/>
          </a:p>
        </p:txBody>
      </p:sp>
      <p:sp>
        <p:nvSpPr>
          <p:cNvPr id="45061" name="Rectangle 2"/>
          <p:cNvSpPr>
            <a:spLocks noGrp="1" noChangeArrowheads="1"/>
          </p:cNvSpPr>
          <p:nvPr>
            <p:ph type="title"/>
          </p:nvPr>
        </p:nvSpPr>
        <p:spPr/>
        <p:txBody>
          <a:bodyPr/>
          <a:lstStyle/>
          <a:p>
            <a:pPr eaLnBrk="1" hangingPunct="1"/>
            <a:r>
              <a:rPr lang="en-GB" smtClean="0"/>
              <a:t>Set Associative Mapping Summary</a:t>
            </a:r>
            <a:endParaRPr lang="en-US" smtClean="0"/>
          </a:p>
        </p:txBody>
      </p:sp>
      <p:sp>
        <p:nvSpPr>
          <p:cNvPr id="45062" name="Rectangle 3"/>
          <p:cNvSpPr>
            <a:spLocks noGrp="1" noChangeArrowheads="1"/>
          </p:cNvSpPr>
          <p:nvPr>
            <p:ph type="body" idx="1"/>
          </p:nvPr>
        </p:nvSpPr>
        <p:spPr/>
        <p:txBody>
          <a:bodyPr/>
          <a:lstStyle/>
          <a:p>
            <a:pPr eaLnBrk="1" hangingPunct="1"/>
            <a:r>
              <a:rPr lang="en-GB" sz="2800" smtClean="0"/>
              <a:t>Address length = (s + w) bits</a:t>
            </a:r>
          </a:p>
          <a:p>
            <a:pPr eaLnBrk="1" hangingPunct="1"/>
            <a:r>
              <a:rPr lang="en-GB" sz="2800" smtClean="0"/>
              <a:t>Number of addressable units = 2</a:t>
            </a:r>
            <a:r>
              <a:rPr lang="en-GB" sz="2800" baseline="30000" smtClean="0"/>
              <a:t>s+w</a:t>
            </a:r>
            <a:r>
              <a:rPr lang="en-GB" sz="2800" smtClean="0"/>
              <a:t> words or bytes</a:t>
            </a:r>
          </a:p>
          <a:p>
            <a:pPr eaLnBrk="1" hangingPunct="1"/>
            <a:r>
              <a:rPr lang="en-GB" sz="2800" smtClean="0"/>
              <a:t>Block size = line size = 2</a:t>
            </a:r>
            <a:r>
              <a:rPr lang="en-GB" sz="2800" baseline="30000" smtClean="0"/>
              <a:t>w</a:t>
            </a:r>
            <a:r>
              <a:rPr lang="en-GB" sz="2800" smtClean="0"/>
              <a:t> words or bytes</a:t>
            </a:r>
          </a:p>
          <a:p>
            <a:pPr eaLnBrk="1" hangingPunct="1"/>
            <a:r>
              <a:rPr lang="en-GB" sz="2800" smtClean="0"/>
              <a:t>Number of blocks in main memory = 2^s</a:t>
            </a:r>
            <a:endParaRPr lang="en-GB" sz="2800" baseline="30000" smtClean="0"/>
          </a:p>
          <a:p>
            <a:pPr eaLnBrk="1" hangingPunct="1"/>
            <a:r>
              <a:rPr lang="en-GB" sz="2800" smtClean="0"/>
              <a:t>Number of lines in set = k</a:t>
            </a:r>
          </a:p>
          <a:p>
            <a:pPr eaLnBrk="1" hangingPunct="1"/>
            <a:r>
              <a:rPr lang="en-GB" sz="2800" smtClean="0"/>
              <a:t>Number of sets = v = 2</a:t>
            </a:r>
            <a:r>
              <a:rPr lang="en-GB" sz="2800" baseline="30000" smtClean="0"/>
              <a:t>d</a:t>
            </a:r>
          </a:p>
          <a:p>
            <a:pPr eaLnBrk="1" hangingPunct="1"/>
            <a:r>
              <a:rPr lang="en-GB" sz="2800" smtClean="0"/>
              <a:t>Number of lines in cache = kv = k * 2</a:t>
            </a:r>
            <a:r>
              <a:rPr lang="en-GB" sz="2800" baseline="30000" smtClean="0"/>
              <a:t>d</a:t>
            </a:r>
          </a:p>
          <a:p>
            <a:pPr eaLnBrk="1" hangingPunct="1"/>
            <a:r>
              <a:rPr lang="en-GB" sz="2800" smtClean="0"/>
              <a:t>Size of tag = (s – d) bits</a:t>
            </a:r>
            <a:endParaRPr lang="en-US" sz="280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2" name="Date Placeholder 3"/>
          <p:cNvSpPr>
            <a:spLocks noGrp="1"/>
          </p:cNvSpPr>
          <p:nvPr>
            <p:ph type="dt" sz="quarter" idx="10"/>
          </p:nvPr>
        </p:nvSpPr>
        <p:spPr>
          <a:noFill/>
        </p:spPr>
        <p:txBody>
          <a:bodyPr/>
          <a:lstStyle/>
          <a:p>
            <a:r>
              <a:rPr lang="en-US" dirty="0" smtClean="0"/>
              <a:t>Fall 2012</a:t>
            </a:r>
            <a:endParaRPr lang="en-US" dirty="0" smtClean="0"/>
          </a:p>
        </p:txBody>
      </p:sp>
      <p:sp>
        <p:nvSpPr>
          <p:cNvPr id="46083" name="Footer Placeholder 4"/>
          <p:cNvSpPr>
            <a:spLocks noGrp="1"/>
          </p:cNvSpPr>
          <p:nvPr>
            <p:ph type="ftr" sz="quarter" idx="11"/>
          </p:nvPr>
        </p:nvSpPr>
        <p:spPr>
          <a:noFill/>
        </p:spPr>
        <p:txBody>
          <a:bodyPr/>
          <a:lstStyle/>
          <a:p>
            <a:r>
              <a:rPr lang="en-US" smtClean="0"/>
              <a:t>SYSC 5704: Elements of Computer Systems</a:t>
            </a:r>
          </a:p>
        </p:txBody>
      </p:sp>
      <p:sp>
        <p:nvSpPr>
          <p:cNvPr id="46084" name="Slide Number Placeholder 5"/>
          <p:cNvSpPr>
            <a:spLocks noGrp="1"/>
          </p:cNvSpPr>
          <p:nvPr>
            <p:ph type="sldNum" sz="quarter" idx="12"/>
          </p:nvPr>
        </p:nvSpPr>
        <p:spPr>
          <a:noFill/>
        </p:spPr>
        <p:txBody>
          <a:bodyPr/>
          <a:lstStyle/>
          <a:p>
            <a:fld id="{0967A238-19ED-435E-A55F-F021416E9B45}" type="slidenum">
              <a:rPr lang="en-US" smtClean="0"/>
              <a:pPr/>
              <a:t>45</a:t>
            </a:fld>
            <a:endParaRPr lang="en-US" smtClean="0"/>
          </a:p>
        </p:txBody>
      </p:sp>
      <p:sp>
        <p:nvSpPr>
          <p:cNvPr id="46085" name="Rectangle 2"/>
          <p:cNvSpPr>
            <a:spLocks noGrp="1" noChangeArrowheads="1"/>
          </p:cNvSpPr>
          <p:nvPr>
            <p:ph type="title"/>
          </p:nvPr>
        </p:nvSpPr>
        <p:spPr/>
        <p:txBody>
          <a:bodyPr/>
          <a:lstStyle/>
          <a:p>
            <a:pPr eaLnBrk="1" hangingPunct="1"/>
            <a:r>
              <a:rPr lang="en-US" smtClean="0"/>
              <a:t>Summary</a:t>
            </a:r>
          </a:p>
        </p:txBody>
      </p:sp>
      <p:graphicFrame>
        <p:nvGraphicFramePr>
          <p:cNvPr id="440381" name="Group 61"/>
          <p:cNvGraphicFramePr>
            <a:graphicFrameLocks noGrp="1"/>
          </p:cNvGraphicFramePr>
          <p:nvPr>
            <p:ph idx="1"/>
          </p:nvPr>
        </p:nvGraphicFramePr>
        <p:xfrm>
          <a:off x="457200" y="1219200"/>
          <a:ext cx="8229600" cy="4794250"/>
        </p:xfrm>
        <a:graphic>
          <a:graphicData uri="http://schemas.openxmlformats.org/drawingml/2006/table">
            <a:tbl>
              <a:tblPr/>
              <a:tblGrid>
                <a:gridCol w="2057400"/>
                <a:gridCol w="2057400"/>
                <a:gridCol w="2057400"/>
                <a:gridCol w="2057400"/>
              </a:tblGrid>
              <a:tr h="831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charset="0"/>
                        </a:rPr>
                        <a:t>Feature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Direct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Fully Assoc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Set Assoc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Address Length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#Addressable Units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Block Size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#Blocks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2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#Lines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08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Size of Tag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6" name="Date Placeholder 3"/>
          <p:cNvSpPr>
            <a:spLocks noGrp="1"/>
          </p:cNvSpPr>
          <p:nvPr>
            <p:ph type="dt" sz="quarter" idx="10"/>
          </p:nvPr>
        </p:nvSpPr>
        <p:spPr>
          <a:noFill/>
        </p:spPr>
        <p:txBody>
          <a:bodyPr/>
          <a:lstStyle/>
          <a:p>
            <a:r>
              <a:rPr lang="en-US" dirty="0" smtClean="0"/>
              <a:t>Fall 2012</a:t>
            </a:r>
            <a:endParaRPr lang="en-US" dirty="0" smtClean="0"/>
          </a:p>
        </p:txBody>
      </p:sp>
      <p:sp>
        <p:nvSpPr>
          <p:cNvPr id="47107" name="Footer Placeholder 4"/>
          <p:cNvSpPr>
            <a:spLocks noGrp="1"/>
          </p:cNvSpPr>
          <p:nvPr>
            <p:ph type="ftr" sz="quarter" idx="11"/>
          </p:nvPr>
        </p:nvSpPr>
        <p:spPr>
          <a:noFill/>
        </p:spPr>
        <p:txBody>
          <a:bodyPr/>
          <a:lstStyle/>
          <a:p>
            <a:r>
              <a:rPr lang="en-US" smtClean="0"/>
              <a:t>SYSC 5704: Elements of Computer Systems</a:t>
            </a:r>
          </a:p>
        </p:txBody>
      </p:sp>
      <p:sp>
        <p:nvSpPr>
          <p:cNvPr id="47108" name="Slide Number Placeholder 5"/>
          <p:cNvSpPr>
            <a:spLocks noGrp="1"/>
          </p:cNvSpPr>
          <p:nvPr>
            <p:ph type="sldNum" sz="quarter" idx="12"/>
          </p:nvPr>
        </p:nvSpPr>
        <p:spPr>
          <a:noFill/>
        </p:spPr>
        <p:txBody>
          <a:bodyPr/>
          <a:lstStyle/>
          <a:p>
            <a:fld id="{4B36799E-38F9-4664-B2EB-D5A91C18EB62}" type="slidenum">
              <a:rPr lang="en-US" smtClean="0"/>
              <a:pPr/>
              <a:t>46</a:t>
            </a:fld>
            <a:endParaRPr lang="en-US" smtClean="0"/>
          </a:p>
        </p:txBody>
      </p:sp>
      <p:sp>
        <p:nvSpPr>
          <p:cNvPr id="47109" name="Rectangle 2"/>
          <p:cNvSpPr>
            <a:spLocks noGrp="1" noChangeArrowheads="1"/>
          </p:cNvSpPr>
          <p:nvPr>
            <p:ph type="title"/>
          </p:nvPr>
        </p:nvSpPr>
        <p:spPr/>
        <p:txBody>
          <a:bodyPr/>
          <a:lstStyle/>
          <a:p>
            <a:pPr eaLnBrk="1" hangingPunct="1"/>
            <a:r>
              <a:rPr lang="en-US" smtClean="0"/>
              <a:t>Exercise: TLB</a:t>
            </a:r>
          </a:p>
        </p:txBody>
      </p:sp>
      <p:sp>
        <p:nvSpPr>
          <p:cNvPr id="47110" name="Rectangle 3"/>
          <p:cNvSpPr>
            <a:spLocks noGrp="1" noChangeArrowheads="1"/>
          </p:cNvSpPr>
          <p:nvPr>
            <p:ph type="body" idx="1"/>
          </p:nvPr>
        </p:nvSpPr>
        <p:spPr/>
        <p:txBody>
          <a:bodyPr/>
          <a:lstStyle/>
          <a:p>
            <a:pPr eaLnBrk="1" hangingPunct="1"/>
            <a:r>
              <a:rPr lang="en-US" smtClean="0"/>
              <a:t>Translation Look-Aside Buffer</a:t>
            </a:r>
          </a:p>
          <a:p>
            <a:pPr lvl="1" eaLnBrk="1" hangingPunct="1"/>
            <a:r>
              <a:rPr lang="en-US" smtClean="0"/>
              <a:t>To speed up page table lookup</a:t>
            </a:r>
          </a:p>
          <a:p>
            <a:pPr lvl="1" eaLnBrk="1" hangingPunct="1"/>
            <a:r>
              <a:rPr lang="en-US" smtClean="0"/>
              <a:t>Stores most recent page lookup values in a page table CACHE</a:t>
            </a:r>
          </a:p>
          <a:p>
            <a:pPr lvl="1" eaLnBrk="1" hangingPunct="1"/>
            <a:r>
              <a:rPr lang="en-US" smtClean="0"/>
              <a:t>Each entry = virtual page number and corresponding frame number</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Date Placeholder 3"/>
          <p:cNvSpPr>
            <a:spLocks noGrp="1"/>
          </p:cNvSpPr>
          <p:nvPr>
            <p:ph type="dt" sz="quarter" idx="10"/>
          </p:nvPr>
        </p:nvSpPr>
        <p:spPr>
          <a:noFill/>
        </p:spPr>
        <p:txBody>
          <a:bodyPr/>
          <a:lstStyle/>
          <a:p>
            <a:r>
              <a:rPr lang="en-US" dirty="0" smtClean="0"/>
              <a:t>Fall 2012</a:t>
            </a:r>
            <a:endParaRPr lang="en-US" dirty="0" smtClean="0"/>
          </a:p>
        </p:txBody>
      </p:sp>
      <p:sp>
        <p:nvSpPr>
          <p:cNvPr id="48131" name="Footer Placeholder 4"/>
          <p:cNvSpPr>
            <a:spLocks noGrp="1"/>
          </p:cNvSpPr>
          <p:nvPr>
            <p:ph type="ftr" sz="quarter" idx="11"/>
          </p:nvPr>
        </p:nvSpPr>
        <p:spPr>
          <a:noFill/>
        </p:spPr>
        <p:txBody>
          <a:bodyPr/>
          <a:lstStyle/>
          <a:p>
            <a:r>
              <a:rPr lang="en-US" smtClean="0"/>
              <a:t>SYSC 5704: Elements of Computer Systems</a:t>
            </a:r>
          </a:p>
        </p:txBody>
      </p:sp>
      <p:sp>
        <p:nvSpPr>
          <p:cNvPr id="48132" name="Slide Number Placeholder 5"/>
          <p:cNvSpPr>
            <a:spLocks noGrp="1"/>
          </p:cNvSpPr>
          <p:nvPr>
            <p:ph type="sldNum" sz="quarter" idx="12"/>
          </p:nvPr>
        </p:nvSpPr>
        <p:spPr>
          <a:noFill/>
        </p:spPr>
        <p:txBody>
          <a:bodyPr/>
          <a:lstStyle/>
          <a:p>
            <a:fld id="{AFC1C395-312F-43FA-BA1F-52F5015D335B}" type="slidenum">
              <a:rPr lang="en-US" smtClean="0"/>
              <a:pPr/>
              <a:t>47</a:t>
            </a:fld>
            <a:endParaRPr lang="en-US" smtClean="0"/>
          </a:p>
        </p:txBody>
      </p:sp>
      <p:sp>
        <p:nvSpPr>
          <p:cNvPr id="48133" name="Rectangle 2"/>
          <p:cNvSpPr>
            <a:spLocks noGrp="1" noChangeArrowheads="1"/>
          </p:cNvSpPr>
          <p:nvPr>
            <p:ph type="title"/>
          </p:nvPr>
        </p:nvSpPr>
        <p:spPr/>
        <p:txBody>
          <a:bodyPr/>
          <a:lstStyle/>
          <a:p>
            <a:pPr eaLnBrk="1" hangingPunct="1"/>
            <a:r>
              <a:rPr lang="en-US" sz="4000" smtClean="0"/>
              <a:t>Replacement Algorithms (1)</a:t>
            </a:r>
            <a:br>
              <a:rPr lang="en-US" sz="4000" smtClean="0"/>
            </a:br>
            <a:r>
              <a:rPr lang="en-US" sz="4000" smtClean="0"/>
              <a:t>Direct mapping</a:t>
            </a:r>
          </a:p>
        </p:txBody>
      </p:sp>
      <p:sp>
        <p:nvSpPr>
          <p:cNvPr id="48134" name="Rectangle 3"/>
          <p:cNvSpPr>
            <a:spLocks noGrp="1" noChangeArrowheads="1"/>
          </p:cNvSpPr>
          <p:nvPr>
            <p:ph type="body" idx="1"/>
          </p:nvPr>
        </p:nvSpPr>
        <p:spPr/>
        <p:txBody>
          <a:bodyPr/>
          <a:lstStyle/>
          <a:p>
            <a:pPr eaLnBrk="1" hangingPunct="1"/>
            <a:r>
              <a:rPr lang="en-US" smtClean="0"/>
              <a:t>When a new block is brought into the cache, one of the existing blocks must be replaced</a:t>
            </a:r>
          </a:p>
          <a:p>
            <a:pPr lvl="1" eaLnBrk="1" hangingPunct="1"/>
            <a:r>
              <a:rPr lang="en-US" smtClean="0"/>
              <a:t>There is only one possible line for any particular block. No choice is possible</a:t>
            </a:r>
          </a:p>
          <a:p>
            <a:pPr lvl="1" eaLnBrk="1" hangingPunct="1"/>
            <a:r>
              <a:rPr lang="en-US" smtClean="0"/>
              <a:t>Each block only maps to one line</a:t>
            </a:r>
          </a:p>
          <a:p>
            <a:pPr lvl="1" eaLnBrk="1" hangingPunct="1"/>
            <a:r>
              <a:rPr lang="en-US" smtClean="0"/>
              <a:t>Replace that line</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Date Placeholder 3"/>
          <p:cNvSpPr>
            <a:spLocks noGrp="1"/>
          </p:cNvSpPr>
          <p:nvPr>
            <p:ph type="dt" sz="quarter" idx="10"/>
          </p:nvPr>
        </p:nvSpPr>
        <p:spPr>
          <a:noFill/>
        </p:spPr>
        <p:txBody>
          <a:bodyPr/>
          <a:lstStyle/>
          <a:p>
            <a:r>
              <a:rPr lang="en-US" dirty="0" smtClean="0"/>
              <a:t>Fall 2012</a:t>
            </a:r>
            <a:endParaRPr lang="en-US" dirty="0" smtClean="0"/>
          </a:p>
        </p:txBody>
      </p:sp>
      <p:sp>
        <p:nvSpPr>
          <p:cNvPr id="49155" name="Footer Placeholder 4"/>
          <p:cNvSpPr>
            <a:spLocks noGrp="1"/>
          </p:cNvSpPr>
          <p:nvPr>
            <p:ph type="ftr" sz="quarter" idx="11"/>
          </p:nvPr>
        </p:nvSpPr>
        <p:spPr>
          <a:noFill/>
        </p:spPr>
        <p:txBody>
          <a:bodyPr/>
          <a:lstStyle/>
          <a:p>
            <a:r>
              <a:rPr lang="en-US" smtClean="0"/>
              <a:t>SYSC 5704: Elements of Computer Systems</a:t>
            </a:r>
          </a:p>
        </p:txBody>
      </p:sp>
      <p:sp>
        <p:nvSpPr>
          <p:cNvPr id="49156" name="Slide Number Placeholder 5"/>
          <p:cNvSpPr>
            <a:spLocks noGrp="1"/>
          </p:cNvSpPr>
          <p:nvPr>
            <p:ph type="sldNum" sz="quarter" idx="12"/>
          </p:nvPr>
        </p:nvSpPr>
        <p:spPr>
          <a:noFill/>
        </p:spPr>
        <p:txBody>
          <a:bodyPr/>
          <a:lstStyle/>
          <a:p>
            <a:fld id="{D7FEA9DE-9658-4198-8439-25744101C484}" type="slidenum">
              <a:rPr lang="en-US" smtClean="0"/>
              <a:pPr/>
              <a:t>48</a:t>
            </a:fld>
            <a:endParaRPr lang="en-US" smtClean="0"/>
          </a:p>
        </p:txBody>
      </p:sp>
      <p:sp>
        <p:nvSpPr>
          <p:cNvPr id="49157" name="Rectangle 2"/>
          <p:cNvSpPr>
            <a:spLocks noGrp="1" noChangeArrowheads="1"/>
          </p:cNvSpPr>
          <p:nvPr>
            <p:ph type="title"/>
          </p:nvPr>
        </p:nvSpPr>
        <p:spPr/>
        <p:txBody>
          <a:bodyPr/>
          <a:lstStyle/>
          <a:p>
            <a:pPr eaLnBrk="1" hangingPunct="1"/>
            <a:r>
              <a:rPr lang="en-US" sz="4000" smtClean="0"/>
              <a:t>Replacement Algorithms (2)</a:t>
            </a:r>
            <a:br>
              <a:rPr lang="en-US" sz="4000" smtClean="0"/>
            </a:br>
            <a:r>
              <a:rPr lang="en-US" sz="4000" smtClean="0"/>
              <a:t>Associative &amp; Set Associative</a:t>
            </a:r>
          </a:p>
        </p:txBody>
      </p:sp>
      <p:sp>
        <p:nvSpPr>
          <p:cNvPr id="49158" name="Rectangle 3"/>
          <p:cNvSpPr>
            <a:spLocks noGrp="1" noChangeArrowheads="1"/>
          </p:cNvSpPr>
          <p:nvPr>
            <p:ph type="body" idx="1"/>
          </p:nvPr>
        </p:nvSpPr>
        <p:spPr>
          <a:xfrm>
            <a:off x="838200" y="1676400"/>
            <a:ext cx="7772400" cy="4724400"/>
          </a:xfrm>
        </p:spPr>
        <p:txBody>
          <a:bodyPr/>
          <a:lstStyle/>
          <a:p>
            <a:pPr eaLnBrk="1" hangingPunct="1">
              <a:lnSpc>
                <a:spcPct val="80000"/>
              </a:lnSpc>
            </a:pPr>
            <a:r>
              <a:rPr lang="en-US" sz="2400" smtClean="0"/>
              <a:t>Hardware implemented algorithm (speed)</a:t>
            </a:r>
          </a:p>
          <a:p>
            <a:pPr eaLnBrk="1" hangingPunct="1">
              <a:lnSpc>
                <a:spcPct val="80000"/>
              </a:lnSpc>
            </a:pPr>
            <a:r>
              <a:rPr lang="en-US" sz="2400" smtClean="0"/>
              <a:t>Least Recently used (LRU)</a:t>
            </a:r>
          </a:p>
          <a:p>
            <a:pPr eaLnBrk="1" hangingPunct="1">
              <a:lnSpc>
                <a:spcPct val="80000"/>
              </a:lnSpc>
            </a:pPr>
            <a:r>
              <a:rPr lang="en-US" sz="2400" smtClean="0"/>
              <a:t>e.g. in two-way set associative</a:t>
            </a:r>
          </a:p>
          <a:p>
            <a:pPr lvl="1" eaLnBrk="1" hangingPunct="1">
              <a:lnSpc>
                <a:spcPct val="80000"/>
              </a:lnSpc>
            </a:pPr>
            <a:r>
              <a:rPr lang="en-US" sz="2000" smtClean="0"/>
              <a:t>Which of the 2 block is LRU?</a:t>
            </a:r>
          </a:p>
          <a:p>
            <a:pPr lvl="1" eaLnBrk="1" hangingPunct="1">
              <a:lnSpc>
                <a:spcPct val="80000"/>
              </a:lnSpc>
            </a:pPr>
            <a:r>
              <a:rPr lang="en-US" sz="2000" smtClean="0"/>
              <a:t>Replace that block in the set that has been in the cache longest with no reference to it. </a:t>
            </a:r>
          </a:p>
          <a:p>
            <a:pPr lvl="1" eaLnBrk="1" hangingPunct="1">
              <a:lnSpc>
                <a:spcPct val="80000"/>
              </a:lnSpc>
            </a:pPr>
            <a:r>
              <a:rPr lang="en-US" sz="2000" smtClean="0"/>
              <a:t>2-way set associative: each line includes a USE bit, when a line is referenced, its USE bit is set to 1 and the USE bit of the other line is set to 0. When a new block is to be read into the set, the line whose USE bit 0 is used. </a:t>
            </a:r>
          </a:p>
          <a:p>
            <a:pPr eaLnBrk="1" hangingPunct="1">
              <a:lnSpc>
                <a:spcPct val="80000"/>
              </a:lnSpc>
            </a:pPr>
            <a:r>
              <a:rPr lang="en-US" sz="2400" smtClean="0"/>
              <a:t>First in first out (FIFO)</a:t>
            </a:r>
          </a:p>
          <a:p>
            <a:pPr eaLnBrk="1" hangingPunct="1">
              <a:lnSpc>
                <a:spcPct val="80000"/>
              </a:lnSpc>
            </a:pPr>
            <a:r>
              <a:rPr lang="en-US" sz="2400" smtClean="0"/>
              <a:t>Least frequently used</a:t>
            </a:r>
          </a:p>
          <a:p>
            <a:pPr eaLnBrk="1" hangingPunct="1">
              <a:lnSpc>
                <a:spcPct val="80000"/>
              </a:lnSpc>
            </a:pPr>
            <a:r>
              <a:rPr lang="en-US" sz="2400" smtClean="0"/>
              <a:t>Random</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Date Placeholder 3"/>
          <p:cNvSpPr>
            <a:spLocks noGrp="1"/>
          </p:cNvSpPr>
          <p:nvPr>
            <p:ph type="dt" sz="quarter" idx="10"/>
          </p:nvPr>
        </p:nvSpPr>
        <p:spPr>
          <a:noFill/>
        </p:spPr>
        <p:txBody>
          <a:bodyPr/>
          <a:lstStyle/>
          <a:p>
            <a:r>
              <a:rPr lang="en-US" dirty="0" smtClean="0"/>
              <a:t>Fall 2012</a:t>
            </a:r>
            <a:endParaRPr lang="en-US" dirty="0" smtClean="0"/>
          </a:p>
        </p:txBody>
      </p:sp>
      <p:sp>
        <p:nvSpPr>
          <p:cNvPr id="50179" name="Footer Placeholder 4"/>
          <p:cNvSpPr>
            <a:spLocks noGrp="1"/>
          </p:cNvSpPr>
          <p:nvPr>
            <p:ph type="ftr" sz="quarter" idx="11"/>
          </p:nvPr>
        </p:nvSpPr>
        <p:spPr>
          <a:noFill/>
        </p:spPr>
        <p:txBody>
          <a:bodyPr/>
          <a:lstStyle/>
          <a:p>
            <a:r>
              <a:rPr lang="en-US" smtClean="0"/>
              <a:t>SYSC 5704: Elements of Computer Systems</a:t>
            </a:r>
          </a:p>
        </p:txBody>
      </p:sp>
      <p:sp>
        <p:nvSpPr>
          <p:cNvPr id="50180" name="Slide Number Placeholder 5"/>
          <p:cNvSpPr>
            <a:spLocks noGrp="1"/>
          </p:cNvSpPr>
          <p:nvPr>
            <p:ph type="sldNum" sz="quarter" idx="12"/>
          </p:nvPr>
        </p:nvSpPr>
        <p:spPr>
          <a:noFill/>
        </p:spPr>
        <p:txBody>
          <a:bodyPr/>
          <a:lstStyle/>
          <a:p>
            <a:fld id="{189AD136-FD7B-40CC-A184-ADB6639B138B}" type="slidenum">
              <a:rPr lang="en-US" smtClean="0"/>
              <a:pPr/>
              <a:t>49</a:t>
            </a:fld>
            <a:endParaRPr lang="en-US" smtClean="0"/>
          </a:p>
        </p:txBody>
      </p:sp>
      <p:sp>
        <p:nvSpPr>
          <p:cNvPr id="50181" name="Rectangle 2"/>
          <p:cNvSpPr>
            <a:spLocks noGrp="1" noChangeArrowheads="1"/>
          </p:cNvSpPr>
          <p:nvPr>
            <p:ph type="title"/>
          </p:nvPr>
        </p:nvSpPr>
        <p:spPr/>
        <p:txBody>
          <a:bodyPr/>
          <a:lstStyle/>
          <a:p>
            <a:pPr eaLnBrk="1" hangingPunct="1"/>
            <a:r>
              <a:rPr lang="en-US" smtClean="0"/>
              <a:t>Write Policy</a:t>
            </a:r>
          </a:p>
        </p:txBody>
      </p:sp>
      <p:sp>
        <p:nvSpPr>
          <p:cNvPr id="50182" name="Rectangle 3"/>
          <p:cNvSpPr>
            <a:spLocks noGrp="1" noChangeArrowheads="1"/>
          </p:cNvSpPr>
          <p:nvPr>
            <p:ph type="body" idx="1"/>
          </p:nvPr>
        </p:nvSpPr>
        <p:spPr/>
        <p:txBody>
          <a:bodyPr/>
          <a:lstStyle/>
          <a:p>
            <a:pPr eaLnBrk="1" hangingPunct="1">
              <a:lnSpc>
                <a:spcPct val="80000"/>
              </a:lnSpc>
            </a:pPr>
            <a:r>
              <a:rPr lang="en-US" sz="2800" smtClean="0"/>
              <a:t>Before a block that is resident in the cache can be replaced, it is necessary to consider whether it has been altered in the cache but not in main memory. If it has not, then the old block in the cache may be overwritten. </a:t>
            </a:r>
          </a:p>
          <a:p>
            <a:pPr eaLnBrk="1" hangingPunct="1">
              <a:lnSpc>
                <a:spcPct val="80000"/>
              </a:lnSpc>
            </a:pPr>
            <a:r>
              <a:rPr lang="en-US" sz="2800" smtClean="0"/>
              <a:t>Must not overwrite a cache block unless main memory is up to date</a:t>
            </a:r>
          </a:p>
          <a:p>
            <a:pPr eaLnBrk="1" hangingPunct="1">
              <a:lnSpc>
                <a:spcPct val="80000"/>
              </a:lnSpc>
            </a:pPr>
            <a:r>
              <a:rPr lang="en-US" sz="2800" smtClean="0"/>
              <a:t>Problems?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Measures of Memory Technology</a:t>
            </a:r>
          </a:p>
        </p:txBody>
      </p:sp>
      <p:sp>
        <p:nvSpPr>
          <p:cNvPr id="4099" name="Content Placeholder 2"/>
          <p:cNvSpPr>
            <a:spLocks noGrp="1"/>
          </p:cNvSpPr>
          <p:nvPr>
            <p:ph idx="1"/>
          </p:nvPr>
        </p:nvSpPr>
        <p:spPr/>
        <p:txBody>
          <a:bodyPr/>
          <a:lstStyle/>
          <a:p>
            <a:pPr eaLnBrk="1" hangingPunct="1">
              <a:defRPr/>
            </a:pPr>
            <a:r>
              <a:rPr lang="en-US" sz="2000" dirty="0" smtClean="0"/>
              <a:t>Density</a:t>
            </a:r>
          </a:p>
          <a:p>
            <a:pPr lvl="1" eaLnBrk="1" hangingPunct="1">
              <a:defRPr/>
            </a:pPr>
            <a:r>
              <a:rPr lang="en-US" sz="2000" dirty="0" smtClean="0"/>
              <a:t>Theory: Number memory cells per square area </a:t>
            </a:r>
          </a:p>
          <a:p>
            <a:pPr lvl="1" eaLnBrk="1" hangingPunct="1">
              <a:defRPr/>
            </a:pPr>
            <a:r>
              <a:rPr lang="en-US" sz="2000" dirty="0" smtClean="0"/>
              <a:t>Practice: Number bits represented on standard size chip</a:t>
            </a:r>
          </a:p>
          <a:p>
            <a:pPr lvl="1" eaLnBrk="1" hangingPunct="1">
              <a:defRPr/>
            </a:pPr>
            <a:r>
              <a:rPr lang="en-US" sz="2000" dirty="0" smtClean="0"/>
              <a:t>1 Meg chip ?</a:t>
            </a:r>
          </a:p>
          <a:p>
            <a:pPr eaLnBrk="1" hangingPunct="1">
              <a:defRPr/>
            </a:pPr>
            <a:r>
              <a:rPr lang="en-US" sz="2000" dirty="0" smtClean="0"/>
              <a:t>Latency</a:t>
            </a:r>
          </a:p>
          <a:p>
            <a:pPr lvl="1" eaLnBrk="1" hangingPunct="1">
              <a:defRPr/>
            </a:pPr>
            <a:r>
              <a:rPr lang="en-US" sz="2000" dirty="0" smtClean="0"/>
              <a:t>Simple: How fast can memory respond to requests</a:t>
            </a:r>
          </a:p>
          <a:p>
            <a:pPr lvl="1" eaLnBrk="1" hangingPunct="1">
              <a:defRPr/>
            </a:pPr>
            <a:r>
              <a:rPr lang="en-US" sz="2000" dirty="0" smtClean="0"/>
              <a:t>Actual: Access cost and update cost.</a:t>
            </a:r>
          </a:p>
          <a:p>
            <a:pPr lvl="1" eaLnBrk="1" hangingPunct="1">
              <a:defRPr/>
            </a:pPr>
            <a:endParaRPr lang="en-US" sz="2000" dirty="0" smtClean="0"/>
          </a:p>
          <a:p>
            <a:pPr lvl="1" eaLnBrk="1" hangingPunct="1">
              <a:defRPr/>
            </a:pPr>
            <a:r>
              <a:rPr lang="en-US" sz="2000" dirty="0" smtClean="0"/>
              <a:t>Controllers may need additional clock cycle(s) to reset hardware circuits before next operatio0n</a:t>
            </a:r>
          </a:p>
          <a:p>
            <a:pPr lvl="2" eaLnBrk="1" hangingPunct="1">
              <a:defRPr/>
            </a:pPr>
            <a:r>
              <a:rPr lang="en-US" sz="2000" dirty="0" smtClean="0"/>
              <a:t>Read cycle time, write cycle time : how quickly memory </a:t>
            </a:r>
            <a:r>
              <a:rPr lang="en-US" sz="2000" dirty="0" smtClean="0">
                <a:solidFill>
                  <a:schemeClr val="accent6"/>
                </a:solidFill>
              </a:rPr>
              <a:t>system</a:t>
            </a:r>
            <a:r>
              <a:rPr lang="en-US" sz="2000" dirty="0" smtClean="0"/>
              <a:t> can handle </a:t>
            </a:r>
            <a:r>
              <a:rPr lang="en-US" sz="2000" dirty="0" smtClean="0">
                <a:solidFill>
                  <a:schemeClr val="accent6"/>
                </a:solidFill>
              </a:rPr>
              <a:t>successive</a:t>
            </a:r>
            <a:r>
              <a:rPr lang="en-US" sz="2000" dirty="0" smtClean="0"/>
              <a:t> requests.</a:t>
            </a:r>
          </a:p>
          <a:p>
            <a:pPr lvl="1" eaLnBrk="1" hangingPunct="1">
              <a:defRPr/>
            </a:pPr>
            <a:endParaRPr lang="en-US" dirty="0" smtClean="0"/>
          </a:p>
        </p:txBody>
      </p:sp>
      <p:sp>
        <p:nvSpPr>
          <p:cNvPr id="6148" name="Date Placeholder 3"/>
          <p:cNvSpPr>
            <a:spLocks noGrp="1"/>
          </p:cNvSpPr>
          <p:nvPr>
            <p:ph type="dt" sz="quarter" idx="10"/>
          </p:nvPr>
        </p:nvSpPr>
        <p:spPr>
          <a:noFill/>
        </p:spPr>
        <p:txBody>
          <a:bodyPr/>
          <a:lstStyle/>
          <a:p>
            <a:r>
              <a:rPr lang="en-US" dirty="0" smtClean="0"/>
              <a:t>Fall 2012</a:t>
            </a:r>
            <a:endParaRPr lang="en-US" dirty="0" smtClean="0"/>
          </a:p>
        </p:txBody>
      </p:sp>
      <p:sp>
        <p:nvSpPr>
          <p:cNvPr id="6149" name="Footer Placeholder 4"/>
          <p:cNvSpPr>
            <a:spLocks noGrp="1"/>
          </p:cNvSpPr>
          <p:nvPr>
            <p:ph type="ftr" sz="quarter" idx="11"/>
          </p:nvPr>
        </p:nvSpPr>
        <p:spPr>
          <a:noFill/>
        </p:spPr>
        <p:txBody>
          <a:bodyPr/>
          <a:lstStyle/>
          <a:p>
            <a:r>
              <a:rPr lang="en-US" smtClean="0"/>
              <a:t>SYSC 5704: Elements of Computer Systems</a:t>
            </a:r>
          </a:p>
        </p:txBody>
      </p:sp>
      <p:sp>
        <p:nvSpPr>
          <p:cNvPr id="6150" name="Slide Number Placeholder 5"/>
          <p:cNvSpPr>
            <a:spLocks noGrp="1"/>
          </p:cNvSpPr>
          <p:nvPr>
            <p:ph type="sldNum" sz="quarter" idx="12"/>
          </p:nvPr>
        </p:nvSpPr>
        <p:spPr>
          <a:noFill/>
        </p:spPr>
        <p:txBody>
          <a:bodyPr/>
          <a:lstStyle/>
          <a:p>
            <a:fld id="{33E7E069-95CD-4A71-B674-5BB2B24FE25F}" type="slidenum">
              <a:rPr lang="en-US" smtClean="0"/>
              <a:pPr/>
              <a:t>5</a:t>
            </a:fld>
            <a:endParaRPr lang="en-US" smtClean="0"/>
          </a:p>
        </p:txBody>
      </p:sp>
      <p:sp>
        <p:nvSpPr>
          <p:cNvPr id="6151" name="TextBox 6"/>
          <p:cNvSpPr txBox="1">
            <a:spLocks noChangeArrowheads="1"/>
          </p:cNvSpPr>
          <p:nvPr/>
        </p:nvSpPr>
        <p:spPr bwMode="auto">
          <a:xfrm>
            <a:off x="1139825" y="4171950"/>
            <a:ext cx="727075" cy="400050"/>
          </a:xfrm>
          <a:prstGeom prst="rect">
            <a:avLst/>
          </a:prstGeom>
          <a:noFill/>
          <a:ln w="9525">
            <a:solidFill>
              <a:schemeClr val="tx1"/>
            </a:solidFill>
            <a:miter lim="800000"/>
            <a:headEnd/>
            <a:tailEnd/>
          </a:ln>
        </p:spPr>
        <p:txBody>
          <a:bodyPr wrap="none">
            <a:spAutoFit/>
          </a:bodyPr>
          <a:lstStyle/>
          <a:p>
            <a:r>
              <a:rPr lang="en-US"/>
              <a:t>CPU</a:t>
            </a:r>
          </a:p>
        </p:txBody>
      </p:sp>
      <p:sp>
        <p:nvSpPr>
          <p:cNvPr id="6152" name="TextBox 7"/>
          <p:cNvSpPr txBox="1">
            <a:spLocks noChangeArrowheads="1"/>
          </p:cNvSpPr>
          <p:nvPr/>
        </p:nvSpPr>
        <p:spPr bwMode="auto">
          <a:xfrm>
            <a:off x="2968625" y="4171950"/>
            <a:ext cx="1296988" cy="400050"/>
          </a:xfrm>
          <a:prstGeom prst="rect">
            <a:avLst/>
          </a:prstGeom>
          <a:noFill/>
          <a:ln w="9525">
            <a:solidFill>
              <a:schemeClr val="tx1"/>
            </a:solidFill>
            <a:miter lim="800000"/>
            <a:headEnd/>
            <a:tailEnd/>
          </a:ln>
        </p:spPr>
        <p:txBody>
          <a:bodyPr wrap="none">
            <a:spAutoFit/>
          </a:bodyPr>
          <a:lstStyle/>
          <a:p>
            <a:r>
              <a:rPr lang="en-US"/>
              <a:t>Controller</a:t>
            </a:r>
          </a:p>
        </p:txBody>
      </p:sp>
      <p:sp>
        <p:nvSpPr>
          <p:cNvPr id="6153" name="TextBox 8"/>
          <p:cNvSpPr txBox="1">
            <a:spLocks noChangeArrowheads="1"/>
          </p:cNvSpPr>
          <p:nvPr/>
        </p:nvSpPr>
        <p:spPr bwMode="auto">
          <a:xfrm>
            <a:off x="5330825" y="4171950"/>
            <a:ext cx="2136775" cy="400050"/>
          </a:xfrm>
          <a:prstGeom prst="rect">
            <a:avLst/>
          </a:prstGeom>
          <a:noFill/>
          <a:ln w="9525">
            <a:solidFill>
              <a:schemeClr val="tx1"/>
            </a:solidFill>
            <a:miter lim="800000"/>
            <a:headEnd/>
            <a:tailEnd/>
          </a:ln>
        </p:spPr>
        <p:txBody>
          <a:bodyPr wrap="none">
            <a:spAutoFit/>
          </a:bodyPr>
          <a:lstStyle/>
          <a:p>
            <a:r>
              <a:rPr lang="en-US"/>
              <a:t>Physical Memory</a:t>
            </a:r>
          </a:p>
        </p:txBody>
      </p:sp>
      <p:cxnSp>
        <p:nvCxnSpPr>
          <p:cNvPr id="6154" name="Straight Arrow Connector 10"/>
          <p:cNvCxnSpPr>
            <a:cxnSpLocks noChangeShapeType="1"/>
            <a:stCxn id="6151" idx="3"/>
            <a:endCxn id="6152" idx="1"/>
          </p:cNvCxnSpPr>
          <p:nvPr/>
        </p:nvCxnSpPr>
        <p:spPr bwMode="auto">
          <a:xfrm>
            <a:off x="1866900" y="4371975"/>
            <a:ext cx="1101725" cy="1588"/>
          </a:xfrm>
          <a:prstGeom prst="straightConnector1">
            <a:avLst/>
          </a:prstGeom>
          <a:noFill/>
          <a:ln w="9525" algn="ctr">
            <a:solidFill>
              <a:schemeClr val="tx1"/>
            </a:solidFill>
            <a:round/>
            <a:headEnd type="triangle" w="med" len="med"/>
            <a:tailEnd type="triangle" w="med" len="med"/>
          </a:ln>
        </p:spPr>
      </p:cxnSp>
      <p:cxnSp>
        <p:nvCxnSpPr>
          <p:cNvPr id="6155" name="Straight Arrow Connector 11"/>
          <p:cNvCxnSpPr>
            <a:cxnSpLocks noChangeShapeType="1"/>
          </p:cNvCxnSpPr>
          <p:nvPr/>
        </p:nvCxnSpPr>
        <p:spPr bwMode="auto">
          <a:xfrm>
            <a:off x="4229100" y="4398963"/>
            <a:ext cx="1101725" cy="1587"/>
          </a:xfrm>
          <a:prstGeom prst="straightConnector1">
            <a:avLst/>
          </a:prstGeom>
          <a:noFill/>
          <a:ln w="9525" algn="ctr">
            <a:solidFill>
              <a:schemeClr val="tx1"/>
            </a:solidFill>
            <a:round/>
            <a:headEnd type="triangle" w="med" len="med"/>
            <a:tailEnd type="triangle" w="med" len="med"/>
          </a:ln>
        </p:spPr>
      </p:cxn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Date Placeholder 3"/>
          <p:cNvSpPr>
            <a:spLocks noGrp="1"/>
          </p:cNvSpPr>
          <p:nvPr>
            <p:ph type="dt" sz="quarter" idx="10"/>
          </p:nvPr>
        </p:nvSpPr>
        <p:spPr>
          <a:noFill/>
        </p:spPr>
        <p:txBody>
          <a:bodyPr/>
          <a:lstStyle/>
          <a:p>
            <a:r>
              <a:rPr lang="en-US" dirty="0" smtClean="0"/>
              <a:t>Fall 2012</a:t>
            </a:r>
            <a:endParaRPr lang="en-US" dirty="0" smtClean="0"/>
          </a:p>
        </p:txBody>
      </p:sp>
      <p:sp>
        <p:nvSpPr>
          <p:cNvPr id="51203" name="Footer Placeholder 4"/>
          <p:cNvSpPr>
            <a:spLocks noGrp="1"/>
          </p:cNvSpPr>
          <p:nvPr>
            <p:ph type="ftr" sz="quarter" idx="11"/>
          </p:nvPr>
        </p:nvSpPr>
        <p:spPr>
          <a:noFill/>
        </p:spPr>
        <p:txBody>
          <a:bodyPr/>
          <a:lstStyle/>
          <a:p>
            <a:r>
              <a:rPr lang="en-US" smtClean="0"/>
              <a:t>SYSC 5704: Elements of Computer Systems</a:t>
            </a:r>
          </a:p>
        </p:txBody>
      </p:sp>
      <p:sp>
        <p:nvSpPr>
          <p:cNvPr id="51204" name="Slide Number Placeholder 5"/>
          <p:cNvSpPr>
            <a:spLocks noGrp="1"/>
          </p:cNvSpPr>
          <p:nvPr>
            <p:ph type="sldNum" sz="quarter" idx="12"/>
          </p:nvPr>
        </p:nvSpPr>
        <p:spPr>
          <a:noFill/>
        </p:spPr>
        <p:txBody>
          <a:bodyPr/>
          <a:lstStyle/>
          <a:p>
            <a:fld id="{F988A1F8-2CA3-4EBE-AE79-CC2C02B5E499}" type="slidenum">
              <a:rPr lang="en-US" smtClean="0"/>
              <a:pPr/>
              <a:t>50</a:t>
            </a:fld>
            <a:endParaRPr lang="en-US" smtClean="0"/>
          </a:p>
        </p:txBody>
      </p:sp>
      <p:sp>
        <p:nvSpPr>
          <p:cNvPr id="51205" name="Rectangle 2"/>
          <p:cNvSpPr>
            <a:spLocks noGrp="1" noChangeArrowheads="1"/>
          </p:cNvSpPr>
          <p:nvPr>
            <p:ph type="title"/>
          </p:nvPr>
        </p:nvSpPr>
        <p:spPr/>
        <p:txBody>
          <a:bodyPr/>
          <a:lstStyle/>
          <a:p>
            <a:pPr eaLnBrk="1" hangingPunct="1"/>
            <a:r>
              <a:rPr lang="en-US" smtClean="0"/>
              <a:t>Write Policies</a:t>
            </a:r>
          </a:p>
        </p:txBody>
      </p:sp>
      <p:sp>
        <p:nvSpPr>
          <p:cNvPr id="51206" name="Rectangle 3"/>
          <p:cNvSpPr>
            <a:spLocks noGrp="1" noChangeArrowheads="1"/>
          </p:cNvSpPr>
          <p:nvPr>
            <p:ph type="body" idx="1"/>
          </p:nvPr>
        </p:nvSpPr>
        <p:spPr/>
        <p:txBody>
          <a:bodyPr/>
          <a:lstStyle/>
          <a:p>
            <a:pPr eaLnBrk="1" hangingPunct="1">
              <a:lnSpc>
                <a:spcPct val="80000"/>
              </a:lnSpc>
            </a:pPr>
            <a:r>
              <a:rPr lang="en-US" sz="2000" smtClean="0"/>
              <a:t>Write-Through</a:t>
            </a:r>
          </a:p>
          <a:p>
            <a:pPr lvl="1" eaLnBrk="1" hangingPunct="1">
              <a:lnSpc>
                <a:spcPct val="80000"/>
              </a:lnSpc>
            </a:pPr>
            <a:r>
              <a:rPr lang="en-US" sz="1800" smtClean="0"/>
              <a:t>Simplest policy</a:t>
            </a:r>
          </a:p>
          <a:p>
            <a:pPr lvl="1" eaLnBrk="1" hangingPunct="1">
              <a:lnSpc>
                <a:spcPct val="80000"/>
              </a:lnSpc>
            </a:pPr>
            <a:r>
              <a:rPr lang="en-US" sz="1800" smtClean="0"/>
              <a:t>All writes go to main memory as well as to the cache</a:t>
            </a:r>
          </a:p>
          <a:p>
            <a:pPr lvl="1" eaLnBrk="1" hangingPunct="1">
              <a:lnSpc>
                <a:spcPct val="80000"/>
              </a:lnSpc>
            </a:pPr>
            <a:r>
              <a:rPr lang="en-US" sz="1800" smtClean="0"/>
              <a:t>Multiple CPUs can monitor main memory traffic to keep local (to CPU) cache up to date</a:t>
            </a:r>
          </a:p>
          <a:p>
            <a:pPr lvl="1" eaLnBrk="1" hangingPunct="1">
              <a:lnSpc>
                <a:spcPct val="80000"/>
              </a:lnSpc>
            </a:pPr>
            <a:r>
              <a:rPr lang="en-US" sz="1800" smtClean="0"/>
              <a:t>Lots of memory traffic</a:t>
            </a:r>
          </a:p>
          <a:p>
            <a:pPr lvl="1" eaLnBrk="1" hangingPunct="1">
              <a:lnSpc>
                <a:spcPct val="80000"/>
              </a:lnSpc>
            </a:pPr>
            <a:r>
              <a:rPr lang="en-US" sz="1800" smtClean="0"/>
              <a:t>Slows down writes</a:t>
            </a:r>
          </a:p>
          <a:p>
            <a:pPr eaLnBrk="1" hangingPunct="1">
              <a:lnSpc>
                <a:spcPct val="80000"/>
              </a:lnSpc>
            </a:pPr>
            <a:r>
              <a:rPr lang="en-US" sz="2000" smtClean="0"/>
              <a:t>Updates initially made in cache only</a:t>
            </a:r>
          </a:p>
          <a:p>
            <a:pPr eaLnBrk="1" hangingPunct="1">
              <a:lnSpc>
                <a:spcPct val="80000"/>
              </a:lnSpc>
            </a:pPr>
            <a:r>
              <a:rPr lang="en-US" sz="2000" smtClean="0"/>
              <a:t>Write Back</a:t>
            </a:r>
          </a:p>
          <a:p>
            <a:pPr lvl="1" eaLnBrk="1" hangingPunct="1">
              <a:lnSpc>
                <a:spcPct val="80000"/>
              </a:lnSpc>
            </a:pPr>
            <a:r>
              <a:rPr lang="en-US" sz="1800" smtClean="0"/>
              <a:t>Update bit for cache slot is set when update occurs</a:t>
            </a:r>
          </a:p>
          <a:p>
            <a:pPr lvl="1" eaLnBrk="1" hangingPunct="1">
              <a:lnSpc>
                <a:spcPct val="80000"/>
              </a:lnSpc>
            </a:pPr>
            <a:r>
              <a:rPr lang="en-US" sz="1800" smtClean="0"/>
              <a:t>If block is to be replaced, write to main memory only if update bit is set</a:t>
            </a:r>
          </a:p>
          <a:p>
            <a:pPr lvl="1" eaLnBrk="1" hangingPunct="1">
              <a:lnSpc>
                <a:spcPct val="80000"/>
              </a:lnSpc>
            </a:pPr>
            <a:r>
              <a:rPr lang="en-US" sz="1800" smtClean="0"/>
              <a:t>Other caches get out of sync</a:t>
            </a:r>
          </a:p>
          <a:p>
            <a:pPr lvl="1" eaLnBrk="1" hangingPunct="1">
              <a:lnSpc>
                <a:spcPct val="80000"/>
              </a:lnSpc>
            </a:pPr>
            <a:r>
              <a:rPr lang="en-US" sz="1800" smtClean="0"/>
              <a:t>I/O must access main memory through cache</a:t>
            </a:r>
          </a:p>
          <a:p>
            <a:pPr lvl="1" eaLnBrk="1" hangingPunct="1">
              <a:lnSpc>
                <a:spcPct val="80000"/>
              </a:lnSpc>
            </a:pPr>
            <a:r>
              <a:rPr lang="en-US" sz="1800" smtClean="0"/>
              <a:t>N.B. 15% of memory references are writes</a:t>
            </a:r>
          </a:p>
          <a:p>
            <a:pPr lvl="2" eaLnBrk="1" hangingPunct="1">
              <a:lnSpc>
                <a:spcPct val="80000"/>
              </a:lnSpc>
            </a:pPr>
            <a:endParaRPr lang="en-US" sz="1600" smtClean="0"/>
          </a:p>
          <a:p>
            <a:pPr lvl="1" eaLnBrk="1" hangingPunct="1">
              <a:lnSpc>
                <a:spcPct val="80000"/>
              </a:lnSpc>
            </a:pPr>
            <a:endParaRPr lang="en-US" sz="1800" smtClean="0"/>
          </a:p>
          <a:p>
            <a:pPr lvl="1" eaLnBrk="1" hangingPunct="1">
              <a:lnSpc>
                <a:spcPct val="80000"/>
              </a:lnSpc>
              <a:buFontTx/>
              <a:buNone/>
            </a:pPr>
            <a:endParaRPr lang="en-US" sz="180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Date Placeholder 3"/>
          <p:cNvSpPr>
            <a:spLocks noGrp="1"/>
          </p:cNvSpPr>
          <p:nvPr>
            <p:ph type="dt" sz="quarter" idx="10"/>
          </p:nvPr>
        </p:nvSpPr>
        <p:spPr>
          <a:noFill/>
        </p:spPr>
        <p:txBody>
          <a:bodyPr/>
          <a:lstStyle/>
          <a:p>
            <a:r>
              <a:rPr lang="en-US" dirty="0" smtClean="0"/>
              <a:t>Fall 2012</a:t>
            </a:r>
            <a:endParaRPr lang="en-US" dirty="0" smtClean="0"/>
          </a:p>
        </p:txBody>
      </p:sp>
      <p:sp>
        <p:nvSpPr>
          <p:cNvPr id="52227" name="Footer Placeholder 4"/>
          <p:cNvSpPr>
            <a:spLocks noGrp="1"/>
          </p:cNvSpPr>
          <p:nvPr>
            <p:ph type="ftr" sz="quarter" idx="11"/>
          </p:nvPr>
        </p:nvSpPr>
        <p:spPr>
          <a:noFill/>
        </p:spPr>
        <p:txBody>
          <a:bodyPr/>
          <a:lstStyle/>
          <a:p>
            <a:r>
              <a:rPr lang="en-US" smtClean="0"/>
              <a:t>SYSC 5704: Elements of Computer Systems</a:t>
            </a:r>
          </a:p>
        </p:txBody>
      </p:sp>
      <p:sp>
        <p:nvSpPr>
          <p:cNvPr id="52228" name="Slide Number Placeholder 5"/>
          <p:cNvSpPr>
            <a:spLocks noGrp="1"/>
          </p:cNvSpPr>
          <p:nvPr>
            <p:ph type="sldNum" sz="quarter" idx="12"/>
          </p:nvPr>
        </p:nvSpPr>
        <p:spPr>
          <a:noFill/>
        </p:spPr>
        <p:txBody>
          <a:bodyPr/>
          <a:lstStyle/>
          <a:p>
            <a:fld id="{8B8B3091-4641-444D-9C79-7FD8A37A6D81}" type="slidenum">
              <a:rPr lang="en-US" smtClean="0"/>
              <a:pPr/>
              <a:t>51</a:t>
            </a:fld>
            <a:endParaRPr lang="en-US" smtClean="0"/>
          </a:p>
        </p:txBody>
      </p:sp>
      <p:sp>
        <p:nvSpPr>
          <p:cNvPr id="52229" name="Rectangle 2"/>
          <p:cNvSpPr>
            <a:spLocks noGrp="1" noChangeArrowheads="1"/>
          </p:cNvSpPr>
          <p:nvPr>
            <p:ph type="title"/>
          </p:nvPr>
        </p:nvSpPr>
        <p:spPr/>
        <p:txBody>
          <a:bodyPr/>
          <a:lstStyle/>
          <a:p>
            <a:pPr eaLnBrk="1" hangingPunct="1"/>
            <a:r>
              <a:rPr lang="en-US" smtClean="0"/>
              <a:t>Problem : Cache coherence</a:t>
            </a:r>
          </a:p>
        </p:txBody>
      </p:sp>
      <p:sp>
        <p:nvSpPr>
          <p:cNvPr id="52230" name="Rectangle 3"/>
          <p:cNvSpPr>
            <a:spLocks noGrp="1" noChangeArrowheads="1"/>
          </p:cNvSpPr>
          <p:nvPr>
            <p:ph type="body" idx="1"/>
          </p:nvPr>
        </p:nvSpPr>
        <p:spPr/>
        <p:txBody>
          <a:bodyPr/>
          <a:lstStyle/>
          <a:p>
            <a:pPr eaLnBrk="1" hangingPunct="1">
              <a:lnSpc>
                <a:spcPct val="80000"/>
              </a:lnSpc>
            </a:pPr>
            <a:r>
              <a:rPr lang="en-US" sz="2800" smtClean="0"/>
              <a:t>In a bus organization in which more than one device (typically a CPU) has a cache and main memory shared</a:t>
            </a:r>
          </a:p>
          <a:p>
            <a:pPr lvl="1" eaLnBrk="1" hangingPunct="1">
              <a:lnSpc>
                <a:spcPct val="80000"/>
              </a:lnSpc>
            </a:pPr>
            <a:r>
              <a:rPr lang="en-US" sz="2400" smtClean="0"/>
              <a:t>If data in one cache are altered, this invalidates not only the corresponding word in the main memory but also that same word in the other caches</a:t>
            </a:r>
          </a:p>
          <a:p>
            <a:pPr lvl="1" eaLnBrk="1" hangingPunct="1">
              <a:lnSpc>
                <a:spcPct val="80000"/>
              </a:lnSpc>
            </a:pPr>
            <a:r>
              <a:rPr lang="en-US" sz="2400" smtClean="0"/>
              <a:t>Other caches might have invalid data.</a:t>
            </a:r>
          </a:p>
          <a:p>
            <a:pPr lvl="1" eaLnBrk="1" hangingPunct="1">
              <a:lnSpc>
                <a:spcPct val="80000"/>
              </a:lnSpc>
            </a:pPr>
            <a:r>
              <a:rPr lang="en-US" sz="2400" smtClean="0"/>
              <a:t>Bus watching with write through: each cache controller monitors the address lines to detect write operations to memory </a:t>
            </a:r>
          </a:p>
          <a:p>
            <a:pPr lvl="1" eaLnBrk="1" hangingPunct="1">
              <a:lnSpc>
                <a:spcPct val="80000"/>
              </a:lnSpc>
            </a:pPr>
            <a:r>
              <a:rPr lang="en-US" sz="2400" smtClean="0"/>
              <a:t>hardware transparency: additional hw is used to ensure that all updates to main memory via cache are reflected in all caches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Date Placeholder 1"/>
          <p:cNvSpPr>
            <a:spLocks noGrp="1"/>
          </p:cNvSpPr>
          <p:nvPr>
            <p:ph type="dt" sz="quarter" idx="10"/>
          </p:nvPr>
        </p:nvSpPr>
        <p:spPr>
          <a:noFill/>
        </p:spPr>
        <p:txBody>
          <a:bodyPr/>
          <a:lstStyle/>
          <a:p>
            <a:r>
              <a:rPr lang="en-US" dirty="0" smtClean="0"/>
              <a:t>Fall 2012</a:t>
            </a:r>
            <a:endParaRPr lang="en-US" dirty="0" smtClean="0"/>
          </a:p>
        </p:txBody>
      </p:sp>
      <p:sp>
        <p:nvSpPr>
          <p:cNvPr id="53251" name="Footer Placeholder 2"/>
          <p:cNvSpPr>
            <a:spLocks noGrp="1"/>
          </p:cNvSpPr>
          <p:nvPr>
            <p:ph type="ftr" sz="quarter" idx="11"/>
          </p:nvPr>
        </p:nvSpPr>
        <p:spPr>
          <a:noFill/>
        </p:spPr>
        <p:txBody>
          <a:bodyPr/>
          <a:lstStyle/>
          <a:p>
            <a:r>
              <a:rPr lang="en-US" smtClean="0"/>
              <a:t>SYSC 5704: Elements of Computer Systems</a:t>
            </a:r>
          </a:p>
        </p:txBody>
      </p:sp>
      <p:sp>
        <p:nvSpPr>
          <p:cNvPr id="53252" name="Slide Number Placeholder 3"/>
          <p:cNvSpPr>
            <a:spLocks noGrp="1"/>
          </p:cNvSpPr>
          <p:nvPr>
            <p:ph type="sldNum" sz="quarter" idx="12"/>
          </p:nvPr>
        </p:nvSpPr>
        <p:spPr>
          <a:noFill/>
        </p:spPr>
        <p:txBody>
          <a:bodyPr/>
          <a:lstStyle/>
          <a:p>
            <a:fld id="{D3BE0E8C-6B10-4BB1-956A-2F377F32016C}" type="slidenum">
              <a:rPr lang="en-US" smtClean="0"/>
              <a:pPr/>
              <a:t>52</a:t>
            </a:fld>
            <a:endParaRPr lang="en-US" smtClean="0"/>
          </a:p>
        </p:txBody>
      </p:sp>
      <p:grpSp>
        <p:nvGrpSpPr>
          <p:cNvPr id="53253" name="Group 2"/>
          <p:cNvGrpSpPr>
            <a:grpSpLocks/>
          </p:cNvGrpSpPr>
          <p:nvPr/>
        </p:nvGrpSpPr>
        <p:grpSpPr bwMode="auto">
          <a:xfrm>
            <a:off x="304800" y="381000"/>
            <a:ext cx="8839200" cy="5867400"/>
            <a:chOff x="-3" y="-3"/>
            <a:chExt cx="4094" cy="6048"/>
          </a:xfrm>
        </p:grpSpPr>
        <p:grpSp>
          <p:nvGrpSpPr>
            <p:cNvPr id="53254" name="Group 3"/>
            <p:cNvGrpSpPr>
              <a:grpSpLocks/>
            </p:cNvGrpSpPr>
            <p:nvPr/>
          </p:nvGrpSpPr>
          <p:grpSpPr bwMode="auto">
            <a:xfrm>
              <a:off x="0" y="0"/>
              <a:ext cx="4088" cy="6042"/>
              <a:chOff x="0" y="0"/>
              <a:chExt cx="4088" cy="6042"/>
            </a:xfrm>
          </p:grpSpPr>
          <p:grpSp>
            <p:nvGrpSpPr>
              <p:cNvPr id="53256" name="Group 4"/>
              <p:cNvGrpSpPr>
                <a:grpSpLocks/>
              </p:cNvGrpSpPr>
              <p:nvPr/>
            </p:nvGrpSpPr>
            <p:grpSpPr bwMode="auto">
              <a:xfrm>
                <a:off x="0" y="0"/>
                <a:ext cx="1857" cy="633"/>
                <a:chOff x="0" y="0"/>
                <a:chExt cx="1857" cy="633"/>
              </a:xfrm>
            </p:grpSpPr>
            <p:sp>
              <p:nvSpPr>
                <p:cNvPr id="53329" name="Rectangle 5"/>
                <p:cNvSpPr>
                  <a:spLocks noChangeArrowheads="1"/>
                </p:cNvSpPr>
                <p:nvPr/>
              </p:nvSpPr>
              <p:spPr bwMode="auto">
                <a:xfrm>
                  <a:off x="43" y="0"/>
                  <a:ext cx="1771" cy="633"/>
                </a:xfrm>
                <a:prstGeom prst="rect">
                  <a:avLst/>
                </a:prstGeom>
                <a:noFill/>
                <a:ln w="9525">
                  <a:noFill/>
                  <a:miter lim="800000"/>
                  <a:headEnd/>
                  <a:tailEnd/>
                </a:ln>
              </p:spPr>
              <p:txBody>
                <a:bodyPr lIns="90000" tIns="46800" rIns="90000" bIns="46800" anchor="b"/>
                <a:lstStyle/>
                <a:p>
                  <a:pPr eaLnBrk="0" hangingPunct="0">
                    <a:spcBef>
                      <a:spcPct val="0"/>
                    </a:spcBef>
                  </a:pPr>
                  <a:r>
                    <a:rPr lang="en-US" sz="1200" b="1">
                      <a:latin typeface="Times" pitchFamily="18" charset="0"/>
                      <a:cs typeface="Times New Roman" pitchFamily="18" charset="0"/>
                    </a:rPr>
                    <a:t>Problem</a:t>
                  </a:r>
                </a:p>
                <a:p>
                  <a:pPr eaLnBrk="0" hangingPunct="0">
                    <a:spcBef>
                      <a:spcPct val="0"/>
                    </a:spcBef>
                  </a:pPr>
                  <a:endParaRPr lang="en-US" sz="2400" b="1">
                    <a:latin typeface="Times New Roman" pitchFamily="18" charset="0"/>
                  </a:endParaRPr>
                </a:p>
              </p:txBody>
            </p:sp>
            <p:sp>
              <p:nvSpPr>
                <p:cNvPr id="53330" name="Rectangle 6"/>
                <p:cNvSpPr>
                  <a:spLocks noChangeArrowheads="1"/>
                </p:cNvSpPr>
                <p:nvPr/>
              </p:nvSpPr>
              <p:spPr bwMode="auto">
                <a:xfrm>
                  <a:off x="0" y="0"/>
                  <a:ext cx="1857" cy="633"/>
                </a:xfrm>
                <a:prstGeom prst="rect">
                  <a:avLst/>
                </a:prstGeom>
                <a:noFill/>
                <a:ln w="7">
                  <a:solidFill>
                    <a:srgbClr val="A0A0A0"/>
                  </a:solidFill>
                  <a:miter lim="800000"/>
                  <a:headEnd/>
                  <a:tailEnd/>
                </a:ln>
              </p:spPr>
              <p:txBody>
                <a:bodyPr wrap="none" lIns="90000" tIns="46800" rIns="90000" bIns="46800" anchor="ctr"/>
                <a:lstStyle/>
                <a:p>
                  <a:endParaRPr lang="en-US"/>
                </a:p>
              </p:txBody>
            </p:sp>
          </p:grpSp>
          <p:grpSp>
            <p:nvGrpSpPr>
              <p:cNvPr id="53257" name="Group 7"/>
              <p:cNvGrpSpPr>
                <a:grpSpLocks/>
              </p:cNvGrpSpPr>
              <p:nvPr/>
            </p:nvGrpSpPr>
            <p:grpSpPr bwMode="auto">
              <a:xfrm>
                <a:off x="1857" y="0"/>
                <a:ext cx="1202" cy="633"/>
                <a:chOff x="1857" y="0"/>
                <a:chExt cx="1202" cy="633"/>
              </a:xfrm>
            </p:grpSpPr>
            <p:sp>
              <p:nvSpPr>
                <p:cNvPr id="53327" name="Rectangle 8"/>
                <p:cNvSpPr>
                  <a:spLocks noChangeArrowheads="1"/>
                </p:cNvSpPr>
                <p:nvPr/>
              </p:nvSpPr>
              <p:spPr bwMode="auto">
                <a:xfrm>
                  <a:off x="1900" y="0"/>
                  <a:ext cx="1116" cy="633"/>
                </a:xfrm>
                <a:prstGeom prst="rect">
                  <a:avLst/>
                </a:prstGeom>
                <a:noFill/>
                <a:ln w="9525">
                  <a:noFill/>
                  <a:miter lim="800000"/>
                  <a:headEnd/>
                  <a:tailEnd/>
                </a:ln>
              </p:spPr>
              <p:txBody>
                <a:bodyPr lIns="90000" tIns="46800" rIns="90000" bIns="46800" anchor="b"/>
                <a:lstStyle/>
                <a:p>
                  <a:pPr algn="ctr" eaLnBrk="0" hangingPunct="0">
                    <a:spcBef>
                      <a:spcPct val="0"/>
                    </a:spcBef>
                  </a:pPr>
                  <a:r>
                    <a:rPr lang="en-US" sz="1200" b="1">
                      <a:latin typeface="Times" pitchFamily="18" charset="0"/>
                      <a:cs typeface="Times New Roman" pitchFamily="18" charset="0"/>
                    </a:rPr>
                    <a:t>Solution</a:t>
                  </a:r>
                  <a:endParaRPr lang="en-US" sz="2400">
                    <a:latin typeface="Times New Roman" pitchFamily="18" charset="0"/>
                  </a:endParaRPr>
                </a:p>
              </p:txBody>
            </p:sp>
            <p:sp>
              <p:nvSpPr>
                <p:cNvPr id="53328" name="Rectangle 9"/>
                <p:cNvSpPr>
                  <a:spLocks noChangeArrowheads="1"/>
                </p:cNvSpPr>
                <p:nvPr/>
              </p:nvSpPr>
              <p:spPr bwMode="auto">
                <a:xfrm>
                  <a:off x="1857" y="0"/>
                  <a:ext cx="1202" cy="633"/>
                </a:xfrm>
                <a:prstGeom prst="rect">
                  <a:avLst/>
                </a:prstGeom>
                <a:noFill/>
                <a:ln w="7">
                  <a:solidFill>
                    <a:srgbClr val="A0A0A0"/>
                  </a:solidFill>
                  <a:miter lim="800000"/>
                  <a:headEnd/>
                  <a:tailEnd/>
                </a:ln>
              </p:spPr>
              <p:txBody>
                <a:bodyPr wrap="none" lIns="90000" tIns="46800" rIns="90000" bIns="46800" anchor="ctr"/>
                <a:lstStyle/>
                <a:p>
                  <a:endParaRPr lang="en-US"/>
                </a:p>
              </p:txBody>
            </p:sp>
          </p:grpSp>
          <p:grpSp>
            <p:nvGrpSpPr>
              <p:cNvPr id="53258" name="Group 10"/>
              <p:cNvGrpSpPr>
                <a:grpSpLocks/>
              </p:cNvGrpSpPr>
              <p:nvPr/>
            </p:nvGrpSpPr>
            <p:grpSpPr bwMode="auto">
              <a:xfrm>
                <a:off x="3059" y="0"/>
                <a:ext cx="1029" cy="633"/>
                <a:chOff x="3059" y="0"/>
                <a:chExt cx="1029" cy="633"/>
              </a:xfrm>
            </p:grpSpPr>
            <p:sp>
              <p:nvSpPr>
                <p:cNvPr id="53325" name="Rectangle 11"/>
                <p:cNvSpPr>
                  <a:spLocks noChangeArrowheads="1"/>
                </p:cNvSpPr>
                <p:nvPr/>
              </p:nvSpPr>
              <p:spPr bwMode="auto">
                <a:xfrm>
                  <a:off x="3102" y="0"/>
                  <a:ext cx="943" cy="633"/>
                </a:xfrm>
                <a:prstGeom prst="rect">
                  <a:avLst/>
                </a:prstGeom>
                <a:noFill/>
                <a:ln w="9525">
                  <a:noFill/>
                  <a:miter lim="800000"/>
                  <a:headEnd/>
                  <a:tailEnd/>
                </a:ln>
              </p:spPr>
              <p:txBody>
                <a:bodyPr lIns="90000" tIns="46800" rIns="90000" bIns="46800" anchor="b"/>
                <a:lstStyle/>
                <a:p>
                  <a:pPr algn="ctr" eaLnBrk="0" hangingPunct="0">
                    <a:spcBef>
                      <a:spcPct val="0"/>
                    </a:spcBef>
                  </a:pPr>
                  <a:r>
                    <a:rPr lang="en-US" sz="1200" b="1">
                      <a:latin typeface="Times" pitchFamily="18" charset="0"/>
                      <a:cs typeface="Times New Roman" pitchFamily="18" charset="0"/>
                    </a:rPr>
                    <a:t>Processor on which feature first appears</a:t>
                  </a:r>
                  <a:endParaRPr lang="en-US" sz="2400">
                    <a:latin typeface="Times New Roman" pitchFamily="18" charset="0"/>
                  </a:endParaRPr>
                </a:p>
              </p:txBody>
            </p:sp>
            <p:sp>
              <p:nvSpPr>
                <p:cNvPr id="53326" name="Rectangle 12"/>
                <p:cNvSpPr>
                  <a:spLocks noChangeArrowheads="1"/>
                </p:cNvSpPr>
                <p:nvPr/>
              </p:nvSpPr>
              <p:spPr bwMode="auto">
                <a:xfrm>
                  <a:off x="3059" y="0"/>
                  <a:ext cx="1029" cy="633"/>
                </a:xfrm>
                <a:prstGeom prst="rect">
                  <a:avLst/>
                </a:prstGeom>
                <a:noFill/>
                <a:ln w="7">
                  <a:solidFill>
                    <a:srgbClr val="A0A0A0"/>
                  </a:solidFill>
                  <a:miter lim="800000"/>
                  <a:headEnd/>
                  <a:tailEnd/>
                </a:ln>
              </p:spPr>
              <p:txBody>
                <a:bodyPr wrap="none" lIns="90000" tIns="46800" rIns="90000" bIns="46800" anchor="ctr"/>
                <a:lstStyle/>
                <a:p>
                  <a:endParaRPr lang="en-US"/>
                </a:p>
              </p:txBody>
            </p:sp>
          </p:grpSp>
          <p:grpSp>
            <p:nvGrpSpPr>
              <p:cNvPr id="53259" name="Group 13"/>
              <p:cNvGrpSpPr>
                <a:grpSpLocks/>
              </p:cNvGrpSpPr>
              <p:nvPr/>
            </p:nvGrpSpPr>
            <p:grpSpPr bwMode="auto">
              <a:xfrm>
                <a:off x="0" y="633"/>
                <a:ext cx="1857" cy="633"/>
                <a:chOff x="0" y="633"/>
                <a:chExt cx="1857" cy="633"/>
              </a:xfrm>
            </p:grpSpPr>
            <p:sp>
              <p:nvSpPr>
                <p:cNvPr id="53323" name="Rectangle 14"/>
                <p:cNvSpPr>
                  <a:spLocks noChangeArrowheads="1"/>
                </p:cNvSpPr>
                <p:nvPr/>
              </p:nvSpPr>
              <p:spPr bwMode="auto">
                <a:xfrm>
                  <a:off x="43" y="633"/>
                  <a:ext cx="1771" cy="633"/>
                </a:xfrm>
                <a:prstGeom prst="rect">
                  <a:avLst/>
                </a:prstGeom>
                <a:noFill/>
                <a:ln w="9525">
                  <a:noFill/>
                  <a:miter lim="800000"/>
                  <a:headEnd/>
                  <a:tailEnd/>
                </a:ln>
              </p:spPr>
              <p:txBody>
                <a:bodyPr lIns="90000" tIns="46800" rIns="90000" bIns="46800" anchor="ctr"/>
                <a:lstStyle/>
                <a:p>
                  <a:pPr eaLnBrk="0" hangingPunct="0">
                    <a:spcBef>
                      <a:spcPct val="0"/>
                    </a:spcBef>
                  </a:pPr>
                  <a:r>
                    <a:rPr lang="en-US" sz="1200">
                      <a:latin typeface="Times" pitchFamily="18" charset="0"/>
                      <a:cs typeface="Times New Roman" pitchFamily="18" charset="0"/>
                    </a:rPr>
                    <a:t>External memory slower than the system bus.</a:t>
                  </a:r>
                </a:p>
                <a:p>
                  <a:pPr eaLnBrk="0" hangingPunct="0">
                    <a:spcBef>
                      <a:spcPct val="0"/>
                    </a:spcBef>
                  </a:pPr>
                  <a:endParaRPr lang="en-US" sz="2400">
                    <a:latin typeface="Times New Roman" pitchFamily="18" charset="0"/>
                  </a:endParaRPr>
                </a:p>
              </p:txBody>
            </p:sp>
            <p:sp>
              <p:nvSpPr>
                <p:cNvPr id="53324" name="Rectangle 15"/>
                <p:cNvSpPr>
                  <a:spLocks noChangeArrowheads="1"/>
                </p:cNvSpPr>
                <p:nvPr/>
              </p:nvSpPr>
              <p:spPr bwMode="auto">
                <a:xfrm>
                  <a:off x="0" y="633"/>
                  <a:ext cx="1857" cy="633"/>
                </a:xfrm>
                <a:prstGeom prst="rect">
                  <a:avLst/>
                </a:prstGeom>
                <a:noFill/>
                <a:ln w="7">
                  <a:solidFill>
                    <a:srgbClr val="A0A0A0"/>
                  </a:solidFill>
                  <a:miter lim="800000"/>
                  <a:headEnd/>
                  <a:tailEnd/>
                </a:ln>
              </p:spPr>
              <p:txBody>
                <a:bodyPr wrap="none" lIns="90000" tIns="46800" rIns="90000" bIns="46800" anchor="ctr"/>
                <a:lstStyle/>
                <a:p>
                  <a:endParaRPr lang="en-US"/>
                </a:p>
              </p:txBody>
            </p:sp>
          </p:grpSp>
          <p:grpSp>
            <p:nvGrpSpPr>
              <p:cNvPr id="53260" name="Group 16"/>
              <p:cNvGrpSpPr>
                <a:grpSpLocks/>
              </p:cNvGrpSpPr>
              <p:nvPr/>
            </p:nvGrpSpPr>
            <p:grpSpPr bwMode="auto">
              <a:xfrm>
                <a:off x="1857" y="633"/>
                <a:ext cx="1202" cy="633"/>
                <a:chOff x="1857" y="633"/>
                <a:chExt cx="1202" cy="633"/>
              </a:xfrm>
            </p:grpSpPr>
            <p:sp>
              <p:nvSpPr>
                <p:cNvPr id="53321" name="Rectangle 17"/>
                <p:cNvSpPr>
                  <a:spLocks noChangeArrowheads="1"/>
                </p:cNvSpPr>
                <p:nvPr/>
              </p:nvSpPr>
              <p:spPr bwMode="auto">
                <a:xfrm>
                  <a:off x="1900" y="633"/>
                  <a:ext cx="1116" cy="633"/>
                </a:xfrm>
                <a:prstGeom prst="rect">
                  <a:avLst/>
                </a:prstGeom>
                <a:noFill/>
                <a:ln w="9525">
                  <a:noFill/>
                  <a:miter lim="800000"/>
                  <a:headEnd/>
                  <a:tailEnd/>
                </a:ln>
              </p:spPr>
              <p:txBody>
                <a:bodyPr lIns="90000" tIns="46800" rIns="90000" bIns="46800"/>
                <a:lstStyle/>
                <a:p>
                  <a:pPr eaLnBrk="0" hangingPunct="0">
                    <a:spcBef>
                      <a:spcPct val="0"/>
                    </a:spcBef>
                  </a:pPr>
                  <a:r>
                    <a:rPr lang="en-US" sz="1200">
                      <a:latin typeface="Times" pitchFamily="18" charset="0"/>
                      <a:cs typeface="Times New Roman" pitchFamily="18" charset="0"/>
                    </a:rPr>
                    <a:t>Add external cache using faster memory technology.</a:t>
                  </a:r>
                </a:p>
                <a:p>
                  <a:pPr eaLnBrk="0" hangingPunct="0">
                    <a:spcBef>
                      <a:spcPct val="0"/>
                    </a:spcBef>
                  </a:pPr>
                  <a:endParaRPr lang="en-US" sz="2400">
                    <a:latin typeface="Times New Roman" pitchFamily="18" charset="0"/>
                  </a:endParaRPr>
                </a:p>
              </p:txBody>
            </p:sp>
            <p:sp>
              <p:nvSpPr>
                <p:cNvPr id="53322" name="Rectangle 18"/>
                <p:cNvSpPr>
                  <a:spLocks noChangeArrowheads="1"/>
                </p:cNvSpPr>
                <p:nvPr/>
              </p:nvSpPr>
              <p:spPr bwMode="auto">
                <a:xfrm>
                  <a:off x="1857" y="633"/>
                  <a:ext cx="1202" cy="633"/>
                </a:xfrm>
                <a:prstGeom prst="rect">
                  <a:avLst/>
                </a:prstGeom>
                <a:noFill/>
                <a:ln w="7">
                  <a:solidFill>
                    <a:srgbClr val="A0A0A0"/>
                  </a:solidFill>
                  <a:miter lim="800000"/>
                  <a:headEnd/>
                  <a:tailEnd/>
                </a:ln>
              </p:spPr>
              <p:txBody>
                <a:bodyPr wrap="none" lIns="90000" tIns="46800" rIns="90000" bIns="46800" anchor="ctr"/>
                <a:lstStyle/>
                <a:p>
                  <a:endParaRPr lang="en-US"/>
                </a:p>
              </p:txBody>
            </p:sp>
          </p:grpSp>
          <p:grpSp>
            <p:nvGrpSpPr>
              <p:cNvPr id="53261" name="Group 19"/>
              <p:cNvGrpSpPr>
                <a:grpSpLocks/>
              </p:cNvGrpSpPr>
              <p:nvPr/>
            </p:nvGrpSpPr>
            <p:grpSpPr bwMode="auto">
              <a:xfrm>
                <a:off x="3059" y="633"/>
                <a:ext cx="1029" cy="633"/>
                <a:chOff x="3059" y="633"/>
                <a:chExt cx="1029" cy="633"/>
              </a:xfrm>
            </p:grpSpPr>
            <p:sp>
              <p:nvSpPr>
                <p:cNvPr id="53319" name="Rectangle 20"/>
                <p:cNvSpPr>
                  <a:spLocks noChangeArrowheads="1"/>
                </p:cNvSpPr>
                <p:nvPr/>
              </p:nvSpPr>
              <p:spPr bwMode="auto">
                <a:xfrm>
                  <a:off x="3102" y="633"/>
                  <a:ext cx="943" cy="633"/>
                </a:xfrm>
                <a:prstGeom prst="rect">
                  <a:avLst/>
                </a:prstGeom>
                <a:noFill/>
                <a:ln w="9525">
                  <a:noFill/>
                  <a:miter lim="800000"/>
                  <a:headEnd/>
                  <a:tailEnd/>
                </a:ln>
              </p:spPr>
              <p:txBody>
                <a:bodyPr lIns="90000" tIns="46800" rIns="90000" bIns="46800"/>
                <a:lstStyle/>
                <a:p>
                  <a:pPr algn="ctr" eaLnBrk="0" hangingPunct="0">
                    <a:spcBef>
                      <a:spcPct val="0"/>
                    </a:spcBef>
                  </a:pPr>
                  <a:r>
                    <a:rPr lang="en-US" sz="1200">
                      <a:latin typeface="Times" pitchFamily="18" charset="0"/>
                      <a:cs typeface="Times New Roman" pitchFamily="18" charset="0"/>
                    </a:rPr>
                    <a:t>386</a:t>
                  </a:r>
                </a:p>
                <a:p>
                  <a:pPr algn="ctr" eaLnBrk="0" hangingPunct="0">
                    <a:spcBef>
                      <a:spcPct val="0"/>
                    </a:spcBef>
                  </a:pPr>
                  <a:endParaRPr lang="en-US" sz="2400">
                    <a:latin typeface="Times New Roman" pitchFamily="18" charset="0"/>
                  </a:endParaRPr>
                </a:p>
              </p:txBody>
            </p:sp>
            <p:sp>
              <p:nvSpPr>
                <p:cNvPr id="53320" name="Rectangle 21"/>
                <p:cNvSpPr>
                  <a:spLocks noChangeArrowheads="1"/>
                </p:cNvSpPr>
                <p:nvPr/>
              </p:nvSpPr>
              <p:spPr bwMode="auto">
                <a:xfrm>
                  <a:off x="3059" y="633"/>
                  <a:ext cx="1029" cy="633"/>
                </a:xfrm>
                <a:prstGeom prst="rect">
                  <a:avLst/>
                </a:prstGeom>
                <a:noFill/>
                <a:ln w="7">
                  <a:solidFill>
                    <a:srgbClr val="A0A0A0"/>
                  </a:solidFill>
                  <a:miter lim="800000"/>
                  <a:headEnd/>
                  <a:tailEnd/>
                </a:ln>
              </p:spPr>
              <p:txBody>
                <a:bodyPr wrap="none" lIns="90000" tIns="46800" rIns="90000" bIns="46800" anchor="ctr"/>
                <a:lstStyle/>
                <a:p>
                  <a:endParaRPr lang="en-US"/>
                </a:p>
              </p:txBody>
            </p:sp>
          </p:grpSp>
          <p:grpSp>
            <p:nvGrpSpPr>
              <p:cNvPr id="53262" name="Group 22"/>
              <p:cNvGrpSpPr>
                <a:grpSpLocks/>
              </p:cNvGrpSpPr>
              <p:nvPr/>
            </p:nvGrpSpPr>
            <p:grpSpPr bwMode="auto">
              <a:xfrm>
                <a:off x="0" y="1266"/>
                <a:ext cx="1857" cy="748"/>
                <a:chOff x="0" y="1266"/>
                <a:chExt cx="1857" cy="748"/>
              </a:xfrm>
            </p:grpSpPr>
            <p:sp>
              <p:nvSpPr>
                <p:cNvPr id="53317" name="Rectangle 23"/>
                <p:cNvSpPr>
                  <a:spLocks noChangeArrowheads="1"/>
                </p:cNvSpPr>
                <p:nvPr/>
              </p:nvSpPr>
              <p:spPr bwMode="auto">
                <a:xfrm>
                  <a:off x="43" y="1266"/>
                  <a:ext cx="1771" cy="748"/>
                </a:xfrm>
                <a:prstGeom prst="rect">
                  <a:avLst/>
                </a:prstGeom>
                <a:noFill/>
                <a:ln w="9525">
                  <a:noFill/>
                  <a:miter lim="800000"/>
                  <a:headEnd/>
                  <a:tailEnd/>
                </a:ln>
              </p:spPr>
              <p:txBody>
                <a:bodyPr lIns="90000" tIns="46800" rIns="90000" bIns="46800" anchor="ctr"/>
                <a:lstStyle/>
                <a:p>
                  <a:pPr eaLnBrk="0" hangingPunct="0">
                    <a:spcBef>
                      <a:spcPct val="0"/>
                    </a:spcBef>
                  </a:pPr>
                  <a:r>
                    <a:rPr lang="en-US" sz="1200">
                      <a:latin typeface="Times" pitchFamily="18" charset="0"/>
                      <a:cs typeface="Times New Roman" pitchFamily="18" charset="0"/>
                    </a:rPr>
                    <a:t>Increased processor speed results in external bus becoming a bottleneck for cache access.</a:t>
                  </a:r>
                </a:p>
                <a:p>
                  <a:pPr eaLnBrk="0" hangingPunct="0">
                    <a:spcBef>
                      <a:spcPct val="0"/>
                    </a:spcBef>
                  </a:pPr>
                  <a:endParaRPr lang="en-US" sz="2400">
                    <a:latin typeface="Times New Roman" pitchFamily="18" charset="0"/>
                  </a:endParaRPr>
                </a:p>
              </p:txBody>
            </p:sp>
            <p:sp>
              <p:nvSpPr>
                <p:cNvPr id="53318" name="Rectangle 24"/>
                <p:cNvSpPr>
                  <a:spLocks noChangeArrowheads="1"/>
                </p:cNvSpPr>
                <p:nvPr/>
              </p:nvSpPr>
              <p:spPr bwMode="auto">
                <a:xfrm>
                  <a:off x="0" y="1266"/>
                  <a:ext cx="1857" cy="748"/>
                </a:xfrm>
                <a:prstGeom prst="rect">
                  <a:avLst/>
                </a:prstGeom>
                <a:noFill/>
                <a:ln w="7">
                  <a:solidFill>
                    <a:srgbClr val="A0A0A0"/>
                  </a:solidFill>
                  <a:miter lim="800000"/>
                  <a:headEnd/>
                  <a:tailEnd/>
                </a:ln>
              </p:spPr>
              <p:txBody>
                <a:bodyPr wrap="none" lIns="90000" tIns="46800" rIns="90000" bIns="46800" anchor="ctr"/>
                <a:lstStyle/>
                <a:p>
                  <a:endParaRPr lang="en-US"/>
                </a:p>
              </p:txBody>
            </p:sp>
          </p:grpSp>
          <p:grpSp>
            <p:nvGrpSpPr>
              <p:cNvPr id="53263" name="Group 25"/>
              <p:cNvGrpSpPr>
                <a:grpSpLocks/>
              </p:cNvGrpSpPr>
              <p:nvPr/>
            </p:nvGrpSpPr>
            <p:grpSpPr bwMode="auto">
              <a:xfrm>
                <a:off x="1857" y="1266"/>
                <a:ext cx="1202" cy="748"/>
                <a:chOff x="1857" y="1266"/>
                <a:chExt cx="1202" cy="748"/>
              </a:xfrm>
            </p:grpSpPr>
            <p:sp>
              <p:nvSpPr>
                <p:cNvPr id="53315" name="Rectangle 26"/>
                <p:cNvSpPr>
                  <a:spLocks noChangeArrowheads="1"/>
                </p:cNvSpPr>
                <p:nvPr/>
              </p:nvSpPr>
              <p:spPr bwMode="auto">
                <a:xfrm>
                  <a:off x="1900" y="1266"/>
                  <a:ext cx="1116" cy="748"/>
                </a:xfrm>
                <a:prstGeom prst="rect">
                  <a:avLst/>
                </a:prstGeom>
                <a:noFill/>
                <a:ln w="9525">
                  <a:noFill/>
                  <a:miter lim="800000"/>
                  <a:headEnd/>
                  <a:tailEnd/>
                </a:ln>
              </p:spPr>
              <p:txBody>
                <a:bodyPr lIns="90000" tIns="46800" rIns="90000" bIns="46800"/>
                <a:lstStyle/>
                <a:p>
                  <a:pPr eaLnBrk="0" hangingPunct="0">
                    <a:spcBef>
                      <a:spcPct val="0"/>
                    </a:spcBef>
                  </a:pPr>
                  <a:r>
                    <a:rPr lang="en-US" sz="1200">
                      <a:latin typeface="Times" pitchFamily="18" charset="0"/>
                      <a:cs typeface="Times New Roman" pitchFamily="18" charset="0"/>
                    </a:rPr>
                    <a:t>Move external cache on-chip, operating at the same speed as the processor.</a:t>
                  </a:r>
                </a:p>
                <a:p>
                  <a:pPr eaLnBrk="0" hangingPunct="0">
                    <a:spcBef>
                      <a:spcPct val="0"/>
                    </a:spcBef>
                  </a:pPr>
                  <a:endParaRPr lang="en-US" sz="2400">
                    <a:latin typeface="Times New Roman" pitchFamily="18" charset="0"/>
                  </a:endParaRPr>
                </a:p>
              </p:txBody>
            </p:sp>
            <p:sp>
              <p:nvSpPr>
                <p:cNvPr id="53316" name="Rectangle 27"/>
                <p:cNvSpPr>
                  <a:spLocks noChangeArrowheads="1"/>
                </p:cNvSpPr>
                <p:nvPr/>
              </p:nvSpPr>
              <p:spPr bwMode="auto">
                <a:xfrm>
                  <a:off x="1857" y="1266"/>
                  <a:ext cx="1202" cy="748"/>
                </a:xfrm>
                <a:prstGeom prst="rect">
                  <a:avLst/>
                </a:prstGeom>
                <a:noFill/>
                <a:ln w="7">
                  <a:solidFill>
                    <a:srgbClr val="A0A0A0"/>
                  </a:solidFill>
                  <a:miter lim="800000"/>
                  <a:headEnd/>
                  <a:tailEnd/>
                </a:ln>
              </p:spPr>
              <p:txBody>
                <a:bodyPr wrap="none" lIns="90000" tIns="46800" rIns="90000" bIns="46800" anchor="ctr"/>
                <a:lstStyle/>
                <a:p>
                  <a:endParaRPr lang="en-US"/>
                </a:p>
              </p:txBody>
            </p:sp>
          </p:grpSp>
          <p:grpSp>
            <p:nvGrpSpPr>
              <p:cNvPr id="53264" name="Group 28"/>
              <p:cNvGrpSpPr>
                <a:grpSpLocks/>
              </p:cNvGrpSpPr>
              <p:nvPr/>
            </p:nvGrpSpPr>
            <p:grpSpPr bwMode="auto">
              <a:xfrm>
                <a:off x="3059" y="1266"/>
                <a:ext cx="1029" cy="748"/>
                <a:chOff x="3059" y="1266"/>
                <a:chExt cx="1029" cy="748"/>
              </a:xfrm>
            </p:grpSpPr>
            <p:sp>
              <p:nvSpPr>
                <p:cNvPr id="53313" name="Rectangle 29"/>
                <p:cNvSpPr>
                  <a:spLocks noChangeArrowheads="1"/>
                </p:cNvSpPr>
                <p:nvPr/>
              </p:nvSpPr>
              <p:spPr bwMode="auto">
                <a:xfrm>
                  <a:off x="3102" y="1266"/>
                  <a:ext cx="943" cy="748"/>
                </a:xfrm>
                <a:prstGeom prst="rect">
                  <a:avLst/>
                </a:prstGeom>
                <a:noFill/>
                <a:ln w="9525">
                  <a:noFill/>
                  <a:miter lim="800000"/>
                  <a:headEnd/>
                  <a:tailEnd/>
                </a:ln>
              </p:spPr>
              <p:txBody>
                <a:bodyPr lIns="90000" tIns="46800" rIns="90000" bIns="46800"/>
                <a:lstStyle/>
                <a:p>
                  <a:pPr algn="ctr" eaLnBrk="0" hangingPunct="0">
                    <a:spcBef>
                      <a:spcPct val="0"/>
                    </a:spcBef>
                  </a:pPr>
                  <a:r>
                    <a:rPr lang="en-US" sz="1200">
                      <a:latin typeface="Times" pitchFamily="18" charset="0"/>
                      <a:cs typeface="Times New Roman" pitchFamily="18" charset="0"/>
                    </a:rPr>
                    <a:t>486</a:t>
                  </a:r>
                </a:p>
                <a:p>
                  <a:pPr algn="ctr" eaLnBrk="0" hangingPunct="0">
                    <a:spcBef>
                      <a:spcPct val="0"/>
                    </a:spcBef>
                  </a:pPr>
                  <a:endParaRPr lang="en-US" sz="2400">
                    <a:latin typeface="Times New Roman" pitchFamily="18" charset="0"/>
                  </a:endParaRPr>
                </a:p>
              </p:txBody>
            </p:sp>
            <p:sp>
              <p:nvSpPr>
                <p:cNvPr id="53314" name="Rectangle 30"/>
                <p:cNvSpPr>
                  <a:spLocks noChangeArrowheads="1"/>
                </p:cNvSpPr>
                <p:nvPr/>
              </p:nvSpPr>
              <p:spPr bwMode="auto">
                <a:xfrm>
                  <a:off x="3059" y="1266"/>
                  <a:ext cx="1029" cy="748"/>
                </a:xfrm>
                <a:prstGeom prst="rect">
                  <a:avLst/>
                </a:prstGeom>
                <a:noFill/>
                <a:ln w="7">
                  <a:solidFill>
                    <a:srgbClr val="A0A0A0"/>
                  </a:solidFill>
                  <a:miter lim="800000"/>
                  <a:headEnd/>
                  <a:tailEnd/>
                </a:ln>
              </p:spPr>
              <p:txBody>
                <a:bodyPr wrap="none" lIns="90000" tIns="46800" rIns="90000" bIns="46800" anchor="ctr"/>
                <a:lstStyle/>
                <a:p>
                  <a:endParaRPr lang="en-US"/>
                </a:p>
              </p:txBody>
            </p:sp>
          </p:grpSp>
          <p:grpSp>
            <p:nvGrpSpPr>
              <p:cNvPr id="53265" name="Group 31"/>
              <p:cNvGrpSpPr>
                <a:grpSpLocks/>
              </p:cNvGrpSpPr>
              <p:nvPr/>
            </p:nvGrpSpPr>
            <p:grpSpPr bwMode="auto">
              <a:xfrm>
                <a:off x="0" y="2014"/>
                <a:ext cx="1857" cy="633"/>
                <a:chOff x="0" y="2014"/>
                <a:chExt cx="1857" cy="633"/>
              </a:xfrm>
            </p:grpSpPr>
            <p:sp>
              <p:nvSpPr>
                <p:cNvPr id="53311" name="Rectangle 32"/>
                <p:cNvSpPr>
                  <a:spLocks noChangeArrowheads="1"/>
                </p:cNvSpPr>
                <p:nvPr/>
              </p:nvSpPr>
              <p:spPr bwMode="auto">
                <a:xfrm>
                  <a:off x="43" y="2014"/>
                  <a:ext cx="1771" cy="633"/>
                </a:xfrm>
                <a:prstGeom prst="rect">
                  <a:avLst/>
                </a:prstGeom>
                <a:noFill/>
                <a:ln w="9525">
                  <a:noFill/>
                  <a:miter lim="800000"/>
                  <a:headEnd/>
                  <a:tailEnd/>
                </a:ln>
              </p:spPr>
              <p:txBody>
                <a:bodyPr lIns="90000" tIns="46800" rIns="90000" bIns="46800" anchor="ctr"/>
                <a:lstStyle/>
                <a:p>
                  <a:pPr eaLnBrk="0" hangingPunct="0">
                    <a:spcBef>
                      <a:spcPct val="0"/>
                    </a:spcBef>
                  </a:pPr>
                  <a:r>
                    <a:rPr lang="en-US" sz="1200">
                      <a:latin typeface="Times" pitchFamily="18" charset="0"/>
                      <a:cs typeface="Times New Roman" pitchFamily="18" charset="0"/>
                    </a:rPr>
                    <a:t>Internal cache is rather small, due to limited space on chip</a:t>
                  </a:r>
                </a:p>
                <a:p>
                  <a:pPr eaLnBrk="0" hangingPunct="0">
                    <a:spcBef>
                      <a:spcPct val="0"/>
                    </a:spcBef>
                  </a:pPr>
                  <a:endParaRPr lang="en-US" sz="2400">
                    <a:latin typeface="Times New Roman" pitchFamily="18" charset="0"/>
                  </a:endParaRPr>
                </a:p>
              </p:txBody>
            </p:sp>
            <p:sp>
              <p:nvSpPr>
                <p:cNvPr id="53312" name="Rectangle 33"/>
                <p:cNvSpPr>
                  <a:spLocks noChangeArrowheads="1"/>
                </p:cNvSpPr>
                <p:nvPr/>
              </p:nvSpPr>
              <p:spPr bwMode="auto">
                <a:xfrm>
                  <a:off x="0" y="2014"/>
                  <a:ext cx="1857" cy="633"/>
                </a:xfrm>
                <a:prstGeom prst="rect">
                  <a:avLst/>
                </a:prstGeom>
                <a:noFill/>
                <a:ln w="7">
                  <a:solidFill>
                    <a:srgbClr val="A0A0A0"/>
                  </a:solidFill>
                  <a:miter lim="800000"/>
                  <a:headEnd/>
                  <a:tailEnd/>
                </a:ln>
              </p:spPr>
              <p:txBody>
                <a:bodyPr wrap="none" lIns="90000" tIns="46800" rIns="90000" bIns="46800" anchor="ctr"/>
                <a:lstStyle/>
                <a:p>
                  <a:endParaRPr lang="en-US"/>
                </a:p>
              </p:txBody>
            </p:sp>
          </p:grpSp>
          <p:grpSp>
            <p:nvGrpSpPr>
              <p:cNvPr id="53266" name="Group 34"/>
              <p:cNvGrpSpPr>
                <a:grpSpLocks/>
              </p:cNvGrpSpPr>
              <p:nvPr/>
            </p:nvGrpSpPr>
            <p:grpSpPr bwMode="auto">
              <a:xfrm>
                <a:off x="1857" y="2014"/>
                <a:ext cx="1202" cy="633"/>
                <a:chOff x="1857" y="2014"/>
                <a:chExt cx="1202" cy="633"/>
              </a:xfrm>
            </p:grpSpPr>
            <p:sp>
              <p:nvSpPr>
                <p:cNvPr id="53309" name="Rectangle 35"/>
                <p:cNvSpPr>
                  <a:spLocks noChangeArrowheads="1"/>
                </p:cNvSpPr>
                <p:nvPr/>
              </p:nvSpPr>
              <p:spPr bwMode="auto">
                <a:xfrm>
                  <a:off x="1900" y="2014"/>
                  <a:ext cx="1116" cy="633"/>
                </a:xfrm>
                <a:prstGeom prst="rect">
                  <a:avLst/>
                </a:prstGeom>
                <a:noFill/>
                <a:ln w="9525">
                  <a:noFill/>
                  <a:miter lim="800000"/>
                  <a:headEnd/>
                  <a:tailEnd/>
                </a:ln>
              </p:spPr>
              <p:txBody>
                <a:bodyPr lIns="90000" tIns="46800" rIns="90000" bIns="46800"/>
                <a:lstStyle/>
                <a:p>
                  <a:pPr eaLnBrk="0" hangingPunct="0">
                    <a:spcBef>
                      <a:spcPct val="0"/>
                    </a:spcBef>
                  </a:pPr>
                  <a:r>
                    <a:rPr lang="en-US" sz="1200">
                      <a:latin typeface="Times" pitchFamily="18" charset="0"/>
                      <a:cs typeface="Times New Roman" pitchFamily="18" charset="0"/>
                    </a:rPr>
                    <a:t>Add external L2 cache using faster technology than main memory</a:t>
                  </a:r>
                </a:p>
                <a:p>
                  <a:pPr eaLnBrk="0" hangingPunct="0">
                    <a:spcBef>
                      <a:spcPct val="0"/>
                    </a:spcBef>
                  </a:pPr>
                  <a:endParaRPr lang="en-US" sz="2400">
                    <a:latin typeface="Times New Roman" pitchFamily="18" charset="0"/>
                  </a:endParaRPr>
                </a:p>
              </p:txBody>
            </p:sp>
            <p:sp>
              <p:nvSpPr>
                <p:cNvPr id="53310" name="Rectangle 36"/>
                <p:cNvSpPr>
                  <a:spLocks noChangeArrowheads="1"/>
                </p:cNvSpPr>
                <p:nvPr/>
              </p:nvSpPr>
              <p:spPr bwMode="auto">
                <a:xfrm>
                  <a:off x="1857" y="2014"/>
                  <a:ext cx="1202" cy="633"/>
                </a:xfrm>
                <a:prstGeom prst="rect">
                  <a:avLst/>
                </a:prstGeom>
                <a:noFill/>
                <a:ln w="7">
                  <a:solidFill>
                    <a:srgbClr val="A0A0A0"/>
                  </a:solidFill>
                  <a:miter lim="800000"/>
                  <a:headEnd/>
                  <a:tailEnd/>
                </a:ln>
              </p:spPr>
              <p:txBody>
                <a:bodyPr wrap="none" lIns="90000" tIns="46800" rIns="90000" bIns="46800" anchor="ctr"/>
                <a:lstStyle/>
                <a:p>
                  <a:endParaRPr lang="en-US"/>
                </a:p>
              </p:txBody>
            </p:sp>
          </p:grpSp>
          <p:grpSp>
            <p:nvGrpSpPr>
              <p:cNvPr id="53267" name="Group 37"/>
              <p:cNvGrpSpPr>
                <a:grpSpLocks/>
              </p:cNvGrpSpPr>
              <p:nvPr/>
            </p:nvGrpSpPr>
            <p:grpSpPr bwMode="auto">
              <a:xfrm>
                <a:off x="3059" y="2014"/>
                <a:ext cx="1029" cy="633"/>
                <a:chOff x="3059" y="2014"/>
                <a:chExt cx="1029" cy="633"/>
              </a:xfrm>
            </p:grpSpPr>
            <p:sp>
              <p:nvSpPr>
                <p:cNvPr id="53307" name="Rectangle 38"/>
                <p:cNvSpPr>
                  <a:spLocks noChangeArrowheads="1"/>
                </p:cNvSpPr>
                <p:nvPr/>
              </p:nvSpPr>
              <p:spPr bwMode="auto">
                <a:xfrm>
                  <a:off x="3102" y="2014"/>
                  <a:ext cx="943" cy="633"/>
                </a:xfrm>
                <a:prstGeom prst="rect">
                  <a:avLst/>
                </a:prstGeom>
                <a:noFill/>
                <a:ln w="9525">
                  <a:noFill/>
                  <a:miter lim="800000"/>
                  <a:headEnd/>
                  <a:tailEnd/>
                </a:ln>
              </p:spPr>
              <p:txBody>
                <a:bodyPr lIns="90000" tIns="46800" rIns="90000" bIns="46800"/>
                <a:lstStyle/>
                <a:p>
                  <a:pPr algn="ctr" eaLnBrk="0" hangingPunct="0">
                    <a:spcBef>
                      <a:spcPct val="0"/>
                    </a:spcBef>
                  </a:pPr>
                  <a:r>
                    <a:rPr lang="en-US" sz="1200">
                      <a:latin typeface="Times" pitchFamily="18" charset="0"/>
                      <a:cs typeface="Times New Roman" pitchFamily="18" charset="0"/>
                    </a:rPr>
                    <a:t>486</a:t>
                  </a:r>
                </a:p>
                <a:p>
                  <a:pPr algn="ctr" eaLnBrk="0" hangingPunct="0">
                    <a:spcBef>
                      <a:spcPct val="0"/>
                    </a:spcBef>
                  </a:pPr>
                  <a:endParaRPr lang="en-US" sz="2400">
                    <a:latin typeface="Times New Roman" pitchFamily="18" charset="0"/>
                  </a:endParaRPr>
                </a:p>
              </p:txBody>
            </p:sp>
            <p:sp>
              <p:nvSpPr>
                <p:cNvPr id="53308" name="Rectangle 39"/>
                <p:cNvSpPr>
                  <a:spLocks noChangeArrowheads="1"/>
                </p:cNvSpPr>
                <p:nvPr/>
              </p:nvSpPr>
              <p:spPr bwMode="auto">
                <a:xfrm>
                  <a:off x="3059" y="2014"/>
                  <a:ext cx="1029" cy="633"/>
                </a:xfrm>
                <a:prstGeom prst="rect">
                  <a:avLst/>
                </a:prstGeom>
                <a:noFill/>
                <a:ln w="7">
                  <a:solidFill>
                    <a:srgbClr val="A0A0A0"/>
                  </a:solidFill>
                  <a:miter lim="800000"/>
                  <a:headEnd/>
                  <a:tailEnd/>
                </a:ln>
              </p:spPr>
              <p:txBody>
                <a:bodyPr wrap="none" lIns="90000" tIns="46800" rIns="90000" bIns="46800" anchor="ctr"/>
                <a:lstStyle/>
                <a:p>
                  <a:endParaRPr lang="en-US"/>
                </a:p>
              </p:txBody>
            </p:sp>
          </p:grpSp>
          <p:grpSp>
            <p:nvGrpSpPr>
              <p:cNvPr id="53268" name="Group 40"/>
              <p:cNvGrpSpPr>
                <a:grpSpLocks/>
              </p:cNvGrpSpPr>
              <p:nvPr/>
            </p:nvGrpSpPr>
            <p:grpSpPr bwMode="auto">
              <a:xfrm>
                <a:off x="0" y="2647"/>
                <a:ext cx="1857" cy="978"/>
                <a:chOff x="0" y="2647"/>
                <a:chExt cx="1857" cy="978"/>
              </a:xfrm>
            </p:grpSpPr>
            <p:sp>
              <p:nvSpPr>
                <p:cNvPr id="53305" name="Rectangle 41"/>
                <p:cNvSpPr>
                  <a:spLocks noChangeArrowheads="1"/>
                </p:cNvSpPr>
                <p:nvPr/>
              </p:nvSpPr>
              <p:spPr bwMode="auto">
                <a:xfrm>
                  <a:off x="43" y="2647"/>
                  <a:ext cx="1771" cy="978"/>
                </a:xfrm>
                <a:prstGeom prst="rect">
                  <a:avLst/>
                </a:prstGeom>
                <a:noFill/>
                <a:ln w="9525">
                  <a:noFill/>
                  <a:miter lim="800000"/>
                  <a:headEnd/>
                  <a:tailEnd/>
                </a:ln>
              </p:spPr>
              <p:txBody>
                <a:bodyPr lIns="90000" tIns="46800" rIns="90000" bIns="46800" anchor="ctr"/>
                <a:lstStyle/>
                <a:p>
                  <a:pPr eaLnBrk="0" hangingPunct="0">
                    <a:spcBef>
                      <a:spcPct val="0"/>
                    </a:spcBef>
                  </a:pPr>
                  <a:r>
                    <a:rPr lang="en-US" sz="1200">
                      <a:latin typeface="Times" pitchFamily="18" charset="0"/>
                      <a:cs typeface="Times New Roman" pitchFamily="18" charset="0"/>
                    </a:rPr>
                    <a:t>Contention occurs when both the Instruction Prefetcher and the Execution Unit simultaneously require access to the cache. In that case, the Prefetcher is stalled while the Execution Unit’s data access takes place.</a:t>
                  </a:r>
                </a:p>
                <a:p>
                  <a:pPr eaLnBrk="0" hangingPunct="0">
                    <a:spcBef>
                      <a:spcPct val="0"/>
                    </a:spcBef>
                  </a:pPr>
                  <a:endParaRPr lang="en-US" sz="2400">
                    <a:latin typeface="Times New Roman" pitchFamily="18" charset="0"/>
                  </a:endParaRPr>
                </a:p>
              </p:txBody>
            </p:sp>
            <p:sp>
              <p:nvSpPr>
                <p:cNvPr id="53306" name="Rectangle 42"/>
                <p:cNvSpPr>
                  <a:spLocks noChangeArrowheads="1"/>
                </p:cNvSpPr>
                <p:nvPr/>
              </p:nvSpPr>
              <p:spPr bwMode="auto">
                <a:xfrm>
                  <a:off x="0" y="2647"/>
                  <a:ext cx="1857" cy="978"/>
                </a:xfrm>
                <a:prstGeom prst="rect">
                  <a:avLst/>
                </a:prstGeom>
                <a:noFill/>
                <a:ln w="7">
                  <a:solidFill>
                    <a:srgbClr val="A0A0A0"/>
                  </a:solidFill>
                  <a:miter lim="800000"/>
                  <a:headEnd/>
                  <a:tailEnd/>
                </a:ln>
              </p:spPr>
              <p:txBody>
                <a:bodyPr wrap="none" lIns="90000" tIns="46800" rIns="90000" bIns="46800" anchor="ctr"/>
                <a:lstStyle/>
                <a:p>
                  <a:endParaRPr lang="en-US"/>
                </a:p>
              </p:txBody>
            </p:sp>
          </p:grpSp>
          <p:grpSp>
            <p:nvGrpSpPr>
              <p:cNvPr id="53269" name="Group 43"/>
              <p:cNvGrpSpPr>
                <a:grpSpLocks/>
              </p:cNvGrpSpPr>
              <p:nvPr/>
            </p:nvGrpSpPr>
            <p:grpSpPr bwMode="auto">
              <a:xfrm>
                <a:off x="1857" y="2647"/>
                <a:ext cx="1202" cy="978"/>
                <a:chOff x="1857" y="2647"/>
                <a:chExt cx="1202" cy="978"/>
              </a:xfrm>
            </p:grpSpPr>
            <p:sp>
              <p:nvSpPr>
                <p:cNvPr id="53303" name="Rectangle 44"/>
                <p:cNvSpPr>
                  <a:spLocks noChangeArrowheads="1"/>
                </p:cNvSpPr>
                <p:nvPr/>
              </p:nvSpPr>
              <p:spPr bwMode="auto">
                <a:xfrm>
                  <a:off x="1900" y="2647"/>
                  <a:ext cx="1116" cy="978"/>
                </a:xfrm>
                <a:prstGeom prst="rect">
                  <a:avLst/>
                </a:prstGeom>
                <a:noFill/>
                <a:ln w="9525">
                  <a:noFill/>
                  <a:miter lim="800000"/>
                  <a:headEnd/>
                  <a:tailEnd/>
                </a:ln>
              </p:spPr>
              <p:txBody>
                <a:bodyPr lIns="90000" tIns="46800" rIns="90000" bIns="46800"/>
                <a:lstStyle/>
                <a:p>
                  <a:pPr eaLnBrk="0" hangingPunct="0">
                    <a:spcBef>
                      <a:spcPct val="0"/>
                    </a:spcBef>
                  </a:pPr>
                  <a:r>
                    <a:rPr lang="en-US" sz="1200">
                      <a:latin typeface="Times" pitchFamily="18" charset="0"/>
                      <a:cs typeface="Times New Roman" pitchFamily="18" charset="0"/>
                    </a:rPr>
                    <a:t>Create separate data and instruction caches.</a:t>
                  </a:r>
                </a:p>
                <a:p>
                  <a:pPr eaLnBrk="0" hangingPunct="0">
                    <a:spcBef>
                      <a:spcPct val="0"/>
                    </a:spcBef>
                  </a:pPr>
                  <a:endParaRPr lang="en-US" sz="2400">
                    <a:latin typeface="Times New Roman" pitchFamily="18" charset="0"/>
                  </a:endParaRPr>
                </a:p>
              </p:txBody>
            </p:sp>
            <p:sp>
              <p:nvSpPr>
                <p:cNvPr id="53304" name="Rectangle 45"/>
                <p:cNvSpPr>
                  <a:spLocks noChangeArrowheads="1"/>
                </p:cNvSpPr>
                <p:nvPr/>
              </p:nvSpPr>
              <p:spPr bwMode="auto">
                <a:xfrm>
                  <a:off x="1857" y="2647"/>
                  <a:ext cx="1202" cy="978"/>
                </a:xfrm>
                <a:prstGeom prst="rect">
                  <a:avLst/>
                </a:prstGeom>
                <a:noFill/>
                <a:ln w="7">
                  <a:solidFill>
                    <a:srgbClr val="A0A0A0"/>
                  </a:solidFill>
                  <a:miter lim="800000"/>
                  <a:headEnd/>
                  <a:tailEnd/>
                </a:ln>
              </p:spPr>
              <p:txBody>
                <a:bodyPr wrap="none" lIns="90000" tIns="46800" rIns="90000" bIns="46800" anchor="ctr"/>
                <a:lstStyle/>
                <a:p>
                  <a:endParaRPr lang="en-US"/>
                </a:p>
              </p:txBody>
            </p:sp>
          </p:grpSp>
          <p:grpSp>
            <p:nvGrpSpPr>
              <p:cNvPr id="53270" name="Group 46"/>
              <p:cNvGrpSpPr>
                <a:grpSpLocks/>
              </p:cNvGrpSpPr>
              <p:nvPr/>
            </p:nvGrpSpPr>
            <p:grpSpPr bwMode="auto">
              <a:xfrm>
                <a:off x="3059" y="2647"/>
                <a:ext cx="1029" cy="978"/>
                <a:chOff x="3059" y="2647"/>
                <a:chExt cx="1029" cy="978"/>
              </a:xfrm>
            </p:grpSpPr>
            <p:sp>
              <p:nvSpPr>
                <p:cNvPr id="53301" name="Rectangle 47"/>
                <p:cNvSpPr>
                  <a:spLocks noChangeArrowheads="1"/>
                </p:cNvSpPr>
                <p:nvPr/>
              </p:nvSpPr>
              <p:spPr bwMode="auto">
                <a:xfrm>
                  <a:off x="3102" y="2647"/>
                  <a:ext cx="943" cy="978"/>
                </a:xfrm>
                <a:prstGeom prst="rect">
                  <a:avLst/>
                </a:prstGeom>
                <a:noFill/>
                <a:ln w="9525">
                  <a:noFill/>
                  <a:miter lim="800000"/>
                  <a:headEnd/>
                  <a:tailEnd/>
                </a:ln>
              </p:spPr>
              <p:txBody>
                <a:bodyPr lIns="90000" tIns="46800" rIns="90000" bIns="46800"/>
                <a:lstStyle/>
                <a:p>
                  <a:pPr algn="ctr" eaLnBrk="0" hangingPunct="0">
                    <a:spcBef>
                      <a:spcPct val="0"/>
                    </a:spcBef>
                  </a:pPr>
                  <a:r>
                    <a:rPr lang="en-US" sz="1200">
                      <a:latin typeface="Times" pitchFamily="18" charset="0"/>
                      <a:cs typeface="Times New Roman" pitchFamily="18" charset="0"/>
                    </a:rPr>
                    <a:t>Pentium</a:t>
                  </a:r>
                </a:p>
                <a:p>
                  <a:pPr algn="ctr" eaLnBrk="0" hangingPunct="0">
                    <a:spcBef>
                      <a:spcPct val="0"/>
                    </a:spcBef>
                  </a:pPr>
                  <a:endParaRPr lang="en-US" sz="2400">
                    <a:latin typeface="Times New Roman" pitchFamily="18" charset="0"/>
                  </a:endParaRPr>
                </a:p>
              </p:txBody>
            </p:sp>
            <p:sp>
              <p:nvSpPr>
                <p:cNvPr id="53302" name="Rectangle 48"/>
                <p:cNvSpPr>
                  <a:spLocks noChangeArrowheads="1"/>
                </p:cNvSpPr>
                <p:nvPr/>
              </p:nvSpPr>
              <p:spPr bwMode="auto">
                <a:xfrm>
                  <a:off x="3059" y="2647"/>
                  <a:ext cx="1029" cy="978"/>
                </a:xfrm>
                <a:prstGeom prst="rect">
                  <a:avLst/>
                </a:prstGeom>
                <a:noFill/>
                <a:ln w="7">
                  <a:solidFill>
                    <a:srgbClr val="A0A0A0"/>
                  </a:solidFill>
                  <a:miter lim="800000"/>
                  <a:headEnd/>
                  <a:tailEnd/>
                </a:ln>
              </p:spPr>
              <p:txBody>
                <a:bodyPr wrap="none" lIns="90000" tIns="46800" rIns="90000" bIns="46800" anchor="ctr"/>
                <a:lstStyle/>
                <a:p>
                  <a:endParaRPr lang="en-US"/>
                </a:p>
              </p:txBody>
            </p:sp>
          </p:grpSp>
          <p:grpSp>
            <p:nvGrpSpPr>
              <p:cNvPr id="53271" name="Group 49"/>
              <p:cNvGrpSpPr>
                <a:grpSpLocks/>
              </p:cNvGrpSpPr>
              <p:nvPr/>
            </p:nvGrpSpPr>
            <p:grpSpPr bwMode="auto">
              <a:xfrm>
                <a:off x="0" y="3625"/>
                <a:ext cx="1857" cy="1496"/>
                <a:chOff x="0" y="3625"/>
                <a:chExt cx="1857" cy="1496"/>
              </a:xfrm>
            </p:grpSpPr>
            <p:sp>
              <p:nvSpPr>
                <p:cNvPr id="53299" name="Rectangle 50"/>
                <p:cNvSpPr>
                  <a:spLocks noChangeArrowheads="1"/>
                </p:cNvSpPr>
                <p:nvPr/>
              </p:nvSpPr>
              <p:spPr bwMode="auto">
                <a:xfrm>
                  <a:off x="43" y="3625"/>
                  <a:ext cx="1771" cy="1496"/>
                </a:xfrm>
                <a:prstGeom prst="rect">
                  <a:avLst/>
                </a:prstGeom>
                <a:noFill/>
                <a:ln w="9525">
                  <a:noFill/>
                  <a:miter lim="800000"/>
                  <a:headEnd/>
                  <a:tailEnd/>
                </a:ln>
              </p:spPr>
              <p:txBody>
                <a:bodyPr lIns="90000" tIns="46800" rIns="90000" bIns="46800" anchor="ctr"/>
                <a:lstStyle/>
                <a:p>
                  <a:pPr eaLnBrk="0" hangingPunct="0">
                    <a:spcBef>
                      <a:spcPct val="0"/>
                    </a:spcBef>
                  </a:pPr>
                  <a:r>
                    <a:rPr lang="en-US" sz="1200">
                      <a:latin typeface="Times" pitchFamily="18" charset="0"/>
                      <a:cs typeface="Times New Roman" pitchFamily="18" charset="0"/>
                    </a:rPr>
                    <a:t>Increased processor speed results in external bus becoming a bottleneck for L2 cache access.</a:t>
                  </a:r>
                </a:p>
                <a:p>
                  <a:pPr eaLnBrk="0" hangingPunct="0">
                    <a:spcBef>
                      <a:spcPct val="0"/>
                    </a:spcBef>
                  </a:pPr>
                  <a:endParaRPr lang="en-US" sz="2400">
                    <a:latin typeface="Times New Roman" pitchFamily="18" charset="0"/>
                  </a:endParaRPr>
                </a:p>
              </p:txBody>
            </p:sp>
            <p:sp>
              <p:nvSpPr>
                <p:cNvPr id="53300" name="Rectangle 51"/>
                <p:cNvSpPr>
                  <a:spLocks noChangeArrowheads="1"/>
                </p:cNvSpPr>
                <p:nvPr/>
              </p:nvSpPr>
              <p:spPr bwMode="auto">
                <a:xfrm>
                  <a:off x="0" y="3625"/>
                  <a:ext cx="1857" cy="1496"/>
                </a:xfrm>
                <a:prstGeom prst="rect">
                  <a:avLst/>
                </a:prstGeom>
                <a:noFill/>
                <a:ln w="7">
                  <a:solidFill>
                    <a:srgbClr val="A0A0A0"/>
                  </a:solidFill>
                  <a:miter lim="800000"/>
                  <a:headEnd/>
                  <a:tailEnd/>
                </a:ln>
              </p:spPr>
              <p:txBody>
                <a:bodyPr wrap="none" lIns="90000" tIns="46800" rIns="90000" bIns="46800" anchor="ctr"/>
                <a:lstStyle/>
                <a:p>
                  <a:endParaRPr lang="en-US"/>
                </a:p>
              </p:txBody>
            </p:sp>
          </p:grpSp>
          <p:grpSp>
            <p:nvGrpSpPr>
              <p:cNvPr id="53272" name="Group 52"/>
              <p:cNvGrpSpPr>
                <a:grpSpLocks/>
              </p:cNvGrpSpPr>
              <p:nvPr/>
            </p:nvGrpSpPr>
            <p:grpSpPr bwMode="auto">
              <a:xfrm>
                <a:off x="1857" y="3625"/>
                <a:ext cx="1202" cy="978"/>
                <a:chOff x="1857" y="3625"/>
                <a:chExt cx="1202" cy="978"/>
              </a:xfrm>
            </p:grpSpPr>
            <p:sp>
              <p:nvSpPr>
                <p:cNvPr id="53297" name="Rectangle 53"/>
                <p:cNvSpPr>
                  <a:spLocks noChangeArrowheads="1"/>
                </p:cNvSpPr>
                <p:nvPr/>
              </p:nvSpPr>
              <p:spPr bwMode="auto">
                <a:xfrm>
                  <a:off x="1900" y="3625"/>
                  <a:ext cx="1116" cy="978"/>
                </a:xfrm>
                <a:prstGeom prst="rect">
                  <a:avLst/>
                </a:prstGeom>
                <a:noFill/>
                <a:ln w="9525">
                  <a:noFill/>
                  <a:miter lim="800000"/>
                  <a:headEnd/>
                  <a:tailEnd/>
                </a:ln>
              </p:spPr>
              <p:txBody>
                <a:bodyPr lIns="90000" tIns="46800" rIns="90000" bIns="46800"/>
                <a:lstStyle/>
                <a:p>
                  <a:pPr eaLnBrk="0" hangingPunct="0">
                    <a:spcBef>
                      <a:spcPct val="0"/>
                    </a:spcBef>
                  </a:pPr>
                  <a:r>
                    <a:rPr lang="en-US" sz="1200">
                      <a:latin typeface="Times" pitchFamily="18" charset="0"/>
                      <a:cs typeface="Times New Roman" pitchFamily="18" charset="0"/>
                    </a:rPr>
                    <a:t>Create separate back-side bus that runs at higher speed than the main (front-side) external bus. The BSB is dedicated to the L2 cache.</a:t>
                  </a:r>
                </a:p>
                <a:p>
                  <a:pPr eaLnBrk="0" hangingPunct="0">
                    <a:spcBef>
                      <a:spcPct val="0"/>
                    </a:spcBef>
                  </a:pPr>
                  <a:endParaRPr lang="en-US" sz="2400">
                    <a:latin typeface="Times New Roman" pitchFamily="18" charset="0"/>
                  </a:endParaRPr>
                </a:p>
              </p:txBody>
            </p:sp>
            <p:sp>
              <p:nvSpPr>
                <p:cNvPr id="53298" name="Rectangle 54"/>
                <p:cNvSpPr>
                  <a:spLocks noChangeArrowheads="1"/>
                </p:cNvSpPr>
                <p:nvPr/>
              </p:nvSpPr>
              <p:spPr bwMode="auto">
                <a:xfrm>
                  <a:off x="1857" y="3625"/>
                  <a:ext cx="1202" cy="978"/>
                </a:xfrm>
                <a:prstGeom prst="rect">
                  <a:avLst/>
                </a:prstGeom>
                <a:noFill/>
                <a:ln w="7">
                  <a:solidFill>
                    <a:srgbClr val="A0A0A0"/>
                  </a:solidFill>
                  <a:miter lim="800000"/>
                  <a:headEnd/>
                  <a:tailEnd/>
                </a:ln>
              </p:spPr>
              <p:txBody>
                <a:bodyPr wrap="none" lIns="90000" tIns="46800" rIns="90000" bIns="46800" anchor="ctr"/>
                <a:lstStyle/>
                <a:p>
                  <a:endParaRPr lang="en-US"/>
                </a:p>
              </p:txBody>
            </p:sp>
          </p:grpSp>
          <p:grpSp>
            <p:nvGrpSpPr>
              <p:cNvPr id="53273" name="Group 55"/>
              <p:cNvGrpSpPr>
                <a:grpSpLocks/>
              </p:cNvGrpSpPr>
              <p:nvPr/>
            </p:nvGrpSpPr>
            <p:grpSpPr bwMode="auto">
              <a:xfrm>
                <a:off x="3059" y="3625"/>
                <a:ext cx="1029" cy="978"/>
                <a:chOff x="3059" y="3625"/>
                <a:chExt cx="1029" cy="978"/>
              </a:xfrm>
            </p:grpSpPr>
            <p:sp>
              <p:nvSpPr>
                <p:cNvPr id="53295" name="Rectangle 56"/>
                <p:cNvSpPr>
                  <a:spLocks noChangeArrowheads="1"/>
                </p:cNvSpPr>
                <p:nvPr/>
              </p:nvSpPr>
              <p:spPr bwMode="auto">
                <a:xfrm>
                  <a:off x="3102" y="3625"/>
                  <a:ext cx="943" cy="978"/>
                </a:xfrm>
                <a:prstGeom prst="rect">
                  <a:avLst/>
                </a:prstGeom>
                <a:noFill/>
                <a:ln w="9525">
                  <a:noFill/>
                  <a:miter lim="800000"/>
                  <a:headEnd/>
                  <a:tailEnd/>
                </a:ln>
              </p:spPr>
              <p:txBody>
                <a:bodyPr lIns="90000" tIns="46800" rIns="90000" bIns="46800"/>
                <a:lstStyle/>
                <a:p>
                  <a:pPr algn="ctr" eaLnBrk="0" hangingPunct="0">
                    <a:spcBef>
                      <a:spcPct val="0"/>
                    </a:spcBef>
                  </a:pPr>
                  <a:r>
                    <a:rPr lang="en-US" sz="1200">
                      <a:latin typeface="Times" pitchFamily="18" charset="0"/>
                      <a:cs typeface="Times New Roman" pitchFamily="18" charset="0"/>
                    </a:rPr>
                    <a:t>Pentium Pro</a:t>
                  </a:r>
                </a:p>
                <a:p>
                  <a:pPr algn="ctr" eaLnBrk="0" hangingPunct="0">
                    <a:spcBef>
                      <a:spcPct val="0"/>
                    </a:spcBef>
                  </a:pPr>
                  <a:endParaRPr lang="en-US" sz="2400">
                    <a:latin typeface="Times New Roman" pitchFamily="18" charset="0"/>
                  </a:endParaRPr>
                </a:p>
              </p:txBody>
            </p:sp>
            <p:sp>
              <p:nvSpPr>
                <p:cNvPr id="53296" name="Rectangle 57"/>
                <p:cNvSpPr>
                  <a:spLocks noChangeArrowheads="1"/>
                </p:cNvSpPr>
                <p:nvPr/>
              </p:nvSpPr>
              <p:spPr bwMode="auto">
                <a:xfrm>
                  <a:off x="3059" y="3625"/>
                  <a:ext cx="1029" cy="978"/>
                </a:xfrm>
                <a:prstGeom prst="rect">
                  <a:avLst/>
                </a:prstGeom>
                <a:noFill/>
                <a:ln w="7">
                  <a:solidFill>
                    <a:srgbClr val="A0A0A0"/>
                  </a:solidFill>
                  <a:miter lim="800000"/>
                  <a:headEnd/>
                  <a:tailEnd/>
                </a:ln>
              </p:spPr>
              <p:txBody>
                <a:bodyPr wrap="none" lIns="90000" tIns="46800" rIns="90000" bIns="46800" anchor="ctr"/>
                <a:lstStyle/>
                <a:p>
                  <a:endParaRPr lang="en-US"/>
                </a:p>
              </p:txBody>
            </p:sp>
          </p:grpSp>
          <p:grpSp>
            <p:nvGrpSpPr>
              <p:cNvPr id="53274" name="Group 58"/>
              <p:cNvGrpSpPr>
                <a:grpSpLocks/>
              </p:cNvGrpSpPr>
              <p:nvPr/>
            </p:nvGrpSpPr>
            <p:grpSpPr bwMode="auto">
              <a:xfrm>
                <a:off x="1857" y="4603"/>
                <a:ext cx="1202" cy="518"/>
                <a:chOff x="1857" y="4603"/>
                <a:chExt cx="1202" cy="518"/>
              </a:xfrm>
            </p:grpSpPr>
            <p:sp>
              <p:nvSpPr>
                <p:cNvPr id="53293" name="Rectangle 59"/>
                <p:cNvSpPr>
                  <a:spLocks noChangeArrowheads="1"/>
                </p:cNvSpPr>
                <p:nvPr/>
              </p:nvSpPr>
              <p:spPr bwMode="auto">
                <a:xfrm>
                  <a:off x="1900" y="4603"/>
                  <a:ext cx="1116" cy="518"/>
                </a:xfrm>
                <a:prstGeom prst="rect">
                  <a:avLst/>
                </a:prstGeom>
                <a:noFill/>
                <a:ln w="9525">
                  <a:noFill/>
                  <a:miter lim="800000"/>
                  <a:headEnd/>
                  <a:tailEnd/>
                </a:ln>
              </p:spPr>
              <p:txBody>
                <a:bodyPr lIns="90000" tIns="46800" rIns="90000" bIns="46800"/>
                <a:lstStyle/>
                <a:p>
                  <a:pPr eaLnBrk="0" hangingPunct="0">
                    <a:spcBef>
                      <a:spcPct val="0"/>
                    </a:spcBef>
                  </a:pPr>
                  <a:r>
                    <a:rPr lang="en-US" sz="1200">
                      <a:latin typeface="Times" pitchFamily="18" charset="0"/>
                      <a:cs typeface="Times New Roman" pitchFamily="18" charset="0"/>
                    </a:rPr>
                    <a:t>Move L2 cache on to the processor chip.</a:t>
                  </a:r>
                </a:p>
                <a:p>
                  <a:pPr eaLnBrk="0" hangingPunct="0">
                    <a:spcBef>
                      <a:spcPct val="0"/>
                    </a:spcBef>
                  </a:pPr>
                  <a:endParaRPr lang="en-US" sz="2400">
                    <a:latin typeface="Times New Roman" pitchFamily="18" charset="0"/>
                  </a:endParaRPr>
                </a:p>
              </p:txBody>
            </p:sp>
            <p:sp>
              <p:nvSpPr>
                <p:cNvPr id="53294" name="Rectangle 60"/>
                <p:cNvSpPr>
                  <a:spLocks noChangeArrowheads="1"/>
                </p:cNvSpPr>
                <p:nvPr/>
              </p:nvSpPr>
              <p:spPr bwMode="auto">
                <a:xfrm>
                  <a:off x="1857" y="4603"/>
                  <a:ext cx="1202" cy="518"/>
                </a:xfrm>
                <a:prstGeom prst="rect">
                  <a:avLst/>
                </a:prstGeom>
                <a:noFill/>
                <a:ln w="7">
                  <a:solidFill>
                    <a:srgbClr val="A0A0A0"/>
                  </a:solidFill>
                  <a:miter lim="800000"/>
                  <a:headEnd/>
                  <a:tailEnd/>
                </a:ln>
              </p:spPr>
              <p:txBody>
                <a:bodyPr wrap="none" lIns="90000" tIns="46800" rIns="90000" bIns="46800" anchor="ctr"/>
                <a:lstStyle/>
                <a:p>
                  <a:endParaRPr lang="en-US"/>
                </a:p>
              </p:txBody>
            </p:sp>
          </p:grpSp>
          <p:grpSp>
            <p:nvGrpSpPr>
              <p:cNvPr id="53275" name="Group 61"/>
              <p:cNvGrpSpPr>
                <a:grpSpLocks/>
              </p:cNvGrpSpPr>
              <p:nvPr/>
            </p:nvGrpSpPr>
            <p:grpSpPr bwMode="auto">
              <a:xfrm>
                <a:off x="3059" y="4603"/>
                <a:ext cx="1029" cy="518"/>
                <a:chOff x="3059" y="4603"/>
                <a:chExt cx="1029" cy="518"/>
              </a:xfrm>
            </p:grpSpPr>
            <p:sp>
              <p:nvSpPr>
                <p:cNvPr id="53291" name="Rectangle 62"/>
                <p:cNvSpPr>
                  <a:spLocks noChangeArrowheads="1"/>
                </p:cNvSpPr>
                <p:nvPr/>
              </p:nvSpPr>
              <p:spPr bwMode="auto">
                <a:xfrm>
                  <a:off x="3102" y="4603"/>
                  <a:ext cx="943" cy="518"/>
                </a:xfrm>
                <a:prstGeom prst="rect">
                  <a:avLst/>
                </a:prstGeom>
                <a:noFill/>
                <a:ln w="9525">
                  <a:noFill/>
                  <a:miter lim="800000"/>
                  <a:headEnd/>
                  <a:tailEnd/>
                </a:ln>
              </p:spPr>
              <p:txBody>
                <a:bodyPr lIns="90000" tIns="46800" rIns="90000" bIns="46800"/>
                <a:lstStyle/>
                <a:p>
                  <a:pPr algn="ctr" eaLnBrk="0" hangingPunct="0">
                    <a:spcBef>
                      <a:spcPct val="0"/>
                    </a:spcBef>
                  </a:pPr>
                  <a:r>
                    <a:rPr lang="en-US" sz="1200">
                      <a:latin typeface="Times" pitchFamily="18" charset="0"/>
                      <a:cs typeface="Times New Roman" pitchFamily="18" charset="0"/>
                    </a:rPr>
                    <a:t>Pentium II</a:t>
                  </a:r>
                </a:p>
                <a:p>
                  <a:pPr algn="ctr" eaLnBrk="0" hangingPunct="0">
                    <a:spcBef>
                      <a:spcPct val="0"/>
                    </a:spcBef>
                  </a:pPr>
                  <a:endParaRPr lang="en-US" sz="2400">
                    <a:latin typeface="Times New Roman" pitchFamily="18" charset="0"/>
                  </a:endParaRPr>
                </a:p>
              </p:txBody>
            </p:sp>
            <p:sp>
              <p:nvSpPr>
                <p:cNvPr id="53292" name="Rectangle 63"/>
                <p:cNvSpPr>
                  <a:spLocks noChangeArrowheads="1"/>
                </p:cNvSpPr>
                <p:nvPr/>
              </p:nvSpPr>
              <p:spPr bwMode="auto">
                <a:xfrm>
                  <a:off x="3059" y="4603"/>
                  <a:ext cx="1029" cy="518"/>
                </a:xfrm>
                <a:prstGeom prst="rect">
                  <a:avLst/>
                </a:prstGeom>
                <a:noFill/>
                <a:ln w="7">
                  <a:solidFill>
                    <a:srgbClr val="A0A0A0"/>
                  </a:solidFill>
                  <a:miter lim="800000"/>
                  <a:headEnd/>
                  <a:tailEnd/>
                </a:ln>
              </p:spPr>
              <p:txBody>
                <a:bodyPr wrap="none" lIns="90000" tIns="46800" rIns="90000" bIns="46800" anchor="ctr"/>
                <a:lstStyle/>
                <a:p>
                  <a:endParaRPr lang="en-US"/>
                </a:p>
              </p:txBody>
            </p:sp>
          </p:grpSp>
          <p:grpSp>
            <p:nvGrpSpPr>
              <p:cNvPr id="53276" name="Group 64"/>
              <p:cNvGrpSpPr>
                <a:grpSpLocks/>
              </p:cNvGrpSpPr>
              <p:nvPr/>
            </p:nvGrpSpPr>
            <p:grpSpPr bwMode="auto">
              <a:xfrm>
                <a:off x="0" y="5121"/>
                <a:ext cx="1857" cy="921"/>
                <a:chOff x="0" y="5121"/>
                <a:chExt cx="1857" cy="921"/>
              </a:xfrm>
            </p:grpSpPr>
            <p:sp>
              <p:nvSpPr>
                <p:cNvPr id="53289" name="Rectangle 65"/>
                <p:cNvSpPr>
                  <a:spLocks noChangeArrowheads="1"/>
                </p:cNvSpPr>
                <p:nvPr/>
              </p:nvSpPr>
              <p:spPr bwMode="auto">
                <a:xfrm>
                  <a:off x="43" y="5121"/>
                  <a:ext cx="1771" cy="921"/>
                </a:xfrm>
                <a:prstGeom prst="rect">
                  <a:avLst/>
                </a:prstGeom>
                <a:noFill/>
                <a:ln w="9525">
                  <a:noFill/>
                  <a:miter lim="800000"/>
                  <a:headEnd/>
                  <a:tailEnd/>
                </a:ln>
              </p:spPr>
              <p:txBody>
                <a:bodyPr lIns="90000" tIns="46800" rIns="90000" bIns="46800" anchor="ctr"/>
                <a:lstStyle/>
                <a:p>
                  <a:pPr eaLnBrk="0" hangingPunct="0">
                    <a:spcBef>
                      <a:spcPct val="0"/>
                    </a:spcBef>
                  </a:pPr>
                  <a:r>
                    <a:rPr lang="en-US" sz="1200">
                      <a:latin typeface="Times" pitchFamily="18" charset="0"/>
                      <a:cs typeface="Times New Roman" pitchFamily="18" charset="0"/>
                    </a:rPr>
                    <a:t>Some applications deal with massive databases and must have rapid access to large amounts of data. The on-chip caches are too small.</a:t>
                  </a:r>
                </a:p>
                <a:p>
                  <a:pPr eaLnBrk="0" hangingPunct="0">
                    <a:spcBef>
                      <a:spcPct val="0"/>
                    </a:spcBef>
                  </a:pPr>
                  <a:endParaRPr lang="en-US" sz="2400">
                    <a:latin typeface="Times New Roman" pitchFamily="18" charset="0"/>
                  </a:endParaRPr>
                </a:p>
              </p:txBody>
            </p:sp>
            <p:sp>
              <p:nvSpPr>
                <p:cNvPr id="53290" name="Rectangle 66"/>
                <p:cNvSpPr>
                  <a:spLocks noChangeArrowheads="1"/>
                </p:cNvSpPr>
                <p:nvPr/>
              </p:nvSpPr>
              <p:spPr bwMode="auto">
                <a:xfrm>
                  <a:off x="0" y="5121"/>
                  <a:ext cx="1857" cy="921"/>
                </a:xfrm>
                <a:prstGeom prst="rect">
                  <a:avLst/>
                </a:prstGeom>
                <a:noFill/>
                <a:ln w="7">
                  <a:solidFill>
                    <a:srgbClr val="A0A0A0"/>
                  </a:solidFill>
                  <a:miter lim="800000"/>
                  <a:headEnd/>
                  <a:tailEnd/>
                </a:ln>
              </p:spPr>
              <p:txBody>
                <a:bodyPr wrap="none" lIns="90000" tIns="46800" rIns="90000" bIns="46800" anchor="ctr"/>
                <a:lstStyle/>
                <a:p>
                  <a:endParaRPr lang="en-US"/>
                </a:p>
              </p:txBody>
            </p:sp>
          </p:grpSp>
          <p:grpSp>
            <p:nvGrpSpPr>
              <p:cNvPr id="53277" name="Group 67"/>
              <p:cNvGrpSpPr>
                <a:grpSpLocks/>
              </p:cNvGrpSpPr>
              <p:nvPr/>
            </p:nvGrpSpPr>
            <p:grpSpPr bwMode="auto">
              <a:xfrm>
                <a:off x="1857" y="5121"/>
                <a:ext cx="1202" cy="518"/>
                <a:chOff x="1857" y="5121"/>
                <a:chExt cx="1202" cy="518"/>
              </a:xfrm>
            </p:grpSpPr>
            <p:sp>
              <p:nvSpPr>
                <p:cNvPr id="53287" name="Rectangle 68"/>
                <p:cNvSpPr>
                  <a:spLocks noChangeArrowheads="1"/>
                </p:cNvSpPr>
                <p:nvPr/>
              </p:nvSpPr>
              <p:spPr bwMode="auto">
                <a:xfrm>
                  <a:off x="1900" y="5121"/>
                  <a:ext cx="1116" cy="518"/>
                </a:xfrm>
                <a:prstGeom prst="rect">
                  <a:avLst/>
                </a:prstGeom>
                <a:noFill/>
                <a:ln w="9525">
                  <a:noFill/>
                  <a:miter lim="800000"/>
                  <a:headEnd/>
                  <a:tailEnd/>
                </a:ln>
              </p:spPr>
              <p:txBody>
                <a:bodyPr lIns="90000" tIns="46800" rIns="90000" bIns="46800"/>
                <a:lstStyle/>
                <a:p>
                  <a:pPr eaLnBrk="0" hangingPunct="0">
                    <a:spcBef>
                      <a:spcPct val="0"/>
                    </a:spcBef>
                  </a:pPr>
                  <a:r>
                    <a:rPr lang="en-US" sz="1200">
                      <a:latin typeface="Times" pitchFamily="18" charset="0"/>
                      <a:cs typeface="Times New Roman" pitchFamily="18" charset="0"/>
                    </a:rPr>
                    <a:t>Add external L3 cache.</a:t>
                  </a:r>
                </a:p>
                <a:p>
                  <a:pPr eaLnBrk="0" hangingPunct="0">
                    <a:spcBef>
                      <a:spcPct val="0"/>
                    </a:spcBef>
                  </a:pPr>
                  <a:endParaRPr lang="en-US" sz="2400">
                    <a:latin typeface="Times New Roman" pitchFamily="18" charset="0"/>
                  </a:endParaRPr>
                </a:p>
              </p:txBody>
            </p:sp>
            <p:sp>
              <p:nvSpPr>
                <p:cNvPr id="53288" name="Rectangle 69"/>
                <p:cNvSpPr>
                  <a:spLocks noChangeArrowheads="1"/>
                </p:cNvSpPr>
                <p:nvPr/>
              </p:nvSpPr>
              <p:spPr bwMode="auto">
                <a:xfrm>
                  <a:off x="1857" y="5121"/>
                  <a:ext cx="1202" cy="518"/>
                </a:xfrm>
                <a:prstGeom prst="rect">
                  <a:avLst/>
                </a:prstGeom>
                <a:noFill/>
                <a:ln w="7">
                  <a:solidFill>
                    <a:srgbClr val="A0A0A0"/>
                  </a:solidFill>
                  <a:miter lim="800000"/>
                  <a:headEnd/>
                  <a:tailEnd/>
                </a:ln>
              </p:spPr>
              <p:txBody>
                <a:bodyPr wrap="none" lIns="90000" tIns="46800" rIns="90000" bIns="46800" anchor="ctr"/>
                <a:lstStyle/>
                <a:p>
                  <a:endParaRPr lang="en-US"/>
                </a:p>
              </p:txBody>
            </p:sp>
          </p:grpSp>
          <p:grpSp>
            <p:nvGrpSpPr>
              <p:cNvPr id="53278" name="Group 70"/>
              <p:cNvGrpSpPr>
                <a:grpSpLocks/>
              </p:cNvGrpSpPr>
              <p:nvPr/>
            </p:nvGrpSpPr>
            <p:grpSpPr bwMode="auto">
              <a:xfrm>
                <a:off x="3059" y="5121"/>
                <a:ext cx="1029" cy="518"/>
                <a:chOff x="3059" y="5121"/>
                <a:chExt cx="1029" cy="518"/>
              </a:xfrm>
            </p:grpSpPr>
            <p:sp>
              <p:nvSpPr>
                <p:cNvPr id="53285" name="Rectangle 71"/>
                <p:cNvSpPr>
                  <a:spLocks noChangeArrowheads="1"/>
                </p:cNvSpPr>
                <p:nvPr/>
              </p:nvSpPr>
              <p:spPr bwMode="auto">
                <a:xfrm>
                  <a:off x="3102" y="5121"/>
                  <a:ext cx="943" cy="518"/>
                </a:xfrm>
                <a:prstGeom prst="rect">
                  <a:avLst/>
                </a:prstGeom>
                <a:noFill/>
                <a:ln w="9525">
                  <a:noFill/>
                  <a:miter lim="800000"/>
                  <a:headEnd/>
                  <a:tailEnd/>
                </a:ln>
              </p:spPr>
              <p:txBody>
                <a:bodyPr lIns="90000" tIns="46800" rIns="90000" bIns="46800"/>
                <a:lstStyle/>
                <a:p>
                  <a:pPr algn="ctr" eaLnBrk="0" hangingPunct="0">
                    <a:spcBef>
                      <a:spcPct val="0"/>
                    </a:spcBef>
                  </a:pPr>
                  <a:r>
                    <a:rPr lang="en-US" sz="1200">
                      <a:latin typeface="Times" pitchFamily="18" charset="0"/>
                      <a:cs typeface="Times New Roman" pitchFamily="18" charset="0"/>
                    </a:rPr>
                    <a:t>Pentium III</a:t>
                  </a:r>
                </a:p>
                <a:p>
                  <a:pPr algn="ctr" eaLnBrk="0" hangingPunct="0">
                    <a:spcBef>
                      <a:spcPct val="0"/>
                    </a:spcBef>
                  </a:pPr>
                  <a:r>
                    <a:rPr lang="en-US" sz="1200">
                      <a:latin typeface="Times" pitchFamily="18" charset="0"/>
                      <a:cs typeface="Times New Roman" pitchFamily="18" charset="0"/>
                    </a:rPr>
                    <a:t> </a:t>
                  </a:r>
                </a:p>
                <a:p>
                  <a:pPr algn="ctr" eaLnBrk="0" hangingPunct="0">
                    <a:spcBef>
                      <a:spcPct val="0"/>
                    </a:spcBef>
                  </a:pPr>
                  <a:endParaRPr lang="en-US" sz="2400">
                    <a:latin typeface="Times New Roman" pitchFamily="18" charset="0"/>
                  </a:endParaRPr>
                </a:p>
              </p:txBody>
            </p:sp>
            <p:sp>
              <p:nvSpPr>
                <p:cNvPr id="53286" name="Rectangle 72"/>
                <p:cNvSpPr>
                  <a:spLocks noChangeArrowheads="1"/>
                </p:cNvSpPr>
                <p:nvPr/>
              </p:nvSpPr>
              <p:spPr bwMode="auto">
                <a:xfrm>
                  <a:off x="3059" y="5121"/>
                  <a:ext cx="1029" cy="518"/>
                </a:xfrm>
                <a:prstGeom prst="rect">
                  <a:avLst/>
                </a:prstGeom>
                <a:noFill/>
                <a:ln w="7">
                  <a:solidFill>
                    <a:srgbClr val="A0A0A0"/>
                  </a:solidFill>
                  <a:miter lim="800000"/>
                  <a:headEnd/>
                  <a:tailEnd/>
                </a:ln>
              </p:spPr>
              <p:txBody>
                <a:bodyPr wrap="none" lIns="90000" tIns="46800" rIns="90000" bIns="46800" anchor="ctr"/>
                <a:lstStyle/>
                <a:p>
                  <a:endParaRPr lang="en-US"/>
                </a:p>
              </p:txBody>
            </p:sp>
          </p:grpSp>
          <p:grpSp>
            <p:nvGrpSpPr>
              <p:cNvPr id="53279" name="Group 73"/>
              <p:cNvGrpSpPr>
                <a:grpSpLocks/>
              </p:cNvGrpSpPr>
              <p:nvPr/>
            </p:nvGrpSpPr>
            <p:grpSpPr bwMode="auto">
              <a:xfrm>
                <a:off x="1857" y="5639"/>
                <a:ext cx="1202" cy="403"/>
                <a:chOff x="1857" y="5639"/>
                <a:chExt cx="1202" cy="403"/>
              </a:xfrm>
            </p:grpSpPr>
            <p:sp>
              <p:nvSpPr>
                <p:cNvPr id="53283" name="Rectangle 74"/>
                <p:cNvSpPr>
                  <a:spLocks noChangeArrowheads="1"/>
                </p:cNvSpPr>
                <p:nvPr/>
              </p:nvSpPr>
              <p:spPr bwMode="auto">
                <a:xfrm>
                  <a:off x="1900" y="5639"/>
                  <a:ext cx="1116" cy="403"/>
                </a:xfrm>
                <a:prstGeom prst="rect">
                  <a:avLst/>
                </a:prstGeom>
                <a:noFill/>
                <a:ln w="9525">
                  <a:noFill/>
                  <a:miter lim="800000"/>
                  <a:headEnd/>
                  <a:tailEnd/>
                </a:ln>
              </p:spPr>
              <p:txBody>
                <a:bodyPr lIns="90000" tIns="46800" rIns="90000" bIns="46800"/>
                <a:lstStyle/>
                <a:p>
                  <a:pPr eaLnBrk="0" hangingPunct="0">
                    <a:spcBef>
                      <a:spcPct val="0"/>
                    </a:spcBef>
                  </a:pPr>
                  <a:r>
                    <a:rPr lang="en-US" sz="1200">
                      <a:latin typeface="Times" pitchFamily="18" charset="0"/>
                      <a:cs typeface="Times New Roman" pitchFamily="18" charset="0"/>
                    </a:rPr>
                    <a:t>Move L3 cache on-chip.</a:t>
                  </a:r>
                </a:p>
                <a:p>
                  <a:pPr eaLnBrk="0" hangingPunct="0">
                    <a:spcBef>
                      <a:spcPct val="0"/>
                    </a:spcBef>
                  </a:pPr>
                  <a:endParaRPr lang="en-US" sz="2400">
                    <a:latin typeface="Times New Roman" pitchFamily="18" charset="0"/>
                  </a:endParaRPr>
                </a:p>
              </p:txBody>
            </p:sp>
            <p:sp>
              <p:nvSpPr>
                <p:cNvPr id="53284" name="Rectangle 75"/>
                <p:cNvSpPr>
                  <a:spLocks noChangeArrowheads="1"/>
                </p:cNvSpPr>
                <p:nvPr/>
              </p:nvSpPr>
              <p:spPr bwMode="auto">
                <a:xfrm>
                  <a:off x="1857" y="5639"/>
                  <a:ext cx="1202" cy="403"/>
                </a:xfrm>
                <a:prstGeom prst="rect">
                  <a:avLst/>
                </a:prstGeom>
                <a:noFill/>
                <a:ln w="7">
                  <a:solidFill>
                    <a:srgbClr val="A0A0A0"/>
                  </a:solidFill>
                  <a:miter lim="800000"/>
                  <a:headEnd/>
                  <a:tailEnd/>
                </a:ln>
              </p:spPr>
              <p:txBody>
                <a:bodyPr wrap="none" lIns="90000" tIns="46800" rIns="90000" bIns="46800" anchor="ctr"/>
                <a:lstStyle/>
                <a:p>
                  <a:endParaRPr lang="en-US"/>
                </a:p>
              </p:txBody>
            </p:sp>
          </p:grpSp>
          <p:grpSp>
            <p:nvGrpSpPr>
              <p:cNvPr id="53280" name="Group 76"/>
              <p:cNvGrpSpPr>
                <a:grpSpLocks/>
              </p:cNvGrpSpPr>
              <p:nvPr/>
            </p:nvGrpSpPr>
            <p:grpSpPr bwMode="auto">
              <a:xfrm>
                <a:off x="3059" y="5639"/>
                <a:ext cx="1029" cy="403"/>
                <a:chOff x="3059" y="5639"/>
                <a:chExt cx="1029" cy="403"/>
              </a:xfrm>
            </p:grpSpPr>
            <p:sp>
              <p:nvSpPr>
                <p:cNvPr id="53281" name="Rectangle 77"/>
                <p:cNvSpPr>
                  <a:spLocks noChangeArrowheads="1"/>
                </p:cNvSpPr>
                <p:nvPr/>
              </p:nvSpPr>
              <p:spPr bwMode="auto">
                <a:xfrm>
                  <a:off x="3102" y="5639"/>
                  <a:ext cx="943" cy="403"/>
                </a:xfrm>
                <a:prstGeom prst="rect">
                  <a:avLst/>
                </a:prstGeom>
                <a:noFill/>
                <a:ln w="9525">
                  <a:noFill/>
                  <a:miter lim="800000"/>
                  <a:headEnd/>
                  <a:tailEnd/>
                </a:ln>
              </p:spPr>
              <p:txBody>
                <a:bodyPr lIns="90000" tIns="46800" rIns="90000" bIns="46800"/>
                <a:lstStyle/>
                <a:p>
                  <a:pPr algn="ctr" eaLnBrk="0" hangingPunct="0">
                    <a:spcBef>
                      <a:spcPct val="0"/>
                    </a:spcBef>
                  </a:pPr>
                  <a:r>
                    <a:rPr lang="en-US" sz="1200">
                      <a:latin typeface="Times" pitchFamily="18" charset="0"/>
                      <a:cs typeface="Times New Roman" pitchFamily="18" charset="0"/>
                    </a:rPr>
                    <a:t>Pentium 4</a:t>
                  </a:r>
                </a:p>
                <a:p>
                  <a:pPr algn="ctr" eaLnBrk="0" hangingPunct="0">
                    <a:spcBef>
                      <a:spcPct val="0"/>
                    </a:spcBef>
                  </a:pPr>
                  <a:endParaRPr lang="en-US" sz="2400">
                    <a:latin typeface="Times New Roman" pitchFamily="18" charset="0"/>
                  </a:endParaRPr>
                </a:p>
              </p:txBody>
            </p:sp>
            <p:sp>
              <p:nvSpPr>
                <p:cNvPr id="53282" name="Rectangle 78"/>
                <p:cNvSpPr>
                  <a:spLocks noChangeArrowheads="1"/>
                </p:cNvSpPr>
                <p:nvPr/>
              </p:nvSpPr>
              <p:spPr bwMode="auto">
                <a:xfrm>
                  <a:off x="3059" y="5639"/>
                  <a:ext cx="1029" cy="403"/>
                </a:xfrm>
                <a:prstGeom prst="rect">
                  <a:avLst/>
                </a:prstGeom>
                <a:noFill/>
                <a:ln w="7">
                  <a:solidFill>
                    <a:srgbClr val="A0A0A0"/>
                  </a:solidFill>
                  <a:miter lim="800000"/>
                  <a:headEnd/>
                  <a:tailEnd/>
                </a:ln>
              </p:spPr>
              <p:txBody>
                <a:bodyPr wrap="none" lIns="90000" tIns="46800" rIns="90000" bIns="46800" anchor="ctr"/>
                <a:lstStyle/>
                <a:p>
                  <a:endParaRPr lang="en-US"/>
                </a:p>
              </p:txBody>
            </p:sp>
          </p:grpSp>
        </p:grpSp>
        <p:sp>
          <p:nvSpPr>
            <p:cNvPr id="53255" name="Rectangle 79"/>
            <p:cNvSpPr>
              <a:spLocks noChangeArrowheads="1"/>
            </p:cNvSpPr>
            <p:nvPr/>
          </p:nvSpPr>
          <p:spPr bwMode="auto">
            <a:xfrm>
              <a:off x="-3" y="-3"/>
              <a:ext cx="4094" cy="6048"/>
            </a:xfrm>
            <a:prstGeom prst="rect">
              <a:avLst/>
            </a:prstGeom>
            <a:noFill/>
            <a:ln w="9525">
              <a:solidFill>
                <a:srgbClr val="A0A0A0"/>
              </a:solidFill>
              <a:miter lim="800000"/>
              <a:headEnd/>
              <a:tailEnd/>
            </a:ln>
          </p:spPr>
          <p:txBody>
            <a:bodyPr wrap="none" lIns="90000" tIns="46800" rIns="90000" bIns="46800" anchor="ctr"/>
            <a:lstStyle/>
            <a:p>
              <a:endParaRPr lang="en-US"/>
            </a:p>
          </p:txBody>
        </p:sp>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Date Placeholder 3"/>
          <p:cNvSpPr>
            <a:spLocks noGrp="1"/>
          </p:cNvSpPr>
          <p:nvPr>
            <p:ph type="dt" sz="quarter" idx="10"/>
          </p:nvPr>
        </p:nvSpPr>
        <p:spPr>
          <a:noFill/>
        </p:spPr>
        <p:txBody>
          <a:bodyPr/>
          <a:lstStyle/>
          <a:p>
            <a:r>
              <a:rPr lang="en-US" dirty="0" smtClean="0"/>
              <a:t>Fall 2012</a:t>
            </a:r>
            <a:endParaRPr lang="en-US" dirty="0" smtClean="0"/>
          </a:p>
        </p:txBody>
      </p:sp>
      <p:sp>
        <p:nvSpPr>
          <p:cNvPr id="54275" name="Footer Placeholder 4"/>
          <p:cNvSpPr>
            <a:spLocks noGrp="1"/>
          </p:cNvSpPr>
          <p:nvPr>
            <p:ph type="ftr" sz="quarter" idx="11"/>
          </p:nvPr>
        </p:nvSpPr>
        <p:spPr>
          <a:noFill/>
        </p:spPr>
        <p:txBody>
          <a:bodyPr/>
          <a:lstStyle/>
          <a:p>
            <a:r>
              <a:rPr lang="en-US" smtClean="0"/>
              <a:t>SYSC 5704: Elements of Computer Systems</a:t>
            </a:r>
          </a:p>
        </p:txBody>
      </p:sp>
      <p:sp>
        <p:nvSpPr>
          <p:cNvPr id="54276" name="Slide Number Placeholder 5"/>
          <p:cNvSpPr>
            <a:spLocks noGrp="1"/>
          </p:cNvSpPr>
          <p:nvPr>
            <p:ph type="sldNum" sz="quarter" idx="12"/>
          </p:nvPr>
        </p:nvSpPr>
        <p:spPr>
          <a:noFill/>
        </p:spPr>
        <p:txBody>
          <a:bodyPr/>
          <a:lstStyle/>
          <a:p>
            <a:fld id="{5CC3013F-1C47-474D-BA10-BB6475DB247A}" type="slidenum">
              <a:rPr lang="en-US" smtClean="0"/>
              <a:pPr/>
              <a:t>53</a:t>
            </a:fld>
            <a:endParaRPr lang="en-US" smtClean="0"/>
          </a:p>
        </p:txBody>
      </p:sp>
      <p:sp>
        <p:nvSpPr>
          <p:cNvPr id="54277" name="Rectangle 2"/>
          <p:cNvSpPr>
            <a:spLocks noGrp="1" noChangeArrowheads="1"/>
          </p:cNvSpPr>
          <p:nvPr>
            <p:ph type="title"/>
          </p:nvPr>
        </p:nvSpPr>
        <p:spPr>
          <a:xfrm>
            <a:off x="457200" y="0"/>
            <a:ext cx="8229600" cy="1143000"/>
          </a:xfrm>
        </p:spPr>
        <p:txBody>
          <a:bodyPr/>
          <a:lstStyle/>
          <a:p>
            <a:pPr eaLnBrk="1" hangingPunct="1"/>
            <a:r>
              <a:rPr lang="en-US" smtClean="0"/>
              <a:t>Case Study: Pentium II</a:t>
            </a:r>
          </a:p>
        </p:txBody>
      </p:sp>
      <p:sp>
        <p:nvSpPr>
          <p:cNvPr id="54278" name="Rectangle 3"/>
          <p:cNvSpPr>
            <a:spLocks noGrp="1" noChangeArrowheads="1"/>
          </p:cNvSpPr>
          <p:nvPr>
            <p:ph type="body" idx="1"/>
          </p:nvPr>
        </p:nvSpPr>
        <p:spPr>
          <a:xfrm>
            <a:off x="457200" y="914400"/>
            <a:ext cx="8229600" cy="5211763"/>
          </a:xfrm>
        </p:spPr>
        <p:txBody>
          <a:bodyPr/>
          <a:lstStyle/>
          <a:p>
            <a:pPr eaLnBrk="1" hangingPunct="1">
              <a:lnSpc>
                <a:spcPct val="80000"/>
              </a:lnSpc>
            </a:pPr>
            <a:r>
              <a:rPr lang="en-US" sz="1800" smtClean="0"/>
              <a:t>Murdocca: The Intel Pentium processor is typical of modern processors in its memory configurations, with some unique features. </a:t>
            </a:r>
            <a:r>
              <a:rPr lang="en-US" sz="1800" smtClean="0">
                <a:hlinkClick r:id="rId3"/>
              </a:rPr>
              <a:t>Figure 7-44</a:t>
            </a:r>
            <a:r>
              <a:rPr lang="en-US" sz="1800" smtClean="0"/>
              <a:t> shows a simplified diagram of the memory elements and data paths. There are two L1 caches—a 16 KB four-way set associative data, or D-cache, and an instruction, or I-cache, which holds up to 12K decoded instructions. This is also known as the trace cache and removes decoder latency from main execution loops. The L2 cache, which is known as the Advance Transfer Cache, is eight-way set associative, unified for data and instructions, and can be as large as 2 MB. The optional L3 cache, if present, is 2 MB in size. All caches (L1 data, trace, L2, and L3) reside on the same die as the processor. </a:t>
            </a:r>
          </a:p>
          <a:p>
            <a:pPr eaLnBrk="1" hangingPunct="1">
              <a:lnSpc>
                <a:spcPct val="80000"/>
              </a:lnSpc>
            </a:pPr>
            <a:r>
              <a:rPr lang="en-US" sz="1800" smtClean="0"/>
              <a:t>The L1 line size is 64 bytes and the L2 line size is 128 bytes. The L2 cache is inclusive of the L1 cache, which means that the L1 cache is mirrored at all times. It thus takes two cycles (64 bytes/line × eight bits/byte / 256 bits/cycle = two cycles/line) to transfer a line into the L1 cache.</a:t>
            </a:r>
          </a:p>
          <a:p>
            <a:pPr eaLnBrk="1" hangingPunct="1">
              <a:lnSpc>
                <a:spcPct val="80000"/>
              </a:lnSpc>
            </a:pPr>
            <a:r>
              <a:rPr lang="en-US" sz="1800" smtClean="0"/>
              <a:t>One of the amazing technological advances is that all of the caches are now resident on the same die, which was not practical just a few years ago. The Pentium Pro, released in the mid-1990s got as close as it could, with an on-die L1 cache (8 KB D-cache, 8 KB I-cache), and a 512 KB L2 cache on a separate die but mounted in the same package, with no L3 cache. (See the companion Web site for details on the Pentium II memory system.)</a:t>
            </a:r>
          </a:p>
          <a:p>
            <a:pPr eaLnBrk="1" hangingPunct="1">
              <a:lnSpc>
                <a:spcPct val="80000"/>
              </a:lnSpc>
            </a:pPr>
            <a:r>
              <a:rPr lang="en-US" sz="1800" smtClean="0"/>
              <a:t>There is a separate TLB for the instruction and data caches, 128 entries in size and four-way set associative for the instruction TLB, and 64 entries in size and fully associative for the data TLB.</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Date Placeholder 3"/>
          <p:cNvSpPr>
            <a:spLocks noGrp="1"/>
          </p:cNvSpPr>
          <p:nvPr>
            <p:ph type="dt" sz="quarter" idx="10"/>
          </p:nvPr>
        </p:nvSpPr>
        <p:spPr>
          <a:noFill/>
        </p:spPr>
        <p:txBody>
          <a:bodyPr/>
          <a:lstStyle/>
          <a:p>
            <a:r>
              <a:rPr lang="en-US" dirty="0" smtClean="0"/>
              <a:t>Fall 2012</a:t>
            </a:r>
            <a:endParaRPr lang="en-US" dirty="0" smtClean="0"/>
          </a:p>
        </p:txBody>
      </p:sp>
      <p:sp>
        <p:nvSpPr>
          <p:cNvPr id="55299" name="Footer Placeholder 4"/>
          <p:cNvSpPr>
            <a:spLocks noGrp="1"/>
          </p:cNvSpPr>
          <p:nvPr>
            <p:ph type="ftr" sz="quarter" idx="11"/>
          </p:nvPr>
        </p:nvSpPr>
        <p:spPr>
          <a:noFill/>
        </p:spPr>
        <p:txBody>
          <a:bodyPr/>
          <a:lstStyle/>
          <a:p>
            <a:r>
              <a:rPr lang="en-US" smtClean="0"/>
              <a:t>SYSC 5704: Elements of Computer Systems</a:t>
            </a:r>
          </a:p>
        </p:txBody>
      </p:sp>
      <p:sp>
        <p:nvSpPr>
          <p:cNvPr id="55300" name="Slide Number Placeholder 5"/>
          <p:cNvSpPr>
            <a:spLocks noGrp="1"/>
          </p:cNvSpPr>
          <p:nvPr>
            <p:ph type="sldNum" sz="quarter" idx="12"/>
          </p:nvPr>
        </p:nvSpPr>
        <p:spPr>
          <a:noFill/>
        </p:spPr>
        <p:txBody>
          <a:bodyPr/>
          <a:lstStyle/>
          <a:p>
            <a:fld id="{476FFCD9-0E84-49AE-B8FE-D1CA21F19A9E}" type="slidenum">
              <a:rPr lang="en-US" smtClean="0"/>
              <a:pPr/>
              <a:t>54</a:t>
            </a:fld>
            <a:endParaRPr lang="en-US" smtClean="0"/>
          </a:p>
        </p:txBody>
      </p:sp>
      <p:sp>
        <p:nvSpPr>
          <p:cNvPr id="55301" name="Rectangle 2"/>
          <p:cNvSpPr>
            <a:spLocks noGrp="1" noChangeArrowheads="1"/>
          </p:cNvSpPr>
          <p:nvPr>
            <p:ph type="title"/>
          </p:nvPr>
        </p:nvSpPr>
        <p:spPr/>
        <p:txBody>
          <a:bodyPr/>
          <a:lstStyle/>
          <a:p>
            <a:pPr eaLnBrk="1" hangingPunct="1"/>
            <a:endParaRPr lang="en-US" smtClean="0"/>
          </a:p>
        </p:txBody>
      </p:sp>
      <p:sp>
        <p:nvSpPr>
          <p:cNvPr id="55302" name="Rectangle 3"/>
          <p:cNvSpPr>
            <a:spLocks noGrp="1" noChangeArrowheads="1"/>
          </p:cNvSpPr>
          <p:nvPr>
            <p:ph type="body" idx="1"/>
          </p:nvPr>
        </p:nvSpPr>
        <p:spPr/>
        <p:txBody>
          <a:bodyPr/>
          <a:lstStyle/>
          <a:p>
            <a:pPr eaLnBrk="1" hangingPunct="1"/>
            <a:endParaRPr lang="en-US" smtClean="0"/>
          </a:p>
        </p:txBody>
      </p:sp>
      <p:pic>
        <p:nvPicPr>
          <p:cNvPr id="55303" name="Picture 4"/>
          <p:cNvPicPr>
            <a:picLocks noChangeAspect="1" noChangeArrowheads="1"/>
          </p:cNvPicPr>
          <p:nvPr/>
        </p:nvPicPr>
        <p:blipFill>
          <a:blip r:embed="rId2" cstate="print"/>
          <a:srcRect/>
          <a:stretch>
            <a:fillRect/>
          </a:stretch>
        </p:blipFill>
        <p:spPr bwMode="auto">
          <a:xfrm>
            <a:off x="1295400" y="1343025"/>
            <a:ext cx="6553200" cy="4171950"/>
          </a:xfrm>
          <a:prstGeom prst="rect">
            <a:avLst/>
          </a:prstGeom>
          <a:noFill/>
          <a:ln w="9525" algn="ctr">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Date Placeholder 3"/>
          <p:cNvSpPr>
            <a:spLocks noGrp="1"/>
          </p:cNvSpPr>
          <p:nvPr>
            <p:ph type="dt" sz="quarter" idx="10"/>
          </p:nvPr>
        </p:nvSpPr>
        <p:spPr>
          <a:noFill/>
        </p:spPr>
        <p:txBody>
          <a:bodyPr/>
          <a:lstStyle/>
          <a:p>
            <a:r>
              <a:rPr lang="en-US" dirty="0" smtClean="0"/>
              <a:t>Fall 2012</a:t>
            </a:r>
            <a:endParaRPr lang="en-US" dirty="0" smtClean="0"/>
          </a:p>
        </p:txBody>
      </p:sp>
      <p:sp>
        <p:nvSpPr>
          <p:cNvPr id="56323" name="Footer Placeholder 4"/>
          <p:cNvSpPr>
            <a:spLocks noGrp="1"/>
          </p:cNvSpPr>
          <p:nvPr>
            <p:ph type="ftr" sz="quarter" idx="11"/>
          </p:nvPr>
        </p:nvSpPr>
        <p:spPr>
          <a:noFill/>
        </p:spPr>
        <p:txBody>
          <a:bodyPr/>
          <a:lstStyle/>
          <a:p>
            <a:r>
              <a:rPr lang="en-US" smtClean="0"/>
              <a:t>SYSC 5704: Elements of Computer Systems</a:t>
            </a:r>
          </a:p>
        </p:txBody>
      </p:sp>
      <p:sp>
        <p:nvSpPr>
          <p:cNvPr id="56324" name="Slide Number Placeholder 5"/>
          <p:cNvSpPr>
            <a:spLocks noGrp="1"/>
          </p:cNvSpPr>
          <p:nvPr>
            <p:ph type="sldNum" sz="quarter" idx="12"/>
          </p:nvPr>
        </p:nvSpPr>
        <p:spPr>
          <a:noFill/>
        </p:spPr>
        <p:txBody>
          <a:bodyPr/>
          <a:lstStyle/>
          <a:p>
            <a:fld id="{4C498DC8-018F-464A-83EA-4589DDE292C5}" type="slidenum">
              <a:rPr lang="en-US" smtClean="0"/>
              <a:pPr/>
              <a:t>55</a:t>
            </a:fld>
            <a:endParaRPr lang="en-US" smtClean="0"/>
          </a:p>
        </p:txBody>
      </p:sp>
      <p:sp>
        <p:nvSpPr>
          <p:cNvPr id="56325" name="Rectangle 2"/>
          <p:cNvSpPr>
            <a:spLocks noGrp="1" noChangeArrowheads="1"/>
          </p:cNvSpPr>
          <p:nvPr>
            <p:ph type="title"/>
          </p:nvPr>
        </p:nvSpPr>
        <p:spPr/>
        <p:txBody>
          <a:bodyPr/>
          <a:lstStyle/>
          <a:p>
            <a:pPr eaLnBrk="1" hangingPunct="1"/>
            <a:r>
              <a:rPr lang="en-GB" sz="3600" smtClean="0"/>
              <a:t>Pentium 4 Diagram (Simplified view)</a:t>
            </a:r>
            <a:endParaRPr lang="en-US" sz="3600" smtClean="0"/>
          </a:p>
        </p:txBody>
      </p:sp>
      <p:pic>
        <p:nvPicPr>
          <p:cNvPr id="56326" name="Picture 3"/>
          <p:cNvPicPr>
            <a:picLocks noGrp="1" noChangeAspect="1" noChangeArrowheads="1"/>
          </p:cNvPicPr>
          <p:nvPr>
            <p:ph idx="1"/>
          </p:nvPr>
        </p:nvPicPr>
        <p:blipFill>
          <a:blip r:embed="rId3" cstate="print"/>
          <a:srcRect b="20000"/>
          <a:stretch>
            <a:fillRect/>
          </a:stretch>
        </p:blipFill>
        <p:spPr>
          <a:xfrm>
            <a:off x="1163638" y="1600200"/>
            <a:ext cx="6816725" cy="4525963"/>
          </a:xfr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Date Placeholder 3"/>
          <p:cNvSpPr>
            <a:spLocks noGrp="1"/>
          </p:cNvSpPr>
          <p:nvPr>
            <p:ph type="dt" sz="quarter" idx="10"/>
          </p:nvPr>
        </p:nvSpPr>
        <p:spPr>
          <a:noFill/>
        </p:spPr>
        <p:txBody>
          <a:bodyPr/>
          <a:lstStyle/>
          <a:p>
            <a:r>
              <a:rPr lang="en-US" dirty="0" smtClean="0"/>
              <a:t>Fall 2012</a:t>
            </a:r>
            <a:endParaRPr lang="en-US" dirty="0" smtClean="0"/>
          </a:p>
        </p:txBody>
      </p:sp>
      <p:sp>
        <p:nvSpPr>
          <p:cNvPr id="57347" name="Footer Placeholder 4"/>
          <p:cNvSpPr>
            <a:spLocks noGrp="1"/>
          </p:cNvSpPr>
          <p:nvPr>
            <p:ph type="ftr" sz="quarter" idx="11"/>
          </p:nvPr>
        </p:nvSpPr>
        <p:spPr>
          <a:noFill/>
        </p:spPr>
        <p:txBody>
          <a:bodyPr/>
          <a:lstStyle/>
          <a:p>
            <a:r>
              <a:rPr lang="en-US" smtClean="0"/>
              <a:t>SYSC 5704: Elements of Computer Systems</a:t>
            </a:r>
          </a:p>
        </p:txBody>
      </p:sp>
      <p:sp>
        <p:nvSpPr>
          <p:cNvPr id="57348" name="Slide Number Placeholder 5"/>
          <p:cNvSpPr>
            <a:spLocks noGrp="1"/>
          </p:cNvSpPr>
          <p:nvPr>
            <p:ph type="sldNum" sz="quarter" idx="12"/>
          </p:nvPr>
        </p:nvSpPr>
        <p:spPr>
          <a:noFill/>
        </p:spPr>
        <p:txBody>
          <a:bodyPr/>
          <a:lstStyle/>
          <a:p>
            <a:fld id="{261D0DB8-85E3-49E3-833C-6435F6CB1C29}" type="slidenum">
              <a:rPr lang="en-US" smtClean="0"/>
              <a:pPr/>
              <a:t>56</a:t>
            </a:fld>
            <a:endParaRPr lang="en-US" smtClean="0"/>
          </a:p>
        </p:txBody>
      </p:sp>
      <p:sp>
        <p:nvSpPr>
          <p:cNvPr id="57349" name="Rectangle 2"/>
          <p:cNvSpPr>
            <a:spLocks noGrp="1" noChangeArrowheads="1"/>
          </p:cNvSpPr>
          <p:nvPr>
            <p:ph type="title"/>
          </p:nvPr>
        </p:nvSpPr>
        <p:spPr/>
        <p:txBody>
          <a:bodyPr/>
          <a:lstStyle/>
          <a:p>
            <a:pPr eaLnBrk="1" hangingPunct="1"/>
            <a:r>
              <a:rPr lang="en-GB" smtClean="0"/>
              <a:t>PowerPC G5</a:t>
            </a:r>
            <a:endParaRPr lang="en-US" smtClean="0"/>
          </a:p>
        </p:txBody>
      </p:sp>
      <p:pic>
        <p:nvPicPr>
          <p:cNvPr id="57350" name="Picture 3"/>
          <p:cNvPicPr>
            <a:picLocks noGrp="1" noChangeAspect="1" noChangeArrowheads="1"/>
          </p:cNvPicPr>
          <p:nvPr>
            <p:ph idx="1"/>
          </p:nvPr>
        </p:nvPicPr>
        <p:blipFill>
          <a:blip r:embed="rId3" cstate="print"/>
          <a:srcRect b="11234"/>
          <a:stretch>
            <a:fillRect/>
          </a:stretch>
        </p:blipFill>
        <p:spPr>
          <a:xfrm>
            <a:off x="2063750" y="1600200"/>
            <a:ext cx="5016500" cy="4525963"/>
          </a:xfr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Date Placeholder 3"/>
          <p:cNvSpPr>
            <a:spLocks noGrp="1"/>
          </p:cNvSpPr>
          <p:nvPr>
            <p:ph type="dt" sz="quarter" idx="10"/>
          </p:nvPr>
        </p:nvSpPr>
        <p:spPr>
          <a:noFill/>
        </p:spPr>
        <p:txBody>
          <a:bodyPr/>
          <a:lstStyle/>
          <a:p>
            <a:r>
              <a:rPr lang="en-US" dirty="0" smtClean="0"/>
              <a:t>Fall 2012</a:t>
            </a:r>
            <a:endParaRPr lang="en-US" dirty="0" smtClean="0"/>
          </a:p>
        </p:txBody>
      </p:sp>
      <p:sp>
        <p:nvSpPr>
          <p:cNvPr id="58371" name="Footer Placeholder 4"/>
          <p:cNvSpPr>
            <a:spLocks noGrp="1"/>
          </p:cNvSpPr>
          <p:nvPr>
            <p:ph type="ftr" sz="quarter" idx="11"/>
          </p:nvPr>
        </p:nvSpPr>
        <p:spPr>
          <a:noFill/>
        </p:spPr>
        <p:txBody>
          <a:bodyPr/>
          <a:lstStyle/>
          <a:p>
            <a:r>
              <a:rPr lang="en-US" smtClean="0"/>
              <a:t>SYSC 5704: Elements of Computer Systems</a:t>
            </a:r>
          </a:p>
        </p:txBody>
      </p:sp>
      <p:sp>
        <p:nvSpPr>
          <p:cNvPr id="58372" name="Slide Number Placeholder 5"/>
          <p:cNvSpPr>
            <a:spLocks noGrp="1"/>
          </p:cNvSpPr>
          <p:nvPr>
            <p:ph type="sldNum" sz="quarter" idx="12"/>
          </p:nvPr>
        </p:nvSpPr>
        <p:spPr>
          <a:noFill/>
        </p:spPr>
        <p:txBody>
          <a:bodyPr/>
          <a:lstStyle/>
          <a:p>
            <a:fld id="{BDB79639-1258-4D89-9672-9C9136E1ABB5}" type="slidenum">
              <a:rPr lang="en-US" smtClean="0"/>
              <a:pPr/>
              <a:t>57</a:t>
            </a:fld>
            <a:endParaRPr lang="en-US" smtClean="0"/>
          </a:p>
        </p:txBody>
      </p:sp>
      <p:sp>
        <p:nvSpPr>
          <p:cNvPr id="58373" name="Rectangle 2"/>
          <p:cNvSpPr>
            <a:spLocks noGrp="1" noChangeArrowheads="1"/>
          </p:cNvSpPr>
          <p:nvPr>
            <p:ph type="title"/>
          </p:nvPr>
        </p:nvSpPr>
        <p:spPr/>
        <p:txBody>
          <a:bodyPr/>
          <a:lstStyle/>
          <a:p>
            <a:pPr eaLnBrk="1" hangingPunct="1"/>
            <a:r>
              <a:rPr lang="en-US" smtClean="0"/>
              <a:t>Thought of the Day</a:t>
            </a:r>
          </a:p>
        </p:txBody>
      </p:sp>
      <p:sp>
        <p:nvSpPr>
          <p:cNvPr id="58374" name="Rectangle 3"/>
          <p:cNvSpPr>
            <a:spLocks noGrp="1" noChangeArrowheads="1"/>
          </p:cNvSpPr>
          <p:nvPr>
            <p:ph type="body" idx="1"/>
          </p:nvPr>
        </p:nvSpPr>
        <p:spPr/>
        <p:txBody>
          <a:bodyPr/>
          <a:lstStyle/>
          <a:p>
            <a:pPr eaLnBrk="1" hangingPunct="1"/>
            <a:r>
              <a:rPr lang="en-US" smtClean="0"/>
              <a:t>Debate: Demand Paging is a form of caching.</a:t>
            </a:r>
          </a:p>
          <a:p>
            <a:pPr eaLnBrk="1" hangingPunct="1"/>
            <a:endParaRPr lang="en-US" smtClean="0"/>
          </a:p>
          <a:p>
            <a:pPr eaLnBrk="1" hangingPunct="1"/>
            <a:r>
              <a:rPr lang="en-US" smtClean="0"/>
              <a:t>Debate: Demand paging on a computer system with a small physical memory can perform almost as well as if the computer had a physical memory large enough for the entire virtual address space</a:t>
            </a:r>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Date Placeholder 3"/>
          <p:cNvSpPr>
            <a:spLocks noGrp="1"/>
          </p:cNvSpPr>
          <p:nvPr>
            <p:ph type="dt" sz="quarter" idx="10"/>
          </p:nvPr>
        </p:nvSpPr>
        <p:spPr>
          <a:noFill/>
        </p:spPr>
        <p:txBody>
          <a:bodyPr/>
          <a:lstStyle/>
          <a:p>
            <a:r>
              <a:rPr lang="en-US" dirty="0" smtClean="0"/>
              <a:t>Fall 2012</a:t>
            </a:r>
            <a:endParaRPr lang="en-US" dirty="0" smtClean="0"/>
          </a:p>
        </p:txBody>
      </p:sp>
      <p:sp>
        <p:nvSpPr>
          <p:cNvPr id="59395" name="Footer Placeholder 4"/>
          <p:cNvSpPr>
            <a:spLocks noGrp="1"/>
          </p:cNvSpPr>
          <p:nvPr>
            <p:ph type="ftr" sz="quarter" idx="11"/>
          </p:nvPr>
        </p:nvSpPr>
        <p:spPr>
          <a:noFill/>
        </p:spPr>
        <p:txBody>
          <a:bodyPr/>
          <a:lstStyle/>
          <a:p>
            <a:r>
              <a:rPr lang="en-US" smtClean="0"/>
              <a:t>SYSC 5704: Elements of Computer Systems</a:t>
            </a:r>
          </a:p>
        </p:txBody>
      </p:sp>
      <p:sp>
        <p:nvSpPr>
          <p:cNvPr id="59396" name="Slide Number Placeholder 5"/>
          <p:cNvSpPr>
            <a:spLocks noGrp="1"/>
          </p:cNvSpPr>
          <p:nvPr>
            <p:ph type="sldNum" sz="quarter" idx="12"/>
          </p:nvPr>
        </p:nvSpPr>
        <p:spPr>
          <a:noFill/>
        </p:spPr>
        <p:txBody>
          <a:bodyPr/>
          <a:lstStyle/>
          <a:p>
            <a:fld id="{01DA51CF-67F2-45E6-9E30-6D01E2AE3095}" type="slidenum">
              <a:rPr lang="en-US" smtClean="0"/>
              <a:pPr/>
              <a:t>58</a:t>
            </a:fld>
            <a:endParaRPr lang="en-US" smtClean="0"/>
          </a:p>
        </p:txBody>
      </p:sp>
      <p:sp>
        <p:nvSpPr>
          <p:cNvPr id="59397" name="Rectangle 2"/>
          <p:cNvSpPr>
            <a:spLocks noGrp="1" noChangeArrowheads="1"/>
          </p:cNvSpPr>
          <p:nvPr>
            <p:ph type="title"/>
          </p:nvPr>
        </p:nvSpPr>
        <p:spPr/>
        <p:txBody>
          <a:bodyPr/>
          <a:lstStyle/>
          <a:p>
            <a:pPr eaLnBrk="1" hangingPunct="1"/>
            <a:r>
              <a:rPr lang="en-US" sz="4000" smtClean="0"/>
              <a:t>Consequences for Programmers</a:t>
            </a:r>
          </a:p>
        </p:txBody>
      </p:sp>
      <p:sp>
        <p:nvSpPr>
          <p:cNvPr id="59398" name="Rectangle 3"/>
          <p:cNvSpPr>
            <a:spLocks noGrp="1" noChangeArrowheads="1"/>
          </p:cNvSpPr>
          <p:nvPr>
            <p:ph type="body" idx="1"/>
          </p:nvPr>
        </p:nvSpPr>
        <p:spPr/>
        <p:txBody>
          <a:bodyPr/>
          <a:lstStyle/>
          <a:p>
            <a:pPr eaLnBrk="1" hangingPunct="1"/>
            <a:r>
              <a:rPr lang="en-US" smtClean="0"/>
              <a:t>Program Locality</a:t>
            </a:r>
          </a:p>
          <a:p>
            <a:pPr lvl="1" eaLnBrk="1" hangingPunct="1"/>
            <a:r>
              <a:rPr lang="en-US" smtClean="0"/>
              <a:t>Code contains loops</a:t>
            </a:r>
          </a:p>
          <a:p>
            <a:pPr lvl="1" eaLnBrk="1" hangingPunct="1"/>
            <a:r>
              <a:rPr lang="en-US" smtClean="0"/>
              <a:t>A Data item are usually referenced several times before the next </a:t>
            </a:r>
          </a:p>
          <a:p>
            <a:pPr lvl="1" eaLnBrk="1" hangingPunct="1"/>
            <a:endParaRPr lang="en-US" smtClean="0"/>
          </a:p>
          <a:p>
            <a:pPr eaLnBrk="1" hangingPunct="1"/>
            <a:r>
              <a:rPr lang="en-US" smtClean="0"/>
              <a:t>Suppose you must perform many operations on each elements of a large array …</a:t>
            </a:r>
          </a:p>
          <a:p>
            <a:pPr lvl="1" eaLnBrk="1" hangingPunct="1"/>
            <a:r>
              <a:rPr lang="en-US" smtClean="0"/>
              <a:t>How can you program “to the cache”</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8" name="Date Placeholder 3"/>
          <p:cNvSpPr>
            <a:spLocks noGrp="1"/>
          </p:cNvSpPr>
          <p:nvPr>
            <p:ph type="dt" sz="quarter" idx="10"/>
          </p:nvPr>
        </p:nvSpPr>
        <p:spPr>
          <a:noFill/>
        </p:spPr>
        <p:txBody>
          <a:bodyPr/>
          <a:lstStyle/>
          <a:p>
            <a:r>
              <a:rPr lang="en-US" dirty="0" smtClean="0"/>
              <a:t>Fall 2012</a:t>
            </a:r>
            <a:endParaRPr lang="en-US" dirty="0" smtClean="0"/>
          </a:p>
        </p:txBody>
      </p:sp>
      <p:sp>
        <p:nvSpPr>
          <p:cNvPr id="60419" name="Footer Placeholder 4"/>
          <p:cNvSpPr>
            <a:spLocks noGrp="1"/>
          </p:cNvSpPr>
          <p:nvPr>
            <p:ph type="ftr" sz="quarter" idx="11"/>
          </p:nvPr>
        </p:nvSpPr>
        <p:spPr>
          <a:noFill/>
        </p:spPr>
        <p:txBody>
          <a:bodyPr/>
          <a:lstStyle/>
          <a:p>
            <a:r>
              <a:rPr lang="en-US" smtClean="0"/>
              <a:t>SYSC 5704: Elements of Computer Systems</a:t>
            </a:r>
          </a:p>
        </p:txBody>
      </p:sp>
      <p:sp>
        <p:nvSpPr>
          <p:cNvPr id="60420" name="Slide Number Placeholder 5"/>
          <p:cNvSpPr>
            <a:spLocks noGrp="1"/>
          </p:cNvSpPr>
          <p:nvPr>
            <p:ph type="sldNum" sz="quarter" idx="12"/>
          </p:nvPr>
        </p:nvSpPr>
        <p:spPr>
          <a:noFill/>
        </p:spPr>
        <p:txBody>
          <a:bodyPr/>
          <a:lstStyle/>
          <a:p>
            <a:fld id="{92FD11E7-0759-428B-B9DF-DDDC0437F0C8}" type="slidenum">
              <a:rPr lang="en-US" smtClean="0"/>
              <a:pPr/>
              <a:t>59</a:t>
            </a:fld>
            <a:endParaRPr lang="en-US" smtClean="0"/>
          </a:p>
        </p:txBody>
      </p:sp>
      <p:sp>
        <p:nvSpPr>
          <p:cNvPr id="60421" name="Rectangle 2"/>
          <p:cNvSpPr>
            <a:spLocks noGrp="1" noChangeArrowheads="1"/>
          </p:cNvSpPr>
          <p:nvPr>
            <p:ph type="title"/>
          </p:nvPr>
        </p:nvSpPr>
        <p:spPr/>
        <p:txBody>
          <a:bodyPr/>
          <a:lstStyle/>
          <a:p>
            <a:pPr eaLnBrk="1" hangingPunct="1"/>
            <a:r>
              <a:rPr lang="en-US" sz="4000" smtClean="0"/>
              <a:t>Case Study: Memory is for Data Only ?</a:t>
            </a:r>
          </a:p>
        </p:txBody>
      </p:sp>
      <p:sp>
        <p:nvSpPr>
          <p:cNvPr id="60422" name="Rectangle 3"/>
          <p:cNvSpPr>
            <a:spLocks noGrp="1" noChangeArrowheads="1"/>
          </p:cNvSpPr>
          <p:nvPr>
            <p:ph type="body" idx="1"/>
          </p:nvPr>
        </p:nvSpPr>
        <p:spPr/>
        <p:txBody>
          <a:bodyPr/>
          <a:lstStyle/>
          <a:p>
            <a:pPr eaLnBrk="1" hangingPunct="1"/>
            <a:r>
              <a:rPr lang="en-US" smtClean="0"/>
              <a:t>Refer back to lecture on microcode.</a:t>
            </a:r>
          </a:p>
          <a:p>
            <a:pPr eaLnBrk="1" hangingPunct="1"/>
            <a:r>
              <a:rPr lang="en-US" smtClean="0"/>
              <a:t>FPGAs</a:t>
            </a:r>
          </a:p>
          <a:p>
            <a:pPr eaLnBrk="1" hangingPunct="1"/>
            <a:r>
              <a:rPr lang="en-US" smtClean="0"/>
              <a:t>Used to store ALU logic.</a:t>
            </a:r>
          </a:p>
          <a:p>
            <a:pPr eaLnBrk="1" hangingPunct="1"/>
            <a:r>
              <a:rPr lang="en-US" smtClean="0"/>
              <a:t>Thus you can reprogram your ALU by re-burning your memory!</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Date Placeholder 3"/>
          <p:cNvSpPr>
            <a:spLocks noGrp="1"/>
          </p:cNvSpPr>
          <p:nvPr>
            <p:ph type="dt" sz="quarter" idx="10"/>
          </p:nvPr>
        </p:nvSpPr>
        <p:spPr>
          <a:noFill/>
        </p:spPr>
        <p:txBody>
          <a:bodyPr/>
          <a:lstStyle/>
          <a:p>
            <a:r>
              <a:rPr lang="en-US" dirty="0" smtClean="0"/>
              <a:t>Fall 2012</a:t>
            </a:r>
            <a:endParaRPr lang="en-US" dirty="0" smtClean="0"/>
          </a:p>
        </p:txBody>
      </p:sp>
      <p:sp>
        <p:nvSpPr>
          <p:cNvPr id="7171" name="Footer Placeholder 4"/>
          <p:cNvSpPr>
            <a:spLocks noGrp="1"/>
          </p:cNvSpPr>
          <p:nvPr>
            <p:ph type="ftr" sz="quarter" idx="11"/>
          </p:nvPr>
        </p:nvSpPr>
        <p:spPr>
          <a:noFill/>
        </p:spPr>
        <p:txBody>
          <a:bodyPr/>
          <a:lstStyle/>
          <a:p>
            <a:r>
              <a:rPr lang="en-US" smtClean="0"/>
              <a:t>SYSC 5704: Elements of Computer Systems</a:t>
            </a:r>
          </a:p>
        </p:txBody>
      </p:sp>
      <p:sp>
        <p:nvSpPr>
          <p:cNvPr id="7172" name="Slide Number Placeholder 5"/>
          <p:cNvSpPr>
            <a:spLocks noGrp="1"/>
          </p:cNvSpPr>
          <p:nvPr>
            <p:ph type="sldNum" sz="quarter" idx="12"/>
          </p:nvPr>
        </p:nvSpPr>
        <p:spPr>
          <a:noFill/>
        </p:spPr>
        <p:txBody>
          <a:bodyPr/>
          <a:lstStyle/>
          <a:p>
            <a:fld id="{E19B1162-B0DB-456E-AA2D-0A15E99D5D09}" type="slidenum">
              <a:rPr lang="en-US" smtClean="0"/>
              <a:pPr/>
              <a:t>6</a:t>
            </a:fld>
            <a:endParaRPr lang="en-US" smtClean="0"/>
          </a:p>
        </p:txBody>
      </p:sp>
      <p:sp>
        <p:nvSpPr>
          <p:cNvPr id="7173" name="Rectangle 2"/>
          <p:cNvSpPr>
            <a:spLocks noGrp="1" noChangeArrowheads="1"/>
          </p:cNvSpPr>
          <p:nvPr>
            <p:ph type="title"/>
          </p:nvPr>
        </p:nvSpPr>
        <p:spPr/>
        <p:txBody>
          <a:bodyPr/>
          <a:lstStyle/>
          <a:p>
            <a:pPr eaLnBrk="1" hangingPunct="1"/>
            <a:r>
              <a:rPr lang="en-US" smtClean="0"/>
              <a:t>Evaluation Parameters</a:t>
            </a:r>
          </a:p>
        </p:txBody>
      </p:sp>
      <p:sp>
        <p:nvSpPr>
          <p:cNvPr id="7174" name="Rectangle 3"/>
          <p:cNvSpPr>
            <a:spLocks noGrp="1" noChangeArrowheads="1"/>
          </p:cNvSpPr>
          <p:nvPr>
            <p:ph type="body" idx="1"/>
          </p:nvPr>
        </p:nvSpPr>
        <p:spPr>
          <a:xfrm>
            <a:off x="838200" y="1295400"/>
            <a:ext cx="7772400" cy="4876800"/>
          </a:xfrm>
        </p:spPr>
        <p:txBody>
          <a:bodyPr/>
          <a:lstStyle/>
          <a:p>
            <a:pPr eaLnBrk="1" hangingPunct="1">
              <a:lnSpc>
                <a:spcPct val="80000"/>
              </a:lnSpc>
            </a:pPr>
            <a:r>
              <a:rPr lang="en-US" sz="2400" smtClean="0"/>
              <a:t>Performance</a:t>
            </a:r>
          </a:p>
          <a:p>
            <a:pPr lvl="1" eaLnBrk="1" hangingPunct="1">
              <a:lnSpc>
                <a:spcPct val="80000"/>
              </a:lnSpc>
            </a:pPr>
            <a:r>
              <a:rPr lang="en-US" sz="2000" smtClean="0"/>
              <a:t>Access time (</a:t>
            </a:r>
            <a:r>
              <a:rPr lang="en-US" sz="2000" smtClean="0">
                <a:solidFill>
                  <a:schemeClr val="accent2"/>
                </a:solidFill>
              </a:rPr>
              <a:t>latency</a:t>
            </a:r>
            <a:r>
              <a:rPr lang="en-US" sz="2000" smtClean="0"/>
              <a:t>): time to perform a read </a:t>
            </a:r>
            <a:r>
              <a:rPr lang="en-US" sz="2000" u="sng" smtClean="0">
                <a:solidFill>
                  <a:schemeClr val="accent2"/>
                </a:solidFill>
              </a:rPr>
              <a:t>or</a:t>
            </a:r>
            <a:r>
              <a:rPr lang="en-US" sz="2000" smtClean="0"/>
              <a:t> write</a:t>
            </a:r>
          </a:p>
          <a:p>
            <a:pPr lvl="1" eaLnBrk="1" hangingPunct="1">
              <a:lnSpc>
                <a:spcPct val="80000"/>
              </a:lnSpc>
            </a:pPr>
            <a:r>
              <a:rPr lang="en-US" sz="2000" smtClean="0">
                <a:solidFill>
                  <a:schemeClr val="accent2"/>
                </a:solidFill>
              </a:rPr>
              <a:t>Memory cycle time</a:t>
            </a:r>
            <a:r>
              <a:rPr lang="en-US" sz="2000" smtClean="0"/>
              <a:t>: consists of access time plus any additional time required before a second access can commence  (eg. reset time) (ie. </a:t>
            </a:r>
            <a:r>
              <a:rPr lang="en-US" sz="2000" smtClean="0">
                <a:solidFill>
                  <a:schemeClr val="accent2"/>
                </a:solidFill>
              </a:rPr>
              <a:t>successive</a:t>
            </a:r>
            <a:r>
              <a:rPr lang="en-US" sz="2000" smtClean="0"/>
              <a:t> accesses)</a:t>
            </a:r>
          </a:p>
          <a:p>
            <a:pPr lvl="2" eaLnBrk="1" hangingPunct="1">
              <a:lnSpc>
                <a:spcPct val="80000"/>
              </a:lnSpc>
            </a:pPr>
            <a:r>
              <a:rPr lang="en-US" sz="2000" smtClean="0"/>
              <a:t>Primarily applied to random-access memory (</a:t>
            </a:r>
            <a:r>
              <a:rPr lang="en-US" sz="2000" i="1" smtClean="0"/>
              <a:t>t</a:t>
            </a:r>
            <a:r>
              <a:rPr lang="en-US" sz="2000" smtClean="0"/>
              <a:t>RC,</a:t>
            </a:r>
            <a:r>
              <a:rPr lang="en-US" sz="2000" i="1" smtClean="0"/>
              <a:t>t</a:t>
            </a:r>
            <a:r>
              <a:rPr lang="en-US" sz="2000" smtClean="0"/>
              <a:t>WC)</a:t>
            </a:r>
          </a:p>
          <a:p>
            <a:pPr lvl="1" eaLnBrk="1" hangingPunct="1">
              <a:lnSpc>
                <a:spcPct val="80000"/>
              </a:lnSpc>
            </a:pPr>
            <a:r>
              <a:rPr lang="en-US" sz="2000" smtClean="0">
                <a:solidFill>
                  <a:schemeClr val="accent2"/>
                </a:solidFill>
              </a:rPr>
              <a:t>Transfer rate</a:t>
            </a:r>
            <a:r>
              <a:rPr lang="en-US" sz="2000" smtClean="0"/>
              <a:t>: rate that data can be transferred in/out  </a:t>
            </a:r>
          </a:p>
          <a:p>
            <a:pPr lvl="1" eaLnBrk="1" hangingPunct="1">
              <a:lnSpc>
                <a:spcPct val="80000"/>
              </a:lnSpc>
            </a:pPr>
            <a:r>
              <a:rPr lang="en-US" sz="1800" smtClean="0">
                <a:hlinkClick r:id="rId3"/>
              </a:rPr>
              <a:t>http://www.kingston.com/tools/umg/umg03.asp</a:t>
            </a:r>
            <a:endParaRPr lang="en-US" sz="2000" smtClean="0"/>
          </a:p>
          <a:p>
            <a:pPr eaLnBrk="1" hangingPunct="1">
              <a:lnSpc>
                <a:spcPct val="80000"/>
              </a:lnSpc>
            </a:pPr>
            <a:r>
              <a:rPr lang="en-US" sz="2400" smtClean="0"/>
              <a:t>Cost</a:t>
            </a:r>
          </a:p>
          <a:p>
            <a:pPr lvl="1" eaLnBrk="1" hangingPunct="1">
              <a:lnSpc>
                <a:spcPct val="80000"/>
              </a:lnSpc>
            </a:pPr>
            <a:r>
              <a:rPr lang="en-US" sz="2000" smtClean="0"/>
              <a:t>Actual Dollars</a:t>
            </a:r>
          </a:p>
          <a:p>
            <a:pPr lvl="1" eaLnBrk="1" hangingPunct="1">
              <a:lnSpc>
                <a:spcPct val="80000"/>
              </a:lnSpc>
            </a:pPr>
            <a:r>
              <a:rPr lang="en-US" sz="2000" smtClean="0"/>
              <a:t>Physical Size (Density)</a:t>
            </a:r>
          </a:p>
          <a:p>
            <a:pPr lvl="1" eaLnBrk="1" hangingPunct="1">
              <a:lnSpc>
                <a:spcPct val="80000"/>
              </a:lnSpc>
            </a:pPr>
            <a:r>
              <a:rPr lang="en-US" sz="2000" smtClean="0"/>
              <a:t>Power Use … Heat Dissipation</a:t>
            </a:r>
          </a:p>
          <a:p>
            <a:pPr eaLnBrk="1" hangingPunct="1">
              <a:lnSpc>
                <a:spcPct val="80000"/>
              </a:lnSpc>
            </a:pPr>
            <a:r>
              <a:rPr lang="en-US" sz="2400" smtClean="0"/>
              <a:t>Dilemma ?</a:t>
            </a:r>
          </a:p>
          <a:p>
            <a:pPr lvl="1" eaLnBrk="1" hangingPunct="1">
              <a:lnSpc>
                <a:spcPct val="80000"/>
              </a:lnSpc>
            </a:pPr>
            <a:r>
              <a:rPr lang="en-US" sz="2000" smtClean="0"/>
              <a:t>Faster access time, greater cost per bit</a:t>
            </a:r>
          </a:p>
          <a:p>
            <a:pPr lvl="1" eaLnBrk="1" hangingPunct="1">
              <a:lnSpc>
                <a:spcPct val="80000"/>
              </a:lnSpc>
            </a:pPr>
            <a:r>
              <a:rPr lang="en-US" sz="2000" smtClean="0"/>
              <a:t>Greater capacity, smaller cost per bit</a:t>
            </a:r>
          </a:p>
          <a:p>
            <a:pPr lvl="1" eaLnBrk="1" hangingPunct="1">
              <a:lnSpc>
                <a:spcPct val="80000"/>
              </a:lnSpc>
            </a:pPr>
            <a:r>
              <a:rPr lang="en-US" sz="2000" smtClean="0"/>
              <a:t>Greater capacity, slower access time</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42" name="Date Placeholder 3"/>
          <p:cNvSpPr>
            <a:spLocks noGrp="1"/>
          </p:cNvSpPr>
          <p:nvPr>
            <p:ph type="dt" sz="quarter" idx="10"/>
          </p:nvPr>
        </p:nvSpPr>
        <p:spPr>
          <a:noFill/>
        </p:spPr>
        <p:txBody>
          <a:bodyPr/>
          <a:lstStyle/>
          <a:p>
            <a:r>
              <a:rPr lang="en-US" dirty="0" smtClean="0"/>
              <a:t>Fall 2012</a:t>
            </a:r>
            <a:endParaRPr lang="en-US" dirty="0" smtClean="0"/>
          </a:p>
        </p:txBody>
      </p:sp>
      <p:sp>
        <p:nvSpPr>
          <p:cNvPr id="61443" name="Footer Placeholder 4"/>
          <p:cNvSpPr>
            <a:spLocks noGrp="1"/>
          </p:cNvSpPr>
          <p:nvPr>
            <p:ph type="ftr" sz="quarter" idx="11"/>
          </p:nvPr>
        </p:nvSpPr>
        <p:spPr>
          <a:noFill/>
        </p:spPr>
        <p:txBody>
          <a:bodyPr/>
          <a:lstStyle/>
          <a:p>
            <a:r>
              <a:rPr lang="en-US" smtClean="0"/>
              <a:t>SYSC 5704: Elements of Computer Systems</a:t>
            </a:r>
          </a:p>
        </p:txBody>
      </p:sp>
      <p:sp>
        <p:nvSpPr>
          <p:cNvPr id="61444" name="Slide Number Placeholder 5"/>
          <p:cNvSpPr>
            <a:spLocks noGrp="1"/>
          </p:cNvSpPr>
          <p:nvPr>
            <p:ph type="sldNum" sz="quarter" idx="12"/>
          </p:nvPr>
        </p:nvSpPr>
        <p:spPr>
          <a:noFill/>
        </p:spPr>
        <p:txBody>
          <a:bodyPr/>
          <a:lstStyle/>
          <a:p>
            <a:fld id="{DC5DB744-6C4D-44EB-A67C-B53D7F965F4A}" type="slidenum">
              <a:rPr lang="en-US" smtClean="0"/>
              <a:pPr/>
              <a:t>60</a:t>
            </a:fld>
            <a:endParaRPr lang="en-US" smtClean="0"/>
          </a:p>
        </p:txBody>
      </p:sp>
      <p:sp>
        <p:nvSpPr>
          <p:cNvPr id="61445" name="Rectangle 2"/>
          <p:cNvSpPr>
            <a:spLocks noGrp="1" noChangeArrowheads="1"/>
          </p:cNvSpPr>
          <p:nvPr>
            <p:ph type="title"/>
          </p:nvPr>
        </p:nvSpPr>
        <p:spPr/>
        <p:txBody>
          <a:bodyPr/>
          <a:lstStyle/>
          <a:p>
            <a:pPr eaLnBrk="1" hangingPunct="1"/>
            <a:r>
              <a:rPr lang="en-US" smtClean="0"/>
              <a:t>Coding for Low Power</a:t>
            </a:r>
          </a:p>
        </p:txBody>
      </p:sp>
      <p:sp>
        <p:nvSpPr>
          <p:cNvPr id="61446" name="Rectangle 3"/>
          <p:cNvSpPr>
            <a:spLocks noGrp="1" noChangeArrowheads="1"/>
          </p:cNvSpPr>
          <p:nvPr>
            <p:ph type="body" idx="1"/>
          </p:nvPr>
        </p:nvSpPr>
        <p:spPr/>
        <p:txBody>
          <a:bodyPr/>
          <a:lstStyle/>
          <a:p>
            <a:pPr eaLnBrk="1" hangingPunct="1">
              <a:lnSpc>
                <a:spcPct val="90000"/>
              </a:lnSpc>
            </a:pPr>
            <a:r>
              <a:rPr lang="en-US" smtClean="0"/>
              <a:t>Project Subject …</a:t>
            </a:r>
          </a:p>
          <a:p>
            <a:pPr eaLnBrk="1" hangingPunct="1">
              <a:lnSpc>
                <a:spcPct val="90000"/>
              </a:lnSpc>
            </a:pPr>
            <a:r>
              <a:rPr lang="en-US" smtClean="0">
                <a:hlinkClick r:id="rId2"/>
              </a:rPr>
              <a:t>http://citeseerx.ist.psu.edu/viewdoc/summary?doi=10.1.1.37.5745</a:t>
            </a:r>
            <a:endParaRPr lang="en-US" smtClean="0"/>
          </a:p>
          <a:p>
            <a:pPr eaLnBrk="1" hangingPunct="1">
              <a:lnSpc>
                <a:spcPct val="90000"/>
              </a:lnSpc>
            </a:pPr>
            <a:r>
              <a:rPr lang="en-US" smtClean="0">
                <a:hlinkClick r:id="rId3"/>
              </a:rPr>
              <a:t>http://csdl2.computer.org/persagen/DLAbsToc.jsp?resourcePath=/dl/mags/mi/&amp;toc=comp/mags/mi/2004/03/m3toc.xml&amp;DOI=10.1109/MM.2004.18</a:t>
            </a:r>
            <a:endParaRPr lang="en-US" smtClean="0"/>
          </a:p>
          <a:p>
            <a:pPr eaLnBrk="1" hangingPunct="1">
              <a:lnSpc>
                <a:spcPct val="90000"/>
              </a:lnSpc>
            </a:pPr>
            <a:r>
              <a:rPr lang="en-US" smtClean="0">
                <a:hlinkClick r:id="rId4"/>
              </a:rPr>
              <a:t>http://portal.acm.org/citation.cfm?id=1018022.1018180&amp;coll=GUIDE&amp;dl</a:t>
            </a:r>
            <a:r>
              <a:rPr lang="en-US" smtClean="0"/>
              <a:t>=</a:t>
            </a:r>
          </a:p>
          <a:p>
            <a:pPr eaLnBrk="1" hangingPunct="1">
              <a:lnSpc>
                <a:spcPct val="90000"/>
              </a:lnSpc>
            </a:pPr>
            <a:endParaRPr lang="en-US" smtClean="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Date Placeholder 3"/>
          <p:cNvSpPr>
            <a:spLocks noGrp="1"/>
          </p:cNvSpPr>
          <p:nvPr>
            <p:ph type="dt" sz="quarter" idx="10"/>
          </p:nvPr>
        </p:nvSpPr>
        <p:spPr>
          <a:noFill/>
        </p:spPr>
        <p:txBody>
          <a:bodyPr/>
          <a:lstStyle/>
          <a:p>
            <a:r>
              <a:rPr lang="en-US" dirty="0" smtClean="0"/>
              <a:t>Fall 2012</a:t>
            </a:r>
            <a:endParaRPr lang="en-US" dirty="0" smtClean="0"/>
          </a:p>
        </p:txBody>
      </p:sp>
      <p:sp>
        <p:nvSpPr>
          <p:cNvPr id="62467" name="Footer Placeholder 4"/>
          <p:cNvSpPr>
            <a:spLocks noGrp="1"/>
          </p:cNvSpPr>
          <p:nvPr>
            <p:ph type="ftr" sz="quarter" idx="11"/>
          </p:nvPr>
        </p:nvSpPr>
        <p:spPr>
          <a:noFill/>
        </p:spPr>
        <p:txBody>
          <a:bodyPr/>
          <a:lstStyle/>
          <a:p>
            <a:r>
              <a:rPr lang="en-US" smtClean="0"/>
              <a:t>SYSC 5704: Elements of Computer Systems</a:t>
            </a:r>
          </a:p>
        </p:txBody>
      </p:sp>
      <p:sp>
        <p:nvSpPr>
          <p:cNvPr id="62468" name="Slide Number Placeholder 5"/>
          <p:cNvSpPr>
            <a:spLocks noGrp="1"/>
          </p:cNvSpPr>
          <p:nvPr>
            <p:ph type="sldNum" sz="quarter" idx="12"/>
          </p:nvPr>
        </p:nvSpPr>
        <p:spPr>
          <a:noFill/>
        </p:spPr>
        <p:txBody>
          <a:bodyPr/>
          <a:lstStyle/>
          <a:p>
            <a:fld id="{5A770C16-2C5A-4542-B5C8-222E9EE663B7}" type="slidenum">
              <a:rPr lang="en-US" smtClean="0"/>
              <a:pPr/>
              <a:t>61</a:t>
            </a:fld>
            <a:endParaRPr lang="en-US" smtClean="0"/>
          </a:p>
        </p:txBody>
      </p:sp>
      <p:sp>
        <p:nvSpPr>
          <p:cNvPr id="62469" name="Rectangle 2"/>
          <p:cNvSpPr>
            <a:spLocks noGrp="1" noChangeArrowheads="1"/>
          </p:cNvSpPr>
          <p:nvPr>
            <p:ph type="title"/>
          </p:nvPr>
        </p:nvSpPr>
        <p:spPr/>
        <p:txBody>
          <a:bodyPr/>
          <a:lstStyle/>
          <a:p>
            <a:pPr eaLnBrk="1" hangingPunct="1"/>
            <a:r>
              <a:rPr lang="en-US" smtClean="0"/>
              <a:t>Next Lecture</a:t>
            </a:r>
          </a:p>
        </p:txBody>
      </p:sp>
      <p:sp>
        <p:nvSpPr>
          <p:cNvPr id="62470" name="Rectangle 3"/>
          <p:cNvSpPr>
            <a:spLocks noGrp="1" noChangeArrowheads="1"/>
          </p:cNvSpPr>
          <p:nvPr>
            <p:ph type="body" idx="1"/>
          </p:nvPr>
        </p:nvSpPr>
        <p:spPr/>
        <p:txBody>
          <a:bodyPr/>
          <a:lstStyle/>
          <a:p>
            <a:pPr eaLnBrk="1" hangingPunct="1"/>
            <a:r>
              <a:rPr lang="en-US" smtClean="0"/>
              <a:t>Buses</a:t>
            </a:r>
          </a:p>
          <a:p>
            <a:pPr eaLnBrk="1" hangingPunct="1"/>
            <a:r>
              <a:rPr lang="en-US" smtClean="0"/>
              <a:t>Peripherals</a:t>
            </a:r>
          </a:p>
          <a:p>
            <a:pPr eaLnBrk="1" hangingPunct="1"/>
            <a:r>
              <a:rPr lang="en-US" smtClean="0"/>
              <a:t>Murdocca, Chapter 8</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29" name="Date Placeholder 5"/>
          <p:cNvSpPr>
            <a:spLocks noGrp="1"/>
          </p:cNvSpPr>
          <p:nvPr>
            <p:ph type="dt" sz="quarter" idx="10"/>
          </p:nvPr>
        </p:nvSpPr>
        <p:spPr>
          <a:noFill/>
        </p:spPr>
        <p:txBody>
          <a:bodyPr/>
          <a:lstStyle/>
          <a:p>
            <a:r>
              <a:rPr lang="en-US" dirty="0" smtClean="0"/>
              <a:t>Fall 2012</a:t>
            </a:r>
            <a:endParaRPr lang="en-US" dirty="0" smtClean="0"/>
          </a:p>
        </p:txBody>
      </p:sp>
      <p:sp>
        <p:nvSpPr>
          <p:cNvPr id="1030" name="Footer Placeholder 6"/>
          <p:cNvSpPr>
            <a:spLocks noGrp="1"/>
          </p:cNvSpPr>
          <p:nvPr>
            <p:ph type="ftr" sz="quarter" idx="11"/>
          </p:nvPr>
        </p:nvSpPr>
        <p:spPr>
          <a:noFill/>
        </p:spPr>
        <p:txBody>
          <a:bodyPr/>
          <a:lstStyle/>
          <a:p>
            <a:r>
              <a:rPr lang="en-US" smtClean="0"/>
              <a:t>SYSC 5704: Elements of Computer Systems</a:t>
            </a:r>
          </a:p>
        </p:txBody>
      </p:sp>
      <p:sp>
        <p:nvSpPr>
          <p:cNvPr id="1031" name="Slide Number Placeholder 7"/>
          <p:cNvSpPr>
            <a:spLocks noGrp="1"/>
          </p:cNvSpPr>
          <p:nvPr>
            <p:ph type="sldNum" sz="quarter" idx="12"/>
          </p:nvPr>
        </p:nvSpPr>
        <p:spPr>
          <a:noFill/>
        </p:spPr>
        <p:txBody>
          <a:bodyPr/>
          <a:lstStyle/>
          <a:p>
            <a:fld id="{D4BFBAED-1153-4F8E-9C74-AA2B2C4DE15A}" type="slidenum">
              <a:rPr lang="en-US" smtClean="0"/>
              <a:pPr/>
              <a:t>7</a:t>
            </a:fld>
            <a:endParaRPr lang="en-US" smtClean="0"/>
          </a:p>
        </p:txBody>
      </p:sp>
      <p:sp>
        <p:nvSpPr>
          <p:cNvPr id="1032" name="Rectangle 2"/>
          <p:cNvSpPr>
            <a:spLocks noGrp="1" noChangeArrowheads="1"/>
          </p:cNvSpPr>
          <p:nvPr>
            <p:ph type="title"/>
          </p:nvPr>
        </p:nvSpPr>
        <p:spPr/>
        <p:txBody>
          <a:bodyPr/>
          <a:lstStyle/>
          <a:p>
            <a:pPr eaLnBrk="1" hangingPunct="1"/>
            <a:r>
              <a:rPr lang="en-US" smtClean="0"/>
              <a:t>Non-random-access memory</a:t>
            </a:r>
          </a:p>
        </p:txBody>
      </p:sp>
      <p:graphicFrame>
        <p:nvGraphicFramePr>
          <p:cNvPr id="1026" name="Object 3"/>
          <p:cNvGraphicFramePr>
            <a:graphicFrameLocks noChangeAspect="1"/>
          </p:cNvGraphicFramePr>
          <p:nvPr>
            <p:ph sz="half" idx="1"/>
          </p:nvPr>
        </p:nvGraphicFramePr>
        <p:xfrm>
          <a:off x="3505200" y="1676400"/>
          <a:ext cx="1676400" cy="838200"/>
        </p:xfrm>
        <a:graphic>
          <a:graphicData uri="http://schemas.openxmlformats.org/presentationml/2006/ole">
            <p:oleObj spid="_x0000_s1026" name="Equation" r:id="rId4" imgW="787320" imgH="393480" progId="Equation.3">
              <p:embed/>
            </p:oleObj>
          </a:graphicData>
        </a:graphic>
      </p:graphicFrame>
      <p:graphicFrame>
        <p:nvGraphicFramePr>
          <p:cNvPr id="1027" name="Object 4"/>
          <p:cNvGraphicFramePr>
            <a:graphicFrameLocks noChangeAspect="1"/>
          </p:cNvGraphicFramePr>
          <p:nvPr>
            <p:ph sz="quarter" idx="2"/>
          </p:nvPr>
        </p:nvGraphicFramePr>
        <p:xfrm>
          <a:off x="1143000" y="2514600"/>
          <a:ext cx="484188" cy="503238"/>
        </p:xfrm>
        <a:graphic>
          <a:graphicData uri="http://schemas.openxmlformats.org/presentationml/2006/ole">
            <p:oleObj spid="_x0000_s1027" name="Equation" r:id="rId5" imgW="228600" imgH="228600" progId="Equation.3">
              <p:embed/>
            </p:oleObj>
          </a:graphicData>
        </a:graphic>
      </p:graphicFrame>
      <p:graphicFrame>
        <p:nvGraphicFramePr>
          <p:cNvPr id="1028" name="Object 5"/>
          <p:cNvGraphicFramePr>
            <a:graphicFrameLocks noChangeAspect="1"/>
          </p:cNvGraphicFramePr>
          <p:nvPr>
            <p:ph sz="quarter" idx="3"/>
          </p:nvPr>
        </p:nvGraphicFramePr>
        <p:xfrm>
          <a:off x="1143000" y="3124200"/>
          <a:ext cx="565150" cy="585788"/>
        </p:xfrm>
        <a:graphic>
          <a:graphicData uri="http://schemas.openxmlformats.org/presentationml/2006/ole">
            <p:oleObj spid="_x0000_s1028" name="Equation" r:id="rId6" imgW="215640" imgH="215640" progId="Equation.3">
              <p:embed/>
            </p:oleObj>
          </a:graphicData>
        </a:graphic>
      </p:graphicFrame>
      <p:sp>
        <p:nvSpPr>
          <p:cNvPr id="1033" name="Text Box 6"/>
          <p:cNvSpPr txBox="1">
            <a:spLocks noChangeArrowheads="1"/>
          </p:cNvSpPr>
          <p:nvPr/>
        </p:nvSpPr>
        <p:spPr bwMode="auto">
          <a:xfrm>
            <a:off x="2057400" y="2590800"/>
            <a:ext cx="5943600" cy="457200"/>
          </a:xfrm>
          <a:prstGeom prst="rect">
            <a:avLst/>
          </a:prstGeom>
          <a:noFill/>
          <a:ln w="9525">
            <a:noFill/>
            <a:miter lim="800000"/>
            <a:headEnd/>
            <a:tailEnd/>
          </a:ln>
        </p:spPr>
        <p:txBody>
          <a:bodyPr>
            <a:spAutoFit/>
          </a:bodyPr>
          <a:lstStyle/>
          <a:p>
            <a:r>
              <a:rPr lang="en-US" sz="2400">
                <a:solidFill>
                  <a:srgbClr val="000000"/>
                </a:solidFill>
                <a:latin typeface="Tahoma" pitchFamily="34" charset="0"/>
              </a:rPr>
              <a:t>Average time to read/write N bits</a:t>
            </a:r>
          </a:p>
        </p:txBody>
      </p:sp>
      <p:sp>
        <p:nvSpPr>
          <p:cNvPr id="1034" name="Text Box 7"/>
          <p:cNvSpPr txBox="1">
            <a:spLocks noChangeArrowheads="1"/>
          </p:cNvSpPr>
          <p:nvPr/>
        </p:nvSpPr>
        <p:spPr bwMode="auto">
          <a:xfrm>
            <a:off x="2133600" y="3200400"/>
            <a:ext cx="6324600" cy="457200"/>
          </a:xfrm>
          <a:prstGeom prst="rect">
            <a:avLst/>
          </a:prstGeom>
          <a:noFill/>
          <a:ln w="9525">
            <a:noFill/>
            <a:miter lim="800000"/>
            <a:headEnd/>
            <a:tailEnd/>
          </a:ln>
        </p:spPr>
        <p:txBody>
          <a:bodyPr>
            <a:spAutoFit/>
          </a:bodyPr>
          <a:lstStyle/>
          <a:p>
            <a:r>
              <a:rPr lang="en-US" sz="2400">
                <a:solidFill>
                  <a:srgbClr val="000000"/>
                </a:solidFill>
                <a:latin typeface="Tahoma" pitchFamily="34" charset="0"/>
              </a:rPr>
              <a:t>Average access time</a:t>
            </a:r>
          </a:p>
        </p:txBody>
      </p:sp>
      <p:sp>
        <p:nvSpPr>
          <p:cNvPr id="1035" name="Text Box 8"/>
          <p:cNvSpPr txBox="1">
            <a:spLocks noChangeArrowheads="1"/>
          </p:cNvSpPr>
          <p:nvPr/>
        </p:nvSpPr>
        <p:spPr bwMode="auto">
          <a:xfrm>
            <a:off x="1279525" y="3767138"/>
            <a:ext cx="4926013" cy="1187450"/>
          </a:xfrm>
          <a:prstGeom prst="rect">
            <a:avLst/>
          </a:prstGeom>
          <a:noFill/>
          <a:ln w="9525">
            <a:noFill/>
            <a:miter lim="800000"/>
            <a:headEnd/>
            <a:tailEnd/>
          </a:ln>
        </p:spPr>
        <p:txBody>
          <a:bodyPr wrap="none">
            <a:spAutoFit/>
          </a:bodyPr>
          <a:lstStyle/>
          <a:p>
            <a:pPr>
              <a:spcBef>
                <a:spcPct val="0"/>
              </a:spcBef>
            </a:pPr>
            <a:r>
              <a:rPr lang="en-US" sz="2400">
                <a:solidFill>
                  <a:srgbClr val="000000"/>
                </a:solidFill>
                <a:latin typeface="Tahoma" pitchFamily="34" charset="0"/>
              </a:rPr>
              <a:t>N      Number of bits</a:t>
            </a:r>
          </a:p>
          <a:p>
            <a:pPr>
              <a:spcBef>
                <a:spcPct val="0"/>
              </a:spcBef>
            </a:pPr>
            <a:endParaRPr lang="en-US" sz="2400">
              <a:solidFill>
                <a:srgbClr val="000000"/>
              </a:solidFill>
              <a:latin typeface="Tahoma" pitchFamily="34" charset="0"/>
            </a:endParaRPr>
          </a:p>
          <a:p>
            <a:pPr>
              <a:spcBef>
                <a:spcPct val="0"/>
              </a:spcBef>
            </a:pPr>
            <a:r>
              <a:rPr lang="en-US" sz="2400">
                <a:solidFill>
                  <a:srgbClr val="000000"/>
                </a:solidFill>
                <a:latin typeface="Tahoma" pitchFamily="34" charset="0"/>
              </a:rPr>
              <a:t>R      Transfer rate, bits per second</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Date Placeholder 3"/>
          <p:cNvSpPr>
            <a:spLocks noGrp="1"/>
          </p:cNvSpPr>
          <p:nvPr>
            <p:ph type="dt" sz="quarter" idx="10"/>
          </p:nvPr>
        </p:nvSpPr>
        <p:spPr>
          <a:noFill/>
        </p:spPr>
        <p:txBody>
          <a:bodyPr/>
          <a:lstStyle/>
          <a:p>
            <a:r>
              <a:rPr lang="en-US" dirty="0" smtClean="0"/>
              <a:t>Fall 2012</a:t>
            </a:r>
            <a:endParaRPr lang="en-US" dirty="0" smtClean="0"/>
          </a:p>
        </p:txBody>
      </p:sp>
      <p:sp>
        <p:nvSpPr>
          <p:cNvPr id="8195" name="Footer Placeholder 4"/>
          <p:cNvSpPr>
            <a:spLocks noGrp="1"/>
          </p:cNvSpPr>
          <p:nvPr>
            <p:ph type="ftr" sz="quarter" idx="11"/>
          </p:nvPr>
        </p:nvSpPr>
        <p:spPr>
          <a:noFill/>
        </p:spPr>
        <p:txBody>
          <a:bodyPr/>
          <a:lstStyle/>
          <a:p>
            <a:r>
              <a:rPr lang="en-US" smtClean="0"/>
              <a:t>SYSC 5704: Elements of Computer Systems</a:t>
            </a:r>
          </a:p>
        </p:txBody>
      </p:sp>
      <p:sp>
        <p:nvSpPr>
          <p:cNvPr id="8196" name="Slide Number Placeholder 5"/>
          <p:cNvSpPr>
            <a:spLocks noGrp="1"/>
          </p:cNvSpPr>
          <p:nvPr>
            <p:ph type="sldNum" sz="quarter" idx="12"/>
          </p:nvPr>
        </p:nvSpPr>
        <p:spPr>
          <a:noFill/>
        </p:spPr>
        <p:txBody>
          <a:bodyPr/>
          <a:lstStyle/>
          <a:p>
            <a:fld id="{BA1B6F48-0B0A-4CB1-A37F-E4C0F084CA0D}" type="slidenum">
              <a:rPr lang="en-US" smtClean="0"/>
              <a:pPr/>
              <a:t>8</a:t>
            </a:fld>
            <a:endParaRPr lang="en-US" smtClean="0"/>
          </a:p>
        </p:txBody>
      </p:sp>
      <p:sp>
        <p:nvSpPr>
          <p:cNvPr id="8197" name="Rectangle 2"/>
          <p:cNvSpPr>
            <a:spLocks noGrp="1" noChangeArrowheads="1"/>
          </p:cNvSpPr>
          <p:nvPr>
            <p:ph type="title"/>
          </p:nvPr>
        </p:nvSpPr>
        <p:spPr/>
        <p:txBody>
          <a:bodyPr/>
          <a:lstStyle/>
          <a:p>
            <a:pPr eaLnBrk="1" hangingPunct="1"/>
            <a:r>
              <a:rPr lang="en-US" smtClean="0"/>
              <a:t>Influences on Memory Design</a:t>
            </a:r>
          </a:p>
        </p:txBody>
      </p:sp>
      <p:sp>
        <p:nvSpPr>
          <p:cNvPr id="8198" name="Rectangle 3"/>
          <p:cNvSpPr>
            <a:spLocks noGrp="1" noChangeArrowheads="1"/>
          </p:cNvSpPr>
          <p:nvPr>
            <p:ph type="body" idx="1"/>
          </p:nvPr>
        </p:nvSpPr>
        <p:spPr>
          <a:xfrm>
            <a:off x="381000" y="1295400"/>
            <a:ext cx="8229600" cy="4830763"/>
          </a:xfrm>
        </p:spPr>
        <p:txBody>
          <a:bodyPr/>
          <a:lstStyle/>
          <a:p>
            <a:pPr eaLnBrk="1" hangingPunct="1">
              <a:lnSpc>
                <a:spcPct val="80000"/>
              </a:lnSpc>
            </a:pPr>
            <a:r>
              <a:rPr lang="en-US" sz="2000" smtClean="0"/>
              <a:t>Murdocca: </a:t>
            </a:r>
          </a:p>
          <a:p>
            <a:pPr lvl="1" eaLnBrk="1" hangingPunct="1">
              <a:lnSpc>
                <a:spcPct val="80000"/>
              </a:lnSpc>
            </a:pPr>
            <a:r>
              <a:rPr lang="en-US" sz="2000" smtClean="0"/>
              <a:t>CPU speed doubled every 18 months for same price.</a:t>
            </a:r>
          </a:p>
          <a:p>
            <a:pPr lvl="1" eaLnBrk="1" hangingPunct="1">
              <a:lnSpc>
                <a:spcPct val="80000"/>
              </a:lnSpc>
            </a:pPr>
            <a:r>
              <a:rPr lang="en-US" sz="2000" smtClean="0"/>
              <a:t>Memory quadrupled in </a:t>
            </a:r>
            <a:r>
              <a:rPr lang="en-US" sz="2000" smtClean="0">
                <a:solidFill>
                  <a:schemeClr val="accent2"/>
                </a:solidFill>
              </a:rPr>
              <a:t>size</a:t>
            </a:r>
            <a:r>
              <a:rPr lang="en-US" sz="2000" smtClean="0"/>
              <a:t> every 36 months for same price.</a:t>
            </a:r>
          </a:p>
          <a:p>
            <a:pPr lvl="1" eaLnBrk="1" hangingPunct="1">
              <a:lnSpc>
                <a:spcPct val="80000"/>
              </a:lnSpc>
            </a:pPr>
            <a:r>
              <a:rPr lang="en-US" sz="2000" smtClean="0"/>
              <a:t>Memory </a:t>
            </a:r>
            <a:r>
              <a:rPr lang="en-US" sz="2000" smtClean="0">
                <a:solidFill>
                  <a:schemeClr val="accent2"/>
                </a:solidFill>
              </a:rPr>
              <a:t>speed</a:t>
            </a:r>
            <a:r>
              <a:rPr lang="en-US" sz="2000" smtClean="0"/>
              <a:t> increased at rate of &lt; 10% per year.</a:t>
            </a:r>
          </a:p>
          <a:p>
            <a:pPr lvl="1" eaLnBrk="1" hangingPunct="1">
              <a:lnSpc>
                <a:spcPct val="80000"/>
              </a:lnSpc>
            </a:pPr>
            <a:r>
              <a:rPr lang="en-US" sz="2000" smtClean="0">
                <a:solidFill>
                  <a:schemeClr val="accent2"/>
                </a:solidFill>
              </a:rPr>
              <a:t>Architectural</a:t>
            </a:r>
            <a:r>
              <a:rPr lang="en-US" sz="2000" smtClean="0"/>
              <a:t> solutions bridge growing gap between processor &amp; memory speeds.</a:t>
            </a:r>
          </a:p>
          <a:p>
            <a:pPr eaLnBrk="1" hangingPunct="1">
              <a:lnSpc>
                <a:spcPct val="80000"/>
              </a:lnSpc>
            </a:pPr>
            <a:r>
              <a:rPr lang="en-US" sz="2000" smtClean="0"/>
              <a:t>Integration</a:t>
            </a:r>
          </a:p>
          <a:p>
            <a:pPr eaLnBrk="1" hangingPunct="1">
              <a:lnSpc>
                <a:spcPct val="80000"/>
              </a:lnSpc>
            </a:pPr>
            <a:r>
              <a:rPr lang="en-US" sz="2000" smtClean="0">
                <a:solidFill>
                  <a:schemeClr val="accent2"/>
                </a:solidFill>
              </a:rPr>
              <a:t>Locality</a:t>
            </a:r>
            <a:r>
              <a:rPr lang="en-US" sz="2000" smtClean="0"/>
              <a:t> of Reference</a:t>
            </a:r>
          </a:p>
          <a:p>
            <a:pPr lvl="1" eaLnBrk="1" hangingPunct="1">
              <a:lnSpc>
                <a:spcPct val="80000"/>
              </a:lnSpc>
            </a:pPr>
            <a:r>
              <a:rPr lang="en-US" sz="2000" smtClean="0"/>
              <a:t>Temporal Locality</a:t>
            </a:r>
          </a:p>
          <a:p>
            <a:pPr lvl="1" eaLnBrk="1" hangingPunct="1">
              <a:lnSpc>
                <a:spcPct val="80000"/>
              </a:lnSpc>
            </a:pPr>
            <a:r>
              <a:rPr lang="en-US" sz="2000" smtClean="0"/>
              <a:t>Spatial Locality</a:t>
            </a:r>
          </a:p>
          <a:p>
            <a:pPr lvl="1" eaLnBrk="1" hangingPunct="1">
              <a:lnSpc>
                <a:spcPct val="80000"/>
              </a:lnSpc>
            </a:pPr>
            <a:r>
              <a:rPr lang="en-US" sz="2000" smtClean="0"/>
              <a:t>Sequential Locality</a:t>
            </a:r>
          </a:p>
          <a:p>
            <a:pPr eaLnBrk="1" hangingPunct="1">
              <a:lnSpc>
                <a:spcPct val="80000"/>
              </a:lnSpc>
            </a:pPr>
            <a:r>
              <a:rPr lang="en-US" sz="2000" smtClean="0"/>
              <a:t>Instruction and Data</a:t>
            </a:r>
          </a:p>
          <a:p>
            <a:pPr lvl="1" eaLnBrk="1" hangingPunct="1">
              <a:lnSpc>
                <a:spcPct val="80000"/>
              </a:lnSpc>
            </a:pPr>
            <a:r>
              <a:rPr lang="en-US" sz="2000" smtClean="0"/>
              <a:t>Von Neumann: Code </a:t>
            </a:r>
            <a:r>
              <a:rPr lang="en-US" sz="2000" smtClean="0">
                <a:cs typeface="Arial" charset="0"/>
              </a:rPr>
              <a:t>≈ Data</a:t>
            </a:r>
          </a:p>
          <a:p>
            <a:pPr lvl="1" eaLnBrk="1" hangingPunct="1">
              <a:lnSpc>
                <a:spcPct val="80000"/>
              </a:lnSpc>
            </a:pPr>
            <a:r>
              <a:rPr lang="en-US" sz="2000" smtClean="0">
                <a:cs typeface="Arial" charset="0"/>
              </a:rPr>
              <a:t>Separating instruction &amp; data stores allows architects to select memory performance appropriate for each activity (Comer)</a:t>
            </a:r>
          </a:p>
          <a:p>
            <a:pPr lvl="2" eaLnBrk="1" hangingPunct="1">
              <a:lnSpc>
                <a:spcPct val="80000"/>
              </a:lnSpc>
            </a:pPr>
            <a:r>
              <a:rPr lang="en-US" sz="2000" smtClean="0">
                <a:solidFill>
                  <a:schemeClr val="accent2"/>
                </a:solidFill>
                <a:cs typeface="Arial" charset="0"/>
              </a:rPr>
              <a:t>Harvard Architecture</a:t>
            </a:r>
          </a:p>
          <a:p>
            <a:pPr lvl="1" eaLnBrk="1" hangingPunct="1">
              <a:lnSpc>
                <a:spcPct val="80000"/>
              </a:lnSpc>
            </a:pPr>
            <a:endParaRPr lang="en-US" sz="2000" smtClean="0"/>
          </a:p>
        </p:txBody>
      </p:sp>
      <p:sp>
        <p:nvSpPr>
          <p:cNvPr id="8199" name="Text Box 4"/>
          <p:cNvSpPr txBox="1">
            <a:spLocks noChangeArrowheads="1"/>
          </p:cNvSpPr>
          <p:nvPr/>
        </p:nvSpPr>
        <p:spPr bwMode="auto">
          <a:xfrm>
            <a:off x="3733800" y="4114800"/>
            <a:ext cx="2862263" cy="396875"/>
          </a:xfrm>
          <a:prstGeom prst="rect">
            <a:avLst/>
          </a:prstGeom>
          <a:noFill/>
          <a:ln w="9525" algn="ctr">
            <a:noFill/>
            <a:miter lim="800000"/>
            <a:headEnd/>
            <a:tailEnd/>
          </a:ln>
        </p:spPr>
        <p:txBody>
          <a:bodyPr wrap="none">
            <a:spAutoFit/>
          </a:bodyPr>
          <a:lstStyle/>
          <a:p>
            <a:pPr marL="342900" indent="-342900">
              <a:spcBef>
                <a:spcPct val="20000"/>
              </a:spcBef>
            </a:pPr>
            <a:r>
              <a:rPr lang="en-US"/>
              <a:t>Blocks vs byte transfers</a:t>
            </a:r>
          </a:p>
        </p:txBody>
      </p:sp>
      <p:sp>
        <p:nvSpPr>
          <p:cNvPr id="8200" name="AutoShape 5"/>
          <p:cNvSpPr>
            <a:spLocks/>
          </p:cNvSpPr>
          <p:nvPr/>
        </p:nvSpPr>
        <p:spPr bwMode="auto">
          <a:xfrm>
            <a:off x="3352800" y="4038600"/>
            <a:ext cx="381000" cy="533400"/>
          </a:xfrm>
          <a:prstGeom prst="rightBrace">
            <a:avLst>
              <a:gd name="adj1" fmla="val 11667"/>
              <a:gd name="adj2" fmla="val 50000"/>
            </a:avLst>
          </a:prstGeom>
          <a:noFill/>
          <a:ln w="9525">
            <a:solidFill>
              <a:schemeClr val="tx1"/>
            </a:solidFill>
            <a:round/>
            <a:headEnd/>
            <a:tailEnd/>
          </a:ln>
        </p:spPr>
        <p:txBody>
          <a:bodyPr wrap="none" anchor="ctr"/>
          <a:lstStyle/>
          <a:p>
            <a:endParaRPr lang="en-US"/>
          </a:p>
        </p:txBody>
      </p:sp>
      <p:sp>
        <p:nvSpPr>
          <p:cNvPr id="8201" name="Rectangle 6"/>
          <p:cNvSpPr>
            <a:spLocks noChangeArrowheads="1"/>
          </p:cNvSpPr>
          <p:nvPr/>
        </p:nvSpPr>
        <p:spPr bwMode="auto">
          <a:xfrm>
            <a:off x="4191000" y="3260725"/>
            <a:ext cx="1066800" cy="685800"/>
          </a:xfrm>
          <a:prstGeom prst="rect">
            <a:avLst/>
          </a:prstGeom>
          <a:solidFill>
            <a:schemeClr val="tx1"/>
          </a:solidFill>
          <a:ln w="9525" algn="ctr">
            <a:noFill/>
            <a:miter lim="800000"/>
            <a:headEnd/>
            <a:tailEnd/>
          </a:ln>
        </p:spPr>
        <p:txBody>
          <a:bodyPr wrap="none" anchor="ctr"/>
          <a:lstStyle/>
          <a:p>
            <a:pPr marL="342900" indent="-342900" algn="ctr">
              <a:spcBef>
                <a:spcPct val="20000"/>
              </a:spcBef>
              <a:buFontTx/>
              <a:buChar char="•"/>
            </a:pPr>
            <a:endParaRPr lang="en-US" sz="2800" b="1"/>
          </a:p>
        </p:txBody>
      </p:sp>
      <p:sp>
        <p:nvSpPr>
          <p:cNvPr id="8202" name="Text Box 8"/>
          <p:cNvSpPr txBox="1">
            <a:spLocks noChangeArrowheads="1"/>
          </p:cNvSpPr>
          <p:nvPr/>
        </p:nvSpPr>
        <p:spPr bwMode="auto">
          <a:xfrm>
            <a:off x="4267200" y="3336925"/>
            <a:ext cx="708025" cy="396875"/>
          </a:xfrm>
          <a:prstGeom prst="rect">
            <a:avLst/>
          </a:prstGeom>
          <a:solidFill>
            <a:schemeClr val="bg1"/>
          </a:solidFill>
          <a:ln w="9525" algn="ctr">
            <a:noFill/>
            <a:miter lim="800000"/>
            <a:headEnd/>
            <a:tailEnd/>
          </a:ln>
        </p:spPr>
        <p:txBody>
          <a:bodyPr wrap="none">
            <a:spAutoFit/>
          </a:bodyPr>
          <a:lstStyle/>
          <a:p>
            <a:pPr marL="342900" indent="-342900">
              <a:spcBef>
                <a:spcPct val="20000"/>
              </a:spcBef>
            </a:pPr>
            <a:r>
              <a:rPr lang="en-US" b="1"/>
              <a:t>ALU</a:t>
            </a:r>
          </a:p>
        </p:txBody>
      </p:sp>
      <p:sp>
        <p:nvSpPr>
          <p:cNvPr id="8203" name="Rectangle 9"/>
          <p:cNvSpPr>
            <a:spLocks noChangeArrowheads="1"/>
          </p:cNvSpPr>
          <p:nvPr/>
        </p:nvSpPr>
        <p:spPr bwMode="auto">
          <a:xfrm>
            <a:off x="5486400" y="3429000"/>
            <a:ext cx="914400" cy="914400"/>
          </a:xfrm>
          <a:prstGeom prst="rect">
            <a:avLst/>
          </a:prstGeom>
          <a:noFill/>
          <a:ln w="9525" algn="ctr">
            <a:noFill/>
            <a:miter lim="800000"/>
            <a:headEnd/>
            <a:tailEnd/>
          </a:ln>
        </p:spPr>
        <p:txBody>
          <a:bodyPr wrap="none" anchor="ctr"/>
          <a:lstStyle/>
          <a:p>
            <a:endParaRPr lang="en-US"/>
          </a:p>
        </p:txBody>
      </p:sp>
      <p:sp>
        <p:nvSpPr>
          <p:cNvPr id="8204" name="Text Box 10"/>
          <p:cNvSpPr txBox="1">
            <a:spLocks noChangeArrowheads="1"/>
          </p:cNvSpPr>
          <p:nvPr/>
        </p:nvSpPr>
        <p:spPr bwMode="auto">
          <a:xfrm>
            <a:off x="5334000" y="3336925"/>
            <a:ext cx="392113" cy="519113"/>
          </a:xfrm>
          <a:prstGeom prst="rect">
            <a:avLst/>
          </a:prstGeom>
          <a:noFill/>
          <a:ln w="9525" algn="ctr">
            <a:noFill/>
            <a:miter lim="800000"/>
            <a:headEnd/>
            <a:tailEnd/>
          </a:ln>
        </p:spPr>
        <p:txBody>
          <a:bodyPr wrap="none">
            <a:spAutoFit/>
          </a:bodyPr>
          <a:lstStyle/>
          <a:p>
            <a:pPr marL="342900" indent="-342900">
              <a:spcBef>
                <a:spcPct val="20000"/>
              </a:spcBef>
            </a:pPr>
            <a:r>
              <a:rPr lang="en-US" sz="2800" b="1"/>
              <a:t>+</a:t>
            </a:r>
          </a:p>
        </p:txBody>
      </p:sp>
      <p:sp>
        <p:nvSpPr>
          <p:cNvPr id="8205" name="Text Box 11"/>
          <p:cNvSpPr txBox="1">
            <a:spLocks noChangeArrowheads="1"/>
          </p:cNvSpPr>
          <p:nvPr/>
        </p:nvSpPr>
        <p:spPr bwMode="auto">
          <a:xfrm>
            <a:off x="6705600" y="3336925"/>
            <a:ext cx="600075" cy="519113"/>
          </a:xfrm>
          <a:prstGeom prst="rect">
            <a:avLst/>
          </a:prstGeom>
          <a:noFill/>
          <a:ln w="9525" algn="ctr">
            <a:noFill/>
            <a:miter lim="800000"/>
            <a:headEnd/>
            <a:tailEnd/>
          </a:ln>
        </p:spPr>
        <p:txBody>
          <a:bodyPr wrap="none">
            <a:spAutoFit/>
          </a:bodyPr>
          <a:lstStyle/>
          <a:p>
            <a:pPr marL="342900" indent="-342900">
              <a:spcBef>
                <a:spcPct val="20000"/>
              </a:spcBef>
            </a:pPr>
            <a:r>
              <a:rPr lang="en-US" sz="2800" b="1"/>
              <a:t>=&gt;</a:t>
            </a:r>
          </a:p>
        </p:txBody>
      </p:sp>
      <p:sp>
        <p:nvSpPr>
          <p:cNvPr id="8206" name="Rectangle 12"/>
          <p:cNvSpPr>
            <a:spLocks noChangeArrowheads="1"/>
          </p:cNvSpPr>
          <p:nvPr/>
        </p:nvSpPr>
        <p:spPr bwMode="auto">
          <a:xfrm>
            <a:off x="5791200" y="3260725"/>
            <a:ext cx="838200" cy="685800"/>
          </a:xfrm>
          <a:prstGeom prst="rect">
            <a:avLst/>
          </a:prstGeom>
          <a:solidFill>
            <a:schemeClr val="tx1"/>
          </a:solidFill>
          <a:ln w="9525" algn="ctr">
            <a:noFill/>
            <a:miter lim="800000"/>
            <a:headEnd/>
            <a:tailEnd/>
          </a:ln>
        </p:spPr>
        <p:txBody>
          <a:bodyPr wrap="none" anchor="ctr"/>
          <a:lstStyle/>
          <a:p>
            <a:pPr marL="342900" indent="-342900" algn="ctr">
              <a:spcBef>
                <a:spcPct val="20000"/>
              </a:spcBef>
              <a:buFontTx/>
              <a:buChar char="•"/>
            </a:pPr>
            <a:endParaRPr lang="en-US" sz="2800" b="1"/>
          </a:p>
        </p:txBody>
      </p:sp>
      <p:sp>
        <p:nvSpPr>
          <p:cNvPr id="8207" name="Text Box 13"/>
          <p:cNvSpPr txBox="1">
            <a:spLocks noChangeArrowheads="1"/>
          </p:cNvSpPr>
          <p:nvPr/>
        </p:nvSpPr>
        <p:spPr bwMode="auto">
          <a:xfrm>
            <a:off x="4078288" y="2940050"/>
            <a:ext cx="722312" cy="396875"/>
          </a:xfrm>
          <a:prstGeom prst="rect">
            <a:avLst/>
          </a:prstGeom>
          <a:noFill/>
          <a:ln w="9525" algn="ctr">
            <a:noFill/>
            <a:miter lim="800000"/>
            <a:headEnd/>
            <a:tailEnd/>
          </a:ln>
        </p:spPr>
        <p:txBody>
          <a:bodyPr wrap="none">
            <a:spAutoFit/>
          </a:bodyPr>
          <a:lstStyle/>
          <a:p>
            <a:pPr marL="342900" indent="-342900">
              <a:spcBef>
                <a:spcPct val="20000"/>
              </a:spcBef>
            </a:pPr>
            <a:r>
              <a:rPr lang="en-US" b="1"/>
              <a:t>CPU</a:t>
            </a:r>
          </a:p>
        </p:txBody>
      </p:sp>
      <p:sp>
        <p:nvSpPr>
          <p:cNvPr id="8208" name="Text Box 14"/>
          <p:cNvSpPr txBox="1">
            <a:spLocks noChangeArrowheads="1"/>
          </p:cNvSpPr>
          <p:nvPr/>
        </p:nvSpPr>
        <p:spPr bwMode="auto">
          <a:xfrm>
            <a:off x="5867400" y="3336925"/>
            <a:ext cx="565150" cy="396875"/>
          </a:xfrm>
          <a:prstGeom prst="rect">
            <a:avLst/>
          </a:prstGeom>
          <a:solidFill>
            <a:schemeClr val="bg1"/>
          </a:solidFill>
          <a:ln w="9525" algn="ctr">
            <a:noFill/>
            <a:miter lim="800000"/>
            <a:headEnd/>
            <a:tailEnd/>
          </a:ln>
        </p:spPr>
        <p:txBody>
          <a:bodyPr wrap="none">
            <a:spAutoFit/>
          </a:bodyPr>
          <a:lstStyle/>
          <a:p>
            <a:pPr marL="342900" indent="-342900">
              <a:spcBef>
                <a:spcPct val="20000"/>
              </a:spcBef>
            </a:pPr>
            <a:r>
              <a:rPr lang="en-US" b="1"/>
              <a:t>cpt</a:t>
            </a:r>
          </a:p>
        </p:txBody>
      </p:sp>
      <p:sp>
        <p:nvSpPr>
          <p:cNvPr id="8209" name="Rectangle 15"/>
          <p:cNvSpPr>
            <a:spLocks noChangeArrowheads="1"/>
          </p:cNvSpPr>
          <p:nvPr/>
        </p:nvSpPr>
        <p:spPr bwMode="auto">
          <a:xfrm>
            <a:off x="7315200" y="3276600"/>
            <a:ext cx="1600200" cy="685800"/>
          </a:xfrm>
          <a:prstGeom prst="rect">
            <a:avLst/>
          </a:prstGeom>
          <a:solidFill>
            <a:schemeClr val="tx1"/>
          </a:solidFill>
          <a:ln w="9525" algn="ctr">
            <a:noFill/>
            <a:miter lim="800000"/>
            <a:headEnd/>
            <a:tailEnd/>
          </a:ln>
        </p:spPr>
        <p:txBody>
          <a:bodyPr wrap="none" anchor="ctr"/>
          <a:lstStyle/>
          <a:p>
            <a:pPr marL="342900" indent="-342900" algn="ctr">
              <a:spcBef>
                <a:spcPct val="20000"/>
              </a:spcBef>
              <a:buFontTx/>
              <a:buChar char="•"/>
            </a:pPr>
            <a:endParaRPr lang="en-US" sz="2800" b="1"/>
          </a:p>
        </p:txBody>
      </p:sp>
      <p:sp>
        <p:nvSpPr>
          <p:cNvPr id="8210" name="Text Box 16"/>
          <p:cNvSpPr txBox="1">
            <a:spLocks noChangeArrowheads="1"/>
          </p:cNvSpPr>
          <p:nvPr/>
        </p:nvSpPr>
        <p:spPr bwMode="auto">
          <a:xfrm>
            <a:off x="7391400" y="3352800"/>
            <a:ext cx="708025" cy="396875"/>
          </a:xfrm>
          <a:prstGeom prst="rect">
            <a:avLst/>
          </a:prstGeom>
          <a:solidFill>
            <a:schemeClr val="bg1"/>
          </a:solidFill>
          <a:ln w="9525" algn="ctr">
            <a:noFill/>
            <a:miter lim="800000"/>
            <a:headEnd/>
            <a:tailEnd/>
          </a:ln>
        </p:spPr>
        <p:txBody>
          <a:bodyPr wrap="none">
            <a:spAutoFit/>
          </a:bodyPr>
          <a:lstStyle/>
          <a:p>
            <a:pPr marL="342900" indent="-342900">
              <a:spcBef>
                <a:spcPct val="20000"/>
              </a:spcBef>
            </a:pPr>
            <a:r>
              <a:rPr lang="en-US" b="1"/>
              <a:t>ALU</a:t>
            </a:r>
          </a:p>
        </p:txBody>
      </p:sp>
      <p:sp>
        <p:nvSpPr>
          <p:cNvPr id="8211" name="Text Box 17"/>
          <p:cNvSpPr txBox="1">
            <a:spLocks noChangeArrowheads="1"/>
          </p:cNvSpPr>
          <p:nvPr/>
        </p:nvSpPr>
        <p:spPr bwMode="auto">
          <a:xfrm>
            <a:off x="8153400" y="3352800"/>
            <a:ext cx="565150" cy="396875"/>
          </a:xfrm>
          <a:prstGeom prst="rect">
            <a:avLst/>
          </a:prstGeom>
          <a:solidFill>
            <a:schemeClr val="bg1"/>
          </a:solidFill>
          <a:ln w="9525" algn="ctr">
            <a:noFill/>
            <a:miter lim="800000"/>
            <a:headEnd/>
            <a:tailEnd/>
          </a:ln>
        </p:spPr>
        <p:txBody>
          <a:bodyPr wrap="none">
            <a:spAutoFit/>
          </a:bodyPr>
          <a:lstStyle/>
          <a:p>
            <a:pPr marL="342900" indent="-342900">
              <a:spcBef>
                <a:spcPct val="20000"/>
              </a:spcBef>
            </a:pPr>
            <a:r>
              <a:rPr lang="en-US" b="1"/>
              <a:t>cpt</a:t>
            </a:r>
          </a:p>
        </p:txBody>
      </p:sp>
      <p:sp>
        <p:nvSpPr>
          <p:cNvPr id="8212" name="Text Box 18"/>
          <p:cNvSpPr txBox="1">
            <a:spLocks noChangeArrowheads="1"/>
          </p:cNvSpPr>
          <p:nvPr/>
        </p:nvSpPr>
        <p:spPr bwMode="auto">
          <a:xfrm>
            <a:off x="7278688" y="2955925"/>
            <a:ext cx="722312" cy="396875"/>
          </a:xfrm>
          <a:prstGeom prst="rect">
            <a:avLst/>
          </a:prstGeom>
          <a:noFill/>
          <a:ln w="9525" algn="ctr">
            <a:noFill/>
            <a:miter lim="800000"/>
            <a:headEnd/>
            <a:tailEnd/>
          </a:ln>
        </p:spPr>
        <p:txBody>
          <a:bodyPr wrap="none">
            <a:spAutoFit/>
          </a:bodyPr>
          <a:lstStyle/>
          <a:p>
            <a:pPr marL="342900" indent="-342900">
              <a:spcBef>
                <a:spcPct val="20000"/>
              </a:spcBef>
            </a:pPr>
            <a:r>
              <a:rPr lang="en-US" b="1"/>
              <a:t>CPU</a:t>
            </a:r>
          </a:p>
        </p:txBody>
      </p:sp>
      <p:sp>
        <p:nvSpPr>
          <p:cNvPr id="8213" name="AutoShape 19"/>
          <p:cNvSpPr>
            <a:spLocks noChangeArrowheads="1"/>
          </p:cNvSpPr>
          <p:nvPr/>
        </p:nvSpPr>
        <p:spPr bwMode="auto">
          <a:xfrm>
            <a:off x="2209800" y="3124200"/>
            <a:ext cx="1600200" cy="2286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lgn="ctr">
            <a:noFill/>
            <a:miter lim="800000"/>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Date Placeholder 3"/>
          <p:cNvSpPr>
            <a:spLocks noGrp="1"/>
          </p:cNvSpPr>
          <p:nvPr>
            <p:ph type="dt" sz="quarter" idx="10"/>
          </p:nvPr>
        </p:nvSpPr>
        <p:spPr>
          <a:noFill/>
        </p:spPr>
        <p:txBody>
          <a:bodyPr/>
          <a:lstStyle/>
          <a:p>
            <a:r>
              <a:rPr lang="en-US" dirty="0" smtClean="0"/>
              <a:t>Fall 2012</a:t>
            </a:r>
            <a:endParaRPr lang="en-US" dirty="0" smtClean="0"/>
          </a:p>
        </p:txBody>
      </p:sp>
      <p:sp>
        <p:nvSpPr>
          <p:cNvPr id="9219" name="Footer Placeholder 4"/>
          <p:cNvSpPr>
            <a:spLocks noGrp="1"/>
          </p:cNvSpPr>
          <p:nvPr>
            <p:ph type="ftr" sz="quarter" idx="11"/>
          </p:nvPr>
        </p:nvSpPr>
        <p:spPr>
          <a:noFill/>
        </p:spPr>
        <p:txBody>
          <a:bodyPr/>
          <a:lstStyle/>
          <a:p>
            <a:r>
              <a:rPr lang="en-US" smtClean="0"/>
              <a:t>SYSC 5704: Elements of Computer Systems</a:t>
            </a:r>
          </a:p>
        </p:txBody>
      </p:sp>
      <p:sp>
        <p:nvSpPr>
          <p:cNvPr id="9220" name="Slide Number Placeholder 5"/>
          <p:cNvSpPr>
            <a:spLocks noGrp="1"/>
          </p:cNvSpPr>
          <p:nvPr>
            <p:ph type="sldNum" sz="quarter" idx="12"/>
          </p:nvPr>
        </p:nvSpPr>
        <p:spPr>
          <a:noFill/>
        </p:spPr>
        <p:txBody>
          <a:bodyPr/>
          <a:lstStyle/>
          <a:p>
            <a:fld id="{410DA6EA-6E66-4777-B369-8A4634E61EED}" type="slidenum">
              <a:rPr lang="en-US" smtClean="0"/>
              <a:pPr/>
              <a:t>9</a:t>
            </a:fld>
            <a:endParaRPr lang="en-US" smtClean="0"/>
          </a:p>
        </p:txBody>
      </p:sp>
      <p:sp>
        <p:nvSpPr>
          <p:cNvPr id="9221" name="Rectangle 2"/>
          <p:cNvSpPr>
            <a:spLocks noGrp="1" noChangeArrowheads="1"/>
          </p:cNvSpPr>
          <p:nvPr>
            <p:ph type="title"/>
          </p:nvPr>
        </p:nvSpPr>
        <p:spPr/>
        <p:txBody>
          <a:bodyPr/>
          <a:lstStyle/>
          <a:p>
            <a:pPr eaLnBrk="1" hangingPunct="1"/>
            <a:r>
              <a:rPr lang="en-US" smtClean="0"/>
              <a:t>The Memory Hierarchy</a:t>
            </a:r>
          </a:p>
        </p:txBody>
      </p:sp>
      <p:sp>
        <p:nvSpPr>
          <p:cNvPr id="9222" name="Rectangle 3"/>
          <p:cNvSpPr>
            <a:spLocks noGrp="1" noChangeArrowheads="1"/>
          </p:cNvSpPr>
          <p:nvPr>
            <p:ph type="body" idx="1"/>
          </p:nvPr>
        </p:nvSpPr>
        <p:spPr>
          <a:xfrm>
            <a:off x="457200" y="1951038"/>
            <a:ext cx="8534400" cy="4525962"/>
          </a:xfrm>
        </p:spPr>
        <p:txBody>
          <a:bodyPr/>
          <a:lstStyle/>
          <a:p>
            <a:pPr eaLnBrk="1" hangingPunct="1">
              <a:lnSpc>
                <a:spcPct val="80000"/>
              </a:lnSpc>
            </a:pPr>
            <a:endParaRPr lang="en-US" sz="1600" smtClean="0"/>
          </a:p>
          <a:p>
            <a:pPr eaLnBrk="1" hangingPunct="1">
              <a:lnSpc>
                <a:spcPct val="80000"/>
              </a:lnSpc>
            </a:pPr>
            <a:endParaRPr lang="en-US" sz="1600" smtClean="0"/>
          </a:p>
          <a:p>
            <a:pPr eaLnBrk="1" hangingPunct="1">
              <a:lnSpc>
                <a:spcPct val="80000"/>
              </a:lnSpc>
            </a:pPr>
            <a:endParaRPr lang="en-US" sz="1600" smtClean="0"/>
          </a:p>
          <a:p>
            <a:pPr eaLnBrk="1" hangingPunct="1">
              <a:lnSpc>
                <a:spcPct val="80000"/>
              </a:lnSpc>
            </a:pPr>
            <a:endParaRPr lang="en-US" sz="1600" smtClean="0"/>
          </a:p>
          <a:p>
            <a:pPr eaLnBrk="1" hangingPunct="1">
              <a:lnSpc>
                <a:spcPct val="80000"/>
              </a:lnSpc>
            </a:pPr>
            <a:endParaRPr lang="en-US" sz="1600" smtClean="0"/>
          </a:p>
          <a:p>
            <a:pPr eaLnBrk="1" hangingPunct="1">
              <a:lnSpc>
                <a:spcPct val="80000"/>
              </a:lnSpc>
            </a:pPr>
            <a:endParaRPr lang="en-US" sz="1600" smtClean="0"/>
          </a:p>
          <a:p>
            <a:pPr eaLnBrk="1" hangingPunct="1">
              <a:lnSpc>
                <a:spcPct val="80000"/>
              </a:lnSpc>
            </a:pPr>
            <a:endParaRPr lang="en-US" sz="1600" smtClean="0"/>
          </a:p>
          <a:p>
            <a:pPr eaLnBrk="1" hangingPunct="1">
              <a:lnSpc>
                <a:spcPct val="80000"/>
              </a:lnSpc>
            </a:pPr>
            <a:endParaRPr lang="en-US" sz="1600" smtClean="0"/>
          </a:p>
          <a:p>
            <a:pPr eaLnBrk="1" hangingPunct="1">
              <a:lnSpc>
                <a:spcPct val="80000"/>
              </a:lnSpc>
            </a:pPr>
            <a:endParaRPr lang="en-US" sz="1600" smtClean="0"/>
          </a:p>
          <a:p>
            <a:pPr eaLnBrk="1" hangingPunct="1">
              <a:lnSpc>
                <a:spcPct val="80000"/>
              </a:lnSpc>
            </a:pPr>
            <a:endParaRPr lang="en-US" sz="1600" smtClean="0"/>
          </a:p>
          <a:p>
            <a:pPr eaLnBrk="1" hangingPunct="1">
              <a:lnSpc>
                <a:spcPct val="80000"/>
              </a:lnSpc>
              <a:buFontTx/>
              <a:buNone/>
            </a:pPr>
            <a:endParaRPr lang="en-US" sz="1600" smtClean="0"/>
          </a:p>
          <a:p>
            <a:pPr eaLnBrk="1" hangingPunct="1">
              <a:lnSpc>
                <a:spcPct val="80000"/>
              </a:lnSpc>
              <a:buFontTx/>
              <a:buNone/>
            </a:pPr>
            <a:r>
              <a:rPr lang="en-US" sz="2000" smtClean="0"/>
              <a:t>Type		Access time	$/MB	Typical amt Typical $</a:t>
            </a:r>
          </a:p>
          <a:p>
            <a:pPr eaLnBrk="1" hangingPunct="1">
              <a:lnSpc>
                <a:spcPct val="80000"/>
              </a:lnSpc>
              <a:buFontTx/>
              <a:buNone/>
            </a:pPr>
            <a:r>
              <a:rPr lang="en-US" sz="2000" smtClean="0"/>
              <a:t>Registers	0.5 ns		High	2KB		-</a:t>
            </a:r>
          </a:p>
          <a:p>
            <a:pPr eaLnBrk="1" hangingPunct="1">
              <a:lnSpc>
                <a:spcPct val="80000"/>
              </a:lnSpc>
              <a:buFontTx/>
              <a:buNone/>
            </a:pPr>
            <a:r>
              <a:rPr lang="en-US" sz="2000" smtClean="0"/>
              <a:t>Cache		5-20 ns		$80	2MB		$160</a:t>
            </a:r>
          </a:p>
          <a:p>
            <a:pPr eaLnBrk="1" hangingPunct="1">
              <a:lnSpc>
                <a:spcPct val="80000"/>
              </a:lnSpc>
              <a:buFontTx/>
              <a:buNone/>
            </a:pPr>
            <a:r>
              <a:rPr lang="en-US" sz="2000" smtClean="0"/>
              <a:t>Main memory	40-80ns	$0.40	512MB		$205</a:t>
            </a:r>
          </a:p>
          <a:p>
            <a:pPr eaLnBrk="1" hangingPunct="1">
              <a:lnSpc>
                <a:spcPct val="80000"/>
              </a:lnSpc>
              <a:buFontTx/>
              <a:buNone/>
            </a:pPr>
            <a:r>
              <a:rPr lang="en-US" sz="2000" smtClean="0"/>
              <a:t>Disk memory	5 ms		$0.005	40 GB		$200</a:t>
            </a:r>
          </a:p>
        </p:txBody>
      </p:sp>
      <p:sp>
        <p:nvSpPr>
          <p:cNvPr id="9223" name="AutoShape 5" descr="nMemoryHierarchy"/>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9224" name="AutoShape 7" descr="nMemoryHierarchy"/>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9225" name="AutoShape 9" descr="nMemoryHierarchy"/>
          <p:cNvSpPr>
            <a:spLocks noChangeAspect="1" noChangeArrowheads="1"/>
          </p:cNvSpPr>
          <p:nvPr/>
        </p:nvSpPr>
        <p:spPr bwMode="auto">
          <a:xfrm>
            <a:off x="4419600" y="3276600"/>
            <a:ext cx="304800" cy="304800"/>
          </a:xfrm>
          <a:prstGeom prst="rect">
            <a:avLst/>
          </a:prstGeom>
          <a:noFill/>
          <a:ln w="9525">
            <a:noFill/>
            <a:miter lim="800000"/>
            <a:headEnd/>
            <a:tailEnd/>
          </a:ln>
        </p:spPr>
        <p:txBody>
          <a:bodyPr/>
          <a:lstStyle/>
          <a:p>
            <a:endParaRPr lang="en-US"/>
          </a:p>
        </p:txBody>
      </p:sp>
      <p:sp>
        <p:nvSpPr>
          <p:cNvPr id="9226" name="AutoShape 11" descr="nMemoryHierarchy"/>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sp>
        <p:nvSpPr>
          <p:cNvPr id="9227" name="AutoShape 13" descr="nMemoryHierarchy"/>
          <p:cNvSpPr>
            <a:spLocks noChangeAspect="1" noChangeArrowheads="1"/>
          </p:cNvSpPr>
          <p:nvPr/>
        </p:nvSpPr>
        <p:spPr bwMode="auto">
          <a:xfrm>
            <a:off x="155575" y="46038"/>
            <a:ext cx="304800" cy="304800"/>
          </a:xfrm>
          <a:prstGeom prst="rect">
            <a:avLst/>
          </a:prstGeom>
          <a:noFill/>
          <a:ln w="9525">
            <a:noFill/>
            <a:miter lim="800000"/>
            <a:headEnd/>
            <a:tailEnd/>
          </a:ln>
        </p:spPr>
        <p:txBody>
          <a:bodyPr/>
          <a:lstStyle/>
          <a:p>
            <a:endParaRPr lang="en-US"/>
          </a:p>
        </p:txBody>
      </p:sp>
      <p:pic>
        <p:nvPicPr>
          <p:cNvPr id="9228" name="Picture 14"/>
          <p:cNvPicPr>
            <a:picLocks noChangeAspect="1" noChangeArrowheads="1"/>
          </p:cNvPicPr>
          <p:nvPr/>
        </p:nvPicPr>
        <p:blipFill>
          <a:blip r:embed="rId2" cstate="print"/>
          <a:srcRect/>
          <a:stretch>
            <a:fillRect/>
          </a:stretch>
        </p:blipFill>
        <p:spPr bwMode="auto">
          <a:xfrm>
            <a:off x="4419600" y="1219200"/>
            <a:ext cx="4381500" cy="3219450"/>
          </a:xfrm>
          <a:prstGeom prst="rect">
            <a:avLst/>
          </a:prstGeom>
          <a:noFill/>
          <a:ln w="9525" algn="ctr">
            <a:noFill/>
            <a:miter lim="800000"/>
            <a:headEnd/>
            <a:tailEnd/>
          </a:ln>
        </p:spPr>
      </p:pic>
      <p:sp>
        <p:nvSpPr>
          <p:cNvPr id="9229" name="Text Box 15"/>
          <p:cNvSpPr txBox="1">
            <a:spLocks noChangeArrowheads="1"/>
          </p:cNvSpPr>
          <p:nvPr/>
        </p:nvSpPr>
        <p:spPr bwMode="auto">
          <a:xfrm>
            <a:off x="381000" y="1295400"/>
            <a:ext cx="4038600" cy="2720975"/>
          </a:xfrm>
          <a:prstGeom prst="rect">
            <a:avLst/>
          </a:prstGeom>
          <a:noFill/>
          <a:ln w="9525" algn="ctr">
            <a:noFill/>
            <a:miter lim="800000"/>
            <a:headEnd/>
            <a:tailEnd/>
          </a:ln>
        </p:spPr>
        <p:txBody>
          <a:bodyPr>
            <a:spAutoFit/>
          </a:bodyPr>
          <a:lstStyle/>
          <a:p>
            <a:pPr marL="342900" indent="-342900">
              <a:spcBef>
                <a:spcPct val="20000"/>
              </a:spcBef>
              <a:buFontTx/>
              <a:buChar char="•"/>
            </a:pPr>
            <a:r>
              <a:rPr lang="en-US" sz="2400"/>
              <a:t>Smaller, more expensive, faster memories are supplemented by larger, slower, cheaper memories. </a:t>
            </a:r>
          </a:p>
          <a:p>
            <a:pPr marL="342900" indent="-342900">
              <a:spcBef>
                <a:spcPct val="20000"/>
              </a:spcBef>
              <a:buFontTx/>
              <a:buChar char="•"/>
            </a:pPr>
            <a:r>
              <a:rPr lang="en-US" sz="2400"/>
              <a:t>Key: decreasing frequency of access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342900" marR="0" indent="-342900" algn="l" defTabSz="914400" rtl="0" eaLnBrk="1" fontAlgn="base" latinLnBrk="0" hangingPunct="1">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342900" marR="0" indent="-342900" algn="l" defTabSz="914400" rtl="0" eaLnBrk="1" fontAlgn="base" latinLnBrk="0" hangingPunct="1">
          <a:lnSpc>
            <a:spcPct val="100000"/>
          </a:lnSpc>
          <a:spcBef>
            <a:spcPct val="5000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txDef>
      <a:spPr>
        <a:noFill/>
        <a:ln>
          <a:solidFill>
            <a:schemeClr val="tx1"/>
          </a:solidFill>
        </a:ln>
      </a:spPr>
      <a:bodyPr wrap="none" rtlCol="0">
        <a:spAutoFit/>
      </a:bodyPr>
      <a:lstStyle>
        <a:defPPr>
          <a:defRPr dirty="0" smtClean="0"/>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5574</TotalTime>
  <Words>7838</Words>
  <Application>Microsoft Office PowerPoint</Application>
  <PresentationFormat>On-screen Show (4:3)</PresentationFormat>
  <Paragraphs>1107</Paragraphs>
  <Slides>61</Slides>
  <Notes>36</Notes>
  <HiddenSlides>11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63" baseType="lpstr">
      <vt:lpstr>Default Design</vt:lpstr>
      <vt:lpstr>Equation</vt:lpstr>
      <vt:lpstr>Memory</vt:lpstr>
      <vt:lpstr>Objectives</vt:lpstr>
      <vt:lpstr>Memory Design</vt:lpstr>
      <vt:lpstr>Main memory</vt:lpstr>
      <vt:lpstr>Measures of Memory Technology</vt:lpstr>
      <vt:lpstr>Evaluation Parameters</vt:lpstr>
      <vt:lpstr>Non-random-access memory</vt:lpstr>
      <vt:lpstr>Influences on Memory Design</vt:lpstr>
      <vt:lpstr>The Memory Hierarchy</vt:lpstr>
      <vt:lpstr>Memory Cell Technology </vt:lpstr>
      <vt:lpstr>Synchronous DRAM (SDRAM)</vt:lpstr>
      <vt:lpstr>RAMBus</vt:lpstr>
      <vt:lpstr>Memory Organization</vt:lpstr>
      <vt:lpstr>Byte Addressing &amp; Word Transfers</vt:lpstr>
      <vt:lpstr>Memory Organization - Internal</vt:lpstr>
      <vt:lpstr>Memory Organization - Internal</vt:lpstr>
      <vt:lpstr>Memory Organization - External</vt:lpstr>
      <vt:lpstr>Content Addressable Memory</vt:lpstr>
      <vt:lpstr>Virtual Memory</vt:lpstr>
      <vt:lpstr>VM Implementation: Segments</vt:lpstr>
      <vt:lpstr>Segments</vt:lpstr>
      <vt:lpstr>Slide 22</vt:lpstr>
      <vt:lpstr>VM Implementation:  Demand Paging</vt:lpstr>
      <vt:lpstr>Page Table</vt:lpstr>
      <vt:lpstr>Slide 25</vt:lpstr>
      <vt:lpstr>Slide 26</vt:lpstr>
      <vt:lpstr>Demand Paging: Summary</vt:lpstr>
      <vt:lpstr>Combined Segment &amp; Paging</vt:lpstr>
      <vt:lpstr>Cache Memory</vt:lpstr>
      <vt:lpstr>Multi-Level Caches</vt:lpstr>
      <vt:lpstr>Cache/main-memory structure</vt:lpstr>
      <vt:lpstr>Cache Read</vt:lpstr>
      <vt:lpstr>Virtual Memory + Caching</vt:lpstr>
      <vt:lpstr>Cache Design </vt:lpstr>
      <vt:lpstr>Comparison of Cache Sizes</vt:lpstr>
      <vt:lpstr>Mapping: Direct</vt:lpstr>
      <vt:lpstr>Example</vt:lpstr>
      <vt:lpstr>Mapping: Fully Associative</vt:lpstr>
      <vt:lpstr>Associative mapping example</vt:lpstr>
      <vt:lpstr>Mapping: Set Associative</vt:lpstr>
      <vt:lpstr>Set Associative Mapping Example</vt:lpstr>
      <vt:lpstr>Two Way Set Associative Cache Organization</vt:lpstr>
      <vt:lpstr>Set Associative Mapping Address Structure</vt:lpstr>
      <vt:lpstr>Set Associative Mapping Summary</vt:lpstr>
      <vt:lpstr>Summary</vt:lpstr>
      <vt:lpstr>Exercise: TLB</vt:lpstr>
      <vt:lpstr>Replacement Algorithms (1) Direct mapping</vt:lpstr>
      <vt:lpstr>Replacement Algorithms (2) Associative &amp; Set Associative</vt:lpstr>
      <vt:lpstr>Write Policy</vt:lpstr>
      <vt:lpstr>Write Policies</vt:lpstr>
      <vt:lpstr>Problem : Cache coherence</vt:lpstr>
      <vt:lpstr>Slide 52</vt:lpstr>
      <vt:lpstr>Case Study: Pentium II</vt:lpstr>
      <vt:lpstr>Slide 54</vt:lpstr>
      <vt:lpstr>Pentium 4 Diagram (Simplified view)</vt:lpstr>
      <vt:lpstr>PowerPC G5</vt:lpstr>
      <vt:lpstr>Thought of the Day</vt:lpstr>
      <vt:lpstr>Consequences for Programmers</vt:lpstr>
      <vt:lpstr>Case Study: Memory is for Data Only ?</vt:lpstr>
      <vt:lpstr>Coding for Low Power</vt:lpstr>
      <vt:lpstr>Next Lecture</vt:lpstr>
    </vt:vector>
  </TitlesOfParts>
  <Company>Carleton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Contemporary multilevel machines</dc:title>
  <dc:creator>cheryl</dc:creator>
  <cp:lastModifiedBy>Greg Franks</cp:lastModifiedBy>
  <cp:revision>591</cp:revision>
  <dcterms:created xsi:type="dcterms:W3CDTF">2008-07-21T18:02:15Z</dcterms:created>
  <dcterms:modified xsi:type="dcterms:W3CDTF">2012-10-18T23:03:36Z</dcterms:modified>
</cp:coreProperties>
</file>