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483" r:id="rId3"/>
    <p:sldId id="408" r:id="rId4"/>
    <p:sldId id="409" r:id="rId5"/>
    <p:sldId id="407" r:id="rId6"/>
    <p:sldId id="416" r:id="rId7"/>
    <p:sldId id="418" r:id="rId8"/>
    <p:sldId id="448" r:id="rId9"/>
    <p:sldId id="449" r:id="rId10"/>
    <p:sldId id="450" r:id="rId11"/>
    <p:sldId id="451" r:id="rId12"/>
    <p:sldId id="452" r:id="rId13"/>
    <p:sldId id="453" r:id="rId14"/>
    <p:sldId id="454" r:id="rId15"/>
    <p:sldId id="455" r:id="rId16"/>
    <p:sldId id="456" r:id="rId17"/>
    <p:sldId id="457" r:id="rId18"/>
    <p:sldId id="458" r:id="rId19"/>
    <p:sldId id="459" r:id="rId20"/>
    <p:sldId id="460" r:id="rId21"/>
    <p:sldId id="461" r:id="rId22"/>
    <p:sldId id="462" r:id="rId23"/>
    <p:sldId id="419" r:id="rId24"/>
    <p:sldId id="420" r:id="rId25"/>
    <p:sldId id="443" r:id="rId26"/>
    <p:sldId id="444" r:id="rId27"/>
    <p:sldId id="447" r:id="rId28"/>
    <p:sldId id="446" r:id="rId29"/>
    <p:sldId id="421" r:id="rId30"/>
    <p:sldId id="423" r:id="rId31"/>
    <p:sldId id="424" r:id="rId32"/>
    <p:sldId id="441" r:id="rId33"/>
    <p:sldId id="440" r:id="rId34"/>
    <p:sldId id="426" r:id="rId35"/>
    <p:sldId id="435" r:id="rId36"/>
    <p:sldId id="429" r:id="rId37"/>
    <p:sldId id="433" r:id="rId38"/>
    <p:sldId id="436" r:id="rId39"/>
    <p:sldId id="437" r:id="rId40"/>
    <p:sldId id="438" r:id="rId41"/>
    <p:sldId id="442" r:id="rId42"/>
    <p:sldId id="463" r:id="rId43"/>
    <p:sldId id="478" r:id="rId44"/>
    <p:sldId id="422" r:id="rId45"/>
    <p:sldId id="406" r:id="rId46"/>
    <p:sldId id="349" r:id="rId47"/>
    <p:sldId id="351" r:id="rId48"/>
    <p:sldId id="469" r:id="rId49"/>
    <p:sldId id="470" r:id="rId50"/>
    <p:sldId id="479" r:id="rId51"/>
    <p:sldId id="480" r:id="rId52"/>
    <p:sldId id="481" r:id="rId53"/>
    <p:sldId id="482" r:id="rId54"/>
    <p:sldId id="471" r:id="rId55"/>
    <p:sldId id="472" r:id="rId56"/>
    <p:sldId id="473" r:id="rId57"/>
    <p:sldId id="474" r:id="rId58"/>
    <p:sldId id="475" r:id="rId59"/>
    <p:sldId id="476" r:id="rId60"/>
    <p:sldId id="477" r:id="rId61"/>
    <p:sldId id="464" r:id="rId62"/>
    <p:sldId id="381" r:id="rId63"/>
    <p:sldId id="383" r:id="rId64"/>
    <p:sldId id="386" r:id="rId65"/>
    <p:sldId id="387" r:id="rId66"/>
    <p:sldId id="388" r:id="rId67"/>
    <p:sldId id="389" r:id="rId68"/>
    <p:sldId id="465" r:id="rId69"/>
    <p:sldId id="375" r:id="rId70"/>
  </p:sldIdLst>
  <p:sldSz cx="9144000" cy="6858000" type="screen4x3"/>
  <p:notesSz cx="6997700" cy="9283700"/>
  <p:defaultTextStyle>
    <a:defPPr>
      <a:defRPr lang="en-US"/>
    </a:defPPr>
    <a:lvl1pPr algn="l" rtl="0" fontAlgn="base">
      <a:spcBef>
        <a:spcPct val="20000"/>
      </a:spcBef>
      <a:spcAft>
        <a:spcPct val="0"/>
      </a:spcAft>
      <a:buChar char="•"/>
      <a:defRPr sz="2800" kern="1200">
        <a:solidFill>
          <a:schemeClr val="tx1"/>
        </a:solidFill>
        <a:latin typeface="Arial" charset="0"/>
        <a:ea typeface="+mn-ea"/>
        <a:cs typeface="+mn-cs"/>
      </a:defRPr>
    </a:lvl1pPr>
    <a:lvl2pPr marL="457200" algn="l" rtl="0" fontAlgn="base">
      <a:spcBef>
        <a:spcPct val="20000"/>
      </a:spcBef>
      <a:spcAft>
        <a:spcPct val="0"/>
      </a:spcAft>
      <a:buChar char="•"/>
      <a:defRPr sz="2800" kern="1200">
        <a:solidFill>
          <a:schemeClr val="tx1"/>
        </a:solidFill>
        <a:latin typeface="Arial" charset="0"/>
        <a:ea typeface="+mn-ea"/>
        <a:cs typeface="+mn-cs"/>
      </a:defRPr>
    </a:lvl2pPr>
    <a:lvl3pPr marL="914400" algn="l" rtl="0" fontAlgn="base">
      <a:spcBef>
        <a:spcPct val="20000"/>
      </a:spcBef>
      <a:spcAft>
        <a:spcPct val="0"/>
      </a:spcAft>
      <a:buChar char="•"/>
      <a:defRPr sz="2800" kern="1200">
        <a:solidFill>
          <a:schemeClr val="tx1"/>
        </a:solidFill>
        <a:latin typeface="Arial" charset="0"/>
        <a:ea typeface="+mn-ea"/>
        <a:cs typeface="+mn-cs"/>
      </a:defRPr>
    </a:lvl3pPr>
    <a:lvl4pPr marL="1371600" algn="l" rtl="0" fontAlgn="base">
      <a:spcBef>
        <a:spcPct val="20000"/>
      </a:spcBef>
      <a:spcAft>
        <a:spcPct val="0"/>
      </a:spcAft>
      <a:buChar char="•"/>
      <a:defRPr sz="2800" kern="1200">
        <a:solidFill>
          <a:schemeClr val="tx1"/>
        </a:solidFill>
        <a:latin typeface="Arial" charset="0"/>
        <a:ea typeface="+mn-ea"/>
        <a:cs typeface="+mn-cs"/>
      </a:defRPr>
    </a:lvl4pPr>
    <a:lvl5pPr marL="1828800" algn="l" rtl="0" fontAlgn="base">
      <a:spcBef>
        <a:spcPct val="20000"/>
      </a:spcBef>
      <a:spcAft>
        <a:spcPct val="0"/>
      </a:spcAft>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63" autoAdjust="0"/>
  </p:normalViewPr>
  <p:slideViewPr>
    <p:cSldViewPr>
      <p:cViewPr>
        <p:scale>
          <a:sx n="80" d="100"/>
          <a:sy n="80" d="100"/>
        </p:scale>
        <p:origin x="-165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641" cy="463571"/>
          </a:xfrm>
          <a:prstGeom prst="rect">
            <a:avLst/>
          </a:prstGeom>
        </p:spPr>
        <p:txBody>
          <a:bodyPr vert="horz" lIns="93027" tIns="46514" rIns="93027" bIns="46514" rtlCol="0"/>
          <a:lstStyle>
            <a:lvl1pPr algn="l">
              <a:defRPr sz="1300"/>
            </a:lvl1pPr>
          </a:lstStyle>
          <a:p>
            <a:pPr>
              <a:defRPr/>
            </a:pPr>
            <a:endParaRPr lang="en-US"/>
          </a:p>
        </p:txBody>
      </p:sp>
      <p:sp>
        <p:nvSpPr>
          <p:cNvPr id="3" name="Date Placeholder 2"/>
          <p:cNvSpPr>
            <a:spLocks noGrp="1"/>
          </p:cNvSpPr>
          <p:nvPr>
            <p:ph type="dt" sz="quarter" idx="1"/>
          </p:nvPr>
        </p:nvSpPr>
        <p:spPr>
          <a:xfrm>
            <a:off x="3963541" y="0"/>
            <a:ext cx="3032641" cy="463571"/>
          </a:xfrm>
          <a:prstGeom prst="rect">
            <a:avLst/>
          </a:prstGeom>
        </p:spPr>
        <p:txBody>
          <a:bodyPr vert="horz" lIns="93027" tIns="46514" rIns="93027" bIns="46514" rtlCol="0"/>
          <a:lstStyle>
            <a:lvl1pPr algn="r">
              <a:defRPr sz="1300"/>
            </a:lvl1pPr>
          </a:lstStyle>
          <a:p>
            <a:pPr>
              <a:defRPr/>
            </a:pPr>
            <a:fld id="{F209531A-BB40-4E53-B307-A3B5FDF7B21E}" type="datetimeFigureOut">
              <a:rPr lang="en-US"/>
              <a:pPr>
                <a:defRPr/>
              </a:pPr>
              <a:t>10/9/2012</a:t>
            </a:fld>
            <a:endParaRPr lang="en-US"/>
          </a:p>
        </p:txBody>
      </p:sp>
      <p:sp>
        <p:nvSpPr>
          <p:cNvPr id="4" name="Footer Placeholder 3"/>
          <p:cNvSpPr>
            <a:spLocks noGrp="1"/>
          </p:cNvSpPr>
          <p:nvPr>
            <p:ph type="ftr" sz="quarter" idx="2"/>
          </p:nvPr>
        </p:nvSpPr>
        <p:spPr>
          <a:xfrm>
            <a:off x="0" y="8818595"/>
            <a:ext cx="3032641" cy="463571"/>
          </a:xfrm>
          <a:prstGeom prst="rect">
            <a:avLst/>
          </a:prstGeom>
        </p:spPr>
        <p:txBody>
          <a:bodyPr vert="horz" lIns="93027" tIns="46514" rIns="93027" bIns="46514"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63541" y="8818595"/>
            <a:ext cx="3032641" cy="463571"/>
          </a:xfrm>
          <a:prstGeom prst="rect">
            <a:avLst/>
          </a:prstGeom>
        </p:spPr>
        <p:txBody>
          <a:bodyPr vert="horz" lIns="93027" tIns="46514" rIns="93027" bIns="46514" rtlCol="0" anchor="b"/>
          <a:lstStyle>
            <a:lvl1pPr algn="r">
              <a:defRPr sz="1300"/>
            </a:lvl1pPr>
          </a:lstStyle>
          <a:p>
            <a:pPr>
              <a:defRPr/>
            </a:pPr>
            <a:fld id="{E3C1E707-2A5C-46FB-85A2-3812FB66847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641" cy="463571"/>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spcBef>
                <a:spcPct val="0"/>
              </a:spcBef>
              <a:buFontTx/>
              <a:buNone/>
              <a:defRPr sz="1300"/>
            </a:lvl1pPr>
          </a:lstStyle>
          <a:p>
            <a:pPr>
              <a:defRPr/>
            </a:pPr>
            <a:endParaRPr lang="en-US"/>
          </a:p>
        </p:txBody>
      </p:sp>
      <p:sp>
        <p:nvSpPr>
          <p:cNvPr id="4099" name="Rectangle 3"/>
          <p:cNvSpPr>
            <a:spLocks noGrp="1" noChangeArrowheads="1"/>
          </p:cNvSpPr>
          <p:nvPr>
            <p:ph type="dt" idx="1"/>
          </p:nvPr>
        </p:nvSpPr>
        <p:spPr bwMode="auto">
          <a:xfrm>
            <a:off x="3963541" y="0"/>
            <a:ext cx="3032641" cy="463571"/>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a:spcBef>
                <a:spcPct val="0"/>
              </a:spcBef>
              <a:buFontTx/>
              <a:buNone/>
              <a:defRPr sz="13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74" y="4410065"/>
            <a:ext cx="5597553" cy="4176744"/>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8595"/>
            <a:ext cx="3032641" cy="463571"/>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spcBef>
                <a:spcPct val="0"/>
              </a:spcBef>
              <a:buFontTx/>
              <a:buNone/>
              <a:defRPr sz="1300"/>
            </a:lvl1pPr>
          </a:lstStyle>
          <a:p>
            <a:pPr>
              <a:defRPr/>
            </a:pPr>
            <a:endParaRPr lang="en-US"/>
          </a:p>
        </p:txBody>
      </p:sp>
      <p:sp>
        <p:nvSpPr>
          <p:cNvPr id="4103" name="Rectangle 7"/>
          <p:cNvSpPr>
            <a:spLocks noGrp="1" noChangeArrowheads="1"/>
          </p:cNvSpPr>
          <p:nvPr>
            <p:ph type="sldNum" sz="quarter" idx="5"/>
          </p:nvPr>
        </p:nvSpPr>
        <p:spPr bwMode="auto">
          <a:xfrm>
            <a:off x="3963541" y="8818595"/>
            <a:ext cx="3032641" cy="463571"/>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a:spcBef>
                <a:spcPct val="0"/>
              </a:spcBef>
              <a:buFontTx/>
              <a:buNone/>
              <a:defRPr sz="1300"/>
            </a:lvl1pPr>
          </a:lstStyle>
          <a:p>
            <a:pPr>
              <a:defRPr/>
            </a:pPr>
            <a:fld id="{69DEF933-5FC1-45CC-980B-2F8A20548C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7D434B6-C8E1-4C00-BDD6-4129C8909151}" type="slidenum">
              <a:rPr lang="en-US" smtClean="0"/>
              <a:pPr/>
              <a:t>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Null &amp; Lobur, Chapter 8.4 Programming Tools</a:t>
            </a:r>
          </a:p>
          <a:p>
            <a:pPr eaLnBrk="1" hangingPunct="1"/>
            <a:r>
              <a:rPr lang="en-US" smtClean="0"/>
              <a:t>Comer, Chapter 8 Assembly Languages &amp; Programming Paradigm</a:t>
            </a:r>
          </a:p>
          <a:p>
            <a:pPr eaLnBrk="1" hangingPunct="1"/>
            <a:r>
              <a:rPr lang="en-US" smtClean="0"/>
              <a:t>Principles of Computer Organization &amp; Assembly Language Using the JVM: Patrick Juola, Chapter 1</a:t>
            </a:r>
          </a:p>
          <a:p>
            <a:pPr eaLnBrk="1" hangingPunct="1"/>
            <a:r>
              <a:rPr lang="en-US" smtClean="0"/>
              <a:t>Abd-El-Barr, Chapter 3</a:t>
            </a:r>
          </a:p>
          <a:p>
            <a:pPr eaLnBrk="1" hangingPunct="1"/>
            <a:endParaRPr lang="en-US" smtClean="0"/>
          </a:p>
          <a:p>
            <a:pPr eaLnBrk="1" hangingPunct="1"/>
            <a:r>
              <a:rPr lang="en-US" smtClean="0"/>
              <a:t>Now for a software detour. We’ve been covering hardware, and we will be finishing this course with hardware, but this is an appropriate time to consider software – 1) the impact of hardware on software, 2) the impact of software on hardware.  Again, the synergy between hardware and software. </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smtClean="0"/>
          </a:p>
        </p:txBody>
      </p:sp>
      <p:sp>
        <p:nvSpPr>
          <p:cNvPr id="76804" name="Slide Number Placeholder 3"/>
          <p:cNvSpPr>
            <a:spLocks noGrp="1"/>
          </p:cNvSpPr>
          <p:nvPr>
            <p:ph type="sldNum" sz="quarter" idx="5"/>
          </p:nvPr>
        </p:nvSpPr>
        <p:spPr>
          <a:noFill/>
        </p:spPr>
        <p:txBody>
          <a:bodyPr/>
          <a:lstStyle/>
          <a:p>
            <a:fld id="{8564B8D7-DF80-4EBA-86C7-E8F17EC1B111}"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0EFFA464-A7E7-40EE-B99F-036C336E735D}"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smtClean="0"/>
          </a:p>
        </p:txBody>
      </p:sp>
      <p:sp>
        <p:nvSpPr>
          <p:cNvPr id="78852" name="Slide Number Placeholder 3"/>
          <p:cNvSpPr>
            <a:spLocks noGrp="1"/>
          </p:cNvSpPr>
          <p:nvPr>
            <p:ph type="sldNum" sz="quarter" idx="5"/>
          </p:nvPr>
        </p:nvSpPr>
        <p:spPr>
          <a:noFill/>
        </p:spPr>
        <p:txBody>
          <a:bodyPr/>
          <a:lstStyle/>
          <a:p>
            <a:fld id="{7D3405E6-F4A1-416B-847B-0F6F2FF1DE90}"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p>
            <a:fld id="{138B492F-9572-4E0F-AB7D-5FBAC0907C57}"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smtClean="0"/>
          </a:p>
        </p:txBody>
      </p:sp>
      <p:sp>
        <p:nvSpPr>
          <p:cNvPr id="80900" name="Slide Number Placeholder 3"/>
          <p:cNvSpPr>
            <a:spLocks noGrp="1"/>
          </p:cNvSpPr>
          <p:nvPr>
            <p:ph type="sldNum" sz="quarter" idx="5"/>
          </p:nvPr>
        </p:nvSpPr>
        <p:spPr>
          <a:noFill/>
        </p:spPr>
        <p:txBody>
          <a:bodyPr/>
          <a:lstStyle/>
          <a:p>
            <a:fld id="{09631BB2-481E-487A-ABDB-8325C67C30FC}"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Slide Number Placeholder 3"/>
          <p:cNvSpPr>
            <a:spLocks noGrp="1"/>
          </p:cNvSpPr>
          <p:nvPr>
            <p:ph type="sldNum" sz="quarter" idx="5"/>
          </p:nvPr>
        </p:nvSpPr>
        <p:spPr>
          <a:noFill/>
        </p:spPr>
        <p:txBody>
          <a:bodyPr/>
          <a:lstStyle/>
          <a:p>
            <a:fld id="{348E35A1-FB9C-4E6A-A49C-944CB65E2835}"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smtClean="0"/>
          </a:p>
        </p:txBody>
      </p:sp>
      <p:sp>
        <p:nvSpPr>
          <p:cNvPr id="82948" name="Slide Number Placeholder 3"/>
          <p:cNvSpPr>
            <a:spLocks noGrp="1"/>
          </p:cNvSpPr>
          <p:nvPr>
            <p:ph type="sldNum" sz="quarter" idx="5"/>
          </p:nvPr>
        </p:nvSpPr>
        <p:spPr>
          <a:noFill/>
        </p:spPr>
        <p:txBody>
          <a:bodyPr/>
          <a:lstStyle/>
          <a:p>
            <a:fld id="{1338B8F2-B786-4DA3-ACE9-A4585D091BC9}"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mtClean="0"/>
          </a:p>
        </p:txBody>
      </p:sp>
      <p:sp>
        <p:nvSpPr>
          <p:cNvPr id="83972" name="Slide Number Placeholder 3"/>
          <p:cNvSpPr>
            <a:spLocks noGrp="1"/>
          </p:cNvSpPr>
          <p:nvPr>
            <p:ph type="sldNum" sz="quarter" idx="5"/>
          </p:nvPr>
        </p:nvSpPr>
        <p:spPr>
          <a:noFill/>
        </p:spPr>
        <p:txBody>
          <a:bodyPr/>
          <a:lstStyle/>
          <a:p>
            <a:fld id="{568A8E00-F6C9-47EC-90A6-8C7FD238027F}"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smtClean="0"/>
          </a:p>
        </p:txBody>
      </p:sp>
      <p:sp>
        <p:nvSpPr>
          <p:cNvPr id="84996" name="Slide Number Placeholder 3"/>
          <p:cNvSpPr>
            <a:spLocks noGrp="1"/>
          </p:cNvSpPr>
          <p:nvPr>
            <p:ph type="sldNum" sz="quarter" idx="5"/>
          </p:nvPr>
        </p:nvSpPr>
        <p:spPr>
          <a:noFill/>
        </p:spPr>
        <p:txBody>
          <a:bodyPr/>
          <a:lstStyle/>
          <a:p>
            <a:fld id="{A524F61F-9870-4E02-A19D-7DD60C3F7F3C}"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smtClean="0"/>
          </a:p>
        </p:txBody>
      </p:sp>
      <p:sp>
        <p:nvSpPr>
          <p:cNvPr id="86020" name="Slide Number Placeholder 3"/>
          <p:cNvSpPr>
            <a:spLocks noGrp="1"/>
          </p:cNvSpPr>
          <p:nvPr>
            <p:ph type="sldNum" sz="quarter" idx="5"/>
          </p:nvPr>
        </p:nvSpPr>
        <p:spPr>
          <a:noFill/>
        </p:spPr>
        <p:txBody>
          <a:bodyPr/>
          <a:lstStyle/>
          <a:p>
            <a:fld id="{41FC3AB1-7982-471B-8BD6-8152B50EC1C4}"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726143D-4F3F-40FF-B286-EA7EECCA7947}" type="slidenum">
              <a:rPr lang="en-US" smtClean="0"/>
              <a:pPr/>
              <a:t>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232227" indent="-232227" eaLnBrk="1" hangingPunct="1"/>
            <a:r>
              <a:rPr lang="en-US" sz="1100" dirty="0" smtClean="0"/>
              <a:t>Utilities = = Another program that takes in one form of the program and translates or transforms it into another form.</a:t>
            </a:r>
          </a:p>
          <a:p>
            <a:pPr marL="232227" indent="-232227" eaLnBrk="1" hangingPunct="1"/>
            <a:endParaRPr lang="en-US" sz="1100" dirty="0" smtClean="0"/>
          </a:p>
          <a:p>
            <a:pPr marL="232227" indent="-232227" eaLnBrk="1" hangingPunct="1"/>
            <a:r>
              <a:rPr lang="en-US" sz="1100" dirty="0" smtClean="0"/>
              <a:t>What are the distinguishing characteristics of each form of program (write on board and don’t necessarily cover in this order, but make sure all these points are covered.)</a:t>
            </a:r>
          </a:p>
          <a:p>
            <a:pPr marL="232227" indent="-232227" eaLnBrk="1" hangingPunct="1">
              <a:buFontTx/>
              <a:buAutoNum type="arabicParenR"/>
            </a:pPr>
            <a:r>
              <a:rPr lang="en-US" sz="1100" dirty="0" smtClean="0"/>
              <a:t>Exe is a single complete program</a:t>
            </a:r>
          </a:p>
          <a:p>
            <a:pPr marL="696681" lvl="1" indent="-232227" eaLnBrk="1" hangingPunct="1">
              <a:buFontTx/>
              <a:buChar char="•"/>
            </a:pPr>
            <a:r>
              <a:rPr lang="en-US" sz="1100" dirty="0" smtClean="0"/>
              <a:t>There are no </a:t>
            </a:r>
            <a:r>
              <a:rPr lang="en-US" sz="1100" b="1" dirty="0" smtClean="0"/>
              <a:t>unresolved external</a:t>
            </a:r>
            <a:r>
              <a:rPr lang="en-US" sz="1100" dirty="0" smtClean="0"/>
              <a:t> references</a:t>
            </a:r>
          </a:p>
          <a:p>
            <a:pPr marL="696681" lvl="1" indent="-232227" eaLnBrk="1" hangingPunct="1">
              <a:buFontTx/>
              <a:buChar char="•"/>
            </a:pPr>
            <a:r>
              <a:rPr lang="en-US" sz="1100" dirty="0" smtClean="0"/>
              <a:t>Usually </a:t>
            </a:r>
            <a:r>
              <a:rPr lang="en-US" sz="1100" dirty="0" err="1" smtClean="0"/>
              <a:t>relocatable</a:t>
            </a:r>
            <a:r>
              <a:rPr lang="en-US" sz="1100" dirty="0" smtClean="0"/>
              <a:t> in application-level although not so in embedded systems where memory management is part of the developer’s responsibilities.</a:t>
            </a:r>
          </a:p>
          <a:p>
            <a:pPr marL="232227" indent="-232227" eaLnBrk="1" hangingPunct="1">
              <a:buFontTx/>
              <a:buAutoNum type="arabicParenR"/>
            </a:pPr>
            <a:r>
              <a:rPr lang="en-US" sz="1100" dirty="0" err="1" smtClean="0"/>
              <a:t>Obj</a:t>
            </a:r>
            <a:r>
              <a:rPr lang="en-US" sz="1100" dirty="0" smtClean="0"/>
              <a:t> is a </a:t>
            </a:r>
            <a:r>
              <a:rPr lang="en-US" sz="1100" b="1" dirty="0" smtClean="0"/>
              <a:t>MACHINE LANGUAGE PROGRAM</a:t>
            </a:r>
            <a:r>
              <a:rPr lang="en-US" sz="1100" dirty="0" smtClean="0"/>
              <a:t> for a </a:t>
            </a:r>
            <a:r>
              <a:rPr lang="en-US" sz="1100" b="1" dirty="0" smtClean="0"/>
              <a:t>given architecture</a:t>
            </a:r>
            <a:r>
              <a:rPr lang="en-US" sz="1100" dirty="0" smtClean="0"/>
              <a:t> that is made up of a collection of </a:t>
            </a:r>
            <a:r>
              <a:rPr lang="en-US" sz="1100" b="1" dirty="0" smtClean="0"/>
              <a:t>machine instructions</a:t>
            </a:r>
            <a:r>
              <a:rPr lang="en-US" sz="1100" dirty="0" smtClean="0"/>
              <a:t> represented in </a:t>
            </a:r>
            <a:r>
              <a:rPr lang="en-US" sz="1100" b="1" dirty="0" smtClean="0"/>
              <a:t>BINARY</a:t>
            </a:r>
            <a:r>
              <a:rPr lang="en-US" sz="1100" dirty="0" smtClean="0"/>
              <a:t> form.</a:t>
            </a:r>
          </a:p>
          <a:p>
            <a:pPr marL="696681" lvl="1" indent="-232227" eaLnBrk="1" hangingPunct="1">
              <a:buFontTx/>
              <a:buChar char="•"/>
            </a:pPr>
            <a:r>
              <a:rPr lang="en-US" sz="1100" dirty="0" smtClean="0"/>
              <a:t>Can contain EXTERNAL reference</a:t>
            </a:r>
          </a:p>
          <a:p>
            <a:pPr marL="232227" indent="-232227" eaLnBrk="1" hangingPunct="1">
              <a:buFontTx/>
              <a:buAutoNum type="arabicParenR"/>
            </a:pPr>
            <a:r>
              <a:rPr lang="en-US" sz="1100" dirty="0" smtClean="0"/>
              <a:t>ASM is the </a:t>
            </a:r>
            <a:r>
              <a:rPr lang="en-US" sz="1100" b="1" dirty="0" smtClean="0"/>
              <a:t>symbolic</a:t>
            </a:r>
            <a:r>
              <a:rPr lang="en-US" sz="1100" dirty="0" smtClean="0"/>
              <a:t> representation of the MACHINE program</a:t>
            </a:r>
          </a:p>
          <a:p>
            <a:pPr marL="696681" lvl="1" indent="-232227" eaLnBrk="1" hangingPunct="1">
              <a:buFontTx/>
              <a:buChar char="•"/>
            </a:pPr>
            <a:r>
              <a:rPr lang="en-US" sz="1100" dirty="0" smtClean="0"/>
              <a:t>Assembly instructions are a DIRECT MAPPING (1:1) of the binary code into a symbolic form that is easier for humans to read.</a:t>
            </a:r>
          </a:p>
          <a:p>
            <a:pPr marL="696681" lvl="1" indent="-232227" eaLnBrk="1" hangingPunct="1">
              <a:buFontTx/>
              <a:buChar char="•"/>
            </a:pPr>
            <a:r>
              <a:rPr lang="en-US" sz="1100" dirty="0" smtClean="0"/>
              <a:t>Thus the major task of an assembler is to translate the SYMBOLIC representations into their 1:1 binary equivalents.</a:t>
            </a:r>
          </a:p>
          <a:p>
            <a:pPr marL="232227" indent="-232227" eaLnBrk="1" hangingPunct="1">
              <a:buFontTx/>
              <a:buAutoNum type="arabicParenR"/>
            </a:pPr>
            <a:r>
              <a:rPr lang="en-US" sz="1100" dirty="0" smtClean="0"/>
              <a:t>The others are high level languages</a:t>
            </a:r>
          </a:p>
          <a:p>
            <a:pPr marL="696681" lvl="1" indent="-232227" eaLnBrk="1" hangingPunct="1">
              <a:buFontTx/>
              <a:buChar char="•"/>
            </a:pPr>
            <a:endParaRPr lang="en-US" sz="1100" dirty="0" smtClean="0"/>
          </a:p>
          <a:p>
            <a:pPr marL="232227" indent="-232227" eaLnBrk="1" hangingPunct="1"/>
            <a:r>
              <a:rPr lang="en-US" sz="1100" dirty="0" smtClean="0"/>
              <a:t>Loader is </a:t>
            </a:r>
            <a:r>
              <a:rPr lang="en-US" sz="1100" dirty="0" err="1" smtClean="0"/>
              <a:t>coloured</a:t>
            </a:r>
            <a:r>
              <a:rPr lang="en-US" sz="1100" dirty="0" smtClean="0"/>
              <a:t> because it is part of the operating system, whereas the others are separate utilities.</a:t>
            </a:r>
          </a:p>
          <a:p>
            <a:pPr marL="232227" indent="-232227" eaLnBrk="1" hangingPunct="1"/>
            <a:endParaRPr lang="en-US" sz="11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smtClean="0"/>
          </a:p>
        </p:txBody>
      </p:sp>
      <p:sp>
        <p:nvSpPr>
          <p:cNvPr id="87044" name="Slide Number Placeholder 3"/>
          <p:cNvSpPr>
            <a:spLocks noGrp="1"/>
          </p:cNvSpPr>
          <p:nvPr>
            <p:ph type="sldNum" sz="quarter" idx="5"/>
          </p:nvPr>
        </p:nvSpPr>
        <p:spPr>
          <a:noFill/>
        </p:spPr>
        <p:txBody>
          <a:bodyPr/>
          <a:lstStyle/>
          <a:p>
            <a:fld id="{65D76A84-DDC2-44E3-80C9-3B910301F5D7}"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p>
            <a:fld id="{05F1D0FB-2C5C-49B5-9D9E-E1A70CF6FB62}"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CA4443D-85E7-4A16-A1C9-14F6BB2AA437}" type="slidenum">
              <a:rPr lang="en-US" smtClean="0"/>
              <a:pPr/>
              <a:t>23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So, you have to learn a new assembly language whenever you have a new processor. However, they all share common features.</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D5057A-B25D-4E27-A6F4-4AF871C0A511}" type="slidenum">
              <a:rPr lang="en-US" smtClean="0"/>
              <a:pPr/>
              <a:t>24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232227" indent="-232227" eaLnBrk="1" hangingPunct="1">
              <a:lnSpc>
                <a:spcPct val="90000"/>
              </a:lnSpc>
            </a:pPr>
            <a:r>
              <a:rPr lang="en-US" sz="1000" dirty="0" smtClean="0"/>
              <a:t>Note: Simplified example where the program is one file (no linking phase)</a:t>
            </a:r>
          </a:p>
          <a:p>
            <a:pPr marL="232227" indent="-232227" eaLnBrk="1" hangingPunct="1">
              <a:lnSpc>
                <a:spcPct val="90000"/>
              </a:lnSpc>
            </a:pPr>
            <a:endParaRPr lang="en-US" sz="1000" dirty="0" smtClean="0"/>
          </a:p>
          <a:p>
            <a:pPr marL="232227" indent="-232227" eaLnBrk="1" hangingPunct="1">
              <a:lnSpc>
                <a:spcPct val="90000"/>
              </a:lnSpc>
            </a:pPr>
            <a:r>
              <a:rPr lang="en-US" sz="1000" dirty="0" smtClean="0"/>
              <a:t>Ultimately the machine code must be bound to specific addresses in order to execute, both for instructions and for data.</a:t>
            </a:r>
          </a:p>
          <a:p>
            <a:pPr marL="232227" indent="-232227" eaLnBrk="1" hangingPunct="1">
              <a:lnSpc>
                <a:spcPct val="90000"/>
              </a:lnSpc>
              <a:buFontTx/>
              <a:buAutoNum type="arabicPeriod"/>
            </a:pPr>
            <a:r>
              <a:rPr lang="en-US" sz="1000" dirty="0" smtClean="0"/>
              <a:t>Most assemblers produce object code that is </a:t>
            </a:r>
            <a:r>
              <a:rPr lang="en-US" sz="1000" b="1" dirty="0" err="1" smtClean="0"/>
              <a:t>relocatable</a:t>
            </a:r>
            <a:r>
              <a:rPr lang="en-US" sz="1000" b="1" dirty="0" smtClean="0"/>
              <a:t> </a:t>
            </a:r>
            <a:r>
              <a:rPr lang="en-US" sz="1000" dirty="0" smtClean="0"/>
              <a:t>(See the translation from assembly to machine, with the + signs)</a:t>
            </a:r>
          </a:p>
          <a:p>
            <a:pPr marL="696681" lvl="1" indent="-232227" eaLnBrk="1" hangingPunct="1">
              <a:lnSpc>
                <a:spcPct val="90000"/>
              </a:lnSpc>
            </a:pPr>
            <a:r>
              <a:rPr lang="en-US" sz="1000" dirty="0" smtClean="0"/>
              <a:t>The loader (part of the O/S) will decide where to locate the code when you select it to run. Sometimes, it will run at address 250, sometimes at address 400.  The loader performs the address calculation when it is copying your code into memory, and setting the PC to this address.</a:t>
            </a:r>
          </a:p>
          <a:p>
            <a:pPr marL="232227" indent="-232227" eaLnBrk="1" hangingPunct="1">
              <a:lnSpc>
                <a:spcPct val="90000"/>
              </a:lnSpc>
              <a:buFontTx/>
              <a:buAutoNum type="arabicPeriod"/>
            </a:pPr>
            <a:r>
              <a:rPr lang="en-US" sz="1000" dirty="0" smtClean="0"/>
              <a:t>It is also possible that some are bound at compile time</a:t>
            </a:r>
          </a:p>
          <a:p>
            <a:pPr marL="232227" indent="-232227" eaLnBrk="1" hangingPunct="1">
              <a:lnSpc>
                <a:spcPct val="90000"/>
              </a:lnSpc>
              <a:buFontTx/>
              <a:buChar char="•"/>
            </a:pPr>
            <a:r>
              <a:rPr lang="en-US" sz="1000" dirty="0" smtClean="0"/>
              <a:t> Usually either with embedded systems (where memory is very restricted and there is no O/S) or for hardware dependent addresses, such as I/O ports, interrupt vectors (all things we will see)</a:t>
            </a:r>
          </a:p>
          <a:p>
            <a:pPr marL="232227" indent="-232227" eaLnBrk="1" hangingPunct="1">
              <a:lnSpc>
                <a:spcPct val="90000"/>
              </a:lnSpc>
              <a:buFontTx/>
              <a:buAutoNum type="arabicPeriod"/>
            </a:pPr>
            <a:r>
              <a:rPr lang="en-US" sz="1000" dirty="0" smtClean="0"/>
              <a:t>Most rarely, addresses can be bound at execution time : The process image moves from one location to another while it is executing!  Requires special hardware, and is used in virtual memory systems (coming up)</a:t>
            </a:r>
          </a:p>
          <a:p>
            <a:pPr marL="232227" indent="-232227" eaLnBrk="1" hangingPunct="1">
              <a:lnSpc>
                <a:spcPct val="90000"/>
              </a:lnSpc>
              <a:buFontTx/>
              <a:buAutoNum type="arabicPeriod"/>
            </a:pPr>
            <a:endParaRPr lang="en-US" sz="1000" dirty="0" smtClean="0"/>
          </a:p>
          <a:p>
            <a:pPr marL="232227" indent="-232227" eaLnBrk="1" hangingPunct="1">
              <a:lnSpc>
                <a:spcPct val="90000"/>
              </a:lnSpc>
            </a:pPr>
            <a:r>
              <a:rPr lang="en-US" sz="1000" dirty="0" smtClean="0"/>
              <a:t>The + signs are just a visual aid. You won’t actually see a + </a:t>
            </a:r>
            <a:r>
              <a:rPr lang="en-US" sz="1000" dirty="0" err="1" smtClean="0"/>
              <a:t>sigin</a:t>
            </a:r>
            <a:r>
              <a:rPr lang="en-US" sz="1000" dirty="0" smtClean="0"/>
              <a:t> in the object code because object code are only 1 and 0.  Instead, you will either have a special bit pattern that is a signal for the loader, or you will have header information at the front of the object file with instructions for the loader.</a:t>
            </a:r>
          </a:p>
          <a:p>
            <a:pPr marL="232227" indent="-232227" eaLnBrk="1" hangingPunct="1">
              <a:lnSpc>
                <a:spcPct val="90000"/>
              </a:lnSpc>
              <a:buFontTx/>
              <a:buAutoNum type="arabicPeriod"/>
            </a:pPr>
            <a:endParaRPr lang="en-US" sz="1000" dirty="0" smtClean="0"/>
          </a:p>
          <a:p>
            <a:pPr marL="232227" indent="-232227" eaLnBrk="1" hangingPunct="1">
              <a:lnSpc>
                <a:spcPct val="90000"/>
              </a:lnSpc>
            </a:pPr>
            <a:r>
              <a:rPr lang="en-US" sz="1000" dirty="0" smtClean="0"/>
              <a:t>What can you say about the ISA?  It is fixed width with each machine instruction taking up one word. An instruction </a:t>
            </a:r>
            <a:r>
              <a:rPr lang="en-US" sz="1000" dirty="0" err="1" smtClean="0"/>
              <a:t>opcode</a:t>
            </a:r>
            <a:r>
              <a:rPr lang="en-US" sz="1000" dirty="0" smtClean="0"/>
              <a:t> table would have Load=1xxx,Store = 2xxx, Add=3xxx and Halt=7000 (no operand).</a:t>
            </a:r>
          </a:p>
          <a:p>
            <a:pPr marL="232227" indent="-232227" eaLnBrk="1" hangingPunct="1">
              <a:lnSpc>
                <a:spcPct val="90000"/>
              </a:lnSpc>
            </a:pPr>
            <a:endParaRPr lang="en-US" sz="1000" b="1" dirty="0" smtClean="0"/>
          </a:p>
          <a:p>
            <a:pPr marL="232227" indent="-232227" eaLnBrk="1" hangingPunct="1">
              <a:lnSpc>
                <a:spcPct val="90000"/>
              </a:lnSpc>
            </a:pPr>
            <a:r>
              <a:rPr lang="en-US" sz="1000" b="1" dirty="0" smtClean="0"/>
              <a:t>Who does Symbolic Translation ? Assembler</a:t>
            </a:r>
          </a:p>
          <a:p>
            <a:pPr marL="232227" indent="-232227" eaLnBrk="1" hangingPunct="1">
              <a:lnSpc>
                <a:spcPct val="90000"/>
              </a:lnSpc>
            </a:pPr>
            <a:r>
              <a:rPr lang="en-US" sz="1000" b="1" dirty="0" smtClean="0"/>
              <a:t>Who does Address Binding ? Loader</a:t>
            </a:r>
          </a:p>
          <a:p>
            <a:pPr marL="232227" indent="-232227" eaLnBrk="1" hangingPunct="1">
              <a:lnSpc>
                <a:spcPct val="90000"/>
              </a:lnSpc>
            </a:pPr>
            <a:endParaRPr lang="en-US" sz="10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smtClean="0"/>
              <a:t>Example shows Parameters. Macros don’t have to have parameters.</a:t>
            </a:r>
          </a:p>
        </p:txBody>
      </p:sp>
      <p:sp>
        <p:nvSpPr>
          <p:cNvPr id="91140" name="Slide Number Placeholder 3"/>
          <p:cNvSpPr>
            <a:spLocks noGrp="1"/>
          </p:cNvSpPr>
          <p:nvPr>
            <p:ph type="sldNum" sz="quarter" idx="5"/>
          </p:nvPr>
        </p:nvSpPr>
        <p:spPr>
          <a:noFill/>
        </p:spPr>
        <p:txBody>
          <a:bodyPr/>
          <a:lstStyle/>
          <a:p>
            <a:fld id="{89FAC012-3BA8-4C30-BB53-4017CD32D8C0}" type="slidenum">
              <a:rPr lang="en-US" smtClean="0"/>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r>
              <a:rPr lang="en-US" smtClean="0">
                <a:solidFill>
                  <a:srgbClr val="FF0000"/>
                </a:solidFill>
              </a:rPr>
              <a:t>Question: What other entries belong here ? (Flip back to the code)</a:t>
            </a:r>
          </a:p>
          <a:p>
            <a:pPr eaLnBrk="1" hangingPunct="1"/>
            <a:r>
              <a:rPr lang="en-US" smtClean="0">
                <a:solidFill>
                  <a:srgbClr val="FF0000"/>
                </a:solidFill>
              </a:rPr>
              <a:t>Where are entries for I,j,k?</a:t>
            </a:r>
          </a:p>
          <a:p>
            <a:pPr eaLnBrk="1" hangingPunct="1"/>
            <a:endParaRPr lang="en-US" smtClean="0">
              <a:solidFill>
                <a:srgbClr val="FF0000"/>
              </a:solidFill>
            </a:endParaRPr>
          </a:p>
          <a:p>
            <a:pPr eaLnBrk="1" hangingPunct="1"/>
            <a:r>
              <a:rPr lang="en-US" smtClean="0">
                <a:solidFill>
                  <a:srgbClr val="FF0000"/>
                </a:solidFill>
              </a:rPr>
              <a:t>Another column could be the data type (byte, word, proc)</a:t>
            </a:r>
          </a:p>
          <a:p>
            <a:pPr eaLnBrk="1" hangingPunct="1"/>
            <a:endParaRPr lang="en-US" smtClean="0">
              <a:solidFill>
                <a:srgbClr val="FF0000"/>
              </a:solidFill>
            </a:endParaRPr>
          </a:p>
          <a:p>
            <a:pPr eaLnBrk="1" hangingPunct="1"/>
            <a:endParaRPr lang="en-US" smtClean="0"/>
          </a:p>
        </p:txBody>
      </p:sp>
      <p:sp>
        <p:nvSpPr>
          <p:cNvPr id="92164" name="Slide Number Placeholder 3"/>
          <p:cNvSpPr>
            <a:spLocks noGrp="1"/>
          </p:cNvSpPr>
          <p:nvPr>
            <p:ph type="sldNum" sz="quarter" idx="5"/>
          </p:nvPr>
        </p:nvSpPr>
        <p:spPr>
          <a:noFill/>
        </p:spPr>
        <p:txBody>
          <a:bodyPr/>
          <a:lstStyle/>
          <a:p>
            <a:fld id="{33321425-D673-4A8E-A36A-DDCF75269CD1}"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r>
              <a:rPr lang="en-US" smtClean="0"/>
              <a:t>Hash coding.  (a) Symbols, values, and the hash codes derived from the symbols.</a:t>
            </a:r>
          </a:p>
          <a:p>
            <a:pPr eaLnBrk="1" hangingPunct="1"/>
            <a:endParaRPr lang="en-US" smtClean="0"/>
          </a:p>
          <a:p>
            <a:pPr eaLnBrk="1" hangingPunct="1"/>
            <a:r>
              <a:rPr lang="en-US" smtClean="0"/>
              <a:t>Symbol tables tend to grow with program size. For the efficiency of the assembler, although we envision the symbol table as a “table”, it is often implemented as a Hashtable (with associative searches)</a:t>
            </a:r>
          </a:p>
          <a:p>
            <a:pPr eaLnBrk="1" hangingPunct="1"/>
            <a:r>
              <a:rPr lang="en-US" smtClean="0"/>
              <a:t>	In this example: Hash coding. </a:t>
            </a:r>
            <a:r>
              <a:rPr lang="en-US" smtClean="0">
                <a:solidFill>
                  <a:schemeClr val="accent2"/>
                </a:solidFill>
              </a:rPr>
              <a:t> </a:t>
            </a:r>
            <a:r>
              <a:rPr lang="en-US" smtClean="0"/>
              <a:t>(b) Eight-entry hash table with linked lists of symbols and values</a:t>
            </a:r>
          </a:p>
        </p:txBody>
      </p:sp>
      <p:sp>
        <p:nvSpPr>
          <p:cNvPr id="93188" name="Slide Number Placeholder 3"/>
          <p:cNvSpPr>
            <a:spLocks noGrp="1"/>
          </p:cNvSpPr>
          <p:nvPr>
            <p:ph type="sldNum" sz="quarter" idx="5"/>
          </p:nvPr>
        </p:nvSpPr>
        <p:spPr>
          <a:noFill/>
        </p:spPr>
        <p:txBody>
          <a:bodyPr/>
          <a:lstStyle/>
          <a:p>
            <a:fld id="{9CDA9DF5-AA33-4587-AC48-45FA2B787CF7}" type="slidenum">
              <a:rPr lang="en-US" smtClean="0"/>
              <a:pPr/>
              <a:t>34</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C9F4BF5-2F19-4B0A-B698-6CB60ED95195}" type="slidenum">
              <a:rPr lang="en-US" smtClean="0"/>
              <a:pPr/>
              <a:t>35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Final outcome of the assembler : An .obj object module. </a:t>
            </a:r>
            <a:r>
              <a:rPr lang="en-US" b="1" smtClean="0"/>
              <a:t>(We’re not talking OO Objects!)</a:t>
            </a:r>
          </a:p>
          <a:p>
            <a:pPr eaLnBrk="1" hangingPunct="1"/>
            <a:endParaRPr lang="en-US" smtClean="0"/>
          </a:p>
          <a:p>
            <a:pPr eaLnBrk="1" hangingPunct="1"/>
            <a:r>
              <a:rPr lang="en-US" smtClean="0"/>
              <a:t>See Page 211, Section 6.2.3, Murdocca.</a:t>
            </a:r>
          </a:p>
          <a:p>
            <a:pPr eaLnBrk="1" hangingPunct="1"/>
            <a:endParaRPr lang="en-US" smtClean="0"/>
          </a:p>
          <a:p>
            <a:pPr eaLnBrk="1" hangingPunct="1"/>
            <a:r>
              <a:rPr lang="en-US" smtClean="0"/>
              <a:t>End of module:</a:t>
            </a:r>
          </a:p>
          <a:p>
            <a:pPr eaLnBrk="1" hangingPunct="1"/>
            <a:r>
              <a:rPr lang="en-US" smtClean="0"/>
              <a:t>Relocation dictionary:  Leave for last</a:t>
            </a:r>
          </a:p>
          <a:p>
            <a:pPr eaLnBrk="1" hangingPunct="1"/>
            <a:r>
              <a:rPr lang="en-US" smtClean="0"/>
              <a:t>Machine instructions and constants (the code!)</a:t>
            </a:r>
          </a:p>
          <a:p>
            <a:pPr eaLnBrk="1" hangingPunct="1"/>
            <a:r>
              <a:rPr lang="en-US" smtClean="0"/>
              <a:t>External reference table: Address of any global symbols defined in the module and exported by it; … and any global symbols that are referenced but not present in this module.</a:t>
            </a:r>
          </a:p>
          <a:p>
            <a:pPr eaLnBrk="1" hangingPunct="1"/>
            <a:r>
              <a:rPr lang="en-US" smtClean="0"/>
              <a:t>Entry Point Table: The address of the start symbol and library routes.</a:t>
            </a:r>
          </a:p>
          <a:p>
            <a:pPr eaLnBrk="1" hangingPunct="1"/>
            <a:r>
              <a:rPr lang="en-US" smtClean="0"/>
              <a:t>Identification: Pretty obvious. But also, the size of the contained data,code,stack segments</a:t>
            </a:r>
          </a:p>
          <a:p>
            <a:pPr eaLnBrk="1" hangingPunct="1"/>
            <a:endParaRPr lang="en-US" smtClean="0"/>
          </a:p>
          <a:p>
            <a:pPr eaLnBrk="1" hangingPunct="1"/>
            <a:r>
              <a:rPr lang="en-US" smtClean="0"/>
              <a:t>And lastly, relocation dictionary: Next slide: </a:t>
            </a:r>
          </a:p>
          <a:p>
            <a:pPr eaLnBrk="1" hangingPunct="1"/>
            <a:endParaRPr lang="en-US" smtClean="0"/>
          </a:p>
          <a:p>
            <a:pPr eaLnBrk="1" hangingPunct="1"/>
            <a:r>
              <a:rPr lang="en-US" smtClean="0"/>
              <a:t>Lead into next slide on linking :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D5687CE-8992-4683-9850-EBD2628949FD}" type="slidenum">
              <a:rPr lang="en-US" smtClean="0"/>
              <a:pPr/>
              <a:t>36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Each module has its own address space, starting at 0.</a:t>
            </a:r>
          </a:p>
          <a:p>
            <a:pPr eaLnBrk="1" hangingPunct="1"/>
            <a:endParaRPr lang="en-US" smtClean="0"/>
          </a:p>
          <a:p>
            <a:pPr eaLnBrk="1" hangingPunct="1"/>
            <a:r>
              <a:rPr lang="en-US" smtClean="0"/>
              <a:t>The modules can be assembled/compiled from different HLL languages and assembly (But only one assembly, why ? Because must all be of same machine code)</a:t>
            </a:r>
          </a:p>
          <a:p>
            <a:pPr eaLnBrk="1" hangingPunct="1"/>
            <a:endParaRPr lang="en-US" smtClean="0"/>
          </a:p>
          <a:p>
            <a:pPr eaLnBrk="1" hangingPunct="1"/>
            <a:r>
              <a:rPr lang="en-US" smtClean="0"/>
              <a:t>When assembled/compiled,</a:t>
            </a:r>
          </a:p>
          <a:p>
            <a:pPr eaLnBrk="1" hangingPunct="1">
              <a:buFontTx/>
              <a:buChar char="•"/>
            </a:pPr>
            <a:r>
              <a:rPr lang="en-US" smtClean="0"/>
              <a:t> each module cannot know if it has an address conflict</a:t>
            </a:r>
          </a:p>
          <a:p>
            <a:pPr eaLnBrk="1" hangingPunct="1">
              <a:buFontTx/>
              <a:buChar char="•"/>
            </a:pPr>
            <a:r>
              <a:rPr lang="en-US" smtClean="0"/>
              <a:t>If it has an unresolved symbol, assumes that it is </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14A3FC4-2101-470C-A086-6CFD89CE902A}" type="slidenum">
              <a:rPr lang="en-US" smtClean="0"/>
              <a:pPr/>
              <a:t>38</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Don’t understand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B71DEB7-6FF4-4345-B23B-8DE81FE07B87}" type="slidenum">
              <a:rPr lang="en-US" smtClean="0"/>
              <a:pPr/>
              <a:t>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smtClean="0"/>
              <a:t>From Comer, page 116</a:t>
            </a:r>
          </a:p>
          <a:p>
            <a:pPr eaLnBrk="1" hangingPunct="1">
              <a:lnSpc>
                <a:spcPct val="80000"/>
              </a:lnSpc>
            </a:pPr>
            <a:endParaRPr lang="en-US" sz="1000" dirty="0" smtClean="0"/>
          </a:p>
          <a:p>
            <a:pPr eaLnBrk="1" hangingPunct="1">
              <a:lnSpc>
                <a:spcPct val="80000"/>
              </a:lnSpc>
            </a:pPr>
            <a:r>
              <a:rPr lang="en-US" sz="1000" dirty="0" smtClean="0"/>
              <a:t>M:1 : Each statement corresponds to many machine instructions. (One if statement = 10 machine instructions)</a:t>
            </a:r>
          </a:p>
          <a:p>
            <a:pPr eaLnBrk="1" hangingPunct="1">
              <a:lnSpc>
                <a:spcPct val="80000"/>
              </a:lnSpc>
            </a:pPr>
            <a:endParaRPr lang="en-US" sz="1000" dirty="0" smtClean="0"/>
          </a:p>
          <a:p>
            <a:pPr eaLnBrk="1" hangingPunct="1">
              <a:lnSpc>
                <a:spcPct val="80000"/>
              </a:lnSpc>
            </a:pPr>
            <a:r>
              <a:rPr lang="en-US" sz="1000" dirty="0" smtClean="0"/>
              <a:t>Hardware In/Dependence: Intended for use with many computers, HLL do not specify any details of the underlying hardware.  Programmers work without knowing/caring what kind of computer they are running on. </a:t>
            </a:r>
            <a:r>
              <a:rPr lang="en-US" sz="1000" dirty="0" err="1" smtClean="0"/>
              <a:t>Eg</a:t>
            </a:r>
            <a:r>
              <a:rPr lang="en-US" sz="1000" dirty="0" smtClean="0"/>
              <a:t>. Use floating point without knowing whether the ALU implements floating point directly or with a FPU coprocessor. With a LLL, a program created for one processor cannot be used with another type of processor.</a:t>
            </a:r>
          </a:p>
          <a:p>
            <a:pPr eaLnBrk="1" hangingPunct="1">
              <a:lnSpc>
                <a:spcPct val="80000"/>
              </a:lnSpc>
            </a:pPr>
            <a:endParaRPr lang="en-US" sz="1000" dirty="0" smtClean="0"/>
          </a:p>
          <a:p>
            <a:pPr eaLnBrk="1" hangingPunct="1">
              <a:lnSpc>
                <a:spcPct val="80000"/>
              </a:lnSpc>
            </a:pPr>
            <a:r>
              <a:rPr lang="en-US" sz="1000" dirty="0" smtClean="0"/>
              <a:t>Application/Systems Orientation: Application programming usually includes I/O facilities, complex data </a:t>
            </a:r>
            <a:r>
              <a:rPr lang="en-US" sz="1000" dirty="0" err="1" smtClean="0"/>
              <a:t>structions</a:t>
            </a:r>
            <a:r>
              <a:rPr lang="en-US" sz="1000" dirty="0" smtClean="0"/>
              <a:t>, complex code structures.  Systems programming requires facilities for directly controlling the hardware</a:t>
            </a:r>
          </a:p>
          <a:p>
            <a:pPr eaLnBrk="1" hangingPunct="1">
              <a:lnSpc>
                <a:spcPct val="80000"/>
              </a:lnSpc>
            </a:pPr>
            <a:endParaRPr lang="en-US" sz="1000" dirty="0" smtClean="0"/>
          </a:p>
          <a:p>
            <a:pPr eaLnBrk="1" hangingPunct="1">
              <a:lnSpc>
                <a:spcPct val="80000"/>
              </a:lnSpc>
            </a:pPr>
            <a:r>
              <a:rPr lang="en-US" sz="1000" dirty="0" smtClean="0"/>
              <a:t>General/Special Purpose:  General (like a general purpose computer versus a specialized one like a DSP) is not restricted to a specific task or a specific problem domain. Language contains standard features for creating programs for any arbitrary tasks. But, while it can do anything, it’s not expect at doing anything (</a:t>
            </a:r>
            <a:r>
              <a:rPr lang="en-US" sz="1000" dirty="0" err="1" smtClean="0"/>
              <a:t>ie</a:t>
            </a:r>
            <a:r>
              <a:rPr lang="en-US" sz="1000" dirty="0" smtClean="0"/>
              <a:t>. fast, memory).  Special: Used in cases where extreme control or efficiency is required. Provides </a:t>
            </a:r>
            <a:r>
              <a:rPr lang="en-US" sz="1000" dirty="0" err="1" smtClean="0"/>
              <a:t>explict</a:t>
            </a:r>
            <a:r>
              <a:rPr lang="en-US" sz="1000" dirty="0" smtClean="0"/>
              <a:t> control of which values are stored in registers and exact order of instructions.</a:t>
            </a:r>
          </a:p>
          <a:p>
            <a:pPr eaLnBrk="1" hangingPunct="1">
              <a:lnSpc>
                <a:spcPct val="80000"/>
              </a:lnSpc>
            </a:pPr>
            <a:endParaRPr lang="en-US" sz="1000" dirty="0" smtClean="0"/>
          </a:p>
          <a:p>
            <a:pPr eaLnBrk="1" hangingPunct="1">
              <a:lnSpc>
                <a:spcPct val="80000"/>
              </a:lnSpc>
            </a:pPr>
            <a:r>
              <a:rPr lang="en-US" sz="1000" dirty="0" err="1" smtClean="0"/>
              <a:t>Abtractions</a:t>
            </a:r>
            <a:r>
              <a:rPr lang="en-US" sz="1000" dirty="0" smtClean="0"/>
              <a:t>: Bridge the SEMANTIC GAP, allowing programmer to express complex tasks </a:t>
            </a:r>
            <a:r>
              <a:rPr lang="en-US" sz="1000" dirty="0" err="1" smtClean="0"/>
              <a:t>succintly</a:t>
            </a:r>
            <a:r>
              <a:rPr lang="en-US" sz="1000" dirty="0" smtClean="0"/>
              <a:t>. Few abstractions mean there are no array, structures or procedures, strings or objects; everything must be built from scratch.</a:t>
            </a:r>
          </a:p>
          <a:p>
            <a:pPr eaLnBrk="1" hangingPunct="1">
              <a:lnSpc>
                <a:spcPct val="80000"/>
              </a:lnSpc>
            </a:pPr>
            <a:endParaRPr lang="en-US" sz="1000" dirty="0" smtClean="0"/>
          </a:p>
          <a:p>
            <a:pPr eaLnBrk="1" hangingPunct="1">
              <a:lnSpc>
                <a:spcPct val="80000"/>
              </a:lnSpc>
            </a:pPr>
            <a:r>
              <a:rPr lang="en-US" sz="1000" dirty="0" smtClean="0"/>
              <a:t>Design motivation of a HLL: </a:t>
            </a:r>
            <a:r>
              <a:rPr lang="en-US" sz="1000" b="1" dirty="0" smtClean="0"/>
              <a:t>Next slide</a:t>
            </a:r>
            <a:r>
              <a:rPr lang="en-US" sz="1000" dirty="0" smtClean="0"/>
              <a:t>. Ease of human understanding. Bridging the semantic gap.  </a:t>
            </a:r>
            <a:r>
              <a:rPr lang="en-US" sz="1000" b="1" dirty="0" smtClean="0"/>
              <a:t>At a loss of efficiency!</a:t>
            </a:r>
          </a:p>
          <a:p>
            <a:pPr eaLnBrk="1" hangingPunct="1">
              <a:lnSpc>
                <a:spcPct val="80000"/>
              </a:lnSpc>
            </a:pPr>
            <a:r>
              <a:rPr lang="en-US" sz="1000" dirty="0" err="1" smtClean="0"/>
              <a:t>Assemlby</a:t>
            </a:r>
            <a:r>
              <a:rPr lang="en-US" sz="1000" dirty="0" smtClean="0"/>
              <a:t> programming used when 1) writing device drivers for O/S 2) embedded and portable application where resources are very limited.  For the most part, assembly language is a fantastic tool for </a:t>
            </a:r>
            <a:r>
              <a:rPr lang="en-US" sz="1000" dirty="0" err="1" smtClean="0"/>
              <a:t>actuallly</a:t>
            </a:r>
            <a:r>
              <a:rPr lang="en-US" sz="1000" dirty="0" smtClean="0"/>
              <a:t> learning … and coming to understand … computer organization.</a:t>
            </a:r>
          </a:p>
          <a:p>
            <a:pPr eaLnBrk="1" hangingPunct="1">
              <a:lnSpc>
                <a:spcPct val="80000"/>
              </a:lnSpc>
            </a:pPr>
            <a:endParaRPr lang="en-US" sz="1000" dirty="0" smtClean="0"/>
          </a:p>
          <a:p>
            <a:pPr eaLnBrk="1" hangingPunct="1">
              <a:lnSpc>
                <a:spcPct val="80000"/>
              </a:lnSpc>
            </a:pPr>
            <a:endParaRPr lang="en-US" sz="10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71B1E35-555A-4362-A0A5-43F6FA191EBE}" type="slidenum">
              <a:rPr lang="en-US" smtClean="0"/>
              <a:pPr/>
              <a:t>41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Null, page 432</a:t>
            </a:r>
          </a:p>
          <a:p>
            <a:pPr eaLnBrk="1" hangingPunct="1"/>
            <a:endParaRPr lang="en-US" smtClean="0"/>
          </a:p>
          <a:p>
            <a:pPr eaLnBrk="1" hangingPunct="1"/>
            <a:r>
              <a:rPr lang="en-US" smtClean="0"/>
              <a:t>Question: What happens when two separate programs run, which both use Proc B ? Proc B is loaded twice into memory. Each program has its own separate copy ?</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09C481C-26DD-4C96-BF4B-98627909CC25}" type="slidenum">
              <a:rPr lang="en-US" smtClean="0"/>
              <a:pPr/>
              <a:t>42</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Null, page 432</a:t>
            </a:r>
          </a:p>
          <a:p>
            <a:pPr eaLnBrk="1" hangingPunct="1"/>
            <a:endParaRPr lang="en-US" dirty="0" smtClean="0"/>
          </a:p>
          <a:p>
            <a:pPr eaLnBrk="1" hangingPunct="1"/>
            <a:r>
              <a:rPr lang="en-US" dirty="0" smtClean="0"/>
              <a:t>Question: What happens when two separate programs run, which both use Proc B ? Proc B is loaded once into memory! All programs share same copy!</a:t>
            </a:r>
          </a:p>
          <a:p>
            <a:pPr eaLnBrk="1" hangingPunct="1"/>
            <a:r>
              <a:rPr lang="en-US" dirty="0" smtClean="0"/>
              <a:t>There are obvious advantages :</a:t>
            </a:r>
          </a:p>
          <a:p>
            <a:pPr eaLnBrk="1" hangingPunct="1"/>
            <a:endParaRPr lang="en-US" dirty="0" smtClean="0"/>
          </a:p>
          <a:p>
            <a:pPr eaLnBrk="1" hangingPunct="1"/>
            <a:r>
              <a:rPr lang="en-US" dirty="0" smtClean="0"/>
              <a:t>What is the disadvantage: </a:t>
            </a:r>
          </a:p>
          <a:p>
            <a:pPr eaLnBrk="1" hangingPunct="1"/>
            <a:endParaRPr lang="en-US" dirty="0" smtClean="0"/>
          </a:p>
          <a:p>
            <a:pPr eaLnBrk="1" hangingPunct="1"/>
            <a:r>
              <a:rPr lang="en-US" dirty="0"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also see that DLL’s are shared among</a:t>
            </a:r>
            <a:r>
              <a:rPr lang="en-US" baseline="0" dirty="0" smtClean="0"/>
              <a:t> &gt;1 process.</a:t>
            </a:r>
            <a:endParaRPr lang="en-US" dirty="0"/>
          </a:p>
        </p:txBody>
      </p:sp>
      <p:sp>
        <p:nvSpPr>
          <p:cNvPr id="4" name="Slide Number Placeholder 3"/>
          <p:cNvSpPr>
            <a:spLocks noGrp="1"/>
          </p:cNvSpPr>
          <p:nvPr>
            <p:ph type="sldNum" sz="quarter" idx="10"/>
          </p:nvPr>
        </p:nvSpPr>
        <p:spPr/>
        <p:txBody>
          <a:bodyPr/>
          <a:lstStyle/>
          <a:p>
            <a:pPr>
              <a:defRPr/>
            </a:pPr>
            <a:fld id="{69DEF933-5FC1-45CC-980B-2F8A20548C06}" type="slidenum">
              <a:rPr lang="en-US" smtClean="0"/>
              <a:pPr>
                <a:defRPr/>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a:p>
            <a:r>
              <a:rPr lang="en-US" smtClean="0"/>
              <a:t>Last point: Null, page 435: Each generation of programming languages gets closer to how people think about problems and more distant from how machinery solves them. The key idea is to tell the computer </a:t>
            </a:r>
            <a:r>
              <a:rPr lang="en-US" b="1" smtClean="0"/>
              <a:t>what</a:t>
            </a:r>
            <a:r>
              <a:rPr lang="en-US" smtClean="0"/>
              <a:t> to do, not </a:t>
            </a:r>
            <a:r>
              <a:rPr lang="en-US" b="1" smtClean="0"/>
              <a:t>how</a:t>
            </a:r>
            <a:r>
              <a:rPr lang="en-US" smtClean="0"/>
              <a:t> to do it. The </a:t>
            </a:r>
            <a:r>
              <a:rPr lang="en-US" b="1" smtClean="0"/>
              <a:t>compiler</a:t>
            </a:r>
            <a:r>
              <a:rPr lang="en-US" smtClean="0"/>
              <a:t> figures it out.</a:t>
            </a:r>
          </a:p>
          <a:p>
            <a:r>
              <a:rPr lang="en-US" smtClean="0"/>
              <a:t>But remember that compilers are just programs…</a:t>
            </a:r>
          </a:p>
          <a:p>
            <a:endParaRPr lang="en-US" smtClean="0"/>
          </a:p>
          <a:p>
            <a:r>
              <a:rPr lang="en-US" smtClean="0"/>
              <a:t>In making it simpler for the user, these HLL languages place substantial overhead on computer systems. Ultimately all instructions must be </a:t>
            </a:r>
            <a:r>
              <a:rPr lang="en-US" b="1" smtClean="0"/>
              <a:t>pushed down</a:t>
            </a:r>
            <a:r>
              <a:rPr lang="en-US" smtClean="0"/>
              <a:t> through the </a:t>
            </a:r>
            <a:r>
              <a:rPr lang="en-US" b="1" smtClean="0"/>
              <a:t>instruction hierarchy</a:t>
            </a:r>
            <a:r>
              <a:rPr lang="en-US" smtClean="0"/>
              <a:t> to the binary level.</a:t>
            </a:r>
          </a:p>
        </p:txBody>
      </p:sp>
      <p:sp>
        <p:nvSpPr>
          <p:cNvPr id="99332" name="Slide Number Placeholder 3"/>
          <p:cNvSpPr>
            <a:spLocks noGrp="1"/>
          </p:cNvSpPr>
          <p:nvPr>
            <p:ph type="sldNum" sz="quarter" idx="5"/>
          </p:nvPr>
        </p:nvSpPr>
        <p:spPr>
          <a:noFill/>
        </p:spPr>
        <p:txBody>
          <a:bodyPr/>
          <a:lstStyle/>
          <a:p>
            <a:fld id="{40A2E73B-05E5-421E-82FB-E503931CA159}" type="slidenum">
              <a:rPr lang="en-US" smtClean="0"/>
              <a:pPr/>
              <a:t>44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E700713-5CA9-49F2-9982-DE551F7EC45F}" type="slidenum">
              <a:rPr lang="en-US" smtClean="0"/>
              <a:pPr/>
              <a:t>45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z="1100" dirty="0" smtClean="0"/>
              <a:t>1) lexical analysis</a:t>
            </a:r>
            <a:r>
              <a:rPr lang="en-US" sz="1100" b="1" dirty="0" smtClean="0"/>
              <a:t>(tokenizing</a:t>
            </a:r>
            <a:r>
              <a:rPr lang="en-US" sz="1100" dirty="0" smtClean="0"/>
              <a:t>): converts characters in the source program into lexical units.</a:t>
            </a:r>
          </a:p>
          <a:p>
            <a:pPr lvl="1" eaLnBrk="1" hangingPunct="1"/>
            <a:r>
              <a:rPr lang="en-US" sz="1100" dirty="0" smtClean="0"/>
              <a:t>Extract meaningful language </a:t>
            </a:r>
            <a:r>
              <a:rPr lang="en-US" sz="1100" b="1" dirty="0" smtClean="0"/>
              <a:t>primitives</a:t>
            </a:r>
            <a:r>
              <a:rPr lang="en-US" sz="1100" dirty="0" smtClean="0"/>
              <a:t> (</a:t>
            </a:r>
            <a:r>
              <a:rPr lang="en-US" sz="1100" b="1" dirty="0" smtClean="0"/>
              <a:t>tokens</a:t>
            </a:r>
            <a:r>
              <a:rPr lang="en-US" sz="1100" dirty="0" smtClean="0"/>
              <a:t>) from the text stream.</a:t>
            </a:r>
          </a:p>
          <a:p>
            <a:pPr lvl="1" eaLnBrk="1" hangingPunct="1"/>
            <a:r>
              <a:rPr lang="en-US" sz="1100" dirty="0" smtClean="0"/>
              <a:t>Reserved words: if, else, math operators and user variables.</a:t>
            </a:r>
          </a:p>
          <a:p>
            <a:pPr lvl="1" eaLnBrk="1" hangingPunct="1"/>
            <a:r>
              <a:rPr lang="en-US" sz="1100" dirty="0" smtClean="0"/>
              <a:t>Building the framework of the symbol table user-defined token with location and data type)</a:t>
            </a:r>
          </a:p>
          <a:p>
            <a:pPr lvl="1" eaLnBrk="1" hangingPunct="1"/>
            <a:r>
              <a:rPr lang="en-US" sz="1100" dirty="0" smtClean="0"/>
              <a:t>Error: 1DaysPay : Most languages don’t allow variables to start with numbers.</a:t>
            </a:r>
          </a:p>
          <a:p>
            <a:pPr eaLnBrk="1" hangingPunct="1"/>
            <a:r>
              <a:rPr lang="en-US" sz="1100" dirty="0" smtClean="0"/>
              <a:t>2) syntax analysis (</a:t>
            </a:r>
            <a:r>
              <a:rPr lang="en-US" sz="1100" b="1" dirty="0" smtClean="0"/>
              <a:t>parsing</a:t>
            </a:r>
            <a:r>
              <a:rPr lang="en-US" sz="1100" dirty="0" smtClean="0"/>
              <a:t>): transforms lexical units into </a:t>
            </a:r>
            <a:r>
              <a:rPr lang="en-US" sz="1100" i="1" dirty="0" smtClean="0"/>
              <a:t>parse trees </a:t>
            </a:r>
            <a:r>
              <a:rPr lang="en-US" sz="1100" dirty="0" smtClean="0"/>
              <a:t>which represent the syntactic structure of program</a:t>
            </a:r>
          </a:p>
          <a:p>
            <a:pPr lvl="1" eaLnBrk="1" hangingPunct="1">
              <a:buFontTx/>
              <a:buChar char="•"/>
            </a:pPr>
            <a:r>
              <a:rPr lang="en-US" sz="1100" dirty="0" smtClean="0"/>
              <a:t> In-order traversal of parse tree usually gives the expression just parsed;</a:t>
            </a:r>
          </a:p>
          <a:p>
            <a:pPr lvl="1" eaLnBrk="1" hangingPunct="1">
              <a:buFontTx/>
              <a:buChar char="•"/>
            </a:pPr>
            <a:r>
              <a:rPr lang="en-US" sz="1100" dirty="0" smtClean="0"/>
              <a:t> Checks symbol table for user-defined variables. Error if not present.</a:t>
            </a:r>
          </a:p>
          <a:p>
            <a:pPr lvl="1" eaLnBrk="1" hangingPunct="1">
              <a:buFontTx/>
              <a:buChar char="•"/>
            </a:pPr>
            <a:r>
              <a:rPr lang="en-US" sz="1100" dirty="0" smtClean="0"/>
              <a:t> Checks syntax: A = B + 6 = D;    Illegal</a:t>
            </a:r>
          </a:p>
          <a:p>
            <a:pPr eaLnBrk="1" hangingPunct="1"/>
            <a:r>
              <a:rPr lang="en-US" sz="1100" dirty="0" smtClean="0"/>
              <a:t>3) Semantics analysis: checks whether the operators identified in a parse tree are valid for the given data types.</a:t>
            </a:r>
          </a:p>
          <a:p>
            <a:pPr lvl="1" eaLnBrk="1" hangingPunct="1">
              <a:buFontTx/>
              <a:buChar char="•"/>
            </a:pPr>
            <a:r>
              <a:rPr lang="en-US" sz="1100" dirty="0" smtClean="0"/>
              <a:t> Can you + B and 6.  What if B is an object ? A string ?</a:t>
            </a:r>
          </a:p>
          <a:p>
            <a:pPr lvl="1" eaLnBrk="1" hangingPunct="1">
              <a:buFontTx/>
              <a:buChar char="•"/>
            </a:pPr>
            <a:r>
              <a:rPr lang="en-US" sz="1100" dirty="0" smtClean="0"/>
              <a:t> In order words, it is a type checker. </a:t>
            </a:r>
          </a:p>
          <a:p>
            <a:pPr lvl="1" eaLnBrk="1" hangingPunct="1">
              <a:buFontTx/>
              <a:buChar char="•"/>
            </a:pPr>
            <a:r>
              <a:rPr lang="en-US" sz="1100" dirty="0" smtClean="0"/>
              <a:t> Makes appropriate data type promotions (convert </a:t>
            </a:r>
            <a:r>
              <a:rPr lang="en-US" sz="1100" dirty="0" err="1" smtClean="0"/>
              <a:t>int</a:t>
            </a:r>
            <a:r>
              <a:rPr lang="en-US" sz="1100" dirty="0" smtClean="0"/>
              <a:t> to float, if possible)</a:t>
            </a:r>
          </a:p>
          <a:p>
            <a:pPr eaLnBrk="1" hangingPunct="1"/>
            <a:r>
              <a:rPr lang="en-US" sz="1100" dirty="0" smtClean="0"/>
              <a:t>1 + 2 + 3 are the analytic phases. Now it is time for SYNTHESIS.</a:t>
            </a:r>
          </a:p>
          <a:p>
            <a:pPr eaLnBrk="1" hangingPunct="1"/>
            <a:r>
              <a:rPr lang="en-US" sz="1100" dirty="0" smtClean="0"/>
              <a:t>4) Intermediate code generation: Creates pseudo-assembly usually with three-address code (even if the processor does not support it)</a:t>
            </a:r>
          </a:p>
          <a:p>
            <a:pPr eaLnBrk="1" hangingPunct="1"/>
            <a:r>
              <a:rPr lang="en-US" sz="1100" dirty="0" smtClean="0"/>
              <a:t> </a:t>
            </a:r>
            <a:r>
              <a:rPr lang="en-US" sz="1100" b="1" dirty="0" smtClean="0"/>
              <a:t>Question</a:t>
            </a:r>
            <a:r>
              <a:rPr lang="en-US" sz="1100" dirty="0" smtClean="0"/>
              <a:t>: What is the importance of this phase ? Portability</a:t>
            </a:r>
          </a:p>
          <a:p>
            <a:pPr eaLnBrk="1" hangingPunct="1"/>
            <a:r>
              <a:rPr lang="en-US" sz="1100" dirty="0" smtClean="0"/>
              <a:t>5) Code Optimizer: First, it is a translator from a 3-address code to legal assembly code for destination processor. Second, it looks for optimizations.</a:t>
            </a:r>
          </a:p>
          <a:p>
            <a:pPr eaLnBrk="1" hangingPunct="1"/>
            <a:r>
              <a:rPr lang="en-US" sz="1100" dirty="0" smtClean="0"/>
              <a:t>6) Machine code is generated (</a:t>
            </a:r>
            <a:r>
              <a:rPr lang="en-US" sz="1100" dirty="0" err="1" smtClean="0"/>
              <a:t>ie</a:t>
            </a:r>
            <a:r>
              <a:rPr lang="en-US" sz="1100" dirty="0" smtClean="0"/>
              <a:t>. Assembler!!)</a:t>
            </a:r>
          </a:p>
          <a:p>
            <a:pPr eaLnBrk="1" hangingPunct="1"/>
            <a:endParaRPr lang="en-US" dirty="0" smtClean="0"/>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6158186-157C-4319-8A9A-9E79F0EA1CB6}" type="slidenum">
              <a:rPr lang="en-US" smtClean="0"/>
              <a:pPr/>
              <a:t>47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Don’t know the architecture. Is it a SPARC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p:spPr>
        <p:txBody>
          <a:bodyPr/>
          <a:lstStyle/>
          <a:p>
            <a:fld id="{3C0863BC-2025-4D87-B546-339E4EE93884}" type="slidenum">
              <a:rPr lang="en-US" smtClean="0"/>
              <a:pPr/>
              <a:t>48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dirty="0" smtClean="0"/>
              <a:t>What does separately compiled mean ? </a:t>
            </a:r>
          </a:p>
          <a:p>
            <a:r>
              <a:rPr lang="en-US" dirty="0" smtClean="0"/>
              <a:t> - After x = 3, D contains x.  Yet in the next statement, it loads D with x.</a:t>
            </a:r>
          </a:p>
          <a:p>
            <a:r>
              <a:rPr lang="en-US" dirty="0" smtClean="0"/>
              <a:t> - No re-use of registers between C statements.</a:t>
            </a:r>
          </a:p>
          <a:p>
            <a:r>
              <a:rPr lang="en-US" dirty="0" smtClean="0"/>
              <a:t> - One reason why C code will run slower than assembly code</a:t>
            </a:r>
          </a:p>
          <a:p>
            <a:r>
              <a:rPr lang="en-US" dirty="0" smtClean="0"/>
              <a:t> - Why is it done ? Simplicity in the compiler (Think back to subroutines : Don’t worry about register because</a:t>
            </a:r>
          </a:p>
          <a:p>
            <a:r>
              <a:rPr lang="en-US" dirty="0" smtClean="0"/>
              <a:t>   it has made no assumption about their contents)</a:t>
            </a:r>
          </a:p>
          <a:p>
            <a:r>
              <a:rPr lang="en-US" dirty="0" smtClean="0"/>
              <a:t> - Most compilers will have an optimization switch to look for this. </a:t>
            </a:r>
          </a:p>
          <a:p>
            <a:pPr>
              <a:buFont typeface="Wingdings" pitchFamily="2" charset="2"/>
              <a:buNone/>
            </a:pPr>
            <a:r>
              <a:rPr lang="en-GB" dirty="0" smtClean="0">
                <a:latin typeface="Times New Roman" pitchFamily="18" charset="0"/>
              </a:rPr>
              <a:t>(1) Register optimization: try to “remember” how registers are used between statements avoid redundant save/load of values</a:t>
            </a:r>
            <a:endParaRPr lang="en-GB" b="1" dirty="0" smtClean="0">
              <a:latin typeface="Times New Roman" pitchFamily="18" charset="0"/>
            </a:endParaRPr>
          </a:p>
          <a:p>
            <a:pPr>
              <a:buFont typeface="Wingdings" pitchFamily="2" charset="2"/>
              <a:buNone/>
            </a:pPr>
            <a:r>
              <a:rPr lang="en-GB" b="1" dirty="0" smtClean="0">
                <a:latin typeface="Times New Roman" pitchFamily="18" charset="0"/>
              </a:rPr>
              <a:t>(2) registers variables</a:t>
            </a:r>
            <a:r>
              <a:rPr lang="en-GB" dirty="0" smtClean="0">
                <a:latin typeface="Times New Roman" pitchFamily="18" charset="0"/>
              </a:rPr>
              <a:t>: allows programmer to “request” compiler to try to use processor registers for certain variables (instead of memory variables) </a:t>
            </a:r>
          </a:p>
          <a:p>
            <a:pPr lvl="1"/>
            <a:r>
              <a:rPr lang="en-GB" dirty="0" smtClean="0">
                <a:latin typeface="Times New Roman" pitchFamily="18" charset="0"/>
              </a:rPr>
              <a:t>register variables are merely hints: compiler is free to ignore them as it sees fit </a:t>
            </a:r>
            <a:endParaRPr lang="en-US" dirty="0" smtClean="0">
              <a:latin typeface="Times New Roman" pitchFamily="18" charset="0"/>
              <a:sym typeface="Wingdings" pitchFamily="2" charset="2"/>
            </a:endParaRPr>
          </a:p>
          <a:p>
            <a:endParaRPr lang="en-US" dirty="0" smtClean="0"/>
          </a:p>
          <a:p>
            <a:r>
              <a:rPr lang="en-US" dirty="0" smtClean="0"/>
              <a:t>Example code : See </a:t>
            </a:r>
            <a:r>
              <a:rPr lang="en-US" dirty="0" err="1" smtClean="0"/>
              <a:t>optimization.c</a:t>
            </a:r>
            <a:endParaRPr lang="en-US" dirty="0" smtClean="0"/>
          </a:p>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p:spPr>
        <p:txBody>
          <a:bodyPr/>
          <a:lstStyle/>
          <a:p>
            <a:fld id="{2C1F5214-ADAE-4989-85BA-5EB8ECCDE0AD}" type="slidenum">
              <a:rPr lang="en-US" smtClean="0"/>
              <a:pPr/>
              <a:t>49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mtClean="0"/>
              <a:t>Arrays and pointers are interchangeable in C but …</a:t>
            </a:r>
          </a:p>
          <a:p>
            <a:r>
              <a:rPr lang="en-US" smtClean="0"/>
              <a:t>C still takes care of the address calculation adding 2 for an integer array and 1 for a byte array, etc.</a:t>
            </a:r>
          </a:p>
          <a:p>
            <a:endParaRPr lang="en-US" smtClean="0"/>
          </a:p>
          <a:p>
            <a:r>
              <a:rPr lang="en-US" smtClean="0"/>
              <a:t>At the end (before going to next slide) : What other use do we have pointers (addresses) ? Reference arguments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157 from </a:t>
            </a:r>
            <a:r>
              <a:rPr lang="en-US" dirty="0" err="1" smtClean="0"/>
              <a:t>Shen</a:t>
            </a:r>
            <a:r>
              <a:rPr lang="en-US" dirty="0" smtClean="0"/>
              <a:t> &amp; </a:t>
            </a:r>
            <a:r>
              <a:rPr lang="en-US" dirty="0" err="1" smtClean="0"/>
              <a:t>Lipasti</a:t>
            </a:r>
            <a:endParaRPr lang="en-US" dirty="0"/>
          </a:p>
        </p:txBody>
      </p:sp>
      <p:sp>
        <p:nvSpPr>
          <p:cNvPr id="4" name="Slide Number Placeholder 3"/>
          <p:cNvSpPr>
            <a:spLocks noGrp="1"/>
          </p:cNvSpPr>
          <p:nvPr>
            <p:ph type="sldNum" sz="quarter" idx="10"/>
          </p:nvPr>
        </p:nvSpPr>
        <p:spPr/>
        <p:txBody>
          <a:bodyPr/>
          <a:lstStyle/>
          <a:p>
            <a:pPr>
              <a:defRPr/>
            </a:pPr>
            <a:fld id="{69DEF933-5FC1-45CC-980B-2F8A20548C06}" type="slidenum">
              <a:rPr lang="en-US" smtClean="0"/>
              <a:pPr>
                <a:defRPr/>
              </a:pPr>
              <a:t>50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C5A71CFF-3BDD-491F-908A-6DAEC6D36CE5}" type="slidenum">
              <a:rPr lang="en-US" smtClean="0"/>
              <a:pPr/>
              <a:t>54</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mtClean="0">
                <a:latin typeface="Times New Roman" pitchFamily="18" charset="0"/>
              </a:rPr>
              <a:t>Where are the ORG statements in a C program ?  It’s done by the compiler based on the C syntax.</a:t>
            </a:r>
          </a:p>
          <a:p>
            <a:r>
              <a:rPr lang="en-US" smtClean="0">
                <a:latin typeface="Times New Roman" pitchFamily="18" charset="0"/>
              </a:rPr>
              <a:t>What are the “areas”</a:t>
            </a:r>
          </a:p>
          <a:p>
            <a:r>
              <a:rPr lang="en-US" smtClean="0">
                <a:latin typeface="Times New Roman" pitchFamily="18" charset="0"/>
              </a:rPr>
              <a:t>	text = code (static information </a:t>
            </a:r>
            <a:r>
              <a:rPr lang="en-US" smtClean="0">
                <a:latin typeface="Times New Roman" pitchFamily="18" charset="0"/>
                <a:sym typeface="Wingdings" pitchFamily="2" charset="2"/>
              </a:rPr>
              <a:t> goes to ROM)</a:t>
            </a:r>
          </a:p>
          <a:p>
            <a:r>
              <a:rPr lang="en-US" smtClean="0">
                <a:latin typeface="Times New Roman" pitchFamily="18" charset="0"/>
                <a:sym typeface="Wingdings" pitchFamily="2" charset="2"/>
              </a:rPr>
              <a:t>	data and idata work together = data that is initialised</a:t>
            </a:r>
          </a:p>
          <a:p>
            <a:r>
              <a:rPr lang="en-US" smtClean="0">
                <a:latin typeface="Times New Roman" pitchFamily="18" charset="0"/>
                <a:sym typeface="Wingdings" pitchFamily="2" charset="2"/>
              </a:rPr>
              <a:t>		data is the memory space allocation, idata is the actual initial value</a:t>
            </a:r>
          </a:p>
          <a:p>
            <a:r>
              <a:rPr lang="en-US" smtClean="0">
                <a:latin typeface="Times New Roman" pitchFamily="18" charset="0"/>
                <a:sym typeface="Wingdings" pitchFamily="2" charset="2"/>
              </a:rPr>
              <a:t>	bss = uninitialized data	</a:t>
            </a:r>
          </a:p>
          <a:p>
            <a:r>
              <a:rPr lang="en-US" smtClean="0">
                <a:latin typeface="Times New Roman" pitchFamily="18" charset="0"/>
                <a:sym typeface="Wingdings" pitchFamily="2" charset="2"/>
              </a:rPr>
              <a:t>		(Performance reason : Only need to know amount of space, so it makes downloading faster</a:t>
            </a:r>
            <a:endParaRPr lang="en-US" smtClean="0">
              <a:latin typeface="Times New Roman" pitchFamily="18" charset="0"/>
            </a:endParaRPr>
          </a:p>
          <a:p>
            <a:endParaRPr lang="en-US" smtClean="0"/>
          </a:p>
          <a:p>
            <a:r>
              <a:rPr lang="en-US" smtClean="0"/>
              <a:t>Notice : Naming convention : names are prepended with _ and followed by double :</a:t>
            </a:r>
          </a:p>
          <a:p>
            <a:endParaRPr lang="en-US" smtClean="0"/>
          </a:p>
          <a:p>
            <a:r>
              <a:rPr lang="en-US" smtClean="0"/>
              <a:t>bss = "Block Started by Symbol" Dennis Ritchie says: Actually the acronym (in the sense we took it up; it may have other credible etymologies) is "Block Started by Symbol." It was a pseudo-op in FAP (Fortran Assembly [-er?] Program), an assembler for the IBM 704-709-7090-7094 machines. It defined its label and set aside space for a given number of words. There was another pseudo-op, BES, "Block Ended by Symbol" that did the same except that the label was defined by the last assigned word + 1. (On these machines Fortran arrays were stored backwards in storage and were 1-origin.) The usage is reasonably appropriate, because just as with standard Unix loaders, the space assigned didn't have to be punched literally into the object deck but was represented by a count somewhere.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AB8836C-FCCF-47D8-8BB9-9D4BB20663F4}"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A historical perspective, that is a broader view of the high/low dichotomy.</a:t>
            </a:r>
          </a:p>
          <a:p>
            <a:pPr eaLnBrk="1" hangingPunct="1"/>
            <a:endParaRPr lang="en-US" smtClean="0"/>
          </a:p>
          <a:p>
            <a:pPr eaLnBrk="1" hangingPunct="1">
              <a:lnSpc>
                <a:spcPct val="90000"/>
              </a:lnSpc>
            </a:pPr>
            <a:r>
              <a:rPr lang="en-US" altLang="en-US" smtClean="0"/>
              <a:t>1950s and early 1960s: Simple applications; worry about machine efficiency</a:t>
            </a:r>
          </a:p>
          <a:p>
            <a:pPr eaLnBrk="1" hangingPunct="1">
              <a:lnSpc>
                <a:spcPct val="90000"/>
              </a:lnSpc>
            </a:pPr>
            <a:r>
              <a:rPr lang="en-US" altLang="en-US" smtClean="0"/>
              <a:t>Late 1960s: People efficiency became important; readability, better control structures</a:t>
            </a:r>
          </a:p>
          <a:p>
            <a:pPr lvl="1" eaLnBrk="1" hangingPunct="1">
              <a:lnSpc>
                <a:spcPct val="90000"/>
              </a:lnSpc>
            </a:pPr>
            <a:r>
              <a:rPr lang="en-US" smtClean="0"/>
              <a:t>structured programming</a:t>
            </a:r>
          </a:p>
          <a:p>
            <a:pPr lvl="1" eaLnBrk="1" hangingPunct="1">
              <a:lnSpc>
                <a:spcPct val="90000"/>
              </a:lnSpc>
            </a:pPr>
            <a:r>
              <a:rPr lang="en-US" smtClean="0"/>
              <a:t>top-down design and step-wise refinement</a:t>
            </a:r>
            <a:endParaRPr lang="en-US" altLang="en-US" smtClean="0"/>
          </a:p>
          <a:p>
            <a:pPr eaLnBrk="1" hangingPunct="1">
              <a:lnSpc>
                <a:spcPct val="90000"/>
              </a:lnSpc>
            </a:pPr>
            <a:r>
              <a:rPr lang="en-US" altLang="en-US" smtClean="0"/>
              <a:t>Late 1970s: </a:t>
            </a:r>
            <a:r>
              <a:rPr lang="en-US" smtClean="0"/>
              <a:t>Process-oriented to data-oriented</a:t>
            </a:r>
          </a:p>
          <a:p>
            <a:pPr lvl="1" eaLnBrk="1" hangingPunct="1">
              <a:lnSpc>
                <a:spcPct val="90000"/>
              </a:lnSpc>
            </a:pPr>
            <a:r>
              <a:rPr lang="en-US" altLang="en-US" smtClean="0"/>
              <a:t>data abstraction</a:t>
            </a:r>
          </a:p>
          <a:p>
            <a:pPr eaLnBrk="1" hangingPunct="1">
              <a:lnSpc>
                <a:spcPct val="90000"/>
              </a:lnSpc>
            </a:pPr>
            <a:r>
              <a:rPr lang="en-US" altLang="en-US" smtClean="0"/>
              <a:t>Middle 1980s: Object-oriented programming</a:t>
            </a:r>
          </a:p>
          <a:p>
            <a:pPr lvl="1" eaLnBrk="1" hangingPunct="1">
              <a:lnSpc>
                <a:spcPct val="90000"/>
              </a:lnSpc>
            </a:pPr>
            <a:r>
              <a:rPr lang="en-US" altLang="en-US" smtClean="0"/>
              <a:t>Data abstraction, inheritance, polymorphism</a:t>
            </a:r>
          </a:p>
          <a:p>
            <a:pPr eaLnBrk="1" hangingPunct="1">
              <a:lnSpc>
                <a:spcPct val="90000"/>
              </a:lnSpc>
            </a:pPr>
            <a:r>
              <a:rPr lang="en-US" smtClean="0"/>
              <a:t>1990s .. : Web programming</a:t>
            </a:r>
          </a:p>
          <a:p>
            <a:pPr eaLnBrk="1" hangingPunct="1"/>
            <a:endParaRPr lang="en-US" smtClean="0"/>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D5AB4037-6AE3-401E-9CFD-F4754647501E}" type="slidenum">
              <a:rPr lang="en-US" smtClean="0"/>
              <a:pPr/>
              <a:t>55</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smtClean="0"/>
              <a:t>Example code : See MemoryMap.c</a:t>
            </a:r>
          </a:p>
          <a:p>
            <a:r>
              <a:rPr lang="en-US" b="1" smtClean="0"/>
              <a:t>How do we know what data goes in what area ?  We need to refresh some C syntax</a:t>
            </a:r>
          </a:p>
          <a:p>
            <a:endParaRPr lang="en-US" b="1" smtClean="0"/>
          </a:p>
          <a:p>
            <a:r>
              <a:rPr lang="en-US" b="1" smtClean="0"/>
              <a:t>Automatic / Local Variables</a:t>
            </a:r>
            <a:r>
              <a:rPr lang="en-US" smtClean="0"/>
              <a:t> : Defined within a function </a:t>
            </a:r>
          </a:p>
          <a:p>
            <a:pPr lvl="1"/>
            <a:r>
              <a:rPr lang="en-US" smtClean="0"/>
              <a:t>Transient : Exist only during function call</a:t>
            </a:r>
          </a:p>
          <a:p>
            <a:r>
              <a:rPr lang="en-US" b="1" smtClean="0"/>
              <a:t>External Variables</a:t>
            </a:r>
            <a:r>
              <a:rPr lang="en-US" smtClean="0"/>
              <a:t> : Defined outside of any function</a:t>
            </a:r>
          </a:p>
          <a:p>
            <a:pPr lvl="1"/>
            <a:r>
              <a:rPr lang="en-US" smtClean="0"/>
              <a:t>	Persistent, global data</a:t>
            </a:r>
          </a:p>
          <a:p>
            <a:r>
              <a:rPr lang="en-US" b="1" smtClean="0"/>
              <a:t>Static</a:t>
            </a:r>
            <a:r>
              <a:rPr lang="en-US" smtClean="0"/>
              <a:t> has two meanings</a:t>
            </a:r>
          </a:p>
          <a:p>
            <a:r>
              <a:rPr lang="en-US" smtClean="0"/>
              <a:t>For internal variables : Value persists between function call (therefore must be a global variable</a:t>
            </a:r>
          </a:p>
          <a:p>
            <a:r>
              <a:rPr lang="en-US" smtClean="0"/>
              <a:t>For external variables : Available only to code in the same file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6069AB4F-6DEC-4D60-99BE-2E61A186CE93}" type="slidenum">
              <a:rPr lang="en-US" smtClean="0"/>
              <a:pPr/>
              <a:t>56</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a:lnSpc>
                <a:spcPct val="80000"/>
              </a:lnSpc>
              <a:buFontTx/>
              <a:buChar char="•"/>
            </a:pPr>
            <a:r>
              <a:rPr lang="en-GB" sz="1100" dirty="0" smtClean="0"/>
              <a:t>Note : Ignoring long and float variables. They are handled completely different with space enough to handle them allocated on the stack.</a:t>
            </a:r>
          </a:p>
          <a:p>
            <a:pPr>
              <a:lnSpc>
                <a:spcPct val="80000"/>
              </a:lnSpc>
              <a:buFontTx/>
              <a:buChar char="•"/>
            </a:pPr>
            <a:endParaRPr lang="en-GB" sz="1100" dirty="0" smtClean="0"/>
          </a:p>
          <a:p>
            <a:pPr>
              <a:lnSpc>
                <a:spcPct val="80000"/>
              </a:lnSpc>
              <a:buFontTx/>
              <a:buChar char="•"/>
            </a:pPr>
            <a:r>
              <a:rPr lang="en-GB" sz="1100" dirty="0" smtClean="0"/>
              <a:t>Why ?  D is being used to pass in </a:t>
            </a:r>
            <a:r>
              <a:rPr lang="en-GB" sz="1100" dirty="0" err="1" smtClean="0"/>
              <a:t>arg</a:t>
            </a:r>
            <a:r>
              <a:rPr lang="en-GB" sz="1100" dirty="0" smtClean="0"/>
              <a:t>[0].  It is assumed to be destructed.</a:t>
            </a:r>
          </a:p>
          <a:p>
            <a:pPr lvl="2">
              <a:lnSpc>
                <a:spcPct val="80000"/>
              </a:lnSpc>
            </a:pPr>
            <a:r>
              <a:rPr lang="en-GB" sz="1100" dirty="0" smtClean="0"/>
              <a:t>	     Y because each C statement is separately compiled with a template (no optimization)</a:t>
            </a:r>
          </a:p>
          <a:p>
            <a:pPr lvl="2">
              <a:lnSpc>
                <a:spcPct val="80000"/>
              </a:lnSpc>
            </a:pPr>
            <a:r>
              <a:rPr lang="en-GB" sz="1100" dirty="0" smtClean="0"/>
              <a:t>		so it doesn’t matter if destroyed</a:t>
            </a:r>
          </a:p>
          <a:p>
            <a:pPr lvl="2">
              <a:lnSpc>
                <a:spcPct val="80000"/>
              </a:lnSpc>
            </a:pPr>
            <a:r>
              <a:rPr lang="en-GB" sz="1100" dirty="0" smtClean="0"/>
              <a:t>	     X  (…. lead onto next page) must be preserved because it is probably being used as frame pointer in calling routine.</a:t>
            </a:r>
          </a:p>
          <a:p>
            <a:pPr lvl="1">
              <a:lnSpc>
                <a:spcPct val="80000"/>
              </a:lnSpc>
              <a:buFontTx/>
              <a:buChar char="•"/>
            </a:pPr>
            <a:r>
              <a:rPr lang="en-GB" sz="1100" dirty="0" smtClean="0"/>
              <a:t>TBD : void </a:t>
            </a:r>
            <a:r>
              <a:rPr lang="en-GB" sz="1100" dirty="0" err="1" smtClean="0"/>
              <a:t>func</a:t>
            </a:r>
            <a:r>
              <a:rPr lang="en-GB" sz="1100" dirty="0" smtClean="0"/>
              <a:t> (void) // </a:t>
            </a:r>
            <a:r>
              <a:rPr lang="en-GB" sz="1100" dirty="0" err="1" smtClean="0"/>
              <a:t>ie</a:t>
            </a:r>
            <a:r>
              <a:rPr lang="en-GB" sz="1100" dirty="0" smtClean="0"/>
              <a:t>. no parameter or return type.  Does </a:t>
            </a:r>
            <a:r>
              <a:rPr lang="en-GB" sz="1100" dirty="0" err="1" smtClean="0"/>
              <a:t>func</a:t>
            </a:r>
            <a:r>
              <a:rPr lang="en-GB" sz="1100" dirty="0" smtClean="0"/>
              <a:t>() save D if it uses it ?</a:t>
            </a:r>
            <a:endParaRPr lang="en-CA"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p:cNvSpPr>
            <a:spLocks noGrp="1" noChangeArrowheads="1"/>
          </p:cNvSpPr>
          <p:nvPr>
            <p:ph type="sldNum" sz="quarter" idx="5"/>
          </p:nvPr>
        </p:nvSpPr>
        <p:spPr>
          <a:noFill/>
        </p:spPr>
        <p:txBody>
          <a:bodyPr/>
          <a:lstStyle/>
          <a:p>
            <a:fld id="{1896E755-E14E-4F09-980B-E259DDA4C963}" type="slidenum">
              <a:rPr lang="en-US" smtClean="0"/>
              <a:pPr/>
              <a:t>57</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t>Outgoing parameters are for calls to other subroutines.</a:t>
            </a:r>
          </a:p>
          <a:p>
            <a:r>
              <a:rPr lang="en-US" smtClean="0"/>
              <a:t>	Seems to be an efficiency tactic: Stack is allocated ahead of time.  Calls to subroutines means simply MOV’ing the parameter to the stack, rather than PUSHing onto the stack</a:t>
            </a:r>
          </a:p>
          <a:p>
            <a:r>
              <a:rPr lang="en-US" smtClean="0"/>
              <a:t>	example : 	LDD</a:t>
            </a:r>
            <a:endParaRPr lang="en-C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0B528495-7B04-4F0E-B79D-F6F73793CF59}" type="slidenum">
              <a:rPr lang="en-US" smtClean="0"/>
              <a:pPr/>
              <a:t>58</a:t>
            </a:fld>
            <a:endParaRPr lang="en-US" smtClean="0"/>
          </a:p>
        </p:txBody>
      </p:sp>
      <p:sp>
        <p:nvSpPr>
          <p:cNvPr id="108547" name="Rectangle 1026"/>
          <p:cNvSpPr>
            <a:spLocks noGrp="1" noRot="1" noChangeAspect="1" noChangeArrowheads="1" noTextEdit="1"/>
          </p:cNvSpPr>
          <p:nvPr>
            <p:ph type="sldImg"/>
          </p:nvPr>
        </p:nvSpPr>
        <p:spPr>
          <a:ln/>
        </p:spPr>
      </p:sp>
      <p:sp>
        <p:nvSpPr>
          <p:cNvPr id="108548" name="Rectangle 1027"/>
          <p:cNvSpPr>
            <a:spLocks noGrp="1" noChangeArrowheads="1"/>
          </p:cNvSpPr>
          <p:nvPr>
            <p:ph type="body" idx="1"/>
          </p:nvPr>
        </p:nvSpPr>
        <p:spPr>
          <a:noFill/>
          <a:ln/>
        </p:spPr>
        <p:txBody>
          <a:bodyPr/>
          <a:lstStyle/>
          <a:p>
            <a:pPr marL="218477" indent="-218477" eaLnBrk="1" hangingPunct="1">
              <a:spcBef>
                <a:spcPct val="0"/>
              </a:spcBef>
            </a:pPr>
            <a:r>
              <a:rPr lang="en-US" sz="1700" dirty="0" smtClean="0">
                <a:latin typeface="Times New Roman" pitchFamily="18" charset="0"/>
              </a:rPr>
              <a:t>In the code :</a:t>
            </a:r>
          </a:p>
          <a:p>
            <a:pPr marL="218477" indent="-218477" eaLnBrk="1" hangingPunct="1">
              <a:spcBef>
                <a:spcPct val="0"/>
              </a:spcBef>
              <a:buFontTx/>
              <a:buChar char="•"/>
            </a:pPr>
            <a:r>
              <a:rPr lang="en-US" sz="1700" dirty="0" smtClean="0">
                <a:latin typeface="Times New Roman" pitchFamily="18" charset="0"/>
              </a:rPr>
              <a:t>Notice the different types of parameters: byte, word, value, reference.</a:t>
            </a:r>
          </a:p>
          <a:p>
            <a:pPr marL="218477" indent="-218477" eaLnBrk="1" hangingPunct="1">
              <a:spcBef>
                <a:spcPct val="0"/>
              </a:spcBef>
              <a:buFontTx/>
              <a:buChar char="•"/>
            </a:pPr>
            <a:r>
              <a:rPr lang="en-US" sz="1700" dirty="0" smtClean="0">
                <a:latin typeface="Times New Roman" pitchFamily="18" charset="0"/>
              </a:rPr>
              <a:t>	e is an array and is passed automatically passed by reference. </a:t>
            </a:r>
          </a:p>
          <a:p>
            <a:pPr marL="218477" indent="-218477" eaLnBrk="1" hangingPunct="1">
              <a:spcBef>
                <a:spcPct val="0"/>
              </a:spcBef>
              <a:buFontTx/>
              <a:buChar char="•"/>
            </a:pPr>
            <a:r>
              <a:rPr lang="en-US" sz="1700" dirty="0" smtClean="0">
                <a:latin typeface="Times New Roman" pitchFamily="18" charset="0"/>
              </a:rPr>
              <a:t>Notice the internal variables: byte and word</a:t>
            </a:r>
          </a:p>
          <a:p>
            <a:pPr marL="218477" indent="-218477" eaLnBrk="1" hangingPunct="1">
              <a:spcBef>
                <a:spcPct val="0"/>
              </a:spcBef>
              <a:buFontTx/>
              <a:buChar char="•"/>
            </a:pPr>
            <a:r>
              <a:rPr lang="en-US" sz="1700" dirty="0" smtClean="0">
                <a:latin typeface="Times New Roman" pitchFamily="18" charset="0"/>
              </a:rPr>
              <a:t>Notice the nested subroutine call (How many parameters ? 2.  Therefore max #</a:t>
            </a:r>
            <a:r>
              <a:rPr lang="en-US" sz="1700" dirty="0" err="1" smtClean="0">
                <a:latin typeface="Times New Roman" pitchFamily="18" charset="0"/>
              </a:rPr>
              <a:t>args</a:t>
            </a:r>
            <a:r>
              <a:rPr lang="en-US" sz="1700" dirty="0" smtClean="0">
                <a:latin typeface="Times New Roman" pitchFamily="18" charset="0"/>
              </a:rPr>
              <a:t> = 2 – 1 (in D) = 1)</a:t>
            </a:r>
          </a:p>
          <a:p>
            <a:pPr marL="218477" indent="-218477" eaLnBrk="1" hangingPunct="1">
              <a:spcBef>
                <a:spcPct val="0"/>
              </a:spcBef>
            </a:pPr>
            <a:endParaRPr lang="en-US" sz="1700" dirty="0" smtClean="0">
              <a:latin typeface="Times New Roman" pitchFamily="18" charset="0"/>
            </a:endParaRPr>
          </a:p>
          <a:p>
            <a:pPr marL="218477" indent="-218477" eaLnBrk="1" hangingPunct="1">
              <a:spcBef>
                <a:spcPct val="0"/>
              </a:spcBef>
            </a:pPr>
            <a:r>
              <a:rPr lang="en-US" sz="1700" dirty="0" smtClean="0">
                <a:latin typeface="Times New Roman" pitchFamily="18" charset="0"/>
              </a:rPr>
              <a:t>In the stack frame :</a:t>
            </a:r>
          </a:p>
          <a:p>
            <a:pPr marL="218477" indent="-218477" eaLnBrk="1" hangingPunct="1">
              <a:spcBef>
                <a:spcPct val="0"/>
              </a:spcBef>
              <a:buFontTx/>
              <a:buChar char="•"/>
            </a:pPr>
            <a:r>
              <a:rPr lang="en-US" sz="1700" dirty="0" smtClean="0">
                <a:latin typeface="Times New Roman" pitchFamily="18" charset="0"/>
              </a:rPr>
              <a:t>Notice that all parameters are word whereas local variables are bytes or words</a:t>
            </a:r>
          </a:p>
          <a:p>
            <a:pPr marL="218477" indent="-218477" eaLnBrk="1" hangingPunct="1">
              <a:spcBef>
                <a:spcPct val="0"/>
              </a:spcBef>
              <a:buFontTx/>
              <a:buChar char="•"/>
            </a:pPr>
            <a:r>
              <a:rPr lang="en-US" sz="1700" dirty="0" smtClean="0">
                <a:latin typeface="Times New Roman" pitchFamily="18" charset="0"/>
              </a:rPr>
              <a:t>Notice the number of outgoing parameters</a:t>
            </a:r>
          </a:p>
          <a:p>
            <a:pPr marL="218477" indent="-218477" eaLnBrk="1" hangingPunct="1">
              <a:spcBef>
                <a:spcPct val="0"/>
              </a:spcBef>
              <a:buFontTx/>
              <a:buChar char="•"/>
            </a:pPr>
            <a:r>
              <a:rPr lang="en-US" sz="1700" dirty="0" smtClean="0">
                <a:latin typeface="Times New Roman" pitchFamily="18" charset="0"/>
              </a:rPr>
              <a:t>Notice the order of parameters</a:t>
            </a:r>
          </a:p>
          <a:p>
            <a:pPr marL="218477" indent="-218477" eaLnBrk="1" hangingPunct="1">
              <a:spcBef>
                <a:spcPct val="0"/>
              </a:spcBef>
              <a:buFontTx/>
              <a:buChar char="•"/>
            </a:pPr>
            <a:r>
              <a:rPr lang="en-US" sz="1700" dirty="0" smtClean="0">
                <a:latin typeface="Times New Roman" pitchFamily="18" charset="0"/>
              </a:rPr>
              <a:t>Notice how to access: parameters </a:t>
            </a:r>
            <a:r>
              <a:rPr lang="en-US" sz="1700" dirty="0" err="1" smtClean="0">
                <a:latin typeface="Times New Roman" pitchFamily="18" charset="0"/>
              </a:rPr>
              <a:t>X+n</a:t>
            </a:r>
            <a:r>
              <a:rPr lang="en-US" sz="1700" dirty="0" smtClean="0">
                <a:latin typeface="Times New Roman" pitchFamily="18" charset="0"/>
              </a:rPr>
              <a:t>  (n = even) and local variables x-n (n=odd or even)</a:t>
            </a: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a:noFill/>
        </p:spPr>
        <p:txBody>
          <a:bodyPr/>
          <a:lstStyle/>
          <a:p>
            <a:fld id="{0F86BC75-CC5B-4E15-8445-0DBD80335A17}" type="slidenum">
              <a:rPr lang="en-US" smtClean="0"/>
              <a:pPr/>
              <a:t>59</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mtClean="0"/>
              <a:t>Notice !</a:t>
            </a:r>
          </a:p>
          <a:p>
            <a:r>
              <a:rPr lang="en-US" smtClean="0"/>
              <a:t>	D is NOT restored (  leas 2, sp )  ( D represents arg[0] and it is a VALUE argument or an address)</a:t>
            </a:r>
          </a:p>
          <a:p>
            <a:r>
              <a:rPr lang="en-US" smtClean="0"/>
              <a:t>		When pushed onto the stack, it represents the local copy of the parameters (that can change)</a:t>
            </a:r>
          </a:p>
          <a:p>
            <a:r>
              <a:rPr lang="en-US" smtClean="0"/>
              <a:t>	X is restored</a:t>
            </a:r>
          </a:p>
          <a:p>
            <a:r>
              <a:rPr lang="en-US" smtClean="0"/>
              <a:t>	Y is neither saved nor restored.</a:t>
            </a:r>
            <a:endParaRPr lang="en-C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9F6E8B81-22C4-4719-B66F-AE4EFAD034F9}" type="slidenum">
              <a:rPr lang="en-US" smtClean="0"/>
              <a:pPr/>
              <a:t>60</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mtClean="0"/>
              <a:t>The “outgoing parameter” area of the calling subroutine becomes the “incoming parameter” area of the called subroutine!</a:t>
            </a:r>
          </a:p>
          <a:p>
            <a:r>
              <a:rPr lang="en-US" smtClean="0"/>
              <a:t>	Outgoing here is used to represent the offset to the bottom of the outgoing parameter area.</a:t>
            </a:r>
          </a:p>
          <a:p>
            <a:r>
              <a:rPr lang="en-US" smtClean="0"/>
              <a:t>		The actual value will depend on what ? The number of local variable in THIS caller subroutine</a:t>
            </a:r>
          </a:p>
          <a:p>
            <a:r>
              <a:rPr lang="en-US" b="1" u="sng" smtClean="0"/>
              <a:t>Notice : The stack does not need to be cleaned up after the JSR !!!</a:t>
            </a:r>
            <a:r>
              <a:rPr lang="en-US" smtClean="0"/>
              <a:t>  </a:t>
            </a:r>
            <a:endParaRPr lang="en-C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My tour of the ICC compiler – with its optimization of the stack frame – is one response to the findings given in </a:t>
            </a:r>
            <a:r>
              <a:rPr lang="en-US" dirty="0" err="1" smtClean="0"/>
              <a:t>Murdocca</a:t>
            </a:r>
            <a:r>
              <a:rPr lang="en-US" dirty="0" smtClean="0"/>
              <a:t>.</a:t>
            </a:r>
          </a:p>
          <a:p>
            <a:pPr>
              <a:defRPr/>
            </a:pPr>
            <a:r>
              <a:rPr lang="en-US" dirty="0" smtClean="0"/>
              <a:t>Section 6.5 Quantitative </a:t>
            </a:r>
            <a:r>
              <a:rPr lang="en-US" dirty="0" err="1" smtClean="0"/>
              <a:t>Anaylyses</a:t>
            </a:r>
            <a:r>
              <a:rPr lang="en-US" dirty="0" smtClean="0"/>
              <a:t> of Program Execution</a:t>
            </a:r>
          </a:p>
          <a:p>
            <a:pPr marL="232567" indent="-232567">
              <a:buFontTx/>
              <a:buAutoNum type="arabicParenR"/>
              <a:defRPr/>
            </a:pPr>
            <a:r>
              <a:rPr lang="en-US" dirty="0" smtClean="0"/>
              <a:t>Most common instruction used is assignment.</a:t>
            </a:r>
          </a:p>
          <a:p>
            <a:pPr marL="232567" indent="-232567">
              <a:buFontTx/>
              <a:buAutoNum type="arabicParenR"/>
              <a:defRPr/>
            </a:pPr>
            <a:r>
              <a:rPr lang="en-US" dirty="0" smtClean="0"/>
              <a:t>(page 234) Typical programs spend much of their time dealing with procedure call-and-return overhead, which involves passing parameters on a stack located in main memory in traditional architectures.</a:t>
            </a:r>
          </a:p>
          <a:p>
            <a:pPr marL="697701" lvl="1" indent="-232567">
              <a:defRPr/>
            </a:pPr>
            <a:r>
              <a:rPr lang="en-US" dirty="0" smtClean="0"/>
              <a:t>Furthermore, the subroutines are typically nested, with calls often staying within a depth of 5, with the stack pointer SP moving within the same 8 words for 99% of the time!</a:t>
            </a:r>
          </a:p>
          <a:p>
            <a:pPr eaLnBrk="1" hangingPunct="1">
              <a:lnSpc>
                <a:spcPct val="90000"/>
              </a:lnSpc>
              <a:defRPr/>
            </a:pPr>
            <a:r>
              <a:rPr lang="en-US" dirty="0" smtClean="0"/>
              <a:t>In Software engineering, it is taught to always use </a:t>
            </a:r>
            <a:r>
              <a:rPr lang="en-US" dirty="0" err="1" smtClean="0"/>
              <a:t>accessors</a:t>
            </a:r>
            <a:r>
              <a:rPr lang="en-US" dirty="0" smtClean="0"/>
              <a:t>/</a:t>
            </a:r>
            <a:r>
              <a:rPr lang="en-US" dirty="0" err="1" smtClean="0"/>
              <a:t>mutators</a:t>
            </a:r>
            <a:r>
              <a:rPr lang="en-US" dirty="0" smtClean="0"/>
              <a:t> to access data, rather than directly. (Encapsulation)</a:t>
            </a:r>
          </a:p>
          <a:p>
            <a:pPr eaLnBrk="1" hangingPunct="1">
              <a:lnSpc>
                <a:spcPct val="90000"/>
              </a:lnSpc>
              <a:defRPr/>
            </a:pPr>
            <a:r>
              <a:rPr lang="en-US" dirty="0" smtClean="0"/>
              <a:t>ICC’s stack optimization is one solution; Register Windows is another (</a:t>
            </a:r>
            <a:r>
              <a:rPr lang="en-US" dirty="0" err="1" smtClean="0"/>
              <a:t>Murdocca</a:t>
            </a:r>
            <a:r>
              <a:rPr lang="en-US" dirty="0" smtClean="0"/>
              <a:t>, page 234)</a:t>
            </a:r>
          </a:p>
          <a:p>
            <a:pPr marL="232567" indent="-232567">
              <a:defRPr/>
            </a:pPr>
            <a:endParaRPr lang="en-US" dirty="0" smtClean="0"/>
          </a:p>
          <a:p>
            <a:pPr marL="232567" indent="-232567">
              <a:defRPr/>
            </a:pPr>
            <a:r>
              <a:rPr lang="en-US" dirty="0" smtClean="0"/>
              <a:t>The SPARC takes a different approach, called Register Windows. If you look at Figure 6-18, it’s actually very similar to ICC. The difference is that the </a:t>
            </a:r>
            <a:r>
              <a:rPr lang="en-US" b="1" dirty="0" smtClean="0"/>
              <a:t>active portion of the stack is not kept in memory but in registers!</a:t>
            </a:r>
          </a:p>
          <a:p>
            <a:pPr marL="232567" indent="-232567">
              <a:buFontTx/>
              <a:buChar char="-"/>
              <a:defRPr/>
            </a:pPr>
            <a:r>
              <a:rPr lang="en-US" b="1" dirty="0" smtClean="0"/>
              <a:t>Later: </a:t>
            </a:r>
            <a:r>
              <a:rPr lang="en-US" dirty="0" smtClean="0"/>
              <a:t>Could we say that the register window is just a form of caching!</a:t>
            </a:r>
          </a:p>
          <a:p>
            <a:pPr marL="232567" indent="-232567">
              <a:buFontTx/>
              <a:buChar char="-"/>
              <a:defRPr/>
            </a:pPr>
            <a:endParaRPr lang="en-US" dirty="0" smtClean="0"/>
          </a:p>
          <a:p>
            <a:pPr marL="232567" indent="-232567">
              <a:defRPr/>
            </a:pPr>
            <a:r>
              <a:rPr lang="en-US" dirty="0" smtClean="0"/>
              <a:t>Another example of synergy of software : Problems arise and then have to be accommodated by other pieces of the total solution, in this case, by utilities.</a:t>
            </a:r>
          </a:p>
          <a:p>
            <a:pPr marL="232567" indent="-232567">
              <a:defRPr/>
            </a:pPr>
            <a:endParaRPr lang="en-US" b="1" dirty="0"/>
          </a:p>
        </p:txBody>
      </p:sp>
      <p:sp>
        <p:nvSpPr>
          <p:cNvPr id="111620" name="Slide Number Placeholder 3"/>
          <p:cNvSpPr>
            <a:spLocks noGrp="1"/>
          </p:cNvSpPr>
          <p:nvPr>
            <p:ph type="sldNum" sz="quarter" idx="5"/>
          </p:nvPr>
        </p:nvSpPr>
        <p:spPr>
          <a:noFill/>
        </p:spPr>
        <p:txBody>
          <a:bodyPr/>
          <a:lstStyle/>
          <a:p>
            <a:fld id="{D0A2B0EB-78F2-4DE9-B63A-A9B685F1705F}" type="slidenum">
              <a:rPr lang="en-US" smtClean="0"/>
              <a:pPr/>
              <a:t>61</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a:p>
            <a:r>
              <a:rPr lang="en-US" smtClean="0"/>
              <a:t>I use it for conditional compilation</a:t>
            </a:r>
          </a:p>
          <a:p>
            <a:r>
              <a:rPr lang="en-US" smtClean="0"/>
              <a:t>Others use it for creating multiple OS versions (to handle portability issues</a:t>
            </a:r>
          </a:p>
        </p:txBody>
      </p:sp>
      <p:sp>
        <p:nvSpPr>
          <p:cNvPr id="112644" name="Slide Number Placeholder 3"/>
          <p:cNvSpPr>
            <a:spLocks noGrp="1"/>
          </p:cNvSpPr>
          <p:nvPr>
            <p:ph type="sldNum" sz="quarter" idx="5"/>
          </p:nvPr>
        </p:nvSpPr>
        <p:spPr>
          <a:noFill/>
        </p:spPr>
        <p:txBody>
          <a:bodyPr/>
          <a:lstStyle/>
          <a:p>
            <a:fld id="{15CB6BE6-633A-406A-8AF7-A440E0DB5B8B}" type="slidenum">
              <a:rPr lang="en-US" smtClean="0"/>
              <a:pPr/>
              <a:t>67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smtClean="0"/>
              <a:t>A wonderful project topic!</a:t>
            </a:r>
          </a:p>
        </p:txBody>
      </p:sp>
      <p:sp>
        <p:nvSpPr>
          <p:cNvPr id="113668" name="Slide Number Placeholder 3"/>
          <p:cNvSpPr>
            <a:spLocks noGrp="1"/>
          </p:cNvSpPr>
          <p:nvPr>
            <p:ph type="sldNum" sz="quarter" idx="5"/>
          </p:nvPr>
        </p:nvSpPr>
        <p:spPr>
          <a:noFill/>
        </p:spPr>
        <p:txBody>
          <a:bodyPr/>
          <a:lstStyle/>
          <a:p>
            <a:fld id="{5DBD3F98-BABF-4621-AFDC-D26412BFDDDB}" type="slidenum">
              <a:rPr lang="en-US" smtClean="0"/>
              <a:pPr/>
              <a:t>68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16C5D11-2DF3-43E6-956C-855FC3AE7B2A}" type="slidenum">
              <a:rPr lang="en-US" smtClean="0"/>
              <a:pPr/>
              <a:t>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The application to which computers are used also impacts the design of a programming language.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61AA346-1451-4AC0-B6D8-DA1963383C65}" type="slidenum">
              <a:rPr lang="en-US" smtClean="0"/>
              <a:pPr/>
              <a:t>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The design of the language is a reflection of the underlying computer architecture, and as we’ve learned, the primary computer model is the von Neumann machine which is based on.</a:t>
            </a:r>
          </a:p>
          <a:p>
            <a:pPr lvl="1" eaLnBrk="1" hangingPunct="1"/>
            <a:r>
              <a:rPr lang="en-US" smtClean="0"/>
              <a:t>Data and programs stored in memory</a:t>
            </a:r>
          </a:p>
          <a:p>
            <a:pPr lvl="1" eaLnBrk="1" hangingPunct="1"/>
            <a:r>
              <a:rPr lang="en-US" smtClean="0"/>
              <a:t>Memory is separate from CPU</a:t>
            </a:r>
          </a:p>
          <a:p>
            <a:pPr lvl="1" eaLnBrk="1" hangingPunct="1"/>
            <a:r>
              <a:rPr lang="en-US" smtClean="0"/>
              <a:t>Instructions and data are piped from memory to CPU</a:t>
            </a:r>
          </a:p>
          <a:p>
            <a:pPr eaLnBrk="1" hangingPunct="1"/>
            <a:endParaRPr lang="en-US" smtClean="0"/>
          </a:p>
          <a:p>
            <a:pPr eaLnBrk="1" hangingPunct="1">
              <a:lnSpc>
                <a:spcPct val="80000"/>
              </a:lnSpc>
            </a:pPr>
            <a:r>
              <a:rPr lang="en-US" altLang="en-US" b="1" smtClean="0"/>
              <a:t>Imperative</a:t>
            </a:r>
            <a:r>
              <a:rPr lang="en-US" altLang="en-US" smtClean="0"/>
              <a:t> languages, most dominant, because of von Neumann computers</a:t>
            </a:r>
          </a:p>
          <a:p>
            <a:pPr lvl="1" eaLnBrk="1" hangingPunct="1">
              <a:lnSpc>
                <a:spcPct val="80000"/>
              </a:lnSpc>
            </a:pPr>
            <a:r>
              <a:rPr lang="en-US" smtClean="0"/>
              <a:t>Basis for imperative languages</a:t>
            </a:r>
          </a:p>
          <a:p>
            <a:pPr lvl="2" eaLnBrk="1" hangingPunct="1">
              <a:lnSpc>
                <a:spcPct val="80000"/>
              </a:lnSpc>
            </a:pPr>
            <a:r>
              <a:rPr lang="en-US" smtClean="0"/>
              <a:t>Variables model memory cells</a:t>
            </a:r>
          </a:p>
          <a:p>
            <a:pPr lvl="2" eaLnBrk="1" hangingPunct="1">
              <a:lnSpc>
                <a:spcPct val="80000"/>
              </a:lnSpc>
            </a:pPr>
            <a:r>
              <a:rPr lang="en-US" smtClean="0"/>
              <a:t>Assignment statements model piping</a:t>
            </a:r>
          </a:p>
          <a:p>
            <a:pPr lvl="2" eaLnBrk="1" hangingPunct="1">
              <a:lnSpc>
                <a:spcPct val="80000"/>
              </a:lnSpc>
            </a:pPr>
            <a:r>
              <a:rPr lang="en-US" smtClean="0"/>
              <a:t>Iteration is efficient</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smtClean="0"/>
          </a:p>
        </p:txBody>
      </p:sp>
      <p:sp>
        <p:nvSpPr>
          <p:cNvPr id="73732" name="Slide Number Placeholder 3"/>
          <p:cNvSpPr>
            <a:spLocks noGrp="1"/>
          </p:cNvSpPr>
          <p:nvPr>
            <p:ph type="sldNum" sz="quarter" idx="5"/>
          </p:nvPr>
        </p:nvSpPr>
        <p:spPr>
          <a:noFill/>
        </p:spPr>
        <p:txBody>
          <a:bodyPr/>
          <a:lstStyle/>
          <a:p>
            <a:fld id="{5B670F47-74AF-4CB8-ADC9-F9C2491C7F1A}"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dirty="0" smtClean="0"/>
              <a:t>Control flow matched</a:t>
            </a:r>
            <a:r>
              <a:rPr lang="en-US" baseline="0" dirty="0" smtClean="0"/>
              <a:t> what the hardware at the time provided (thus, a bit bizarre).</a:t>
            </a:r>
            <a:endParaRPr lang="en-US" dirty="0" smtClean="0"/>
          </a:p>
        </p:txBody>
      </p:sp>
      <p:sp>
        <p:nvSpPr>
          <p:cNvPr id="74756" name="Slide Number Placeholder 3"/>
          <p:cNvSpPr>
            <a:spLocks noGrp="1"/>
          </p:cNvSpPr>
          <p:nvPr>
            <p:ph type="sldNum" sz="quarter" idx="5"/>
          </p:nvPr>
        </p:nvSpPr>
        <p:spPr>
          <a:noFill/>
        </p:spPr>
        <p:txBody>
          <a:bodyPr/>
          <a:lstStyle/>
          <a:p>
            <a:fld id="{68948D34-70D0-4F76-A79F-A43C552836AF}"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smtClean="0"/>
          </a:p>
        </p:txBody>
      </p:sp>
      <p:sp>
        <p:nvSpPr>
          <p:cNvPr id="75780" name="Slide Number Placeholder 3"/>
          <p:cNvSpPr>
            <a:spLocks noGrp="1"/>
          </p:cNvSpPr>
          <p:nvPr>
            <p:ph type="sldNum" sz="quarter" idx="5"/>
          </p:nvPr>
        </p:nvSpPr>
        <p:spPr>
          <a:noFill/>
        </p:spPr>
        <p:txBody>
          <a:bodyPr/>
          <a:lstStyle/>
          <a:p>
            <a:fld id="{068238B7-E311-452E-BA82-6A5423A472FF}"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B45A7FBF-F903-4ADA-8B84-3BE197EC3A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0E9600D2-A468-48DE-890C-D3DA376518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0954CFED-E1DD-4929-9A52-1162DCC08B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3D6E82C0-DF84-447D-8444-436F8898643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B6D24B34-3CE6-4194-9C01-7875436BBD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B7B99536-AAAD-45A1-A606-5720562319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D21D80A0-359F-44CA-847E-9339E64B60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4C8B5E80-F3A7-4827-8B6E-A901C85048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9" name="Rectangle 6"/>
          <p:cNvSpPr>
            <a:spLocks noGrp="1" noChangeArrowheads="1"/>
          </p:cNvSpPr>
          <p:nvPr>
            <p:ph type="sldNum" sz="quarter" idx="12"/>
          </p:nvPr>
        </p:nvSpPr>
        <p:spPr>
          <a:ln/>
        </p:spPr>
        <p:txBody>
          <a:bodyPr/>
          <a:lstStyle>
            <a:lvl1pPr>
              <a:defRPr/>
            </a:lvl1pPr>
          </a:lstStyle>
          <a:p>
            <a:pPr>
              <a:defRPr/>
            </a:pPr>
            <a:fld id="{3C3D456E-A232-427C-9836-828C4279BE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5" name="Rectangle 6"/>
          <p:cNvSpPr>
            <a:spLocks noGrp="1" noChangeArrowheads="1"/>
          </p:cNvSpPr>
          <p:nvPr>
            <p:ph type="sldNum" sz="quarter" idx="12"/>
          </p:nvPr>
        </p:nvSpPr>
        <p:spPr>
          <a:ln/>
        </p:spPr>
        <p:txBody>
          <a:bodyPr/>
          <a:lstStyle>
            <a:lvl1pPr>
              <a:defRPr/>
            </a:lvl1pPr>
          </a:lstStyle>
          <a:p>
            <a:pPr>
              <a:defRPr/>
            </a:pPr>
            <a:fld id="{875513E0-1436-4BBE-B5F6-7A1EFE3582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4" name="Rectangle 6"/>
          <p:cNvSpPr>
            <a:spLocks noGrp="1" noChangeArrowheads="1"/>
          </p:cNvSpPr>
          <p:nvPr>
            <p:ph type="sldNum" sz="quarter" idx="12"/>
          </p:nvPr>
        </p:nvSpPr>
        <p:spPr>
          <a:ln/>
        </p:spPr>
        <p:txBody>
          <a:bodyPr/>
          <a:lstStyle>
            <a:lvl1pPr>
              <a:defRPr/>
            </a:lvl1pPr>
          </a:lstStyle>
          <a:p>
            <a:pPr>
              <a:defRPr/>
            </a:pPr>
            <a:fld id="{5931356E-7EB2-4531-89D3-F24266DBA4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F4FF3573-6B0C-45EC-99B6-BA67C6306B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065F807A-385B-4FD3-B1AA-2D7D614F72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r>
              <a:rPr lang="en-US" dirty="0" smtClean="0"/>
              <a:t>Fall 2012</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r>
              <a:rPr lang="en-US"/>
              <a:t>SYSC 5704: Elements of Computer Systems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18A27444-B7C6-415F-B719-5587850449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citeseerx.ist.psu.edu/viewdoc/summary?doi=10.1.1.37.5745"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portal.acm.org/citation.cfm?id=1018022.1018180&amp;coll=GUIDE&amp;dl" TargetMode="External"/><Relationship Id="rId4" Type="http://schemas.openxmlformats.org/officeDocument/2006/relationships/hyperlink" Target="http://csdl2.computer.org/persagen/DLAbsToc.jsp?resourcePath=/dl/mags/mi/&amp;toc=comp/mags/mi/2004/03/m3toc.xml&amp;DOI=10.1109/MM.2004.18"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051" name="Footer Placeholder 4"/>
          <p:cNvSpPr>
            <a:spLocks noGrp="1"/>
          </p:cNvSpPr>
          <p:nvPr>
            <p:ph type="ftr" sz="quarter" idx="11"/>
          </p:nvPr>
        </p:nvSpPr>
        <p:spPr>
          <a:noFill/>
        </p:spPr>
        <p:txBody>
          <a:bodyPr/>
          <a:lstStyle/>
          <a:p>
            <a:r>
              <a:rPr lang="en-US" smtClean="0"/>
              <a:t>SYSC 5704: Elements of Computer Systems</a:t>
            </a:r>
          </a:p>
        </p:txBody>
      </p:sp>
      <p:sp>
        <p:nvSpPr>
          <p:cNvPr id="2052" name="Slide Number Placeholder 5"/>
          <p:cNvSpPr>
            <a:spLocks noGrp="1"/>
          </p:cNvSpPr>
          <p:nvPr>
            <p:ph type="sldNum" sz="quarter" idx="12"/>
          </p:nvPr>
        </p:nvSpPr>
        <p:spPr>
          <a:noFill/>
        </p:spPr>
        <p:txBody>
          <a:bodyPr/>
          <a:lstStyle/>
          <a:p>
            <a:fld id="{FA6AC2AD-058D-4C69-909C-6D5866D66B5F}" type="slidenum">
              <a:rPr lang="en-US" smtClean="0"/>
              <a:pPr/>
              <a:t>1</a:t>
            </a:fld>
            <a:endParaRPr lang="en-US" smtClean="0"/>
          </a:p>
        </p:txBody>
      </p:sp>
      <p:sp>
        <p:nvSpPr>
          <p:cNvPr id="2053" name="Rectangle 2"/>
          <p:cNvSpPr>
            <a:spLocks noGrp="1" noChangeArrowheads="1"/>
          </p:cNvSpPr>
          <p:nvPr>
            <p:ph type="ctrTitle"/>
          </p:nvPr>
        </p:nvSpPr>
        <p:spPr/>
        <p:txBody>
          <a:bodyPr/>
          <a:lstStyle/>
          <a:p>
            <a:pPr eaLnBrk="1" hangingPunct="1"/>
            <a:r>
              <a:rPr lang="en-US" smtClean="0">
                <a:solidFill>
                  <a:schemeClr val="accent2"/>
                </a:solidFill>
              </a:rPr>
              <a:t>Languages and the Machine</a:t>
            </a:r>
          </a:p>
        </p:txBody>
      </p:sp>
      <p:sp>
        <p:nvSpPr>
          <p:cNvPr id="2054" name="Rectangle 3"/>
          <p:cNvSpPr>
            <a:spLocks noGrp="1" noChangeArrowheads="1"/>
          </p:cNvSpPr>
          <p:nvPr>
            <p:ph type="subTitle" idx="1"/>
          </p:nvPr>
        </p:nvSpPr>
        <p:spPr/>
        <p:txBody>
          <a:bodyPr/>
          <a:lstStyle/>
          <a:p>
            <a:pPr eaLnBrk="1" hangingPunct="1"/>
            <a:r>
              <a:rPr lang="en-US" smtClean="0"/>
              <a:t>Murdocca Chapter 6</a:t>
            </a:r>
          </a:p>
          <a:p>
            <a:pPr eaLnBrk="1" hangingPunct="1"/>
            <a:r>
              <a:rPr lang="en-US"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0243" name="Footer Placeholder 4"/>
          <p:cNvSpPr>
            <a:spLocks noGrp="1"/>
          </p:cNvSpPr>
          <p:nvPr>
            <p:ph type="ftr" sz="quarter" idx="11"/>
          </p:nvPr>
        </p:nvSpPr>
        <p:spPr>
          <a:noFill/>
        </p:spPr>
        <p:txBody>
          <a:bodyPr/>
          <a:lstStyle/>
          <a:p>
            <a:r>
              <a:rPr lang="en-US" smtClean="0"/>
              <a:t>SYSC 5704: Elements of Computer Systems</a:t>
            </a:r>
          </a:p>
        </p:txBody>
      </p:sp>
      <p:sp>
        <p:nvSpPr>
          <p:cNvPr id="10244" name="Slide Number Placeholder 5"/>
          <p:cNvSpPr>
            <a:spLocks noGrp="1"/>
          </p:cNvSpPr>
          <p:nvPr>
            <p:ph type="sldNum" sz="quarter" idx="12"/>
          </p:nvPr>
        </p:nvSpPr>
        <p:spPr>
          <a:noFill/>
        </p:spPr>
        <p:txBody>
          <a:bodyPr/>
          <a:lstStyle/>
          <a:p>
            <a:fld id="{C85BCCCC-C36A-416C-83F6-E7A5EC530E82}" type="slidenum">
              <a:rPr lang="en-US" smtClean="0"/>
              <a:pPr/>
              <a:t>10</a:t>
            </a:fld>
            <a:endParaRPr lang="en-US" smtClean="0"/>
          </a:p>
        </p:txBody>
      </p:sp>
      <p:sp>
        <p:nvSpPr>
          <p:cNvPr id="10245" name="Rectangle 2"/>
          <p:cNvSpPr>
            <a:spLocks noGrp="1" noChangeArrowheads="1"/>
          </p:cNvSpPr>
          <p:nvPr>
            <p:ph type="title"/>
          </p:nvPr>
        </p:nvSpPr>
        <p:spPr/>
        <p:txBody>
          <a:bodyPr/>
          <a:lstStyle/>
          <a:p>
            <a:pPr eaLnBrk="1" hangingPunct="1"/>
            <a:endParaRPr lang="en-US" smtClean="0"/>
          </a:p>
        </p:txBody>
      </p:sp>
      <p:sp>
        <p:nvSpPr>
          <p:cNvPr id="10246" name="Rectangle 3"/>
          <p:cNvSpPr>
            <a:spLocks noGrp="1" noChangeArrowheads="1"/>
          </p:cNvSpPr>
          <p:nvPr>
            <p:ph type="body" idx="1"/>
          </p:nvPr>
        </p:nvSpPr>
        <p:spPr/>
        <p:txBody>
          <a:bodyPr/>
          <a:lstStyle/>
          <a:p>
            <a:pPr lvl="1" eaLnBrk="1" hangingPunct="1"/>
            <a:r>
              <a:rPr lang="en-US" smtClean="0"/>
              <a:t>No separate compilation</a:t>
            </a:r>
          </a:p>
          <a:p>
            <a:pPr lvl="1" eaLnBrk="1" hangingPunct="1"/>
            <a:r>
              <a:rPr lang="en-US" smtClean="0"/>
              <a:t>Compiler released in April 1957, after 18 worker-years of effort</a:t>
            </a:r>
          </a:p>
          <a:p>
            <a:pPr lvl="1" eaLnBrk="1" hangingPunct="1"/>
            <a:r>
              <a:rPr lang="en-US" smtClean="0"/>
              <a:t>Programs larger than 400 lines rarely compiled correctly, mainly due to poor reliability of 704</a:t>
            </a:r>
          </a:p>
          <a:p>
            <a:pPr lvl="1" eaLnBrk="1" hangingPunct="1"/>
            <a:r>
              <a:rPr lang="en-US" smtClean="0"/>
              <a:t>Code was very fast</a:t>
            </a:r>
          </a:p>
          <a:p>
            <a:pPr lvl="1" eaLnBrk="1" hangingPunct="1"/>
            <a:r>
              <a:rPr lang="en-US" smtClean="0"/>
              <a:t>Quickly became widely used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1267" name="Footer Placeholder 4"/>
          <p:cNvSpPr>
            <a:spLocks noGrp="1"/>
          </p:cNvSpPr>
          <p:nvPr>
            <p:ph type="ftr" sz="quarter" idx="11"/>
          </p:nvPr>
        </p:nvSpPr>
        <p:spPr>
          <a:noFill/>
        </p:spPr>
        <p:txBody>
          <a:bodyPr/>
          <a:lstStyle/>
          <a:p>
            <a:r>
              <a:rPr lang="en-US" smtClean="0"/>
              <a:t>SYSC 5704: Elements of Computer Systems</a:t>
            </a:r>
          </a:p>
        </p:txBody>
      </p:sp>
      <p:sp>
        <p:nvSpPr>
          <p:cNvPr id="11268" name="Slide Number Placeholder 5"/>
          <p:cNvSpPr>
            <a:spLocks noGrp="1"/>
          </p:cNvSpPr>
          <p:nvPr>
            <p:ph type="sldNum" sz="quarter" idx="12"/>
          </p:nvPr>
        </p:nvSpPr>
        <p:spPr>
          <a:noFill/>
        </p:spPr>
        <p:txBody>
          <a:bodyPr/>
          <a:lstStyle/>
          <a:p>
            <a:fld id="{CE730493-0A72-4EDE-B17E-808C0343067C}" type="slidenum">
              <a:rPr lang="en-US" smtClean="0"/>
              <a:pPr/>
              <a:t>11</a:t>
            </a:fld>
            <a:endParaRPr lang="en-US" smtClean="0"/>
          </a:p>
        </p:txBody>
      </p:sp>
      <p:sp>
        <p:nvSpPr>
          <p:cNvPr id="11269" name="Rectangle 2"/>
          <p:cNvSpPr>
            <a:spLocks noGrp="1" noChangeArrowheads="1"/>
          </p:cNvSpPr>
          <p:nvPr>
            <p:ph type="title"/>
          </p:nvPr>
        </p:nvSpPr>
        <p:spPr/>
        <p:txBody>
          <a:bodyPr/>
          <a:lstStyle/>
          <a:p>
            <a:pPr eaLnBrk="1" hangingPunct="1"/>
            <a:endParaRPr lang="en-US" smtClean="0"/>
          </a:p>
        </p:txBody>
      </p:sp>
      <p:sp>
        <p:nvSpPr>
          <p:cNvPr id="11270" name="Rectangle 3"/>
          <p:cNvSpPr>
            <a:spLocks noGrp="1" noChangeArrowheads="1"/>
          </p:cNvSpPr>
          <p:nvPr>
            <p:ph type="body" idx="1"/>
          </p:nvPr>
        </p:nvSpPr>
        <p:spPr>
          <a:xfrm>
            <a:off x="457200" y="457200"/>
            <a:ext cx="8229600" cy="4525963"/>
          </a:xfrm>
        </p:spPr>
        <p:txBody>
          <a:bodyPr/>
          <a:lstStyle/>
          <a:p>
            <a:pPr eaLnBrk="1" hangingPunct="1"/>
            <a:r>
              <a:rPr lang="en-US" sz="2400" smtClean="0"/>
              <a:t>Fortran II: distributed in 1958</a:t>
            </a:r>
          </a:p>
          <a:p>
            <a:pPr lvl="1" eaLnBrk="1" hangingPunct="1"/>
            <a:r>
              <a:rPr lang="en-US" sz="2400" smtClean="0"/>
              <a:t>Independent compilation</a:t>
            </a:r>
          </a:p>
          <a:p>
            <a:pPr lvl="1" eaLnBrk="1" hangingPunct="1"/>
            <a:r>
              <a:rPr lang="en-US" sz="2400" smtClean="0"/>
              <a:t>Fixed the bugs</a:t>
            </a:r>
          </a:p>
          <a:p>
            <a:pPr eaLnBrk="1" hangingPunct="1"/>
            <a:r>
              <a:rPr lang="en-US" sz="2400" smtClean="0"/>
              <a:t>Fortran IV: evolved during 1960-62</a:t>
            </a:r>
          </a:p>
          <a:p>
            <a:pPr lvl="1" eaLnBrk="1" hangingPunct="1"/>
            <a:r>
              <a:rPr lang="en-US" sz="2400" smtClean="0"/>
              <a:t>Explicit type declarations</a:t>
            </a:r>
          </a:p>
          <a:p>
            <a:pPr lvl="1" eaLnBrk="1" hangingPunct="1"/>
            <a:r>
              <a:rPr lang="en-US" sz="2400" smtClean="0"/>
              <a:t>Logical selection statement</a:t>
            </a:r>
          </a:p>
          <a:p>
            <a:pPr lvl="1" eaLnBrk="1" hangingPunct="1"/>
            <a:r>
              <a:rPr lang="en-US" sz="2400" smtClean="0"/>
              <a:t>Subprogram names could be parameters</a:t>
            </a:r>
          </a:p>
          <a:p>
            <a:pPr lvl="1" eaLnBrk="1" hangingPunct="1"/>
            <a:r>
              <a:rPr lang="en-US" sz="2400" smtClean="0"/>
              <a:t>ANSI standard in 1966</a:t>
            </a:r>
          </a:p>
          <a:p>
            <a:pPr eaLnBrk="1" hangingPunct="1"/>
            <a:r>
              <a:rPr lang="en-US" sz="2400" smtClean="0"/>
              <a:t>Fortran77: became the new standard in 1978</a:t>
            </a:r>
          </a:p>
          <a:p>
            <a:pPr lvl="1" eaLnBrk="1" hangingPunct="1"/>
            <a:r>
              <a:rPr lang="en-US" sz="2400" smtClean="0"/>
              <a:t>Character string handling</a:t>
            </a:r>
          </a:p>
          <a:p>
            <a:pPr lvl="1" eaLnBrk="1" hangingPunct="1"/>
            <a:r>
              <a:rPr lang="en-US" sz="2400" smtClean="0"/>
              <a:t>Logical loop control statement</a:t>
            </a:r>
          </a:p>
          <a:p>
            <a:pPr lvl="1" eaLnBrk="1" hangingPunct="1"/>
            <a:r>
              <a:rPr lang="en-US" sz="2400" b="1" smtClean="0">
                <a:latin typeface="Courier New" pitchFamily="49" charset="0"/>
              </a:rPr>
              <a:t>IF-THEN-ELSE</a:t>
            </a:r>
            <a:r>
              <a:rPr lang="en-US" sz="2400" smtClean="0"/>
              <a:t> statement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2291" name="Footer Placeholder 4"/>
          <p:cNvSpPr>
            <a:spLocks noGrp="1"/>
          </p:cNvSpPr>
          <p:nvPr>
            <p:ph type="ftr" sz="quarter" idx="11"/>
          </p:nvPr>
        </p:nvSpPr>
        <p:spPr>
          <a:noFill/>
        </p:spPr>
        <p:txBody>
          <a:bodyPr/>
          <a:lstStyle/>
          <a:p>
            <a:r>
              <a:rPr lang="en-US" smtClean="0"/>
              <a:t>SYSC 5704: Elements of Computer Systems</a:t>
            </a:r>
          </a:p>
        </p:txBody>
      </p:sp>
      <p:sp>
        <p:nvSpPr>
          <p:cNvPr id="12292" name="Slide Number Placeholder 5"/>
          <p:cNvSpPr>
            <a:spLocks noGrp="1"/>
          </p:cNvSpPr>
          <p:nvPr>
            <p:ph type="sldNum" sz="quarter" idx="12"/>
          </p:nvPr>
        </p:nvSpPr>
        <p:spPr>
          <a:noFill/>
        </p:spPr>
        <p:txBody>
          <a:bodyPr/>
          <a:lstStyle/>
          <a:p>
            <a:fld id="{E5105EEF-7BDC-4E9A-976B-E14F0E0F92B6}" type="slidenum">
              <a:rPr lang="en-US" smtClean="0"/>
              <a:pPr/>
              <a:t>12</a:t>
            </a:fld>
            <a:endParaRPr lang="en-US" smtClean="0"/>
          </a:p>
        </p:txBody>
      </p:sp>
      <p:sp>
        <p:nvSpPr>
          <p:cNvPr id="12293" name="Rectangle 2"/>
          <p:cNvSpPr>
            <a:spLocks noGrp="1" noChangeArrowheads="1"/>
          </p:cNvSpPr>
          <p:nvPr>
            <p:ph type="title"/>
          </p:nvPr>
        </p:nvSpPr>
        <p:spPr/>
        <p:txBody>
          <a:bodyPr/>
          <a:lstStyle/>
          <a:p>
            <a:pPr eaLnBrk="1" hangingPunct="1"/>
            <a:r>
              <a:rPr lang="en-US" smtClean="0"/>
              <a:t>Fortran 90</a:t>
            </a:r>
          </a:p>
        </p:txBody>
      </p:sp>
      <p:sp>
        <p:nvSpPr>
          <p:cNvPr id="12294" name="Rectangle 3"/>
          <p:cNvSpPr>
            <a:spLocks noGrp="1" noChangeArrowheads="1"/>
          </p:cNvSpPr>
          <p:nvPr>
            <p:ph type="body" idx="1"/>
          </p:nvPr>
        </p:nvSpPr>
        <p:spPr/>
        <p:txBody>
          <a:bodyPr/>
          <a:lstStyle/>
          <a:p>
            <a:pPr eaLnBrk="1" hangingPunct="1"/>
            <a:r>
              <a:rPr lang="en-US" smtClean="0"/>
              <a:t>Most significant changes from Fortran 77</a:t>
            </a:r>
          </a:p>
          <a:p>
            <a:pPr lvl="1" eaLnBrk="1" hangingPunct="1"/>
            <a:r>
              <a:rPr lang="en-US" smtClean="0"/>
              <a:t>Modules</a:t>
            </a:r>
          </a:p>
          <a:p>
            <a:pPr lvl="1" eaLnBrk="1" hangingPunct="1"/>
            <a:r>
              <a:rPr lang="en-US" smtClean="0"/>
              <a:t>Dynamic arrays</a:t>
            </a:r>
          </a:p>
          <a:p>
            <a:pPr lvl="1" eaLnBrk="1" hangingPunct="1"/>
            <a:r>
              <a:rPr lang="en-US" smtClean="0"/>
              <a:t>Pointers</a:t>
            </a:r>
          </a:p>
          <a:p>
            <a:pPr lvl="1" eaLnBrk="1" hangingPunct="1"/>
            <a:r>
              <a:rPr lang="en-US" smtClean="0"/>
              <a:t>Recursion</a:t>
            </a:r>
          </a:p>
          <a:p>
            <a:pPr lvl="1" eaLnBrk="1" hangingPunct="1"/>
            <a:r>
              <a:rPr lang="en-US" b="1" smtClean="0">
                <a:latin typeface="Courier New" pitchFamily="49" charset="0"/>
              </a:rPr>
              <a:t>CASE</a:t>
            </a:r>
            <a:r>
              <a:rPr lang="en-US" smtClean="0"/>
              <a:t> statement</a:t>
            </a:r>
          </a:p>
          <a:p>
            <a:pPr lvl="1" eaLnBrk="1" hangingPunct="1"/>
            <a:r>
              <a:rPr lang="en-US" smtClean="0"/>
              <a:t>Parameter type checking</a:t>
            </a:r>
          </a:p>
          <a:p>
            <a:pPr eaLnBrk="1" hangingPunct="1"/>
            <a:endParaRPr lang="en-US"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3315" name="Footer Placeholder 4"/>
          <p:cNvSpPr>
            <a:spLocks noGrp="1"/>
          </p:cNvSpPr>
          <p:nvPr>
            <p:ph type="ftr" sz="quarter" idx="11"/>
          </p:nvPr>
        </p:nvSpPr>
        <p:spPr>
          <a:noFill/>
        </p:spPr>
        <p:txBody>
          <a:bodyPr/>
          <a:lstStyle/>
          <a:p>
            <a:r>
              <a:rPr lang="en-US" smtClean="0"/>
              <a:t>SYSC 5704: Elements of Computer Systems</a:t>
            </a:r>
          </a:p>
        </p:txBody>
      </p:sp>
      <p:sp>
        <p:nvSpPr>
          <p:cNvPr id="13316" name="Slide Number Placeholder 5"/>
          <p:cNvSpPr>
            <a:spLocks noGrp="1"/>
          </p:cNvSpPr>
          <p:nvPr>
            <p:ph type="sldNum" sz="quarter" idx="12"/>
          </p:nvPr>
        </p:nvSpPr>
        <p:spPr>
          <a:noFill/>
        </p:spPr>
        <p:txBody>
          <a:bodyPr/>
          <a:lstStyle/>
          <a:p>
            <a:fld id="{D9AC121D-71C7-4E1B-B7F5-A82A15F0DEE1}" type="slidenum">
              <a:rPr lang="en-US" smtClean="0"/>
              <a:pPr/>
              <a:t>13</a:t>
            </a:fld>
            <a:endParaRPr lang="en-US" smtClean="0"/>
          </a:p>
        </p:txBody>
      </p:sp>
      <p:sp>
        <p:nvSpPr>
          <p:cNvPr id="13317" name="Rectangle 2"/>
          <p:cNvSpPr>
            <a:spLocks noGrp="1" noChangeArrowheads="1"/>
          </p:cNvSpPr>
          <p:nvPr>
            <p:ph type="title"/>
          </p:nvPr>
        </p:nvSpPr>
        <p:spPr/>
        <p:txBody>
          <a:bodyPr/>
          <a:lstStyle/>
          <a:p>
            <a:pPr eaLnBrk="1" hangingPunct="1"/>
            <a:r>
              <a:rPr lang="en-US" smtClean="0"/>
              <a:t>Functional Programming: LISP</a:t>
            </a:r>
          </a:p>
        </p:txBody>
      </p:sp>
      <p:sp>
        <p:nvSpPr>
          <p:cNvPr id="13318" name="Rectangle 3"/>
          <p:cNvSpPr>
            <a:spLocks noGrp="1" noChangeArrowheads="1"/>
          </p:cNvSpPr>
          <p:nvPr>
            <p:ph type="body" idx="1"/>
          </p:nvPr>
        </p:nvSpPr>
        <p:spPr/>
        <p:txBody>
          <a:bodyPr/>
          <a:lstStyle/>
          <a:p>
            <a:pPr eaLnBrk="1" hangingPunct="1"/>
            <a:r>
              <a:rPr lang="en-US" sz="2400" smtClean="0"/>
              <a:t>AI research needed a language to</a:t>
            </a:r>
          </a:p>
          <a:p>
            <a:pPr lvl="1" eaLnBrk="1" hangingPunct="1"/>
            <a:r>
              <a:rPr lang="en-US" sz="2400" smtClean="0"/>
              <a:t>Process data in lists (rather than arrays)</a:t>
            </a:r>
          </a:p>
          <a:p>
            <a:pPr lvl="1" eaLnBrk="1" hangingPunct="1"/>
            <a:r>
              <a:rPr lang="en-US" sz="2400" smtClean="0"/>
              <a:t>Symbolic computation (rather than numeric)</a:t>
            </a:r>
          </a:p>
          <a:p>
            <a:pPr eaLnBrk="1" hangingPunct="1"/>
            <a:r>
              <a:rPr lang="en-US" sz="2400" smtClean="0"/>
              <a:t>Only two data types: atoms and lists</a:t>
            </a:r>
          </a:p>
          <a:p>
            <a:pPr lvl="1" eaLnBrk="1" hangingPunct="1"/>
            <a:r>
              <a:rPr lang="en-US" sz="2400" smtClean="0"/>
              <a:t>No need for variables or assignment</a:t>
            </a:r>
          </a:p>
          <a:p>
            <a:pPr lvl="1" eaLnBrk="1" hangingPunct="1"/>
            <a:r>
              <a:rPr lang="en-US" sz="2400" smtClean="0"/>
              <a:t>Control via recursion and conditional expressions</a:t>
            </a:r>
          </a:p>
          <a:p>
            <a:pPr eaLnBrk="1" hangingPunct="1"/>
            <a:r>
              <a:rPr lang="en-US" sz="2400" smtClean="0"/>
              <a:t>Still the dominant language for AI</a:t>
            </a:r>
          </a:p>
          <a:p>
            <a:pPr eaLnBrk="1" hangingPunct="1"/>
            <a:r>
              <a:rPr lang="en-US" sz="2400" smtClean="0"/>
              <a:t>COMMON LISP and Scheme are contemporary dialects of LISP</a:t>
            </a:r>
          </a:p>
          <a:p>
            <a:pPr eaLnBrk="1" hangingPunct="1">
              <a:buFontTx/>
              <a:buNone/>
            </a:pPr>
            <a:endParaRPr lang="en-US" sz="2400" smtClean="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4339" name="Footer Placeholder 4"/>
          <p:cNvSpPr>
            <a:spLocks noGrp="1"/>
          </p:cNvSpPr>
          <p:nvPr>
            <p:ph type="ftr" sz="quarter" idx="11"/>
          </p:nvPr>
        </p:nvSpPr>
        <p:spPr>
          <a:noFill/>
        </p:spPr>
        <p:txBody>
          <a:bodyPr/>
          <a:lstStyle/>
          <a:p>
            <a:r>
              <a:rPr lang="en-US" smtClean="0"/>
              <a:t>SYSC 5704: Elements of Computer Systems</a:t>
            </a:r>
          </a:p>
        </p:txBody>
      </p:sp>
      <p:sp>
        <p:nvSpPr>
          <p:cNvPr id="14340" name="Slide Number Placeholder 5"/>
          <p:cNvSpPr>
            <a:spLocks noGrp="1"/>
          </p:cNvSpPr>
          <p:nvPr>
            <p:ph type="sldNum" sz="quarter" idx="12"/>
          </p:nvPr>
        </p:nvSpPr>
        <p:spPr>
          <a:noFill/>
        </p:spPr>
        <p:txBody>
          <a:bodyPr/>
          <a:lstStyle/>
          <a:p>
            <a:fld id="{86EECAED-8524-411C-B1B3-8158EAC71347}" type="slidenum">
              <a:rPr lang="en-US" smtClean="0"/>
              <a:pPr/>
              <a:t>14</a:t>
            </a:fld>
            <a:endParaRPr lang="en-US" smtClean="0"/>
          </a:p>
        </p:txBody>
      </p:sp>
      <p:sp>
        <p:nvSpPr>
          <p:cNvPr id="14341" name="Rectangle 2"/>
          <p:cNvSpPr>
            <a:spLocks noGrp="1" noChangeArrowheads="1"/>
          </p:cNvSpPr>
          <p:nvPr>
            <p:ph type="title"/>
          </p:nvPr>
        </p:nvSpPr>
        <p:spPr/>
        <p:txBody>
          <a:bodyPr/>
          <a:lstStyle/>
          <a:p>
            <a:pPr eaLnBrk="1" hangingPunct="1"/>
            <a:r>
              <a:rPr lang="en-US" sz="4000" smtClean="0"/>
              <a:t>Computerizing Business Records: COBOL</a:t>
            </a:r>
          </a:p>
        </p:txBody>
      </p:sp>
      <p:sp>
        <p:nvSpPr>
          <p:cNvPr id="14342" name="Rectangle 3"/>
          <p:cNvSpPr>
            <a:spLocks noGrp="1" noChangeArrowheads="1"/>
          </p:cNvSpPr>
          <p:nvPr>
            <p:ph type="body" idx="1"/>
          </p:nvPr>
        </p:nvSpPr>
        <p:spPr>
          <a:xfrm>
            <a:off x="457200" y="1447800"/>
            <a:ext cx="8229600" cy="4316413"/>
          </a:xfrm>
        </p:spPr>
        <p:txBody>
          <a:bodyPr/>
          <a:lstStyle/>
          <a:p>
            <a:pPr eaLnBrk="1" hangingPunct="1">
              <a:lnSpc>
                <a:spcPct val="90000"/>
              </a:lnSpc>
            </a:pPr>
            <a:r>
              <a:rPr lang="en-US" sz="2400" smtClean="0"/>
              <a:t>First Design Meeting (Pentagon) - May 1959</a:t>
            </a:r>
          </a:p>
          <a:p>
            <a:pPr eaLnBrk="1" hangingPunct="1">
              <a:lnSpc>
                <a:spcPct val="90000"/>
              </a:lnSpc>
            </a:pPr>
            <a:r>
              <a:rPr lang="en-US" sz="2400" smtClean="0"/>
              <a:t>Design goals</a:t>
            </a:r>
          </a:p>
          <a:p>
            <a:pPr lvl="1" eaLnBrk="1" hangingPunct="1">
              <a:lnSpc>
                <a:spcPct val="90000"/>
              </a:lnSpc>
            </a:pPr>
            <a:r>
              <a:rPr lang="en-US" sz="2400" smtClean="0"/>
              <a:t>Must look like simple English</a:t>
            </a:r>
          </a:p>
          <a:p>
            <a:pPr lvl="1" eaLnBrk="1" hangingPunct="1">
              <a:lnSpc>
                <a:spcPct val="90000"/>
              </a:lnSpc>
            </a:pPr>
            <a:r>
              <a:rPr lang="en-US" sz="2400" smtClean="0"/>
              <a:t>Must be easy to use, even if that means it will be less powerful</a:t>
            </a:r>
          </a:p>
          <a:p>
            <a:pPr lvl="1" eaLnBrk="1" hangingPunct="1">
              <a:lnSpc>
                <a:spcPct val="90000"/>
              </a:lnSpc>
            </a:pPr>
            <a:r>
              <a:rPr lang="en-US" sz="2400" smtClean="0"/>
              <a:t>Must broaden the base of computer users</a:t>
            </a:r>
          </a:p>
          <a:p>
            <a:pPr lvl="1" eaLnBrk="1" hangingPunct="1">
              <a:lnSpc>
                <a:spcPct val="90000"/>
              </a:lnSpc>
            </a:pPr>
            <a:r>
              <a:rPr lang="en-US" sz="2400" smtClean="0"/>
              <a:t>Must not be biased by current compiler problems</a:t>
            </a:r>
          </a:p>
          <a:p>
            <a:pPr eaLnBrk="1" hangingPunct="1">
              <a:lnSpc>
                <a:spcPct val="90000"/>
              </a:lnSpc>
            </a:pPr>
            <a:r>
              <a:rPr lang="en-US" sz="2400" smtClean="0"/>
              <a:t>Contributions</a:t>
            </a:r>
          </a:p>
          <a:p>
            <a:pPr lvl="1" eaLnBrk="1" hangingPunct="1">
              <a:lnSpc>
                <a:spcPct val="90000"/>
              </a:lnSpc>
            </a:pPr>
            <a:r>
              <a:rPr lang="en-US" sz="2400" smtClean="0"/>
              <a:t>First macro facility in a high-level language</a:t>
            </a:r>
          </a:p>
          <a:p>
            <a:pPr lvl="1" eaLnBrk="1" hangingPunct="1">
              <a:lnSpc>
                <a:spcPct val="90000"/>
              </a:lnSpc>
            </a:pPr>
            <a:r>
              <a:rPr lang="en-US" sz="2400" smtClean="0"/>
              <a:t>Hierarchical data structures (records)</a:t>
            </a:r>
          </a:p>
          <a:p>
            <a:pPr lvl="1" eaLnBrk="1" hangingPunct="1">
              <a:lnSpc>
                <a:spcPct val="90000"/>
              </a:lnSpc>
            </a:pPr>
            <a:r>
              <a:rPr lang="en-US" sz="2400" smtClean="0"/>
              <a:t>Nested selection statements</a:t>
            </a:r>
          </a:p>
          <a:p>
            <a:pPr lvl="1" eaLnBrk="1" hangingPunct="1">
              <a:lnSpc>
                <a:spcPct val="90000"/>
              </a:lnSpc>
            </a:pPr>
            <a:r>
              <a:rPr lang="en-US" sz="2400" smtClean="0"/>
              <a:t>Long names (up to 30 characters), with hyphens</a:t>
            </a:r>
          </a:p>
          <a:p>
            <a:pPr lvl="1" eaLnBrk="1" hangingPunct="1">
              <a:lnSpc>
                <a:spcPct val="90000"/>
              </a:lnSpc>
            </a:pPr>
            <a:r>
              <a:rPr lang="en-US" sz="2400" smtClean="0"/>
              <a:t>Separate data division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5363" name="Footer Placeholder 4"/>
          <p:cNvSpPr>
            <a:spLocks noGrp="1"/>
          </p:cNvSpPr>
          <p:nvPr>
            <p:ph type="ftr" sz="quarter" idx="11"/>
          </p:nvPr>
        </p:nvSpPr>
        <p:spPr>
          <a:noFill/>
        </p:spPr>
        <p:txBody>
          <a:bodyPr/>
          <a:lstStyle/>
          <a:p>
            <a:r>
              <a:rPr lang="en-US" smtClean="0"/>
              <a:t>SYSC 5704: Elements of Computer Systems</a:t>
            </a:r>
          </a:p>
        </p:txBody>
      </p:sp>
      <p:sp>
        <p:nvSpPr>
          <p:cNvPr id="15364" name="Slide Number Placeholder 5"/>
          <p:cNvSpPr>
            <a:spLocks noGrp="1"/>
          </p:cNvSpPr>
          <p:nvPr>
            <p:ph type="sldNum" sz="quarter" idx="12"/>
          </p:nvPr>
        </p:nvSpPr>
        <p:spPr>
          <a:noFill/>
        </p:spPr>
        <p:txBody>
          <a:bodyPr/>
          <a:lstStyle/>
          <a:p>
            <a:fld id="{30CA2C97-A898-4D09-A3D8-99205E807D5E}" type="slidenum">
              <a:rPr lang="en-US" smtClean="0"/>
              <a:pPr/>
              <a:t>15</a:t>
            </a:fld>
            <a:endParaRPr lang="en-US" smtClean="0"/>
          </a:p>
        </p:txBody>
      </p:sp>
      <p:sp>
        <p:nvSpPr>
          <p:cNvPr id="15365" name="Rectangle 2"/>
          <p:cNvSpPr>
            <a:spLocks noGrp="1" noChangeArrowheads="1"/>
          </p:cNvSpPr>
          <p:nvPr>
            <p:ph type="title"/>
          </p:nvPr>
        </p:nvSpPr>
        <p:spPr/>
        <p:txBody>
          <a:bodyPr/>
          <a:lstStyle/>
          <a:p>
            <a:pPr eaLnBrk="1" hangingPunct="1"/>
            <a:r>
              <a:rPr lang="en-US" smtClean="0"/>
              <a:t>BASIC</a:t>
            </a:r>
          </a:p>
        </p:txBody>
      </p:sp>
      <p:sp>
        <p:nvSpPr>
          <p:cNvPr id="15366" name="Rectangle 3"/>
          <p:cNvSpPr>
            <a:spLocks noGrp="1" noChangeArrowheads="1"/>
          </p:cNvSpPr>
          <p:nvPr>
            <p:ph type="body" idx="1"/>
          </p:nvPr>
        </p:nvSpPr>
        <p:spPr/>
        <p:txBody>
          <a:bodyPr/>
          <a:lstStyle/>
          <a:p>
            <a:pPr eaLnBrk="1" hangingPunct="1"/>
            <a:r>
              <a:rPr lang="en-US" sz="2400" smtClean="0"/>
              <a:t>Designed by Kemeny &amp; Kurtz at Dartmouth</a:t>
            </a:r>
          </a:p>
          <a:p>
            <a:pPr eaLnBrk="1" hangingPunct="1"/>
            <a:r>
              <a:rPr lang="en-US" sz="2400" smtClean="0"/>
              <a:t>Design Goals:</a:t>
            </a:r>
          </a:p>
          <a:p>
            <a:pPr lvl="1" eaLnBrk="1" hangingPunct="1"/>
            <a:r>
              <a:rPr lang="en-US" sz="2400" smtClean="0"/>
              <a:t>Easy to learn and use for non-science students</a:t>
            </a:r>
          </a:p>
          <a:p>
            <a:pPr lvl="1" eaLnBrk="1" hangingPunct="1"/>
            <a:r>
              <a:rPr lang="en-US" sz="2400" smtClean="0"/>
              <a:t>Must be “pleasant and friendly”</a:t>
            </a:r>
          </a:p>
          <a:p>
            <a:pPr lvl="1" eaLnBrk="1" hangingPunct="1"/>
            <a:r>
              <a:rPr lang="en-US" sz="2400" smtClean="0"/>
              <a:t>Fast turnaround for homework</a:t>
            </a:r>
          </a:p>
          <a:p>
            <a:pPr lvl="1" eaLnBrk="1" hangingPunct="1"/>
            <a:r>
              <a:rPr lang="en-US" sz="2400" smtClean="0"/>
              <a:t>Free and private access</a:t>
            </a:r>
          </a:p>
          <a:p>
            <a:pPr lvl="1" eaLnBrk="1" hangingPunct="1"/>
            <a:r>
              <a:rPr lang="en-US" sz="2400" smtClean="0"/>
              <a:t>User time is more important than computer time</a:t>
            </a:r>
          </a:p>
          <a:p>
            <a:pPr eaLnBrk="1" hangingPunct="1"/>
            <a:r>
              <a:rPr lang="en-US" sz="2400" smtClean="0"/>
              <a:t>Current popular dialect:  Visual BASIC   </a:t>
            </a:r>
          </a:p>
          <a:p>
            <a:pPr eaLnBrk="1" hangingPunct="1">
              <a:buFontTx/>
              <a:buNone/>
            </a:pPr>
            <a:endParaRPr lang="en-US" sz="2400" smtClean="0"/>
          </a:p>
          <a:p>
            <a:pPr eaLnBrk="1" hangingPunct="1"/>
            <a:endParaRPr lang="en-US" smtClean="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6387" name="Footer Placeholder 4"/>
          <p:cNvSpPr>
            <a:spLocks noGrp="1"/>
          </p:cNvSpPr>
          <p:nvPr>
            <p:ph type="ftr" sz="quarter" idx="11"/>
          </p:nvPr>
        </p:nvSpPr>
        <p:spPr>
          <a:noFill/>
        </p:spPr>
        <p:txBody>
          <a:bodyPr/>
          <a:lstStyle/>
          <a:p>
            <a:r>
              <a:rPr lang="en-US" smtClean="0"/>
              <a:t>SYSC 5704: Elements of Computer Systems</a:t>
            </a:r>
          </a:p>
        </p:txBody>
      </p:sp>
      <p:sp>
        <p:nvSpPr>
          <p:cNvPr id="16388" name="Slide Number Placeholder 5"/>
          <p:cNvSpPr>
            <a:spLocks noGrp="1"/>
          </p:cNvSpPr>
          <p:nvPr>
            <p:ph type="sldNum" sz="quarter" idx="12"/>
          </p:nvPr>
        </p:nvSpPr>
        <p:spPr>
          <a:noFill/>
        </p:spPr>
        <p:txBody>
          <a:bodyPr/>
          <a:lstStyle/>
          <a:p>
            <a:fld id="{667C63D3-3F07-4E16-BE2D-1F2F12A06BB2}" type="slidenum">
              <a:rPr lang="en-US" smtClean="0"/>
              <a:pPr/>
              <a:t>16</a:t>
            </a:fld>
            <a:endParaRPr lang="en-US" smtClean="0"/>
          </a:p>
        </p:txBody>
      </p:sp>
      <p:sp>
        <p:nvSpPr>
          <p:cNvPr id="16389" name="Rectangle 2"/>
          <p:cNvSpPr>
            <a:spLocks noGrp="1" noChangeArrowheads="1"/>
          </p:cNvSpPr>
          <p:nvPr>
            <p:ph type="title"/>
          </p:nvPr>
        </p:nvSpPr>
        <p:spPr/>
        <p:txBody>
          <a:bodyPr/>
          <a:lstStyle/>
          <a:p>
            <a:pPr eaLnBrk="1" hangingPunct="1"/>
            <a:r>
              <a:rPr lang="en-US" smtClean="0"/>
              <a:t>Pascal -1971</a:t>
            </a:r>
          </a:p>
        </p:txBody>
      </p:sp>
      <p:sp>
        <p:nvSpPr>
          <p:cNvPr id="16390" name="Rectangle 3"/>
          <p:cNvSpPr>
            <a:spLocks noGrp="1" noChangeArrowheads="1"/>
          </p:cNvSpPr>
          <p:nvPr>
            <p:ph type="body" idx="1"/>
          </p:nvPr>
        </p:nvSpPr>
        <p:spPr/>
        <p:txBody>
          <a:bodyPr/>
          <a:lstStyle/>
          <a:p>
            <a:pPr eaLnBrk="1" hangingPunct="1"/>
            <a:r>
              <a:rPr lang="en-US" smtClean="0"/>
              <a:t>Designed for teaching structured programming</a:t>
            </a:r>
          </a:p>
          <a:p>
            <a:pPr eaLnBrk="1" hangingPunct="1"/>
            <a:r>
              <a:rPr lang="en-US" smtClean="0"/>
              <a:t>Small, simple, nothing really new</a:t>
            </a:r>
          </a:p>
          <a:p>
            <a:pPr eaLnBrk="1" hangingPunct="1"/>
            <a:r>
              <a:rPr lang="en-US" smtClean="0"/>
              <a:t>Largest impact on teaching programming</a:t>
            </a:r>
          </a:p>
          <a:p>
            <a:pPr lvl="1" eaLnBrk="1" hangingPunct="1"/>
            <a:r>
              <a:rPr lang="en-US" smtClean="0"/>
              <a:t>From mid-1970s until the late 1990s, it was the  most widely used language for teaching programming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7411" name="Footer Placeholder 4"/>
          <p:cNvSpPr>
            <a:spLocks noGrp="1"/>
          </p:cNvSpPr>
          <p:nvPr>
            <p:ph type="ftr" sz="quarter" idx="11"/>
          </p:nvPr>
        </p:nvSpPr>
        <p:spPr>
          <a:noFill/>
        </p:spPr>
        <p:txBody>
          <a:bodyPr/>
          <a:lstStyle/>
          <a:p>
            <a:r>
              <a:rPr lang="en-US" smtClean="0"/>
              <a:t>SYSC 5704: Elements of Computer Systems</a:t>
            </a:r>
          </a:p>
        </p:txBody>
      </p:sp>
      <p:sp>
        <p:nvSpPr>
          <p:cNvPr id="17412" name="Slide Number Placeholder 5"/>
          <p:cNvSpPr>
            <a:spLocks noGrp="1"/>
          </p:cNvSpPr>
          <p:nvPr>
            <p:ph type="sldNum" sz="quarter" idx="12"/>
          </p:nvPr>
        </p:nvSpPr>
        <p:spPr>
          <a:noFill/>
        </p:spPr>
        <p:txBody>
          <a:bodyPr/>
          <a:lstStyle/>
          <a:p>
            <a:fld id="{9543EBB3-DD5D-494A-B159-DB4903A4BC75}" type="slidenum">
              <a:rPr lang="en-US" smtClean="0"/>
              <a:pPr/>
              <a:t>17</a:t>
            </a:fld>
            <a:endParaRPr lang="en-US" smtClean="0"/>
          </a:p>
        </p:txBody>
      </p:sp>
      <p:sp>
        <p:nvSpPr>
          <p:cNvPr id="17413" name="Rectangle 2"/>
          <p:cNvSpPr>
            <a:spLocks noGrp="1" noChangeArrowheads="1"/>
          </p:cNvSpPr>
          <p:nvPr>
            <p:ph type="title"/>
          </p:nvPr>
        </p:nvSpPr>
        <p:spPr/>
        <p:txBody>
          <a:bodyPr/>
          <a:lstStyle/>
          <a:p>
            <a:pPr eaLnBrk="1" hangingPunct="1"/>
            <a:r>
              <a:rPr lang="en-US" smtClean="0"/>
              <a:t>C - 1972</a:t>
            </a:r>
          </a:p>
        </p:txBody>
      </p:sp>
      <p:sp>
        <p:nvSpPr>
          <p:cNvPr id="17414" name="Rectangle 3"/>
          <p:cNvSpPr>
            <a:spLocks noGrp="1" noChangeArrowheads="1"/>
          </p:cNvSpPr>
          <p:nvPr>
            <p:ph type="body" idx="1"/>
          </p:nvPr>
        </p:nvSpPr>
        <p:spPr/>
        <p:txBody>
          <a:bodyPr/>
          <a:lstStyle/>
          <a:p>
            <a:pPr eaLnBrk="1" hangingPunct="1"/>
            <a:r>
              <a:rPr lang="en-US" smtClean="0"/>
              <a:t>Designed for systems programming (at Bell Labs by Dennis Richie)</a:t>
            </a:r>
          </a:p>
          <a:p>
            <a:pPr eaLnBrk="1" hangingPunct="1"/>
            <a:r>
              <a:rPr lang="en-US" smtClean="0"/>
              <a:t>Evolved primarily from BCLP, B, but also ALGOL 68</a:t>
            </a:r>
          </a:p>
          <a:p>
            <a:pPr eaLnBrk="1" hangingPunct="1"/>
            <a:r>
              <a:rPr lang="en-US" smtClean="0"/>
              <a:t>Powerful set of operators, but poor type checking</a:t>
            </a:r>
          </a:p>
          <a:p>
            <a:pPr eaLnBrk="1" hangingPunct="1"/>
            <a:r>
              <a:rPr lang="en-US" smtClean="0"/>
              <a:t>Initially spread through UNIX</a:t>
            </a:r>
          </a:p>
          <a:p>
            <a:pPr eaLnBrk="1" hangingPunct="1"/>
            <a:r>
              <a:rPr lang="en-US" smtClean="0"/>
              <a:t>Many areas of application</a:t>
            </a:r>
          </a:p>
          <a:p>
            <a:pPr eaLnBrk="1" hangingPunct="1"/>
            <a:endParaRPr lang="en-US" smtClean="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8435" name="Footer Placeholder 4"/>
          <p:cNvSpPr>
            <a:spLocks noGrp="1"/>
          </p:cNvSpPr>
          <p:nvPr>
            <p:ph type="ftr" sz="quarter" idx="11"/>
          </p:nvPr>
        </p:nvSpPr>
        <p:spPr>
          <a:noFill/>
        </p:spPr>
        <p:txBody>
          <a:bodyPr/>
          <a:lstStyle/>
          <a:p>
            <a:r>
              <a:rPr lang="en-US" smtClean="0"/>
              <a:t>SYSC 5704: Elements of Computer Systems</a:t>
            </a:r>
          </a:p>
        </p:txBody>
      </p:sp>
      <p:sp>
        <p:nvSpPr>
          <p:cNvPr id="18436" name="Slide Number Placeholder 5"/>
          <p:cNvSpPr>
            <a:spLocks noGrp="1"/>
          </p:cNvSpPr>
          <p:nvPr>
            <p:ph type="sldNum" sz="quarter" idx="12"/>
          </p:nvPr>
        </p:nvSpPr>
        <p:spPr>
          <a:noFill/>
        </p:spPr>
        <p:txBody>
          <a:bodyPr/>
          <a:lstStyle/>
          <a:p>
            <a:fld id="{539096AF-A715-4C72-AB44-3D3883ADC876}" type="slidenum">
              <a:rPr lang="en-US" smtClean="0"/>
              <a:pPr/>
              <a:t>18</a:t>
            </a:fld>
            <a:endParaRPr lang="en-US" smtClean="0"/>
          </a:p>
        </p:txBody>
      </p:sp>
      <p:sp>
        <p:nvSpPr>
          <p:cNvPr id="18437" name="Rectangle 2"/>
          <p:cNvSpPr>
            <a:spLocks noGrp="1" noChangeArrowheads="1"/>
          </p:cNvSpPr>
          <p:nvPr>
            <p:ph type="title"/>
          </p:nvPr>
        </p:nvSpPr>
        <p:spPr>
          <a:xfrm>
            <a:off x="457200" y="-76200"/>
            <a:ext cx="8229600" cy="1143000"/>
          </a:xfrm>
        </p:spPr>
        <p:txBody>
          <a:bodyPr/>
          <a:lstStyle/>
          <a:p>
            <a:pPr eaLnBrk="1" hangingPunct="1"/>
            <a:r>
              <a:rPr lang="en-US" smtClean="0"/>
              <a:t>Ada</a:t>
            </a:r>
          </a:p>
        </p:txBody>
      </p:sp>
      <p:sp>
        <p:nvSpPr>
          <p:cNvPr id="18438" name="Rectangle 3"/>
          <p:cNvSpPr>
            <a:spLocks noGrp="1" noChangeArrowheads="1"/>
          </p:cNvSpPr>
          <p:nvPr>
            <p:ph type="body" idx="1"/>
          </p:nvPr>
        </p:nvSpPr>
        <p:spPr>
          <a:xfrm>
            <a:off x="457200" y="1189038"/>
            <a:ext cx="8229600" cy="4525962"/>
          </a:xfrm>
        </p:spPr>
        <p:txBody>
          <a:bodyPr/>
          <a:lstStyle/>
          <a:p>
            <a:pPr eaLnBrk="1" hangingPunct="1">
              <a:lnSpc>
                <a:spcPct val="90000"/>
              </a:lnSpc>
            </a:pPr>
            <a:r>
              <a:rPr lang="en-US" sz="2000" smtClean="0"/>
              <a:t>Huge design effort, involving hundreds of people, much money, and about eight years</a:t>
            </a:r>
          </a:p>
          <a:p>
            <a:pPr eaLnBrk="1" hangingPunct="1">
              <a:lnSpc>
                <a:spcPct val="90000"/>
              </a:lnSpc>
            </a:pPr>
            <a:r>
              <a:rPr lang="en-US" sz="2000" smtClean="0"/>
              <a:t>Named Ada after Augusta Ada Byron, known as being the first programmer</a:t>
            </a:r>
          </a:p>
          <a:p>
            <a:pPr eaLnBrk="1" hangingPunct="1">
              <a:lnSpc>
                <a:spcPct val="90000"/>
              </a:lnSpc>
            </a:pPr>
            <a:r>
              <a:rPr lang="en-US" sz="2000" smtClean="0"/>
              <a:t>Contributions</a:t>
            </a:r>
          </a:p>
          <a:p>
            <a:pPr lvl="1" eaLnBrk="1" hangingPunct="1">
              <a:lnSpc>
                <a:spcPct val="90000"/>
              </a:lnSpc>
            </a:pPr>
            <a:r>
              <a:rPr lang="en-US" sz="2000" smtClean="0"/>
              <a:t>Packages - support for data abstraction</a:t>
            </a:r>
          </a:p>
          <a:p>
            <a:pPr lvl="1" eaLnBrk="1" hangingPunct="1">
              <a:lnSpc>
                <a:spcPct val="90000"/>
              </a:lnSpc>
            </a:pPr>
            <a:r>
              <a:rPr lang="en-US" sz="2000" smtClean="0"/>
              <a:t>Exception handling - elaborate </a:t>
            </a:r>
          </a:p>
          <a:p>
            <a:pPr lvl="1" eaLnBrk="1" hangingPunct="1">
              <a:lnSpc>
                <a:spcPct val="90000"/>
              </a:lnSpc>
            </a:pPr>
            <a:r>
              <a:rPr lang="en-US" sz="2000" smtClean="0"/>
              <a:t>Generic program units</a:t>
            </a:r>
          </a:p>
          <a:p>
            <a:pPr lvl="1" eaLnBrk="1" hangingPunct="1">
              <a:lnSpc>
                <a:spcPct val="90000"/>
              </a:lnSpc>
            </a:pPr>
            <a:r>
              <a:rPr lang="en-US" sz="2000" smtClean="0"/>
              <a:t>Concurrency - through the tasking model</a:t>
            </a:r>
          </a:p>
          <a:p>
            <a:pPr eaLnBrk="1" hangingPunct="1">
              <a:lnSpc>
                <a:spcPct val="90000"/>
              </a:lnSpc>
            </a:pPr>
            <a:r>
              <a:rPr lang="en-US" sz="2000" smtClean="0"/>
              <a:t>Comments</a:t>
            </a:r>
          </a:p>
          <a:p>
            <a:pPr lvl="1" eaLnBrk="1" hangingPunct="1">
              <a:lnSpc>
                <a:spcPct val="90000"/>
              </a:lnSpc>
            </a:pPr>
            <a:r>
              <a:rPr lang="en-US" sz="2000" smtClean="0"/>
              <a:t>Competitive design</a:t>
            </a:r>
          </a:p>
          <a:p>
            <a:pPr lvl="1" eaLnBrk="1" hangingPunct="1">
              <a:lnSpc>
                <a:spcPct val="90000"/>
              </a:lnSpc>
            </a:pPr>
            <a:r>
              <a:rPr lang="en-US" sz="2000" smtClean="0"/>
              <a:t>Included all that was then known about software engineering and language design</a:t>
            </a:r>
          </a:p>
          <a:p>
            <a:pPr lvl="1" eaLnBrk="1" hangingPunct="1">
              <a:lnSpc>
                <a:spcPct val="90000"/>
              </a:lnSpc>
            </a:pPr>
            <a:r>
              <a:rPr lang="en-US" sz="2000" smtClean="0"/>
              <a:t>First compilers were very difficult; the first really usable compiler came nearly five years after the language design was completed</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9459" name="Footer Placeholder 4"/>
          <p:cNvSpPr>
            <a:spLocks noGrp="1"/>
          </p:cNvSpPr>
          <p:nvPr>
            <p:ph type="ftr" sz="quarter" idx="11"/>
          </p:nvPr>
        </p:nvSpPr>
        <p:spPr>
          <a:noFill/>
        </p:spPr>
        <p:txBody>
          <a:bodyPr/>
          <a:lstStyle/>
          <a:p>
            <a:r>
              <a:rPr lang="en-US" smtClean="0"/>
              <a:t>SYSC 5704: Elements of Computer Systems</a:t>
            </a:r>
          </a:p>
        </p:txBody>
      </p:sp>
      <p:sp>
        <p:nvSpPr>
          <p:cNvPr id="19460" name="Slide Number Placeholder 5"/>
          <p:cNvSpPr>
            <a:spLocks noGrp="1"/>
          </p:cNvSpPr>
          <p:nvPr>
            <p:ph type="sldNum" sz="quarter" idx="12"/>
          </p:nvPr>
        </p:nvSpPr>
        <p:spPr>
          <a:noFill/>
        </p:spPr>
        <p:txBody>
          <a:bodyPr/>
          <a:lstStyle/>
          <a:p>
            <a:fld id="{74E8658D-282E-4A9A-8FB2-64279098E03A}" type="slidenum">
              <a:rPr lang="en-US" smtClean="0"/>
              <a:pPr/>
              <a:t>19</a:t>
            </a:fld>
            <a:endParaRPr lang="en-US" smtClean="0"/>
          </a:p>
        </p:txBody>
      </p:sp>
      <p:sp>
        <p:nvSpPr>
          <p:cNvPr id="19461" name="Rectangle 2"/>
          <p:cNvSpPr>
            <a:spLocks noGrp="1" noChangeArrowheads="1"/>
          </p:cNvSpPr>
          <p:nvPr>
            <p:ph type="title"/>
          </p:nvPr>
        </p:nvSpPr>
        <p:spPr/>
        <p:txBody>
          <a:bodyPr/>
          <a:lstStyle/>
          <a:p>
            <a:pPr eaLnBrk="1" hangingPunct="1"/>
            <a:r>
              <a:rPr lang="en-US" sz="4000" smtClean="0"/>
              <a:t>Object oriented programming: Smalltalk</a:t>
            </a:r>
          </a:p>
        </p:txBody>
      </p:sp>
      <p:sp>
        <p:nvSpPr>
          <p:cNvPr id="19462" name="Rectangle 3"/>
          <p:cNvSpPr>
            <a:spLocks noGrp="1" noChangeArrowheads="1"/>
          </p:cNvSpPr>
          <p:nvPr>
            <p:ph type="body" idx="1"/>
          </p:nvPr>
        </p:nvSpPr>
        <p:spPr>
          <a:xfrm>
            <a:off x="457200" y="1878013"/>
            <a:ext cx="8229600" cy="4248150"/>
          </a:xfrm>
        </p:spPr>
        <p:txBody>
          <a:bodyPr/>
          <a:lstStyle/>
          <a:p>
            <a:pPr eaLnBrk="1" hangingPunct="1"/>
            <a:r>
              <a:rPr lang="en-US" smtClean="0"/>
              <a:t>Developed at Xerox PARC, initially by Alan Kay, later by Adele Goldberg</a:t>
            </a:r>
          </a:p>
          <a:p>
            <a:pPr eaLnBrk="1" hangingPunct="1"/>
            <a:r>
              <a:rPr lang="en-US" smtClean="0"/>
              <a:t>First full implementation of an object-oriented language (data abstraction, inheritance, and dynamic type binding)</a:t>
            </a:r>
          </a:p>
          <a:p>
            <a:pPr eaLnBrk="1" hangingPunct="1"/>
            <a:r>
              <a:rPr lang="en-US" smtClean="0"/>
              <a:t>Pioneered the graphical user interface design</a:t>
            </a:r>
          </a:p>
          <a:p>
            <a:pPr eaLnBrk="1" hangingPunct="1"/>
            <a:r>
              <a:rPr lang="en-US" smtClean="0"/>
              <a:t>Promoted OOP</a:t>
            </a:r>
          </a:p>
          <a:p>
            <a:pPr eaLnBrk="1" hangingPunct="1"/>
            <a:endParaRPr lang="en-US"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a:t>
            </a:r>
            <a:endParaRPr lang="en-US" sz="3600" dirty="0"/>
          </a:p>
        </p:txBody>
      </p:sp>
      <p:sp>
        <p:nvSpPr>
          <p:cNvPr id="3" name="Content Placeholder 2"/>
          <p:cNvSpPr>
            <a:spLocks noGrp="1"/>
          </p:cNvSpPr>
          <p:nvPr>
            <p:ph idx="1"/>
          </p:nvPr>
        </p:nvSpPr>
        <p:spPr/>
        <p:txBody>
          <a:bodyPr/>
          <a:lstStyle/>
          <a:p>
            <a:r>
              <a:rPr lang="en-US" sz="2400" dirty="0" smtClean="0"/>
              <a:t>Understand how a program is transformed to machine language</a:t>
            </a:r>
          </a:p>
          <a:p>
            <a:r>
              <a:rPr lang="en-US" sz="2400" dirty="0" smtClean="0"/>
              <a:t>Architectural influences on programming languages.</a:t>
            </a:r>
          </a:p>
          <a:p>
            <a:r>
              <a:rPr lang="en-US" sz="2400" dirty="0" smtClean="0"/>
              <a:t>Assembly language programming (avoid!)</a:t>
            </a:r>
          </a:p>
          <a:p>
            <a:r>
              <a:rPr lang="en-US" sz="2400" dirty="0" smtClean="0"/>
              <a:t>Linking.</a:t>
            </a:r>
          </a:p>
          <a:p>
            <a:r>
              <a:rPr lang="en-US" sz="2400" dirty="0" smtClean="0"/>
              <a:t>Compilation.</a:t>
            </a:r>
          </a:p>
          <a:p>
            <a:r>
              <a:rPr lang="en-US" sz="2400" smtClean="0"/>
              <a:t>Interpretation.</a:t>
            </a:r>
            <a:endParaRPr lang="en-US" sz="2400" dirty="0" smtClean="0"/>
          </a:p>
          <a:p>
            <a:endParaRPr lang="en-US" sz="2400"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B7B99536-AAAD-45A1-A606-572056231911}"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0483" name="Footer Placeholder 4"/>
          <p:cNvSpPr>
            <a:spLocks noGrp="1"/>
          </p:cNvSpPr>
          <p:nvPr>
            <p:ph type="ftr" sz="quarter" idx="11"/>
          </p:nvPr>
        </p:nvSpPr>
        <p:spPr>
          <a:noFill/>
        </p:spPr>
        <p:txBody>
          <a:bodyPr/>
          <a:lstStyle/>
          <a:p>
            <a:r>
              <a:rPr lang="en-US" smtClean="0"/>
              <a:t>SYSC 5704: Elements of Computer Systems</a:t>
            </a:r>
          </a:p>
        </p:txBody>
      </p:sp>
      <p:sp>
        <p:nvSpPr>
          <p:cNvPr id="20484" name="Slide Number Placeholder 5"/>
          <p:cNvSpPr>
            <a:spLocks noGrp="1"/>
          </p:cNvSpPr>
          <p:nvPr>
            <p:ph type="sldNum" sz="quarter" idx="12"/>
          </p:nvPr>
        </p:nvSpPr>
        <p:spPr>
          <a:noFill/>
        </p:spPr>
        <p:txBody>
          <a:bodyPr/>
          <a:lstStyle/>
          <a:p>
            <a:fld id="{2E5D82B6-00F3-4669-91E6-E87F7D3B5E0D}" type="slidenum">
              <a:rPr lang="en-US" smtClean="0"/>
              <a:pPr/>
              <a:t>20</a:t>
            </a:fld>
            <a:endParaRPr lang="en-US" smtClean="0"/>
          </a:p>
        </p:txBody>
      </p:sp>
      <p:sp>
        <p:nvSpPr>
          <p:cNvPr id="20485" name="Rectangle 2"/>
          <p:cNvSpPr>
            <a:spLocks noGrp="1" noChangeArrowheads="1"/>
          </p:cNvSpPr>
          <p:nvPr>
            <p:ph type="title"/>
          </p:nvPr>
        </p:nvSpPr>
        <p:spPr/>
        <p:txBody>
          <a:bodyPr/>
          <a:lstStyle/>
          <a:p>
            <a:pPr eaLnBrk="1" hangingPunct="1"/>
            <a:r>
              <a:rPr lang="en-US" sz="4000" smtClean="0"/>
              <a:t>Combining Imperative and Object-Oriented Programming: C++</a:t>
            </a:r>
          </a:p>
        </p:txBody>
      </p:sp>
      <p:sp>
        <p:nvSpPr>
          <p:cNvPr id="20486" name="Rectangle 3"/>
          <p:cNvSpPr>
            <a:spLocks noGrp="1" noChangeArrowheads="1"/>
          </p:cNvSpPr>
          <p:nvPr>
            <p:ph type="body" idx="1"/>
          </p:nvPr>
        </p:nvSpPr>
        <p:spPr>
          <a:xfrm>
            <a:off x="457200" y="1878013"/>
            <a:ext cx="8229600" cy="4248150"/>
          </a:xfrm>
        </p:spPr>
        <p:txBody>
          <a:bodyPr/>
          <a:lstStyle/>
          <a:p>
            <a:pPr eaLnBrk="1" hangingPunct="1"/>
            <a:r>
              <a:rPr lang="en-US" sz="2400" smtClean="0"/>
              <a:t>Developed at Bell Labs by Stroustrup in 1980</a:t>
            </a:r>
          </a:p>
          <a:p>
            <a:pPr eaLnBrk="1" hangingPunct="1"/>
            <a:r>
              <a:rPr lang="en-US" sz="2400" smtClean="0"/>
              <a:t>Evolved from C and SIMULA 67 </a:t>
            </a:r>
          </a:p>
          <a:p>
            <a:pPr eaLnBrk="1" hangingPunct="1"/>
            <a:r>
              <a:rPr lang="en-US" sz="2400" smtClean="0"/>
              <a:t>Facilities for object-oriented programming, taken partially from SIMULA 67</a:t>
            </a:r>
          </a:p>
          <a:p>
            <a:pPr eaLnBrk="1" hangingPunct="1"/>
            <a:r>
              <a:rPr lang="en-US" sz="2400" smtClean="0"/>
              <a:t>Provides exception handling</a:t>
            </a:r>
          </a:p>
          <a:p>
            <a:pPr eaLnBrk="1" hangingPunct="1"/>
            <a:r>
              <a:rPr lang="en-US" sz="2400" smtClean="0"/>
              <a:t>A large and complex language, in part because it supports both procedural and OO programming</a:t>
            </a:r>
          </a:p>
          <a:p>
            <a:pPr eaLnBrk="1" hangingPunct="1"/>
            <a:r>
              <a:rPr lang="en-US" sz="2400" smtClean="0"/>
              <a:t>Rapidly grew in popularity, along with OOP</a:t>
            </a:r>
          </a:p>
          <a:p>
            <a:pPr eaLnBrk="1" hangingPunct="1"/>
            <a:r>
              <a:rPr lang="en-US" sz="2400" smtClean="0"/>
              <a:t>ANSI standard approved in November 1997</a:t>
            </a:r>
          </a:p>
          <a:p>
            <a:pPr eaLnBrk="1" hangingPunct="1"/>
            <a:r>
              <a:rPr lang="en-US" sz="2400" smtClean="0"/>
              <a:t>Microsoft’s version (released with .NET in 2002)</a:t>
            </a:r>
          </a:p>
          <a:p>
            <a:pPr eaLnBrk="1" hangingPunct="1"/>
            <a:endParaRPr lang="en-US" sz="24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1507" name="Footer Placeholder 4"/>
          <p:cNvSpPr>
            <a:spLocks noGrp="1"/>
          </p:cNvSpPr>
          <p:nvPr>
            <p:ph type="ftr" sz="quarter" idx="11"/>
          </p:nvPr>
        </p:nvSpPr>
        <p:spPr>
          <a:noFill/>
        </p:spPr>
        <p:txBody>
          <a:bodyPr/>
          <a:lstStyle/>
          <a:p>
            <a:r>
              <a:rPr lang="en-US" smtClean="0"/>
              <a:t>SYSC 5704: Elements of Computer Systems</a:t>
            </a:r>
          </a:p>
        </p:txBody>
      </p:sp>
      <p:sp>
        <p:nvSpPr>
          <p:cNvPr id="21508" name="Slide Number Placeholder 5"/>
          <p:cNvSpPr>
            <a:spLocks noGrp="1"/>
          </p:cNvSpPr>
          <p:nvPr>
            <p:ph type="sldNum" sz="quarter" idx="12"/>
          </p:nvPr>
        </p:nvSpPr>
        <p:spPr>
          <a:noFill/>
        </p:spPr>
        <p:txBody>
          <a:bodyPr/>
          <a:lstStyle/>
          <a:p>
            <a:fld id="{9168E12C-5FEB-42F8-8725-6ACF43BC891C}" type="slidenum">
              <a:rPr lang="en-US" smtClean="0"/>
              <a:pPr/>
              <a:t>21</a:t>
            </a:fld>
            <a:endParaRPr lang="en-US" smtClean="0"/>
          </a:p>
        </p:txBody>
      </p:sp>
      <p:sp>
        <p:nvSpPr>
          <p:cNvPr id="21509" name="Rectangle 2"/>
          <p:cNvSpPr>
            <a:spLocks noGrp="1" noChangeArrowheads="1"/>
          </p:cNvSpPr>
          <p:nvPr>
            <p:ph type="title"/>
          </p:nvPr>
        </p:nvSpPr>
        <p:spPr/>
        <p:txBody>
          <a:bodyPr/>
          <a:lstStyle/>
          <a:p>
            <a:pPr eaLnBrk="1" hangingPunct="1"/>
            <a:r>
              <a:rPr lang="en-US" sz="4000" smtClean="0"/>
              <a:t>An Imperative-Based Object-Oriented Language: Java</a:t>
            </a:r>
          </a:p>
        </p:txBody>
      </p:sp>
      <p:sp>
        <p:nvSpPr>
          <p:cNvPr id="21510" name="Rectangle 3"/>
          <p:cNvSpPr>
            <a:spLocks noGrp="1" noChangeArrowheads="1"/>
          </p:cNvSpPr>
          <p:nvPr>
            <p:ph type="body" idx="1"/>
          </p:nvPr>
        </p:nvSpPr>
        <p:spPr>
          <a:xfrm>
            <a:off x="457200" y="1809750"/>
            <a:ext cx="8229600" cy="4316413"/>
          </a:xfrm>
        </p:spPr>
        <p:txBody>
          <a:bodyPr/>
          <a:lstStyle/>
          <a:p>
            <a:pPr eaLnBrk="1" hangingPunct="1"/>
            <a:r>
              <a:rPr lang="en-US" sz="2400" smtClean="0"/>
              <a:t>Developed at Sun in the early 1990s</a:t>
            </a:r>
          </a:p>
          <a:p>
            <a:pPr lvl="1" eaLnBrk="1" hangingPunct="1"/>
            <a:r>
              <a:rPr lang="en-US" sz="2400" smtClean="0"/>
              <a:t>C and C++ were not satisfactory for embedded electronic devices</a:t>
            </a:r>
          </a:p>
          <a:p>
            <a:pPr eaLnBrk="1" hangingPunct="1"/>
            <a:r>
              <a:rPr lang="en-US" sz="2400" smtClean="0"/>
              <a:t>Based on C++</a:t>
            </a:r>
          </a:p>
          <a:p>
            <a:pPr lvl="1" eaLnBrk="1" hangingPunct="1"/>
            <a:r>
              <a:rPr lang="en-US" sz="2400" smtClean="0"/>
              <a:t>Significantly simplified (does not include </a:t>
            </a:r>
            <a:r>
              <a:rPr lang="en-US" sz="2400" b="1" smtClean="0">
                <a:latin typeface="Courier New" pitchFamily="49" charset="0"/>
              </a:rPr>
              <a:t>struct, union, enum</a:t>
            </a:r>
            <a:r>
              <a:rPr lang="en-US" sz="2400" smtClean="0"/>
              <a:t>, pointer arithmetic, and half of the assignment coercions of C++) </a:t>
            </a:r>
          </a:p>
          <a:p>
            <a:pPr lvl="1" eaLnBrk="1" hangingPunct="1"/>
            <a:r>
              <a:rPr lang="en-US" sz="2400" smtClean="0"/>
              <a:t>Supports </a:t>
            </a:r>
            <a:r>
              <a:rPr lang="en-US" sz="2400" i="1" smtClean="0"/>
              <a:t>only</a:t>
            </a:r>
            <a:r>
              <a:rPr lang="en-US" sz="2400" smtClean="0"/>
              <a:t> OOP</a:t>
            </a:r>
          </a:p>
          <a:p>
            <a:pPr lvl="1" eaLnBrk="1" hangingPunct="1"/>
            <a:r>
              <a:rPr lang="en-US" sz="2400" smtClean="0"/>
              <a:t>Has references, but not pointers</a:t>
            </a:r>
          </a:p>
          <a:p>
            <a:pPr lvl="1" eaLnBrk="1" hangingPunct="1"/>
            <a:r>
              <a:rPr lang="en-US" sz="2400" smtClean="0"/>
              <a:t>Includes support for applets and a form of  concurrency</a:t>
            </a:r>
          </a:p>
          <a:p>
            <a:pPr eaLnBrk="1" hangingPunct="1"/>
            <a:endParaRPr lang="en-US" sz="2400" smtClean="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2531" name="Footer Placeholder 4"/>
          <p:cNvSpPr>
            <a:spLocks noGrp="1"/>
          </p:cNvSpPr>
          <p:nvPr>
            <p:ph type="ftr" sz="quarter" idx="11"/>
          </p:nvPr>
        </p:nvSpPr>
        <p:spPr>
          <a:noFill/>
        </p:spPr>
        <p:txBody>
          <a:bodyPr/>
          <a:lstStyle/>
          <a:p>
            <a:r>
              <a:rPr lang="en-US" smtClean="0"/>
              <a:t>SYSC 5704: Elements of Computer Systems</a:t>
            </a:r>
          </a:p>
        </p:txBody>
      </p:sp>
      <p:sp>
        <p:nvSpPr>
          <p:cNvPr id="22532" name="Slide Number Placeholder 5"/>
          <p:cNvSpPr>
            <a:spLocks noGrp="1"/>
          </p:cNvSpPr>
          <p:nvPr>
            <p:ph type="sldNum" sz="quarter" idx="12"/>
          </p:nvPr>
        </p:nvSpPr>
        <p:spPr>
          <a:noFill/>
        </p:spPr>
        <p:txBody>
          <a:bodyPr/>
          <a:lstStyle/>
          <a:p>
            <a:fld id="{0FF261BC-0246-468F-BA6E-392CB073D56B}" type="slidenum">
              <a:rPr lang="en-US" smtClean="0"/>
              <a:pPr/>
              <a:t>22</a:t>
            </a:fld>
            <a:endParaRPr lang="en-US" smtClean="0"/>
          </a:p>
        </p:txBody>
      </p:sp>
      <p:sp>
        <p:nvSpPr>
          <p:cNvPr id="22533" name="Rectangle 2"/>
          <p:cNvSpPr>
            <a:spLocks noGrp="1" noChangeArrowheads="1"/>
          </p:cNvSpPr>
          <p:nvPr>
            <p:ph type="title"/>
          </p:nvPr>
        </p:nvSpPr>
        <p:spPr/>
        <p:txBody>
          <a:bodyPr/>
          <a:lstStyle/>
          <a:p>
            <a:pPr eaLnBrk="1" hangingPunct="1"/>
            <a:endParaRPr lang="en-US" smtClean="0"/>
          </a:p>
        </p:txBody>
      </p:sp>
      <p:sp>
        <p:nvSpPr>
          <p:cNvPr id="22534" name="Rectangle 3"/>
          <p:cNvSpPr>
            <a:spLocks noGrp="1" noChangeArrowheads="1"/>
          </p:cNvSpPr>
          <p:nvPr>
            <p:ph type="body" idx="1"/>
          </p:nvPr>
        </p:nvSpPr>
        <p:spPr/>
        <p:txBody>
          <a:bodyPr/>
          <a:lstStyle/>
          <a:p>
            <a:pPr eaLnBrk="1" hangingPunct="1"/>
            <a:r>
              <a:rPr lang="en-US" smtClean="0"/>
              <a:t>Eliminated unsafe features of C++</a:t>
            </a:r>
          </a:p>
          <a:p>
            <a:pPr eaLnBrk="1" hangingPunct="1"/>
            <a:r>
              <a:rPr lang="en-US" smtClean="0"/>
              <a:t>Libraries for applets, GUIs, database access</a:t>
            </a:r>
          </a:p>
          <a:p>
            <a:pPr eaLnBrk="1" hangingPunct="1"/>
            <a:r>
              <a:rPr lang="en-US" smtClean="0"/>
              <a:t>Portable: Java Virtual Machine concept, JIT compilers</a:t>
            </a:r>
          </a:p>
          <a:p>
            <a:pPr eaLnBrk="1" hangingPunct="1"/>
            <a:r>
              <a:rPr lang="en-US" smtClean="0"/>
              <a:t>Widely used for WWW pages</a:t>
            </a:r>
          </a:p>
          <a:p>
            <a:pPr eaLnBrk="1" hangingPunct="1"/>
            <a:r>
              <a:rPr lang="en-US" smtClean="0"/>
              <a:t>Use for other areas increased faster than any other language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3555" name="Footer Placeholder 4"/>
          <p:cNvSpPr>
            <a:spLocks noGrp="1"/>
          </p:cNvSpPr>
          <p:nvPr>
            <p:ph type="ftr" sz="quarter" idx="11"/>
          </p:nvPr>
        </p:nvSpPr>
        <p:spPr>
          <a:noFill/>
        </p:spPr>
        <p:txBody>
          <a:bodyPr/>
          <a:lstStyle/>
          <a:p>
            <a:r>
              <a:rPr lang="en-US" smtClean="0"/>
              <a:t>SYSC 5704: Elements of Computer Systems</a:t>
            </a:r>
          </a:p>
        </p:txBody>
      </p:sp>
      <p:sp>
        <p:nvSpPr>
          <p:cNvPr id="23556" name="Slide Number Placeholder 5"/>
          <p:cNvSpPr>
            <a:spLocks noGrp="1"/>
          </p:cNvSpPr>
          <p:nvPr>
            <p:ph type="sldNum" sz="quarter" idx="12"/>
          </p:nvPr>
        </p:nvSpPr>
        <p:spPr>
          <a:noFill/>
        </p:spPr>
        <p:txBody>
          <a:bodyPr/>
          <a:lstStyle/>
          <a:p>
            <a:fld id="{05474628-76AF-4A7B-9687-2E8D69DDA8F6}" type="slidenum">
              <a:rPr lang="en-US" smtClean="0"/>
              <a:pPr/>
              <a:t>23</a:t>
            </a:fld>
            <a:endParaRPr lang="en-US" smtClean="0"/>
          </a:p>
        </p:txBody>
      </p:sp>
      <p:sp>
        <p:nvSpPr>
          <p:cNvPr id="23557" name="Rectangle 2"/>
          <p:cNvSpPr>
            <a:spLocks noGrp="1" noChangeArrowheads="1"/>
          </p:cNvSpPr>
          <p:nvPr>
            <p:ph type="title"/>
          </p:nvPr>
        </p:nvSpPr>
        <p:spPr/>
        <p:txBody>
          <a:bodyPr/>
          <a:lstStyle/>
          <a:p>
            <a:pPr eaLnBrk="1" hangingPunct="1"/>
            <a:r>
              <a:rPr lang="en-US" smtClean="0"/>
              <a:t>Assembly Programming</a:t>
            </a:r>
          </a:p>
        </p:txBody>
      </p:sp>
      <p:sp>
        <p:nvSpPr>
          <p:cNvPr id="23558" name="Rectangle 3"/>
          <p:cNvSpPr>
            <a:spLocks noGrp="1" noChangeArrowheads="1"/>
          </p:cNvSpPr>
          <p:nvPr>
            <p:ph type="body" idx="1"/>
          </p:nvPr>
        </p:nvSpPr>
        <p:spPr/>
        <p:txBody>
          <a:bodyPr/>
          <a:lstStyle/>
          <a:p>
            <a:pPr eaLnBrk="1" hangingPunct="1"/>
            <a:r>
              <a:rPr lang="en-US" sz="2800" smtClean="0"/>
              <a:t>“</a:t>
            </a:r>
            <a:r>
              <a:rPr lang="en-US" sz="2800" smtClean="0">
                <a:solidFill>
                  <a:schemeClr val="accent2"/>
                </a:solidFill>
              </a:rPr>
              <a:t>Assembly language</a:t>
            </a:r>
            <a:r>
              <a:rPr lang="en-US" sz="2800" smtClean="0"/>
              <a:t>” does not refer to a single language; many assembly languages exists, one for each processor.</a:t>
            </a:r>
          </a:p>
          <a:p>
            <a:pPr eaLnBrk="1" hangingPunct="1"/>
            <a:endParaRPr lang="en-US" sz="2800" smtClean="0"/>
          </a:p>
          <a:p>
            <a:pPr eaLnBrk="1" hangingPunct="1">
              <a:buFontTx/>
              <a:buNone/>
            </a:pPr>
            <a:r>
              <a:rPr lang="en-US" sz="2800" smtClean="0"/>
              <a:t>label: opcode	operand1, operand2…</a:t>
            </a:r>
          </a:p>
          <a:p>
            <a:pPr lvl="1" eaLnBrk="1" hangingPunct="1"/>
            <a:r>
              <a:rPr lang="en-US" sz="2400" smtClean="0"/>
              <a:t>#operands </a:t>
            </a:r>
            <a:r>
              <a:rPr lang="en-US" smtClean="0">
                <a:cs typeface="Arial" charset="0"/>
                <a:sym typeface="Symbol" pitchFamily="18" charset="2"/>
              </a:rPr>
              <a:t></a:t>
            </a:r>
            <a:r>
              <a:rPr lang="en-US" sz="2400" smtClean="0"/>
              <a:t> </a:t>
            </a:r>
            <a:r>
              <a:rPr lang="en-US" sz="2400" smtClean="0">
                <a:cs typeface="Arial" charset="0"/>
              </a:rPr>
              <a:t>CISC,</a:t>
            </a:r>
            <a:r>
              <a:rPr lang="en-US" sz="2400" smtClean="0">
                <a:cs typeface="Arial" charset="0"/>
                <a:sym typeface="Symbol" pitchFamily="18" charset="2"/>
              </a:rPr>
              <a:t> </a:t>
            </a:r>
            <a:r>
              <a:rPr lang="en-US" sz="2400" smtClean="0"/>
              <a:t>RISC</a:t>
            </a:r>
          </a:p>
          <a:p>
            <a:pPr lvl="1" eaLnBrk="1" hangingPunct="1"/>
            <a:r>
              <a:rPr lang="en-US" sz="2400" smtClean="0"/>
              <a:t>Order of operands: Motorola vs Intel</a:t>
            </a:r>
          </a:p>
          <a:p>
            <a:pPr lvl="1" eaLnBrk="1" hangingPunct="1"/>
            <a:r>
              <a:rPr lang="en-US" sz="2400" smtClean="0"/>
              <a:t>Operands = {immediate, memory, register, indirect}</a:t>
            </a:r>
          </a:p>
          <a:p>
            <a:pPr lvl="1" eaLnBrk="1" hangingPunct="1"/>
            <a:r>
              <a:rPr lang="en-US" sz="2400" smtClean="0"/>
              <a:t>Registers </a:t>
            </a:r>
            <a:r>
              <a:rPr lang="en-US" smtClean="0">
                <a:cs typeface="Arial" charset="0"/>
                <a:sym typeface="Symbol" pitchFamily="18" charset="2"/>
              </a:rPr>
              <a:t></a:t>
            </a:r>
            <a:r>
              <a:rPr lang="en-US" sz="2400" smtClean="0"/>
              <a:t> processor architecture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4579" name="Footer Placeholder 4"/>
          <p:cNvSpPr>
            <a:spLocks noGrp="1"/>
          </p:cNvSpPr>
          <p:nvPr>
            <p:ph type="ftr" sz="quarter" idx="11"/>
          </p:nvPr>
        </p:nvSpPr>
        <p:spPr>
          <a:noFill/>
        </p:spPr>
        <p:txBody>
          <a:bodyPr/>
          <a:lstStyle/>
          <a:p>
            <a:r>
              <a:rPr lang="en-US" smtClean="0"/>
              <a:t>SYSC 5704: Elements of Computer Systems</a:t>
            </a:r>
          </a:p>
        </p:txBody>
      </p:sp>
      <p:sp>
        <p:nvSpPr>
          <p:cNvPr id="24580" name="Slide Number Placeholder 5"/>
          <p:cNvSpPr>
            <a:spLocks noGrp="1"/>
          </p:cNvSpPr>
          <p:nvPr>
            <p:ph type="sldNum" sz="quarter" idx="12"/>
          </p:nvPr>
        </p:nvSpPr>
        <p:spPr>
          <a:noFill/>
        </p:spPr>
        <p:txBody>
          <a:bodyPr/>
          <a:lstStyle/>
          <a:p>
            <a:fld id="{4EADDF57-8DB8-4968-8FE3-AB618A0FA642}" type="slidenum">
              <a:rPr lang="en-US" smtClean="0"/>
              <a:pPr/>
              <a:t>24</a:t>
            </a:fld>
            <a:endParaRPr lang="en-US" smtClean="0"/>
          </a:p>
        </p:txBody>
      </p:sp>
      <p:sp>
        <p:nvSpPr>
          <p:cNvPr id="24581" name="Text Box 6"/>
          <p:cNvSpPr>
            <a:spLocks noGrp="1" noChangeArrowheads="1"/>
          </p:cNvSpPr>
          <p:nvPr>
            <p:ph type="body" idx="1"/>
          </p:nvPr>
        </p:nvSpPr>
        <p:spPr>
          <a:xfrm>
            <a:off x="457200" y="2027238"/>
            <a:ext cx="8229600" cy="4525962"/>
          </a:xfrm>
          <a:noFill/>
        </p:spPr>
        <p:txBody>
          <a:bodyPr/>
          <a:lstStyle/>
          <a:p>
            <a:pPr marL="609600" indent="-609600" eaLnBrk="1" hangingPunct="1">
              <a:buFontTx/>
              <a:buNone/>
            </a:pPr>
            <a:r>
              <a:rPr lang="en-US" sz="2000" smtClean="0"/>
              <a:t> </a:t>
            </a:r>
          </a:p>
          <a:p>
            <a:pPr marL="609600" indent="-609600" eaLnBrk="1" hangingPunct="1">
              <a:buFontTx/>
              <a:buNone/>
            </a:pPr>
            <a:r>
              <a:rPr lang="en-US" sz="2000" smtClean="0"/>
              <a:t> </a:t>
            </a:r>
          </a:p>
          <a:p>
            <a:pPr marL="609600" indent="-609600" eaLnBrk="1" hangingPunct="1">
              <a:buFontTx/>
              <a:buNone/>
            </a:pPr>
            <a:r>
              <a:rPr lang="en-US" sz="2000" smtClean="0"/>
              <a:t> </a:t>
            </a:r>
          </a:p>
          <a:p>
            <a:pPr marL="609600" indent="-609600" eaLnBrk="1" hangingPunct="1">
              <a:buFontTx/>
              <a:buNone/>
            </a:pPr>
            <a:r>
              <a:rPr lang="en-US" sz="2000" smtClean="0"/>
              <a:t> </a:t>
            </a:r>
          </a:p>
          <a:p>
            <a:pPr marL="609600" indent="-609600" eaLnBrk="1" hangingPunct="1">
              <a:buFontTx/>
              <a:buNone/>
            </a:pPr>
            <a:r>
              <a:rPr lang="en-US" sz="2000" smtClean="0"/>
              <a:t> </a:t>
            </a:r>
          </a:p>
          <a:p>
            <a:pPr marL="609600" indent="-609600" eaLnBrk="1" hangingPunct="1">
              <a:buFontTx/>
              <a:buNone/>
            </a:pPr>
            <a:r>
              <a:rPr lang="en-US" sz="2000" smtClean="0"/>
              <a:t> </a:t>
            </a:r>
          </a:p>
          <a:p>
            <a:pPr marL="609600" indent="-609600" eaLnBrk="1" hangingPunct="1">
              <a:buFontTx/>
              <a:buNone/>
            </a:pPr>
            <a:r>
              <a:rPr lang="en-US" sz="2000" smtClean="0"/>
              <a:t> </a:t>
            </a:r>
          </a:p>
          <a:p>
            <a:pPr marL="609600" indent="-609600" eaLnBrk="1" hangingPunct="1">
              <a:buFontTx/>
              <a:buAutoNum type="arabicPeriod"/>
            </a:pPr>
            <a:endParaRPr lang="en-US" sz="2000" smtClean="0"/>
          </a:p>
          <a:p>
            <a:pPr marL="609600" indent="-609600" eaLnBrk="1" hangingPunct="1">
              <a:buFontTx/>
              <a:buNone/>
            </a:pPr>
            <a:endParaRPr lang="en-US" sz="2000" smtClean="0"/>
          </a:p>
          <a:p>
            <a:pPr marL="609600" indent="-609600" eaLnBrk="1" hangingPunct="1">
              <a:buFontTx/>
              <a:buNone/>
            </a:pPr>
            <a:r>
              <a:rPr lang="en-US" sz="2000" smtClean="0"/>
              <a:t>Binding of instruction and data to memory addresses can happen at compile time, </a:t>
            </a:r>
            <a:r>
              <a:rPr lang="en-US" sz="2000" b="1" smtClean="0">
                <a:solidFill>
                  <a:schemeClr val="accent1"/>
                </a:solidFill>
              </a:rPr>
              <a:t>load time</a:t>
            </a:r>
            <a:r>
              <a:rPr lang="en-US" sz="2000" smtClean="0"/>
              <a:t>, or execution time.</a:t>
            </a:r>
          </a:p>
          <a:p>
            <a:pPr marL="609600" indent="-609600" eaLnBrk="1" hangingPunct="1">
              <a:buFontTx/>
              <a:buNone/>
            </a:pPr>
            <a:r>
              <a:rPr lang="en-US" sz="2000" smtClean="0"/>
              <a:t>What can you say about the ISA ?</a:t>
            </a:r>
          </a:p>
          <a:p>
            <a:pPr marL="609600" indent="-609600" eaLnBrk="1" hangingPunct="1">
              <a:buFontTx/>
              <a:buAutoNum type="arabicPeriod"/>
            </a:pPr>
            <a:endParaRPr lang="en-US" sz="2000" smtClean="0"/>
          </a:p>
          <a:p>
            <a:pPr marL="609600" indent="-609600" eaLnBrk="1" hangingPunct="1">
              <a:buFontTx/>
              <a:buNone/>
            </a:pPr>
            <a:endParaRPr lang="en-US" sz="2000" smtClean="0"/>
          </a:p>
        </p:txBody>
      </p:sp>
      <p:sp>
        <p:nvSpPr>
          <p:cNvPr id="24582" name="Rectangle 2"/>
          <p:cNvSpPr>
            <a:spLocks noGrp="1" noChangeArrowheads="1"/>
          </p:cNvSpPr>
          <p:nvPr>
            <p:ph type="title"/>
          </p:nvPr>
        </p:nvSpPr>
        <p:spPr>
          <a:xfrm>
            <a:off x="533400" y="152400"/>
            <a:ext cx="8229600" cy="1143000"/>
          </a:xfrm>
        </p:spPr>
        <p:txBody>
          <a:bodyPr/>
          <a:lstStyle/>
          <a:p>
            <a:pPr eaLnBrk="1" hangingPunct="1"/>
            <a:r>
              <a:rPr lang="en-US" sz="3200" smtClean="0"/>
              <a:t>Assembly Process: Symbolic Translation &amp; </a:t>
            </a:r>
            <a:br>
              <a:rPr lang="en-US" sz="3200" smtClean="0"/>
            </a:br>
            <a:r>
              <a:rPr lang="en-US" sz="3200" smtClean="0"/>
              <a:t>Address Binding </a:t>
            </a:r>
          </a:p>
        </p:txBody>
      </p:sp>
      <p:sp>
        <p:nvSpPr>
          <p:cNvPr id="235524" name="Text Box 4"/>
          <p:cNvSpPr txBox="1">
            <a:spLocks noChangeArrowheads="1"/>
          </p:cNvSpPr>
          <p:nvPr/>
        </p:nvSpPr>
        <p:spPr bwMode="auto">
          <a:xfrm>
            <a:off x="1143000" y="2008188"/>
            <a:ext cx="1946275" cy="3563937"/>
          </a:xfrm>
          <a:prstGeom prst="rect">
            <a:avLst/>
          </a:prstGeom>
          <a:noFill/>
          <a:ln w="9525" algn="ctr">
            <a:noFill/>
            <a:miter lim="800000"/>
            <a:headEnd/>
            <a:tailEnd/>
          </a:ln>
          <a:effectLst/>
        </p:spPr>
        <p:txBody>
          <a:bodyPr wrap="none">
            <a:spAutoFit/>
          </a:bodyPr>
          <a:lstStyle/>
          <a:p>
            <a:pPr marL="342900" indent="-342900">
              <a:buFontTx/>
              <a:buNone/>
              <a:defRPr/>
            </a:pPr>
            <a:r>
              <a:rPr lang="en-US" sz="2400" dirty="0"/>
              <a:t>Load x</a:t>
            </a:r>
          </a:p>
          <a:p>
            <a:pPr marL="342900" indent="-342900">
              <a:buFontTx/>
              <a:buNone/>
              <a:defRPr/>
            </a:pPr>
            <a:r>
              <a:rPr lang="en-US" sz="2400" dirty="0"/>
              <a:t>Add y</a:t>
            </a:r>
          </a:p>
          <a:p>
            <a:pPr marL="342900" indent="-342900">
              <a:buFontTx/>
              <a:buNone/>
              <a:defRPr/>
            </a:pPr>
            <a:r>
              <a:rPr lang="en-US" sz="2400" dirty="0"/>
              <a:t>Store z</a:t>
            </a:r>
          </a:p>
          <a:p>
            <a:pPr marL="342900" indent="-342900">
              <a:buFontTx/>
              <a:buNone/>
              <a:defRPr/>
            </a:pPr>
            <a:r>
              <a:rPr lang="en-US" sz="2400" dirty="0"/>
              <a:t>Halt</a:t>
            </a:r>
          </a:p>
          <a:p>
            <a:pPr marL="342900" indent="-342900">
              <a:buFontTx/>
              <a:buNone/>
              <a:defRPr/>
            </a:pPr>
            <a:r>
              <a:rPr lang="en-US" sz="2400" dirty="0"/>
              <a:t>X, </a:t>
            </a:r>
            <a:r>
              <a:rPr lang="en-US" sz="2400" dirty="0">
                <a:solidFill>
                  <a:schemeClr val="accent6"/>
                </a:solidFill>
              </a:rPr>
              <a:t>DEC</a:t>
            </a:r>
            <a:r>
              <a:rPr lang="en-US" sz="2400" dirty="0"/>
              <a:t> 35</a:t>
            </a:r>
          </a:p>
          <a:p>
            <a:pPr marL="342900" indent="-342900">
              <a:buFontTx/>
              <a:buNone/>
              <a:defRPr/>
            </a:pPr>
            <a:r>
              <a:rPr lang="en-US" sz="2400" dirty="0"/>
              <a:t>Y, </a:t>
            </a:r>
            <a:r>
              <a:rPr lang="en-US" sz="2400" dirty="0">
                <a:solidFill>
                  <a:schemeClr val="accent6"/>
                </a:solidFill>
              </a:rPr>
              <a:t>DEC</a:t>
            </a:r>
            <a:r>
              <a:rPr lang="en-US" sz="2400" dirty="0"/>
              <a:t> -23</a:t>
            </a:r>
          </a:p>
          <a:p>
            <a:pPr marL="342900" indent="-342900">
              <a:buFontTx/>
              <a:buNone/>
              <a:defRPr/>
            </a:pPr>
            <a:r>
              <a:rPr lang="en-US" sz="2400" dirty="0"/>
              <a:t>Z. </a:t>
            </a:r>
            <a:r>
              <a:rPr lang="en-US" sz="2400" dirty="0">
                <a:solidFill>
                  <a:schemeClr val="accent6"/>
                </a:solidFill>
              </a:rPr>
              <a:t>HEX</a:t>
            </a:r>
            <a:r>
              <a:rPr lang="en-US" sz="2400" dirty="0"/>
              <a:t> 0000</a:t>
            </a:r>
          </a:p>
          <a:p>
            <a:pPr marL="342900" indent="-342900">
              <a:buFontTx/>
              <a:buNone/>
              <a:defRPr/>
            </a:pPr>
            <a:endParaRPr lang="en-US" sz="2400" dirty="0"/>
          </a:p>
        </p:txBody>
      </p:sp>
      <p:sp>
        <p:nvSpPr>
          <p:cNvPr id="24584" name="Text Box 5"/>
          <p:cNvSpPr txBox="1">
            <a:spLocks noChangeArrowheads="1"/>
          </p:cNvSpPr>
          <p:nvPr/>
        </p:nvSpPr>
        <p:spPr bwMode="auto">
          <a:xfrm>
            <a:off x="3378200" y="2008188"/>
            <a:ext cx="1041400" cy="3524250"/>
          </a:xfrm>
          <a:prstGeom prst="rect">
            <a:avLst/>
          </a:prstGeom>
          <a:noFill/>
          <a:ln w="9525" algn="ctr">
            <a:noFill/>
            <a:miter lim="800000"/>
            <a:headEnd/>
            <a:tailEnd/>
          </a:ln>
        </p:spPr>
        <p:txBody>
          <a:bodyPr wrap="none">
            <a:spAutoFit/>
          </a:bodyPr>
          <a:lstStyle/>
          <a:p>
            <a:pPr marL="342900" indent="-342900">
              <a:buFontTx/>
              <a:buNone/>
            </a:pPr>
            <a:r>
              <a:rPr lang="en-US" sz="2400"/>
              <a:t>1</a:t>
            </a:r>
            <a:r>
              <a:rPr lang="en-US" sz="2400">
                <a:solidFill>
                  <a:schemeClr val="accent1"/>
                </a:solidFill>
              </a:rPr>
              <a:t>+</a:t>
            </a:r>
            <a:r>
              <a:rPr lang="en-US" sz="2400"/>
              <a:t>004</a:t>
            </a:r>
          </a:p>
          <a:p>
            <a:pPr marL="342900" indent="-342900">
              <a:buFontTx/>
              <a:buNone/>
            </a:pPr>
            <a:r>
              <a:rPr lang="en-US" sz="2400"/>
              <a:t>3</a:t>
            </a:r>
            <a:r>
              <a:rPr lang="en-US" sz="2400">
                <a:solidFill>
                  <a:schemeClr val="accent1"/>
                </a:solidFill>
              </a:rPr>
              <a:t>+</a:t>
            </a:r>
            <a:r>
              <a:rPr lang="en-US" sz="2400"/>
              <a:t>005</a:t>
            </a:r>
          </a:p>
          <a:p>
            <a:pPr marL="342900" indent="-342900">
              <a:buFontTx/>
              <a:buNone/>
            </a:pPr>
            <a:r>
              <a:rPr lang="en-US" sz="2400"/>
              <a:t>2</a:t>
            </a:r>
            <a:r>
              <a:rPr lang="en-US" sz="2400">
                <a:solidFill>
                  <a:schemeClr val="accent1"/>
                </a:solidFill>
              </a:rPr>
              <a:t>+</a:t>
            </a:r>
            <a:r>
              <a:rPr lang="en-US" sz="2400"/>
              <a:t>006</a:t>
            </a:r>
          </a:p>
          <a:p>
            <a:pPr marL="342900" indent="-342900">
              <a:buFontTx/>
              <a:buNone/>
            </a:pPr>
            <a:r>
              <a:rPr lang="en-US" sz="2400"/>
              <a:t>7000</a:t>
            </a:r>
          </a:p>
          <a:p>
            <a:pPr marL="342900" indent="-342900">
              <a:buFontTx/>
              <a:buNone/>
            </a:pPr>
            <a:r>
              <a:rPr lang="en-US" sz="2400"/>
              <a:t>0023</a:t>
            </a:r>
          </a:p>
          <a:p>
            <a:pPr marL="342900" indent="-342900">
              <a:buFontTx/>
              <a:buNone/>
            </a:pPr>
            <a:r>
              <a:rPr lang="en-US" sz="2400"/>
              <a:t>FFE9</a:t>
            </a:r>
          </a:p>
          <a:p>
            <a:pPr marL="342900" indent="-342900">
              <a:buFontTx/>
              <a:buNone/>
            </a:pPr>
            <a:r>
              <a:rPr lang="en-US" sz="2400"/>
              <a:t>0000</a:t>
            </a:r>
          </a:p>
          <a:p>
            <a:pPr marL="342900" indent="-342900">
              <a:buFontTx/>
              <a:buNone/>
            </a:pPr>
            <a:endParaRPr lang="en-US" sz="2400"/>
          </a:p>
        </p:txBody>
      </p:sp>
      <p:sp>
        <p:nvSpPr>
          <p:cNvPr id="24585" name="Text Box 7"/>
          <p:cNvSpPr txBox="1">
            <a:spLocks noChangeArrowheads="1"/>
          </p:cNvSpPr>
          <p:nvPr/>
        </p:nvSpPr>
        <p:spPr bwMode="auto">
          <a:xfrm>
            <a:off x="1050925" y="1387475"/>
            <a:ext cx="1727200" cy="519113"/>
          </a:xfrm>
          <a:prstGeom prst="rect">
            <a:avLst/>
          </a:prstGeom>
          <a:noFill/>
          <a:ln w="9525" algn="ctr">
            <a:noFill/>
            <a:miter lim="800000"/>
            <a:headEnd/>
            <a:tailEnd/>
          </a:ln>
        </p:spPr>
        <p:txBody>
          <a:bodyPr wrap="none">
            <a:spAutoFit/>
          </a:bodyPr>
          <a:lstStyle/>
          <a:p>
            <a:pPr marL="342900" indent="-342900">
              <a:buFontTx/>
              <a:buNone/>
            </a:pPr>
            <a:r>
              <a:rPr lang="en-US"/>
              <a:t>Assembly</a:t>
            </a:r>
          </a:p>
        </p:txBody>
      </p:sp>
      <p:sp>
        <p:nvSpPr>
          <p:cNvPr id="24586" name="Text Box 8"/>
          <p:cNvSpPr txBox="1">
            <a:spLocks noChangeArrowheads="1"/>
          </p:cNvSpPr>
          <p:nvPr/>
        </p:nvSpPr>
        <p:spPr bwMode="auto">
          <a:xfrm>
            <a:off x="3040063" y="1387475"/>
            <a:ext cx="1531937" cy="519113"/>
          </a:xfrm>
          <a:prstGeom prst="rect">
            <a:avLst/>
          </a:prstGeom>
          <a:noFill/>
          <a:ln w="9525" algn="ctr">
            <a:noFill/>
            <a:miter lim="800000"/>
            <a:headEnd/>
            <a:tailEnd/>
          </a:ln>
        </p:spPr>
        <p:txBody>
          <a:bodyPr wrap="none">
            <a:spAutoFit/>
          </a:bodyPr>
          <a:lstStyle/>
          <a:p>
            <a:pPr marL="342900" indent="-342900">
              <a:buFontTx/>
              <a:buNone/>
            </a:pPr>
            <a:r>
              <a:rPr lang="en-US"/>
              <a:t>Machine</a:t>
            </a:r>
          </a:p>
        </p:txBody>
      </p:sp>
      <p:grpSp>
        <p:nvGrpSpPr>
          <p:cNvPr id="2" name="Group 14"/>
          <p:cNvGrpSpPr>
            <a:grpSpLocks/>
          </p:cNvGrpSpPr>
          <p:nvPr/>
        </p:nvGrpSpPr>
        <p:grpSpPr bwMode="auto">
          <a:xfrm>
            <a:off x="5334000" y="1951038"/>
            <a:ext cx="1616075" cy="3438525"/>
            <a:chOff x="3360" y="858"/>
            <a:chExt cx="1018" cy="2166"/>
          </a:xfrm>
        </p:grpSpPr>
        <p:sp>
          <p:nvSpPr>
            <p:cNvPr id="24594" name="Rectangle 13"/>
            <p:cNvSpPr>
              <a:spLocks noChangeArrowheads="1"/>
            </p:cNvSpPr>
            <p:nvPr/>
          </p:nvSpPr>
          <p:spPr bwMode="auto">
            <a:xfrm>
              <a:off x="3360" y="1056"/>
              <a:ext cx="432" cy="1968"/>
            </a:xfrm>
            <a:prstGeom prst="rect">
              <a:avLst/>
            </a:prstGeom>
            <a:solidFill>
              <a:schemeClr val="accent1"/>
            </a:solidFill>
            <a:ln w="9525" algn="ctr">
              <a:noFill/>
              <a:miter lim="800000"/>
              <a:headEnd/>
              <a:tailEnd/>
            </a:ln>
          </p:spPr>
          <p:txBody>
            <a:bodyPr wrap="none" anchor="ctr"/>
            <a:lstStyle/>
            <a:p>
              <a:endParaRPr lang="en-US"/>
            </a:p>
          </p:txBody>
        </p:sp>
        <p:sp>
          <p:nvSpPr>
            <p:cNvPr id="24595" name="Text Box 9"/>
            <p:cNvSpPr txBox="1">
              <a:spLocks noChangeArrowheads="1"/>
            </p:cNvSpPr>
            <p:nvPr/>
          </p:nvSpPr>
          <p:spPr bwMode="auto">
            <a:xfrm>
              <a:off x="3360" y="1056"/>
              <a:ext cx="1018" cy="1950"/>
            </a:xfrm>
            <a:prstGeom prst="rect">
              <a:avLst/>
            </a:prstGeom>
            <a:noFill/>
            <a:ln w="9525" algn="ctr">
              <a:solidFill>
                <a:schemeClr val="tx1"/>
              </a:solidFill>
              <a:miter lim="800000"/>
              <a:headEnd/>
              <a:tailEnd/>
            </a:ln>
          </p:spPr>
          <p:txBody>
            <a:bodyPr wrap="none">
              <a:spAutoFit/>
            </a:bodyPr>
            <a:lstStyle/>
            <a:p>
              <a:pPr marL="342900" indent="-342900">
                <a:buFontTx/>
                <a:buAutoNum type="arabicPlain" startAt="250"/>
              </a:pPr>
              <a:r>
                <a:rPr lang="en-US" sz="2400"/>
                <a:t>  1254</a:t>
              </a:r>
            </a:p>
            <a:p>
              <a:pPr marL="342900" indent="-342900">
                <a:buFontTx/>
                <a:buAutoNum type="arabicPlain" startAt="250"/>
              </a:pPr>
              <a:r>
                <a:rPr lang="en-US" sz="2400"/>
                <a:t>  3255</a:t>
              </a:r>
            </a:p>
            <a:p>
              <a:pPr marL="342900" indent="-342900">
                <a:buFontTx/>
                <a:buAutoNum type="arabicPlain" startAt="250"/>
              </a:pPr>
              <a:r>
                <a:rPr lang="en-US" sz="2400"/>
                <a:t>  2256</a:t>
              </a:r>
            </a:p>
            <a:p>
              <a:pPr marL="342900" indent="-342900">
                <a:buFontTx/>
                <a:buAutoNum type="arabicPlain" startAt="250"/>
              </a:pPr>
              <a:r>
                <a:rPr lang="en-US" sz="2400"/>
                <a:t>  7000</a:t>
              </a:r>
            </a:p>
            <a:p>
              <a:pPr marL="342900" indent="-342900">
                <a:buFontTx/>
                <a:buAutoNum type="arabicPlain" startAt="250"/>
              </a:pPr>
              <a:r>
                <a:rPr lang="en-US" sz="2400"/>
                <a:t>  0023</a:t>
              </a:r>
            </a:p>
            <a:p>
              <a:pPr marL="342900" indent="-342900">
                <a:buFontTx/>
                <a:buAutoNum type="arabicPlain" startAt="250"/>
              </a:pPr>
              <a:r>
                <a:rPr lang="en-US" sz="2400"/>
                <a:t>  FFE9</a:t>
              </a:r>
            </a:p>
            <a:p>
              <a:pPr marL="342900" indent="-342900">
                <a:buFontTx/>
                <a:buAutoNum type="arabicPlain" startAt="250"/>
              </a:pPr>
              <a:r>
                <a:rPr lang="en-US" sz="2400"/>
                <a:t>  0000</a:t>
              </a:r>
            </a:p>
          </p:txBody>
        </p:sp>
        <p:sp>
          <p:nvSpPr>
            <p:cNvPr id="24596" name="Line 11"/>
            <p:cNvSpPr>
              <a:spLocks noChangeShapeType="1"/>
            </p:cNvSpPr>
            <p:nvPr/>
          </p:nvSpPr>
          <p:spPr bwMode="auto">
            <a:xfrm>
              <a:off x="3792" y="1056"/>
              <a:ext cx="0" cy="1968"/>
            </a:xfrm>
            <a:prstGeom prst="line">
              <a:avLst/>
            </a:prstGeom>
            <a:noFill/>
            <a:ln w="9525">
              <a:solidFill>
                <a:schemeClr val="tx1"/>
              </a:solidFill>
              <a:round/>
              <a:headEnd/>
              <a:tailEnd/>
            </a:ln>
          </p:spPr>
          <p:txBody>
            <a:bodyPr/>
            <a:lstStyle/>
            <a:p>
              <a:endParaRPr lang="en-US"/>
            </a:p>
          </p:txBody>
        </p:sp>
        <p:sp>
          <p:nvSpPr>
            <p:cNvPr id="24597" name="Text Box 12"/>
            <p:cNvSpPr txBox="1">
              <a:spLocks noChangeArrowheads="1"/>
            </p:cNvSpPr>
            <p:nvPr/>
          </p:nvSpPr>
          <p:spPr bwMode="auto">
            <a:xfrm>
              <a:off x="3360" y="858"/>
              <a:ext cx="1010" cy="198"/>
            </a:xfrm>
            <a:prstGeom prst="rect">
              <a:avLst/>
            </a:prstGeom>
            <a:solidFill>
              <a:schemeClr val="accent1"/>
            </a:solidFill>
            <a:ln w="9525" algn="ctr">
              <a:solidFill>
                <a:schemeClr val="tx1"/>
              </a:solidFill>
              <a:miter lim="800000"/>
              <a:headEnd/>
              <a:tailEnd/>
            </a:ln>
          </p:spPr>
          <p:txBody>
            <a:bodyPr wrap="none">
              <a:spAutoFit/>
            </a:bodyPr>
            <a:lstStyle/>
            <a:p>
              <a:pPr marL="342900" indent="-342900">
                <a:buFontTx/>
                <a:buNone/>
              </a:pPr>
              <a:r>
                <a:rPr lang="en-US" sz="1400"/>
                <a:t>Address Contents</a:t>
              </a:r>
            </a:p>
          </p:txBody>
        </p:sp>
      </p:grpSp>
      <p:grpSp>
        <p:nvGrpSpPr>
          <p:cNvPr id="3" name="Group 16"/>
          <p:cNvGrpSpPr>
            <a:grpSpLocks/>
          </p:cNvGrpSpPr>
          <p:nvPr/>
        </p:nvGrpSpPr>
        <p:grpSpPr bwMode="auto">
          <a:xfrm>
            <a:off x="7086600" y="1951038"/>
            <a:ext cx="1616075" cy="3438525"/>
            <a:chOff x="3360" y="858"/>
            <a:chExt cx="1018" cy="2166"/>
          </a:xfrm>
        </p:grpSpPr>
        <p:sp>
          <p:nvSpPr>
            <p:cNvPr id="24590" name="Rectangle 17"/>
            <p:cNvSpPr>
              <a:spLocks noChangeArrowheads="1"/>
            </p:cNvSpPr>
            <p:nvPr/>
          </p:nvSpPr>
          <p:spPr bwMode="auto">
            <a:xfrm>
              <a:off x="3360" y="1056"/>
              <a:ext cx="432" cy="1968"/>
            </a:xfrm>
            <a:prstGeom prst="rect">
              <a:avLst/>
            </a:prstGeom>
            <a:solidFill>
              <a:schemeClr val="accent1"/>
            </a:solidFill>
            <a:ln w="9525" algn="ctr">
              <a:noFill/>
              <a:miter lim="800000"/>
              <a:headEnd/>
              <a:tailEnd/>
            </a:ln>
          </p:spPr>
          <p:txBody>
            <a:bodyPr wrap="none" anchor="ctr"/>
            <a:lstStyle/>
            <a:p>
              <a:endParaRPr lang="en-US"/>
            </a:p>
          </p:txBody>
        </p:sp>
        <p:sp>
          <p:nvSpPr>
            <p:cNvPr id="24591" name="Text Box 18"/>
            <p:cNvSpPr txBox="1">
              <a:spLocks noChangeArrowheads="1"/>
            </p:cNvSpPr>
            <p:nvPr/>
          </p:nvSpPr>
          <p:spPr bwMode="auto">
            <a:xfrm>
              <a:off x="3360" y="1056"/>
              <a:ext cx="1018" cy="1950"/>
            </a:xfrm>
            <a:prstGeom prst="rect">
              <a:avLst/>
            </a:prstGeom>
            <a:noFill/>
            <a:ln w="9525" algn="ctr">
              <a:solidFill>
                <a:schemeClr val="tx1"/>
              </a:solidFill>
              <a:miter lim="800000"/>
              <a:headEnd/>
              <a:tailEnd/>
            </a:ln>
          </p:spPr>
          <p:txBody>
            <a:bodyPr wrap="none">
              <a:spAutoFit/>
            </a:bodyPr>
            <a:lstStyle/>
            <a:p>
              <a:pPr marL="342900" indent="-342900">
                <a:buFontTx/>
                <a:buNone/>
              </a:pPr>
              <a:r>
                <a:rPr lang="en-US" sz="2400"/>
                <a:t>400  1404</a:t>
              </a:r>
            </a:p>
            <a:p>
              <a:pPr marL="342900" indent="-342900">
                <a:buFontTx/>
                <a:buAutoNum type="arabicPlain" startAt="401"/>
              </a:pPr>
              <a:r>
                <a:rPr lang="en-US" sz="2400"/>
                <a:t>  3405</a:t>
              </a:r>
            </a:p>
            <a:p>
              <a:pPr marL="342900" indent="-342900">
                <a:buFontTx/>
                <a:buAutoNum type="arabicPlain" startAt="401"/>
              </a:pPr>
              <a:r>
                <a:rPr lang="en-US" sz="2400"/>
                <a:t>  2406</a:t>
              </a:r>
            </a:p>
            <a:p>
              <a:pPr marL="342900" indent="-342900">
                <a:buFontTx/>
                <a:buAutoNum type="arabicPlain" startAt="401"/>
              </a:pPr>
              <a:r>
                <a:rPr lang="en-US" sz="2400"/>
                <a:t>  7000</a:t>
              </a:r>
            </a:p>
            <a:p>
              <a:pPr marL="342900" indent="-342900">
                <a:buFontTx/>
                <a:buAutoNum type="arabicPlain" startAt="401"/>
              </a:pPr>
              <a:r>
                <a:rPr lang="en-US" sz="2400"/>
                <a:t>  0023</a:t>
              </a:r>
            </a:p>
            <a:p>
              <a:pPr marL="342900" indent="-342900">
                <a:buFontTx/>
                <a:buAutoNum type="arabicPlain" startAt="401"/>
              </a:pPr>
              <a:r>
                <a:rPr lang="en-US" sz="2400"/>
                <a:t>  FFE9</a:t>
              </a:r>
            </a:p>
            <a:p>
              <a:pPr marL="342900" indent="-342900">
                <a:buFontTx/>
                <a:buAutoNum type="arabicPlain" startAt="401"/>
              </a:pPr>
              <a:r>
                <a:rPr lang="en-US" sz="2400"/>
                <a:t>  0000</a:t>
              </a:r>
            </a:p>
          </p:txBody>
        </p:sp>
        <p:sp>
          <p:nvSpPr>
            <p:cNvPr id="24592" name="Line 19"/>
            <p:cNvSpPr>
              <a:spLocks noChangeShapeType="1"/>
            </p:cNvSpPr>
            <p:nvPr/>
          </p:nvSpPr>
          <p:spPr bwMode="auto">
            <a:xfrm>
              <a:off x="3792" y="1056"/>
              <a:ext cx="0" cy="1968"/>
            </a:xfrm>
            <a:prstGeom prst="line">
              <a:avLst/>
            </a:prstGeom>
            <a:noFill/>
            <a:ln w="9525">
              <a:solidFill>
                <a:schemeClr val="tx1"/>
              </a:solidFill>
              <a:round/>
              <a:headEnd/>
              <a:tailEnd/>
            </a:ln>
          </p:spPr>
          <p:txBody>
            <a:bodyPr/>
            <a:lstStyle/>
            <a:p>
              <a:endParaRPr lang="en-US"/>
            </a:p>
          </p:txBody>
        </p:sp>
        <p:sp>
          <p:nvSpPr>
            <p:cNvPr id="24593" name="Text Box 20"/>
            <p:cNvSpPr txBox="1">
              <a:spLocks noChangeArrowheads="1"/>
            </p:cNvSpPr>
            <p:nvPr/>
          </p:nvSpPr>
          <p:spPr bwMode="auto">
            <a:xfrm>
              <a:off x="3360" y="858"/>
              <a:ext cx="1010" cy="198"/>
            </a:xfrm>
            <a:prstGeom prst="rect">
              <a:avLst/>
            </a:prstGeom>
            <a:solidFill>
              <a:schemeClr val="accent1"/>
            </a:solidFill>
            <a:ln w="9525" algn="ctr">
              <a:solidFill>
                <a:schemeClr val="tx1"/>
              </a:solidFill>
              <a:miter lim="800000"/>
              <a:headEnd/>
              <a:tailEnd/>
            </a:ln>
          </p:spPr>
          <p:txBody>
            <a:bodyPr wrap="none">
              <a:spAutoFit/>
            </a:bodyPr>
            <a:lstStyle/>
            <a:p>
              <a:pPr marL="342900" indent="-342900">
                <a:buFontTx/>
                <a:buNone/>
              </a:pPr>
              <a:r>
                <a:rPr lang="en-US" sz="1400"/>
                <a:t>Address Contents</a:t>
              </a:r>
            </a:p>
          </p:txBody>
        </p:sp>
      </p:grpSp>
      <p:sp>
        <p:nvSpPr>
          <p:cNvPr id="235542" name="Text Box 22"/>
          <p:cNvSpPr txBox="1">
            <a:spLocks noChangeArrowheads="1"/>
          </p:cNvSpPr>
          <p:nvPr/>
        </p:nvSpPr>
        <p:spPr bwMode="auto">
          <a:xfrm>
            <a:off x="5410200" y="1387475"/>
            <a:ext cx="1295400" cy="519113"/>
          </a:xfrm>
          <a:prstGeom prst="rect">
            <a:avLst/>
          </a:prstGeom>
          <a:solidFill>
            <a:schemeClr val="accent1"/>
          </a:solidFill>
          <a:ln w="9525" algn="ctr">
            <a:noFill/>
            <a:miter lim="800000"/>
            <a:headEnd/>
            <a:tailEnd/>
          </a:ln>
        </p:spPr>
        <p:txBody>
          <a:bodyPr wrap="none">
            <a:spAutoFit/>
          </a:bodyPr>
          <a:lstStyle/>
          <a:p>
            <a:pPr marL="342900" indent="-342900">
              <a:buFontTx/>
              <a:buNone/>
            </a:pPr>
            <a:r>
              <a:rPr lang="en-US"/>
              <a:t>Loader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2"/>
                                        </p:tgtEl>
                                        <p:attrNameLst>
                                          <p:attrName>style.visibility</p:attrName>
                                        </p:attrNameLst>
                                      </p:cBhvr>
                                      <p:to>
                                        <p:strVal val="visible"/>
                                      </p:to>
                                    </p:set>
                                    <p:anim calcmode="lin" valueType="num">
                                      <p:cBhvr additive="base">
                                        <p:cTn id="7" dur="500" fill="hold"/>
                                        <p:tgtEl>
                                          <p:spTgt spid="235542"/>
                                        </p:tgtEl>
                                        <p:attrNameLst>
                                          <p:attrName>ppt_x</p:attrName>
                                        </p:attrNameLst>
                                      </p:cBhvr>
                                      <p:tavLst>
                                        <p:tav tm="0">
                                          <p:val>
                                            <p:strVal val="#ppt_x"/>
                                          </p:val>
                                        </p:tav>
                                        <p:tav tm="100000">
                                          <p:val>
                                            <p:strVal val="#ppt_x"/>
                                          </p:val>
                                        </p:tav>
                                      </p:tavLst>
                                    </p:anim>
                                    <p:anim calcmode="lin" valueType="num">
                                      <p:cBhvr additive="base">
                                        <p:cTn id="8" dur="500" fill="hold"/>
                                        <p:tgtEl>
                                          <p:spTgt spid="2355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5603" name="Footer Placeholder 4"/>
          <p:cNvSpPr>
            <a:spLocks noGrp="1"/>
          </p:cNvSpPr>
          <p:nvPr>
            <p:ph type="ftr" sz="quarter" idx="11"/>
          </p:nvPr>
        </p:nvSpPr>
        <p:spPr>
          <a:noFill/>
        </p:spPr>
        <p:txBody>
          <a:bodyPr/>
          <a:lstStyle/>
          <a:p>
            <a:r>
              <a:rPr lang="en-US" smtClean="0"/>
              <a:t>SYSC 5704: Elements of Computer Systems</a:t>
            </a:r>
          </a:p>
        </p:txBody>
      </p:sp>
      <p:sp>
        <p:nvSpPr>
          <p:cNvPr id="25604" name="Slide Number Placeholder 5"/>
          <p:cNvSpPr>
            <a:spLocks noGrp="1"/>
          </p:cNvSpPr>
          <p:nvPr>
            <p:ph type="sldNum" sz="quarter" idx="12"/>
          </p:nvPr>
        </p:nvSpPr>
        <p:spPr>
          <a:noFill/>
        </p:spPr>
        <p:txBody>
          <a:bodyPr/>
          <a:lstStyle/>
          <a:p>
            <a:fld id="{A790CE88-5A74-4343-8DA7-0FBE61236A54}" type="slidenum">
              <a:rPr lang="en-US" smtClean="0"/>
              <a:pPr/>
              <a:t>25</a:t>
            </a:fld>
            <a:endParaRPr lang="en-US" smtClean="0"/>
          </a:p>
        </p:txBody>
      </p:sp>
      <p:sp>
        <p:nvSpPr>
          <p:cNvPr id="25605" name="Rectangle 2"/>
          <p:cNvSpPr>
            <a:spLocks noGrp="1" noChangeArrowheads="1"/>
          </p:cNvSpPr>
          <p:nvPr>
            <p:ph type="title"/>
          </p:nvPr>
        </p:nvSpPr>
        <p:spPr/>
        <p:txBody>
          <a:bodyPr/>
          <a:lstStyle/>
          <a:p>
            <a:pPr eaLnBrk="1" hangingPunct="1">
              <a:defRPr/>
            </a:pPr>
            <a:r>
              <a:rPr lang="en-US" dirty="0" err="1" smtClean="0">
                <a:solidFill>
                  <a:schemeClr val="accent6"/>
                </a:solidFill>
              </a:rPr>
              <a:t>Pseudo</a:t>
            </a:r>
            <a:r>
              <a:rPr lang="en-US" dirty="0" err="1" smtClean="0"/>
              <a:t>instructions</a:t>
            </a:r>
            <a:r>
              <a:rPr lang="en-US" dirty="0" smtClean="0"/>
              <a:t> Pentium 4</a:t>
            </a:r>
          </a:p>
        </p:txBody>
      </p:sp>
      <p:sp>
        <p:nvSpPr>
          <p:cNvPr id="25606" name="Rectangle 3"/>
          <p:cNvSpPr>
            <a:spLocks noGrp="1" noChangeArrowheads="1"/>
          </p:cNvSpPr>
          <p:nvPr>
            <p:ph type="body" idx="1"/>
          </p:nvPr>
        </p:nvSpPr>
        <p:spPr/>
        <p:txBody>
          <a:bodyPr/>
          <a:lstStyle/>
          <a:p>
            <a:pPr algn="ctr" eaLnBrk="1" hangingPunct="1">
              <a:buFontTx/>
              <a:buNone/>
            </a:pPr>
            <a:endParaRPr lang="en-US" smtClean="0"/>
          </a:p>
        </p:txBody>
      </p:sp>
      <p:pic>
        <p:nvPicPr>
          <p:cNvPr id="25607" name="Picture 4"/>
          <p:cNvPicPr>
            <a:picLocks noChangeAspect="1" noChangeArrowheads="1"/>
          </p:cNvPicPr>
          <p:nvPr/>
        </p:nvPicPr>
        <p:blipFill>
          <a:blip r:embed="rId2" cstate="print"/>
          <a:srcRect/>
          <a:stretch>
            <a:fillRect/>
          </a:stretch>
        </p:blipFill>
        <p:spPr bwMode="auto">
          <a:xfrm>
            <a:off x="285750" y="1500188"/>
            <a:ext cx="8572500" cy="3857625"/>
          </a:xfrm>
          <a:prstGeom prst="rect">
            <a:avLst/>
          </a:prstGeom>
          <a:noFill/>
          <a:ln w="9525">
            <a:noFill/>
            <a:miter lim="800000"/>
            <a:headEnd/>
            <a:tailEnd/>
          </a:ln>
        </p:spPr>
      </p:pic>
      <p:pic>
        <p:nvPicPr>
          <p:cNvPr id="25608" name="Picture 5"/>
          <p:cNvPicPr>
            <a:picLocks noChangeAspect="1" noChangeArrowheads="1"/>
          </p:cNvPicPr>
          <p:nvPr/>
        </p:nvPicPr>
        <p:blipFill>
          <a:blip r:embed="rId3" cstate="print"/>
          <a:srcRect/>
          <a:stretch>
            <a:fillRect/>
          </a:stretch>
        </p:blipFill>
        <p:spPr bwMode="auto">
          <a:xfrm>
            <a:off x="8655050" y="1531938"/>
            <a:ext cx="285750" cy="1936750"/>
          </a:xfrm>
          <a:prstGeom prst="rect">
            <a:avLst/>
          </a:prstGeom>
          <a:noFill/>
          <a:ln w="9525">
            <a:noFill/>
            <a:miter lim="800000"/>
            <a:headEnd/>
            <a:tailEnd/>
          </a:ln>
        </p:spPr>
      </p:pic>
      <p:pic>
        <p:nvPicPr>
          <p:cNvPr id="25609" name="Picture 6"/>
          <p:cNvPicPr>
            <a:picLocks noChangeAspect="1" noChangeArrowheads="1"/>
          </p:cNvPicPr>
          <p:nvPr/>
        </p:nvPicPr>
        <p:blipFill>
          <a:blip r:embed="rId3" cstate="print"/>
          <a:srcRect/>
          <a:stretch>
            <a:fillRect/>
          </a:stretch>
        </p:blipFill>
        <p:spPr bwMode="auto">
          <a:xfrm>
            <a:off x="8655050" y="3425825"/>
            <a:ext cx="285750" cy="1933575"/>
          </a:xfrm>
          <a:prstGeom prst="rect">
            <a:avLst/>
          </a:prstGeom>
          <a:noFill/>
          <a:ln w="9525">
            <a:noFill/>
            <a:miter lim="800000"/>
            <a:headEnd/>
            <a:tailEnd/>
          </a:ln>
        </p:spPr>
      </p:pic>
      <p:pic>
        <p:nvPicPr>
          <p:cNvPr id="25610" name="Picture 7"/>
          <p:cNvPicPr>
            <a:picLocks noChangeAspect="1" noChangeArrowheads="1"/>
          </p:cNvPicPr>
          <p:nvPr/>
        </p:nvPicPr>
        <p:blipFill>
          <a:blip r:embed="rId4" cstate="print"/>
          <a:srcRect/>
          <a:stretch>
            <a:fillRect/>
          </a:stretch>
        </p:blipFill>
        <p:spPr bwMode="auto">
          <a:xfrm>
            <a:off x="8312150" y="3811588"/>
            <a:ext cx="523875" cy="247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6627" name="Footer Placeholder 4"/>
          <p:cNvSpPr>
            <a:spLocks noGrp="1"/>
          </p:cNvSpPr>
          <p:nvPr>
            <p:ph type="ftr" sz="quarter" idx="11"/>
          </p:nvPr>
        </p:nvSpPr>
        <p:spPr>
          <a:noFill/>
        </p:spPr>
        <p:txBody>
          <a:bodyPr/>
          <a:lstStyle/>
          <a:p>
            <a:r>
              <a:rPr lang="en-US" smtClean="0"/>
              <a:t>SYSC 5704: Elements of Computer Systems</a:t>
            </a:r>
          </a:p>
        </p:txBody>
      </p:sp>
      <p:sp>
        <p:nvSpPr>
          <p:cNvPr id="26628" name="Slide Number Placeholder 5"/>
          <p:cNvSpPr>
            <a:spLocks noGrp="1"/>
          </p:cNvSpPr>
          <p:nvPr>
            <p:ph type="sldNum" sz="quarter" idx="12"/>
          </p:nvPr>
        </p:nvSpPr>
        <p:spPr>
          <a:noFill/>
        </p:spPr>
        <p:txBody>
          <a:bodyPr/>
          <a:lstStyle/>
          <a:p>
            <a:fld id="{142739B3-DFA1-494B-BF27-5AF43AFAD281}" type="slidenum">
              <a:rPr lang="en-US" smtClean="0"/>
              <a:pPr/>
              <a:t>26</a:t>
            </a:fld>
            <a:endParaRPr lang="en-US" smtClean="0"/>
          </a:p>
        </p:txBody>
      </p:sp>
      <p:sp>
        <p:nvSpPr>
          <p:cNvPr id="26629" name="Rectangle 2"/>
          <p:cNvSpPr>
            <a:spLocks noGrp="1" noChangeArrowheads="1"/>
          </p:cNvSpPr>
          <p:nvPr>
            <p:ph type="title"/>
          </p:nvPr>
        </p:nvSpPr>
        <p:spPr/>
        <p:txBody>
          <a:bodyPr/>
          <a:lstStyle/>
          <a:p>
            <a:pPr eaLnBrk="1" hangingPunct="1"/>
            <a:r>
              <a:rPr lang="en-US" smtClean="0"/>
              <a:t>Pseudoinstructions (2)</a:t>
            </a:r>
          </a:p>
        </p:txBody>
      </p:sp>
      <p:sp>
        <p:nvSpPr>
          <p:cNvPr id="26630" name="Rectangle 3"/>
          <p:cNvSpPr>
            <a:spLocks noGrp="1" noChangeArrowheads="1"/>
          </p:cNvSpPr>
          <p:nvPr>
            <p:ph type="body" idx="1"/>
          </p:nvPr>
        </p:nvSpPr>
        <p:spPr/>
        <p:txBody>
          <a:bodyPr/>
          <a:lstStyle/>
          <a:p>
            <a:pPr algn="ctr" eaLnBrk="1" hangingPunct="1">
              <a:buFontTx/>
              <a:buNone/>
            </a:pPr>
            <a:endParaRPr lang="en-US" smtClean="0"/>
          </a:p>
        </p:txBody>
      </p:sp>
      <p:pic>
        <p:nvPicPr>
          <p:cNvPr id="26631" name="Picture 4"/>
          <p:cNvPicPr>
            <a:picLocks noChangeAspect="1" noChangeArrowheads="1"/>
          </p:cNvPicPr>
          <p:nvPr/>
        </p:nvPicPr>
        <p:blipFill>
          <a:blip r:embed="rId2" cstate="print"/>
          <a:srcRect/>
          <a:stretch>
            <a:fillRect/>
          </a:stretch>
        </p:blipFill>
        <p:spPr bwMode="auto">
          <a:xfrm>
            <a:off x="390525" y="1814513"/>
            <a:ext cx="8362950" cy="3228975"/>
          </a:xfrm>
          <a:prstGeom prst="rect">
            <a:avLst/>
          </a:prstGeom>
          <a:noFill/>
          <a:ln w="9525">
            <a:noFill/>
            <a:miter lim="800000"/>
            <a:headEnd/>
            <a:tailEnd/>
          </a:ln>
        </p:spPr>
      </p:pic>
      <p:pic>
        <p:nvPicPr>
          <p:cNvPr id="26632" name="Picture 5"/>
          <p:cNvPicPr>
            <a:picLocks noChangeAspect="1" noChangeArrowheads="1"/>
          </p:cNvPicPr>
          <p:nvPr/>
        </p:nvPicPr>
        <p:blipFill>
          <a:blip r:embed="rId3" cstate="print"/>
          <a:srcRect/>
          <a:stretch>
            <a:fillRect/>
          </a:stretch>
        </p:blipFill>
        <p:spPr bwMode="auto">
          <a:xfrm>
            <a:off x="381000" y="1520825"/>
            <a:ext cx="8362950" cy="361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7651" name="Footer Placeholder 4"/>
          <p:cNvSpPr>
            <a:spLocks noGrp="1"/>
          </p:cNvSpPr>
          <p:nvPr>
            <p:ph type="ftr" sz="quarter" idx="11"/>
          </p:nvPr>
        </p:nvSpPr>
        <p:spPr>
          <a:noFill/>
        </p:spPr>
        <p:txBody>
          <a:bodyPr/>
          <a:lstStyle/>
          <a:p>
            <a:r>
              <a:rPr lang="en-US" smtClean="0"/>
              <a:t>SYSC 5704: Elements of Computer Systems</a:t>
            </a:r>
          </a:p>
        </p:txBody>
      </p:sp>
      <p:sp>
        <p:nvSpPr>
          <p:cNvPr id="27652" name="Slide Number Placeholder 5"/>
          <p:cNvSpPr>
            <a:spLocks noGrp="1"/>
          </p:cNvSpPr>
          <p:nvPr>
            <p:ph type="sldNum" sz="quarter" idx="12"/>
          </p:nvPr>
        </p:nvSpPr>
        <p:spPr>
          <a:noFill/>
        </p:spPr>
        <p:txBody>
          <a:bodyPr/>
          <a:lstStyle/>
          <a:p>
            <a:fld id="{E7C78EFA-80B1-4648-84D9-19597E83D4E2}" type="slidenum">
              <a:rPr lang="en-US" smtClean="0"/>
              <a:pPr/>
              <a:t>27</a:t>
            </a:fld>
            <a:endParaRPr lang="en-US" smtClean="0"/>
          </a:p>
        </p:txBody>
      </p:sp>
      <p:sp>
        <p:nvSpPr>
          <p:cNvPr id="29701" name="Rectangle 2"/>
          <p:cNvSpPr>
            <a:spLocks noGrp="1" noChangeArrowheads="1"/>
          </p:cNvSpPr>
          <p:nvPr>
            <p:ph type="title"/>
          </p:nvPr>
        </p:nvSpPr>
        <p:spPr/>
        <p:txBody>
          <a:bodyPr/>
          <a:lstStyle/>
          <a:p>
            <a:pPr eaLnBrk="1" hangingPunct="1">
              <a:defRPr/>
            </a:pPr>
            <a:r>
              <a:rPr lang="en-US" dirty="0" smtClean="0">
                <a:solidFill>
                  <a:schemeClr val="accent6"/>
                </a:solidFill>
              </a:rPr>
              <a:t>Macros</a:t>
            </a:r>
            <a:endParaRPr lang="en-US" dirty="0" smtClean="0"/>
          </a:p>
        </p:txBody>
      </p:sp>
      <p:sp>
        <p:nvSpPr>
          <p:cNvPr id="27654" name="Rectangle 3"/>
          <p:cNvSpPr>
            <a:spLocks noGrp="1" noChangeArrowheads="1"/>
          </p:cNvSpPr>
          <p:nvPr>
            <p:ph type="body" idx="1"/>
          </p:nvPr>
        </p:nvSpPr>
        <p:spPr>
          <a:xfrm>
            <a:off x="0" y="5300663"/>
            <a:ext cx="9144000" cy="838200"/>
          </a:xfrm>
        </p:spPr>
        <p:txBody>
          <a:bodyPr/>
          <a:lstStyle/>
          <a:p>
            <a:pPr algn="ctr" eaLnBrk="1" hangingPunct="1">
              <a:lnSpc>
                <a:spcPct val="90000"/>
              </a:lnSpc>
              <a:buFontTx/>
              <a:buNone/>
            </a:pPr>
            <a:r>
              <a:rPr lang="en-US" smtClean="0"/>
              <a:t>Nearly identical sequences of statements.</a:t>
            </a:r>
          </a:p>
          <a:p>
            <a:pPr algn="ctr" eaLnBrk="1" hangingPunct="1">
              <a:lnSpc>
                <a:spcPct val="90000"/>
              </a:lnSpc>
              <a:buFontTx/>
              <a:buNone/>
            </a:pPr>
            <a:r>
              <a:rPr lang="en-US" smtClean="0"/>
              <a:t>(a) Without a macro.    (b) With a macro.</a:t>
            </a:r>
          </a:p>
        </p:txBody>
      </p:sp>
      <p:pic>
        <p:nvPicPr>
          <p:cNvPr id="27655" name="Picture 4"/>
          <p:cNvPicPr>
            <a:picLocks noChangeAspect="1" noChangeArrowheads="1"/>
          </p:cNvPicPr>
          <p:nvPr/>
        </p:nvPicPr>
        <p:blipFill>
          <a:blip r:embed="rId3" cstate="print"/>
          <a:srcRect/>
          <a:stretch>
            <a:fillRect/>
          </a:stretch>
        </p:blipFill>
        <p:spPr bwMode="auto">
          <a:xfrm>
            <a:off x="917575" y="1390650"/>
            <a:ext cx="7518400" cy="3927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8675" name="Footer Placeholder 4"/>
          <p:cNvSpPr>
            <a:spLocks noGrp="1"/>
          </p:cNvSpPr>
          <p:nvPr>
            <p:ph type="ftr" sz="quarter" idx="11"/>
          </p:nvPr>
        </p:nvSpPr>
        <p:spPr>
          <a:noFill/>
        </p:spPr>
        <p:txBody>
          <a:bodyPr/>
          <a:lstStyle/>
          <a:p>
            <a:r>
              <a:rPr lang="en-US" smtClean="0"/>
              <a:t>SYSC 5704: Elements of Computer Systems</a:t>
            </a:r>
          </a:p>
        </p:txBody>
      </p:sp>
      <p:sp>
        <p:nvSpPr>
          <p:cNvPr id="28676" name="Slide Number Placeholder 5"/>
          <p:cNvSpPr>
            <a:spLocks noGrp="1"/>
          </p:cNvSpPr>
          <p:nvPr>
            <p:ph type="sldNum" sz="quarter" idx="12"/>
          </p:nvPr>
        </p:nvSpPr>
        <p:spPr>
          <a:noFill/>
        </p:spPr>
        <p:txBody>
          <a:bodyPr/>
          <a:lstStyle/>
          <a:p>
            <a:fld id="{024FF7BE-BEAD-4A5A-8E57-15EFF9F09C1C}" type="slidenum">
              <a:rPr lang="en-US" smtClean="0"/>
              <a:pPr/>
              <a:t>28</a:t>
            </a:fld>
            <a:endParaRPr lang="en-US" smtClean="0"/>
          </a:p>
        </p:txBody>
      </p:sp>
      <p:sp>
        <p:nvSpPr>
          <p:cNvPr id="28677" name="Rectangle 2"/>
          <p:cNvSpPr>
            <a:spLocks noGrp="1" noChangeArrowheads="1"/>
          </p:cNvSpPr>
          <p:nvPr>
            <p:ph type="title"/>
          </p:nvPr>
        </p:nvSpPr>
        <p:spPr/>
        <p:txBody>
          <a:bodyPr/>
          <a:lstStyle/>
          <a:p>
            <a:pPr eaLnBrk="1" hangingPunct="1">
              <a:defRPr/>
            </a:pPr>
            <a:r>
              <a:rPr lang="en-US" dirty="0" smtClean="0">
                <a:solidFill>
                  <a:schemeClr val="accent6"/>
                </a:solidFill>
              </a:rPr>
              <a:t>Macro</a:t>
            </a:r>
          </a:p>
        </p:txBody>
      </p:sp>
      <p:pic>
        <p:nvPicPr>
          <p:cNvPr id="28678" name="Picture 3"/>
          <p:cNvPicPr>
            <a:picLocks noChangeAspect="1" noChangeArrowheads="1"/>
          </p:cNvPicPr>
          <p:nvPr/>
        </p:nvPicPr>
        <p:blipFill>
          <a:blip r:embed="rId2" cstate="print"/>
          <a:srcRect/>
          <a:stretch>
            <a:fillRect/>
          </a:stretch>
        </p:blipFill>
        <p:spPr bwMode="auto">
          <a:xfrm>
            <a:off x="328613" y="1628775"/>
            <a:ext cx="8486775" cy="3600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9699" name="Footer Placeholder 4"/>
          <p:cNvSpPr>
            <a:spLocks noGrp="1"/>
          </p:cNvSpPr>
          <p:nvPr>
            <p:ph type="ftr" sz="quarter" idx="11"/>
          </p:nvPr>
        </p:nvSpPr>
        <p:spPr>
          <a:noFill/>
        </p:spPr>
        <p:txBody>
          <a:bodyPr/>
          <a:lstStyle/>
          <a:p>
            <a:r>
              <a:rPr lang="en-US" smtClean="0"/>
              <a:t>SYSC 5704: Elements of Computer Systems</a:t>
            </a:r>
          </a:p>
        </p:txBody>
      </p:sp>
      <p:sp>
        <p:nvSpPr>
          <p:cNvPr id="29700" name="Slide Number Placeholder 5"/>
          <p:cNvSpPr>
            <a:spLocks noGrp="1"/>
          </p:cNvSpPr>
          <p:nvPr>
            <p:ph type="sldNum" sz="quarter" idx="12"/>
          </p:nvPr>
        </p:nvSpPr>
        <p:spPr>
          <a:noFill/>
        </p:spPr>
        <p:txBody>
          <a:bodyPr/>
          <a:lstStyle/>
          <a:p>
            <a:fld id="{879D9AAE-CBF8-4F23-933A-33216A78F76A}" type="slidenum">
              <a:rPr lang="en-US" smtClean="0"/>
              <a:pPr/>
              <a:t>29</a:t>
            </a:fld>
            <a:endParaRPr lang="en-US" smtClean="0"/>
          </a:p>
        </p:txBody>
      </p:sp>
      <p:sp>
        <p:nvSpPr>
          <p:cNvPr id="29701" name="Rectangle 2"/>
          <p:cNvSpPr>
            <a:spLocks noGrp="1" noChangeArrowheads="1"/>
          </p:cNvSpPr>
          <p:nvPr>
            <p:ph type="title"/>
          </p:nvPr>
        </p:nvSpPr>
        <p:spPr/>
        <p:txBody>
          <a:bodyPr/>
          <a:lstStyle/>
          <a:p>
            <a:pPr eaLnBrk="1" hangingPunct="1"/>
            <a:r>
              <a:rPr lang="en-US" smtClean="0"/>
              <a:t>Assembler</a:t>
            </a:r>
          </a:p>
        </p:txBody>
      </p:sp>
      <p:sp>
        <p:nvSpPr>
          <p:cNvPr id="30726" name="Rectangle 3"/>
          <p:cNvSpPr>
            <a:spLocks noGrp="1" noChangeArrowheads="1"/>
          </p:cNvSpPr>
          <p:nvPr>
            <p:ph type="body" idx="1"/>
          </p:nvPr>
        </p:nvSpPr>
        <p:spPr/>
        <p:txBody>
          <a:bodyPr/>
          <a:lstStyle/>
          <a:p>
            <a:pPr marL="609600" indent="-609600" eaLnBrk="1" hangingPunct="1">
              <a:lnSpc>
                <a:spcPct val="90000"/>
              </a:lnSpc>
              <a:defRPr/>
            </a:pPr>
            <a:r>
              <a:rPr lang="en-US" dirty="0" smtClean="0"/>
              <a:t>A </a:t>
            </a:r>
            <a:r>
              <a:rPr lang="en-US" dirty="0" smtClean="0">
                <a:solidFill>
                  <a:schemeClr val="accent2"/>
                </a:solidFill>
              </a:rPr>
              <a:t>program</a:t>
            </a:r>
            <a:r>
              <a:rPr lang="en-US" dirty="0" smtClean="0"/>
              <a:t> that translates assembler symbols into binary.</a:t>
            </a:r>
          </a:p>
          <a:p>
            <a:pPr marL="609600" indent="-609600" eaLnBrk="1" hangingPunct="1">
              <a:lnSpc>
                <a:spcPct val="90000"/>
              </a:lnSpc>
              <a:defRPr/>
            </a:pPr>
            <a:r>
              <a:rPr lang="en-US" dirty="0" smtClean="0"/>
              <a:t>Why are most assemblers two-pass ?</a:t>
            </a:r>
          </a:p>
          <a:p>
            <a:pPr marL="990600" lvl="1" indent="-533400" eaLnBrk="1" hangingPunct="1">
              <a:lnSpc>
                <a:spcPct val="90000"/>
              </a:lnSpc>
              <a:defRPr/>
            </a:pPr>
            <a:r>
              <a:rPr lang="en-US" dirty="0" smtClean="0"/>
              <a:t>Forward references</a:t>
            </a:r>
          </a:p>
          <a:p>
            <a:pPr marL="609600" indent="-609600" eaLnBrk="1" hangingPunct="1">
              <a:lnSpc>
                <a:spcPct val="90000"/>
              </a:lnSpc>
              <a:defRPr/>
            </a:pPr>
            <a:r>
              <a:rPr lang="en-US" dirty="0" smtClean="0"/>
              <a:t>Assemblers use 3 key data structures</a:t>
            </a:r>
          </a:p>
          <a:p>
            <a:pPr marL="990600" lvl="1" indent="-533400" eaLnBrk="1" hangingPunct="1">
              <a:lnSpc>
                <a:spcPct val="90000"/>
              </a:lnSpc>
              <a:defRPr/>
            </a:pPr>
            <a:r>
              <a:rPr lang="en-US" dirty="0" smtClean="0">
                <a:solidFill>
                  <a:schemeClr val="accent6"/>
                </a:solidFill>
              </a:rPr>
              <a:t>Symbol Table </a:t>
            </a:r>
            <a:r>
              <a:rPr lang="en-US" dirty="0" smtClean="0"/>
              <a:t>: To be built</a:t>
            </a:r>
          </a:p>
          <a:p>
            <a:pPr marL="990600" lvl="1" indent="-533400" eaLnBrk="1" hangingPunct="1">
              <a:lnSpc>
                <a:spcPct val="90000"/>
              </a:lnSpc>
              <a:defRPr/>
            </a:pPr>
            <a:r>
              <a:rPr lang="en-US" dirty="0" err="1" smtClean="0">
                <a:solidFill>
                  <a:schemeClr val="accent6"/>
                </a:solidFill>
              </a:rPr>
              <a:t>Opcode</a:t>
            </a:r>
            <a:r>
              <a:rPr lang="en-US" dirty="0" smtClean="0">
                <a:solidFill>
                  <a:schemeClr val="accent6"/>
                </a:solidFill>
              </a:rPr>
              <a:t> Table </a:t>
            </a:r>
            <a:r>
              <a:rPr lang="en-US" dirty="0" smtClean="0"/>
              <a:t>: Fixed, from manufacturer</a:t>
            </a:r>
          </a:p>
          <a:p>
            <a:pPr marL="990600" lvl="1" indent="-533400" eaLnBrk="1" hangingPunct="1">
              <a:lnSpc>
                <a:spcPct val="90000"/>
              </a:lnSpc>
              <a:defRPr/>
            </a:pPr>
            <a:r>
              <a:rPr lang="en-US" dirty="0" smtClean="0">
                <a:solidFill>
                  <a:schemeClr val="accent6"/>
                </a:solidFill>
              </a:rPr>
              <a:t>ILC</a:t>
            </a:r>
            <a:r>
              <a:rPr lang="en-US" dirty="0" smtClean="0"/>
              <a:t> : Instruction Location Counter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075" name="Footer Placeholder 4"/>
          <p:cNvSpPr>
            <a:spLocks noGrp="1"/>
          </p:cNvSpPr>
          <p:nvPr>
            <p:ph type="ftr" sz="quarter" idx="11"/>
          </p:nvPr>
        </p:nvSpPr>
        <p:spPr>
          <a:noFill/>
        </p:spPr>
        <p:txBody>
          <a:bodyPr/>
          <a:lstStyle/>
          <a:p>
            <a:r>
              <a:rPr lang="en-US" smtClean="0"/>
              <a:t>SYSC 5704: Elements of Computer Systems</a:t>
            </a:r>
          </a:p>
        </p:txBody>
      </p:sp>
      <p:sp>
        <p:nvSpPr>
          <p:cNvPr id="3076" name="Slide Number Placeholder 5"/>
          <p:cNvSpPr>
            <a:spLocks noGrp="1"/>
          </p:cNvSpPr>
          <p:nvPr>
            <p:ph type="sldNum" sz="quarter" idx="12"/>
          </p:nvPr>
        </p:nvSpPr>
        <p:spPr>
          <a:noFill/>
        </p:spPr>
        <p:txBody>
          <a:bodyPr/>
          <a:lstStyle/>
          <a:p>
            <a:fld id="{04C4A979-AA74-4E46-902D-A5B88830F586}" type="slidenum">
              <a:rPr lang="en-US" smtClean="0"/>
              <a:pPr/>
              <a:t>3</a:t>
            </a:fld>
            <a:endParaRPr lang="en-US" smtClean="0"/>
          </a:p>
        </p:txBody>
      </p:sp>
      <p:sp>
        <p:nvSpPr>
          <p:cNvPr id="3077" name="Rectangle 2"/>
          <p:cNvSpPr>
            <a:spLocks noGrp="1" noChangeArrowheads="1"/>
          </p:cNvSpPr>
          <p:nvPr>
            <p:ph type="title"/>
          </p:nvPr>
        </p:nvSpPr>
        <p:spPr/>
        <p:txBody>
          <a:bodyPr/>
          <a:lstStyle/>
          <a:p>
            <a:pPr eaLnBrk="1" hangingPunct="1"/>
            <a:r>
              <a:rPr lang="en-US" smtClean="0"/>
              <a:t>Programming Tools</a:t>
            </a:r>
          </a:p>
        </p:txBody>
      </p:sp>
      <p:sp>
        <p:nvSpPr>
          <p:cNvPr id="3078" name="Rectangle 3"/>
          <p:cNvSpPr>
            <a:spLocks noGrp="1" noChangeArrowheads="1"/>
          </p:cNvSpPr>
          <p:nvPr>
            <p:ph type="body" idx="1"/>
          </p:nvPr>
        </p:nvSpPr>
        <p:spPr/>
        <p:txBody>
          <a:bodyPr/>
          <a:lstStyle/>
          <a:p>
            <a:pPr eaLnBrk="1" hangingPunct="1"/>
            <a:r>
              <a:rPr lang="en-US" smtClean="0"/>
              <a:t>Utilities to carry out the mechanical aspects of software creation (Null)</a:t>
            </a:r>
          </a:p>
        </p:txBody>
      </p:sp>
      <p:sp>
        <p:nvSpPr>
          <p:cNvPr id="3079" name="Text Box 4"/>
          <p:cNvSpPr txBox="1">
            <a:spLocks noChangeArrowheads="1"/>
          </p:cNvSpPr>
          <p:nvPr/>
        </p:nvSpPr>
        <p:spPr bwMode="auto">
          <a:xfrm>
            <a:off x="2759075" y="3967163"/>
            <a:ext cx="1273175" cy="376237"/>
          </a:xfrm>
          <a:prstGeom prst="rect">
            <a:avLst/>
          </a:prstGeom>
          <a:noFill/>
          <a:ln w="9525">
            <a:solidFill>
              <a:schemeClr val="tx1"/>
            </a:solidFill>
            <a:miter lim="800000"/>
            <a:headEnd/>
            <a:tailEnd/>
          </a:ln>
        </p:spPr>
        <p:txBody>
          <a:bodyPr wrap="none">
            <a:spAutoFit/>
          </a:bodyPr>
          <a:lstStyle/>
          <a:p>
            <a:pPr>
              <a:spcBef>
                <a:spcPct val="0"/>
              </a:spcBef>
              <a:buFontTx/>
              <a:buNone/>
            </a:pPr>
            <a:r>
              <a:rPr lang="en-US" sz="1800"/>
              <a:t>Assembler</a:t>
            </a:r>
          </a:p>
        </p:txBody>
      </p:sp>
      <p:sp>
        <p:nvSpPr>
          <p:cNvPr id="3080" name="Text Box 5"/>
          <p:cNvSpPr txBox="1">
            <a:spLocks noChangeArrowheads="1"/>
          </p:cNvSpPr>
          <p:nvPr/>
        </p:nvSpPr>
        <p:spPr bwMode="auto">
          <a:xfrm>
            <a:off x="5105400" y="3967163"/>
            <a:ext cx="815975" cy="376237"/>
          </a:xfrm>
          <a:prstGeom prst="rect">
            <a:avLst/>
          </a:prstGeom>
          <a:noFill/>
          <a:ln w="9525">
            <a:solidFill>
              <a:schemeClr val="tx1"/>
            </a:solidFill>
            <a:miter lim="800000"/>
            <a:headEnd/>
            <a:tailEnd/>
          </a:ln>
        </p:spPr>
        <p:txBody>
          <a:bodyPr wrap="none">
            <a:spAutoFit/>
          </a:bodyPr>
          <a:lstStyle/>
          <a:p>
            <a:pPr>
              <a:spcBef>
                <a:spcPct val="0"/>
              </a:spcBef>
              <a:buFontTx/>
              <a:buNone/>
            </a:pPr>
            <a:r>
              <a:rPr lang="en-US" sz="1800"/>
              <a:t>Linker</a:t>
            </a:r>
          </a:p>
        </p:txBody>
      </p:sp>
      <p:sp>
        <p:nvSpPr>
          <p:cNvPr id="3081" name="Text Box 6"/>
          <p:cNvSpPr txBox="1">
            <a:spLocks noChangeArrowheads="1"/>
          </p:cNvSpPr>
          <p:nvPr/>
        </p:nvSpPr>
        <p:spPr bwMode="auto">
          <a:xfrm>
            <a:off x="7086600" y="3967163"/>
            <a:ext cx="904875" cy="376237"/>
          </a:xfrm>
          <a:prstGeom prst="rect">
            <a:avLst/>
          </a:prstGeom>
          <a:solidFill>
            <a:srgbClr val="DDDDDD"/>
          </a:solidFill>
          <a:ln w="9525">
            <a:solidFill>
              <a:schemeClr val="tx1"/>
            </a:solidFill>
            <a:miter lim="800000"/>
            <a:headEnd/>
            <a:tailEnd/>
          </a:ln>
        </p:spPr>
        <p:txBody>
          <a:bodyPr wrap="none">
            <a:spAutoFit/>
          </a:bodyPr>
          <a:lstStyle/>
          <a:p>
            <a:pPr>
              <a:spcBef>
                <a:spcPct val="0"/>
              </a:spcBef>
              <a:buFontTx/>
              <a:buNone/>
            </a:pPr>
            <a:r>
              <a:rPr lang="en-US" sz="1800"/>
              <a:t>Loader</a:t>
            </a:r>
          </a:p>
        </p:txBody>
      </p:sp>
      <p:sp>
        <p:nvSpPr>
          <p:cNvPr id="212999" name="Text Box 7"/>
          <p:cNvSpPr txBox="1">
            <a:spLocks noChangeArrowheads="1"/>
          </p:cNvSpPr>
          <p:nvPr/>
        </p:nvSpPr>
        <p:spPr bwMode="auto">
          <a:xfrm>
            <a:off x="873125" y="3967163"/>
            <a:ext cx="1108075" cy="376237"/>
          </a:xfrm>
          <a:prstGeom prst="rect">
            <a:avLst/>
          </a:prstGeom>
          <a:noFill/>
          <a:ln w="9525">
            <a:solidFill>
              <a:schemeClr val="bg2"/>
            </a:solidFill>
            <a:miter lim="800000"/>
            <a:headEnd/>
            <a:tailEnd/>
          </a:ln>
        </p:spPr>
        <p:txBody>
          <a:bodyPr wrap="none">
            <a:spAutoFit/>
          </a:bodyPr>
          <a:lstStyle/>
          <a:p>
            <a:pPr>
              <a:spcBef>
                <a:spcPct val="0"/>
              </a:spcBef>
              <a:buFontTx/>
              <a:buNone/>
            </a:pPr>
            <a:r>
              <a:rPr lang="en-US" sz="1800">
                <a:solidFill>
                  <a:schemeClr val="bg2"/>
                </a:solidFill>
              </a:rPr>
              <a:t>Compiler</a:t>
            </a:r>
          </a:p>
        </p:txBody>
      </p:sp>
      <p:sp>
        <p:nvSpPr>
          <p:cNvPr id="3083" name="Text Box 8"/>
          <p:cNvSpPr txBox="1">
            <a:spLocks noChangeArrowheads="1"/>
          </p:cNvSpPr>
          <p:nvPr/>
        </p:nvSpPr>
        <p:spPr bwMode="auto">
          <a:xfrm>
            <a:off x="4724400" y="5867400"/>
            <a:ext cx="3994150" cy="366713"/>
          </a:xfrm>
          <a:prstGeom prst="rect">
            <a:avLst/>
          </a:prstGeom>
          <a:noFill/>
          <a:ln w="9525">
            <a:noFill/>
            <a:miter lim="800000"/>
            <a:headEnd/>
            <a:tailEnd/>
          </a:ln>
        </p:spPr>
        <p:txBody>
          <a:bodyPr wrap="none">
            <a:spAutoFit/>
          </a:bodyPr>
          <a:lstStyle/>
          <a:p>
            <a:pPr>
              <a:spcBef>
                <a:spcPct val="0"/>
              </a:spcBef>
              <a:buFontTx/>
              <a:buNone/>
            </a:pPr>
            <a:r>
              <a:rPr lang="en-US" sz="1800"/>
              <a:t>(Derived from Figure 3.3 Abd-El-Barr)</a:t>
            </a:r>
          </a:p>
        </p:txBody>
      </p:sp>
      <p:sp>
        <p:nvSpPr>
          <p:cNvPr id="3084" name="Line 9"/>
          <p:cNvSpPr>
            <a:spLocks noChangeShapeType="1"/>
          </p:cNvSpPr>
          <p:nvPr/>
        </p:nvSpPr>
        <p:spPr bwMode="auto">
          <a:xfrm>
            <a:off x="1981200" y="4191000"/>
            <a:ext cx="762000" cy="0"/>
          </a:xfrm>
          <a:prstGeom prst="line">
            <a:avLst/>
          </a:prstGeom>
          <a:noFill/>
          <a:ln w="9525">
            <a:solidFill>
              <a:schemeClr val="tx1"/>
            </a:solidFill>
            <a:round/>
            <a:headEnd/>
            <a:tailEnd type="triangle" w="med" len="med"/>
          </a:ln>
        </p:spPr>
        <p:txBody>
          <a:bodyPr/>
          <a:lstStyle/>
          <a:p>
            <a:endParaRPr lang="en-US"/>
          </a:p>
        </p:txBody>
      </p:sp>
      <p:sp>
        <p:nvSpPr>
          <p:cNvPr id="3085" name="Line 10"/>
          <p:cNvSpPr>
            <a:spLocks noChangeShapeType="1"/>
          </p:cNvSpPr>
          <p:nvPr/>
        </p:nvSpPr>
        <p:spPr bwMode="auto">
          <a:xfrm>
            <a:off x="4038600" y="4191000"/>
            <a:ext cx="1066800" cy="0"/>
          </a:xfrm>
          <a:prstGeom prst="line">
            <a:avLst/>
          </a:prstGeom>
          <a:noFill/>
          <a:ln w="9525">
            <a:solidFill>
              <a:schemeClr val="tx1"/>
            </a:solidFill>
            <a:round/>
            <a:headEnd/>
            <a:tailEnd type="triangle" w="med" len="med"/>
          </a:ln>
        </p:spPr>
        <p:txBody>
          <a:bodyPr/>
          <a:lstStyle/>
          <a:p>
            <a:endParaRPr lang="en-US"/>
          </a:p>
        </p:txBody>
      </p:sp>
      <p:sp>
        <p:nvSpPr>
          <p:cNvPr id="3086" name="Line 11"/>
          <p:cNvSpPr>
            <a:spLocks noChangeShapeType="1"/>
          </p:cNvSpPr>
          <p:nvPr/>
        </p:nvSpPr>
        <p:spPr bwMode="auto">
          <a:xfrm>
            <a:off x="5943600" y="4191000"/>
            <a:ext cx="1143000" cy="0"/>
          </a:xfrm>
          <a:prstGeom prst="line">
            <a:avLst/>
          </a:prstGeom>
          <a:noFill/>
          <a:ln w="9525">
            <a:solidFill>
              <a:schemeClr val="tx1"/>
            </a:solidFill>
            <a:round/>
            <a:headEnd/>
            <a:tailEnd type="triangle" w="med" len="med"/>
          </a:ln>
        </p:spPr>
        <p:txBody>
          <a:bodyPr/>
          <a:lstStyle/>
          <a:p>
            <a:endParaRPr lang="en-US"/>
          </a:p>
        </p:txBody>
      </p:sp>
      <p:sp>
        <p:nvSpPr>
          <p:cNvPr id="3087" name="Line 12"/>
          <p:cNvSpPr>
            <a:spLocks noChangeShapeType="1"/>
          </p:cNvSpPr>
          <p:nvPr/>
        </p:nvSpPr>
        <p:spPr bwMode="auto">
          <a:xfrm>
            <a:off x="4419600" y="3276600"/>
            <a:ext cx="0" cy="762000"/>
          </a:xfrm>
          <a:prstGeom prst="line">
            <a:avLst/>
          </a:prstGeom>
          <a:noFill/>
          <a:ln w="9525">
            <a:solidFill>
              <a:schemeClr val="tx1"/>
            </a:solidFill>
            <a:round/>
            <a:headEnd/>
            <a:tailEnd/>
          </a:ln>
        </p:spPr>
        <p:txBody>
          <a:bodyPr/>
          <a:lstStyle/>
          <a:p>
            <a:endParaRPr lang="en-US"/>
          </a:p>
        </p:txBody>
      </p:sp>
      <p:sp>
        <p:nvSpPr>
          <p:cNvPr id="3088" name="Line 13"/>
          <p:cNvSpPr>
            <a:spLocks noChangeShapeType="1"/>
          </p:cNvSpPr>
          <p:nvPr/>
        </p:nvSpPr>
        <p:spPr bwMode="auto">
          <a:xfrm>
            <a:off x="4419600" y="4038600"/>
            <a:ext cx="685800" cy="0"/>
          </a:xfrm>
          <a:prstGeom prst="line">
            <a:avLst/>
          </a:prstGeom>
          <a:noFill/>
          <a:ln w="9525">
            <a:solidFill>
              <a:schemeClr val="tx1"/>
            </a:solidFill>
            <a:round/>
            <a:headEnd/>
            <a:tailEnd type="triangle" w="med" len="med"/>
          </a:ln>
        </p:spPr>
        <p:txBody>
          <a:bodyPr/>
          <a:lstStyle/>
          <a:p>
            <a:endParaRPr lang="en-US"/>
          </a:p>
        </p:txBody>
      </p:sp>
      <p:sp>
        <p:nvSpPr>
          <p:cNvPr id="3089" name="Text Box 14"/>
          <p:cNvSpPr txBox="1">
            <a:spLocks noChangeArrowheads="1"/>
          </p:cNvSpPr>
          <p:nvPr/>
        </p:nvSpPr>
        <p:spPr bwMode="auto">
          <a:xfrm>
            <a:off x="3260725" y="3084513"/>
            <a:ext cx="882650" cy="366712"/>
          </a:xfrm>
          <a:prstGeom prst="rect">
            <a:avLst/>
          </a:prstGeom>
          <a:noFill/>
          <a:ln w="9525">
            <a:noFill/>
            <a:miter lim="800000"/>
            <a:headEnd/>
            <a:tailEnd/>
          </a:ln>
        </p:spPr>
        <p:txBody>
          <a:bodyPr wrap="none">
            <a:spAutoFit/>
          </a:bodyPr>
          <a:lstStyle/>
          <a:p>
            <a:pPr>
              <a:spcBef>
                <a:spcPct val="0"/>
              </a:spcBef>
              <a:buFontTx/>
              <a:buNone/>
            </a:pPr>
            <a:r>
              <a:rPr lang="en-US" sz="1800"/>
              <a:t>Library</a:t>
            </a:r>
          </a:p>
        </p:txBody>
      </p:sp>
      <p:sp>
        <p:nvSpPr>
          <p:cNvPr id="213007" name="Text Box 15"/>
          <p:cNvSpPr txBox="1">
            <a:spLocks noChangeArrowheads="1"/>
          </p:cNvSpPr>
          <p:nvPr/>
        </p:nvSpPr>
        <p:spPr bwMode="auto">
          <a:xfrm>
            <a:off x="171450" y="4151313"/>
            <a:ext cx="666750" cy="1190625"/>
          </a:xfrm>
          <a:prstGeom prst="rect">
            <a:avLst/>
          </a:prstGeom>
          <a:noFill/>
          <a:ln w="9525">
            <a:noFill/>
            <a:miter lim="800000"/>
            <a:headEnd/>
            <a:tailEnd/>
          </a:ln>
        </p:spPr>
        <p:txBody>
          <a:bodyPr wrap="none">
            <a:spAutoFit/>
          </a:bodyPr>
          <a:lstStyle/>
          <a:p>
            <a:pPr>
              <a:spcBef>
                <a:spcPct val="0"/>
              </a:spcBef>
              <a:buFontTx/>
              <a:buNone/>
            </a:pPr>
            <a:r>
              <a:rPr lang="en-US" sz="1800">
                <a:solidFill>
                  <a:schemeClr val="bg2"/>
                </a:solidFill>
              </a:rPr>
              <a:t>.c</a:t>
            </a:r>
          </a:p>
          <a:p>
            <a:pPr>
              <a:spcBef>
                <a:spcPct val="0"/>
              </a:spcBef>
              <a:buFontTx/>
              <a:buNone/>
            </a:pPr>
            <a:r>
              <a:rPr lang="en-US" sz="1800">
                <a:solidFill>
                  <a:schemeClr val="bg2"/>
                </a:solidFill>
              </a:rPr>
              <a:t>.cc</a:t>
            </a:r>
          </a:p>
          <a:p>
            <a:pPr>
              <a:spcBef>
                <a:spcPct val="0"/>
              </a:spcBef>
              <a:buFontTx/>
              <a:buNone/>
            </a:pPr>
            <a:r>
              <a:rPr lang="en-US" sz="1800">
                <a:solidFill>
                  <a:schemeClr val="bg2"/>
                </a:solidFill>
              </a:rPr>
              <a:t>.java</a:t>
            </a:r>
          </a:p>
          <a:p>
            <a:pPr>
              <a:spcBef>
                <a:spcPct val="0"/>
              </a:spcBef>
              <a:buFontTx/>
              <a:buNone/>
            </a:pPr>
            <a:r>
              <a:rPr lang="en-US" sz="1800">
                <a:solidFill>
                  <a:schemeClr val="bg2"/>
                </a:solidFill>
              </a:rPr>
              <a:t>.f</a:t>
            </a:r>
          </a:p>
        </p:txBody>
      </p:sp>
      <p:sp>
        <p:nvSpPr>
          <p:cNvPr id="3091" name="Text Box 16"/>
          <p:cNvSpPr txBox="1">
            <a:spLocks noChangeArrowheads="1"/>
          </p:cNvSpPr>
          <p:nvPr/>
        </p:nvSpPr>
        <p:spPr bwMode="auto">
          <a:xfrm>
            <a:off x="4098925" y="4151313"/>
            <a:ext cx="552450" cy="366712"/>
          </a:xfrm>
          <a:prstGeom prst="rect">
            <a:avLst/>
          </a:prstGeom>
          <a:noFill/>
          <a:ln w="9525">
            <a:noFill/>
            <a:miter lim="800000"/>
            <a:headEnd/>
            <a:tailEnd/>
          </a:ln>
        </p:spPr>
        <p:txBody>
          <a:bodyPr wrap="none">
            <a:spAutoFit/>
          </a:bodyPr>
          <a:lstStyle/>
          <a:p>
            <a:pPr>
              <a:spcBef>
                <a:spcPct val="0"/>
              </a:spcBef>
              <a:buFontTx/>
              <a:buNone/>
            </a:pPr>
            <a:r>
              <a:rPr lang="en-US" sz="1800"/>
              <a:t>.obj</a:t>
            </a:r>
          </a:p>
        </p:txBody>
      </p:sp>
      <p:sp>
        <p:nvSpPr>
          <p:cNvPr id="3092" name="Text Box 17"/>
          <p:cNvSpPr txBox="1">
            <a:spLocks noChangeArrowheads="1"/>
          </p:cNvSpPr>
          <p:nvPr/>
        </p:nvSpPr>
        <p:spPr bwMode="auto">
          <a:xfrm>
            <a:off x="6080125" y="4151313"/>
            <a:ext cx="615950" cy="366712"/>
          </a:xfrm>
          <a:prstGeom prst="rect">
            <a:avLst/>
          </a:prstGeom>
          <a:noFill/>
          <a:ln w="9525">
            <a:noFill/>
            <a:miter lim="800000"/>
            <a:headEnd/>
            <a:tailEnd/>
          </a:ln>
        </p:spPr>
        <p:txBody>
          <a:bodyPr wrap="none">
            <a:spAutoFit/>
          </a:bodyPr>
          <a:lstStyle/>
          <a:p>
            <a:pPr>
              <a:spcBef>
                <a:spcPct val="0"/>
              </a:spcBef>
              <a:buFontTx/>
              <a:buNone/>
            </a:pPr>
            <a:r>
              <a:rPr lang="en-US" sz="1800"/>
              <a:t>.exe</a:t>
            </a:r>
          </a:p>
        </p:txBody>
      </p:sp>
      <p:sp>
        <p:nvSpPr>
          <p:cNvPr id="3093" name="Text Box 18"/>
          <p:cNvSpPr txBox="1">
            <a:spLocks noChangeArrowheads="1"/>
          </p:cNvSpPr>
          <p:nvPr/>
        </p:nvSpPr>
        <p:spPr bwMode="auto">
          <a:xfrm>
            <a:off x="4403725" y="3084513"/>
            <a:ext cx="476250" cy="641350"/>
          </a:xfrm>
          <a:prstGeom prst="rect">
            <a:avLst/>
          </a:prstGeom>
          <a:noFill/>
          <a:ln w="9525">
            <a:noFill/>
            <a:miter lim="800000"/>
            <a:headEnd/>
            <a:tailEnd/>
          </a:ln>
        </p:spPr>
        <p:txBody>
          <a:bodyPr wrap="none">
            <a:spAutoFit/>
          </a:bodyPr>
          <a:lstStyle/>
          <a:p>
            <a:pPr>
              <a:spcBef>
                <a:spcPct val="0"/>
              </a:spcBef>
              <a:buFontTx/>
              <a:buNone/>
            </a:pPr>
            <a:r>
              <a:rPr lang="en-US" sz="1800"/>
              <a:t>.lib</a:t>
            </a:r>
          </a:p>
          <a:p>
            <a:pPr>
              <a:spcBef>
                <a:spcPct val="0"/>
              </a:spcBef>
              <a:buFontTx/>
              <a:buNone/>
            </a:pPr>
            <a:r>
              <a:rPr lang="en-US" sz="1800"/>
              <a:t>.dll</a:t>
            </a:r>
          </a:p>
        </p:txBody>
      </p:sp>
      <p:sp>
        <p:nvSpPr>
          <p:cNvPr id="3094" name="Text Box 19"/>
          <p:cNvSpPr txBox="1">
            <a:spLocks noChangeArrowheads="1"/>
          </p:cNvSpPr>
          <p:nvPr/>
        </p:nvSpPr>
        <p:spPr bwMode="auto">
          <a:xfrm>
            <a:off x="1987550" y="4151313"/>
            <a:ext cx="679450" cy="366712"/>
          </a:xfrm>
          <a:prstGeom prst="rect">
            <a:avLst/>
          </a:prstGeom>
          <a:noFill/>
          <a:ln w="9525">
            <a:noFill/>
            <a:miter lim="800000"/>
            <a:headEnd/>
            <a:tailEnd/>
          </a:ln>
        </p:spPr>
        <p:txBody>
          <a:bodyPr wrap="none">
            <a:spAutoFit/>
          </a:bodyPr>
          <a:lstStyle/>
          <a:p>
            <a:pPr>
              <a:spcBef>
                <a:spcPct val="0"/>
              </a:spcBef>
              <a:buFontTx/>
              <a:buNone/>
            </a:pPr>
            <a:r>
              <a:rPr lang="en-US" sz="1800"/>
              <a:t>.asm</a:t>
            </a:r>
          </a:p>
        </p:txBody>
      </p:sp>
      <p:sp>
        <p:nvSpPr>
          <p:cNvPr id="213012" name="Line 20"/>
          <p:cNvSpPr>
            <a:spLocks noChangeShapeType="1"/>
          </p:cNvSpPr>
          <p:nvPr/>
        </p:nvSpPr>
        <p:spPr bwMode="auto">
          <a:xfrm>
            <a:off x="228600" y="4191000"/>
            <a:ext cx="609600" cy="0"/>
          </a:xfrm>
          <a:prstGeom prst="line">
            <a:avLst/>
          </a:prstGeom>
          <a:noFill/>
          <a:ln w="9525">
            <a:solidFill>
              <a:schemeClr val="bg2"/>
            </a:solidFill>
            <a:round/>
            <a:headEnd/>
            <a:tailEnd type="triangle" w="med" len="med"/>
          </a:ln>
        </p:spPr>
        <p:txBody>
          <a:bodyPr/>
          <a:lstStyle/>
          <a:p>
            <a:endParaRPr lang="en-US"/>
          </a:p>
        </p:txBody>
      </p:sp>
      <p:sp>
        <p:nvSpPr>
          <p:cNvPr id="213013" name="Line 21"/>
          <p:cNvSpPr>
            <a:spLocks noChangeShapeType="1"/>
          </p:cNvSpPr>
          <p:nvPr/>
        </p:nvSpPr>
        <p:spPr bwMode="auto">
          <a:xfrm flipH="1">
            <a:off x="228600" y="5562600"/>
            <a:ext cx="1752600" cy="0"/>
          </a:xfrm>
          <a:prstGeom prst="line">
            <a:avLst/>
          </a:prstGeom>
          <a:noFill/>
          <a:ln w="9525">
            <a:solidFill>
              <a:schemeClr val="bg2"/>
            </a:solidFill>
            <a:round/>
            <a:headEnd/>
            <a:tailEnd type="triangle" w="med" len="med"/>
          </a:ln>
        </p:spPr>
        <p:txBody>
          <a:bodyPr/>
          <a:lstStyle/>
          <a:p>
            <a:endParaRPr lang="en-US"/>
          </a:p>
        </p:txBody>
      </p:sp>
      <p:sp>
        <p:nvSpPr>
          <p:cNvPr id="3097" name="Line 22"/>
          <p:cNvSpPr>
            <a:spLocks noChangeShapeType="1"/>
          </p:cNvSpPr>
          <p:nvPr/>
        </p:nvSpPr>
        <p:spPr bwMode="auto">
          <a:xfrm>
            <a:off x="2133600" y="5562600"/>
            <a:ext cx="5867400" cy="0"/>
          </a:xfrm>
          <a:prstGeom prst="line">
            <a:avLst/>
          </a:prstGeom>
          <a:noFill/>
          <a:ln w="9525">
            <a:solidFill>
              <a:schemeClr val="tx1"/>
            </a:solidFill>
            <a:round/>
            <a:headEnd/>
            <a:tailEnd type="triangle" w="med" len="med"/>
          </a:ln>
        </p:spPr>
        <p:txBody>
          <a:bodyPr/>
          <a:lstStyle/>
          <a:p>
            <a:endParaRPr lang="en-US"/>
          </a:p>
        </p:txBody>
      </p:sp>
      <p:sp>
        <p:nvSpPr>
          <p:cNvPr id="213015" name="Text Box 23"/>
          <p:cNvSpPr txBox="1">
            <a:spLocks noChangeArrowheads="1"/>
          </p:cNvSpPr>
          <p:nvPr/>
        </p:nvSpPr>
        <p:spPr bwMode="auto">
          <a:xfrm>
            <a:off x="212725" y="5675313"/>
            <a:ext cx="1263650" cy="641350"/>
          </a:xfrm>
          <a:prstGeom prst="rect">
            <a:avLst/>
          </a:prstGeom>
          <a:noFill/>
          <a:ln w="9525">
            <a:noFill/>
            <a:miter lim="800000"/>
            <a:headEnd/>
            <a:tailEnd/>
          </a:ln>
        </p:spPr>
        <p:txBody>
          <a:bodyPr wrap="none">
            <a:spAutoFit/>
          </a:bodyPr>
          <a:lstStyle/>
          <a:p>
            <a:pPr>
              <a:spcBef>
                <a:spcPct val="0"/>
              </a:spcBef>
              <a:buFontTx/>
              <a:buNone/>
            </a:pPr>
            <a:r>
              <a:rPr lang="en-US" sz="1800">
                <a:solidFill>
                  <a:schemeClr val="bg2"/>
                </a:solidFill>
              </a:rPr>
              <a:t>High Level</a:t>
            </a:r>
          </a:p>
          <a:p>
            <a:pPr>
              <a:spcBef>
                <a:spcPct val="0"/>
              </a:spcBef>
              <a:buFontTx/>
              <a:buNone/>
            </a:pPr>
            <a:r>
              <a:rPr lang="en-US" sz="1800">
                <a:solidFill>
                  <a:schemeClr val="bg2"/>
                </a:solidFill>
              </a:rPr>
              <a:t>Language</a:t>
            </a:r>
          </a:p>
        </p:txBody>
      </p:sp>
      <p:sp>
        <p:nvSpPr>
          <p:cNvPr id="3099" name="Text Box 24"/>
          <p:cNvSpPr txBox="1">
            <a:spLocks noChangeArrowheads="1"/>
          </p:cNvSpPr>
          <p:nvPr/>
        </p:nvSpPr>
        <p:spPr bwMode="auto">
          <a:xfrm>
            <a:off x="2209800" y="5675313"/>
            <a:ext cx="1212850" cy="641350"/>
          </a:xfrm>
          <a:prstGeom prst="rect">
            <a:avLst/>
          </a:prstGeom>
          <a:noFill/>
          <a:ln w="9525">
            <a:noFill/>
            <a:miter lim="800000"/>
            <a:headEnd/>
            <a:tailEnd/>
          </a:ln>
        </p:spPr>
        <p:txBody>
          <a:bodyPr wrap="none">
            <a:spAutoFit/>
          </a:bodyPr>
          <a:lstStyle/>
          <a:p>
            <a:pPr>
              <a:spcBef>
                <a:spcPct val="0"/>
              </a:spcBef>
              <a:buFontTx/>
              <a:buNone/>
            </a:pPr>
            <a:r>
              <a:rPr lang="en-US" sz="1800"/>
              <a:t>Low Level</a:t>
            </a:r>
          </a:p>
          <a:p>
            <a:pPr>
              <a:spcBef>
                <a:spcPct val="0"/>
              </a:spcBef>
              <a:buFontTx/>
              <a:buNone/>
            </a:pPr>
            <a:r>
              <a:rPr lang="en-US" sz="1800"/>
              <a:t>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2999"/>
                                        </p:tgtEl>
                                        <p:attrNameLst>
                                          <p:attrName>style.visibility</p:attrName>
                                        </p:attrNameLst>
                                      </p:cBhvr>
                                      <p:to>
                                        <p:strVal val="visible"/>
                                      </p:to>
                                    </p:set>
                                    <p:anim calcmode="lin" valueType="num">
                                      <p:cBhvr additive="base">
                                        <p:cTn id="7" dur="500" fill="hold"/>
                                        <p:tgtEl>
                                          <p:spTgt spid="212999"/>
                                        </p:tgtEl>
                                        <p:attrNameLst>
                                          <p:attrName>ppt_x</p:attrName>
                                        </p:attrNameLst>
                                      </p:cBhvr>
                                      <p:tavLst>
                                        <p:tav tm="0">
                                          <p:val>
                                            <p:strVal val="#ppt_x"/>
                                          </p:val>
                                        </p:tav>
                                        <p:tav tm="100000">
                                          <p:val>
                                            <p:strVal val="#ppt_x"/>
                                          </p:val>
                                        </p:tav>
                                      </p:tavLst>
                                    </p:anim>
                                    <p:anim calcmode="lin" valueType="num">
                                      <p:cBhvr additive="base">
                                        <p:cTn id="8" dur="500" fill="hold"/>
                                        <p:tgtEl>
                                          <p:spTgt spid="2129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3012"/>
                                        </p:tgtEl>
                                        <p:attrNameLst>
                                          <p:attrName>style.visibility</p:attrName>
                                        </p:attrNameLst>
                                      </p:cBhvr>
                                      <p:to>
                                        <p:strVal val="visible"/>
                                      </p:to>
                                    </p:set>
                                    <p:anim calcmode="lin" valueType="num">
                                      <p:cBhvr additive="base">
                                        <p:cTn id="11" dur="500" fill="hold"/>
                                        <p:tgtEl>
                                          <p:spTgt spid="213012"/>
                                        </p:tgtEl>
                                        <p:attrNameLst>
                                          <p:attrName>ppt_x</p:attrName>
                                        </p:attrNameLst>
                                      </p:cBhvr>
                                      <p:tavLst>
                                        <p:tav tm="0">
                                          <p:val>
                                            <p:strVal val="#ppt_x"/>
                                          </p:val>
                                        </p:tav>
                                        <p:tav tm="100000">
                                          <p:val>
                                            <p:strVal val="#ppt_x"/>
                                          </p:val>
                                        </p:tav>
                                      </p:tavLst>
                                    </p:anim>
                                    <p:anim calcmode="lin" valueType="num">
                                      <p:cBhvr additive="base">
                                        <p:cTn id="12" dur="500" fill="hold"/>
                                        <p:tgtEl>
                                          <p:spTgt spid="2130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3007"/>
                                        </p:tgtEl>
                                        <p:attrNameLst>
                                          <p:attrName>style.visibility</p:attrName>
                                        </p:attrNameLst>
                                      </p:cBhvr>
                                      <p:to>
                                        <p:strVal val="visible"/>
                                      </p:to>
                                    </p:set>
                                    <p:anim calcmode="lin" valueType="num">
                                      <p:cBhvr additive="base">
                                        <p:cTn id="15" dur="500" fill="hold"/>
                                        <p:tgtEl>
                                          <p:spTgt spid="213007"/>
                                        </p:tgtEl>
                                        <p:attrNameLst>
                                          <p:attrName>ppt_x</p:attrName>
                                        </p:attrNameLst>
                                      </p:cBhvr>
                                      <p:tavLst>
                                        <p:tav tm="0">
                                          <p:val>
                                            <p:strVal val="#ppt_x"/>
                                          </p:val>
                                        </p:tav>
                                        <p:tav tm="100000">
                                          <p:val>
                                            <p:strVal val="#ppt_x"/>
                                          </p:val>
                                        </p:tav>
                                      </p:tavLst>
                                    </p:anim>
                                    <p:anim calcmode="lin" valueType="num">
                                      <p:cBhvr additive="base">
                                        <p:cTn id="16" dur="500" fill="hold"/>
                                        <p:tgtEl>
                                          <p:spTgt spid="21300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3015"/>
                                        </p:tgtEl>
                                        <p:attrNameLst>
                                          <p:attrName>style.visibility</p:attrName>
                                        </p:attrNameLst>
                                      </p:cBhvr>
                                      <p:to>
                                        <p:strVal val="visible"/>
                                      </p:to>
                                    </p:set>
                                    <p:anim calcmode="lin" valueType="num">
                                      <p:cBhvr additive="base">
                                        <p:cTn id="19" dur="500" fill="hold"/>
                                        <p:tgtEl>
                                          <p:spTgt spid="213015"/>
                                        </p:tgtEl>
                                        <p:attrNameLst>
                                          <p:attrName>ppt_x</p:attrName>
                                        </p:attrNameLst>
                                      </p:cBhvr>
                                      <p:tavLst>
                                        <p:tav tm="0">
                                          <p:val>
                                            <p:strVal val="#ppt_x"/>
                                          </p:val>
                                        </p:tav>
                                        <p:tav tm="100000">
                                          <p:val>
                                            <p:strVal val="#ppt_x"/>
                                          </p:val>
                                        </p:tav>
                                      </p:tavLst>
                                    </p:anim>
                                    <p:anim calcmode="lin" valueType="num">
                                      <p:cBhvr additive="base">
                                        <p:cTn id="20" dur="500" fill="hold"/>
                                        <p:tgtEl>
                                          <p:spTgt spid="2130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3013"/>
                                        </p:tgtEl>
                                        <p:attrNameLst>
                                          <p:attrName>style.visibility</p:attrName>
                                        </p:attrNameLst>
                                      </p:cBhvr>
                                      <p:to>
                                        <p:strVal val="visible"/>
                                      </p:to>
                                    </p:set>
                                    <p:anim calcmode="lin" valueType="num">
                                      <p:cBhvr additive="base">
                                        <p:cTn id="23" dur="500" fill="hold"/>
                                        <p:tgtEl>
                                          <p:spTgt spid="213013"/>
                                        </p:tgtEl>
                                        <p:attrNameLst>
                                          <p:attrName>ppt_x</p:attrName>
                                        </p:attrNameLst>
                                      </p:cBhvr>
                                      <p:tavLst>
                                        <p:tav tm="0">
                                          <p:val>
                                            <p:strVal val="#ppt_x"/>
                                          </p:val>
                                        </p:tav>
                                        <p:tav tm="100000">
                                          <p:val>
                                            <p:strVal val="#ppt_x"/>
                                          </p:val>
                                        </p:tav>
                                      </p:tavLst>
                                    </p:anim>
                                    <p:anim calcmode="lin" valueType="num">
                                      <p:cBhvr additive="base">
                                        <p:cTn id="24" dur="500" fill="hold"/>
                                        <p:tgtEl>
                                          <p:spTgt spid="213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animBg="1"/>
      <p:bldP spid="213007" grpId="0"/>
      <p:bldP spid="213012" grpId="0" animBg="1"/>
      <p:bldP spid="213013" grpId="0" animBg="1"/>
      <p:bldP spid="2130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0723" name="Footer Placeholder 4"/>
          <p:cNvSpPr>
            <a:spLocks noGrp="1"/>
          </p:cNvSpPr>
          <p:nvPr>
            <p:ph type="ftr" sz="quarter" idx="11"/>
          </p:nvPr>
        </p:nvSpPr>
        <p:spPr>
          <a:noFill/>
        </p:spPr>
        <p:txBody>
          <a:bodyPr/>
          <a:lstStyle/>
          <a:p>
            <a:r>
              <a:rPr lang="en-US" smtClean="0"/>
              <a:t>SYSC 5704: Elements of Computer Systems</a:t>
            </a:r>
          </a:p>
        </p:txBody>
      </p:sp>
      <p:sp>
        <p:nvSpPr>
          <p:cNvPr id="30724" name="Slide Number Placeholder 5"/>
          <p:cNvSpPr>
            <a:spLocks noGrp="1"/>
          </p:cNvSpPr>
          <p:nvPr>
            <p:ph type="sldNum" sz="quarter" idx="12"/>
          </p:nvPr>
        </p:nvSpPr>
        <p:spPr>
          <a:noFill/>
        </p:spPr>
        <p:txBody>
          <a:bodyPr/>
          <a:lstStyle/>
          <a:p>
            <a:fld id="{6B863632-41D7-4434-A21A-C661057659C7}" type="slidenum">
              <a:rPr lang="en-US" smtClean="0"/>
              <a:pPr/>
              <a:t>30</a:t>
            </a:fld>
            <a:endParaRPr lang="en-US" smtClean="0"/>
          </a:p>
        </p:txBody>
      </p:sp>
      <p:sp>
        <p:nvSpPr>
          <p:cNvPr id="30725" name="Rectangle 2"/>
          <p:cNvSpPr>
            <a:spLocks noGrp="1" noChangeArrowheads="1"/>
          </p:cNvSpPr>
          <p:nvPr>
            <p:ph type="title"/>
          </p:nvPr>
        </p:nvSpPr>
        <p:spPr>
          <a:xfrm>
            <a:off x="457200" y="76200"/>
            <a:ext cx="8229600" cy="1143000"/>
          </a:xfrm>
        </p:spPr>
        <p:txBody>
          <a:bodyPr/>
          <a:lstStyle/>
          <a:p>
            <a:pPr eaLnBrk="1" hangingPunct="1"/>
            <a:r>
              <a:rPr lang="en-US" smtClean="0"/>
              <a:t>Two Pass Assemblers (1)</a:t>
            </a:r>
          </a:p>
        </p:txBody>
      </p:sp>
      <p:pic>
        <p:nvPicPr>
          <p:cNvPr id="30726" name="Picture 4"/>
          <p:cNvPicPr>
            <a:picLocks noChangeAspect="1" noChangeArrowheads="1"/>
          </p:cNvPicPr>
          <p:nvPr/>
        </p:nvPicPr>
        <p:blipFill>
          <a:blip r:embed="rId2" cstate="print"/>
          <a:srcRect/>
          <a:stretch>
            <a:fillRect/>
          </a:stretch>
        </p:blipFill>
        <p:spPr bwMode="auto">
          <a:xfrm>
            <a:off x="381000" y="1066800"/>
            <a:ext cx="8172450" cy="2903538"/>
          </a:xfrm>
          <a:prstGeom prst="rect">
            <a:avLst/>
          </a:prstGeom>
          <a:noFill/>
          <a:ln w="9525">
            <a:noFill/>
            <a:miter lim="800000"/>
            <a:headEnd/>
            <a:tailEnd/>
          </a:ln>
        </p:spPr>
      </p:pic>
      <p:pic>
        <p:nvPicPr>
          <p:cNvPr id="30727" name="Picture 6"/>
          <p:cNvPicPr>
            <a:picLocks noChangeAspect="1" noChangeArrowheads="1"/>
          </p:cNvPicPr>
          <p:nvPr/>
        </p:nvPicPr>
        <p:blipFill>
          <a:blip r:embed="rId3" cstate="print"/>
          <a:srcRect/>
          <a:stretch>
            <a:fillRect/>
          </a:stretch>
        </p:blipFill>
        <p:spPr bwMode="auto">
          <a:xfrm>
            <a:off x="1228725" y="3924300"/>
            <a:ext cx="7762875" cy="2400300"/>
          </a:xfrm>
          <a:prstGeom prst="rect">
            <a:avLst/>
          </a:prstGeom>
          <a:noFill/>
          <a:ln w="9525">
            <a:noFill/>
            <a:miter lim="800000"/>
            <a:headEnd/>
            <a:tailEnd/>
          </a:ln>
        </p:spPr>
      </p:pic>
      <p:sp>
        <p:nvSpPr>
          <p:cNvPr id="30728" name="Text Box 7"/>
          <p:cNvSpPr txBox="1">
            <a:spLocks noChangeArrowheads="1"/>
          </p:cNvSpPr>
          <p:nvPr/>
        </p:nvSpPr>
        <p:spPr bwMode="auto">
          <a:xfrm>
            <a:off x="0" y="4019550"/>
            <a:ext cx="1371600" cy="1465263"/>
          </a:xfrm>
          <a:prstGeom prst="rect">
            <a:avLst/>
          </a:prstGeom>
          <a:noFill/>
          <a:ln w="9525" algn="ctr">
            <a:noFill/>
            <a:miter lim="800000"/>
            <a:headEnd/>
            <a:tailEnd/>
          </a:ln>
        </p:spPr>
        <p:txBody>
          <a:bodyPr>
            <a:spAutoFit/>
          </a:bodyPr>
          <a:lstStyle/>
          <a:p>
            <a:pPr marL="342900" indent="-342900">
              <a:buFontTx/>
              <a:buNone/>
            </a:pPr>
            <a:r>
              <a:rPr lang="en-US" sz="1800"/>
              <a:t>Excerpt of opcode table for Pentium 4</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1747" name="Footer Placeholder 4"/>
          <p:cNvSpPr>
            <a:spLocks noGrp="1"/>
          </p:cNvSpPr>
          <p:nvPr>
            <p:ph type="ftr" sz="quarter" idx="11"/>
          </p:nvPr>
        </p:nvSpPr>
        <p:spPr>
          <a:noFill/>
        </p:spPr>
        <p:txBody>
          <a:bodyPr/>
          <a:lstStyle/>
          <a:p>
            <a:r>
              <a:rPr lang="en-US" smtClean="0"/>
              <a:t>SYSC 5704: Elements of Computer Systems</a:t>
            </a:r>
          </a:p>
        </p:txBody>
      </p:sp>
      <p:sp>
        <p:nvSpPr>
          <p:cNvPr id="31748" name="Slide Number Placeholder 5"/>
          <p:cNvSpPr>
            <a:spLocks noGrp="1"/>
          </p:cNvSpPr>
          <p:nvPr>
            <p:ph type="sldNum" sz="quarter" idx="12"/>
          </p:nvPr>
        </p:nvSpPr>
        <p:spPr>
          <a:noFill/>
        </p:spPr>
        <p:txBody>
          <a:bodyPr/>
          <a:lstStyle/>
          <a:p>
            <a:fld id="{4C04360C-8627-4072-AB8E-6C40182CC990}" type="slidenum">
              <a:rPr lang="en-US" smtClean="0"/>
              <a:pPr/>
              <a:t>31</a:t>
            </a:fld>
            <a:endParaRPr lang="en-US" smtClean="0"/>
          </a:p>
        </p:txBody>
      </p:sp>
      <p:sp>
        <p:nvSpPr>
          <p:cNvPr id="31749" name="Rectangle 2"/>
          <p:cNvSpPr>
            <a:spLocks noGrp="1" noChangeArrowheads="1"/>
          </p:cNvSpPr>
          <p:nvPr>
            <p:ph type="title"/>
          </p:nvPr>
        </p:nvSpPr>
        <p:spPr/>
        <p:txBody>
          <a:bodyPr/>
          <a:lstStyle/>
          <a:p>
            <a:pPr eaLnBrk="1" hangingPunct="1"/>
            <a:r>
              <a:rPr lang="en-US" smtClean="0"/>
              <a:t>Two Pass Assemblers (2)</a:t>
            </a:r>
          </a:p>
        </p:txBody>
      </p:sp>
      <p:sp>
        <p:nvSpPr>
          <p:cNvPr id="31750" name="Rectangle 3"/>
          <p:cNvSpPr>
            <a:spLocks noGrp="1" noChangeArrowheads="1"/>
          </p:cNvSpPr>
          <p:nvPr>
            <p:ph type="body" idx="1"/>
          </p:nvPr>
        </p:nvSpPr>
        <p:spPr/>
        <p:txBody>
          <a:bodyPr/>
          <a:lstStyle/>
          <a:p>
            <a:pPr algn="ctr" eaLnBrk="1" hangingPunct="1">
              <a:buFontTx/>
              <a:buNone/>
            </a:pPr>
            <a:r>
              <a:rPr lang="en-US" smtClean="0"/>
              <a:t>An excerpt symbol table for the program</a:t>
            </a:r>
          </a:p>
        </p:txBody>
      </p:sp>
      <p:pic>
        <p:nvPicPr>
          <p:cNvPr id="31751" name="Picture 4"/>
          <p:cNvPicPr>
            <a:picLocks noChangeAspect="1" noChangeArrowheads="1"/>
          </p:cNvPicPr>
          <p:nvPr/>
        </p:nvPicPr>
        <p:blipFill>
          <a:blip r:embed="rId3" cstate="print"/>
          <a:srcRect/>
          <a:stretch>
            <a:fillRect/>
          </a:stretch>
        </p:blipFill>
        <p:spPr bwMode="auto">
          <a:xfrm>
            <a:off x="914400" y="2819400"/>
            <a:ext cx="7123113" cy="254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2771" name="Footer Placeholder 4"/>
          <p:cNvSpPr>
            <a:spLocks noGrp="1"/>
          </p:cNvSpPr>
          <p:nvPr>
            <p:ph type="ftr" sz="quarter" idx="11"/>
          </p:nvPr>
        </p:nvSpPr>
        <p:spPr>
          <a:noFill/>
        </p:spPr>
        <p:txBody>
          <a:bodyPr/>
          <a:lstStyle/>
          <a:p>
            <a:r>
              <a:rPr lang="en-US" smtClean="0"/>
              <a:t>SYSC 5704: Elements of Computer Systems</a:t>
            </a:r>
          </a:p>
        </p:txBody>
      </p:sp>
      <p:sp>
        <p:nvSpPr>
          <p:cNvPr id="32772" name="Slide Number Placeholder 5"/>
          <p:cNvSpPr>
            <a:spLocks noGrp="1"/>
          </p:cNvSpPr>
          <p:nvPr>
            <p:ph type="sldNum" sz="quarter" idx="12"/>
          </p:nvPr>
        </p:nvSpPr>
        <p:spPr>
          <a:noFill/>
        </p:spPr>
        <p:txBody>
          <a:bodyPr/>
          <a:lstStyle/>
          <a:p>
            <a:fld id="{773A1D85-CA02-4C7F-BC52-4DAC94B6C81D}" type="slidenum">
              <a:rPr lang="en-US" smtClean="0"/>
              <a:pPr/>
              <a:t>32</a:t>
            </a:fld>
            <a:endParaRPr lang="en-US" smtClean="0"/>
          </a:p>
        </p:txBody>
      </p:sp>
      <p:sp>
        <p:nvSpPr>
          <p:cNvPr id="32773" name="Rectangle 2"/>
          <p:cNvSpPr>
            <a:spLocks noGrp="1" noChangeArrowheads="1"/>
          </p:cNvSpPr>
          <p:nvPr>
            <p:ph type="title"/>
          </p:nvPr>
        </p:nvSpPr>
        <p:spPr>
          <a:xfrm>
            <a:off x="457200" y="152400"/>
            <a:ext cx="8229600" cy="1143000"/>
          </a:xfrm>
        </p:spPr>
        <p:txBody>
          <a:bodyPr/>
          <a:lstStyle/>
          <a:p>
            <a:pPr eaLnBrk="1" hangingPunct="1"/>
            <a:r>
              <a:rPr lang="en-US" smtClean="0"/>
              <a:t>Two Pass Assembly – Pass 1</a:t>
            </a:r>
          </a:p>
        </p:txBody>
      </p:sp>
      <p:sp>
        <p:nvSpPr>
          <p:cNvPr id="32774" name="Rectangle 3"/>
          <p:cNvSpPr>
            <a:spLocks noGrp="1" noChangeArrowheads="1"/>
          </p:cNvSpPr>
          <p:nvPr>
            <p:ph type="body" idx="1"/>
          </p:nvPr>
        </p:nvSpPr>
        <p:spPr/>
        <p:txBody>
          <a:bodyPr/>
          <a:lstStyle/>
          <a:p>
            <a:pPr eaLnBrk="1" hangingPunct="1"/>
            <a:endParaRPr lang="en-US" smtClean="0"/>
          </a:p>
        </p:txBody>
      </p:sp>
      <p:pic>
        <p:nvPicPr>
          <p:cNvPr id="32775" name="Picture 5" descr="figure3-5"/>
          <p:cNvPicPr>
            <a:picLocks noChangeAspect="1" noChangeArrowheads="1"/>
          </p:cNvPicPr>
          <p:nvPr/>
        </p:nvPicPr>
        <p:blipFill>
          <a:blip r:embed="rId2" cstate="print"/>
          <a:srcRect/>
          <a:stretch>
            <a:fillRect/>
          </a:stretch>
        </p:blipFill>
        <p:spPr bwMode="auto">
          <a:xfrm>
            <a:off x="381000" y="1320800"/>
            <a:ext cx="7010400" cy="5003800"/>
          </a:xfrm>
          <a:prstGeom prst="rect">
            <a:avLst/>
          </a:prstGeom>
          <a:noFill/>
          <a:ln w="9525">
            <a:noFill/>
            <a:miter lim="800000"/>
            <a:headEnd/>
            <a:tailEnd/>
          </a:ln>
        </p:spPr>
      </p:pic>
      <p:sp>
        <p:nvSpPr>
          <p:cNvPr id="32776" name="Line 6"/>
          <p:cNvSpPr>
            <a:spLocks noChangeShapeType="1"/>
          </p:cNvSpPr>
          <p:nvPr/>
        </p:nvSpPr>
        <p:spPr bwMode="auto">
          <a:xfrm>
            <a:off x="990600" y="1219200"/>
            <a:ext cx="914400" cy="0"/>
          </a:xfrm>
          <a:prstGeom prst="line">
            <a:avLst/>
          </a:prstGeom>
          <a:noFill/>
          <a:ln w="9525">
            <a:solidFill>
              <a:schemeClr val="tx1"/>
            </a:solidFill>
            <a:round/>
            <a:headEnd/>
            <a:tailEnd/>
          </a:ln>
        </p:spPr>
        <p:txBody>
          <a:bodyPr/>
          <a:lstStyle/>
          <a:p>
            <a:endParaRPr lang="en-US"/>
          </a:p>
        </p:txBody>
      </p:sp>
      <p:sp>
        <p:nvSpPr>
          <p:cNvPr id="32777" name="AutoShape 7"/>
          <p:cNvSpPr>
            <a:spLocks noChangeArrowheads="1"/>
          </p:cNvSpPr>
          <p:nvPr/>
        </p:nvSpPr>
        <p:spPr bwMode="auto">
          <a:xfrm>
            <a:off x="990600" y="1219200"/>
            <a:ext cx="914400" cy="381000"/>
          </a:xfrm>
          <a:prstGeom prst="roundRect">
            <a:avLst>
              <a:gd name="adj" fmla="val 16667"/>
            </a:avLst>
          </a:prstGeom>
          <a:noFill/>
          <a:ln w="9525" algn="ctr">
            <a:solidFill>
              <a:schemeClr val="tx1"/>
            </a:solidFill>
            <a:round/>
            <a:headEnd/>
            <a:tailEnd/>
          </a:ln>
        </p:spPr>
        <p:txBody>
          <a:bodyPr wrap="none" anchor="ctr"/>
          <a:lstStyle/>
          <a:p>
            <a:endParaRPr lang="en-US"/>
          </a:p>
        </p:txBody>
      </p:sp>
      <p:sp>
        <p:nvSpPr>
          <p:cNvPr id="32778" name="Text Box 5"/>
          <p:cNvSpPr txBox="1">
            <a:spLocks noChangeArrowheads="1"/>
          </p:cNvSpPr>
          <p:nvPr/>
        </p:nvSpPr>
        <p:spPr bwMode="auto">
          <a:xfrm>
            <a:off x="5943600" y="1143000"/>
            <a:ext cx="3124200" cy="3341688"/>
          </a:xfrm>
          <a:prstGeom prst="rect">
            <a:avLst/>
          </a:prstGeom>
          <a:noFill/>
          <a:ln w="9525" algn="ctr">
            <a:noFill/>
            <a:miter lim="800000"/>
            <a:headEnd/>
            <a:tailEnd/>
          </a:ln>
        </p:spPr>
        <p:txBody>
          <a:bodyPr>
            <a:spAutoFit/>
          </a:bodyPr>
          <a:lstStyle/>
          <a:p>
            <a:pPr marL="342900" indent="-342900">
              <a:lnSpc>
                <a:spcPct val="80000"/>
              </a:lnSpc>
              <a:buFontTx/>
              <a:buNone/>
            </a:pPr>
            <a:r>
              <a:rPr lang="en-US" sz="2400"/>
              <a:t>Purpose: Generate the symbol table</a:t>
            </a:r>
          </a:p>
          <a:p>
            <a:pPr marL="342900" indent="-342900">
              <a:lnSpc>
                <a:spcPct val="80000"/>
              </a:lnSpc>
              <a:buFontTx/>
              <a:buNone/>
            </a:pPr>
            <a:r>
              <a:rPr lang="en-US" sz="2400"/>
              <a:t>The instruction location counter (ILC) keeps track of the address where the instructions will be loaded in memory.   </a:t>
            </a:r>
          </a:p>
          <a:p>
            <a:pPr marL="342900" indent="-342900"/>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3795" name="Footer Placeholder 4"/>
          <p:cNvSpPr>
            <a:spLocks noGrp="1"/>
          </p:cNvSpPr>
          <p:nvPr>
            <p:ph type="ftr" sz="quarter" idx="11"/>
          </p:nvPr>
        </p:nvSpPr>
        <p:spPr>
          <a:noFill/>
        </p:spPr>
        <p:txBody>
          <a:bodyPr/>
          <a:lstStyle/>
          <a:p>
            <a:r>
              <a:rPr lang="en-US" smtClean="0"/>
              <a:t>SYSC 5704: Elements of Computer Systems</a:t>
            </a:r>
          </a:p>
        </p:txBody>
      </p:sp>
      <p:sp>
        <p:nvSpPr>
          <p:cNvPr id="33796" name="Slide Number Placeholder 5"/>
          <p:cNvSpPr>
            <a:spLocks noGrp="1"/>
          </p:cNvSpPr>
          <p:nvPr>
            <p:ph type="sldNum" sz="quarter" idx="12"/>
          </p:nvPr>
        </p:nvSpPr>
        <p:spPr>
          <a:noFill/>
        </p:spPr>
        <p:txBody>
          <a:bodyPr/>
          <a:lstStyle/>
          <a:p>
            <a:fld id="{FC87D262-45A6-4F67-8D96-5CC6D76DF5D8}" type="slidenum">
              <a:rPr lang="en-US" smtClean="0"/>
              <a:pPr/>
              <a:t>33</a:t>
            </a:fld>
            <a:endParaRPr lang="en-US" smtClean="0"/>
          </a:p>
        </p:txBody>
      </p:sp>
      <p:sp>
        <p:nvSpPr>
          <p:cNvPr id="33797" name="Rectangle 2"/>
          <p:cNvSpPr>
            <a:spLocks noGrp="1" noChangeArrowheads="1"/>
          </p:cNvSpPr>
          <p:nvPr>
            <p:ph type="title"/>
          </p:nvPr>
        </p:nvSpPr>
        <p:spPr>
          <a:xfrm>
            <a:off x="457200" y="152400"/>
            <a:ext cx="8229600" cy="1143000"/>
          </a:xfrm>
        </p:spPr>
        <p:txBody>
          <a:bodyPr/>
          <a:lstStyle/>
          <a:p>
            <a:pPr eaLnBrk="1" hangingPunct="1"/>
            <a:r>
              <a:rPr lang="en-US" smtClean="0"/>
              <a:t>Two Pass Assembly – Pass 2</a:t>
            </a:r>
          </a:p>
        </p:txBody>
      </p:sp>
      <p:sp>
        <p:nvSpPr>
          <p:cNvPr id="33798" name="Rectangle 3"/>
          <p:cNvSpPr>
            <a:spLocks noGrp="1" noChangeArrowheads="1"/>
          </p:cNvSpPr>
          <p:nvPr>
            <p:ph type="body" idx="1"/>
          </p:nvPr>
        </p:nvSpPr>
        <p:spPr/>
        <p:txBody>
          <a:bodyPr/>
          <a:lstStyle/>
          <a:p>
            <a:pPr eaLnBrk="1" hangingPunct="1"/>
            <a:endParaRPr lang="en-US" smtClean="0"/>
          </a:p>
        </p:txBody>
      </p:sp>
      <p:pic>
        <p:nvPicPr>
          <p:cNvPr id="33799" name="Picture 4" descr="figure3-4"/>
          <p:cNvPicPr>
            <a:picLocks noChangeAspect="1" noChangeArrowheads="1"/>
          </p:cNvPicPr>
          <p:nvPr/>
        </p:nvPicPr>
        <p:blipFill>
          <a:blip r:embed="rId2" cstate="print"/>
          <a:srcRect/>
          <a:stretch>
            <a:fillRect/>
          </a:stretch>
        </p:blipFill>
        <p:spPr bwMode="auto">
          <a:xfrm>
            <a:off x="457200" y="1143000"/>
            <a:ext cx="5638800" cy="5065713"/>
          </a:xfrm>
          <a:prstGeom prst="rect">
            <a:avLst/>
          </a:prstGeom>
          <a:noFill/>
          <a:ln w="9525">
            <a:noFill/>
            <a:miter lim="800000"/>
            <a:headEnd/>
            <a:tailEnd/>
          </a:ln>
        </p:spPr>
      </p:pic>
      <p:sp>
        <p:nvSpPr>
          <p:cNvPr id="33800" name="Text Box 8"/>
          <p:cNvSpPr txBox="1">
            <a:spLocks noChangeArrowheads="1"/>
          </p:cNvSpPr>
          <p:nvPr/>
        </p:nvSpPr>
        <p:spPr bwMode="auto">
          <a:xfrm>
            <a:off x="6324600" y="1295400"/>
            <a:ext cx="2514600" cy="1187450"/>
          </a:xfrm>
          <a:prstGeom prst="rect">
            <a:avLst/>
          </a:prstGeom>
          <a:noFill/>
          <a:ln w="9525" algn="ctr">
            <a:noFill/>
            <a:miter lim="800000"/>
            <a:headEnd/>
            <a:tailEnd/>
          </a:ln>
        </p:spPr>
        <p:txBody>
          <a:bodyPr>
            <a:spAutoFit/>
          </a:bodyPr>
          <a:lstStyle/>
          <a:p>
            <a:pPr marL="342900" indent="-342900">
              <a:buFontTx/>
              <a:buNone/>
            </a:pPr>
            <a:r>
              <a:rPr lang="en-US" sz="2400"/>
              <a:t>Purpose: Generate machine code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4819" name="Footer Placeholder 4"/>
          <p:cNvSpPr>
            <a:spLocks noGrp="1"/>
          </p:cNvSpPr>
          <p:nvPr>
            <p:ph type="ftr" sz="quarter" idx="11"/>
          </p:nvPr>
        </p:nvSpPr>
        <p:spPr>
          <a:noFill/>
        </p:spPr>
        <p:txBody>
          <a:bodyPr/>
          <a:lstStyle/>
          <a:p>
            <a:r>
              <a:rPr lang="en-US" smtClean="0"/>
              <a:t>SYSC 5704: Elements of Computer Systems</a:t>
            </a:r>
          </a:p>
        </p:txBody>
      </p:sp>
      <p:sp>
        <p:nvSpPr>
          <p:cNvPr id="34820" name="Slide Number Placeholder 5"/>
          <p:cNvSpPr>
            <a:spLocks noGrp="1"/>
          </p:cNvSpPr>
          <p:nvPr>
            <p:ph type="sldNum" sz="quarter" idx="12"/>
          </p:nvPr>
        </p:nvSpPr>
        <p:spPr>
          <a:noFill/>
        </p:spPr>
        <p:txBody>
          <a:bodyPr/>
          <a:lstStyle/>
          <a:p>
            <a:fld id="{BE7FF8EC-E319-4E5A-8B3D-B833AB163AED}" type="slidenum">
              <a:rPr lang="en-US" smtClean="0"/>
              <a:pPr/>
              <a:t>34</a:t>
            </a:fld>
            <a:endParaRPr lang="en-US" smtClean="0"/>
          </a:p>
        </p:txBody>
      </p:sp>
      <p:sp>
        <p:nvSpPr>
          <p:cNvPr id="34821" name="Rectangle 2"/>
          <p:cNvSpPr>
            <a:spLocks noGrp="1" noChangeArrowheads="1"/>
          </p:cNvSpPr>
          <p:nvPr>
            <p:ph type="title"/>
          </p:nvPr>
        </p:nvSpPr>
        <p:spPr/>
        <p:txBody>
          <a:bodyPr/>
          <a:lstStyle/>
          <a:p>
            <a:pPr algn="r" eaLnBrk="1" hangingPunct="1"/>
            <a:r>
              <a:rPr lang="en-US" smtClean="0"/>
              <a:t>The Symbol Table</a:t>
            </a:r>
          </a:p>
        </p:txBody>
      </p:sp>
      <p:sp>
        <p:nvSpPr>
          <p:cNvPr id="34822" name="Rectangle 3"/>
          <p:cNvSpPr>
            <a:spLocks noGrp="1" noChangeArrowheads="1"/>
          </p:cNvSpPr>
          <p:nvPr>
            <p:ph type="body" idx="1"/>
          </p:nvPr>
        </p:nvSpPr>
        <p:spPr/>
        <p:txBody>
          <a:bodyPr/>
          <a:lstStyle/>
          <a:p>
            <a:pPr algn="ctr" eaLnBrk="1" hangingPunct="1">
              <a:lnSpc>
                <a:spcPct val="90000"/>
              </a:lnSpc>
              <a:buFontTx/>
              <a:buNone/>
            </a:pPr>
            <a:endParaRPr lang="en-US" smtClean="0"/>
          </a:p>
        </p:txBody>
      </p:sp>
      <p:pic>
        <p:nvPicPr>
          <p:cNvPr id="34823" name="Picture 4" descr="7-12"/>
          <p:cNvPicPr>
            <a:picLocks noChangeAspect="1" noChangeArrowheads="1"/>
          </p:cNvPicPr>
          <p:nvPr/>
        </p:nvPicPr>
        <p:blipFill>
          <a:blip r:embed="rId3" cstate="print"/>
          <a:srcRect l="29709" r="30400" b="43140"/>
          <a:stretch>
            <a:fillRect/>
          </a:stretch>
        </p:blipFill>
        <p:spPr bwMode="auto">
          <a:xfrm>
            <a:off x="-228600" y="68263"/>
            <a:ext cx="3467100" cy="4046537"/>
          </a:xfrm>
          <a:prstGeom prst="rect">
            <a:avLst/>
          </a:prstGeom>
          <a:noFill/>
          <a:ln w="9525">
            <a:noFill/>
            <a:miter lim="800000"/>
            <a:headEnd/>
            <a:tailEnd/>
          </a:ln>
        </p:spPr>
      </p:pic>
      <p:pic>
        <p:nvPicPr>
          <p:cNvPr id="34824" name="Picture 4" descr="7-12"/>
          <p:cNvPicPr>
            <a:picLocks noChangeAspect="1" noChangeArrowheads="1"/>
          </p:cNvPicPr>
          <p:nvPr/>
        </p:nvPicPr>
        <p:blipFill>
          <a:blip r:embed="rId3" cstate="print"/>
          <a:srcRect t="52238"/>
          <a:stretch>
            <a:fillRect/>
          </a:stretch>
        </p:blipFill>
        <p:spPr bwMode="auto">
          <a:xfrm>
            <a:off x="1295400" y="3749675"/>
            <a:ext cx="7558088" cy="2955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5843" name="Footer Placeholder 4"/>
          <p:cNvSpPr>
            <a:spLocks noGrp="1"/>
          </p:cNvSpPr>
          <p:nvPr>
            <p:ph type="ftr" sz="quarter" idx="11"/>
          </p:nvPr>
        </p:nvSpPr>
        <p:spPr>
          <a:noFill/>
        </p:spPr>
        <p:txBody>
          <a:bodyPr/>
          <a:lstStyle/>
          <a:p>
            <a:r>
              <a:rPr lang="en-US" smtClean="0"/>
              <a:t>SYSC 5704: Elements of Computer Systems</a:t>
            </a:r>
          </a:p>
        </p:txBody>
      </p:sp>
      <p:sp>
        <p:nvSpPr>
          <p:cNvPr id="35844" name="Slide Number Placeholder 5"/>
          <p:cNvSpPr>
            <a:spLocks noGrp="1"/>
          </p:cNvSpPr>
          <p:nvPr>
            <p:ph type="sldNum" sz="quarter" idx="12"/>
          </p:nvPr>
        </p:nvSpPr>
        <p:spPr>
          <a:noFill/>
        </p:spPr>
        <p:txBody>
          <a:bodyPr/>
          <a:lstStyle/>
          <a:p>
            <a:fld id="{2BE24D56-97AB-4B0B-8E8F-6F7403F0CA89}" type="slidenum">
              <a:rPr lang="en-US" smtClean="0"/>
              <a:pPr/>
              <a:t>35</a:t>
            </a:fld>
            <a:endParaRPr lang="en-US" smtClean="0"/>
          </a:p>
        </p:txBody>
      </p:sp>
      <p:sp>
        <p:nvSpPr>
          <p:cNvPr id="35845" name="Rectangle 2"/>
          <p:cNvSpPr>
            <a:spLocks noGrp="1" noChangeArrowheads="1"/>
          </p:cNvSpPr>
          <p:nvPr>
            <p:ph type="title"/>
          </p:nvPr>
        </p:nvSpPr>
        <p:spPr/>
        <p:txBody>
          <a:bodyPr/>
          <a:lstStyle/>
          <a:p>
            <a:pPr eaLnBrk="1" hangingPunct="1"/>
            <a:r>
              <a:rPr lang="en-US" smtClean="0"/>
              <a:t>Structure of an Object Module</a:t>
            </a:r>
          </a:p>
        </p:txBody>
      </p:sp>
      <p:sp>
        <p:nvSpPr>
          <p:cNvPr id="35846" name="Rectangle 3"/>
          <p:cNvSpPr>
            <a:spLocks noGrp="1" noChangeArrowheads="1"/>
          </p:cNvSpPr>
          <p:nvPr>
            <p:ph type="body" idx="1"/>
          </p:nvPr>
        </p:nvSpPr>
        <p:spPr>
          <a:xfrm>
            <a:off x="457200" y="2397125"/>
            <a:ext cx="4953000" cy="3729038"/>
          </a:xfrm>
        </p:spPr>
        <p:txBody>
          <a:bodyPr/>
          <a:lstStyle/>
          <a:p>
            <a:pPr eaLnBrk="1" hangingPunct="1">
              <a:buFontTx/>
              <a:buNone/>
            </a:pPr>
            <a:r>
              <a:rPr lang="en-US" smtClean="0"/>
              <a:t>The internal structure of an object module produced by a translator.</a:t>
            </a:r>
          </a:p>
        </p:txBody>
      </p:sp>
      <p:pic>
        <p:nvPicPr>
          <p:cNvPr id="35847" name="Picture 4" descr="7-16"/>
          <p:cNvPicPr>
            <a:picLocks noChangeAspect="1" noChangeArrowheads="1"/>
          </p:cNvPicPr>
          <p:nvPr/>
        </p:nvPicPr>
        <p:blipFill>
          <a:blip r:embed="rId3" cstate="print"/>
          <a:srcRect/>
          <a:stretch>
            <a:fillRect/>
          </a:stretch>
        </p:blipFill>
        <p:spPr bwMode="auto">
          <a:xfrm>
            <a:off x="5638800" y="1905000"/>
            <a:ext cx="2614613" cy="4297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6867" name="Footer Placeholder 4"/>
          <p:cNvSpPr>
            <a:spLocks noGrp="1"/>
          </p:cNvSpPr>
          <p:nvPr>
            <p:ph type="ftr" sz="quarter" idx="11"/>
          </p:nvPr>
        </p:nvSpPr>
        <p:spPr>
          <a:noFill/>
        </p:spPr>
        <p:txBody>
          <a:bodyPr/>
          <a:lstStyle/>
          <a:p>
            <a:r>
              <a:rPr lang="en-US" smtClean="0"/>
              <a:t>SYSC 5704: Elements of Computer Systems</a:t>
            </a:r>
          </a:p>
        </p:txBody>
      </p:sp>
      <p:sp>
        <p:nvSpPr>
          <p:cNvPr id="36868" name="Slide Number Placeholder 5"/>
          <p:cNvSpPr>
            <a:spLocks noGrp="1"/>
          </p:cNvSpPr>
          <p:nvPr>
            <p:ph type="sldNum" sz="quarter" idx="12"/>
          </p:nvPr>
        </p:nvSpPr>
        <p:spPr>
          <a:noFill/>
        </p:spPr>
        <p:txBody>
          <a:bodyPr/>
          <a:lstStyle/>
          <a:p>
            <a:fld id="{2409213A-E9C5-4B12-A30F-024B47E21AB0}" type="slidenum">
              <a:rPr lang="en-US" smtClean="0"/>
              <a:pPr/>
              <a:t>36</a:t>
            </a:fld>
            <a:endParaRPr lang="en-US" smtClean="0"/>
          </a:p>
        </p:txBody>
      </p:sp>
      <p:pic>
        <p:nvPicPr>
          <p:cNvPr id="36869" name="Picture 8" descr="7-14"/>
          <p:cNvPicPr>
            <a:picLocks noChangeAspect="1" noChangeArrowheads="1"/>
          </p:cNvPicPr>
          <p:nvPr/>
        </p:nvPicPr>
        <p:blipFill>
          <a:blip r:embed="rId3" cstate="print"/>
          <a:srcRect l="52875" t="62683" r="-4169" b="-9756"/>
          <a:stretch>
            <a:fillRect/>
          </a:stretch>
        </p:blipFill>
        <p:spPr bwMode="auto">
          <a:xfrm>
            <a:off x="5791200" y="4197350"/>
            <a:ext cx="4476750" cy="3194050"/>
          </a:xfrm>
          <a:prstGeom prst="rect">
            <a:avLst/>
          </a:prstGeom>
          <a:noFill/>
          <a:ln w="9525">
            <a:noFill/>
            <a:miter lim="800000"/>
            <a:headEnd/>
            <a:tailEnd/>
          </a:ln>
        </p:spPr>
      </p:pic>
      <p:sp>
        <p:nvSpPr>
          <p:cNvPr id="36870" name="Rectangle 2"/>
          <p:cNvSpPr>
            <a:spLocks noGrp="1" noChangeArrowheads="1"/>
          </p:cNvSpPr>
          <p:nvPr>
            <p:ph type="title"/>
          </p:nvPr>
        </p:nvSpPr>
        <p:spPr>
          <a:xfrm>
            <a:off x="457200" y="0"/>
            <a:ext cx="8229600" cy="1143000"/>
          </a:xfrm>
        </p:spPr>
        <p:txBody>
          <a:bodyPr/>
          <a:lstStyle/>
          <a:p>
            <a:pPr algn="l" eaLnBrk="1" hangingPunct="1"/>
            <a:r>
              <a:rPr lang="en-US" smtClean="0"/>
              <a:t>Linker</a:t>
            </a:r>
          </a:p>
        </p:txBody>
      </p:sp>
      <p:sp>
        <p:nvSpPr>
          <p:cNvPr id="36871" name="Rectangle 3"/>
          <p:cNvSpPr>
            <a:spLocks noGrp="1" noChangeArrowheads="1"/>
          </p:cNvSpPr>
          <p:nvPr>
            <p:ph type="body" idx="1"/>
          </p:nvPr>
        </p:nvSpPr>
        <p:spPr/>
        <p:txBody>
          <a:bodyPr/>
          <a:lstStyle/>
          <a:p>
            <a:pPr algn="ctr" eaLnBrk="1" hangingPunct="1">
              <a:buFontTx/>
              <a:buNone/>
            </a:pPr>
            <a:endParaRPr lang="en-US" smtClean="0"/>
          </a:p>
        </p:txBody>
      </p:sp>
      <p:pic>
        <p:nvPicPr>
          <p:cNvPr id="36872" name="Picture 4" descr="7-14"/>
          <p:cNvPicPr>
            <a:picLocks noChangeAspect="1" noChangeArrowheads="1"/>
          </p:cNvPicPr>
          <p:nvPr/>
        </p:nvPicPr>
        <p:blipFill>
          <a:blip r:embed="rId3" cstate="print"/>
          <a:srcRect r="60184" b="52710"/>
          <a:stretch>
            <a:fillRect/>
          </a:stretch>
        </p:blipFill>
        <p:spPr bwMode="auto">
          <a:xfrm>
            <a:off x="76200" y="919163"/>
            <a:ext cx="3606800" cy="3328987"/>
          </a:xfrm>
          <a:prstGeom prst="rect">
            <a:avLst/>
          </a:prstGeom>
          <a:noFill/>
          <a:ln w="9525">
            <a:noFill/>
            <a:miter lim="800000"/>
            <a:headEnd/>
            <a:tailEnd/>
          </a:ln>
        </p:spPr>
      </p:pic>
      <p:pic>
        <p:nvPicPr>
          <p:cNvPr id="36873" name="Picture 5" descr="7-14"/>
          <p:cNvPicPr>
            <a:picLocks noChangeAspect="1" noChangeArrowheads="1"/>
          </p:cNvPicPr>
          <p:nvPr/>
        </p:nvPicPr>
        <p:blipFill>
          <a:blip r:embed="rId3" cstate="print"/>
          <a:srcRect l="53275" r="1282" b="36580"/>
          <a:stretch>
            <a:fillRect/>
          </a:stretch>
        </p:blipFill>
        <p:spPr bwMode="auto">
          <a:xfrm>
            <a:off x="2819400" y="457200"/>
            <a:ext cx="3798888" cy="4119563"/>
          </a:xfrm>
          <a:prstGeom prst="rect">
            <a:avLst/>
          </a:prstGeom>
          <a:noFill/>
          <a:ln w="9525">
            <a:noFill/>
            <a:miter lim="800000"/>
            <a:headEnd/>
            <a:tailEnd/>
          </a:ln>
        </p:spPr>
      </p:pic>
      <p:pic>
        <p:nvPicPr>
          <p:cNvPr id="36874" name="Picture 6" descr="7-14"/>
          <p:cNvPicPr>
            <a:picLocks noChangeAspect="1" noChangeArrowheads="1"/>
          </p:cNvPicPr>
          <p:nvPr/>
        </p:nvPicPr>
        <p:blipFill>
          <a:blip r:embed="rId3" cstate="print"/>
          <a:srcRect l="-10991" t="46147" r="59691" b="-9863"/>
          <a:stretch>
            <a:fillRect/>
          </a:stretch>
        </p:blipFill>
        <p:spPr bwMode="auto">
          <a:xfrm>
            <a:off x="5105400" y="0"/>
            <a:ext cx="4343400" cy="4194175"/>
          </a:xfrm>
          <a:prstGeom prst="rect">
            <a:avLst/>
          </a:prstGeom>
          <a:noFill/>
          <a:ln w="9525">
            <a:noFill/>
            <a:miter lim="800000"/>
            <a:headEnd/>
            <a:tailEnd/>
          </a:ln>
        </p:spPr>
      </p:pic>
      <p:sp>
        <p:nvSpPr>
          <p:cNvPr id="36875" name="Line 7"/>
          <p:cNvSpPr>
            <a:spLocks noChangeShapeType="1"/>
          </p:cNvSpPr>
          <p:nvPr/>
        </p:nvSpPr>
        <p:spPr bwMode="auto">
          <a:xfrm>
            <a:off x="2819400" y="1295400"/>
            <a:ext cx="0" cy="2590800"/>
          </a:xfrm>
          <a:prstGeom prst="line">
            <a:avLst/>
          </a:prstGeom>
          <a:noFill/>
          <a:ln w="9525">
            <a:solidFill>
              <a:schemeClr val="tx1"/>
            </a:solidFill>
            <a:round/>
            <a:headEnd/>
            <a:tailEnd/>
          </a:ln>
        </p:spPr>
        <p:txBody>
          <a:bodyPr/>
          <a:lstStyle/>
          <a:p>
            <a:endParaRPr lang="en-US"/>
          </a:p>
        </p:txBody>
      </p:sp>
      <p:sp>
        <p:nvSpPr>
          <p:cNvPr id="36876" name="Text Box 9"/>
          <p:cNvSpPr txBox="1">
            <a:spLocks noChangeArrowheads="1"/>
          </p:cNvSpPr>
          <p:nvPr/>
        </p:nvSpPr>
        <p:spPr bwMode="auto">
          <a:xfrm>
            <a:off x="304800" y="4572000"/>
            <a:ext cx="5883275" cy="1006475"/>
          </a:xfrm>
          <a:prstGeom prst="rect">
            <a:avLst/>
          </a:prstGeom>
          <a:noFill/>
          <a:ln w="9525" algn="ctr">
            <a:noFill/>
            <a:miter lim="800000"/>
            <a:headEnd/>
            <a:tailEnd/>
          </a:ln>
        </p:spPr>
        <p:txBody>
          <a:bodyPr>
            <a:spAutoFit/>
          </a:bodyPr>
          <a:lstStyle/>
          <a:p>
            <a:pPr marL="342900" indent="-342900">
              <a:buFontTx/>
              <a:buNone/>
            </a:pPr>
            <a:r>
              <a:rPr lang="en-US" sz="2000"/>
              <a:t>Generation of single executable binary program from a collection of </a:t>
            </a:r>
            <a:r>
              <a:rPr lang="en-US" sz="2000">
                <a:solidFill>
                  <a:schemeClr val="accent2"/>
                </a:solidFill>
              </a:rPr>
              <a:t>independently</a:t>
            </a:r>
            <a:r>
              <a:rPr lang="en-US" sz="2000"/>
              <a:t> translated source with no </a:t>
            </a:r>
            <a:r>
              <a:rPr lang="en-US" sz="2000">
                <a:solidFill>
                  <a:schemeClr val="accent2"/>
                </a:solidFill>
              </a:rPr>
              <a:t>unresolved</a:t>
            </a:r>
            <a:r>
              <a:rPr lang="en-US" sz="2000"/>
              <a:t> </a:t>
            </a:r>
            <a:r>
              <a:rPr lang="en-US" sz="2000">
                <a:solidFill>
                  <a:schemeClr val="accent2"/>
                </a:solidFill>
              </a:rPr>
              <a:t>external</a:t>
            </a:r>
            <a:r>
              <a:rPr lang="en-US" sz="2000"/>
              <a:t> symbols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7891" name="Footer Placeholder 4"/>
          <p:cNvSpPr>
            <a:spLocks noGrp="1"/>
          </p:cNvSpPr>
          <p:nvPr>
            <p:ph type="ftr" sz="quarter" idx="11"/>
          </p:nvPr>
        </p:nvSpPr>
        <p:spPr>
          <a:noFill/>
        </p:spPr>
        <p:txBody>
          <a:bodyPr/>
          <a:lstStyle/>
          <a:p>
            <a:r>
              <a:rPr lang="en-US" smtClean="0"/>
              <a:t>SYSC 5704: Elements of Computer Systems</a:t>
            </a:r>
          </a:p>
        </p:txBody>
      </p:sp>
      <p:sp>
        <p:nvSpPr>
          <p:cNvPr id="37892" name="Slide Number Placeholder 5"/>
          <p:cNvSpPr>
            <a:spLocks noGrp="1"/>
          </p:cNvSpPr>
          <p:nvPr>
            <p:ph type="sldNum" sz="quarter" idx="12"/>
          </p:nvPr>
        </p:nvSpPr>
        <p:spPr>
          <a:noFill/>
        </p:spPr>
        <p:txBody>
          <a:bodyPr/>
          <a:lstStyle/>
          <a:p>
            <a:fld id="{57EC7015-028A-46F8-B2DE-71EBFC675501}" type="slidenum">
              <a:rPr lang="en-US" smtClean="0"/>
              <a:pPr/>
              <a:t>37</a:t>
            </a:fld>
            <a:endParaRPr lang="en-US" smtClean="0"/>
          </a:p>
        </p:txBody>
      </p:sp>
      <p:sp>
        <p:nvSpPr>
          <p:cNvPr id="37893" name="Rectangle 2"/>
          <p:cNvSpPr>
            <a:spLocks noGrp="1" noChangeArrowheads="1"/>
          </p:cNvSpPr>
          <p:nvPr>
            <p:ph type="title"/>
          </p:nvPr>
        </p:nvSpPr>
        <p:spPr>
          <a:xfrm>
            <a:off x="2971800" y="0"/>
            <a:ext cx="3733800" cy="1493838"/>
          </a:xfrm>
        </p:spPr>
        <p:txBody>
          <a:bodyPr/>
          <a:lstStyle/>
          <a:p>
            <a:pPr eaLnBrk="1" hangingPunct="1"/>
            <a:r>
              <a:rPr lang="en-US" smtClean="0"/>
              <a:t>Linking</a:t>
            </a:r>
          </a:p>
        </p:txBody>
      </p:sp>
      <p:sp>
        <p:nvSpPr>
          <p:cNvPr id="37894" name="Rectangle 3"/>
          <p:cNvSpPr>
            <a:spLocks noGrp="1" noChangeArrowheads="1"/>
          </p:cNvSpPr>
          <p:nvPr>
            <p:ph type="body" idx="1"/>
          </p:nvPr>
        </p:nvSpPr>
        <p:spPr>
          <a:xfrm>
            <a:off x="2133600" y="1828800"/>
            <a:ext cx="2514600" cy="3505200"/>
          </a:xfrm>
        </p:spPr>
        <p:txBody>
          <a:bodyPr/>
          <a:lstStyle/>
          <a:p>
            <a:pPr eaLnBrk="1" hangingPunct="1">
              <a:buFontTx/>
              <a:buNone/>
            </a:pPr>
            <a:r>
              <a:rPr lang="en-US" sz="2800" smtClean="0"/>
              <a:t>    </a:t>
            </a:r>
            <a:r>
              <a:rPr lang="en-US" sz="2400" smtClean="0"/>
              <a:t>Object modules after being positioned in binary image but before being relocated and linked.</a:t>
            </a:r>
          </a:p>
        </p:txBody>
      </p:sp>
      <p:pic>
        <p:nvPicPr>
          <p:cNvPr id="37895" name="Picture 4" descr="7-15"/>
          <p:cNvPicPr>
            <a:picLocks noChangeAspect="1" noChangeArrowheads="1"/>
          </p:cNvPicPr>
          <p:nvPr/>
        </p:nvPicPr>
        <p:blipFill>
          <a:blip r:embed="rId2" cstate="print"/>
          <a:srcRect l="-1566" r="50316"/>
          <a:stretch>
            <a:fillRect/>
          </a:stretch>
        </p:blipFill>
        <p:spPr bwMode="auto">
          <a:xfrm>
            <a:off x="76200" y="49213"/>
            <a:ext cx="2463800" cy="6732587"/>
          </a:xfrm>
          <a:prstGeom prst="rect">
            <a:avLst/>
          </a:prstGeom>
          <a:noFill/>
          <a:ln w="9525">
            <a:noFill/>
            <a:miter lim="800000"/>
            <a:headEnd/>
            <a:tailEnd/>
          </a:ln>
        </p:spPr>
      </p:pic>
      <p:pic>
        <p:nvPicPr>
          <p:cNvPr id="37896" name="Picture 5" descr="7-15"/>
          <p:cNvPicPr>
            <a:picLocks noChangeAspect="1" noChangeArrowheads="1"/>
          </p:cNvPicPr>
          <p:nvPr/>
        </p:nvPicPr>
        <p:blipFill>
          <a:blip r:embed="rId2" cstate="print"/>
          <a:srcRect l="51083"/>
          <a:stretch>
            <a:fillRect/>
          </a:stretch>
        </p:blipFill>
        <p:spPr bwMode="auto">
          <a:xfrm>
            <a:off x="6515100" y="0"/>
            <a:ext cx="2324100" cy="6653213"/>
          </a:xfrm>
          <a:prstGeom prst="rect">
            <a:avLst/>
          </a:prstGeom>
          <a:noFill/>
          <a:ln w="9525">
            <a:noFill/>
            <a:miter lim="800000"/>
            <a:headEnd/>
            <a:tailEnd/>
          </a:ln>
        </p:spPr>
      </p:pic>
      <p:sp>
        <p:nvSpPr>
          <p:cNvPr id="37897" name="Rectangle 7"/>
          <p:cNvSpPr>
            <a:spLocks noChangeArrowheads="1"/>
          </p:cNvSpPr>
          <p:nvPr/>
        </p:nvSpPr>
        <p:spPr bwMode="auto">
          <a:xfrm>
            <a:off x="4191000" y="1600200"/>
            <a:ext cx="2514600" cy="3505200"/>
          </a:xfrm>
          <a:prstGeom prst="rect">
            <a:avLst/>
          </a:prstGeom>
          <a:noFill/>
          <a:ln w="9525">
            <a:noFill/>
            <a:miter lim="800000"/>
            <a:headEnd/>
            <a:tailEnd/>
          </a:ln>
        </p:spPr>
        <p:txBody>
          <a:bodyPr/>
          <a:lstStyle/>
          <a:p>
            <a:pPr marL="342900" indent="-342900">
              <a:buFontTx/>
              <a:buNone/>
            </a:pPr>
            <a:r>
              <a:rPr lang="en-US"/>
              <a:t>   </a:t>
            </a:r>
            <a:r>
              <a:rPr lang="en-US" sz="2400"/>
              <a:t>Same object modules after linking and after relocation has been performed.  Together they form an executable binary program, ready to run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8915" name="Footer Placeholder 4"/>
          <p:cNvSpPr>
            <a:spLocks noGrp="1"/>
          </p:cNvSpPr>
          <p:nvPr>
            <p:ph type="ftr" sz="quarter" idx="11"/>
          </p:nvPr>
        </p:nvSpPr>
        <p:spPr>
          <a:noFill/>
        </p:spPr>
        <p:txBody>
          <a:bodyPr/>
          <a:lstStyle/>
          <a:p>
            <a:r>
              <a:rPr lang="en-US" smtClean="0"/>
              <a:t>SYSC 5704: Elements of Computer Systems</a:t>
            </a:r>
          </a:p>
        </p:txBody>
      </p:sp>
      <p:sp>
        <p:nvSpPr>
          <p:cNvPr id="38916" name="Slide Number Placeholder 5"/>
          <p:cNvSpPr>
            <a:spLocks noGrp="1"/>
          </p:cNvSpPr>
          <p:nvPr>
            <p:ph type="sldNum" sz="quarter" idx="12"/>
          </p:nvPr>
        </p:nvSpPr>
        <p:spPr>
          <a:noFill/>
        </p:spPr>
        <p:txBody>
          <a:bodyPr/>
          <a:lstStyle/>
          <a:p>
            <a:fld id="{9BBBC603-B309-41E0-9796-1D3EC10255BA}" type="slidenum">
              <a:rPr lang="en-US" smtClean="0"/>
              <a:pPr/>
              <a:t>38</a:t>
            </a:fld>
            <a:endParaRPr lang="en-US" smtClean="0"/>
          </a:p>
        </p:txBody>
      </p:sp>
      <p:sp>
        <p:nvSpPr>
          <p:cNvPr id="38917" name="Rectangle 2"/>
          <p:cNvSpPr>
            <a:spLocks noGrp="1" noChangeArrowheads="1"/>
          </p:cNvSpPr>
          <p:nvPr>
            <p:ph type="title"/>
          </p:nvPr>
        </p:nvSpPr>
        <p:spPr>
          <a:xfrm>
            <a:off x="0" y="0"/>
            <a:ext cx="5962650" cy="2233613"/>
          </a:xfrm>
        </p:spPr>
        <p:txBody>
          <a:bodyPr/>
          <a:lstStyle/>
          <a:p>
            <a:pPr eaLnBrk="1" hangingPunct="1"/>
            <a:r>
              <a:rPr lang="en-US" smtClean="0"/>
              <a:t>Binding Time and Dynamic Relocation</a:t>
            </a:r>
          </a:p>
        </p:txBody>
      </p:sp>
      <p:sp>
        <p:nvSpPr>
          <p:cNvPr id="38918" name="Rectangle 3"/>
          <p:cNvSpPr>
            <a:spLocks noGrp="1" noChangeArrowheads="1"/>
          </p:cNvSpPr>
          <p:nvPr>
            <p:ph type="body" idx="1"/>
          </p:nvPr>
        </p:nvSpPr>
        <p:spPr>
          <a:xfrm>
            <a:off x="314325" y="2182813"/>
            <a:ext cx="6375400" cy="2016125"/>
          </a:xfrm>
        </p:spPr>
        <p:txBody>
          <a:bodyPr/>
          <a:lstStyle/>
          <a:p>
            <a:pPr eaLnBrk="1" hangingPunct="1">
              <a:lnSpc>
                <a:spcPct val="90000"/>
              </a:lnSpc>
              <a:buFontTx/>
              <a:buNone/>
            </a:pPr>
            <a:r>
              <a:rPr lang="en-US" sz="3100" smtClean="0"/>
              <a:t>The relocated binary program moved up 300 </a:t>
            </a:r>
          </a:p>
          <a:p>
            <a:pPr eaLnBrk="1" hangingPunct="1">
              <a:lnSpc>
                <a:spcPct val="90000"/>
              </a:lnSpc>
              <a:buFontTx/>
              <a:buNone/>
            </a:pPr>
            <a:r>
              <a:rPr lang="en-US" sz="3100" smtClean="0"/>
              <a:t>addresses.  Many instructions now refer to an </a:t>
            </a:r>
          </a:p>
          <a:p>
            <a:pPr eaLnBrk="1" hangingPunct="1">
              <a:lnSpc>
                <a:spcPct val="90000"/>
              </a:lnSpc>
              <a:buFontTx/>
              <a:buNone/>
            </a:pPr>
            <a:r>
              <a:rPr lang="en-US" sz="3100" smtClean="0"/>
              <a:t>incorrect memory address.</a:t>
            </a:r>
            <a:endParaRPr lang="en-US" smtClean="0"/>
          </a:p>
        </p:txBody>
      </p:sp>
      <p:pic>
        <p:nvPicPr>
          <p:cNvPr id="38919" name="Picture 4" descr="7-17"/>
          <p:cNvPicPr>
            <a:picLocks noChangeAspect="1" noChangeArrowheads="1"/>
          </p:cNvPicPr>
          <p:nvPr/>
        </p:nvPicPr>
        <p:blipFill>
          <a:blip r:embed="rId3" cstate="print"/>
          <a:srcRect/>
          <a:stretch>
            <a:fillRect/>
          </a:stretch>
        </p:blipFill>
        <p:spPr bwMode="auto">
          <a:xfrm>
            <a:off x="6900863" y="388938"/>
            <a:ext cx="2243137" cy="6469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9939" name="Footer Placeholder 4"/>
          <p:cNvSpPr>
            <a:spLocks noGrp="1"/>
          </p:cNvSpPr>
          <p:nvPr>
            <p:ph type="ftr" sz="quarter" idx="11"/>
          </p:nvPr>
        </p:nvSpPr>
        <p:spPr>
          <a:noFill/>
        </p:spPr>
        <p:txBody>
          <a:bodyPr/>
          <a:lstStyle/>
          <a:p>
            <a:r>
              <a:rPr lang="en-US" smtClean="0"/>
              <a:t>SYSC 5704: Elements of Computer Systems</a:t>
            </a:r>
          </a:p>
        </p:txBody>
      </p:sp>
      <p:sp>
        <p:nvSpPr>
          <p:cNvPr id="39940" name="Slide Number Placeholder 5"/>
          <p:cNvSpPr>
            <a:spLocks noGrp="1"/>
          </p:cNvSpPr>
          <p:nvPr>
            <p:ph type="sldNum" sz="quarter" idx="12"/>
          </p:nvPr>
        </p:nvSpPr>
        <p:spPr>
          <a:noFill/>
        </p:spPr>
        <p:txBody>
          <a:bodyPr/>
          <a:lstStyle/>
          <a:p>
            <a:fld id="{DA07B390-5E1B-491A-B49A-B830ABA5552F}" type="slidenum">
              <a:rPr lang="en-US" smtClean="0"/>
              <a:pPr/>
              <a:t>39</a:t>
            </a:fld>
            <a:endParaRPr lang="en-US" smtClean="0"/>
          </a:p>
        </p:txBody>
      </p:sp>
      <p:sp>
        <p:nvSpPr>
          <p:cNvPr id="39941" name="Rectangle 2"/>
          <p:cNvSpPr>
            <a:spLocks noGrp="1" noChangeArrowheads="1"/>
          </p:cNvSpPr>
          <p:nvPr>
            <p:ph type="title"/>
          </p:nvPr>
        </p:nvSpPr>
        <p:spPr/>
        <p:txBody>
          <a:bodyPr/>
          <a:lstStyle/>
          <a:p>
            <a:pPr eaLnBrk="1" hangingPunct="1"/>
            <a:r>
              <a:rPr lang="en-US" smtClean="0"/>
              <a:t>Dynamic Linking in MULTICS (1)</a:t>
            </a:r>
          </a:p>
        </p:txBody>
      </p:sp>
      <p:sp>
        <p:nvSpPr>
          <p:cNvPr id="39942" name="Rectangle 3"/>
          <p:cNvSpPr>
            <a:spLocks noGrp="1" noChangeArrowheads="1"/>
          </p:cNvSpPr>
          <p:nvPr>
            <p:ph type="body" idx="1"/>
          </p:nvPr>
        </p:nvSpPr>
        <p:spPr>
          <a:xfrm>
            <a:off x="2159000" y="1600200"/>
            <a:ext cx="6527800" cy="4525963"/>
          </a:xfrm>
        </p:spPr>
        <p:txBody>
          <a:bodyPr/>
          <a:lstStyle/>
          <a:p>
            <a:pPr eaLnBrk="1" hangingPunct="1">
              <a:buFontTx/>
              <a:buNone/>
            </a:pPr>
            <a:r>
              <a:rPr lang="en-US" smtClean="0"/>
              <a:t>Before EARTH is called.</a:t>
            </a:r>
          </a:p>
        </p:txBody>
      </p:sp>
      <p:pic>
        <p:nvPicPr>
          <p:cNvPr id="39943" name="Picture 4" descr="7-18"/>
          <p:cNvPicPr>
            <a:picLocks noChangeAspect="1" noChangeArrowheads="1"/>
          </p:cNvPicPr>
          <p:nvPr/>
        </p:nvPicPr>
        <p:blipFill>
          <a:blip r:embed="rId2" cstate="print"/>
          <a:srcRect l="25853" b="50629"/>
          <a:stretch>
            <a:fillRect/>
          </a:stretch>
        </p:blipFill>
        <p:spPr bwMode="auto">
          <a:xfrm>
            <a:off x="1808163" y="1284288"/>
            <a:ext cx="5983287" cy="415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099" name="Footer Placeholder 4"/>
          <p:cNvSpPr>
            <a:spLocks noGrp="1"/>
          </p:cNvSpPr>
          <p:nvPr>
            <p:ph type="ftr" sz="quarter" idx="11"/>
          </p:nvPr>
        </p:nvSpPr>
        <p:spPr>
          <a:noFill/>
        </p:spPr>
        <p:txBody>
          <a:bodyPr/>
          <a:lstStyle/>
          <a:p>
            <a:r>
              <a:rPr lang="en-US" smtClean="0"/>
              <a:t>SYSC 5704: Elements of Computer Systems</a:t>
            </a:r>
          </a:p>
        </p:txBody>
      </p:sp>
      <p:sp>
        <p:nvSpPr>
          <p:cNvPr id="4100" name="Slide Number Placeholder 5"/>
          <p:cNvSpPr>
            <a:spLocks noGrp="1"/>
          </p:cNvSpPr>
          <p:nvPr>
            <p:ph type="sldNum" sz="quarter" idx="12"/>
          </p:nvPr>
        </p:nvSpPr>
        <p:spPr>
          <a:noFill/>
        </p:spPr>
        <p:txBody>
          <a:bodyPr/>
          <a:lstStyle/>
          <a:p>
            <a:fld id="{EFB16A2B-A1B1-4E4E-A1FE-C9B8C1C1988C}" type="slidenum">
              <a:rPr lang="en-US" smtClean="0"/>
              <a:pPr/>
              <a:t>4</a:t>
            </a:fld>
            <a:endParaRPr lang="en-US" smtClean="0"/>
          </a:p>
        </p:txBody>
      </p:sp>
      <p:sp>
        <p:nvSpPr>
          <p:cNvPr id="4101" name="Rectangle 2"/>
          <p:cNvSpPr>
            <a:spLocks noGrp="1" noChangeArrowheads="1"/>
          </p:cNvSpPr>
          <p:nvPr>
            <p:ph type="title"/>
          </p:nvPr>
        </p:nvSpPr>
        <p:spPr/>
        <p:txBody>
          <a:bodyPr/>
          <a:lstStyle/>
          <a:p>
            <a:pPr eaLnBrk="1" hangingPunct="1"/>
            <a:r>
              <a:rPr lang="en-US" smtClean="0"/>
              <a:t>High vs Low Level Languages</a:t>
            </a:r>
          </a:p>
        </p:txBody>
      </p:sp>
      <p:graphicFrame>
        <p:nvGraphicFramePr>
          <p:cNvPr id="215082" name="Group 42"/>
          <p:cNvGraphicFramePr>
            <a:graphicFrameLocks noGrp="1"/>
          </p:cNvGraphicFramePr>
          <p:nvPr>
            <p:ph idx="1"/>
          </p:nvPr>
        </p:nvGraphicFramePr>
        <p:xfrm>
          <a:off x="457200" y="1600200"/>
          <a:ext cx="8077200" cy="3153410"/>
        </p:xfrm>
        <a:graphic>
          <a:graphicData uri="http://schemas.openxmlformats.org/drawingml/2006/table">
            <a:tbl>
              <a:tblPr/>
              <a:tblGrid>
                <a:gridCol w="4038600"/>
                <a:gridCol w="4038600"/>
              </a:tblGrid>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High Level Languages</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Assembly Languages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Many:1 translation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 translation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Hardware independence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Hardware dependence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Application Orientation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Systems programming orientation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General-Purpose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Specific Purpose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Powerful Abstractions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Few Abstractions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25" name="Line 43"/>
          <p:cNvSpPr>
            <a:spLocks noChangeShapeType="1"/>
          </p:cNvSpPr>
          <p:nvPr/>
        </p:nvSpPr>
        <p:spPr bwMode="auto">
          <a:xfrm>
            <a:off x="457200" y="2057400"/>
            <a:ext cx="8077200" cy="0"/>
          </a:xfrm>
          <a:prstGeom prst="line">
            <a:avLst/>
          </a:prstGeom>
          <a:noFill/>
          <a:ln w="28575">
            <a:solidFill>
              <a:schemeClr val="tx1"/>
            </a:solidFill>
            <a:round/>
            <a:headEnd/>
            <a:tailEnd/>
          </a:ln>
        </p:spPr>
        <p:txBody>
          <a:bodyPr/>
          <a:lstStyle/>
          <a:p>
            <a:endParaRPr lang="en-US"/>
          </a:p>
        </p:txBody>
      </p:sp>
      <p:sp>
        <p:nvSpPr>
          <p:cNvPr id="4126" name="Text Box 44"/>
          <p:cNvSpPr txBox="1">
            <a:spLocks noChangeArrowheads="1"/>
          </p:cNvSpPr>
          <p:nvPr/>
        </p:nvSpPr>
        <p:spPr bwMode="auto">
          <a:xfrm>
            <a:off x="441325" y="4837113"/>
            <a:ext cx="5953125" cy="1371600"/>
          </a:xfrm>
          <a:prstGeom prst="rect">
            <a:avLst/>
          </a:prstGeom>
          <a:noFill/>
          <a:ln w="9525">
            <a:noFill/>
            <a:miter lim="800000"/>
            <a:headEnd/>
            <a:tailEnd/>
          </a:ln>
        </p:spPr>
        <p:txBody>
          <a:bodyPr wrap="none">
            <a:spAutoFit/>
          </a:bodyPr>
          <a:lstStyle/>
          <a:p>
            <a:pPr>
              <a:spcBef>
                <a:spcPct val="0"/>
              </a:spcBef>
              <a:buFontTx/>
              <a:buNone/>
            </a:pPr>
            <a:endParaRPr lang="en-US" sz="1800"/>
          </a:p>
          <a:p>
            <a:pPr>
              <a:spcBef>
                <a:spcPct val="0"/>
              </a:spcBef>
              <a:buFontTx/>
              <a:buNone/>
            </a:pPr>
            <a:r>
              <a:rPr lang="en-US" sz="2400"/>
              <a:t>What is the design motivation of a HLL ?</a:t>
            </a:r>
          </a:p>
          <a:p>
            <a:pPr>
              <a:spcBef>
                <a:spcPct val="0"/>
              </a:spcBef>
              <a:buFontTx/>
              <a:buNone/>
            </a:pPr>
            <a:r>
              <a:rPr lang="en-US" sz="2400"/>
              <a:t>Is assembly programming really/still used</a:t>
            </a:r>
            <a:r>
              <a:rPr lang="en-US" sz="1800"/>
              <a:t> ?</a:t>
            </a:r>
          </a:p>
          <a:p>
            <a:pPr>
              <a:spcBef>
                <a:spcPct val="0"/>
              </a:spcBef>
              <a:buFontTx/>
              <a:buNone/>
            </a:pPr>
            <a:endParaRPr lang="en-US"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0963" name="Footer Placeholder 4"/>
          <p:cNvSpPr>
            <a:spLocks noGrp="1"/>
          </p:cNvSpPr>
          <p:nvPr>
            <p:ph type="ftr" sz="quarter" idx="11"/>
          </p:nvPr>
        </p:nvSpPr>
        <p:spPr>
          <a:noFill/>
        </p:spPr>
        <p:txBody>
          <a:bodyPr/>
          <a:lstStyle/>
          <a:p>
            <a:r>
              <a:rPr lang="en-US" smtClean="0"/>
              <a:t>SYSC 5704: Elements of Computer Systems</a:t>
            </a:r>
          </a:p>
        </p:txBody>
      </p:sp>
      <p:sp>
        <p:nvSpPr>
          <p:cNvPr id="40964" name="Slide Number Placeholder 5"/>
          <p:cNvSpPr>
            <a:spLocks noGrp="1"/>
          </p:cNvSpPr>
          <p:nvPr>
            <p:ph type="sldNum" sz="quarter" idx="12"/>
          </p:nvPr>
        </p:nvSpPr>
        <p:spPr>
          <a:noFill/>
        </p:spPr>
        <p:txBody>
          <a:bodyPr/>
          <a:lstStyle/>
          <a:p>
            <a:fld id="{49473F47-4BAE-40C9-8F63-56084239D631}" type="slidenum">
              <a:rPr lang="en-US" smtClean="0"/>
              <a:pPr/>
              <a:t>40</a:t>
            </a:fld>
            <a:endParaRPr lang="en-US" smtClean="0"/>
          </a:p>
        </p:txBody>
      </p:sp>
      <p:sp>
        <p:nvSpPr>
          <p:cNvPr id="40965" name="Rectangle 2"/>
          <p:cNvSpPr>
            <a:spLocks noGrp="1" noChangeArrowheads="1"/>
          </p:cNvSpPr>
          <p:nvPr>
            <p:ph type="title"/>
          </p:nvPr>
        </p:nvSpPr>
        <p:spPr/>
        <p:txBody>
          <a:bodyPr/>
          <a:lstStyle/>
          <a:p>
            <a:pPr eaLnBrk="1" hangingPunct="1"/>
            <a:r>
              <a:rPr lang="en-US" smtClean="0"/>
              <a:t>Dynamic Linking in MULTICS (2)</a:t>
            </a:r>
          </a:p>
        </p:txBody>
      </p:sp>
      <p:sp>
        <p:nvSpPr>
          <p:cNvPr id="40966" name="Rectangle 3"/>
          <p:cNvSpPr>
            <a:spLocks noGrp="1" noChangeArrowheads="1"/>
          </p:cNvSpPr>
          <p:nvPr>
            <p:ph type="body" idx="1"/>
          </p:nvPr>
        </p:nvSpPr>
        <p:spPr>
          <a:xfrm>
            <a:off x="2159000" y="1600200"/>
            <a:ext cx="6527800" cy="4525963"/>
          </a:xfrm>
        </p:spPr>
        <p:txBody>
          <a:bodyPr/>
          <a:lstStyle/>
          <a:p>
            <a:pPr eaLnBrk="1" hangingPunct="1">
              <a:buFontTx/>
              <a:buNone/>
            </a:pPr>
            <a:r>
              <a:rPr lang="en-US" smtClean="0"/>
              <a:t>After EARTH has been called and linked.</a:t>
            </a:r>
          </a:p>
        </p:txBody>
      </p:sp>
      <p:pic>
        <p:nvPicPr>
          <p:cNvPr id="40967" name="Picture 4" descr="7-18"/>
          <p:cNvPicPr>
            <a:picLocks noChangeAspect="1" noChangeArrowheads="1"/>
          </p:cNvPicPr>
          <p:nvPr/>
        </p:nvPicPr>
        <p:blipFill>
          <a:blip r:embed="rId2" cstate="print"/>
          <a:srcRect l="25853" t="50027" r="3357"/>
          <a:stretch>
            <a:fillRect/>
          </a:stretch>
        </p:blipFill>
        <p:spPr bwMode="auto">
          <a:xfrm>
            <a:off x="1974850" y="1125538"/>
            <a:ext cx="5862638" cy="4319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4"/>
          <p:cNvSpPr>
            <a:spLocks noGrp="1"/>
          </p:cNvSpPr>
          <p:nvPr>
            <p:ph type="dt" sz="quarter" idx="10"/>
          </p:nvPr>
        </p:nvSpPr>
        <p:spPr>
          <a:noFill/>
        </p:spPr>
        <p:txBody>
          <a:bodyPr/>
          <a:lstStyle/>
          <a:p>
            <a:r>
              <a:rPr lang="en-US" dirty="0" smtClean="0"/>
              <a:t>Fall 2012</a:t>
            </a:r>
            <a:endParaRPr lang="en-US" dirty="0" smtClean="0"/>
          </a:p>
        </p:txBody>
      </p:sp>
      <p:sp>
        <p:nvSpPr>
          <p:cNvPr id="41987" name="Footer Placeholder 5"/>
          <p:cNvSpPr>
            <a:spLocks noGrp="1"/>
          </p:cNvSpPr>
          <p:nvPr>
            <p:ph type="ftr" sz="quarter" idx="11"/>
          </p:nvPr>
        </p:nvSpPr>
        <p:spPr>
          <a:noFill/>
        </p:spPr>
        <p:txBody>
          <a:bodyPr/>
          <a:lstStyle/>
          <a:p>
            <a:r>
              <a:rPr lang="en-US" smtClean="0"/>
              <a:t>SYSC 5704: Elements of Computer Systems</a:t>
            </a:r>
          </a:p>
        </p:txBody>
      </p:sp>
      <p:sp>
        <p:nvSpPr>
          <p:cNvPr id="41988" name="Slide Number Placeholder 6"/>
          <p:cNvSpPr>
            <a:spLocks noGrp="1"/>
          </p:cNvSpPr>
          <p:nvPr>
            <p:ph type="sldNum" sz="quarter" idx="12"/>
          </p:nvPr>
        </p:nvSpPr>
        <p:spPr>
          <a:noFill/>
        </p:spPr>
        <p:txBody>
          <a:bodyPr/>
          <a:lstStyle/>
          <a:p>
            <a:fld id="{CB5D8FFB-FC52-4106-B66F-913529F641AD}" type="slidenum">
              <a:rPr lang="en-US" smtClean="0"/>
              <a:pPr/>
              <a:t>41</a:t>
            </a:fld>
            <a:endParaRPr lang="en-US" smtClean="0"/>
          </a:p>
        </p:txBody>
      </p:sp>
      <p:sp>
        <p:nvSpPr>
          <p:cNvPr id="41989" name="Rectangle 2"/>
          <p:cNvSpPr>
            <a:spLocks noGrp="1" noChangeArrowheads="1"/>
          </p:cNvSpPr>
          <p:nvPr>
            <p:ph type="title"/>
          </p:nvPr>
        </p:nvSpPr>
        <p:spPr>
          <a:xfrm>
            <a:off x="457200" y="152400"/>
            <a:ext cx="8229600" cy="1143000"/>
          </a:xfrm>
        </p:spPr>
        <p:txBody>
          <a:bodyPr/>
          <a:lstStyle/>
          <a:p>
            <a:pPr eaLnBrk="1" hangingPunct="1"/>
            <a:r>
              <a:rPr lang="en-US" smtClean="0"/>
              <a:t>Static Linking</a:t>
            </a:r>
          </a:p>
        </p:txBody>
      </p:sp>
      <p:sp>
        <p:nvSpPr>
          <p:cNvPr id="41990" name="Rectangle 6"/>
          <p:cNvSpPr>
            <a:spLocks noGrp="1" noChangeArrowheads="1"/>
          </p:cNvSpPr>
          <p:nvPr>
            <p:ph type="body" sz="half" idx="1"/>
          </p:nvPr>
        </p:nvSpPr>
        <p:spPr/>
        <p:txBody>
          <a:bodyPr/>
          <a:lstStyle/>
          <a:p>
            <a:pPr eaLnBrk="1" hangingPunct="1"/>
            <a:endParaRPr lang="en-US" sz="2800" smtClean="0"/>
          </a:p>
        </p:txBody>
      </p:sp>
      <p:sp>
        <p:nvSpPr>
          <p:cNvPr id="41991" name="Rectangle 7"/>
          <p:cNvSpPr>
            <a:spLocks noGrp="1" noChangeArrowheads="1"/>
          </p:cNvSpPr>
          <p:nvPr>
            <p:ph sz="half" idx="2"/>
          </p:nvPr>
        </p:nvSpPr>
        <p:spPr/>
        <p:txBody>
          <a:bodyPr/>
          <a:lstStyle/>
          <a:p>
            <a:pPr eaLnBrk="1" hangingPunct="1"/>
            <a:endParaRPr lang="en-US" sz="2800" smtClean="0"/>
          </a:p>
        </p:txBody>
      </p:sp>
      <p:pic>
        <p:nvPicPr>
          <p:cNvPr id="41992" name="Picture 9" descr="figure8-6"/>
          <p:cNvPicPr>
            <a:picLocks noChangeAspect="1" noChangeArrowheads="1"/>
          </p:cNvPicPr>
          <p:nvPr/>
        </p:nvPicPr>
        <p:blipFill>
          <a:blip r:embed="rId3" cstate="print"/>
          <a:srcRect/>
          <a:stretch>
            <a:fillRect/>
          </a:stretch>
        </p:blipFill>
        <p:spPr bwMode="auto">
          <a:xfrm>
            <a:off x="762000" y="1087438"/>
            <a:ext cx="7239000" cy="5160962"/>
          </a:xfrm>
          <a:prstGeom prst="rect">
            <a:avLst/>
          </a:prstGeom>
          <a:noFill/>
          <a:ln w="9525">
            <a:noFill/>
            <a:miter lim="800000"/>
            <a:headEnd/>
            <a:tailEnd/>
          </a:ln>
        </p:spPr>
      </p:pic>
      <p:sp>
        <p:nvSpPr>
          <p:cNvPr id="41993" name="Text Box 11"/>
          <p:cNvSpPr txBox="1">
            <a:spLocks noChangeArrowheads="1"/>
          </p:cNvSpPr>
          <p:nvPr/>
        </p:nvSpPr>
        <p:spPr bwMode="auto">
          <a:xfrm>
            <a:off x="6918325" y="5345113"/>
            <a:ext cx="1582738" cy="396875"/>
          </a:xfrm>
          <a:prstGeom prst="rect">
            <a:avLst/>
          </a:prstGeom>
          <a:noFill/>
          <a:ln w="9525" algn="ctr">
            <a:noFill/>
            <a:miter lim="800000"/>
            <a:headEnd/>
            <a:tailEnd/>
          </a:ln>
        </p:spPr>
        <p:txBody>
          <a:bodyPr wrap="none">
            <a:spAutoFit/>
          </a:bodyPr>
          <a:lstStyle/>
          <a:p>
            <a:pPr marL="342900" indent="-342900">
              <a:buFontTx/>
              <a:buNone/>
            </a:pPr>
            <a:r>
              <a:rPr lang="en-US" sz="2000"/>
              <a:t>Null &amp; Lobur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4"/>
          <p:cNvSpPr>
            <a:spLocks noGrp="1"/>
          </p:cNvSpPr>
          <p:nvPr>
            <p:ph type="dt" sz="quarter" idx="10"/>
          </p:nvPr>
        </p:nvSpPr>
        <p:spPr>
          <a:noFill/>
        </p:spPr>
        <p:txBody>
          <a:bodyPr/>
          <a:lstStyle/>
          <a:p>
            <a:r>
              <a:rPr lang="en-US" dirty="0" smtClean="0"/>
              <a:t>Fall 2012</a:t>
            </a:r>
            <a:endParaRPr lang="en-US" dirty="0" smtClean="0"/>
          </a:p>
        </p:txBody>
      </p:sp>
      <p:sp>
        <p:nvSpPr>
          <p:cNvPr id="43011" name="Footer Placeholder 5"/>
          <p:cNvSpPr>
            <a:spLocks noGrp="1"/>
          </p:cNvSpPr>
          <p:nvPr>
            <p:ph type="ftr" sz="quarter" idx="11"/>
          </p:nvPr>
        </p:nvSpPr>
        <p:spPr>
          <a:noFill/>
        </p:spPr>
        <p:txBody>
          <a:bodyPr/>
          <a:lstStyle/>
          <a:p>
            <a:r>
              <a:rPr lang="en-US" smtClean="0"/>
              <a:t>SYSC 5704: Elements of Computer Systems</a:t>
            </a:r>
          </a:p>
        </p:txBody>
      </p:sp>
      <p:sp>
        <p:nvSpPr>
          <p:cNvPr id="43012" name="Slide Number Placeholder 6"/>
          <p:cNvSpPr>
            <a:spLocks noGrp="1"/>
          </p:cNvSpPr>
          <p:nvPr>
            <p:ph type="sldNum" sz="quarter" idx="12"/>
          </p:nvPr>
        </p:nvSpPr>
        <p:spPr>
          <a:noFill/>
        </p:spPr>
        <p:txBody>
          <a:bodyPr/>
          <a:lstStyle/>
          <a:p>
            <a:fld id="{0C249AB2-E91B-40EC-9153-1A864D92D912}" type="slidenum">
              <a:rPr lang="en-US" smtClean="0"/>
              <a:pPr/>
              <a:t>42</a:t>
            </a:fld>
            <a:endParaRPr lang="en-US" smtClean="0"/>
          </a:p>
        </p:txBody>
      </p:sp>
      <p:sp>
        <p:nvSpPr>
          <p:cNvPr id="43013" name="Rectangle 2"/>
          <p:cNvSpPr>
            <a:spLocks noGrp="1" noChangeArrowheads="1"/>
          </p:cNvSpPr>
          <p:nvPr>
            <p:ph type="title"/>
          </p:nvPr>
        </p:nvSpPr>
        <p:spPr>
          <a:xfrm>
            <a:off x="457200" y="152400"/>
            <a:ext cx="8229600" cy="1143000"/>
          </a:xfrm>
        </p:spPr>
        <p:txBody>
          <a:bodyPr/>
          <a:lstStyle/>
          <a:p>
            <a:pPr eaLnBrk="1" hangingPunct="1"/>
            <a:r>
              <a:rPr lang="en-US" smtClean="0"/>
              <a:t>Dynamic Linking</a:t>
            </a:r>
          </a:p>
        </p:txBody>
      </p:sp>
      <p:sp>
        <p:nvSpPr>
          <p:cNvPr id="43014" name="Rectangle 3"/>
          <p:cNvSpPr>
            <a:spLocks noGrp="1" noChangeArrowheads="1"/>
          </p:cNvSpPr>
          <p:nvPr>
            <p:ph type="body" sz="half" idx="1"/>
          </p:nvPr>
        </p:nvSpPr>
        <p:spPr/>
        <p:txBody>
          <a:bodyPr/>
          <a:lstStyle/>
          <a:p>
            <a:pPr eaLnBrk="1" hangingPunct="1"/>
            <a:endParaRPr lang="en-US" sz="2800" smtClean="0"/>
          </a:p>
        </p:txBody>
      </p:sp>
      <p:pic>
        <p:nvPicPr>
          <p:cNvPr id="43015" name="Picture 6" descr="figure8-7"/>
          <p:cNvPicPr>
            <a:picLocks noChangeAspect="1" noChangeArrowheads="1"/>
          </p:cNvPicPr>
          <p:nvPr/>
        </p:nvPicPr>
        <p:blipFill>
          <a:blip r:embed="rId3" cstate="print"/>
          <a:srcRect/>
          <a:stretch>
            <a:fillRect/>
          </a:stretch>
        </p:blipFill>
        <p:spPr bwMode="auto">
          <a:xfrm>
            <a:off x="1604963" y="1066800"/>
            <a:ext cx="5024437" cy="5105400"/>
          </a:xfrm>
          <a:prstGeom prst="rect">
            <a:avLst/>
          </a:prstGeom>
          <a:noFill/>
          <a:ln w="9525">
            <a:noFill/>
            <a:miter lim="800000"/>
            <a:headEnd/>
            <a:tailEnd/>
          </a:ln>
        </p:spPr>
      </p:pic>
      <p:sp>
        <p:nvSpPr>
          <p:cNvPr id="43016" name="Text Box 7"/>
          <p:cNvSpPr txBox="1">
            <a:spLocks noChangeArrowheads="1"/>
          </p:cNvSpPr>
          <p:nvPr/>
        </p:nvSpPr>
        <p:spPr bwMode="auto">
          <a:xfrm>
            <a:off x="6918325" y="5345113"/>
            <a:ext cx="1582738" cy="396875"/>
          </a:xfrm>
          <a:prstGeom prst="rect">
            <a:avLst/>
          </a:prstGeom>
          <a:noFill/>
          <a:ln w="9525" algn="ctr">
            <a:noFill/>
            <a:miter lim="800000"/>
            <a:headEnd/>
            <a:tailEnd/>
          </a:ln>
        </p:spPr>
        <p:txBody>
          <a:bodyPr wrap="none">
            <a:spAutoFit/>
          </a:bodyPr>
          <a:lstStyle/>
          <a:p>
            <a:pPr marL="342900" indent="-342900">
              <a:buFontTx/>
              <a:buNone/>
            </a:pPr>
            <a:r>
              <a:rPr lang="en-US" sz="2000"/>
              <a:t>Null &amp; Lobur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Linking – Another view</a:t>
            </a:r>
            <a:endParaRPr lang="en-US" dirty="0"/>
          </a:p>
        </p:txBody>
      </p:sp>
      <p:sp>
        <p:nvSpPr>
          <p:cNvPr id="4" name="Content Placeholder 3"/>
          <p:cNvSpPr>
            <a:spLocks noGrp="1"/>
          </p:cNvSpPr>
          <p:nvPr>
            <p:ph sz="half" idx="2"/>
          </p:nvPr>
        </p:nvSpPr>
        <p:spPr>
          <a:xfrm>
            <a:off x="457200" y="1600200"/>
            <a:ext cx="8229600" cy="4525963"/>
          </a:xfrm>
        </p:spPr>
        <p:txBody>
          <a:bodyPr/>
          <a:lstStyle/>
          <a:p>
            <a:r>
              <a:rPr lang="en-US" sz="1800" dirty="0" smtClean="0"/>
              <a:t>Figure 7-19 </a:t>
            </a:r>
            <a:r>
              <a:rPr lang="en-US" sz="1800" dirty="0" err="1" smtClean="0"/>
              <a:t>Tanenbaum</a:t>
            </a:r>
            <a:endParaRPr lang="en-US" sz="1800" dirty="0" smtClean="0"/>
          </a:p>
          <a:p>
            <a:pPr>
              <a:buNone/>
            </a:pPr>
            <a:endParaRPr lang="en-US" dirty="0"/>
          </a:p>
        </p:txBody>
      </p:sp>
      <p:sp>
        <p:nvSpPr>
          <p:cNvPr id="5" name="Date Placeholder 4"/>
          <p:cNvSpPr>
            <a:spLocks noGrp="1"/>
          </p:cNvSpPr>
          <p:nvPr>
            <p:ph type="dt" sz="half" idx="10"/>
          </p:nvPr>
        </p:nvSpPr>
        <p:spPr/>
        <p:txBody>
          <a:bodyPr/>
          <a:lstStyle/>
          <a:p>
            <a:pPr>
              <a:defRPr/>
            </a:pPr>
            <a:r>
              <a:rPr lang="en-US" dirty="0" smtClean="0"/>
              <a:t>Fall 2012</a:t>
            </a:r>
            <a:endParaRPr lang="en-US" dirty="0"/>
          </a:p>
        </p:txBody>
      </p:sp>
      <p:sp>
        <p:nvSpPr>
          <p:cNvPr id="6" name="Footer Placeholder 5"/>
          <p:cNvSpPr>
            <a:spLocks noGrp="1"/>
          </p:cNvSpPr>
          <p:nvPr>
            <p:ph type="ftr" sz="quarter" idx="11"/>
          </p:nvPr>
        </p:nvSpPr>
        <p:spPr/>
        <p:txBody>
          <a:bodyPr/>
          <a:lstStyle/>
          <a:p>
            <a:pPr>
              <a:defRPr/>
            </a:pPr>
            <a:r>
              <a:rPr lang="en-US" smtClean="0"/>
              <a:t>SYSC 5704: Elements of Computer Systems</a:t>
            </a:r>
            <a:endParaRPr lang="en-US"/>
          </a:p>
        </p:txBody>
      </p:sp>
      <p:sp>
        <p:nvSpPr>
          <p:cNvPr id="7" name="Slide Number Placeholder 6"/>
          <p:cNvSpPr>
            <a:spLocks noGrp="1"/>
          </p:cNvSpPr>
          <p:nvPr>
            <p:ph type="sldNum" sz="quarter" idx="12"/>
          </p:nvPr>
        </p:nvSpPr>
        <p:spPr/>
        <p:txBody>
          <a:bodyPr/>
          <a:lstStyle/>
          <a:p>
            <a:pPr>
              <a:defRPr/>
            </a:pPr>
            <a:fld id="{B6D24B34-3CE6-4194-9C01-7875436BBDC3}" type="slidenum">
              <a:rPr lang="en-US" smtClean="0"/>
              <a:pPr>
                <a:defRPr/>
              </a:pPr>
              <a:t>43</a:t>
            </a:fld>
            <a:endParaRPr lang="en-US"/>
          </a:p>
        </p:txBody>
      </p:sp>
      <p:sp>
        <p:nvSpPr>
          <p:cNvPr id="8" name="TextBox 7"/>
          <p:cNvSpPr txBox="1"/>
          <p:nvPr/>
        </p:nvSpPr>
        <p:spPr>
          <a:xfrm>
            <a:off x="304800" y="2438400"/>
            <a:ext cx="2286000" cy="978729"/>
          </a:xfrm>
          <a:prstGeom prst="rect">
            <a:avLst/>
          </a:prstGeom>
          <a:noFill/>
          <a:ln>
            <a:solidFill>
              <a:schemeClr val="tx1"/>
            </a:solidFill>
          </a:ln>
        </p:spPr>
        <p:txBody>
          <a:bodyPr wrap="square" rtlCol="0">
            <a:spAutoFit/>
          </a:bodyPr>
          <a:lstStyle/>
          <a:p>
            <a:pPr>
              <a:buNone/>
            </a:pPr>
            <a:r>
              <a:rPr lang="en-US" sz="2400" dirty="0" smtClean="0"/>
              <a:t>User Process 1</a:t>
            </a:r>
          </a:p>
          <a:p>
            <a:endParaRPr lang="en-US" dirty="0"/>
          </a:p>
        </p:txBody>
      </p:sp>
      <p:sp>
        <p:nvSpPr>
          <p:cNvPr id="9" name="TextBox 8"/>
          <p:cNvSpPr txBox="1"/>
          <p:nvPr/>
        </p:nvSpPr>
        <p:spPr>
          <a:xfrm>
            <a:off x="5410200" y="2438400"/>
            <a:ext cx="2286000" cy="978729"/>
          </a:xfrm>
          <a:prstGeom prst="rect">
            <a:avLst/>
          </a:prstGeom>
          <a:noFill/>
          <a:ln>
            <a:solidFill>
              <a:schemeClr val="tx1"/>
            </a:solidFill>
          </a:ln>
        </p:spPr>
        <p:txBody>
          <a:bodyPr wrap="square" rtlCol="0">
            <a:spAutoFit/>
          </a:bodyPr>
          <a:lstStyle/>
          <a:p>
            <a:pPr>
              <a:buNone/>
            </a:pPr>
            <a:r>
              <a:rPr lang="en-US" sz="2400" dirty="0" smtClean="0"/>
              <a:t>User Process 2</a:t>
            </a:r>
          </a:p>
          <a:p>
            <a:endParaRPr lang="en-US" dirty="0"/>
          </a:p>
        </p:txBody>
      </p:sp>
      <p:sp>
        <p:nvSpPr>
          <p:cNvPr id="10" name="TextBox 9"/>
          <p:cNvSpPr txBox="1"/>
          <p:nvPr/>
        </p:nvSpPr>
        <p:spPr>
          <a:xfrm>
            <a:off x="2667000" y="3810000"/>
            <a:ext cx="2362200" cy="2234458"/>
          </a:xfrm>
          <a:prstGeom prst="rect">
            <a:avLst/>
          </a:prstGeom>
          <a:noFill/>
          <a:ln>
            <a:solidFill>
              <a:schemeClr val="tx1"/>
            </a:solidFill>
          </a:ln>
        </p:spPr>
        <p:txBody>
          <a:bodyPr wrap="square" rtlCol="0">
            <a:spAutoFit/>
          </a:bodyPr>
          <a:lstStyle/>
          <a:p>
            <a:pPr algn="ctr">
              <a:buNone/>
            </a:pPr>
            <a:r>
              <a:rPr lang="en-US" sz="2400" dirty="0" smtClean="0"/>
              <a:t>DLL Header</a:t>
            </a:r>
          </a:p>
          <a:p>
            <a:pPr algn="ctr">
              <a:buNone/>
            </a:pPr>
            <a:r>
              <a:rPr lang="en-US" sz="2400" dirty="0" smtClean="0"/>
              <a:t>A</a:t>
            </a:r>
          </a:p>
          <a:p>
            <a:pPr algn="ctr">
              <a:buNone/>
            </a:pPr>
            <a:r>
              <a:rPr lang="en-US" sz="2400" dirty="0" smtClean="0"/>
              <a:t>B</a:t>
            </a:r>
          </a:p>
          <a:p>
            <a:pPr algn="ctr">
              <a:buNone/>
            </a:pPr>
            <a:r>
              <a:rPr lang="en-US" sz="2400" dirty="0" smtClean="0"/>
              <a:t>C</a:t>
            </a:r>
          </a:p>
          <a:p>
            <a:pPr algn="ctr">
              <a:buNone/>
            </a:pPr>
            <a:r>
              <a:rPr lang="en-US" sz="2400" dirty="0"/>
              <a:t>D</a:t>
            </a:r>
          </a:p>
        </p:txBody>
      </p:sp>
      <p:cxnSp>
        <p:nvCxnSpPr>
          <p:cNvPr id="12" name="Straight Connector 11"/>
          <p:cNvCxnSpPr/>
          <p:nvPr/>
        </p:nvCxnSpPr>
        <p:spPr bwMode="auto">
          <a:xfrm>
            <a:off x="2667000" y="4267200"/>
            <a:ext cx="2362200" cy="0"/>
          </a:xfrm>
          <a:prstGeom prst="line">
            <a:avLst/>
          </a:prstGeom>
          <a:no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2667000" y="4648200"/>
            <a:ext cx="2362200" cy="0"/>
          </a:xfrm>
          <a:prstGeom prst="line">
            <a:avLst/>
          </a:prstGeom>
          <a:no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667000" y="5105400"/>
            <a:ext cx="236220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667000" y="5562600"/>
            <a:ext cx="2362200" cy="0"/>
          </a:xfrm>
          <a:prstGeom prst="line">
            <a:avLst/>
          </a:prstGeom>
          <a:noFill/>
          <a:ln w="9525" cap="flat" cmpd="sng" algn="ctr">
            <a:solidFill>
              <a:schemeClr val="tx1"/>
            </a:solidFill>
            <a:prstDash val="solid"/>
            <a:round/>
            <a:headEnd type="none" w="med" len="med"/>
            <a:tailEnd type="none" w="med" len="med"/>
          </a:ln>
          <a:effectLst/>
        </p:spPr>
      </p:cxnSp>
      <p:cxnSp>
        <p:nvCxnSpPr>
          <p:cNvPr id="17" name="Straight Arrow Connector 16"/>
          <p:cNvCxnSpPr/>
          <p:nvPr/>
        </p:nvCxnSpPr>
        <p:spPr bwMode="auto">
          <a:xfrm>
            <a:off x="1371600" y="3048000"/>
            <a:ext cx="1295400" cy="1066800"/>
          </a:xfrm>
          <a:prstGeom prst="straightConnector1">
            <a:avLst/>
          </a:prstGeom>
          <a:no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5400000">
            <a:off x="4686300" y="3848100"/>
            <a:ext cx="1600200" cy="762000"/>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4035" name="Footer Placeholder 4"/>
          <p:cNvSpPr>
            <a:spLocks noGrp="1"/>
          </p:cNvSpPr>
          <p:nvPr>
            <p:ph type="ftr" sz="quarter" idx="11"/>
          </p:nvPr>
        </p:nvSpPr>
        <p:spPr>
          <a:noFill/>
        </p:spPr>
        <p:txBody>
          <a:bodyPr/>
          <a:lstStyle/>
          <a:p>
            <a:r>
              <a:rPr lang="en-US" smtClean="0"/>
              <a:t>SYSC 5704: Elements of Computer Systems</a:t>
            </a:r>
          </a:p>
        </p:txBody>
      </p:sp>
      <p:sp>
        <p:nvSpPr>
          <p:cNvPr id="44036" name="Slide Number Placeholder 5"/>
          <p:cNvSpPr>
            <a:spLocks noGrp="1"/>
          </p:cNvSpPr>
          <p:nvPr>
            <p:ph type="sldNum" sz="quarter" idx="12"/>
          </p:nvPr>
        </p:nvSpPr>
        <p:spPr>
          <a:noFill/>
        </p:spPr>
        <p:txBody>
          <a:bodyPr/>
          <a:lstStyle/>
          <a:p>
            <a:fld id="{4028E705-CF5E-4A02-90CB-90F9C9F5D4BA}" type="slidenum">
              <a:rPr lang="en-US" smtClean="0"/>
              <a:pPr/>
              <a:t>44</a:t>
            </a:fld>
            <a:endParaRPr lang="en-US" smtClean="0"/>
          </a:p>
        </p:txBody>
      </p:sp>
      <p:sp>
        <p:nvSpPr>
          <p:cNvPr id="44037" name="Rectangle 2"/>
          <p:cNvSpPr>
            <a:spLocks noGrp="1" noChangeArrowheads="1"/>
          </p:cNvSpPr>
          <p:nvPr>
            <p:ph type="title"/>
          </p:nvPr>
        </p:nvSpPr>
        <p:spPr/>
        <p:txBody>
          <a:bodyPr/>
          <a:lstStyle/>
          <a:p>
            <a:pPr eaLnBrk="1" hangingPunct="1"/>
            <a:r>
              <a:rPr lang="en-US" smtClean="0"/>
              <a:t>Compilers</a:t>
            </a:r>
          </a:p>
        </p:txBody>
      </p:sp>
      <p:sp>
        <p:nvSpPr>
          <p:cNvPr id="44038" name="Rectangle 3"/>
          <p:cNvSpPr>
            <a:spLocks noGrp="1" noChangeArrowheads="1"/>
          </p:cNvSpPr>
          <p:nvPr>
            <p:ph type="body" idx="1"/>
          </p:nvPr>
        </p:nvSpPr>
        <p:spPr>
          <a:xfrm>
            <a:off x="381000" y="1219200"/>
            <a:ext cx="8229600" cy="4525963"/>
          </a:xfrm>
        </p:spPr>
        <p:txBody>
          <a:bodyPr/>
          <a:lstStyle/>
          <a:p>
            <a:pPr eaLnBrk="1" hangingPunct="1">
              <a:lnSpc>
                <a:spcPct val="90000"/>
              </a:lnSpc>
            </a:pPr>
            <a:r>
              <a:rPr lang="en-US" sz="2400" smtClean="0"/>
              <a:t>Conceptually, compilers are the same as assemblers, but they have more responsibility</a:t>
            </a:r>
          </a:p>
          <a:p>
            <a:pPr lvl="1" eaLnBrk="1" hangingPunct="1">
              <a:lnSpc>
                <a:spcPct val="90000"/>
              </a:lnSpc>
            </a:pPr>
            <a:r>
              <a:rPr lang="en-US" sz="2000" smtClean="0"/>
              <a:t>How to allocate variables to memory</a:t>
            </a:r>
          </a:p>
          <a:p>
            <a:pPr lvl="1" eaLnBrk="1" hangingPunct="1">
              <a:lnSpc>
                <a:spcPct val="90000"/>
              </a:lnSpc>
            </a:pPr>
            <a:r>
              <a:rPr lang="en-US" sz="2000" smtClean="0"/>
              <a:t>Which sequence of instructions to use for each statement</a:t>
            </a:r>
          </a:p>
          <a:p>
            <a:pPr lvl="1" eaLnBrk="1" hangingPunct="1">
              <a:lnSpc>
                <a:spcPct val="90000"/>
              </a:lnSpc>
            </a:pPr>
            <a:r>
              <a:rPr lang="en-US" sz="2000" smtClean="0"/>
              <a:t>Which values to keep in general purpose registers.</a:t>
            </a:r>
          </a:p>
          <a:p>
            <a:pPr lvl="1" eaLnBrk="1" hangingPunct="1">
              <a:lnSpc>
                <a:spcPct val="90000"/>
              </a:lnSpc>
            </a:pPr>
            <a:r>
              <a:rPr lang="en-US" sz="2000" smtClean="0"/>
              <a:t>Which paradigm to follow for passing parameters to subroutines</a:t>
            </a:r>
          </a:p>
          <a:p>
            <a:pPr eaLnBrk="1" hangingPunct="1">
              <a:lnSpc>
                <a:spcPct val="90000"/>
              </a:lnSpc>
            </a:pPr>
            <a:r>
              <a:rPr lang="en-US" sz="2400" smtClean="0"/>
              <a:t>Compilers have 1:m relationships</a:t>
            </a:r>
          </a:p>
          <a:p>
            <a:pPr lvl="1" eaLnBrk="1" hangingPunct="1">
              <a:lnSpc>
                <a:spcPct val="90000"/>
              </a:lnSpc>
            </a:pPr>
            <a:r>
              <a:rPr lang="en-US" sz="2000" smtClean="0"/>
              <a:t>Can generate machine code for &gt;1 architectures</a:t>
            </a:r>
          </a:p>
          <a:p>
            <a:pPr lvl="2" eaLnBrk="1" hangingPunct="1">
              <a:lnSpc>
                <a:spcPct val="90000"/>
              </a:lnSpc>
            </a:pPr>
            <a:r>
              <a:rPr lang="en-US" sz="1800" smtClean="0"/>
              <a:t>Cross compilation</a:t>
            </a:r>
          </a:p>
          <a:p>
            <a:pPr lvl="1" eaLnBrk="1" hangingPunct="1">
              <a:lnSpc>
                <a:spcPct val="90000"/>
              </a:lnSpc>
            </a:pPr>
            <a:r>
              <a:rPr lang="en-US" sz="2000" smtClean="0"/>
              <a:t>Can generate &gt;1 code sequences for same if statement </a:t>
            </a:r>
          </a:p>
          <a:p>
            <a:pPr lvl="2" eaLnBrk="1" hangingPunct="1">
              <a:lnSpc>
                <a:spcPct val="90000"/>
              </a:lnSpc>
            </a:pPr>
            <a:r>
              <a:rPr lang="en-US" sz="1800" smtClean="0"/>
              <a:t>Optimizations</a:t>
            </a:r>
          </a:p>
          <a:p>
            <a:pPr eaLnBrk="1" hangingPunct="1">
              <a:lnSpc>
                <a:spcPct val="90000"/>
              </a:lnSpc>
            </a:pPr>
            <a:r>
              <a:rPr lang="en-US" sz="2600" smtClean="0"/>
              <a:t>HLL impose high overheads on compilers</a:t>
            </a:r>
          </a:p>
          <a:p>
            <a:pPr lvl="1" eaLnBrk="1" hangingPunct="1">
              <a:lnSpc>
                <a:spcPct val="90000"/>
              </a:lnSpc>
            </a:pPr>
            <a:r>
              <a:rPr lang="en-US" sz="2200" smtClean="0"/>
              <a:t>The higher the language, the more machine instructions each program line typically generates.</a:t>
            </a:r>
          </a:p>
          <a:p>
            <a:pPr lvl="1"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5059" name="Footer Placeholder 4"/>
          <p:cNvSpPr>
            <a:spLocks noGrp="1"/>
          </p:cNvSpPr>
          <p:nvPr>
            <p:ph type="ftr" sz="quarter" idx="11"/>
          </p:nvPr>
        </p:nvSpPr>
        <p:spPr>
          <a:noFill/>
        </p:spPr>
        <p:txBody>
          <a:bodyPr/>
          <a:lstStyle/>
          <a:p>
            <a:r>
              <a:rPr lang="en-US" smtClean="0"/>
              <a:t>SYSC 5704: Elements of Computer Systems</a:t>
            </a:r>
          </a:p>
        </p:txBody>
      </p:sp>
      <p:sp>
        <p:nvSpPr>
          <p:cNvPr id="45060" name="Slide Number Placeholder 5"/>
          <p:cNvSpPr>
            <a:spLocks noGrp="1"/>
          </p:cNvSpPr>
          <p:nvPr>
            <p:ph type="sldNum" sz="quarter" idx="12"/>
          </p:nvPr>
        </p:nvSpPr>
        <p:spPr>
          <a:noFill/>
        </p:spPr>
        <p:txBody>
          <a:bodyPr/>
          <a:lstStyle/>
          <a:p>
            <a:fld id="{BF92DDAE-5141-463E-9733-53A987C38D4B}" type="slidenum">
              <a:rPr lang="en-US" smtClean="0"/>
              <a:pPr/>
              <a:t>45</a:t>
            </a:fld>
            <a:endParaRPr lang="en-US" smtClean="0"/>
          </a:p>
        </p:txBody>
      </p:sp>
      <p:pic>
        <p:nvPicPr>
          <p:cNvPr id="45061" name="Picture 5" descr="figure8-9"/>
          <p:cNvPicPr>
            <a:picLocks noChangeAspect="1" noChangeArrowheads="1"/>
          </p:cNvPicPr>
          <p:nvPr/>
        </p:nvPicPr>
        <p:blipFill>
          <a:blip r:embed="rId3" cstate="print"/>
          <a:srcRect/>
          <a:stretch>
            <a:fillRect/>
          </a:stretch>
        </p:blipFill>
        <p:spPr bwMode="auto">
          <a:xfrm>
            <a:off x="990600" y="0"/>
            <a:ext cx="6007100" cy="6324600"/>
          </a:xfrm>
          <a:prstGeom prst="rect">
            <a:avLst/>
          </a:prstGeom>
          <a:noFill/>
          <a:ln w="9525">
            <a:noFill/>
            <a:miter lim="800000"/>
            <a:headEnd/>
            <a:tailEnd/>
          </a:ln>
        </p:spPr>
      </p:pic>
      <p:sp>
        <p:nvSpPr>
          <p:cNvPr id="45062" name="Text Box 6"/>
          <p:cNvSpPr txBox="1">
            <a:spLocks noChangeArrowheads="1"/>
          </p:cNvSpPr>
          <p:nvPr/>
        </p:nvSpPr>
        <p:spPr bwMode="auto">
          <a:xfrm>
            <a:off x="6765925" y="4608513"/>
            <a:ext cx="1441450" cy="366712"/>
          </a:xfrm>
          <a:prstGeom prst="rect">
            <a:avLst/>
          </a:prstGeom>
          <a:noFill/>
          <a:ln w="9525">
            <a:noFill/>
            <a:miter lim="800000"/>
            <a:headEnd/>
            <a:tailEnd/>
          </a:ln>
        </p:spPr>
        <p:txBody>
          <a:bodyPr wrap="none">
            <a:spAutoFit/>
          </a:bodyPr>
          <a:lstStyle/>
          <a:p>
            <a:pPr>
              <a:spcBef>
                <a:spcPct val="0"/>
              </a:spcBef>
              <a:buFontTx/>
              <a:buNone/>
            </a:pPr>
            <a:r>
              <a:rPr lang="en-US" sz="1800"/>
              <a:t>Null &amp; Lobur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6083" name="Footer Placeholder 4"/>
          <p:cNvSpPr>
            <a:spLocks noGrp="1"/>
          </p:cNvSpPr>
          <p:nvPr>
            <p:ph type="ftr" sz="quarter" idx="11"/>
          </p:nvPr>
        </p:nvSpPr>
        <p:spPr>
          <a:noFill/>
        </p:spPr>
        <p:txBody>
          <a:bodyPr/>
          <a:lstStyle/>
          <a:p>
            <a:r>
              <a:rPr lang="en-US" smtClean="0"/>
              <a:t>SYSC 5704: Elements of Computer Systems</a:t>
            </a:r>
          </a:p>
        </p:txBody>
      </p:sp>
      <p:sp>
        <p:nvSpPr>
          <p:cNvPr id="46084" name="Slide Number Placeholder 5"/>
          <p:cNvSpPr>
            <a:spLocks noGrp="1"/>
          </p:cNvSpPr>
          <p:nvPr>
            <p:ph type="sldNum" sz="quarter" idx="12"/>
          </p:nvPr>
        </p:nvSpPr>
        <p:spPr>
          <a:noFill/>
        </p:spPr>
        <p:txBody>
          <a:bodyPr/>
          <a:lstStyle/>
          <a:p>
            <a:fld id="{EC456B2E-21D6-48ED-8660-5E2C50B3423C}" type="slidenum">
              <a:rPr lang="en-US" smtClean="0"/>
              <a:pPr/>
              <a:t>46</a:t>
            </a:fld>
            <a:endParaRPr lang="en-US" smtClean="0"/>
          </a:p>
        </p:txBody>
      </p:sp>
      <p:sp>
        <p:nvSpPr>
          <p:cNvPr id="46085" name="Rectangle 2"/>
          <p:cNvSpPr>
            <a:spLocks noGrp="1" noChangeArrowheads="1"/>
          </p:cNvSpPr>
          <p:nvPr>
            <p:ph type="title"/>
          </p:nvPr>
        </p:nvSpPr>
        <p:spPr/>
        <p:txBody>
          <a:bodyPr/>
          <a:lstStyle/>
          <a:p>
            <a:pPr eaLnBrk="1" hangingPunct="1"/>
            <a:r>
              <a:rPr lang="en-US" sz="4000" smtClean="0">
                <a:solidFill>
                  <a:schemeClr val="tx1"/>
                </a:solidFill>
              </a:rPr>
              <a:t>Compilation of N=I+J</a:t>
            </a:r>
          </a:p>
        </p:txBody>
      </p:sp>
      <p:sp>
        <p:nvSpPr>
          <p:cNvPr id="46086" name="Rectangle 3"/>
          <p:cNvSpPr>
            <a:spLocks noGrp="1" noChangeArrowheads="1"/>
          </p:cNvSpPr>
          <p:nvPr>
            <p:ph type="body" idx="1"/>
          </p:nvPr>
        </p:nvSpPr>
        <p:spPr/>
        <p:txBody>
          <a:bodyPr/>
          <a:lstStyle/>
          <a:p>
            <a:pPr algn="ctr" eaLnBrk="1" hangingPunct="1">
              <a:buFontTx/>
              <a:buNone/>
            </a:pPr>
            <a:r>
              <a:rPr lang="en-US" smtClean="0"/>
              <a:t>Pentium 4</a:t>
            </a:r>
          </a:p>
        </p:txBody>
      </p:sp>
      <p:pic>
        <p:nvPicPr>
          <p:cNvPr id="46087" name="Picture 4"/>
          <p:cNvPicPr>
            <a:picLocks noChangeAspect="1" noChangeArrowheads="1"/>
          </p:cNvPicPr>
          <p:nvPr/>
        </p:nvPicPr>
        <p:blipFill>
          <a:blip r:embed="rId2" cstate="print"/>
          <a:srcRect/>
          <a:stretch>
            <a:fillRect/>
          </a:stretch>
        </p:blipFill>
        <p:spPr bwMode="auto">
          <a:xfrm>
            <a:off x="228600" y="1066800"/>
            <a:ext cx="8524875" cy="2647950"/>
          </a:xfrm>
          <a:prstGeom prst="rect">
            <a:avLst/>
          </a:prstGeom>
          <a:noFill/>
          <a:ln w="9525">
            <a:noFill/>
            <a:miter lim="800000"/>
            <a:headEnd/>
            <a:tailEnd/>
          </a:ln>
        </p:spPr>
      </p:pic>
      <p:pic>
        <p:nvPicPr>
          <p:cNvPr id="46088" name="Picture 5"/>
          <p:cNvPicPr>
            <a:picLocks noChangeAspect="1" noChangeArrowheads="1"/>
          </p:cNvPicPr>
          <p:nvPr/>
        </p:nvPicPr>
        <p:blipFill>
          <a:blip r:embed="rId3" cstate="print"/>
          <a:srcRect/>
          <a:stretch>
            <a:fillRect/>
          </a:stretch>
        </p:blipFill>
        <p:spPr bwMode="auto">
          <a:xfrm>
            <a:off x="381000" y="3657600"/>
            <a:ext cx="8534400" cy="2647950"/>
          </a:xfrm>
          <a:prstGeom prst="rect">
            <a:avLst/>
          </a:prstGeom>
          <a:noFill/>
          <a:ln w="9525">
            <a:noFill/>
            <a:miter lim="800000"/>
            <a:headEnd/>
            <a:tailEnd/>
          </a:ln>
        </p:spPr>
      </p:pic>
      <p:sp>
        <p:nvSpPr>
          <p:cNvPr id="46089" name="Text Box 6"/>
          <p:cNvSpPr txBox="1">
            <a:spLocks noChangeArrowheads="1"/>
          </p:cNvSpPr>
          <p:nvPr/>
        </p:nvSpPr>
        <p:spPr bwMode="auto">
          <a:xfrm>
            <a:off x="6932613" y="1893888"/>
            <a:ext cx="1557337" cy="457200"/>
          </a:xfrm>
          <a:prstGeom prst="rect">
            <a:avLst/>
          </a:prstGeom>
          <a:noFill/>
          <a:ln w="9525" algn="ctr">
            <a:noFill/>
            <a:miter lim="800000"/>
            <a:headEnd/>
            <a:tailEnd/>
          </a:ln>
        </p:spPr>
        <p:txBody>
          <a:bodyPr wrap="none">
            <a:spAutoFit/>
          </a:bodyPr>
          <a:lstStyle/>
          <a:p>
            <a:pPr marL="342900" indent="-342900">
              <a:buFontTx/>
              <a:buNone/>
            </a:pPr>
            <a:r>
              <a:rPr lang="en-US" sz="2400">
                <a:solidFill>
                  <a:srgbClr val="FF0000"/>
                </a:solidFill>
              </a:rPr>
              <a:t>Pentium 4</a:t>
            </a:r>
          </a:p>
        </p:txBody>
      </p:sp>
      <p:sp>
        <p:nvSpPr>
          <p:cNvPr id="46090" name="Text Box 7"/>
          <p:cNvSpPr txBox="1">
            <a:spLocks noChangeArrowheads="1"/>
          </p:cNvSpPr>
          <p:nvPr/>
        </p:nvSpPr>
        <p:spPr bwMode="auto">
          <a:xfrm>
            <a:off x="6856413" y="4724400"/>
            <a:ext cx="2287587" cy="457200"/>
          </a:xfrm>
          <a:prstGeom prst="rect">
            <a:avLst/>
          </a:prstGeom>
          <a:noFill/>
          <a:ln w="9525" algn="ctr">
            <a:noFill/>
            <a:miter lim="800000"/>
            <a:headEnd/>
            <a:tailEnd/>
          </a:ln>
        </p:spPr>
        <p:txBody>
          <a:bodyPr wrap="none">
            <a:spAutoFit/>
          </a:bodyPr>
          <a:lstStyle/>
          <a:p>
            <a:pPr marL="342900" indent="-342900">
              <a:buFontTx/>
              <a:buNone/>
            </a:pPr>
            <a:r>
              <a:rPr lang="en-US" sz="2400">
                <a:solidFill>
                  <a:srgbClr val="FF0000"/>
                </a:solidFill>
              </a:rPr>
              <a:t>Motorola 680x0</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7107" name="Footer Placeholder 4"/>
          <p:cNvSpPr>
            <a:spLocks noGrp="1"/>
          </p:cNvSpPr>
          <p:nvPr>
            <p:ph type="ftr" sz="quarter" idx="11"/>
          </p:nvPr>
        </p:nvSpPr>
        <p:spPr>
          <a:noFill/>
        </p:spPr>
        <p:txBody>
          <a:bodyPr/>
          <a:lstStyle/>
          <a:p>
            <a:r>
              <a:rPr lang="en-US" smtClean="0"/>
              <a:t>SYSC 5704: Elements of Computer Systems</a:t>
            </a:r>
          </a:p>
        </p:txBody>
      </p:sp>
      <p:sp>
        <p:nvSpPr>
          <p:cNvPr id="47108" name="Slide Number Placeholder 5"/>
          <p:cNvSpPr>
            <a:spLocks noGrp="1"/>
          </p:cNvSpPr>
          <p:nvPr>
            <p:ph type="sldNum" sz="quarter" idx="12"/>
          </p:nvPr>
        </p:nvSpPr>
        <p:spPr>
          <a:noFill/>
        </p:spPr>
        <p:txBody>
          <a:bodyPr/>
          <a:lstStyle/>
          <a:p>
            <a:fld id="{E83F6C7B-BAF9-4FEA-9EEA-F4D7711E9E8E}" type="slidenum">
              <a:rPr lang="en-US" smtClean="0"/>
              <a:pPr/>
              <a:t>47</a:t>
            </a:fld>
            <a:endParaRPr lang="en-US" smtClean="0"/>
          </a:p>
        </p:txBody>
      </p:sp>
      <p:sp>
        <p:nvSpPr>
          <p:cNvPr id="47109" name="Rectangle 2"/>
          <p:cNvSpPr>
            <a:spLocks noGrp="1" noChangeArrowheads="1"/>
          </p:cNvSpPr>
          <p:nvPr>
            <p:ph type="title"/>
          </p:nvPr>
        </p:nvSpPr>
        <p:spPr/>
        <p:txBody>
          <a:bodyPr/>
          <a:lstStyle/>
          <a:p>
            <a:pPr eaLnBrk="1" hangingPunct="1"/>
            <a:r>
              <a:rPr lang="en-US" sz="3600" smtClean="0">
                <a:solidFill>
                  <a:srgbClr val="FF3300"/>
                </a:solidFill>
              </a:rPr>
              <a:t>Computation of N=I+J</a:t>
            </a:r>
          </a:p>
        </p:txBody>
      </p:sp>
      <p:sp>
        <p:nvSpPr>
          <p:cNvPr id="47110" name="Rectangle 3"/>
          <p:cNvSpPr>
            <a:spLocks noGrp="1" noChangeArrowheads="1"/>
          </p:cNvSpPr>
          <p:nvPr>
            <p:ph type="body" idx="1"/>
          </p:nvPr>
        </p:nvSpPr>
        <p:spPr/>
        <p:txBody>
          <a:bodyPr/>
          <a:lstStyle/>
          <a:p>
            <a:pPr algn="ctr" eaLnBrk="1" hangingPunct="1">
              <a:buFontTx/>
              <a:buNone/>
            </a:pPr>
            <a:r>
              <a:rPr lang="en-US" smtClean="0"/>
              <a:t>SPARC</a:t>
            </a:r>
          </a:p>
        </p:txBody>
      </p:sp>
      <p:pic>
        <p:nvPicPr>
          <p:cNvPr id="47111" name="Picture 4"/>
          <p:cNvPicPr>
            <a:picLocks noChangeAspect="1" noChangeArrowheads="1"/>
          </p:cNvPicPr>
          <p:nvPr/>
        </p:nvPicPr>
        <p:blipFill>
          <a:blip r:embed="rId3" cstate="print"/>
          <a:srcRect/>
          <a:stretch>
            <a:fillRect/>
          </a:stretch>
        </p:blipFill>
        <p:spPr bwMode="auto">
          <a:xfrm>
            <a:off x="190500" y="1552575"/>
            <a:ext cx="8763000" cy="3752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152400"/>
            <a:ext cx="7793038" cy="609600"/>
          </a:xfrm>
        </p:spPr>
        <p:txBody>
          <a:bodyPr/>
          <a:lstStyle/>
          <a:p>
            <a:r>
              <a:rPr lang="en-US" smtClean="0"/>
              <a:t>C/C++  Code Generation</a:t>
            </a:r>
          </a:p>
        </p:txBody>
      </p:sp>
      <p:sp>
        <p:nvSpPr>
          <p:cNvPr id="98307" name="Rectangle 3"/>
          <p:cNvSpPr>
            <a:spLocks noGrp="1" noChangeArrowheads="1"/>
          </p:cNvSpPr>
          <p:nvPr>
            <p:ph type="body" idx="1"/>
          </p:nvPr>
        </p:nvSpPr>
        <p:spPr>
          <a:xfrm>
            <a:off x="609600" y="914400"/>
            <a:ext cx="8153400" cy="5181600"/>
          </a:xfrm>
        </p:spPr>
        <p:txBody>
          <a:bodyPr/>
          <a:lstStyle/>
          <a:p>
            <a:pPr>
              <a:defRPr/>
            </a:pPr>
            <a:r>
              <a:rPr lang="en-GB" sz="2000" dirty="0"/>
              <a:t>Each C statement mapped to one or more ASM instructions</a:t>
            </a:r>
          </a:p>
          <a:p>
            <a:pPr>
              <a:defRPr/>
            </a:pPr>
            <a:r>
              <a:rPr lang="en-GB" sz="2000" dirty="0"/>
              <a:t>Simple approach uses </a:t>
            </a:r>
            <a:r>
              <a:rPr lang="en-GB" sz="2000" dirty="0">
                <a:solidFill>
                  <a:schemeClr val="accent6"/>
                </a:solidFill>
              </a:rPr>
              <a:t>template</a:t>
            </a:r>
            <a:r>
              <a:rPr lang="en-GB" sz="2000" dirty="0"/>
              <a:t> for implementation of each C++ statement</a:t>
            </a:r>
          </a:p>
          <a:p>
            <a:pPr lvl="1">
              <a:defRPr/>
            </a:pPr>
            <a:r>
              <a:rPr lang="en-GB" sz="2000" dirty="0"/>
              <a:t>General approach simplifies compiler</a:t>
            </a:r>
          </a:p>
          <a:p>
            <a:pPr lvl="1">
              <a:defRPr/>
            </a:pPr>
            <a:r>
              <a:rPr lang="en-GB" sz="2000" dirty="0"/>
              <a:t>Leads to redundancies or inefficiencies</a:t>
            </a:r>
          </a:p>
          <a:p>
            <a:pPr>
              <a:defRPr/>
            </a:pPr>
            <a:r>
              <a:rPr lang="en-GB" sz="2000" dirty="0"/>
              <a:t>Assumption : All variables used are </a:t>
            </a:r>
            <a:r>
              <a:rPr lang="en-GB" sz="2000" dirty="0" err="1"/>
              <a:t>ints</a:t>
            </a:r>
            <a:endParaRPr lang="en-GB" sz="2000" dirty="0"/>
          </a:p>
          <a:p>
            <a:pPr>
              <a:defRPr/>
            </a:pPr>
            <a:endParaRPr lang="en-GB" sz="2000" dirty="0"/>
          </a:p>
          <a:p>
            <a:pPr>
              <a:buFontTx/>
              <a:buNone/>
              <a:defRPr/>
            </a:pPr>
            <a:r>
              <a:rPr lang="en-US" sz="1800" dirty="0">
                <a:latin typeface="Courier New" pitchFamily="49" charset="0"/>
              </a:rPr>
              <a:t>xx= 3;			</a:t>
            </a:r>
            <a:r>
              <a:rPr lang="en-US" sz="1800" dirty="0" err="1">
                <a:latin typeface="Courier New" pitchFamily="49" charset="0"/>
              </a:rPr>
              <a:t>ldd</a:t>
            </a:r>
            <a:r>
              <a:rPr lang="en-US" sz="1800" dirty="0">
                <a:latin typeface="Courier New" pitchFamily="49" charset="0"/>
              </a:rPr>
              <a:t> #3</a:t>
            </a:r>
          </a:p>
          <a:p>
            <a:pPr>
              <a:buFontTx/>
              <a:buNone/>
              <a:defRPr/>
            </a:pPr>
            <a:r>
              <a:rPr lang="en-US" sz="1800" dirty="0">
                <a:latin typeface="Courier New" pitchFamily="49" charset="0"/>
              </a:rPr>
              <a:t>				std xx</a:t>
            </a:r>
          </a:p>
          <a:p>
            <a:pPr>
              <a:buFontTx/>
              <a:buNone/>
              <a:defRPr/>
            </a:pPr>
            <a:r>
              <a:rPr lang="en-US" sz="1800" dirty="0">
                <a:latin typeface="Courier New" pitchFamily="49" charset="0"/>
              </a:rPr>
              <a:t>z = xx + </a:t>
            </a:r>
            <a:r>
              <a:rPr lang="en-US" sz="1800" dirty="0" err="1">
                <a:latin typeface="Courier New" pitchFamily="49" charset="0"/>
              </a:rPr>
              <a:t>yy</a:t>
            </a:r>
            <a:r>
              <a:rPr lang="en-US" sz="1800" dirty="0">
                <a:latin typeface="Courier New" pitchFamily="49" charset="0"/>
              </a:rPr>
              <a:t>;		</a:t>
            </a:r>
            <a:r>
              <a:rPr lang="en-US" sz="1800" dirty="0" err="1">
                <a:solidFill>
                  <a:schemeClr val="hlink"/>
                </a:solidFill>
                <a:latin typeface="Courier New" pitchFamily="49" charset="0"/>
              </a:rPr>
              <a:t>ldd</a:t>
            </a:r>
            <a:r>
              <a:rPr lang="en-US" sz="1800" dirty="0">
                <a:solidFill>
                  <a:schemeClr val="hlink"/>
                </a:solidFill>
                <a:latin typeface="Courier New" pitchFamily="49" charset="0"/>
              </a:rPr>
              <a:t> xx</a:t>
            </a:r>
          </a:p>
          <a:p>
            <a:pPr>
              <a:buFontTx/>
              <a:buNone/>
              <a:defRPr/>
            </a:pPr>
            <a:r>
              <a:rPr lang="en-US" sz="1800" dirty="0">
                <a:latin typeface="Courier New" pitchFamily="49" charset="0"/>
              </a:rPr>
              <a:t>				</a:t>
            </a:r>
            <a:r>
              <a:rPr lang="en-US" sz="1800" dirty="0" err="1">
                <a:latin typeface="Courier New" pitchFamily="49" charset="0"/>
              </a:rPr>
              <a:t>addd</a:t>
            </a:r>
            <a:r>
              <a:rPr lang="en-US" sz="1800" dirty="0">
                <a:latin typeface="Courier New" pitchFamily="49" charset="0"/>
              </a:rPr>
              <a:t> </a:t>
            </a:r>
            <a:r>
              <a:rPr lang="en-US" sz="1800" dirty="0" err="1">
                <a:latin typeface="Courier New" pitchFamily="49" charset="0"/>
              </a:rPr>
              <a:t>yy</a:t>
            </a:r>
            <a:endParaRPr lang="en-US" sz="1800" dirty="0">
              <a:latin typeface="Courier New" pitchFamily="49" charset="0"/>
            </a:endParaRPr>
          </a:p>
          <a:p>
            <a:pPr>
              <a:buFontTx/>
              <a:buNone/>
              <a:defRPr/>
            </a:pPr>
            <a:r>
              <a:rPr lang="en-US" sz="1800" dirty="0">
                <a:latin typeface="Courier New" pitchFamily="49" charset="0"/>
              </a:rPr>
              <a:t>				std z</a:t>
            </a:r>
          </a:p>
          <a:p>
            <a:pPr>
              <a:buFontTx/>
              <a:buNone/>
              <a:defRPr/>
            </a:pPr>
            <a:r>
              <a:rPr lang="en-US" sz="1800" dirty="0">
                <a:latin typeface="Courier New" pitchFamily="49" charset="0"/>
              </a:rPr>
              <a:t>array[1] = z;		</a:t>
            </a:r>
            <a:r>
              <a:rPr lang="en-US" sz="1800" dirty="0" err="1">
                <a:latin typeface="Courier New" pitchFamily="49" charset="0"/>
              </a:rPr>
              <a:t>ldx</a:t>
            </a:r>
            <a:r>
              <a:rPr lang="en-US" sz="1800" dirty="0">
                <a:latin typeface="Courier New" pitchFamily="49" charset="0"/>
              </a:rPr>
              <a:t> #array</a:t>
            </a:r>
          </a:p>
          <a:p>
            <a:pPr>
              <a:buFontTx/>
              <a:buNone/>
              <a:defRPr/>
            </a:pPr>
            <a:r>
              <a:rPr lang="en-US" sz="1800" dirty="0">
                <a:latin typeface="Courier New" pitchFamily="49" charset="0"/>
              </a:rPr>
              <a:t>				</a:t>
            </a:r>
            <a:r>
              <a:rPr lang="en-US" sz="1800" dirty="0" err="1">
                <a:solidFill>
                  <a:schemeClr val="hlink"/>
                </a:solidFill>
                <a:latin typeface="Courier New" pitchFamily="49" charset="0"/>
              </a:rPr>
              <a:t>ldd</a:t>
            </a:r>
            <a:r>
              <a:rPr lang="en-US" sz="1800" dirty="0">
                <a:solidFill>
                  <a:schemeClr val="hlink"/>
                </a:solidFill>
                <a:latin typeface="Courier New" pitchFamily="49" charset="0"/>
              </a:rPr>
              <a:t> z</a:t>
            </a:r>
          </a:p>
          <a:p>
            <a:pPr>
              <a:buFontTx/>
              <a:buNone/>
              <a:defRPr/>
            </a:pPr>
            <a:r>
              <a:rPr lang="en-US" sz="1800" dirty="0">
                <a:latin typeface="Courier New" pitchFamily="49" charset="0"/>
              </a:rPr>
              <a:t>				std 2, x</a:t>
            </a:r>
          </a:p>
        </p:txBody>
      </p:sp>
      <p:sp>
        <p:nvSpPr>
          <p:cNvPr id="48132" name="Text Box 4"/>
          <p:cNvSpPr txBox="1">
            <a:spLocks noChangeArrowheads="1"/>
          </p:cNvSpPr>
          <p:nvPr/>
        </p:nvSpPr>
        <p:spPr bwMode="auto">
          <a:xfrm>
            <a:off x="5249863" y="5410200"/>
            <a:ext cx="2590800" cy="711200"/>
          </a:xfrm>
          <a:prstGeom prst="rect">
            <a:avLst/>
          </a:prstGeom>
          <a:solidFill>
            <a:srgbClr val="DDDDDD"/>
          </a:solidFill>
          <a:ln w="9525">
            <a:solidFill>
              <a:schemeClr val="tx1"/>
            </a:solidFill>
            <a:miter lim="800000"/>
            <a:headEnd/>
            <a:tailEnd/>
          </a:ln>
        </p:spPr>
        <p:txBody>
          <a:bodyPr>
            <a:spAutoFit/>
          </a:bodyPr>
          <a:lstStyle/>
          <a:p>
            <a:r>
              <a:rPr lang="en-US" sz="2000" b="1">
                <a:latin typeface="Times New Roman" pitchFamily="18" charset="0"/>
              </a:rPr>
              <a:t>Note</a:t>
            </a:r>
            <a:r>
              <a:rPr lang="en-US" sz="2000">
                <a:latin typeface="Times New Roman" pitchFamily="18" charset="0"/>
              </a:rPr>
              <a:t> : Simplified array example</a:t>
            </a:r>
          </a:p>
        </p:txBody>
      </p:sp>
      <p:sp>
        <p:nvSpPr>
          <p:cNvPr id="48133" name="Text Box 6"/>
          <p:cNvSpPr txBox="1">
            <a:spLocks noChangeArrowheads="1"/>
          </p:cNvSpPr>
          <p:nvPr/>
        </p:nvSpPr>
        <p:spPr bwMode="auto">
          <a:xfrm>
            <a:off x="5486400" y="3733800"/>
            <a:ext cx="1293813" cy="406400"/>
          </a:xfrm>
          <a:prstGeom prst="rect">
            <a:avLst/>
          </a:prstGeom>
          <a:solidFill>
            <a:srgbClr val="DDDDDD"/>
          </a:solidFill>
          <a:ln w="9525">
            <a:solidFill>
              <a:schemeClr val="tx1"/>
            </a:solidFill>
            <a:miter lim="800000"/>
            <a:headEnd/>
            <a:tailEnd/>
          </a:ln>
        </p:spPr>
        <p:txBody>
          <a:bodyPr wrap="none">
            <a:spAutoFit/>
          </a:bodyPr>
          <a:lstStyle/>
          <a:p>
            <a:r>
              <a:rPr lang="en-US" sz="2000">
                <a:latin typeface="Times New Roman" pitchFamily="18" charset="0"/>
              </a:rPr>
              <a:t>Redundant</a:t>
            </a:r>
          </a:p>
        </p:txBody>
      </p:sp>
      <p:sp>
        <p:nvSpPr>
          <p:cNvPr id="48134" name="Line 7"/>
          <p:cNvSpPr>
            <a:spLocks noChangeShapeType="1"/>
          </p:cNvSpPr>
          <p:nvPr/>
        </p:nvSpPr>
        <p:spPr bwMode="auto">
          <a:xfrm flipH="1">
            <a:off x="4800600" y="3962400"/>
            <a:ext cx="533400" cy="0"/>
          </a:xfrm>
          <a:prstGeom prst="line">
            <a:avLst/>
          </a:prstGeom>
          <a:noFill/>
          <a:ln w="9525">
            <a:solidFill>
              <a:schemeClr val="tx1"/>
            </a:solidFill>
            <a:miter lim="800000"/>
            <a:headEnd/>
            <a:tailEnd type="triangle" w="med" len="med"/>
          </a:ln>
        </p:spPr>
        <p:txBody>
          <a:bodyPr wrap="none"/>
          <a:lstStyle/>
          <a:p>
            <a:endParaRPr lang="en-US"/>
          </a:p>
        </p:txBody>
      </p:sp>
      <p:sp>
        <p:nvSpPr>
          <p:cNvPr id="48135" name="Line 8"/>
          <p:cNvSpPr>
            <a:spLocks noChangeShapeType="1"/>
          </p:cNvSpPr>
          <p:nvPr/>
        </p:nvSpPr>
        <p:spPr bwMode="auto">
          <a:xfrm flipH="1">
            <a:off x="4876800" y="4191000"/>
            <a:ext cx="660400" cy="1143000"/>
          </a:xfrm>
          <a:prstGeom prst="line">
            <a:avLst/>
          </a:prstGeom>
          <a:noFill/>
          <a:ln w="9525">
            <a:solidFill>
              <a:schemeClr val="tx1"/>
            </a:solidFill>
            <a:miter lim="800000"/>
            <a:headEnd/>
            <a:tailEnd type="triangle" w="med" len="med"/>
          </a:ln>
        </p:spPr>
        <p:txBody>
          <a:bodyPr wrap="none"/>
          <a:lstStyle/>
          <a:p>
            <a:endParaRPr lang="en-US"/>
          </a:p>
        </p:txBody>
      </p:sp>
      <p:sp>
        <p:nvSpPr>
          <p:cNvPr id="48136" name="Date Placeholder 7"/>
          <p:cNvSpPr>
            <a:spLocks noGrp="1"/>
          </p:cNvSpPr>
          <p:nvPr>
            <p:ph type="dt" sz="quarter" idx="10"/>
          </p:nvPr>
        </p:nvSpPr>
        <p:spPr>
          <a:noFill/>
        </p:spPr>
        <p:txBody>
          <a:bodyPr/>
          <a:lstStyle/>
          <a:p>
            <a:r>
              <a:rPr lang="en-US" dirty="0" smtClean="0"/>
              <a:t>Fall 2012</a:t>
            </a:r>
            <a:endParaRPr lang="en-US" dirty="0" smtClean="0"/>
          </a:p>
        </p:txBody>
      </p:sp>
      <p:sp>
        <p:nvSpPr>
          <p:cNvPr id="48137" name="Slide Number Placeholder 8"/>
          <p:cNvSpPr>
            <a:spLocks noGrp="1"/>
          </p:cNvSpPr>
          <p:nvPr>
            <p:ph type="sldNum" sz="quarter" idx="12"/>
          </p:nvPr>
        </p:nvSpPr>
        <p:spPr>
          <a:noFill/>
        </p:spPr>
        <p:txBody>
          <a:bodyPr/>
          <a:lstStyle/>
          <a:p>
            <a:fld id="{33734E84-5B97-4438-8D67-CB5771E2F0BF}" type="slidenum">
              <a:rPr lang="en-US" smtClean="0"/>
              <a:pPr/>
              <a:t>48</a:t>
            </a:fld>
            <a:endParaRPr lang="en-US" smtClean="0"/>
          </a:p>
        </p:txBody>
      </p:sp>
      <p:sp>
        <p:nvSpPr>
          <p:cNvPr id="48138" name="Footer Placeholder 9"/>
          <p:cNvSpPr>
            <a:spLocks noGrp="1"/>
          </p:cNvSpPr>
          <p:nvPr>
            <p:ph type="ftr" sz="quarter" idx="11"/>
          </p:nvPr>
        </p:nvSpPr>
        <p:spPr>
          <a:noFill/>
        </p:spPr>
        <p:txBody>
          <a:bodyPr/>
          <a:lstStyle/>
          <a:p>
            <a:r>
              <a:rPr lang="en-US" smtClean="0"/>
              <a:t>SYSC 5704: Elements of Computer Systems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228600"/>
            <a:ext cx="7793038" cy="609600"/>
          </a:xfrm>
        </p:spPr>
        <p:txBody>
          <a:bodyPr/>
          <a:lstStyle/>
          <a:p>
            <a:r>
              <a:rPr lang="en-US" smtClean="0"/>
              <a:t>Arrays and Pointers </a:t>
            </a:r>
          </a:p>
        </p:txBody>
      </p:sp>
      <p:sp>
        <p:nvSpPr>
          <p:cNvPr id="49155" name="Text Box 3"/>
          <p:cNvSpPr>
            <a:spLocks noGrp="1" noChangeArrowheads="1"/>
          </p:cNvSpPr>
          <p:nvPr>
            <p:ph type="body" idx="1"/>
          </p:nvPr>
        </p:nvSpPr>
        <p:spPr>
          <a:xfrm>
            <a:off x="609600" y="990600"/>
            <a:ext cx="7772400" cy="4837113"/>
          </a:xfrm>
          <a:noFill/>
        </p:spPr>
        <p:txBody>
          <a:bodyPr/>
          <a:lstStyle/>
          <a:p>
            <a:pPr marL="0" indent="0">
              <a:buFontTx/>
              <a:buNone/>
            </a:pPr>
            <a:r>
              <a:rPr lang="en-US" sz="2000" smtClean="0">
                <a:latin typeface="Courier New" pitchFamily="49" charset="0"/>
              </a:rPr>
              <a:t>int i[2];			i rm</a:t>
            </a:r>
            <a:r>
              <a:rPr lang="en-US" sz="2000" b="1" smtClean="0">
                <a:solidFill>
                  <a:schemeClr val="hlink"/>
                </a:solidFill>
                <a:latin typeface="Courier New" pitchFamily="49" charset="0"/>
              </a:rPr>
              <a:t>w</a:t>
            </a:r>
            <a:r>
              <a:rPr lang="en-US" sz="2000" smtClean="0">
                <a:latin typeface="Courier New" pitchFamily="49" charset="0"/>
              </a:rPr>
              <a:t> 2</a:t>
            </a:r>
          </a:p>
          <a:p>
            <a:pPr marL="0" indent="0">
              <a:buFontTx/>
              <a:buNone/>
            </a:pPr>
            <a:r>
              <a:rPr lang="en-US" sz="2000" smtClean="0">
                <a:latin typeface="Courier New" pitchFamily="49" charset="0"/>
              </a:rPr>
              <a:t>int *iptr;			iptr rmw 1</a:t>
            </a:r>
          </a:p>
          <a:p>
            <a:pPr marL="0" indent="0">
              <a:buFontTx/>
              <a:buNone/>
            </a:pPr>
            <a:r>
              <a:rPr lang="en-US" sz="2000" smtClean="0">
                <a:latin typeface="Courier New" pitchFamily="49" charset="0"/>
              </a:rPr>
              <a:t>...</a:t>
            </a:r>
          </a:p>
          <a:p>
            <a:pPr marL="0" indent="0">
              <a:buFontTx/>
              <a:buNone/>
            </a:pPr>
            <a:r>
              <a:rPr lang="en-US" sz="2000" smtClean="0">
                <a:latin typeface="Courier New" pitchFamily="49" charset="0"/>
              </a:rPr>
              <a:t>*iptr++ = 7;		ldd #7</a:t>
            </a:r>
          </a:p>
          <a:p>
            <a:pPr marL="0" indent="0">
              <a:buFontTx/>
              <a:buNone/>
            </a:pPr>
            <a:r>
              <a:rPr lang="en-US" sz="2000" smtClean="0">
                <a:latin typeface="Courier New" pitchFamily="49" charset="0"/>
              </a:rPr>
              <a:t>				ldx iptr</a:t>
            </a:r>
          </a:p>
          <a:p>
            <a:pPr marL="0" indent="0">
              <a:buFontTx/>
              <a:buNone/>
            </a:pPr>
            <a:r>
              <a:rPr lang="en-US" sz="2000" smtClean="0">
                <a:latin typeface="Courier New" pitchFamily="49" charset="0"/>
              </a:rPr>
              <a:t>				std </a:t>
            </a:r>
            <a:r>
              <a:rPr lang="en-US" sz="2000" b="1" smtClean="0">
                <a:solidFill>
                  <a:schemeClr val="hlink"/>
                </a:solidFill>
                <a:latin typeface="Courier New" pitchFamily="49" charset="0"/>
              </a:rPr>
              <a:t>2</a:t>
            </a:r>
            <a:r>
              <a:rPr lang="en-US" sz="2000" smtClean="0">
                <a:latin typeface="Courier New" pitchFamily="49" charset="0"/>
              </a:rPr>
              <a:t>,x+</a:t>
            </a:r>
          </a:p>
          <a:p>
            <a:pPr marL="0" indent="0">
              <a:buFontTx/>
              <a:buNone/>
            </a:pPr>
            <a:endParaRPr lang="en-US" sz="2000" smtClean="0">
              <a:latin typeface="Courier New" pitchFamily="49" charset="0"/>
            </a:endParaRPr>
          </a:p>
          <a:p>
            <a:pPr marL="0" indent="0">
              <a:buFontTx/>
              <a:buNone/>
            </a:pPr>
            <a:r>
              <a:rPr lang="en-US" sz="2000" smtClean="0">
                <a:latin typeface="Courier New" pitchFamily="49" charset="0"/>
              </a:rPr>
              <a:t>char c[2];			c rm</a:t>
            </a:r>
            <a:r>
              <a:rPr lang="en-US" sz="2000" b="1" smtClean="0">
                <a:solidFill>
                  <a:schemeClr val="hlink"/>
                </a:solidFill>
                <a:latin typeface="Courier New" pitchFamily="49" charset="0"/>
              </a:rPr>
              <a:t>b</a:t>
            </a:r>
            <a:r>
              <a:rPr lang="en-US" sz="2000" smtClean="0">
                <a:latin typeface="Courier New" pitchFamily="49" charset="0"/>
              </a:rPr>
              <a:t> 2</a:t>
            </a:r>
          </a:p>
          <a:p>
            <a:pPr marL="0" indent="0">
              <a:buFontTx/>
              <a:buNone/>
            </a:pPr>
            <a:r>
              <a:rPr lang="en-US" sz="2000" smtClean="0">
                <a:latin typeface="Courier New" pitchFamily="49" charset="0"/>
              </a:rPr>
              <a:t>char *cptr;			cptr rmw 1</a:t>
            </a:r>
          </a:p>
          <a:p>
            <a:pPr marL="0" indent="0">
              <a:buFontTx/>
              <a:buNone/>
            </a:pPr>
            <a:r>
              <a:rPr lang="en-US" sz="2000" smtClean="0">
                <a:latin typeface="Courier New" pitchFamily="49" charset="0"/>
              </a:rPr>
              <a:t>...</a:t>
            </a:r>
          </a:p>
          <a:p>
            <a:pPr marL="0" indent="0">
              <a:buFontTx/>
              <a:buNone/>
            </a:pPr>
            <a:r>
              <a:rPr lang="en-US" sz="2000" smtClean="0">
                <a:latin typeface="Courier New" pitchFamily="49" charset="0"/>
              </a:rPr>
              <a:t>*cptr++ = 9;		ldab #9</a:t>
            </a:r>
          </a:p>
          <a:p>
            <a:pPr marL="0" indent="0">
              <a:buFontTx/>
              <a:buNone/>
            </a:pPr>
            <a:r>
              <a:rPr lang="en-US" sz="2000" smtClean="0">
                <a:latin typeface="Courier New" pitchFamily="49" charset="0"/>
              </a:rPr>
              <a:t>				ldx cptr</a:t>
            </a:r>
          </a:p>
          <a:p>
            <a:pPr marL="0" indent="0">
              <a:buFontTx/>
              <a:buNone/>
            </a:pPr>
            <a:r>
              <a:rPr lang="en-US" sz="2000" smtClean="0">
                <a:latin typeface="Courier New" pitchFamily="49" charset="0"/>
              </a:rPr>
              <a:t>				stab </a:t>
            </a:r>
            <a:r>
              <a:rPr lang="en-US" sz="2000" b="1" smtClean="0">
                <a:solidFill>
                  <a:schemeClr val="hlink"/>
                </a:solidFill>
                <a:latin typeface="Courier New" pitchFamily="49" charset="0"/>
              </a:rPr>
              <a:t>1</a:t>
            </a:r>
            <a:r>
              <a:rPr lang="en-US" sz="2000" smtClean="0">
                <a:latin typeface="Courier New" pitchFamily="49" charset="0"/>
              </a:rPr>
              <a:t>, x+</a:t>
            </a:r>
          </a:p>
        </p:txBody>
      </p:sp>
      <p:sp>
        <p:nvSpPr>
          <p:cNvPr id="49156" name="AutoShape 26"/>
          <p:cNvSpPr>
            <a:spLocks noChangeArrowheads="1"/>
          </p:cNvSpPr>
          <p:nvPr/>
        </p:nvSpPr>
        <p:spPr bwMode="auto">
          <a:xfrm>
            <a:off x="2779713" y="1828800"/>
            <a:ext cx="1295400" cy="381000"/>
          </a:xfrm>
          <a:prstGeom prst="leftRightArrow">
            <a:avLst>
              <a:gd name="adj1" fmla="val 50000"/>
              <a:gd name="adj2" fmla="val 68000"/>
            </a:avLst>
          </a:prstGeom>
          <a:solidFill>
            <a:schemeClr val="accent1"/>
          </a:solidFill>
          <a:ln w="9525">
            <a:solidFill>
              <a:schemeClr val="tx1"/>
            </a:solidFill>
            <a:miter lim="800000"/>
            <a:headEnd/>
            <a:tailEnd/>
          </a:ln>
        </p:spPr>
        <p:txBody>
          <a:bodyPr wrap="none" anchor="ctr"/>
          <a:lstStyle/>
          <a:p>
            <a:endParaRPr lang="en-US"/>
          </a:p>
        </p:txBody>
      </p:sp>
      <p:sp>
        <p:nvSpPr>
          <p:cNvPr id="49157" name="AutoShape 27"/>
          <p:cNvSpPr>
            <a:spLocks noChangeArrowheads="1"/>
          </p:cNvSpPr>
          <p:nvPr/>
        </p:nvSpPr>
        <p:spPr bwMode="auto">
          <a:xfrm>
            <a:off x="2855913" y="4038600"/>
            <a:ext cx="1295400" cy="381000"/>
          </a:xfrm>
          <a:prstGeom prst="leftRightArrow">
            <a:avLst>
              <a:gd name="adj1" fmla="val 50000"/>
              <a:gd name="adj2" fmla="val 68000"/>
            </a:avLst>
          </a:prstGeom>
          <a:solidFill>
            <a:schemeClr val="accent1"/>
          </a:solidFill>
          <a:ln w="9525">
            <a:solidFill>
              <a:schemeClr val="tx1"/>
            </a:solidFill>
            <a:miter lim="800000"/>
            <a:headEnd/>
            <a:tailEnd/>
          </a:ln>
        </p:spPr>
        <p:txBody>
          <a:bodyPr wrap="none" anchor="ctr"/>
          <a:lstStyle/>
          <a:p>
            <a:endParaRPr lang="en-US"/>
          </a:p>
        </p:txBody>
      </p:sp>
      <p:sp>
        <p:nvSpPr>
          <p:cNvPr id="49158" name="Date Placeholder 5"/>
          <p:cNvSpPr>
            <a:spLocks noGrp="1"/>
          </p:cNvSpPr>
          <p:nvPr>
            <p:ph type="dt" sz="quarter" idx="10"/>
          </p:nvPr>
        </p:nvSpPr>
        <p:spPr>
          <a:noFill/>
        </p:spPr>
        <p:txBody>
          <a:bodyPr/>
          <a:lstStyle/>
          <a:p>
            <a:r>
              <a:rPr lang="en-US" dirty="0" smtClean="0"/>
              <a:t>Fall 2012</a:t>
            </a:r>
            <a:endParaRPr lang="en-US" dirty="0" smtClean="0"/>
          </a:p>
        </p:txBody>
      </p:sp>
      <p:sp>
        <p:nvSpPr>
          <p:cNvPr id="49159" name="Slide Number Placeholder 6"/>
          <p:cNvSpPr>
            <a:spLocks noGrp="1"/>
          </p:cNvSpPr>
          <p:nvPr>
            <p:ph type="sldNum" sz="quarter" idx="12"/>
          </p:nvPr>
        </p:nvSpPr>
        <p:spPr>
          <a:noFill/>
        </p:spPr>
        <p:txBody>
          <a:bodyPr/>
          <a:lstStyle/>
          <a:p>
            <a:fld id="{AD2617C8-8D45-434A-A14E-6F9E96F1388F}" type="slidenum">
              <a:rPr lang="en-US" smtClean="0"/>
              <a:pPr/>
              <a:t>49</a:t>
            </a:fld>
            <a:endParaRPr lang="en-US" smtClean="0"/>
          </a:p>
        </p:txBody>
      </p:sp>
      <p:sp>
        <p:nvSpPr>
          <p:cNvPr id="49160" name="Footer Placeholder 7"/>
          <p:cNvSpPr>
            <a:spLocks noGrp="1"/>
          </p:cNvSpPr>
          <p:nvPr>
            <p:ph type="ftr" sz="quarter" idx="11"/>
          </p:nvPr>
        </p:nvSpPr>
        <p:spPr>
          <a:noFill/>
        </p:spPr>
        <p:txBody>
          <a:bodyPr/>
          <a:lstStyle/>
          <a:p>
            <a:r>
              <a:rPr lang="en-US" smtClean="0"/>
              <a:t>SYSC 5704: Elements of Computer Systems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123" name="Footer Placeholder 4"/>
          <p:cNvSpPr>
            <a:spLocks noGrp="1"/>
          </p:cNvSpPr>
          <p:nvPr>
            <p:ph type="ftr" sz="quarter" idx="11"/>
          </p:nvPr>
        </p:nvSpPr>
        <p:spPr>
          <a:xfrm>
            <a:off x="3124200" y="6096000"/>
            <a:ext cx="2895600" cy="476250"/>
          </a:xfrm>
          <a:noFill/>
        </p:spPr>
        <p:txBody>
          <a:bodyPr/>
          <a:lstStyle/>
          <a:p>
            <a:r>
              <a:rPr lang="en-US" smtClean="0"/>
              <a:t>SYSC 5704: Elements of Computer Systems</a:t>
            </a:r>
          </a:p>
        </p:txBody>
      </p:sp>
      <p:sp>
        <p:nvSpPr>
          <p:cNvPr id="5124" name="Slide Number Placeholder 5"/>
          <p:cNvSpPr>
            <a:spLocks noGrp="1"/>
          </p:cNvSpPr>
          <p:nvPr>
            <p:ph type="sldNum" sz="quarter" idx="12"/>
          </p:nvPr>
        </p:nvSpPr>
        <p:spPr>
          <a:noFill/>
        </p:spPr>
        <p:txBody>
          <a:bodyPr/>
          <a:lstStyle/>
          <a:p>
            <a:fld id="{4F6AC57D-E229-4A1A-9733-77B19044699A}" type="slidenum">
              <a:rPr lang="en-US" smtClean="0"/>
              <a:pPr/>
              <a:t>5</a:t>
            </a:fld>
            <a:endParaRPr lang="en-US" smtClean="0"/>
          </a:p>
        </p:txBody>
      </p:sp>
      <p:pic>
        <p:nvPicPr>
          <p:cNvPr id="5125" name="Picture 3" descr="figure8-8"/>
          <p:cNvPicPr>
            <a:picLocks noGrp="1" noChangeAspect="1" noChangeArrowheads="1"/>
          </p:cNvPicPr>
          <p:nvPr>
            <p:ph type="body" idx="1"/>
          </p:nvPr>
        </p:nvPicPr>
        <p:blipFill>
          <a:blip r:embed="rId3" cstate="print"/>
          <a:srcRect/>
          <a:stretch>
            <a:fillRect/>
          </a:stretch>
        </p:blipFill>
        <p:spPr>
          <a:xfrm>
            <a:off x="179388" y="925513"/>
            <a:ext cx="8888412" cy="5703887"/>
          </a:xfrm>
          <a:noFill/>
        </p:spPr>
      </p:pic>
      <p:sp>
        <p:nvSpPr>
          <p:cNvPr id="5126" name="Text Box 4"/>
          <p:cNvSpPr txBox="1">
            <a:spLocks noChangeArrowheads="1"/>
          </p:cNvSpPr>
          <p:nvPr/>
        </p:nvSpPr>
        <p:spPr bwMode="auto">
          <a:xfrm>
            <a:off x="6613525" y="6400800"/>
            <a:ext cx="1858963" cy="457200"/>
          </a:xfrm>
          <a:prstGeom prst="rect">
            <a:avLst/>
          </a:prstGeom>
          <a:noFill/>
          <a:ln w="9525">
            <a:noFill/>
            <a:miter lim="800000"/>
            <a:headEnd/>
            <a:tailEnd/>
          </a:ln>
        </p:spPr>
        <p:txBody>
          <a:bodyPr wrap="none">
            <a:spAutoFit/>
          </a:bodyPr>
          <a:lstStyle/>
          <a:p>
            <a:pPr>
              <a:spcBef>
                <a:spcPct val="0"/>
              </a:spcBef>
              <a:buFontTx/>
              <a:buNone/>
            </a:pPr>
            <a:r>
              <a:rPr lang="en-US" sz="2400">
                <a:latin typeface="Times New Roman" pitchFamily="18" charset="0"/>
              </a:rPr>
              <a:t>Null &amp; Lobur</a:t>
            </a:r>
          </a:p>
        </p:txBody>
      </p:sp>
      <p:sp>
        <p:nvSpPr>
          <p:cNvPr id="5127" name="Rectangle 7"/>
          <p:cNvSpPr>
            <a:spLocks noChangeArrowheads="1"/>
          </p:cNvSpPr>
          <p:nvPr/>
        </p:nvSpPr>
        <p:spPr bwMode="auto">
          <a:xfrm>
            <a:off x="76200" y="76200"/>
            <a:ext cx="7696200" cy="1816100"/>
          </a:xfrm>
          <a:prstGeom prst="rect">
            <a:avLst/>
          </a:prstGeom>
          <a:noFill/>
          <a:ln w="9525">
            <a:noFill/>
            <a:miter lim="800000"/>
            <a:headEnd/>
            <a:tailEnd/>
          </a:ln>
        </p:spPr>
        <p:txBody>
          <a:bodyPr>
            <a:spAutoFit/>
          </a:bodyPr>
          <a:lstStyle/>
          <a:p>
            <a:pPr>
              <a:lnSpc>
                <a:spcPct val="80000"/>
              </a:lnSpc>
              <a:buFontTx/>
              <a:buNone/>
            </a:pPr>
            <a:r>
              <a:rPr lang="en-US" sz="2000"/>
              <a:t>Language Evaluation Criteria</a:t>
            </a:r>
          </a:p>
          <a:p>
            <a:pPr lvl="1">
              <a:lnSpc>
                <a:spcPct val="80000"/>
              </a:lnSpc>
            </a:pPr>
            <a:r>
              <a:rPr lang="en-US" sz="2000" b="1"/>
              <a:t>Readability</a:t>
            </a:r>
            <a:r>
              <a:rPr lang="en-US" sz="2000"/>
              <a:t>: ease programs can be read &amp; understood</a:t>
            </a:r>
          </a:p>
          <a:p>
            <a:pPr lvl="1">
              <a:lnSpc>
                <a:spcPct val="80000"/>
              </a:lnSpc>
            </a:pPr>
            <a:r>
              <a:rPr lang="en-US" sz="2000" b="1"/>
              <a:t>Writability</a:t>
            </a:r>
            <a:r>
              <a:rPr lang="en-US" sz="2000"/>
              <a:t>: ease language can be used to create programs</a:t>
            </a:r>
          </a:p>
          <a:p>
            <a:pPr lvl="1">
              <a:lnSpc>
                <a:spcPct val="80000"/>
              </a:lnSpc>
            </a:pPr>
            <a:r>
              <a:rPr lang="en-US" sz="2000" b="1"/>
              <a:t>Reliability</a:t>
            </a:r>
            <a:r>
              <a:rPr lang="en-US" sz="2000"/>
              <a:t>: conformance to specifications (i.e., performs to its specifications) </a:t>
            </a:r>
          </a:p>
          <a:p>
            <a:pPr lvl="1">
              <a:lnSpc>
                <a:spcPct val="80000"/>
              </a:lnSpc>
            </a:pPr>
            <a:r>
              <a:rPr lang="en-US" sz="2000" b="1"/>
              <a:t>Cost</a:t>
            </a:r>
            <a:r>
              <a:rPr lang="en-US" sz="2000"/>
              <a:t>: the ultimate total cost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Dependencies</a:t>
            </a:r>
            <a:endParaRPr lang="en-US" dirty="0"/>
          </a:p>
        </p:txBody>
      </p:sp>
      <p:sp>
        <p:nvSpPr>
          <p:cNvPr id="3" name="Content Placeholder 2"/>
          <p:cNvSpPr>
            <a:spLocks noGrp="1"/>
          </p:cNvSpPr>
          <p:nvPr>
            <p:ph idx="1"/>
          </p:nvPr>
        </p:nvSpPr>
        <p:spPr>
          <a:xfrm>
            <a:off x="457200" y="1371600"/>
            <a:ext cx="8229600" cy="4525963"/>
          </a:xfrm>
        </p:spPr>
        <p:txBody>
          <a:bodyPr/>
          <a:lstStyle/>
          <a:p>
            <a:pPr>
              <a:buNone/>
            </a:pPr>
            <a:r>
              <a:rPr lang="en-US" sz="2400" dirty="0" smtClean="0"/>
              <a:t>Goal: Effective execution of ALU instructions in the execution core</a:t>
            </a:r>
          </a:p>
          <a:p>
            <a:pPr lvl="1"/>
            <a:r>
              <a:rPr lang="en-US" sz="2400" dirty="0" smtClean="0"/>
              <a:t>Branch, load/store are “overhead”</a:t>
            </a:r>
          </a:p>
          <a:p>
            <a:pPr lvl="2"/>
            <a:r>
              <a:rPr lang="en-US" sz="2000" dirty="0" smtClean="0"/>
              <a:t>Ideally, take no time to execute</a:t>
            </a:r>
          </a:p>
          <a:p>
            <a:pPr lvl="1"/>
            <a:r>
              <a:rPr lang="en-US" sz="2400" dirty="0" smtClean="0"/>
              <a:t>Computation latency = Processing of ALU instructions</a:t>
            </a:r>
          </a:p>
          <a:p>
            <a:pPr>
              <a:buNone/>
            </a:pPr>
            <a:r>
              <a:rPr lang="en-US" sz="2400" dirty="0" smtClean="0"/>
              <a:t>Given: ALU instructions operate registers</a:t>
            </a:r>
          </a:p>
          <a:p>
            <a:r>
              <a:rPr lang="en-US" sz="2400" dirty="0" smtClean="0"/>
              <a:t>With binary instruction: 2 source registers, 1 destination</a:t>
            </a:r>
          </a:p>
          <a:p>
            <a:r>
              <a:rPr lang="en-US" sz="2400" dirty="0" smtClean="0"/>
              <a:t>If “n” not available:</a:t>
            </a:r>
          </a:p>
          <a:p>
            <a:pPr lvl="1"/>
            <a:r>
              <a:rPr lang="en-US" sz="2400" dirty="0" smtClean="0"/>
              <a:t>n = Function unit:	</a:t>
            </a:r>
            <a:r>
              <a:rPr lang="en-US" sz="2400" dirty="0" smtClean="0">
                <a:solidFill>
                  <a:schemeClr val="accent1">
                    <a:lumMod val="50000"/>
                  </a:schemeClr>
                </a:solidFill>
              </a:rPr>
              <a:t>Structural</a:t>
            </a:r>
            <a:r>
              <a:rPr lang="en-US" sz="2400" dirty="0" smtClean="0"/>
              <a:t> dependence</a:t>
            </a:r>
          </a:p>
          <a:p>
            <a:pPr lvl="1"/>
            <a:r>
              <a:rPr lang="en-US" sz="2400" dirty="0" smtClean="0"/>
              <a:t>n = 1+ source register:  </a:t>
            </a:r>
            <a:r>
              <a:rPr lang="en-US" sz="2400" dirty="0" smtClean="0">
                <a:solidFill>
                  <a:schemeClr val="accent1">
                    <a:lumMod val="50000"/>
                  </a:schemeClr>
                </a:solidFill>
              </a:rPr>
              <a:t>true</a:t>
            </a:r>
            <a:r>
              <a:rPr lang="en-US" sz="2400" dirty="0" smtClean="0"/>
              <a:t> data dependence</a:t>
            </a:r>
          </a:p>
          <a:p>
            <a:pPr lvl="1"/>
            <a:r>
              <a:rPr lang="en-US" sz="2400" dirty="0" smtClean="0"/>
              <a:t>n = </a:t>
            </a:r>
            <a:r>
              <a:rPr lang="en-US" sz="2400" dirty="0" err="1" smtClean="0"/>
              <a:t>dest</a:t>
            </a:r>
            <a:r>
              <a:rPr lang="en-US" sz="2400" dirty="0" smtClean="0"/>
              <a:t>. register: anti- and output </a:t>
            </a:r>
            <a:r>
              <a:rPr lang="en-US" sz="2400" dirty="0" smtClean="0">
                <a:solidFill>
                  <a:schemeClr val="accent1">
                    <a:lumMod val="50000"/>
                  </a:schemeClr>
                </a:solidFill>
              </a:rPr>
              <a:t>false</a:t>
            </a:r>
            <a:r>
              <a:rPr lang="en-US" sz="2400" dirty="0" smtClean="0"/>
              <a:t>  dependence</a:t>
            </a:r>
            <a:endParaRPr lang="en-US" sz="2400"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B7B99536-AAAD-45A1-A606-572056231911}"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False Data Dependences</a:t>
            </a:r>
            <a:endParaRPr lang="en-US" dirty="0"/>
          </a:p>
        </p:txBody>
      </p:sp>
      <p:sp>
        <p:nvSpPr>
          <p:cNvPr id="3" name="Content Placeholder 2"/>
          <p:cNvSpPr>
            <a:spLocks noGrp="1"/>
          </p:cNvSpPr>
          <p:nvPr>
            <p:ph idx="1"/>
          </p:nvPr>
        </p:nvSpPr>
        <p:spPr>
          <a:xfrm>
            <a:off x="457200" y="868362"/>
            <a:ext cx="8229600" cy="4525963"/>
          </a:xfrm>
        </p:spPr>
        <p:txBody>
          <a:bodyPr/>
          <a:lstStyle/>
          <a:p>
            <a:r>
              <a:rPr lang="en-US" sz="2400" dirty="0" smtClean="0"/>
              <a:t>Due to </a:t>
            </a:r>
            <a:r>
              <a:rPr lang="en-US" sz="2400" dirty="0" smtClean="0">
                <a:solidFill>
                  <a:schemeClr val="accent1">
                    <a:lumMod val="50000"/>
                  </a:schemeClr>
                </a:solidFill>
              </a:rPr>
              <a:t>re-</a:t>
            </a:r>
            <a:r>
              <a:rPr lang="en-US" sz="2400" dirty="0" smtClean="0"/>
              <a:t>use of registers to store operand</a:t>
            </a:r>
          </a:p>
          <a:p>
            <a:r>
              <a:rPr lang="en-US" sz="2400" dirty="0" smtClean="0"/>
              <a:t>Register recycling:</a:t>
            </a:r>
          </a:p>
          <a:p>
            <a:pPr lvl="1"/>
            <a:r>
              <a:rPr lang="en-US" sz="2400" dirty="0" smtClean="0">
                <a:solidFill>
                  <a:schemeClr val="accent1">
                    <a:lumMod val="50000"/>
                  </a:schemeClr>
                </a:solidFill>
              </a:rPr>
              <a:t>Static</a:t>
            </a:r>
            <a:r>
              <a:rPr lang="en-US" sz="2400" dirty="0" smtClean="0"/>
              <a:t>: Compiler</a:t>
            </a:r>
          </a:p>
          <a:p>
            <a:pPr lvl="1"/>
            <a:r>
              <a:rPr lang="en-US" sz="2400" dirty="0" smtClean="0"/>
              <a:t>Dynamic: Superscalar (later)</a:t>
            </a:r>
          </a:p>
          <a:p>
            <a:r>
              <a:rPr lang="en-US" sz="2400" dirty="0" smtClean="0"/>
              <a:t>Compiler Phase: Intermediate Code</a:t>
            </a:r>
          </a:p>
          <a:p>
            <a:pPr lvl="1"/>
            <a:r>
              <a:rPr lang="en-US" sz="2400" dirty="0" smtClean="0"/>
              <a:t>Assumes unlimited registers</a:t>
            </a:r>
          </a:p>
          <a:p>
            <a:pPr lvl="1"/>
            <a:r>
              <a:rPr lang="en-US" sz="2400" dirty="0" smtClean="0"/>
              <a:t>Each symbolic register is written once</a:t>
            </a:r>
          </a:p>
          <a:p>
            <a:r>
              <a:rPr lang="en-US" sz="2400" dirty="0" smtClean="0"/>
              <a:t>Compiler Phase: Code Optimizer: Register allocation</a:t>
            </a:r>
          </a:p>
          <a:p>
            <a:pPr lvl="1"/>
            <a:r>
              <a:rPr lang="en-US" sz="2400" dirty="0" smtClean="0"/>
              <a:t>Avoid moving data to memory only to reload later</a:t>
            </a:r>
          </a:p>
          <a:p>
            <a:pPr lvl="1"/>
            <a:r>
              <a:rPr lang="en-US" sz="2400" dirty="0" smtClean="0"/>
              <a:t>Keep as many of temporary values in registers as possible</a:t>
            </a:r>
          </a:p>
          <a:p>
            <a:pPr lvl="2"/>
            <a:r>
              <a:rPr lang="en-US" sz="2000" dirty="0" smtClean="0"/>
              <a:t>Register Re-use: Register is written with new value when old value is no longer needed.</a:t>
            </a:r>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B7B99536-AAAD-45A1-A606-572056231911}"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Data Flow Technique</a:t>
            </a:r>
            <a:endParaRPr lang="en-US" dirty="0"/>
          </a:p>
        </p:txBody>
      </p:sp>
      <p:sp>
        <p:nvSpPr>
          <p:cNvPr id="3" name="Content Placeholder 2"/>
          <p:cNvSpPr>
            <a:spLocks noGrp="1"/>
          </p:cNvSpPr>
          <p:nvPr>
            <p:ph idx="1"/>
          </p:nvPr>
        </p:nvSpPr>
        <p:spPr/>
        <p:txBody>
          <a:bodyPr/>
          <a:lstStyle/>
          <a:p>
            <a:r>
              <a:rPr lang="en-US" dirty="0" smtClean="0"/>
              <a:t>Register Definition: Writing to a register</a:t>
            </a:r>
          </a:p>
          <a:p>
            <a:r>
              <a:rPr lang="en-US" dirty="0" smtClean="0"/>
              <a:t>Register Use: Reading a register</a:t>
            </a:r>
          </a:p>
          <a:p>
            <a:r>
              <a:rPr lang="en-US" dirty="0" smtClean="0"/>
              <a:t>Live Range: Duration between definition &amp; use</a:t>
            </a:r>
          </a:p>
          <a:p>
            <a:r>
              <a:rPr lang="en-US" dirty="0" smtClean="0"/>
              <a:t>Techniques: Map </a:t>
            </a:r>
            <a:r>
              <a:rPr lang="en-US" dirty="0" err="1" smtClean="0"/>
              <a:t>nonoverlapping</a:t>
            </a:r>
            <a:r>
              <a:rPr lang="en-US" dirty="0" smtClean="0"/>
              <a:t> live ranges into same register, maximize register re-use</a:t>
            </a:r>
          </a:p>
          <a:p>
            <a:pPr lvl="1"/>
            <a:r>
              <a:rPr lang="en-US" dirty="0" smtClean="0"/>
              <a:t>Each register is variable that can take on multiple values</a:t>
            </a: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B7B99536-AAAD-45A1-A606-572056231911}"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Limitations</a:t>
            </a:r>
            <a:endParaRPr lang="en-US" dirty="0"/>
          </a:p>
        </p:txBody>
      </p:sp>
      <p:sp>
        <p:nvSpPr>
          <p:cNvPr id="3" name="Content Placeholder 2"/>
          <p:cNvSpPr>
            <a:spLocks noGrp="1"/>
          </p:cNvSpPr>
          <p:nvPr>
            <p:ph idx="1"/>
          </p:nvPr>
        </p:nvSpPr>
        <p:spPr>
          <a:xfrm>
            <a:off x="457200" y="1325562"/>
            <a:ext cx="8229600" cy="4525963"/>
          </a:xfrm>
        </p:spPr>
        <p:txBody>
          <a:bodyPr/>
          <a:lstStyle/>
          <a:p>
            <a:r>
              <a:rPr lang="en-US" dirty="0" smtClean="0"/>
              <a:t>If instructions are executed sequentially, allocate registers so that live ranges that share the same register will never overlap</a:t>
            </a:r>
          </a:p>
          <a:p>
            <a:r>
              <a:rPr lang="en-US" dirty="0" smtClean="0"/>
              <a:t>Superscalar: Out-of-order processing</a:t>
            </a:r>
          </a:p>
          <a:p>
            <a:pPr lvl="1"/>
            <a:r>
              <a:rPr lang="en-US" dirty="0" smtClean="0"/>
              <a:t>Read &amp; write operations can occur in different order than program order.</a:t>
            </a:r>
          </a:p>
          <a:p>
            <a:pPr lvl="1"/>
            <a:r>
              <a:rPr lang="en-US" dirty="0" smtClean="0"/>
              <a:t>Out-of-order use can be permitted as long as all output dependences are enforced.</a:t>
            </a:r>
          </a:p>
          <a:p>
            <a:pPr lvl="2"/>
            <a:r>
              <a:rPr lang="en-US" dirty="0" smtClean="0"/>
              <a:t>Requires semantic correctness checks. </a:t>
            </a: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B7B99536-AAAD-45A1-A606-572056231911}"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
          <p:cNvSpPr>
            <a:spLocks noChangeArrowheads="1"/>
          </p:cNvSpPr>
          <p:nvPr/>
        </p:nvSpPr>
        <p:spPr bwMode="auto">
          <a:xfrm>
            <a:off x="6553200" y="2667000"/>
            <a:ext cx="1752600" cy="838200"/>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50179" name="Rectangle 2"/>
          <p:cNvSpPr>
            <a:spLocks noGrp="1" noChangeArrowheads="1"/>
          </p:cNvSpPr>
          <p:nvPr>
            <p:ph type="title"/>
          </p:nvPr>
        </p:nvSpPr>
        <p:spPr/>
        <p:txBody>
          <a:bodyPr/>
          <a:lstStyle/>
          <a:p>
            <a:r>
              <a:rPr lang="en-US" dirty="0" smtClean="0"/>
              <a:t>Memory Layout of a C Program</a:t>
            </a:r>
          </a:p>
        </p:txBody>
      </p:sp>
      <p:sp>
        <p:nvSpPr>
          <p:cNvPr id="50180" name="Text Box 4"/>
          <p:cNvSpPr txBox="1">
            <a:spLocks noChangeArrowheads="1"/>
          </p:cNvSpPr>
          <p:nvPr/>
        </p:nvSpPr>
        <p:spPr bwMode="auto">
          <a:xfrm>
            <a:off x="228600" y="2057400"/>
            <a:ext cx="2590800" cy="4708525"/>
          </a:xfrm>
          <a:prstGeom prst="rect">
            <a:avLst/>
          </a:prstGeom>
          <a:noFill/>
          <a:ln w="9525">
            <a:solidFill>
              <a:schemeClr val="tx1"/>
            </a:solidFill>
            <a:miter lim="800000"/>
            <a:headEnd/>
            <a:tailEnd/>
          </a:ln>
        </p:spPr>
        <p:txBody>
          <a:bodyPr>
            <a:spAutoFit/>
          </a:bodyPr>
          <a:lstStyle/>
          <a:p>
            <a:pPr>
              <a:buFontTx/>
              <a:buNone/>
            </a:pPr>
            <a:r>
              <a:rPr lang="en-US" sz="2000">
                <a:latin typeface="Courier New" pitchFamily="49" charset="0"/>
              </a:rPr>
              <a:t>#include &lt;stdio.h&gt;</a:t>
            </a:r>
          </a:p>
          <a:p>
            <a:pPr>
              <a:buFontTx/>
              <a:buNone/>
            </a:pPr>
            <a:r>
              <a:rPr lang="en-US" sz="2000">
                <a:latin typeface="Courier New" pitchFamily="49" charset="0"/>
              </a:rPr>
              <a:t>#include “mySubs.h”</a:t>
            </a:r>
          </a:p>
          <a:p>
            <a:pPr>
              <a:buFontTx/>
              <a:buNone/>
            </a:pPr>
            <a:endParaRPr lang="en-US" sz="2000">
              <a:latin typeface="Courier New" pitchFamily="49" charset="0"/>
            </a:endParaRPr>
          </a:p>
          <a:p>
            <a:pPr>
              <a:buFontTx/>
              <a:buNone/>
            </a:pPr>
            <a:r>
              <a:rPr lang="en-US" sz="2000">
                <a:latin typeface="Courier New" pitchFamily="49" charset="0"/>
              </a:rPr>
              <a:t>int a;</a:t>
            </a:r>
          </a:p>
          <a:p>
            <a:pPr>
              <a:buFontTx/>
              <a:buNone/>
            </a:pPr>
            <a:r>
              <a:rPr lang="en-US" sz="2000">
                <a:latin typeface="Courier New" pitchFamily="49" charset="0"/>
              </a:rPr>
              <a:t>void aSub() {</a:t>
            </a:r>
          </a:p>
          <a:p>
            <a:pPr>
              <a:buFontTx/>
              <a:buNone/>
            </a:pPr>
            <a:endParaRPr lang="en-US" sz="2000">
              <a:latin typeface="Courier New" pitchFamily="49" charset="0"/>
            </a:endParaRPr>
          </a:p>
          <a:p>
            <a:pPr>
              <a:buFontTx/>
              <a:buNone/>
            </a:pPr>
            <a:r>
              <a:rPr lang="en-US" sz="2000">
                <a:latin typeface="Courier New" pitchFamily="49" charset="0"/>
              </a:rPr>
              <a:t>}</a:t>
            </a:r>
          </a:p>
          <a:p>
            <a:pPr>
              <a:buFontTx/>
              <a:buNone/>
            </a:pPr>
            <a:endParaRPr lang="en-US" sz="2000">
              <a:latin typeface="Courier New" pitchFamily="49" charset="0"/>
            </a:endParaRPr>
          </a:p>
          <a:p>
            <a:pPr>
              <a:buFontTx/>
              <a:buNone/>
            </a:pPr>
            <a:r>
              <a:rPr lang="en-US" sz="2000">
                <a:latin typeface="Courier New" pitchFamily="49" charset="0"/>
              </a:rPr>
              <a:t>void main() {</a:t>
            </a:r>
          </a:p>
          <a:p>
            <a:pPr>
              <a:buFontTx/>
              <a:buNone/>
            </a:pPr>
            <a:endParaRPr lang="en-US" sz="2000">
              <a:latin typeface="Courier New" pitchFamily="49" charset="0"/>
            </a:endParaRPr>
          </a:p>
          <a:p>
            <a:pPr>
              <a:buFontTx/>
              <a:buNone/>
            </a:pPr>
            <a:r>
              <a:rPr lang="en-US" sz="2000">
                <a:latin typeface="Courier New" pitchFamily="49" charset="0"/>
              </a:rPr>
              <a:t>}</a:t>
            </a:r>
          </a:p>
        </p:txBody>
      </p:sp>
      <p:sp>
        <p:nvSpPr>
          <p:cNvPr id="50181" name="Text Box 5"/>
          <p:cNvSpPr txBox="1">
            <a:spLocks noChangeArrowheads="1"/>
          </p:cNvSpPr>
          <p:nvPr/>
        </p:nvSpPr>
        <p:spPr bwMode="auto">
          <a:xfrm>
            <a:off x="6553200" y="2633663"/>
            <a:ext cx="1751013" cy="2246312"/>
          </a:xfrm>
          <a:prstGeom prst="rect">
            <a:avLst/>
          </a:prstGeom>
          <a:noFill/>
          <a:ln w="9525">
            <a:solidFill>
              <a:schemeClr val="tx1"/>
            </a:solidFill>
            <a:miter lim="800000"/>
            <a:headEnd/>
            <a:tailEnd/>
          </a:ln>
        </p:spPr>
        <p:txBody>
          <a:bodyPr>
            <a:spAutoFit/>
          </a:bodyPr>
          <a:lstStyle/>
          <a:p>
            <a:pPr>
              <a:buFontTx/>
              <a:buNone/>
            </a:pPr>
            <a:r>
              <a:rPr lang="en-US" sz="2000">
                <a:latin typeface="Times New Roman" pitchFamily="18" charset="0"/>
              </a:rPr>
              <a:t>“ROM”</a:t>
            </a:r>
          </a:p>
          <a:p>
            <a:pPr>
              <a:buFontTx/>
              <a:buNone/>
            </a:pPr>
            <a:endParaRPr lang="en-US" sz="2000">
              <a:latin typeface="Times New Roman" pitchFamily="18" charset="0"/>
            </a:endParaRPr>
          </a:p>
          <a:p>
            <a:pPr>
              <a:buFontTx/>
              <a:buNone/>
            </a:pPr>
            <a:endParaRPr lang="en-US" sz="2000">
              <a:latin typeface="Times New Roman" pitchFamily="18" charset="0"/>
            </a:endParaRPr>
          </a:p>
          <a:p>
            <a:pPr>
              <a:buFontTx/>
              <a:buNone/>
            </a:pPr>
            <a:endParaRPr lang="en-US" sz="2000">
              <a:latin typeface="Times New Roman" pitchFamily="18" charset="0"/>
            </a:endParaRPr>
          </a:p>
          <a:p>
            <a:pPr>
              <a:buFontTx/>
              <a:buNone/>
            </a:pPr>
            <a:r>
              <a:rPr lang="en-US" sz="2000">
                <a:latin typeface="Times New Roman" pitchFamily="18" charset="0"/>
              </a:rPr>
              <a:t>RAM</a:t>
            </a:r>
          </a:p>
          <a:p>
            <a:endParaRPr lang="en-US" sz="2000">
              <a:latin typeface="Times New Roman" pitchFamily="18" charset="0"/>
            </a:endParaRPr>
          </a:p>
        </p:txBody>
      </p:sp>
      <p:sp>
        <p:nvSpPr>
          <p:cNvPr id="50182" name="Text Box 6"/>
          <p:cNvSpPr txBox="1">
            <a:spLocks noChangeArrowheads="1"/>
          </p:cNvSpPr>
          <p:nvPr/>
        </p:nvSpPr>
        <p:spPr bwMode="auto">
          <a:xfrm>
            <a:off x="6400800" y="2182813"/>
            <a:ext cx="1066800" cy="400050"/>
          </a:xfrm>
          <a:prstGeom prst="rect">
            <a:avLst/>
          </a:prstGeom>
          <a:noFill/>
          <a:ln w="9525">
            <a:noFill/>
            <a:miter lim="800000"/>
            <a:headEnd/>
            <a:tailEnd/>
          </a:ln>
        </p:spPr>
        <p:txBody>
          <a:bodyPr wrap="none">
            <a:spAutoFit/>
          </a:bodyPr>
          <a:lstStyle/>
          <a:p>
            <a:pPr>
              <a:buFontTx/>
              <a:buNone/>
            </a:pPr>
            <a:r>
              <a:rPr lang="en-US" sz="2000">
                <a:latin typeface="Times New Roman" pitchFamily="18" charset="0"/>
              </a:rPr>
              <a:t>Memory</a:t>
            </a:r>
          </a:p>
        </p:txBody>
      </p:sp>
      <p:sp>
        <p:nvSpPr>
          <p:cNvPr id="124937" name="Text Box 9"/>
          <p:cNvSpPr txBox="1">
            <a:spLocks noChangeArrowheads="1"/>
          </p:cNvSpPr>
          <p:nvPr/>
        </p:nvSpPr>
        <p:spPr bwMode="auto">
          <a:xfrm>
            <a:off x="3200400" y="2057400"/>
            <a:ext cx="2743200" cy="4832350"/>
          </a:xfrm>
          <a:prstGeom prst="rect">
            <a:avLst/>
          </a:prstGeom>
          <a:noFill/>
          <a:ln w="9525">
            <a:solidFill>
              <a:schemeClr val="tx1"/>
            </a:solidFill>
            <a:miter lim="800000"/>
            <a:headEnd/>
            <a:tailEnd/>
          </a:ln>
          <a:effectLst/>
        </p:spPr>
        <p:txBody>
          <a:bodyPr>
            <a:spAutoFit/>
          </a:bodyPr>
          <a:lstStyle/>
          <a:p>
            <a:pPr>
              <a:buFontTx/>
              <a:buNone/>
              <a:defRPr/>
            </a:pPr>
            <a:r>
              <a:rPr lang="en-US" sz="2000" dirty="0">
                <a:latin typeface="Courier New" pitchFamily="49" charset="0"/>
              </a:rPr>
              <a:t>.module </a:t>
            </a:r>
          </a:p>
          <a:p>
            <a:pPr>
              <a:buFontTx/>
              <a:buNone/>
              <a:defRPr/>
            </a:pPr>
            <a:r>
              <a:rPr lang="en-US" sz="2000" dirty="0">
                <a:latin typeface="Courier New" pitchFamily="49" charset="0"/>
              </a:rPr>
              <a:t>.area </a:t>
            </a:r>
            <a:r>
              <a:rPr lang="en-US" sz="2000" dirty="0">
                <a:solidFill>
                  <a:schemeClr val="accent6"/>
                </a:solidFill>
                <a:latin typeface="Courier New" pitchFamily="49" charset="0"/>
              </a:rPr>
              <a:t>text</a:t>
            </a:r>
          </a:p>
          <a:p>
            <a:pPr>
              <a:buFontTx/>
              <a:buNone/>
              <a:defRPr/>
            </a:pPr>
            <a:r>
              <a:rPr lang="en-US" sz="2000" dirty="0">
                <a:solidFill>
                  <a:schemeClr val="hlink"/>
                </a:solidFill>
                <a:latin typeface="Courier New" pitchFamily="49" charset="0"/>
              </a:rPr>
              <a:t>_</a:t>
            </a:r>
            <a:r>
              <a:rPr lang="en-US" sz="2000" dirty="0">
                <a:latin typeface="Courier New" pitchFamily="49" charset="0"/>
              </a:rPr>
              <a:t>main</a:t>
            </a:r>
            <a:r>
              <a:rPr lang="en-US" sz="2000" dirty="0">
                <a:solidFill>
                  <a:schemeClr val="hlink"/>
                </a:solidFill>
                <a:latin typeface="Courier New" pitchFamily="49" charset="0"/>
              </a:rPr>
              <a:t>::</a:t>
            </a:r>
          </a:p>
          <a:p>
            <a:pPr>
              <a:buFontTx/>
              <a:buNone/>
              <a:defRPr/>
            </a:pPr>
            <a:r>
              <a:rPr lang="en-US" sz="2000" dirty="0">
                <a:solidFill>
                  <a:schemeClr val="hlink"/>
                </a:solidFill>
                <a:latin typeface="Courier New" pitchFamily="49" charset="0"/>
              </a:rPr>
              <a:t>_</a:t>
            </a:r>
            <a:r>
              <a:rPr lang="en-US" sz="2000" dirty="0" err="1">
                <a:latin typeface="Courier New" pitchFamily="49" charset="0"/>
              </a:rPr>
              <a:t>aSub</a:t>
            </a:r>
            <a:r>
              <a:rPr lang="en-US" sz="2000" dirty="0">
                <a:solidFill>
                  <a:schemeClr val="hlink"/>
                </a:solidFill>
                <a:latin typeface="Courier New" pitchFamily="49" charset="0"/>
              </a:rPr>
              <a:t>::</a:t>
            </a:r>
          </a:p>
          <a:p>
            <a:pPr>
              <a:buFontTx/>
              <a:buNone/>
              <a:defRPr/>
            </a:pPr>
            <a:endParaRPr lang="en-US" sz="2000" dirty="0">
              <a:latin typeface="Courier New" pitchFamily="49" charset="0"/>
            </a:endParaRPr>
          </a:p>
          <a:p>
            <a:pPr>
              <a:buFontTx/>
              <a:buNone/>
              <a:defRPr/>
            </a:pPr>
            <a:r>
              <a:rPr lang="en-US" sz="2000" dirty="0">
                <a:latin typeface="Courier New" pitchFamily="49" charset="0"/>
              </a:rPr>
              <a:t>.area </a:t>
            </a:r>
            <a:r>
              <a:rPr lang="en-US" sz="2000" dirty="0">
                <a:solidFill>
                  <a:schemeClr val="accent6"/>
                </a:solidFill>
                <a:latin typeface="Courier New" pitchFamily="49" charset="0"/>
              </a:rPr>
              <a:t>data</a:t>
            </a:r>
          </a:p>
          <a:p>
            <a:pPr>
              <a:buFontTx/>
              <a:buNone/>
              <a:defRPr/>
            </a:pPr>
            <a:endParaRPr lang="en-US" sz="2000" dirty="0">
              <a:latin typeface="Courier New" pitchFamily="49" charset="0"/>
            </a:endParaRPr>
          </a:p>
          <a:p>
            <a:pPr>
              <a:buFontTx/>
              <a:buNone/>
              <a:defRPr/>
            </a:pPr>
            <a:r>
              <a:rPr lang="en-US" sz="2000" dirty="0">
                <a:latin typeface="Courier New" pitchFamily="49" charset="0"/>
              </a:rPr>
              <a:t>.area </a:t>
            </a:r>
            <a:r>
              <a:rPr lang="en-US" sz="2000" dirty="0" err="1">
                <a:solidFill>
                  <a:schemeClr val="accent6"/>
                </a:solidFill>
                <a:latin typeface="Courier New" pitchFamily="49" charset="0"/>
              </a:rPr>
              <a:t>idata</a:t>
            </a:r>
            <a:endParaRPr lang="en-US" sz="2000" dirty="0">
              <a:solidFill>
                <a:schemeClr val="accent6"/>
              </a:solidFill>
              <a:latin typeface="Courier New" pitchFamily="49" charset="0"/>
            </a:endParaRPr>
          </a:p>
          <a:p>
            <a:pPr>
              <a:buFontTx/>
              <a:buNone/>
              <a:defRPr/>
            </a:pPr>
            <a:endParaRPr lang="en-US" sz="2000" dirty="0">
              <a:latin typeface="Courier New" pitchFamily="49" charset="0"/>
            </a:endParaRPr>
          </a:p>
          <a:p>
            <a:pPr>
              <a:buFontTx/>
              <a:buNone/>
              <a:defRPr/>
            </a:pPr>
            <a:r>
              <a:rPr lang="en-US" sz="2000" dirty="0">
                <a:latin typeface="Courier New" pitchFamily="49" charset="0"/>
              </a:rPr>
              <a:t>.area </a:t>
            </a:r>
            <a:r>
              <a:rPr lang="en-US" sz="2000" dirty="0" err="1">
                <a:solidFill>
                  <a:schemeClr val="accent6"/>
                </a:solidFill>
                <a:latin typeface="Courier New" pitchFamily="49" charset="0"/>
              </a:rPr>
              <a:t>bss</a:t>
            </a:r>
            <a:endParaRPr lang="en-US" sz="2000" dirty="0">
              <a:solidFill>
                <a:schemeClr val="accent6"/>
              </a:solidFill>
              <a:latin typeface="Courier New" pitchFamily="49" charset="0"/>
            </a:endParaRPr>
          </a:p>
          <a:p>
            <a:pPr>
              <a:buFontTx/>
              <a:buNone/>
              <a:defRPr/>
            </a:pPr>
            <a:r>
              <a:rPr lang="en-US" sz="2000" dirty="0">
                <a:solidFill>
                  <a:schemeClr val="hlink"/>
                </a:solidFill>
                <a:latin typeface="Courier New" pitchFamily="49" charset="0"/>
              </a:rPr>
              <a:t>_</a:t>
            </a:r>
            <a:r>
              <a:rPr lang="en-US" sz="2000" dirty="0">
                <a:latin typeface="Courier New" pitchFamily="49" charset="0"/>
              </a:rPr>
              <a:t>a</a:t>
            </a:r>
            <a:r>
              <a:rPr lang="en-US" sz="2000" dirty="0">
                <a:solidFill>
                  <a:schemeClr val="hlink"/>
                </a:solidFill>
                <a:latin typeface="Courier New" pitchFamily="49" charset="0"/>
              </a:rPr>
              <a:t>::</a:t>
            </a:r>
          </a:p>
          <a:p>
            <a:pPr>
              <a:buFontTx/>
              <a:buNone/>
              <a:defRPr/>
            </a:pPr>
            <a:endParaRPr lang="en-US" sz="2000" dirty="0">
              <a:solidFill>
                <a:schemeClr val="hlink"/>
              </a:solidFill>
              <a:latin typeface="Courier New" pitchFamily="49" charset="0"/>
            </a:endParaRPr>
          </a:p>
          <a:p>
            <a:pPr>
              <a:buFontTx/>
              <a:buNone/>
              <a:defRPr/>
            </a:pPr>
            <a:endParaRPr lang="en-US" sz="2000" dirty="0">
              <a:latin typeface="Courier New" pitchFamily="49" charset="0"/>
            </a:endParaRPr>
          </a:p>
        </p:txBody>
      </p:sp>
      <p:sp>
        <p:nvSpPr>
          <p:cNvPr id="50184" name="Text Box 18"/>
          <p:cNvSpPr txBox="1">
            <a:spLocks noChangeArrowheads="1"/>
          </p:cNvSpPr>
          <p:nvPr/>
        </p:nvSpPr>
        <p:spPr bwMode="auto">
          <a:xfrm>
            <a:off x="381000" y="1620838"/>
            <a:ext cx="1098550" cy="396875"/>
          </a:xfrm>
          <a:prstGeom prst="rect">
            <a:avLst/>
          </a:prstGeom>
          <a:noFill/>
          <a:ln w="9525">
            <a:noFill/>
            <a:miter lim="800000"/>
            <a:headEnd/>
            <a:tailEnd/>
          </a:ln>
        </p:spPr>
        <p:txBody>
          <a:bodyPr wrap="none">
            <a:spAutoFit/>
          </a:bodyPr>
          <a:lstStyle/>
          <a:p>
            <a:pPr>
              <a:buFontTx/>
              <a:buNone/>
            </a:pPr>
            <a:r>
              <a:rPr lang="en-US" sz="2000">
                <a:latin typeface="Courier New" pitchFamily="49" charset="0"/>
              </a:rPr>
              <a:t>file.c</a:t>
            </a:r>
          </a:p>
        </p:txBody>
      </p:sp>
      <p:sp>
        <p:nvSpPr>
          <p:cNvPr id="50185" name="Text Box 19"/>
          <p:cNvSpPr txBox="1">
            <a:spLocks noChangeArrowheads="1"/>
          </p:cNvSpPr>
          <p:nvPr/>
        </p:nvSpPr>
        <p:spPr bwMode="auto">
          <a:xfrm>
            <a:off x="3124200" y="1620838"/>
            <a:ext cx="1403350" cy="396875"/>
          </a:xfrm>
          <a:prstGeom prst="rect">
            <a:avLst/>
          </a:prstGeom>
          <a:noFill/>
          <a:ln w="9525">
            <a:noFill/>
            <a:miter lim="800000"/>
            <a:headEnd/>
            <a:tailEnd/>
          </a:ln>
        </p:spPr>
        <p:txBody>
          <a:bodyPr wrap="none">
            <a:spAutoFit/>
          </a:bodyPr>
          <a:lstStyle/>
          <a:p>
            <a:pPr>
              <a:buFontTx/>
              <a:buNone/>
            </a:pPr>
            <a:r>
              <a:rPr lang="en-US" sz="2000">
                <a:latin typeface="Courier New" pitchFamily="49" charset="0"/>
              </a:rPr>
              <a:t>file.asm</a:t>
            </a:r>
          </a:p>
        </p:txBody>
      </p:sp>
      <p:sp>
        <p:nvSpPr>
          <p:cNvPr id="50186" name="AutoShape 21"/>
          <p:cNvSpPr>
            <a:spLocks noChangeArrowheads="1"/>
          </p:cNvSpPr>
          <p:nvPr/>
        </p:nvSpPr>
        <p:spPr bwMode="auto">
          <a:xfrm>
            <a:off x="2590800" y="3657600"/>
            <a:ext cx="609600" cy="4572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p>
            <a:endParaRPr lang="en-US"/>
          </a:p>
        </p:txBody>
      </p:sp>
      <p:sp>
        <p:nvSpPr>
          <p:cNvPr id="50187" name="AutoShape 22"/>
          <p:cNvSpPr>
            <a:spLocks noChangeArrowheads="1"/>
          </p:cNvSpPr>
          <p:nvPr/>
        </p:nvSpPr>
        <p:spPr bwMode="auto">
          <a:xfrm>
            <a:off x="5867400" y="3657600"/>
            <a:ext cx="609600" cy="4572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p>
            <a:endParaRPr lang="en-US"/>
          </a:p>
        </p:txBody>
      </p:sp>
      <p:sp>
        <p:nvSpPr>
          <p:cNvPr id="50188" name="Date Placeholder 12"/>
          <p:cNvSpPr>
            <a:spLocks noGrp="1"/>
          </p:cNvSpPr>
          <p:nvPr>
            <p:ph type="dt" sz="quarter" idx="10"/>
          </p:nvPr>
        </p:nvSpPr>
        <p:spPr>
          <a:noFill/>
        </p:spPr>
        <p:txBody>
          <a:bodyPr/>
          <a:lstStyle/>
          <a:p>
            <a:r>
              <a:rPr lang="en-US" dirty="0" smtClean="0"/>
              <a:t>Fall 2012</a:t>
            </a:r>
            <a:endParaRPr lang="en-US" dirty="0" smtClean="0"/>
          </a:p>
        </p:txBody>
      </p:sp>
      <p:sp>
        <p:nvSpPr>
          <p:cNvPr id="50189" name="Slide Number Placeholder 13"/>
          <p:cNvSpPr>
            <a:spLocks noGrp="1"/>
          </p:cNvSpPr>
          <p:nvPr>
            <p:ph type="sldNum" sz="quarter" idx="12"/>
          </p:nvPr>
        </p:nvSpPr>
        <p:spPr>
          <a:noFill/>
        </p:spPr>
        <p:txBody>
          <a:bodyPr/>
          <a:lstStyle/>
          <a:p>
            <a:fld id="{299E7762-2125-4820-8830-D69DF6505998}" type="slidenum">
              <a:rPr lang="en-US" smtClean="0"/>
              <a:pPr/>
              <a:t>54</a:t>
            </a:fld>
            <a:endParaRPr lang="en-US" smtClean="0"/>
          </a:p>
        </p:txBody>
      </p:sp>
      <p:sp>
        <p:nvSpPr>
          <p:cNvPr id="50190" name="Footer Placeholder 14"/>
          <p:cNvSpPr>
            <a:spLocks noGrp="1"/>
          </p:cNvSpPr>
          <p:nvPr>
            <p:ph type="ftr" sz="quarter" idx="11"/>
          </p:nvPr>
        </p:nvSpPr>
        <p:spPr>
          <a:noFill/>
        </p:spPr>
        <p:txBody>
          <a:bodyPr/>
          <a:lstStyle/>
          <a:p>
            <a:r>
              <a:rPr lang="en-US" smtClean="0"/>
              <a:t>SYSC 5704: Elements of Computer Systems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381000"/>
            <a:ext cx="7793038" cy="609600"/>
          </a:xfrm>
        </p:spPr>
        <p:txBody>
          <a:bodyPr/>
          <a:lstStyle/>
          <a:p>
            <a:r>
              <a:rPr lang="en-US" smtClean="0"/>
              <a:t>Different kinds of Data Areas</a:t>
            </a:r>
          </a:p>
        </p:txBody>
      </p:sp>
      <p:sp>
        <p:nvSpPr>
          <p:cNvPr id="143363" name="Rectangle 3"/>
          <p:cNvSpPr>
            <a:spLocks noGrp="1" noChangeArrowheads="1"/>
          </p:cNvSpPr>
          <p:nvPr>
            <p:ph type="body" idx="1"/>
          </p:nvPr>
        </p:nvSpPr>
        <p:spPr>
          <a:xfrm>
            <a:off x="685800" y="1295400"/>
            <a:ext cx="8269288" cy="4837113"/>
          </a:xfrm>
        </p:spPr>
        <p:txBody>
          <a:bodyPr/>
          <a:lstStyle/>
          <a:p>
            <a:pPr>
              <a:buFontTx/>
              <a:buNone/>
              <a:defRPr/>
            </a:pPr>
            <a:r>
              <a:rPr lang="en-GB" sz="1800" dirty="0" err="1">
                <a:latin typeface="Courier New" pitchFamily="49" charset="0"/>
              </a:rPr>
              <a:t>int</a:t>
            </a:r>
            <a:r>
              <a:rPr lang="en-GB" sz="1800" dirty="0">
                <a:latin typeface="Courier New" pitchFamily="49" charset="0"/>
              </a:rPr>
              <a:t> a;     	   	// Global </a:t>
            </a:r>
            <a:r>
              <a:rPr lang="en-GB" sz="1800" dirty="0">
                <a:solidFill>
                  <a:schemeClr val="accent6"/>
                </a:solidFill>
                <a:latin typeface="Courier New" pitchFamily="49" charset="0"/>
              </a:rPr>
              <a:t>external</a:t>
            </a:r>
            <a:r>
              <a:rPr lang="en-GB" sz="1800" dirty="0">
                <a:latin typeface="Courier New" pitchFamily="49" charset="0"/>
              </a:rPr>
              <a:t> in </a:t>
            </a:r>
            <a:r>
              <a:rPr lang="en-GB" sz="1800" b="1" dirty="0" err="1">
                <a:latin typeface="Courier New" pitchFamily="49" charset="0"/>
              </a:rPr>
              <a:t>bss</a:t>
            </a:r>
            <a:endParaRPr lang="en-GB" sz="1800" b="1" dirty="0">
              <a:latin typeface="Courier New" pitchFamily="49" charset="0"/>
            </a:endParaRPr>
          </a:p>
          <a:p>
            <a:pPr>
              <a:buFontTx/>
              <a:buNone/>
              <a:defRPr/>
            </a:pPr>
            <a:r>
              <a:rPr lang="en-GB" sz="1800" dirty="0" err="1">
                <a:latin typeface="Courier New" pitchFamily="49" charset="0"/>
              </a:rPr>
              <a:t>int</a:t>
            </a:r>
            <a:r>
              <a:rPr lang="en-GB" sz="1800" dirty="0">
                <a:latin typeface="Courier New" pitchFamily="49" charset="0"/>
              </a:rPr>
              <a:t> b = 1;     	// </a:t>
            </a:r>
            <a:r>
              <a:rPr lang="en-GB" sz="1800" dirty="0" err="1">
                <a:latin typeface="Courier New" pitchFamily="49" charset="0"/>
              </a:rPr>
              <a:t>Init’d</a:t>
            </a:r>
            <a:r>
              <a:rPr lang="en-GB" sz="1800" dirty="0">
                <a:latin typeface="Courier New" pitchFamily="49" charset="0"/>
              </a:rPr>
              <a:t> global external in </a:t>
            </a:r>
            <a:r>
              <a:rPr lang="en-GB" sz="1800" b="1" dirty="0">
                <a:latin typeface="Courier New" pitchFamily="49" charset="0"/>
              </a:rPr>
              <a:t>data</a:t>
            </a:r>
            <a:r>
              <a:rPr lang="en-GB" sz="1800" dirty="0">
                <a:latin typeface="Courier New" pitchFamily="49" charset="0"/>
              </a:rPr>
              <a:t> </a:t>
            </a:r>
          </a:p>
          <a:p>
            <a:pPr>
              <a:buFontTx/>
              <a:buNone/>
              <a:defRPr/>
            </a:pPr>
            <a:r>
              <a:rPr lang="en-GB" sz="1800" dirty="0">
                <a:latin typeface="Courier New" pitchFamily="49" charset="0"/>
              </a:rPr>
              <a:t>static </a:t>
            </a:r>
            <a:r>
              <a:rPr lang="en-GB" sz="1800" dirty="0" err="1">
                <a:latin typeface="Courier New" pitchFamily="49" charset="0"/>
              </a:rPr>
              <a:t>int</a:t>
            </a:r>
            <a:r>
              <a:rPr lang="en-GB" sz="1800" dirty="0">
                <a:latin typeface="Courier New" pitchFamily="49" charset="0"/>
              </a:rPr>
              <a:t> c;  	// </a:t>
            </a:r>
            <a:r>
              <a:rPr lang="en-GB" sz="1800" dirty="0">
                <a:solidFill>
                  <a:schemeClr val="accent6"/>
                </a:solidFill>
                <a:latin typeface="Courier New" pitchFamily="49" charset="0"/>
              </a:rPr>
              <a:t>Static</a:t>
            </a:r>
            <a:r>
              <a:rPr lang="en-GB" sz="1800" dirty="0">
                <a:latin typeface="Courier New" pitchFamily="49" charset="0"/>
              </a:rPr>
              <a:t> External in </a:t>
            </a:r>
            <a:r>
              <a:rPr lang="en-GB" sz="1800" b="1" dirty="0" err="1">
                <a:latin typeface="Courier New" pitchFamily="49" charset="0"/>
              </a:rPr>
              <a:t>bss</a:t>
            </a:r>
            <a:r>
              <a:rPr lang="en-GB" sz="1800" dirty="0">
                <a:latin typeface="Courier New" pitchFamily="49" charset="0"/>
              </a:rPr>
              <a:t> </a:t>
            </a:r>
          </a:p>
          <a:p>
            <a:pPr>
              <a:buFontTx/>
              <a:buNone/>
              <a:defRPr/>
            </a:pPr>
            <a:r>
              <a:rPr lang="en-GB" sz="1800" dirty="0">
                <a:latin typeface="Courier New" pitchFamily="49" charset="0"/>
              </a:rPr>
              <a:t>				//	(only for this file)</a:t>
            </a:r>
          </a:p>
          <a:p>
            <a:pPr>
              <a:buFontTx/>
              <a:buNone/>
              <a:defRPr/>
            </a:pPr>
            <a:r>
              <a:rPr lang="en-GB" sz="1800" dirty="0">
                <a:latin typeface="Courier New" pitchFamily="49" charset="0"/>
              </a:rPr>
              <a:t>static </a:t>
            </a:r>
            <a:r>
              <a:rPr lang="en-GB" sz="1800" dirty="0" err="1">
                <a:latin typeface="Courier New" pitchFamily="49" charset="0"/>
              </a:rPr>
              <a:t>int</a:t>
            </a:r>
            <a:r>
              <a:rPr lang="en-GB" sz="1800" dirty="0">
                <a:latin typeface="Courier New" pitchFamily="49" charset="0"/>
              </a:rPr>
              <a:t> d = 2;  	// </a:t>
            </a:r>
            <a:r>
              <a:rPr lang="en-GB" sz="1800" dirty="0" err="1">
                <a:latin typeface="Courier New" pitchFamily="49" charset="0"/>
              </a:rPr>
              <a:t>Init’d</a:t>
            </a:r>
            <a:r>
              <a:rPr lang="en-GB" sz="1800" dirty="0">
                <a:latin typeface="Courier New" pitchFamily="49" charset="0"/>
              </a:rPr>
              <a:t> static external in </a:t>
            </a:r>
            <a:r>
              <a:rPr lang="en-GB" sz="1800" b="1" dirty="0">
                <a:latin typeface="Courier New" pitchFamily="49" charset="0"/>
              </a:rPr>
              <a:t>data </a:t>
            </a:r>
            <a:endParaRPr lang="en-GB" sz="1800" dirty="0">
              <a:latin typeface="Courier New" pitchFamily="49" charset="0"/>
            </a:endParaRPr>
          </a:p>
          <a:p>
            <a:pPr>
              <a:buFontTx/>
              <a:buNone/>
              <a:defRPr/>
            </a:pPr>
            <a:endParaRPr lang="en-GB" sz="1800" dirty="0">
              <a:latin typeface="Courier New" pitchFamily="49" charset="0"/>
            </a:endParaRPr>
          </a:p>
          <a:p>
            <a:pPr>
              <a:buFontTx/>
              <a:buNone/>
              <a:defRPr/>
            </a:pPr>
            <a:r>
              <a:rPr lang="en-GB" sz="1800" dirty="0">
                <a:latin typeface="Courier New" pitchFamily="49" charset="0"/>
              </a:rPr>
              <a:t>void </a:t>
            </a:r>
            <a:r>
              <a:rPr lang="en-GB" sz="1800" dirty="0" err="1">
                <a:latin typeface="Courier New" pitchFamily="49" charset="0"/>
              </a:rPr>
              <a:t>anyFunction</a:t>
            </a:r>
            <a:r>
              <a:rPr lang="en-GB" sz="1800" dirty="0">
                <a:latin typeface="Courier New" pitchFamily="49" charset="0"/>
              </a:rPr>
              <a:t> () {	// Including main()		</a:t>
            </a:r>
          </a:p>
          <a:p>
            <a:pPr>
              <a:buFontTx/>
              <a:buNone/>
              <a:defRPr/>
            </a:pPr>
            <a:r>
              <a:rPr lang="en-GB" sz="1800" dirty="0">
                <a:latin typeface="Courier New" pitchFamily="49" charset="0"/>
              </a:rPr>
              <a:t>  </a:t>
            </a:r>
            <a:r>
              <a:rPr lang="en-GB" sz="1800" dirty="0" err="1">
                <a:latin typeface="Courier New" pitchFamily="49" charset="0"/>
              </a:rPr>
              <a:t>int</a:t>
            </a:r>
            <a:r>
              <a:rPr lang="en-GB" sz="1800" dirty="0">
                <a:latin typeface="Courier New" pitchFamily="49" charset="0"/>
              </a:rPr>
              <a:t> e;            	// </a:t>
            </a:r>
            <a:r>
              <a:rPr lang="en-GB" sz="1800" dirty="0">
                <a:solidFill>
                  <a:schemeClr val="accent6"/>
                </a:solidFill>
                <a:latin typeface="Courier New" pitchFamily="49" charset="0"/>
              </a:rPr>
              <a:t>Automatic</a:t>
            </a:r>
            <a:r>
              <a:rPr lang="en-GB" sz="1800" dirty="0">
                <a:latin typeface="Courier New" pitchFamily="49" charset="0"/>
              </a:rPr>
              <a:t> or </a:t>
            </a:r>
            <a:r>
              <a:rPr lang="en-GB" sz="1800" dirty="0">
                <a:solidFill>
                  <a:schemeClr val="accent6"/>
                </a:solidFill>
                <a:latin typeface="Courier New" pitchFamily="49" charset="0"/>
              </a:rPr>
              <a:t>Local</a:t>
            </a:r>
            <a:r>
              <a:rPr lang="en-GB" sz="1800" dirty="0">
                <a:latin typeface="Courier New" pitchFamily="49" charset="0"/>
              </a:rPr>
              <a:t> in </a:t>
            </a:r>
            <a:r>
              <a:rPr lang="en-GB" sz="1800" b="1" dirty="0">
                <a:latin typeface="Courier New" pitchFamily="49" charset="0"/>
              </a:rPr>
              <a:t>stack</a:t>
            </a:r>
            <a:r>
              <a:rPr lang="en-GB" sz="1800" dirty="0">
                <a:latin typeface="Courier New" pitchFamily="49" charset="0"/>
              </a:rPr>
              <a:t> </a:t>
            </a:r>
          </a:p>
          <a:p>
            <a:pPr>
              <a:buFontTx/>
              <a:buNone/>
              <a:defRPr/>
            </a:pPr>
            <a:r>
              <a:rPr lang="en-GB" sz="1800" dirty="0">
                <a:latin typeface="Courier New" pitchFamily="49" charset="0"/>
              </a:rPr>
              <a:t>  </a:t>
            </a:r>
            <a:r>
              <a:rPr lang="en-GB" sz="1800" dirty="0" err="1">
                <a:latin typeface="Courier New" pitchFamily="49" charset="0"/>
              </a:rPr>
              <a:t>int</a:t>
            </a:r>
            <a:r>
              <a:rPr lang="en-GB" sz="1800" dirty="0">
                <a:latin typeface="Courier New" pitchFamily="49" charset="0"/>
              </a:rPr>
              <a:t> f = 3;        	// Automatic or Local in </a:t>
            </a:r>
            <a:r>
              <a:rPr lang="en-GB" sz="1800" b="1" dirty="0">
                <a:latin typeface="Courier New" pitchFamily="49" charset="0"/>
              </a:rPr>
              <a:t>stack</a:t>
            </a:r>
            <a:r>
              <a:rPr lang="en-GB" sz="1800" dirty="0">
                <a:latin typeface="Courier New" pitchFamily="49" charset="0"/>
              </a:rPr>
              <a:t> </a:t>
            </a:r>
          </a:p>
          <a:p>
            <a:pPr>
              <a:buFontTx/>
              <a:buNone/>
              <a:defRPr/>
            </a:pPr>
            <a:r>
              <a:rPr lang="en-GB" sz="1800" dirty="0">
                <a:latin typeface="Courier New" pitchFamily="49" charset="0"/>
              </a:rPr>
              <a:t>  static </a:t>
            </a:r>
            <a:r>
              <a:rPr lang="en-GB" sz="1800" dirty="0" err="1">
                <a:latin typeface="Courier New" pitchFamily="49" charset="0"/>
              </a:rPr>
              <a:t>int</a:t>
            </a:r>
            <a:r>
              <a:rPr lang="en-GB" sz="1800" dirty="0">
                <a:latin typeface="Courier New" pitchFamily="49" charset="0"/>
              </a:rPr>
              <a:t> g;     	// Persistent Local in </a:t>
            </a:r>
            <a:r>
              <a:rPr lang="en-GB" sz="1800" b="1" dirty="0" err="1">
                <a:latin typeface="Courier New" pitchFamily="49" charset="0"/>
              </a:rPr>
              <a:t>bss</a:t>
            </a:r>
            <a:r>
              <a:rPr lang="en-GB" sz="1800" b="1" dirty="0">
                <a:latin typeface="Courier New" pitchFamily="49" charset="0"/>
              </a:rPr>
              <a:t> </a:t>
            </a:r>
            <a:r>
              <a:rPr lang="en-GB" sz="1800" dirty="0">
                <a:latin typeface="Courier New" pitchFamily="49" charset="0"/>
              </a:rPr>
              <a:t>but only 			// visible in function</a:t>
            </a:r>
          </a:p>
          <a:p>
            <a:pPr>
              <a:buFontTx/>
              <a:buNone/>
              <a:defRPr/>
            </a:pPr>
            <a:r>
              <a:rPr lang="en-GB" sz="1800" dirty="0">
                <a:latin typeface="Courier New" pitchFamily="49" charset="0"/>
              </a:rPr>
              <a:t>  static </a:t>
            </a:r>
            <a:r>
              <a:rPr lang="en-GB" sz="1800" dirty="0" err="1">
                <a:latin typeface="Courier New" pitchFamily="49" charset="0"/>
              </a:rPr>
              <a:t>int</a:t>
            </a:r>
            <a:r>
              <a:rPr lang="en-GB" sz="1800" dirty="0">
                <a:latin typeface="Courier New" pitchFamily="49" charset="0"/>
              </a:rPr>
              <a:t> h=5;  	// </a:t>
            </a:r>
            <a:r>
              <a:rPr lang="en-GB" sz="1800" dirty="0" err="1">
                <a:latin typeface="Courier New" pitchFamily="49" charset="0"/>
              </a:rPr>
              <a:t>Init’d</a:t>
            </a:r>
            <a:r>
              <a:rPr lang="en-GB" sz="1800" dirty="0">
                <a:latin typeface="Courier New" pitchFamily="49" charset="0"/>
              </a:rPr>
              <a:t> persistent Local in data  				// but only visible in function</a:t>
            </a:r>
          </a:p>
          <a:p>
            <a:pPr>
              <a:buFontTx/>
              <a:buNone/>
              <a:defRPr/>
            </a:pPr>
            <a:r>
              <a:rPr lang="en-GB" sz="1800" dirty="0">
                <a:latin typeface="Courier New" pitchFamily="49" charset="0"/>
              </a:rPr>
              <a:t>}</a:t>
            </a:r>
            <a:endParaRPr lang="en-US" sz="1800" dirty="0">
              <a:latin typeface="Courier New" pitchFamily="49" charset="0"/>
            </a:endParaRPr>
          </a:p>
        </p:txBody>
      </p:sp>
      <p:sp>
        <p:nvSpPr>
          <p:cNvPr id="5120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1205" name="Slide Number Placeholder 4"/>
          <p:cNvSpPr>
            <a:spLocks noGrp="1"/>
          </p:cNvSpPr>
          <p:nvPr>
            <p:ph type="sldNum" sz="quarter" idx="12"/>
          </p:nvPr>
        </p:nvSpPr>
        <p:spPr>
          <a:noFill/>
        </p:spPr>
        <p:txBody>
          <a:bodyPr/>
          <a:lstStyle/>
          <a:p>
            <a:fld id="{5A4FC3DD-C83F-4A22-8773-C54340FF7DE9}" type="slidenum">
              <a:rPr lang="en-US" smtClean="0"/>
              <a:pPr/>
              <a:t>55</a:t>
            </a:fld>
            <a:endParaRPr lang="en-US" smtClean="0"/>
          </a:p>
        </p:txBody>
      </p:sp>
      <p:sp>
        <p:nvSpPr>
          <p:cNvPr id="51206" name="Footer Placeholder 5"/>
          <p:cNvSpPr>
            <a:spLocks noGrp="1"/>
          </p:cNvSpPr>
          <p:nvPr>
            <p:ph type="ftr" sz="quarter" idx="11"/>
          </p:nvPr>
        </p:nvSpPr>
        <p:spPr>
          <a:noFill/>
        </p:spPr>
        <p:txBody>
          <a:bodyPr/>
          <a:lstStyle/>
          <a:p>
            <a:r>
              <a:rPr lang="en-US" smtClean="0"/>
              <a:t>SYSC 5704: Elements of Computer Systems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66800" y="152400"/>
            <a:ext cx="7793038" cy="609600"/>
          </a:xfrm>
        </p:spPr>
        <p:txBody>
          <a:bodyPr/>
          <a:lstStyle/>
          <a:p>
            <a:r>
              <a:rPr lang="en-US" smtClean="0"/>
              <a:t>Language Interfacing</a:t>
            </a:r>
          </a:p>
        </p:txBody>
      </p:sp>
      <p:sp>
        <p:nvSpPr>
          <p:cNvPr id="52227" name="Rectangle 3"/>
          <p:cNvSpPr>
            <a:spLocks noGrp="1" noChangeArrowheads="1"/>
          </p:cNvSpPr>
          <p:nvPr>
            <p:ph type="body" idx="1"/>
          </p:nvPr>
        </p:nvSpPr>
        <p:spPr>
          <a:xfrm>
            <a:off x="525463" y="990600"/>
            <a:ext cx="8389937" cy="5562600"/>
          </a:xfrm>
        </p:spPr>
        <p:txBody>
          <a:bodyPr/>
          <a:lstStyle/>
          <a:p>
            <a:pPr>
              <a:buFontTx/>
              <a:buNone/>
            </a:pPr>
            <a:r>
              <a:rPr lang="en-GB" sz="2000" smtClean="0"/>
              <a:t>If they adhere to the same policies : </a:t>
            </a:r>
          </a:p>
          <a:p>
            <a:r>
              <a:rPr lang="en-GB" sz="2000" smtClean="0"/>
              <a:t>xxx programs can call yyy  functions AND </a:t>
            </a:r>
          </a:p>
          <a:p>
            <a:r>
              <a:rPr lang="en-GB" sz="2000" smtClean="0"/>
              <a:t>yyy programs can call xxx functions</a:t>
            </a:r>
          </a:p>
          <a:p>
            <a:endParaRPr lang="en-GB" sz="2000" smtClean="0"/>
          </a:p>
          <a:p>
            <a:pPr>
              <a:buFontTx/>
              <a:buNone/>
            </a:pPr>
            <a:r>
              <a:rPr lang="en-GB" sz="2000" b="1" smtClean="0"/>
              <a:t>ICC function call policies :</a:t>
            </a:r>
          </a:p>
          <a:p>
            <a:r>
              <a:rPr lang="en-GB" sz="2000" smtClean="0"/>
              <a:t>Function/external variable names: prepended with underscore</a:t>
            </a:r>
          </a:p>
          <a:p>
            <a:r>
              <a:rPr lang="en-GB" sz="2000" smtClean="0"/>
              <a:t>Local variables allocated on stack.</a:t>
            </a:r>
          </a:p>
          <a:p>
            <a:r>
              <a:rPr lang="en-GB" sz="2000" smtClean="0"/>
              <a:t>First argument (arg[0]) passed in register D</a:t>
            </a:r>
          </a:p>
          <a:p>
            <a:pPr lvl="1"/>
            <a:r>
              <a:rPr lang="en-GB" sz="2000" smtClean="0"/>
              <a:t>If it is a byte: passed in LSB (B)</a:t>
            </a:r>
          </a:p>
          <a:p>
            <a:r>
              <a:rPr lang="en-GB" sz="2000" smtClean="0"/>
              <a:t>Remaining arguments, if any (arg[1]… arg[n]) passed on the stack</a:t>
            </a:r>
          </a:p>
          <a:p>
            <a:pPr lvl="1"/>
            <a:r>
              <a:rPr lang="en-GB" sz="2000" smtClean="0"/>
              <a:t>Pushed right to left</a:t>
            </a:r>
          </a:p>
          <a:p>
            <a:r>
              <a:rPr lang="en-GB" sz="2000" smtClean="0"/>
              <a:t>Return variables passed in register D (if a byte, in B)</a:t>
            </a:r>
          </a:p>
          <a:p>
            <a:r>
              <a:rPr lang="en-GB" sz="2000" smtClean="0"/>
              <a:t>Register X must be preserved but Y and D can be freely used</a:t>
            </a:r>
          </a:p>
        </p:txBody>
      </p:sp>
      <p:sp>
        <p:nvSpPr>
          <p:cNvPr id="5222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2229" name="Slide Number Placeholder 4"/>
          <p:cNvSpPr>
            <a:spLocks noGrp="1"/>
          </p:cNvSpPr>
          <p:nvPr>
            <p:ph type="sldNum" sz="quarter" idx="12"/>
          </p:nvPr>
        </p:nvSpPr>
        <p:spPr>
          <a:noFill/>
        </p:spPr>
        <p:txBody>
          <a:bodyPr/>
          <a:lstStyle/>
          <a:p>
            <a:fld id="{840DE647-D1EF-44AC-BCD7-CC460E68BB50}" type="slidenum">
              <a:rPr lang="en-US" smtClean="0"/>
              <a:pPr/>
              <a:t>56</a:t>
            </a:fld>
            <a:endParaRPr lang="en-US" smtClean="0"/>
          </a:p>
        </p:txBody>
      </p:sp>
      <p:sp>
        <p:nvSpPr>
          <p:cNvPr id="52230" name="Footer Placeholder 5"/>
          <p:cNvSpPr>
            <a:spLocks noGrp="1"/>
          </p:cNvSpPr>
          <p:nvPr>
            <p:ph type="ftr" sz="quarter" idx="11"/>
          </p:nvPr>
        </p:nvSpPr>
        <p:spPr>
          <a:noFill/>
        </p:spPr>
        <p:txBody>
          <a:bodyPr/>
          <a:lstStyle/>
          <a:p>
            <a:r>
              <a:rPr lang="en-US" smtClean="0"/>
              <a:t>SYSC 5704: Elements of Computer Systems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304800"/>
            <a:ext cx="7793038" cy="609600"/>
          </a:xfrm>
        </p:spPr>
        <p:txBody>
          <a:bodyPr/>
          <a:lstStyle/>
          <a:p>
            <a:r>
              <a:rPr lang="en-US" smtClean="0"/>
              <a:t>The ICC Stack Frame</a:t>
            </a:r>
          </a:p>
        </p:txBody>
      </p:sp>
      <p:sp>
        <p:nvSpPr>
          <p:cNvPr id="158723" name="Rectangle 3"/>
          <p:cNvSpPr>
            <a:spLocks noGrp="1" noChangeArrowheads="1"/>
          </p:cNvSpPr>
          <p:nvPr>
            <p:ph type="body" idx="1"/>
          </p:nvPr>
        </p:nvSpPr>
        <p:spPr>
          <a:xfrm>
            <a:off x="449263" y="1066800"/>
            <a:ext cx="7772400" cy="4837113"/>
          </a:xfrm>
        </p:spPr>
        <p:txBody>
          <a:bodyPr/>
          <a:lstStyle/>
          <a:p>
            <a:pPr>
              <a:lnSpc>
                <a:spcPct val="80000"/>
              </a:lnSpc>
              <a:defRPr/>
            </a:pPr>
            <a:r>
              <a:rPr lang="en-GB" sz="2400" dirty="0" smtClean="0"/>
              <a:t>Upon </a:t>
            </a:r>
            <a:r>
              <a:rPr lang="en-GB" sz="2400" dirty="0"/>
              <a:t>entry, stack allocated for </a:t>
            </a:r>
            <a:r>
              <a:rPr lang="en-GB" sz="2400" i="1" dirty="0"/>
              <a:t>every</a:t>
            </a:r>
            <a:r>
              <a:rPr lang="en-GB" sz="2400" dirty="0"/>
              <a:t> potential use</a:t>
            </a:r>
          </a:p>
          <a:p>
            <a:pPr>
              <a:lnSpc>
                <a:spcPct val="80000"/>
              </a:lnSpc>
              <a:defRPr/>
            </a:pPr>
            <a:r>
              <a:rPr lang="en-GB" sz="2400" i="1" dirty="0"/>
              <a:t>All</a:t>
            </a:r>
            <a:r>
              <a:rPr lang="en-GB" sz="2400" dirty="0"/>
              <a:t> stack operations are word oriented</a:t>
            </a:r>
          </a:p>
          <a:p>
            <a:pPr lvl="1">
              <a:lnSpc>
                <a:spcPct val="80000"/>
              </a:lnSpc>
              <a:defRPr/>
            </a:pPr>
            <a:r>
              <a:rPr lang="en-GB" sz="2400" dirty="0"/>
              <a:t>Byte parameters: values in LSB (MSB cleared)</a:t>
            </a:r>
          </a:p>
          <a:p>
            <a:pPr>
              <a:lnSpc>
                <a:spcPct val="80000"/>
              </a:lnSpc>
              <a:defRPr/>
            </a:pPr>
            <a:r>
              <a:rPr lang="en-GB" sz="2400" dirty="0"/>
              <a:t>Local variables are treated as either byte or word, as declared.</a:t>
            </a:r>
          </a:p>
          <a:p>
            <a:pPr>
              <a:lnSpc>
                <a:spcPct val="80000"/>
              </a:lnSpc>
              <a:defRPr/>
            </a:pPr>
            <a:r>
              <a:rPr lang="en-GB" sz="2400" dirty="0"/>
              <a:t>X is used as a </a:t>
            </a:r>
            <a:r>
              <a:rPr lang="en-GB" sz="2400" dirty="0">
                <a:solidFill>
                  <a:schemeClr val="accent6"/>
                </a:solidFill>
              </a:rPr>
              <a:t>base pointer </a:t>
            </a:r>
            <a:r>
              <a:rPr lang="en-GB" sz="2400" dirty="0"/>
              <a:t>or </a:t>
            </a:r>
            <a:r>
              <a:rPr lang="en-GB" sz="2400" dirty="0">
                <a:solidFill>
                  <a:schemeClr val="accent6"/>
                </a:solidFill>
              </a:rPr>
              <a:t>frame pointer</a:t>
            </a:r>
          </a:p>
        </p:txBody>
      </p:sp>
      <p:sp>
        <p:nvSpPr>
          <p:cNvPr id="53252" name="Text Box 4"/>
          <p:cNvSpPr txBox="1">
            <a:spLocks noChangeArrowheads="1"/>
          </p:cNvSpPr>
          <p:nvPr/>
        </p:nvSpPr>
        <p:spPr bwMode="auto">
          <a:xfrm>
            <a:off x="2506663" y="3314700"/>
            <a:ext cx="2979737" cy="2986088"/>
          </a:xfrm>
          <a:prstGeom prst="rect">
            <a:avLst/>
          </a:prstGeom>
          <a:noFill/>
          <a:ln w="9525">
            <a:solidFill>
              <a:schemeClr val="tx1"/>
            </a:solidFill>
            <a:miter lim="800000"/>
            <a:headEnd/>
            <a:tailEnd/>
          </a:ln>
        </p:spPr>
        <p:txBody>
          <a:bodyPr>
            <a:spAutoFit/>
          </a:bodyPr>
          <a:lstStyle/>
          <a:p>
            <a:pPr>
              <a:buFontTx/>
              <a:buNone/>
            </a:pPr>
            <a:r>
              <a:rPr lang="en-US" sz="2000">
                <a:latin typeface="Times New Roman" pitchFamily="18" charset="0"/>
              </a:rPr>
              <a:t>outgoing parameters</a:t>
            </a:r>
          </a:p>
          <a:p>
            <a:pPr>
              <a:buFontTx/>
              <a:buNone/>
            </a:pPr>
            <a:r>
              <a:rPr lang="en-US" sz="2000">
                <a:latin typeface="Times New Roman" pitchFamily="18" charset="0"/>
              </a:rPr>
              <a:t>internal/local variables</a:t>
            </a:r>
          </a:p>
          <a:p>
            <a:pPr>
              <a:buFontTx/>
              <a:buNone/>
            </a:pPr>
            <a:r>
              <a:rPr lang="en-US" sz="2000">
                <a:latin typeface="Times New Roman" pitchFamily="18" charset="0"/>
              </a:rPr>
              <a:t>saved copy of X</a:t>
            </a:r>
          </a:p>
          <a:p>
            <a:pPr>
              <a:buFontTx/>
              <a:buNone/>
            </a:pPr>
            <a:r>
              <a:rPr lang="en-US" sz="2000">
                <a:latin typeface="Times New Roman" pitchFamily="18" charset="0"/>
              </a:rPr>
              <a:t>arg[0] (saved copy of D)</a:t>
            </a:r>
          </a:p>
          <a:p>
            <a:pPr>
              <a:buFontTx/>
              <a:buNone/>
            </a:pPr>
            <a:r>
              <a:rPr lang="en-US" sz="2000">
                <a:latin typeface="Times New Roman" pitchFamily="18" charset="0"/>
              </a:rPr>
              <a:t>return Address</a:t>
            </a:r>
          </a:p>
          <a:p>
            <a:pPr>
              <a:buFontTx/>
              <a:buNone/>
            </a:pPr>
            <a:r>
              <a:rPr lang="en-US" sz="2000">
                <a:latin typeface="Times New Roman" pitchFamily="18" charset="0"/>
              </a:rPr>
              <a:t>arg[1]</a:t>
            </a:r>
          </a:p>
          <a:p>
            <a:pPr>
              <a:buFontTx/>
              <a:buNone/>
            </a:pPr>
            <a:r>
              <a:rPr lang="en-US" sz="2000">
                <a:latin typeface="Times New Roman" pitchFamily="18" charset="0"/>
              </a:rPr>
              <a:t>…</a:t>
            </a:r>
          </a:p>
          <a:p>
            <a:pPr>
              <a:buFontTx/>
              <a:buNone/>
            </a:pPr>
            <a:r>
              <a:rPr lang="en-US" sz="2000">
                <a:latin typeface="Times New Roman" pitchFamily="18" charset="0"/>
              </a:rPr>
              <a:t>arg[n]</a:t>
            </a:r>
            <a:endParaRPr lang="en-CA" sz="2000">
              <a:latin typeface="Times New Roman" pitchFamily="18" charset="0"/>
            </a:endParaRPr>
          </a:p>
        </p:txBody>
      </p:sp>
      <p:sp>
        <p:nvSpPr>
          <p:cNvPr id="53253" name="Text Box 5"/>
          <p:cNvSpPr txBox="1">
            <a:spLocks noChangeArrowheads="1"/>
          </p:cNvSpPr>
          <p:nvPr/>
        </p:nvSpPr>
        <p:spPr bwMode="auto">
          <a:xfrm>
            <a:off x="982663" y="4038600"/>
            <a:ext cx="395287" cy="436563"/>
          </a:xfrm>
          <a:prstGeom prst="rect">
            <a:avLst/>
          </a:prstGeom>
          <a:noFill/>
          <a:ln w="9525">
            <a:solidFill>
              <a:schemeClr val="tx1"/>
            </a:solidFill>
            <a:miter lim="800000"/>
            <a:headEnd/>
            <a:tailEnd/>
          </a:ln>
        </p:spPr>
        <p:txBody>
          <a:bodyPr wrap="none">
            <a:spAutoFit/>
          </a:bodyPr>
          <a:lstStyle/>
          <a:p>
            <a:pPr>
              <a:buFontTx/>
              <a:buNone/>
            </a:pPr>
            <a:r>
              <a:rPr lang="en-US" sz="2200">
                <a:latin typeface="Times New Roman" pitchFamily="18" charset="0"/>
              </a:rPr>
              <a:t>X</a:t>
            </a:r>
            <a:endParaRPr lang="en-CA" sz="2200">
              <a:latin typeface="Times New Roman" pitchFamily="18" charset="0"/>
            </a:endParaRPr>
          </a:p>
        </p:txBody>
      </p:sp>
      <p:sp>
        <p:nvSpPr>
          <p:cNvPr id="53254" name="Text Box 6"/>
          <p:cNvSpPr txBox="1">
            <a:spLocks noChangeArrowheads="1"/>
          </p:cNvSpPr>
          <p:nvPr/>
        </p:nvSpPr>
        <p:spPr bwMode="auto">
          <a:xfrm>
            <a:off x="982663" y="3290888"/>
            <a:ext cx="504825" cy="436562"/>
          </a:xfrm>
          <a:prstGeom prst="rect">
            <a:avLst/>
          </a:prstGeom>
          <a:noFill/>
          <a:ln w="9525">
            <a:solidFill>
              <a:schemeClr val="tx1"/>
            </a:solidFill>
            <a:miter lim="800000"/>
            <a:headEnd/>
            <a:tailEnd/>
          </a:ln>
        </p:spPr>
        <p:txBody>
          <a:bodyPr wrap="none">
            <a:spAutoFit/>
          </a:bodyPr>
          <a:lstStyle/>
          <a:p>
            <a:pPr>
              <a:buFontTx/>
              <a:buNone/>
            </a:pPr>
            <a:r>
              <a:rPr lang="en-US" sz="2200">
                <a:latin typeface="Times New Roman" pitchFamily="18" charset="0"/>
              </a:rPr>
              <a:t>SP</a:t>
            </a:r>
            <a:endParaRPr lang="en-CA" sz="2200">
              <a:latin typeface="Times New Roman" pitchFamily="18" charset="0"/>
            </a:endParaRPr>
          </a:p>
        </p:txBody>
      </p:sp>
      <p:sp>
        <p:nvSpPr>
          <p:cNvPr id="53255" name="Text Box 7"/>
          <p:cNvSpPr txBox="1">
            <a:spLocks noChangeArrowheads="1"/>
          </p:cNvSpPr>
          <p:nvPr/>
        </p:nvSpPr>
        <p:spPr bwMode="auto">
          <a:xfrm>
            <a:off x="6088063" y="3124200"/>
            <a:ext cx="2727325" cy="1508125"/>
          </a:xfrm>
          <a:prstGeom prst="rect">
            <a:avLst/>
          </a:prstGeom>
          <a:solidFill>
            <a:srgbClr val="DDDDDD"/>
          </a:solidFill>
          <a:ln w="9525">
            <a:solidFill>
              <a:schemeClr val="tx1"/>
            </a:solidFill>
            <a:miter lim="800000"/>
            <a:headEnd/>
            <a:tailEnd/>
          </a:ln>
        </p:spPr>
        <p:txBody>
          <a:bodyPr wrap="none">
            <a:spAutoFit/>
          </a:bodyPr>
          <a:lstStyle/>
          <a:p>
            <a:pPr>
              <a:buFontTx/>
              <a:buNone/>
            </a:pPr>
            <a:r>
              <a:rPr lang="en-US" sz="2000">
                <a:latin typeface="Times New Roman" pitchFamily="18" charset="0"/>
              </a:rPr>
              <a:t>For passing parameters</a:t>
            </a:r>
          </a:p>
          <a:p>
            <a:pPr>
              <a:buFontTx/>
              <a:buNone/>
            </a:pPr>
            <a:r>
              <a:rPr lang="en-US" sz="2000">
                <a:latin typeface="Times New Roman" pitchFamily="18" charset="0"/>
              </a:rPr>
              <a:t>to any subroutine called</a:t>
            </a:r>
          </a:p>
          <a:p>
            <a:pPr>
              <a:buFontTx/>
              <a:buNone/>
            </a:pPr>
            <a:r>
              <a:rPr lang="en-US" sz="2000">
                <a:latin typeface="Times New Roman" pitchFamily="18" charset="0"/>
              </a:rPr>
              <a:t>by this subroutine.</a:t>
            </a:r>
          </a:p>
          <a:p>
            <a:pPr>
              <a:buFontTx/>
              <a:buNone/>
            </a:pPr>
            <a:r>
              <a:rPr lang="en-US" sz="2000">
                <a:latin typeface="Times New Roman" pitchFamily="18" charset="0"/>
              </a:rPr>
              <a:t> Max #arguments – 1</a:t>
            </a:r>
            <a:endParaRPr lang="en-CA" sz="2000">
              <a:latin typeface="Times New Roman" pitchFamily="18" charset="0"/>
            </a:endParaRPr>
          </a:p>
        </p:txBody>
      </p:sp>
      <p:sp>
        <p:nvSpPr>
          <p:cNvPr id="53256" name="Line 8"/>
          <p:cNvSpPr>
            <a:spLocks noChangeShapeType="1"/>
          </p:cNvSpPr>
          <p:nvPr/>
        </p:nvSpPr>
        <p:spPr bwMode="auto">
          <a:xfrm flipH="1">
            <a:off x="5021263" y="3352800"/>
            <a:ext cx="990600" cy="152400"/>
          </a:xfrm>
          <a:prstGeom prst="line">
            <a:avLst/>
          </a:prstGeom>
          <a:noFill/>
          <a:ln w="9525">
            <a:solidFill>
              <a:schemeClr val="tx1"/>
            </a:solidFill>
            <a:miter lim="800000"/>
            <a:headEnd/>
            <a:tailEnd type="triangle" w="med" len="med"/>
          </a:ln>
        </p:spPr>
        <p:txBody>
          <a:bodyPr wrap="none"/>
          <a:lstStyle/>
          <a:p>
            <a:endParaRPr lang="en-US"/>
          </a:p>
        </p:txBody>
      </p:sp>
      <p:sp>
        <p:nvSpPr>
          <p:cNvPr id="53257" name="Line 9"/>
          <p:cNvSpPr>
            <a:spLocks noChangeShapeType="1"/>
          </p:cNvSpPr>
          <p:nvPr/>
        </p:nvSpPr>
        <p:spPr bwMode="auto">
          <a:xfrm>
            <a:off x="2506663" y="3657600"/>
            <a:ext cx="2971800" cy="0"/>
          </a:xfrm>
          <a:prstGeom prst="line">
            <a:avLst/>
          </a:prstGeom>
          <a:noFill/>
          <a:ln w="9525">
            <a:solidFill>
              <a:schemeClr val="tx1"/>
            </a:solidFill>
            <a:miter lim="800000"/>
            <a:headEnd/>
            <a:tailEnd/>
          </a:ln>
        </p:spPr>
        <p:txBody>
          <a:bodyPr wrap="none"/>
          <a:lstStyle/>
          <a:p>
            <a:endParaRPr lang="en-US"/>
          </a:p>
        </p:txBody>
      </p:sp>
      <p:sp>
        <p:nvSpPr>
          <p:cNvPr id="53258" name="Line 10"/>
          <p:cNvSpPr>
            <a:spLocks noChangeShapeType="1"/>
          </p:cNvSpPr>
          <p:nvPr/>
        </p:nvSpPr>
        <p:spPr bwMode="auto">
          <a:xfrm>
            <a:off x="2506663" y="4038600"/>
            <a:ext cx="2971800" cy="0"/>
          </a:xfrm>
          <a:prstGeom prst="line">
            <a:avLst/>
          </a:prstGeom>
          <a:noFill/>
          <a:ln w="9525">
            <a:solidFill>
              <a:schemeClr val="tx1"/>
            </a:solidFill>
            <a:miter lim="800000"/>
            <a:headEnd/>
            <a:tailEnd/>
          </a:ln>
        </p:spPr>
        <p:txBody>
          <a:bodyPr wrap="none"/>
          <a:lstStyle/>
          <a:p>
            <a:endParaRPr lang="en-US"/>
          </a:p>
        </p:txBody>
      </p:sp>
      <p:sp>
        <p:nvSpPr>
          <p:cNvPr id="53259" name="Line 11"/>
          <p:cNvSpPr>
            <a:spLocks noChangeShapeType="1"/>
          </p:cNvSpPr>
          <p:nvPr/>
        </p:nvSpPr>
        <p:spPr bwMode="auto">
          <a:xfrm>
            <a:off x="2506663" y="4343400"/>
            <a:ext cx="2971800" cy="0"/>
          </a:xfrm>
          <a:prstGeom prst="line">
            <a:avLst/>
          </a:prstGeom>
          <a:noFill/>
          <a:ln w="9525">
            <a:solidFill>
              <a:schemeClr val="tx1"/>
            </a:solidFill>
            <a:miter lim="800000"/>
            <a:headEnd/>
            <a:tailEnd/>
          </a:ln>
        </p:spPr>
        <p:txBody>
          <a:bodyPr wrap="none"/>
          <a:lstStyle/>
          <a:p>
            <a:endParaRPr lang="en-US"/>
          </a:p>
        </p:txBody>
      </p:sp>
      <p:sp>
        <p:nvSpPr>
          <p:cNvPr id="53260" name="Line 12"/>
          <p:cNvSpPr>
            <a:spLocks noChangeShapeType="1"/>
          </p:cNvSpPr>
          <p:nvPr/>
        </p:nvSpPr>
        <p:spPr bwMode="auto">
          <a:xfrm>
            <a:off x="2506663" y="4724400"/>
            <a:ext cx="2971800" cy="0"/>
          </a:xfrm>
          <a:prstGeom prst="line">
            <a:avLst/>
          </a:prstGeom>
          <a:noFill/>
          <a:ln w="9525">
            <a:solidFill>
              <a:schemeClr val="tx1"/>
            </a:solidFill>
            <a:miter lim="800000"/>
            <a:headEnd/>
            <a:tailEnd/>
          </a:ln>
        </p:spPr>
        <p:txBody>
          <a:bodyPr wrap="none"/>
          <a:lstStyle/>
          <a:p>
            <a:endParaRPr lang="en-US"/>
          </a:p>
        </p:txBody>
      </p:sp>
      <p:sp>
        <p:nvSpPr>
          <p:cNvPr id="53261" name="Line 13"/>
          <p:cNvSpPr>
            <a:spLocks noChangeShapeType="1"/>
          </p:cNvSpPr>
          <p:nvPr/>
        </p:nvSpPr>
        <p:spPr bwMode="auto">
          <a:xfrm>
            <a:off x="2506663" y="5105400"/>
            <a:ext cx="2971800" cy="0"/>
          </a:xfrm>
          <a:prstGeom prst="line">
            <a:avLst/>
          </a:prstGeom>
          <a:noFill/>
          <a:ln w="9525">
            <a:solidFill>
              <a:schemeClr val="tx1"/>
            </a:solidFill>
            <a:miter lim="800000"/>
            <a:headEnd/>
            <a:tailEnd/>
          </a:ln>
        </p:spPr>
        <p:txBody>
          <a:bodyPr wrap="none"/>
          <a:lstStyle/>
          <a:p>
            <a:endParaRPr lang="en-US"/>
          </a:p>
        </p:txBody>
      </p:sp>
      <p:sp>
        <p:nvSpPr>
          <p:cNvPr id="53262" name="Line 14"/>
          <p:cNvSpPr>
            <a:spLocks noChangeShapeType="1"/>
          </p:cNvSpPr>
          <p:nvPr/>
        </p:nvSpPr>
        <p:spPr bwMode="auto">
          <a:xfrm>
            <a:off x="2506663" y="5486400"/>
            <a:ext cx="2971800" cy="0"/>
          </a:xfrm>
          <a:prstGeom prst="line">
            <a:avLst/>
          </a:prstGeom>
          <a:noFill/>
          <a:ln w="9525">
            <a:solidFill>
              <a:schemeClr val="tx1"/>
            </a:solidFill>
            <a:miter lim="800000"/>
            <a:headEnd/>
            <a:tailEnd/>
          </a:ln>
        </p:spPr>
        <p:txBody>
          <a:bodyPr wrap="none"/>
          <a:lstStyle/>
          <a:p>
            <a:endParaRPr lang="en-US"/>
          </a:p>
        </p:txBody>
      </p:sp>
      <p:sp>
        <p:nvSpPr>
          <p:cNvPr id="53263" name="Line 15"/>
          <p:cNvSpPr>
            <a:spLocks noChangeShapeType="1"/>
          </p:cNvSpPr>
          <p:nvPr/>
        </p:nvSpPr>
        <p:spPr bwMode="auto">
          <a:xfrm>
            <a:off x="2506663" y="5867400"/>
            <a:ext cx="2971800" cy="0"/>
          </a:xfrm>
          <a:prstGeom prst="line">
            <a:avLst/>
          </a:prstGeom>
          <a:noFill/>
          <a:ln w="9525">
            <a:solidFill>
              <a:schemeClr val="tx1"/>
            </a:solidFill>
            <a:miter lim="800000"/>
            <a:headEnd/>
            <a:tailEnd/>
          </a:ln>
        </p:spPr>
        <p:txBody>
          <a:bodyPr wrap="none"/>
          <a:lstStyle/>
          <a:p>
            <a:endParaRPr lang="en-US"/>
          </a:p>
        </p:txBody>
      </p:sp>
      <p:sp>
        <p:nvSpPr>
          <p:cNvPr id="53264" name="Line 17"/>
          <p:cNvSpPr>
            <a:spLocks noChangeShapeType="1"/>
          </p:cNvSpPr>
          <p:nvPr/>
        </p:nvSpPr>
        <p:spPr bwMode="auto">
          <a:xfrm>
            <a:off x="1363663" y="4191000"/>
            <a:ext cx="1143000" cy="0"/>
          </a:xfrm>
          <a:prstGeom prst="line">
            <a:avLst/>
          </a:prstGeom>
          <a:noFill/>
          <a:ln w="9525">
            <a:solidFill>
              <a:schemeClr val="tx1"/>
            </a:solidFill>
            <a:miter lim="800000"/>
            <a:headEnd/>
            <a:tailEnd type="triangle" w="med" len="med"/>
          </a:ln>
        </p:spPr>
        <p:txBody>
          <a:bodyPr wrap="none"/>
          <a:lstStyle/>
          <a:p>
            <a:endParaRPr lang="en-US"/>
          </a:p>
        </p:txBody>
      </p:sp>
      <p:sp>
        <p:nvSpPr>
          <p:cNvPr id="53265" name="Text Box 18"/>
          <p:cNvSpPr txBox="1">
            <a:spLocks noChangeArrowheads="1"/>
          </p:cNvSpPr>
          <p:nvPr/>
        </p:nvSpPr>
        <p:spPr bwMode="auto">
          <a:xfrm>
            <a:off x="1668463" y="4373563"/>
            <a:ext cx="687387" cy="1649412"/>
          </a:xfrm>
          <a:prstGeom prst="rect">
            <a:avLst/>
          </a:prstGeom>
          <a:noFill/>
          <a:ln w="9525">
            <a:noFill/>
            <a:miter lim="800000"/>
            <a:headEnd/>
            <a:tailEnd/>
          </a:ln>
        </p:spPr>
        <p:txBody>
          <a:bodyPr wrap="none">
            <a:spAutoFit/>
          </a:bodyPr>
          <a:lstStyle/>
          <a:p>
            <a:pPr>
              <a:buFontTx/>
              <a:buNone/>
            </a:pPr>
            <a:r>
              <a:rPr lang="en-US" sz="2200">
                <a:latin typeface="Times New Roman" pitchFamily="18" charset="0"/>
              </a:rPr>
              <a:t>X</a:t>
            </a:r>
            <a:r>
              <a:rPr lang="en-US" sz="2200">
                <a:solidFill>
                  <a:schemeClr val="hlink"/>
                </a:solidFill>
                <a:latin typeface="Times New Roman" pitchFamily="18" charset="0"/>
              </a:rPr>
              <a:t>+</a:t>
            </a:r>
            <a:r>
              <a:rPr lang="en-US" sz="2200">
                <a:latin typeface="Times New Roman" pitchFamily="18" charset="0"/>
              </a:rPr>
              <a:t>2</a:t>
            </a:r>
          </a:p>
          <a:p>
            <a:pPr>
              <a:buFontTx/>
              <a:buNone/>
            </a:pPr>
            <a:r>
              <a:rPr lang="en-US" sz="2200">
                <a:latin typeface="Times New Roman" pitchFamily="18" charset="0"/>
              </a:rPr>
              <a:t>X+4</a:t>
            </a:r>
          </a:p>
          <a:p>
            <a:pPr>
              <a:buFontTx/>
              <a:buNone/>
            </a:pPr>
            <a:r>
              <a:rPr lang="en-US" sz="2200">
                <a:latin typeface="Times New Roman" pitchFamily="18" charset="0"/>
              </a:rPr>
              <a:t>X+6</a:t>
            </a:r>
          </a:p>
          <a:p>
            <a:pPr>
              <a:buFontTx/>
              <a:buNone/>
            </a:pPr>
            <a:r>
              <a:rPr lang="en-US" sz="2200">
                <a:latin typeface="Times New Roman" pitchFamily="18" charset="0"/>
              </a:rPr>
              <a:t>X+8</a:t>
            </a:r>
            <a:endParaRPr lang="en-CA" sz="2200">
              <a:latin typeface="Times New Roman" pitchFamily="18" charset="0"/>
            </a:endParaRPr>
          </a:p>
        </p:txBody>
      </p:sp>
      <p:sp>
        <p:nvSpPr>
          <p:cNvPr id="53266" name="Text Box 21"/>
          <p:cNvSpPr txBox="1">
            <a:spLocks noChangeArrowheads="1"/>
          </p:cNvSpPr>
          <p:nvPr/>
        </p:nvSpPr>
        <p:spPr bwMode="auto">
          <a:xfrm>
            <a:off x="1744663" y="3352800"/>
            <a:ext cx="619125" cy="762000"/>
          </a:xfrm>
          <a:prstGeom prst="rect">
            <a:avLst/>
          </a:prstGeom>
          <a:noFill/>
          <a:ln w="9525">
            <a:noFill/>
            <a:miter lim="800000"/>
            <a:headEnd/>
            <a:tailEnd/>
          </a:ln>
        </p:spPr>
        <p:txBody>
          <a:bodyPr wrap="none">
            <a:spAutoFit/>
          </a:bodyPr>
          <a:lstStyle/>
          <a:p>
            <a:endParaRPr lang="en-US" sz="2200">
              <a:latin typeface="Times New Roman" pitchFamily="18" charset="0"/>
            </a:endParaRPr>
          </a:p>
          <a:p>
            <a:r>
              <a:rPr lang="en-US" sz="2200">
                <a:latin typeface="Times New Roman" pitchFamily="18" charset="0"/>
              </a:rPr>
              <a:t>X</a:t>
            </a:r>
            <a:r>
              <a:rPr lang="en-US" sz="2200">
                <a:solidFill>
                  <a:schemeClr val="hlink"/>
                </a:solidFill>
                <a:latin typeface="Times New Roman" pitchFamily="18" charset="0"/>
              </a:rPr>
              <a:t>-</a:t>
            </a:r>
            <a:r>
              <a:rPr lang="en-US" sz="2200">
                <a:latin typeface="Times New Roman" pitchFamily="18" charset="0"/>
              </a:rPr>
              <a:t>2</a:t>
            </a:r>
            <a:endParaRPr lang="en-CA" sz="2200">
              <a:latin typeface="Times New Roman" pitchFamily="18" charset="0"/>
            </a:endParaRPr>
          </a:p>
        </p:txBody>
      </p:sp>
      <p:sp>
        <p:nvSpPr>
          <p:cNvPr id="53267" name="Line 22"/>
          <p:cNvSpPr>
            <a:spLocks noChangeShapeType="1"/>
          </p:cNvSpPr>
          <p:nvPr/>
        </p:nvSpPr>
        <p:spPr bwMode="auto">
          <a:xfrm>
            <a:off x="1439863" y="3505200"/>
            <a:ext cx="1066800" cy="0"/>
          </a:xfrm>
          <a:prstGeom prst="line">
            <a:avLst/>
          </a:prstGeom>
          <a:noFill/>
          <a:ln w="9525">
            <a:solidFill>
              <a:schemeClr val="tx1"/>
            </a:solidFill>
            <a:miter lim="800000"/>
            <a:headEnd/>
            <a:tailEnd type="triangle" w="med" len="med"/>
          </a:ln>
        </p:spPr>
        <p:txBody>
          <a:bodyPr wrap="none"/>
          <a:lstStyle/>
          <a:p>
            <a:endParaRPr lang="en-US"/>
          </a:p>
        </p:txBody>
      </p:sp>
      <p:sp>
        <p:nvSpPr>
          <p:cNvPr id="53268" name="Date Placeholder 19"/>
          <p:cNvSpPr>
            <a:spLocks noGrp="1"/>
          </p:cNvSpPr>
          <p:nvPr>
            <p:ph type="dt" sz="quarter" idx="10"/>
          </p:nvPr>
        </p:nvSpPr>
        <p:spPr>
          <a:noFill/>
        </p:spPr>
        <p:txBody>
          <a:bodyPr/>
          <a:lstStyle/>
          <a:p>
            <a:r>
              <a:rPr lang="en-US" dirty="0" smtClean="0"/>
              <a:t>Fall 2012</a:t>
            </a:r>
            <a:endParaRPr lang="en-US" dirty="0" smtClean="0"/>
          </a:p>
        </p:txBody>
      </p:sp>
      <p:sp>
        <p:nvSpPr>
          <p:cNvPr id="53269" name="Slide Number Placeholder 20"/>
          <p:cNvSpPr>
            <a:spLocks noGrp="1"/>
          </p:cNvSpPr>
          <p:nvPr>
            <p:ph type="sldNum" sz="quarter" idx="12"/>
          </p:nvPr>
        </p:nvSpPr>
        <p:spPr>
          <a:noFill/>
        </p:spPr>
        <p:txBody>
          <a:bodyPr/>
          <a:lstStyle/>
          <a:p>
            <a:fld id="{D6E74270-C6AB-43CF-8105-0014A24840A2}" type="slidenum">
              <a:rPr lang="en-US" smtClean="0"/>
              <a:pPr/>
              <a:t>57</a:t>
            </a:fld>
            <a:endParaRPr lang="en-US" smtClean="0"/>
          </a:p>
        </p:txBody>
      </p:sp>
      <p:sp>
        <p:nvSpPr>
          <p:cNvPr id="53270" name="Footer Placeholder 21"/>
          <p:cNvSpPr>
            <a:spLocks noGrp="1"/>
          </p:cNvSpPr>
          <p:nvPr>
            <p:ph type="ftr" sz="quarter" idx="11"/>
          </p:nvPr>
        </p:nvSpPr>
        <p:spPr>
          <a:noFill/>
        </p:spPr>
        <p:txBody>
          <a:bodyPr/>
          <a:lstStyle/>
          <a:p>
            <a:r>
              <a:rPr lang="en-US" smtClean="0"/>
              <a:t>SYSC 5704: Elements of Computer Systems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14400" y="228600"/>
            <a:ext cx="7793038" cy="609600"/>
          </a:xfrm>
        </p:spPr>
        <p:txBody>
          <a:bodyPr/>
          <a:lstStyle/>
          <a:p>
            <a:r>
              <a:rPr lang="en-US" smtClean="0"/>
              <a:t>C – ASM Interfacing</a:t>
            </a:r>
          </a:p>
        </p:txBody>
      </p:sp>
      <p:sp>
        <p:nvSpPr>
          <p:cNvPr id="54275" name="Rectangle 3"/>
          <p:cNvSpPr>
            <a:spLocks noGrp="1" noChangeArrowheads="1"/>
          </p:cNvSpPr>
          <p:nvPr>
            <p:ph type="body" idx="1"/>
          </p:nvPr>
        </p:nvSpPr>
        <p:spPr>
          <a:xfrm>
            <a:off x="228600" y="1143000"/>
            <a:ext cx="7772400" cy="4114800"/>
          </a:xfrm>
        </p:spPr>
        <p:txBody>
          <a:bodyPr/>
          <a:lstStyle/>
          <a:p>
            <a:pPr>
              <a:buFontTx/>
              <a:buNone/>
            </a:pPr>
            <a:r>
              <a:rPr lang="en-GB" sz="1800" smtClean="0">
                <a:latin typeface="Courier New" pitchFamily="49" charset="0"/>
              </a:rPr>
              <a:t>void func1 (char a, char b, int c, char *d, int e[]) { 								     </a:t>
            </a:r>
          </a:p>
          <a:p>
            <a:pPr>
              <a:buFontTx/>
              <a:buNone/>
            </a:pPr>
            <a:r>
              <a:rPr lang="en-GB" sz="1800" smtClean="0">
                <a:latin typeface="Courier New" pitchFamily="49" charset="0"/>
              </a:rPr>
              <a:t>  char f; </a:t>
            </a:r>
          </a:p>
          <a:p>
            <a:pPr>
              <a:buFontTx/>
              <a:buNone/>
            </a:pPr>
            <a:r>
              <a:rPr lang="en-GB" sz="1800" smtClean="0">
                <a:latin typeface="Courier New" pitchFamily="49" charset="0"/>
              </a:rPr>
              <a:t>  int g = 3;    </a:t>
            </a:r>
          </a:p>
          <a:p>
            <a:pPr>
              <a:buFontTx/>
              <a:buNone/>
            </a:pPr>
            <a:endParaRPr lang="en-GB" sz="1800" smtClean="0">
              <a:latin typeface="Courier New" pitchFamily="49" charset="0"/>
            </a:endParaRPr>
          </a:p>
          <a:p>
            <a:pPr>
              <a:buFontTx/>
              <a:buNone/>
            </a:pPr>
            <a:r>
              <a:rPr lang="en-GB" sz="1800" smtClean="0">
                <a:latin typeface="Courier New" pitchFamily="49" charset="0"/>
              </a:rPr>
              <a:t>  func2 (g, c);    </a:t>
            </a:r>
          </a:p>
          <a:p>
            <a:pPr>
              <a:buFontTx/>
              <a:buNone/>
            </a:pPr>
            <a:endParaRPr lang="en-GB" sz="1800" smtClean="0">
              <a:latin typeface="Courier New" pitchFamily="49" charset="0"/>
            </a:endParaRPr>
          </a:p>
          <a:p>
            <a:pPr>
              <a:buFontTx/>
              <a:buNone/>
            </a:pPr>
            <a:r>
              <a:rPr lang="en-GB" sz="1800" smtClean="0">
                <a:latin typeface="Courier New" pitchFamily="49" charset="0"/>
              </a:rPr>
              <a:t>}</a:t>
            </a:r>
            <a:endParaRPr lang="en-US" sz="1800" smtClean="0">
              <a:latin typeface="Courier New" pitchFamily="49" charset="0"/>
            </a:endParaRPr>
          </a:p>
          <a:p>
            <a:pPr>
              <a:buFontTx/>
              <a:buNone/>
            </a:pPr>
            <a:endParaRPr lang="en-GB" sz="1800" smtClean="0">
              <a:latin typeface="Courier New" pitchFamily="49" charset="0"/>
            </a:endParaRPr>
          </a:p>
          <a:p>
            <a:pPr>
              <a:buFontTx/>
              <a:buNone/>
            </a:pPr>
            <a:endParaRPr lang="en-GB" sz="1800" smtClean="0">
              <a:latin typeface="Courier New" pitchFamily="49" charset="0"/>
            </a:endParaRPr>
          </a:p>
          <a:p>
            <a:pPr>
              <a:buFontTx/>
              <a:buNone/>
            </a:pPr>
            <a:endParaRPr lang="en-GB" sz="1800" smtClean="0">
              <a:latin typeface="Courier New" pitchFamily="49" charset="0"/>
            </a:endParaRPr>
          </a:p>
          <a:p>
            <a:pPr>
              <a:buFontTx/>
              <a:buNone/>
            </a:pPr>
            <a:r>
              <a:rPr lang="en-GB" sz="1800" smtClean="0">
                <a:latin typeface="Courier New" pitchFamily="49" charset="0"/>
              </a:rPr>
              <a:t>void func2 (int x, int y);</a:t>
            </a:r>
          </a:p>
          <a:p>
            <a:endParaRPr lang="en-US" sz="1800" smtClean="0">
              <a:latin typeface="Courier New" pitchFamily="49" charset="0"/>
            </a:endParaRPr>
          </a:p>
        </p:txBody>
      </p:sp>
      <p:sp>
        <p:nvSpPr>
          <p:cNvPr id="54276" name="Text Box 4"/>
          <p:cNvSpPr txBox="1">
            <a:spLocks noChangeArrowheads="1"/>
          </p:cNvSpPr>
          <p:nvPr/>
        </p:nvSpPr>
        <p:spPr bwMode="auto">
          <a:xfrm>
            <a:off x="4800600" y="3048000"/>
            <a:ext cx="2971800" cy="3200400"/>
          </a:xfrm>
          <a:prstGeom prst="rect">
            <a:avLst/>
          </a:prstGeom>
          <a:solidFill>
            <a:srgbClr val="FFFFFF"/>
          </a:solidFill>
          <a:ln w="9525">
            <a:solidFill>
              <a:srgbClr val="000000"/>
            </a:solidFill>
            <a:miter lim="800000"/>
            <a:headEnd/>
            <a:tailEnd/>
          </a:ln>
        </p:spPr>
        <p:txBody>
          <a:bodyPr/>
          <a:lstStyle/>
          <a:p>
            <a:pPr algn="ctr">
              <a:buFontTx/>
              <a:buNone/>
            </a:pPr>
            <a:r>
              <a:rPr lang="en-US" sz="1800">
                <a:latin typeface="Times New Roman" pitchFamily="18" charset="0"/>
                <a:cs typeface="Times New Roman" pitchFamily="18" charset="0"/>
              </a:rPr>
              <a:t>1 outgoing parameter</a:t>
            </a:r>
          </a:p>
          <a:p>
            <a:pPr algn="ctr">
              <a:buFontTx/>
              <a:buNone/>
            </a:pPr>
            <a:r>
              <a:rPr lang="en-US" sz="1800">
                <a:latin typeface="Times New Roman" pitchFamily="18" charset="0"/>
                <a:cs typeface="Times New Roman" pitchFamily="18" charset="0"/>
              </a:rPr>
              <a:t> 0x??           f (byte only) </a:t>
            </a:r>
          </a:p>
          <a:p>
            <a:pPr algn="ctr">
              <a:buFontTx/>
              <a:buNone/>
            </a:pPr>
            <a:r>
              <a:rPr lang="en-US" sz="1800">
                <a:latin typeface="Times New Roman" pitchFamily="18" charset="0"/>
                <a:cs typeface="Times New Roman" pitchFamily="18" charset="0"/>
              </a:rPr>
              <a:t>g (word)</a:t>
            </a:r>
          </a:p>
          <a:p>
            <a:pPr algn="ctr">
              <a:buFontTx/>
              <a:buNone/>
            </a:pPr>
            <a:r>
              <a:rPr lang="en-US" sz="1800">
                <a:latin typeface="Times New Roman" pitchFamily="18" charset="0"/>
                <a:cs typeface="Times New Roman" pitchFamily="18" charset="0"/>
              </a:rPr>
              <a:t>    X</a:t>
            </a:r>
          </a:p>
          <a:p>
            <a:pPr algn="ctr">
              <a:buFontTx/>
              <a:buNone/>
            </a:pPr>
            <a:r>
              <a:rPr lang="en-US" sz="1800">
                <a:latin typeface="Times New Roman" pitchFamily="18" charset="0"/>
                <a:cs typeface="Times New Roman" pitchFamily="18" charset="0"/>
              </a:rPr>
              <a:t>0x00          arg[0] = a</a:t>
            </a:r>
          </a:p>
          <a:p>
            <a:pPr algn="ctr">
              <a:buFontTx/>
              <a:buNone/>
            </a:pPr>
            <a:r>
              <a:rPr lang="en-US" sz="1800">
                <a:latin typeface="Times New Roman" pitchFamily="18" charset="0"/>
                <a:cs typeface="Times New Roman" pitchFamily="18" charset="0"/>
              </a:rPr>
              <a:t>return address</a:t>
            </a:r>
          </a:p>
          <a:p>
            <a:pPr algn="ctr">
              <a:buFontTx/>
              <a:buNone/>
            </a:pPr>
            <a:r>
              <a:rPr lang="en-US" sz="1800">
                <a:latin typeface="Times New Roman" pitchFamily="18" charset="0"/>
                <a:cs typeface="Times New Roman" pitchFamily="18" charset="0"/>
              </a:rPr>
              <a:t>0x00          Value of b</a:t>
            </a:r>
          </a:p>
          <a:p>
            <a:pPr algn="ctr">
              <a:buFontTx/>
              <a:buNone/>
            </a:pPr>
            <a:r>
              <a:rPr lang="en-US" sz="1800">
                <a:latin typeface="Times New Roman" pitchFamily="18" charset="0"/>
                <a:cs typeface="Times New Roman" pitchFamily="18" charset="0"/>
              </a:rPr>
              <a:t>Value of c</a:t>
            </a:r>
          </a:p>
          <a:p>
            <a:pPr algn="ctr">
              <a:buFontTx/>
              <a:buNone/>
            </a:pPr>
            <a:r>
              <a:rPr lang="en-US" sz="1800">
                <a:latin typeface="Times New Roman" pitchFamily="18" charset="0"/>
                <a:cs typeface="Times New Roman" pitchFamily="18" charset="0"/>
              </a:rPr>
              <a:t>Address of d</a:t>
            </a:r>
          </a:p>
          <a:p>
            <a:pPr algn="ctr">
              <a:buFontTx/>
              <a:buNone/>
            </a:pPr>
            <a:r>
              <a:rPr lang="en-US" sz="1800">
                <a:latin typeface="Times New Roman" pitchFamily="18" charset="0"/>
                <a:cs typeface="Times New Roman" pitchFamily="18" charset="0"/>
              </a:rPr>
              <a:t>Address of e</a:t>
            </a:r>
          </a:p>
        </p:txBody>
      </p:sp>
      <p:sp>
        <p:nvSpPr>
          <p:cNvPr id="54277" name="Text Box 13"/>
          <p:cNvSpPr txBox="1">
            <a:spLocks noChangeArrowheads="1"/>
          </p:cNvSpPr>
          <p:nvPr/>
        </p:nvSpPr>
        <p:spPr bwMode="auto">
          <a:xfrm>
            <a:off x="3276600" y="2971800"/>
            <a:ext cx="639763" cy="457200"/>
          </a:xfrm>
          <a:prstGeom prst="rect">
            <a:avLst/>
          </a:prstGeom>
          <a:noFill/>
          <a:ln w="9525">
            <a:solidFill>
              <a:srgbClr val="000000"/>
            </a:solidFill>
            <a:miter lim="800000"/>
            <a:headEnd/>
            <a:tailEnd/>
          </a:ln>
        </p:spPr>
        <p:txBody>
          <a:bodyPr/>
          <a:lstStyle/>
          <a:p>
            <a:pPr algn="ctr">
              <a:buFontTx/>
              <a:buNone/>
            </a:pPr>
            <a:r>
              <a:rPr lang="en-US" sz="2000">
                <a:latin typeface="Times New Roman" pitchFamily="18" charset="0"/>
              </a:rPr>
              <a:t>SP</a:t>
            </a:r>
            <a:endParaRPr lang="en-US">
              <a:latin typeface="Times New Roman" pitchFamily="18" charset="0"/>
            </a:endParaRPr>
          </a:p>
        </p:txBody>
      </p:sp>
      <p:sp>
        <p:nvSpPr>
          <p:cNvPr id="54278" name="Line 14"/>
          <p:cNvSpPr>
            <a:spLocks noChangeShapeType="1"/>
          </p:cNvSpPr>
          <p:nvPr/>
        </p:nvSpPr>
        <p:spPr bwMode="auto">
          <a:xfrm>
            <a:off x="3886200" y="3124200"/>
            <a:ext cx="914400" cy="0"/>
          </a:xfrm>
          <a:prstGeom prst="line">
            <a:avLst/>
          </a:prstGeom>
          <a:noFill/>
          <a:ln w="9525">
            <a:solidFill>
              <a:srgbClr val="000000"/>
            </a:solidFill>
            <a:round/>
            <a:headEnd/>
            <a:tailEnd type="triangle" w="med" len="med"/>
          </a:ln>
        </p:spPr>
        <p:txBody>
          <a:bodyPr/>
          <a:lstStyle/>
          <a:p>
            <a:endParaRPr lang="en-US"/>
          </a:p>
        </p:txBody>
      </p:sp>
      <p:sp>
        <p:nvSpPr>
          <p:cNvPr id="54279" name="Text Box 27"/>
          <p:cNvSpPr txBox="1">
            <a:spLocks noChangeArrowheads="1"/>
          </p:cNvSpPr>
          <p:nvPr/>
        </p:nvSpPr>
        <p:spPr bwMode="auto">
          <a:xfrm>
            <a:off x="6477000" y="1752600"/>
            <a:ext cx="2438400" cy="457200"/>
          </a:xfrm>
          <a:prstGeom prst="rect">
            <a:avLst/>
          </a:prstGeom>
          <a:solidFill>
            <a:srgbClr val="DDDDDD"/>
          </a:solidFill>
          <a:ln w="9525">
            <a:solidFill>
              <a:srgbClr val="000000"/>
            </a:solidFill>
            <a:miter lim="800000"/>
            <a:headEnd/>
            <a:tailEnd/>
          </a:ln>
        </p:spPr>
        <p:txBody>
          <a:bodyPr/>
          <a:lstStyle/>
          <a:p>
            <a:pPr>
              <a:buFontTx/>
              <a:buNone/>
            </a:pPr>
            <a:r>
              <a:rPr lang="en-US" sz="2000">
                <a:latin typeface="Times New Roman" pitchFamily="18" charset="0"/>
              </a:rPr>
              <a:t>Compiled to _func1::</a:t>
            </a:r>
            <a:endParaRPr lang="en-US">
              <a:latin typeface="Times New Roman" pitchFamily="18" charset="0"/>
            </a:endParaRPr>
          </a:p>
        </p:txBody>
      </p:sp>
      <p:sp>
        <p:nvSpPr>
          <p:cNvPr id="54280" name="Text Box 28"/>
          <p:cNvSpPr txBox="1">
            <a:spLocks noChangeArrowheads="1"/>
          </p:cNvSpPr>
          <p:nvPr/>
        </p:nvSpPr>
        <p:spPr bwMode="auto">
          <a:xfrm>
            <a:off x="3200400" y="3886200"/>
            <a:ext cx="639763" cy="457200"/>
          </a:xfrm>
          <a:prstGeom prst="rect">
            <a:avLst/>
          </a:prstGeom>
          <a:noFill/>
          <a:ln w="9525">
            <a:solidFill>
              <a:srgbClr val="000000"/>
            </a:solidFill>
            <a:miter lim="800000"/>
            <a:headEnd/>
            <a:tailEnd/>
          </a:ln>
        </p:spPr>
        <p:txBody>
          <a:bodyPr/>
          <a:lstStyle/>
          <a:p>
            <a:pPr algn="ctr">
              <a:buFontTx/>
              <a:buNone/>
            </a:pPr>
            <a:r>
              <a:rPr lang="en-US" sz="2000">
                <a:latin typeface="Times New Roman" pitchFamily="18" charset="0"/>
              </a:rPr>
              <a:t>X</a:t>
            </a:r>
            <a:endParaRPr lang="en-US">
              <a:latin typeface="Times New Roman" pitchFamily="18" charset="0"/>
            </a:endParaRPr>
          </a:p>
        </p:txBody>
      </p:sp>
      <p:sp>
        <p:nvSpPr>
          <p:cNvPr id="54281" name="Line 29"/>
          <p:cNvSpPr>
            <a:spLocks noChangeShapeType="1"/>
          </p:cNvSpPr>
          <p:nvPr/>
        </p:nvSpPr>
        <p:spPr bwMode="auto">
          <a:xfrm>
            <a:off x="3840163" y="4160838"/>
            <a:ext cx="914400" cy="0"/>
          </a:xfrm>
          <a:prstGeom prst="line">
            <a:avLst/>
          </a:prstGeom>
          <a:noFill/>
          <a:ln w="9525">
            <a:solidFill>
              <a:srgbClr val="000000"/>
            </a:solidFill>
            <a:round/>
            <a:headEnd/>
            <a:tailEnd type="triangle" w="med" len="med"/>
          </a:ln>
        </p:spPr>
        <p:txBody>
          <a:bodyPr/>
          <a:lstStyle/>
          <a:p>
            <a:endParaRPr lang="en-US"/>
          </a:p>
        </p:txBody>
      </p:sp>
      <p:sp>
        <p:nvSpPr>
          <p:cNvPr id="54282" name="Text Box 30"/>
          <p:cNvSpPr txBox="1">
            <a:spLocks noChangeArrowheads="1"/>
          </p:cNvSpPr>
          <p:nvPr/>
        </p:nvSpPr>
        <p:spPr bwMode="auto">
          <a:xfrm>
            <a:off x="4038600" y="4267200"/>
            <a:ext cx="596900" cy="2032000"/>
          </a:xfrm>
          <a:prstGeom prst="rect">
            <a:avLst/>
          </a:prstGeom>
          <a:noFill/>
          <a:ln w="9525">
            <a:noFill/>
            <a:miter lim="800000"/>
            <a:headEnd/>
            <a:tailEnd/>
          </a:ln>
        </p:spPr>
        <p:txBody>
          <a:bodyPr wrap="none">
            <a:spAutoFit/>
          </a:bodyPr>
          <a:lstStyle/>
          <a:p>
            <a:pPr>
              <a:buFontTx/>
              <a:buNone/>
            </a:pPr>
            <a:r>
              <a:rPr lang="en-US" sz="1800">
                <a:latin typeface="Times New Roman" pitchFamily="18" charset="0"/>
              </a:rPr>
              <a:t>x+3</a:t>
            </a:r>
          </a:p>
          <a:p>
            <a:pPr>
              <a:buFontTx/>
              <a:buNone/>
            </a:pPr>
            <a:r>
              <a:rPr lang="en-US" sz="1800">
                <a:latin typeface="Times New Roman" pitchFamily="18" charset="0"/>
              </a:rPr>
              <a:t>x+4</a:t>
            </a:r>
          </a:p>
          <a:p>
            <a:pPr>
              <a:buFontTx/>
              <a:buNone/>
            </a:pPr>
            <a:r>
              <a:rPr lang="en-US" sz="1800">
                <a:latin typeface="Times New Roman" pitchFamily="18" charset="0"/>
              </a:rPr>
              <a:t>x+7</a:t>
            </a:r>
          </a:p>
          <a:p>
            <a:pPr>
              <a:buFontTx/>
              <a:buNone/>
            </a:pPr>
            <a:r>
              <a:rPr lang="en-US" sz="1800">
                <a:latin typeface="Times New Roman" pitchFamily="18" charset="0"/>
              </a:rPr>
              <a:t>x+8</a:t>
            </a:r>
          </a:p>
          <a:p>
            <a:pPr>
              <a:buFontTx/>
              <a:buNone/>
            </a:pPr>
            <a:r>
              <a:rPr lang="en-US" sz="1800">
                <a:latin typeface="Times New Roman" pitchFamily="18" charset="0"/>
              </a:rPr>
              <a:t>x+A</a:t>
            </a:r>
          </a:p>
          <a:p>
            <a:pPr>
              <a:buFontTx/>
              <a:buNone/>
            </a:pPr>
            <a:r>
              <a:rPr lang="en-US" sz="1800">
                <a:latin typeface="Times New Roman" pitchFamily="18" charset="0"/>
              </a:rPr>
              <a:t>x+C</a:t>
            </a:r>
            <a:endParaRPr lang="en-CA" sz="1800">
              <a:latin typeface="Times New Roman" pitchFamily="18" charset="0"/>
            </a:endParaRPr>
          </a:p>
        </p:txBody>
      </p:sp>
      <p:sp>
        <p:nvSpPr>
          <p:cNvPr id="54283" name="Text Box 31"/>
          <p:cNvSpPr txBox="1">
            <a:spLocks noChangeArrowheads="1"/>
          </p:cNvSpPr>
          <p:nvPr/>
        </p:nvSpPr>
        <p:spPr bwMode="auto">
          <a:xfrm>
            <a:off x="4114800" y="3048000"/>
            <a:ext cx="492125" cy="1033463"/>
          </a:xfrm>
          <a:prstGeom prst="rect">
            <a:avLst/>
          </a:prstGeom>
          <a:noFill/>
          <a:ln w="9525">
            <a:noFill/>
            <a:miter lim="800000"/>
            <a:headEnd/>
            <a:tailEnd/>
          </a:ln>
        </p:spPr>
        <p:txBody>
          <a:bodyPr wrap="none">
            <a:spAutoFit/>
          </a:bodyPr>
          <a:lstStyle/>
          <a:p>
            <a:pPr>
              <a:buFontTx/>
              <a:buNone/>
            </a:pPr>
            <a:r>
              <a:rPr lang="en-US" sz="1800">
                <a:latin typeface="Times New Roman" pitchFamily="18" charset="0"/>
              </a:rPr>
              <a:t>x-6</a:t>
            </a:r>
          </a:p>
          <a:p>
            <a:pPr>
              <a:buFontTx/>
              <a:buNone/>
            </a:pPr>
            <a:r>
              <a:rPr lang="en-US" sz="1800">
                <a:latin typeface="Times New Roman" pitchFamily="18" charset="0"/>
              </a:rPr>
              <a:t>x-3</a:t>
            </a:r>
          </a:p>
          <a:p>
            <a:pPr>
              <a:buFontTx/>
              <a:buNone/>
            </a:pPr>
            <a:r>
              <a:rPr lang="en-US" sz="1800">
                <a:latin typeface="Times New Roman" pitchFamily="18" charset="0"/>
              </a:rPr>
              <a:t>x-2</a:t>
            </a:r>
            <a:endParaRPr lang="en-CA" sz="1800">
              <a:latin typeface="Times New Roman" pitchFamily="18" charset="0"/>
            </a:endParaRPr>
          </a:p>
        </p:txBody>
      </p:sp>
      <p:sp>
        <p:nvSpPr>
          <p:cNvPr id="54284" name="Line 32"/>
          <p:cNvSpPr>
            <a:spLocks noChangeShapeType="1"/>
          </p:cNvSpPr>
          <p:nvPr/>
        </p:nvSpPr>
        <p:spPr bwMode="auto">
          <a:xfrm>
            <a:off x="4800600" y="3429000"/>
            <a:ext cx="2971800" cy="0"/>
          </a:xfrm>
          <a:prstGeom prst="line">
            <a:avLst/>
          </a:prstGeom>
          <a:noFill/>
          <a:ln w="9525">
            <a:solidFill>
              <a:schemeClr val="tx1"/>
            </a:solidFill>
            <a:miter lim="800000"/>
            <a:headEnd/>
            <a:tailEnd/>
          </a:ln>
        </p:spPr>
        <p:txBody>
          <a:bodyPr wrap="none"/>
          <a:lstStyle/>
          <a:p>
            <a:endParaRPr lang="en-US"/>
          </a:p>
        </p:txBody>
      </p:sp>
      <p:sp>
        <p:nvSpPr>
          <p:cNvPr id="54285" name="Line 33"/>
          <p:cNvSpPr>
            <a:spLocks noChangeShapeType="1"/>
          </p:cNvSpPr>
          <p:nvPr/>
        </p:nvSpPr>
        <p:spPr bwMode="auto">
          <a:xfrm>
            <a:off x="4800600" y="3733800"/>
            <a:ext cx="2971800" cy="0"/>
          </a:xfrm>
          <a:prstGeom prst="line">
            <a:avLst/>
          </a:prstGeom>
          <a:noFill/>
          <a:ln w="9525">
            <a:solidFill>
              <a:schemeClr val="tx1"/>
            </a:solidFill>
            <a:miter lim="800000"/>
            <a:headEnd/>
            <a:tailEnd/>
          </a:ln>
        </p:spPr>
        <p:txBody>
          <a:bodyPr wrap="none"/>
          <a:lstStyle/>
          <a:p>
            <a:endParaRPr lang="en-US"/>
          </a:p>
        </p:txBody>
      </p:sp>
      <p:sp>
        <p:nvSpPr>
          <p:cNvPr id="54286" name="Line 34"/>
          <p:cNvSpPr>
            <a:spLocks noChangeShapeType="1"/>
          </p:cNvSpPr>
          <p:nvPr/>
        </p:nvSpPr>
        <p:spPr bwMode="auto">
          <a:xfrm>
            <a:off x="4800600" y="4038600"/>
            <a:ext cx="2971800" cy="0"/>
          </a:xfrm>
          <a:prstGeom prst="line">
            <a:avLst/>
          </a:prstGeom>
          <a:noFill/>
          <a:ln w="9525">
            <a:solidFill>
              <a:schemeClr val="tx1"/>
            </a:solidFill>
            <a:miter lim="800000"/>
            <a:headEnd/>
            <a:tailEnd/>
          </a:ln>
        </p:spPr>
        <p:txBody>
          <a:bodyPr wrap="none"/>
          <a:lstStyle/>
          <a:p>
            <a:endParaRPr lang="en-US"/>
          </a:p>
        </p:txBody>
      </p:sp>
      <p:sp>
        <p:nvSpPr>
          <p:cNvPr id="54287" name="Line 35"/>
          <p:cNvSpPr>
            <a:spLocks noChangeShapeType="1"/>
          </p:cNvSpPr>
          <p:nvPr/>
        </p:nvSpPr>
        <p:spPr bwMode="auto">
          <a:xfrm>
            <a:off x="4800600" y="4343400"/>
            <a:ext cx="2971800" cy="0"/>
          </a:xfrm>
          <a:prstGeom prst="line">
            <a:avLst/>
          </a:prstGeom>
          <a:noFill/>
          <a:ln w="9525">
            <a:solidFill>
              <a:schemeClr val="tx1"/>
            </a:solidFill>
            <a:miter lim="800000"/>
            <a:headEnd/>
            <a:tailEnd/>
          </a:ln>
        </p:spPr>
        <p:txBody>
          <a:bodyPr wrap="none"/>
          <a:lstStyle/>
          <a:p>
            <a:endParaRPr lang="en-US"/>
          </a:p>
        </p:txBody>
      </p:sp>
      <p:sp>
        <p:nvSpPr>
          <p:cNvPr id="54288" name="Line 36"/>
          <p:cNvSpPr>
            <a:spLocks noChangeShapeType="1"/>
          </p:cNvSpPr>
          <p:nvPr/>
        </p:nvSpPr>
        <p:spPr bwMode="auto">
          <a:xfrm>
            <a:off x="4800600" y="4648200"/>
            <a:ext cx="2971800" cy="0"/>
          </a:xfrm>
          <a:prstGeom prst="line">
            <a:avLst/>
          </a:prstGeom>
          <a:noFill/>
          <a:ln w="9525">
            <a:solidFill>
              <a:schemeClr val="tx1"/>
            </a:solidFill>
            <a:miter lim="800000"/>
            <a:headEnd/>
            <a:tailEnd/>
          </a:ln>
        </p:spPr>
        <p:txBody>
          <a:bodyPr wrap="none"/>
          <a:lstStyle/>
          <a:p>
            <a:endParaRPr lang="en-US"/>
          </a:p>
        </p:txBody>
      </p:sp>
      <p:sp>
        <p:nvSpPr>
          <p:cNvPr id="54289" name="Line 37"/>
          <p:cNvSpPr>
            <a:spLocks noChangeShapeType="1"/>
          </p:cNvSpPr>
          <p:nvPr/>
        </p:nvSpPr>
        <p:spPr bwMode="auto">
          <a:xfrm>
            <a:off x="4800600" y="5029200"/>
            <a:ext cx="2971800" cy="0"/>
          </a:xfrm>
          <a:prstGeom prst="line">
            <a:avLst/>
          </a:prstGeom>
          <a:noFill/>
          <a:ln w="9525">
            <a:solidFill>
              <a:schemeClr val="tx1"/>
            </a:solidFill>
            <a:miter lim="800000"/>
            <a:headEnd/>
            <a:tailEnd/>
          </a:ln>
        </p:spPr>
        <p:txBody>
          <a:bodyPr wrap="none"/>
          <a:lstStyle/>
          <a:p>
            <a:endParaRPr lang="en-US"/>
          </a:p>
        </p:txBody>
      </p:sp>
      <p:sp>
        <p:nvSpPr>
          <p:cNvPr id="54290" name="Line 38"/>
          <p:cNvSpPr>
            <a:spLocks noChangeShapeType="1"/>
          </p:cNvSpPr>
          <p:nvPr/>
        </p:nvSpPr>
        <p:spPr bwMode="auto">
          <a:xfrm>
            <a:off x="4800600" y="5334000"/>
            <a:ext cx="2971800" cy="0"/>
          </a:xfrm>
          <a:prstGeom prst="line">
            <a:avLst/>
          </a:prstGeom>
          <a:noFill/>
          <a:ln w="9525">
            <a:solidFill>
              <a:schemeClr val="tx1"/>
            </a:solidFill>
            <a:miter lim="800000"/>
            <a:headEnd/>
            <a:tailEnd/>
          </a:ln>
        </p:spPr>
        <p:txBody>
          <a:bodyPr wrap="none"/>
          <a:lstStyle/>
          <a:p>
            <a:endParaRPr lang="en-US"/>
          </a:p>
        </p:txBody>
      </p:sp>
      <p:sp>
        <p:nvSpPr>
          <p:cNvPr id="54291" name="Line 39"/>
          <p:cNvSpPr>
            <a:spLocks noChangeShapeType="1"/>
          </p:cNvSpPr>
          <p:nvPr/>
        </p:nvSpPr>
        <p:spPr bwMode="auto">
          <a:xfrm>
            <a:off x="4800600" y="5638800"/>
            <a:ext cx="2971800" cy="0"/>
          </a:xfrm>
          <a:prstGeom prst="line">
            <a:avLst/>
          </a:prstGeom>
          <a:noFill/>
          <a:ln w="9525">
            <a:solidFill>
              <a:schemeClr val="tx1"/>
            </a:solidFill>
            <a:miter lim="800000"/>
            <a:headEnd/>
            <a:tailEnd/>
          </a:ln>
        </p:spPr>
        <p:txBody>
          <a:bodyPr wrap="none"/>
          <a:lstStyle/>
          <a:p>
            <a:endParaRPr lang="en-US"/>
          </a:p>
        </p:txBody>
      </p:sp>
      <p:sp>
        <p:nvSpPr>
          <p:cNvPr id="54292" name="Line 40"/>
          <p:cNvSpPr>
            <a:spLocks noChangeShapeType="1"/>
          </p:cNvSpPr>
          <p:nvPr/>
        </p:nvSpPr>
        <p:spPr bwMode="auto">
          <a:xfrm>
            <a:off x="4800600" y="5943600"/>
            <a:ext cx="2971800" cy="0"/>
          </a:xfrm>
          <a:prstGeom prst="line">
            <a:avLst/>
          </a:prstGeom>
          <a:noFill/>
          <a:ln w="9525">
            <a:solidFill>
              <a:schemeClr val="tx1"/>
            </a:solidFill>
            <a:miter lim="800000"/>
            <a:headEnd/>
            <a:tailEnd/>
          </a:ln>
        </p:spPr>
        <p:txBody>
          <a:bodyPr wrap="none"/>
          <a:lstStyle/>
          <a:p>
            <a:endParaRPr lang="en-US"/>
          </a:p>
        </p:txBody>
      </p:sp>
      <p:sp>
        <p:nvSpPr>
          <p:cNvPr id="54293" name="Line 41"/>
          <p:cNvSpPr>
            <a:spLocks noChangeShapeType="1"/>
          </p:cNvSpPr>
          <p:nvPr/>
        </p:nvSpPr>
        <p:spPr bwMode="auto">
          <a:xfrm>
            <a:off x="6096000" y="3429000"/>
            <a:ext cx="0" cy="304800"/>
          </a:xfrm>
          <a:prstGeom prst="line">
            <a:avLst/>
          </a:prstGeom>
          <a:noFill/>
          <a:ln w="9525">
            <a:solidFill>
              <a:schemeClr val="tx1"/>
            </a:solidFill>
            <a:miter lim="800000"/>
            <a:headEnd/>
            <a:tailEnd/>
          </a:ln>
        </p:spPr>
        <p:txBody>
          <a:bodyPr wrap="none"/>
          <a:lstStyle/>
          <a:p>
            <a:endParaRPr lang="en-US"/>
          </a:p>
        </p:txBody>
      </p:sp>
      <p:sp>
        <p:nvSpPr>
          <p:cNvPr id="54294" name="Line 42"/>
          <p:cNvSpPr>
            <a:spLocks noChangeShapeType="1"/>
          </p:cNvSpPr>
          <p:nvPr/>
        </p:nvSpPr>
        <p:spPr bwMode="auto">
          <a:xfrm>
            <a:off x="6096000" y="4343400"/>
            <a:ext cx="0" cy="304800"/>
          </a:xfrm>
          <a:prstGeom prst="line">
            <a:avLst/>
          </a:prstGeom>
          <a:noFill/>
          <a:ln w="9525">
            <a:solidFill>
              <a:schemeClr val="tx1"/>
            </a:solidFill>
            <a:miter lim="800000"/>
            <a:headEnd/>
            <a:tailEnd/>
          </a:ln>
        </p:spPr>
        <p:txBody>
          <a:bodyPr wrap="none"/>
          <a:lstStyle/>
          <a:p>
            <a:endParaRPr lang="en-US"/>
          </a:p>
        </p:txBody>
      </p:sp>
      <p:sp>
        <p:nvSpPr>
          <p:cNvPr id="54295" name="Line 43"/>
          <p:cNvSpPr>
            <a:spLocks noChangeShapeType="1"/>
          </p:cNvSpPr>
          <p:nvPr/>
        </p:nvSpPr>
        <p:spPr bwMode="auto">
          <a:xfrm>
            <a:off x="6096000" y="5029200"/>
            <a:ext cx="0" cy="304800"/>
          </a:xfrm>
          <a:prstGeom prst="line">
            <a:avLst/>
          </a:prstGeom>
          <a:noFill/>
          <a:ln w="9525">
            <a:solidFill>
              <a:schemeClr val="tx1"/>
            </a:solidFill>
            <a:miter lim="800000"/>
            <a:headEnd/>
            <a:tailEnd/>
          </a:ln>
        </p:spPr>
        <p:txBody>
          <a:bodyPr wrap="none"/>
          <a:lstStyle/>
          <a:p>
            <a:endParaRPr lang="en-US"/>
          </a:p>
        </p:txBody>
      </p:sp>
      <p:sp>
        <p:nvSpPr>
          <p:cNvPr id="54296" name="Date Placeholder 23"/>
          <p:cNvSpPr>
            <a:spLocks noGrp="1"/>
          </p:cNvSpPr>
          <p:nvPr>
            <p:ph type="dt" sz="quarter" idx="10"/>
          </p:nvPr>
        </p:nvSpPr>
        <p:spPr>
          <a:noFill/>
        </p:spPr>
        <p:txBody>
          <a:bodyPr/>
          <a:lstStyle/>
          <a:p>
            <a:r>
              <a:rPr lang="en-US" dirty="0" smtClean="0"/>
              <a:t>Fall 2012</a:t>
            </a:r>
            <a:endParaRPr lang="en-US" dirty="0" smtClean="0"/>
          </a:p>
        </p:txBody>
      </p:sp>
      <p:sp>
        <p:nvSpPr>
          <p:cNvPr id="54297" name="Slide Number Placeholder 24"/>
          <p:cNvSpPr>
            <a:spLocks noGrp="1"/>
          </p:cNvSpPr>
          <p:nvPr>
            <p:ph type="sldNum" sz="quarter" idx="12"/>
          </p:nvPr>
        </p:nvSpPr>
        <p:spPr>
          <a:noFill/>
        </p:spPr>
        <p:txBody>
          <a:bodyPr/>
          <a:lstStyle/>
          <a:p>
            <a:fld id="{D1EFE8BE-796C-4145-9635-B9BF6262113D}" type="slidenum">
              <a:rPr lang="en-US" smtClean="0"/>
              <a:pPr/>
              <a:t>58</a:t>
            </a:fld>
            <a:endParaRPr lang="en-US" smtClean="0"/>
          </a:p>
        </p:txBody>
      </p:sp>
      <p:sp>
        <p:nvSpPr>
          <p:cNvPr id="54298" name="Footer Placeholder 25"/>
          <p:cNvSpPr>
            <a:spLocks noGrp="1"/>
          </p:cNvSpPr>
          <p:nvPr>
            <p:ph type="ftr" sz="quarter" idx="11"/>
          </p:nvPr>
        </p:nvSpPr>
        <p:spPr>
          <a:noFill/>
        </p:spPr>
        <p:txBody>
          <a:bodyPr/>
          <a:lstStyle/>
          <a:p>
            <a:r>
              <a:rPr lang="en-US" smtClean="0"/>
              <a:t>SYSC 5704: Elements of Computer Systems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50938" y="76200"/>
            <a:ext cx="7793037" cy="609600"/>
          </a:xfrm>
        </p:spPr>
        <p:txBody>
          <a:bodyPr/>
          <a:lstStyle/>
          <a:p>
            <a:r>
              <a:rPr lang="en-US" smtClean="0"/>
              <a:t>Creating the ICC Stack Frame</a:t>
            </a:r>
          </a:p>
        </p:txBody>
      </p:sp>
      <p:sp>
        <p:nvSpPr>
          <p:cNvPr id="55299" name="Rectangle 3"/>
          <p:cNvSpPr>
            <a:spLocks noGrp="1" noChangeArrowheads="1"/>
          </p:cNvSpPr>
          <p:nvPr>
            <p:ph type="body" idx="1"/>
          </p:nvPr>
        </p:nvSpPr>
        <p:spPr>
          <a:xfrm>
            <a:off x="533400" y="990600"/>
            <a:ext cx="7772400" cy="4837113"/>
          </a:xfrm>
        </p:spPr>
        <p:txBody>
          <a:bodyPr/>
          <a:lstStyle/>
          <a:p>
            <a:pPr>
              <a:lnSpc>
                <a:spcPct val="80000"/>
              </a:lnSpc>
              <a:buFontTx/>
              <a:buNone/>
            </a:pPr>
            <a:r>
              <a:rPr lang="en-GB" sz="2400" smtClean="0"/>
              <a:t>Caller: Standard call code</a:t>
            </a:r>
          </a:p>
          <a:p>
            <a:pPr>
              <a:lnSpc>
                <a:spcPct val="80000"/>
              </a:lnSpc>
              <a:buFontTx/>
              <a:buNone/>
            </a:pPr>
            <a:r>
              <a:rPr lang="en-GB" sz="2400" smtClean="0"/>
              <a:t>Subroutine: Standard entry and exit code</a:t>
            </a:r>
            <a:endParaRPr lang="en-GB" sz="2400" smtClean="0">
              <a:solidFill>
                <a:schemeClr val="folHlink"/>
              </a:solidFill>
            </a:endParaRPr>
          </a:p>
        </p:txBody>
      </p:sp>
      <p:sp>
        <p:nvSpPr>
          <p:cNvPr id="55300" name="Text Box 20"/>
          <p:cNvSpPr txBox="1">
            <a:spLocks noChangeArrowheads="1"/>
          </p:cNvSpPr>
          <p:nvPr/>
        </p:nvSpPr>
        <p:spPr bwMode="auto">
          <a:xfrm>
            <a:off x="685800" y="1728788"/>
            <a:ext cx="1976438" cy="4691062"/>
          </a:xfrm>
          <a:prstGeom prst="rect">
            <a:avLst/>
          </a:prstGeom>
          <a:noFill/>
          <a:ln w="9525">
            <a:noFill/>
            <a:miter lim="800000"/>
            <a:headEnd/>
            <a:tailEnd/>
          </a:ln>
        </p:spPr>
        <p:txBody>
          <a:bodyPr wrap="none">
            <a:spAutoFit/>
          </a:bodyPr>
          <a:lstStyle/>
          <a:p>
            <a:pPr>
              <a:buFontTx/>
              <a:buNone/>
            </a:pPr>
            <a:r>
              <a:rPr lang="en-US" sz="1800" u="sng">
                <a:latin typeface="Times New Roman" pitchFamily="18" charset="0"/>
              </a:rPr>
              <a:t>Caller</a:t>
            </a:r>
          </a:p>
          <a:p>
            <a:pPr>
              <a:buFontTx/>
              <a:buNone/>
            </a:pPr>
            <a:r>
              <a:rPr lang="en-US" sz="1800">
                <a:latin typeface="Courier New" pitchFamily="49" charset="0"/>
              </a:rPr>
              <a:t>ldy #intArray</a:t>
            </a:r>
          </a:p>
          <a:p>
            <a:pPr>
              <a:buFontTx/>
              <a:buNone/>
            </a:pPr>
            <a:r>
              <a:rPr lang="en-US" sz="1800">
                <a:latin typeface="Courier New" pitchFamily="49" charset="0"/>
              </a:rPr>
              <a:t>pshy</a:t>
            </a:r>
          </a:p>
          <a:p>
            <a:pPr>
              <a:buFontTx/>
              <a:buNone/>
            </a:pPr>
            <a:r>
              <a:rPr lang="en-US" sz="1800">
                <a:latin typeface="Courier New" pitchFamily="49" charset="0"/>
              </a:rPr>
              <a:t>ldy #char1</a:t>
            </a:r>
          </a:p>
          <a:p>
            <a:pPr>
              <a:buFontTx/>
              <a:buNone/>
            </a:pPr>
            <a:r>
              <a:rPr lang="en-US" sz="1800">
                <a:latin typeface="Courier New" pitchFamily="49" charset="0"/>
              </a:rPr>
              <a:t>pshy</a:t>
            </a:r>
          </a:p>
          <a:p>
            <a:pPr>
              <a:buFontTx/>
              <a:buNone/>
            </a:pPr>
            <a:r>
              <a:rPr lang="en-US" sz="1800">
                <a:latin typeface="Courier New" pitchFamily="49" charset="0"/>
              </a:rPr>
              <a:t>ldd anInt</a:t>
            </a:r>
          </a:p>
          <a:p>
            <a:pPr>
              <a:buFontTx/>
              <a:buNone/>
            </a:pPr>
            <a:r>
              <a:rPr lang="en-US" sz="1800">
                <a:latin typeface="Courier New" pitchFamily="49" charset="0"/>
              </a:rPr>
              <a:t>pshd</a:t>
            </a:r>
          </a:p>
          <a:p>
            <a:pPr>
              <a:buFontTx/>
              <a:buNone/>
            </a:pPr>
            <a:r>
              <a:rPr lang="en-US" sz="1800">
                <a:latin typeface="Courier New" pitchFamily="49" charset="0"/>
              </a:rPr>
              <a:t>ldab char1</a:t>
            </a:r>
          </a:p>
          <a:p>
            <a:pPr>
              <a:buFontTx/>
              <a:buNone/>
            </a:pPr>
            <a:r>
              <a:rPr lang="en-US" sz="1800">
                <a:latin typeface="Courier New" pitchFamily="49" charset="0"/>
              </a:rPr>
              <a:t>clra</a:t>
            </a:r>
          </a:p>
          <a:p>
            <a:pPr>
              <a:buFontTx/>
              <a:buNone/>
            </a:pPr>
            <a:r>
              <a:rPr lang="en-US" sz="1800">
                <a:latin typeface="Courier New" pitchFamily="49" charset="0"/>
              </a:rPr>
              <a:t>pshd</a:t>
            </a:r>
          </a:p>
          <a:p>
            <a:pPr>
              <a:buFontTx/>
              <a:buNone/>
            </a:pPr>
            <a:r>
              <a:rPr lang="en-US" sz="1800">
                <a:latin typeface="Courier New" pitchFamily="49" charset="0"/>
              </a:rPr>
              <a:t>ldab char2</a:t>
            </a:r>
          </a:p>
          <a:p>
            <a:pPr>
              <a:buFontTx/>
              <a:buNone/>
            </a:pPr>
            <a:r>
              <a:rPr lang="en-US" sz="1800">
                <a:latin typeface="Courier New" pitchFamily="49" charset="0"/>
              </a:rPr>
              <a:t>clra</a:t>
            </a:r>
          </a:p>
          <a:p>
            <a:pPr>
              <a:buFontTx/>
              <a:buNone/>
            </a:pPr>
            <a:r>
              <a:rPr lang="en-US" sz="1800">
                <a:latin typeface="Courier New" pitchFamily="49" charset="0"/>
              </a:rPr>
              <a:t>jsr _func1</a:t>
            </a:r>
          </a:p>
          <a:p>
            <a:pPr>
              <a:buFontTx/>
              <a:buNone/>
            </a:pPr>
            <a:r>
              <a:rPr lang="en-US" sz="1800">
                <a:latin typeface="Courier New" pitchFamily="49" charset="0"/>
              </a:rPr>
              <a:t>leas </a:t>
            </a:r>
            <a:r>
              <a:rPr lang="en-US" sz="1800">
                <a:solidFill>
                  <a:schemeClr val="hlink"/>
                </a:solidFill>
                <a:latin typeface="Courier New" pitchFamily="49" charset="0"/>
              </a:rPr>
              <a:t>8</a:t>
            </a:r>
            <a:r>
              <a:rPr lang="en-US" sz="1800">
                <a:latin typeface="Courier New" pitchFamily="49" charset="0"/>
              </a:rPr>
              <a:t>, sp</a:t>
            </a:r>
            <a:endParaRPr lang="en-CA" sz="1800">
              <a:latin typeface="Courier New" pitchFamily="49" charset="0"/>
            </a:endParaRPr>
          </a:p>
        </p:txBody>
      </p:sp>
      <p:sp>
        <p:nvSpPr>
          <p:cNvPr id="55301" name="Text Box 21"/>
          <p:cNvSpPr txBox="1">
            <a:spLocks noChangeArrowheads="1"/>
          </p:cNvSpPr>
          <p:nvPr/>
        </p:nvSpPr>
        <p:spPr bwMode="auto">
          <a:xfrm>
            <a:off x="3276600" y="1728788"/>
            <a:ext cx="4651375" cy="4025900"/>
          </a:xfrm>
          <a:prstGeom prst="rect">
            <a:avLst/>
          </a:prstGeom>
          <a:noFill/>
          <a:ln w="9525">
            <a:noFill/>
            <a:miter lim="800000"/>
            <a:headEnd/>
            <a:tailEnd/>
          </a:ln>
        </p:spPr>
        <p:txBody>
          <a:bodyPr wrap="none">
            <a:spAutoFit/>
          </a:bodyPr>
          <a:lstStyle/>
          <a:p>
            <a:pPr>
              <a:buFontTx/>
              <a:buNone/>
            </a:pPr>
            <a:r>
              <a:rPr lang="en-US" sz="1800" u="sng">
                <a:latin typeface="Times New Roman" pitchFamily="18" charset="0"/>
              </a:rPr>
              <a:t>Subroutine</a:t>
            </a:r>
          </a:p>
          <a:p>
            <a:pPr>
              <a:buFontTx/>
              <a:buNone/>
            </a:pPr>
            <a:endParaRPr lang="en-US" sz="1800" u="sng">
              <a:latin typeface="Times New Roman" pitchFamily="18" charset="0"/>
            </a:endParaRPr>
          </a:p>
          <a:p>
            <a:pPr>
              <a:buFontTx/>
              <a:buNone/>
            </a:pPr>
            <a:r>
              <a:rPr lang="en-US" sz="1800">
                <a:latin typeface="Courier New" pitchFamily="49" charset="0"/>
              </a:rPr>
              <a:t>_func1::</a:t>
            </a:r>
          </a:p>
          <a:p>
            <a:pPr>
              <a:buFontTx/>
              <a:buNone/>
            </a:pPr>
            <a:r>
              <a:rPr lang="en-US" sz="1800">
                <a:latin typeface="Courier New" pitchFamily="49" charset="0"/>
              </a:rPr>
              <a:t> pshd		; Save arg[0]</a:t>
            </a:r>
          </a:p>
          <a:p>
            <a:pPr>
              <a:buFontTx/>
              <a:buNone/>
            </a:pPr>
            <a:r>
              <a:rPr lang="en-US" sz="1800">
                <a:latin typeface="Courier New" pitchFamily="49" charset="0"/>
              </a:rPr>
              <a:t> pshx		; Save X</a:t>
            </a:r>
          </a:p>
          <a:p>
            <a:pPr>
              <a:buFontTx/>
              <a:buNone/>
            </a:pPr>
            <a:r>
              <a:rPr lang="en-US" sz="1800">
                <a:latin typeface="Courier New" pitchFamily="49" charset="0"/>
              </a:rPr>
              <a:t> tfr s, x</a:t>
            </a:r>
          </a:p>
          <a:p>
            <a:pPr>
              <a:buFontTx/>
              <a:buNone/>
            </a:pPr>
            <a:r>
              <a:rPr lang="en-US" sz="1800">
                <a:latin typeface="Courier New" pitchFamily="49" charset="0"/>
              </a:rPr>
              <a:t> leas </a:t>
            </a:r>
            <a:r>
              <a:rPr lang="en-US" sz="1800">
                <a:solidFill>
                  <a:schemeClr val="hlink"/>
                </a:solidFill>
                <a:latin typeface="Courier New" pitchFamily="49" charset="0"/>
              </a:rPr>
              <a:t>–6</a:t>
            </a:r>
            <a:r>
              <a:rPr lang="en-US" sz="1800">
                <a:latin typeface="Courier New" pitchFamily="49" charset="0"/>
              </a:rPr>
              <a:t>, sp ; Allocate local</a:t>
            </a:r>
          </a:p>
          <a:p>
            <a:pPr>
              <a:buFontTx/>
              <a:buNone/>
            </a:pPr>
            <a:r>
              <a:rPr lang="en-US" sz="1800">
                <a:latin typeface="Courier New" pitchFamily="49" charset="0"/>
              </a:rPr>
              <a:t> ...</a:t>
            </a:r>
          </a:p>
          <a:p>
            <a:pPr>
              <a:buFontTx/>
              <a:buNone/>
            </a:pPr>
            <a:r>
              <a:rPr lang="en-US" sz="1800">
                <a:latin typeface="Courier New" pitchFamily="49" charset="0"/>
              </a:rPr>
              <a:t> tfr x, s	; Deallocate local</a:t>
            </a:r>
          </a:p>
          <a:p>
            <a:pPr>
              <a:buFontTx/>
              <a:buNone/>
            </a:pPr>
            <a:r>
              <a:rPr lang="en-US" sz="1800">
                <a:latin typeface="Courier New" pitchFamily="49" charset="0"/>
              </a:rPr>
              <a:t> pulx		; Restore X</a:t>
            </a:r>
          </a:p>
          <a:p>
            <a:pPr>
              <a:buFontTx/>
              <a:buNone/>
            </a:pPr>
            <a:r>
              <a:rPr lang="en-US" sz="1800">
                <a:latin typeface="Courier New" pitchFamily="49" charset="0"/>
              </a:rPr>
              <a:t> leas 2,sp 	; Get rid of arg[0]</a:t>
            </a:r>
          </a:p>
          <a:p>
            <a:pPr>
              <a:buFontTx/>
              <a:buNone/>
            </a:pPr>
            <a:r>
              <a:rPr lang="en-US" sz="1800">
                <a:latin typeface="Courier New" pitchFamily="49" charset="0"/>
              </a:rPr>
              <a:t> rts</a:t>
            </a:r>
            <a:endParaRPr lang="en-CA" sz="1800">
              <a:latin typeface="Courier New" pitchFamily="49" charset="0"/>
            </a:endParaRPr>
          </a:p>
        </p:txBody>
      </p:sp>
      <p:sp>
        <p:nvSpPr>
          <p:cNvPr id="55302" name="Date Placeholder 5"/>
          <p:cNvSpPr>
            <a:spLocks noGrp="1"/>
          </p:cNvSpPr>
          <p:nvPr>
            <p:ph type="dt" sz="quarter" idx="10"/>
          </p:nvPr>
        </p:nvSpPr>
        <p:spPr>
          <a:noFill/>
        </p:spPr>
        <p:txBody>
          <a:bodyPr/>
          <a:lstStyle/>
          <a:p>
            <a:r>
              <a:rPr lang="en-US" dirty="0" smtClean="0"/>
              <a:t>Fall 2012</a:t>
            </a:r>
            <a:endParaRPr lang="en-US" dirty="0" smtClean="0"/>
          </a:p>
        </p:txBody>
      </p:sp>
      <p:sp>
        <p:nvSpPr>
          <p:cNvPr id="55303" name="Slide Number Placeholder 6"/>
          <p:cNvSpPr>
            <a:spLocks noGrp="1"/>
          </p:cNvSpPr>
          <p:nvPr>
            <p:ph type="sldNum" sz="quarter" idx="12"/>
          </p:nvPr>
        </p:nvSpPr>
        <p:spPr>
          <a:noFill/>
        </p:spPr>
        <p:txBody>
          <a:bodyPr/>
          <a:lstStyle/>
          <a:p>
            <a:fld id="{099926AA-2229-40B9-A5F1-161E06087F5C}" type="slidenum">
              <a:rPr lang="en-US" smtClean="0"/>
              <a:pPr/>
              <a:t>59</a:t>
            </a:fld>
            <a:endParaRPr lang="en-US" smtClean="0"/>
          </a:p>
        </p:txBody>
      </p:sp>
      <p:sp>
        <p:nvSpPr>
          <p:cNvPr id="55304" name="Footer Placeholder 7"/>
          <p:cNvSpPr>
            <a:spLocks noGrp="1"/>
          </p:cNvSpPr>
          <p:nvPr>
            <p:ph type="ftr" sz="quarter" idx="11"/>
          </p:nvPr>
        </p:nvSpPr>
        <p:spPr>
          <a:noFill/>
        </p:spPr>
        <p:txBody>
          <a:bodyPr/>
          <a:lstStyle/>
          <a:p>
            <a:r>
              <a:rPr lang="en-US" smtClean="0"/>
              <a:t>SYSC 5704: Elements of Computer Systems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147" name="Footer Placeholder 4"/>
          <p:cNvSpPr>
            <a:spLocks noGrp="1"/>
          </p:cNvSpPr>
          <p:nvPr>
            <p:ph type="ftr" sz="quarter" idx="11"/>
          </p:nvPr>
        </p:nvSpPr>
        <p:spPr>
          <a:noFill/>
        </p:spPr>
        <p:txBody>
          <a:bodyPr/>
          <a:lstStyle/>
          <a:p>
            <a:r>
              <a:rPr lang="en-US" smtClean="0"/>
              <a:t>SYSC 5704: Elements of Computer Systems</a:t>
            </a:r>
          </a:p>
        </p:txBody>
      </p:sp>
      <p:sp>
        <p:nvSpPr>
          <p:cNvPr id="6148" name="Slide Number Placeholder 5"/>
          <p:cNvSpPr>
            <a:spLocks noGrp="1"/>
          </p:cNvSpPr>
          <p:nvPr>
            <p:ph type="sldNum" sz="quarter" idx="12"/>
          </p:nvPr>
        </p:nvSpPr>
        <p:spPr>
          <a:noFill/>
        </p:spPr>
        <p:txBody>
          <a:bodyPr/>
          <a:lstStyle/>
          <a:p>
            <a:fld id="{F7BEBA3F-AB41-4705-A997-05227A0FFE2A}" type="slidenum">
              <a:rPr lang="en-US" smtClean="0"/>
              <a:pPr/>
              <a:t>6</a:t>
            </a:fld>
            <a:endParaRPr lang="en-US" smtClean="0"/>
          </a:p>
        </p:txBody>
      </p:sp>
      <p:sp>
        <p:nvSpPr>
          <p:cNvPr id="6149" name="Rectangle 2"/>
          <p:cNvSpPr>
            <a:spLocks noGrp="1" noChangeArrowheads="1"/>
          </p:cNvSpPr>
          <p:nvPr>
            <p:ph type="title"/>
          </p:nvPr>
        </p:nvSpPr>
        <p:spPr/>
        <p:txBody>
          <a:bodyPr/>
          <a:lstStyle/>
          <a:p>
            <a:pPr eaLnBrk="1" hangingPunct="1"/>
            <a:r>
              <a:rPr lang="en-US" sz="4000" smtClean="0"/>
              <a:t>Domain Influences on Languages</a:t>
            </a:r>
          </a:p>
        </p:txBody>
      </p:sp>
      <p:sp>
        <p:nvSpPr>
          <p:cNvPr id="6150" name="Rectangle 3"/>
          <p:cNvSpPr>
            <a:spLocks noGrp="1" noChangeArrowheads="1"/>
          </p:cNvSpPr>
          <p:nvPr>
            <p:ph type="body" idx="1"/>
          </p:nvPr>
        </p:nvSpPr>
        <p:spPr/>
        <p:txBody>
          <a:bodyPr/>
          <a:lstStyle/>
          <a:p>
            <a:pPr eaLnBrk="1" hangingPunct="1">
              <a:lnSpc>
                <a:spcPct val="90000"/>
              </a:lnSpc>
            </a:pPr>
            <a:r>
              <a:rPr lang="en-US" sz="2400" smtClean="0"/>
              <a:t>Scientific applications (Fortran)</a:t>
            </a:r>
          </a:p>
          <a:p>
            <a:pPr lvl="1" eaLnBrk="1" hangingPunct="1">
              <a:lnSpc>
                <a:spcPct val="90000"/>
              </a:lnSpc>
            </a:pPr>
            <a:r>
              <a:rPr lang="en-US" sz="2000" smtClean="0"/>
              <a:t>Large number of floating point computations</a:t>
            </a:r>
          </a:p>
          <a:p>
            <a:pPr eaLnBrk="1" hangingPunct="1">
              <a:lnSpc>
                <a:spcPct val="90000"/>
              </a:lnSpc>
            </a:pPr>
            <a:r>
              <a:rPr lang="en-US" sz="2400" smtClean="0"/>
              <a:t>Business applications (Cobol) </a:t>
            </a:r>
          </a:p>
          <a:p>
            <a:pPr lvl="1" eaLnBrk="1" hangingPunct="1">
              <a:lnSpc>
                <a:spcPct val="90000"/>
              </a:lnSpc>
            </a:pPr>
            <a:r>
              <a:rPr lang="en-US" sz="2000" smtClean="0"/>
              <a:t>Produce reports, use decimal numbers and characters</a:t>
            </a:r>
          </a:p>
          <a:p>
            <a:pPr eaLnBrk="1" hangingPunct="1">
              <a:lnSpc>
                <a:spcPct val="90000"/>
              </a:lnSpc>
            </a:pPr>
            <a:r>
              <a:rPr lang="en-US" sz="2400" smtClean="0"/>
              <a:t>Artificial intelligence (LISP)</a:t>
            </a:r>
          </a:p>
          <a:p>
            <a:pPr lvl="1" eaLnBrk="1" hangingPunct="1">
              <a:lnSpc>
                <a:spcPct val="90000"/>
              </a:lnSpc>
            </a:pPr>
            <a:r>
              <a:rPr lang="en-US" sz="2000" smtClean="0"/>
              <a:t>Symbols rather than numbers manipulated</a:t>
            </a:r>
          </a:p>
          <a:p>
            <a:pPr eaLnBrk="1" hangingPunct="1">
              <a:lnSpc>
                <a:spcPct val="90000"/>
              </a:lnSpc>
            </a:pPr>
            <a:r>
              <a:rPr lang="en-US" sz="2400" smtClean="0"/>
              <a:t>Systems programming (C)</a:t>
            </a:r>
          </a:p>
          <a:p>
            <a:pPr lvl="1" eaLnBrk="1" hangingPunct="1">
              <a:lnSpc>
                <a:spcPct val="90000"/>
              </a:lnSpc>
            </a:pPr>
            <a:r>
              <a:rPr lang="en-US" sz="2000" smtClean="0"/>
              <a:t>Need efficiency because of continuous use</a:t>
            </a:r>
          </a:p>
          <a:p>
            <a:pPr eaLnBrk="1" hangingPunct="1">
              <a:lnSpc>
                <a:spcPct val="90000"/>
              </a:lnSpc>
            </a:pPr>
            <a:r>
              <a:rPr lang="en-US" sz="2400" smtClean="0"/>
              <a:t>Web Software</a:t>
            </a:r>
          </a:p>
          <a:p>
            <a:pPr lvl="1" eaLnBrk="1" hangingPunct="1">
              <a:lnSpc>
                <a:spcPct val="90000"/>
              </a:lnSpc>
            </a:pPr>
            <a:r>
              <a:rPr lang="en-US" sz="2000" smtClean="0"/>
              <a:t>markup (e.g., XHTML), scripting (e.g., PHP), general-purpose (e.g., Java)</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1150938" y="76200"/>
            <a:ext cx="7793037" cy="609600"/>
          </a:xfrm>
        </p:spPr>
        <p:txBody>
          <a:bodyPr/>
          <a:lstStyle/>
          <a:p>
            <a:r>
              <a:rPr lang="en-US" smtClean="0"/>
              <a:t>Optimizing the Stack Frame</a:t>
            </a:r>
          </a:p>
        </p:txBody>
      </p:sp>
      <p:sp>
        <p:nvSpPr>
          <p:cNvPr id="56323" name="Rectangle 1027"/>
          <p:cNvSpPr>
            <a:spLocks noGrp="1" noChangeArrowheads="1"/>
          </p:cNvSpPr>
          <p:nvPr>
            <p:ph type="body" idx="1"/>
          </p:nvPr>
        </p:nvSpPr>
        <p:spPr>
          <a:xfrm>
            <a:off x="609600" y="685800"/>
            <a:ext cx="8305800" cy="4837113"/>
          </a:xfrm>
        </p:spPr>
        <p:txBody>
          <a:bodyPr/>
          <a:lstStyle/>
          <a:p>
            <a:pPr>
              <a:lnSpc>
                <a:spcPct val="80000"/>
              </a:lnSpc>
              <a:buFontTx/>
              <a:buNone/>
            </a:pPr>
            <a:r>
              <a:rPr lang="en-GB" sz="2400" smtClean="0"/>
              <a:t>Most subroutine calls are nested inside another subroutine</a:t>
            </a:r>
          </a:p>
          <a:p>
            <a:pPr>
              <a:lnSpc>
                <a:spcPct val="80000"/>
              </a:lnSpc>
            </a:pPr>
            <a:r>
              <a:rPr lang="en-GB" sz="2400" smtClean="0"/>
              <a:t>Even main() is a subroutine</a:t>
            </a:r>
          </a:p>
          <a:p>
            <a:pPr>
              <a:lnSpc>
                <a:spcPct val="80000"/>
              </a:lnSpc>
            </a:pPr>
            <a:r>
              <a:rPr lang="en-GB" sz="2400" smtClean="0"/>
              <a:t>Parameters are MOV’d to outgoing portion of the stack </a:t>
            </a:r>
          </a:p>
        </p:txBody>
      </p:sp>
      <p:sp>
        <p:nvSpPr>
          <p:cNvPr id="56324" name="Text Box 1028"/>
          <p:cNvSpPr txBox="1">
            <a:spLocks noChangeArrowheads="1"/>
          </p:cNvSpPr>
          <p:nvPr/>
        </p:nvSpPr>
        <p:spPr bwMode="auto">
          <a:xfrm>
            <a:off x="457200" y="1905000"/>
            <a:ext cx="2941638" cy="4691063"/>
          </a:xfrm>
          <a:prstGeom prst="rect">
            <a:avLst/>
          </a:prstGeom>
          <a:noFill/>
          <a:ln w="9525">
            <a:noFill/>
            <a:miter lim="800000"/>
            <a:headEnd/>
            <a:tailEnd/>
          </a:ln>
        </p:spPr>
        <p:txBody>
          <a:bodyPr wrap="none">
            <a:spAutoFit/>
          </a:bodyPr>
          <a:lstStyle/>
          <a:p>
            <a:pPr>
              <a:buFontTx/>
              <a:buNone/>
            </a:pPr>
            <a:r>
              <a:rPr lang="en-US" sz="1800" u="sng">
                <a:latin typeface="Times New Roman" pitchFamily="18" charset="0"/>
              </a:rPr>
              <a:t>Caller (eg. main())</a:t>
            </a:r>
          </a:p>
          <a:p>
            <a:pPr>
              <a:buFontTx/>
              <a:buNone/>
            </a:pPr>
            <a:r>
              <a:rPr lang="en-US" sz="1800">
                <a:latin typeface="Courier New" pitchFamily="49" charset="0"/>
              </a:rPr>
              <a:t>ldy #intArray</a:t>
            </a:r>
          </a:p>
          <a:p>
            <a:pPr>
              <a:buFontTx/>
              <a:buNone/>
            </a:pPr>
            <a:r>
              <a:rPr lang="en-US" sz="1800">
                <a:solidFill>
                  <a:schemeClr val="hlink"/>
                </a:solidFill>
                <a:latin typeface="Courier New" pitchFamily="49" charset="0"/>
              </a:rPr>
              <a:t>sty –outgoing, x</a:t>
            </a:r>
          </a:p>
          <a:p>
            <a:pPr>
              <a:buFontTx/>
              <a:buNone/>
            </a:pPr>
            <a:r>
              <a:rPr lang="en-US" sz="1800">
                <a:latin typeface="Courier New" pitchFamily="49" charset="0"/>
              </a:rPr>
              <a:t>ldy #char1</a:t>
            </a:r>
          </a:p>
          <a:p>
            <a:pPr>
              <a:buFontTx/>
              <a:buNone/>
            </a:pPr>
            <a:r>
              <a:rPr lang="en-US" sz="1800">
                <a:solidFill>
                  <a:schemeClr val="hlink"/>
                </a:solidFill>
                <a:latin typeface="Courier New" pitchFamily="49" charset="0"/>
              </a:rPr>
              <a:t>sty –(outgoing+2), x</a:t>
            </a:r>
          </a:p>
          <a:p>
            <a:pPr>
              <a:buFontTx/>
              <a:buNone/>
            </a:pPr>
            <a:r>
              <a:rPr lang="en-US" sz="1800">
                <a:latin typeface="Courier New" pitchFamily="49" charset="0"/>
              </a:rPr>
              <a:t>ldd anInt</a:t>
            </a:r>
          </a:p>
          <a:p>
            <a:pPr>
              <a:buFontTx/>
              <a:buNone/>
            </a:pPr>
            <a:r>
              <a:rPr lang="en-US" sz="1800">
                <a:solidFill>
                  <a:schemeClr val="hlink"/>
                </a:solidFill>
                <a:latin typeface="Courier New" pitchFamily="49" charset="0"/>
              </a:rPr>
              <a:t>std –(outgoing+4), x</a:t>
            </a:r>
          </a:p>
          <a:p>
            <a:pPr>
              <a:buFontTx/>
              <a:buNone/>
            </a:pPr>
            <a:r>
              <a:rPr lang="en-US" sz="1800">
                <a:latin typeface="Courier New" pitchFamily="49" charset="0"/>
              </a:rPr>
              <a:t>ldab char1</a:t>
            </a:r>
          </a:p>
          <a:p>
            <a:pPr>
              <a:buFontTx/>
              <a:buNone/>
            </a:pPr>
            <a:r>
              <a:rPr lang="en-US" sz="1800">
                <a:latin typeface="Courier New" pitchFamily="49" charset="0"/>
              </a:rPr>
              <a:t>clra</a:t>
            </a:r>
          </a:p>
          <a:p>
            <a:pPr>
              <a:buFontTx/>
              <a:buNone/>
            </a:pPr>
            <a:r>
              <a:rPr lang="en-US" sz="1800">
                <a:solidFill>
                  <a:schemeClr val="hlink"/>
                </a:solidFill>
                <a:latin typeface="Courier New" pitchFamily="49" charset="0"/>
              </a:rPr>
              <a:t>std –(outgoing+6), x</a:t>
            </a:r>
          </a:p>
          <a:p>
            <a:pPr>
              <a:buFontTx/>
              <a:buNone/>
            </a:pPr>
            <a:r>
              <a:rPr lang="en-US" sz="1800">
                <a:latin typeface="Courier New" pitchFamily="49" charset="0"/>
              </a:rPr>
              <a:t>ldab char2</a:t>
            </a:r>
          </a:p>
          <a:p>
            <a:pPr>
              <a:buFontTx/>
              <a:buNone/>
            </a:pPr>
            <a:r>
              <a:rPr lang="en-US" sz="1800">
                <a:latin typeface="Courier New" pitchFamily="49" charset="0"/>
              </a:rPr>
              <a:t>clra</a:t>
            </a:r>
          </a:p>
          <a:p>
            <a:pPr>
              <a:buFontTx/>
              <a:buNone/>
            </a:pPr>
            <a:r>
              <a:rPr lang="en-US" sz="1800">
                <a:latin typeface="Courier New" pitchFamily="49" charset="0"/>
              </a:rPr>
              <a:t>jsr _func1</a:t>
            </a:r>
          </a:p>
          <a:p>
            <a:pPr>
              <a:buFontTx/>
              <a:buNone/>
            </a:pPr>
            <a:endParaRPr lang="en-CA" sz="1800">
              <a:latin typeface="Courier New" pitchFamily="49" charset="0"/>
            </a:endParaRPr>
          </a:p>
        </p:txBody>
      </p:sp>
      <p:sp>
        <p:nvSpPr>
          <p:cNvPr id="56325" name="Text Box 1029"/>
          <p:cNvSpPr txBox="1">
            <a:spLocks noChangeArrowheads="1"/>
          </p:cNvSpPr>
          <p:nvPr/>
        </p:nvSpPr>
        <p:spPr bwMode="auto">
          <a:xfrm>
            <a:off x="3276600" y="1905000"/>
            <a:ext cx="4746625" cy="4025900"/>
          </a:xfrm>
          <a:prstGeom prst="rect">
            <a:avLst/>
          </a:prstGeom>
          <a:noFill/>
          <a:ln w="9525">
            <a:noFill/>
            <a:miter lim="800000"/>
            <a:headEnd/>
            <a:tailEnd/>
          </a:ln>
        </p:spPr>
        <p:txBody>
          <a:bodyPr wrap="none">
            <a:spAutoFit/>
          </a:bodyPr>
          <a:lstStyle/>
          <a:p>
            <a:pPr>
              <a:buFontTx/>
              <a:buNone/>
            </a:pPr>
            <a:r>
              <a:rPr lang="en-US" sz="1800" u="sng">
                <a:latin typeface="Times New Roman" pitchFamily="18" charset="0"/>
              </a:rPr>
              <a:t>Subroutine</a:t>
            </a:r>
          </a:p>
          <a:p>
            <a:pPr>
              <a:buFontTx/>
              <a:buNone/>
            </a:pPr>
            <a:endParaRPr lang="en-US" sz="1800" u="sng">
              <a:latin typeface="Times New Roman" pitchFamily="18" charset="0"/>
            </a:endParaRPr>
          </a:p>
          <a:p>
            <a:pPr>
              <a:buFontTx/>
              <a:buNone/>
            </a:pPr>
            <a:r>
              <a:rPr lang="en-US" sz="1800">
                <a:latin typeface="Courier New" pitchFamily="49" charset="0"/>
              </a:rPr>
              <a:t>_func1::</a:t>
            </a:r>
          </a:p>
          <a:p>
            <a:pPr>
              <a:buFontTx/>
              <a:buNone/>
            </a:pPr>
            <a:r>
              <a:rPr lang="en-US" sz="1800">
                <a:latin typeface="Courier New" pitchFamily="49" charset="0"/>
              </a:rPr>
              <a:t>  pshd		; Save arg[0]</a:t>
            </a:r>
          </a:p>
          <a:p>
            <a:pPr>
              <a:buFontTx/>
              <a:buNone/>
            </a:pPr>
            <a:r>
              <a:rPr lang="en-US" sz="1800">
                <a:latin typeface="Courier New" pitchFamily="49" charset="0"/>
              </a:rPr>
              <a:t>  pshx		; Save X</a:t>
            </a:r>
          </a:p>
          <a:p>
            <a:pPr>
              <a:buFontTx/>
              <a:buNone/>
            </a:pPr>
            <a:r>
              <a:rPr lang="en-US" sz="1800">
                <a:latin typeface="Courier New" pitchFamily="49" charset="0"/>
              </a:rPr>
              <a:t>  tfr s, x</a:t>
            </a:r>
          </a:p>
          <a:p>
            <a:pPr>
              <a:buFontTx/>
              <a:buNone/>
            </a:pPr>
            <a:r>
              <a:rPr lang="en-US" sz="1800">
                <a:latin typeface="Courier New" pitchFamily="49" charset="0"/>
              </a:rPr>
              <a:t>  leas </a:t>
            </a:r>
            <a:r>
              <a:rPr lang="en-US" sz="1800">
                <a:solidFill>
                  <a:schemeClr val="hlink"/>
                </a:solidFill>
                <a:latin typeface="Courier New" pitchFamily="49" charset="0"/>
              </a:rPr>
              <a:t>–6</a:t>
            </a:r>
            <a:r>
              <a:rPr lang="en-US" sz="1800">
                <a:latin typeface="Courier New" pitchFamily="49" charset="0"/>
              </a:rPr>
              <a:t>, sp ; Allocate local</a:t>
            </a:r>
          </a:p>
          <a:p>
            <a:pPr>
              <a:buFontTx/>
              <a:buNone/>
            </a:pPr>
            <a:r>
              <a:rPr lang="en-US" sz="1800">
                <a:latin typeface="Courier New" pitchFamily="49" charset="0"/>
              </a:rPr>
              <a:t>  . . .</a:t>
            </a:r>
          </a:p>
          <a:p>
            <a:pPr>
              <a:buFontTx/>
              <a:buNone/>
            </a:pPr>
            <a:r>
              <a:rPr lang="en-US" sz="1800">
                <a:latin typeface="Courier New" pitchFamily="49" charset="0"/>
              </a:rPr>
              <a:t>  tfr x, s	; Deallocate local</a:t>
            </a:r>
          </a:p>
          <a:p>
            <a:pPr>
              <a:buFontTx/>
              <a:buNone/>
            </a:pPr>
            <a:r>
              <a:rPr lang="en-US" sz="1800">
                <a:latin typeface="Courier New" pitchFamily="49" charset="0"/>
              </a:rPr>
              <a:t>  pulx		; Restore X</a:t>
            </a:r>
          </a:p>
          <a:p>
            <a:pPr>
              <a:buFontTx/>
              <a:buNone/>
            </a:pPr>
            <a:r>
              <a:rPr lang="en-US" sz="1800">
                <a:latin typeface="Courier New" pitchFamily="49" charset="0"/>
              </a:rPr>
              <a:t>  leas 2,sp 	; Get rid of arg[0]</a:t>
            </a:r>
          </a:p>
          <a:p>
            <a:pPr>
              <a:buFontTx/>
              <a:buNone/>
            </a:pPr>
            <a:r>
              <a:rPr lang="en-US" sz="1800">
                <a:latin typeface="Courier New" pitchFamily="49" charset="0"/>
              </a:rPr>
              <a:t>  rts</a:t>
            </a:r>
            <a:endParaRPr lang="en-CA" sz="1800">
              <a:latin typeface="Courier New" pitchFamily="49" charset="0"/>
            </a:endParaRPr>
          </a:p>
        </p:txBody>
      </p:sp>
      <p:sp>
        <p:nvSpPr>
          <p:cNvPr id="56326" name="Date Placeholder 5"/>
          <p:cNvSpPr>
            <a:spLocks noGrp="1"/>
          </p:cNvSpPr>
          <p:nvPr>
            <p:ph type="dt" sz="quarter" idx="10"/>
          </p:nvPr>
        </p:nvSpPr>
        <p:spPr>
          <a:noFill/>
        </p:spPr>
        <p:txBody>
          <a:bodyPr/>
          <a:lstStyle/>
          <a:p>
            <a:r>
              <a:rPr lang="en-US" dirty="0" smtClean="0"/>
              <a:t>Fall 2012</a:t>
            </a:r>
            <a:endParaRPr lang="en-US" dirty="0" smtClean="0"/>
          </a:p>
        </p:txBody>
      </p:sp>
      <p:sp>
        <p:nvSpPr>
          <p:cNvPr id="56327" name="Slide Number Placeholder 6"/>
          <p:cNvSpPr>
            <a:spLocks noGrp="1"/>
          </p:cNvSpPr>
          <p:nvPr>
            <p:ph type="sldNum" sz="quarter" idx="12"/>
          </p:nvPr>
        </p:nvSpPr>
        <p:spPr>
          <a:noFill/>
        </p:spPr>
        <p:txBody>
          <a:bodyPr/>
          <a:lstStyle/>
          <a:p>
            <a:fld id="{592D6D8B-4AE8-4A69-AE0F-6CD8A3CA2D91}" type="slidenum">
              <a:rPr lang="en-US" smtClean="0"/>
              <a:pPr/>
              <a:t>60</a:t>
            </a:fld>
            <a:endParaRPr lang="en-US" smtClean="0"/>
          </a:p>
        </p:txBody>
      </p:sp>
      <p:sp>
        <p:nvSpPr>
          <p:cNvPr id="56328" name="Footer Placeholder 7"/>
          <p:cNvSpPr>
            <a:spLocks noGrp="1"/>
          </p:cNvSpPr>
          <p:nvPr>
            <p:ph type="ftr" sz="quarter" idx="11"/>
          </p:nvPr>
        </p:nvSpPr>
        <p:spPr>
          <a:noFill/>
        </p:spPr>
        <p:txBody>
          <a:bodyPr/>
          <a:lstStyle/>
          <a:p>
            <a:r>
              <a:rPr lang="en-US" smtClean="0"/>
              <a:t>SYSC 5704: Elements of Computer Systems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7347" name="Footer Placeholder 4"/>
          <p:cNvSpPr>
            <a:spLocks noGrp="1"/>
          </p:cNvSpPr>
          <p:nvPr>
            <p:ph type="ftr" sz="quarter" idx="11"/>
          </p:nvPr>
        </p:nvSpPr>
        <p:spPr>
          <a:noFill/>
        </p:spPr>
        <p:txBody>
          <a:bodyPr/>
          <a:lstStyle/>
          <a:p>
            <a:r>
              <a:rPr lang="en-US" smtClean="0"/>
              <a:t>SYSC 5704: Elements of Computer Systems</a:t>
            </a:r>
          </a:p>
        </p:txBody>
      </p:sp>
      <p:sp>
        <p:nvSpPr>
          <p:cNvPr id="57348" name="Slide Number Placeholder 5"/>
          <p:cNvSpPr>
            <a:spLocks noGrp="1"/>
          </p:cNvSpPr>
          <p:nvPr>
            <p:ph type="sldNum" sz="quarter" idx="12"/>
          </p:nvPr>
        </p:nvSpPr>
        <p:spPr>
          <a:noFill/>
        </p:spPr>
        <p:txBody>
          <a:bodyPr/>
          <a:lstStyle/>
          <a:p>
            <a:fld id="{5BB07654-D0B3-4778-AAC8-F4A18930B3FA}" type="slidenum">
              <a:rPr lang="en-US" smtClean="0"/>
              <a:pPr/>
              <a:t>61</a:t>
            </a:fld>
            <a:endParaRPr lang="en-US" smtClean="0"/>
          </a:p>
        </p:txBody>
      </p:sp>
      <p:sp>
        <p:nvSpPr>
          <p:cNvPr id="57349" name="Rectangle 2"/>
          <p:cNvSpPr>
            <a:spLocks noGrp="1" noChangeArrowheads="1"/>
          </p:cNvSpPr>
          <p:nvPr>
            <p:ph type="title"/>
          </p:nvPr>
        </p:nvSpPr>
        <p:spPr/>
        <p:txBody>
          <a:bodyPr/>
          <a:lstStyle/>
          <a:p>
            <a:pPr eaLnBrk="1" hangingPunct="1"/>
            <a:r>
              <a:rPr lang="en-US" smtClean="0"/>
              <a:t>Case Study: Register Windows</a:t>
            </a:r>
          </a:p>
        </p:txBody>
      </p:sp>
      <p:sp>
        <p:nvSpPr>
          <p:cNvPr id="57350" name="Rectangle 3"/>
          <p:cNvSpPr>
            <a:spLocks noGrp="1" noChangeArrowheads="1"/>
          </p:cNvSpPr>
          <p:nvPr>
            <p:ph type="body" idx="1"/>
          </p:nvPr>
        </p:nvSpPr>
        <p:spPr>
          <a:xfrm>
            <a:off x="457200" y="2027238"/>
            <a:ext cx="8229600" cy="4525962"/>
          </a:xfrm>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Another solution? Optimizing compiler (remove procedure overhead so that object code is efficient but then source code is still encapsulated for future growth)</a:t>
            </a:r>
          </a:p>
        </p:txBody>
      </p:sp>
      <p:pic>
        <p:nvPicPr>
          <p:cNvPr id="57351" name="Picture 7" descr="figure6-19.gif"/>
          <p:cNvPicPr>
            <a:picLocks noChangeAspect="1"/>
          </p:cNvPicPr>
          <p:nvPr/>
        </p:nvPicPr>
        <p:blipFill>
          <a:blip r:embed="rId3" cstate="print"/>
          <a:srcRect/>
          <a:stretch>
            <a:fillRect/>
          </a:stretch>
        </p:blipFill>
        <p:spPr bwMode="auto">
          <a:xfrm>
            <a:off x="3286125" y="1143000"/>
            <a:ext cx="5857875" cy="4067175"/>
          </a:xfrm>
          <a:prstGeom prst="rect">
            <a:avLst/>
          </a:prstGeom>
          <a:noFill/>
          <a:ln w="9525">
            <a:noFill/>
            <a:miter lim="800000"/>
            <a:headEnd/>
            <a:tailEnd/>
          </a:ln>
        </p:spPr>
      </p:pic>
      <p:pic>
        <p:nvPicPr>
          <p:cNvPr id="57352" name="Picture 8" descr="figure6-18.gif"/>
          <p:cNvPicPr>
            <a:picLocks noChangeAspect="1"/>
          </p:cNvPicPr>
          <p:nvPr/>
        </p:nvPicPr>
        <p:blipFill>
          <a:blip r:embed="rId4" cstate="print"/>
          <a:srcRect/>
          <a:stretch>
            <a:fillRect/>
          </a:stretch>
        </p:blipFill>
        <p:spPr bwMode="auto">
          <a:xfrm>
            <a:off x="152400" y="1323975"/>
            <a:ext cx="323850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8371" name="Footer Placeholder 4"/>
          <p:cNvSpPr>
            <a:spLocks noGrp="1"/>
          </p:cNvSpPr>
          <p:nvPr>
            <p:ph type="ftr" sz="quarter" idx="11"/>
          </p:nvPr>
        </p:nvSpPr>
        <p:spPr>
          <a:noFill/>
        </p:spPr>
        <p:txBody>
          <a:bodyPr/>
          <a:lstStyle/>
          <a:p>
            <a:r>
              <a:rPr lang="en-US" smtClean="0"/>
              <a:t>SYSC 5704: Elements of Computer Systems</a:t>
            </a:r>
          </a:p>
        </p:txBody>
      </p:sp>
      <p:sp>
        <p:nvSpPr>
          <p:cNvPr id="58372" name="Slide Number Placeholder 5"/>
          <p:cNvSpPr>
            <a:spLocks noGrp="1"/>
          </p:cNvSpPr>
          <p:nvPr>
            <p:ph type="sldNum" sz="quarter" idx="12"/>
          </p:nvPr>
        </p:nvSpPr>
        <p:spPr>
          <a:noFill/>
        </p:spPr>
        <p:txBody>
          <a:bodyPr/>
          <a:lstStyle/>
          <a:p>
            <a:fld id="{20D71F0C-2A0A-44DD-B3D7-C84B600BCEC7}" type="slidenum">
              <a:rPr lang="en-US" smtClean="0"/>
              <a:pPr/>
              <a:t>62</a:t>
            </a:fld>
            <a:endParaRPr lang="en-US" smtClean="0"/>
          </a:p>
        </p:txBody>
      </p:sp>
      <p:sp>
        <p:nvSpPr>
          <p:cNvPr id="58373" name="Rectangle 2"/>
          <p:cNvSpPr>
            <a:spLocks noGrp="1" noChangeArrowheads="1"/>
          </p:cNvSpPr>
          <p:nvPr>
            <p:ph type="title"/>
          </p:nvPr>
        </p:nvSpPr>
        <p:spPr/>
        <p:txBody>
          <a:bodyPr/>
          <a:lstStyle/>
          <a:p>
            <a:pPr eaLnBrk="1" hangingPunct="1"/>
            <a:r>
              <a:rPr lang="en-US" smtClean="0"/>
              <a:t>Interpreted Languages</a:t>
            </a:r>
          </a:p>
        </p:txBody>
      </p:sp>
      <p:sp>
        <p:nvSpPr>
          <p:cNvPr id="58374" name="Rectangle 3"/>
          <p:cNvSpPr>
            <a:spLocks noGrp="1" noChangeArrowheads="1"/>
          </p:cNvSpPr>
          <p:nvPr>
            <p:ph type="body" idx="1"/>
          </p:nvPr>
        </p:nvSpPr>
        <p:spPr>
          <a:xfrm>
            <a:off x="457200" y="1447800"/>
            <a:ext cx="8229600" cy="4525963"/>
          </a:xfrm>
        </p:spPr>
        <p:txBody>
          <a:bodyPr/>
          <a:lstStyle/>
          <a:p>
            <a:pPr eaLnBrk="1" hangingPunct="1"/>
            <a:r>
              <a:rPr lang="en-US" sz="2400" smtClean="0"/>
              <a:t>Compilation is </a:t>
            </a:r>
            <a:r>
              <a:rPr lang="en-US" sz="2400" smtClean="0">
                <a:solidFill>
                  <a:schemeClr val="accent2"/>
                </a:solidFill>
              </a:rPr>
              <a:t>static</a:t>
            </a:r>
            <a:r>
              <a:rPr lang="en-US" sz="2400" smtClean="0"/>
              <a:t> execution</a:t>
            </a:r>
          </a:p>
          <a:p>
            <a:pPr lvl="1" eaLnBrk="1" hangingPunct="1"/>
            <a:r>
              <a:rPr lang="en-US" sz="2400" smtClean="0"/>
              <a:t>Slow translation, fast execution</a:t>
            </a:r>
          </a:p>
          <a:p>
            <a:pPr eaLnBrk="1" hangingPunct="1"/>
            <a:r>
              <a:rPr lang="en-US" sz="2400" smtClean="0"/>
              <a:t>Pure Interpretation is </a:t>
            </a:r>
            <a:r>
              <a:rPr lang="en-US" sz="2400" smtClean="0">
                <a:solidFill>
                  <a:schemeClr val="accent2"/>
                </a:solidFill>
              </a:rPr>
              <a:t>dynamic</a:t>
            </a:r>
            <a:r>
              <a:rPr lang="en-US" sz="2400" smtClean="0"/>
              <a:t> execution</a:t>
            </a:r>
          </a:p>
          <a:p>
            <a:pPr lvl="1" eaLnBrk="1" hangingPunct="1"/>
            <a:r>
              <a:rPr lang="en-US" sz="2400" smtClean="0"/>
              <a:t>Programs interpreted by another program known as an interpreter</a:t>
            </a:r>
          </a:p>
          <a:p>
            <a:pPr lvl="1" eaLnBrk="1" hangingPunct="1"/>
            <a:r>
              <a:rPr lang="en-US" sz="2400" smtClean="0"/>
              <a:t>Compile-and-execute on-the-fly</a:t>
            </a:r>
          </a:p>
          <a:p>
            <a:pPr eaLnBrk="1" hangingPunct="1"/>
            <a:r>
              <a:rPr lang="en-US" sz="2400" smtClean="0"/>
              <a:t>Easier implementation of programs (run-time errors can easily and immediately displayed)</a:t>
            </a:r>
          </a:p>
          <a:p>
            <a:pPr eaLnBrk="1" hangingPunct="1"/>
            <a:r>
              <a:rPr lang="en-US" sz="2400" smtClean="0"/>
              <a:t>Slower execution (10 to 100 times slower than compiled)</a:t>
            </a:r>
          </a:p>
          <a:p>
            <a:pPr eaLnBrk="1" hangingPunct="1"/>
            <a:r>
              <a:rPr lang="en-US" sz="2400" smtClean="0"/>
              <a:t>Often requires more space</a:t>
            </a:r>
          </a:p>
          <a:p>
            <a:pPr eaLnBrk="1" hangingPunct="1"/>
            <a:r>
              <a:rPr lang="en-US" sz="2400" smtClean="0"/>
              <a:t>Became rare on HLLs but significant comeback with some Web scripting languages (e.g., JavaScript)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9395" name="Footer Placeholder 4"/>
          <p:cNvSpPr>
            <a:spLocks noGrp="1"/>
          </p:cNvSpPr>
          <p:nvPr>
            <p:ph type="ftr" sz="quarter" idx="11"/>
          </p:nvPr>
        </p:nvSpPr>
        <p:spPr>
          <a:noFill/>
        </p:spPr>
        <p:txBody>
          <a:bodyPr/>
          <a:lstStyle/>
          <a:p>
            <a:r>
              <a:rPr lang="en-US" smtClean="0"/>
              <a:t>SYSC 5704: Elements of Computer Systems</a:t>
            </a:r>
          </a:p>
        </p:txBody>
      </p:sp>
      <p:sp>
        <p:nvSpPr>
          <p:cNvPr id="59396" name="Slide Number Placeholder 5"/>
          <p:cNvSpPr>
            <a:spLocks noGrp="1"/>
          </p:cNvSpPr>
          <p:nvPr>
            <p:ph type="sldNum" sz="quarter" idx="12"/>
          </p:nvPr>
        </p:nvSpPr>
        <p:spPr>
          <a:noFill/>
        </p:spPr>
        <p:txBody>
          <a:bodyPr/>
          <a:lstStyle/>
          <a:p>
            <a:fld id="{A5F93DAE-ACB4-42F2-8EAC-9AFFC88FD627}" type="slidenum">
              <a:rPr lang="en-US" smtClean="0"/>
              <a:pPr/>
              <a:t>63</a:t>
            </a:fld>
            <a:endParaRPr lang="en-US" smtClean="0"/>
          </a:p>
        </p:txBody>
      </p:sp>
      <p:sp>
        <p:nvSpPr>
          <p:cNvPr id="59397" name="Rectangle 2"/>
          <p:cNvSpPr>
            <a:spLocks noGrp="1" noChangeArrowheads="1"/>
          </p:cNvSpPr>
          <p:nvPr>
            <p:ph type="title"/>
          </p:nvPr>
        </p:nvSpPr>
        <p:spPr/>
        <p:txBody>
          <a:bodyPr/>
          <a:lstStyle/>
          <a:p>
            <a:pPr eaLnBrk="1" hangingPunct="1"/>
            <a:endParaRPr lang="en-US" smtClean="0"/>
          </a:p>
        </p:txBody>
      </p:sp>
      <p:pic>
        <p:nvPicPr>
          <p:cNvPr id="59398" name="Picture 3"/>
          <p:cNvPicPr>
            <a:picLocks noGrp="1" noChangeAspect="1" noChangeArrowheads="1"/>
          </p:cNvPicPr>
          <p:nvPr>
            <p:ph idx="1"/>
          </p:nvPr>
        </p:nvPicPr>
        <p:blipFill>
          <a:blip r:embed="rId2" cstate="print"/>
          <a:srcRect/>
          <a:stretch>
            <a:fillRect/>
          </a:stretch>
        </p:blipFill>
        <p:spPr>
          <a:xfrm>
            <a:off x="2674938" y="304800"/>
            <a:ext cx="4435475" cy="5791200"/>
          </a:xfrm>
          <a:noFill/>
        </p:spPr>
      </p:pic>
      <p:sp>
        <p:nvSpPr>
          <p:cNvPr id="59399" name="Oval 6"/>
          <p:cNvSpPr>
            <a:spLocks noChangeArrowheads="1"/>
          </p:cNvSpPr>
          <p:nvPr/>
        </p:nvSpPr>
        <p:spPr bwMode="auto">
          <a:xfrm>
            <a:off x="1066800" y="2133600"/>
            <a:ext cx="5791200" cy="3124200"/>
          </a:xfrm>
          <a:prstGeom prst="ellipse">
            <a:avLst/>
          </a:prstGeom>
          <a:noFill/>
          <a:ln w="9525" algn="ctr">
            <a:noFill/>
            <a:round/>
            <a:headEnd/>
            <a:tailEnd/>
          </a:ln>
        </p:spPr>
        <p:txBody>
          <a:bodyPr/>
          <a:lstStyle/>
          <a:p>
            <a:pPr marL="342900" indent="-342900"/>
            <a:endParaRPr lang="en-US"/>
          </a:p>
        </p:txBody>
      </p:sp>
      <p:sp>
        <p:nvSpPr>
          <p:cNvPr id="59400" name="Oval 14"/>
          <p:cNvSpPr>
            <a:spLocks noChangeArrowheads="1"/>
          </p:cNvSpPr>
          <p:nvPr/>
        </p:nvSpPr>
        <p:spPr bwMode="auto">
          <a:xfrm>
            <a:off x="1981200" y="838200"/>
            <a:ext cx="5334000" cy="4953000"/>
          </a:xfrm>
          <a:prstGeom prst="ellipse">
            <a:avLst/>
          </a:prstGeom>
          <a:noFill/>
          <a:ln w="9525" algn="ctr">
            <a:solidFill>
              <a:srgbClr val="FF0000"/>
            </a:solidFill>
            <a:round/>
            <a:headEnd/>
            <a:tailEnd/>
          </a:ln>
        </p:spPr>
        <p:txBody>
          <a:bodyPr/>
          <a:lstStyle/>
          <a:p>
            <a:pPr marL="342900" indent="-342900"/>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0419" name="Footer Placeholder 4"/>
          <p:cNvSpPr>
            <a:spLocks noGrp="1"/>
          </p:cNvSpPr>
          <p:nvPr>
            <p:ph type="ftr" sz="quarter" idx="11"/>
          </p:nvPr>
        </p:nvSpPr>
        <p:spPr>
          <a:noFill/>
        </p:spPr>
        <p:txBody>
          <a:bodyPr/>
          <a:lstStyle/>
          <a:p>
            <a:r>
              <a:rPr lang="en-US" smtClean="0"/>
              <a:t>SYSC 5704: Elements of Computer Systems</a:t>
            </a:r>
          </a:p>
        </p:txBody>
      </p:sp>
      <p:sp>
        <p:nvSpPr>
          <p:cNvPr id="60420" name="Slide Number Placeholder 5"/>
          <p:cNvSpPr>
            <a:spLocks noGrp="1"/>
          </p:cNvSpPr>
          <p:nvPr>
            <p:ph type="sldNum" sz="quarter" idx="12"/>
          </p:nvPr>
        </p:nvSpPr>
        <p:spPr>
          <a:noFill/>
        </p:spPr>
        <p:txBody>
          <a:bodyPr/>
          <a:lstStyle/>
          <a:p>
            <a:fld id="{F02907DE-FB41-4CCB-90A0-839BA6890846}" type="slidenum">
              <a:rPr lang="en-US" smtClean="0"/>
              <a:pPr/>
              <a:t>64</a:t>
            </a:fld>
            <a:endParaRPr lang="en-US" smtClean="0"/>
          </a:p>
        </p:txBody>
      </p:sp>
      <p:sp>
        <p:nvSpPr>
          <p:cNvPr id="60421" name="Rectangle 2"/>
          <p:cNvSpPr>
            <a:spLocks noGrp="1" noChangeArrowheads="1"/>
          </p:cNvSpPr>
          <p:nvPr>
            <p:ph type="title"/>
          </p:nvPr>
        </p:nvSpPr>
        <p:spPr/>
        <p:txBody>
          <a:bodyPr/>
          <a:lstStyle/>
          <a:p>
            <a:pPr eaLnBrk="1" hangingPunct="1"/>
            <a:r>
              <a:rPr lang="en-US" smtClean="0"/>
              <a:t>Hybrid implementation systems</a:t>
            </a:r>
          </a:p>
        </p:txBody>
      </p:sp>
      <p:sp>
        <p:nvSpPr>
          <p:cNvPr id="60422" name="Rectangle 3"/>
          <p:cNvSpPr>
            <a:spLocks noGrp="1" noChangeArrowheads="1"/>
          </p:cNvSpPr>
          <p:nvPr>
            <p:ph type="body" idx="1"/>
          </p:nvPr>
        </p:nvSpPr>
        <p:spPr/>
        <p:txBody>
          <a:bodyPr/>
          <a:lstStyle/>
          <a:p>
            <a:pPr eaLnBrk="1" hangingPunct="1">
              <a:lnSpc>
                <a:spcPct val="90000"/>
              </a:lnSpc>
            </a:pPr>
            <a:r>
              <a:rPr lang="en-US" sz="2400" smtClean="0"/>
              <a:t>A compromise between compilers and pure interpreters</a:t>
            </a:r>
          </a:p>
          <a:p>
            <a:pPr eaLnBrk="1" hangingPunct="1">
              <a:lnSpc>
                <a:spcPct val="90000"/>
              </a:lnSpc>
            </a:pPr>
            <a:r>
              <a:rPr lang="en-US" sz="2400" smtClean="0"/>
              <a:t>A HLL program is translated to an intermediate language that allows easy interpretation</a:t>
            </a:r>
          </a:p>
          <a:p>
            <a:pPr eaLnBrk="1" hangingPunct="1">
              <a:lnSpc>
                <a:spcPct val="90000"/>
              </a:lnSpc>
            </a:pPr>
            <a:r>
              <a:rPr lang="en-US" sz="2400" smtClean="0"/>
              <a:t>Faster than pure interpretation</a:t>
            </a:r>
          </a:p>
          <a:p>
            <a:pPr eaLnBrk="1" hangingPunct="1">
              <a:lnSpc>
                <a:spcPct val="90000"/>
              </a:lnSpc>
            </a:pPr>
            <a:r>
              <a:rPr lang="en-US" sz="2400" smtClean="0"/>
              <a:t>Examples</a:t>
            </a:r>
          </a:p>
          <a:p>
            <a:pPr lvl="1" eaLnBrk="1" hangingPunct="1">
              <a:lnSpc>
                <a:spcPct val="90000"/>
              </a:lnSpc>
            </a:pPr>
            <a:r>
              <a:rPr lang="en-US" sz="2400" smtClean="0"/>
              <a:t>Perl programs are partially compiled to detect errors before interpretation</a:t>
            </a:r>
          </a:p>
          <a:p>
            <a:pPr lvl="1" eaLnBrk="1" hangingPunct="1">
              <a:lnSpc>
                <a:spcPct val="90000"/>
              </a:lnSpc>
            </a:pPr>
            <a:r>
              <a:rPr lang="en-US" sz="2400" smtClean="0"/>
              <a:t>Initial implementations of Java were hybrid; the intermediate form, </a:t>
            </a:r>
            <a:r>
              <a:rPr lang="en-US" sz="2400" i="1" smtClean="0"/>
              <a:t>byte code</a:t>
            </a:r>
            <a:r>
              <a:rPr lang="en-US" sz="2400" smtClean="0"/>
              <a:t>, provides portability to any machine that has a byte code interpreter and a run-time system (together, these are called </a:t>
            </a:r>
            <a:r>
              <a:rPr lang="en-US" sz="2400" i="1" smtClean="0"/>
              <a:t>Java Virtual Machine</a:t>
            </a:r>
            <a:r>
              <a:rPr lang="en-US" sz="2400" smtClean="0"/>
              <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1443" name="Footer Placeholder 4"/>
          <p:cNvSpPr>
            <a:spLocks noGrp="1"/>
          </p:cNvSpPr>
          <p:nvPr>
            <p:ph type="ftr" sz="quarter" idx="11"/>
          </p:nvPr>
        </p:nvSpPr>
        <p:spPr>
          <a:noFill/>
        </p:spPr>
        <p:txBody>
          <a:bodyPr/>
          <a:lstStyle/>
          <a:p>
            <a:r>
              <a:rPr lang="en-US" smtClean="0"/>
              <a:t>SYSC 5704: Elements of Computer Systems</a:t>
            </a:r>
          </a:p>
        </p:txBody>
      </p:sp>
      <p:sp>
        <p:nvSpPr>
          <p:cNvPr id="61444" name="Slide Number Placeholder 5"/>
          <p:cNvSpPr>
            <a:spLocks noGrp="1"/>
          </p:cNvSpPr>
          <p:nvPr>
            <p:ph type="sldNum" sz="quarter" idx="12"/>
          </p:nvPr>
        </p:nvSpPr>
        <p:spPr>
          <a:noFill/>
        </p:spPr>
        <p:txBody>
          <a:bodyPr/>
          <a:lstStyle/>
          <a:p>
            <a:fld id="{1B9F47B5-3451-444A-9737-6E1061C39D6F}" type="slidenum">
              <a:rPr lang="en-US" smtClean="0"/>
              <a:pPr/>
              <a:t>65</a:t>
            </a:fld>
            <a:endParaRPr lang="en-US" smtClean="0"/>
          </a:p>
        </p:txBody>
      </p:sp>
      <p:sp>
        <p:nvSpPr>
          <p:cNvPr id="61445" name="Rectangle 2"/>
          <p:cNvSpPr>
            <a:spLocks noGrp="1" noChangeArrowheads="1"/>
          </p:cNvSpPr>
          <p:nvPr>
            <p:ph type="title"/>
          </p:nvPr>
        </p:nvSpPr>
        <p:spPr/>
        <p:txBody>
          <a:bodyPr/>
          <a:lstStyle/>
          <a:p>
            <a:pPr eaLnBrk="1" hangingPunct="1"/>
            <a:endParaRPr lang="en-US" smtClean="0"/>
          </a:p>
        </p:txBody>
      </p:sp>
      <p:pic>
        <p:nvPicPr>
          <p:cNvPr id="61446" name="Picture 3"/>
          <p:cNvPicPr>
            <a:picLocks noGrp="1" noChangeAspect="1" noChangeArrowheads="1"/>
          </p:cNvPicPr>
          <p:nvPr>
            <p:ph idx="1"/>
          </p:nvPr>
        </p:nvPicPr>
        <p:blipFill>
          <a:blip r:embed="rId2" cstate="print"/>
          <a:srcRect/>
          <a:stretch>
            <a:fillRect/>
          </a:stretch>
        </p:blipFill>
        <p:spPr>
          <a:xfrm>
            <a:off x="3740150" y="152400"/>
            <a:ext cx="1997075" cy="5943600"/>
          </a:xfr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2467" name="Footer Placeholder 4"/>
          <p:cNvSpPr>
            <a:spLocks noGrp="1"/>
          </p:cNvSpPr>
          <p:nvPr>
            <p:ph type="ftr" sz="quarter" idx="11"/>
          </p:nvPr>
        </p:nvSpPr>
        <p:spPr>
          <a:noFill/>
        </p:spPr>
        <p:txBody>
          <a:bodyPr/>
          <a:lstStyle/>
          <a:p>
            <a:r>
              <a:rPr lang="en-US" smtClean="0"/>
              <a:t>SYSC 5704: Elements of Computer Systems</a:t>
            </a:r>
          </a:p>
        </p:txBody>
      </p:sp>
      <p:sp>
        <p:nvSpPr>
          <p:cNvPr id="62468" name="Slide Number Placeholder 5"/>
          <p:cNvSpPr>
            <a:spLocks noGrp="1"/>
          </p:cNvSpPr>
          <p:nvPr>
            <p:ph type="sldNum" sz="quarter" idx="12"/>
          </p:nvPr>
        </p:nvSpPr>
        <p:spPr>
          <a:noFill/>
        </p:spPr>
        <p:txBody>
          <a:bodyPr/>
          <a:lstStyle/>
          <a:p>
            <a:fld id="{D2B23DA8-F211-47F9-A36E-A706502D95C0}" type="slidenum">
              <a:rPr lang="en-US" smtClean="0"/>
              <a:pPr/>
              <a:t>66</a:t>
            </a:fld>
            <a:endParaRPr lang="en-US" smtClean="0"/>
          </a:p>
        </p:txBody>
      </p:sp>
      <p:sp>
        <p:nvSpPr>
          <p:cNvPr id="62469" name="Rectangle 2"/>
          <p:cNvSpPr>
            <a:spLocks noGrp="1" noChangeArrowheads="1"/>
          </p:cNvSpPr>
          <p:nvPr>
            <p:ph type="title"/>
          </p:nvPr>
        </p:nvSpPr>
        <p:spPr/>
        <p:txBody>
          <a:bodyPr/>
          <a:lstStyle/>
          <a:p>
            <a:pPr eaLnBrk="1" hangingPunct="1"/>
            <a:r>
              <a:rPr lang="en-US" sz="4000" smtClean="0"/>
              <a:t>Just-in-Time Implementation Systems</a:t>
            </a:r>
          </a:p>
        </p:txBody>
      </p:sp>
      <p:sp>
        <p:nvSpPr>
          <p:cNvPr id="62470" name="Rectangle 3"/>
          <p:cNvSpPr>
            <a:spLocks noGrp="1" noChangeArrowheads="1"/>
          </p:cNvSpPr>
          <p:nvPr>
            <p:ph type="body" idx="1"/>
          </p:nvPr>
        </p:nvSpPr>
        <p:spPr>
          <a:xfrm>
            <a:off x="457200" y="1809750"/>
            <a:ext cx="8229600" cy="4316413"/>
          </a:xfrm>
        </p:spPr>
        <p:txBody>
          <a:bodyPr/>
          <a:lstStyle/>
          <a:p>
            <a:pPr eaLnBrk="1" hangingPunct="1"/>
            <a:r>
              <a:rPr lang="en-US" sz="2800" smtClean="0"/>
              <a:t>Initially translate programs to an intermediate language</a:t>
            </a:r>
          </a:p>
          <a:p>
            <a:pPr eaLnBrk="1" hangingPunct="1"/>
            <a:r>
              <a:rPr lang="en-US" sz="2800" smtClean="0"/>
              <a:t>Then compile intermediate language into machine code</a:t>
            </a:r>
          </a:p>
          <a:p>
            <a:pPr eaLnBrk="1" hangingPunct="1"/>
            <a:r>
              <a:rPr lang="en-US" sz="2800" smtClean="0"/>
              <a:t>Machine code version is kept for subsequent calls</a:t>
            </a:r>
          </a:p>
          <a:p>
            <a:pPr eaLnBrk="1" hangingPunct="1"/>
            <a:r>
              <a:rPr lang="en-US" sz="2800" smtClean="0"/>
              <a:t>JIT systems are widely used for Java programs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3491" name="Footer Placeholder 4"/>
          <p:cNvSpPr>
            <a:spLocks noGrp="1"/>
          </p:cNvSpPr>
          <p:nvPr>
            <p:ph type="ftr" sz="quarter" idx="11"/>
          </p:nvPr>
        </p:nvSpPr>
        <p:spPr>
          <a:noFill/>
        </p:spPr>
        <p:txBody>
          <a:bodyPr/>
          <a:lstStyle/>
          <a:p>
            <a:r>
              <a:rPr lang="en-US" smtClean="0"/>
              <a:t>SYSC 5704: Elements of Computer Systems</a:t>
            </a:r>
          </a:p>
        </p:txBody>
      </p:sp>
      <p:sp>
        <p:nvSpPr>
          <p:cNvPr id="63492" name="Slide Number Placeholder 5"/>
          <p:cNvSpPr>
            <a:spLocks noGrp="1"/>
          </p:cNvSpPr>
          <p:nvPr>
            <p:ph type="sldNum" sz="quarter" idx="12"/>
          </p:nvPr>
        </p:nvSpPr>
        <p:spPr>
          <a:noFill/>
        </p:spPr>
        <p:txBody>
          <a:bodyPr/>
          <a:lstStyle/>
          <a:p>
            <a:fld id="{467CA06E-6240-4FFC-9C53-321411C08FE7}" type="slidenum">
              <a:rPr lang="en-US" smtClean="0"/>
              <a:pPr/>
              <a:t>67</a:t>
            </a:fld>
            <a:endParaRPr lang="en-US" smtClean="0"/>
          </a:p>
        </p:txBody>
      </p:sp>
      <p:sp>
        <p:nvSpPr>
          <p:cNvPr id="54277" name="Rectangle 2"/>
          <p:cNvSpPr>
            <a:spLocks noGrp="1" noChangeArrowheads="1"/>
          </p:cNvSpPr>
          <p:nvPr>
            <p:ph type="title"/>
          </p:nvPr>
        </p:nvSpPr>
        <p:spPr/>
        <p:txBody>
          <a:bodyPr/>
          <a:lstStyle/>
          <a:p>
            <a:pPr eaLnBrk="1" hangingPunct="1">
              <a:defRPr/>
            </a:pPr>
            <a:r>
              <a:rPr lang="en-US" dirty="0" smtClean="0">
                <a:solidFill>
                  <a:schemeClr val="accent6"/>
                </a:solidFill>
              </a:rPr>
              <a:t>Pre</a:t>
            </a:r>
            <a:r>
              <a:rPr lang="en-US" dirty="0" smtClean="0"/>
              <a:t>processors</a:t>
            </a:r>
          </a:p>
        </p:txBody>
      </p:sp>
      <p:sp>
        <p:nvSpPr>
          <p:cNvPr id="63494" name="Rectangle 3"/>
          <p:cNvSpPr>
            <a:spLocks noGrp="1" noChangeArrowheads="1"/>
          </p:cNvSpPr>
          <p:nvPr>
            <p:ph type="body" idx="1"/>
          </p:nvPr>
        </p:nvSpPr>
        <p:spPr/>
        <p:txBody>
          <a:bodyPr/>
          <a:lstStyle/>
          <a:p>
            <a:pPr eaLnBrk="1" hangingPunct="1"/>
            <a:r>
              <a:rPr lang="en-US" sz="2400" smtClean="0"/>
              <a:t>Preprocessor macros (instructions) are commonly used to specify that code from another file is to be included</a:t>
            </a:r>
          </a:p>
          <a:p>
            <a:pPr eaLnBrk="1" hangingPunct="1"/>
            <a:r>
              <a:rPr lang="en-US" sz="2400" smtClean="0"/>
              <a:t>A preprocessor processes a program immediately before the program is compiled to expand embedded  preprocessor macros</a:t>
            </a:r>
          </a:p>
          <a:p>
            <a:pPr eaLnBrk="1" hangingPunct="1"/>
            <a:r>
              <a:rPr lang="en-US" sz="2400" smtClean="0"/>
              <a:t>A well-known example: C preprocessor</a:t>
            </a:r>
          </a:p>
          <a:p>
            <a:pPr lvl="1" eaLnBrk="1" hangingPunct="1"/>
            <a:r>
              <a:rPr lang="en-US" sz="2400" smtClean="0"/>
              <a:t>expands </a:t>
            </a:r>
            <a:r>
              <a:rPr lang="en-US" sz="2400" smtClean="0">
                <a:latin typeface="Courier New" pitchFamily="49" charset="0"/>
              </a:rPr>
              <a:t>#include, #define</a:t>
            </a:r>
            <a:r>
              <a:rPr lang="en-US" sz="2400" smtClean="0"/>
              <a:t>, and similar macros</a:t>
            </a:r>
          </a:p>
          <a:p>
            <a:pPr lvl="1" eaLnBrk="1" hangingPunct="1"/>
            <a:endParaRPr lang="en-US" sz="2400" smtClean="0"/>
          </a:p>
          <a:p>
            <a:pPr eaLnBrk="1" hangingPunct="1"/>
            <a:r>
              <a:rPr lang="en-US" smtClean="0"/>
              <a:t>Uses ? </a:t>
            </a:r>
          </a:p>
          <a:p>
            <a:pPr eaLnBrk="1" hangingPunct="1">
              <a:buFontTx/>
              <a:buNone/>
            </a:pPr>
            <a:endParaRPr lang="en-US" sz="2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4515" name="Footer Placeholder 4"/>
          <p:cNvSpPr>
            <a:spLocks noGrp="1"/>
          </p:cNvSpPr>
          <p:nvPr>
            <p:ph type="ftr" sz="quarter" idx="11"/>
          </p:nvPr>
        </p:nvSpPr>
        <p:spPr>
          <a:noFill/>
        </p:spPr>
        <p:txBody>
          <a:bodyPr/>
          <a:lstStyle/>
          <a:p>
            <a:r>
              <a:rPr lang="en-US" smtClean="0"/>
              <a:t>SYSC 5704: Elements of Computer Systems</a:t>
            </a:r>
          </a:p>
        </p:txBody>
      </p:sp>
      <p:sp>
        <p:nvSpPr>
          <p:cNvPr id="64516" name="Slide Number Placeholder 5"/>
          <p:cNvSpPr>
            <a:spLocks noGrp="1"/>
          </p:cNvSpPr>
          <p:nvPr>
            <p:ph type="sldNum" sz="quarter" idx="12"/>
          </p:nvPr>
        </p:nvSpPr>
        <p:spPr>
          <a:noFill/>
        </p:spPr>
        <p:txBody>
          <a:bodyPr/>
          <a:lstStyle/>
          <a:p>
            <a:fld id="{D1F55377-CCA4-4ADA-9A14-043B02FA42D7}" type="slidenum">
              <a:rPr lang="en-US" smtClean="0"/>
              <a:pPr/>
              <a:t>68</a:t>
            </a:fld>
            <a:endParaRPr lang="en-US" smtClean="0"/>
          </a:p>
        </p:txBody>
      </p:sp>
      <p:sp>
        <p:nvSpPr>
          <p:cNvPr id="64517" name="Rectangle 2"/>
          <p:cNvSpPr>
            <a:spLocks noGrp="1" noChangeArrowheads="1"/>
          </p:cNvSpPr>
          <p:nvPr>
            <p:ph type="title"/>
          </p:nvPr>
        </p:nvSpPr>
        <p:spPr/>
        <p:txBody>
          <a:bodyPr/>
          <a:lstStyle/>
          <a:p>
            <a:pPr eaLnBrk="1" hangingPunct="1"/>
            <a:r>
              <a:rPr lang="en-US" smtClean="0"/>
              <a:t>Coding for Low Power</a:t>
            </a:r>
          </a:p>
        </p:txBody>
      </p:sp>
      <p:sp>
        <p:nvSpPr>
          <p:cNvPr id="64518" name="Rectangle 3"/>
          <p:cNvSpPr>
            <a:spLocks noGrp="1" noChangeArrowheads="1"/>
          </p:cNvSpPr>
          <p:nvPr>
            <p:ph type="body" idx="1"/>
          </p:nvPr>
        </p:nvSpPr>
        <p:spPr/>
        <p:txBody>
          <a:bodyPr/>
          <a:lstStyle/>
          <a:p>
            <a:pPr eaLnBrk="1" hangingPunct="1">
              <a:lnSpc>
                <a:spcPct val="90000"/>
              </a:lnSpc>
            </a:pPr>
            <a:r>
              <a:rPr lang="en-US" sz="2400" smtClean="0">
                <a:hlinkClick r:id="rId3"/>
              </a:rPr>
              <a:t>http://citeseerx.ist.psu.edu/viewdoc/summary?doi=10.1.1.37.5745</a:t>
            </a:r>
            <a:endParaRPr lang="en-US" sz="2400" smtClean="0"/>
          </a:p>
          <a:p>
            <a:pPr eaLnBrk="1" hangingPunct="1">
              <a:lnSpc>
                <a:spcPct val="90000"/>
              </a:lnSpc>
            </a:pPr>
            <a:endParaRPr lang="en-US" sz="2400" smtClean="0"/>
          </a:p>
          <a:p>
            <a:pPr eaLnBrk="1" hangingPunct="1">
              <a:lnSpc>
                <a:spcPct val="90000"/>
              </a:lnSpc>
            </a:pPr>
            <a:r>
              <a:rPr lang="en-US" sz="2400" smtClean="0">
                <a:hlinkClick r:id="rId4"/>
              </a:rPr>
              <a:t>http://csdl2.computer.org/persagen/DLAbsToc.jsp?resourcePath=/dl/mags/mi/&amp;toc=comp/mags/mi/2004/03/m3toc.xml&amp;DOI=10.1109/MM.2004.18</a:t>
            </a:r>
            <a:endParaRPr lang="en-US" sz="2400" smtClean="0"/>
          </a:p>
          <a:p>
            <a:pPr eaLnBrk="1" hangingPunct="1">
              <a:lnSpc>
                <a:spcPct val="90000"/>
              </a:lnSpc>
            </a:pPr>
            <a:endParaRPr lang="en-US" sz="2400" smtClean="0"/>
          </a:p>
          <a:p>
            <a:pPr eaLnBrk="1" hangingPunct="1">
              <a:lnSpc>
                <a:spcPct val="90000"/>
              </a:lnSpc>
            </a:pPr>
            <a:r>
              <a:rPr lang="en-US" sz="2400" smtClean="0">
                <a:hlinkClick r:id="rId5"/>
              </a:rPr>
              <a:t>http://portal.acm.org/citation.cfm?id=1018022.1018180&amp;coll=GUIDE&amp;dl</a:t>
            </a:r>
            <a:r>
              <a:rPr lang="en-US" sz="2400" smtClean="0"/>
              <a:t>=</a:t>
            </a:r>
          </a:p>
          <a:p>
            <a:pPr eaLnBrk="1" hangingPunct="1">
              <a:lnSpc>
                <a:spcPct val="90000"/>
              </a:lnSpc>
            </a:pPr>
            <a:endParaRPr lang="en-US" smtClean="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5539" name="Footer Placeholder 4"/>
          <p:cNvSpPr>
            <a:spLocks noGrp="1"/>
          </p:cNvSpPr>
          <p:nvPr>
            <p:ph type="ftr" sz="quarter" idx="11"/>
          </p:nvPr>
        </p:nvSpPr>
        <p:spPr>
          <a:noFill/>
        </p:spPr>
        <p:txBody>
          <a:bodyPr/>
          <a:lstStyle/>
          <a:p>
            <a:r>
              <a:rPr lang="en-US" smtClean="0"/>
              <a:t>SYSC 5704: Elements of Computer Systems</a:t>
            </a:r>
          </a:p>
        </p:txBody>
      </p:sp>
      <p:sp>
        <p:nvSpPr>
          <p:cNvPr id="65540" name="Slide Number Placeholder 5"/>
          <p:cNvSpPr>
            <a:spLocks noGrp="1"/>
          </p:cNvSpPr>
          <p:nvPr>
            <p:ph type="sldNum" sz="quarter" idx="12"/>
          </p:nvPr>
        </p:nvSpPr>
        <p:spPr>
          <a:noFill/>
        </p:spPr>
        <p:txBody>
          <a:bodyPr/>
          <a:lstStyle/>
          <a:p>
            <a:fld id="{47ACCE59-6A26-4A10-8D1F-290A388F1B8E}" type="slidenum">
              <a:rPr lang="en-US" smtClean="0"/>
              <a:pPr/>
              <a:t>69</a:t>
            </a:fld>
            <a:endParaRPr lang="en-US" smtClean="0"/>
          </a:p>
        </p:txBody>
      </p:sp>
      <p:sp>
        <p:nvSpPr>
          <p:cNvPr id="65541" name="Rectangle 2"/>
          <p:cNvSpPr>
            <a:spLocks noGrp="1" noChangeArrowheads="1"/>
          </p:cNvSpPr>
          <p:nvPr>
            <p:ph type="title"/>
          </p:nvPr>
        </p:nvSpPr>
        <p:spPr/>
        <p:txBody>
          <a:bodyPr/>
          <a:lstStyle/>
          <a:p>
            <a:pPr eaLnBrk="1" hangingPunct="1"/>
            <a:r>
              <a:rPr lang="en-US" smtClean="0"/>
              <a:t>Next Lecture</a:t>
            </a:r>
          </a:p>
        </p:txBody>
      </p:sp>
      <p:sp>
        <p:nvSpPr>
          <p:cNvPr id="65542" name="Rectangle 3"/>
          <p:cNvSpPr>
            <a:spLocks noGrp="1" noChangeArrowheads="1"/>
          </p:cNvSpPr>
          <p:nvPr>
            <p:ph type="body" idx="1"/>
          </p:nvPr>
        </p:nvSpPr>
        <p:spPr/>
        <p:txBody>
          <a:bodyPr/>
          <a:lstStyle/>
          <a:p>
            <a:pPr eaLnBrk="1" hangingPunct="1"/>
            <a:r>
              <a:rPr lang="en-US" smtClean="0"/>
              <a:t>Memory Systems</a:t>
            </a:r>
          </a:p>
          <a:p>
            <a:pPr eaLnBrk="1" hangingPunct="1"/>
            <a:r>
              <a:rPr lang="en-US" smtClean="0"/>
              <a:t>Murdocca, Chapter 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7171" name="Footer Placeholder 4"/>
          <p:cNvSpPr>
            <a:spLocks noGrp="1"/>
          </p:cNvSpPr>
          <p:nvPr>
            <p:ph type="ftr" sz="quarter" idx="11"/>
          </p:nvPr>
        </p:nvSpPr>
        <p:spPr>
          <a:noFill/>
        </p:spPr>
        <p:txBody>
          <a:bodyPr/>
          <a:lstStyle/>
          <a:p>
            <a:r>
              <a:rPr lang="en-US" smtClean="0"/>
              <a:t>SYSC 5704: Elements of Computer Systems</a:t>
            </a:r>
          </a:p>
        </p:txBody>
      </p:sp>
      <p:sp>
        <p:nvSpPr>
          <p:cNvPr id="7172" name="Slide Number Placeholder 5"/>
          <p:cNvSpPr>
            <a:spLocks noGrp="1"/>
          </p:cNvSpPr>
          <p:nvPr>
            <p:ph type="sldNum" sz="quarter" idx="12"/>
          </p:nvPr>
        </p:nvSpPr>
        <p:spPr>
          <a:noFill/>
        </p:spPr>
        <p:txBody>
          <a:bodyPr/>
          <a:lstStyle/>
          <a:p>
            <a:fld id="{D9B301D4-02BA-4D4A-828C-7515193B767D}" type="slidenum">
              <a:rPr lang="en-US" smtClean="0"/>
              <a:pPr/>
              <a:t>7</a:t>
            </a:fld>
            <a:endParaRPr lang="en-US" smtClean="0"/>
          </a:p>
        </p:txBody>
      </p:sp>
      <p:sp>
        <p:nvSpPr>
          <p:cNvPr id="7173" name="Rectangle 2"/>
          <p:cNvSpPr>
            <a:spLocks noGrp="1" noChangeArrowheads="1"/>
          </p:cNvSpPr>
          <p:nvPr>
            <p:ph type="title"/>
          </p:nvPr>
        </p:nvSpPr>
        <p:spPr/>
        <p:txBody>
          <a:bodyPr/>
          <a:lstStyle/>
          <a:p>
            <a:pPr eaLnBrk="1" hangingPunct="1"/>
            <a:r>
              <a:rPr lang="en-US" smtClean="0"/>
              <a:t>Language Categories</a:t>
            </a:r>
          </a:p>
        </p:txBody>
      </p:sp>
      <p:sp>
        <p:nvSpPr>
          <p:cNvPr id="7174" name="Rectangle 3"/>
          <p:cNvSpPr>
            <a:spLocks noGrp="1" noChangeArrowheads="1"/>
          </p:cNvSpPr>
          <p:nvPr>
            <p:ph type="body" idx="1"/>
          </p:nvPr>
        </p:nvSpPr>
        <p:spPr/>
        <p:txBody>
          <a:bodyPr/>
          <a:lstStyle/>
          <a:p>
            <a:pPr eaLnBrk="1" hangingPunct="1">
              <a:lnSpc>
                <a:spcPct val="80000"/>
              </a:lnSpc>
            </a:pPr>
            <a:r>
              <a:rPr lang="en-US" sz="2400" b="1" smtClean="0"/>
              <a:t>Imperative</a:t>
            </a:r>
          </a:p>
          <a:p>
            <a:pPr lvl="1" eaLnBrk="1" hangingPunct="1">
              <a:lnSpc>
                <a:spcPct val="80000"/>
              </a:lnSpc>
            </a:pPr>
            <a:r>
              <a:rPr lang="en-US" sz="2000" smtClean="0"/>
              <a:t>Central features are variables, assignment statements, and iteration. Examples: C, Pascal</a:t>
            </a:r>
          </a:p>
          <a:p>
            <a:pPr eaLnBrk="1" hangingPunct="1">
              <a:lnSpc>
                <a:spcPct val="80000"/>
              </a:lnSpc>
            </a:pPr>
            <a:r>
              <a:rPr lang="en-US" sz="2400" b="1" smtClean="0"/>
              <a:t>Functional</a:t>
            </a:r>
          </a:p>
          <a:p>
            <a:pPr lvl="1" eaLnBrk="1" hangingPunct="1">
              <a:lnSpc>
                <a:spcPct val="80000"/>
              </a:lnSpc>
            </a:pPr>
            <a:r>
              <a:rPr lang="en-US" sz="2000" smtClean="0"/>
              <a:t>Main means of making computations is by applying functions to given parameters. Examples: LISP, Scheme</a:t>
            </a:r>
          </a:p>
          <a:p>
            <a:pPr eaLnBrk="1" hangingPunct="1">
              <a:lnSpc>
                <a:spcPct val="80000"/>
              </a:lnSpc>
            </a:pPr>
            <a:r>
              <a:rPr lang="en-US" sz="2400" b="1" smtClean="0"/>
              <a:t>Logic</a:t>
            </a:r>
          </a:p>
          <a:p>
            <a:pPr lvl="1" eaLnBrk="1" hangingPunct="1">
              <a:lnSpc>
                <a:spcPct val="80000"/>
              </a:lnSpc>
            </a:pPr>
            <a:r>
              <a:rPr lang="en-US" sz="2000" smtClean="0"/>
              <a:t>Rule-based (rules are specified in no particular order). Example: Prolog</a:t>
            </a:r>
          </a:p>
          <a:p>
            <a:pPr eaLnBrk="1" hangingPunct="1">
              <a:lnSpc>
                <a:spcPct val="80000"/>
              </a:lnSpc>
            </a:pPr>
            <a:r>
              <a:rPr lang="en-US" sz="2400" b="1" smtClean="0"/>
              <a:t>Object-oriented</a:t>
            </a:r>
          </a:p>
          <a:p>
            <a:pPr lvl="1" eaLnBrk="1" hangingPunct="1">
              <a:lnSpc>
                <a:spcPct val="80000"/>
              </a:lnSpc>
            </a:pPr>
            <a:r>
              <a:rPr lang="en-US" sz="2000" smtClean="0"/>
              <a:t>Data abstraction, inheritance, late binding. Examples: Java, C++</a:t>
            </a:r>
          </a:p>
          <a:p>
            <a:pPr eaLnBrk="1" hangingPunct="1">
              <a:lnSpc>
                <a:spcPct val="80000"/>
              </a:lnSpc>
            </a:pPr>
            <a:r>
              <a:rPr lang="en-US" sz="2400" b="1" smtClean="0"/>
              <a:t>Markup</a:t>
            </a:r>
            <a:r>
              <a:rPr lang="en-US" sz="2400" smtClean="0"/>
              <a:t> </a:t>
            </a:r>
          </a:p>
          <a:p>
            <a:pPr lvl="1" eaLnBrk="1" hangingPunct="1">
              <a:lnSpc>
                <a:spcPct val="80000"/>
              </a:lnSpc>
            </a:pPr>
            <a:r>
              <a:rPr lang="en-US" sz="2000" smtClean="0"/>
              <a:t>New; not a programming per se, but used to specify the layout of information in Web documents. Examples: XHTML, XML</a:t>
            </a:r>
          </a:p>
          <a:p>
            <a:pPr eaLnBrk="1" hangingPunct="1">
              <a:lnSpc>
                <a:spcPct val="80000"/>
              </a:lnSpc>
            </a:pPr>
            <a:endParaRPr lang="en-US" sz="2400" smtClean="0"/>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8195" name="Footer Placeholder 4"/>
          <p:cNvSpPr>
            <a:spLocks noGrp="1"/>
          </p:cNvSpPr>
          <p:nvPr>
            <p:ph type="ftr" sz="quarter" idx="11"/>
          </p:nvPr>
        </p:nvSpPr>
        <p:spPr>
          <a:noFill/>
        </p:spPr>
        <p:txBody>
          <a:bodyPr/>
          <a:lstStyle/>
          <a:p>
            <a:r>
              <a:rPr lang="en-US" smtClean="0"/>
              <a:t>SYSC 5704: Elements of Computer Systems</a:t>
            </a:r>
          </a:p>
        </p:txBody>
      </p:sp>
      <p:sp>
        <p:nvSpPr>
          <p:cNvPr id="8196" name="Slide Number Placeholder 5"/>
          <p:cNvSpPr>
            <a:spLocks noGrp="1"/>
          </p:cNvSpPr>
          <p:nvPr>
            <p:ph type="sldNum" sz="quarter" idx="12"/>
          </p:nvPr>
        </p:nvSpPr>
        <p:spPr>
          <a:noFill/>
        </p:spPr>
        <p:txBody>
          <a:bodyPr/>
          <a:lstStyle/>
          <a:p>
            <a:fld id="{884795C4-31B0-46F6-8AF9-D0E0382B5B85}" type="slidenum">
              <a:rPr lang="en-US" smtClean="0"/>
              <a:pPr/>
              <a:t>8</a:t>
            </a:fld>
            <a:endParaRPr lang="en-US" smtClean="0"/>
          </a:p>
        </p:txBody>
      </p:sp>
      <p:sp>
        <p:nvSpPr>
          <p:cNvPr id="8197" name="Rectangle 2"/>
          <p:cNvSpPr>
            <a:spLocks noGrp="1" noChangeArrowheads="1"/>
          </p:cNvSpPr>
          <p:nvPr>
            <p:ph type="title"/>
          </p:nvPr>
        </p:nvSpPr>
        <p:spPr/>
        <p:txBody>
          <a:bodyPr/>
          <a:lstStyle/>
          <a:p>
            <a:pPr eaLnBrk="1" hangingPunct="1"/>
            <a:r>
              <a:rPr lang="en-US" smtClean="0"/>
              <a:t>Fortran</a:t>
            </a:r>
          </a:p>
        </p:txBody>
      </p:sp>
      <p:sp>
        <p:nvSpPr>
          <p:cNvPr id="8198" name="Rectangle 3"/>
          <p:cNvSpPr>
            <a:spLocks noGrp="1" noChangeArrowheads="1"/>
          </p:cNvSpPr>
          <p:nvPr>
            <p:ph type="body" idx="1"/>
          </p:nvPr>
        </p:nvSpPr>
        <p:spPr/>
        <p:txBody>
          <a:bodyPr/>
          <a:lstStyle/>
          <a:p>
            <a:pPr>
              <a:spcBef>
                <a:spcPct val="0"/>
              </a:spcBef>
            </a:pPr>
            <a:r>
              <a:rPr lang="en-US" smtClean="0"/>
              <a:t>Fortran 0: 1954 - not implemented</a:t>
            </a:r>
          </a:p>
          <a:p>
            <a:pPr>
              <a:spcBef>
                <a:spcPct val="0"/>
              </a:spcBef>
            </a:pPr>
            <a:r>
              <a:rPr lang="en-US" smtClean="0"/>
              <a:t>Fortran I:1957</a:t>
            </a:r>
          </a:p>
          <a:p>
            <a:pPr lvl="1" eaLnBrk="1" hangingPunct="1"/>
            <a:r>
              <a:rPr lang="en-US" smtClean="0"/>
              <a:t>Designed for the new IBM 704, which had index registers and floating point hardware</a:t>
            </a:r>
          </a:p>
          <a:p>
            <a:pPr lvl="1" eaLnBrk="1" hangingPunct="1"/>
            <a:r>
              <a:rPr lang="en-US" smtClean="0"/>
              <a:t>Environment of development</a:t>
            </a:r>
          </a:p>
          <a:p>
            <a:pPr lvl="2" eaLnBrk="1" hangingPunct="1"/>
            <a:r>
              <a:rPr lang="en-US" smtClean="0"/>
              <a:t>Computers were small and unreliable</a:t>
            </a:r>
          </a:p>
          <a:p>
            <a:pPr lvl="2" eaLnBrk="1" hangingPunct="1"/>
            <a:r>
              <a:rPr lang="en-US" smtClean="0"/>
              <a:t>Applications were scientific</a:t>
            </a:r>
          </a:p>
          <a:p>
            <a:pPr lvl="2" eaLnBrk="1" hangingPunct="1"/>
            <a:r>
              <a:rPr lang="en-US" smtClean="0"/>
              <a:t>No programming methodology or tools</a:t>
            </a:r>
          </a:p>
          <a:p>
            <a:pPr lvl="2" eaLnBrk="1" hangingPunct="1"/>
            <a:r>
              <a:rPr lang="en-US" smtClean="0"/>
              <a:t>Machine efficiency was most important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9219" name="Footer Placeholder 4"/>
          <p:cNvSpPr>
            <a:spLocks noGrp="1"/>
          </p:cNvSpPr>
          <p:nvPr>
            <p:ph type="ftr" sz="quarter" idx="11"/>
          </p:nvPr>
        </p:nvSpPr>
        <p:spPr>
          <a:noFill/>
        </p:spPr>
        <p:txBody>
          <a:bodyPr/>
          <a:lstStyle/>
          <a:p>
            <a:r>
              <a:rPr lang="en-US" smtClean="0"/>
              <a:t>SYSC 5704: Elements of Computer Systems</a:t>
            </a:r>
          </a:p>
        </p:txBody>
      </p:sp>
      <p:sp>
        <p:nvSpPr>
          <p:cNvPr id="9220" name="Slide Number Placeholder 5"/>
          <p:cNvSpPr>
            <a:spLocks noGrp="1"/>
          </p:cNvSpPr>
          <p:nvPr>
            <p:ph type="sldNum" sz="quarter" idx="12"/>
          </p:nvPr>
        </p:nvSpPr>
        <p:spPr>
          <a:noFill/>
        </p:spPr>
        <p:txBody>
          <a:bodyPr/>
          <a:lstStyle/>
          <a:p>
            <a:fld id="{8BF39A12-175D-4B4E-B267-DCDDA9DB5AB1}" type="slidenum">
              <a:rPr lang="en-US" smtClean="0"/>
              <a:pPr/>
              <a:t>9</a:t>
            </a:fld>
            <a:endParaRPr lang="en-US" smtClean="0"/>
          </a:p>
        </p:txBody>
      </p:sp>
      <p:sp>
        <p:nvSpPr>
          <p:cNvPr id="9221" name="Rectangle 2"/>
          <p:cNvSpPr>
            <a:spLocks noGrp="1" noChangeArrowheads="1"/>
          </p:cNvSpPr>
          <p:nvPr>
            <p:ph type="title"/>
          </p:nvPr>
        </p:nvSpPr>
        <p:spPr/>
        <p:txBody>
          <a:bodyPr/>
          <a:lstStyle/>
          <a:p>
            <a:pPr eaLnBrk="1" hangingPunct="1"/>
            <a:r>
              <a:rPr lang="en-US" smtClean="0"/>
              <a:t>Design process of Fortran</a:t>
            </a:r>
          </a:p>
        </p:txBody>
      </p:sp>
      <p:sp>
        <p:nvSpPr>
          <p:cNvPr id="9222" name="Rectangle 3"/>
          <p:cNvSpPr>
            <a:spLocks noGrp="1" noChangeArrowheads="1"/>
          </p:cNvSpPr>
          <p:nvPr>
            <p:ph type="body" idx="1"/>
          </p:nvPr>
        </p:nvSpPr>
        <p:spPr/>
        <p:txBody>
          <a:bodyPr/>
          <a:lstStyle/>
          <a:p>
            <a:pPr eaLnBrk="1" hangingPunct="1"/>
            <a:r>
              <a:rPr lang="en-US" sz="2400" smtClean="0"/>
              <a:t>Impact of environment on design of Fortran I</a:t>
            </a:r>
          </a:p>
          <a:p>
            <a:pPr lvl="1" eaLnBrk="1" hangingPunct="1"/>
            <a:r>
              <a:rPr lang="en-US" sz="2400" smtClean="0"/>
              <a:t>No need for dynamic storage</a:t>
            </a:r>
          </a:p>
          <a:p>
            <a:pPr lvl="1" eaLnBrk="1" hangingPunct="1"/>
            <a:r>
              <a:rPr lang="en-US" sz="2400" smtClean="0"/>
              <a:t>Need good array handling and counting loops</a:t>
            </a:r>
          </a:p>
          <a:p>
            <a:pPr lvl="1" eaLnBrk="1" hangingPunct="1"/>
            <a:r>
              <a:rPr lang="en-US" sz="2400" smtClean="0"/>
              <a:t>No string handling, decimal arithmetic, or powerful input/output (commercial stuff)</a:t>
            </a:r>
          </a:p>
          <a:p>
            <a:pPr eaLnBrk="1" hangingPunct="1"/>
            <a:r>
              <a:rPr lang="en-US" sz="2400" smtClean="0"/>
              <a:t>Main features:</a:t>
            </a:r>
          </a:p>
          <a:p>
            <a:pPr lvl="1" eaLnBrk="1" hangingPunct="1"/>
            <a:r>
              <a:rPr lang="en-US" sz="2400" smtClean="0"/>
              <a:t>Names could have up to six characters</a:t>
            </a:r>
          </a:p>
          <a:p>
            <a:pPr lvl="1" eaLnBrk="1" hangingPunct="1"/>
            <a:r>
              <a:rPr lang="en-US" sz="2400" smtClean="0"/>
              <a:t>Post-test counting loop (</a:t>
            </a:r>
            <a:r>
              <a:rPr lang="en-US" sz="2400" b="1" smtClean="0">
                <a:latin typeface="Courier New" pitchFamily="49" charset="0"/>
              </a:rPr>
              <a:t>DO</a:t>
            </a:r>
            <a:r>
              <a:rPr lang="en-US" sz="2400" smtClean="0"/>
              <a:t>)</a:t>
            </a:r>
          </a:p>
          <a:p>
            <a:pPr lvl="1" eaLnBrk="1" hangingPunct="1"/>
            <a:r>
              <a:rPr lang="en-US" sz="2400" smtClean="0"/>
              <a:t>Formatted I/O</a:t>
            </a:r>
          </a:p>
          <a:p>
            <a:pPr lvl="1" eaLnBrk="1" hangingPunct="1"/>
            <a:r>
              <a:rPr lang="en-US" sz="2400" smtClean="0"/>
              <a:t>User-defined subprograms</a:t>
            </a:r>
          </a:p>
          <a:p>
            <a:pPr lvl="1" eaLnBrk="1" hangingPunct="1"/>
            <a:r>
              <a:rPr lang="en-US" sz="2400" smtClean="0"/>
              <a:t>Three-way selection statement (arithmetic </a:t>
            </a:r>
            <a:r>
              <a:rPr lang="en-US" sz="2400" b="1" smtClean="0">
                <a:latin typeface="Courier New" pitchFamily="49" charset="0"/>
              </a:rPr>
              <a:t>IF</a:t>
            </a:r>
            <a:r>
              <a:rPr lang="en-US" sz="2400" smtClean="0"/>
              <a:t>)</a:t>
            </a:r>
          </a:p>
          <a:p>
            <a:pPr lvl="1" eaLnBrk="1" hangingPunct="1"/>
            <a:r>
              <a:rPr lang="en-US" sz="2400" smtClean="0"/>
              <a:t>No data typing statements</a:t>
            </a:r>
          </a:p>
          <a:p>
            <a:pPr eaLnBrk="1" hangingPunct="1"/>
            <a:endParaRPr lang="en-US" sz="2400" smtClean="0"/>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6349</TotalTime>
  <Words>6081</Words>
  <Application>Microsoft Office PowerPoint</Application>
  <PresentationFormat>On-screen Show (4:3)</PresentationFormat>
  <Paragraphs>1099</Paragraphs>
  <Slides>69</Slides>
  <Notes>48</Notes>
  <HiddenSlides>21</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Default Design</vt:lpstr>
      <vt:lpstr>Languages and the Machine</vt:lpstr>
      <vt:lpstr>Objectives</vt:lpstr>
      <vt:lpstr>Programming Tools</vt:lpstr>
      <vt:lpstr>High vs Low Level Languages</vt:lpstr>
      <vt:lpstr>Slide 5</vt:lpstr>
      <vt:lpstr>Domain Influences on Languages</vt:lpstr>
      <vt:lpstr>Language Categories</vt:lpstr>
      <vt:lpstr>Fortran</vt:lpstr>
      <vt:lpstr>Design process of Fortran</vt:lpstr>
      <vt:lpstr>Slide 10</vt:lpstr>
      <vt:lpstr>Slide 11</vt:lpstr>
      <vt:lpstr>Fortran 90</vt:lpstr>
      <vt:lpstr>Functional Programming: LISP</vt:lpstr>
      <vt:lpstr>Computerizing Business Records: COBOL</vt:lpstr>
      <vt:lpstr>BASIC</vt:lpstr>
      <vt:lpstr>Pascal -1971</vt:lpstr>
      <vt:lpstr>C - 1972</vt:lpstr>
      <vt:lpstr>Ada</vt:lpstr>
      <vt:lpstr>Object oriented programming: Smalltalk</vt:lpstr>
      <vt:lpstr>Combining Imperative and Object-Oriented Programming: C++</vt:lpstr>
      <vt:lpstr>An Imperative-Based Object-Oriented Language: Java</vt:lpstr>
      <vt:lpstr>Slide 22</vt:lpstr>
      <vt:lpstr>Assembly Programming</vt:lpstr>
      <vt:lpstr>Assembly Process: Symbolic Translation &amp;  Address Binding </vt:lpstr>
      <vt:lpstr>Pseudoinstructions Pentium 4</vt:lpstr>
      <vt:lpstr>Pseudoinstructions (2)</vt:lpstr>
      <vt:lpstr>Macros</vt:lpstr>
      <vt:lpstr>Macro</vt:lpstr>
      <vt:lpstr>Assembler</vt:lpstr>
      <vt:lpstr>Two Pass Assemblers (1)</vt:lpstr>
      <vt:lpstr>Two Pass Assemblers (2)</vt:lpstr>
      <vt:lpstr>Two Pass Assembly – Pass 1</vt:lpstr>
      <vt:lpstr>Two Pass Assembly – Pass 2</vt:lpstr>
      <vt:lpstr>The Symbol Table</vt:lpstr>
      <vt:lpstr>Structure of an Object Module</vt:lpstr>
      <vt:lpstr>Linker</vt:lpstr>
      <vt:lpstr>Linking</vt:lpstr>
      <vt:lpstr>Binding Time and Dynamic Relocation</vt:lpstr>
      <vt:lpstr>Dynamic Linking in MULTICS (1)</vt:lpstr>
      <vt:lpstr>Dynamic Linking in MULTICS (2)</vt:lpstr>
      <vt:lpstr>Static Linking</vt:lpstr>
      <vt:lpstr>Dynamic Linking</vt:lpstr>
      <vt:lpstr>Dynamic Linking – Another view</vt:lpstr>
      <vt:lpstr>Compilers</vt:lpstr>
      <vt:lpstr>Slide 45</vt:lpstr>
      <vt:lpstr>Compilation of N=I+J</vt:lpstr>
      <vt:lpstr>Computation of N=I+J</vt:lpstr>
      <vt:lpstr>C/C++  Code Generation</vt:lpstr>
      <vt:lpstr>Arrays and Pointers </vt:lpstr>
      <vt:lpstr>Data Dependencies</vt:lpstr>
      <vt:lpstr>False Data Dependences</vt:lpstr>
      <vt:lpstr>Register Data Flow Technique</vt:lpstr>
      <vt:lpstr>Limitations</vt:lpstr>
      <vt:lpstr>Memory Layout of a C Program</vt:lpstr>
      <vt:lpstr>Different kinds of Data Areas</vt:lpstr>
      <vt:lpstr>Language Interfacing</vt:lpstr>
      <vt:lpstr>The ICC Stack Frame</vt:lpstr>
      <vt:lpstr>C – ASM Interfacing</vt:lpstr>
      <vt:lpstr>Creating the ICC Stack Frame</vt:lpstr>
      <vt:lpstr>Optimizing the Stack Frame</vt:lpstr>
      <vt:lpstr>Case Study: Register Windows</vt:lpstr>
      <vt:lpstr>Interpreted Languages</vt:lpstr>
      <vt:lpstr>Slide 63</vt:lpstr>
      <vt:lpstr>Hybrid implementation systems</vt:lpstr>
      <vt:lpstr>Slide 65</vt:lpstr>
      <vt:lpstr>Just-in-Time Implementation Systems</vt:lpstr>
      <vt:lpstr>Preprocessors</vt:lpstr>
      <vt:lpstr>Coding for Low Power</vt:lpstr>
      <vt:lpstr>Next Lecture</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multilevel machines</dc:title>
  <dc:creator>cheryl</dc:creator>
  <cp:lastModifiedBy>Greg Franks</cp:lastModifiedBy>
  <cp:revision>359</cp:revision>
  <dcterms:created xsi:type="dcterms:W3CDTF">2008-07-21T18:02:15Z</dcterms:created>
  <dcterms:modified xsi:type="dcterms:W3CDTF">2012-10-09T23:13:06Z</dcterms:modified>
</cp:coreProperties>
</file>