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450" r:id="rId3"/>
    <p:sldId id="418" r:id="rId4"/>
    <p:sldId id="435" r:id="rId5"/>
    <p:sldId id="437" r:id="rId6"/>
    <p:sldId id="438" r:id="rId7"/>
    <p:sldId id="440" r:id="rId8"/>
    <p:sldId id="446" r:id="rId9"/>
    <p:sldId id="441" r:id="rId10"/>
    <p:sldId id="442" r:id="rId11"/>
    <p:sldId id="443" r:id="rId12"/>
    <p:sldId id="439" r:id="rId13"/>
    <p:sldId id="448" r:id="rId14"/>
    <p:sldId id="447" r:id="rId15"/>
    <p:sldId id="431" r:id="rId16"/>
    <p:sldId id="432" r:id="rId17"/>
    <p:sldId id="444" r:id="rId18"/>
    <p:sldId id="449" r:id="rId19"/>
    <p:sldId id="445" r:id="rId20"/>
    <p:sldId id="433" r:id="rId21"/>
    <p:sldId id="429" r:id="rId22"/>
    <p:sldId id="392" r:id="rId23"/>
    <p:sldId id="393" r:id="rId24"/>
    <p:sldId id="394" r:id="rId25"/>
    <p:sldId id="395" r:id="rId26"/>
    <p:sldId id="396" r:id="rId27"/>
    <p:sldId id="434" r:id="rId28"/>
    <p:sldId id="420" r:id="rId2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DDDDD"/>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0352" autoAdjust="0"/>
  </p:normalViewPr>
  <p:slideViewPr>
    <p:cSldViewPr>
      <p:cViewPr>
        <p:scale>
          <a:sx n="50" d="100"/>
          <a:sy n="50" d="100"/>
        </p:scale>
        <p:origin x="-2520" y="-30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atin typeface="Arial" charset="0"/>
              </a:defRPr>
            </a:lvl1pPr>
          </a:lstStyle>
          <a:p>
            <a:pPr>
              <a:defRPr/>
            </a:pPr>
            <a:endParaRPr lang="en-US"/>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atin typeface="Arial" charset="0"/>
              </a:defRPr>
            </a:lvl1pPr>
          </a:lstStyle>
          <a:p>
            <a:pPr>
              <a:defRPr/>
            </a:pPr>
            <a:endParaRPr lang="en-US"/>
          </a:p>
        </p:txBody>
      </p:sp>
      <p:sp>
        <p:nvSpPr>
          <p:cNvPr id="2662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atin typeface="Arial" charset="0"/>
              </a:defRPr>
            </a:lvl1pPr>
          </a:lstStyle>
          <a:p>
            <a:pPr>
              <a:defRPr/>
            </a:pPr>
            <a:endParaRPr lang="en-US"/>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atin typeface="Arial" charset="0"/>
              </a:defRPr>
            </a:lvl1pPr>
          </a:lstStyle>
          <a:p>
            <a:pPr>
              <a:defRPr/>
            </a:pPr>
            <a:fld id="{6C5BD8FE-9938-4483-9FFE-499A95573793}"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edugen.wiley.com/edugen/courses/crs1656/reference/xlinks/murdocca3881c05xlinks.xform?id=murdocca3881c05-fig-0001"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edugen.wiley.com/edugen/courses/crs1656/reference/xlinks/murdocca3881c05xlinks.xform?id=murdocca3881c05-fig-0015"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edugen.wiley.com/edugen/courses/crs1656/reference/xlinks/murdocca3881c05xlinks.xform?id=murdocca3881c05-fig-0019"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p:spPr>
        <p:txBody>
          <a:bodyPr/>
          <a:lstStyle/>
          <a:p>
            <a:pPr eaLnBrk="1" hangingPunct="1"/>
            <a:r>
              <a:rPr lang="en-US" smtClean="0">
                <a:latin typeface="Arial" pitchFamily="34" charset="0"/>
              </a:rPr>
              <a:t>Other sections Murdocca 6.5-6.9, 10.2-10.3</a:t>
            </a:r>
          </a:p>
        </p:txBody>
      </p:sp>
      <p:sp>
        <p:nvSpPr>
          <p:cNvPr id="27652" name="Slide Number Placeholder 3"/>
          <p:cNvSpPr>
            <a:spLocks noGrp="1"/>
          </p:cNvSpPr>
          <p:nvPr>
            <p:ph type="sldNum" sz="quarter" idx="5"/>
          </p:nvPr>
        </p:nvSpPr>
        <p:spPr>
          <a:noFill/>
        </p:spPr>
        <p:txBody>
          <a:bodyPr/>
          <a:lstStyle/>
          <a:p>
            <a:fld id="{66B8B039-2093-43FA-9B31-B3F8C605443E}" type="slidenum">
              <a:rPr lang="en-US">
                <a:latin typeface="Arial" pitchFamily="34" charset="0"/>
              </a:rPr>
              <a:pPr/>
              <a:t>1</a:t>
            </a:fld>
            <a:endParaRPr lang="en-US">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Another example: From Reis’s book.</a:t>
            </a:r>
          </a:p>
          <a:p>
            <a:endParaRPr lang="en-US" dirty="0" smtClean="0"/>
          </a:p>
          <a:p>
            <a:endParaRPr lang="en-US" dirty="0" smtClean="0"/>
          </a:p>
          <a:p>
            <a:r>
              <a:rPr lang="en-US" dirty="0" smtClean="0"/>
              <a:t>If</a:t>
            </a:r>
            <a:r>
              <a:rPr lang="en-US" baseline="0" dirty="0" smtClean="0"/>
              <a:t> </a:t>
            </a:r>
            <a:r>
              <a:rPr lang="en-US" baseline="0" dirty="0" err="1" smtClean="0"/>
              <a:t>microprogrammed</a:t>
            </a:r>
            <a:r>
              <a:rPr lang="en-US" baseline="0" dirty="0" smtClean="0"/>
              <a:t> using a simple barrel shifter: </a:t>
            </a:r>
            <a:r>
              <a:rPr lang="en-US" baseline="0" dirty="0" err="1" smtClean="0"/>
              <a:t>shll</a:t>
            </a:r>
            <a:r>
              <a:rPr lang="en-US" baseline="0" dirty="0" smtClean="0"/>
              <a:t> takes 3 microinstructions for 1 shift, but 3*15 = 45 for 15 shifts because we have to do a loop</a:t>
            </a:r>
          </a:p>
          <a:p>
            <a:pPr lvl="1">
              <a:buFont typeface="Arial" pitchFamily="34" charset="0"/>
              <a:buChar char="•"/>
            </a:pPr>
            <a:r>
              <a:rPr lang="en-US" baseline="0" dirty="0" smtClean="0"/>
              <a:t> NB. Simple barrel shifter uses just 1 control line (R or L) and the 16 data bits.</a:t>
            </a:r>
          </a:p>
          <a:p>
            <a:endParaRPr lang="en-US" baseline="0" dirty="0" smtClean="0"/>
          </a:p>
          <a:p>
            <a:r>
              <a:rPr lang="en-US" baseline="0" dirty="0" smtClean="0"/>
              <a:t>If hardwired (as shown – with 4 more control wire for the NUMBER of shifts)</a:t>
            </a:r>
          </a:p>
          <a:p>
            <a:pPr lvl="1">
              <a:buFont typeface="Arial" pitchFamily="34" charset="0"/>
              <a:buChar char="•"/>
            </a:pPr>
            <a:r>
              <a:rPr lang="en-US" baseline="0" dirty="0" smtClean="0"/>
              <a:t> Now, num (expressed as the lower 4 bits of the right operand) is passed directly as control lines and whether you’re shifting 1 bit or 15, it’s always 3 microinstructions.</a:t>
            </a:r>
          </a:p>
          <a:p>
            <a:pPr lvl="1">
              <a:buFont typeface="Arial" pitchFamily="34" charset="0"/>
              <a:buChar char="•"/>
            </a:pPr>
            <a:endParaRPr lang="en-US" baseline="0" dirty="0" smtClean="0"/>
          </a:p>
          <a:p>
            <a:pPr lvl="0">
              <a:buFont typeface="Arial" pitchFamily="34" charset="0"/>
              <a:buNone/>
            </a:pPr>
            <a:r>
              <a:rPr lang="en-US" baseline="0" dirty="0" smtClean="0"/>
              <a:t>Conclusion: Hardwired is faster but more expensive whereas </a:t>
            </a:r>
            <a:r>
              <a:rPr lang="en-US" baseline="0" dirty="0" err="1" smtClean="0"/>
              <a:t>microprogram</a:t>
            </a:r>
            <a:r>
              <a:rPr lang="en-US" baseline="0" dirty="0" smtClean="0"/>
              <a:t> is less expensive but slower.</a:t>
            </a:r>
          </a:p>
          <a:p>
            <a:pPr lvl="0">
              <a:buFont typeface="Arial" pitchFamily="34" charset="0"/>
              <a:buNone/>
            </a:pPr>
            <a:endParaRPr lang="en-US" baseline="0" dirty="0" smtClean="0"/>
          </a:p>
          <a:p>
            <a:pPr lvl="0">
              <a:buFont typeface="Arial" pitchFamily="34" charset="0"/>
              <a:buNone/>
            </a:pPr>
            <a:r>
              <a:rPr lang="en-US" baseline="0" dirty="0" smtClean="0"/>
              <a:t>A similar decision is with multiplication: MUL unit or repeated addition.</a:t>
            </a:r>
          </a:p>
          <a:p>
            <a:pPr lvl="0">
              <a:buFont typeface="Arial" pitchFamily="34" charset="0"/>
              <a:buNone/>
            </a:pP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6C5BD8FE-9938-4483-9FFE-499A95573793}" type="slidenum">
              <a:rPr lang="en-US" smtClean="0"/>
              <a:pPr>
                <a:defRPr/>
              </a:pPr>
              <a:t>13</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Another example: From Reis’s book.</a:t>
            </a:r>
          </a:p>
          <a:p>
            <a:endParaRPr lang="en-US" dirty="0" smtClean="0"/>
          </a:p>
          <a:p>
            <a:endParaRPr lang="en-US" dirty="0" smtClean="0"/>
          </a:p>
          <a:p>
            <a:r>
              <a:rPr lang="en-US" dirty="0" smtClean="0"/>
              <a:t>If</a:t>
            </a:r>
            <a:r>
              <a:rPr lang="en-US" baseline="0" dirty="0" smtClean="0"/>
              <a:t> </a:t>
            </a:r>
            <a:r>
              <a:rPr lang="en-US" baseline="0" dirty="0" err="1" smtClean="0"/>
              <a:t>microprogrammed</a:t>
            </a:r>
            <a:r>
              <a:rPr lang="en-US" baseline="0" dirty="0" smtClean="0"/>
              <a:t> using a simple barrel shifter: </a:t>
            </a:r>
            <a:r>
              <a:rPr lang="en-US" baseline="0" dirty="0" err="1" smtClean="0"/>
              <a:t>shll</a:t>
            </a:r>
            <a:r>
              <a:rPr lang="en-US" baseline="0" dirty="0" smtClean="0"/>
              <a:t> takes 3 microinstructions for 1 shift, but 3*15 = 45 for 15 shifts because we have to do a loop</a:t>
            </a:r>
          </a:p>
          <a:p>
            <a:pPr lvl="1">
              <a:buFont typeface="Arial" pitchFamily="34" charset="0"/>
              <a:buChar char="•"/>
            </a:pPr>
            <a:r>
              <a:rPr lang="en-US" baseline="0" dirty="0" smtClean="0"/>
              <a:t> NB. Simple barrel shifter uses just 1 control line (R or L) and the 16 data bits.</a:t>
            </a:r>
          </a:p>
          <a:p>
            <a:endParaRPr lang="en-US" baseline="0" dirty="0" smtClean="0"/>
          </a:p>
          <a:p>
            <a:r>
              <a:rPr lang="en-US" baseline="0" dirty="0" smtClean="0"/>
              <a:t>If hardwired (as shown – with 4 more control wire for the NUMBER of shifts)</a:t>
            </a:r>
          </a:p>
          <a:p>
            <a:pPr lvl="1">
              <a:buFont typeface="Arial" pitchFamily="34" charset="0"/>
              <a:buChar char="•"/>
            </a:pPr>
            <a:r>
              <a:rPr lang="en-US" baseline="0" dirty="0" smtClean="0"/>
              <a:t> Now, num (expressed as the lower 4 bits of the right operand) is passed directly as control lines and whether you’re shifting 1 bit or 15, it’s always 3 microinstructions.</a:t>
            </a:r>
          </a:p>
          <a:p>
            <a:pPr lvl="1">
              <a:buFont typeface="Arial" pitchFamily="34" charset="0"/>
              <a:buChar char="•"/>
            </a:pPr>
            <a:endParaRPr lang="en-US" baseline="0" dirty="0" smtClean="0"/>
          </a:p>
          <a:p>
            <a:pPr lvl="0">
              <a:buFont typeface="Arial" pitchFamily="34" charset="0"/>
              <a:buNone/>
            </a:pPr>
            <a:r>
              <a:rPr lang="en-US" baseline="0" dirty="0" smtClean="0"/>
              <a:t>Conclusion: Hardwired is faster but more expensive whereas </a:t>
            </a:r>
            <a:r>
              <a:rPr lang="en-US" baseline="0" dirty="0" err="1" smtClean="0"/>
              <a:t>microprogram</a:t>
            </a:r>
            <a:r>
              <a:rPr lang="en-US" baseline="0" dirty="0" smtClean="0"/>
              <a:t> is less expensive but slower.</a:t>
            </a:r>
          </a:p>
          <a:p>
            <a:pPr lvl="0">
              <a:buFont typeface="Arial" pitchFamily="34" charset="0"/>
              <a:buNone/>
            </a:pPr>
            <a:endParaRPr lang="en-US" baseline="0" dirty="0" smtClean="0"/>
          </a:p>
          <a:p>
            <a:pPr lvl="0">
              <a:buFont typeface="Arial" pitchFamily="34" charset="0"/>
              <a:buNone/>
            </a:pPr>
            <a:r>
              <a:rPr lang="en-US" baseline="0" dirty="0" smtClean="0"/>
              <a:t>A similar decision is with multiplication: MUL unit or repeated addition.</a:t>
            </a:r>
          </a:p>
          <a:p>
            <a:pPr lvl="0">
              <a:buFont typeface="Arial" pitchFamily="34" charset="0"/>
              <a:buNone/>
            </a:pP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6C5BD8FE-9938-4483-9FFE-499A95573793}" type="slidenum">
              <a:rPr lang="en-US" smtClean="0"/>
              <a:pPr>
                <a:defRPr/>
              </a:pPr>
              <a:t>14</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p:spPr>
        <p:txBody>
          <a:bodyPr/>
          <a:lstStyle/>
          <a:p>
            <a:pPr eaLnBrk="1" hangingPunct="1"/>
            <a:r>
              <a:rPr lang="en-US" dirty="0" smtClean="0">
                <a:latin typeface="Arial" pitchFamily="34" charset="0"/>
              </a:rPr>
              <a:t>Comer, page 103</a:t>
            </a:r>
          </a:p>
          <a:p>
            <a:pPr eaLnBrk="1" hangingPunct="1"/>
            <a:endParaRPr lang="en-US" dirty="0" smtClean="0">
              <a:latin typeface="Arial" pitchFamily="34" charset="0"/>
            </a:endParaRPr>
          </a:p>
          <a:p>
            <a:pPr eaLnBrk="1" hangingPunct="1"/>
            <a:r>
              <a:rPr lang="en-US" dirty="0" smtClean="0">
                <a:latin typeface="Arial" pitchFamily="34" charset="0"/>
              </a:rPr>
              <a:t>What architecture should be used for a microcontroller (the part that runs the micro-instructions).</a:t>
            </a:r>
          </a:p>
          <a:p>
            <a:pPr eaLnBrk="1" hangingPunct="1"/>
            <a:r>
              <a:rPr lang="en-US" dirty="0" smtClean="0">
                <a:latin typeface="Arial" pitchFamily="34" charset="0"/>
              </a:rPr>
              <a:t>As programmers, we want to know to know the ISA for the microcontroller = {register set + instructions}</a:t>
            </a:r>
          </a:p>
          <a:p>
            <a:pPr eaLnBrk="1" hangingPunct="1"/>
            <a:endParaRPr lang="en-US" dirty="0" smtClean="0">
              <a:latin typeface="Arial" pitchFamily="34" charset="0"/>
            </a:endParaRPr>
          </a:p>
          <a:p>
            <a:pPr eaLnBrk="1" hangingPunct="1"/>
            <a:r>
              <a:rPr lang="en-US" dirty="0" smtClean="0">
                <a:latin typeface="Arial" pitchFamily="34" charset="0"/>
              </a:rPr>
              <a:t>Example: The microcontroller used in a CISC processor can consist of a smaller, fast, RISC processor.  This is a VERTICAL architecture.</a:t>
            </a:r>
          </a:p>
        </p:txBody>
      </p:sp>
      <p:sp>
        <p:nvSpPr>
          <p:cNvPr id="35844" name="Slide Number Placeholder 3"/>
          <p:cNvSpPr>
            <a:spLocks noGrp="1"/>
          </p:cNvSpPr>
          <p:nvPr>
            <p:ph type="sldNum" sz="quarter" idx="5"/>
          </p:nvPr>
        </p:nvSpPr>
        <p:spPr>
          <a:noFill/>
        </p:spPr>
        <p:txBody>
          <a:bodyPr/>
          <a:lstStyle/>
          <a:p>
            <a:fld id="{35A04408-184D-4035-B353-971ECC97259B}" type="slidenum">
              <a:rPr lang="en-US">
                <a:latin typeface="Arial" pitchFamily="34" charset="0"/>
              </a:rPr>
              <a:pPr/>
              <a:t>15</a:t>
            </a:fld>
            <a:endParaRPr lang="en-US">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lnSpcReduction="10000"/>
          </a:bodyPr>
          <a:lstStyle/>
          <a:p>
            <a:pPr eaLnBrk="1" hangingPunct="1">
              <a:defRPr/>
            </a:pPr>
            <a:r>
              <a:rPr lang="en-US" dirty="0" smtClean="0"/>
              <a:t>Some hardware background to understand: A simplistic CPU with just a few parts key to horizontal </a:t>
            </a:r>
            <a:r>
              <a:rPr lang="en-US" dirty="0" err="1" smtClean="0"/>
              <a:t>microcoding</a:t>
            </a:r>
            <a:r>
              <a:rPr lang="en-US" dirty="0" smtClean="0"/>
              <a:t>.</a:t>
            </a:r>
          </a:p>
          <a:p>
            <a:pPr eaLnBrk="1" hangingPunct="1">
              <a:buFontTx/>
              <a:buChar char="-"/>
              <a:defRPr/>
            </a:pPr>
            <a:r>
              <a:rPr lang="en-US" dirty="0" smtClean="0"/>
              <a:t>ALU expects operands to be placed in the storage units before an operation is </a:t>
            </a:r>
            <a:r>
              <a:rPr lang="en-US" dirty="0" err="1" smtClean="0"/>
              <a:t>performend</a:t>
            </a:r>
            <a:r>
              <a:rPr lang="en-US" dirty="0" smtClean="0"/>
              <a:t> and places the result in the two hardware units labeled result1 and 2 (Remember, multiplies provide results that are twice as big).</a:t>
            </a:r>
          </a:p>
          <a:p>
            <a:pPr eaLnBrk="1" hangingPunct="1">
              <a:buFontTx/>
              <a:buChar char="-"/>
              <a:defRPr/>
            </a:pPr>
            <a:r>
              <a:rPr lang="en-US" dirty="0" smtClean="0"/>
              <a:t> Register access provides a hardware interface to the general purpose registers.</a:t>
            </a:r>
          </a:p>
          <a:p>
            <a:pPr eaLnBrk="1" hangingPunct="1">
              <a:buFontTx/>
              <a:buChar char="-"/>
              <a:defRPr/>
            </a:pPr>
            <a:r>
              <a:rPr lang="en-US" dirty="0" smtClean="0"/>
              <a:t>Arrows denotes paths along which data can pass.</a:t>
            </a:r>
          </a:p>
          <a:p>
            <a:pPr eaLnBrk="1" hangingPunct="1">
              <a:buFontTx/>
              <a:buChar char="-"/>
              <a:defRPr/>
            </a:pPr>
            <a:endParaRPr lang="en-US" dirty="0" smtClean="0"/>
          </a:p>
          <a:p>
            <a:pPr eaLnBrk="1" hangingPunct="1">
              <a:defRPr/>
            </a:pPr>
            <a:r>
              <a:rPr lang="en-US" dirty="0" smtClean="0"/>
              <a:t>Each functional unit is controlled by a set of wires that contain commands. Although not shown, we can imagine control lines, depending on the type of unit.</a:t>
            </a:r>
          </a:p>
          <a:p>
            <a:pPr eaLnBrk="1" hangingPunct="1">
              <a:buFont typeface="Arial" pitchFamily="34" charset="0"/>
              <a:buChar char="•"/>
              <a:defRPr/>
            </a:pPr>
            <a:r>
              <a:rPr lang="en-US" dirty="0" smtClean="0"/>
              <a:t> </a:t>
            </a:r>
            <a:r>
              <a:rPr lang="en-US" b="1" dirty="0" smtClean="0"/>
              <a:t>ENTER</a:t>
            </a:r>
            <a:r>
              <a:rPr lang="en-US" dirty="0" smtClean="0"/>
              <a:t> For the result register, a single command line is needed: zero = stop interacting with other units; one = </a:t>
            </a:r>
            <a:r>
              <a:rPr lang="en-US" b="1" dirty="0" smtClean="0"/>
              <a:t>send</a:t>
            </a:r>
            <a:r>
              <a:rPr lang="en-US" dirty="0" smtClean="0"/>
              <a:t> current contents of result unit to data transfer mechanism.</a:t>
            </a:r>
          </a:p>
          <a:p>
            <a:pPr eaLnBrk="1" hangingPunct="1">
              <a:buFont typeface="Arial" pitchFamily="34" charset="0"/>
              <a:buChar char="•"/>
              <a:defRPr/>
            </a:pPr>
            <a:r>
              <a:rPr lang="en-US" b="1" dirty="0" smtClean="0"/>
              <a:t>ENTER</a:t>
            </a:r>
            <a:r>
              <a:rPr lang="en-US" dirty="0" smtClean="0"/>
              <a:t> For the operand registers, a single command line is needed: zero = stop interacting with other units; one = </a:t>
            </a:r>
            <a:r>
              <a:rPr lang="en-US" b="1" dirty="0" smtClean="0"/>
              <a:t>load</a:t>
            </a:r>
            <a:r>
              <a:rPr lang="en-US" dirty="0" smtClean="0"/>
              <a:t>  current contents of result unit to data transfer mechanism.</a:t>
            </a:r>
          </a:p>
          <a:p>
            <a:pPr eaLnBrk="1" hangingPunct="1">
              <a:buFont typeface="Arial" pitchFamily="34" charset="0"/>
              <a:buChar char="•"/>
              <a:defRPr/>
            </a:pPr>
            <a:r>
              <a:rPr lang="en-US" b="1" dirty="0" smtClean="0"/>
              <a:t>ENTER</a:t>
            </a:r>
            <a:r>
              <a:rPr lang="en-US" dirty="0" smtClean="0"/>
              <a:t> For the ALU, several control lines are needed, depending on the number of instructions: 000 = ADD, 001 = Subtract.</a:t>
            </a:r>
          </a:p>
          <a:p>
            <a:pPr eaLnBrk="1" hangingPunct="1">
              <a:buFont typeface="Arial" pitchFamily="34" charset="0"/>
              <a:buChar char="•"/>
              <a:defRPr/>
            </a:pPr>
            <a:r>
              <a:rPr lang="en-US" b="1" dirty="0" err="1" smtClean="0"/>
              <a:t>ENTER:</a:t>
            </a:r>
            <a:r>
              <a:rPr lang="en-US" dirty="0" err="1" smtClean="0"/>
              <a:t>For</a:t>
            </a:r>
            <a:r>
              <a:rPr lang="en-US" dirty="0" smtClean="0"/>
              <a:t> the register access, several control lines are needed, depending on the number of registers; need two values for each register (to read register, to write register)</a:t>
            </a:r>
          </a:p>
          <a:p>
            <a:pPr eaLnBrk="1" hangingPunct="1">
              <a:buFont typeface="Arial" pitchFamily="34" charset="0"/>
              <a:buChar char="•"/>
              <a:defRPr/>
            </a:pPr>
            <a:endParaRPr lang="en-US" dirty="0" smtClean="0"/>
          </a:p>
          <a:p>
            <a:pPr eaLnBrk="1" hangingPunct="1">
              <a:buFont typeface="Arial" pitchFamily="34" charset="0"/>
              <a:buChar char="•"/>
              <a:defRPr/>
            </a:pPr>
            <a:endParaRPr lang="en-US" dirty="0" smtClean="0"/>
          </a:p>
        </p:txBody>
      </p:sp>
      <p:sp>
        <p:nvSpPr>
          <p:cNvPr id="36868" name="Slide Number Placeholder 3"/>
          <p:cNvSpPr>
            <a:spLocks noGrp="1"/>
          </p:cNvSpPr>
          <p:nvPr>
            <p:ph type="sldNum" sz="quarter" idx="5"/>
          </p:nvPr>
        </p:nvSpPr>
        <p:spPr>
          <a:noFill/>
        </p:spPr>
        <p:txBody>
          <a:bodyPr/>
          <a:lstStyle/>
          <a:p>
            <a:fld id="{B3A8DA75-EA25-4DC8-B2FF-FE0224E32A43}" type="slidenum">
              <a:rPr lang="en-US">
                <a:latin typeface="Arial" pitchFamily="34" charset="0"/>
              </a:rPr>
              <a:pPr/>
              <a:t>17</a:t>
            </a:fld>
            <a:endParaRPr lang="en-US">
              <a:latin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p:spPr>
        <p:txBody>
          <a:bodyPr/>
          <a:lstStyle/>
          <a:p>
            <a:pPr eaLnBrk="1" hangingPunct="1"/>
            <a:r>
              <a:rPr lang="en-US" smtClean="0">
                <a:latin typeface="Arial" pitchFamily="34" charset="0"/>
              </a:rPr>
              <a:t>Comer, Figure 7.7, 7.9 and 7.11</a:t>
            </a:r>
          </a:p>
          <a:p>
            <a:pPr eaLnBrk="1" hangingPunct="1"/>
            <a:endParaRPr lang="en-US" smtClean="0">
              <a:latin typeface="Arial" pitchFamily="34" charset="0"/>
            </a:endParaRPr>
          </a:p>
          <a:p>
            <a:pPr eaLnBrk="1" hangingPunct="1"/>
            <a:r>
              <a:rPr lang="en-US" smtClean="0">
                <a:latin typeface="Arial" pitchFamily="34" charset="0"/>
              </a:rPr>
              <a:t>Each microcode instruction is a command to function units – when it executes an instruction, the hardware sends bits from the instruction to the functional units.</a:t>
            </a:r>
          </a:p>
          <a:p>
            <a:pPr eaLnBrk="1" hangingPunct="1">
              <a:buFontTx/>
              <a:buChar char="•"/>
            </a:pPr>
            <a:r>
              <a:rPr lang="en-US" smtClean="0">
                <a:latin typeface="Arial" pitchFamily="34" charset="0"/>
              </a:rPr>
              <a:t> The bits specify which functional unit(S) operate when the instruction is executed. </a:t>
            </a:r>
          </a:p>
          <a:p>
            <a:pPr eaLnBrk="1" hangingPunct="1">
              <a:buFontTx/>
              <a:buChar char="•"/>
            </a:pPr>
            <a:r>
              <a:rPr lang="en-US" smtClean="0">
                <a:latin typeface="Arial" pitchFamily="34" charset="0"/>
              </a:rPr>
              <a:t>The centre table demonstrates: R4 = R13 + R4</a:t>
            </a:r>
          </a:p>
          <a:p>
            <a:pPr eaLnBrk="1" hangingPunct="1">
              <a:buFontTx/>
              <a:buChar char="•"/>
            </a:pPr>
            <a:endParaRPr lang="en-US" smtClean="0">
              <a:latin typeface="Arial" pitchFamily="34" charset="0"/>
            </a:endParaRPr>
          </a:p>
          <a:p>
            <a:pPr eaLnBrk="1" hangingPunct="1"/>
            <a:r>
              <a:rPr lang="en-US" smtClean="0">
                <a:latin typeface="Arial" pitchFamily="34" charset="0"/>
              </a:rPr>
              <a:t>Get the idea? </a:t>
            </a:r>
          </a:p>
          <a:p>
            <a:pPr eaLnBrk="1" hangingPunct="1"/>
            <a:r>
              <a:rPr lang="en-US" smtClean="0">
                <a:latin typeface="Arial" pitchFamily="34" charset="0"/>
              </a:rPr>
              <a:t>But there is inherent parallelism here because the hardware contains units that operate independently. A programm can specify parallel operation because an instruction contain separate fields that each control ONE of the hardware units.</a:t>
            </a:r>
          </a:p>
          <a:p>
            <a:pPr eaLnBrk="1" hangingPunct="1">
              <a:buFontTx/>
              <a:buChar char="•"/>
            </a:pPr>
            <a:r>
              <a:rPr lang="en-US" smtClean="0">
                <a:latin typeface="Arial" pitchFamily="34" charset="0"/>
              </a:rPr>
              <a:t> Because the operands remain unused after transferring to the ALU, we could insert an instruction that simultaneously move a new value into an operand unit while an ALU operation continues.!</a:t>
            </a:r>
          </a:p>
          <a:p>
            <a:pPr eaLnBrk="1" hangingPunct="1"/>
            <a:endParaRPr lang="en-US" smtClean="0">
              <a:latin typeface="Arial" pitchFamily="34" charset="0"/>
            </a:endParaRPr>
          </a:p>
          <a:p>
            <a:pPr eaLnBrk="1" hangingPunct="1"/>
            <a:endParaRPr lang="en-US" smtClean="0">
              <a:latin typeface="Arial" pitchFamily="34" charset="0"/>
            </a:endParaRPr>
          </a:p>
        </p:txBody>
      </p:sp>
      <p:sp>
        <p:nvSpPr>
          <p:cNvPr id="37892" name="Slide Number Placeholder 3"/>
          <p:cNvSpPr>
            <a:spLocks noGrp="1"/>
          </p:cNvSpPr>
          <p:nvPr>
            <p:ph type="sldNum" sz="quarter" idx="5"/>
          </p:nvPr>
        </p:nvSpPr>
        <p:spPr>
          <a:noFill/>
        </p:spPr>
        <p:txBody>
          <a:bodyPr/>
          <a:lstStyle/>
          <a:p>
            <a:fld id="{F3C6A48D-AB1A-434A-A4D8-B845E5B36A8C}" type="slidenum">
              <a:rPr lang="en-US">
                <a:latin typeface="Arial" pitchFamily="34" charset="0"/>
              </a:rPr>
              <a:pPr/>
              <a:t>19</a:t>
            </a:fld>
            <a:endParaRPr lang="en-US">
              <a:latin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85000" lnSpcReduction="10000"/>
          </a:bodyPr>
          <a:lstStyle/>
          <a:p>
            <a:pPr eaLnBrk="1" hangingPunct="1">
              <a:defRPr/>
            </a:pPr>
            <a:r>
              <a:rPr lang="en-US" dirty="0" smtClean="0"/>
              <a:t>Idea: An ALU operation can continue at same time as operand unit is loaded.</a:t>
            </a:r>
          </a:p>
          <a:p>
            <a:pPr eaLnBrk="1" hangingPunct="1">
              <a:defRPr/>
            </a:pPr>
            <a:endParaRPr lang="en-US" dirty="0" smtClean="0"/>
          </a:p>
          <a:p>
            <a:pPr eaLnBrk="1" hangingPunct="1">
              <a:defRPr/>
            </a:pPr>
            <a:r>
              <a:rPr lang="en-US" dirty="0" smtClean="0"/>
              <a:t>But how do you exploit that parallelism. Who codes that ? Horizontal Microcode is not intuitive for the programmer (or the programmer of the compiler!)</a:t>
            </a:r>
          </a:p>
          <a:p>
            <a:pPr eaLnBrk="1" hangingPunct="1">
              <a:defRPr/>
            </a:pPr>
            <a:endParaRPr lang="en-US" dirty="0" smtClean="0"/>
          </a:p>
          <a:p>
            <a:pPr eaLnBrk="1" hangingPunct="1">
              <a:defRPr/>
            </a:pPr>
            <a:r>
              <a:rPr lang="en-US" dirty="0" smtClean="0"/>
              <a:t>Out-of-Order Execution: What about the SEMANTICS of the instruction stream ?</a:t>
            </a:r>
          </a:p>
          <a:p>
            <a:pPr eaLnBrk="1" hangingPunct="1">
              <a:buFont typeface="Arial" pitchFamily="34" charset="0"/>
              <a:buChar char="•"/>
              <a:defRPr/>
            </a:pPr>
            <a:r>
              <a:rPr lang="en-US" dirty="0" smtClean="0"/>
              <a:t> In the example, operands overlap  (R7 = destination, then R7 = source)</a:t>
            </a:r>
          </a:p>
          <a:p>
            <a:pPr eaLnBrk="1" hangingPunct="1">
              <a:buFont typeface="Arial" pitchFamily="34" charset="0"/>
              <a:buChar char="•"/>
              <a:defRPr/>
            </a:pPr>
            <a:r>
              <a:rPr lang="en-US" dirty="0" smtClean="0"/>
              <a:t> The macro instruction stream specifies sequential processing; an intelligent controller must accommodate this overlap:</a:t>
            </a:r>
          </a:p>
          <a:p>
            <a:pPr eaLnBrk="1" hangingPunct="1">
              <a:buFont typeface="Arial" pitchFamily="34" charset="0"/>
              <a:buChar char="•"/>
              <a:defRPr/>
            </a:pPr>
            <a:r>
              <a:rPr lang="en-US" dirty="0" smtClean="0"/>
              <a:t>Must balance maximizing parallel execution and preserving original (</a:t>
            </a:r>
            <a:r>
              <a:rPr lang="en-US" dirty="0" err="1" smtClean="0"/>
              <a:t>ie</a:t>
            </a:r>
            <a:r>
              <a:rPr lang="en-US" dirty="0" smtClean="0"/>
              <a:t>. sequential) semantics</a:t>
            </a:r>
          </a:p>
          <a:p>
            <a:pPr eaLnBrk="1" hangingPunct="1">
              <a:buFont typeface="Arial" pitchFamily="34" charset="0"/>
              <a:buChar char="•"/>
              <a:defRPr/>
            </a:pPr>
            <a:endParaRPr lang="en-US" dirty="0" smtClean="0"/>
          </a:p>
          <a:p>
            <a:pPr eaLnBrk="1" hangingPunct="1">
              <a:buFont typeface="Arial" pitchFamily="34" charset="0"/>
              <a:buNone/>
              <a:defRPr/>
            </a:pPr>
            <a:r>
              <a:rPr lang="en-US" dirty="0" smtClean="0"/>
              <a:t>Conditional Branches are WAIT points for the intelligent controller.</a:t>
            </a:r>
          </a:p>
          <a:p>
            <a:pPr marL="228600" indent="-228600" eaLnBrk="1" hangingPunct="1">
              <a:buFont typeface="+mj-lt"/>
              <a:buAutoNum type="arabicPeriod"/>
              <a:defRPr/>
            </a:pPr>
            <a:r>
              <a:rPr lang="en-US" dirty="0" smtClean="0"/>
              <a:t>Branch Prediction: Based on measurements: Most code, the branch is taken 60% of time. Continue executing along that path and if wrong, undo results to the branch point</a:t>
            </a:r>
          </a:p>
          <a:p>
            <a:pPr marL="228600" indent="-228600" eaLnBrk="1" hangingPunct="1">
              <a:buFont typeface="+mj-lt"/>
              <a:buAutoNum type="arabicPeriod"/>
              <a:defRPr/>
            </a:pPr>
            <a:r>
              <a:rPr lang="en-US" dirty="0" smtClean="0"/>
              <a:t>Follow both paths in parallel</a:t>
            </a:r>
          </a:p>
          <a:p>
            <a:pPr marL="228600" indent="-228600" eaLnBrk="1" hangingPunct="1">
              <a:buFont typeface="+mj-lt"/>
              <a:buNone/>
              <a:defRPr/>
            </a:pPr>
            <a:r>
              <a:rPr lang="en-US" dirty="0" smtClean="0"/>
              <a:t>Is this wasteful ? What else is it going to do ? WAIT ? Isn’t something better than nothing ?</a:t>
            </a:r>
          </a:p>
          <a:p>
            <a:pPr marL="228600" indent="-228600" eaLnBrk="1" hangingPunct="1">
              <a:buFont typeface="+mj-lt"/>
              <a:buNone/>
              <a:defRPr/>
            </a:pPr>
            <a:r>
              <a:rPr lang="en-US" dirty="0" smtClean="0"/>
              <a:t>	(Speed is the imperative, not elegance)</a:t>
            </a:r>
          </a:p>
          <a:p>
            <a:pPr marL="228600" indent="-228600" eaLnBrk="1" hangingPunct="1">
              <a:buFont typeface="+mj-lt"/>
              <a:buNone/>
              <a:defRPr/>
            </a:pPr>
            <a:endParaRPr lang="en-US" dirty="0" smtClean="0"/>
          </a:p>
          <a:p>
            <a:pPr marL="228600" indent="-228600" eaLnBrk="1" hangingPunct="1">
              <a:buFont typeface="+mj-lt"/>
              <a:buNone/>
              <a:defRPr/>
            </a:pPr>
            <a:r>
              <a:rPr lang="en-US" b="1" dirty="0" smtClean="0"/>
              <a:t>Question</a:t>
            </a:r>
            <a:r>
              <a:rPr lang="en-US" dirty="0" smtClean="0"/>
              <a:t>: What’s the consequence for programmers ? If you know branch prediction is being used, arrange your code so that the most common cases take the branch.  (Instead of if (y&gt;z) code if (y&lt;=Z)</a:t>
            </a:r>
          </a:p>
          <a:p>
            <a:pPr marL="228600" indent="-228600" eaLnBrk="1" hangingPunct="1">
              <a:buFont typeface="+mj-lt"/>
              <a:buAutoNum type="arabicPeriod"/>
              <a:defRPr/>
            </a:pPr>
            <a:endParaRPr lang="en-US" dirty="0" smtClean="0"/>
          </a:p>
        </p:txBody>
      </p:sp>
      <p:sp>
        <p:nvSpPr>
          <p:cNvPr id="38916" name="Slide Number Placeholder 3"/>
          <p:cNvSpPr>
            <a:spLocks noGrp="1"/>
          </p:cNvSpPr>
          <p:nvPr>
            <p:ph type="sldNum" sz="quarter" idx="5"/>
          </p:nvPr>
        </p:nvSpPr>
        <p:spPr>
          <a:noFill/>
        </p:spPr>
        <p:txBody>
          <a:bodyPr/>
          <a:lstStyle/>
          <a:p>
            <a:fld id="{50B0F961-A8CB-4DF1-BEB8-5BFDB7C6134A}" type="slidenum">
              <a:rPr lang="en-US">
                <a:latin typeface="Arial" pitchFamily="34" charset="0"/>
              </a:rPr>
              <a:pPr/>
              <a:t>20</a:t>
            </a:fld>
            <a:endParaRPr lang="en-US">
              <a:latin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8E7EB9B8-BFC8-4256-8960-C39734F1B0EC}" type="slidenum">
              <a:rPr lang="en-US">
                <a:latin typeface="Arial" pitchFamily="34" charset="0"/>
              </a:rPr>
              <a:pPr/>
              <a:t>21</a:t>
            </a:fld>
            <a:endParaRPr lang="en-US">
              <a:latin typeface="Arial" pitchFamily="34" charset="0"/>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a:p>
            <a:pPr eaLnBrk="1" hangingPunct="1"/>
            <a:r>
              <a:rPr lang="en-US" smtClean="0">
                <a:latin typeface="Arial" pitchFamily="34" charset="0"/>
              </a:rPr>
              <a:t>We introduced the Instruction Execution Cycle, but we can break this down to show the processing sequence.</a:t>
            </a:r>
          </a:p>
          <a:p>
            <a:pPr eaLnBrk="1" hangingPunct="1"/>
            <a:endParaRPr lang="en-US" smtClean="0">
              <a:latin typeface="Arial" pitchFamily="34" charset="0"/>
            </a:endParaRPr>
          </a:p>
          <a:p>
            <a:pPr eaLnBrk="1" hangingPunct="1"/>
            <a:r>
              <a:rPr lang="en-US" smtClean="0">
                <a:latin typeface="Arial" pitchFamily="34" charset="0"/>
              </a:rPr>
              <a:t>We teach the Fetch-Execute cycle as though it is a linear, sequential process, one after the other.</a:t>
            </a:r>
          </a:p>
          <a:p>
            <a:pPr eaLnBrk="1" hangingPunct="1"/>
            <a:r>
              <a:rPr lang="en-US" smtClean="0">
                <a:latin typeface="Arial" pitchFamily="34" charset="0"/>
              </a:rPr>
              <a:t>But it is actually a potential of parallelism. … Performance speedup!</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DE02D60D-DFF9-401A-B6DA-9EAD0A054A2C}" type="slidenum">
              <a:rPr lang="en-US">
                <a:latin typeface="Arial" pitchFamily="34" charset="0"/>
              </a:rPr>
              <a:pPr/>
              <a:t>25</a:t>
            </a:fld>
            <a:endParaRPr lang="en-US">
              <a:latin typeface="Arial" pitchFamily="34" charset="0"/>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r>
              <a:rPr lang="en-US" smtClean="0">
                <a:latin typeface="Arial" pitchFamily="34" charset="0"/>
              </a:rPr>
              <a:t>Flynn taxonomy, Murdocca, Section 10.1</a:t>
            </a:r>
          </a:p>
          <a:p>
            <a:pPr eaLnBrk="1" hangingPunct="1"/>
            <a:endParaRPr lang="en-US"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13461EB4-10ED-49F1-AD2E-76481324ADF5}" type="slidenum">
              <a:rPr lang="en-US">
                <a:latin typeface="Arial" pitchFamily="34" charset="0"/>
              </a:rPr>
              <a:pPr/>
              <a:t>3</a:t>
            </a:fld>
            <a:endParaRPr lang="en-US">
              <a:latin typeface="Arial" pitchFamily="34" charset="0"/>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a:p>
            <a:pPr eaLnBrk="1" hangingPunct="1"/>
            <a:r>
              <a:rPr lang="en-US" smtClean="0">
                <a:latin typeface="Arial" pitchFamily="34" charset="0"/>
              </a:rPr>
              <a:t>Here or later ???</a:t>
            </a:r>
          </a:p>
          <a:p>
            <a:pPr eaLnBrk="1" hangingPunct="1"/>
            <a:endParaRPr lang="en-US" smtClean="0">
              <a:latin typeface="Arial" pitchFamily="34" charset="0"/>
            </a:endParaRPr>
          </a:p>
          <a:p>
            <a:pPr eaLnBrk="1" hangingPunct="1"/>
            <a:r>
              <a:rPr lang="en-US" smtClean="0">
                <a:latin typeface="Arial" pitchFamily="34" charset="0"/>
              </a:rPr>
              <a:t>Maybe: Brief intoduction here, full details in next lecture.</a:t>
            </a:r>
          </a:p>
          <a:p>
            <a:pPr eaLnBrk="1" hangingPunct="1"/>
            <a:r>
              <a:rPr lang="en-US" smtClean="0">
                <a:latin typeface="Arial" pitchFamily="34" charset="0"/>
              </a:rPr>
              <a:t>TBD: Fix up to match Comer, Murdocca and Null</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lnSpcReduction="10000"/>
          </a:bodyPr>
          <a:lstStyle/>
          <a:p>
            <a:pPr eaLnBrk="1" hangingPunct="1">
              <a:defRPr/>
            </a:pPr>
            <a:r>
              <a:rPr lang="en-US" dirty="0" smtClean="0"/>
              <a:t>The ISA is what the programmer uses to write programs.</a:t>
            </a:r>
          </a:p>
          <a:p>
            <a:pPr eaLnBrk="1" hangingPunct="1">
              <a:defRPr/>
            </a:pPr>
            <a:r>
              <a:rPr lang="en-US" dirty="0" smtClean="0"/>
              <a:t>But to execute the program, we need to also write a program, so-to-speak.</a:t>
            </a:r>
          </a:p>
          <a:p>
            <a:pPr lvl="1" eaLnBrk="1" hangingPunct="1">
              <a:buFont typeface="Arial" pitchFamily="34" charset="0"/>
              <a:buChar char="•"/>
              <a:defRPr/>
            </a:pPr>
            <a:r>
              <a:rPr lang="en-US" dirty="0" smtClean="0"/>
              <a:t>It is the </a:t>
            </a:r>
            <a:r>
              <a:rPr lang="en-US" dirty="0" err="1" smtClean="0"/>
              <a:t>microarchitecture</a:t>
            </a:r>
            <a:r>
              <a:rPr lang="en-US" dirty="0" smtClean="0"/>
              <a:t> that is responsible for making the fetch-execute cycle happen.</a:t>
            </a:r>
          </a:p>
          <a:p>
            <a:pPr lvl="1" eaLnBrk="1" hangingPunct="1">
              <a:buFont typeface="Arial" pitchFamily="34" charset="0"/>
              <a:buChar char="•"/>
              <a:defRPr/>
            </a:pPr>
            <a:r>
              <a:rPr lang="en-US" dirty="0" smtClean="0"/>
              <a:t>The </a:t>
            </a:r>
            <a:r>
              <a:rPr lang="en-US" dirty="0" err="1" smtClean="0"/>
              <a:t>microarchitecture</a:t>
            </a:r>
            <a:r>
              <a:rPr lang="en-US" dirty="0" smtClean="0"/>
              <a:t> fetches the next instruction to be executed, determines which instruction it is, fetches the operands, executes the instruction, stores the results, and then repeats.</a:t>
            </a:r>
          </a:p>
          <a:p>
            <a:pPr eaLnBrk="1" hangingPunct="1">
              <a:defRPr/>
            </a:pPr>
            <a:r>
              <a:rPr lang="en-US" dirty="0" smtClean="0"/>
              <a:t/>
            </a:r>
            <a:br>
              <a:rPr lang="en-US" dirty="0" smtClean="0"/>
            </a:br>
            <a:r>
              <a:rPr lang="en-US" dirty="0" smtClean="0"/>
              <a:t>The </a:t>
            </a:r>
            <a:r>
              <a:rPr lang="en-US" dirty="0" err="1" smtClean="0"/>
              <a:t>microarchitecture</a:t>
            </a:r>
            <a:r>
              <a:rPr lang="en-US" dirty="0" smtClean="0"/>
              <a:t> consists of a data section, which contains registers and an ALU, and a control section, as illustrated in </a:t>
            </a:r>
            <a:r>
              <a:rPr lang="en-US" dirty="0" smtClean="0">
                <a:hlinkClick r:id="rId3"/>
              </a:rPr>
              <a:t>Figure 5-1</a:t>
            </a:r>
            <a:r>
              <a:rPr lang="en-US" dirty="0" smtClean="0"/>
              <a:t>. The data section is also referred to as the </a:t>
            </a:r>
            <a:r>
              <a:rPr lang="en-US" b="1" dirty="0" err="1" smtClean="0"/>
              <a:t>datapath</a:t>
            </a:r>
            <a:r>
              <a:rPr lang="en-US" dirty="0" smtClean="0"/>
              <a:t>. </a:t>
            </a:r>
          </a:p>
          <a:p>
            <a:pPr eaLnBrk="1" hangingPunct="1">
              <a:defRPr/>
            </a:pPr>
            <a:endParaRPr lang="en-US" dirty="0" smtClean="0"/>
          </a:p>
          <a:p>
            <a:pPr eaLnBrk="1" hangingPunct="1">
              <a:defRPr/>
            </a:pPr>
            <a:r>
              <a:rPr lang="en-US" dirty="0" err="1" smtClean="0"/>
              <a:t>Microprogrammed</a:t>
            </a:r>
            <a:r>
              <a:rPr lang="en-US" dirty="0" smtClean="0"/>
              <a:t> control uses a </a:t>
            </a:r>
            <a:r>
              <a:rPr lang="en-US" dirty="0" err="1" smtClean="0"/>
              <a:t>a</a:t>
            </a:r>
            <a:r>
              <a:rPr lang="en-US" dirty="0" smtClean="0"/>
              <a:t> special-purpose </a:t>
            </a:r>
            <a:r>
              <a:rPr lang="en-US" dirty="0" err="1" smtClean="0"/>
              <a:t>microprogram</a:t>
            </a:r>
            <a:r>
              <a:rPr lang="en-US" dirty="0" smtClean="0"/>
              <a:t>, not visible to the user, to implement operations on the registers and on other parts of the machine. </a:t>
            </a:r>
          </a:p>
          <a:p>
            <a:pPr eaLnBrk="1" hangingPunct="1">
              <a:buFont typeface="Arial" pitchFamily="34" charset="0"/>
              <a:buChar char="•"/>
              <a:defRPr/>
            </a:pPr>
            <a:r>
              <a:rPr lang="en-US" dirty="0" smtClean="0"/>
              <a:t>Often, the </a:t>
            </a:r>
            <a:r>
              <a:rPr lang="en-US" b="1" dirty="0" err="1" smtClean="0"/>
              <a:t>microprogram</a:t>
            </a:r>
            <a:r>
              <a:rPr lang="en-US" dirty="0" smtClean="0"/>
              <a:t> contains many program steps that collectively implement a single ISA-level instruction. </a:t>
            </a:r>
          </a:p>
          <a:p>
            <a:pPr eaLnBrk="1" hangingPunct="1">
              <a:buFont typeface="Arial" pitchFamily="34" charset="0"/>
              <a:buChar char="•"/>
              <a:defRPr/>
            </a:pPr>
            <a:r>
              <a:rPr lang="en-US" dirty="0" smtClean="0"/>
              <a:t> </a:t>
            </a:r>
            <a:r>
              <a:rPr lang="en-US" b="1" dirty="0" smtClean="0"/>
              <a:t>Hardwired</a:t>
            </a:r>
            <a:r>
              <a:rPr lang="en-US" dirty="0" smtClean="0"/>
              <a:t> control units adopt the view that the steps to be taken to implement an operation comprise states in a finite state machine, and the design proceeds using conventional digital design methods (such as the methods covered in Appendix A). </a:t>
            </a:r>
          </a:p>
          <a:p>
            <a:pPr eaLnBrk="1" hangingPunct="1">
              <a:buFont typeface="Arial" pitchFamily="34" charset="0"/>
              <a:buChar char="•"/>
              <a:defRPr/>
            </a:pPr>
            <a:r>
              <a:rPr lang="en-US" dirty="0" smtClean="0"/>
              <a:t>In either case, the </a:t>
            </a:r>
            <a:r>
              <a:rPr lang="en-US" dirty="0" err="1" smtClean="0"/>
              <a:t>datapath</a:t>
            </a:r>
            <a:r>
              <a:rPr lang="en-US" dirty="0" smtClean="0"/>
              <a:t> remains largely unchanged, although there may be minor differences to support the differing forms of control. </a:t>
            </a:r>
          </a:p>
        </p:txBody>
      </p:sp>
      <p:sp>
        <p:nvSpPr>
          <p:cNvPr id="29700" name="Slide Number Placeholder 3"/>
          <p:cNvSpPr>
            <a:spLocks noGrp="1"/>
          </p:cNvSpPr>
          <p:nvPr>
            <p:ph type="sldNum" sz="quarter" idx="5"/>
          </p:nvPr>
        </p:nvSpPr>
        <p:spPr>
          <a:noFill/>
        </p:spPr>
        <p:txBody>
          <a:bodyPr/>
          <a:lstStyle/>
          <a:p>
            <a:fld id="{EFB2CC6C-8200-497B-8EAB-579D478AF7F0}" type="slidenum">
              <a:rPr lang="en-US">
                <a:latin typeface="Arial" pitchFamily="34" charset="0"/>
              </a:rPr>
              <a:pPr/>
              <a:t>4</a:t>
            </a:fld>
            <a:endParaRPr lang="en-US">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p:spPr>
        <p:txBody>
          <a:bodyPr/>
          <a:lstStyle/>
          <a:p>
            <a:pPr eaLnBrk="1" hangingPunct="1"/>
            <a:r>
              <a:rPr lang="en-US" smtClean="0">
                <a:latin typeface="Arial" pitchFamily="34" charset="0"/>
              </a:rPr>
              <a:t>Null, Page 214</a:t>
            </a:r>
          </a:p>
          <a:p>
            <a:pPr eaLnBrk="1" hangingPunct="1"/>
            <a:endParaRPr lang="en-US" smtClean="0">
              <a:latin typeface="Arial" pitchFamily="34" charset="0"/>
            </a:endParaRPr>
          </a:p>
          <a:p>
            <a:pPr eaLnBrk="1" hangingPunct="1"/>
            <a:r>
              <a:rPr lang="en-US" smtClean="0">
                <a:latin typeface="Arial" pitchFamily="34" charset="0"/>
              </a:rPr>
              <a:t>Signals control the movement of bytes (which are actually signal patterns that we </a:t>
            </a:r>
            <a:r>
              <a:rPr lang="en-US" b="1" smtClean="0">
                <a:latin typeface="Arial" pitchFamily="34" charset="0"/>
              </a:rPr>
              <a:t>interpret</a:t>
            </a:r>
            <a:r>
              <a:rPr lang="en-US" smtClean="0">
                <a:latin typeface="Arial" pitchFamily="34" charset="0"/>
              </a:rPr>
              <a:t> as bytes) along the dtapath in a computer system.</a:t>
            </a:r>
          </a:p>
          <a:p>
            <a:pPr eaLnBrk="1" hangingPunct="1"/>
            <a:endParaRPr lang="en-US" smtClean="0">
              <a:latin typeface="Arial" pitchFamily="34" charset="0"/>
            </a:endParaRPr>
          </a:p>
          <a:p>
            <a:pPr eaLnBrk="1" hangingPunct="1"/>
            <a:r>
              <a:rPr lang="en-US" smtClean="0">
                <a:latin typeface="Arial" pitchFamily="34" charset="0"/>
              </a:rPr>
              <a:t>Timing signals from the clock are ANDed using combinational logic circuits to raise and lower signals.</a:t>
            </a:r>
          </a:p>
          <a:p>
            <a:pPr eaLnBrk="1" hangingPunct="1"/>
            <a:endParaRPr lang="en-US" smtClean="0">
              <a:latin typeface="Arial" pitchFamily="34" charset="0"/>
            </a:endParaRPr>
          </a:p>
        </p:txBody>
      </p:sp>
      <p:sp>
        <p:nvSpPr>
          <p:cNvPr id="30724" name="Slide Number Placeholder 3"/>
          <p:cNvSpPr>
            <a:spLocks noGrp="1"/>
          </p:cNvSpPr>
          <p:nvPr>
            <p:ph type="sldNum" sz="quarter" idx="5"/>
          </p:nvPr>
        </p:nvSpPr>
        <p:spPr>
          <a:noFill/>
        </p:spPr>
        <p:txBody>
          <a:bodyPr/>
          <a:lstStyle/>
          <a:p>
            <a:fld id="{2F3F8418-9570-435E-909F-12EE72319651}" type="slidenum">
              <a:rPr lang="en-US">
                <a:latin typeface="Arial" pitchFamily="34" charset="0"/>
              </a:rPr>
              <a:pPr/>
              <a:t>5</a:t>
            </a:fld>
            <a:endParaRPr lang="en-US">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lnSpcReduction="10000"/>
          </a:bodyPr>
          <a:lstStyle/>
          <a:p>
            <a:pPr eaLnBrk="1" hangingPunct="1">
              <a:defRPr/>
            </a:pPr>
            <a:r>
              <a:rPr lang="en-US" dirty="0" smtClean="0"/>
              <a:t>Comer, page 95-96, 100 ….</a:t>
            </a:r>
          </a:p>
          <a:p>
            <a:pPr eaLnBrk="1" hangingPunct="1">
              <a:defRPr/>
            </a:pPr>
            <a:endParaRPr lang="en-US" dirty="0" smtClean="0"/>
          </a:p>
          <a:p>
            <a:pPr eaLnBrk="1" hangingPunct="1">
              <a:lnSpc>
                <a:spcPct val="80000"/>
              </a:lnSpc>
              <a:defRPr/>
            </a:pPr>
            <a:r>
              <a:rPr lang="en-US" sz="1800" dirty="0" smtClean="0"/>
              <a:t>How do hardware engineers handle the complex of millions of transistors ?</a:t>
            </a:r>
          </a:p>
          <a:p>
            <a:pPr lvl="1" eaLnBrk="1" hangingPunct="1">
              <a:lnSpc>
                <a:spcPct val="80000"/>
              </a:lnSpc>
              <a:defRPr/>
            </a:pPr>
            <a:r>
              <a:rPr lang="en-US" sz="1600" dirty="0" smtClean="0"/>
              <a:t>Subroutines!</a:t>
            </a:r>
          </a:p>
          <a:p>
            <a:pPr eaLnBrk="1" hangingPunct="1">
              <a:lnSpc>
                <a:spcPct val="80000"/>
              </a:lnSpc>
              <a:defRPr/>
            </a:pPr>
            <a:r>
              <a:rPr lang="en-US" sz="1800" dirty="0" smtClean="0"/>
              <a:t>Macro processor / Micro processor/controller runs microcode</a:t>
            </a:r>
          </a:p>
          <a:p>
            <a:pPr eaLnBrk="1" hangingPunct="1">
              <a:defRPr/>
            </a:pPr>
            <a:endParaRPr lang="en-US" dirty="0" smtClean="0"/>
          </a:p>
          <a:p>
            <a:pPr eaLnBrk="1" hangingPunct="1">
              <a:defRPr/>
            </a:pPr>
            <a:r>
              <a:rPr lang="en-US" dirty="0" smtClean="0"/>
              <a:t>Notice: ON the right, you still have a layer of digital logic that implements the microinstructions.</a:t>
            </a:r>
          </a:p>
          <a:p>
            <a:pPr eaLnBrk="1" hangingPunct="1">
              <a:defRPr/>
            </a:pPr>
            <a:endParaRPr lang="en-US" dirty="0" smtClean="0"/>
          </a:p>
        </p:txBody>
      </p:sp>
      <p:sp>
        <p:nvSpPr>
          <p:cNvPr id="31748" name="Slide Number Placeholder 3"/>
          <p:cNvSpPr>
            <a:spLocks noGrp="1"/>
          </p:cNvSpPr>
          <p:nvPr>
            <p:ph type="sldNum" sz="quarter" idx="5"/>
          </p:nvPr>
        </p:nvSpPr>
        <p:spPr>
          <a:noFill/>
        </p:spPr>
        <p:txBody>
          <a:bodyPr/>
          <a:lstStyle/>
          <a:p>
            <a:fld id="{F65CAFCE-5899-4FF2-B62F-AA2949F83062}" type="slidenum">
              <a:rPr lang="en-US">
                <a:latin typeface="Arial" pitchFamily="34" charset="0"/>
              </a:rPr>
              <a:pPr/>
              <a:t>6</a:t>
            </a:fld>
            <a:endParaRPr lang="en-US">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6C5BD8FE-9938-4483-9FFE-499A95573793}" type="slidenum">
              <a:rPr lang="en-US" smtClean="0"/>
              <a:pPr>
                <a:defRPr/>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lnSpcReduction="10000"/>
          </a:bodyPr>
          <a:lstStyle/>
          <a:p>
            <a:pPr eaLnBrk="1" hangingPunct="1">
              <a:defRPr/>
            </a:pPr>
            <a:r>
              <a:rPr lang="en-US" dirty="0" err="1" smtClean="0"/>
              <a:t>Murdocca</a:t>
            </a:r>
            <a:r>
              <a:rPr lang="en-US" dirty="0" smtClean="0"/>
              <a:t>, Figure 5-15 (On two pages)</a:t>
            </a:r>
          </a:p>
          <a:p>
            <a:pPr eaLnBrk="1" hangingPunct="1">
              <a:defRPr/>
            </a:pPr>
            <a:endParaRPr lang="en-US" dirty="0" smtClean="0"/>
          </a:p>
          <a:p>
            <a:pPr eaLnBrk="1" hangingPunct="1">
              <a:defRPr/>
            </a:pPr>
            <a:r>
              <a:rPr lang="en-US" dirty="0" smtClean="0"/>
              <a:t>Use this to show:</a:t>
            </a:r>
          </a:p>
          <a:p>
            <a:pPr eaLnBrk="1" hangingPunct="1">
              <a:defRPr/>
            </a:pPr>
            <a:endParaRPr lang="en-US" dirty="0" smtClean="0"/>
          </a:p>
          <a:p>
            <a:pPr marL="228600" indent="-228600" eaLnBrk="1" hangingPunct="1">
              <a:buFontTx/>
              <a:buAutoNum type="arabicParenR"/>
              <a:defRPr/>
            </a:pPr>
            <a:r>
              <a:rPr lang="en-US" dirty="0" smtClean="0"/>
              <a:t>Set of microinstructions is small = {READ, WRITE, DECODE, GOTO Register assignments, plus all the ORNCC, ORCC…)</a:t>
            </a:r>
          </a:p>
          <a:p>
            <a:pPr marL="228600" indent="-228600" eaLnBrk="1" hangingPunct="1">
              <a:buFontTx/>
              <a:buAutoNum type="arabicParenR"/>
              <a:defRPr/>
            </a:pPr>
            <a:r>
              <a:rPr lang="en-US" dirty="0" smtClean="0"/>
              <a:t>In line 0: What is purpose of the AND ? To put the PC on the A bus (See Figure 5-10) without affecting the condition codes. AND is arbitrarily chosen as one instruction that will do this (The A bus is the internal address bus between the scratchpad (containing the programming registers) and the ALU, but which is also connected to the Address bus of the Main Memory interface)</a:t>
            </a:r>
          </a:p>
          <a:p>
            <a:pPr marL="228600" indent="-228600" eaLnBrk="1" hangingPunct="1">
              <a:buFontTx/>
              <a:buAutoNum type="arabicParenR"/>
              <a:defRPr/>
            </a:pPr>
            <a:r>
              <a:rPr lang="en-US" dirty="0" smtClean="0"/>
              <a:t>Each instruction is 1 byte long. That’s a feature of microcode instructions: Fixed length.</a:t>
            </a:r>
          </a:p>
          <a:p>
            <a:pPr marL="685800" lvl="1" indent="-228600" eaLnBrk="1" hangingPunct="1">
              <a:buFont typeface="Arial" pitchFamily="34" charset="0"/>
              <a:buChar char="•"/>
              <a:defRPr/>
            </a:pPr>
            <a:r>
              <a:rPr lang="en-US" dirty="0" smtClean="0"/>
              <a:t>This length determines the width of the (internal) </a:t>
            </a:r>
            <a:r>
              <a:rPr lang="en-US" dirty="0" err="1" smtClean="0"/>
              <a:t>microstore</a:t>
            </a:r>
            <a:r>
              <a:rPr lang="en-US" dirty="0" smtClean="0"/>
              <a:t> and is related to the (hardware) cost of implementing the firmware.</a:t>
            </a:r>
          </a:p>
          <a:p>
            <a:pPr marL="228600" indent="-228600" eaLnBrk="1" hangingPunct="1">
              <a:defRPr/>
            </a:pPr>
            <a:endParaRPr lang="en-US" dirty="0" smtClean="0"/>
          </a:p>
          <a:p>
            <a:pPr marL="228600" indent="-228600" eaLnBrk="1" hangingPunct="1">
              <a:defRPr/>
            </a:pPr>
            <a:r>
              <a:rPr lang="en-US" dirty="0" smtClean="0"/>
              <a:t>Go to next page, to show Address 2047 which increments the PC (</a:t>
            </a:r>
            <a:r>
              <a:rPr lang="en-US" dirty="0" err="1" smtClean="0"/>
              <a:t>hmmmm</a:t>
            </a:r>
            <a:r>
              <a:rPr lang="en-US" dirty="0" smtClean="0"/>
              <a:t>, after the instruction is executed ???)</a:t>
            </a:r>
          </a:p>
          <a:p>
            <a:pPr marL="228600" indent="-228600" eaLnBrk="1" hangingPunct="1">
              <a:defRPr/>
            </a:pPr>
            <a:endParaRPr lang="en-US" dirty="0" smtClean="0"/>
          </a:p>
          <a:p>
            <a:pPr marL="228600" indent="-228600" eaLnBrk="1" hangingPunct="1">
              <a:defRPr/>
            </a:pPr>
            <a:r>
              <a:rPr lang="en-US" dirty="0" smtClean="0"/>
              <a:t>Now, look for duplication, in order to introduce </a:t>
            </a:r>
            <a:r>
              <a:rPr lang="en-US" dirty="0" err="1" smtClean="0"/>
              <a:t>Nanoprogramming</a:t>
            </a:r>
            <a:r>
              <a:rPr lang="en-US" dirty="0" smtClean="0"/>
              <a:t>.</a:t>
            </a:r>
          </a:p>
          <a:p>
            <a:pPr marL="228600" indent="-228600" eaLnBrk="1" hangingPunct="1">
              <a:defRPr/>
            </a:pPr>
            <a:endParaRPr lang="en-US" dirty="0" smtClean="0"/>
          </a:p>
          <a:p>
            <a:pPr marL="228600" indent="-228600" eaLnBrk="1" hangingPunct="1">
              <a:buFontTx/>
              <a:buAutoNum type="arabicParenR"/>
              <a:defRPr/>
            </a:pPr>
            <a:endParaRPr lang="en-US" dirty="0" smtClean="0"/>
          </a:p>
        </p:txBody>
      </p:sp>
      <p:sp>
        <p:nvSpPr>
          <p:cNvPr id="32772" name="Slide Number Placeholder 3"/>
          <p:cNvSpPr>
            <a:spLocks noGrp="1"/>
          </p:cNvSpPr>
          <p:nvPr>
            <p:ph type="sldNum" sz="quarter" idx="5"/>
          </p:nvPr>
        </p:nvSpPr>
        <p:spPr>
          <a:noFill/>
        </p:spPr>
        <p:txBody>
          <a:bodyPr/>
          <a:lstStyle/>
          <a:p>
            <a:fld id="{E5082186-57B3-4106-A1B3-EC919FC5E2F4}" type="slidenum">
              <a:rPr lang="en-US">
                <a:latin typeface="Arial" pitchFamily="34" charset="0"/>
              </a:rPr>
              <a:pPr/>
              <a:t>9</a:t>
            </a:fld>
            <a:endParaRPr lang="en-US">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85000" lnSpcReduction="10000"/>
          </a:bodyPr>
          <a:lstStyle/>
          <a:p>
            <a:pPr eaLnBrk="1" hangingPunct="1">
              <a:defRPr/>
            </a:pPr>
            <a:r>
              <a:rPr lang="en-US" dirty="0" smtClean="0"/>
              <a:t>If the </a:t>
            </a:r>
            <a:r>
              <a:rPr lang="en-US" dirty="0" err="1" smtClean="0"/>
              <a:t>microstore</a:t>
            </a:r>
            <a:r>
              <a:rPr lang="en-US" dirty="0" smtClean="0"/>
              <a:t> is wide and has lots of the same words, then we can save </a:t>
            </a:r>
            <a:r>
              <a:rPr lang="en-US" dirty="0" err="1" smtClean="0"/>
              <a:t>microstore</a:t>
            </a:r>
            <a:r>
              <a:rPr lang="en-US" dirty="0" smtClean="0"/>
              <a:t> memory by placing one copy of each unique </a:t>
            </a:r>
            <a:r>
              <a:rPr lang="en-US" dirty="0" err="1" smtClean="0"/>
              <a:t>microword</a:t>
            </a:r>
            <a:r>
              <a:rPr lang="en-US" dirty="0" smtClean="0"/>
              <a:t> in a </a:t>
            </a:r>
            <a:r>
              <a:rPr lang="en-US" dirty="0" err="1" smtClean="0"/>
              <a:t>nanostore</a:t>
            </a:r>
            <a:r>
              <a:rPr lang="en-US" dirty="0" smtClean="0"/>
              <a:t>, and then use the </a:t>
            </a:r>
            <a:r>
              <a:rPr lang="en-US" dirty="0" err="1" smtClean="0"/>
              <a:t>microstore</a:t>
            </a:r>
            <a:r>
              <a:rPr lang="en-US" dirty="0" smtClean="0"/>
              <a:t> to index into the </a:t>
            </a:r>
            <a:r>
              <a:rPr lang="en-US" dirty="0" err="1" smtClean="0"/>
              <a:t>nanostore</a:t>
            </a:r>
            <a:r>
              <a:rPr lang="en-US" dirty="0" smtClean="0"/>
              <a:t>. For instance, in the </a:t>
            </a:r>
            <a:r>
              <a:rPr lang="en-US" dirty="0" err="1" smtClean="0"/>
              <a:t>microprogram</a:t>
            </a:r>
            <a:r>
              <a:rPr lang="en-US" dirty="0" smtClean="0"/>
              <a:t> shown in </a:t>
            </a:r>
            <a:r>
              <a:rPr lang="en-US" dirty="0" smtClean="0">
                <a:hlinkClick r:id="rId3"/>
              </a:rPr>
              <a:t>Figure 5-15</a:t>
            </a:r>
            <a:r>
              <a:rPr lang="en-US" dirty="0" smtClean="0"/>
              <a:t>, lines 1281 and 1282 are the same. Lines 3, 4, and 40-44 are the same, and there are a number of other microinstructions that recur, especially for the duplicated branch microcode and the duplicated illegal instruction microcode.</a:t>
            </a:r>
          </a:p>
          <a:p>
            <a:pPr eaLnBrk="1" hangingPunct="1">
              <a:defRPr/>
            </a:pPr>
            <a:r>
              <a:rPr lang="en-US" dirty="0" smtClean="0"/>
              <a:t/>
            </a:r>
            <a:br>
              <a:rPr lang="en-US" dirty="0" smtClean="0"/>
            </a:br>
            <a:r>
              <a:rPr lang="en-US" dirty="0" smtClean="0">
                <a:hlinkClick r:id="rId4"/>
              </a:rPr>
              <a:t>Figure 5-19</a:t>
            </a:r>
            <a:r>
              <a:rPr lang="en-US" dirty="0" smtClean="0"/>
              <a:t>a illustrates the space requirement for the original </a:t>
            </a:r>
            <a:r>
              <a:rPr lang="en-US" dirty="0" err="1" smtClean="0"/>
              <a:t>microstore</a:t>
            </a:r>
            <a:r>
              <a:rPr lang="en-US" dirty="0" smtClean="0"/>
              <a:t> ROM. There are </a:t>
            </a:r>
            <a:r>
              <a:rPr lang="en-US" i="1" dirty="0" smtClean="0"/>
              <a:t>n</a:t>
            </a:r>
            <a:r>
              <a:rPr lang="en-US" dirty="0" smtClean="0"/>
              <a:t>= 2048 words that are each 41 bits wide, giving an area complexity of 2048 × 41 = 83,968 bits. Suppose now that there are 100 unique </a:t>
            </a:r>
            <a:r>
              <a:rPr lang="en-US" dirty="0" err="1" smtClean="0"/>
              <a:t>microwords</a:t>
            </a:r>
            <a:r>
              <a:rPr lang="en-US" dirty="0" smtClean="0"/>
              <a:t> in the ROM (the </a:t>
            </a:r>
            <a:r>
              <a:rPr lang="en-US" dirty="0" err="1" smtClean="0"/>
              <a:t>microprogram</a:t>
            </a:r>
            <a:r>
              <a:rPr lang="en-US" dirty="0" smtClean="0"/>
              <a:t> in </a:t>
            </a:r>
            <a:r>
              <a:rPr lang="en-US" dirty="0" smtClean="0">
                <a:hlinkClick r:id="rId3"/>
              </a:rPr>
              <a:t>Figure 5-15</a:t>
            </a:r>
            <a:r>
              <a:rPr lang="en-US" dirty="0" smtClean="0"/>
              <a:t> is only partially complete so we cannot measure the number of unique </a:t>
            </a:r>
            <a:r>
              <a:rPr lang="en-US" dirty="0" err="1" smtClean="0"/>
              <a:t>microwords</a:t>
            </a:r>
            <a:r>
              <a:rPr lang="en-US" dirty="0" smtClean="0"/>
              <a:t> directly). </a:t>
            </a:r>
            <a:r>
              <a:rPr lang="en-US" dirty="0" smtClean="0">
                <a:hlinkClick r:id="rId4"/>
              </a:rPr>
              <a:t>Figure 5-19</a:t>
            </a:r>
            <a:r>
              <a:rPr lang="en-US" dirty="0" smtClean="0"/>
              <a:t>b illustrates a configuration that uses a </a:t>
            </a:r>
            <a:r>
              <a:rPr lang="en-US" dirty="0" err="1" smtClean="0"/>
              <a:t>nanostore</a:t>
            </a:r>
            <a:r>
              <a:rPr lang="en-US" dirty="0" smtClean="0"/>
              <a:t>, in which an area savings can be realized if there are a number of bit patterns that recur in the original microcode sequence. The unique </a:t>
            </a:r>
            <a:r>
              <a:rPr lang="en-US" dirty="0" err="1" smtClean="0"/>
              <a:t>microwords</a:t>
            </a:r>
            <a:r>
              <a:rPr lang="en-US" dirty="0" smtClean="0"/>
              <a:t> (100 for this case) form a </a:t>
            </a:r>
            <a:r>
              <a:rPr lang="en-US" dirty="0" err="1" smtClean="0"/>
              <a:t>nanoprogram</a:t>
            </a:r>
            <a:r>
              <a:rPr lang="en-US" dirty="0" smtClean="0"/>
              <a:t>, which is stored in a ROM that is only 100 words deep by 41 bits wide.</a:t>
            </a:r>
          </a:p>
          <a:p>
            <a:pPr eaLnBrk="1" hangingPunct="1">
              <a:defRPr/>
            </a:pPr>
            <a:endParaRPr lang="en-US" dirty="0" smtClean="0"/>
          </a:p>
          <a:p>
            <a:pPr eaLnBrk="1" hangingPunct="1">
              <a:defRPr/>
            </a:pPr>
            <a:r>
              <a:rPr lang="en-US" dirty="0" smtClean="0"/>
              <a:t>The </a:t>
            </a:r>
            <a:r>
              <a:rPr lang="en-US" dirty="0" err="1" smtClean="0"/>
              <a:t>microprogram</a:t>
            </a:r>
            <a:r>
              <a:rPr lang="en-US" dirty="0" smtClean="0"/>
              <a:t> now indexes into the </a:t>
            </a:r>
            <a:r>
              <a:rPr lang="en-US" dirty="0" err="1" smtClean="0"/>
              <a:t>nanostore</a:t>
            </a:r>
            <a:r>
              <a:rPr lang="en-US" dirty="0" smtClean="0"/>
              <a:t>. The </a:t>
            </a:r>
            <a:r>
              <a:rPr lang="en-US" dirty="0" err="1" smtClean="0"/>
              <a:t>microprogram</a:t>
            </a:r>
            <a:r>
              <a:rPr lang="en-US" dirty="0" smtClean="0"/>
              <a:t> has the same number of </a:t>
            </a:r>
            <a:r>
              <a:rPr lang="en-US" dirty="0" err="1" smtClean="0"/>
              <a:t>microwords</a:t>
            </a:r>
            <a:r>
              <a:rPr lang="en-US" dirty="0" smtClean="0"/>
              <a:t> regardless of whether or not a </a:t>
            </a:r>
            <a:r>
              <a:rPr lang="en-US" dirty="0" err="1" smtClean="0"/>
              <a:t>nanostore</a:t>
            </a:r>
            <a:r>
              <a:rPr lang="en-US" dirty="0" smtClean="0"/>
              <a:t> is used, but when a </a:t>
            </a:r>
            <a:r>
              <a:rPr lang="en-US" dirty="0" err="1" smtClean="0"/>
              <a:t>nanostore</a:t>
            </a:r>
            <a:r>
              <a:rPr lang="en-US" dirty="0" smtClean="0"/>
              <a:t> is used, </a:t>
            </a:r>
            <a:r>
              <a:rPr lang="en-US" i="1" dirty="0" smtClean="0"/>
              <a:t>pointers</a:t>
            </a:r>
            <a:r>
              <a:rPr lang="en-US" dirty="0" smtClean="0"/>
              <a:t> into the </a:t>
            </a:r>
            <a:r>
              <a:rPr lang="en-US" dirty="0" err="1" smtClean="0"/>
              <a:t>nanostore</a:t>
            </a:r>
            <a:r>
              <a:rPr lang="en-US" dirty="0" smtClean="0"/>
              <a:t> are stored in the </a:t>
            </a:r>
            <a:r>
              <a:rPr lang="en-US" dirty="0" err="1" smtClean="0"/>
              <a:t>microstore</a:t>
            </a:r>
            <a:r>
              <a:rPr lang="en-US" dirty="0" smtClean="0"/>
              <a:t> rather than the wider 41-bit words. For this case, the </a:t>
            </a:r>
            <a:r>
              <a:rPr lang="en-US" dirty="0" err="1" smtClean="0"/>
              <a:t>microstore</a:t>
            </a:r>
            <a:r>
              <a:rPr lang="en-US" dirty="0" smtClean="0"/>
              <a:t> is now 2048 words deep by bits wide. The area complexity using a </a:t>
            </a:r>
            <a:r>
              <a:rPr lang="en-US" dirty="0" err="1" smtClean="0"/>
              <a:t>nanostore</a:t>
            </a:r>
            <a:r>
              <a:rPr lang="en-US" dirty="0" smtClean="0"/>
              <a:t> is then 100 × 41 + 2048 × 7 = 18,436 bits, which is a considerable savings in area over the original </a:t>
            </a:r>
            <a:r>
              <a:rPr lang="en-US" dirty="0" err="1" smtClean="0"/>
              <a:t>microcoded</a:t>
            </a:r>
            <a:r>
              <a:rPr lang="en-US" dirty="0" smtClean="0"/>
              <a:t> approach.</a:t>
            </a:r>
          </a:p>
          <a:p>
            <a:pPr eaLnBrk="1" hangingPunct="1">
              <a:defRPr/>
            </a:pPr>
            <a:r>
              <a:rPr lang="en-US" dirty="0" smtClean="0"/>
              <a:t/>
            </a:r>
            <a:br>
              <a:rPr lang="en-US" dirty="0" smtClean="0"/>
            </a:br>
            <a:r>
              <a:rPr lang="en-US" dirty="0" smtClean="0"/>
              <a:t>For small </a:t>
            </a:r>
            <a:r>
              <a:rPr lang="en-US" i="1" dirty="0" smtClean="0"/>
              <a:t>m</a:t>
            </a:r>
            <a:r>
              <a:rPr lang="en-US" dirty="0" smtClean="0"/>
              <a:t> and large </a:t>
            </a:r>
            <a:r>
              <a:rPr lang="en-US" i="1" dirty="0" smtClean="0"/>
              <a:t>n</a:t>
            </a:r>
            <a:r>
              <a:rPr lang="en-US" dirty="0" smtClean="0"/>
              <a:t>, where </a:t>
            </a:r>
            <a:r>
              <a:rPr lang="en-US" i="1" dirty="0" smtClean="0"/>
              <a:t>m</a:t>
            </a:r>
            <a:r>
              <a:rPr lang="en-US" dirty="0" smtClean="0"/>
              <a:t> is the length of the </a:t>
            </a:r>
            <a:r>
              <a:rPr lang="en-US" dirty="0" err="1" smtClean="0"/>
              <a:t>nanoprogram</a:t>
            </a:r>
            <a:r>
              <a:rPr lang="en-US" dirty="0" smtClean="0"/>
              <a:t>, we can realize a large savings in memory. This frees up area that can be applied in some other way, possibly to improve performance. However, instead of accessing only the </a:t>
            </a:r>
            <a:r>
              <a:rPr lang="en-US" dirty="0" err="1" smtClean="0"/>
              <a:t>microstore</a:t>
            </a:r>
            <a:r>
              <a:rPr lang="en-US" dirty="0" smtClean="0"/>
              <a:t>, we must now access the </a:t>
            </a:r>
            <a:r>
              <a:rPr lang="en-US" dirty="0" err="1" smtClean="0"/>
              <a:t>microstore</a:t>
            </a:r>
            <a:r>
              <a:rPr lang="en-US" dirty="0" smtClean="0"/>
              <a:t> first, followed by an access to the </a:t>
            </a:r>
            <a:r>
              <a:rPr lang="en-US" dirty="0" err="1" smtClean="0"/>
              <a:t>nanostore</a:t>
            </a:r>
            <a:r>
              <a:rPr lang="en-US" dirty="0" smtClean="0"/>
              <a:t>. The machine will thus run more slowly, but will fit into a smaller area.</a:t>
            </a:r>
          </a:p>
          <a:p>
            <a:pPr eaLnBrk="1" hangingPunct="1">
              <a:defRPr/>
            </a:pPr>
            <a:endParaRPr lang="en-US" dirty="0" smtClean="0"/>
          </a:p>
          <a:p>
            <a:pPr eaLnBrk="1" hangingPunct="1">
              <a:defRPr/>
            </a:pPr>
            <a:endParaRPr lang="en-US" dirty="0" smtClean="0"/>
          </a:p>
        </p:txBody>
      </p:sp>
      <p:sp>
        <p:nvSpPr>
          <p:cNvPr id="33796" name="Slide Number Placeholder 3"/>
          <p:cNvSpPr>
            <a:spLocks noGrp="1"/>
          </p:cNvSpPr>
          <p:nvPr>
            <p:ph type="sldNum" sz="quarter" idx="5"/>
          </p:nvPr>
        </p:nvSpPr>
        <p:spPr>
          <a:noFill/>
        </p:spPr>
        <p:txBody>
          <a:bodyPr/>
          <a:lstStyle/>
          <a:p>
            <a:fld id="{22682FFF-9352-434B-B924-938FA26511A6}" type="slidenum">
              <a:rPr lang="en-US">
                <a:latin typeface="Arial" pitchFamily="34" charset="0"/>
              </a:rPr>
              <a:pPr/>
              <a:t>11</a:t>
            </a:fld>
            <a:endParaRPr lang="en-US">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p:spPr>
        <p:txBody>
          <a:bodyPr/>
          <a:lstStyle/>
          <a:p>
            <a:pPr eaLnBrk="1" hangingPunct="1"/>
            <a:endParaRPr lang="en-US" dirty="0" smtClean="0">
              <a:latin typeface="Arial" pitchFamily="34" charset="0"/>
            </a:endParaRPr>
          </a:p>
          <a:p>
            <a:pPr eaLnBrk="1" hangingPunct="1"/>
            <a:r>
              <a:rPr lang="en-US" dirty="0" smtClean="0">
                <a:latin typeface="Arial" pitchFamily="34" charset="0"/>
              </a:rPr>
              <a:t>Bottom line: </a:t>
            </a:r>
            <a:r>
              <a:rPr lang="en-US" dirty="0" err="1" smtClean="0">
                <a:latin typeface="Arial" pitchFamily="34" charset="0"/>
              </a:rPr>
              <a:t>Microprogrammed</a:t>
            </a:r>
            <a:r>
              <a:rPr lang="en-US" dirty="0" smtClean="0">
                <a:latin typeface="Arial" pitchFamily="34" charset="0"/>
              </a:rPr>
              <a:t> control units are less costly to manufacture and maintain. </a:t>
            </a:r>
          </a:p>
          <a:p>
            <a:pPr eaLnBrk="1" hangingPunct="1"/>
            <a:endParaRPr lang="en-US" dirty="0" smtClean="0">
              <a:latin typeface="Arial" pitchFamily="34" charset="0"/>
            </a:endParaRPr>
          </a:p>
          <a:p>
            <a:pPr eaLnBrk="1" hangingPunct="1"/>
            <a:endParaRPr lang="en-US" dirty="0" smtClean="0">
              <a:latin typeface="Arial" pitchFamily="34" charset="0"/>
            </a:endParaRPr>
          </a:p>
        </p:txBody>
      </p:sp>
      <p:sp>
        <p:nvSpPr>
          <p:cNvPr id="34820" name="Slide Number Placeholder 3"/>
          <p:cNvSpPr>
            <a:spLocks noGrp="1"/>
          </p:cNvSpPr>
          <p:nvPr>
            <p:ph type="sldNum" sz="quarter" idx="5"/>
          </p:nvPr>
        </p:nvSpPr>
        <p:spPr>
          <a:noFill/>
        </p:spPr>
        <p:txBody>
          <a:bodyPr/>
          <a:lstStyle/>
          <a:p>
            <a:fld id="{39962E19-BA1E-499C-B49E-6273EDA83C7A}" type="slidenum">
              <a:rPr lang="en-US">
                <a:latin typeface="Arial" pitchFamily="34" charset="0"/>
              </a:rPr>
              <a:pPr/>
              <a:t>12</a:t>
            </a:fld>
            <a:endParaRPr lang="en-US">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dirty="0" smtClean="0"/>
              <a:t>Fall 2012</a:t>
            </a: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t>SYSC 5704: Elements of Computer Systems</a:t>
            </a:r>
          </a:p>
        </p:txBody>
      </p:sp>
      <p:sp>
        <p:nvSpPr>
          <p:cNvPr id="6" name="Rectangle 6"/>
          <p:cNvSpPr>
            <a:spLocks noGrp="1" noChangeArrowheads="1"/>
          </p:cNvSpPr>
          <p:nvPr>
            <p:ph type="sldNum" sz="quarter" idx="12"/>
          </p:nvPr>
        </p:nvSpPr>
        <p:spPr>
          <a:ln/>
        </p:spPr>
        <p:txBody>
          <a:bodyPr/>
          <a:lstStyle>
            <a:lvl1pPr>
              <a:defRPr/>
            </a:lvl1pPr>
          </a:lstStyle>
          <a:p>
            <a:pPr>
              <a:defRPr/>
            </a:pPr>
            <a:fld id="{2723428A-0626-41A7-B33E-F9AF3D5CF064}"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dirty="0" smtClean="0"/>
              <a:t>Fall 2012</a:t>
            </a: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t>SYSC 5704: Elements of Computer Systems</a:t>
            </a:r>
          </a:p>
        </p:txBody>
      </p:sp>
      <p:sp>
        <p:nvSpPr>
          <p:cNvPr id="6" name="Rectangle 6"/>
          <p:cNvSpPr>
            <a:spLocks noGrp="1" noChangeArrowheads="1"/>
          </p:cNvSpPr>
          <p:nvPr>
            <p:ph type="sldNum" sz="quarter" idx="12"/>
          </p:nvPr>
        </p:nvSpPr>
        <p:spPr>
          <a:ln/>
        </p:spPr>
        <p:txBody>
          <a:bodyPr/>
          <a:lstStyle>
            <a:lvl1pPr>
              <a:defRPr/>
            </a:lvl1pPr>
          </a:lstStyle>
          <a:p>
            <a:pPr>
              <a:defRPr/>
            </a:pPr>
            <a:fld id="{6072B99E-C87C-4E68-A66A-1B601904A631}"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dirty="0" smtClean="0"/>
              <a:t>Fall 2012</a:t>
            </a: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t>SYSC 5704: Elements of Computer Systems</a:t>
            </a:r>
          </a:p>
        </p:txBody>
      </p:sp>
      <p:sp>
        <p:nvSpPr>
          <p:cNvPr id="6" name="Rectangle 6"/>
          <p:cNvSpPr>
            <a:spLocks noGrp="1" noChangeArrowheads="1"/>
          </p:cNvSpPr>
          <p:nvPr>
            <p:ph type="sldNum" sz="quarter" idx="12"/>
          </p:nvPr>
        </p:nvSpPr>
        <p:spPr>
          <a:ln/>
        </p:spPr>
        <p:txBody>
          <a:bodyPr/>
          <a:lstStyle>
            <a:lvl1pPr>
              <a:defRPr/>
            </a:lvl1pPr>
          </a:lstStyle>
          <a:p>
            <a:pPr>
              <a:defRPr/>
            </a:pPr>
            <a:fld id="{9DF19699-FD7A-416D-882A-D671AFE044E8}"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dirty="0" smtClean="0"/>
              <a:t>Fall 2012</a:t>
            </a: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t>SYSC 5704: Elements of Computer Systems</a:t>
            </a:r>
          </a:p>
        </p:txBody>
      </p:sp>
      <p:sp>
        <p:nvSpPr>
          <p:cNvPr id="6" name="Rectangle 6"/>
          <p:cNvSpPr>
            <a:spLocks noGrp="1" noChangeArrowheads="1"/>
          </p:cNvSpPr>
          <p:nvPr>
            <p:ph type="sldNum" sz="quarter" idx="12"/>
          </p:nvPr>
        </p:nvSpPr>
        <p:spPr>
          <a:ln/>
        </p:spPr>
        <p:txBody>
          <a:bodyPr/>
          <a:lstStyle>
            <a:lvl1pPr>
              <a:defRPr/>
            </a:lvl1pPr>
          </a:lstStyle>
          <a:p>
            <a:pPr>
              <a:defRPr/>
            </a:pPr>
            <a:fld id="{C5B961CC-945C-4D3A-A165-1BD39C931E36}"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dirty="0" smtClean="0"/>
              <a:t>Fall 2012</a:t>
            </a: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t>SYSC 5704: Elements of Computer Systems</a:t>
            </a:r>
          </a:p>
        </p:txBody>
      </p:sp>
      <p:sp>
        <p:nvSpPr>
          <p:cNvPr id="6" name="Rectangle 6"/>
          <p:cNvSpPr>
            <a:spLocks noGrp="1" noChangeArrowheads="1"/>
          </p:cNvSpPr>
          <p:nvPr>
            <p:ph type="sldNum" sz="quarter" idx="12"/>
          </p:nvPr>
        </p:nvSpPr>
        <p:spPr>
          <a:ln/>
        </p:spPr>
        <p:txBody>
          <a:bodyPr/>
          <a:lstStyle>
            <a:lvl1pPr>
              <a:defRPr/>
            </a:lvl1pPr>
          </a:lstStyle>
          <a:p>
            <a:pPr>
              <a:defRPr/>
            </a:pPr>
            <a:fld id="{9B8D82BC-1D5F-48C1-8BB8-40AAE148BAA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dirty="0" smtClean="0"/>
              <a:t>Fall 2012</a:t>
            </a: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a:t>SYSC 5704: Elements of Computer Systems</a:t>
            </a:r>
          </a:p>
        </p:txBody>
      </p:sp>
      <p:sp>
        <p:nvSpPr>
          <p:cNvPr id="7" name="Rectangle 6"/>
          <p:cNvSpPr>
            <a:spLocks noGrp="1" noChangeArrowheads="1"/>
          </p:cNvSpPr>
          <p:nvPr>
            <p:ph type="sldNum" sz="quarter" idx="12"/>
          </p:nvPr>
        </p:nvSpPr>
        <p:spPr>
          <a:ln/>
        </p:spPr>
        <p:txBody>
          <a:bodyPr/>
          <a:lstStyle>
            <a:lvl1pPr>
              <a:defRPr/>
            </a:lvl1pPr>
          </a:lstStyle>
          <a:p>
            <a:pPr>
              <a:defRPr/>
            </a:pPr>
            <a:fld id="{0A98C32F-C2B7-4013-A34C-9EA064A8804B}"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dirty="0" smtClean="0"/>
              <a:t>Fall 2012</a:t>
            </a: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r>
              <a:rPr lang="en-US"/>
              <a:t>SYSC 5704: Elements of Computer Systems</a:t>
            </a:r>
          </a:p>
        </p:txBody>
      </p:sp>
      <p:sp>
        <p:nvSpPr>
          <p:cNvPr id="9" name="Rectangle 6"/>
          <p:cNvSpPr>
            <a:spLocks noGrp="1" noChangeArrowheads="1"/>
          </p:cNvSpPr>
          <p:nvPr>
            <p:ph type="sldNum" sz="quarter" idx="12"/>
          </p:nvPr>
        </p:nvSpPr>
        <p:spPr>
          <a:ln/>
        </p:spPr>
        <p:txBody>
          <a:bodyPr/>
          <a:lstStyle>
            <a:lvl1pPr>
              <a:defRPr/>
            </a:lvl1pPr>
          </a:lstStyle>
          <a:p>
            <a:pPr>
              <a:defRPr/>
            </a:pPr>
            <a:fld id="{A4AACF19-8058-4BA8-880A-C6CAE6531DCA}"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dirty="0" smtClean="0"/>
              <a:t>Fall 2012</a:t>
            </a: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r>
              <a:rPr lang="en-US"/>
              <a:t>SYSC 5704: Elements of Computer Systems</a:t>
            </a:r>
          </a:p>
        </p:txBody>
      </p:sp>
      <p:sp>
        <p:nvSpPr>
          <p:cNvPr id="5" name="Rectangle 6"/>
          <p:cNvSpPr>
            <a:spLocks noGrp="1" noChangeArrowheads="1"/>
          </p:cNvSpPr>
          <p:nvPr>
            <p:ph type="sldNum" sz="quarter" idx="12"/>
          </p:nvPr>
        </p:nvSpPr>
        <p:spPr>
          <a:ln/>
        </p:spPr>
        <p:txBody>
          <a:bodyPr/>
          <a:lstStyle>
            <a:lvl1pPr>
              <a:defRPr/>
            </a:lvl1pPr>
          </a:lstStyle>
          <a:p>
            <a:pPr>
              <a:defRPr/>
            </a:pPr>
            <a:fld id="{6D39CC71-05C0-4981-AE0A-C56D26DADC74}"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dirty="0" smtClean="0"/>
              <a:t>Fall 2012</a:t>
            </a: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r>
              <a:rPr lang="en-US"/>
              <a:t>SYSC 5704: Elements of Computer Systems</a:t>
            </a:r>
          </a:p>
        </p:txBody>
      </p:sp>
      <p:sp>
        <p:nvSpPr>
          <p:cNvPr id="4" name="Rectangle 6"/>
          <p:cNvSpPr>
            <a:spLocks noGrp="1" noChangeArrowheads="1"/>
          </p:cNvSpPr>
          <p:nvPr>
            <p:ph type="sldNum" sz="quarter" idx="12"/>
          </p:nvPr>
        </p:nvSpPr>
        <p:spPr>
          <a:ln/>
        </p:spPr>
        <p:txBody>
          <a:bodyPr/>
          <a:lstStyle>
            <a:lvl1pPr>
              <a:defRPr/>
            </a:lvl1pPr>
          </a:lstStyle>
          <a:p>
            <a:pPr>
              <a:defRPr/>
            </a:pPr>
            <a:fld id="{FC76CC72-321D-472B-BEEC-47C68CEE0245}"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dirty="0" smtClean="0"/>
              <a:t>Fall 2012</a:t>
            </a: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a:t>SYSC 5704: Elements of Computer Systems</a:t>
            </a:r>
          </a:p>
        </p:txBody>
      </p:sp>
      <p:sp>
        <p:nvSpPr>
          <p:cNvPr id="7" name="Rectangle 6"/>
          <p:cNvSpPr>
            <a:spLocks noGrp="1" noChangeArrowheads="1"/>
          </p:cNvSpPr>
          <p:nvPr>
            <p:ph type="sldNum" sz="quarter" idx="12"/>
          </p:nvPr>
        </p:nvSpPr>
        <p:spPr>
          <a:ln/>
        </p:spPr>
        <p:txBody>
          <a:bodyPr/>
          <a:lstStyle>
            <a:lvl1pPr>
              <a:defRPr/>
            </a:lvl1pPr>
          </a:lstStyle>
          <a:p>
            <a:pPr>
              <a:defRPr/>
            </a:pPr>
            <a:fld id="{E9781B4F-AB18-4877-9C66-E390FF378D2E}"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dirty="0" smtClean="0"/>
              <a:t>Fall 2012</a:t>
            </a: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a:t>SYSC 5704: Elements of Computer Systems</a:t>
            </a:r>
          </a:p>
        </p:txBody>
      </p:sp>
      <p:sp>
        <p:nvSpPr>
          <p:cNvPr id="7" name="Rectangle 6"/>
          <p:cNvSpPr>
            <a:spLocks noGrp="1" noChangeArrowheads="1"/>
          </p:cNvSpPr>
          <p:nvPr>
            <p:ph type="sldNum" sz="quarter" idx="12"/>
          </p:nvPr>
        </p:nvSpPr>
        <p:spPr>
          <a:ln/>
        </p:spPr>
        <p:txBody>
          <a:bodyPr/>
          <a:lstStyle>
            <a:lvl1pPr>
              <a:defRPr/>
            </a:lvl1pPr>
          </a:lstStyle>
          <a:p>
            <a:pPr>
              <a:defRPr/>
            </a:pPr>
            <a:fld id="{D1142CFB-2B7A-464A-8237-8B25AA10698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atin typeface="Arial" charset="0"/>
              </a:defRPr>
            </a:lvl1pPr>
          </a:lstStyle>
          <a:p>
            <a:pPr>
              <a:defRPr/>
            </a:pPr>
            <a:r>
              <a:rPr lang="en-US" dirty="0" smtClean="0"/>
              <a:t>Fall 2012</a:t>
            </a:r>
            <a:endParaRPr lang="en-US"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atin typeface="Arial" charset="0"/>
              </a:defRPr>
            </a:lvl1pPr>
          </a:lstStyle>
          <a:p>
            <a:pPr>
              <a:defRPr/>
            </a:pPr>
            <a:r>
              <a:rPr lang="en-US"/>
              <a:t>SYSC 5704: Elements of Computer Systems</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atin typeface="Arial" charset="0"/>
              </a:defRPr>
            </a:lvl1pPr>
          </a:lstStyle>
          <a:p>
            <a:pPr>
              <a:defRPr/>
            </a:pPr>
            <a:fld id="{A467C951-3672-47B3-A5B5-751AA5459EC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Date Placeholder 3"/>
          <p:cNvSpPr>
            <a:spLocks noGrp="1"/>
          </p:cNvSpPr>
          <p:nvPr>
            <p:ph type="dt" sz="quarter" idx="10"/>
          </p:nvPr>
        </p:nvSpPr>
        <p:spPr>
          <a:noFill/>
        </p:spPr>
        <p:txBody>
          <a:bodyPr/>
          <a:lstStyle/>
          <a:p>
            <a:r>
              <a:rPr lang="en-US" dirty="0" smtClean="0">
                <a:latin typeface="Arial" pitchFamily="34" charset="0"/>
              </a:rPr>
              <a:t>Fall 2012</a:t>
            </a:r>
            <a:endParaRPr lang="en-US" dirty="0">
              <a:latin typeface="Arial" pitchFamily="34" charset="0"/>
            </a:endParaRPr>
          </a:p>
        </p:txBody>
      </p:sp>
      <p:sp>
        <p:nvSpPr>
          <p:cNvPr id="2051" name="Footer Placeholder 4"/>
          <p:cNvSpPr>
            <a:spLocks noGrp="1"/>
          </p:cNvSpPr>
          <p:nvPr>
            <p:ph type="ftr" sz="quarter" idx="11"/>
          </p:nvPr>
        </p:nvSpPr>
        <p:spPr>
          <a:noFill/>
        </p:spPr>
        <p:txBody>
          <a:bodyPr/>
          <a:lstStyle/>
          <a:p>
            <a:r>
              <a:rPr lang="en-US">
                <a:latin typeface="Arial" pitchFamily="34" charset="0"/>
              </a:rPr>
              <a:t>SYSC 5704: Elements of Computer Systems</a:t>
            </a:r>
          </a:p>
        </p:txBody>
      </p:sp>
      <p:sp>
        <p:nvSpPr>
          <p:cNvPr id="2052" name="Slide Number Placeholder 5"/>
          <p:cNvSpPr>
            <a:spLocks noGrp="1"/>
          </p:cNvSpPr>
          <p:nvPr>
            <p:ph type="sldNum" sz="quarter" idx="12"/>
          </p:nvPr>
        </p:nvSpPr>
        <p:spPr>
          <a:noFill/>
        </p:spPr>
        <p:txBody>
          <a:bodyPr/>
          <a:lstStyle/>
          <a:p>
            <a:fld id="{A24A1FB2-A62B-49A9-8322-9C1E6AA38185}" type="slidenum">
              <a:rPr lang="en-US">
                <a:latin typeface="Arial" pitchFamily="34" charset="0"/>
              </a:rPr>
              <a:pPr/>
              <a:t>1</a:t>
            </a:fld>
            <a:endParaRPr lang="en-US">
              <a:latin typeface="Arial" pitchFamily="34" charset="0"/>
            </a:endParaRPr>
          </a:p>
        </p:txBody>
      </p:sp>
      <p:sp>
        <p:nvSpPr>
          <p:cNvPr id="2053" name="Rectangle 2"/>
          <p:cNvSpPr>
            <a:spLocks noGrp="1" noChangeArrowheads="1"/>
          </p:cNvSpPr>
          <p:nvPr>
            <p:ph type="ctrTitle"/>
          </p:nvPr>
        </p:nvSpPr>
        <p:spPr/>
        <p:txBody>
          <a:bodyPr/>
          <a:lstStyle/>
          <a:p>
            <a:pPr eaLnBrk="1" hangingPunct="1"/>
            <a:r>
              <a:rPr lang="en-US" smtClean="0"/>
              <a:t>MicroArchitecture</a:t>
            </a:r>
            <a:endParaRPr lang="en-US" smtClean="0">
              <a:solidFill>
                <a:schemeClr val="accent2"/>
              </a:solidFill>
            </a:endParaRPr>
          </a:p>
        </p:txBody>
      </p:sp>
      <p:sp>
        <p:nvSpPr>
          <p:cNvPr id="2054" name="Rectangle 3"/>
          <p:cNvSpPr>
            <a:spLocks noGrp="1" noChangeArrowheads="1"/>
          </p:cNvSpPr>
          <p:nvPr>
            <p:ph type="subTitle" idx="1"/>
          </p:nvPr>
        </p:nvSpPr>
        <p:spPr/>
        <p:txBody>
          <a:bodyPr/>
          <a:lstStyle/>
          <a:p>
            <a:pPr eaLnBrk="1" hangingPunct="1">
              <a:lnSpc>
                <a:spcPct val="80000"/>
              </a:lnSpc>
            </a:pPr>
            <a:r>
              <a:rPr lang="en-US" sz="2000" smtClean="0"/>
              <a:t>Murdocca, Chapter 5 (selected parts)</a:t>
            </a:r>
          </a:p>
          <a:p>
            <a:pPr eaLnBrk="1" hangingPunct="1">
              <a:lnSpc>
                <a:spcPct val="80000"/>
              </a:lnSpc>
            </a:pPr>
            <a:r>
              <a:rPr lang="en-US" sz="2000" smtClean="0"/>
              <a:t>How to read Chapter 5</a:t>
            </a:r>
          </a:p>
          <a:p>
            <a:pPr eaLnBrk="1" hangingPunct="1">
              <a:lnSpc>
                <a:spcPct val="80000"/>
              </a:lnSpc>
            </a:pPr>
            <a:endParaRPr lang="en-US" sz="200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endParaRPr lang="en-US" smtClean="0"/>
          </a:p>
        </p:txBody>
      </p:sp>
      <p:sp>
        <p:nvSpPr>
          <p:cNvPr id="9219" name="Content Placeholder 2"/>
          <p:cNvSpPr>
            <a:spLocks noGrp="1"/>
          </p:cNvSpPr>
          <p:nvPr>
            <p:ph idx="1"/>
          </p:nvPr>
        </p:nvSpPr>
        <p:spPr/>
        <p:txBody>
          <a:bodyPr/>
          <a:lstStyle/>
          <a:p>
            <a:pPr eaLnBrk="1" hangingPunct="1"/>
            <a:endParaRPr lang="en-US" smtClean="0"/>
          </a:p>
        </p:txBody>
      </p:sp>
      <p:sp>
        <p:nvSpPr>
          <p:cNvPr id="9220" name="Date Placeholder 3"/>
          <p:cNvSpPr>
            <a:spLocks noGrp="1"/>
          </p:cNvSpPr>
          <p:nvPr>
            <p:ph type="dt" sz="quarter" idx="10"/>
          </p:nvPr>
        </p:nvSpPr>
        <p:spPr>
          <a:noFill/>
        </p:spPr>
        <p:txBody>
          <a:bodyPr/>
          <a:lstStyle/>
          <a:p>
            <a:r>
              <a:rPr lang="en-US" dirty="0" smtClean="0">
                <a:latin typeface="Arial" pitchFamily="34" charset="0"/>
              </a:rPr>
              <a:t>Fall 2012</a:t>
            </a:r>
            <a:endParaRPr lang="en-US" dirty="0">
              <a:latin typeface="Arial" pitchFamily="34" charset="0"/>
            </a:endParaRPr>
          </a:p>
        </p:txBody>
      </p:sp>
      <p:sp>
        <p:nvSpPr>
          <p:cNvPr id="9221" name="Footer Placeholder 4"/>
          <p:cNvSpPr>
            <a:spLocks noGrp="1"/>
          </p:cNvSpPr>
          <p:nvPr>
            <p:ph type="ftr" sz="quarter" idx="11"/>
          </p:nvPr>
        </p:nvSpPr>
        <p:spPr>
          <a:noFill/>
        </p:spPr>
        <p:txBody>
          <a:bodyPr/>
          <a:lstStyle/>
          <a:p>
            <a:r>
              <a:rPr lang="en-US">
                <a:latin typeface="Arial" pitchFamily="34" charset="0"/>
              </a:rPr>
              <a:t>SYSC 5704: Elements of Computer Systems</a:t>
            </a:r>
          </a:p>
        </p:txBody>
      </p:sp>
      <p:sp>
        <p:nvSpPr>
          <p:cNvPr id="9222" name="Slide Number Placeholder 5"/>
          <p:cNvSpPr>
            <a:spLocks noGrp="1"/>
          </p:cNvSpPr>
          <p:nvPr>
            <p:ph type="sldNum" sz="quarter" idx="12"/>
          </p:nvPr>
        </p:nvSpPr>
        <p:spPr>
          <a:noFill/>
        </p:spPr>
        <p:txBody>
          <a:bodyPr/>
          <a:lstStyle/>
          <a:p>
            <a:fld id="{B6CA4441-DA3C-4211-BF9C-797B399C20BD}" type="slidenum">
              <a:rPr lang="en-US">
                <a:latin typeface="Arial" pitchFamily="34" charset="0"/>
              </a:rPr>
              <a:pPr/>
              <a:t>10</a:t>
            </a:fld>
            <a:endParaRPr lang="en-US">
              <a:latin typeface="Arial" pitchFamily="34" charset="0"/>
            </a:endParaRPr>
          </a:p>
        </p:txBody>
      </p:sp>
      <p:pic>
        <p:nvPicPr>
          <p:cNvPr id="9223" name="Picture 2"/>
          <p:cNvPicPr>
            <a:picLocks noChangeAspect="1" noChangeArrowheads="1"/>
          </p:cNvPicPr>
          <p:nvPr/>
        </p:nvPicPr>
        <p:blipFill>
          <a:blip r:embed="rId2" cstate="print"/>
          <a:srcRect/>
          <a:stretch>
            <a:fillRect/>
          </a:stretch>
        </p:blipFill>
        <p:spPr bwMode="auto">
          <a:xfrm>
            <a:off x="1524000" y="-2286000"/>
            <a:ext cx="6215063" cy="8763000"/>
          </a:xfrm>
          <a:prstGeom prst="rect">
            <a:avLst/>
          </a:prstGeom>
          <a:noFill/>
          <a:ln w="9525">
            <a:noFill/>
            <a:miter lim="800000"/>
            <a:headEnd/>
            <a:tailEnd/>
          </a:ln>
        </p:spPr>
      </p:pic>
      <p:sp>
        <p:nvSpPr>
          <p:cNvPr id="8" name="Rectangle 7"/>
          <p:cNvSpPr/>
          <p:nvPr/>
        </p:nvSpPr>
        <p:spPr>
          <a:xfrm>
            <a:off x="1295400" y="2286000"/>
            <a:ext cx="3733800" cy="381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8"/>
          <p:cNvSpPr/>
          <p:nvPr/>
        </p:nvSpPr>
        <p:spPr>
          <a:xfrm>
            <a:off x="1295400" y="2667000"/>
            <a:ext cx="3733800" cy="533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ectangle 9"/>
          <p:cNvSpPr/>
          <p:nvPr/>
        </p:nvSpPr>
        <p:spPr>
          <a:xfrm>
            <a:off x="1143000" y="3429000"/>
            <a:ext cx="3733800" cy="152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ectangle 10"/>
          <p:cNvSpPr/>
          <p:nvPr/>
        </p:nvSpPr>
        <p:spPr>
          <a:xfrm>
            <a:off x="1143000" y="3733800"/>
            <a:ext cx="3733800" cy="152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linds(horizontal)">
                                      <p:cBhvr>
                                        <p:cTn id="17" dur="500"/>
                                        <p:tgtEl>
                                          <p:spTgt spid="10"/>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blinds(horizontal)">
                                      <p:cBhvr>
                                        <p:cTn id="2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en-US" smtClean="0"/>
              <a:t>Nanoprogramming</a:t>
            </a:r>
          </a:p>
        </p:txBody>
      </p:sp>
      <p:sp>
        <p:nvSpPr>
          <p:cNvPr id="10243" name="Content Placeholder 2"/>
          <p:cNvSpPr>
            <a:spLocks noGrp="1"/>
          </p:cNvSpPr>
          <p:nvPr>
            <p:ph idx="1"/>
          </p:nvPr>
        </p:nvSpPr>
        <p:spPr/>
        <p:txBody>
          <a:bodyPr/>
          <a:lstStyle/>
          <a:p>
            <a:pPr eaLnBrk="1" hangingPunct="1"/>
            <a:endParaRPr lang="en-US" smtClean="0"/>
          </a:p>
        </p:txBody>
      </p:sp>
      <p:sp>
        <p:nvSpPr>
          <p:cNvPr id="10244" name="Date Placeholder 3"/>
          <p:cNvSpPr>
            <a:spLocks noGrp="1"/>
          </p:cNvSpPr>
          <p:nvPr>
            <p:ph type="dt" sz="quarter" idx="10"/>
          </p:nvPr>
        </p:nvSpPr>
        <p:spPr>
          <a:noFill/>
        </p:spPr>
        <p:txBody>
          <a:bodyPr/>
          <a:lstStyle/>
          <a:p>
            <a:r>
              <a:rPr lang="en-US" dirty="0" smtClean="0">
                <a:latin typeface="Arial" pitchFamily="34" charset="0"/>
              </a:rPr>
              <a:t>Fall 2012</a:t>
            </a:r>
            <a:endParaRPr lang="en-US" dirty="0">
              <a:latin typeface="Arial" pitchFamily="34" charset="0"/>
            </a:endParaRPr>
          </a:p>
        </p:txBody>
      </p:sp>
      <p:sp>
        <p:nvSpPr>
          <p:cNvPr id="10245" name="Footer Placeholder 4"/>
          <p:cNvSpPr>
            <a:spLocks noGrp="1"/>
          </p:cNvSpPr>
          <p:nvPr>
            <p:ph type="ftr" sz="quarter" idx="11"/>
          </p:nvPr>
        </p:nvSpPr>
        <p:spPr>
          <a:noFill/>
        </p:spPr>
        <p:txBody>
          <a:bodyPr/>
          <a:lstStyle/>
          <a:p>
            <a:r>
              <a:rPr lang="en-US">
                <a:latin typeface="Arial" pitchFamily="34" charset="0"/>
              </a:rPr>
              <a:t>SYSC 5704: Elements of Computer Systems</a:t>
            </a:r>
          </a:p>
        </p:txBody>
      </p:sp>
      <p:sp>
        <p:nvSpPr>
          <p:cNvPr id="10246" name="Slide Number Placeholder 5"/>
          <p:cNvSpPr>
            <a:spLocks noGrp="1"/>
          </p:cNvSpPr>
          <p:nvPr>
            <p:ph type="sldNum" sz="quarter" idx="12"/>
          </p:nvPr>
        </p:nvSpPr>
        <p:spPr>
          <a:noFill/>
        </p:spPr>
        <p:txBody>
          <a:bodyPr/>
          <a:lstStyle/>
          <a:p>
            <a:fld id="{2012774B-6D4A-42F2-AF1E-73E95832ED5C}" type="slidenum">
              <a:rPr lang="en-US">
                <a:latin typeface="Arial" pitchFamily="34" charset="0"/>
              </a:rPr>
              <a:pPr/>
              <a:t>11</a:t>
            </a:fld>
            <a:endParaRPr lang="en-US">
              <a:latin typeface="Arial" pitchFamily="34" charset="0"/>
            </a:endParaRPr>
          </a:p>
        </p:txBody>
      </p:sp>
      <p:pic>
        <p:nvPicPr>
          <p:cNvPr id="10247" name="Picture 2"/>
          <p:cNvPicPr>
            <a:picLocks noChangeAspect="1" noChangeArrowheads="1"/>
          </p:cNvPicPr>
          <p:nvPr/>
        </p:nvPicPr>
        <p:blipFill>
          <a:blip r:embed="rId3" cstate="print"/>
          <a:srcRect/>
          <a:stretch>
            <a:fillRect/>
          </a:stretch>
        </p:blipFill>
        <p:spPr bwMode="auto">
          <a:xfrm>
            <a:off x="2286000" y="1219200"/>
            <a:ext cx="5867400" cy="5019675"/>
          </a:xfrm>
          <a:prstGeom prst="rect">
            <a:avLst/>
          </a:prstGeom>
          <a:noFill/>
          <a:ln w="9525">
            <a:noFill/>
            <a:miter lim="800000"/>
            <a:headEnd/>
            <a:tailEnd/>
          </a:ln>
        </p:spPr>
      </p:pic>
      <p:sp>
        <p:nvSpPr>
          <p:cNvPr id="10248" name="TextBox 7"/>
          <p:cNvSpPr txBox="1">
            <a:spLocks noChangeArrowheads="1"/>
          </p:cNvSpPr>
          <p:nvPr/>
        </p:nvSpPr>
        <p:spPr bwMode="auto">
          <a:xfrm>
            <a:off x="228600" y="3505200"/>
            <a:ext cx="1365250" cy="646113"/>
          </a:xfrm>
          <a:prstGeom prst="rect">
            <a:avLst/>
          </a:prstGeom>
          <a:noFill/>
          <a:ln w="9525">
            <a:noFill/>
            <a:miter lim="800000"/>
            <a:headEnd/>
            <a:tailEnd/>
          </a:ln>
        </p:spPr>
        <p:txBody>
          <a:bodyPr wrap="none">
            <a:spAutoFit/>
          </a:bodyPr>
          <a:lstStyle/>
          <a:p>
            <a:r>
              <a:rPr lang="en-US"/>
              <a:t>Figure 5-19</a:t>
            </a:r>
          </a:p>
          <a:p>
            <a:r>
              <a:rPr lang="en-US"/>
              <a:t>Murdocca</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n-US" smtClean="0"/>
              <a:t>Hardwired vs MicroProgrammed</a:t>
            </a:r>
          </a:p>
        </p:txBody>
      </p:sp>
      <p:sp>
        <p:nvSpPr>
          <p:cNvPr id="11267" name="Content Placeholder 2"/>
          <p:cNvSpPr>
            <a:spLocks noGrp="1"/>
          </p:cNvSpPr>
          <p:nvPr>
            <p:ph idx="1"/>
          </p:nvPr>
        </p:nvSpPr>
        <p:spPr>
          <a:xfrm>
            <a:off x="457200" y="1371600"/>
            <a:ext cx="8229600" cy="4525963"/>
          </a:xfrm>
        </p:spPr>
        <p:txBody>
          <a:bodyPr/>
          <a:lstStyle/>
          <a:p>
            <a:pPr eaLnBrk="1" hangingPunct="1">
              <a:lnSpc>
                <a:spcPct val="80000"/>
              </a:lnSpc>
            </a:pPr>
            <a:r>
              <a:rPr lang="en-US" sz="2400" smtClean="0"/>
              <a:t>Advantages (of MicroProgrammed)</a:t>
            </a:r>
          </a:p>
          <a:p>
            <a:pPr lvl="1" eaLnBrk="1" hangingPunct="1">
              <a:lnSpc>
                <a:spcPct val="80000"/>
              </a:lnSpc>
            </a:pPr>
            <a:r>
              <a:rPr lang="en-US" sz="2400" smtClean="0"/>
              <a:t>Higher level of abstraction. Building microcode is less prone to errors than building hardware circuits.</a:t>
            </a:r>
          </a:p>
          <a:p>
            <a:pPr lvl="1" eaLnBrk="1" hangingPunct="1">
              <a:lnSpc>
                <a:spcPct val="80000"/>
              </a:lnSpc>
            </a:pPr>
            <a:r>
              <a:rPr lang="en-US" sz="2400" smtClean="0"/>
              <a:t>Building microcode takes less time than building circuits</a:t>
            </a:r>
          </a:p>
          <a:p>
            <a:pPr lvl="1" eaLnBrk="1" hangingPunct="1">
              <a:lnSpc>
                <a:spcPct val="80000"/>
              </a:lnSpc>
            </a:pPr>
            <a:r>
              <a:rPr lang="en-US" sz="2400" smtClean="0"/>
              <a:t>Changing microcode is easier than changing hardware circuits (new version can be created faster)</a:t>
            </a:r>
          </a:p>
          <a:p>
            <a:pPr eaLnBrk="1" hangingPunct="1">
              <a:lnSpc>
                <a:spcPct val="80000"/>
              </a:lnSpc>
            </a:pPr>
            <a:r>
              <a:rPr lang="en-US" sz="2400" smtClean="0"/>
              <a:t>Disadvantages:</a:t>
            </a:r>
          </a:p>
          <a:p>
            <a:pPr lvl="1" eaLnBrk="1" hangingPunct="1">
              <a:lnSpc>
                <a:spcPct val="80000"/>
              </a:lnSpc>
            </a:pPr>
            <a:r>
              <a:rPr lang="en-US" sz="2400" smtClean="0"/>
              <a:t>Microcode has more overhead than a hardware implementation (ie. slower)</a:t>
            </a:r>
          </a:p>
          <a:p>
            <a:pPr lvl="1" eaLnBrk="1" hangingPunct="1">
              <a:lnSpc>
                <a:spcPct val="80000"/>
              </a:lnSpc>
            </a:pPr>
            <a:r>
              <a:rPr lang="en-US" sz="2400" smtClean="0"/>
              <a:t>Because it executes multiple micro instructions for each macro instruction, the microcontroller must run at much higher speed than the CPU.</a:t>
            </a:r>
          </a:p>
          <a:p>
            <a:pPr lvl="1" eaLnBrk="1" hangingPunct="1">
              <a:lnSpc>
                <a:spcPct val="80000"/>
              </a:lnSpc>
            </a:pPr>
            <a:r>
              <a:rPr lang="en-US" sz="2400" smtClean="0"/>
              <a:t>Cost of a macroinstruction depends on the micro instruction set.</a:t>
            </a:r>
          </a:p>
          <a:p>
            <a:pPr eaLnBrk="1" hangingPunct="1"/>
            <a:endParaRPr lang="en-US" smtClean="0"/>
          </a:p>
        </p:txBody>
      </p:sp>
      <p:sp>
        <p:nvSpPr>
          <p:cNvPr id="11268" name="Date Placeholder 3"/>
          <p:cNvSpPr>
            <a:spLocks noGrp="1"/>
          </p:cNvSpPr>
          <p:nvPr>
            <p:ph type="dt" sz="quarter" idx="10"/>
          </p:nvPr>
        </p:nvSpPr>
        <p:spPr>
          <a:noFill/>
        </p:spPr>
        <p:txBody>
          <a:bodyPr/>
          <a:lstStyle/>
          <a:p>
            <a:r>
              <a:rPr lang="en-US" dirty="0" smtClean="0">
                <a:latin typeface="Arial" pitchFamily="34" charset="0"/>
              </a:rPr>
              <a:t>Fall 2012</a:t>
            </a:r>
            <a:endParaRPr lang="en-US" dirty="0">
              <a:latin typeface="Arial" pitchFamily="34" charset="0"/>
            </a:endParaRPr>
          </a:p>
        </p:txBody>
      </p:sp>
      <p:sp>
        <p:nvSpPr>
          <p:cNvPr id="11269" name="Footer Placeholder 4"/>
          <p:cNvSpPr>
            <a:spLocks noGrp="1"/>
          </p:cNvSpPr>
          <p:nvPr>
            <p:ph type="ftr" sz="quarter" idx="11"/>
          </p:nvPr>
        </p:nvSpPr>
        <p:spPr>
          <a:noFill/>
        </p:spPr>
        <p:txBody>
          <a:bodyPr/>
          <a:lstStyle/>
          <a:p>
            <a:r>
              <a:rPr lang="en-US">
                <a:latin typeface="Arial" pitchFamily="34" charset="0"/>
              </a:rPr>
              <a:t>SYSC 5704: Elements of Computer Systems</a:t>
            </a:r>
          </a:p>
        </p:txBody>
      </p:sp>
      <p:sp>
        <p:nvSpPr>
          <p:cNvPr id="11270" name="Slide Number Placeholder 5"/>
          <p:cNvSpPr>
            <a:spLocks noGrp="1"/>
          </p:cNvSpPr>
          <p:nvPr>
            <p:ph type="sldNum" sz="quarter" idx="12"/>
          </p:nvPr>
        </p:nvSpPr>
        <p:spPr>
          <a:noFill/>
        </p:spPr>
        <p:txBody>
          <a:bodyPr/>
          <a:lstStyle/>
          <a:p>
            <a:fld id="{7DB0C6F2-EDF3-4EC8-9DC8-2BF940D9CB5E}" type="slidenum">
              <a:rPr lang="en-US">
                <a:latin typeface="Arial" pitchFamily="34" charset="0"/>
              </a:rPr>
              <a:pPr/>
              <a:t>12</a:t>
            </a:fld>
            <a:endParaRPr lang="en-US">
              <a:latin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 name="Content Placeholder 6" descr="figure6-15.bmp"/>
          <p:cNvPicPr>
            <a:picLocks noGrp="1" noChangeAspect="1"/>
          </p:cNvPicPr>
          <p:nvPr>
            <p:ph idx="1"/>
          </p:nvPr>
        </p:nvPicPr>
        <p:blipFill>
          <a:blip r:embed="rId3" cstate="print"/>
          <a:stretch>
            <a:fillRect/>
          </a:stretch>
        </p:blipFill>
        <p:spPr>
          <a:xfrm>
            <a:off x="1371600" y="609600"/>
            <a:ext cx="6594418" cy="5510281"/>
          </a:xfrm>
        </p:spPr>
      </p:pic>
      <p:sp>
        <p:nvSpPr>
          <p:cNvPr id="4" name="Date Placeholder 3"/>
          <p:cNvSpPr>
            <a:spLocks noGrp="1"/>
          </p:cNvSpPr>
          <p:nvPr>
            <p:ph type="dt" sz="half" idx="10"/>
          </p:nvPr>
        </p:nvSpPr>
        <p:spPr/>
        <p:txBody>
          <a:bodyPr/>
          <a:lstStyle/>
          <a:p>
            <a:pPr>
              <a:defRPr/>
            </a:pPr>
            <a:r>
              <a:rPr lang="en-US" dirty="0" smtClean="0"/>
              <a:t>Fall 2012</a:t>
            </a:r>
            <a:endParaRPr lang="en-US" dirty="0"/>
          </a:p>
        </p:txBody>
      </p:sp>
      <p:sp>
        <p:nvSpPr>
          <p:cNvPr id="5" name="Footer Placeholder 4"/>
          <p:cNvSpPr>
            <a:spLocks noGrp="1"/>
          </p:cNvSpPr>
          <p:nvPr>
            <p:ph type="ftr" sz="quarter" idx="11"/>
          </p:nvPr>
        </p:nvSpPr>
        <p:spPr/>
        <p:txBody>
          <a:bodyPr/>
          <a:lstStyle/>
          <a:p>
            <a:pPr>
              <a:defRPr/>
            </a:pPr>
            <a:r>
              <a:rPr lang="en-US" smtClean="0"/>
              <a:t>SYSC 5704: Elements of Computer Systems</a:t>
            </a:r>
            <a:endParaRPr lang="en-US"/>
          </a:p>
        </p:txBody>
      </p:sp>
      <p:sp>
        <p:nvSpPr>
          <p:cNvPr id="6" name="Slide Number Placeholder 5"/>
          <p:cNvSpPr>
            <a:spLocks noGrp="1"/>
          </p:cNvSpPr>
          <p:nvPr>
            <p:ph type="sldNum" sz="quarter" idx="12"/>
          </p:nvPr>
        </p:nvSpPr>
        <p:spPr/>
        <p:txBody>
          <a:bodyPr/>
          <a:lstStyle/>
          <a:p>
            <a:pPr>
              <a:defRPr/>
            </a:pPr>
            <a:fld id="{C5B961CC-945C-4D3A-A165-1BD39C931E36}" type="slidenum">
              <a:rPr lang="en-US" smtClean="0"/>
              <a:pPr>
                <a:defRPr/>
              </a:pPr>
              <a:t>13</a:t>
            </a:fld>
            <a:endParaRPr lang="en-US"/>
          </a:p>
        </p:txBody>
      </p:sp>
      <p:sp>
        <p:nvSpPr>
          <p:cNvPr id="8" name="TextBox 7"/>
          <p:cNvSpPr txBox="1"/>
          <p:nvPr/>
        </p:nvSpPr>
        <p:spPr>
          <a:xfrm>
            <a:off x="5562600" y="5029200"/>
            <a:ext cx="2929007" cy="369332"/>
          </a:xfrm>
          <a:prstGeom prst="rect">
            <a:avLst/>
          </a:prstGeom>
          <a:noFill/>
        </p:spPr>
        <p:txBody>
          <a:bodyPr wrap="none" rtlCol="0">
            <a:spAutoFit/>
          </a:bodyPr>
          <a:lstStyle/>
          <a:p>
            <a:r>
              <a:rPr lang="en-US" dirty="0" err="1" smtClean="0"/>
              <a:t>shll</a:t>
            </a:r>
            <a:r>
              <a:rPr lang="en-US" dirty="0" smtClean="0"/>
              <a:t> </a:t>
            </a:r>
            <a:r>
              <a:rPr lang="en-US" dirty="0" smtClean="0"/>
              <a:t>register (</a:t>
            </a:r>
            <a:r>
              <a:rPr lang="en-US" dirty="0" err="1" smtClean="0"/>
              <a:t>micropogram</a:t>
            </a:r>
            <a:r>
              <a:rPr lang="en-US" dirty="0" smtClean="0"/>
              <a:t>)</a:t>
            </a:r>
            <a:endParaRPr lang="en-US" dirty="0"/>
          </a:p>
        </p:txBody>
      </p:sp>
      <p:cxnSp>
        <p:nvCxnSpPr>
          <p:cNvPr id="11" name="Straight Connector 10"/>
          <p:cNvCxnSpPr/>
          <p:nvPr/>
        </p:nvCxnSpPr>
        <p:spPr>
          <a:xfrm>
            <a:off x="5791200" y="2286000"/>
            <a:ext cx="167640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569724" y="5410200"/>
            <a:ext cx="1390124" cy="369332"/>
          </a:xfrm>
          <a:prstGeom prst="rect">
            <a:avLst/>
          </a:prstGeom>
          <a:noFill/>
        </p:spPr>
        <p:txBody>
          <a:bodyPr wrap="none" rtlCol="0">
            <a:spAutoFit/>
          </a:bodyPr>
          <a:lstStyle/>
          <a:p>
            <a:r>
              <a:rPr lang="en-US" dirty="0" err="1" smtClean="0"/>
              <a:t>shlr</a:t>
            </a:r>
            <a:r>
              <a:rPr lang="en-US" dirty="0" smtClean="0"/>
              <a:t> register</a:t>
            </a:r>
            <a:endParaRPr lang="en-US" dirty="0"/>
          </a:p>
        </p:txBody>
      </p:sp>
      <p:sp>
        <p:nvSpPr>
          <p:cNvPr id="13" name="Rectangle 12"/>
          <p:cNvSpPr/>
          <p:nvPr/>
        </p:nvSpPr>
        <p:spPr>
          <a:xfrm>
            <a:off x="7391400" y="2286000"/>
            <a:ext cx="381000"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6019800" y="2057400"/>
            <a:ext cx="2362200" cy="1905000"/>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 name="Content Placeholder 6" descr="figure6-15.bmp"/>
          <p:cNvPicPr>
            <a:picLocks noGrp="1" noChangeAspect="1"/>
          </p:cNvPicPr>
          <p:nvPr>
            <p:ph idx="1"/>
          </p:nvPr>
        </p:nvPicPr>
        <p:blipFill>
          <a:blip r:embed="rId3" cstate="print"/>
          <a:stretch>
            <a:fillRect/>
          </a:stretch>
        </p:blipFill>
        <p:spPr>
          <a:xfrm>
            <a:off x="1371600" y="609600"/>
            <a:ext cx="6594418" cy="5510281"/>
          </a:xfrm>
        </p:spPr>
      </p:pic>
      <p:sp>
        <p:nvSpPr>
          <p:cNvPr id="4" name="Date Placeholder 3"/>
          <p:cNvSpPr>
            <a:spLocks noGrp="1"/>
          </p:cNvSpPr>
          <p:nvPr>
            <p:ph type="dt" sz="half" idx="10"/>
          </p:nvPr>
        </p:nvSpPr>
        <p:spPr/>
        <p:txBody>
          <a:bodyPr/>
          <a:lstStyle/>
          <a:p>
            <a:pPr>
              <a:defRPr/>
            </a:pPr>
            <a:r>
              <a:rPr lang="en-US" dirty="0" smtClean="0"/>
              <a:t>Fall 2012</a:t>
            </a:r>
            <a:endParaRPr lang="en-US" dirty="0"/>
          </a:p>
        </p:txBody>
      </p:sp>
      <p:sp>
        <p:nvSpPr>
          <p:cNvPr id="5" name="Footer Placeholder 4"/>
          <p:cNvSpPr>
            <a:spLocks noGrp="1"/>
          </p:cNvSpPr>
          <p:nvPr>
            <p:ph type="ftr" sz="quarter" idx="11"/>
          </p:nvPr>
        </p:nvSpPr>
        <p:spPr/>
        <p:txBody>
          <a:bodyPr/>
          <a:lstStyle/>
          <a:p>
            <a:pPr>
              <a:defRPr/>
            </a:pPr>
            <a:r>
              <a:rPr lang="en-US" smtClean="0"/>
              <a:t>SYSC 5704: Elements of Computer Systems</a:t>
            </a:r>
            <a:endParaRPr lang="en-US"/>
          </a:p>
        </p:txBody>
      </p:sp>
      <p:sp>
        <p:nvSpPr>
          <p:cNvPr id="6" name="Slide Number Placeholder 5"/>
          <p:cNvSpPr>
            <a:spLocks noGrp="1"/>
          </p:cNvSpPr>
          <p:nvPr>
            <p:ph type="sldNum" sz="quarter" idx="12"/>
          </p:nvPr>
        </p:nvSpPr>
        <p:spPr/>
        <p:txBody>
          <a:bodyPr/>
          <a:lstStyle/>
          <a:p>
            <a:pPr>
              <a:defRPr/>
            </a:pPr>
            <a:fld id="{C5B961CC-945C-4D3A-A165-1BD39C931E36}" type="slidenum">
              <a:rPr lang="en-US" smtClean="0"/>
              <a:pPr>
                <a:defRPr/>
              </a:pPr>
              <a:t>14</a:t>
            </a:fld>
            <a:endParaRPr lang="en-US"/>
          </a:p>
        </p:txBody>
      </p:sp>
      <p:sp>
        <p:nvSpPr>
          <p:cNvPr id="8" name="TextBox 7"/>
          <p:cNvSpPr txBox="1"/>
          <p:nvPr/>
        </p:nvSpPr>
        <p:spPr>
          <a:xfrm>
            <a:off x="5562600" y="5029200"/>
            <a:ext cx="3159904" cy="369332"/>
          </a:xfrm>
          <a:prstGeom prst="rect">
            <a:avLst/>
          </a:prstGeom>
          <a:noFill/>
        </p:spPr>
        <p:txBody>
          <a:bodyPr wrap="none" rtlCol="0">
            <a:spAutoFit/>
          </a:bodyPr>
          <a:lstStyle/>
          <a:p>
            <a:r>
              <a:rPr lang="en-US" dirty="0" err="1" smtClean="0"/>
              <a:t>shll</a:t>
            </a:r>
            <a:r>
              <a:rPr lang="en-US" dirty="0" smtClean="0"/>
              <a:t> register, </a:t>
            </a:r>
            <a:r>
              <a:rPr lang="en-US" dirty="0" smtClean="0"/>
              <a:t>num (hardwired)</a:t>
            </a:r>
            <a:endParaRPr lang="en-US" dirty="0"/>
          </a:p>
        </p:txBody>
      </p:sp>
      <p:sp>
        <p:nvSpPr>
          <p:cNvPr id="9" name="Oval 8"/>
          <p:cNvSpPr/>
          <p:nvPr/>
        </p:nvSpPr>
        <p:spPr>
          <a:xfrm>
            <a:off x="6019800" y="2133600"/>
            <a:ext cx="2362200" cy="1828800"/>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62600" y="5486400"/>
            <a:ext cx="1954446" cy="369332"/>
          </a:xfrm>
          <a:prstGeom prst="rect">
            <a:avLst/>
          </a:prstGeom>
          <a:noFill/>
        </p:spPr>
        <p:txBody>
          <a:bodyPr wrap="none" rtlCol="0">
            <a:spAutoFit/>
          </a:bodyPr>
          <a:lstStyle/>
          <a:p>
            <a:r>
              <a:rPr lang="en-US" dirty="0" err="1" smtClean="0"/>
              <a:t>shlr</a:t>
            </a:r>
            <a:r>
              <a:rPr lang="en-US" dirty="0" smtClean="0"/>
              <a:t> register, num</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Date Placeholder 3"/>
          <p:cNvSpPr>
            <a:spLocks noGrp="1"/>
          </p:cNvSpPr>
          <p:nvPr>
            <p:ph type="dt" sz="quarter" idx="10"/>
          </p:nvPr>
        </p:nvSpPr>
        <p:spPr>
          <a:noFill/>
        </p:spPr>
        <p:txBody>
          <a:bodyPr/>
          <a:lstStyle/>
          <a:p>
            <a:r>
              <a:rPr lang="en-US" dirty="0" smtClean="0">
                <a:latin typeface="Arial" pitchFamily="34" charset="0"/>
              </a:rPr>
              <a:t>Fall 2012</a:t>
            </a:r>
            <a:endParaRPr lang="en-US" dirty="0">
              <a:latin typeface="Arial" pitchFamily="34" charset="0"/>
            </a:endParaRPr>
          </a:p>
        </p:txBody>
      </p:sp>
      <p:sp>
        <p:nvSpPr>
          <p:cNvPr id="12291" name="Footer Placeholder 4"/>
          <p:cNvSpPr>
            <a:spLocks noGrp="1"/>
          </p:cNvSpPr>
          <p:nvPr>
            <p:ph type="ftr" sz="quarter" idx="11"/>
          </p:nvPr>
        </p:nvSpPr>
        <p:spPr>
          <a:noFill/>
        </p:spPr>
        <p:txBody>
          <a:bodyPr/>
          <a:lstStyle/>
          <a:p>
            <a:r>
              <a:rPr lang="en-US">
                <a:latin typeface="Arial" pitchFamily="34" charset="0"/>
              </a:rPr>
              <a:t>SYSC 5704: Elements of Computer Systems</a:t>
            </a:r>
          </a:p>
        </p:txBody>
      </p:sp>
      <p:sp>
        <p:nvSpPr>
          <p:cNvPr id="12292" name="Slide Number Placeholder 5"/>
          <p:cNvSpPr>
            <a:spLocks noGrp="1"/>
          </p:cNvSpPr>
          <p:nvPr>
            <p:ph type="sldNum" sz="quarter" idx="12"/>
          </p:nvPr>
        </p:nvSpPr>
        <p:spPr>
          <a:noFill/>
        </p:spPr>
        <p:txBody>
          <a:bodyPr/>
          <a:lstStyle/>
          <a:p>
            <a:fld id="{F1ABB44B-C24C-4803-92B1-A75F3FEC5E60}" type="slidenum">
              <a:rPr lang="en-US">
                <a:latin typeface="Arial" pitchFamily="34" charset="0"/>
              </a:rPr>
              <a:pPr/>
              <a:t>15</a:t>
            </a:fld>
            <a:endParaRPr lang="en-US">
              <a:latin typeface="Arial" pitchFamily="34" charset="0"/>
            </a:endParaRPr>
          </a:p>
        </p:txBody>
      </p:sp>
      <p:sp>
        <p:nvSpPr>
          <p:cNvPr id="12293" name="Rectangle 2"/>
          <p:cNvSpPr>
            <a:spLocks noGrp="1" noChangeArrowheads="1"/>
          </p:cNvSpPr>
          <p:nvPr>
            <p:ph type="title"/>
          </p:nvPr>
        </p:nvSpPr>
        <p:spPr>
          <a:xfrm>
            <a:off x="457200" y="0"/>
            <a:ext cx="8229600" cy="1143000"/>
          </a:xfrm>
        </p:spPr>
        <p:txBody>
          <a:bodyPr/>
          <a:lstStyle/>
          <a:p>
            <a:pPr eaLnBrk="1" hangingPunct="1"/>
            <a:r>
              <a:rPr lang="en-US" smtClean="0"/>
              <a:t>Vertical Microcode</a:t>
            </a:r>
          </a:p>
        </p:txBody>
      </p:sp>
      <p:sp>
        <p:nvSpPr>
          <p:cNvPr id="12294" name="Rectangle 3"/>
          <p:cNvSpPr>
            <a:spLocks noGrp="1" noChangeArrowheads="1"/>
          </p:cNvSpPr>
          <p:nvPr>
            <p:ph type="body" idx="1"/>
          </p:nvPr>
        </p:nvSpPr>
        <p:spPr>
          <a:xfrm>
            <a:off x="457200" y="1096963"/>
            <a:ext cx="8229600" cy="4525962"/>
          </a:xfrm>
        </p:spPr>
        <p:txBody>
          <a:bodyPr/>
          <a:lstStyle/>
          <a:p>
            <a:pPr eaLnBrk="1" hangingPunct="1"/>
            <a:r>
              <a:rPr lang="en-US" sz="2400" smtClean="0"/>
              <a:t>Model the microcontroller similar to  conventional processor:</a:t>
            </a:r>
          </a:p>
          <a:p>
            <a:pPr lvl="1" eaLnBrk="1" hangingPunct="1"/>
            <a:r>
              <a:rPr lang="en-US" sz="2400" smtClean="0"/>
              <a:t>Instruction set = {load, store, add, branch..}</a:t>
            </a:r>
          </a:p>
          <a:p>
            <a:pPr eaLnBrk="1" hangingPunct="1"/>
            <a:r>
              <a:rPr lang="en-US" sz="2400" smtClean="0"/>
              <a:t>Except it needs </a:t>
            </a:r>
          </a:p>
          <a:p>
            <a:pPr lvl="1" eaLnBrk="1" hangingPunct="1"/>
            <a:r>
              <a:rPr lang="en-US" sz="2400" smtClean="0"/>
              <a:t>Access to ALU and general-purpose registers used by macro-instruction</a:t>
            </a:r>
          </a:p>
          <a:p>
            <a:pPr lvl="1" eaLnBrk="1" hangingPunct="1"/>
            <a:r>
              <a:rPr lang="en-US" sz="2400" smtClean="0"/>
              <a:t>Decode operand references &amp; fetch values</a:t>
            </a:r>
          </a:p>
          <a:p>
            <a:pPr lvl="1" eaLnBrk="1" hangingPunct="1"/>
            <a:r>
              <a:rPr lang="en-US" sz="2400" smtClean="0"/>
              <a:t>Coordinate with hardware (ie. memory)</a:t>
            </a:r>
          </a:p>
          <a:p>
            <a:pPr eaLnBrk="1" hangingPunct="1"/>
            <a:r>
              <a:rPr lang="en-US" sz="2400" smtClean="0"/>
              <a:t>Example: RISC microcontroller inside CISC processor</a:t>
            </a:r>
          </a:p>
          <a:p>
            <a:pPr eaLnBrk="1" hangingPunct="1"/>
            <a:r>
              <a:rPr lang="en-US" sz="2400" smtClean="0"/>
              <a:t>Pros: Natural for programmer: Similar programming interface, similar semantics (one instruction at a time) </a:t>
            </a:r>
          </a:p>
          <a:p>
            <a:pPr eaLnBrk="1" hangingPunct="1"/>
            <a:r>
              <a:rPr lang="en-US" sz="2400" smtClean="0"/>
              <a:t>Cons: Difficult to implement for H/W engineer; slower</a:t>
            </a:r>
          </a:p>
          <a:p>
            <a:pPr lvl="1" eaLnBrk="1" hangingPunct="1"/>
            <a:endParaRPr lang="en-US"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Date Placeholder 3"/>
          <p:cNvSpPr>
            <a:spLocks noGrp="1"/>
          </p:cNvSpPr>
          <p:nvPr>
            <p:ph type="dt" sz="quarter" idx="10"/>
          </p:nvPr>
        </p:nvSpPr>
        <p:spPr>
          <a:noFill/>
        </p:spPr>
        <p:txBody>
          <a:bodyPr/>
          <a:lstStyle/>
          <a:p>
            <a:r>
              <a:rPr lang="en-US" dirty="0" smtClean="0">
                <a:latin typeface="Arial" pitchFamily="34" charset="0"/>
              </a:rPr>
              <a:t>Fall 2012</a:t>
            </a:r>
            <a:endParaRPr lang="en-US" dirty="0">
              <a:latin typeface="Arial" pitchFamily="34" charset="0"/>
            </a:endParaRPr>
          </a:p>
        </p:txBody>
      </p:sp>
      <p:sp>
        <p:nvSpPr>
          <p:cNvPr id="13315" name="Footer Placeholder 4"/>
          <p:cNvSpPr>
            <a:spLocks noGrp="1"/>
          </p:cNvSpPr>
          <p:nvPr>
            <p:ph type="ftr" sz="quarter" idx="11"/>
          </p:nvPr>
        </p:nvSpPr>
        <p:spPr>
          <a:noFill/>
        </p:spPr>
        <p:txBody>
          <a:bodyPr/>
          <a:lstStyle/>
          <a:p>
            <a:r>
              <a:rPr lang="en-US">
                <a:latin typeface="Arial" pitchFamily="34" charset="0"/>
              </a:rPr>
              <a:t>SYSC 5704: Elements of Computer Systems</a:t>
            </a:r>
          </a:p>
        </p:txBody>
      </p:sp>
      <p:sp>
        <p:nvSpPr>
          <p:cNvPr id="13316" name="Slide Number Placeholder 5"/>
          <p:cNvSpPr>
            <a:spLocks noGrp="1"/>
          </p:cNvSpPr>
          <p:nvPr>
            <p:ph type="sldNum" sz="quarter" idx="12"/>
          </p:nvPr>
        </p:nvSpPr>
        <p:spPr>
          <a:noFill/>
        </p:spPr>
        <p:txBody>
          <a:bodyPr/>
          <a:lstStyle/>
          <a:p>
            <a:fld id="{FD7177A6-CC4B-4CBB-8463-70E2FD90A151}" type="slidenum">
              <a:rPr lang="en-US">
                <a:latin typeface="Arial" pitchFamily="34" charset="0"/>
              </a:rPr>
              <a:pPr/>
              <a:t>16</a:t>
            </a:fld>
            <a:endParaRPr lang="en-US">
              <a:latin typeface="Arial" pitchFamily="34" charset="0"/>
            </a:endParaRPr>
          </a:p>
        </p:txBody>
      </p:sp>
      <p:sp>
        <p:nvSpPr>
          <p:cNvPr id="13317" name="Rectangle 2"/>
          <p:cNvSpPr>
            <a:spLocks noGrp="1" noChangeArrowheads="1"/>
          </p:cNvSpPr>
          <p:nvPr>
            <p:ph type="title"/>
          </p:nvPr>
        </p:nvSpPr>
        <p:spPr>
          <a:xfrm>
            <a:off x="457200" y="76200"/>
            <a:ext cx="8229600" cy="1143000"/>
          </a:xfrm>
        </p:spPr>
        <p:txBody>
          <a:bodyPr/>
          <a:lstStyle/>
          <a:p>
            <a:pPr eaLnBrk="1" hangingPunct="1"/>
            <a:r>
              <a:rPr lang="en-US" smtClean="0"/>
              <a:t>Horizontal Microcode</a:t>
            </a:r>
            <a:br>
              <a:rPr lang="en-US" smtClean="0"/>
            </a:br>
            <a:r>
              <a:rPr lang="en-US" sz="2400" smtClean="0"/>
              <a:t>Reference: Comer, Chapter 7</a:t>
            </a:r>
          </a:p>
        </p:txBody>
      </p:sp>
      <p:sp>
        <p:nvSpPr>
          <p:cNvPr id="13318" name="Rectangle 3"/>
          <p:cNvSpPr>
            <a:spLocks noGrp="1" noChangeArrowheads="1"/>
          </p:cNvSpPr>
          <p:nvPr>
            <p:ph type="body" idx="1"/>
          </p:nvPr>
        </p:nvSpPr>
        <p:spPr/>
        <p:txBody>
          <a:bodyPr/>
          <a:lstStyle/>
          <a:p>
            <a:pPr eaLnBrk="1" hangingPunct="1"/>
            <a:r>
              <a:rPr lang="en-US" smtClean="0"/>
              <a:t>Basis: Most macro instructions = &gt;1 micro instructions</a:t>
            </a:r>
          </a:p>
          <a:p>
            <a:pPr lvl="1" eaLnBrk="1" hangingPunct="1"/>
            <a:r>
              <a:rPr lang="en-US" smtClean="0"/>
              <a:t>To execute macro instructions at K per second, microcontroller must execute micro instructions at n * K per second</a:t>
            </a:r>
          </a:p>
          <a:p>
            <a:pPr lvl="1" eaLnBrk="1" hangingPunct="1"/>
            <a:r>
              <a:rPr lang="en-US" smtClean="0"/>
              <a:t>All hardware aspects must be designed to operate at high speed (including memory)</a:t>
            </a:r>
          </a:p>
          <a:p>
            <a:pPr eaLnBrk="1" hangingPunct="1"/>
            <a:r>
              <a:rPr lang="en-US" smtClean="0"/>
              <a:t>Horizontal : Allows hardware to run faster, but is more difficult to program</a:t>
            </a:r>
          </a:p>
          <a:p>
            <a:pPr eaLnBrk="1" hangingPunct="1"/>
            <a:endParaRPr lang="en-US"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228600"/>
            <a:ext cx="8229600" cy="1143000"/>
          </a:xfrm>
        </p:spPr>
        <p:txBody>
          <a:bodyPr/>
          <a:lstStyle/>
          <a:p>
            <a:pPr eaLnBrk="1" hangingPunct="1"/>
            <a:r>
              <a:rPr lang="en-US" smtClean="0"/>
              <a:t>Simple Horizontal Control Unit</a:t>
            </a:r>
          </a:p>
        </p:txBody>
      </p:sp>
      <p:pic>
        <p:nvPicPr>
          <p:cNvPr id="14339" name="Content Placeholder 6" descr="Figure7-5.bmp"/>
          <p:cNvPicPr>
            <a:picLocks noGrp="1" noChangeAspect="1"/>
          </p:cNvPicPr>
          <p:nvPr>
            <p:ph idx="1"/>
          </p:nvPr>
        </p:nvPicPr>
        <p:blipFill>
          <a:blip r:embed="rId3" cstate="print"/>
          <a:srcRect/>
          <a:stretch>
            <a:fillRect/>
          </a:stretch>
        </p:blipFill>
        <p:spPr>
          <a:xfrm>
            <a:off x="73025" y="1447800"/>
            <a:ext cx="8842375" cy="4518025"/>
          </a:xfrm>
        </p:spPr>
      </p:pic>
      <p:sp>
        <p:nvSpPr>
          <p:cNvPr id="14340" name="Date Placeholder 3"/>
          <p:cNvSpPr>
            <a:spLocks noGrp="1"/>
          </p:cNvSpPr>
          <p:nvPr>
            <p:ph type="dt" sz="quarter" idx="10"/>
          </p:nvPr>
        </p:nvSpPr>
        <p:spPr>
          <a:noFill/>
        </p:spPr>
        <p:txBody>
          <a:bodyPr/>
          <a:lstStyle/>
          <a:p>
            <a:r>
              <a:rPr lang="en-US" dirty="0" smtClean="0">
                <a:latin typeface="Arial" pitchFamily="34" charset="0"/>
              </a:rPr>
              <a:t>Fall 2012</a:t>
            </a:r>
            <a:endParaRPr lang="en-US" dirty="0">
              <a:latin typeface="Arial" pitchFamily="34" charset="0"/>
            </a:endParaRPr>
          </a:p>
        </p:txBody>
      </p:sp>
      <p:sp>
        <p:nvSpPr>
          <p:cNvPr id="14341" name="Footer Placeholder 4"/>
          <p:cNvSpPr>
            <a:spLocks noGrp="1"/>
          </p:cNvSpPr>
          <p:nvPr>
            <p:ph type="ftr" sz="quarter" idx="11"/>
          </p:nvPr>
        </p:nvSpPr>
        <p:spPr>
          <a:noFill/>
        </p:spPr>
        <p:txBody>
          <a:bodyPr/>
          <a:lstStyle/>
          <a:p>
            <a:r>
              <a:rPr lang="en-US">
                <a:latin typeface="Arial" pitchFamily="34" charset="0"/>
              </a:rPr>
              <a:t>SYSC 5704: Elements of Computer Systems</a:t>
            </a:r>
          </a:p>
        </p:txBody>
      </p:sp>
      <p:sp>
        <p:nvSpPr>
          <p:cNvPr id="14342" name="Slide Number Placeholder 5"/>
          <p:cNvSpPr>
            <a:spLocks noGrp="1"/>
          </p:cNvSpPr>
          <p:nvPr>
            <p:ph type="sldNum" sz="quarter" idx="12"/>
          </p:nvPr>
        </p:nvSpPr>
        <p:spPr>
          <a:noFill/>
        </p:spPr>
        <p:txBody>
          <a:bodyPr/>
          <a:lstStyle/>
          <a:p>
            <a:fld id="{574642D9-D65E-4A1B-94B7-FC9B5358C793}" type="slidenum">
              <a:rPr lang="en-US">
                <a:latin typeface="Arial" pitchFamily="34" charset="0"/>
              </a:rPr>
              <a:pPr/>
              <a:t>17</a:t>
            </a:fld>
            <a:endParaRPr lang="en-US">
              <a:latin typeface="Arial" pitchFamily="34" charset="0"/>
            </a:endParaRPr>
          </a:p>
        </p:txBody>
      </p:sp>
      <p:cxnSp>
        <p:nvCxnSpPr>
          <p:cNvPr id="9" name="Straight Arrow Connector 8"/>
          <p:cNvCxnSpPr/>
          <p:nvPr/>
        </p:nvCxnSpPr>
        <p:spPr>
          <a:xfrm>
            <a:off x="5715000" y="3503613"/>
            <a:ext cx="914400" cy="1587"/>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5181600" y="2209800"/>
            <a:ext cx="457200" cy="22860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1" name="Straight Arrow Connector 10"/>
          <p:cNvCxnSpPr/>
          <p:nvPr/>
        </p:nvCxnSpPr>
        <p:spPr>
          <a:xfrm flipH="1">
            <a:off x="3429000" y="3505200"/>
            <a:ext cx="914400" cy="158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2514600" y="3581400"/>
            <a:ext cx="457200" cy="8382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3" name="Straight Arrow Connector 12"/>
          <p:cNvCxnSpPr/>
          <p:nvPr/>
        </p:nvCxnSpPr>
        <p:spPr>
          <a:xfrm rot="16200000" flipH="1">
            <a:off x="913607" y="1066006"/>
            <a:ext cx="914400" cy="1587"/>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16200000" flipH="1">
            <a:off x="1218407" y="1066006"/>
            <a:ext cx="914400" cy="1587"/>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16200000" flipH="1">
            <a:off x="1675607" y="1066006"/>
            <a:ext cx="914400" cy="1587"/>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a:spLocks noChangeArrowheads="1"/>
          </p:cNvSpPr>
          <p:nvPr/>
        </p:nvSpPr>
        <p:spPr bwMode="auto">
          <a:xfrm>
            <a:off x="1752600" y="838200"/>
            <a:ext cx="415925" cy="369888"/>
          </a:xfrm>
          <a:prstGeom prst="rect">
            <a:avLst/>
          </a:prstGeom>
          <a:noFill/>
          <a:ln w="9525">
            <a:noFill/>
            <a:miter lim="800000"/>
            <a:headEnd/>
            <a:tailEnd/>
          </a:ln>
        </p:spPr>
        <p:txBody>
          <a:bodyPr wrap="none">
            <a:spAutoFit/>
          </a:bodyPr>
          <a:lstStyle/>
          <a:p>
            <a:r>
              <a:rPr lang="en-US">
                <a:solidFill>
                  <a:srgbClr val="FF0000"/>
                </a:solidFill>
              </a:rPr>
              <a:t>…</a:t>
            </a:r>
          </a:p>
        </p:txBody>
      </p:sp>
      <p:cxnSp>
        <p:nvCxnSpPr>
          <p:cNvPr id="18" name="Straight Arrow Connector 17"/>
          <p:cNvCxnSpPr/>
          <p:nvPr/>
        </p:nvCxnSpPr>
        <p:spPr>
          <a:xfrm rot="5400000">
            <a:off x="5029201" y="1446212"/>
            <a:ext cx="914400" cy="3175"/>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5715000" y="3733800"/>
            <a:ext cx="914400" cy="158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5715000" y="3962400"/>
            <a:ext cx="914400" cy="158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linds(horizont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linds(horizontal)">
                                      <p:cBhvr>
                                        <p:cTn id="15" dur="500"/>
                                        <p:tgtEl>
                                          <p:spTgt spid="11"/>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blinds(horizontal)">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linds(horizontal)">
                                      <p:cBhvr>
                                        <p:cTn id="23" dur="500"/>
                                        <p:tgtEl>
                                          <p:spTgt spid="13"/>
                                        </p:tgtEl>
                                      </p:cBhvr>
                                    </p:animEffect>
                                  </p:childTnLst>
                                </p:cTn>
                              </p:par>
                              <p:par>
                                <p:cTn id="24" presetID="3" presetClass="entr" presetSubtype="10" fill="hold"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blinds(horizontal)">
                                      <p:cBhvr>
                                        <p:cTn id="26" dur="500"/>
                                        <p:tgtEl>
                                          <p:spTgt spid="14"/>
                                        </p:tgtEl>
                                      </p:cBhvr>
                                    </p:animEffect>
                                  </p:childTnLst>
                                </p:cTn>
                              </p:par>
                              <p:par>
                                <p:cTn id="27" presetID="3" presetClass="entr" presetSubtype="10"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blinds(horizontal)">
                                      <p:cBhvr>
                                        <p:cTn id="29" dur="500"/>
                                        <p:tgtEl>
                                          <p:spTgt spid="15"/>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blinds(horizontal)">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blinds(horizontal)">
                                      <p:cBhvr>
                                        <p:cTn id="37" dur="500"/>
                                        <p:tgtEl>
                                          <p:spTgt spid="9"/>
                                        </p:tgtEl>
                                      </p:cBhvr>
                                    </p:animEffect>
                                  </p:childTnLst>
                                </p:cTn>
                              </p:par>
                              <p:par>
                                <p:cTn id="38" presetID="3" presetClass="entr" presetSubtype="10" fill="hold" nodeType="with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blinds(horizontal)">
                                      <p:cBhvr>
                                        <p:cTn id="40" dur="500"/>
                                        <p:tgtEl>
                                          <p:spTgt spid="19"/>
                                        </p:tgtEl>
                                      </p:cBhvr>
                                    </p:animEffect>
                                  </p:childTnLst>
                                </p:cTn>
                              </p:par>
                              <p:par>
                                <p:cTn id="41" presetID="3" presetClass="entr" presetSubtype="10" fill="hold" nodeType="with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blinds(horizontal)">
                                      <p:cBhvr>
                                        <p:cTn id="43" dur="500"/>
                                        <p:tgtEl>
                                          <p:spTgt spid="20"/>
                                        </p:tgtEl>
                                      </p:cBhvr>
                                    </p:animEffect>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nodeType="click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blinds(horizontal)">
                                      <p:cBhvr>
                                        <p:cTn id="48" dur="500"/>
                                        <p:tgtEl>
                                          <p:spTgt spid="20"/>
                                        </p:tgtEl>
                                      </p:cBhvr>
                                    </p:animEffect>
                                  </p:childTnLst>
                                </p:cTn>
                              </p:par>
                              <p:par>
                                <p:cTn id="49" presetID="3" presetClass="entr" presetSubtype="10" fill="hold" nodeType="with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blinds(horizontal)">
                                      <p:cBhvr>
                                        <p:cTn id="51" dur="500"/>
                                        <p:tgtEl>
                                          <p:spTgt spid="19"/>
                                        </p:tgtEl>
                                      </p:cBhvr>
                                    </p:animEffect>
                                  </p:childTnLst>
                                </p:cTn>
                              </p:par>
                              <p:par>
                                <p:cTn id="52" presetID="3" presetClass="entr" presetSubtype="10" fill="hold" nodeType="withEffect">
                                  <p:stCondLst>
                                    <p:cond delay="0"/>
                                  </p:stCondLst>
                                  <p:childTnLst>
                                    <p:set>
                                      <p:cBhvr>
                                        <p:cTn id="53" dur="1" fill="hold">
                                          <p:stCondLst>
                                            <p:cond delay="0"/>
                                          </p:stCondLst>
                                        </p:cTn>
                                        <p:tgtEl>
                                          <p:spTgt spid="9"/>
                                        </p:tgtEl>
                                        <p:attrNameLst>
                                          <p:attrName>style.visibility</p:attrName>
                                        </p:attrNameLst>
                                      </p:cBhvr>
                                      <p:to>
                                        <p:strVal val="visible"/>
                                      </p:to>
                                    </p:set>
                                    <p:animEffect transition="in" filter="blinds(horizontal)">
                                      <p:cBhvr>
                                        <p:cTn id="5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4" name="Date Placeholder 3"/>
          <p:cNvSpPr>
            <a:spLocks noGrp="1"/>
          </p:cNvSpPr>
          <p:nvPr>
            <p:ph type="dt" sz="half" idx="10"/>
          </p:nvPr>
        </p:nvSpPr>
        <p:spPr/>
        <p:txBody>
          <a:bodyPr/>
          <a:lstStyle/>
          <a:p>
            <a:pPr>
              <a:defRPr/>
            </a:pPr>
            <a:r>
              <a:rPr lang="en-US" dirty="0" smtClean="0"/>
              <a:t>Fall 2012</a:t>
            </a:r>
            <a:endParaRPr lang="en-US" dirty="0"/>
          </a:p>
        </p:txBody>
      </p:sp>
      <p:sp>
        <p:nvSpPr>
          <p:cNvPr id="5" name="Footer Placeholder 4"/>
          <p:cNvSpPr>
            <a:spLocks noGrp="1"/>
          </p:cNvSpPr>
          <p:nvPr>
            <p:ph type="ftr" sz="quarter" idx="11"/>
          </p:nvPr>
        </p:nvSpPr>
        <p:spPr/>
        <p:txBody>
          <a:bodyPr/>
          <a:lstStyle/>
          <a:p>
            <a:pPr>
              <a:defRPr/>
            </a:pPr>
            <a:r>
              <a:rPr lang="en-US" smtClean="0"/>
              <a:t>SYSC 5704: Elements of Computer Systems</a:t>
            </a:r>
            <a:endParaRPr lang="en-US"/>
          </a:p>
        </p:txBody>
      </p:sp>
      <p:sp>
        <p:nvSpPr>
          <p:cNvPr id="6" name="Slide Number Placeholder 5"/>
          <p:cNvSpPr>
            <a:spLocks noGrp="1"/>
          </p:cNvSpPr>
          <p:nvPr>
            <p:ph type="sldNum" sz="quarter" idx="12"/>
          </p:nvPr>
        </p:nvSpPr>
        <p:spPr/>
        <p:txBody>
          <a:bodyPr/>
          <a:lstStyle/>
          <a:p>
            <a:pPr>
              <a:defRPr/>
            </a:pPr>
            <a:fld id="{C5B961CC-945C-4D3A-A165-1BD39C931E36}" type="slidenum">
              <a:rPr lang="en-US" smtClean="0"/>
              <a:pPr>
                <a:defRPr/>
              </a:pPr>
              <a:t>18</a:t>
            </a:fld>
            <a:endParaRPr lang="en-US"/>
          </a:p>
        </p:txBody>
      </p:sp>
      <p:pic>
        <p:nvPicPr>
          <p:cNvPr id="1026" name="Picture 2"/>
          <p:cNvPicPr>
            <a:picLocks noChangeAspect="1" noChangeArrowheads="1"/>
          </p:cNvPicPr>
          <p:nvPr/>
        </p:nvPicPr>
        <p:blipFill>
          <a:blip r:embed="rId2" cstate="print"/>
          <a:srcRect/>
          <a:stretch>
            <a:fillRect/>
          </a:stretch>
        </p:blipFill>
        <p:spPr bwMode="auto">
          <a:xfrm>
            <a:off x="166532" y="0"/>
            <a:ext cx="8977468" cy="650765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57200" y="-304800"/>
            <a:ext cx="8229600" cy="1143000"/>
          </a:xfrm>
        </p:spPr>
        <p:txBody>
          <a:bodyPr/>
          <a:lstStyle/>
          <a:p>
            <a:pPr eaLnBrk="1" hangingPunct="1"/>
            <a:r>
              <a:rPr lang="en-US" smtClean="0"/>
              <a:t>Horizontal Microinstruction</a:t>
            </a:r>
          </a:p>
        </p:txBody>
      </p:sp>
      <p:pic>
        <p:nvPicPr>
          <p:cNvPr id="15363" name="Content Placeholder 6" descr="Figure7-7.bmp"/>
          <p:cNvPicPr>
            <a:picLocks noGrp="1" noChangeAspect="1"/>
          </p:cNvPicPr>
          <p:nvPr>
            <p:ph idx="1"/>
          </p:nvPr>
        </p:nvPicPr>
        <p:blipFill>
          <a:blip r:embed="rId3" cstate="print"/>
          <a:srcRect/>
          <a:stretch>
            <a:fillRect/>
          </a:stretch>
        </p:blipFill>
        <p:spPr>
          <a:xfrm>
            <a:off x="763588" y="533400"/>
            <a:ext cx="8304212" cy="2546350"/>
          </a:xfrm>
        </p:spPr>
      </p:pic>
      <p:sp>
        <p:nvSpPr>
          <p:cNvPr id="15364" name="Date Placeholder 3"/>
          <p:cNvSpPr>
            <a:spLocks noGrp="1"/>
          </p:cNvSpPr>
          <p:nvPr>
            <p:ph type="dt" sz="quarter" idx="10"/>
          </p:nvPr>
        </p:nvSpPr>
        <p:spPr>
          <a:noFill/>
        </p:spPr>
        <p:txBody>
          <a:bodyPr/>
          <a:lstStyle/>
          <a:p>
            <a:r>
              <a:rPr lang="en-US" dirty="0" smtClean="0">
                <a:latin typeface="Arial" pitchFamily="34" charset="0"/>
              </a:rPr>
              <a:t>Fall 2012</a:t>
            </a:r>
            <a:endParaRPr lang="en-US" dirty="0">
              <a:latin typeface="Arial" pitchFamily="34" charset="0"/>
            </a:endParaRPr>
          </a:p>
        </p:txBody>
      </p:sp>
      <p:sp>
        <p:nvSpPr>
          <p:cNvPr id="15365" name="Footer Placeholder 4"/>
          <p:cNvSpPr>
            <a:spLocks noGrp="1"/>
          </p:cNvSpPr>
          <p:nvPr>
            <p:ph type="ftr" sz="quarter" idx="11"/>
          </p:nvPr>
        </p:nvSpPr>
        <p:spPr>
          <a:noFill/>
        </p:spPr>
        <p:txBody>
          <a:bodyPr/>
          <a:lstStyle/>
          <a:p>
            <a:r>
              <a:rPr lang="en-US">
                <a:latin typeface="Arial" pitchFamily="34" charset="0"/>
              </a:rPr>
              <a:t>SYSC 5704: Elements of Computer Systems</a:t>
            </a:r>
          </a:p>
        </p:txBody>
      </p:sp>
      <p:sp>
        <p:nvSpPr>
          <p:cNvPr id="15366" name="Slide Number Placeholder 5"/>
          <p:cNvSpPr>
            <a:spLocks noGrp="1"/>
          </p:cNvSpPr>
          <p:nvPr>
            <p:ph type="sldNum" sz="quarter" idx="12"/>
          </p:nvPr>
        </p:nvSpPr>
        <p:spPr>
          <a:noFill/>
        </p:spPr>
        <p:txBody>
          <a:bodyPr/>
          <a:lstStyle/>
          <a:p>
            <a:fld id="{06CFC5B8-226B-441F-A385-273F77A29E7F}" type="slidenum">
              <a:rPr lang="en-US">
                <a:latin typeface="Arial" pitchFamily="34" charset="0"/>
              </a:rPr>
              <a:pPr/>
              <a:t>19</a:t>
            </a:fld>
            <a:endParaRPr lang="en-US">
              <a:latin typeface="Arial" pitchFamily="34" charset="0"/>
            </a:endParaRPr>
          </a:p>
        </p:txBody>
      </p:sp>
      <p:pic>
        <p:nvPicPr>
          <p:cNvPr id="15367" name="Picture 7" descr="Figure7-9.bmp"/>
          <p:cNvPicPr>
            <a:picLocks noChangeAspect="1"/>
          </p:cNvPicPr>
          <p:nvPr/>
        </p:nvPicPr>
        <p:blipFill>
          <a:blip r:embed="rId4" cstate="print"/>
          <a:srcRect/>
          <a:stretch>
            <a:fillRect/>
          </a:stretch>
        </p:blipFill>
        <p:spPr bwMode="auto">
          <a:xfrm>
            <a:off x="0" y="2209800"/>
            <a:ext cx="9144000" cy="4794250"/>
          </a:xfrm>
          <a:prstGeom prst="rect">
            <a:avLst/>
          </a:prstGeom>
          <a:noFill/>
          <a:ln w="9525">
            <a:noFill/>
            <a:miter lim="800000"/>
            <a:headEnd/>
            <a:tailEnd/>
          </a:ln>
        </p:spPr>
      </p:pic>
      <p:pic>
        <p:nvPicPr>
          <p:cNvPr id="15368" name="Picture 8" descr="Figure7-11.bmp"/>
          <p:cNvPicPr>
            <a:picLocks noChangeAspect="1"/>
          </p:cNvPicPr>
          <p:nvPr/>
        </p:nvPicPr>
        <p:blipFill>
          <a:blip r:embed="rId5" cstate="print"/>
          <a:srcRect/>
          <a:stretch>
            <a:fillRect/>
          </a:stretch>
        </p:blipFill>
        <p:spPr bwMode="auto">
          <a:xfrm>
            <a:off x="0" y="5581650"/>
            <a:ext cx="9144000" cy="3181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lstStyle/>
          <a:p>
            <a:r>
              <a:rPr lang="en-US" dirty="0" smtClean="0"/>
              <a:t>How the control unit of the CPU works.</a:t>
            </a:r>
          </a:p>
          <a:p>
            <a:pPr lvl="1"/>
            <a:r>
              <a:rPr lang="en-US" dirty="0" smtClean="0"/>
              <a:t>Microcode</a:t>
            </a:r>
          </a:p>
          <a:p>
            <a:pPr lvl="1"/>
            <a:r>
              <a:rPr lang="en-US" dirty="0" err="1" smtClean="0"/>
              <a:t>Nanocode</a:t>
            </a:r>
            <a:endParaRPr lang="en-US" dirty="0" smtClean="0"/>
          </a:p>
          <a:p>
            <a:pPr lvl="1"/>
            <a:r>
              <a:rPr lang="en-US" dirty="0" smtClean="0"/>
              <a:t>Hardwired control.</a:t>
            </a:r>
          </a:p>
          <a:p>
            <a:r>
              <a:rPr lang="en-US" dirty="0" smtClean="0"/>
              <a:t>Think RISC </a:t>
            </a:r>
            <a:r>
              <a:rPr lang="en-US" dirty="0" err="1" smtClean="0"/>
              <a:t>vs</a:t>
            </a:r>
            <a:r>
              <a:rPr lang="en-US" dirty="0" smtClean="0"/>
              <a:t> CISC…</a:t>
            </a:r>
            <a:endParaRPr lang="en-US" dirty="0"/>
          </a:p>
        </p:txBody>
      </p:sp>
      <p:sp>
        <p:nvSpPr>
          <p:cNvPr id="4" name="Date Placeholder 3"/>
          <p:cNvSpPr>
            <a:spLocks noGrp="1"/>
          </p:cNvSpPr>
          <p:nvPr>
            <p:ph type="dt" sz="half" idx="10"/>
          </p:nvPr>
        </p:nvSpPr>
        <p:spPr/>
        <p:txBody>
          <a:bodyPr/>
          <a:lstStyle/>
          <a:p>
            <a:pPr>
              <a:defRPr/>
            </a:pPr>
            <a:r>
              <a:rPr lang="en-US" dirty="0" smtClean="0"/>
              <a:t>Fall 2012</a:t>
            </a:r>
            <a:endParaRPr lang="en-US" dirty="0"/>
          </a:p>
        </p:txBody>
      </p:sp>
      <p:sp>
        <p:nvSpPr>
          <p:cNvPr id="5" name="Footer Placeholder 4"/>
          <p:cNvSpPr>
            <a:spLocks noGrp="1"/>
          </p:cNvSpPr>
          <p:nvPr>
            <p:ph type="ftr" sz="quarter" idx="11"/>
          </p:nvPr>
        </p:nvSpPr>
        <p:spPr/>
        <p:txBody>
          <a:bodyPr/>
          <a:lstStyle/>
          <a:p>
            <a:pPr>
              <a:defRPr/>
            </a:pPr>
            <a:r>
              <a:rPr lang="en-US" smtClean="0"/>
              <a:t>SYSC 5704: Elements of Computer Systems</a:t>
            </a:r>
            <a:endParaRPr lang="en-US"/>
          </a:p>
        </p:txBody>
      </p:sp>
      <p:sp>
        <p:nvSpPr>
          <p:cNvPr id="6" name="Slide Number Placeholder 5"/>
          <p:cNvSpPr>
            <a:spLocks noGrp="1"/>
          </p:cNvSpPr>
          <p:nvPr>
            <p:ph type="sldNum" sz="quarter" idx="12"/>
          </p:nvPr>
        </p:nvSpPr>
        <p:spPr/>
        <p:txBody>
          <a:bodyPr/>
          <a:lstStyle/>
          <a:p>
            <a:pPr>
              <a:defRPr/>
            </a:pPr>
            <a:fld id="{C5B961CC-945C-4D3A-A165-1BD39C931E36}" type="slidenum">
              <a:rPr lang="en-US" smtClean="0"/>
              <a:pPr>
                <a:defRPr/>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Date Placeholder 3"/>
          <p:cNvSpPr>
            <a:spLocks noGrp="1"/>
          </p:cNvSpPr>
          <p:nvPr>
            <p:ph type="dt" sz="quarter" idx="10"/>
          </p:nvPr>
        </p:nvSpPr>
        <p:spPr>
          <a:noFill/>
        </p:spPr>
        <p:txBody>
          <a:bodyPr/>
          <a:lstStyle/>
          <a:p>
            <a:r>
              <a:rPr lang="en-US" dirty="0" smtClean="0">
                <a:latin typeface="Arial" pitchFamily="34" charset="0"/>
              </a:rPr>
              <a:t>Fall 2012</a:t>
            </a:r>
            <a:endParaRPr lang="en-US" dirty="0">
              <a:latin typeface="Arial" pitchFamily="34" charset="0"/>
            </a:endParaRPr>
          </a:p>
        </p:txBody>
      </p:sp>
      <p:sp>
        <p:nvSpPr>
          <p:cNvPr id="16387" name="Footer Placeholder 4"/>
          <p:cNvSpPr>
            <a:spLocks noGrp="1"/>
          </p:cNvSpPr>
          <p:nvPr>
            <p:ph type="ftr" sz="quarter" idx="11"/>
          </p:nvPr>
        </p:nvSpPr>
        <p:spPr>
          <a:noFill/>
        </p:spPr>
        <p:txBody>
          <a:bodyPr/>
          <a:lstStyle/>
          <a:p>
            <a:r>
              <a:rPr lang="en-US">
                <a:latin typeface="Arial" pitchFamily="34" charset="0"/>
              </a:rPr>
              <a:t>SYSC 5704: Elements of Computer Systems</a:t>
            </a:r>
          </a:p>
        </p:txBody>
      </p:sp>
      <p:sp>
        <p:nvSpPr>
          <p:cNvPr id="16388" name="Slide Number Placeholder 5"/>
          <p:cNvSpPr>
            <a:spLocks noGrp="1"/>
          </p:cNvSpPr>
          <p:nvPr>
            <p:ph type="sldNum" sz="quarter" idx="12"/>
          </p:nvPr>
        </p:nvSpPr>
        <p:spPr>
          <a:noFill/>
        </p:spPr>
        <p:txBody>
          <a:bodyPr/>
          <a:lstStyle/>
          <a:p>
            <a:fld id="{1F10C19F-88CC-43BA-A0D4-C766DBEAB355}" type="slidenum">
              <a:rPr lang="en-US">
                <a:latin typeface="Arial" pitchFamily="34" charset="0"/>
              </a:rPr>
              <a:pPr/>
              <a:t>20</a:t>
            </a:fld>
            <a:endParaRPr lang="en-US">
              <a:latin typeface="Arial" pitchFamily="34" charset="0"/>
            </a:endParaRPr>
          </a:p>
        </p:txBody>
      </p:sp>
      <p:sp>
        <p:nvSpPr>
          <p:cNvPr id="16389" name="Rectangle 2"/>
          <p:cNvSpPr>
            <a:spLocks noGrp="1" noChangeArrowheads="1"/>
          </p:cNvSpPr>
          <p:nvPr>
            <p:ph type="title"/>
          </p:nvPr>
        </p:nvSpPr>
        <p:spPr>
          <a:xfrm>
            <a:off x="457200" y="0"/>
            <a:ext cx="8229600" cy="1143000"/>
          </a:xfrm>
        </p:spPr>
        <p:txBody>
          <a:bodyPr/>
          <a:lstStyle/>
          <a:p>
            <a:pPr eaLnBrk="1" hangingPunct="1"/>
            <a:r>
              <a:rPr lang="en-US" sz="4000" smtClean="0"/>
              <a:t>Issues in Horizontal Microcode</a:t>
            </a:r>
          </a:p>
        </p:txBody>
      </p:sp>
      <p:sp>
        <p:nvSpPr>
          <p:cNvPr id="16390" name="Rectangle 3"/>
          <p:cNvSpPr>
            <a:spLocks noGrp="1" noChangeArrowheads="1"/>
          </p:cNvSpPr>
          <p:nvPr>
            <p:ph type="body" idx="1"/>
          </p:nvPr>
        </p:nvSpPr>
        <p:spPr>
          <a:xfrm>
            <a:off x="457200" y="838200"/>
            <a:ext cx="8229600" cy="4525963"/>
          </a:xfrm>
        </p:spPr>
        <p:txBody>
          <a:bodyPr/>
          <a:lstStyle/>
          <a:p>
            <a:pPr eaLnBrk="1" hangingPunct="1"/>
            <a:r>
              <a:rPr lang="en-US" sz="2400" dirty="0" smtClean="0"/>
              <a:t>Instruction Scheduling</a:t>
            </a:r>
          </a:p>
          <a:p>
            <a:pPr lvl="1" eaLnBrk="1" hangingPunct="1"/>
            <a:r>
              <a:rPr lang="en-US" sz="2400" dirty="0" smtClean="0"/>
              <a:t>CPU = {</a:t>
            </a:r>
            <a:r>
              <a:rPr lang="en-US" sz="2400" dirty="0" err="1" smtClean="0"/>
              <a:t>funtional</a:t>
            </a:r>
            <a:r>
              <a:rPr lang="en-US" sz="2400" dirty="0" smtClean="0"/>
              <a:t> units + intelligent controller}</a:t>
            </a:r>
          </a:p>
          <a:p>
            <a:pPr lvl="1" eaLnBrk="1" hangingPunct="1"/>
            <a:r>
              <a:rPr lang="en-US" sz="2400" dirty="0" smtClean="0"/>
              <a:t>Intelligent controller: Access &gt;1 macro instruction at a time; look-ahead to find parallelism; schedule work to functional units</a:t>
            </a:r>
          </a:p>
          <a:p>
            <a:pPr eaLnBrk="1" hangingPunct="1"/>
            <a:r>
              <a:rPr lang="en-US" sz="2400" dirty="0" smtClean="0"/>
              <a:t>Out-of-order Execution</a:t>
            </a:r>
          </a:p>
          <a:p>
            <a:pPr lvl="1" eaLnBrk="1" hangingPunct="1">
              <a:buFontTx/>
              <a:buNone/>
            </a:pPr>
            <a:r>
              <a:rPr lang="en-US" sz="2400" dirty="0" smtClean="0"/>
              <a:t>DIV 	R1, R3, R7</a:t>
            </a:r>
          </a:p>
          <a:p>
            <a:pPr lvl="1" eaLnBrk="1" hangingPunct="1">
              <a:buFontTx/>
              <a:buNone/>
            </a:pPr>
            <a:r>
              <a:rPr lang="en-US" sz="2400" dirty="0" smtClean="0"/>
              <a:t>SUB	R4, R4, R6</a:t>
            </a:r>
          </a:p>
          <a:p>
            <a:pPr lvl="1" eaLnBrk="1" hangingPunct="1">
              <a:buFontTx/>
              <a:buNone/>
            </a:pPr>
            <a:r>
              <a:rPr lang="en-US" sz="2400" dirty="0" smtClean="0"/>
              <a:t>ADD	R7, R1, R2</a:t>
            </a:r>
          </a:p>
          <a:p>
            <a:pPr lvl="1" eaLnBrk="1" hangingPunct="1">
              <a:buFontTx/>
              <a:buNone/>
            </a:pPr>
            <a:r>
              <a:rPr lang="en-US" sz="2400" dirty="0" smtClean="0"/>
              <a:t>SHIFT	R12, 5</a:t>
            </a:r>
          </a:p>
          <a:p>
            <a:pPr eaLnBrk="1" hangingPunct="1"/>
            <a:r>
              <a:rPr lang="en-US" sz="2400" dirty="0" smtClean="0"/>
              <a:t>Conditional Branches and Branch Prediction</a:t>
            </a:r>
          </a:p>
          <a:p>
            <a:pPr eaLnBrk="1" hangingPunct="1">
              <a:buFontTx/>
              <a:buNone/>
            </a:pPr>
            <a:r>
              <a:rPr lang="en-US" sz="2400" dirty="0" smtClean="0"/>
              <a:t>		Y = …;</a:t>
            </a:r>
          </a:p>
          <a:p>
            <a:pPr eaLnBrk="1" hangingPunct="1">
              <a:buFontTx/>
              <a:buNone/>
            </a:pPr>
            <a:r>
              <a:rPr lang="en-US" sz="2400" dirty="0" smtClean="0"/>
              <a:t>		if (Y &gt; Z)	</a:t>
            </a:r>
            <a:r>
              <a:rPr lang="en-US" sz="2400" dirty="0" err="1" smtClean="0"/>
              <a:t>doQ</a:t>
            </a:r>
            <a:r>
              <a:rPr lang="en-US" sz="2400" dirty="0" smtClean="0"/>
              <a:t>() 	else 	</a:t>
            </a:r>
            <a:r>
              <a:rPr lang="en-US" sz="2400" dirty="0" err="1" smtClean="0"/>
              <a:t>doR</a:t>
            </a:r>
            <a:r>
              <a:rPr lang="en-US" sz="2400" dirty="0" smtClean="0"/>
              <a:t>();</a:t>
            </a:r>
          </a:p>
          <a:p>
            <a:pPr eaLnBrk="1" hangingPunct="1">
              <a:buFontTx/>
              <a:buNone/>
            </a:pPr>
            <a:endParaRPr lang="en-US" sz="2400" dirty="0" smtClean="0"/>
          </a:p>
        </p:txBody>
      </p:sp>
      <p:sp>
        <p:nvSpPr>
          <p:cNvPr id="7" name="Oval 6"/>
          <p:cNvSpPr/>
          <p:nvPr/>
        </p:nvSpPr>
        <p:spPr>
          <a:xfrm>
            <a:off x="3429000" y="3276600"/>
            <a:ext cx="4572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Oval 7"/>
          <p:cNvSpPr/>
          <p:nvPr/>
        </p:nvSpPr>
        <p:spPr>
          <a:xfrm>
            <a:off x="2362200" y="4191000"/>
            <a:ext cx="4572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410" name="Date Placeholder 3"/>
          <p:cNvSpPr>
            <a:spLocks noGrp="1"/>
          </p:cNvSpPr>
          <p:nvPr>
            <p:ph type="dt" sz="quarter" idx="10"/>
          </p:nvPr>
        </p:nvSpPr>
        <p:spPr>
          <a:noFill/>
        </p:spPr>
        <p:txBody>
          <a:bodyPr/>
          <a:lstStyle/>
          <a:p>
            <a:r>
              <a:rPr lang="en-US" dirty="0" smtClean="0">
                <a:latin typeface="Arial" pitchFamily="34" charset="0"/>
              </a:rPr>
              <a:t>Fall 2012</a:t>
            </a:r>
            <a:endParaRPr lang="en-US" dirty="0">
              <a:latin typeface="Arial" pitchFamily="34" charset="0"/>
            </a:endParaRPr>
          </a:p>
        </p:txBody>
      </p:sp>
      <p:sp>
        <p:nvSpPr>
          <p:cNvPr id="17411" name="Footer Placeholder 4"/>
          <p:cNvSpPr>
            <a:spLocks noGrp="1"/>
          </p:cNvSpPr>
          <p:nvPr>
            <p:ph type="ftr" sz="quarter" idx="11"/>
          </p:nvPr>
        </p:nvSpPr>
        <p:spPr>
          <a:noFill/>
        </p:spPr>
        <p:txBody>
          <a:bodyPr/>
          <a:lstStyle/>
          <a:p>
            <a:r>
              <a:rPr lang="en-US">
                <a:latin typeface="Arial" pitchFamily="34" charset="0"/>
              </a:rPr>
              <a:t>SYSC 5704: Elements of Computer Systems</a:t>
            </a:r>
          </a:p>
        </p:txBody>
      </p:sp>
      <p:sp>
        <p:nvSpPr>
          <p:cNvPr id="17412" name="Slide Number Placeholder 5"/>
          <p:cNvSpPr>
            <a:spLocks noGrp="1"/>
          </p:cNvSpPr>
          <p:nvPr>
            <p:ph type="sldNum" sz="quarter" idx="12"/>
          </p:nvPr>
        </p:nvSpPr>
        <p:spPr>
          <a:noFill/>
        </p:spPr>
        <p:txBody>
          <a:bodyPr/>
          <a:lstStyle/>
          <a:p>
            <a:fld id="{FDC013C1-EEF4-4E96-BBAE-4D63065793C4}" type="slidenum">
              <a:rPr lang="en-US">
                <a:latin typeface="Arial" pitchFamily="34" charset="0"/>
              </a:rPr>
              <a:pPr/>
              <a:t>21</a:t>
            </a:fld>
            <a:endParaRPr lang="en-US">
              <a:latin typeface="Arial" pitchFamily="34" charset="0"/>
            </a:endParaRPr>
          </a:p>
        </p:txBody>
      </p:sp>
      <p:sp>
        <p:nvSpPr>
          <p:cNvPr id="17413" name="Rectangle 2"/>
          <p:cNvSpPr>
            <a:spLocks noGrp="1" noChangeArrowheads="1"/>
          </p:cNvSpPr>
          <p:nvPr>
            <p:ph type="title"/>
          </p:nvPr>
        </p:nvSpPr>
        <p:spPr/>
        <p:txBody>
          <a:bodyPr/>
          <a:lstStyle/>
          <a:p>
            <a:pPr eaLnBrk="1" hangingPunct="1"/>
            <a:r>
              <a:rPr lang="en-US" smtClean="0"/>
              <a:t>Instruction Processing</a:t>
            </a:r>
          </a:p>
        </p:txBody>
      </p:sp>
      <p:pic>
        <p:nvPicPr>
          <p:cNvPr id="17414" name="Picture 3"/>
          <p:cNvPicPr>
            <a:picLocks noChangeAspect="1" noChangeArrowheads="1"/>
          </p:cNvPicPr>
          <p:nvPr/>
        </p:nvPicPr>
        <p:blipFill>
          <a:blip r:embed="rId3" cstate="print"/>
          <a:srcRect/>
          <a:stretch>
            <a:fillRect/>
          </a:stretch>
        </p:blipFill>
        <p:spPr bwMode="auto">
          <a:xfrm>
            <a:off x="533400" y="1371600"/>
            <a:ext cx="8382000" cy="458946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434" name="Date Placeholder 3"/>
          <p:cNvSpPr>
            <a:spLocks noGrp="1"/>
          </p:cNvSpPr>
          <p:nvPr>
            <p:ph type="dt" sz="quarter" idx="10"/>
          </p:nvPr>
        </p:nvSpPr>
        <p:spPr>
          <a:noFill/>
        </p:spPr>
        <p:txBody>
          <a:bodyPr/>
          <a:lstStyle/>
          <a:p>
            <a:r>
              <a:rPr lang="en-US" dirty="0" smtClean="0">
                <a:latin typeface="Arial" pitchFamily="34" charset="0"/>
              </a:rPr>
              <a:t>Fall 2012</a:t>
            </a:r>
            <a:endParaRPr lang="en-US" dirty="0">
              <a:latin typeface="Arial" pitchFamily="34" charset="0"/>
            </a:endParaRPr>
          </a:p>
        </p:txBody>
      </p:sp>
      <p:sp>
        <p:nvSpPr>
          <p:cNvPr id="18435" name="Footer Placeholder 4"/>
          <p:cNvSpPr>
            <a:spLocks noGrp="1"/>
          </p:cNvSpPr>
          <p:nvPr>
            <p:ph type="ftr" sz="quarter" idx="11"/>
          </p:nvPr>
        </p:nvSpPr>
        <p:spPr>
          <a:noFill/>
        </p:spPr>
        <p:txBody>
          <a:bodyPr/>
          <a:lstStyle/>
          <a:p>
            <a:r>
              <a:rPr lang="en-US">
                <a:latin typeface="Arial" pitchFamily="34" charset="0"/>
              </a:rPr>
              <a:t>SYSC 5704: Elements of Computer Systems</a:t>
            </a:r>
          </a:p>
        </p:txBody>
      </p:sp>
      <p:sp>
        <p:nvSpPr>
          <p:cNvPr id="18436" name="Slide Number Placeholder 5"/>
          <p:cNvSpPr>
            <a:spLocks noGrp="1"/>
          </p:cNvSpPr>
          <p:nvPr>
            <p:ph type="sldNum" sz="quarter" idx="12"/>
          </p:nvPr>
        </p:nvSpPr>
        <p:spPr>
          <a:noFill/>
        </p:spPr>
        <p:txBody>
          <a:bodyPr/>
          <a:lstStyle/>
          <a:p>
            <a:fld id="{14EDB5C8-2D56-4DDA-827D-E106FDC466A8}" type="slidenum">
              <a:rPr lang="en-US">
                <a:latin typeface="Arial" pitchFamily="34" charset="0"/>
              </a:rPr>
              <a:pPr/>
              <a:t>22</a:t>
            </a:fld>
            <a:endParaRPr lang="en-US">
              <a:latin typeface="Arial" pitchFamily="34" charset="0"/>
            </a:endParaRPr>
          </a:p>
        </p:txBody>
      </p:sp>
      <p:sp>
        <p:nvSpPr>
          <p:cNvPr id="18437" name="Rectangle 2"/>
          <p:cNvSpPr>
            <a:spLocks noGrp="1" noChangeArrowheads="1"/>
          </p:cNvSpPr>
          <p:nvPr>
            <p:ph type="title"/>
          </p:nvPr>
        </p:nvSpPr>
        <p:spPr/>
        <p:txBody>
          <a:bodyPr/>
          <a:lstStyle/>
          <a:p>
            <a:pPr eaLnBrk="1" hangingPunct="1"/>
            <a:r>
              <a:rPr lang="en-US" smtClean="0">
                <a:solidFill>
                  <a:schemeClr val="accent2"/>
                </a:solidFill>
              </a:rPr>
              <a:t>Instruction-level</a:t>
            </a:r>
            <a:r>
              <a:rPr lang="en-US" smtClean="0"/>
              <a:t> parallelism</a:t>
            </a:r>
          </a:p>
        </p:txBody>
      </p:sp>
      <p:pic>
        <p:nvPicPr>
          <p:cNvPr id="18438" name="Picture 3" descr="2-04"/>
          <p:cNvPicPr>
            <a:picLocks noGrp="1" noChangeAspect="1" noChangeArrowheads="1"/>
          </p:cNvPicPr>
          <p:nvPr>
            <p:ph idx="1"/>
          </p:nvPr>
        </p:nvPicPr>
        <p:blipFill>
          <a:blip r:embed="rId2" cstate="print"/>
          <a:srcRect/>
          <a:stretch>
            <a:fillRect/>
          </a:stretch>
        </p:blipFill>
        <p:spPr>
          <a:xfrm>
            <a:off x="1143000" y="1447800"/>
            <a:ext cx="6361113" cy="3603625"/>
          </a:xfrm>
          <a:noFill/>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458" name="Date Placeholder 3"/>
          <p:cNvSpPr>
            <a:spLocks noGrp="1"/>
          </p:cNvSpPr>
          <p:nvPr>
            <p:ph type="dt" sz="quarter" idx="10"/>
          </p:nvPr>
        </p:nvSpPr>
        <p:spPr>
          <a:noFill/>
        </p:spPr>
        <p:txBody>
          <a:bodyPr/>
          <a:lstStyle/>
          <a:p>
            <a:r>
              <a:rPr lang="en-US" dirty="0" smtClean="0">
                <a:latin typeface="Arial" pitchFamily="34" charset="0"/>
              </a:rPr>
              <a:t>Fall 2012</a:t>
            </a:r>
            <a:endParaRPr lang="en-US" dirty="0">
              <a:latin typeface="Arial" pitchFamily="34" charset="0"/>
            </a:endParaRPr>
          </a:p>
        </p:txBody>
      </p:sp>
      <p:sp>
        <p:nvSpPr>
          <p:cNvPr id="19459" name="Footer Placeholder 4"/>
          <p:cNvSpPr>
            <a:spLocks noGrp="1"/>
          </p:cNvSpPr>
          <p:nvPr>
            <p:ph type="ftr" sz="quarter" idx="11"/>
          </p:nvPr>
        </p:nvSpPr>
        <p:spPr>
          <a:noFill/>
        </p:spPr>
        <p:txBody>
          <a:bodyPr/>
          <a:lstStyle/>
          <a:p>
            <a:r>
              <a:rPr lang="en-US">
                <a:latin typeface="Arial" pitchFamily="34" charset="0"/>
              </a:rPr>
              <a:t>SYSC 5704: Elements of Computer Systems</a:t>
            </a:r>
          </a:p>
        </p:txBody>
      </p:sp>
      <p:sp>
        <p:nvSpPr>
          <p:cNvPr id="19460" name="Slide Number Placeholder 5"/>
          <p:cNvSpPr>
            <a:spLocks noGrp="1"/>
          </p:cNvSpPr>
          <p:nvPr>
            <p:ph type="sldNum" sz="quarter" idx="12"/>
          </p:nvPr>
        </p:nvSpPr>
        <p:spPr>
          <a:noFill/>
        </p:spPr>
        <p:txBody>
          <a:bodyPr/>
          <a:lstStyle/>
          <a:p>
            <a:fld id="{C78DD3BE-7D7C-4884-B7B9-7E90D0278C52}" type="slidenum">
              <a:rPr lang="en-US">
                <a:latin typeface="Arial" pitchFamily="34" charset="0"/>
              </a:rPr>
              <a:pPr/>
              <a:t>23</a:t>
            </a:fld>
            <a:endParaRPr lang="en-US">
              <a:latin typeface="Arial" pitchFamily="34" charset="0"/>
            </a:endParaRPr>
          </a:p>
        </p:txBody>
      </p:sp>
      <p:sp>
        <p:nvSpPr>
          <p:cNvPr id="19461" name="Rectangle 2"/>
          <p:cNvSpPr>
            <a:spLocks noGrp="1" noChangeArrowheads="1"/>
          </p:cNvSpPr>
          <p:nvPr>
            <p:ph type="title"/>
          </p:nvPr>
        </p:nvSpPr>
        <p:spPr/>
        <p:txBody>
          <a:bodyPr/>
          <a:lstStyle/>
          <a:p>
            <a:pPr eaLnBrk="1" hangingPunct="1"/>
            <a:r>
              <a:rPr lang="en-US" smtClean="0"/>
              <a:t>Superscalar architectures -1</a:t>
            </a:r>
          </a:p>
        </p:txBody>
      </p:sp>
      <p:pic>
        <p:nvPicPr>
          <p:cNvPr id="19462" name="Picture 3" descr="2-05"/>
          <p:cNvPicPr>
            <a:picLocks noGrp="1" noChangeAspect="1" noChangeArrowheads="1"/>
          </p:cNvPicPr>
          <p:nvPr>
            <p:ph idx="1"/>
          </p:nvPr>
        </p:nvPicPr>
        <p:blipFill>
          <a:blip r:embed="rId2" cstate="print"/>
          <a:srcRect/>
          <a:stretch>
            <a:fillRect/>
          </a:stretch>
        </p:blipFill>
        <p:spPr>
          <a:xfrm>
            <a:off x="457200" y="1981200"/>
            <a:ext cx="8001000" cy="2141538"/>
          </a:xfrm>
          <a:noFill/>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482" name="Date Placeholder 3"/>
          <p:cNvSpPr>
            <a:spLocks noGrp="1"/>
          </p:cNvSpPr>
          <p:nvPr>
            <p:ph type="dt" sz="quarter" idx="10"/>
          </p:nvPr>
        </p:nvSpPr>
        <p:spPr>
          <a:noFill/>
        </p:spPr>
        <p:txBody>
          <a:bodyPr/>
          <a:lstStyle/>
          <a:p>
            <a:r>
              <a:rPr lang="en-US" dirty="0" smtClean="0">
                <a:latin typeface="Arial" pitchFamily="34" charset="0"/>
              </a:rPr>
              <a:t>Fall 2012</a:t>
            </a:r>
            <a:endParaRPr lang="en-US" dirty="0">
              <a:latin typeface="Arial" pitchFamily="34" charset="0"/>
            </a:endParaRPr>
          </a:p>
        </p:txBody>
      </p:sp>
      <p:sp>
        <p:nvSpPr>
          <p:cNvPr id="20483" name="Footer Placeholder 4"/>
          <p:cNvSpPr>
            <a:spLocks noGrp="1"/>
          </p:cNvSpPr>
          <p:nvPr>
            <p:ph type="ftr" sz="quarter" idx="11"/>
          </p:nvPr>
        </p:nvSpPr>
        <p:spPr>
          <a:noFill/>
        </p:spPr>
        <p:txBody>
          <a:bodyPr/>
          <a:lstStyle/>
          <a:p>
            <a:r>
              <a:rPr lang="en-US">
                <a:latin typeface="Arial" pitchFamily="34" charset="0"/>
              </a:rPr>
              <a:t>SYSC 5704: Elements of Computer Systems</a:t>
            </a:r>
          </a:p>
        </p:txBody>
      </p:sp>
      <p:sp>
        <p:nvSpPr>
          <p:cNvPr id="20484" name="Slide Number Placeholder 5"/>
          <p:cNvSpPr>
            <a:spLocks noGrp="1"/>
          </p:cNvSpPr>
          <p:nvPr>
            <p:ph type="sldNum" sz="quarter" idx="12"/>
          </p:nvPr>
        </p:nvSpPr>
        <p:spPr>
          <a:noFill/>
        </p:spPr>
        <p:txBody>
          <a:bodyPr/>
          <a:lstStyle/>
          <a:p>
            <a:fld id="{5C6AAC41-0F35-4369-9087-CD6DCF80A9FB}" type="slidenum">
              <a:rPr lang="en-US">
                <a:latin typeface="Arial" pitchFamily="34" charset="0"/>
              </a:rPr>
              <a:pPr/>
              <a:t>24</a:t>
            </a:fld>
            <a:endParaRPr lang="en-US">
              <a:latin typeface="Arial" pitchFamily="34" charset="0"/>
            </a:endParaRPr>
          </a:p>
        </p:txBody>
      </p:sp>
      <p:sp>
        <p:nvSpPr>
          <p:cNvPr id="20485" name="Rectangle 2"/>
          <p:cNvSpPr>
            <a:spLocks noGrp="1" noChangeArrowheads="1"/>
          </p:cNvSpPr>
          <p:nvPr>
            <p:ph type="title"/>
          </p:nvPr>
        </p:nvSpPr>
        <p:spPr/>
        <p:txBody>
          <a:bodyPr/>
          <a:lstStyle/>
          <a:p>
            <a:pPr eaLnBrk="1" hangingPunct="1"/>
            <a:r>
              <a:rPr lang="en-US" smtClean="0"/>
              <a:t>Superscalar architectures-2</a:t>
            </a:r>
          </a:p>
        </p:txBody>
      </p:sp>
      <p:pic>
        <p:nvPicPr>
          <p:cNvPr id="20486" name="Picture 3" descr="2-06"/>
          <p:cNvPicPr>
            <a:picLocks noGrp="1" noChangeAspect="1" noChangeArrowheads="1"/>
          </p:cNvPicPr>
          <p:nvPr>
            <p:ph idx="1"/>
          </p:nvPr>
        </p:nvPicPr>
        <p:blipFill>
          <a:blip r:embed="rId2" cstate="print"/>
          <a:srcRect/>
          <a:stretch>
            <a:fillRect/>
          </a:stretch>
        </p:blipFill>
        <p:spPr>
          <a:xfrm>
            <a:off x="1219200" y="1828800"/>
            <a:ext cx="5867400" cy="3657600"/>
          </a:xfrm>
          <a:noFill/>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506" name="Date Placeholder 3"/>
          <p:cNvSpPr>
            <a:spLocks noGrp="1"/>
          </p:cNvSpPr>
          <p:nvPr>
            <p:ph type="dt" sz="quarter" idx="10"/>
          </p:nvPr>
        </p:nvSpPr>
        <p:spPr>
          <a:noFill/>
        </p:spPr>
        <p:txBody>
          <a:bodyPr/>
          <a:lstStyle/>
          <a:p>
            <a:r>
              <a:rPr lang="en-US" dirty="0" smtClean="0">
                <a:latin typeface="Arial" pitchFamily="34" charset="0"/>
              </a:rPr>
              <a:t>Fall 2012</a:t>
            </a:r>
            <a:endParaRPr lang="en-US" dirty="0">
              <a:latin typeface="Arial" pitchFamily="34" charset="0"/>
            </a:endParaRPr>
          </a:p>
        </p:txBody>
      </p:sp>
      <p:sp>
        <p:nvSpPr>
          <p:cNvPr id="21507" name="Footer Placeholder 4"/>
          <p:cNvSpPr>
            <a:spLocks noGrp="1"/>
          </p:cNvSpPr>
          <p:nvPr>
            <p:ph type="ftr" sz="quarter" idx="11"/>
          </p:nvPr>
        </p:nvSpPr>
        <p:spPr>
          <a:noFill/>
        </p:spPr>
        <p:txBody>
          <a:bodyPr/>
          <a:lstStyle/>
          <a:p>
            <a:r>
              <a:rPr lang="en-US">
                <a:latin typeface="Arial" pitchFamily="34" charset="0"/>
              </a:rPr>
              <a:t>SYSC 5704: Elements of Computer Systems</a:t>
            </a:r>
          </a:p>
        </p:txBody>
      </p:sp>
      <p:sp>
        <p:nvSpPr>
          <p:cNvPr id="21508" name="Slide Number Placeholder 5"/>
          <p:cNvSpPr>
            <a:spLocks noGrp="1"/>
          </p:cNvSpPr>
          <p:nvPr>
            <p:ph type="sldNum" sz="quarter" idx="12"/>
          </p:nvPr>
        </p:nvSpPr>
        <p:spPr>
          <a:noFill/>
        </p:spPr>
        <p:txBody>
          <a:bodyPr/>
          <a:lstStyle/>
          <a:p>
            <a:fld id="{BFDA5635-DC35-45A9-A313-D64C6755FB29}" type="slidenum">
              <a:rPr lang="en-US">
                <a:latin typeface="Arial" pitchFamily="34" charset="0"/>
              </a:rPr>
              <a:pPr/>
              <a:t>25</a:t>
            </a:fld>
            <a:endParaRPr lang="en-US">
              <a:latin typeface="Arial" pitchFamily="34" charset="0"/>
            </a:endParaRPr>
          </a:p>
        </p:txBody>
      </p:sp>
      <p:sp>
        <p:nvSpPr>
          <p:cNvPr id="21509" name="Rectangle 2"/>
          <p:cNvSpPr>
            <a:spLocks noGrp="1" noChangeArrowheads="1"/>
          </p:cNvSpPr>
          <p:nvPr>
            <p:ph type="title"/>
          </p:nvPr>
        </p:nvSpPr>
        <p:spPr/>
        <p:txBody>
          <a:bodyPr/>
          <a:lstStyle/>
          <a:p>
            <a:pPr eaLnBrk="1" hangingPunct="1"/>
            <a:r>
              <a:rPr lang="en-US" smtClean="0">
                <a:solidFill>
                  <a:schemeClr val="accent2"/>
                </a:solidFill>
              </a:rPr>
              <a:t>Processor-level</a:t>
            </a:r>
            <a:r>
              <a:rPr lang="en-US" smtClean="0"/>
              <a:t> parallelism-1</a:t>
            </a:r>
          </a:p>
        </p:txBody>
      </p:sp>
      <p:pic>
        <p:nvPicPr>
          <p:cNvPr id="21510" name="Picture 3" descr="2-07"/>
          <p:cNvPicPr>
            <a:picLocks noGrp="1" noChangeAspect="1" noChangeArrowheads="1"/>
          </p:cNvPicPr>
          <p:nvPr>
            <p:ph idx="1"/>
          </p:nvPr>
        </p:nvPicPr>
        <p:blipFill>
          <a:blip r:embed="rId3" cstate="print"/>
          <a:srcRect/>
          <a:stretch>
            <a:fillRect/>
          </a:stretch>
        </p:blipFill>
        <p:spPr>
          <a:xfrm>
            <a:off x="1295400" y="1752600"/>
            <a:ext cx="6596063" cy="3521075"/>
          </a:xfrm>
          <a:noFill/>
        </p:spPr>
      </p:pic>
      <p:pic>
        <p:nvPicPr>
          <p:cNvPr id="21511" name="Picture 4"/>
          <p:cNvPicPr>
            <a:picLocks noChangeAspect="1" noChangeArrowheads="1"/>
          </p:cNvPicPr>
          <p:nvPr/>
        </p:nvPicPr>
        <p:blipFill>
          <a:blip r:embed="rId4" cstate="print"/>
          <a:srcRect/>
          <a:stretch>
            <a:fillRect/>
          </a:stretch>
        </p:blipFill>
        <p:spPr bwMode="auto">
          <a:xfrm>
            <a:off x="2428875" y="395288"/>
            <a:ext cx="4286250" cy="60674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2530" name="Date Placeholder 3"/>
          <p:cNvSpPr>
            <a:spLocks noGrp="1"/>
          </p:cNvSpPr>
          <p:nvPr>
            <p:ph type="dt" sz="quarter" idx="10"/>
          </p:nvPr>
        </p:nvSpPr>
        <p:spPr>
          <a:noFill/>
        </p:spPr>
        <p:txBody>
          <a:bodyPr/>
          <a:lstStyle/>
          <a:p>
            <a:r>
              <a:rPr lang="en-US" dirty="0" smtClean="0">
                <a:latin typeface="Arial" pitchFamily="34" charset="0"/>
              </a:rPr>
              <a:t>Fall 2012</a:t>
            </a:r>
            <a:endParaRPr lang="en-US" dirty="0">
              <a:latin typeface="Arial" pitchFamily="34" charset="0"/>
            </a:endParaRPr>
          </a:p>
        </p:txBody>
      </p:sp>
      <p:sp>
        <p:nvSpPr>
          <p:cNvPr id="22531" name="Footer Placeholder 4"/>
          <p:cNvSpPr>
            <a:spLocks noGrp="1"/>
          </p:cNvSpPr>
          <p:nvPr>
            <p:ph type="ftr" sz="quarter" idx="11"/>
          </p:nvPr>
        </p:nvSpPr>
        <p:spPr>
          <a:noFill/>
        </p:spPr>
        <p:txBody>
          <a:bodyPr/>
          <a:lstStyle/>
          <a:p>
            <a:r>
              <a:rPr lang="en-US">
                <a:latin typeface="Arial" pitchFamily="34" charset="0"/>
              </a:rPr>
              <a:t>SYSC 5704: Elements of Computer Systems</a:t>
            </a:r>
          </a:p>
        </p:txBody>
      </p:sp>
      <p:sp>
        <p:nvSpPr>
          <p:cNvPr id="22532" name="Slide Number Placeholder 5"/>
          <p:cNvSpPr>
            <a:spLocks noGrp="1"/>
          </p:cNvSpPr>
          <p:nvPr>
            <p:ph type="sldNum" sz="quarter" idx="12"/>
          </p:nvPr>
        </p:nvSpPr>
        <p:spPr>
          <a:noFill/>
        </p:spPr>
        <p:txBody>
          <a:bodyPr/>
          <a:lstStyle/>
          <a:p>
            <a:fld id="{EF976DBA-6640-4D96-BA39-DE0C27DF0FE5}" type="slidenum">
              <a:rPr lang="en-US">
                <a:latin typeface="Arial" pitchFamily="34" charset="0"/>
              </a:rPr>
              <a:pPr/>
              <a:t>26</a:t>
            </a:fld>
            <a:endParaRPr lang="en-US">
              <a:latin typeface="Arial" pitchFamily="34" charset="0"/>
            </a:endParaRPr>
          </a:p>
        </p:txBody>
      </p:sp>
      <p:sp>
        <p:nvSpPr>
          <p:cNvPr id="22533" name="Rectangle 2"/>
          <p:cNvSpPr>
            <a:spLocks noGrp="1" noChangeArrowheads="1"/>
          </p:cNvSpPr>
          <p:nvPr>
            <p:ph type="title"/>
          </p:nvPr>
        </p:nvSpPr>
        <p:spPr/>
        <p:txBody>
          <a:bodyPr/>
          <a:lstStyle/>
          <a:p>
            <a:pPr eaLnBrk="1" hangingPunct="1"/>
            <a:r>
              <a:rPr lang="en-US" smtClean="0"/>
              <a:t>Processor-level parallelism - 2</a:t>
            </a:r>
          </a:p>
        </p:txBody>
      </p:sp>
      <p:pic>
        <p:nvPicPr>
          <p:cNvPr id="22534" name="Picture 3" descr="2-08"/>
          <p:cNvPicPr>
            <a:picLocks noGrp="1" noChangeAspect="1" noChangeArrowheads="1"/>
          </p:cNvPicPr>
          <p:nvPr>
            <p:ph idx="1"/>
          </p:nvPr>
        </p:nvPicPr>
        <p:blipFill>
          <a:blip r:embed="rId2" cstate="print"/>
          <a:srcRect/>
          <a:stretch>
            <a:fillRect/>
          </a:stretch>
        </p:blipFill>
        <p:spPr>
          <a:xfrm>
            <a:off x="609600" y="2057400"/>
            <a:ext cx="6637338" cy="2601913"/>
          </a:xfrm>
          <a:noFill/>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4578" name="Date Placeholder 3"/>
          <p:cNvSpPr>
            <a:spLocks noGrp="1"/>
          </p:cNvSpPr>
          <p:nvPr>
            <p:ph type="dt" sz="quarter" idx="10"/>
          </p:nvPr>
        </p:nvSpPr>
        <p:spPr>
          <a:noFill/>
        </p:spPr>
        <p:txBody>
          <a:bodyPr/>
          <a:lstStyle/>
          <a:p>
            <a:r>
              <a:rPr lang="en-US" dirty="0" smtClean="0">
                <a:latin typeface="Arial" pitchFamily="34" charset="0"/>
              </a:rPr>
              <a:t>Fall 2012</a:t>
            </a:r>
            <a:endParaRPr lang="en-US" dirty="0">
              <a:latin typeface="Arial" pitchFamily="34" charset="0"/>
            </a:endParaRPr>
          </a:p>
        </p:txBody>
      </p:sp>
      <p:sp>
        <p:nvSpPr>
          <p:cNvPr id="24579" name="Footer Placeholder 4"/>
          <p:cNvSpPr>
            <a:spLocks noGrp="1"/>
          </p:cNvSpPr>
          <p:nvPr>
            <p:ph type="ftr" sz="quarter" idx="11"/>
          </p:nvPr>
        </p:nvSpPr>
        <p:spPr>
          <a:noFill/>
        </p:spPr>
        <p:txBody>
          <a:bodyPr/>
          <a:lstStyle/>
          <a:p>
            <a:r>
              <a:rPr lang="en-US">
                <a:latin typeface="Arial" pitchFamily="34" charset="0"/>
              </a:rPr>
              <a:t>SYSC 5704: Elements of Computer Systems</a:t>
            </a:r>
          </a:p>
        </p:txBody>
      </p:sp>
      <p:sp>
        <p:nvSpPr>
          <p:cNvPr id="24580" name="Slide Number Placeholder 5"/>
          <p:cNvSpPr>
            <a:spLocks noGrp="1"/>
          </p:cNvSpPr>
          <p:nvPr>
            <p:ph type="sldNum" sz="quarter" idx="12"/>
          </p:nvPr>
        </p:nvSpPr>
        <p:spPr>
          <a:noFill/>
        </p:spPr>
        <p:txBody>
          <a:bodyPr/>
          <a:lstStyle/>
          <a:p>
            <a:fld id="{C21D0660-7139-411C-8A2F-82191235A67E}" type="slidenum">
              <a:rPr lang="en-US">
                <a:latin typeface="Arial" pitchFamily="34" charset="0"/>
              </a:rPr>
              <a:pPr/>
              <a:t>27</a:t>
            </a:fld>
            <a:endParaRPr lang="en-US">
              <a:latin typeface="Arial" pitchFamily="34" charset="0"/>
            </a:endParaRPr>
          </a:p>
        </p:txBody>
      </p:sp>
      <p:sp>
        <p:nvSpPr>
          <p:cNvPr id="24581" name="Rectangle 2"/>
          <p:cNvSpPr>
            <a:spLocks noGrp="1" noChangeArrowheads="1"/>
          </p:cNvSpPr>
          <p:nvPr>
            <p:ph type="title"/>
          </p:nvPr>
        </p:nvSpPr>
        <p:spPr/>
        <p:txBody>
          <a:bodyPr/>
          <a:lstStyle/>
          <a:p>
            <a:pPr eaLnBrk="1" hangingPunct="1"/>
            <a:r>
              <a:rPr lang="en-US" smtClean="0"/>
              <a:t>Discussion</a:t>
            </a:r>
          </a:p>
        </p:txBody>
      </p:sp>
      <p:sp>
        <p:nvSpPr>
          <p:cNvPr id="24582" name="Rectangle 3"/>
          <p:cNvSpPr>
            <a:spLocks noGrp="1" noChangeArrowheads="1"/>
          </p:cNvSpPr>
          <p:nvPr>
            <p:ph type="body" idx="1"/>
          </p:nvPr>
        </p:nvSpPr>
        <p:spPr/>
        <p:txBody>
          <a:bodyPr/>
          <a:lstStyle/>
          <a:p>
            <a:pPr eaLnBrk="1" hangingPunct="1"/>
            <a:r>
              <a:rPr lang="en-US" smtClean="0"/>
              <a:t>Difference between superscalar and parallel processing.</a:t>
            </a:r>
          </a:p>
          <a:p>
            <a:pPr lvl="1" eaLnBrk="1" hangingPunct="1"/>
            <a:r>
              <a:rPr lang="en-US" smtClean="0"/>
              <a:t>See Comer page 110 and page 280 - 283</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Date Placeholder 3"/>
          <p:cNvSpPr>
            <a:spLocks noGrp="1"/>
          </p:cNvSpPr>
          <p:nvPr>
            <p:ph type="dt" sz="quarter" idx="10"/>
          </p:nvPr>
        </p:nvSpPr>
        <p:spPr>
          <a:noFill/>
        </p:spPr>
        <p:txBody>
          <a:bodyPr/>
          <a:lstStyle/>
          <a:p>
            <a:r>
              <a:rPr lang="en-US" dirty="0" smtClean="0">
                <a:latin typeface="Arial" pitchFamily="34" charset="0"/>
              </a:rPr>
              <a:t>Fall 2012</a:t>
            </a:r>
            <a:endParaRPr lang="en-US" dirty="0">
              <a:latin typeface="Arial" pitchFamily="34" charset="0"/>
            </a:endParaRPr>
          </a:p>
        </p:txBody>
      </p:sp>
      <p:sp>
        <p:nvSpPr>
          <p:cNvPr id="25603" name="Footer Placeholder 4"/>
          <p:cNvSpPr>
            <a:spLocks noGrp="1"/>
          </p:cNvSpPr>
          <p:nvPr>
            <p:ph type="ftr" sz="quarter" idx="11"/>
          </p:nvPr>
        </p:nvSpPr>
        <p:spPr>
          <a:noFill/>
        </p:spPr>
        <p:txBody>
          <a:bodyPr/>
          <a:lstStyle/>
          <a:p>
            <a:r>
              <a:rPr lang="en-US">
                <a:latin typeface="Arial" pitchFamily="34" charset="0"/>
              </a:rPr>
              <a:t>SYSC 5704: Elements of Computer Systems</a:t>
            </a:r>
          </a:p>
        </p:txBody>
      </p:sp>
      <p:sp>
        <p:nvSpPr>
          <p:cNvPr id="25604" name="Slide Number Placeholder 5"/>
          <p:cNvSpPr>
            <a:spLocks noGrp="1"/>
          </p:cNvSpPr>
          <p:nvPr>
            <p:ph type="sldNum" sz="quarter" idx="12"/>
          </p:nvPr>
        </p:nvSpPr>
        <p:spPr>
          <a:noFill/>
        </p:spPr>
        <p:txBody>
          <a:bodyPr/>
          <a:lstStyle/>
          <a:p>
            <a:fld id="{F1799DC8-06AE-482A-B2A1-2E19CA6D535A}" type="slidenum">
              <a:rPr lang="en-US">
                <a:latin typeface="Arial" pitchFamily="34" charset="0"/>
              </a:rPr>
              <a:pPr/>
              <a:t>28</a:t>
            </a:fld>
            <a:endParaRPr lang="en-US">
              <a:latin typeface="Arial" pitchFamily="34" charset="0"/>
            </a:endParaRPr>
          </a:p>
        </p:txBody>
      </p:sp>
      <p:sp>
        <p:nvSpPr>
          <p:cNvPr id="25605" name="Rectangle 2"/>
          <p:cNvSpPr>
            <a:spLocks noGrp="1" noChangeArrowheads="1"/>
          </p:cNvSpPr>
          <p:nvPr>
            <p:ph type="title"/>
          </p:nvPr>
        </p:nvSpPr>
        <p:spPr/>
        <p:txBody>
          <a:bodyPr/>
          <a:lstStyle/>
          <a:p>
            <a:pPr eaLnBrk="1" hangingPunct="1"/>
            <a:r>
              <a:rPr lang="en-US" smtClean="0"/>
              <a:t>Next Lecture</a:t>
            </a:r>
          </a:p>
        </p:txBody>
      </p:sp>
      <p:sp>
        <p:nvSpPr>
          <p:cNvPr id="25606" name="Rectangle 3"/>
          <p:cNvSpPr>
            <a:spLocks noGrp="1" noChangeArrowheads="1"/>
          </p:cNvSpPr>
          <p:nvPr>
            <p:ph type="body" idx="1"/>
          </p:nvPr>
        </p:nvSpPr>
        <p:spPr/>
        <p:txBody>
          <a:bodyPr/>
          <a:lstStyle/>
          <a:p>
            <a:pPr eaLnBrk="1" hangingPunct="1"/>
            <a:r>
              <a:rPr lang="en-US" smtClean="0"/>
              <a:t>Chapter 6: Programming Languages and the Assembly Process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Date Placeholder 3"/>
          <p:cNvSpPr>
            <a:spLocks noGrp="1"/>
          </p:cNvSpPr>
          <p:nvPr>
            <p:ph type="dt" sz="quarter" idx="10"/>
          </p:nvPr>
        </p:nvSpPr>
        <p:spPr>
          <a:noFill/>
        </p:spPr>
        <p:txBody>
          <a:bodyPr/>
          <a:lstStyle/>
          <a:p>
            <a:r>
              <a:rPr lang="en-US" dirty="0" smtClean="0">
                <a:latin typeface="Arial" pitchFamily="34" charset="0"/>
              </a:rPr>
              <a:t>Fall 2012</a:t>
            </a:r>
            <a:endParaRPr lang="en-US" dirty="0">
              <a:latin typeface="Arial" pitchFamily="34" charset="0"/>
            </a:endParaRPr>
          </a:p>
        </p:txBody>
      </p:sp>
      <p:sp>
        <p:nvSpPr>
          <p:cNvPr id="3075" name="Footer Placeholder 4"/>
          <p:cNvSpPr>
            <a:spLocks noGrp="1"/>
          </p:cNvSpPr>
          <p:nvPr>
            <p:ph type="ftr" sz="quarter" idx="11"/>
          </p:nvPr>
        </p:nvSpPr>
        <p:spPr>
          <a:noFill/>
        </p:spPr>
        <p:txBody>
          <a:bodyPr/>
          <a:lstStyle/>
          <a:p>
            <a:r>
              <a:rPr lang="en-US">
                <a:latin typeface="Arial" pitchFamily="34" charset="0"/>
              </a:rPr>
              <a:t>SYSC 5704: Elements of Computer Systems</a:t>
            </a:r>
          </a:p>
        </p:txBody>
      </p:sp>
      <p:sp>
        <p:nvSpPr>
          <p:cNvPr id="3076" name="Slide Number Placeholder 5"/>
          <p:cNvSpPr>
            <a:spLocks noGrp="1"/>
          </p:cNvSpPr>
          <p:nvPr>
            <p:ph type="sldNum" sz="quarter" idx="12"/>
          </p:nvPr>
        </p:nvSpPr>
        <p:spPr>
          <a:noFill/>
        </p:spPr>
        <p:txBody>
          <a:bodyPr/>
          <a:lstStyle/>
          <a:p>
            <a:fld id="{6332DA8C-D50F-42D4-A318-7FB5E7C9514D}" type="slidenum">
              <a:rPr lang="en-US">
                <a:latin typeface="Arial" pitchFamily="34" charset="0"/>
              </a:rPr>
              <a:pPr/>
              <a:t>3</a:t>
            </a:fld>
            <a:endParaRPr lang="en-US">
              <a:latin typeface="Arial" pitchFamily="34" charset="0"/>
            </a:endParaRPr>
          </a:p>
        </p:txBody>
      </p:sp>
      <p:sp>
        <p:nvSpPr>
          <p:cNvPr id="3077" name="Rectangle 2"/>
          <p:cNvSpPr>
            <a:spLocks noGrp="1" noChangeArrowheads="1"/>
          </p:cNvSpPr>
          <p:nvPr>
            <p:ph type="title"/>
          </p:nvPr>
        </p:nvSpPr>
        <p:spPr/>
        <p:txBody>
          <a:bodyPr/>
          <a:lstStyle/>
          <a:p>
            <a:pPr eaLnBrk="1" hangingPunct="1"/>
            <a:r>
              <a:rPr lang="en-US" smtClean="0"/>
              <a:t>MicroArchitecture - Defined</a:t>
            </a:r>
          </a:p>
        </p:txBody>
      </p:sp>
      <p:sp>
        <p:nvSpPr>
          <p:cNvPr id="3078" name="Rectangle 3"/>
          <p:cNvSpPr>
            <a:spLocks noGrp="1" noChangeArrowheads="1"/>
          </p:cNvSpPr>
          <p:nvPr>
            <p:ph type="body" idx="1"/>
          </p:nvPr>
        </p:nvSpPr>
        <p:spPr>
          <a:xfrm>
            <a:off x="457200" y="1219200"/>
            <a:ext cx="8229600" cy="4906963"/>
          </a:xfrm>
        </p:spPr>
        <p:txBody>
          <a:bodyPr/>
          <a:lstStyle/>
          <a:p>
            <a:pPr eaLnBrk="1" hangingPunct="1">
              <a:lnSpc>
                <a:spcPct val="80000"/>
              </a:lnSpc>
            </a:pPr>
            <a:r>
              <a:rPr lang="en-US" sz="2400" smtClean="0"/>
              <a:t>“A given ISA may be implemented with different microarchitectures. For example, the Intel Pentium ISA has been implemented in different ways, all of which support the same ISA. Not only Intel, but a number of competitors such as AMD and Cyrix have implemented Pentium ISAs. A certain microarchitecture might stress high instruction execution speed, while another stresses low power consumption and another, low processor cost. Being able to modify the microarchitecture while keeping the ISA unchanged means that processor vendors can take advantage of new IC and memory technology while affording the user upward compatibility for their software investment. Programs run unchanged on different processors as long as the processors implement the same ISA, regardless of the underlying microarchitectures.” , Murdocca, Chapter 5</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457200" y="0"/>
            <a:ext cx="8229600" cy="1143000"/>
          </a:xfrm>
        </p:spPr>
        <p:txBody>
          <a:bodyPr/>
          <a:lstStyle/>
          <a:p>
            <a:pPr eaLnBrk="1" hangingPunct="1"/>
            <a:r>
              <a:rPr lang="en-US" smtClean="0"/>
              <a:t>Data / Control Path</a:t>
            </a:r>
          </a:p>
        </p:txBody>
      </p:sp>
      <p:sp>
        <p:nvSpPr>
          <p:cNvPr id="4099" name="Content Placeholder 2"/>
          <p:cNvSpPr>
            <a:spLocks noGrp="1"/>
          </p:cNvSpPr>
          <p:nvPr>
            <p:ph idx="1"/>
          </p:nvPr>
        </p:nvSpPr>
        <p:spPr/>
        <p:txBody>
          <a:bodyPr/>
          <a:lstStyle/>
          <a:p>
            <a:pPr eaLnBrk="1" hangingPunct="1"/>
            <a:endParaRPr lang="en-US" smtClean="0"/>
          </a:p>
        </p:txBody>
      </p:sp>
      <p:sp>
        <p:nvSpPr>
          <p:cNvPr id="4100" name="Date Placeholder 3"/>
          <p:cNvSpPr>
            <a:spLocks noGrp="1"/>
          </p:cNvSpPr>
          <p:nvPr>
            <p:ph type="dt" sz="quarter" idx="10"/>
          </p:nvPr>
        </p:nvSpPr>
        <p:spPr>
          <a:noFill/>
        </p:spPr>
        <p:txBody>
          <a:bodyPr/>
          <a:lstStyle/>
          <a:p>
            <a:r>
              <a:rPr lang="en-US" dirty="0" smtClean="0">
                <a:latin typeface="Arial" pitchFamily="34" charset="0"/>
              </a:rPr>
              <a:t>Fall 2012</a:t>
            </a:r>
            <a:endParaRPr lang="en-US" dirty="0">
              <a:latin typeface="Arial" pitchFamily="34" charset="0"/>
            </a:endParaRPr>
          </a:p>
        </p:txBody>
      </p:sp>
      <p:sp>
        <p:nvSpPr>
          <p:cNvPr id="4101" name="Footer Placeholder 4"/>
          <p:cNvSpPr>
            <a:spLocks noGrp="1"/>
          </p:cNvSpPr>
          <p:nvPr>
            <p:ph type="ftr" sz="quarter" idx="11"/>
          </p:nvPr>
        </p:nvSpPr>
        <p:spPr>
          <a:noFill/>
        </p:spPr>
        <p:txBody>
          <a:bodyPr/>
          <a:lstStyle/>
          <a:p>
            <a:r>
              <a:rPr lang="en-US">
                <a:latin typeface="Arial" pitchFamily="34" charset="0"/>
              </a:rPr>
              <a:t>SYSC 5704: Elements of Computer Systems</a:t>
            </a:r>
          </a:p>
        </p:txBody>
      </p:sp>
      <p:sp>
        <p:nvSpPr>
          <p:cNvPr id="4102" name="Slide Number Placeholder 5"/>
          <p:cNvSpPr>
            <a:spLocks noGrp="1"/>
          </p:cNvSpPr>
          <p:nvPr>
            <p:ph type="sldNum" sz="quarter" idx="12"/>
          </p:nvPr>
        </p:nvSpPr>
        <p:spPr>
          <a:noFill/>
        </p:spPr>
        <p:txBody>
          <a:bodyPr/>
          <a:lstStyle/>
          <a:p>
            <a:fld id="{D3909D3D-6DAF-47B9-9600-56300FDBC586}" type="slidenum">
              <a:rPr lang="en-US">
                <a:latin typeface="Arial" pitchFamily="34" charset="0"/>
              </a:rPr>
              <a:pPr/>
              <a:t>4</a:t>
            </a:fld>
            <a:endParaRPr lang="en-US">
              <a:latin typeface="Arial" pitchFamily="34" charset="0"/>
            </a:endParaRPr>
          </a:p>
        </p:txBody>
      </p:sp>
      <p:pic>
        <p:nvPicPr>
          <p:cNvPr id="4103" name="Picture 2"/>
          <p:cNvPicPr>
            <a:picLocks noChangeAspect="1" noChangeArrowheads="1"/>
          </p:cNvPicPr>
          <p:nvPr/>
        </p:nvPicPr>
        <p:blipFill>
          <a:blip r:embed="rId3" cstate="print"/>
          <a:srcRect/>
          <a:stretch>
            <a:fillRect/>
          </a:stretch>
        </p:blipFill>
        <p:spPr bwMode="auto">
          <a:xfrm>
            <a:off x="685800" y="990600"/>
            <a:ext cx="7543800" cy="4956175"/>
          </a:xfrm>
          <a:prstGeom prst="rect">
            <a:avLst/>
          </a:prstGeom>
          <a:noFill/>
          <a:ln w="9525">
            <a:noFill/>
            <a:miter lim="800000"/>
            <a:headEnd/>
            <a:tailEnd/>
          </a:ln>
        </p:spPr>
      </p:pic>
      <p:sp>
        <p:nvSpPr>
          <p:cNvPr id="4104" name="TextBox 7"/>
          <p:cNvSpPr txBox="1">
            <a:spLocks noChangeArrowheads="1"/>
          </p:cNvSpPr>
          <p:nvPr/>
        </p:nvSpPr>
        <p:spPr bwMode="auto">
          <a:xfrm>
            <a:off x="6248400" y="5726113"/>
            <a:ext cx="2378075" cy="369887"/>
          </a:xfrm>
          <a:prstGeom prst="rect">
            <a:avLst/>
          </a:prstGeom>
          <a:noFill/>
          <a:ln w="9525">
            <a:noFill/>
            <a:miter lim="800000"/>
            <a:headEnd/>
            <a:tailEnd/>
          </a:ln>
        </p:spPr>
        <p:txBody>
          <a:bodyPr wrap="none">
            <a:spAutoFit/>
          </a:bodyPr>
          <a:lstStyle/>
          <a:p>
            <a:r>
              <a:rPr lang="en-US"/>
              <a:t>Figure 5-1, Murdocca</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algn="l" eaLnBrk="1" hangingPunct="1"/>
            <a:r>
              <a:rPr lang="en-US" sz="3200" smtClean="0"/>
              <a:t>Hardwired</a:t>
            </a:r>
          </a:p>
        </p:txBody>
      </p:sp>
      <p:pic>
        <p:nvPicPr>
          <p:cNvPr id="5123" name="Content Placeholder 6" descr="Figure7-17.bmp"/>
          <p:cNvPicPr>
            <a:picLocks noGrp="1" noChangeAspect="1"/>
          </p:cNvPicPr>
          <p:nvPr>
            <p:ph idx="1"/>
          </p:nvPr>
        </p:nvPicPr>
        <p:blipFill>
          <a:blip r:embed="rId3" cstate="print"/>
          <a:srcRect/>
          <a:stretch>
            <a:fillRect/>
          </a:stretch>
        </p:blipFill>
        <p:spPr>
          <a:xfrm>
            <a:off x="2730500" y="122238"/>
            <a:ext cx="6196013" cy="6126162"/>
          </a:xfrm>
        </p:spPr>
      </p:pic>
      <p:sp>
        <p:nvSpPr>
          <p:cNvPr id="5124" name="Date Placeholder 3"/>
          <p:cNvSpPr>
            <a:spLocks noGrp="1"/>
          </p:cNvSpPr>
          <p:nvPr>
            <p:ph type="dt" sz="quarter" idx="10"/>
          </p:nvPr>
        </p:nvSpPr>
        <p:spPr>
          <a:noFill/>
        </p:spPr>
        <p:txBody>
          <a:bodyPr/>
          <a:lstStyle/>
          <a:p>
            <a:r>
              <a:rPr lang="en-US" dirty="0" smtClean="0">
                <a:latin typeface="Arial" pitchFamily="34" charset="0"/>
              </a:rPr>
              <a:t>Fall 2012</a:t>
            </a:r>
            <a:endParaRPr lang="en-US" dirty="0">
              <a:latin typeface="Arial" pitchFamily="34" charset="0"/>
            </a:endParaRPr>
          </a:p>
        </p:txBody>
      </p:sp>
      <p:sp>
        <p:nvSpPr>
          <p:cNvPr id="5125" name="Footer Placeholder 4"/>
          <p:cNvSpPr>
            <a:spLocks noGrp="1"/>
          </p:cNvSpPr>
          <p:nvPr>
            <p:ph type="ftr" sz="quarter" idx="11"/>
          </p:nvPr>
        </p:nvSpPr>
        <p:spPr>
          <a:noFill/>
        </p:spPr>
        <p:txBody>
          <a:bodyPr/>
          <a:lstStyle/>
          <a:p>
            <a:r>
              <a:rPr lang="en-US">
                <a:latin typeface="Arial" pitchFamily="34" charset="0"/>
              </a:rPr>
              <a:t>SYSC 5704: Elements of Computer Systems</a:t>
            </a:r>
          </a:p>
        </p:txBody>
      </p:sp>
      <p:sp>
        <p:nvSpPr>
          <p:cNvPr id="5126" name="Slide Number Placeholder 5"/>
          <p:cNvSpPr>
            <a:spLocks noGrp="1"/>
          </p:cNvSpPr>
          <p:nvPr>
            <p:ph type="sldNum" sz="quarter" idx="12"/>
          </p:nvPr>
        </p:nvSpPr>
        <p:spPr>
          <a:noFill/>
        </p:spPr>
        <p:txBody>
          <a:bodyPr/>
          <a:lstStyle/>
          <a:p>
            <a:fld id="{FC262323-D5A6-4DEF-A167-CD42D3D146BF}" type="slidenum">
              <a:rPr lang="en-US">
                <a:latin typeface="Arial" pitchFamily="34" charset="0"/>
              </a:rPr>
              <a:pPr/>
              <a:t>5</a:t>
            </a:fld>
            <a:endParaRPr lang="en-US">
              <a:latin typeface="Arial" pitchFamily="34" charset="0"/>
            </a:endParaRPr>
          </a:p>
        </p:txBody>
      </p:sp>
      <p:sp>
        <p:nvSpPr>
          <p:cNvPr id="5127" name="Rectangle 7"/>
          <p:cNvSpPr>
            <a:spLocks noChangeArrowheads="1"/>
          </p:cNvSpPr>
          <p:nvPr/>
        </p:nvSpPr>
        <p:spPr bwMode="auto">
          <a:xfrm>
            <a:off x="304800" y="1752600"/>
            <a:ext cx="3276600" cy="4524375"/>
          </a:xfrm>
          <a:prstGeom prst="rect">
            <a:avLst/>
          </a:prstGeom>
          <a:noFill/>
          <a:ln w="9525">
            <a:noFill/>
            <a:miter lim="800000"/>
            <a:headEnd/>
            <a:tailEnd/>
          </a:ln>
        </p:spPr>
        <p:txBody>
          <a:bodyPr>
            <a:spAutoFit/>
          </a:bodyPr>
          <a:lstStyle/>
          <a:p>
            <a:r>
              <a:rPr lang="en-US" sz="2400"/>
              <a:t>Digital Logic directly connects the control lines to the actual machine instructions</a:t>
            </a:r>
          </a:p>
          <a:p>
            <a:pPr lvl="1">
              <a:buFont typeface="Arial" pitchFamily="34" charset="0"/>
              <a:buChar char="•"/>
            </a:pPr>
            <a:r>
              <a:rPr lang="en-US" sz="2400"/>
              <a:t>Instructions divided into fields</a:t>
            </a:r>
          </a:p>
          <a:p>
            <a:pPr lvl="1">
              <a:buFont typeface="Arial" pitchFamily="34" charset="0"/>
              <a:buChar char="•"/>
            </a:pPr>
            <a:r>
              <a:rPr lang="en-US" sz="2400"/>
              <a:t>Bits in field connect to input lines that drive digital logic components (flip-flops)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algn="r" eaLnBrk="1" hangingPunct="1"/>
            <a:r>
              <a:rPr lang="en-US" sz="3200" smtClean="0"/>
              <a:t>MicroProgrammed</a:t>
            </a:r>
            <a:br>
              <a:rPr lang="en-US" sz="3200" smtClean="0"/>
            </a:br>
            <a:r>
              <a:rPr lang="en-US" sz="3200" smtClean="0"/>
              <a:t>(Firmware)</a:t>
            </a:r>
          </a:p>
        </p:txBody>
      </p:sp>
      <p:pic>
        <p:nvPicPr>
          <p:cNvPr id="6147" name="Content Placeholder 6" descr="Figure7-19.bmp"/>
          <p:cNvPicPr>
            <a:picLocks noGrp="1" noChangeAspect="1"/>
          </p:cNvPicPr>
          <p:nvPr>
            <p:ph idx="1"/>
          </p:nvPr>
        </p:nvPicPr>
        <p:blipFill>
          <a:blip r:embed="rId3" cstate="print"/>
          <a:srcRect/>
          <a:stretch>
            <a:fillRect/>
          </a:stretch>
        </p:blipFill>
        <p:spPr>
          <a:xfrm>
            <a:off x="50800" y="107950"/>
            <a:ext cx="4749800" cy="6597650"/>
          </a:xfrm>
        </p:spPr>
      </p:pic>
      <p:sp>
        <p:nvSpPr>
          <p:cNvPr id="6148" name="Date Placeholder 3"/>
          <p:cNvSpPr>
            <a:spLocks noGrp="1"/>
          </p:cNvSpPr>
          <p:nvPr>
            <p:ph type="dt" sz="quarter" idx="10"/>
          </p:nvPr>
        </p:nvSpPr>
        <p:spPr>
          <a:noFill/>
        </p:spPr>
        <p:txBody>
          <a:bodyPr/>
          <a:lstStyle/>
          <a:p>
            <a:r>
              <a:rPr lang="en-US" dirty="0" smtClean="0">
                <a:latin typeface="Arial" pitchFamily="34" charset="0"/>
              </a:rPr>
              <a:t>Fall 2012</a:t>
            </a:r>
            <a:endParaRPr lang="en-US" dirty="0">
              <a:latin typeface="Arial" pitchFamily="34" charset="0"/>
            </a:endParaRPr>
          </a:p>
        </p:txBody>
      </p:sp>
      <p:sp>
        <p:nvSpPr>
          <p:cNvPr id="6149" name="Footer Placeholder 4"/>
          <p:cNvSpPr>
            <a:spLocks noGrp="1"/>
          </p:cNvSpPr>
          <p:nvPr>
            <p:ph type="ftr" sz="quarter" idx="11"/>
          </p:nvPr>
        </p:nvSpPr>
        <p:spPr>
          <a:xfrm>
            <a:off x="4724400" y="6172200"/>
            <a:ext cx="2895600" cy="476250"/>
          </a:xfrm>
          <a:noFill/>
        </p:spPr>
        <p:txBody>
          <a:bodyPr/>
          <a:lstStyle/>
          <a:p>
            <a:r>
              <a:rPr lang="en-US">
                <a:latin typeface="Arial" pitchFamily="34" charset="0"/>
              </a:rPr>
              <a:t>SYSC 5704: Elements of Computer Systems</a:t>
            </a:r>
          </a:p>
        </p:txBody>
      </p:sp>
      <p:sp>
        <p:nvSpPr>
          <p:cNvPr id="6150" name="Slide Number Placeholder 5"/>
          <p:cNvSpPr>
            <a:spLocks noGrp="1"/>
          </p:cNvSpPr>
          <p:nvPr>
            <p:ph type="sldNum" sz="quarter" idx="12"/>
          </p:nvPr>
        </p:nvSpPr>
        <p:spPr>
          <a:noFill/>
        </p:spPr>
        <p:txBody>
          <a:bodyPr/>
          <a:lstStyle/>
          <a:p>
            <a:fld id="{F64DAF5C-E233-424A-BEAD-C429F7607496}" type="slidenum">
              <a:rPr lang="en-US">
                <a:latin typeface="Arial" pitchFamily="34" charset="0"/>
              </a:rPr>
              <a:pPr/>
              <a:t>6</a:t>
            </a:fld>
            <a:endParaRPr lang="en-US">
              <a:latin typeface="Arial" pitchFamily="34" charset="0"/>
            </a:endParaRPr>
          </a:p>
        </p:txBody>
      </p:sp>
      <p:pic>
        <p:nvPicPr>
          <p:cNvPr id="6151" name="Picture 7" descr="figure7-3.bmp"/>
          <p:cNvPicPr>
            <a:picLocks noChangeAspect="1"/>
          </p:cNvPicPr>
          <p:nvPr/>
        </p:nvPicPr>
        <p:blipFill>
          <a:blip r:embed="rId4" cstate="print"/>
          <a:srcRect/>
          <a:stretch>
            <a:fillRect/>
          </a:stretch>
        </p:blipFill>
        <p:spPr bwMode="auto">
          <a:xfrm>
            <a:off x="4343400" y="2286000"/>
            <a:ext cx="4800600" cy="34718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r>
              <a:rPr lang="en-US" smtClean="0"/>
              <a:t>MicroInstructions</a:t>
            </a:r>
          </a:p>
        </p:txBody>
      </p:sp>
      <p:sp>
        <p:nvSpPr>
          <p:cNvPr id="7171" name="Content Placeholder 2"/>
          <p:cNvSpPr>
            <a:spLocks noGrp="1"/>
          </p:cNvSpPr>
          <p:nvPr>
            <p:ph idx="1"/>
          </p:nvPr>
        </p:nvSpPr>
        <p:spPr/>
        <p:txBody>
          <a:bodyPr/>
          <a:lstStyle/>
          <a:p>
            <a:pPr eaLnBrk="1" hangingPunct="1"/>
            <a:r>
              <a:rPr lang="en-US" dirty="0" smtClean="0"/>
              <a:t>Purpose: Interpret an assembly instruction</a:t>
            </a:r>
          </a:p>
          <a:p>
            <a:pPr eaLnBrk="1" hangingPunct="1"/>
            <a:r>
              <a:rPr lang="en-US" dirty="0" smtClean="0"/>
              <a:t>Stored Program Concept: Must be stored</a:t>
            </a:r>
          </a:p>
          <a:p>
            <a:pPr lvl="1" eaLnBrk="1" hangingPunct="1"/>
            <a:r>
              <a:rPr lang="en-US" dirty="0" smtClean="0"/>
              <a:t>Not in main memory; internal CPU store</a:t>
            </a:r>
          </a:p>
          <a:p>
            <a:pPr eaLnBrk="1" hangingPunct="1"/>
            <a:r>
              <a:rPr lang="en-US" dirty="0" smtClean="0"/>
              <a:t>Format: single </a:t>
            </a:r>
            <a:r>
              <a:rPr lang="en-US" dirty="0" smtClean="0"/>
              <a:t>word, </a:t>
            </a:r>
            <a:r>
              <a:rPr lang="en-US" dirty="0" smtClean="0"/>
              <a:t>fixed size, limited #</a:t>
            </a:r>
          </a:p>
        </p:txBody>
      </p:sp>
      <p:sp>
        <p:nvSpPr>
          <p:cNvPr id="7172" name="Date Placeholder 3"/>
          <p:cNvSpPr>
            <a:spLocks noGrp="1"/>
          </p:cNvSpPr>
          <p:nvPr>
            <p:ph type="dt" sz="quarter" idx="10"/>
          </p:nvPr>
        </p:nvSpPr>
        <p:spPr>
          <a:noFill/>
        </p:spPr>
        <p:txBody>
          <a:bodyPr/>
          <a:lstStyle/>
          <a:p>
            <a:r>
              <a:rPr lang="en-US" dirty="0" smtClean="0">
                <a:latin typeface="Arial" pitchFamily="34" charset="0"/>
              </a:rPr>
              <a:t>Fall 2012</a:t>
            </a:r>
            <a:endParaRPr lang="en-US" dirty="0">
              <a:latin typeface="Arial" pitchFamily="34" charset="0"/>
            </a:endParaRPr>
          </a:p>
        </p:txBody>
      </p:sp>
      <p:sp>
        <p:nvSpPr>
          <p:cNvPr id="7173" name="Footer Placeholder 4"/>
          <p:cNvSpPr>
            <a:spLocks noGrp="1"/>
          </p:cNvSpPr>
          <p:nvPr>
            <p:ph type="ftr" sz="quarter" idx="11"/>
          </p:nvPr>
        </p:nvSpPr>
        <p:spPr>
          <a:noFill/>
        </p:spPr>
        <p:txBody>
          <a:bodyPr/>
          <a:lstStyle/>
          <a:p>
            <a:r>
              <a:rPr lang="en-US">
                <a:latin typeface="Arial" pitchFamily="34" charset="0"/>
              </a:rPr>
              <a:t>SYSC 5704: Elements of Computer Systems</a:t>
            </a:r>
          </a:p>
        </p:txBody>
      </p:sp>
      <p:sp>
        <p:nvSpPr>
          <p:cNvPr id="7174" name="Slide Number Placeholder 5"/>
          <p:cNvSpPr>
            <a:spLocks noGrp="1"/>
          </p:cNvSpPr>
          <p:nvPr>
            <p:ph type="sldNum" sz="quarter" idx="12"/>
          </p:nvPr>
        </p:nvSpPr>
        <p:spPr>
          <a:noFill/>
        </p:spPr>
        <p:txBody>
          <a:bodyPr/>
          <a:lstStyle/>
          <a:p>
            <a:fld id="{7D2275C0-695F-406E-BAA1-3FF51187E024}" type="slidenum">
              <a:rPr lang="en-US">
                <a:latin typeface="Arial" pitchFamily="34" charset="0"/>
              </a:rPr>
              <a:pPr/>
              <a:t>7</a:t>
            </a:fld>
            <a:endParaRPr lang="en-US">
              <a:latin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 name="Content Placeholder 7" descr="figure5-2.bmp"/>
          <p:cNvPicPr>
            <a:picLocks noGrp="1" noChangeAspect="1"/>
          </p:cNvPicPr>
          <p:nvPr>
            <p:ph idx="1"/>
          </p:nvPr>
        </p:nvPicPr>
        <p:blipFill>
          <a:blip r:embed="rId2" cstate="print"/>
          <a:stretch>
            <a:fillRect/>
          </a:stretch>
        </p:blipFill>
        <p:spPr>
          <a:xfrm>
            <a:off x="3505200" y="0"/>
            <a:ext cx="4669120" cy="6839274"/>
          </a:xfrm>
        </p:spPr>
      </p:pic>
      <p:sp>
        <p:nvSpPr>
          <p:cNvPr id="4" name="Date Placeholder 3"/>
          <p:cNvSpPr>
            <a:spLocks noGrp="1"/>
          </p:cNvSpPr>
          <p:nvPr>
            <p:ph type="dt" sz="half" idx="10"/>
          </p:nvPr>
        </p:nvSpPr>
        <p:spPr/>
        <p:txBody>
          <a:bodyPr/>
          <a:lstStyle/>
          <a:p>
            <a:pPr>
              <a:defRPr/>
            </a:pPr>
            <a:r>
              <a:rPr lang="en-US" dirty="0" smtClean="0"/>
              <a:t>Fall 2012</a:t>
            </a:r>
            <a:endParaRPr lang="en-US" dirty="0"/>
          </a:p>
        </p:txBody>
      </p:sp>
      <p:sp>
        <p:nvSpPr>
          <p:cNvPr id="5" name="Footer Placeholder 4"/>
          <p:cNvSpPr>
            <a:spLocks noGrp="1"/>
          </p:cNvSpPr>
          <p:nvPr>
            <p:ph type="ftr" sz="quarter" idx="11"/>
          </p:nvPr>
        </p:nvSpPr>
        <p:spPr>
          <a:xfrm>
            <a:off x="1371600" y="6229350"/>
            <a:ext cx="2895600" cy="476250"/>
          </a:xfrm>
        </p:spPr>
        <p:txBody>
          <a:bodyPr/>
          <a:lstStyle/>
          <a:p>
            <a:pPr>
              <a:defRPr/>
            </a:pPr>
            <a:r>
              <a:rPr lang="en-US" dirty="0" smtClean="0"/>
              <a:t>SYSC 5704: Elements of Computer Systems</a:t>
            </a:r>
            <a:endParaRPr lang="en-US" dirty="0"/>
          </a:p>
        </p:txBody>
      </p:sp>
      <p:sp>
        <p:nvSpPr>
          <p:cNvPr id="6" name="Slide Number Placeholder 5"/>
          <p:cNvSpPr>
            <a:spLocks noGrp="1"/>
          </p:cNvSpPr>
          <p:nvPr>
            <p:ph type="sldNum" sz="quarter" idx="12"/>
          </p:nvPr>
        </p:nvSpPr>
        <p:spPr/>
        <p:txBody>
          <a:bodyPr/>
          <a:lstStyle/>
          <a:p>
            <a:pPr>
              <a:defRPr/>
            </a:pPr>
            <a:fld id="{C5B961CC-945C-4D3A-A165-1BD39C931E36}" type="slidenum">
              <a:rPr lang="en-US" smtClean="0"/>
              <a:pPr>
                <a:defRPr/>
              </a:pPr>
              <a:t>8</a:t>
            </a:fld>
            <a:endParaRPr lang="en-US"/>
          </a:p>
        </p:txBody>
      </p:sp>
      <p:sp>
        <p:nvSpPr>
          <p:cNvPr id="9" name="TextBox 8"/>
          <p:cNvSpPr txBox="1"/>
          <p:nvPr/>
        </p:nvSpPr>
        <p:spPr>
          <a:xfrm>
            <a:off x="533400" y="1828800"/>
            <a:ext cx="2095445" cy="1200329"/>
          </a:xfrm>
          <a:prstGeom prst="rect">
            <a:avLst/>
          </a:prstGeom>
          <a:noFill/>
        </p:spPr>
        <p:txBody>
          <a:bodyPr wrap="none" rtlCol="0">
            <a:spAutoFit/>
          </a:bodyPr>
          <a:lstStyle/>
          <a:p>
            <a:r>
              <a:rPr lang="en-US" dirty="0" smtClean="0"/>
              <a:t>Sample Instruction</a:t>
            </a:r>
          </a:p>
          <a:p>
            <a:r>
              <a:rPr lang="en-US" dirty="0" smtClean="0"/>
              <a:t>Set (ARC)</a:t>
            </a:r>
          </a:p>
          <a:p>
            <a:endParaRPr lang="en-US" dirty="0" smtClean="0"/>
          </a:p>
          <a:p>
            <a:r>
              <a:rPr lang="en-US" dirty="0" smtClean="0"/>
              <a:t>- 32 bit width</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endParaRPr lang="en-US" smtClean="0"/>
          </a:p>
        </p:txBody>
      </p:sp>
      <p:sp>
        <p:nvSpPr>
          <p:cNvPr id="8195" name="Content Placeholder 2"/>
          <p:cNvSpPr>
            <a:spLocks noGrp="1"/>
          </p:cNvSpPr>
          <p:nvPr>
            <p:ph idx="1"/>
          </p:nvPr>
        </p:nvSpPr>
        <p:spPr/>
        <p:txBody>
          <a:bodyPr/>
          <a:lstStyle/>
          <a:p>
            <a:pPr eaLnBrk="1" hangingPunct="1"/>
            <a:endParaRPr lang="en-US" smtClean="0"/>
          </a:p>
        </p:txBody>
      </p:sp>
      <p:sp>
        <p:nvSpPr>
          <p:cNvPr id="8196" name="Date Placeholder 3"/>
          <p:cNvSpPr>
            <a:spLocks noGrp="1"/>
          </p:cNvSpPr>
          <p:nvPr>
            <p:ph type="dt" sz="quarter" idx="10"/>
          </p:nvPr>
        </p:nvSpPr>
        <p:spPr>
          <a:noFill/>
        </p:spPr>
        <p:txBody>
          <a:bodyPr/>
          <a:lstStyle/>
          <a:p>
            <a:r>
              <a:rPr lang="en-US" dirty="0" smtClean="0">
                <a:latin typeface="Arial" pitchFamily="34" charset="0"/>
              </a:rPr>
              <a:t>Fall 2012</a:t>
            </a:r>
            <a:endParaRPr lang="en-US" dirty="0">
              <a:latin typeface="Arial" pitchFamily="34" charset="0"/>
            </a:endParaRPr>
          </a:p>
        </p:txBody>
      </p:sp>
      <p:sp>
        <p:nvSpPr>
          <p:cNvPr id="8197" name="Footer Placeholder 4"/>
          <p:cNvSpPr>
            <a:spLocks noGrp="1"/>
          </p:cNvSpPr>
          <p:nvPr>
            <p:ph type="ftr" sz="quarter" idx="11"/>
          </p:nvPr>
        </p:nvSpPr>
        <p:spPr>
          <a:noFill/>
        </p:spPr>
        <p:txBody>
          <a:bodyPr/>
          <a:lstStyle/>
          <a:p>
            <a:r>
              <a:rPr lang="en-US">
                <a:latin typeface="Arial" pitchFamily="34" charset="0"/>
              </a:rPr>
              <a:t>SYSC 5704: Elements of Computer Systems</a:t>
            </a:r>
          </a:p>
        </p:txBody>
      </p:sp>
      <p:sp>
        <p:nvSpPr>
          <p:cNvPr id="8198" name="Slide Number Placeholder 5"/>
          <p:cNvSpPr>
            <a:spLocks noGrp="1"/>
          </p:cNvSpPr>
          <p:nvPr>
            <p:ph type="sldNum" sz="quarter" idx="12"/>
          </p:nvPr>
        </p:nvSpPr>
        <p:spPr>
          <a:noFill/>
        </p:spPr>
        <p:txBody>
          <a:bodyPr/>
          <a:lstStyle/>
          <a:p>
            <a:fld id="{4F993F0C-195F-4B34-895D-CA98CB7E4445}" type="slidenum">
              <a:rPr lang="en-US">
                <a:latin typeface="Arial" pitchFamily="34" charset="0"/>
              </a:rPr>
              <a:pPr/>
              <a:t>9</a:t>
            </a:fld>
            <a:endParaRPr lang="en-US">
              <a:latin typeface="Arial" pitchFamily="34" charset="0"/>
            </a:endParaRPr>
          </a:p>
        </p:txBody>
      </p:sp>
      <p:pic>
        <p:nvPicPr>
          <p:cNvPr id="8199" name="Picture 2"/>
          <p:cNvPicPr>
            <a:picLocks noChangeAspect="1" noChangeArrowheads="1"/>
          </p:cNvPicPr>
          <p:nvPr/>
        </p:nvPicPr>
        <p:blipFill>
          <a:blip r:embed="rId3" cstate="print"/>
          <a:srcRect/>
          <a:stretch>
            <a:fillRect/>
          </a:stretch>
        </p:blipFill>
        <p:spPr bwMode="auto">
          <a:xfrm>
            <a:off x="1600200" y="228600"/>
            <a:ext cx="6705600" cy="90090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5298</TotalTime>
  <Words>2367</Words>
  <Application>Microsoft Office PowerPoint</Application>
  <PresentationFormat>On-screen Show (4:3)</PresentationFormat>
  <Paragraphs>303</Paragraphs>
  <Slides>28</Slides>
  <Notes>17</Notes>
  <HiddenSlides>7</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Default Design</vt:lpstr>
      <vt:lpstr>MicroArchitecture</vt:lpstr>
      <vt:lpstr>Objectives</vt:lpstr>
      <vt:lpstr>MicroArchitecture - Defined</vt:lpstr>
      <vt:lpstr>Data / Control Path</vt:lpstr>
      <vt:lpstr>Hardwired</vt:lpstr>
      <vt:lpstr>MicroProgrammed (Firmware)</vt:lpstr>
      <vt:lpstr>MicroInstructions</vt:lpstr>
      <vt:lpstr>Slide 8</vt:lpstr>
      <vt:lpstr>Slide 9</vt:lpstr>
      <vt:lpstr>Slide 10</vt:lpstr>
      <vt:lpstr>Nanoprogramming</vt:lpstr>
      <vt:lpstr>Hardwired vs MicroProgrammed</vt:lpstr>
      <vt:lpstr>Slide 13</vt:lpstr>
      <vt:lpstr>Slide 14</vt:lpstr>
      <vt:lpstr>Vertical Microcode</vt:lpstr>
      <vt:lpstr>Horizontal Microcode Reference: Comer, Chapter 7</vt:lpstr>
      <vt:lpstr>Simple Horizontal Control Unit</vt:lpstr>
      <vt:lpstr>Slide 18</vt:lpstr>
      <vt:lpstr>Horizontal Microinstruction</vt:lpstr>
      <vt:lpstr>Issues in Horizontal Microcode</vt:lpstr>
      <vt:lpstr>Instruction Processing</vt:lpstr>
      <vt:lpstr>Instruction-level parallelism</vt:lpstr>
      <vt:lpstr>Superscalar architectures -1</vt:lpstr>
      <vt:lpstr>Superscalar architectures-2</vt:lpstr>
      <vt:lpstr>Processor-level parallelism-1</vt:lpstr>
      <vt:lpstr>Processor-level parallelism - 2</vt:lpstr>
      <vt:lpstr>Discussion</vt:lpstr>
      <vt:lpstr>Next Lecture</vt:lpstr>
    </vt:vector>
  </TitlesOfParts>
  <Company>Carleton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Contemporary multilevel machines </dc:title>
  <dc:creator>cheryl</dc:creator>
  <cp:lastModifiedBy>Greg Franks</cp:lastModifiedBy>
  <cp:revision>380</cp:revision>
  <dcterms:created xsi:type="dcterms:W3CDTF">2008-07-21T18:02:15Z</dcterms:created>
  <dcterms:modified xsi:type="dcterms:W3CDTF">2012-10-02T23:18:35Z</dcterms:modified>
</cp:coreProperties>
</file>