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48.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451" r:id="rId3"/>
    <p:sldId id="401" r:id="rId4"/>
    <p:sldId id="452" r:id="rId5"/>
    <p:sldId id="413" r:id="rId6"/>
    <p:sldId id="400" r:id="rId7"/>
    <p:sldId id="403" r:id="rId8"/>
    <p:sldId id="436" r:id="rId9"/>
    <p:sldId id="434" r:id="rId10"/>
    <p:sldId id="435" r:id="rId11"/>
    <p:sldId id="433" r:id="rId12"/>
    <p:sldId id="406" r:id="rId13"/>
    <p:sldId id="355" r:id="rId14"/>
    <p:sldId id="356" r:id="rId15"/>
    <p:sldId id="359" r:id="rId16"/>
    <p:sldId id="375" r:id="rId17"/>
    <p:sldId id="416" r:id="rId18"/>
    <p:sldId id="417" r:id="rId19"/>
    <p:sldId id="349" r:id="rId20"/>
    <p:sldId id="352" r:id="rId21"/>
    <p:sldId id="407" r:id="rId22"/>
    <p:sldId id="432" r:id="rId23"/>
    <p:sldId id="437" r:id="rId24"/>
    <p:sldId id="418" r:id="rId25"/>
    <p:sldId id="438" r:id="rId26"/>
    <p:sldId id="361" r:id="rId27"/>
    <p:sldId id="366" r:id="rId28"/>
    <p:sldId id="369" r:id="rId29"/>
    <p:sldId id="370" r:id="rId30"/>
    <p:sldId id="423" r:id="rId31"/>
    <p:sldId id="424" r:id="rId32"/>
    <p:sldId id="422" r:id="rId33"/>
    <p:sldId id="425" r:id="rId34"/>
    <p:sldId id="371" r:id="rId35"/>
    <p:sldId id="372" r:id="rId36"/>
    <p:sldId id="373" r:id="rId37"/>
    <p:sldId id="374" r:id="rId38"/>
    <p:sldId id="376" r:id="rId39"/>
    <p:sldId id="378" r:id="rId40"/>
    <p:sldId id="377" r:id="rId41"/>
    <p:sldId id="421" r:id="rId42"/>
    <p:sldId id="379" r:id="rId43"/>
    <p:sldId id="380" r:id="rId44"/>
    <p:sldId id="382" r:id="rId45"/>
    <p:sldId id="384" r:id="rId46"/>
    <p:sldId id="385" r:id="rId47"/>
    <p:sldId id="386" r:id="rId48"/>
    <p:sldId id="387" r:id="rId49"/>
    <p:sldId id="388" r:id="rId50"/>
    <p:sldId id="389" r:id="rId51"/>
    <p:sldId id="345" r:id="rId52"/>
    <p:sldId id="428" r:id="rId53"/>
    <p:sldId id="429" r:id="rId54"/>
    <p:sldId id="431" r:id="rId55"/>
    <p:sldId id="439" r:id="rId56"/>
    <p:sldId id="442" r:id="rId57"/>
    <p:sldId id="440" r:id="rId58"/>
    <p:sldId id="444" r:id="rId59"/>
    <p:sldId id="443" r:id="rId60"/>
    <p:sldId id="446" r:id="rId61"/>
    <p:sldId id="447" r:id="rId62"/>
    <p:sldId id="448" r:id="rId63"/>
    <p:sldId id="445" r:id="rId64"/>
    <p:sldId id="441" r:id="rId65"/>
    <p:sldId id="449" r:id="rId66"/>
    <p:sldId id="450" r:id="rId67"/>
    <p:sldId id="420" r:id="rId68"/>
  </p:sldIdLst>
  <p:sldSz cx="9144000" cy="6858000" type="screen4x3"/>
  <p:notesSz cx="6997700" cy="9283700"/>
  <p:custDataLst>
    <p:tags r:id="rId7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352" autoAdjust="0"/>
  </p:normalViewPr>
  <p:slideViewPr>
    <p:cSldViewPr>
      <p:cViewPr varScale="1">
        <p:scale>
          <a:sx n="60" d="100"/>
          <a:sy n="60" d="100"/>
        </p:scale>
        <p:origin x="-222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05" tIns="46502" rIns="93005" bIns="46502"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963744" y="0"/>
            <a:ext cx="3032337" cy="464185"/>
          </a:xfrm>
          <a:prstGeom prst="rect">
            <a:avLst/>
          </a:prstGeom>
          <a:noFill/>
          <a:ln w="9525">
            <a:noFill/>
            <a:miter lim="800000"/>
            <a:headEnd/>
            <a:tailEnd/>
          </a:ln>
          <a:effectLst/>
        </p:spPr>
        <p:txBody>
          <a:bodyPr vert="horz" wrap="square" lIns="93005" tIns="46502" rIns="93005" bIns="46502" numCol="1" anchor="t" anchorCtr="0" compatLnSpc="1">
            <a:prstTxWarp prst="textNoShape">
              <a:avLst/>
            </a:prstTxWarp>
          </a:bodyPr>
          <a:lstStyle>
            <a:lvl1pPr algn="r">
              <a:defRPr sz="1200"/>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79513" y="695325"/>
            <a:ext cx="4640262" cy="34813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9770" y="4409759"/>
            <a:ext cx="5598160" cy="4177665"/>
          </a:xfrm>
          <a:prstGeom prst="rect">
            <a:avLst/>
          </a:prstGeom>
          <a:noFill/>
          <a:ln w="9525">
            <a:noFill/>
            <a:miter lim="800000"/>
            <a:headEnd/>
            <a:tailEnd/>
          </a:ln>
          <a:effectLst/>
        </p:spPr>
        <p:txBody>
          <a:bodyPr vert="horz" wrap="square" lIns="93005" tIns="46502" rIns="93005" bIns="465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17904"/>
            <a:ext cx="3032337" cy="464185"/>
          </a:xfrm>
          <a:prstGeom prst="rect">
            <a:avLst/>
          </a:prstGeom>
          <a:noFill/>
          <a:ln w="9525">
            <a:noFill/>
            <a:miter lim="800000"/>
            <a:headEnd/>
            <a:tailEnd/>
          </a:ln>
          <a:effectLst/>
        </p:spPr>
        <p:txBody>
          <a:bodyPr vert="horz" wrap="square" lIns="93005" tIns="46502" rIns="93005" bIns="46502"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963744" y="8817904"/>
            <a:ext cx="3032337" cy="464185"/>
          </a:xfrm>
          <a:prstGeom prst="rect">
            <a:avLst/>
          </a:prstGeom>
          <a:noFill/>
          <a:ln w="9525">
            <a:noFill/>
            <a:miter lim="800000"/>
            <a:headEnd/>
            <a:tailEnd/>
          </a:ln>
          <a:effectLst/>
        </p:spPr>
        <p:txBody>
          <a:bodyPr vert="horz" wrap="square" lIns="93005" tIns="46502" rIns="93005" bIns="46502" numCol="1" anchor="b" anchorCtr="0" compatLnSpc="1">
            <a:prstTxWarp prst="textNoShape">
              <a:avLst/>
            </a:prstTxWarp>
          </a:bodyPr>
          <a:lstStyle>
            <a:lvl1pPr algn="r">
              <a:defRPr sz="1200"/>
            </a:lvl1pPr>
          </a:lstStyle>
          <a:p>
            <a:pPr>
              <a:defRPr/>
            </a:pPr>
            <a:fld id="{8EEB638E-1010-40B7-988F-1334753E15F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dugen.wiley.com/edugen/courses/crs1656/reference/xlinks/murdocca3881c04xlinks.xform?id=murdocca3881c04-fig-0036"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ebster.cs.ucr.edu/AoA/Windows/HTML/SystemOrganizationa4.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p>
          <a:p>
            <a:r>
              <a:rPr lang="en-US" smtClean="0"/>
              <a:t>When presenting, unhide Slides 32,33,34,35  (Pentium instructions)</a:t>
            </a:r>
          </a:p>
        </p:txBody>
      </p:sp>
      <p:sp>
        <p:nvSpPr>
          <p:cNvPr id="57348" name="Slide Number Placeholder 3"/>
          <p:cNvSpPr>
            <a:spLocks noGrp="1"/>
          </p:cNvSpPr>
          <p:nvPr>
            <p:ph type="sldNum" sz="quarter" idx="5"/>
          </p:nvPr>
        </p:nvSpPr>
        <p:spPr>
          <a:noFill/>
        </p:spPr>
        <p:txBody>
          <a:bodyPr/>
          <a:lstStyle/>
          <a:p>
            <a:fld id="{B62E6459-C42C-46F5-86DE-1C8F94B4E388}"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EB638E-1010-40B7-988F-1334753E15F6}"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94EAC89-308F-410D-A421-EAC202AC835A}" type="slidenum">
              <a:rPr lang="en-US" smtClean="0"/>
              <a:pPr/>
              <a:t>17</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Null &amp; Lobur, page 244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0C990DE-3076-44C1-802B-24F82C876453}" type="slidenum">
              <a:rPr lang="en-US" smtClean="0"/>
              <a:pPr/>
              <a:t>19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smtClean="0"/>
          </a:p>
          <a:p>
            <a:pPr eaLnBrk="1" hangingPunct="1"/>
            <a:r>
              <a:rPr lang="en-US" dirty="0" smtClean="0"/>
              <a:t>See </a:t>
            </a:r>
            <a:r>
              <a:rPr lang="en-US" dirty="0" err="1" smtClean="0"/>
              <a:t>Murdocca</a:t>
            </a:r>
            <a:r>
              <a:rPr lang="en-US" dirty="0" smtClean="0"/>
              <a:t>, page 129 for similar comparison.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375D519-918C-42F3-A130-CC7BB5DAB46D}" type="slidenum">
              <a:rPr lang="en-US" smtClean="0"/>
              <a:pPr/>
              <a:t>21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See Comer, page 63-64</a:t>
            </a:r>
          </a:p>
          <a:p>
            <a:pPr eaLnBrk="1" hangingPunct="1"/>
            <a:endParaRPr lang="en-US" smtClean="0"/>
          </a:p>
          <a:p>
            <a:pPr eaLnBrk="1" hangingPunct="1"/>
            <a:r>
              <a:rPr lang="en-US" smtClean="0"/>
              <a:t>TBD: Find similar contrasting example to show the execution difference of fixed versus variable.</a:t>
            </a:r>
          </a:p>
          <a:p>
            <a:pPr eaLnBrk="1" hangingPunct="1"/>
            <a:r>
              <a:rPr lang="en-US" smtClean="0"/>
              <a:t>Use as motivation of CISC versus RISC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0E8D912-D7F2-4E32-ACB1-E373053EA293}" type="slidenum">
              <a:rPr lang="en-US" smtClean="0"/>
              <a:pPr/>
              <a:t>22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90000"/>
              </a:lnSpc>
            </a:pPr>
            <a:r>
              <a:rPr lang="en-US" sz="900" dirty="0" smtClean="0"/>
              <a:t>Taken from </a:t>
            </a:r>
            <a:r>
              <a:rPr lang="en-US" sz="900" dirty="0" err="1" smtClean="0"/>
              <a:t>Mostafa</a:t>
            </a:r>
            <a:r>
              <a:rPr lang="en-US" sz="900" dirty="0" smtClean="0"/>
              <a:t> </a:t>
            </a:r>
            <a:r>
              <a:rPr lang="en-US" sz="900" dirty="0" err="1" smtClean="0"/>
              <a:t>Abd</a:t>
            </a:r>
            <a:r>
              <a:rPr lang="en-US" sz="900" dirty="0" smtClean="0"/>
              <a:t>-El-Barr and </a:t>
            </a:r>
            <a:r>
              <a:rPr lang="en-US" sz="900" dirty="0" err="1" smtClean="0"/>
              <a:t>Hesham</a:t>
            </a:r>
            <a:r>
              <a:rPr lang="en-US" sz="900" dirty="0" smtClean="0"/>
              <a:t> El-</a:t>
            </a:r>
            <a:r>
              <a:rPr lang="en-US" sz="900" dirty="0" err="1" smtClean="0"/>
              <a:t>Revini</a:t>
            </a:r>
            <a:r>
              <a:rPr lang="en-US" sz="900" dirty="0" smtClean="0"/>
              <a:t>: Fundamental of Computer Organization and Architecture</a:t>
            </a:r>
          </a:p>
          <a:p>
            <a:pPr eaLnBrk="1" hangingPunct="1">
              <a:lnSpc>
                <a:spcPct val="90000"/>
              </a:lnSpc>
            </a:pPr>
            <a:r>
              <a:rPr lang="en-US" sz="900" dirty="0" smtClean="0"/>
              <a:t>We want more performance. Two main prongs have been experienced, known as CISC and RISC</a:t>
            </a:r>
          </a:p>
          <a:p>
            <a:pPr eaLnBrk="1" hangingPunct="1">
              <a:lnSpc>
                <a:spcPct val="90000"/>
              </a:lnSpc>
            </a:pPr>
            <a:endParaRPr lang="en-US" sz="900" dirty="0" smtClean="0"/>
          </a:p>
          <a:p>
            <a:pPr eaLnBrk="1" hangingPunct="1">
              <a:lnSpc>
                <a:spcPct val="90000"/>
              </a:lnSpc>
            </a:pPr>
            <a:r>
              <a:rPr lang="en-US" sz="900" b="1" dirty="0" smtClean="0"/>
              <a:t>CISC</a:t>
            </a:r>
          </a:p>
          <a:p>
            <a:pPr eaLnBrk="1" hangingPunct="1">
              <a:lnSpc>
                <a:spcPct val="90000"/>
              </a:lnSpc>
              <a:buFontTx/>
              <a:buChar char="•"/>
            </a:pPr>
            <a:r>
              <a:rPr lang="en-US" sz="900" dirty="0" err="1" smtClean="0"/>
              <a:t>Sematic</a:t>
            </a:r>
            <a:r>
              <a:rPr lang="en-US" sz="900" dirty="0" smtClean="0"/>
              <a:t> gap between instructions in a high-level language and those in the low-level machine language.</a:t>
            </a:r>
          </a:p>
          <a:p>
            <a:pPr eaLnBrk="1" hangingPunct="1">
              <a:lnSpc>
                <a:spcPct val="90000"/>
              </a:lnSpc>
              <a:buFontTx/>
              <a:buChar char="•"/>
            </a:pPr>
            <a:r>
              <a:rPr lang="en-US" sz="900" dirty="0" smtClean="0"/>
              <a:t>A single machine instruction to convert several binary coded decimals (BCD) numbers to binary</a:t>
            </a:r>
          </a:p>
          <a:p>
            <a:pPr eaLnBrk="1" hangingPunct="1">
              <a:lnSpc>
                <a:spcPct val="90000"/>
              </a:lnSpc>
              <a:buFontTx/>
              <a:buChar char="•"/>
            </a:pPr>
            <a:r>
              <a:rPr lang="en-US" sz="900" dirty="0" smtClean="0"/>
              <a:t>A single machine instruction to search a string for a character</a:t>
            </a:r>
          </a:p>
          <a:p>
            <a:pPr eaLnBrk="1" hangingPunct="1">
              <a:lnSpc>
                <a:spcPct val="90000"/>
              </a:lnSpc>
              <a:buFontTx/>
              <a:buChar char="•"/>
            </a:pPr>
            <a:r>
              <a:rPr lang="en-US" sz="900" dirty="0" smtClean="0"/>
              <a:t>A single machine instruction to compute the matrix inverse</a:t>
            </a:r>
          </a:p>
          <a:p>
            <a:pPr eaLnBrk="1" hangingPunct="1">
              <a:lnSpc>
                <a:spcPct val="90000"/>
              </a:lnSpc>
            </a:pPr>
            <a:endParaRPr lang="en-US" sz="900" dirty="0" smtClean="0"/>
          </a:p>
          <a:p>
            <a:pPr eaLnBrk="1" hangingPunct="1">
              <a:lnSpc>
                <a:spcPct val="90000"/>
              </a:lnSpc>
            </a:pPr>
            <a:r>
              <a:rPr lang="en-US" sz="900" dirty="0" smtClean="0"/>
              <a:t>At capabilities were added, manufacturers realized that it was increasingly difficult to support higher clock rates, because of the increased complexity of computations within a single clock period. Studies of code in the 1970 and 1980s show that 80% instructions are assignments, conditional branching (if) and procedure calls .. .and 50% of this 80% was assignment. So why spend so much time making complicated instructions when they are never used!</a:t>
            </a:r>
          </a:p>
          <a:p>
            <a:pPr eaLnBrk="1" hangingPunct="1">
              <a:lnSpc>
                <a:spcPct val="90000"/>
              </a:lnSpc>
            </a:pPr>
            <a:r>
              <a:rPr lang="en-US" sz="900" dirty="0" smtClean="0"/>
              <a:t> …. Hence, RISC</a:t>
            </a:r>
          </a:p>
          <a:p>
            <a:pPr eaLnBrk="1" hangingPunct="1">
              <a:lnSpc>
                <a:spcPct val="90000"/>
              </a:lnSpc>
            </a:pPr>
            <a:endParaRPr lang="en-US" sz="900" dirty="0" smtClean="0"/>
          </a:p>
          <a:p>
            <a:pPr eaLnBrk="1" hangingPunct="1">
              <a:lnSpc>
                <a:spcPct val="90000"/>
              </a:lnSpc>
            </a:pPr>
            <a:r>
              <a:rPr lang="en-US" sz="900" dirty="0" smtClean="0"/>
              <a:t>No one agrees which is best. But studies do indicate that RISC architectures would lead to faster execution of programs.  </a:t>
            </a:r>
          </a:p>
          <a:p>
            <a:pPr eaLnBrk="1" hangingPunct="1">
              <a:lnSpc>
                <a:spcPct val="90000"/>
              </a:lnSpc>
            </a:pPr>
            <a:r>
              <a:rPr lang="en-US" sz="900" dirty="0" smtClean="0"/>
              <a:t>Yet, look at which processors are which ? Again, market influences technology!</a:t>
            </a:r>
          </a:p>
          <a:p>
            <a:pPr eaLnBrk="1" hangingPunct="1">
              <a:lnSpc>
                <a:spcPct val="90000"/>
              </a:lnSpc>
            </a:pPr>
            <a:endParaRPr lang="en-US" sz="900" dirty="0" smtClean="0"/>
          </a:p>
          <a:p>
            <a:pPr eaLnBrk="1" hangingPunct="1">
              <a:lnSpc>
                <a:spcPct val="90000"/>
              </a:lnSpc>
            </a:pPr>
            <a:endParaRPr lang="en-US" sz="9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smtClean="0"/>
              <a:t>Maybe: Brief introduction here of a theme that you will start to see develop. Full details will evolve in coming lectures.</a:t>
            </a:r>
          </a:p>
          <a:p>
            <a:endParaRPr lang="en-US" dirty="0" smtClean="0"/>
          </a:p>
          <a:p>
            <a:r>
              <a:rPr lang="en-US" dirty="0" smtClean="0"/>
              <a:t>Comer, page 67</a:t>
            </a:r>
          </a:p>
          <a:p>
            <a:r>
              <a:rPr lang="en-US" dirty="0" smtClean="0"/>
              <a:t>Null, page 224</a:t>
            </a:r>
          </a:p>
          <a:p>
            <a:r>
              <a:rPr lang="en-US" dirty="0" smtClean="0"/>
              <a:t>Later: </a:t>
            </a:r>
            <a:r>
              <a:rPr lang="en-US" dirty="0" err="1" smtClean="0"/>
              <a:t>Murdocca</a:t>
            </a:r>
            <a:r>
              <a:rPr lang="en-US" dirty="0" smtClean="0"/>
              <a:t>, page 227 (Why CISC is coming back)</a:t>
            </a:r>
          </a:p>
          <a:p>
            <a:endParaRPr lang="en-US" dirty="0" smtClean="0"/>
          </a:p>
          <a:p>
            <a:r>
              <a:rPr lang="en-US" dirty="0" smtClean="0"/>
              <a:t>CISC are flexible and powerful, friendly to the programmer</a:t>
            </a:r>
          </a:p>
          <a:p>
            <a:r>
              <a:rPr lang="en-US" dirty="0" smtClean="0"/>
              <a:t>RISC are fast and cheap</a:t>
            </a:r>
          </a:p>
          <a:p>
            <a:endParaRPr lang="en-US" dirty="0" smtClean="0"/>
          </a:p>
          <a:p>
            <a:pPr eaLnBrk="1" hangingPunct="1">
              <a:lnSpc>
                <a:spcPct val="90000"/>
              </a:lnSpc>
            </a:pPr>
            <a:r>
              <a:rPr lang="en-US" dirty="0" smtClean="0"/>
              <a:t>All instructions are directly executed by hardware</a:t>
            </a:r>
          </a:p>
          <a:p>
            <a:pPr eaLnBrk="1" hangingPunct="1">
              <a:lnSpc>
                <a:spcPct val="90000"/>
              </a:lnSpc>
            </a:pPr>
            <a:r>
              <a:rPr lang="en-US" dirty="0" smtClean="0"/>
              <a:t>Maximize the rate at which instructions are issued</a:t>
            </a:r>
          </a:p>
          <a:p>
            <a:pPr eaLnBrk="1" hangingPunct="1">
              <a:lnSpc>
                <a:spcPct val="90000"/>
              </a:lnSpc>
            </a:pPr>
            <a:r>
              <a:rPr lang="en-US" dirty="0" smtClean="0"/>
              <a:t>Instructions should be easy to decode</a:t>
            </a:r>
          </a:p>
          <a:p>
            <a:pPr eaLnBrk="1" hangingPunct="1">
              <a:lnSpc>
                <a:spcPct val="90000"/>
              </a:lnSpc>
            </a:pPr>
            <a:r>
              <a:rPr lang="en-US" dirty="0" smtClean="0"/>
              <a:t>Only loads, stores should reference memory</a:t>
            </a:r>
          </a:p>
          <a:p>
            <a:pPr eaLnBrk="1" hangingPunct="1">
              <a:lnSpc>
                <a:spcPct val="90000"/>
              </a:lnSpc>
            </a:pPr>
            <a:r>
              <a:rPr lang="en-US" dirty="0" smtClean="0"/>
              <a:t>Provide plenty of registers</a:t>
            </a:r>
          </a:p>
          <a:p>
            <a:pPr eaLnBrk="1" hangingPunct="1">
              <a:lnSpc>
                <a:spcPct val="90000"/>
              </a:lnSpc>
            </a:pPr>
            <a:r>
              <a:rPr lang="en-US" dirty="0" smtClean="0">
                <a:solidFill>
                  <a:schemeClr val="accent2"/>
                </a:solidFill>
              </a:rPr>
              <a:t>See Comer, page 67-70</a:t>
            </a:r>
          </a:p>
          <a:p>
            <a:endParaRPr lang="en-US" dirty="0" smtClean="0"/>
          </a:p>
        </p:txBody>
      </p:sp>
      <p:sp>
        <p:nvSpPr>
          <p:cNvPr id="70660" name="Slide Number Placeholder 3"/>
          <p:cNvSpPr>
            <a:spLocks noGrp="1"/>
          </p:cNvSpPr>
          <p:nvPr>
            <p:ph type="sldNum" sz="quarter" idx="5"/>
          </p:nvPr>
        </p:nvSpPr>
        <p:spPr>
          <a:noFill/>
        </p:spPr>
        <p:txBody>
          <a:bodyPr/>
          <a:lstStyle/>
          <a:p>
            <a:fld id="{06D23D06-7937-4F56-BEF5-301FF51D2918}" type="slidenum">
              <a:rPr lang="en-US" smtClean="0"/>
              <a:pPr/>
              <a:t>23</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2446481-7967-4C40-B7CB-5C00D11D4DA2}" type="slidenum">
              <a:rPr lang="en-US" smtClean="0"/>
              <a:pPr/>
              <a:t>24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Maybe: Brief introduction here of a theme that you will start to see develop. Full details will evolve in coming lectures.</a:t>
            </a:r>
          </a:p>
          <a:p>
            <a:pPr eaLnBrk="1" hangingPunct="1"/>
            <a:r>
              <a:rPr lang="en-US" smtClean="0"/>
              <a:t>TBD: Fix up to match Comer, Murdocca and Null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smtClean="0"/>
              <a:t>A final design principle! </a:t>
            </a:r>
          </a:p>
          <a:p>
            <a:endParaRPr lang="en-US" smtClean="0"/>
          </a:p>
          <a:p>
            <a:r>
              <a:rPr lang="en-US" smtClean="0"/>
              <a:t>Read definition and the advantages for the programmer.</a:t>
            </a:r>
          </a:p>
          <a:p>
            <a:endParaRPr lang="en-US" smtClean="0"/>
          </a:p>
          <a:p>
            <a:r>
              <a:rPr lang="en-US" smtClean="0"/>
              <a:t>Then read Comers:  This principle is one aspect of the aesthetics and elegance of the instruction set!</a:t>
            </a:r>
          </a:p>
          <a:p>
            <a:r>
              <a:rPr lang="en-US" smtClean="0"/>
              <a:t>Yes, an architect considers how the ISA looks to the programmer, how well do instructions combine to perform common programming tasks? Are the instruction balanced (if it has right-shift, does it also have left-shift).  Elegance is a subjective judgement and requires experience, although orthogonality is one measurable facet.</a:t>
            </a:r>
          </a:p>
          <a:p>
            <a:endParaRPr lang="en-US" smtClean="0"/>
          </a:p>
          <a:p>
            <a:endParaRPr lang="en-US" smtClean="0"/>
          </a:p>
          <a:p>
            <a:r>
              <a:rPr lang="en-US" smtClean="0"/>
              <a:t>Comer, page 80</a:t>
            </a:r>
          </a:p>
          <a:p>
            <a:endParaRPr lang="en-US" smtClean="0"/>
          </a:p>
          <a:p>
            <a:r>
              <a:rPr lang="en-US" smtClean="0"/>
              <a:t>Now it is time to learn an ISA</a:t>
            </a:r>
          </a:p>
          <a:p>
            <a:endParaRPr lang="en-US" smtClean="0"/>
          </a:p>
        </p:txBody>
      </p:sp>
      <p:sp>
        <p:nvSpPr>
          <p:cNvPr id="72708" name="Slide Number Placeholder 3"/>
          <p:cNvSpPr>
            <a:spLocks noGrp="1"/>
          </p:cNvSpPr>
          <p:nvPr>
            <p:ph type="sldNum" sz="quarter" idx="5"/>
          </p:nvPr>
        </p:nvSpPr>
        <p:spPr>
          <a:noFill/>
        </p:spPr>
        <p:txBody>
          <a:bodyPr/>
          <a:lstStyle/>
          <a:p>
            <a:fld id="{78E947B1-1D42-4DAA-81EF-BFE3369A436F}" type="slidenum">
              <a:rPr lang="en-US" smtClean="0"/>
              <a:pPr/>
              <a:t>25</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8C1784C-451C-434C-AC33-3004B54BBD4E}" type="slidenum">
              <a:rPr lang="en-US" smtClean="0"/>
              <a:pPr/>
              <a:t>26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lvl="1" eaLnBrk="1" hangingPunct="1"/>
            <a:r>
              <a:rPr lang="en-US" smtClean="0"/>
              <a:t>Number of opcodes varies from machine to machine</a:t>
            </a:r>
          </a:p>
          <a:p>
            <a:pPr lvl="1" eaLnBrk="1" hangingPunct="1"/>
            <a:r>
              <a:rPr lang="en-US" smtClean="0"/>
              <a:t>TBD: Find out Murdocca’s load/store, page 104</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05F1E82-74AD-4FCE-A72F-BE39D47557EE}" type="slidenum">
              <a:rPr lang="en-US" smtClean="0"/>
              <a:pPr/>
              <a:t>27</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a:p>
            <a:pPr eaLnBrk="1" hangingPunct="1"/>
            <a:r>
              <a:rPr lang="en-US" dirty="0" smtClean="0"/>
              <a:t>Conditional Jumps are predicated on the use of flags registers; that flag register was set by previous instruction which was probably an arithmetic/logic instructions.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713BDC0-47D9-48AC-A87C-9BBA9B6DE508}" type="slidenum">
              <a:rPr lang="en-US" smtClean="0"/>
              <a:pPr/>
              <a:t>3</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lnSpc>
                <a:spcPct val="90000"/>
              </a:lnSpc>
            </a:pPr>
            <a:endParaRPr lang="en-US" sz="900" dirty="0" smtClean="0"/>
          </a:p>
          <a:p>
            <a:pPr eaLnBrk="1" hangingPunct="1">
              <a:lnSpc>
                <a:spcPct val="90000"/>
              </a:lnSpc>
            </a:pPr>
            <a:r>
              <a:rPr lang="en-US" sz="900" dirty="0" smtClean="0"/>
              <a:t>Internal storage versus register set : Most texts will say that an ISA is given by a CPU’s instruction set and its register set.  In completely general and formal terms, it is really its internal storage architecture. It’s just that registers are so pervasively used, everyone forgets there are alternatives.  We shall look at these alternatives in the next few slides.</a:t>
            </a:r>
          </a:p>
          <a:p>
            <a:pPr eaLnBrk="1" hangingPunct="1">
              <a:lnSpc>
                <a:spcPct val="90000"/>
              </a:lnSpc>
            </a:pPr>
            <a:endParaRPr lang="en-US" sz="900" dirty="0" smtClean="0"/>
          </a:p>
          <a:p>
            <a:pPr eaLnBrk="1" hangingPunct="1">
              <a:lnSpc>
                <a:spcPct val="90000"/>
              </a:lnSpc>
            </a:pPr>
            <a:r>
              <a:rPr lang="en-US" sz="900" dirty="0" smtClean="0"/>
              <a:t>But first let’s look at an instruction to introduce the terms : </a:t>
            </a:r>
            <a:r>
              <a:rPr lang="en-US" sz="900" dirty="0" err="1" smtClean="0"/>
              <a:t>opcode</a:t>
            </a:r>
            <a:r>
              <a:rPr lang="en-US" sz="900" dirty="0" smtClean="0"/>
              <a:t> and operand,   and assembly versus machine,  and execution semantics.</a:t>
            </a:r>
          </a:p>
          <a:p>
            <a:pPr eaLnBrk="1" hangingPunct="1">
              <a:lnSpc>
                <a:spcPct val="90000"/>
              </a:lnSpc>
            </a:pPr>
            <a:endParaRPr lang="en-US" sz="900" dirty="0" smtClean="0"/>
          </a:p>
          <a:p>
            <a:pPr eaLnBrk="1" hangingPunct="1">
              <a:lnSpc>
                <a:spcPct val="90000"/>
              </a:lnSpc>
            </a:pPr>
            <a:r>
              <a:rPr lang="en-US" sz="900" dirty="0" smtClean="0"/>
              <a:t>Question: Which execution semantics is correct ? Both are.  Explain source and destination operands.</a:t>
            </a:r>
          </a:p>
          <a:p>
            <a:pPr eaLnBrk="1" hangingPunct="1">
              <a:lnSpc>
                <a:spcPct val="90000"/>
              </a:lnSpc>
            </a:pPr>
            <a:endParaRPr lang="en-US" sz="900" dirty="0" smtClean="0"/>
          </a:p>
          <a:p>
            <a:pPr eaLnBrk="1" hangingPunct="1">
              <a:lnSpc>
                <a:spcPct val="90000"/>
              </a:lnSpc>
            </a:pPr>
            <a:r>
              <a:rPr lang="en-US" sz="900" dirty="0" smtClean="0"/>
              <a:t>Question: If I show you this particular machine encoding of this particular instruction, what can you say about the </a:t>
            </a:r>
            <a:r>
              <a:rPr lang="en-US" sz="900" dirty="0" err="1" smtClean="0"/>
              <a:t>opcode</a:t>
            </a:r>
            <a:r>
              <a:rPr lang="en-US" sz="900" dirty="0" smtClean="0"/>
              <a:t> and operands.</a:t>
            </a:r>
          </a:p>
          <a:p>
            <a:pPr eaLnBrk="1" hangingPunct="1">
              <a:lnSpc>
                <a:spcPct val="90000"/>
              </a:lnSpc>
              <a:buFontTx/>
              <a:buChar char="•"/>
            </a:pPr>
            <a:r>
              <a:rPr lang="en-US" sz="900" dirty="0" smtClean="0"/>
              <a:t>ADD is associated with the </a:t>
            </a:r>
            <a:r>
              <a:rPr lang="en-US" sz="900" dirty="0" err="1" smtClean="0"/>
              <a:t>opcode</a:t>
            </a:r>
            <a:r>
              <a:rPr lang="en-US" sz="900" dirty="0" smtClean="0"/>
              <a:t> 0000. What if I want SUB ? Perhaps SUB = 0001</a:t>
            </a:r>
          </a:p>
          <a:p>
            <a:pPr eaLnBrk="1" hangingPunct="1">
              <a:lnSpc>
                <a:spcPct val="90000"/>
              </a:lnSpc>
              <a:buFontTx/>
              <a:buChar char="•"/>
            </a:pPr>
            <a:r>
              <a:rPr lang="en-US" sz="900" dirty="0" smtClean="0"/>
              <a:t>X must be a variable at location 0 and Y must be a variable at location 1</a:t>
            </a:r>
          </a:p>
          <a:p>
            <a:pPr eaLnBrk="1" hangingPunct="1">
              <a:lnSpc>
                <a:spcPct val="90000"/>
              </a:lnSpc>
              <a:buFontTx/>
              <a:buChar char="•"/>
            </a:pPr>
            <a:r>
              <a:rPr lang="en-US" sz="900" dirty="0" smtClean="0"/>
              <a:t>The ADD must be adding BYTEs, not WORDs (because X and Y are one address apart)</a:t>
            </a:r>
          </a:p>
          <a:p>
            <a:pPr eaLnBrk="1" hangingPunct="1">
              <a:lnSpc>
                <a:spcPct val="90000"/>
              </a:lnSpc>
              <a:buFontTx/>
              <a:buChar char="•"/>
            </a:pPr>
            <a:r>
              <a:rPr lang="en-US" sz="900" dirty="0" smtClean="0"/>
              <a:t>The address space of the memory must be 2**6 = 64 bytes long! Not very long</a:t>
            </a:r>
          </a:p>
          <a:p>
            <a:pPr lvl="1" eaLnBrk="1" hangingPunct="1">
              <a:lnSpc>
                <a:spcPct val="90000"/>
              </a:lnSpc>
              <a:buFontTx/>
              <a:buChar char="•"/>
            </a:pPr>
            <a:r>
              <a:rPr lang="en-US" sz="900" dirty="0" smtClean="0"/>
              <a:t>Here, you start to see the challenges of instruction set design: If every instruction contains addresses of operands, and addresses are 32 or 64 bits long (to handle the large amount of memory we have) then our instructions are going to start getting very long!</a:t>
            </a:r>
          </a:p>
          <a:p>
            <a:pPr lvl="2" eaLnBrk="1" hangingPunct="1">
              <a:lnSpc>
                <a:spcPct val="90000"/>
              </a:lnSpc>
              <a:buFontTx/>
              <a:buChar char="•"/>
            </a:pPr>
            <a:r>
              <a:rPr lang="en-US" sz="900" dirty="0" smtClean="0"/>
              <a:t>That in turn brings us back to the first point: internal storage versus register set …. Registers are a very efficient means of reducing addressing needs (among other things, like speed!)</a:t>
            </a:r>
          </a:p>
          <a:p>
            <a:pPr lvl="1" eaLnBrk="1" hangingPunct="1">
              <a:lnSpc>
                <a:spcPct val="90000"/>
              </a:lnSpc>
              <a:buFontTx/>
              <a:buChar char="•"/>
            </a:pPr>
            <a:endParaRPr lang="en-US" sz="9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BB69B45-D710-4BE4-85C7-6E3D18897A46}" type="slidenum">
              <a:rPr lang="en-US" smtClean="0"/>
              <a:pPr/>
              <a:t>30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Important to understand for </a:t>
            </a:r>
          </a:p>
          <a:p>
            <a:pPr eaLnBrk="1" hangingPunct="1">
              <a:buFontTx/>
              <a:buChar char="•"/>
            </a:pPr>
            <a:r>
              <a:rPr lang="en-US" smtClean="0"/>
              <a:t>Compilers</a:t>
            </a:r>
          </a:p>
          <a:p>
            <a:pPr eaLnBrk="1" hangingPunct="1">
              <a:buFontTx/>
              <a:buChar char="•"/>
            </a:pPr>
            <a:r>
              <a:rPr lang="en-US" smtClean="0"/>
              <a:t>Variable scope: local variables</a:t>
            </a:r>
          </a:p>
          <a:p>
            <a:pPr eaLnBrk="1" hangingPunct="1">
              <a:buFontTx/>
              <a:buChar char="•"/>
            </a:pPr>
            <a:r>
              <a:rPr lang="en-US" smtClean="0"/>
              <a:t>Passing by reference, passing by value</a:t>
            </a:r>
          </a:p>
          <a:p>
            <a:pPr eaLnBrk="1" hangingPunct="1">
              <a:buFontTx/>
              <a:buChar char="•"/>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1A80EE0-3E50-4F99-BFE1-A4543BFBABB9}" type="slidenum">
              <a:rPr lang="en-US" smtClean="0"/>
              <a:pPr/>
              <a:t>31</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Photocopy onto an overhead and put this on projector while showing the stack frames on the next slides.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EB638E-1010-40B7-988F-1334753E15F6}" type="slidenum">
              <a:rPr lang="en-US" smtClean="0"/>
              <a:pPr>
                <a:defRPr/>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565A4FB-206B-482E-9ED4-835BF84D4717}" type="slidenum">
              <a:rPr lang="en-US" smtClean="0"/>
              <a:pPr/>
              <a:t>39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Immediate and direct are pretty fundamental and have been a part of all the samples given so far.</a:t>
            </a:r>
          </a:p>
          <a:p>
            <a:pPr eaLnBrk="1" hangingPunct="1"/>
            <a:r>
              <a:rPr lang="en-US" smtClean="0"/>
              <a:t>The rest are all variants of indirect addressing.</a:t>
            </a:r>
          </a:p>
          <a:p>
            <a:pPr eaLnBrk="1" hangingPunct="1">
              <a:buFontTx/>
              <a:buChar char="•"/>
            </a:pPr>
            <a:r>
              <a:rPr lang="en-US" smtClean="0"/>
              <a:t>CLICK: Indirection is predicated on the separation of address and data for each memory cell.</a:t>
            </a:r>
          </a:p>
          <a:p>
            <a:pPr eaLnBrk="1" hangingPunct="1">
              <a:buFontTx/>
              <a:buChar char="•"/>
            </a:pPr>
            <a:r>
              <a:rPr lang="en-US" smtClean="0"/>
              <a:t>CLICK: A memory cell can contain data – pure and simple and numerical in nature – or it can contain another address.</a:t>
            </a:r>
          </a:p>
          <a:p>
            <a:pPr lvl="1" eaLnBrk="1" hangingPunct="1">
              <a:buFontTx/>
              <a:buChar char="•"/>
            </a:pPr>
            <a:r>
              <a:rPr lang="en-US" smtClean="0"/>
              <a:t>Addresses are data !!</a:t>
            </a:r>
          </a:p>
          <a:p>
            <a:pPr eaLnBrk="1" hangingPunct="1">
              <a:buFontTx/>
              <a:buChar char="•"/>
            </a:pPr>
            <a:r>
              <a:rPr lang="en-US" smtClean="0"/>
              <a:t>Indirection is fundamental to pointers, dynamic allocation of heap memory, objects….</a:t>
            </a:r>
          </a:p>
          <a:p>
            <a:pPr eaLnBrk="1" hangingPunct="1">
              <a:buFontTx/>
              <a:buChar char="•"/>
            </a:pPr>
            <a:r>
              <a:rPr lang="en-US" smtClean="0"/>
              <a:t>Indirection is also a principle that you will meet repeatedly in memory systems, with caching and with virtual memory</a:t>
            </a:r>
          </a:p>
          <a:p>
            <a:pPr eaLnBrk="1" hangingPunct="1"/>
            <a:endParaRPr lang="en-US" smtClean="0"/>
          </a:p>
          <a:p>
            <a:pPr eaLnBrk="1" hangingPunct="1"/>
            <a:r>
              <a:rPr lang="en-US" smtClean="0"/>
              <a:t>From the book ….</a:t>
            </a:r>
          </a:p>
          <a:p>
            <a:pPr eaLnBrk="1" hangingPunct="1"/>
            <a:r>
              <a:rPr lang="en-US" smtClean="0"/>
              <a:t>But I find the next slide more visually understandable.</a:t>
            </a:r>
          </a:p>
          <a:p>
            <a:pPr eaLnBrk="1" hangingPunct="1"/>
            <a:endParaRPr lang="en-US" smtClean="0"/>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5D77C05-1456-4321-9354-99B105A6301E}" type="slidenum">
              <a:rPr lang="en-US" smtClean="0"/>
              <a:pPr/>
              <a:t>41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The full copy for those who want to print.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AA654D1-7023-4568-BAC0-00F1B1181B4F}" type="slidenum">
              <a:rPr lang="en-US" smtClean="0"/>
              <a:pPr/>
              <a:t>44</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TBD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0C3F835-04CB-4855-AAA7-1FA22F44659D}" type="slidenum">
              <a:rPr lang="en-US" smtClean="0"/>
              <a:pPr/>
              <a:t>46</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Show quickly this slide and next, just to show that different processors have same concepts.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1BF7240-E828-4242-AD5E-477F97B38FD8}" type="slidenum">
              <a:rPr lang="en-US" smtClean="0"/>
              <a:pPr/>
              <a:t>52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A pocket pager contains a small processor with 27eight-bit words of memory. The ISA has four registers: R0, R1, R2, and R3. The instruction set is shown in </a:t>
            </a:r>
            <a:r>
              <a:rPr lang="en-US" smtClean="0">
                <a:hlinkClick r:id="rId3"/>
              </a:rPr>
              <a:t>Figure 4-36</a:t>
            </a:r>
            <a:r>
              <a:rPr lang="en-US" smtClean="0"/>
              <a:t>, as well as the bit patterns that correspond to each register, the instruction format, and the modes, which determine if the operand is a register (mode bit = 0) or the operand is a memory location (mode bit = 1). Either or both of the operands can be registers, but both operands cannot be memory locations. If the source or destination is a memory location, then the corresponding source or destination field in the instruction is not used, since the address field is used instead.</a:t>
            </a:r>
          </a:p>
          <a:p>
            <a:pPr eaLnBrk="1" hangingPunct="1"/>
            <a:endParaRPr lang="en-US" smtClean="0"/>
          </a:p>
          <a:p>
            <a:pPr eaLnBrk="1" hangingPunct="1"/>
            <a:r>
              <a:rPr lang="en-US" smtClean="0"/>
              <a:t>Write a program using object code (not assembly code) that swaps the contents of registers R0 and R1. You are free to use the other registers as necessary, but do not use memory. Use no more than four lines of code (fewer lines are possible). Place 0s in any positions where the value does not matter.</a:t>
            </a:r>
          </a:p>
          <a:p>
            <a:pPr eaLnBrk="1" hangingPunct="1"/>
            <a:r>
              <a:rPr lang="en-US" smtClean="0"/>
              <a:t/>
            </a:r>
            <a:br>
              <a:rPr lang="en-US" smtClean="0"/>
            </a:br>
            <a:r>
              <a:rPr lang="en-US" smtClean="0"/>
              <a:t>(b) Write a program using object code that swaps the contents of memory locations 12 and 13. As in part (a), you are free to use the other registers as necessary, but do not use other memory locations. Place 0s in any positions where the value does not matter.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smtClean="0"/>
          </a:p>
        </p:txBody>
      </p:sp>
      <p:sp>
        <p:nvSpPr>
          <p:cNvPr id="82948" name="Slide Number Placeholder 3"/>
          <p:cNvSpPr>
            <a:spLocks noGrp="1"/>
          </p:cNvSpPr>
          <p:nvPr>
            <p:ph type="sldNum" sz="quarter" idx="5"/>
          </p:nvPr>
        </p:nvSpPr>
        <p:spPr>
          <a:noFill/>
        </p:spPr>
        <p:txBody>
          <a:bodyPr/>
          <a:lstStyle/>
          <a:p>
            <a:fld id="{5A3E7B56-97CA-4962-838D-0521CA87D6A5}" type="slidenum">
              <a:rPr lang="en-US" smtClean="0"/>
              <a:pPr/>
              <a:t>53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BEE47BF-D3B2-43CE-83A0-1324E652F481}" type="slidenum">
              <a:rPr lang="en-US" smtClean="0"/>
              <a:pPr/>
              <a:t>54</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Comer, page 87</a:t>
            </a:r>
          </a:p>
          <a:p>
            <a:pPr eaLnBrk="1" hangingPunct="1"/>
            <a:endParaRPr lang="en-US" smtClean="0"/>
          </a:p>
          <a:p>
            <a:pPr eaLnBrk="1" hangingPunct="1"/>
            <a:r>
              <a:rPr lang="en-US" smtClean="0"/>
              <a:t>Operand addressing exposes the central weakness of Von Neumann : memory access can become a bottleneck. Because instructions are stored in memory, a processor must make at least one memory reference per instruction. If one of more operands specify items in memory, the processor must make additional memory references to fetch or store values. To optimize performance and avoid the bottleneck, operands must be taken from registers instead of memory.</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C3B7080-9C6F-4987-A6F1-2CC345FCE399}" type="slidenum">
              <a:rPr lang="en-US" smtClean="0"/>
              <a:pPr/>
              <a:t>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marL="232515" indent="-232515" eaLnBrk="1" hangingPunct="1"/>
            <a:r>
              <a:rPr lang="en-US" sz="900" dirty="0" smtClean="0"/>
              <a:t>Virtually all contemporary computer designs are based on the concepts developed by von Neumann. Same System Bus model as before, but with some internal components now shown. (Names shown are generic and will vary depending on the particular processor you are using, although the concepts are all the same)</a:t>
            </a:r>
          </a:p>
          <a:p>
            <a:pPr marL="232515" indent="-232515" eaLnBrk="1" hangingPunct="1"/>
            <a:endParaRPr lang="en-US" sz="900" dirty="0" smtClean="0">
              <a:solidFill>
                <a:schemeClr val="accent2"/>
              </a:solidFill>
            </a:endParaRPr>
          </a:p>
          <a:p>
            <a:pPr marL="232515" indent="-232515" eaLnBrk="1" hangingPunct="1">
              <a:buFontTx/>
              <a:buAutoNum type="arabicPeriod"/>
            </a:pPr>
            <a:r>
              <a:rPr lang="en-US" sz="900" dirty="0" smtClean="0">
                <a:solidFill>
                  <a:schemeClr val="accent2"/>
                </a:solidFill>
              </a:rPr>
              <a:t>Stored Program Concept:</a:t>
            </a:r>
            <a:r>
              <a:rPr lang="en-US" sz="900" dirty="0" smtClean="0"/>
              <a:t> Data &amp; instructions are stored in a read-write memory</a:t>
            </a:r>
          </a:p>
          <a:p>
            <a:pPr marL="232515" indent="-232515" eaLnBrk="1" hangingPunct="1">
              <a:buFontTx/>
              <a:buAutoNum type="arabicPeriod"/>
            </a:pPr>
            <a:r>
              <a:rPr lang="en-US" sz="900" dirty="0" smtClean="0"/>
              <a:t>Contents of memory are accessible by location (address) = { read, write }</a:t>
            </a:r>
          </a:p>
          <a:p>
            <a:pPr marL="697545" lvl="1" indent="-232515" eaLnBrk="1" hangingPunct="1">
              <a:buFontTx/>
              <a:buChar char="•"/>
            </a:pPr>
            <a:r>
              <a:rPr lang="en-US" sz="900" dirty="0" smtClean="0"/>
              <a:t> Memory: Notice the addresses on the right side, showing memory as an array of Byte locations from 0 to n-1.</a:t>
            </a:r>
          </a:p>
          <a:p>
            <a:pPr marL="697545" lvl="1" indent="-232515" eaLnBrk="1" hangingPunct="1">
              <a:buFontTx/>
              <a:buChar char="•"/>
            </a:pPr>
            <a:r>
              <a:rPr lang="en-US" sz="900" dirty="0" smtClean="0"/>
              <a:t>By convention: Width of memory cell is 1 byte (8 bits wide)</a:t>
            </a:r>
          </a:p>
          <a:p>
            <a:pPr marL="697545" lvl="1" indent="-232515" eaLnBrk="1" hangingPunct="1">
              <a:buFontTx/>
              <a:buChar char="•"/>
            </a:pPr>
            <a:r>
              <a:rPr lang="en-US" sz="900" dirty="0" smtClean="0"/>
              <a:t>Data widths = 16,32, 64 …. Implemented as sequentially addressed cells</a:t>
            </a:r>
          </a:p>
          <a:p>
            <a:pPr marL="232515" indent="-232515" eaLnBrk="1" hangingPunct="1">
              <a:buFontTx/>
              <a:buAutoNum type="arabicPeriod"/>
            </a:pPr>
            <a:r>
              <a:rPr lang="en-US" sz="900" dirty="0" smtClean="0"/>
              <a:t>Execution occurs in a sequential version (unless explicitly modified) </a:t>
            </a:r>
          </a:p>
          <a:p>
            <a:pPr marL="697545" lvl="1" indent="-232515" eaLnBrk="1" hangingPunct="1">
              <a:buFontTx/>
              <a:buChar char="•"/>
            </a:pPr>
            <a:r>
              <a:rPr lang="en-US" sz="900" dirty="0" smtClean="0"/>
              <a:t>Consequence: In the CPU, we see Execution Unit as well as PC, IR</a:t>
            </a:r>
          </a:p>
          <a:p>
            <a:pPr marL="232515" indent="-232515" eaLnBrk="1" hangingPunct="1">
              <a:buFontTx/>
              <a:buChar char="•"/>
            </a:pPr>
            <a:r>
              <a:rPr lang="en-US" sz="900" dirty="0" smtClean="0"/>
              <a:t>I/O : </a:t>
            </a:r>
          </a:p>
          <a:p>
            <a:pPr marL="232515" indent="-232515" eaLnBrk="1" hangingPunct="1">
              <a:buFontTx/>
              <a:buChar char="•"/>
            </a:pPr>
            <a:r>
              <a:rPr lang="en-US" sz="900" dirty="0" smtClean="0"/>
              <a:t>Notice the centrality of the CPU.</a:t>
            </a:r>
          </a:p>
          <a:p>
            <a:pPr marL="232515" indent="-232515" eaLnBrk="1" hangingPunct="1">
              <a:buFontTx/>
              <a:buChar char="•"/>
            </a:pPr>
            <a:endParaRPr lang="en-US" sz="900" dirty="0" smtClean="0"/>
          </a:p>
          <a:p>
            <a:pPr marL="232515" indent="-232515" eaLnBrk="1" hangingPunct="1"/>
            <a:r>
              <a:rPr lang="en-US" sz="900" dirty="0" smtClean="0"/>
              <a:t>Notes on Execution Unit are concerned with registers INSIDE execution unit (Inside not shown).  These </a:t>
            </a:r>
            <a:r>
              <a:rPr lang="en-US" sz="900" b="1" i="1" dirty="0" smtClean="0"/>
              <a:t>programming registers</a:t>
            </a:r>
            <a:r>
              <a:rPr lang="en-US" sz="900" dirty="0" smtClean="0"/>
              <a:t> differ from machine to machine, and are part of a machine’s ISA.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EB638E-1010-40B7-988F-1334753E15F6}" type="slidenum">
              <a:rPr lang="en-US" smtClean="0"/>
              <a:pPr>
                <a:defRPr/>
              </a:pPr>
              <a:t>55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Four</a:t>
            </a:r>
            <a:r>
              <a:rPr lang="en-US" baseline="0" dirty="0" smtClean="0"/>
              <a:t> main parts</a:t>
            </a:r>
          </a:p>
          <a:p>
            <a:pPr marL="219980" indent="-219980">
              <a:buAutoNum type="arabicParenR"/>
            </a:pPr>
            <a:r>
              <a:rPr lang="en-US" baseline="0" dirty="0" smtClean="0"/>
              <a:t>Execution engine: PC register and other implementation-dependent registers.</a:t>
            </a:r>
          </a:p>
          <a:p>
            <a:pPr marL="659939" lvl="1" indent="-219980">
              <a:buFont typeface="Arial" pitchFamily="34" charset="0"/>
              <a:buChar char="•"/>
            </a:pPr>
            <a:r>
              <a:rPr lang="en-US" baseline="0" dirty="0" smtClean="0"/>
              <a:t>Question: PC register is 32 bits so what is the address range of a JVM? 4 gigabyte</a:t>
            </a:r>
          </a:p>
          <a:p>
            <a:pPr marL="219980" indent="-219980">
              <a:buAutoNum type="arabicParenR"/>
            </a:pPr>
            <a:r>
              <a:rPr lang="en-US" dirty="0" smtClean="0"/>
              <a:t>Method area (or class area) contains information</a:t>
            </a:r>
            <a:r>
              <a:rPr lang="en-US" baseline="0" dirty="0" smtClean="0"/>
              <a:t> on each class program by the .class file</a:t>
            </a:r>
          </a:p>
          <a:p>
            <a:pPr marL="659939" lvl="1" indent="-219980">
              <a:buFont typeface="Arial" pitchFamily="34" charset="0"/>
              <a:buChar char="•"/>
            </a:pPr>
            <a:r>
              <a:rPr lang="en-US" baseline="0" dirty="0" smtClean="0"/>
              <a:t>The method code for each class</a:t>
            </a:r>
          </a:p>
          <a:p>
            <a:pPr marL="659939" lvl="1" indent="-219980">
              <a:buFont typeface="Arial" pitchFamily="34" charset="0"/>
              <a:buChar char="•"/>
            </a:pPr>
            <a:r>
              <a:rPr lang="en-US" baseline="0" dirty="0" smtClean="0"/>
              <a:t>The class data members.</a:t>
            </a:r>
          </a:p>
          <a:p>
            <a:pPr marL="219980" indent="-219980">
              <a:buAutoNum type="arabicParenR"/>
            </a:pPr>
            <a:endParaRPr lang="en-US" baseline="0" dirty="0" smtClean="0"/>
          </a:p>
          <a:p>
            <a:pPr marL="219980" indent="-219980">
              <a:buAutoNum type="arabicParenR"/>
            </a:pPr>
            <a:r>
              <a:rPr lang="en-US" baseline="0" dirty="0" smtClean="0"/>
              <a:t>Heap: contains objects. Whenever an object is created, an area for it is dynamically allocated in the heap.  Contains the data fields, not the methods.</a:t>
            </a:r>
          </a:p>
          <a:p>
            <a:pPr marL="659939" lvl="1" indent="-219980">
              <a:buFont typeface="Arial" pitchFamily="34" charset="0"/>
              <a:buChar char="•"/>
            </a:pPr>
            <a:r>
              <a:rPr lang="en-US" baseline="0" dirty="0" smtClean="0"/>
              <a:t>Periodically, a garbage collector runs to </a:t>
            </a:r>
            <a:r>
              <a:rPr lang="en-US" baseline="0" dirty="0" err="1" smtClean="0"/>
              <a:t>deallocate</a:t>
            </a:r>
            <a:r>
              <a:rPr lang="en-US" baseline="0" dirty="0" smtClean="0"/>
              <a:t> the storage for objects that are no longer referenced.</a:t>
            </a:r>
          </a:p>
          <a:p>
            <a:pPr marL="219980" indent="-219980">
              <a:buAutoNum type="arabicParenR"/>
            </a:pPr>
            <a:r>
              <a:rPr lang="en-US" baseline="0" dirty="0" smtClean="0"/>
              <a:t>Stack: </a:t>
            </a:r>
          </a:p>
          <a:p>
            <a:pPr marL="659939" lvl="1" indent="-219980">
              <a:buFont typeface="Arial" pitchFamily="34" charset="0"/>
              <a:buChar char="•"/>
            </a:pPr>
            <a:r>
              <a:rPr lang="en-US" baseline="0" dirty="0" smtClean="0"/>
              <a:t>Whenever a method is called, a FRAME for that method is pushed onto the top of the Java stack.  The top frame is always for the currently executing method.</a:t>
            </a:r>
          </a:p>
          <a:p>
            <a:pPr marL="219980" indent="-219980">
              <a:buFont typeface="Arial" pitchFamily="34" charset="0"/>
              <a:buChar char="•"/>
            </a:pPr>
            <a:r>
              <a:rPr lang="en-US" baseline="0" dirty="0" smtClean="0"/>
              <a:t>Each frame consists of 1) a local variable array and an </a:t>
            </a:r>
            <a:r>
              <a:rPr lang="en-US" b="1" baseline="0" dirty="0" smtClean="0"/>
              <a:t>operand stack</a:t>
            </a:r>
            <a:r>
              <a:rPr lang="en-US" baseline="0" dirty="0" smtClean="0"/>
              <a:t> (holding area for operands and return results)</a:t>
            </a:r>
          </a:p>
          <a:p>
            <a:pPr marL="659939" lvl="1" indent="-21998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8EEB638E-1010-40B7-988F-1334753E15F6}" type="slidenum">
              <a:rPr lang="en-US" smtClean="0"/>
              <a:pPr>
                <a:defRPr/>
              </a:pPr>
              <a:t>57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Push 3</a:t>
            </a:r>
          </a:p>
          <a:p>
            <a:r>
              <a:rPr lang="en-US" dirty="0" smtClean="0"/>
              <a:t>Push 6</a:t>
            </a:r>
          </a:p>
          <a:p>
            <a:r>
              <a:rPr lang="en-US" dirty="0" smtClean="0"/>
              <a:t>Pop</a:t>
            </a:r>
            <a:r>
              <a:rPr lang="en-US" baseline="0" dirty="0" smtClean="0"/>
              <a:t> 6 and 3, and push result = 9</a:t>
            </a:r>
          </a:p>
          <a:p>
            <a:r>
              <a:rPr lang="en-US" baseline="0" dirty="0" smtClean="0"/>
              <a:t>Push 130</a:t>
            </a:r>
          </a:p>
          <a:p>
            <a:r>
              <a:rPr lang="en-US" baseline="0" dirty="0" smtClean="0"/>
              <a:t>Add 130 and 9, and push sum = 139</a:t>
            </a:r>
          </a:p>
          <a:p>
            <a:endParaRPr lang="en-US" dirty="0"/>
          </a:p>
        </p:txBody>
      </p:sp>
      <p:sp>
        <p:nvSpPr>
          <p:cNvPr id="4" name="Slide Number Placeholder 3"/>
          <p:cNvSpPr>
            <a:spLocks noGrp="1"/>
          </p:cNvSpPr>
          <p:nvPr>
            <p:ph type="sldNum" sz="quarter" idx="10"/>
          </p:nvPr>
        </p:nvSpPr>
        <p:spPr/>
        <p:txBody>
          <a:bodyPr/>
          <a:lstStyle/>
          <a:p>
            <a:pPr>
              <a:defRPr/>
            </a:pPr>
            <a:fld id="{8EEB638E-1010-40B7-988F-1334753E15F6}" type="slidenum">
              <a:rPr lang="en-US" smtClean="0"/>
              <a:pPr>
                <a:defRPr/>
              </a:pPr>
              <a:t>62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a:buFont typeface="Arial" pitchFamily="34" charset="0"/>
              <a:buChar char="•"/>
            </a:pPr>
            <a:r>
              <a:rPr lang="en-US" dirty="0" smtClean="0"/>
              <a:t>It creates a frame for the called method and pushed it </a:t>
            </a:r>
            <a:r>
              <a:rPr lang="en-US" dirty="0" err="1" smtClean="0"/>
              <a:t>onth</a:t>
            </a:r>
            <a:r>
              <a:rPr lang="en-US" dirty="0" smtClean="0"/>
              <a:t> the Java stack</a:t>
            </a:r>
          </a:p>
          <a:p>
            <a:pPr>
              <a:buFont typeface="Arial" pitchFamily="34" charset="0"/>
              <a:buChar char="•"/>
            </a:pPr>
            <a:r>
              <a:rPr lang="en-US" dirty="0" smtClean="0"/>
              <a:t>It pops the arguments from the caller’s operand stack and places them in the called </a:t>
            </a:r>
            <a:r>
              <a:rPr lang="en-US" dirty="0" err="1" smtClean="0"/>
              <a:t>methods’s</a:t>
            </a:r>
            <a:r>
              <a:rPr lang="en-US" dirty="0" smtClean="0"/>
              <a:t> local variable array</a:t>
            </a:r>
          </a:p>
          <a:p>
            <a:pPr lvl="1">
              <a:buFont typeface="Arial" pitchFamily="34" charset="0"/>
              <a:buChar char="•"/>
            </a:pPr>
            <a:r>
              <a:rPr lang="en-US" baseline="0" dirty="0" smtClean="0"/>
              <a:t> </a:t>
            </a:r>
            <a:r>
              <a:rPr lang="en-US" dirty="0" smtClean="0"/>
              <a:t>If the called method is static, </a:t>
            </a:r>
            <a:r>
              <a:rPr lang="en-US" dirty="0" err="1" smtClean="0"/>
              <a:t>arguemnts</a:t>
            </a:r>
            <a:r>
              <a:rPr lang="en-US" dirty="0" smtClean="0"/>
              <a:t> are placed in the local variable array</a:t>
            </a:r>
            <a:r>
              <a:rPr lang="en-US" baseline="0" dirty="0" smtClean="0"/>
              <a:t> starting with 0</a:t>
            </a:r>
          </a:p>
          <a:p>
            <a:pPr lvl="1">
              <a:buFont typeface="Arial" pitchFamily="34" charset="0"/>
              <a:buChar char="•"/>
            </a:pPr>
            <a:r>
              <a:rPr lang="en-US" baseline="0" dirty="0" smtClean="0"/>
              <a:t> If the called method is instance, arguments are placed in local variable array at 1 and local variable 0 is the reference to the object that contains the called method.</a:t>
            </a:r>
          </a:p>
          <a:p>
            <a:pPr>
              <a:buFont typeface="Arial" pitchFamily="34" charset="0"/>
              <a:buChar char="•"/>
            </a:pPr>
            <a:r>
              <a:rPr lang="en-US" baseline="0" dirty="0" smtClean="0"/>
              <a:t>Control is transferred to the called method.</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8EEB638E-1010-40B7-988F-1334753E15F6}" type="slidenum">
              <a:rPr lang="en-US" smtClean="0"/>
              <a:pPr>
                <a:defRPr/>
              </a:pPr>
              <a:t>63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Code assumes variable sp points to the op of the operand stack</a:t>
            </a:r>
          </a:p>
          <a:p>
            <a:r>
              <a:rPr lang="en-US" baseline="0" dirty="0" smtClean="0"/>
              <a:t>   *sp or sp[0] access top item</a:t>
            </a:r>
          </a:p>
          <a:p>
            <a:r>
              <a:rPr lang="en-US" baseline="0" dirty="0" smtClean="0"/>
              <a:t>   *(sp+1) or sp[1] accesses item just below top</a:t>
            </a:r>
          </a:p>
          <a:p>
            <a:endParaRPr lang="en-US" baseline="0" dirty="0" smtClean="0"/>
          </a:p>
          <a:p>
            <a:r>
              <a:rPr lang="en-US" baseline="0" dirty="0" smtClean="0"/>
              <a:t>Code assumes variable </a:t>
            </a:r>
            <a:r>
              <a:rPr lang="en-US" baseline="0" dirty="0" err="1" smtClean="0"/>
              <a:t>ap</a:t>
            </a:r>
            <a:r>
              <a:rPr lang="en-US" baseline="0" dirty="0" smtClean="0"/>
              <a:t> points to first local variable in the local variable array</a:t>
            </a:r>
          </a:p>
          <a:p>
            <a:r>
              <a:rPr lang="en-US" baseline="0" dirty="0" smtClean="0"/>
              <a:t>   *</a:t>
            </a:r>
            <a:r>
              <a:rPr lang="en-US" baseline="0" dirty="0" err="1" smtClean="0"/>
              <a:t>ap</a:t>
            </a:r>
            <a:r>
              <a:rPr lang="en-US" baseline="0" dirty="0" smtClean="0"/>
              <a:t> accesses first variable, *(ap+1) accesses next</a:t>
            </a:r>
          </a:p>
          <a:p>
            <a:endParaRPr lang="en-US" baseline="0" dirty="0" smtClean="0"/>
          </a:p>
          <a:p>
            <a:r>
              <a:rPr lang="en-US" baseline="0" dirty="0" smtClean="0"/>
              <a:t>In fetch: only operand is fetched. Additional operands are fetched during the execute step.</a:t>
            </a:r>
          </a:p>
          <a:p>
            <a:r>
              <a:rPr lang="en-US" baseline="0" dirty="0" smtClean="0"/>
              <a:t>   but pc is increments so it points to the beginning of next instruction.</a:t>
            </a:r>
          </a:p>
          <a:p>
            <a:endParaRPr lang="en-US" baseline="0" dirty="0" smtClean="0"/>
          </a:p>
          <a:p>
            <a:r>
              <a:rPr lang="en-US" baseline="0" dirty="0" smtClean="0"/>
              <a:t>Decoding is done with a select, each case of which execute on instruction.</a:t>
            </a:r>
          </a:p>
          <a:p>
            <a:endParaRPr lang="en-US" baseline="0" dirty="0" smtClean="0"/>
          </a:p>
        </p:txBody>
      </p:sp>
      <p:sp>
        <p:nvSpPr>
          <p:cNvPr id="4" name="Slide Number Placeholder 3"/>
          <p:cNvSpPr>
            <a:spLocks noGrp="1"/>
          </p:cNvSpPr>
          <p:nvPr>
            <p:ph type="sldNum" sz="quarter" idx="10"/>
          </p:nvPr>
        </p:nvSpPr>
        <p:spPr/>
        <p:txBody>
          <a:bodyPr/>
          <a:lstStyle/>
          <a:p>
            <a:pPr>
              <a:defRPr/>
            </a:pPr>
            <a:fld id="{8EEB638E-1010-40B7-988F-1334753E15F6}" type="slidenum">
              <a:rPr lang="en-US" smtClean="0"/>
              <a:pPr>
                <a:defRPr/>
              </a:pPr>
              <a:t>64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0209E83-F659-4504-92E5-4093A888E98A}" type="slidenum">
              <a:rPr lang="en-US" smtClean="0"/>
              <a:pPr/>
              <a:t>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Null &amp; Lobur, page 186</a:t>
            </a:r>
          </a:p>
          <a:p>
            <a:pPr eaLnBrk="1" hangingPunct="1"/>
            <a:endParaRPr lang="en-US" smtClean="0"/>
          </a:p>
          <a:p>
            <a:pPr eaLnBrk="1" hangingPunct="1"/>
            <a:r>
              <a:rPr lang="en-US" smtClean="0"/>
              <a:t>A brief introducti</a:t>
            </a:r>
          </a:p>
          <a:p>
            <a:pPr eaLnBrk="1" hangingPunct="1"/>
            <a:endParaRPr lang="en-US" smtClean="0"/>
          </a:p>
          <a:p>
            <a:pPr eaLnBrk="1" hangingPunct="1"/>
            <a:r>
              <a:rPr lang="en-US" smtClean="0"/>
              <a:t>Intel 8086 and 8088: 16-bit machines</a:t>
            </a:r>
          </a:p>
          <a:p>
            <a:pPr eaLnBrk="1" hangingPunct="1"/>
            <a:r>
              <a:rPr lang="en-US" smtClean="0"/>
              <a:t>80286: also a 16-bit machine with the advantage of a larger address space</a:t>
            </a:r>
          </a:p>
          <a:p>
            <a:pPr eaLnBrk="1" hangingPunct="1"/>
            <a:r>
              <a:rPr lang="en-US" smtClean="0"/>
              <a:t>80386: 32-bit machine; all the subsequent machines have essentially the same 32-bit architecture as the 80386, called IA-32</a:t>
            </a:r>
          </a:p>
          <a:p>
            <a:pPr eaLnBrk="1" hangingPunct="1"/>
            <a:r>
              <a:rPr lang="en-US" smtClean="0"/>
              <a:t>Pentium II: memory divided into 16,834 segments</a:t>
            </a:r>
          </a:p>
          <a:p>
            <a:pPr lvl="1" eaLnBrk="1" hangingPunct="1"/>
            <a:r>
              <a:rPr lang="en-US" smtClean="0"/>
              <a:t>Every byte has its own address</a:t>
            </a:r>
          </a:p>
          <a:p>
            <a:pPr lvl="1" eaLnBrk="1" hangingPunct="1"/>
            <a:r>
              <a:rPr lang="en-US" smtClean="0"/>
              <a:t>Words are of 32 bits long stored in little-endian format</a:t>
            </a:r>
          </a:p>
          <a:p>
            <a:pPr eaLnBrk="1" hangingPunct="1"/>
            <a:r>
              <a:rPr lang="en-US" smtClean="0"/>
              <a:t>on to give background required for ISA, from the </a:t>
            </a:r>
            <a:r>
              <a:rPr lang="en-US" b="1" smtClean="0"/>
              <a:t>Programmer’s Perspective</a:t>
            </a:r>
            <a:r>
              <a:rPr lang="en-US" smtClean="0"/>
              <a:t>. Complete </a:t>
            </a:r>
            <a:r>
              <a:rPr lang="en-US" b="1" smtClean="0"/>
              <a:t>hardware</a:t>
            </a:r>
            <a:r>
              <a:rPr lang="en-US" smtClean="0"/>
              <a:t> details in a later lecture.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9FF4EB6-FA07-4AED-8013-F9F267693181}" type="slidenum">
              <a:rPr lang="en-US" smtClean="0"/>
              <a:pPr/>
              <a:t>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A digression about performance (to help underpin coming discussion on ISA design: length of instructions)…</a:t>
            </a:r>
          </a:p>
          <a:p>
            <a:pPr eaLnBrk="1" hangingPunct="1"/>
            <a:endParaRPr lang="en-US" smtClean="0"/>
          </a:p>
          <a:p>
            <a:pPr eaLnBrk="1" hangingPunct="1"/>
            <a:r>
              <a:rPr lang="en-US" smtClean="0"/>
              <a:t>Comer, page 56</a:t>
            </a:r>
          </a:p>
          <a:p>
            <a:pPr eaLnBrk="1" hangingPunct="1"/>
            <a:r>
              <a:rPr lang="en-US" smtClean="0"/>
              <a:t>Null &amp; Lobur, page 184</a:t>
            </a:r>
          </a:p>
          <a:p>
            <a:pPr eaLnBrk="1" hangingPunct="1"/>
            <a:endParaRPr lang="en-US" smtClean="0"/>
          </a:p>
          <a:p>
            <a:r>
              <a:rPr lang="en-US" smtClean="0"/>
              <a:t>Memory access is one of the most common CPU activities. Memory access is definitely an operation synchronized around the system clock or some submultiple of the system clock. That is, reading a value from memory or writing a value to memory occurs no more often than once every clock cycle. Indeed, on many 80x86 processors, it takes several clock cycles to access a memory location. The </a:t>
            </a:r>
            <a:r>
              <a:rPr lang="en-US" i="1" smtClean="0"/>
              <a:t>memory access time</a:t>
            </a:r>
            <a:r>
              <a:rPr lang="en-US" smtClean="0"/>
              <a:t> is the number of clock cycles the system requires to access a memory location; this is an important value since longer memory access times result in lower performance.. </a:t>
            </a:r>
          </a:p>
          <a:p>
            <a:endParaRPr lang="en-US" smtClean="0"/>
          </a:p>
          <a:p>
            <a:r>
              <a:rPr lang="en-US" smtClean="0"/>
              <a:t>Memory access time is the amount of time between a memory operation request (read or write) and the time the memory operation completes. Modern x86 CPUs are so much faster than memory that systems built around these CPUs often use a second clock, the bus clock, that is some sub-multiple of the CPU speed. For example, typical processors in the 100 MHz to 2 GHz range use 400MHz, 133MHz, 100MHz, or 66 MHz bus clocks (often, the bus speed is selectable on the CPU). </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sz="1100" dirty="0" smtClean="0"/>
              <a:t>Clock shown is Bus Clock!</a:t>
            </a:r>
          </a:p>
          <a:p>
            <a:pPr>
              <a:defRPr/>
            </a:pPr>
            <a:endParaRPr lang="en-US" sz="1100" dirty="0" smtClean="0"/>
          </a:p>
          <a:p>
            <a:pPr>
              <a:defRPr/>
            </a:pPr>
            <a:r>
              <a:rPr lang="en-US" sz="1100" dirty="0" smtClean="0"/>
              <a:t>When reading from memory, the memory access time is the amount of time from the point that the CPU places an address on the address bus and the CPU takes the data off the data bus. On typical x86 CPU with a one cycle memory access time, a read looks something like shown in </a:t>
            </a:r>
            <a:r>
              <a:rPr lang="en-US" sz="1100" dirty="0" smtClean="0">
                <a:hlinkClick r:id="rId3"/>
              </a:rPr>
              <a:t>Figure 1.11</a:t>
            </a:r>
            <a:r>
              <a:rPr lang="en-US" sz="1100" dirty="0" smtClean="0"/>
              <a:t>.Writing data to memory is similar (see </a:t>
            </a:r>
            <a:r>
              <a:rPr lang="en-US" sz="1100" dirty="0" smtClean="0">
                <a:hlinkClick r:id="rId3"/>
              </a:rPr>
              <a:t>Figure 1.12</a:t>
            </a:r>
            <a:r>
              <a:rPr lang="en-US" sz="1100" dirty="0" smtClean="0"/>
              <a:t>). </a:t>
            </a:r>
          </a:p>
          <a:p>
            <a:pPr>
              <a:defRPr/>
            </a:pPr>
            <a:endParaRPr lang="en-US" sz="1100" dirty="0" smtClean="0"/>
          </a:p>
          <a:p>
            <a:pPr>
              <a:defRPr/>
            </a:pPr>
            <a:r>
              <a:rPr lang="en-US" sz="1100" dirty="0" smtClean="0"/>
              <a:t>Note that the CPU doesn't wait for memory. The access time is specified by the bus clock frequency. If the memory subsystem doesn't work fast enough, the CPU will read garbage data on a memory read operation and will not properly store the data on a memory write operation. This will surely cause the system to fail. </a:t>
            </a:r>
          </a:p>
          <a:p>
            <a:pPr>
              <a:defRPr/>
            </a:pPr>
            <a:r>
              <a:rPr lang="en-US" sz="1100" dirty="0" smtClean="0"/>
              <a:t>Memory devices have various ratings, but the two major ones are capacity and speed (access time). Typical dynamic RAM (random access memory) devices have capacities of 512 (or more) megabytes and speeds of 0.25-100 ns. You can buy bigger or faster devices, but they are much more expensive. A typical 2 GHz Pentium system uses 2.5 ns (400 MHz) memory devices. </a:t>
            </a:r>
          </a:p>
          <a:p>
            <a:pPr>
              <a:defRPr/>
            </a:pPr>
            <a:r>
              <a:rPr lang="en-US" sz="1100" dirty="0" smtClean="0"/>
              <a:t>Wait just a second here! At 2 GHz the clock period is roughly 0.5 ns. How can a system designer get away with using 2.5 ns memory? The answer is </a:t>
            </a:r>
            <a:r>
              <a:rPr lang="en-US" sz="1100" i="1" dirty="0" smtClean="0"/>
              <a:t>wait states</a:t>
            </a:r>
            <a:r>
              <a:rPr lang="en-US" sz="1100" dirty="0" smtClean="0"/>
              <a:t>. </a:t>
            </a:r>
          </a:p>
          <a:p>
            <a:pPr>
              <a:defRPr/>
            </a:pPr>
            <a:endParaRPr lang="en-US" sz="1100" dirty="0" smtClean="0"/>
          </a:p>
          <a:p>
            <a:pPr>
              <a:defRPr/>
            </a:pPr>
            <a:r>
              <a:rPr lang="en-US" sz="1100" dirty="0" smtClean="0"/>
              <a:t>If cost-effective memory won't work with a fast processor, how do companies manage to sell fast PCs? One part of the answer is the wait state. For example, if you have a 2 GHz processor with a memory cycle time of 0.5 ns and you lose 2 ns to buffering and decoding, you'll need 2.5 ns memory. What if your system can only support 10 ns memory (i.e., a 100 MHz system bus)? Adding three wait states to extend the memory cycle to 10 ns (one bus clock cycle) will solve this problem. </a:t>
            </a:r>
          </a:p>
          <a:p>
            <a:pPr>
              <a:defRPr/>
            </a:pPr>
            <a:r>
              <a:rPr lang="en-US" sz="1100" dirty="0" smtClean="0"/>
              <a:t>Almost every general purpose CPU in existence provides a signal on the control bus to allow the insertion of wait states. Generally, the decoding circuitry asserts this line to delay one additional clock period, if necessary. This gives the memory sufficient access time, and the system works properly (see </a:t>
            </a:r>
            <a:r>
              <a:rPr lang="en-US" sz="1100" dirty="0" smtClean="0">
                <a:hlinkClick r:id="rId3"/>
              </a:rPr>
              <a:t>Figure 1.14</a:t>
            </a:r>
            <a:r>
              <a:rPr lang="en-US" sz="1100" dirty="0" smtClean="0"/>
              <a:t>). </a:t>
            </a:r>
          </a:p>
          <a:p>
            <a:pPr>
              <a:defRPr/>
            </a:pPr>
            <a:endParaRPr lang="en-US" sz="1100" dirty="0" smtClean="0"/>
          </a:p>
          <a:p>
            <a:pPr>
              <a:defRPr/>
            </a:pPr>
            <a:r>
              <a:rPr lang="en-US" sz="1100" dirty="0" smtClean="0"/>
              <a:t>Needless to say, from the system performance point of view, wait states are </a:t>
            </a:r>
            <a:r>
              <a:rPr lang="en-US" sz="1100" i="1" dirty="0" smtClean="0"/>
              <a:t>not </a:t>
            </a:r>
            <a:r>
              <a:rPr lang="en-US" sz="1100" dirty="0" smtClean="0"/>
              <a:t>a good thing. While the CPU is waiting for data from memory it cannot operate on that data. Adding a single wait state to a memory cycle on a typical CPU </a:t>
            </a:r>
            <a:r>
              <a:rPr lang="en-US" sz="1100" i="1" dirty="0" smtClean="0"/>
              <a:t>doubles</a:t>
            </a:r>
            <a:r>
              <a:rPr lang="en-US" sz="1100" dirty="0" smtClean="0"/>
              <a:t> the amount of time required to access the data. This, in turn, </a:t>
            </a:r>
            <a:r>
              <a:rPr lang="en-US" sz="1100" i="1" dirty="0" smtClean="0"/>
              <a:t>halves</a:t>
            </a:r>
            <a:r>
              <a:rPr lang="en-US" sz="1100" dirty="0" smtClean="0"/>
              <a:t> the speed of the memory access. Running with a wait state on every memory access is almost like cutting the processor clock frequency in half. You're going to get a lot less work done in the same amount of time. </a:t>
            </a:r>
          </a:p>
          <a:p>
            <a:pPr>
              <a:defRPr/>
            </a:pPr>
            <a:r>
              <a:rPr lang="en-US" sz="1100" dirty="0" smtClean="0"/>
              <a:t>However, we're not doomed to slow execution because of added wait states. There are several tricks hardware designers can play to achieve zero wait states </a:t>
            </a:r>
            <a:r>
              <a:rPr lang="en-US" sz="1100" i="1" dirty="0" smtClean="0"/>
              <a:t>most </a:t>
            </a:r>
            <a:r>
              <a:rPr lang="en-US" sz="1100" dirty="0" smtClean="0"/>
              <a:t>of the time. The most common of these is the use of </a:t>
            </a:r>
            <a:r>
              <a:rPr lang="en-US" sz="1100" i="1" dirty="0" smtClean="0"/>
              <a:t>cache </a:t>
            </a:r>
            <a:r>
              <a:rPr lang="en-US" sz="1100" dirty="0" smtClean="0"/>
              <a:t>(pronounced "cash") memory. </a:t>
            </a:r>
          </a:p>
          <a:p>
            <a:pPr>
              <a:defRPr/>
            </a:pPr>
            <a:endParaRPr lang="en-US" dirty="0" smtClean="0"/>
          </a:p>
          <a:p>
            <a:pPr>
              <a:defRPr/>
            </a:pPr>
            <a:endParaRPr lang="en-US" dirty="0" smtClean="0"/>
          </a:p>
          <a:p>
            <a:pPr>
              <a:defRPr/>
            </a:pPr>
            <a:endParaRPr lang="en-US" dirty="0"/>
          </a:p>
        </p:txBody>
      </p:sp>
      <p:sp>
        <p:nvSpPr>
          <p:cNvPr id="62468" name="Slide Number Placeholder 3"/>
          <p:cNvSpPr>
            <a:spLocks noGrp="1"/>
          </p:cNvSpPr>
          <p:nvPr>
            <p:ph type="sldNum" sz="quarter" idx="5"/>
          </p:nvPr>
        </p:nvSpPr>
        <p:spPr>
          <a:noFill/>
        </p:spPr>
        <p:txBody>
          <a:bodyPr/>
          <a:lstStyle/>
          <a:p>
            <a:fld id="{A4DA1D63-93E8-43B7-B5AC-A2AD5D5A646D}" type="slidenum">
              <a:rPr lang="en-US" smtClean="0"/>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1E046F1-4B6D-4419-9548-C0C5A27004A3}" type="slidenum">
              <a:rPr lang="en-US" smtClean="0"/>
              <a:pPr/>
              <a:t>11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So what does this all mean for the instruction rate, given that instructions are stored in memory and must be fetched, operands must be fetched, results must be stored.</a:t>
            </a:r>
          </a:p>
          <a:p>
            <a:pPr eaLnBrk="1" hangingPunct="1"/>
            <a:endParaRPr lang="en-US" smtClean="0"/>
          </a:p>
          <a:p>
            <a:pPr eaLnBrk="1" hangingPunct="1"/>
            <a:r>
              <a:rPr lang="en-US" smtClean="0"/>
              <a:t>Comer, page 56</a:t>
            </a:r>
          </a:p>
          <a:p>
            <a:pPr eaLnBrk="1" hangingPunct="1"/>
            <a:r>
              <a:rPr lang="en-US" smtClean="0"/>
              <a:t>Null &amp; Lobur, page 184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94FB52E-5AFF-445E-B4DC-74CD4FFB954C}" type="slidenum">
              <a:rPr lang="en-US" smtClean="0"/>
              <a:pPr/>
              <a:t>12</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smtClean="0"/>
          </a:p>
          <a:p>
            <a:pPr eaLnBrk="1" hangingPunct="1"/>
            <a:r>
              <a:rPr lang="en-US" dirty="0" smtClean="0"/>
              <a:t>Remember: </a:t>
            </a:r>
          </a:p>
          <a:p>
            <a:pPr eaLnBrk="1" hangingPunct="1">
              <a:buFontTx/>
              <a:buChar char="•"/>
            </a:pPr>
            <a:r>
              <a:rPr lang="en-US" dirty="0" smtClean="0"/>
              <a:t>Stored program concept </a:t>
            </a:r>
            <a:r>
              <a:rPr lang="en-US" dirty="0" smtClean="0">
                <a:sym typeface="Wingdings" pitchFamily="2" charset="2"/>
              </a:rPr>
              <a:t> instruction is read into CPU to be executed </a:t>
            </a:r>
          </a:p>
          <a:p>
            <a:pPr eaLnBrk="1" hangingPunct="1">
              <a:buFontTx/>
              <a:buChar char="•"/>
            </a:pPr>
            <a:r>
              <a:rPr lang="en-US" dirty="0" smtClean="0">
                <a:sym typeface="Wingdings" pitchFamily="2" charset="2"/>
              </a:rPr>
              <a:t>And CPU doesn’t add two memory variables in situ – the memory variables are brought into the CPU, added and returned.</a:t>
            </a:r>
          </a:p>
          <a:p>
            <a:pPr eaLnBrk="1" hangingPunct="1">
              <a:buFontTx/>
              <a:buChar char="•"/>
            </a:pPr>
            <a:r>
              <a:rPr lang="en-US" dirty="0" smtClean="0"/>
              <a:t>Hence the need for internal storage of some form.</a:t>
            </a:r>
          </a:p>
          <a:p>
            <a:pPr eaLnBrk="1" hangingPunct="1">
              <a:buFontTx/>
              <a:buChar char="•"/>
            </a:pPr>
            <a:endParaRPr lang="en-US" dirty="0" smtClean="0"/>
          </a:p>
          <a:p>
            <a:pPr eaLnBrk="1" hangingPunct="1"/>
            <a:r>
              <a:rPr lang="en-US" dirty="0" smtClean="0"/>
              <a:t>For more discussion on stack architectures, see Null &amp; </a:t>
            </a:r>
            <a:r>
              <a:rPr lang="en-US" dirty="0" err="1" smtClean="0"/>
              <a:t>Lobur</a:t>
            </a:r>
            <a:r>
              <a:rPr lang="en-US" dirty="0" smtClean="0"/>
              <a:t>, page 249-252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96FEA86-9957-4902-B24E-119AC3C994C0}" type="slidenum">
              <a:rPr lang="en-US" smtClean="0"/>
              <a:pPr/>
              <a:t>15</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z="900" dirty="0" smtClean="0"/>
              <a:t>EAX, EBX, ECX and EDX: general purpose registers (more or less)</a:t>
            </a:r>
          </a:p>
          <a:p>
            <a:pPr lvl="1" eaLnBrk="1" hangingPunct="1"/>
            <a:r>
              <a:rPr lang="en-US" dirty="0" smtClean="0"/>
              <a:t>EAX: main arithmetic register</a:t>
            </a:r>
          </a:p>
          <a:p>
            <a:pPr lvl="1" eaLnBrk="1" hangingPunct="1"/>
            <a:r>
              <a:rPr lang="en-US" dirty="0" smtClean="0"/>
              <a:t>EBX: holding pointers (memory addresses)</a:t>
            </a:r>
          </a:p>
          <a:p>
            <a:pPr lvl="1" eaLnBrk="1" hangingPunct="1"/>
            <a:r>
              <a:rPr lang="en-US" dirty="0" smtClean="0"/>
              <a:t>ECX: in looping</a:t>
            </a:r>
          </a:p>
          <a:p>
            <a:pPr lvl="1" eaLnBrk="1" hangingPunct="1"/>
            <a:r>
              <a:rPr lang="en-US" dirty="0" smtClean="0"/>
              <a:t>EDX: multiplication and division together with EAX it holds 64-bit products and dividends</a:t>
            </a:r>
          </a:p>
          <a:p>
            <a:pPr lvl="1" eaLnBrk="1" hangingPunct="1"/>
            <a:r>
              <a:rPr lang="en-US" dirty="0" smtClean="0"/>
              <a:t>Each of these registers:</a:t>
            </a:r>
          </a:p>
          <a:p>
            <a:pPr lvl="2" eaLnBrk="1" hangingPunct="1"/>
            <a:r>
              <a:rPr lang="en-US" sz="1400" dirty="0" smtClean="0"/>
              <a:t>Contain a 16-bit register in the low-order 16 bits and an 8-bit register in the low-order 8 bits; makes it easy to manipulate 16- and 8-bit quantities, respectively.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1BF4533A-018E-4CDF-A439-746CB4FF8B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D417C4A0-DDCB-432B-B139-072000E7D3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074AFAB9-A6D8-4D0B-9AEC-36F50599171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5" name="Rectangle 6"/>
          <p:cNvSpPr>
            <a:spLocks noGrp="1" noChangeArrowheads="1"/>
          </p:cNvSpPr>
          <p:nvPr>
            <p:ph type="sldNum" sz="quarter" idx="12"/>
          </p:nvPr>
        </p:nvSpPr>
        <p:spPr>
          <a:ln/>
        </p:spPr>
        <p:txBody>
          <a:bodyPr/>
          <a:lstStyle>
            <a:lvl1pPr>
              <a:defRPr/>
            </a:lvl1pPr>
          </a:lstStyle>
          <a:p>
            <a:pPr>
              <a:defRPr/>
            </a:pPr>
            <a:fld id="{3A0ABA26-E86B-467E-82BC-D33E1202CB5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D7015F8F-FD8C-45D2-813A-B4B585825C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1ED0DBF8-8432-4BFC-BBBD-635FEA2C15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C30962F6-FDC3-4D90-B573-6D9D4CACBD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9" name="Rectangle 6"/>
          <p:cNvSpPr>
            <a:spLocks noGrp="1" noChangeArrowheads="1"/>
          </p:cNvSpPr>
          <p:nvPr>
            <p:ph type="sldNum" sz="quarter" idx="12"/>
          </p:nvPr>
        </p:nvSpPr>
        <p:spPr>
          <a:ln/>
        </p:spPr>
        <p:txBody>
          <a:bodyPr/>
          <a:lstStyle>
            <a:lvl1pPr>
              <a:defRPr/>
            </a:lvl1pPr>
          </a:lstStyle>
          <a:p>
            <a:pPr>
              <a:defRPr/>
            </a:pPr>
            <a:fld id="{9D4F26A7-6DD8-49F6-BD40-F400B69E54C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5" name="Rectangle 6"/>
          <p:cNvSpPr>
            <a:spLocks noGrp="1" noChangeArrowheads="1"/>
          </p:cNvSpPr>
          <p:nvPr>
            <p:ph type="sldNum" sz="quarter" idx="12"/>
          </p:nvPr>
        </p:nvSpPr>
        <p:spPr>
          <a:ln/>
        </p:spPr>
        <p:txBody>
          <a:bodyPr/>
          <a:lstStyle>
            <a:lvl1pPr>
              <a:defRPr/>
            </a:lvl1pPr>
          </a:lstStyle>
          <a:p>
            <a:pPr>
              <a:defRPr/>
            </a:pPr>
            <a:fld id="{28144771-AB25-45FA-89E7-A6DB5BAF71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4" name="Rectangle 6"/>
          <p:cNvSpPr>
            <a:spLocks noGrp="1" noChangeArrowheads="1"/>
          </p:cNvSpPr>
          <p:nvPr>
            <p:ph type="sldNum" sz="quarter" idx="12"/>
          </p:nvPr>
        </p:nvSpPr>
        <p:spPr>
          <a:ln/>
        </p:spPr>
        <p:txBody>
          <a:bodyPr/>
          <a:lstStyle>
            <a:lvl1pPr>
              <a:defRPr/>
            </a:lvl1pPr>
          </a:lstStyle>
          <a:p>
            <a:pPr>
              <a:defRPr/>
            </a:pPr>
            <a:fld id="{764962CA-B597-47E8-8BD8-65E0A5DBD5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445A2AE4-3406-4359-A8D4-3D35426790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7E79CFFE-1C35-46AB-8A21-2CD5D13DCE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dirty="0" smtClean="0"/>
              <a:t>Fall 2012</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SYSC 5704: Elements of Computer Systems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23BABA1-1DF2-42F0-88D4-FECA36717C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33.w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051" name="Footer Placeholder 4"/>
          <p:cNvSpPr>
            <a:spLocks noGrp="1"/>
          </p:cNvSpPr>
          <p:nvPr>
            <p:ph type="ftr" sz="quarter" idx="11"/>
          </p:nvPr>
        </p:nvSpPr>
        <p:spPr>
          <a:noFill/>
        </p:spPr>
        <p:txBody>
          <a:bodyPr/>
          <a:lstStyle/>
          <a:p>
            <a:r>
              <a:rPr lang="en-US" smtClean="0"/>
              <a:t>SYSC 5704: Elements of Computer Systems</a:t>
            </a:r>
          </a:p>
        </p:txBody>
      </p:sp>
      <p:sp>
        <p:nvSpPr>
          <p:cNvPr id="2052" name="Slide Number Placeholder 5"/>
          <p:cNvSpPr>
            <a:spLocks noGrp="1"/>
          </p:cNvSpPr>
          <p:nvPr>
            <p:ph type="sldNum" sz="quarter" idx="12"/>
          </p:nvPr>
        </p:nvSpPr>
        <p:spPr>
          <a:noFill/>
        </p:spPr>
        <p:txBody>
          <a:bodyPr/>
          <a:lstStyle/>
          <a:p>
            <a:fld id="{27D6D215-36CA-41F7-9CB9-26470C62D812}" type="slidenum">
              <a:rPr lang="en-US" smtClean="0"/>
              <a:pPr/>
              <a:t>1</a:t>
            </a:fld>
            <a:endParaRPr lang="en-US" smtClean="0"/>
          </a:p>
        </p:txBody>
      </p:sp>
      <p:sp>
        <p:nvSpPr>
          <p:cNvPr id="2053" name="Rectangle 2"/>
          <p:cNvSpPr>
            <a:spLocks noGrp="1" noChangeArrowheads="1"/>
          </p:cNvSpPr>
          <p:nvPr>
            <p:ph type="ctrTitle"/>
          </p:nvPr>
        </p:nvSpPr>
        <p:spPr/>
        <p:txBody>
          <a:bodyPr/>
          <a:lstStyle/>
          <a:p>
            <a:pPr eaLnBrk="1" hangingPunct="1"/>
            <a:r>
              <a:rPr lang="en-US" smtClean="0"/>
              <a:t>Instruction Set Architecture (ISA)</a:t>
            </a:r>
            <a:endParaRPr lang="en-US" smtClean="0">
              <a:solidFill>
                <a:schemeClr val="accent2"/>
              </a:solidFill>
            </a:endParaRPr>
          </a:p>
        </p:txBody>
      </p:sp>
      <p:sp>
        <p:nvSpPr>
          <p:cNvPr id="2054" name="Rectangle 3"/>
          <p:cNvSpPr>
            <a:spLocks noGrp="1" noChangeArrowheads="1"/>
          </p:cNvSpPr>
          <p:nvPr>
            <p:ph type="subTitle" idx="1"/>
          </p:nvPr>
        </p:nvSpPr>
        <p:spPr/>
        <p:txBody>
          <a:bodyPr/>
          <a:lstStyle/>
          <a:p>
            <a:pPr eaLnBrk="1" hangingPunct="1">
              <a:lnSpc>
                <a:spcPct val="80000"/>
              </a:lnSpc>
            </a:pPr>
            <a:r>
              <a:rPr lang="en-US" sz="2400" smtClean="0"/>
              <a:t>Murdocca, Chapter 4</a:t>
            </a:r>
          </a:p>
          <a:p>
            <a:pPr eaLnBrk="1" hangingPunct="1">
              <a:lnSpc>
                <a:spcPct val="80000"/>
              </a:lnSpc>
            </a:pPr>
            <a:endParaRPr lang="en-US" sz="2400" smtClean="0"/>
          </a:p>
          <a:p>
            <a:pPr algn="l" eaLnBrk="1" hangingPunct="1">
              <a:lnSpc>
                <a:spcPct val="80000"/>
              </a:lnSpc>
            </a:pPr>
            <a:r>
              <a:rPr lang="en-US" sz="2000" smtClean="0"/>
              <a:t>N.B. Case Study is Distributed Throughout Lecture.</a:t>
            </a:r>
          </a:p>
          <a:p>
            <a:pPr algn="l" eaLnBrk="1" hangingPunct="1">
              <a:lnSpc>
                <a:spcPct val="80000"/>
              </a:lnSpc>
            </a:pPr>
            <a:r>
              <a:rPr lang="en-US" sz="2000" smtClean="0"/>
              <a:t>Murdocca Text:: ARC (Sparc-based)</a:t>
            </a:r>
          </a:p>
          <a:p>
            <a:pPr algn="l" eaLnBrk="1" hangingPunct="1">
              <a:lnSpc>
                <a:spcPct val="80000"/>
              </a:lnSpc>
            </a:pPr>
            <a:r>
              <a:rPr lang="en-US" sz="2000" smtClean="0"/>
              <a:t>Lecture: Pentium (Intel) </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Memory Write Cycle</a:t>
            </a:r>
          </a:p>
        </p:txBody>
      </p:sp>
      <p:pic>
        <p:nvPicPr>
          <p:cNvPr id="9219" name="Content Placeholder 6" descr="SystemOrganization12.gif"/>
          <p:cNvPicPr>
            <a:picLocks noGrp="1" noChangeAspect="1"/>
          </p:cNvPicPr>
          <p:nvPr>
            <p:ph idx="1"/>
          </p:nvPr>
        </p:nvPicPr>
        <p:blipFill>
          <a:blip r:embed="rId2" cstate="print"/>
          <a:srcRect/>
          <a:stretch>
            <a:fillRect/>
          </a:stretch>
        </p:blipFill>
        <p:spPr>
          <a:xfrm>
            <a:off x="790575" y="2743200"/>
            <a:ext cx="7667625" cy="1828800"/>
          </a:xfrm>
        </p:spPr>
      </p:pic>
      <p:sp>
        <p:nvSpPr>
          <p:cNvPr id="922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9221" name="Footer Placeholder 4"/>
          <p:cNvSpPr>
            <a:spLocks noGrp="1"/>
          </p:cNvSpPr>
          <p:nvPr>
            <p:ph type="ftr" sz="quarter" idx="11"/>
          </p:nvPr>
        </p:nvSpPr>
        <p:spPr>
          <a:noFill/>
        </p:spPr>
        <p:txBody>
          <a:bodyPr/>
          <a:lstStyle/>
          <a:p>
            <a:r>
              <a:rPr lang="en-US" smtClean="0"/>
              <a:t>SYSC 5704: Elements of Computer Systems</a:t>
            </a:r>
          </a:p>
        </p:txBody>
      </p:sp>
      <p:sp>
        <p:nvSpPr>
          <p:cNvPr id="9222" name="Slide Number Placeholder 5"/>
          <p:cNvSpPr>
            <a:spLocks noGrp="1"/>
          </p:cNvSpPr>
          <p:nvPr>
            <p:ph type="sldNum" sz="quarter" idx="12"/>
          </p:nvPr>
        </p:nvSpPr>
        <p:spPr>
          <a:noFill/>
        </p:spPr>
        <p:txBody>
          <a:bodyPr/>
          <a:lstStyle/>
          <a:p>
            <a:fld id="{414CF593-4FAF-4148-AFC7-937F467B7A59}" type="slidenum">
              <a:rPr lang="en-US" smtClean="0"/>
              <a:pPr/>
              <a:t>10</a:t>
            </a:fld>
            <a:endParaRPr lang="en-US" smtClean="0"/>
          </a:p>
        </p:txBody>
      </p:sp>
      <p:sp>
        <p:nvSpPr>
          <p:cNvPr id="9223" name="Rectangle 7"/>
          <p:cNvSpPr>
            <a:spLocks noChangeArrowheads="1"/>
          </p:cNvSpPr>
          <p:nvPr/>
        </p:nvSpPr>
        <p:spPr bwMode="auto">
          <a:xfrm>
            <a:off x="457200" y="1524000"/>
            <a:ext cx="7772400" cy="369888"/>
          </a:xfrm>
          <a:prstGeom prst="rect">
            <a:avLst/>
          </a:prstGeom>
          <a:noFill/>
          <a:ln w="9525">
            <a:noFill/>
            <a:miter lim="800000"/>
            <a:headEnd/>
            <a:tailEnd/>
          </a:ln>
        </p:spPr>
        <p:txBody>
          <a:bodyPr>
            <a:spAutoFit/>
          </a:bodyPr>
          <a:lstStyle/>
          <a:p>
            <a:r>
              <a:rPr lang="en-US"/>
              <a:t>http://webster.cs.ucr.edu/AoA/Windows/HTML/SystemOrganizationa4.html</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0243" name="Footer Placeholder 4"/>
          <p:cNvSpPr>
            <a:spLocks noGrp="1"/>
          </p:cNvSpPr>
          <p:nvPr>
            <p:ph type="ftr" sz="quarter" idx="11"/>
          </p:nvPr>
        </p:nvSpPr>
        <p:spPr>
          <a:noFill/>
        </p:spPr>
        <p:txBody>
          <a:bodyPr/>
          <a:lstStyle/>
          <a:p>
            <a:r>
              <a:rPr lang="en-US" smtClean="0"/>
              <a:t>SYSC 5704: Elements of Computer Systems</a:t>
            </a:r>
          </a:p>
        </p:txBody>
      </p:sp>
      <p:sp>
        <p:nvSpPr>
          <p:cNvPr id="10244" name="Slide Number Placeholder 5"/>
          <p:cNvSpPr>
            <a:spLocks noGrp="1"/>
          </p:cNvSpPr>
          <p:nvPr>
            <p:ph type="sldNum" sz="quarter" idx="12"/>
          </p:nvPr>
        </p:nvSpPr>
        <p:spPr>
          <a:noFill/>
        </p:spPr>
        <p:txBody>
          <a:bodyPr/>
          <a:lstStyle/>
          <a:p>
            <a:fld id="{01F1986C-2100-42CE-8EE7-AC35FB93B3DE}" type="slidenum">
              <a:rPr lang="en-US" smtClean="0"/>
              <a:pPr/>
              <a:t>11</a:t>
            </a:fld>
            <a:endParaRPr lang="en-US" smtClean="0"/>
          </a:p>
        </p:txBody>
      </p:sp>
      <p:sp>
        <p:nvSpPr>
          <p:cNvPr id="10245" name="Rectangle 2"/>
          <p:cNvSpPr>
            <a:spLocks noGrp="1" noChangeArrowheads="1"/>
          </p:cNvSpPr>
          <p:nvPr>
            <p:ph type="title"/>
          </p:nvPr>
        </p:nvSpPr>
        <p:spPr/>
        <p:txBody>
          <a:bodyPr/>
          <a:lstStyle/>
          <a:p>
            <a:pPr eaLnBrk="1" hangingPunct="1"/>
            <a:r>
              <a:rPr lang="en-US" smtClean="0"/>
              <a:t>Instruction Rate</a:t>
            </a:r>
          </a:p>
        </p:txBody>
      </p:sp>
      <p:sp>
        <p:nvSpPr>
          <p:cNvPr id="10246" name="Rectangle 3"/>
          <p:cNvSpPr>
            <a:spLocks noGrp="1" noChangeArrowheads="1"/>
          </p:cNvSpPr>
          <p:nvPr>
            <p:ph type="body" idx="1"/>
          </p:nvPr>
        </p:nvSpPr>
        <p:spPr>
          <a:xfrm>
            <a:off x="457200" y="1295400"/>
            <a:ext cx="8229600" cy="4525963"/>
          </a:xfrm>
        </p:spPr>
        <p:txBody>
          <a:bodyPr/>
          <a:lstStyle/>
          <a:p>
            <a:pPr marL="514350" indent="-514350" eaLnBrk="1" hangingPunct="1">
              <a:buFontTx/>
              <a:buAutoNum type="arabicPeriod"/>
            </a:pPr>
            <a:r>
              <a:rPr lang="en-US" smtClean="0"/>
              <a:t>Fetch Instruction</a:t>
            </a:r>
          </a:p>
          <a:p>
            <a:pPr marL="514350" indent="-514350" eaLnBrk="1" hangingPunct="1">
              <a:buFontTx/>
              <a:buAutoNum type="arabicPeriod"/>
            </a:pPr>
            <a:r>
              <a:rPr lang="en-US" smtClean="0"/>
              <a:t>Decode</a:t>
            </a:r>
          </a:p>
          <a:p>
            <a:pPr marL="514350" indent="-514350" eaLnBrk="1" hangingPunct="1">
              <a:buFontTx/>
              <a:buAutoNum type="arabicPeriod"/>
            </a:pPr>
            <a:r>
              <a:rPr lang="en-US" smtClean="0"/>
              <a:t>Fetch Operands</a:t>
            </a:r>
          </a:p>
          <a:p>
            <a:pPr marL="514350" indent="-514350" eaLnBrk="1" hangingPunct="1">
              <a:buFontTx/>
              <a:buAutoNum type="arabicPeriod"/>
            </a:pPr>
            <a:r>
              <a:rPr lang="en-US" smtClean="0"/>
              <a:t>Execute Instruction</a:t>
            </a:r>
          </a:p>
          <a:p>
            <a:pPr marL="514350" indent="-514350" eaLnBrk="1" hangingPunct="1">
              <a:buFontTx/>
              <a:buAutoNum type="arabicPeriod"/>
            </a:pPr>
            <a:r>
              <a:rPr lang="en-US" smtClean="0"/>
              <a:t>Store Result</a:t>
            </a:r>
          </a:p>
          <a:p>
            <a:pPr marL="514350" indent="-514350" eaLnBrk="1" hangingPunct="1"/>
            <a:r>
              <a:rPr lang="en-US" smtClean="0"/>
              <a:t>Fetch-execute cycle does not proceed at a fixed rate; time depends on operation being performed, clock speed, bus speed,  and the ISA</a:t>
            </a: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1267" name="Footer Placeholder 4"/>
          <p:cNvSpPr>
            <a:spLocks noGrp="1"/>
          </p:cNvSpPr>
          <p:nvPr>
            <p:ph type="ftr" sz="quarter" idx="11"/>
          </p:nvPr>
        </p:nvSpPr>
        <p:spPr>
          <a:noFill/>
        </p:spPr>
        <p:txBody>
          <a:bodyPr/>
          <a:lstStyle/>
          <a:p>
            <a:r>
              <a:rPr lang="en-US" smtClean="0"/>
              <a:t>SYSC 5704: Elements of Computer Systems</a:t>
            </a:r>
          </a:p>
        </p:txBody>
      </p:sp>
      <p:sp>
        <p:nvSpPr>
          <p:cNvPr id="11268" name="Slide Number Placeholder 5"/>
          <p:cNvSpPr>
            <a:spLocks noGrp="1"/>
          </p:cNvSpPr>
          <p:nvPr>
            <p:ph type="sldNum" sz="quarter" idx="12"/>
          </p:nvPr>
        </p:nvSpPr>
        <p:spPr>
          <a:noFill/>
        </p:spPr>
        <p:txBody>
          <a:bodyPr/>
          <a:lstStyle/>
          <a:p>
            <a:fld id="{D7373AEE-9837-4753-A070-52AF8E090FD1}" type="slidenum">
              <a:rPr lang="en-US" smtClean="0"/>
              <a:pPr/>
              <a:t>12</a:t>
            </a:fld>
            <a:endParaRPr lang="en-US" smtClean="0"/>
          </a:p>
        </p:txBody>
      </p:sp>
      <p:sp>
        <p:nvSpPr>
          <p:cNvPr id="11269" name="Rectangle 2"/>
          <p:cNvSpPr>
            <a:spLocks noGrp="1" noChangeArrowheads="1"/>
          </p:cNvSpPr>
          <p:nvPr>
            <p:ph type="title"/>
          </p:nvPr>
        </p:nvSpPr>
        <p:spPr/>
        <p:txBody>
          <a:bodyPr/>
          <a:lstStyle/>
          <a:p>
            <a:pPr eaLnBrk="1" hangingPunct="1"/>
            <a:r>
              <a:rPr lang="en-US" smtClean="0">
                <a:solidFill>
                  <a:schemeClr val="accent2"/>
                </a:solidFill>
              </a:rPr>
              <a:t>CPU Internal Storage</a:t>
            </a:r>
            <a:endParaRPr lang="en-US" smtClean="0"/>
          </a:p>
        </p:txBody>
      </p:sp>
      <p:sp>
        <p:nvSpPr>
          <p:cNvPr id="11270" name="Rectangle 3"/>
          <p:cNvSpPr>
            <a:spLocks noGrp="1" noChangeArrowheads="1"/>
          </p:cNvSpPr>
          <p:nvPr>
            <p:ph type="body" idx="1"/>
          </p:nvPr>
        </p:nvSpPr>
        <p:spPr>
          <a:xfrm>
            <a:off x="457200" y="1295400"/>
            <a:ext cx="8229600" cy="4525963"/>
          </a:xfrm>
        </p:spPr>
        <p:txBody>
          <a:bodyPr/>
          <a:lstStyle/>
          <a:p>
            <a:pPr marL="609600" indent="-609600" eaLnBrk="1" hangingPunct="1">
              <a:lnSpc>
                <a:spcPct val="80000"/>
              </a:lnSpc>
              <a:buFontTx/>
              <a:buNone/>
            </a:pPr>
            <a:r>
              <a:rPr lang="en-US" sz="2000" dirty="0" smtClean="0"/>
              <a:t>In execution unit, storage needed for operands while executing op</a:t>
            </a:r>
          </a:p>
          <a:p>
            <a:pPr marL="609600" indent="-609600" eaLnBrk="1" hangingPunct="1">
              <a:lnSpc>
                <a:spcPct val="80000"/>
              </a:lnSpc>
              <a:buFontTx/>
              <a:buAutoNum type="arabicPeriod"/>
            </a:pPr>
            <a:r>
              <a:rPr lang="en-US" sz="2000" dirty="0" smtClean="0"/>
              <a:t>Stack architecture</a:t>
            </a:r>
          </a:p>
          <a:p>
            <a:pPr marL="990600" lvl="1" indent="-533400" eaLnBrk="1" hangingPunct="1">
              <a:lnSpc>
                <a:spcPct val="80000"/>
              </a:lnSpc>
              <a:buFontTx/>
              <a:buChar char="•"/>
            </a:pPr>
            <a:r>
              <a:rPr lang="en-US" sz="2000" dirty="0" smtClean="0"/>
              <a:t>Instructions and operands found on top of (memory) stack</a:t>
            </a:r>
          </a:p>
          <a:p>
            <a:pPr marL="990600" lvl="1" indent="-533400" eaLnBrk="1" hangingPunct="1">
              <a:lnSpc>
                <a:spcPct val="80000"/>
              </a:lnSpc>
              <a:buFont typeface="Arial" charset="0"/>
              <a:buChar char="+"/>
            </a:pPr>
            <a:r>
              <a:rPr lang="en-US" sz="2000" dirty="0" smtClean="0"/>
              <a:t>Excellent for evaluation of expressions, good code density  (HP calculators with Polish notation) </a:t>
            </a:r>
          </a:p>
          <a:p>
            <a:pPr marL="990600" lvl="1" indent="-533400" eaLnBrk="1" hangingPunct="1">
              <a:lnSpc>
                <a:spcPct val="80000"/>
              </a:lnSpc>
              <a:buFont typeface="Arial" charset="0"/>
              <a:buChar char="-"/>
            </a:pPr>
            <a:r>
              <a:rPr lang="en-US" sz="2000" dirty="0" smtClean="0"/>
              <a:t>Generates high memory traffic; stack is execution bottleneck</a:t>
            </a:r>
          </a:p>
          <a:p>
            <a:pPr marL="609600" indent="-609600" eaLnBrk="1" hangingPunct="1">
              <a:lnSpc>
                <a:spcPct val="80000"/>
              </a:lnSpc>
              <a:buFontTx/>
              <a:buAutoNum type="arabicPeriod"/>
            </a:pPr>
            <a:r>
              <a:rPr lang="en-US" sz="2000" dirty="0" smtClean="0"/>
              <a:t>Accumulator architecture</a:t>
            </a:r>
          </a:p>
          <a:p>
            <a:pPr marL="990600" lvl="1" indent="-533400" eaLnBrk="1" hangingPunct="1">
              <a:lnSpc>
                <a:spcPct val="80000"/>
              </a:lnSpc>
              <a:buFontTx/>
              <a:buChar char="•"/>
            </a:pPr>
            <a:r>
              <a:rPr lang="en-US" sz="2000" dirty="0" smtClean="0"/>
              <a:t>Accumulator is dedicated register all instructions use implicitly</a:t>
            </a:r>
          </a:p>
          <a:p>
            <a:pPr marL="990600" lvl="1" indent="-533400" eaLnBrk="1" hangingPunct="1">
              <a:lnSpc>
                <a:spcPct val="80000"/>
              </a:lnSpc>
              <a:buFont typeface="Arial" charset="0"/>
              <a:buChar char="+"/>
            </a:pPr>
            <a:r>
              <a:rPr lang="en-US" sz="2000" dirty="0" smtClean="0"/>
              <a:t>Allows for very short instructions.  </a:t>
            </a:r>
          </a:p>
          <a:p>
            <a:pPr marL="990600" lvl="1" indent="-533400" eaLnBrk="1" hangingPunct="1">
              <a:lnSpc>
                <a:spcPct val="80000"/>
              </a:lnSpc>
              <a:buFont typeface="Arial" charset="0"/>
              <a:buChar char="-"/>
            </a:pPr>
            <a:r>
              <a:rPr lang="en-US" sz="2000" dirty="0" smtClean="0"/>
              <a:t>Generates high memory traffic</a:t>
            </a:r>
          </a:p>
          <a:p>
            <a:pPr marL="609600" indent="-609600" eaLnBrk="1" hangingPunct="1">
              <a:lnSpc>
                <a:spcPct val="80000"/>
              </a:lnSpc>
              <a:buFontTx/>
              <a:buAutoNum type="arabicPeriod"/>
            </a:pPr>
            <a:r>
              <a:rPr lang="en-US" sz="2000" dirty="0" smtClean="0">
                <a:solidFill>
                  <a:schemeClr val="accent2"/>
                </a:solidFill>
              </a:rPr>
              <a:t>General Purpose Register</a:t>
            </a:r>
            <a:r>
              <a:rPr lang="en-US" sz="2000" dirty="0" smtClean="0"/>
              <a:t> architecture (GPR)</a:t>
            </a:r>
          </a:p>
          <a:p>
            <a:pPr marL="990600" lvl="1" indent="-533400" eaLnBrk="1" hangingPunct="1">
              <a:lnSpc>
                <a:spcPct val="80000"/>
              </a:lnSpc>
              <a:buFont typeface="Wingdings" pitchFamily="2" charset="2"/>
              <a:buChar char="§"/>
            </a:pPr>
            <a:r>
              <a:rPr lang="en-US" sz="2000" b="1" dirty="0" smtClean="0"/>
              <a:t>Set of</a:t>
            </a:r>
            <a:r>
              <a:rPr lang="en-US" sz="2000" dirty="0" smtClean="0"/>
              <a:t> registers used for multiple purposes (flexible)</a:t>
            </a:r>
          </a:p>
          <a:p>
            <a:pPr marL="990600" lvl="1" indent="-533400" eaLnBrk="1" hangingPunct="1">
              <a:lnSpc>
                <a:spcPct val="80000"/>
              </a:lnSpc>
              <a:buFont typeface="Arial" charset="0"/>
              <a:buChar char="+"/>
            </a:pPr>
            <a:r>
              <a:rPr lang="en-US" sz="2000" dirty="0" smtClean="0"/>
              <a:t>Faster than memory; reduces memory traffic, easy for compilers to deal with. </a:t>
            </a:r>
          </a:p>
          <a:p>
            <a:pPr marL="990600" lvl="1" indent="-533400" eaLnBrk="1" hangingPunct="1">
              <a:lnSpc>
                <a:spcPct val="80000"/>
              </a:lnSpc>
              <a:buFont typeface="Arial" charset="0"/>
              <a:buChar char="-"/>
            </a:pPr>
            <a:r>
              <a:rPr lang="en-US" sz="2000" dirty="0" smtClean="0"/>
              <a:t>Longer instructions;  Uses expensive real-estate on chip, but with decreasing H/W costs …</a:t>
            </a:r>
            <a:endParaRPr lang="en-US" sz="1800" dirty="0" smtClean="0"/>
          </a:p>
          <a:p>
            <a:pPr marL="609600" indent="-609600" eaLnBrk="1" hangingPunct="1">
              <a:lnSpc>
                <a:spcPct val="80000"/>
              </a:lnSpc>
              <a:buFontTx/>
              <a:buNone/>
            </a:pPr>
            <a:r>
              <a:rPr lang="en-US" sz="2000" dirty="0" smtClean="0"/>
              <a:t>Hence,  ISA = {instruction set, programming registers}</a:t>
            </a:r>
          </a:p>
          <a:p>
            <a:pPr marL="609600" indent="-609600" eaLnBrk="1" hangingPunct="1">
              <a:lnSpc>
                <a:spcPct val="80000"/>
              </a:lnSpc>
              <a:buFontTx/>
              <a:buNone/>
            </a:pPr>
            <a:endParaRPr lang="en-US" sz="2000" dirty="0" smtClean="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2291" name="Footer Placeholder 4"/>
          <p:cNvSpPr>
            <a:spLocks noGrp="1"/>
          </p:cNvSpPr>
          <p:nvPr>
            <p:ph type="ftr" sz="quarter" idx="11"/>
          </p:nvPr>
        </p:nvSpPr>
        <p:spPr>
          <a:noFill/>
        </p:spPr>
        <p:txBody>
          <a:bodyPr/>
          <a:lstStyle/>
          <a:p>
            <a:r>
              <a:rPr lang="en-US" smtClean="0"/>
              <a:t>SYSC 5704: Elements of Computer Systems</a:t>
            </a:r>
          </a:p>
        </p:txBody>
      </p:sp>
      <p:sp>
        <p:nvSpPr>
          <p:cNvPr id="12292" name="Slide Number Placeholder 5"/>
          <p:cNvSpPr>
            <a:spLocks noGrp="1"/>
          </p:cNvSpPr>
          <p:nvPr>
            <p:ph type="sldNum" sz="quarter" idx="12"/>
          </p:nvPr>
        </p:nvSpPr>
        <p:spPr>
          <a:noFill/>
        </p:spPr>
        <p:txBody>
          <a:bodyPr/>
          <a:lstStyle/>
          <a:p>
            <a:fld id="{3D35E8F2-D39B-4184-8CF7-B881636EAE9C}" type="slidenum">
              <a:rPr lang="en-US" smtClean="0"/>
              <a:pPr/>
              <a:t>13</a:t>
            </a:fld>
            <a:endParaRPr lang="en-US" smtClean="0"/>
          </a:p>
        </p:txBody>
      </p:sp>
      <p:sp>
        <p:nvSpPr>
          <p:cNvPr id="12293" name="Rectangle 2"/>
          <p:cNvSpPr>
            <a:spLocks noGrp="1" noChangeArrowheads="1"/>
          </p:cNvSpPr>
          <p:nvPr>
            <p:ph type="title"/>
          </p:nvPr>
        </p:nvSpPr>
        <p:spPr/>
        <p:txBody>
          <a:bodyPr/>
          <a:lstStyle/>
          <a:p>
            <a:pPr eaLnBrk="1" hangingPunct="1"/>
            <a:r>
              <a:rPr lang="en-US" smtClean="0"/>
              <a:t>Typical CPU Registers</a:t>
            </a:r>
          </a:p>
        </p:txBody>
      </p:sp>
      <p:sp>
        <p:nvSpPr>
          <p:cNvPr id="12294" name="Rectangle 3"/>
          <p:cNvSpPr>
            <a:spLocks noGrp="1" noChangeArrowheads="1"/>
          </p:cNvSpPr>
          <p:nvPr>
            <p:ph type="body" idx="1"/>
          </p:nvPr>
        </p:nvSpPr>
        <p:spPr>
          <a:xfrm>
            <a:off x="990600" y="1295400"/>
            <a:ext cx="7772400" cy="4572000"/>
          </a:xfrm>
        </p:spPr>
        <p:txBody>
          <a:bodyPr/>
          <a:lstStyle/>
          <a:p>
            <a:pPr eaLnBrk="1" hangingPunct="1">
              <a:lnSpc>
                <a:spcPct val="90000"/>
              </a:lnSpc>
            </a:pPr>
            <a:r>
              <a:rPr lang="en-US" sz="2800" smtClean="0"/>
              <a:t>Special-purpose registers: program counter (PC), stack pointer (SP), </a:t>
            </a:r>
            <a:r>
              <a:rPr lang="en-US" sz="2800" smtClean="0">
                <a:solidFill>
                  <a:schemeClr val="accent2"/>
                </a:solidFill>
              </a:rPr>
              <a:t>flag register</a:t>
            </a:r>
            <a:r>
              <a:rPr lang="en-US" sz="2800" smtClean="0"/>
              <a:t>.</a:t>
            </a:r>
          </a:p>
          <a:p>
            <a:pPr lvl="1" eaLnBrk="1" hangingPunct="1">
              <a:lnSpc>
                <a:spcPct val="90000"/>
              </a:lnSpc>
            </a:pPr>
            <a:r>
              <a:rPr lang="en-US" sz="2400" smtClean="0"/>
              <a:t>Some available only in kernel mode (Used by OS)</a:t>
            </a:r>
          </a:p>
          <a:p>
            <a:pPr lvl="2" eaLnBrk="1" hangingPunct="1">
              <a:lnSpc>
                <a:spcPct val="90000"/>
              </a:lnSpc>
            </a:pPr>
            <a:r>
              <a:rPr lang="en-US" smtClean="0"/>
              <a:t>Control caches, memory, I/O devices</a:t>
            </a:r>
          </a:p>
          <a:p>
            <a:pPr eaLnBrk="1" hangingPunct="1">
              <a:lnSpc>
                <a:spcPct val="90000"/>
              </a:lnSpc>
            </a:pPr>
            <a:r>
              <a:rPr lang="en-US" sz="2800" smtClean="0"/>
              <a:t>General-purpose registers: </a:t>
            </a:r>
          </a:p>
          <a:p>
            <a:pPr lvl="1" eaLnBrk="1" hangingPunct="1">
              <a:lnSpc>
                <a:spcPct val="90000"/>
              </a:lnSpc>
            </a:pPr>
            <a:r>
              <a:rPr lang="en-US" sz="2400" smtClean="0"/>
              <a:t>Hold key local variables</a:t>
            </a:r>
          </a:p>
          <a:p>
            <a:pPr eaLnBrk="1" hangingPunct="1">
              <a:lnSpc>
                <a:spcPct val="90000"/>
              </a:lnSpc>
            </a:pPr>
            <a:r>
              <a:rPr lang="en-US" smtClean="0"/>
              <a:t>Non-programmable registers: </a:t>
            </a:r>
          </a:p>
          <a:p>
            <a:pPr lvl="1" eaLnBrk="1" hangingPunct="1">
              <a:lnSpc>
                <a:spcPct val="90000"/>
              </a:lnSpc>
            </a:pPr>
            <a:r>
              <a:rPr lang="en-US" smtClean="0"/>
              <a:t>Internal registers for control and/or intermediate results </a:t>
            </a:r>
          </a:p>
          <a:p>
            <a:pPr lvl="1" eaLnBrk="1" hangingPunct="1">
              <a:lnSpc>
                <a:spcPct val="90000"/>
              </a:lnSpc>
            </a:pPr>
            <a:r>
              <a:rPr lang="en-US" smtClean="0"/>
              <a:t>Instruction Register (IR)</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3315" name="Footer Placeholder 4"/>
          <p:cNvSpPr>
            <a:spLocks noGrp="1"/>
          </p:cNvSpPr>
          <p:nvPr>
            <p:ph type="ftr" sz="quarter" idx="11"/>
          </p:nvPr>
        </p:nvSpPr>
        <p:spPr>
          <a:noFill/>
        </p:spPr>
        <p:txBody>
          <a:bodyPr/>
          <a:lstStyle/>
          <a:p>
            <a:r>
              <a:rPr lang="en-US" smtClean="0"/>
              <a:t>SYSC 5704: Elements of Computer Systems</a:t>
            </a:r>
          </a:p>
        </p:txBody>
      </p:sp>
      <p:sp>
        <p:nvSpPr>
          <p:cNvPr id="13316" name="Slide Number Placeholder 5"/>
          <p:cNvSpPr>
            <a:spLocks noGrp="1"/>
          </p:cNvSpPr>
          <p:nvPr>
            <p:ph type="sldNum" sz="quarter" idx="12"/>
          </p:nvPr>
        </p:nvSpPr>
        <p:spPr>
          <a:noFill/>
        </p:spPr>
        <p:txBody>
          <a:bodyPr/>
          <a:lstStyle/>
          <a:p>
            <a:fld id="{5DE45E6A-FBD3-4880-B81E-816E4BF610A8}" type="slidenum">
              <a:rPr lang="en-US" smtClean="0"/>
              <a:pPr/>
              <a:t>14</a:t>
            </a:fld>
            <a:endParaRPr lang="en-US" smtClean="0"/>
          </a:p>
        </p:txBody>
      </p:sp>
      <p:sp>
        <p:nvSpPr>
          <p:cNvPr id="13317" name="Rectangle 2"/>
          <p:cNvSpPr>
            <a:spLocks noGrp="1" noChangeArrowheads="1"/>
          </p:cNvSpPr>
          <p:nvPr>
            <p:ph type="title"/>
          </p:nvPr>
        </p:nvSpPr>
        <p:spPr>
          <a:xfrm>
            <a:off x="457200" y="152400"/>
            <a:ext cx="8229600" cy="1143000"/>
          </a:xfrm>
        </p:spPr>
        <p:txBody>
          <a:bodyPr/>
          <a:lstStyle/>
          <a:p>
            <a:pPr eaLnBrk="1" hangingPunct="1"/>
            <a:r>
              <a:rPr lang="en-US" smtClean="0"/>
              <a:t>Flag Register</a:t>
            </a:r>
          </a:p>
        </p:txBody>
      </p:sp>
      <p:sp>
        <p:nvSpPr>
          <p:cNvPr id="13318" name="Rectangle 3"/>
          <p:cNvSpPr>
            <a:spLocks noGrp="1" noChangeArrowheads="1"/>
          </p:cNvSpPr>
          <p:nvPr>
            <p:ph type="body" idx="1"/>
          </p:nvPr>
        </p:nvSpPr>
        <p:spPr>
          <a:xfrm>
            <a:off x="457200" y="1066800"/>
            <a:ext cx="8229600" cy="4525963"/>
          </a:xfrm>
        </p:spPr>
        <p:txBody>
          <a:bodyPr/>
          <a:lstStyle/>
          <a:p>
            <a:pPr marL="533400" indent="-533400" eaLnBrk="1" hangingPunct="1">
              <a:lnSpc>
                <a:spcPct val="90000"/>
              </a:lnSpc>
            </a:pPr>
            <a:r>
              <a:rPr lang="en-US" sz="2800" smtClean="0"/>
              <a:t>Also called PSW (Program Status Word)</a:t>
            </a:r>
          </a:p>
          <a:p>
            <a:pPr marL="533400" indent="-533400" eaLnBrk="1" hangingPunct="1">
              <a:lnSpc>
                <a:spcPct val="90000"/>
              </a:lnSpc>
            </a:pPr>
            <a:r>
              <a:rPr lang="en-US" sz="2800" smtClean="0"/>
              <a:t>Kernel/user hybrid</a:t>
            </a:r>
          </a:p>
          <a:p>
            <a:pPr marL="533400" indent="-533400" eaLnBrk="1" hangingPunct="1">
              <a:lnSpc>
                <a:spcPct val="90000"/>
              </a:lnSpc>
            </a:pPr>
            <a:r>
              <a:rPr lang="en-US" sz="2800" smtClean="0"/>
              <a:t>Holds various miscellaneous bits that are needed by the CPU; the most important ones are the condition codes</a:t>
            </a:r>
          </a:p>
          <a:p>
            <a:pPr marL="914400" lvl="1" indent="-457200" eaLnBrk="1" hangingPunct="1">
              <a:lnSpc>
                <a:spcPct val="90000"/>
              </a:lnSpc>
            </a:pPr>
            <a:r>
              <a:rPr lang="en-US" sz="2400" smtClean="0"/>
              <a:t>N: set when the result was negative</a:t>
            </a:r>
          </a:p>
          <a:p>
            <a:pPr marL="914400" lvl="1" indent="-457200" eaLnBrk="1" hangingPunct="1">
              <a:lnSpc>
                <a:spcPct val="90000"/>
              </a:lnSpc>
            </a:pPr>
            <a:r>
              <a:rPr lang="en-US" sz="2400" smtClean="0"/>
              <a:t>Z: set when the result was zero</a:t>
            </a:r>
          </a:p>
          <a:p>
            <a:pPr marL="914400" lvl="1" indent="-457200" eaLnBrk="1" hangingPunct="1">
              <a:lnSpc>
                <a:spcPct val="90000"/>
              </a:lnSpc>
            </a:pPr>
            <a:r>
              <a:rPr lang="en-US" sz="2400" smtClean="0"/>
              <a:t>V: set when the result caused an overflow</a:t>
            </a:r>
          </a:p>
          <a:p>
            <a:pPr marL="914400" lvl="1" indent="-457200" eaLnBrk="1" hangingPunct="1">
              <a:lnSpc>
                <a:spcPct val="90000"/>
              </a:lnSpc>
            </a:pPr>
            <a:r>
              <a:rPr lang="en-US" sz="2400" smtClean="0"/>
              <a:t>A: set when there was a carry out of bit 3 </a:t>
            </a:r>
          </a:p>
          <a:p>
            <a:pPr marL="914400" lvl="1" indent="-457200" eaLnBrk="1" hangingPunct="1">
              <a:lnSpc>
                <a:spcPct val="90000"/>
              </a:lnSpc>
            </a:pPr>
            <a:r>
              <a:rPr lang="en-US" sz="2400" smtClean="0"/>
              <a:t>C: set when there result caused a carry out of the leftmost bit </a:t>
            </a:r>
          </a:p>
          <a:p>
            <a:pPr marL="914400" lvl="1" indent="-457200" eaLnBrk="1" hangingPunct="1">
              <a:lnSpc>
                <a:spcPct val="90000"/>
              </a:lnSpc>
            </a:pPr>
            <a:r>
              <a:rPr lang="en-US" sz="2400" smtClean="0"/>
              <a:t>P: set when the result had even parity</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p>
            <a:r>
              <a:rPr lang="en-US" dirty="0" smtClean="0"/>
              <a:t>Fall 2012</a:t>
            </a:r>
            <a:endParaRPr lang="en-US" dirty="0" smtClean="0"/>
          </a:p>
        </p:txBody>
      </p:sp>
      <p:sp>
        <p:nvSpPr>
          <p:cNvPr id="14339" name="Footer Placeholder 2"/>
          <p:cNvSpPr>
            <a:spLocks noGrp="1"/>
          </p:cNvSpPr>
          <p:nvPr>
            <p:ph type="ftr" sz="quarter" idx="11"/>
          </p:nvPr>
        </p:nvSpPr>
        <p:spPr>
          <a:noFill/>
        </p:spPr>
        <p:txBody>
          <a:bodyPr/>
          <a:lstStyle/>
          <a:p>
            <a:r>
              <a:rPr lang="en-US" smtClean="0"/>
              <a:t>SYSC 5704: Elements of Computer Systems</a:t>
            </a:r>
          </a:p>
        </p:txBody>
      </p:sp>
      <p:sp>
        <p:nvSpPr>
          <p:cNvPr id="14340" name="Slide Number Placeholder 3"/>
          <p:cNvSpPr>
            <a:spLocks noGrp="1"/>
          </p:cNvSpPr>
          <p:nvPr>
            <p:ph type="sldNum" sz="quarter" idx="12"/>
          </p:nvPr>
        </p:nvSpPr>
        <p:spPr>
          <a:noFill/>
        </p:spPr>
        <p:txBody>
          <a:bodyPr/>
          <a:lstStyle/>
          <a:p>
            <a:fld id="{8A7B0204-0D17-492A-8603-E61D19962B4D}" type="slidenum">
              <a:rPr lang="en-US" smtClean="0"/>
              <a:pPr/>
              <a:t>15</a:t>
            </a:fld>
            <a:endParaRPr lang="en-US" smtClean="0"/>
          </a:p>
        </p:txBody>
      </p:sp>
      <p:pic>
        <p:nvPicPr>
          <p:cNvPr id="14341" name="Picture 2"/>
          <p:cNvPicPr>
            <a:picLocks noChangeAspect="1" noChangeArrowheads="1"/>
          </p:cNvPicPr>
          <p:nvPr/>
        </p:nvPicPr>
        <p:blipFill>
          <a:blip r:embed="rId4" cstate="print"/>
          <a:srcRect/>
          <a:stretch>
            <a:fillRect/>
          </a:stretch>
        </p:blipFill>
        <p:spPr bwMode="auto">
          <a:xfrm>
            <a:off x="228600" y="228600"/>
            <a:ext cx="5359400" cy="6096000"/>
          </a:xfrm>
          <a:prstGeom prst="rect">
            <a:avLst/>
          </a:prstGeom>
          <a:noFill/>
          <a:ln w="9525">
            <a:noFill/>
            <a:miter lim="800000"/>
            <a:headEnd/>
            <a:tailEnd/>
          </a:ln>
        </p:spPr>
      </p:pic>
      <p:sp>
        <p:nvSpPr>
          <p:cNvPr id="14342" name="Text Box 3"/>
          <p:cNvSpPr txBox="1">
            <a:spLocks noChangeArrowheads="1"/>
          </p:cNvSpPr>
          <p:nvPr/>
        </p:nvSpPr>
        <p:spPr bwMode="auto">
          <a:xfrm>
            <a:off x="838200" y="685800"/>
            <a:ext cx="7467600" cy="457200"/>
          </a:xfrm>
          <a:prstGeom prst="rect">
            <a:avLst/>
          </a:prstGeom>
          <a:noFill/>
          <a:ln w="9525">
            <a:noFill/>
            <a:miter lim="800000"/>
            <a:headEnd/>
            <a:tailEnd/>
          </a:ln>
        </p:spPr>
        <p:txBody>
          <a:bodyPr>
            <a:spAutoFit/>
          </a:bodyPr>
          <a:lstStyle/>
          <a:p>
            <a:pPr>
              <a:spcBef>
                <a:spcPct val="50000"/>
              </a:spcBef>
            </a:pPr>
            <a:endParaRPr lang="en-US" sz="2400">
              <a:latin typeface="Tahoma" pitchFamily="34" charset="0"/>
            </a:endParaRPr>
          </a:p>
        </p:txBody>
      </p:sp>
      <p:sp>
        <p:nvSpPr>
          <p:cNvPr id="14343" name="Text Box 4"/>
          <p:cNvSpPr txBox="1">
            <a:spLocks noChangeArrowheads="1"/>
          </p:cNvSpPr>
          <p:nvPr/>
        </p:nvSpPr>
        <p:spPr bwMode="auto">
          <a:xfrm>
            <a:off x="609600" y="685800"/>
            <a:ext cx="8001000" cy="396875"/>
          </a:xfrm>
          <a:prstGeom prst="rect">
            <a:avLst/>
          </a:prstGeom>
          <a:noFill/>
          <a:ln w="9525">
            <a:noFill/>
            <a:miter lim="800000"/>
            <a:headEnd/>
            <a:tailEnd/>
          </a:ln>
        </p:spPr>
        <p:txBody>
          <a:bodyPr>
            <a:spAutoFit/>
          </a:bodyPr>
          <a:lstStyle/>
          <a:p>
            <a:pPr algn="r">
              <a:spcBef>
                <a:spcPct val="50000"/>
              </a:spcBef>
            </a:pPr>
            <a:r>
              <a:rPr lang="en-US" sz="2000">
                <a:latin typeface="Tahoma" pitchFamily="34" charset="0"/>
              </a:rPr>
              <a:t>Pentium II’s primary registers</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2"/>
          <p:cNvSpPr>
            <a:spLocks noGrp="1"/>
          </p:cNvSpPr>
          <p:nvPr>
            <p:ph type="dt" sz="quarter" idx="10"/>
          </p:nvPr>
        </p:nvSpPr>
        <p:spPr>
          <a:noFill/>
        </p:spPr>
        <p:txBody>
          <a:bodyPr/>
          <a:lstStyle/>
          <a:p>
            <a:r>
              <a:rPr lang="en-US" dirty="0" smtClean="0"/>
              <a:t>Fall 2012</a:t>
            </a:r>
            <a:endParaRPr lang="en-US" dirty="0" smtClean="0"/>
          </a:p>
        </p:txBody>
      </p:sp>
      <p:sp>
        <p:nvSpPr>
          <p:cNvPr id="15363" name="Footer Placeholder 3"/>
          <p:cNvSpPr>
            <a:spLocks noGrp="1"/>
          </p:cNvSpPr>
          <p:nvPr>
            <p:ph type="ftr" sz="quarter" idx="11"/>
          </p:nvPr>
        </p:nvSpPr>
        <p:spPr>
          <a:noFill/>
        </p:spPr>
        <p:txBody>
          <a:bodyPr/>
          <a:lstStyle/>
          <a:p>
            <a:r>
              <a:rPr lang="en-US" smtClean="0"/>
              <a:t>SYSC 5704: Elements of Computer Systems</a:t>
            </a:r>
          </a:p>
        </p:txBody>
      </p:sp>
      <p:sp>
        <p:nvSpPr>
          <p:cNvPr id="15364" name="Slide Number Placeholder 4"/>
          <p:cNvSpPr>
            <a:spLocks noGrp="1"/>
          </p:cNvSpPr>
          <p:nvPr>
            <p:ph type="sldNum" sz="quarter" idx="12"/>
          </p:nvPr>
        </p:nvSpPr>
        <p:spPr>
          <a:noFill/>
        </p:spPr>
        <p:txBody>
          <a:bodyPr/>
          <a:lstStyle/>
          <a:p>
            <a:fld id="{9BAB2393-F378-408C-8014-25F7601EC03E}" type="slidenum">
              <a:rPr lang="en-US" smtClean="0"/>
              <a:pPr/>
              <a:t>16</a:t>
            </a:fld>
            <a:endParaRPr lang="en-US" smtClean="0"/>
          </a:p>
        </p:txBody>
      </p:sp>
      <p:sp>
        <p:nvSpPr>
          <p:cNvPr id="15365" name="Rectangle 2"/>
          <p:cNvSpPr>
            <a:spLocks noGrp="1" noChangeArrowheads="1"/>
          </p:cNvSpPr>
          <p:nvPr>
            <p:ph type="title"/>
          </p:nvPr>
        </p:nvSpPr>
        <p:spPr/>
        <p:txBody>
          <a:bodyPr/>
          <a:lstStyle/>
          <a:p>
            <a:pPr eaLnBrk="1" hangingPunct="1"/>
            <a:r>
              <a:rPr lang="en-US" smtClean="0"/>
              <a:t>Pentium II Condition codes</a:t>
            </a:r>
          </a:p>
        </p:txBody>
      </p:sp>
      <p:pic>
        <p:nvPicPr>
          <p:cNvPr id="15366" name="Picture 3"/>
          <p:cNvPicPr>
            <a:picLocks noChangeAspect="1" noChangeArrowheads="1"/>
          </p:cNvPicPr>
          <p:nvPr/>
        </p:nvPicPr>
        <p:blipFill>
          <a:blip r:embed="rId4" cstate="print"/>
          <a:srcRect/>
          <a:stretch>
            <a:fillRect/>
          </a:stretch>
        </p:blipFill>
        <p:spPr bwMode="auto">
          <a:xfrm>
            <a:off x="1066800" y="1981200"/>
            <a:ext cx="7726363" cy="44005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6387" name="Footer Placeholder 4"/>
          <p:cNvSpPr>
            <a:spLocks noGrp="1"/>
          </p:cNvSpPr>
          <p:nvPr>
            <p:ph type="ftr" sz="quarter" idx="11"/>
          </p:nvPr>
        </p:nvSpPr>
        <p:spPr>
          <a:noFill/>
        </p:spPr>
        <p:txBody>
          <a:bodyPr/>
          <a:lstStyle/>
          <a:p>
            <a:r>
              <a:rPr lang="en-US" smtClean="0"/>
              <a:t>SYSC 5704: Elements of Computer Systems</a:t>
            </a:r>
          </a:p>
        </p:txBody>
      </p:sp>
      <p:sp>
        <p:nvSpPr>
          <p:cNvPr id="16388" name="Slide Number Placeholder 5"/>
          <p:cNvSpPr>
            <a:spLocks noGrp="1"/>
          </p:cNvSpPr>
          <p:nvPr>
            <p:ph type="sldNum" sz="quarter" idx="12"/>
          </p:nvPr>
        </p:nvSpPr>
        <p:spPr>
          <a:noFill/>
        </p:spPr>
        <p:txBody>
          <a:bodyPr/>
          <a:lstStyle/>
          <a:p>
            <a:fld id="{DC78AEE7-238C-41A6-A9E4-846F643AF81C}" type="slidenum">
              <a:rPr lang="en-US" smtClean="0"/>
              <a:pPr/>
              <a:t>17</a:t>
            </a:fld>
            <a:endParaRPr lang="en-US" smtClean="0"/>
          </a:p>
        </p:txBody>
      </p:sp>
      <p:sp>
        <p:nvSpPr>
          <p:cNvPr id="16389" name="Rectangle 2"/>
          <p:cNvSpPr>
            <a:spLocks noGrp="1" noChangeArrowheads="1"/>
          </p:cNvSpPr>
          <p:nvPr>
            <p:ph type="title"/>
          </p:nvPr>
        </p:nvSpPr>
        <p:spPr/>
        <p:txBody>
          <a:bodyPr/>
          <a:lstStyle/>
          <a:p>
            <a:pPr eaLnBrk="1" hangingPunct="1"/>
            <a:r>
              <a:rPr lang="en-US" smtClean="0"/>
              <a:t>Design Decisions for ISAs</a:t>
            </a:r>
          </a:p>
        </p:txBody>
      </p:sp>
      <p:sp>
        <p:nvSpPr>
          <p:cNvPr id="16390" name="Rectangle 3"/>
          <p:cNvSpPr>
            <a:spLocks noGrp="1" noChangeArrowheads="1"/>
          </p:cNvSpPr>
          <p:nvPr>
            <p:ph type="body" idx="1"/>
          </p:nvPr>
        </p:nvSpPr>
        <p:spPr/>
        <p:txBody>
          <a:bodyPr/>
          <a:lstStyle/>
          <a:p>
            <a:pPr marL="609600" indent="-609600" eaLnBrk="1" hangingPunct="1">
              <a:lnSpc>
                <a:spcPct val="80000"/>
              </a:lnSpc>
              <a:buFontTx/>
              <a:buNone/>
            </a:pPr>
            <a:r>
              <a:rPr lang="en-US" sz="2800" smtClean="0"/>
              <a:t>ISA measurements</a:t>
            </a:r>
          </a:p>
          <a:p>
            <a:pPr marL="990600" lvl="1" indent="-533400" eaLnBrk="1" hangingPunct="1">
              <a:lnSpc>
                <a:spcPct val="80000"/>
              </a:lnSpc>
              <a:buFontTx/>
              <a:buAutoNum type="arabicPeriod"/>
            </a:pPr>
            <a:r>
              <a:rPr lang="en-US" sz="2400" smtClean="0"/>
              <a:t>Amount of space required by program</a:t>
            </a:r>
          </a:p>
          <a:p>
            <a:pPr marL="990600" lvl="1" indent="-533400" eaLnBrk="1" hangingPunct="1">
              <a:lnSpc>
                <a:spcPct val="80000"/>
              </a:lnSpc>
              <a:buFontTx/>
              <a:buAutoNum type="arabicPeriod"/>
            </a:pPr>
            <a:r>
              <a:rPr lang="en-US" sz="2400" smtClean="0"/>
              <a:t>Complexity of Instruction set (decoding &amp; execution)</a:t>
            </a:r>
          </a:p>
          <a:p>
            <a:pPr marL="990600" lvl="1" indent="-533400" eaLnBrk="1" hangingPunct="1">
              <a:lnSpc>
                <a:spcPct val="80000"/>
              </a:lnSpc>
              <a:buFontTx/>
              <a:buAutoNum type="arabicPeriod"/>
            </a:pPr>
            <a:r>
              <a:rPr lang="en-US" sz="2400" smtClean="0"/>
              <a:t>Length of instructions</a:t>
            </a:r>
          </a:p>
          <a:p>
            <a:pPr marL="990600" lvl="1" indent="-533400" eaLnBrk="1" hangingPunct="1">
              <a:lnSpc>
                <a:spcPct val="80000"/>
              </a:lnSpc>
              <a:buFontTx/>
              <a:buAutoNum type="arabicPeriod"/>
            </a:pPr>
            <a:r>
              <a:rPr lang="en-US" sz="2400" smtClean="0"/>
              <a:t>Total number of instructions</a:t>
            </a:r>
          </a:p>
          <a:p>
            <a:pPr marL="609600" indent="-609600" eaLnBrk="1" hangingPunct="1">
              <a:lnSpc>
                <a:spcPct val="80000"/>
              </a:lnSpc>
              <a:buFontTx/>
              <a:buNone/>
            </a:pPr>
            <a:r>
              <a:rPr lang="en-US" sz="2800" smtClean="0"/>
              <a:t>Design Considerations</a:t>
            </a:r>
          </a:p>
          <a:p>
            <a:pPr marL="609600" indent="-609600" eaLnBrk="1" hangingPunct="1">
              <a:lnSpc>
                <a:spcPct val="80000"/>
              </a:lnSpc>
              <a:buFontTx/>
              <a:buAutoNum type="arabicPeriod"/>
            </a:pPr>
            <a:r>
              <a:rPr lang="en-US" sz="2800" smtClean="0"/>
              <a:t>Long or short instructions</a:t>
            </a:r>
          </a:p>
          <a:p>
            <a:pPr marL="609600" indent="-609600" eaLnBrk="1" hangingPunct="1">
              <a:lnSpc>
                <a:spcPct val="80000"/>
              </a:lnSpc>
              <a:buFontTx/>
              <a:buAutoNum type="arabicPeriod"/>
            </a:pPr>
            <a:r>
              <a:rPr lang="en-US" sz="2800" smtClean="0"/>
              <a:t>Fixed length versus variable length</a:t>
            </a:r>
          </a:p>
          <a:p>
            <a:pPr marL="609600" indent="-609600" eaLnBrk="1" hangingPunct="1">
              <a:lnSpc>
                <a:spcPct val="80000"/>
              </a:lnSpc>
              <a:buFontTx/>
              <a:buAutoNum type="arabicPeriod"/>
            </a:pPr>
            <a:r>
              <a:rPr lang="en-US" sz="2800" smtClean="0"/>
              <a:t>Addressing modes</a:t>
            </a:r>
          </a:p>
          <a:p>
            <a:pPr marL="609600" indent="-609600" eaLnBrk="1" hangingPunct="1">
              <a:lnSpc>
                <a:spcPct val="80000"/>
              </a:lnSpc>
              <a:buFontTx/>
              <a:buAutoNum type="arabicPeriod"/>
            </a:pPr>
            <a:r>
              <a:rPr lang="en-US" sz="2800" smtClean="0"/>
              <a:t>Register set design: How many? Uses ? General purpose or dedicated</a:t>
            </a:r>
          </a:p>
          <a:p>
            <a:pPr marL="609600" indent="-609600" eaLnBrk="1" hangingPunct="1">
              <a:lnSpc>
                <a:spcPct val="80000"/>
              </a:lnSpc>
            </a:pPr>
            <a:endParaRPr lang="en-US" sz="2800" smtClean="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7411" name="Footer Placeholder 4"/>
          <p:cNvSpPr>
            <a:spLocks noGrp="1"/>
          </p:cNvSpPr>
          <p:nvPr>
            <p:ph type="ftr" sz="quarter" idx="11"/>
          </p:nvPr>
        </p:nvSpPr>
        <p:spPr>
          <a:noFill/>
        </p:spPr>
        <p:txBody>
          <a:bodyPr/>
          <a:lstStyle/>
          <a:p>
            <a:r>
              <a:rPr lang="en-US" smtClean="0"/>
              <a:t>SYSC 5704: Elements of Computer Systems</a:t>
            </a:r>
          </a:p>
        </p:txBody>
      </p:sp>
      <p:sp>
        <p:nvSpPr>
          <p:cNvPr id="17412" name="Slide Number Placeholder 5"/>
          <p:cNvSpPr>
            <a:spLocks noGrp="1"/>
          </p:cNvSpPr>
          <p:nvPr>
            <p:ph type="sldNum" sz="quarter" idx="12"/>
          </p:nvPr>
        </p:nvSpPr>
        <p:spPr>
          <a:noFill/>
        </p:spPr>
        <p:txBody>
          <a:bodyPr/>
          <a:lstStyle/>
          <a:p>
            <a:fld id="{42B601EE-8D8D-4F1D-AF22-3BFBF0AA7F62}" type="slidenum">
              <a:rPr lang="en-US" smtClean="0"/>
              <a:pPr/>
              <a:t>18</a:t>
            </a:fld>
            <a:endParaRPr lang="en-US" smtClean="0"/>
          </a:p>
        </p:txBody>
      </p:sp>
      <p:sp>
        <p:nvSpPr>
          <p:cNvPr id="17413" name="Rectangle 2"/>
          <p:cNvSpPr>
            <a:spLocks noGrp="1" noChangeArrowheads="1"/>
          </p:cNvSpPr>
          <p:nvPr>
            <p:ph type="title"/>
          </p:nvPr>
        </p:nvSpPr>
        <p:spPr/>
        <p:txBody>
          <a:bodyPr/>
          <a:lstStyle/>
          <a:p>
            <a:pPr eaLnBrk="1" hangingPunct="1"/>
            <a:r>
              <a:rPr lang="en-US" smtClean="0"/>
              <a:t>Example Design Issue</a:t>
            </a:r>
          </a:p>
        </p:txBody>
      </p:sp>
      <p:sp>
        <p:nvSpPr>
          <p:cNvPr id="17414" name="Rectangle 3"/>
          <p:cNvSpPr>
            <a:spLocks noGrp="1" noChangeArrowheads="1"/>
          </p:cNvSpPr>
          <p:nvPr>
            <p:ph type="body" idx="1"/>
          </p:nvPr>
        </p:nvSpPr>
        <p:spPr/>
        <p:txBody>
          <a:bodyPr/>
          <a:lstStyle/>
          <a:p>
            <a:pPr eaLnBrk="1" hangingPunct="1"/>
            <a:r>
              <a:rPr lang="en-US" sz="2400" dirty="0" smtClean="0"/>
              <a:t>Maximum number of addresses one might need in an instruction?</a:t>
            </a:r>
          </a:p>
          <a:p>
            <a:pPr eaLnBrk="1" hangingPunct="1"/>
            <a:r>
              <a:rPr lang="en-US" sz="2400" dirty="0" smtClean="0"/>
              <a:t>Virtually all arithmetic and logic operations are either unary or binary</a:t>
            </a:r>
            <a:endParaRPr lang="en-US" sz="2000" dirty="0" smtClean="0"/>
          </a:p>
          <a:p>
            <a:pPr lvl="1" eaLnBrk="1" hangingPunct="1"/>
            <a:r>
              <a:rPr lang="en-US" sz="2400" dirty="0" smtClean="0"/>
              <a:t>Unary: NOT	INC	DEC</a:t>
            </a:r>
          </a:p>
          <a:p>
            <a:pPr lvl="1" eaLnBrk="1" hangingPunct="1"/>
            <a:r>
              <a:rPr lang="en-US" sz="2400" dirty="0" smtClean="0"/>
              <a:t>Binary: ADD 	SUB	MUL	DIV	AND	OR </a:t>
            </a:r>
          </a:p>
          <a:p>
            <a:pPr lvl="1" eaLnBrk="1" hangingPunct="1"/>
            <a:endParaRPr lang="en-US" sz="2400" dirty="0" smtClean="0"/>
          </a:p>
          <a:p>
            <a:pPr eaLnBrk="1" hangingPunct="1"/>
            <a:r>
              <a:rPr lang="en-US" sz="2400" dirty="0" smtClean="0"/>
              <a:t>Maximum of two addresses to reference operands</a:t>
            </a:r>
          </a:p>
          <a:p>
            <a:pPr eaLnBrk="1" hangingPunct="1"/>
            <a:r>
              <a:rPr lang="en-US" sz="2400" dirty="0" smtClean="0"/>
              <a:t>Result must be stored, suggesting a third address</a:t>
            </a:r>
          </a:p>
          <a:p>
            <a:pPr eaLnBrk="1" hangingPunct="1"/>
            <a:r>
              <a:rPr lang="en-US" dirty="0" smtClean="0"/>
              <a:t>Yet …</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8435" name="Footer Placeholder 4"/>
          <p:cNvSpPr>
            <a:spLocks noGrp="1"/>
          </p:cNvSpPr>
          <p:nvPr>
            <p:ph type="ftr" sz="quarter" idx="11"/>
          </p:nvPr>
        </p:nvSpPr>
        <p:spPr>
          <a:noFill/>
        </p:spPr>
        <p:txBody>
          <a:bodyPr/>
          <a:lstStyle/>
          <a:p>
            <a:r>
              <a:rPr lang="en-US" smtClean="0"/>
              <a:t>SYSC 5704: Elements of Computer Systems</a:t>
            </a:r>
          </a:p>
        </p:txBody>
      </p:sp>
      <p:sp>
        <p:nvSpPr>
          <p:cNvPr id="18436" name="Slide Number Placeholder 5"/>
          <p:cNvSpPr>
            <a:spLocks noGrp="1"/>
          </p:cNvSpPr>
          <p:nvPr>
            <p:ph type="sldNum" sz="quarter" idx="12"/>
          </p:nvPr>
        </p:nvSpPr>
        <p:spPr>
          <a:noFill/>
        </p:spPr>
        <p:txBody>
          <a:bodyPr/>
          <a:lstStyle/>
          <a:p>
            <a:fld id="{A78CB70F-6139-4BDB-88E4-E2360902AF2D}" type="slidenum">
              <a:rPr lang="en-US" smtClean="0"/>
              <a:pPr/>
              <a:t>19</a:t>
            </a:fld>
            <a:endParaRPr lang="en-US" smtClean="0"/>
          </a:p>
        </p:txBody>
      </p:sp>
      <p:sp>
        <p:nvSpPr>
          <p:cNvPr id="18437" name="Rectangle 2"/>
          <p:cNvSpPr>
            <a:spLocks noGrp="1" noChangeArrowheads="1"/>
          </p:cNvSpPr>
          <p:nvPr>
            <p:ph type="title"/>
          </p:nvPr>
        </p:nvSpPr>
        <p:spPr/>
        <p:txBody>
          <a:bodyPr/>
          <a:lstStyle/>
          <a:p>
            <a:pPr eaLnBrk="1" hangingPunct="1"/>
            <a:r>
              <a:rPr lang="en-US" sz="4800" smtClean="0"/>
              <a:t>Program: Y=(A-B)/(C+DxE)</a:t>
            </a:r>
          </a:p>
        </p:txBody>
      </p:sp>
      <p:grpSp>
        <p:nvGrpSpPr>
          <p:cNvPr id="18438" name="Group 14"/>
          <p:cNvGrpSpPr>
            <a:grpSpLocks/>
          </p:cNvGrpSpPr>
          <p:nvPr/>
        </p:nvGrpSpPr>
        <p:grpSpPr bwMode="auto">
          <a:xfrm>
            <a:off x="379413" y="1371600"/>
            <a:ext cx="3354387" cy="1981200"/>
            <a:chOff x="239" y="864"/>
            <a:chExt cx="2113" cy="1248"/>
          </a:xfrm>
        </p:grpSpPr>
        <p:pic>
          <p:nvPicPr>
            <p:cNvPr id="18446" name="Picture 4"/>
            <p:cNvPicPr>
              <a:picLocks noChangeAspect="1" noChangeArrowheads="1"/>
            </p:cNvPicPr>
            <p:nvPr/>
          </p:nvPicPr>
          <p:blipFill>
            <a:blip r:embed="rId4" cstate="print"/>
            <a:srcRect/>
            <a:stretch>
              <a:fillRect/>
            </a:stretch>
          </p:blipFill>
          <p:spPr bwMode="auto">
            <a:xfrm>
              <a:off x="239" y="1091"/>
              <a:ext cx="2064" cy="1021"/>
            </a:xfrm>
            <a:prstGeom prst="rect">
              <a:avLst/>
            </a:prstGeom>
            <a:noFill/>
            <a:ln w="9525">
              <a:noFill/>
              <a:miter lim="800000"/>
              <a:headEnd/>
              <a:tailEnd/>
            </a:ln>
          </p:spPr>
        </p:pic>
        <p:sp>
          <p:nvSpPr>
            <p:cNvPr id="18447" name="Text Box 8"/>
            <p:cNvSpPr txBox="1">
              <a:spLocks noChangeArrowheads="1"/>
            </p:cNvSpPr>
            <p:nvPr/>
          </p:nvSpPr>
          <p:spPr bwMode="auto">
            <a:xfrm>
              <a:off x="325" y="864"/>
              <a:ext cx="2027" cy="288"/>
            </a:xfrm>
            <a:prstGeom prst="rect">
              <a:avLst/>
            </a:prstGeom>
            <a:solidFill>
              <a:schemeClr val="accent1"/>
            </a:solidFill>
            <a:ln w="9525">
              <a:noFill/>
              <a:miter lim="800000"/>
              <a:headEnd/>
              <a:tailEnd/>
            </a:ln>
          </p:spPr>
          <p:txBody>
            <a:bodyPr wrap="none">
              <a:spAutoFit/>
            </a:bodyPr>
            <a:lstStyle/>
            <a:p>
              <a:r>
                <a:rPr lang="en-US" sz="2400"/>
                <a:t>3-Address Instructions</a:t>
              </a:r>
            </a:p>
          </p:txBody>
        </p:sp>
      </p:grpSp>
      <p:grpSp>
        <p:nvGrpSpPr>
          <p:cNvPr id="18439" name="Group 12"/>
          <p:cNvGrpSpPr>
            <a:grpSpLocks/>
          </p:cNvGrpSpPr>
          <p:nvPr/>
        </p:nvGrpSpPr>
        <p:grpSpPr bwMode="auto">
          <a:xfrm>
            <a:off x="457200" y="3733800"/>
            <a:ext cx="3810000" cy="2590800"/>
            <a:chOff x="288" y="2208"/>
            <a:chExt cx="2400" cy="1632"/>
          </a:xfrm>
        </p:grpSpPr>
        <p:pic>
          <p:nvPicPr>
            <p:cNvPr id="18444" name="Picture 5"/>
            <p:cNvPicPr>
              <a:picLocks noChangeAspect="1" noChangeArrowheads="1"/>
            </p:cNvPicPr>
            <p:nvPr/>
          </p:nvPicPr>
          <p:blipFill>
            <a:blip r:embed="rId5" cstate="print"/>
            <a:srcRect/>
            <a:stretch>
              <a:fillRect/>
            </a:stretch>
          </p:blipFill>
          <p:spPr bwMode="auto">
            <a:xfrm>
              <a:off x="288" y="2563"/>
              <a:ext cx="2400" cy="1277"/>
            </a:xfrm>
            <a:prstGeom prst="rect">
              <a:avLst/>
            </a:prstGeom>
            <a:noFill/>
            <a:ln w="9525">
              <a:noFill/>
              <a:miter lim="800000"/>
              <a:headEnd/>
              <a:tailEnd/>
            </a:ln>
          </p:spPr>
        </p:pic>
        <p:sp>
          <p:nvSpPr>
            <p:cNvPr id="18445" name="Text Box 9"/>
            <p:cNvSpPr txBox="1">
              <a:spLocks noChangeArrowheads="1"/>
            </p:cNvSpPr>
            <p:nvPr/>
          </p:nvSpPr>
          <p:spPr bwMode="auto">
            <a:xfrm>
              <a:off x="336" y="2208"/>
              <a:ext cx="2027" cy="288"/>
            </a:xfrm>
            <a:prstGeom prst="rect">
              <a:avLst/>
            </a:prstGeom>
            <a:solidFill>
              <a:schemeClr val="accent1"/>
            </a:solidFill>
            <a:ln w="9525">
              <a:noFill/>
              <a:miter lim="800000"/>
              <a:headEnd/>
              <a:tailEnd/>
            </a:ln>
          </p:spPr>
          <p:txBody>
            <a:bodyPr wrap="none">
              <a:spAutoFit/>
            </a:bodyPr>
            <a:lstStyle/>
            <a:p>
              <a:r>
                <a:rPr lang="en-US" sz="2400"/>
                <a:t>2-Address Instructions</a:t>
              </a:r>
            </a:p>
          </p:txBody>
        </p:sp>
      </p:grpSp>
      <p:grpSp>
        <p:nvGrpSpPr>
          <p:cNvPr id="18440" name="Group 13"/>
          <p:cNvGrpSpPr>
            <a:grpSpLocks/>
          </p:cNvGrpSpPr>
          <p:nvPr/>
        </p:nvGrpSpPr>
        <p:grpSpPr bwMode="auto">
          <a:xfrm>
            <a:off x="4343400" y="1371600"/>
            <a:ext cx="3806825" cy="3173413"/>
            <a:chOff x="2736" y="881"/>
            <a:chExt cx="2398" cy="1999"/>
          </a:xfrm>
        </p:grpSpPr>
        <p:pic>
          <p:nvPicPr>
            <p:cNvPr id="18442" name="Picture 6"/>
            <p:cNvPicPr>
              <a:picLocks noChangeAspect="1" noChangeArrowheads="1"/>
            </p:cNvPicPr>
            <p:nvPr/>
          </p:nvPicPr>
          <p:blipFill>
            <a:blip r:embed="rId6" cstate="print"/>
            <a:srcRect/>
            <a:stretch>
              <a:fillRect/>
            </a:stretch>
          </p:blipFill>
          <p:spPr bwMode="auto">
            <a:xfrm>
              <a:off x="2736" y="1215"/>
              <a:ext cx="2398" cy="1665"/>
            </a:xfrm>
            <a:prstGeom prst="rect">
              <a:avLst/>
            </a:prstGeom>
            <a:noFill/>
            <a:ln w="9525">
              <a:noFill/>
              <a:miter lim="800000"/>
              <a:headEnd/>
              <a:tailEnd/>
            </a:ln>
          </p:spPr>
        </p:pic>
        <p:sp>
          <p:nvSpPr>
            <p:cNvPr id="18443" name="Text Box 10"/>
            <p:cNvSpPr txBox="1">
              <a:spLocks noChangeArrowheads="1"/>
            </p:cNvSpPr>
            <p:nvPr/>
          </p:nvSpPr>
          <p:spPr bwMode="auto">
            <a:xfrm>
              <a:off x="2832" y="881"/>
              <a:ext cx="2027" cy="288"/>
            </a:xfrm>
            <a:prstGeom prst="rect">
              <a:avLst/>
            </a:prstGeom>
            <a:solidFill>
              <a:schemeClr val="accent1"/>
            </a:solidFill>
            <a:ln w="9525">
              <a:noFill/>
              <a:miter lim="800000"/>
              <a:headEnd/>
              <a:tailEnd/>
            </a:ln>
          </p:spPr>
          <p:txBody>
            <a:bodyPr wrap="none">
              <a:spAutoFit/>
            </a:bodyPr>
            <a:lstStyle/>
            <a:p>
              <a:r>
                <a:rPr lang="en-US" sz="2400"/>
                <a:t>1-Address Instructions</a:t>
              </a:r>
            </a:p>
          </p:txBody>
        </p:sp>
      </p:grpSp>
      <p:sp>
        <p:nvSpPr>
          <p:cNvPr id="18441" name="Text Box 11"/>
          <p:cNvSpPr txBox="1">
            <a:spLocks noChangeArrowheads="1"/>
          </p:cNvSpPr>
          <p:nvPr/>
        </p:nvSpPr>
        <p:spPr bwMode="auto">
          <a:xfrm>
            <a:off x="4175125" y="4456113"/>
            <a:ext cx="184150" cy="366712"/>
          </a:xfrm>
          <a:prstGeom prst="rect">
            <a:avLst/>
          </a:prstGeom>
          <a:noFill/>
          <a:ln w="9525">
            <a:noFill/>
            <a:miter lim="800000"/>
            <a:headEnd/>
            <a:tailEnd/>
          </a:ln>
        </p:spPr>
        <p:txBody>
          <a:bodyPr wrap="none">
            <a:spAutoFit/>
          </a:bodyPr>
          <a:lstStyle/>
          <a:p>
            <a:endParaRPr lang="en-US"/>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Encoding of INSTRUCTIONS</a:t>
            </a:r>
          </a:p>
          <a:p>
            <a:r>
              <a:rPr lang="en-US" dirty="0" smtClean="0"/>
              <a:t>Typical CPU registers.</a:t>
            </a:r>
          </a:p>
          <a:p>
            <a:r>
              <a:rPr lang="en-US" dirty="0" smtClean="0"/>
              <a:t>CISC </a:t>
            </a:r>
            <a:r>
              <a:rPr lang="en-US" dirty="0" err="1" smtClean="0"/>
              <a:t>vs</a:t>
            </a:r>
            <a:r>
              <a:rPr lang="en-US" dirty="0" smtClean="0"/>
              <a:t> RISC.</a:t>
            </a:r>
          </a:p>
          <a:p>
            <a:r>
              <a:rPr lang="en-US" dirty="0" smtClean="0"/>
              <a:t>Zero, one, two and three address machines – design tradeoffs.</a:t>
            </a:r>
            <a:endParaRPr lang="en-US"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D7015F8F-FD8C-45D2-813A-B4B585825C04}"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9459" name="Footer Placeholder 4"/>
          <p:cNvSpPr>
            <a:spLocks noGrp="1"/>
          </p:cNvSpPr>
          <p:nvPr>
            <p:ph type="ftr" sz="quarter" idx="11"/>
          </p:nvPr>
        </p:nvSpPr>
        <p:spPr>
          <a:noFill/>
        </p:spPr>
        <p:txBody>
          <a:bodyPr/>
          <a:lstStyle/>
          <a:p>
            <a:r>
              <a:rPr lang="en-US" smtClean="0"/>
              <a:t>SYSC 5704: Elements of Computer Systems</a:t>
            </a:r>
          </a:p>
        </p:txBody>
      </p:sp>
      <p:sp>
        <p:nvSpPr>
          <p:cNvPr id="19460" name="Slide Number Placeholder 5"/>
          <p:cNvSpPr>
            <a:spLocks noGrp="1"/>
          </p:cNvSpPr>
          <p:nvPr>
            <p:ph type="sldNum" sz="quarter" idx="12"/>
          </p:nvPr>
        </p:nvSpPr>
        <p:spPr>
          <a:noFill/>
        </p:spPr>
        <p:txBody>
          <a:bodyPr/>
          <a:lstStyle/>
          <a:p>
            <a:fld id="{E935DDB4-7E24-4DAF-AFE9-6344019886C7}" type="slidenum">
              <a:rPr lang="en-US" smtClean="0"/>
              <a:pPr/>
              <a:t>20</a:t>
            </a:fld>
            <a:endParaRPr lang="en-US" smtClean="0"/>
          </a:p>
        </p:txBody>
      </p:sp>
      <p:sp>
        <p:nvSpPr>
          <p:cNvPr id="19461" name="Rectangle 2"/>
          <p:cNvSpPr>
            <a:spLocks noGrp="1" noChangeArrowheads="1"/>
          </p:cNvSpPr>
          <p:nvPr>
            <p:ph type="title"/>
          </p:nvPr>
        </p:nvSpPr>
        <p:spPr/>
        <p:txBody>
          <a:bodyPr/>
          <a:lstStyle/>
          <a:p>
            <a:pPr eaLnBrk="1" hangingPunct="1"/>
            <a:r>
              <a:rPr lang="en-US" smtClean="0"/>
              <a:t>Conclusion</a:t>
            </a:r>
          </a:p>
        </p:txBody>
      </p:sp>
      <p:sp>
        <p:nvSpPr>
          <p:cNvPr id="19462" name="Rectangle 3"/>
          <p:cNvSpPr>
            <a:spLocks noGrp="1" noChangeArrowheads="1"/>
          </p:cNvSpPr>
          <p:nvPr>
            <p:ph type="body" idx="1"/>
          </p:nvPr>
        </p:nvSpPr>
        <p:spPr>
          <a:xfrm>
            <a:off x="762000" y="1600200"/>
            <a:ext cx="7772400" cy="4267200"/>
          </a:xfrm>
        </p:spPr>
        <p:txBody>
          <a:bodyPr/>
          <a:lstStyle/>
          <a:p>
            <a:pPr eaLnBrk="1" hangingPunct="1"/>
            <a:r>
              <a:rPr lang="en-US" smtClean="0"/>
              <a:t>Number of addresses per instruction is a basic design decision</a:t>
            </a:r>
          </a:p>
          <a:p>
            <a:pPr lvl="1" eaLnBrk="1" hangingPunct="1"/>
            <a:r>
              <a:rPr lang="en-US" smtClean="0"/>
              <a:t>Fewer addresses: more primitive instructions, a less complex CPU; more total instructions which in general results in longer execution times</a:t>
            </a:r>
          </a:p>
          <a:p>
            <a:pPr lvl="1" eaLnBrk="1" hangingPunct="1"/>
            <a:r>
              <a:rPr lang="en-US" smtClean="0"/>
              <a:t>Multiple addresses: allow the operations to be performed solely on registers</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0483" name="Footer Placeholder 4"/>
          <p:cNvSpPr>
            <a:spLocks noGrp="1"/>
          </p:cNvSpPr>
          <p:nvPr>
            <p:ph type="ftr" sz="quarter" idx="11"/>
          </p:nvPr>
        </p:nvSpPr>
        <p:spPr>
          <a:noFill/>
        </p:spPr>
        <p:txBody>
          <a:bodyPr/>
          <a:lstStyle/>
          <a:p>
            <a:r>
              <a:rPr lang="en-US" smtClean="0"/>
              <a:t>SYSC 5704: Elements of Computer Systems</a:t>
            </a:r>
          </a:p>
        </p:txBody>
      </p:sp>
      <p:sp>
        <p:nvSpPr>
          <p:cNvPr id="20484" name="Slide Number Placeholder 5"/>
          <p:cNvSpPr>
            <a:spLocks noGrp="1"/>
          </p:cNvSpPr>
          <p:nvPr>
            <p:ph type="sldNum" sz="quarter" idx="12"/>
          </p:nvPr>
        </p:nvSpPr>
        <p:spPr>
          <a:noFill/>
        </p:spPr>
        <p:txBody>
          <a:bodyPr/>
          <a:lstStyle/>
          <a:p>
            <a:fld id="{D4F7C1FA-D9DC-4A35-9317-16C5FC605188}" type="slidenum">
              <a:rPr lang="en-US" smtClean="0"/>
              <a:pPr/>
              <a:t>21</a:t>
            </a:fld>
            <a:endParaRPr lang="en-US" smtClean="0"/>
          </a:p>
        </p:txBody>
      </p:sp>
      <p:sp>
        <p:nvSpPr>
          <p:cNvPr id="20485" name="Rectangle 2"/>
          <p:cNvSpPr>
            <a:spLocks noGrp="1" noChangeArrowheads="1"/>
          </p:cNvSpPr>
          <p:nvPr>
            <p:ph type="title"/>
          </p:nvPr>
        </p:nvSpPr>
        <p:spPr/>
        <p:txBody>
          <a:bodyPr/>
          <a:lstStyle/>
          <a:p>
            <a:pPr eaLnBrk="1" hangingPunct="1"/>
            <a:r>
              <a:rPr lang="en-US" smtClean="0"/>
              <a:t>Fixed versus Variable Length</a:t>
            </a:r>
          </a:p>
        </p:txBody>
      </p:sp>
      <p:sp>
        <p:nvSpPr>
          <p:cNvPr id="20486" name="Rectangle 3"/>
          <p:cNvSpPr>
            <a:spLocks noGrp="1" noChangeArrowheads="1"/>
          </p:cNvSpPr>
          <p:nvPr>
            <p:ph type="body" idx="1"/>
          </p:nvPr>
        </p:nvSpPr>
        <p:spPr>
          <a:xfrm>
            <a:off x="457200" y="1112838"/>
            <a:ext cx="8229600" cy="4525962"/>
          </a:xfrm>
        </p:spPr>
        <p:txBody>
          <a:bodyPr/>
          <a:lstStyle/>
          <a:p>
            <a:pPr eaLnBrk="1" hangingPunct="1"/>
            <a:r>
              <a:rPr lang="en-US" sz="2400" smtClean="0"/>
              <a:t>Should all instructions be same length ?</a:t>
            </a:r>
          </a:p>
          <a:p>
            <a:pPr lvl="1" eaLnBrk="1" hangingPunct="1"/>
            <a:r>
              <a:rPr lang="en-US" sz="2400" smtClean="0"/>
              <a:t>Addition operates on 2 operands; negation on 1 operand</a:t>
            </a:r>
          </a:p>
          <a:p>
            <a:pPr lvl="1" eaLnBrk="1" hangingPunct="1"/>
            <a:r>
              <a:rPr lang="en-US" sz="2400" smtClean="0"/>
              <a:t>Addition of 16 bit values; addition of 32 bit values</a:t>
            </a:r>
          </a:p>
          <a:p>
            <a:pPr lvl="2" eaLnBrk="1" hangingPunct="1"/>
            <a:r>
              <a:rPr lang="en-US" smtClean="0"/>
              <a:t>x = x + 1			x = x + 45,666</a:t>
            </a:r>
          </a:p>
          <a:p>
            <a:pPr eaLnBrk="1" hangingPunct="1"/>
            <a:r>
              <a:rPr lang="en-US" sz="2400" smtClean="0"/>
              <a:t>Variable-length:  Space vs Speed</a:t>
            </a:r>
          </a:p>
          <a:p>
            <a:pPr lvl="1" eaLnBrk="1" hangingPunct="1"/>
            <a:r>
              <a:rPr lang="en-US" sz="2400" smtClean="0"/>
              <a:t>Optimal use of memory; all bits used</a:t>
            </a:r>
          </a:p>
          <a:p>
            <a:pPr lvl="1" eaLnBrk="1" hangingPunct="1"/>
            <a:r>
              <a:rPr lang="en-US" sz="2400" smtClean="0"/>
              <a:t>Complex hardware to fetch &amp; decode</a:t>
            </a:r>
          </a:p>
          <a:p>
            <a:pPr eaLnBrk="1" hangingPunct="1"/>
            <a:r>
              <a:rPr lang="en-US" sz="2400" smtClean="0"/>
              <a:t>Fixed-length</a:t>
            </a:r>
          </a:p>
          <a:p>
            <a:pPr lvl="1" eaLnBrk="1" hangingPunct="1"/>
            <a:r>
              <a:rPr lang="en-US" sz="2400" smtClean="0"/>
              <a:t>Extra unused bits.</a:t>
            </a:r>
          </a:p>
          <a:p>
            <a:pPr lvl="1" eaLnBrk="1" hangingPunct="1"/>
            <a:r>
              <a:rPr lang="en-US" sz="2400" smtClean="0"/>
              <a:t>Simpler Fetch/Decode hardware</a:t>
            </a:r>
          </a:p>
          <a:p>
            <a:pPr lvl="1" eaLnBrk="1" hangingPunct="1"/>
            <a:r>
              <a:rPr lang="en-US" sz="2400" smtClean="0"/>
              <a:t>Higher CPU speed: No need to examine each opcode</a:t>
            </a:r>
          </a:p>
          <a:p>
            <a:pPr lvl="1" eaLnBrk="1" hangingPunct="1"/>
            <a:endParaRPr lang="en-US" smtClean="0"/>
          </a:p>
          <a:p>
            <a:pPr eaLnBrk="1" hangingPunct="1"/>
            <a:endParaRPr lang="en-US" smtClean="0"/>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1507" name="Footer Placeholder 4"/>
          <p:cNvSpPr>
            <a:spLocks noGrp="1"/>
          </p:cNvSpPr>
          <p:nvPr>
            <p:ph type="ftr" sz="quarter" idx="11"/>
          </p:nvPr>
        </p:nvSpPr>
        <p:spPr>
          <a:noFill/>
        </p:spPr>
        <p:txBody>
          <a:bodyPr/>
          <a:lstStyle/>
          <a:p>
            <a:r>
              <a:rPr lang="en-US" smtClean="0"/>
              <a:t>SYSC 5704: Elements of Computer Systems</a:t>
            </a:r>
          </a:p>
        </p:txBody>
      </p:sp>
      <p:sp>
        <p:nvSpPr>
          <p:cNvPr id="21508" name="Slide Number Placeholder 5"/>
          <p:cNvSpPr>
            <a:spLocks noGrp="1"/>
          </p:cNvSpPr>
          <p:nvPr>
            <p:ph type="sldNum" sz="quarter" idx="12"/>
          </p:nvPr>
        </p:nvSpPr>
        <p:spPr>
          <a:noFill/>
        </p:spPr>
        <p:txBody>
          <a:bodyPr/>
          <a:lstStyle/>
          <a:p>
            <a:fld id="{98873404-6508-4F55-A050-12CBD72630E8}" type="slidenum">
              <a:rPr lang="en-US" smtClean="0"/>
              <a:pPr/>
              <a:t>22</a:t>
            </a:fld>
            <a:endParaRPr lang="en-US" smtClean="0"/>
          </a:p>
        </p:txBody>
      </p:sp>
      <p:sp>
        <p:nvSpPr>
          <p:cNvPr id="21509" name="Rectangle 2"/>
          <p:cNvSpPr>
            <a:spLocks noGrp="1" noChangeArrowheads="1"/>
          </p:cNvSpPr>
          <p:nvPr>
            <p:ph type="title"/>
          </p:nvPr>
        </p:nvSpPr>
        <p:spPr/>
        <p:txBody>
          <a:bodyPr/>
          <a:lstStyle/>
          <a:p>
            <a:pPr eaLnBrk="1" hangingPunct="1"/>
            <a:r>
              <a:rPr lang="en-US" smtClean="0"/>
              <a:t>Architectural Developments</a:t>
            </a:r>
          </a:p>
        </p:txBody>
      </p:sp>
      <p:sp>
        <p:nvSpPr>
          <p:cNvPr id="21510" name="Rectangle 3"/>
          <p:cNvSpPr>
            <a:spLocks noGrp="1" noChangeArrowheads="1"/>
          </p:cNvSpPr>
          <p:nvPr>
            <p:ph type="body" idx="1"/>
          </p:nvPr>
        </p:nvSpPr>
        <p:spPr/>
        <p:txBody>
          <a:bodyPr/>
          <a:lstStyle/>
          <a:p>
            <a:pPr marL="609600" indent="-609600" eaLnBrk="1" hangingPunct="1">
              <a:lnSpc>
                <a:spcPct val="80000"/>
              </a:lnSpc>
              <a:buFontTx/>
              <a:buNone/>
            </a:pPr>
            <a:r>
              <a:rPr lang="en-US" sz="2800" smtClean="0"/>
              <a:t>To increase performance (Abd-El-Barr, El-Rewini)</a:t>
            </a:r>
          </a:p>
          <a:p>
            <a:pPr marL="609600" indent="-609600" eaLnBrk="1" hangingPunct="1">
              <a:lnSpc>
                <a:spcPct val="80000"/>
              </a:lnSpc>
              <a:buFontTx/>
              <a:buAutoNum type="arabicPeriod"/>
            </a:pPr>
            <a:r>
              <a:rPr lang="en-US" sz="2800" smtClean="0"/>
              <a:t>CISC Complex Instruction Set Computer</a:t>
            </a:r>
          </a:p>
          <a:p>
            <a:pPr marL="990600" lvl="1" indent="-533400" eaLnBrk="1" hangingPunct="1">
              <a:lnSpc>
                <a:spcPct val="80000"/>
              </a:lnSpc>
              <a:buFontTx/>
              <a:buChar char="•"/>
            </a:pPr>
            <a:r>
              <a:rPr lang="en-US" sz="2400" smtClean="0"/>
              <a:t>Do more in one instruction</a:t>
            </a:r>
          </a:p>
          <a:p>
            <a:pPr marL="990600" lvl="1" indent="-533400" eaLnBrk="1" hangingPunct="1">
              <a:lnSpc>
                <a:spcPct val="80000"/>
              </a:lnSpc>
              <a:buFontTx/>
              <a:buChar char="•"/>
            </a:pPr>
            <a:r>
              <a:rPr lang="en-US" sz="2400" smtClean="0"/>
              <a:t>Programs have less instructions, less read/write</a:t>
            </a:r>
          </a:p>
          <a:p>
            <a:pPr marL="990600" lvl="1" indent="-533400" eaLnBrk="1" hangingPunct="1">
              <a:lnSpc>
                <a:spcPct val="80000"/>
              </a:lnSpc>
              <a:buFontTx/>
              <a:buChar char="•"/>
            </a:pPr>
            <a:r>
              <a:rPr lang="en-US" sz="2400" smtClean="0"/>
              <a:t>Instructions close “semantic gap”</a:t>
            </a:r>
          </a:p>
          <a:p>
            <a:pPr marL="990600" lvl="1" indent="-533400" eaLnBrk="1" hangingPunct="1">
              <a:lnSpc>
                <a:spcPct val="80000"/>
              </a:lnSpc>
              <a:buFontTx/>
              <a:buChar char="•"/>
            </a:pPr>
            <a:r>
              <a:rPr lang="en-US" sz="2400" smtClean="0"/>
              <a:t>Intel Pentium, Motorola 68000, IBM PowerPC</a:t>
            </a:r>
          </a:p>
          <a:p>
            <a:pPr marL="609600" indent="-609600" eaLnBrk="1" hangingPunct="1">
              <a:lnSpc>
                <a:spcPct val="80000"/>
              </a:lnSpc>
              <a:buFontTx/>
              <a:buAutoNum type="arabicPeriod"/>
            </a:pPr>
            <a:r>
              <a:rPr lang="en-US" sz="2800" smtClean="0"/>
              <a:t>RISC Reduced Instruction Set Computer</a:t>
            </a:r>
          </a:p>
          <a:p>
            <a:pPr marL="990600" lvl="1" indent="-533400" eaLnBrk="1" hangingPunct="1">
              <a:lnSpc>
                <a:spcPct val="80000"/>
              </a:lnSpc>
            </a:pPr>
            <a:r>
              <a:rPr lang="en-US" sz="2400" smtClean="0"/>
              <a:t>Optimize architecture by speeding up those operation that are most frequently used while reducing the instruction complexities and the number of addressing modes.</a:t>
            </a:r>
          </a:p>
          <a:p>
            <a:pPr marL="990600" lvl="1" indent="-533400" eaLnBrk="1" hangingPunct="1">
              <a:lnSpc>
                <a:spcPct val="80000"/>
              </a:lnSpc>
            </a:pPr>
            <a:r>
              <a:rPr lang="en-US" sz="2400" smtClean="0"/>
              <a:t>Sun SPARC and MIPS</a:t>
            </a:r>
          </a:p>
        </p:txBody>
      </p:sp>
      <p:sp>
        <p:nvSpPr>
          <p:cNvPr id="21511" name="Text Box 4"/>
          <p:cNvSpPr txBox="1">
            <a:spLocks noChangeArrowheads="1"/>
          </p:cNvSpPr>
          <p:nvPr/>
        </p:nvSpPr>
        <p:spPr bwMode="auto">
          <a:xfrm>
            <a:off x="228600" y="533400"/>
            <a:ext cx="862013" cy="579438"/>
          </a:xfrm>
          <a:prstGeom prst="rect">
            <a:avLst/>
          </a:prstGeom>
          <a:solidFill>
            <a:schemeClr val="accent1"/>
          </a:solidFill>
          <a:ln w="9525">
            <a:noFill/>
            <a:miter lim="800000"/>
            <a:headEnd/>
            <a:tailEnd/>
          </a:ln>
        </p:spPr>
        <p:txBody>
          <a:bodyPr wrap="none">
            <a:spAutoFit/>
          </a:bodyPr>
          <a:lstStyle/>
          <a:p>
            <a:r>
              <a:rPr lang="en-US" sz="3200" b="1">
                <a:solidFill>
                  <a:schemeClr val="hlink"/>
                </a:solidFill>
              </a:rPr>
              <a:t>ISA</a:t>
            </a:r>
          </a:p>
        </p:txBody>
      </p:sp>
      <p:sp>
        <p:nvSpPr>
          <p:cNvPr id="47109" name="Text Box 5"/>
          <p:cNvSpPr txBox="1">
            <a:spLocks noChangeArrowheads="1"/>
          </p:cNvSpPr>
          <p:nvPr/>
        </p:nvSpPr>
        <p:spPr bwMode="auto">
          <a:xfrm>
            <a:off x="5775325" y="5522913"/>
            <a:ext cx="2530475" cy="641350"/>
          </a:xfrm>
          <a:prstGeom prst="rect">
            <a:avLst/>
          </a:prstGeom>
          <a:solidFill>
            <a:schemeClr val="accent1"/>
          </a:solidFill>
          <a:ln w="9525">
            <a:noFill/>
            <a:miter lim="800000"/>
            <a:headEnd/>
            <a:tailEnd/>
          </a:ln>
        </p:spPr>
        <p:txBody>
          <a:bodyPr>
            <a:spAutoFit/>
          </a:bodyPr>
          <a:lstStyle/>
          <a:p>
            <a:r>
              <a:rPr lang="en-US"/>
              <a:t>A recurring theme through this course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blinds(horizontal)">
                                      <p:cBhvr>
                                        <p:cTn id="7"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6200"/>
            <a:ext cx="8229600" cy="1143000"/>
          </a:xfrm>
        </p:spPr>
        <p:txBody>
          <a:bodyPr/>
          <a:lstStyle/>
          <a:p>
            <a:r>
              <a:rPr lang="en-US" smtClean="0"/>
              <a:t>CISC and RISC</a:t>
            </a:r>
          </a:p>
        </p:txBody>
      </p:sp>
      <p:sp>
        <p:nvSpPr>
          <p:cNvPr id="3" name="Content Placeholder 2"/>
          <p:cNvSpPr>
            <a:spLocks noGrp="1"/>
          </p:cNvSpPr>
          <p:nvPr>
            <p:ph idx="1"/>
          </p:nvPr>
        </p:nvSpPr>
        <p:spPr>
          <a:xfrm>
            <a:off x="457200" y="990600"/>
            <a:ext cx="8229600" cy="4525963"/>
          </a:xfrm>
        </p:spPr>
        <p:txBody>
          <a:bodyPr/>
          <a:lstStyle/>
          <a:p>
            <a:pPr>
              <a:defRPr/>
            </a:pPr>
            <a:r>
              <a:rPr lang="en-US" sz="2400" dirty="0" smtClean="0">
                <a:solidFill>
                  <a:schemeClr val="accent6"/>
                </a:solidFill>
              </a:rPr>
              <a:t>Complex Instruction Set Computer</a:t>
            </a:r>
          </a:p>
          <a:p>
            <a:pPr lvl="1">
              <a:defRPr/>
            </a:pPr>
            <a:r>
              <a:rPr lang="en-US" sz="2000" dirty="0" smtClean="0"/>
              <a:t>Large number of instructions (100’s)</a:t>
            </a:r>
          </a:p>
          <a:p>
            <a:pPr lvl="1">
              <a:defRPr/>
            </a:pPr>
            <a:r>
              <a:rPr lang="en-US" sz="2400" dirty="0" smtClean="0"/>
              <a:t>Complicated instructions (cosine); variable execution time</a:t>
            </a:r>
          </a:p>
          <a:p>
            <a:pPr lvl="1">
              <a:defRPr/>
            </a:pPr>
            <a:r>
              <a:rPr lang="en-US" sz="2400" dirty="0" smtClean="0"/>
              <a:t>Variable length, complex layouts</a:t>
            </a:r>
          </a:p>
          <a:p>
            <a:pPr>
              <a:defRPr/>
            </a:pPr>
            <a:r>
              <a:rPr lang="en-US" sz="2400" dirty="0" smtClean="0">
                <a:solidFill>
                  <a:schemeClr val="accent6"/>
                </a:solidFill>
              </a:rPr>
              <a:t>Reduced Instruction Set Computer</a:t>
            </a:r>
          </a:p>
          <a:p>
            <a:pPr lvl="1">
              <a:defRPr/>
            </a:pPr>
            <a:r>
              <a:rPr lang="en-US" sz="2400" dirty="0" smtClean="0"/>
              <a:t>Simple instructions that are quick to execute; minimal set of primitive operations</a:t>
            </a:r>
          </a:p>
          <a:p>
            <a:pPr lvl="1">
              <a:defRPr/>
            </a:pPr>
            <a:r>
              <a:rPr lang="en-US" sz="2400" dirty="0" smtClean="0"/>
              <a:t>Each instruction performs one operation (more fixed execution time)</a:t>
            </a:r>
          </a:p>
          <a:p>
            <a:pPr lvl="1">
              <a:defRPr/>
            </a:pPr>
            <a:r>
              <a:rPr lang="en-US" sz="2400" dirty="0" smtClean="0"/>
              <a:t>Fixed length, simple layouts</a:t>
            </a:r>
          </a:p>
          <a:p>
            <a:pPr lvl="1">
              <a:defRPr/>
            </a:pPr>
            <a:r>
              <a:rPr lang="en-US" sz="2400" dirty="0" smtClean="0"/>
              <a:t>All arithmetic operations performed between register (memory cannot be an operand)</a:t>
            </a:r>
          </a:p>
          <a:p>
            <a:pPr lvl="1">
              <a:defRPr/>
            </a:pPr>
            <a:endParaRPr lang="en-US" dirty="0"/>
          </a:p>
        </p:txBody>
      </p:sp>
      <p:sp>
        <p:nvSpPr>
          <p:cNvPr id="2253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2533" name="Footer Placeholder 4"/>
          <p:cNvSpPr>
            <a:spLocks noGrp="1"/>
          </p:cNvSpPr>
          <p:nvPr>
            <p:ph type="ftr" sz="quarter" idx="11"/>
          </p:nvPr>
        </p:nvSpPr>
        <p:spPr>
          <a:noFill/>
        </p:spPr>
        <p:txBody>
          <a:bodyPr/>
          <a:lstStyle/>
          <a:p>
            <a:r>
              <a:rPr lang="en-US" smtClean="0"/>
              <a:t>SYSC 5704: Elements of Computer Systems</a:t>
            </a:r>
          </a:p>
        </p:txBody>
      </p:sp>
      <p:sp>
        <p:nvSpPr>
          <p:cNvPr id="22534" name="Slide Number Placeholder 5"/>
          <p:cNvSpPr>
            <a:spLocks noGrp="1"/>
          </p:cNvSpPr>
          <p:nvPr>
            <p:ph type="sldNum" sz="quarter" idx="12"/>
          </p:nvPr>
        </p:nvSpPr>
        <p:spPr>
          <a:noFill/>
        </p:spPr>
        <p:txBody>
          <a:bodyPr/>
          <a:lstStyle/>
          <a:p>
            <a:fld id="{92C417F6-5F31-4F00-B96D-7D4C031CFCF4}" type="slidenum">
              <a:rPr lang="en-US" smtClean="0"/>
              <a:pPr/>
              <a:t>23</a:t>
            </a:fld>
            <a:endParaRPr lang="en-US" smtClean="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3555" name="Footer Placeholder 4"/>
          <p:cNvSpPr>
            <a:spLocks noGrp="1"/>
          </p:cNvSpPr>
          <p:nvPr>
            <p:ph type="ftr" sz="quarter" idx="11"/>
          </p:nvPr>
        </p:nvSpPr>
        <p:spPr>
          <a:noFill/>
        </p:spPr>
        <p:txBody>
          <a:bodyPr/>
          <a:lstStyle/>
          <a:p>
            <a:r>
              <a:rPr lang="en-US" smtClean="0"/>
              <a:t>SYSC 5704: Elements of Computer Systems</a:t>
            </a:r>
          </a:p>
        </p:txBody>
      </p:sp>
      <p:sp>
        <p:nvSpPr>
          <p:cNvPr id="23556" name="Slide Number Placeholder 5"/>
          <p:cNvSpPr>
            <a:spLocks noGrp="1"/>
          </p:cNvSpPr>
          <p:nvPr>
            <p:ph type="sldNum" sz="quarter" idx="12"/>
          </p:nvPr>
        </p:nvSpPr>
        <p:spPr>
          <a:noFill/>
        </p:spPr>
        <p:txBody>
          <a:bodyPr/>
          <a:lstStyle/>
          <a:p>
            <a:fld id="{9ABA39C4-6D40-43A7-AE3D-41021F17ABA1}" type="slidenum">
              <a:rPr lang="en-US" smtClean="0"/>
              <a:pPr/>
              <a:t>24</a:t>
            </a:fld>
            <a:endParaRPr lang="en-US" smtClean="0"/>
          </a:p>
        </p:txBody>
      </p:sp>
      <p:sp>
        <p:nvSpPr>
          <p:cNvPr id="23557" name="Rectangle 2"/>
          <p:cNvSpPr>
            <a:spLocks noGrp="1" noChangeArrowheads="1"/>
          </p:cNvSpPr>
          <p:nvPr>
            <p:ph type="title"/>
          </p:nvPr>
        </p:nvSpPr>
        <p:spPr/>
        <p:txBody>
          <a:bodyPr/>
          <a:lstStyle/>
          <a:p>
            <a:pPr eaLnBrk="1" hangingPunct="1"/>
            <a:r>
              <a:rPr lang="en-US" smtClean="0"/>
              <a:t>CISC vs RISC</a:t>
            </a:r>
          </a:p>
        </p:txBody>
      </p:sp>
      <p:sp>
        <p:nvSpPr>
          <p:cNvPr id="23558" name="Rectangle 3"/>
          <p:cNvSpPr>
            <a:spLocks noGrp="1" noChangeArrowheads="1"/>
          </p:cNvSpPr>
          <p:nvPr>
            <p:ph type="body" idx="1"/>
          </p:nvPr>
        </p:nvSpPr>
        <p:spPr>
          <a:xfrm>
            <a:off x="457200" y="1219200"/>
            <a:ext cx="8229600" cy="4906963"/>
          </a:xfrm>
        </p:spPr>
        <p:txBody>
          <a:bodyPr/>
          <a:lstStyle/>
          <a:p>
            <a:pPr eaLnBrk="1" hangingPunct="1">
              <a:lnSpc>
                <a:spcPct val="80000"/>
              </a:lnSpc>
            </a:pPr>
            <a:r>
              <a:rPr lang="en-US" sz="2400" smtClean="0"/>
              <a:t>Until late 70s: very complex instructions made possible with the interpreter.</a:t>
            </a:r>
          </a:p>
          <a:p>
            <a:pPr lvl="1" eaLnBrk="1" hangingPunct="1">
              <a:lnSpc>
                <a:spcPct val="80000"/>
              </a:lnSpc>
            </a:pPr>
            <a:r>
              <a:rPr lang="en-US" sz="2000" smtClean="0"/>
              <a:t>Desire to simplify compilers and to improve performance</a:t>
            </a:r>
          </a:p>
          <a:p>
            <a:pPr eaLnBrk="1" hangingPunct="1">
              <a:lnSpc>
                <a:spcPct val="80000"/>
              </a:lnSpc>
            </a:pPr>
            <a:r>
              <a:rPr lang="en-US" sz="2400" smtClean="0"/>
              <a:t>1980 VLSI CPU chip that did not use interpretation; RISC concept</a:t>
            </a:r>
          </a:p>
          <a:p>
            <a:pPr lvl="1" eaLnBrk="1" hangingPunct="1">
              <a:lnSpc>
                <a:spcPct val="80000"/>
              </a:lnSpc>
            </a:pPr>
            <a:r>
              <a:rPr lang="en-US" sz="2000" smtClean="0"/>
              <a:t>Did not have to be backward compatible with existing products; </a:t>
            </a:r>
          </a:p>
          <a:p>
            <a:pPr lvl="1" eaLnBrk="1" hangingPunct="1">
              <a:lnSpc>
                <a:spcPct val="80000"/>
              </a:lnSpc>
            </a:pPr>
            <a:r>
              <a:rPr lang="en-US" sz="2000" smtClean="0"/>
              <a:t>Simple instructions that could be issued quickly</a:t>
            </a:r>
          </a:p>
          <a:p>
            <a:pPr eaLnBrk="1" hangingPunct="1">
              <a:lnSpc>
                <a:spcPct val="80000"/>
              </a:lnSpc>
            </a:pPr>
            <a:r>
              <a:rPr lang="en-US" sz="2400" smtClean="0"/>
              <a:t>Intel has been able to employ the same ideas in a CISC architecture. </a:t>
            </a:r>
          </a:p>
          <a:p>
            <a:pPr lvl="1" eaLnBrk="1" hangingPunct="1">
              <a:lnSpc>
                <a:spcPct val="80000"/>
              </a:lnSpc>
            </a:pPr>
            <a:r>
              <a:rPr lang="en-US" sz="2000" smtClean="0"/>
              <a:t>Starting with the 486, the Intel CPUs contain a RISC core that executes the simplest (and typically most common) instructions in a single data path cycle, while interpreting the more complicated instructions in the usual CISC way. </a:t>
            </a:r>
          </a:p>
          <a:p>
            <a:pPr lvl="1" eaLnBrk="1" hangingPunct="1">
              <a:lnSpc>
                <a:spcPct val="80000"/>
              </a:lnSpc>
            </a:pPr>
            <a:r>
              <a:rPr lang="en-US" sz="2000" smtClean="0"/>
              <a:t>Competitive performance while still allowing old sw run unmodified. </a:t>
            </a:r>
          </a:p>
          <a:p>
            <a:pPr eaLnBrk="1" hangingPunct="1">
              <a:lnSpc>
                <a:spcPct val="80000"/>
              </a:lnSpc>
            </a:pPr>
            <a:endParaRPr lang="en-US" sz="2400" smtClean="0"/>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Principle of Orthogonality</a:t>
            </a:r>
          </a:p>
        </p:txBody>
      </p:sp>
      <p:sp>
        <p:nvSpPr>
          <p:cNvPr id="24579" name="Content Placeholder 2"/>
          <p:cNvSpPr>
            <a:spLocks noGrp="1"/>
          </p:cNvSpPr>
          <p:nvPr>
            <p:ph idx="1"/>
          </p:nvPr>
        </p:nvSpPr>
        <p:spPr/>
        <p:txBody>
          <a:bodyPr/>
          <a:lstStyle/>
          <a:p>
            <a:r>
              <a:rPr lang="en-US" smtClean="0"/>
              <a:t>Each instruction should perform a unique task without duplicating or overlapping the functionality of other instructions [Comer]</a:t>
            </a:r>
          </a:p>
          <a:p>
            <a:endParaRPr lang="en-US" smtClean="0"/>
          </a:p>
          <a:p>
            <a:r>
              <a:rPr lang="en-US" smtClean="0"/>
              <a:t>For the programmer:</a:t>
            </a:r>
          </a:p>
          <a:p>
            <a:pPr lvl="1"/>
            <a:r>
              <a:rPr lang="en-US" smtClean="0"/>
              <a:t>Instructions are more easily understood</a:t>
            </a:r>
          </a:p>
          <a:p>
            <a:pPr lvl="1"/>
            <a:r>
              <a:rPr lang="en-US" smtClean="0"/>
              <a:t>Do not need to choose between alternative</a:t>
            </a:r>
          </a:p>
        </p:txBody>
      </p:sp>
      <p:sp>
        <p:nvSpPr>
          <p:cNvPr id="2458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4581" name="Footer Placeholder 4"/>
          <p:cNvSpPr>
            <a:spLocks noGrp="1"/>
          </p:cNvSpPr>
          <p:nvPr>
            <p:ph type="ftr" sz="quarter" idx="11"/>
          </p:nvPr>
        </p:nvSpPr>
        <p:spPr>
          <a:noFill/>
        </p:spPr>
        <p:txBody>
          <a:bodyPr/>
          <a:lstStyle/>
          <a:p>
            <a:r>
              <a:rPr lang="en-US" smtClean="0"/>
              <a:t>SYSC 5704: Elements of Computer Systems</a:t>
            </a:r>
          </a:p>
        </p:txBody>
      </p:sp>
      <p:sp>
        <p:nvSpPr>
          <p:cNvPr id="24582" name="Slide Number Placeholder 5"/>
          <p:cNvSpPr>
            <a:spLocks noGrp="1"/>
          </p:cNvSpPr>
          <p:nvPr>
            <p:ph type="sldNum" sz="quarter" idx="12"/>
          </p:nvPr>
        </p:nvSpPr>
        <p:spPr>
          <a:noFill/>
        </p:spPr>
        <p:txBody>
          <a:bodyPr/>
          <a:lstStyle/>
          <a:p>
            <a:fld id="{B4AA60C7-0485-43A7-9153-58B21F2E746D}"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5603" name="Footer Placeholder 4"/>
          <p:cNvSpPr>
            <a:spLocks noGrp="1"/>
          </p:cNvSpPr>
          <p:nvPr>
            <p:ph type="ftr" sz="quarter" idx="11"/>
          </p:nvPr>
        </p:nvSpPr>
        <p:spPr>
          <a:noFill/>
        </p:spPr>
        <p:txBody>
          <a:bodyPr/>
          <a:lstStyle/>
          <a:p>
            <a:r>
              <a:rPr lang="en-US" smtClean="0"/>
              <a:t>SYSC 5704: Elements of Computer Systems</a:t>
            </a:r>
          </a:p>
        </p:txBody>
      </p:sp>
      <p:sp>
        <p:nvSpPr>
          <p:cNvPr id="25604" name="Slide Number Placeholder 5"/>
          <p:cNvSpPr>
            <a:spLocks noGrp="1"/>
          </p:cNvSpPr>
          <p:nvPr>
            <p:ph type="sldNum" sz="quarter" idx="12"/>
          </p:nvPr>
        </p:nvSpPr>
        <p:spPr>
          <a:noFill/>
        </p:spPr>
        <p:txBody>
          <a:bodyPr/>
          <a:lstStyle/>
          <a:p>
            <a:fld id="{D2948E5F-45A6-47EA-80C1-08E15F36D46C}" type="slidenum">
              <a:rPr lang="en-US" smtClean="0"/>
              <a:pPr/>
              <a:t>26</a:t>
            </a:fld>
            <a:endParaRPr lang="en-US" smtClean="0"/>
          </a:p>
        </p:txBody>
      </p:sp>
      <p:sp>
        <p:nvSpPr>
          <p:cNvPr id="25605" name="AutoShape 2"/>
          <p:cNvSpPr>
            <a:spLocks noGrp="1" noChangeAspect="1" noChangeArrowheads="1"/>
          </p:cNvSpPr>
          <p:nvPr>
            <p:ph type="title"/>
          </p:nvPr>
        </p:nvSpPr>
        <p:spPr/>
        <p:txBody>
          <a:bodyPr/>
          <a:lstStyle/>
          <a:p>
            <a:pPr eaLnBrk="1" hangingPunct="1"/>
            <a:r>
              <a:rPr lang="en-US" smtClean="0"/>
              <a:t>Instruction Types</a:t>
            </a:r>
          </a:p>
        </p:txBody>
      </p:sp>
      <p:sp>
        <p:nvSpPr>
          <p:cNvPr id="25606"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sz="2400" smtClean="0"/>
              <a:t>Data transfer</a:t>
            </a:r>
          </a:p>
          <a:p>
            <a:pPr marL="990600" lvl="1" indent="-533400" eaLnBrk="1" hangingPunct="1">
              <a:lnSpc>
                <a:spcPct val="90000"/>
              </a:lnSpc>
              <a:buFontTx/>
              <a:buChar char="•"/>
            </a:pPr>
            <a:r>
              <a:rPr lang="en-US" sz="2000" smtClean="0"/>
              <a:t>Most frequent</a:t>
            </a:r>
          </a:p>
          <a:p>
            <a:pPr marL="990600" lvl="1" indent="-533400" eaLnBrk="1" hangingPunct="1">
              <a:lnSpc>
                <a:spcPct val="90000"/>
              </a:lnSpc>
              <a:buFontTx/>
              <a:buChar char="•"/>
            </a:pPr>
            <a:r>
              <a:rPr lang="en-US" sz="2000" smtClean="0"/>
              <a:t>Register-register, memory-register (READ), register-memory (WRITE), input, output </a:t>
            </a:r>
          </a:p>
          <a:p>
            <a:pPr marL="990600" lvl="1" indent="-533400" eaLnBrk="1" hangingPunct="1">
              <a:lnSpc>
                <a:spcPct val="90000"/>
              </a:lnSpc>
              <a:buFontTx/>
              <a:buChar char="•"/>
            </a:pPr>
            <a:r>
              <a:rPr lang="en-US" sz="2000" smtClean="0"/>
              <a:t>Also must specify length of data</a:t>
            </a:r>
          </a:p>
          <a:p>
            <a:pPr marL="609600" indent="-609600" eaLnBrk="1" hangingPunct="1">
              <a:lnSpc>
                <a:spcPct val="90000"/>
              </a:lnSpc>
              <a:buFontTx/>
              <a:buAutoNum type="arabicPeriod"/>
            </a:pPr>
            <a:r>
              <a:rPr lang="en-US" sz="2400" smtClean="0"/>
              <a:t>Arithmetic and Logic</a:t>
            </a:r>
          </a:p>
          <a:p>
            <a:pPr marL="990600" lvl="1" indent="-533400" eaLnBrk="1" hangingPunct="1">
              <a:lnSpc>
                <a:spcPct val="90000"/>
              </a:lnSpc>
              <a:buFontTx/>
              <a:buChar char="•"/>
            </a:pPr>
            <a:r>
              <a:rPr lang="en-US" sz="2000" smtClean="0"/>
              <a:t>Execution semantics always include effects on flags</a:t>
            </a:r>
          </a:p>
          <a:p>
            <a:pPr marL="990600" lvl="1" indent="-533400" eaLnBrk="1" hangingPunct="1">
              <a:lnSpc>
                <a:spcPct val="90000"/>
              </a:lnSpc>
              <a:buFontTx/>
              <a:buChar char="•"/>
            </a:pPr>
            <a:r>
              <a:rPr lang="en-US" sz="2000" smtClean="0"/>
              <a:t>Essentially defines capability of processor</a:t>
            </a:r>
          </a:p>
          <a:p>
            <a:pPr marL="609600" indent="-609600" eaLnBrk="1" hangingPunct="1">
              <a:lnSpc>
                <a:spcPct val="90000"/>
              </a:lnSpc>
              <a:buFontTx/>
              <a:buAutoNum type="arabicPeriod"/>
            </a:pPr>
            <a:r>
              <a:rPr lang="en-US" sz="2400" smtClean="0"/>
              <a:t>Control (Sequencing)</a:t>
            </a:r>
          </a:p>
          <a:p>
            <a:pPr marL="990600" lvl="1" indent="-533400" eaLnBrk="1" hangingPunct="1">
              <a:lnSpc>
                <a:spcPct val="90000"/>
              </a:lnSpc>
              <a:buFontTx/>
              <a:buChar char="•"/>
            </a:pPr>
            <a:r>
              <a:rPr lang="en-US" sz="2000" smtClean="0"/>
              <a:t>Change default sequence in which instructions are executed</a:t>
            </a:r>
          </a:p>
          <a:p>
            <a:pPr marL="990600" lvl="1" indent="-533400" eaLnBrk="1" hangingPunct="1">
              <a:lnSpc>
                <a:spcPct val="90000"/>
              </a:lnSpc>
              <a:buFontTx/>
              <a:buChar char="•"/>
            </a:pPr>
            <a:r>
              <a:rPr lang="en-US" sz="2000" smtClean="0"/>
              <a:t>Used for decision  making (if), loops (for/while), procedures</a:t>
            </a:r>
          </a:p>
          <a:p>
            <a:pPr marL="990600" lvl="1" indent="-533400" eaLnBrk="1" hangingPunct="1">
              <a:lnSpc>
                <a:spcPct val="90000"/>
              </a:lnSpc>
              <a:buFontTx/>
              <a:buChar char="•"/>
            </a:pPr>
            <a:r>
              <a:rPr lang="en-US" sz="2000" smtClean="0"/>
              <a:t>Instead of (address of ) data, instructions contain </a:t>
            </a:r>
            <a:r>
              <a:rPr lang="en-US" sz="2000" smtClean="0">
                <a:solidFill>
                  <a:schemeClr val="accent2"/>
                </a:solidFill>
              </a:rPr>
              <a:t>address</a:t>
            </a:r>
            <a:r>
              <a:rPr lang="en-US" sz="2000" smtClean="0"/>
              <a:t> of the next </a:t>
            </a:r>
            <a:r>
              <a:rPr lang="en-US" sz="2000" smtClean="0">
                <a:solidFill>
                  <a:schemeClr val="accent2"/>
                </a:solidFill>
              </a:rPr>
              <a:t>instruction</a:t>
            </a:r>
            <a:r>
              <a:rPr lang="en-US" sz="2000" smtClean="0"/>
              <a:t> to be executed.</a:t>
            </a:r>
          </a:p>
          <a:p>
            <a:pPr marL="1371600" lvl="2" indent="-457200" eaLnBrk="1" hangingPunct="1">
              <a:lnSpc>
                <a:spcPct val="90000"/>
              </a:lnSpc>
            </a:pPr>
            <a:endParaRPr lang="en-US" sz="1800" smtClean="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2"/>
          <p:cNvSpPr>
            <a:spLocks noGrp="1"/>
          </p:cNvSpPr>
          <p:nvPr>
            <p:ph type="dt" sz="quarter" idx="10"/>
          </p:nvPr>
        </p:nvSpPr>
        <p:spPr>
          <a:noFill/>
        </p:spPr>
        <p:txBody>
          <a:bodyPr/>
          <a:lstStyle/>
          <a:p>
            <a:r>
              <a:rPr lang="en-US" dirty="0" smtClean="0"/>
              <a:t>Fall 2012</a:t>
            </a:r>
            <a:endParaRPr lang="en-US" dirty="0" smtClean="0"/>
          </a:p>
        </p:txBody>
      </p:sp>
      <p:sp>
        <p:nvSpPr>
          <p:cNvPr id="26627" name="Footer Placeholder 3"/>
          <p:cNvSpPr>
            <a:spLocks noGrp="1"/>
          </p:cNvSpPr>
          <p:nvPr>
            <p:ph type="ftr" sz="quarter" idx="11"/>
          </p:nvPr>
        </p:nvSpPr>
        <p:spPr>
          <a:noFill/>
        </p:spPr>
        <p:txBody>
          <a:bodyPr/>
          <a:lstStyle/>
          <a:p>
            <a:r>
              <a:rPr lang="en-US" smtClean="0"/>
              <a:t>SYSC 5704: Elements of Computer Systems</a:t>
            </a:r>
          </a:p>
        </p:txBody>
      </p:sp>
      <p:sp>
        <p:nvSpPr>
          <p:cNvPr id="26628" name="Slide Number Placeholder 4"/>
          <p:cNvSpPr>
            <a:spLocks noGrp="1"/>
          </p:cNvSpPr>
          <p:nvPr>
            <p:ph type="sldNum" sz="quarter" idx="12"/>
          </p:nvPr>
        </p:nvSpPr>
        <p:spPr>
          <a:noFill/>
        </p:spPr>
        <p:txBody>
          <a:bodyPr/>
          <a:lstStyle/>
          <a:p>
            <a:fld id="{7925E407-4402-4406-BFF9-9BBFBFD9EDBE}" type="slidenum">
              <a:rPr lang="en-US" smtClean="0"/>
              <a:pPr/>
              <a:t>27</a:t>
            </a:fld>
            <a:endParaRPr lang="en-US" smtClean="0"/>
          </a:p>
        </p:txBody>
      </p:sp>
      <p:sp>
        <p:nvSpPr>
          <p:cNvPr id="26629" name="Rectangle 2"/>
          <p:cNvSpPr>
            <a:spLocks noGrp="1" noChangeArrowheads="1"/>
          </p:cNvSpPr>
          <p:nvPr>
            <p:ph type="title"/>
          </p:nvPr>
        </p:nvSpPr>
        <p:spPr/>
        <p:txBody>
          <a:bodyPr/>
          <a:lstStyle/>
          <a:p>
            <a:pPr eaLnBrk="1" hangingPunct="1"/>
            <a:r>
              <a:rPr lang="en-US" smtClean="0"/>
              <a:t>Branches/Jumps</a:t>
            </a:r>
          </a:p>
        </p:txBody>
      </p:sp>
      <p:pic>
        <p:nvPicPr>
          <p:cNvPr id="26630" name="Picture 3"/>
          <p:cNvPicPr>
            <a:picLocks noChangeAspect="1" noChangeArrowheads="1"/>
          </p:cNvPicPr>
          <p:nvPr/>
        </p:nvPicPr>
        <p:blipFill>
          <a:blip r:embed="rId4" cstate="print"/>
          <a:srcRect/>
          <a:stretch>
            <a:fillRect/>
          </a:stretch>
        </p:blipFill>
        <p:spPr bwMode="auto">
          <a:xfrm>
            <a:off x="1143000" y="1143000"/>
            <a:ext cx="6435725" cy="4727575"/>
          </a:xfrm>
          <a:prstGeom prst="rect">
            <a:avLst/>
          </a:prstGeom>
          <a:noFill/>
          <a:ln w="9525">
            <a:noFill/>
            <a:miter lim="800000"/>
            <a:headEnd/>
            <a:tailEnd/>
          </a:ln>
        </p:spPr>
      </p:pic>
      <p:sp>
        <p:nvSpPr>
          <p:cNvPr id="169988" name="Oval 4"/>
          <p:cNvSpPr>
            <a:spLocks noChangeArrowheads="1"/>
          </p:cNvSpPr>
          <p:nvPr/>
        </p:nvSpPr>
        <p:spPr bwMode="auto">
          <a:xfrm>
            <a:off x="5638800" y="2819400"/>
            <a:ext cx="1371600" cy="762000"/>
          </a:xfrm>
          <a:prstGeom prst="ellipse">
            <a:avLst/>
          </a:prstGeom>
          <a:noFill/>
          <a:ln w="38100">
            <a:solidFill>
              <a:schemeClr val="hlink"/>
            </a:solidFill>
            <a:round/>
            <a:headEnd/>
            <a:tailEnd/>
          </a:ln>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9988"/>
                                        </p:tgtEl>
                                        <p:attrNameLst>
                                          <p:attrName>style.visibility</p:attrName>
                                        </p:attrNameLst>
                                      </p:cBhvr>
                                      <p:to>
                                        <p:strVal val="visible"/>
                                      </p:to>
                                    </p:set>
                                    <p:anim calcmode="lin" valueType="num">
                                      <p:cBhvr additive="base">
                                        <p:cTn id="7" dur="500" fill="hold"/>
                                        <p:tgtEl>
                                          <p:spTgt spid="169988"/>
                                        </p:tgtEl>
                                        <p:attrNameLst>
                                          <p:attrName>ppt_x</p:attrName>
                                        </p:attrNameLst>
                                      </p:cBhvr>
                                      <p:tavLst>
                                        <p:tav tm="0">
                                          <p:val>
                                            <p:strVal val="#ppt_x"/>
                                          </p:val>
                                        </p:tav>
                                        <p:tav tm="100000">
                                          <p:val>
                                            <p:strVal val="#ppt_x"/>
                                          </p:val>
                                        </p:tav>
                                      </p:tavLst>
                                    </p:anim>
                                    <p:anim calcmode="lin" valueType="num">
                                      <p:cBhvr additive="base">
                                        <p:cTn id="8" dur="500" fill="hold"/>
                                        <p:tgtEl>
                                          <p:spTgt spid="169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2"/>
          <p:cNvSpPr>
            <a:spLocks noGrp="1"/>
          </p:cNvSpPr>
          <p:nvPr>
            <p:ph type="dt" sz="quarter" idx="10"/>
          </p:nvPr>
        </p:nvSpPr>
        <p:spPr>
          <a:noFill/>
        </p:spPr>
        <p:txBody>
          <a:bodyPr/>
          <a:lstStyle/>
          <a:p>
            <a:r>
              <a:rPr lang="en-US" dirty="0" smtClean="0"/>
              <a:t>Fall 2012</a:t>
            </a:r>
            <a:endParaRPr lang="en-US" dirty="0" smtClean="0"/>
          </a:p>
        </p:txBody>
      </p:sp>
      <p:sp>
        <p:nvSpPr>
          <p:cNvPr id="27651" name="Footer Placeholder 3"/>
          <p:cNvSpPr>
            <a:spLocks noGrp="1"/>
          </p:cNvSpPr>
          <p:nvPr>
            <p:ph type="ftr" sz="quarter" idx="11"/>
          </p:nvPr>
        </p:nvSpPr>
        <p:spPr>
          <a:noFill/>
        </p:spPr>
        <p:txBody>
          <a:bodyPr/>
          <a:lstStyle/>
          <a:p>
            <a:r>
              <a:rPr lang="en-US" smtClean="0"/>
              <a:t>SYSC 5704: Elements of Computer Systems</a:t>
            </a:r>
          </a:p>
        </p:txBody>
      </p:sp>
      <p:sp>
        <p:nvSpPr>
          <p:cNvPr id="27652" name="Slide Number Placeholder 4"/>
          <p:cNvSpPr>
            <a:spLocks noGrp="1"/>
          </p:cNvSpPr>
          <p:nvPr>
            <p:ph type="sldNum" sz="quarter" idx="12"/>
          </p:nvPr>
        </p:nvSpPr>
        <p:spPr>
          <a:noFill/>
        </p:spPr>
        <p:txBody>
          <a:bodyPr/>
          <a:lstStyle/>
          <a:p>
            <a:fld id="{E1B631E2-66A5-4F8B-8F89-38196BC829B2}" type="slidenum">
              <a:rPr lang="en-US" smtClean="0"/>
              <a:pPr/>
              <a:t>28</a:t>
            </a:fld>
            <a:endParaRPr lang="en-US" smtClean="0"/>
          </a:p>
        </p:txBody>
      </p:sp>
      <p:sp>
        <p:nvSpPr>
          <p:cNvPr id="27653" name="Rectangle 2"/>
          <p:cNvSpPr>
            <a:spLocks noGrp="1" noChangeArrowheads="1"/>
          </p:cNvSpPr>
          <p:nvPr>
            <p:ph type="title"/>
          </p:nvPr>
        </p:nvSpPr>
        <p:spPr>
          <a:xfrm>
            <a:off x="457200" y="76200"/>
            <a:ext cx="8229600" cy="1143000"/>
          </a:xfrm>
        </p:spPr>
        <p:txBody>
          <a:bodyPr/>
          <a:lstStyle/>
          <a:p>
            <a:pPr eaLnBrk="1" hangingPunct="1"/>
            <a:r>
              <a:rPr lang="en-US" smtClean="0"/>
              <a:t>Nested Procedure Calls</a:t>
            </a:r>
          </a:p>
        </p:txBody>
      </p:sp>
      <p:pic>
        <p:nvPicPr>
          <p:cNvPr id="27654" name="Picture 3"/>
          <p:cNvPicPr>
            <a:picLocks noChangeAspect="1" noChangeArrowheads="1"/>
          </p:cNvPicPr>
          <p:nvPr/>
        </p:nvPicPr>
        <p:blipFill>
          <a:blip r:embed="rId3" cstate="print"/>
          <a:srcRect/>
          <a:stretch>
            <a:fillRect/>
          </a:stretch>
        </p:blipFill>
        <p:spPr bwMode="auto">
          <a:xfrm>
            <a:off x="3124200" y="914400"/>
            <a:ext cx="6019800" cy="5616575"/>
          </a:xfrm>
          <a:prstGeom prst="rect">
            <a:avLst/>
          </a:prstGeom>
          <a:noFill/>
          <a:ln w="9525">
            <a:noFill/>
            <a:miter lim="800000"/>
            <a:headEnd/>
            <a:tailEnd/>
          </a:ln>
        </p:spPr>
      </p:pic>
      <p:sp>
        <p:nvSpPr>
          <p:cNvPr id="27655" name="Text Box 4"/>
          <p:cNvSpPr txBox="1">
            <a:spLocks noChangeArrowheads="1"/>
          </p:cNvSpPr>
          <p:nvPr/>
        </p:nvSpPr>
        <p:spPr bwMode="auto">
          <a:xfrm>
            <a:off x="228600" y="1524000"/>
            <a:ext cx="3200400" cy="4419600"/>
          </a:xfrm>
          <a:prstGeom prst="rect">
            <a:avLst/>
          </a:prstGeom>
          <a:noFill/>
          <a:ln w="9525">
            <a:noFill/>
            <a:miter lim="800000"/>
            <a:headEnd/>
            <a:tailEnd/>
          </a:ln>
        </p:spPr>
        <p:txBody>
          <a:bodyPr>
            <a:spAutoFit/>
          </a:bodyPr>
          <a:lstStyle/>
          <a:p>
            <a:pPr>
              <a:buFontTx/>
              <a:buChar char="•"/>
            </a:pPr>
            <a:r>
              <a:rPr lang="en-US" sz="2400"/>
              <a:t> </a:t>
            </a:r>
            <a:r>
              <a:rPr lang="en-US" sz="2000"/>
              <a:t>Procedure </a:t>
            </a:r>
            <a:r>
              <a:rPr lang="en-US" sz="2000">
                <a:cs typeface="Arial" charset="0"/>
              </a:rPr>
              <a:t>≈ Function, Method, Subroutine.</a:t>
            </a:r>
          </a:p>
          <a:p>
            <a:pPr>
              <a:buFontTx/>
              <a:buChar char="•"/>
            </a:pPr>
            <a:r>
              <a:rPr lang="en-US" sz="2000">
                <a:cs typeface="Arial" charset="0"/>
              </a:rPr>
              <a:t> </a:t>
            </a:r>
            <a:r>
              <a:rPr lang="en-US" sz="2000"/>
              <a:t>Self-contained program that is incorporated into a larger program</a:t>
            </a:r>
          </a:p>
          <a:p>
            <a:pPr lvl="1">
              <a:buFontTx/>
              <a:buChar char="•"/>
            </a:pPr>
            <a:r>
              <a:rPr lang="en-US" sz="2000"/>
              <a:t> Libraries</a:t>
            </a:r>
          </a:p>
          <a:p>
            <a:pPr>
              <a:buFontTx/>
              <a:buChar char="•"/>
            </a:pPr>
            <a:r>
              <a:rPr lang="en-US" sz="2000"/>
              <a:t> At any point in the program, the procedure may be </a:t>
            </a:r>
            <a:r>
              <a:rPr lang="en-US" sz="2000">
                <a:solidFill>
                  <a:schemeClr val="accent2"/>
                </a:solidFill>
              </a:rPr>
              <a:t>invoked</a:t>
            </a:r>
            <a:r>
              <a:rPr lang="en-US" sz="2000"/>
              <a:t>, or </a:t>
            </a:r>
            <a:r>
              <a:rPr lang="en-US" sz="2000">
                <a:solidFill>
                  <a:schemeClr val="accent2"/>
                </a:solidFill>
              </a:rPr>
              <a:t>called</a:t>
            </a:r>
          </a:p>
          <a:p>
            <a:pPr>
              <a:buFontTx/>
              <a:buChar char="•"/>
            </a:pPr>
            <a:r>
              <a:rPr lang="en-US" sz="2000"/>
              <a:t> Foundation of Modularity and reuse</a:t>
            </a:r>
          </a:p>
          <a:p>
            <a:pPr>
              <a:buFontTx/>
              <a:buChar char="•"/>
            </a:pPr>
            <a:r>
              <a:rPr lang="en-US" sz="2000"/>
              <a:t> </a:t>
            </a:r>
            <a:r>
              <a:rPr lang="en-US" sz="2000">
                <a:solidFill>
                  <a:schemeClr val="accent2"/>
                </a:solidFill>
              </a:rPr>
              <a:t>Call</a:t>
            </a:r>
            <a:r>
              <a:rPr lang="en-US" sz="2000"/>
              <a:t> instruction and a </a:t>
            </a:r>
            <a:r>
              <a:rPr lang="en-US" sz="2000">
                <a:solidFill>
                  <a:schemeClr val="accent2"/>
                </a:solidFill>
              </a:rPr>
              <a:t>return</a:t>
            </a:r>
            <a:r>
              <a:rPr lang="en-US" sz="2000"/>
              <a:t> instruction</a:t>
            </a:r>
          </a:p>
          <a:p>
            <a:endParaRPr lang="en-US" sz="200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p:spPr>
        <p:txBody>
          <a:bodyPr/>
          <a:lstStyle/>
          <a:p>
            <a:r>
              <a:rPr lang="en-US" dirty="0" smtClean="0"/>
              <a:t>Fall 2012</a:t>
            </a:r>
            <a:endParaRPr lang="en-US" dirty="0" smtClean="0"/>
          </a:p>
        </p:txBody>
      </p:sp>
      <p:sp>
        <p:nvSpPr>
          <p:cNvPr id="28675" name="Footer Placeholder 3"/>
          <p:cNvSpPr>
            <a:spLocks noGrp="1"/>
          </p:cNvSpPr>
          <p:nvPr>
            <p:ph type="ftr" sz="quarter" idx="11"/>
          </p:nvPr>
        </p:nvSpPr>
        <p:spPr>
          <a:noFill/>
        </p:spPr>
        <p:txBody>
          <a:bodyPr/>
          <a:lstStyle/>
          <a:p>
            <a:r>
              <a:rPr lang="en-US" smtClean="0"/>
              <a:t>SYSC 5704: Elements of Computer Systems</a:t>
            </a:r>
          </a:p>
        </p:txBody>
      </p:sp>
      <p:sp>
        <p:nvSpPr>
          <p:cNvPr id="28676" name="Slide Number Placeholder 4"/>
          <p:cNvSpPr>
            <a:spLocks noGrp="1"/>
          </p:cNvSpPr>
          <p:nvPr>
            <p:ph type="sldNum" sz="quarter" idx="12"/>
          </p:nvPr>
        </p:nvSpPr>
        <p:spPr>
          <a:noFill/>
        </p:spPr>
        <p:txBody>
          <a:bodyPr/>
          <a:lstStyle/>
          <a:p>
            <a:fld id="{FE8F5CDE-9712-405E-A092-BCF4F9285EBA}" type="slidenum">
              <a:rPr lang="en-US" smtClean="0"/>
              <a:pPr/>
              <a:t>29</a:t>
            </a:fld>
            <a:endParaRPr lang="en-US" smtClean="0"/>
          </a:p>
        </p:txBody>
      </p:sp>
      <p:sp>
        <p:nvSpPr>
          <p:cNvPr id="28677" name="Rectangle 2"/>
          <p:cNvSpPr>
            <a:spLocks noGrp="1" noChangeArrowheads="1"/>
          </p:cNvSpPr>
          <p:nvPr>
            <p:ph type="title"/>
          </p:nvPr>
        </p:nvSpPr>
        <p:spPr/>
        <p:txBody>
          <a:bodyPr/>
          <a:lstStyle/>
          <a:p>
            <a:pPr eaLnBrk="1" hangingPunct="1"/>
            <a:r>
              <a:rPr lang="en-US" smtClean="0"/>
              <a:t>Use of stack for nested procedures</a:t>
            </a:r>
          </a:p>
        </p:txBody>
      </p:sp>
      <p:pic>
        <p:nvPicPr>
          <p:cNvPr id="28678" name="Picture 3"/>
          <p:cNvPicPr>
            <a:picLocks noChangeAspect="1" noChangeArrowheads="1"/>
          </p:cNvPicPr>
          <p:nvPr/>
        </p:nvPicPr>
        <p:blipFill>
          <a:blip r:embed="rId3" cstate="print"/>
          <a:srcRect/>
          <a:stretch>
            <a:fillRect/>
          </a:stretch>
        </p:blipFill>
        <p:spPr bwMode="auto">
          <a:xfrm>
            <a:off x="2030413" y="1600200"/>
            <a:ext cx="5083175" cy="2232025"/>
          </a:xfrm>
          <a:prstGeom prst="rect">
            <a:avLst/>
          </a:prstGeom>
          <a:noFill/>
          <a:ln w="9525">
            <a:noFill/>
            <a:miter lim="800000"/>
            <a:headEnd/>
            <a:tailEnd/>
          </a:ln>
        </p:spPr>
      </p:pic>
      <p:pic>
        <p:nvPicPr>
          <p:cNvPr id="28679" name="Picture 4"/>
          <p:cNvPicPr>
            <a:picLocks noChangeAspect="1" noChangeArrowheads="1"/>
          </p:cNvPicPr>
          <p:nvPr/>
        </p:nvPicPr>
        <p:blipFill>
          <a:blip r:embed="rId4" cstate="print"/>
          <a:srcRect/>
          <a:stretch>
            <a:fillRect/>
          </a:stretch>
        </p:blipFill>
        <p:spPr bwMode="auto">
          <a:xfrm>
            <a:off x="2732088" y="3810000"/>
            <a:ext cx="3679825" cy="2286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075" name="Footer Placeholder 4"/>
          <p:cNvSpPr>
            <a:spLocks noGrp="1"/>
          </p:cNvSpPr>
          <p:nvPr>
            <p:ph type="ftr" sz="quarter" idx="11"/>
          </p:nvPr>
        </p:nvSpPr>
        <p:spPr>
          <a:noFill/>
        </p:spPr>
        <p:txBody>
          <a:bodyPr/>
          <a:lstStyle/>
          <a:p>
            <a:r>
              <a:rPr lang="en-US" smtClean="0"/>
              <a:t>SYSC 5704: Elements of Computer Systems</a:t>
            </a:r>
          </a:p>
        </p:txBody>
      </p:sp>
      <p:sp>
        <p:nvSpPr>
          <p:cNvPr id="3076" name="Slide Number Placeholder 5"/>
          <p:cNvSpPr>
            <a:spLocks noGrp="1"/>
          </p:cNvSpPr>
          <p:nvPr>
            <p:ph type="sldNum" sz="quarter" idx="12"/>
          </p:nvPr>
        </p:nvSpPr>
        <p:spPr>
          <a:noFill/>
        </p:spPr>
        <p:txBody>
          <a:bodyPr/>
          <a:lstStyle/>
          <a:p>
            <a:fld id="{59BFA29F-3296-4E84-8ABD-B367FD2328F8}" type="slidenum">
              <a:rPr lang="en-US" smtClean="0"/>
              <a:pPr/>
              <a:t>3</a:t>
            </a:fld>
            <a:endParaRPr lang="en-US" smtClean="0"/>
          </a:p>
        </p:txBody>
      </p:sp>
      <p:sp>
        <p:nvSpPr>
          <p:cNvPr id="3077" name="Rectangle 2"/>
          <p:cNvSpPr>
            <a:spLocks noGrp="1" noChangeArrowheads="1"/>
          </p:cNvSpPr>
          <p:nvPr>
            <p:ph type="title"/>
          </p:nvPr>
        </p:nvSpPr>
        <p:spPr/>
        <p:txBody>
          <a:bodyPr/>
          <a:lstStyle/>
          <a:p>
            <a:pPr eaLnBrk="1" hangingPunct="1"/>
            <a:r>
              <a:rPr lang="en-US" smtClean="0"/>
              <a:t>ISA</a:t>
            </a:r>
          </a:p>
        </p:txBody>
      </p:sp>
      <p:sp>
        <p:nvSpPr>
          <p:cNvPr id="3078" name="Rectangle 3"/>
          <p:cNvSpPr>
            <a:spLocks noGrp="1" noChangeArrowheads="1"/>
          </p:cNvSpPr>
          <p:nvPr>
            <p:ph type="body" idx="1"/>
          </p:nvPr>
        </p:nvSpPr>
        <p:spPr>
          <a:xfrm>
            <a:off x="457200" y="1219200"/>
            <a:ext cx="8229600" cy="4525963"/>
          </a:xfrm>
        </p:spPr>
        <p:txBody>
          <a:bodyPr/>
          <a:lstStyle/>
          <a:p>
            <a:pPr eaLnBrk="1" hangingPunct="1">
              <a:buFontTx/>
              <a:buNone/>
            </a:pPr>
            <a:r>
              <a:rPr lang="en-US" sz="2400" smtClean="0"/>
              <a:t>ISA = {instruction set, internal storage}</a:t>
            </a:r>
          </a:p>
          <a:p>
            <a:pPr eaLnBrk="1" hangingPunct="1">
              <a:buFontTx/>
              <a:buNone/>
            </a:pPr>
            <a:r>
              <a:rPr lang="en-US" sz="2400" smtClean="0"/>
              <a:t>      =  {instruction set, register set}</a:t>
            </a:r>
          </a:p>
          <a:p>
            <a:pPr eaLnBrk="1" hangingPunct="1">
              <a:buFontTx/>
              <a:buNone/>
            </a:pPr>
            <a:r>
              <a:rPr lang="en-US" sz="2400" smtClean="0"/>
              <a:t>Typical Instruction Format</a:t>
            </a:r>
          </a:p>
          <a:p>
            <a:pPr eaLnBrk="1" hangingPunct="1">
              <a:buFontTx/>
              <a:buNone/>
            </a:pPr>
            <a:r>
              <a:rPr lang="en-US" sz="2400" smtClean="0"/>
              <a:t>	ADD X, Y	</a:t>
            </a:r>
            <a:r>
              <a:rPr lang="en-US" sz="2400" smtClean="0">
                <a:solidFill>
                  <a:schemeClr val="accent2"/>
                </a:solidFill>
              </a:rPr>
              <a:t>Execution Semantics</a:t>
            </a:r>
            <a:r>
              <a:rPr lang="en-US" sz="2400" smtClean="0"/>
              <a:t> : </a:t>
            </a:r>
          </a:p>
          <a:p>
            <a:pPr eaLnBrk="1" hangingPunct="1">
              <a:buFontTx/>
              <a:buNone/>
            </a:pPr>
            <a:r>
              <a:rPr lang="en-US" sz="2400" smtClean="0"/>
              <a:t>					X = X + Y</a:t>
            </a:r>
          </a:p>
          <a:p>
            <a:pPr eaLnBrk="1" hangingPunct="1">
              <a:buFontTx/>
              <a:buNone/>
            </a:pPr>
            <a:r>
              <a:rPr lang="en-US" sz="2400" smtClean="0"/>
              <a:t>					Y = X + Y</a:t>
            </a:r>
          </a:p>
          <a:p>
            <a:pPr lvl="2" eaLnBrk="1" hangingPunct="1"/>
            <a:endParaRPr lang="en-US" smtClean="0"/>
          </a:p>
        </p:txBody>
      </p:sp>
      <p:pic>
        <p:nvPicPr>
          <p:cNvPr id="3079" name="Picture 4"/>
          <p:cNvPicPr>
            <a:picLocks noChangeAspect="1" noChangeArrowheads="1"/>
          </p:cNvPicPr>
          <p:nvPr/>
        </p:nvPicPr>
        <p:blipFill>
          <a:blip r:embed="rId4" cstate="print"/>
          <a:srcRect/>
          <a:stretch>
            <a:fillRect/>
          </a:stretch>
        </p:blipFill>
        <p:spPr bwMode="auto">
          <a:xfrm>
            <a:off x="685800" y="4114800"/>
            <a:ext cx="7772400" cy="1455738"/>
          </a:xfrm>
          <a:prstGeom prst="rect">
            <a:avLst/>
          </a:prstGeom>
          <a:noFill/>
          <a:ln w="9525">
            <a:noFill/>
            <a:miter lim="800000"/>
            <a:headEnd/>
            <a:tailEnd/>
          </a:ln>
        </p:spPr>
      </p:pic>
      <p:sp>
        <p:nvSpPr>
          <p:cNvPr id="3080" name="Text Box 5"/>
          <p:cNvSpPr txBox="1">
            <a:spLocks noChangeArrowheads="1"/>
          </p:cNvSpPr>
          <p:nvPr/>
        </p:nvSpPr>
        <p:spPr bwMode="auto">
          <a:xfrm>
            <a:off x="609600" y="3124200"/>
            <a:ext cx="1017588" cy="396875"/>
          </a:xfrm>
          <a:prstGeom prst="rect">
            <a:avLst/>
          </a:prstGeom>
          <a:solidFill>
            <a:schemeClr val="accent1"/>
          </a:solidFill>
          <a:ln w="9525">
            <a:noFill/>
            <a:miter lim="800000"/>
            <a:headEnd/>
            <a:tailEnd/>
          </a:ln>
        </p:spPr>
        <p:txBody>
          <a:bodyPr wrap="none">
            <a:spAutoFit/>
          </a:bodyPr>
          <a:lstStyle/>
          <a:p>
            <a:r>
              <a:rPr lang="en-US" sz="2000">
                <a:solidFill>
                  <a:schemeClr val="hlink"/>
                </a:solidFill>
              </a:rPr>
              <a:t>opcode</a:t>
            </a:r>
          </a:p>
        </p:txBody>
      </p:sp>
      <p:sp>
        <p:nvSpPr>
          <p:cNvPr id="3081" name="Text Box 6"/>
          <p:cNvSpPr txBox="1">
            <a:spLocks noChangeArrowheads="1"/>
          </p:cNvSpPr>
          <p:nvPr/>
        </p:nvSpPr>
        <p:spPr bwMode="auto">
          <a:xfrm>
            <a:off x="1752600" y="3124200"/>
            <a:ext cx="1116013" cy="396875"/>
          </a:xfrm>
          <a:prstGeom prst="rect">
            <a:avLst/>
          </a:prstGeom>
          <a:solidFill>
            <a:schemeClr val="accent1"/>
          </a:solidFill>
          <a:ln w="9525">
            <a:noFill/>
            <a:miter lim="800000"/>
            <a:headEnd/>
            <a:tailEnd/>
          </a:ln>
        </p:spPr>
        <p:txBody>
          <a:bodyPr wrap="none">
            <a:spAutoFit/>
          </a:bodyPr>
          <a:lstStyle/>
          <a:p>
            <a:r>
              <a:rPr lang="en-US" sz="2000">
                <a:solidFill>
                  <a:schemeClr val="hlink"/>
                </a:solidFill>
              </a:rPr>
              <a:t>operand</a:t>
            </a:r>
          </a:p>
        </p:txBody>
      </p:sp>
      <p:sp>
        <p:nvSpPr>
          <p:cNvPr id="205831" name="Text Box 7"/>
          <p:cNvSpPr txBox="1">
            <a:spLocks noChangeArrowheads="1"/>
          </p:cNvSpPr>
          <p:nvPr/>
        </p:nvSpPr>
        <p:spPr bwMode="auto">
          <a:xfrm>
            <a:off x="6172200" y="3048000"/>
            <a:ext cx="663575" cy="396875"/>
          </a:xfrm>
          <a:prstGeom prst="rect">
            <a:avLst/>
          </a:prstGeom>
          <a:solidFill>
            <a:schemeClr val="accent1"/>
          </a:solidFill>
          <a:ln w="9525">
            <a:noFill/>
            <a:miter lim="800000"/>
            <a:headEnd/>
            <a:tailEnd/>
          </a:ln>
        </p:spPr>
        <p:txBody>
          <a:bodyPr wrap="none">
            <a:spAutoFit/>
          </a:bodyPr>
          <a:lstStyle/>
          <a:p>
            <a:r>
              <a:rPr lang="en-US" sz="2000">
                <a:solidFill>
                  <a:schemeClr val="hlink"/>
                </a:solidFill>
              </a:rPr>
              <a:t>Intel</a:t>
            </a:r>
          </a:p>
        </p:txBody>
      </p:sp>
      <p:sp>
        <p:nvSpPr>
          <p:cNvPr id="205832" name="Text Box 8"/>
          <p:cNvSpPr txBox="1">
            <a:spLocks noChangeArrowheads="1"/>
          </p:cNvSpPr>
          <p:nvPr/>
        </p:nvSpPr>
        <p:spPr bwMode="auto">
          <a:xfrm>
            <a:off x="6172200" y="3505200"/>
            <a:ext cx="1171575" cy="396875"/>
          </a:xfrm>
          <a:prstGeom prst="rect">
            <a:avLst/>
          </a:prstGeom>
          <a:solidFill>
            <a:schemeClr val="accent1"/>
          </a:solidFill>
          <a:ln w="9525">
            <a:noFill/>
            <a:miter lim="800000"/>
            <a:headEnd/>
            <a:tailEnd/>
          </a:ln>
        </p:spPr>
        <p:txBody>
          <a:bodyPr wrap="none">
            <a:spAutoFit/>
          </a:bodyPr>
          <a:lstStyle/>
          <a:p>
            <a:r>
              <a:rPr lang="en-US" sz="2000">
                <a:solidFill>
                  <a:schemeClr val="hlink"/>
                </a:solidFill>
              </a:rPr>
              <a:t>Motorola</a:t>
            </a:r>
          </a:p>
        </p:txBody>
      </p:sp>
      <p:sp>
        <p:nvSpPr>
          <p:cNvPr id="205834" name="Text Box 10"/>
          <p:cNvSpPr txBox="1">
            <a:spLocks noChangeArrowheads="1"/>
          </p:cNvSpPr>
          <p:nvPr/>
        </p:nvSpPr>
        <p:spPr bwMode="auto">
          <a:xfrm>
            <a:off x="914400" y="5610225"/>
            <a:ext cx="1828800" cy="485775"/>
          </a:xfrm>
          <a:prstGeom prst="rect">
            <a:avLst/>
          </a:prstGeom>
          <a:solidFill>
            <a:srgbClr val="DDDDDD"/>
          </a:solidFill>
          <a:ln w="28575">
            <a:solidFill>
              <a:schemeClr val="tx1"/>
            </a:solidFill>
            <a:miter lim="800000"/>
            <a:headEnd/>
            <a:tailEnd/>
          </a:ln>
        </p:spPr>
        <p:txBody>
          <a:bodyPr>
            <a:spAutoFit/>
          </a:bodyPr>
          <a:lstStyle/>
          <a:p>
            <a:pPr algn="ctr"/>
            <a:r>
              <a:rPr lang="en-US" sz="2400" b="1"/>
              <a:t>0 0 0 0</a:t>
            </a:r>
          </a:p>
        </p:txBody>
      </p:sp>
      <p:sp>
        <p:nvSpPr>
          <p:cNvPr id="205835" name="Text Box 11"/>
          <p:cNvSpPr txBox="1">
            <a:spLocks noChangeArrowheads="1"/>
          </p:cNvSpPr>
          <p:nvPr/>
        </p:nvSpPr>
        <p:spPr bwMode="auto">
          <a:xfrm>
            <a:off x="2754313" y="5610225"/>
            <a:ext cx="2795587" cy="485775"/>
          </a:xfrm>
          <a:prstGeom prst="rect">
            <a:avLst/>
          </a:prstGeom>
          <a:solidFill>
            <a:srgbClr val="DDDDDD"/>
          </a:solidFill>
          <a:ln w="28575">
            <a:solidFill>
              <a:schemeClr val="tx1"/>
            </a:solidFill>
            <a:miter lim="800000"/>
            <a:headEnd/>
            <a:tailEnd/>
          </a:ln>
        </p:spPr>
        <p:txBody>
          <a:bodyPr>
            <a:spAutoFit/>
          </a:bodyPr>
          <a:lstStyle/>
          <a:p>
            <a:pPr algn="ctr"/>
            <a:r>
              <a:rPr lang="en-US" sz="2400" b="1"/>
              <a:t>0 0 0 0 0 0</a:t>
            </a:r>
          </a:p>
        </p:txBody>
      </p:sp>
      <p:sp>
        <p:nvSpPr>
          <p:cNvPr id="205836" name="Text Box 12"/>
          <p:cNvSpPr txBox="1">
            <a:spLocks noChangeArrowheads="1"/>
          </p:cNvSpPr>
          <p:nvPr/>
        </p:nvSpPr>
        <p:spPr bwMode="auto">
          <a:xfrm>
            <a:off x="5562600" y="5610225"/>
            <a:ext cx="2743200" cy="485775"/>
          </a:xfrm>
          <a:prstGeom prst="rect">
            <a:avLst/>
          </a:prstGeom>
          <a:solidFill>
            <a:srgbClr val="DDDDDD"/>
          </a:solidFill>
          <a:ln w="28575">
            <a:solidFill>
              <a:schemeClr val="tx1"/>
            </a:solidFill>
            <a:miter lim="800000"/>
            <a:headEnd/>
            <a:tailEnd/>
          </a:ln>
        </p:spPr>
        <p:txBody>
          <a:bodyPr>
            <a:spAutoFit/>
          </a:bodyPr>
          <a:lstStyle/>
          <a:p>
            <a:pPr algn="ctr"/>
            <a:r>
              <a:rPr lang="en-US" sz="2400" b="1"/>
              <a:t>0 0 0 0 0 1</a:t>
            </a:r>
          </a:p>
        </p:txBody>
      </p:sp>
      <p:sp>
        <p:nvSpPr>
          <p:cNvPr id="3087" name="Line 13"/>
          <p:cNvSpPr>
            <a:spLocks noChangeShapeType="1"/>
          </p:cNvSpPr>
          <p:nvPr/>
        </p:nvSpPr>
        <p:spPr bwMode="auto">
          <a:xfrm flipV="1">
            <a:off x="1143000" y="2895600"/>
            <a:ext cx="0" cy="228600"/>
          </a:xfrm>
          <a:prstGeom prst="line">
            <a:avLst/>
          </a:prstGeom>
          <a:noFill/>
          <a:ln w="9525">
            <a:solidFill>
              <a:schemeClr val="tx1"/>
            </a:solidFill>
            <a:round/>
            <a:headEnd/>
            <a:tailEnd type="triangle" w="med" len="med"/>
          </a:ln>
        </p:spPr>
        <p:txBody>
          <a:bodyPr/>
          <a:lstStyle/>
          <a:p>
            <a:endParaRPr lang="en-US"/>
          </a:p>
        </p:txBody>
      </p:sp>
      <p:sp>
        <p:nvSpPr>
          <p:cNvPr id="3088" name="Line 14"/>
          <p:cNvSpPr>
            <a:spLocks noChangeShapeType="1"/>
          </p:cNvSpPr>
          <p:nvPr/>
        </p:nvSpPr>
        <p:spPr bwMode="auto">
          <a:xfrm flipH="1" flipV="1">
            <a:off x="1676400" y="2949575"/>
            <a:ext cx="304800" cy="174625"/>
          </a:xfrm>
          <a:prstGeom prst="line">
            <a:avLst/>
          </a:prstGeom>
          <a:noFill/>
          <a:ln w="9525">
            <a:solidFill>
              <a:schemeClr val="tx1"/>
            </a:solidFill>
            <a:round/>
            <a:headEnd/>
            <a:tailEnd type="triangle" w="med" len="med"/>
          </a:ln>
        </p:spPr>
        <p:txBody>
          <a:bodyPr/>
          <a:lstStyle/>
          <a:p>
            <a:endParaRPr lang="en-US"/>
          </a:p>
        </p:txBody>
      </p:sp>
      <p:sp>
        <p:nvSpPr>
          <p:cNvPr id="3089" name="Line 15"/>
          <p:cNvSpPr>
            <a:spLocks noChangeShapeType="1"/>
          </p:cNvSpPr>
          <p:nvPr/>
        </p:nvSpPr>
        <p:spPr bwMode="auto">
          <a:xfrm flipH="1" flipV="1">
            <a:off x="2133600" y="2895600"/>
            <a:ext cx="228600" cy="228600"/>
          </a:xfrm>
          <a:prstGeom prst="line">
            <a:avLst/>
          </a:prstGeom>
          <a:noFill/>
          <a:ln w="9525">
            <a:solidFill>
              <a:schemeClr val="tx1"/>
            </a:solidFill>
            <a:round/>
            <a:headEnd/>
            <a:tailEnd type="triangle" w="med" len="med"/>
          </a:ln>
        </p:spPr>
        <p:txBody>
          <a:bodyPr/>
          <a:lstStyle/>
          <a:p>
            <a:endParaRPr lang="en-US"/>
          </a:p>
        </p:txBody>
      </p:sp>
      <p:sp>
        <p:nvSpPr>
          <p:cNvPr id="205840" name="Line 16"/>
          <p:cNvSpPr>
            <a:spLocks noChangeShapeType="1"/>
          </p:cNvSpPr>
          <p:nvPr/>
        </p:nvSpPr>
        <p:spPr bwMode="auto">
          <a:xfrm flipH="1">
            <a:off x="5715000" y="3200400"/>
            <a:ext cx="381000" cy="0"/>
          </a:xfrm>
          <a:prstGeom prst="line">
            <a:avLst/>
          </a:prstGeom>
          <a:noFill/>
          <a:ln w="9525">
            <a:solidFill>
              <a:schemeClr val="tx1"/>
            </a:solidFill>
            <a:round/>
            <a:headEnd/>
            <a:tailEnd type="triangle" w="med" len="med"/>
          </a:ln>
        </p:spPr>
        <p:txBody>
          <a:bodyPr/>
          <a:lstStyle/>
          <a:p>
            <a:endParaRPr lang="en-US"/>
          </a:p>
        </p:txBody>
      </p:sp>
      <p:sp>
        <p:nvSpPr>
          <p:cNvPr id="205841" name="Line 17"/>
          <p:cNvSpPr>
            <a:spLocks noChangeShapeType="1"/>
          </p:cNvSpPr>
          <p:nvPr/>
        </p:nvSpPr>
        <p:spPr bwMode="auto">
          <a:xfrm flipH="1">
            <a:off x="5638800" y="3657600"/>
            <a:ext cx="533400" cy="0"/>
          </a:xfrm>
          <a:prstGeom prst="line">
            <a:avLst/>
          </a:prstGeom>
          <a:noFill/>
          <a:ln w="9525">
            <a:solidFill>
              <a:schemeClr val="tx1"/>
            </a:solidFill>
            <a:round/>
            <a:headEnd/>
            <a:tailEnd type="triangle" w="med" len="med"/>
          </a:ln>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840"/>
                                        </p:tgtEl>
                                        <p:attrNameLst>
                                          <p:attrName>style.visibility</p:attrName>
                                        </p:attrNameLst>
                                      </p:cBhvr>
                                      <p:to>
                                        <p:strVal val="visible"/>
                                      </p:to>
                                    </p:set>
                                    <p:anim calcmode="lin" valueType="num">
                                      <p:cBhvr additive="base">
                                        <p:cTn id="7" dur="500" fill="hold"/>
                                        <p:tgtEl>
                                          <p:spTgt spid="205840"/>
                                        </p:tgtEl>
                                        <p:attrNameLst>
                                          <p:attrName>ppt_x</p:attrName>
                                        </p:attrNameLst>
                                      </p:cBhvr>
                                      <p:tavLst>
                                        <p:tav tm="0">
                                          <p:val>
                                            <p:strVal val="#ppt_x"/>
                                          </p:val>
                                        </p:tav>
                                        <p:tav tm="100000">
                                          <p:val>
                                            <p:strVal val="#ppt_x"/>
                                          </p:val>
                                        </p:tav>
                                      </p:tavLst>
                                    </p:anim>
                                    <p:anim calcmode="lin" valueType="num">
                                      <p:cBhvr additive="base">
                                        <p:cTn id="8" dur="500" fill="hold"/>
                                        <p:tgtEl>
                                          <p:spTgt spid="2058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5831"/>
                                        </p:tgtEl>
                                        <p:attrNameLst>
                                          <p:attrName>style.visibility</p:attrName>
                                        </p:attrNameLst>
                                      </p:cBhvr>
                                      <p:to>
                                        <p:strVal val="visible"/>
                                      </p:to>
                                    </p:set>
                                    <p:anim calcmode="lin" valueType="num">
                                      <p:cBhvr additive="base">
                                        <p:cTn id="11" dur="500" fill="hold"/>
                                        <p:tgtEl>
                                          <p:spTgt spid="205831"/>
                                        </p:tgtEl>
                                        <p:attrNameLst>
                                          <p:attrName>ppt_x</p:attrName>
                                        </p:attrNameLst>
                                      </p:cBhvr>
                                      <p:tavLst>
                                        <p:tav tm="0">
                                          <p:val>
                                            <p:strVal val="#ppt_x"/>
                                          </p:val>
                                        </p:tav>
                                        <p:tav tm="100000">
                                          <p:val>
                                            <p:strVal val="#ppt_x"/>
                                          </p:val>
                                        </p:tav>
                                      </p:tavLst>
                                    </p:anim>
                                    <p:anim calcmode="lin" valueType="num">
                                      <p:cBhvr additive="base">
                                        <p:cTn id="12" dur="500" fill="hold"/>
                                        <p:tgtEl>
                                          <p:spTgt spid="2058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5841"/>
                                        </p:tgtEl>
                                        <p:attrNameLst>
                                          <p:attrName>style.visibility</p:attrName>
                                        </p:attrNameLst>
                                      </p:cBhvr>
                                      <p:to>
                                        <p:strVal val="visible"/>
                                      </p:to>
                                    </p:set>
                                    <p:anim calcmode="lin" valueType="num">
                                      <p:cBhvr additive="base">
                                        <p:cTn id="15" dur="500" fill="hold"/>
                                        <p:tgtEl>
                                          <p:spTgt spid="205841"/>
                                        </p:tgtEl>
                                        <p:attrNameLst>
                                          <p:attrName>ppt_x</p:attrName>
                                        </p:attrNameLst>
                                      </p:cBhvr>
                                      <p:tavLst>
                                        <p:tav tm="0">
                                          <p:val>
                                            <p:strVal val="#ppt_x"/>
                                          </p:val>
                                        </p:tav>
                                        <p:tav tm="100000">
                                          <p:val>
                                            <p:strVal val="#ppt_x"/>
                                          </p:val>
                                        </p:tav>
                                      </p:tavLst>
                                    </p:anim>
                                    <p:anim calcmode="lin" valueType="num">
                                      <p:cBhvr additive="base">
                                        <p:cTn id="16" dur="500" fill="hold"/>
                                        <p:tgtEl>
                                          <p:spTgt spid="2058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5832"/>
                                        </p:tgtEl>
                                        <p:attrNameLst>
                                          <p:attrName>style.visibility</p:attrName>
                                        </p:attrNameLst>
                                      </p:cBhvr>
                                      <p:to>
                                        <p:strVal val="visible"/>
                                      </p:to>
                                    </p:set>
                                    <p:anim calcmode="lin" valueType="num">
                                      <p:cBhvr additive="base">
                                        <p:cTn id="19" dur="500" fill="hold"/>
                                        <p:tgtEl>
                                          <p:spTgt spid="205832"/>
                                        </p:tgtEl>
                                        <p:attrNameLst>
                                          <p:attrName>ppt_x</p:attrName>
                                        </p:attrNameLst>
                                      </p:cBhvr>
                                      <p:tavLst>
                                        <p:tav tm="0">
                                          <p:val>
                                            <p:strVal val="#ppt_x"/>
                                          </p:val>
                                        </p:tav>
                                        <p:tav tm="100000">
                                          <p:val>
                                            <p:strVal val="#ppt_x"/>
                                          </p:val>
                                        </p:tav>
                                      </p:tavLst>
                                    </p:anim>
                                    <p:anim calcmode="lin" valueType="num">
                                      <p:cBhvr additive="base">
                                        <p:cTn id="20" dur="500" fill="hold"/>
                                        <p:tgtEl>
                                          <p:spTgt spid="2058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834"/>
                                        </p:tgtEl>
                                        <p:attrNameLst>
                                          <p:attrName>style.visibility</p:attrName>
                                        </p:attrNameLst>
                                      </p:cBhvr>
                                      <p:to>
                                        <p:strVal val="visible"/>
                                      </p:to>
                                    </p:set>
                                    <p:anim calcmode="lin" valueType="num">
                                      <p:cBhvr additive="base">
                                        <p:cTn id="25" dur="500" fill="hold"/>
                                        <p:tgtEl>
                                          <p:spTgt spid="205834"/>
                                        </p:tgtEl>
                                        <p:attrNameLst>
                                          <p:attrName>ppt_x</p:attrName>
                                        </p:attrNameLst>
                                      </p:cBhvr>
                                      <p:tavLst>
                                        <p:tav tm="0">
                                          <p:val>
                                            <p:strVal val="#ppt_x"/>
                                          </p:val>
                                        </p:tav>
                                        <p:tav tm="100000">
                                          <p:val>
                                            <p:strVal val="#ppt_x"/>
                                          </p:val>
                                        </p:tav>
                                      </p:tavLst>
                                    </p:anim>
                                    <p:anim calcmode="lin" valueType="num">
                                      <p:cBhvr additive="base">
                                        <p:cTn id="26" dur="500" fill="hold"/>
                                        <p:tgtEl>
                                          <p:spTgt spid="2058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5835"/>
                                        </p:tgtEl>
                                        <p:attrNameLst>
                                          <p:attrName>style.visibility</p:attrName>
                                        </p:attrNameLst>
                                      </p:cBhvr>
                                      <p:to>
                                        <p:strVal val="visible"/>
                                      </p:to>
                                    </p:set>
                                    <p:anim calcmode="lin" valueType="num">
                                      <p:cBhvr additive="base">
                                        <p:cTn id="29" dur="500" fill="hold"/>
                                        <p:tgtEl>
                                          <p:spTgt spid="205835"/>
                                        </p:tgtEl>
                                        <p:attrNameLst>
                                          <p:attrName>ppt_x</p:attrName>
                                        </p:attrNameLst>
                                      </p:cBhvr>
                                      <p:tavLst>
                                        <p:tav tm="0">
                                          <p:val>
                                            <p:strVal val="#ppt_x"/>
                                          </p:val>
                                        </p:tav>
                                        <p:tav tm="100000">
                                          <p:val>
                                            <p:strVal val="#ppt_x"/>
                                          </p:val>
                                        </p:tav>
                                      </p:tavLst>
                                    </p:anim>
                                    <p:anim calcmode="lin" valueType="num">
                                      <p:cBhvr additive="base">
                                        <p:cTn id="30" dur="500" fill="hold"/>
                                        <p:tgtEl>
                                          <p:spTgt spid="20583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5836"/>
                                        </p:tgtEl>
                                        <p:attrNameLst>
                                          <p:attrName>style.visibility</p:attrName>
                                        </p:attrNameLst>
                                      </p:cBhvr>
                                      <p:to>
                                        <p:strVal val="visible"/>
                                      </p:to>
                                    </p:set>
                                    <p:anim calcmode="lin" valueType="num">
                                      <p:cBhvr additive="base">
                                        <p:cTn id="33" dur="500" fill="hold"/>
                                        <p:tgtEl>
                                          <p:spTgt spid="205836"/>
                                        </p:tgtEl>
                                        <p:attrNameLst>
                                          <p:attrName>ppt_x</p:attrName>
                                        </p:attrNameLst>
                                      </p:cBhvr>
                                      <p:tavLst>
                                        <p:tav tm="0">
                                          <p:val>
                                            <p:strVal val="#ppt_x"/>
                                          </p:val>
                                        </p:tav>
                                        <p:tav tm="100000">
                                          <p:val>
                                            <p:strVal val="#ppt_x"/>
                                          </p:val>
                                        </p:tav>
                                      </p:tavLst>
                                    </p:anim>
                                    <p:anim calcmode="lin" valueType="num">
                                      <p:cBhvr additive="base">
                                        <p:cTn id="34" dur="500" fill="hold"/>
                                        <p:tgtEl>
                                          <p:spTgt spid="2058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1" grpId="0" animBg="1"/>
      <p:bldP spid="205832" grpId="0" animBg="1"/>
      <p:bldP spid="205834" grpId="0" animBg="1"/>
      <p:bldP spid="205835" grpId="0" animBg="1"/>
      <p:bldP spid="205836" grpId="0" animBg="1"/>
      <p:bldP spid="205840" grpId="0" animBg="1"/>
      <p:bldP spid="2058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9699" name="Footer Placeholder 4"/>
          <p:cNvSpPr>
            <a:spLocks noGrp="1"/>
          </p:cNvSpPr>
          <p:nvPr>
            <p:ph type="ftr" sz="quarter" idx="11"/>
          </p:nvPr>
        </p:nvSpPr>
        <p:spPr>
          <a:noFill/>
        </p:spPr>
        <p:txBody>
          <a:bodyPr/>
          <a:lstStyle/>
          <a:p>
            <a:r>
              <a:rPr lang="en-US" smtClean="0"/>
              <a:t>SYSC 5704: Elements of Computer Systems</a:t>
            </a:r>
          </a:p>
        </p:txBody>
      </p:sp>
      <p:sp>
        <p:nvSpPr>
          <p:cNvPr id="29700" name="Slide Number Placeholder 5"/>
          <p:cNvSpPr>
            <a:spLocks noGrp="1"/>
          </p:cNvSpPr>
          <p:nvPr>
            <p:ph type="sldNum" sz="quarter" idx="12"/>
          </p:nvPr>
        </p:nvSpPr>
        <p:spPr>
          <a:noFill/>
        </p:spPr>
        <p:txBody>
          <a:bodyPr/>
          <a:lstStyle/>
          <a:p>
            <a:fld id="{9333CC77-FF57-4B12-932A-9AD31BEDA70F}" type="slidenum">
              <a:rPr lang="en-US" smtClean="0"/>
              <a:pPr/>
              <a:t>30</a:t>
            </a:fld>
            <a:endParaRPr lang="en-US" smtClean="0"/>
          </a:p>
        </p:txBody>
      </p:sp>
      <p:sp>
        <p:nvSpPr>
          <p:cNvPr id="29701" name="Rectangle 2"/>
          <p:cNvSpPr>
            <a:spLocks noGrp="1" noChangeArrowheads="1"/>
          </p:cNvSpPr>
          <p:nvPr>
            <p:ph type="title"/>
          </p:nvPr>
        </p:nvSpPr>
        <p:spPr/>
        <p:txBody>
          <a:bodyPr/>
          <a:lstStyle/>
          <a:p>
            <a:pPr eaLnBrk="1" hangingPunct="1"/>
            <a:r>
              <a:rPr lang="en-US" smtClean="0"/>
              <a:t>Subroutine Linkage</a:t>
            </a:r>
          </a:p>
        </p:txBody>
      </p:sp>
      <p:sp>
        <p:nvSpPr>
          <p:cNvPr id="29702" name="Rectangle 3"/>
          <p:cNvSpPr>
            <a:spLocks noGrp="1" noChangeArrowheads="1"/>
          </p:cNvSpPr>
          <p:nvPr>
            <p:ph type="body" idx="1"/>
          </p:nvPr>
        </p:nvSpPr>
        <p:spPr/>
        <p:txBody>
          <a:bodyPr/>
          <a:lstStyle/>
          <a:p>
            <a:pPr marL="609600" indent="-609600" eaLnBrk="1" hangingPunct="1">
              <a:lnSpc>
                <a:spcPct val="90000"/>
              </a:lnSpc>
              <a:buFontTx/>
              <a:buNone/>
            </a:pPr>
            <a:r>
              <a:rPr lang="en-US" smtClean="0"/>
              <a:t>In addition to knowing how to return, a subroutine must be able to find its parameters</a:t>
            </a:r>
          </a:p>
          <a:p>
            <a:pPr marL="609600" indent="-609600" eaLnBrk="1" hangingPunct="1">
              <a:lnSpc>
                <a:spcPct val="90000"/>
              </a:lnSpc>
              <a:buFontTx/>
              <a:buAutoNum type="arabicPeriod"/>
            </a:pPr>
            <a:r>
              <a:rPr lang="en-US" smtClean="0"/>
              <a:t>Registers</a:t>
            </a:r>
          </a:p>
          <a:p>
            <a:pPr marL="990600" lvl="1" indent="-533400" eaLnBrk="1" hangingPunct="1">
              <a:lnSpc>
                <a:spcPct val="90000"/>
              </a:lnSpc>
              <a:buFontTx/>
              <a:buChar char="•"/>
            </a:pPr>
            <a:r>
              <a:rPr lang="en-US" smtClean="0"/>
              <a:t>Fast but limited</a:t>
            </a:r>
          </a:p>
          <a:p>
            <a:pPr marL="990600" lvl="1" indent="-533400" eaLnBrk="1" hangingPunct="1">
              <a:lnSpc>
                <a:spcPct val="90000"/>
              </a:lnSpc>
              <a:buFontTx/>
              <a:buChar char="•"/>
            </a:pPr>
            <a:r>
              <a:rPr lang="en-US" smtClean="0"/>
              <a:t>Used in embedded, optimized</a:t>
            </a:r>
          </a:p>
          <a:p>
            <a:pPr marL="609600" indent="-609600" eaLnBrk="1" hangingPunct="1">
              <a:lnSpc>
                <a:spcPct val="90000"/>
              </a:lnSpc>
              <a:buFontTx/>
              <a:buAutoNum type="arabicPeriod"/>
            </a:pPr>
            <a:r>
              <a:rPr lang="en-US" smtClean="0"/>
              <a:t>Data link area</a:t>
            </a:r>
          </a:p>
          <a:p>
            <a:pPr marL="990600" lvl="1" indent="-533400" eaLnBrk="1" hangingPunct="1">
              <a:lnSpc>
                <a:spcPct val="90000"/>
              </a:lnSpc>
              <a:buFontTx/>
              <a:buChar char="•"/>
            </a:pPr>
            <a:r>
              <a:rPr lang="en-US" smtClean="0"/>
              <a:t>Suffers from reentrancy problems</a:t>
            </a:r>
          </a:p>
          <a:p>
            <a:pPr marL="609600" indent="-609600" eaLnBrk="1" hangingPunct="1">
              <a:lnSpc>
                <a:spcPct val="90000"/>
              </a:lnSpc>
              <a:buFontTx/>
              <a:buAutoNum type="arabicPeriod"/>
            </a:pPr>
            <a:r>
              <a:rPr lang="en-US" smtClean="0">
                <a:solidFill>
                  <a:schemeClr val="accent2"/>
                </a:solidFill>
              </a:rPr>
              <a:t>Stack Area</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0723" name="Footer Placeholder 4"/>
          <p:cNvSpPr>
            <a:spLocks noGrp="1"/>
          </p:cNvSpPr>
          <p:nvPr>
            <p:ph type="ftr" sz="quarter" idx="11"/>
          </p:nvPr>
        </p:nvSpPr>
        <p:spPr>
          <a:noFill/>
        </p:spPr>
        <p:txBody>
          <a:bodyPr/>
          <a:lstStyle/>
          <a:p>
            <a:r>
              <a:rPr lang="en-US" smtClean="0"/>
              <a:t>SYSC 5704: Elements of Computer Systems</a:t>
            </a:r>
          </a:p>
        </p:txBody>
      </p:sp>
      <p:sp>
        <p:nvSpPr>
          <p:cNvPr id="30724" name="Slide Number Placeholder 5"/>
          <p:cNvSpPr>
            <a:spLocks noGrp="1"/>
          </p:cNvSpPr>
          <p:nvPr>
            <p:ph type="sldNum" sz="quarter" idx="12"/>
          </p:nvPr>
        </p:nvSpPr>
        <p:spPr>
          <a:noFill/>
        </p:spPr>
        <p:txBody>
          <a:bodyPr/>
          <a:lstStyle/>
          <a:p>
            <a:fld id="{B9A619F7-A4DE-4ED7-93FB-7B340C7AE73A}" type="slidenum">
              <a:rPr lang="en-US" smtClean="0"/>
              <a:pPr/>
              <a:t>31</a:t>
            </a:fld>
            <a:endParaRPr lang="en-US" smtClean="0"/>
          </a:p>
        </p:txBody>
      </p:sp>
      <p:sp>
        <p:nvSpPr>
          <p:cNvPr id="30725" name="Rectangle 2"/>
          <p:cNvSpPr>
            <a:spLocks noGrp="1" noChangeArrowheads="1"/>
          </p:cNvSpPr>
          <p:nvPr>
            <p:ph type="title"/>
          </p:nvPr>
        </p:nvSpPr>
        <p:spPr/>
        <p:txBody>
          <a:bodyPr/>
          <a:lstStyle/>
          <a:p>
            <a:pPr eaLnBrk="1" hangingPunct="1"/>
            <a:r>
              <a:rPr lang="en-US" smtClean="0"/>
              <a:t>Subroutine Linkage</a:t>
            </a:r>
          </a:p>
        </p:txBody>
      </p:sp>
      <p:pic>
        <p:nvPicPr>
          <p:cNvPr id="30726" name="Picture 4"/>
          <p:cNvPicPr>
            <a:picLocks noGrp="1" noChangeAspect="1" noChangeArrowheads="1"/>
          </p:cNvPicPr>
          <p:nvPr>
            <p:ph type="body" idx="1"/>
          </p:nvPr>
        </p:nvPicPr>
        <p:blipFill>
          <a:blip r:embed="rId4" cstate="print"/>
          <a:srcRect/>
          <a:stretch>
            <a:fillRect/>
          </a:stretch>
        </p:blipFill>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1747" name="Footer Placeholder 4"/>
          <p:cNvSpPr>
            <a:spLocks noGrp="1"/>
          </p:cNvSpPr>
          <p:nvPr>
            <p:ph type="ftr" sz="quarter" idx="11"/>
          </p:nvPr>
        </p:nvSpPr>
        <p:spPr>
          <a:noFill/>
        </p:spPr>
        <p:txBody>
          <a:bodyPr/>
          <a:lstStyle/>
          <a:p>
            <a:r>
              <a:rPr lang="en-US" smtClean="0"/>
              <a:t>SYSC 5704: Elements of Computer Systems</a:t>
            </a:r>
          </a:p>
        </p:txBody>
      </p:sp>
      <p:sp>
        <p:nvSpPr>
          <p:cNvPr id="31748" name="Slide Number Placeholder 5"/>
          <p:cNvSpPr>
            <a:spLocks noGrp="1"/>
          </p:cNvSpPr>
          <p:nvPr>
            <p:ph type="sldNum" sz="quarter" idx="12"/>
          </p:nvPr>
        </p:nvSpPr>
        <p:spPr>
          <a:noFill/>
        </p:spPr>
        <p:txBody>
          <a:bodyPr/>
          <a:lstStyle/>
          <a:p>
            <a:fld id="{D0337BE0-60F7-429D-B403-816EB65B6F36}" type="slidenum">
              <a:rPr lang="en-US" smtClean="0"/>
              <a:pPr/>
              <a:t>32</a:t>
            </a:fld>
            <a:endParaRPr lang="en-US" smtClean="0"/>
          </a:p>
        </p:txBody>
      </p:sp>
      <p:sp>
        <p:nvSpPr>
          <p:cNvPr id="31749" name="Rectangle 2"/>
          <p:cNvSpPr>
            <a:spLocks noGrp="1" noChangeArrowheads="1"/>
          </p:cNvSpPr>
          <p:nvPr>
            <p:ph type="title"/>
          </p:nvPr>
        </p:nvSpPr>
        <p:spPr>
          <a:xfrm>
            <a:off x="152400" y="228600"/>
            <a:ext cx="2971800" cy="1752600"/>
          </a:xfrm>
        </p:spPr>
        <p:txBody>
          <a:bodyPr/>
          <a:lstStyle/>
          <a:p>
            <a:pPr algn="l" eaLnBrk="1" hangingPunct="1"/>
            <a:r>
              <a:rPr lang="en-US" sz="3200" smtClean="0"/>
              <a:t>Subroutine Linkage – </a:t>
            </a:r>
            <a:br>
              <a:rPr lang="en-US" sz="3200" smtClean="0"/>
            </a:br>
            <a:r>
              <a:rPr lang="en-US" sz="3200" smtClean="0"/>
              <a:t>Using a Stack Frame</a:t>
            </a:r>
          </a:p>
        </p:txBody>
      </p:sp>
      <p:sp>
        <p:nvSpPr>
          <p:cNvPr id="31750" name="Rectangle 3"/>
          <p:cNvSpPr>
            <a:spLocks noGrp="1" noChangeArrowheads="1"/>
          </p:cNvSpPr>
          <p:nvPr>
            <p:ph type="body" idx="1"/>
          </p:nvPr>
        </p:nvSpPr>
        <p:spPr>
          <a:xfrm>
            <a:off x="381000" y="2332038"/>
            <a:ext cx="8229600" cy="4525962"/>
          </a:xfrm>
        </p:spPr>
        <p:txBody>
          <a:bodyPr/>
          <a:lstStyle/>
          <a:p>
            <a:pPr eaLnBrk="1" hangingPunct="1"/>
            <a:endParaRPr lang="en-US" smtClean="0"/>
          </a:p>
        </p:txBody>
      </p:sp>
      <p:pic>
        <p:nvPicPr>
          <p:cNvPr id="31751" name="Picture 4"/>
          <p:cNvPicPr>
            <a:picLocks noChangeAspect="1" noChangeArrowheads="1"/>
          </p:cNvPicPr>
          <p:nvPr/>
        </p:nvPicPr>
        <p:blipFill>
          <a:blip r:embed="rId4" cstate="print"/>
          <a:srcRect/>
          <a:stretch>
            <a:fillRect/>
          </a:stretch>
        </p:blipFill>
        <p:spPr bwMode="auto">
          <a:xfrm>
            <a:off x="2971800" y="0"/>
            <a:ext cx="5834063" cy="685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2771" name="Footer Placeholder 4"/>
          <p:cNvSpPr>
            <a:spLocks noGrp="1"/>
          </p:cNvSpPr>
          <p:nvPr>
            <p:ph type="ftr" sz="quarter" idx="11"/>
          </p:nvPr>
        </p:nvSpPr>
        <p:spPr>
          <a:noFill/>
        </p:spPr>
        <p:txBody>
          <a:bodyPr/>
          <a:lstStyle/>
          <a:p>
            <a:r>
              <a:rPr lang="en-US" smtClean="0"/>
              <a:t>SYSC 5704: Elements of Computer Systems</a:t>
            </a:r>
          </a:p>
        </p:txBody>
      </p:sp>
      <p:sp>
        <p:nvSpPr>
          <p:cNvPr id="32772" name="Slide Number Placeholder 5"/>
          <p:cNvSpPr>
            <a:spLocks noGrp="1"/>
          </p:cNvSpPr>
          <p:nvPr>
            <p:ph type="sldNum" sz="quarter" idx="12"/>
          </p:nvPr>
        </p:nvSpPr>
        <p:spPr>
          <a:noFill/>
        </p:spPr>
        <p:txBody>
          <a:bodyPr/>
          <a:lstStyle/>
          <a:p>
            <a:fld id="{1866248E-6735-41DB-AC47-3F39C114A5CB}" type="slidenum">
              <a:rPr lang="en-US" smtClean="0"/>
              <a:pPr/>
              <a:t>33</a:t>
            </a:fld>
            <a:endParaRPr lang="en-US" smtClean="0"/>
          </a:p>
        </p:txBody>
      </p:sp>
      <p:sp>
        <p:nvSpPr>
          <p:cNvPr id="32773" name="Rectangle 2"/>
          <p:cNvSpPr>
            <a:spLocks noGrp="1" noChangeArrowheads="1"/>
          </p:cNvSpPr>
          <p:nvPr>
            <p:ph type="title"/>
          </p:nvPr>
        </p:nvSpPr>
        <p:spPr>
          <a:xfrm>
            <a:off x="152400" y="228600"/>
            <a:ext cx="2971800" cy="1752600"/>
          </a:xfrm>
        </p:spPr>
        <p:txBody>
          <a:bodyPr/>
          <a:lstStyle/>
          <a:p>
            <a:pPr algn="l" eaLnBrk="1" hangingPunct="1"/>
            <a:r>
              <a:rPr lang="en-US" sz="3200" smtClean="0"/>
              <a:t>Subroutine Linkage – </a:t>
            </a:r>
            <a:br>
              <a:rPr lang="en-US" sz="3200" smtClean="0"/>
            </a:br>
            <a:r>
              <a:rPr lang="en-US" sz="3200" smtClean="0"/>
              <a:t>Using a Stack Frame</a:t>
            </a:r>
          </a:p>
        </p:txBody>
      </p:sp>
      <p:sp>
        <p:nvSpPr>
          <p:cNvPr id="32774" name="Rectangle 3"/>
          <p:cNvSpPr>
            <a:spLocks noGrp="1" noChangeArrowheads="1"/>
          </p:cNvSpPr>
          <p:nvPr>
            <p:ph type="body" idx="1"/>
          </p:nvPr>
        </p:nvSpPr>
        <p:spPr>
          <a:xfrm>
            <a:off x="381000" y="2332038"/>
            <a:ext cx="8229600" cy="4525962"/>
          </a:xfrm>
        </p:spPr>
        <p:txBody>
          <a:bodyPr/>
          <a:lstStyle/>
          <a:p>
            <a:pPr eaLnBrk="1" hangingPunct="1"/>
            <a:endParaRPr lang="en-US" smtClean="0"/>
          </a:p>
        </p:txBody>
      </p:sp>
      <p:pic>
        <p:nvPicPr>
          <p:cNvPr id="32775" name="Picture 5"/>
          <p:cNvPicPr>
            <a:picLocks noChangeAspect="1" noChangeArrowheads="1"/>
          </p:cNvPicPr>
          <p:nvPr/>
        </p:nvPicPr>
        <p:blipFill>
          <a:blip r:embed="rId3" cstate="print"/>
          <a:srcRect/>
          <a:stretch>
            <a:fillRect/>
          </a:stretch>
        </p:blipFill>
        <p:spPr bwMode="auto">
          <a:xfrm>
            <a:off x="3017838" y="52388"/>
            <a:ext cx="5745162" cy="68056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3795" name="Footer Placeholder 4"/>
          <p:cNvSpPr>
            <a:spLocks noGrp="1"/>
          </p:cNvSpPr>
          <p:nvPr>
            <p:ph type="ftr" sz="quarter" idx="11"/>
          </p:nvPr>
        </p:nvSpPr>
        <p:spPr>
          <a:noFill/>
        </p:spPr>
        <p:txBody>
          <a:bodyPr/>
          <a:lstStyle/>
          <a:p>
            <a:r>
              <a:rPr lang="en-US" smtClean="0"/>
              <a:t>SYSC 5704: Elements of Computer Systems</a:t>
            </a:r>
          </a:p>
        </p:txBody>
      </p:sp>
      <p:sp>
        <p:nvSpPr>
          <p:cNvPr id="33796" name="Slide Number Placeholder 5"/>
          <p:cNvSpPr>
            <a:spLocks noGrp="1"/>
          </p:cNvSpPr>
          <p:nvPr>
            <p:ph type="sldNum" sz="quarter" idx="12"/>
          </p:nvPr>
        </p:nvSpPr>
        <p:spPr>
          <a:noFill/>
        </p:spPr>
        <p:txBody>
          <a:bodyPr/>
          <a:lstStyle/>
          <a:p>
            <a:fld id="{78624056-00FB-4A0D-BA7D-87173540D3E6}" type="slidenum">
              <a:rPr lang="en-US" smtClean="0"/>
              <a:pPr/>
              <a:t>34</a:t>
            </a:fld>
            <a:endParaRPr lang="en-US" smtClean="0"/>
          </a:p>
        </p:txBody>
      </p:sp>
      <p:sp>
        <p:nvSpPr>
          <p:cNvPr id="33797" name="Rectangle 2"/>
          <p:cNvSpPr>
            <a:spLocks noGrp="1" noChangeArrowheads="1"/>
          </p:cNvSpPr>
          <p:nvPr>
            <p:ph type="title"/>
          </p:nvPr>
        </p:nvSpPr>
        <p:spPr/>
        <p:txBody>
          <a:bodyPr/>
          <a:lstStyle/>
          <a:p>
            <a:pPr eaLnBrk="1" hangingPunct="1"/>
            <a:r>
              <a:rPr lang="en-US" smtClean="0"/>
              <a:t>Pentium Operation Types</a:t>
            </a:r>
          </a:p>
        </p:txBody>
      </p:sp>
      <p:pic>
        <p:nvPicPr>
          <p:cNvPr id="33798" name="Picture 3"/>
          <p:cNvPicPr>
            <a:picLocks noChangeAspect="1" noChangeArrowheads="1"/>
          </p:cNvPicPr>
          <p:nvPr/>
        </p:nvPicPr>
        <p:blipFill>
          <a:blip r:embed="rId3" cstate="print"/>
          <a:srcRect/>
          <a:stretch>
            <a:fillRect/>
          </a:stretch>
        </p:blipFill>
        <p:spPr bwMode="auto">
          <a:xfrm>
            <a:off x="990600" y="1524000"/>
            <a:ext cx="7715250" cy="48609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a:noFill/>
        </p:spPr>
        <p:txBody>
          <a:bodyPr/>
          <a:lstStyle/>
          <a:p>
            <a:r>
              <a:rPr lang="en-US" dirty="0" smtClean="0"/>
              <a:t>Fall 2012</a:t>
            </a:r>
            <a:endParaRPr lang="en-US" dirty="0" smtClean="0"/>
          </a:p>
        </p:txBody>
      </p:sp>
      <p:sp>
        <p:nvSpPr>
          <p:cNvPr id="34819" name="Footer Placeholder 3"/>
          <p:cNvSpPr>
            <a:spLocks noGrp="1"/>
          </p:cNvSpPr>
          <p:nvPr>
            <p:ph type="ftr" sz="quarter" idx="11"/>
          </p:nvPr>
        </p:nvSpPr>
        <p:spPr>
          <a:noFill/>
        </p:spPr>
        <p:txBody>
          <a:bodyPr/>
          <a:lstStyle/>
          <a:p>
            <a:r>
              <a:rPr lang="en-US" smtClean="0"/>
              <a:t>SYSC 5704: Elements of Computer Systems</a:t>
            </a:r>
          </a:p>
        </p:txBody>
      </p:sp>
      <p:sp>
        <p:nvSpPr>
          <p:cNvPr id="34820" name="Slide Number Placeholder 4"/>
          <p:cNvSpPr>
            <a:spLocks noGrp="1"/>
          </p:cNvSpPr>
          <p:nvPr>
            <p:ph type="sldNum" sz="quarter" idx="12"/>
          </p:nvPr>
        </p:nvSpPr>
        <p:spPr>
          <a:noFill/>
        </p:spPr>
        <p:txBody>
          <a:bodyPr/>
          <a:lstStyle/>
          <a:p>
            <a:fld id="{0EEE7405-C02D-450F-B186-DB80E6D3BCE0}" type="slidenum">
              <a:rPr lang="en-US" smtClean="0"/>
              <a:pPr/>
              <a:t>35</a:t>
            </a:fld>
            <a:endParaRPr lang="en-US" smtClean="0"/>
          </a:p>
        </p:txBody>
      </p:sp>
      <p:sp>
        <p:nvSpPr>
          <p:cNvPr id="34821" name="Rectangle 2"/>
          <p:cNvSpPr>
            <a:spLocks noGrp="1" noChangeArrowheads="1"/>
          </p:cNvSpPr>
          <p:nvPr>
            <p:ph type="title"/>
          </p:nvPr>
        </p:nvSpPr>
        <p:spPr/>
        <p:txBody>
          <a:bodyPr/>
          <a:lstStyle/>
          <a:p>
            <a:pPr eaLnBrk="1" hangingPunct="1"/>
            <a:endParaRPr lang="en-US" smtClean="0"/>
          </a:p>
        </p:txBody>
      </p:sp>
      <p:pic>
        <p:nvPicPr>
          <p:cNvPr id="34822" name="Picture 3"/>
          <p:cNvPicPr>
            <a:picLocks noChangeAspect="1" noChangeArrowheads="1"/>
          </p:cNvPicPr>
          <p:nvPr/>
        </p:nvPicPr>
        <p:blipFill>
          <a:blip r:embed="rId3" cstate="print"/>
          <a:srcRect/>
          <a:stretch>
            <a:fillRect/>
          </a:stretch>
        </p:blipFill>
        <p:spPr bwMode="auto">
          <a:xfrm>
            <a:off x="685800" y="1447800"/>
            <a:ext cx="8062913" cy="4960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2"/>
          <p:cNvSpPr>
            <a:spLocks noGrp="1"/>
          </p:cNvSpPr>
          <p:nvPr>
            <p:ph type="dt" sz="quarter" idx="10"/>
          </p:nvPr>
        </p:nvSpPr>
        <p:spPr>
          <a:noFill/>
        </p:spPr>
        <p:txBody>
          <a:bodyPr/>
          <a:lstStyle/>
          <a:p>
            <a:r>
              <a:rPr lang="en-US" dirty="0" smtClean="0"/>
              <a:t>Fall 2012</a:t>
            </a:r>
            <a:endParaRPr lang="en-US" dirty="0" smtClean="0"/>
          </a:p>
        </p:txBody>
      </p:sp>
      <p:sp>
        <p:nvSpPr>
          <p:cNvPr id="35843" name="Footer Placeholder 3"/>
          <p:cNvSpPr>
            <a:spLocks noGrp="1"/>
          </p:cNvSpPr>
          <p:nvPr>
            <p:ph type="ftr" sz="quarter" idx="11"/>
          </p:nvPr>
        </p:nvSpPr>
        <p:spPr>
          <a:noFill/>
        </p:spPr>
        <p:txBody>
          <a:bodyPr/>
          <a:lstStyle/>
          <a:p>
            <a:r>
              <a:rPr lang="en-US" smtClean="0"/>
              <a:t>SYSC 5704: Elements of Computer Systems</a:t>
            </a:r>
          </a:p>
        </p:txBody>
      </p:sp>
      <p:sp>
        <p:nvSpPr>
          <p:cNvPr id="35844" name="Slide Number Placeholder 4"/>
          <p:cNvSpPr>
            <a:spLocks noGrp="1"/>
          </p:cNvSpPr>
          <p:nvPr>
            <p:ph type="sldNum" sz="quarter" idx="12"/>
          </p:nvPr>
        </p:nvSpPr>
        <p:spPr>
          <a:noFill/>
        </p:spPr>
        <p:txBody>
          <a:bodyPr/>
          <a:lstStyle/>
          <a:p>
            <a:fld id="{A6470147-F1BF-4CF6-A48E-26C8CF50AA16}" type="slidenum">
              <a:rPr lang="en-US" smtClean="0"/>
              <a:pPr/>
              <a:t>36</a:t>
            </a:fld>
            <a:endParaRPr lang="en-US" smtClean="0"/>
          </a:p>
        </p:txBody>
      </p:sp>
      <p:sp>
        <p:nvSpPr>
          <p:cNvPr id="35845" name="Rectangle 2"/>
          <p:cNvSpPr>
            <a:spLocks noGrp="1" noChangeArrowheads="1"/>
          </p:cNvSpPr>
          <p:nvPr>
            <p:ph type="title"/>
          </p:nvPr>
        </p:nvSpPr>
        <p:spPr/>
        <p:txBody>
          <a:bodyPr/>
          <a:lstStyle/>
          <a:p>
            <a:pPr eaLnBrk="1" hangingPunct="1"/>
            <a:endParaRPr lang="en-US" smtClean="0"/>
          </a:p>
        </p:txBody>
      </p:sp>
      <p:pic>
        <p:nvPicPr>
          <p:cNvPr id="35846" name="Picture 3"/>
          <p:cNvPicPr>
            <a:picLocks noChangeAspect="1" noChangeArrowheads="1"/>
          </p:cNvPicPr>
          <p:nvPr/>
        </p:nvPicPr>
        <p:blipFill>
          <a:blip r:embed="rId3" cstate="print"/>
          <a:srcRect/>
          <a:stretch>
            <a:fillRect/>
          </a:stretch>
        </p:blipFill>
        <p:spPr bwMode="auto">
          <a:xfrm>
            <a:off x="565150" y="2133600"/>
            <a:ext cx="8012113" cy="41560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2"/>
          <p:cNvSpPr>
            <a:spLocks noGrp="1"/>
          </p:cNvSpPr>
          <p:nvPr>
            <p:ph type="dt" sz="quarter" idx="10"/>
          </p:nvPr>
        </p:nvSpPr>
        <p:spPr>
          <a:noFill/>
        </p:spPr>
        <p:txBody>
          <a:bodyPr/>
          <a:lstStyle/>
          <a:p>
            <a:r>
              <a:rPr lang="en-US" dirty="0" smtClean="0"/>
              <a:t>Fall 2012</a:t>
            </a:r>
            <a:endParaRPr lang="en-US" dirty="0" smtClean="0"/>
          </a:p>
        </p:txBody>
      </p:sp>
      <p:sp>
        <p:nvSpPr>
          <p:cNvPr id="36867" name="Footer Placeholder 3"/>
          <p:cNvSpPr>
            <a:spLocks noGrp="1"/>
          </p:cNvSpPr>
          <p:nvPr>
            <p:ph type="ftr" sz="quarter" idx="11"/>
          </p:nvPr>
        </p:nvSpPr>
        <p:spPr>
          <a:noFill/>
        </p:spPr>
        <p:txBody>
          <a:bodyPr/>
          <a:lstStyle/>
          <a:p>
            <a:r>
              <a:rPr lang="en-US" smtClean="0"/>
              <a:t>SYSC 5704: Elements of Computer Systems</a:t>
            </a:r>
          </a:p>
        </p:txBody>
      </p:sp>
      <p:sp>
        <p:nvSpPr>
          <p:cNvPr id="36868" name="Slide Number Placeholder 4"/>
          <p:cNvSpPr>
            <a:spLocks noGrp="1"/>
          </p:cNvSpPr>
          <p:nvPr>
            <p:ph type="sldNum" sz="quarter" idx="12"/>
          </p:nvPr>
        </p:nvSpPr>
        <p:spPr>
          <a:noFill/>
        </p:spPr>
        <p:txBody>
          <a:bodyPr/>
          <a:lstStyle/>
          <a:p>
            <a:fld id="{44720392-DF88-4811-A0E0-017A1C08B271}" type="slidenum">
              <a:rPr lang="en-US" smtClean="0"/>
              <a:pPr/>
              <a:t>37</a:t>
            </a:fld>
            <a:endParaRPr lang="en-US" smtClean="0"/>
          </a:p>
        </p:txBody>
      </p:sp>
      <p:sp>
        <p:nvSpPr>
          <p:cNvPr id="36869" name="Rectangle 2"/>
          <p:cNvSpPr>
            <a:spLocks noGrp="1" noChangeArrowheads="1"/>
          </p:cNvSpPr>
          <p:nvPr>
            <p:ph type="title"/>
          </p:nvPr>
        </p:nvSpPr>
        <p:spPr/>
        <p:txBody>
          <a:bodyPr/>
          <a:lstStyle/>
          <a:p>
            <a:pPr eaLnBrk="1" hangingPunct="1"/>
            <a:endParaRPr lang="en-US" smtClean="0"/>
          </a:p>
        </p:txBody>
      </p:sp>
      <p:pic>
        <p:nvPicPr>
          <p:cNvPr id="36870" name="Picture 3"/>
          <p:cNvPicPr>
            <a:picLocks noChangeAspect="1" noChangeArrowheads="1"/>
          </p:cNvPicPr>
          <p:nvPr/>
        </p:nvPicPr>
        <p:blipFill>
          <a:blip r:embed="rId3" cstate="print"/>
          <a:srcRect/>
          <a:stretch>
            <a:fillRect/>
          </a:stretch>
        </p:blipFill>
        <p:spPr bwMode="auto">
          <a:xfrm>
            <a:off x="1295400" y="1371600"/>
            <a:ext cx="7543800" cy="50006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2"/>
          <p:cNvSpPr>
            <a:spLocks noGrp="1"/>
          </p:cNvSpPr>
          <p:nvPr>
            <p:ph type="dt" sz="quarter" idx="10"/>
          </p:nvPr>
        </p:nvSpPr>
        <p:spPr>
          <a:noFill/>
        </p:spPr>
        <p:txBody>
          <a:bodyPr/>
          <a:lstStyle/>
          <a:p>
            <a:r>
              <a:rPr lang="en-US" dirty="0" smtClean="0"/>
              <a:t>Fall 2012</a:t>
            </a:r>
            <a:endParaRPr lang="en-US" dirty="0" smtClean="0"/>
          </a:p>
        </p:txBody>
      </p:sp>
      <p:sp>
        <p:nvSpPr>
          <p:cNvPr id="37891" name="Footer Placeholder 3"/>
          <p:cNvSpPr>
            <a:spLocks noGrp="1"/>
          </p:cNvSpPr>
          <p:nvPr>
            <p:ph type="ftr" sz="quarter" idx="11"/>
          </p:nvPr>
        </p:nvSpPr>
        <p:spPr>
          <a:noFill/>
        </p:spPr>
        <p:txBody>
          <a:bodyPr/>
          <a:lstStyle/>
          <a:p>
            <a:r>
              <a:rPr lang="en-US" smtClean="0"/>
              <a:t>SYSC 5704: Elements of Computer Systems</a:t>
            </a:r>
          </a:p>
        </p:txBody>
      </p:sp>
      <p:sp>
        <p:nvSpPr>
          <p:cNvPr id="37892" name="Slide Number Placeholder 4"/>
          <p:cNvSpPr>
            <a:spLocks noGrp="1"/>
          </p:cNvSpPr>
          <p:nvPr>
            <p:ph type="sldNum" sz="quarter" idx="12"/>
          </p:nvPr>
        </p:nvSpPr>
        <p:spPr>
          <a:noFill/>
        </p:spPr>
        <p:txBody>
          <a:bodyPr/>
          <a:lstStyle/>
          <a:p>
            <a:fld id="{45A14623-6BE2-474C-B64D-3E6C6E90E9F8}" type="slidenum">
              <a:rPr lang="en-US" smtClean="0"/>
              <a:pPr/>
              <a:t>38</a:t>
            </a:fld>
            <a:endParaRPr lang="en-US" smtClean="0"/>
          </a:p>
        </p:txBody>
      </p:sp>
      <p:sp>
        <p:nvSpPr>
          <p:cNvPr id="37893" name="Rectangle 2"/>
          <p:cNvSpPr>
            <a:spLocks noGrp="1" noChangeArrowheads="1"/>
          </p:cNvSpPr>
          <p:nvPr>
            <p:ph type="title"/>
          </p:nvPr>
        </p:nvSpPr>
        <p:spPr>
          <a:xfrm>
            <a:off x="457200" y="274638"/>
            <a:ext cx="8229600" cy="838200"/>
          </a:xfrm>
        </p:spPr>
        <p:txBody>
          <a:bodyPr/>
          <a:lstStyle/>
          <a:p>
            <a:pPr eaLnBrk="1" hangingPunct="1"/>
            <a:r>
              <a:rPr lang="en-US" sz="3600" smtClean="0"/>
              <a:t>Pentium II conditions for conditional jump and SETcc</a:t>
            </a:r>
          </a:p>
        </p:txBody>
      </p:sp>
      <p:pic>
        <p:nvPicPr>
          <p:cNvPr id="37894" name="Picture 3"/>
          <p:cNvPicPr>
            <a:picLocks noChangeAspect="1" noChangeArrowheads="1"/>
          </p:cNvPicPr>
          <p:nvPr/>
        </p:nvPicPr>
        <p:blipFill>
          <a:blip r:embed="rId3" cstate="print"/>
          <a:srcRect/>
          <a:stretch>
            <a:fillRect/>
          </a:stretch>
        </p:blipFill>
        <p:spPr bwMode="auto">
          <a:xfrm>
            <a:off x="2298700" y="1447800"/>
            <a:ext cx="4546600" cy="49498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2"/>
          <p:cNvSpPr>
            <a:spLocks noGrp="1"/>
          </p:cNvSpPr>
          <p:nvPr>
            <p:ph type="dt" sz="quarter" idx="10"/>
          </p:nvPr>
        </p:nvSpPr>
        <p:spPr>
          <a:noFill/>
        </p:spPr>
        <p:txBody>
          <a:bodyPr/>
          <a:lstStyle/>
          <a:p>
            <a:r>
              <a:rPr lang="en-US" dirty="0" smtClean="0"/>
              <a:t>Fall 2012</a:t>
            </a:r>
            <a:endParaRPr lang="en-US" dirty="0" smtClean="0"/>
          </a:p>
        </p:txBody>
      </p:sp>
      <p:sp>
        <p:nvSpPr>
          <p:cNvPr id="38915" name="Footer Placeholder 3"/>
          <p:cNvSpPr>
            <a:spLocks noGrp="1"/>
          </p:cNvSpPr>
          <p:nvPr>
            <p:ph type="ftr" sz="quarter" idx="11"/>
          </p:nvPr>
        </p:nvSpPr>
        <p:spPr>
          <a:noFill/>
        </p:spPr>
        <p:txBody>
          <a:bodyPr/>
          <a:lstStyle/>
          <a:p>
            <a:r>
              <a:rPr lang="en-US" smtClean="0"/>
              <a:t>SYSC 5704: Elements of Computer Systems</a:t>
            </a:r>
          </a:p>
        </p:txBody>
      </p:sp>
      <p:sp>
        <p:nvSpPr>
          <p:cNvPr id="38916" name="Slide Number Placeholder 4"/>
          <p:cNvSpPr>
            <a:spLocks noGrp="1"/>
          </p:cNvSpPr>
          <p:nvPr>
            <p:ph type="sldNum" sz="quarter" idx="12"/>
          </p:nvPr>
        </p:nvSpPr>
        <p:spPr>
          <a:noFill/>
        </p:spPr>
        <p:txBody>
          <a:bodyPr/>
          <a:lstStyle/>
          <a:p>
            <a:fld id="{868C2E76-63DF-47F1-B4B1-391A2EA63481}" type="slidenum">
              <a:rPr lang="en-US" smtClean="0"/>
              <a:pPr/>
              <a:t>39</a:t>
            </a:fld>
            <a:endParaRPr lang="en-US" smtClean="0"/>
          </a:p>
        </p:txBody>
      </p:sp>
      <p:sp>
        <p:nvSpPr>
          <p:cNvPr id="38917" name="Rectangle 2"/>
          <p:cNvSpPr>
            <a:spLocks noGrp="1" noChangeArrowheads="1"/>
          </p:cNvSpPr>
          <p:nvPr>
            <p:ph type="title"/>
          </p:nvPr>
        </p:nvSpPr>
        <p:spPr/>
        <p:txBody>
          <a:bodyPr/>
          <a:lstStyle/>
          <a:p>
            <a:pPr algn="r" eaLnBrk="1" hangingPunct="1"/>
            <a:r>
              <a:rPr lang="en-US" smtClean="0"/>
              <a:t>Addressing Modes</a:t>
            </a:r>
          </a:p>
        </p:txBody>
      </p:sp>
      <p:sp>
        <p:nvSpPr>
          <p:cNvPr id="38918" name="Rectangle 4"/>
          <p:cNvSpPr>
            <a:spLocks noChangeArrowheads="1"/>
          </p:cNvSpPr>
          <p:nvPr/>
        </p:nvSpPr>
        <p:spPr bwMode="auto">
          <a:xfrm>
            <a:off x="6400800" y="1066800"/>
            <a:ext cx="2441575" cy="822325"/>
          </a:xfrm>
          <a:prstGeom prst="rect">
            <a:avLst/>
          </a:prstGeom>
          <a:noFill/>
          <a:ln w="9525">
            <a:noFill/>
            <a:miter lim="800000"/>
            <a:headEnd/>
            <a:tailEnd/>
          </a:ln>
        </p:spPr>
        <p:txBody>
          <a:bodyPr anchor="b">
            <a:spAutoFit/>
          </a:bodyPr>
          <a:lstStyle/>
          <a:p>
            <a:r>
              <a:rPr lang="en-US" sz="2400"/>
              <a:t>Murdocca TABLE 4.11    </a:t>
            </a:r>
          </a:p>
        </p:txBody>
      </p:sp>
      <p:graphicFrame>
        <p:nvGraphicFramePr>
          <p:cNvPr id="182343" name="Group 71"/>
          <p:cNvGraphicFramePr>
            <a:graphicFrameLocks noGrp="1"/>
          </p:cNvGraphicFramePr>
          <p:nvPr/>
        </p:nvGraphicFramePr>
        <p:xfrm>
          <a:off x="1520825" y="1681163"/>
          <a:ext cx="6102350" cy="3451860"/>
        </p:xfrm>
        <a:graphic>
          <a:graphicData uri="http://schemas.openxmlformats.org/drawingml/2006/table">
            <a:tbl>
              <a:tblPr/>
              <a:tblGrid>
                <a:gridCol w="6102350"/>
              </a:tblGrid>
              <a:tr h="293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cap="flat">
                      <a:noFill/>
                    </a:lnR>
                    <a:lnT cap="fla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182353" name="Group 81"/>
          <p:cNvGraphicFramePr>
            <a:graphicFrameLocks noGrp="1"/>
          </p:cNvGraphicFramePr>
          <p:nvPr/>
        </p:nvGraphicFramePr>
        <p:xfrm>
          <a:off x="1520825" y="5132388"/>
          <a:ext cx="311150" cy="366713"/>
        </p:xfrm>
        <a:graphic>
          <a:graphicData uri="http://schemas.openxmlformats.org/drawingml/2006/table">
            <a:tbl>
              <a:tblPr/>
              <a:tblGrid>
                <a:gridCol w="311150"/>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endParaRPr kumimoji="0" lang="en-US" sz="3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82362" name="Group 90"/>
          <p:cNvGraphicFramePr>
            <a:graphicFrameLocks noGrp="1"/>
          </p:cNvGraphicFramePr>
          <p:nvPr/>
        </p:nvGraphicFramePr>
        <p:xfrm>
          <a:off x="688975" y="1868488"/>
          <a:ext cx="8074025" cy="4086225"/>
        </p:xfrm>
        <a:graphic>
          <a:graphicData uri="http://schemas.openxmlformats.org/drawingml/2006/table">
            <a:tbl>
              <a:tblPr/>
              <a:tblGrid>
                <a:gridCol w="3470275"/>
                <a:gridCol w="2193925"/>
                <a:gridCol w="2409825"/>
              </a:tblGrid>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Addressing Mode</a:t>
                      </a:r>
                    </a:p>
                  </a:txBody>
                  <a:tcPr horzOverflow="overflow">
                    <a:lnL cap="flat">
                      <a:noFill/>
                    </a:lnL>
                    <a:lnR>
                      <a:noFill/>
                    </a:lnR>
                    <a:lnT cap="flat">
                      <a:noFill/>
                    </a:lnT>
                    <a:lnB>
                      <a:noFill/>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Syntax</a:t>
                      </a:r>
                    </a:p>
                  </a:txBody>
                  <a:tcPr horzOverflow="overflow">
                    <a:lnL>
                      <a:noFill/>
                    </a:lnL>
                    <a:lnR>
                      <a:noFill/>
                    </a:lnR>
                    <a:lnT cap="flat">
                      <a:noFill/>
                    </a:lnT>
                    <a:lnB>
                      <a:noFill/>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Meaning</a:t>
                      </a:r>
                    </a:p>
                  </a:txBody>
                  <a:tcPr horzOverflow="overflow">
                    <a:lnL>
                      <a:noFill/>
                    </a:lnL>
                    <a:lnR cap="flat">
                      <a:noFill/>
                    </a:lnR>
                    <a:lnT cap="flat">
                      <a:noFill/>
                    </a:lnT>
                    <a:lnB>
                      <a:noFill/>
                    </a:lnB>
                    <a:lnTlToBr>
                      <a:noFill/>
                    </a:lnTlToBr>
                    <a:lnBlToTr>
                      <a:noFill/>
                    </a:lnBlToTr>
                    <a:solidFill>
                      <a:schemeClr val="accent5"/>
                    </a:solid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Immediate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#K</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K</a:t>
                      </a:r>
                    </a:p>
                  </a:txBody>
                  <a:tcPr horzOverflow="overflow">
                    <a:lnL>
                      <a:noFill/>
                    </a:lnL>
                    <a:lnR cap="flat">
                      <a:noFill/>
                    </a:lnR>
                    <a:lnT>
                      <a:noFill/>
                    </a:lnT>
                    <a:lnB>
                      <a:noFill/>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Direct</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K</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M[K]</a:t>
                      </a:r>
                    </a:p>
                  </a:txBody>
                  <a:tcPr horzOverflow="overflow">
                    <a:lnL>
                      <a:noFill/>
                    </a:lnL>
                    <a:lnR cap="flat">
                      <a:noFill/>
                    </a:lnR>
                    <a:lnT>
                      <a:noFill/>
                    </a:lnT>
                    <a:lnB>
                      <a:noFill/>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Indirect</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(K)</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M[M[K]]</a:t>
                      </a:r>
                    </a:p>
                  </a:txBody>
                  <a:tcPr horzOverflow="overflow">
                    <a:lnL>
                      <a:noFill/>
                    </a:lnL>
                    <a:lnR cap="flat">
                      <a:noFill/>
                    </a:lnR>
                    <a:lnT>
                      <a:noFill/>
                    </a:lnT>
                    <a:lnB>
                      <a:noFill/>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Register Indirect</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M[Rn]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Register Indexed</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(Rm + Rn)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M[Rm + Rn]</a:t>
                      </a:r>
                    </a:p>
                  </a:txBody>
                  <a:tcPr horzOverflow="overflow">
                    <a:lnL>
                      <a:noFill/>
                    </a:lnL>
                    <a:lnR cap="flat">
                      <a:noFill/>
                    </a:lnR>
                    <a:lnT>
                      <a:noFill/>
                    </a:lnT>
                    <a:lnB>
                      <a:noFill/>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Register Based</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(Rm + X)</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M[Rm + X]</a:t>
                      </a:r>
                    </a:p>
                  </a:txBody>
                  <a:tcPr horzOverflow="overflow">
                    <a:lnL>
                      <a:noFill/>
                    </a:lnL>
                    <a:lnR cap="flat">
                      <a:noFill/>
                    </a:lnR>
                    <a:lnT>
                      <a:noFill/>
                    </a:lnT>
                    <a:lnB>
                      <a:noFill/>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Register Based Indexed</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(Rm + Rn + X)</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a:t>
                      </a:r>
                      <a:r>
                        <a:rPr kumimoji="0" lang="en-US" sz="2400" b="0" i="0" u="none" strike="noStrike" cap="none" normalizeH="0" baseline="0" dirty="0" err="1" smtClean="0">
                          <a:ln>
                            <a:noFill/>
                          </a:ln>
                          <a:solidFill>
                            <a:schemeClr val="tx1"/>
                          </a:solidFill>
                          <a:effectLst/>
                          <a:latin typeface="Arial" charset="0"/>
                        </a:rPr>
                        <a:t>Rm</a:t>
                      </a:r>
                      <a:r>
                        <a:rPr kumimoji="0" lang="en-US" sz="2400" b="0" i="0" u="none" strike="noStrike" cap="none" normalizeH="0" baseline="0" dirty="0" smtClean="0">
                          <a:ln>
                            <a:noFill/>
                          </a:ln>
                          <a:solidFill>
                            <a:schemeClr val="tx1"/>
                          </a:solidFill>
                          <a:effectLst/>
                          <a:latin typeface="Arial" charset="0"/>
                        </a:rPr>
                        <a:t> + </a:t>
                      </a:r>
                      <a:r>
                        <a:rPr kumimoji="0" lang="en-US" sz="2400" b="0" i="0" u="none" strike="noStrike" cap="none" normalizeH="0" baseline="0" dirty="0" err="1" smtClean="0">
                          <a:ln>
                            <a:noFill/>
                          </a:ln>
                          <a:solidFill>
                            <a:schemeClr val="tx1"/>
                          </a:solidFill>
                          <a:effectLst/>
                          <a:latin typeface="Arial" charset="0"/>
                        </a:rPr>
                        <a:t>Rn</a:t>
                      </a:r>
                      <a:r>
                        <a:rPr kumimoji="0" lang="en-US" sz="2400" b="0" i="0" u="none" strike="noStrike" cap="none" normalizeH="0" baseline="0" dirty="0" smtClean="0">
                          <a:ln>
                            <a:noFill/>
                          </a:ln>
                          <a:solidFill>
                            <a:schemeClr val="tx1"/>
                          </a:solidFill>
                          <a:effectLst/>
                          <a:latin typeface="Arial" charset="0"/>
                        </a:rPr>
                        <a:t> + X]</a:t>
                      </a:r>
                    </a:p>
                  </a:txBody>
                  <a:tcPr horzOverflow="overflow">
                    <a:lnL>
                      <a:noFill/>
                    </a:lnL>
                    <a:lnR cap="flat">
                      <a:noFill/>
                    </a:lnR>
                    <a:lnT>
                      <a:noFill/>
                    </a:lnT>
                    <a:lnB cap="flat">
                      <a:noFill/>
                    </a:lnB>
                    <a:lnTlToBr>
                      <a:noFill/>
                    </a:lnTlToBr>
                    <a:lnBlToTr>
                      <a:noFill/>
                    </a:lnBlToTr>
                    <a:noFill/>
                  </a:tcPr>
                </a:tc>
              </a:tr>
            </a:tbl>
          </a:graphicData>
        </a:graphic>
      </p:graphicFrame>
      <p:sp>
        <p:nvSpPr>
          <p:cNvPr id="38949" name="AutoShape 73" descr="pixel"/>
          <p:cNvSpPr>
            <a:spLocks noChangeAspect="1" noChangeArrowheads="1"/>
          </p:cNvSpPr>
          <p:nvPr/>
        </p:nvSpPr>
        <p:spPr bwMode="auto">
          <a:xfrm>
            <a:off x="1676400" y="5178425"/>
            <a:ext cx="9525" cy="57150"/>
          </a:xfrm>
          <a:prstGeom prst="rect">
            <a:avLst/>
          </a:prstGeom>
          <a:noFill/>
          <a:ln w="9525">
            <a:noFill/>
            <a:miter lim="800000"/>
            <a:headEnd/>
            <a:tailEnd/>
          </a:ln>
        </p:spPr>
        <p:txBody>
          <a:bodyPr/>
          <a:lstStyle/>
          <a:p>
            <a:endParaRPr lang="en-US"/>
          </a:p>
        </p:txBody>
      </p:sp>
      <p:sp>
        <p:nvSpPr>
          <p:cNvPr id="38950" name="Text Box 88"/>
          <p:cNvSpPr txBox="1">
            <a:spLocks noChangeArrowheads="1"/>
          </p:cNvSpPr>
          <p:nvPr/>
        </p:nvSpPr>
        <p:spPr bwMode="auto">
          <a:xfrm>
            <a:off x="1203325" y="4151313"/>
            <a:ext cx="184150" cy="366712"/>
          </a:xfrm>
          <a:prstGeom prst="rect">
            <a:avLst/>
          </a:prstGeom>
          <a:noFill/>
          <a:ln w="9525">
            <a:noFill/>
            <a:miter lim="800000"/>
            <a:headEnd/>
            <a:tailEnd/>
          </a:ln>
        </p:spPr>
        <p:txBody>
          <a:bodyPr wrap="none">
            <a:spAutoFit/>
          </a:bodyPr>
          <a:lstStyle/>
          <a:p>
            <a:endParaRPr lang="en-US"/>
          </a:p>
        </p:txBody>
      </p:sp>
      <p:sp>
        <p:nvSpPr>
          <p:cNvPr id="182363" name="Text Box 91"/>
          <p:cNvSpPr txBox="1">
            <a:spLocks noChangeArrowheads="1"/>
          </p:cNvSpPr>
          <p:nvPr/>
        </p:nvSpPr>
        <p:spPr bwMode="auto">
          <a:xfrm>
            <a:off x="249238" y="228600"/>
            <a:ext cx="5922962" cy="396875"/>
          </a:xfrm>
          <a:prstGeom prst="rect">
            <a:avLst/>
          </a:prstGeom>
          <a:solidFill>
            <a:schemeClr val="accent1"/>
          </a:solidFill>
          <a:ln w="9525">
            <a:noFill/>
            <a:miter lim="800000"/>
            <a:headEnd/>
            <a:tailEnd/>
          </a:ln>
        </p:spPr>
        <p:txBody>
          <a:bodyPr wrap="none">
            <a:spAutoFit/>
          </a:bodyPr>
          <a:lstStyle/>
          <a:p>
            <a:r>
              <a:rPr lang="en-US" sz="2000">
                <a:solidFill>
                  <a:schemeClr val="hlink"/>
                </a:solidFill>
              </a:rPr>
              <a:t>Every memory cell has an address and its contents</a:t>
            </a:r>
          </a:p>
        </p:txBody>
      </p:sp>
      <p:sp>
        <p:nvSpPr>
          <p:cNvPr id="182364" name="Rectangle 92"/>
          <p:cNvSpPr>
            <a:spLocks noChangeArrowheads="1"/>
          </p:cNvSpPr>
          <p:nvPr/>
        </p:nvSpPr>
        <p:spPr bwMode="auto">
          <a:xfrm>
            <a:off x="76200" y="1143000"/>
            <a:ext cx="4038600" cy="701675"/>
          </a:xfrm>
          <a:prstGeom prst="rect">
            <a:avLst/>
          </a:prstGeom>
          <a:solidFill>
            <a:schemeClr val="accent1"/>
          </a:solidFill>
          <a:ln w="9525">
            <a:noFill/>
            <a:miter lim="800000"/>
            <a:headEnd/>
            <a:tailEnd/>
          </a:ln>
        </p:spPr>
        <p:txBody>
          <a:bodyPr>
            <a:spAutoFit/>
          </a:bodyPr>
          <a:lstStyle/>
          <a:p>
            <a:r>
              <a:rPr lang="en-US" sz="2000">
                <a:solidFill>
                  <a:schemeClr val="hlink"/>
                </a:solidFill>
              </a:rPr>
              <a:t>The contents can be data </a:t>
            </a:r>
          </a:p>
          <a:p>
            <a:r>
              <a:rPr lang="en-US" sz="2000">
                <a:solidFill>
                  <a:schemeClr val="hlink"/>
                </a:solidFill>
              </a:rPr>
              <a:t>… OR it can be another address!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363"/>
                                        </p:tgtEl>
                                        <p:attrNameLst>
                                          <p:attrName>style.visibility</p:attrName>
                                        </p:attrNameLst>
                                      </p:cBhvr>
                                      <p:to>
                                        <p:strVal val="visible"/>
                                      </p:to>
                                    </p:set>
                                    <p:anim calcmode="lin" valueType="num">
                                      <p:cBhvr additive="base">
                                        <p:cTn id="7" dur="500" fill="hold"/>
                                        <p:tgtEl>
                                          <p:spTgt spid="182363"/>
                                        </p:tgtEl>
                                        <p:attrNameLst>
                                          <p:attrName>ppt_x</p:attrName>
                                        </p:attrNameLst>
                                      </p:cBhvr>
                                      <p:tavLst>
                                        <p:tav tm="0">
                                          <p:val>
                                            <p:strVal val="#ppt_x"/>
                                          </p:val>
                                        </p:tav>
                                        <p:tav tm="100000">
                                          <p:val>
                                            <p:strVal val="#ppt_x"/>
                                          </p:val>
                                        </p:tav>
                                      </p:tavLst>
                                    </p:anim>
                                    <p:anim calcmode="lin" valueType="num">
                                      <p:cBhvr additive="base">
                                        <p:cTn id="8" dur="500" fill="hold"/>
                                        <p:tgtEl>
                                          <p:spTgt spid="1823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2364"/>
                                        </p:tgtEl>
                                        <p:attrNameLst>
                                          <p:attrName>style.visibility</p:attrName>
                                        </p:attrNameLst>
                                      </p:cBhvr>
                                      <p:to>
                                        <p:strVal val="visible"/>
                                      </p:to>
                                    </p:set>
                                    <p:anim calcmode="lin" valueType="num">
                                      <p:cBhvr additive="base">
                                        <p:cTn id="13" dur="500" fill="hold"/>
                                        <p:tgtEl>
                                          <p:spTgt spid="182364"/>
                                        </p:tgtEl>
                                        <p:attrNameLst>
                                          <p:attrName>ppt_x</p:attrName>
                                        </p:attrNameLst>
                                      </p:cBhvr>
                                      <p:tavLst>
                                        <p:tav tm="0">
                                          <p:val>
                                            <p:strVal val="#ppt_x"/>
                                          </p:val>
                                        </p:tav>
                                        <p:tav tm="100000">
                                          <p:val>
                                            <p:strVal val="#ppt_x"/>
                                          </p:val>
                                        </p:tav>
                                      </p:tavLst>
                                    </p:anim>
                                    <p:anim calcmode="lin" valueType="num">
                                      <p:cBhvr additive="base">
                                        <p:cTn id="14" dur="500" fill="hold"/>
                                        <p:tgtEl>
                                          <p:spTgt spid="182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63" grpId="0" animBg="1"/>
      <p:bldP spid="1823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How many different instructions can we encode?</a:t>
            </a:r>
          </a:p>
          <a:p>
            <a:r>
              <a:rPr lang="en-US" dirty="0" smtClean="0"/>
              <a:t>How many locations in memory can we encode?</a:t>
            </a:r>
          </a:p>
          <a:p>
            <a:r>
              <a:rPr lang="en-US" dirty="0" smtClean="0"/>
              <a:t>How much memory is available?</a:t>
            </a:r>
          </a:p>
          <a:p>
            <a:r>
              <a:rPr lang="en-US" dirty="0" smtClean="0"/>
              <a:t>How then do we access more?</a:t>
            </a:r>
            <a:endParaRPr lang="en-US" dirty="0"/>
          </a:p>
        </p:txBody>
      </p:sp>
      <p:sp>
        <p:nvSpPr>
          <p:cNvPr id="4" name="Date Placeholder 3"/>
          <p:cNvSpPr>
            <a:spLocks noGrp="1"/>
          </p:cNvSpPr>
          <p:nvPr>
            <p:ph type="dt" sz="half" idx="10"/>
          </p:nvPr>
        </p:nvSpPr>
        <p:spPr/>
        <p:txBody>
          <a:bodyPr/>
          <a:lstStyle/>
          <a:p>
            <a:pPr>
              <a:defRPr/>
            </a:pPr>
            <a:r>
              <a:rPr lang="en-US"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D7015F8F-FD8C-45D2-813A-B4B585825C04}"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p>
            <a:r>
              <a:rPr lang="en-US" dirty="0" smtClean="0"/>
              <a:t>Fall 2012</a:t>
            </a:r>
            <a:endParaRPr lang="en-US" dirty="0" smtClean="0"/>
          </a:p>
        </p:txBody>
      </p:sp>
      <p:sp>
        <p:nvSpPr>
          <p:cNvPr id="39939" name="Footer Placeholder 2"/>
          <p:cNvSpPr>
            <a:spLocks noGrp="1"/>
          </p:cNvSpPr>
          <p:nvPr>
            <p:ph type="ftr" sz="quarter" idx="11"/>
          </p:nvPr>
        </p:nvSpPr>
        <p:spPr>
          <a:noFill/>
        </p:spPr>
        <p:txBody>
          <a:bodyPr/>
          <a:lstStyle/>
          <a:p>
            <a:r>
              <a:rPr lang="en-US" smtClean="0"/>
              <a:t>SYSC 5704: Elements of Computer Systems</a:t>
            </a:r>
          </a:p>
        </p:txBody>
      </p:sp>
      <p:sp>
        <p:nvSpPr>
          <p:cNvPr id="39940" name="Slide Number Placeholder 3"/>
          <p:cNvSpPr>
            <a:spLocks noGrp="1"/>
          </p:cNvSpPr>
          <p:nvPr>
            <p:ph type="sldNum" sz="quarter" idx="12"/>
          </p:nvPr>
        </p:nvSpPr>
        <p:spPr>
          <a:noFill/>
        </p:spPr>
        <p:txBody>
          <a:bodyPr/>
          <a:lstStyle/>
          <a:p>
            <a:fld id="{E77284EC-2FDA-4D81-BB08-DD8173D8DBAB}" type="slidenum">
              <a:rPr lang="en-US" smtClean="0"/>
              <a:pPr/>
              <a:t>40</a:t>
            </a:fld>
            <a:endParaRPr lang="en-US" smtClean="0"/>
          </a:p>
        </p:txBody>
      </p:sp>
      <p:pic>
        <p:nvPicPr>
          <p:cNvPr id="39941" name="Picture 2"/>
          <p:cNvPicPr>
            <a:picLocks noChangeAspect="1" noChangeArrowheads="1"/>
          </p:cNvPicPr>
          <p:nvPr/>
        </p:nvPicPr>
        <p:blipFill>
          <a:blip r:embed="rId3" cstate="print"/>
          <a:srcRect/>
          <a:stretch>
            <a:fillRect/>
          </a:stretch>
        </p:blipFill>
        <p:spPr bwMode="auto">
          <a:xfrm>
            <a:off x="3827463" y="76200"/>
            <a:ext cx="4935537" cy="9144000"/>
          </a:xfrm>
          <a:prstGeom prst="rect">
            <a:avLst/>
          </a:prstGeom>
          <a:noFill/>
          <a:ln w="9525">
            <a:noFill/>
            <a:miter lim="800000"/>
            <a:headEnd/>
            <a:tailEnd/>
          </a:ln>
        </p:spPr>
      </p:pic>
      <p:sp>
        <p:nvSpPr>
          <p:cNvPr id="39942" name="Text Box 3"/>
          <p:cNvSpPr txBox="1">
            <a:spLocks noChangeArrowheads="1"/>
          </p:cNvSpPr>
          <p:nvPr/>
        </p:nvSpPr>
        <p:spPr bwMode="auto">
          <a:xfrm>
            <a:off x="609600" y="762000"/>
            <a:ext cx="45720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latin typeface="Tahoma" pitchFamily="34" charset="0"/>
              </a:rPr>
              <a:t>Addressing modes</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noFill/>
        </p:spPr>
        <p:txBody>
          <a:bodyPr/>
          <a:lstStyle/>
          <a:p>
            <a:r>
              <a:rPr lang="en-US" dirty="0" smtClean="0"/>
              <a:t>Fall 2012</a:t>
            </a:r>
            <a:endParaRPr lang="en-US" dirty="0" smtClean="0"/>
          </a:p>
        </p:txBody>
      </p:sp>
      <p:sp>
        <p:nvSpPr>
          <p:cNvPr id="40963" name="Footer Placeholder 2"/>
          <p:cNvSpPr>
            <a:spLocks noGrp="1"/>
          </p:cNvSpPr>
          <p:nvPr>
            <p:ph type="ftr" sz="quarter" idx="11"/>
          </p:nvPr>
        </p:nvSpPr>
        <p:spPr>
          <a:noFill/>
        </p:spPr>
        <p:txBody>
          <a:bodyPr/>
          <a:lstStyle/>
          <a:p>
            <a:r>
              <a:rPr lang="en-US" smtClean="0"/>
              <a:t>SYSC 5704: Elements of Computer Systems</a:t>
            </a:r>
          </a:p>
        </p:txBody>
      </p:sp>
      <p:sp>
        <p:nvSpPr>
          <p:cNvPr id="40964" name="Slide Number Placeholder 3"/>
          <p:cNvSpPr>
            <a:spLocks noGrp="1"/>
          </p:cNvSpPr>
          <p:nvPr>
            <p:ph type="sldNum" sz="quarter" idx="12"/>
          </p:nvPr>
        </p:nvSpPr>
        <p:spPr>
          <a:noFill/>
        </p:spPr>
        <p:txBody>
          <a:bodyPr/>
          <a:lstStyle/>
          <a:p>
            <a:fld id="{AA053590-3068-42E7-8168-E8E33ED95ED9}" type="slidenum">
              <a:rPr lang="en-US" smtClean="0"/>
              <a:pPr/>
              <a:t>41</a:t>
            </a:fld>
            <a:endParaRPr lang="en-US" smtClean="0"/>
          </a:p>
        </p:txBody>
      </p:sp>
      <p:pic>
        <p:nvPicPr>
          <p:cNvPr id="40965" name="Picture 2"/>
          <p:cNvPicPr>
            <a:picLocks noChangeAspect="1" noChangeArrowheads="1"/>
          </p:cNvPicPr>
          <p:nvPr/>
        </p:nvPicPr>
        <p:blipFill>
          <a:blip r:embed="rId4" cstate="print"/>
          <a:srcRect/>
          <a:stretch>
            <a:fillRect/>
          </a:stretch>
        </p:blipFill>
        <p:spPr bwMode="auto">
          <a:xfrm>
            <a:off x="304800" y="1096963"/>
            <a:ext cx="8839200" cy="4770437"/>
          </a:xfrm>
          <a:prstGeom prst="rect">
            <a:avLst/>
          </a:prstGeom>
          <a:noFill/>
          <a:ln w="9525">
            <a:noFill/>
            <a:miter lim="800000"/>
            <a:headEnd/>
            <a:tailEnd/>
          </a:ln>
        </p:spPr>
      </p:pic>
      <p:sp>
        <p:nvSpPr>
          <p:cNvPr id="40966" name="Text Box 3"/>
          <p:cNvSpPr txBox="1">
            <a:spLocks noChangeArrowheads="1"/>
          </p:cNvSpPr>
          <p:nvPr/>
        </p:nvSpPr>
        <p:spPr bwMode="auto">
          <a:xfrm>
            <a:off x="609600" y="762000"/>
            <a:ext cx="45720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latin typeface="Tahoma" pitchFamily="34" charset="0"/>
              </a:rPr>
              <a:t>Addressing modes</a:t>
            </a:r>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1987" name="Footer Placeholder 4"/>
          <p:cNvSpPr>
            <a:spLocks noGrp="1"/>
          </p:cNvSpPr>
          <p:nvPr>
            <p:ph type="ftr" sz="quarter" idx="11"/>
          </p:nvPr>
        </p:nvSpPr>
        <p:spPr>
          <a:noFill/>
        </p:spPr>
        <p:txBody>
          <a:bodyPr/>
          <a:lstStyle/>
          <a:p>
            <a:r>
              <a:rPr lang="en-US" smtClean="0"/>
              <a:t>SYSC 5704: Elements of Computer Systems</a:t>
            </a:r>
          </a:p>
        </p:txBody>
      </p:sp>
      <p:sp>
        <p:nvSpPr>
          <p:cNvPr id="41988" name="Slide Number Placeholder 5"/>
          <p:cNvSpPr>
            <a:spLocks noGrp="1"/>
          </p:cNvSpPr>
          <p:nvPr>
            <p:ph type="sldNum" sz="quarter" idx="12"/>
          </p:nvPr>
        </p:nvSpPr>
        <p:spPr>
          <a:noFill/>
        </p:spPr>
        <p:txBody>
          <a:bodyPr/>
          <a:lstStyle/>
          <a:p>
            <a:fld id="{1F7B3FF8-8352-41AF-933F-95A14FD3ABB2}" type="slidenum">
              <a:rPr lang="en-US" smtClean="0"/>
              <a:pPr/>
              <a:t>42</a:t>
            </a:fld>
            <a:endParaRPr lang="en-US" smtClean="0"/>
          </a:p>
        </p:txBody>
      </p:sp>
      <p:sp>
        <p:nvSpPr>
          <p:cNvPr id="41989" name="Rectangle 2"/>
          <p:cNvSpPr>
            <a:spLocks noGrp="1" noChangeArrowheads="1"/>
          </p:cNvSpPr>
          <p:nvPr>
            <p:ph type="title"/>
          </p:nvPr>
        </p:nvSpPr>
        <p:spPr/>
        <p:txBody>
          <a:bodyPr/>
          <a:lstStyle/>
          <a:p>
            <a:pPr eaLnBrk="1" hangingPunct="1"/>
            <a:r>
              <a:rPr lang="en-US" smtClean="0"/>
              <a:t>Generic AL program</a:t>
            </a:r>
          </a:p>
        </p:txBody>
      </p:sp>
      <p:pic>
        <p:nvPicPr>
          <p:cNvPr id="41990" name="Picture 3"/>
          <p:cNvPicPr>
            <a:picLocks noGrp="1" noChangeAspect="1" noChangeArrowheads="1"/>
          </p:cNvPicPr>
          <p:nvPr>
            <p:ph idx="1"/>
          </p:nvPr>
        </p:nvPicPr>
        <p:blipFill>
          <a:blip r:embed="rId3" cstate="print"/>
          <a:srcRect/>
          <a:stretch>
            <a:fillRect/>
          </a:stretch>
        </p:blipFill>
        <p:spPr>
          <a:xfrm>
            <a:off x="152400" y="2125663"/>
            <a:ext cx="8610600" cy="2493962"/>
          </a:xfrm>
          <a:noFill/>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3011" name="Footer Placeholder 4"/>
          <p:cNvSpPr>
            <a:spLocks noGrp="1"/>
          </p:cNvSpPr>
          <p:nvPr>
            <p:ph type="ftr" sz="quarter" idx="11"/>
          </p:nvPr>
        </p:nvSpPr>
        <p:spPr>
          <a:noFill/>
        </p:spPr>
        <p:txBody>
          <a:bodyPr/>
          <a:lstStyle/>
          <a:p>
            <a:r>
              <a:rPr lang="en-US" smtClean="0"/>
              <a:t>SYSC 5704: Elements of Computer Systems</a:t>
            </a:r>
          </a:p>
        </p:txBody>
      </p:sp>
      <p:sp>
        <p:nvSpPr>
          <p:cNvPr id="43012" name="Slide Number Placeholder 5"/>
          <p:cNvSpPr>
            <a:spLocks noGrp="1"/>
          </p:cNvSpPr>
          <p:nvPr>
            <p:ph type="sldNum" sz="quarter" idx="12"/>
          </p:nvPr>
        </p:nvSpPr>
        <p:spPr>
          <a:noFill/>
        </p:spPr>
        <p:txBody>
          <a:bodyPr/>
          <a:lstStyle/>
          <a:p>
            <a:fld id="{E23E5A92-33B2-4808-9600-75E5488A4D6A}" type="slidenum">
              <a:rPr lang="en-US" smtClean="0"/>
              <a:pPr/>
              <a:t>43</a:t>
            </a:fld>
            <a:endParaRPr lang="en-US" smtClean="0"/>
          </a:p>
        </p:txBody>
      </p:sp>
      <p:sp>
        <p:nvSpPr>
          <p:cNvPr id="43013" name="Rectangle 2"/>
          <p:cNvSpPr>
            <a:spLocks noGrp="1" noChangeArrowheads="1"/>
          </p:cNvSpPr>
          <p:nvPr>
            <p:ph type="title"/>
          </p:nvPr>
        </p:nvSpPr>
        <p:spPr/>
        <p:txBody>
          <a:bodyPr/>
          <a:lstStyle/>
          <a:p>
            <a:pPr eaLnBrk="1" hangingPunct="1"/>
            <a:r>
              <a:rPr lang="en-US" smtClean="0"/>
              <a:t>Indexed addressing</a:t>
            </a:r>
          </a:p>
        </p:txBody>
      </p:sp>
      <p:pic>
        <p:nvPicPr>
          <p:cNvPr id="43014" name="Picture 3"/>
          <p:cNvPicPr>
            <a:picLocks noGrp="1" noChangeAspect="1" noChangeArrowheads="1"/>
          </p:cNvPicPr>
          <p:nvPr>
            <p:ph idx="1"/>
          </p:nvPr>
        </p:nvPicPr>
        <p:blipFill>
          <a:blip r:embed="rId3" cstate="print"/>
          <a:srcRect/>
          <a:stretch>
            <a:fillRect/>
          </a:stretch>
        </p:blipFill>
        <p:spPr>
          <a:xfrm>
            <a:off x="39688" y="1725613"/>
            <a:ext cx="9104312" cy="3217862"/>
          </a:xfrm>
          <a:noFill/>
        </p:spPr>
      </p:pic>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4035" name="Footer Placeholder 4"/>
          <p:cNvSpPr>
            <a:spLocks noGrp="1"/>
          </p:cNvSpPr>
          <p:nvPr>
            <p:ph type="ftr" sz="quarter" idx="11"/>
          </p:nvPr>
        </p:nvSpPr>
        <p:spPr>
          <a:noFill/>
        </p:spPr>
        <p:txBody>
          <a:bodyPr/>
          <a:lstStyle/>
          <a:p>
            <a:r>
              <a:rPr lang="en-US" smtClean="0"/>
              <a:t>SYSC 5704: Elements of Computer Systems</a:t>
            </a:r>
          </a:p>
        </p:txBody>
      </p:sp>
      <p:sp>
        <p:nvSpPr>
          <p:cNvPr id="44036" name="Slide Number Placeholder 5"/>
          <p:cNvSpPr>
            <a:spLocks noGrp="1"/>
          </p:cNvSpPr>
          <p:nvPr>
            <p:ph type="sldNum" sz="quarter" idx="12"/>
          </p:nvPr>
        </p:nvSpPr>
        <p:spPr>
          <a:noFill/>
        </p:spPr>
        <p:txBody>
          <a:bodyPr/>
          <a:lstStyle/>
          <a:p>
            <a:fld id="{05387BE8-7B61-4D48-A7B4-1C86B9728F7C}" type="slidenum">
              <a:rPr lang="en-US" smtClean="0"/>
              <a:pPr/>
              <a:t>44</a:t>
            </a:fld>
            <a:endParaRPr lang="en-US" smtClean="0"/>
          </a:p>
        </p:txBody>
      </p:sp>
      <p:sp>
        <p:nvSpPr>
          <p:cNvPr id="44037" name="Rectangle 2"/>
          <p:cNvSpPr>
            <a:spLocks noGrp="1" noChangeArrowheads="1"/>
          </p:cNvSpPr>
          <p:nvPr>
            <p:ph type="title"/>
          </p:nvPr>
        </p:nvSpPr>
        <p:spPr/>
        <p:txBody>
          <a:bodyPr/>
          <a:lstStyle/>
          <a:p>
            <a:pPr eaLnBrk="1" hangingPunct="1"/>
            <a:r>
              <a:rPr lang="en-US" smtClean="0"/>
              <a:t>Stack addressing</a:t>
            </a:r>
          </a:p>
        </p:txBody>
      </p:sp>
      <p:sp>
        <p:nvSpPr>
          <p:cNvPr id="44038" name="Rectangle 3"/>
          <p:cNvSpPr>
            <a:spLocks noGrp="1" noChangeArrowheads="1"/>
          </p:cNvSpPr>
          <p:nvPr>
            <p:ph type="body" idx="1"/>
          </p:nvPr>
        </p:nvSpPr>
        <p:spPr>
          <a:xfrm>
            <a:off x="838200" y="1600200"/>
            <a:ext cx="7772400" cy="4800600"/>
          </a:xfrm>
        </p:spPr>
        <p:txBody>
          <a:bodyPr/>
          <a:lstStyle/>
          <a:p>
            <a:pPr eaLnBrk="1" hangingPunct="1">
              <a:buFontTx/>
              <a:buNone/>
            </a:pPr>
            <a:endParaRPr lang="en-US" sz="2800" smtClean="0"/>
          </a:p>
          <a:p>
            <a:pPr eaLnBrk="1" hangingPunct="1"/>
            <a:r>
              <a:rPr lang="en-US" sz="2800" smtClean="0"/>
              <a:t>Items are appended to the top of the stack; at any given time the block is partially filled</a:t>
            </a:r>
          </a:p>
          <a:p>
            <a:pPr eaLnBrk="1" hangingPunct="1"/>
            <a:r>
              <a:rPr lang="en-US" sz="2800" smtClean="0"/>
              <a:t>Stack pointer is maintained in a register</a:t>
            </a:r>
          </a:p>
          <a:p>
            <a:pPr eaLnBrk="1" hangingPunct="1"/>
            <a:r>
              <a:rPr lang="en-US" sz="2800" smtClean="0"/>
              <a:t>Thus, references to stack locations in memory are in fact register indirect addresses</a:t>
            </a:r>
          </a:p>
          <a:p>
            <a:pPr eaLnBrk="1" hangingPunct="1"/>
            <a:r>
              <a:rPr lang="en-US" sz="2800" smtClean="0"/>
              <a:t>Stack mode addressing: implied addressing</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5059" name="Footer Placeholder 4"/>
          <p:cNvSpPr>
            <a:spLocks noGrp="1"/>
          </p:cNvSpPr>
          <p:nvPr>
            <p:ph type="ftr" sz="quarter" idx="11"/>
          </p:nvPr>
        </p:nvSpPr>
        <p:spPr>
          <a:noFill/>
        </p:spPr>
        <p:txBody>
          <a:bodyPr/>
          <a:lstStyle/>
          <a:p>
            <a:r>
              <a:rPr lang="en-US" smtClean="0"/>
              <a:t>SYSC 5704: Elements of Computer Systems</a:t>
            </a:r>
          </a:p>
        </p:txBody>
      </p:sp>
      <p:sp>
        <p:nvSpPr>
          <p:cNvPr id="45060" name="Slide Number Placeholder 5"/>
          <p:cNvSpPr>
            <a:spLocks noGrp="1"/>
          </p:cNvSpPr>
          <p:nvPr>
            <p:ph type="sldNum" sz="quarter" idx="12"/>
          </p:nvPr>
        </p:nvSpPr>
        <p:spPr>
          <a:noFill/>
        </p:spPr>
        <p:txBody>
          <a:bodyPr/>
          <a:lstStyle/>
          <a:p>
            <a:fld id="{19994D39-3311-4C72-8159-8AA3744E9FAC}" type="slidenum">
              <a:rPr lang="en-US" smtClean="0"/>
              <a:pPr/>
              <a:t>45</a:t>
            </a:fld>
            <a:endParaRPr lang="en-US" smtClean="0"/>
          </a:p>
        </p:txBody>
      </p:sp>
      <p:sp>
        <p:nvSpPr>
          <p:cNvPr id="45061" name="Rectangle 2"/>
          <p:cNvSpPr>
            <a:spLocks noGrp="1" noChangeArrowheads="1"/>
          </p:cNvSpPr>
          <p:nvPr>
            <p:ph type="title"/>
          </p:nvPr>
        </p:nvSpPr>
        <p:spPr/>
        <p:txBody>
          <a:bodyPr/>
          <a:lstStyle/>
          <a:p>
            <a:pPr eaLnBrk="1" hangingPunct="1"/>
            <a:r>
              <a:rPr lang="en-GB" sz="3600" smtClean="0"/>
              <a:t>Pentium Addressing Mode Calculation</a:t>
            </a:r>
            <a:endParaRPr lang="en-US" sz="3600" smtClean="0"/>
          </a:p>
        </p:txBody>
      </p:sp>
      <p:pic>
        <p:nvPicPr>
          <p:cNvPr id="45062" name="Picture 3"/>
          <p:cNvPicPr>
            <a:picLocks noGrp="1" noChangeAspect="1" noChangeArrowheads="1"/>
          </p:cNvPicPr>
          <p:nvPr>
            <p:ph idx="1"/>
          </p:nvPr>
        </p:nvPicPr>
        <p:blipFill>
          <a:blip r:embed="rId3" cstate="print"/>
          <a:srcRect b="4372"/>
          <a:stretch>
            <a:fillRect/>
          </a:stretch>
        </p:blipFill>
        <p:spPr>
          <a:xfrm>
            <a:off x="1752600" y="1219200"/>
            <a:ext cx="6351588" cy="4919663"/>
          </a:xfrm>
          <a:noFill/>
        </p:spPr>
      </p:pic>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p:cNvSpPr>
            <a:spLocks noGrp="1"/>
          </p:cNvSpPr>
          <p:nvPr>
            <p:ph type="dt" sz="quarter" idx="10"/>
          </p:nvPr>
        </p:nvSpPr>
        <p:spPr>
          <a:noFill/>
        </p:spPr>
        <p:txBody>
          <a:bodyPr/>
          <a:lstStyle/>
          <a:p>
            <a:r>
              <a:rPr lang="en-US" dirty="0" smtClean="0"/>
              <a:t>Fall 2012</a:t>
            </a:r>
            <a:endParaRPr lang="en-US" dirty="0" smtClean="0"/>
          </a:p>
        </p:txBody>
      </p:sp>
      <p:sp>
        <p:nvSpPr>
          <p:cNvPr id="46083" name="Footer Placeholder 2"/>
          <p:cNvSpPr>
            <a:spLocks noGrp="1"/>
          </p:cNvSpPr>
          <p:nvPr>
            <p:ph type="ftr" sz="quarter" idx="11"/>
          </p:nvPr>
        </p:nvSpPr>
        <p:spPr>
          <a:noFill/>
        </p:spPr>
        <p:txBody>
          <a:bodyPr/>
          <a:lstStyle/>
          <a:p>
            <a:r>
              <a:rPr lang="en-US" smtClean="0"/>
              <a:t>SYSC 5704: Elements of Computer Systems</a:t>
            </a:r>
          </a:p>
        </p:txBody>
      </p:sp>
      <p:sp>
        <p:nvSpPr>
          <p:cNvPr id="46084" name="Slide Number Placeholder 3"/>
          <p:cNvSpPr>
            <a:spLocks noGrp="1"/>
          </p:cNvSpPr>
          <p:nvPr>
            <p:ph type="sldNum" sz="quarter" idx="12"/>
          </p:nvPr>
        </p:nvSpPr>
        <p:spPr>
          <a:noFill/>
        </p:spPr>
        <p:txBody>
          <a:bodyPr/>
          <a:lstStyle/>
          <a:p>
            <a:fld id="{121C7C9B-1AD9-4E18-AF42-91F4E91CF8C9}" type="slidenum">
              <a:rPr lang="en-US" smtClean="0"/>
              <a:pPr/>
              <a:t>46</a:t>
            </a:fld>
            <a:endParaRPr lang="en-US" smtClean="0"/>
          </a:p>
        </p:txBody>
      </p:sp>
      <p:pic>
        <p:nvPicPr>
          <p:cNvPr id="46085" name="Picture 2"/>
          <p:cNvPicPr>
            <a:picLocks noChangeAspect="1" noChangeArrowheads="1"/>
          </p:cNvPicPr>
          <p:nvPr/>
        </p:nvPicPr>
        <p:blipFill>
          <a:blip r:embed="rId4" cstate="print"/>
          <a:srcRect/>
          <a:stretch>
            <a:fillRect/>
          </a:stretch>
        </p:blipFill>
        <p:spPr bwMode="auto">
          <a:xfrm>
            <a:off x="2667000" y="1447800"/>
            <a:ext cx="5715000" cy="4649788"/>
          </a:xfrm>
          <a:prstGeom prst="rect">
            <a:avLst/>
          </a:prstGeom>
          <a:noFill/>
          <a:ln w="9525">
            <a:noFill/>
            <a:miter lim="800000"/>
            <a:headEnd/>
            <a:tailEnd/>
          </a:ln>
        </p:spPr>
      </p:pic>
      <p:sp>
        <p:nvSpPr>
          <p:cNvPr id="46086" name="Text Box 3"/>
          <p:cNvSpPr txBox="1">
            <a:spLocks noChangeArrowheads="1"/>
          </p:cNvSpPr>
          <p:nvPr/>
        </p:nvSpPr>
        <p:spPr bwMode="auto">
          <a:xfrm>
            <a:off x="609600" y="685800"/>
            <a:ext cx="72390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latin typeface="Tahoma" pitchFamily="34" charset="0"/>
              </a:rPr>
              <a:t>Pentium addressing modes</a:t>
            </a:r>
          </a:p>
        </p:txBody>
      </p:sp>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1"/>
          <p:cNvSpPr>
            <a:spLocks noGrp="1"/>
          </p:cNvSpPr>
          <p:nvPr>
            <p:ph type="dt" sz="quarter" idx="10"/>
          </p:nvPr>
        </p:nvSpPr>
        <p:spPr>
          <a:noFill/>
        </p:spPr>
        <p:txBody>
          <a:bodyPr/>
          <a:lstStyle/>
          <a:p>
            <a:r>
              <a:rPr lang="en-US" dirty="0" smtClean="0"/>
              <a:t>Fall 2012</a:t>
            </a:r>
            <a:endParaRPr lang="en-US" dirty="0" smtClean="0"/>
          </a:p>
        </p:txBody>
      </p:sp>
      <p:sp>
        <p:nvSpPr>
          <p:cNvPr id="47107" name="Footer Placeholder 2"/>
          <p:cNvSpPr>
            <a:spLocks noGrp="1"/>
          </p:cNvSpPr>
          <p:nvPr>
            <p:ph type="ftr" sz="quarter" idx="11"/>
          </p:nvPr>
        </p:nvSpPr>
        <p:spPr>
          <a:noFill/>
        </p:spPr>
        <p:txBody>
          <a:bodyPr/>
          <a:lstStyle/>
          <a:p>
            <a:r>
              <a:rPr lang="en-US" smtClean="0"/>
              <a:t>SYSC 5704: Elements of Computer Systems</a:t>
            </a:r>
          </a:p>
        </p:txBody>
      </p:sp>
      <p:sp>
        <p:nvSpPr>
          <p:cNvPr id="47108" name="Slide Number Placeholder 3"/>
          <p:cNvSpPr>
            <a:spLocks noGrp="1"/>
          </p:cNvSpPr>
          <p:nvPr>
            <p:ph type="sldNum" sz="quarter" idx="12"/>
          </p:nvPr>
        </p:nvSpPr>
        <p:spPr>
          <a:noFill/>
        </p:spPr>
        <p:txBody>
          <a:bodyPr/>
          <a:lstStyle/>
          <a:p>
            <a:fld id="{377E3347-668C-41A8-AD4A-2198C9601EBB}" type="slidenum">
              <a:rPr lang="en-US" smtClean="0"/>
              <a:pPr/>
              <a:t>47</a:t>
            </a:fld>
            <a:endParaRPr lang="en-US" smtClean="0"/>
          </a:p>
        </p:txBody>
      </p:sp>
      <p:pic>
        <p:nvPicPr>
          <p:cNvPr id="47109" name="Picture 2"/>
          <p:cNvPicPr>
            <a:picLocks noChangeAspect="1" noChangeArrowheads="1"/>
          </p:cNvPicPr>
          <p:nvPr/>
        </p:nvPicPr>
        <p:blipFill>
          <a:blip r:embed="rId3" cstate="print"/>
          <a:srcRect/>
          <a:stretch>
            <a:fillRect/>
          </a:stretch>
        </p:blipFill>
        <p:spPr bwMode="auto">
          <a:xfrm>
            <a:off x="1905000" y="762000"/>
            <a:ext cx="6324600" cy="5505450"/>
          </a:xfrm>
          <a:prstGeom prst="rect">
            <a:avLst/>
          </a:prstGeom>
          <a:noFill/>
          <a:ln w="9525">
            <a:noFill/>
            <a:miter lim="800000"/>
            <a:headEnd/>
            <a:tailEnd/>
          </a:ln>
        </p:spPr>
      </p:pic>
      <p:sp>
        <p:nvSpPr>
          <p:cNvPr id="47110" name="Text Box 3"/>
          <p:cNvSpPr txBox="1">
            <a:spLocks noChangeArrowheads="1"/>
          </p:cNvSpPr>
          <p:nvPr/>
        </p:nvSpPr>
        <p:spPr bwMode="auto">
          <a:xfrm>
            <a:off x="990600" y="304800"/>
            <a:ext cx="73914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latin typeface="Tahoma" pitchFamily="34" charset="0"/>
              </a:rPr>
              <a:t>PowerPC addressing modes</a:t>
            </a:r>
          </a:p>
        </p:txBody>
      </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2"/>
          <p:cNvSpPr>
            <a:spLocks noGrp="1"/>
          </p:cNvSpPr>
          <p:nvPr>
            <p:ph type="dt" sz="quarter" idx="10"/>
          </p:nvPr>
        </p:nvSpPr>
        <p:spPr>
          <a:noFill/>
        </p:spPr>
        <p:txBody>
          <a:bodyPr/>
          <a:lstStyle/>
          <a:p>
            <a:r>
              <a:rPr lang="en-US" dirty="0" smtClean="0"/>
              <a:t>Fall 2012</a:t>
            </a:r>
            <a:endParaRPr lang="en-US" dirty="0" smtClean="0"/>
          </a:p>
        </p:txBody>
      </p:sp>
      <p:sp>
        <p:nvSpPr>
          <p:cNvPr id="48131" name="Footer Placeholder 3"/>
          <p:cNvSpPr>
            <a:spLocks noGrp="1"/>
          </p:cNvSpPr>
          <p:nvPr>
            <p:ph type="ftr" sz="quarter" idx="11"/>
          </p:nvPr>
        </p:nvSpPr>
        <p:spPr>
          <a:noFill/>
        </p:spPr>
        <p:txBody>
          <a:bodyPr/>
          <a:lstStyle/>
          <a:p>
            <a:r>
              <a:rPr lang="en-US" smtClean="0"/>
              <a:t>SYSC 5704: Elements of Computer Systems</a:t>
            </a:r>
          </a:p>
        </p:txBody>
      </p:sp>
      <p:sp>
        <p:nvSpPr>
          <p:cNvPr id="48132" name="Slide Number Placeholder 4"/>
          <p:cNvSpPr>
            <a:spLocks noGrp="1"/>
          </p:cNvSpPr>
          <p:nvPr>
            <p:ph type="sldNum" sz="quarter" idx="12"/>
          </p:nvPr>
        </p:nvSpPr>
        <p:spPr>
          <a:noFill/>
        </p:spPr>
        <p:txBody>
          <a:bodyPr/>
          <a:lstStyle/>
          <a:p>
            <a:fld id="{54DD55CB-1CAB-40D2-B4EB-BEF37E02F851}" type="slidenum">
              <a:rPr lang="en-US" smtClean="0"/>
              <a:pPr/>
              <a:t>48</a:t>
            </a:fld>
            <a:endParaRPr lang="en-US" smtClean="0"/>
          </a:p>
        </p:txBody>
      </p:sp>
      <p:sp>
        <p:nvSpPr>
          <p:cNvPr id="48133" name="Rectangle 2"/>
          <p:cNvSpPr>
            <a:spLocks noGrp="1" noChangeArrowheads="1"/>
          </p:cNvSpPr>
          <p:nvPr>
            <p:ph type="title"/>
          </p:nvPr>
        </p:nvSpPr>
        <p:spPr/>
        <p:txBody>
          <a:bodyPr/>
          <a:lstStyle/>
          <a:p>
            <a:pPr eaLnBrk="1" hangingPunct="1"/>
            <a:r>
              <a:rPr lang="en-US" smtClean="0"/>
              <a:t>Common instruction formats</a:t>
            </a:r>
          </a:p>
        </p:txBody>
      </p:sp>
      <p:pic>
        <p:nvPicPr>
          <p:cNvPr id="48134" name="Picture 3"/>
          <p:cNvPicPr>
            <a:picLocks noChangeAspect="1" noChangeArrowheads="1"/>
          </p:cNvPicPr>
          <p:nvPr/>
        </p:nvPicPr>
        <p:blipFill>
          <a:blip r:embed="rId3" cstate="print"/>
          <a:srcRect/>
          <a:stretch>
            <a:fillRect/>
          </a:stretch>
        </p:blipFill>
        <p:spPr bwMode="auto">
          <a:xfrm>
            <a:off x="914400" y="2667000"/>
            <a:ext cx="7391400" cy="20034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9155" name="Footer Placeholder 4"/>
          <p:cNvSpPr>
            <a:spLocks noGrp="1"/>
          </p:cNvSpPr>
          <p:nvPr>
            <p:ph type="ftr" sz="quarter" idx="11"/>
          </p:nvPr>
        </p:nvSpPr>
        <p:spPr>
          <a:noFill/>
        </p:spPr>
        <p:txBody>
          <a:bodyPr/>
          <a:lstStyle/>
          <a:p>
            <a:r>
              <a:rPr lang="en-US" smtClean="0"/>
              <a:t>SYSC 5704: Elements of Computer Systems</a:t>
            </a:r>
          </a:p>
        </p:txBody>
      </p:sp>
      <p:sp>
        <p:nvSpPr>
          <p:cNvPr id="49156" name="Slide Number Placeholder 5"/>
          <p:cNvSpPr>
            <a:spLocks noGrp="1"/>
          </p:cNvSpPr>
          <p:nvPr>
            <p:ph type="sldNum" sz="quarter" idx="12"/>
          </p:nvPr>
        </p:nvSpPr>
        <p:spPr>
          <a:noFill/>
        </p:spPr>
        <p:txBody>
          <a:bodyPr/>
          <a:lstStyle/>
          <a:p>
            <a:fld id="{956E9F5A-FEEA-4B7E-A797-13B92059A9EC}" type="slidenum">
              <a:rPr lang="en-US" smtClean="0"/>
              <a:pPr/>
              <a:t>49</a:t>
            </a:fld>
            <a:endParaRPr lang="en-US" smtClean="0"/>
          </a:p>
        </p:txBody>
      </p:sp>
      <p:sp>
        <p:nvSpPr>
          <p:cNvPr id="49157" name="Rectangle 2"/>
          <p:cNvSpPr>
            <a:spLocks noGrp="1" noChangeArrowheads="1"/>
          </p:cNvSpPr>
          <p:nvPr>
            <p:ph type="title"/>
          </p:nvPr>
        </p:nvSpPr>
        <p:spPr/>
        <p:txBody>
          <a:bodyPr/>
          <a:lstStyle/>
          <a:p>
            <a:pPr eaLnBrk="1" hangingPunct="1"/>
            <a:r>
              <a:rPr lang="en-US" smtClean="0"/>
              <a:t>Instruction formats</a:t>
            </a:r>
          </a:p>
        </p:txBody>
      </p:sp>
      <p:sp>
        <p:nvSpPr>
          <p:cNvPr id="49158" name="Rectangle 3"/>
          <p:cNvSpPr>
            <a:spLocks noGrp="1" noChangeArrowheads="1"/>
          </p:cNvSpPr>
          <p:nvPr>
            <p:ph type="body" idx="1"/>
          </p:nvPr>
        </p:nvSpPr>
        <p:spPr>
          <a:xfrm>
            <a:off x="838200" y="1295400"/>
            <a:ext cx="7772400" cy="5105400"/>
          </a:xfrm>
        </p:spPr>
        <p:txBody>
          <a:bodyPr/>
          <a:lstStyle/>
          <a:p>
            <a:pPr eaLnBrk="1" hangingPunct="1">
              <a:lnSpc>
                <a:spcPct val="90000"/>
              </a:lnSpc>
            </a:pPr>
            <a:r>
              <a:rPr lang="en-US" sz="2400" smtClean="0"/>
              <a:t>The layout of the bits of an instruction</a:t>
            </a:r>
          </a:p>
          <a:p>
            <a:pPr lvl="1" eaLnBrk="1" hangingPunct="1">
              <a:lnSpc>
                <a:spcPct val="90000"/>
              </a:lnSpc>
            </a:pPr>
            <a:r>
              <a:rPr lang="en-US" sz="2400" smtClean="0"/>
              <a:t>Opcode</a:t>
            </a:r>
          </a:p>
          <a:p>
            <a:pPr lvl="1" eaLnBrk="1" hangingPunct="1">
              <a:lnSpc>
                <a:spcPct val="90000"/>
              </a:lnSpc>
            </a:pPr>
            <a:r>
              <a:rPr lang="en-US" sz="2400" smtClean="0"/>
              <a:t>Implicitly or explicitly, zero or more operands</a:t>
            </a:r>
          </a:p>
          <a:p>
            <a:pPr lvl="1" eaLnBrk="1" hangingPunct="1">
              <a:lnSpc>
                <a:spcPct val="90000"/>
              </a:lnSpc>
            </a:pPr>
            <a:r>
              <a:rPr lang="en-US" sz="2400" smtClean="0"/>
              <a:t>Each explicit operand is referenced using one of the addressing modes described previously</a:t>
            </a:r>
          </a:p>
          <a:p>
            <a:pPr eaLnBrk="1" hangingPunct="1">
              <a:lnSpc>
                <a:spcPct val="90000"/>
              </a:lnSpc>
            </a:pPr>
            <a:r>
              <a:rPr lang="en-US" sz="2400" smtClean="0"/>
              <a:t>Key design issues:</a:t>
            </a:r>
          </a:p>
          <a:p>
            <a:pPr lvl="1" eaLnBrk="1" hangingPunct="1">
              <a:lnSpc>
                <a:spcPct val="90000"/>
              </a:lnSpc>
            </a:pPr>
            <a:r>
              <a:rPr lang="en-US" sz="2400" smtClean="0"/>
              <a:t>Instruction length: memory size, memory organization, bus structure, CPU complexity and CPU speed</a:t>
            </a:r>
          </a:p>
          <a:p>
            <a:pPr lvl="1" eaLnBrk="1" hangingPunct="1">
              <a:lnSpc>
                <a:spcPct val="90000"/>
              </a:lnSpc>
            </a:pPr>
            <a:r>
              <a:rPr lang="en-US" sz="2400" smtClean="0"/>
              <a:t>Allocation of bits: number of addressing modes, number of operands, number of registers, register versus memory, address range</a:t>
            </a:r>
          </a:p>
          <a:p>
            <a:pPr lvl="2" eaLnBrk="1" hangingPunct="1">
              <a:lnSpc>
                <a:spcPct val="90000"/>
              </a:lnSpc>
            </a:pPr>
            <a:endParaRPr lang="en-US" smtClean="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2"/>
          <p:cNvSpPr>
            <a:spLocks noGrp="1"/>
          </p:cNvSpPr>
          <p:nvPr>
            <p:ph type="dt" sz="quarter" idx="10"/>
          </p:nvPr>
        </p:nvSpPr>
        <p:spPr>
          <a:noFill/>
        </p:spPr>
        <p:txBody>
          <a:bodyPr/>
          <a:lstStyle/>
          <a:p>
            <a:r>
              <a:rPr lang="en-US" dirty="0" smtClean="0"/>
              <a:t>Fall 2012</a:t>
            </a:r>
            <a:endParaRPr lang="en-US" dirty="0" smtClean="0"/>
          </a:p>
        </p:txBody>
      </p:sp>
      <p:sp>
        <p:nvSpPr>
          <p:cNvPr id="4099" name="Footer Placeholder 3"/>
          <p:cNvSpPr>
            <a:spLocks noGrp="1"/>
          </p:cNvSpPr>
          <p:nvPr>
            <p:ph type="ftr" sz="quarter" idx="11"/>
          </p:nvPr>
        </p:nvSpPr>
        <p:spPr>
          <a:noFill/>
        </p:spPr>
        <p:txBody>
          <a:bodyPr/>
          <a:lstStyle/>
          <a:p>
            <a:r>
              <a:rPr lang="en-US" smtClean="0"/>
              <a:t>SYSC 5704: Elements of Computer Systems</a:t>
            </a:r>
          </a:p>
        </p:txBody>
      </p:sp>
      <p:sp>
        <p:nvSpPr>
          <p:cNvPr id="4100" name="Slide Number Placeholder 4"/>
          <p:cNvSpPr>
            <a:spLocks noGrp="1"/>
          </p:cNvSpPr>
          <p:nvPr>
            <p:ph type="sldNum" sz="quarter" idx="12"/>
          </p:nvPr>
        </p:nvSpPr>
        <p:spPr>
          <a:noFill/>
        </p:spPr>
        <p:txBody>
          <a:bodyPr/>
          <a:lstStyle/>
          <a:p>
            <a:fld id="{6305606B-B1DD-4BF3-94DA-85BE89362011}" type="slidenum">
              <a:rPr lang="en-US" smtClean="0"/>
              <a:pPr/>
              <a:t>5</a:t>
            </a:fld>
            <a:endParaRPr lang="en-US" smtClean="0"/>
          </a:p>
        </p:txBody>
      </p:sp>
      <p:pic>
        <p:nvPicPr>
          <p:cNvPr id="4101" name="Picture 2"/>
          <p:cNvPicPr>
            <a:picLocks noGrp="1" noChangeAspect="1" noChangeArrowheads="1"/>
          </p:cNvPicPr>
          <p:nvPr>
            <p:ph/>
          </p:nvPr>
        </p:nvPicPr>
        <p:blipFill>
          <a:blip r:embed="rId4" cstate="print"/>
          <a:srcRect/>
          <a:stretch>
            <a:fillRect/>
          </a:stretch>
        </p:blipFill>
        <p:spPr>
          <a:xfrm>
            <a:off x="228600" y="304800"/>
            <a:ext cx="6324600" cy="5999163"/>
          </a:xfrm>
          <a:noFill/>
        </p:spPr>
      </p:pic>
      <p:sp>
        <p:nvSpPr>
          <p:cNvPr id="4102" name="Text Box 3"/>
          <p:cNvSpPr txBox="1">
            <a:spLocks noChangeArrowheads="1"/>
          </p:cNvSpPr>
          <p:nvPr/>
        </p:nvSpPr>
        <p:spPr bwMode="auto">
          <a:xfrm>
            <a:off x="6324600" y="685800"/>
            <a:ext cx="2590800" cy="5273675"/>
          </a:xfrm>
          <a:prstGeom prst="rect">
            <a:avLst/>
          </a:prstGeom>
          <a:noFill/>
          <a:ln w="9525">
            <a:noFill/>
            <a:miter lim="800000"/>
            <a:headEnd/>
            <a:tailEnd/>
          </a:ln>
        </p:spPr>
        <p:txBody>
          <a:bodyPr>
            <a:spAutoFit/>
          </a:bodyPr>
          <a:lstStyle/>
          <a:p>
            <a:r>
              <a:rPr lang="en-US" sz="2000"/>
              <a:t>Execution Unit:</a:t>
            </a:r>
          </a:p>
          <a:p>
            <a:pPr>
              <a:buFontTx/>
              <a:buChar char="•"/>
            </a:pPr>
            <a:r>
              <a:rPr lang="en-US" sz="2000"/>
              <a:t> Operands of arithmetic instructions cannot be (memory) variables; they must be from a limited number of special (internal) locations, called </a:t>
            </a:r>
            <a:r>
              <a:rPr lang="en-US" sz="2000">
                <a:solidFill>
                  <a:schemeClr val="accent2"/>
                </a:solidFill>
              </a:rPr>
              <a:t>registers</a:t>
            </a:r>
          </a:p>
          <a:p>
            <a:pPr>
              <a:buFontTx/>
              <a:buChar char="•"/>
            </a:pPr>
            <a:r>
              <a:rPr lang="en-US" sz="2000"/>
              <a:t> Some registers interface to outside world via pins connected directly to special purpose bus interface registers within the processor</a:t>
            </a:r>
          </a:p>
        </p:txBody>
      </p:sp>
      <p:sp>
        <p:nvSpPr>
          <p:cNvPr id="4103" name="Rectangle 4"/>
          <p:cNvSpPr>
            <a:spLocks noChangeArrowheads="1"/>
          </p:cNvSpPr>
          <p:nvPr/>
        </p:nvSpPr>
        <p:spPr bwMode="auto">
          <a:xfrm>
            <a:off x="228600" y="-73025"/>
            <a:ext cx="4440238" cy="457200"/>
          </a:xfrm>
          <a:prstGeom prst="rect">
            <a:avLst/>
          </a:prstGeom>
          <a:noFill/>
          <a:ln w="9525">
            <a:noFill/>
            <a:miter lim="800000"/>
            <a:headEnd/>
            <a:tailEnd/>
          </a:ln>
        </p:spPr>
        <p:txBody>
          <a:bodyPr wrap="none">
            <a:spAutoFit/>
          </a:bodyPr>
          <a:lstStyle/>
          <a:p>
            <a:r>
              <a:rPr lang="en-US" sz="2400">
                <a:solidFill>
                  <a:schemeClr val="accent2"/>
                </a:solidFill>
              </a:rPr>
              <a:t>Programmer</a:t>
            </a:r>
            <a:r>
              <a:rPr lang="en-US" sz="2400">
                <a:solidFill>
                  <a:schemeClr val="tx2"/>
                </a:solidFill>
              </a:rPr>
              <a:t>’s Computer Model</a:t>
            </a: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2"/>
          <p:cNvSpPr>
            <a:spLocks noGrp="1"/>
          </p:cNvSpPr>
          <p:nvPr>
            <p:ph type="dt" sz="quarter" idx="10"/>
          </p:nvPr>
        </p:nvSpPr>
        <p:spPr>
          <a:noFill/>
        </p:spPr>
        <p:txBody>
          <a:bodyPr/>
          <a:lstStyle/>
          <a:p>
            <a:r>
              <a:rPr lang="en-US" dirty="0" smtClean="0"/>
              <a:t>Fall 2012</a:t>
            </a:r>
            <a:endParaRPr lang="en-US" dirty="0" smtClean="0"/>
          </a:p>
        </p:txBody>
      </p:sp>
      <p:sp>
        <p:nvSpPr>
          <p:cNvPr id="50179" name="Footer Placeholder 3"/>
          <p:cNvSpPr>
            <a:spLocks noGrp="1"/>
          </p:cNvSpPr>
          <p:nvPr>
            <p:ph type="ftr" sz="quarter" idx="11"/>
          </p:nvPr>
        </p:nvSpPr>
        <p:spPr>
          <a:noFill/>
        </p:spPr>
        <p:txBody>
          <a:bodyPr/>
          <a:lstStyle/>
          <a:p>
            <a:r>
              <a:rPr lang="en-US" smtClean="0"/>
              <a:t>SYSC 5704: Elements of Computer Systems</a:t>
            </a:r>
          </a:p>
        </p:txBody>
      </p:sp>
      <p:sp>
        <p:nvSpPr>
          <p:cNvPr id="50180" name="Slide Number Placeholder 4"/>
          <p:cNvSpPr>
            <a:spLocks noGrp="1"/>
          </p:cNvSpPr>
          <p:nvPr>
            <p:ph type="sldNum" sz="quarter" idx="12"/>
          </p:nvPr>
        </p:nvSpPr>
        <p:spPr>
          <a:noFill/>
        </p:spPr>
        <p:txBody>
          <a:bodyPr/>
          <a:lstStyle/>
          <a:p>
            <a:fld id="{80F2DA91-8A47-4B68-A159-62293CA44998}" type="slidenum">
              <a:rPr lang="en-US" smtClean="0"/>
              <a:pPr/>
              <a:t>50</a:t>
            </a:fld>
            <a:endParaRPr lang="en-US" smtClean="0"/>
          </a:p>
        </p:txBody>
      </p:sp>
      <p:sp>
        <p:nvSpPr>
          <p:cNvPr id="50181" name="Rectangle 2"/>
          <p:cNvSpPr>
            <a:spLocks noGrp="1" noChangeArrowheads="1"/>
          </p:cNvSpPr>
          <p:nvPr>
            <p:ph type="title"/>
          </p:nvPr>
        </p:nvSpPr>
        <p:spPr/>
        <p:txBody>
          <a:bodyPr/>
          <a:lstStyle/>
          <a:p>
            <a:pPr eaLnBrk="1" hangingPunct="1"/>
            <a:r>
              <a:rPr lang="en-US" smtClean="0"/>
              <a:t>Pentium instruction formats</a:t>
            </a:r>
          </a:p>
        </p:txBody>
      </p:sp>
      <p:pic>
        <p:nvPicPr>
          <p:cNvPr id="50182" name="Picture 3"/>
          <p:cNvPicPr>
            <a:picLocks noChangeAspect="1" noChangeArrowheads="1"/>
          </p:cNvPicPr>
          <p:nvPr/>
        </p:nvPicPr>
        <p:blipFill>
          <a:blip r:embed="rId3" cstate="print"/>
          <a:srcRect/>
          <a:stretch>
            <a:fillRect/>
          </a:stretch>
        </p:blipFill>
        <p:spPr bwMode="auto">
          <a:xfrm>
            <a:off x="1295400" y="2362200"/>
            <a:ext cx="6896100" cy="3906838"/>
          </a:xfrm>
          <a:prstGeom prst="rect">
            <a:avLst/>
          </a:prstGeom>
          <a:noFill/>
          <a:ln w="9525">
            <a:noFill/>
            <a:miter lim="800000"/>
            <a:headEnd/>
            <a:tailEnd/>
          </a:ln>
        </p:spPr>
      </p:pic>
      <p:sp>
        <p:nvSpPr>
          <p:cNvPr id="50183" name="Text Box 4"/>
          <p:cNvSpPr txBox="1">
            <a:spLocks noChangeArrowheads="1"/>
          </p:cNvSpPr>
          <p:nvPr/>
        </p:nvSpPr>
        <p:spPr bwMode="auto">
          <a:xfrm>
            <a:off x="762000" y="1676400"/>
            <a:ext cx="7924800" cy="701675"/>
          </a:xfrm>
          <a:prstGeom prst="rect">
            <a:avLst/>
          </a:prstGeom>
          <a:noFill/>
          <a:ln w="9525">
            <a:noFill/>
            <a:miter lim="800000"/>
            <a:headEnd/>
            <a:tailEnd/>
          </a:ln>
        </p:spPr>
        <p:txBody>
          <a:bodyPr>
            <a:spAutoFit/>
          </a:bodyPr>
          <a:lstStyle/>
          <a:p>
            <a:pPr>
              <a:spcBef>
                <a:spcPct val="50000"/>
              </a:spcBef>
            </a:pPr>
            <a:r>
              <a:rPr lang="en-US" sz="2000">
                <a:latin typeface="Tahoma" pitchFamily="34" charset="0"/>
              </a:rPr>
              <a:t>Highly complex and irregular; up to six variable-length fields, five of which are optional</a:t>
            </a: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1203" name="Footer Placeholder 4"/>
          <p:cNvSpPr>
            <a:spLocks noGrp="1"/>
          </p:cNvSpPr>
          <p:nvPr>
            <p:ph type="ftr" sz="quarter" idx="11"/>
          </p:nvPr>
        </p:nvSpPr>
        <p:spPr>
          <a:noFill/>
        </p:spPr>
        <p:txBody>
          <a:bodyPr/>
          <a:lstStyle/>
          <a:p>
            <a:r>
              <a:rPr lang="en-US" smtClean="0"/>
              <a:t>SYSC 5704: Elements of Computer Systems</a:t>
            </a:r>
          </a:p>
        </p:txBody>
      </p:sp>
      <p:sp>
        <p:nvSpPr>
          <p:cNvPr id="51204" name="Slide Number Placeholder 5"/>
          <p:cNvSpPr>
            <a:spLocks noGrp="1"/>
          </p:cNvSpPr>
          <p:nvPr>
            <p:ph type="sldNum" sz="quarter" idx="12"/>
          </p:nvPr>
        </p:nvSpPr>
        <p:spPr>
          <a:noFill/>
        </p:spPr>
        <p:txBody>
          <a:bodyPr/>
          <a:lstStyle/>
          <a:p>
            <a:fld id="{FA66863F-C576-4815-9D1B-133733ED39C3}" type="slidenum">
              <a:rPr lang="en-US" smtClean="0"/>
              <a:pPr/>
              <a:t>51</a:t>
            </a:fld>
            <a:endParaRPr lang="en-US" smtClean="0"/>
          </a:p>
        </p:txBody>
      </p:sp>
      <p:sp>
        <p:nvSpPr>
          <p:cNvPr id="51205" name="Rectangle 2"/>
          <p:cNvSpPr>
            <a:spLocks noGrp="1" noChangeArrowheads="1"/>
          </p:cNvSpPr>
          <p:nvPr>
            <p:ph type="title"/>
          </p:nvPr>
        </p:nvSpPr>
        <p:spPr/>
        <p:txBody>
          <a:bodyPr/>
          <a:lstStyle/>
          <a:p>
            <a:pPr eaLnBrk="1" hangingPunct="1"/>
            <a:r>
              <a:rPr lang="en-US" smtClean="0"/>
              <a:t>Discussion</a:t>
            </a:r>
          </a:p>
        </p:txBody>
      </p:sp>
      <p:sp>
        <p:nvSpPr>
          <p:cNvPr id="51206" name="Rectangle 3"/>
          <p:cNvSpPr>
            <a:spLocks noGrp="1" noChangeArrowheads="1"/>
          </p:cNvSpPr>
          <p:nvPr>
            <p:ph type="body" idx="1"/>
          </p:nvPr>
        </p:nvSpPr>
        <p:spPr/>
        <p:txBody>
          <a:bodyPr/>
          <a:lstStyle/>
          <a:p>
            <a:pPr eaLnBrk="1" hangingPunct="1">
              <a:lnSpc>
                <a:spcPct val="90000"/>
              </a:lnSpc>
            </a:pPr>
            <a:r>
              <a:rPr lang="en-US" sz="2400" dirty="0" err="1" smtClean="0"/>
              <a:t>Murdocca</a:t>
            </a:r>
            <a:r>
              <a:rPr lang="en-US" sz="2400" dirty="0" smtClean="0"/>
              <a:t>, page 131: “While the program size and memory usage statistics calculated above are observed out of context from the larger programs in which they would be contained, they do show that having even one temporary storage register in the CPU can have a significant effect on program performance. In fact, the Intel Pentium processor, considered among the faster of the general-purpose CPUS, have only a single accumulator, though it has a number of special-purpose registers that support it. There are many other factors that affect real-world performance of an instruction set, such as the time an instruction takes to perform its function and the speed at which the processor runs”</a:t>
            </a:r>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2227" name="Footer Placeholder 4"/>
          <p:cNvSpPr>
            <a:spLocks noGrp="1"/>
          </p:cNvSpPr>
          <p:nvPr>
            <p:ph type="ftr" sz="quarter" idx="11"/>
          </p:nvPr>
        </p:nvSpPr>
        <p:spPr>
          <a:noFill/>
        </p:spPr>
        <p:txBody>
          <a:bodyPr/>
          <a:lstStyle/>
          <a:p>
            <a:r>
              <a:rPr lang="en-US" smtClean="0"/>
              <a:t>SYSC 5704: Elements of Computer Systems</a:t>
            </a:r>
          </a:p>
        </p:txBody>
      </p:sp>
      <p:sp>
        <p:nvSpPr>
          <p:cNvPr id="52228" name="Slide Number Placeholder 5"/>
          <p:cNvSpPr>
            <a:spLocks noGrp="1"/>
          </p:cNvSpPr>
          <p:nvPr>
            <p:ph type="sldNum" sz="quarter" idx="12"/>
          </p:nvPr>
        </p:nvSpPr>
        <p:spPr>
          <a:noFill/>
        </p:spPr>
        <p:txBody>
          <a:bodyPr/>
          <a:lstStyle/>
          <a:p>
            <a:fld id="{08925591-70BB-4761-BE07-8DBAAAAC0471}" type="slidenum">
              <a:rPr lang="en-US" smtClean="0"/>
              <a:pPr/>
              <a:t>52</a:t>
            </a:fld>
            <a:endParaRPr lang="en-US" smtClean="0"/>
          </a:p>
        </p:txBody>
      </p:sp>
      <p:sp>
        <p:nvSpPr>
          <p:cNvPr id="52229" name="Rectangle 2"/>
          <p:cNvSpPr>
            <a:spLocks noGrp="1" noChangeArrowheads="1"/>
          </p:cNvSpPr>
          <p:nvPr>
            <p:ph type="title"/>
          </p:nvPr>
        </p:nvSpPr>
        <p:spPr>
          <a:xfrm>
            <a:off x="457200" y="76200"/>
            <a:ext cx="8229600" cy="1143000"/>
          </a:xfrm>
        </p:spPr>
        <p:txBody>
          <a:bodyPr/>
          <a:lstStyle/>
          <a:p>
            <a:pPr eaLnBrk="1" hangingPunct="1"/>
            <a:r>
              <a:rPr lang="en-US" smtClean="0"/>
              <a:t>Discussion: Exercise 4.14</a:t>
            </a:r>
          </a:p>
        </p:txBody>
      </p:sp>
      <p:sp>
        <p:nvSpPr>
          <p:cNvPr id="52230" name="Rectangle 3"/>
          <p:cNvSpPr>
            <a:spLocks noGrp="1" noChangeArrowheads="1"/>
          </p:cNvSpPr>
          <p:nvPr>
            <p:ph type="body" idx="1"/>
          </p:nvPr>
        </p:nvSpPr>
        <p:spPr/>
        <p:txBody>
          <a:bodyPr/>
          <a:lstStyle/>
          <a:p>
            <a:pPr eaLnBrk="1" hangingPunct="1"/>
            <a:endParaRPr lang="en-US" smtClean="0"/>
          </a:p>
        </p:txBody>
      </p:sp>
      <p:pic>
        <p:nvPicPr>
          <p:cNvPr id="52231" name="Picture 4"/>
          <p:cNvPicPr>
            <a:picLocks noChangeAspect="1" noChangeArrowheads="1"/>
          </p:cNvPicPr>
          <p:nvPr/>
        </p:nvPicPr>
        <p:blipFill>
          <a:blip r:embed="rId4" cstate="print"/>
          <a:srcRect/>
          <a:stretch>
            <a:fillRect/>
          </a:stretch>
        </p:blipFill>
        <p:spPr bwMode="auto">
          <a:xfrm>
            <a:off x="1371600" y="990600"/>
            <a:ext cx="6477000" cy="5243513"/>
          </a:xfrm>
          <a:prstGeom prst="rect">
            <a:avLst/>
          </a:prstGeom>
          <a:noFill/>
          <a:ln w="9525">
            <a:noFill/>
            <a:miter lim="800000"/>
            <a:headEnd/>
            <a:tailEnd/>
          </a:ln>
        </p:spPr>
      </p:pic>
    </p:spTree>
    <p:custDataLst>
      <p:tags r:id="rId1"/>
    </p:custData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3251" name="Footer Placeholder 4"/>
          <p:cNvSpPr>
            <a:spLocks noGrp="1"/>
          </p:cNvSpPr>
          <p:nvPr>
            <p:ph type="ftr" sz="quarter" idx="11"/>
          </p:nvPr>
        </p:nvSpPr>
        <p:spPr>
          <a:noFill/>
        </p:spPr>
        <p:txBody>
          <a:bodyPr/>
          <a:lstStyle/>
          <a:p>
            <a:r>
              <a:rPr lang="en-US" smtClean="0"/>
              <a:t>SYSC 5704: Elements of Computer Systems</a:t>
            </a:r>
          </a:p>
        </p:txBody>
      </p:sp>
      <p:sp>
        <p:nvSpPr>
          <p:cNvPr id="53252" name="Slide Number Placeholder 5"/>
          <p:cNvSpPr>
            <a:spLocks noGrp="1"/>
          </p:cNvSpPr>
          <p:nvPr>
            <p:ph type="sldNum" sz="quarter" idx="12"/>
          </p:nvPr>
        </p:nvSpPr>
        <p:spPr>
          <a:noFill/>
        </p:spPr>
        <p:txBody>
          <a:bodyPr/>
          <a:lstStyle/>
          <a:p>
            <a:fld id="{7396E23F-C327-4423-A8FC-F4FCD6B768E4}" type="slidenum">
              <a:rPr lang="en-US" smtClean="0"/>
              <a:pPr/>
              <a:t>53</a:t>
            </a:fld>
            <a:endParaRPr lang="en-US" smtClean="0"/>
          </a:p>
        </p:txBody>
      </p:sp>
      <p:sp>
        <p:nvSpPr>
          <p:cNvPr id="53253" name="Rectangle 2"/>
          <p:cNvSpPr>
            <a:spLocks noGrp="1" noChangeArrowheads="1"/>
          </p:cNvSpPr>
          <p:nvPr>
            <p:ph type="title"/>
          </p:nvPr>
        </p:nvSpPr>
        <p:spPr/>
        <p:txBody>
          <a:bodyPr/>
          <a:lstStyle/>
          <a:p>
            <a:pPr eaLnBrk="1" hangingPunct="1"/>
            <a:r>
              <a:rPr lang="en-US" smtClean="0"/>
              <a:t>Discussion: Exercise 4.14</a:t>
            </a:r>
          </a:p>
        </p:txBody>
      </p:sp>
      <p:pic>
        <p:nvPicPr>
          <p:cNvPr id="53254" name="Picture 5"/>
          <p:cNvPicPr>
            <a:picLocks noGrp="1" noChangeAspect="1" noChangeArrowheads="1"/>
          </p:cNvPicPr>
          <p:nvPr>
            <p:ph type="body" idx="1"/>
          </p:nvPr>
        </p:nvPicPr>
        <p:blipFill>
          <a:blip r:embed="rId4" cstate="print"/>
          <a:srcRect/>
          <a:stretch>
            <a:fillRect/>
          </a:stretch>
        </p:blipFill>
        <p:spPr>
          <a:xfrm>
            <a:off x="533400" y="1295400"/>
            <a:ext cx="7391400" cy="4911725"/>
          </a:xfrm>
          <a:noFill/>
        </p:spPr>
      </p:pic>
    </p:spTree>
    <p:custDataLst>
      <p:tags r:id="rId1"/>
    </p:custData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4275" name="Footer Placeholder 4"/>
          <p:cNvSpPr>
            <a:spLocks noGrp="1"/>
          </p:cNvSpPr>
          <p:nvPr>
            <p:ph type="ftr" sz="quarter" idx="11"/>
          </p:nvPr>
        </p:nvSpPr>
        <p:spPr>
          <a:noFill/>
        </p:spPr>
        <p:txBody>
          <a:bodyPr/>
          <a:lstStyle/>
          <a:p>
            <a:r>
              <a:rPr lang="en-US" smtClean="0"/>
              <a:t>SYSC 5704: Elements of Computer Systems</a:t>
            </a:r>
          </a:p>
        </p:txBody>
      </p:sp>
      <p:sp>
        <p:nvSpPr>
          <p:cNvPr id="54276" name="Slide Number Placeholder 5"/>
          <p:cNvSpPr>
            <a:spLocks noGrp="1"/>
          </p:cNvSpPr>
          <p:nvPr>
            <p:ph type="sldNum" sz="quarter" idx="12"/>
          </p:nvPr>
        </p:nvSpPr>
        <p:spPr>
          <a:noFill/>
        </p:spPr>
        <p:txBody>
          <a:bodyPr/>
          <a:lstStyle/>
          <a:p>
            <a:fld id="{03A769CB-5046-4EE6-9C47-515A5860A835}" type="slidenum">
              <a:rPr lang="en-US" smtClean="0"/>
              <a:pPr/>
              <a:t>54</a:t>
            </a:fld>
            <a:endParaRPr lang="en-US" smtClean="0"/>
          </a:p>
        </p:txBody>
      </p:sp>
      <p:sp>
        <p:nvSpPr>
          <p:cNvPr id="54277" name="Rectangle 2"/>
          <p:cNvSpPr>
            <a:spLocks noGrp="1" noChangeArrowheads="1"/>
          </p:cNvSpPr>
          <p:nvPr>
            <p:ph type="title"/>
          </p:nvPr>
        </p:nvSpPr>
        <p:spPr/>
        <p:txBody>
          <a:bodyPr/>
          <a:lstStyle/>
          <a:p>
            <a:pPr eaLnBrk="1" hangingPunct="1"/>
            <a:r>
              <a:rPr lang="en-US" smtClean="0"/>
              <a:t>The Von Neumann Bottleneck</a:t>
            </a:r>
          </a:p>
        </p:txBody>
      </p:sp>
      <p:sp>
        <p:nvSpPr>
          <p:cNvPr id="54278" name="Rectangle 3"/>
          <p:cNvSpPr>
            <a:spLocks noGrp="1" noChangeArrowheads="1"/>
          </p:cNvSpPr>
          <p:nvPr>
            <p:ph type="body" idx="1"/>
          </p:nvPr>
        </p:nvSpPr>
        <p:spPr/>
        <p:txBody>
          <a:bodyPr/>
          <a:lstStyle/>
          <a:p>
            <a:pPr eaLnBrk="1" hangingPunct="1">
              <a:lnSpc>
                <a:spcPct val="90000"/>
              </a:lnSpc>
              <a:buFontTx/>
              <a:buNone/>
            </a:pPr>
            <a:r>
              <a:rPr lang="en-US" smtClean="0"/>
              <a:t>“On a computer that follows the Von Neumann architecture, the time spent performing memory accesses can limit the overall performance. Architects use the term Von Neumann bottleneck to characterize the situation, and avoid the bottleneck with techniques such as restricting most operands to registers.” </a:t>
            </a:r>
            <a:r>
              <a:rPr lang="en-US" i="1" smtClean="0"/>
              <a:t>Comer, Essentials of Computer Architecture</a:t>
            </a: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Virtual Machine</a:t>
            </a:r>
            <a:endParaRPr lang="en-US" dirty="0"/>
          </a:p>
        </p:txBody>
      </p:sp>
      <p:sp>
        <p:nvSpPr>
          <p:cNvPr id="3" name="Content Placeholder 2"/>
          <p:cNvSpPr>
            <a:spLocks noGrp="1"/>
          </p:cNvSpPr>
          <p:nvPr>
            <p:ph idx="1"/>
          </p:nvPr>
        </p:nvSpPr>
        <p:spPr/>
        <p:txBody>
          <a:bodyPr/>
          <a:lstStyle/>
          <a:p>
            <a:r>
              <a:rPr lang="en-US" dirty="0" err="1" smtClean="0"/>
              <a:t>javac</a:t>
            </a:r>
            <a:r>
              <a:rPr lang="en-US" dirty="0" smtClean="0"/>
              <a:t> MyProgram.java</a:t>
            </a:r>
          </a:p>
          <a:p>
            <a:r>
              <a:rPr lang="en-US" dirty="0" smtClean="0"/>
              <a:t>java </a:t>
            </a:r>
            <a:r>
              <a:rPr lang="en-US" dirty="0" err="1" smtClean="0"/>
              <a:t>MyProgram</a:t>
            </a:r>
            <a:endParaRPr lang="en-US" dirty="0" smtClean="0"/>
          </a:p>
          <a:p>
            <a:endParaRPr lang="en-US" dirty="0" smtClean="0"/>
          </a:p>
          <a:p>
            <a:r>
              <a:rPr lang="en-US" dirty="0" smtClean="0"/>
              <a:t>Java executable is byte-code</a:t>
            </a:r>
          </a:p>
          <a:p>
            <a:pPr lvl="1"/>
            <a:r>
              <a:rPr lang="en-US" dirty="0" smtClean="0"/>
              <a:t>Machine code for the Java Virtual Machine (JVM)</a:t>
            </a:r>
          </a:p>
          <a:p>
            <a:r>
              <a:rPr lang="en-US" dirty="0" smtClean="0"/>
              <a:t>“java” is an interpreter, a program that makes a machine (</a:t>
            </a:r>
            <a:r>
              <a:rPr lang="en-US" dirty="0" err="1" smtClean="0"/>
              <a:t>eg</a:t>
            </a:r>
            <a:r>
              <a:rPr lang="en-US" dirty="0" smtClean="0"/>
              <a:t>. PC) look like a JVM</a:t>
            </a:r>
            <a:endParaRPr lang="en-US"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D7015F8F-FD8C-45D2-813A-B4B585825C04}"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Bytecode</a:t>
            </a:r>
            <a:r>
              <a:rPr lang="en-US" dirty="0" smtClean="0"/>
              <a:t> (and VMs)</a:t>
            </a:r>
            <a:endParaRPr lang="en-US" dirty="0"/>
          </a:p>
        </p:txBody>
      </p:sp>
      <p:sp>
        <p:nvSpPr>
          <p:cNvPr id="3" name="Content Placeholder 2"/>
          <p:cNvSpPr>
            <a:spLocks noGrp="1"/>
          </p:cNvSpPr>
          <p:nvPr>
            <p:ph idx="1"/>
          </p:nvPr>
        </p:nvSpPr>
        <p:spPr>
          <a:xfrm>
            <a:off x="381000" y="808037"/>
            <a:ext cx="8229600" cy="4525963"/>
          </a:xfrm>
        </p:spPr>
        <p:txBody>
          <a:bodyPr/>
          <a:lstStyle/>
          <a:p>
            <a:r>
              <a:rPr lang="en-US" sz="2800" dirty="0" smtClean="0"/>
              <a:t>Pros</a:t>
            </a:r>
          </a:p>
          <a:p>
            <a:pPr lvl="1"/>
            <a:r>
              <a:rPr lang="en-US" dirty="0" smtClean="0"/>
              <a:t>Portability</a:t>
            </a:r>
          </a:p>
          <a:p>
            <a:pPr lvl="1"/>
            <a:r>
              <a:rPr lang="en-US" dirty="0" smtClean="0"/>
              <a:t>Security: JVM places limits on what </a:t>
            </a:r>
            <a:r>
              <a:rPr lang="en-US" dirty="0" err="1" smtClean="0"/>
              <a:t>bytecode</a:t>
            </a:r>
            <a:r>
              <a:rPr lang="en-US" dirty="0" smtClean="0"/>
              <a:t> can do; protects host system</a:t>
            </a:r>
          </a:p>
          <a:p>
            <a:r>
              <a:rPr lang="en-US" sz="2800" dirty="0" smtClean="0"/>
              <a:t>Cons: Slower than “native” code</a:t>
            </a:r>
          </a:p>
          <a:p>
            <a:pPr lvl="1"/>
            <a:r>
              <a:rPr lang="en-US" dirty="0" smtClean="0"/>
              <a:t>Interpretation is overhead: software decoding of instruction</a:t>
            </a:r>
          </a:p>
          <a:p>
            <a:pPr lvl="2"/>
            <a:r>
              <a:rPr lang="en-US" dirty="0" smtClean="0"/>
              <a:t>Each </a:t>
            </a:r>
            <a:r>
              <a:rPr lang="en-US" dirty="0" err="1" smtClean="0"/>
              <a:t>bytecode</a:t>
            </a:r>
            <a:r>
              <a:rPr lang="en-US" dirty="0" smtClean="0"/>
              <a:t> instruction = 10+ machine instructions on host machine</a:t>
            </a:r>
          </a:p>
          <a:p>
            <a:pPr lvl="1"/>
            <a:r>
              <a:rPr lang="en-US" dirty="0" smtClean="0"/>
              <a:t>Dynamic linking</a:t>
            </a:r>
          </a:p>
          <a:p>
            <a:pPr lvl="1"/>
            <a:r>
              <a:rPr lang="en-US" dirty="0" smtClean="0"/>
              <a:t>Verification (runtime checks of array bounds, invalid references (pointers)) protect host</a:t>
            </a:r>
          </a:p>
          <a:p>
            <a:pPr lvl="2"/>
            <a:endParaRPr lang="en-US" sz="2800" dirty="0" smtClean="0"/>
          </a:p>
          <a:p>
            <a:endParaRPr lang="en-US" sz="2800"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D7015F8F-FD8C-45D2-813A-B4B585825C04}"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figure16-1.bmp"/>
          <p:cNvPicPr>
            <a:picLocks noGrp="1" noChangeAspect="1"/>
          </p:cNvPicPr>
          <p:nvPr>
            <p:ph idx="1"/>
          </p:nvPr>
        </p:nvPicPr>
        <p:blipFill>
          <a:blip r:embed="rId3" cstate="print"/>
          <a:stretch>
            <a:fillRect/>
          </a:stretch>
        </p:blipFill>
        <p:spPr>
          <a:xfrm>
            <a:off x="1600200" y="0"/>
            <a:ext cx="5229478" cy="6858000"/>
          </a:xfrm>
        </p:spPr>
      </p:pic>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D7015F8F-FD8C-45D2-813A-B4B585825C04}"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Operand Stack </a:t>
            </a:r>
            <a:br>
              <a:rPr lang="en-US" dirty="0" smtClean="0"/>
            </a:br>
            <a:r>
              <a:rPr lang="en-US" dirty="0" smtClean="0"/>
              <a:t>(not the Java stack)</a:t>
            </a:r>
            <a:endParaRPr lang="en-US"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D7015F8F-FD8C-45D2-813A-B4B585825C04}" type="slidenum">
              <a:rPr lang="en-US" smtClean="0"/>
              <a:pPr>
                <a:defRPr/>
              </a:pPr>
              <a:t>58</a:t>
            </a:fld>
            <a:endParaRPr lang="en-US"/>
          </a:p>
        </p:txBody>
      </p:sp>
      <p:sp>
        <p:nvSpPr>
          <p:cNvPr id="8" name="TextBox 7"/>
          <p:cNvSpPr txBox="1"/>
          <p:nvPr/>
        </p:nvSpPr>
        <p:spPr>
          <a:xfrm>
            <a:off x="0" y="381000"/>
            <a:ext cx="2667000" cy="830997"/>
          </a:xfrm>
          <a:prstGeom prst="rect">
            <a:avLst/>
          </a:prstGeom>
          <a:noFill/>
        </p:spPr>
        <p:txBody>
          <a:bodyPr wrap="square" rtlCol="0">
            <a:spAutoFit/>
          </a:bodyPr>
          <a:lstStyle/>
          <a:p>
            <a:r>
              <a:rPr lang="en-US" sz="2400" dirty="0" smtClean="0"/>
              <a:t>Java stack holds the stack frames</a:t>
            </a:r>
            <a:endParaRPr lang="en-US" sz="2400" dirty="0"/>
          </a:p>
        </p:txBody>
      </p:sp>
      <p:sp>
        <p:nvSpPr>
          <p:cNvPr id="10" name="Content Placeholder 9"/>
          <p:cNvSpPr>
            <a:spLocks noGrp="1"/>
          </p:cNvSpPr>
          <p:nvPr>
            <p:ph idx="1"/>
          </p:nvPr>
        </p:nvSpPr>
        <p:spPr/>
        <p:txBody>
          <a:bodyPr/>
          <a:lstStyle/>
          <a:p>
            <a:r>
              <a:rPr lang="en-US" dirty="0" smtClean="0"/>
              <a:t>Example: </a:t>
            </a:r>
            <a:r>
              <a:rPr lang="en-US" dirty="0" err="1" smtClean="0"/>
              <a:t>iadd</a:t>
            </a:r>
            <a:r>
              <a:rPr lang="en-US" dirty="0" smtClean="0"/>
              <a:t> instruction</a:t>
            </a:r>
          </a:p>
          <a:p>
            <a:pPr lvl="1"/>
            <a:r>
              <a:rPr lang="en-US" dirty="0" smtClean="0"/>
              <a:t>Pops two integers from operand stack</a:t>
            </a:r>
          </a:p>
          <a:p>
            <a:pPr lvl="1"/>
            <a:r>
              <a:rPr lang="en-US" dirty="0" smtClean="0"/>
              <a:t>Adds</a:t>
            </a:r>
          </a:p>
          <a:p>
            <a:pPr lvl="1"/>
            <a:r>
              <a:rPr lang="en-US" dirty="0" smtClean="0"/>
              <a:t>Pushes results back onto operand stack</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JVM is a </a:t>
            </a:r>
            <a:r>
              <a:rPr lang="en-US" b="1" dirty="0" smtClean="0"/>
              <a:t>stack-oriented</a:t>
            </a:r>
            <a:r>
              <a:rPr lang="en-US" dirty="0" smtClean="0"/>
              <a:t> architecture</a:t>
            </a:r>
            <a:endParaRPr lang="en-US" dirty="0"/>
          </a:p>
        </p:txBody>
      </p:sp>
      <p:sp>
        <p:nvSpPr>
          <p:cNvPr id="3" name="Content Placeholder 2"/>
          <p:cNvSpPr>
            <a:spLocks noGrp="1"/>
          </p:cNvSpPr>
          <p:nvPr>
            <p:ph idx="1"/>
          </p:nvPr>
        </p:nvSpPr>
        <p:spPr/>
        <p:txBody>
          <a:bodyPr/>
          <a:lstStyle/>
          <a:p>
            <a:r>
              <a:rPr lang="en-US" dirty="0" smtClean="0"/>
              <a:t>Each </a:t>
            </a:r>
            <a:r>
              <a:rPr lang="en-US" i="1" dirty="0" smtClean="0"/>
              <a:t>slot</a:t>
            </a:r>
            <a:r>
              <a:rPr lang="en-US" dirty="0" smtClean="0"/>
              <a:t> in operand stack &amp; local variable array holds 4 bytes</a:t>
            </a:r>
          </a:p>
          <a:p>
            <a:pPr lvl="1"/>
            <a:r>
              <a:rPr lang="en-US" dirty="0" smtClean="0"/>
              <a:t>All primitive types : byte, short, </a:t>
            </a:r>
            <a:r>
              <a:rPr lang="en-US" dirty="0" err="1" smtClean="0"/>
              <a:t>int</a:t>
            </a:r>
            <a:r>
              <a:rPr lang="en-US" dirty="0" smtClean="0"/>
              <a:t>, long, float, double, char)</a:t>
            </a:r>
          </a:p>
          <a:p>
            <a:pPr lvl="2"/>
            <a:r>
              <a:rPr lang="en-US" dirty="0" smtClean="0"/>
              <a:t>byte &amp; short are </a:t>
            </a:r>
            <a:r>
              <a:rPr lang="en-US" dirty="0" smtClean="0">
                <a:solidFill>
                  <a:srgbClr val="002060"/>
                </a:solidFill>
              </a:rPr>
              <a:t>sign-extended</a:t>
            </a:r>
          </a:p>
          <a:p>
            <a:pPr lvl="2"/>
            <a:r>
              <a:rPr lang="en-US" dirty="0" smtClean="0"/>
              <a:t>chars are </a:t>
            </a:r>
            <a:r>
              <a:rPr lang="en-US" dirty="0" smtClean="0">
                <a:solidFill>
                  <a:srgbClr val="002060"/>
                </a:solidFill>
              </a:rPr>
              <a:t>zero-extended</a:t>
            </a:r>
          </a:p>
          <a:p>
            <a:pPr lvl="2"/>
            <a:r>
              <a:rPr lang="en-US" dirty="0" err="1" smtClean="0"/>
              <a:t>double,long</a:t>
            </a:r>
            <a:r>
              <a:rPr lang="en-US" dirty="0" smtClean="0"/>
              <a:t> use 2 </a:t>
            </a:r>
            <a:r>
              <a:rPr lang="en-US" dirty="0" smtClean="0">
                <a:solidFill>
                  <a:srgbClr val="002060"/>
                </a:solidFill>
              </a:rPr>
              <a:t>consecutive slots</a:t>
            </a:r>
          </a:p>
          <a:p>
            <a:pPr lvl="1"/>
            <a:r>
              <a:rPr lang="en-US" dirty="0" smtClean="0"/>
              <a:t>Object and Array references</a:t>
            </a:r>
          </a:p>
          <a:p>
            <a:pPr lvl="1"/>
            <a:endParaRPr lang="en-US"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D7015F8F-FD8C-45D2-813A-B4B585825C04}"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123" name="Footer Placeholder 4"/>
          <p:cNvSpPr>
            <a:spLocks noGrp="1"/>
          </p:cNvSpPr>
          <p:nvPr>
            <p:ph type="ftr" sz="quarter" idx="11"/>
          </p:nvPr>
        </p:nvSpPr>
        <p:spPr>
          <a:noFill/>
        </p:spPr>
        <p:txBody>
          <a:bodyPr/>
          <a:lstStyle/>
          <a:p>
            <a:r>
              <a:rPr lang="en-US" smtClean="0"/>
              <a:t>SYSC 5704: Elements of Computer Systems</a:t>
            </a:r>
          </a:p>
        </p:txBody>
      </p:sp>
      <p:sp>
        <p:nvSpPr>
          <p:cNvPr id="5124" name="Slide Number Placeholder 5"/>
          <p:cNvSpPr>
            <a:spLocks noGrp="1"/>
          </p:cNvSpPr>
          <p:nvPr>
            <p:ph type="sldNum" sz="quarter" idx="12"/>
          </p:nvPr>
        </p:nvSpPr>
        <p:spPr>
          <a:noFill/>
        </p:spPr>
        <p:txBody>
          <a:bodyPr/>
          <a:lstStyle/>
          <a:p>
            <a:fld id="{6FEC09DB-5AFA-422E-960A-4E130832AE74}" type="slidenum">
              <a:rPr lang="en-US" smtClean="0"/>
              <a:pPr/>
              <a:t>6</a:t>
            </a:fld>
            <a:endParaRPr lang="en-US" smtClean="0"/>
          </a:p>
        </p:txBody>
      </p:sp>
      <p:sp>
        <p:nvSpPr>
          <p:cNvPr id="5125" name="Rectangle 2"/>
          <p:cNvSpPr>
            <a:spLocks noGrp="1" noChangeArrowheads="1"/>
          </p:cNvSpPr>
          <p:nvPr>
            <p:ph type="title"/>
          </p:nvPr>
        </p:nvSpPr>
        <p:spPr>
          <a:xfrm>
            <a:off x="457200" y="274638"/>
            <a:ext cx="8229600" cy="914400"/>
          </a:xfrm>
        </p:spPr>
        <p:txBody>
          <a:bodyPr/>
          <a:lstStyle/>
          <a:p>
            <a:pPr eaLnBrk="1" hangingPunct="1"/>
            <a:r>
              <a:rPr lang="en-US" smtClean="0"/>
              <a:t>Instruction Execution Cycle</a:t>
            </a:r>
          </a:p>
        </p:txBody>
      </p:sp>
      <p:sp>
        <p:nvSpPr>
          <p:cNvPr id="5126" name="Rectangle 3"/>
          <p:cNvSpPr>
            <a:spLocks noGrp="1" noChangeArrowheads="1"/>
          </p:cNvSpPr>
          <p:nvPr>
            <p:ph type="body" idx="1"/>
          </p:nvPr>
        </p:nvSpPr>
        <p:spPr>
          <a:xfrm>
            <a:off x="838200" y="1219200"/>
            <a:ext cx="7772400" cy="4724400"/>
          </a:xfrm>
        </p:spPr>
        <p:txBody>
          <a:bodyPr/>
          <a:lstStyle/>
          <a:p>
            <a:pPr marL="609600" indent="-609600" eaLnBrk="1" hangingPunct="1">
              <a:buFontTx/>
              <a:buAutoNum type="arabicPeriod"/>
            </a:pPr>
            <a:r>
              <a:rPr lang="en-US" sz="2400" smtClean="0">
                <a:solidFill>
                  <a:schemeClr val="accent2"/>
                </a:solidFill>
              </a:rPr>
              <a:t>Fetch</a:t>
            </a:r>
            <a:r>
              <a:rPr lang="en-US" sz="2400" smtClean="0"/>
              <a:t> the next instruction from memory into the IR</a:t>
            </a:r>
          </a:p>
          <a:p>
            <a:pPr marL="609600" indent="-609600" eaLnBrk="1" hangingPunct="1">
              <a:buFontTx/>
              <a:buAutoNum type="arabicPeriod"/>
            </a:pPr>
            <a:r>
              <a:rPr lang="en-US" sz="2400" smtClean="0"/>
              <a:t>Change the PC to point to the </a:t>
            </a:r>
            <a:r>
              <a:rPr lang="en-US" sz="2400" smtClean="0">
                <a:solidFill>
                  <a:schemeClr val="accent2"/>
                </a:solidFill>
              </a:rPr>
              <a:t>following</a:t>
            </a:r>
            <a:r>
              <a:rPr lang="en-US" sz="2400" smtClean="0"/>
              <a:t> instruction</a:t>
            </a:r>
          </a:p>
          <a:p>
            <a:pPr marL="609600" indent="-609600" eaLnBrk="1" hangingPunct="1">
              <a:buFontTx/>
              <a:buAutoNum type="arabicPeriod"/>
            </a:pPr>
            <a:r>
              <a:rPr lang="en-US" sz="2400" smtClean="0"/>
              <a:t>Decode: Determine type of instruction just fetched</a:t>
            </a:r>
          </a:p>
          <a:p>
            <a:pPr marL="609600" indent="-609600" eaLnBrk="1" hangingPunct="1">
              <a:buFontTx/>
              <a:buAutoNum type="arabicPeriod"/>
            </a:pPr>
            <a:r>
              <a:rPr lang="en-US" sz="2400" smtClean="0"/>
              <a:t>If the instruction uses a word in memory, determine where it is</a:t>
            </a:r>
          </a:p>
          <a:p>
            <a:pPr marL="609600" indent="-609600" eaLnBrk="1" hangingPunct="1">
              <a:buFontTx/>
              <a:buAutoNum type="arabicPeriod"/>
            </a:pPr>
            <a:r>
              <a:rPr lang="en-US" sz="2400" smtClean="0"/>
              <a:t>Fetch the word(s), if needed, into a CPU register</a:t>
            </a:r>
          </a:p>
          <a:p>
            <a:pPr marL="609600" indent="-609600" eaLnBrk="1" hangingPunct="1">
              <a:buFontTx/>
              <a:buAutoNum type="arabicPeriod"/>
            </a:pPr>
            <a:r>
              <a:rPr lang="en-US" sz="2400" smtClean="0">
                <a:solidFill>
                  <a:schemeClr val="accent2"/>
                </a:solidFill>
              </a:rPr>
              <a:t>Execute</a:t>
            </a:r>
            <a:r>
              <a:rPr lang="en-US" sz="2400" smtClean="0"/>
              <a:t> the instruction</a:t>
            </a:r>
          </a:p>
          <a:p>
            <a:pPr marL="609600" indent="-609600" eaLnBrk="1" hangingPunct="1">
              <a:buFontTx/>
              <a:buAutoNum type="arabicPeriod"/>
            </a:pPr>
            <a:r>
              <a:rPr lang="en-US" sz="2400" smtClean="0"/>
              <a:t>Store the result in memory, if needed</a:t>
            </a:r>
          </a:p>
          <a:p>
            <a:pPr marL="609600" indent="-609600" eaLnBrk="1" hangingPunct="1">
              <a:buFontTx/>
              <a:buAutoNum type="arabicPeriod"/>
            </a:pPr>
            <a:r>
              <a:rPr lang="en-US" sz="2400" smtClean="0"/>
              <a:t>Go to step 1 to begin executing the following instruction</a:t>
            </a:r>
          </a:p>
        </p:txBody>
      </p:sp>
      <p:sp>
        <p:nvSpPr>
          <p:cNvPr id="5127" name="Text Box 4"/>
          <p:cNvSpPr txBox="1">
            <a:spLocks noChangeArrowheads="1"/>
          </p:cNvSpPr>
          <p:nvPr/>
        </p:nvSpPr>
        <p:spPr bwMode="auto">
          <a:xfrm>
            <a:off x="3581400" y="5181600"/>
            <a:ext cx="4794250" cy="457200"/>
          </a:xfrm>
          <a:prstGeom prst="rect">
            <a:avLst/>
          </a:prstGeom>
          <a:solidFill>
            <a:schemeClr val="accent1"/>
          </a:solidFill>
          <a:ln w="9525">
            <a:noFill/>
            <a:miter lim="800000"/>
            <a:headEnd/>
            <a:tailEnd/>
          </a:ln>
        </p:spPr>
        <p:txBody>
          <a:bodyPr wrap="none">
            <a:spAutoFit/>
          </a:bodyPr>
          <a:lstStyle/>
          <a:p>
            <a:r>
              <a:rPr lang="en-US" sz="2400" b="1">
                <a:solidFill>
                  <a:schemeClr val="hlink"/>
                </a:solidFill>
              </a:rPr>
              <a:t>Nickname: Fetch-Execute Cycle</a:t>
            </a:r>
          </a:p>
        </p:txBody>
      </p:sp>
      <p:sp>
        <p:nvSpPr>
          <p:cNvPr id="204805" name="Text Box 5"/>
          <p:cNvSpPr txBox="1">
            <a:spLocks noChangeArrowheads="1"/>
          </p:cNvSpPr>
          <p:nvPr/>
        </p:nvSpPr>
        <p:spPr bwMode="auto">
          <a:xfrm>
            <a:off x="609600" y="5883275"/>
            <a:ext cx="7620000" cy="822325"/>
          </a:xfrm>
          <a:prstGeom prst="rect">
            <a:avLst/>
          </a:prstGeom>
          <a:solidFill>
            <a:schemeClr val="accent1"/>
          </a:solidFill>
          <a:ln w="9525">
            <a:noFill/>
            <a:miter lim="800000"/>
            <a:headEnd/>
            <a:tailEnd/>
          </a:ln>
        </p:spPr>
        <p:txBody>
          <a:bodyPr>
            <a:spAutoFit/>
          </a:bodyPr>
          <a:lstStyle/>
          <a:p>
            <a:r>
              <a:rPr lang="en-US" sz="2400" b="1">
                <a:solidFill>
                  <a:schemeClr val="hlink"/>
                </a:solidFill>
              </a:rPr>
              <a:t>Notice: When executing current instruction, PC is already pointing to next sequential instruction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05"/>
                                        </p:tgtEl>
                                        <p:attrNameLst>
                                          <p:attrName>style.visibility</p:attrName>
                                        </p:attrNameLst>
                                      </p:cBhvr>
                                      <p:to>
                                        <p:strVal val="visible"/>
                                      </p:to>
                                    </p:set>
                                    <p:anim calcmode="lin" valueType="num">
                                      <p:cBhvr additive="base">
                                        <p:cTn id="7" dur="500" fill="hold"/>
                                        <p:tgtEl>
                                          <p:spTgt spid="204805"/>
                                        </p:tgtEl>
                                        <p:attrNameLst>
                                          <p:attrName>ppt_x</p:attrName>
                                        </p:attrNameLst>
                                      </p:cBhvr>
                                      <p:tavLst>
                                        <p:tav tm="0">
                                          <p:val>
                                            <p:strVal val="#ppt_x"/>
                                          </p:val>
                                        </p:tav>
                                        <p:tav tm="100000">
                                          <p:val>
                                            <p:strVal val="#ppt_x"/>
                                          </p:val>
                                        </p:tav>
                                      </p:tavLst>
                                    </p:anim>
                                    <p:anim calcmode="lin" valueType="num">
                                      <p:cBhvr additive="base">
                                        <p:cTn id="8" dur="500" fill="hold"/>
                                        <p:tgtEl>
                                          <p:spTgt spid="2048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Bytecode</a:t>
            </a:r>
            <a:r>
              <a:rPr lang="en-US" dirty="0" smtClean="0"/>
              <a:t> Instruction Format</a:t>
            </a:r>
            <a:endParaRPr lang="en-US" dirty="0"/>
          </a:p>
        </p:txBody>
      </p:sp>
      <p:sp>
        <p:nvSpPr>
          <p:cNvPr id="3" name="Content Placeholder 2"/>
          <p:cNvSpPr>
            <a:spLocks noGrp="1"/>
          </p:cNvSpPr>
          <p:nvPr>
            <p:ph idx="1"/>
          </p:nvPr>
        </p:nvSpPr>
        <p:spPr/>
        <p:txBody>
          <a:bodyPr/>
          <a:lstStyle/>
          <a:p>
            <a:r>
              <a:rPr lang="en-US" dirty="0" smtClean="0"/>
              <a:t>Most are 1 byte long. </a:t>
            </a:r>
            <a:r>
              <a:rPr lang="en-US" dirty="0" err="1" smtClean="0"/>
              <a:t>Opcode</a:t>
            </a:r>
            <a:r>
              <a:rPr lang="en-US" dirty="0" smtClean="0"/>
              <a:t> only</a:t>
            </a:r>
          </a:p>
          <a:p>
            <a:pPr lvl="1"/>
            <a:r>
              <a:rPr lang="en-US" dirty="0" smtClean="0"/>
              <a:t>iconst_0</a:t>
            </a:r>
          </a:p>
          <a:p>
            <a:pPr lvl="1"/>
            <a:r>
              <a:rPr lang="en-US" dirty="0" smtClean="0"/>
              <a:t>iconst_1</a:t>
            </a:r>
          </a:p>
          <a:p>
            <a:pPr lvl="1"/>
            <a:r>
              <a:rPr lang="en-US" dirty="0" smtClean="0"/>
              <a:t>iconst_2</a:t>
            </a:r>
          </a:p>
          <a:p>
            <a:pPr lvl="1"/>
            <a:r>
              <a:rPr lang="en-US" dirty="0" smtClean="0"/>
              <a:t>iconst_3</a:t>
            </a:r>
          </a:p>
          <a:p>
            <a:pPr lvl="1"/>
            <a:r>
              <a:rPr lang="en-US" dirty="0" smtClean="0"/>
              <a:t>iconst_4</a:t>
            </a:r>
          </a:p>
          <a:p>
            <a:pPr lvl="1"/>
            <a:r>
              <a:rPr lang="en-US" dirty="0" smtClean="0"/>
              <a:t>iconst_5</a:t>
            </a:r>
          </a:p>
          <a:p>
            <a:pPr lvl="1">
              <a:buNone/>
            </a:pPr>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D7015F8F-FD8C-45D2-813A-B4B585825C04}"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Bytecode</a:t>
            </a:r>
            <a:r>
              <a:rPr lang="en-US" dirty="0" smtClean="0"/>
              <a:t> Instruction Format</a:t>
            </a:r>
            <a:endParaRPr lang="en-US" dirty="0"/>
          </a:p>
        </p:txBody>
      </p:sp>
      <p:sp>
        <p:nvSpPr>
          <p:cNvPr id="3" name="Content Placeholder 2"/>
          <p:cNvSpPr>
            <a:spLocks noGrp="1"/>
          </p:cNvSpPr>
          <p:nvPr>
            <p:ph idx="1"/>
          </p:nvPr>
        </p:nvSpPr>
        <p:spPr/>
        <p:txBody>
          <a:bodyPr/>
          <a:lstStyle/>
          <a:p>
            <a:r>
              <a:rPr lang="en-US" dirty="0" smtClean="0"/>
              <a:t>Multiple-byte instructions</a:t>
            </a:r>
          </a:p>
          <a:p>
            <a:pPr lvl="1"/>
            <a:r>
              <a:rPr lang="en-US" dirty="0" smtClean="0"/>
              <a:t>2 byte:</a:t>
            </a:r>
          </a:p>
          <a:p>
            <a:pPr lvl="2"/>
            <a:r>
              <a:rPr lang="en-US" sz="2800" dirty="0" err="1" smtClean="0"/>
              <a:t>bipush</a:t>
            </a:r>
            <a:r>
              <a:rPr lang="en-US" sz="2800" dirty="0" smtClean="0"/>
              <a:t> 6</a:t>
            </a:r>
          </a:p>
          <a:p>
            <a:pPr lvl="1"/>
            <a:r>
              <a:rPr lang="en-US" dirty="0" smtClean="0"/>
              <a:t>3 byte</a:t>
            </a:r>
          </a:p>
          <a:p>
            <a:pPr lvl="2"/>
            <a:r>
              <a:rPr lang="en-US" sz="2800" dirty="0" err="1" smtClean="0"/>
              <a:t>sipush</a:t>
            </a:r>
            <a:r>
              <a:rPr lang="en-US" sz="2800" dirty="0" smtClean="0"/>
              <a:t> operand	</a:t>
            </a:r>
          </a:p>
          <a:p>
            <a:pPr lvl="3"/>
            <a:r>
              <a:rPr lang="en-US" sz="2800" dirty="0" smtClean="0"/>
              <a:t>where -32768 &lt;= operand &lt;= +32768</a:t>
            </a:r>
          </a:p>
          <a:p>
            <a:endParaRPr lang="en-US" dirty="0" smtClean="0"/>
          </a:p>
          <a:p>
            <a:r>
              <a:rPr lang="en-US" dirty="0" smtClean="0"/>
              <a:t>Same for </a:t>
            </a:r>
            <a:r>
              <a:rPr lang="en-US" dirty="0" err="1" smtClean="0"/>
              <a:t>iadd</a:t>
            </a:r>
            <a:r>
              <a:rPr lang="en-US" dirty="0" smtClean="0"/>
              <a:t>, </a:t>
            </a:r>
            <a:r>
              <a:rPr lang="en-US" dirty="0" err="1" smtClean="0"/>
              <a:t>fadd</a:t>
            </a:r>
            <a:r>
              <a:rPr lang="en-US" dirty="0" smtClean="0"/>
              <a:t>, </a:t>
            </a:r>
            <a:r>
              <a:rPr lang="en-US" dirty="0" err="1" smtClean="0"/>
              <a:t>ladd</a:t>
            </a:r>
            <a:r>
              <a:rPr lang="en-US" dirty="0" smtClean="0"/>
              <a:t>, </a:t>
            </a:r>
            <a:r>
              <a:rPr lang="en-US" dirty="0" err="1" smtClean="0"/>
              <a:t>dadd</a:t>
            </a:r>
            <a:endParaRPr lang="en-US" dirty="0" smtClean="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D7015F8F-FD8C-45D2-813A-B4B585825C04}"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t>
            </a:r>
            <a:r>
              <a:rPr lang="en-US" dirty="0" err="1" smtClean="0"/>
              <a:t>Bytecode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iconst_3</a:t>
            </a:r>
          </a:p>
          <a:p>
            <a:pPr>
              <a:buNone/>
            </a:pPr>
            <a:r>
              <a:rPr lang="en-US" dirty="0" err="1" smtClean="0"/>
              <a:t>bipush</a:t>
            </a:r>
            <a:r>
              <a:rPr lang="en-US" dirty="0" smtClean="0"/>
              <a:t> 6</a:t>
            </a:r>
          </a:p>
          <a:p>
            <a:pPr>
              <a:buNone/>
            </a:pPr>
            <a:r>
              <a:rPr lang="en-US" dirty="0" err="1" smtClean="0"/>
              <a:t>Iadd</a:t>
            </a:r>
            <a:endParaRPr lang="en-US" dirty="0" smtClean="0"/>
          </a:p>
          <a:p>
            <a:pPr>
              <a:buNone/>
            </a:pPr>
            <a:r>
              <a:rPr lang="en-US" dirty="0" err="1" smtClean="0"/>
              <a:t>sipush</a:t>
            </a:r>
            <a:r>
              <a:rPr lang="en-US" dirty="0" smtClean="0"/>
              <a:t> 130</a:t>
            </a:r>
          </a:p>
          <a:p>
            <a:pPr>
              <a:buNone/>
            </a:pPr>
            <a:r>
              <a:rPr lang="en-US" dirty="0" err="1" smtClean="0"/>
              <a:t>iadd</a:t>
            </a:r>
            <a:endParaRPr lang="en-US" dirty="0" smtClean="0"/>
          </a:p>
          <a:p>
            <a:pPr>
              <a:buNone/>
            </a:pPr>
            <a:endParaRPr lang="en-US"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D7015F8F-FD8C-45D2-813A-B4B585825C04}"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Invocation</a:t>
            </a:r>
            <a:endParaRPr lang="en-US" dirty="0"/>
          </a:p>
        </p:txBody>
      </p:sp>
      <p:pic>
        <p:nvPicPr>
          <p:cNvPr id="7" name="Content Placeholder 6" descr="figure16-2.bmp"/>
          <p:cNvPicPr>
            <a:picLocks noGrp="1" noChangeAspect="1"/>
          </p:cNvPicPr>
          <p:nvPr>
            <p:ph idx="1"/>
          </p:nvPr>
        </p:nvPicPr>
        <p:blipFill>
          <a:blip r:embed="rId3" cstate="print"/>
          <a:stretch>
            <a:fillRect/>
          </a:stretch>
        </p:blipFill>
        <p:spPr>
          <a:xfrm>
            <a:off x="1202125" y="1600200"/>
            <a:ext cx="6739749" cy="4525963"/>
          </a:xfrm>
        </p:spPr>
      </p:pic>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D7015F8F-FD8C-45D2-813A-B4B585825C04}" type="slidenum">
              <a:rPr lang="en-US" smtClean="0"/>
              <a:pPr>
                <a:defRPr/>
              </a:pPr>
              <a:t>63</a:t>
            </a:fld>
            <a:endParaRPr lang="en-US"/>
          </a:p>
        </p:txBody>
      </p:sp>
      <p:sp>
        <p:nvSpPr>
          <p:cNvPr id="8" name="TextBox 7"/>
          <p:cNvSpPr txBox="1"/>
          <p:nvPr/>
        </p:nvSpPr>
        <p:spPr>
          <a:xfrm>
            <a:off x="381000" y="1600200"/>
            <a:ext cx="2667000" cy="830997"/>
          </a:xfrm>
          <a:prstGeom prst="rect">
            <a:avLst/>
          </a:prstGeom>
          <a:noFill/>
        </p:spPr>
        <p:txBody>
          <a:bodyPr wrap="square" rtlCol="0">
            <a:spAutoFit/>
          </a:bodyPr>
          <a:lstStyle/>
          <a:p>
            <a:r>
              <a:rPr lang="en-US" sz="2400" dirty="0" smtClean="0"/>
              <a:t>Java stack holds the stack frames</a:t>
            </a:r>
            <a:endParaRPr 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figure16-3.bmp"/>
          <p:cNvPicPr>
            <a:picLocks noGrp="1" noChangeAspect="1"/>
          </p:cNvPicPr>
          <p:nvPr>
            <p:ph idx="1"/>
          </p:nvPr>
        </p:nvPicPr>
        <p:blipFill>
          <a:blip r:embed="rId3" cstate="print"/>
          <a:stretch>
            <a:fillRect/>
          </a:stretch>
        </p:blipFill>
        <p:spPr>
          <a:xfrm rot="60000">
            <a:off x="1066799" y="152400"/>
            <a:ext cx="6591103" cy="6553200"/>
          </a:xfrm>
        </p:spPr>
      </p:pic>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D7015F8F-FD8C-45D2-813A-B4B585825C04}"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Stack Architecture</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Register-oriented architectures are faster</a:t>
            </a:r>
          </a:p>
          <a:p>
            <a:pPr lvl="1"/>
            <a:r>
              <a:rPr lang="en-US" dirty="0" smtClean="0"/>
              <a:t>Minimizes time-consuming memory references</a:t>
            </a:r>
          </a:p>
          <a:p>
            <a:r>
              <a:rPr lang="en-US" dirty="0" smtClean="0"/>
              <a:t>Stack-oriented architectures are slower</a:t>
            </a:r>
          </a:p>
          <a:p>
            <a:pPr lvl="1"/>
            <a:r>
              <a:rPr lang="en-US" dirty="0" smtClean="0"/>
              <a:t>Operands on the stack … i.e. in memory</a:t>
            </a:r>
          </a:p>
          <a:p>
            <a:r>
              <a:rPr lang="en-US" dirty="0" smtClean="0"/>
              <a:t>JVM is a </a:t>
            </a:r>
            <a:r>
              <a:rPr lang="en-US" i="1" dirty="0" smtClean="0"/>
              <a:t>virtual</a:t>
            </a:r>
            <a:r>
              <a:rPr lang="en-US" dirty="0" smtClean="0"/>
              <a:t> machine </a:t>
            </a:r>
          </a:p>
          <a:p>
            <a:pPr lvl="1"/>
            <a:r>
              <a:rPr lang="en-US" dirty="0" smtClean="0"/>
              <a:t>Implemented as a program</a:t>
            </a:r>
          </a:p>
          <a:p>
            <a:pPr lvl="2"/>
            <a:r>
              <a:rPr lang="en-US" dirty="0" smtClean="0"/>
              <a:t>Registers are represented by variables</a:t>
            </a:r>
          </a:p>
          <a:p>
            <a:pPr lvl="2"/>
            <a:r>
              <a:rPr lang="en-US" dirty="0" smtClean="0"/>
              <a:t>Variables are in memory</a:t>
            </a:r>
          </a:p>
          <a:p>
            <a:pPr lvl="2"/>
            <a:r>
              <a:rPr lang="en-US" dirty="0" smtClean="0"/>
              <a:t>“Register access”  = = memory access</a:t>
            </a:r>
            <a:endParaRPr lang="en-US"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D7015F8F-FD8C-45D2-813A-B4B585825C04}" type="slidenum">
              <a:rPr lang="en-US" smtClean="0"/>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Stack Architecture</a:t>
            </a:r>
            <a:endParaRPr lang="en-US" dirty="0"/>
          </a:p>
        </p:txBody>
      </p:sp>
      <p:sp>
        <p:nvSpPr>
          <p:cNvPr id="3" name="Content Placeholder 2"/>
          <p:cNvSpPr>
            <a:spLocks noGrp="1"/>
          </p:cNvSpPr>
          <p:nvPr>
            <p:ph idx="1"/>
          </p:nvPr>
        </p:nvSpPr>
        <p:spPr/>
        <p:txBody>
          <a:bodyPr/>
          <a:lstStyle/>
          <a:p>
            <a:r>
              <a:rPr lang="en-US" dirty="0" smtClean="0"/>
              <a:t>So… register architecture has no performance benefit over stack architecture</a:t>
            </a:r>
          </a:p>
          <a:p>
            <a:r>
              <a:rPr lang="en-US" dirty="0" smtClean="0"/>
              <a:t>And …</a:t>
            </a:r>
          </a:p>
          <a:p>
            <a:pPr lvl="1"/>
            <a:r>
              <a:rPr lang="en-US" dirty="0" smtClean="0"/>
              <a:t>When operands are on a stack, don’t need extra fields in the instruction to say where operands are…</a:t>
            </a:r>
          </a:p>
          <a:p>
            <a:pPr lvl="1"/>
            <a:r>
              <a:rPr lang="en-US" dirty="0" smtClean="0"/>
              <a:t>So, instructions are short </a:t>
            </a:r>
          </a:p>
          <a:p>
            <a:pPr lvl="1"/>
            <a:r>
              <a:rPr lang="en-US" dirty="0" smtClean="0"/>
              <a:t>And performance is improved.</a:t>
            </a:r>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D7015F8F-FD8C-45D2-813A-B4B585825C04}" type="slidenum">
              <a:rPr lang="en-US" smtClean="0"/>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5299" name="Footer Placeholder 4"/>
          <p:cNvSpPr>
            <a:spLocks noGrp="1"/>
          </p:cNvSpPr>
          <p:nvPr>
            <p:ph type="ftr" sz="quarter" idx="11"/>
          </p:nvPr>
        </p:nvSpPr>
        <p:spPr>
          <a:noFill/>
        </p:spPr>
        <p:txBody>
          <a:bodyPr/>
          <a:lstStyle/>
          <a:p>
            <a:r>
              <a:rPr lang="en-US" smtClean="0"/>
              <a:t>SYSC 5704: Elements of Computer Systems</a:t>
            </a:r>
          </a:p>
        </p:txBody>
      </p:sp>
      <p:sp>
        <p:nvSpPr>
          <p:cNvPr id="55300" name="Slide Number Placeholder 5"/>
          <p:cNvSpPr>
            <a:spLocks noGrp="1"/>
          </p:cNvSpPr>
          <p:nvPr>
            <p:ph type="sldNum" sz="quarter" idx="12"/>
          </p:nvPr>
        </p:nvSpPr>
        <p:spPr>
          <a:noFill/>
        </p:spPr>
        <p:txBody>
          <a:bodyPr/>
          <a:lstStyle/>
          <a:p>
            <a:fld id="{0E8A7BC8-5E13-4784-8AF6-52609F8BCA40}" type="slidenum">
              <a:rPr lang="en-US" smtClean="0"/>
              <a:pPr/>
              <a:t>67</a:t>
            </a:fld>
            <a:endParaRPr lang="en-US" smtClean="0"/>
          </a:p>
        </p:txBody>
      </p:sp>
      <p:sp>
        <p:nvSpPr>
          <p:cNvPr id="55301" name="Rectangle 2"/>
          <p:cNvSpPr>
            <a:spLocks noGrp="1" noChangeArrowheads="1"/>
          </p:cNvSpPr>
          <p:nvPr>
            <p:ph type="title"/>
          </p:nvPr>
        </p:nvSpPr>
        <p:spPr/>
        <p:txBody>
          <a:bodyPr/>
          <a:lstStyle/>
          <a:p>
            <a:pPr eaLnBrk="1" hangingPunct="1"/>
            <a:r>
              <a:rPr lang="en-US" smtClean="0"/>
              <a:t>Next Lecture</a:t>
            </a:r>
          </a:p>
        </p:txBody>
      </p:sp>
      <p:sp>
        <p:nvSpPr>
          <p:cNvPr id="55302" name="Rectangle 3"/>
          <p:cNvSpPr>
            <a:spLocks noGrp="1" noChangeArrowheads="1"/>
          </p:cNvSpPr>
          <p:nvPr>
            <p:ph type="body" idx="1"/>
          </p:nvPr>
        </p:nvSpPr>
        <p:spPr/>
        <p:txBody>
          <a:bodyPr/>
          <a:lstStyle/>
          <a:p>
            <a:pPr eaLnBrk="1" hangingPunct="1"/>
            <a:r>
              <a:rPr lang="en-US" smtClean="0"/>
              <a:t>Micro Architecture</a:t>
            </a:r>
          </a:p>
          <a:p>
            <a:pPr eaLnBrk="1" hangingPunct="1"/>
            <a:endParaRPr lang="en-US" smtClean="0"/>
          </a:p>
          <a:p>
            <a:pPr eaLnBrk="1" hangingPunct="1"/>
            <a:r>
              <a:rPr lang="en-US" smtClean="0"/>
              <a:t>Murdocca, Chapter 5: Datapath and Control</a:t>
            </a: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6147" name="Footer Placeholder 4"/>
          <p:cNvSpPr>
            <a:spLocks noGrp="1"/>
          </p:cNvSpPr>
          <p:nvPr>
            <p:ph type="ftr" sz="quarter" idx="11"/>
          </p:nvPr>
        </p:nvSpPr>
        <p:spPr>
          <a:noFill/>
        </p:spPr>
        <p:txBody>
          <a:bodyPr/>
          <a:lstStyle/>
          <a:p>
            <a:r>
              <a:rPr lang="en-US" smtClean="0"/>
              <a:t>SYSC 5704: Elements of Computer Systems</a:t>
            </a:r>
          </a:p>
        </p:txBody>
      </p:sp>
      <p:sp>
        <p:nvSpPr>
          <p:cNvPr id="6148" name="Slide Number Placeholder 5"/>
          <p:cNvSpPr>
            <a:spLocks noGrp="1"/>
          </p:cNvSpPr>
          <p:nvPr>
            <p:ph type="sldNum" sz="quarter" idx="12"/>
          </p:nvPr>
        </p:nvSpPr>
        <p:spPr>
          <a:noFill/>
        </p:spPr>
        <p:txBody>
          <a:bodyPr/>
          <a:lstStyle/>
          <a:p>
            <a:fld id="{D29A6450-8171-4D0C-8B33-AB243194895B}" type="slidenum">
              <a:rPr lang="en-US" smtClean="0"/>
              <a:pPr/>
              <a:t>7</a:t>
            </a:fld>
            <a:endParaRPr lang="en-US" smtClean="0"/>
          </a:p>
        </p:txBody>
      </p:sp>
      <p:sp>
        <p:nvSpPr>
          <p:cNvPr id="6149" name="Rectangle 2"/>
          <p:cNvSpPr>
            <a:spLocks noGrp="1" noChangeArrowheads="1"/>
          </p:cNvSpPr>
          <p:nvPr>
            <p:ph type="title"/>
          </p:nvPr>
        </p:nvSpPr>
        <p:spPr/>
        <p:txBody>
          <a:bodyPr/>
          <a:lstStyle/>
          <a:p>
            <a:pPr eaLnBrk="1" hangingPunct="1"/>
            <a:r>
              <a:rPr lang="en-US" sz="4000" smtClean="0"/>
              <a:t>Memory Organization &amp; Addressing</a:t>
            </a:r>
          </a:p>
        </p:txBody>
      </p:sp>
      <p:sp>
        <p:nvSpPr>
          <p:cNvPr id="6150" name="Rectangle 3"/>
          <p:cNvSpPr>
            <a:spLocks noGrp="1" noChangeArrowheads="1"/>
          </p:cNvSpPr>
          <p:nvPr>
            <p:ph type="body" idx="1"/>
          </p:nvPr>
        </p:nvSpPr>
        <p:spPr>
          <a:xfrm>
            <a:off x="457200" y="1371600"/>
            <a:ext cx="8229600" cy="4525963"/>
          </a:xfrm>
        </p:spPr>
        <p:txBody>
          <a:bodyPr/>
          <a:lstStyle/>
          <a:p>
            <a:pPr eaLnBrk="1" hangingPunct="1">
              <a:lnSpc>
                <a:spcPct val="80000"/>
              </a:lnSpc>
            </a:pPr>
            <a:r>
              <a:rPr lang="en-US" sz="2000" b="1" smtClean="0"/>
              <a:t>Separation of address and data</a:t>
            </a:r>
          </a:p>
          <a:p>
            <a:pPr lvl="1" eaLnBrk="1" hangingPunct="1">
              <a:lnSpc>
                <a:spcPct val="80000"/>
              </a:lnSpc>
            </a:pPr>
            <a:r>
              <a:rPr lang="en-US" sz="2000" smtClean="0"/>
              <a:t>Every memory cell has an address</a:t>
            </a:r>
          </a:p>
          <a:p>
            <a:pPr lvl="1" eaLnBrk="1" hangingPunct="1">
              <a:lnSpc>
                <a:spcPct val="80000"/>
              </a:lnSpc>
            </a:pPr>
            <a:r>
              <a:rPr lang="en-US" sz="2000" smtClean="0"/>
              <a:t>Every memory cell has contents (data)</a:t>
            </a:r>
          </a:p>
          <a:p>
            <a:pPr lvl="1" eaLnBrk="1" hangingPunct="1">
              <a:lnSpc>
                <a:spcPct val="80000"/>
              </a:lnSpc>
            </a:pPr>
            <a:r>
              <a:rPr lang="en-US" sz="2000" smtClean="0"/>
              <a:t>Address </a:t>
            </a:r>
            <a:r>
              <a:rPr lang="el-GR" sz="2000" smtClean="0">
                <a:cs typeface="Arial" charset="0"/>
              </a:rPr>
              <a:t>≈</a:t>
            </a:r>
            <a:r>
              <a:rPr lang="en-US" sz="2000" smtClean="0">
                <a:cs typeface="Arial" charset="0"/>
              </a:rPr>
              <a:t> Pointer, Reference</a:t>
            </a:r>
          </a:p>
          <a:p>
            <a:pPr lvl="1" eaLnBrk="1" hangingPunct="1">
              <a:lnSpc>
                <a:spcPct val="80000"/>
              </a:lnSpc>
            </a:pPr>
            <a:r>
              <a:rPr lang="en-US" sz="2000" smtClean="0">
                <a:cs typeface="Arial" charset="0"/>
              </a:rPr>
              <a:t>Heart of dynamic memory allocation, stacks, arrays, heaps …..  </a:t>
            </a:r>
            <a:endParaRPr lang="el-GR" sz="2000" smtClean="0">
              <a:cs typeface="Arial" charset="0"/>
            </a:endParaRPr>
          </a:p>
          <a:p>
            <a:pPr eaLnBrk="1" hangingPunct="1">
              <a:lnSpc>
                <a:spcPct val="80000"/>
              </a:lnSpc>
            </a:pPr>
            <a:r>
              <a:rPr lang="en-US" sz="2000" b="1" smtClean="0"/>
              <a:t>Big/Little Endian</a:t>
            </a:r>
          </a:p>
          <a:p>
            <a:pPr lvl="1" eaLnBrk="1" hangingPunct="1">
              <a:lnSpc>
                <a:spcPct val="80000"/>
              </a:lnSpc>
            </a:pPr>
            <a:r>
              <a:rPr lang="en-US" sz="2000" smtClean="0"/>
              <a:t>Data comes in 8 (byte), 16 (word), 32(doubleword), and 64 (quadword) bits</a:t>
            </a:r>
          </a:p>
          <a:p>
            <a:pPr lvl="1" eaLnBrk="1" hangingPunct="1">
              <a:lnSpc>
                <a:spcPct val="80000"/>
              </a:lnSpc>
            </a:pPr>
            <a:r>
              <a:rPr lang="en-US" sz="2000" smtClean="0"/>
              <a:t>Multiple bytes stored in sequential addresses but in what order ?</a:t>
            </a:r>
          </a:p>
          <a:p>
            <a:pPr lvl="1" eaLnBrk="1" hangingPunct="1">
              <a:lnSpc>
                <a:spcPct val="80000"/>
              </a:lnSpc>
            </a:pPr>
            <a:r>
              <a:rPr lang="en-US" sz="2000" smtClean="0"/>
              <a:t>Big Endian: MSbyte is located as lowest address (Motorola)</a:t>
            </a:r>
          </a:p>
          <a:p>
            <a:pPr lvl="1" eaLnBrk="1" hangingPunct="1">
              <a:lnSpc>
                <a:spcPct val="80000"/>
              </a:lnSpc>
            </a:pPr>
            <a:r>
              <a:rPr lang="en-US" sz="2000" smtClean="0"/>
              <a:t>Little Endian: LSbyte is located at lowest address. (Intel)</a:t>
            </a:r>
          </a:p>
          <a:p>
            <a:pPr eaLnBrk="1" hangingPunct="1">
              <a:lnSpc>
                <a:spcPct val="80000"/>
              </a:lnSpc>
            </a:pPr>
            <a:r>
              <a:rPr lang="en-US" sz="2000" b="1" smtClean="0"/>
              <a:t>Alignment</a:t>
            </a:r>
          </a:p>
          <a:p>
            <a:pPr lvl="1" eaLnBrk="1" hangingPunct="1">
              <a:lnSpc>
                <a:spcPct val="80000"/>
              </a:lnSpc>
            </a:pPr>
            <a:r>
              <a:rPr lang="en-US" sz="2000" smtClean="0"/>
              <a:t>Many architectures (eg. Pentium) require </a:t>
            </a:r>
            <a:r>
              <a:rPr lang="en-US" sz="2000" smtClean="0">
                <a:solidFill>
                  <a:schemeClr val="accent2"/>
                </a:solidFill>
              </a:rPr>
              <a:t>words</a:t>
            </a:r>
            <a:r>
              <a:rPr lang="en-US" sz="2000" smtClean="0"/>
              <a:t> to be aligned on their natural boundaries</a:t>
            </a:r>
          </a:p>
          <a:p>
            <a:pPr lvl="2" eaLnBrk="1" hangingPunct="1">
              <a:lnSpc>
                <a:spcPct val="80000"/>
              </a:lnSpc>
            </a:pPr>
            <a:r>
              <a:rPr lang="en-US" sz="2000" smtClean="0"/>
              <a:t>4-byte word may begin at address 0, 4, 8 etc. but not 1 or 2</a:t>
            </a:r>
          </a:p>
          <a:p>
            <a:pPr lvl="2" eaLnBrk="1" hangingPunct="1">
              <a:lnSpc>
                <a:spcPct val="80000"/>
              </a:lnSpc>
            </a:pPr>
            <a:r>
              <a:rPr lang="en-US" sz="2000" smtClean="0"/>
              <a:t>8-byte word may begin at address 0, 8, 16, etc. but not 4 or 6</a:t>
            </a: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7171" name="Footer Placeholder 4"/>
          <p:cNvSpPr>
            <a:spLocks noGrp="1"/>
          </p:cNvSpPr>
          <p:nvPr>
            <p:ph type="ftr" sz="quarter" idx="11"/>
          </p:nvPr>
        </p:nvSpPr>
        <p:spPr>
          <a:noFill/>
        </p:spPr>
        <p:txBody>
          <a:bodyPr/>
          <a:lstStyle/>
          <a:p>
            <a:r>
              <a:rPr lang="en-US" smtClean="0"/>
              <a:t>SYSC 5704: Elements of Computer Systems</a:t>
            </a:r>
          </a:p>
        </p:txBody>
      </p:sp>
      <p:sp>
        <p:nvSpPr>
          <p:cNvPr id="7172" name="Slide Number Placeholder 5"/>
          <p:cNvSpPr>
            <a:spLocks noGrp="1"/>
          </p:cNvSpPr>
          <p:nvPr>
            <p:ph type="sldNum" sz="quarter" idx="12"/>
          </p:nvPr>
        </p:nvSpPr>
        <p:spPr>
          <a:noFill/>
        </p:spPr>
        <p:txBody>
          <a:bodyPr/>
          <a:lstStyle/>
          <a:p>
            <a:fld id="{8C40EC0F-BCB4-4135-A65A-20BC94215447}" type="slidenum">
              <a:rPr lang="en-US" smtClean="0"/>
              <a:pPr/>
              <a:t>8</a:t>
            </a:fld>
            <a:endParaRPr lang="en-US" smtClean="0"/>
          </a:p>
        </p:txBody>
      </p:sp>
      <p:sp>
        <p:nvSpPr>
          <p:cNvPr id="7173" name="Rectangle 2"/>
          <p:cNvSpPr>
            <a:spLocks noGrp="1" noChangeArrowheads="1"/>
          </p:cNvSpPr>
          <p:nvPr>
            <p:ph type="title"/>
          </p:nvPr>
        </p:nvSpPr>
        <p:spPr/>
        <p:txBody>
          <a:bodyPr/>
          <a:lstStyle/>
          <a:p>
            <a:pPr eaLnBrk="1" hangingPunct="1"/>
            <a:r>
              <a:rPr lang="en-US" smtClean="0"/>
              <a:t>Memory Access Times</a:t>
            </a:r>
          </a:p>
        </p:txBody>
      </p:sp>
      <p:sp>
        <p:nvSpPr>
          <p:cNvPr id="7174" name="Rectangle 3"/>
          <p:cNvSpPr>
            <a:spLocks noGrp="1" noChangeArrowheads="1"/>
          </p:cNvSpPr>
          <p:nvPr>
            <p:ph type="body" idx="1"/>
          </p:nvPr>
        </p:nvSpPr>
        <p:spPr/>
        <p:txBody>
          <a:bodyPr/>
          <a:lstStyle/>
          <a:p>
            <a:r>
              <a:rPr lang="en-US" sz="2400" smtClean="0"/>
              <a:t>Memory access :</a:t>
            </a:r>
          </a:p>
          <a:p>
            <a:pPr lvl="1"/>
            <a:r>
              <a:rPr lang="en-US" sz="2400" smtClean="0"/>
              <a:t>Most common operation; Potential performance bottleneck</a:t>
            </a:r>
          </a:p>
          <a:p>
            <a:pPr lvl="1"/>
            <a:r>
              <a:rPr lang="en-US" sz="2400" smtClean="0"/>
              <a:t>Synchronized around system clock, or some sub-multiple of the system clock. </a:t>
            </a:r>
          </a:p>
          <a:p>
            <a:pPr>
              <a:buFontTx/>
              <a:buAutoNum type="arabicPeriod"/>
            </a:pPr>
            <a:r>
              <a:rPr lang="en-US" sz="2400" smtClean="0"/>
              <a:t>Clock = System Clock = CPU clock</a:t>
            </a:r>
          </a:p>
          <a:p>
            <a:pPr>
              <a:buFontTx/>
              <a:buAutoNum type="arabicPeriod"/>
            </a:pPr>
            <a:r>
              <a:rPr lang="en-US" sz="2400" smtClean="0"/>
              <a:t>Bus Clock: Usually much slower</a:t>
            </a:r>
          </a:p>
          <a:p>
            <a:pPr lvl="1"/>
            <a:r>
              <a:rPr lang="en-US" sz="2000" smtClean="0"/>
              <a:t>e.g. CPUs in 100 MHz to 2 GHz range use 400MHz, 133MHz, 100MHz, or 66 MHz bus clocks (often, speed is selectable)</a:t>
            </a:r>
          </a:p>
          <a:p>
            <a:pPr lvl="1">
              <a:buFontTx/>
              <a:buChar char="•"/>
            </a:pPr>
            <a:r>
              <a:rPr lang="en-US" sz="2400" smtClean="0"/>
              <a:t>Goal: 1 memory cycle takes 1 bus cycle, but that means several clock cycles!</a:t>
            </a: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Memory Read Cycle</a:t>
            </a:r>
          </a:p>
        </p:txBody>
      </p:sp>
      <p:sp>
        <p:nvSpPr>
          <p:cNvPr id="8195" name="Content Placeholder 2"/>
          <p:cNvSpPr>
            <a:spLocks noGrp="1"/>
          </p:cNvSpPr>
          <p:nvPr>
            <p:ph idx="1"/>
          </p:nvPr>
        </p:nvSpPr>
        <p:spPr>
          <a:xfrm>
            <a:off x="457200" y="1143000"/>
            <a:ext cx="8229600" cy="4525963"/>
          </a:xfrm>
        </p:spPr>
        <p:txBody>
          <a:bodyPr/>
          <a:lstStyle/>
          <a:p>
            <a:pPr>
              <a:buFontTx/>
              <a:buNone/>
            </a:pPr>
            <a:r>
              <a:rPr lang="en-US" sz="1800" smtClean="0"/>
              <a:t>http://webster.cs.ucr.edu/AoA/Windows/HTML/SystemOrganizationa4.html</a:t>
            </a:r>
          </a:p>
        </p:txBody>
      </p:sp>
      <p:sp>
        <p:nvSpPr>
          <p:cNvPr id="819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8197" name="Footer Placeholder 4"/>
          <p:cNvSpPr>
            <a:spLocks noGrp="1"/>
          </p:cNvSpPr>
          <p:nvPr>
            <p:ph type="ftr" sz="quarter" idx="11"/>
          </p:nvPr>
        </p:nvSpPr>
        <p:spPr>
          <a:noFill/>
        </p:spPr>
        <p:txBody>
          <a:bodyPr/>
          <a:lstStyle/>
          <a:p>
            <a:r>
              <a:rPr lang="en-US" smtClean="0"/>
              <a:t>SYSC 5704: Elements of Computer Systems</a:t>
            </a:r>
          </a:p>
        </p:txBody>
      </p:sp>
      <p:sp>
        <p:nvSpPr>
          <p:cNvPr id="8198" name="Slide Number Placeholder 5"/>
          <p:cNvSpPr>
            <a:spLocks noGrp="1"/>
          </p:cNvSpPr>
          <p:nvPr>
            <p:ph type="sldNum" sz="quarter" idx="12"/>
          </p:nvPr>
        </p:nvSpPr>
        <p:spPr>
          <a:noFill/>
        </p:spPr>
        <p:txBody>
          <a:bodyPr/>
          <a:lstStyle/>
          <a:p>
            <a:fld id="{3F2A2118-B487-4787-95ED-06D6B7CE7485}" type="slidenum">
              <a:rPr lang="en-US" smtClean="0"/>
              <a:pPr/>
              <a:t>9</a:t>
            </a:fld>
            <a:endParaRPr lang="en-US" smtClean="0"/>
          </a:p>
        </p:txBody>
      </p:sp>
      <p:pic>
        <p:nvPicPr>
          <p:cNvPr id="8199" name="Picture 7" descr="SystemOrganization11.gif"/>
          <p:cNvPicPr>
            <a:picLocks noChangeAspect="1"/>
          </p:cNvPicPr>
          <p:nvPr/>
        </p:nvPicPr>
        <p:blipFill>
          <a:blip r:embed="rId3" cstate="print"/>
          <a:srcRect/>
          <a:stretch>
            <a:fillRect/>
          </a:stretch>
        </p:blipFill>
        <p:spPr bwMode="auto">
          <a:xfrm>
            <a:off x="200025" y="1524000"/>
            <a:ext cx="5591175" cy="2438400"/>
          </a:xfrm>
          <a:prstGeom prst="rect">
            <a:avLst/>
          </a:prstGeom>
          <a:noFill/>
          <a:ln w="9525">
            <a:noFill/>
            <a:miter lim="800000"/>
            <a:headEnd/>
            <a:tailEnd/>
          </a:ln>
        </p:spPr>
      </p:pic>
      <p:pic>
        <p:nvPicPr>
          <p:cNvPr id="8200" name="Picture 8" descr="SystemOrganization14.gif"/>
          <p:cNvPicPr>
            <a:picLocks noChangeAspect="1"/>
          </p:cNvPicPr>
          <p:nvPr/>
        </p:nvPicPr>
        <p:blipFill>
          <a:blip r:embed="rId4" cstate="print"/>
          <a:srcRect/>
          <a:stretch>
            <a:fillRect/>
          </a:stretch>
        </p:blipFill>
        <p:spPr bwMode="auto">
          <a:xfrm>
            <a:off x="3171825" y="3581400"/>
            <a:ext cx="5591175" cy="2705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PRRESPONSE4" val="7"/>
  <p:tag name="PRRESPONSE8" val="3"/>
  <p:tag name="POWERPOINTVERSION" val="12.0"/>
  <p:tag name="ANSWERNOWSTYLE" val="-1"/>
  <p:tag name="COUNTDOWNSECONDS" val="10"/>
  <p:tag name="BACKUPMAINTENANCE" val="7"/>
  <p:tag name="AUTOUPDATEALIASES" val="True"/>
  <p:tag name="BUBBLESIZEVISIBLE" val="True"/>
  <p:tag name="CUSTOMCELLFORECOLOR" val="-16777216"/>
  <p:tag name="USESCHEMECOLORS" val="True"/>
  <p:tag name="AUTOSIZEGRID" val="True"/>
  <p:tag name="CHARTLABELS" val="0"/>
  <p:tag name="INCLUDEPPT" val="True"/>
  <p:tag name="ZEROBASED" val="False"/>
  <p:tag name="FIBNUMRESULTS" val="5"/>
  <p:tag name="PRRESPONSE3" val="8"/>
  <p:tag name="PRRESPONSE9" val="2"/>
  <p:tag name="USESECONDARYMONITOR" val="True"/>
  <p:tag name="RESPCOUNTERFORMAT" val="0"/>
  <p:tag name="CHARTVALUEFORMAT" val="0%"/>
  <p:tag name="TEAMSINLEADERBOARD" val="5"/>
  <p:tag name="CUSTOMGRIDBACKCOLOR" val="-2830136"/>
  <p:tag name="DISPLAYDEVICENUMBER" val="True"/>
  <p:tag name="GRIDPOSITION" val="1"/>
  <p:tag name="PARTLISTDEFAULT" val="0"/>
  <p:tag name="AUTOADJUSTPARTRANGE" val="True"/>
  <p:tag name="PRRESPONSE1" val="10"/>
  <p:tag name="PRRESPONSE7" val="4"/>
  <p:tag name="BULLETTYPE" val="3"/>
  <p:tag name="NUMRESPONSES" val="1"/>
  <p:tag name="PARTICIPANTSINLEADERBOARD" val="5"/>
  <p:tag name="CUSTOMCELLBACKCOLOR1" val="-657956"/>
  <p:tag name="GRIDOPACITY" val="90"/>
  <p:tag name="MULTIRESPDIVISOR" val="1"/>
  <p:tag name="CHARTSCALE" val="True"/>
  <p:tag name="PRRESPONSE5" val="6"/>
  <p:tag name="SHOWBARVISIBLE" val="True"/>
  <p:tag name="BACKUPSESSIONS" val="True"/>
  <p:tag name="BUBBLEVALUEFORMAT" val="0.0"/>
  <p:tag name="DISPLAYDEVICEID" val="True"/>
  <p:tag name="CORRECTPOINTVALUE" val="100"/>
  <p:tag name="FIBINCLUDEOTHER" val="True"/>
  <p:tag name="TPVERSION" val="2008"/>
  <p:tag name="REVIEWONLY" val="False"/>
  <p:tag name="CUSTOMCELLBACKCOLOR3" val="-268652"/>
  <p:tag name="RESETCHARTS" val="True"/>
  <p:tag name="PRRESPONSE2" val="9"/>
  <p:tag name="RESPCOUNTERSTYLE" val="-1"/>
  <p:tag name="BUBBLEGROUPING" val="3"/>
  <p:tag name="INCORRECTPOINTVALUE" val="0"/>
  <p:tag name="PRRESPONSE10" val="1"/>
  <p:tag name="MAXRESPONDERS" val="5"/>
  <p:tag name="REALTIMEBACKUP" val="False"/>
  <p:tag name="INPUTSOURCE" val="1"/>
  <p:tag name="CHARTCOLORS" val="0"/>
  <p:tag name="ROTATIONINTERVAL" val="2"/>
  <p:tag name="PRRESPONSE6" val="5"/>
  <p:tag name="FIBDISPLAYRESULTS" val="True"/>
  <p:tag name="COUNTDOWNSTYLE" val="-1"/>
  <p:tag name="GRIDSIZE" val="{Width=800, Height=600}"/>
  <p:tag name="CUSTOMCELLBACKCOLOR4" val="-8355712"/>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6285</TotalTime>
  <Words>6008</Words>
  <Application>Microsoft Office PowerPoint</Application>
  <PresentationFormat>On-screen Show (4:3)</PresentationFormat>
  <Paragraphs>797</Paragraphs>
  <Slides>67</Slides>
  <Notes>34</Notes>
  <HiddenSlides>14</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Default Design</vt:lpstr>
      <vt:lpstr>Instruction Set Architecture (ISA)</vt:lpstr>
      <vt:lpstr>Objectives</vt:lpstr>
      <vt:lpstr>ISA</vt:lpstr>
      <vt:lpstr>Questions?</vt:lpstr>
      <vt:lpstr>Slide 5</vt:lpstr>
      <vt:lpstr>Instruction Execution Cycle</vt:lpstr>
      <vt:lpstr>Memory Organization &amp; Addressing</vt:lpstr>
      <vt:lpstr>Memory Access Times</vt:lpstr>
      <vt:lpstr>Memory Read Cycle</vt:lpstr>
      <vt:lpstr>Memory Write Cycle</vt:lpstr>
      <vt:lpstr>Instruction Rate</vt:lpstr>
      <vt:lpstr>CPU Internal Storage</vt:lpstr>
      <vt:lpstr>Typical CPU Registers</vt:lpstr>
      <vt:lpstr>Flag Register</vt:lpstr>
      <vt:lpstr>Slide 15</vt:lpstr>
      <vt:lpstr>Pentium II Condition codes</vt:lpstr>
      <vt:lpstr>Design Decisions for ISAs</vt:lpstr>
      <vt:lpstr>Example Design Issue</vt:lpstr>
      <vt:lpstr>Program: Y=(A-B)/(C+DxE)</vt:lpstr>
      <vt:lpstr>Conclusion</vt:lpstr>
      <vt:lpstr>Fixed versus Variable Length</vt:lpstr>
      <vt:lpstr>Architectural Developments</vt:lpstr>
      <vt:lpstr>CISC and RISC</vt:lpstr>
      <vt:lpstr>CISC vs RISC</vt:lpstr>
      <vt:lpstr>Principle of Orthogonality</vt:lpstr>
      <vt:lpstr>Instruction Types</vt:lpstr>
      <vt:lpstr>Branches/Jumps</vt:lpstr>
      <vt:lpstr>Nested Procedure Calls</vt:lpstr>
      <vt:lpstr>Use of stack for nested procedures</vt:lpstr>
      <vt:lpstr>Subroutine Linkage</vt:lpstr>
      <vt:lpstr>Subroutine Linkage</vt:lpstr>
      <vt:lpstr>Subroutine Linkage –  Using a Stack Frame</vt:lpstr>
      <vt:lpstr>Subroutine Linkage –  Using a Stack Frame</vt:lpstr>
      <vt:lpstr>Pentium Operation Types</vt:lpstr>
      <vt:lpstr>Slide 35</vt:lpstr>
      <vt:lpstr>Slide 36</vt:lpstr>
      <vt:lpstr>Slide 37</vt:lpstr>
      <vt:lpstr>Pentium II conditions for conditional jump and SETcc</vt:lpstr>
      <vt:lpstr>Addressing Modes</vt:lpstr>
      <vt:lpstr>Slide 40</vt:lpstr>
      <vt:lpstr>Slide 41</vt:lpstr>
      <vt:lpstr>Generic AL program</vt:lpstr>
      <vt:lpstr>Indexed addressing</vt:lpstr>
      <vt:lpstr>Stack addressing</vt:lpstr>
      <vt:lpstr>Pentium Addressing Mode Calculation</vt:lpstr>
      <vt:lpstr>Slide 46</vt:lpstr>
      <vt:lpstr>Slide 47</vt:lpstr>
      <vt:lpstr>Common instruction formats</vt:lpstr>
      <vt:lpstr>Instruction formats</vt:lpstr>
      <vt:lpstr>Pentium instruction formats</vt:lpstr>
      <vt:lpstr>Discussion</vt:lpstr>
      <vt:lpstr>Discussion: Exercise 4.14</vt:lpstr>
      <vt:lpstr>Discussion: Exercise 4.14</vt:lpstr>
      <vt:lpstr>The Von Neumann Bottleneck</vt:lpstr>
      <vt:lpstr>Java Virtual Machine</vt:lpstr>
      <vt:lpstr>Bytecode (and VMs)</vt:lpstr>
      <vt:lpstr>Slide 57</vt:lpstr>
      <vt:lpstr>Operand Stack  (not the Java stack)</vt:lpstr>
      <vt:lpstr>JVM is a stack-oriented architecture</vt:lpstr>
      <vt:lpstr>Bytecode Instruction Format</vt:lpstr>
      <vt:lpstr>Bytecode Instruction Format</vt:lpstr>
      <vt:lpstr>Sample Bytecode</vt:lpstr>
      <vt:lpstr>Method Invocation</vt:lpstr>
      <vt:lpstr>Slide 64</vt:lpstr>
      <vt:lpstr>Why a Stack Architecture</vt:lpstr>
      <vt:lpstr>Why a Stack Architecture</vt:lpstr>
      <vt:lpstr>Next Lecture</vt:lpstr>
    </vt:vector>
  </TitlesOfParts>
  <Company>Carleton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multilevel machines </dc:title>
  <dc:creator>cheryl</dc:creator>
  <cp:lastModifiedBy>Greg Franks</cp:lastModifiedBy>
  <cp:revision>389</cp:revision>
  <dcterms:created xsi:type="dcterms:W3CDTF">2008-07-21T18:02:15Z</dcterms:created>
  <dcterms:modified xsi:type="dcterms:W3CDTF">2012-09-25T22:47:27Z</dcterms:modified>
</cp:coreProperties>
</file>