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37.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35.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56" r:id="rId3"/>
    <p:sldId id="258" r:id="rId4"/>
    <p:sldId id="260" r:id="rId5"/>
    <p:sldId id="290" r:id="rId6"/>
    <p:sldId id="287" r:id="rId7"/>
    <p:sldId id="262" r:id="rId8"/>
    <p:sldId id="289" r:id="rId9"/>
    <p:sldId id="257" r:id="rId10"/>
    <p:sldId id="291" r:id="rId11"/>
    <p:sldId id="278" r:id="rId12"/>
    <p:sldId id="335" r:id="rId13"/>
    <p:sldId id="336" r:id="rId14"/>
    <p:sldId id="337" r:id="rId15"/>
    <p:sldId id="338" r:id="rId16"/>
    <p:sldId id="304" r:id="rId17"/>
    <p:sldId id="339" r:id="rId18"/>
    <p:sldId id="353" r:id="rId19"/>
    <p:sldId id="340" r:id="rId20"/>
    <p:sldId id="341" r:id="rId21"/>
    <p:sldId id="346" r:id="rId22"/>
    <p:sldId id="351" r:id="rId23"/>
    <p:sldId id="352" r:id="rId24"/>
    <p:sldId id="342" r:id="rId25"/>
    <p:sldId id="313" r:id="rId26"/>
    <p:sldId id="347" r:id="rId27"/>
    <p:sldId id="321" r:id="rId28"/>
    <p:sldId id="318" r:id="rId29"/>
    <p:sldId id="320" r:id="rId30"/>
    <p:sldId id="323" r:id="rId31"/>
    <p:sldId id="324" r:id="rId32"/>
    <p:sldId id="325" r:id="rId33"/>
    <p:sldId id="327" r:id="rId34"/>
    <p:sldId id="328" r:id="rId35"/>
    <p:sldId id="329" r:id="rId36"/>
    <p:sldId id="330" r:id="rId37"/>
    <p:sldId id="331" r:id="rId38"/>
    <p:sldId id="332" r:id="rId39"/>
    <p:sldId id="333" r:id="rId40"/>
    <p:sldId id="334" r:id="rId41"/>
    <p:sldId id="343" r:id="rId42"/>
    <p:sldId id="344" r:id="rId43"/>
    <p:sldId id="354" r:id="rId44"/>
    <p:sldId id="355" r:id="rId45"/>
    <p:sldId id="345" r:id="rId46"/>
  </p:sldIdLst>
  <p:sldSz cx="9144000" cy="6858000" type="screen4x3"/>
  <p:notesSz cx="7315200" cy="9601200"/>
  <p:custDataLst>
    <p:tags r:id="rId4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352" autoAdjust="0"/>
  </p:normalViewPr>
  <p:slideViewPr>
    <p:cSldViewPr>
      <p:cViewPr varScale="1">
        <p:scale>
          <a:sx n="62" d="100"/>
          <a:sy n="62" d="100"/>
        </p:scale>
        <p:origin x="-26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2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409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4710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410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281827F3-2B18-4EFD-9F9A-B7FE60C3826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dugen.wiley.com/edugen/courses/crs1656/reference/xlinks/murdocca3881c03xlinks.xform?id=murdocca3881c03-sec2-0001"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edugen.wiley.com/edugen/courses/crs1656/reference/xlinks/murdocca3881c03xlinks.xform?id=murdocca3881c03-fig-0023" TargetMode="External"/><Relationship Id="rId4" Type="http://schemas.openxmlformats.org/officeDocument/2006/relationships/hyperlink" Target="http://edugen.wiley.com/edugen/courses/crs1656/reference/xlinks/murdocca3881c03xlinks.xform?id=murdocca3881c03-fig-001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edugen.wiley.com/edugen/courses/crs1656/reference/xlinks/murdocca3881c02xlinks.xform?id=murdocca3881c02-fig-0012"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edugen.wiley.com/edugen/courses/crs1656/reference/xlinks/murdocca3881c02xlinks.xform?id=murdocca3881c02-fig-0013" TargetMode="External"/><Relationship Id="rId4" Type="http://schemas.openxmlformats.org/officeDocument/2006/relationships/hyperlink" Target="http://edugen.wiley.com/edugen/courses/crs1656/reference/xlinks/murdocca3881c02xlinks.xform?id=murdocca3881c02-mar-0003"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dugen.wiley.com/edugen/courses/crs1656/reference/xlinks/murdocca3881c02xlinks.xform?id=murdocca3881c02-fig-0014"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1A3C585-6E1F-44CB-9F42-8F02C678EEB6}" type="slidenum">
              <a:rPr lang="en-US" smtClean="0"/>
              <a:pPr/>
              <a:t>3</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Null quote from Comer’s book, page 30</a:t>
            </a:r>
          </a:p>
          <a:p>
            <a:pPr eaLnBrk="1" hangingPunct="1"/>
            <a:endParaRPr lang="en-US" smtClean="0"/>
          </a:p>
          <a:p>
            <a:pPr eaLnBrk="1" hangingPunct="1"/>
            <a:r>
              <a:rPr lang="en-US" smtClean="0"/>
              <a:t>Instruction encoding will come later.</a:t>
            </a:r>
          </a:p>
          <a:p>
            <a:pPr eaLnBrk="1" hangingPunct="1"/>
            <a:endParaRPr lang="en-US" smtClean="0"/>
          </a:p>
          <a:p>
            <a:pPr eaLnBrk="1" hangingPunct="1"/>
            <a:r>
              <a:rPr lang="en-US" smtClean="0"/>
              <a:t>The text covers typical numerical and character representations. What other forms of data are there ? What other data encoding schemes can you think of ? JPEG!</a:t>
            </a:r>
          </a:p>
          <a:p>
            <a:pPr eaLnBrk="1" hangingPunct="1"/>
            <a:endParaRPr lang="en-US" smtClean="0"/>
          </a:p>
          <a:p>
            <a:pPr eaLnBrk="1" hangingPunct="1"/>
            <a:r>
              <a:rPr lang="en-US" smtClean="0"/>
              <a:t>Linda Null: Computer arithmetic is introduced as it is a field of major study in computer architecture. The basic focus I on the </a:t>
            </a:r>
            <a:r>
              <a:rPr lang="en-US" b="1" smtClean="0"/>
              <a:t>implementation of arithmetic functions which can  be realized in software, firmware or hardware.</a:t>
            </a:r>
          </a:p>
          <a:p>
            <a:pPr eaLnBrk="1" hangingPunct="1"/>
            <a:endParaRPr lang="en-US" b="1" smtClean="0"/>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281A6F9-690D-4F83-BF8A-455FA48FA2AF}" type="slidenum">
              <a:rPr lang="en-US" smtClean="0"/>
              <a:pPr/>
              <a:t>14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Redo same examples as if unsigned numbers. Carry is important then.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6E9EC90-1E7E-45B7-AED0-B5C6E002E5AF}" type="slidenum">
              <a:rPr lang="en-US" smtClean="0"/>
              <a:pPr/>
              <a:t>19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Problem: Execution time is variable. Linear dependent on the multiplier (m)</a:t>
            </a:r>
          </a:p>
          <a:p>
            <a:pPr eaLnBrk="1" hangingPunct="1"/>
            <a:endParaRPr lang="en-US" smtClean="0"/>
          </a:p>
          <a:p>
            <a:pPr eaLnBrk="1" hangingPunct="1"/>
            <a:r>
              <a:rPr lang="en-US" smtClean="0"/>
              <a:t>Do a sample old-fashioned multiplication! </a:t>
            </a:r>
          </a:p>
          <a:p>
            <a:pPr eaLnBrk="1" hangingPunct="1"/>
            <a:r>
              <a:rPr lang="en-US" smtClean="0"/>
              <a:t>Try 11 * 13  = 1011b * 1101b = 1000 1111b = 143!   (Use 13 as multiplier, 11 as multiplicand to be consistent with next slide)</a:t>
            </a:r>
          </a:p>
          <a:p>
            <a:pPr lvl="1" eaLnBrk="1" hangingPunct="1"/>
            <a:r>
              <a:rPr lang="en-US" smtClean="0"/>
              <a:t>Notice: You either add or you don’t, depending on whether the current bit in the multiplier is 1 or 0</a:t>
            </a:r>
          </a:p>
          <a:p>
            <a:pPr lvl="1" eaLnBrk="1" hangingPunct="1"/>
            <a:r>
              <a:rPr lang="en-US" smtClean="0"/>
              <a:t>Notice: Result is twice the width of the original input numbers (You need extra working space inside a computer to perform a multiplication)</a:t>
            </a:r>
          </a:p>
          <a:p>
            <a:pPr lvl="1" eaLnBrk="1" hangingPunct="1"/>
            <a:r>
              <a:rPr lang="en-US" smtClean="0"/>
              <a:t>Notice: The number of additions is always 4 or more generally, the number of bits in the number. It is fixed (unlike the linear approach)</a:t>
            </a:r>
          </a:p>
          <a:p>
            <a:pPr lvl="1" eaLnBrk="1" hangingPunct="1"/>
            <a:endParaRPr lang="en-US" smtClean="0"/>
          </a:p>
          <a:p>
            <a:pPr eaLnBrk="1" hangingPunct="1"/>
            <a:r>
              <a:rPr lang="en-US" smtClean="0"/>
              <a:t>Now apply this logic in hardware! Next slide</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87249D4-E596-485A-B3D4-DC0896C5EA2B}" type="slidenum">
              <a:rPr lang="en-US" smtClean="0"/>
              <a:pPr/>
              <a:t>20</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marL="241300" indent="-241300" eaLnBrk="1" hangingPunct="1"/>
            <a:r>
              <a:rPr lang="en-US" smtClean="0"/>
              <a:t>Now when we do it with pen and paper, we need a double-length register and a double-length adder. Notice above however that there is only a n-bit adder, ie. a single-bit adder! It’s an ingenious way of economizing whereby the multiplier register serves two purposes: </a:t>
            </a:r>
          </a:p>
          <a:p>
            <a:pPr marL="723900" lvl="1" indent="-241300" eaLnBrk="1" hangingPunct="1">
              <a:buFontTx/>
              <a:buAutoNum type="arabicPeriod"/>
            </a:pPr>
            <a:r>
              <a:rPr lang="en-US" smtClean="0"/>
              <a:t>its bits get shifted out on the right to decide whether to add the multiplicand again (if bit is 0, do NOT add the multiplicand, if bit is 1, add the multiplicand, using simplified binary multiplication).</a:t>
            </a:r>
          </a:p>
          <a:p>
            <a:pPr marL="723900" lvl="1" indent="-241300" eaLnBrk="1" hangingPunct="1">
              <a:buFontTx/>
              <a:buAutoNum type="arabicPeriod"/>
            </a:pPr>
            <a:r>
              <a:rPr lang="en-US" smtClean="0"/>
              <a:t>Its upper bits are shifted in from the temporary register to contain the current lower bits of the result.</a:t>
            </a:r>
          </a:p>
          <a:p>
            <a:pPr marL="241300" indent="-241300"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79F9ACE-A0FB-4603-B824-F4E2E85CFEF5}" type="slidenum">
              <a:rPr lang="en-US" smtClean="0"/>
              <a:pPr/>
              <a:t>21</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The computer architecture shown so far is simple and straightforward. But there are considerable study areas in the field of computer architecture as it pertains to computer arithmetic.  New algorithms, new hardware implementations for fast addition, subtraction, multiplication and division as well as FPP are under work.</a:t>
            </a:r>
          </a:p>
          <a:p>
            <a:pPr eaLnBrk="1" hangingPunct="1">
              <a:buFontTx/>
              <a:buChar char="•"/>
            </a:pPr>
            <a:r>
              <a:rPr lang="en-US" smtClean="0"/>
              <a:t>Fast carry look ahead</a:t>
            </a:r>
          </a:p>
          <a:p>
            <a:pPr eaLnBrk="1" hangingPunct="1">
              <a:buFontTx/>
              <a:buChar char="•"/>
            </a:pPr>
            <a:r>
              <a:rPr lang="en-US" smtClean="0"/>
              <a:t>Residue Arithmetic</a:t>
            </a:r>
          </a:p>
          <a:p>
            <a:pPr eaLnBrk="1" hangingPunct="1">
              <a:buFontTx/>
              <a:buChar char="•"/>
            </a:pPr>
            <a:r>
              <a:rPr lang="en-US" smtClean="0"/>
              <a:t>Booth’s algorithm:</a:t>
            </a:r>
          </a:p>
          <a:p>
            <a:pPr eaLnBrk="1" hangingPunct="1">
              <a:buFontTx/>
              <a:buChar char="•"/>
            </a:pPr>
            <a:endParaRPr lang="en-US" smtClean="0"/>
          </a:p>
          <a:p>
            <a:pPr eaLnBrk="1" hangingPunct="1">
              <a:buFontTx/>
              <a:buChar char="•"/>
            </a:pPr>
            <a:endParaRPr lang="en-US" smtClean="0"/>
          </a:p>
          <a:p>
            <a:pPr eaLnBrk="1" hangingPunct="1">
              <a:buFontTx/>
              <a:buChar char="•"/>
            </a:pPr>
            <a:r>
              <a:rPr lang="en-US" smtClean="0"/>
              <a:t>The book shows the weakness of this algorithm (if the multiplier is made up of alternating bits, you end up adding and subtracting more than in the simplifier version)</a:t>
            </a:r>
          </a:p>
          <a:p>
            <a:pPr eaLnBrk="1" hangingPunct="1">
              <a:buFontTx/>
              <a:buChar char="•"/>
            </a:pPr>
            <a:r>
              <a:rPr lang="en-US" smtClean="0"/>
              <a:t>The book then shows the modified.  </a:t>
            </a:r>
          </a:p>
          <a:p>
            <a:pPr eaLnBrk="1" hangingPunct="1">
              <a:buFontTx/>
              <a:buChar char="•"/>
            </a:pPr>
            <a:endParaRPr lang="en-US" smtClean="0"/>
          </a:p>
          <a:p>
            <a:pPr eaLnBrk="1" hangingPunct="1">
              <a:buFontTx/>
              <a:buChar char="•"/>
            </a:pPr>
            <a:endParaRPr lang="en-US" smtClean="0"/>
          </a:p>
          <a:p>
            <a:pPr eaLnBrk="1" hangingPunct="1">
              <a:buFontTx/>
              <a:buChar char="•"/>
            </a:pPr>
            <a:endParaRPr lang="en-US" smtClean="0"/>
          </a:p>
          <a:p>
            <a:pPr eaLnBrk="1" hangingPunct="1">
              <a:buFontTx/>
              <a:buChar char="•"/>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E606F1D-EE1A-4D65-A671-384063C2B555}" type="slidenum">
              <a:rPr lang="en-US" smtClean="0"/>
              <a:pPr/>
              <a:t>22</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So the number of additions is reduced.</a:t>
            </a:r>
          </a:p>
          <a:p>
            <a:pPr eaLnBrk="1" hangingPunct="1"/>
            <a:endParaRPr lang="en-US" smtClean="0"/>
          </a:p>
          <a:p>
            <a:pPr eaLnBrk="1" hangingPunct="1"/>
            <a:r>
              <a:rPr lang="en-US" smtClean="0"/>
              <a:t>Why do we subtract ?   01110 = 10000 – 00001  … So we add a bigger number and subtract the extra. But we do it in the opposite order because we are scanning from right to left.</a:t>
            </a:r>
          </a:p>
          <a:p>
            <a:pPr eaLnBrk="1" hangingPunct="1"/>
            <a:endParaRPr lang="en-US" smtClean="0"/>
          </a:p>
          <a:p>
            <a:pPr eaLnBrk="1" hangingPunct="1"/>
            <a:r>
              <a:rPr lang="en-US" smtClean="0"/>
              <a:t>The text has further modifications of the Booth algorithm (which further reduces the number of additions) as well as an array multiplier (which uses parallelism in order to reduce the impact of wider buses). You are left to consider these yourselves.</a:t>
            </a:r>
          </a:p>
          <a:p>
            <a:pPr eaLnBrk="1" hangingPunct="1"/>
            <a:endParaRPr lang="en-US" smtClean="0"/>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r>
              <a:rPr lang="en-US" smtClean="0"/>
              <a:t>The serial method we used for multiplying two unsigned integers in </a:t>
            </a:r>
            <a:r>
              <a:rPr lang="en-US" smtClean="0">
                <a:hlinkClick r:id="rId3"/>
              </a:rPr>
              <a:t>Section 3.1.1</a:t>
            </a:r>
            <a:r>
              <a:rPr lang="en-US" smtClean="0"/>
              <a:t> requires only a small amount of hardware, but the time required to multiply two numbers of length </a:t>
            </a:r>
            <a:r>
              <a:rPr lang="en-US" i="1" smtClean="0"/>
              <a:t>w</a:t>
            </a:r>
            <a:r>
              <a:rPr lang="en-US" smtClean="0"/>
              <a:t> grows as </a:t>
            </a:r>
            <a:r>
              <a:rPr lang="en-US" i="1" smtClean="0"/>
              <a:t>w</a:t>
            </a:r>
            <a:r>
              <a:rPr lang="en-US" baseline="30000" smtClean="0"/>
              <a:t>2</a:t>
            </a:r>
            <a:r>
              <a:rPr lang="en-US" smtClean="0"/>
              <a:t>. We can speed the multiplication process so that it completes in just 2</a:t>
            </a:r>
            <a:r>
              <a:rPr lang="en-US" i="1" smtClean="0"/>
              <a:t>w</a:t>
            </a:r>
            <a:r>
              <a:rPr lang="en-US" smtClean="0"/>
              <a:t>steps by implementing the manual process shown in </a:t>
            </a:r>
            <a:r>
              <a:rPr lang="en-US" smtClean="0">
                <a:hlinkClick r:id="rId4"/>
              </a:rPr>
              <a:t>Figure 3-10</a:t>
            </a:r>
            <a:r>
              <a:rPr lang="en-US" smtClean="0"/>
              <a:t> in parallel. The general idea is to form a one-bit product between each multiplier bit and each multiplicand bit, and then sum each row of partial product elements from the top to the bottom in systolic (row by row) fashion.</a:t>
            </a:r>
          </a:p>
          <a:p>
            <a:pPr eaLnBrk="1" hangingPunct="1"/>
            <a:r>
              <a:rPr lang="en-US" smtClean="0"/>
              <a:t/>
            </a:r>
            <a:br>
              <a:rPr lang="en-US" smtClean="0"/>
            </a:br>
            <a:r>
              <a:rPr lang="en-US" smtClean="0"/>
              <a:t>The structure of a systolic array multiplier is shown in </a:t>
            </a:r>
            <a:r>
              <a:rPr lang="en-US" smtClean="0">
                <a:hlinkClick r:id="rId5"/>
              </a:rPr>
              <a:t>Figure 3-23</a:t>
            </a:r>
            <a:r>
              <a:rPr lang="en-US" smtClean="0"/>
              <a:t>. A partial product (PP) element is shown at the bottom of the figure. A multiplicand bit (</a:t>
            </a:r>
            <a:r>
              <a:rPr lang="en-US" i="1" smtClean="0"/>
              <a:t>m</a:t>
            </a:r>
            <a:r>
              <a:rPr lang="en-US" i="1" baseline="-25000" smtClean="0"/>
              <a:t>i</a:t>
            </a:r>
            <a:r>
              <a:rPr lang="en-US" smtClean="0"/>
              <a:t>) and a multiplier bit (</a:t>
            </a:r>
            <a:r>
              <a:rPr lang="en-US" i="1" smtClean="0"/>
              <a:t>q</a:t>
            </a:r>
            <a:r>
              <a:rPr lang="en-US" i="1" baseline="-25000" smtClean="0"/>
              <a:t>j</a:t>
            </a:r>
            <a:r>
              <a:rPr lang="en-US" smtClean="0"/>
              <a:t>) are multiplied by the AND gate, which forms a partial product at position (</a:t>
            </a:r>
            <a:r>
              <a:rPr lang="en-US" i="1" smtClean="0"/>
              <a:t>i, j</a:t>
            </a:r>
            <a:r>
              <a:rPr lang="en-US" smtClean="0"/>
              <a:t>) in the array. This partial product is added to the partial product from the previous stage (</a:t>
            </a:r>
            <a:r>
              <a:rPr lang="en-US" i="1" smtClean="0"/>
              <a:t>b</a:t>
            </a:r>
            <a:r>
              <a:rPr lang="en-US" i="1" baseline="-25000" smtClean="0"/>
              <a:t>j</a:t>
            </a:r>
            <a:r>
              <a:rPr lang="en-US" smtClean="0"/>
              <a:t>) and any carry that is generated in the previous stage (</a:t>
            </a:r>
            <a:r>
              <a:rPr lang="en-US" i="1" smtClean="0"/>
              <a:t>a</a:t>
            </a:r>
            <a:r>
              <a:rPr lang="en-US" i="1" baseline="-25000" smtClean="0"/>
              <a:t>j</a:t>
            </a:r>
            <a:r>
              <a:rPr lang="en-US" smtClean="0"/>
              <a:t>). The result has a width of 2</a:t>
            </a:r>
            <a:r>
              <a:rPr lang="en-US" i="1" smtClean="0"/>
              <a:t>w</a:t>
            </a:r>
            <a:r>
              <a:rPr lang="en-US" smtClean="0"/>
              <a:t> and appears at the bottom of the array (the high-order </a:t>
            </a:r>
            <a:r>
              <a:rPr lang="en-US" i="1" smtClean="0"/>
              <a:t>w</a:t>
            </a:r>
            <a:r>
              <a:rPr lang="en-US" smtClean="0"/>
              <a:t>bits) and at the right of the array (the low-order </a:t>
            </a:r>
            <a:r>
              <a:rPr lang="en-US" i="1" smtClean="0"/>
              <a:t>w</a:t>
            </a:r>
            <a:r>
              <a:rPr lang="en-US" smtClean="0"/>
              <a:t> bits).</a:t>
            </a:r>
          </a:p>
          <a:p>
            <a:pPr eaLnBrk="1" hangingPunct="1"/>
            <a:endParaRPr lang="en-US" smtClean="0"/>
          </a:p>
        </p:txBody>
      </p:sp>
      <p:sp>
        <p:nvSpPr>
          <p:cNvPr id="62468" name="Slide Number Placeholder 3"/>
          <p:cNvSpPr>
            <a:spLocks noGrp="1"/>
          </p:cNvSpPr>
          <p:nvPr>
            <p:ph type="sldNum" sz="quarter" idx="5"/>
          </p:nvPr>
        </p:nvSpPr>
        <p:spPr>
          <a:noFill/>
        </p:spPr>
        <p:txBody>
          <a:bodyPr/>
          <a:lstStyle/>
          <a:p>
            <a:fld id="{7C4D1475-D151-4EA4-84A7-06C8DB6269E8}" type="slidenum">
              <a:rPr lang="en-US" smtClean="0"/>
              <a:pPr/>
              <a:t>23</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B5C436A-F039-479D-BDD6-4881C626DB8A}" type="slidenum">
              <a:rPr lang="en-US" smtClean="0"/>
              <a:pPr/>
              <a:t>25</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Linda Null, page 64: Mantissa is widely accepted when referring to the fractional part, but some people object because mantissa also refers to the fractional part of a logarithm (not a floating point number). IEEE introduce significand to refer to the fractional part of a floating point number combined with the implied binary point and implied 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9D1354D-0CAC-4AC3-A7FC-D0E3B1FCD808}" type="slidenum">
              <a:rPr lang="en-US" smtClean="0"/>
              <a:pPr/>
              <a:t>26</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a:p>
            <a:pPr eaLnBrk="1" hangingPunct="1"/>
            <a:endParaRPr lang="en-US" smtClean="0"/>
          </a:p>
          <a:p>
            <a:pPr eaLnBrk="1" hangingPunct="1"/>
            <a:r>
              <a:rPr lang="en-US" smtClean="0"/>
              <a:t>Simplification: Don’t store 1 or .</a:t>
            </a:r>
          </a:p>
          <a:p>
            <a:pPr eaLnBrk="1" hangingPunct="1"/>
            <a:r>
              <a:rPr lang="en-US" smtClean="0"/>
              <a:t>What is the effect ? Another bit for exponent (range) or significand (precision)</a:t>
            </a: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CFC8AC0-BA05-4C03-BECC-A60038A6A6EE}" type="slidenum">
              <a:rPr lang="en-US" smtClean="0"/>
              <a:pPr/>
              <a:t>27</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Linda Null, page 68: Until the 1980’s, the number of bits allocated to the exponent and mantissa were arbitrary, resulting in numerous incompatible representations across various manufacturers’ systems. In 1985, IEEE published a floating point standard.</a:t>
            </a:r>
          </a:p>
          <a:p>
            <a:pPr eaLnBrk="1" hangingPunct="1"/>
            <a:endParaRPr lang="en-US" smtClean="0"/>
          </a:p>
          <a:p>
            <a:pPr eaLnBrk="1" hangingPunct="1"/>
            <a:r>
              <a:rPr lang="en-US" smtClean="0"/>
              <a:t>The sign bit along with the normalized signficand is a form of “signed magnitude”.</a:t>
            </a:r>
          </a:p>
          <a:p>
            <a:pPr eaLnBrk="1" hangingPunct="1"/>
            <a:endParaRPr lang="en-US" smtClean="0"/>
          </a:p>
          <a:p>
            <a:pPr eaLnBrk="1" hangingPunct="1"/>
            <a:r>
              <a:rPr lang="en-US" smtClean="0"/>
              <a:t>Why is bias representation used in the exponent ? </a:t>
            </a:r>
          </a:p>
          <a:p>
            <a:pPr lvl="1" eaLnBrk="1" hangingPunct="1"/>
            <a:r>
              <a:rPr lang="en-US" smtClean="0"/>
              <a:t>Murdocca, page 39: This representation simplifies making comparisons between numbers since the bit patterns for negative numbers have numerically smaller values than the bit patterns for positive numbers. This is important for representation the exponents of floating point number in which exponents of two numbers are compared in order to make them equal for addition and subtraction. </a:t>
            </a:r>
          </a:p>
          <a:p>
            <a:pPr lvl="1" eaLnBrk="1" hangingPunct="1">
              <a:buFontTx/>
              <a:buChar char="•"/>
            </a:pPr>
            <a:r>
              <a:rPr lang="en-US" smtClean="0"/>
              <a:t>This is true even though the exponents are eventually shifted to make them equal for addition/subtraction. They first have to be compared.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B1188AF-268D-43C4-A81F-39178B5CBBFB}" type="slidenum">
              <a:rPr lang="en-US" smtClean="0"/>
              <a:pPr/>
              <a:t>28</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marL="241300" indent="-241300" eaLnBrk="1" hangingPunct="1"/>
            <a:r>
              <a:rPr lang="en-US" smtClean="0"/>
              <a:t>In floating point, there are 5 ranges:</a:t>
            </a:r>
          </a:p>
          <a:p>
            <a:pPr marL="241300" indent="-241300" eaLnBrk="1" hangingPunct="1">
              <a:buFontTx/>
              <a:buAutoNum type="arabicPeriod"/>
            </a:pPr>
            <a:r>
              <a:rPr lang="en-US" smtClean="0"/>
              <a:t>Negative numbers less than –(2-2^(-23))x2^128, called negative overflow</a:t>
            </a:r>
          </a:p>
          <a:p>
            <a:pPr marL="241300" indent="-241300" eaLnBrk="1" hangingPunct="1">
              <a:buFontTx/>
              <a:buAutoNum type="arabicPeriod"/>
            </a:pPr>
            <a:r>
              <a:rPr lang="en-US" smtClean="0"/>
              <a:t>Negative numbers greater than 2^(-127), called negative underflow</a:t>
            </a:r>
          </a:p>
          <a:p>
            <a:pPr marL="241300" indent="-241300" eaLnBrk="1" hangingPunct="1">
              <a:buFontTx/>
              <a:buAutoNum type="arabicPeriod"/>
            </a:pPr>
            <a:r>
              <a:rPr lang="en-US" smtClean="0"/>
              <a:t>Zero</a:t>
            </a:r>
          </a:p>
          <a:p>
            <a:pPr marL="241300" indent="-241300" eaLnBrk="1" hangingPunct="1">
              <a:buFontTx/>
              <a:buAutoNum type="arabicPeriod"/>
            </a:pPr>
            <a:r>
              <a:rPr lang="en-US" smtClean="0"/>
              <a:t>Positive numbers less than 2^(-127), called positive underflow</a:t>
            </a:r>
          </a:p>
          <a:p>
            <a:pPr marL="241300" indent="-241300" eaLnBrk="1" hangingPunct="1">
              <a:buFontTx/>
              <a:buAutoNum type="arabicPeriod"/>
            </a:pPr>
            <a:r>
              <a:rPr lang="en-US" smtClean="0"/>
              <a:t>Positive numbers greater than  (2-2^(-23))x2^128, called positive overflow</a:t>
            </a:r>
          </a:p>
          <a:p>
            <a:pPr marL="241300" indent="-241300"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65B6F05-497F-49C6-952F-0754819A05F3}" type="slidenum">
              <a:rPr lang="en-US" smtClean="0"/>
              <a:pPr/>
              <a:t>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Question: Are these numbers ? Characters ? Code ? Images ?</a:t>
            </a:r>
          </a:p>
          <a:p>
            <a:pPr eaLnBrk="1" hangingPunct="1"/>
            <a:r>
              <a:rPr lang="en-US" smtClean="0"/>
              <a:t>	All of the above. Depends on how we want to interpret them!</a:t>
            </a:r>
          </a:p>
          <a:p>
            <a:pPr eaLnBrk="1" hangingPunct="1"/>
            <a:endParaRPr lang="en-US" smtClean="0"/>
          </a:p>
          <a:p>
            <a:pPr eaLnBrk="1" hangingPunct="1"/>
            <a:r>
              <a:rPr lang="en-US" smtClean="0"/>
              <a:t>What is the formula for range, given number of bits ?</a:t>
            </a:r>
          </a:p>
          <a:p>
            <a:pPr eaLnBrk="1" hangingPunct="1"/>
            <a:endParaRPr lang="en-US" smtClean="0"/>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7B5D2E6-83CA-472C-9F8C-A03182B23817}" type="slidenum">
              <a:rPr lang="en-US" smtClean="0"/>
              <a:pPr/>
              <a:t>37</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TBD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C7C00C1-4825-455E-B179-3D563467B829}" type="slidenum">
              <a:rPr lang="en-US" smtClean="0"/>
              <a:pPr/>
              <a:t>38</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TBD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B6D9A25-3AAA-42D8-9752-1A51EEBA6FD3}" type="slidenum">
              <a:rPr lang="en-US" smtClean="0"/>
              <a:pPr/>
              <a:t>39</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TBD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48C4DF5-DA30-4882-9ACE-A079887D5B54}" type="slidenum">
              <a:rPr lang="en-US" smtClean="0"/>
              <a:pPr/>
              <a:t>41</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Taken from Linda Null, page 71</a:t>
            </a:r>
          </a:p>
          <a:p>
            <a:pPr eaLnBrk="1" hangingPunct="1"/>
            <a:endParaRPr lang="en-US" smtClean="0"/>
          </a:p>
          <a:p>
            <a:pPr eaLnBrk="1" hangingPunct="1"/>
            <a:r>
              <a:rPr lang="en-US" smtClean="0"/>
              <a:t>Do the examples with a=0.1, b=0.2 and c=0.3</a:t>
            </a:r>
          </a:p>
          <a:p>
            <a:pPr eaLnBrk="1" hangingPunct="1"/>
            <a:r>
              <a:rPr lang="en-US" smtClean="0"/>
              <a:t>TBD: Test it!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D1E50B7-6D48-4FB5-A5FC-288626559002}" type="slidenum">
              <a:rPr lang="en-US" smtClean="0"/>
              <a:pPr/>
              <a:t>42</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smtClean="0"/>
          </a:p>
          <a:p>
            <a:pPr eaLnBrk="1" hangingPunct="1"/>
            <a:r>
              <a:rPr lang="en-US" dirty="0" err="1" smtClean="0"/>
              <a:t>Murdocca</a:t>
            </a:r>
            <a:r>
              <a:rPr lang="en-US" dirty="0" smtClean="0"/>
              <a:t> covers the x and y cases. There is another in the Linda Null book.</a:t>
            </a:r>
          </a:p>
          <a:p>
            <a:pPr eaLnBrk="1" hangingPunct="1"/>
            <a:endParaRPr lang="en-US" dirty="0" smtClean="0"/>
          </a:p>
          <a:p>
            <a:pPr eaLnBrk="1" hangingPunct="1"/>
            <a:r>
              <a:rPr lang="en-US" dirty="0" smtClean="0"/>
              <a:t>The conversion process failed. The rocket tried to make an abrupt course correction for a wrong turn that it had never taken, and the guidance system shut down. Control reverted to a backup unit installed in the rocket in case of just such a failure, but the backup system was running the same flawed software.</a:t>
            </a:r>
          </a:p>
          <a:p>
            <a:pPr eaLnBrk="1" hangingPunct="1"/>
            <a:endParaRPr lang="en-US" dirty="0" smtClean="0"/>
          </a:p>
          <a:p>
            <a:pPr eaLnBrk="1" hangingPunct="1"/>
            <a:r>
              <a:rPr lang="en-US" dirty="0" smtClean="0"/>
              <a:t>It seems obvious that a 64-bit floating point number could be much larger than 32K, so why did the programmers do this? They decided the velocity value would never get large enough to be a problem. Why ? It had never gotten too large BEFORE.  But this rocket was faster than all previous rockets, resulting in a larger velocity value than the programmers expected.  $500 million cargo spread across </a:t>
            </a:r>
            <a:r>
              <a:rPr lang="en-US" dirty="0" err="1" smtClean="0"/>
              <a:t>Eurpose</a:t>
            </a:r>
            <a:r>
              <a:rPr lang="en-US" dirty="0" smtClean="0"/>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defRPr/>
            </a:pPr>
            <a:r>
              <a:rPr lang="en-US" dirty="0" smtClean="0"/>
              <a:t>The American Standard Code for Information Interchange (ASCII) is summarized in </a:t>
            </a:r>
            <a:r>
              <a:rPr lang="en-US" dirty="0" smtClean="0">
                <a:hlinkClick r:id="rId3"/>
              </a:rPr>
              <a:t>Figure 2-12</a:t>
            </a:r>
            <a:r>
              <a:rPr lang="en-US" dirty="0" smtClean="0"/>
              <a:t>, using hexadecimal indices. The representation for each character consists of seven bits, and all 2</a:t>
            </a:r>
            <a:r>
              <a:rPr lang="en-US" baseline="30000" dirty="0" smtClean="0"/>
              <a:t>7</a:t>
            </a:r>
            <a:r>
              <a:rPr lang="en-US" dirty="0" smtClean="0"/>
              <a:t> possible bit patterns represent valid characters. The characters in positions 00–1F and position 7F are special control characters that are used for transmission, printing control, and other non-textual purposes. The remaining characters are all printable, and include letters, numbers, punctuation, and a space. The digits 0-9 appear in sequence, as do the upper- and lower-case letters</a:t>
            </a:r>
            <a:r>
              <a:rPr lang="en-US" baseline="30000" dirty="0" smtClean="0">
                <a:hlinkClick r:id="rId4"/>
              </a:rPr>
              <a:t>3</a:t>
            </a:r>
            <a:r>
              <a:rPr lang="en-US" dirty="0" smtClean="0"/>
              <a:t>. This organization simplifies character manipulation. In order to change the character representation of a digit into its numerical value, we can subtract (30)</a:t>
            </a:r>
            <a:r>
              <a:rPr lang="en-US" baseline="-25000" dirty="0" smtClean="0"/>
              <a:t>16</a:t>
            </a:r>
            <a:r>
              <a:rPr lang="en-US" dirty="0" smtClean="0"/>
              <a:t> from it. In order to convert the ASCII character ‘5,’ which is in position (35)</a:t>
            </a:r>
            <a:r>
              <a:rPr lang="en-US" baseline="-25000" dirty="0" smtClean="0"/>
              <a:t>16</a:t>
            </a:r>
            <a:r>
              <a:rPr lang="en-US" dirty="0" smtClean="0"/>
              <a:t>, into the number 5, we compute (35 – 30 = 5)</a:t>
            </a:r>
            <a:r>
              <a:rPr lang="en-US" baseline="-25000" dirty="0" smtClean="0"/>
              <a:t>16</a:t>
            </a:r>
            <a:r>
              <a:rPr lang="en-US" dirty="0" smtClean="0"/>
              <a:t>. In order to convert an upper-case letter into a lower-case letter, we add (20)</a:t>
            </a:r>
            <a:r>
              <a:rPr lang="en-US" baseline="-25000" dirty="0" smtClean="0"/>
              <a:t>16</a:t>
            </a:r>
            <a:r>
              <a:rPr lang="en-US" dirty="0" smtClean="0"/>
              <a:t>. For example, to convert the letter ‘H,’ which is at location (48)</a:t>
            </a:r>
            <a:r>
              <a:rPr lang="en-US" baseline="-25000" dirty="0" smtClean="0"/>
              <a:t>16</a:t>
            </a:r>
            <a:r>
              <a:rPr lang="en-US" dirty="0" smtClean="0"/>
              <a:t>in the ASCII table, into the letter ‘h,’ which is at position (68)</a:t>
            </a:r>
            <a:r>
              <a:rPr lang="en-US" baseline="-25000" dirty="0" smtClean="0"/>
              <a:t>16</a:t>
            </a:r>
            <a:r>
              <a:rPr lang="en-US" dirty="0" smtClean="0"/>
              <a:t>, we compute (48 + 20 = 68)</a:t>
            </a:r>
            <a:r>
              <a:rPr lang="en-US" baseline="-25000" dirty="0" smtClean="0"/>
              <a:t>16</a:t>
            </a:r>
            <a:endParaRPr lang="en-US" dirty="0" smtClean="0"/>
          </a:p>
          <a:p>
            <a:pPr>
              <a:defRPr/>
            </a:pPr>
            <a:endParaRPr lang="en-US" dirty="0" smtClean="0"/>
          </a:p>
          <a:p>
            <a:pPr>
              <a:defRPr/>
            </a:pPr>
            <a:r>
              <a:rPr lang="en-US" dirty="0" smtClean="0"/>
              <a:t>A problem with the ASCII code is that only 128 characters can be represented, which is a limitation for many keyboards that have a lot of special characters in addition to </a:t>
            </a:r>
            <a:r>
              <a:rPr lang="en-US" dirty="0" err="1" smtClean="0"/>
              <a:t>upperand</a:t>
            </a:r>
            <a:r>
              <a:rPr lang="en-US" dirty="0" smtClean="0"/>
              <a:t> lower-case letters. The Extended Binary Coded Decimal Interchange Code (EBCDIC) is an eight-bit code that is used extensively in IBM mainframe and midrange computers such as the AS/400. Since seven-bit ASCII characters are frequently represented in an eight-bit modified form (one character per byte), in which a 0 or a 1 is appended to the left of the seven-bit pattern, the use of EBCDIC does not place a greater demand on the storage of characters in a computer. For serial transmission, however (see Chapter 9), an eight-bit code takes more time to transmit than a seven-bit code, and for this case the wider code does make a difference.</a:t>
            </a:r>
          </a:p>
          <a:p>
            <a:pPr>
              <a:defRPr/>
            </a:pPr>
            <a:r>
              <a:rPr lang="en-US" dirty="0" smtClean="0"/>
              <a:t/>
            </a:r>
            <a:br>
              <a:rPr lang="en-US" dirty="0" smtClean="0"/>
            </a:br>
            <a:r>
              <a:rPr lang="en-US" dirty="0" smtClean="0"/>
              <a:t>The EBCDIC code is summarized in </a:t>
            </a:r>
            <a:r>
              <a:rPr lang="en-US" dirty="0" smtClean="0">
                <a:hlinkClick r:id="rId5"/>
              </a:rPr>
              <a:t>Figure 2-13</a:t>
            </a:r>
            <a:r>
              <a:rPr lang="en-US" dirty="0" smtClean="0"/>
              <a:t>. There are gaps in the table that can be used for application-specific characters. The fact that there are gaps in the upper- and lower-case sequences is not a major disadvantage because character manipulations can still be done as for ASCII, but using different offsets.</a:t>
            </a:r>
          </a:p>
          <a:p>
            <a:pPr>
              <a:defRPr/>
            </a:pPr>
            <a:endParaRPr lang="en-US" dirty="0"/>
          </a:p>
        </p:txBody>
      </p:sp>
      <p:sp>
        <p:nvSpPr>
          <p:cNvPr id="72708" name="Slide Number Placeholder 3"/>
          <p:cNvSpPr>
            <a:spLocks noGrp="1"/>
          </p:cNvSpPr>
          <p:nvPr>
            <p:ph type="sldNum" sz="quarter" idx="5"/>
          </p:nvPr>
        </p:nvSpPr>
        <p:spPr>
          <a:noFill/>
        </p:spPr>
        <p:txBody>
          <a:bodyPr/>
          <a:lstStyle/>
          <a:p>
            <a:fld id="{658B2E19-2EAB-4C72-8E74-3585AA65CC76}" type="slidenum">
              <a:rPr lang="en-US" smtClean="0"/>
              <a:pPr/>
              <a:t>43</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The ASCII and EBCDIC codes support the historically dominant (Latin) character sets used in computers. There are many more character sets in the world, and a simple ASCII-to-language-X mapping does not work for the general case, and so a new universal character standard was developed that supports a great breadth of the world's character sets, called Unicode.</a:t>
            </a:r>
          </a:p>
          <a:p>
            <a:pPr>
              <a:defRPr/>
            </a:pPr>
            <a:r>
              <a:rPr lang="en-US" dirty="0" smtClean="0"/>
              <a:t/>
            </a:r>
            <a:br>
              <a:rPr lang="en-US" dirty="0" smtClean="0"/>
            </a:br>
            <a:r>
              <a:rPr lang="en-US" dirty="0" smtClean="0"/>
              <a:t>Unicode is an evolving standard. It changes as new character sets are introduced into it, and as existing character sets evolve and their representations are refined. In version 4.0 of the Unicode standard, there are 96,382 distinct coded characters that cover the principal written languages of the Americas, Europe, the Middle East, Africa, India, Asia, and Pacifica.</a:t>
            </a:r>
          </a:p>
          <a:p>
            <a:pPr>
              <a:defRPr/>
            </a:pPr>
            <a:r>
              <a:rPr lang="en-US" dirty="0" smtClean="0"/>
              <a:t/>
            </a:r>
            <a:br>
              <a:rPr lang="en-US" dirty="0" smtClean="0"/>
            </a:br>
            <a:r>
              <a:rPr lang="en-US" dirty="0" smtClean="0"/>
              <a:t>The Unicode Standard uses a 16-bit code set in which there is a one-to-one correspondence between 16-bit codes and characters. Like ASCII, there are no complex modes or escape codes. While Unicode supports many more characters than ASCII or EBCDIC, it is not the end-all standard. In fact, the 16-bit Unicode standard is a subset of the 32-bit ISO 10646 Universal Character Set (UCS-4).</a:t>
            </a:r>
          </a:p>
          <a:p>
            <a:pPr>
              <a:defRPr/>
            </a:pPr>
            <a:r>
              <a:rPr lang="en-US" dirty="0" smtClean="0"/>
              <a:t/>
            </a:r>
            <a:br>
              <a:rPr lang="en-US" dirty="0" smtClean="0"/>
            </a:br>
            <a:r>
              <a:rPr lang="en-US" dirty="0" smtClean="0"/>
              <a:t>Glyphs for the first 256 Unicode characters are shown in </a:t>
            </a:r>
            <a:r>
              <a:rPr lang="en-US" dirty="0" smtClean="0">
                <a:hlinkClick r:id="rId3"/>
              </a:rPr>
              <a:t>Figure 2-14</a:t>
            </a:r>
            <a:r>
              <a:rPr lang="en-US" dirty="0" smtClean="0"/>
              <a:t>, according to Unicode version 4.1. Note that the first 128 characters are the same as in ASCII.</a:t>
            </a:r>
            <a:endParaRPr lang="en-US" smtClean="0"/>
          </a:p>
          <a:p>
            <a:pPr>
              <a:defRPr/>
            </a:pPr>
            <a:endParaRPr lang="en-US"/>
          </a:p>
        </p:txBody>
      </p:sp>
      <p:sp>
        <p:nvSpPr>
          <p:cNvPr id="73732" name="Slide Number Placeholder 3"/>
          <p:cNvSpPr>
            <a:spLocks noGrp="1"/>
          </p:cNvSpPr>
          <p:nvPr>
            <p:ph type="sldNum" sz="quarter" idx="5"/>
          </p:nvPr>
        </p:nvSpPr>
        <p:spPr>
          <a:noFill/>
        </p:spPr>
        <p:txBody>
          <a:bodyPr/>
          <a:lstStyle/>
          <a:p>
            <a:fld id="{674B550A-DD8C-497B-A555-0CAEA7501421}" type="slidenum">
              <a:rPr lang="en-US" smtClean="0"/>
              <a:pPr/>
              <a:t>44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F9FFDDB-B85F-4B35-91A7-279E124171A8}" type="slidenum">
              <a:rPr lang="en-US" smtClean="0"/>
              <a:pPr/>
              <a:t>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So, we’re talking about data representations in the computer.</a:t>
            </a:r>
          </a:p>
          <a:p>
            <a:pPr eaLnBrk="1" hangingPunct="1"/>
            <a:r>
              <a:rPr lang="en-US" smtClean="0"/>
              <a:t>Before we cover that, let’s just peek at a couple of programming languages and see their needs for data types.</a:t>
            </a:r>
          </a:p>
          <a:p>
            <a:pPr eaLnBrk="1" hangingPunct="1"/>
            <a:r>
              <a:rPr lang="en-US" smtClean="0"/>
              <a:t>Actually, their needs rely on the implementation of the computer … There’s a circular dependency here.</a:t>
            </a:r>
          </a:p>
          <a:p>
            <a:pPr eaLnBrk="1" hangingPunct="1"/>
            <a:r>
              <a:rPr lang="en-US" smtClean="0"/>
              <a:t>But we will cover that more in Programming Languages….</a:t>
            </a:r>
          </a:p>
          <a:p>
            <a:pPr eaLnBrk="1" hangingPunct="1"/>
            <a:endParaRPr lang="en-US" smtClean="0"/>
          </a:p>
          <a:p>
            <a:pPr eaLnBrk="1" hangingPunct="1"/>
            <a:r>
              <a:rPr lang="en-US" smtClean="0"/>
              <a:t>Aside: I’m using this on the next slide to relate the importance of learning the different encoding schemes presented in the text.</a:t>
            </a:r>
          </a:p>
          <a:p>
            <a:pPr eaLnBrk="1" hangingPunct="1"/>
            <a:r>
              <a:rPr lang="en-US" smtClean="0"/>
              <a:t>Namely, that 1’s complement, signed magnitude are not generally used (except as part of floating point)</a:t>
            </a:r>
          </a:p>
          <a:p>
            <a:pPr eaLnBrk="1" hangingPunct="1"/>
            <a:endParaRPr lang="en-US" smtClean="0"/>
          </a:p>
          <a:p>
            <a:pPr eaLnBrk="1" hangingPunct="1"/>
            <a:r>
              <a:rPr lang="en-US" smtClean="0"/>
              <a:t>Hide, when printing. More just for conversation.</a:t>
            </a:r>
          </a:p>
          <a:p>
            <a:pPr eaLnBrk="1" hangingPunct="1"/>
            <a:r>
              <a:rPr lang="en-US" smtClean="0"/>
              <a:t>Will also only work if you have Internet connection.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8844B98-5686-4BE0-86E2-7FBE69577ABD}" type="slidenum">
              <a:rPr lang="en-US" smtClean="0"/>
              <a:pPr/>
              <a:t>7</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 Murdocca gives a complete and formal introduction to the mathematics of numerical encoding.  But it can seems like a lot to learn, when in reality, very few encodings are currently in use.</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0D050D-E2A7-4B12-8EAC-85D12D691150}" type="slidenum">
              <a:rPr lang="en-US" smtClean="0"/>
              <a:pPr/>
              <a:t>8</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Keyword: IF … INTERPRETED</a:t>
            </a:r>
          </a:p>
          <a:p>
            <a:pPr eaLnBrk="1" hangingPunct="1"/>
            <a:endParaRPr lang="en-US" smtClean="0"/>
          </a:p>
          <a:p>
            <a:pPr eaLnBrk="1" hangingPunct="1"/>
            <a:r>
              <a:rPr lang="en-US" smtClean="0"/>
              <a:t>Note the use of radix operators. Review other notations.</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9FBA9D1-C67E-4B06-86B5-C72B54B1DBF9}" type="slidenum">
              <a:rPr lang="en-US" smtClean="0"/>
              <a:pPr/>
              <a:t>9</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241300" indent="-241300" eaLnBrk="1" hangingPunct="1"/>
            <a:endParaRPr lang="en-US" smtClean="0"/>
          </a:p>
          <a:p>
            <a:pPr marL="241300" indent="-241300" eaLnBrk="1" hangingPunct="1">
              <a:buFontTx/>
              <a:buAutoNum type="arabicPeriod"/>
            </a:pPr>
            <a:r>
              <a:rPr lang="en-US" smtClean="0"/>
              <a:t> Binary and Decimal are some binary numbers that you should know off by heart</a:t>
            </a:r>
          </a:p>
          <a:p>
            <a:pPr marL="241300" indent="-241300" eaLnBrk="1" hangingPunct="1">
              <a:buFontTx/>
              <a:buAutoNum type="arabicPeriod"/>
            </a:pPr>
            <a:r>
              <a:rPr lang="en-US" smtClean="0"/>
              <a:t>Octal but most importantly hexadecimal are other representations that are 1) binary in nature 2) used only for notational convenience.</a:t>
            </a:r>
          </a:p>
          <a:p>
            <a:pPr marL="241300" indent="-241300" eaLnBrk="1" hangingPunct="1">
              <a:buFontTx/>
              <a:buAutoNum type="arabicPeriod"/>
            </a:pPr>
            <a:endParaRPr lang="en-US" smtClean="0"/>
          </a:p>
          <a:p>
            <a:pPr marL="241300" indent="-241300" eaLnBrk="1" hangingPunct="1"/>
            <a:r>
              <a:rPr lang="en-US" smtClean="0"/>
              <a:t>Binary represents computer’s language</a:t>
            </a:r>
          </a:p>
          <a:p>
            <a:pPr marL="241300" indent="-241300" eaLnBrk="1" hangingPunct="1"/>
            <a:r>
              <a:rPr lang="en-US" smtClean="0"/>
              <a:t>Decimal represents our language.</a:t>
            </a:r>
          </a:p>
          <a:p>
            <a:pPr marL="241300" indent="-241300" eaLnBrk="1" hangingPunct="1"/>
            <a:r>
              <a:rPr lang="en-US" smtClean="0"/>
              <a:t>Hexadecimal is binary-friendly, but still binary. You won’t see hex numbers in a computer.</a:t>
            </a:r>
          </a:p>
          <a:p>
            <a:pPr marL="241300" indent="-241300" eaLnBrk="1" hangingPunct="1"/>
            <a:endParaRPr lang="en-US" smtClean="0"/>
          </a:p>
          <a:p>
            <a:pPr marL="241300" indent="-241300"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87C32F0-68FD-44B1-8880-460876F89B50}" type="slidenum">
              <a:rPr lang="en-US" smtClean="0"/>
              <a:pPr/>
              <a:t>11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When we talk about signed integers in programming languages, we are invariably talking about 2’s complement.</a:t>
            </a:r>
          </a:p>
          <a:p>
            <a:pPr eaLnBrk="1" hangingPunct="1"/>
            <a:r>
              <a:rPr lang="en-US" smtClean="0"/>
              <a:t>Let’s just practice each a bit (I’m assuming that you read the text!) but we’ll really use the first two when we cover floating point numbers.</a:t>
            </a:r>
          </a:p>
          <a:p>
            <a:pPr eaLnBrk="1" hangingPunct="1"/>
            <a:endParaRPr lang="en-US" smtClean="0"/>
          </a:p>
          <a:p>
            <a:pPr eaLnBrk="1" hangingPunct="1"/>
            <a:r>
              <a:rPr lang="en-US" smtClean="0"/>
              <a:t>Exercise:  1111</a:t>
            </a:r>
          </a:p>
          <a:p>
            <a:pPr eaLnBrk="1" hangingPunct="1"/>
            <a:endParaRPr lang="en-US" smtClean="0"/>
          </a:p>
          <a:p>
            <a:pPr eaLnBrk="1" hangingPunct="1"/>
            <a:r>
              <a:rPr lang="en-US" smtClean="0"/>
              <a:t>Question: Both Signed Magnitude and 1’s complement have 2 zeros (positive and negative) and complicate basic arithmetic operations (complicate the hardware needed to implement these operations). 2’s complement has one zero and addition and subtraction work as expected; it’s just hard to understand intuitively – it’s a mathematical construct.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6390DB4-D057-4E7F-85A9-D4C5DF828520}" type="slidenum">
              <a:rPr lang="en-US" smtClean="0"/>
              <a:pPr/>
              <a:t>12</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lnSpc>
                <a:spcPct val="90000"/>
              </a:lnSpc>
            </a:pPr>
            <a:r>
              <a:rPr lang="en-US" smtClean="0"/>
              <a:t>Diminished Radix Complement is a fancy way of say “the negative value” (-Y)</a:t>
            </a:r>
          </a:p>
          <a:p>
            <a:pPr eaLnBrk="1" hangingPunct="1">
              <a:lnSpc>
                <a:spcPct val="90000"/>
              </a:lnSpc>
            </a:pPr>
            <a:endParaRPr lang="en-US" smtClean="0"/>
          </a:p>
          <a:p>
            <a:pPr eaLnBrk="1" hangingPunct="1">
              <a:lnSpc>
                <a:spcPct val="90000"/>
              </a:lnSpc>
            </a:pPr>
            <a:r>
              <a:rPr lang="en-US" smtClean="0"/>
              <a:t>Nine’s complement: 167 – 52.  </a:t>
            </a:r>
          </a:p>
          <a:p>
            <a:pPr eaLnBrk="1" hangingPunct="1">
              <a:lnSpc>
                <a:spcPct val="90000"/>
              </a:lnSpc>
            </a:pPr>
            <a:r>
              <a:rPr lang="en-US" smtClean="0"/>
              <a:t>	999 – 52 = 947  </a:t>
            </a:r>
            <a:r>
              <a:rPr lang="en-US" smtClean="0">
                <a:sym typeface="Wingdings" pitchFamily="2" charset="2"/>
              </a:rPr>
              <a:t> 167 +947 = 114 (Remember fixed length) + carry = 115</a:t>
            </a:r>
          </a:p>
          <a:p>
            <a:pPr eaLnBrk="1" hangingPunct="1">
              <a:lnSpc>
                <a:spcPct val="90000"/>
              </a:lnSpc>
            </a:pPr>
            <a:endParaRPr lang="en-US" smtClean="0">
              <a:sym typeface="Wingdings" pitchFamily="2" charset="2"/>
            </a:endParaRPr>
          </a:p>
          <a:p>
            <a:pPr eaLnBrk="1" hangingPunct="1">
              <a:lnSpc>
                <a:spcPct val="90000"/>
              </a:lnSpc>
            </a:pPr>
            <a:r>
              <a:rPr lang="en-US" smtClean="0">
                <a:sym typeface="Wingdings" pitchFamily="2" charset="2"/>
              </a:rPr>
              <a:t>One’s complement: 11 – 7 = 1011 – 0111.</a:t>
            </a:r>
          </a:p>
          <a:p>
            <a:pPr eaLnBrk="1" hangingPunct="1">
              <a:lnSpc>
                <a:spcPct val="90000"/>
              </a:lnSpc>
            </a:pPr>
            <a:r>
              <a:rPr lang="en-US" smtClean="0">
                <a:sym typeface="Wingdings" pitchFamily="2" charset="2"/>
              </a:rPr>
              <a:t>	1111 – 0111 = 1000  1011 + 1000 = 0011 (Remember fixed length) + 1 carry = 0100</a:t>
            </a:r>
          </a:p>
          <a:p>
            <a:pPr eaLnBrk="1" hangingPunct="1">
              <a:lnSpc>
                <a:spcPct val="90000"/>
              </a:lnSpc>
            </a:pPr>
            <a:endParaRPr lang="en-US" smtClean="0">
              <a:sym typeface="Wingdings" pitchFamily="2" charset="2"/>
            </a:endParaRPr>
          </a:p>
          <a:p>
            <a:pPr eaLnBrk="1" hangingPunct="1">
              <a:lnSpc>
                <a:spcPct val="90000"/>
              </a:lnSpc>
            </a:pPr>
            <a:r>
              <a:rPr lang="en-US" smtClean="0">
                <a:sym typeface="Wingdings" pitchFamily="2" charset="2"/>
              </a:rPr>
              <a:t>Shortcut: Convince yourself by trial-and-error.</a:t>
            </a:r>
          </a:p>
          <a:p>
            <a:pPr eaLnBrk="1" hangingPunct="1">
              <a:lnSpc>
                <a:spcPct val="90000"/>
              </a:lnSpc>
            </a:pPr>
            <a:r>
              <a:rPr lang="en-US" smtClean="0">
                <a:sym typeface="Wingdings" pitchFamily="2" charset="2"/>
              </a:rPr>
              <a:t>The shortcut is important because it eliminates the subtraction needed to find the negative value, replacing it with a NOT operation.  Subtraction of X-Y can now be implemented by an ADD unit and a OR unit.  So a processor can have a ADD unit that is used for both addition and subtraction!</a:t>
            </a:r>
          </a:p>
          <a:p>
            <a:pPr eaLnBrk="1" hangingPunct="1">
              <a:lnSpc>
                <a:spcPct val="90000"/>
              </a:lnSpc>
            </a:pPr>
            <a:endParaRPr lang="en-US" smtClean="0">
              <a:sym typeface="Wingdings" pitchFamily="2" charset="2"/>
            </a:endParaRPr>
          </a:p>
          <a:p>
            <a:pPr eaLnBrk="1" hangingPunct="1">
              <a:lnSpc>
                <a:spcPct val="90000"/>
              </a:lnSpc>
            </a:pPr>
            <a:r>
              <a:rPr lang="en-US" smtClean="0">
                <a:sym typeface="Wingdings" pitchFamily="2" charset="2"/>
              </a:rPr>
              <a:t>But remember, 1’s complement has two zeros. So that would be complicated for the hardware implementation of if (x == 0)</a:t>
            </a:r>
          </a:p>
          <a:p>
            <a:pPr eaLnBrk="1" hangingPunct="1">
              <a:lnSpc>
                <a:spcPct val="90000"/>
              </a:lnSpc>
            </a:pPr>
            <a:r>
              <a:rPr lang="en-US" smtClean="0">
                <a:sym typeface="Wingdings" pitchFamily="2" charset="2"/>
              </a:rPr>
              <a:t>…. Next slide</a:t>
            </a: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42AE938-3D0A-4F13-83FC-A98FEB91969E}" type="slidenum">
              <a:rPr lang="en-US" smtClean="0"/>
              <a:pPr/>
              <a:t>13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z="1100" smtClean="0"/>
          </a:p>
          <a:p>
            <a:pPr eaLnBrk="1" hangingPunct="1"/>
            <a:r>
              <a:rPr lang="en-US" sz="1100" smtClean="0"/>
              <a:t>If you do the previous slide: 2’s complement is NOT a DIMINISHED radix complement, but a RADIX complement</a:t>
            </a:r>
          </a:p>
          <a:p>
            <a:pPr eaLnBrk="1" hangingPunct="1"/>
            <a:endParaRPr lang="en-US" sz="1100" smtClean="0"/>
          </a:p>
          <a:p>
            <a:pPr eaLnBrk="1" hangingPunct="1"/>
            <a:r>
              <a:rPr lang="en-US" sz="1100" smtClean="0"/>
              <a:t>Diminished Radix Complement is a fancy way of say “the negative value” (-Y)</a:t>
            </a:r>
          </a:p>
          <a:p>
            <a:pPr eaLnBrk="1" hangingPunct="1"/>
            <a:r>
              <a:rPr lang="en-US" sz="1100" smtClean="0"/>
              <a:t>Analogy: Odometer</a:t>
            </a:r>
          </a:p>
          <a:p>
            <a:pPr eaLnBrk="1" hangingPunct="1"/>
            <a:endParaRPr lang="en-US" sz="1100" smtClean="0"/>
          </a:p>
          <a:p>
            <a:pPr eaLnBrk="1" hangingPunct="1"/>
            <a:r>
              <a:rPr lang="en-US" sz="1100" smtClean="0"/>
              <a:t>Example: 6 – 3 = 0110 – 0011</a:t>
            </a:r>
          </a:p>
          <a:p>
            <a:pPr eaLnBrk="1" hangingPunct="1"/>
            <a:r>
              <a:rPr lang="en-US" sz="1100" smtClean="0"/>
              <a:t>	2</a:t>
            </a:r>
            <a:r>
              <a:rPr lang="en-US" sz="1100" baseline="30000" smtClean="0"/>
              <a:t>4</a:t>
            </a:r>
            <a:r>
              <a:rPr lang="en-US" sz="1100" smtClean="0"/>
              <a:t> – 0011 = 10000 (notice: 5 digits) – 0011 = 0011 =</a:t>
            </a:r>
            <a:r>
              <a:rPr lang="en-US" sz="1100" smtClean="0">
                <a:sym typeface="Wingdings" pitchFamily="2" charset="2"/>
              </a:rPr>
              <a:t> 0110 +  0011 = 0011</a:t>
            </a:r>
          </a:p>
          <a:p>
            <a:pPr eaLnBrk="1" hangingPunct="1"/>
            <a:r>
              <a:rPr lang="en-US" sz="1100" smtClean="0">
                <a:sym typeface="Wingdings" pitchFamily="2" charset="2"/>
              </a:rPr>
              <a:t>So what about this 5 digits: What are the hardware implications ? Lead into shortcut!</a:t>
            </a:r>
          </a:p>
          <a:p>
            <a:pPr eaLnBrk="1" hangingPunct="1"/>
            <a:r>
              <a:rPr lang="en-US" sz="1100" smtClean="0">
                <a:sym typeface="Wingdings" pitchFamily="2" charset="2"/>
              </a:rPr>
              <a:t>Redo same example with shortcut.</a:t>
            </a:r>
          </a:p>
          <a:p>
            <a:pPr eaLnBrk="1" hangingPunct="1"/>
            <a:endParaRPr lang="en-US" sz="1100" smtClean="0">
              <a:sym typeface="Wingdings" pitchFamily="2" charset="2"/>
            </a:endParaRPr>
          </a:p>
          <a:p>
            <a:pPr eaLnBrk="1" hangingPunct="1"/>
            <a:r>
              <a:rPr lang="en-US" sz="1100" smtClean="0"/>
              <a:t>Example: 9 – 3 …. Trick question: 9 is outside the range of 2’s complement. Remember that the MSB is effectively the sign bit and the magnitude must use d-1 bits (not d)    So what is the range ???</a:t>
            </a:r>
          </a:p>
          <a:p>
            <a:pPr eaLnBrk="1" hangingPunct="1"/>
            <a:endParaRPr lang="en-US" sz="1100" smtClean="0"/>
          </a:p>
          <a:p>
            <a:pPr eaLnBrk="1" hangingPunct="1"/>
            <a:r>
              <a:rPr lang="en-US" sz="1100" smtClean="0"/>
              <a:t>Quote: Why is subtraction = addition so good (Hardware consequence) </a:t>
            </a:r>
            <a:endParaRPr lang="en-US" sz="1500" smtClean="0"/>
          </a:p>
          <a:p>
            <a:pPr lvl="1" eaLnBrk="1" hangingPunct="1"/>
            <a:r>
              <a:rPr lang="en-US" sz="1500" smtClean="0"/>
              <a:t>At same time, a representation for negative values based on NOT logic and addition</a:t>
            </a:r>
          </a:p>
          <a:p>
            <a:pPr eaLnBrk="1" hangingPunct="1"/>
            <a:endParaRPr lang="en-US" sz="11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2011</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9E348629-0E38-4ED1-A51E-E10CD79A414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2011</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FF1A350C-2BD3-40D3-BE2C-3C5A5024C81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2011</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562066D4-BF62-4AD1-93E5-A53F252BC6D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Fall 2011</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7" name="Rectangle 6"/>
          <p:cNvSpPr>
            <a:spLocks noGrp="1" noChangeArrowheads="1"/>
          </p:cNvSpPr>
          <p:nvPr>
            <p:ph type="sldNum" sz="quarter" idx="12"/>
          </p:nvPr>
        </p:nvSpPr>
        <p:spPr>
          <a:ln/>
        </p:spPr>
        <p:txBody>
          <a:bodyPr/>
          <a:lstStyle>
            <a:lvl1pPr>
              <a:defRPr/>
            </a:lvl1pPr>
          </a:lstStyle>
          <a:p>
            <a:pPr>
              <a:defRPr/>
            </a:pPr>
            <a:fld id="{F02CF152-98B1-49FF-AF9A-E856D901092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2011</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B00C571B-743E-4A45-8211-6695AD8F306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2011</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9FD0CC66-D8F5-46F8-A58F-6DA5CB1EC1B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2011</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D2775A69-0086-4606-828E-6731AA72EF1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Fall 2011</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7" name="Rectangle 6"/>
          <p:cNvSpPr>
            <a:spLocks noGrp="1" noChangeArrowheads="1"/>
          </p:cNvSpPr>
          <p:nvPr>
            <p:ph type="sldNum" sz="quarter" idx="12"/>
          </p:nvPr>
        </p:nvSpPr>
        <p:spPr>
          <a:ln/>
        </p:spPr>
        <p:txBody>
          <a:bodyPr/>
          <a:lstStyle>
            <a:lvl1pPr>
              <a:defRPr/>
            </a:lvl1pPr>
          </a:lstStyle>
          <a:p>
            <a:pPr>
              <a:defRPr/>
            </a:pPr>
            <a:fld id="{BDB3B76C-37A6-4AAD-8480-77AD9C985DD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smtClean="0"/>
              <a:t>Fall 2011</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9" name="Rectangle 6"/>
          <p:cNvSpPr>
            <a:spLocks noGrp="1" noChangeArrowheads="1"/>
          </p:cNvSpPr>
          <p:nvPr>
            <p:ph type="sldNum" sz="quarter" idx="12"/>
          </p:nvPr>
        </p:nvSpPr>
        <p:spPr>
          <a:ln/>
        </p:spPr>
        <p:txBody>
          <a:bodyPr/>
          <a:lstStyle>
            <a:lvl1pPr>
              <a:defRPr/>
            </a:lvl1pPr>
          </a:lstStyle>
          <a:p>
            <a:pPr>
              <a:defRPr/>
            </a:pPr>
            <a:fld id="{4291F31F-8CCA-43E2-B5FE-2DA2DA5C0B5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smtClean="0"/>
              <a:t>Fall 2011</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5" name="Rectangle 6"/>
          <p:cNvSpPr>
            <a:spLocks noGrp="1" noChangeArrowheads="1"/>
          </p:cNvSpPr>
          <p:nvPr>
            <p:ph type="sldNum" sz="quarter" idx="12"/>
          </p:nvPr>
        </p:nvSpPr>
        <p:spPr>
          <a:ln/>
        </p:spPr>
        <p:txBody>
          <a:bodyPr/>
          <a:lstStyle>
            <a:lvl1pPr>
              <a:defRPr/>
            </a:lvl1pPr>
          </a:lstStyle>
          <a:p>
            <a:pPr>
              <a:defRPr/>
            </a:pPr>
            <a:fld id="{DE34AC6C-DAC5-4741-9DF5-F65E6374E1F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smtClean="0"/>
              <a:t>Fall 2011</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4" name="Rectangle 6"/>
          <p:cNvSpPr>
            <a:spLocks noGrp="1" noChangeArrowheads="1"/>
          </p:cNvSpPr>
          <p:nvPr>
            <p:ph type="sldNum" sz="quarter" idx="12"/>
          </p:nvPr>
        </p:nvSpPr>
        <p:spPr>
          <a:ln/>
        </p:spPr>
        <p:txBody>
          <a:bodyPr/>
          <a:lstStyle>
            <a:lvl1pPr>
              <a:defRPr/>
            </a:lvl1pPr>
          </a:lstStyle>
          <a:p>
            <a:pPr>
              <a:defRPr/>
            </a:pPr>
            <a:fld id="{CB9DDDDB-31E9-44A3-A28A-DBF5877C29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Fall 2011</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7" name="Rectangle 6"/>
          <p:cNvSpPr>
            <a:spLocks noGrp="1" noChangeArrowheads="1"/>
          </p:cNvSpPr>
          <p:nvPr>
            <p:ph type="sldNum" sz="quarter" idx="12"/>
          </p:nvPr>
        </p:nvSpPr>
        <p:spPr>
          <a:ln/>
        </p:spPr>
        <p:txBody>
          <a:bodyPr/>
          <a:lstStyle>
            <a:lvl1pPr>
              <a:defRPr/>
            </a:lvl1pPr>
          </a:lstStyle>
          <a:p>
            <a:pPr>
              <a:defRPr/>
            </a:pPr>
            <a:fld id="{4A26EB48-2A81-44D4-B061-582E3B107A3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Fall 2011</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7" name="Rectangle 6"/>
          <p:cNvSpPr>
            <a:spLocks noGrp="1" noChangeArrowheads="1"/>
          </p:cNvSpPr>
          <p:nvPr>
            <p:ph type="sldNum" sz="quarter" idx="12"/>
          </p:nvPr>
        </p:nvSpPr>
        <p:spPr>
          <a:ln/>
        </p:spPr>
        <p:txBody>
          <a:bodyPr/>
          <a:lstStyle>
            <a:lvl1pPr>
              <a:defRPr/>
            </a:lvl1pPr>
          </a:lstStyle>
          <a:p>
            <a:pPr>
              <a:defRPr/>
            </a:pPr>
            <a:fld id="{09C24C4B-6E22-4A44-8FDC-6AC1058C151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dirty="0" smtClean="0"/>
              <a:t>Fall 2011</a:t>
            </a: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SYSC 5704: Elements of Computer Systems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05F0AE5-B1D1-4DBE-B049-DEBC80052C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5.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6.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17.png"/><Relationship Id="rId4"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msdn.microsoft.com/en-us/library/ms172580(VS.80).aspx" TargetMode="Externa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http://pathfinder.scar.utoronto.ca/~dyer/csca57/book_P/node16.html" TargetMode="External"/><Relationship Id="rId5" Type="http://schemas.openxmlformats.org/officeDocument/2006/relationships/hyperlink" Target="http://www.space.unibe.ch/comp_doc/c_manual/C/CONCEPT/data_types.html" TargetMode="External"/><Relationship Id="rId4" Type="http://schemas.openxmlformats.org/officeDocument/2006/relationships/hyperlink" Target="http://java.sun.com/docs/books/tutorial/java/nutsandbolts/datatypes.html"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r>
              <a:rPr lang="en-US" dirty="0" smtClean="0"/>
              <a:t>Fall 2011</a:t>
            </a:r>
            <a:endParaRPr lang="en-US" dirty="0" smtClean="0"/>
          </a:p>
        </p:txBody>
      </p:sp>
      <p:sp>
        <p:nvSpPr>
          <p:cNvPr id="8195" name="Footer Placeholder 4"/>
          <p:cNvSpPr>
            <a:spLocks noGrp="1"/>
          </p:cNvSpPr>
          <p:nvPr>
            <p:ph type="ftr" sz="quarter" idx="11"/>
          </p:nvPr>
        </p:nvSpPr>
        <p:spPr>
          <a:noFill/>
        </p:spPr>
        <p:txBody>
          <a:bodyPr/>
          <a:lstStyle/>
          <a:p>
            <a:r>
              <a:rPr lang="en-US" smtClean="0"/>
              <a:t>SYSC 5704: Elements of Computer Systems</a:t>
            </a:r>
          </a:p>
        </p:txBody>
      </p:sp>
      <p:sp>
        <p:nvSpPr>
          <p:cNvPr id="8196" name="Slide Number Placeholder 5"/>
          <p:cNvSpPr>
            <a:spLocks noGrp="1"/>
          </p:cNvSpPr>
          <p:nvPr>
            <p:ph type="sldNum" sz="quarter" idx="12"/>
          </p:nvPr>
        </p:nvSpPr>
        <p:spPr>
          <a:noFill/>
        </p:spPr>
        <p:txBody>
          <a:bodyPr/>
          <a:lstStyle/>
          <a:p>
            <a:fld id="{83B36610-FCDE-43E4-A506-250234202E2E}" type="slidenum">
              <a:rPr lang="en-US" smtClean="0"/>
              <a:pPr/>
              <a:t>1</a:t>
            </a:fld>
            <a:endParaRPr lang="en-US" smtClean="0"/>
          </a:p>
        </p:txBody>
      </p:sp>
      <p:sp>
        <p:nvSpPr>
          <p:cNvPr id="8197" name="Rectangle 2"/>
          <p:cNvSpPr>
            <a:spLocks noGrp="1" noChangeArrowheads="1"/>
          </p:cNvSpPr>
          <p:nvPr>
            <p:ph type="ctrTitle"/>
          </p:nvPr>
        </p:nvSpPr>
        <p:spPr/>
        <p:txBody>
          <a:bodyPr/>
          <a:lstStyle/>
          <a:p>
            <a:pPr eaLnBrk="1" hangingPunct="1"/>
            <a:r>
              <a:rPr lang="en-US" smtClean="0"/>
              <a:t>Data Representation</a:t>
            </a:r>
            <a:br>
              <a:rPr lang="en-US" smtClean="0"/>
            </a:br>
            <a:r>
              <a:rPr lang="en-US" smtClean="0"/>
              <a:t>Also called </a:t>
            </a:r>
            <a:r>
              <a:rPr lang="en-US" smtClean="0">
                <a:solidFill>
                  <a:schemeClr val="accent2"/>
                </a:solidFill>
              </a:rPr>
              <a:t>Encoding</a:t>
            </a:r>
          </a:p>
        </p:txBody>
      </p:sp>
      <p:sp>
        <p:nvSpPr>
          <p:cNvPr id="8198" name="Rectangle 3"/>
          <p:cNvSpPr>
            <a:spLocks noGrp="1" noChangeArrowheads="1"/>
          </p:cNvSpPr>
          <p:nvPr>
            <p:ph type="subTitle" idx="1"/>
          </p:nvPr>
        </p:nvSpPr>
        <p:spPr/>
        <p:txBody>
          <a:bodyPr/>
          <a:lstStyle/>
          <a:p>
            <a:pPr eaLnBrk="1" hangingPunct="1"/>
            <a:r>
              <a:rPr lang="en-US" smtClean="0"/>
              <a:t>Murdocca Chapter 2</a:t>
            </a:r>
          </a:p>
          <a:p>
            <a:pPr eaLnBrk="1" hangingPunct="1"/>
            <a:r>
              <a:rPr lang="en-US" smtClean="0"/>
              <a:t> </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r>
              <a:rPr lang="en-US" dirty="0" smtClean="0"/>
              <a:t>Fall 2011</a:t>
            </a:r>
            <a:endParaRPr lang="en-US" dirty="0" smtClean="0"/>
          </a:p>
        </p:txBody>
      </p:sp>
      <p:sp>
        <p:nvSpPr>
          <p:cNvPr id="15363" name="Footer Placeholder 4"/>
          <p:cNvSpPr>
            <a:spLocks noGrp="1"/>
          </p:cNvSpPr>
          <p:nvPr>
            <p:ph type="ftr" sz="quarter" idx="11"/>
          </p:nvPr>
        </p:nvSpPr>
        <p:spPr>
          <a:noFill/>
        </p:spPr>
        <p:txBody>
          <a:bodyPr/>
          <a:lstStyle/>
          <a:p>
            <a:r>
              <a:rPr lang="en-US" smtClean="0"/>
              <a:t>SYSC 5704: Elements of Computer Systems</a:t>
            </a:r>
          </a:p>
        </p:txBody>
      </p:sp>
      <p:sp>
        <p:nvSpPr>
          <p:cNvPr id="15364" name="Slide Number Placeholder 5"/>
          <p:cNvSpPr>
            <a:spLocks noGrp="1"/>
          </p:cNvSpPr>
          <p:nvPr>
            <p:ph type="sldNum" sz="quarter" idx="12"/>
          </p:nvPr>
        </p:nvSpPr>
        <p:spPr>
          <a:noFill/>
        </p:spPr>
        <p:txBody>
          <a:bodyPr/>
          <a:lstStyle/>
          <a:p>
            <a:fld id="{24933A9C-E36D-4CD2-AFB4-E7B30D48C277}" type="slidenum">
              <a:rPr lang="en-US" smtClean="0"/>
              <a:pPr/>
              <a:t>10</a:t>
            </a:fld>
            <a:endParaRPr lang="en-US" smtClean="0"/>
          </a:p>
        </p:txBody>
      </p:sp>
      <p:sp>
        <p:nvSpPr>
          <p:cNvPr id="15365" name="Rectangle 2"/>
          <p:cNvSpPr>
            <a:spLocks noGrp="1" noChangeArrowheads="1"/>
          </p:cNvSpPr>
          <p:nvPr>
            <p:ph type="title"/>
          </p:nvPr>
        </p:nvSpPr>
        <p:spPr/>
        <p:txBody>
          <a:bodyPr/>
          <a:lstStyle/>
          <a:p>
            <a:pPr eaLnBrk="1" hangingPunct="1"/>
            <a:r>
              <a:rPr lang="en-US" smtClean="0"/>
              <a:t>Unsigned Overflow</a:t>
            </a:r>
          </a:p>
        </p:txBody>
      </p:sp>
      <p:sp>
        <p:nvSpPr>
          <p:cNvPr id="15366" name="Text Box 25"/>
          <p:cNvSpPr txBox="1">
            <a:spLocks noChangeArrowheads="1"/>
          </p:cNvSpPr>
          <p:nvPr/>
        </p:nvSpPr>
        <p:spPr bwMode="auto">
          <a:xfrm>
            <a:off x="3032125" y="2246313"/>
            <a:ext cx="247650" cy="366712"/>
          </a:xfrm>
          <a:prstGeom prst="rect">
            <a:avLst/>
          </a:prstGeom>
          <a:noFill/>
          <a:ln w="9525">
            <a:noFill/>
            <a:miter lim="800000"/>
            <a:headEnd/>
            <a:tailEnd/>
          </a:ln>
        </p:spPr>
        <p:txBody>
          <a:bodyPr wrap="none">
            <a:spAutoFit/>
          </a:bodyPr>
          <a:lstStyle/>
          <a:p>
            <a:r>
              <a:rPr lang="en-US"/>
              <a:t> </a:t>
            </a:r>
          </a:p>
        </p:txBody>
      </p:sp>
      <p:sp>
        <p:nvSpPr>
          <p:cNvPr id="15367" name="Text Box 26"/>
          <p:cNvSpPr txBox="1">
            <a:spLocks noChangeArrowheads="1"/>
          </p:cNvSpPr>
          <p:nvPr/>
        </p:nvSpPr>
        <p:spPr bwMode="auto">
          <a:xfrm>
            <a:off x="533400" y="2133600"/>
            <a:ext cx="3470275" cy="1187450"/>
          </a:xfrm>
          <a:prstGeom prst="rect">
            <a:avLst/>
          </a:prstGeom>
          <a:solidFill>
            <a:srgbClr val="EAEAEA"/>
          </a:solidFill>
          <a:ln w="9525">
            <a:noFill/>
            <a:miter lim="800000"/>
            <a:headEnd/>
            <a:tailEnd/>
          </a:ln>
        </p:spPr>
        <p:txBody>
          <a:bodyPr wrap="none">
            <a:spAutoFit/>
          </a:bodyPr>
          <a:lstStyle/>
          <a:p>
            <a:r>
              <a:rPr lang="en-US"/>
              <a:t>    </a:t>
            </a:r>
            <a:r>
              <a:rPr lang="en-US" sz="2400"/>
              <a:t>1001		(9)</a:t>
            </a:r>
          </a:p>
          <a:p>
            <a:r>
              <a:rPr lang="en-US" sz="2400"/>
              <a:t>+ 0011 	 	(3)</a:t>
            </a:r>
          </a:p>
          <a:p>
            <a:r>
              <a:rPr lang="en-US" sz="2400"/>
              <a:t>   1100  		(12)</a:t>
            </a:r>
          </a:p>
        </p:txBody>
      </p:sp>
      <p:sp>
        <p:nvSpPr>
          <p:cNvPr id="15368" name="Text Box 27"/>
          <p:cNvSpPr txBox="1">
            <a:spLocks noChangeArrowheads="1"/>
          </p:cNvSpPr>
          <p:nvPr/>
        </p:nvSpPr>
        <p:spPr bwMode="auto">
          <a:xfrm>
            <a:off x="625475" y="4151313"/>
            <a:ext cx="3470275" cy="1187450"/>
          </a:xfrm>
          <a:prstGeom prst="rect">
            <a:avLst/>
          </a:prstGeom>
          <a:solidFill>
            <a:srgbClr val="EAEAEA"/>
          </a:solidFill>
          <a:ln w="9525">
            <a:noFill/>
            <a:miter lim="800000"/>
            <a:headEnd/>
            <a:tailEnd/>
          </a:ln>
        </p:spPr>
        <p:txBody>
          <a:bodyPr wrap="none">
            <a:spAutoFit/>
          </a:bodyPr>
          <a:lstStyle/>
          <a:p>
            <a:r>
              <a:rPr lang="en-US"/>
              <a:t>    </a:t>
            </a:r>
            <a:r>
              <a:rPr lang="en-US" sz="2400"/>
              <a:t>1001		 (9)</a:t>
            </a:r>
          </a:p>
          <a:p>
            <a:r>
              <a:rPr lang="en-US" sz="2400"/>
              <a:t>+ 0111	 	 (7)</a:t>
            </a:r>
          </a:p>
          <a:p>
            <a:r>
              <a:rPr lang="en-US" sz="2400">
                <a:solidFill>
                  <a:schemeClr val="bg2"/>
                </a:solidFill>
              </a:rPr>
              <a:t>1</a:t>
            </a:r>
            <a:r>
              <a:rPr lang="en-US" sz="2400"/>
              <a:t> 0000  		(16)</a:t>
            </a:r>
          </a:p>
        </p:txBody>
      </p:sp>
      <p:sp>
        <p:nvSpPr>
          <p:cNvPr id="15369" name="Line 28"/>
          <p:cNvSpPr>
            <a:spLocks noChangeShapeType="1"/>
          </p:cNvSpPr>
          <p:nvPr/>
        </p:nvSpPr>
        <p:spPr bwMode="auto">
          <a:xfrm>
            <a:off x="685800" y="2895600"/>
            <a:ext cx="990600" cy="0"/>
          </a:xfrm>
          <a:prstGeom prst="line">
            <a:avLst/>
          </a:prstGeom>
          <a:noFill/>
          <a:ln w="28575">
            <a:solidFill>
              <a:schemeClr val="tx1"/>
            </a:solidFill>
            <a:round/>
            <a:headEnd/>
            <a:tailEnd/>
          </a:ln>
        </p:spPr>
        <p:txBody>
          <a:bodyPr/>
          <a:lstStyle/>
          <a:p>
            <a:endParaRPr lang="en-US"/>
          </a:p>
        </p:txBody>
      </p:sp>
      <p:sp>
        <p:nvSpPr>
          <p:cNvPr id="15370" name="Line 29"/>
          <p:cNvSpPr>
            <a:spLocks noChangeShapeType="1"/>
          </p:cNvSpPr>
          <p:nvPr/>
        </p:nvSpPr>
        <p:spPr bwMode="auto">
          <a:xfrm>
            <a:off x="762000" y="4953000"/>
            <a:ext cx="990600" cy="0"/>
          </a:xfrm>
          <a:prstGeom prst="line">
            <a:avLst/>
          </a:prstGeom>
          <a:noFill/>
          <a:ln w="28575">
            <a:solidFill>
              <a:schemeClr val="tx1"/>
            </a:solidFill>
            <a:round/>
            <a:headEnd/>
            <a:tailEnd/>
          </a:ln>
        </p:spPr>
        <p:txBody>
          <a:bodyPr/>
          <a:lstStyle/>
          <a:p>
            <a:endParaRPr lang="en-US"/>
          </a:p>
        </p:txBody>
      </p:sp>
      <p:sp>
        <p:nvSpPr>
          <p:cNvPr id="15371" name="Text Box 30"/>
          <p:cNvSpPr txBox="1">
            <a:spLocks noChangeArrowheads="1"/>
          </p:cNvSpPr>
          <p:nvPr/>
        </p:nvSpPr>
        <p:spPr bwMode="auto">
          <a:xfrm>
            <a:off x="4724400" y="2133600"/>
            <a:ext cx="3300413" cy="1187450"/>
          </a:xfrm>
          <a:prstGeom prst="rect">
            <a:avLst/>
          </a:prstGeom>
          <a:solidFill>
            <a:srgbClr val="EAEAEA"/>
          </a:solidFill>
          <a:ln w="9525">
            <a:noFill/>
            <a:miter lim="800000"/>
            <a:headEnd/>
            <a:tailEnd/>
          </a:ln>
        </p:spPr>
        <p:txBody>
          <a:bodyPr wrap="none">
            <a:spAutoFit/>
          </a:bodyPr>
          <a:lstStyle/>
          <a:p>
            <a:r>
              <a:rPr lang="en-US"/>
              <a:t>    </a:t>
            </a:r>
            <a:r>
              <a:rPr lang="en-US" sz="2400"/>
              <a:t>1001		(9)</a:t>
            </a:r>
          </a:p>
          <a:p>
            <a:r>
              <a:rPr lang="en-US" sz="2400"/>
              <a:t>-  0011 	 	(3)</a:t>
            </a:r>
          </a:p>
          <a:p>
            <a:r>
              <a:rPr lang="en-US" sz="2400"/>
              <a:t>   0110  		(6)</a:t>
            </a:r>
          </a:p>
        </p:txBody>
      </p:sp>
      <p:sp>
        <p:nvSpPr>
          <p:cNvPr id="15372" name="Text Box 31"/>
          <p:cNvSpPr txBox="1">
            <a:spLocks noChangeArrowheads="1"/>
          </p:cNvSpPr>
          <p:nvPr/>
        </p:nvSpPr>
        <p:spPr bwMode="auto">
          <a:xfrm>
            <a:off x="4816475" y="4151313"/>
            <a:ext cx="3402013" cy="1187450"/>
          </a:xfrm>
          <a:prstGeom prst="rect">
            <a:avLst/>
          </a:prstGeom>
          <a:solidFill>
            <a:srgbClr val="EAEAEA"/>
          </a:solidFill>
          <a:ln w="9525">
            <a:noFill/>
            <a:miter lim="800000"/>
            <a:headEnd/>
            <a:tailEnd/>
          </a:ln>
        </p:spPr>
        <p:txBody>
          <a:bodyPr wrap="none">
            <a:spAutoFit/>
          </a:bodyPr>
          <a:lstStyle/>
          <a:p>
            <a:r>
              <a:rPr lang="en-US"/>
              <a:t> </a:t>
            </a:r>
            <a:r>
              <a:rPr lang="en-US" sz="2400">
                <a:solidFill>
                  <a:schemeClr val="bg2"/>
                </a:solidFill>
              </a:rPr>
              <a:t>1</a:t>
            </a:r>
            <a:r>
              <a:rPr lang="en-US"/>
              <a:t> </a:t>
            </a:r>
            <a:r>
              <a:rPr lang="en-US" sz="2400"/>
              <a:t>0011		 (3)</a:t>
            </a:r>
          </a:p>
          <a:p>
            <a:r>
              <a:rPr lang="en-US" sz="2400"/>
              <a:t>+ 0111	 	 (9)</a:t>
            </a:r>
          </a:p>
          <a:p>
            <a:r>
              <a:rPr lang="en-US" sz="2400"/>
              <a:t>   1100  		(-6)</a:t>
            </a:r>
          </a:p>
        </p:txBody>
      </p:sp>
      <p:sp>
        <p:nvSpPr>
          <p:cNvPr id="13" name="Line 28"/>
          <p:cNvSpPr>
            <a:spLocks noChangeShapeType="1"/>
          </p:cNvSpPr>
          <p:nvPr/>
        </p:nvSpPr>
        <p:spPr bwMode="auto">
          <a:xfrm>
            <a:off x="4876800" y="2895600"/>
            <a:ext cx="990600" cy="0"/>
          </a:xfrm>
          <a:prstGeom prst="line">
            <a:avLst/>
          </a:prstGeom>
          <a:noFill/>
          <a:ln w="28575">
            <a:solidFill>
              <a:schemeClr val="tx1"/>
            </a:solidFill>
            <a:round/>
            <a:headEnd/>
            <a:tailEnd/>
          </a:ln>
        </p:spPr>
        <p:txBody>
          <a:bodyPr/>
          <a:lstStyle/>
          <a:p>
            <a:endParaRPr lang="en-US"/>
          </a:p>
        </p:txBody>
      </p:sp>
      <p:sp>
        <p:nvSpPr>
          <p:cNvPr id="14" name="Line 28"/>
          <p:cNvSpPr>
            <a:spLocks noChangeShapeType="1"/>
          </p:cNvSpPr>
          <p:nvPr/>
        </p:nvSpPr>
        <p:spPr bwMode="auto">
          <a:xfrm>
            <a:off x="4953000" y="4953000"/>
            <a:ext cx="990600" cy="0"/>
          </a:xfrm>
          <a:prstGeom prst="line">
            <a:avLst/>
          </a:prstGeom>
          <a:noFill/>
          <a:ln w="28575">
            <a:solidFill>
              <a:schemeClr val="tx1"/>
            </a:solidFill>
            <a:round/>
            <a:headEnd/>
            <a:tailEnd/>
          </a:ln>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r>
              <a:rPr lang="en-US" dirty="0" smtClean="0"/>
              <a:t>Fall 2011</a:t>
            </a:r>
            <a:endParaRPr lang="en-US" dirty="0" smtClean="0"/>
          </a:p>
        </p:txBody>
      </p:sp>
      <p:sp>
        <p:nvSpPr>
          <p:cNvPr id="16387" name="Footer Placeholder 4"/>
          <p:cNvSpPr>
            <a:spLocks noGrp="1"/>
          </p:cNvSpPr>
          <p:nvPr>
            <p:ph type="ftr" sz="quarter" idx="11"/>
          </p:nvPr>
        </p:nvSpPr>
        <p:spPr>
          <a:noFill/>
        </p:spPr>
        <p:txBody>
          <a:bodyPr/>
          <a:lstStyle/>
          <a:p>
            <a:r>
              <a:rPr lang="en-US" smtClean="0"/>
              <a:t>SYSC 5704: Elements of Computer Systems</a:t>
            </a:r>
          </a:p>
        </p:txBody>
      </p:sp>
      <p:sp>
        <p:nvSpPr>
          <p:cNvPr id="16388" name="Slide Number Placeholder 5"/>
          <p:cNvSpPr>
            <a:spLocks noGrp="1"/>
          </p:cNvSpPr>
          <p:nvPr>
            <p:ph type="sldNum" sz="quarter" idx="12"/>
          </p:nvPr>
        </p:nvSpPr>
        <p:spPr>
          <a:noFill/>
        </p:spPr>
        <p:txBody>
          <a:bodyPr/>
          <a:lstStyle/>
          <a:p>
            <a:fld id="{7EA3ED31-55BB-4E86-AB52-6B29F2C78588}" type="slidenum">
              <a:rPr lang="en-US" smtClean="0"/>
              <a:pPr/>
              <a:t>11</a:t>
            </a:fld>
            <a:endParaRPr lang="en-US" smtClean="0"/>
          </a:p>
        </p:txBody>
      </p:sp>
      <p:sp>
        <p:nvSpPr>
          <p:cNvPr id="16389" name="Rectangle 2"/>
          <p:cNvSpPr>
            <a:spLocks noGrp="1" noChangeArrowheads="1"/>
          </p:cNvSpPr>
          <p:nvPr>
            <p:ph type="title"/>
          </p:nvPr>
        </p:nvSpPr>
        <p:spPr/>
        <p:txBody>
          <a:bodyPr/>
          <a:lstStyle/>
          <a:p>
            <a:pPr eaLnBrk="1" hangingPunct="1"/>
            <a:r>
              <a:rPr lang="en-US" sz="4000" smtClean="0"/>
              <a:t>Signed Number Representations</a:t>
            </a:r>
          </a:p>
        </p:txBody>
      </p:sp>
      <p:sp>
        <p:nvSpPr>
          <p:cNvPr id="16390" name="Rectangle 3"/>
          <p:cNvSpPr>
            <a:spLocks noGrp="1" noChangeArrowheads="1"/>
          </p:cNvSpPr>
          <p:nvPr>
            <p:ph type="body" idx="1"/>
          </p:nvPr>
        </p:nvSpPr>
        <p:spPr/>
        <p:txBody>
          <a:bodyPr/>
          <a:lstStyle/>
          <a:p>
            <a:pPr eaLnBrk="1" hangingPunct="1">
              <a:lnSpc>
                <a:spcPct val="80000"/>
              </a:lnSpc>
              <a:buFontTx/>
              <a:buNone/>
            </a:pPr>
            <a:r>
              <a:rPr lang="en-US" sz="2000" smtClean="0"/>
              <a:t>N.B. Using Murdocca’s language, fixed point with zero-length fraction</a:t>
            </a:r>
          </a:p>
          <a:p>
            <a:pPr eaLnBrk="1" hangingPunct="1">
              <a:lnSpc>
                <a:spcPct val="80000"/>
              </a:lnSpc>
            </a:pPr>
            <a:endParaRPr lang="en-US" sz="2000" smtClean="0"/>
          </a:p>
          <a:p>
            <a:pPr eaLnBrk="1" hangingPunct="1">
              <a:lnSpc>
                <a:spcPct val="80000"/>
              </a:lnSpc>
            </a:pPr>
            <a:r>
              <a:rPr lang="en-US" sz="2800" smtClean="0"/>
              <a:t>Signed Magnitude</a:t>
            </a:r>
          </a:p>
          <a:p>
            <a:pPr eaLnBrk="1" hangingPunct="1">
              <a:lnSpc>
                <a:spcPct val="80000"/>
              </a:lnSpc>
            </a:pPr>
            <a:r>
              <a:rPr lang="en-US" sz="2800" smtClean="0"/>
              <a:t>1’s Complement</a:t>
            </a:r>
          </a:p>
          <a:p>
            <a:pPr eaLnBrk="1" hangingPunct="1">
              <a:lnSpc>
                <a:spcPct val="80000"/>
              </a:lnSpc>
            </a:pPr>
            <a:r>
              <a:rPr lang="en-US" sz="2800" b="1" smtClean="0">
                <a:solidFill>
                  <a:schemeClr val="accent2"/>
                </a:solidFill>
              </a:rPr>
              <a:t>2’s Complement</a:t>
            </a:r>
          </a:p>
          <a:p>
            <a:pPr eaLnBrk="1" hangingPunct="1">
              <a:lnSpc>
                <a:spcPct val="80000"/>
              </a:lnSpc>
            </a:pPr>
            <a:endParaRPr lang="en-US" sz="2800" b="1" smtClean="0">
              <a:solidFill>
                <a:schemeClr val="accent2"/>
              </a:solidFill>
            </a:endParaRPr>
          </a:p>
          <a:p>
            <a:pPr eaLnBrk="1" hangingPunct="1">
              <a:lnSpc>
                <a:spcPct val="80000"/>
              </a:lnSpc>
            </a:pPr>
            <a:r>
              <a:rPr lang="en-US" sz="2800" smtClean="0"/>
              <a:t>Exercise: Express -7 as a 4-bit signed integer in all three encodings.</a:t>
            </a:r>
          </a:p>
          <a:p>
            <a:pPr eaLnBrk="1" hangingPunct="1">
              <a:lnSpc>
                <a:spcPct val="80000"/>
              </a:lnSpc>
            </a:pPr>
            <a:r>
              <a:rPr lang="en-US" sz="2800" smtClean="0"/>
              <a:t>Question: Why is 2’s complement used ?</a:t>
            </a:r>
          </a:p>
          <a:p>
            <a:pPr eaLnBrk="1" hangingPunct="1">
              <a:lnSpc>
                <a:spcPct val="80000"/>
              </a:lnSpc>
            </a:pPr>
            <a:r>
              <a:rPr lang="en-US" sz="2800" smtClean="0"/>
              <a:t>Question: Compare the ranges of unsigned and signed n-bit numbers. </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Date Placeholder 4"/>
          <p:cNvSpPr>
            <a:spLocks noGrp="1"/>
          </p:cNvSpPr>
          <p:nvPr>
            <p:ph type="dt" sz="quarter" idx="10"/>
          </p:nvPr>
        </p:nvSpPr>
        <p:spPr>
          <a:noFill/>
        </p:spPr>
        <p:txBody>
          <a:bodyPr/>
          <a:lstStyle/>
          <a:p>
            <a:r>
              <a:rPr lang="en-US" dirty="0" smtClean="0"/>
              <a:t>Fall 2011</a:t>
            </a:r>
            <a:endParaRPr lang="en-US" dirty="0" smtClean="0"/>
          </a:p>
        </p:txBody>
      </p:sp>
      <p:sp>
        <p:nvSpPr>
          <p:cNvPr id="17411" name="Footer Placeholder 5"/>
          <p:cNvSpPr>
            <a:spLocks noGrp="1"/>
          </p:cNvSpPr>
          <p:nvPr>
            <p:ph type="ftr" sz="quarter" idx="11"/>
          </p:nvPr>
        </p:nvSpPr>
        <p:spPr>
          <a:noFill/>
        </p:spPr>
        <p:txBody>
          <a:bodyPr/>
          <a:lstStyle/>
          <a:p>
            <a:r>
              <a:rPr lang="en-US" smtClean="0"/>
              <a:t>SYSC 5704: Elements of Computer Systems</a:t>
            </a:r>
          </a:p>
        </p:txBody>
      </p:sp>
      <p:sp>
        <p:nvSpPr>
          <p:cNvPr id="17412" name="Slide Number Placeholder 6"/>
          <p:cNvSpPr>
            <a:spLocks noGrp="1"/>
          </p:cNvSpPr>
          <p:nvPr>
            <p:ph type="sldNum" sz="quarter" idx="12"/>
          </p:nvPr>
        </p:nvSpPr>
        <p:spPr>
          <a:noFill/>
        </p:spPr>
        <p:txBody>
          <a:bodyPr/>
          <a:lstStyle/>
          <a:p>
            <a:fld id="{2AF6ECBA-8E82-4738-ACFB-3C190089267C}" type="slidenum">
              <a:rPr lang="en-US" smtClean="0"/>
              <a:pPr/>
              <a:t>12</a:t>
            </a:fld>
            <a:endParaRPr lang="en-US" smtClean="0"/>
          </a:p>
        </p:txBody>
      </p:sp>
      <p:sp>
        <p:nvSpPr>
          <p:cNvPr id="17413" name="Rectangle 2"/>
          <p:cNvSpPr>
            <a:spLocks noGrp="1" noChangeArrowheads="1"/>
          </p:cNvSpPr>
          <p:nvPr>
            <p:ph type="title"/>
          </p:nvPr>
        </p:nvSpPr>
        <p:spPr/>
        <p:txBody>
          <a:bodyPr/>
          <a:lstStyle/>
          <a:p>
            <a:pPr eaLnBrk="1" hangingPunct="1"/>
            <a:r>
              <a:rPr lang="en-US" smtClean="0"/>
              <a:t>Diminished Radix Complement</a:t>
            </a:r>
          </a:p>
        </p:txBody>
      </p:sp>
      <p:sp>
        <p:nvSpPr>
          <p:cNvPr id="17414" name="Rectangle 3"/>
          <p:cNvSpPr>
            <a:spLocks noGrp="1" noChangeArrowheads="1"/>
          </p:cNvSpPr>
          <p:nvPr>
            <p:ph type="body" sz="half" idx="1"/>
          </p:nvPr>
        </p:nvSpPr>
        <p:spPr>
          <a:xfrm>
            <a:off x="457200" y="1570038"/>
            <a:ext cx="8001000" cy="4906962"/>
          </a:xfrm>
        </p:spPr>
        <p:txBody>
          <a:bodyPr/>
          <a:lstStyle/>
          <a:p>
            <a:pPr algn="ctr" eaLnBrk="1" hangingPunct="1">
              <a:lnSpc>
                <a:spcPct val="80000"/>
              </a:lnSpc>
              <a:buFontTx/>
              <a:buNone/>
            </a:pPr>
            <a:r>
              <a:rPr lang="en-US" sz="2800" smtClean="0"/>
              <a:t>X</a:t>
            </a:r>
            <a:r>
              <a:rPr lang="en-US" sz="2800" baseline="-25000" smtClean="0"/>
              <a:t>r</a:t>
            </a:r>
            <a:r>
              <a:rPr lang="en-US" sz="2800" smtClean="0"/>
              <a:t> – Y</a:t>
            </a:r>
            <a:r>
              <a:rPr lang="en-US" sz="2800" baseline="-25000" smtClean="0"/>
              <a:t>r</a:t>
            </a:r>
            <a:r>
              <a:rPr lang="en-US" sz="2800" smtClean="0"/>
              <a:t> = X</a:t>
            </a:r>
            <a:r>
              <a:rPr lang="en-US" sz="2800" baseline="-25000" smtClean="0"/>
              <a:t>r</a:t>
            </a:r>
            <a:r>
              <a:rPr lang="en-US" sz="2800" smtClean="0"/>
              <a:t> + (-Y</a:t>
            </a:r>
            <a:r>
              <a:rPr lang="en-US" sz="2800" baseline="-25000" smtClean="0"/>
              <a:t>r</a:t>
            </a:r>
            <a:r>
              <a:rPr lang="en-US" sz="2800" smtClean="0"/>
              <a:t>) + carry</a:t>
            </a:r>
          </a:p>
          <a:p>
            <a:pPr eaLnBrk="1" hangingPunct="1">
              <a:lnSpc>
                <a:spcPct val="80000"/>
              </a:lnSpc>
              <a:buFontTx/>
              <a:buNone/>
            </a:pPr>
            <a:r>
              <a:rPr lang="en-US" sz="2800" smtClean="0"/>
              <a:t>	where –Y</a:t>
            </a:r>
            <a:r>
              <a:rPr lang="en-US" sz="2800" baseline="-25000" smtClean="0"/>
              <a:t>r</a:t>
            </a:r>
            <a:r>
              <a:rPr lang="en-US" sz="2800" smtClean="0"/>
              <a:t> = (r</a:t>
            </a:r>
            <a:r>
              <a:rPr lang="en-US" sz="2800" baseline="30000" smtClean="0"/>
              <a:t>d</a:t>
            </a:r>
            <a:r>
              <a:rPr lang="en-US" sz="2800" smtClean="0"/>
              <a:t>-1) – Y </a:t>
            </a:r>
          </a:p>
          <a:p>
            <a:pPr eaLnBrk="1" hangingPunct="1">
              <a:lnSpc>
                <a:spcPct val="80000"/>
              </a:lnSpc>
              <a:buFontTx/>
              <a:buNone/>
            </a:pPr>
            <a:r>
              <a:rPr lang="en-US" sz="2800" smtClean="0"/>
              <a:t>	and d = r-1</a:t>
            </a:r>
            <a:endParaRPr lang="en-US" sz="2800" baseline="-25000" smtClean="0"/>
          </a:p>
          <a:p>
            <a:pPr lvl="1" eaLnBrk="1" hangingPunct="1">
              <a:lnSpc>
                <a:spcPct val="80000"/>
              </a:lnSpc>
            </a:pPr>
            <a:endParaRPr lang="en-US" smtClean="0"/>
          </a:p>
          <a:p>
            <a:pPr eaLnBrk="1" hangingPunct="1">
              <a:lnSpc>
                <a:spcPct val="80000"/>
              </a:lnSpc>
            </a:pPr>
            <a:r>
              <a:rPr lang="en-US" sz="2800" smtClean="0"/>
              <a:t>Try it : Nine’s complement (Radix = 10)</a:t>
            </a:r>
          </a:p>
          <a:p>
            <a:pPr lvl="1" eaLnBrk="1" hangingPunct="1">
              <a:lnSpc>
                <a:spcPct val="80000"/>
              </a:lnSpc>
              <a:buFontTx/>
              <a:buNone/>
            </a:pPr>
            <a:r>
              <a:rPr lang="en-US" smtClean="0"/>
              <a:t>	Example: 167 - 52</a:t>
            </a:r>
          </a:p>
          <a:p>
            <a:pPr eaLnBrk="1" hangingPunct="1">
              <a:lnSpc>
                <a:spcPct val="80000"/>
              </a:lnSpc>
            </a:pPr>
            <a:r>
              <a:rPr lang="en-US" sz="2800" smtClean="0"/>
              <a:t>Try it: 1’s complement (Radix = 2)</a:t>
            </a:r>
          </a:p>
          <a:p>
            <a:pPr lvl="1" eaLnBrk="1" hangingPunct="1">
              <a:lnSpc>
                <a:spcPct val="80000"/>
              </a:lnSpc>
              <a:buFontTx/>
              <a:buNone/>
            </a:pPr>
            <a:r>
              <a:rPr lang="en-US" smtClean="0"/>
              <a:t>    Example:  11 – 7  (Use 4-bit length)</a:t>
            </a:r>
          </a:p>
          <a:p>
            <a:pPr lvl="1" eaLnBrk="1" hangingPunct="1">
              <a:lnSpc>
                <a:spcPct val="80000"/>
              </a:lnSpc>
            </a:pPr>
            <a:r>
              <a:rPr lang="en-US" smtClean="0"/>
              <a:t>DRC shortcut: Replace each 1 by a 0 and each 0 by a 1 (including sign bit).</a:t>
            </a:r>
          </a:p>
          <a:p>
            <a:pPr eaLnBrk="1" hangingPunct="1">
              <a:lnSpc>
                <a:spcPct val="80000"/>
              </a:lnSpc>
              <a:buFontTx/>
              <a:buNone/>
            </a:pPr>
            <a:r>
              <a:rPr lang="en-US" sz="2800" smtClean="0"/>
              <a:t>			+7 = 00000111   	 -7 = 11111000</a:t>
            </a:r>
            <a:endParaRPr lang="en-US" smtClean="0"/>
          </a:p>
        </p:txBody>
      </p:sp>
      <p:sp>
        <p:nvSpPr>
          <p:cNvPr id="112653" name="Text Box 13"/>
          <p:cNvSpPr txBox="1">
            <a:spLocks noChangeArrowheads="1"/>
          </p:cNvSpPr>
          <p:nvPr/>
        </p:nvSpPr>
        <p:spPr bwMode="auto">
          <a:xfrm>
            <a:off x="4800600" y="2057400"/>
            <a:ext cx="3181350" cy="366713"/>
          </a:xfrm>
          <a:prstGeom prst="rect">
            <a:avLst/>
          </a:prstGeom>
          <a:solidFill>
            <a:schemeClr val="accent1"/>
          </a:solidFill>
          <a:ln w="9525">
            <a:noFill/>
            <a:miter lim="800000"/>
            <a:headEnd/>
            <a:tailEnd/>
          </a:ln>
        </p:spPr>
        <p:txBody>
          <a:bodyPr wrap="none">
            <a:spAutoFit/>
          </a:bodyPr>
          <a:lstStyle/>
          <a:p>
            <a:r>
              <a:rPr lang="en-US"/>
              <a:t>Diminished radix complement</a:t>
            </a:r>
          </a:p>
        </p:txBody>
      </p:sp>
      <p:sp>
        <p:nvSpPr>
          <p:cNvPr id="112654" name="Text Box 14"/>
          <p:cNvSpPr txBox="1">
            <a:spLocks noChangeArrowheads="1"/>
          </p:cNvSpPr>
          <p:nvPr/>
        </p:nvSpPr>
        <p:spPr bwMode="auto">
          <a:xfrm>
            <a:off x="4800600" y="2438400"/>
            <a:ext cx="1873250" cy="366713"/>
          </a:xfrm>
          <a:prstGeom prst="rect">
            <a:avLst/>
          </a:prstGeom>
          <a:solidFill>
            <a:schemeClr val="accent1"/>
          </a:solidFill>
          <a:ln w="9525">
            <a:noFill/>
            <a:miter lim="800000"/>
            <a:headEnd/>
            <a:tailEnd/>
          </a:ln>
        </p:spPr>
        <p:txBody>
          <a:bodyPr wrap="none">
            <a:spAutoFit/>
          </a:bodyPr>
          <a:lstStyle/>
          <a:p>
            <a:r>
              <a:rPr lang="en-US"/>
              <a:t>Diminished radix</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54"/>
                                        </p:tgtEl>
                                        <p:attrNameLst>
                                          <p:attrName>style.visibility</p:attrName>
                                        </p:attrNameLst>
                                      </p:cBhvr>
                                      <p:to>
                                        <p:strVal val="visible"/>
                                      </p:to>
                                    </p:set>
                                    <p:anim calcmode="lin" valueType="num">
                                      <p:cBhvr additive="base">
                                        <p:cTn id="7" dur="500" fill="hold"/>
                                        <p:tgtEl>
                                          <p:spTgt spid="112654"/>
                                        </p:tgtEl>
                                        <p:attrNameLst>
                                          <p:attrName>ppt_x</p:attrName>
                                        </p:attrNameLst>
                                      </p:cBhvr>
                                      <p:tavLst>
                                        <p:tav tm="0">
                                          <p:val>
                                            <p:strVal val="#ppt_x"/>
                                          </p:val>
                                        </p:tav>
                                        <p:tav tm="100000">
                                          <p:val>
                                            <p:strVal val="#ppt_x"/>
                                          </p:val>
                                        </p:tav>
                                      </p:tavLst>
                                    </p:anim>
                                    <p:anim calcmode="lin" valueType="num">
                                      <p:cBhvr additive="base">
                                        <p:cTn id="8" dur="500" fill="hold"/>
                                        <p:tgtEl>
                                          <p:spTgt spid="1126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53"/>
                                        </p:tgtEl>
                                        <p:attrNameLst>
                                          <p:attrName>style.visibility</p:attrName>
                                        </p:attrNameLst>
                                      </p:cBhvr>
                                      <p:to>
                                        <p:strVal val="visible"/>
                                      </p:to>
                                    </p:set>
                                    <p:anim calcmode="lin" valueType="num">
                                      <p:cBhvr additive="base">
                                        <p:cTn id="13" dur="500" fill="hold"/>
                                        <p:tgtEl>
                                          <p:spTgt spid="112653"/>
                                        </p:tgtEl>
                                        <p:attrNameLst>
                                          <p:attrName>ppt_x</p:attrName>
                                        </p:attrNameLst>
                                      </p:cBhvr>
                                      <p:tavLst>
                                        <p:tav tm="0">
                                          <p:val>
                                            <p:strVal val="#ppt_x"/>
                                          </p:val>
                                        </p:tav>
                                        <p:tav tm="100000">
                                          <p:val>
                                            <p:strVal val="#ppt_x"/>
                                          </p:val>
                                        </p:tav>
                                      </p:tavLst>
                                    </p:anim>
                                    <p:anim calcmode="lin" valueType="num">
                                      <p:cBhvr additive="base">
                                        <p:cTn id="14" dur="500" fill="hold"/>
                                        <p:tgtEl>
                                          <p:spTgt spid="112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3" grpId="0" animBg="1"/>
      <p:bldP spid="1126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4"/>
          <p:cNvSpPr>
            <a:spLocks noGrp="1"/>
          </p:cNvSpPr>
          <p:nvPr>
            <p:ph type="dt" sz="quarter" idx="10"/>
          </p:nvPr>
        </p:nvSpPr>
        <p:spPr>
          <a:noFill/>
        </p:spPr>
        <p:txBody>
          <a:bodyPr/>
          <a:lstStyle/>
          <a:p>
            <a:r>
              <a:rPr lang="en-US" dirty="0" smtClean="0"/>
              <a:t>Fall 2011</a:t>
            </a:r>
            <a:endParaRPr lang="en-US" dirty="0" smtClean="0"/>
          </a:p>
        </p:txBody>
      </p:sp>
      <p:sp>
        <p:nvSpPr>
          <p:cNvPr id="18435" name="Footer Placeholder 5"/>
          <p:cNvSpPr>
            <a:spLocks noGrp="1"/>
          </p:cNvSpPr>
          <p:nvPr>
            <p:ph type="ftr" sz="quarter" idx="11"/>
          </p:nvPr>
        </p:nvSpPr>
        <p:spPr>
          <a:noFill/>
        </p:spPr>
        <p:txBody>
          <a:bodyPr/>
          <a:lstStyle/>
          <a:p>
            <a:r>
              <a:rPr lang="en-US" smtClean="0"/>
              <a:t>SYSC 5704: Elements of Computer Systems</a:t>
            </a:r>
          </a:p>
        </p:txBody>
      </p:sp>
      <p:sp>
        <p:nvSpPr>
          <p:cNvPr id="18436" name="Slide Number Placeholder 6"/>
          <p:cNvSpPr>
            <a:spLocks noGrp="1"/>
          </p:cNvSpPr>
          <p:nvPr>
            <p:ph type="sldNum" sz="quarter" idx="12"/>
          </p:nvPr>
        </p:nvSpPr>
        <p:spPr>
          <a:noFill/>
        </p:spPr>
        <p:txBody>
          <a:bodyPr/>
          <a:lstStyle/>
          <a:p>
            <a:fld id="{DBF49773-F0FA-486A-B776-6D4D23D5118D}" type="slidenum">
              <a:rPr lang="en-US" smtClean="0"/>
              <a:pPr/>
              <a:t>13</a:t>
            </a:fld>
            <a:endParaRPr lang="en-US" smtClean="0"/>
          </a:p>
        </p:txBody>
      </p:sp>
      <p:sp>
        <p:nvSpPr>
          <p:cNvPr id="18437" name="Rectangle 2"/>
          <p:cNvSpPr>
            <a:spLocks noGrp="1" noChangeArrowheads="1"/>
          </p:cNvSpPr>
          <p:nvPr>
            <p:ph type="title"/>
          </p:nvPr>
        </p:nvSpPr>
        <p:spPr/>
        <p:txBody>
          <a:bodyPr/>
          <a:lstStyle/>
          <a:p>
            <a:pPr algn="l" eaLnBrk="1" hangingPunct="1"/>
            <a:r>
              <a:rPr lang="en-US" sz="3600" smtClean="0"/>
              <a:t>2’s Complement  - Radix Complement</a:t>
            </a:r>
          </a:p>
        </p:txBody>
      </p:sp>
      <p:sp>
        <p:nvSpPr>
          <p:cNvPr id="18438" name="Rectangle 3"/>
          <p:cNvSpPr>
            <a:spLocks noGrp="1" noChangeArrowheads="1"/>
          </p:cNvSpPr>
          <p:nvPr>
            <p:ph type="body" sz="half" idx="1"/>
          </p:nvPr>
        </p:nvSpPr>
        <p:spPr>
          <a:xfrm>
            <a:off x="457200" y="1143000"/>
            <a:ext cx="8229600" cy="4830763"/>
          </a:xfrm>
        </p:spPr>
        <p:txBody>
          <a:bodyPr/>
          <a:lstStyle/>
          <a:p>
            <a:pPr algn="ctr" eaLnBrk="1" hangingPunct="1">
              <a:lnSpc>
                <a:spcPct val="80000"/>
              </a:lnSpc>
              <a:buFontTx/>
              <a:buNone/>
            </a:pPr>
            <a:r>
              <a:rPr lang="en-US" sz="2800" smtClean="0"/>
              <a:t>X</a:t>
            </a:r>
            <a:r>
              <a:rPr lang="en-US" sz="2800" baseline="-25000" smtClean="0"/>
              <a:t>r</a:t>
            </a:r>
            <a:r>
              <a:rPr lang="en-US" sz="2800" smtClean="0"/>
              <a:t> – Y</a:t>
            </a:r>
            <a:r>
              <a:rPr lang="en-US" sz="2800" baseline="-25000" smtClean="0"/>
              <a:t>r</a:t>
            </a:r>
            <a:r>
              <a:rPr lang="en-US" sz="2800" smtClean="0"/>
              <a:t> = X</a:t>
            </a:r>
            <a:r>
              <a:rPr lang="en-US" sz="2800" baseline="-25000" smtClean="0"/>
              <a:t>r</a:t>
            </a:r>
            <a:r>
              <a:rPr lang="en-US" sz="2800" smtClean="0"/>
              <a:t> + (-Y</a:t>
            </a:r>
            <a:r>
              <a:rPr lang="en-US" sz="2800" baseline="-25000" smtClean="0"/>
              <a:t>r</a:t>
            </a:r>
            <a:r>
              <a:rPr lang="en-US" sz="2800" smtClean="0"/>
              <a:t>)</a:t>
            </a:r>
          </a:p>
          <a:p>
            <a:pPr algn="ctr" eaLnBrk="1" hangingPunct="1">
              <a:lnSpc>
                <a:spcPct val="80000"/>
              </a:lnSpc>
              <a:buFontTx/>
              <a:buNone/>
            </a:pPr>
            <a:endParaRPr lang="en-US" sz="2800" smtClean="0"/>
          </a:p>
          <a:p>
            <a:pPr eaLnBrk="1" hangingPunct="1">
              <a:lnSpc>
                <a:spcPct val="80000"/>
              </a:lnSpc>
              <a:buFontTx/>
              <a:buNone/>
            </a:pPr>
            <a:r>
              <a:rPr lang="en-US" sz="2800" smtClean="0"/>
              <a:t>	where –Y</a:t>
            </a:r>
            <a:r>
              <a:rPr lang="en-US" sz="2800" baseline="-25000" smtClean="0"/>
              <a:t>r</a:t>
            </a:r>
            <a:r>
              <a:rPr lang="en-US" sz="2800" smtClean="0"/>
              <a:t> = r</a:t>
            </a:r>
            <a:r>
              <a:rPr lang="en-US" sz="2800" baseline="30000" smtClean="0"/>
              <a:t>d</a:t>
            </a:r>
            <a:r>
              <a:rPr lang="en-US" sz="2800" smtClean="0"/>
              <a:t> – Y for Y != 0 and 0 for Y=0</a:t>
            </a:r>
          </a:p>
          <a:p>
            <a:pPr eaLnBrk="1" hangingPunct="1">
              <a:lnSpc>
                <a:spcPct val="80000"/>
              </a:lnSpc>
              <a:buFontTx/>
              <a:buNone/>
            </a:pPr>
            <a:r>
              <a:rPr lang="en-US" sz="2800" smtClean="0"/>
              <a:t>	and d = number of digits</a:t>
            </a:r>
            <a:endParaRPr lang="en-US" sz="2800" baseline="-25000" smtClean="0"/>
          </a:p>
          <a:p>
            <a:pPr lvl="1" eaLnBrk="1" hangingPunct="1">
              <a:lnSpc>
                <a:spcPct val="80000"/>
              </a:lnSpc>
            </a:pPr>
            <a:endParaRPr lang="en-US" smtClean="0"/>
          </a:p>
          <a:p>
            <a:pPr eaLnBrk="1" hangingPunct="1">
              <a:lnSpc>
                <a:spcPct val="80000"/>
              </a:lnSpc>
            </a:pPr>
            <a:r>
              <a:rPr lang="en-US" sz="2400" smtClean="0"/>
              <a:t>Example:  9 – 3  (Use 4 bit number)</a:t>
            </a:r>
          </a:p>
          <a:p>
            <a:pPr eaLnBrk="1" hangingPunct="1">
              <a:lnSpc>
                <a:spcPct val="80000"/>
              </a:lnSpc>
            </a:pPr>
            <a:r>
              <a:rPr lang="en-US" sz="2400" smtClean="0"/>
              <a:t>Example:  6 – 3  (Use 4 bit number)</a:t>
            </a:r>
          </a:p>
          <a:p>
            <a:pPr eaLnBrk="1" hangingPunct="1">
              <a:lnSpc>
                <a:spcPct val="80000"/>
              </a:lnSpc>
            </a:pPr>
            <a:r>
              <a:rPr lang="en-US" sz="2400" smtClean="0"/>
              <a:t>Short cut for finding binary radix complement (Y</a:t>
            </a:r>
            <a:r>
              <a:rPr lang="en-US" sz="2400" baseline="-25000" smtClean="0"/>
              <a:t>r</a:t>
            </a:r>
            <a:r>
              <a:rPr lang="en-US" sz="2400" smtClean="0"/>
              <a:t>) </a:t>
            </a:r>
          </a:p>
          <a:p>
            <a:pPr lvl="1" eaLnBrk="1" hangingPunct="1">
              <a:lnSpc>
                <a:spcPct val="80000"/>
              </a:lnSpc>
            </a:pPr>
            <a:r>
              <a:rPr lang="en-US" sz="2400" smtClean="0"/>
              <a:t>Flip-and-add: </a:t>
            </a:r>
            <a:r>
              <a:rPr lang="en-US" sz="2400" smtClean="0">
                <a:solidFill>
                  <a:schemeClr val="accent2"/>
                </a:solidFill>
                <a:cs typeface="Courier New" pitchFamily="49" charset="0"/>
              </a:rPr>
              <a:t>Complement</a:t>
            </a:r>
            <a:r>
              <a:rPr lang="en-US" sz="2400" smtClean="0">
                <a:cs typeface="Courier New" pitchFamily="49" charset="0"/>
              </a:rPr>
              <a:t> positive equivalent (1 replaced by 0; each 0 by 1)  then add 1. 		</a:t>
            </a:r>
          </a:p>
          <a:p>
            <a:pPr lvl="1" eaLnBrk="1" hangingPunct="1">
              <a:lnSpc>
                <a:spcPct val="80000"/>
              </a:lnSpc>
              <a:buFontTx/>
              <a:buNone/>
            </a:pPr>
            <a:r>
              <a:rPr lang="en-US" sz="2400" smtClean="0">
                <a:cs typeface="Courier New" pitchFamily="49" charset="0"/>
              </a:rPr>
              <a:t> +7 = 00000111		 -7 = 11111001</a:t>
            </a:r>
          </a:p>
          <a:p>
            <a:pPr eaLnBrk="1" hangingPunct="1">
              <a:lnSpc>
                <a:spcPct val="80000"/>
              </a:lnSpc>
            </a:pPr>
            <a:r>
              <a:rPr lang="en-US" sz="2400" smtClean="0"/>
              <a:t>“… allows us to simplify subtraction by turning into addition but it also gives us a method to represent negative numbers” (Null &amp; Lobur)</a:t>
            </a:r>
          </a:p>
        </p:txBody>
      </p:sp>
      <p:sp>
        <p:nvSpPr>
          <p:cNvPr id="113670" name="Text Box 6"/>
          <p:cNvSpPr txBox="1">
            <a:spLocks noChangeArrowheads="1"/>
          </p:cNvSpPr>
          <p:nvPr/>
        </p:nvSpPr>
        <p:spPr bwMode="auto">
          <a:xfrm>
            <a:off x="6629400" y="1600200"/>
            <a:ext cx="2076450" cy="366713"/>
          </a:xfrm>
          <a:prstGeom prst="rect">
            <a:avLst/>
          </a:prstGeom>
          <a:solidFill>
            <a:schemeClr val="accent1"/>
          </a:solidFill>
          <a:ln w="9525">
            <a:noFill/>
            <a:miter lim="800000"/>
            <a:headEnd/>
            <a:tailEnd/>
          </a:ln>
        </p:spPr>
        <p:txBody>
          <a:bodyPr wrap="none">
            <a:spAutoFit/>
          </a:bodyPr>
          <a:lstStyle/>
          <a:p>
            <a:r>
              <a:rPr lang="en-US"/>
              <a:t>Radix complement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70"/>
                                        </p:tgtEl>
                                        <p:attrNameLst>
                                          <p:attrName>style.visibility</p:attrName>
                                        </p:attrNameLst>
                                      </p:cBhvr>
                                      <p:to>
                                        <p:strVal val="visible"/>
                                      </p:to>
                                    </p:set>
                                    <p:anim calcmode="lin" valueType="num">
                                      <p:cBhvr additive="base">
                                        <p:cTn id="7" dur="500" fill="hold"/>
                                        <p:tgtEl>
                                          <p:spTgt spid="113670"/>
                                        </p:tgtEl>
                                        <p:attrNameLst>
                                          <p:attrName>ppt_x</p:attrName>
                                        </p:attrNameLst>
                                      </p:cBhvr>
                                      <p:tavLst>
                                        <p:tav tm="0">
                                          <p:val>
                                            <p:strVal val="#ppt_x"/>
                                          </p:val>
                                        </p:tav>
                                        <p:tav tm="100000">
                                          <p:val>
                                            <p:strVal val="#ppt_x"/>
                                          </p:val>
                                        </p:tav>
                                      </p:tavLst>
                                    </p:anim>
                                    <p:anim calcmode="lin" valueType="num">
                                      <p:cBhvr additive="base">
                                        <p:cTn id="8" dur="500" fill="hold"/>
                                        <p:tgtEl>
                                          <p:spTgt spid="1136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2"/>
          <p:cNvSpPr>
            <a:spLocks noGrp="1"/>
          </p:cNvSpPr>
          <p:nvPr>
            <p:ph type="dt" sz="quarter" idx="10"/>
          </p:nvPr>
        </p:nvSpPr>
        <p:spPr>
          <a:noFill/>
        </p:spPr>
        <p:txBody>
          <a:bodyPr/>
          <a:lstStyle/>
          <a:p>
            <a:r>
              <a:rPr lang="en-US" dirty="0" smtClean="0"/>
              <a:t>Fall 2011</a:t>
            </a:r>
            <a:endParaRPr lang="en-US" dirty="0" smtClean="0"/>
          </a:p>
        </p:txBody>
      </p:sp>
      <p:sp>
        <p:nvSpPr>
          <p:cNvPr id="19459" name="Footer Placeholder 3"/>
          <p:cNvSpPr>
            <a:spLocks noGrp="1"/>
          </p:cNvSpPr>
          <p:nvPr>
            <p:ph type="ftr" sz="quarter" idx="11"/>
          </p:nvPr>
        </p:nvSpPr>
        <p:spPr>
          <a:noFill/>
        </p:spPr>
        <p:txBody>
          <a:bodyPr/>
          <a:lstStyle/>
          <a:p>
            <a:r>
              <a:rPr lang="en-US" smtClean="0"/>
              <a:t>SYSC 5704: Elements of Computer Systems</a:t>
            </a:r>
          </a:p>
        </p:txBody>
      </p:sp>
      <p:sp>
        <p:nvSpPr>
          <p:cNvPr id="19460" name="Slide Number Placeholder 4"/>
          <p:cNvSpPr>
            <a:spLocks noGrp="1"/>
          </p:cNvSpPr>
          <p:nvPr>
            <p:ph type="sldNum" sz="quarter" idx="12"/>
          </p:nvPr>
        </p:nvSpPr>
        <p:spPr>
          <a:noFill/>
        </p:spPr>
        <p:txBody>
          <a:bodyPr/>
          <a:lstStyle/>
          <a:p>
            <a:fld id="{0408694D-656D-4F7A-BA7C-ECFBFDFBA581}" type="slidenum">
              <a:rPr lang="en-US" smtClean="0"/>
              <a:pPr/>
              <a:t>14</a:t>
            </a:fld>
            <a:endParaRPr lang="en-US" smtClean="0"/>
          </a:p>
        </p:txBody>
      </p:sp>
      <p:sp>
        <p:nvSpPr>
          <p:cNvPr id="19461" name="Rectangle 2"/>
          <p:cNvSpPr>
            <a:spLocks noGrp="1" noChangeArrowheads="1"/>
          </p:cNvSpPr>
          <p:nvPr>
            <p:ph type="title"/>
          </p:nvPr>
        </p:nvSpPr>
        <p:spPr/>
        <p:txBody>
          <a:bodyPr/>
          <a:lstStyle/>
          <a:p>
            <a:pPr eaLnBrk="1" hangingPunct="1"/>
            <a:r>
              <a:rPr lang="en-US" sz="4000" smtClean="0"/>
              <a:t>Two’s Complement Overflow - Addition</a:t>
            </a:r>
          </a:p>
        </p:txBody>
      </p:sp>
      <p:pic>
        <p:nvPicPr>
          <p:cNvPr id="19462" name="Picture 3"/>
          <p:cNvPicPr>
            <a:picLocks noChangeAspect="1" noChangeArrowheads="1"/>
          </p:cNvPicPr>
          <p:nvPr/>
        </p:nvPicPr>
        <p:blipFill>
          <a:blip r:embed="rId4" cstate="print"/>
          <a:srcRect/>
          <a:stretch>
            <a:fillRect/>
          </a:stretch>
        </p:blipFill>
        <p:spPr bwMode="auto">
          <a:xfrm>
            <a:off x="2060575" y="1755775"/>
            <a:ext cx="5711825" cy="38052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2"/>
          <p:cNvSpPr>
            <a:spLocks noGrp="1"/>
          </p:cNvSpPr>
          <p:nvPr>
            <p:ph type="dt" sz="quarter" idx="10"/>
          </p:nvPr>
        </p:nvSpPr>
        <p:spPr>
          <a:noFill/>
        </p:spPr>
        <p:txBody>
          <a:bodyPr/>
          <a:lstStyle/>
          <a:p>
            <a:r>
              <a:rPr lang="en-US" dirty="0" smtClean="0"/>
              <a:t>Fall 2011</a:t>
            </a:r>
            <a:endParaRPr lang="en-US" dirty="0" smtClean="0"/>
          </a:p>
        </p:txBody>
      </p:sp>
      <p:sp>
        <p:nvSpPr>
          <p:cNvPr id="20483" name="Footer Placeholder 3"/>
          <p:cNvSpPr>
            <a:spLocks noGrp="1"/>
          </p:cNvSpPr>
          <p:nvPr>
            <p:ph type="ftr" sz="quarter" idx="11"/>
          </p:nvPr>
        </p:nvSpPr>
        <p:spPr>
          <a:noFill/>
        </p:spPr>
        <p:txBody>
          <a:bodyPr/>
          <a:lstStyle/>
          <a:p>
            <a:r>
              <a:rPr lang="en-US" smtClean="0"/>
              <a:t>SYSC 5704: Elements of Computer Systems</a:t>
            </a:r>
          </a:p>
        </p:txBody>
      </p:sp>
      <p:sp>
        <p:nvSpPr>
          <p:cNvPr id="20484" name="Slide Number Placeholder 4"/>
          <p:cNvSpPr>
            <a:spLocks noGrp="1"/>
          </p:cNvSpPr>
          <p:nvPr>
            <p:ph type="sldNum" sz="quarter" idx="12"/>
          </p:nvPr>
        </p:nvSpPr>
        <p:spPr>
          <a:noFill/>
        </p:spPr>
        <p:txBody>
          <a:bodyPr/>
          <a:lstStyle/>
          <a:p>
            <a:fld id="{3ABA8DAA-8712-4D67-AB68-9B08C8885F7F}" type="slidenum">
              <a:rPr lang="en-US" smtClean="0"/>
              <a:pPr/>
              <a:t>15</a:t>
            </a:fld>
            <a:endParaRPr lang="en-US" smtClean="0"/>
          </a:p>
        </p:txBody>
      </p:sp>
      <p:sp>
        <p:nvSpPr>
          <p:cNvPr id="20485" name="Rectangle 2"/>
          <p:cNvSpPr>
            <a:spLocks noGrp="1" noChangeArrowheads="1"/>
          </p:cNvSpPr>
          <p:nvPr>
            <p:ph type="title"/>
          </p:nvPr>
        </p:nvSpPr>
        <p:spPr/>
        <p:txBody>
          <a:bodyPr/>
          <a:lstStyle/>
          <a:p>
            <a:pPr eaLnBrk="1" hangingPunct="1"/>
            <a:r>
              <a:rPr lang="en-US" sz="4000" smtClean="0"/>
              <a:t>Two’s Complement Overflow - Subtraction</a:t>
            </a:r>
          </a:p>
        </p:txBody>
      </p:sp>
      <p:pic>
        <p:nvPicPr>
          <p:cNvPr id="20486" name="Picture 3"/>
          <p:cNvPicPr>
            <a:picLocks noChangeAspect="1" noChangeArrowheads="1"/>
          </p:cNvPicPr>
          <p:nvPr/>
        </p:nvPicPr>
        <p:blipFill>
          <a:blip r:embed="rId3" cstate="print"/>
          <a:srcRect/>
          <a:stretch>
            <a:fillRect/>
          </a:stretch>
        </p:blipFill>
        <p:spPr bwMode="auto">
          <a:xfrm>
            <a:off x="2362200" y="1752600"/>
            <a:ext cx="4778375" cy="3911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2"/>
          <p:cNvSpPr>
            <a:spLocks noGrp="1"/>
          </p:cNvSpPr>
          <p:nvPr>
            <p:ph type="dt" sz="quarter" idx="10"/>
          </p:nvPr>
        </p:nvSpPr>
        <p:spPr>
          <a:noFill/>
        </p:spPr>
        <p:txBody>
          <a:bodyPr/>
          <a:lstStyle/>
          <a:p>
            <a:r>
              <a:rPr lang="en-US" dirty="0" smtClean="0"/>
              <a:t>Fall 2011</a:t>
            </a:r>
            <a:endParaRPr lang="en-US" dirty="0" smtClean="0"/>
          </a:p>
        </p:txBody>
      </p:sp>
      <p:sp>
        <p:nvSpPr>
          <p:cNvPr id="21507" name="Footer Placeholder 3"/>
          <p:cNvSpPr>
            <a:spLocks noGrp="1"/>
          </p:cNvSpPr>
          <p:nvPr>
            <p:ph type="ftr" sz="quarter" idx="11"/>
          </p:nvPr>
        </p:nvSpPr>
        <p:spPr>
          <a:noFill/>
        </p:spPr>
        <p:txBody>
          <a:bodyPr/>
          <a:lstStyle/>
          <a:p>
            <a:r>
              <a:rPr lang="en-US" smtClean="0"/>
              <a:t>SYSC 5704: Elements of Computer Systems</a:t>
            </a:r>
          </a:p>
        </p:txBody>
      </p:sp>
      <p:sp>
        <p:nvSpPr>
          <p:cNvPr id="21508" name="Slide Number Placeholder 4"/>
          <p:cNvSpPr>
            <a:spLocks noGrp="1"/>
          </p:cNvSpPr>
          <p:nvPr>
            <p:ph type="sldNum" sz="quarter" idx="12"/>
          </p:nvPr>
        </p:nvSpPr>
        <p:spPr>
          <a:noFill/>
        </p:spPr>
        <p:txBody>
          <a:bodyPr/>
          <a:lstStyle/>
          <a:p>
            <a:fld id="{D5C499BD-C4EB-43D6-9084-21016D5B3AA0}" type="slidenum">
              <a:rPr lang="en-US" smtClean="0"/>
              <a:pPr/>
              <a:t>16</a:t>
            </a:fld>
            <a:endParaRPr lang="en-US" smtClean="0"/>
          </a:p>
        </p:txBody>
      </p:sp>
      <p:sp>
        <p:nvSpPr>
          <p:cNvPr id="21509" name="Rectangle 2"/>
          <p:cNvSpPr>
            <a:spLocks noGrp="1" noChangeArrowheads="1"/>
          </p:cNvSpPr>
          <p:nvPr>
            <p:ph type="title"/>
          </p:nvPr>
        </p:nvSpPr>
        <p:spPr/>
        <p:txBody>
          <a:bodyPr/>
          <a:lstStyle/>
          <a:p>
            <a:pPr eaLnBrk="1" hangingPunct="1"/>
            <a:r>
              <a:rPr lang="en-US" smtClean="0"/>
              <a:t>Two’s complement representation and arithmetic</a:t>
            </a:r>
          </a:p>
        </p:txBody>
      </p:sp>
      <p:pic>
        <p:nvPicPr>
          <p:cNvPr id="21510" name="Picture 3"/>
          <p:cNvPicPr>
            <a:picLocks noChangeAspect="1" noChangeArrowheads="1"/>
          </p:cNvPicPr>
          <p:nvPr/>
        </p:nvPicPr>
        <p:blipFill>
          <a:blip r:embed="rId3" cstate="print"/>
          <a:srcRect/>
          <a:stretch>
            <a:fillRect/>
          </a:stretch>
        </p:blipFill>
        <p:spPr bwMode="auto">
          <a:xfrm>
            <a:off x="990600" y="1676400"/>
            <a:ext cx="7816850" cy="43307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2"/>
          <p:cNvSpPr>
            <a:spLocks noGrp="1"/>
          </p:cNvSpPr>
          <p:nvPr>
            <p:ph type="dt" sz="quarter" idx="10"/>
          </p:nvPr>
        </p:nvSpPr>
        <p:spPr>
          <a:noFill/>
        </p:spPr>
        <p:txBody>
          <a:bodyPr/>
          <a:lstStyle/>
          <a:p>
            <a:r>
              <a:rPr lang="en-US" dirty="0" smtClean="0"/>
              <a:t>Fall 2011</a:t>
            </a:r>
            <a:endParaRPr lang="en-US" dirty="0" smtClean="0"/>
          </a:p>
        </p:txBody>
      </p:sp>
      <p:sp>
        <p:nvSpPr>
          <p:cNvPr id="22531" name="Footer Placeholder 3"/>
          <p:cNvSpPr>
            <a:spLocks noGrp="1"/>
          </p:cNvSpPr>
          <p:nvPr>
            <p:ph type="ftr" sz="quarter" idx="11"/>
          </p:nvPr>
        </p:nvSpPr>
        <p:spPr>
          <a:noFill/>
        </p:spPr>
        <p:txBody>
          <a:bodyPr/>
          <a:lstStyle/>
          <a:p>
            <a:r>
              <a:rPr lang="en-US" smtClean="0"/>
              <a:t>SYSC 5704: Elements of Computer Systems</a:t>
            </a:r>
          </a:p>
        </p:txBody>
      </p:sp>
      <p:sp>
        <p:nvSpPr>
          <p:cNvPr id="22532" name="Slide Number Placeholder 4"/>
          <p:cNvSpPr>
            <a:spLocks noGrp="1"/>
          </p:cNvSpPr>
          <p:nvPr>
            <p:ph type="sldNum" sz="quarter" idx="12"/>
          </p:nvPr>
        </p:nvSpPr>
        <p:spPr>
          <a:noFill/>
        </p:spPr>
        <p:txBody>
          <a:bodyPr/>
          <a:lstStyle/>
          <a:p>
            <a:fld id="{36893C48-6614-4B3F-B46B-553E98302C4C}" type="slidenum">
              <a:rPr lang="en-US" smtClean="0"/>
              <a:pPr/>
              <a:t>17</a:t>
            </a:fld>
            <a:endParaRPr lang="en-US" smtClean="0"/>
          </a:p>
        </p:txBody>
      </p:sp>
      <p:sp>
        <p:nvSpPr>
          <p:cNvPr id="22533" name="Rectangle 2"/>
          <p:cNvSpPr>
            <a:spLocks noGrp="1" noChangeArrowheads="1"/>
          </p:cNvSpPr>
          <p:nvPr>
            <p:ph type="title"/>
          </p:nvPr>
        </p:nvSpPr>
        <p:spPr>
          <a:xfrm>
            <a:off x="381000" y="381000"/>
            <a:ext cx="8077200" cy="533400"/>
          </a:xfrm>
        </p:spPr>
        <p:txBody>
          <a:bodyPr/>
          <a:lstStyle/>
          <a:p>
            <a:pPr eaLnBrk="1" hangingPunct="1"/>
            <a:r>
              <a:rPr lang="en-US" sz="3600" smtClean="0"/>
              <a:t>Block diagram for addition/subtraction</a:t>
            </a:r>
          </a:p>
        </p:txBody>
      </p:sp>
      <p:pic>
        <p:nvPicPr>
          <p:cNvPr id="22534" name="Picture 3"/>
          <p:cNvPicPr>
            <a:picLocks noChangeAspect="1" noChangeArrowheads="1"/>
          </p:cNvPicPr>
          <p:nvPr/>
        </p:nvPicPr>
        <p:blipFill>
          <a:blip r:embed="rId3" cstate="print"/>
          <a:srcRect/>
          <a:stretch>
            <a:fillRect/>
          </a:stretch>
        </p:blipFill>
        <p:spPr bwMode="auto">
          <a:xfrm>
            <a:off x="2209800" y="914400"/>
            <a:ext cx="5402263" cy="5360988"/>
          </a:xfrm>
          <a:prstGeom prst="rect">
            <a:avLst/>
          </a:prstGeom>
          <a:noFill/>
          <a:ln w="9525">
            <a:noFill/>
            <a:miter lim="800000"/>
            <a:headEnd/>
            <a:tailEnd/>
          </a:ln>
        </p:spPr>
      </p:pic>
      <p:sp>
        <p:nvSpPr>
          <p:cNvPr id="7" name="TextBox 6"/>
          <p:cNvSpPr txBox="1"/>
          <p:nvPr/>
        </p:nvSpPr>
        <p:spPr>
          <a:xfrm>
            <a:off x="4114800" y="5334000"/>
            <a:ext cx="423863" cy="307975"/>
          </a:xfrm>
          <a:prstGeom prst="rect">
            <a:avLst/>
          </a:prstGeom>
          <a:solidFill>
            <a:schemeClr val="bg1">
              <a:lumMod val="85000"/>
            </a:schemeClr>
          </a:solidFill>
          <a:ln w="12700">
            <a:solidFill>
              <a:schemeClr val="tx1"/>
            </a:solidFill>
          </a:ln>
        </p:spPr>
        <p:txBody>
          <a:bodyPr wrap="none">
            <a:spAutoFit/>
          </a:bodyPr>
          <a:lstStyle/>
          <a:p>
            <a:pPr>
              <a:defRPr/>
            </a:pPr>
            <a:r>
              <a:rPr lang="en-US" sz="1400" b="1" dirty="0">
                <a:latin typeface="Times New Roman" pitchFamily="18" charset="0"/>
                <a:cs typeface="Times New Roman" pitchFamily="18" charset="0"/>
              </a:rPr>
              <a:t>CF</a:t>
            </a:r>
          </a:p>
        </p:txBody>
      </p:sp>
      <p:cxnSp>
        <p:nvCxnSpPr>
          <p:cNvPr id="9" name="Straight Arrow Connector 8"/>
          <p:cNvCxnSpPr>
            <a:endCxn id="7" idx="0"/>
          </p:cNvCxnSpPr>
          <p:nvPr/>
        </p:nvCxnSpPr>
        <p:spPr>
          <a:xfrm rot="5400000">
            <a:off x="4106069" y="5096669"/>
            <a:ext cx="457200" cy="1746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r"/>
            <a:r>
              <a:rPr lang="en-US" smtClean="0"/>
              <a:t>Adders</a:t>
            </a:r>
          </a:p>
        </p:txBody>
      </p:sp>
      <p:sp>
        <p:nvSpPr>
          <p:cNvPr id="23555" name="Date Placeholder 2"/>
          <p:cNvSpPr>
            <a:spLocks noGrp="1"/>
          </p:cNvSpPr>
          <p:nvPr>
            <p:ph type="dt" sz="quarter" idx="10"/>
          </p:nvPr>
        </p:nvSpPr>
        <p:spPr>
          <a:noFill/>
        </p:spPr>
        <p:txBody>
          <a:bodyPr/>
          <a:lstStyle/>
          <a:p>
            <a:r>
              <a:rPr lang="en-US" dirty="0" smtClean="0"/>
              <a:t>Fall 2011</a:t>
            </a:r>
            <a:endParaRPr lang="en-US" dirty="0" smtClean="0"/>
          </a:p>
        </p:txBody>
      </p:sp>
      <p:sp>
        <p:nvSpPr>
          <p:cNvPr id="23556" name="Footer Placeholder 3"/>
          <p:cNvSpPr>
            <a:spLocks noGrp="1"/>
          </p:cNvSpPr>
          <p:nvPr>
            <p:ph type="ftr" sz="quarter" idx="11"/>
          </p:nvPr>
        </p:nvSpPr>
        <p:spPr>
          <a:noFill/>
        </p:spPr>
        <p:txBody>
          <a:bodyPr/>
          <a:lstStyle/>
          <a:p>
            <a:r>
              <a:rPr lang="en-US" smtClean="0"/>
              <a:t>SYSC 5704: Elements of Computer Systems</a:t>
            </a:r>
          </a:p>
        </p:txBody>
      </p:sp>
      <p:sp>
        <p:nvSpPr>
          <p:cNvPr id="23557" name="Slide Number Placeholder 4"/>
          <p:cNvSpPr>
            <a:spLocks noGrp="1"/>
          </p:cNvSpPr>
          <p:nvPr>
            <p:ph type="sldNum" sz="quarter" idx="12"/>
          </p:nvPr>
        </p:nvSpPr>
        <p:spPr>
          <a:noFill/>
        </p:spPr>
        <p:txBody>
          <a:bodyPr/>
          <a:lstStyle/>
          <a:p>
            <a:fld id="{0737537D-2441-47AB-93BD-887BB917167C}" type="slidenum">
              <a:rPr lang="en-US" smtClean="0"/>
              <a:pPr/>
              <a:t>18</a:t>
            </a:fld>
            <a:endParaRPr lang="en-US" smtClean="0"/>
          </a:p>
        </p:txBody>
      </p:sp>
      <p:pic>
        <p:nvPicPr>
          <p:cNvPr id="23558" name="Picture 2"/>
          <p:cNvPicPr>
            <a:picLocks noChangeAspect="1" noChangeArrowheads="1"/>
          </p:cNvPicPr>
          <p:nvPr/>
        </p:nvPicPr>
        <p:blipFill>
          <a:blip r:embed="rId2" cstate="print"/>
          <a:srcRect/>
          <a:stretch>
            <a:fillRect/>
          </a:stretch>
        </p:blipFill>
        <p:spPr bwMode="auto">
          <a:xfrm>
            <a:off x="1066800" y="304800"/>
            <a:ext cx="4976813" cy="2362200"/>
          </a:xfrm>
          <a:prstGeom prst="rect">
            <a:avLst/>
          </a:prstGeom>
          <a:noFill/>
          <a:ln w="9525">
            <a:noFill/>
            <a:miter lim="800000"/>
            <a:headEnd/>
            <a:tailEnd/>
          </a:ln>
        </p:spPr>
      </p:pic>
      <p:sp>
        <p:nvSpPr>
          <p:cNvPr id="23559" name="TextBox 6"/>
          <p:cNvSpPr txBox="1">
            <a:spLocks noChangeArrowheads="1"/>
          </p:cNvSpPr>
          <p:nvPr/>
        </p:nvSpPr>
        <p:spPr bwMode="auto">
          <a:xfrm>
            <a:off x="6019800" y="1371600"/>
            <a:ext cx="2378075" cy="646113"/>
          </a:xfrm>
          <a:prstGeom prst="rect">
            <a:avLst/>
          </a:prstGeom>
          <a:noFill/>
          <a:ln w="9525">
            <a:noFill/>
            <a:miter lim="800000"/>
            <a:headEnd/>
            <a:tailEnd/>
          </a:ln>
        </p:spPr>
        <p:txBody>
          <a:bodyPr wrap="none">
            <a:spAutoFit/>
          </a:bodyPr>
          <a:lstStyle/>
          <a:p>
            <a:r>
              <a:rPr lang="en-US"/>
              <a:t>Murdocca, Figure 3-2</a:t>
            </a:r>
          </a:p>
          <a:p>
            <a:r>
              <a:rPr lang="en-US"/>
              <a:t>Ripple-Carry Adder</a:t>
            </a:r>
          </a:p>
        </p:txBody>
      </p:sp>
      <p:pic>
        <p:nvPicPr>
          <p:cNvPr id="23560" name="Picture 4"/>
          <p:cNvPicPr>
            <a:picLocks noChangeAspect="1" noChangeArrowheads="1"/>
          </p:cNvPicPr>
          <p:nvPr/>
        </p:nvPicPr>
        <p:blipFill>
          <a:blip r:embed="rId3" cstate="print"/>
          <a:srcRect/>
          <a:stretch>
            <a:fillRect/>
          </a:stretch>
        </p:blipFill>
        <p:spPr bwMode="auto">
          <a:xfrm>
            <a:off x="252413" y="2667000"/>
            <a:ext cx="5683250" cy="3581400"/>
          </a:xfrm>
          <a:prstGeom prst="rect">
            <a:avLst/>
          </a:prstGeom>
          <a:noFill/>
          <a:ln w="9525">
            <a:noFill/>
            <a:miter lim="800000"/>
            <a:headEnd/>
            <a:tailEnd/>
          </a:ln>
        </p:spPr>
      </p:pic>
      <p:sp>
        <p:nvSpPr>
          <p:cNvPr id="23561" name="TextBox 9"/>
          <p:cNvSpPr txBox="1">
            <a:spLocks noChangeArrowheads="1"/>
          </p:cNvSpPr>
          <p:nvPr/>
        </p:nvSpPr>
        <p:spPr bwMode="auto">
          <a:xfrm>
            <a:off x="5867400" y="4191000"/>
            <a:ext cx="2724150" cy="646113"/>
          </a:xfrm>
          <a:prstGeom prst="rect">
            <a:avLst/>
          </a:prstGeom>
          <a:noFill/>
          <a:ln w="9525">
            <a:noFill/>
            <a:miter lim="800000"/>
            <a:headEnd/>
            <a:tailEnd/>
          </a:ln>
        </p:spPr>
        <p:txBody>
          <a:bodyPr wrap="none">
            <a:spAutoFit/>
          </a:bodyPr>
          <a:lstStyle/>
          <a:p>
            <a:r>
              <a:rPr lang="en-US"/>
              <a:t>Murdocca, Figure 3-6</a:t>
            </a:r>
          </a:p>
          <a:p>
            <a:r>
              <a:rPr lang="en-US"/>
              <a:t>Addition/Subtraction Unit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4"/>
          <p:cNvSpPr>
            <a:spLocks noGrp="1"/>
          </p:cNvSpPr>
          <p:nvPr>
            <p:ph type="dt" sz="quarter" idx="10"/>
          </p:nvPr>
        </p:nvSpPr>
        <p:spPr>
          <a:noFill/>
        </p:spPr>
        <p:txBody>
          <a:bodyPr/>
          <a:lstStyle/>
          <a:p>
            <a:r>
              <a:rPr lang="en-US" dirty="0" smtClean="0"/>
              <a:t>Fall 2011</a:t>
            </a:r>
            <a:endParaRPr lang="en-US" dirty="0" smtClean="0"/>
          </a:p>
        </p:txBody>
      </p:sp>
      <p:sp>
        <p:nvSpPr>
          <p:cNvPr id="2052" name="Footer Placeholder 5"/>
          <p:cNvSpPr>
            <a:spLocks noGrp="1"/>
          </p:cNvSpPr>
          <p:nvPr>
            <p:ph type="ftr" sz="quarter" idx="11"/>
          </p:nvPr>
        </p:nvSpPr>
        <p:spPr>
          <a:noFill/>
        </p:spPr>
        <p:txBody>
          <a:bodyPr/>
          <a:lstStyle/>
          <a:p>
            <a:r>
              <a:rPr lang="en-US" smtClean="0"/>
              <a:t>SYSC 5704: Elements of Computer Systems</a:t>
            </a:r>
          </a:p>
        </p:txBody>
      </p:sp>
      <p:sp>
        <p:nvSpPr>
          <p:cNvPr id="2053" name="Slide Number Placeholder 6"/>
          <p:cNvSpPr>
            <a:spLocks noGrp="1"/>
          </p:cNvSpPr>
          <p:nvPr>
            <p:ph type="sldNum" sz="quarter" idx="12"/>
          </p:nvPr>
        </p:nvSpPr>
        <p:spPr>
          <a:noFill/>
        </p:spPr>
        <p:txBody>
          <a:bodyPr/>
          <a:lstStyle/>
          <a:p>
            <a:fld id="{12A5BCD3-856F-47E4-A47A-923D39098B72}" type="slidenum">
              <a:rPr lang="en-US" smtClean="0"/>
              <a:pPr/>
              <a:t>19</a:t>
            </a:fld>
            <a:endParaRPr lang="en-US" smtClean="0"/>
          </a:p>
        </p:txBody>
      </p:sp>
      <p:sp>
        <p:nvSpPr>
          <p:cNvPr id="2054" name="Rectangle 2"/>
          <p:cNvSpPr>
            <a:spLocks noGrp="1" noChangeArrowheads="1"/>
          </p:cNvSpPr>
          <p:nvPr>
            <p:ph type="title"/>
          </p:nvPr>
        </p:nvSpPr>
        <p:spPr/>
        <p:txBody>
          <a:bodyPr/>
          <a:lstStyle/>
          <a:p>
            <a:pPr eaLnBrk="1" hangingPunct="1"/>
            <a:r>
              <a:rPr lang="en-US" smtClean="0"/>
              <a:t>Multiplication</a:t>
            </a:r>
          </a:p>
        </p:txBody>
      </p:sp>
      <p:sp>
        <p:nvSpPr>
          <p:cNvPr id="2055" name="Rectangle 3"/>
          <p:cNvSpPr>
            <a:spLocks noGrp="1" noChangeArrowheads="1"/>
          </p:cNvSpPr>
          <p:nvPr>
            <p:ph type="body" sz="half" idx="1"/>
          </p:nvPr>
        </p:nvSpPr>
        <p:spPr>
          <a:xfrm>
            <a:off x="457200" y="1600200"/>
            <a:ext cx="8229600" cy="4525963"/>
          </a:xfrm>
        </p:spPr>
        <p:txBody>
          <a:bodyPr/>
          <a:lstStyle/>
          <a:p>
            <a:pPr eaLnBrk="1" hangingPunct="1">
              <a:lnSpc>
                <a:spcPct val="90000"/>
              </a:lnSpc>
            </a:pPr>
            <a:r>
              <a:rPr lang="en-US" sz="2800" smtClean="0"/>
              <a:t>Complex operation whether performed in hardware or software</a:t>
            </a:r>
          </a:p>
          <a:p>
            <a:pPr eaLnBrk="1" hangingPunct="1">
              <a:lnSpc>
                <a:spcPct val="90000"/>
              </a:lnSpc>
            </a:pPr>
            <a:r>
              <a:rPr lang="en-US" sz="2800" smtClean="0"/>
              <a:t>Iterative :</a:t>
            </a:r>
          </a:p>
          <a:p>
            <a:pPr lvl="1" eaLnBrk="1" hangingPunct="1">
              <a:lnSpc>
                <a:spcPct val="90000"/>
              </a:lnSpc>
            </a:pPr>
            <a:r>
              <a:rPr lang="en-US" sz="2400" smtClean="0"/>
              <a:t>Problem ?</a:t>
            </a:r>
          </a:p>
          <a:p>
            <a:pPr lvl="1" eaLnBrk="1" hangingPunct="1">
              <a:lnSpc>
                <a:spcPct val="90000"/>
              </a:lnSpc>
            </a:pPr>
            <a:endParaRPr lang="en-US" sz="2400" smtClean="0"/>
          </a:p>
          <a:p>
            <a:pPr eaLnBrk="1" hangingPunct="1">
              <a:lnSpc>
                <a:spcPct val="90000"/>
              </a:lnSpc>
            </a:pPr>
            <a:r>
              <a:rPr lang="en-US" sz="2800" smtClean="0"/>
              <a:t>Simple: Generate partial </a:t>
            </a:r>
            <a:r>
              <a:rPr lang="en-US" sz="2800" smtClean="0">
                <a:solidFill>
                  <a:schemeClr val="accent2"/>
                </a:solidFill>
              </a:rPr>
              <a:t>products</a:t>
            </a:r>
            <a:r>
              <a:rPr lang="en-US" sz="2800" smtClean="0"/>
              <a:t> and sum them to produce the final product</a:t>
            </a:r>
          </a:p>
          <a:p>
            <a:pPr lvl="1" eaLnBrk="1" hangingPunct="1">
              <a:lnSpc>
                <a:spcPct val="90000"/>
              </a:lnSpc>
            </a:pPr>
            <a:r>
              <a:rPr lang="en-US" sz="2400" smtClean="0"/>
              <a:t>Binary digits 0 and 1: 0 * n  = 0 and 1 * n = n </a:t>
            </a:r>
          </a:p>
          <a:p>
            <a:pPr eaLnBrk="1" hangingPunct="1">
              <a:lnSpc>
                <a:spcPct val="90000"/>
              </a:lnSpc>
            </a:pPr>
            <a:r>
              <a:rPr lang="en-US" sz="2800" smtClean="0"/>
              <a:t>The multiplication of two </a:t>
            </a:r>
            <a:r>
              <a:rPr lang="en-US" sz="2800" i="1" smtClean="0"/>
              <a:t>n</a:t>
            </a:r>
            <a:r>
              <a:rPr lang="en-US" sz="2800" smtClean="0"/>
              <a:t>-bit binary numbers results in a product of up to 2</a:t>
            </a:r>
            <a:r>
              <a:rPr lang="en-US" sz="2800" i="1" smtClean="0"/>
              <a:t>n</a:t>
            </a:r>
            <a:r>
              <a:rPr lang="en-US" sz="2800" smtClean="0"/>
              <a:t> bits in length</a:t>
            </a:r>
          </a:p>
          <a:p>
            <a:pPr eaLnBrk="1" hangingPunct="1">
              <a:lnSpc>
                <a:spcPct val="90000"/>
              </a:lnSpc>
            </a:pPr>
            <a:endParaRPr lang="en-US" sz="2800" smtClean="0"/>
          </a:p>
        </p:txBody>
      </p:sp>
      <p:graphicFrame>
        <p:nvGraphicFramePr>
          <p:cNvPr id="2050" name="Object 4"/>
          <p:cNvGraphicFramePr>
            <a:graphicFrameLocks noChangeAspect="1"/>
          </p:cNvGraphicFramePr>
          <p:nvPr>
            <p:ph sz="half" idx="2"/>
          </p:nvPr>
        </p:nvGraphicFramePr>
        <p:xfrm>
          <a:off x="3048000" y="2438400"/>
          <a:ext cx="3505200" cy="1168400"/>
        </p:xfrm>
        <a:graphic>
          <a:graphicData uri="http://schemas.openxmlformats.org/presentationml/2006/ole">
            <p:oleObj spid="_x0000_s2050" name="Equation" r:id="rId5" imgW="876240" imgH="291960" progId="Equation.3">
              <p:embed/>
            </p:oleObj>
          </a:graphicData>
        </a:graphic>
      </p:graphicFrame>
    </p:spTree>
    <p:custDataLst>
      <p:tags r:id="rId2"/>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Understand HOW information is encoded into the memory of a computer.</a:t>
            </a:r>
          </a:p>
          <a:p>
            <a:r>
              <a:rPr lang="en-US" dirty="0" smtClean="0"/>
              <a:t>Understand the LIMITATIONS of the encoding.</a:t>
            </a:r>
            <a:endParaRPr lang="en-US" dirty="0"/>
          </a:p>
        </p:txBody>
      </p:sp>
      <p:sp>
        <p:nvSpPr>
          <p:cNvPr id="4" name="Date Placeholder 3"/>
          <p:cNvSpPr>
            <a:spLocks noGrp="1"/>
          </p:cNvSpPr>
          <p:nvPr>
            <p:ph type="dt" sz="half" idx="10"/>
          </p:nvPr>
        </p:nvSpPr>
        <p:spPr/>
        <p:txBody>
          <a:bodyPr/>
          <a:lstStyle/>
          <a:p>
            <a:pPr>
              <a:defRPr/>
            </a:pPr>
            <a:r>
              <a:rPr lang="en-US" smtClean="0"/>
              <a:t>Fall 2011</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9FD0CC66-D8F5-46F8-A58F-6DA5CB1EC1B9}"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2"/>
          <p:cNvSpPr>
            <a:spLocks noGrp="1"/>
          </p:cNvSpPr>
          <p:nvPr>
            <p:ph type="dt" sz="quarter" idx="10"/>
          </p:nvPr>
        </p:nvSpPr>
        <p:spPr>
          <a:noFill/>
        </p:spPr>
        <p:txBody>
          <a:bodyPr/>
          <a:lstStyle/>
          <a:p>
            <a:r>
              <a:rPr lang="en-US" dirty="0" smtClean="0"/>
              <a:t>Fall 2011</a:t>
            </a:r>
            <a:endParaRPr lang="en-US" dirty="0" smtClean="0"/>
          </a:p>
        </p:txBody>
      </p:sp>
      <p:sp>
        <p:nvSpPr>
          <p:cNvPr id="24579" name="Footer Placeholder 3"/>
          <p:cNvSpPr>
            <a:spLocks noGrp="1"/>
          </p:cNvSpPr>
          <p:nvPr>
            <p:ph type="ftr" sz="quarter" idx="11"/>
          </p:nvPr>
        </p:nvSpPr>
        <p:spPr>
          <a:noFill/>
        </p:spPr>
        <p:txBody>
          <a:bodyPr/>
          <a:lstStyle/>
          <a:p>
            <a:r>
              <a:rPr lang="en-US" smtClean="0"/>
              <a:t>SYSC 5704: Elements of Computer Systems</a:t>
            </a:r>
          </a:p>
        </p:txBody>
      </p:sp>
      <p:sp>
        <p:nvSpPr>
          <p:cNvPr id="24580" name="Slide Number Placeholder 4"/>
          <p:cNvSpPr>
            <a:spLocks noGrp="1"/>
          </p:cNvSpPr>
          <p:nvPr>
            <p:ph type="sldNum" sz="quarter" idx="12"/>
          </p:nvPr>
        </p:nvSpPr>
        <p:spPr>
          <a:noFill/>
        </p:spPr>
        <p:txBody>
          <a:bodyPr/>
          <a:lstStyle/>
          <a:p>
            <a:fld id="{9C0FC576-7594-40D6-8084-E1D332748FEE}" type="slidenum">
              <a:rPr lang="en-US" smtClean="0"/>
              <a:pPr/>
              <a:t>20</a:t>
            </a:fld>
            <a:endParaRPr lang="en-US" smtClean="0"/>
          </a:p>
        </p:txBody>
      </p:sp>
      <p:pic>
        <p:nvPicPr>
          <p:cNvPr id="24581" name="Picture 2"/>
          <p:cNvPicPr>
            <a:picLocks noChangeAspect="1" noChangeArrowheads="1"/>
          </p:cNvPicPr>
          <p:nvPr/>
        </p:nvPicPr>
        <p:blipFill>
          <a:blip r:embed="rId4" cstate="print"/>
          <a:srcRect/>
          <a:stretch>
            <a:fillRect/>
          </a:stretch>
        </p:blipFill>
        <p:spPr bwMode="auto">
          <a:xfrm>
            <a:off x="1676400" y="76200"/>
            <a:ext cx="4932363" cy="67056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r>
              <a:rPr lang="en-US" dirty="0" smtClean="0"/>
              <a:t>Fall 2011</a:t>
            </a:r>
            <a:endParaRPr lang="en-US" dirty="0" smtClean="0"/>
          </a:p>
        </p:txBody>
      </p:sp>
      <p:sp>
        <p:nvSpPr>
          <p:cNvPr id="25603" name="Footer Placeholder 4"/>
          <p:cNvSpPr>
            <a:spLocks noGrp="1"/>
          </p:cNvSpPr>
          <p:nvPr>
            <p:ph type="ftr" sz="quarter" idx="11"/>
          </p:nvPr>
        </p:nvSpPr>
        <p:spPr>
          <a:noFill/>
        </p:spPr>
        <p:txBody>
          <a:bodyPr/>
          <a:lstStyle/>
          <a:p>
            <a:r>
              <a:rPr lang="en-US" smtClean="0"/>
              <a:t>SYSC 5704: Elements of Computer Systems</a:t>
            </a:r>
          </a:p>
        </p:txBody>
      </p:sp>
      <p:sp>
        <p:nvSpPr>
          <p:cNvPr id="25604" name="Slide Number Placeholder 5"/>
          <p:cNvSpPr>
            <a:spLocks noGrp="1"/>
          </p:cNvSpPr>
          <p:nvPr>
            <p:ph type="sldNum" sz="quarter" idx="12"/>
          </p:nvPr>
        </p:nvSpPr>
        <p:spPr>
          <a:noFill/>
        </p:spPr>
        <p:txBody>
          <a:bodyPr/>
          <a:lstStyle/>
          <a:p>
            <a:fld id="{D3495AD4-B0B0-4AA3-A89A-2EC159898FD6}" type="slidenum">
              <a:rPr lang="en-US" smtClean="0"/>
              <a:pPr/>
              <a:t>21</a:t>
            </a:fld>
            <a:endParaRPr lang="en-US" smtClean="0"/>
          </a:p>
        </p:txBody>
      </p:sp>
      <p:sp>
        <p:nvSpPr>
          <p:cNvPr id="25605" name="Rectangle 2"/>
          <p:cNvSpPr>
            <a:spLocks noGrp="1" noChangeArrowheads="1"/>
          </p:cNvSpPr>
          <p:nvPr>
            <p:ph type="title"/>
          </p:nvPr>
        </p:nvSpPr>
        <p:spPr/>
        <p:txBody>
          <a:bodyPr/>
          <a:lstStyle/>
          <a:p>
            <a:pPr eaLnBrk="1" hangingPunct="1"/>
            <a:r>
              <a:rPr lang="en-US" sz="4000" smtClean="0"/>
              <a:t>Computer Architecture: Arithmetic</a:t>
            </a:r>
          </a:p>
        </p:txBody>
      </p:sp>
      <p:sp>
        <p:nvSpPr>
          <p:cNvPr id="25606" name="Rectangle 3"/>
          <p:cNvSpPr>
            <a:spLocks noGrp="1" noChangeArrowheads="1"/>
          </p:cNvSpPr>
          <p:nvPr>
            <p:ph type="body" idx="1"/>
          </p:nvPr>
        </p:nvSpPr>
        <p:spPr/>
        <p:txBody>
          <a:bodyPr/>
          <a:lstStyle/>
          <a:p>
            <a:pPr marL="609600" indent="-609600" eaLnBrk="1" hangingPunct="1">
              <a:buFontTx/>
              <a:buNone/>
            </a:pPr>
            <a:r>
              <a:rPr lang="en-US" sz="2800" smtClean="0"/>
              <a:t>Booth’s Algorithm : Increase speed of a multiplication when there are consecutive ones or zeros in the multiplier.</a:t>
            </a:r>
          </a:p>
          <a:p>
            <a:pPr marL="609600" indent="-609600" eaLnBrk="1" hangingPunct="1"/>
            <a:r>
              <a:rPr lang="en-US" sz="2800" smtClean="0"/>
              <a:t>Based on shifting of multiplier from right-to-left</a:t>
            </a:r>
          </a:p>
          <a:p>
            <a:pPr marL="609600" indent="-609600" eaLnBrk="1" hangingPunct="1">
              <a:buFontTx/>
              <a:buAutoNum type="arabicPeriod"/>
            </a:pPr>
            <a:r>
              <a:rPr lang="en-US" sz="2800" smtClean="0"/>
              <a:t>If at boundary of a string of 0’s, add multiplicand to product (in proper column)</a:t>
            </a:r>
          </a:p>
          <a:p>
            <a:pPr marL="609600" indent="-609600" eaLnBrk="1" hangingPunct="1">
              <a:buFontTx/>
              <a:buAutoNum type="arabicPeriod"/>
            </a:pPr>
            <a:r>
              <a:rPr lang="en-US" sz="2800" smtClean="0"/>
              <a:t>If at boundary of a string of 1’s, </a:t>
            </a:r>
            <a:r>
              <a:rPr lang="en-US" sz="2800" smtClean="0">
                <a:solidFill>
                  <a:schemeClr val="accent2"/>
                </a:solidFill>
              </a:rPr>
              <a:t>subtract</a:t>
            </a:r>
            <a:r>
              <a:rPr lang="en-US" sz="2800" smtClean="0"/>
              <a:t> multiplicand to product (in proper column)</a:t>
            </a:r>
          </a:p>
          <a:p>
            <a:pPr marL="609600" indent="-609600" eaLnBrk="1" hangingPunct="1">
              <a:buFontTx/>
              <a:buAutoNum type="arabicPeriod"/>
            </a:pPr>
            <a:r>
              <a:rPr lang="en-US" sz="2800" smtClean="0"/>
              <a:t>If within string, just shift.</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r>
              <a:rPr lang="en-US" dirty="0" smtClean="0"/>
              <a:t>Fall 2011</a:t>
            </a:r>
            <a:endParaRPr lang="en-US" dirty="0" smtClean="0"/>
          </a:p>
        </p:txBody>
      </p:sp>
      <p:sp>
        <p:nvSpPr>
          <p:cNvPr id="26627" name="Footer Placeholder 4"/>
          <p:cNvSpPr>
            <a:spLocks noGrp="1"/>
          </p:cNvSpPr>
          <p:nvPr>
            <p:ph type="ftr" sz="quarter" idx="11"/>
          </p:nvPr>
        </p:nvSpPr>
        <p:spPr>
          <a:noFill/>
        </p:spPr>
        <p:txBody>
          <a:bodyPr/>
          <a:lstStyle/>
          <a:p>
            <a:r>
              <a:rPr lang="en-US" smtClean="0"/>
              <a:t>SYSC 5704: Elements of Computer Systems</a:t>
            </a:r>
          </a:p>
        </p:txBody>
      </p:sp>
      <p:sp>
        <p:nvSpPr>
          <p:cNvPr id="26628" name="Slide Number Placeholder 5"/>
          <p:cNvSpPr>
            <a:spLocks noGrp="1"/>
          </p:cNvSpPr>
          <p:nvPr>
            <p:ph type="sldNum" sz="quarter" idx="12"/>
          </p:nvPr>
        </p:nvSpPr>
        <p:spPr>
          <a:noFill/>
        </p:spPr>
        <p:txBody>
          <a:bodyPr/>
          <a:lstStyle/>
          <a:p>
            <a:fld id="{157281B6-7CEC-4047-BFA6-9BFFFF337804}" type="slidenum">
              <a:rPr lang="en-US" smtClean="0"/>
              <a:pPr/>
              <a:t>22</a:t>
            </a:fld>
            <a:endParaRPr lang="en-US" smtClean="0"/>
          </a:p>
        </p:txBody>
      </p:sp>
      <p:sp>
        <p:nvSpPr>
          <p:cNvPr id="26629" name="Rectangle 2"/>
          <p:cNvSpPr>
            <a:spLocks noGrp="1" noChangeArrowheads="1"/>
          </p:cNvSpPr>
          <p:nvPr>
            <p:ph type="title"/>
          </p:nvPr>
        </p:nvSpPr>
        <p:spPr/>
        <p:txBody>
          <a:bodyPr/>
          <a:lstStyle/>
          <a:p>
            <a:pPr eaLnBrk="1" hangingPunct="1"/>
            <a:r>
              <a:rPr lang="en-US" smtClean="0"/>
              <a:t>Murdocca Example: Booth</a:t>
            </a:r>
          </a:p>
        </p:txBody>
      </p:sp>
      <p:sp>
        <p:nvSpPr>
          <p:cNvPr id="26630" name="Rectangle 3"/>
          <p:cNvSpPr>
            <a:spLocks noGrp="1" noChangeArrowheads="1"/>
          </p:cNvSpPr>
          <p:nvPr>
            <p:ph type="body" idx="1"/>
          </p:nvPr>
        </p:nvSpPr>
        <p:spPr>
          <a:xfrm>
            <a:off x="457200" y="1646238"/>
            <a:ext cx="8229600" cy="4525962"/>
          </a:xfrm>
        </p:spPr>
        <p:txBody>
          <a:bodyPr/>
          <a:lstStyle/>
          <a:p>
            <a:pPr eaLnBrk="1" hangingPunct="1">
              <a:lnSpc>
                <a:spcPct val="90000"/>
              </a:lnSpc>
            </a:pPr>
            <a:r>
              <a:rPr lang="en-US" smtClean="0"/>
              <a:t>Figure 3-19</a:t>
            </a:r>
          </a:p>
          <a:p>
            <a:pPr eaLnBrk="1" hangingPunct="1">
              <a:lnSpc>
                <a:spcPct val="90000"/>
              </a:lnSpc>
              <a:buFontTx/>
              <a:buNone/>
            </a:pPr>
            <a:r>
              <a:rPr lang="en-US" smtClean="0"/>
              <a:t>					0 1 0 1 0 1	(21)</a:t>
            </a:r>
          </a:p>
          <a:p>
            <a:pPr eaLnBrk="1" hangingPunct="1">
              <a:lnSpc>
                <a:spcPct val="90000"/>
              </a:lnSpc>
              <a:buFontTx/>
              <a:buNone/>
            </a:pPr>
            <a:r>
              <a:rPr lang="en-US" smtClean="0"/>
              <a:t>					0 0 1 1 1 0	(14)</a:t>
            </a:r>
          </a:p>
          <a:p>
            <a:pPr eaLnBrk="1" hangingPunct="1">
              <a:lnSpc>
                <a:spcPct val="90000"/>
              </a:lnSpc>
              <a:buFontTx/>
              <a:buNone/>
            </a:pPr>
            <a:r>
              <a:rPr lang="en-US" smtClean="0"/>
              <a:t>		  0 0 0 0 0 0     0 0 0 0 0 0</a:t>
            </a:r>
          </a:p>
          <a:p>
            <a:pPr eaLnBrk="1" hangingPunct="1">
              <a:lnSpc>
                <a:spcPct val="90000"/>
              </a:lnSpc>
              <a:buFontTx/>
              <a:buNone/>
            </a:pPr>
            <a:r>
              <a:rPr lang="en-US" smtClean="0"/>
              <a:t>-	       0 0 0 0 0 </a:t>
            </a:r>
            <a:r>
              <a:rPr lang="en-US" smtClean="0">
                <a:solidFill>
                  <a:schemeClr val="accent2"/>
                </a:solidFill>
              </a:rPr>
              <a:t>0     1 0 1 0 1</a:t>
            </a:r>
            <a:r>
              <a:rPr lang="en-US" smtClean="0"/>
              <a:t> 0   </a:t>
            </a:r>
            <a:r>
              <a:rPr lang="en-US" sz="2400" smtClean="0"/>
              <a:t>(1</a:t>
            </a:r>
            <a:r>
              <a:rPr lang="en-US" sz="2400" baseline="30000" smtClean="0"/>
              <a:t>st</a:t>
            </a:r>
            <a:r>
              <a:rPr lang="en-US" sz="2400" smtClean="0"/>
              <a:t> transition)</a:t>
            </a:r>
          </a:p>
          <a:p>
            <a:pPr eaLnBrk="1" hangingPunct="1">
              <a:lnSpc>
                <a:spcPct val="90000"/>
              </a:lnSpc>
              <a:buFontTx/>
              <a:buNone/>
            </a:pPr>
            <a:r>
              <a:rPr lang="en-US" sz="2400" smtClean="0"/>
              <a:t>		  </a:t>
            </a:r>
            <a:r>
              <a:rPr lang="en-US" smtClean="0"/>
              <a:t>1 1 1 1 1 1      0 1 0 1 1 0</a:t>
            </a:r>
          </a:p>
          <a:p>
            <a:pPr eaLnBrk="1" hangingPunct="1">
              <a:lnSpc>
                <a:spcPct val="90000"/>
              </a:lnSpc>
              <a:buFontTx/>
              <a:buNone/>
            </a:pPr>
            <a:r>
              <a:rPr lang="en-US" smtClean="0"/>
              <a:t>+        0 0 </a:t>
            </a:r>
            <a:r>
              <a:rPr lang="en-US" smtClean="0">
                <a:solidFill>
                  <a:schemeClr val="accent2"/>
                </a:solidFill>
              </a:rPr>
              <a:t>0 1 0 1      0 1</a:t>
            </a:r>
            <a:r>
              <a:rPr lang="en-US" smtClean="0"/>
              <a:t> 0 0 0 0</a:t>
            </a:r>
          </a:p>
          <a:p>
            <a:pPr eaLnBrk="1" hangingPunct="1">
              <a:lnSpc>
                <a:spcPct val="90000"/>
              </a:lnSpc>
              <a:buFontTx/>
              <a:buNone/>
            </a:pPr>
            <a:r>
              <a:rPr lang="en-US" smtClean="0"/>
              <a:t>		  0 0 0 1 0 0      1 0 0 1 1 0</a:t>
            </a:r>
            <a:endParaRPr lang="en-US" sz="2400" smtClean="0"/>
          </a:p>
        </p:txBody>
      </p:sp>
      <p:sp>
        <p:nvSpPr>
          <p:cNvPr id="26631" name="Line 4"/>
          <p:cNvSpPr>
            <a:spLocks noChangeShapeType="1"/>
          </p:cNvSpPr>
          <p:nvPr/>
        </p:nvSpPr>
        <p:spPr bwMode="auto">
          <a:xfrm>
            <a:off x="1524000" y="4267200"/>
            <a:ext cx="4800600" cy="0"/>
          </a:xfrm>
          <a:prstGeom prst="line">
            <a:avLst/>
          </a:prstGeom>
          <a:noFill/>
          <a:ln w="28575">
            <a:solidFill>
              <a:schemeClr val="tx1"/>
            </a:solidFill>
            <a:round/>
            <a:headEnd/>
            <a:tailEnd/>
          </a:ln>
        </p:spPr>
        <p:txBody>
          <a:bodyPr/>
          <a:lstStyle/>
          <a:p>
            <a:endParaRPr lang="en-US"/>
          </a:p>
        </p:txBody>
      </p:sp>
      <p:sp>
        <p:nvSpPr>
          <p:cNvPr id="26632" name="Line 6"/>
          <p:cNvSpPr>
            <a:spLocks noChangeShapeType="1"/>
          </p:cNvSpPr>
          <p:nvPr/>
        </p:nvSpPr>
        <p:spPr bwMode="auto">
          <a:xfrm>
            <a:off x="1524000" y="5334000"/>
            <a:ext cx="4800600" cy="0"/>
          </a:xfrm>
          <a:prstGeom prst="line">
            <a:avLst/>
          </a:prstGeom>
          <a:noFill/>
          <a:ln w="28575">
            <a:solidFill>
              <a:schemeClr val="tx1"/>
            </a:solidFill>
            <a:round/>
            <a:headEnd/>
            <a:tailEnd/>
          </a:ln>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r>
              <a:rPr lang="en-US" dirty="0" smtClean="0"/>
              <a:t>Fall 2011</a:t>
            </a:r>
            <a:endParaRPr lang="en-US" dirty="0" smtClean="0"/>
          </a:p>
        </p:txBody>
      </p:sp>
      <p:sp>
        <p:nvSpPr>
          <p:cNvPr id="27651" name="Footer Placeholder 4"/>
          <p:cNvSpPr>
            <a:spLocks noGrp="1"/>
          </p:cNvSpPr>
          <p:nvPr>
            <p:ph type="ftr" sz="quarter" idx="11"/>
          </p:nvPr>
        </p:nvSpPr>
        <p:spPr>
          <a:noFill/>
        </p:spPr>
        <p:txBody>
          <a:bodyPr/>
          <a:lstStyle/>
          <a:p>
            <a:r>
              <a:rPr lang="en-US" smtClean="0"/>
              <a:t>SYSC 5704: Elements of Computer Systems</a:t>
            </a:r>
          </a:p>
        </p:txBody>
      </p:sp>
      <p:sp>
        <p:nvSpPr>
          <p:cNvPr id="27652" name="Slide Number Placeholder 5"/>
          <p:cNvSpPr>
            <a:spLocks noGrp="1"/>
          </p:cNvSpPr>
          <p:nvPr>
            <p:ph type="sldNum" sz="quarter" idx="12"/>
          </p:nvPr>
        </p:nvSpPr>
        <p:spPr>
          <a:noFill/>
        </p:spPr>
        <p:txBody>
          <a:bodyPr/>
          <a:lstStyle/>
          <a:p>
            <a:fld id="{73296BAB-6B99-4D8D-8D4D-4C8BA673FC01}" type="slidenum">
              <a:rPr lang="en-US" smtClean="0"/>
              <a:pPr/>
              <a:t>23</a:t>
            </a:fld>
            <a:endParaRPr lang="en-US" smtClean="0"/>
          </a:p>
        </p:txBody>
      </p:sp>
      <p:sp>
        <p:nvSpPr>
          <p:cNvPr id="27653" name="Rectangle 2"/>
          <p:cNvSpPr>
            <a:spLocks noGrp="1" noChangeArrowheads="1"/>
          </p:cNvSpPr>
          <p:nvPr>
            <p:ph type="title"/>
          </p:nvPr>
        </p:nvSpPr>
        <p:spPr/>
        <p:txBody>
          <a:bodyPr/>
          <a:lstStyle/>
          <a:p>
            <a:pPr algn="l" eaLnBrk="1" hangingPunct="1"/>
            <a:r>
              <a:rPr lang="en-US" smtClean="0"/>
              <a:t>Array </a:t>
            </a:r>
            <a:br>
              <a:rPr lang="en-US" smtClean="0"/>
            </a:br>
            <a:r>
              <a:rPr lang="en-US" smtClean="0"/>
              <a:t>Multiplier</a:t>
            </a:r>
          </a:p>
        </p:txBody>
      </p:sp>
      <p:sp>
        <p:nvSpPr>
          <p:cNvPr id="27654" name="Rectangle 3"/>
          <p:cNvSpPr>
            <a:spLocks noGrp="1" noChangeArrowheads="1"/>
          </p:cNvSpPr>
          <p:nvPr>
            <p:ph type="body" idx="1"/>
          </p:nvPr>
        </p:nvSpPr>
        <p:spPr/>
        <p:txBody>
          <a:bodyPr/>
          <a:lstStyle/>
          <a:p>
            <a:pPr eaLnBrk="1" hangingPunct="1"/>
            <a:endParaRPr lang="en-US" b="1" smtClean="0"/>
          </a:p>
        </p:txBody>
      </p:sp>
      <p:pic>
        <p:nvPicPr>
          <p:cNvPr id="27655" name="Picture 4"/>
          <p:cNvPicPr>
            <a:picLocks noChangeAspect="1" noChangeArrowheads="1"/>
          </p:cNvPicPr>
          <p:nvPr/>
        </p:nvPicPr>
        <p:blipFill>
          <a:blip r:embed="rId4" cstate="print"/>
          <a:srcRect/>
          <a:stretch>
            <a:fillRect/>
          </a:stretch>
        </p:blipFill>
        <p:spPr bwMode="auto">
          <a:xfrm>
            <a:off x="3324225" y="123825"/>
            <a:ext cx="5286375" cy="6610350"/>
          </a:xfrm>
          <a:prstGeom prst="rect">
            <a:avLst/>
          </a:prstGeom>
          <a:noFill/>
          <a:ln w="9525">
            <a:noFill/>
            <a:miter lim="800000"/>
            <a:headEnd/>
            <a:tailEnd/>
          </a:ln>
        </p:spPr>
      </p:pic>
      <p:sp>
        <p:nvSpPr>
          <p:cNvPr id="27656" name="TextBox 7"/>
          <p:cNvSpPr txBox="1">
            <a:spLocks noChangeArrowheads="1"/>
          </p:cNvSpPr>
          <p:nvPr/>
        </p:nvSpPr>
        <p:spPr bwMode="auto">
          <a:xfrm>
            <a:off x="685800" y="3429000"/>
            <a:ext cx="1365250" cy="646113"/>
          </a:xfrm>
          <a:prstGeom prst="rect">
            <a:avLst/>
          </a:prstGeom>
          <a:noFill/>
          <a:ln w="9525">
            <a:noFill/>
            <a:miter lim="800000"/>
            <a:headEnd/>
            <a:tailEnd/>
          </a:ln>
        </p:spPr>
        <p:txBody>
          <a:bodyPr wrap="none">
            <a:spAutoFit/>
          </a:bodyPr>
          <a:lstStyle/>
          <a:p>
            <a:r>
              <a:rPr lang="en-US"/>
              <a:t>Murdocca,</a:t>
            </a:r>
          </a:p>
          <a:p>
            <a:r>
              <a:rPr lang="en-US"/>
              <a:t>Figure 3-23</a:t>
            </a:r>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r>
              <a:rPr lang="en-US" dirty="0" smtClean="0"/>
              <a:t>Fall 2011</a:t>
            </a:r>
            <a:endParaRPr lang="en-US" dirty="0" smtClean="0"/>
          </a:p>
        </p:txBody>
      </p:sp>
      <p:sp>
        <p:nvSpPr>
          <p:cNvPr id="28675" name="Footer Placeholder 4"/>
          <p:cNvSpPr>
            <a:spLocks noGrp="1"/>
          </p:cNvSpPr>
          <p:nvPr>
            <p:ph type="ftr" sz="quarter" idx="11"/>
          </p:nvPr>
        </p:nvSpPr>
        <p:spPr>
          <a:noFill/>
        </p:spPr>
        <p:txBody>
          <a:bodyPr/>
          <a:lstStyle/>
          <a:p>
            <a:r>
              <a:rPr lang="en-US" smtClean="0"/>
              <a:t>SYSC 5704: Elements of Computer Systems</a:t>
            </a:r>
          </a:p>
        </p:txBody>
      </p:sp>
      <p:sp>
        <p:nvSpPr>
          <p:cNvPr id="28676" name="Slide Number Placeholder 5"/>
          <p:cNvSpPr>
            <a:spLocks noGrp="1"/>
          </p:cNvSpPr>
          <p:nvPr>
            <p:ph type="sldNum" sz="quarter" idx="12"/>
          </p:nvPr>
        </p:nvSpPr>
        <p:spPr>
          <a:noFill/>
        </p:spPr>
        <p:txBody>
          <a:bodyPr/>
          <a:lstStyle/>
          <a:p>
            <a:fld id="{3E5077FF-23A0-40B0-942B-08D3E7A9F4A0}" type="slidenum">
              <a:rPr lang="en-US" smtClean="0"/>
              <a:pPr/>
              <a:t>24</a:t>
            </a:fld>
            <a:endParaRPr lang="en-US" smtClean="0"/>
          </a:p>
        </p:txBody>
      </p:sp>
      <p:sp>
        <p:nvSpPr>
          <p:cNvPr id="28677" name="Rectangle 3"/>
          <p:cNvSpPr>
            <a:spLocks noGrp="1" noChangeArrowheads="1"/>
          </p:cNvSpPr>
          <p:nvPr>
            <p:ph type="body" idx="1"/>
          </p:nvPr>
        </p:nvSpPr>
        <p:spPr>
          <a:xfrm>
            <a:off x="838200" y="228600"/>
            <a:ext cx="7772400" cy="6172200"/>
          </a:xfrm>
        </p:spPr>
        <p:txBody>
          <a:bodyPr/>
          <a:lstStyle/>
          <a:p>
            <a:pPr eaLnBrk="1" hangingPunct="1"/>
            <a:r>
              <a:rPr lang="en-US" smtClean="0"/>
              <a:t>Division is somewhat more complex than multiplication; based on the same general principles</a:t>
            </a:r>
          </a:p>
          <a:p>
            <a:pPr eaLnBrk="1" hangingPunct="1">
              <a:buFontTx/>
              <a:buNone/>
            </a:pPr>
            <a:endParaRPr lang="en-US" smtClean="0"/>
          </a:p>
        </p:txBody>
      </p:sp>
      <p:pic>
        <p:nvPicPr>
          <p:cNvPr id="28678" name="Picture 4"/>
          <p:cNvPicPr>
            <a:picLocks noChangeAspect="1" noChangeArrowheads="1"/>
          </p:cNvPicPr>
          <p:nvPr/>
        </p:nvPicPr>
        <p:blipFill>
          <a:blip r:embed="rId3" cstate="print"/>
          <a:srcRect/>
          <a:stretch>
            <a:fillRect/>
          </a:stretch>
        </p:blipFill>
        <p:spPr bwMode="auto">
          <a:xfrm>
            <a:off x="123825" y="1981200"/>
            <a:ext cx="8791575" cy="43354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3"/>
          <p:cNvSpPr>
            <a:spLocks noGrp="1"/>
          </p:cNvSpPr>
          <p:nvPr>
            <p:ph type="dt" sz="quarter" idx="10"/>
          </p:nvPr>
        </p:nvSpPr>
        <p:spPr>
          <a:noFill/>
        </p:spPr>
        <p:txBody>
          <a:bodyPr/>
          <a:lstStyle/>
          <a:p>
            <a:r>
              <a:rPr lang="en-US" dirty="0" smtClean="0"/>
              <a:t>Fall 2011</a:t>
            </a:r>
            <a:endParaRPr lang="en-US" dirty="0" smtClean="0"/>
          </a:p>
        </p:txBody>
      </p:sp>
      <p:sp>
        <p:nvSpPr>
          <p:cNvPr id="3076" name="Footer Placeholder 4"/>
          <p:cNvSpPr>
            <a:spLocks noGrp="1"/>
          </p:cNvSpPr>
          <p:nvPr>
            <p:ph type="ftr" sz="quarter" idx="11"/>
          </p:nvPr>
        </p:nvSpPr>
        <p:spPr>
          <a:noFill/>
        </p:spPr>
        <p:txBody>
          <a:bodyPr/>
          <a:lstStyle/>
          <a:p>
            <a:r>
              <a:rPr lang="en-US" smtClean="0"/>
              <a:t>SYSC 5704: Elements of Computer Systems</a:t>
            </a:r>
          </a:p>
        </p:txBody>
      </p:sp>
      <p:sp>
        <p:nvSpPr>
          <p:cNvPr id="3077" name="Slide Number Placeholder 5"/>
          <p:cNvSpPr>
            <a:spLocks noGrp="1"/>
          </p:cNvSpPr>
          <p:nvPr>
            <p:ph type="sldNum" sz="quarter" idx="12"/>
          </p:nvPr>
        </p:nvSpPr>
        <p:spPr>
          <a:noFill/>
        </p:spPr>
        <p:txBody>
          <a:bodyPr/>
          <a:lstStyle/>
          <a:p>
            <a:fld id="{D3A9BD50-4DF4-41DD-B112-F23A2367BA71}" type="slidenum">
              <a:rPr lang="en-US" smtClean="0"/>
              <a:pPr/>
              <a:t>25</a:t>
            </a:fld>
            <a:endParaRPr lang="en-US" smtClean="0"/>
          </a:p>
        </p:txBody>
      </p:sp>
      <p:sp>
        <p:nvSpPr>
          <p:cNvPr id="3078" name="Rectangle 2"/>
          <p:cNvSpPr>
            <a:spLocks noGrp="1" noChangeArrowheads="1"/>
          </p:cNvSpPr>
          <p:nvPr>
            <p:ph type="title"/>
          </p:nvPr>
        </p:nvSpPr>
        <p:spPr/>
        <p:txBody>
          <a:bodyPr/>
          <a:lstStyle/>
          <a:p>
            <a:pPr eaLnBrk="1" hangingPunct="1"/>
            <a:r>
              <a:rPr lang="en-US" smtClean="0"/>
              <a:t>Floating-point representation</a:t>
            </a:r>
          </a:p>
        </p:txBody>
      </p:sp>
      <p:sp>
        <p:nvSpPr>
          <p:cNvPr id="3079" name="Rectangle 3"/>
          <p:cNvSpPr>
            <a:spLocks noGrp="1" noChangeArrowheads="1"/>
          </p:cNvSpPr>
          <p:nvPr>
            <p:ph type="body" idx="1"/>
          </p:nvPr>
        </p:nvSpPr>
        <p:spPr>
          <a:xfrm>
            <a:off x="457200" y="1447800"/>
            <a:ext cx="8229600" cy="4525963"/>
          </a:xfrm>
        </p:spPr>
        <p:txBody>
          <a:bodyPr/>
          <a:lstStyle/>
          <a:p>
            <a:pPr lvl="1" eaLnBrk="1" hangingPunct="1">
              <a:lnSpc>
                <a:spcPct val="80000"/>
              </a:lnSpc>
            </a:pPr>
            <a:endParaRPr lang="en-US" sz="2400" dirty="0" smtClean="0"/>
          </a:p>
          <a:p>
            <a:pPr lvl="1" algn="r" eaLnBrk="1" hangingPunct="1">
              <a:lnSpc>
                <a:spcPct val="80000"/>
              </a:lnSpc>
              <a:buFontTx/>
              <a:buNone/>
            </a:pPr>
            <a:r>
              <a:rPr lang="en-US" sz="2400" dirty="0" smtClean="0"/>
              <a:t>(</a:t>
            </a:r>
            <a:r>
              <a:rPr lang="en-US" sz="2400" dirty="0" err="1" smtClean="0"/>
              <a:t>Significand</a:t>
            </a:r>
            <a:r>
              <a:rPr lang="en-US" sz="2400" dirty="0" smtClean="0"/>
              <a:t> = fraction = mantissa)</a:t>
            </a:r>
          </a:p>
          <a:p>
            <a:pPr eaLnBrk="1" hangingPunct="1">
              <a:lnSpc>
                <a:spcPct val="80000"/>
              </a:lnSpc>
            </a:pPr>
            <a:r>
              <a:rPr lang="en-US" sz="2400" dirty="0" smtClean="0">
                <a:solidFill>
                  <a:schemeClr val="accent2"/>
                </a:solidFill>
              </a:rPr>
              <a:t>Accuracy</a:t>
            </a:r>
            <a:r>
              <a:rPr lang="en-US" sz="2400" dirty="0" smtClean="0"/>
              <a:t> – How close a number is to its true value.</a:t>
            </a:r>
          </a:p>
          <a:p>
            <a:pPr eaLnBrk="1" hangingPunct="1">
              <a:lnSpc>
                <a:spcPct val="80000"/>
              </a:lnSpc>
            </a:pPr>
            <a:r>
              <a:rPr lang="en-US" sz="2400" dirty="0" smtClean="0">
                <a:solidFill>
                  <a:schemeClr val="accent2"/>
                </a:solidFill>
              </a:rPr>
              <a:t>Precision</a:t>
            </a:r>
            <a:r>
              <a:rPr lang="en-US" sz="2400" dirty="0" smtClean="0"/>
              <a:t> – How much information we have about a value</a:t>
            </a:r>
          </a:p>
          <a:p>
            <a:pPr lvl="1" eaLnBrk="1" hangingPunct="1">
              <a:lnSpc>
                <a:spcPct val="80000"/>
              </a:lnSpc>
            </a:pPr>
            <a:r>
              <a:rPr lang="en-US" sz="2400" dirty="0" smtClean="0"/>
              <a:t>Number of digits	( 1.65 versus 1.650 )</a:t>
            </a:r>
          </a:p>
          <a:p>
            <a:pPr eaLnBrk="1" hangingPunct="1">
              <a:lnSpc>
                <a:spcPct val="80000"/>
              </a:lnSpc>
            </a:pPr>
            <a:r>
              <a:rPr lang="en-US" sz="2400" dirty="0" smtClean="0"/>
              <a:t>Higher precision can allow a value to be more accurate but not necessarily so</a:t>
            </a:r>
          </a:p>
          <a:p>
            <a:pPr lvl="1" eaLnBrk="1" hangingPunct="1">
              <a:lnSpc>
                <a:spcPct val="80000"/>
              </a:lnSpc>
            </a:pPr>
            <a:r>
              <a:rPr lang="en-US" sz="2400" dirty="0" smtClean="0"/>
              <a:t>0.3 * 0.4 = ?    0.1 with single, 0.12 with double</a:t>
            </a:r>
          </a:p>
          <a:p>
            <a:pPr lvl="1" eaLnBrk="1" hangingPunct="1">
              <a:lnSpc>
                <a:spcPct val="80000"/>
              </a:lnSpc>
            </a:pPr>
            <a:r>
              <a:rPr lang="en-US" sz="2400" dirty="0" smtClean="0"/>
              <a:t>1 and 1.0 and 1.000 have same accuracy</a:t>
            </a:r>
          </a:p>
          <a:p>
            <a:pPr eaLnBrk="1" hangingPunct="1">
              <a:lnSpc>
                <a:spcPct val="80000"/>
              </a:lnSpc>
            </a:pPr>
            <a:r>
              <a:rPr lang="en-US" sz="2800" dirty="0" smtClean="0"/>
              <a:t>Number of bits in</a:t>
            </a:r>
          </a:p>
          <a:p>
            <a:pPr lvl="1" eaLnBrk="1" hangingPunct="1">
              <a:lnSpc>
                <a:spcPct val="80000"/>
              </a:lnSpc>
            </a:pPr>
            <a:r>
              <a:rPr lang="en-US" dirty="0" err="1" smtClean="0"/>
              <a:t>Significand</a:t>
            </a:r>
            <a:r>
              <a:rPr lang="en-US" dirty="0" smtClean="0"/>
              <a:t> : Precision</a:t>
            </a:r>
          </a:p>
          <a:p>
            <a:pPr lvl="1" eaLnBrk="1" hangingPunct="1">
              <a:lnSpc>
                <a:spcPct val="80000"/>
              </a:lnSpc>
            </a:pPr>
            <a:r>
              <a:rPr lang="en-US" dirty="0" smtClean="0"/>
              <a:t>Exponent: Range</a:t>
            </a:r>
          </a:p>
        </p:txBody>
      </p:sp>
      <p:graphicFrame>
        <p:nvGraphicFramePr>
          <p:cNvPr id="3074" name="Object 4"/>
          <p:cNvGraphicFramePr>
            <a:graphicFrameLocks noChangeAspect="1"/>
          </p:cNvGraphicFramePr>
          <p:nvPr/>
        </p:nvGraphicFramePr>
        <p:xfrm>
          <a:off x="1828800" y="1295400"/>
          <a:ext cx="3997325" cy="541338"/>
        </p:xfrm>
        <a:graphic>
          <a:graphicData uri="http://schemas.openxmlformats.org/presentationml/2006/ole">
            <p:oleObj spid="_x0000_s3074" name="Equation" r:id="rId5" imgW="1688760" imgH="228600" progId="Equation.3">
              <p:embed/>
            </p:oleObj>
          </a:graphicData>
        </a:graphic>
      </p:graphicFrame>
    </p:spTree>
    <p:custDataLst>
      <p:tags r:id="rId2"/>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4"/>
          <p:cNvSpPr>
            <a:spLocks noGrp="1"/>
          </p:cNvSpPr>
          <p:nvPr>
            <p:ph type="dt" sz="quarter" idx="10"/>
          </p:nvPr>
        </p:nvSpPr>
        <p:spPr>
          <a:noFill/>
        </p:spPr>
        <p:txBody>
          <a:bodyPr/>
          <a:lstStyle/>
          <a:p>
            <a:r>
              <a:rPr lang="en-US" dirty="0" smtClean="0"/>
              <a:t>Fall 2011</a:t>
            </a:r>
            <a:endParaRPr lang="en-US" dirty="0" smtClean="0"/>
          </a:p>
        </p:txBody>
      </p:sp>
      <p:sp>
        <p:nvSpPr>
          <p:cNvPr id="4100" name="Footer Placeholder 5"/>
          <p:cNvSpPr>
            <a:spLocks noGrp="1"/>
          </p:cNvSpPr>
          <p:nvPr>
            <p:ph type="ftr" sz="quarter" idx="11"/>
          </p:nvPr>
        </p:nvSpPr>
        <p:spPr>
          <a:noFill/>
        </p:spPr>
        <p:txBody>
          <a:bodyPr/>
          <a:lstStyle/>
          <a:p>
            <a:r>
              <a:rPr lang="en-US" smtClean="0"/>
              <a:t>SYSC 5704: Elements of Computer Systems</a:t>
            </a:r>
          </a:p>
        </p:txBody>
      </p:sp>
      <p:sp>
        <p:nvSpPr>
          <p:cNvPr id="4101" name="Slide Number Placeholder 6"/>
          <p:cNvSpPr>
            <a:spLocks noGrp="1"/>
          </p:cNvSpPr>
          <p:nvPr>
            <p:ph type="sldNum" sz="quarter" idx="12"/>
          </p:nvPr>
        </p:nvSpPr>
        <p:spPr>
          <a:noFill/>
        </p:spPr>
        <p:txBody>
          <a:bodyPr/>
          <a:lstStyle/>
          <a:p>
            <a:fld id="{8B91A08C-41F9-4935-A5B8-6378D3DC3806}" type="slidenum">
              <a:rPr lang="en-US" smtClean="0"/>
              <a:pPr/>
              <a:t>26</a:t>
            </a:fld>
            <a:endParaRPr lang="en-US" smtClean="0"/>
          </a:p>
        </p:txBody>
      </p:sp>
      <p:sp>
        <p:nvSpPr>
          <p:cNvPr id="4102" name="Rectangle 2"/>
          <p:cNvSpPr>
            <a:spLocks noGrp="1" noChangeArrowheads="1"/>
          </p:cNvSpPr>
          <p:nvPr>
            <p:ph type="title"/>
          </p:nvPr>
        </p:nvSpPr>
        <p:spPr/>
        <p:txBody>
          <a:bodyPr/>
          <a:lstStyle/>
          <a:p>
            <a:pPr eaLnBrk="1" hangingPunct="1"/>
            <a:r>
              <a:rPr lang="en-US" smtClean="0"/>
              <a:t>Normalization</a:t>
            </a:r>
          </a:p>
        </p:txBody>
      </p:sp>
      <p:sp>
        <p:nvSpPr>
          <p:cNvPr id="4103" name="Rectangle 3"/>
          <p:cNvSpPr>
            <a:spLocks noGrp="1" noChangeArrowheads="1"/>
          </p:cNvSpPr>
          <p:nvPr>
            <p:ph type="body" sz="half" idx="1"/>
          </p:nvPr>
        </p:nvSpPr>
        <p:spPr>
          <a:xfrm>
            <a:off x="457200" y="1600200"/>
            <a:ext cx="8229600" cy="4525963"/>
          </a:xfrm>
        </p:spPr>
        <p:txBody>
          <a:bodyPr/>
          <a:lstStyle/>
          <a:p>
            <a:pPr algn="ctr" eaLnBrk="1" hangingPunct="1">
              <a:lnSpc>
                <a:spcPct val="90000"/>
              </a:lnSpc>
              <a:spcBef>
                <a:spcPct val="50000"/>
              </a:spcBef>
              <a:buFontTx/>
              <a:buNone/>
            </a:pPr>
            <a:r>
              <a:rPr lang="en-US" sz="2400" dirty="0" smtClean="0"/>
              <a:t> 1011.0 * 2</a:t>
            </a:r>
            <a:r>
              <a:rPr lang="en-US" sz="2400" baseline="30000" dirty="0" smtClean="0"/>
              <a:t>0</a:t>
            </a:r>
            <a:r>
              <a:rPr lang="en-US" sz="2400" dirty="0" smtClean="0"/>
              <a:t> = </a:t>
            </a:r>
            <a:r>
              <a:rPr lang="en-US" sz="2400" dirty="0" smtClean="0">
                <a:solidFill>
                  <a:schemeClr val="tx1">
                    <a:lumMod val="95000"/>
                    <a:lumOff val="5000"/>
                  </a:schemeClr>
                </a:solidFill>
              </a:rPr>
              <a:t>1.0110 * 2</a:t>
            </a:r>
            <a:r>
              <a:rPr lang="en-US" sz="2400" baseline="30000" dirty="0" smtClean="0">
                <a:solidFill>
                  <a:schemeClr val="tx1">
                    <a:lumMod val="95000"/>
                    <a:lumOff val="5000"/>
                  </a:schemeClr>
                </a:solidFill>
              </a:rPr>
              <a:t>3</a:t>
            </a:r>
            <a:r>
              <a:rPr lang="en-US" sz="2400" dirty="0" smtClean="0"/>
              <a:t> = </a:t>
            </a:r>
            <a:r>
              <a:rPr lang="en-US" sz="2400" dirty="0" smtClean="0">
                <a:solidFill>
                  <a:schemeClr val="accent1">
                    <a:lumMod val="75000"/>
                  </a:schemeClr>
                </a:solidFill>
              </a:rPr>
              <a:t>.10110 * 2</a:t>
            </a:r>
            <a:r>
              <a:rPr lang="en-US" sz="2400" baseline="30000" dirty="0" smtClean="0">
                <a:solidFill>
                  <a:schemeClr val="accent1">
                    <a:lumMod val="75000"/>
                  </a:schemeClr>
                </a:solidFill>
              </a:rPr>
              <a:t>4</a:t>
            </a:r>
            <a:r>
              <a:rPr lang="en-US" sz="2400" dirty="0" smtClean="0">
                <a:solidFill>
                  <a:schemeClr val="accent1">
                    <a:lumMod val="75000"/>
                  </a:schemeClr>
                </a:solidFill>
              </a:rPr>
              <a:t> </a:t>
            </a:r>
          </a:p>
          <a:p>
            <a:pPr eaLnBrk="1" hangingPunct="1">
              <a:lnSpc>
                <a:spcPct val="90000"/>
              </a:lnSpc>
              <a:spcBef>
                <a:spcPct val="50000"/>
              </a:spcBef>
              <a:buFontTx/>
              <a:buNone/>
            </a:pPr>
            <a:r>
              <a:rPr lang="en-US" sz="2400" dirty="0" smtClean="0"/>
              <a:t>With floating point, different numbers can be represented with different values of exponents</a:t>
            </a:r>
          </a:p>
          <a:p>
            <a:pPr eaLnBrk="1" hangingPunct="1">
              <a:lnSpc>
                <a:spcPct val="90000"/>
              </a:lnSpc>
              <a:spcBef>
                <a:spcPct val="50000"/>
              </a:spcBef>
            </a:pPr>
            <a:r>
              <a:rPr lang="en-US" sz="2400" dirty="0" smtClean="0"/>
              <a:t>Defies easy implementation of arithmetic, comparisons</a:t>
            </a:r>
          </a:p>
          <a:p>
            <a:pPr eaLnBrk="1" hangingPunct="1">
              <a:lnSpc>
                <a:spcPct val="90000"/>
              </a:lnSpc>
              <a:spcBef>
                <a:spcPct val="50000"/>
              </a:spcBef>
            </a:pPr>
            <a:r>
              <a:rPr lang="en-US" sz="2400" dirty="0" smtClean="0">
                <a:solidFill>
                  <a:schemeClr val="accent2"/>
                </a:solidFill>
              </a:rPr>
              <a:t>Normalization</a:t>
            </a:r>
            <a:r>
              <a:rPr lang="en-US" sz="2400" dirty="0" smtClean="0"/>
              <a:t>: The exponent is set such that the most significant digit of the </a:t>
            </a:r>
            <a:r>
              <a:rPr lang="en-US" sz="2400" dirty="0" err="1" smtClean="0"/>
              <a:t>significand</a:t>
            </a:r>
            <a:r>
              <a:rPr lang="en-US" sz="2400" dirty="0" smtClean="0"/>
              <a:t> is nonzero </a:t>
            </a:r>
          </a:p>
          <a:p>
            <a:pPr lvl="1" eaLnBrk="1" hangingPunct="1">
              <a:lnSpc>
                <a:spcPct val="90000"/>
              </a:lnSpc>
              <a:spcBef>
                <a:spcPct val="50000"/>
              </a:spcBef>
              <a:buFontTx/>
              <a:buChar char="•"/>
            </a:pPr>
            <a:r>
              <a:rPr lang="en-US" sz="2000" dirty="0" smtClean="0"/>
              <a:t>There is one bit to the left of the radix point</a:t>
            </a:r>
          </a:p>
          <a:p>
            <a:pPr eaLnBrk="1" hangingPunct="1">
              <a:lnSpc>
                <a:spcPct val="90000"/>
              </a:lnSpc>
              <a:spcBef>
                <a:spcPct val="50000"/>
              </a:spcBef>
              <a:buFontTx/>
              <a:buNone/>
            </a:pPr>
            <a:r>
              <a:rPr lang="en-US" sz="2400" dirty="0" smtClean="0"/>
              <a:t>           +- .</a:t>
            </a:r>
            <a:r>
              <a:rPr lang="en-US" sz="2400" dirty="0" smtClean="0">
                <a:solidFill>
                  <a:schemeClr val="hlink"/>
                </a:solidFill>
              </a:rPr>
              <a:t>1</a:t>
            </a:r>
            <a:r>
              <a:rPr lang="en-US" sz="2400" dirty="0" smtClean="0"/>
              <a:t>bbbbbb…bbbx2^(+-E)</a:t>
            </a:r>
          </a:p>
          <a:p>
            <a:pPr lvl="1" eaLnBrk="1" hangingPunct="1">
              <a:lnSpc>
                <a:spcPct val="90000"/>
              </a:lnSpc>
              <a:spcBef>
                <a:spcPct val="50000"/>
              </a:spcBef>
              <a:buFontTx/>
              <a:buChar char="•"/>
            </a:pPr>
            <a:r>
              <a:rPr lang="en-US" sz="2000" i="1" dirty="0" smtClean="0"/>
              <a:t>In binary</a:t>
            </a:r>
            <a:r>
              <a:rPr lang="en-US" sz="2000" dirty="0" smtClean="0"/>
              <a:t>, the MSB is always one. </a:t>
            </a:r>
          </a:p>
          <a:p>
            <a:pPr lvl="1" eaLnBrk="1" hangingPunct="1">
              <a:lnSpc>
                <a:spcPct val="90000"/>
              </a:lnSpc>
              <a:spcBef>
                <a:spcPct val="50000"/>
              </a:spcBef>
              <a:buFontTx/>
              <a:buChar char="•"/>
            </a:pPr>
            <a:r>
              <a:rPr lang="en-US" sz="2000" dirty="0" smtClean="0"/>
              <a:t>All normalized numbers have a </a:t>
            </a:r>
            <a:r>
              <a:rPr lang="en-US" sz="2000" dirty="0" err="1" smtClean="0"/>
              <a:t>significand</a:t>
            </a:r>
            <a:r>
              <a:rPr lang="en-US" sz="2000" dirty="0" smtClean="0"/>
              <a:t>, s, in the range </a:t>
            </a:r>
          </a:p>
        </p:txBody>
      </p:sp>
      <p:sp>
        <p:nvSpPr>
          <p:cNvPr id="4104" name="Text Box 5"/>
          <p:cNvSpPr txBox="1">
            <a:spLocks noChangeArrowheads="1"/>
          </p:cNvSpPr>
          <p:nvPr/>
        </p:nvSpPr>
        <p:spPr bwMode="auto">
          <a:xfrm>
            <a:off x="228600" y="4876800"/>
            <a:ext cx="992579" cy="646331"/>
          </a:xfrm>
          <a:prstGeom prst="rect">
            <a:avLst/>
          </a:prstGeom>
          <a:solidFill>
            <a:schemeClr val="accent1"/>
          </a:solidFill>
          <a:ln w="9525">
            <a:solidFill>
              <a:schemeClr val="hlink"/>
            </a:solidFill>
            <a:miter lim="800000"/>
            <a:headEnd/>
            <a:tailEnd/>
          </a:ln>
        </p:spPr>
        <p:txBody>
          <a:bodyPr wrap="none">
            <a:spAutoFit/>
          </a:bodyPr>
          <a:lstStyle/>
          <a:p>
            <a:r>
              <a:rPr lang="en-US" i="1" u="sng" dirty="0" smtClean="0">
                <a:solidFill>
                  <a:schemeClr val="accent2"/>
                </a:solidFill>
              </a:rPr>
              <a:t>Can be </a:t>
            </a:r>
          </a:p>
          <a:p>
            <a:r>
              <a:rPr lang="en-US" dirty="0" smtClean="0">
                <a:solidFill>
                  <a:schemeClr val="accent2"/>
                </a:solidFill>
              </a:rPr>
              <a:t>Hidden</a:t>
            </a:r>
            <a:endParaRPr lang="en-US" dirty="0">
              <a:solidFill>
                <a:schemeClr val="accent2"/>
              </a:solidFill>
            </a:endParaRPr>
          </a:p>
        </p:txBody>
      </p:sp>
      <p:graphicFrame>
        <p:nvGraphicFramePr>
          <p:cNvPr id="4098" name="Object 9"/>
          <p:cNvGraphicFramePr>
            <a:graphicFrameLocks noChangeAspect="1"/>
          </p:cNvGraphicFramePr>
          <p:nvPr>
            <p:ph sz="half" idx="2"/>
          </p:nvPr>
        </p:nvGraphicFramePr>
        <p:xfrm>
          <a:off x="7848600" y="5638800"/>
          <a:ext cx="1066800" cy="325438"/>
        </p:xfrm>
        <a:graphic>
          <a:graphicData uri="http://schemas.openxmlformats.org/presentationml/2006/ole">
            <p:oleObj spid="_x0000_s4098" name="Equation" r:id="rId5" imgW="583920" imgH="177480" progId="Equation.3">
              <p:embed/>
            </p:oleObj>
          </a:graphicData>
        </a:graphic>
      </p:graphicFrame>
    </p:spTree>
    <p:custDataLst>
      <p:tags r:id="rId2"/>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ate Placeholder 4"/>
          <p:cNvSpPr>
            <a:spLocks noGrp="1"/>
          </p:cNvSpPr>
          <p:nvPr>
            <p:ph type="dt" sz="quarter" idx="10"/>
          </p:nvPr>
        </p:nvSpPr>
        <p:spPr>
          <a:noFill/>
        </p:spPr>
        <p:txBody>
          <a:bodyPr/>
          <a:lstStyle/>
          <a:p>
            <a:r>
              <a:rPr lang="en-US" dirty="0" smtClean="0"/>
              <a:t>Fall 2011</a:t>
            </a:r>
            <a:endParaRPr lang="en-US" dirty="0" smtClean="0"/>
          </a:p>
        </p:txBody>
      </p:sp>
      <p:sp>
        <p:nvSpPr>
          <p:cNvPr id="5124" name="Footer Placeholder 5"/>
          <p:cNvSpPr>
            <a:spLocks noGrp="1"/>
          </p:cNvSpPr>
          <p:nvPr>
            <p:ph type="ftr" sz="quarter" idx="11"/>
          </p:nvPr>
        </p:nvSpPr>
        <p:spPr>
          <a:noFill/>
        </p:spPr>
        <p:txBody>
          <a:bodyPr/>
          <a:lstStyle/>
          <a:p>
            <a:r>
              <a:rPr lang="en-US" smtClean="0"/>
              <a:t>SYSC 5704: Elements of Computer Systems</a:t>
            </a:r>
          </a:p>
        </p:txBody>
      </p:sp>
      <p:sp>
        <p:nvSpPr>
          <p:cNvPr id="5125" name="Slide Number Placeholder 6"/>
          <p:cNvSpPr>
            <a:spLocks noGrp="1"/>
          </p:cNvSpPr>
          <p:nvPr>
            <p:ph type="sldNum" sz="quarter" idx="12"/>
          </p:nvPr>
        </p:nvSpPr>
        <p:spPr>
          <a:noFill/>
        </p:spPr>
        <p:txBody>
          <a:bodyPr/>
          <a:lstStyle/>
          <a:p>
            <a:fld id="{4B6DE3AF-C007-45BB-8320-C2700BD033CE}" type="slidenum">
              <a:rPr lang="en-US" smtClean="0"/>
              <a:pPr/>
              <a:t>27</a:t>
            </a:fld>
            <a:endParaRPr lang="en-US" smtClean="0"/>
          </a:p>
        </p:txBody>
      </p:sp>
      <p:sp>
        <p:nvSpPr>
          <p:cNvPr id="5126" name="Rectangle 2"/>
          <p:cNvSpPr>
            <a:spLocks noGrp="1" noChangeArrowheads="1"/>
          </p:cNvSpPr>
          <p:nvPr>
            <p:ph type="title"/>
          </p:nvPr>
        </p:nvSpPr>
        <p:spPr/>
        <p:txBody>
          <a:bodyPr/>
          <a:lstStyle/>
          <a:p>
            <a:pPr eaLnBrk="1" hangingPunct="1"/>
            <a:r>
              <a:rPr lang="en-US" smtClean="0"/>
              <a:t>IEEE 754 Standard</a:t>
            </a:r>
          </a:p>
        </p:txBody>
      </p:sp>
      <p:sp>
        <p:nvSpPr>
          <p:cNvPr id="5127" name="Rectangle 3"/>
          <p:cNvSpPr>
            <a:spLocks noGrp="1" noChangeArrowheads="1"/>
          </p:cNvSpPr>
          <p:nvPr>
            <p:ph type="body" sz="half" idx="1"/>
          </p:nvPr>
        </p:nvSpPr>
        <p:spPr/>
        <p:txBody>
          <a:bodyPr/>
          <a:lstStyle/>
          <a:p>
            <a:pPr eaLnBrk="1" hangingPunct="1"/>
            <a:endParaRPr lang="en-US" sz="2800" smtClean="0"/>
          </a:p>
          <a:p>
            <a:pPr eaLnBrk="1" hangingPunct="1">
              <a:buFontTx/>
              <a:buNone/>
            </a:pPr>
            <a:endParaRPr lang="en-US" sz="2800" smtClean="0"/>
          </a:p>
        </p:txBody>
      </p:sp>
      <p:pic>
        <p:nvPicPr>
          <p:cNvPr id="5128" name="Picture 4"/>
          <p:cNvPicPr>
            <a:picLocks noChangeAspect="1" noChangeArrowheads="1"/>
          </p:cNvPicPr>
          <p:nvPr/>
        </p:nvPicPr>
        <p:blipFill>
          <a:blip r:embed="rId5" cstate="print"/>
          <a:srcRect/>
          <a:stretch>
            <a:fillRect/>
          </a:stretch>
        </p:blipFill>
        <p:spPr bwMode="auto">
          <a:xfrm>
            <a:off x="533400" y="1127125"/>
            <a:ext cx="8389938" cy="3292475"/>
          </a:xfrm>
          <a:prstGeom prst="rect">
            <a:avLst/>
          </a:prstGeom>
          <a:noFill/>
          <a:ln w="9525">
            <a:noFill/>
            <a:miter lim="800000"/>
            <a:headEnd/>
            <a:tailEnd/>
          </a:ln>
        </p:spPr>
      </p:pic>
      <p:sp>
        <p:nvSpPr>
          <p:cNvPr id="5129" name="Text Box 5"/>
          <p:cNvSpPr txBox="1">
            <a:spLocks noChangeArrowheads="1"/>
          </p:cNvSpPr>
          <p:nvPr/>
        </p:nvSpPr>
        <p:spPr bwMode="auto">
          <a:xfrm>
            <a:off x="1295400" y="2286000"/>
            <a:ext cx="2393950" cy="366713"/>
          </a:xfrm>
          <a:prstGeom prst="rect">
            <a:avLst/>
          </a:prstGeom>
          <a:solidFill>
            <a:schemeClr val="accent1"/>
          </a:solidFill>
          <a:ln w="9525">
            <a:noFill/>
            <a:miter lim="800000"/>
            <a:headEnd/>
            <a:tailEnd/>
          </a:ln>
        </p:spPr>
        <p:txBody>
          <a:bodyPr wrap="none">
            <a:spAutoFit/>
          </a:bodyPr>
          <a:lstStyle/>
          <a:p>
            <a:r>
              <a:rPr lang="en-US"/>
              <a:t>32-bit single precision</a:t>
            </a:r>
          </a:p>
        </p:txBody>
      </p:sp>
      <p:sp>
        <p:nvSpPr>
          <p:cNvPr id="5130" name="Text Box 6"/>
          <p:cNvSpPr txBox="1">
            <a:spLocks noChangeArrowheads="1"/>
          </p:cNvSpPr>
          <p:nvPr/>
        </p:nvSpPr>
        <p:spPr bwMode="auto">
          <a:xfrm>
            <a:off x="5410200" y="2819400"/>
            <a:ext cx="3352800" cy="366713"/>
          </a:xfrm>
          <a:prstGeom prst="rect">
            <a:avLst/>
          </a:prstGeom>
          <a:solidFill>
            <a:schemeClr val="accent1"/>
          </a:solidFill>
          <a:ln w="9525">
            <a:noFill/>
            <a:miter lim="800000"/>
            <a:headEnd/>
            <a:tailEnd/>
          </a:ln>
        </p:spPr>
        <p:txBody>
          <a:bodyPr>
            <a:spAutoFit/>
          </a:bodyPr>
          <a:lstStyle/>
          <a:p>
            <a:r>
              <a:rPr lang="en-US"/>
              <a:t>64-bit double precision format</a:t>
            </a:r>
          </a:p>
        </p:txBody>
      </p:sp>
      <p:sp>
        <p:nvSpPr>
          <p:cNvPr id="5131" name="Text Box 7"/>
          <p:cNvSpPr txBox="1">
            <a:spLocks noChangeArrowheads="1"/>
          </p:cNvSpPr>
          <p:nvPr/>
        </p:nvSpPr>
        <p:spPr bwMode="auto">
          <a:xfrm>
            <a:off x="457200" y="4114800"/>
            <a:ext cx="7772400" cy="1917700"/>
          </a:xfrm>
          <a:prstGeom prst="rect">
            <a:avLst/>
          </a:prstGeom>
          <a:solidFill>
            <a:schemeClr val="bg1"/>
          </a:solidFill>
          <a:ln w="9525">
            <a:noFill/>
            <a:miter lim="800000"/>
            <a:headEnd/>
            <a:tailEnd/>
          </a:ln>
        </p:spPr>
        <p:txBody>
          <a:bodyPr>
            <a:spAutoFit/>
          </a:bodyPr>
          <a:lstStyle/>
          <a:p>
            <a:r>
              <a:rPr lang="en-US" sz="2400"/>
              <a:t>Exponent – signed value in excess/bias representation.</a:t>
            </a:r>
          </a:p>
          <a:p>
            <a:pPr lvl="1">
              <a:buFontTx/>
              <a:buChar char="•"/>
            </a:pPr>
            <a:r>
              <a:rPr lang="en-US" sz="2400"/>
              <a:t> A fixed value (bias) is subtracted from exponent to get </a:t>
            </a:r>
            <a:r>
              <a:rPr lang="en-US" sz="2400">
                <a:solidFill>
                  <a:schemeClr val="accent2"/>
                </a:solidFill>
              </a:rPr>
              <a:t>true exponent</a:t>
            </a:r>
            <a:r>
              <a:rPr lang="en-US" sz="2400"/>
              <a:t> </a:t>
            </a:r>
          </a:p>
          <a:p>
            <a:pPr lvl="1">
              <a:buFontTx/>
              <a:buChar char="•"/>
            </a:pPr>
            <a:r>
              <a:rPr lang="en-US" sz="2400"/>
              <a:t> For </a:t>
            </a:r>
            <a:r>
              <a:rPr lang="en-US" sz="2400" i="1"/>
              <a:t>k</a:t>
            </a:r>
            <a:r>
              <a:rPr lang="en-US" sz="2400"/>
              <a:t> number of bits in exponent, the bias is</a:t>
            </a:r>
          </a:p>
          <a:p>
            <a:pPr lvl="1">
              <a:buFontTx/>
              <a:buChar char="•"/>
            </a:pPr>
            <a:r>
              <a:rPr lang="en-US" sz="2400"/>
              <a:t> If k = 8, bias = 127,  true exponent= -127 to 128</a:t>
            </a:r>
          </a:p>
        </p:txBody>
      </p:sp>
      <p:graphicFrame>
        <p:nvGraphicFramePr>
          <p:cNvPr id="5122" name="Object 8"/>
          <p:cNvGraphicFramePr>
            <a:graphicFrameLocks noChangeAspect="1"/>
          </p:cNvGraphicFramePr>
          <p:nvPr>
            <p:ph sz="half" idx="2"/>
          </p:nvPr>
        </p:nvGraphicFramePr>
        <p:xfrm>
          <a:off x="7162800" y="5153025"/>
          <a:ext cx="1295400" cy="485775"/>
        </p:xfrm>
        <a:graphic>
          <a:graphicData uri="http://schemas.openxmlformats.org/presentationml/2006/ole">
            <p:oleObj spid="_x0000_s5122" name="Equation" r:id="rId6" imgW="507960" imgH="190440" progId="Equation.3">
              <p:embed/>
            </p:oleObj>
          </a:graphicData>
        </a:graphic>
      </p:graphicFrame>
      <p:sp>
        <p:nvSpPr>
          <p:cNvPr id="5132" name="Text Box 10"/>
          <p:cNvSpPr txBox="1">
            <a:spLocks noChangeArrowheads="1"/>
          </p:cNvSpPr>
          <p:nvPr/>
        </p:nvSpPr>
        <p:spPr bwMode="auto">
          <a:xfrm>
            <a:off x="5410200" y="1600200"/>
            <a:ext cx="3505200" cy="822325"/>
          </a:xfrm>
          <a:prstGeom prst="rect">
            <a:avLst/>
          </a:prstGeom>
          <a:noFill/>
          <a:ln w="9525">
            <a:noFill/>
            <a:miter lim="800000"/>
            <a:headEnd/>
            <a:tailEnd/>
          </a:ln>
        </p:spPr>
        <p:txBody>
          <a:bodyPr>
            <a:spAutoFit/>
          </a:bodyPr>
          <a:lstStyle/>
          <a:p>
            <a:pPr>
              <a:spcBef>
                <a:spcPct val="50000"/>
              </a:spcBef>
            </a:pPr>
            <a:r>
              <a:rPr lang="en-US" sz="2400"/>
              <a:t>Significand – an unsigned value in binary</a:t>
            </a:r>
          </a:p>
        </p:txBody>
      </p:sp>
    </p:spTree>
    <p:custDataLst>
      <p:tags r:id="rId2"/>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2"/>
          <p:cNvSpPr>
            <a:spLocks noGrp="1"/>
          </p:cNvSpPr>
          <p:nvPr>
            <p:ph type="dt" sz="quarter" idx="10"/>
          </p:nvPr>
        </p:nvSpPr>
        <p:spPr>
          <a:noFill/>
        </p:spPr>
        <p:txBody>
          <a:bodyPr/>
          <a:lstStyle/>
          <a:p>
            <a:r>
              <a:rPr lang="en-US" dirty="0" smtClean="0"/>
              <a:t>Fall 2011</a:t>
            </a:r>
            <a:endParaRPr lang="en-US" dirty="0" smtClean="0"/>
          </a:p>
        </p:txBody>
      </p:sp>
      <p:sp>
        <p:nvSpPr>
          <p:cNvPr id="29699" name="Footer Placeholder 3"/>
          <p:cNvSpPr>
            <a:spLocks noGrp="1"/>
          </p:cNvSpPr>
          <p:nvPr>
            <p:ph type="ftr" sz="quarter" idx="11"/>
          </p:nvPr>
        </p:nvSpPr>
        <p:spPr>
          <a:noFill/>
        </p:spPr>
        <p:txBody>
          <a:bodyPr/>
          <a:lstStyle/>
          <a:p>
            <a:r>
              <a:rPr lang="en-US" smtClean="0"/>
              <a:t>SYSC 5704: Elements of Computer Systems</a:t>
            </a:r>
          </a:p>
        </p:txBody>
      </p:sp>
      <p:sp>
        <p:nvSpPr>
          <p:cNvPr id="29700" name="Slide Number Placeholder 4"/>
          <p:cNvSpPr>
            <a:spLocks noGrp="1"/>
          </p:cNvSpPr>
          <p:nvPr>
            <p:ph type="sldNum" sz="quarter" idx="12"/>
          </p:nvPr>
        </p:nvSpPr>
        <p:spPr>
          <a:noFill/>
        </p:spPr>
        <p:txBody>
          <a:bodyPr/>
          <a:lstStyle/>
          <a:p>
            <a:fld id="{0B45633C-0383-45F8-889E-D283557AA5D7}" type="slidenum">
              <a:rPr lang="en-US" smtClean="0"/>
              <a:pPr/>
              <a:t>28</a:t>
            </a:fld>
            <a:endParaRPr lang="en-US" smtClean="0"/>
          </a:p>
        </p:txBody>
      </p:sp>
      <p:sp>
        <p:nvSpPr>
          <p:cNvPr id="29701" name="Rectangle 2"/>
          <p:cNvSpPr>
            <a:spLocks noGrp="1" noChangeArrowheads="1"/>
          </p:cNvSpPr>
          <p:nvPr>
            <p:ph type="title"/>
          </p:nvPr>
        </p:nvSpPr>
        <p:spPr/>
        <p:txBody>
          <a:bodyPr/>
          <a:lstStyle/>
          <a:p>
            <a:pPr eaLnBrk="1" hangingPunct="1"/>
            <a:r>
              <a:rPr lang="en-US" smtClean="0"/>
              <a:t>Ranges in typical 32-bit formats</a:t>
            </a:r>
          </a:p>
        </p:txBody>
      </p:sp>
      <p:pic>
        <p:nvPicPr>
          <p:cNvPr id="29702" name="Picture 3"/>
          <p:cNvPicPr>
            <a:picLocks noChangeAspect="1" noChangeArrowheads="1"/>
          </p:cNvPicPr>
          <p:nvPr/>
        </p:nvPicPr>
        <p:blipFill>
          <a:blip r:embed="rId4" cstate="print"/>
          <a:srcRect/>
          <a:stretch>
            <a:fillRect/>
          </a:stretch>
        </p:blipFill>
        <p:spPr bwMode="auto">
          <a:xfrm>
            <a:off x="152400" y="1219200"/>
            <a:ext cx="8915400" cy="5016500"/>
          </a:xfrm>
          <a:prstGeom prst="rect">
            <a:avLst/>
          </a:prstGeom>
          <a:noFill/>
          <a:ln w="9525">
            <a:noFill/>
            <a:miter lim="800000"/>
            <a:headEnd/>
            <a:tailEnd/>
          </a:ln>
        </p:spPr>
      </p:pic>
      <p:sp>
        <p:nvSpPr>
          <p:cNvPr id="93188" name="Text Box 4"/>
          <p:cNvSpPr txBox="1">
            <a:spLocks noChangeArrowheads="1"/>
          </p:cNvSpPr>
          <p:nvPr/>
        </p:nvSpPr>
        <p:spPr bwMode="auto">
          <a:xfrm>
            <a:off x="6003925" y="5675313"/>
            <a:ext cx="2317750" cy="641350"/>
          </a:xfrm>
          <a:prstGeom prst="rect">
            <a:avLst/>
          </a:prstGeom>
          <a:solidFill>
            <a:schemeClr val="accent1"/>
          </a:solidFill>
          <a:ln w="9525">
            <a:noFill/>
            <a:miter lim="800000"/>
            <a:headEnd/>
            <a:tailEnd/>
          </a:ln>
        </p:spPr>
        <p:txBody>
          <a:bodyPr wrap="none">
            <a:spAutoFit/>
          </a:bodyPr>
          <a:lstStyle/>
          <a:p>
            <a:r>
              <a:rPr lang="en-US">
                <a:solidFill>
                  <a:schemeClr val="accent2"/>
                </a:solidFill>
              </a:rPr>
              <a:t>Hole at Zero</a:t>
            </a:r>
          </a:p>
          <a:p>
            <a:r>
              <a:rPr lang="en-US">
                <a:solidFill>
                  <a:schemeClr val="accent2"/>
                </a:solidFill>
              </a:rPr>
              <a:t>Due to Normalization</a:t>
            </a:r>
          </a:p>
        </p:txBody>
      </p:sp>
      <p:sp>
        <p:nvSpPr>
          <p:cNvPr id="93189" name="Oval 5"/>
          <p:cNvSpPr>
            <a:spLocks noChangeArrowheads="1"/>
          </p:cNvSpPr>
          <p:nvPr/>
        </p:nvSpPr>
        <p:spPr bwMode="auto">
          <a:xfrm>
            <a:off x="2819400" y="3124200"/>
            <a:ext cx="2895600" cy="2743200"/>
          </a:xfrm>
          <a:prstGeom prst="ellipse">
            <a:avLst/>
          </a:prstGeom>
          <a:noFill/>
          <a:ln w="38100">
            <a:solidFill>
              <a:schemeClr val="hlink"/>
            </a:solidFill>
            <a:round/>
            <a:headEnd/>
            <a:tailEnd/>
          </a:ln>
        </p:spPr>
        <p:txBody>
          <a:bodyPr wrap="none" anchor="ctr"/>
          <a:lstStyle/>
          <a:p>
            <a:endParaRPr lang="en-US"/>
          </a:p>
        </p:txBody>
      </p:sp>
      <p:sp>
        <p:nvSpPr>
          <p:cNvPr id="93190" name="Oval 6"/>
          <p:cNvSpPr>
            <a:spLocks noChangeArrowheads="1"/>
          </p:cNvSpPr>
          <p:nvPr/>
        </p:nvSpPr>
        <p:spPr bwMode="auto">
          <a:xfrm>
            <a:off x="0" y="4038600"/>
            <a:ext cx="1371600" cy="457200"/>
          </a:xfrm>
          <a:prstGeom prst="ellipse">
            <a:avLst/>
          </a:prstGeom>
          <a:noFill/>
          <a:ln w="28575">
            <a:solidFill>
              <a:schemeClr val="hlink"/>
            </a:solidFill>
            <a:round/>
            <a:headEnd/>
            <a:tailEnd/>
          </a:ln>
        </p:spPr>
        <p:txBody>
          <a:bodyPr wrap="none" anchor="ctr"/>
          <a:lstStyle/>
          <a:p>
            <a:endParaRPr lang="en-US"/>
          </a:p>
        </p:txBody>
      </p:sp>
      <p:sp>
        <p:nvSpPr>
          <p:cNvPr id="93191" name="Oval 7"/>
          <p:cNvSpPr>
            <a:spLocks noChangeArrowheads="1"/>
          </p:cNvSpPr>
          <p:nvPr/>
        </p:nvSpPr>
        <p:spPr bwMode="auto">
          <a:xfrm>
            <a:off x="2971800" y="3657600"/>
            <a:ext cx="1371600" cy="457200"/>
          </a:xfrm>
          <a:prstGeom prst="ellipse">
            <a:avLst/>
          </a:prstGeom>
          <a:noFill/>
          <a:ln w="28575">
            <a:solidFill>
              <a:schemeClr val="hlink"/>
            </a:solidFill>
            <a:round/>
            <a:headEnd/>
            <a:tailEnd/>
          </a:ln>
        </p:spPr>
        <p:txBody>
          <a:bodyPr wrap="none" anchor="ct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9"/>
                                        </p:tgtEl>
                                        <p:attrNameLst>
                                          <p:attrName>style.visibility</p:attrName>
                                        </p:attrNameLst>
                                      </p:cBhvr>
                                      <p:to>
                                        <p:strVal val="visible"/>
                                      </p:to>
                                    </p:set>
                                    <p:anim calcmode="lin" valueType="num">
                                      <p:cBhvr additive="base">
                                        <p:cTn id="7" dur="500" fill="hold"/>
                                        <p:tgtEl>
                                          <p:spTgt spid="93189"/>
                                        </p:tgtEl>
                                        <p:attrNameLst>
                                          <p:attrName>ppt_x</p:attrName>
                                        </p:attrNameLst>
                                      </p:cBhvr>
                                      <p:tavLst>
                                        <p:tav tm="0">
                                          <p:val>
                                            <p:strVal val="#ppt_x"/>
                                          </p:val>
                                        </p:tav>
                                        <p:tav tm="100000">
                                          <p:val>
                                            <p:strVal val="#ppt_x"/>
                                          </p:val>
                                        </p:tav>
                                      </p:tavLst>
                                    </p:anim>
                                    <p:anim calcmode="lin" valueType="num">
                                      <p:cBhvr additive="base">
                                        <p:cTn id="8" dur="500" fill="hold"/>
                                        <p:tgtEl>
                                          <p:spTgt spid="9318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3188"/>
                                        </p:tgtEl>
                                        <p:attrNameLst>
                                          <p:attrName>style.visibility</p:attrName>
                                        </p:attrNameLst>
                                      </p:cBhvr>
                                      <p:to>
                                        <p:strVal val="visible"/>
                                      </p:to>
                                    </p:set>
                                    <p:anim calcmode="lin" valueType="num">
                                      <p:cBhvr additive="base">
                                        <p:cTn id="11" dur="500" fill="hold"/>
                                        <p:tgtEl>
                                          <p:spTgt spid="93188"/>
                                        </p:tgtEl>
                                        <p:attrNameLst>
                                          <p:attrName>ppt_x</p:attrName>
                                        </p:attrNameLst>
                                      </p:cBhvr>
                                      <p:tavLst>
                                        <p:tav tm="0">
                                          <p:val>
                                            <p:strVal val="#ppt_x"/>
                                          </p:val>
                                        </p:tav>
                                        <p:tav tm="100000">
                                          <p:val>
                                            <p:strVal val="#ppt_x"/>
                                          </p:val>
                                        </p:tav>
                                      </p:tavLst>
                                    </p:anim>
                                    <p:anim calcmode="lin" valueType="num">
                                      <p:cBhvr additive="base">
                                        <p:cTn id="12" dur="500" fill="hold"/>
                                        <p:tgtEl>
                                          <p:spTgt spid="9318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3190"/>
                                        </p:tgtEl>
                                        <p:attrNameLst>
                                          <p:attrName>style.visibility</p:attrName>
                                        </p:attrNameLst>
                                      </p:cBhvr>
                                      <p:to>
                                        <p:strVal val="visible"/>
                                      </p:to>
                                    </p:set>
                                    <p:anim calcmode="lin" valueType="num">
                                      <p:cBhvr additive="base">
                                        <p:cTn id="17" dur="500" fill="hold"/>
                                        <p:tgtEl>
                                          <p:spTgt spid="93190"/>
                                        </p:tgtEl>
                                        <p:attrNameLst>
                                          <p:attrName>ppt_x</p:attrName>
                                        </p:attrNameLst>
                                      </p:cBhvr>
                                      <p:tavLst>
                                        <p:tav tm="0">
                                          <p:val>
                                            <p:strVal val="#ppt_x"/>
                                          </p:val>
                                        </p:tav>
                                        <p:tav tm="100000">
                                          <p:val>
                                            <p:strVal val="#ppt_x"/>
                                          </p:val>
                                        </p:tav>
                                      </p:tavLst>
                                    </p:anim>
                                    <p:anim calcmode="lin" valueType="num">
                                      <p:cBhvr additive="base">
                                        <p:cTn id="18" dur="500" fill="hold"/>
                                        <p:tgtEl>
                                          <p:spTgt spid="9319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3191"/>
                                        </p:tgtEl>
                                        <p:attrNameLst>
                                          <p:attrName>style.visibility</p:attrName>
                                        </p:attrNameLst>
                                      </p:cBhvr>
                                      <p:to>
                                        <p:strVal val="visible"/>
                                      </p:to>
                                    </p:set>
                                    <p:anim calcmode="lin" valueType="num">
                                      <p:cBhvr additive="base">
                                        <p:cTn id="21" dur="500" fill="hold"/>
                                        <p:tgtEl>
                                          <p:spTgt spid="93191"/>
                                        </p:tgtEl>
                                        <p:attrNameLst>
                                          <p:attrName>ppt_x</p:attrName>
                                        </p:attrNameLst>
                                      </p:cBhvr>
                                      <p:tavLst>
                                        <p:tav tm="0">
                                          <p:val>
                                            <p:strVal val="#ppt_x"/>
                                          </p:val>
                                        </p:tav>
                                        <p:tav tm="100000">
                                          <p:val>
                                            <p:strVal val="#ppt_x"/>
                                          </p:val>
                                        </p:tav>
                                      </p:tavLst>
                                    </p:anim>
                                    <p:anim calcmode="lin" valueType="num">
                                      <p:cBhvr additive="base">
                                        <p:cTn id="22" dur="500" fill="hold"/>
                                        <p:tgtEl>
                                          <p:spTgt spid="931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nimBg="1"/>
      <p:bldP spid="93189" grpId="0" animBg="1"/>
      <p:bldP spid="93190" grpId="0" animBg="1"/>
      <p:bldP spid="931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2"/>
          <p:cNvSpPr>
            <a:spLocks noGrp="1"/>
          </p:cNvSpPr>
          <p:nvPr>
            <p:ph type="dt" sz="quarter" idx="10"/>
          </p:nvPr>
        </p:nvSpPr>
        <p:spPr>
          <a:noFill/>
        </p:spPr>
        <p:txBody>
          <a:bodyPr/>
          <a:lstStyle/>
          <a:p>
            <a:r>
              <a:rPr lang="en-US" dirty="0" smtClean="0"/>
              <a:t>Fall 2011</a:t>
            </a:r>
            <a:endParaRPr lang="en-US" dirty="0" smtClean="0"/>
          </a:p>
        </p:txBody>
      </p:sp>
      <p:sp>
        <p:nvSpPr>
          <p:cNvPr id="30723" name="Footer Placeholder 3"/>
          <p:cNvSpPr>
            <a:spLocks noGrp="1"/>
          </p:cNvSpPr>
          <p:nvPr>
            <p:ph type="ftr" sz="quarter" idx="11"/>
          </p:nvPr>
        </p:nvSpPr>
        <p:spPr>
          <a:noFill/>
        </p:spPr>
        <p:txBody>
          <a:bodyPr/>
          <a:lstStyle/>
          <a:p>
            <a:r>
              <a:rPr lang="en-US" smtClean="0"/>
              <a:t>SYSC 5704: Elements of Computer Systems</a:t>
            </a:r>
          </a:p>
        </p:txBody>
      </p:sp>
      <p:sp>
        <p:nvSpPr>
          <p:cNvPr id="30724" name="Slide Number Placeholder 4"/>
          <p:cNvSpPr>
            <a:spLocks noGrp="1"/>
          </p:cNvSpPr>
          <p:nvPr>
            <p:ph type="sldNum" sz="quarter" idx="12"/>
          </p:nvPr>
        </p:nvSpPr>
        <p:spPr>
          <a:noFill/>
        </p:spPr>
        <p:txBody>
          <a:bodyPr/>
          <a:lstStyle/>
          <a:p>
            <a:fld id="{D277B01B-0752-4FB9-88F1-5E5C45D43F20}" type="slidenum">
              <a:rPr lang="en-US" smtClean="0"/>
              <a:pPr/>
              <a:t>29</a:t>
            </a:fld>
            <a:endParaRPr lang="en-US" smtClean="0"/>
          </a:p>
        </p:txBody>
      </p:sp>
      <p:sp>
        <p:nvSpPr>
          <p:cNvPr id="30725" name="Rectangle 2"/>
          <p:cNvSpPr>
            <a:spLocks noGrp="1" noChangeArrowheads="1"/>
          </p:cNvSpPr>
          <p:nvPr>
            <p:ph type="title"/>
          </p:nvPr>
        </p:nvSpPr>
        <p:spPr/>
        <p:txBody>
          <a:bodyPr/>
          <a:lstStyle/>
          <a:p>
            <a:pPr eaLnBrk="1" hangingPunct="1"/>
            <a:r>
              <a:rPr lang="en-US" smtClean="0"/>
              <a:t>Floating Point Density </a:t>
            </a:r>
          </a:p>
        </p:txBody>
      </p:sp>
      <p:pic>
        <p:nvPicPr>
          <p:cNvPr id="30726" name="Picture 3"/>
          <p:cNvPicPr>
            <a:picLocks noChangeAspect="1" noChangeArrowheads="1"/>
          </p:cNvPicPr>
          <p:nvPr/>
        </p:nvPicPr>
        <p:blipFill>
          <a:blip r:embed="rId3" cstate="print"/>
          <a:srcRect/>
          <a:stretch>
            <a:fillRect/>
          </a:stretch>
        </p:blipFill>
        <p:spPr bwMode="auto">
          <a:xfrm>
            <a:off x="1828800" y="1752600"/>
            <a:ext cx="6172200" cy="944563"/>
          </a:xfrm>
          <a:prstGeom prst="rect">
            <a:avLst/>
          </a:prstGeom>
          <a:noFill/>
          <a:ln w="9525">
            <a:noFill/>
            <a:miter lim="800000"/>
            <a:headEnd/>
            <a:tailEnd/>
          </a:ln>
        </p:spPr>
      </p:pic>
      <p:sp>
        <p:nvSpPr>
          <p:cNvPr id="30727" name="Text Box 4"/>
          <p:cNvSpPr txBox="1">
            <a:spLocks noChangeArrowheads="1"/>
          </p:cNvSpPr>
          <p:nvPr/>
        </p:nvSpPr>
        <p:spPr bwMode="auto">
          <a:xfrm>
            <a:off x="838200" y="2819400"/>
            <a:ext cx="7848600" cy="2682875"/>
          </a:xfrm>
          <a:prstGeom prst="rect">
            <a:avLst/>
          </a:prstGeom>
          <a:noFill/>
          <a:ln w="9525">
            <a:noFill/>
            <a:miter lim="800000"/>
            <a:headEnd/>
            <a:tailEnd/>
          </a:ln>
        </p:spPr>
        <p:txBody>
          <a:bodyPr>
            <a:spAutoFit/>
          </a:bodyPr>
          <a:lstStyle/>
          <a:p>
            <a:pPr>
              <a:spcBef>
                <a:spcPct val="50000"/>
              </a:spcBef>
              <a:buFontTx/>
              <a:buChar char="•"/>
            </a:pPr>
            <a:r>
              <a:rPr lang="en-US" sz="2000">
                <a:latin typeface="Tahoma" pitchFamily="34" charset="0"/>
              </a:rPr>
              <a:t>The possible values get closer together near the origin and farther apart as you move away.</a:t>
            </a:r>
          </a:p>
          <a:p>
            <a:pPr>
              <a:spcBef>
                <a:spcPct val="50000"/>
              </a:spcBef>
              <a:buFontTx/>
              <a:buChar char="•"/>
            </a:pPr>
            <a:r>
              <a:rPr lang="en-US" sz="2000">
                <a:latin typeface="Tahoma" pitchFamily="34" charset="0"/>
              </a:rPr>
              <a:t>Many calculations produce results that are not exact and have to be rounded to the nearest value that the notation can represent</a:t>
            </a:r>
          </a:p>
          <a:p>
            <a:pPr>
              <a:spcBef>
                <a:spcPct val="50000"/>
              </a:spcBef>
              <a:buFontTx/>
              <a:buChar char="•"/>
            </a:pPr>
            <a:r>
              <a:rPr lang="en-US" sz="2000">
                <a:latin typeface="Tahoma" pitchFamily="34" charset="0"/>
              </a:rPr>
              <a:t> Trade-off between range and precision (number of bits in the exponent and number of bits in the significand.</a:t>
            </a:r>
          </a:p>
          <a:p>
            <a:pPr>
              <a:spcBef>
                <a:spcPct val="50000"/>
              </a:spcBef>
              <a:buFontTx/>
              <a:buChar char="•"/>
            </a:pPr>
            <a:r>
              <a:rPr lang="en-US" sz="2000">
                <a:latin typeface="Tahoma" pitchFamily="34" charset="0"/>
              </a:rPr>
              <a:t> To increase both range and precision use more bits</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r>
              <a:rPr lang="en-US" dirty="0" smtClean="0"/>
              <a:t>Fall 2011</a:t>
            </a:r>
            <a:endParaRPr lang="en-US" dirty="0" smtClean="0"/>
          </a:p>
        </p:txBody>
      </p:sp>
      <p:sp>
        <p:nvSpPr>
          <p:cNvPr id="9219" name="Footer Placeholder 4"/>
          <p:cNvSpPr>
            <a:spLocks noGrp="1"/>
          </p:cNvSpPr>
          <p:nvPr>
            <p:ph type="ftr" sz="quarter" idx="11"/>
          </p:nvPr>
        </p:nvSpPr>
        <p:spPr>
          <a:noFill/>
        </p:spPr>
        <p:txBody>
          <a:bodyPr/>
          <a:lstStyle/>
          <a:p>
            <a:r>
              <a:rPr lang="en-US" smtClean="0"/>
              <a:t>SYSC 5704: Elements of Computer Systems</a:t>
            </a:r>
          </a:p>
        </p:txBody>
      </p:sp>
      <p:sp>
        <p:nvSpPr>
          <p:cNvPr id="9220" name="Slide Number Placeholder 5"/>
          <p:cNvSpPr>
            <a:spLocks noGrp="1"/>
          </p:cNvSpPr>
          <p:nvPr>
            <p:ph type="sldNum" sz="quarter" idx="12"/>
          </p:nvPr>
        </p:nvSpPr>
        <p:spPr>
          <a:noFill/>
        </p:spPr>
        <p:txBody>
          <a:bodyPr/>
          <a:lstStyle/>
          <a:p>
            <a:fld id="{7DC8E02C-8141-43A6-8ED6-93CFA097B4FE}" type="slidenum">
              <a:rPr lang="en-US" smtClean="0"/>
              <a:pPr/>
              <a:t>3</a:t>
            </a:fld>
            <a:endParaRPr lang="en-US" smtClean="0"/>
          </a:p>
        </p:txBody>
      </p:sp>
      <p:sp>
        <p:nvSpPr>
          <p:cNvPr id="9221" name="Rectangle 2"/>
          <p:cNvSpPr>
            <a:spLocks noGrp="1" noChangeArrowheads="1"/>
          </p:cNvSpPr>
          <p:nvPr>
            <p:ph type="title"/>
          </p:nvPr>
        </p:nvSpPr>
        <p:spPr/>
        <p:txBody>
          <a:bodyPr/>
          <a:lstStyle/>
          <a:p>
            <a:pPr eaLnBrk="1" hangingPunct="1"/>
            <a:r>
              <a:rPr lang="en-US" sz="4000" smtClean="0"/>
              <a:t>Why (Data) Representation First ?</a:t>
            </a:r>
          </a:p>
        </p:txBody>
      </p:sp>
      <p:sp>
        <p:nvSpPr>
          <p:cNvPr id="9222" name="Rectangle 3"/>
          <p:cNvSpPr>
            <a:spLocks noGrp="1" noChangeArrowheads="1"/>
          </p:cNvSpPr>
          <p:nvPr>
            <p:ph type="body" idx="1"/>
          </p:nvPr>
        </p:nvSpPr>
        <p:spPr/>
        <p:txBody>
          <a:bodyPr/>
          <a:lstStyle/>
          <a:p>
            <a:pPr eaLnBrk="1" hangingPunct="1">
              <a:lnSpc>
                <a:spcPct val="80000"/>
              </a:lnSpc>
            </a:pPr>
            <a:r>
              <a:rPr lang="en-US" sz="2800" smtClean="0"/>
              <a:t>How to encode data in a digital computer.</a:t>
            </a:r>
          </a:p>
          <a:p>
            <a:pPr eaLnBrk="1" hangingPunct="1">
              <a:lnSpc>
                <a:spcPct val="80000"/>
              </a:lnSpc>
            </a:pPr>
            <a:r>
              <a:rPr lang="en-US" sz="2800" smtClean="0"/>
              <a:t>More generally, </a:t>
            </a:r>
            <a:r>
              <a:rPr lang="en-US" sz="2800" smtClean="0">
                <a:solidFill>
                  <a:schemeClr val="accent2"/>
                </a:solidFill>
              </a:rPr>
              <a:t>encoding</a:t>
            </a:r>
            <a:r>
              <a:rPr lang="en-US" sz="2800" smtClean="0"/>
              <a:t> also encompasses instruction encoding : Program storage</a:t>
            </a:r>
          </a:p>
          <a:p>
            <a:pPr lvl="1" eaLnBrk="1" hangingPunct="1">
              <a:lnSpc>
                <a:spcPct val="80000"/>
              </a:lnSpc>
            </a:pPr>
            <a:r>
              <a:rPr lang="en-US" sz="2400" smtClean="0"/>
              <a:t>Everything ultimately is a bit, 0 and 1.</a:t>
            </a:r>
          </a:p>
          <a:p>
            <a:pPr lvl="1" eaLnBrk="1" hangingPunct="1">
              <a:lnSpc>
                <a:spcPct val="80000"/>
              </a:lnSpc>
            </a:pPr>
            <a:r>
              <a:rPr lang="en-US" sz="2400" smtClean="0"/>
              <a:t>Fixed size – finite</a:t>
            </a:r>
          </a:p>
          <a:p>
            <a:pPr eaLnBrk="1" hangingPunct="1">
              <a:lnSpc>
                <a:spcPct val="80000"/>
              </a:lnSpc>
            </a:pPr>
            <a:r>
              <a:rPr lang="en-US" sz="2800" smtClean="0"/>
              <a:t>“Bits have no intrinsic meaning – the </a:t>
            </a:r>
            <a:r>
              <a:rPr lang="en-US" sz="2800" smtClean="0">
                <a:solidFill>
                  <a:schemeClr val="accent2"/>
                </a:solidFill>
              </a:rPr>
              <a:t>interpretation</a:t>
            </a:r>
            <a:r>
              <a:rPr lang="en-US" sz="2800" smtClean="0"/>
              <a:t> of the value is determined by the way hardware and software use the bits”(Comer)</a:t>
            </a:r>
          </a:p>
          <a:p>
            <a:pPr eaLnBrk="1" hangingPunct="1">
              <a:lnSpc>
                <a:spcPct val="80000"/>
              </a:lnSpc>
            </a:pPr>
            <a:r>
              <a:rPr lang="en-US" sz="2800" smtClean="0"/>
              <a:t>Fundamental encoding problem : Mapping the infinite analog world we live in onto the finite digital implementation of a computer.</a:t>
            </a: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Date Placeholder 2"/>
          <p:cNvSpPr>
            <a:spLocks noGrp="1"/>
          </p:cNvSpPr>
          <p:nvPr>
            <p:ph type="dt" sz="quarter" idx="10"/>
          </p:nvPr>
        </p:nvSpPr>
        <p:spPr>
          <a:noFill/>
        </p:spPr>
        <p:txBody>
          <a:bodyPr/>
          <a:lstStyle/>
          <a:p>
            <a:r>
              <a:rPr lang="en-US" dirty="0" smtClean="0"/>
              <a:t>Fall 2011</a:t>
            </a:r>
            <a:endParaRPr lang="en-US" dirty="0" smtClean="0"/>
          </a:p>
        </p:txBody>
      </p:sp>
      <p:sp>
        <p:nvSpPr>
          <p:cNvPr id="31747" name="Footer Placeholder 3"/>
          <p:cNvSpPr>
            <a:spLocks noGrp="1"/>
          </p:cNvSpPr>
          <p:nvPr>
            <p:ph type="ftr" sz="quarter" idx="11"/>
          </p:nvPr>
        </p:nvSpPr>
        <p:spPr>
          <a:noFill/>
        </p:spPr>
        <p:txBody>
          <a:bodyPr/>
          <a:lstStyle/>
          <a:p>
            <a:r>
              <a:rPr lang="en-US" smtClean="0"/>
              <a:t>SYSC 5704: Elements of Computer Systems</a:t>
            </a:r>
          </a:p>
        </p:txBody>
      </p:sp>
      <p:sp>
        <p:nvSpPr>
          <p:cNvPr id="31748" name="Slide Number Placeholder 4"/>
          <p:cNvSpPr>
            <a:spLocks noGrp="1"/>
          </p:cNvSpPr>
          <p:nvPr>
            <p:ph type="sldNum" sz="quarter" idx="12"/>
          </p:nvPr>
        </p:nvSpPr>
        <p:spPr>
          <a:noFill/>
        </p:spPr>
        <p:txBody>
          <a:bodyPr/>
          <a:lstStyle/>
          <a:p>
            <a:fld id="{29C2E723-C903-44BC-8F04-1269EA4AF958}" type="slidenum">
              <a:rPr lang="en-US" smtClean="0"/>
              <a:pPr/>
              <a:t>30</a:t>
            </a:fld>
            <a:endParaRPr lang="en-US" smtClean="0"/>
          </a:p>
        </p:txBody>
      </p:sp>
      <p:sp>
        <p:nvSpPr>
          <p:cNvPr id="31749" name="Rectangle 2"/>
          <p:cNvSpPr>
            <a:spLocks noGrp="1" noChangeArrowheads="1"/>
          </p:cNvSpPr>
          <p:nvPr>
            <p:ph type="title"/>
          </p:nvPr>
        </p:nvSpPr>
        <p:spPr/>
        <p:txBody>
          <a:bodyPr/>
          <a:lstStyle/>
          <a:p>
            <a:pPr eaLnBrk="1" hangingPunct="1"/>
            <a:r>
              <a:rPr lang="en-US" smtClean="0"/>
              <a:t>IEEE 754 Format parameters</a:t>
            </a:r>
          </a:p>
        </p:txBody>
      </p:sp>
      <p:pic>
        <p:nvPicPr>
          <p:cNvPr id="31750" name="Picture 3"/>
          <p:cNvPicPr>
            <a:picLocks noChangeAspect="1" noChangeArrowheads="1"/>
          </p:cNvPicPr>
          <p:nvPr/>
        </p:nvPicPr>
        <p:blipFill>
          <a:blip r:embed="rId3" cstate="print"/>
          <a:srcRect/>
          <a:stretch>
            <a:fillRect/>
          </a:stretch>
        </p:blipFill>
        <p:spPr bwMode="auto">
          <a:xfrm>
            <a:off x="647700" y="1752600"/>
            <a:ext cx="8496300" cy="40005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r>
              <a:rPr lang="en-US" dirty="0" smtClean="0"/>
              <a:t>Fall 2011</a:t>
            </a:r>
            <a:endParaRPr lang="en-US" dirty="0" smtClean="0"/>
          </a:p>
        </p:txBody>
      </p:sp>
      <p:sp>
        <p:nvSpPr>
          <p:cNvPr id="32771" name="Footer Placeholder 4"/>
          <p:cNvSpPr>
            <a:spLocks noGrp="1"/>
          </p:cNvSpPr>
          <p:nvPr>
            <p:ph type="ftr" sz="quarter" idx="11"/>
          </p:nvPr>
        </p:nvSpPr>
        <p:spPr>
          <a:noFill/>
        </p:spPr>
        <p:txBody>
          <a:bodyPr/>
          <a:lstStyle/>
          <a:p>
            <a:r>
              <a:rPr lang="en-US" smtClean="0"/>
              <a:t>SYSC 5704: Elements of Computer Systems</a:t>
            </a:r>
          </a:p>
        </p:txBody>
      </p:sp>
      <p:sp>
        <p:nvSpPr>
          <p:cNvPr id="32772" name="Slide Number Placeholder 5"/>
          <p:cNvSpPr>
            <a:spLocks noGrp="1"/>
          </p:cNvSpPr>
          <p:nvPr>
            <p:ph type="sldNum" sz="quarter" idx="12"/>
          </p:nvPr>
        </p:nvSpPr>
        <p:spPr>
          <a:noFill/>
        </p:spPr>
        <p:txBody>
          <a:bodyPr/>
          <a:lstStyle/>
          <a:p>
            <a:fld id="{7D34AC4B-FA11-4F64-869A-0A69AD25BAED}" type="slidenum">
              <a:rPr lang="en-US" smtClean="0"/>
              <a:pPr/>
              <a:t>31</a:t>
            </a:fld>
            <a:endParaRPr lang="en-US" smtClean="0"/>
          </a:p>
        </p:txBody>
      </p:sp>
      <p:sp>
        <p:nvSpPr>
          <p:cNvPr id="32773" name="Rectangle 2"/>
          <p:cNvSpPr>
            <a:spLocks noGrp="1" noChangeArrowheads="1"/>
          </p:cNvSpPr>
          <p:nvPr>
            <p:ph type="title"/>
          </p:nvPr>
        </p:nvSpPr>
        <p:spPr/>
        <p:txBody>
          <a:bodyPr/>
          <a:lstStyle/>
          <a:p>
            <a:pPr eaLnBrk="1" hangingPunct="1"/>
            <a:r>
              <a:rPr lang="en-US" smtClean="0"/>
              <a:t>Floating-point arithmetic</a:t>
            </a:r>
          </a:p>
        </p:txBody>
      </p:sp>
      <p:sp>
        <p:nvSpPr>
          <p:cNvPr id="32774" name="Rectangle 3"/>
          <p:cNvSpPr>
            <a:spLocks noGrp="1" noChangeArrowheads="1"/>
          </p:cNvSpPr>
          <p:nvPr>
            <p:ph type="body" idx="1"/>
          </p:nvPr>
        </p:nvSpPr>
        <p:spPr>
          <a:xfrm>
            <a:off x="914400" y="1676400"/>
            <a:ext cx="7772400" cy="4114800"/>
          </a:xfrm>
        </p:spPr>
        <p:txBody>
          <a:bodyPr/>
          <a:lstStyle/>
          <a:p>
            <a:pPr marL="533400" indent="-533400" eaLnBrk="1" hangingPunct="1">
              <a:lnSpc>
                <a:spcPct val="90000"/>
              </a:lnSpc>
            </a:pPr>
            <a:r>
              <a:rPr lang="en-US" sz="2400" smtClean="0"/>
              <a:t>Addition/subtraction: both operands must be arranged to have the same exponent value. This might require shifting the radix point of one of the operands to achieve alignment</a:t>
            </a:r>
          </a:p>
          <a:p>
            <a:pPr marL="533400" indent="-533400" eaLnBrk="1" hangingPunct="1">
              <a:lnSpc>
                <a:spcPct val="90000"/>
              </a:lnSpc>
            </a:pPr>
            <a:endParaRPr lang="en-US" sz="2400" smtClean="0"/>
          </a:p>
          <a:p>
            <a:pPr marL="533400" indent="-533400" eaLnBrk="1" hangingPunct="1">
              <a:lnSpc>
                <a:spcPct val="90000"/>
              </a:lnSpc>
            </a:pPr>
            <a:r>
              <a:rPr lang="en-US" sz="2400" smtClean="0"/>
              <a:t>Process:</a:t>
            </a:r>
          </a:p>
          <a:p>
            <a:pPr marL="914400" lvl="1" indent="-457200" eaLnBrk="1" hangingPunct="1">
              <a:lnSpc>
                <a:spcPct val="90000"/>
              </a:lnSpc>
              <a:buFontTx/>
              <a:buAutoNum type="arabicPeriod"/>
            </a:pPr>
            <a:r>
              <a:rPr lang="en-US" sz="2400" smtClean="0"/>
              <a:t>Check for zeros</a:t>
            </a:r>
          </a:p>
          <a:p>
            <a:pPr marL="914400" lvl="1" indent="-457200" eaLnBrk="1" hangingPunct="1">
              <a:lnSpc>
                <a:spcPct val="90000"/>
              </a:lnSpc>
              <a:buFontTx/>
              <a:buAutoNum type="arabicPeriod"/>
            </a:pPr>
            <a:r>
              <a:rPr lang="en-US" sz="2400" smtClean="0"/>
              <a:t>Align significands (adjusting exponents)</a:t>
            </a:r>
          </a:p>
          <a:p>
            <a:pPr marL="914400" lvl="1" indent="-457200" eaLnBrk="1" hangingPunct="1">
              <a:lnSpc>
                <a:spcPct val="90000"/>
              </a:lnSpc>
              <a:buFontTx/>
              <a:buAutoNum type="arabicPeriod"/>
            </a:pPr>
            <a:r>
              <a:rPr lang="en-US" sz="2400" smtClean="0"/>
              <a:t>Add or subtract significands</a:t>
            </a:r>
          </a:p>
          <a:p>
            <a:pPr marL="914400" lvl="1" indent="-457200" eaLnBrk="1" hangingPunct="1">
              <a:lnSpc>
                <a:spcPct val="90000"/>
              </a:lnSpc>
              <a:buFontTx/>
              <a:buAutoNum type="arabicPeriod"/>
            </a:pPr>
            <a:r>
              <a:rPr lang="en-US" sz="2400" smtClean="0"/>
              <a:t>Normalize result</a:t>
            </a:r>
          </a:p>
          <a:p>
            <a:pPr marL="533400" indent="-533400" eaLnBrk="1" hangingPunct="1">
              <a:lnSpc>
                <a:spcPct val="90000"/>
              </a:lnSpc>
            </a:pPr>
            <a:endParaRPr lang="en-US" sz="2400" smtClean="0"/>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r>
              <a:rPr lang="en-US" dirty="0" smtClean="0"/>
              <a:t>Fall 2011</a:t>
            </a:r>
            <a:endParaRPr lang="en-US" dirty="0" smtClean="0"/>
          </a:p>
        </p:txBody>
      </p:sp>
      <p:sp>
        <p:nvSpPr>
          <p:cNvPr id="33795" name="Footer Placeholder 4"/>
          <p:cNvSpPr>
            <a:spLocks noGrp="1"/>
          </p:cNvSpPr>
          <p:nvPr>
            <p:ph type="ftr" sz="quarter" idx="11"/>
          </p:nvPr>
        </p:nvSpPr>
        <p:spPr>
          <a:noFill/>
        </p:spPr>
        <p:txBody>
          <a:bodyPr/>
          <a:lstStyle/>
          <a:p>
            <a:r>
              <a:rPr lang="en-US" smtClean="0"/>
              <a:t>SYSC 5704: Elements of Computer Systems</a:t>
            </a:r>
          </a:p>
        </p:txBody>
      </p:sp>
      <p:sp>
        <p:nvSpPr>
          <p:cNvPr id="33796" name="Slide Number Placeholder 5"/>
          <p:cNvSpPr>
            <a:spLocks noGrp="1"/>
          </p:cNvSpPr>
          <p:nvPr>
            <p:ph type="sldNum" sz="quarter" idx="12"/>
          </p:nvPr>
        </p:nvSpPr>
        <p:spPr>
          <a:noFill/>
        </p:spPr>
        <p:txBody>
          <a:bodyPr/>
          <a:lstStyle/>
          <a:p>
            <a:fld id="{863D4134-AE80-45A2-BED7-774628E890DD}" type="slidenum">
              <a:rPr lang="en-US" smtClean="0"/>
              <a:pPr/>
              <a:t>32</a:t>
            </a:fld>
            <a:endParaRPr lang="en-US" smtClean="0"/>
          </a:p>
        </p:txBody>
      </p:sp>
      <p:sp>
        <p:nvSpPr>
          <p:cNvPr id="33797" name="Rectangle 2"/>
          <p:cNvSpPr>
            <a:spLocks noGrp="1" noChangeArrowheads="1"/>
          </p:cNvSpPr>
          <p:nvPr>
            <p:ph type="title"/>
          </p:nvPr>
        </p:nvSpPr>
        <p:spPr/>
        <p:txBody>
          <a:bodyPr/>
          <a:lstStyle/>
          <a:p>
            <a:pPr eaLnBrk="1" hangingPunct="1"/>
            <a:r>
              <a:rPr lang="en-US" smtClean="0"/>
              <a:t>Floating Point Overflow</a:t>
            </a:r>
          </a:p>
        </p:txBody>
      </p:sp>
      <p:sp>
        <p:nvSpPr>
          <p:cNvPr id="33798" name="Rectangle 3"/>
          <p:cNvSpPr>
            <a:spLocks noGrp="1" noChangeArrowheads="1"/>
          </p:cNvSpPr>
          <p:nvPr>
            <p:ph type="body" idx="1"/>
          </p:nvPr>
        </p:nvSpPr>
        <p:spPr/>
        <p:txBody>
          <a:bodyPr/>
          <a:lstStyle/>
          <a:p>
            <a:pPr eaLnBrk="1" hangingPunct="1">
              <a:lnSpc>
                <a:spcPct val="80000"/>
              </a:lnSpc>
            </a:pPr>
            <a:r>
              <a:rPr lang="en-US" sz="2400" smtClean="0"/>
              <a:t>Exponent:</a:t>
            </a:r>
          </a:p>
          <a:p>
            <a:pPr lvl="1" eaLnBrk="1" hangingPunct="1">
              <a:lnSpc>
                <a:spcPct val="80000"/>
              </a:lnSpc>
            </a:pPr>
            <a:r>
              <a:rPr lang="en-US" sz="2400" smtClean="0"/>
              <a:t>Overflow: a positive exponent exceeds the maximum possible exponent value</a:t>
            </a:r>
          </a:p>
          <a:p>
            <a:pPr lvl="1" eaLnBrk="1" hangingPunct="1">
              <a:lnSpc>
                <a:spcPct val="80000"/>
              </a:lnSpc>
            </a:pPr>
            <a:r>
              <a:rPr lang="en-US" sz="2400" smtClean="0"/>
              <a:t>Underflow: a negative exponent is less than the minimum possible exponent value, e.g. </a:t>
            </a:r>
          </a:p>
          <a:p>
            <a:pPr lvl="1" eaLnBrk="1" hangingPunct="1">
              <a:lnSpc>
                <a:spcPct val="80000"/>
              </a:lnSpc>
              <a:buFontTx/>
              <a:buNone/>
            </a:pPr>
            <a:r>
              <a:rPr lang="en-US" sz="2400" smtClean="0"/>
              <a:t>   –200 is less than –126</a:t>
            </a:r>
          </a:p>
          <a:p>
            <a:pPr eaLnBrk="1" hangingPunct="1">
              <a:lnSpc>
                <a:spcPct val="80000"/>
              </a:lnSpc>
            </a:pPr>
            <a:r>
              <a:rPr lang="en-US" sz="2800" smtClean="0"/>
              <a:t>Significand</a:t>
            </a:r>
          </a:p>
          <a:p>
            <a:pPr lvl="1" eaLnBrk="1" hangingPunct="1">
              <a:lnSpc>
                <a:spcPct val="80000"/>
              </a:lnSpc>
            </a:pPr>
            <a:r>
              <a:rPr lang="en-US" sz="2400" smtClean="0"/>
              <a:t>Underflow: in the process of aligning the significands, digits may flow off the right end of the significand; some form of </a:t>
            </a:r>
            <a:r>
              <a:rPr lang="en-US" sz="2400" smtClean="0">
                <a:solidFill>
                  <a:schemeClr val="accent2"/>
                </a:solidFill>
              </a:rPr>
              <a:t>rounding</a:t>
            </a:r>
            <a:r>
              <a:rPr lang="en-US" sz="2400" smtClean="0"/>
              <a:t> is required</a:t>
            </a:r>
          </a:p>
          <a:p>
            <a:pPr lvl="1" eaLnBrk="1" hangingPunct="1">
              <a:lnSpc>
                <a:spcPct val="80000"/>
              </a:lnSpc>
            </a:pPr>
            <a:r>
              <a:rPr lang="en-US" sz="2400" smtClean="0"/>
              <a:t>overflow: addition of two significands of the same sign may result in a carry out of the most significant bit. This can be fixed by </a:t>
            </a:r>
            <a:r>
              <a:rPr lang="en-US" sz="2400" smtClean="0">
                <a:solidFill>
                  <a:schemeClr val="accent2"/>
                </a:solidFill>
              </a:rPr>
              <a:t>realigning</a:t>
            </a:r>
          </a:p>
          <a:p>
            <a:pPr eaLnBrk="1" hangingPunct="1">
              <a:lnSpc>
                <a:spcPct val="80000"/>
              </a:lnSpc>
              <a:buFontTx/>
              <a:buNone/>
            </a:pPr>
            <a:endParaRPr lang="en-US" sz="2800" smtClean="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p>
            <a:r>
              <a:rPr lang="en-US" dirty="0" smtClean="0"/>
              <a:t>Fall 2011</a:t>
            </a:r>
            <a:endParaRPr lang="en-US" dirty="0" smtClean="0"/>
          </a:p>
        </p:txBody>
      </p:sp>
      <p:sp>
        <p:nvSpPr>
          <p:cNvPr id="34819" name="Footer Placeholder 4"/>
          <p:cNvSpPr>
            <a:spLocks noGrp="1"/>
          </p:cNvSpPr>
          <p:nvPr>
            <p:ph type="ftr" sz="quarter" idx="11"/>
          </p:nvPr>
        </p:nvSpPr>
        <p:spPr>
          <a:noFill/>
        </p:spPr>
        <p:txBody>
          <a:bodyPr/>
          <a:lstStyle/>
          <a:p>
            <a:r>
              <a:rPr lang="en-US" smtClean="0"/>
              <a:t>SYSC 5704: Elements of Computer Systems</a:t>
            </a:r>
          </a:p>
        </p:txBody>
      </p:sp>
      <p:sp>
        <p:nvSpPr>
          <p:cNvPr id="34820" name="Slide Number Placeholder 5"/>
          <p:cNvSpPr>
            <a:spLocks noGrp="1"/>
          </p:cNvSpPr>
          <p:nvPr>
            <p:ph type="sldNum" sz="quarter" idx="12"/>
          </p:nvPr>
        </p:nvSpPr>
        <p:spPr>
          <a:noFill/>
        </p:spPr>
        <p:txBody>
          <a:bodyPr/>
          <a:lstStyle/>
          <a:p>
            <a:fld id="{76C50533-5E18-411C-8362-E3FC9E9E6DD8}" type="slidenum">
              <a:rPr lang="en-US" smtClean="0"/>
              <a:pPr/>
              <a:t>33</a:t>
            </a:fld>
            <a:endParaRPr lang="en-US" smtClean="0"/>
          </a:p>
        </p:txBody>
      </p:sp>
      <p:sp>
        <p:nvSpPr>
          <p:cNvPr id="34821" name="Rectangle 2"/>
          <p:cNvSpPr>
            <a:spLocks noGrp="1" noChangeArrowheads="1"/>
          </p:cNvSpPr>
          <p:nvPr>
            <p:ph type="title"/>
          </p:nvPr>
        </p:nvSpPr>
        <p:spPr/>
        <p:txBody>
          <a:bodyPr/>
          <a:lstStyle/>
          <a:p>
            <a:pPr eaLnBrk="1" hangingPunct="1"/>
            <a:endParaRPr lang="en-US" smtClean="0"/>
          </a:p>
        </p:txBody>
      </p:sp>
      <p:pic>
        <p:nvPicPr>
          <p:cNvPr id="34822" name="Picture 3"/>
          <p:cNvPicPr>
            <a:picLocks noGrp="1" noChangeAspect="1" noChangeArrowheads="1"/>
          </p:cNvPicPr>
          <p:nvPr>
            <p:ph idx="1"/>
          </p:nvPr>
        </p:nvPicPr>
        <p:blipFill>
          <a:blip r:embed="rId3" cstate="print"/>
          <a:srcRect l="3325" r="2791" b="14851"/>
          <a:stretch>
            <a:fillRect/>
          </a:stretch>
        </p:blipFill>
        <p:spPr>
          <a:xfrm>
            <a:off x="228600" y="685800"/>
            <a:ext cx="8686800" cy="5578475"/>
          </a:xfrm>
          <a:noFill/>
        </p:spPr>
      </p:pic>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p:spPr>
        <p:txBody>
          <a:bodyPr/>
          <a:lstStyle/>
          <a:p>
            <a:r>
              <a:rPr lang="en-US" dirty="0" smtClean="0"/>
              <a:t>Fall 2011</a:t>
            </a:r>
            <a:endParaRPr lang="en-US" dirty="0" smtClean="0"/>
          </a:p>
        </p:txBody>
      </p:sp>
      <p:sp>
        <p:nvSpPr>
          <p:cNvPr id="35843" name="Footer Placeholder 4"/>
          <p:cNvSpPr>
            <a:spLocks noGrp="1"/>
          </p:cNvSpPr>
          <p:nvPr>
            <p:ph type="ftr" sz="quarter" idx="11"/>
          </p:nvPr>
        </p:nvSpPr>
        <p:spPr>
          <a:noFill/>
        </p:spPr>
        <p:txBody>
          <a:bodyPr/>
          <a:lstStyle/>
          <a:p>
            <a:r>
              <a:rPr lang="en-US" smtClean="0"/>
              <a:t>SYSC 5704: Elements of Computer Systems</a:t>
            </a:r>
          </a:p>
        </p:txBody>
      </p:sp>
      <p:sp>
        <p:nvSpPr>
          <p:cNvPr id="35844" name="Slide Number Placeholder 5"/>
          <p:cNvSpPr>
            <a:spLocks noGrp="1"/>
          </p:cNvSpPr>
          <p:nvPr>
            <p:ph type="sldNum" sz="quarter" idx="12"/>
          </p:nvPr>
        </p:nvSpPr>
        <p:spPr>
          <a:noFill/>
        </p:spPr>
        <p:txBody>
          <a:bodyPr/>
          <a:lstStyle/>
          <a:p>
            <a:fld id="{8A64B2F4-F372-4474-9378-AEAF29B646CE}" type="slidenum">
              <a:rPr lang="en-US" smtClean="0"/>
              <a:pPr/>
              <a:t>34</a:t>
            </a:fld>
            <a:endParaRPr lang="en-US" smtClean="0"/>
          </a:p>
        </p:txBody>
      </p:sp>
      <p:sp>
        <p:nvSpPr>
          <p:cNvPr id="35845" name="Rectangle 2"/>
          <p:cNvSpPr>
            <a:spLocks noGrp="1" noChangeArrowheads="1"/>
          </p:cNvSpPr>
          <p:nvPr>
            <p:ph type="title"/>
          </p:nvPr>
        </p:nvSpPr>
        <p:spPr/>
        <p:txBody>
          <a:bodyPr/>
          <a:lstStyle/>
          <a:p>
            <a:pPr eaLnBrk="1" hangingPunct="1"/>
            <a:r>
              <a:rPr lang="en-US" smtClean="0"/>
              <a:t>Multiplication/division</a:t>
            </a:r>
          </a:p>
        </p:txBody>
      </p:sp>
      <p:sp>
        <p:nvSpPr>
          <p:cNvPr id="35846" name="Rectangle 3"/>
          <p:cNvSpPr>
            <a:spLocks noGrp="1" noChangeArrowheads="1"/>
          </p:cNvSpPr>
          <p:nvPr>
            <p:ph type="body" idx="1"/>
          </p:nvPr>
        </p:nvSpPr>
        <p:spPr/>
        <p:txBody>
          <a:bodyPr/>
          <a:lstStyle/>
          <a:p>
            <a:pPr eaLnBrk="1" hangingPunct="1"/>
            <a:r>
              <a:rPr lang="en-US" smtClean="0"/>
              <a:t>Check for zero</a:t>
            </a:r>
          </a:p>
          <a:p>
            <a:pPr eaLnBrk="1" hangingPunct="1"/>
            <a:r>
              <a:rPr lang="en-US" smtClean="0"/>
              <a:t>Add/subtract exponents </a:t>
            </a:r>
          </a:p>
          <a:p>
            <a:pPr eaLnBrk="1" hangingPunct="1"/>
            <a:r>
              <a:rPr lang="en-US" smtClean="0"/>
              <a:t>Multiply/divide significands (watch sign)</a:t>
            </a:r>
          </a:p>
          <a:p>
            <a:pPr eaLnBrk="1" hangingPunct="1"/>
            <a:r>
              <a:rPr lang="en-US" smtClean="0"/>
              <a:t>Normalize</a:t>
            </a:r>
          </a:p>
          <a:p>
            <a:pPr eaLnBrk="1" hangingPunct="1"/>
            <a:r>
              <a:rPr lang="en-US" smtClean="0"/>
              <a:t>Round</a:t>
            </a:r>
          </a:p>
          <a:p>
            <a:pPr eaLnBrk="1" hangingPunct="1"/>
            <a:r>
              <a:rPr lang="en-US" smtClean="0"/>
              <a:t>All intermediate results should be in double length storage</a:t>
            </a:r>
          </a:p>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p>
            <a:r>
              <a:rPr lang="en-US" dirty="0" smtClean="0"/>
              <a:t>Fall 2011</a:t>
            </a:r>
            <a:endParaRPr lang="en-US" dirty="0" smtClean="0"/>
          </a:p>
        </p:txBody>
      </p:sp>
      <p:sp>
        <p:nvSpPr>
          <p:cNvPr id="36867" name="Footer Placeholder 4"/>
          <p:cNvSpPr>
            <a:spLocks noGrp="1"/>
          </p:cNvSpPr>
          <p:nvPr>
            <p:ph type="ftr" sz="quarter" idx="11"/>
          </p:nvPr>
        </p:nvSpPr>
        <p:spPr>
          <a:noFill/>
        </p:spPr>
        <p:txBody>
          <a:bodyPr/>
          <a:lstStyle/>
          <a:p>
            <a:r>
              <a:rPr lang="en-US" smtClean="0"/>
              <a:t>SYSC 5704: Elements of Computer Systems</a:t>
            </a:r>
          </a:p>
        </p:txBody>
      </p:sp>
      <p:sp>
        <p:nvSpPr>
          <p:cNvPr id="36868" name="Slide Number Placeholder 5"/>
          <p:cNvSpPr>
            <a:spLocks noGrp="1"/>
          </p:cNvSpPr>
          <p:nvPr>
            <p:ph type="sldNum" sz="quarter" idx="12"/>
          </p:nvPr>
        </p:nvSpPr>
        <p:spPr>
          <a:noFill/>
        </p:spPr>
        <p:txBody>
          <a:bodyPr/>
          <a:lstStyle/>
          <a:p>
            <a:fld id="{3C7B8152-CBEE-40FD-BDB8-851745E48C1D}" type="slidenum">
              <a:rPr lang="en-US" smtClean="0"/>
              <a:pPr/>
              <a:t>35</a:t>
            </a:fld>
            <a:endParaRPr lang="en-US" smtClean="0"/>
          </a:p>
        </p:txBody>
      </p:sp>
      <p:sp>
        <p:nvSpPr>
          <p:cNvPr id="36869" name="Rectangle 2"/>
          <p:cNvSpPr>
            <a:spLocks noGrp="1" noChangeArrowheads="1"/>
          </p:cNvSpPr>
          <p:nvPr>
            <p:ph type="title"/>
          </p:nvPr>
        </p:nvSpPr>
        <p:spPr/>
        <p:txBody>
          <a:bodyPr/>
          <a:lstStyle/>
          <a:p>
            <a:pPr eaLnBrk="1" hangingPunct="1"/>
            <a:endParaRPr lang="en-US" smtClean="0"/>
          </a:p>
        </p:txBody>
      </p:sp>
      <p:pic>
        <p:nvPicPr>
          <p:cNvPr id="36870" name="Picture 3"/>
          <p:cNvPicPr>
            <a:picLocks noGrp="1" noChangeAspect="1" noChangeArrowheads="1"/>
          </p:cNvPicPr>
          <p:nvPr>
            <p:ph idx="1"/>
          </p:nvPr>
        </p:nvPicPr>
        <p:blipFill>
          <a:blip r:embed="rId3" cstate="print"/>
          <a:srcRect b="9221"/>
          <a:stretch>
            <a:fillRect/>
          </a:stretch>
        </p:blipFill>
        <p:spPr>
          <a:xfrm>
            <a:off x="2209800" y="228600"/>
            <a:ext cx="4984750" cy="6126163"/>
          </a:xfrm>
          <a:noFill/>
        </p:spPr>
      </p:pic>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p:spPr>
        <p:txBody>
          <a:bodyPr/>
          <a:lstStyle/>
          <a:p>
            <a:r>
              <a:rPr lang="en-US" dirty="0" smtClean="0"/>
              <a:t>Fall 2011</a:t>
            </a:r>
            <a:endParaRPr lang="en-US" dirty="0" smtClean="0"/>
          </a:p>
        </p:txBody>
      </p:sp>
      <p:sp>
        <p:nvSpPr>
          <p:cNvPr id="37891" name="Footer Placeholder 4"/>
          <p:cNvSpPr>
            <a:spLocks noGrp="1"/>
          </p:cNvSpPr>
          <p:nvPr>
            <p:ph type="ftr" sz="quarter" idx="11"/>
          </p:nvPr>
        </p:nvSpPr>
        <p:spPr>
          <a:noFill/>
        </p:spPr>
        <p:txBody>
          <a:bodyPr/>
          <a:lstStyle/>
          <a:p>
            <a:r>
              <a:rPr lang="en-US" smtClean="0"/>
              <a:t>SYSC 5704: Elements of Computer Systems</a:t>
            </a:r>
          </a:p>
        </p:txBody>
      </p:sp>
      <p:sp>
        <p:nvSpPr>
          <p:cNvPr id="37892" name="Slide Number Placeholder 5"/>
          <p:cNvSpPr>
            <a:spLocks noGrp="1"/>
          </p:cNvSpPr>
          <p:nvPr>
            <p:ph type="sldNum" sz="quarter" idx="12"/>
          </p:nvPr>
        </p:nvSpPr>
        <p:spPr>
          <a:noFill/>
        </p:spPr>
        <p:txBody>
          <a:bodyPr/>
          <a:lstStyle/>
          <a:p>
            <a:fld id="{D43487F6-56EE-4CC0-98E0-D739E1790FD8}" type="slidenum">
              <a:rPr lang="en-US" smtClean="0"/>
              <a:pPr/>
              <a:t>36</a:t>
            </a:fld>
            <a:endParaRPr lang="en-US" smtClean="0"/>
          </a:p>
        </p:txBody>
      </p:sp>
      <p:sp>
        <p:nvSpPr>
          <p:cNvPr id="37893" name="Rectangle 2"/>
          <p:cNvSpPr>
            <a:spLocks noGrp="1" noChangeArrowheads="1"/>
          </p:cNvSpPr>
          <p:nvPr>
            <p:ph type="title"/>
          </p:nvPr>
        </p:nvSpPr>
        <p:spPr/>
        <p:txBody>
          <a:bodyPr/>
          <a:lstStyle/>
          <a:p>
            <a:pPr eaLnBrk="1" hangingPunct="1"/>
            <a:endParaRPr lang="en-US" smtClean="0"/>
          </a:p>
        </p:txBody>
      </p:sp>
      <p:pic>
        <p:nvPicPr>
          <p:cNvPr id="37894" name="Picture 3"/>
          <p:cNvPicPr>
            <a:picLocks noGrp="1" noChangeAspect="1" noChangeArrowheads="1"/>
          </p:cNvPicPr>
          <p:nvPr>
            <p:ph idx="1"/>
          </p:nvPr>
        </p:nvPicPr>
        <p:blipFill>
          <a:blip r:embed="rId3" cstate="print"/>
          <a:srcRect b="10420"/>
          <a:stretch>
            <a:fillRect/>
          </a:stretch>
        </p:blipFill>
        <p:spPr>
          <a:xfrm>
            <a:off x="2743200" y="228600"/>
            <a:ext cx="4984750" cy="6126163"/>
          </a:xfrm>
          <a:noFill/>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r>
              <a:rPr lang="en-US" dirty="0" smtClean="0"/>
              <a:t>Fall 2011</a:t>
            </a:r>
            <a:endParaRPr lang="en-US" dirty="0" smtClean="0"/>
          </a:p>
        </p:txBody>
      </p:sp>
      <p:sp>
        <p:nvSpPr>
          <p:cNvPr id="38915" name="Footer Placeholder 4"/>
          <p:cNvSpPr>
            <a:spLocks noGrp="1"/>
          </p:cNvSpPr>
          <p:nvPr>
            <p:ph type="ftr" sz="quarter" idx="11"/>
          </p:nvPr>
        </p:nvSpPr>
        <p:spPr>
          <a:noFill/>
        </p:spPr>
        <p:txBody>
          <a:bodyPr/>
          <a:lstStyle/>
          <a:p>
            <a:r>
              <a:rPr lang="en-US" smtClean="0"/>
              <a:t>SYSC 5704: Elements of Computer Systems</a:t>
            </a:r>
          </a:p>
        </p:txBody>
      </p:sp>
      <p:sp>
        <p:nvSpPr>
          <p:cNvPr id="38916" name="Slide Number Placeholder 5"/>
          <p:cNvSpPr>
            <a:spLocks noGrp="1"/>
          </p:cNvSpPr>
          <p:nvPr>
            <p:ph type="sldNum" sz="quarter" idx="12"/>
          </p:nvPr>
        </p:nvSpPr>
        <p:spPr>
          <a:noFill/>
        </p:spPr>
        <p:txBody>
          <a:bodyPr/>
          <a:lstStyle/>
          <a:p>
            <a:fld id="{29DE4AC9-97D7-47E2-AAE7-65AEAB407AF2}" type="slidenum">
              <a:rPr lang="en-US" smtClean="0"/>
              <a:pPr/>
              <a:t>37</a:t>
            </a:fld>
            <a:endParaRPr lang="en-US" smtClean="0"/>
          </a:p>
        </p:txBody>
      </p:sp>
      <p:sp>
        <p:nvSpPr>
          <p:cNvPr id="38917" name="Rectangle 2"/>
          <p:cNvSpPr>
            <a:spLocks noGrp="1" noChangeArrowheads="1"/>
          </p:cNvSpPr>
          <p:nvPr>
            <p:ph type="title"/>
          </p:nvPr>
        </p:nvSpPr>
        <p:spPr/>
        <p:txBody>
          <a:bodyPr/>
          <a:lstStyle/>
          <a:p>
            <a:pPr eaLnBrk="1" hangingPunct="1"/>
            <a:r>
              <a:rPr lang="en-US" smtClean="0"/>
              <a:t>Precision considerations</a:t>
            </a:r>
          </a:p>
        </p:txBody>
      </p:sp>
      <p:sp>
        <p:nvSpPr>
          <p:cNvPr id="38918" name="Rectangle 3"/>
          <p:cNvSpPr>
            <a:spLocks noGrp="1" noChangeArrowheads="1"/>
          </p:cNvSpPr>
          <p:nvPr>
            <p:ph type="body" idx="1"/>
          </p:nvPr>
        </p:nvSpPr>
        <p:spPr/>
        <p:txBody>
          <a:bodyPr/>
          <a:lstStyle/>
          <a:p>
            <a:pPr eaLnBrk="1" hangingPunct="1"/>
            <a:r>
              <a:rPr lang="en-US" sz="2400" smtClean="0"/>
              <a:t>Guard bits: Prior to a floating-point operation, the significand and exponent are loaded into ALU registers. </a:t>
            </a:r>
          </a:p>
          <a:p>
            <a:pPr eaLnBrk="1" hangingPunct="1"/>
            <a:r>
              <a:rPr lang="en-US" sz="2400" smtClean="0"/>
              <a:t>In the case of significand, the length of the register is almost always greater than the length of the significand plus an implied bit. </a:t>
            </a:r>
          </a:p>
          <a:p>
            <a:pPr eaLnBrk="1" hangingPunct="1"/>
            <a:r>
              <a:rPr lang="en-US" sz="2400" smtClean="0"/>
              <a:t>The register contains additional bits, called guard bits which are used to pad out the right end of the significand with 0s. </a:t>
            </a:r>
          </a:p>
          <a:p>
            <a:pPr eaLnBrk="1" hangingPunct="1">
              <a:buFontTx/>
              <a:buNone/>
            </a:pPr>
            <a:endParaRPr lang="en-US" sz="2400" smtClean="0"/>
          </a:p>
          <a:p>
            <a:pPr eaLnBrk="1" hangingPunct="1"/>
            <a:endParaRPr lang="en-US" sz="2400" smtClean="0"/>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Date Placeholder 3"/>
          <p:cNvSpPr>
            <a:spLocks noGrp="1"/>
          </p:cNvSpPr>
          <p:nvPr>
            <p:ph type="dt" sz="quarter" idx="10"/>
          </p:nvPr>
        </p:nvSpPr>
        <p:spPr>
          <a:noFill/>
        </p:spPr>
        <p:txBody>
          <a:bodyPr/>
          <a:lstStyle/>
          <a:p>
            <a:r>
              <a:rPr lang="en-US" dirty="0" smtClean="0"/>
              <a:t>Fall 2011</a:t>
            </a:r>
            <a:endParaRPr lang="en-US" dirty="0" smtClean="0"/>
          </a:p>
        </p:txBody>
      </p:sp>
      <p:sp>
        <p:nvSpPr>
          <p:cNvPr id="6149" name="Footer Placeholder 4"/>
          <p:cNvSpPr>
            <a:spLocks noGrp="1"/>
          </p:cNvSpPr>
          <p:nvPr>
            <p:ph type="ftr" sz="quarter" idx="11"/>
          </p:nvPr>
        </p:nvSpPr>
        <p:spPr>
          <a:noFill/>
        </p:spPr>
        <p:txBody>
          <a:bodyPr/>
          <a:lstStyle/>
          <a:p>
            <a:r>
              <a:rPr lang="en-US" smtClean="0"/>
              <a:t>SYSC 5704: Elements of Computer Systems</a:t>
            </a:r>
          </a:p>
        </p:txBody>
      </p:sp>
      <p:sp>
        <p:nvSpPr>
          <p:cNvPr id="6150" name="Slide Number Placeholder 5"/>
          <p:cNvSpPr>
            <a:spLocks noGrp="1"/>
          </p:cNvSpPr>
          <p:nvPr>
            <p:ph type="sldNum" sz="quarter" idx="12"/>
          </p:nvPr>
        </p:nvSpPr>
        <p:spPr>
          <a:noFill/>
        </p:spPr>
        <p:txBody>
          <a:bodyPr/>
          <a:lstStyle/>
          <a:p>
            <a:fld id="{D39E4433-E2EB-4201-9F09-13ED2993C37D}" type="slidenum">
              <a:rPr lang="en-US" smtClean="0"/>
              <a:pPr/>
              <a:t>38</a:t>
            </a:fld>
            <a:endParaRPr lang="en-US" smtClean="0"/>
          </a:p>
        </p:txBody>
      </p:sp>
      <p:sp>
        <p:nvSpPr>
          <p:cNvPr id="6151" name="Rectangle 2"/>
          <p:cNvSpPr>
            <a:spLocks noGrp="1" noChangeArrowheads="1"/>
          </p:cNvSpPr>
          <p:nvPr>
            <p:ph type="title"/>
          </p:nvPr>
        </p:nvSpPr>
        <p:spPr/>
        <p:txBody>
          <a:bodyPr/>
          <a:lstStyle/>
          <a:p>
            <a:pPr eaLnBrk="1" hangingPunct="1"/>
            <a:r>
              <a:rPr lang="en-US" dirty="0" smtClean="0"/>
              <a:t>Rounding</a:t>
            </a:r>
          </a:p>
        </p:txBody>
      </p:sp>
      <p:sp>
        <p:nvSpPr>
          <p:cNvPr id="6152" name="Rectangle 3"/>
          <p:cNvSpPr>
            <a:spLocks noGrp="1" noChangeArrowheads="1"/>
          </p:cNvSpPr>
          <p:nvPr>
            <p:ph type="body" idx="1"/>
          </p:nvPr>
        </p:nvSpPr>
        <p:spPr/>
        <p:txBody>
          <a:bodyPr/>
          <a:lstStyle/>
          <a:p>
            <a:pPr marL="533400" indent="-533400" eaLnBrk="1" hangingPunct="1"/>
            <a:r>
              <a:rPr lang="en-US" sz="2400" smtClean="0"/>
              <a:t>Rounding: the result of any operation on the significands is generally stored in a longer register. When the result is put back into the floating-point format, the extra bits must be disposed of. </a:t>
            </a:r>
          </a:p>
          <a:p>
            <a:pPr marL="533400" indent="-533400" eaLnBrk="1" hangingPunct="1"/>
            <a:r>
              <a:rPr lang="en-US" sz="2400" smtClean="0"/>
              <a:t>IEEE standard includes 4 alternative approaches:</a:t>
            </a:r>
          </a:p>
          <a:p>
            <a:pPr marL="914400" lvl="1" indent="-457200" eaLnBrk="1" hangingPunct="1">
              <a:buFont typeface="Wingdings" pitchFamily="2" charset="2"/>
              <a:buAutoNum type="arabicPeriod"/>
            </a:pPr>
            <a:r>
              <a:rPr lang="en-US" sz="2400" smtClean="0"/>
              <a:t>Round to the nearest representable number</a:t>
            </a:r>
          </a:p>
          <a:p>
            <a:pPr marL="914400" lvl="1" indent="-457200" eaLnBrk="1" hangingPunct="1">
              <a:buFont typeface="Wingdings" pitchFamily="2" charset="2"/>
              <a:buAutoNum type="arabicPeriod"/>
            </a:pPr>
            <a:r>
              <a:rPr lang="en-US" sz="2400" smtClean="0"/>
              <a:t>Round toward </a:t>
            </a:r>
          </a:p>
          <a:p>
            <a:pPr marL="914400" lvl="1" indent="-457200" eaLnBrk="1" hangingPunct="1">
              <a:buFont typeface="Wingdings" pitchFamily="2" charset="2"/>
              <a:buAutoNum type="arabicPeriod"/>
            </a:pPr>
            <a:r>
              <a:rPr lang="en-US" sz="2400" smtClean="0"/>
              <a:t>Round toward  </a:t>
            </a:r>
          </a:p>
          <a:p>
            <a:pPr marL="914400" lvl="1" indent="-457200" eaLnBrk="1" hangingPunct="1">
              <a:buFont typeface="Wingdings" pitchFamily="2" charset="2"/>
              <a:buAutoNum type="arabicPeriod"/>
            </a:pPr>
            <a:r>
              <a:rPr lang="en-US" sz="2400" smtClean="0"/>
              <a:t>Round toward 0 (truncation)</a:t>
            </a:r>
          </a:p>
        </p:txBody>
      </p:sp>
      <p:graphicFrame>
        <p:nvGraphicFramePr>
          <p:cNvPr id="6146" name="Object 4"/>
          <p:cNvGraphicFramePr>
            <a:graphicFrameLocks noChangeAspect="1"/>
          </p:cNvGraphicFramePr>
          <p:nvPr/>
        </p:nvGraphicFramePr>
        <p:xfrm>
          <a:off x="3581400" y="4114800"/>
          <a:ext cx="368300" cy="184150"/>
        </p:xfrm>
        <a:graphic>
          <a:graphicData uri="http://schemas.openxmlformats.org/presentationml/2006/ole">
            <p:oleObj spid="_x0000_s6146" name="Equation" r:id="rId5" imgW="279360" imgH="139680" progId="Equation.3">
              <p:embed/>
            </p:oleObj>
          </a:graphicData>
        </a:graphic>
      </p:graphicFrame>
      <p:graphicFrame>
        <p:nvGraphicFramePr>
          <p:cNvPr id="6147" name="Object 5"/>
          <p:cNvGraphicFramePr>
            <a:graphicFrameLocks noChangeAspect="1"/>
          </p:cNvGraphicFramePr>
          <p:nvPr/>
        </p:nvGraphicFramePr>
        <p:xfrm>
          <a:off x="3657600" y="4572000"/>
          <a:ext cx="368300" cy="168275"/>
        </p:xfrm>
        <a:graphic>
          <a:graphicData uri="http://schemas.openxmlformats.org/presentationml/2006/ole">
            <p:oleObj spid="_x0000_s6147" name="Equation" r:id="rId6" imgW="279360" imgH="126720" progId="Equation.3">
              <p:embed/>
            </p:oleObj>
          </a:graphicData>
        </a:graphic>
      </p:graphicFrame>
    </p:spTree>
    <p:custDataLst>
      <p:tags r:id="rId2"/>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r>
              <a:rPr lang="en-US" dirty="0" smtClean="0"/>
              <a:t>Fall 2011</a:t>
            </a:r>
            <a:endParaRPr lang="en-US" dirty="0" smtClean="0"/>
          </a:p>
        </p:txBody>
      </p:sp>
      <p:sp>
        <p:nvSpPr>
          <p:cNvPr id="39939" name="Footer Placeholder 4"/>
          <p:cNvSpPr>
            <a:spLocks noGrp="1"/>
          </p:cNvSpPr>
          <p:nvPr>
            <p:ph type="ftr" sz="quarter" idx="11"/>
          </p:nvPr>
        </p:nvSpPr>
        <p:spPr>
          <a:noFill/>
        </p:spPr>
        <p:txBody>
          <a:bodyPr/>
          <a:lstStyle/>
          <a:p>
            <a:r>
              <a:rPr lang="en-US" smtClean="0"/>
              <a:t>SYSC 5704: Elements of Computer Systems</a:t>
            </a:r>
          </a:p>
        </p:txBody>
      </p:sp>
      <p:sp>
        <p:nvSpPr>
          <p:cNvPr id="39940" name="Slide Number Placeholder 5"/>
          <p:cNvSpPr>
            <a:spLocks noGrp="1"/>
          </p:cNvSpPr>
          <p:nvPr>
            <p:ph type="sldNum" sz="quarter" idx="12"/>
          </p:nvPr>
        </p:nvSpPr>
        <p:spPr>
          <a:noFill/>
        </p:spPr>
        <p:txBody>
          <a:bodyPr/>
          <a:lstStyle/>
          <a:p>
            <a:fld id="{06E5D858-E6C7-4452-BE6B-CDEEF2423439}" type="slidenum">
              <a:rPr lang="en-US" smtClean="0"/>
              <a:pPr/>
              <a:t>39</a:t>
            </a:fld>
            <a:endParaRPr lang="en-US" smtClean="0"/>
          </a:p>
        </p:txBody>
      </p:sp>
      <p:sp>
        <p:nvSpPr>
          <p:cNvPr id="39941" name="Rectangle 2"/>
          <p:cNvSpPr>
            <a:spLocks noGrp="1" noChangeArrowheads="1"/>
          </p:cNvSpPr>
          <p:nvPr>
            <p:ph type="title"/>
          </p:nvPr>
        </p:nvSpPr>
        <p:spPr/>
        <p:txBody>
          <a:bodyPr/>
          <a:lstStyle/>
          <a:p>
            <a:pPr eaLnBrk="1" hangingPunct="1"/>
            <a:r>
              <a:rPr lang="en-US" dirty="0" smtClean="0"/>
              <a:t>Rounding</a:t>
            </a:r>
          </a:p>
        </p:txBody>
      </p:sp>
      <p:sp>
        <p:nvSpPr>
          <p:cNvPr id="39942" name="Rectangle 3"/>
          <p:cNvSpPr>
            <a:spLocks noGrp="1" noChangeArrowheads="1"/>
          </p:cNvSpPr>
          <p:nvPr>
            <p:ph type="body" idx="1"/>
          </p:nvPr>
        </p:nvSpPr>
        <p:spPr/>
        <p:txBody>
          <a:bodyPr/>
          <a:lstStyle/>
          <a:p>
            <a:pPr eaLnBrk="1" hangingPunct="1">
              <a:lnSpc>
                <a:spcPct val="90000"/>
              </a:lnSpc>
            </a:pPr>
            <a:r>
              <a:rPr lang="en-US" sz="2800" smtClean="0"/>
              <a:t>Round to nearest: the representable value nearest to the infinitely precise result should be delivered. </a:t>
            </a:r>
          </a:p>
          <a:p>
            <a:pPr lvl="1" eaLnBrk="1" hangingPunct="1">
              <a:lnSpc>
                <a:spcPct val="90000"/>
              </a:lnSpc>
            </a:pPr>
            <a:r>
              <a:rPr lang="en-US" sz="2400" smtClean="0"/>
              <a:t>If the two nearest representable numbers are equally near, then the  one with its least significant bit 0 shall be delivered. </a:t>
            </a:r>
          </a:p>
          <a:p>
            <a:pPr eaLnBrk="1" hangingPunct="1">
              <a:lnSpc>
                <a:spcPct val="90000"/>
              </a:lnSpc>
            </a:pPr>
            <a:r>
              <a:rPr lang="en-US" sz="2800" smtClean="0"/>
              <a:t>Round toward zero: extra bits are ignored. </a:t>
            </a:r>
          </a:p>
          <a:p>
            <a:pPr lvl="1" eaLnBrk="1" hangingPunct="1">
              <a:lnSpc>
                <a:spcPct val="90000"/>
              </a:lnSpc>
            </a:pPr>
            <a:r>
              <a:rPr lang="en-US" sz="2400" smtClean="0"/>
              <a:t>The magnitude of the truncated value is always less than or equal to the more precise original value</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r>
              <a:rPr lang="en-US" dirty="0" smtClean="0"/>
              <a:t>Fall 2011</a:t>
            </a:r>
            <a:endParaRPr lang="en-US" dirty="0" smtClean="0"/>
          </a:p>
        </p:txBody>
      </p:sp>
      <p:sp>
        <p:nvSpPr>
          <p:cNvPr id="10243" name="Footer Placeholder 4"/>
          <p:cNvSpPr>
            <a:spLocks noGrp="1"/>
          </p:cNvSpPr>
          <p:nvPr>
            <p:ph type="ftr" sz="quarter" idx="11"/>
          </p:nvPr>
        </p:nvSpPr>
        <p:spPr>
          <a:noFill/>
        </p:spPr>
        <p:txBody>
          <a:bodyPr/>
          <a:lstStyle/>
          <a:p>
            <a:r>
              <a:rPr lang="en-US" smtClean="0"/>
              <a:t>SYSC 5704: Elements of Computer Systems</a:t>
            </a:r>
          </a:p>
        </p:txBody>
      </p:sp>
      <p:sp>
        <p:nvSpPr>
          <p:cNvPr id="10244" name="Slide Number Placeholder 5"/>
          <p:cNvSpPr>
            <a:spLocks noGrp="1"/>
          </p:cNvSpPr>
          <p:nvPr>
            <p:ph type="sldNum" sz="quarter" idx="12"/>
          </p:nvPr>
        </p:nvSpPr>
        <p:spPr>
          <a:noFill/>
        </p:spPr>
        <p:txBody>
          <a:bodyPr/>
          <a:lstStyle/>
          <a:p>
            <a:fld id="{7915745C-4DE8-4975-B8AC-8437B6185E12}" type="slidenum">
              <a:rPr lang="en-US" smtClean="0"/>
              <a:pPr/>
              <a:t>4</a:t>
            </a:fld>
            <a:endParaRPr lang="en-US" smtClean="0"/>
          </a:p>
        </p:txBody>
      </p:sp>
      <p:sp>
        <p:nvSpPr>
          <p:cNvPr id="10245" name="Rectangle 2"/>
          <p:cNvSpPr>
            <a:spLocks noGrp="1" noChangeArrowheads="1"/>
          </p:cNvSpPr>
          <p:nvPr>
            <p:ph type="title"/>
          </p:nvPr>
        </p:nvSpPr>
        <p:spPr/>
        <p:txBody>
          <a:bodyPr/>
          <a:lstStyle/>
          <a:p>
            <a:pPr eaLnBrk="1" hangingPunct="1"/>
            <a:r>
              <a:rPr lang="en-US" smtClean="0"/>
              <a:t>Fixed Length </a:t>
            </a:r>
            <a:r>
              <a:rPr lang="en-US" smtClean="0">
                <a:sym typeface="Wingdings" pitchFamily="2" charset="2"/>
              </a:rPr>
              <a:t> </a:t>
            </a:r>
            <a:r>
              <a:rPr lang="en-US" smtClean="0"/>
              <a:t>Range</a:t>
            </a:r>
          </a:p>
        </p:txBody>
      </p:sp>
      <p:sp>
        <p:nvSpPr>
          <p:cNvPr id="10246" name="Rectangle 3"/>
          <p:cNvSpPr>
            <a:spLocks noGrp="1" noChangeArrowheads="1"/>
          </p:cNvSpPr>
          <p:nvPr>
            <p:ph type="body" idx="1"/>
          </p:nvPr>
        </p:nvSpPr>
        <p:spPr/>
        <p:txBody>
          <a:bodyPr/>
          <a:lstStyle/>
          <a:p>
            <a:pPr lvl="1" eaLnBrk="1" hangingPunct="1">
              <a:lnSpc>
                <a:spcPct val="90000"/>
              </a:lnSpc>
            </a:pPr>
            <a:endParaRPr lang="en-US" sz="2000" smtClean="0"/>
          </a:p>
          <a:p>
            <a:pPr lvl="1" eaLnBrk="1" hangingPunct="1">
              <a:lnSpc>
                <a:spcPct val="90000"/>
              </a:lnSpc>
            </a:pPr>
            <a:endParaRPr lang="en-US" sz="2000" smtClean="0"/>
          </a:p>
          <a:p>
            <a:pPr lvl="1" eaLnBrk="1" hangingPunct="1">
              <a:lnSpc>
                <a:spcPct val="90000"/>
              </a:lnSpc>
            </a:pPr>
            <a:endParaRPr lang="en-US" sz="2000" smtClean="0"/>
          </a:p>
          <a:p>
            <a:pPr lvl="1" eaLnBrk="1" hangingPunct="1">
              <a:lnSpc>
                <a:spcPct val="90000"/>
              </a:lnSpc>
            </a:pPr>
            <a:endParaRPr lang="en-US" sz="2000" smtClean="0"/>
          </a:p>
          <a:p>
            <a:pPr lvl="1" eaLnBrk="1" hangingPunct="1">
              <a:lnSpc>
                <a:spcPct val="90000"/>
              </a:lnSpc>
            </a:pPr>
            <a:endParaRPr lang="en-US" sz="2000" smtClean="0"/>
          </a:p>
          <a:p>
            <a:pPr lvl="1" eaLnBrk="1" hangingPunct="1">
              <a:lnSpc>
                <a:spcPct val="90000"/>
              </a:lnSpc>
            </a:pPr>
            <a:endParaRPr lang="en-US" sz="2000" smtClean="0"/>
          </a:p>
          <a:p>
            <a:pPr lvl="1" eaLnBrk="1" hangingPunct="1">
              <a:lnSpc>
                <a:spcPct val="90000"/>
              </a:lnSpc>
            </a:pPr>
            <a:endParaRPr lang="en-US" sz="2000" smtClean="0"/>
          </a:p>
          <a:p>
            <a:pPr lvl="1" eaLnBrk="1" hangingPunct="1">
              <a:lnSpc>
                <a:spcPct val="90000"/>
              </a:lnSpc>
            </a:pPr>
            <a:endParaRPr lang="en-US" sz="2000" smtClean="0"/>
          </a:p>
          <a:p>
            <a:pPr eaLnBrk="1" hangingPunct="1">
              <a:lnSpc>
                <a:spcPct val="90000"/>
              </a:lnSpc>
              <a:buFontTx/>
              <a:buNone/>
            </a:pPr>
            <a:endParaRPr lang="en-US" sz="2400" smtClean="0"/>
          </a:p>
          <a:p>
            <a:pPr eaLnBrk="1" hangingPunct="1">
              <a:lnSpc>
                <a:spcPct val="90000"/>
              </a:lnSpc>
              <a:buFontTx/>
              <a:buNone/>
            </a:pPr>
            <a:endParaRPr lang="en-US" sz="2400" smtClean="0"/>
          </a:p>
          <a:p>
            <a:pPr eaLnBrk="1" hangingPunct="1">
              <a:lnSpc>
                <a:spcPct val="90000"/>
              </a:lnSpc>
              <a:buFontTx/>
              <a:buNone/>
            </a:pPr>
            <a:endParaRPr lang="en-US" sz="2400" smtClean="0"/>
          </a:p>
          <a:p>
            <a:pPr eaLnBrk="1" hangingPunct="1">
              <a:lnSpc>
                <a:spcPct val="90000"/>
              </a:lnSpc>
              <a:buFontTx/>
              <a:buNone/>
            </a:pPr>
            <a:r>
              <a:rPr lang="en-US" sz="2400" smtClean="0"/>
              <a:t>Q: Formulate the range, given the number of bits</a:t>
            </a:r>
          </a:p>
        </p:txBody>
      </p:sp>
      <p:pic>
        <p:nvPicPr>
          <p:cNvPr id="10247" name="Picture 4"/>
          <p:cNvPicPr>
            <a:picLocks noChangeAspect="1" noChangeArrowheads="1"/>
          </p:cNvPicPr>
          <p:nvPr/>
        </p:nvPicPr>
        <p:blipFill>
          <a:blip r:embed="rId4" cstate="print"/>
          <a:srcRect/>
          <a:stretch>
            <a:fillRect/>
          </a:stretch>
        </p:blipFill>
        <p:spPr bwMode="auto">
          <a:xfrm>
            <a:off x="914400" y="1371600"/>
            <a:ext cx="7162800" cy="3824288"/>
          </a:xfrm>
          <a:prstGeom prst="rect">
            <a:avLst/>
          </a:prstGeom>
          <a:noFill/>
          <a:ln w="9525">
            <a:noFill/>
            <a:miter lim="800000"/>
            <a:headEnd/>
            <a:tailEnd/>
          </a:ln>
        </p:spPr>
      </p:pic>
      <p:sp>
        <p:nvSpPr>
          <p:cNvPr id="10248" name="Text Box 5"/>
          <p:cNvSpPr txBox="1">
            <a:spLocks noChangeArrowheads="1"/>
          </p:cNvSpPr>
          <p:nvPr/>
        </p:nvSpPr>
        <p:spPr bwMode="auto">
          <a:xfrm>
            <a:off x="5791200" y="1524000"/>
            <a:ext cx="2292350" cy="366713"/>
          </a:xfrm>
          <a:prstGeom prst="rect">
            <a:avLst/>
          </a:prstGeom>
          <a:noFill/>
          <a:ln w="9525">
            <a:noFill/>
            <a:miter lim="800000"/>
            <a:headEnd/>
            <a:tailEnd/>
          </a:ln>
        </p:spPr>
        <p:txBody>
          <a:bodyPr wrap="none">
            <a:spAutoFit/>
          </a:bodyPr>
          <a:lstStyle/>
          <a:p>
            <a:r>
              <a:rPr lang="en-US"/>
              <a:t>Figure 4-2 Murdocca</a:t>
            </a:r>
          </a:p>
        </p:txBody>
      </p:sp>
      <p:sp>
        <p:nvSpPr>
          <p:cNvPr id="10249" name="Text Box 6"/>
          <p:cNvSpPr txBox="1">
            <a:spLocks noChangeArrowheads="1"/>
          </p:cNvSpPr>
          <p:nvPr/>
        </p:nvSpPr>
        <p:spPr bwMode="auto">
          <a:xfrm>
            <a:off x="609600" y="5181600"/>
            <a:ext cx="2838450" cy="366713"/>
          </a:xfrm>
          <a:prstGeom prst="rect">
            <a:avLst/>
          </a:prstGeom>
          <a:noFill/>
          <a:ln w="9525">
            <a:noFill/>
            <a:miter lim="800000"/>
            <a:headEnd/>
            <a:tailEnd/>
          </a:ln>
        </p:spPr>
        <p:txBody>
          <a:bodyPr wrap="none">
            <a:spAutoFit/>
          </a:bodyPr>
          <a:lstStyle/>
          <a:p>
            <a:r>
              <a:rPr lang="en-US">
                <a:solidFill>
                  <a:schemeClr val="accent2"/>
                </a:solidFill>
              </a:rPr>
              <a:t>Most Significant Bit (MSB)</a:t>
            </a:r>
          </a:p>
        </p:txBody>
      </p:sp>
      <p:sp>
        <p:nvSpPr>
          <p:cNvPr id="10250" name="Text Box 7"/>
          <p:cNvSpPr txBox="1">
            <a:spLocks noChangeArrowheads="1"/>
          </p:cNvSpPr>
          <p:nvPr/>
        </p:nvSpPr>
        <p:spPr bwMode="auto">
          <a:xfrm>
            <a:off x="6019800" y="5181600"/>
            <a:ext cx="2838450" cy="366713"/>
          </a:xfrm>
          <a:prstGeom prst="rect">
            <a:avLst/>
          </a:prstGeom>
          <a:noFill/>
          <a:ln w="9525">
            <a:noFill/>
            <a:miter lim="800000"/>
            <a:headEnd/>
            <a:tailEnd/>
          </a:ln>
        </p:spPr>
        <p:txBody>
          <a:bodyPr wrap="none">
            <a:spAutoFit/>
          </a:bodyPr>
          <a:lstStyle/>
          <a:p>
            <a:r>
              <a:rPr lang="en-US">
                <a:solidFill>
                  <a:schemeClr val="accent2"/>
                </a:solidFill>
              </a:rPr>
              <a:t>Least Significant Bit (LSB)</a:t>
            </a:r>
          </a:p>
        </p:txBody>
      </p:sp>
      <p:sp>
        <p:nvSpPr>
          <p:cNvPr id="10251" name="Freeform 8"/>
          <p:cNvSpPr>
            <a:spLocks/>
          </p:cNvSpPr>
          <p:nvPr/>
        </p:nvSpPr>
        <p:spPr bwMode="auto">
          <a:xfrm>
            <a:off x="2438400" y="4914900"/>
            <a:ext cx="990600" cy="266700"/>
          </a:xfrm>
          <a:custGeom>
            <a:avLst/>
            <a:gdLst>
              <a:gd name="T0" fmla="*/ 0 w 624"/>
              <a:gd name="T1" fmla="*/ 2147483647 h 168"/>
              <a:gd name="T2" fmla="*/ 2147483647 w 624"/>
              <a:gd name="T3" fmla="*/ 2147483647 h 168"/>
              <a:gd name="T4" fmla="*/ 2147483647 w 624"/>
              <a:gd name="T5" fmla="*/ 2147483647 h 168"/>
              <a:gd name="T6" fmla="*/ 0 60000 65536"/>
              <a:gd name="T7" fmla="*/ 0 60000 65536"/>
              <a:gd name="T8" fmla="*/ 0 60000 65536"/>
              <a:gd name="T9" fmla="*/ 0 w 624"/>
              <a:gd name="T10" fmla="*/ 0 h 168"/>
              <a:gd name="T11" fmla="*/ 624 w 624"/>
              <a:gd name="T12" fmla="*/ 168 h 168"/>
            </a:gdLst>
            <a:ahLst/>
            <a:cxnLst>
              <a:cxn ang="T6">
                <a:pos x="T0" y="T1"/>
              </a:cxn>
              <a:cxn ang="T7">
                <a:pos x="T2" y="T3"/>
              </a:cxn>
              <a:cxn ang="T8">
                <a:pos x="T4" y="T5"/>
              </a:cxn>
            </a:cxnLst>
            <a:rect l="T9" t="T10" r="T11" b="T12"/>
            <a:pathLst>
              <a:path w="624" h="168">
                <a:moveTo>
                  <a:pt x="0" y="168"/>
                </a:moveTo>
                <a:cubicBezTo>
                  <a:pt x="140" y="108"/>
                  <a:pt x="280" y="48"/>
                  <a:pt x="384" y="24"/>
                </a:cubicBezTo>
                <a:cubicBezTo>
                  <a:pt x="488" y="0"/>
                  <a:pt x="556" y="12"/>
                  <a:pt x="624" y="24"/>
                </a:cubicBezTo>
              </a:path>
            </a:pathLst>
          </a:custGeom>
          <a:noFill/>
          <a:ln w="9525">
            <a:solidFill>
              <a:schemeClr val="tx1"/>
            </a:solidFill>
            <a:round/>
            <a:headEnd/>
            <a:tailEnd type="triangle" w="med" len="med"/>
          </a:ln>
        </p:spPr>
        <p:txBody>
          <a:bodyPr/>
          <a:lstStyle/>
          <a:p>
            <a:endParaRPr lang="en-US"/>
          </a:p>
        </p:txBody>
      </p:sp>
      <p:sp>
        <p:nvSpPr>
          <p:cNvPr id="10252" name="Freeform 9"/>
          <p:cNvSpPr>
            <a:spLocks/>
          </p:cNvSpPr>
          <p:nvPr/>
        </p:nvSpPr>
        <p:spPr bwMode="auto">
          <a:xfrm>
            <a:off x="8077200" y="5003800"/>
            <a:ext cx="685800" cy="177800"/>
          </a:xfrm>
          <a:custGeom>
            <a:avLst/>
            <a:gdLst>
              <a:gd name="T0" fmla="*/ 2147483647 w 432"/>
              <a:gd name="T1" fmla="*/ 2147483647 h 112"/>
              <a:gd name="T2" fmla="*/ 2147483647 w 432"/>
              <a:gd name="T3" fmla="*/ 2147483647 h 112"/>
              <a:gd name="T4" fmla="*/ 0 w 432"/>
              <a:gd name="T5" fmla="*/ 2147483647 h 112"/>
              <a:gd name="T6" fmla="*/ 0 60000 65536"/>
              <a:gd name="T7" fmla="*/ 0 60000 65536"/>
              <a:gd name="T8" fmla="*/ 0 60000 65536"/>
              <a:gd name="T9" fmla="*/ 0 w 432"/>
              <a:gd name="T10" fmla="*/ 0 h 112"/>
              <a:gd name="T11" fmla="*/ 432 w 432"/>
              <a:gd name="T12" fmla="*/ 112 h 112"/>
            </a:gdLst>
            <a:ahLst/>
            <a:cxnLst>
              <a:cxn ang="T6">
                <a:pos x="T0" y="T1"/>
              </a:cxn>
              <a:cxn ang="T7">
                <a:pos x="T2" y="T3"/>
              </a:cxn>
              <a:cxn ang="T8">
                <a:pos x="T4" y="T5"/>
              </a:cxn>
            </a:cxnLst>
            <a:rect l="T9" t="T10" r="T11" b="T12"/>
            <a:pathLst>
              <a:path w="432" h="112">
                <a:moveTo>
                  <a:pt x="432" y="112"/>
                </a:moveTo>
                <a:cubicBezTo>
                  <a:pt x="372" y="72"/>
                  <a:pt x="312" y="32"/>
                  <a:pt x="240" y="16"/>
                </a:cubicBezTo>
                <a:cubicBezTo>
                  <a:pt x="168" y="0"/>
                  <a:pt x="84" y="8"/>
                  <a:pt x="0" y="16"/>
                </a:cubicBezTo>
              </a:path>
            </a:pathLst>
          </a:custGeom>
          <a:noFill/>
          <a:ln w="9525">
            <a:solidFill>
              <a:schemeClr val="tx1"/>
            </a:solidFill>
            <a:round/>
            <a:headEnd/>
            <a:tailEnd type="triangle" w="med" len="med"/>
          </a:ln>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r>
              <a:rPr lang="en-US" dirty="0" smtClean="0"/>
              <a:t>Fall 2011</a:t>
            </a:r>
            <a:endParaRPr lang="en-US" dirty="0" smtClean="0"/>
          </a:p>
        </p:txBody>
      </p:sp>
      <p:sp>
        <p:nvSpPr>
          <p:cNvPr id="40963" name="Footer Placeholder 4"/>
          <p:cNvSpPr>
            <a:spLocks noGrp="1"/>
          </p:cNvSpPr>
          <p:nvPr>
            <p:ph type="ftr" sz="quarter" idx="11"/>
          </p:nvPr>
        </p:nvSpPr>
        <p:spPr>
          <a:noFill/>
        </p:spPr>
        <p:txBody>
          <a:bodyPr/>
          <a:lstStyle/>
          <a:p>
            <a:r>
              <a:rPr lang="en-US" smtClean="0"/>
              <a:t>SYSC 5704: Elements of Computer Systems</a:t>
            </a:r>
          </a:p>
        </p:txBody>
      </p:sp>
      <p:sp>
        <p:nvSpPr>
          <p:cNvPr id="40964" name="Slide Number Placeholder 5"/>
          <p:cNvSpPr>
            <a:spLocks noGrp="1"/>
          </p:cNvSpPr>
          <p:nvPr>
            <p:ph type="sldNum" sz="quarter" idx="12"/>
          </p:nvPr>
        </p:nvSpPr>
        <p:spPr>
          <a:noFill/>
        </p:spPr>
        <p:txBody>
          <a:bodyPr/>
          <a:lstStyle/>
          <a:p>
            <a:fld id="{F5886B47-6684-41DF-9DC8-471679B5F8B9}" type="slidenum">
              <a:rPr lang="en-US" smtClean="0"/>
              <a:pPr/>
              <a:t>40</a:t>
            </a:fld>
            <a:endParaRPr lang="en-US" smtClean="0"/>
          </a:p>
        </p:txBody>
      </p:sp>
      <p:sp>
        <p:nvSpPr>
          <p:cNvPr id="40965" name="Rectangle 2"/>
          <p:cNvSpPr>
            <a:spLocks noGrp="1" noChangeArrowheads="1"/>
          </p:cNvSpPr>
          <p:nvPr>
            <p:ph type="title"/>
          </p:nvPr>
        </p:nvSpPr>
        <p:spPr/>
        <p:txBody>
          <a:bodyPr/>
          <a:lstStyle/>
          <a:p>
            <a:pPr eaLnBrk="1" hangingPunct="1"/>
            <a:r>
              <a:rPr lang="en-US" smtClean="0"/>
              <a:t>Intermediate calculations</a:t>
            </a:r>
          </a:p>
        </p:txBody>
      </p:sp>
      <p:sp>
        <p:nvSpPr>
          <p:cNvPr id="40966" name="Rectangle 3"/>
          <p:cNvSpPr>
            <a:spLocks noGrp="1" noChangeArrowheads="1"/>
          </p:cNvSpPr>
          <p:nvPr>
            <p:ph type="body" idx="1"/>
          </p:nvPr>
        </p:nvSpPr>
        <p:spPr/>
        <p:txBody>
          <a:bodyPr/>
          <a:lstStyle/>
          <a:p>
            <a:pPr eaLnBrk="1" hangingPunct="1"/>
            <a:r>
              <a:rPr lang="en-US" smtClean="0"/>
              <a:t>Implementations may use higher-precision for intermediate calculations</a:t>
            </a:r>
          </a:p>
          <a:p>
            <a:pPr lvl="1" eaLnBrk="1" hangingPunct="1"/>
            <a:r>
              <a:rPr lang="en-US" smtClean="0"/>
              <a:t>Resort to published precision when storing values back to variables</a:t>
            </a:r>
          </a:p>
          <a:p>
            <a:pPr lvl="1" eaLnBrk="1" hangingPunct="1"/>
            <a:r>
              <a:rPr lang="en-US" smtClean="0"/>
              <a:t>Using different/higher precision for intermediate results may cause portability problems</a:t>
            </a:r>
          </a:p>
          <a:p>
            <a:pPr lvl="2" eaLnBrk="1" hangingPunct="1"/>
            <a:r>
              <a:rPr lang="en-US" smtClean="0"/>
              <a:t>Java requires/mandates that intermediate results are written back to memory to force uniformity across platforms</a:t>
            </a: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p>
            <a:r>
              <a:rPr lang="en-US" dirty="0" smtClean="0"/>
              <a:t>Fall 2011</a:t>
            </a:r>
            <a:endParaRPr lang="en-US" dirty="0" smtClean="0"/>
          </a:p>
        </p:txBody>
      </p:sp>
      <p:sp>
        <p:nvSpPr>
          <p:cNvPr id="41987" name="Footer Placeholder 4"/>
          <p:cNvSpPr>
            <a:spLocks noGrp="1"/>
          </p:cNvSpPr>
          <p:nvPr>
            <p:ph type="ftr" sz="quarter" idx="11"/>
          </p:nvPr>
        </p:nvSpPr>
        <p:spPr>
          <a:noFill/>
        </p:spPr>
        <p:txBody>
          <a:bodyPr/>
          <a:lstStyle/>
          <a:p>
            <a:r>
              <a:rPr lang="en-US" smtClean="0"/>
              <a:t>SYSC 5704: Elements of Computer Systems</a:t>
            </a:r>
          </a:p>
        </p:txBody>
      </p:sp>
      <p:sp>
        <p:nvSpPr>
          <p:cNvPr id="41988" name="Slide Number Placeholder 5"/>
          <p:cNvSpPr>
            <a:spLocks noGrp="1"/>
          </p:cNvSpPr>
          <p:nvPr>
            <p:ph type="sldNum" sz="quarter" idx="12"/>
          </p:nvPr>
        </p:nvSpPr>
        <p:spPr>
          <a:noFill/>
        </p:spPr>
        <p:txBody>
          <a:bodyPr/>
          <a:lstStyle/>
          <a:p>
            <a:fld id="{C43E7253-4A4D-44A9-912C-6312013CF01B}" type="slidenum">
              <a:rPr lang="en-US" smtClean="0"/>
              <a:pPr/>
              <a:t>41</a:t>
            </a:fld>
            <a:endParaRPr lang="en-US" smtClean="0"/>
          </a:p>
        </p:txBody>
      </p:sp>
      <p:sp>
        <p:nvSpPr>
          <p:cNvPr id="41989" name="Rectangle 2"/>
          <p:cNvSpPr>
            <a:spLocks noGrp="1" noChangeArrowheads="1"/>
          </p:cNvSpPr>
          <p:nvPr>
            <p:ph type="title"/>
          </p:nvPr>
        </p:nvSpPr>
        <p:spPr/>
        <p:txBody>
          <a:bodyPr/>
          <a:lstStyle/>
          <a:p>
            <a:pPr eaLnBrk="1" hangingPunct="1"/>
            <a:r>
              <a:rPr lang="en-US" smtClean="0"/>
              <a:t>Programming Implications</a:t>
            </a:r>
          </a:p>
        </p:txBody>
      </p:sp>
      <p:sp>
        <p:nvSpPr>
          <p:cNvPr id="41990" name="Rectangle 3"/>
          <p:cNvSpPr>
            <a:spLocks noGrp="1" noChangeArrowheads="1"/>
          </p:cNvSpPr>
          <p:nvPr>
            <p:ph type="body" idx="1"/>
          </p:nvPr>
        </p:nvSpPr>
        <p:spPr/>
        <p:txBody>
          <a:bodyPr/>
          <a:lstStyle/>
          <a:p>
            <a:pPr eaLnBrk="1" hangingPunct="1"/>
            <a:r>
              <a:rPr lang="en-US" smtClean="0"/>
              <a:t>Not associative</a:t>
            </a:r>
          </a:p>
          <a:p>
            <a:pPr lvl="1" eaLnBrk="1" hangingPunct="1">
              <a:buFontTx/>
              <a:buNone/>
            </a:pPr>
            <a:r>
              <a:rPr lang="en-US" smtClean="0"/>
              <a:t>(a + b) + c != a + (b + c)</a:t>
            </a:r>
          </a:p>
          <a:p>
            <a:pPr eaLnBrk="1" hangingPunct="1"/>
            <a:r>
              <a:rPr lang="en-US" smtClean="0"/>
              <a:t>Not distributive</a:t>
            </a:r>
          </a:p>
          <a:p>
            <a:pPr eaLnBrk="1" hangingPunct="1">
              <a:buFontTx/>
              <a:buNone/>
            </a:pPr>
            <a:r>
              <a:rPr lang="en-US" smtClean="0"/>
              <a:t>	a * (b + c) != ab + ac</a:t>
            </a:r>
          </a:p>
          <a:p>
            <a:pPr eaLnBrk="1" hangingPunct="1">
              <a:buFontTx/>
              <a:buNone/>
            </a:pPr>
            <a:endParaRPr lang="en-US" smtClean="0"/>
          </a:p>
          <a:p>
            <a:pPr eaLnBrk="1" hangingPunct="1">
              <a:buFontTx/>
              <a:buNone/>
            </a:pPr>
            <a:r>
              <a:rPr lang="en-US" sz="2800" smtClean="0"/>
              <a:t>Caution: Don’t test for equality. Test for nearness</a:t>
            </a:r>
          </a:p>
          <a:p>
            <a:pPr eaLnBrk="1" hangingPunct="1">
              <a:buFontTx/>
              <a:buNone/>
            </a:pPr>
            <a:r>
              <a:rPr lang="en-US" sz="2800" smtClean="0"/>
              <a:t>	float x;</a:t>
            </a:r>
          </a:p>
          <a:p>
            <a:pPr eaLnBrk="1" hangingPunct="1">
              <a:buFontTx/>
              <a:buNone/>
            </a:pPr>
            <a:r>
              <a:rPr lang="en-US" sz="2800" smtClean="0"/>
              <a:t>	if ( x &lt; epsilon ) …    (epsilon = 1.0 * 10</a:t>
            </a:r>
            <a:r>
              <a:rPr lang="en-US" sz="2800" baseline="30000" smtClean="0"/>
              <a:t>-20</a:t>
            </a:r>
            <a:r>
              <a:rPr lang="en-US" sz="2800" smtClean="0"/>
              <a:t>)</a:t>
            </a: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r>
              <a:rPr lang="en-US" dirty="0" smtClean="0"/>
              <a:t>Fall 2011</a:t>
            </a:r>
            <a:endParaRPr lang="en-US" dirty="0" smtClean="0"/>
          </a:p>
        </p:txBody>
      </p:sp>
      <p:sp>
        <p:nvSpPr>
          <p:cNvPr id="43011" name="Footer Placeholder 4"/>
          <p:cNvSpPr>
            <a:spLocks noGrp="1"/>
          </p:cNvSpPr>
          <p:nvPr>
            <p:ph type="ftr" sz="quarter" idx="11"/>
          </p:nvPr>
        </p:nvSpPr>
        <p:spPr>
          <a:noFill/>
        </p:spPr>
        <p:txBody>
          <a:bodyPr/>
          <a:lstStyle/>
          <a:p>
            <a:r>
              <a:rPr lang="en-US" smtClean="0"/>
              <a:t>SYSC 5704: Elements of Computer Systems</a:t>
            </a:r>
          </a:p>
        </p:txBody>
      </p:sp>
      <p:sp>
        <p:nvSpPr>
          <p:cNvPr id="43012" name="Slide Number Placeholder 5"/>
          <p:cNvSpPr>
            <a:spLocks noGrp="1"/>
          </p:cNvSpPr>
          <p:nvPr>
            <p:ph type="sldNum" sz="quarter" idx="12"/>
          </p:nvPr>
        </p:nvSpPr>
        <p:spPr>
          <a:noFill/>
        </p:spPr>
        <p:txBody>
          <a:bodyPr/>
          <a:lstStyle/>
          <a:p>
            <a:fld id="{C9AB10F9-7F58-4877-99A2-063AB6AF655B}" type="slidenum">
              <a:rPr lang="en-US" smtClean="0"/>
              <a:pPr/>
              <a:t>42</a:t>
            </a:fld>
            <a:endParaRPr lang="en-US" smtClean="0"/>
          </a:p>
        </p:txBody>
      </p:sp>
      <p:sp>
        <p:nvSpPr>
          <p:cNvPr id="43013" name="Rectangle 2"/>
          <p:cNvSpPr>
            <a:spLocks noGrp="1" noChangeArrowheads="1"/>
          </p:cNvSpPr>
          <p:nvPr>
            <p:ph type="title"/>
          </p:nvPr>
        </p:nvSpPr>
        <p:spPr/>
        <p:txBody>
          <a:bodyPr/>
          <a:lstStyle/>
          <a:p>
            <a:pPr eaLnBrk="1" hangingPunct="1"/>
            <a:r>
              <a:rPr lang="en-US" smtClean="0"/>
              <a:t>Case Study: Ariane Rocket</a:t>
            </a:r>
          </a:p>
        </p:txBody>
      </p:sp>
      <p:sp>
        <p:nvSpPr>
          <p:cNvPr id="43014" name="Rectangle 3"/>
          <p:cNvSpPr>
            <a:spLocks noGrp="1" noChangeArrowheads="1"/>
          </p:cNvSpPr>
          <p:nvPr>
            <p:ph type="body" idx="1"/>
          </p:nvPr>
        </p:nvSpPr>
        <p:spPr/>
        <p:txBody>
          <a:bodyPr/>
          <a:lstStyle/>
          <a:p>
            <a:pPr eaLnBrk="1" hangingPunct="1"/>
            <a:r>
              <a:rPr lang="en-US" smtClean="0"/>
              <a:t>June 4, 1996: ESA’s unmanned Ariane 5 exploded 40 seconds after liftoff</a:t>
            </a:r>
          </a:p>
          <a:p>
            <a:pPr eaLnBrk="1" hangingPunct="1"/>
            <a:r>
              <a:rPr lang="en-US" smtClean="0"/>
              <a:t>Cause: Floating point conversion error in the inertial reference system</a:t>
            </a:r>
          </a:p>
          <a:p>
            <a:pPr eaLnBrk="1" hangingPunct="1"/>
            <a:endParaRPr lang="en-US" smtClean="0"/>
          </a:p>
          <a:p>
            <a:pPr lvl="1" eaLnBrk="1" hangingPunct="1">
              <a:buFontTx/>
              <a:buNone/>
            </a:pPr>
            <a:r>
              <a:rPr lang="en-US" sz="2000" smtClean="0">
                <a:latin typeface="Courier New" pitchFamily="49" charset="0"/>
              </a:rPr>
              <a:t>float horiztonal_velocity; …</a:t>
            </a:r>
          </a:p>
          <a:p>
            <a:pPr lvl="1" eaLnBrk="1" hangingPunct="1">
              <a:buFontTx/>
              <a:buNone/>
            </a:pPr>
            <a:r>
              <a:rPr lang="en-US" sz="2000" smtClean="0">
                <a:latin typeface="Courier New" pitchFamily="49" charset="0"/>
              </a:rPr>
              <a:t>int temp = (int) horizontal_velocity;  // 16 bits</a:t>
            </a:r>
          </a:p>
          <a:p>
            <a:pPr lvl="1" eaLnBrk="1" hangingPunct="1">
              <a:buFontTx/>
              <a:buNone/>
            </a:pPr>
            <a:r>
              <a:rPr lang="en-US" sz="2000" smtClean="0">
                <a:latin typeface="Courier New" pitchFamily="49" charset="0"/>
              </a:rPr>
              <a:t>But horizontal_velocity &gt; 32k !</a:t>
            </a: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76200"/>
            <a:ext cx="8229600" cy="1143000"/>
          </a:xfrm>
        </p:spPr>
        <p:txBody>
          <a:bodyPr/>
          <a:lstStyle/>
          <a:p>
            <a:pPr algn="l"/>
            <a:r>
              <a:rPr lang="en-US" sz="2400" smtClean="0"/>
              <a:t>Character</a:t>
            </a:r>
            <a:br>
              <a:rPr lang="en-US" sz="2400" smtClean="0"/>
            </a:br>
            <a:r>
              <a:rPr lang="en-US" sz="2400" smtClean="0"/>
              <a:t> Encoding</a:t>
            </a:r>
          </a:p>
        </p:txBody>
      </p:sp>
      <p:sp>
        <p:nvSpPr>
          <p:cNvPr id="44035" name="Content Placeholder 2"/>
          <p:cNvSpPr>
            <a:spLocks noGrp="1"/>
          </p:cNvSpPr>
          <p:nvPr>
            <p:ph idx="1"/>
          </p:nvPr>
        </p:nvSpPr>
        <p:spPr>
          <a:xfrm>
            <a:off x="0" y="1447800"/>
            <a:ext cx="8229600" cy="4525963"/>
          </a:xfrm>
        </p:spPr>
        <p:txBody>
          <a:bodyPr/>
          <a:lstStyle/>
          <a:p>
            <a:r>
              <a:rPr lang="en-US" sz="2400" smtClean="0"/>
              <a:t>ASCII</a:t>
            </a:r>
          </a:p>
          <a:p>
            <a:r>
              <a:rPr lang="en-US" sz="2400" smtClean="0"/>
              <a:t>EBCDIC</a:t>
            </a:r>
          </a:p>
        </p:txBody>
      </p:sp>
      <p:sp>
        <p:nvSpPr>
          <p:cNvPr id="44036" name="Date Placeholder 3"/>
          <p:cNvSpPr>
            <a:spLocks noGrp="1"/>
          </p:cNvSpPr>
          <p:nvPr>
            <p:ph type="dt" sz="quarter" idx="10"/>
          </p:nvPr>
        </p:nvSpPr>
        <p:spPr>
          <a:noFill/>
        </p:spPr>
        <p:txBody>
          <a:bodyPr/>
          <a:lstStyle/>
          <a:p>
            <a:r>
              <a:rPr lang="en-US" dirty="0" smtClean="0"/>
              <a:t>Fall 2011</a:t>
            </a:r>
            <a:endParaRPr lang="en-US" dirty="0" smtClean="0"/>
          </a:p>
        </p:txBody>
      </p:sp>
      <p:sp>
        <p:nvSpPr>
          <p:cNvPr id="44037" name="Footer Placeholder 4"/>
          <p:cNvSpPr>
            <a:spLocks noGrp="1"/>
          </p:cNvSpPr>
          <p:nvPr>
            <p:ph type="ftr" sz="quarter" idx="11"/>
          </p:nvPr>
        </p:nvSpPr>
        <p:spPr>
          <a:noFill/>
        </p:spPr>
        <p:txBody>
          <a:bodyPr/>
          <a:lstStyle/>
          <a:p>
            <a:r>
              <a:rPr lang="en-US" smtClean="0"/>
              <a:t>SYSC 5704: Elements of Computer Systems</a:t>
            </a:r>
          </a:p>
        </p:txBody>
      </p:sp>
      <p:sp>
        <p:nvSpPr>
          <p:cNvPr id="44038" name="Slide Number Placeholder 5"/>
          <p:cNvSpPr>
            <a:spLocks noGrp="1"/>
          </p:cNvSpPr>
          <p:nvPr>
            <p:ph type="sldNum" sz="quarter" idx="12"/>
          </p:nvPr>
        </p:nvSpPr>
        <p:spPr>
          <a:noFill/>
        </p:spPr>
        <p:txBody>
          <a:bodyPr/>
          <a:lstStyle/>
          <a:p>
            <a:fld id="{18F168F8-A807-489A-99B0-F85FCBF4EAC1}" type="slidenum">
              <a:rPr lang="en-US" smtClean="0"/>
              <a:pPr/>
              <a:t>43</a:t>
            </a:fld>
            <a:endParaRPr lang="en-US" smtClean="0"/>
          </a:p>
        </p:txBody>
      </p:sp>
      <p:pic>
        <p:nvPicPr>
          <p:cNvPr id="44039" name="Picture 2"/>
          <p:cNvPicPr>
            <a:picLocks noChangeAspect="1" noChangeArrowheads="1"/>
          </p:cNvPicPr>
          <p:nvPr/>
        </p:nvPicPr>
        <p:blipFill>
          <a:blip r:embed="rId3" cstate="print"/>
          <a:srcRect/>
          <a:stretch>
            <a:fillRect/>
          </a:stretch>
        </p:blipFill>
        <p:spPr bwMode="auto">
          <a:xfrm>
            <a:off x="1600200" y="217488"/>
            <a:ext cx="7239000" cy="664051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76200" y="274638"/>
            <a:ext cx="8229600" cy="1143000"/>
          </a:xfrm>
        </p:spPr>
        <p:txBody>
          <a:bodyPr/>
          <a:lstStyle/>
          <a:p>
            <a:pPr algn="l"/>
            <a:r>
              <a:rPr lang="en-US" sz="3200" smtClean="0"/>
              <a:t>UNICODE</a:t>
            </a:r>
          </a:p>
        </p:txBody>
      </p:sp>
      <p:sp>
        <p:nvSpPr>
          <p:cNvPr id="45059" name="Content Placeholder 2"/>
          <p:cNvSpPr>
            <a:spLocks noGrp="1"/>
          </p:cNvSpPr>
          <p:nvPr>
            <p:ph idx="1"/>
          </p:nvPr>
        </p:nvSpPr>
        <p:spPr/>
        <p:txBody>
          <a:bodyPr/>
          <a:lstStyle/>
          <a:p>
            <a:endParaRPr lang="en-US" smtClean="0"/>
          </a:p>
        </p:txBody>
      </p:sp>
      <p:sp>
        <p:nvSpPr>
          <p:cNvPr id="45060" name="Date Placeholder 3"/>
          <p:cNvSpPr>
            <a:spLocks noGrp="1"/>
          </p:cNvSpPr>
          <p:nvPr>
            <p:ph type="dt" sz="quarter" idx="10"/>
          </p:nvPr>
        </p:nvSpPr>
        <p:spPr>
          <a:noFill/>
        </p:spPr>
        <p:txBody>
          <a:bodyPr/>
          <a:lstStyle/>
          <a:p>
            <a:r>
              <a:rPr lang="en-US" dirty="0" smtClean="0"/>
              <a:t>Fall 2011</a:t>
            </a:r>
            <a:endParaRPr lang="en-US" dirty="0" smtClean="0"/>
          </a:p>
        </p:txBody>
      </p:sp>
      <p:sp>
        <p:nvSpPr>
          <p:cNvPr id="45061" name="Footer Placeholder 4"/>
          <p:cNvSpPr>
            <a:spLocks noGrp="1"/>
          </p:cNvSpPr>
          <p:nvPr>
            <p:ph type="ftr" sz="quarter" idx="11"/>
          </p:nvPr>
        </p:nvSpPr>
        <p:spPr>
          <a:noFill/>
        </p:spPr>
        <p:txBody>
          <a:bodyPr/>
          <a:lstStyle/>
          <a:p>
            <a:r>
              <a:rPr lang="en-US" smtClean="0"/>
              <a:t>SYSC 5704: Elements of Computer Systems</a:t>
            </a:r>
          </a:p>
        </p:txBody>
      </p:sp>
      <p:sp>
        <p:nvSpPr>
          <p:cNvPr id="45062" name="Slide Number Placeholder 5"/>
          <p:cNvSpPr>
            <a:spLocks noGrp="1"/>
          </p:cNvSpPr>
          <p:nvPr>
            <p:ph type="sldNum" sz="quarter" idx="12"/>
          </p:nvPr>
        </p:nvSpPr>
        <p:spPr>
          <a:noFill/>
        </p:spPr>
        <p:txBody>
          <a:bodyPr/>
          <a:lstStyle/>
          <a:p>
            <a:fld id="{01CCAECA-0278-4999-9F12-2FCF1349ABBF}" type="slidenum">
              <a:rPr lang="en-US" smtClean="0"/>
              <a:pPr/>
              <a:t>44</a:t>
            </a:fld>
            <a:endParaRPr lang="en-US" smtClean="0"/>
          </a:p>
        </p:txBody>
      </p:sp>
      <p:pic>
        <p:nvPicPr>
          <p:cNvPr id="45063" name="Picture 2"/>
          <p:cNvPicPr>
            <a:picLocks noChangeAspect="1" noChangeArrowheads="1"/>
          </p:cNvPicPr>
          <p:nvPr/>
        </p:nvPicPr>
        <p:blipFill>
          <a:blip r:embed="rId3" cstate="print"/>
          <a:srcRect/>
          <a:stretch>
            <a:fillRect/>
          </a:stretch>
        </p:blipFill>
        <p:spPr bwMode="auto">
          <a:xfrm>
            <a:off x="2305050" y="57150"/>
            <a:ext cx="6229350" cy="67437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p:spPr>
        <p:txBody>
          <a:bodyPr/>
          <a:lstStyle/>
          <a:p>
            <a:r>
              <a:rPr lang="en-US" dirty="0" smtClean="0"/>
              <a:t>Fall 2011</a:t>
            </a:r>
            <a:endParaRPr lang="en-US" dirty="0" smtClean="0"/>
          </a:p>
        </p:txBody>
      </p:sp>
      <p:sp>
        <p:nvSpPr>
          <p:cNvPr id="46083" name="Footer Placeholder 4"/>
          <p:cNvSpPr>
            <a:spLocks noGrp="1"/>
          </p:cNvSpPr>
          <p:nvPr>
            <p:ph type="ftr" sz="quarter" idx="11"/>
          </p:nvPr>
        </p:nvSpPr>
        <p:spPr>
          <a:noFill/>
        </p:spPr>
        <p:txBody>
          <a:bodyPr/>
          <a:lstStyle/>
          <a:p>
            <a:r>
              <a:rPr lang="en-US" smtClean="0"/>
              <a:t>SYSC 5704: Elements of Computer Systems</a:t>
            </a:r>
          </a:p>
        </p:txBody>
      </p:sp>
      <p:sp>
        <p:nvSpPr>
          <p:cNvPr id="46084" name="Slide Number Placeholder 5"/>
          <p:cNvSpPr>
            <a:spLocks noGrp="1"/>
          </p:cNvSpPr>
          <p:nvPr>
            <p:ph type="sldNum" sz="quarter" idx="12"/>
          </p:nvPr>
        </p:nvSpPr>
        <p:spPr>
          <a:noFill/>
        </p:spPr>
        <p:txBody>
          <a:bodyPr/>
          <a:lstStyle/>
          <a:p>
            <a:fld id="{569311CB-32FA-478A-BC55-5BFCDE2CC60B}" type="slidenum">
              <a:rPr lang="en-US" smtClean="0"/>
              <a:pPr/>
              <a:t>45</a:t>
            </a:fld>
            <a:endParaRPr lang="en-US" smtClean="0"/>
          </a:p>
        </p:txBody>
      </p:sp>
      <p:sp>
        <p:nvSpPr>
          <p:cNvPr id="46085" name="Rectangle 2"/>
          <p:cNvSpPr>
            <a:spLocks noGrp="1" noChangeArrowheads="1"/>
          </p:cNvSpPr>
          <p:nvPr>
            <p:ph type="title"/>
          </p:nvPr>
        </p:nvSpPr>
        <p:spPr/>
        <p:txBody>
          <a:bodyPr/>
          <a:lstStyle/>
          <a:p>
            <a:pPr eaLnBrk="1" hangingPunct="1"/>
            <a:r>
              <a:rPr lang="en-US" smtClean="0"/>
              <a:t>Next Lecture</a:t>
            </a:r>
          </a:p>
        </p:txBody>
      </p:sp>
      <p:sp>
        <p:nvSpPr>
          <p:cNvPr id="46086" name="Rectangle 3"/>
          <p:cNvSpPr>
            <a:spLocks noGrp="1" noChangeArrowheads="1"/>
          </p:cNvSpPr>
          <p:nvPr>
            <p:ph type="body" idx="1"/>
          </p:nvPr>
        </p:nvSpPr>
        <p:spPr/>
        <p:txBody>
          <a:bodyPr/>
          <a:lstStyle/>
          <a:p>
            <a:pPr eaLnBrk="1" hangingPunct="1"/>
            <a:r>
              <a:rPr lang="en-US" smtClean="0"/>
              <a:t>Read Murdocca, Chapter 4</a:t>
            </a:r>
          </a:p>
          <a:p>
            <a:pPr eaLnBrk="1" hangingPunct="1"/>
            <a:r>
              <a:rPr lang="en-US" smtClean="0"/>
              <a:t>Instruction Set Architecture</a:t>
            </a:r>
          </a:p>
          <a:p>
            <a:pPr eaLnBrk="1" hangingPunct="1">
              <a:buFontTx/>
              <a:buNone/>
            </a:pPr>
            <a:endParaRPr lang="en-US" smtClean="0"/>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p>
            <a:r>
              <a:rPr lang="en-US" dirty="0" smtClean="0"/>
              <a:t>Fall 2011</a:t>
            </a:r>
            <a:endParaRPr lang="en-US" dirty="0" smtClean="0"/>
          </a:p>
        </p:txBody>
      </p:sp>
      <p:sp>
        <p:nvSpPr>
          <p:cNvPr id="11267" name="Footer Placeholder 4"/>
          <p:cNvSpPr>
            <a:spLocks noGrp="1"/>
          </p:cNvSpPr>
          <p:nvPr>
            <p:ph type="ftr" sz="quarter" idx="11"/>
          </p:nvPr>
        </p:nvSpPr>
        <p:spPr>
          <a:noFill/>
        </p:spPr>
        <p:txBody>
          <a:bodyPr/>
          <a:lstStyle/>
          <a:p>
            <a:r>
              <a:rPr lang="en-US" smtClean="0"/>
              <a:t>SYSC 5704: Elements of Computer Systems</a:t>
            </a:r>
          </a:p>
        </p:txBody>
      </p:sp>
      <p:sp>
        <p:nvSpPr>
          <p:cNvPr id="11268" name="Slide Number Placeholder 5"/>
          <p:cNvSpPr>
            <a:spLocks noGrp="1"/>
          </p:cNvSpPr>
          <p:nvPr>
            <p:ph type="sldNum" sz="quarter" idx="12"/>
          </p:nvPr>
        </p:nvSpPr>
        <p:spPr>
          <a:noFill/>
        </p:spPr>
        <p:txBody>
          <a:bodyPr/>
          <a:lstStyle/>
          <a:p>
            <a:fld id="{019AE624-DC9F-48C0-B2B6-8AD8E8AF1F26}" type="slidenum">
              <a:rPr lang="en-US" smtClean="0"/>
              <a:pPr/>
              <a:t>5</a:t>
            </a:fld>
            <a:endParaRPr lang="en-US" smtClean="0"/>
          </a:p>
        </p:txBody>
      </p:sp>
      <p:sp>
        <p:nvSpPr>
          <p:cNvPr id="11269" name="Rectangle 2"/>
          <p:cNvSpPr>
            <a:spLocks noGrp="1" noChangeArrowheads="1"/>
          </p:cNvSpPr>
          <p:nvPr>
            <p:ph type="title"/>
          </p:nvPr>
        </p:nvSpPr>
        <p:spPr/>
        <p:txBody>
          <a:bodyPr/>
          <a:lstStyle/>
          <a:p>
            <a:pPr eaLnBrk="1" hangingPunct="1"/>
            <a:r>
              <a:rPr lang="en-US" smtClean="0"/>
              <a:t>Fixed Length </a:t>
            </a:r>
            <a:r>
              <a:rPr lang="en-US" smtClean="0">
                <a:sym typeface="Wingdings" pitchFamily="2" charset="2"/>
              </a:rPr>
              <a:t> </a:t>
            </a:r>
            <a:r>
              <a:rPr lang="en-US" smtClean="0"/>
              <a:t>Overflow</a:t>
            </a:r>
          </a:p>
        </p:txBody>
      </p:sp>
      <p:sp>
        <p:nvSpPr>
          <p:cNvPr id="11270" name="Rectangle 3"/>
          <p:cNvSpPr>
            <a:spLocks noGrp="1" noChangeArrowheads="1"/>
          </p:cNvSpPr>
          <p:nvPr>
            <p:ph type="body" idx="1"/>
          </p:nvPr>
        </p:nvSpPr>
        <p:spPr/>
        <p:txBody>
          <a:bodyPr/>
          <a:lstStyle/>
          <a:p>
            <a:pPr eaLnBrk="1" hangingPunct="1"/>
            <a:r>
              <a:rPr lang="en-US" smtClean="0"/>
              <a:t>Fixed Length Decimal example: Odometer</a:t>
            </a:r>
          </a:p>
          <a:p>
            <a:pPr eaLnBrk="1" hangingPunct="1"/>
            <a:endParaRPr lang="en-US" smtClean="0"/>
          </a:p>
          <a:p>
            <a:pPr eaLnBrk="1" hangingPunct="1"/>
            <a:endParaRPr lang="en-US" smtClean="0"/>
          </a:p>
          <a:p>
            <a:pPr eaLnBrk="1" hangingPunct="1"/>
            <a:endParaRPr lang="en-US" smtClean="0"/>
          </a:p>
          <a:p>
            <a:pPr eaLnBrk="1" hangingPunct="1"/>
            <a:r>
              <a:rPr lang="en-US" smtClean="0"/>
              <a:t>The conditions for overflow will differ depending on the kind of encoding but all representations are vulnerable to overflow</a:t>
            </a:r>
          </a:p>
        </p:txBody>
      </p:sp>
      <p:sp>
        <p:nvSpPr>
          <p:cNvPr id="11271" name="Text Box 4"/>
          <p:cNvSpPr txBox="1">
            <a:spLocks noChangeArrowheads="1"/>
          </p:cNvSpPr>
          <p:nvPr/>
        </p:nvSpPr>
        <p:spPr bwMode="auto">
          <a:xfrm>
            <a:off x="3086100" y="2514600"/>
            <a:ext cx="447675" cy="650875"/>
          </a:xfrm>
          <a:prstGeom prst="rect">
            <a:avLst/>
          </a:prstGeom>
          <a:solidFill>
            <a:schemeClr val="accent1"/>
          </a:solidFill>
          <a:ln w="9525">
            <a:solidFill>
              <a:schemeClr val="hlink"/>
            </a:solidFill>
            <a:miter lim="800000"/>
            <a:headEnd/>
            <a:tailEnd/>
          </a:ln>
        </p:spPr>
        <p:txBody>
          <a:bodyPr wrap="none">
            <a:spAutoFit/>
          </a:bodyPr>
          <a:lstStyle/>
          <a:p>
            <a:r>
              <a:rPr lang="en-US" sz="3600"/>
              <a:t>9</a:t>
            </a:r>
          </a:p>
        </p:txBody>
      </p:sp>
      <p:sp>
        <p:nvSpPr>
          <p:cNvPr id="11272" name="Text Box 5"/>
          <p:cNvSpPr txBox="1">
            <a:spLocks noChangeArrowheads="1"/>
          </p:cNvSpPr>
          <p:nvPr/>
        </p:nvSpPr>
        <p:spPr bwMode="auto">
          <a:xfrm>
            <a:off x="3581400" y="2514600"/>
            <a:ext cx="447675" cy="650875"/>
          </a:xfrm>
          <a:prstGeom prst="rect">
            <a:avLst/>
          </a:prstGeom>
          <a:solidFill>
            <a:schemeClr val="accent1"/>
          </a:solidFill>
          <a:ln w="9525">
            <a:solidFill>
              <a:schemeClr val="hlink"/>
            </a:solidFill>
            <a:miter lim="800000"/>
            <a:headEnd/>
            <a:tailEnd/>
          </a:ln>
        </p:spPr>
        <p:txBody>
          <a:bodyPr wrap="none">
            <a:spAutoFit/>
          </a:bodyPr>
          <a:lstStyle/>
          <a:p>
            <a:r>
              <a:rPr lang="en-US" sz="3600"/>
              <a:t>9</a:t>
            </a:r>
          </a:p>
        </p:txBody>
      </p:sp>
      <p:sp>
        <p:nvSpPr>
          <p:cNvPr id="11273" name="Text Box 6"/>
          <p:cNvSpPr txBox="1">
            <a:spLocks noChangeArrowheads="1"/>
          </p:cNvSpPr>
          <p:nvPr/>
        </p:nvSpPr>
        <p:spPr bwMode="auto">
          <a:xfrm>
            <a:off x="4076700" y="2514600"/>
            <a:ext cx="447675" cy="650875"/>
          </a:xfrm>
          <a:prstGeom prst="rect">
            <a:avLst/>
          </a:prstGeom>
          <a:solidFill>
            <a:schemeClr val="accent1"/>
          </a:solidFill>
          <a:ln w="9525">
            <a:solidFill>
              <a:schemeClr val="hlink"/>
            </a:solidFill>
            <a:miter lim="800000"/>
            <a:headEnd/>
            <a:tailEnd/>
          </a:ln>
        </p:spPr>
        <p:txBody>
          <a:bodyPr wrap="none">
            <a:spAutoFit/>
          </a:bodyPr>
          <a:lstStyle/>
          <a:p>
            <a:r>
              <a:rPr lang="en-US" sz="3600"/>
              <a:t>9</a:t>
            </a:r>
          </a:p>
        </p:txBody>
      </p:sp>
      <p:sp>
        <p:nvSpPr>
          <p:cNvPr id="11274" name="Text Box 7"/>
          <p:cNvSpPr txBox="1">
            <a:spLocks noChangeArrowheads="1"/>
          </p:cNvSpPr>
          <p:nvPr/>
        </p:nvSpPr>
        <p:spPr bwMode="auto">
          <a:xfrm>
            <a:off x="4572000" y="2514600"/>
            <a:ext cx="447675" cy="650875"/>
          </a:xfrm>
          <a:prstGeom prst="rect">
            <a:avLst/>
          </a:prstGeom>
          <a:solidFill>
            <a:schemeClr val="accent1"/>
          </a:solidFill>
          <a:ln w="9525">
            <a:solidFill>
              <a:schemeClr val="hlink"/>
            </a:solidFill>
            <a:miter lim="800000"/>
            <a:headEnd/>
            <a:tailEnd/>
          </a:ln>
        </p:spPr>
        <p:txBody>
          <a:bodyPr wrap="none">
            <a:spAutoFit/>
          </a:bodyPr>
          <a:lstStyle/>
          <a:p>
            <a:r>
              <a:rPr lang="en-US" sz="3600"/>
              <a:t>9</a:t>
            </a:r>
          </a:p>
        </p:txBody>
      </p:sp>
      <p:sp>
        <p:nvSpPr>
          <p:cNvPr id="11275" name="Text Box 8"/>
          <p:cNvSpPr txBox="1">
            <a:spLocks noChangeArrowheads="1"/>
          </p:cNvSpPr>
          <p:nvPr/>
        </p:nvSpPr>
        <p:spPr bwMode="auto">
          <a:xfrm>
            <a:off x="5067300" y="2514600"/>
            <a:ext cx="447675" cy="650875"/>
          </a:xfrm>
          <a:prstGeom prst="rect">
            <a:avLst/>
          </a:prstGeom>
          <a:solidFill>
            <a:schemeClr val="accent1"/>
          </a:solidFill>
          <a:ln w="9525">
            <a:solidFill>
              <a:schemeClr val="hlink"/>
            </a:solidFill>
            <a:miter lim="800000"/>
            <a:headEnd/>
            <a:tailEnd/>
          </a:ln>
        </p:spPr>
        <p:txBody>
          <a:bodyPr wrap="none">
            <a:spAutoFit/>
          </a:bodyPr>
          <a:lstStyle/>
          <a:p>
            <a:r>
              <a:rPr lang="en-US" sz="3600"/>
              <a:t>9</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r>
              <a:rPr lang="en-US" dirty="0" smtClean="0"/>
              <a:t>Fall 2011</a:t>
            </a:r>
            <a:endParaRPr lang="en-US" dirty="0" smtClean="0"/>
          </a:p>
        </p:txBody>
      </p:sp>
      <p:sp>
        <p:nvSpPr>
          <p:cNvPr id="12291" name="Footer Placeholder 4"/>
          <p:cNvSpPr>
            <a:spLocks noGrp="1"/>
          </p:cNvSpPr>
          <p:nvPr>
            <p:ph type="ftr" sz="quarter" idx="11"/>
          </p:nvPr>
        </p:nvSpPr>
        <p:spPr>
          <a:noFill/>
        </p:spPr>
        <p:txBody>
          <a:bodyPr/>
          <a:lstStyle/>
          <a:p>
            <a:r>
              <a:rPr lang="en-US" smtClean="0"/>
              <a:t>SYSC 5704: Elements of Computer Systems</a:t>
            </a:r>
          </a:p>
        </p:txBody>
      </p:sp>
      <p:sp>
        <p:nvSpPr>
          <p:cNvPr id="12292" name="Slide Number Placeholder 5"/>
          <p:cNvSpPr>
            <a:spLocks noGrp="1"/>
          </p:cNvSpPr>
          <p:nvPr>
            <p:ph type="sldNum" sz="quarter" idx="12"/>
          </p:nvPr>
        </p:nvSpPr>
        <p:spPr>
          <a:noFill/>
        </p:spPr>
        <p:txBody>
          <a:bodyPr/>
          <a:lstStyle/>
          <a:p>
            <a:fld id="{4F2EAE98-8D4A-48A8-8692-AAD18245D308}" type="slidenum">
              <a:rPr lang="en-US" smtClean="0"/>
              <a:pPr/>
              <a:t>6</a:t>
            </a:fld>
            <a:endParaRPr lang="en-US" smtClean="0"/>
          </a:p>
        </p:txBody>
      </p:sp>
      <p:sp>
        <p:nvSpPr>
          <p:cNvPr id="12293" name="Rectangle 2"/>
          <p:cNvSpPr>
            <a:spLocks noGrp="1" noChangeArrowheads="1"/>
          </p:cNvSpPr>
          <p:nvPr>
            <p:ph type="title"/>
          </p:nvPr>
        </p:nvSpPr>
        <p:spPr/>
        <p:txBody>
          <a:bodyPr/>
          <a:lstStyle/>
          <a:p>
            <a:pPr eaLnBrk="1" hangingPunct="1"/>
            <a:r>
              <a:rPr lang="en-US" sz="4000" smtClean="0"/>
              <a:t>Data Types in a Couple of Programming Languages</a:t>
            </a:r>
          </a:p>
        </p:txBody>
      </p:sp>
      <p:sp>
        <p:nvSpPr>
          <p:cNvPr id="12294" name="Rectangle 3"/>
          <p:cNvSpPr>
            <a:spLocks noGrp="1" noChangeArrowheads="1"/>
          </p:cNvSpPr>
          <p:nvPr>
            <p:ph type="body" idx="1"/>
          </p:nvPr>
        </p:nvSpPr>
        <p:spPr/>
        <p:txBody>
          <a:bodyPr/>
          <a:lstStyle/>
          <a:p>
            <a:pPr eaLnBrk="1" hangingPunct="1">
              <a:lnSpc>
                <a:spcPct val="80000"/>
              </a:lnSpc>
            </a:pPr>
            <a:r>
              <a:rPr lang="en-US" sz="2800" smtClean="0"/>
              <a:t>Java: </a:t>
            </a:r>
            <a:r>
              <a:rPr lang="en-US" sz="2800" smtClean="0">
                <a:hlinkClick r:id="rId4"/>
              </a:rPr>
              <a:t>http://</a:t>
            </a:r>
            <a:r>
              <a:rPr lang="en-US" sz="2800" b="1" smtClean="0">
                <a:hlinkClick r:id="rId4"/>
              </a:rPr>
              <a:t>java.sun.com/docs/books/tutorial/java/nutsandbolts/datatypes.html</a:t>
            </a:r>
            <a:endParaRPr lang="en-US" sz="2800" b="1" smtClean="0"/>
          </a:p>
          <a:p>
            <a:pPr eaLnBrk="1" hangingPunct="1">
              <a:lnSpc>
                <a:spcPct val="80000"/>
              </a:lnSpc>
            </a:pPr>
            <a:r>
              <a:rPr lang="en-US" sz="2800" smtClean="0"/>
              <a:t>C: </a:t>
            </a:r>
            <a:r>
              <a:rPr lang="en-US" sz="2800" smtClean="0">
                <a:hlinkClick r:id="rId5"/>
              </a:rPr>
              <a:t>http://www.space.unibe.ch/comp_doc/c_manual/C/CONCEPT/data_types.html</a:t>
            </a:r>
            <a:endParaRPr lang="en-US" sz="2800" smtClean="0"/>
          </a:p>
          <a:p>
            <a:pPr eaLnBrk="1" hangingPunct="1">
              <a:lnSpc>
                <a:spcPct val="80000"/>
              </a:lnSpc>
            </a:pPr>
            <a:r>
              <a:rPr lang="en-US" sz="2800" smtClean="0"/>
              <a:t>Python:</a:t>
            </a:r>
          </a:p>
          <a:p>
            <a:pPr eaLnBrk="1" hangingPunct="1">
              <a:lnSpc>
                <a:spcPct val="80000"/>
              </a:lnSpc>
            </a:pPr>
            <a:r>
              <a:rPr lang="en-US" sz="2800" smtClean="0">
                <a:hlinkClick r:id="rId6"/>
              </a:rPr>
              <a:t>http://pathfinder.scar.utoronto.ca/~dyer/csca57/book_P/node16.html</a:t>
            </a:r>
            <a:endParaRPr lang="en-US" sz="2800" smtClean="0"/>
          </a:p>
          <a:p>
            <a:pPr eaLnBrk="1" hangingPunct="1">
              <a:lnSpc>
                <a:spcPct val="80000"/>
              </a:lnSpc>
            </a:pPr>
            <a:r>
              <a:rPr lang="en-US" sz="2800" smtClean="0"/>
              <a:t>BASIC: </a:t>
            </a:r>
            <a:r>
              <a:rPr lang="en-US" sz="2800" smtClean="0">
                <a:hlinkClick r:id="rId7"/>
              </a:rPr>
              <a:t>http://msdn.microsoft.com/en-us/library/ms172580(VS.80).aspx</a:t>
            </a:r>
            <a:endParaRPr lang="en-US" sz="2800" smtClean="0"/>
          </a:p>
          <a:p>
            <a:pPr eaLnBrk="1" hangingPunct="1">
              <a:lnSpc>
                <a:spcPct val="80000"/>
              </a:lnSpc>
            </a:pPr>
            <a:endParaRPr lang="en-US" sz="2800" smtClean="0"/>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4"/>
          <p:cNvSpPr>
            <a:spLocks noGrp="1"/>
          </p:cNvSpPr>
          <p:nvPr>
            <p:ph type="dt" sz="quarter" idx="10"/>
          </p:nvPr>
        </p:nvSpPr>
        <p:spPr>
          <a:noFill/>
        </p:spPr>
        <p:txBody>
          <a:bodyPr/>
          <a:lstStyle/>
          <a:p>
            <a:r>
              <a:rPr lang="en-US" dirty="0" smtClean="0"/>
              <a:t>Fall 2011</a:t>
            </a:r>
            <a:endParaRPr lang="en-US" dirty="0" smtClean="0"/>
          </a:p>
        </p:txBody>
      </p:sp>
      <p:sp>
        <p:nvSpPr>
          <p:cNvPr id="13315" name="Footer Placeholder 5"/>
          <p:cNvSpPr>
            <a:spLocks noGrp="1"/>
          </p:cNvSpPr>
          <p:nvPr>
            <p:ph type="ftr" sz="quarter" idx="11"/>
          </p:nvPr>
        </p:nvSpPr>
        <p:spPr>
          <a:noFill/>
        </p:spPr>
        <p:txBody>
          <a:bodyPr/>
          <a:lstStyle/>
          <a:p>
            <a:r>
              <a:rPr lang="en-US" smtClean="0"/>
              <a:t>SYSC 5704: Elements of Computer Systems</a:t>
            </a:r>
          </a:p>
        </p:txBody>
      </p:sp>
      <p:sp>
        <p:nvSpPr>
          <p:cNvPr id="13316" name="Slide Number Placeholder 6"/>
          <p:cNvSpPr>
            <a:spLocks noGrp="1"/>
          </p:cNvSpPr>
          <p:nvPr>
            <p:ph type="sldNum" sz="quarter" idx="12"/>
          </p:nvPr>
        </p:nvSpPr>
        <p:spPr>
          <a:noFill/>
        </p:spPr>
        <p:txBody>
          <a:bodyPr/>
          <a:lstStyle/>
          <a:p>
            <a:fld id="{1D284853-0A3D-4DEB-A0D8-4D9047EC2B91}" type="slidenum">
              <a:rPr lang="en-US" smtClean="0"/>
              <a:pPr/>
              <a:t>7</a:t>
            </a:fld>
            <a:endParaRPr lang="en-US" smtClean="0"/>
          </a:p>
        </p:txBody>
      </p:sp>
      <p:sp>
        <p:nvSpPr>
          <p:cNvPr id="13317" name="Rectangle 76"/>
          <p:cNvSpPr>
            <a:spLocks noGrp="1" noChangeArrowheads="1"/>
          </p:cNvSpPr>
          <p:nvPr>
            <p:ph type="body" sz="half" idx="1"/>
          </p:nvPr>
        </p:nvSpPr>
        <p:spPr>
          <a:xfrm>
            <a:off x="381000" y="1600200"/>
            <a:ext cx="4038600" cy="4525963"/>
          </a:xfrm>
        </p:spPr>
        <p:txBody>
          <a:bodyPr/>
          <a:lstStyle/>
          <a:p>
            <a:pPr eaLnBrk="1" hangingPunct="1"/>
            <a:endParaRPr lang="en-US" sz="2800" smtClean="0"/>
          </a:p>
        </p:txBody>
      </p:sp>
      <p:sp>
        <p:nvSpPr>
          <p:cNvPr id="13318" name="Rectangle 2"/>
          <p:cNvSpPr>
            <a:spLocks noGrp="1" noChangeArrowheads="1"/>
          </p:cNvSpPr>
          <p:nvPr>
            <p:ph type="title"/>
          </p:nvPr>
        </p:nvSpPr>
        <p:spPr>
          <a:xfrm>
            <a:off x="457200" y="76200"/>
            <a:ext cx="8229600" cy="1143000"/>
          </a:xfrm>
        </p:spPr>
        <p:txBody>
          <a:bodyPr/>
          <a:lstStyle/>
          <a:p>
            <a:pPr eaLnBrk="1" hangingPunct="1"/>
            <a:r>
              <a:rPr lang="en-US" smtClean="0"/>
              <a:t>Murdocca’s Formal Approach</a:t>
            </a:r>
          </a:p>
        </p:txBody>
      </p:sp>
      <p:graphicFrame>
        <p:nvGraphicFramePr>
          <p:cNvPr id="9505" name="Group 289"/>
          <p:cNvGraphicFramePr>
            <a:graphicFrameLocks noGrp="1"/>
          </p:cNvGraphicFramePr>
          <p:nvPr>
            <p:ph sz="half" idx="2"/>
          </p:nvPr>
        </p:nvGraphicFramePr>
        <p:xfrm>
          <a:off x="533400" y="990600"/>
          <a:ext cx="8153400" cy="6136959"/>
        </p:xfrm>
        <a:graphic>
          <a:graphicData uri="http://schemas.openxmlformats.org/drawingml/2006/table">
            <a:tbl>
              <a:tblPr/>
              <a:tblGrid>
                <a:gridCol w="1631950"/>
                <a:gridCol w="1416050"/>
                <a:gridCol w="2667000"/>
                <a:gridCol w="990600"/>
                <a:gridCol w="1447800"/>
              </a:tblGrid>
              <a:tr h="457200">
                <a:tc rowSpan="2"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Numbers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Encoding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HLL Languages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381000">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Java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C/C++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085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Fixed Point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Unsigned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Radix 2 (Binary)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unsigned int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Signed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Signed Magnitude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810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1’s Complement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2’s Complement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signed int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Excess/Bias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243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Floating Point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IEEE 754 Single-Precision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float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float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2438">
                <a:tc gridSpan="2">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IEEE 754 Double-Precision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double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double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2438">
                <a:tc gridSpan="2">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IEEE 754 Single-Extended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2438">
                <a:tc gridSpan="2">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IEEE 754 Double-Extended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506" name="AutoShape 290"/>
          <p:cNvSpPr>
            <a:spLocks noChangeArrowheads="1"/>
          </p:cNvSpPr>
          <p:nvPr/>
        </p:nvSpPr>
        <p:spPr bwMode="auto">
          <a:xfrm>
            <a:off x="2590800" y="2743200"/>
            <a:ext cx="990600" cy="2438400"/>
          </a:xfrm>
          <a:prstGeom prst="curvedRightArrow">
            <a:avLst>
              <a:gd name="adj1" fmla="val 49231"/>
              <a:gd name="adj2" fmla="val 98462"/>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9507" name="AutoShape 291"/>
          <p:cNvSpPr>
            <a:spLocks noChangeArrowheads="1"/>
          </p:cNvSpPr>
          <p:nvPr/>
        </p:nvSpPr>
        <p:spPr bwMode="auto">
          <a:xfrm>
            <a:off x="2971800" y="4191000"/>
            <a:ext cx="609600" cy="1066800"/>
          </a:xfrm>
          <a:prstGeom prst="curvedRightArrow">
            <a:avLst>
              <a:gd name="adj1" fmla="val 35000"/>
              <a:gd name="adj2" fmla="val 7000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9508" name="Text Box 292"/>
          <p:cNvSpPr txBox="1">
            <a:spLocks noChangeArrowheads="1"/>
          </p:cNvSpPr>
          <p:nvPr/>
        </p:nvSpPr>
        <p:spPr bwMode="auto">
          <a:xfrm>
            <a:off x="1431925" y="3236913"/>
            <a:ext cx="1098550" cy="366712"/>
          </a:xfrm>
          <a:prstGeom prst="rect">
            <a:avLst/>
          </a:prstGeom>
          <a:solidFill>
            <a:schemeClr val="accent1"/>
          </a:solidFill>
          <a:ln w="9525">
            <a:noFill/>
            <a:miter lim="800000"/>
            <a:headEnd/>
            <a:tailEnd/>
          </a:ln>
        </p:spPr>
        <p:txBody>
          <a:bodyPr wrap="none">
            <a:spAutoFit/>
          </a:bodyPr>
          <a:lstStyle/>
          <a:p>
            <a:r>
              <a:rPr lang="en-US"/>
              <a:t>Mantissa</a:t>
            </a:r>
          </a:p>
        </p:txBody>
      </p:sp>
      <p:sp>
        <p:nvSpPr>
          <p:cNvPr id="9509" name="Text Box 293"/>
          <p:cNvSpPr txBox="1">
            <a:spLocks noChangeArrowheads="1"/>
          </p:cNvSpPr>
          <p:nvPr/>
        </p:nvSpPr>
        <p:spPr bwMode="auto">
          <a:xfrm>
            <a:off x="1676400" y="4876800"/>
            <a:ext cx="1149350" cy="366713"/>
          </a:xfrm>
          <a:prstGeom prst="rect">
            <a:avLst/>
          </a:prstGeom>
          <a:solidFill>
            <a:schemeClr val="accent1"/>
          </a:solidFill>
          <a:ln w="9525">
            <a:noFill/>
            <a:miter lim="800000"/>
            <a:headEnd/>
            <a:tailEnd/>
          </a:ln>
        </p:spPr>
        <p:txBody>
          <a:bodyPr wrap="none">
            <a:spAutoFit/>
          </a:bodyPr>
          <a:lstStyle/>
          <a:p>
            <a:r>
              <a:rPr lang="en-US"/>
              <a:t>Exponent</a:t>
            </a:r>
          </a:p>
        </p:txBody>
      </p:sp>
      <p:sp>
        <p:nvSpPr>
          <p:cNvPr id="9510" name="Text Box 294"/>
          <p:cNvSpPr txBox="1">
            <a:spLocks noChangeArrowheads="1"/>
          </p:cNvSpPr>
          <p:nvPr/>
        </p:nvSpPr>
        <p:spPr bwMode="auto">
          <a:xfrm>
            <a:off x="5715000" y="3276600"/>
            <a:ext cx="1377950" cy="366713"/>
          </a:xfrm>
          <a:prstGeom prst="rect">
            <a:avLst/>
          </a:prstGeom>
          <a:solidFill>
            <a:schemeClr val="accent1"/>
          </a:solidFill>
          <a:ln w="9525">
            <a:noFill/>
            <a:miter lim="800000"/>
            <a:headEnd/>
            <a:tailEnd/>
          </a:ln>
        </p:spPr>
        <p:txBody>
          <a:bodyPr wrap="none">
            <a:spAutoFit/>
          </a:bodyPr>
          <a:lstStyle/>
          <a:p>
            <a:r>
              <a:rPr lang="en-US"/>
              <a:t>Checksums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06"/>
                                        </p:tgtEl>
                                        <p:attrNameLst>
                                          <p:attrName>style.visibility</p:attrName>
                                        </p:attrNameLst>
                                      </p:cBhvr>
                                      <p:to>
                                        <p:strVal val="visible"/>
                                      </p:to>
                                    </p:set>
                                    <p:anim calcmode="lin" valueType="num">
                                      <p:cBhvr additive="base">
                                        <p:cTn id="7" dur="500" fill="hold"/>
                                        <p:tgtEl>
                                          <p:spTgt spid="9506"/>
                                        </p:tgtEl>
                                        <p:attrNameLst>
                                          <p:attrName>ppt_x</p:attrName>
                                        </p:attrNameLst>
                                      </p:cBhvr>
                                      <p:tavLst>
                                        <p:tav tm="0">
                                          <p:val>
                                            <p:strVal val="#ppt_x"/>
                                          </p:val>
                                        </p:tav>
                                        <p:tav tm="100000">
                                          <p:val>
                                            <p:strVal val="#ppt_x"/>
                                          </p:val>
                                        </p:tav>
                                      </p:tavLst>
                                    </p:anim>
                                    <p:anim calcmode="lin" valueType="num">
                                      <p:cBhvr additive="base">
                                        <p:cTn id="8" dur="500" fill="hold"/>
                                        <p:tgtEl>
                                          <p:spTgt spid="950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508"/>
                                        </p:tgtEl>
                                        <p:attrNameLst>
                                          <p:attrName>style.visibility</p:attrName>
                                        </p:attrNameLst>
                                      </p:cBhvr>
                                      <p:to>
                                        <p:strVal val="visible"/>
                                      </p:to>
                                    </p:set>
                                    <p:anim calcmode="lin" valueType="num">
                                      <p:cBhvr additive="base">
                                        <p:cTn id="11" dur="500" fill="hold"/>
                                        <p:tgtEl>
                                          <p:spTgt spid="9508"/>
                                        </p:tgtEl>
                                        <p:attrNameLst>
                                          <p:attrName>ppt_x</p:attrName>
                                        </p:attrNameLst>
                                      </p:cBhvr>
                                      <p:tavLst>
                                        <p:tav tm="0">
                                          <p:val>
                                            <p:strVal val="#ppt_x"/>
                                          </p:val>
                                        </p:tav>
                                        <p:tav tm="100000">
                                          <p:val>
                                            <p:strVal val="#ppt_x"/>
                                          </p:val>
                                        </p:tav>
                                      </p:tavLst>
                                    </p:anim>
                                    <p:anim calcmode="lin" valueType="num">
                                      <p:cBhvr additive="base">
                                        <p:cTn id="12" dur="500" fill="hold"/>
                                        <p:tgtEl>
                                          <p:spTgt spid="950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507"/>
                                        </p:tgtEl>
                                        <p:attrNameLst>
                                          <p:attrName>style.visibility</p:attrName>
                                        </p:attrNameLst>
                                      </p:cBhvr>
                                      <p:to>
                                        <p:strVal val="visible"/>
                                      </p:to>
                                    </p:set>
                                    <p:anim calcmode="lin" valueType="num">
                                      <p:cBhvr additive="base">
                                        <p:cTn id="17" dur="500" fill="hold"/>
                                        <p:tgtEl>
                                          <p:spTgt spid="9507"/>
                                        </p:tgtEl>
                                        <p:attrNameLst>
                                          <p:attrName>ppt_x</p:attrName>
                                        </p:attrNameLst>
                                      </p:cBhvr>
                                      <p:tavLst>
                                        <p:tav tm="0">
                                          <p:val>
                                            <p:strVal val="#ppt_x"/>
                                          </p:val>
                                        </p:tav>
                                        <p:tav tm="100000">
                                          <p:val>
                                            <p:strVal val="#ppt_x"/>
                                          </p:val>
                                        </p:tav>
                                      </p:tavLst>
                                    </p:anim>
                                    <p:anim calcmode="lin" valueType="num">
                                      <p:cBhvr additive="base">
                                        <p:cTn id="18" dur="500" fill="hold"/>
                                        <p:tgtEl>
                                          <p:spTgt spid="950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509"/>
                                        </p:tgtEl>
                                        <p:attrNameLst>
                                          <p:attrName>style.visibility</p:attrName>
                                        </p:attrNameLst>
                                      </p:cBhvr>
                                      <p:to>
                                        <p:strVal val="visible"/>
                                      </p:to>
                                    </p:set>
                                    <p:anim calcmode="lin" valueType="num">
                                      <p:cBhvr additive="base">
                                        <p:cTn id="21" dur="500" fill="hold"/>
                                        <p:tgtEl>
                                          <p:spTgt spid="9509"/>
                                        </p:tgtEl>
                                        <p:attrNameLst>
                                          <p:attrName>ppt_x</p:attrName>
                                        </p:attrNameLst>
                                      </p:cBhvr>
                                      <p:tavLst>
                                        <p:tav tm="0">
                                          <p:val>
                                            <p:strVal val="#ppt_x"/>
                                          </p:val>
                                        </p:tav>
                                        <p:tav tm="100000">
                                          <p:val>
                                            <p:strVal val="#ppt_x"/>
                                          </p:val>
                                        </p:tav>
                                      </p:tavLst>
                                    </p:anim>
                                    <p:anim calcmode="lin" valueType="num">
                                      <p:cBhvr additive="base">
                                        <p:cTn id="22" dur="500" fill="hold"/>
                                        <p:tgtEl>
                                          <p:spTgt spid="950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510"/>
                                        </p:tgtEl>
                                        <p:attrNameLst>
                                          <p:attrName>style.visibility</p:attrName>
                                        </p:attrNameLst>
                                      </p:cBhvr>
                                      <p:to>
                                        <p:strVal val="visible"/>
                                      </p:to>
                                    </p:set>
                                    <p:anim calcmode="lin" valueType="num">
                                      <p:cBhvr additive="base">
                                        <p:cTn id="27" dur="500" fill="hold"/>
                                        <p:tgtEl>
                                          <p:spTgt spid="9510"/>
                                        </p:tgtEl>
                                        <p:attrNameLst>
                                          <p:attrName>ppt_x</p:attrName>
                                        </p:attrNameLst>
                                      </p:cBhvr>
                                      <p:tavLst>
                                        <p:tav tm="0">
                                          <p:val>
                                            <p:strVal val="#ppt_x"/>
                                          </p:val>
                                        </p:tav>
                                        <p:tav tm="100000">
                                          <p:val>
                                            <p:strVal val="#ppt_x"/>
                                          </p:val>
                                        </p:tav>
                                      </p:tavLst>
                                    </p:anim>
                                    <p:anim calcmode="lin" valueType="num">
                                      <p:cBhvr additive="base">
                                        <p:cTn id="28" dur="500" fill="hold"/>
                                        <p:tgtEl>
                                          <p:spTgt spid="95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6" grpId="0" animBg="1"/>
      <p:bldP spid="9507" grpId="0" animBg="1"/>
      <p:bldP spid="9508" grpId="0" animBg="1"/>
      <p:bldP spid="9509" grpId="0" animBg="1"/>
      <p:bldP spid="95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4"/>
          <p:cNvSpPr>
            <a:spLocks noGrp="1"/>
          </p:cNvSpPr>
          <p:nvPr>
            <p:ph type="dt" sz="quarter" idx="10"/>
          </p:nvPr>
        </p:nvSpPr>
        <p:spPr>
          <a:noFill/>
        </p:spPr>
        <p:txBody>
          <a:bodyPr/>
          <a:lstStyle/>
          <a:p>
            <a:r>
              <a:rPr lang="en-US" dirty="0" smtClean="0"/>
              <a:t>Fall 2011</a:t>
            </a:r>
            <a:endParaRPr lang="en-US" dirty="0" smtClean="0"/>
          </a:p>
        </p:txBody>
      </p:sp>
      <p:sp>
        <p:nvSpPr>
          <p:cNvPr id="1028" name="Footer Placeholder 5"/>
          <p:cNvSpPr>
            <a:spLocks noGrp="1"/>
          </p:cNvSpPr>
          <p:nvPr>
            <p:ph type="ftr" sz="quarter" idx="11"/>
          </p:nvPr>
        </p:nvSpPr>
        <p:spPr>
          <a:noFill/>
        </p:spPr>
        <p:txBody>
          <a:bodyPr/>
          <a:lstStyle/>
          <a:p>
            <a:r>
              <a:rPr lang="en-US" smtClean="0"/>
              <a:t>SYSC 5704: Elements of Computer Systems</a:t>
            </a:r>
          </a:p>
        </p:txBody>
      </p:sp>
      <p:sp>
        <p:nvSpPr>
          <p:cNvPr id="1029" name="Slide Number Placeholder 6"/>
          <p:cNvSpPr>
            <a:spLocks noGrp="1"/>
          </p:cNvSpPr>
          <p:nvPr>
            <p:ph type="sldNum" sz="quarter" idx="12"/>
          </p:nvPr>
        </p:nvSpPr>
        <p:spPr>
          <a:noFill/>
        </p:spPr>
        <p:txBody>
          <a:bodyPr/>
          <a:lstStyle/>
          <a:p>
            <a:fld id="{0294DFE5-6BAA-4B76-A9C3-54909AFDE64D}" type="slidenum">
              <a:rPr lang="en-US" smtClean="0"/>
              <a:pPr/>
              <a:t>8</a:t>
            </a:fld>
            <a:endParaRPr lang="en-US" smtClean="0"/>
          </a:p>
        </p:txBody>
      </p:sp>
      <p:sp>
        <p:nvSpPr>
          <p:cNvPr id="1030" name="Rectangle 2"/>
          <p:cNvSpPr>
            <a:spLocks noGrp="1" noChangeArrowheads="1"/>
          </p:cNvSpPr>
          <p:nvPr>
            <p:ph type="title"/>
          </p:nvPr>
        </p:nvSpPr>
        <p:spPr/>
        <p:txBody>
          <a:bodyPr/>
          <a:lstStyle/>
          <a:p>
            <a:pPr eaLnBrk="1" hangingPunct="1"/>
            <a:r>
              <a:rPr lang="en-US" sz="4000" smtClean="0"/>
              <a:t>Unsigned Number Representation</a:t>
            </a:r>
          </a:p>
        </p:txBody>
      </p:sp>
      <p:sp>
        <p:nvSpPr>
          <p:cNvPr id="1031" name="Rectangle 5"/>
          <p:cNvSpPr>
            <a:spLocks noGrp="1" noChangeArrowheads="1"/>
          </p:cNvSpPr>
          <p:nvPr>
            <p:ph type="body" sz="half" idx="1"/>
          </p:nvPr>
        </p:nvSpPr>
        <p:spPr>
          <a:xfrm>
            <a:off x="457200" y="1600200"/>
            <a:ext cx="7848600" cy="4525963"/>
          </a:xfrm>
        </p:spPr>
        <p:txBody>
          <a:bodyPr/>
          <a:lstStyle/>
          <a:p>
            <a:pPr eaLnBrk="1" hangingPunct="1">
              <a:lnSpc>
                <a:spcPct val="80000"/>
              </a:lnSpc>
              <a:buFontTx/>
              <a:buNone/>
            </a:pPr>
            <a:r>
              <a:rPr lang="en-US" sz="2400" smtClean="0"/>
              <a:t>N.B. Using Murdocca’s language, fixed point with zero-length fraction</a:t>
            </a:r>
          </a:p>
          <a:p>
            <a:pPr eaLnBrk="1" hangingPunct="1">
              <a:lnSpc>
                <a:spcPct val="80000"/>
              </a:lnSpc>
              <a:buFontTx/>
              <a:buNone/>
            </a:pPr>
            <a:endParaRPr lang="en-US" sz="2400" smtClean="0"/>
          </a:p>
          <a:p>
            <a:pPr eaLnBrk="1" hangingPunct="1">
              <a:lnSpc>
                <a:spcPct val="80000"/>
              </a:lnSpc>
              <a:buFontTx/>
              <a:buNone/>
            </a:pPr>
            <a:r>
              <a:rPr lang="en-US" sz="2400" smtClean="0">
                <a:solidFill>
                  <a:schemeClr val="accent2"/>
                </a:solidFill>
              </a:rPr>
              <a:t>If </a:t>
            </a:r>
            <a:r>
              <a:rPr lang="en-US" sz="2400" smtClean="0"/>
              <a:t>an n-bit sequence of binary digits is </a:t>
            </a:r>
            <a:r>
              <a:rPr lang="en-US" sz="2400" smtClean="0">
                <a:solidFill>
                  <a:schemeClr val="accent2"/>
                </a:solidFill>
              </a:rPr>
              <a:t>interpreted</a:t>
            </a:r>
            <a:r>
              <a:rPr lang="en-US" sz="2400" smtClean="0"/>
              <a:t> as an </a:t>
            </a:r>
            <a:r>
              <a:rPr lang="en-US" sz="2400" smtClean="0">
                <a:solidFill>
                  <a:schemeClr val="accent2"/>
                </a:solidFill>
              </a:rPr>
              <a:t>unsigned integer</a:t>
            </a:r>
            <a:r>
              <a:rPr lang="en-US" sz="2400" smtClean="0"/>
              <a:t> A, its value is </a:t>
            </a:r>
          </a:p>
          <a:p>
            <a:pPr eaLnBrk="1" hangingPunct="1">
              <a:lnSpc>
                <a:spcPct val="80000"/>
              </a:lnSpc>
            </a:pPr>
            <a:endParaRPr lang="en-US" sz="2400" smtClean="0"/>
          </a:p>
          <a:p>
            <a:pPr eaLnBrk="1" hangingPunct="1">
              <a:lnSpc>
                <a:spcPct val="80000"/>
              </a:lnSpc>
            </a:pPr>
            <a:endParaRPr lang="en-US" sz="2400" smtClean="0"/>
          </a:p>
          <a:p>
            <a:pPr eaLnBrk="1" hangingPunct="1">
              <a:lnSpc>
                <a:spcPct val="80000"/>
              </a:lnSpc>
            </a:pPr>
            <a:endParaRPr lang="en-US" sz="2400" smtClean="0"/>
          </a:p>
          <a:p>
            <a:pPr eaLnBrk="1" hangingPunct="1">
              <a:lnSpc>
                <a:spcPct val="80000"/>
              </a:lnSpc>
            </a:pPr>
            <a:r>
              <a:rPr lang="en-US" sz="2400" smtClean="0"/>
              <a:t>Exercise: Convert 10110</a:t>
            </a:r>
            <a:r>
              <a:rPr lang="en-US" sz="2400" baseline="-25000" smtClean="0">
                <a:solidFill>
                  <a:schemeClr val="accent2"/>
                </a:solidFill>
              </a:rPr>
              <a:t>2</a:t>
            </a:r>
            <a:r>
              <a:rPr lang="en-US" sz="2400" smtClean="0"/>
              <a:t> to decimal</a:t>
            </a:r>
          </a:p>
          <a:p>
            <a:pPr eaLnBrk="1" hangingPunct="1">
              <a:lnSpc>
                <a:spcPct val="80000"/>
              </a:lnSpc>
            </a:pPr>
            <a:r>
              <a:rPr lang="en-US" sz="2400" smtClean="0"/>
              <a:t>Exercise: Convert 147</a:t>
            </a:r>
            <a:r>
              <a:rPr lang="en-US" sz="2400" baseline="-25000" smtClean="0">
                <a:solidFill>
                  <a:schemeClr val="accent2"/>
                </a:solidFill>
              </a:rPr>
              <a:t>10</a:t>
            </a:r>
            <a:r>
              <a:rPr lang="en-US" sz="2400" smtClean="0"/>
              <a:t> to binary</a:t>
            </a:r>
          </a:p>
          <a:p>
            <a:pPr lvl="1" eaLnBrk="1" hangingPunct="1">
              <a:lnSpc>
                <a:spcPct val="80000"/>
              </a:lnSpc>
            </a:pPr>
            <a:r>
              <a:rPr lang="en-US" sz="2000" smtClean="0"/>
              <a:t>Using division-remainder method</a:t>
            </a:r>
          </a:p>
          <a:p>
            <a:pPr eaLnBrk="1" hangingPunct="1">
              <a:lnSpc>
                <a:spcPct val="80000"/>
              </a:lnSpc>
            </a:pPr>
            <a:r>
              <a:rPr lang="en-US" sz="2400" smtClean="0"/>
              <a:t>Question: What is the range of a n-bit unsigned number ?</a:t>
            </a:r>
          </a:p>
        </p:txBody>
      </p:sp>
      <p:graphicFrame>
        <p:nvGraphicFramePr>
          <p:cNvPr id="1026" name="Object 9"/>
          <p:cNvGraphicFramePr>
            <a:graphicFrameLocks noChangeAspect="1"/>
          </p:cNvGraphicFramePr>
          <p:nvPr>
            <p:ph sz="half" idx="2"/>
          </p:nvPr>
        </p:nvGraphicFramePr>
        <p:xfrm>
          <a:off x="5410200" y="3048000"/>
          <a:ext cx="2133600" cy="1250950"/>
        </p:xfrm>
        <a:graphic>
          <a:graphicData uri="http://schemas.openxmlformats.org/presentationml/2006/ole">
            <p:oleObj spid="_x0000_s1026" name="Equation" r:id="rId5" imgW="736560" imgH="431640" progId="Equation.3">
              <p:embed/>
            </p:oleObj>
          </a:graphicData>
        </a:graphic>
      </p:graphicFrame>
    </p:spTree>
    <p:custDataLst>
      <p:tags r:id="rId2"/>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r>
              <a:rPr lang="en-US" dirty="0" smtClean="0"/>
              <a:t>Fall 2011</a:t>
            </a:r>
            <a:endParaRPr lang="en-US" dirty="0" smtClean="0"/>
          </a:p>
        </p:txBody>
      </p:sp>
      <p:sp>
        <p:nvSpPr>
          <p:cNvPr id="14339" name="Footer Placeholder 4"/>
          <p:cNvSpPr>
            <a:spLocks noGrp="1"/>
          </p:cNvSpPr>
          <p:nvPr>
            <p:ph type="ftr" sz="quarter" idx="11"/>
          </p:nvPr>
        </p:nvSpPr>
        <p:spPr>
          <a:noFill/>
        </p:spPr>
        <p:txBody>
          <a:bodyPr/>
          <a:lstStyle/>
          <a:p>
            <a:r>
              <a:rPr lang="en-US" smtClean="0"/>
              <a:t>SYSC 5704: Elements of Computer Systems</a:t>
            </a:r>
          </a:p>
        </p:txBody>
      </p:sp>
      <p:sp>
        <p:nvSpPr>
          <p:cNvPr id="14340" name="Slide Number Placeholder 5"/>
          <p:cNvSpPr>
            <a:spLocks noGrp="1"/>
          </p:cNvSpPr>
          <p:nvPr>
            <p:ph type="sldNum" sz="quarter" idx="12"/>
          </p:nvPr>
        </p:nvSpPr>
        <p:spPr>
          <a:noFill/>
        </p:spPr>
        <p:txBody>
          <a:bodyPr/>
          <a:lstStyle/>
          <a:p>
            <a:fld id="{A2F40FEC-6C5C-4984-9783-A3D41CBF36DF}" type="slidenum">
              <a:rPr lang="en-US" smtClean="0"/>
              <a:pPr/>
              <a:t>9</a:t>
            </a:fld>
            <a:endParaRPr lang="en-US" smtClean="0"/>
          </a:p>
        </p:txBody>
      </p:sp>
      <p:sp>
        <p:nvSpPr>
          <p:cNvPr id="14341" name="Rectangle 2"/>
          <p:cNvSpPr>
            <a:spLocks noGrp="1" noChangeArrowheads="1"/>
          </p:cNvSpPr>
          <p:nvPr>
            <p:ph type="title"/>
          </p:nvPr>
        </p:nvSpPr>
        <p:spPr/>
        <p:txBody>
          <a:bodyPr/>
          <a:lstStyle/>
          <a:p>
            <a:pPr eaLnBrk="1" hangingPunct="1"/>
            <a:r>
              <a:rPr lang="en-US" smtClean="0"/>
              <a:t>Binary Representation</a:t>
            </a:r>
            <a:r>
              <a:rPr lang="en-US" smtClean="0">
                <a:solidFill>
                  <a:schemeClr val="accent1"/>
                </a:solidFill>
              </a:rPr>
              <a:t>s</a:t>
            </a:r>
          </a:p>
        </p:txBody>
      </p:sp>
      <p:pic>
        <p:nvPicPr>
          <p:cNvPr id="14342" name="Picture 5"/>
          <p:cNvPicPr>
            <a:picLocks noGrp="1" noChangeAspect="1" noChangeArrowheads="1"/>
          </p:cNvPicPr>
          <p:nvPr>
            <p:ph type="body" idx="1"/>
          </p:nvPr>
        </p:nvPicPr>
        <p:blipFill>
          <a:blip r:embed="rId4" cstate="print"/>
          <a:srcRect/>
          <a:stretch>
            <a:fillRect/>
          </a:stretch>
        </p:blipFill>
        <p:spPr/>
      </p:pic>
      <p:sp>
        <p:nvSpPr>
          <p:cNvPr id="14343" name="Text Box 8"/>
          <p:cNvSpPr txBox="1">
            <a:spLocks noChangeArrowheads="1"/>
          </p:cNvSpPr>
          <p:nvPr/>
        </p:nvSpPr>
        <p:spPr bwMode="auto">
          <a:xfrm>
            <a:off x="60325" y="493713"/>
            <a:ext cx="184150" cy="366712"/>
          </a:xfrm>
          <a:prstGeom prst="rect">
            <a:avLst/>
          </a:prstGeom>
          <a:noFill/>
          <a:ln w="9525">
            <a:noFill/>
            <a:miter lim="800000"/>
            <a:headEnd/>
            <a:tailEnd/>
          </a:ln>
        </p:spPr>
        <p:txBody>
          <a:bodyPr wrap="none">
            <a:spAutoFit/>
          </a:bodyPr>
          <a:lstStyle/>
          <a:p>
            <a:endParaRPr lang="en-US"/>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FIBDISPLAYKEYWORDS" val="True"/>
  <p:tag name="PRRESPONSE4" val="7"/>
  <p:tag name="PRRESPONSE8" val="3"/>
  <p:tag name="POWERPOINTVERSION" val="12.0"/>
  <p:tag name="ANSWERNOWSTYLE" val="-1"/>
  <p:tag name="COUNTDOWNSECONDS" val="10"/>
  <p:tag name="BACKUPMAINTENANCE" val="7"/>
  <p:tag name="AUTOUPDATEALIASES" val="True"/>
  <p:tag name="BUBBLESIZEVISIBLE" val="True"/>
  <p:tag name="CUSTOMCELLFORECOLOR" val="-16777216"/>
  <p:tag name="USESCHEMECOLORS" val="True"/>
  <p:tag name="AUTOSIZEGRID" val="True"/>
  <p:tag name="CHARTLABELS" val="0"/>
  <p:tag name="INCLUDEPPT" val="True"/>
  <p:tag name="ZEROBASED" val="False"/>
  <p:tag name="FIBNUMRESULTS" val="5"/>
  <p:tag name="PRRESPONSE3" val="8"/>
  <p:tag name="PRRESPONSE9" val="2"/>
  <p:tag name="USESECONDARYMONITOR" val="True"/>
  <p:tag name="RESPCOUNTERFORMAT" val="0"/>
  <p:tag name="CHARTVALUEFORMAT" val="0%"/>
  <p:tag name="TEAMSINLEADERBOARD" val="5"/>
  <p:tag name="CUSTOMGRIDBACKCOLOR" val="-2830136"/>
  <p:tag name="DISPLAYDEVICENUMBER" val="True"/>
  <p:tag name="GRIDPOSITION" val="1"/>
  <p:tag name="PARTLISTDEFAULT" val="0"/>
  <p:tag name="AUTOADJUSTPARTRANGE" val="True"/>
  <p:tag name="PRRESPONSE1" val="10"/>
  <p:tag name="PRRESPONSE7" val="4"/>
  <p:tag name="BULLETTYPE" val="3"/>
  <p:tag name="NUMRESPONSES" val="1"/>
  <p:tag name="PARTICIPANTSINLEADERBOARD" val="5"/>
  <p:tag name="CUSTOMCELLBACKCOLOR1" val="-657956"/>
  <p:tag name="GRIDOPACITY" val="90"/>
  <p:tag name="MULTIRESPDIVISOR" val="1"/>
  <p:tag name="CHARTSCALE" val="True"/>
  <p:tag name="PRRESPONSE5" val="6"/>
  <p:tag name="SHOWBARVISIBLE" val="True"/>
  <p:tag name="BACKUPSESSIONS" val="True"/>
  <p:tag name="BUBBLEVALUEFORMAT" val="0.0"/>
  <p:tag name="DISPLAYDEVICEID" val="True"/>
  <p:tag name="CORRECTPOINTVALUE" val="100"/>
  <p:tag name="FIBINCLUDEOTHER" val="True"/>
  <p:tag name="TPVERSION" val="2008"/>
  <p:tag name="REVIEWONLY" val="False"/>
  <p:tag name="CUSTOMCELLBACKCOLOR3" val="-268652"/>
  <p:tag name="RESETCHARTS" val="True"/>
  <p:tag name="PRRESPONSE2" val="9"/>
  <p:tag name="RESPCOUNTERSTYLE" val="-1"/>
  <p:tag name="BUBBLEGROUPING" val="3"/>
  <p:tag name="INCORRECTPOINTVALUE" val="0"/>
  <p:tag name="PRRESPONSE10" val="1"/>
  <p:tag name="MAXRESPONDERS" val="5"/>
  <p:tag name="REALTIMEBACKUP" val="False"/>
  <p:tag name="INPUTSOURCE" val="1"/>
  <p:tag name="CHARTCOLORS" val="0"/>
  <p:tag name="ROTATIONINTERVAL" val="2"/>
  <p:tag name="PRRESPONSE6" val="5"/>
  <p:tag name="FIBDISPLAYRESULTS" val="True"/>
  <p:tag name="COUNTDOWNSTYLE" val="-1"/>
  <p:tag name="GRIDSIZE" val="{Width=800, Height=600}"/>
  <p:tag name="CUSTOMCELLBACKCOLOR4" val="-8355712"/>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3718</TotalTime>
  <Words>3867</Words>
  <Application>Microsoft Office PowerPoint</Application>
  <PresentationFormat>On-screen Show (4:3)</PresentationFormat>
  <Paragraphs>587</Paragraphs>
  <Slides>45</Slides>
  <Notes>26</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Default Design</vt:lpstr>
      <vt:lpstr>Equation</vt:lpstr>
      <vt:lpstr>Data Representation Also called Encoding</vt:lpstr>
      <vt:lpstr>Objectives</vt:lpstr>
      <vt:lpstr>Why (Data) Representation First ?</vt:lpstr>
      <vt:lpstr>Fixed Length  Range</vt:lpstr>
      <vt:lpstr>Fixed Length  Overflow</vt:lpstr>
      <vt:lpstr>Data Types in a Couple of Programming Languages</vt:lpstr>
      <vt:lpstr>Murdocca’s Formal Approach</vt:lpstr>
      <vt:lpstr>Unsigned Number Representation</vt:lpstr>
      <vt:lpstr>Binary Representations</vt:lpstr>
      <vt:lpstr>Unsigned Overflow</vt:lpstr>
      <vt:lpstr>Signed Number Representations</vt:lpstr>
      <vt:lpstr>Diminished Radix Complement</vt:lpstr>
      <vt:lpstr>2’s Complement  - Radix Complement</vt:lpstr>
      <vt:lpstr>Two’s Complement Overflow - Addition</vt:lpstr>
      <vt:lpstr>Two’s Complement Overflow - Subtraction</vt:lpstr>
      <vt:lpstr>Two’s complement representation and arithmetic</vt:lpstr>
      <vt:lpstr>Block diagram for addition/subtraction</vt:lpstr>
      <vt:lpstr>Adders</vt:lpstr>
      <vt:lpstr>Multiplication</vt:lpstr>
      <vt:lpstr>Slide 20</vt:lpstr>
      <vt:lpstr>Computer Architecture: Arithmetic</vt:lpstr>
      <vt:lpstr>Murdocca Example: Booth</vt:lpstr>
      <vt:lpstr>Array  Multiplier</vt:lpstr>
      <vt:lpstr>Slide 24</vt:lpstr>
      <vt:lpstr>Floating-point representation</vt:lpstr>
      <vt:lpstr>Normalization</vt:lpstr>
      <vt:lpstr>IEEE 754 Standard</vt:lpstr>
      <vt:lpstr>Ranges in typical 32-bit formats</vt:lpstr>
      <vt:lpstr>Floating Point Density </vt:lpstr>
      <vt:lpstr>IEEE 754 Format parameters</vt:lpstr>
      <vt:lpstr>Floating-point arithmetic</vt:lpstr>
      <vt:lpstr>Floating Point Overflow</vt:lpstr>
      <vt:lpstr>Slide 33</vt:lpstr>
      <vt:lpstr>Multiplication/division</vt:lpstr>
      <vt:lpstr>Slide 35</vt:lpstr>
      <vt:lpstr>Slide 36</vt:lpstr>
      <vt:lpstr>Precision considerations</vt:lpstr>
      <vt:lpstr>Rounding</vt:lpstr>
      <vt:lpstr>Rounding</vt:lpstr>
      <vt:lpstr>Intermediate calculations</vt:lpstr>
      <vt:lpstr>Programming Implications</vt:lpstr>
      <vt:lpstr>Case Study: Ariane Rocket</vt:lpstr>
      <vt:lpstr>Character  Encoding</vt:lpstr>
      <vt:lpstr>UNICODE</vt:lpstr>
      <vt:lpstr>Next Lecture</vt:lpstr>
    </vt:vector>
  </TitlesOfParts>
  <Company>Carleton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multilevel machines</dc:title>
  <dc:creator>cheryl</dc:creator>
  <cp:lastModifiedBy>Greg Franks</cp:lastModifiedBy>
  <cp:revision>247</cp:revision>
  <dcterms:created xsi:type="dcterms:W3CDTF">2008-07-21T18:02:15Z</dcterms:created>
  <dcterms:modified xsi:type="dcterms:W3CDTF">2011-09-20T18:29:20Z</dcterms:modified>
</cp:coreProperties>
</file>