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9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9977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9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9857312722948867"/>
          <c:y val="9.1139240506329128E-2"/>
          <c:w val="0.78953626634958385"/>
          <c:h val="0.65822784810126578"/>
        </c:manualLayout>
      </c:layout>
      <c:barChart>
        <c:barDir val="col"/>
        <c:grouping val="clustered"/>
        <c:ser>
          <c:idx val="0"/>
          <c:order val="0"/>
          <c:tx>
            <c:strRef>
              <c:f>lower!$H$3</c:f>
              <c:strCache>
                <c:ptCount val="1"/>
                <c:pt idx="0">
                  <c:v>lower1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</c:spPr>
          <c:cat>
            <c:strRef>
              <c:f>lower!$G$11:$G$21</c:f>
              <c:strCache>
                <c:ptCount val="11"/>
                <c:pt idx="0">
                  <c:v>256</c:v>
                </c:pt>
                <c:pt idx="1">
                  <c:v>512</c:v>
                </c:pt>
                <c:pt idx="2">
                  <c:v>1k</c:v>
                </c:pt>
                <c:pt idx="3">
                  <c:v>2k</c:v>
                </c:pt>
                <c:pt idx="4">
                  <c:v>4k</c:v>
                </c:pt>
                <c:pt idx="5">
                  <c:v>8k</c:v>
                </c:pt>
                <c:pt idx="6">
                  <c:v>16k</c:v>
                </c:pt>
                <c:pt idx="7">
                  <c:v>32k</c:v>
                </c:pt>
                <c:pt idx="8">
                  <c:v>64k</c:v>
                </c:pt>
                <c:pt idx="9">
                  <c:v>128k</c:v>
                </c:pt>
                <c:pt idx="10">
                  <c:v>256k</c:v>
                </c:pt>
              </c:strCache>
            </c:strRef>
          </c:cat>
          <c:val>
            <c:numRef>
              <c:f>lower!$H$11:$H$21</c:f>
              <c:numCache>
                <c:formatCode>General</c:formatCode>
                <c:ptCount val="11"/>
                <c:pt idx="0">
                  <c:v>2.6600000000000094E-4</c:v>
                </c:pt>
                <c:pt idx="1">
                  <c:v>1.0330000000000001E-3</c:v>
                </c:pt>
                <c:pt idx="2">
                  <c:v>4.0660000000000002E-3</c:v>
                </c:pt>
                <c:pt idx="3">
                  <c:v>1.6677999999999998E-2</c:v>
                </c:pt>
                <c:pt idx="4">
                  <c:v>6.7395000000000024E-2</c:v>
                </c:pt>
                <c:pt idx="5">
                  <c:v>0.27087400000000073</c:v>
                </c:pt>
                <c:pt idx="6">
                  <c:v>1.082465</c:v>
                </c:pt>
                <c:pt idx="7">
                  <c:v>4.9645389999999869</c:v>
                </c:pt>
                <c:pt idx="8">
                  <c:v>20.063251000000001</c:v>
                </c:pt>
                <c:pt idx="9">
                  <c:v>80.142791999999858</c:v>
                </c:pt>
                <c:pt idx="10">
                  <c:v>341.59563100000003</c:v>
                </c:pt>
              </c:numCache>
            </c:numRef>
          </c:val>
        </c:ser>
        <c:ser>
          <c:idx val="1"/>
          <c:order val="1"/>
          <c:tx>
            <c:strRef>
              <c:f>lower!$I$3</c:f>
              <c:strCache>
                <c:ptCount val="1"/>
                <c:pt idx="0">
                  <c:v>lower2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</c:spPr>
          <c:cat>
            <c:strRef>
              <c:f>lower!$G$11:$G$21</c:f>
              <c:strCache>
                <c:ptCount val="11"/>
                <c:pt idx="0">
                  <c:v>256</c:v>
                </c:pt>
                <c:pt idx="1">
                  <c:v>512</c:v>
                </c:pt>
                <c:pt idx="2">
                  <c:v>1k</c:v>
                </c:pt>
                <c:pt idx="3">
                  <c:v>2k</c:v>
                </c:pt>
                <c:pt idx="4">
                  <c:v>4k</c:v>
                </c:pt>
                <c:pt idx="5">
                  <c:v>8k</c:v>
                </c:pt>
                <c:pt idx="6">
                  <c:v>16k</c:v>
                </c:pt>
                <c:pt idx="7">
                  <c:v>32k</c:v>
                </c:pt>
                <c:pt idx="8">
                  <c:v>64k</c:v>
                </c:pt>
                <c:pt idx="9">
                  <c:v>128k</c:v>
                </c:pt>
                <c:pt idx="10">
                  <c:v>256k</c:v>
                </c:pt>
              </c:strCache>
            </c:strRef>
          </c:cat>
          <c:val>
            <c:numRef>
              <c:f>lower!$I$11:$I$21</c:f>
              <c:numCache>
                <c:formatCode>General</c:formatCode>
                <c:ptCount val="11"/>
                <c:pt idx="0">
                  <c:v>6.000000000000023E-6</c:v>
                </c:pt>
                <c:pt idx="1">
                  <c:v>1.2000000000000041E-5</c:v>
                </c:pt>
                <c:pt idx="2">
                  <c:v>2.4000000000000072E-5</c:v>
                </c:pt>
                <c:pt idx="3">
                  <c:v>4.8000000000000137E-5</c:v>
                </c:pt>
                <c:pt idx="4">
                  <c:v>9.5000000000000317E-5</c:v>
                </c:pt>
                <c:pt idx="5">
                  <c:v>1.9100000000000077E-4</c:v>
                </c:pt>
                <c:pt idx="6">
                  <c:v>3.8200000000000094E-4</c:v>
                </c:pt>
                <c:pt idx="7">
                  <c:v>8.0800000000000067E-4</c:v>
                </c:pt>
                <c:pt idx="8">
                  <c:v>1.6150000000000032E-3</c:v>
                </c:pt>
                <c:pt idx="9">
                  <c:v>3.2290000000000062E-3</c:v>
                </c:pt>
                <c:pt idx="10">
                  <c:v>6.6940000000000003E-3</c:v>
                </c:pt>
              </c:numCache>
            </c:numRef>
          </c:val>
        </c:ser>
        <c:axId val="132576000"/>
        <c:axId val="132578688"/>
      </c:barChart>
      <c:catAx>
        <c:axId val="132576000"/>
        <c:scaling>
          <c:orientation val="minMax"/>
        </c:scaling>
        <c:axPos val="b"/>
        <c:numFmt formatCode="General" sourceLinked="1"/>
        <c:tickLblPos val="nextTo"/>
        <c:txPr>
          <a:bodyPr rot="-5400000" vert="horz"/>
          <a:lstStyle/>
          <a:p>
            <a:pPr>
              <a:defRPr>
                <a:latin typeface="Calibri" pitchFamily="34" charset="0"/>
              </a:defRPr>
            </a:pPr>
            <a:endParaRPr lang="en-US"/>
          </a:p>
        </c:txPr>
        <c:crossAx val="132578688"/>
        <c:crossesAt val="1.0000000000000044E-6"/>
        <c:auto val="1"/>
        <c:lblAlgn val="ctr"/>
        <c:lblOffset val="100"/>
        <c:tickLblSkip val="1"/>
        <c:tickMarkSkip val="1"/>
      </c:catAx>
      <c:valAx>
        <c:axId val="132578688"/>
        <c:scaling>
          <c:logBase val="10"/>
          <c:orientation val="minMax"/>
        </c:scaling>
        <c:axPos val="l"/>
        <c:majorGridlines/>
        <c:numFmt formatCode="General" sourceLinked="1"/>
        <c:tickLblPos val="nextTo"/>
        <c:spPr>
          <a:ln>
            <a:noFill/>
          </a:ln>
        </c:spPr>
        <c:txPr>
          <a:bodyPr rot="0" vert="horz"/>
          <a:lstStyle/>
          <a:p>
            <a:pPr>
              <a:defRPr>
                <a:latin typeface="Calibri" pitchFamily="34" charset="0"/>
              </a:defRPr>
            </a:pPr>
            <a:endParaRPr lang="en-US"/>
          </a:p>
        </c:txPr>
        <c:crossAx val="132576000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>
                <a:latin typeface="Calibri" pitchFamily="34" charset="0"/>
              </a:defRPr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>
                <a:latin typeface="Calibri" pitchFamily="34" charset="0"/>
              </a:defRPr>
            </a:pPr>
            <a:endParaRPr lang="en-US"/>
          </a:p>
        </c:txPr>
      </c:legendEntry>
      <c:layout>
        <c:manualLayout>
          <c:xMode val="edge"/>
          <c:yMode val="edge"/>
          <c:x val="0.1972394772967429"/>
          <c:y val="0.15588703001366891"/>
          <c:w val="0.25089179548156954"/>
          <c:h val="9.8734177215190067E-2"/>
        </c:manualLayout>
      </c:layout>
      <c:txPr>
        <a:bodyPr/>
        <a:lstStyle/>
        <a:p>
          <a:pPr>
            <a:defRPr>
              <a:latin typeface="Calibri" pitchFamily="34" charset="0"/>
            </a:defRPr>
          </a:pPr>
          <a:endParaRPr lang="en-US"/>
        </a:p>
      </c:txPr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036600" cy="46368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0" marR="0" lvl="0" indent="0" algn="l" rtl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1400"/>
            </a:pPr>
            <a:endParaRPr lang="fr-CA" sz="14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3961440" y="0"/>
            <a:ext cx="3036600" cy="46368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0" marR="0" lvl="0" indent="0" algn="r" rtl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1400"/>
            </a:pPr>
            <a:fld id="{75FA09D8-ABEE-40D3-8044-544383647A0F}" type="datetimeFigureOut">
              <a:rPr/>
              <a:pPr marL="0" marR="0" lvl="0" indent="0" algn="r" rtl="0" hangingPunct="0">
                <a:lnSpc>
                  <a:spcPct val="93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  <a:defRPr sz="1400"/>
              </a:pPr>
              <a:t>2011-11-11</a:t>
            </a:fld>
            <a:endParaRPr lang="fr-CA" sz="14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8820360"/>
            <a:ext cx="3036600" cy="46368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0" marR="0" lvl="0" indent="0" algn="l" rtl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1400"/>
            </a:pPr>
            <a:endParaRPr lang="fr-CA" sz="14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3961440" y="8820360"/>
            <a:ext cx="3036600" cy="46368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0" marR="0" lvl="0" indent="0" algn="r" rtl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1400"/>
            </a:pPr>
            <a:fld id="{80D40438-20FE-4FE0-BF8B-C5B198113862}" type="slidenum">
              <a:rPr/>
              <a:pPr marL="0" marR="0" lvl="0" indent="0" algn="r" rtl="0" hangingPunct="0">
                <a:lnSpc>
                  <a:spcPct val="93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  <a:defRPr sz="1400"/>
              </a:pPr>
              <a:t>‹#›</a:t>
            </a:fld>
            <a:endParaRPr lang="fr-CA" sz="14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Arial Unicode MS" pitchFamily="2"/>
              <a:cs typeface="Arial Unicode MS" pitchFamily="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Move="1" noResize="1"/>
          </p:cNvSpPr>
          <p:nvPr/>
        </p:nvSpPr>
        <p:spPr>
          <a:xfrm>
            <a:off x="0" y="0"/>
            <a:ext cx="6998399" cy="92844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0000" tIns="45000" rIns="90000" bIns="45000" anchor="ctr" anchorCtr="1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0" marR="0" lvl="0" indent="0" algn="l" rtl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fr-CA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" name="Slide Image Placeholder 2"/>
          <p:cNvSpPr>
            <a:spLocks noGrp="1" noRot="1" noChangeAspect="1"/>
          </p:cNvSpPr>
          <p:nvPr>
            <p:ph type="sldImg" idx="2"/>
          </p:nvPr>
        </p:nvSpPr>
        <p:spPr>
          <a:xfrm>
            <a:off x="1371599" y="763200"/>
            <a:ext cx="5027760" cy="377064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4" name="Notes Placeholder 3"/>
          <p:cNvSpPr txBox="1">
            <a:spLocks noGrp="1"/>
          </p:cNvSpPr>
          <p:nvPr>
            <p:ph type="body" sz="quarter" idx="3"/>
          </p:nvPr>
        </p:nvSpPr>
        <p:spPr>
          <a:xfrm>
            <a:off x="777960" y="4776840"/>
            <a:ext cx="6216479" cy="45248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endParaRPr lang="fr-CA"/>
          </a:p>
        </p:txBody>
      </p:sp>
      <p:sp>
        <p:nvSpPr>
          <p:cNvPr id="5" name="Header Placeholder 4"/>
          <p:cNvSpPr txBox="1">
            <a:spLocks noGrp="1"/>
          </p:cNvSpPr>
          <p:nvPr>
            <p:ph type="hdr" sz="quarter"/>
          </p:nvPr>
        </p:nvSpPr>
        <p:spPr>
          <a:xfrm>
            <a:off x="0" y="-360"/>
            <a:ext cx="3371760" cy="50184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l" rtl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lang="fr-CA" sz="1400" b="0" i="0" u="none" strike="noStrike" baseline="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Arial Unicode MS" pitchFamily="2"/>
              </a:defRPr>
            </a:lvl1pPr>
          </a:lstStyle>
          <a:p>
            <a:pPr lvl="0"/>
            <a:endParaRPr lang="fr-CA"/>
          </a:p>
        </p:txBody>
      </p:sp>
      <p:sp>
        <p:nvSpPr>
          <p:cNvPr id="6" name="Date Placeholder 5"/>
          <p:cNvSpPr txBox="1">
            <a:spLocks noGrp="1"/>
          </p:cNvSpPr>
          <p:nvPr>
            <p:ph type="dt" idx="1"/>
          </p:nvPr>
        </p:nvSpPr>
        <p:spPr>
          <a:xfrm>
            <a:off x="4398479" y="-360"/>
            <a:ext cx="3372120" cy="50184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r" rtl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lang="fr-CA" sz="1400" b="0" i="0" u="none" strike="noStrike" baseline="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Arial Unicode MS" pitchFamily="2"/>
              </a:defRPr>
            </a:lvl1pPr>
          </a:lstStyle>
          <a:p>
            <a:pPr lvl="0"/>
            <a:fld id="{F0654142-6840-448B-8131-576002A88ACF}" type="datetimeFigureOut">
              <a:rPr/>
              <a:pPr lvl="0"/>
              <a:t>2011-11-11</a:t>
            </a:fld>
            <a:endParaRPr lang="fr-CA"/>
          </a:p>
        </p:txBody>
      </p:sp>
      <p:sp>
        <p:nvSpPr>
          <p:cNvPr id="7" name="Footer Placeholder 6"/>
          <p:cNvSpPr txBox="1">
            <a:spLocks noGrp="1"/>
          </p:cNvSpPr>
          <p:nvPr>
            <p:ph type="ftr" sz="quarter" idx="4"/>
          </p:nvPr>
        </p:nvSpPr>
        <p:spPr>
          <a:xfrm>
            <a:off x="0" y="9554760"/>
            <a:ext cx="3371760" cy="50220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>
            <a:lvl1pPr marL="0" marR="0" lvl="0" indent="0" algn="l" rtl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lang="fr-CA" sz="1400" b="0" i="0" u="none" strike="noStrike" baseline="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Arial Unicode MS" pitchFamily="2"/>
              </a:defRPr>
            </a:lvl1pPr>
          </a:lstStyle>
          <a:p>
            <a:pPr lvl="0"/>
            <a:endParaRPr lang="fr-CA"/>
          </a:p>
        </p:txBody>
      </p:sp>
      <p:sp>
        <p:nvSpPr>
          <p:cNvPr id="8" name="Slide Number Placeholder 7"/>
          <p:cNvSpPr txBox="1">
            <a:spLocks noGrp="1"/>
          </p:cNvSpPr>
          <p:nvPr>
            <p:ph type="sldNum" sz="quarter" idx="5"/>
          </p:nvPr>
        </p:nvSpPr>
        <p:spPr>
          <a:xfrm>
            <a:off x="4398479" y="9554760"/>
            <a:ext cx="3372120" cy="50220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>
            <a:lvl1pPr marL="0" marR="0" lvl="0" indent="0" algn="r" rtl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lang="fr-CA" sz="1400" b="0" i="0" u="none" strike="noStrike" baseline="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Arial Unicode MS" pitchFamily="2"/>
              </a:defRPr>
            </a:lvl1pPr>
          </a:lstStyle>
          <a:p>
            <a:pPr lvl="0"/>
            <a:fld id="{8AC51140-1F9F-41B3-81D9-C3FFEBA4D9F5}" type="slidenum">
              <a:rPr/>
              <a:pPr lvl="0"/>
              <a:t>‹#›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marR="0" indent="0" algn="l" rtl="0" hangingPunct="0">
      <a:lnSpc>
        <a:spcPct val="100000"/>
      </a:lnSpc>
      <a:spcBef>
        <a:spcPts val="448"/>
      </a:spcBef>
      <a:spcAft>
        <a:spcPts val="0"/>
      </a:spcAft>
      <a:tabLst>
        <a:tab pos="0" algn="l"/>
        <a:tab pos="448919" algn="l"/>
        <a:tab pos="898199" algn="l"/>
        <a:tab pos="1347480" algn="l"/>
        <a:tab pos="1796760" algn="l"/>
        <a:tab pos="2246040" algn="l"/>
        <a:tab pos="2695320" algn="l"/>
        <a:tab pos="3144600" algn="l"/>
        <a:tab pos="3593880" algn="l"/>
        <a:tab pos="4043159" algn="l"/>
        <a:tab pos="4492440" algn="l"/>
        <a:tab pos="4941719" algn="l"/>
        <a:tab pos="5391000" algn="l"/>
        <a:tab pos="5840280" algn="l"/>
        <a:tab pos="6289560" algn="l"/>
        <a:tab pos="6738840" algn="l"/>
        <a:tab pos="7188120" algn="l"/>
        <a:tab pos="7637400" algn="l"/>
        <a:tab pos="8086679" algn="l"/>
        <a:tab pos="8535960" algn="l"/>
        <a:tab pos="8985240" algn="l"/>
      </a:tabLst>
      <a:defRPr lang="fr-CA" sz="1200" b="0" i="0" u="none" strike="noStrike" baseline="0">
        <a:ln>
          <a:noFill/>
        </a:ln>
        <a:solidFill>
          <a:srgbClr val="000000"/>
        </a:solidFill>
        <a:latin typeface="Times New Roman" pitchFamily="18"/>
        <a:ea typeface="Arial Unicode MS" pitchFamily="2"/>
        <a:cs typeface="Arial Unicode MS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/>
          <p:nvPr/>
        </p:nvSpPr>
        <p:spPr>
          <a:xfrm>
            <a:off x="0" y="0"/>
            <a:ext cx="1440" cy="14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fld id="{2B1C3328-0BBB-4F82-95D3-278EE39967C6}" type="slidenum">
              <a:rPr/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t>1</a:t>
            </a:fld>
            <a:endParaRPr lang="fr-CA" sz="14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+mn-ea" pitchFamily="2"/>
              <a:cs typeface="+mn-ea" pitchFamily="2"/>
            </a:endParaRPr>
          </a:p>
        </p:txBody>
      </p:sp>
      <p:sp>
        <p:nvSpPr>
          <p:cNvPr id="3" name="Slide Image Placeholder 2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7613" cy="377031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4" name="Notes Placeholder 3"/>
          <p:cNvSpPr txBox="1">
            <a:spLocks noGrp="1"/>
          </p:cNvSpPr>
          <p:nvPr>
            <p:ph type="body" sz="quarter" idx="1"/>
          </p:nvPr>
        </p:nvSpPr>
        <p:spPr>
          <a:xfrm>
            <a:off x="0" y="0"/>
            <a:ext cx="1440" cy="5883840"/>
          </a:xfrm>
        </p:spPr>
        <p:txBody>
          <a:bodyPr wrap="square" lIns="90000" tIns="45000" rIns="90000" bIns="45000" anchor="t" anchorCtr="0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lvl="0">
              <a:spcBef>
                <a:spcPts val="0"/>
              </a:spcBef>
            </a:pPr>
            <a:r>
              <a:rPr lang="fr-CA" sz="2000" kern="1200">
                <a:latin typeface="Arial" pitchFamily="18"/>
                <a:ea typeface="+mn-ea" pitchFamily="2"/>
                <a:cs typeface="+mn-ea" pitchFamily="2"/>
              </a:rPr>
              <a:t>Course Outline 1st.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7613" cy="377031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Rectangle 3"/>
          <p:cNvSpPr txBox="1">
            <a:spLocks noGrp="1"/>
          </p:cNvSpPr>
          <p:nvPr>
            <p:ph type="body" sz="quarter" idx="1"/>
          </p:nvPr>
        </p:nvSpPr>
        <p:spPr/>
        <p:txBody>
          <a:bodyPr wrap="square" lIns="90000" tIns="45000" rIns="90000" bIns="45000" anchor="t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lvl="0"/>
            <a:endParaRPr lang="fr-CA" kern="12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7613" cy="377031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Rectangle 3"/>
          <p:cNvSpPr txBox="1">
            <a:spLocks noGrp="1"/>
          </p:cNvSpPr>
          <p:nvPr>
            <p:ph type="body" sz="quarter" idx="1"/>
          </p:nvPr>
        </p:nvSpPr>
        <p:spPr/>
        <p:txBody>
          <a:bodyPr wrap="square" lIns="90000" tIns="45000" rIns="90000" bIns="45000" anchor="t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lvl="0"/>
            <a:endParaRPr lang="fr-CA" kern="120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7613" cy="377031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Rectangle 3"/>
          <p:cNvSpPr txBox="1">
            <a:spLocks noGrp="1"/>
          </p:cNvSpPr>
          <p:nvPr>
            <p:ph type="body" sz="quarter" idx="1"/>
          </p:nvPr>
        </p:nvSpPr>
        <p:spPr/>
        <p:txBody>
          <a:bodyPr wrap="square" lIns="90000" tIns="45000" rIns="90000" bIns="45000" anchor="t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lvl="0"/>
            <a:endParaRPr lang="fr-CA" kern="120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7613" cy="377031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Rectangle 3"/>
          <p:cNvSpPr txBox="1">
            <a:spLocks noGrp="1"/>
          </p:cNvSpPr>
          <p:nvPr>
            <p:ph type="body" sz="quarter" idx="1"/>
          </p:nvPr>
        </p:nvSpPr>
        <p:spPr/>
        <p:txBody>
          <a:bodyPr wrap="square" lIns="90000" tIns="45000" rIns="90000" bIns="45000" anchor="t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lvl="0"/>
            <a:endParaRPr lang="fr-CA" kern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7613" cy="377031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endParaRPr lang="fr-C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7613" cy="377031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 wrap="square" lIns="90000" tIns="45000" rIns="90000" bIns="45000" anchor="t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lvl="0"/>
            <a:endParaRPr lang="fr-CA" kern="1200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>
          <a:xfrm>
            <a:off x="0" y="0"/>
            <a:ext cx="360" cy="360"/>
          </a:xfrm>
        </p:spPr>
        <p:txBody>
          <a:bodyPr lIns="90000" tIns="45000" rIns="90000" bIns="45000" anchor="t"/>
          <a:lstStyle/>
          <a:p>
            <a:pPr lvl="0" algn="l">
              <a:tabLst/>
            </a:pPr>
            <a:fld id="{1025A666-2222-49F6-8B84-27C5026FCF23}" type="slidenum">
              <a:rPr/>
              <a:pPr lvl="0" algn="l">
                <a:tabLst/>
              </a:pPr>
              <a:t>3</a:t>
            </a:fld>
            <a:endParaRPr lang="fr-CA" sz="2400" b="1">
              <a:latin typeface="Arial Narrow" pitchFamily="34"/>
              <a:ea typeface="+mn-ea" pitchFamily="2"/>
              <a:cs typeface="+mn-cs" pitchFamily="2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7613" cy="377031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endParaRPr lang="fr-C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7613" cy="377031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endParaRPr lang="fr-C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7613" cy="377031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endParaRPr lang="fr-CA" kern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7613" cy="377031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endParaRPr lang="fr-CA" kern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7613" cy="377031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endParaRPr lang="fr-CA" kern="12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7613" cy="377031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Rectangle 3"/>
          <p:cNvSpPr txBox="1">
            <a:spLocks noGrp="1"/>
          </p:cNvSpPr>
          <p:nvPr>
            <p:ph type="body" sz="quarter" idx="1"/>
          </p:nvPr>
        </p:nvSpPr>
        <p:spPr/>
        <p:txBody>
          <a:bodyPr wrap="square" lIns="90000" tIns="45000" rIns="90000" bIns="45000" anchor="t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lvl="0"/>
            <a:endParaRPr lang="fr-CA" kern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fr-CA" smtClean="0"/>
              <a:t>Fall 2011</a:t>
            </a:r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fr-CA" smtClean="0"/>
              <a:t>SYSC 5704: Elements of Computer Systems</a:t>
            </a:r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8D55FD0-7119-4762-AD25-3B22E1BB8317}" type="slidenum">
              <a:rPr/>
              <a:pPr lvl="0"/>
              <a:t>‹#›</a:t>
            </a:fld>
            <a:endParaRPr lang="fr-CA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fr-CA" smtClean="0"/>
              <a:t>Fall 2011</a:t>
            </a:r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fr-CA" smtClean="0"/>
              <a:t>SYSC 5704: Elements of Computer Systems</a:t>
            </a:r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9BA6F1D-88D7-43FE-B204-00666BD1E081}" type="slidenum">
              <a:rPr/>
              <a:pPr lvl="0"/>
              <a:t>‹#›</a:t>
            </a:fld>
            <a:endParaRPr lang="fr-CA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0813"/>
            <a:ext cx="2055813" cy="5980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0813"/>
            <a:ext cx="6019800" cy="5980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fr-CA" smtClean="0"/>
              <a:t>Fall 2011</a:t>
            </a:r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fr-CA" smtClean="0"/>
              <a:t>SYSC 5704: Elements of Computer Systems</a:t>
            </a:r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3EE42DC-6E58-49E7-BB3C-48E0A643C232}" type="slidenum">
              <a:rPr/>
              <a:pPr lvl="0"/>
              <a:t>‹#›</a:t>
            </a:fld>
            <a:endParaRPr lang="fr-CA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fr-CA" smtClean="0"/>
              <a:t>Fall 2011</a:t>
            </a:r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fr-CA" smtClean="0"/>
              <a:t>SYSC 5704: Elements of Computer Systems</a:t>
            </a:r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A7A450E-637F-4934-841E-0BFA479A5358}" type="slidenum">
              <a:rPr/>
              <a:pPr lvl="0"/>
              <a:t>‹#›</a:t>
            </a:fld>
            <a:endParaRPr lang="fr-CA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fr-CA" smtClean="0"/>
              <a:t>Fall 2011</a:t>
            </a:r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fr-CA" smtClean="0"/>
              <a:t>SYSC 5704: Elements of Computer Systems</a:t>
            </a:r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4C96B9E-C928-48E2-97AB-EFFFD8126269}" type="slidenum">
              <a:rPr/>
              <a:pPr lvl="0"/>
              <a:t>‹#›</a:t>
            </a:fld>
            <a:endParaRPr lang="fr-CA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7013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4963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fr-CA" smtClean="0"/>
              <a:t>Fall 2011</a:t>
            </a:r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fr-CA" smtClean="0"/>
              <a:t>SYSC 5704: Elements of Computer Systems</a:t>
            </a:r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52329D3-14ED-4C9E-BD7C-524808913783}" type="slidenum">
              <a:rPr/>
              <a:pPr lvl="0"/>
              <a:t>‹#›</a:t>
            </a:fld>
            <a:endParaRPr lang="fr-CA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fr-CA" smtClean="0"/>
              <a:t>Fall 2011</a:t>
            </a:r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fr-CA" smtClean="0"/>
              <a:t>SYSC 5704: Elements of Computer Systems</a:t>
            </a:r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C974BE5-E0AD-45C4-8816-8E5F0DBB2E7E}" type="slidenum">
              <a:rPr/>
              <a:pPr lvl="0"/>
              <a:t>‹#›</a:t>
            </a:fld>
            <a:endParaRPr lang="fr-CA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fr-CA" smtClean="0"/>
              <a:t>Fall 2011</a:t>
            </a:r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fr-CA" smtClean="0"/>
              <a:t>SYSC 5704: Elements of Computer Systems</a:t>
            </a:r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FD44309-B98F-4F86-B734-48CC3A19D422}" type="slidenum">
              <a:rPr/>
              <a:pPr lvl="0"/>
              <a:t>‹#›</a:t>
            </a:fld>
            <a:endParaRPr lang="fr-CA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fr-CA" smtClean="0"/>
              <a:t>Fall 2011</a:t>
            </a:r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fr-CA" smtClean="0"/>
              <a:t>SYSC 5704: Elements of Computer Systems</a:t>
            </a:r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9C988A9-441B-4974-B371-7C5433F53C7B}" type="slidenum">
              <a:rPr/>
              <a:pPr lvl="0"/>
              <a:t>‹#›</a:t>
            </a:fld>
            <a:endParaRPr lang="fr-CA"/>
          </a:p>
        </p:txBody>
      </p:sp>
    </p:spTree>
  </p:cSld>
  <p:clrMapOvr>
    <a:masterClrMapping/>
  </p:clrMapOvr>
  <p:transition/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fr-CA" smtClean="0"/>
              <a:t>Fall 2011</a:t>
            </a:r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fr-CA" smtClean="0"/>
              <a:t>SYSC 5704: Elements of Computer Systems</a:t>
            </a:r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904E8B1-5494-4A28-8D0B-FA5404F5C4DD}" type="slidenum">
              <a:rPr/>
              <a:pPr lvl="0"/>
              <a:t>‹#›</a:t>
            </a:fld>
            <a:endParaRPr lang="fr-CA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fr-CA" smtClean="0"/>
              <a:t>Fall 2011</a:t>
            </a:r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fr-CA" smtClean="0"/>
              <a:t>SYSC 5704: Elements of Computer Systems</a:t>
            </a:r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5A50C41-9E17-4164-8233-CD8D56440C24}" type="slidenum">
              <a:rPr/>
              <a:pPr lvl="0"/>
              <a:t>‹#›</a:t>
            </a:fld>
            <a:endParaRPr lang="fr-CA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689040" y="304800"/>
            <a:ext cx="7770959" cy="9906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fr-CA" dirty="0"/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2"/>
          </p:nvPr>
        </p:nvSpPr>
        <p:spPr>
          <a:xfrm>
            <a:off x="457200" y="6245280"/>
            <a:ext cx="2131920" cy="4748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l" rtl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lang="fr-CA" sz="1800" b="0" i="0" u="none" strike="noStrike" baseline="0">
                <a:solidFill>
                  <a:srgbClr val="000000"/>
                </a:solidFill>
                <a:latin typeface="Arial" pitchFamily="18"/>
                <a:ea typeface="Arial Unicode MS" pitchFamily="2"/>
                <a:cs typeface="Arial Unicode MS" pitchFamily="2"/>
              </a:defRPr>
            </a:lvl1pPr>
          </a:lstStyle>
          <a:p>
            <a:pPr lvl="0"/>
            <a:r>
              <a:rPr lang="fr-CA"/>
              <a:t>Fall 2011</a:t>
            </a: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3"/>
          </p:nvPr>
        </p:nvSpPr>
        <p:spPr>
          <a:xfrm>
            <a:off x="3123720" y="6245280"/>
            <a:ext cx="2894040" cy="60156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l" rtl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lang="fr-CA" sz="1800" b="0" i="0" u="none" strike="noStrike" baseline="0">
                <a:solidFill>
                  <a:srgbClr val="000000"/>
                </a:solidFill>
                <a:latin typeface="Arial" pitchFamily="18"/>
                <a:ea typeface="Arial Unicode MS" pitchFamily="2"/>
                <a:cs typeface="Arial Unicode MS" pitchFamily="2"/>
              </a:defRPr>
            </a:lvl1pPr>
          </a:lstStyle>
          <a:p>
            <a:pPr lvl="0"/>
            <a:r>
              <a:rPr lang="fr-CA"/>
              <a:t>SYSC 5704: Elements of Computer Systems</a:t>
            </a: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4"/>
          </p:nvPr>
        </p:nvSpPr>
        <p:spPr>
          <a:xfrm>
            <a:off x="6552719" y="6245280"/>
            <a:ext cx="2132280" cy="4748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l" rtl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lang="fr-CA" sz="1800" b="0" i="0" u="none" strike="noStrike" baseline="0">
                <a:solidFill>
                  <a:srgbClr val="000000"/>
                </a:solidFill>
                <a:latin typeface="Arial" pitchFamily="18"/>
                <a:ea typeface="Arial Unicode MS" pitchFamily="2"/>
                <a:cs typeface="Arial Unicode MS" pitchFamily="2"/>
              </a:defRPr>
            </a:lvl1pPr>
          </a:lstStyle>
          <a:p>
            <a:pPr lvl="0"/>
            <a:fld id="{BC61CFEE-B475-42DE-97F3-016D06FCCAC2}" type="slidenum">
              <a:rPr/>
              <a:pPr lvl="0"/>
              <a:t>‹#›</a:t>
            </a:fld>
            <a:endParaRPr lang="fr-CA"/>
          </a:p>
        </p:txBody>
      </p:sp>
      <p:sp>
        <p:nvSpPr>
          <p:cNvPr id="6" name="Text Placeholder 5"/>
          <p:cNvSpPr txBox="1">
            <a:spLocks noGrp="1"/>
          </p:cNvSpPr>
          <p:nvPr>
            <p:ph type="body" idx="1"/>
          </p:nvPr>
        </p:nvSpPr>
        <p:spPr>
          <a:xfrm>
            <a:off x="457200" y="1604880"/>
            <a:ext cx="8228160" cy="4526280"/>
          </a:xfrm>
          <a:prstGeom prst="rect">
            <a:avLst/>
          </a:prstGeom>
          <a:noFill/>
          <a:ln>
            <a:noFill/>
          </a:ln>
        </p:spPr>
        <p:txBody>
          <a:bodyPr vert="horz" lIns="0" tIns="28080" rIns="0" bIns="0" anchor="t" anchorCtr="0" compatLnSpc="1"/>
          <a:lstStyle>
            <a:defPPr marL="342720" marR="0" lvl="0" indent="-342720" algn="l" rtl="0" hangingPunct="0">
              <a:lnSpc>
                <a:spcPct val="93000"/>
              </a:lnSpc>
              <a:spcBef>
                <a:spcPts val="0"/>
              </a:spcBef>
              <a:spcAft>
                <a:spcPts val="1423"/>
              </a:spcAft>
              <a:buNone/>
              <a:tabLst>
                <a:tab pos="34272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79" algn="l"/>
                <a:tab pos="4043160" algn="l"/>
                <a:tab pos="4492439" algn="l"/>
                <a:tab pos="4941360" algn="l"/>
                <a:tab pos="5390640" algn="l"/>
                <a:tab pos="5839920" algn="l"/>
                <a:tab pos="6289200" algn="l"/>
                <a:tab pos="6738479" algn="l"/>
                <a:tab pos="7187760" algn="l"/>
                <a:tab pos="7637039" algn="l"/>
                <a:tab pos="8086320" algn="l"/>
                <a:tab pos="8535600" algn="l"/>
                <a:tab pos="8984880" algn="l"/>
              </a:tabLst>
              <a:defRPr lang="fr-CA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Arial Unicode MS" pitchFamily="2"/>
                <a:cs typeface="Arial Unicode MS" pitchFamily="2"/>
              </a:defRPr>
            </a:defPPr>
            <a:lvl1pPr marL="342720" marR="0" lvl="0" indent="-342720" algn="l" rtl="0" hangingPunct="0">
              <a:lnSpc>
                <a:spcPct val="93000"/>
              </a:lnSpc>
              <a:spcBef>
                <a:spcPts val="0"/>
              </a:spcBef>
              <a:spcAft>
                <a:spcPts val="1423"/>
              </a:spcAft>
              <a:buNone/>
              <a:tabLst>
                <a:tab pos="34272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79" algn="l"/>
                <a:tab pos="4043160" algn="l"/>
                <a:tab pos="4492439" algn="l"/>
                <a:tab pos="4941360" algn="l"/>
                <a:tab pos="5390640" algn="l"/>
                <a:tab pos="5839920" algn="l"/>
                <a:tab pos="6289200" algn="l"/>
                <a:tab pos="6738479" algn="l"/>
                <a:tab pos="7187760" algn="l"/>
                <a:tab pos="7637039" algn="l"/>
                <a:tab pos="8086320" algn="l"/>
                <a:tab pos="8535600" algn="l"/>
                <a:tab pos="8984880" algn="l"/>
              </a:tabLst>
              <a:defRPr lang="fr-CA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Arial Unicode MS" pitchFamily="2"/>
                <a:cs typeface="Arial Unicode MS" pitchFamily="2"/>
              </a:defRPr>
            </a:lvl1pPr>
            <a:lvl2pPr marL="742680" marR="0" lvl="1" indent="-285480" algn="l" rtl="0" hangingPunct="0">
              <a:lnSpc>
                <a:spcPct val="93000"/>
              </a:lnSpc>
              <a:spcBef>
                <a:spcPts val="0"/>
              </a:spcBef>
              <a:spcAft>
                <a:spcPts val="1137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742680" algn="l"/>
                <a:tab pos="898200" algn="l"/>
                <a:tab pos="1347480" algn="l"/>
                <a:tab pos="1796760" algn="l"/>
                <a:tab pos="2246040" algn="l"/>
                <a:tab pos="2694960" algn="l"/>
                <a:tab pos="3144240" algn="l"/>
                <a:tab pos="3593520" algn="l"/>
                <a:tab pos="4042800" algn="l"/>
                <a:tab pos="4492080" algn="l"/>
                <a:tab pos="4941360" algn="l"/>
                <a:tab pos="5390640" algn="l"/>
                <a:tab pos="5839920" algn="l"/>
                <a:tab pos="6289200" algn="l"/>
                <a:tab pos="6738480" algn="l"/>
                <a:tab pos="7187759" algn="l"/>
                <a:tab pos="7637040" algn="l"/>
                <a:tab pos="8086320" algn="l"/>
                <a:tab pos="8535600" algn="l"/>
                <a:tab pos="8984880" algn="l"/>
                <a:tab pos="9434160" algn="l"/>
              </a:tabLst>
              <a:defRPr lang="fr-CA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Arial Unicode MS" pitchFamily="2"/>
                <a:cs typeface="Arial Unicode MS" pitchFamily="2"/>
              </a:defRPr>
            </a:lvl2pPr>
            <a:lvl3pPr marL="1143000" marR="0" lvl="2" indent="-228600" algn="l" rtl="0" hangingPunct="0">
              <a:lnSpc>
                <a:spcPct val="93000"/>
              </a:lnSpc>
              <a:spcBef>
                <a:spcPts val="0"/>
              </a:spcBef>
              <a:spcAft>
                <a:spcPts val="848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1143000" algn="l"/>
                <a:tab pos="1347480" algn="l"/>
                <a:tab pos="1796760" algn="l"/>
                <a:tab pos="2246040" algn="l"/>
                <a:tab pos="2695319" algn="l"/>
                <a:tab pos="3144599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79" algn="l"/>
                <a:tab pos="6289560" algn="l"/>
                <a:tab pos="6738840" algn="l"/>
                <a:tab pos="7188119" algn="l"/>
                <a:tab pos="7637400" algn="l"/>
                <a:tab pos="8086679" algn="l"/>
                <a:tab pos="8535960" algn="l"/>
                <a:tab pos="8985240" algn="l"/>
                <a:tab pos="9434160" algn="l"/>
                <a:tab pos="9883440" algn="l"/>
              </a:tabLst>
              <a:defRPr lang="fr-CA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Arial Unicode MS" pitchFamily="2"/>
                <a:cs typeface="Arial Unicode MS" pitchFamily="2"/>
              </a:defRPr>
            </a:lvl3pPr>
            <a:lvl4pPr marL="1600199" marR="0" lvl="3" indent="-228600" algn="l" rtl="0" hangingPunct="0">
              <a:lnSpc>
                <a:spcPct val="93000"/>
              </a:lnSpc>
              <a:spcBef>
                <a:spcPts val="0"/>
              </a:spcBef>
              <a:spcAft>
                <a:spcPts val="573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160020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39" algn="l"/>
                <a:tab pos="4941720" algn="l"/>
                <a:tab pos="5391000" algn="l"/>
                <a:tab pos="5840279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59" algn="l"/>
                <a:tab pos="8985240" algn="l"/>
                <a:tab pos="9434160" algn="l"/>
                <a:tab pos="9883440" algn="l"/>
                <a:tab pos="10332720" algn="l"/>
              </a:tabLst>
              <a:defRPr lang="fr-CA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Arial Unicode MS" pitchFamily="2"/>
                <a:cs typeface="Arial Unicode MS" pitchFamily="2"/>
              </a:defRPr>
            </a:lvl4pPr>
            <a:lvl5pPr marL="2057400" marR="0" lvl="4" indent="-228600" algn="l" rtl="0" hangingPunct="0">
              <a:lnSpc>
                <a:spcPct val="93000"/>
              </a:lnSpc>
              <a:spcBef>
                <a:spcPts val="0"/>
              </a:spcBef>
              <a:spcAft>
                <a:spcPts val="286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205740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39" algn="l"/>
                <a:tab pos="4941720" algn="l"/>
                <a:tab pos="5391000" algn="l"/>
                <a:tab pos="5840279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59" algn="l"/>
                <a:tab pos="8985240" algn="l"/>
                <a:tab pos="9434160" algn="l"/>
                <a:tab pos="9883440" algn="l"/>
                <a:tab pos="10332719" algn="l"/>
                <a:tab pos="10782000" algn="l"/>
              </a:tabLst>
              <a:defRPr lang="fr-CA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Arial Unicode MS" pitchFamily="2"/>
                <a:cs typeface="Arial Unicode MS" pitchFamily="2"/>
              </a:defRPr>
            </a:lvl5pPr>
            <a:lvl6pPr marL="2057400" marR="0" lvl="5" indent="-228600" algn="l" rtl="0" hangingPunct="0">
              <a:lnSpc>
                <a:spcPct val="93000"/>
              </a:lnSpc>
              <a:spcBef>
                <a:spcPts val="0"/>
              </a:spcBef>
              <a:spcAft>
                <a:spcPts val="286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205740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39" algn="l"/>
                <a:tab pos="4941720" algn="l"/>
                <a:tab pos="5391000" algn="l"/>
                <a:tab pos="5840279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59" algn="l"/>
                <a:tab pos="8985240" algn="l"/>
                <a:tab pos="9434160" algn="l"/>
                <a:tab pos="9883440" algn="l"/>
                <a:tab pos="10332719" algn="l"/>
                <a:tab pos="10782000" algn="l"/>
              </a:tabLst>
              <a:defRPr lang="fr-CA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Arial Unicode MS" pitchFamily="2"/>
                <a:cs typeface="Arial Unicode MS" pitchFamily="2"/>
              </a:defRPr>
            </a:lvl6pPr>
            <a:lvl7pPr marL="2057400" marR="0" lvl="6" indent="-228600" algn="l" rtl="0" hangingPunct="0">
              <a:lnSpc>
                <a:spcPct val="93000"/>
              </a:lnSpc>
              <a:spcBef>
                <a:spcPts val="0"/>
              </a:spcBef>
              <a:spcAft>
                <a:spcPts val="286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205740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39" algn="l"/>
                <a:tab pos="4941720" algn="l"/>
                <a:tab pos="5391000" algn="l"/>
                <a:tab pos="5840279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59" algn="l"/>
                <a:tab pos="8985240" algn="l"/>
                <a:tab pos="9434160" algn="l"/>
                <a:tab pos="9883440" algn="l"/>
                <a:tab pos="10332719" algn="l"/>
                <a:tab pos="10782000" algn="l"/>
              </a:tabLst>
              <a:defRPr lang="fr-CA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Arial Unicode MS" pitchFamily="2"/>
                <a:cs typeface="Arial Unicode MS" pitchFamily="2"/>
              </a:defRPr>
            </a:lvl7pPr>
            <a:lvl8pPr marL="2057400" marR="0" lvl="7" indent="-228600" algn="l" rtl="0" hangingPunct="0">
              <a:lnSpc>
                <a:spcPct val="93000"/>
              </a:lnSpc>
              <a:spcBef>
                <a:spcPts val="0"/>
              </a:spcBef>
              <a:spcAft>
                <a:spcPts val="286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205740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39" algn="l"/>
                <a:tab pos="4941720" algn="l"/>
                <a:tab pos="5391000" algn="l"/>
                <a:tab pos="5840279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59" algn="l"/>
                <a:tab pos="8985240" algn="l"/>
                <a:tab pos="9434160" algn="l"/>
                <a:tab pos="9883440" algn="l"/>
                <a:tab pos="10332719" algn="l"/>
                <a:tab pos="10782000" algn="l"/>
              </a:tabLst>
              <a:defRPr lang="fr-CA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Arial Unicode MS" pitchFamily="2"/>
                <a:cs typeface="Arial Unicode MS" pitchFamily="2"/>
              </a:defRPr>
            </a:lvl8pPr>
            <a:lvl9pPr marL="2057400" marR="0" lvl="8" indent="-228600" algn="l" rtl="0" hangingPunct="0">
              <a:lnSpc>
                <a:spcPct val="93000"/>
              </a:lnSpc>
              <a:spcBef>
                <a:spcPts val="0"/>
              </a:spcBef>
              <a:spcAft>
                <a:spcPts val="286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205740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39" algn="l"/>
                <a:tab pos="4941720" algn="l"/>
                <a:tab pos="5391000" algn="l"/>
                <a:tab pos="5840279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59" algn="l"/>
                <a:tab pos="8985240" algn="l"/>
                <a:tab pos="9434160" algn="l"/>
                <a:tab pos="9883440" algn="l"/>
                <a:tab pos="10332719" algn="l"/>
                <a:tab pos="10782000" algn="l"/>
              </a:tabLst>
              <a:defRPr lang="fr-CA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Arial Unicode MS" pitchFamily="2"/>
                <a:cs typeface="Arial Unicode MS" pitchFamily="2"/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fr-C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marL="0" marR="0" indent="0" algn="l" rtl="0" hangingPunct="0">
        <a:lnSpc>
          <a:spcPct val="93000"/>
        </a:lnSpc>
        <a:spcBef>
          <a:spcPts val="0"/>
        </a:spcBef>
        <a:spcAft>
          <a:spcPts val="0"/>
        </a:spcAft>
        <a:tabLst>
          <a:tab pos="0" algn="l"/>
          <a:tab pos="448919" algn="l"/>
          <a:tab pos="898199" algn="l"/>
          <a:tab pos="1347480" algn="l"/>
          <a:tab pos="1796760" algn="l"/>
          <a:tab pos="2246040" algn="l"/>
          <a:tab pos="2695320" algn="l"/>
          <a:tab pos="3144600" algn="l"/>
          <a:tab pos="3593880" algn="l"/>
          <a:tab pos="4043159" algn="l"/>
          <a:tab pos="4492440" algn="l"/>
          <a:tab pos="4941719" algn="l"/>
          <a:tab pos="5391000" algn="l"/>
          <a:tab pos="5840280" algn="l"/>
          <a:tab pos="6289560" algn="l"/>
          <a:tab pos="6738840" algn="l"/>
          <a:tab pos="7188120" algn="l"/>
          <a:tab pos="7637400" algn="l"/>
          <a:tab pos="8086679" algn="l"/>
          <a:tab pos="8535960" algn="l"/>
          <a:tab pos="8985240" algn="l"/>
        </a:tabLst>
        <a:defRPr lang="fr-CA" sz="4400" b="0" i="0" u="none" strike="noStrike" baseline="0">
          <a:ln>
            <a:noFill/>
          </a:ln>
          <a:solidFill>
            <a:srgbClr val="000000"/>
          </a:solidFill>
          <a:latin typeface="Arial" pitchFamily="18"/>
          <a:ea typeface="Arial Unicode MS" pitchFamily="2"/>
          <a:cs typeface="Arial Unicode MS" pitchFamily="2"/>
        </a:defRPr>
      </a:lvl1pPr>
    </p:titleStyle>
    <p:bodyStyle>
      <a:lvl1pPr marL="342720" marR="0" indent="-342720" algn="l" rtl="0" hangingPunct="0">
        <a:lnSpc>
          <a:spcPct val="93000"/>
        </a:lnSpc>
        <a:spcBef>
          <a:spcPts val="0"/>
        </a:spcBef>
        <a:spcAft>
          <a:spcPts val="1423"/>
        </a:spcAft>
        <a:tabLst>
          <a:tab pos="342720" algn="l"/>
          <a:tab pos="448920" algn="l"/>
          <a:tab pos="898200" algn="l"/>
          <a:tab pos="1347480" algn="l"/>
          <a:tab pos="1796760" algn="l"/>
          <a:tab pos="2246040" algn="l"/>
          <a:tab pos="2695320" algn="l"/>
          <a:tab pos="3144600" algn="l"/>
          <a:tab pos="3593879" algn="l"/>
          <a:tab pos="4043160" algn="l"/>
          <a:tab pos="4492439" algn="l"/>
          <a:tab pos="4941360" algn="l"/>
          <a:tab pos="5390640" algn="l"/>
          <a:tab pos="5839920" algn="l"/>
          <a:tab pos="6289200" algn="l"/>
          <a:tab pos="6738479" algn="l"/>
          <a:tab pos="7187760" algn="l"/>
          <a:tab pos="7637039" algn="l"/>
          <a:tab pos="8086320" algn="l"/>
          <a:tab pos="8535600" algn="l"/>
          <a:tab pos="8984880" algn="l"/>
        </a:tabLst>
        <a:defRPr lang="fr-CA" sz="3200" b="0" i="0" u="none" strike="noStrike" baseline="0">
          <a:ln>
            <a:noFill/>
          </a:ln>
          <a:solidFill>
            <a:srgbClr val="000000"/>
          </a:solidFill>
          <a:latin typeface="Arial" pitchFamily="18"/>
          <a:ea typeface="Arial Unicode MS" pitchFamily="2"/>
          <a:cs typeface="Arial Unicode MS" pitchFamily="2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/>
          <p:nvPr/>
        </p:nvSpPr>
        <p:spPr>
          <a:xfrm>
            <a:off x="457200" y="6245280"/>
            <a:ext cx="2133720" cy="4762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1440" tIns="45720" rIns="91440" bIns="45720" anchor="t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fr-CA" sz="14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Arial Unicode MS" pitchFamily="2"/>
                <a:cs typeface="Arial Unicode MS" pitchFamily="2"/>
              </a:rPr>
              <a:t>Fall 2011</a:t>
            </a:r>
          </a:p>
        </p:txBody>
      </p:sp>
      <p:sp>
        <p:nvSpPr>
          <p:cNvPr id="3" name="Freeform 2"/>
          <p:cNvSpPr/>
          <p:nvPr/>
        </p:nvSpPr>
        <p:spPr>
          <a:xfrm>
            <a:off x="3124079" y="6245280"/>
            <a:ext cx="2895839" cy="4762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1440" tIns="45720" rIns="91440" bIns="45720" anchor="t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fr-CA" sz="14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Arial Unicode MS" pitchFamily="2"/>
                <a:cs typeface="Arial Unicode MS" pitchFamily="2"/>
              </a:rPr>
              <a:t>SYSC 5704: Elements of Computer Systems</a:t>
            </a:r>
          </a:p>
        </p:txBody>
      </p:sp>
      <p:sp>
        <p:nvSpPr>
          <p:cNvPr id="4" name="Freeform 3"/>
          <p:cNvSpPr/>
          <p:nvPr/>
        </p:nvSpPr>
        <p:spPr>
          <a:xfrm>
            <a:off x="6553080" y="6245280"/>
            <a:ext cx="2133720" cy="4762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1440" tIns="45720" rIns="91440" bIns="45720" anchor="t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fld id="{07425CDB-F529-4FC2-ABD3-D8DA0D4BCEC5}" type="slidenum">
              <a:rPr/>
              <a:pPr marL="0" marR="0" lvl="0" indent="0" algn="r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t>1</a:t>
            </a:fld>
            <a:endParaRPr lang="fr-CA" sz="14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" name="Title 4"/>
          <p:cNvSpPr txBox="1">
            <a:spLocks noGrp="1"/>
          </p:cNvSpPr>
          <p:nvPr>
            <p:ph type="title" idx="4294967295"/>
          </p:nvPr>
        </p:nvSpPr>
        <p:spPr>
          <a:xfrm>
            <a:off x="1371600" y="779463"/>
            <a:ext cx="7772400" cy="1920875"/>
          </a:xfrm>
        </p:spPr>
        <p:txBody>
          <a:bodyPr wrap="square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>
              <a:lnSpc>
                <a:spcPct val="100000"/>
              </a:lnSpc>
            </a:pPr>
            <a:r>
              <a:rPr lang="en-US" sz="4000"/>
              <a:t>SYSC 5704</a:t>
            </a:r>
            <a:br>
              <a:rPr lang="en-US" sz="4000"/>
            </a:br>
            <a:r>
              <a:rPr lang="en-US" sz="4000"/>
              <a:t>Elements of Computer Systems</a:t>
            </a:r>
            <a:br>
              <a:rPr lang="en-US" sz="4000"/>
            </a:br>
            <a:endParaRPr lang="en-US" sz="4000"/>
          </a:p>
        </p:txBody>
      </p:sp>
      <p:sp>
        <p:nvSpPr>
          <p:cNvPr id="6" name="Subtitle 5"/>
          <p:cNvSpPr txBox="1">
            <a:spLocks noGrp="1"/>
          </p:cNvSpPr>
          <p:nvPr>
            <p:ph type="subTitle" idx="4294967295"/>
          </p:nvPr>
        </p:nvSpPr>
        <p:spPr>
          <a:xfrm>
            <a:off x="0" y="2924175"/>
            <a:ext cx="7543800" cy="3016250"/>
          </a:xfrm>
        </p:spPr>
        <p:txBody>
          <a:bodyPr wrap="square" anchor="ctr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lvl="0" algn="ctr">
              <a:lnSpc>
                <a:spcPct val="100000"/>
              </a:lnSpc>
              <a:spcAft>
                <a:spcPts val="0"/>
              </a:spcAft>
            </a:pPr>
            <a:r>
              <a:rPr lang="fr-CA">
                <a:latin typeface="Arial" pitchFamily="18"/>
              </a:rPr>
              <a:t>Optimization to take advantage of hardware.</a:t>
            </a:r>
          </a:p>
          <a:p>
            <a:pPr lvl="0" algn="ctr">
              <a:lnSpc>
                <a:spcPct val="100000"/>
              </a:lnSpc>
              <a:spcAft>
                <a:spcPts val="0"/>
              </a:spcAft>
            </a:pPr>
            <a:endParaRPr lang="fr-CA">
              <a:latin typeface="Arial" pitchFamily="18"/>
            </a:endParaRPr>
          </a:p>
          <a:p>
            <a:pPr lvl="0" algn="ctr">
              <a:lnSpc>
                <a:spcPct val="100000"/>
              </a:lnSpc>
              <a:spcAft>
                <a:spcPts val="0"/>
              </a:spcAft>
            </a:pPr>
            <a:endParaRPr lang="fr-CA">
              <a:latin typeface="Arial" pitchFamily="18"/>
            </a:endParaRPr>
          </a:p>
          <a:p>
            <a:pPr lvl="0" algn="ctr">
              <a:lnSpc>
                <a:spcPct val="100000"/>
              </a:lnSpc>
              <a:spcAft>
                <a:spcPts val="0"/>
              </a:spcAft>
            </a:pPr>
            <a:endParaRPr lang="fr-CA">
              <a:latin typeface="Arial" pitchFamily="18"/>
            </a:endParaRPr>
          </a:p>
          <a:p>
            <a:pPr lvl="0" algn="ctr">
              <a:lnSpc>
                <a:spcPct val="100000"/>
              </a:lnSpc>
              <a:spcAft>
                <a:spcPts val="0"/>
              </a:spcAft>
            </a:pPr>
            <a:endParaRPr lang="fr-CA">
              <a:latin typeface="Arial" pitchFamily="1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Improving Performan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/>
        <p:txBody>
          <a:bodyPr wrap="square"/>
          <a:lstStyle>
            <a:defPPr lvl="0">
              <a:buNone/>
            </a:defPPr>
            <a:lvl1pPr lvl="0">
              <a:buNone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119160" lvl="0" indent="-118800" hangingPunct="1">
              <a:tabLst>
                <a:tab pos="119160" algn="l"/>
                <a:tab pos="568079" algn="l"/>
                <a:tab pos="1017359" algn="l"/>
                <a:tab pos="1466640" algn="l"/>
                <a:tab pos="1915920" algn="l"/>
                <a:tab pos="2365200" algn="l"/>
                <a:tab pos="2814480" algn="l"/>
                <a:tab pos="3263760" algn="l"/>
                <a:tab pos="3713040" algn="l"/>
                <a:tab pos="4162319" algn="l"/>
                <a:tab pos="4611600" algn="l"/>
                <a:tab pos="5060879" algn="l"/>
                <a:tab pos="5510160" algn="l"/>
                <a:tab pos="5959440" algn="l"/>
                <a:tab pos="6408720" algn="l"/>
                <a:tab pos="6858000" algn="l"/>
                <a:tab pos="7307280" algn="l"/>
                <a:tab pos="7756560" algn="l"/>
                <a:tab pos="8205839" algn="l"/>
                <a:tab pos="8655120" algn="l"/>
                <a:tab pos="9104400" algn="l"/>
              </a:tabLst>
            </a:pPr>
            <a:r>
              <a:rPr lang="fr-CA" sz="3600" b="1">
                <a:latin typeface="Calibri" pitchFamily="34"/>
              </a:rPr>
              <a:t>Even worse example!</a:t>
            </a:r>
          </a:p>
        </p:txBody>
      </p:sp>
      <p:sp>
        <p:nvSpPr>
          <p:cNvPr id="3" name="Rectangle 3"/>
          <p:cNvSpPr txBox="1">
            <a:spLocks noGrp="1"/>
          </p:cNvSpPr>
          <p:nvPr>
            <p:ph type="body" idx="4294967295"/>
          </p:nvPr>
        </p:nvSpPr>
        <p:spPr>
          <a:xfrm>
            <a:off x="457200" y="5181600"/>
            <a:ext cx="8307388" cy="1466850"/>
          </a:xfrm>
        </p:spPr>
        <p:txBody>
          <a:bodyPr wrap="square" compatLnSpc="0"/>
          <a:lstStyle/>
          <a:p>
            <a:pPr marL="0" lvl="0" indent="0" hangingPunct="1">
              <a:spcAft>
                <a:spcPts val="0"/>
              </a:spcAft>
              <a:tabLst/>
            </a:pPr>
            <a:r>
              <a:rPr lang="fr-CA" sz="1800" b="1" dirty="0" err="1">
                <a:latin typeface="Calibri" pitchFamily="34"/>
                <a:ea typeface="Arial Unicode MS" pitchFamily="34"/>
                <a:cs typeface="Arial Unicode MS" pitchFamily="34"/>
              </a:rPr>
              <a:t>Strlen</a:t>
            </a:r>
            <a:r>
              <a:rPr lang="fr-CA" sz="1800" b="1" dirty="0">
                <a:latin typeface="Calibri" pitchFamily="34"/>
                <a:ea typeface="Arial Unicode MS" pitchFamily="34"/>
                <a:cs typeface="Arial Unicode MS" pitchFamily="34"/>
              </a:rPr>
              <a:t> </a:t>
            </a:r>
            <a:r>
              <a:rPr lang="fr-CA" sz="1800" b="1" dirty="0" err="1">
                <a:latin typeface="Calibri" pitchFamily="34"/>
                <a:ea typeface="Arial Unicode MS" pitchFamily="34"/>
                <a:cs typeface="Arial Unicode MS" pitchFamily="34"/>
              </a:rPr>
              <a:t>loops</a:t>
            </a:r>
            <a:r>
              <a:rPr lang="fr-CA" sz="1800" b="1" dirty="0">
                <a:latin typeface="Calibri" pitchFamily="34"/>
                <a:ea typeface="Arial Unicode MS" pitchFamily="34"/>
                <a:cs typeface="Arial Unicode MS" pitchFamily="34"/>
              </a:rPr>
              <a:t> </a:t>
            </a:r>
            <a:r>
              <a:rPr lang="fr-CA" sz="1800" b="1" dirty="0" err="1">
                <a:latin typeface="Calibri" pitchFamily="34"/>
                <a:ea typeface="Arial Unicode MS" pitchFamily="34"/>
                <a:cs typeface="Arial Unicode MS" pitchFamily="34"/>
              </a:rPr>
              <a:t>until</a:t>
            </a:r>
            <a:r>
              <a:rPr lang="fr-CA" sz="1800" b="1" dirty="0">
                <a:latin typeface="Calibri" pitchFamily="34"/>
                <a:ea typeface="Arial Unicode MS" pitchFamily="34"/>
                <a:cs typeface="Arial Unicode MS" pitchFamily="34"/>
              </a:rPr>
              <a:t> </a:t>
            </a:r>
            <a:r>
              <a:rPr lang="fr-CA" sz="1800" b="1" dirty="0" err="1">
                <a:latin typeface="Calibri" pitchFamily="34"/>
                <a:ea typeface="Arial Unicode MS" pitchFamily="34"/>
                <a:cs typeface="Arial Unicode MS" pitchFamily="34"/>
              </a:rPr>
              <a:t>it</a:t>
            </a:r>
            <a:r>
              <a:rPr lang="fr-CA" sz="1800" b="1" dirty="0">
                <a:latin typeface="Calibri" pitchFamily="34"/>
                <a:ea typeface="Arial Unicode MS" pitchFamily="34"/>
                <a:cs typeface="Arial Unicode MS" pitchFamily="34"/>
              </a:rPr>
              <a:t> </a:t>
            </a:r>
            <a:r>
              <a:rPr lang="fr-CA" sz="1800" b="1" dirty="0" err="1">
                <a:latin typeface="Calibri" pitchFamily="34"/>
                <a:ea typeface="Arial Unicode MS" pitchFamily="34"/>
                <a:cs typeface="Arial Unicode MS" pitchFamily="34"/>
              </a:rPr>
              <a:t>finds</a:t>
            </a:r>
            <a:r>
              <a:rPr lang="fr-CA" sz="1800" b="1" dirty="0">
                <a:latin typeface="Calibri" pitchFamily="34"/>
                <a:ea typeface="Arial Unicode MS" pitchFamily="34"/>
                <a:cs typeface="Arial Unicode MS" pitchFamily="34"/>
              </a:rPr>
              <a:t> a </a:t>
            </a:r>
            <a:r>
              <a:rPr lang="fr-CA" sz="1800" b="1" dirty="0" err="1">
                <a:latin typeface="Calibri" pitchFamily="34"/>
                <a:ea typeface="Arial Unicode MS" pitchFamily="34"/>
                <a:cs typeface="Arial Unicode MS" pitchFamily="34"/>
              </a:rPr>
              <a:t>null</a:t>
            </a:r>
            <a:r>
              <a:rPr lang="fr-CA" sz="1800" b="1" dirty="0">
                <a:latin typeface="Calibri" pitchFamily="34"/>
                <a:ea typeface="Arial Unicode MS" pitchFamily="34"/>
                <a:cs typeface="Arial Unicode MS" pitchFamily="34"/>
              </a:rPr>
              <a:t>, </a:t>
            </a:r>
            <a:r>
              <a:rPr lang="fr-CA" sz="1800" b="1" dirty="0" err="1">
                <a:latin typeface="Calibri" pitchFamily="34"/>
                <a:ea typeface="Arial Unicode MS" pitchFamily="34"/>
                <a:cs typeface="Arial Unicode MS" pitchFamily="34"/>
              </a:rPr>
              <a:t>so</a:t>
            </a:r>
            <a:r>
              <a:rPr lang="fr-CA" sz="1800" b="1" dirty="0">
                <a:latin typeface="Calibri" pitchFamily="34"/>
                <a:ea typeface="Arial Unicode MS" pitchFamily="34"/>
                <a:cs typeface="Arial Unicode MS" pitchFamily="34"/>
              </a:rPr>
              <a:t> </a:t>
            </a:r>
            <a:r>
              <a:rPr lang="fr-CA" sz="1800" b="1" dirty="0" err="1">
                <a:latin typeface="Calibri" pitchFamily="34"/>
                <a:ea typeface="Arial Unicode MS" pitchFamily="34"/>
                <a:cs typeface="Arial Unicode MS" pitchFamily="34"/>
              </a:rPr>
              <a:t>we</a:t>
            </a:r>
            <a:r>
              <a:rPr lang="fr-CA" sz="1800" b="1" dirty="0">
                <a:latin typeface="Calibri" pitchFamily="34"/>
                <a:ea typeface="Arial Unicode MS" pitchFamily="34"/>
                <a:cs typeface="Arial Unicode MS" pitchFamily="34"/>
              </a:rPr>
              <a:t> call </a:t>
            </a:r>
            <a:r>
              <a:rPr lang="fr-CA" sz="1800" b="1" dirty="0" err="1">
                <a:latin typeface="Calibri" pitchFamily="34"/>
                <a:ea typeface="Arial Unicode MS" pitchFamily="34"/>
                <a:cs typeface="Arial Unicode MS" pitchFamily="34"/>
              </a:rPr>
              <a:t>this</a:t>
            </a:r>
            <a:r>
              <a:rPr lang="fr-CA" sz="1800" b="1" dirty="0">
                <a:latin typeface="Calibri" pitchFamily="34"/>
                <a:ea typeface="Arial Unicode MS" pitchFamily="34"/>
                <a:cs typeface="Arial Unicode MS" pitchFamily="34"/>
              </a:rPr>
              <a:t> over and over </a:t>
            </a:r>
            <a:r>
              <a:rPr lang="fr-CA" sz="1800" b="1" dirty="0" err="1">
                <a:latin typeface="Calibri" pitchFamily="34"/>
                <a:ea typeface="Arial Unicode MS" pitchFamily="34"/>
                <a:cs typeface="Arial Unicode MS" pitchFamily="34"/>
              </a:rPr>
              <a:t>again</a:t>
            </a:r>
            <a:r>
              <a:rPr lang="fr-CA" sz="1800" b="1" dirty="0">
                <a:latin typeface="Calibri" pitchFamily="34"/>
                <a:ea typeface="Arial Unicode MS" pitchFamily="34"/>
                <a:cs typeface="Arial Unicode MS" pitchFamily="34"/>
              </a:rPr>
              <a:t>!</a:t>
            </a:r>
          </a:p>
          <a:p>
            <a:pPr marL="0" lvl="0" indent="0" hangingPunct="1">
              <a:spcAft>
                <a:spcPts val="0"/>
              </a:spcAft>
              <a:tabLst/>
            </a:pPr>
            <a:r>
              <a:rPr lang="fr-CA" sz="1800" b="1" dirty="0">
                <a:latin typeface="Calibri" pitchFamily="34"/>
                <a:ea typeface="Arial Unicode MS" pitchFamily="34"/>
                <a:cs typeface="Arial Unicode MS" pitchFamily="34"/>
              </a:rPr>
              <a:t>Move call to </a:t>
            </a:r>
            <a:r>
              <a:rPr lang="fr-CA" sz="1800" b="1" dirty="0" err="1">
                <a:solidFill>
                  <a:srgbClr val="FF0000"/>
                </a:solidFill>
                <a:latin typeface="Courier New" pitchFamily="50"/>
                <a:ea typeface="Arial Unicode MS" pitchFamily="34"/>
                <a:cs typeface="Arial Unicode MS" pitchFamily="34"/>
              </a:rPr>
              <a:t>strlen</a:t>
            </a:r>
            <a:r>
              <a:rPr lang="fr-CA" sz="1800" b="1" dirty="0">
                <a:latin typeface="Calibri" pitchFamily="34"/>
                <a:ea typeface="Arial Unicode MS" pitchFamily="34"/>
                <a:cs typeface="Arial Unicode MS" pitchFamily="34"/>
              </a:rPr>
              <a:t> </a:t>
            </a:r>
            <a:r>
              <a:rPr lang="fr-CA" sz="1800" b="1" dirty="0" err="1">
                <a:latin typeface="Calibri" pitchFamily="34"/>
                <a:ea typeface="Arial Unicode MS" pitchFamily="34"/>
                <a:cs typeface="Arial Unicode MS" pitchFamily="34"/>
              </a:rPr>
              <a:t>outside</a:t>
            </a:r>
            <a:r>
              <a:rPr lang="fr-CA" sz="1800" b="1" dirty="0">
                <a:latin typeface="Calibri" pitchFamily="34"/>
                <a:ea typeface="Arial Unicode MS" pitchFamily="34"/>
                <a:cs typeface="Arial Unicode MS" pitchFamily="34"/>
              </a:rPr>
              <a:t> of </a:t>
            </a:r>
            <a:r>
              <a:rPr lang="fr-CA" sz="1800" b="1" dirty="0" err="1">
                <a:latin typeface="Calibri" pitchFamily="34"/>
                <a:ea typeface="Arial Unicode MS" pitchFamily="34"/>
                <a:cs typeface="Arial Unicode MS" pitchFamily="34"/>
              </a:rPr>
              <a:t>loop</a:t>
            </a:r>
            <a:r>
              <a:rPr lang="fr-CA" sz="1800" b="1" dirty="0">
                <a:latin typeface="Calibri" pitchFamily="34"/>
                <a:ea typeface="Arial Unicode MS" pitchFamily="34"/>
                <a:cs typeface="Arial Unicode MS" pitchFamily="34"/>
              </a:rPr>
              <a:t> </a:t>
            </a:r>
            <a:r>
              <a:rPr lang="fr-CA" sz="1800" b="1" dirty="0" err="1">
                <a:latin typeface="Calibri" pitchFamily="34"/>
                <a:ea typeface="Arial Unicode MS" pitchFamily="34"/>
                <a:cs typeface="Arial Unicode MS" pitchFamily="34"/>
              </a:rPr>
              <a:t>since</a:t>
            </a:r>
            <a:r>
              <a:rPr lang="fr-CA" sz="1800" b="1" dirty="0">
                <a:latin typeface="Calibri" pitchFamily="34"/>
                <a:ea typeface="Arial Unicode MS" pitchFamily="34"/>
                <a:cs typeface="Arial Unicode MS" pitchFamily="34"/>
              </a:rPr>
              <a:t> </a:t>
            </a:r>
            <a:r>
              <a:rPr lang="fr-CA" sz="1800" b="1" dirty="0" err="1">
                <a:latin typeface="Calibri" pitchFamily="34"/>
                <a:ea typeface="Arial Unicode MS" pitchFamily="34"/>
                <a:cs typeface="Arial Unicode MS" pitchFamily="34"/>
              </a:rPr>
              <a:t>result</a:t>
            </a:r>
            <a:r>
              <a:rPr lang="fr-CA" sz="1800" b="1" dirty="0">
                <a:latin typeface="Calibri" pitchFamily="34"/>
                <a:ea typeface="Arial Unicode MS" pitchFamily="34"/>
                <a:cs typeface="Arial Unicode MS" pitchFamily="34"/>
              </a:rPr>
              <a:t> </a:t>
            </a:r>
            <a:r>
              <a:rPr lang="fr-CA" sz="1800" b="1" dirty="0" err="1">
                <a:latin typeface="Calibri" pitchFamily="34"/>
                <a:ea typeface="Arial Unicode MS" pitchFamily="34"/>
                <a:cs typeface="Arial Unicode MS" pitchFamily="34"/>
              </a:rPr>
              <a:t>does</a:t>
            </a:r>
            <a:r>
              <a:rPr lang="fr-CA" sz="1800" b="1" dirty="0">
                <a:latin typeface="Calibri" pitchFamily="34"/>
                <a:ea typeface="Arial Unicode MS" pitchFamily="34"/>
                <a:cs typeface="Arial Unicode MS" pitchFamily="34"/>
              </a:rPr>
              <a:t> not change </a:t>
            </a:r>
            <a:r>
              <a:rPr lang="fr-CA" sz="1800" b="1" dirty="0" err="1">
                <a:latin typeface="Calibri" pitchFamily="34"/>
                <a:ea typeface="Arial Unicode MS" pitchFamily="34"/>
                <a:cs typeface="Arial Unicode MS" pitchFamily="34"/>
              </a:rPr>
              <a:t>from</a:t>
            </a:r>
            <a:r>
              <a:rPr lang="fr-CA" sz="1800" b="1" dirty="0">
                <a:latin typeface="Calibri" pitchFamily="34"/>
                <a:ea typeface="Arial Unicode MS" pitchFamily="34"/>
                <a:cs typeface="Arial Unicode MS" pitchFamily="34"/>
              </a:rPr>
              <a:t> one </a:t>
            </a:r>
            <a:r>
              <a:rPr lang="fr-CA" sz="1800" b="1" dirty="0" err="1">
                <a:latin typeface="Calibri" pitchFamily="34"/>
                <a:ea typeface="Arial Unicode MS" pitchFamily="34"/>
                <a:cs typeface="Arial Unicode MS" pitchFamily="34"/>
              </a:rPr>
              <a:t>iteration</a:t>
            </a:r>
            <a:r>
              <a:rPr lang="fr-CA" sz="1800" b="1" dirty="0">
                <a:latin typeface="Calibri" pitchFamily="34"/>
                <a:ea typeface="Arial Unicode MS" pitchFamily="34"/>
                <a:cs typeface="Arial Unicode MS" pitchFamily="34"/>
              </a:rPr>
              <a:t> to </a:t>
            </a:r>
            <a:r>
              <a:rPr lang="fr-CA" sz="1800" b="1" dirty="0" err="1">
                <a:latin typeface="Calibri" pitchFamily="34"/>
                <a:ea typeface="Arial Unicode MS" pitchFamily="34"/>
                <a:cs typeface="Arial Unicode MS" pitchFamily="34"/>
              </a:rPr>
              <a:t>another</a:t>
            </a:r>
            <a:endParaRPr lang="fr-CA" sz="1800" b="1" dirty="0">
              <a:latin typeface="Calibri" pitchFamily="34"/>
              <a:ea typeface="Arial Unicode MS" pitchFamily="34"/>
              <a:cs typeface="Arial Unicode MS" pitchFamily="34"/>
            </a:endParaRPr>
          </a:p>
          <a:p>
            <a:pPr marL="0" lvl="0" indent="0" hangingPunct="1">
              <a:spcAft>
                <a:spcPts val="0"/>
              </a:spcAft>
              <a:tabLst/>
            </a:pPr>
            <a:r>
              <a:rPr lang="fr-CA" sz="1800" b="1" dirty="0" err="1">
                <a:latin typeface="Calibri" pitchFamily="34"/>
                <a:ea typeface="Arial Unicode MS" pitchFamily="34"/>
                <a:cs typeface="Arial Unicode MS" pitchFamily="34"/>
              </a:rPr>
              <a:t>What</a:t>
            </a:r>
            <a:r>
              <a:rPr lang="fr-CA" sz="1800" b="1" dirty="0">
                <a:latin typeface="Calibri" pitchFamily="34"/>
                <a:ea typeface="Arial Unicode MS" pitchFamily="34"/>
                <a:cs typeface="Arial Unicode MS" pitchFamily="34"/>
              </a:rPr>
              <a:t> about </a:t>
            </a:r>
            <a:r>
              <a:rPr lang="fr-CA" sz="1800" b="1" dirty="0">
                <a:solidFill>
                  <a:srgbClr val="0000FF"/>
                </a:solidFill>
                <a:latin typeface="Courier" pitchFamily="49"/>
                <a:ea typeface="Arial Unicode MS" pitchFamily="34"/>
                <a:cs typeface="Arial Unicode MS" pitchFamily="34"/>
              </a:rPr>
              <a:t>'A' </a:t>
            </a:r>
            <a:r>
              <a:rPr lang="fr-CA" sz="1800" b="1" dirty="0" smtClean="0">
                <a:solidFill>
                  <a:srgbClr val="0000FF"/>
                </a:solidFill>
                <a:latin typeface="Courier" pitchFamily="49"/>
                <a:ea typeface="Arial Unicode MS" pitchFamily="34"/>
                <a:cs typeface="Arial Unicode MS" pitchFamily="34"/>
              </a:rPr>
              <a:t>- </a:t>
            </a:r>
            <a:r>
              <a:rPr lang="fr-CA" sz="1800" b="1" dirty="0">
                <a:solidFill>
                  <a:srgbClr val="0000FF"/>
                </a:solidFill>
                <a:latin typeface="Courier" pitchFamily="49"/>
                <a:ea typeface="Arial Unicode MS" pitchFamily="34"/>
                <a:cs typeface="Arial Unicode MS" pitchFamily="34"/>
              </a:rPr>
              <a:t>'a'</a:t>
            </a:r>
            <a:r>
              <a:rPr lang="fr-CA" sz="1800" b="1" dirty="0">
                <a:latin typeface="Calibri" pitchFamily="34"/>
                <a:ea typeface="Arial Unicode MS" pitchFamily="34"/>
                <a:cs typeface="Arial Unicode MS" pitchFamily="34"/>
              </a:rPr>
              <a:t>?</a:t>
            </a:r>
          </a:p>
        </p:txBody>
      </p:sp>
      <p:sp>
        <p:nvSpPr>
          <p:cNvPr id="4" name="Rectangle 4"/>
          <p:cNvSpPr/>
          <p:nvPr/>
        </p:nvSpPr>
        <p:spPr>
          <a:xfrm>
            <a:off x="516599" y="3096720"/>
            <a:ext cx="4495320" cy="203579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D5F1CF"/>
          </a:solidFill>
          <a:ln w="12600">
            <a:solidFill>
              <a:srgbClr val="000000"/>
            </a:solidFill>
            <a:prstDash val="solid"/>
            <a:miter/>
          </a:ln>
        </p:spPr>
        <p:txBody>
          <a:bodyPr vert="horz" wrap="square" lIns="90360" tIns="44280" rIns="90360" bIns="44280" anchor="t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914400" algn="l"/>
                <a:tab pos="2286000" algn="l"/>
              </a:tabLst>
              <a:defRPr sz="1800"/>
            </a:pPr>
            <a:r>
              <a:rPr lang="fr-CA" sz="1600" b="1" i="0" u="none" strike="noStrike" spc="0" baseline="0">
                <a:ln>
                  <a:noFill/>
                </a:ln>
                <a:solidFill>
                  <a:srgbClr val="000000"/>
                </a:solidFill>
                <a:latin typeface="Courier New" pitchFamily="50"/>
                <a:ea typeface="Arial Unicode MS" pitchFamily="2"/>
                <a:cs typeface="Arial Unicode MS" pitchFamily="2"/>
              </a:rPr>
              <a:t>void lower(char *s)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914400" algn="l"/>
                <a:tab pos="2286000" algn="l"/>
              </a:tabLst>
              <a:defRPr sz="1800"/>
            </a:pPr>
            <a:r>
              <a:rPr lang="fr-CA" sz="1600" b="1" i="0" u="none" strike="noStrike" spc="0" baseline="0">
                <a:ln>
                  <a:noFill/>
                </a:ln>
                <a:solidFill>
                  <a:srgbClr val="000000"/>
                </a:solidFill>
                <a:latin typeface="Courier New" pitchFamily="50"/>
                <a:ea typeface="Arial Unicode MS" pitchFamily="2"/>
                <a:cs typeface="Arial Unicode MS" pitchFamily="2"/>
              </a:rPr>
              <a:t>{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914400" algn="l"/>
                <a:tab pos="2286000" algn="l"/>
              </a:tabLst>
              <a:defRPr sz="1800"/>
            </a:pPr>
            <a:r>
              <a:rPr lang="fr-CA" sz="1600" b="1" i="0" u="none" strike="noStrike" spc="0" baseline="0">
                <a:ln>
                  <a:noFill/>
                </a:ln>
                <a:solidFill>
                  <a:srgbClr val="000000"/>
                </a:solidFill>
                <a:latin typeface="Courier New" pitchFamily="50"/>
                <a:ea typeface="Arial Unicode MS" pitchFamily="2"/>
                <a:cs typeface="Arial Unicode MS" pitchFamily="2"/>
              </a:rPr>
              <a:t>  int i;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914400" algn="l"/>
                <a:tab pos="2286000" algn="l"/>
              </a:tabLst>
              <a:defRPr sz="1800"/>
            </a:pPr>
            <a:r>
              <a:rPr lang="fr-CA" sz="1600" b="1" i="0" u="none" strike="noStrike" spc="0" baseline="0">
                <a:ln>
                  <a:noFill/>
                </a:ln>
                <a:solidFill>
                  <a:srgbClr val="000000"/>
                </a:solidFill>
                <a:latin typeface="Courier New" pitchFamily="50"/>
                <a:ea typeface="Arial Unicode MS" pitchFamily="2"/>
                <a:cs typeface="Arial Unicode MS" pitchFamily="2"/>
              </a:rPr>
              <a:t>  int </a:t>
            </a:r>
            <a:r>
              <a:rPr lang="fr-CA" sz="1600" b="1" i="0" u="none" strike="noStrike" spc="0" baseline="0">
                <a:ln>
                  <a:noFill/>
                </a:ln>
                <a:solidFill>
                  <a:srgbClr val="A50021"/>
                </a:solidFill>
                <a:latin typeface="Courier New" pitchFamily="50"/>
                <a:ea typeface="Arial Unicode MS" pitchFamily="2"/>
                <a:cs typeface="Arial Unicode MS" pitchFamily="2"/>
              </a:rPr>
              <a:t>len = strlen</a:t>
            </a:r>
            <a:r>
              <a:rPr lang="fr-CA" sz="1600" b="1" i="0" u="none" strike="noStrike" spc="0" baseline="0">
                <a:ln>
                  <a:noFill/>
                </a:ln>
                <a:solidFill>
                  <a:srgbClr val="000000"/>
                </a:solidFill>
                <a:latin typeface="Courier New" pitchFamily="50"/>
                <a:ea typeface="Arial Unicode MS" pitchFamily="2"/>
                <a:cs typeface="Arial Unicode MS" pitchFamily="2"/>
              </a:rPr>
              <a:t>(s);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914400" algn="l"/>
                <a:tab pos="2286000" algn="l"/>
              </a:tabLst>
              <a:defRPr sz="1800"/>
            </a:pPr>
            <a:r>
              <a:rPr lang="fr-CA" sz="1600" b="1" i="0" u="none" strike="noStrike" spc="0" baseline="0">
                <a:ln>
                  <a:noFill/>
                </a:ln>
                <a:solidFill>
                  <a:srgbClr val="000000"/>
                </a:solidFill>
                <a:latin typeface="Courier New" pitchFamily="50"/>
                <a:ea typeface="Arial Unicode MS" pitchFamily="2"/>
                <a:cs typeface="Arial Unicode MS" pitchFamily="2"/>
              </a:rPr>
              <a:t>  for (i = 0; i &lt;</a:t>
            </a:r>
            <a:r>
              <a:rPr lang="fr-CA" sz="1600" b="1" i="0" u="none" strike="noStrike" spc="0" baseline="0">
                <a:ln>
                  <a:noFill/>
                </a:ln>
                <a:solidFill>
                  <a:srgbClr val="A50021"/>
                </a:solidFill>
                <a:latin typeface="Courier New" pitchFamily="50"/>
                <a:ea typeface="Arial Unicode MS" pitchFamily="2"/>
                <a:cs typeface="Arial Unicode MS" pitchFamily="2"/>
              </a:rPr>
              <a:t> len</a:t>
            </a:r>
            <a:r>
              <a:rPr lang="fr-CA" sz="1600" b="1" i="0" u="none" strike="noStrike" spc="0" baseline="0">
                <a:ln>
                  <a:noFill/>
                </a:ln>
                <a:solidFill>
                  <a:srgbClr val="000000"/>
                </a:solidFill>
                <a:latin typeface="Courier New" pitchFamily="50"/>
                <a:ea typeface="Arial Unicode MS" pitchFamily="2"/>
                <a:cs typeface="Arial Unicode MS" pitchFamily="2"/>
              </a:rPr>
              <a:t>; i++)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914400" algn="l"/>
                <a:tab pos="2286000" algn="l"/>
              </a:tabLst>
              <a:defRPr sz="1800"/>
            </a:pPr>
            <a:r>
              <a:rPr lang="fr-CA" sz="1600" b="1" i="0" u="none" strike="noStrike" spc="0" baseline="0">
                <a:ln>
                  <a:noFill/>
                </a:ln>
                <a:solidFill>
                  <a:srgbClr val="000000"/>
                </a:solidFill>
                <a:latin typeface="Courier New" pitchFamily="50"/>
                <a:ea typeface="Arial Unicode MS" pitchFamily="2"/>
                <a:cs typeface="Arial Unicode MS" pitchFamily="2"/>
              </a:rPr>
              <a:t>    if (s[i] &gt;= 'A' &amp;&amp; s[i] &lt;= 'Z')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914400" algn="l"/>
                <a:tab pos="2286000" algn="l"/>
              </a:tabLst>
              <a:defRPr sz="1800"/>
            </a:pPr>
            <a:r>
              <a:rPr lang="fr-CA" sz="1600" b="1" i="0" u="none" strike="noStrike" spc="0" baseline="0">
                <a:ln>
                  <a:noFill/>
                </a:ln>
                <a:solidFill>
                  <a:srgbClr val="000000"/>
                </a:solidFill>
                <a:latin typeface="Courier New" pitchFamily="50"/>
                <a:ea typeface="Arial Unicode MS" pitchFamily="2"/>
                <a:cs typeface="Arial Unicode MS" pitchFamily="2"/>
              </a:rPr>
              <a:t>      s[i] -= ('A' - 'a');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914400" algn="l"/>
                <a:tab pos="2286000" algn="l"/>
              </a:tabLst>
              <a:defRPr sz="1800"/>
            </a:pPr>
            <a:r>
              <a:rPr lang="fr-CA" sz="1600" b="1" i="0" u="none" strike="noStrike" spc="0" baseline="0">
                <a:ln>
                  <a:noFill/>
                </a:ln>
                <a:solidFill>
                  <a:srgbClr val="000000"/>
                </a:solidFill>
                <a:latin typeface="Courier New" pitchFamily="50"/>
                <a:ea typeface="Arial Unicode MS" pitchFamily="2"/>
                <a:cs typeface="Arial Unicode MS" pitchFamily="2"/>
              </a:rPr>
              <a:t>}</a:t>
            </a:r>
          </a:p>
        </p:txBody>
      </p:sp>
      <p:sp>
        <p:nvSpPr>
          <p:cNvPr id="5" name="Rectangle 2"/>
          <p:cNvSpPr/>
          <p:nvPr/>
        </p:nvSpPr>
        <p:spPr>
          <a:xfrm>
            <a:off x="537840" y="1207080"/>
            <a:ext cx="4445640" cy="17924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6F5BD"/>
          </a:solidFill>
          <a:ln w="12600">
            <a:solidFill>
              <a:srgbClr val="000000"/>
            </a:solidFill>
            <a:prstDash val="solid"/>
            <a:miter/>
          </a:ln>
        </p:spPr>
        <p:txBody>
          <a:bodyPr vert="horz" wrap="none" lIns="90360" tIns="44280" rIns="90360" bIns="44280" anchor="t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914400" algn="l"/>
                <a:tab pos="2286000" algn="l"/>
              </a:tabLst>
              <a:defRPr sz="1800"/>
            </a:pPr>
            <a:r>
              <a:rPr lang="fr-CA" sz="1600" b="1" i="0" u="none" strike="noStrike" spc="0" baseline="0">
                <a:ln>
                  <a:noFill/>
                </a:ln>
                <a:solidFill>
                  <a:srgbClr val="000000"/>
                </a:solidFill>
                <a:latin typeface="Courier New" pitchFamily="50"/>
                <a:ea typeface="Arial Unicode MS" pitchFamily="2"/>
                <a:cs typeface="Arial Unicode MS" pitchFamily="2"/>
              </a:rPr>
              <a:t>void lower(char *s)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914400" algn="l"/>
                <a:tab pos="2286000" algn="l"/>
              </a:tabLst>
              <a:defRPr sz="1800"/>
            </a:pPr>
            <a:r>
              <a:rPr lang="fr-CA" sz="1600" b="1" i="0" u="none" strike="noStrike" spc="0" baseline="0">
                <a:ln>
                  <a:noFill/>
                </a:ln>
                <a:solidFill>
                  <a:srgbClr val="000000"/>
                </a:solidFill>
                <a:latin typeface="Courier New" pitchFamily="50"/>
                <a:ea typeface="Arial Unicode MS" pitchFamily="2"/>
                <a:cs typeface="Arial Unicode MS" pitchFamily="2"/>
              </a:rPr>
              <a:t>{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914400" algn="l"/>
                <a:tab pos="2286000" algn="l"/>
              </a:tabLst>
              <a:defRPr sz="1800"/>
            </a:pPr>
            <a:r>
              <a:rPr lang="fr-CA" sz="1600" b="1" i="0" u="none" strike="noStrike" spc="0" baseline="0">
                <a:ln>
                  <a:noFill/>
                </a:ln>
                <a:solidFill>
                  <a:srgbClr val="000000"/>
                </a:solidFill>
                <a:latin typeface="Courier New" pitchFamily="50"/>
                <a:ea typeface="Arial Unicode MS" pitchFamily="2"/>
                <a:cs typeface="Arial Unicode MS" pitchFamily="2"/>
              </a:rPr>
              <a:t>  int i;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914400" algn="l"/>
                <a:tab pos="2286000" algn="l"/>
              </a:tabLst>
              <a:defRPr sz="1800"/>
            </a:pPr>
            <a:r>
              <a:rPr lang="fr-CA" sz="1600" b="1" i="0" u="none" strike="noStrike" spc="0" baseline="0">
                <a:ln>
                  <a:noFill/>
                </a:ln>
                <a:solidFill>
                  <a:srgbClr val="000000"/>
                </a:solidFill>
                <a:latin typeface="Courier New" pitchFamily="50"/>
                <a:ea typeface="Arial Unicode MS" pitchFamily="2"/>
                <a:cs typeface="Arial Unicode MS" pitchFamily="2"/>
              </a:rPr>
              <a:t>  for (i = 0; i &lt; </a:t>
            </a:r>
            <a:r>
              <a:rPr lang="fr-CA" sz="1600" b="1" i="0" u="none" strike="noStrike" spc="0" baseline="0">
                <a:ln>
                  <a:noFill/>
                </a:ln>
                <a:solidFill>
                  <a:srgbClr val="FF0000"/>
                </a:solidFill>
                <a:latin typeface="Courier New" pitchFamily="50"/>
                <a:ea typeface="Arial Unicode MS" pitchFamily="2"/>
                <a:cs typeface="Arial Unicode MS" pitchFamily="2"/>
              </a:rPr>
              <a:t>strlen</a:t>
            </a:r>
            <a:r>
              <a:rPr lang="fr-CA" sz="1600" b="1" i="0" u="none" strike="noStrike" spc="0" baseline="0">
                <a:ln>
                  <a:noFill/>
                </a:ln>
                <a:solidFill>
                  <a:srgbClr val="000000"/>
                </a:solidFill>
                <a:latin typeface="Courier New" pitchFamily="50"/>
                <a:ea typeface="Arial Unicode MS" pitchFamily="2"/>
                <a:cs typeface="Arial Unicode MS" pitchFamily="2"/>
              </a:rPr>
              <a:t>(s); i++)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914400" algn="l"/>
                <a:tab pos="2286000" algn="l"/>
              </a:tabLst>
              <a:defRPr sz="1800"/>
            </a:pPr>
            <a:r>
              <a:rPr lang="fr-CA" sz="1600" b="1" i="0" u="none" strike="noStrike" spc="0" baseline="0">
                <a:ln>
                  <a:noFill/>
                </a:ln>
                <a:solidFill>
                  <a:srgbClr val="000000"/>
                </a:solidFill>
                <a:latin typeface="Courier New" pitchFamily="50"/>
                <a:ea typeface="Arial Unicode MS" pitchFamily="2"/>
                <a:cs typeface="Arial Unicode MS" pitchFamily="2"/>
              </a:rPr>
              <a:t>    if (s[i] &gt;= 'A' &amp;&amp; s[i] &lt;= 'Z')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914400" algn="l"/>
                <a:tab pos="2286000" algn="l"/>
              </a:tabLst>
              <a:defRPr sz="1800"/>
            </a:pPr>
            <a:r>
              <a:rPr lang="fr-CA" sz="1600" b="1" i="0" u="none" strike="noStrike" spc="0" baseline="0">
                <a:ln>
                  <a:noFill/>
                </a:ln>
                <a:solidFill>
                  <a:srgbClr val="000000"/>
                </a:solidFill>
                <a:latin typeface="Courier New" pitchFamily="50"/>
                <a:ea typeface="Arial Unicode MS" pitchFamily="2"/>
                <a:cs typeface="Arial Unicode MS" pitchFamily="2"/>
              </a:rPr>
              <a:t>      s[i] -= </a:t>
            </a:r>
            <a:r>
              <a:rPr lang="fr-CA" sz="1600" b="1" i="0" u="none" strike="noStrike" spc="0" baseline="0">
                <a:ln>
                  <a:noFill/>
                </a:ln>
                <a:solidFill>
                  <a:srgbClr val="0000FF"/>
                </a:solidFill>
                <a:latin typeface="Courier New" pitchFamily="50"/>
                <a:ea typeface="Arial Unicode MS" pitchFamily="2"/>
                <a:cs typeface="Arial Unicode MS" pitchFamily="2"/>
              </a:rPr>
              <a:t>('A' - 'a')</a:t>
            </a:r>
            <a:r>
              <a:rPr lang="fr-CA" sz="1600" b="1" i="0" u="none" strike="noStrike" spc="0" baseline="0">
                <a:ln>
                  <a:noFill/>
                </a:ln>
                <a:solidFill>
                  <a:srgbClr val="000000"/>
                </a:solidFill>
                <a:latin typeface="Courier New" pitchFamily="50"/>
                <a:ea typeface="Arial Unicode MS" pitchFamily="2"/>
                <a:cs typeface="Arial Unicode MS" pitchFamily="2"/>
              </a:rPr>
              <a:t>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914400" algn="l"/>
                <a:tab pos="2286000" algn="l"/>
              </a:tabLst>
              <a:defRPr sz="1800"/>
            </a:pPr>
            <a:r>
              <a:rPr lang="fr-CA" sz="1600" b="1" i="0" u="none" strike="noStrike" spc="0" baseline="0">
                <a:ln>
                  <a:noFill/>
                </a:ln>
                <a:solidFill>
                  <a:srgbClr val="000000"/>
                </a:solidFill>
                <a:latin typeface="Courier New" pitchFamily="50"/>
                <a:ea typeface="Arial Unicode MS" pitchFamily="2"/>
                <a:cs typeface="Arial Unicode MS" pitchFamily="2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erforman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/>
        <p:txBody>
          <a:bodyPr wrap="square"/>
          <a:lstStyle>
            <a:defPPr lvl="0">
              <a:buNone/>
            </a:defPPr>
            <a:lvl1pPr lvl="0">
              <a:buNone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119160" lvl="0" indent="-118800" hangingPunct="1">
              <a:tabLst>
                <a:tab pos="119160" algn="l"/>
                <a:tab pos="568079" algn="l"/>
                <a:tab pos="1017359" algn="l"/>
                <a:tab pos="1466640" algn="l"/>
                <a:tab pos="1915920" algn="l"/>
                <a:tab pos="2365200" algn="l"/>
                <a:tab pos="2814480" algn="l"/>
                <a:tab pos="3263760" algn="l"/>
                <a:tab pos="3713040" algn="l"/>
                <a:tab pos="4162319" algn="l"/>
                <a:tab pos="4611600" algn="l"/>
                <a:tab pos="5060879" algn="l"/>
                <a:tab pos="5510160" algn="l"/>
                <a:tab pos="5959440" algn="l"/>
                <a:tab pos="6408720" algn="l"/>
                <a:tab pos="6858000" algn="l"/>
                <a:tab pos="7307280" algn="l"/>
                <a:tab pos="7756560" algn="l"/>
                <a:tab pos="8205839" algn="l"/>
                <a:tab pos="8655120" algn="l"/>
                <a:tab pos="9104400" algn="l"/>
              </a:tabLst>
            </a:pPr>
            <a:r>
              <a:rPr lang="fr-CA" sz="3600" b="1">
                <a:latin typeface="Calibri" pitchFamily="34"/>
              </a:rPr>
              <a:t>Performance</a:t>
            </a:r>
          </a:p>
        </p:txBody>
      </p:sp>
      <p:sp>
        <p:nvSpPr>
          <p:cNvPr id="3" name="Rectangle 3"/>
          <p:cNvSpPr txBox="1">
            <a:spLocks noGrp="1"/>
          </p:cNvSpPr>
          <p:nvPr>
            <p:ph type="body" idx="4294967295"/>
          </p:nvPr>
        </p:nvSpPr>
        <p:spPr>
          <a:xfrm>
            <a:off x="609600" y="1066800"/>
            <a:ext cx="8307388" cy="1268413"/>
          </a:xfrm>
        </p:spPr>
        <p:txBody>
          <a:bodyPr wrap="square" compatLnSpc="0"/>
          <a:lstStyle/>
          <a:p>
            <a:pPr lvl="1">
              <a:spcAft>
                <a:spcPts val="2494"/>
              </a:spcAft>
              <a:tabLst/>
            </a:pPr>
            <a:r>
              <a:rPr lang="fr-CA" sz="1800" b="1" dirty="0">
                <a:latin typeface="Calibri" pitchFamily="34"/>
                <a:ea typeface="Arial Unicode MS" pitchFamily="34"/>
                <a:cs typeface="Arial Unicode MS" pitchFamily="34"/>
              </a:rPr>
              <a:t>Time quadruples </a:t>
            </a:r>
            <a:r>
              <a:rPr lang="fr-CA" sz="1800" b="1" dirty="0" err="1">
                <a:latin typeface="Calibri" pitchFamily="34"/>
                <a:ea typeface="Arial Unicode MS" pitchFamily="34"/>
                <a:cs typeface="Arial Unicode MS" pitchFamily="34"/>
              </a:rPr>
              <a:t>when</a:t>
            </a:r>
            <a:r>
              <a:rPr lang="fr-CA" sz="1800" b="1" dirty="0">
                <a:latin typeface="Calibri" pitchFamily="34"/>
                <a:ea typeface="Arial Unicode MS" pitchFamily="34"/>
                <a:cs typeface="Arial Unicode MS" pitchFamily="34"/>
              </a:rPr>
              <a:t> string </a:t>
            </a:r>
            <a:r>
              <a:rPr lang="fr-CA" sz="1800" b="1" dirty="0" err="1">
                <a:latin typeface="Calibri" pitchFamily="34"/>
                <a:ea typeface="Arial Unicode MS" pitchFamily="34"/>
                <a:cs typeface="Arial Unicode MS" pitchFamily="34"/>
              </a:rPr>
              <a:t>length</a:t>
            </a:r>
            <a:r>
              <a:rPr lang="fr-CA" sz="1800" b="1" dirty="0">
                <a:latin typeface="Calibri" pitchFamily="34"/>
                <a:ea typeface="Arial Unicode MS" pitchFamily="34"/>
                <a:cs typeface="Arial Unicode MS" pitchFamily="34"/>
              </a:rPr>
              <a:t> </a:t>
            </a:r>
            <a:r>
              <a:rPr lang="fr-CA" sz="1800" b="1" dirty="0" err="1">
                <a:latin typeface="Calibri" pitchFamily="34"/>
                <a:ea typeface="Arial Unicode MS" pitchFamily="34"/>
                <a:cs typeface="Arial Unicode MS" pitchFamily="34"/>
              </a:rPr>
              <a:t>is</a:t>
            </a:r>
            <a:r>
              <a:rPr lang="fr-CA" sz="1800" b="1" dirty="0">
                <a:latin typeface="Calibri" pitchFamily="34"/>
                <a:ea typeface="Arial Unicode MS" pitchFamily="34"/>
                <a:cs typeface="Arial Unicode MS" pitchFamily="34"/>
              </a:rPr>
              <a:t> double - </a:t>
            </a:r>
            <a:r>
              <a:rPr lang="fr-CA" sz="1800" b="1" dirty="0" err="1">
                <a:latin typeface="Calibri" pitchFamily="34"/>
                <a:ea typeface="Arial Unicode MS" pitchFamily="34"/>
                <a:cs typeface="Arial Unicode MS" pitchFamily="34"/>
              </a:rPr>
              <a:t>Quadratic</a:t>
            </a:r>
            <a:r>
              <a:rPr lang="fr-CA" sz="1800" b="1" dirty="0">
                <a:latin typeface="Calibri" pitchFamily="34"/>
                <a:ea typeface="Arial Unicode MS" pitchFamily="34"/>
                <a:cs typeface="Arial Unicode MS" pitchFamily="34"/>
              </a:rPr>
              <a:t> performance</a:t>
            </a:r>
          </a:p>
          <a:p>
            <a:pPr lvl="1">
              <a:spcAft>
                <a:spcPts val="2494"/>
              </a:spcAft>
              <a:tabLst/>
            </a:pPr>
            <a:r>
              <a:rPr lang="fr-CA" sz="1800" b="1" dirty="0" err="1">
                <a:latin typeface="Calibri" pitchFamily="34"/>
                <a:ea typeface="Arial Unicode MS" pitchFamily="34"/>
                <a:cs typeface="Arial Unicode MS" pitchFamily="34"/>
              </a:rPr>
              <a:t>Hoisting</a:t>
            </a:r>
            <a:r>
              <a:rPr lang="fr-CA" sz="1800" b="1" dirty="0">
                <a:latin typeface="Calibri" pitchFamily="34"/>
                <a:ea typeface="Arial Unicode MS" pitchFamily="34"/>
                <a:cs typeface="Arial Unicode MS" pitchFamily="34"/>
              </a:rPr>
              <a:t> </a:t>
            </a:r>
            <a:r>
              <a:rPr lang="fr-CA" sz="1800" b="1" dirty="0" err="1">
                <a:latin typeface="Calibri" pitchFamily="34"/>
                <a:ea typeface="Arial Unicode MS" pitchFamily="34"/>
                <a:cs typeface="Arial Unicode MS" pitchFamily="34"/>
              </a:rPr>
              <a:t>results</a:t>
            </a:r>
            <a:r>
              <a:rPr lang="fr-CA" sz="1800" b="1" dirty="0">
                <a:latin typeface="Calibri" pitchFamily="34"/>
                <a:ea typeface="Arial Unicode MS" pitchFamily="34"/>
                <a:cs typeface="Arial Unicode MS" pitchFamily="34"/>
              </a:rPr>
              <a:t> in </a:t>
            </a:r>
            <a:r>
              <a:rPr lang="fr-CA" sz="1800" b="1" dirty="0" err="1">
                <a:latin typeface="Calibri" pitchFamily="34"/>
                <a:ea typeface="Arial Unicode MS" pitchFamily="34"/>
                <a:cs typeface="Arial Unicode MS" pitchFamily="34"/>
              </a:rPr>
              <a:t>linear</a:t>
            </a:r>
            <a:r>
              <a:rPr lang="fr-CA" sz="1800" b="1" dirty="0">
                <a:latin typeface="Calibri" pitchFamily="34"/>
                <a:ea typeface="Arial Unicode MS" pitchFamily="34"/>
                <a:cs typeface="Arial Unicode MS" pitchFamily="34"/>
              </a:rPr>
              <a:t> performance.</a:t>
            </a:r>
          </a:p>
        </p:txBody>
      </p:sp>
      <p:sp>
        <p:nvSpPr>
          <p:cNvPr id="4" name="Text Box 5"/>
          <p:cNvSpPr/>
          <p:nvPr/>
        </p:nvSpPr>
        <p:spPr>
          <a:xfrm>
            <a:off x="455040" y="2160000"/>
            <a:ext cx="2784960" cy="3646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none" lIns="45720" tIns="45000" rIns="45720" bIns="45000" anchor="t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0" marR="0" lvl="0" indent="0" algn="l" rtl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1800"/>
            </a:pPr>
            <a:r>
              <a:rPr lang="fr-CA" sz="1800" b="1" i="0" u="none" strike="noStrike" spc="0" baseline="0" dirty="0">
                <a:ln>
                  <a:noFill/>
                </a:ln>
                <a:solidFill>
                  <a:srgbClr val="C00000"/>
                </a:solidFill>
                <a:latin typeface="Calibri" pitchFamily="34"/>
                <a:ea typeface="Arial Unicode MS" pitchFamily="2"/>
                <a:cs typeface="Arial Unicode MS" pitchFamily="2"/>
              </a:rPr>
              <a:t>CPU Seconds (log </a:t>
            </a:r>
            <a:r>
              <a:rPr lang="fr-CA" sz="1800" b="1" i="0" u="none" strike="noStrike" spc="0" baseline="0" dirty="0" err="1">
                <a:ln>
                  <a:noFill/>
                </a:ln>
                <a:solidFill>
                  <a:srgbClr val="C00000"/>
                </a:solidFill>
                <a:latin typeface="Calibri" pitchFamily="34"/>
                <a:ea typeface="Arial Unicode MS" pitchFamily="2"/>
                <a:cs typeface="Arial Unicode MS" pitchFamily="2"/>
              </a:rPr>
              <a:t>scale</a:t>
            </a:r>
            <a:r>
              <a:rPr lang="fr-CA" sz="1800" b="1" i="0" u="none" strike="noStrike" spc="0" baseline="0" dirty="0">
                <a:ln>
                  <a:noFill/>
                </a:ln>
                <a:solidFill>
                  <a:srgbClr val="C00000"/>
                </a:solidFill>
                <a:latin typeface="Calibri" pitchFamily="34"/>
                <a:ea typeface="Arial Unicode MS" pitchFamily="2"/>
                <a:cs typeface="Arial Unicode MS" pitchFamily="2"/>
              </a:rPr>
              <a:t>)</a:t>
            </a:r>
          </a:p>
        </p:txBody>
      </p:sp>
      <p:sp>
        <p:nvSpPr>
          <p:cNvPr id="5" name="Text Box 6"/>
          <p:cNvSpPr/>
          <p:nvPr/>
        </p:nvSpPr>
        <p:spPr>
          <a:xfrm>
            <a:off x="3348720" y="5760000"/>
            <a:ext cx="2771280" cy="3646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none" lIns="45720" tIns="45000" rIns="45720" bIns="45000" anchor="t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0" marR="0" lvl="0" indent="0" algn="l" rtl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1800"/>
            </a:pPr>
            <a:r>
              <a:rPr lang="fr-CA" sz="1800" b="1" i="0" u="none" strike="noStrike" spc="0" baseline="0">
                <a:ln>
                  <a:noFill/>
                </a:ln>
                <a:solidFill>
                  <a:srgbClr val="C00000"/>
                </a:solidFill>
                <a:latin typeface="Calibri" pitchFamily="34"/>
                <a:ea typeface="Arial Unicode MS" pitchFamily="2"/>
                <a:cs typeface="Arial Unicode MS" pitchFamily="2"/>
              </a:rPr>
              <a:t>String Length (log scale)</a:t>
            </a: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/>
        </p:nvGraphicFramePr>
        <p:xfrm>
          <a:off x="381000" y="2209800"/>
          <a:ext cx="8067675" cy="3895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trength Re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/>
        <p:txBody>
          <a:bodyPr wrap="square"/>
          <a:lstStyle>
            <a:defPPr lvl="0">
              <a:buNone/>
            </a:defPPr>
            <a:lvl1pPr lvl="0">
              <a:buNone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119160" lvl="0" indent="-118800" hangingPunct="1">
              <a:tabLst>
                <a:tab pos="119160" algn="l"/>
                <a:tab pos="568079" algn="l"/>
                <a:tab pos="1017359" algn="l"/>
                <a:tab pos="1466640" algn="l"/>
                <a:tab pos="1915920" algn="l"/>
                <a:tab pos="2365200" algn="l"/>
                <a:tab pos="2814480" algn="l"/>
                <a:tab pos="3263760" algn="l"/>
                <a:tab pos="3713040" algn="l"/>
                <a:tab pos="4162319" algn="l"/>
                <a:tab pos="4611600" algn="l"/>
                <a:tab pos="5060879" algn="l"/>
                <a:tab pos="5510160" algn="l"/>
                <a:tab pos="5959440" algn="l"/>
                <a:tab pos="6408720" algn="l"/>
                <a:tab pos="6858000" algn="l"/>
                <a:tab pos="7307280" algn="l"/>
                <a:tab pos="7756560" algn="l"/>
                <a:tab pos="8205839" algn="l"/>
                <a:tab pos="8655120" algn="l"/>
                <a:tab pos="9104400" algn="l"/>
              </a:tabLst>
            </a:pPr>
            <a:r>
              <a:rPr lang="fr-CA" sz="3600" b="1">
                <a:latin typeface="Calibri" pitchFamily="34"/>
              </a:rPr>
              <a:t>Hint 4 : Strength Reduction</a:t>
            </a:r>
          </a:p>
        </p:txBody>
      </p:sp>
      <p:sp>
        <p:nvSpPr>
          <p:cNvPr id="3" name="Rectangle 3"/>
          <p:cNvSpPr txBox="1">
            <a:spLocks noGrp="1"/>
          </p:cNvSpPr>
          <p:nvPr>
            <p:ph type="body" idx="4294967295"/>
          </p:nvPr>
        </p:nvSpPr>
        <p:spPr>
          <a:xfrm>
            <a:off x="836613" y="1373188"/>
            <a:ext cx="8307387" cy="2817812"/>
          </a:xfrm>
        </p:spPr>
        <p:txBody>
          <a:bodyPr wrap="square" lIns="90360" tIns="44280" rIns="90360" bIns="44280" compatLnSpc="0"/>
          <a:lstStyle/>
          <a:p>
            <a:pPr marL="0" lvl="0" indent="0" hangingPunct="1">
              <a:spcAft>
                <a:spcPts val="0"/>
              </a:spcAft>
              <a:tabLst/>
            </a:pPr>
            <a:r>
              <a:rPr lang="fr-CA" sz="1800" b="1" dirty="0">
                <a:latin typeface="Calibri" pitchFamily="34"/>
                <a:ea typeface="Arial Unicode MS" pitchFamily="34"/>
                <a:cs typeface="Arial Unicode MS" pitchFamily="34"/>
              </a:rPr>
              <a:t>Replace </a:t>
            </a:r>
            <a:r>
              <a:rPr lang="fr-CA" sz="1800" b="1" dirty="0" err="1">
                <a:latin typeface="Calibri" pitchFamily="34"/>
                <a:ea typeface="Arial Unicode MS" pitchFamily="34"/>
                <a:cs typeface="Arial Unicode MS" pitchFamily="34"/>
              </a:rPr>
              <a:t>costly</a:t>
            </a:r>
            <a:r>
              <a:rPr lang="fr-CA" sz="1800" b="1" dirty="0">
                <a:latin typeface="Calibri" pitchFamily="34"/>
                <a:ea typeface="Arial Unicode MS" pitchFamily="34"/>
                <a:cs typeface="Arial Unicode MS" pitchFamily="34"/>
              </a:rPr>
              <a:t> </a:t>
            </a:r>
            <a:r>
              <a:rPr lang="fr-CA" sz="1800" b="1" dirty="0" err="1">
                <a:latin typeface="Calibri" pitchFamily="34"/>
                <a:ea typeface="Arial Unicode MS" pitchFamily="34"/>
                <a:cs typeface="Arial Unicode MS" pitchFamily="34"/>
              </a:rPr>
              <a:t>operation</a:t>
            </a:r>
            <a:r>
              <a:rPr lang="fr-CA" sz="1800" b="1" dirty="0">
                <a:latin typeface="Calibri" pitchFamily="34"/>
                <a:ea typeface="Arial Unicode MS" pitchFamily="34"/>
                <a:cs typeface="Arial Unicode MS" pitchFamily="34"/>
              </a:rPr>
              <a:t> </a:t>
            </a:r>
            <a:r>
              <a:rPr lang="fr-CA" sz="1800" b="1" dirty="0" err="1">
                <a:latin typeface="Calibri" pitchFamily="34"/>
                <a:ea typeface="Arial Unicode MS" pitchFamily="34"/>
                <a:cs typeface="Arial Unicode MS" pitchFamily="34"/>
              </a:rPr>
              <a:t>with</a:t>
            </a:r>
            <a:r>
              <a:rPr lang="fr-CA" sz="1800" b="1" dirty="0">
                <a:latin typeface="Calibri" pitchFamily="34"/>
                <a:ea typeface="Arial Unicode MS" pitchFamily="34"/>
                <a:cs typeface="Arial Unicode MS" pitchFamily="34"/>
              </a:rPr>
              <a:t> </a:t>
            </a:r>
            <a:r>
              <a:rPr lang="fr-CA" sz="1800" b="1" dirty="0" err="1">
                <a:latin typeface="Calibri" pitchFamily="34"/>
                <a:ea typeface="Arial Unicode MS" pitchFamily="34"/>
                <a:cs typeface="Arial Unicode MS" pitchFamily="34"/>
              </a:rPr>
              <a:t>simpler</a:t>
            </a:r>
            <a:r>
              <a:rPr lang="fr-CA" sz="1800" b="1" dirty="0">
                <a:latin typeface="Calibri" pitchFamily="34"/>
                <a:ea typeface="Arial Unicode MS" pitchFamily="34"/>
                <a:cs typeface="Arial Unicode MS" pitchFamily="34"/>
              </a:rPr>
              <a:t> one</a:t>
            </a:r>
          </a:p>
          <a:p>
            <a:pPr marL="0" lvl="0" indent="0" hangingPunct="1">
              <a:spcAft>
                <a:spcPts val="0"/>
              </a:spcAft>
              <a:tabLst/>
            </a:pPr>
            <a:r>
              <a:rPr lang="fr-CA" sz="1800" b="1" dirty="0" err="1">
                <a:latin typeface="Calibri" pitchFamily="34"/>
                <a:ea typeface="Arial Unicode MS" pitchFamily="34"/>
                <a:cs typeface="Arial Unicode MS" pitchFamily="34"/>
              </a:rPr>
              <a:t>Example</a:t>
            </a:r>
            <a:r>
              <a:rPr lang="fr-CA" sz="1800" b="1" dirty="0">
                <a:latin typeface="Calibri" pitchFamily="34"/>
                <a:ea typeface="Arial Unicode MS" pitchFamily="34"/>
                <a:cs typeface="Arial Unicode MS" pitchFamily="34"/>
              </a:rPr>
              <a:t>: Shift/</a:t>
            </a:r>
            <a:r>
              <a:rPr lang="fr-CA" sz="1800" b="1" dirty="0" err="1">
                <a:latin typeface="Calibri" pitchFamily="34"/>
                <a:ea typeface="Arial Unicode MS" pitchFamily="34"/>
                <a:cs typeface="Arial Unicode MS" pitchFamily="34"/>
              </a:rPr>
              <a:t>add</a:t>
            </a:r>
            <a:r>
              <a:rPr lang="fr-CA" sz="1800" b="1" dirty="0">
                <a:latin typeface="Calibri" pitchFamily="34"/>
                <a:ea typeface="Arial Unicode MS" pitchFamily="34"/>
                <a:cs typeface="Arial Unicode MS" pitchFamily="34"/>
              </a:rPr>
              <a:t> </a:t>
            </a:r>
            <a:r>
              <a:rPr lang="fr-CA" sz="1800" b="1" dirty="0" err="1">
                <a:latin typeface="Calibri" pitchFamily="34"/>
                <a:ea typeface="Arial Unicode MS" pitchFamily="34"/>
                <a:cs typeface="Arial Unicode MS" pitchFamily="34"/>
              </a:rPr>
              <a:t>instead</a:t>
            </a:r>
            <a:r>
              <a:rPr lang="fr-CA" sz="1800" b="1" dirty="0">
                <a:latin typeface="Calibri" pitchFamily="34"/>
                <a:ea typeface="Arial Unicode MS" pitchFamily="34"/>
                <a:cs typeface="Arial Unicode MS" pitchFamily="34"/>
              </a:rPr>
              <a:t> of </a:t>
            </a:r>
            <a:r>
              <a:rPr lang="fr-CA" sz="1800" b="1" dirty="0" err="1">
                <a:latin typeface="Calibri" pitchFamily="34"/>
                <a:ea typeface="Arial Unicode MS" pitchFamily="34"/>
                <a:cs typeface="Arial Unicode MS" pitchFamily="34"/>
              </a:rPr>
              <a:t>multiply</a:t>
            </a:r>
            <a:r>
              <a:rPr lang="fr-CA" sz="1800" b="1" dirty="0">
                <a:latin typeface="Calibri" pitchFamily="34"/>
                <a:ea typeface="Arial Unicode MS" pitchFamily="34"/>
                <a:cs typeface="Arial Unicode MS" pitchFamily="34"/>
              </a:rPr>
              <a:t> or </a:t>
            </a:r>
            <a:r>
              <a:rPr lang="fr-CA" sz="1800" b="1" dirty="0" err="1">
                <a:latin typeface="Calibri" pitchFamily="34"/>
                <a:ea typeface="Arial Unicode MS" pitchFamily="34"/>
                <a:cs typeface="Arial Unicode MS" pitchFamily="34"/>
              </a:rPr>
              <a:t>divide</a:t>
            </a:r>
            <a:endParaRPr lang="fr-CA" sz="1800" b="1" dirty="0">
              <a:latin typeface="Calibri" pitchFamily="34"/>
              <a:ea typeface="Arial Unicode MS" pitchFamily="34"/>
              <a:cs typeface="Arial Unicode MS" pitchFamily="34"/>
            </a:endParaRPr>
          </a:p>
          <a:p>
            <a:pPr marL="457200" lvl="0" indent="0">
              <a:spcAft>
                <a:spcPts val="2494"/>
              </a:spcAft>
              <a:tabLst/>
            </a:pPr>
            <a:r>
              <a:rPr lang="fr-CA" sz="1800" b="1" dirty="0">
                <a:latin typeface="Courier New" pitchFamily="50"/>
                <a:ea typeface="Arial Unicode MS" pitchFamily="34"/>
                <a:cs typeface="Arial Unicode MS" pitchFamily="34"/>
              </a:rPr>
              <a:t>16*x	</a:t>
            </a:r>
            <a:r>
              <a:rPr lang="fr-CA" sz="1800" b="1" dirty="0">
                <a:latin typeface="Calibri" pitchFamily="34"/>
                <a:ea typeface="Arial Unicode MS" pitchFamily="34"/>
                <a:cs typeface="Arial Unicode MS" pitchFamily="34"/>
              </a:rPr>
              <a:t>→</a:t>
            </a:r>
            <a:r>
              <a:rPr lang="fr-CA" sz="1800" b="1" dirty="0">
                <a:latin typeface="Courier New" pitchFamily="50"/>
                <a:ea typeface="Arial Unicode MS" pitchFamily="34"/>
                <a:cs typeface="Arial Unicode MS" pitchFamily="34"/>
              </a:rPr>
              <a:t>	x &lt;&lt; 4</a:t>
            </a:r>
          </a:p>
          <a:p>
            <a:pPr marL="457200" lvl="0" indent="0">
              <a:spcAft>
                <a:spcPts val="2494"/>
              </a:spcAft>
              <a:tabLst/>
            </a:pPr>
            <a:r>
              <a:rPr lang="fr-CA" sz="1800" b="1" dirty="0">
                <a:latin typeface="Calibri" pitchFamily="34"/>
                <a:ea typeface="Arial Unicode MS" pitchFamily="34"/>
                <a:cs typeface="Arial Unicode MS" pitchFamily="34"/>
              </a:rPr>
              <a:t>Utility machine </a:t>
            </a:r>
            <a:r>
              <a:rPr lang="fr-CA" sz="1800" b="1" dirty="0" err="1">
                <a:latin typeface="Calibri" pitchFamily="34"/>
                <a:ea typeface="Arial Unicode MS" pitchFamily="34"/>
                <a:cs typeface="Arial Unicode MS" pitchFamily="34"/>
              </a:rPr>
              <a:t>dependent</a:t>
            </a:r>
            <a:endParaRPr lang="fr-CA" sz="1800" b="1" dirty="0">
              <a:latin typeface="Calibri" pitchFamily="34"/>
              <a:ea typeface="Arial Unicode MS" pitchFamily="34"/>
              <a:cs typeface="Arial Unicode MS" pitchFamily="34"/>
            </a:endParaRPr>
          </a:p>
          <a:p>
            <a:pPr marL="457200" lvl="0" indent="0">
              <a:spcAft>
                <a:spcPts val="2494"/>
              </a:spcAft>
              <a:tabLst/>
            </a:pPr>
            <a:r>
              <a:rPr lang="fr-CA" sz="1800" b="1" dirty="0" err="1">
                <a:latin typeface="Calibri" pitchFamily="34"/>
                <a:ea typeface="Arial Unicode MS" pitchFamily="34"/>
                <a:cs typeface="Arial Unicode MS" pitchFamily="34"/>
              </a:rPr>
              <a:t>Depends</a:t>
            </a:r>
            <a:r>
              <a:rPr lang="fr-CA" sz="1800" b="1" dirty="0">
                <a:latin typeface="Calibri" pitchFamily="34"/>
                <a:ea typeface="Arial Unicode MS" pitchFamily="34"/>
                <a:cs typeface="Arial Unicode MS" pitchFamily="34"/>
              </a:rPr>
              <a:t> on </a:t>
            </a:r>
            <a:r>
              <a:rPr lang="fr-CA" sz="1800" b="1" dirty="0" err="1">
                <a:latin typeface="Calibri" pitchFamily="34"/>
                <a:ea typeface="Arial Unicode MS" pitchFamily="34"/>
                <a:cs typeface="Arial Unicode MS" pitchFamily="34"/>
              </a:rPr>
              <a:t>cost</a:t>
            </a:r>
            <a:r>
              <a:rPr lang="fr-CA" sz="1800" b="1" dirty="0">
                <a:latin typeface="Calibri" pitchFamily="34"/>
                <a:ea typeface="Arial Unicode MS" pitchFamily="34"/>
                <a:cs typeface="Arial Unicode MS" pitchFamily="34"/>
              </a:rPr>
              <a:t> of </a:t>
            </a:r>
            <a:r>
              <a:rPr lang="fr-CA" sz="1800" b="1" dirty="0" err="1">
                <a:latin typeface="Calibri" pitchFamily="34"/>
                <a:ea typeface="Arial Unicode MS" pitchFamily="34"/>
                <a:cs typeface="Arial Unicode MS" pitchFamily="34"/>
              </a:rPr>
              <a:t>multiply</a:t>
            </a:r>
            <a:r>
              <a:rPr lang="fr-CA" sz="1800" b="1" dirty="0">
                <a:latin typeface="Calibri" pitchFamily="34"/>
                <a:ea typeface="Arial Unicode MS" pitchFamily="34"/>
                <a:cs typeface="Arial Unicode MS" pitchFamily="34"/>
              </a:rPr>
              <a:t> or </a:t>
            </a:r>
            <a:r>
              <a:rPr lang="fr-CA" sz="1800" b="1" dirty="0" err="1">
                <a:latin typeface="Calibri" pitchFamily="34"/>
                <a:ea typeface="Arial Unicode MS" pitchFamily="34"/>
                <a:cs typeface="Arial Unicode MS" pitchFamily="34"/>
              </a:rPr>
              <a:t>divide</a:t>
            </a:r>
            <a:r>
              <a:rPr lang="fr-CA" sz="1800" b="1" dirty="0">
                <a:latin typeface="Calibri" pitchFamily="34"/>
                <a:ea typeface="Arial Unicode MS" pitchFamily="34"/>
                <a:cs typeface="Arial Unicode MS" pitchFamily="34"/>
              </a:rPr>
              <a:t> instruction</a:t>
            </a:r>
          </a:p>
          <a:p>
            <a:pPr marL="457200" lvl="0" indent="0">
              <a:spcAft>
                <a:spcPts val="2494"/>
              </a:spcAft>
              <a:tabLst/>
            </a:pPr>
            <a:r>
              <a:rPr lang="fr-CA" sz="1800" b="1" dirty="0">
                <a:latin typeface="Calibri" pitchFamily="34"/>
                <a:ea typeface="Arial Unicode MS" pitchFamily="34"/>
                <a:cs typeface="Arial Unicode MS" pitchFamily="34"/>
              </a:rPr>
              <a:t>On Pentium IV, </a:t>
            </a:r>
            <a:r>
              <a:rPr lang="fr-CA" sz="1800" b="1" dirty="0" err="1">
                <a:latin typeface="Calibri" pitchFamily="34"/>
                <a:ea typeface="Arial Unicode MS" pitchFamily="34"/>
                <a:cs typeface="Arial Unicode MS" pitchFamily="34"/>
              </a:rPr>
              <a:t>integer</a:t>
            </a:r>
            <a:r>
              <a:rPr lang="fr-CA" sz="1800" b="1" dirty="0">
                <a:latin typeface="Calibri" pitchFamily="34"/>
                <a:ea typeface="Arial Unicode MS" pitchFamily="34"/>
                <a:cs typeface="Arial Unicode MS" pitchFamily="34"/>
              </a:rPr>
              <a:t> </a:t>
            </a:r>
            <a:r>
              <a:rPr lang="fr-CA" sz="1800" b="1" dirty="0" err="1">
                <a:latin typeface="Calibri" pitchFamily="34"/>
                <a:ea typeface="Arial Unicode MS" pitchFamily="34"/>
                <a:cs typeface="Arial Unicode MS" pitchFamily="34"/>
              </a:rPr>
              <a:t>multiply</a:t>
            </a:r>
            <a:r>
              <a:rPr lang="fr-CA" sz="1800" b="1" dirty="0">
                <a:latin typeface="Calibri" pitchFamily="34"/>
                <a:ea typeface="Arial Unicode MS" pitchFamily="34"/>
                <a:cs typeface="Arial Unicode MS" pitchFamily="34"/>
              </a:rPr>
              <a:t> </a:t>
            </a:r>
            <a:r>
              <a:rPr lang="fr-CA" sz="1800" b="1" dirty="0" err="1">
                <a:latin typeface="Calibri" pitchFamily="34"/>
                <a:ea typeface="Arial Unicode MS" pitchFamily="34"/>
                <a:cs typeface="Arial Unicode MS" pitchFamily="34"/>
              </a:rPr>
              <a:t>requires</a:t>
            </a:r>
            <a:r>
              <a:rPr lang="fr-CA" sz="1800" b="1" dirty="0">
                <a:latin typeface="Calibri" pitchFamily="34"/>
                <a:ea typeface="Arial Unicode MS" pitchFamily="34"/>
                <a:cs typeface="Arial Unicode MS" pitchFamily="34"/>
              </a:rPr>
              <a:t> 10 CPU cycles</a:t>
            </a:r>
          </a:p>
          <a:p>
            <a:pPr marL="0" lvl="0" indent="0" hangingPunct="1">
              <a:spcAft>
                <a:spcPts val="0"/>
              </a:spcAft>
              <a:tabLst/>
            </a:pPr>
            <a:r>
              <a:rPr lang="fr-CA" sz="1800" b="1" dirty="0" err="1">
                <a:latin typeface="Calibri" pitchFamily="34"/>
                <a:ea typeface="Arial Unicode MS" pitchFamily="34"/>
                <a:cs typeface="Arial Unicode MS" pitchFamily="34"/>
              </a:rPr>
              <a:t>Example</a:t>
            </a:r>
            <a:r>
              <a:rPr lang="fr-CA" sz="1800" b="1" dirty="0">
                <a:latin typeface="Calibri" pitchFamily="34"/>
                <a:ea typeface="Arial Unicode MS" pitchFamily="34"/>
                <a:cs typeface="Arial Unicode MS" pitchFamily="34"/>
              </a:rPr>
              <a:t>: </a:t>
            </a:r>
            <a:r>
              <a:rPr lang="fr-CA" sz="1800" b="1" dirty="0" err="1">
                <a:latin typeface="Calibri" pitchFamily="34"/>
                <a:ea typeface="Arial Unicode MS" pitchFamily="34"/>
                <a:cs typeface="Arial Unicode MS" pitchFamily="34"/>
              </a:rPr>
              <a:t>Recognize</a:t>
            </a:r>
            <a:r>
              <a:rPr lang="fr-CA" sz="1800" b="1" dirty="0">
                <a:latin typeface="Calibri" pitchFamily="34"/>
                <a:ea typeface="Arial Unicode MS" pitchFamily="34"/>
                <a:cs typeface="Arial Unicode MS" pitchFamily="34"/>
              </a:rPr>
              <a:t> </a:t>
            </a:r>
            <a:r>
              <a:rPr lang="fr-CA" sz="1800" b="1" dirty="0" err="1">
                <a:latin typeface="Calibri" pitchFamily="34"/>
                <a:ea typeface="Arial Unicode MS" pitchFamily="34"/>
                <a:cs typeface="Arial Unicode MS" pitchFamily="34"/>
              </a:rPr>
              <a:t>sequence</a:t>
            </a:r>
            <a:r>
              <a:rPr lang="fr-CA" sz="1800" b="1" dirty="0">
                <a:latin typeface="Calibri" pitchFamily="34"/>
                <a:ea typeface="Arial Unicode MS" pitchFamily="34"/>
                <a:cs typeface="Arial Unicode MS" pitchFamily="34"/>
              </a:rPr>
              <a:t> of </a:t>
            </a:r>
            <a:r>
              <a:rPr lang="fr-CA" sz="1800" b="1" dirty="0" err="1">
                <a:latin typeface="Calibri" pitchFamily="34"/>
                <a:ea typeface="Arial Unicode MS" pitchFamily="34"/>
                <a:cs typeface="Arial Unicode MS" pitchFamily="34"/>
              </a:rPr>
              <a:t>products</a:t>
            </a:r>
            <a:endParaRPr lang="fr-CA" sz="1800" b="1" dirty="0">
              <a:latin typeface="Calibri" pitchFamily="34"/>
              <a:ea typeface="Arial Unicode MS" pitchFamily="34"/>
              <a:cs typeface="Arial Unicode MS" pitchFamily="34"/>
            </a:endParaRPr>
          </a:p>
          <a:p>
            <a:pPr marL="457200" lvl="0" indent="0">
              <a:spcAft>
                <a:spcPts val="2494"/>
              </a:spcAft>
              <a:tabLst/>
            </a:pPr>
            <a:endParaRPr lang="fr-CA" sz="1800" b="1" dirty="0">
              <a:latin typeface="Calibri" pitchFamily="34"/>
              <a:ea typeface="Arial Unicode MS" pitchFamily="34"/>
              <a:cs typeface="Arial Unicode MS" pitchFamily="34"/>
            </a:endParaRPr>
          </a:p>
          <a:p>
            <a:pPr marL="457200" lvl="0" indent="0">
              <a:spcAft>
                <a:spcPts val="2494"/>
              </a:spcAft>
              <a:tabLst/>
            </a:pPr>
            <a:endParaRPr lang="fr-CA" sz="1800" b="1" dirty="0">
              <a:latin typeface="Calibri" pitchFamily="34"/>
              <a:ea typeface="Arial Unicode MS" pitchFamily="34"/>
              <a:cs typeface="Arial Unicode MS" pitchFamily="34"/>
            </a:endParaRPr>
          </a:p>
          <a:p>
            <a:pPr marL="457200" lvl="0" indent="0">
              <a:spcAft>
                <a:spcPts val="2494"/>
              </a:spcAft>
              <a:tabLst/>
            </a:pPr>
            <a:endParaRPr lang="fr-CA" sz="1800" b="1" dirty="0">
              <a:latin typeface="Calibri" pitchFamily="34"/>
              <a:ea typeface="Arial Unicode MS" pitchFamily="34"/>
              <a:cs typeface="Arial Unicode MS" pitchFamily="34"/>
            </a:endParaRPr>
          </a:p>
          <a:p>
            <a:pPr marL="457200" lvl="0" indent="0">
              <a:spcAft>
                <a:spcPts val="2494"/>
              </a:spcAft>
              <a:tabLst/>
            </a:pPr>
            <a:endParaRPr lang="fr-CA" sz="1800" b="1" dirty="0">
              <a:latin typeface="Calibri" pitchFamily="34"/>
              <a:ea typeface="Arial Unicode MS" pitchFamily="34"/>
              <a:cs typeface="Arial Unicode MS" pitchFamily="34"/>
            </a:endParaRPr>
          </a:p>
          <a:p>
            <a:pPr marL="457200" lvl="0" indent="0">
              <a:spcAft>
                <a:spcPts val="2494"/>
              </a:spcAft>
              <a:tabLst/>
            </a:pPr>
            <a:endParaRPr lang="fr-CA" sz="1800" b="1" dirty="0">
              <a:latin typeface="Calibri" pitchFamily="34"/>
              <a:ea typeface="Arial Unicode MS" pitchFamily="34"/>
              <a:cs typeface="Arial Unicode MS" pitchFamily="34"/>
            </a:endParaRPr>
          </a:p>
        </p:txBody>
      </p:sp>
      <p:sp>
        <p:nvSpPr>
          <p:cNvPr id="4" name="Rectangle 4"/>
          <p:cNvSpPr/>
          <p:nvPr/>
        </p:nvSpPr>
        <p:spPr>
          <a:xfrm>
            <a:off x="782280" y="4681440"/>
            <a:ext cx="3227760" cy="819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6F5BD"/>
          </a:solidFill>
          <a:ln w="12600">
            <a:solidFill>
              <a:srgbClr val="000000"/>
            </a:solidFill>
            <a:prstDash val="solid"/>
            <a:miter/>
          </a:ln>
        </p:spPr>
        <p:txBody>
          <a:bodyPr vert="horz" wrap="none" lIns="90360" tIns="44280" rIns="90360" bIns="44280" anchor="t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1800"/>
            </a:pPr>
            <a:r>
              <a:rPr lang="fr-CA" sz="1600" b="1" i="0" u="none" strike="noStrike" spc="0" baseline="0" dirty="0">
                <a:ln>
                  <a:noFill/>
                </a:ln>
                <a:solidFill>
                  <a:srgbClr val="000000"/>
                </a:solidFill>
                <a:latin typeface="Courier New" pitchFamily="50"/>
                <a:ea typeface="Arial Unicode MS" pitchFamily="2"/>
                <a:cs typeface="Arial Unicode MS" pitchFamily="2"/>
              </a:rPr>
              <a:t>for (i = 0; i &lt; n; i++)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1800"/>
            </a:pPr>
            <a:r>
              <a:rPr lang="fr-CA" sz="1600" b="1" i="0" u="none" strike="noStrike" spc="0" baseline="0" dirty="0">
                <a:ln>
                  <a:noFill/>
                </a:ln>
                <a:solidFill>
                  <a:srgbClr val="000000"/>
                </a:solidFill>
                <a:latin typeface="Courier New" pitchFamily="50"/>
                <a:ea typeface="Arial Unicode MS" pitchFamily="2"/>
                <a:cs typeface="Arial Unicode MS" pitchFamily="2"/>
              </a:rPr>
              <a:t>  for (j = 0; j &lt; n; j++)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1800"/>
            </a:pPr>
            <a:r>
              <a:rPr lang="fr-CA" sz="1600" b="1" i="0" u="none" strike="noStrike" spc="0" baseline="0" dirty="0">
                <a:ln>
                  <a:noFill/>
                </a:ln>
                <a:solidFill>
                  <a:srgbClr val="000000"/>
                </a:solidFill>
                <a:latin typeface="Courier New" pitchFamily="50"/>
                <a:ea typeface="Arial Unicode MS" pitchFamily="2"/>
                <a:cs typeface="Arial Unicode MS" pitchFamily="2"/>
              </a:rPr>
              <a:t>    a[</a:t>
            </a:r>
            <a:r>
              <a:rPr lang="fr-CA" sz="1600" b="1" i="0" u="none" strike="noStrike" spc="0" baseline="0" dirty="0">
                <a:ln>
                  <a:noFill/>
                </a:ln>
                <a:solidFill>
                  <a:srgbClr val="FF0000"/>
                </a:solidFill>
                <a:latin typeface="Courier New" pitchFamily="50"/>
                <a:ea typeface="Arial Unicode MS" pitchFamily="2"/>
                <a:cs typeface="Arial Unicode MS" pitchFamily="2"/>
              </a:rPr>
              <a:t>n*i</a:t>
            </a:r>
            <a:r>
              <a:rPr lang="fr-CA" sz="1600" b="1" i="0" u="none" strike="noStrike" spc="0" baseline="0" dirty="0">
                <a:ln>
                  <a:noFill/>
                </a:ln>
                <a:solidFill>
                  <a:srgbClr val="000000"/>
                </a:solidFill>
                <a:latin typeface="Courier New" pitchFamily="50"/>
                <a:ea typeface="Arial Unicode MS" pitchFamily="2"/>
                <a:cs typeface="Arial Unicode MS" pitchFamily="2"/>
              </a:rPr>
              <a:t> + j] = b[j];</a:t>
            </a:r>
          </a:p>
        </p:txBody>
      </p:sp>
      <p:sp>
        <p:nvSpPr>
          <p:cNvPr id="5" name="Rectangle 5"/>
          <p:cNvSpPr/>
          <p:nvPr/>
        </p:nvSpPr>
        <p:spPr>
          <a:xfrm>
            <a:off x="5209920" y="4681440"/>
            <a:ext cx="3227760" cy="1549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D5F1CF"/>
          </a:solidFill>
          <a:ln w="12600">
            <a:solidFill>
              <a:srgbClr val="000000"/>
            </a:solidFill>
            <a:prstDash val="solid"/>
            <a:miter/>
          </a:ln>
        </p:spPr>
        <p:txBody>
          <a:bodyPr vert="horz" wrap="none" lIns="90360" tIns="44280" rIns="90360" bIns="44280" anchor="t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0" marR="0" lvl="0" indent="0" algn="l" rtl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1800"/>
            </a:pPr>
            <a:r>
              <a:rPr lang="fr-CA" sz="1600" b="1" i="0" u="none" strike="noStrike" spc="0" baseline="0">
                <a:ln>
                  <a:noFill/>
                </a:ln>
                <a:solidFill>
                  <a:srgbClr val="000000"/>
                </a:solidFill>
                <a:latin typeface="Courier New" pitchFamily="50"/>
                <a:ea typeface="Arial Unicode MS" pitchFamily="2"/>
                <a:cs typeface="Arial Unicode MS" pitchFamily="2"/>
              </a:rPr>
              <a:t>int ni = 0;</a:t>
            </a:r>
          </a:p>
          <a:p>
            <a:pPr marL="0" marR="0" lvl="0" indent="0" algn="l" rtl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1800"/>
            </a:pPr>
            <a:r>
              <a:rPr lang="fr-CA" sz="1600" b="1" i="0" u="none" strike="noStrike" spc="0" baseline="0">
                <a:ln>
                  <a:noFill/>
                </a:ln>
                <a:solidFill>
                  <a:srgbClr val="000000"/>
                </a:solidFill>
                <a:latin typeface="Courier New" pitchFamily="50"/>
                <a:ea typeface="Arial Unicode MS" pitchFamily="2"/>
                <a:cs typeface="Arial Unicode MS" pitchFamily="2"/>
              </a:rPr>
              <a:t>for (i = 0; i &lt; n; i++) {</a:t>
            </a:r>
          </a:p>
          <a:p>
            <a:pPr marL="0" marR="0" lvl="0" indent="0" algn="l" rtl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1800"/>
            </a:pPr>
            <a:r>
              <a:rPr lang="fr-CA" sz="1600" b="1" i="0" u="none" strike="noStrike" spc="0" baseline="0">
                <a:ln>
                  <a:noFill/>
                </a:ln>
                <a:solidFill>
                  <a:srgbClr val="000000"/>
                </a:solidFill>
                <a:latin typeface="Courier New" pitchFamily="50"/>
                <a:ea typeface="Arial Unicode MS" pitchFamily="2"/>
                <a:cs typeface="Arial Unicode MS" pitchFamily="2"/>
              </a:rPr>
              <a:t>  for (j = 0; j &lt; n; j++)</a:t>
            </a:r>
          </a:p>
          <a:p>
            <a:pPr marL="0" marR="0" lvl="0" indent="0" algn="l" rtl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1800"/>
            </a:pPr>
            <a:r>
              <a:rPr lang="fr-CA" sz="1600" b="1" i="0" u="none" strike="noStrike" spc="0" baseline="0">
                <a:ln>
                  <a:noFill/>
                </a:ln>
                <a:solidFill>
                  <a:srgbClr val="000000"/>
                </a:solidFill>
                <a:latin typeface="Courier New" pitchFamily="50"/>
                <a:ea typeface="Arial Unicode MS" pitchFamily="2"/>
                <a:cs typeface="Arial Unicode MS" pitchFamily="2"/>
              </a:rPr>
              <a:t>    a[ni + j] = b[j];</a:t>
            </a:r>
          </a:p>
          <a:p>
            <a:pPr marL="0" marR="0" lvl="0" indent="0" algn="l" rtl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1800"/>
            </a:pPr>
            <a:r>
              <a:rPr lang="fr-CA" sz="1600" b="1" i="0" u="none" strike="noStrike" spc="0" baseline="0">
                <a:ln>
                  <a:noFill/>
                </a:ln>
                <a:solidFill>
                  <a:srgbClr val="000000"/>
                </a:solidFill>
                <a:latin typeface="Courier New" pitchFamily="50"/>
                <a:ea typeface="Arial Unicode MS" pitchFamily="2"/>
                <a:cs typeface="Arial Unicode MS" pitchFamily="2"/>
              </a:rPr>
              <a:t>  </a:t>
            </a:r>
            <a:r>
              <a:rPr lang="fr-CA" sz="1600" b="1" i="0" u="none" strike="noStrike" spc="0" baseline="0">
                <a:ln>
                  <a:noFill/>
                </a:ln>
                <a:solidFill>
                  <a:srgbClr val="FF0000"/>
                </a:solidFill>
                <a:latin typeface="Courier New" pitchFamily="50"/>
                <a:ea typeface="Arial Unicode MS" pitchFamily="2"/>
                <a:cs typeface="Arial Unicode MS" pitchFamily="2"/>
              </a:rPr>
              <a:t>ni += n</a:t>
            </a:r>
            <a:r>
              <a:rPr lang="fr-CA" sz="1600" b="1" i="0" u="none" strike="noStrike" spc="0" baseline="0">
                <a:ln>
                  <a:noFill/>
                </a:ln>
                <a:solidFill>
                  <a:srgbClr val="000000"/>
                </a:solidFill>
                <a:latin typeface="Courier New" pitchFamily="50"/>
                <a:ea typeface="Arial Unicode MS" pitchFamily="2"/>
                <a:cs typeface="Arial Unicode MS" pitchFamily="2"/>
              </a:rPr>
              <a:t>;</a:t>
            </a:r>
          </a:p>
          <a:p>
            <a:pPr marL="0" marR="0" lvl="0" indent="0" algn="l" rtl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1800"/>
            </a:pPr>
            <a:r>
              <a:rPr lang="fr-CA" sz="1600" b="1" i="0" u="none" strike="noStrike" spc="0" baseline="0">
                <a:ln>
                  <a:noFill/>
                </a:ln>
                <a:solidFill>
                  <a:srgbClr val="000000"/>
                </a:solidFill>
                <a:latin typeface="Courier New" pitchFamily="50"/>
                <a:ea typeface="Arial Unicode MS" pitchFamily="2"/>
                <a:cs typeface="Arial Unicode MS" pitchFamily="2"/>
              </a:rPr>
              <a:t>}</a:t>
            </a:r>
          </a:p>
        </p:txBody>
      </p:sp>
      <p:sp>
        <p:nvSpPr>
          <p:cNvPr id="6" name="Right Arrow 6"/>
          <p:cNvSpPr/>
          <p:nvPr/>
        </p:nvSpPr>
        <p:spPr>
          <a:xfrm>
            <a:off x="4191120" y="4681440"/>
            <a:ext cx="837720" cy="837720"/>
          </a:xfrm>
          <a:custGeom>
            <a:avLst>
              <a:gd name="f0" fmla="val 16200"/>
              <a:gd name="f1" fmla="val 5400"/>
            </a:avLst>
            <a:gdLst>
              <a:gd name="f2" fmla="val w"/>
              <a:gd name="f3" fmla="val h"/>
              <a:gd name="f4" fmla="val 0"/>
              <a:gd name="f5" fmla="val 21600"/>
              <a:gd name="f6" fmla="val 10800"/>
              <a:gd name="f7" fmla="*/ f2 1 21600"/>
              <a:gd name="f8" fmla="*/ f3 1 21600"/>
              <a:gd name="f9" fmla="pin 0 f0 21600"/>
              <a:gd name="f10" fmla="pin 0 f1 10800"/>
              <a:gd name="f11" fmla="val f10"/>
              <a:gd name="f12" fmla="val f9"/>
              <a:gd name="f13" fmla="+- 21600 0 f10"/>
              <a:gd name="f14" fmla="*/ f9 f7 1"/>
              <a:gd name="f15" fmla="*/ f10 f8 1"/>
              <a:gd name="f16" fmla="*/ 0 f7 1"/>
              <a:gd name="f17" fmla="+- 21600 0 f12"/>
              <a:gd name="f18" fmla="*/ f13 f8 1"/>
              <a:gd name="f19" fmla="*/ f11 f8 1"/>
              <a:gd name="f20" fmla="*/ f17 f11 1"/>
              <a:gd name="f21" fmla="*/ f20 1 10800"/>
              <a:gd name="f22" fmla="+- f12 f21 0"/>
              <a:gd name="f23" fmla="*/ f22 f7 1"/>
            </a:gdLst>
            <a:ahLst>
              <a:ahXY gdRefX="f0" minX="f4" maxX="f5" gdRefY="f1" minY="f4" maxY="f6">
                <a:pos x="f14" y="f1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6" t="f19" r="f23" b="f18"/>
            <a:pathLst>
              <a:path w="21600" h="21600">
                <a:moveTo>
                  <a:pt x="f4" y="f11"/>
                </a:moveTo>
                <a:lnTo>
                  <a:pt x="f12" y="f11"/>
                </a:lnTo>
                <a:lnTo>
                  <a:pt x="f12" y="f4"/>
                </a:lnTo>
                <a:lnTo>
                  <a:pt x="f5" y="f6"/>
                </a:lnTo>
                <a:lnTo>
                  <a:pt x="f12" y="f5"/>
                </a:lnTo>
                <a:lnTo>
                  <a:pt x="f12" y="f13"/>
                </a:lnTo>
                <a:lnTo>
                  <a:pt x="f4" y="f13"/>
                </a:lnTo>
                <a:close/>
              </a:path>
            </a:pathLst>
          </a:custGeom>
          <a:solidFill>
            <a:srgbClr val="D9D9D9"/>
          </a:solidFill>
          <a:ln>
            <a:noFill/>
            <a:prstDash val="solid"/>
            <a:tailEnd type="arrow"/>
          </a:ln>
        </p:spPr>
        <p:txBody>
          <a:bodyPr vert="horz" wrap="square" lIns="91440" tIns="45720" rIns="91440" bIns="45720" anchor="ctr" anchorCtr="1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0" marR="0" lvl="0" indent="0" algn="l" rtl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fr-CA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Arial Unicode MS" pitchFamily="2"/>
              <a:cs typeface="Arial Unicode MS" pitchFamily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hare Common Subexpress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/>
        <p:txBody>
          <a:bodyPr wrap="square"/>
          <a:lstStyle>
            <a:defPPr lvl="0">
              <a:buNone/>
            </a:defPPr>
            <a:lvl1pPr lvl="0">
              <a:buNone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119160" lvl="0" indent="-118800" hangingPunct="1">
              <a:tabLst>
                <a:tab pos="119160" algn="l"/>
                <a:tab pos="568079" algn="l"/>
                <a:tab pos="1017359" algn="l"/>
                <a:tab pos="1466640" algn="l"/>
                <a:tab pos="1915920" algn="l"/>
                <a:tab pos="2365200" algn="l"/>
                <a:tab pos="2814480" algn="l"/>
                <a:tab pos="3263760" algn="l"/>
                <a:tab pos="3713040" algn="l"/>
                <a:tab pos="4162319" algn="l"/>
                <a:tab pos="4611600" algn="l"/>
                <a:tab pos="5060879" algn="l"/>
                <a:tab pos="5510160" algn="l"/>
                <a:tab pos="5959440" algn="l"/>
                <a:tab pos="6408720" algn="l"/>
                <a:tab pos="6858000" algn="l"/>
                <a:tab pos="7307280" algn="l"/>
                <a:tab pos="7756560" algn="l"/>
                <a:tab pos="8205839" algn="l"/>
                <a:tab pos="8655120" algn="l"/>
                <a:tab pos="9104400" algn="l"/>
              </a:tabLst>
            </a:pPr>
            <a:r>
              <a:rPr lang="fr-CA" sz="3600" b="1" dirty="0" err="1">
                <a:latin typeface="Arial" pitchFamily="34"/>
              </a:rPr>
              <a:t>Hint</a:t>
            </a:r>
            <a:r>
              <a:rPr lang="fr-CA" sz="3600" b="1" dirty="0">
                <a:latin typeface="Arial" pitchFamily="34"/>
              </a:rPr>
              <a:t> 5 : </a:t>
            </a:r>
            <a:r>
              <a:rPr lang="fr-CA" sz="3600" b="1" dirty="0" err="1">
                <a:latin typeface="Arial" pitchFamily="34"/>
              </a:rPr>
              <a:t>Share</a:t>
            </a:r>
            <a:r>
              <a:rPr lang="fr-CA" sz="3600" b="1" dirty="0">
                <a:latin typeface="Arial" pitchFamily="34"/>
              </a:rPr>
              <a:t> Common </a:t>
            </a:r>
            <a:r>
              <a:rPr lang="fr-CA" sz="3600" b="1" dirty="0" err="1">
                <a:latin typeface="Arial" pitchFamily="34"/>
              </a:rPr>
              <a:t>Subexpressions</a:t>
            </a:r>
            <a:endParaRPr lang="fr-CA" sz="3600" b="1" dirty="0">
              <a:latin typeface="Arial" pitchFamily="34"/>
            </a:endParaRPr>
          </a:p>
        </p:txBody>
      </p:sp>
      <p:sp>
        <p:nvSpPr>
          <p:cNvPr id="3" name="Rectangle 3"/>
          <p:cNvSpPr txBox="1">
            <a:spLocks noGrp="1"/>
          </p:cNvSpPr>
          <p:nvPr>
            <p:ph type="body" idx="4294967295"/>
          </p:nvPr>
        </p:nvSpPr>
        <p:spPr>
          <a:xfrm>
            <a:off x="457200" y="1600200"/>
            <a:ext cx="7848600" cy="1006475"/>
          </a:xfrm>
        </p:spPr>
        <p:txBody>
          <a:bodyPr wrap="square" lIns="90360" tIns="44280" rIns="90360" bIns="44280" compatLnSpc="0"/>
          <a:lstStyle/>
          <a:p>
            <a:pPr marL="0" lvl="0" indent="0" hangingPunct="1">
              <a:spcAft>
                <a:spcPts val="0"/>
              </a:spcAft>
              <a:tabLst/>
            </a:pPr>
            <a:r>
              <a:rPr lang="fr-CA" sz="1800" b="1" dirty="0" err="1">
                <a:latin typeface="Calibri" pitchFamily="34"/>
                <a:ea typeface="Arial Unicode MS" pitchFamily="34"/>
                <a:cs typeface="Arial Unicode MS" pitchFamily="34"/>
              </a:rPr>
              <a:t>Reuse</a:t>
            </a:r>
            <a:r>
              <a:rPr lang="fr-CA" sz="1800" b="1" dirty="0">
                <a:latin typeface="Calibri" pitchFamily="34"/>
                <a:ea typeface="Arial Unicode MS" pitchFamily="34"/>
                <a:cs typeface="Arial Unicode MS" pitchFamily="34"/>
              </a:rPr>
              <a:t> portions of expressions (factoring!)</a:t>
            </a:r>
          </a:p>
          <a:p>
            <a:pPr marL="0" lvl="0" indent="0" hangingPunct="1">
              <a:spcAft>
                <a:spcPts val="0"/>
              </a:spcAft>
              <a:tabLst/>
            </a:pPr>
            <a:r>
              <a:rPr lang="fr-CA" sz="1800" b="1" dirty="0" err="1">
                <a:latin typeface="Calibri" pitchFamily="34"/>
                <a:ea typeface="Arial Unicode MS" pitchFamily="34"/>
                <a:cs typeface="Arial Unicode MS" pitchFamily="34"/>
              </a:rPr>
              <a:t>Compilers</a:t>
            </a:r>
            <a:r>
              <a:rPr lang="fr-CA" sz="1800" b="1" dirty="0">
                <a:latin typeface="Calibri" pitchFamily="34"/>
                <a:ea typeface="Arial Unicode MS" pitchFamily="34"/>
                <a:cs typeface="Arial Unicode MS" pitchFamily="34"/>
              </a:rPr>
              <a:t> </a:t>
            </a:r>
            <a:r>
              <a:rPr lang="fr-CA" sz="1800" b="1" dirty="0" err="1">
                <a:latin typeface="Calibri" pitchFamily="34"/>
                <a:ea typeface="Arial Unicode MS" pitchFamily="34"/>
                <a:cs typeface="Arial Unicode MS" pitchFamily="34"/>
              </a:rPr>
              <a:t>often</a:t>
            </a:r>
            <a:r>
              <a:rPr lang="fr-CA" sz="1800" b="1" dirty="0">
                <a:latin typeface="Calibri" pitchFamily="34"/>
                <a:ea typeface="Arial Unicode MS" pitchFamily="34"/>
                <a:cs typeface="Arial Unicode MS" pitchFamily="34"/>
              </a:rPr>
              <a:t> not </a:t>
            </a:r>
            <a:r>
              <a:rPr lang="fr-CA" sz="1800" b="1" dirty="0" err="1">
                <a:latin typeface="Calibri" pitchFamily="34"/>
                <a:ea typeface="Arial Unicode MS" pitchFamily="34"/>
                <a:cs typeface="Arial Unicode MS" pitchFamily="34"/>
              </a:rPr>
              <a:t>very</a:t>
            </a:r>
            <a:r>
              <a:rPr lang="fr-CA" sz="1800" b="1" dirty="0">
                <a:latin typeface="Calibri" pitchFamily="34"/>
                <a:ea typeface="Arial Unicode MS" pitchFamily="34"/>
                <a:cs typeface="Arial Unicode MS" pitchFamily="34"/>
              </a:rPr>
              <a:t> </a:t>
            </a:r>
            <a:r>
              <a:rPr lang="fr-CA" sz="1800" b="1" dirty="0" err="1">
                <a:latin typeface="Calibri" pitchFamily="34"/>
                <a:ea typeface="Arial Unicode MS" pitchFamily="34"/>
                <a:cs typeface="Arial Unicode MS" pitchFamily="34"/>
              </a:rPr>
              <a:t>sophisticated</a:t>
            </a:r>
            <a:r>
              <a:rPr lang="fr-CA" sz="1800" b="1" dirty="0">
                <a:latin typeface="Calibri" pitchFamily="34"/>
                <a:ea typeface="Arial Unicode MS" pitchFamily="34"/>
                <a:cs typeface="Arial Unicode MS" pitchFamily="34"/>
              </a:rPr>
              <a:t> in </a:t>
            </a:r>
            <a:r>
              <a:rPr lang="fr-CA" sz="1800" b="1" dirty="0" err="1">
                <a:latin typeface="Calibri" pitchFamily="34"/>
                <a:ea typeface="Arial Unicode MS" pitchFamily="34"/>
                <a:cs typeface="Arial Unicode MS" pitchFamily="34"/>
              </a:rPr>
              <a:t>exploiting</a:t>
            </a:r>
            <a:r>
              <a:rPr lang="fr-CA" sz="1800" b="1" dirty="0">
                <a:latin typeface="Calibri" pitchFamily="34"/>
                <a:ea typeface="Arial Unicode MS" pitchFamily="34"/>
                <a:cs typeface="Arial Unicode MS" pitchFamily="34"/>
              </a:rPr>
              <a:t> </a:t>
            </a:r>
            <a:r>
              <a:rPr lang="fr-CA" sz="1800" b="1" dirty="0" err="1">
                <a:latin typeface="Calibri" pitchFamily="34"/>
                <a:ea typeface="Arial Unicode MS" pitchFamily="34"/>
                <a:cs typeface="Arial Unicode MS" pitchFamily="34"/>
              </a:rPr>
              <a:t>arithmetic</a:t>
            </a:r>
            <a:r>
              <a:rPr lang="fr-CA" sz="1800" b="1" dirty="0">
                <a:latin typeface="Calibri" pitchFamily="34"/>
                <a:ea typeface="Arial Unicode MS" pitchFamily="34"/>
                <a:cs typeface="Arial Unicode MS" pitchFamily="34"/>
              </a:rPr>
              <a:t> </a:t>
            </a:r>
            <a:r>
              <a:rPr lang="fr-CA" sz="1800" b="1" dirty="0" err="1">
                <a:latin typeface="Calibri" pitchFamily="34"/>
                <a:ea typeface="Arial Unicode MS" pitchFamily="34"/>
                <a:cs typeface="Arial Unicode MS" pitchFamily="34"/>
              </a:rPr>
              <a:t>properties</a:t>
            </a:r>
            <a:endParaRPr lang="fr-CA" sz="1800" b="1" dirty="0">
              <a:latin typeface="Calibri" pitchFamily="34"/>
              <a:ea typeface="Arial Unicode MS" pitchFamily="34"/>
              <a:cs typeface="Arial Unicode MS" pitchFamily="34"/>
            </a:endParaRPr>
          </a:p>
        </p:txBody>
      </p:sp>
      <p:sp>
        <p:nvSpPr>
          <p:cNvPr id="4" name="Rectangle 4"/>
          <p:cNvSpPr/>
          <p:nvPr/>
        </p:nvSpPr>
        <p:spPr>
          <a:xfrm>
            <a:off x="507959" y="3016080"/>
            <a:ext cx="3733560" cy="13676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6F5BD"/>
          </a:solidFill>
          <a:ln w="12600">
            <a:solidFill>
              <a:srgbClr val="000000"/>
            </a:solidFill>
            <a:prstDash val="solid"/>
            <a:miter/>
          </a:ln>
        </p:spPr>
        <p:txBody>
          <a:bodyPr vert="horz" wrap="square" lIns="90360" tIns="44280" rIns="90360" bIns="44280" anchor="t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1800"/>
            </a:pPr>
            <a:r>
              <a:rPr lang="fr-CA" sz="1400" b="1" i="0" u="none" strike="noStrike" spc="0" baseline="0">
                <a:ln>
                  <a:noFill/>
                </a:ln>
                <a:solidFill>
                  <a:srgbClr val="000000"/>
                </a:solidFill>
                <a:latin typeface="Courier New" pitchFamily="50"/>
                <a:ea typeface="Arial Unicode MS" pitchFamily="2"/>
                <a:cs typeface="Arial Unicode MS" pitchFamily="2"/>
              </a:rPr>
              <a:t>/* Sum neighbors of i,j */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1800"/>
            </a:pPr>
            <a:r>
              <a:rPr lang="fr-CA" sz="1400" b="1" i="0" u="none" strike="noStrike" spc="0" baseline="0">
                <a:ln>
                  <a:noFill/>
                </a:ln>
                <a:solidFill>
                  <a:srgbClr val="000000"/>
                </a:solidFill>
                <a:latin typeface="Courier New" pitchFamily="50"/>
                <a:ea typeface="Arial Unicode MS" pitchFamily="2"/>
                <a:cs typeface="Arial Unicode MS" pitchFamily="2"/>
              </a:rPr>
              <a:t>up =    val[(i-1)*n + j  ];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1800"/>
            </a:pPr>
            <a:r>
              <a:rPr lang="fr-CA" sz="1400" b="1" i="0" u="none" strike="noStrike" spc="0" baseline="0">
                <a:ln>
                  <a:noFill/>
                </a:ln>
                <a:solidFill>
                  <a:srgbClr val="000000"/>
                </a:solidFill>
                <a:latin typeface="Courier New" pitchFamily="50"/>
                <a:ea typeface="Arial Unicode MS" pitchFamily="2"/>
                <a:cs typeface="Arial Unicode MS" pitchFamily="2"/>
              </a:rPr>
              <a:t>down =  val[(i+1)*n + j  ];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1800"/>
            </a:pPr>
            <a:r>
              <a:rPr lang="fr-CA" sz="1400" b="1" i="0" u="none" strike="noStrike" spc="0" baseline="0">
                <a:ln>
                  <a:noFill/>
                </a:ln>
                <a:solidFill>
                  <a:srgbClr val="000000"/>
                </a:solidFill>
                <a:latin typeface="Courier New" pitchFamily="50"/>
                <a:ea typeface="Arial Unicode MS" pitchFamily="2"/>
                <a:cs typeface="Arial Unicode MS" pitchFamily="2"/>
              </a:rPr>
              <a:t>left =  val[i*n     + j-1];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1800"/>
            </a:pPr>
            <a:r>
              <a:rPr lang="fr-CA" sz="1400" b="1" i="0" u="none" strike="noStrike" spc="0" baseline="0">
                <a:ln>
                  <a:noFill/>
                </a:ln>
                <a:solidFill>
                  <a:srgbClr val="000000"/>
                </a:solidFill>
                <a:latin typeface="Courier New" pitchFamily="50"/>
                <a:ea typeface="Arial Unicode MS" pitchFamily="2"/>
                <a:cs typeface="Arial Unicode MS" pitchFamily="2"/>
              </a:rPr>
              <a:t>right = val[i*n     + j+1];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1800"/>
            </a:pPr>
            <a:r>
              <a:rPr lang="fr-CA" sz="1400" b="1" i="0" u="none" strike="noStrike" spc="0" baseline="0">
                <a:ln>
                  <a:noFill/>
                </a:ln>
                <a:solidFill>
                  <a:srgbClr val="000000"/>
                </a:solidFill>
                <a:latin typeface="Courier New" pitchFamily="50"/>
                <a:ea typeface="Arial Unicode MS" pitchFamily="2"/>
                <a:cs typeface="Arial Unicode MS" pitchFamily="2"/>
              </a:rPr>
              <a:t>sum = up + down + left + right;</a:t>
            </a:r>
          </a:p>
        </p:txBody>
      </p:sp>
      <p:sp>
        <p:nvSpPr>
          <p:cNvPr id="5" name="Rectangle 5"/>
          <p:cNvSpPr/>
          <p:nvPr/>
        </p:nvSpPr>
        <p:spPr>
          <a:xfrm>
            <a:off x="4896000" y="3016080"/>
            <a:ext cx="4005719" cy="13676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D5F1CF"/>
          </a:solidFill>
          <a:ln w="12600">
            <a:solidFill>
              <a:srgbClr val="000000"/>
            </a:solidFill>
            <a:prstDash val="solid"/>
            <a:miter/>
          </a:ln>
        </p:spPr>
        <p:txBody>
          <a:bodyPr vert="horz" wrap="square" lIns="90360" tIns="44280" rIns="90360" bIns="44280" anchor="t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0" marR="0" lvl="0" indent="0" algn="l" rtl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1800"/>
            </a:pPr>
            <a:r>
              <a:rPr lang="fr-CA" sz="1400" b="1" i="0" u="none" strike="noStrike" spc="0" baseline="0">
                <a:ln>
                  <a:noFill/>
                </a:ln>
                <a:solidFill>
                  <a:srgbClr val="000000"/>
                </a:solidFill>
                <a:latin typeface="Courier New" pitchFamily="50"/>
                <a:ea typeface="Arial Unicode MS" pitchFamily="2"/>
                <a:cs typeface="Arial Unicode MS" pitchFamily="2"/>
              </a:rPr>
              <a:t>int inj = i*n + j;</a:t>
            </a:r>
          </a:p>
          <a:p>
            <a:pPr marL="0" marR="0" lvl="0" indent="0" algn="l" rtl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1800"/>
            </a:pPr>
            <a:r>
              <a:rPr lang="fr-CA" sz="1400" b="1" i="0" u="none" strike="noStrike" spc="0" baseline="0">
                <a:ln>
                  <a:noFill/>
                </a:ln>
                <a:solidFill>
                  <a:srgbClr val="000000"/>
                </a:solidFill>
                <a:latin typeface="Courier New" pitchFamily="50"/>
                <a:ea typeface="Arial Unicode MS" pitchFamily="2"/>
                <a:cs typeface="Arial Unicode MS" pitchFamily="2"/>
              </a:rPr>
              <a:t>up =    val[inj - n];</a:t>
            </a:r>
          </a:p>
          <a:p>
            <a:pPr marL="0" marR="0" lvl="0" indent="0" algn="l" rtl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1800"/>
            </a:pPr>
            <a:r>
              <a:rPr lang="fr-CA" sz="1400" b="1" i="0" u="none" strike="noStrike" spc="0" baseline="0">
                <a:ln>
                  <a:noFill/>
                </a:ln>
                <a:solidFill>
                  <a:srgbClr val="000000"/>
                </a:solidFill>
                <a:latin typeface="Courier New" pitchFamily="50"/>
                <a:ea typeface="Arial Unicode MS" pitchFamily="2"/>
                <a:cs typeface="Arial Unicode MS" pitchFamily="2"/>
              </a:rPr>
              <a:t>down =  val[inj + n];</a:t>
            </a:r>
          </a:p>
          <a:p>
            <a:pPr marL="0" marR="0" lvl="0" indent="0" algn="l" rtl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1800"/>
            </a:pPr>
            <a:r>
              <a:rPr lang="fr-CA" sz="1400" b="1" i="0" u="none" strike="noStrike" spc="0" baseline="0">
                <a:ln>
                  <a:noFill/>
                </a:ln>
                <a:solidFill>
                  <a:srgbClr val="000000"/>
                </a:solidFill>
                <a:latin typeface="Courier New" pitchFamily="50"/>
                <a:ea typeface="Arial Unicode MS" pitchFamily="2"/>
                <a:cs typeface="Arial Unicode MS" pitchFamily="2"/>
              </a:rPr>
              <a:t>left =  val[inj - 1];</a:t>
            </a:r>
          </a:p>
          <a:p>
            <a:pPr marL="0" marR="0" lvl="0" indent="0" algn="l" rtl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1800"/>
            </a:pPr>
            <a:r>
              <a:rPr lang="fr-CA" sz="1400" b="1" i="0" u="none" strike="noStrike" spc="0" baseline="0">
                <a:ln>
                  <a:noFill/>
                </a:ln>
                <a:solidFill>
                  <a:srgbClr val="000000"/>
                </a:solidFill>
                <a:latin typeface="Courier New" pitchFamily="50"/>
                <a:ea typeface="Arial Unicode MS" pitchFamily="2"/>
                <a:cs typeface="Arial Unicode MS" pitchFamily="2"/>
              </a:rPr>
              <a:t>right = val[inj + 1];</a:t>
            </a:r>
          </a:p>
          <a:p>
            <a:pPr marL="0" marR="0" lvl="0" indent="0" algn="l" rtl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1800"/>
            </a:pPr>
            <a:r>
              <a:rPr lang="fr-CA" sz="1400" b="1" i="0" u="none" strike="noStrike" spc="0" baseline="0">
                <a:ln>
                  <a:noFill/>
                </a:ln>
                <a:solidFill>
                  <a:srgbClr val="000000"/>
                </a:solidFill>
                <a:latin typeface="Courier New" pitchFamily="50"/>
                <a:ea typeface="Arial Unicode MS" pitchFamily="2"/>
                <a:cs typeface="Arial Unicode MS" pitchFamily="2"/>
              </a:rPr>
              <a:t>sum = up + down + left + right;</a:t>
            </a:r>
          </a:p>
        </p:txBody>
      </p:sp>
      <p:sp>
        <p:nvSpPr>
          <p:cNvPr id="6" name="Rectangle 6"/>
          <p:cNvSpPr/>
          <p:nvPr/>
        </p:nvSpPr>
        <p:spPr>
          <a:xfrm>
            <a:off x="395280" y="2666880"/>
            <a:ext cx="2747880" cy="3322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360" tIns="44280" rIns="90360" bIns="44280" anchor="t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1800"/>
            </a:pPr>
            <a:r>
              <a:rPr lang="fr-CA" sz="1600" b="1" i="1" u="none" strike="noStrike" spc="0" baseline="0">
                <a:ln>
                  <a:noFill/>
                </a:ln>
                <a:solidFill>
                  <a:srgbClr val="C00000"/>
                </a:solidFill>
                <a:latin typeface="Calibri" pitchFamily="34"/>
                <a:ea typeface="Arial Unicode MS" pitchFamily="2"/>
                <a:cs typeface="Arial Unicode MS" pitchFamily="2"/>
              </a:rPr>
              <a:t>3 mults: i*n, (i–1)*n, (i+1)*n</a:t>
            </a:r>
          </a:p>
        </p:txBody>
      </p:sp>
      <p:sp>
        <p:nvSpPr>
          <p:cNvPr id="7" name="Rectangle 7"/>
          <p:cNvSpPr/>
          <p:nvPr/>
        </p:nvSpPr>
        <p:spPr>
          <a:xfrm>
            <a:off x="4764960" y="2672640"/>
            <a:ext cx="1162800" cy="3322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360" tIns="44280" rIns="90360" bIns="44280" anchor="t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1800"/>
            </a:pPr>
            <a:r>
              <a:rPr lang="fr-CA" sz="1600" b="1" i="1" u="none" strike="noStrike" spc="0" baseline="0">
                <a:ln>
                  <a:noFill/>
                </a:ln>
                <a:solidFill>
                  <a:srgbClr val="C00000"/>
                </a:solidFill>
                <a:latin typeface="Calibri" pitchFamily="34"/>
                <a:ea typeface="Arial Unicode MS" pitchFamily="2"/>
                <a:cs typeface="Arial Unicode MS" pitchFamily="2"/>
              </a:rPr>
              <a:t>1 mult: i*n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defPPr lvl="0">
              <a:buNone/>
            </a:defPPr>
            <a:lvl1pPr lvl="0">
              <a:buNone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fr-CA" dirty="0" smtClean="0"/>
              <a:t>Objectives</a:t>
            </a:r>
            <a:endParaRPr lang="fr-CA" dirty="0"/>
          </a:p>
        </p:txBody>
      </p:sp>
      <p:sp>
        <p:nvSpPr>
          <p:cNvPr id="3" name="Tex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defPPr marL="342720" marR="0" lvl="0" indent="-342720" algn="l" rtl="0" hangingPunct="0">
              <a:lnSpc>
                <a:spcPct val="93000"/>
              </a:lnSpc>
              <a:spcBef>
                <a:spcPts val="0"/>
              </a:spcBef>
              <a:spcAft>
                <a:spcPts val="1423"/>
              </a:spcAft>
              <a:buNone/>
              <a:tabLst>
                <a:tab pos="34272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79" algn="l"/>
                <a:tab pos="4043160" algn="l"/>
                <a:tab pos="4492439" algn="l"/>
                <a:tab pos="4941360" algn="l"/>
                <a:tab pos="5390640" algn="l"/>
                <a:tab pos="5839920" algn="l"/>
                <a:tab pos="6289200" algn="l"/>
                <a:tab pos="6738479" algn="l"/>
                <a:tab pos="7187760" algn="l"/>
                <a:tab pos="7637039" algn="l"/>
                <a:tab pos="8086320" algn="l"/>
                <a:tab pos="8535600" algn="l"/>
                <a:tab pos="8984880" algn="l"/>
              </a:tabLst>
              <a:defRPr lang="fr-CA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Arial Unicode MS" pitchFamily="2"/>
                <a:cs typeface="Arial Unicode MS" pitchFamily="2"/>
              </a:defRPr>
            </a:defPPr>
            <a:lvl1pPr marL="342720" marR="0" lvl="0" indent="-342720" algn="l" rtl="0" hangingPunct="0">
              <a:lnSpc>
                <a:spcPct val="93000"/>
              </a:lnSpc>
              <a:spcBef>
                <a:spcPts val="0"/>
              </a:spcBef>
              <a:spcAft>
                <a:spcPts val="1423"/>
              </a:spcAft>
              <a:buNone/>
              <a:tabLst>
                <a:tab pos="34272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79" algn="l"/>
                <a:tab pos="4043160" algn="l"/>
                <a:tab pos="4492439" algn="l"/>
                <a:tab pos="4941360" algn="l"/>
                <a:tab pos="5390640" algn="l"/>
                <a:tab pos="5839920" algn="l"/>
                <a:tab pos="6289200" algn="l"/>
                <a:tab pos="6738479" algn="l"/>
                <a:tab pos="7187760" algn="l"/>
                <a:tab pos="7637039" algn="l"/>
                <a:tab pos="8086320" algn="l"/>
                <a:tab pos="8535600" algn="l"/>
                <a:tab pos="8984880" algn="l"/>
              </a:tabLst>
              <a:defRPr lang="fr-CA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Arial Unicode MS" pitchFamily="2"/>
                <a:cs typeface="Arial Unicode MS" pitchFamily="2"/>
              </a:defRPr>
            </a:lvl1pPr>
            <a:lvl2pPr marL="742680" marR="0" lvl="1" indent="-285480" algn="l" rtl="0" hangingPunct="0">
              <a:lnSpc>
                <a:spcPct val="93000"/>
              </a:lnSpc>
              <a:spcBef>
                <a:spcPts val="0"/>
              </a:spcBef>
              <a:spcAft>
                <a:spcPts val="1137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742680" algn="l"/>
                <a:tab pos="898200" algn="l"/>
                <a:tab pos="1347480" algn="l"/>
                <a:tab pos="1796760" algn="l"/>
                <a:tab pos="2246040" algn="l"/>
                <a:tab pos="2694960" algn="l"/>
                <a:tab pos="3144240" algn="l"/>
                <a:tab pos="3593520" algn="l"/>
                <a:tab pos="4042800" algn="l"/>
                <a:tab pos="4492080" algn="l"/>
                <a:tab pos="4941360" algn="l"/>
                <a:tab pos="5390640" algn="l"/>
                <a:tab pos="5839920" algn="l"/>
                <a:tab pos="6289200" algn="l"/>
                <a:tab pos="6738480" algn="l"/>
                <a:tab pos="7187759" algn="l"/>
                <a:tab pos="7637040" algn="l"/>
                <a:tab pos="8086320" algn="l"/>
                <a:tab pos="8535600" algn="l"/>
                <a:tab pos="8984880" algn="l"/>
                <a:tab pos="9434160" algn="l"/>
              </a:tabLst>
              <a:defRPr lang="fr-CA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Arial Unicode MS" pitchFamily="2"/>
                <a:cs typeface="Arial Unicode MS" pitchFamily="2"/>
              </a:defRPr>
            </a:lvl2pPr>
            <a:lvl3pPr marL="1143000" marR="0" lvl="2" indent="-228600" algn="l" rtl="0" hangingPunct="0">
              <a:lnSpc>
                <a:spcPct val="93000"/>
              </a:lnSpc>
              <a:spcBef>
                <a:spcPts val="0"/>
              </a:spcBef>
              <a:spcAft>
                <a:spcPts val="848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1143000" algn="l"/>
                <a:tab pos="1347480" algn="l"/>
                <a:tab pos="1796760" algn="l"/>
                <a:tab pos="2246040" algn="l"/>
                <a:tab pos="2695319" algn="l"/>
                <a:tab pos="3144599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79" algn="l"/>
                <a:tab pos="6289560" algn="l"/>
                <a:tab pos="6738840" algn="l"/>
                <a:tab pos="7188119" algn="l"/>
                <a:tab pos="7637400" algn="l"/>
                <a:tab pos="8086679" algn="l"/>
                <a:tab pos="8535960" algn="l"/>
                <a:tab pos="8985240" algn="l"/>
                <a:tab pos="9434160" algn="l"/>
                <a:tab pos="9883440" algn="l"/>
              </a:tabLst>
              <a:defRPr lang="fr-CA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Arial Unicode MS" pitchFamily="2"/>
                <a:cs typeface="Arial Unicode MS" pitchFamily="2"/>
              </a:defRPr>
            </a:lvl3pPr>
            <a:lvl4pPr marL="1600199" marR="0" lvl="3" indent="-228600" algn="l" rtl="0" hangingPunct="0">
              <a:lnSpc>
                <a:spcPct val="93000"/>
              </a:lnSpc>
              <a:spcBef>
                <a:spcPts val="0"/>
              </a:spcBef>
              <a:spcAft>
                <a:spcPts val="573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160020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39" algn="l"/>
                <a:tab pos="4941720" algn="l"/>
                <a:tab pos="5391000" algn="l"/>
                <a:tab pos="5840279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59" algn="l"/>
                <a:tab pos="8985240" algn="l"/>
                <a:tab pos="9434160" algn="l"/>
                <a:tab pos="9883440" algn="l"/>
                <a:tab pos="10332720" algn="l"/>
              </a:tabLst>
              <a:defRPr lang="fr-CA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Arial Unicode MS" pitchFamily="2"/>
                <a:cs typeface="Arial Unicode MS" pitchFamily="2"/>
              </a:defRPr>
            </a:lvl4pPr>
            <a:lvl5pPr marL="2057400" marR="0" lvl="4" indent="-228600" algn="l" rtl="0" hangingPunct="0">
              <a:lnSpc>
                <a:spcPct val="93000"/>
              </a:lnSpc>
              <a:spcBef>
                <a:spcPts val="0"/>
              </a:spcBef>
              <a:spcAft>
                <a:spcPts val="286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205740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39" algn="l"/>
                <a:tab pos="4941720" algn="l"/>
                <a:tab pos="5391000" algn="l"/>
                <a:tab pos="5840279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59" algn="l"/>
                <a:tab pos="8985240" algn="l"/>
                <a:tab pos="9434160" algn="l"/>
                <a:tab pos="9883440" algn="l"/>
                <a:tab pos="10332719" algn="l"/>
                <a:tab pos="10782000" algn="l"/>
              </a:tabLst>
              <a:defRPr lang="fr-CA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Arial Unicode MS" pitchFamily="2"/>
                <a:cs typeface="Arial Unicode MS" pitchFamily="2"/>
              </a:defRPr>
            </a:lvl5pPr>
            <a:lvl6pPr marL="2057400" marR="0" lvl="5" indent="-228600" algn="l" rtl="0" hangingPunct="0">
              <a:lnSpc>
                <a:spcPct val="93000"/>
              </a:lnSpc>
              <a:spcBef>
                <a:spcPts val="0"/>
              </a:spcBef>
              <a:spcAft>
                <a:spcPts val="286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205740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39" algn="l"/>
                <a:tab pos="4941720" algn="l"/>
                <a:tab pos="5391000" algn="l"/>
                <a:tab pos="5840279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59" algn="l"/>
                <a:tab pos="8985240" algn="l"/>
                <a:tab pos="9434160" algn="l"/>
                <a:tab pos="9883440" algn="l"/>
                <a:tab pos="10332719" algn="l"/>
                <a:tab pos="10782000" algn="l"/>
              </a:tabLst>
              <a:defRPr lang="fr-CA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Arial Unicode MS" pitchFamily="2"/>
                <a:cs typeface="Arial Unicode MS" pitchFamily="2"/>
              </a:defRPr>
            </a:lvl6pPr>
            <a:lvl7pPr marL="2057400" marR="0" lvl="6" indent="-228600" algn="l" rtl="0" hangingPunct="0">
              <a:lnSpc>
                <a:spcPct val="93000"/>
              </a:lnSpc>
              <a:spcBef>
                <a:spcPts val="0"/>
              </a:spcBef>
              <a:spcAft>
                <a:spcPts val="286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205740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39" algn="l"/>
                <a:tab pos="4941720" algn="l"/>
                <a:tab pos="5391000" algn="l"/>
                <a:tab pos="5840279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59" algn="l"/>
                <a:tab pos="8985240" algn="l"/>
                <a:tab pos="9434160" algn="l"/>
                <a:tab pos="9883440" algn="l"/>
                <a:tab pos="10332719" algn="l"/>
                <a:tab pos="10782000" algn="l"/>
              </a:tabLst>
              <a:defRPr lang="fr-CA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Arial Unicode MS" pitchFamily="2"/>
                <a:cs typeface="Arial Unicode MS" pitchFamily="2"/>
              </a:defRPr>
            </a:lvl7pPr>
            <a:lvl8pPr marL="2057400" marR="0" lvl="7" indent="-228600" algn="l" rtl="0" hangingPunct="0">
              <a:lnSpc>
                <a:spcPct val="93000"/>
              </a:lnSpc>
              <a:spcBef>
                <a:spcPts val="0"/>
              </a:spcBef>
              <a:spcAft>
                <a:spcPts val="286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205740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39" algn="l"/>
                <a:tab pos="4941720" algn="l"/>
                <a:tab pos="5391000" algn="l"/>
                <a:tab pos="5840279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59" algn="l"/>
                <a:tab pos="8985240" algn="l"/>
                <a:tab pos="9434160" algn="l"/>
                <a:tab pos="9883440" algn="l"/>
                <a:tab pos="10332719" algn="l"/>
                <a:tab pos="10782000" algn="l"/>
              </a:tabLst>
              <a:defRPr lang="fr-CA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Arial Unicode MS" pitchFamily="2"/>
                <a:cs typeface="Arial Unicode MS" pitchFamily="2"/>
              </a:defRPr>
            </a:lvl8pPr>
            <a:lvl9pPr marL="2057400" marR="0" lvl="8" indent="-228600" algn="l" rtl="0" hangingPunct="0">
              <a:lnSpc>
                <a:spcPct val="93000"/>
              </a:lnSpc>
              <a:spcBef>
                <a:spcPts val="0"/>
              </a:spcBef>
              <a:spcAft>
                <a:spcPts val="286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205740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39" algn="l"/>
                <a:tab pos="4941720" algn="l"/>
                <a:tab pos="5391000" algn="l"/>
                <a:tab pos="5840279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59" algn="l"/>
                <a:tab pos="8985240" algn="l"/>
                <a:tab pos="9434160" algn="l"/>
                <a:tab pos="9883440" algn="l"/>
                <a:tab pos="10332719" algn="l"/>
                <a:tab pos="10782000" algn="l"/>
              </a:tabLst>
              <a:defRPr lang="fr-CA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Arial Unicode MS" pitchFamily="2"/>
                <a:cs typeface="Arial Unicode MS" pitchFamily="2"/>
              </a:defRPr>
            </a:lvl9pPr>
          </a:lstStyle>
          <a:p>
            <a:pPr lvl="0"/>
            <a:r>
              <a:rPr lang="fr-CA" dirty="0" smtClean="0"/>
              <a:t>Simple </a:t>
            </a:r>
            <a:r>
              <a:rPr lang="fr-CA" dirty="0" err="1" smtClean="0"/>
              <a:t>things</a:t>
            </a:r>
            <a:r>
              <a:rPr lang="fr-CA" dirty="0" smtClean="0"/>
              <a:t> to speed up </a:t>
            </a:r>
            <a:r>
              <a:rPr lang="fr-CA" dirty="0" err="1" smtClean="0"/>
              <a:t>your</a:t>
            </a:r>
            <a:r>
              <a:rPr lang="fr-CA" dirty="0" smtClean="0"/>
              <a:t> program.</a:t>
            </a:r>
          </a:p>
          <a:p>
            <a:pPr lvl="1"/>
            <a:r>
              <a:rPr lang="fr-CA" dirty="0" err="1" smtClean="0"/>
              <a:t>Optimize</a:t>
            </a:r>
            <a:endParaRPr lang="fr-CA" dirty="0" smtClean="0"/>
          </a:p>
          <a:p>
            <a:pPr lvl="1"/>
            <a:r>
              <a:rPr lang="fr-CA" dirty="0" smtClean="0"/>
              <a:t>Watch </a:t>
            </a:r>
            <a:r>
              <a:rPr lang="fr-CA" dirty="0" err="1" smtClean="0"/>
              <a:t>procedure</a:t>
            </a:r>
            <a:r>
              <a:rPr lang="fr-CA" dirty="0" smtClean="0"/>
              <a:t> calls</a:t>
            </a:r>
          </a:p>
          <a:p>
            <a:pPr lvl="1"/>
            <a:r>
              <a:rPr lang="fr-CA" dirty="0" smtClean="0"/>
              <a:t>Code motion</a:t>
            </a:r>
          </a:p>
          <a:p>
            <a:pPr lvl="1"/>
            <a:r>
              <a:rPr lang="fr-CA" dirty="0" err="1" smtClean="0"/>
              <a:t>Strength</a:t>
            </a:r>
            <a:r>
              <a:rPr lang="fr-CA" dirty="0" smtClean="0"/>
              <a:t> </a:t>
            </a:r>
            <a:r>
              <a:rPr lang="fr-CA" dirty="0" err="1" smtClean="0"/>
              <a:t>reduction</a:t>
            </a:r>
            <a:endParaRPr lang="fr-CA" dirty="0" smtClean="0"/>
          </a:p>
          <a:p>
            <a:pPr lvl="1"/>
            <a:r>
              <a:rPr lang="fr-CA" dirty="0" smtClean="0"/>
              <a:t>Common expression </a:t>
            </a:r>
            <a:r>
              <a:rPr lang="fr-CA" dirty="0" err="1" smtClean="0"/>
              <a:t>removal</a:t>
            </a:r>
            <a:r>
              <a:rPr lang="fr-CA" dirty="0" smtClean="0"/>
              <a:t>.</a:t>
            </a:r>
            <a:endParaRPr lang="fr-CA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Example Matrix Multiplic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/>
        <p:txBody>
          <a:bodyPr wrap="square"/>
          <a:lstStyle>
            <a:defPPr lvl="0">
              <a:buNone/>
            </a:defPPr>
            <a:lvl1pPr lvl="0">
              <a:buNone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119160" lvl="0" hangingPunct="1">
              <a:tabLst>
                <a:tab pos="119160" algn="l"/>
                <a:tab pos="568079" algn="l"/>
                <a:tab pos="1017359" algn="l"/>
                <a:tab pos="1466640" algn="l"/>
                <a:tab pos="1915920" algn="l"/>
                <a:tab pos="2365200" algn="l"/>
                <a:tab pos="2814480" algn="l"/>
                <a:tab pos="3263760" algn="l"/>
                <a:tab pos="3713040" algn="l"/>
                <a:tab pos="4162319" algn="l"/>
                <a:tab pos="4611600" algn="l"/>
                <a:tab pos="5060879" algn="l"/>
                <a:tab pos="5510160" algn="l"/>
                <a:tab pos="5959440" algn="l"/>
                <a:tab pos="6408720" algn="l"/>
                <a:tab pos="6858000" algn="l"/>
                <a:tab pos="7307280" algn="l"/>
                <a:tab pos="7756560" algn="l"/>
                <a:tab pos="8205839" algn="l"/>
                <a:tab pos="8655120" algn="l"/>
                <a:tab pos="9104400" algn="l"/>
              </a:tabLst>
            </a:pPr>
            <a:r>
              <a:rPr lang="fr-CA" sz="3600" b="1" dirty="0" err="1">
                <a:latin typeface="Calibri" pitchFamily="34"/>
              </a:rPr>
              <a:t>Example</a:t>
            </a:r>
            <a:r>
              <a:rPr lang="fr-CA" sz="3600" b="1" dirty="0">
                <a:latin typeface="Calibri" pitchFamily="34"/>
              </a:rPr>
              <a:t> </a:t>
            </a:r>
            <a:r>
              <a:rPr lang="fr-CA" sz="3600" b="1" dirty="0" err="1">
                <a:latin typeface="Calibri" pitchFamily="34"/>
              </a:rPr>
              <a:t>Matrix</a:t>
            </a:r>
            <a:r>
              <a:rPr lang="fr-CA" sz="3600" b="1" dirty="0">
                <a:latin typeface="Calibri" pitchFamily="34"/>
              </a:rPr>
              <a:t> Multiplication</a:t>
            </a:r>
          </a:p>
        </p:txBody>
      </p:sp>
      <p:sp>
        <p:nvSpPr>
          <p:cNvPr id="3" name="Rectangle 3"/>
          <p:cNvSpPr txBox="1"/>
          <p:nvPr/>
        </p:nvSpPr>
        <p:spPr>
          <a:xfrm>
            <a:off x="382680" y="5562720"/>
            <a:ext cx="8227800" cy="1287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compatLnSpc="0"/>
          <a:lstStyle/>
          <a:p>
            <a:pPr marL="0" marR="0" lvl="0" indent="0" algn="l" rtl="0" hangingPunct="1"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CA" sz="2000" b="1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Arial Unicode MS" pitchFamily="34"/>
                <a:cs typeface="Arial Unicode MS" pitchFamily="34"/>
              </a:rPr>
              <a:t>Standard desktop computer, compiler, using optimization flags</a:t>
            </a:r>
          </a:p>
          <a:p>
            <a:pPr marL="0" marR="0" lvl="0" indent="0" algn="l" rtl="0" hangingPunct="1"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CA" sz="2000" b="1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Arial Unicode MS" pitchFamily="34"/>
                <a:cs typeface="Arial Unicode MS" pitchFamily="34"/>
              </a:rPr>
              <a:t>Both implementations have </a:t>
            </a:r>
            <a:r>
              <a:rPr lang="fr-CA" sz="2000" b="1" i="0" u="none" strike="noStrike" kern="1200" spc="0">
                <a:ln>
                  <a:noFill/>
                </a:ln>
                <a:solidFill>
                  <a:srgbClr val="C00000"/>
                </a:solidFill>
                <a:latin typeface="Calibri" pitchFamily="34"/>
                <a:ea typeface="Arial Unicode MS" pitchFamily="34"/>
                <a:cs typeface="Arial Unicode MS" pitchFamily="34"/>
              </a:rPr>
              <a:t>exactly</a:t>
            </a:r>
            <a:r>
              <a:rPr lang="fr-CA" sz="2000" b="1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Arial Unicode MS" pitchFamily="34"/>
                <a:cs typeface="Arial Unicode MS" pitchFamily="34"/>
              </a:rPr>
              <a:t> the same operations count (2n3)</a:t>
            </a:r>
          </a:p>
          <a:p>
            <a:pPr marL="0" marR="0" lvl="0" indent="0" algn="l" rtl="0" hangingPunct="1"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CA" sz="2000" b="1" i="1" u="none" strike="noStrike" kern="1200" spc="0">
                <a:ln>
                  <a:noFill/>
                </a:ln>
                <a:solidFill>
                  <a:srgbClr val="C00000"/>
                </a:solidFill>
                <a:latin typeface="Calibri" pitchFamily="34"/>
                <a:ea typeface="Arial Unicode MS" pitchFamily="34"/>
                <a:cs typeface="Arial Unicode MS" pitchFamily="34"/>
              </a:rPr>
              <a:t>What is going on?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19100" y="1128713"/>
          <a:ext cx="7861300" cy="4438650"/>
        </p:xfrm>
        <a:graphic>
          <a:graphicData uri="http://schemas.openxmlformats.org/presentationml/2006/ole">
            <p:oleObj spid="_x0000_s1026" r:id="rId4" imgW="0" imgH="0" progId="">
              <p:embed/>
            </p:oleObj>
          </a:graphicData>
        </a:graphic>
      </p:graphicFrame>
      <p:sp>
        <p:nvSpPr>
          <p:cNvPr id="5" name="AutoShape 7"/>
          <p:cNvSpPr/>
          <p:nvPr/>
        </p:nvSpPr>
        <p:spPr>
          <a:xfrm>
            <a:off x="3729600" y="2336760"/>
            <a:ext cx="928439" cy="2450880"/>
          </a:xfrm>
          <a:custGeom>
            <a:avLst>
              <a:gd name="f0" fmla="val 10000"/>
              <a:gd name="f1" fmla="val 10557"/>
            </a:avLst>
            <a:gdLst>
              <a:gd name="f2" fmla="val w"/>
              <a:gd name="f3" fmla="val h"/>
              <a:gd name="f4" fmla="val 0"/>
              <a:gd name="f5" fmla="val 21600"/>
              <a:gd name="f6" fmla="val 10800"/>
              <a:gd name="f7" fmla="*/ f2 1 21600"/>
              <a:gd name="f8" fmla="*/ f3 1 21600"/>
              <a:gd name="f9" fmla="pin 0 f0 10800"/>
              <a:gd name="f10" fmla="pin 0 f1 10800"/>
              <a:gd name="f11" fmla="val f9"/>
              <a:gd name="f12" fmla="val f10"/>
              <a:gd name="f13" fmla="+- 21600 0 f9"/>
              <a:gd name="f14" fmla="+- 21600 0 f10"/>
              <a:gd name="f15" fmla="+- 10800 0 f9"/>
              <a:gd name="f16" fmla="*/ f9 f7 1"/>
              <a:gd name="f17" fmla="*/ f10 f8 1"/>
              <a:gd name="f18" fmla="*/ f10 f15 1"/>
              <a:gd name="f19" fmla="*/ f11 f7 1"/>
              <a:gd name="f20" fmla="*/ f13 f7 1"/>
              <a:gd name="f21" fmla="*/ f18 1 10800"/>
              <a:gd name="f22" fmla="+- 21600 0 f21"/>
              <a:gd name="f23" fmla="*/ f21 f8 1"/>
              <a:gd name="f24" fmla="*/ f22 f8 1"/>
            </a:gdLst>
            <a:ahLst>
              <a:ahXY gdRefX="f0" minX="f4" maxX="f6" gdRefY="f1" minY="f4" maxY="f6">
                <a:pos x="f16" y="f1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9" t="f23" r="f20" b="f24"/>
            <a:pathLst>
              <a:path w="21600" h="21600">
                <a:moveTo>
                  <a:pt x="f4" y="f12"/>
                </a:moveTo>
                <a:lnTo>
                  <a:pt x="f6" y="f4"/>
                </a:lnTo>
                <a:lnTo>
                  <a:pt x="f5" y="f12"/>
                </a:lnTo>
                <a:lnTo>
                  <a:pt x="f13" y="f12"/>
                </a:lnTo>
                <a:lnTo>
                  <a:pt x="f13" y="f14"/>
                </a:lnTo>
                <a:lnTo>
                  <a:pt x="f5" y="f14"/>
                </a:lnTo>
                <a:lnTo>
                  <a:pt x="f6" y="f5"/>
                </a:lnTo>
                <a:lnTo>
                  <a:pt x="f4" y="f14"/>
                </a:lnTo>
                <a:lnTo>
                  <a:pt x="f11" y="f14"/>
                </a:lnTo>
                <a:lnTo>
                  <a:pt x="f11" y="f12"/>
                </a:lnTo>
                <a:close/>
              </a:path>
            </a:pathLst>
          </a:custGeom>
          <a:solidFill>
            <a:srgbClr val="808080"/>
          </a:solidFill>
          <a:ln>
            <a:noFill/>
            <a:prstDash val="solid"/>
          </a:ln>
        </p:spPr>
        <p:txBody>
          <a:bodyPr vert="horz" wrap="none" lIns="90000" tIns="45000" rIns="90000" bIns="45000" anchor="ctr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0" marR="0" lvl="0" indent="0" algn="ctr" rtl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fr-CA" sz="1800" b="1" i="0" u="none" strike="noStrike" spc="0" baseline="0">
                <a:ln>
                  <a:noFill/>
                </a:ln>
                <a:solidFill>
                  <a:srgbClr val="FFFFFF"/>
                </a:solidFill>
                <a:latin typeface="Calibri" pitchFamily="34"/>
                <a:ea typeface="Arial Unicode MS" pitchFamily="2"/>
                <a:cs typeface="Arial Unicode MS" pitchFamily="2"/>
              </a:rPr>
              <a:t>160x</a:t>
            </a:r>
          </a:p>
        </p:txBody>
      </p:sp>
      <p:sp>
        <p:nvSpPr>
          <p:cNvPr id="6" name="Text Box 8"/>
          <p:cNvSpPr/>
          <p:nvPr/>
        </p:nvSpPr>
        <p:spPr>
          <a:xfrm>
            <a:off x="1932840" y="4375080"/>
            <a:ext cx="1722960" cy="45611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5000" rIns="90000" bIns="45000" anchor="t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0" marR="0" lvl="0" indent="0" algn="l" rtl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fr-CA" sz="2400" b="1" i="0" u="none" strike="noStrike" spc="0" baseline="0">
                <a:ln>
                  <a:noFill/>
                </a:ln>
                <a:solidFill>
                  <a:srgbClr val="5F5F5F"/>
                </a:solidFill>
                <a:latin typeface="Calibri" pitchFamily="34"/>
                <a:ea typeface="Arial Unicode MS" pitchFamily="2"/>
                <a:cs typeface="Arial Unicode MS" pitchFamily="2"/>
              </a:rPr>
              <a:t>Triple loop</a:t>
            </a:r>
          </a:p>
        </p:txBody>
      </p:sp>
      <p:sp>
        <p:nvSpPr>
          <p:cNvPr id="7" name="Text Box 9"/>
          <p:cNvSpPr/>
          <p:nvPr/>
        </p:nvSpPr>
        <p:spPr>
          <a:xfrm>
            <a:off x="5987880" y="2303640"/>
            <a:ext cx="1637640" cy="45611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5000" rIns="90000" bIns="45000" anchor="t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0" marR="0" lvl="0" indent="0" algn="l" rtl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fr-CA" sz="2400" b="1" i="0" u="none" strike="noStrike" spc="0" baseline="0">
                <a:ln>
                  <a:noFill/>
                </a:ln>
                <a:solidFill>
                  <a:srgbClr val="C00000"/>
                </a:solidFill>
                <a:latin typeface="Calibri" pitchFamily="34"/>
                <a:ea typeface="Arial Unicode MS" pitchFamily="2"/>
                <a:cs typeface="Arial Unicode MS" pitchFamily="2"/>
              </a:rPr>
              <a:t>Best code</a:t>
            </a:r>
          </a:p>
        </p:txBody>
      </p:sp>
      <p:sp>
        <p:nvSpPr>
          <p:cNvPr id="8" name="Down Arrow 7"/>
          <p:cNvSpPr/>
          <p:nvPr/>
        </p:nvSpPr>
        <p:spPr>
          <a:xfrm>
            <a:off x="5943600" y="4495680"/>
            <a:ext cx="685440" cy="264600"/>
          </a:xfrm>
          <a:custGeom>
            <a:avLst>
              <a:gd name="f0" fmla="val 16200"/>
              <a:gd name="f1" fmla="val 5400"/>
            </a:avLst>
            <a:gdLst>
              <a:gd name="f2" fmla="val w"/>
              <a:gd name="f3" fmla="val h"/>
              <a:gd name="f4" fmla="val 0"/>
              <a:gd name="f5" fmla="val 21600"/>
              <a:gd name="f6" fmla="val 10800"/>
              <a:gd name="f7" fmla="*/ f2 1 21600"/>
              <a:gd name="f8" fmla="*/ f3 1 21600"/>
              <a:gd name="f9" fmla="pin 0 f1 10800"/>
              <a:gd name="f10" fmla="pin 0 f0 21600"/>
              <a:gd name="f11" fmla="val f9"/>
              <a:gd name="f12" fmla="val f10"/>
              <a:gd name="f13" fmla="+- 21600 0 f9"/>
              <a:gd name="f14" fmla="*/ f9 f7 1"/>
              <a:gd name="f15" fmla="*/ f10 f8 1"/>
              <a:gd name="f16" fmla="*/ 0 f8 1"/>
              <a:gd name="f17" fmla="+- 21600 0 f12"/>
              <a:gd name="f18" fmla="*/ f11 f7 1"/>
              <a:gd name="f19" fmla="*/ f13 f7 1"/>
              <a:gd name="f20" fmla="*/ f17 f11 1"/>
              <a:gd name="f21" fmla="*/ f20 1 10800"/>
              <a:gd name="f22" fmla="+- f12 f21 0"/>
              <a:gd name="f23" fmla="*/ f22 f8 1"/>
            </a:gdLst>
            <a:ahLst>
              <a:ahXY gdRefX="f1" minX="f4" maxX="f6" gdRefY="f0" minY="f4" maxY="f5">
                <a:pos x="f14" y="f1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8" t="f16" r="f19" b="f23"/>
            <a:pathLst>
              <a:path w="21600" h="21600">
                <a:moveTo>
                  <a:pt x="f11" y="f4"/>
                </a:moveTo>
                <a:lnTo>
                  <a:pt x="f11" y="f12"/>
                </a:lnTo>
                <a:lnTo>
                  <a:pt x="f4" y="f12"/>
                </a:lnTo>
                <a:lnTo>
                  <a:pt x="f6" y="f5"/>
                </a:lnTo>
                <a:lnTo>
                  <a:pt x="f5" y="f12"/>
                </a:lnTo>
                <a:lnTo>
                  <a:pt x="f13" y="f12"/>
                </a:lnTo>
                <a:lnTo>
                  <a:pt x="f13" y="f4"/>
                </a:lnTo>
                <a:close/>
              </a:path>
            </a:pathLst>
          </a:custGeom>
          <a:solidFill>
            <a:srgbClr val="808080"/>
          </a:solidFill>
          <a:ln>
            <a:noFill/>
            <a:prstDash val="solid"/>
            <a:tailEnd type="arrow"/>
          </a:ln>
        </p:spPr>
        <p:txBody>
          <a:bodyPr vert="horz" wrap="square" lIns="91440" tIns="45720" rIns="91440" bIns="45720" anchor="ctr" anchorCtr="1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0" marR="0" lvl="0" indent="0" algn="l" rtl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fr-CA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9" name="TextBox 8"/>
          <p:cNvSpPr/>
          <p:nvPr/>
        </p:nvSpPr>
        <p:spPr>
          <a:xfrm>
            <a:off x="5570280" y="3886200"/>
            <a:ext cx="2416320" cy="639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5000" rIns="90000" bIns="45000" anchor="t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0" marR="0" lvl="0" indent="0" algn="l" rtl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fr-CA" sz="1800" b="1" i="1" u="none" strike="noStrike" spc="0" baseline="0">
                <a:ln>
                  <a:noFill/>
                </a:ln>
                <a:solidFill>
                  <a:srgbClr val="808080"/>
                </a:solidFill>
                <a:latin typeface="Calibri" pitchFamily="34"/>
                <a:ea typeface="Arial Unicode MS" pitchFamily="2"/>
                <a:cs typeface="Arial Unicode MS" pitchFamily="2"/>
              </a:rPr>
              <a:t>This code is</a:t>
            </a:r>
          </a:p>
          <a:p>
            <a:pPr marL="0" marR="0" lvl="0" indent="0" algn="l" rtl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fr-CA" sz="1800" b="1" i="1" u="none" strike="noStrike" spc="0" baseline="0">
                <a:ln>
                  <a:noFill/>
                </a:ln>
                <a:solidFill>
                  <a:srgbClr val="808080"/>
                </a:solidFill>
                <a:latin typeface="Calibri" pitchFamily="34"/>
                <a:ea typeface="Arial Unicode MS" pitchFamily="2"/>
                <a:cs typeface="Arial Unicode MS" pitchFamily="2"/>
              </a:rPr>
              <a:t>not obviously stupid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defPPr lvl="0">
              <a:buNone/>
            </a:defPPr>
            <a:lvl1pPr lvl="0">
              <a:buNone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fr-CA" sz="4000" dirty="0"/>
              <a:t>How </a:t>
            </a:r>
            <a:r>
              <a:rPr lang="fr-CA" sz="4000" dirty="0" err="1"/>
              <a:t>did</a:t>
            </a:r>
            <a:r>
              <a:rPr lang="fr-CA" sz="4000" dirty="0"/>
              <a:t> </a:t>
            </a:r>
            <a:r>
              <a:rPr lang="fr-CA" sz="4000" dirty="0" err="1"/>
              <a:t>they</a:t>
            </a:r>
            <a:r>
              <a:rPr lang="fr-CA" sz="4000" dirty="0"/>
              <a:t> do </a:t>
            </a:r>
            <a:r>
              <a:rPr lang="fr-CA" sz="4000" dirty="0" err="1"/>
              <a:t>it</a:t>
            </a:r>
            <a:r>
              <a:rPr lang="fr-CA" sz="4000" dirty="0"/>
              <a:t>?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defPPr marL="342720" marR="0" lvl="0" indent="-342720" algn="l" rtl="0" hangingPunct="0">
              <a:lnSpc>
                <a:spcPct val="93000"/>
              </a:lnSpc>
              <a:spcBef>
                <a:spcPts val="0"/>
              </a:spcBef>
              <a:spcAft>
                <a:spcPts val="1423"/>
              </a:spcAft>
              <a:buNone/>
              <a:tabLst>
                <a:tab pos="34272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79" algn="l"/>
                <a:tab pos="4043160" algn="l"/>
                <a:tab pos="4492439" algn="l"/>
                <a:tab pos="4941360" algn="l"/>
                <a:tab pos="5390640" algn="l"/>
                <a:tab pos="5839920" algn="l"/>
                <a:tab pos="6289200" algn="l"/>
                <a:tab pos="6738479" algn="l"/>
                <a:tab pos="7187760" algn="l"/>
                <a:tab pos="7637039" algn="l"/>
                <a:tab pos="8086320" algn="l"/>
                <a:tab pos="8535600" algn="l"/>
                <a:tab pos="8984880" algn="l"/>
              </a:tabLst>
              <a:defRPr lang="fr-CA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Arial Unicode MS" pitchFamily="2"/>
                <a:cs typeface="Arial Unicode MS" pitchFamily="2"/>
              </a:defRPr>
            </a:defPPr>
            <a:lvl1pPr marL="342720" marR="0" lvl="0" indent="-342720" algn="l" rtl="0" hangingPunct="0">
              <a:lnSpc>
                <a:spcPct val="93000"/>
              </a:lnSpc>
              <a:spcBef>
                <a:spcPts val="0"/>
              </a:spcBef>
              <a:spcAft>
                <a:spcPts val="1423"/>
              </a:spcAft>
              <a:buNone/>
              <a:tabLst>
                <a:tab pos="34272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79" algn="l"/>
                <a:tab pos="4043160" algn="l"/>
                <a:tab pos="4492439" algn="l"/>
                <a:tab pos="4941360" algn="l"/>
                <a:tab pos="5390640" algn="l"/>
                <a:tab pos="5839920" algn="l"/>
                <a:tab pos="6289200" algn="l"/>
                <a:tab pos="6738479" algn="l"/>
                <a:tab pos="7187760" algn="l"/>
                <a:tab pos="7637039" algn="l"/>
                <a:tab pos="8086320" algn="l"/>
                <a:tab pos="8535600" algn="l"/>
                <a:tab pos="8984880" algn="l"/>
              </a:tabLst>
              <a:defRPr lang="fr-CA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Arial Unicode MS" pitchFamily="2"/>
                <a:cs typeface="Arial Unicode MS" pitchFamily="2"/>
              </a:defRPr>
            </a:lvl1pPr>
            <a:lvl2pPr marL="742680" marR="0" lvl="1" indent="-285480" algn="l" rtl="0" hangingPunct="0">
              <a:lnSpc>
                <a:spcPct val="93000"/>
              </a:lnSpc>
              <a:spcBef>
                <a:spcPts val="0"/>
              </a:spcBef>
              <a:spcAft>
                <a:spcPts val="1137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742680" algn="l"/>
                <a:tab pos="898200" algn="l"/>
                <a:tab pos="1347480" algn="l"/>
                <a:tab pos="1796760" algn="l"/>
                <a:tab pos="2246040" algn="l"/>
                <a:tab pos="2694960" algn="l"/>
                <a:tab pos="3144240" algn="l"/>
                <a:tab pos="3593520" algn="l"/>
                <a:tab pos="4042800" algn="l"/>
                <a:tab pos="4492080" algn="l"/>
                <a:tab pos="4941360" algn="l"/>
                <a:tab pos="5390640" algn="l"/>
                <a:tab pos="5839920" algn="l"/>
                <a:tab pos="6289200" algn="l"/>
                <a:tab pos="6738480" algn="l"/>
                <a:tab pos="7187759" algn="l"/>
                <a:tab pos="7637040" algn="l"/>
                <a:tab pos="8086320" algn="l"/>
                <a:tab pos="8535600" algn="l"/>
                <a:tab pos="8984880" algn="l"/>
                <a:tab pos="9434160" algn="l"/>
              </a:tabLst>
              <a:defRPr lang="fr-CA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Arial Unicode MS" pitchFamily="2"/>
                <a:cs typeface="Arial Unicode MS" pitchFamily="2"/>
              </a:defRPr>
            </a:lvl2pPr>
            <a:lvl3pPr marL="1143000" marR="0" lvl="2" indent="-228600" algn="l" rtl="0" hangingPunct="0">
              <a:lnSpc>
                <a:spcPct val="93000"/>
              </a:lnSpc>
              <a:spcBef>
                <a:spcPts val="0"/>
              </a:spcBef>
              <a:spcAft>
                <a:spcPts val="848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1143000" algn="l"/>
                <a:tab pos="1347480" algn="l"/>
                <a:tab pos="1796760" algn="l"/>
                <a:tab pos="2246040" algn="l"/>
                <a:tab pos="2695319" algn="l"/>
                <a:tab pos="3144599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79" algn="l"/>
                <a:tab pos="6289560" algn="l"/>
                <a:tab pos="6738840" algn="l"/>
                <a:tab pos="7188119" algn="l"/>
                <a:tab pos="7637400" algn="l"/>
                <a:tab pos="8086679" algn="l"/>
                <a:tab pos="8535960" algn="l"/>
                <a:tab pos="8985240" algn="l"/>
                <a:tab pos="9434160" algn="l"/>
                <a:tab pos="9883440" algn="l"/>
              </a:tabLst>
              <a:defRPr lang="fr-CA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Arial Unicode MS" pitchFamily="2"/>
                <a:cs typeface="Arial Unicode MS" pitchFamily="2"/>
              </a:defRPr>
            </a:lvl3pPr>
            <a:lvl4pPr marL="1600199" marR="0" lvl="3" indent="-228600" algn="l" rtl="0" hangingPunct="0">
              <a:lnSpc>
                <a:spcPct val="93000"/>
              </a:lnSpc>
              <a:spcBef>
                <a:spcPts val="0"/>
              </a:spcBef>
              <a:spcAft>
                <a:spcPts val="573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160020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39" algn="l"/>
                <a:tab pos="4941720" algn="l"/>
                <a:tab pos="5391000" algn="l"/>
                <a:tab pos="5840279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59" algn="l"/>
                <a:tab pos="8985240" algn="l"/>
                <a:tab pos="9434160" algn="l"/>
                <a:tab pos="9883440" algn="l"/>
                <a:tab pos="10332720" algn="l"/>
              </a:tabLst>
              <a:defRPr lang="fr-CA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Arial Unicode MS" pitchFamily="2"/>
                <a:cs typeface="Arial Unicode MS" pitchFamily="2"/>
              </a:defRPr>
            </a:lvl4pPr>
            <a:lvl5pPr marL="2057400" marR="0" lvl="4" indent="-228600" algn="l" rtl="0" hangingPunct="0">
              <a:lnSpc>
                <a:spcPct val="93000"/>
              </a:lnSpc>
              <a:spcBef>
                <a:spcPts val="0"/>
              </a:spcBef>
              <a:spcAft>
                <a:spcPts val="286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205740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39" algn="l"/>
                <a:tab pos="4941720" algn="l"/>
                <a:tab pos="5391000" algn="l"/>
                <a:tab pos="5840279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59" algn="l"/>
                <a:tab pos="8985240" algn="l"/>
                <a:tab pos="9434160" algn="l"/>
                <a:tab pos="9883440" algn="l"/>
                <a:tab pos="10332719" algn="l"/>
                <a:tab pos="10782000" algn="l"/>
              </a:tabLst>
              <a:defRPr lang="fr-CA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Arial Unicode MS" pitchFamily="2"/>
                <a:cs typeface="Arial Unicode MS" pitchFamily="2"/>
              </a:defRPr>
            </a:lvl5pPr>
            <a:lvl6pPr marL="2057400" marR="0" lvl="5" indent="-228600" algn="l" rtl="0" hangingPunct="0">
              <a:lnSpc>
                <a:spcPct val="93000"/>
              </a:lnSpc>
              <a:spcBef>
                <a:spcPts val="0"/>
              </a:spcBef>
              <a:spcAft>
                <a:spcPts val="286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205740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39" algn="l"/>
                <a:tab pos="4941720" algn="l"/>
                <a:tab pos="5391000" algn="l"/>
                <a:tab pos="5840279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59" algn="l"/>
                <a:tab pos="8985240" algn="l"/>
                <a:tab pos="9434160" algn="l"/>
                <a:tab pos="9883440" algn="l"/>
                <a:tab pos="10332719" algn="l"/>
                <a:tab pos="10782000" algn="l"/>
              </a:tabLst>
              <a:defRPr lang="fr-CA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Arial Unicode MS" pitchFamily="2"/>
                <a:cs typeface="Arial Unicode MS" pitchFamily="2"/>
              </a:defRPr>
            </a:lvl6pPr>
            <a:lvl7pPr marL="2057400" marR="0" lvl="6" indent="-228600" algn="l" rtl="0" hangingPunct="0">
              <a:lnSpc>
                <a:spcPct val="93000"/>
              </a:lnSpc>
              <a:spcBef>
                <a:spcPts val="0"/>
              </a:spcBef>
              <a:spcAft>
                <a:spcPts val="286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205740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39" algn="l"/>
                <a:tab pos="4941720" algn="l"/>
                <a:tab pos="5391000" algn="l"/>
                <a:tab pos="5840279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59" algn="l"/>
                <a:tab pos="8985240" algn="l"/>
                <a:tab pos="9434160" algn="l"/>
                <a:tab pos="9883440" algn="l"/>
                <a:tab pos="10332719" algn="l"/>
                <a:tab pos="10782000" algn="l"/>
              </a:tabLst>
              <a:defRPr lang="fr-CA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Arial Unicode MS" pitchFamily="2"/>
                <a:cs typeface="Arial Unicode MS" pitchFamily="2"/>
              </a:defRPr>
            </a:lvl7pPr>
            <a:lvl8pPr marL="2057400" marR="0" lvl="7" indent="-228600" algn="l" rtl="0" hangingPunct="0">
              <a:lnSpc>
                <a:spcPct val="93000"/>
              </a:lnSpc>
              <a:spcBef>
                <a:spcPts val="0"/>
              </a:spcBef>
              <a:spcAft>
                <a:spcPts val="286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205740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39" algn="l"/>
                <a:tab pos="4941720" algn="l"/>
                <a:tab pos="5391000" algn="l"/>
                <a:tab pos="5840279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59" algn="l"/>
                <a:tab pos="8985240" algn="l"/>
                <a:tab pos="9434160" algn="l"/>
                <a:tab pos="9883440" algn="l"/>
                <a:tab pos="10332719" algn="l"/>
                <a:tab pos="10782000" algn="l"/>
              </a:tabLst>
              <a:defRPr lang="fr-CA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Arial Unicode MS" pitchFamily="2"/>
                <a:cs typeface="Arial Unicode MS" pitchFamily="2"/>
              </a:defRPr>
            </a:lvl8pPr>
            <a:lvl9pPr marL="2057400" marR="0" lvl="8" indent="-228600" algn="l" rtl="0" hangingPunct="0">
              <a:lnSpc>
                <a:spcPct val="93000"/>
              </a:lnSpc>
              <a:spcBef>
                <a:spcPts val="0"/>
              </a:spcBef>
              <a:spcAft>
                <a:spcPts val="286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205740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39" algn="l"/>
                <a:tab pos="4941720" algn="l"/>
                <a:tab pos="5391000" algn="l"/>
                <a:tab pos="5840279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59" algn="l"/>
                <a:tab pos="8985240" algn="l"/>
                <a:tab pos="9434160" algn="l"/>
                <a:tab pos="9883440" algn="l"/>
                <a:tab pos="10332719" algn="l"/>
                <a:tab pos="10782000" algn="l"/>
              </a:tabLst>
              <a:defRPr lang="fr-CA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Arial Unicode MS" pitchFamily="2"/>
                <a:cs typeface="Arial Unicode MS" pitchFamily="2"/>
              </a:defRPr>
            </a:lvl9pPr>
          </a:lstStyle>
          <a:p>
            <a:pPr lvl="1"/>
            <a:r>
              <a:rPr lang="fr-CA" dirty="0">
                <a:latin typeface="Arial" pitchFamily="34" charset="0"/>
                <a:cs typeface="Arial" pitchFamily="34" charset="0"/>
              </a:rPr>
              <a:t>Multiple threads (4x)</a:t>
            </a:r>
          </a:p>
          <a:p>
            <a:pPr lvl="1"/>
            <a:r>
              <a:rPr lang="fr-CA" dirty="0" err="1">
                <a:latin typeface="Arial" pitchFamily="34" charset="0"/>
                <a:cs typeface="Arial" pitchFamily="34" charset="0"/>
              </a:rPr>
              <a:t>Vector</a:t>
            </a:r>
            <a:r>
              <a:rPr lang="fr-CA" dirty="0">
                <a:latin typeface="Arial" pitchFamily="34" charset="0"/>
                <a:cs typeface="Arial" pitchFamily="34" charset="0"/>
              </a:rPr>
              <a:t> instructions (4x)</a:t>
            </a:r>
          </a:p>
          <a:p>
            <a:pPr lvl="1"/>
            <a:r>
              <a:rPr lang="fr-CA" dirty="0">
                <a:latin typeface="Arial" pitchFamily="34" charset="0"/>
                <a:cs typeface="Arial" pitchFamily="34" charset="0"/>
              </a:rPr>
              <a:t>Memory </a:t>
            </a:r>
            <a:r>
              <a:rPr lang="fr-CA" dirty="0" err="1">
                <a:latin typeface="Arial" pitchFamily="34" charset="0"/>
                <a:cs typeface="Arial" pitchFamily="34" charset="0"/>
              </a:rPr>
              <a:t>hierarchy</a:t>
            </a:r>
            <a:r>
              <a:rPr lang="fr-CA" dirty="0">
                <a:latin typeface="Arial" pitchFamily="34" charset="0"/>
                <a:cs typeface="Arial" pitchFamily="34" charset="0"/>
              </a:rPr>
              <a:t> and </a:t>
            </a:r>
            <a:r>
              <a:rPr lang="fr-CA" dirty="0" err="1">
                <a:latin typeface="Arial" pitchFamily="34" charset="0"/>
                <a:cs typeface="Arial" pitchFamily="34" charset="0"/>
              </a:rPr>
              <a:t>other</a:t>
            </a:r>
            <a:r>
              <a:rPr lang="fr-CA" dirty="0">
                <a:latin typeface="Arial" pitchFamily="34" charset="0"/>
                <a:cs typeface="Arial" pitchFamily="34" charset="0"/>
              </a:rPr>
              <a:t> </a:t>
            </a:r>
            <a:r>
              <a:rPr lang="fr-CA" dirty="0" err="1">
                <a:latin typeface="Arial" pitchFamily="34" charset="0"/>
                <a:cs typeface="Arial" pitchFamily="34" charset="0"/>
              </a:rPr>
              <a:t>optimizations</a:t>
            </a:r>
            <a:r>
              <a:rPr lang="fr-CA" dirty="0">
                <a:latin typeface="Arial" pitchFamily="34" charset="0"/>
                <a:cs typeface="Arial" pitchFamily="34" charset="0"/>
              </a:rPr>
              <a:t> (20x)</a:t>
            </a:r>
          </a:p>
          <a:p>
            <a:pPr lvl="2"/>
            <a:r>
              <a:rPr lang="fr-CA" sz="2400" dirty="0" err="1">
                <a:latin typeface="Arial" pitchFamily="34" charset="0"/>
                <a:cs typeface="Arial" pitchFamily="34" charset="0"/>
              </a:rPr>
              <a:t>Blocking</a:t>
            </a:r>
            <a:r>
              <a:rPr lang="fr-CA" sz="2400" dirty="0">
                <a:latin typeface="Arial" pitchFamily="34" charset="0"/>
                <a:cs typeface="Arial" pitchFamily="34" charset="0"/>
              </a:rPr>
              <a:t> or </a:t>
            </a:r>
            <a:r>
              <a:rPr lang="fr-CA" sz="2400" dirty="0" err="1">
                <a:latin typeface="Arial" pitchFamily="34" charset="0"/>
                <a:cs typeface="Arial" pitchFamily="34" charset="0"/>
              </a:rPr>
              <a:t>tiling</a:t>
            </a:r>
            <a:r>
              <a:rPr lang="fr-CA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fr-CA" sz="2400" dirty="0" err="1">
                <a:latin typeface="Arial" pitchFamily="34" charset="0"/>
                <a:cs typeface="Arial" pitchFamily="34" charset="0"/>
              </a:rPr>
              <a:t>loop</a:t>
            </a:r>
            <a:r>
              <a:rPr lang="fr-CA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fr-CA" sz="2400" dirty="0" err="1">
                <a:latin typeface="Arial" pitchFamily="34" charset="0"/>
                <a:cs typeface="Arial" pitchFamily="34" charset="0"/>
              </a:rPr>
              <a:t>unrolling</a:t>
            </a:r>
            <a:r>
              <a:rPr lang="fr-CA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fr-CA" sz="2400" dirty="0" err="1">
                <a:latin typeface="Arial" pitchFamily="34" charset="0"/>
                <a:cs typeface="Arial" pitchFamily="34" charset="0"/>
              </a:rPr>
              <a:t>array</a:t>
            </a:r>
            <a:r>
              <a:rPr lang="fr-CA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fr-CA" sz="2400" dirty="0" err="1">
                <a:latin typeface="Arial" pitchFamily="34" charset="0"/>
                <a:cs typeface="Arial" pitchFamily="34" charset="0"/>
              </a:rPr>
              <a:t>scalarization</a:t>
            </a:r>
            <a:r>
              <a:rPr lang="fr-CA" sz="2400" dirty="0">
                <a:latin typeface="Arial" pitchFamily="34" charset="0"/>
                <a:cs typeface="Arial" pitchFamily="34" charset="0"/>
              </a:rPr>
              <a:t>, instruction </a:t>
            </a:r>
            <a:r>
              <a:rPr lang="fr-CA" sz="2400" dirty="0" err="1">
                <a:latin typeface="Arial" pitchFamily="34" charset="0"/>
                <a:cs typeface="Arial" pitchFamily="34" charset="0"/>
              </a:rPr>
              <a:t>scheduling</a:t>
            </a:r>
            <a:r>
              <a:rPr lang="fr-CA" sz="2400" dirty="0">
                <a:latin typeface="Arial" pitchFamily="34" charset="0"/>
                <a:cs typeface="Arial" pitchFamily="34" charset="0"/>
              </a:rPr>
              <a:t>.</a:t>
            </a:r>
          </a:p>
          <a:p>
            <a:pPr lvl="2"/>
            <a:r>
              <a:rPr lang="fr-CA" sz="2400" dirty="0">
                <a:latin typeface="Arial" pitchFamily="34" charset="0"/>
                <a:cs typeface="Arial" pitchFamily="34" charset="0"/>
              </a:rPr>
              <a:t>More instruction </a:t>
            </a:r>
            <a:r>
              <a:rPr lang="fr-CA" sz="2400" dirty="0" err="1">
                <a:latin typeface="Arial" pitchFamily="34" charset="0"/>
                <a:cs typeface="Arial" pitchFamily="34" charset="0"/>
              </a:rPr>
              <a:t>level</a:t>
            </a:r>
            <a:r>
              <a:rPr lang="fr-CA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fr-CA" sz="2400" dirty="0" err="1">
                <a:latin typeface="Arial" pitchFamily="34" charset="0"/>
                <a:cs typeface="Arial" pitchFamily="34" charset="0"/>
              </a:rPr>
              <a:t>parallelism</a:t>
            </a:r>
            <a:r>
              <a:rPr lang="fr-CA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fr-CA" sz="2400" dirty="0" err="1">
                <a:latin typeface="Arial" pitchFamily="34" charset="0"/>
                <a:cs typeface="Arial" pitchFamily="34" charset="0"/>
              </a:rPr>
              <a:t>better</a:t>
            </a:r>
            <a:r>
              <a:rPr lang="fr-CA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fr-CA" sz="2400" dirty="0" err="1">
                <a:latin typeface="Arial" pitchFamily="34" charset="0"/>
                <a:cs typeface="Arial" pitchFamily="34" charset="0"/>
              </a:rPr>
              <a:t>register</a:t>
            </a:r>
            <a:r>
              <a:rPr lang="fr-CA" sz="2400" dirty="0">
                <a:latin typeface="Arial" pitchFamily="34" charset="0"/>
                <a:cs typeface="Arial" pitchFamily="34" charset="0"/>
              </a:rPr>
              <a:t> usage, </a:t>
            </a:r>
            <a:r>
              <a:rPr lang="fr-CA" sz="2400" dirty="0" err="1">
                <a:latin typeface="Arial" pitchFamily="34" charset="0"/>
                <a:cs typeface="Arial" pitchFamily="34" charset="0"/>
              </a:rPr>
              <a:t>less</a:t>
            </a:r>
            <a:r>
              <a:rPr lang="fr-CA" sz="2400" dirty="0">
                <a:latin typeface="Arial" pitchFamily="34" charset="0"/>
                <a:cs typeface="Arial" pitchFamily="34" charset="0"/>
              </a:rPr>
              <a:t> L1/L2 cache misses, </a:t>
            </a:r>
            <a:r>
              <a:rPr lang="fr-CA" sz="2400" dirty="0" err="1">
                <a:latin typeface="Arial" pitchFamily="34" charset="0"/>
                <a:cs typeface="Arial" pitchFamily="34" charset="0"/>
              </a:rPr>
              <a:t>Less</a:t>
            </a:r>
            <a:r>
              <a:rPr lang="fr-CA" sz="2400" dirty="0">
                <a:latin typeface="Arial" pitchFamily="34" charset="0"/>
                <a:cs typeface="Arial" pitchFamily="34" charset="0"/>
              </a:rPr>
              <a:t> TLB misses.</a:t>
            </a:r>
          </a:p>
          <a:p>
            <a:pPr lvl="0"/>
            <a:endParaRPr lang="fr-CA" dirty="0">
              <a:latin typeface="" pitchFamily="16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defPPr lvl="0">
              <a:buNone/>
            </a:defPPr>
            <a:lvl1pPr lvl="0">
              <a:buNone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fr-CA" sz="4000"/>
              <a:t>The effect of naive coding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defPPr marL="342720" marR="0" lvl="0" indent="-342720" algn="l" rtl="0" hangingPunct="0">
              <a:lnSpc>
                <a:spcPct val="93000"/>
              </a:lnSpc>
              <a:spcBef>
                <a:spcPts val="0"/>
              </a:spcBef>
              <a:spcAft>
                <a:spcPts val="1423"/>
              </a:spcAft>
              <a:buNone/>
              <a:tabLst>
                <a:tab pos="34272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79" algn="l"/>
                <a:tab pos="4043160" algn="l"/>
                <a:tab pos="4492439" algn="l"/>
                <a:tab pos="4941360" algn="l"/>
                <a:tab pos="5390640" algn="l"/>
                <a:tab pos="5839920" algn="l"/>
                <a:tab pos="6289200" algn="l"/>
                <a:tab pos="6738479" algn="l"/>
                <a:tab pos="7187760" algn="l"/>
                <a:tab pos="7637039" algn="l"/>
                <a:tab pos="8086320" algn="l"/>
                <a:tab pos="8535600" algn="l"/>
                <a:tab pos="8984880" algn="l"/>
              </a:tabLst>
              <a:defRPr lang="fr-CA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Arial Unicode MS" pitchFamily="2"/>
                <a:cs typeface="Arial Unicode MS" pitchFamily="2"/>
              </a:defRPr>
            </a:defPPr>
            <a:lvl1pPr marL="342720" marR="0" lvl="0" indent="-342720" algn="l" rtl="0" hangingPunct="0">
              <a:lnSpc>
                <a:spcPct val="93000"/>
              </a:lnSpc>
              <a:spcBef>
                <a:spcPts val="0"/>
              </a:spcBef>
              <a:spcAft>
                <a:spcPts val="1423"/>
              </a:spcAft>
              <a:buNone/>
              <a:tabLst>
                <a:tab pos="34272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79" algn="l"/>
                <a:tab pos="4043160" algn="l"/>
                <a:tab pos="4492439" algn="l"/>
                <a:tab pos="4941360" algn="l"/>
                <a:tab pos="5390640" algn="l"/>
                <a:tab pos="5839920" algn="l"/>
                <a:tab pos="6289200" algn="l"/>
                <a:tab pos="6738479" algn="l"/>
                <a:tab pos="7187760" algn="l"/>
                <a:tab pos="7637039" algn="l"/>
                <a:tab pos="8086320" algn="l"/>
                <a:tab pos="8535600" algn="l"/>
                <a:tab pos="8984880" algn="l"/>
              </a:tabLst>
              <a:defRPr lang="fr-CA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Arial Unicode MS" pitchFamily="2"/>
                <a:cs typeface="Arial Unicode MS" pitchFamily="2"/>
              </a:defRPr>
            </a:lvl1pPr>
            <a:lvl2pPr marL="742680" marR="0" lvl="1" indent="-285480" algn="l" rtl="0" hangingPunct="0">
              <a:lnSpc>
                <a:spcPct val="93000"/>
              </a:lnSpc>
              <a:spcBef>
                <a:spcPts val="0"/>
              </a:spcBef>
              <a:spcAft>
                <a:spcPts val="1137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742680" algn="l"/>
                <a:tab pos="898200" algn="l"/>
                <a:tab pos="1347480" algn="l"/>
                <a:tab pos="1796760" algn="l"/>
                <a:tab pos="2246040" algn="l"/>
                <a:tab pos="2694960" algn="l"/>
                <a:tab pos="3144240" algn="l"/>
                <a:tab pos="3593520" algn="l"/>
                <a:tab pos="4042800" algn="l"/>
                <a:tab pos="4492080" algn="l"/>
                <a:tab pos="4941360" algn="l"/>
                <a:tab pos="5390640" algn="l"/>
                <a:tab pos="5839920" algn="l"/>
                <a:tab pos="6289200" algn="l"/>
                <a:tab pos="6738480" algn="l"/>
                <a:tab pos="7187759" algn="l"/>
                <a:tab pos="7637040" algn="l"/>
                <a:tab pos="8086320" algn="l"/>
                <a:tab pos="8535600" algn="l"/>
                <a:tab pos="8984880" algn="l"/>
                <a:tab pos="9434160" algn="l"/>
              </a:tabLst>
              <a:defRPr lang="fr-CA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Arial Unicode MS" pitchFamily="2"/>
                <a:cs typeface="Arial Unicode MS" pitchFamily="2"/>
              </a:defRPr>
            </a:lvl2pPr>
            <a:lvl3pPr marL="1143000" marR="0" lvl="2" indent="-228600" algn="l" rtl="0" hangingPunct="0">
              <a:lnSpc>
                <a:spcPct val="93000"/>
              </a:lnSpc>
              <a:spcBef>
                <a:spcPts val="0"/>
              </a:spcBef>
              <a:spcAft>
                <a:spcPts val="848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1143000" algn="l"/>
                <a:tab pos="1347480" algn="l"/>
                <a:tab pos="1796760" algn="l"/>
                <a:tab pos="2246040" algn="l"/>
                <a:tab pos="2695319" algn="l"/>
                <a:tab pos="3144599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79" algn="l"/>
                <a:tab pos="6289560" algn="l"/>
                <a:tab pos="6738840" algn="l"/>
                <a:tab pos="7188119" algn="l"/>
                <a:tab pos="7637400" algn="l"/>
                <a:tab pos="8086679" algn="l"/>
                <a:tab pos="8535960" algn="l"/>
                <a:tab pos="8985240" algn="l"/>
                <a:tab pos="9434160" algn="l"/>
                <a:tab pos="9883440" algn="l"/>
              </a:tabLst>
              <a:defRPr lang="fr-CA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Arial Unicode MS" pitchFamily="2"/>
                <a:cs typeface="Arial Unicode MS" pitchFamily="2"/>
              </a:defRPr>
            </a:lvl3pPr>
            <a:lvl4pPr marL="1600199" marR="0" lvl="3" indent="-228600" algn="l" rtl="0" hangingPunct="0">
              <a:lnSpc>
                <a:spcPct val="93000"/>
              </a:lnSpc>
              <a:spcBef>
                <a:spcPts val="0"/>
              </a:spcBef>
              <a:spcAft>
                <a:spcPts val="573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160020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39" algn="l"/>
                <a:tab pos="4941720" algn="l"/>
                <a:tab pos="5391000" algn="l"/>
                <a:tab pos="5840279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59" algn="l"/>
                <a:tab pos="8985240" algn="l"/>
                <a:tab pos="9434160" algn="l"/>
                <a:tab pos="9883440" algn="l"/>
                <a:tab pos="10332720" algn="l"/>
              </a:tabLst>
              <a:defRPr lang="fr-CA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Arial Unicode MS" pitchFamily="2"/>
                <a:cs typeface="Arial Unicode MS" pitchFamily="2"/>
              </a:defRPr>
            </a:lvl4pPr>
            <a:lvl5pPr marL="2057400" marR="0" lvl="4" indent="-228600" algn="l" rtl="0" hangingPunct="0">
              <a:lnSpc>
                <a:spcPct val="93000"/>
              </a:lnSpc>
              <a:spcBef>
                <a:spcPts val="0"/>
              </a:spcBef>
              <a:spcAft>
                <a:spcPts val="286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205740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39" algn="l"/>
                <a:tab pos="4941720" algn="l"/>
                <a:tab pos="5391000" algn="l"/>
                <a:tab pos="5840279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59" algn="l"/>
                <a:tab pos="8985240" algn="l"/>
                <a:tab pos="9434160" algn="l"/>
                <a:tab pos="9883440" algn="l"/>
                <a:tab pos="10332719" algn="l"/>
                <a:tab pos="10782000" algn="l"/>
              </a:tabLst>
              <a:defRPr lang="fr-CA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Arial Unicode MS" pitchFamily="2"/>
                <a:cs typeface="Arial Unicode MS" pitchFamily="2"/>
              </a:defRPr>
            </a:lvl5pPr>
            <a:lvl6pPr marL="2057400" marR="0" lvl="5" indent="-228600" algn="l" rtl="0" hangingPunct="0">
              <a:lnSpc>
                <a:spcPct val="93000"/>
              </a:lnSpc>
              <a:spcBef>
                <a:spcPts val="0"/>
              </a:spcBef>
              <a:spcAft>
                <a:spcPts val="286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205740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39" algn="l"/>
                <a:tab pos="4941720" algn="l"/>
                <a:tab pos="5391000" algn="l"/>
                <a:tab pos="5840279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59" algn="l"/>
                <a:tab pos="8985240" algn="l"/>
                <a:tab pos="9434160" algn="l"/>
                <a:tab pos="9883440" algn="l"/>
                <a:tab pos="10332719" algn="l"/>
                <a:tab pos="10782000" algn="l"/>
              </a:tabLst>
              <a:defRPr lang="fr-CA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Arial Unicode MS" pitchFamily="2"/>
                <a:cs typeface="Arial Unicode MS" pitchFamily="2"/>
              </a:defRPr>
            </a:lvl6pPr>
            <a:lvl7pPr marL="2057400" marR="0" lvl="6" indent="-228600" algn="l" rtl="0" hangingPunct="0">
              <a:lnSpc>
                <a:spcPct val="93000"/>
              </a:lnSpc>
              <a:spcBef>
                <a:spcPts val="0"/>
              </a:spcBef>
              <a:spcAft>
                <a:spcPts val="286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205740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39" algn="l"/>
                <a:tab pos="4941720" algn="l"/>
                <a:tab pos="5391000" algn="l"/>
                <a:tab pos="5840279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59" algn="l"/>
                <a:tab pos="8985240" algn="l"/>
                <a:tab pos="9434160" algn="l"/>
                <a:tab pos="9883440" algn="l"/>
                <a:tab pos="10332719" algn="l"/>
                <a:tab pos="10782000" algn="l"/>
              </a:tabLst>
              <a:defRPr lang="fr-CA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Arial Unicode MS" pitchFamily="2"/>
                <a:cs typeface="Arial Unicode MS" pitchFamily="2"/>
              </a:defRPr>
            </a:lvl7pPr>
            <a:lvl8pPr marL="2057400" marR="0" lvl="7" indent="-228600" algn="l" rtl="0" hangingPunct="0">
              <a:lnSpc>
                <a:spcPct val="93000"/>
              </a:lnSpc>
              <a:spcBef>
                <a:spcPts val="0"/>
              </a:spcBef>
              <a:spcAft>
                <a:spcPts val="286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205740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39" algn="l"/>
                <a:tab pos="4941720" algn="l"/>
                <a:tab pos="5391000" algn="l"/>
                <a:tab pos="5840279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59" algn="l"/>
                <a:tab pos="8985240" algn="l"/>
                <a:tab pos="9434160" algn="l"/>
                <a:tab pos="9883440" algn="l"/>
                <a:tab pos="10332719" algn="l"/>
                <a:tab pos="10782000" algn="l"/>
              </a:tabLst>
              <a:defRPr lang="fr-CA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Arial Unicode MS" pitchFamily="2"/>
                <a:cs typeface="Arial Unicode MS" pitchFamily="2"/>
              </a:defRPr>
            </a:lvl8pPr>
            <a:lvl9pPr marL="2057400" marR="0" lvl="8" indent="-228600" algn="l" rtl="0" hangingPunct="0">
              <a:lnSpc>
                <a:spcPct val="93000"/>
              </a:lnSpc>
              <a:spcBef>
                <a:spcPts val="0"/>
              </a:spcBef>
              <a:spcAft>
                <a:spcPts val="286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205740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39" algn="l"/>
                <a:tab pos="4941720" algn="l"/>
                <a:tab pos="5391000" algn="l"/>
                <a:tab pos="5840279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59" algn="l"/>
                <a:tab pos="8985240" algn="l"/>
                <a:tab pos="9434160" algn="l"/>
                <a:tab pos="9883440" algn="l"/>
                <a:tab pos="10332719" algn="l"/>
                <a:tab pos="10782000" algn="l"/>
              </a:tabLst>
              <a:defRPr lang="fr-CA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Arial Unicode MS" pitchFamily="2"/>
                <a:cs typeface="Arial Unicode MS" pitchFamily="2"/>
              </a:defRPr>
            </a:lvl9pPr>
          </a:lstStyle>
          <a:p>
            <a:pPr lvl="0"/>
            <a:r>
              <a:rPr lang="fr-CA" sz="2800" dirty="0">
                <a:latin typeface="Arial" pitchFamily="34" charset="0"/>
                <a:cs typeface="Arial" pitchFamily="34" charset="0"/>
              </a:rPr>
              <a:t>One </a:t>
            </a:r>
            <a:r>
              <a:rPr lang="fr-CA" sz="2800" dirty="0" err="1">
                <a:latin typeface="Arial" pitchFamily="34" charset="0"/>
                <a:cs typeface="Arial" pitchFamily="34" charset="0"/>
              </a:rPr>
              <a:t>can</a:t>
            </a:r>
            <a:r>
              <a:rPr lang="fr-CA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fr-CA" sz="2800" dirty="0" err="1">
                <a:latin typeface="Arial" pitchFamily="34" charset="0"/>
                <a:cs typeface="Arial" pitchFamily="34" charset="0"/>
              </a:rPr>
              <a:t>lose</a:t>
            </a:r>
            <a:r>
              <a:rPr lang="fr-CA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fr-CA" sz="2800" dirty="0" err="1">
                <a:latin typeface="Arial" pitchFamily="34" charset="0"/>
                <a:cs typeface="Arial" pitchFamily="34" charset="0"/>
              </a:rPr>
              <a:t>from</a:t>
            </a:r>
            <a:r>
              <a:rPr lang="fr-CA" sz="2800" dirty="0">
                <a:latin typeface="Arial" pitchFamily="34" charset="0"/>
                <a:cs typeface="Arial" pitchFamily="34" charset="0"/>
              </a:rPr>
              <a:t> 10-100x performance or more!</a:t>
            </a:r>
          </a:p>
          <a:p>
            <a:pPr lvl="1"/>
            <a:r>
              <a:rPr lang="fr-CA" sz="2800" dirty="0" err="1">
                <a:latin typeface="Arial" pitchFamily="34" charset="0"/>
                <a:cs typeface="Arial" pitchFamily="34" charset="0"/>
              </a:rPr>
              <a:t>Algorithm</a:t>
            </a:r>
            <a:r>
              <a:rPr lang="fr-CA" sz="2800" dirty="0">
                <a:latin typeface="Arial" pitchFamily="34" charset="0"/>
                <a:cs typeface="Arial" pitchFamily="34" charset="0"/>
              </a:rPr>
              <a:t> (O(n2) vs O(</a:t>
            </a:r>
            <a:r>
              <a:rPr lang="fr-CA" sz="2800" dirty="0" err="1">
                <a:latin typeface="Arial" pitchFamily="34" charset="0"/>
                <a:cs typeface="Arial" pitchFamily="34" charset="0"/>
              </a:rPr>
              <a:t>logn</a:t>
            </a:r>
            <a:r>
              <a:rPr lang="fr-CA" sz="2800" dirty="0">
                <a:latin typeface="Arial" pitchFamily="34" charset="0"/>
                <a:cs typeface="Arial" pitchFamily="34" charset="0"/>
              </a:rPr>
              <a:t>)</a:t>
            </a:r>
          </a:p>
          <a:p>
            <a:pPr lvl="1"/>
            <a:r>
              <a:rPr lang="fr-CA" sz="2800" dirty="0" err="1">
                <a:latin typeface="Arial" pitchFamily="34" charset="0"/>
                <a:cs typeface="Arial" pitchFamily="34" charset="0"/>
              </a:rPr>
              <a:t>Coding</a:t>
            </a:r>
            <a:r>
              <a:rPr lang="fr-CA" sz="2800" dirty="0">
                <a:latin typeface="Arial" pitchFamily="34" charset="0"/>
                <a:cs typeface="Arial" pitchFamily="34" charset="0"/>
              </a:rPr>
              <a:t> style (</a:t>
            </a:r>
            <a:r>
              <a:rPr lang="fr-CA" sz="2800" dirty="0" err="1">
                <a:latin typeface="Arial" pitchFamily="34" charset="0"/>
                <a:cs typeface="Arial" pitchFamily="34" charset="0"/>
              </a:rPr>
              <a:t>too</a:t>
            </a:r>
            <a:r>
              <a:rPr lang="fr-CA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fr-CA" sz="2800" dirty="0" err="1">
                <a:latin typeface="Arial" pitchFamily="34" charset="0"/>
                <a:cs typeface="Arial" pitchFamily="34" charset="0"/>
              </a:rPr>
              <a:t>many</a:t>
            </a:r>
            <a:r>
              <a:rPr lang="fr-CA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fr-CA" sz="2800" dirty="0" err="1">
                <a:latin typeface="Arial" pitchFamily="34" charset="0"/>
                <a:cs typeface="Arial" pitchFamily="34" charset="0"/>
              </a:rPr>
              <a:t>procedure</a:t>
            </a:r>
            <a:r>
              <a:rPr lang="fr-CA" sz="2800" dirty="0">
                <a:latin typeface="Arial" pitchFamily="34" charset="0"/>
                <a:cs typeface="Arial" pitchFamily="34" charset="0"/>
              </a:rPr>
              <a:t> calls, </a:t>
            </a:r>
            <a:r>
              <a:rPr lang="fr-CA" sz="2800" dirty="0" err="1">
                <a:latin typeface="Arial" pitchFamily="34" charset="0"/>
                <a:cs typeface="Arial" pitchFamily="34" charset="0"/>
              </a:rPr>
              <a:t>reordering</a:t>
            </a:r>
            <a:r>
              <a:rPr lang="fr-CA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fr-CA" sz="2800" dirty="0" err="1">
                <a:latin typeface="Arial" pitchFamily="34" charset="0"/>
                <a:cs typeface="Arial" pitchFamily="34" charset="0"/>
              </a:rPr>
              <a:t>unrolling</a:t>
            </a:r>
            <a:r>
              <a:rPr lang="fr-CA" sz="2800" dirty="0">
                <a:latin typeface="Arial" pitchFamily="34" charset="0"/>
                <a:cs typeface="Arial" pitchFamily="34" charset="0"/>
              </a:rPr>
              <a:t>.</a:t>
            </a:r>
          </a:p>
          <a:p>
            <a:pPr lvl="1"/>
            <a:r>
              <a:rPr lang="fr-CA" sz="2800" dirty="0" err="1">
                <a:latin typeface="Arial" pitchFamily="34" charset="0"/>
                <a:cs typeface="Arial" pitchFamily="34" charset="0"/>
              </a:rPr>
              <a:t>Algorithm</a:t>
            </a:r>
            <a:r>
              <a:rPr lang="fr-CA" sz="2800" dirty="0">
                <a:latin typeface="Arial" pitchFamily="34" charset="0"/>
                <a:cs typeface="Arial" pitchFamily="34" charset="0"/>
              </a:rPr>
              <a:t> structure (</a:t>
            </a:r>
            <a:r>
              <a:rPr lang="fr-CA" sz="2800" dirty="0" err="1">
                <a:latin typeface="Arial" pitchFamily="34" charset="0"/>
                <a:cs typeface="Arial" pitchFamily="34" charset="0"/>
              </a:rPr>
              <a:t>locality</a:t>
            </a:r>
            <a:r>
              <a:rPr lang="fr-CA" sz="2800" dirty="0">
                <a:latin typeface="Arial" pitchFamily="34" charset="0"/>
                <a:cs typeface="Arial" pitchFamily="34" charset="0"/>
              </a:rPr>
              <a:t>, instruction </a:t>
            </a:r>
            <a:r>
              <a:rPr lang="fr-CA" sz="2800" dirty="0" err="1">
                <a:latin typeface="Arial" pitchFamily="34" charset="0"/>
                <a:cs typeface="Arial" pitchFamily="34" charset="0"/>
              </a:rPr>
              <a:t>level</a:t>
            </a:r>
            <a:r>
              <a:rPr lang="fr-CA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fr-CA" sz="2800" dirty="0" err="1">
                <a:latin typeface="Arial" pitchFamily="34" charset="0"/>
                <a:cs typeface="Arial" pitchFamily="34" charset="0"/>
              </a:rPr>
              <a:t>parallelism</a:t>
            </a:r>
            <a:r>
              <a:rPr lang="fr-CA" sz="2800" dirty="0">
                <a:latin typeface="Arial" pitchFamily="34" charset="0"/>
                <a:cs typeface="Arial" pitchFamily="34" charset="0"/>
              </a:rPr>
              <a:t>).</a:t>
            </a:r>
          </a:p>
          <a:p>
            <a:pPr lvl="1"/>
            <a:r>
              <a:rPr lang="fr-CA" sz="2800" dirty="0">
                <a:latin typeface="Arial" pitchFamily="34" charset="0"/>
                <a:cs typeface="Arial" pitchFamily="34" charset="0"/>
              </a:rPr>
              <a:t>Data </a:t>
            </a:r>
            <a:r>
              <a:rPr lang="fr-CA" sz="2800" dirty="0" err="1">
                <a:latin typeface="Arial" pitchFamily="34" charset="0"/>
                <a:cs typeface="Arial" pitchFamily="34" charset="0"/>
              </a:rPr>
              <a:t>representation</a:t>
            </a:r>
            <a:r>
              <a:rPr lang="fr-CA" sz="2800" dirty="0">
                <a:latin typeface="Arial" pitchFamily="34" charset="0"/>
                <a:cs typeface="Arial" pitchFamily="34" charset="0"/>
              </a:rPr>
              <a:t>.</a:t>
            </a:r>
          </a:p>
          <a:p>
            <a:pPr lvl="0"/>
            <a:r>
              <a:rPr lang="fr-CA" sz="2800" i="1" dirty="0">
                <a:latin typeface="Arial" pitchFamily="34" charset="0"/>
                <a:cs typeface="Arial" pitchFamily="34" charset="0"/>
              </a:rPr>
              <a:t>This </a:t>
            </a:r>
            <a:r>
              <a:rPr lang="fr-CA" sz="2800" i="1" dirty="0" err="1">
                <a:latin typeface="Arial" pitchFamily="34" charset="0"/>
                <a:cs typeface="Arial" pitchFamily="34" charset="0"/>
              </a:rPr>
              <a:t>is</a:t>
            </a:r>
            <a:r>
              <a:rPr lang="fr-CA" sz="2800" i="1" dirty="0">
                <a:latin typeface="Arial" pitchFamily="34" charset="0"/>
                <a:cs typeface="Arial" pitchFamily="34" charset="0"/>
              </a:rPr>
              <a:t> </a:t>
            </a:r>
            <a:r>
              <a:rPr lang="fr-CA" sz="2800" i="1" dirty="0" err="1">
                <a:latin typeface="Arial" pitchFamily="34" charset="0"/>
                <a:cs typeface="Arial" pitchFamily="34" charset="0"/>
              </a:rPr>
              <a:t>why</a:t>
            </a:r>
            <a:r>
              <a:rPr lang="fr-CA" sz="2800" i="1" dirty="0">
                <a:latin typeface="Arial" pitchFamily="34" charset="0"/>
                <a:cs typeface="Arial" pitchFamily="34" charset="0"/>
              </a:rPr>
              <a:t> </a:t>
            </a:r>
            <a:r>
              <a:rPr lang="fr-CA" sz="2800" i="1" dirty="0" err="1">
                <a:latin typeface="Arial" pitchFamily="34" charset="0"/>
                <a:cs typeface="Arial" pitchFamily="34" charset="0"/>
              </a:rPr>
              <a:t>we</a:t>
            </a:r>
            <a:r>
              <a:rPr lang="fr-CA" sz="2800" i="1" dirty="0">
                <a:latin typeface="Arial" pitchFamily="34" charset="0"/>
                <a:cs typeface="Arial" pitchFamily="34" charset="0"/>
              </a:rPr>
              <a:t> </a:t>
            </a:r>
            <a:r>
              <a:rPr lang="fr-CA" sz="2800" i="1" dirty="0" err="1">
                <a:latin typeface="Arial" pitchFamily="34" charset="0"/>
                <a:cs typeface="Arial" pitchFamily="34" charset="0"/>
              </a:rPr>
              <a:t>need</a:t>
            </a:r>
            <a:r>
              <a:rPr lang="fr-CA" sz="2800" i="1" dirty="0">
                <a:latin typeface="Arial" pitchFamily="34" charset="0"/>
                <a:cs typeface="Arial" pitchFamily="34" charset="0"/>
              </a:rPr>
              <a:t> to </a:t>
            </a:r>
            <a:r>
              <a:rPr lang="fr-CA" sz="2800" i="1" dirty="0" err="1">
                <a:latin typeface="Arial" pitchFamily="34" charset="0"/>
                <a:cs typeface="Arial" pitchFamily="34" charset="0"/>
              </a:rPr>
              <a:t>understand</a:t>
            </a:r>
            <a:r>
              <a:rPr lang="fr-CA" sz="2800" i="1" dirty="0">
                <a:latin typeface="Arial" pitchFamily="34" charset="0"/>
                <a:cs typeface="Arial" pitchFamily="34" charset="0"/>
              </a:rPr>
              <a:t> computer architecture!</a:t>
            </a:r>
          </a:p>
          <a:p>
            <a:pPr lvl="0"/>
            <a:endParaRPr lang="fr-CA" sz="2800" dirty="0">
              <a:latin typeface="" pitchFamily="16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Exa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 wrap="square"/>
          <a:lstStyle>
            <a:defPPr lvl="0">
              <a:buNone/>
            </a:defPPr>
            <a:lvl1pPr lvl="0">
              <a:buNone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119160" lvl="0" indent="-118800" hangingPunct="1">
              <a:tabLst>
                <a:tab pos="119160" algn="l"/>
                <a:tab pos="568079" algn="l"/>
                <a:tab pos="1017359" algn="l"/>
                <a:tab pos="1466640" algn="l"/>
                <a:tab pos="1915920" algn="l"/>
                <a:tab pos="2365200" algn="l"/>
                <a:tab pos="2814480" algn="l"/>
                <a:tab pos="3263760" algn="l"/>
                <a:tab pos="3713040" algn="l"/>
                <a:tab pos="4162319" algn="l"/>
                <a:tab pos="4611600" algn="l"/>
                <a:tab pos="5060879" algn="l"/>
                <a:tab pos="5510160" algn="l"/>
                <a:tab pos="5959440" algn="l"/>
                <a:tab pos="6408720" algn="l"/>
                <a:tab pos="6858000" algn="l"/>
                <a:tab pos="7307280" algn="l"/>
                <a:tab pos="7756560" algn="l"/>
                <a:tab pos="8205839" algn="l"/>
                <a:tab pos="8655120" algn="l"/>
                <a:tab pos="9104400" algn="l"/>
              </a:tabLst>
            </a:pPr>
            <a:r>
              <a:rPr lang="fr-CA" sz="3600" b="1">
                <a:latin typeface="Arial" pitchFamily="34"/>
              </a:rPr>
              <a:t>Hint 1 : Use the optimizer!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4294967295"/>
          </p:nvPr>
        </p:nvSpPr>
        <p:spPr>
          <a:xfrm>
            <a:off x="609600" y="4343400"/>
            <a:ext cx="6553200" cy="1595437"/>
          </a:xfrm>
        </p:spPr>
        <p:txBody>
          <a:bodyPr wrap="square" compatLnSpc="0"/>
          <a:lstStyle/>
          <a:p>
            <a:pPr marL="0" lvl="0" indent="0" hangingPunct="1">
              <a:spcAft>
                <a:spcPts val="0"/>
              </a:spcAft>
              <a:tabLst/>
            </a:pPr>
            <a:r>
              <a:rPr lang="fr-CA" sz="1800" b="1" dirty="0" err="1">
                <a:latin typeface="Calibri" pitchFamily="34"/>
                <a:ea typeface="Arial Unicode MS" pitchFamily="34"/>
                <a:cs typeface="Arial Unicode MS" pitchFamily="34"/>
              </a:rPr>
              <a:t>Compiled</a:t>
            </a:r>
            <a:r>
              <a:rPr lang="fr-CA" sz="1800" b="1" dirty="0">
                <a:latin typeface="Calibri" pitchFamily="34"/>
                <a:ea typeface="Arial Unicode MS" pitchFamily="34"/>
                <a:cs typeface="Arial Unicode MS" pitchFamily="34"/>
              </a:rPr>
              <a:t> </a:t>
            </a:r>
            <a:r>
              <a:rPr lang="fr-CA" sz="1800" b="1" dirty="0" err="1">
                <a:latin typeface="Calibri" pitchFamily="34"/>
                <a:ea typeface="Arial Unicode MS" pitchFamily="34"/>
                <a:cs typeface="Arial Unicode MS" pitchFamily="34"/>
              </a:rPr>
              <a:t>without</a:t>
            </a:r>
            <a:r>
              <a:rPr lang="fr-CA" sz="1800" b="1" dirty="0">
                <a:latin typeface="Calibri" pitchFamily="34"/>
                <a:ea typeface="Arial Unicode MS" pitchFamily="34"/>
                <a:cs typeface="Arial Unicode MS" pitchFamily="34"/>
              </a:rPr>
              <a:t> flags: </a:t>
            </a:r>
            <a:br>
              <a:rPr lang="fr-CA" sz="1800" b="1" dirty="0">
                <a:latin typeface="Calibri" pitchFamily="34"/>
                <a:ea typeface="Arial Unicode MS" pitchFamily="34"/>
                <a:cs typeface="Arial Unicode MS" pitchFamily="34"/>
              </a:rPr>
            </a:br>
            <a:r>
              <a:rPr lang="fr-CA" sz="1800" b="1" dirty="0">
                <a:solidFill>
                  <a:srgbClr val="C00000"/>
                </a:solidFill>
                <a:latin typeface="Calibri" pitchFamily="34"/>
                <a:ea typeface="Arial Unicode MS" pitchFamily="34"/>
                <a:cs typeface="Arial Unicode MS" pitchFamily="34"/>
              </a:rPr>
              <a:t>~1300 cycles</a:t>
            </a:r>
          </a:p>
          <a:p>
            <a:pPr marL="0" lvl="0" indent="0" hangingPunct="1">
              <a:spcAft>
                <a:spcPts val="0"/>
              </a:spcAft>
              <a:tabLst/>
            </a:pPr>
            <a:r>
              <a:rPr lang="fr-CA" sz="1800" b="1" dirty="0" err="1">
                <a:latin typeface="Calibri" pitchFamily="34"/>
                <a:ea typeface="Arial Unicode MS" pitchFamily="34"/>
                <a:cs typeface="Arial Unicode MS" pitchFamily="34"/>
              </a:rPr>
              <a:t>Compiled</a:t>
            </a:r>
            <a:r>
              <a:rPr lang="fr-CA" sz="1800" b="1" dirty="0">
                <a:latin typeface="Calibri" pitchFamily="34"/>
                <a:ea typeface="Arial Unicode MS" pitchFamily="34"/>
                <a:cs typeface="Arial Unicode MS" pitchFamily="34"/>
              </a:rPr>
              <a:t> </a:t>
            </a:r>
            <a:r>
              <a:rPr lang="fr-CA" sz="1800" b="1" dirty="0" err="1">
                <a:latin typeface="Calibri" pitchFamily="34"/>
                <a:ea typeface="Arial Unicode MS" pitchFamily="34"/>
                <a:cs typeface="Arial Unicode MS" pitchFamily="34"/>
              </a:rPr>
              <a:t>with</a:t>
            </a:r>
            <a:r>
              <a:rPr lang="fr-CA" sz="1800" b="1" dirty="0">
                <a:latin typeface="Calibri" pitchFamily="34"/>
                <a:ea typeface="Arial Unicode MS" pitchFamily="34"/>
                <a:cs typeface="Arial Unicode MS" pitchFamily="34"/>
              </a:rPr>
              <a:t> –O3 –m64 -</a:t>
            </a:r>
            <a:r>
              <a:rPr lang="fr-CA" sz="1800" b="1" dirty="0" err="1">
                <a:latin typeface="Calibri" pitchFamily="34"/>
                <a:ea typeface="Arial Unicode MS" pitchFamily="34"/>
                <a:cs typeface="Arial Unicode MS" pitchFamily="34"/>
              </a:rPr>
              <a:t>march</a:t>
            </a:r>
            <a:r>
              <a:rPr lang="fr-CA" sz="1800" b="1" dirty="0">
                <a:latin typeface="Calibri" pitchFamily="34"/>
                <a:ea typeface="Arial Unicode MS" pitchFamily="34"/>
                <a:cs typeface="Arial Unicode MS" pitchFamily="34"/>
              </a:rPr>
              <a:t>=… –</a:t>
            </a:r>
            <a:r>
              <a:rPr lang="fr-CA" sz="1800" b="1" dirty="0" err="1">
                <a:latin typeface="Calibri" pitchFamily="34"/>
                <a:ea typeface="Arial Unicode MS" pitchFamily="34"/>
                <a:cs typeface="Arial Unicode MS" pitchFamily="34"/>
              </a:rPr>
              <a:t>fno</a:t>
            </a:r>
            <a:r>
              <a:rPr lang="fr-CA" sz="1800" b="1" dirty="0">
                <a:latin typeface="Calibri" pitchFamily="34"/>
                <a:ea typeface="Arial Unicode MS" pitchFamily="34"/>
                <a:cs typeface="Arial Unicode MS" pitchFamily="34"/>
              </a:rPr>
              <a:t>-</a:t>
            </a:r>
            <a:r>
              <a:rPr lang="fr-CA" sz="1800" b="1" dirty="0" err="1">
                <a:latin typeface="Calibri" pitchFamily="34"/>
                <a:ea typeface="Arial Unicode MS" pitchFamily="34"/>
                <a:cs typeface="Arial Unicode MS" pitchFamily="34"/>
              </a:rPr>
              <a:t>tree</a:t>
            </a:r>
            <a:r>
              <a:rPr lang="fr-CA" sz="1800" b="1" dirty="0">
                <a:latin typeface="Calibri" pitchFamily="34"/>
                <a:ea typeface="Arial Unicode MS" pitchFamily="34"/>
                <a:cs typeface="Arial Unicode MS" pitchFamily="34"/>
              </a:rPr>
              <a:t>-</a:t>
            </a:r>
            <a:r>
              <a:rPr lang="fr-CA" sz="1800" b="1" dirty="0" err="1">
                <a:latin typeface="Calibri" pitchFamily="34"/>
                <a:ea typeface="Arial Unicode MS" pitchFamily="34"/>
                <a:cs typeface="Arial Unicode MS" pitchFamily="34"/>
              </a:rPr>
              <a:t>vectorize</a:t>
            </a:r>
            <a:r>
              <a:rPr lang="fr-CA" sz="1800" b="1" dirty="0">
                <a:latin typeface="Calibri" pitchFamily="34"/>
                <a:ea typeface="Arial Unicode MS" pitchFamily="34"/>
                <a:cs typeface="Arial Unicode MS" pitchFamily="34"/>
              </a:rPr>
              <a:t/>
            </a:r>
            <a:br>
              <a:rPr lang="fr-CA" sz="1800" b="1" dirty="0">
                <a:latin typeface="Calibri" pitchFamily="34"/>
                <a:ea typeface="Arial Unicode MS" pitchFamily="34"/>
                <a:cs typeface="Arial Unicode MS" pitchFamily="34"/>
              </a:rPr>
            </a:br>
            <a:r>
              <a:rPr lang="fr-CA" sz="1800" b="1" dirty="0">
                <a:solidFill>
                  <a:srgbClr val="C00000"/>
                </a:solidFill>
                <a:latin typeface="Calibri" pitchFamily="34"/>
                <a:ea typeface="Arial Unicode MS" pitchFamily="34"/>
                <a:cs typeface="Arial Unicode MS" pitchFamily="34"/>
              </a:rPr>
              <a:t>~150 cycles</a:t>
            </a:r>
          </a:p>
          <a:p>
            <a:pPr marL="0" lvl="0" indent="0" hangingPunct="1">
              <a:spcAft>
                <a:spcPts val="0"/>
              </a:spcAft>
              <a:tabLst/>
            </a:pPr>
            <a:r>
              <a:rPr lang="fr-CA" sz="1800" b="1" dirty="0" err="1">
                <a:solidFill>
                  <a:srgbClr val="808080"/>
                </a:solidFill>
                <a:latin typeface="Calibri" pitchFamily="34"/>
                <a:ea typeface="Arial Unicode MS" pitchFamily="34"/>
                <a:cs typeface="Arial Unicode MS" pitchFamily="34"/>
              </a:rPr>
              <a:t>Core</a:t>
            </a:r>
            <a:r>
              <a:rPr lang="fr-CA" sz="1800" b="1" dirty="0">
                <a:solidFill>
                  <a:srgbClr val="808080"/>
                </a:solidFill>
                <a:latin typeface="Calibri" pitchFamily="34"/>
                <a:ea typeface="Arial Unicode MS" pitchFamily="34"/>
                <a:cs typeface="Arial Unicode MS" pitchFamily="34"/>
              </a:rPr>
              <a:t> 2 Duo, 2.66 GHz</a:t>
            </a:r>
          </a:p>
        </p:txBody>
      </p:sp>
      <p:sp>
        <p:nvSpPr>
          <p:cNvPr id="4" name="Rectangle 7"/>
          <p:cNvSpPr/>
          <p:nvPr/>
        </p:nvSpPr>
        <p:spPr>
          <a:xfrm>
            <a:off x="603000" y="1219320"/>
            <a:ext cx="5517000" cy="26463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6F5BD"/>
          </a:solidFill>
          <a:ln w="12600">
            <a:solidFill>
              <a:srgbClr val="000000"/>
            </a:solidFill>
            <a:prstDash val="solid"/>
            <a:miter/>
          </a:ln>
        </p:spPr>
        <p:txBody>
          <a:bodyPr vert="horz" wrap="none" lIns="90360" tIns="44280" rIns="90360" bIns="44280" anchor="t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1800"/>
            </a:pPr>
            <a:r>
              <a:rPr lang="fr-CA" sz="1400" b="1" i="0" u="none" strike="noStrike" spc="0" baseline="0">
                <a:ln>
                  <a:noFill/>
                </a:ln>
                <a:solidFill>
                  <a:srgbClr val="000000"/>
                </a:solidFill>
                <a:latin typeface="Courier New" pitchFamily="50"/>
                <a:ea typeface="Arial Unicode MS" pitchFamily="2"/>
                <a:cs typeface="Arial Unicode MS" pitchFamily="2"/>
              </a:rPr>
              <a:t>double a[4][4];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1800"/>
            </a:pPr>
            <a:r>
              <a:rPr lang="fr-CA" sz="1400" b="1" i="0" u="none" strike="noStrike" spc="0" baseline="0">
                <a:ln>
                  <a:noFill/>
                </a:ln>
                <a:solidFill>
                  <a:srgbClr val="000000"/>
                </a:solidFill>
                <a:latin typeface="Courier New" pitchFamily="50"/>
                <a:ea typeface="Arial Unicode MS" pitchFamily="2"/>
                <a:cs typeface="Arial Unicode MS" pitchFamily="2"/>
              </a:rPr>
              <a:t>double b[4][4];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1800"/>
            </a:pPr>
            <a:r>
              <a:rPr lang="fr-CA" sz="1400" b="1" i="0" u="none" strike="noStrike" spc="0" baseline="0">
                <a:ln>
                  <a:noFill/>
                </a:ln>
                <a:solidFill>
                  <a:srgbClr val="000000"/>
                </a:solidFill>
                <a:latin typeface="Courier New" pitchFamily="50"/>
                <a:ea typeface="Arial Unicode MS" pitchFamily="2"/>
                <a:cs typeface="Arial Unicode MS" pitchFamily="2"/>
              </a:rPr>
              <a:t>double c[4][4]; # set to zero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1800"/>
            </a:pPr>
            <a:endParaRPr lang="fr-CA" sz="1400" b="1" i="0" u="none" strike="noStrike" spc="0" baseline="0">
              <a:ln>
                <a:noFill/>
              </a:ln>
              <a:solidFill>
                <a:srgbClr val="000000"/>
              </a:solidFill>
              <a:latin typeface="Courier New" pitchFamily="50"/>
              <a:ea typeface="Arial Unicode MS" pitchFamily="2"/>
              <a:cs typeface="Arial Unicode MS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1800"/>
            </a:pPr>
            <a:r>
              <a:rPr lang="fr-CA" sz="1400" b="1" i="0" u="none" strike="noStrike" spc="0" baseline="0">
                <a:ln>
                  <a:noFill/>
                </a:ln>
                <a:solidFill>
                  <a:srgbClr val="000000"/>
                </a:solidFill>
                <a:latin typeface="Courier New" pitchFamily="50"/>
                <a:ea typeface="Arial Unicode MS" pitchFamily="2"/>
                <a:cs typeface="Arial Unicode MS" pitchFamily="2"/>
              </a:rPr>
              <a:t>/* Multiply 4 x 4 matrices a and b  */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1800"/>
            </a:pPr>
            <a:r>
              <a:rPr lang="fr-CA" sz="1400" b="1" i="0" u="none" strike="noStrike" spc="0" baseline="0">
                <a:ln>
                  <a:noFill/>
                </a:ln>
                <a:solidFill>
                  <a:srgbClr val="000000"/>
                </a:solidFill>
                <a:latin typeface="Courier New" pitchFamily="50"/>
                <a:ea typeface="Arial Unicode MS" pitchFamily="2"/>
                <a:cs typeface="Arial Unicode MS" pitchFamily="2"/>
              </a:rPr>
              <a:t>void mmm(double *a, double *b, double *c, int n) {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1800"/>
            </a:pPr>
            <a:r>
              <a:rPr lang="fr-CA" sz="1400" b="1" i="0" u="none" strike="noStrike" spc="0" baseline="0">
                <a:ln>
                  <a:noFill/>
                </a:ln>
                <a:solidFill>
                  <a:srgbClr val="000000"/>
                </a:solidFill>
                <a:latin typeface="Courier New" pitchFamily="50"/>
                <a:ea typeface="Arial Unicode MS" pitchFamily="2"/>
                <a:cs typeface="Arial Unicode MS" pitchFamily="2"/>
              </a:rPr>
              <a:t>    int i, j, k;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1800"/>
            </a:pPr>
            <a:r>
              <a:rPr lang="fr-CA" sz="1400" b="1" i="0" u="none" strike="noStrike" spc="0" baseline="0">
                <a:ln>
                  <a:noFill/>
                </a:ln>
                <a:solidFill>
                  <a:srgbClr val="000000"/>
                </a:solidFill>
                <a:latin typeface="Courier New" pitchFamily="50"/>
                <a:ea typeface="Arial Unicode MS" pitchFamily="2"/>
                <a:cs typeface="Arial Unicode MS" pitchFamily="2"/>
              </a:rPr>
              <a:t>    for (i = 0; i &lt; 4; i++)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1800"/>
            </a:pPr>
            <a:r>
              <a:rPr lang="fr-CA" sz="1400" b="1" i="0" u="none" strike="noStrike" spc="0" baseline="0">
                <a:ln>
                  <a:noFill/>
                </a:ln>
                <a:solidFill>
                  <a:srgbClr val="000000"/>
                </a:solidFill>
                <a:latin typeface="Courier New" pitchFamily="50"/>
                <a:ea typeface="Arial Unicode MS" pitchFamily="2"/>
                <a:cs typeface="Arial Unicode MS" pitchFamily="2"/>
              </a:rPr>
              <a:t>	for (j = 0; j &lt; 4; j++)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1800"/>
            </a:pPr>
            <a:r>
              <a:rPr lang="fr-CA" sz="1400" b="1" i="0" u="none" strike="noStrike" spc="0" baseline="0">
                <a:ln>
                  <a:noFill/>
                </a:ln>
                <a:solidFill>
                  <a:srgbClr val="000000"/>
                </a:solidFill>
                <a:latin typeface="Courier New" pitchFamily="50"/>
                <a:ea typeface="Arial Unicode MS" pitchFamily="2"/>
                <a:cs typeface="Arial Unicode MS" pitchFamily="2"/>
              </a:rPr>
              <a:t>             for (k = 0; k &lt; 4; k++)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1800"/>
            </a:pPr>
            <a:r>
              <a:rPr lang="fr-CA" sz="1400" b="1" i="0" u="none" strike="noStrike" spc="0" baseline="0">
                <a:ln>
                  <a:noFill/>
                </a:ln>
                <a:solidFill>
                  <a:srgbClr val="000000"/>
                </a:solidFill>
                <a:latin typeface="Courier New" pitchFamily="50"/>
                <a:ea typeface="Arial Unicode MS" pitchFamily="2"/>
                <a:cs typeface="Arial Unicode MS" pitchFamily="2"/>
              </a:rPr>
              <a:t>	         c[i*4+j] += a[i*4 + k]*b[k*4 + j];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1800"/>
            </a:pPr>
            <a:r>
              <a:rPr lang="fr-CA" sz="1400" b="1" i="0" u="none" strike="noStrike" spc="0" baseline="0">
                <a:ln>
                  <a:noFill/>
                </a:ln>
                <a:solidFill>
                  <a:srgbClr val="000000"/>
                </a:solidFill>
                <a:latin typeface="Courier New" pitchFamily="50"/>
                <a:ea typeface="Arial Unicode MS" pitchFamily="2"/>
                <a:cs typeface="Arial Unicode MS" pitchFamily="2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fr-CA"/>
              <a:t>Roadblocks	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defPPr marL="342720" marR="0" lvl="0" indent="-342720" algn="l" rtl="0" hangingPunct="0">
              <a:lnSpc>
                <a:spcPct val="93000"/>
              </a:lnSpc>
              <a:spcBef>
                <a:spcPts val="0"/>
              </a:spcBef>
              <a:spcAft>
                <a:spcPts val="1423"/>
              </a:spcAft>
              <a:buNone/>
              <a:tabLst>
                <a:tab pos="34272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79" algn="l"/>
                <a:tab pos="4043160" algn="l"/>
                <a:tab pos="4492439" algn="l"/>
                <a:tab pos="4941360" algn="l"/>
                <a:tab pos="5390640" algn="l"/>
                <a:tab pos="5839920" algn="l"/>
                <a:tab pos="6289200" algn="l"/>
                <a:tab pos="6738479" algn="l"/>
                <a:tab pos="7187760" algn="l"/>
                <a:tab pos="7637039" algn="l"/>
                <a:tab pos="8086320" algn="l"/>
                <a:tab pos="8535600" algn="l"/>
                <a:tab pos="8984880" algn="l"/>
              </a:tabLst>
              <a:defRPr lang="fr-CA" sz="32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Arial Unicode MS" pitchFamily="2"/>
                <a:cs typeface="Arial Unicode MS" pitchFamily="2"/>
              </a:defRPr>
            </a:defPPr>
            <a:lvl1pPr marL="342720" marR="0" lvl="0" indent="-342720" algn="l" rtl="0" hangingPunct="0">
              <a:lnSpc>
                <a:spcPct val="93000"/>
              </a:lnSpc>
              <a:spcBef>
                <a:spcPts val="0"/>
              </a:spcBef>
              <a:spcAft>
                <a:spcPts val="1423"/>
              </a:spcAft>
              <a:buNone/>
              <a:tabLst>
                <a:tab pos="34272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79" algn="l"/>
                <a:tab pos="4043160" algn="l"/>
                <a:tab pos="4492439" algn="l"/>
                <a:tab pos="4941360" algn="l"/>
                <a:tab pos="5390640" algn="l"/>
                <a:tab pos="5839920" algn="l"/>
                <a:tab pos="6289200" algn="l"/>
                <a:tab pos="6738479" algn="l"/>
                <a:tab pos="7187760" algn="l"/>
                <a:tab pos="7637039" algn="l"/>
                <a:tab pos="8086320" algn="l"/>
                <a:tab pos="8535600" algn="l"/>
                <a:tab pos="8984880" algn="l"/>
              </a:tabLst>
              <a:defRPr lang="fr-CA" sz="32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Arial Unicode MS" pitchFamily="2"/>
                <a:cs typeface="Arial Unicode MS" pitchFamily="2"/>
              </a:defRPr>
            </a:lvl1pPr>
            <a:lvl2pPr marL="742680" marR="0" lvl="1" indent="-285480" algn="l" rtl="0" hangingPunct="0">
              <a:lnSpc>
                <a:spcPct val="93000"/>
              </a:lnSpc>
              <a:spcBef>
                <a:spcPts val="0"/>
              </a:spcBef>
              <a:spcAft>
                <a:spcPts val="1137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742680" algn="l"/>
                <a:tab pos="898200" algn="l"/>
                <a:tab pos="1347480" algn="l"/>
                <a:tab pos="1796760" algn="l"/>
                <a:tab pos="2246040" algn="l"/>
                <a:tab pos="2694960" algn="l"/>
                <a:tab pos="3144240" algn="l"/>
                <a:tab pos="3593520" algn="l"/>
                <a:tab pos="4042800" algn="l"/>
                <a:tab pos="4492080" algn="l"/>
                <a:tab pos="4941360" algn="l"/>
                <a:tab pos="5390640" algn="l"/>
                <a:tab pos="5839920" algn="l"/>
                <a:tab pos="6289200" algn="l"/>
                <a:tab pos="6738480" algn="l"/>
                <a:tab pos="7187759" algn="l"/>
                <a:tab pos="7637040" algn="l"/>
                <a:tab pos="8086320" algn="l"/>
                <a:tab pos="8535600" algn="l"/>
                <a:tab pos="8984880" algn="l"/>
                <a:tab pos="9434160" algn="l"/>
              </a:tabLst>
              <a:defRPr lang="fr-CA" sz="24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Arial Unicode MS" pitchFamily="2"/>
                <a:cs typeface="Arial Unicode MS" pitchFamily="2"/>
              </a:defRPr>
            </a:lvl2pPr>
            <a:lvl3pPr marL="1143000" marR="0" lvl="2" indent="-228600" algn="l" rtl="0" hangingPunct="0">
              <a:lnSpc>
                <a:spcPct val="93000"/>
              </a:lnSpc>
              <a:spcBef>
                <a:spcPts val="0"/>
              </a:spcBef>
              <a:spcAft>
                <a:spcPts val="848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1143000" algn="l"/>
                <a:tab pos="1347480" algn="l"/>
                <a:tab pos="1796760" algn="l"/>
                <a:tab pos="2246040" algn="l"/>
                <a:tab pos="2695319" algn="l"/>
                <a:tab pos="3144599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79" algn="l"/>
                <a:tab pos="6289560" algn="l"/>
                <a:tab pos="6738840" algn="l"/>
                <a:tab pos="7188119" algn="l"/>
                <a:tab pos="7637400" algn="l"/>
                <a:tab pos="8086679" algn="l"/>
                <a:tab pos="8535960" algn="l"/>
                <a:tab pos="8985240" algn="l"/>
                <a:tab pos="9434160" algn="l"/>
                <a:tab pos="9883440" algn="l"/>
              </a:tabLst>
              <a:defRPr lang="fr-CA" sz="20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Arial Unicode MS" pitchFamily="2"/>
                <a:cs typeface="Arial Unicode MS" pitchFamily="2"/>
              </a:defRPr>
            </a:lvl3pPr>
            <a:lvl4pPr marL="1600199" marR="0" lvl="3" indent="-228600" algn="l" rtl="0" hangingPunct="0">
              <a:lnSpc>
                <a:spcPct val="93000"/>
              </a:lnSpc>
              <a:spcBef>
                <a:spcPts val="0"/>
              </a:spcBef>
              <a:spcAft>
                <a:spcPts val="573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160020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39" algn="l"/>
                <a:tab pos="4941720" algn="l"/>
                <a:tab pos="5391000" algn="l"/>
                <a:tab pos="5840279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59" algn="l"/>
                <a:tab pos="8985240" algn="l"/>
                <a:tab pos="9434160" algn="l"/>
                <a:tab pos="9883440" algn="l"/>
                <a:tab pos="10332720" algn="l"/>
              </a:tabLst>
              <a:defRPr lang="fr-CA" sz="20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Arial Unicode MS" pitchFamily="2"/>
                <a:cs typeface="Arial Unicode MS" pitchFamily="2"/>
              </a:defRPr>
            </a:lvl4pPr>
            <a:lvl5pPr marL="2057400" marR="0" lvl="4" indent="-228600" algn="l" rtl="0" hangingPunct="0">
              <a:lnSpc>
                <a:spcPct val="93000"/>
              </a:lnSpc>
              <a:spcBef>
                <a:spcPts val="0"/>
              </a:spcBef>
              <a:spcAft>
                <a:spcPts val="286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205740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39" algn="l"/>
                <a:tab pos="4941720" algn="l"/>
                <a:tab pos="5391000" algn="l"/>
                <a:tab pos="5840279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59" algn="l"/>
                <a:tab pos="8985240" algn="l"/>
                <a:tab pos="9434160" algn="l"/>
                <a:tab pos="9883440" algn="l"/>
                <a:tab pos="10332719" algn="l"/>
                <a:tab pos="10782000" algn="l"/>
              </a:tabLst>
              <a:defRPr lang="fr-CA" sz="20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Arial Unicode MS" pitchFamily="2"/>
                <a:cs typeface="Arial Unicode MS" pitchFamily="2"/>
              </a:defRPr>
            </a:lvl5pPr>
            <a:lvl6pPr marL="2057400" marR="0" lvl="5" indent="-228600" algn="l" rtl="0" hangingPunct="0">
              <a:lnSpc>
                <a:spcPct val="93000"/>
              </a:lnSpc>
              <a:spcBef>
                <a:spcPts val="0"/>
              </a:spcBef>
              <a:spcAft>
                <a:spcPts val="286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205740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39" algn="l"/>
                <a:tab pos="4941720" algn="l"/>
                <a:tab pos="5391000" algn="l"/>
                <a:tab pos="5840279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59" algn="l"/>
                <a:tab pos="8985240" algn="l"/>
                <a:tab pos="9434160" algn="l"/>
                <a:tab pos="9883440" algn="l"/>
                <a:tab pos="10332719" algn="l"/>
                <a:tab pos="10782000" algn="l"/>
              </a:tabLst>
              <a:defRPr lang="fr-CA" sz="20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Arial Unicode MS" pitchFamily="2"/>
                <a:cs typeface="Arial Unicode MS" pitchFamily="2"/>
              </a:defRPr>
            </a:lvl6pPr>
            <a:lvl7pPr marL="2057400" marR="0" lvl="6" indent="-228600" algn="l" rtl="0" hangingPunct="0">
              <a:lnSpc>
                <a:spcPct val="93000"/>
              </a:lnSpc>
              <a:spcBef>
                <a:spcPts val="0"/>
              </a:spcBef>
              <a:spcAft>
                <a:spcPts val="286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205740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39" algn="l"/>
                <a:tab pos="4941720" algn="l"/>
                <a:tab pos="5391000" algn="l"/>
                <a:tab pos="5840279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59" algn="l"/>
                <a:tab pos="8985240" algn="l"/>
                <a:tab pos="9434160" algn="l"/>
                <a:tab pos="9883440" algn="l"/>
                <a:tab pos="10332719" algn="l"/>
                <a:tab pos="10782000" algn="l"/>
              </a:tabLst>
              <a:defRPr lang="fr-CA" sz="20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Arial Unicode MS" pitchFamily="2"/>
                <a:cs typeface="Arial Unicode MS" pitchFamily="2"/>
              </a:defRPr>
            </a:lvl7pPr>
            <a:lvl8pPr marL="2057400" marR="0" lvl="7" indent="-228600" algn="l" rtl="0" hangingPunct="0">
              <a:lnSpc>
                <a:spcPct val="93000"/>
              </a:lnSpc>
              <a:spcBef>
                <a:spcPts val="0"/>
              </a:spcBef>
              <a:spcAft>
                <a:spcPts val="286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205740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39" algn="l"/>
                <a:tab pos="4941720" algn="l"/>
                <a:tab pos="5391000" algn="l"/>
                <a:tab pos="5840279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59" algn="l"/>
                <a:tab pos="8985240" algn="l"/>
                <a:tab pos="9434160" algn="l"/>
                <a:tab pos="9883440" algn="l"/>
                <a:tab pos="10332719" algn="l"/>
                <a:tab pos="10782000" algn="l"/>
              </a:tabLst>
              <a:defRPr lang="fr-CA" sz="20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Arial Unicode MS" pitchFamily="2"/>
                <a:cs typeface="Arial Unicode MS" pitchFamily="2"/>
              </a:defRPr>
            </a:lvl8pPr>
            <a:lvl9pPr marL="2057400" marR="0" lvl="8" indent="-228600" algn="l" rtl="0" hangingPunct="0">
              <a:lnSpc>
                <a:spcPct val="93000"/>
              </a:lnSpc>
              <a:spcBef>
                <a:spcPts val="0"/>
              </a:spcBef>
              <a:spcAft>
                <a:spcPts val="286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205740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39" algn="l"/>
                <a:tab pos="4941720" algn="l"/>
                <a:tab pos="5391000" algn="l"/>
                <a:tab pos="5840279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59" algn="l"/>
                <a:tab pos="8985240" algn="l"/>
                <a:tab pos="9434160" algn="l"/>
                <a:tab pos="9883440" algn="l"/>
                <a:tab pos="10332719" algn="l"/>
                <a:tab pos="10782000" algn="l"/>
              </a:tabLst>
              <a:defRPr lang="fr-CA" sz="20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Arial Unicode MS" pitchFamily="2"/>
                <a:cs typeface="Arial Unicode MS" pitchFamily="2"/>
              </a:defRPr>
            </a:lvl9pPr>
          </a:lstStyle>
          <a:p>
            <a:pPr lvl="0"/>
            <a:r>
              <a:rPr lang="fr-CA" dirty="0">
                <a:latin typeface="Arial" pitchFamily="34" charset="0"/>
                <a:cs typeface="Arial" pitchFamily="34" charset="0"/>
              </a:rPr>
              <a:t>The compiler </a:t>
            </a:r>
            <a:r>
              <a:rPr lang="fr-CA" dirty="0" err="1">
                <a:latin typeface="Arial" pitchFamily="34" charset="0"/>
                <a:cs typeface="Arial" pitchFamily="34" charset="0"/>
              </a:rPr>
              <a:t>is</a:t>
            </a:r>
            <a:r>
              <a:rPr lang="fr-CA" dirty="0">
                <a:latin typeface="Arial" pitchFamily="34" charset="0"/>
                <a:cs typeface="Arial" pitchFamily="34" charset="0"/>
              </a:rPr>
              <a:t> conservative.</a:t>
            </a:r>
          </a:p>
          <a:p>
            <a:pPr lvl="0"/>
            <a:r>
              <a:rPr lang="fr-CA" dirty="0">
                <a:latin typeface="Arial" pitchFamily="34" charset="0"/>
                <a:cs typeface="Arial" pitchFamily="34" charset="0"/>
              </a:rPr>
              <a:t>Aliasing (pointers) causes troubles.</a:t>
            </a:r>
          </a:p>
          <a:p>
            <a:pPr lvl="0"/>
            <a:r>
              <a:rPr lang="fr-CA" dirty="0" err="1">
                <a:latin typeface="Arial" pitchFamily="34" charset="0"/>
                <a:cs typeface="Arial" pitchFamily="34" charset="0"/>
              </a:rPr>
              <a:t>Whole</a:t>
            </a:r>
            <a:r>
              <a:rPr lang="fr-CA" dirty="0">
                <a:latin typeface="Arial" pitchFamily="34" charset="0"/>
                <a:cs typeface="Arial" pitchFamily="34" charset="0"/>
              </a:rPr>
              <a:t> program </a:t>
            </a:r>
            <a:r>
              <a:rPr lang="fr-CA" dirty="0" err="1">
                <a:latin typeface="Arial" pitchFamily="34" charset="0"/>
                <a:cs typeface="Arial" pitchFamily="34" charset="0"/>
              </a:rPr>
              <a:t>optimization</a:t>
            </a:r>
            <a:r>
              <a:rPr lang="fr-CA" dirty="0">
                <a:latin typeface="Arial" pitchFamily="34" charset="0"/>
                <a:cs typeface="Arial" pitchFamily="34" charset="0"/>
              </a:rPr>
              <a:t> </a:t>
            </a:r>
            <a:r>
              <a:rPr lang="fr-CA" dirty="0" err="1">
                <a:latin typeface="Arial" pitchFamily="34" charset="0"/>
                <a:cs typeface="Arial" pitchFamily="34" charset="0"/>
              </a:rPr>
              <a:t>is</a:t>
            </a:r>
            <a:r>
              <a:rPr lang="fr-CA" dirty="0">
                <a:latin typeface="Arial" pitchFamily="34" charset="0"/>
                <a:cs typeface="Arial" pitchFamily="34" charset="0"/>
              </a:rPr>
              <a:t> </a:t>
            </a:r>
            <a:r>
              <a:rPr lang="fr-CA" dirty="0" err="1">
                <a:latin typeface="Arial" pitchFamily="34" charset="0"/>
                <a:cs typeface="Arial" pitchFamily="34" charset="0"/>
              </a:rPr>
              <a:t>too</a:t>
            </a:r>
            <a:r>
              <a:rPr lang="fr-CA" dirty="0">
                <a:latin typeface="Arial" pitchFamily="34" charset="0"/>
                <a:cs typeface="Arial" pitchFamily="34" charset="0"/>
              </a:rPr>
              <a:t> </a:t>
            </a:r>
            <a:r>
              <a:rPr lang="fr-CA" dirty="0" err="1">
                <a:latin typeface="Arial" pitchFamily="34" charset="0"/>
                <a:cs typeface="Arial" pitchFamily="34" charset="0"/>
              </a:rPr>
              <a:t>expensive</a:t>
            </a:r>
            <a:r>
              <a:rPr lang="fr-CA" dirty="0">
                <a:latin typeface="Arial" pitchFamily="34" charset="0"/>
                <a:cs typeface="Arial" pitchFamily="34" charset="0"/>
              </a:rPr>
              <a:t>.</a:t>
            </a:r>
          </a:p>
          <a:p>
            <a:pPr lvl="0"/>
            <a:endParaRPr lang="fr-CA" dirty="0">
              <a:latin typeface="" pitchFamily="16"/>
            </a:endParaRPr>
          </a:p>
          <a:p>
            <a:pPr lvl="0"/>
            <a:endParaRPr lang="fr-CA" dirty="0">
              <a:latin typeface="" pitchFamily="16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defPPr lvl="0">
              <a:buNone/>
            </a:defPPr>
            <a:lvl1pPr lvl="0">
              <a:buNone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fr-CA"/>
              <a:t>Hint 2 : Procedure calls	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defPPr marL="342720" marR="0" lvl="0" indent="-342720" algn="l" rtl="0" hangingPunct="0">
              <a:lnSpc>
                <a:spcPct val="93000"/>
              </a:lnSpc>
              <a:spcBef>
                <a:spcPts val="0"/>
              </a:spcBef>
              <a:spcAft>
                <a:spcPts val="1423"/>
              </a:spcAft>
              <a:buNone/>
              <a:tabLst>
                <a:tab pos="34272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79" algn="l"/>
                <a:tab pos="4043160" algn="l"/>
                <a:tab pos="4492439" algn="l"/>
                <a:tab pos="4941360" algn="l"/>
                <a:tab pos="5390640" algn="l"/>
                <a:tab pos="5839920" algn="l"/>
                <a:tab pos="6289200" algn="l"/>
                <a:tab pos="6738479" algn="l"/>
                <a:tab pos="7187760" algn="l"/>
                <a:tab pos="7637039" algn="l"/>
                <a:tab pos="8086320" algn="l"/>
                <a:tab pos="8535600" algn="l"/>
                <a:tab pos="8984880" algn="l"/>
              </a:tabLst>
              <a:defRPr lang="fr-CA" sz="32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Arial Unicode MS" pitchFamily="2"/>
                <a:cs typeface="Arial Unicode MS" pitchFamily="2"/>
              </a:defRPr>
            </a:defPPr>
            <a:lvl1pPr marL="342720" marR="0" lvl="0" indent="-342720" algn="l" rtl="0" hangingPunct="0">
              <a:lnSpc>
                <a:spcPct val="93000"/>
              </a:lnSpc>
              <a:spcBef>
                <a:spcPts val="0"/>
              </a:spcBef>
              <a:spcAft>
                <a:spcPts val="1423"/>
              </a:spcAft>
              <a:buNone/>
              <a:tabLst>
                <a:tab pos="34272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79" algn="l"/>
                <a:tab pos="4043160" algn="l"/>
                <a:tab pos="4492439" algn="l"/>
                <a:tab pos="4941360" algn="l"/>
                <a:tab pos="5390640" algn="l"/>
                <a:tab pos="5839920" algn="l"/>
                <a:tab pos="6289200" algn="l"/>
                <a:tab pos="6738479" algn="l"/>
                <a:tab pos="7187760" algn="l"/>
                <a:tab pos="7637039" algn="l"/>
                <a:tab pos="8086320" algn="l"/>
                <a:tab pos="8535600" algn="l"/>
                <a:tab pos="8984880" algn="l"/>
              </a:tabLst>
              <a:defRPr lang="fr-CA" sz="32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Arial Unicode MS" pitchFamily="2"/>
                <a:cs typeface="Arial Unicode MS" pitchFamily="2"/>
              </a:defRPr>
            </a:lvl1pPr>
            <a:lvl2pPr marL="742680" marR="0" lvl="1" indent="-285480" algn="l" rtl="0" hangingPunct="0">
              <a:lnSpc>
                <a:spcPct val="93000"/>
              </a:lnSpc>
              <a:spcBef>
                <a:spcPts val="0"/>
              </a:spcBef>
              <a:spcAft>
                <a:spcPts val="1137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742680" algn="l"/>
                <a:tab pos="898200" algn="l"/>
                <a:tab pos="1347480" algn="l"/>
                <a:tab pos="1796760" algn="l"/>
                <a:tab pos="2246040" algn="l"/>
                <a:tab pos="2694960" algn="l"/>
                <a:tab pos="3144240" algn="l"/>
                <a:tab pos="3593520" algn="l"/>
                <a:tab pos="4042800" algn="l"/>
                <a:tab pos="4492080" algn="l"/>
                <a:tab pos="4941360" algn="l"/>
                <a:tab pos="5390640" algn="l"/>
                <a:tab pos="5839920" algn="l"/>
                <a:tab pos="6289200" algn="l"/>
                <a:tab pos="6738480" algn="l"/>
                <a:tab pos="7187759" algn="l"/>
                <a:tab pos="7637040" algn="l"/>
                <a:tab pos="8086320" algn="l"/>
                <a:tab pos="8535600" algn="l"/>
                <a:tab pos="8984880" algn="l"/>
                <a:tab pos="9434160" algn="l"/>
              </a:tabLst>
              <a:defRPr lang="fr-CA" sz="24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Arial Unicode MS" pitchFamily="2"/>
                <a:cs typeface="Arial Unicode MS" pitchFamily="2"/>
              </a:defRPr>
            </a:lvl2pPr>
            <a:lvl3pPr marL="1143000" marR="0" lvl="2" indent="-228600" algn="l" rtl="0" hangingPunct="0">
              <a:lnSpc>
                <a:spcPct val="93000"/>
              </a:lnSpc>
              <a:spcBef>
                <a:spcPts val="0"/>
              </a:spcBef>
              <a:spcAft>
                <a:spcPts val="848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1143000" algn="l"/>
                <a:tab pos="1347480" algn="l"/>
                <a:tab pos="1796760" algn="l"/>
                <a:tab pos="2246040" algn="l"/>
                <a:tab pos="2695319" algn="l"/>
                <a:tab pos="3144599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79" algn="l"/>
                <a:tab pos="6289560" algn="l"/>
                <a:tab pos="6738840" algn="l"/>
                <a:tab pos="7188119" algn="l"/>
                <a:tab pos="7637400" algn="l"/>
                <a:tab pos="8086679" algn="l"/>
                <a:tab pos="8535960" algn="l"/>
                <a:tab pos="8985240" algn="l"/>
                <a:tab pos="9434160" algn="l"/>
                <a:tab pos="9883440" algn="l"/>
              </a:tabLst>
              <a:defRPr lang="fr-CA" sz="20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Arial Unicode MS" pitchFamily="2"/>
                <a:cs typeface="Arial Unicode MS" pitchFamily="2"/>
              </a:defRPr>
            </a:lvl3pPr>
            <a:lvl4pPr marL="1600199" marR="0" lvl="3" indent="-228600" algn="l" rtl="0" hangingPunct="0">
              <a:lnSpc>
                <a:spcPct val="93000"/>
              </a:lnSpc>
              <a:spcBef>
                <a:spcPts val="0"/>
              </a:spcBef>
              <a:spcAft>
                <a:spcPts val="573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160020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39" algn="l"/>
                <a:tab pos="4941720" algn="l"/>
                <a:tab pos="5391000" algn="l"/>
                <a:tab pos="5840279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59" algn="l"/>
                <a:tab pos="8985240" algn="l"/>
                <a:tab pos="9434160" algn="l"/>
                <a:tab pos="9883440" algn="l"/>
                <a:tab pos="10332720" algn="l"/>
              </a:tabLst>
              <a:defRPr lang="fr-CA" sz="20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Arial Unicode MS" pitchFamily="2"/>
                <a:cs typeface="Arial Unicode MS" pitchFamily="2"/>
              </a:defRPr>
            </a:lvl4pPr>
            <a:lvl5pPr marL="2057400" marR="0" lvl="4" indent="-228600" algn="l" rtl="0" hangingPunct="0">
              <a:lnSpc>
                <a:spcPct val="93000"/>
              </a:lnSpc>
              <a:spcBef>
                <a:spcPts val="0"/>
              </a:spcBef>
              <a:spcAft>
                <a:spcPts val="286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205740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39" algn="l"/>
                <a:tab pos="4941720" algn="l"/>
                <a:tab pos="5391000" algn="l"/>
                <a:tab pos="5840279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59" algn="l"/>
                <a:tab pos="8985240" algn="l"/>
                <a:tab pos="9434160" algn="l"/>
                <a:tab pos="9883440" algn="l"/>
                <a:tab pos="10332719" algn="l"/>
                <a:tab pos="10782000" algn="l"/>
              </a:tabLst>
              <a:defRPr lang="fr-CA" sz="20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Arial Unicode MS" pitchFamily="2"/>
                <a:cs typeface="Arial Unicode MS" pitchFamily="2"/>
              </a:defRPr>
            </a:lvl5pPr>
            <a:lvl6pPr marL="2057400" marR="0" lvl="5" indent="-228600" algn="l" rtl="0" hangingPunct="0">
              <a:lnSpc>
                <a:spcPct val="93000"/>
              </a:lnSpc>
              <a:spcBef>
                <a:spcPts val="0"/>
              </a:spcBef>
              <a:spcAft>
                <a:spcPts val="286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205740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39" algn="l"/>
                <a:tab pos="4941720" algn="l"/>
                <a:tab pos="5391000" algn="l"/>
                <a:tab pos="5840279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59" algn="l"/>
                <a:tab pos="8985240" algn="l"/>
                <a:tab pos="9434160" algn="l"/>
                <a:tab pos="9883440" algn="l"/>
                <a:tab pos="10332719" algn="l"/>
                <a:tab pos="10782000" algn="l"/>
              </a:tabLst>
              <a:defRPr lang="fr-CA" sz="20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Arial Unicode MS" pitchFamily="2"/>
                <a:cs typeface="Arial Unicode MS" pitchFamily="2"/>
              </a:defRPr>
            </a:lvl6pPr>
            <a:lvl7pPr marL="2057400" marR="0" lvl="6" indent="-228600" algn="l" rtl="0" hangingPunct="0">
              <a:lnSpc>
                <a:spcPct val="93000"/>
              </a:lnSpc>
              <a:spcBef>
                <a:spcPts val="0"/>
              </a:spcBef>
              <a:spcAft>
                <a:spcPts val="286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205740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39" algn="l"/>
                <a:tab pos="4941720" algn="l"/>
                <a:tab pos="5391000" algn="l"/>
                <a:tab pos="5840279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59" algn="l"/>
                <a:tab pos="8985240" algn="l"/>
                <a:tab pos="9434160" algn="l"/>
                <a:tab pos="9883440" algn="l"/>
                <a:tab pos="10332719" algn="l"/>
                <a:tab pos="10782000" algn="l"/>
              </a:tabLst>
              <a:defRPr lang="fr-CA" sz="20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Arial Unicode MS" pitchFamily="2"/>
                <a:cs typeface="Arial Unicode MS" pitchFamily="2"/>
              </a:defRPr>
            </a:lvl7pPr>
            <a:lvl8pPr marL="2057400" marR="0" lvl="7" indent="-228600" algn="l" rtl="0" hangingPunct="0">
              <a:lnSpc>
                <a:spcPct val="93000"/>
              </a:lnSpc>
              <a:spcBef>
                <a:spcPts val="0"/>
              </a:spcBef>
              <a:spcAft>
                <a:spcPts val="286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205740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39" algn="l"/>
                <a:tab pos="4941720" algn="l"/>
                <a:tab pos="5391000" algn="l"/>
                <a:tab pos="5840279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59" algn="l"/>
                <a:tab pos="8985240" algn="l"/>
                <a:tab pos="9434160" algn="l"/>
                <a:tab pos="9883440" algn="l"/>
                <a:tab pos="10332719" algn="l"/>
                <a:tab pos="10782000" algn="l"/>
              </a:tabLst>
              <a:defRPr lang="fr-CA" sz="20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Arial Unicode MS" pitchFamily="2"/>
                <a:cs typeface="Arial Unicode MS" pitchFamily="2"/>
              </a:defRPr>
            </a:lvl8pPr>
            <a:lvl9pPr marL="2057400" marR="0" lvl="8" indent="-228600" algn="l" rtl="0" hangingPunct="0">
              <a:lnSpc>
                <a:spcPct val="93000"/>
              </a:lnSpc>
              <a:spcBef>
                <a:spcPts val="0"/>
              </a:spcBef>
              <a:spcAft>
                <a:spcPts val="286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205740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39" algn="l"/>
                <a:tab pos="4941720" algn="l"/>
                <a:tab pos="5391000" algn="l"/>
                <a:tab pos="5840279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59" algn="l"/>
                <a:tab pos="8985240" algn="l"/>
                <a:tab pos="9434160" algn="l"/>
                <a:tab pos="9883440" algn="l"/>
                <a:tab pos="10332719" algn="l"/>
                <a:tab pos="10782000" algn="l"/>
              </a:tabLst>
              <a:defRPr lang="fr-CA" sz="20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Arial Unicode MS" pitchFamily="2"/>
                <a:cs typeface="Arial Unicode MS" pitchFamily="2"/>
              </a:defRPr>
            </a:lvl9pPr>
          </a:lstStyle>
          <a:p>
            <a:pPr lvl="0"/>
            <a:r>
              <a:rPr lang="fr-CA" dirty="0">
                <a:latin typeface="Arial" pitchFamily="34" charset="0"/>
                <a:cs typeface="Arial" pitchFamily="34" charset="0"/>
              </a:rPr>
              <a:t>Small </a:t>
            </a:r>
            <a:r>
              <a:rPr lang="fr-CA" dirty="0" err="1">
                <a:latin typeface="Arial" pitchFamily="34" charset="0"/>
                <a:cs typeface="Arial" pitchFamily="34" charset="0"/>
              </a:rPr>
              <a:t>procedures</a:t>
            </a:r>
            <a:r>
              <a:rPr lang="fr-CA" dirty="0">
                <a:latin typeface="Arial" pitchFamily="34" charset="0"/>
                <a:cs typeface="Arial" pitchFamily="34" charset="0"/>
              </a:rPr>
              <a:t> are </a:t>
            </a:r>
            <a:r>
              <a:rPr lang="fr-CA" dirty="0" err="1">
                <a:latin typeface="Arial" pitchFamily="34" charset="0"/>
                <a:cs typeface="Arial" pitchFamily="34" charset="0"/>
              </a:rPr>
              <a:t>better</a:t>
            </a:r>
            <a:r>
              <a:rPr lang="fr-CA" dirty="0">
                <a:latin typeface="Arial" pitchFamily="34" charset="0"/>
                <a:cs typeface="Arial" pitchFamily="34" charset="0"/>
              </a:rPr>
              <a:t> for software engineering, but </a:t>
            </a:r>
            <a:r>
              <a:rPr lang="fr-CA" dirty="0" err="1">
                <a:latin typeface="Arial" pitchFamily="34" charset="0"/>
                <a:cs typeface="Arial" pitchFamily="34" charset="0"/>
              </a:rPr>
              <a:t>can</a:t>
            </a:r>
            <a:r>
              <a:rPr lang="fr-CA" dirty="0">
                <a:latin typeface="Arial" pitchFamily="34" charset="0"/>
                <a:cs typeface="Arial" pitchFamily="34" charset="0"/>
              </a:rPr>
              <a:t> </a:t>
            </a:r>
            <a:r>
              <a:rPr lang="fr-CA" dirty="0" err="1">
                <a:latin typeface="Arial" pitchFamily="34" charset="0"/>
                <a:cs typeface="Arial" pitchFamily="34" charset="0"/>
              </a:rPr>
              <a:t>be</a:t>
            </a:r>
            <a:r>
              <a:rPr lang="fr-CA" dirty="0">
                <a:latin typeface="Arial" pitchFamily="34" charset="0"/>
                <a:cs typeface="Arial" pitchFamily="34" charset="0"/>
              </a:rPr>
              <a:t> </a:t>
            </a:r>
            <a:r>
              <a:rPr lang="fr-CA" dirty="0" err="1">
                <a:latin typeface="Arial" pitchFamily="34" charset="0"/>
                <a:cs typeface="Arial" pitchFamily="34" charset="0"/>
              </a:rPr>
              <a:t>costly</a:t>
            </a:r>
            <a:r>
              <a:rPr lang="fr-CA" dirty="0">
                <a:latin typeface="Arial" pitchFamily="34" charset="0"/>
                <a:cs typeface="Arial" pitchFamily="34" charset="0"/>
              </a:rPr>
              <a:t>.</a:t>
            </a:r>
          </a:p>
          <a:p>
            <a:pPr lvl="1"/>
            <a:r>
              <a:rPr lang="fr-CA" dirty="0" err="1">
                <a:latin typeface="Arial" pitchFamily="34" charset="0"/>
                <a:cs typeface="Arial" pitchFamily="34" charset="0"/>
              </a:rPr>
              <a:t>Costs</a:t>
            </a:r>
            <a:r>
              <a:rPr lang="fr-CA" dirty="0">
                <a:latin typeface="Arial" pitchFamily="34" charset="0"/>
                <a:cs typeface="Arial" pitchFamily="34" charset="0"/>
              </a:rPr>
              <a:t> go </a:t>
            </a:r>
            <a:r>
              <a:rPr lang="fr-CA" dirty="0" err="1">
                <a:latin typeface="Arial" pitchFamily="34" charset="0"/>
                <a:cs typeface="Arial" pitchFamily="34" charset="0"/>
              </a:rPr>
              <a:t>way</a:t>
            </a:r>
            <a:r>
              <a:rPr lang="fr-CA" dirty="0">
                <a:latin typeface="Arial" pitchFamily="34" charset="0"/>
                <a:cs typeface="Arial" pitchFamily="34" charset="0"/>
              </a:rPr>
              <a:t> up if the </a:t>
            </a:r>
            <a:r>
              <a:rPr lang="fr-CA" dirty="0" err="1">
                <a:latin typeface="Arial" pitchFamily="34" charset="0"/>
                <a:cs typeface="Arial" pitchFamily="34" charset="0"/>
              </a:rPr>
              <a:t>procedure</a:t>
            </a:r>
            <a:r>
              <a:rPr lang="fr-CA" dirty="0">
                <a:latin typeface="Arial" pitchFamily="34" charset="0"/>
                <a:cs typeface="Arial" pitchFamily="34" charset="0"/>
              </a:rPr>
              <a:t> </a:t>
            </a:r>
            <a:r>
              <a:rPr lang="fr-CA" dirty="0" err="1">
                <a:latin typeface="Arial" pitchFamily="34" charset="0"/>
                <a:cs typeface="Arial" pitchFamily="34" charset="0"/>
              </a:rPr>
              <a:t>checks</a:t>
            </a:r>
            <a:r>
              <a:rPr lang="fr-CA" dirty="0">
                <a:latin typeface="Arial" pitchFamily="34" charset="0"/>
                <a:cs typeface="Arial" pitchFamily="34" charset="0"/>
              </a:rPr>
              <a:t> </a:t>
            </a:r>
            <a:r>
              <a:rPr lang="fr-CA" dirty="0" err="1">
                <a:latin typeface="Arial" pitchFamily="34" charset="0"/>
                <a:cs typeface="Arial" pitchFamily="34" charset="0"/>
              </a:rPr>
              <a:t>its</a:t>
            </a:r>
            <a:r>
              <a:rPr lang="fr-CA" dirty="0">
                <a:latin typeface="Arial" pitchFamily="34" charset="0"/>
                <a:cs typeface="Arial" pitchFamily="34" charset="0"/>
              </a:rPr>
              <a:t> arguments.</a:t>
            </a:r>
          </a:p>
          <a:p>
            <a:pPr lvl="1"/>
            <a:r>
              <a:rPr lang="fr-CA" dirty="0">
                <a:latin typeface="Arial" pitchFamily="34" charset="0"/>
                <a:cs typeface="Arial" pitchFamily="34" charset="0"/>
              </a:rPr>
              <a:t>Check </a:t>
            </a:r>
            <a:r>
              <a:rPr lang="fr-CA" dirty="0" err="1">
                <a:latin typeface="Arial" pitchFamily="34" charset="0"/>
                <a:cs typeface="Arial" pitchFamily="34" charset="0"/>
              </a:rPr>
              <a:t>bounds</a:t>
            </a:r>
            <a:r>
              <a:rPr lang="fr-CA" dirty="0">
                <a:latin typeface="Arial" pitchFamily="34" charset="0"/>
                <a:cs typeface="Arial" pitchFamily="34" charset="0"/>
              </a:rPr>
              <a:t> </a:t>
            </a:r>
            <a:r>
              <a:rPr lang="fr-CA" dirty="0" err="1">
                <a:latin typeface="Arial" pitchFamily="34" charset="0"/>
                <a:cs typeface="Arial" pitchFamily="34" charset="0"/>
              </a:rPr>
              <a:t>outside</a:t>
            </a:r>
            <a:r>
              <a:rPr lang="fr-CA" dirty="0">
                <a:latin typeface="Arial" pitchFamily="34" charset="0"/>
                <a:cs typeface="Arial" pitchFamily="34" charset="0"/>
              </a:rPr>
              <a:t> of </a:t>
            </a:r>
            <a:r>
              <a:rPr lang="fr-CA" dirty="0" err="1">
                <a:latin typeface="Arial" pitchFamily="34" charset="0"/>
                <a:cs typeface="Arial" pitchFamily="34" charset="0"/>
              </a:rPr>
              <a:t>loop</a:t>
            </a:r>
            <a:r>
              <a:rPr lang="fr-CA" dirty="0">
                <a:latin typeface="Arial" pitchFamily="34" charset="0"/>
                <a:cs typeface="Arial" pitchFamily="34" charset="0"/>
              </a:rPr>
              <a:t>, and </a:t>
            </a:r>
            <a:r>
              <a:rPr lang="fr-CA" i="1" dirty="0">
                <a:latin typeface="Arial" pitchFamily="34" charset="0"/>
                <a:cs typeface="Arial" pitchFamily="34" charset="0"/>
              </a:rPr>
              <a:t>design by </a:t>
            </a:r>
            <a:r>
              <a:rPr lang="fr-CA" i="1" dirty="0" err="1">
                <a:latin typeface="Arial" pitchFamily="34" charset="0"/>
                <a:cs typeface="Arial" pitchFamily="34" charset="0"/>
              </a:rPr>
              <a:t>contract</a:t>
            </a:r>
            <a:r>
              <a:rPr lang="fr-CA" i="1" dirty="0">
                <a:latin typeface="Arial" pitchFamily="34" charset="0"/>
                <a:cs typeface="Arial" pitchFamily="34" charset="0"/>
              </a:rPr>
              <a:t>.</a:t>
            </a:r>
          </a:p>
          <a:p>
            <a:pPr lvl="0"/>
            <a:r>
              <a:rPr lang="fr-CA" dirty="0" err="1">
                <a:latin typeface="Arial" pitchFamily="34" charset="0"/>
                <a:cs typeface="Arial" pitchFamily="34" charset="0"/>
              </a:rPr>
              <a:t>In-line</a:t>
            </a:r>
            <a:r>
              <a:rPr lang="fr-CA" dirty="0">
                <a:latin typeface="Arial" pitchFamily="34" charset="0"/>
                <a:cs typeface="Arial" pitchFamily="34" charset="0"/>
              </a:rPr>
              <a:t>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de Mo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865799" y="2971800"/>
            <a:ext cx="4323600" cy="17924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6F5BD"/>
          </a:solidFill>
          <a:ln w="12600">
            <a:solidFill>
              <a:srgbClr val="000000"/>
            </a:solidFill>
            <a:prstDash val="solid"/>
            <a:miter/>
          </a:ln>
        </p:spPr>
        <p:txBody>
          <a:bodyPr vert="horz" wrap="none" lIns="90360" tIns="44280" rIns="90360" bIns="44280" anchor="t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1800"/>
            </a:pPr>
            <a:r>
              <a:rPr lang="fr-CA" sz="1600" b="1" i="0" u="none" strike="noStrike" spc="0" baseline="0">
                <a:ln>
                  <a:noFill/>
                </a:ln>
                <a:solidFill>
                  <a:srgbClr val="000000"/>
                </a:solidFill>
                <a:latin typeface="Courier New" pitchFamily="50"/>
                <a:ea typeface="Arial Unicode MS" pitchFamily="2"/>
                <a:cs typeface="Arial Unicode MS" pitchFamily="2"/>
              </a:rPr>
              <a:t>void set_row(double *a, double *b,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1800"/>
            </a:pPr>
            <a:r>
              <a:rPr lang="fr-CA" sz="1600" b="1" i="0" u="none" strike="noStrike" spc="0" baseline="0">
                <a:ln>
                  <a:noFill/>
                </a:ln>
                <a:solidFill>
                  <a:srgbClr val="000000"/>
                </a:solidFill>
                <a:latin typeface="Courier New" pitchFamily="50"/>
                <a:ea typeface="Arial Unicode MS" pitchFamily="2"/>
                <a:cs typeface="Arial Unicode MS" pitchFamily="2"/>
              </a:rPr>
              <a:t>   long i, long n)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1800"/>
            </a:pPr>
            <a:r>
              <a:rPr lang="fr-CA" sz="1600" b="1" i="0" u="none" strike="noStrike" spc="0" baseline="0">
                <a:ln>
                  <a:noFill/>
                </a:ln>
                <a:solidFill>
                  <a:srgbClr val="000000"/>
                </a:solidFill>
                <a:latin typeface="Courier New" pitchFamily="50"/>
                <a:ea typeface="Arial Unicode MS" pitchFamily="2"/>
                <a:cs typeface="Arial Unicode MS" pitchFamily="2"/>
              </a:rPr>
              <a:t>{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1800"/>
            </a:pPr>
            <a:r>
              <a:rPr lang="fr-CA" sz="1600" b="1" i="0" u="none" strike="noStrike" spc="0" baseline="0">
                <a:ln>
                  <a:noFill/>
                </a:ln>
                <a:solidFill>
                  <a:srgbClr val="000000"/>
                </a:solidFill>
                <a:latin typeface="Courier New" pitchFamily="50"/>
                <a:ea typeface="Arial Unicode MS" pitchFamily="2"/>
                <a:cs typeface="Arial Unicode MS" pitchFamily="2"/>
              </a:rPr>
              <a:t>    long j;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1800"/>
            </a:pPr>
            <a:r>
              <a:rPr lang="fr-CA" sz="1600" b="1" i="0" u="none" strike="noStrike" spc="0" baseline="0">
                <a:ln>
                  <a:noFill/>
                </a:ln>
                <a:solidFill>
                  <a:srgbClr val="000000"/>
                </a:solidFill>
                <a:latin typeface="Courier New" pitchFamily="50"/>
                <a:ea typeface="Arial Unicode MS" pitchFamily="2"/>
                <a:cs typeface="Arial Unicode MS" pitchFamily="2"/>
              </a:rPr>
              <a:t>    for (j = 0; j &lt; n; j++)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1800"/>
            </a:pPr>
            <a:r>
              <a:rPr lang="fr-CA" sz="1600" b="1" i="0" u="none" strike="noStrike" spc="0" baseline="0">
                <a:ln>
                  <a:noFill/>
                </a:ln>
                <a:solidFill>
                  <a:srgbClr val="000000"/>
                </a:solidFill>
                <a:latin typeface="Courier New" pitchFamily="50"/>
                <a:ea typeface="Arial Unicode MS" pitchFamily="2"/>
                <a:cs typeface="Arial Unicode MS" pitchFamily="2"/>
              </a:rPr>
              <a:t>	a[n*i+j] = b[j];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1800"/>
            </a:pPr>
            <a:r>
              <a:rPr lang="fr-CA" sz="1600" b="1" i="0" u="none" strike="noStrike" spc="0" baseline="0">
                <a:ln>
                  <a:noFill/>
                </a:ln>
                <a:solidFill>
                  <a:srgbClr val="000000"/>
                </a:solidFill>
                <a:latin typeface="Courier New" pitchFamily="50"/>
                <a:ea typeface="Arial Unicode MS" pitchFamily="2"/>
                <a:cs typeface="Arial Unicode MS" pitchFamily="2"/>
              </a:rPr>
              <a:t>}</a:t>
            </a:r>
          </a:p>
        </p:txBody>
      </p:sp>
      <p:sp>
        <p:nvSpPr>
          <p:cNvPr id="3" name="Rectangle 2"/>
          <p:cNvSpPr txBox="1">
            <a:spLocks noGrp="1"/>
          </p:cNvSpPr>
          <p:nvPr>
            <p:ph type="title"/>
          </p:nvPr>
        </p:nvSpPr>
        <p:spPr/>
        <p:txBody>
          <a:bodyPr wrap="square"/>
          <a:lstStyle>
            <a:defPPr lvl="0">
              <a:buNone/>
            </a:defPPr>
            <a:lvl1pPr lvl="0">
              <a:buNone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119160" lvl="0" indent="-118800" hangingPunct="1">
              <a:tabLst>
                <a:tab pos="119160" algn="l"/>
                <a:tab pos="568079" algn="l"/>
                <a:tab pos="1017359" algn="l"/>
                <a:tab pos="1466640" algn="l"/>
                <a:tab pos="1915920" algn="l"/>
                <a:tab pos="2365200" algn="l"/>
                <a:tab pos="2814480" algn="l"/>
                <a:tab pos="3263760" algn="l"/>
                <a:tab pos="3713040" algn="l"/>
                <a:tab pos="4162319" algn="l"/>
                <a:tab pos="4611600" algn="l"/>
                <a:tab pos="5060879" algn="l"/>
                <a:tab pos="5510160" algn="l"/>
                <a:tab pos="5959440" algn="l"/>
                <a:tab pos="6408720" algn="l"/>
                <a:tab pos="6858000" algn="l"/>
                <a:tab pos="7307280" algn="l"/>
                <a:tab pos="7756560" algn="l"/>
                <a:tab pos="8205839" algn="l"/>
                <a:tab pos="8655120" algn="l"/>
                <a:tab pos="9104400" algn="l"/>
              </a:tabLst>
            </a:pPr>
            <a:r>
              <a:rPr lang="fr-CA" sz="3600" b="1">
                <a:latin typeface="Calibri" pitchFamily="34"/>
              </a:rPr>
              <a:t>Hint 3 : Code Motion</a:t>
            </a:r>
          </a:p>
        </p:txBody>
      </p:sp>
      <p:sp>
        <p:nvSpPr>
          <p:cNvPr id="4" name="Rectangle 3"/>
          <p:cNvSpPr txBox="1">
            <a:spLocks noGrp="1"/>
          </p:cNvSpPr>
          <p:nvPr>
            <p:ph type="body" idx="4294967295"/>
          </p:nvPr>
        </p:nvSpPr>
        <p:spPr>
          <a:xfrm>
            <a:off x="762000" y="1219200"/>
            <a:ext cx="7620000" cy="1660525"/>
          </a:xfrm>
        </p:spPr>
        <p:txBody>
          <a:bodyPr wrap="square" lIns="90360" tIns="44280" rIns="90360" bIns="44280" compatLnSpc="0"/>
          <a:lstStyle/>
          <a:p>
            <a:pPr marL="0" lvl="0" indent="0" hangingPunct="1">
              <a:spcAft>
                <a:spcPts val="0"/>
              </a:spcAft>
              <a:tabLst/>
            </a:pPr>
            <a:r>
              <a:rPr lang="fr-CA" sz="1800" b="1" dirty="0" err="1">
                <a:latin typeface="Calibri" pitchFamily="34"/>
                <a:ea typeface="Arial Unicode MS" pitchFamily="34"/>
                <a:cs typeface="Arial Unicode MS" pitchFamily="34"/>
              </a:rPr>
              <a:t>Reduce</a:t>
            </a:r>
            <a:r>
              <a:rPr lang="fr-CA" sz="1800" b="1" dirty="0">
                <a:latin typeface="Calibri" pitchFamily="34"/>
                <a:ea typeface="Arial Unicode MS" pitchFamily="34"/>
                <a:cs typeface="Arial Unicode MS" pitchFamily="34"/>
              </a:rPr>
              <a:t> </a:t>
            </a:r>
            <a:r>
              <a:rPr lang="fr-CA" sz="1800" b="1" dirty="0" err="1">
                <a:latin typeface="Calibri" pitchFamily="34"/>
                <a:ea typeface="Arial Unicode MS" pitchFamily="34"/>
                <a:cs typeface="Arial Unicode MS" pitchFamily="34"/>
              </a:rPr>
              <a:t>frequency</a:t>
            </a:r>
            <a:r>
              <a:rPr lang="fr-CA" sz="1800" b="1" dirty="0">
                <a:latin typeface="Calibri" pitchFamily="34"/>
                <a:ea typeface="Arial Unicode MS" pitchFamily="34"/>
                <a:cs typeface="Arial Unicode MS" pitchFamily="34"/>
              </a:rPr>
              <a:t> </a:t>
            </a:r>
            <a:r>
              <a:rPr lang="fr-CA" sz="1800" b="1" dirty="0" err="1">
                <a:latin typeface="Calibri" pitchFamily="34"/>
                <a:ea typeface="Arial Unicode MS" pitchFamily="34"/>
                <a:cs typeface="Arial Unicode MS" pitchFamily="34"/>
              </a:rPr>
              <a:t>with</a:t>
            </a:r>
            <a:r>
              <a:rPr lang="fr-CA" sz="1800" b="1" dirty="0">
                <a:latin typeface="Calibri" pitchFamily="34"/>
                <a:ea typeface="Arial Unicode MS" pitchFamily="34"/>
                <a:cs typeface="Arial Unicode MS" pitchFamily="34"/>
              </a:rPr>
              <a:t> </a:t>
            </a:r>
            <a:r>
              <a:rPr lang="fr-CA" sz="1800" b="1" dirty="0" err="1">
                <a:latin typeface="Calibri" pitchFamily="34"/>
                <a:ea typeface="Arial Unicode MS" pitchFamily="34"/>
                <a:cs typeface="Arial Unicode MS" pitchFamily="34"/>
              </a:rPr>
              <a:t>which</a:t>
            </a:r>
            <a:r>
              <a:rPr lang="fr-CA" sz="1800" b="1" dirty="0">
                <a:latin typeface="Calibri" pitchFamily="34"/>
                <a:ea typeface="Arial Unicode MS" pitchFamily="34"/>
                <a:cs typeface="Arial Unicode MS" pitchFamily="34"/>
              </a:rPr>
              <a:t> computation </a:t>
            </a:r>
            <a:r>
              <a:rPr lang="fr-CA" sz="1800" b="1" dirty="0" err="1">
                <a:latin typeface="Calibri" pitchFamily="34"/>
                <a:ea typeface="Arial Unicode MS" pitchFamily="34"/>
                <a:cs typeface="Arial Unicode MS" pitchFamily="34"/>
              </a:rPr>
              <a:t>is</a:t>
            </a:r>
            <a:r>
              <a:rPr lang="fr-CA" sz="1800" b="1" dirty="0">
                <a:latin typeface="Calibri" pitchFamily="34"/>
                <a:ea typeface="Arial Unicode MS" pitchFamily="34"/>
                <a:cs typeface="Arial Unicode MS" pitchFamily="34"/>
              </a:rPr>
              <a:t> </a:t>
            </a:r>
            <a:r>
              <a:rPr lang="fr-CA" sz="1800" b="1" dirty="0" err="1">
                <a:latin typeface="Calibri" pitchFamily="34"/>
                <a:ea typeface="Arial Unicode MS" pitchFamily="34"/>
                <a:cs typeface="Arial Unicode MS" pitchFamily="34"/>
              </a:rPr>
              <a:t>performed</a:t>
            </a:r>
            <a:endParaRPr lang="fr-CA" sz="1800" b="1" dirty="0">
              <a:latin typeface="Calibri" pitchFamily="34"/>
              <a:ea typeface="Arial Unicode MS" pitchFamily="34"/>
              <a:cs typeface="Arial Unicode MS" pitchFamily="34"/>
            </a:endParaRPr>
          </a:p>
          <a:p>
            <a:pPr marL="457200" lvl="0" indent="0">
              <a:spcAft>
                <a:spcPts val="2494"/>
              </a:spcAft>
              <a:tabLst/>
            </a:pPr>
            <a:r>
              <a:rPr lang="fr-CA" sz="1800" b="1" dirty="0">
                <a:latin typeface="Calibri" pitchFamily="34"/>
                <a:ea typeface="Arial Unicode MS" pitchFamily="34"/>
                <a:cs typeface="Arial Unicode MS" pitchFamily="34"/>
              </a:rPr>
              <a:t>If </a:t>
            </a:r>
            <a:r>
              <a:rPr lang="fr-CA" sz="1800" b="1" dirty="0" err="1">
                <a:latin typeface="Calibri" pitchFamily="34"/>
                <a:ea typeface="Arial Unicode MS" pitchFamily="34"/>
                <a:cs typeface="Arial Unicode MS" pitchFamily="34"/>
              </a:rPr>
              <a:t>it</a:t>
            </a:r>
            <a:r>
              <a:rPr lang="fr-CA" sz="1800" b="1" dirty="0">
                <a:latin typeface="Calibri" pitchFamily="34"/>
                <a:ea typeface="Arial Unicode MS" pitchFamily="34"/>
                <a:cs typeface="Arial Unicode MS" pitchFamily="34"/>
              </a:rPr>
              <a:t> </a:t>
            </a:r>
            <a:r>
              <a:rPr lang="fr-CA" sz="1800" b="1" dirty="0" err="1">
                <a:latin typeface="Calibri" pitchFamily="34"/>
                <a:ea typeface="Arial Unicode MS" pitchFamily="34"/>
                <a:cs typeface="Arial Unicode MS" pitchFamily="34"/>
              </a:rPr>
              <a:t>will</a:t>
            </a:r>
            <a:r>
              <a:rPr lang="fr-CA" sz="1800" b="1" dirty="0">
                <a:latin typeface="Calibri" pitchFamily="34"/>
                <a:ea typeface="Arial Unicode MS" pitchFamily="34"/>
                <a:cs typeface="Arial Unicode MS" pitchFamily="34"/>
              </a:rPr>
              <a:t> </a:t>
            </a:r>
            <a:r>
              <a:rPr lang="fr-CA" sz="1800" b="1" dirty="0" err="1">
                <a:latin typeface="Calibri" pitchFamily="34"/>
                <a:ea typeface="Arial Unicode MS" pitchFamily="34"/>
                <a:cs typeface="Arial Unicode MS" pitchFamily="34"/>
              </a:rPr>
              <a:t>always</a:t>
            </a:r>
            <a:r>
              <a:rPr lang="fr-CA" sz="1800" b="1" dirty="0">
                <a:latin typeface="Calibri" pitchFamily="34"/>
                <a:ea typeface="Arial Unicode MS" pitchFamily="34"/>
                <a:cs typeface="Arial Unicode MS" pitchFamily="34"/>
              </a:rPr>
              <a:t> </a:t>
            </a:r>
            <a:r>
              <a:rPr lang="fr-CA" sz="1800" b="1" dirty="0" err="1">
                <a:latin typeface="Calibri" pitchFamily="34"/>
                <a:ea typeface="Arial Unicode MS" pitchFamily="34"/>
                <a:cs typeface="Arial Unicode MS" pitchFamily="34"/>
              </a:rPr>
              <a:t>produce</a:t>
            </a:r>
            <a:r>
              <a:rPr lang="fr-CA" sz="1800" b="1" dirty="0">
                <a:latin typeface="Calibri" pitchFamily="34"/>
                <a:ea typeface="Arial Unicode MS" pitchFamily="34"/>
                <a:cs typeface="Arial Unicode MS" pitchFamily="34"/>
              </a:rPr>
              <a:t> </a:t>
            </a:r>
            <a:r>
              <a:rPr lang="fr-CA" sz="1800" b="1" dirty="0" err="1">
                <a:latin typeface="Calibri" pitchFamily="34"/>
                <a:ea typeface="Arial Unicode MS" pitchFamily="34"/>
                <a:cs typeface="Arial Unicode MS" pitchFamily="34"/>
              </a:rPr>
              <a:t>same</a:t>
            </a:r>
            <a:r>
              <a:rPr lang="fr-CA" sz="1800" b="1" dirty="0">
                <a:latin typeface="Calibri" pitchFamily="34"/>
                <a:ea typeface="Arial Unicode MS" pitchFamily="34"/>
                <a:cs typeface="Arial Unicode MS" pitchFamily="34"/>
              </a:rPr>
              <a:t> </a:t>
            </a:r>
            <a:r>
              <a:rPr lang="fr-CA" sz="1800" b="1" dirty="0" err="1">
                <a:latin typeface="Calibri" pitchFamily="34"/>
                <a:ea typeface="Arial Unicode MS" pitchFamily="34"/>
                <a:cs typeface="Arial Unicode MS" pitchFamily="34"/>
              </a:rPr>
              <a:t>result</a:t>
            </a:r>
            <a:endParaRPr lang="fr-CA" sz="1800" b="1" dirty="0">
              <a:latin typeface="Calibri" pitchFamily="34"/>
              <a:ea typeface="Arial Unicode MS" pitchFamily="34"/>
              <a:cs typeface="Arial Unicode MS" pitchFamily="34"/>
            </a:endParaRPr>
          </a:p>
          <a:p>
            <a:pPr marL="457200" lvl="0" indent="0">
              <a:spcAft>
                <a:spcPts val="2494"/>
              </a:spcAft>
              <a:tabLst/>
            </a:pPr>
            <a:r>
              <a:rPr lang="fr-CA" sz="1800" b="1" dirty="0" err="1">
                <a:latin typeface="Calibri" pitchFamily="34"/>
                <a:ea typeface="Arial Unicode MS" pitchFamily="34"/>
                <a:cs typeface="Arial Unicode MS" pitchFamily="34"/>
              </a:rPr>
              <a:t>Especially</a:t>
            </a:r>
            <a:r>
              <a:rPr lang="fr-CA" sz="1800" b="1" dirty="0">
                <a:latin typeface="Calibri" pitchFamily="34"/>
                <a:ea typeface="Arial Unicode MS" pitchFamily="34"/>
                <a:cs typeface="Arial Unicode MS" pitchFamily="34"/>
              </a:rPr>
              <a:t> </a:t>
            </a:r>
            <a:r>
              <a:rPr lang="fr-CA" sz="1800" b="1" dirty="0" err="1">
                <a:latin typeface="Calibri" pitchFamily="34"/>
                <a:ea typeface="Arial Unicode MS" pitchFamily="34"/>
                <a:cs typeface="Arial Unicode MS" pitchFamily="34"/>
              </a:rPr>
              <a:t>moving</a:t>
            </a:r>
            <a:r>
              <a:rPr lang="fr-CA" sz="1800" b="1" dirty="0">
                <a:latin typeface="Calibri" pitchFamily="34"/>
                <a:ea typeface="Arial Unicode MS" pitchFamily="34"/>
                <a:cs typeface="Arial Unicode MS" pitchFamily="34"/>
              </a:rPr>
              <a:t> code out of </a:t>
            </a:r>
            <a:r>
              <a:rPr lang="fr-CA" sz="1800" b="1" dirty="0" err="1">
                <a:latin typeface="Calibri" pitchFamily="34"/>
                <a:ea typeface="Arial Unicode MS" pitchFamily="34"/>
                <a:cs typeface="Arial Unicode MS" pitchFamily="34"/>
              </a:rPr>
              <a:t>loop</a:t>
            </a:r>
            <a:endParaRPr lang="fr-CA" sz="1800" b="1" dirty="0">
              <a:latin typeface="Calibri" pitchFamily="34"/>
              <a:ea typeface="Arial Unicode MS" pitchFamily="34"/>
              <a:cs typeface="Arial Unicode MS" pitchFamily="34"/>
            </a:endParaRPr>
          </a:p>
          <a:p>
            <a:pPr marL="0" lvl="0" indent="0" hangingPunct="1">
              <a:spcAft>
                <a:spcPts val="0"/>
              </a:spcAft>
              <a:tabLst/>
            </a:pPr>
            <a:r>
              <a:rPr lang="fr-CA" sz="1800" b="1" dirty="0" err="1">
                <a:latin typeface="Calibri" pitchFamily="34"/>
                <a:ea typeface="Arial Unicode MS" pitchFamily="34"/>
                <a:cs typeface="Arial Unicode MS" pitchFamily="34"/>
              </a:rPr>
              <a:t>Sometimes</a:t>
            </a:r>
            <a:r>
              <a:rPr lang="fr-CA" sz="1800" b="1" dirty="0">
                <a:latin typeface="Calibri" pitchFamily="34"/>
                <a:ea typeface="Arial Unicode MS" pitchFamily="34"/>
                <a:cs typeface="Arial Unicode MS" pitchFamily="34"/>
              </a:rPr>
              <a:t> </a:t>
            </a:r>
            <a:r>
              <a:rPr lang="fr-CA" sz="1800" b="1" dirty="0" err="1">
                <a:latin typeface="Calibri" pitchFamily="34"/>
                <a:ea typeface="Arial Unicode MS" pitchFamily="34"/>
                <a:cs typeface="Arial Unicode MS" pitchFamily="34"/>
              </a:rPr>
              <a:t>also</a:t>
            </a:r>
            <a:r>
              <a:rPr lang="fr-CA" sz="1800" b="1" dirty="0">
                <a:latin typeface="Calibri" pitchFamily="34"/>
                <a:ea typeface="Arial Unicode MS" pitchFamily="34"/>
                <a:cs typeface="Arial Unicode MS" pitchFamily="34"/>
              </a:rPr>
              <a:t> </a:t>
            </a:r>
            <a:r>
              <a:rPr lang="fr-CA" sz="1800" b="1" dirty="0" err="1">
                <a:latin typeface="Calibri" pitchFamily="34"/>
                <a:ea typeface="Arial Unicode MS" pitchFamily="34"/>
                <a:cs typeface="Arial Unicode MS" pitchFamily="34"/>
              </a:rPr>
              <a:t>called</a:t>
            </a:r>
            <a:r>
              <a:rPr lang="fr-CA" sz="1800" b="1" dirty="0">
                <a:latin typeface="Calibri" pitchFamily="34"/>
                <a:ea typeface="Arial Unicode MS" pitchFamily="34"/>
                <a:cs typeface="Arial Unicode MS" pitchFamily="34"/>
              </a:rPr>
              <a:t> </a:t>
            </a:r>
            <a:r>
              <a:rPr lang="fr-CA" sz="1800" b="1" dirty="0" err="1">
                <a:latin typeface="Calibri" pitchFamily="34"/>
                <a:ea typeface="Arial Unicode MS" pitchFamily="34"/>
                <a:cs typeface="Arial Unicode MS" pitchFamily="34"/>
              </a:rPr>
              <a:t>precomputation</a:t>
            </a:r>
            <a:r>
              <a:rPr lang="fr-CA" sz="1800" b="1" dirty="0">
                <a:latin typeface="Calibri" pitchFamily="34"/>
                <a:ea typeface="Arial Unicode MS" pitchFamily="34"/>
                <a:cs typeface="Arial Unicode MS" pitchFamily="34"/>
              </a:rPr>
              <a:t> or </a:t>
            </a:r>
            <a:r>
              <a:rPr lang="fr-CA" sz="1800" b="1" dirty="0" err="1">
                <a:latin typeface="Calibri" pitchFamily="34"/>
                <a:ea typeface="Arial Unicode MS" pitchFamily="34"/>
                <a:cs typeface="Arial Unicode MS" pitchFamily="34"/>
              </a:rPr>
              <a:t>hoisting</a:t>
            </a:r>
            <a:r>
              <a:rPr lang="fr-CA" sz="1800" b="1" dirty="0">
                <a:latin typeface="Calibri" pitchFamily="34"/>
                <a:ea typeface="Arial Unicode MS" pitchFamily="34"/>
                <a:cs typeface="Arial Unicode MS" pitchFamily="34"/>
              </a:rPr>
              <a:t>.</a:t>
            </a:r>
          </a:p>
        </p:txBody>
      </p:sp>
      <p:sp>
        <p:nvSpPr>
          <p:cNvPr id="5" name="Rectangle 5"/>
          <p:cNvSpPr/>
          <p:nvPr/>
        </p:nvSpPr>
        <p:spPr>
          <a:xfrm>
            <a:off x="838080" y="5490360"/>
            <a:ext cx="4379040" cy="106235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D5F1CF"/>
          </a:solidFill>
          <a:ln w="12600">
            <a:solidFill>
              <a:srgbClr val="000000"/>
            </a:solidFill>
            <a:prstDash val="solid"/>
            <a:miter/>
          </a:ln>
        </p:spPr>
        <p:txBody>
          <a:bodyPr vert="horz" wrap="square" lIns="90360" tIns="44280" rIns="90360" bIns="44280" anchor="t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0" marR="0" lvl="0" indent="0" algn="l" rtl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1800"/>
            </a:pPr>
            <a:r>
              <a:rPr lang="fr-CA" sz="1600" b="1" i="0" u="none" strike="noStrike" spc="0" baseline="0">
                <a:ln>
                  <a:noFill/>
                </a:ln>
                <a:solidFill>
                  <a:srgbClr val="000000"/>
                </a:solidFill>
                <a:latin typeface="Courier New" pitchFamily="50"/>
                <a:ea typeface="Arial Unicode MS" pitchFamily="2"/>
                <a:cs typeface="Arial Unicode MS" pitchFamily="2"/>
              </a:rPr>
              <a:t>    long j;</a:t>
            </a:r>
          </a:p>
          <a:p>
            <a:pPr marL="0" marR="0" lvl="0" indent="0" algn="l" rtl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1800"/>
            </a:pPr>
            <a:r>
              <a:rPr lang="fr-CA" sz="1600" b="1" i="0" u="none" strike="noStrike" spc="0" baseline="0">
                <a:ln>
                  <a:noFill/>
                </a:ln>
                <a:solidFill>
                  <a:srgbClr val="000000"/>
                </a:solidFill>
                <a:latin typeface="Courier New" pitchFamily="50"/>
                <a:ea typeface="Arial Unicode MS" pitchFamily="2"/>
                <a:cs typeface="Arial Unicode MS" pitchFamily="2"/>
              </a:rPr>
              <a:t>    int ni = </a:t>
            </a:r>
            <a:r>
              <a:rPr lang="fr-CA" sz="1600" b="1" i="0" u="none" strike="noStrike" spc="0" baseline="0">
                <a:ln>
                  <a:noFill/>
                </a:ln>
                <a:solidFill>
                  <a:srgbClr val="FF0000"/>
                </a:solidFill>
                <a:latin typeface="Courier New" pitchFamily="50"/>
                <a:ea typeface="Arial Unicode MS" pitchFamily="2"/>
                <a:cs typeface="Arial Unicode MS" pitchFamily="2"/>
              </a:rPr>
              <a:t>n*i</a:t>
            </a:r>
            <a:r>
              <a:rPr lang="fr-CA" sz="1600" b="1" i="0" u="none" strike="noStrike" spc="0" baseline="0">
                <a:ln>
                  <a:noFill/>
                </a:ln>
                <a:solidFill>
                  <a:srgbClr val="000000"/>
                </a:solidFill>
                <a:latin typeface="Courier New" pitchFamily="50"/>
                <a:ea typeface="Arial Unicode MS" pitchFamily="2"/>
                <a:cs typeface="Arial Unicode MS" pitchFamily="2"/>
              </a:rPr>
              <a:t>;</a:t>
            </a:r>
          </a:p>
          <a:p>
            <a:pPr marL="0" marR="0" lvl="0" indent="0" algn="l" rtl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1800"/>
            </a:pPr>
            <a:r>
              <a:rPr lang="fr-CA" sz="1600" b="1" i="0" u="none" strike="noStrike" spc="0" baseline="0">
                <a:ln>
                  <a:noFill/>
                </a:ln>
                <a:solidFill>
                  <a:srgbClr val="000000"/>
                </a:solidFill>
                <a:latin typeface="Courier New" pitchFamily="50"/>
                <a:ea typeface="Arial Unicode MS" pitchFamily="2"/>
                <a:cs typeface="Arial Unicode MS" pitchFamily="2"/>
              </a:rPr>
              <a:t>    for (j = 0; j &lt; n; j++)</a:t>
            </a:r>
          </a:p>
          <a:p>
            <a:pPr marL="0" marR="0" lvl="0" indent="0" algn="l" rtl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1800"/>
            </a:pPr>
            <a:r>
              <a:rPr lang="fr-CA" sz="1600" b="1" i="0" u="none" strike="noStrike" spc="0" baseline="0">
                <a:ln>
                  <a:noFill/>
                </a:ln>
                <a:solidFill>
                  <a:srgbClr val="000000"/>
                </a:solidFill>
                <a:latin typeface="Courier New" pitchFamily="50"/>
                <a:ea typeface="Arial Unicode MS" pitchFamily="2"/>
                <a:cs typeface="Arial Unicode MS" pitchFamily="2"/>
              </a:rPr>
              <a:t>	a[ni+j] = b[j];</a:t>
            </a:r>
          </a:p>
        </p:txBody>
      </p:sp>
      <p:sp>
        <p:nvSpPr>
          <p:cNvPr id="6" name="Rectangle 7"/>
          <p:cNvSpPr/>
          <p:nvPr/>
        </p:nvSpPr>
        <p:spPr>
          <a:xfrm>
            <a:off x="865799" y="2971800"/>
            <a:ext cx="4323600" cy="17924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6F5BD"/>
          </a:solidFill>
          <a:ln w="12600">
            <a:solidFill>
              <a:srgbClr val="000000"/>
            </a:solidFill>
            <a:prstDash val="solid"/>
            <a:miter/>
          </a:ln>
        </p:spPr>
        <p:txBody>
          <a:bodyPr vert="horz" wrap="none" lIns="90360" tIns="44280" rIns="90360" bIns="44280" anchor="t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1800"/>
            </a:pPr>
            <a:r>
              <a:rPr lang="fr-CA" sz="1600" b="1" i="0" u="none" strike="noStrike" spc="0" baseline="0">
                <a:ln>
                  <a:noFill/>
                </a:ln>
                <a:solidFill>
                  <a:srgbClr val="000000"/>
                </a:solidFill>
                <a:latin typeface="Courier New" pitchFamily="50"/>
                <a:ea typeface="Arial Unicode MS" pitchFamily="2"/>
                <a:cs typeface="Arial Unicode MS" pitchFamily="2"/>
              </a:rPr>
              <a:t>void set_row(double *a, double *b,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1800"/>
            </a:pPr>
            <a:r>
              <a:rPr lang="fr-CA" sz="1600" b="1" i="0" u="none" strike="noStrike" spc="0" baseline="0">
                <a:ln>
                  <a:noFill/>
                </a:ln>
                <a:solidFill>
                  <a:srgbClr val="000000"/>
                </a:solidFill>
                <a:latin typeface="Courier New" pitchFamily="50"/>
                <a:ea typeface="Arial Unicode MS" pitchFamily="2"/>
                <a:cs typeface="Arial Unicode MS" pitchFamily="2"/>
              </a:rPr>
              <a:t>   long i, long n)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1800"/>
            </a:pPr>
            <a:r>
              <a:rPr lang="fr-CA" sz="1600" b="1" i="0" u="none" strike="noStrike" spc="0" baseline="0">
                <a:ln>
                  <a:noFill/>
                </a:ln>
                <a:solidFill>
                  <a:srgbClr val="000000"/>
                </a:solidFill>
                <a:latin typeface="Courier New" pitchFamily="50"/>
                <a:ea typeface="Arial Unicode MS" pitchFamily="2"/>
                <a:cs typeface="Arial Unicode MS" pitchFamily="2"/>
              </a:rPr>
              <a:t>{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1800"/>
            </a:pPr>
            <a:r>
              <a:rPr lang="fr-CA" sz="1600" b="1" i="0" u="none" strike="noStrike" spc="0" baseline="0">
                <a:ln>
                  <a:noFill/>
                </a:ln>
                <a:solidFill>
                  <a:srgbClr val="000000"/>
                </a:solidFill>
                <a:latin typeface="Courier New" pitchFamily="50"/>
                <a:ea typeface="Arial Unicode MS" pitchFamily="2"/>
                <a:cs typeface="Arial Unicode MS" pitchFamily="2"/>
              </a:rPr>
              <a:t>    long j;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1800"/>
            </a:pPr>
            <a:r>
              <a:rPr lang="fr-CA" sz="1600" b="1" i="0" u="none" strike="noStrike" spc="0" baseline="0">
                <a:ln>
                  <a:noFill/>
                </a:ln>
                <a:solidFill>
                  <a:srgbClr val="000000"/>
                </a:solidFill>
                <a:latin typeface="Courier New" pitchFamily="50"/>
                <a:ea typeface="Arial Unicode MS" pitchFamily="2"/>
                <a:cs typeface="Arial Unicode MS" pitchFamily="2"/>
              </a:rPr>
              <a:t>    for (j = 0; j &lt; n; j++)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1800"/>
            </a:pPr>
            <a:r>
              <a:rPr lang="fr-CA" sz="1600" b="1" i="0" u="none" strike="noStrike" spc="0" baseline="0">
                <a:ln>
                  <a:noFill/>
                </a:ln>
                <a:solidFill>
                  <a:srgbClr val="000000"/>
                </a:solidFill>
                <a:latin typeface="Courier New" pitchFamily="50"/>
                <a:ea typeface="Arial Unicode MS" pitchFamily="2"/>
                <a:cs typeface="Arial Unicode MS" pitchFamily="2"/>
              </a:rPr>
              <a:t>	a[</a:t>
            </a:r>
            <a:r>
              <a:rPr lang="fr-CA" sz="1600" b="1" i="0" u="none" strike="noStrike" spc="0" baseline="0">
                <a:ln>
                  <a:noFill/>
                </a:ln>
                <a:solidFill>
                  <a:srgbClr val="FF0000"/>
                </a:solidFill>
                <a:latin typeface="Courier New" pitchFamily="50"/>
                <a:ea typeface="Arial Unicode MS" pitchFamily="2"/>
                <a:cs typeface="Arial Unicode MS" pitchFamily="2"/>
              </a:rPr>
              <a:t>n*i</a:t>
            </a:r>
            <a:r>
              <a:rPr lang="fr-CA" sz="1600" b="1" i="0" u="none" strike="noStrike" spc="0" baseline="0">
                <a:ln>
                  <a:noFill/>
                </a:ln>
                <a:solidFill>
                  <a:srgbClr val="000000"/>
                </a:solidFill>
                <a:latin typeface="Courier New" pitchFamily="50"/>
                <a:ea typeface="Arial Unicode MS" pitchFamily="2"/>
                <a:cs typeface="Arial Unicode MS" pitchFamily="2"/>
              </a:rPr>
              <a:t>+j] = b[j];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1800"/>
            </a:pPr>
            <a:r>
              <a:rPr lang="fr-CA" sz="1600" b="1" i="0" u="none" strike="noStrike" spc="0" baseline="0">
                <a:ln>
                  <a:noFill/>
                </a:ln>
                <a:solidFill>
                  <a:srgbClr val="000000"/>
                </a:solidFill>
                <a:latin typeface="Courier New" pitchFamily="50"/>
                <a:ea typeface="Arial Unicode MS" pitchFamily="2"/>
                <a:cs typeface="Arial Unicode MS" pitchFamily="2"/>
              </a:rPr>
              <a:t>}</a:t>
            </a:r>
          </a:p>
        </p:txBody>
      </p:sp>
      <p:sp>
        <p:nvSpPr>
          <p:cNvPr id="7" name="Down Arrow 6"/>
          <p:cNvSpPr/>
          <p:nvPr/>
        </p:nvSpPr>
        <p:spPr>
          <a:xfrm>
            <a:off x="2362320" y="4917600"/>
            <a:ext cx="1447560" cy="456839"/>
          </a:xfrm>
          <a:custGeom>
            <a:avLst>
              <a:gd name="f0" fmla="val 16200"/>
              <a:gd name="f1" fmla="val 5400"/>
            </a:avLst>
            <a:gdLst>
              <a:gd name="f2" fmla="val w"/>
              <a:gd name="f3" fmla="val h"/>
              <a:gd name="f4" fmla="val 0"/>
              <a:gd name="f5" fmla="val 21600"/>
              <a:gd name="f6" fmla="val 10800"/>
              <a:gd name="f7" fmla="*/ f2 1 21600"/>
              <a:gd name="f8" fmla="*/ f3 1 21600"/>
              <a:gd name="f9" fmla="pin 0 f1 10800"/>
              <a:gd name="f10" fmla="pin 0 f0 21600"/>
              <a:gd name="f11" fmla="val f9"/>
              <a:gd name="f12" fmla="val f10"/>
              <a:gd name="f13" fmla="+- 21600 0 f9"/>
              <a:gd name="f14" fmla="*/ f9 f7 1"/>
              <a:gd name="f15" fmla="*/ f10 f8 1"/>
              <a:gd name="f16" fmla="*/ 0 f8 1"/>
              <a:gd name="f17" fmla="+- 21600 0 f12"/>
              <a:gd name="f18" fmla="*/ f11 f7 1"/>
              <a:gd name="f19" fmla="*/ f13 f7 1"/>
              <a:gd name="f20" fmla="*/ f17 f11 1"/>
              <a:gd name="f21" fmla="*/ f20 1 10800"/>
              <a:gd name="f22" fmla="+- f12 f21 0"/>
              <a:gd name="f23" fmla="*/ f22 f8 1"/>
            </a:gdLst>
            <a:ahLst>
              <a:ahXY gdRefX="f1" minX="f4" maxX="f6" gdRefY="f0" minY="f4" maxY="f5">
                <a:pos x="f14" y="f1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8" t="f16" r="f19" b="f23"/>
            <a:pathLst>
              <a:path w="21600" h="21600">
                <a:moveTo>
                  <a:pt x="f11" y="f4"/>
                </a:moveTo>
                <a:lnTo>
                  <a:pt x="f11" y="f12"/>
                </a:lnTo>
                <a:lnTo>
                  <a:pt x="f4" y="f12"/>
                </a:lnTo>
                <a:lnTo>
                  <a:pt x="f6" y="f5"/>
                </a:lnTo>
                <a:lnTo>
                  <a:pt x="f5" y="f12"/>
                </a:lnTo>
                <a:lnTo>
                  <a:pt x="f13" y="f12"/>
                </a:lnTo>
                <a:lnTo>
                  <a:pt x="f13" y="f4"/>
                </a:lnTo>
                <a:close/>
              </a:path>
            </a:pathLst>
          </a:custGeom>
          <a:solidFill>
            <a:srgbClr val="D9D9D9"/>
          </a:solidFill>
          <a:ln>
            <a:noFill/>
            <a:prstDash val="solid"/>
            <a:tailEnd type="arrow"/>
          </a:ln>
        </p:spPr>
        <p:txBody>
          <a:bodyPr vert="horz" wrap="square" lIns="91440" tIns="45720" rIns="91440" bIns="45720" anchor="ctr" anchorCtr="1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0" marR="0" lvl="0" indent="0" algn="l" rtl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fr-CA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Arial Unicode MS" pitchFamily="2"/>
              <a:cs typeface="Arial Unicode MS" pitchFamily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3126866</TotalTime>
  <Words>843</Words>
  <Application>Microsoft Office PowerPoint</Application>
  <PresentationFormat>On-screen Show (4:3)</PresentationFormat>
  <Paragraphs>148</Paragraphs>
  <Slides>13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Default</vt:lpstr>
      <vt:lpstr>SYSC 5704 Elements of Computer Systems </vt:lpstr>
      <vt:lpstr>Objectives</vt:lpstr>
      <vt:lpstr>Example Matrix Multiplication</vt:lpstr>
      <vt:lpstr>How did they do it?</vt:lpstr>
      <vt:lpstr>The effect of naive coding</vt:lpstr>
      <vt:lpstr>Hint 1 : Use the optimizer!</vt:lpstr>
      <vt:lpstr>Roadblocks </vt:lpstr>
      <vt:lpstr>Hint 2 : Procedure calls </vt:lpstr>
      <vt:lpstr>Hint 3 : Code Motion</vt:lpstr>
      <vt:lpstr>Even worse example!</vt:lpstr>
      <vt:lpstr>Performance</vt:lpstr>
      <vt:lpstr>Hint 4 : Strength Reduction</vt:lpstr>
      <vt:lpstr>Hint 5 : Share Common Subexpressions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SYSC 5704 Elements of Computer Systems</dc:title>
  <dc:creator>Administrator</dc:creator>
  <cp:lastModifiedBy>Greg Franks</cp:lastModifiedBy>
  <cp:revision>16</cp:revision>
  <dcterms:modified xsi:type="dcterms:W3CDTF">2011-11-11T19:18:20Z</dcterms:modified>
</cp:coreProperties>
</file>