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xls" ContentType="application/vnd.ms-exce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1083" r:id="rId2"/>
    <p:sldId id="1085" r:id="rId3"/>
    <p:sldId id="1086" r:id="rId4"/>
    <p:sldId id="1087" r:id="rId5"/>
    <p:sldId id="1088" r:id="rId6"/>
    <p:sldId id="1089" r:id="rId7"/>
    <p:sldId id="1090" r:id="rId8"/>
    <p:sldId id="1091" r:id="rId9"/>
    <p:sldId id="1092" r:id="rId10"/>
    <p:sldId id="1094" r:id="rId11"/>
    <p:sldId id="1024" r:id="rId12"/>
    <p:sldId id="1025" r:id="rId13"/>
    <p:sldId id="1027" r:id="rId14"/>
    <p:sldId id="1028" r:id="rId15"/>
    <p:sldId id="1097" r:id="rId16"/>
    <p:sldId id="1029" r:id="rId17"/>
    <p:sldId id="1079" r:id="rId18"/>
    <p:sldId id="1080" r:id="rId19"/>
    <p:sldId id="1096" r:id="rId20"/>
    <p:sldId id="1030" r:id="rId21"/>
    <p:sldId id="1031" r:id="rId22"/>
    <p:sldId id="1032" r:id="rId23"/>
    <p:sldId id="1033" r:id="rId24"/>
    <p:sldId id="1034" r:id="rId25"/>
    <p:sldId id="1035" r:id="rId26"/>
    <p:sldId id="1036" r:id="rId27"/>
    <p:sldId id="1037" r:id="rId28"/>
    <p:sldId id="1038" r:id="rId29"/>
    <p:sldId id="1039" r:id="rId30"/>
    <p:sldId id="1040" r:id="rId31"/>
    <p:sldId id="1041" r:id="rId32"/>
    <p:sldId id="1042" r:id="rId33"/>
    <p:sldId id="1043" r:id="rId34"/>
    <p:sldId id="1044" r:id="rId35"/>
    <p:sldId id="1045" r:id="rId36"/>
    <p:sldId id="1046" r:id="rId37"/>
    <p:sldId id="1047" r:id="rId38"/>
    <p:sldId id="1048" r:id="rId39"/>
    <p:sldId id="1049" r:id="rId40"/>
    <p:sldId id="1050" r:id="rId41"/>
    <p:sldId id="1051" r:id="rId42"/>
    <p:sldId id="1052" r:id="rId43"/>
    <p:sldId id="1053" r:id="rId44"/>
    <p:sldId id="1054" r:id="rId45"/>
    <p:sldId id="1055" r:id="rId46"/>
    <p:sldId id="1056" r:id="rId47"/>
    <p:sldId id="1057" r:id="rId48"/>
    <p:sldId id="1095" r:id="rId49"/>
    <p:sldId id="1066" r:id="rId50"/>
    <p:sldId id="1081" r:id="rId51"/>
    <p:sldId id="1068" r:id="rId52"/>
    <p:sldId id="1069" r:id="rId53"/>
    <p:sldId id="1070" r:id="rId54"/>
    <p:sldId id="1071" r:id="rId55"/>
    <p:sldId id="1072" r:id="rId56"/>
    <p:sldId id="1073" r:id="rId57"/>
    <p:sldId id="1074" r:id="rId58"/>
    <p:sldId id="1075" r:id="rId59"/>
    <p:sldId id="1082" r:id="rId60"/>
  </p:sldIdLst>
  <p:sldSz cx="9144000" cy="6858000" type="screen4x3"/>
  <p:notesSz cx="7302500" cy="9586913"/>
  <p:custDataLst>
    <p:tags r:id="rId6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8C4040"/>
    <a:srgbClr val="F1C7C7"/>
    <a:srgbClr val="F6F5BD"/>
    <a:srgbClr val="D5F1CF"/>
    <a:srgbClr val="5C5C9A"/>
    <a:srgbClr val="6767A5"/>
    <a:srgbClr val="EDEA77"/>
    <a:srgbClr val="FF9999"/>
    <a:srgbClr val="CDF1C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1" autoAdjust="0"/>
    <p:restoredTop sz="94649" autoAdjust="0"/>
  </p:normalViewPr>
  <p:slideViewPr>
    <p:cSldViewPr snapToObjects="1">
      <p:cViewPr varScale="1">
        <p:scale>
          <a:sx n="100" d="100"/>
          <a:sy n="100" d="100"/>
        </p:scale>
        <p:origin x="-8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17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optimization</a:t>
            </a:r>
          </a:p>
          <a:p>
            <a:pPr lvl="1"/>
            <a:r>
              <a:rPr lang="en-US" dirty="0" smtClean="0"/>
              <a:t>Optimization blocker: Memory aliasing</a:t>
            </a:r>
          </a:p>
          <a:p>
            <a:pPr lvl="1"/>
            <a:r>
              <a:rPr lang="en-US" dirty="0" smtClean="0"/>
              <a:t>Out of order processing: Instruction level parallelism</a:t>
            </a:r>
          </a:p>
          <a:p>
            <a:pPr lvl="1"/>
            <a:r>
              <a:rPr lang="en-US" dirty="0" smtClean="0"/>
              <a:t>Understanding branch prediction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optimization</a:t>
            </a:r>
          </a:p>
          <a:p>
            <a:pPr lvl="1"/>
            <a:r>
              <a:rPr lang="en-US" dirty="0" smtClean="0"/>
              <a:t>Optimization blocker: Memory aliasing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Out of order processing: Instruction level parallelism</a:t>
            </a:r>
          </a:p>
          <a:p>
            <a:pPr lvl="1"/>
            <a:r>
              <a:rPr lang="en-US" dirty="0" smtClean="0"/>
              <a:t>Understanding branch prediction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Example: Compute Factorials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idx="1"/>
          </p:nvPr>
        </p:nvSpPr>
        <p:spPr>
          <a:xfrm>
            <a:off x="4267200" y="1371600"/>
            <a:ext cx="4953000" cy="3048000"/>
          </a:xfrm>
        </p:spPr>
        <p:txBody>
          <a:bodyPr/>
          <a:lstStyle/>
          <a:p>
            <a:pPr marL="347663" indent="-347663" eaLnBrk="1" hangingPunct="1">
              <a:defRPr/>
            </a:pPr>
            <a:r>
              <a:rPr lang="en-US" sz="2000" dirty="0" smtClean="0"/>
              <a:t>Machines</a:t>
            </a:r>
          </a:p>
          <a:p>
            <a:pPr lvl="1" eaLnBrk="1" hangingPunct="1">
              <a:defRPr/>
            </a:pPr>
            <a:r>
              <a:rPr lang="en-US" dirty="0" smtClean="0"/>
              <a:t>Intel Pentium 4 Nocona, 3.2 GHz</a:t>
            </a:r>
          </a:p>
          <a:p>
            <a:pPr lvl="2" eaLnBrk="1" hangingPunct="1">
              <a:defRPr/>
            </a:pPr>
            <a:r>
              <a:rPr lang="en-US" dirty="0" smtClean="0"/>
              <a:t>Fish Machines</a:t>
            </a:r>
          </a:p>
          <a:p>
            <a:pPr lvl="1" eaLnBrk="1" hangingPunct="1">
              <a:defRPr/>
            </a:pPr>
            <a:r>
              <a:rPr lang="en-US" dirty="0" smtClean="0"/>
              <a:t>Intel Core 2, 2.7 GHz</a:t>
            </a:r>
          </a:p>
          <a:p>
            <a:pPr eaLnBrk="1" hangingPunct="1">
              <a:defRPr/>
            </a:pPr>
            <a:r>
              <a:rPr lang="en-US" sz="2000" dirty="0" smtClean="0"/>
              <a:t>Compiler Versions</a:t>
            </a:r>
          </a:p>
          <a:p>
            <a:pPr lvl="1" eaLnBrk="1" hangingPunct="1">
              <a:defRPr/>
            </a:pPr>
            <a:r>
              <a:rPr lang="en-US" dirty="0" smtClean="0"/>
              <a:t>GCC 3.4.2 (current on Fish machines)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00062" y="1524000"/>
            <a:ext cx="3574696" cy="156709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rfact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(n &lt;=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return 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n * </a:t>
            </a:r>
            <a:r>
              <a:rPr lang="en-US" sz="1600" dirty="0" err="1">
                <a:latin typeface="Courier New" pitchFamily="49" charset="0"/>
              </a:rPr>
              <a:t>rfact</a:t>
            </a:r>
            <a:r>
              <a:rPr lang="en-US" sz="1600" dirty="0">
                <a:latin typeface="Courier New" pitchFamily="49" charset="0"/>
              </a:rPr>
              <a:t>(n-1);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500062" y="3485441"/>
            <a:ext cx="3574696" cy="2305759"/>
          </a:xfrm>
          <a:prstGeom prst="rect">
            <a:avLst/>
          </a:prstGeom>
          <a:solidFill>
            <a:srgbClr val="D5F1CF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int fact(int n)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{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    int i;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    int result = 1;</a:t>
            </a:r>
          </a:p>
          <a:p>
            <a:pPr>
              <a:tabLst>
                <a:tab pos="914400" algn="l"/>
                <a:tab pos="2286000" algn="l"/>
              </a:tabLst>
            </a:pPr>
            <a:endParaRPr lang="en-US" sz="1600" dirty="0" err="1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    for (i = n; i &gt; 0; i--)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	result = result * i;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    return result;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graphicFrame>
        <p:nvGraphicFramePr>
          <p:cNvPr id="7" name="Group 108"/>
          <p:cNvGraphicFramePr>
            <a:graphicFrameLocks noGrp="1"/>
          </p:cNvGraphicFramePr>
          <p:nvPr/>
        </p:nvGraphicFramePr>
        <p:xfrm>
          <a:off x="4810651" y="4622682"/>
          <a:ext cx="3124201" cy="1165225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393589"/>
                <a:gridCol w="1032974"/>
                <a:gridCol w="697638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</a:rPr>
                        <a:t>Machine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</a:rPr>
                        <a:t>Nocona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</a:rPr>
                        <a:t>Core 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rfact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15.5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6.0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fact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10.0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3.0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724400" y="4267200"/>
            <a:ext cx="3270447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660033"/>
              </a:buClr>
              <a:defRPr/>
            </a:pPr>
            <a:r>
              <a:rPr lang="en-US" sz="1800" kern="0" dirty="0">
                <a:latin typeface="Calibri" pitchFamily="34" charset="0"/>
              </a:rPr>
              <a:t>Cycles </a:t>
            </a:r>
            <a:r>
              <a:rPr lang="en-US" sz="1800" kern="0" dirty="0" smtClean="0">
                <a:latin typeface="Calibri" pitchFamily="34" charset="0"/>
              </a:rPr>
              <a:t>per element (or per </a:t>
            </a:r>
            <a:r>
              <a:rPr lang="en-US" sz="1800" kern="0" dirty="0" err="1" smtClean="0">
                <a:latin typeface="Calibri" pitchFamily="34" charset="0"/>
              </a:rPr>
              <a:t>mult</a:t>
            </a:r>
            <a:r>
              <a:rPr lang="en-US" sz="1800" kern="0" dirty="0" smtClean="0">
                <a:latin typeface="Calibri" pitchFamily="34" charset="0"/>
              </a:rPr>
              <a:t>)</a:t>
            </a:r>
            <a:endParaRPr lang="en-US" sz="1800" kern="0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6096000"/>
            <a:ext cx="7446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Something changed from Pentium 4 to Core: Details later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Optimization 1: Loop Unrolling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5029200"/>
            <a:ext cx="7721681" cy="1111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Compute more values per iteration</a:t>
            </a:r>
          </a:p>
          <a:p>
            <a:pPr>
              <a:defRPr/>
            </a:pPr>
            <a:r>
              <a:rPr lang="en-US" dirty="0" smtClean="0"/>
              <a:t>Does not help here</a:t>
            </a:r>
          </a:p>
          <a:p>
            <a:pPr>
              <a:defRPr/>
            </a:pPr>
            <a:r>
              <a:rPr lang="en-US" dirty="0" smtClean="0"/>
              <a:t>Why? Branch prediction – details later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95300" y="1433512"/>
            <a:ext cx="4686300" cy="329088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int fact_u3a(int n)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int i;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int result = 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for (i = n; i &gt;= 3; i-=3)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	result =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	  result * i * (i-1) * (i-2);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for (; i &gt; 0; i--)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	result *= i;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return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}</a:t>
            </a:r>
          </a:p>
        </p:txBody>
      </p:sp>
      <p:graphicFrame>
        <p:nvGraphicFramePr>
          <p:cNvPr id="7" name="Group 108"/>
          <p:cNvGraphicFramePr>
            <a:graphicFrameLocks noGrp="1"/>
          </p:cNvGraphicFramePr>
          <p:nvPr/>
        </p:nvGraphicFramePr>
        <p:xfrm>
          <a:off x="5578804" y="3171825"/>
          <a:ext cx="3124201" cy="1552575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355396"/>
                <a:gridCol w="1066800"/>
                <a:gridCol w="702005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Machine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Nocona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Core 2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rfact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15.5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6.0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fact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10.0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3.0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fact_u3a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10.0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3.0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5486400" y="2816343"/>
            <a:ext cx="3270447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660033"/>
              </a:buClr>
              <a:defRPr/>
            </a:pPr>
            <a:r>
              <a:rPr lang="en-US" sz="1800" kern="0" dirty="0">
                <a:latin typeface="Calibri" pitchFamily="34" charset="0"/>
              </a:rPr>
              <a:t>Cycles </a:t>
            </a:r>
            <a:r>
              <a:rPr lang="en-US" sz="1800" kern="0" dirty="0" smtClean="0">
                <a:latin typeface="Calibri" pitchFamily="34" charset="0"/>
              </a:rPr>
              <a:t>per element (or per </a:t>
            </a:r>
            <a:r>
              <a:rPr lang="en-US" sz="1800" kern="0" dirty="0" err="1" smtClean="0">
                <a:latin typeface="Calibri" pitchFamily="34" charset="0"/>
              </a:rPr>
              <a:t>mult</a:t>
            </a:r>
            <a:r>
              <a:rPr lang="en-US" sz="1800" kern="0" dirty="0" smtClean="0">
                <a:latin typeface="Calibri" pitchFamily="34" charset="0"/>
              </a:rPr>
              <a:t>)</a:t>
            </a:r>
            <a:endParaRPr lang="en-US" sz="1800" kern="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435678"/>
            <a:ext cx="8763001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Optimization 2: Multiple Accumulators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5638800"/>
            <a:ext cx="8307387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That seems to help. Can one get even faster?</a:t>
            </a:r>
          </a:p>
          <a:p>
            <a:pPr>
              <a:defRPr/>
            </a:pPr>
            <a:r>
              <a:rPr lang="en-US" dirty="0" smtClean="0"/>
              <a:t>Explanation: instruction level parallelism – details later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90537" y="1381125"/>
            <a:ext cx="4995863" cy="402907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fact_u3b(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n)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result0 = 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result1 = 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result2 = 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&gt;= 3;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-=3)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result0 *=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result1 *= (i-1);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result2 *= (i-2);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&gt;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--)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result0 *=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result0 * result1 * result2;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10" name="Group 108"/>
          <p:cNvGraphicFramePr>
            <a:graphicFrameLocks noGrp="1"/>
          </p:cNvGraphicFramePr>
          <p:nvPr/>
        </p:nvGraphicFramePr>
        <p:xfrm>
          <a:off x="5731204" y="3470275"/>
          <a:ext cx="3124201" cy="1939925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355396"/>
                <a:gridCol w="1066800"/>
                <a:gridCol w="702005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Machine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Nocona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Core 2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rfact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15.5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6.0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fact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10.0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3.0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fact_u3a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10.0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3.0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fact_u3b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3.3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5638800" y="3114793"/>
            <a:ext cx="3270447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660033"/>
              </a:buClr>
              <a:defRPr/>
            </a:pPr>
            <a:r>
              <a:rPr lang="en-US" sz="1800" kern="0" dirty="0">
                <a:latin typeface="Calibri" pitchFamily="34" charset="0"/>
              </a:rPr>
              <a:t>Cycles </a:t>
            </a:r>
            <a:r>
              <a:rPr lang="en-US" sz="1800" kern="0" dirty="0" smtClean="0">
                <a:latin typeface="Calibri" pitchFamily="34" charset="0"/>
              </a:rPr>
              <a:t>per element (or per </a:t>
            </a:r>
            <a:r>
              <a:rPr lang="en-US" sz="1800" kern="0" dirty="0" err="1" smtClean="0">
                <a:latin typeface="Calibri" pitchFamily="34" charset="0"/>
              </a:rPr>
              <a:t>mult</a:t>
            </a:r>
            <a:r>
              <a:rPr lang="en-US" sz="1800" kern="0" dirty="0" smtClean="0">
                <a:latin typeface="Calibri" pitchFamily="34" charset="0"/>
              </a:rPr>
              <a:t>)</a:t>
            </a:r>
            <a:endParaRPr lang="en-US" sz="1800" kern="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Integer/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Branch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FP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Add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FP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Mult</a:t>
            </a: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/Div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latin typeface="Calibri" pitchFamily="34" charset="0"/>
              </a:rPr>
              <a:t>Instructions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General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Integer</a:t>
            </a: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Superscalar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Definition:</a:t>
            </a:r>
            <a:r>
              <a:rPr lang="en-US" dirty="0" smtClean="0"/>
              <a:t> A superscalar processor can issue and execute </a:t>
            </a:r>
            <a:r>
              <a:rPr lang="en-US" i="1" dirty="0" smtClean="0">
                <a:solidFill>
                  <a:srgbClr val="990000"/>
                </a:solidFill>
              </a:rPr>
              <a:t>multiple instructions in one cycle</a:t>
            </a:r>
            <a:r>
              <a:rPr lang="en-US" dirty="0" smtClean="0"/>
              <a:t>. The instructions are retrieved from a sequential instruction stream and are usually scheduled dynamically.</a:t>
            </a:r>
          </a:p>
          <a:p>
            <a:endParaRPr lang="en-US" dirty="0" smtClean="0"/>
          </a:p>
          <a:p>
            <a:r>
              <a:rPr lang="en-US" dirty="0" smtClean="0"/>
              <a:t>Benefit: without programming effort, superscalar processor can take advantage of the </a:t>
            </a:r>
            <a:r>
              <a:rPr lang="en-US" i="1" dirty="0" smtClean="0">
                <a:solidFill>
                  <a:srgbClr val="990000"/>
                </a:solidFill>
              </a:rPr>
              <a:t>instruction level parallelism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smtClean="0"/>
              <a:t>that most programs have</a:t>
            </a:r>
          </a:p>
          <a:p>
            <a:endParaRPr lang="en-US" dirty="0" smtClean="0"/>
          </a:p>
          <a:p>
            <a:r>
              <a:rPr lang="en-US" dirty="0" smtClean="0"/>
              <a:t>Most CPUs since about 1998 are superscalar.</a:t>
            </a:r>
          </a:p>
          <a:p>
            <a:r>
              <a:rPr lang="en-US" dirty="0" smtClean="0"/>
              <a:t>Intel: since Pentium Pro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020" y="493713"/>
            <a:ext cx="7373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Pentium 4 Nocona CPU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7387" cy="5029200"/>
          </a:xfrm>
        </p:spPr>
        <p:txBody>
          <a:bodyPr/>
          <a:lstStyle/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 smtClean="0"/>
              <a:t>Multiple instructions can execute in parallel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load,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store,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2 simple integer (one may be branch)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complex integer (multiply/divide)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FP/SSE3 unit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FP move (does all conversions)</a:t>
            </a:r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endParaRPr lang="en-US" dirty="0" smtClean="0"/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 smtClean="0"/>
              <a:t>Some instructions take &gt; 1 cycle, but can be pipelined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i="1" dirty="0" smtClean="0">
                <a:solidFill>
                  <a:srgbClr val="C00000"/>
                </a:solidFill>
              </a:rPr>
              <a:t>Instruction	Latency	Cycles/Issue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Load / Store	5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Integer Multiply	10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Integer/Long Divide	36/106	36/106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Single/Double FP Multiply	7	2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Single/Double FP Add	5	2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Single/Double FP Divide	32/46	32/46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versus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076325"/>
          </a:xfrm>
        </p:spPr>
        <p:txBody>
          <a:bodyPr/>
          <a:lstStyle/>
          <a:p>
            <a:pPr marL="342900" lvl="1" indent="-342900">
              <a:buSzPct val="60000"/>
              <a:buFont typeface="Wingdings 2" pitchFamily="18" charset="2"/>
              <a:buChar char="¢"/>
            </a:pPr>
            <a:r>
              <a:rPr lang="en-US" sz="2400" b="1" dirty="0" smtClean="0"/>
              <a:t>Last slide:		</a:t>
            </a:r>
            <a:r>
              <a:rPr lang="en-US" sz="1800" b="1" i="1" dirty="0" smtClean="0">
                <a:solidFill>
                  <a:srgbClr val="C00000"/>
                </a:solidFill>
              </a:rPr>
              <a:t>latency		cycles/issue</a:t>
            </a:r>
          </a:p>
          <a:p>
            <a:pPr marL="342900" lvl="1" indent="-342900">
              <a:buSzPct val="60000"/>
              <a:buNone/>
            </a:pPr>
            <a:r>
              <a:rPr lang="en-US" sz="1800" dirty="0" smtClean="0"/>
              <a:t>	Integer Multiply	10		1</a:t>
            </a:r>
          </a:p>
          <a:p>
            <a:pPr marL="342900" lvl="1" indent="-342900">
              <a:buSzPct val="60000"/>
              <a:buNone/>
            </a:pPr>
            <a:endParaRPr lang="en-US" sz="2400" dirty="0" smtClean="0"/>
          </a:p>
          <a:p>
            <a:pPr marL="342900" lvl="1" indent="-342900">
              <a:buSzPct val="60000"/>
              <a:buNone/>
            </a:pPr>
            <a:endParaRPr lang="en-US" sz="1800" dirty="0" smtClean="0"/>
          </a:p>
          <a:p>
            <a:pPr marL="342900" lvl="1" indent="-342900">
              <a:buSzPct val="60000"/>
              <a:buNone/>
            </a:pPr>
            <a:endParaRPr lang="en-US" sz="1800" dirty="0" smtClean="0"/>
          </a:p>
          <a:p>
            <a:pPr marL="342900" lvl="1" indent="-342900">
              <a:buSzPct val="60000"/>
              <a:buNone/>
            </a:pPr>
            <a:endParaRPr lang="en-US" sz="1800" dirty="0" smtClean="0"/>
          </a:p>
          <a:p>
            <a:pPr marL="342900" lvl="1" indent="-342900">
              <a:buSzPct val="60000"/>
              <a:buNone/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1600200" y="2667000"/>
            <a:ext cx="11430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Step 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 cycle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124200" y="2667000"/>
            <a:ext cx="11430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Step 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 cycle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376489" y="2667000"/>
            <a:ext cx="11430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Step 10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 cycle</a:t>
            </a:r>
          </a:p>
        </p:txBody>
      </p:sp>
      <p:cxnSp>
        <p:nvCxnSpPr>
          <p:cNvPr id="8" name="Straight Arrow Connector 7"/>
          <p:cNvCxnSpPr>
            <a:endCxn id="4" idx="1"/>
          </p:cNvCxnSpPr>
          <p:nvPr/>
        </p:nvCxnSpPr>
        <p:spPr bwMode="auto">
          <a:xfrm flipV="1">
            <a:off x="762000" y="3048000"/>
            <a:ext cx="838200" cy="31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 bwMode="auto">
          <a:xfrm>
            <a:off x="2743200" y="3048000"/>
            <a:ext cx="3810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5" idx="3"/>
          </p:cNvCxnSpPr>
          <p:nvPr/>
        </p:nvCxnSpPr>
        <p:spPr bwMode="auto">
          <a:xfrm>
            <a:off x="4267200" y="3048000"/>
            <a:ext cx="3810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endCxn id="6" idx="1"/>
          </p:cNvCxnSpPr>
          <p:nvPr/>
        </p:nvCxnSpPr>
        <p:spPr bwMode="auto">
          <a:xfrm>
            <a:off x="5919289" y="3048000"/>
            <a:ext cx="4572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7519489" y="3049588"/>
            <a:ext cx="1014911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821540" y="3048000"/>
            <a:ext cx="914400" cy="3176"/>
          </a:xfrm>
          <a:prstGeom prst="line">
            <a:avLst/>
          </a:prstGeom>
          <a:noFill/>
          <a:ln w="41275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395615" y="3876675"/>
            <a:ext cx="789622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US" kern="0" dirty="0" smtClean="0">
                <a:latin typeface="Calibri" pitchFamily="34" charset="0"/>
              </a:rPr>
              <a:t>Consequence:</a:t>
            </a:r>
          </a:p>
          <a:p>
            <a:pPr marL="800100" lvl="2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How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fast can 10 independent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int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mults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be executed?</a:t>
            </a:r>
          </a:p>
          <a:p>
            <a:pPr marL="800100" lvl="2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b="0" kern="0" dirty="0" smtClean="0">
                <a:latin typeface="Calibri" pitchFamily="34" charset="0"/>
              </a:rPr>
              <a:t>	</a:t>
            </a:r>
            <a:r>
              <a:rPr lang="en-US" sz="1800" kern="0" dirty="0" smtClean="0">
                <a:latin typeface="Courier New" pitchFamily="49" charset="0"/>
                <a:cs typeface="Courier New" pitchFamily="49" charset="0"/>
              </a:rPr>
              <a:t>t1 = t2*t3; t4 = t5*t6; …</a:t>
            </a:r>
            <a:endParaRPr kumimoji="0" lang="en-US" sz="18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800100" lvl="2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lang="en-US" sz="1800" b="0" kern="0" baseline="0" dirty="0" smtClean="0">
                <a:latin typeface="Calibri" pitchFamily="34" charset="0"/>
              </a:rPr>
              <a:t>How fast can 10 sequentially dependent</a:t>
            </a:r>
            <a:r>
              <a:rPr lang="en-US" sz="1800" b="0" kern="0" dirty="0" smtClean="0">
                <a:latin typeface="Calibri" pitchFamily="34" charset="0"/>
              </a:rPr>
              <a:t> </a:t>
            </a:r>
            <a:r>
              <a:rPr lang="en-US" sz="1800" b="0" kern="0" dirty="0" err="1" smtClean="0">
                <a:latin typeface="Calibri" pitchFamily="34" charset="0"/>
              </a:rPr>
              <a:t>int</a:t>
            </a:r>
            <a:r>
              <a:rPr lang="en-US" sz="1800" b="0" kern="0" dirty="0" smtClean="0">
                <a:latin typeface="Calibri" pitchFamily="34" charset="0"/>
              </a:rPr>
              <a:t> </a:t>
            </a:r>
            <a:r>
              <a:rPr lang="en-US" sz="1800" b="0" kern="0" dirty="0" err="1" smtClean="0">
                <a:latin typeface="Calibri" pitchFamily="34" charset="0"/>
              </a:rPr>
              <a:t>mults</a:t>
            </a:r>
            <a:r>
              <a:rPr lang="en-US" sz="1800" b="0" kern="0" dirty="0" smtClean="0">
                <a:latin typeface="Calibri" pitchFamily="34" charset="0"/>
              </a:rPr>
              <a:t> be executed?</a:t>
            </a:r>
            <a:br>
              <a:rPr lang="en-US" sz="1800" b="0" kern="0" dirty="0" smtClean="0">
                <a:latin typeface="Calibri" pitchFamily="34" charset="0"/>
              </a:rPr>
            </a:br>
            <a:r>
              <a:rPr lang="en-US" sz="1800" kern="0" dirty="0" smtClean="0">
                <a:latin typeface="Courier New" pitchFamily="49" charset="0"/>
                <a:cs typeface="Courier New" pitchFamily="49" charset="0"/>
              </a:rPr>
              <a:t>t1 = t2*t3; t4 = t5*t1; t6 = t7*t4; …</a:t>
            </a:r>
          </a:p>
          <a:p>
            <a:pPr marL="800100" lvl="2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endParaRPr lang="en-US" sz="1800" kern="0" dirty="0" smtClean="0">
              <a:latin typeface="Courier New" pitchFamily="49" charset="0"/>
              <a:cs typeface="Courier New" pitchFamily="49" charset="0"/>
            </a:endParaRPr>
          </a:p>
          <a:p>
            <a:pPr marL="3429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lang="en-US" kern="0" dirty="0" smtClean="0">
                <a:latin typeface="Calibri" pitchFamily="34" charset="0"/>
              </a:rPr>
              <a:t>Major problem for fast execution: </a:t>
            </a:r>
            <a:r>
              <a:rPr lang="en-US" kern="0" dirty="0" smtClean="0">
                <a:solidFill>
                  <a:srgbClr val="990000"/>
                </a:solidFill>
                <a:latin typeface="Calibri" pitchFamily="34" charset="0"/>
              </a:rPr>
              <a:t>Keep pipelines filled</a:t>
            </a:r>
          </a:p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936620" y="1649060"/>
            <a:ext cx="1929311" cy="2133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Bounds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190999"/>
            <a:ext cx="7896225" cy="2143125"/>
          </a:xfrm>
        </p:spPr>
        <p:txBody>
          <a:bodyPr/>
          <a:lstStyle/>
          <a:p>
            <a:r>
              <a:rPr lang="en-US" dirty="0" smtClean="0"/>
              <a:t>How many cycles at least if</a:t>
            </a:r>
          </a:p>
          <a:p>
            <a:pPr lvl="1"/>
            <a:r>
              <a:rPr lang="en-US" dirty="0" smtClean="0"/>
              <a:t>Function requires n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mults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Function requires n float adds?</a:t>
            </a:r>
          </a:p>
          <a:p>
            <a:pPr lvl="1"/>
            <a:r>
              <a:rPr lang="en-US" dirty="0" smtClean="0"/>
              <a:t>Function requires n float ops (adds and </a:t>
            </a:r>
            <a:r>
              <a:rPr lang="en-US" dirty="0" err="1" smtClean="0"/>
              <a:t>mults</a:t>
            </a:r>
            <a:r>
              <a:rPr lang="en-US" dirty="0" smtClean="0"/>
              <a:t>)?</a:t>
            </a:r>
          </a:p>
        </p:txBody>
      </p:sp>
      <p:sp>
        <p:nvSpPr>
          <p:cNvPr id="4" name="Rectangle 3"/>
          <p:cNvSpPr/>
          <p:nvPr/>
        </p:nvSpPr>
        <p:spPr>
          <a:xfrm>
            <a:off x="389895" y="883045"/>
            <a:ext cx="7896225" cy="292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lvl="0" indent="-341313" defTabSz="895350" eaLnBrk="1" hangingPunct="1">
              <a:lnSpc>
                <a:spcPct val="85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114300" algn="l"/>
                <a:tab pos="5314950" algn="r"/>
                <a:tab pos="7258050" algn="r"/>
              </a:tabLst>
              <a:defRPr/>
            </a:pPr>
            <a:endParaRPr lang="en-US" kern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341313" lvl="0" indent="-341313" defTabSz="895350" eaLnBrk="1" hangingPunct="1">
              <a:lnSpc>
                <a:spcPct val="85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kern="0" dirty="0" smtClean="0">
                <a:solidFill>
                  <a:srgbClr val="000000"/>
                </a:solidFill>
                <a:latin typeface="Calibri" pitchFamily="34" charset="0"/>
              </a:rPr>
              <a:t>Latency and throughput of instructions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i="1" kern="0" dirty="0" smtClean="0">
                <a:solidFill>
                  <a:srgbClr val="C00000"/>
                </a:solidFill>
                <a:latin typeface="Calibri" pitchFamily="34" charset="0"/>
              </a:rPr>
              <a:t>Instruction	Latency	Cycles/Issue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0" kern="0" dirty="0" smtClean="0">
                <a:solidFill>
                  <a:srgbClr val="000000"/>
                </a:solidFill>
                <a:latin typeface="Calibri" pitchFamily="34" charset="0"/>
              </a:rPr>
              <a:t>Load / Store	5	1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0" kern="0" dirty="0" smtClean="0">
                <a:solidFill>
                  <a:srgbClr val="000000"/>
                </a:solidFill>
                <a:latin typeface="Calibri" pitchFamily="34" charset="0"/>
              </a:rPr>
              <a:t>Integer Multiply	10	1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Calibri" pitchFamily="34" charset="0"/>
              </a:rPr>
              <a:t>Integer/Long Divide	36/106	36/106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0" kern="0" dirty="0" smtClean="0">
                <a:solidFill>
                  <a:srgbClr val="000000"/>
                </a:solidFill>
                <a:latin typeface="Calibri" pitchFamily="34" charset="0"/>
              </a:rPr>
              <a:t>Single/Double FP Multiply	7	2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0" kern="0" dirty="0" smtClean="0">
                <a:solidFill>
                  <a:srgbClr val="000000"/>
                </a:solidFill>
                <a:latin typeface="Calibri" pitchFamily="34" charset="0"/>
              </a:rPr>
              <a:t>Single/Double FP Add	5	2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Calibri" pitchFamily="34" charset="0"/>
              </a:rPr>
              <a:t>Single/Double FP Divide	32/46	32/46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in Numerical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 smtClean="0"/>
              <a:t>Numerical computing = </a:t>
            </a:r>
            <a:br>
              <a:rPr lang="en-US" dirty="0" smtClean="0"/>
            </a:br>
            <a:r>
              <a:rPr lang="en-US" dirty="0" smtClean="0"/>
              <a:t>computing dominated by floating point operations</a:t>
            </a:r>
          </a:p>
          <a:p>
            <a:r>
              <a:rPr lang="en-US" dirty="0" smtClean="0"/>
              <a:t>Example: Matrix multiplication</a:t>
            </a:r>
          </a:p>
          <a:p>
            <a:endParaRPr lang="en-US" dirty="0" smtClean="0"/>
          </a:p>
          <a:p>
            <a:r>
              <a:rPr lang="en-US" dirty="0" smtClean="0"/>
              <a:t>Performance measure: </a:t>
            </a:r>
            <a:br>
              <a:rPr lang="en-US" dirty="0" smtClean="0"/>
            </a:br>
            <a:r>
              <a:rPr lang="en-US" dirty="0" smtClean="0"/>
              <a:t>Floating point operations per second (flop/s)</a:t>
            </a:r>
          </a:p>
          <a:p>
            <a:pPr lvl="1"/>
            <a:r>
              <a:rPr lang="en-US" dirty="0" smtClean="0"/>
              <a:t>Counting only floating point adds and </a:t>
            </a:r>
            <a:r>
              <a:rPr lang="en-US" dirty="0" err="1" smtClean="0"/>
              <a:t>mults</a:t>
            </a:r>
            <a:endParaRPr lang="en-US" dirty="0" smtClean="0"/>
          </a:p>
          <a:p>
            <a:pPr lvl="1"/>
            <a:r>
              <a:rPr lang="en-US" dirty="0" smtClean="0"/>
              <a:t>Higher is better</a:t>
            </a:r>
          </a:p>
          <a:p>
            <a:pPr lvl="1"/>
            <a:r>
              <a:rPr lang="en-US" dirty="0" smtClean="0"/>
              <a:t>Like inverse runtime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Theoretical scalar (no vector SSE) peak performance on fish machines?</a:t>
            </a:r>
          </a:p>
          <a:p>
            <a:pPr lvl="1"/>
            <a:r>
              <a:rPr lang="en-US" dirty="0" smtClean="0"/>
              <a:t>3.2 Gflop/s = 3200 </a:t>
            </a:r>
            <a:r>
              <a:rPr lang="en-US" dirty="0" err="1" smtClean="0"/>
              <a:t>Mflop</a:t>
            </a:r>
            <a:r>
              <a:rPr lang="en-US" dirty="0" smtClean="0"/>
              <a:t>/s. </a:t>
            </a:r>
            <a:r>
              <a:rPr lang="en-US" b="1" i="1" dirty="0" smtClean="0">
                <a:solidFill>
                  <a:srgbClr val="C00000"/>
                </a:solidFill>
              </a:rPr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7948782" cy="762000"/>
          </a:xfrm>
          <a:noFill/>
          <a:ln/>
        </p:spPr>
        <p:txBody>
          <a:bodyPr/>
          <a:lstStyle/>
          <a:p>
            <a:r>
              <a:rPr lang="en-US" dirty="0" smtClean="0"/>
              <a:t>Optimization Blocker: Memory Aliasing</a:t>
            </a:r>
            <a:endParaRPr lang="en-US" dirty="0"/>
          </a:p>
        </p:txBody>
      </p:sp>
      <p:sp>
        <p:nvSpPr>
          <p:cNvPr id="77415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62479" y="5486400"/>
            <a:ext cx="8307387" cy="806450"/>
          </a:xfrm>
        </p:spPr>
        <p:txBody>
          <a:bodyPr/>
          <a:lstStyle/>
          <a:p>
            <a:r>
              <a:rPr lang="en-US" dirty="0"/>
              <a:t>Code updates </a:t>
            </a:r>
            <a:r>
              <a:rPr lang="en-US" dirty="0">
                <a:latin typeface="Courier New" pitchFamily="49" charset="0"/>
              </a:rPr>
              <a:t>b[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</a:t>
            </a:r>
            <a:r>
              <a:rPr lang="en-US" dirty="0"/>
              <a:t> </a:t>
            </a:r>
            <a:r>
              <a:rPr lang="en-US" dirty="0" smtClean="0"/>
              <a:t>(= memory access) on </a:t>
            </a:r>
            <a:r>
              <a:rPr lang="en-US" dirty="0"/>
              <a:t>every iteration</a:t>
            </a:r>
          </a:p>
          <a:p>
            <a:r>
              <a:rPr lang="en-US" dirty="0"/>
              <a:t>Why couldn’t compiler optimize this away?</a:t>
            </a:r>
          </a:p>
        </p:txBody>
      </p:sp>
      <p:sp>
        <p:nvSpPr>
          <p:cNvPr id="774147" name="Rectangle 3"/>
          <p:cNvSpPr>
            <a:spLocks noChangeArrowheads="1"/>
          </p:cNvSpPr>
          <p:nvPr/>
        </p:nvSpPr>
        <p:spPr bwMode="auto">
          <a:xfrm>
            <a:off x="457200" y="3657600"/>
            <a:ext cx="5873750" cy="16351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# sum_rows1 inner loop</a:t>
            </a:r>
          </a:p>
          <a:p>
            <a:r>
              <a:rPr lang="en-US" sz="1400" dirty="0">
                <a:latin typeface="Courier New" pitchFamily="49" charset="0"/>
              </a:rPr>
              <a:t>.L53: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	(%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), %xmm0		# FP add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$8, %</a:t>
            </a:r>
            <a:r>
              <a:rPr lang="en-US" sz="1400" dirty="0" err="1">
                <a:latin typeface="Courier New" pitchFamily="49" charset="0"/>
              </a:rPr>
              <a:t>rcx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decq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rax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%xmm0, (%rsi,%r8,8)	# FP store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	.L53</a:t>
            </a:r>
          </a:p>
        </p:txBody>
      </p:sp>
      <p:sp>
        <p:nvSpPr>
          <p:cNvPr id="774148" name="Line 4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4151" name="Rectangle 7"/>
          <p:cNvSpPr>
            <a:spLocks noChangeArrowheads="1"/>
          </p:cNvSpPr>
          <p:nvPr/>
        </p:nvSpPr>
        <p:spPr bwMode="auto">
          <a:xfrm>
            <a:off x="457200" y="1231900"/>
            <a:ext cx="5123196" cy="224420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Sums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rows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of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x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n matrix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a 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   and stores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7734300" y="175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5902308" y="232050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324600" y="1459468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20" name="Right Arrow 19"/>
          <p:cNvSpPr/>
          <p:nvPr/>
        </p:nvSpPr>
        <p:spPr bwMode="auto">
          <a:xfrm flipH="1">
            <a:off x="6781800" y="1956756"/>
            <a:ext cx="658534" cy="6858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97366" y="2031522"/>
            <a:ext cx="352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chemeClr val="bg1"/>
                </a:solidFill>
                <a:latin typeface="Calibri" pitchFamily="34" charset="0"/>
              </a:rPr>
              <a:t>Σ</a:t>
            </a:r>
            <a:endParaRPr lang="en-US" sz="28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415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2" y="493713"/>
            <a:ext cx="7373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Nocona vs. Core 2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673" y="1146830"/>
            <a:ext cx="8307387" cy="5454650"/>
          </a:xfrm>
        </p:spPr>
        <p:txBody>
          <a:bodyPr/>
          <a:lstStyle/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 smtClean="0"/>
              <a:t>Nocona (3.2 GHz) (Saltwater fish machines)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i="1" dirty="0" smtClean="0">
                <a:solidFill>
                  <a:srgbClr val="C00000"/>
                </a:solidFill>
              </a:rPr>
              <a:t>Instruction	Latency	Cycles/Issue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Load / Store	5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Integer Multiply	10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Integer/Long Divide	36/106	36/106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Single/Double FP Multiply	7	2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Single/Double FP Add	5	2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Single/Double FP Divide	32/46	32/46</a:t>
            </a:r>
          </a:p>
          <a:p>
            <a:pPr marL="201613" indent="-222250" defTabSz="895350" eaLnBrk="1" hangingPunct="1">
              <a:lnSpc>
                <a:spcPct val="90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endParaRPr lang="en-US" dirty="0" smtClean="0"/>
          </a:p>
          <a:p>
            <a:pPr marL="341313" lvl="1" indent="-341313" defTabSz="895350">
              <a:lnSpc>
                <a:spcPct val="90000"/>
              </a:lnSpc>
              <a:buSzPct val="60000"/>
              <a:buFont typeface="Wingdings 2" pitchFamily="18" charset="2"/>
              <a:buChar char="¢"/>
              <a:tabLst>
                <a:tab pos="5314950" algn="r"/>
                <a:tab pos="7258050" algn="r"/>
              </a:tabLst>
              <a:defRPr/>
            </a:pPr>
            <a:r>
              <a:rPr lang="en-US" sz="2400" b="1" dirty="0" smtClean="0">
                <a:ea typeface="+mn-ea"/>
                <a:cs typeface="+mn-cs"/>
              </a:rPr>
              <a:t>Core 2 (2.7 GHz) (Recent Intel microprocessors)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i="1" dirty="0" smtClean="0">
                <a:solidFill>
                  <a:srgbClr val="C00000"/>
                </a:solidFill>
              </a:rPr>
              <a:t>Instruction	Latency	Cycles/Issue</a:t>
            </a:r>
            <a:r>
              <a:rPr lang="en-US" dirty="0" smtClean="0"/>
              <a:t>	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Load / Store	5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Integer Multiply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Integer/Long Divide	18/50	18/50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Single/Double FP Multiply	4/5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Single/Double FP Add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Single/Double FP Divide	18/32	18/32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457200"/>
            <a:ext cx="56896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Instruction Control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600450"/>
            <a:ext cx="8458200" cy="3105150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 smtClean="0"/>
              <a:t>Grabs instruction bytes from memory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Based on current PC + predicted targets for predicted branches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Hardware dynamically guesses whether branches taken/not taken and </a:t>
            </a:r>
            <a:br>
              <a:rPr lang="en-US" sz="1800" dirty="0" smtClean="0"/>
            </a:br>
            <a:r>
              <a:rPr lang="en-US" sz="1800" dirty="0" smtClean="0"/>
              <a:t>(possibly) branch target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 smtClean="0"/>
              <a:t>Translates instructions into </a:t>
            </a:r>
            <a:r>
              <a:rPr lang="en-US" sz="2000" i="1" dirty="0" smtClean="0"/>
              <a:t>micro-operations </a:t>
            </a:r>
            <a:r>
              <a:rPr lang="en-US" sz="2000" dirty="0" smtClean="0"/>
              <a:t>(for CISC style CPUs)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Micro-op = primitive step required to perform instruction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Typical instruction requires 1–3 operations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 smtClean="0"/>
              <a:t>Converts register references into </a:t>
            </a:r>
            <a:r>
              <a:rPr lang="en-US" sz="2000" i="1" dirty="0" smtClean="0"/>
              <a:t>tags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Abstract identifier linking destination of one operation with sources of later operations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52400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6442075" y="1752600"/>
            <a:ext cx="1303337" cy="10668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422433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422433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22" name="Line 15"/>
          <p:cNvSpPr>
            <a:spLocks noChangeShapeType="1"/>
          </p:cNvSpPr>
          <p:nvPr/>
        </p:nvSpPr>
        <p:spPr bwMode="auto">
          <a:xfrm>
            <a:off x="5381625" y="190500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 flipH="1">
            <a:off x="538162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4802187" y="28194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5496280" y="1635100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539216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latin typeface="Calibri" pitchFamily="34" charset="0"/>
              </a:rPr>
              <a:t>Instructions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478256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28" name="Rectangle 48"/>
          <p:cNvSpPr>
            <a:spLocks noChangeArrowheads="1"/>
          </p:cNvSpPr>
          <p:nvPr/>
        </p:nvSpPr>
        <p:spPr bwMode="auto">
          <a:xfrm>
            <a:off x="277812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29" name="Rectangle 49"/>
          <p:cNvSpPr>
            <a:spLocks noChangeArrowheads="1"/>
          </p:cNvSpPr>
          <p:nvPr/>
        </p:nvSpPr>
        <p:spPr bwMode="auto">
          <a:xfrm>
            <a:off x="297180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30" name="Line 50"/>
          <p:cNvSpPr>
            <a:spLocks noChangeShapeType="1"/>
          </p:cNvSpPr>
          <p:nvPr/>
        </p:nvSpPr>
        <p:spPr bwMode="auto">
          <a:xfrm>
            <a:off x="229552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1" name="Line 53"/>
          <p:cNvSpPr>
            <a:spLocks noChangeShapeType="1"/>
          </p:cNvSpPr>
          <p:nvPr/>
        </p:nvSpPr>
        <p:spPr bwMode="auto">
          <a:xfrm>
            <a:off x="374173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Freeform 54"/>
          <p:cNvSpPr>
            <a:spLocks/>
          </p:cNvSpPr>
          <p:nvPr/>
        </p:nvSpPr>
        <p:spPr bwMode="auto">
          <a:xfrm>
            <a:off x="383857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7818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Translating into Micro-Operations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2522537"/>
            <a:ext cx="8281987" cy="2963863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Goal: Each operation utilizes single functional unit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Requires: Load, integer arithmetic, store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Exact form and format of operations is trade secret</a:t>
            </a:r>
          </a:p>
        </p:txBody>
      </p:sp>
      <p:sp>
        <p:nvSpPr>
          <p:cNvPr id="15364" name="Rectangle 4" descr="50%"/>
          <p:cNvSpPr>
            <a:spLocks noChangeArrowheads="1"/>
          </p:cNvSpPr>
          <p:nvPr/>
        </p:nvSpPr>
        <p:spPr bwMode="auto">
          <a:xfrm>
            <a:off x="1271587" y="1600200"/>
            <a:ext cx="5662613" cy="3667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  <a:tab pos="3721100" algn="l"/>
              </a:tabLst>
            </a:pPr>
            <a:r>
              <a:rPr lang="en-US" sz="1800">
                <a:latin typeface="Courier New" pitchFamily="49" charset="0"/>
              </a:rPr>
              <a:t>  imulq %rax, 8(%rbx,%rdx,4)</a:t>
            </a: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1243013" y="3429000"/>
            <a:ext cx="5638800" cy="950913"/>
          </a:xfrm>
          <a:prstGeom prst="rect">
            <a:avLst/>
          </a:prstGeom>
          <a:solidFill>
            <a:srgbClr val="D5F1CF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228600" algn="l"/>
                <a:tab pos="3721100" algn="l"/>
              </a:tabLst>
            </a:pPr>
            <a:r>
              <a:rPr lang="en-US" sz="1800">
                <a:latin typeface="Courier New" pitchFamily="49" charset="0"/>
              </a:rPr>
              <a:t>load 8(%rbx,%rdx,4) 	</a:t>
            </a:r>
            <a:r>
              <a:rPr lang="en-US" sz="1800">
                <a:latin typeface="Courier New" pitchFamily="49" charset="0"/>
                <a:sym typeface="Wingdings" pitchFamily="2" charset="2"/>
              </a:rPr>
              <a:t> 	temp1</a:t>
            </a:r>
          </a:p>
          <a:p>
            <a:pPr>
              <a:tabLst>
                <a:tab pos="228600" algn="l"/>
                <a:tab pos="3721100" algn="l"/>
              </a:tabLst>
            </a:pPr>
            <a:r>
              <a:rPr lang="en-US" sz="1800">
                <a:latin typeface="Courier New" pitchFamily="49" charset="0"/>
                <a:sym typeface="Wingdings" pitchFamily="2" charset="2"/>
              </a:rPr>
              <a:t>imulq %rax, temp1    	 	temp2</a:t>
            </a:r>
          </a:p>
          <a:p>
            <a:pPr>
              <a:tabLst>
                <a:tab pos="228600" algn="l"/>
                <a:tab pos="3721100" algn="l"/>
              </a:tabLst>
            </a:pPr>
            <a:r>
              <a:rPr lang="en-US" sz="1800">
                <a:latin typeface="Courier New" pitchFamily="49" charset="0"/>
                <a:sym typeface="Wingdings" pitchFamily="2" charset="2"/>
              </a:rPr>
              <a:t>store temp2, </a:t>
            </a:r>
            <a:r>
              <a:rPr lang="en-US" sz="1800">
                <a:latin typeface="Courier New" pitchFamily="49" charset="0"/>
              </a:rPr>
              <a:t>8(%rbx,%rdx,4)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8634582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Traditional View of Instruction Execution</a:t>
            </a:r>
          </a:p>
        </p:txBody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375150"/>
            <a:ext cx="8307387" cy="2254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Imperative View</a:t>
            </a:r>
          </a:p>
          <a:p>
            <a:pPr lvl="1" eaLnBrk="1" hangingPunct="1">
              <a:defRPr/>
            </a:pPr>
            <a:r>
              <a:rPr lang="en-US" dirty="0" smtClean="0"/>
              <a:t>Registers are fixed storage locations</a:t>
            </a:r>
          </a:p>
          <a:p>
            <a:pPr lvl="2" eaLnBrk="1" hangingPunct="1">
              <a:defRPr/>
            </a:pPr>
            <a:r>
              <a:rPr lang="en-US" dirty="0" smtClean="0"/>
              <a:t>Individual instructions read &amp; write them</a:t>
            </a:r>
          </a:p>
          <a:p>
            <a:pPr lvl="1" eaLnBrk="1" hangingPunct="1">
              <a:defRPr/>
            </a:pPr>
            <a:r>
              <a:rPr lang="en-US" dirty="0" smtClean="0"/>
              <a:t>Instructions must be executed in specified sequence to guarantee proper program behavior</a:t>
            </a:r>
          </a:p>
        </p:txBody>
      </p:sp>
      <p:sp>
        <p:nvSpPr>
          <p:cNvPr id="16388" name="Rectangle 4" descr="50%"/>
          <p:cNvSpPr>
            <a:spLocks noChangeArrowheads="1"/>
          </p:cNvSpPr>
          <p:nvPr/>
        </p:nvSpPr>
        <p:spPr bwMode="auto">
          <a:xfrm>
            <a:off x="457200" y="1371600"/>
            <a:ext cx="3367087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55563" algn="l"/>
                <a:tab pos="37211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addq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  # I1</a:t>
            </a:r>
          </a:p>
          <a:p>
            <a:pPr>
              <a:lnSpc>
                <a:spcPct val="100000"/>
              </a:lnSpc>
              <a:tabLst>
                <a:tab pos="55563" algn="l"/>
                <a:tab pos="37211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andq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  # I2</a:t>
            </a:r>
          </a:p>
          <a:p>
            <a:pPr>
              <a:lnSpc>
                <a:spcPct val="100000"/>
              </a:lnSpc>
              <a:tabLst>
                <a:tab pos="55563" algn="l"/>
                <a:tab pos="37211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mulq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rcx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  # I3</a:t>
            </a:r>
          </a:p>
          <a:p>
            <a:pPr>
              <a:lnSpc>
                <a:spcPct val="100000"/>
              </a:lnSpc>
              <a:tabLst>
                <a:tab pos="55563" algn="l"/>
                <a:tab pos="37211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xorq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rdi</a:t>
            </a:r>
            <a:r>
              <a:rPr lang="en-US" sz="1800" dirty="0">
                <a:latin typeface="Courier New" pitchFamily="49" charset="0"/>
              </a:rPr>
              <a:t>  # I4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572000" y="1366837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>
                <a:latin typeface="Courier New" pitchFamily="49" charset="0"/>
              </a:rPr>
              <a:t>rax</a:t>
            </a:r>
          </a:p>
        </p:txBody>
      </p:sp>
      <p:sp>
        <p:nvSpPr>
          <p:cNvPr id="16391" name="Oval 9"/>
          <p:cNvSpPr>
            <a:spLocks noChangeArrowheads="1"/>
          </p:cNvSpPr>
          <p:nvPr/>
        </p:nvSpPr>
        <p:spPr bwMode="auto">
          <a:xfrm>
            <a:off x="5208940" y="1976437"/>
            <a:ext cx="293688" cy="306388"/>
          </a:xfrm>
          <a:prstGeom prst="ellipse">
            <a:avLst/>
          </a:prstGeom>
          <a:solidFill>
            <a:srgbClr val="F1C7C7"/>
          </a:solidFill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dirty="0">
                <a:latin typeface="Courier New" pitchFamily="49" charset="0"/>
              </a:rPr>
              <a:t>+</a:t>
            </a:r>
          </a:p>
        </p:txBody>
      </p:sp>
      <p:sp>
        <p:nvSpPr>
          <p:cNvPr id="16392" name="Rectangle 11"/>
          <p:cNvSpPr>
            <a:spLocks noChangeArrowheads="1"/>
          </p:cNvSpPr>
          <p:nvPr/>
        </p:nvSpPr>
        <p:spPr bwMode="auto">
          <a:xfrm>
            <a:off x="5486400" y="1366837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>
                <a:latin typeface="Courier New" pitchFamily="49" charset="0"/>
              </a:rPr>
              <a:t>rbx</a:t>
            </a:r>
          </a:p>
        </p:txBody>
      </p:sp>
      <p:sp>
        <p:nvSpPr>
          <p:cNvPr id="16393" name="Rectangle 12"/>
          <p:cNvSpPr>
            <a:spLocks noChangeArrowheads="1"/>
          </p:cNvSpPr>
          <p:nvPr/>
        </p:nvSpPr>
        <p:spPr bwMode="auto">
          <a:xfrm>
            <a:off x="6400800" y="1366837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>
                <a:latin typeface="Courier New" pitchFamily="49" charset="0"/>
              </a:rPr>
              <a:t>rdx</a:t>
            </a:r>
          </a:p>
        </p:txBody>
      </p:sp>
      <p:sp>
        <p:nvSpPr>
          <p:cNvPr id="16394" name="Rectangle 13"/>
          <p:cNvSpPr>
            <a:spLocks noChangeArrowheads="1"/>
          </p:cNvSpPr>
          <p:nvPr/>
        </p:nvSpPr>
        <p:spPr bwMode="auto">
          <a:xfrm>
            <a:off x="7315200" y="1366837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>
                <a:latin typeface="Courier New" pitchFamily="49" charset="0"/>
              </a:rPr>
              <a:t>rcx</a:t>
            </a:r>
          </a:p>
        </p:txBody>
      </p:sp>
      <p:sp>
        <p:nvSpPr>
          <p:cNvPr id="16395" name="Rectangle 14"/>
          <p:cNvSpPr>
            <a:spLocks noChangeArrowheads="1"/>
          </p:cNvSpPr>
          <p:nvPr/>
        </p:nvSpPr>
        <p:spPr bwMode="auto">
          <a:xfrm>
            <a:off x="8229600" y="1366837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>
                <a:latin typeface="Courier New" pitchFamily="49" charset="0"/>
              </a:rPr>
              <a:t>rdi</a:t>
            </a:r>
          </a:p>
        </p:txBody>
      </p:sp>
      <p:sp>
        <p:nvSpPr>
          <p:cNvPr id="16396" name="Rectangle 15"/>
          <p:cNvSpPr>
            <a:spLocks noChangeArrowheads="1"/>
          </p:cNvSpPr>
          <p:nvPr/>
        </p:nvSpPr>
        <p:spPr bwMode="auto">
          <a:xfrm>
            <a:off x="3886200" y="1978025"/>
            <a:ext cx="609600" cy="3032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r"/>
            <a:r>
              <a:rPr lang="en-US">
                <a:latin typeface="Courier New" pitchFamily="49" charset="0"/>
              </a:rPr>
              <a:t>I1</a:t>
            </a:r>
          </a:p>
        </p:txBody>
      </p:sp>
      <p:sp>
        <p:nvSpPr>
          <p:cNvPr id="16397" name="Rectangle 17"/>
          <p:cNvSpPr>
            <a:spLocks noChangeArrowheads="1"/>
          </p:cNvSpPr>
          <p:nvPr/>
        </p:nvSpPr>
        <p:spPr bwMode="auto">
          <a:xfrm>
            <a:off x="3886200" y="2589212"/>
            <a:ext cx="609600" cy="3032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r"/>
            <a:r>
              <a:rPr lang="en-US">
                <a:latin typeface="Courier New" pitchFamily="49" charset="0"/>
              </a:rPr>
              <a:t>I2</a:t>
            </a:r>
          </a:p>
        </p:txBody>
      </p:sp>
      <p:sp>
        <p:nvSpPr>
          <p:cNvPr id="16398" name="Rectangle 18"/>
          <p:cNvSpPr>
            <a:spLocks noChangeArrowheads="1"/>
          </p:cNvSpPr>
          <p:nvPr/>
        </p:nvSpPr>
        <p:spPr bwMode="auto">
          <a:xfrm>
            <a:off x="3886200" y="3200400"/>
            <a:ext cx="609600" cy="3032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r"/>
            <a:r>
              <a:rPr lang="en-US">
                <a:latin typeface="Courier New" pitchFamily="49" charset="0"/>
              </a:rPr>
              <a:t>I3</a:t>
            </a:r>
          </a:p>
        </p:txBody>
      </p:sp>
      <p:sp>
        <p:nvSpPr>
          <p:cNvPr id="16399" name="Rectangle 19"/>
          <p:cNvSpPr>
            <a:spLocks noChangeArrowheads="1"/>
          </p:cNvSpPr>
          <p:nvPr/>
        </p:nvSpPr>
        <p:spPr bwMode="auto">
          <a:xfrm>
            <a:off x="3886200" y="3811587"/>
            <a:ext cx="609600" cy="3032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r"/>
            <a:r>
              <a:rPr lang="en-US" dirty="0">
                <a:latin typeface="Courier New" pitchFamily="49" charset="0"/>
              </a:rPr>
              <a:t>I4</a:t>
            </a:r>
          </a:p>
        </p:txBody>
      </p:sp>
      <p:sp>
        <p:nvSpPr>
          <p:cNvPr id="16400" name="Oval 28"/>
          <p:cNvSpPr>
            <a:spLocks noChangeArrowheads="1"/>
          </p:cNvSpPr>
          <p:nvPr/>
        </p:nvSpPr>
        <p:spPr bwMode="auto">
          <a:xfrm>
            <a:off x="5908700" y="2584450"/>
            <a:ext cx="293688" cy="306388"/>
          </a:xfrm>
          <a:prstGeom prst="ellipse">
            <a:avLst/>
          </a:prstGeom>
          <a:solidFill>
            <a:srgbClr val="F1C7C7"/>
          </a:solidFill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dirty="0">
                <a:latin typeface="Courier New" pitchFamily="49" charset="0"/>
              </a:rPr>
              <a:t>&amp;</a:t>
            </a:r>
          </a:p>
        </p:txBody>
      </p:sp>
      <p:sp>
        <p:nvSpPr>
          <p:cNvPr id="16401" name="Oval 29"/>
          <p:cNvSpPr>
            <a:spLocks noChangeArrowheads="1"/>
          </p:cNvSpPr>
          <p:nvPr/>
        </p:nvSpPr>
        <p:spPr bwMode="auto">
          <a:xfrm>
            <a:off x="5649912" y="3192462"/>
            <a:ext cx="293688" cy="306388"/>
          </a:xfrm>
          <a:prstGeom prst="ellipse">
            <a:avLst/>
          </a:prstGeom>
          <a:solidFill>
            <a:srgbClr val="F1C7C7"/>
          </a:solidFill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dirty="0">
                <a:latin typeface="Courier New" pitchFamily="49" charset="0"/>
              </a:rPr>
              <a:t>*</a:t>
            </a:r>
          </a:p>
        </p:txBody>
      </p:sp>
      <p:sp>
        <p:nvSpPr>
          <p:cNvPr id="16402" name="Oval 30"/>
          <p:cNvSpPr>
            <a:spLocks noChangeArrowheads="1"/>
          </p:cNvSpPr>
          <p:nvPr/>
        </p:nvSpPr>
        <p:spPr bwMode="auto">
          <a:xfrm>
            <a:off x="8386132" y="3808412"/>
            <a:ext cx="293688" cy="306388"/>
          </a:xfrm>
          <a:prstGeom prst="ellipse">
            <a:avLst/>
          </a:prstGeom>
          <a:solidFill>
            <a:srgbClr val="F1C7C7"/>
          </a:solidFill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>
                <a:latin typeface="Courier New" pitchFamily="49" charset="0"/>
              </a:rPr>
              <a:t>^</a:t>
            </a:r>
          </a:p>
        </p:txBody>
      </p:sp>
      <p:cxnSp>
        <p:nvCxnSpPr>
          <p:cNvPr id="28" name="Shape 27"/>
          <p:cNvCxnSpPr>
            <a:stCxn id="16390" idx="2"/>
            <a:endCxn id="16391" idx="2"/>
          </p:cNvCxnSpPr>
          <p:nvPr/>
        </p:nvCxnSpPr>
        <p:spPr bwMode="auto">
          <a:xfrm rot="16200000" flipH="1">
            <a:off x="4813080" y="1733770"/>
            <a:ext cx="459581" cy="33214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hape 29"/>
          <p:cNvCxnSpPr>
            <a:stCxn id="16392" idx="2"/>
            <a:endCxn id="16391" idx="6"/>
          </p:cNvCxnSpPr>
          <p:nvPr/>
        </p:nvCxnSpPr>
        <p:spPr bwMode="auto">
          <a:xfrm rot="5400000">
            <a:off x="5417124" y="1755554"/>
            <a:ext cx="459581" cy="288572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hape 43"/>
          <p:cNvCxnSpPr>
            <a:stCxn id="16391" idx="4"/>
            <a:endCxn id="16400" idx="2"/>
          </p:cNvCxnSpPr>
          <p:nvPr/>
        </p:nvCxnSpPr>
        <p:spPr bwMode="auto">
          <a:xfrm rot="16200000" flipH="1">
            <a:off x="5404833" y="2233776"/>
            <a:ext cx="454819" cy="55291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hape 45"/>
          <p:cNvCxnSpPr>
            <a:stCxn id="16393" idx="2"/>
            <a:endCxn id="16400" idx="6"/>
          </p:cNvCxnSpPr>
          <p:nvPr/>
        </p:nvCxnSpPr>
        <p:spPr bwMode="auto">
          <a:xfrm rot="5400000">
            <a:off x="5920197" y="1952241"/>
            <a:ext cx="1067594" cy="503212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hape 47"/>
          <p:cNvCxnSpPr>
            <a:stCxn id="16391" idx="4"/>
            <a:endCxn id="16401" idx="2"/>
          </p:cNvCxnSpPr>
          <p:nvPr/>
        </p:nvCxnSpPr>
        <p:spPr bwMode="auto">
          <a:xfrm rot="16200000" flipH="1">
            <a:off x="4971433" y="2667176"/>
            <a:ext cx="1062831" cy="29412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stCxn id="16394" idx="2"/>
            <a:endCxn id="16401" idx="6"/>
          </p:cNvCxnSpPr>
          <p:nvPr/>
        </p:nvCxnSpPr>
        <p:spPr bwMode="auto">
          <a:xfrm rot="5400000">
            <a:off x="5943997" y="1669653"/>
            <a:ext cx="1675606" cy="16764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hape 51"/>
          <p:cNvCxnSpPr>
            <a:stCxn id="16401" idx="4"/>
            <a:endCxn id="16402" idx="2"/>
          </p:cNvCxnSpPr>
          <p:nvPr/>
        </p:nvCxnSpPr>
        <p:spPr bwMode="auto">
          <a:xfrm rot="16200000" flipH="1">
            <a:off x="6860066" y="2435540"/>
            <a:ext cx="462756" cy="258937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Elbow Connector 53"/>
          <p:cNvCxnSpPr>
            <a:stCxn id="16395" idx="2"/>
            <a:endCxn id="16402" idx="0"/>
          </p:cNvCxnSpPr>
          <p:nvPr/>
        </p:nvCxnSpPr>
        <p:spPr bwMode="auto">
          <a:xfrm rot="5400000">
            <a:off x="7464507" y="2738519"/>
            <a:ext cx="2138362" cy="1424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8558382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Dataflow View of Instruction Execution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060950"/>
            <a:ext cx="8307387" cy="1492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Functional View</a:t>
            </a:r>
          </a:p>
          <a:p>
            <a:pPr lvl="1" eaLnBrk="1" hangingPunct="1">
              <a:defRPr/>
            </a:pPr>
            <a:r>
              <a:rPr lang="en-US" dirty="0" smtClean="0"/>
              <a:t>View each write as creating new instance of value</a:t>
            </a:r>
          </a:p>
          <a:p>
            <a:pPr lvl="1" eaLnBrk="1" hangingPunct="1">
              <a:defRPr/>
            </a:pPr>
            <a:r>
              <a:rPr lang="en-US" dirty="0" smtClean="0"/>
              <a:t>Operations can be performed as soon as operands available</a:t>
            </a:r>
          </a:p>
          <a:p>
            <a:pPr lvl="1" eaLnBrk="1" hangingPunct="1">
              <a:defRPr/>
            </a:pPr>
            <a:r>
              <a:rPr lang="en-US" dirty="0" smtClean="0"/>
              <a:t>No need to execute in original sequence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505200" y="3276600"/>
            <a:ext cx="5334000" cy="2133600"/>
            <a:chOff x="2256" y="1824"/>
            <a:chExt cx="3360" cy="1344"/>
          </a:xfrm>
        </p:grpSpPr>
        <p:sp>
          <p:nvSpPr>
            <p:cNvPr id="17443" name="Line 16"/>
            <p:cNvSpPr>
              <a:spLocks noChangeShapeType="1"/>
            </p:cNvSpPr>
            <p:nvPr/>
          </p:nvSpPr>
          <p:spPr bwMode="auto">
            <a:xfrm>
              <a:off x="2256" y="1824"/>
              <a:ext cx="3360" cy="0"/>
            </a:xfrm>
            <a:prstGeom prst="line">
              <a:avLst/>
            </a:prstGeom>
            <a:noFill/>
            <a:ln w="19050">
              <a:noFill/>
              <a:round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7444" name="Line 17"/>
            <p:cNvSpPr>
              <a:spLocks noChangeShapeType="1"/>
            </p:cNvSpPr>
            <p:nvPr/>
          </p:nvSpPr>
          <p:spPr bwMode="auto">
            <a:xfrm>
              <a:off x="2256" y="2016"/>
              <a:ext cx="3360" cy="0"/>
            </a:xfrm>
            <a:prstGeom prst="line">
              <a:avLst/>
            </a:prstGeom>
            <a:noFill/>
            <a:ln w="19050">
              <a:noFill/>
              <a:round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7445" name="Line 18"/>
            <p:cNvSpPr>
              <a:spLocks noChangeShapeType="1"/>
            </p:cNvSpPr>
            <p:nvPr/>
          </p:nvSpPr>
          <p:spPr bwMode="auto">
            <a:xfrm>
              <a:off x="2256" y="2208"/>
              <a:ext cx="3360" cy="0"/>
            </a:xfrm>
            <a:prstGeom prst="line">
              <a:avLst/>
            </a:prstGeom>
            <a:noFill/>
            <a:ln w="19050">
              <a:noFill/>
              <a:round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7446" name="Line 19"/>
            <p:cNvSpPr>
              <a:spLocks noChangeShapeType="1"/>
            </p:cNvSpPr>
            <p:nvPr/>
          </p:nvSpPr>
          <p:spPr bwMode="auto">
            <a:xfrm>
              <a:off x="2256" y="2400"/>
              <a:ext cx="3360" cy="0"/>
            </a:xfrm>
            <a:prstGeom prst="line">
              <a:avLst/>
            </a:prstGeom>
            <a:noFill/>
            <a:ln w="19050">
              <a:noFill/>
              <a:round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7447" name="Line 20"/>
            <p:cNvSpPr>
              <a:spLocks noChangeShapeType="1"/>
            </p:cNvSpPr>
            <p:nvPr/>
          </p:nvSpPr>
          <p:spPr bwMode="auto">
            <a:xfrm>
              <a:off x="2256" y="2592"/>
              <a:ext cx="3360" cy="0"/>
            </a:xfrm>
            <a:prstGeom prst="line">
              <a:avLst/>
            </a:prstGeom>
            <a:noFill/>
            <a:ln w="19050">
              <a:noFill/>
              <a:round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7448" name="Line 21"/>
            <p:cNvSpPr>
              <a:spLocks noChangeShapeType="1"/>
            </p:cNvSpPr>
            <p:nvPr/>
          </p:nvSpPr>
          <p:spPr bwMode="auto">
            <a:xfrm>
              <a:off x="2256" y="2784"/>
              <a:ext cx="3360" cy="0"/>
            </a:xfrm>
            <a:prstGeom prst="line">
              <a:avLst/>
            </a:prstGeom>
            <a:noFill/>
            <a:ln w="19050">
              <a:noFill/>
              <a:round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7449" name="Line 22"/>
            <p:cNvSpPr>
              <a:spLocks noChangeShapeType="1"/>
            </p:cNvSpPr>
            <p:nvPr/>
          </p:nvSpPr>
          <p:spPr bwMode="auto">
            <a:xfrm>
              <a:off x="2256" y="2976"/>
              <a:ext cx="3360" cy="0"/>
            </a:xfrm>
            <a:prstGeom prst="line">
              <a:avLst/>
            </a:prstGeom>
            <a:noFill/>
            <a:ln w="19050">
              <a:noFill/>
              <a:round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7450" name="Line 23"/>
            <p:cNvSpPr>
              <a:spLocks noChangeShapeType="1"/>
            </p:cNvSpPr>
            <p:nvPr/>
          </p:nvSpPr>
          <p:spPr bwMode="auto">
            <a:xfrm>
              <a:off x="2256" y="3168"/>
              <a:ext cx="3360" cy="0"/>
            </a:xfrm>
            <a:prstGeom prst="line">
              <a:avLst/>
            </a:prstGeom>
            <a:noFill/>
            <a:ln w="19050">
              <a:noFill/>
              <a:round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4572000" y="1371600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>
                <a:latin typeface="Courier New" pitchFamily="49" charset="0"/>
              </a:rPr>
              <a:t>rax.0</a:t>
            </a:r>
          </a:p>
        </p:txBody>
      </p:sp>
      <p:sp>
        <p:nvSpPr>
          <p:cNvPr id="17416" name="Oval 6"/>
          <p:cNvSpPr>
            <a:spLocks noChangeArrowheads="1"/>
          </p:cNvSpPr>
          <p:nvPr/>
        </p:nvSpPr>
        <p:spPr bwMode="auto">
          <a:xfrm>
            <a:off x="5192712" y="1981200"/>
            <a:ext cx="293688" cy="306388"/>
          </a:xfrm>
          <a:prstGeom prst="ellipse">
            <a:avLst/>
          </a:prstGeom>
          <a:solidFill>
            <a:srgbClr val="F1C7C7"/>
          </a:solidFill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17417" name="Rectangle 7"/>
          <p:cNvSpPr>
            <a:spLocks noChangeArrowheads="1"/>
          </p:cNvSpPr>
          <p:nvPr/>
        </p:nvSpPr>
        <p:spPr bwMode="auto">
          <a:xfrm>
            <a:off x="5486400" y="1371600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>
                <a:latin typeface="Courier New" pitchFamily="49" charset="0"/>
              </a:rPr>
              <a:t>rbx.0</a:t>
            </a:r>
          </a:p>
        </p:txBody>
      </p:sp>
      <p:sp>
        <p:nvSpPr>
          <p:cNvPr id="17418" name="Rectangle 8"/>
          <p:cNvSpPr>
            <a:spLocks noChangeArrowheads="1"/>
          </p:cNvSpPr>
          <p:nvPr/>
        </p:nvSpPr>
        <p:spPr bwMode="auto">
          <a:xfrm>
            <a:off x="6400800" y="1371600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>
                <a:latin typeface="Courier New" pitchFamily="49" charset="0"/>
              </a:rPr>
              <a:t>rdx.0</a:t>
            </a:r>
          </a:p>
        </p:txBody>
      </p:sp>
      <p:sp>
        <p:nvSpPr>
          <p:cNvPr id="17419" name="Rectangle 9"/>
          <p:cNvSpPr>
            <a:spLocks noChangeArrowheads="1"/>
          </p:cNvSpPr>
          <p:nvPr/>
        </p:nvSpPr>
        <p:spPr bwMode="auto">
          <a:xfrm>
            <a:off x="7315200" y="1371600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>
                <a:latin typeface="Courier New" pitchFamily="49" charset="0"/>
              </a:rPr>
              <a:t>rcx.0</a:t>
            </a:r>
          </a:p>
        </p:txBody>
      </p:sp>
      <p:sp>
        <p:nvSpPr>
          <p:cNvPr id="17420" name="Rectangle 10"/>
          <p:cNvSpPr>
            <a:spLocks noChangeArrowheads="1"/>
          </p:cNvSpPr>
          <p:nvPr/>
        </p:nvSpPr>
        <p:spPr bwMode="auto">
          <a:xfrm>
            <a:off x="8229600" y="1371600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>
                <a:latin typeface="Courier New" pitchFamily="49" charset="0"/>
              </a:rPr>
              <a:t>rdi.0</a:t>
            </a:r>
          </a:p>
        </p:txBody>
      </p:sp>
      <p:sp>
        <p:nvSpPr>
          <p:cNvPr id="17421" name="Rectangle 11"/>
          <p:cNvSpPr>
            <a:spLocks noChangeArrowheads="1"/>
          </p:cNvSpPr>
          <p:nvPr/>
        </p:nvSpPr>
        <p:spPr bwMode="auto">
          <a:xfrm>
            <a:off x="3886200" y="1982788"/>
            <a:ext cx="609600" cy="3032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r"/>
            <a:r>
              <a:rPr lang="en-US">
                <a:latin typeface="Courier New" pitchFamily="49" charset="0"/>
              </a:rPr>
              <a:t>I1</a:t>
            </a:r>
          </a:p>
        </p:txBody>
      </p:sp>
      <p:sp>
        <p:nvSpPr>
          <p:cNvPr id="17422" name="Rectangle 13"/>
          <p:cNvSpPr>
            <a:spLocks noChangeArrowheads="1"/>
          </p:cNvSpPr>
          <p:nvPr/>
        </p:nvSpPr>
        <p:spPr bwMode="auto">
          <a:xfrm>
            <a:off x="3886200" y="3205163"/>
            <a:ext cx="609600" cy="3032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r"/>
            <a:r>
              <a:rPr lang="en-US">
                <a:latin typeface="Courier New" pitchFamily="49" charset="0"/>
              </a:rPr>
              <a:t>I2/I3</a:t>
            </a:r>
          </a:p>
        </p:txBody>
      </p:sp>
      <p:sp>
        <p:nvSpPr>
          <p:cNvPr id="17423" name="Rectangle 14"/>
          <p:cNvSpPr>
            <a:spLocks noChangeArrowheads="1"/>
          </p:cNvSpPr>
          <p:nvPr/>
        </p:nvSpPr>
        <p:spPr bwMode="auto">
          <a:xfrm>
            <a:off x="3886200" y="4421188"/>
            <a:ext cx="609600" cy="3032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r"/>
            <a:r>
              <a:rPr lang="en-US">
                <a:latin typeface="Courier New" pitchFamily="49" charset="0"/>
              </a:rPr>
              <a:t>I4</a:t>
            </a:r>
          </a:p>
        </p:txBody>
      </p:sp>
      <p:sp>
        <p:nvSpPr>
          <p:cNvPr id="17425" name="Oval 25"/>
          <p:cNvSpPr>
            <a:spLocks noChangeArrowheads="1"/>
          </p:cNvSpPr>
          <p:nvPr/>
        </p:nvSpPr>
        <p:spPr bwMode="auto">
          <a:xfrm>
            <a:off x="5644356" y="3197225"/>
            <a:ext cx="293688" cy="306388"/>
          </a:xfrm>
          <a:prstGeom prst="ellipse">
            <a:avLst/>
          </a:prstGeom>
          <a:solidFill>
            <a:srgbClr val="F1C7C7"/>
          </a:solidFill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>
                <a:latin typeface="Courier New" pitchFamily="49" charset="0"/>
              </a:rPr>
              <a:t>*</a:t>
            </a:r>
          </a:p>
        </p:txBody>
      </p:sp>
      <p:sp>
        <p:nvSpPr>
          <p:cNvPr id="17426" name="Oval 26"/>
          <p:cNvSpPr>
            <a:spLocks noChangeArrowheads="1"/>
          </p:cNvSpPr>
          <p:nvPr/>
        </p:nvSpPr>
        <p:spPr bwMode="auto">
          <a:xfrm>
            <a:off x="8386132" y="4418013"/>
            <a:ext cx="293688" cy="306388"/>
          </a:xfrm>
          <a:prstGeom prst="ellipse">
            <a:avLst/>
          </a:prstGeom>
          <a:solidFill>
            <a:srgbClr val="F1C7C7"/>
          </a:solidFill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>
                <a:latin typeface="Courier New" pitchFamily="49" charset="0"/>
              </a:rPr>
              <a:t>^</a:t>
            </a:r>
          </a:p>
        </p:txBody>
      </p:sp>
      <p:sp>
        <p:nvSpPr>
          <p:cNvPr id="17433" name="Rectangle 35"/>
          <p:cNvSpPr>
            <a:spLocks noChangeArrowheads="1"/>
          </p:cNvSpPr>
          <p:nvPr/>
        </p:nvSpPr>
        <p:spPr bwMode="auto">
          <a:xfrm>
            <a:off x="5036180" y="2592388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 dirty="0">
                <a:latin typeface="Courier New" pitchFamily="49" charset="0"/>
              </a:rPr>
              <a:t>rbx.1</a:t>
            </a:r>
          </a:p>
        </p:txBody>
      </p:sp>
      <p:sp>
        <p:nvSpPr>
          <p:cNvPr id="17435" name="Rectangle 37"/>
          <p:cNvSpPr>
            <a:spLocks noChangeArrowheads="1"/>
          </p:cNvSpPr>
          <p:nvPr/>
        </p:nvSpPr>
        <p:spPr bwMode="auto">
          <a:xfrm>
            <a:off x="6400800" y="3810000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>
                <a:latin typeface="Courier New" pitchFamily="49" charset="0"/>
              </a:rPr>
              <a:t>rdx.1</a:t>
            </a:r>
          </a:p>
        </p:txBody>
      </p:sp>
      <p:sp>
        <p:nvSpPr>
          <p:cNvPr id="17436" name="Rectangle 38"/>
          <p:cNvSpPr>
            <a:spLocks noChangeArrowheads="1"/>
          </p:cNvSpPr>
          <p:nvPr/>
        </p:nvSpPr>
        <p:spPr bwMode="auto">
          <a:xfrm>
            <a:off x="5486400" y="3811588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>
                <a:latin typeface="Courier New" pitchFamily="49" charset="0"/>
              </a:rPr>
              <a:t>rbx.2</a:t>
            </a:r>
          </a:p>
        </p:txBody>
      </p:sp>
      <p:sp>
        <p:nvSpPr>
          <p:cNvPr id="17437" name="Rectangle 49"/>
          <p:cNvSpPr>
            <a:spLocks noChangeArrowheads="1"/>
          </p:cNvSpPr>
          <p:nvPr/>
        </p:nvSpPr>
        <p:spPr bwMode="auto">
          <a:xfrm>
            <a:off x="8229600" y="5030788"/>
            <a:ext cx="609600" cy="303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sz="1600">
                <a:latin typeface="Courier New" pitchFamily="49" charset="0"/>
              </a:rPr>
              <a:t>rdi.1</a:t>
            </a:r>
          </a:p>
        </p:txBody>
      </p:sp>
      <p:sp>
        <p:nvSpPr>
          <p:cNvPr id="43" name="Rectangle 4" descr="50%"/>
          <p:cNvSpPr>
            <a:spLocks noChangeArrowheads="1"/>
          </p:cNvSpPr>
          <p:nvPr/>
        </p:nvSpPr>
        <p:spPr bwMode="auto">
          <a:xfrm>
            <a:off x="478140" y="1371600"/>
            <a:ext cx="3367087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55563" algn="l"/>
                <a:tab pos="37211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addq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  # I1</a:t>
            </a:r>
          </a:p>
          <a:p>
            <a:pPr>
              <a:lnSpc>
                <a:spcPct val="100000"/>
              </a:lnSpc>
              <a:tabLst>
                <a:tab pos="55563" algn="l"/>
                <a:tab pos="37211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andq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  # I2</a:t>
            </a:r>
          </a:p>
          <a:p>
            <a:pPr>
              <a:lnSpc>
                <a:spcPct val="100000"/>
              </a:lnSpc>
              <a:tabLst>
                <a:tab pos="55563" algn="l"/>
                <a:tab pos="37211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mulq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rcx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  # I3</a:t>
            </a:r>
          </a:p>
          <a:p>
            <a:pPr>
              <a:lnSpc>
                <a:spcPct val="100000"/>
              </a:lnSpc>
              <a:tabLst>
                <a:tab pos="55563" algn="l"/>
                <a:tab pos="37211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xorq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rdi</a:t>
            </a:r>
            <a:r>
              <a:rPr lang="en-US" sz="1800" dirty="0">
                <a:latin typeface="Courier New" pitchFamily="49" charset="0"/>
              </a:rPr>
              <a:t>  # I4</a:t>
            </a:r>
          </a:p>
        </p:txBody>
      </p:sp>
      <p:cxnSp>
        <p:nvCxnSpPr>
          <p:cNvPr id="45" name="Shape 44"/>
          <p:cNvCxnSpPr>
            <a:stCxn id="17415" idx="2"/>
            <a:endCxn id="17416" idx="2"/>
          </p:cNvCxnSpPr>
          <p:nvPr/>
        </p:nvCxnSpPr>
        <p:spPr bwMode="auto">
          <a:xfrm rot="16200000" flipH="1">
            <a:off x="4804966" y="1746647"/>
            <a:ext cx="459581" cy="315912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hape 46"/>
          <p:cNvCxnSpPr>
            <a:stCxn id="17417" idx="2"/>
            <a:endCxn id="17416" idx="6"/>
          </p:cNvCxnSpPr>
          <p:nvPr/>
        </p:nvCxnSpPr>
        <p:spPr bwMode="auto">
          <a:xfrm rot="5400000">
            <a:off x="5409010" y="1752203"/>
            <a:ext cx="459581" cy="3048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Elbow Connector 48"/>
          <p:cNvCxnSpPr>
            <a:stCxn id="17416" idx="4"/>
            <a:endCxn id="17433" idx="0"/>
          </p:cNvCxnSpPr>
          <p:nvPr/>
        </p:nvCxnSpPr>
        <p:spPr bwMode="auto">
          <a:xfrm rot="16200000" flipH="1">
            <a:off x="5187868" y="2439276"/>
            <a:ext cx="304800" cy="1424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hape 50"/>
          <p:cNvCxnSpPr>
            <a:stCxn id="17433" idx="2"/>
            <a:endCxn id="17425" idx="2"/>
          </p:cNvCxnSpPr>
          <p:nvPr/>
        </p:nvCxnSpPr>
        <p:spPr bwMode="auto">
          <a:xfrm rot="16200000" flipH="1">
            <a:off x="5265259" y="2971322"/>
            <a:ext cx="454818" cy="30337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424" name="Oval 24"/>
          <p:cNvSpPr>
            <a:spLocks noChangeArrowheads="1"/>
          </p:cNvSpPr>
          <p:nvPr/>
        </p:nvSpPr>
        <p:spPr bwMode="auto">
          <a:xfrm>
            <a:off x="6558756" y="3198813"/>
            <a:ext cx="293688" cy="306388"/>
          </a:xfrm>
          <a:prstGeom prst="ellipse">
            <a:avLst/>
          </a:prstGeom>
          <a:solidFill>
            <a:srgbClr val="F1C7C7"/>
          </a:solidFill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none" lIns="45720" rIns="45720" anchor="ctr"/>
          <a:lstStyle/>
          <a:p>
            <a:pPr algn="ctr"/>
            <a:r>
              <a:rPr lang="en-US" dirty="0">
                <a:latin typeface="Courier New" pitchFamily="49" charset="0"/>
              </a:rPr>
              <a:t>&amp;</a:t>
            </a:r>
          </a:p>
        </p:txBody>
      </p:sp>
      <p:cxnSp>
        <p:nvCxnSpPr>
          <p:cNvPr id="55" name="Elbow Connector 54"/>
          <p:cNvCxnSpPr>
            <a:stCxn id="17425" idx="4"/>
            <a:endCxn id="17436" idx="0"/>
          </p:cNvCxnSpPr>
          <p:nvPr/>
        </p:nvCxnSpPr>
        <p:spPr bwMode="auto">
          <a:xfrm rot="5400000">
            <a:off x="5637213" y="3657600"/>
            <a:ext cx="307975" cy="1588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Elbow Connector 56"/>
          <p:cNvCxnSpPr>
            <a:stCxn id="17418" idx="2"/>
            <a:endCxn id="17424" idx="0"/>
          </p:cNvCxnSpPr>
          <p:nvPr/>
        </p:nvCxnSpPr>
        <p:spPr bwMode="auto">
          <a:xfrm rot="5400000">
            <a:off x="5943600" y="2436813"/>
            <a:ext cx="1524000" cy="1588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Elbow Connector 60"/>
          <p:cNvCxnSpPr>
            <a:stCxn id="17424" idx="4"/>
            <a:endCxn id="17435" idx="0"/>
          </p:cNvCxnSpPr>
          <p:nvPr/>
        </p:nvCxnSpPr>
        <p:spPr bwMode="auto">
          <a:xfrm rot="5400000">
            <a:off x="6553201" y="3657600"/>
            <a:ext cx="304799" cy="1588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hape 62"/>
          <p:cNvCxnSpPr>
            <a:stCxn id="17436" idx="2"/>
            <a:endCxn id="17426" idx="2"/>
          </p:cNvCxnSpPr>
          <p:nvPr/>
        </p:nvCxnSpPr>
        <p:spPr bwMode="auto">
          <a:xfrm rot="16200000" flipH="1">
            <a:off x="6860463" y="3045538"/>
            <a:ext cx="456406" cy="2594932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Elbow Connector 64"/>
          <p:cNvCxnSpPr>
            <a:stCxn id="17420" idx="2"/>
            <a:endCxn id="17426" idx="0"/>
          </p:cNvCxnSpPr>
          <p:nvPr/>
        </p:nvCxnSpPr>
        <p:spPr bwMode="auto">
          <a:xfrm rot="5400000">
            <a:off x="7162088" y="3045701"/>
            <a:ext cx="2743200" cy="1424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Elbow Connector 66"/>
          <p:cNvCxnSpPr>
            <a:stCxn id="17426" idx="4"/>
            <a:endCxn id="17437" idx="0"/>
          </p:cNvCxnSpPr>
          <p:nvPr/>
        </p:nvCxnSpPr>
        <p:spPr bwMode="auto">
          <a:xfrm rot="16200000" flipH="1">
            <a:off x="8380495" y="4876882"/>
            <a:ext cx="306387" cy="1424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Elbow Connector 68"/>
          <p:cNvCxnSpPr>
            <a:stCxn id="17419" idx="2"/>
            <a:endCxn id="17425" idx="0"/>
          </p:cNvCxnSpPr>
          <p:nvPr/>
        </p:nvCxnSpPr>
        <p:spPr bwMode="auto">
          <a:xfrm rot="5400000">
            <a:off x="5944394" y="1521619"/>
            <a:ext cx="1522412" cy="182880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Elbow Connector 70"/>
          <p:cNvCxnSpPr>
            <a:stCxn id="17433" idx="3"/>
            <a:endCxn id="17424" idx="2"/>
          </p:cNvCxnSpPr>
          <p:nvPr/>
        </p:nvCxnSpPr>
        <p:spPr bwMode="auto">
          <a:xfrm>
            <a:off x="5645780" y="2743995"/>
            <a:ext cx="912976" cy="608012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36260" y="457200"/>
            <a:ext cx="76962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Example 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343400"/>
            <a:ext cx="4051300" cy="2362200"/>
          </a:xfrm>
        </p:spPr>
        <p:txBody>
          <a:bodyPr/>
          <a:lstStyle/>
          <a:p>
            <a:pPr marL="285750" indent="-285750" eaLnBrk="1" hangingPunct="1">
              <a:defRPr/>
            </a:pPr>
            <a:r>
              <a:rPr lang="en-US" sz="2400" dirty="0" smtClean="0"/>
              <a:t>Data Types</a:t>
            </a:r>
          </a:p>
          <a:p>
            <a:pPr lvl="1" eaLnBrk="1" hangingPunct="1">
              <a:defRPr/>
            </a:pPr>
            <a:r>
              <a:rPr lang="en-US" sz="2000" dirty="0" smtClean="0"/>
              <a:t>Use different declarations for </a:t>
            </a:r>
            <a:r>
              <a:rPr lang="en-US" sz="2000" b="1" dirty="0" err="1" smtClean="0">
                <a:latin typeface="Courier New" pitchFamily="49" charset="0"/>
              </a:rPr>
              <a:t>data_t</a:t>
            </a:r>
            <a:endParaRPr lang="en-US" sz="2000" b="1" dirty="0" smtClean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sz="2000" b="1" dirty="0" err="1" smtClean="0">
                <a:latin typeface="Courier New" pitchFamily="49" charset="0"/>
              </a:rPr>
              <a:t>int</a:t>
            </a:r>
            <a:endParaRPr lang="en-US" sz="2000" b="1" dirty="0" smtClean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sz="2000" b="1" dirty="0" smtClean="0">
                <a:latin typeface="Courier New" pitchFamily="49" charset="0"/>
              </a:rPr>
              <a:t>float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Courier New" pitchFamily="49" charset="0"/>
              </a:rPr>
              <a:t>double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61320" y="1143000"/>
            <a:ext cx="4873128" cy="2551981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combine4(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t = t OP 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838700" y="4343400"/>
            <a:ext cx="4076700" cy="2200275"/>
          </a:xfrm>
        </p:spPr>
        <p:txBody>
          <a:bodyPr/>
          <a:lstStyle/>
          <a:p>
            <a:pPr marL="230188" indent="-230188" eaLnBrk="1" hangingPunct="1">
              <a:defRPr/>
            </a:pPr>
            <a:r>
              <a:rPr lang="en-US" sz="2400" dirty="0" smtClean="0"/>
              <a:t>Operations</a:t>
            </a:r>
          </a:p>
          <a:p>
            <a:pPr lvl="1" eaLnBrk="1" hangingPunct="1">
              <a:defRPr/>
            </a:pPr>
            <a:r>
              <a:rPr lang="en-US" sz="2000" dirty="0" smtClean="0"/>
              <a:t>Use different definitions of </a:t>
            </a:r>
            <a:r>
              <a:rPr lang="en-US" sz="2000" b="1" dirty="0" smtClean="0">
                <a:latin typeface="Courier New" pitchFamily="49" charset="0"/>
              </a:rPr>
              <a:t>OP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</a:rPr>
              <a:t>IDENT</a:t>
            </a:r>
          </a:p>
          <a:p>
            <a:pPr lvl="1" eaLnBrk="1" hangingPunct="1">
              <a:defRPr/>
            </a:pPr>
            <a:r>
              <a:rPr lang="en-US" sz="2000" b="1" dirty="0" smtClean="0"/>
              <a:t> </a:t>
            </a:r>
            <a:r>
              <a:rPr lang="en-US" sz="2000" b="1" dirty="0" smtClean="0">
                <a:latin typeface="Courier New" pitchFamily="49" charset="0"/>
              </a:rPr>
              <a:t>+ </a:t>
            </a:r>
            <a:r>
              <a:rPr lang="en-US" sz="2000" b="1" dirty="0" smtClean="0"/>
              <a:t>/</a:t>
            </a:r>
            <a:r>
              <a:rPr lang="en-US" sz="2000" b="1" dirty="0" smtClean="0">
                <a:latin typeface="Courier New" pitchFamily="49" charset="0"/>
              </a:rPr>
              <a:t> 0</a:t>
            </a:r>
          </a:p>
          <a:p>
            <a:pPr lvl="1" eaLnBrk="1" hangingPunct="1">
              <a:defRPr/>
            </a:pPr>
            <a:r>
              <a:rPr lang="en-US" sz="2000" b="1" dirty="0" smtClean="0"/>
              <a:t> </a:t>
            </a:r>
            <a:r>
              <a:rPr lang="en-US" sz="2000" b="1" dirty="0" smtClean="0">
                <a:latin typeface="Courier New" pitchFamily="49" charset="0"/>
              </a:rPr>
              <a:t>* </a:t>
            </a:r>
            <a:r>
              <a:rPr lang="en-US" sz="2000" b="1" dirty="0" smtClean="0"/>
              <a:t>/</a:t>
            </a:r>
            <a:r>
              <a:rPr lang="en-US" sz="2000" b="1" dirty="0" smtClean="0">
                <a:latin typeface="Courier New" pitchFamily="49" charset="0"/>
              </a:rPr>
              <a:t>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9152" y="3810000"/>
            <a:ext cx="6340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urier New" pitchFamily="49" charset="0"/>
              </a:rPr>
              <a:t>d[1]</a:t>
            </a:r>
            <a:r>
              <a:rPr lang="en-US" sz="2000" dirty="0" smtClean="0">
                <a:latin typeface="Courier New" pitchFamily="49" charset="0"/>
              </a:rPr>
              <a:t> OP </a:t>
            </a:r>
            <a:r>
              <a:rPr lang="en-US" sz="2000" dirty="0" smtClean="0">
                <a:solidFill>
                  <a:srgbClr val="C00000"/>
                </a:solidFill>
                <a:latin typeface="Courier New" pitchFamily="49" charset="0"/>
              </a:rPr>
              <a:t>d[2]</a:t>
            </a:r>
            <a:r>
              <a:rPr lang="en-US" sz="2000" dirty="0" smtClean="0">
                <a:latin typeface="Courier New" pitchFamily="49" charset="0"/>
              </a:rPr>
              <a:t> OP </a:t>
            </a:r>
            <a:r>
              <a:rPr lang="en-US" sz="2000" dirty="0" smtClean="0">
                <a:solidFill>
                  <a:srgbClr val="C00000"/>
                </a:solidFill>
                <a:latin typeface="Courier New" pitchFamily="49" charset="0"/>
              </a:rPr>
              <a:t>d[3]</a:t>
            </a:r>
            <a:r>
              <a:rPr lang="en-US" sz="2000" dirty="0" smtClean="0">
                <a:latin typeface="Courier New" pitchFamily="49" charset="0"/>
              </a:rPr>
              <a:t> OP … OP </a:t>
            </a:r>
            <a:r>
              <a:rPr lang="en-US" sz="2000" dirty="0" smtClean="0">
                <a:solidFill>
                  <a:srgbClr val="C00000"/>
                </a:solidFill>
                <a:latin typeface="Courier New" pitchFamily="49" charset="0"/>
              </a:rPr>
              <a:t>d[length-1]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407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516063"/>
          </a:xfrm>
        </p:spPr>
        <p:txBody>
          <a:bodyPr/>
          <a:lstStyle/>
          <a:p>
            <a:r>
              <a:rPr lang="en-US" sz="2000" dirty="0" smtClean="0"/>
              <a:t>Convenient way to express performance of program that operators on vectors or lists</a:t>
            </a:r>
          </a:p>
          <a:p>
            <a:r>
              <a:rPr lang="en-US" sz="2000" dirty="0" smtClean="0"/>
              <a:t>Length = n</a:t>
            </a:r>
          </a:p>
          <a:p>
            <a:r>
              <a:rPr lang="en-US" sz="2000" dirty="0" smtClean="0"/>
              <a:t>In our case: </a:t>
            </a:r>
            <a:r>
              <a:rPr lang="en-US" sz="2000" dirty="0" smtClean="0">
                <a:solidFill>
                  <a:srgbClr val="C00000"/>
                </a:solidFill>
              </a:rPr>
              <a:t>CPE = cycles per OP </a:t>
            </a:r>
            <a:r>
              <a:rPr lang="en-US" sz="2000" dirty="0" smtClean="0"/>
              <a:t>(gives hard lower bound)</a:t>
            </a:r>
          </a:p>
          <a:p>
            <a:r>
              <a:rPr lang="en-US" sz="2000" dirty="0" smtClean="0"/>
              <a:t>T = CPE*n + Overhead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524000" y="3011488"/>
          <a:ext cx="5029200" cy="3313112"/>
        </p:xfrm>
        <a:graphic>
          <a:graphicData uri="http://schemas.openxmlformats.org/presentationml/2006/ole">
            <p:oleObj spid="_x0000_s93186" name="Worksheet" r:id="rId4" imgW="5886450" imgH="3876675" progId="Excel.Sheet.8">
              <p:embed/>
            </p:oleObj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733799" y="3675528"/>
            <a:ext cx="25437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</a:rPr>
              <a:t>vsum1: </a:t>
            </a:r>
            <a:r>
              <a:rPr lang="en-US" sz="1400" dirty="0" smtClean="0">
                <a:latin typeface="Calibri" pitchFamily="34" charset="0"/>
              </a:rPr>
              <a:t>Slope </a:t>
            </a:r>
            <a:r>
              <a:rPr lang="en-US" sz="1400" dirty="0">
                <a:latin typeface="Calibri" pitchFamily="34" charset="0"/>
              </a:rPr>
              <a:t>= 4.0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3962400" y="4678080"/>
            <a:ext cx="1816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</a:rPr>
              <a:t>vsum2: </a:t>
            </a:r>
            <a:r>
              <a:rPr lang="en-US" sz="1400" dirty="0" smtClean="0">
                <a:latin typeface="Calibri" pitchFamily="34" charset="0"/>
              </a:rPr>
              <a:t>Slope = 3.5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x86-64 Compilation of Combine4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624" y="4114800"/>
            <a:ext cx="8255000" cy="6858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 smtClean="0"/>
              <a:t>Inner Loop (Case: Integer Multiply)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57200" y="4724400"/>
            <a:ext cx="5715000" cy="138243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  <a:tab pos="3492500" algn="l"/>
              </a:tabLst>
            </a:pPr>
            <a:r>
              <a:rPr lang="en-US" sz="1400" dirty="0">
                <a:latin typeface="Courier New" pitchFamily="49" charset="0"/>
              </a:rPr>
              <a:t>L33:                      </a:t>
            </a:r>
            <a:r>
              <a:rPr lang="en-US" sz="1400" dirty="0" smtClean="0">
                <a:latin typeface="Courier New" pitchFamily="49" charset="0"/>
              </a:rPr>
              <a:t>	# </a:t>
            </a:r>
            <a:r>
              <a:rPr lang="en-US" sz="1400" dirty="0">
                <a:latin typeface="Courier New" pitchFamily="49" charset="0"/>
              </a:rPr>
              <a:t>Loop:</a:t>
            </a:r>
          </a:p>
          <a:p>
            <a:pPr>
              <a:lnSpc>
                <a:spcPct val="100000"/>
              </a:lnSpc>
              <a:tabLst>
                <a:tab pos="228600" algn="l"/>
                <a:tab pos="34925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</a:rPr>
              <a:t>  (%eax,%edx,4), %</a:t>
            </a:r>
            <a:r>
              <a:rPr lang="en-US" sz="1400" dirty="0" err="1">
                <a:latin typeface="Courier New" pitchFamily="49" charset="0"/>
              </a:rPr>
              <a:t>ebx</a:t>
            </a:r>
            <a:r>
              <a:rPr lang="en-US" sz="1400" dirty="0">
                <a:latin typeface="Courier New" pitchFamily="49" charset="0"/>
              </a:rPr>
              <a:t>  # temp = d[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</a:t>
            </a:r>
          </a:p>
          <a:p>
            <a:pPr>
              <a:lnSpc>
                <a:spcPct val="100000"/>
              </a:lnSpc>
              <a:tabLst>
                <a:tab pos="228600" algn="l"/>
                <a:tab pos="34925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incl</a:t>
            </a:r>
            <a:r>
              <a:rPr lang="en-US" sz="1400" dirty="0">
                <a:latin typeface="Courier New" pitchFamily="49" charset="0"/>
              </a:rPr>
              <a:t>  %</a:t>
            </a:r>
            <a:r>
              <a:rPr lang="en-US" sz="1400" dirty="0" err="1">
                <a:latin typeface="Courier New" pitchFamily="49" charset="0"/>
              </a:rPr>
              <a:t>edx</a:t>
            </a:r>
            <a:r>
              <a:rPr lang="en-US" sz="1400" dirty="0">
                <a:latin typeface="Courier New" pitchFamily="49" charset="0"/>
              </a:rPr>
              <a:t>                 #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</a:t>
            </a:r>
          </a:p>
          <a:p>
            <a:pPr>
              <a:lnSpc>
                <a:spcPct val="100000"/>
              </a:lnSpc>
              <a:tabLst>
                <a:tab pos="228600" algn="l"/>
                <a:tab pos="34925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imull</a:t>
            </a:r>
            <a:r>
              <a:rPr lang="en-US" sz="1400" dirty="0">
                <a:latin typeface="Courier New" pitchFamily="49" charset="0"/>
              </a:rPr>
              <a:t> %</a:t>
            </a:r>
            <a:r>
              <a:rPr lang="en-US" sz="1400" dirty="0" err="1">
                <a:latin typeface="Courier New" pitchFamily="49" charset="0"/>
              </a:rPr>
              <a:t>ebx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ecx</a:t>
            </a:r>
            <a:r>
              <a:rPr lang="en-US" sz="1400" dirty="0">
                <a:latin typeface="Courier New" pitchFamily="49" charset="0"/>
              </a:rPr>
              <a:t>           # x *= temp</a:t>
            </a:r>
          </a:p>
          <a:p>
            <a:pPr>
              <a:lnSpc>
                <a:spcPct val="100000"/>
              </a:lnSpc>
              <a:tabLst>
                <a:tab pos="228600" algn="l"/>
                <a:tab pos="34925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cmpl</a:t>
            </a:r>
            <a:r>
              <a:rPr lang="en-US" sz="1400" dirty="0">
                <a:latin typeface="Courier New" pitchFamily="49" charset="0"/>
              </a:rPr>
              <a:t>  %</a:t>
            </a:r>
            <a:r>
              <a:rPr lang="en-US" sz="1400" dirty="0" err="1">
                <a:latin typeface="Courier New" pitchFamily="49" charset="0"/>
              </a:rPr>
              <a:t>esi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edx</a:t>
            </a:r>
            <a:r>
              <a:rPr lang="en-US" sz="1400" dirty="0">
                <a:latin typeface="Courier New" pitchFamily="49" charset="0"/>
              </a:rPr>
              <a:t>           # i:length</a:t>
            </a:r>
          </a:p>
          <a:p>
            <a:pPr>
              <a:lnSpc>
                <a:spcPct val="100000"/>
              </a:lnSpc>
              <a:tabLst>
                <a:tab pos="228600" algn="l"/>
                <a:tab pos="34925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jl</a:t>
            </a:r>
            <a:r>
              <a:rPr lang="en-US" sz="1400" dirty="0">
                <a:latin typeface="Courier New" pitchFamily="49" charset="0"/>
              </a:rPr>
              <a:t>    L33                  # if &lt;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Loop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143000"/>
            <a:ext cx="3512179" cy="245964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void combine4(</a:t>
            </a:r>
            <a:r>
              <a:rPr lang="en-US" sz="1400" dirty="0" err="1">
                <a:latin typeface="Courier New" pitchFamily="49" charset="0"/>
              </a:rPr>
              <a:t>vec_ptr</a:t>
            </a:r>
            <a:r>
              <a:rPr lang="en-US" sz="1400" dirty="0">
                <a:latin typeface="Courier New" pitchFamily="49" charset="0"/>
              </a:rPr>
              <a:t> v, </a:t>
            </a:r>
            <a:endParaRPr lang="en-US" sz="14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dirty="0" smtClean="0">
                <a:latin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</a:rPr>
              <a:t>data_t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*</a:t>
            </a:r>
            <a:r>
              <a:rPr lang="en-US" sz="1400" dirty="0" err="1">
                <a:latin typeface="Courier New" pitchFamily="49" charset="0"/>
              </a:rPr>
              <a:t>dest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length = </a:t>
            </a:r>
            <a:r>
              <a:rPr lang="en-US" sz="1400" dirty="0" err="1">
                <a:latin typeface="Courier New" pitchFamily="49" charset="0"/>
              </a:rPr>
              <a:t>vec_length</a:t>
            </a:r>
            <a:r>
              <a:rPr lang="en-US" sz="14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</a:rPr>
              <a:t>data_t</a:t>
            </a:r>
            <a:r>
              <a:rPr lang="en-US" sz="1400" dirty="0">
                <a:latin typeface="Courier New" pitchFamily="49" charset="0"/>
              </a:rPr>
              <a:t> *d = </a:t>
            </a:r>
            <a:r>
              <a:rPr lang="en-US" sz="1400" dirty="0" err="1">
                <a:latin typeface="Courier New" pitchFamily="49" charset="0"/>
              </a:rPr>
              <a:t>get_vec_start</a:t>
            </a:r>
            <a:r>
              <a:rPr lang="en-US" sz="14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</a:rPr>
              <a:t>data_t</a:t>
            </a:r>
            <a:r>
              <a:rPr lang="en-US" sz="14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length;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    t = t OP d[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  *</a:t>
            </a:r>
            <a:r>
              <a:rPr lang="en-US" sz="1400" dirty="0" err="1">
                <a:latin typeface="Courier New" pitchFamily="49" charset="0"/>
              </a:rPr>
              <a:t>dest</a:t>
            </a:r>
            <a:r>
              <a:rPr lang="en-US" sz="14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7" name="Group 108"/>
          <p:cNvGraphicFramePr>
            <a:graphicFrameLocks noGrp="1"/>
          </p:cNvGraphicFramePr>
          <p:nvPr/>
        </p:nvGraphicFramePr>
        <p:xfrm>
          <a:off x="4425576" y="2442762"/>
          <a:ext cx="4413624" cy="1165225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066799"/>
                <a:gridCol w="838200"/>
                <a:gridCol w="838200"/>
                <a:gridCol w="838200"/>
                <a:gridCol w="832225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Method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Int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(add/</a:t>
                      </a: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mult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Float (add/</a:t>
                      </a: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mult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combine4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bound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349375" y="2087280"/>
            <a:ext cx="3102131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660033"/>
              </a:buClr>
              <a:defRPr/>
            </a:pPr>
            <a:r>
              <a:rPr lang="en-US" sz="1800" kern="0" dirty="0">
                <a:latin typeface="Calibri" pitchFamily="34" charset="0"/>
              </a:rPr>
              <a:t>Cycles </a:t>
            </a:r>
            <a:r>
              <a:rPr lang="en-US" sz="1800" kern="0" dirty="0" smtClean="0">
                <a:latin typeface="Calibri" pitchFamily="34" charset="0"/>
              </a:rPr>
              <a:t>per element (or per OP)</a:t>
            </a:r>
            <a:endParaRPr lang="en-US" sz="1800" kern="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85750"/>
            <a:ext cx="8664575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Combine4 = Serial Computation (OP = *)</a:t>
            </a: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6036" y="1143000"/>
            <a:ext cx="6365564" cy="16764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 smtClean="0"/>
              <a:t>Computation (length=8)</a:t>
            </a:r>
          </a:p>
          <a:p>
            <a:pPr marL="285750" lvl="1" indent="-171450" eaLnBrk="1" hangingPunct="1">
              <a:buFont typeface="Wingdings" pitchFamily="2" charset="2"/>
              <a:buNone/>
              <a:defRPr/>
            </a:pPr>
            <a:r>
              <a:rPr lang="en-US" sz="1400" b="1" dirty="0" smtClean="0"/>
              <a:t> </a:t>
            </a:r>
            <a:r>
              <a:rPr lang="en-US" sz="1600" b="1" dirty="0" smtClean="0">
                <a:latin typeface="Courier New" pitchFamily="49" charset="0"/>
              </a:rPr>
              <a:t>((((((((1 * d[0]) * d[1]) * d[2]) * d[3]) </a:t>
            </a:r>
            <a:br>
              <a:rPr lang="en-US" sz="1600" b="1" dirty="0" smtClean="0">
                <a:latin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</a:rPr>
              <a:t>* d[4]) * d[5]) * d[6]) * d[7])</a:t>
            </a:r>
          </a:p>
          <a:p>
            <a:pPr marL="287338" indent="-287338" eaLnBrk="1" hangingPunct="1">
              <a:defRPr/>
            </a:pPr>
            <a:r>
              <a:rPr lang="en-US" dirty="0" smtClean="0"/>
              <a:t>Sequential dependence! Hence,</a:t>
            </a:r>
          </a:p>
          <a:p>
            <a:pPr marL="687388" lvl="1" indent="-287338">
              <a:defRPr/>
            </a:pPr>
            <a:r>
              <a:rPr lang="en-US" dirty="0" smtClean="0"/>
              <a:t>Performance: determined by latency of OP!</a:t>
            </a:r>
          </a:p>
        </p:txBody>
      </p:sp>
      <p:sp>
        <p:nvSpPr>
          <p:cNvPr id="20503" name="AutoShape 5"/>
          <p:cNvSpPr>
            <a:spLocks noChangeArrowheads="1"/>
          </p:cNvSpPr>
          <p:nvPr/>
        </p:nvSpPr>
        <p:spPr bwMode="auto">
          <a:xfrm>
            <a:off x="599701" y="1905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4" name="Line 6"/>
          <p:cNvSpPr>
            <a:spLocks noChangeShapeType="1"/>
          </p:cNvSpPr>
          <p:nvPr/>
        </p:nvSpPr>
        <p:spPr bwMode="auto">
          <a:xfrm>
            <a:off x="7521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5" name="Line 7"/>
          <p:cNvSpPr>
            <a:spLocks noChangeShapeType="1"/>
          </p:cNvSpPr>
          <p:nvPr/>
        </p:nvSpPr>
        <p:spPr bwMode="auto">
          <a:xfrm>
            <a:off x="9807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6" name="AutoShape 8"/>
          <p:cNvSpPr>
            <a:spLocks noChangeArrowheads="1"/>
          </p:cNvSpPr>
          <p:nvPr/>
        </p:nvSpPr>
        <p:spPr bwMode="auto">
          <a:xfrm>
            <a:off x="997261" y="2438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7" name="Line 9"/>
          <p:cNvSpPr>
            <a:spLocks noChangeShapeType="1"/>
          </p:cNvSpPr>
          <p:nvPr/>
        </p:nvSpPr>
        <p:spPr bwMode="auto">
          <a:xfrm>
            <a:off x="1149661" y="2286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8" name="Line 10"/>
          <p:cNvSpPr>
            <a:spLocks noChangeShapeType="1"/>
          </p:cNvSpPr>
          <p:nvPr/>
        </p:nvSpPr>
        <p:spPr bwMode="auto">
          <a:xfrm>
            <a:off x="1378261" y="2209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9" name="Freeform 11"/>
          <p:cNvSpPr>
            <a:spLocks/>
          </p:cNvSpPr>
          <p:nvPr/>
        </p:nvSpPr>
        <p:spPr bwMode="auto">
          <a:xfrm>
            <a:off x="904501" y="2209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2" name="Rectangle 12"/>
          <p:cNvSpPr>
            <a:spLocks noChangeArrowheads="1"/>
          </p:cNvSpPr>
          <p:nvPr/>
        </p:nvSpPr>
        <p:spPr bwMode="auto">
          <a:xfrm>
            <a:off x="645739" y="13716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783373" name="Rectangle 13"/>
          <p:cNvSpPr>
            <a:spLocks noChangeArrowheads="1"/>
          </p:cNvSpPr>
          <p:nvPr/>
        </p:nvSpPr>
        <p:spPr bwMode="auto">
          <a:xfrm>
            <a:off x="828301" y="1371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783374" name="Rectangle 14"/>
          <p:cNvSpPr>
            <a:spLocks noChangeArrowheads="1"/>
          </p:cNvSpPr>
          <p:nvPr/>
        </p:nvSpPr>
        <p:spPr bwMode="auto">
          <a:xfrm>
            <a:off x="1225861" y="1905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0513" name="AutoShape 15"/>
          <p:cNvSpPr>
            <a:spLocks noChangeArrowheads="1"/>
          </p:cNvSpPr>
          <p:nvPr/>
        </p:nvSpPr>
        <p:spPr bwMode="auto">
          <a:xfrm>
            <a:off x="1385359" y="2971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4" name="Line 16"/>
          <p:cNvSpPr>
            <a:spLocks noChangeShapeType="1"/>
          </p:cNvSpPr>
          <p:nvPr/>
        </p:nvSpPr>
        <p:spPr bwMode="auto">
          <a:xfrm>
            <a:off x="1537759" y="2819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5" name="Line 17"/>
          <p:cNvSpPr>
            <a:spLocks noChangeShapeType="1"/>
          </p:cNvSpPr>
          <p:nvPr/>
        </p:nvSpPr>
        <p:spPr bwMode="auto">
          <a:xfrm>
            <a:off x="1766359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6" name="Freeform 18"/>
          <p:cNvSpPr>
            <a:spLocks/>
          </p:cNvSpPr>
          <p:nvPr/>
        </p:nvSpPr>
        <p:spPr bwMode="auto">
          <a:xfrm>
            <a:off x="1286186" y="2743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9" name="Rectangle 19"/>
          <p:cNvSpPr>
            <a:spLocks noChangeArrowheads="1"/>
          </p:cNvSpPr>
          <p:nvPr/>
        </p:nvSpPr>
        <p:spPr bwMode="auto">
          <a:xfrm>
            <a:off x="1613959" y="2438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0518" name="AutoShape 20"/>
          <p:cNvSpPr>
            <a:spLocks noChangeArrowheads="1"/>
          </p:cNvSpPr>
          <p:nvPr/>
        </p:nvSpPr>
        <p:spPr bwMode="auto">
          <a:xfrm>
            <a:off x="1769534" y="3505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9" name="Line 21"/>
          <p:cNvSpPr>
            <a:spLocks noChangeShapeType="1"/>
          </p:cNvSpPr>
          <p:nvPr/>
        </p:nvSpPr>
        <p:spPr bwMode="auto">
          <a:xfrm>
            <a:off x="1921934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0" name="Line 22"/>
          <p:cNvSpPr>
            <a:spLocks noChangeShapeType="1"/>
          </p:cNvSpPr>
          <p:nvPr/>
        </p:nvSpPr>
        <p:spPr bwMode="auto">
          <a:xfrm>
            <a:off x="2150534" y="3276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1" name="Freeform 23"/>
          <p:cNvSpPr>
            <a:spLocks/>
          </p:cNvSpPr>
          <p:nvPr/>
        </p:nvSpPr>
        <p:spPr bwMode="auto">
          <a:xfrm>
            <a:off x="1674284" y="32766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4" name="Rectangle 24"/>
          <p:cNvSpPr>
            <a:spLocks noChangeArrowheads="1"/>
          </p:cNvSpPr>
          <p:nvPr/>
        </p:nvSpPr>
        <p:spPr bwMode="auto">
          <a:xfrm>
            <a:off x="1998134" y="2971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0523" name="AutoShape 25"/>
          <p:cNvSpPr>
            <a:spLocks noChangeArrowheads="1"/>
          </p:cNvSpPr>
          <p:nvPr/>
        </p:nvSpPr>
        <p:spPr bwMode="auto">
          <a:xfrm>
            <a:off x="2168836" y="4038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4" name="Line 26"/>
          <p:cNvSpPr>
            <a:spLocks noChangeShapeType="1"/>
          </p:cNvSpPr>
          <p:nvPr/>
        </p:nvSpPr>
        <p:spPr bwMode="auto">
          <a:xfrm>
            <a:off x="2321236" y="3886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5" name="Line 27"/>
          <p:cNvSpPr>
            <a:spLocks noChangeShapeType="1"/>
          </p:cNvSpPr>
          <p:nvPr/>
        </p:nvSpPr>
        <p:spPr bwMode="auto">
          <a:xfrm>
            <a:off x="2549836" y="3810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6" name="Freeform 28"/>
          <p:cNvSpPr>
            <a:spLocks/>
          </p:cNvSpPr>
          <p:nvPr/>
        </p:nvSpPr>
        <p:spPr bwMode="auto">
          <a:xfrm>
            <a:off x="2058459" y="38100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9" name="Rectangle 29"/>
          <p:cNvSpPr>
            <a:spLocks noChangeArrowheads="1"/>
          </p:cNvSpPr>
          <p:nvPr/>
        </p:nvSpPr>
        <p:spPr bwMode="auto">
          <a:xfrm>
            <a:off x="2397436" y="3505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 dirty="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0528" name="AutoShape 30"/>
          <p:cNvSpPr>
            <a:spLocks noChangeArrowheads="1"/>
          </p:cNvSpPr>
          <p:nvPr/>
        </p:nvSpPr>
        <p:spPr bwMode="auto">
          <a:xfrm>
            <a:off x="2551141" y="4572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9" name="Line 31"/>
          <p:cNvSpPr>
            <a:spLocks noChangeShapeType="1"/>
          </p:cNvSpPr>
          <p:nvPr/>
        </p:nvSpPr>
        <p:spPr bwMode="auto">
          <a:xfrm>
            <a:off x="2703541" y="4419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0" name="Line 32"/>
          <p:cNvSpPr>
            <a:spLocks noChangeShapeType="1"/>
          </p:cNvSpPr>
          <p:nvPr/>
        </p:nvSpPr>
        <p:spPr bwMode="auto">
          <a:xfrm>
            <a:off x="2932141" y="4343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1" name="Freeform 33"/>
          <p:cNvSpPr>
            <a:spLocks/>
          </p:cNvSpPr>
          <p:nvPr/>
        </p:nvSpPr>
        <p:spPr bwMode="auto">
          <a:xfrm>
            <a:off x="2457761" y="43434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4" name="Rectangle 34"/>
          <p:cNvSpPr>
            <a:spLocks noChangeArrowheads="1"/>
          </p:cNvSpPr>
          <p:nvPr/>
        </p:nvSpPr>
        <p:spPr bwMode="auto">
          <a:xfrm>
            <a:off x="2779741" y="4038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0533" name="AutoShape 35"/>
          <p:cNvSpPr>
            <a:spLocks noChangeArrowheads="1"/>
          </p:cNvSpPr>
          <p:nvPr/>
        </p:nvSpPr>
        <p:spPr bwMode="auto">
          <a:xfrm>
            <a:off x="2939987" y="5105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4" name="Line 36"/>
          <p:cNvSpPr>
            <a:spLocks noChangeShapeType="1"/>
          </p:cNvSpPr>
          <p:nvPr/>
        </p:nvSpPr>
        <p:spPr bwMode="auto">
          <a:xfrm>
            <a:off x="3092387" y="4953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5" name="Line 37"/>
          <p:cNvSpPr>
            <a:spLocks noChangeShapeType="1"/>
          </p:cNvSpPr>
          <p:nvPr/>
        </p:nvSpPr>
        <p:spPr bwMode="auto">
          <a:xfrm>
            <a:off x="3320987" y="487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6" name="Freeform 38"/>
          <p:cNvSpPr>
            <a:spLocks/>
          </p:cNvSpPr>
          <p:nvPr/>
        </p:nvSpPr>
        <p:spPr bwMode="auto">
          <a:xfrm>
            <a:off x="2840066" y="4876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9" name="Rectangle 39"/>
          <p:cNvSpPr>
            <a:spLocks noChangeArrowheads="1"/>
          </p:cNvSpPr>
          <p:nvPr/>
        </p:nvSpPr>
        <p:spPr bwMode="auto">
          <a:xfrm>
            <a:off x="3168587" y="4572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0538" name="AutoShape 40"/>
          <p:cNvSpPr>
            <a:spLocks noChangeArrowheads="1"/>
          </p:cNvSpPr>
          <p:nvPr/>
        </p:nvSpPr>
        <p:spPr bwMode="auto">
          <a:xfrm>
            <a:off x="3334435" y="5638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9" name="Line 41"/>
          <p:cNvSpPr>
            <a:spLocks noChangeShapeType="1"/>
          </p:cNvSpPr>
          <p:nvPr/>
        </p:nvSpPr>
        <p:spPr bwMode="auto">
          <a:xfrm>
            <a:off x="3492811" y="5486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0" name="Line 42"/>
          <p:cNvSpPr>
            <a:spLocks noChangeShapeType="1"/>
          </p:cNvSpPr>
          <p:nvPr/>
        </p:nvSpPr>
        <p:spPr bwMode="auto">
          <a:xfrm>
            <a:off x="3715435" y="5410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1" name="Freeform 43"/>
          <p:cNvSpPr>
            <a:spLocks/>
          </p:cNvSpPr>
          <p:nvPr/>
        </p:nvSpPr>
        <p:spPr bwMode="auto">
          <a:xfrm>
            <a:off x="3228912" y="5410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404" name="Rectangle 44"/>
          <p:cNvSpPr>
            <a:spLocks noChangeArrowheads="1"/>
          </p:cNvSpPr>
          <p:nvPr/>
        </p:nvSpPr>
        <p:spPr bwMode="auto">
          <a:xfrm>
            <a:off x="3563035" y="5105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graphicFrame>
        <p:nvGraphicFramePr>
          <p:cNvPr id="67" name="Group 108"/>
          <p:cNvGraphicFramePr>
            <a:graphicFrameLocks noGrp="1"/>
          </p:cNvGraphicFramePr>
          <p:nvPr/>
        </p:nvGraphicFramePr>
        <p:xfrm>
          <a:off x="4425576" y="3555882"/>
          <a:ext cx="4413624" cy="1165225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066799"/>
                <a:gridCol w="838200"/>
                <a:gridCol w="838200"/>
                <a:gridCol w="838200"/>
                <a:gridCol w="832225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Method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Int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(add/</a:t>
                      </a: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mult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Float (add/</a:t>
                      </a: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mult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combine4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bound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sp>
        <p:nvSpPr>
          <p:cNvPr id="68" name="Rectangle 67"/>
          <p:cNvSpPr/>
          <p:nvPr/>
        </p:nvSpPr>
        <p:spPr>
          <a:xfrm>
            <a:off x="4349375" y="3200400"/>
            <a:ext cx="3102131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660033"/>
              </a:buClr>
              <a:defRPr/>
            </a:pPr>
            <a:r>
              <a:rPr lang="en-US" sz="1800" kern="0" dirty="0">
                <a:latin typeface="Calibri" pitchFamily="34" charset="0"/>
              </a:rPr>
              <a:t>Cycles </a:t>
            </a:r>
            <a:r>
              <a:rPr lang="en-US" sz="1800" kern="0" dirty="0" smtClean="0">
                <a:latin typeface="Calibri" pitchFamily="34" charset="0"/>
              </a:rPr>
              <a:t>per element (or per OP)</a:t>
            </a:r>
            <a:endParaRPr lang="en-US" sz="1800" kern="0" dirty="0">
              <a:latin typeface="Calibri" pitchFamily="34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3713380" y="2877672"/>
            <a:ext cx="3220820" cy="1267012"/>
          </a:xfrm>
          <a:custGeom>
            <a:avLst/>
            <a:gdLst>
              <a:gd name="connsiteX0" fmla="*/ 3861796 w 3921561"/>
              <a:gd name="connsiteY0" fmla="*/ 0 h 1267012"/>
              <a:gd name="connsiteX1" fmla="*/ 3371726 w 3921561"/>
              <a:gd name="connsiteY1" fmla="*/ 227106 h 1267012"/>
              <a:gd name="connsiteX2" fmla="*/ 562785 w 3921561"/>
              <a:gd name="connsiteY2" fmla="*/ 274918 h 1267012"/>
              <a:gd name="connsiteX3" fmla="*/ 36855 w 3921561"/>
              <a:gd name="connsiteY3" fmla="*/ 956236 h 1267012"/>
              <a:gd name="connsiteX4" fmla="*/ 783914 w 3921561"/>
              <a:gd name="connsiteY4" fmla="*/ 1267012 h 126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21561" h="1267012">
                <a:moveTo>
                  <a:pt x="3861796" y="0"/>
                </a:moveTo>
                <a:cubicBezTo>
                  <a:pt x="3891678" y="90643"/>
                  <a:pt x="3921561" y="181286"/>
                  <a:pt x="3371726" y="227106"/>
                </a:cubicBezTo>
                <a:cubicBezTo>
                  <a:pt x="2821891" y="272926"/>
                  <a:pt x="1118597" y="153396"/>
                  <a:pt x="562785" y="274918"/>
                </a:cubicBezTo>
                <a:cubicBezTo>
                  <a:pt x="6973" y="396440"/>
                  <a:pt x="0" y="790887"/>
                  <a:pt x="36855" y="956236"/>
                </a:cubicBezTo>
                <a:cubicBezTo>
                  <a:pt x="73710" y="1121585"/>
                  <a:pt x="428812" y="1194298"/>
                  <a:pt x="783914" y="1267012"/>
                </a:cubicBezTo>
              </a:path>
            </a:pathLst>
          </a:custGeom>
          <a:noFill/>
          <a:ln w="381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Loop Unrolling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822950"/>
            <a:ext cx="8307387" cy="577850"/>
          </a:xfrm>
        </p:spPr>
        <p:txBody>
          <a:bodyPr/>
          <a:lstStyle/>
          <a:p>
            <a:r>
              <a:rPr lang="en-US" sz="2800" dirty="0" smtClean="0"/>
              <a:t>Perform 2x more useful work per iteration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21222" y="1295400"/>
            <a:ext cx="5860578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x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4" y="1219200"/>
            <a:ext cx="7896225" cy="838200"/>
          </a:xfrm>
        </p:spPr>
        <p:txBody>
          <a:bodyPr/>
          <a:lstStyle/>
          <a:p>
            <a:r>
              <a:rPr lang="en-US" dirty="0" smtClean="0"/>
              <a:t>If memory is accessed, compiler assumes the possibility of side effects</a:t>
            </a:r>
          </a:p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327400" y="4876800"/>
            <a:ext cx="2311400" cy="184785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double </a:t>
            </a:r>
            <a:r>
              <a:rPr lang="en-US" sz="1400" dirty="0" smtClean="0">
                <a:latin typeface="Courier New" pitchFamily="49" charset="0"/>
              </a:rPr>
              <a:t>A[9</a:t>
            </a:r>
            <a:r>
              <a:rPr lang="en-US" sz="1400" dirty="0">
                <a:latin typeface="Courier New" pitchFamily="49" charset="0"/>
              </a:rPr>
              <a:t>] = </a:t>
            </a:r>
          </a:p>
          <a:p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r>
              <a:rPr lang="en-US" sz="1400" dirty="0">
                <a:latin typeface="Courier New" pitchFamily="49" charset="0"/>
              </a:rPr>
              <a:t>    4,   8,  16},</a:t>
            </a:r>
          </a:p>
          <a:p>
            <a:r>
              <a:rPr lang="en-US" sz="1400" dirty="0">
                <a:latin typeface="Courier New" pitchFamily="49" charset="0"/>
              </a:rPr>
              <a:t>   32,  64, 128};</a:t>
            </a:r>
          </a:p>
          <a:p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double </a:t>
            </a:r>
            <a:r>
              <a:rPr lang="en-US" sz="1400" dirty="0" smtClean="0">
                <a:latin typeface="Courier New" pitchFamily="49" charset="0"/>
              </a:rPr>
              <a:t>B[3</a:t>
            </a:r>
            <a:r>
              <a:rPr lang="en-US" sz="1400" dirty="0">
                <a:latin typeface="Courier New" pitchFamily="49" charset="0"/>
              </a:rPr>
              <a:t>] = A+3;</a:t>
            </a:r>
          </a:p>
          <a:p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sum_rows1(A, B, 3);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387235" y="5410200"/>
            <a:ext cx="2223365" cy="305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i = 0: [3, </a:t>
            </a:r>
            <a:r>
              <a:rPr lang="en-US" sz="1400" dirty="0" smtClean="0">
                <a:latin typeface="Courier New" pitchFamily="49" charset="0"/>
              </a:rPr>
              <a:t> 8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 16</a:t>
            </a:r>
            <a:r>
              <a:rPr lang="en-US" sz="1400" dirty="0">
                <a:latin typeface="Courier New" pitchFamily="49" charset="0"/>
              </a:rPr>
              <a:t>]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387235" y="4953000"/>
            <a:ext cx="2223365" cy="305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init:  [4, </a:t>
            </a:r>
            <a:r>
              <a:rPr lang="en-US" sz="1400" dirty="0" smtClean="0">
                <a:latin typeface="Courier New" pitchFamily="49" charset="0"/>
              </a:rPr>
              <a:t> 8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 16</a:t>
            </a:r>
            <a:r>
              <a:rPr lang="en-US" sz="1400" dirty="0">
                <a:latin typeface="Courier New" pitchFamily="49" charset="0"/>
              </a:rPr>
              <a:t>]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6387235" y="5867400"/>
            <a:ext cx="2223365" cy="305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i = 1: [3, 22, </a:t>
            </a:r>
            <a:r>
              <a:rPr lang="en-US" sz="1400" dirty="0" smtClean="0">
                <a:latin typeface="Courier New" pitchFamily="49" charset="0"/>
              </a:rPr>
              <a:t> 16</a:t>
            </a:r>
            <a:r>
              <a:rPr lang="en-US" sz="1400" dirty="0">
                <a:latin typeface="Courier New" pitchFamily="49" charset="0"/>
              </a:rPr>
              <a:t>]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6387235" y="6346825"/>
            <a:ext cx="2223365" cy="305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i = 2: [3, 22, </a:t>
            </a:r>
            <a:r>
              <a:rPr lang="en-US" sz="1400" dirty="0" smtClean="0">
                <a:latin typeface="Courier New" pitchFamily="49" charset="0"/>
              </a:rPr>
              <a:t>224]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6260235" y="4495800"/>
            <a:ext cx="1474763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Value of 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15604" y="2514600"/>
            <a:ext cx="5123196" cy="224420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</a:t>
            </a:r>
            <a:r>
              <a:rPr lang="en-US" sz="1400" dirty="0" smtClean="0">
                <a:latin typeface="Courier New" pitchFamily="49" charset="0"/>
              </a:rPr>
              <a:t>Sums </a:t>
            </a:r>
            <a:r>
              <a:rPr lang="en-US" sz="1400" dirty="0">
                <a:latin typeface="Courier New" pitchFamily="49" charset="0"/>
              </a:rPr>
              <a:t>rows </a:t>
            </a:r>
            <a:r>
              <a:rPr lang="en-US" sz="1400" dirty="0" smtClean="0">
                <a:latin typeface="Courier New" pitchFamily="49" charset="0"/>
              </a:rPr>
              <a:t>of </a:t>
            </a:r>
            <a:r>
              <a:rPr lang="en-US" sz="1400" dirty="0">
                <a:latin typeface="Courier New" pitchFamily="49" charset="0"/>
              </a:rPr>
              <a:t>n </a:t>
            </a:r>
            <a:r>
              <a:rPr lang="en-US" sz="1400" dirty="0" smtClean="0">
                <a:latin typeface="Courier New" pitchFamily="49" charset="0"/>
              </a:rPr>
              <a:t>x </a:t>
            </a:r>
            <a:r>
              <a:rPr lang="en-US" sz="1400" dirty="0">
                <a:latin typeface="Courier New" pitchFamily="49" charset="0"/>
              </a:rPr>
              <a:t>n matrix </a:t>
            </a:r>
            <a:r>
              <a:rPr lang="en-US" sz="1400" dirty="0" smtClean="0">
                <a:latin typeface="Courier New" pitchFamily="49" charset="0"/>
              </a:rPr>
              <a:t>a 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and stores </a:t>
            </a:r>
            <a:r>
              <a:rPr lang="en-US" sz="1400" dirty="0">
                <a:latin typeface="Courier New" pitchFamily="49" charset="0"/>
              </a:rPr>
              <a:t>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5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Effect of Loop Unrolling</a:t>
            </a:r>
          </a:p>
        </p:txBody>
      </p:sp>
      <p:sp>
        <p:nvSpPr>
          <p:cNvPr id="788526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379413" y="3124200"/>
            <a:ext cx="8307387" cy="3429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Helps integer sum</a:t>
            </a:r>
          </a:p>
          <a:p>
            <a:pPr eaLnBrk="1" hangingPunct="1">
              <a:defRPr/>
            </a:pPr>
            <a:r>
              <a:rPr lang="en-US" dirty="0" smtClean="0"/>
              <a:t>Others don’t improve. </a:t>
            </a:r>
            <a:r>
              <a:rPr lang="en-US" i="1" dirty="0" smtClean="0">
                <a:solidFill>
                  <a:srgbClr val="990000"/>
                </a:solidFill>
              </a:rPr>
              <a:t>Why?</a:t>
            </a:r>
          </a:p>
          <a:p>
            <a:pPr lvl="1" eaLnBrk="1" hangingPunct="1">
              <a:defRPr/>
            </a:pPr>
            <a:r>
              <a:rPr lang="en-US" dirty="0" smtClean="0"/>
              <a:t>Still sequential dependency</a:t>
            </a:r>
          </a:p>
        </p:txBody>
      </p:sp>
      <p:sp>
        <p:nvSpPr>
          <p:cNvPr id="22556" name="Rectangle 47"/>
          <p:cNvSpPr>
            <a:spLocks noChangeArrowheads="1"/>
          </p:cNvSpPr>
          <p:nvPr/>
        </p:nvSpPr>
        <p:spPr bwMode="auto">
          <a:xfrm>
            <a:off x="1244111" y="45862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(x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graphicFrame>
        <p:nvGraphicFramePr>
          <p:cNvPr id="6" name="Group 108"/>
          <p:cNvGraphicFramePr>
            <a:graphicFrameLocks noGrp="1"/>
          </p:cNvGraphicFramePr>
          <p:nvPr/>
        </p:nvGraphicFramePr>
        <p:xfrm>
          <a:off x="1981200" y="1350078"/>
          <a:ext cx="4413624" cy="1552575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066799"/>
                <a:gridCol w="838200"/>
                <a:gridCol w="838200"/>
                <a:gridCol w="838200"/>
                <a:gridCol w="832225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Method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Int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(add/</a:t>
                      </a: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mult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Float (add/</a:t>
                      </a: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mult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combine4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unroll2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bound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35678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Loop Unrolling with Reassociation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670550"/>
            <a:ext cx="7939087" cy="577850"/>
          </a:xfrm>
        </p:spPr>
        <p:txBody>
          <a:bodyPr/>
          <a:lstStyle/>
          <a:p>
            <a:r>
              <a:rPr lang="en-US" sz="2800" dirty="0" smtClean="0"/>
              <a:t>Can this change the result of the computation?</a:t>
            </a:r>
          </a:p>
          <a:p>
            <a:r>
              <a:rPr lang="en-US" sz="2800" dirty="0" smtClean="0"/>
              <a:t>Yes, for FP. </a:t>
            </a:r>
            <a:r>
              <a:rPr lang="en-US" sz="2800" i="1" dirty="0" smtClean="0">
                <a:solidFill>
                  <a:srgbClr val="C00000"/>
                </a:solidFill>
              </a:rPr>
              <a:t>Why?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14400" y="1295400"/>
            <a:ext cx="5984009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x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2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Effect of Reassociation</a:t>
            </a:r>
          </a:p>
        </p:txBody>
      </p:sp>
      <p:sp>
        <p:nvSpPr>
          <p:cNvPr id="793627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90513" y="3429000"/>
            <a:ext cx="8307387" cy="3016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Nearly 2x speedup for </a:t>
            </a:r>
            <a:r>
              <a:rPr lang="en-US" dirty="0" err="1" smtClean="0"/>
              <a:t>Int</a:t>
            </a:r>
            <a:r>
              <a:rPr lang="en-US" dirty="0" smtClean="0"/>
              <a:t> *, FP +, FP *</a:t>
            </a:r>
          </a:p>
          <a:p>
            <a:pPr lvl="1" eaLnBrk="1" hangingPunct="1">
              <a:defRPr/>
            </a:pPr>
            <a:r>
              <a:rPr lang="en-US" dirty="0" smtClean="0"/>
              <a:t>Reason: Breaks sequential dependency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Why is that? (next slide)</a:t>
            </a:r>
          </a:p>
        </p:txBody>
      </p:sp>
      <p:sp>
        <p:nvSpPr>
          <p:cNvPr id="24610" name="Rectangle 28"/>
          <p:cNvSpPr>
            <a:spLocks noChangeArrowheads="1"/>
          </p:cNvSpPr>
          <p:nvPr/>
        </p:nvSpPr>
        <p:spPr bwMode="auto">
          <a:xfrm>
            <a:off x="1143000" y="4343400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d[i+1]);</a:t>
            </a:r>
          </a:p>
        </p:txBody>
      </p:sp>
      <p:graphicFrame>
        <p:nvGraphicFramePr>
          <p:cNvPr id="6" name="Group 108"/>
          <p:cNvGraphicFramePr>
            <a:graphicFrameLocks noGrp="1"/>
          </p:cNvGraphicFramePr>
          <p:nvPr/>
        </p:nvGraphicFramePr>
        <p:xfrm>
          <a:off x="2215776" y="1260475"/>
          <a:ext cx="4413624" cy="1939925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066799"/>
                <a:gridCol w="838200"/>
                <a:gridCol w="838200"/>
                <a:gridCol w="838200"/>
                <a:gridCol w="832225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Method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Int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(add/</a:t>
                      </a: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mult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Float (add/</a:t>
                      </a: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mult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combine4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unroll2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unroll2-ra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1.56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2.75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3.62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bound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27" grpId="0" build="p"/>
      <p:bldP spid="246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Reassociated Computation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0" y="1481138"/>
            <a:ext cx="3949700" cy="5224462"/>
          </a:xfrm>
        </p:spPr>
        <p:txBody>
          <a:bodyPr/>
          <a:lstStyle/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 smtClean="0"/>
              <a:t>What changed:</a:t>
            </a:r>
          </a:p>
          <a:p>
            <a:pPr marL="628650" lvl="1" indent="-230188">
              <a:lnSpc>
                <a:spcPct val="85000"/>
              </a:lnSpc>
              <a:defRPr/>
            </a:pPr>
            <a:r>
              <a:rPr lang="en-US" sz="1800" dirty="0" smtClean="0"/>
              <a:t>Ops in the next iteration can be started early (no dependency)</a:t>
            </a:r>
          </a:p>
          <a:p>
            <a:pPr marL="287338" indent="-287338" eaLnBrk="1" hangingPunct="1">
              <a:lnSpc>
                <a:spcPct val="85000"/>
              </a:lnSpc>
              <a:defRPr/>
            </a:pPr>
            <a:endParaRPr lang="en-US" dirty="0" smtClean="0"/>
          </a:p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 smtClean="0"/>
              <a:t>Overall Performance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 smtClean="0"/>
              <a:t>N elements, D cycles latency/op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 smtClean="0"/>
              <a:t>Should be (N/2+1)*D cycles:</a:t>
            </a:r>
            <a:br>
              <a:rPr lang="en-US" sz="1800" dirty="0" smtClean="0"/>
            </a:br>
            <a:r>
              <a:rPr lang="en-US" sz="1800" b="1" dirty="0" smtClean="0">
                <a:solidFill>
                  <a:srgbClr val="C00000"/>
                </a:solidFill>
              </a:rPr>
              <a:t>CPE = D/2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 smtClean="0"/>
              <a:t>Measured CPE slightly worse for FP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1066800" y="3616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1219200" y="3387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1676400" y="4149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0" name="Line 9"/>
          <p:cNvSpPr>
            <a:spLocks noChangeShapeType="1"/>
          </p:cNvSpPr>
          <p:nvPr/>
        </p:nvSpPr>
        <p:spPr bwMode="auto">
          <a:xfrm>
            <a:off x="1828800" y="399732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11" name="Freeform 10"/>
          <p:cNvSpPr>
            <a:spLocks/>
          </p:cNvSpPr>
          <p:nvPr/>
        </p:nvSpPr>
        <p:spPr bwMode="auto">
          <a:xfrm>
            <a:off x="1371600" y="39211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9" name="Rectangle 11"/>
          <p:cNvSpPr>
            <a:spLocks noChangeArrowheads="1"/>
          </p:cNvSpPr>
          <p:nvPr/>
        </p:nvSpPr>
        <p:spPr bwMode="auto">
          <a:xfrm>
            <a:off x="1112838" y="3082925"/>
            <a:ext cx="230188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25613" name="AutoShape 12"/>
          <p:cNvSpPr>
            <a:spLocks noChangeArrowheads="1"/>
          </p:cNvSpPr>
          <p:nvPr/>
        </p:nvSpPr>
        <p:spPr bwMode="auto">
          <a:xfrm>
            <a:off x="2270125" y="46831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4" name="Line 13"/>
          <p:cNvSpPr>
            <a:spLocks noChangeShapeType="1"/>
          </p:cNvSpPr>
          <p:nvPr/>
        </p:nvSpPr>
        <p:spPr bwMode="auto">
          <a:xfrm>
            <a:off x="2422525" y="453072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15" name="Freeform 14"/>
          <p:cNvSpPr>
            <a:spLocks/>
          </p:cNvSpPr>
          <p:nvPr/>
        </p:nvSpPr>
        <p:spPr bwMode="auto">
          <a:xfrm>
            <a:off x="1965325" y="44545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16" name="AutoShape 15"/>
          <p:cNvSpPr>
            <a:spLocks noChangeArrowheads="1"/>
          </p:cNvSpPr>
          <p:nvPr/>
        </p:nvSpPr>
        <p:spPr bwMode="auto">
          <a:xfrm>
            <a:off x="2863850" y="5216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7" name="Line 16"/>
          <p:cNvSpPr>
            <a:spLocks noChangeShapeType="1"/>
          </p:cNvSpPr>
          <p:nvPr/>
        </p:nvSpPr>
        <p:spPr bwMode="auto">
          <a:xfrm>
            <a:off x="3016250" y="506412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18" name="Freeform 17"/>
          <p:cNvSpPr>
            <a:spLocks/>
          </p:cNvSpPr>
          <p:nvPr/>
        </p:nvSpPr>
        <p:spPr bwMode="auto">
          <a:xfrm>
            <a:off x="2559050" y="49879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1" name="AutoShape 25"/>
          <p:cNvSpPr>
            <a:spLocks noChangeArrowheads="1"/>
          </p:cNvSpPr>
          <p:nvPr/>
        </p:nvSpPr>
        <p:spPr bwMode="auto">
          <a:xfrm>
            <a:off x="1371600" y="2930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54" name="Rectangle 26"/>
          <p:cNvSpPr>
            <a:spLocks noChangeArrowheads="1"/>
          </p:cNvSpPr>
          <p:nvPr/>
        </p:nvSpPr>
        <p:spPr bwMode="auto">
          <a:xfrm>
            <a:off x="1676400" y="24384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5663" name="Line 27"/>
          <p:cNvSpPr>
            <a:spLocks noChangeShapeType="1"/>
          </p:cNvSpPr>
          <p:nvPr/>
        </p:nvSpPr>
        <p:spPr bwMode="auto">
          <a:xfrm>
            <a:off x="1447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56" name="Rectangle 28"/>
          <p:cNvSpPr>
            <a:spLocks noChangeArrowheads="1"/>
          </p:cNvSpPr>
          <p:nvPr/>
        </p:nvSpPr>
        <p:spPr bwMode="auto">
          <a:xfrm>
            <a:off x="1295400" y="24384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5665" name="Freeform 29"/>
          <p:cNvSpPr>
            <a:spLocks/>
          </p:cNvSpPr>
          <p:nvPr/>
        </p:nvSpPr>
        <p:spPr bwMode="auto">
          <a:xfrm>
            <a:off x="1447800" y="32353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6" name="Line 30"/>
          <p:cNvSpPr>
            <a:spLocks noChangeShapeType="1"/>
          </p:cNvSpPr>
          <p:nvPr/>
        </p:nvSpPr>
        <p:spPr bwMode="auto">
          <a:xfrm>
            <a:off x="1828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5" name="AutoShape 32"/>
          <p:cNvSpPr>
            <a:spLocks noChangeArrowheads="1"/>
          </p:cNvSpPr>
          <p:nvPr/>
        </p:nvSpPr>
        <p:spPr bwMode="auto">
          <a:xfrm>
            <a:off x="1981200" y="34639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1" name="Rectangle 33"/>
          <p:cNvSpPr>
            <a:spLocks noChangeArrowheads="1"/>
          </p:cNvSpPr>
          <p:nvPr/>
        </p:nvSpPr>
        <p:spPr bwMode="auto">
          <a:xfrm>
            <a:off x="2286000" y="29718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5657" name="Line 34"/>
          <p:cNvSpPr>
            <a:spLocks noChangeShapeType="1"/>
          </p:cNvSpPr>
          <p:nvPr/>
        </p:nvSpPr>
        <p:spPr bwMode="auto">
          <a:xfrm>
            <a:off x="2057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63" name="Rectangle 35"/>
          <p:cNvSpPr>
            <a:spLocks noChangeArrowheads="1"/>
          </p:cNvSpPr>
          <p:nvPr/>
        </p:nvSpPr>
        <p:spPr bwMode="auto">
          <a:xfrm>
            <a:off x="1905000" y="29718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5659" name="Freeform 36"/>
          <p:cNvSpPr>
            <a:spLocks/>
          </p:cNvSpPr>
          <p:nvPr/>
        </p:nvSpPr>
        <p:spPr bwMode="auto">
          <a:xfrm>
            <a:off x="2057400" y="37687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0" name="Line 37"/>
          <p:cNvSpPr>
            <a:spLocks noChangeShapeType="1"/>
          </p:cNvSpPr>
          <p:nvPr/>
        </p:nvSpPr>
        <p:spPr bwMode="auto">
          <a:xfrm>
            <a:off x="2438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9" name="AutoShape 39"/>
          <p:cNvSpPr>
            <a:spLocks noChangeArrowheads="1"/>
          </p:cNvSpPr>
          <p:nvPr/>
        </p:nvSpPr>
        <p:spPr bwMode="auto">
          <a:xfrm>
            <a:off x="2590800" y="3997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8" name="Rectangle 40"/>
          <p:cNvSpPr>
            <a:spLocks noChangeArrowheads="1"/>
          </p:cNvSpPr>
          <p:nvPr/>
        </p:nvSpPr>
        <p:spPr bwMode="auto">
          <a:xfrm>
            <a:off x="2895600" y="35052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5651" name="Line 41"/>
          <p:cNvSpPr>
            <a:spLocks noChangeShapeType="1"/>
          </p:cNvSpPr>
          <p:nvPr/>
        </p:nvSpPr>
        <p:spPr bwMode="auto">
          <a:xfrm>
            <a:off x="2667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0" name="Rectangle 42"/>
          <p:cNvSpPr>
            <a:spLocks noChangeArrowheads="1"/>
          </p:cNvSpPr>
          <p:nvPr/>
        </p:nvSpPr>
        <p:spPr bwMode="auto">
          <a:xfrm>
            <a:off x="2514600" y="35052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5653" name="Freeform 43"/>
          <p:cNvSpPr>
            <a:spLocks/>
          </p:cNvSpPr>
          <p:nvPr/>
        </p:nvSpPr>
        <p:spPr bwMode="auto">
          <a:xfrm>
            <a:off x="2667000" y="43021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4" name="Line 44"/>
          <p:cNvSpPr>
            <a:spLocks noChangeShapeType="1"/>
          </p:cNvSpPr>
          <p:nvPr/>
        </p:nvSpPr>
        <p:spPr bwMode="auto">
          <a:xfrm>
            <a:off x="3048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3" name="AutoShape 46"/>
          <p:cNvSpPr>
            <a:spLocks noChangeArrowheads="1"/>
          </p:cNvSpPr>
          <p:nvPr/>
        </p:nvSpPr>
        <p:spPr bwMode="auto">
          <a:xfrm>
            <a:off x="3200400" y="4530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75" name="Rectangle 47"/>
          <p:cNvSpPr>
            <a:spLocks noChangeArrowheads="1"/>
          </p:cNvSpPr>
          <p:nvPr/>
        </p:nvSpPr>
        <p:spPr bwMode="auto">
          <a:xfrm>
            <a:off x="3505200" y="40386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5645" name="Line 48"/>
          <p:cNvSpPr>
            <a:spLocks noChangeShapeType="1"/>
          </p:cNvSpPr>
          <p:nvPr/>
        </p:nvSpPr>
        <p:spPr bwMode="auto">
          <a:xfrm>
            <a:off x="3276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7" name="Rectangle 49"/>
          <p:cNvSpPr>
            <a:spLocks noChangeArrowheads="1"/>
          </p:cNvSpPr>
          <p:nvPr/>
        </p:nvSpPr>
        <p:spPr bwMode="auto">
          <a:xfrm>
            <a:off x="3124200" y="40386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5647" name="Freeform 50"/>
          <p:cNvSpPr>
            <a:spLocks/>
          </p:cNvSpPr>
          <p:nvPr/>
        </p:nvSpPr>
        <p:spPr bwMode="auto">
          <a:xfrm>
            <a:off x="3276600" y="48355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8" name="Line 51"/>
          <p:cNvSpPr>
            <a:spLocks noChangeShapeType="1"/>
          </p:cNvSpPr>
          <p:nvPr/>
        </p:nvSpPr>
        <p:spPr bwMode="auto">
          <a:xfrm>
            <a:off x="3657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" name="Rectangle 28"/>
          <p:cNvSpPr>
            <a:spLocks noChangeArrowheads="1"/>
          </p:cNvSpPr>
          <p:nvPr/>
        </p:nvSpPr>
        <p:spPr bwMode="auto">
          <a:xfrm>
            <a:off x="457200" y="16144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8558382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Loop Unrolling with Separate Accumulators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6019800"/>
            <a:ext cx="8307387" cy="577850"/>
          </a:xfrm>
        </p:spPr>
        <p:txBody>
          <a:bodyPr/>
          <a:lstStyle/>
          <a:p>
            <a:r>
              <a:rPr lang="en-US" sz="2800" dirty="0" smtClean="0"/>
              <a:t>Different form of </a:t>
            </a:r>
            <a:r>
              <a:rPr lang="en-US" sz="2800" dirty="0" err="1" smtClean="0"/>
              <a:t>reassociation</a:t>
            </a:r>
            <a:endParaRPr lang="en-US" sz="2800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838200" y="1219200"/>
            <a:ext cx="5842000" cy="477202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x0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x1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x0 = x0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x1 = x1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x0 = x0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x0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x1;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Effect of Separate Accumulators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3810000"/>
            <a:ext cx="8307387" cy="27876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Amost</a:t>
            </a:r>
            <a:r>
              <a:rPr lang="en-US" dirty="0" smtClean="0"/>
              <a:t> exact 2x speedup (over unroll2) for </a:t>
            </a:r>
            <a:r>
              <a:rPr lang="en-US" dirty="0" err="1" smtClean="0"/>
              <a:t>Int</a:t>
            </a:r>
            <a:r>
              <a:rPr lang="en-US" dirty="0" smtClean="0"/>
              <a:t> *, FP +, FP *</a:t>
            </a:r>
          </a:p>
          <a:p>
            <a:pPr lvl="1" eaLnBrk="1" hangingPunct="1">
              <a:defRPr/>
            </a:pPr>
            <a:r>
              <a:rPr lang="en-US" dirty="0" smtClean="0"/>
              <a:t>Breaks sequential dependency in a “cleaner,” more obvious way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27688" name="Rectangle 34"/>
          <p:cNvSpPr>
            <a:spLocks noChangeArrowheads="1"/>
          </p:cNvSpPr>
          <p:nvPr/>
        </p:nvSpPr>
        <p:spPr bwMode="auto">
          <a:xfrm>
            <a:off x="1143000" y="4724400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x0 </a:t>
            </a:r>
            <a:r>
              <a:rPr lang="en-US" sz="1800" dirty="0">
                <a:latin typeface="Courier New" pitchFamily="49" charset="0"/>
              </a:rPr>
              <a:t>= x0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x1 </a:t>
            </a:r>
            <a:r>
              <a:rPr lang="en-US" sz="1800" dirty="0">
                <a:latin typeface="Courier New" pitchFamily="49" charset="0"/>
              </a:rPr>
              <a:t>= x1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graphicFrame>
        <p:nvGraphicFramePr>
          <p:cNvPr id="6" name="Group 108"/>
          <p:cNvGraphicFramePr>
            <a:graphicFrameLocks noGrp="1"/>
          </p:cNvGraphicFramePr>
          <p:nvPr/>
        </p:nvGraphicFramePr>
        <p:xfrm>
          <a:off x="2215776" y="1254125"/>
          <a:ext cx="4413624" cy="2327275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066799"/>
                <a:gridCol w="838200"/>
                <a:gridCol w="838200"/>
                <a:gridCol w="838200"/>
                <a:gridCol w="832225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Method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Int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(add/</a:t>
                      </a: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mult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Float (add/</a:t>
                      </a: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mult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combine4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unroll2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unroll2-ra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1.56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2.75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3.62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unroll2-sa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1.50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2.5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3.5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bound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  <p:bldP spid="2768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107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Separate Accumulators</a:t>
            </a:r>
          </a:p>
        </p:txBody>
      </p:sp>
      <p:sp>
        <p:nvSpPr>
          <p:cNvPr id="28717" name="AutoShape 101"/>
          <p:cNvSpPr>
            <a:spLocks noChangeArrowheads="1"/>
          </p:cNvSpPr>
          <p:nvPr/>
        </p:nvSpPr>
        <p:spPr bwMode="auto">
          <a:xfrm>
            <a:off x="20574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18" name="Line 102"/>
          <p:cNvSpPr>
            <a:spLocks noChangeShapeType="1"/>
          </p:cNvSpPr>
          <p:nvPr/>
        </p:nvSpPr>
        <p:spPr bwMode="auto">
          <a:xfrm>
            <a:off x="22098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19" name="Line 103"/>
          <p:cNvSpPr>
            <a:spLocks noChangeShapeType="1"/>
          </p:cNvSpPr>
          <p:nvPr/>
        </p:nvSpPr>
        <p:spPr bwMode="auto">
          <a:xfrm>
            <a:off x="24384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0" name="AutoShape 104"/>
          <p:cNvSpPr>
            <a:spLocks noChangeArrowheads="1"/>
          </p:cNvSpPr>
          <p:nvPr/>
        </p:nvSpPr>
        <p:spPr bwMode="auto">
          <a:xfrm>
            <a:off x="26670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1" name="Line 105"/>
          <p:cNvSpPr>
            <a:spLocks noChangeShapeType="1"/>
          </p:cNvSpPr>
          <p:nvPr/>
        </p:nvSpPr>
        <p:spPr bwMode="auto">
          <a:xfrm>
            <a:off x="2819400" y="3505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2" name="Line 106"/>
          <p:cNvSpPr>
            <a:spLocks noChangeShapeType="1"/>
          </p:cNvSpPr>
          <p:nvPr/>
        </p:nvSpPr>
        <p:spPr bwMode="auto">
          <a:xfrm>
            <a:off x="30480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3" name="Freeform 107"/>
          <p:cNvSpPr>
            <a:spLocks/>
          </p:cNvSpPr>
          <p:nvPr/>
        </p:nvSpPr>
        <p:spPr bwMode="auto">
          <a:xfrm>
            <a:off x="23622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76" name="Rectangle 108"/>
          <p:cNvSpPr>
            <a:spLocks noChangeArrowheads="1"/>
          </p:cNvSpPr>
          <p:nvPr/>
        </p:nvSpPr>
        <p:spPr bwMode="auto">
          <a:xfrm>
            <a:off x="21034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877" name="Rectangle 109"/>
          <p:cNvSpPr>
            <a:spLocks noChangeArrowheads="1"/>
          </p:cNvSpPr>
          <p:nvPr/>
        </p:nvSpPr>
        <p:spPr bwMode="auto">
          <a:xfrm>
            <a:off x="22860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800878" name="Rectangle 110"/>
          <p:cNvSpPr>
            <a:spLocks noChangeArrowheads="1"/>
          </p:cNvSpPr>
          <p:nvPr/>
        </p:nvSpPr>
        <p:spPr bwMode="auto">
          <a:xfrm>
            <a:off x="28956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8727" name="AutoShape 111"/>
          <p:cNvSpPr>
            <a:spLocks noChangeArrowheads="1"/>
          </p:cNvSpPr>
          <p:nvPr/>
        </p:nvSpPr>
        <p:spPr bwMode="auto">
          <a:xfrm>
            <a:off x="32607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8" name="Line 112"/>
          <p:cNvSpPr>
            <a:spLocks noChangeShapeType="1"/>
          </p:cNvSpPr>
          <p:nvPr/>
        </p:nvSpPr>
        <p:spPr bwMode="auto">
          <a:xfrm>
            <a:off x="3413125" y="4038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9" name="Line 113"/>
          <p:cNvSpPr>
            <a:spLocks noChangeShapeType="1"/>
          </p:cNvSpPr>
          <p:nvPr/>
        </p:nvSpPr>
        <p:spPr bwMode="auto">
          <a:xfrm>
            <a:off x="36417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0" name="Freeform 114"/>
          <p:cNvSpPr>
            <a:spLocks/>
          </p:cNvSpPr>
          <p:nvPr/>
        </p:nvSpPr>
        <p:spPr bwMode="auto">
          <a:xfrm>
            <a:off x="29559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3" name="Rectangle 115"/>
          <p:cNvSpPr>
            <a:spLocks noChangeArrowheads="1"/>
          </p:cNvSpPr>
          <p:nvPr/>
        </p:nvSpPr>
        <p:spPr bwMode="auto">
          <a:xfrm>
            <a:off x="34893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8732" name="AutoShape 116"/>
          <p:cNvSpPr>
            <a:spLocks noChangeArrowheads="1"/>
          </p:cNvSpPr>
          <p:nvPr/>
        </p:nvSpPr>
        <p:spPr bwMode="auto">
          <a:xfrm>
            <a:off x="38544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33" name="Line 117"/>
          <p:cNvSpPr>
            <a:spLocks noChangeShapeType="1"/>
          </p:cNvSpPr>
          <p:nvPr/>
        </p:nvSpPr>
        <p:spPr bwMode="auto">
          <a:xfrm>
            <a:off x="4006850" y="4572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4" name="Line 118"/>
          <p:cNvSpPr>
            <a:spLocks noChangeShapeType="1"/>
          </p:cNvSpPr>
          <p:nvPr/>
        </p:nvSpPr>
        <p:spPr bwMode="auto">
          <a:xfrm>
            <a:off x="42354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5" name="Freeform 119"/>
          <p:cNvSpPr>
            <a:spLocks/>
          </p:cNvSpPr>
          <p:nvPr/>
        </p:nvSpPr>
        <p:spPr bwMode="auto">
          <a:xfrm>
            <a:off x="35496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8" name="Rectangle 120"/>
          <p:cNvSpPr>
            <a:spLocks noChangeArrowheads="1"/>
          </p:cNvSpPr>
          <p:nvPr/>
        </p:nvSpPr>
        <p:spPr bwMode="auto">
          <a:xfrm>
            <a:off x="40830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8740" name="Freeform 124"/>
          <p:cNvSpPr>
            <a:spLocks/>
          </p:cNvSpPr>
          <p:nvPr/>
        </p:nvSpPr>
        <p:spPr bwMode="auto">
          <a:xfrm flipH="1">
            <a:off x="3733800" y="5029200"/>
            <a:ext cx="40957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0" name="AutoShape 134"/>
          <p:cNvSpPr>
            <a:spLocks noChangeArrowheads="1"/>
          </p:cNvSpPr>
          <p:nvPr/>
        </p:nvSpPr>
        <p:spPr bwMode="auto">
          <a:xfrm>
            <a:off x="3200400" y="5246132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3" name="AutoShape 137"/>
          <p:cNvSpPr>
            <a:spLocks noChangeArrowheads="1"/>
          </p:cNvSpPr>
          <p:nvPr/>
        </p:nvSpPr>
        <p:spPr bwMode="auto">
          <a:xfrm>
            <a:off x="6096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4" name="Line 138"/>
          <p:cNvSpPr>
            <a:spLocks noChangeShapeType="1"/>
          </p:cNvSpPr>
          <p:nvPr/>
        </p:nvSpPr>
        <p:spPr bwMode="auto">
          <a:xfrm>
            <a:off x="7620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5" name="Line 139"/>
          <p:cNvSpPr>
            <a:spLocks noChangeShapeType="1"/>
          </p:cNvSpPr>
          <p:nvPr/>
        </p:nvSpPr>
        <p:spPr bwMode="auto">
          <a:xfrm>
            <a:off x="9906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6" name="AutoShape 140"/>
          <p:cNvSpPr>
            <a:spLocks noChangeArrowheads="1"/>
          </p:cNvSpPr>
          <p:nvPr/>
        </p:nvSpPr>
        <p:spPr bwMode="auto">
          <a:xfrm>
            <a:off x="12192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7" name="Line 141"/>
          <p:cNvSpPr>
            <a:spLocks noChangeShapeType="1"/>
          </p:cNvSpPr>
          <p:nvPr/>
        </p:nvSpPr>
        <p:spPr bwMode="auto">
          <a:xfrm>
            <a:off x="1371600" y="3505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8" name="Line 142"/>
          <p:cNvSpPr>
            <a:spLocks noChangeShapeType="1"/>
          </p:cNvSpPr>
          <p:nvPr/>
        </p:nvSpPr>
        <p:spPr bwMode="auto">
          <a:xfrm>
            <a:off x="16002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9" name="Freeform 143"/>
          <p:cNvSpPr>
            <a:spLocks/>
          </p:cNvSpPr>
          <p:nvPr/>
        </p:nvSpPr>
        <p:spPr bwMode="auto">
          <a:xfrm>
            <a:off x="9144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2" name="Rectangle 144"/>
          <p:cNvSpPr>
            <a:spLocks noChangeArrowheads="1"/>
          </p:cNvSpPr>
          <p:nvPr/>
        </p:nvSpPr>
        <p:spPr bwMode="auto">
          <a:xfrm>
            <a:off x="6556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913" name="Rectangle 145"/>
          <p:cNvSpPr>
            <a:spLocks noChangeArrowheads="1"/>
          </p:cNvSpPr>
          <p:nvPr/>
        </p:nvSpPr>
        <p:spPr bwMode="auto">
          <a:xfrm>
            <a:off x="8382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800914" name="Rectangle 146"/>
          <p:cNvSpPr>
            <a:spLocks noChangeArrowheads="1"/>
          </p:cNvSpPr>
          <p:nvPr/>
        </p:nvSpPr>
        <p:spPr bwMode="auto">
          <a:xfrm>
            <a:off x="14478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8693" name="AutoShape 147"/>
          <p:cNvSpPr>
            <a:spLocks noChangeArrowheads="1"/>
          </p:cNvSpPr>
          <p:nvPr/>
        </p:nvSpPr>
        <p:spPr bwMode="auto">
          <a:xfrm>
            <a:off x="18129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94" name="Line 148"/>
          <p:cNvSpPr>
            <a:spLocks noChangeShapeType="1"/>
          </p:cNvSpPr>
          <p:nvPr/>
        </p:nvSpPr>
        <p:spPr bwMode="auto">
          <a:xfrm>
            <a:off x="1965325" y="4038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95" name="Line 149"/>
          <p:cNvSpPr>
            <a:spLocks noChangeShapeType="1"/>
          </p:cNvSpPr>
          <p:nvPr/>
        </p:nvSpPr>
        <p:spPr bwMode="auto">
          <a:xfrm>
            <a:off x="21939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96" name="Freeform 150"/>
          <p:cNvSpPr>
            <a:spLocks/>
          </p:cNvSpPr>
          <p:nvPr/>
        </p:nvSpPr>
        <p:spPr bwMode="auto">
          <a:xfrm>
            <a:off x="15081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9" name="Rectangle 151"/>
          <p:cNvSpPr>
            <a:spLocks noChangeArrowheads="1"/>
          </p:cNvSpPr>
          <p:nvPr/>
        </p:nvSpPr>
        <p:spPr bwMode="auto">
          <a:xfrm>
            <a:off x="20415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8698" name="AutoShape 152"/>
          <p:cNvSpPr>
            <a:spLocks noChangeArrowheads="1"/>
          </p:cNvSpPr>
          <p:nvPr/>
        </p:nvSpPr>
        <p:spPr bwMode="auto">
          <a:xfrm>
            <a:off x="24066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99" name="Line 153"/>
          <p:cNvSpPr>
            <a:spLocks noChangeShapeType="1"/>
          </p:cNvSpPr>
          <p:nvPr/>
        </p:nvSpPr>
        <p:spPr bwMode="auto">
          <a:xfrm>
            <a:off x="2559050" y="4572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00" name="Line 154"/>
          <p:cNvSpPr>
            <a:spLocks noChangeShapeType="1"/>
          </p:cNvSpPr>
          <p:nvPr/>
        </p:nvSpPr>
        <p:spPr bwMode="auto">
          <a:xfrm>
            <a:off x="27876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01" name="Freeform 155"/>
          <p:cNvSpPr>
            <a:spLocks/>
          </p:cNvSpPr>
          <p:nvPr/>
        </p:nvSpPr>
        <p:spPr bwMode="auto">
          <a:xfrm>
            <a:off x="21018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24" name="Rectangle 156"/>
          <p:cNvSpPr>
            <a:spLocks noChangeArrowheads="1"/>
          </p:cNvSpPr>
          <p:nvPr/>
        </p:nvSpPr>
        <p:spPr bwMode="auto">
          <a:xfrm>
            <a:off x="26352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8706" name="Freeform 160"/>
          <p:cNvSpPr>
            <a:spLocks/>
          </p:cNvSpPr>
          <p:nvPr/>
        </p:nvSpPr>
        <p:spPr bwMode="auto">
          <a:xfrm>
            <a:off x="2695574" y="5029200"/>
            <a:ext cx="50482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Rectangle 34"/>
          <p:cNvSpPr>
            <a:spLocks noChangeArrowheads="1"/>
          </p:cNvSpPr>
          <p:nvPr/>
        </p:nvSpPr>
        <p:spPr bwMode="auto">
          <a:xfrm>
            <a:off x="609600" y="1642234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x0 </a:t>
            </a:r>
            <a:r>
              <a:rPr lang="en-US" sz="1800" dirty="0">
                <a:latin typeface="Courier New" pitchFamily="49" charset="0"/>
              </a:rPr>
              <a:t>= x0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x1 </a:t>
            </a:r>
            <a:r>
              <a:rPr lang="en-US" sz="1800" dirty="0">
                <a:latin typeface="Courier New" pitchFamily="49" charset="0"/>
              </a:rPr>
              <a:t>= x1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 bwMode="auto">
          <a:xfrm>
            <a:off x="4965700" y="1600200"/>
            <a:ext cx="39497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What changed:</a:t>
            </a:r>
          </a:p>
          <a:p>
            <a:pPr marL="628650" marR="0" lvl="1" indent="-23018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Two independent “streams” of operations</a:t>
            </a: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Overall Performance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N elements, D cycles latency/op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Should be (N/2+1)*D cycles:</a:t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</a:b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CPE = D/2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CPE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matches prediction!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410200" y="4953000"/>
            <a:ext cx="1698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What Now?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Unrolling &amp; Accumulating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8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Idea</a:t>
            </a:r>
          </a:p>
          <a:p>
            <a:pPr lvl="1" eaLnBrk="1" hangingPunct="1">
              <a:defRPr/>
            </a:pPr>
            <a:r>
              <a:rPr lang="en-US" dirty="0" smtClean="0"/>
              <a:t>Can unroll to any degree L</a:t>
            </a:r>
          </a:p>
          <a:p>
            <a:pPr lvl="1" eaLnBrk="1" hangingPunct="1">
              <a:defRPr/>
            </a:pPr>
            <a:r>
              <a:rPr lang="en-US" dirty="0" smtClean="0"/>
              <a:t>Can accumulate K results in parallel</a:t>
            </a:r>
          </a:p>
          <a:p>
            <a:pPr lvl="1" eaLnBrk="1" hangingPunct="1">
              <a:defRPr/>
            </a:pPr>
            <a:r>
              <a:rPr lang="en-US" dirty="0" smtClean="0"/>
              <a:t>L must be multiple of K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Limitations</a:t>
            </a:r>
          </a:p>
          <a:p>
            <a:pPr lvl="1" eaLnBrk="1" hangingPunct="1">
              <a:defRPr/>
            </a:pPr>
            <a:r>
              <a:rPr lang="en-US" dirty="0" smtClean="0"/>
              <a:t>Diminishing returns</a:t>
            </a:r>
          </a:p>
          <a:p>
            <a:pPr lvl="2" eaLnBrk="1" hangingPunct="1">
              <a:defRPr/>
            </a:pPr>
            <a:r>
              <a:rPr lang="en-US" dirty="0" smtClean="0"/>
              <a:t>Cannot go beyond throughput limitations of execution units</a:t>
            </a:r>
          </a:p>
          <a:p>
            <a:pPr lvl="1" eaLnBrk="1" hangingPunct="1">
              <a:defRPr/>
            </a:pPr>
            <a:r>
              <a:rPr lang="en-US" dirty="0" smtClean="0"/>
              <a:t>Large overhead for short lengths</a:t>
            </a:r>
          </a:p>
          <a:p>
            <a:pPr lvl="2" eaLnBrk="1" hangingPunct="1">
              <a:defRPr/>
            </a:pPr>
            <a:r>
              <a:rPr lang="en-US" dirty="0" smtClean="0"/>
              <a:t>Finish off iterations sequentially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Unrolling &amp; Accumulating: Intel FP *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Case</a:t>
            </a:r>
          </a:p>
          <a:p>
            <a:pPr lvl="1" eaLnBrk="1" hangingPunct="1">
              <a:defRPr/>
            </a:pPr>
            <a:r>
              <a:rPr lang="en-US" smtClean="0"/>
              <a:t>Intel Nocona (Saltwater fish machines)</a:t>
            </a:r>
          </a:p>
          <a:p>
            <a:pPr lvl="1" eaLnBrk="1" hangingPunct="1">
              <a:defRPr/>
            </a:pPr>
            <a:r>
              <a:rPr lang="en-US" smtClean="0"/>
              <a:t>FP Multiplication</a:t>
            </a:r>
          </a:p>
          <a:p>
            <a:pPr lvl="1" eaLnBrk="1" hangingPunct="1">
              <a:defRPr/>
            </a:pPr>
            <a:r>
              <a:rPr lang="en-US" smtClean="0"/>
              <a:t>Theoretical Limit: 2.00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/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/>
                <a:gridCol w="742950"/>
                <a:gridCol w="746125"/>
                <a:gridCol w="746125"/>
                <a:gridCol w="742950"/>
                <a:gridCol w="746125"/>
                <a:gridCol w="746125"/>
                <a:gridCol w="742950"/>
                <a:gridCol w="7461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7.00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7.00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7.01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7.00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3.50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3.50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3.50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2.34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39948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Unrolling &amp; Accumulating: Intel FP +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509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Case</a:t>
            </a:r>
          </a:p>
          <a:p>
            <a:pPr lvl="1" eaLnBrk="1" hangingPunct="1">
              <a:defRPr/>
            </a:pPr>
            <a:r>
              <a:rPr lang="en-US" smtClean="0"/>
              <a:t>Intel Nocona (Saltwater fish machines)</a:t>
            </a:r>
          </a:p>
          <a:p>
            <a:pPr lvl="1" eaLnBrk="1" hangingPunct="1">
              <a:defRPr/>
            </a:pPr>
            <a:r>
              <a:rPr lang="en-US" smtClean="0"/>
              <a:t>FP Addition</a:t>
            </a:r>
          </a:p>
          <a:p>
            <a:pPr lvl="1" eaLnBrk="1" hangingPunct="1">
              <a:defRPr/>
            </a:pPr>
            <a:r>
              <a:rPr lang="en-US" smtClean="0"/>
              <a:t>Theoretical Limit: 2.00 </a:t>
            </a:r>
          </a:p>
        </p:txBody>
      </p:sp>
      <p:graphicFrame>
        <p:nvGraphicFramePr>
          <p:cNvPr id="807940" name="Group 4"/>
          <p:cNvGraphicFramePr>
            <a:graphicFrameLocks noGrp="1"/>
          </p:cNvGraphicFramePr>
          <p:nvPr/>
        </p:nvGraphicFramePr>
        <p:xfrm>
          <a:off x="1066800" y="288036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/>
                <a:gridCol w="742950"/>
                <a:gridCol w="746125"/>
                <a:gridCol w="746125"/>
                <a:gridCol w="742950"/>
                <a:gridCol w="746125"/>
                <a:gridCol w="746125"/>
                <a:gridCol w="742950"/>
                <a:gridCol w="7461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+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1.99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35678"/>
            <a:ext cx="7592093" cy="762000"/>
          </a:xfrm>
          <a:noFill/>
          <a:ln/>
        </p:spPr>
        <p:txBody>
          <a:bodyPr/>
          <a:lstStyle/>
          <a:p>
            <a:r>
              <a:rPr lang="en-US"/>
              <a:t>Removing Aliasing</a:t>
            </a:r>
          </a:p>
        </p:txBody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2" y="5486400"/>
            <a:ext cx="8307387" cy="990600"/>
          </a:xfrm>
        </p:spPr>
        <p:txBody>
          <a:bodyPr/>
          <a:lstStyle/>
          <a:p>
            <a:r>
              <a:rPr lang="en-US" dirty="0" smtClean="0"/>
              <a:t>Scalar replacement:</a:t>
            </a:r>
          </a:p>
          <a:p>
            <a:pPr lvl="1"/>
            <a:r>
              <a:rPr lang="en-US" dirty="0" smtClean="0"/>
              <a:t>Copy array elements </a:t>
            </a:r>
            <a:r>
              <a:rPr lang="en-US" dirty="0" smtClean="0">
                <a:solidFill>
                  <a:srgbClr val="990000"/>
                </a:solidFill>
              </a:rPr>
              <a:t>that are reused </a:t>
            </a:r>
            <a:r>
              <a:rPr lang="en-US" dirty="0" smtClean="0"/>
              <a:t>into temporary variables</a:t>
            </a:r>
          </a:p>
          <a:p>
            <a:pPr lvl="1"/>
            <a:r>
              <a:rPr lang="en-US" dirty="0" smtClean="0"/>
              <a:t>Assumes no memory aliasing (otherwise possibly incorrect)</a:t>
            </a:r>
            <a:endParaRPr lang="en-US" dirty="0"/>
          </a:p>
        </p:txBody>
      </p:sp>
      <p:sp>
        <p:nvSpPr>
          <p:cNvPr id="779268" name="Rectangle 4"/>
          <p:cNvSpPr>
            <a:spLocks noChangeArrowheads="1"/>
          </p:cNvSpPr>
          <p:nvPr/>
        </p:nvSpPr>
        <p:spPr bwMode="auto">
          <a:xfrm>
            <a:off x="533400" y="3886200"/>
            <a:ext cx="4725988" cy="142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# sum_rows2 inner loop</a:t>
            </a:r>
          </a:p>
          <a:p>
            <a:r>
              <a:rPr lang="en-US" sz="1400" dirty="0">
                <a:latin typeface="Courier New" pitchFamily="49" charset="0"/>
              </a:rPr>
              <a:t>.L66:</a:t>
            </a:r>
          </a:p>
          <a:p>
            <a:r>
              <a:rPr lang="en-US" sz="1400" dirty="0">
                <a:latin typeface="Courier New" pitchFamily="49" charset="0"/>
              </a:rPr>
              <a:t>	addsd	(%rcx), %xmm0   # FP Add</a:t>
            </a:r>
          </a:p>
          <a:p>
            <a:r>
              <a:rPr lang="en-US" sz="1400" dirty="0">
                <a:latin typeface="Courier New" pitchFamily="49" charset="0"/>
              </a:rPr>
              <a:t>	addq	$8, %rcx</a:t>
            </a:r>
          </a:p>
          <a:p>
            <a:r>
              <a:rPr lang="en-US" sz="1400" dirty="0">
                <a:latin typeface="Courier New" pitchFamily="49" charset="0"/>
              </a:rPr>
              <a:t>	decq	%rax</a:t>
            </a:r>
          </a:p>
          <a:p>
            <a:r>
              <a:rPr lang="en-US" sz="1400" dirty="0">
                <a:latin typeface="Courier New" pitchFamily="49" charset="0"/>
              </a:rPr>
              <a:t>	jne	.L66</a:t>
            </a:r>
          </a:p>
        </p:txBody>
      </p:sp>
      <p:sp>
        <p:nvSpPr>
          <p:cNvPr id="779269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9270" name="Rectangle 6"/>
          <p:cNvSpPr>
            <a:spLocks noChangeArrowheads="1"/>
          </p:cNvSpPr>
          <p:nvPr/>
        </p:nvSpPr>
        <p:spPr bwMode="auto">
          <a:xfrm>
            <a:off x="533400" y="1295400"/>
            <a:ext cx="5130800" cy="2486025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</a:t>
            </a:r>
            <a:r>
              <a:rPr lang="en-US" sz="1400" dirty="0" smtClean="0">
                <a:latin typeface="Courier New" pitchFamily="49" charset="0"/>
              </a:rPr>
              <a:t>Sums </a:t>
            </a:r>
            <a:r>
              <a:rPr lang="en-US" sz="1400" dirty="0">
                <a:latin typeface="Courier New" pitchFamily="49" charset="0"/>
              </a:rPr>
              <a:t>rows </a:t>
            </a:r>
            <a:r>
              <a:rPr lang="en-US" sz="1400" dirty="0" smtClean="0">
                <a:latin typeface="Courier New" pitchFamily="49" charset="0"/>
              </a:rPr>
              <a:t>of </a:t>
            </a:r>
            <a:r>
              <a:rPr lang="en-US" sz="1400" dirty="0">
                <a:latin typeface="Courier New" pitchFamily="49" charset="0"/>
              </a:rPr>
              <a:t>n </a:t>
            </a:r>
            <a:r>
              <a:rPr lang="en-US" sz="1400" dirty="0" smtClean="0">
                <a:latin typeface="Courier New" pitchFamily="49" charset="0"/>
              </a:rPr>
              <a:t>x </a:t>
            </a:r>
            <a:r>
              <a:rPr lang="en-US" sz="1400" dirty="0">
                <a:latin typeface="Courier New" pitchFamily="49" charset="0"/>
              </a:rPr>
              <a:t>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</a:t>
            </a:r>
            <a:r>
              <a:rPr lang="en-US" sz="1400" dirty="0" smtClean="0">
                <a:latin typeface="Courier New" pitchFamily="49" charset="0"/>
              </a:rPr>
              <a:t>stores </a:t>
            </a:r>
            <a:r>
              <a:rPr lang="en-US" sz="1400" dirty="0">
                <a:latin typeface="Courier New" pitchFamily="49" charset="0"/>
              </a:rPr>
              <a:t>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8574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Unrolling &amp; Accumulating: Intel Int *</a:t>
            </a:r>
          </a:p>
        </p:txBody>
      </p:sp>
      <p:sp>
        <p:nvSpPr>
          <p:cNvPr id="80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Case</a:t>
            </a:r>
          </a:p>
          <a:p>
            <a:pPr lvl="1" eaLnBrk="1" hangingPunct="1">
              <a:defRPr/>
            </a:pPr>
            <a:r>
              <a:rPr lang="en-US" smtClean="0"/>
              <a:t>Intel Nocona (Saltwater fish machines)</a:t>
            </a:r>
          </a:p>
          <a:p>
            <a:pPr lvl="1" eaLnBrk="1" hangingPunct="1">
              <a:defRPr/>
            </a:pPr>
            <a:r>
              <a:rPr lang="en-US" smtClean="0"/>
              <a:t>Integer Multiplication</a:t>
            </a:r>
          </a:p>
          <a:p>
            <a:pPr lvl="1" eaLnBrk="1" hangingPunct="1">
              <a:defRPr/>
            </a:pPr>
            <a:r>
              <a:rPr lang="en-US" smtClean="0"/>
              <a:t>Theoretical Limit: 1.00 </a:t>
            </a:r>
          </a:p>
        </p:txBody>
      </p:sp>
      <p:graphicFrame>
        <p:nvGraphicFramePr>
          <p:cNvPr id="809070" name="Group 110"/>
          <p:cNvGraphicFramePr>
            <a:graphicFrameLocks noGrp="1"/>
          </p:cNvGraphicFramePr>
          <p:nvPr/>
        </p:nvGraphicFramePr>
        <p:xfrm>
          <a:off x="1066800" y="288036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/>
                <a:gridCol w="742950"/>
                <a:gridCol w="746125"/>
                <a:gridCol w="746125"/>
                <a:gridCol w="742950"/>
                <a:gridCol w="746125"/>
                <a:gridCol w="746125"/>
                <a:gridCol w="742950"/>
                <a:gridCol w="7461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Int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*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10.00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10.00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10.00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10.01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3.33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1.67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1.67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1.14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43411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Unrolling &amp; Accumulating: Intel Int +</a:t>
            </a:r>
          </a:p>
        </p:txBody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Case</a:t>
            </a:r>
          </a:p>
          <a:p>
            <a:pPr lvl="1" eaLnBrk="1" hangingPunct="1">
              <a:defRPr/>
            </a:pPr>
            <a:r>
              <a:rPr lang="en-US" smtClean="0"/>
              <a:t>Intel Nocona (Saltwater fish machines)</a:t>
            </a:r>
          </a:p>
          <a:p>
            <a:pPr lvl="1" eaLnBrk="1" hangingPunct="1">
              <a:defRPr/>
            </a:pPr>
            <a:r>
              <a:rPr lang="en-US" smtClean="0"/>
              <a:t>Integer addition</a:t>
            </a:r>
          </a:p>
          <a:p>
            <a:pPr lvl="1" eaLnBrk="1" hangingPunct="1">
              <a:defRPr/>
            </a:pPr>
            <a:r>
              <a:rPr lang="en-US" smtClean="0"/>
              <a:t>Theoretical Limit: 1.00 (unrolling enough)</a:t>
            </a:r>
          </a:p>
        </p:txBody>
      </p:sp>
      <p:graphicFrame>
        <p:nvGraphicFramePr>
          <p:cNvPr id="809988" name="Group 4"/>
          <p:cNvGraphicFramePr>
            <a:graphicFrameLocks noGrp="1"/>
          </p:cNvGraphicFramePr>
          <p:nvPr/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/>
                <a:gridCol w="742950"/>
                <a:gridCol w="746125"/>
                <a:gridCol w="746125"/>
                <a:gridCol w="742950"/>
                <a:gridCol w="746125"/>
                <a:gridCol w="746125"/>
                <a:gridCol w="742950"/>
                <a:gridCol w="7461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Int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+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2.20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1.50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1.50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1.34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1.11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08637" y="838200"/>
            <a:ext cx="3459163" cy="781050"/>
          </a:xfrm>
        </p:spPr>
        <p:txBody>
          <a:bodyPr/>
          <a:lstStyle/>
          <a:p>
            <a:pPr marL="0" indent="0">
              <a:defRPr/>
            </a:pPr>
            <a:r>
              <a:rPr lang="en-US" dirty="0" smtClean="0"/>
              <a:t>FP *: </a:t>
            </a:r>
            <a:br>
              <a:rPr lang="en-US" dirty="0" smtClean="0"/>
            </a:br>
            <a:r>
              <a:rPr lang="en-US" dirty="0" smtClean="0"/>
              <a:t>Nocona versus </a:t>
            </a:r>
            <a:br>
              <a:rPr lang="en-US" dirty="0" smtClean="0"/>
            </a:br>
            <a:r>
              <a:rPr lang="en-US" dirty="0" smtClean="0"/>
              <a:t>Core 2</a:t>
            </a:r>
          </a:p>
        </p:txBody>
      </p:sp>
      <p:sp>
        <p:nvSpPr>
          <p:cNvPr id="81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2362200"/>
            <a:ext cx="3125788" cy="3505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Machines</a:t>
            </a:r>
          </a:p>
          <a:p>
            <a:pPr lvl="1" eaLnBrk="1" hangingPunct="1">
              <a:defRPr/>
            </a:pPr>
            <a:r>
              <a:rPr lang="en-US" dirty="0" smtClean="0"/>
              <a:t>Intel Nocona</a:t>
            </a:r>
          </a:p>
          <a:p>
            <a:pPr lvl="2" eaLnBrk="1" hangingPunct="1">
              <a:defRPr/>
            </a:pPr>
            <a:r>
              <a:rPr lang="en-US" dirty="0" smtClean="0"/>
              <a:t>3.2 GHz</a:t>
            </a:r>
          </a:p>
          <a:p>
            <a:pPr lvl="1" eaLnBrk="1" hangingPunct="1">
              <a:defRPr/>
            </a:pPr>
            <a:r>
              <a:rPr lang="en-US" dirty="0" smtClean="0"/>
              <a:t>Intel Core 2</a:t>
            </a:r>
          </a:p>
          <a:p>
            <a:pPr lvl="2" eaLnBrk="1" hangingPunct="1">
              <a:defRPr/>
            </a:pPr>
            <a:r>
              <a:rPr lang="en-US" dirty="0" smtClean="0"/>
              <a:t>2.7 GHz</a:t>
            </a:r>
          </a:p>
          <a:p>
            <a:pPr eaLnBrk="1" hangingPunct="1">
              <a:defRPr/>
            </a:pPr>
            <a:r>
              <a:rPr lang="en-US" dirty="0" smtClean="0"/>
              <a:t>Performance</a:t>
            </a:r>
          </a:p>
          <a:p>
            <a:pPr lvl="1" eaLnBrk="1" hangingPunct="1">
              <a:defRPr/>
            </a:pPr>
            <a:r>
              <a:rPr lang="en-US" dirty="0" smtClean="0"/>
              <a:t>Core 2 lower latency &amp; fully pipelined</a:t>
            </a:r>
            <a:br>
              <a:rPr lang="en-US" dirty="0" smtClean="0"/>
            </a:br>
            <a:r>
              <a:rPr lang="en-US" dirty="0" smtClean="0"/>
              <a:t>(1 cycle/issue)</a:t>
            </a:r>
          </a:p>
        </p:txBody>
      </p:sp>
      <p:graphicFrame>
        <p:nvGraphicFramePr>
          <p:cNvPr id="811119" name="Group 111"/>
          <p:cNvGraphicFramePr>
            <a:graphicFrameLocks noGrp="1"/>
          </p:cNvGraphicFramePr>
          <p:nvPr/>
        </p:nvGraphicFramePr>
        <p:xfrm>
          <a:off x="152400" y="3550920"/>
          <a:ext cx="5257800" cy="323088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585788"/>
                <a:gridCol w="581025"/>
                <a:gridCol w="585787"/>
                <a:gridCol w="585788"/>
                <a:gridCol w="581025"/>
                <a:gridCol w="585787"/>
                <a:gridCol w="585788"/>
                <a:gridCol w="581025"/>
                <a:gridCol w="585787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4.00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4.00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4.00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4.01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1.34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graphicFrame>
        <p:nvGraphicFramePr>
          <p:cNvPr id="811226" name="Group 218"/>
          <p:cNvGraphicFramePr>
            <a:graphicFrameLocks noGrp="1"/>
          </p:cNvGraphicFramePr>
          <p:nvPr/>
        </p:nvGraphicFramePr>
        <p:xfrm>
          <a:off x="152400" y="274320"/>
          <a:ext cx="5257800" cy="323088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585788"/>
                <a:gridCol w="581025"/>
                <a:gridCol w="585787"/>
                <a:gridCol w="585788"/>
                <a:gridCol w="581025"/>
                <a:gridCol w="585787"/>
                <a:gridCol w="585788"/>
                <a:gridCol w="581025"/>
                <a:gridCol w="585787"/>
              </a:tblGrid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7.00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7.00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7.01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7.00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3.50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3.50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3.50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2.34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913438" y="457200"/>
            <a:ext cx="32305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Nocona vs. Core 2 </a:t>
            </a:r>
            <a:r>
              <a:rPr lang="en-US" dirty="0" err="1" smtClean="0"/>
              <a:t>Int</a:t>
            </a:r>
            <a:r>
              <a:rPr lang="en-US" dirty="0" smtClean="0"/>
              <a:t> *</a:t>
            </a:r>
          </a:p>
        </p:txBody>
      </p:sp>
      <p:sp>
        <p:nvSpPr>
          <p:cNvPr id="81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1200" y="1828800"/>
            <a:ext cx="3125788" cy="3505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Performance</a:t>
            </a:r>
          </a:p>
          <a:p>
            <a:pPr lvl="1" eaLnBrk="1" hangingPunct="1">
              <a:defRPr/>
            </a:pPr>
            <a:r>
              <a:rPr lang="en-US" dirty="0" smtClean="0"/>
              <a:t>Newer version of GCC does </a:t>
            </a:r>
            <a:r>
              <a:rPr lang="en-US" dirty="0" err="1" smtClean="0"/>
              <a:t>reassociation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Why for </a:t>
            </a:r>
            <a:r>
              <a:rPr lang="en-US" dirty="0" err="1" smtClean="0"/>
              <a:t>int’s</a:t>
            </a:r>
            <a:r>
              <a:rPr lang="en-US" dirty="0" smtClean="0"/>
              <a:t> and not for float’s?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graphicFrame>
        <p:nvGraphicFramePr>
          <p:cNvPr id="815108" name="Group 4"/>
          <p:cNvGraphicFramePr>
            <a:graphicFrameLocks noGrp="1"/>
          </p:cNvGraphicFramePr>
          <p:nvPr/>
        </p:nvGraphicFramePr>
        <p:xfrm>
          <a:off x="152400" y="3429000"/>
          <a:ext cx="5486400" cy="3230880"/>
        </p:xfrm>
        <a:graphic>
          <a:graphicData uri="http://schemas.openxmlformats.org/drawingml/2006/table">
            <a:tbl>
              <a:tblPr/>
              <a:tblGrid>
                <a:gridCol w="611188"/>
                <a:gridCol w="606425"/>
                <a:gridCol w="611187"/>
                <a:gridCol w="611188"/>
                <a:gridCol w="606425"/>
                <a:gridCol w="611187"/>
                <a:gridCol w="611188"/>
                <a:gridCol w="606425"/>
                <a:gridCol w="611187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 *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K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15329" name="Group 225"/>
          <p:cNvGraphicFramePr>
            <a:graphicFrameLocks noGrp="1"/>
          </p:cNvGraphicFramePr>
          <p:nvPr/>
        </p:nvGraphicFramePr>
        <p:xfrm>
          <a:off x="152400" y="152400"/>
          <a:ext cx="5486400" cy="3230880"/>
        </p:xfrm>
        <a:graphic>
          <a:graphicData uri="http://schemas.openxmlformats.org/drawingml/2006/table">
            <a:tbl>
              <a:tblPr/>
              <a:tblGrid>
                <a:gridCol w="611188"/>
                <a:gridCol w="606425"/>
                <a:gridCol w="611187"/>
                <a:gridCol w="611188"/>
                <a:gridCol w="606425"/>
                <a:gridCol w="611187"/>
                <a:gridCol w="611188"/>
                <a:gridCol w="606425"/>
                <a:gridCol w="611187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 *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K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1.67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1.67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562600" y="152400"/>
            <a:ext cx="3459163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Intel vs. AMD FP *</a:t>
            </a:r>
          </a:p>
        </p:txBody>
      </p:sp>
      <p:sp>
        <p:nvSpPr>
          <p:cNvPr id="81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371600"/>
            <a:ext cx="3125788" cy="3505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Machines</a:t>
            </a:r>
          </a:p>
          <a:p>
            <a:pPr lvl="1" eaLnBrk="1" hangingPunct="1">
              <a:defRPr/>
            </a:pPr>
            <a:r>
              <a:rPr lang="en-US" smtClean="0"/>
              <a:t>Intel Nocona</a:t>
            </a:r>
          </a:p>
          <a:p>
            <a:pPr lvl="2" eaLnBrk="1" hangingPunct="1">
              <a:defRPr/>
            </a:pPr>
            <a:r>
              <a:rPr lang="en-US" smtClean="0"/>
              <a:t>3.2 GHz</a:t>
            </a:r>
          </a:p>
          <a:p>
            <a:pPr lvl="1" eaLnBrk="1" hangingPunct="1">
              <a:defRPr/>
            </a:pPr>
            <a:r>
              <a:rPr lang="en-US" smtClean="0"/>
              <a:t>AMD Opteron</a:t>
            </a:r>
          </a:p>
          <a:p>
            <a:pPr lvl="2" eaLnBrk="1" hangingPunct="1">
              <a:defRPr/>
            </a:pPr>
            <a:r>
              <a:rPr lang="en-US" smtClean="0"/>
              <a:t>2.0 GHz</a:t>
            </a:r>
          </a:p>
          <a:p>
            <a:pPr eaLnBrk="1" hangingPunct="1">
              <a:defRPr/>
            </a:pPr>
            <a:r>
              <a:rPr lang="en-US" smtClean="0"/>
              <a:t>Performance</a:t>
            </a:r>
          </a:p>
          <a:p>
            <a:pPr lvl="1" eaLnBrk="1" hangingPunct="1">
              <a:defRPr/>
            </a:pPr>
            <a:r>
              <a:rPr lang="en-US" smtClean="0"/>
              <a:t>AMD lower latency &amp; better pipelining</a:t>
            </a:r>
          </a:p>
          <a:p>
            <a:pPr lvl="1" eaLnBrk="1" hangingPunct="1">
              <a:defRPr/>
            </a:pPr>
            <a:r>
              <a:rPr lang="en-US" smtClean="0"/>
              <a:t>But slower clock rate</a:t>
            </a:r>
          </a:p>
        </p:txBody>
      </p:sp>
      <p:graphicFrame>
        <p:nvGraphicFramePr>
          <p:cNvPr id="811119" name="Group 111"/>
          <p:cNvGraphicFramePr>
            <a:graphicFrameLocks noGrp="1"/>
          </p:cNvGraphicFramePr>
          <p:nvPr/>
        </p:nvGraphicFramePr>
        <p:xfrm>
          <a:off x="152400" y="3429000"/>
          <a:ext cx="5257800" cy="3230880"/>
        </p:xfrm>
        <a:graphic>
          <a:graphicData uri="http://schemas.openxmlformats.org/drawingml/2006/table">
            <a:tbl>
              <a:tblPr/>
              <a:tblGrid>
                <a:gridCol w="585788"/>
                <a:gridCol w="581025"/>
                <a:gridCol w="585787"/>
                <a:gridCol w="585788"/>
                <a:gridCol w="581025"/>
                <a:gridCol w="585787"/>
                <a:gridCol w="585788"/>
                <a:gridCol w="581025"/>
                <a:gridCol w="585787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K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1.34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11226" name="Group 218"/>
          <p:cNvGraphicFramePr>
            <a:graphicFrameLocks noGrp="1"/>
          </p:cNvGraphicFramePr>
          <p:nvPr/>
        </p:nvGraphicFramePr>
        <p:xfrm>
          <a:off x="152400" y="152400"/>
          <a:ext cx="5257800" cy="3230880"/>
        </p:xfrm>
        <a:graphic>
          <a:graphicData uri="http://schemas.openxmlformats.org/drawingml/2006/table">
            <a:tbl>
              <a:tblPr/>
              <a:tblGrid>
                <a:gridCol w="585788"/>
                <a:gridCol w="581025"/>
                <a:gridCol w="585787"/>
                <a:gridCol w="585788"/>
                <a:gridCol w="581025"/>
                <a:gridCol w="585787"/>
                <a:gridCol w="585788"/>
                <a:gridCol w="581025"/>
                <a:gridCol w="585787"/>
              </a:tblGrid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K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7.00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7.00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7.01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7.00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2.34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91200" y="152400"/>
            <a:ext cx="3230563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Intel vs. AMD Int *</a:t>
            </a:r>
          </a:p>
        </p:txBody>
      </p:sp>
      <p:sp>
        <p:nvSpPr>
          <p:cNvPr id="81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371600"/>
            <a:ext cx="3125788" cy="3505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Performance</a:t>
            </a:r>
          </a:p>
          <a:p>
            <a:pPr lvl="1" eaLnBrk="1" hangingPunct="1">
              <a:defRPr/>
            </a:pPr>
            <a:r>
              <a:rPr lang="en-US" smtClean="0"/>
              <a:t>AMD multiplier much lower latency</a:t>
            </a:r>
          </a:p>
          <a:p>
            <a:pPr lvl="1" eaLnBrk="1" hangingPunct="1">
              <a:defRPr/>
            </a:pPr>
            <a:r>
              <a:rPr lang="en-US" smtClean="0"/>
              <a:t>Can get high performance with less work</a:t>
            </a:r>
          </a:p>
          <a:p>
            <a:pPr lvl="1" eaLnBrk="1" hangingPunct="1">
              <a:defRPr/>
            </a:pPr>
            <a:r>
              <a:rPr lang="en-US" smtClean="0"/>
              <a:t>Doesn’t achieve as good an optimum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  <p:graphicFrame>
        <p:nvGraphicFramePr>
          <p:cNvPr id="815108" name="Group 4"/>
          <p:cNvGraphicFramePr>
            <a:graphicFrameLocks noGrp="1"/>
          </p:cNvGraphicFramePr>
          <p:nvPr/>
        </p:nvGraphicFramePr>
        <p:xfrm>
          <a:off x="152400" y="3429000"/>
          <a:ext cx="5486400" cy="3230880"/>
        </p:xfrm>
        <a:graphic>
          <a:graphicData uri="http://schemas.openxmlformats.org/drawingml/2006/table">
            <a:tbl>
              <a:tblPr/>
              <a:tblGrid>
                <a:gridCol w="611188"/>
                <a:gridCol w="606425"/>
                <a:gridCol w="611187"/>
                <a:gridCol w="611188"/>
                <a:gridCol w="606425"/>
                <a:gridCol w="611187"/>
                <a:gridCol w="611188"/>
                <a:gridCol w="606425"/>
                <a:gridCol w="611187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 *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K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1.35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1.75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1.38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1.75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15329" name="Group 225"/>
          <p:cNvGraphicFramePr>
            <a:graphicFrameLocks noGrp="1"/>
          </p:cNvGraphicFramePr>
          <p:nvPr/>
        </p:nvGraphicFramePr>
        <p:xfrm>
          <a:off x="152400" y="152400"/>
          <a:ext cx="5486400" cy="3230880"/>
        </p:xfrm>
        <a:graphic>
          <a:graphicData uri="http://schemas.openxmlformats.org/drawingml/2006/table">
            <a:tbl>
              <a:tblPr/>
              <a:tblGrid>
                <a:gridCol w="611188"/>
                <a:gridCol w="606425"/>
                <a:gridCol w="611187"/>
                <a:gridCol w="611188"/>
                <a:gridCol w="606425"/>
                <a:gridCol w="611187"/>
                <a:gridCol w="611188"/>
                <a:gridCol w="606425"/>
                <a:gridCol w="611187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 *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K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3.33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1.67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1.67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5562600" y="152400"/>
            <a:ext cx="3459163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Intel vs. AMD Int +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371600"/>
            <a:ext cx="3125788" cy="3505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Performance</a:t>
            </a:r>
          </a:p>
          <a:p>
            <a:pPr lvl="1" eaLnBrk="1" hangingPunct="1">
              <a:defRPr/>
            </a:pPr>
            <a:r>
              <a:rPr lang="en-US" smtClean="0"/>
              <a:t>AMD gets below 1.0</a:t>
            </a:r>
          </a:p>
          <a:p>
            <a:pPr lvl="1" eaLnBrk="1" hangingPunct="1">
              <a:defRPr/>
            </a:pPr>
            <a:r>
              <a:rPr lang="en-US" smtClean="0"/>
              <a:t>Even just with unrolling</a:t>
            </a:r>
          </a:p>
          <a:p>
            <a:pPr eaLnBrk="1" hangingPunct="1">
              <a:defRPr/>
            </a:pPr>
            <a:r>
              <a:rPr lang="en-US" smtClean="0"/>
              <a:t>Explanation</a:t>
            </a:r>
          </a:p>
          <a:p>
            <a:pPr lvl="1" eaLnBrk="1" hangingPunct="1">
              <a:defRPr/>
            </a:pPr>
            <a:r>
              <a:rPr lang="en-US" smtClean="0"/>
              <a:t>Both Intel &amp; AMD can “double pump” integer units</a:t>
            </a:r>
          </a:p>
          <a:p>
            <a:pPr lvl="1" eaLnBrk="1" hangingPunct="1">
              <a:defRPr/>
            </a:pPr>
            <a:r>
              <a:rPr lang="en-US" smtClean="0"/>
              <a:t>Only AMD can load two elements / cycle</a:t>
            </a:r>
          </a:p>
        </p:txBody>
      </p:sp>
      <p:graphicFrame>
        <p:nvGraphicFramePr>
          <p:cNvPr id="852996" name="Group 4"/>
          <p:cNvGraphicFramePr>
            <a:graphicFrameLocks noGrp="1"/>
          </p:cNvGraphicFramePr>
          <p:nvPr/>
        </p:nvGraphicFramePr>
        <p:xfrm>
          <a:off x="152400" y="3429000"/>
          <a:ext cx="5257800" cy="3230880"/>
        </p:xfrm>
        <a:graphic>
          <a:graphicData uri="http://schemas.openxmlformats.org/drawingml/2006/table">
            <a:tbl>
              <a:tblPr/>
              <a:tblGrid>
                <a:gridCol w="585788"/>
                <a:gridCol w="581025"/>
                <a:gridCol w="585787"/>
                <a:gridCol w="585788"/>
                <a:gridCol w="581025"/>
                <a:gridCol w="585787"/>
                <a:gridCol w="585788"/>
                <a:gridCol w="581025"/>
                <a:gridCol w="585787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 +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K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2.32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0.75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0.63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0.83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0.63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0.63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0.83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0.67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0.63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0.60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0.85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3101" name="Group 109"/>
          <p:cNvGraphicFramePr>
            <a:graphicFrameLocks noGrp="1"/>
          </p:cNvGraphicFramePr>
          <p:nvPr/>
        </p:nvGraphicFramePr>
        <p:xfrm>
          <a:off x="152400" y="152400"/>
          <a:ext cx="5257800" cy="3230880"/>
        </p:xfrm>
        <a:graphic>
          <a:graphicData uri="http://schemas.openxmlformats.org/drawingml/2006/table">
            <a:tbl>
              <a:tblPr/>
              <a:tblGrid>
                <a:gridCol w="585788"/>
                <a:gridCol w="581025"/>
                <a:gridCol w="585787"/>
                <a:gridCol w="585788"/>
                <a:gridCol w="581025"/>
                <a:gridCol w="585787"/>
                <a:gridCol w="585788"/>
                <a:gridCol w="581025"/>
                <a:gridCol w="585787"/>
              </a:tblGrid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 +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K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2.20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1.34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1.04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alibri" pitchFamily="34" charset="0"/>
                        </a:rPr>
                        <a:t>1.11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195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Can We Go Faster?</a:t>
            </a:r>
          </a:p>
        </p:txBody>
      </p:sp>
      <p:sp>
        <p:nvSpPr>
          <p:cNvPr id="82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219200"/>
            <a:ext cx="8307387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Yes, SSE!</a:t>
            </a:r>
          </a:p>
          <a:p>
            <a:pPr lvl="1">
              <a:defRPr/>
            </a:pPr>
            <a:r>
              <a:rPr lang="en-US" dirty="0" smtClean="0"/>
              <a:t>But not in this class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pPr lvl="1">
              <a:defRPr/>
            </a:pPr>
            <a:r>
              <a:rPr lang="en-US" dirty="0" smtClean="0">
                <a:sym typeface="Wingdings" pitchFamily="2" charset="2"/>
              </a:rPr>
              <a:t>18-645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299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optimization</a:t>
            </a:r>
          </a:p>
          <a:p>
            <a:pPr lvl="1"/>
            <a:r>
              <a:rPr lang="en-US" dirty="0" smtClean="0"/>
              <a:t>Optimization blocker: Memory aliasing</a:t>
            </a:r>
          </a:p>
          <a:p>
            <a:pPr lvl="1"/>
            <a:r>
              <a:rPr lang="en-US" dirty="0" smtClean="0"/>
              <a:t>Out of order processing: Instruction level parallelism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Understanding branch prediction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64214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What About Branches?</a:t>
            </a:r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220788"/>
            <a:ext cx="8624887" cy="5140325"/>
          </a:xfrm>
        </p:spPr>
        <p:txBody>
          <a:bodyPr/>
          <a:lstStyle/>
          <a:p>
            <a:pPr marL="284163" indent="-284163" eaLnBrk="1" hangingPunct="1">
              <a:defRPr/>
            </a:pPr>
            <a:r>
              <a:rPr lang="en-US" dirty="0" smtClean="0"/>
              <a:t>Challenge</a:t>
            </a:r>
          </a:p>
          <a:p>
            <a:pPr marL="457200" lvl="1" indent="-173038" eaLnBrk="1" hangingPunct="1">
              <a:defRPr/>
            </a:pPr>
            <a:r>
              <a:rPr lang="en-US" dirty="0" smtClean="0">
                <a:solidFill>
                  <a:srgbClr val="990000"/>
                </a:solidFill>
              </a:rPr>
              <a:t>Instruction Control Unit </a:t>
            </a:r>
            <a:r>
              <a:rPr lang="en-US" dirty="0" smtClean="0"/>
              <a:t>must work well ahead of </a:t>
            </a:r>
            <a:r>
              <a:rPr lang="en-US" dirty="0" smtClean="0">
                <a:solidFill>
                  <a:srgbClr val="990000"/>
                </a:solidFill>
              </a:rPr>
              <a:t>Execution Unit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generate enough operations to keep EU busy</a:t>
            </a:r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457200" lvl="1" indent="-173038">
              <a:defRPr/>
            </a:pPr>
            <a:r>
              <a:rPr lang="en-US" dirty="0" smtClean="0"/>
              <a:t>When encounters conditional branch, cannot reliably determine where to continue fetching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371600" y="2644775"/>
            <a:ext cx="5067300" cy="17748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80489f3:	movl   $0x1,%ecx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80489f8:	xorl   %edx,%edx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80489fa: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80489fc:	</a:t>
            </a:r>
            <a:r>
              <a:rPr lang="en-US" sz="1800" i="1">
                <a:latin typeface="Courier New" pitchFamily="49" charset="0"/>
              </a:rPr>
              <a:t>jnl    8048a25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80489fe:	movl   %esi,%esi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8048a00:	imull  (%eax,%edx,4),%ecx</a:t>
            </a:r>
          </a:p>
        </p:txBody>
      </p:sp>
      <p:sp>
        <p:nvSpPr>
          <p:cNvPr id="48133" name="AutoShape 5"/>
          <p:cNvSpPr>
            <a:spLocks/>
          </p:cNvSpPr>
          <p:nvPr/>
        </p:nvSpPr>
        <p:spPr bwMode="auto">
          <a:xfrm>
            <a:off x="6483350" y="2711450"/>
            <a:ext cx="304800" cy="79375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747296" y="2875919"/>
            <a:ext cx="14116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Executing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747296" y="3397250"/>
            <a:ext cx="244496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990000"/>
                </a:solidFill>
                <a:latin typeface="Calibri" pitchFamily="34" charset="0"/>
              </a:rPr>
              <a:t>How to continue?</a:t>
            </a:r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10800000">
            <a:off x="5029200" y="3657600"/>
            <a:ext cx="1718096" cy="1588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8277893" cy="762000"/>
          </a:xfrm>
          <a:noFill/>
          <a:ln/>
        </p:spPr>
        <p:txBody>
          <a:bodyPr/>
          <a:lstStyle/>
          <a:p>
            <a:r>
              <a:rPr lang="en-US" dirty="0" err="1"/>
              <a:t>Unaliased</a:t>
            </a:r>
            <a:r>
              <a:rPr lang="en-US" dirty="0"/>
              <a:t> </a:t>
            </a:r>
            <a:r>
              <a:rPr lang="en-US" dirty="0" smtClean="0"/>
              <a:t>Version When Aliasing Happens</a:t>
            </a:r>
            <a:endParaRPr lang="en-US" dirty="0"/>
          </a:p>
        </p:txBody>
      </p:sp>
      <p:sp>
        <p:nvSpPr>
          <p:cNvPr id="78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5746750"/>
            <a:ext cx="8307387" cy="806450"/>
          </a:xfrm>
        </p:spPr>
        <p:txBody>
          <a:bodyPr/>
          <a:lstStyle/>
          <a:p>
            <a:r>
              <a:rPr lang="en-US" dirty="0"/>
              <a:t>Aliasing still creates </a:t>
            </a:r>
            <a:r>
              <a:rPr lang="en-US" dirty="0" smtClean="0"/>
              <a:t>interference</a:t>
            </a:r>
          </a:p>
          <a:p>
            <a:r>
              <a:rPr lang="en-US" dirty="0" smtClean="0"/>
              <a:t>Result different than before</a:t>
            </a:r>
            <a:endParaRPr lang="en-US" dirty="0"/>
          </a:p>
        </p:txBody>
      </p:sp>
      <p:sp>
        <p:nvSpPr>
          <p:cNvPr id="781316" name="Line 4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1318" name="Rectangle 6"/>
          <p:cNvSpPr>
            <a:spLocks noChangeArrowheads="1"/>
          </p:cNvSpPr>
          <p:nvPr/>
        </p:nvSpPr>
        <p:spPr bwMode="auto">
          <a:xfrm>
            <a:off x="3352800" y="3733800"/>
            <a:ext cx="2311400" cy="184785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r>
              <a:rPr lang="en-US" sz="1400" dirty="0">
                <a:latin typeface="Courier New" pitchFamily="49" charset="0"/>
              </a:rPr>
              <a:t>    4,   8,  16},</a:t>
            </a:r>
          </a:p>
          <a:p>
            <a:r>
              <a:rPr lang="en-US" sz="1400" dirty="0">
                <a:latin typeface="Courier New" pitchFamily="49" charset="0"/>
              </a:rPr>
              <a:t>   32,  64, 128};</a:t>
            </a:r>
          </a:p>
          <a:p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double B[3] = A+3;</a:t>
            </a:r>
          </a:p>
          <a:p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sum_rows1(A, B, 3);</a:t>
            </a:r>
          </a:p>
        </p:txBody>
      </p:sp>
      <p:sp>
        <p:nvSpPr>
          <p:cNvPr id="781319" name="Rectangle 7"/>
          <p:cNvSpPr>
            <a:spLocks noChangeArrowheads="1"/>
          </p:cNvSpPr>
          <p:nvPr/>
        </p:nvSpPr>
        <p:spPr bwMode="auto">
          <a:xfrm>
            <a:off x="5918200" y="4267200"/>
            <a:ext cx="2223365" cy="305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i = 0: [3,  8, </a:t>
            </a:r>
            <a:r>
              <a:rPr lang="en-US" sz="1400" dirty="0" smtClean="0">
                <a:latin typeface="Courier New" pitchFamily="49" charset="0"/>
              </a:rPr>
              <a:t> 16</a:t>
            </a:r>
            <a:r>
              <a:rPr lang="en-US" sz="1400" dirty="0">
                <a:latin typeface="Courier New" pitchFamily="49" charset="0"/>
              </a:rPr>
              <a:t>]</a:t>
            </a:r>
          </a:p>
        </p:txBody>
      </p:sp>
      <p:sp>
        <p:nvSpPr>
          <p:cNvPr id="781320" name="Rectangle 8"/>
          <p:cNvSpPr>
            <a:spLocks noChangeArrowheads="1"/>
          </p:cNvSpPr>
          <p:nvPr/>
        </p:nvSpPr>
        <p:spPr bwMode="auto">
          <a:xfrm>
            <a:off x="5918200" y="3810000"/>
            <a:ext cx="2223365" cy="305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init:  [4,  </a:t>
            </a:r>
            <a:r>
              <a:rPr lang="en-US" sz="1400" dirty="0" smtClean="0">
                <a:latin typeface="Courier New" pitchFamily="49" charset="0"/>
              </a:rPr>
              <a:t>8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 16</a:t>
            </a:r>
            <a:r>
              <a:rPr lang="en-US" sz="1400" dirty="0">
                <a:latin typeface="Courier New" pitchFamily="49" charset="0"/>
              </a:rPr>
              <a:t>]</a:t>
            </a:r>
          </a:p>
        </p:txBody>
      </p:sp>
      <p:sp>
        <p:nvSpPr>
          <p:cNvPr id="781321" name="Rectangle 9"/>
          <p:cNvSpPr>
            <a:spLocks noChangeArrowheads="1"/>
          </p:cNvSpPr>
          <p:nvPr/>
        </p:nvSpPr>
        <p:spPr bwMode="auto">
          <a:xfrm>
            <a:off x="5918200" y="4724400"/>
            <a:ext cx="2223365" cy="305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i = 1: [3, 27, </a:t>
            </a:r>
            <a:r>
              <a:rPr lang="en-US" sz="1400" dirty="0" smtClean="0">
                <a:latin typeface="Courier New" pitchFamily="49" charset="0"/>
              </a:rPr>
              <a:t> 16</a:t>
            </a:r>
            <a:r>
              <a:rPr lang="en-US" sz="1400" dirty="0">
                <a:latin typeface="Courier New" pitchFamily="49" charset="0"/>
              </a:rPr>
              <a:t>]</a:t>
            </a:r>
          </a:p>
        </p:txBody>
      </p:sp>
      <p:sp>
        <p:nvSpPr>
          <p:cNvPr id="781322" name="Rectangle 10"/>
          <p:cNvSpPr>
            <a:spLocks noChangeArrowheads="1"/>
          </p:cNvSpPr>
          <p:nvPr/>
        </p:nvSpPr>
        <p:spPr bwMode="auto">
          <a:xfrm>
            <a:off x="5918200" y="5203825"/>
            <a:ext cx="2223365" cy="305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i = 2: [3, 27, </a:t>
            </a:r>
            <a:r>
              <a:rPr lang="en-US" sz="1400" dirty="0" smtClean="0">
                <a:latin typeface="Courier New" pitchFamily="49" charset="0"/>
              </a:rPr>
              <a:t>224]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781323" name="Text Box 11"/>
          <p:cNvSpPr txBox="1">
            <a:spLocks noChangeArrowheads="1"/>
          </p:cNvSpPr>
          <p:nvPr/>
        </p:nvSpPr>
        <p:spPr bwMode="auto">
          <a:xfrm>
            <a:off x="5867400" y="3399134"/>
            <a:ext cx="1474763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Value of 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781324" name="Rectangle 12"/>
          <p:cNvSpPr>
            <a:spLocks noChangeArrowheads="1"/>
          </p:cNvSpPr>
          <p:nvPr/>
        </p:nvSpPr>
        <p:spPr bwMode="auto">
          <a:xfrm>
            <a:off x="533400" y="1143000"/>
            <a:ext cx="5130800" cy="2486025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388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Outcomes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763000" cy="1828800"/>
          </a:xfrm>
        </p:spPr>
        <p:txBody>
          <a:bodyPr/>
          <a:lstStyle/>
          <a:p>
            <a:pPr marL="285750" lvl="1" indent="-171450" eaLnBrk="1" hangingPunct="1"/>
            <a:r>
              <a:rPr lang="en-US" b="1" dirty="0" smtClean="0"/>
              <a:t>When encounter conditional branch, cannot determine where to continue fetching</a:t>
            </a:r>
          </a:p>
          <a:p>
            <a:pPr marL="573088" lvl="2" indent="-173038" eaLnBrk="1" hangingPunct="1"/>
            <a:r>
              <a:rPr lang="en-US" dirty="0" smtClean="0"/>
              <a:t>Branch Taken: Transfer control to branch target</a:t>
            </a:r>
          </a:p>
          <a:p>
            <a:pPr marL="573088" lvl="2" indent="-173038" eaLnBrk="1" hangingPunct="1"/>
            <a:r>
              <a:rPr lang="en-US" dirty="0" smtClean="0"/>
              <a:t>Branch Not-Taken: Continue with next instruction in sequence</a:t>
            </a:r>
          </a:p>
          <a:p>
            <a:pPr marL="285750" lvl="1" indent="-171450" eaLnBrk="1" hangingPunct="1"/>
            <a:r>
              <a:rPr lang="en-US" b="1" dirty="0" smtClean="0"/>
              <a:t>Cannot resolve until outcome determined by branch/integer unit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557692" y="3148012"/>
            <a:ext cx="5067300" cy="177482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80489f3:	movl   $0x1,%ecx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80489f8:	xorl   %edx,%edx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80489fa: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80489fc:	</a:t>
            </a:r>
            <a:r>
              <a:rPr lang="en-US" sz="1800" i="1">
                <a:latin typeface="Courier New" pitchFamily="49" charset="0"/>
              </a:rPr>
              <a:t>jnl    8048a25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80489fe:	movl   %esi,%esi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8048a00:	imull  (%eax,%edx,4),%ecx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700692" y="5129212"/>
            <a:ext cx="5476875" cy="150018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8048a25:	cmpl   %edi,%edx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8048a27:	jl     8048a20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8048a29:	movl   0xc(%ebp),%eax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8048a2c:	leal   0xffffffe8(%ebp),%esp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8048a2f:	movl   %ecx,(%eax)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6425092" y="4519612"/>
            <a:ext cx="188070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990000"/>
                </a:solidFill>
                <a:latin typeface="Calibri" pitchFamily="34" charset="0"/>
              </a:rPr>
              <a:t>Branch Taken</a:t>
            </a:r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>
            <a:off x="4291492" y="4138612"/>
            <a:ext cx="393700" cy="228600"/>
          </a:xfrm>
          <a:custGeom>
            <a:avLst/>
            <a:gdLst>
              <a:gd name="T0" fmla="*/ 0 w 248"/>
              <a:gd name="T1" fmla="*/ 0 h 144"/>
              <a:gd name="T2" fmla="*/ 240 w 248"/>
              <a:gd name="T3" fmla="*/ 48 h 144"/>
              <a:gd name="T4" fmla="*/ 48 w 248"/>
              <a:gd name="T5" fmla="*/ 144 h 144"/>
              <a:gd name="T6" fmla="*/ 0 60000 65536"/>
              <a:gd name="T7" fmla="*/ 0 60000 65536"/>
              <a:gd name="T8" fmla="*/ 0 60000 65536"/>
              <a:gd name="T9" fmla="*/ 0 w 248"/>
              <a:gd name="T10" fmla="*/ 0 h 144"/>
              <a:gd name="T11" fmla="*/ 248 w 24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" h="144">
                <a:moveTo>
                  <a:pt x="0" y="0"/>
                </a:moveTo>
                <a:cubicBezTo>
                  <a:pt x="116" y="12"/>
                  <a:pt x="232" y="24"/>
                  <a:pt x="240" y="48"/>
                </a:cubicBezTo>
                <a:cubicBezTo>
                  <a:pt x="248" y="72"/>
                  <a:pt x="148" y="108"/>
                  <a:pt x="48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619423" y="3651069"/>
            <a:ext cx="244977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Branch Not-Taken</a:t>
            </a:r>
          </a:p>
        </p:txBody>
      </p:sp>
      <p:sp>
        <p:nvSpPr>
          <p:cNvPr id="49161" name="Freeform 9"/>
          <p:cNvSpPr>
            <a:spLocks/>
          </p:cNvSpPr>
          <p:nvPr/>
        </p:nvSpPr>
        <p:spPr bwMode="auto">
          <a:xfrm>
            <a:off x="4266092" y="4227512"/>
            <a:ext cx="2189163" cy="1054100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634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Prediction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452" y="1003300"/>
            <a:ext cx="8307387" cy="20447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Idea</a:t>
            </a:r>
          </a:p>
          <a:p>
            <a:pPr lvl="1" eaLnBrk="1" hangingPunct="1">
              <a:defRPr/>
            </a:pPr>
            <a:r>
              <a:rPr lang="en-US" dirty="0" smtClean="0"/>
              <a:t>Guess which way branch will go</a:t>
            </a:r>
          </a:p>
          <a:p>
            <a:pPr lvl="1" eaLnBrk="1" hangingPunct="1">
              <a:defRPr/>
            </a:pPr>
            <a:r>
              <a:rPr lang="en-US" dirty="0" smtClean="0"/>
              <a:t>Begin executing instructions at predicted position</a:t>
            </a:r>
          </a:p>
          <a:p>
            <a:pPr lvl="2" eaLnBrk="1" hangingPunct="1">
              <a:defRPr/>
            </a:pPr>
            <a:r>
              <a:rPr lang="en-US" dirty="0" smtClean="0"/>
              <a:t>But don’t actually modify register or memory data</a:t>
            </a:r>
          </a:p>
          <a:p>
            <a:pPr eaLnBrk="1" hangingPunct="1">
              <a:defRPr/>
            </a:pPr>
            <a:endParaRPr lang="en-US" sz="2000" dirty="0" smtClean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95250" y="2667000"/>
            <a:ext cx="3838575" cy="1500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80489f3:	movl   $0x1,%ecx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80489f8:	xorl   %edx,%edx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80489fa: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80489fc:	</a:t>
            </a:r>
            <a:r>
              <a:rPr lang="en-US" sz="1800" i="1">
                <a:latin typeface="Courier New" pitchFamily="49" charset="0"/>
              </a:rPr>
              <a:t>jnl    8048a25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 i="1">
                <a:latin typeface="Courier New" pitchFamily="49" charset="0"/>
              </a:rPr>
              <a:t> . . .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847850" y="4495800"/>
            <a:ext cx="5476875" cy="1500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8048a25:	cmpl   %edi,%edx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8048a27:	jl     8048a20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8048a29:	movl   0xc(%ebp),%eax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8048a2c:	leal   0xffffffe8(%ebp),%esp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8048a2f:	movl   %ecx,(%eax)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4505601" y="3200400"/>
            <a:ext cx="18951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Predict Taken</a:t>
            </a:r>
          </a:p>
        </p:txBody>
      </p:sp>
      <p:sp>
        <p:nvSpPr>
          <p:cNvPr id="50183" name="Freeform 7"/>
          <p:cNvSpPr>
            <a:spLocks/>
          </p:cNvSpPr>
          <p:nvPr/>
        </p:nvSpPr>
        <p:spPr bwMode="auto">
          <a:xfrm>
            <a:off x="3689350" y="3668713"/>
            <a:ext cx="2640013" cy="992187"/>
          </a:xfrm>
          <a:custGeom>
            <a:avLst/>
            <a:gdLst>
              <a:gd name="T0" fmla="*/ 0 w 1663"/>
              <a:gd name="T1" fmla="*/ 1 h 625"/>
              <a:gd name="T2" fmla="*/ 1392 w 1663"/>
              <a:gd name="T3" fmla="*/ 73 h 625"/>
              <a:gd name="T4" fmla="*/ 1624 w 1663"/>
              <a:gd name="T5" fmla="*/ 441 h 625"/>
              <a:gd name="T6" fmla="*/ 1272 w 1663"/>
              <a:gd name="T7" fmla="*/ 625 h 625"/>
              <a:gd name="T8" fmla="*/ 0 60000 65536"/>
              <a:gd name="T9" fmla="*/ 0 60000 65536"/>
              <a:gd name="T10" fmla="*/ 0 60000 65536"/>
              <a:gd name="T11" fmla="*/ 0 60000 65536"/>
              <a:gd name="T12" fmla="*/ 0 w 1663"/>
              <a:gd name="T13" fmla="*/ 0 h 625"/>
              <a:gd name="T14" fmla="*/ 1663 w 1663"/>
              <a:gd name="T15" fmla="*/ 625 h 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63" h="625">
                <a:moveTo>
                  <a:pt x="0" y="1"/>
                </a:moveTo>
                <a:cubicBezTo>
                  <a:pt x="232" y="13"/>
                  <a:pt x="1121" y="0"/>
                  <a:pt x="1392" y="73"/>
                </a:cubicBezTo>
                <a:cubicBezTo>
                  <a:pt x="1663" y="146"/>
                  <a:pt x="1644" y="349"/>
                  <a:pt x="1624" y="441"/>
                </a:cubicBezTo>
                <a:cubicBezTo>
                  <a:pt x="1604" y="533"/>
                  <a:pt x="1345" y="587"/>
                  <a:pt x="1272" y="625"/>
                </a:cubicBezTo>
              </a:path>
            </a:pathLst>
          </a:custGeom>
          <a:noFill/>
          <a:ln w="254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50184" name="AutoShape 8"/>
          <p:cNvSpPr>
            <a:spLocks/>
          </p:cNvSpPr>
          <p:nvPr/>
        </p:nvSpPr>
        <p:spPr bwMode="auto">
          <a:xfrm>
            <a:off x="7350125" y="45354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7645878" y="4613696"/>
            <a:ext cx="143084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Begin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748" y="448574"/>
            <a:ext cx="785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Prediction Through Loop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79425" y="11239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479425" y="24955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479425" y="38671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4073525" y="22923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4073525" y="36385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213225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213225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4213225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(Oops)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479425" y="5260975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213225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51215" name="Freeform 15"/>
          <p:cNvSpPr>
            <a:spLocks/>
          </p:cNvSpPr>
          <p:nvPr/>
        </p:nvSpPr>
        <p:spPr bwMode="auto">
          <a:xfrm>
            <a:off x="4060825" y="50355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  <a:endParaRPr lang="en-US" sz="2000" i="1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i="1" dirty="0" smtClean="0">
                <a:latin typeface="Calibri" pitchFamily="34" charset="0"/>
              </a:rPr>
              <a:t>vector </a:t>
            </a:r>
            <a:r>
              <a:rPr lang="en-US" sz="2000" i="1" dirty="0">
                <a:latin typeface="Calibri" pitchFamily="34" charset="0"/>
              </a:rPr>
              <a:t>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5548111" y="4248150"/>
            <a:ext cx="129540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Read invalid location</a:t>
            </a:r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 flipV="1">
            <a:off x="4518025" y="4171950"/>
            <a:ext cx="10668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7889875" y="50863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7889875" y="38671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7280275" y="4220742"/>
            <a:ext cx="134209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Executed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7362825" y="5425654"/>
            <a:ext cx="119192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Fetched</a:t>
            </a:r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 flipV="1">
            <a:off x="7737475" y="38671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7737475" y="50863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V="1">
            <a:off x="7737475" y="63055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Misprediction Invalidation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533400" y="12509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533400" y="26225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533400" y="39941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2230" name="Freeform 6"/>
          <p:cNvSpPr>
            <a:spLocks/>
          </p:cNvSpPr>
          <p:nvPr/>
        </p:nvSpPr>
        <p:spPr bwMode="auto">
          <a:xfrm>
            <a:off x="4127500" y="24193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31" name="Freeform 7"/>
          <p:cNvSpPr>
            <a:spLocks/>
          </p:cNvSpPr>
          <p:nvPr/>
        </p:nvSpPr>
        <p:spPr bwMode="auto">
          <a:xfrm>
            <a:off x="4127500" y="37655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4267200" y="1860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267200" y="3232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4267200" y="4679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5621951" y="2317750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5621951" y="3689350"/>
            <a:ext cx="237904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(Oops)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533400" y="5387975"/>
            <a:ext cx="4710113" cy="8604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4267200" y="57467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5943600" y="4928556"/>
            <a:ext cx="14451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Invalidate</a:t>
            </a:r>
          </a:p>
        </p:txBody>
      </p:sp>
      <p:sp>
        <p:nvSpPr>
          <p:cNvPr id="52240" name="Freeform 16"/>
          <p:cNvSpPr>
            <a:spLocks/>
          </p:cNvSpPr>
          <p:nvPr/>
        </p:nvSpPr>
        <p:spPr bwMode="auto">
          <a:xfrm>
            <a:off x="4114800" y="51625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685800" y="414655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685800" y="441684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685800" y="464544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685800" y="490855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685800" y="513715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685800" y="557709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685800" y="580569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685800" y="605155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50" name="AutoShape 26"/>
          <p:cNvSpPr>
            <a:spLocks/>
          </p:cNvSpPr>
          <p:nvPr/>
        </p:nvSpPr>
        <p:spPr bwMode="auto">
          <a:xfrm>
            <a:off x="5562600" y="4070350"/>
            <a:ext cx="304800" cy="2178050"/>
          </a:xfrm>
          <a:prstGeom prst="rightBrace">
            <a:avLst>
              <a:gd name="adj1" fmla="val 56250"/>
              <a:gd name="adj2" fmla="val 50000"/>
            </a:avLst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5602086" y="1120914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  <a:endParaRPr lang="en-US" sz="2000" i="1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i="1" dirty="0" smtClean="0">
                <a:latin typeface="Calibri" pitchFamily="34" charset="0"/>
              </a:rPr>
              <a:t>vector </a:t>
            </a:r>
            <a:r>
              <a:rPr lang="en-US" sz="2000" i="1" dirty="0">
                <a:latin typeface="Calibri" pitchFamily="34" charset="0"/>
              </a:rPr>
              <a:t>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2"/>
            <a:ext cx="75517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Misprediction Recovery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896" y="3962400"/>
            <a:ext cx="8009626" cy="13684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Performance Cost</a:t>
            </a:r>
          </a:p>
          <a:p>
            <a:pPr lvl="1" eaLnBrk="1" hangingPunct="1">
              <a:defRPr/>
            </a:pPr>
            <a:r>
              <a:rPr lang="en-US" dirty="0" smtClean="0"/>
              <a:t>Multiple clock cycles on modern processor</a:t>
            </a:r>
          </a:p>
          <a:p>
            <a:pPr lvl="1" eaLnBrk="1" hangingPunct="1">
              <a:defRPr/>
            </a:pPr>
            <a:r>
              <a:rPr lang="en-US" dirty="0" smtClean="0"/>
              <a:t>Can be a major performance limiter</a:t>
            </a:r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602561" y="1371600"/>
            <a:ext cx="5076825" cy="23272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80488bb:	leal   0xffffffe8(%ebp),%esp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80488be:	popl   %ebx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80488bf:	popl   %esi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80488c0:	popl   %edi</a:t>
            </a:r>
          </a:p>
        </p:txBody>
      </p:sp>
      <p:sp>
        <p:nvSpPr>
          <p:cNvPr id="53253" name="Freeform 7"/>
          <p:cNvSpPr>
            <a:spLocks/>
          </p:cNvSpPr>
          <p:nvPr/>
        </p:nvSpPr>
        <p:spPr bwMode="auto">
          <a:xfrm>
            <a:off x="4349061" y="2514600"/>
            <a:ext cx="1968500" cy="228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254" name="Text Box 9"/>
          <p:cNvSpPr txBox="1">
            <a:spLocks noChangeArrowheads="1"/>
          </p:cNvSpPr>
          <p:nvPr/>
        </p:nvSpPr>
        <p:spPr bwMode="auto">
          <a:xfrm>
            <a:off x="4623663" y="198120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3255" name="Text Box 11"/>
          <p:cNvSpPr txBox="1">
            <a:spLocks noChangeArrowheads="1"/>
          </p:cNvSpPr>
          <p:nvPr/>
        </p:nvSpPr>
        <p:spPr bwMode="auto">
          <a:xfrm>
            <a:off x="6241361" y="2374987"/>
            <a:ext cx="271760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Definitely not taken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6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Determining Misprediction Penalty</a:t>
            </a:r>
          </a:p>
        </p:txBody>
      </p:sp>
      <p:sp>
        <p:nvSpPr>
          <p:cNvPr id="6707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48200" y="1143000"/>
            <a:ext cx="38735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GCC/x86-64 tries to minimize use of Branches</a:t>
            </a:r>
          </a:p>
          <a:p>
            <a:pPr lvl="1" eaLnBrk="1" hangingPunct="1">
              <a:defRPr/>
            </a:pPr>
            <a:r>
              <a:rPr lang="en-US" dirty="0" smtClean="0"/>
              <a:t>Generates conditional moves when possible/sensible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457200" y="1219200"/>
            <a:ext cx="3762247" cy="378308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int cnt_gt = 0;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int cnt_le = 0;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int cnt_all = 0;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en-US" sz="1600">
              <a:latin typeface="Courier New" pitchFamily="49" charset="0"/>
            </a:endParaRP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int choose_cmov(int x, int y)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{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int result;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if (x &gt; y) {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    result = cnt_gt;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} else {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    result = cnt_le;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}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++cnt_all;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return result;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}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225485" y="4282683"/>
            <a:ext cx="5613715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choose_cmov: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cmpl   %esi, %edi         # x:y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movl   cnt_le(%rip), %eax # r = cnt_le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cmovg  cnt_gt(%rip), %eax # if &gt;= r=cnt_gt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incl   cnt_all(%rip)      # cnt_all++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ret                       # return r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en-US" sz="16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361950"/>
            <a:ext cx="4397375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Forcing Conditional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13300" y="1143000"/>
            <a:ext cx="3873500" cy="3854450"/>
          </a:xfrm>
        </p:spPr>
        <p:txBody>
          <a:bodyPr/>
          <a:lstStyle/>
          <a:p>
            <a:r>
              <a:rPr lang="en-US" dirty="0" smtClean="0"/>
              <a:t>Cannot use conditional move when either outcome has side effect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504953" y="1219200"/>
            <a:ext cx="3762247" cy="3290644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int cnt_gt = 0;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int cnt_le = 0;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en-US" sz="1600">
              <a:latin typeface="Courier New" pitchFamily="49" charset="0"/>
            </a:endParaRP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int choose_cond(int x, int y)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{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int result;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if (x &gt; y) {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    result = ++cnt_gt;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} else {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    result = ++cnt_le;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}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   return result;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}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038600" y="3505200"/>
            <a:ext cx="4832350" cy="3044825"/>
            <a:chOff x="624" y="2304"/>
            <a:chExt cx="3044" cy="1918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624" y="2304"/>
              <a:ext cx="2592" cy="1918"/>
              <a:chOff x="2928" y="1872"/>
              <a:chExt cx="2592" cy="1918"/>
            </a:xfrm>
          </p:grpSpPr>
          <p:sp>
            <p:nvSpPr>
              <p:cNvPr id="55306" name="Rectangle 6"/>
              <p:cNvSpPr>
                <a:spLocks noChangeArrowheads="1"/>
              </p:cNvSpPr>
              <p:nvPr/>
            </p:nvSpPr>
            <p:spPr bwMode="auto">
              <a:xfrm>
                <a:off x="2928" y="1872"/>
                <a:ext cx="2400" cy="191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mpd="dbl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487" tIns="44450" rIns="90487" bIns="44450">
                <a:spAutoFit/>
              </a:bodyPr>
              <a:lstStyle/>
              <a:p>
                <a:pPr>
                  <a:tabLst>
                    <a:tab pos="228600" algn="l"/>
                    <a:tab pos="2914650" algn="l"/>
                    <a:tab pos="3606800" algn="l"/>
                    <a:tab pos="4686300" algn="l"/>
                  </a:tabLst>
                </a:pPr>
                <a:r>
                  <a:rPr lang="en-US" sz="1600" dirty="0" err="1">
                    <a:latin typeface="Courier New" pitchFamily="49" charset="0"/>
                  </a:rPr>
                  <a:t>choose_cond</a:t>
                </a:r>
                <a:r>
                  <a:rPr lang="en-US" sz="1600" dirty="0">
                    <a:latin typeface="Courier New" pitchFamily="49" charset="0"/>
                  </a:rPr>
                  <a:t>:</a:t>
                </a:r>
              </a:p>
              <a:p>
                <a:pPr>
                  <a:tabLst>
                    <a:tab pos="228600" algn="l"/>
                    <a:tab pos="2914650" algn="l"/>
                    <a:tab pos="3606800" algn="l"/>
                    <a:tab pos="4686300" algn="l"/>
                  </a:tabLst>
                </a:pPr>
                <a:r>
                  <a:rPr lang="en-US" sz="1600" dirty="0">
                    <a:latin typeface="Courier New" pitchFamily="49" charset="0"/>
                  </a:rPr>
                  <a:t>  </a:t>
                </a:r>
                <a:r>
                  <a:rPr lang="en-US" sz="1600" dirty="0" err="1">
                    <a:latin typeface="Courier New" pitchFamily="49" charset="0"/>
                  </a:rPr>
                  <a:t>cmpl</a:t>
                </a:r>
                <a:r>
                  <a:rPr lang="en-US" sz="1600" dirty="0">
                    <a:latin typeface="Courier New" pitchFamily="49" charset="0"/>
                  </a:rPr>
                  <a:t>  %</a:t>
                </a:r>
                <a:r>
                  <a:rPr lang="en-US" sz="1600" dirty="0" err="1">
                    <a:latin typeface="Courier New" pitchFamily="49" charset="0"/>
                  </a:rPr>
                  <a:t>esi</a:t>
                </a:r>
                <a:r>
                  <a:rPr lang="en-US" sz="1600" dirty="0">
                    <a:latin typeface="Courier New" pitchFamily="49" charset="0"/>
                  </a:rPr>
                  <a:t>, %</a:t>
                </a:r>
                <a:r>
                  <a:rPr lang="en-US" sz="1600" dirty="0" err="1">
                    <a:latin typeface="Courier New" pitchFamily="49" charset="0"/>
                  </a:rPr>
                  <a:t>edi</a:t>
                </a:r>
                <a:endParaRPr lang="en-US" sz="1600" dirty="0">
                  <a:latin typeface="Courier New" pitchFamily="49" charset="0"/>
                </a:endParaRPr>
              </a:p>
              <a:p>
                <a:pPr>
                  <a:tabLst>
                    <a:tab pos="228600" algn="l"/>
                    <a:tab pos="2914650" algn="l"/>
                    <a:tab pos="3606800" algn="l"/>
                    <a:tab pos="4686300" algn="l"/>
                  </a:tabLst>
                </a:pPr>
                <a:r>
                  <a:rPr lang="en-US" sz="1600" dirty="0">
                    <a:latin typeface="Courier New" pitchFamily="49" charset="0"/>
                  </a:rPr>
                  <a:t>  </a:t>
                </a:r>
                <a:r>
                  <a:rPr lang="en-US" sz="1600" dirty="0" err="1">
                    <a:latin typeface="Courier New" pitchFamily="49" charset="0"/>
                  </a:rPr>
                  <a:t>jle</a:t>
                </a:r>
                <a:r>
                  <a:rPr lang="en-US" sz="1600" dirty="0">
                    <a:latin typeface="Courier New" pitchFamily="49" charset="0"/>
                  </a:rPr>
                  <a:t>   .L8  </a:t>
                </a:r>
              </a:p>
              <a:p>
                <a:pPr>
                  <a:tabLst>
                    <a:tab pos="228600" algn="l"/>
                    <a:tab pos="2914650" algn="l"/>
                    <a:tab pos="3606800" algn="l"/>
                    <a:tab pos="4686300" algn="l"/>
                  </a:tabLst>
                </a:pPr>
                <a:r>
                  <a:rPr lang="en-US" sz="1600" dirty="0">
                    <a:latin typeface="Courier New" pitchFamily="49" charset="0"/>
                  </a:rPr>
                  <a:t>  </a:t>
                </a:r>
                <a:r>
                  <a:rPr lang="en-US" sz="1600" dirty="0" err="1">
                    <a:latin typeface="Courier New" pitchFamily="49" charset="0"/>
                  </a:rPr>
                  <a:t>movl</a:t>
                </a:r>
                <a:r>
                  <a:rPr lang="en-US" sz="1600" dirty="0">
                    <a:latin typeface="Courier New" pitchFamily="49" charset="0"/>
                  </a:rPr>
                  <a:t>  </a:t>
                </a:r>
                <a:r>
                  <a:rPr lang="en-US" sz="1600" dirty="0" err="1">
                    <a:latin typeface="Courier New" pitchFamily="49" charset="0"/>
                  </a:rPr>
                  <a:t>cnt_gt</a:t>
                </a:r>
                <a:r>
                  <a:rPr lang="en-US" sz="1600" dirty="0">
                    <a:latin typeface="Courier New" pitchFamily="49" charset="0"/>
                  </a:rPr>
                  <a:t>(%rip), %</a:t>
                </a:r>
                <a:r>
                  <a:rPr lang="en-US" sz="1600" dirty="0" err="1">
                    <a:latin typeface="Courier New" pitchFamily="49" charset="0"/>
                  </a:rPr>
                  <a:t>eax</a:t>
                </a:r>
                <a:endParaRPr lang="en-US" sz="1600" dirty="0">
                  <a:latin typeface="Courier New" pitchFamily="49" charset="0"/>
                </a:endParaRPr>
              </a:p>
              <a:p>
                <a:pPr>
                  <a:tabLst>
                    <a:tab pos="228600" algn="l"/>
                    <a:tab pos="2914650" algn="l"/>
                    <a:tab pos="3606800" algn="l"/>
                    <a:tab pos="4686300" algn="l"/>
                  </a:tabLst>
                </a:pPr>
                <a:r>
                  <a:rPr lang="en-US" sz="1600" dirty="0">
                    <a:latin typeface="Courier New" pitchFamily="49" charset="0"/>
                  </a:rPr>
                  <a:t>  </a:t>
                </a:r>
                <a:r>
                  <a:rPr lang="en-US" sz="1600" dirty="0" err="1">
                    <a:latin typeface="Courier New" pitchFamily="49" charset="0"/>
                  </a:rPr>
                  <a:t>incl</a:t>
                </a:r>
                <a:r>
                  <a:rPr lang="en-US" sz="1600" dirty="0">
                    <a:latin typeface="Courier New" pitchFamily="49" charset="0"/>
                  </a:rPr>
                  <a:t>  %</a:t>
                </a:r>
                <a:r>
                  <a:rPr lang="en-US" sz="1600" dirty="0" err="1">
                    <a:latin typeface="Courier New" pitchFamily="49" charset="0"/>
                  </a:rPr>
                  <a:t>eax</a:t>
                </a:r>
                <a:r>
                  <a:rPr lang="en-US" sz="1600" dirty="0">
                    <a:latin typeface="Courier New" pitchFamily="49" charset="0"/>
                  </a:rPr>
                  <a:t>           </a:t>
                </a:r>
              </a:p>
              <a:p>
                <a:pPr>
                  <a:tabLst>
                    <a:tab pos="228600" algn="l"/>
                    <a:tab pos="2914650" algn="l"/>
                    <a:tab pos="3606800" algn="l"/>
                    <a:tab pos="4686300" algn="l"/>
                  </a:tabLst>
                </a:pPr>
                <a:r>
                  <a:rPr lang="en-US" sz="1600" dirty="0">
                    <a:latin typeface="Courier New" pitchFamily="49" charset="0"/>
                  </a:rPr>
                  <a:t>  </a:t>
                </a:r>
                <a:r>
                  <a:rPr lang="en-US" sz="1600" dirty="0" err="1">
                    <a:latin typeface="Courier New" pitchFamily="49" charset="0"/>
                  </a:rPr>
                  <a:t>movl</a:t>
                </a:r>
                <a:r>
                  <a:rPr lang="en-US" sz="1600" dirty="0">
                    <a:latin typeface="Courier New" pitchFamily="49" charset="0"/>
                  </a:rPr>
                  <a:t>  %</a:t>
                </a:r>
                <a:r>
                  <a:rPr lang="en-US" sz="1600" dirty="0" err="1">
                    <a:latin typeface="Courier New" pitchFamily="49" charset="0"/>
                  </a:rPr>
                  <a:t>eax</a:t>
                </a:r>
                <a:r>
                  <a:rPr lang="en-US" sz="1600" dirty="0">
                    <a:latin typeface="Courier New" pitchFamily="49" charset="0"/>
                  </a:rPr>
                  <a:t>, </a:t>
                </a:r>
                <a:r>
                  <a:rPr lang="en-US" sz="1600" dirty="0" err="1">
                    <a:latin typeface="Courier New" pitchFamily="49" charset="0"/>
                  </a:rPr>
                  <a:t>cnt_gt</a:t>
                </a:r>
                <a:r>
                  <a:rPr lang="en-US" sz="1600" dirty="0">
                    <a:latin typeface="Courier New" pitchFamily="49" charset="0"/>
                  </a:rPr>
                  <a:t>(%rip)</a:t>
                </a:r>
              </a:p>
              <a:p>
                <a:pPr>
                  <a:tabLst>
                    <a:tab pos="228600" algn="l"/>
                    <a:tab pos="2914650" algn="l"/>
                    <a:tab pos="3606800" algn="l"/>
                    <a:tab pos="4686300" algn="l"/>
                  </a:tabLst>
                </a:pPr>
                <a:r>
                  <a:rPr lang="en-US" sz="1600" dirty="0">
                    <a:latin typeface="Courier New" pitchFamily="49" charset="0"/>
                  </a:rPr>
                  <a:t>  ret</a:t>
                </a:r>
              </a:p>
              <a:p>
                <a:pPr>
                  <a:tabLst>
                    <a:tab pos="228600" algn="l"/>
                    <a:tab pos="2914650" algn="l"/>
                    <a:tab pos="3606800" algn="l"/>
                    <a:tab pos="4686300" algn="l"/>
                  </a:tabLst>
                </a:pPr>
                <a:r>
                  <a:rPr lang="en-US" sz="1600" dirty="0">
                    <a:latin typeface="Courier New" pitchFamily="49" charset="0"/>
                  </a:rPr>
                  <a:t>.L8:               </a:t>
                </a:r>
              </a:p>
              <a:p>
                <a:pPr>
                  <a:tabLst>
                    <a:tab pos="228600" algn="l"/>
                    <a:tab pos="2914650" algn="l"/>
                    <a:tab pos="3606800" algn="l"/>
                    <a:tab pos="4686300" algn="l"/>
                  </a:tabLst>
                </a:pPr>
                <a:r>
                  <a:rPr lang="en-US" sz="1600" dirty="0">
                    <a:latin typeface="Courier New" pitchFamily="49" charset="0"/>
                  </a:rPr>
                  <a:t>  </a:t>
                </a:r>
                <a:r>
                  <a:rPr lang="en-US" sz="1600" dirty="0" err="1">
                    <a:latin typeface="Courier New" pitchFamily="49" charset="0"/>
                  </a:rPr>
                  <a:t>movl</a:t>
                </a:r>
                <a:r>
                  <a:rPr lang="en-US" sz="1600" dirty="0">
                    <a:latin typeface="Courier New" pitchFamily="49" charset="0"/>
                  </a:rPr>
                  <a:t>  </a:t>
                </a:r>
                <a:r>
                  <a:rPr lang="en-US" sz="1600" dirty="0" err="1">
                    <a:latin typeface="Courier New" pitchFamily="49" charset="0"/>
                  </a:rPr>
                  <a:t>cnt_le</a:t>
                </a:r>
                <a:r>
                  <a:rPr lang="en-US" sz="1600" dirty="0">
                    <a:latin typeface="Courier New" pitchFamily="49" charset="0"/>
                  </a:rPr>
                  <a:t>(%rip), %</a:t>
                </a:r>
                <a:r>
                  <a:rPr lang="en-US" sz="1600" dirty="0" err="1">
                    <a:latin typeface="Courier New" pitchFamily="49" charset="0"/>
                  </a:rPr>
                  <a:t>eax</a:t>
                </a:r>
                <a:r>
                  <a:rPr lang="en-US" sz="1600" dirty="0">
                    <a:latin typeface="Courier New" pitchFamily="49" charset="0"/>
                  </a:rPr>
                  <a:t> </a:t>
                </a:r>
              </a:p>
              <a:p>
                <a:pPr>
                  <a:tabLst>
                    <a:tab pos="228600" algn="l"/>
                    <a:tab pos="2914650" algn="l"/>
                    <a:tab pos="3606800" algn="l"/>
                    <a:tab pos="4686300" algn="l"/>
                  </a:tabLst>
                </a:pPr>
                <a:r>
                  <a:rPr lang="en-US" sz="1600" dirty="0">
                    <a:latin typeface="Courier New" pitchFamily="49" charset="0"/>
                  </a:rPr>
                  <a:t>  </a:t>
                </a:r>
                <a:r>
                  <a:rPr lang="en-US" sz="1600" dirty="0" err="1">
                    <a:latin typeface="Courier New" pitchFamily="49" charset="0"/>
                  </a:rPr>
                  <a:t>incl</a:t>
                </a:r>
                <a:r>
                  <a:rPr lang="en-US" sz="1600" dirty="0">
                    <a:latin typeface="Courier New" pitchFamily="49" charset="0"/>
                  </a:rPr>
                  <a:t>  %</a:t>
                </a:r>
                <a:r>
                  <a:rPr lang="en-US" sz="1600" dirty="0" err="1">
                    <a:latin typeface="Courier New" pitchFamily="49" charset="0"/>
                  </a:rPr>
                  <a:t>eax</a:t>
                </a:r>
                <a:r>
                  <a:rPr lang="en-US" sz="1600" dirty="0">
                    <a:latin typeface="Courier New" pitchFamily="49" charset="0"/>
                  </a:rPr>
                  <a:t>               </a:t>
                </a:r>
              </a:p>
              <a:p>
                <a:pPr>
                  <a:tabLst>
                    <a:tab pos="228600" algn="l"/>
                    <a:tab pos="2914650" algn="l"/>
                    <a:tab pos="3606800" algn="l"/>
                    <a:tab pos="4686300" algn="l"/>
                  </a:tabLst>
                </a:pPr>
                <a:r>
                  <a:rPr lang="en-US" sz="1600" dirty="0">
                    <a:latin typeface="Courier New" pitchFamily="49" charset="0"/>
                  </a:rPr>
                  <a:t>  </a:t>
                </a:r>
                <a:r>
                  <a:rPr lang="en-US" sz="1600" dirty="0" err="1">
                    <a:latin typeface="Courier New" pitchFamily="49" charset="0"/>
                  </a:rPr>
                  <a:t>movl</a:t>
                </a:r>
                <a:r>
                  <a:rPr lang="en-US" sz="1600" dirty="0">
                    <a:latin typeface="Courier New" pitchFamily="49" charset="0"/>
                  </a:rPr>
                  <a:t>  %</a:t>
                </a:r>
                <a:r>
                  <a:rPr lang="en-US" sz="1600" dirty="0" err="1">
                    <a:latin typeface="Courier New" pitchFamily="49" charset="0"/>
                  </a:rPr>
                  <a:t>eax</a:t>
                </a:r>
                <a:r>
                  <a:rPr lang="en-US" sz="1600" dirty="0">
                    <a:latin typeface="Courier New" pitchFamily="49" charset="0"/>
                  </a:rPr>
                  <a:t>, </a:t>
                </a:r>
                <a:r>
                  <a:rPr lang="en-US" sz="1600" dirty="0" err="1">
                    <a:latin typeface="Courier New" pitchFamily="49" charset="0"/>
                  </a:rPr>
                  <a:t>cnt_le</a:t>
                </a:r>
                <a:r>
                  <a:rPr lang="en-US" sz="1600" dirty="0">
                    <a:latin typeface="Courier New" pitchFamily="49" charset="0"/>
                  </a:rPr>
                  <a:t>(%rip)</a:t>
                </a:r>
              </a:p>
              <a:p>
                <a:pPr>
                  <a:tabLst>
                    <a:tab pos="228600" algn="l"/>
                    <a:tab pos="2914650" algn="l"/>
                    <a:tab pos="3606800" algn="l"/>
                    <a:tab pos="4686300" algn="l"/>
                  </a:tabLst>
                </a:pPr>
                <a:r>
                  <a:rPr lang="en-US" sz="1600" dirty="0">
                    <a:latin typeface="Courier New" pitchFamily="49" charset="0"/>
                  </a:rPr>
                  <a:t>  ret</a:t>
                </a:r>
              </a:p>
            </p:txBody>
          </p:sp>
          <p:sp>
            <p:nvSpPr>
              <p:cNvPr id="55307" name="AutoShape 7"/>
              <p:cNvSpPr>
                <a:spLocks/>
              </p:cNvSpPr>
              <p:nvPr/>
            </p:nvSpPr>
            <p:spPr bwMode="auto">
              <a:xfrm>
                <a:off x="5328" y="2016"/>
                <a:ext cx="163" cy="246"/>
              </a:xfrm>
              <a:prstGeom prst="rightBrace">
                <a:avLst>
                  <a:gd name="adj1" fmla="val 14583"/>
                  <a:gd name="adj2" fmla="val 50000"/>
                </a:avLst>
              </a:prstGeom>
              <a:noFill/>
              <a:ln w="28575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55308" name="AutoShape 8"/>
              <p:cNvSpPr>
                <a:spLocks/>
              </p:cNvSpPr>
              <p:nvPr/>
            </p:nvSpPr>
            <p:spPr bwMode="auto">
              <a:xfrm>
                <a:off x="5328" y="2400"/>
                <a:ext cx="192" cy="403"/>
              </a:xfrm>
              <a:prstGeom prst="rightBrace">
                <a:avLst>
                  <a:gd name="adj1" fmla="val 25000"/>
                  <a:gd name="adj2" fmla="val 50000"/>
                </a:avLst>
              </a:prstGeom>
              <a:noFill/>
              <a:ln w="28575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square" lIns="45720" rIns="45720" anchor="ctr">
                <a:spAutoFit/>
              </a:bodyPr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55309" name="AutoShape 9"/>
              <p:cNvSpPr>
                <a:spLocks/>
              </p:cNvSpPr>
              <p:nvPr/>
            </p:nvSpPr>
            <p:spPr bwMode="auto">
              <a:xfrm>
                <a:off x="5328" y="3168"/>
                <a:ext cx="192" cy="461"/>
              </a:xfrm>
              <a:prstGeom prst="rightBrace">
                <a:avLst>
                  <a:gd name="adj1" fmla="val 25000"/>
                  <a:gd name="adj2" fmla="val 50000"/>
                </a:avLst>
              </a:prstGeom>
              <a:noFill/>
              <a:ln w="28575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</p:grpSp>
        <p:sp>
          <p:nvSpPr>
            <p:cNvPr id="55303" name="Text Box 12"/>
            <p:cNvSpPr txBox="1">
              <a:spLocks noChangeArrowheads="1"/>
            </p:cNvSpPr>
            <p:nvPr/>
          </p:nvSpPr>
          <p:spPr bwMode="auto">
            <a:xfrm>
              <a:off x="3312" y="2522"/>
              <a:ext cx="143" cy="23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If</a:t>
              </a:r>
            </a:p>
          </p:txBody>
        </p:sp>
        <p:sp>
          <p:nvSpPr>
            <p:cNvPr id="55304" name="Text Box 13"/>
            <p:cNvSpPr txBox="1">
              <a:spLocks noChangeArrowheads="1"/>
            </p:cNvSpPr>
            <p:nvPr/>
          </p:nvSpPr>
          <p:spPr bwMode="auto">
            <a:xfrm>
              <a:off x="3310" y="3024"/>
              <a:ext cx="358" cy="23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Then</a:t>
              </a:r>
            </a:p>
          </p:txBody>
        </p:sp>
        <p:sp>
          <p:nvSpPr>
            <p:cNvPr id="55305" name="Text Box 14"/>
            <p:cNvSpPr txBox="1">
              <a:spLocks noChangeArrowheads="1"/>
            </p:cNvSpPr>
            <p:nvPr/>
          </p:nvSpPr>
          <p:spPr bwMode="auto">
            <a:xfrm>
              <a:off x="3308" y="3792"/>
              <a:ext cx="294" cy="23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Else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Testing Methodology</a:t>
            </a:r>
          </a:p>
        </p:txBody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Idea</a:t>
            </a:r>
          </a:p>
          <a:p>
            <a:pPr lvl="1" eaLnBrk="1" hangingPunct="1">
              <a:defRPr/>
            </a:pPr>
            <a:r>
              <a:rPr lang="en-US" dirty="0" smtClean="0"/>
              <a:t>Measure procedure under two different prediction probabilities</a:t>
            </a:r>
          </a:p>
          <a:p>
            <a:pPr lvl="2" eaLnBrk="1" hangingPunct="1">
              <a:defRPr/>
            </a:pPr>
            <a:r>
              <a:rPr lang="en-US" dirty="0" smtClean="0"/>
              <a:t>P = 1.0: Perfect prediction</a:t>
            </a:r>
          </a:p>
          <a:p>
            <a:pPr lvl="2" eaLnBrk="1" hangingPunct="1">
              <a:defRPr/>
            </a:pPr>
            <a:r>
              <a:rPr lang="en-US" dirty="0" smtClean="0"/>
              <a:t>P = 0.5: Random data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Test Data</a:t>
            </a:r>
          </a:p>
          <a:p>
            <a:pPr lvl="1" eaLnBrk="1" hangingPunct="1">
              <a:defRPr/>
            </a:pPr>
            <a:r>
              <a:rPr lang="en-US" dirty="0" smtClean="0"/>
              <a:t>x = 0, y = </a:t>
            </a:r>
            <a:r>
              <a:rPr lang="en-US" dirty="0" smtClean="0">
                <a:sym typeface="Symbol" pitchFamily="18" charset="2"/>
              </a:rPr>
              <a:t></a:t>
            </a:r>
            <a:r>
              <a:rPr lang="en-US" dirty="0" smtClean="0"/>
              <a:t>1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smtClean="0"/>
              <a:t>Case +1: 	y = [+1, +1, +1, …, +1, +1]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smtClean="0"/>
              <a:t>Case </a:t>
            </a:r>
            <a:r>
              <a:rPr lang="en-US" dirty="0" smtClean="0">
                <a:latin typeface=""/>
              </a:rPr>
              <a:t>−</a:t>
            </a:r>
            <a:r>
              <a:rPr lang="en-US" dirty="0" smtClean="0"/>
              <a:t>1: 	y = [</a:t>
            </a:r>
            <a:r>
              <a:rPr lang="en-US" dirty="0" smtClean="0">
                <a:latin typeface=""/>
              </a:rPr>
              <a:t>−</a:t>
            </a:r>
            <a:r>
              <a:rPr lang="en-US" dirty="0" smtClean="0"/>
              <a:t>1, </a:t>
            </a:r>
            <a:r>
              <a:rPr lang="en-US" dirty="0" smtClean="0">
                <a:latin typeface=""/>
              </a:rPr>
              <a:t>−</a:t>
            </a:r>
            <a:r>
              <a:rPr lang="en-US" dirty="0" smtClean="0"/>
              <a:t>1, </a:t>
            </a:r>
            <a:r>
              <a:rPr lang="en-US" dirty="0" smtClean="0">
                <a:latin typeface=""/>
              </a:rPr>
              <a:t>−</a:t>
            </a:r>
            <a:r>
              <a:rPr lang="en-US" dirty="0" smtClean="0"/>
              <a:t>1, …, </a:t>
            </a:r>
            <a:r>
              <a:rPr lang="en-US" dirty="0" smtClean="0">
                <a:latin typeface=""/>
              </a:rPr>
              <a:t>−</a:t>
            </a:r>
            <a:r>
              <a:rPr lang="en-US" dirty="0" smtClean="0"/>
              <a:t>1, </a:t>
            </a:r>
            <a:r>
              <a:rPr lang="en-US" dirty="0" smtClean="0">
                <a:latin typeface=""/>
              </a:rPr>
              <a:t>−</a:t>
            </a:r>
            <a:r>
              <a:rPr lang="en-US" dirty="0" smtClean="0"/>
              <a:t>1]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smtClean="0"/>
              <a:t>Case  A: 	y = [+1, </a:t>
            </a:r>
            <a:r>
              <a:rPr lang="en-US" dirty="0" smtClean="0">
                <a:latin typeface=""/>
              </a:rPr>
              <a:t>−</a:t>
            </a:r>
            <a:r>
              <a:rPr lang="en-US" dirty="0" smtClean="0"/>
              <a:t>1, +1, …, +1, </a:t>
            </a:r>
            <a:r>
              <a:rPr lang="en-US" dirty="0" smtClean="0">
                <a:latin typeface=""/>
              </a:rPr>
              <a:t>−</a:t>
            </a:r>
            <a:r>
              <a:rPr lang="en-US" dirty="0" smtClean="0"/>
              <a:t>1]  (alternate)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smtClean="0"/>
              <a:t>Case  R: 	y = [+1, </a:t>
            </a:r>
            <a:r>
              <a:rPr lang="en-US" dirty="0" smtClean="0">
                <a:latin typeface=""/>
              </a:rPr>
              <a:t>−</a:t>
            </a:r>
            <a:r>
              <a:rPr lang="en-US" dirty="0" smtClean="0"/>
              <a:t>1, </a:t>
            </a:r>
            <a:r>
              <a:rPr lang="en-US" dirty="0" smtClean="0">
                <a:latin typeface=""/>
              </a:rPr>
              <a:t>−</a:t>
            </a:r>
            <a:r>
              <a:rPr lang="en-US" dirty="0" smtClean="0"/>
              <a:t>1, …, </a:t>
            </a:r>
            <a:r>
              <a:rPr lang="en-US" dirty="0" smtClean="0">
                <a:latin typeface=""/>
              </a:rPr>
              <a:t>−</a:t>
            </a:r>
            <a:r>
              <a:rPr lang="en-US" dirty="0" smtClean="0"/>
              <a:t>1, +1]  (random)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3810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Testing Outcomes</a:t>
            </a:r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4774" y="3581400"/>
            <a:ext cx="8077200" cy="27876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Observations:</a:t>
            </a:r>
          </a:p>
          <a:p>
            <a:pPr lvl="1" eaLnBrk="1" hangingPunct="1">
              <a:defRPr/>
            </a:pPr>
            <a:r>
              <a:rPr lang="en-US" sz="1800" dirty="0" smtClean="0"/>
              <a:t>Conditional move insensitive to data</a:t>
            </a:r>
          </a:p>
          <a:p>
            <a:pPr lvl="1" eaLnBrk="1" hangingPunct="1">
              <a:defRPr/>
            </a:pPr>
            <a:r>
              <a:rPr lang="en-US" sz="1800" dirty="0" smtClean="0"/>
              <a:t>Perfect prediction for regular patterns</a:t>
            </a:r>
          </a:p>
          <a:p>
            <a:pPr lvl="2" eaLnBrk="1" hangingPunct="1">
              <a:defRPr/>
            </a:pPr>
            <a:r>
              <a:rPr lang="en-US" sz="1800" dirty="0" smtClean="0"/>
              <a:t>Else case requires 6 (Nocona), 2 (AMD), or 1 (Core 2) extra cycles</a:t>
            </a:r>
          </a:p>
          <a:p>
            <a:pPr lvl="2" eaLnBrk="1" hangingPunct="1">
              <a:defRPr/>
            </a:pPr>
            <a:r>
              <a:rPr lang="en-US" sz="1800" dirty="0" smtClean="0"/>
              <a:t>Averages to 15.2</a:t>
            </a:r>
          </a:p>
          <a:p>
            <a:pPr lvl="1" eaLnBrk="1" hangingPunct="1">
              <a:defRPr/>
            </a:pPr>
            <a:r>
              <a:rPr lang="en-US" sz="1800" dirty="0" smtClean="0"/>
              <a:t>Branch penalties: (for R, processor will get it right half of the time)</a:t>
            </a:r>
          </a:p>
          <a:p>
            <a:pPr lvl="2" eaLnBrk="1" hangingPunct="1">
              <a:defRPr/>
            </a:pPr>
            <a:r>
              <a:rPr lang="en-US" sz="1800" dirty="0" smtClean="0"/>
              <a:t>Nocona: 2 * (31.2-15.2)  	= 32 cycles</a:t>
            </a:r>
          </a:p>
          <a:p>
            <a:pPr lvl="2" eaLnBrk="1" hangingPunct="1">
              <a:defRPr/>
            </a:pPr>
            <a:r>
              <a:rPr lang="en-US" sz="1800" dirty="0" smtClean="0"/>
              <a:t>AMD: 2 * (15.7-9.2) 	= 13 cycles</a:t>
            </a:r>
          </a:p>
          <a:p>
            <a:pPr lvl="2" eaLnBrk="1" hangingPunct="1">
              <a:defRPr/>
            </a:pPr>
            <a:r>
              <a:rPr lang="en-US" sz="1800" dirty="0" smtClean="0"/>
              <a:t>Core 2: 2 * (17.7-8.7) 	= 18 cycles</a:t>
            </a:r>
          </a:p>
          <a:p>
            <a:pPr lvl="2" eaLnBrk="1" hangingPunct="1">
              <a:defRPr/>
            </a:pPr>
            <a:endParaRPr lang="en-US" dirty="0" smtClean="0"/>
          </a:p>
        </p:txBody>
      </p:sp>
      <p:graphicFrame>
        <p:nvGraphicFramePr>
          <p:cNvPr id="845863" name="Group 39"/>
          <p:cNvGraphicFramePr>
            <a:graphicFrameLocks noGrp="1"/>
          </p:cNvGraphicFramePr>
          <p:nvPr/>
        </p:nvGraphicFramePr>
        <p:xfrm>
          <a:off x="609600" y="1509772"/>
          <a:ext cx="2438400" cy="1955801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812800"/>
                <a:gridCol w="812800"/>
                <a:gridCol w="8128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Case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cmov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+1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12.3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18.2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−1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12.3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12.2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12.3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15.2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12.3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31.2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45864" name="Group 40"/>
          <p:cNvGraphicFramePr>
            <a:graphicFrameLocks noGrp="1"/>
          </p:cNvGraphicFramePr>
          <p:nvPr/>
        </p:nvGraphicFramePr>
        <p:xfrm>
          <a:off x="3505200" y="1509772"/>
          <a:ext cx="2438400" cy="1955801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812800"/>
                <a:gridCol w="812800"/>
                <a:gridCol w="8128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Case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cmov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cond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+1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8.05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10.1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−1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8.05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8.1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A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8.05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9.2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R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8.05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15.7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sp>
        <p:nvSpPr>
          <p:cNvPr id="57400" name="Text Box 66"/>
          <p:cNvSpPr txBox="1">
            <a:spLocks noChangeArrowheads="1"/>
          </p:cNvSpPr>
          <p:nvPr/>
        </p:nvSpPr>
        <p:spPr bwMode="auto">
          <a:xfrm>
            <a:off x="550652" y="1143000"/>
            <a:ext cx="1446486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Intel Nocona</a:t>
            </a:r>
          </a:p>
        </p:txBody>
      </p:sp>
      <p:sp>
        <p:nvSpPr>
          <p:cNvPr id="57401" name="Text Box 67"/>
          <p:cNvSpPr txBox="1">
            <a:spLocks noChangeArrowheads="1"/>
          </p:cNvSpPr>
          <p:nvPr/>
        </p:nvSpPr>
        <p:spPr bwMode="auto">
          <a:xfrm>
            <a:off x="3448574" y="1143000"/>
            <a:ext cx="1580626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AMD </a:t>
            </a:r>
            <a:r>
              <a:rPr lang="en-US" sz="2000" dirty="0" err="1">
                <a:latin typeface="Calibri" pitchFamily="34" charset="0"/>
              </a:rPr>
              <a:t>Opteron</a:t>
            </a:r>
            <a:endParaRPr lang="en-US" sz="2000" dirty="0">
              <a:latin typeface="Calibri" pitchFamily="34" charset="0"/>
            </a:endParaRPr>
          </a:p>
        </p:txBody>
      </p:sp>
      <p:graphicFrame>
        <p:nvGraphicFramePr>
          <p:cNvPr id="58" name="Group 40"/>
          <p:cNvGraphicFramePr>
            <a:graphicFrameLocks noGrp="1"/>
          </p:cNvGraphicFramePr>
          <p:nvPr/>
        </p:nvGraphicFramePr>
        <p:xfrm>
          <a:off x="6324600" y="1509772"/>
          <a:ext cx="2362200" cy="1955801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812800"/>
                <a:gridCol w="812800"/>
                <a:gridCol w="7366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Case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cmov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+1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7.17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9.2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−1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7.17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8.2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7.17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8.7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7.17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17.7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sp>
        <p:nvSpPr>
          <p:cNvPr id="57428" name="Text Box 67"/>
          <p:cNvSpPr txBox="1">
            <a:spLocks noChangeArrowheads="1"/>
          </p:cNvSpPr>
          <p:nvPr/>
        </p:nvSpPr>
        <p:spPr bwMode="auto">
          <a:xfrm>
            <a:off x="6266471" y="1143000"/>
            <a:ext cx="1311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Intel Core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543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Getting High Performance So Far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52538"/>
            <a:ext cx="83200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Good compiler and flags</a:t>
            </a:r>
          </a:p>
          <a:p>
            <a:pPr eaLnBrk="1" hangingPunct="1">
              <a:defRPr/>
            </a:pPr>
            <a:r>
              <a:rPr lang="en-US" dirty="0" smtClean="0"/>
              <a:t>Don’t do anything stupid</a:t>
            </a:r>
          </a:p>
          <a:p>
            <a:pPr lvl="1" eaLnBrk="1" hangingPunct="1">
              <a:defRPr/>
            </a:pPr>
            <a:r>
              <a:rPr lang="en-US" dirty="0" smtClean="0"/>
              <a:t>Watch out for hidden algorithmic inefficiencies</a:t>
            </a:r>
          </a:p>
          <a:p>
            <a:pPr lvl="1" eaLnBrk="1" hangingPunct="1">
              <a:defRPr/>
            </a:pPr>
            <a:r>
              <a:rPr lang="en-US" dirty="0" smtClean="0"/>
              <a:t>Write compiler-friendly code</a:t>
            </a:r>
          </a:p>
          <a:p>
            <a:pPr lvl="2" eaLnBrk="1" hangingPunct="1">
              <a:defRPr/>
            </a:pPr>
            <a:r>
              <a:rPr lang="en-US" dirty="0" smtClean="0"/>
              <a:t>Watch out for optimization blockers: </a:t>
            </a:r>
            <a:br>
              <a:rPr lang="en-US" dirty="0" smtClean="0"/>
            </a:br>
            <a:r>
              <a:rPr lang="en-US" dirty="0" smtClean="0"/>
              <a:t>procedure calls &amp; memory references</a:t>
            </a:r>
          </a:p>
          <a:p>
            <a:pPr lvl="2" eaLnBrk="1" hangingPunct="1">
              <a:defRPr/>
            </a:pPr>
            <a:r>
              <a:rPr lang="en-US" dirty="0" smtClean="0"/>
              <a:t>Careful with implemented abstract data types</a:t>
            </a:r>
          </a:p>
          <a:p>
            <a:pPr lvl="1">
              <a:defRPr/>
            </a:pPr>
            <a:r>
              <a:rPr lang="en-US" dirty="0" smtClean="0"/>
              <a:t>Look carefully at innermost loops (where most work is done)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Tune code for machine</a:t>
            </a:r>
          </a:p>
          <a:p>
            <a:pPr lvl="1" eaLnBrk="1" hangingPunct="1">
              <a:defRPr/>
            </a:pPr>
            <a:r>
              <a:rPr lang="en-US" dirty="0" smtClean="0"/>
              <a:t>Exploit instruction-level parallelism</a:t>
            </a:r>
          </a:p>
          <a:p>
            <a:pPr lvl="1" eaLnBrk="1" hangingPunct="1">
              <a:defRPr/>
            </a:pPr>
            <a:r>
              <a:rPr lang="en-US" dirty="0" smtClean="0"/>
              <a:t>Avoid unpredictable branches</a:t>
            </a:r>
          </a:p>
          <a:p>
            <a:pPr lvl="1" eaLnBrk="1" hangingPunct="1">
              <a:defRPr/>
            </a:pPr>
            <a:r>
              <a:rPr lang="en-US" dirty="0" smtClean="0"/>
              <a:t>Make code cache friendly (Covered later in course)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8216900" cy="573088"/>
          </a:xfrm>
          <a:noFill/>
          <a:ln/>
        </p:spPr>
        <p:txBody>
          <a:bodyPr/>
          <a:lstStyle/>
          <a:p>
            <a:r>
              <a:rPr lang="en-US"/>
              <a:t>Optimization Blocker: 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7896225" cy="4972050"/>
          </a:xfrm>
          <a:noFill/>
          <a:ln/>
        </p:spPr>
        <p:txBody>
          <a:bodyPr lIns="90487" tIns="44450" rIns="90487" bIns="44450"/>
          <a:lstStyle/>
          <a:p>
            <a:pPr marL="287338" indent="-287338" defTabSz="895350">
              <a:tabLst>
                <a:tab pos="5029200" algn="l"/>
                <a:tab pos="5715000" algn="l"/>
              </a:tabLst>
            </a:pPr>
            <a:r>
              <a:rPr lang="en-US" dirty="0" smtClean="0"/>
              <a:t>Memory aliasing: Two </a:t>
            </a:r>
            <a:r>
              <a:rPr lang="en-US" dirty="0"/>
              <a:t>different memory references </a:t>
            </a:r>
            <a:r>
              <a:rPr lang="en-US" dirty="0" smtClean="0"/>
              <a:t>write</a:t>
            </a:r>
            <a:br>
              <a:rPr lang="en-US" dirty="0" smtClean="0"/>
            </a:br>
            <a:r>
              <a:rPr lang="en-US" dirty="0" smtClean="0"/>
              <a:t>to the same location</a:t>
            </a:r>
          </a:p>
          <a:p>
            <a:pPr marL="231775" indent="-293688" defTabSz="895350">
              <a:tabLst>
                <a:tab pos="5029200" algn="l"/>
                <a:tab pos="5715000" algn="l"/>
              </a:tabLst>
            </a:pPr>
            <a:r>
              <a:rPr lang="en-US" dirty="0" smtClean="0"/>
              <a:t>Easy </a:t>
            </a:r>
            <a:r>
              <a:rPr lang="en-US" dirty="0"/>
              <a:t>to have happen in C</a:t>
            </a:r>
          </a:p>
          <a:p>
            <a:pPr marL="515938" lvl="1" indent="-228600" defTabSz="895350">
              <a:tabLst>
                <a:tab pos="5029200" algn="l"/>
                <a:tab pos="5715000" algn="l"/>
              </a:tabLst>
            </a:pPr>
            <a:r>
              <a:rPr lang="en-US" dirty="0"/>
              <a:t> Since allowed to do address arithmetic</a:t>
            </a:r>
          </a:p>
          <a:p>
            <a:pPr marL="515938" lvl="1" indent="-228600" defTabSz="895350">
              <a:tabLst>
                <a:tab pos="5029200" algn="l"/>
                <a:tab pos="5715000" algn="l"/>
              </a:tabLst>
            </a:pPr>
            <a:r>
              <a:rPr lang="en-US" dirty="0"/>
              <a:t> Direct access to storage </a:t>
            </a:r>
            <a:r>
              <a:rPr lang="en-US" dirty="0" smtClean="0"/>
              <a:t>structures</a:t>
            </a:r>
          </a:p>
          <a:p>
            <a:pPr marL="231775" indent="-293688" defTabSz="895350">
              <a:tabLst>
                <a:tab pos="5029200" algn="l"/>
                <a:tab pos="5715000" algn="l"/>
              </a:tabLst>
            </a:pPr>
            <a:r>
              <a:rPr lang="en-US" dirty="0" smtClean="0"/>
              <a:t>Hard to analyze = compiler cannot figure it out</a:t>
            </a:r>
          </a:p>
          <a:p>
            <a:pPr marL="631825" lvl="1" indent="-293688" defTabSz="895350">
              <a:tabLst>
                <a:tab pos="5029200" algn="l"/>
                <a:tab pos="5715000" algn="l"/>
              </a:tabLst>
            </a:pPr>
            <a:r>
              <a:rPr lang="en-US" dirty="0" smtClean="0"/>
              <a:t>Hence is conservative</a:t>
            </a:r>
          </a:p>
          <a:p>
            <a:pPr marL="231775" indent="-293688" defTabSz="895350">
              <a:tabLst>
                <a:tab pos="5029200" algn="l"/>
                <a:tab pos="5715000" algn="l"/>
              </a:tabLst>
            </a:pPr>
            <a:endParaRPr lang="en-US" dirty="0" smtClean="0"/>
          </a:p>
          <a:p>
            <a:pPr marL="231775" indent="-293688" defTabSz="895350">
              <a:tabLst>
                <a:tab pos="5029200" algn="l"/>
                <a:tab pos="5715000" algn="l"/>
              </a:tabLst>
            </a:pPr>
            <a:r>
              <a:rPr lang="en-US" dirty="0" smtClean="0"/>
              <a:t>Solution: Scalar replacement in innermost loop</a:t>
            </a:r>
            <a:endParaRPr lang="en-US" dirty="0"/>
          </a:p>
          <a:p>
            <a:pPr marL="515938" lvl="1" indent="-228600" defTabSz="895350">
              <a:tabLst>
                <a:tab pos="5029200" algn="l"/>
                <a:tab pos="5715000" algn="l"/>
              </a:tabLst>
            </a:pPr>
            <a:r>
              <a:rPr lang="en-US" dirty="0" smtClean="0"/>
              <a:t>Copy memory variables </a:t>
            </a:r>
            <a:r>
              <a:rPr lang="en-US" b="1" dirty="0" smtClean="0">
                <a:solidFill>
                  <a:srgbClr val="C00000"/>
                </a:solidFill>
              </a:rPr>
              <a:t>that are reused </a:t>
            </a:r>
            <a:r>
              <a:rPr lang="en-US" dirty="0" smtClean="0"/>
              <a:t>into local variables</a:t>
            </a:r>
          </a:p>
          <a:p>
            <a:pPr marL="515938" lvl="1" indent="-228600" defTabSz="895350">
              <a:tabLst>
                <a:tab pos="5029200" algn="l"/>
                <a:tab pos="5715000" algn="l"/>
              </a:tabLst>
            </a:pPr>
            <a:r>
              <a:rPr lang="en-US" dirty="0" smtClean="0"/>
              <a:t>Basic scheme:</a:t>
            </a:r>
          </a:p>
          <a:p>
            <a:pPr marL="915988" lvl="2" defTabSz="895350">
              <a:tabLst>
                <a:tab pos="5029200" algn="l"/>
                <a:tab pos="5715000" algn="l"/>
              </a:tabLst>
            </a:pPr>
            <a:r>
              <a:rPr lang="en-US" b="1" dirty="0" smtClean="0"/>
              <a:t>Load: </a:t>
            </a:r>
            <a:r>
              <a:rPr lang="en-US" dirty="0" smtClean="0"/>
              <a:t>t1 = a[</a:t>
            </a:r>
            <a:r>
              <a:rPr lang="en-US" dirty="0" err="1" smtClean="0"/>
              <a:t>i</a:t>
            </a:r>
            <a:r>
              <a:rPr lang="en-US" dirty="0" smtClean="0"/>
              <a:t>], t2 = b[i+1], ….</a:t>
            </a:r>
          </a:p>
          <a:p>
            <a:pPr marL="915988" lvl="2" defTabSz="895350">
              <a:tabLst>
                <a:tab pos="5029200" algn="l"/>
                <a:tab pos="5715000" algn="l"/>
              </a:tabLst>
            </a:pPr>
            <a:r>
              <a:rPr lang="en-US" b="1" dirty="0" smtClean="0"/>
              <a:t>Compute: </a:t>
            </a:r>
            <a:r>
              <a:rPr lang="en-US" dirty="0" smtClean="0"/>
              <a:t>t4 = t1 * t2; ….</a:t>
            </a:r>
          </a:p>
          <a:p>
            <a:pPr marL="915988" lvl="2" defTabSz="895350">
              <a:tabLst>
                <a:tab pos="5029200" algn="l"/>
                <a:tab pos="5715000" algn="l"/>
              </a:tabLst>
            </a:pPr>
            <a:r>
              <a:rPr lang="en-US" b="1" dirty="0" smtClean="0"/>
              <a:t>Store: </a:t>
            </a:r>
            <a:r>
              <a:rPr lang="en-US" dirty="0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 = t12, b[i+1] = t7, 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Difficult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19200"/>
            <a:ext cx="7896225" cy="4972050"/>
          </a:xfrm>
        </p:spPr>
        <p:txBody>
          <a:bodyPr/>
          <a:lstStyle/>
          <a:p>
            <a:r>
              <a:rPr lang="en-US" dirty="0" smtClean="0"/>
              <a:t>Matrix multiplication: C = A*B + 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Which array elements are reused?</a:t>
            </a:r>
          </a:p>
          <a:p>
            <a:r>
              <a:rPr lang="en-US" dirty="0" smtClean="0"/>
              <a:t>All of them! </a:t>
            </a:r>
            <a:r>
              <a:rPr lang="en-US" i="1" dirty="0" smtClean="0">
                <a:solidFill>
                  <a:srgbClr val="C00000"/>
                </a:solidFill>
              </a:rPr>
              <a:t>But how to take advantage?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99532" y="1685925"/>
            <a:ext cx="5552801" cy="224420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c = (double *) </a:t>
            </a:r>
            <a:r>
              <a:rPr lang="en-US" sz="1400" dirty="0" err="1" smtClean="0">
                <a:latin typeface="Courier New" pitchFamily="49" charset="0"/>
              </a:rPr>
              <a:t>calloc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mmm</a:t>
            </a:r>
            <a:r>
              <a:rPr lang="en-US" sz="1400" dirty="0" smtClean="0">
                <a:latin typeface="Courier New" pitchFamily="49" charset="0"/>
              </a:rPr>
              <a:t>(double </a:t>
            </a:r>
            <a:r>
              <a:rPr lang="en-US" sz="1400" dirty="0">
                <a:latin typeface="Courier New" pitchFamily="49" charset="0"/>
              </a:rPr>
              <a:t>*a, double *b, </a:t>
            </a:r>
            <a:r>
              <a:rPr lang="en-US" sz="1400" dirty="0" smtClean="0">
                <a:latin typeface="Courier New" pitchFamily="49" charset="0"/>
              </a:rPr>
              <a:t>double *c,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n</a:t>
            </a:r>
            <a:r>
              <a:rPr lang="en-US" sz="14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j, k;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</a:t>
            </a:r>
            <a:r>
              <a:rPr lang="en-US" sz="1400" dirty="0" smtClean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for (k = 0; k &lt; n; k++)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smtClean="0">
                <a:latin typeface="Courier New" pitchFamily="49" charset="0"/>
              </a:rPr>
              <a:t>c[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</a:rPr>
              <a:t>n+j</a:t>
            </a:r>
            <a:r>
              <a:rPr lang="en-US" sz="1400" dirty="0" smtClean="0">
                <a:latin typeface="Courier New" pitchFamily="49" charset="0"/>
              </a:rPr>
              <a:t>] </a:t>
            </a:r>
            <a:r>
              <a:rPr lang="en-US" sz="1400" dirty="0">
                <a:latin typeface="Courier New" pitchFamily="49" charset="0"/>
              </a:rPr>
              <a:t>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</a:t>
            </a:r>
            <a:r>
              <a:rPr lang="en-US" sz="1400" dirty="0" smtClean="0">
                <a:latin typeface="Courier New" pitchFamily="49" charset="0"/>
              </a:rPr>
              <a:t>k]*b[k*n + j];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284665" y="42005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84865" y="42005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284665" y="5056188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3998371" y="477123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087560" y="4871098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61773" y="3870324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9997" y="461481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9532" y="42005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65782" y="45053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85332" y="5038725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28732" y="42005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13864" y="45053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Blocking (Here: 2 x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19200"/>
            <a:ext cx="8442325" cy="609600"/>
          </a:xfrm>
        </p:spPr>
        <p:txBody>
          <a:bodyPr/>
          <a:lstStyle/>
          <a:p>
            <a:r>
              <a:rPr lang="en-US" dirty="0" smtClean="0"/>
              <a:t>Blocking, also called tiling = partial unrolling + loop exchange</a:t>
            </a:r>
          </a:p>
          <a:p>
            <a:pPr lvl="1"/>
            <a:r>
              <a:rPr lang="en-US" dirty="0" smtClean="0"/>
              <a:t>Assumes </a:t>
            </a:r>
            <a:r>
              <a:rPr lang="en-US" dirty="0" err="1" smtClean="0"/>
              <a:t>associativity</a:t>
            </a:r>
            <a:r>
              <a:rPr lang="en-US" dirty="0" smtClean="0"/>
              <a:t> (= compiler will never do it)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99532" y="2209800"/>
            <a:ext cx="7958668" cy="2890535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c = (double *) </a:t>
            </a:r>
            <a:r>
              <a:rPr lang="en-US" sz="1400" dirty="0" err="1" smtClean="0">
                <a:latin typeface="Courier New" pitchFamily="49" charset="0"/>
              </a:rPr>
              <a:t>calloc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mmm</a:t>
            </a:r>
            <a:r>
              <a:rPr lang="en-US" sz="1400" dirty="0" smtClean="0">
                <a:latin typeface="Courier New" pitchFamily="49" charset="0"/>
              </a:rPr>
              <a:t>(double </a:t>
            </a:r>
            <a:r>
              <a:rPr lang="en-US" sz="1400" dirty="0">
                <a:latin typeface="Courier New" pitchFamily="49" charset="0"/>
              </a:rPr>
              <a:t>*a, double *b, </a:t>
            </a:r>
            <a:r>
              <a:rPr lang="en-US" sz="1400" dirty="0" smtClean="0">
                <a:latin typeface="Courier New" pitchFamily="49" charset="0"/>
              </a:rPr>
              <a:t>double *c,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n</a:t>
            </a:r>
            <a:r>
              <a:rPr lang="en-US" sz="14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j, k;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+=2)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</a:t>
            </a:r>
            <a:r>
              <a:rPr lang="en-US" sz="1400" dirty="0" smtClean="0">
                <a:latin typeface="Courier New" pitchFamily="49" charset="0"/>
              </a:rPr>
              <a:t>j </a:t>
            </a:r>
            <a:r>
              <a:rPr lang="en-US" sz="1400" dirty="0">
                <a:latin typeface="Courier New" pitchFamily="49" charset="0"/>
              </a:rPr>
              <a:t>= 0; </a:t>
            </a:r>
            <a:r>
              <a:rPr lang="en-US" sz="1400" dirty="0" smtClean="0">
                <a:latin typeface="Courier New" pitchFamily="49" charset="0"/>
              </a:rPr>
              <a:t>j </a:t>
            </a:r>
            <a:r>
              <a:rPr lang="en-US" sz="1400" dirty="0">
                <a:latin typeface="Courier New" pitchFamily="49" charset="0"/>
              </a:rPr>
              <a:t>&lt; n; </a:t>
            </a:r>
            <a:r>
              <a:rPr lang="en-US" sz="1400" dirty="0" smtClean="0">
                <a:latin typeface="Courier New" pitchFamily="49" charset="0"/>
              </a:rPr>
              <a:t>j+=2)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for (k = 0; k &lt; n; k+=2)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     for (i1 =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; i1 &lt; i+2; i1++)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   for (j1 = j; j1 &lt; j+2; j1++)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       for (k1 = k; k1 &lt; k+2; k1++)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smtClean="0">
                <a:latin typeface="Courier New" pitchFamily="49" charset="0"/>
              </a:rPr>
              <a:t>                  c[i1*n+j1] </a:t>
            </a:r>
            <a:r>
              <a:rPr lang="en-US" sz="1400" dirty="0">
                <a:latin typeface="Courier New" pitchFamily="49" charset="0"/>
              </a:rPr>
              <a:t>+= </a:t>
            </a:r>
            <a:r>
              <a:rPr lang="en-US" sz="1400" dirty="0" smtClean="0">
                <a:latin typeface="Courier New" pitchFamily="49" charset="0"/>
              </a:rPr>
              <a:t>a[i1*n </a:t>
            </a:r>
            <a:r>
              <a:rPr lang="en-US" sz="1400" dirty="0">
                <a:latin typeface="Courier New" pitchFamily="49" charset="0"/>
              </a:rPr>
              <a:t>+ </a:t>
            </a:r>
            <a:r>
              <a:rPr lang="en-US" sz="1400" dirty="0" smtClean="0">
                <a:latin typeface="Courier New" pitchFamily="49" charset="0"/>
              </a:rPr>
              <a:t>k1]*b[k1*n + j1];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284665" y="5410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84865" y="5410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60807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02663" y="5079999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9997" y="58244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9532" y="5410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65782" y="57150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43000" y="61976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28732" y="5410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13864" y="57150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284665" y="61722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3996268" y="58674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2848242" y="62772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3085309" y="62772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384163" y="62772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2612763" y="62772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1" name="Group 30"/>
          <p:cNvGrpSpPr/>
          <p:nvPr/>
        </p:nvGrpSpPr>
        <p:grpSpPr>
          <a:xfrm rot="5400000">
            <a:off x="4207934" y="58758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Unrolling Inner Loops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57200" y="1219200"/>
            <a:ext cx="8458200" cy="224420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c = (double *) </a:t>
            </a:r>
            <a:r>
              <a:rPr lang="en-US" sz="1400" dirty="0" err="1" smtClean="0">
                <a:latin typeface="Courier New" pitchFamily="49" charset="0"/>
              </a:rPr>
              <a:t>calloc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mmm</a:t>
            </a:r>
            <a:r>
              <a:rPr lang="en-US" sz="1400" dirty="0" smtClean="0">
                <a:latin typeface="Courier New" pitchFamily="49" charset="0"/>
              </a:rPr>
              <a:t>(double </a:t>
            </a:r>
            <a:r>
              <a:rPr lang="en-US" sz="1400" dirty="0">
                <a:latin typeface="Courier New" pitchFamily="49" charset="0"/>
              </a:rPr>
              <a:t>*a, double *b, </a:t>
            </a:r>
            <a:r>
              <a:rPr lang="en-US" sz="1400" dirty="0" smtClean="0">
                <a:latin typeface="Courier New" pitchFamily="49" charset="0"/>
              </a:rPr>
              <a:t>double *c,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n</a:t>
            </a:r>
            <a:r>
              <a:rPr lang="en-US" sz="14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j, k;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+=2)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</a:t>
            </a:r>
            <a:r>
              <a:rPr lang="en-US" sz="1400" dirty="0" smtClean="0">
                <a:latin typeface="Courier New" pitchFamily="49" charset="0"/>
              </a:rPr>
              <a:t>j </a:t>
            </a:r>
            <a:r>
              <a:rPr lang="en-US" sz="1400" dirty="0">
                <a:latin typeface="Courier New" pitchFamily="49" charset="0"/>
              </a:rPr>
              <a:t>= 0; </a:t>
            </a:r>
            <a:r>
              <a:rPr lang="en-US" sz="1400" dirty="0" smtClean="0">
                <a:latin typeface="Courier New" pitchFamily="49" charset="0"/>
              </a:rPr>
              <a:t>j </a:t>
            </a:r>
            <a:r>
              <a:rPr lang="en-US" sz="1400" dirty="0">
                <a:latin typeface="Courier New" pitchFamily="49" charset="0"/>
              </a:rPr>
              <a:t>&lt; n; </a:t>
            </a:r>
            <a:r>
              <a:rPr lang="en-US" sz="1400" dirty="0" smtClean="0">
                <a:latin typeface="Courier New" pitchFamily="49" charset="0"/>
              </a:rPr>
              <a:t>j+=2)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for (k = 0; k &lt; n; k+=2)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</a:rPr>
              <a:t>         &lt;body&gt;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396875" y="5791201"/>
            <a:ext cx="7896225" cy="761926"/>
          </a:xfrm>
        </p:spPr>
        <p:txBody>
          <a:bodyPr/>
          <a:lstStyle/>
          <a:p>
            <a:r>
              <a:rPr lang="en-US" dirty="0" smtClean="0"/>
              <a:t>Every array element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a[…]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b[…],c[…]</a:t>
            </a:r>
            <a:r>
              <a:rPr lang="en-US" dirty="0" smtClean="0"/>
              <a:t> used twice</a:t>
            </a:r>
          </a:p>
          <a:p>
            <a:r>
              <a:rPr lang="en-US" dirty="0" smtClean="0"/>
              <a:t>Now scalar replacement can be applied</a:t>
            </a:r>
            <a:endParaRPr lang="en-US" dirty="0"/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228600" y="3581400"/>
            <a:ext cx="8839200" cy="2028761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&lt;body&gt;</a:t>
            </a:r>
            <a:endParaRPr lang="en-US" sz="1400" dirty="0">
              <a:solidFill>
                <a:srgbClr val="99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c[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*n + j]         = a[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*n + k]*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b[k*n + j] </a:t>
            </a:r>
            <a:r>
              <a:rPr lang="en-US" sz="1400" dirty="0" smtClean="0">
                <a:latin typeface="Courier New" pitchFamily="49" charset="0"/>
              </a:rPr>
              <a:t>+ a[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*n + k+1]*b[(k+1)*n + j] 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        + c[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*n + j]</a:t>
            </a:r>
          </a:p>
          <a:p>
            <a:r>
              <a:rPr lang="en-US" sz="1400" dirty="0" smtClean="0">
                <a:latin typeface="Courier New" pitchFamily="49" charset="0"/>
              </a:rPr>
              <a:t>c[(i+1)*n + j]     = a[(i+1)*n + k]*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b[k*n + j] </a:t>
            </a:r>
            <a:r>
              <a:rPr lang="en-US" sz="1400" dirty="0" smtClean="0">
                <a:latin typeface="Courier New" pitchFamily="49" charset="0"/>
              </a:rPr>
              <a:t>+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a[(i+1)*n + k+1]</a:t>
            </a:r>
            <a:r>
              <a:rPr lang="en-US" sz="1400" dirty="0" smtClean="0">
                <a:latin typeface="Courier New" pitchFamily="49" charset="0"/>
              </a:rPr>
              <a:t>*b[(k+1)*n + j]    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  + c[(i+1)*n + j]</a:t>
            </a:r>
          </a:p>
          <a:p>
            <a:r>
              <a:rPr lang="en-US" sz="1400" dirty="0" smtClean="0">
                <a:latin typeface="Courier New" pitchFamily="49" charset="0"/>
              </a:rPr>
              <a:t>c[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*n + (j+1)]     = a[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*n + k]*b[k*n + (j+1)] + a[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*n + k+1]*b[(k+1)*n + (j+1)] 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  + c[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*n + (j+1)]</a:t>
            </a:r>
          </a:p>
          <a:p>
            <a:r>
              <a:rPr lang="en-US" sz="1400" dirty="0" smtClean="0">
                <a:latin typeface="Courier New" pitchFamily="49" charset="0"/>
              </a:rPr>
              <a:t>c[(i+1)*n + (j+1)] = a[(i+1)*n + k]*b[k*n + (j+1)] 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  +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a[(i+1)*n + k+1]</a:t>
            </a:r>
            <a:r>
              <a:rPr lang="en-US" sz="1400" dirty="0" smtClean="0">
                <a:latin typeface="Courier New" pitchFamily="49" charset="0"/>
              </a:rPr>
              <a:t>*b[(k+1)*n + (j+1)] + c[(i+1)*n + (j+1)]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7590</TotalTime>
  <Words>4106</Words>
  <Application>Microsoft Office PowerPoint</Application>
  <PresentationFormat>On-screen Show (4:3)</PresentationFormat>
  <Paragraphs>1626</Paragraphs>
  <Slides>59</Slides>
  <Notes>53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1" baseType="lpstr">
      <vt:lpstr>template2007</vt:lpstr>
      <vt:lpstr>Worksheet</vt:lpstr>
      <vt:lpstr>Today</vt:lpstr>
      <vt:lpstr>Optimization Blocker: Memory Aliasing</vt:lpstr>
      <vt:lpstr>Reason</vt:lpstr>
      <vt:lpstr>Removing Aliasing</vt:lpstr>
      <vt:lpstr>Unaliased Version When Aliasing Happens</vt:lpstr>
      <vt:lpstr>Optimization Blocker: Memory Aliasing</vt:lpstr>
      <vt:lpstr>More Difficult Example</vt:lpstr>
      <vt:lpstr>Step 1: Blocking (Here: 2 x 2)</vt:lpstr>
      <vt:lpstr>Step 2: Unrolling Inner Loops</vt:lpstr>
      <vt:lpstr>Today</vt:lpstr>
      <vt:lpstr>Example: Compute Factorials</vt:lpstr>
      <vt:lpstr>Optimization 1: Loop Unrolling</vt:lpstr>
      <vt:lpstr>Optimization 2: Multiple Accumulators</vt:lpstr>
      <vt:lpstr>Modern CPU Design</vt:lpstr>
      <vt:lpstr>Superscalar Processor</vt:lpstr>
      <vt:lpstr>Pentium 4 Nocona CPU</vt:lpstr>
      <vt:lpstr>Latency versus Throughput</vt:lpstr>
      <vt:lpstr>Hard Bounds</vt:lpstr>
      <vt:lpstr>Performance in Numerical Computing</vt:lpstr>
      <vt:lpstr>Nocona vs. Core 2</vt:lpstr>
      <vt:lpstr>Instruction Control</vt:lpstr>
      <vt:lpstr>Translating into Micro-Operations</vt:lpstr>
      <vt:lpstr>Traditional View of Instruction Execution</vt:lpstr>
      <vt:lpstr>Dataflow View of Instruction Execution</vt:lpstr>
      <vt:lpstr>Example Computation</vt:lpstr>
      <vt:lpstr>Cycles Per Element (CPE)</vt:lpstr>
      <vt:lpstr>x86-64 Compilation of Combine4</vt:lpstr>
      <vt:lpstr>Combine4 = Serial Computation (OP = *)</vt:lpstr>
      <vt:lpstr>Loop Unrolling</vt:lpstr>
      <vt:lpstr>Effect of Loop Unrolling</vt:lpstr>
      <vt:lpstr>Loop Unrolling with Reassociation</vt:lpstr>
      <vt:lpstr>Effect of Reassociation</vt:lpstr>
      <vt:lpstr>Reassociated Computation</vt:lpstr>
      <vt:lpstr>Loop Unrolling with Separate Accumulators</vt:lpstr>
      <vt:lpstr>Effect of Separate Accumulators</vt:lpstr>
      <vt:lpstr>Separate Accumulators</vt:lpstr>
      <vt:lpstr>Unrolling &amp; Accumulating</vt:lpstr>
      <vt:lpstr>Unrolling &amp; Accumulating: Intel FP *</vt:lpstr>
      <vt:lpstr>Unrolling &amp; Accumulating: Intel FP +</vt:lpstr>
      <vt:lpstr>Unrolling &amp; Accumulating: Intel Int *</vt:lpstr>
      <vt:lpstr>Unrolling &amp; Accumulating: Intel Int +</vt:lpstr>
      <vt:lpstr>FP *:  Nocona versus  Core 2</vt:lpstr>
      <vt:lpstr>Nocona vs. Core 2 Int *</vt:lpstr>
      <vt:lpstr>Intel vs. AMD FP *</vt:lpstr>
      <vt:lpstr>Intel vs. AMD Int *</vt:lpstr>
      <vt:lpstr>Intel vs. AMD Int +</vt:lpstr>
      <vt:lpstr>Can We Go Faster?</vt:lpstr>
      <vt:lpstr>Today</vt:lpstr>
      <vt:lpstr>What About Branches?</vt:lpstr>
      <vt:lpstr>Branch Outcomes</vt:lpstr>
      <vt:lpstr>Branch Prediction</vt:lpstr>
      <vt:lpstr>Branch Prediction Through Loop</vt:lpstr>
      <vt:lpstr>Branch Misprediction Invalidation</vt:lpstr>
      <vt:lpstr>Branch Misprediction Recovery</vt:lpstr>
      <vt:lpstr>Determining Misprediction Penalty</vt:lpstr>
      <vt:lpstr>Forcing Conditional</vt:lpstr>
      <vt:lpstr>Testing Methodology</vt:lpstr>
      <vt:lpstr>Testing Outcomes</vt:lpstr>
      <vt:lpstr>Getting High Performance So Far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Greg Franks</cp:lastModifiedBy>
  <cp:revision>365</cp:revision>
  <cp:lastPrinted>1999-09-20T15:19:18Z</cp:lastPrinted>
  <dcterms:created xsi:type="dcterms:W3CDTF">2009-01-12T00:38:48Z</dcterms:created>
  <dcterms:modified xsi:type="dcterms:W3CDTF">2011-11-11T19:59:06Z</dcterms:modified>
</cp:coreProperties>
</file>