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1"/>
  </p:notesMasterIdLst>
  <p:sldIdLst>
    <p:sldId id="256" r:id="rId2"/>
    <p:sldId id="30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4" r:id="rId50"/>
  </p:sldIdLst>
  <p:sldSz cx="9144000" cy="6858000" type="screen4x3"/>
  <p:notesSz cx="6997700" cy="9283700"/>
  <p:defaultTextStyle>
    <a:defPPr>
      <a:defRPr lang="en-GB"/>
    </a:defPPr>
    <a:lvl1pPr algn="l" defTabSz="449263" rtl="0" fontAlgn="base">
      <a:spcBef>
        <a:spcPts val="125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000" kern="1200">
        <a:solidFill>
          <a:schemeClr val="bg1"/>
        </a:solidFill>
        <a:latin typeface="Arial" charset="0"/>
        <a:ea typeface="+mn-ea"/>
        <a:cs typeface="Arial Unicode MS" charset="0"/>
      </a:defRPr>
    </a:lvl1pPr>
    <a:lvl2pPr marL="742950" indent="-285750" algn="l" defTabSz="449263" rtl="0" fontAlgn="base">
      <a:spcBef>
        <a:spcPts val="125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000" kern="1200">
        <a:solidFill>
          <a:schemeClr val="bg1"/>
        </a:solidFill>
        <a:latin typeface="Arial" charset="0"/>
        <a:ea typeface="+mn-ea"/>
        <a:cs typeface="Arial Unicode MS" charset="0"/>
      </a:defRPr>
    </a:lvl2pPr>
    <a:lvl3pPr marL="1143000" indent="-228600" algn="l" defTabSz="449263" rtl="0" fontAlgn="base">
      <a:spcBef>
        <a:spcPts val="125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000" kern="1200">
        <a:solidFill>
          <a:schemeClr val="bg1"/>
        </a:solidFill>
        <a:latin typeface="Arial" charset="0"/>
        <a:ea typeface="+mn-ea"/>
        <a:cs typeface="Arial Unicode MS" charset="0"/>
      </a:defRPr>
    </a:lvl3pPr>
    <a:lvl4pPr marL="1600200" indent="-228600" algn="l" defTabSz="449263" rtl="0" fontAlgn="base">
      <a:spcBef>
        <a:spcPts val="125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000" kern="1200">
        <a:solidFill>
          <a:schemeClr val="bg1"/>
        </a:solidFill>
        <a:latin typeface="Arial" charset="0"/>
        <a:ea typeface="+mn-ea"/>
        <a:cs typeface="Arial Unicode MS" charset="0"/>
      </a:defRPr>
    </a:lvl4pPr>
    <a:lvl5pPr marL="2057400" indent="-228600" algn="l" defTabSz="449263" rtl="0" fontAlgn="base">
      <a:spcBef>
        <a:spcPts val="125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000" kern="1200">
        <a:solidFill>
          <a:schemeClr val="bg1"/>
        </a:solidFill>
        <a:latin typeface="Arial" charset="0"/>
        <a:ea typeface="+mn-ea"/>
        <a:cs typeface="Arial Unicode MS" charset="0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Arial Unicode MS" charset="0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Arial Unicode MS" charset="0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Arial Unicode MS" charset="0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288" autoAdjust="0"/>
  </p:normalViewPr>
  <p:slideViewPr>
    <p:cSldViewPr>
      <p:cViewPr varScale="1">
        <p:scale>
          <a:sx n="70" d="100"/>
          <a:sy n="70" d="100"/>
        </p:scale>
        <p:origin x="-195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07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97700" cy="92837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720" tIns="46360" rIns="92720" bIns="46360" anchor="ctr"/>
          <a:lstStyle/>
          <a:p>
            <a:endParaRPr lang="en-US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720" tIns="46360" rIns="92720" bIns="46360" anchor="ctr"/>
          <a:lstStyle/>
          <a:p>
            <a:endParaRPr lang="en-US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963744" y="0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720" tIns="46360" rIns="92720" bIns="46360" anchor="ctr"/>
          <a:lstStyle/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38675" cy="3479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99770" y="4411120"/>
            <a:ext cx="5596541" cy="41755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085" tIns="46360" rIns="93085" bIns="46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720" tIns="46360" rIns="92720" bIns="46360" anchor="ctr"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63744" y="8819034"/>
            <a:ext cx="3030716" cy="4630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085" tIns="46360" rIns="93085" bIns="4636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3AA4B7D5-F84D-4466-AAB2-2F121FC07F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it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FF3CC-64B9-4178-8C80-EA810C17E451}" type="slidenum">
              <a:rPr lang="en-US"/>
              <a:pPr/>
              <a:t>1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674C3E52-9EF1-47FC-AA53-9A7E30A4A008}" type="slidenum">
              <a:rPr lang="en-US" sz="12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1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12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3085" tIns="46360" rIns="93085" bIns="46360"/>
          <a:lstStyle/>
          <a:p>
            <a:pPr eaLnBrk="1" hangingPunct="1"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dirty="0">
                <a:latin typeface="Arial" charset="0"/>
                <a:cs typeface="Arial Unicode MS" charset="0"/>
              </a:rPr>
              <a:t>Comer, Chapter 17</a:t>
            </a:r>
          </a:p>
          <a:p>
            <a:pPr eaLnBrk="1" hangingPunct="1"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dirty="0" err="1">
                <a:latin typeface="Arial" charset="0"/>
                <a:cs typeface="Arial Unicode MS" charset="0"/>
              </a:rPr>
              <a:t>Murdocca</a:t>
            </a:r>
            <a:r>
              <a:rPr lang="en-US" dirty="0">
                <a:latin typeface="Arial" charset="0"/>
                <a:cs typeface="Arial Unicode MS" charset="0"/>
              </a:rPr>
              <a:t>, Chapter 10</a:t>
            </a:r>
          </a:p>
          <a:p>
            <a:pPr eaLnBrk="1" hangingPunct="1"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dirty="0">
              <a:latin typeface="Arial" charset="0"/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466318-293F-40D0-AED1-6AAA84F87BA7}" type="slidenum">
              <a:rPr lang="en-US"/>
              <a:pPr/>
              <a:t>11</a:t>
            </a:fld>
            <a:endParaRPr 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F1B997-0060-4FDE-9978-3BB9A4BFAEEB}" type="slidenum">
              <a:rPr lang="en-US"/>
              <a:pPr/>
              <a:t>12</a:t>
            </a:fld>
            <a:endParaRPr lang="en-US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E8C8F38C-11D7-4DDD-A2DE-2248C0C2C579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12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144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37319B-E878-4D25-9413-029DA581A76C}" type="slidenum">
              <a:rPr lang="en-US"/>
              <a:pPr/>
              <a:t>13</a:t>
            </a:fld>
            <a:endParaRPr lang="en-US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31459DE6-05E6-41E5-BA6B-BB27D6832014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13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C20ED6-D02E-4B1A-BF3B-CFDF3A4A10E7}" type="slidenum">
              <a:rPr lang="en-US"/>
              <a:pPr/>
              <a:t>14</a:t>
            </a:fld>
            <a:endParaRPr lang="en-US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B2246125-1595-440F-AE19-51EB1393868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14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34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6FB939-8C11-44EF-8997-60BACE27E145}" type="slidenum">
              <a:rPr lang="en-US"/>
              <a:pPr/>
              <a:t>15</a:t>
            </a:fld>
            <a:endParaRPr lang="en-US"/>
          </a:p>
        </p:txBody>
      </p:sp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1BAEE89C-4C81-46F3-9AB2-A7EAD027A757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15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45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335481-697E-4E97-9643-7665EF4BF5A4}" type="slidenum">
              <a:rPr lang="en-US"/>
              <a:pPr/>
              <a:t>16</a:t>
            </a:fld>
            <a:endParaRPr lang="en-US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6F07782E-11BB-461C-8F1F-90EC5B020CF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16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55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E158F0-E7B5-4C84-A0CB-04B485C249A1}" type="slidenum">
              <a:rPr lang="en-US"/>
              <a:pPr/>
              <a:t>17</a:t>
            </a:fld>
            <a:endParaRPr lang="en-US"/>
          </a:p>
        </p:txBody>
      </p:sp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87060775-6501-4F0A-B782-E3F127DD31FB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17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65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1CB4AA-EF65-45A4-B2EE-E8C991E0324E}" type="slidenum">
              <a:rPr lang="en-US"/>
              <a:pPr/>
              <a:t>18</a:t>
            </a:fld>
            <a:endParaRPr lang="en-US"/>
          </a:p>
        </p:txBody>
      </p:sp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2EC70A0C-99EE-4ABC-A41C-807991294300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18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75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9C3302-1FC4-409A-A037-A7137E23B172}" type="slidenum">
              <a:rPr lang="en-US"/>
              <a:pPr/>
              <a:t>19</a:t>
            </a:fld>
            <a:endParaRPr lang="en-US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E9924918-A159-410E-A2CB-9DFF57B61AF9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19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86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3085" tIns="46360" rIns="93085" bIns="46360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dirty="0">
                <a:cs typeface="Arial Unicode MS" charset="0"/>
              </a:rPr>
              <a:t>Every cache line is marked with one of the four following states (coded in two additional </a:t>
            </a:r>
            <a:r>
              <a:rPr lang="en-US" dirty="0">
                <a:solidFill>
                  <a:srgbClr val="009999"/>
                </a:solidFill>
                <a:cs typeface="Arial Unicode MS" charset="0"/>
                <a:hlinkClick r:id="rId3"/>
              </a:rPr>
              <a:t>bits</a:t>
            </a:r>
            <a:r>
              <a:rPr lang="en-US" dirty="0">
                <a:cs typeface="Arial Unicode MS" charset="0"/>
              </a:rPr>
              <a:t>):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A3FE2A-A6A1-4400-94FA-A85307A13D42}" type="slidenum">
              <a:rPr lang="en-US"/>
              <a:pPr/>
              <a:t>20</a:t>
            </a:fld>
            <a:endParaRPr lang="en-US"/>
          </a:p>
        </p:txBody>
      </p:sp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9F7983E3-2263-44D5-A196-E49234D33C2A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20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96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86F89F-1593-4B90-8F50-B79FA54BF4DF}" type="slidenum">
              <a:rPr lang="en-US"/>
              <a:pPr/>
              <a:t>3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356ADB8F-D50B-40FA-9952-9956B4E24C1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3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22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3AD6EE-72EE-4EA0-B749-E032B758E5E7}" type="slidenum">
              <a:rPr lang="en-US"/>
              <a:pPr/>
              <a:t>21</a:t>
            </a:fld>
            <a:endParaRPr 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E66379-1008-41ED-BD30-EE2F4CEAB3CE}" type="slidenum">
              <a:rPr lang="en-US"/>
              <a:pPr/>
              <a:t>22</a:t>
            </a:fld>
            <a:endParaRPr lang="en-US"/>
          </a:p>
        </p:txBody>
      </p:sp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373C43D6-5B8E-42DB-A7F9-01B5D5D51AC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22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168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771CBC-A4CE-48D9-A5C2-9803BB0072BE}" type="slidenum">
              <a:rPr lang="en-US"/>
              <a:pPr/>
              <a:t>23</a:t>
            </a:fld>
            <a:endParaRPr lang="en-US"/>
          </a:p>
        </p:txBody>
      </p:sp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6B343BE9-25BF-4DB8-85E2-87E3058CB4E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23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27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86CACE-4911-40D6-984D-49B7218371DA}" type="slidenum">
              <a:rPr lang="en-US"/>
              <a:pPr/>
              <a:t>24</a:t>
            </a:fld>
            <a:endParaRPr 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660977-1BA9-4BA8-A156-3FC491AACC77}" type="slidenum">
              <a:rPr lang="en-US"/>
              <a:pPr/>
              <a:t>25</a:t>
            </a:fld>
            <a:endParaRPr 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365D72-D490-41B3-A88A-6D1D4C24B44A}" type="slidenum">
              <a:rPr lang="en-US"/>
              <a:pPr/>
              <a:t>26</a:t>
            </a:fld>
            <a:endParaRPr 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7C1BBA-D71C-4DF2-90F3-395F3765C2B6}" type="slidenum">
              <a:rPr lang="en-US"/>
              <a:pPr/>
              <a:t>27</a:t>
            </a:fld>
            <a:endParaRPr lang="en-US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5D10F3-1049-4F86-A711-5208B7C91957}" type="slidenum">
              <a:rPr lang="en-US"/>
              <a:pPr/>
              <a:t>28</a:t>
            </a:fld>
            <a:endParaRPr lang="en-US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28177C-01AE-4E78-90D5-BC983A48B05C}" type="slidenum">
              <a:rPr lang="en-US"/>
              <a:pPr/>
              <a:t>29</a:t>
            </a:fld>
            <a:endParaRPr lang="en-US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6C162C-029D-4A29-8154-E823199AC8C3}" type="slidenum">
              <a:rPr lang="en-US"/>
              <a:pPr/>
              <a:t>30</a:t>
            </a:fld>
            <a:endParaRPr lang="en-US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08745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32648E-C721-4FF1-98DD-6230D1B621AA}" type="slidenum">
              <a:rPr lang="en-US"/>
              <a:pPr/>
              <a:t>4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7EBA15D1-2079-4823-BF17-C5890B258E31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4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32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C6DA83-04BD-4D36-AF7F-AE096FDDB5AC}" type="slidenum">
              <a:rPr lang="en-US"/>
              <a:pPr/>
              <a:t>31</a:t>
            </a:fld>
            <a:endParaRPr lang="en-US"/>
          </a:p>
        </p:txBody>
      </p:sp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02B0D3-9BCC-405A-82FA-47FE616EC08E}" type="slidenum">
              <a:rPr lang="en-US"/>
              <a:pPr/>
              <a:t>32</a:t>
            </a:fld>
            <a:endParaRPr lang="en-US"/>
          </a:p>
        </p:txBody>
      </p:sp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AEE8F1-0A4C-468B-AA74-F515E985F561}" type="slidenum">
              <a:rPr lang="en-US"/>
              <a:pPr/>
              <a:t>33</a:t>
            </a:fld>
            <a:endParaRPr lang="en-US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C6B7EA-A373-4DF1-862E-F09A35C06ED9}" type="slidenum">
              <a:rPr lang="en-US"/>
              <a:pPr/>
              <a:t>34</a:t>
            </a:fld>
            <a:endParaRPr lang="en-US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54BAB9-2DEE-4898-BB34-6EA03DA97BDD}" type="slidenum">
              <a:rPr lang="en-US"/>
              <a:pPr/>
              <a:t>35</a:t>
            </a:fld>
            <a:endParaRPr lang="en-U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41D86B-B964-42AC-A877-8D48AF412C32}" type="slidenum">
              <a:rPr lang="en-US"/>
              <a:pPr/>
              <a:t>36</a:t>
            </a:fld>
            <a:endParaRPr lang="en-US"/>
          </a:p>
        </p:txBody>
      </p:sp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A1AD30-21F0-4909-B8D4-8C6D6AD44A58}" type="slidenum">
              <a:rPr lang="en-US"/>
              <a:pPr/>
              <a:t>37</a:t>
            </a:fld>
            <a:endParaRPr lang="en-US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03FBC8-73EB-46E8-9DAB-C55F1B223397}" type="slidenum">
              <a:rPr lang="en-US"/>
              <a:pPr/>
              <a:t>38</a:t>
            </a:fld>
            <a:endParaRPr lang="en-US"/>
          </a:p>
        </p:txBody>
      </p:sp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C425EC-4536-4333-AC9A-110C12026050}" type="slidenum">
              <a:rPr lang="en-US"/>
              <a:pPr/>
              <a:t>39</a:t>
            </a:fld>
            <a:endParaRPr lang="en-US"/>
          </a:p>
        </p:txBody>
      </p:sp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3085" tIns="46360" rIns="93085" bIns="46360"/>
          <a:lstStyle/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The idea here is that parallelism is fundamental to computer organization and we’ve been using it already. So when we talk about parallel machines, what distinguishes it.</a:t>
            </a: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0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Microscopic: Buses are parallel, ALU units that perform bit-wise operations are parallel</a:t>
            </a: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Macroscopic: All multiple components to work together.</a:t>
            </a:r>
          </a:p>
          <a:p>
            <a:pPr marL="927202" lvl="1" indent="0">
              <a:lnSpc>
                <a:spcPct val="90000"/>
              </a:lnSpc>
              <a:spcBef>
                <a:spcPts val="380"/>
              </a:spcBef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Multiple identical processors: dual processor PCs, one doing I/O and the other running apps</a:t>
            </a:r>
          </a:p>
          <a:p>
            <a:pPr marL="927202" lvl="1" indent="0">
              <a:lnSpc>
                <a:spcPct val="90000"/>
              </a:lnSpc>
              <a:spcBef>
                <a:spcPts val="380"/>
              </a:spcBef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Multiple dissimilar processors: Coprocessors: graphics.</a:t>
            </a: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0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Symmetric: </a:t>
            </a:r>
          </a:p>
          <a:p>
            <a:pPr marL="927202" lvl="1" indent="0">
              <a:lnSpc>
                <a:spcPct val="90000"/>
              </a:lnSpc>
              <a:spcBef>
                <a:spcPts val="380"/>
              </a:spcBef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Multiple identical processors: dual processor PCs, one doing I/O and the other running apps</a:t>
            </a: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Asymmetric:</a:t>
            </a:r>
          </a:p>
          <a:p>
            <a:pPr marL="927202" lvl="1" indent="0">
              <a:lnSpc>
                <a:spcPct val="90000"/>
              </a:lnSpc>
              <a:spcBef>
                <a:spcPts val="380"/>
              </a:spcBef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Multiple dissimilar processors: Coprocessors: graphics.</a:t>
            </a:r>
          </a:p>
          <a:p>
            <a:pPr marL="927202" lvl="1" indent="0">
              <a:lnSpc>
                <a:spcPct val="90000"/>
              </a:lnSpc>
              <a:spcBef>
                <a:spcPts val="380"/>
              </a:spcBef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0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Fine grain: Graphics processor that uses 16 units to </a:t>
            </a:r>
            <a:r>
              <a:rPr lang="en-US" sz="1000" dirty="0" err="1">
                <a:latin typeface="Arial" charset="0"/>
                <a:cs typeface="Arial Unicode MS" charset="0"/>
              </a:rPr>
              <a:t>simultaneouly</a:t>
            </a:r>
            <a:r>
              <a:rPr lang="en-US" sz="1000" dirty="0">
                <a:latin typeface="Arial" charset="0"/>
                <a:cs typeface="Arial Unicode MS" charset="0"/>
              </a:rPr>
              <a:t> update 16 bytes of an image</a:t>
            </a: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Coarse grain: The dual processor, one doing I/O and the other running apps (editing an email)</a:t>
            </a: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0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0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0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000" dirty="0">
                <a:latin typeface="Arial" charset="0"/>
                <a:cs typeface="Arial Unicode MS" charset="0"/>
              </a:rPr>
              <a:t>	</a:t>
            </a:r>
          </a:p>
          <a:p>
            <a:pPr>
              <a:lnSpc>
                <a:spcPct val="90000"/>
              </a:lnSpc>
              <a:spcBef>
                <a:spcPts val="38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000" dirty="0">
              <a:latin typeface="Arial" charset="0"/>
              <a:cs typeface="Arial Unicode MS" charset="0"/>
            </a:endParaRP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651588E3-701D-4EA3-B17F-A7CFE057C8DD}" type="slidenum">
              <a:rPr lang="en-US" sz="12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39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03D46A-9B8D-46E8-8F70-8A5DFBAF9396}" type="slidenum">
              <a:rPr lang="en-US"/>
              <a:pPr/>
              <a:t>40</a:t>
            </a:fld>
            <a:endParaRPr lang="en-US"/>
          </a:p>
        </p:txBody>
      </p:sp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3085" tIns="46360" rIns="93085" bIns="46360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dirty="0">
              <a:latin typeface="Arial" charset="0"/>
              <a:cs typeface="Arial Unicode MS" charset="0"/>
            </a:endParaRPr>
          </a:p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dirty="0">
                <a:latin typeface="Arial" charset="0"/>
                <a:cs typeface="Arial Unicode MS" charset="0"/>
              </a:rPr>
              <a:t>Question: Will depend on who you’re talking to, but in general, no.  It’s for MASSIVELY parallel machines.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D6465D48-78E7-4E80-A917-EEA6AEF265CC}" type="slidenum">
              <a:rPr lang="en-US" sz="12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40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EE6570-E944-4554-B95F-116622770BDA}" type="slidenum">
              <a:rPr lang="en-US"/>
              <a:pPr/>
              <a:t>5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6945A295-9F7E-434D-A9D0-37147398EB10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5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42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995591-E00D-45A4-A3CB-13913B23C104}" type="slidenum">
              <a:rPr lang="en-US"/>
              <a:pPr/>
              <a:t>41</a:t>
            </a:fld>
            <a:endParaRPr lang="en-US"/>
          </a:p>
        </p:txBody>
      </p:sp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3D6B5395-6CE5-4963-B919-236398B54BAB}" type="slidenum">
              <a:rPr lang="en-US" sz="12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41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11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C1CF53-A77C-41CD-A765-8CF9881C1006}" type="slidenum">
              <a:rPr lang="en-US"/>
              <a:pPr/>
              <a:t>42</a:t>
            </a:fld>
            <a:endParaRPr lang="en-US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C55BF437-65E8-4F99-9293-C1977DF72A50}" type="slidenum">
              <a:rPr lang="en-US" sz="12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42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21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4C1FDD-4DE2-447E-9AF2-B9C14D346FBA}" type="slidenum">
              <a:rPr lang="en-US"/>
              <a:pPr/>
              <a:t>43</a:t>
            </a:fld>
            <a:endParaRPr lang="en-US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CC12006D-95BD-4E3F-BD95-718E1A9BF13A}" type="slidenum">
              <a:rPr lang="en-US" sz="12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43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31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B19ECE-155F-42E7-A0CA-B2387EEDA46C}" type="slidenum">
              <a:rPr lang="en-US"/>
              <a:pPr/>
              <a:t>44</a:t>
            </a:fld>
            <a:endParaRPr lang="en-US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C9E0A7E8-A313-4731-912F-9637434E0D60}" type="slidenum">
              <a:rPr lang="en-US" sz="12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44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42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BE5813-1D05-4501-B2E1-A86353C6AD67}" type="slidenum">
              <a:rPr lang="en-US"/>
              <a:pPr/>
              <a:t>45</a:t>
            </a:fld>
            <a:endParaRPr lang="en-US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4864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3085" tIns="46360" rIns="93085" bIns="46360"/>
          <a:lstStyle/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1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NOW: Collection of distributed workstations that works in parallel only while the nodes are not being used as regular workstations.</a:t>
            </a:r>
          </a:p>
          <a:p>
            <a:pPr>
              <a:lnSpc>
                <a:spcPct val="90000"/>
              </a:lnSpc>
              <a:spcBef>
                <a:spcPts val="419"/>
              </a:spcBef>
              <a:buFont typeface="Arial" charset="0"/>
              <a:buChar char="•"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 typically </a:t>
            </a:r>
            <a:r>
              <a:rPr lang="en-US" sz="1100" dirty="0" err="1">
                <a:latin typeface="Arial" charset="0"/>
                <a:cs typeface="Arial Unicode MS" charset="0"/>
              </a:rPr>
              <a:t>heterogenous</a:t>
            </a:r>
            <a:r>
              <a:rPr lang="en-US" sz="1100" dirty="0">
                <a:latin typeface="Arial" charset="0"/>
                <a:cs typeface="Arial Unicode MS" charset="0"/>
              </a:rPr>
              <a:t> units communicating over the Internet</a:t>
            </a:r>
          </a:p>
          <a:p>
            <a:pPr>
              <a:lnSpc>
                <a:spcPct val="90000"/>
              </a:lnSpc>
              <a:spcBef>
                <a:spcPts val="419"/>
              </a:spcBef>
              <a:buFont typeface="Arial" charset="0"/>
              <a:buChar char="•"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 users must enable connection to the network before joining in the parallel computation</a:t>
            </a:r>
          </a:p>
          <a:p>
            <a:pPr>
              <a:lnSpc>
                <a:spcPct val="90000"/>
              </a:lnSpc>
              <a:spcBef>
                <a:spcPts val="419"/>
              </a:spcBef>
              <a:buFont typeface="Arial" charset="0"/>
              <a:buChar char="•"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 used in building or corporate intranets.</a:t>
            </a:r>
          </a:p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1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COW: same as NOW but a single entity is in charge.</a:t>
            </a:r>
          </a:p>
          <a:p>
            <a:pPr>
              <a:lnSpc>
                <a:spcPct val="90000"/>
              </a:lnSpc>
              <a:spcBef>
                <a:spcPts val="419"/>
              </a:spcBef>
              <a:buFont typeface="Arial" charset="0"/>
              <a:buChar char="•"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 Nodes have common software</a:t>
            </a:r>
          </a:p>
          <a:p>
            <a:pPr>
              <a:lnSpc>
                <a:spcPct val="90000"/>
              </a:lnSpc>
              <a:spcBef>
                <a:spcPts val="419"/>
              </a:spcBef>
              <a:buFont typeface="Arial" charset="0"/>
              <a:buChar char="•"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 As a user, if you can access one node, you can access all nodes</a:t>
            </a:r>
          </a:p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1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DCPC: collection of workstations specifically collected to work on a set parallel computation</a:t>
            </a:r>
          </a:p>
          <a:p>
            <a:pPr>
              <a:lnSpc>
                <a:spcPct val="90000"/>
              </a:lnSpc>
              <a:spcBef>
                <a:spcPts val="419"/>
              </a:spcBef>
              <a:buFont typeface="Arial" charset="0"/>
              <a:buChar char="•"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 Common software, common file system, communicate by Internet, managed by single entity, but …. Not used for any other purpose.</a:t>
            </a:r>
          </a:p>
          <a:p>
            <a:pPr>
              <a:lnSpc>
                <a:spcPct val="90000"/>
              </a:lnSpc>
              <a:spcBef>
                <a:spcPts val="419"/>
              </a:spcBef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1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 err="1">
                <a:latin typeface="Arial" charset="0"/>
                <a:cs typeface="Arial Unicode MS" charset="0"/>
              </a:rPr>
              <a:t>PoPC</a:t>
            </a:r>
            <a:r>
              <a:rPr lang="en-US" sz="1100" dirty="0">
                <a:latin typeface="Arial" charset="0"/>
                <a:cs typeface="Arial Unicode MS" charset="0"/>
              </a:rPr>
              <a:t> : cluster of dedicated heterogeneous hardware used to build a parallel system out of mass marker commodities.</a:t>
            </a:r>
          </a:p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 DCPC: has a few expensive machines</a:t>
            </a:r>
          </a:p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US" sz="1100" dirty="0">
                <a:latin typeface="Arial" charset="0"/>
                <a:cs typeface="Arial Unicode MS" charset="0"/>
              </a:rPr>
              <a:t> </a:t>
            </a:r>
            <a:r>
              <a:rPr lang="en-US" sz="1100" dirty="0" err="1">
                <a:latin typeface="Arial" charset="0"/>
                <a:cs typeface="Arial Unicode MS" charset="0"/>
              </a:rPr>
              <a:t>PoPC</a:t>
            </a:r>
            <a:r>
              <a:rPr lang="en-US" sz="1100" dirty="0">
                <a:latin typeface="Arial" charset="0"/>
                <a:cs typeface="Arial Unicode MS" charset="0"/>
              </a:rPr>
              <a:t>: has a lot of cheap machines.</a:t>
            </a:r>
          </a:p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100" dirty="0">
              <a:latin typeface="Arial" charset="0"/>
              <a:cs typeface="Arial Unicode MS" charset="0"/>
            </a:endParaRPr>
          </a:p>
          <a:p>
            <a:pPr>
              <a:lnSpc>
                <a:spcPct val="90000"/>
              </a:lnSpc>
              <a:spcBef>
                <a:spcPts val="419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US" sz="1100" dirty="0">
              <a:latin typeface="Arial" charset="0"/>
              <a:cs typeface="Arial Unicode MS" charset="0"/>
            </a:endParaRP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39072FD5-5D59-44D5-932E-5C3D85E1A13D}" type="slidenum">
              <a:rPr lang="en-US" sz="12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45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5F1A1D-2880-46CF-BCCC-9B27DDC078DA}" type="slidenum">
              <a:rPr lang="en-US"/>
              <a:pPr/>
              <a:t>46</a:t>
            </a:fld>
            <a:endParaRPr lang="en-US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D9C902B8-E79C-4152-85EA-A5ABA13D24C9}" type="slidenum">
              <a:rPr lang="en-US" sz="12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46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625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3085" tIns="46360" rIns="93085" bIns="46360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GB" dirty="0">
                <a:latin typeface="Arial" charset="0"/>
                <a:cs typeface="Arial Unicode MS" charset="0"/>
              </a:rPr>
              <a:t>Can you put a label on each one?</a:t>
            </a:r>
          </a:p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GB" dirty="0">
                <a:latin typeface="Arial" charset="0"/>
                <a:cs typeface="Arial Unicode MS" charset="0"/>
              </a:rPr>
              <a:t>SISD</a:t>
            </a:r>
          </a:p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GB" dirty="0">
                <a:latin typeface="Arial" charset="0"/>
                <a:cs typeface="Arial Unicode MS" charset="0"/>
              </a:rPr>
              <a:t>SIMD</a:t>
            </a:r>
          </a:p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GB" dirty="0">
                <a:latin typeface="Arial" charset="0"/>
                <a:cs typeface="Arial Unicode MS" charset="0"/>
              </a:rPr>
              <a:t>MISD (Top-right) No such machine.</a:t>
            </a:r>
          </a:p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r>
              <a:rPr lang="en-GB" dirty="0">
                <a:latin typeface="Arial" charset="0"/>
                <a:cs typeface="Arial Unicode MS" charset="0"/>
              </a:rPr>
              <a:t>MIMD  (Bottom-right) It’s distributed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2C60B81-073D-4B18-A9AF-227D80932DE2}" type="slidenum">
              <a:rPr lang="en-US"/>
              <a:pPr/>
              <a:t>47</a:t>
            </a:fld>
            <a:endParaRPr lang="en-US"/>
          </a:p>
        </p:txBody>
      </p:sp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9CAE9C-630A-4EE7-AF6B-2899459646BE}" type="slidenum">
              <a:rPr lang="en-US"/>
              <a:pPr/>
              <a:t>48</a:t>
            </a:fld>
            <a:endParaRPr lang="en-US"/>
          </a:p>
        </p:txBody>
      </p:sp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9CAE9C-630A-4EE7-AF6B-2899459646BE}" type="slidenum">
              <a:rPr lang="en-US"/>
              <a:pPr/>
              <a:t>49</a:t>
            </a:fld>
            <a:endParaRPr lang="en-US"/>
          </a:p>
        </p:txBody>
      </p:sp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DEFB70-DAEA-4721-8496-F5B208C4A0B7}" type="slidenum">
              <a:rPr lang="en-US"/>
              <a:pPr/>
              <a:t>6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0191B0EB-3881-4060-A346-8FB38CB55517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6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52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37A253-54B5-482B-A8AD-03507C3E71F0}" type="slidenum">
              <a:rPr lang="en-US"/>
              <a:pPr/>
              <a:t>7</a:t>
            </a:fld>
            <a:endParaRPr lang="en-US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5800AEC9-6422-4286-8DB7-D9D73853BD5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7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632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59AEA4-4366-49B5-B8F2-E372879D780C}" type="slidenum">
              <a:rPr lang="en-US"/>
              <a:pPr/>
              <a:t>8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3963744" y="8819035"/>
            <a:ext cx="3032337" cy="46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085" tIns="46360" rIns="93085" bIns="46360" anchor="b"/>
          <a:lstStyle/>
          <a:p>
            <a:pPr algn="r">
              <a:spcBef>
                <a:spcPct val="0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fld id="{E2375CE4-500A-4B23-899C-3743C9ED8BB0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spcBef>
                  <a:spcPct val="0"/>
                </a:spcBef>
                <a:buClrTx/>
                <a:tabLst>
                  <a:tab pos="0" algn="l"/>
                  <a:tab pos="927202" algn="l"/>
                  <a:tab pos="1854403" algn="l"/>
                  <a:tab pos="2781605" algn="l"/>
                  <a:tab pos="3708806" algn="l"/>
                  <a:tab pos="4636008" algn="l"/>
                  <a:tab pos="5563210" algn="l"/>
                  <a:tab pos="6490411" algn="l"/>
                  <a:tab pos="7417613" algn="l"/>
                  <a:tab pos="8344814" algn="l"/>
                  <a:tab pos="9272016" algn="l"/>
                  <a:tab pos="10199218" algn="l"/>
                </a:tabLst>
              </a:pPr>
              <a:t>8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5734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pPr>
              <a:spcBef>
                <a:spcPts val="456"/>
              </a:spcBef>
              <a:buClrTx/>
              <a:tabLst>
                <a:tab pos="0" algn="l"/>
                <a:tab pos="927202" algn="l"/>
                <a:tab pos="1854403" algn="l"/>
                <a:tab pos="2781605" algn="l"/>
                <a:tab pos="3708806" algn="l"/>
                <a:tab pos="4636008" algn="l"/>
                <a:tab pos="5563210" algn="l"/>
                <a:tab pos="6490411" algn="l"/>
                <a:tab pos="7417613" algn="l"/>
                <a:tab pos="8344814" algn="l"/>
                <a:tab pos="9272016" algn="l"/>
                <a:tab pos="10199218" algn="l"/>
              </a:tabLst>
            </a:pPr>
            <a:endParaRPr lang="en-GB" dirty="0">
              <a:cs typeface="Arial Unicode M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42397F-D44A-43CA-8BBE-FAF0D1829B22}" type="slidenum">
              <a:rPr lang="en-US"/>
              <a:pPr/>
              <a:t>9</a:t>
            </a:fld>
            <a:endParaRPr lang="en-US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6B8027-1BF2-4AB5-B02F-E226DBEDF994}" type="slidenum">
              <a:rPr lang="en-US"/>
              <a:pPr/>
              <a:t>10</a:t>
            </a:fld>
            <a:endParaRPr lang="en-US"/>
          </a:p>
        </p:txBody>
      </p:sp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9770" y="4411120"/>
            <a:ext cx="5598160" cy="417718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720" tIns="46360" rIns="92720" bIns="46360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C7FD3BB-1F0B-4E6C-8382-0EB2C1BFEA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2AF829C-66F3-4845-A582-78A67B93B7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46B700E-8F78-4B10-BADB-EC7CF44699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701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D9CEAC5B-7971-439A-9DD1-FFA6D1C0FE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8EF82EC-8684-47E3-B8C9-A3C06999C7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9B518-63D1-4AF3-9019-EBB80E400E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EAFF25B-CAD3-47FB-B52F-99CFA5D30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1D8BB2D-894E-480E-9877-8AB893E05E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4E01FFB-7B55-43C9-901A-2E49BAD449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D2C7E20-BDF8-4A2A-A302-061772411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BCD57AB-976A-4996-87C8-720E84B9C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4A6760-1966-422C-ABBF-EA6495EA22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SYSC 5704: Elements of Computer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018531D2-CE47-46B8-8C0F-E703F435F0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 smtClean="0">
                <a:solidFill>
                  <a:srgbClr val="000000"/>
                </a:solidFill>
              </a:rPr>
              <a:t>Fall 2012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SYSC 5704: Elements of Computer Systems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1048AE3-9C38-42B4-BA37-2A2A6C3DF60C}" type="slidenum">
              <a:rPr lang="en-US" sz="14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333399"/>
                </a:solidFill>
              </a:rPr>
              <a:t>Advanced Architectures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2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>
                <a:solidFill>
                  <a:srgbClr val="000000"/>
                </a:solidFill>
              </a:rPr>
              <a:t>Parallel Architectures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06400" y="-228600"/>
            <a:ext cx="8204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0000"/>
                </a:solidFill>
              </a:rPr>
              <a:t>A Mainframe SMP IBM zSeries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153400" cy="6116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Uniprocessor with one main memory card to a high-end system with 48 processors and 8 memory cards</a:t>
            </a:r>
          </a:p>
          <a:p>
            <a:pPr marL="341313" indent="-341313" eaLnBrk="0" hangingPunct="0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Dual-core processor chip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Each includes two identical central processors (CPs)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CISC superscalar microprocessor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Mostly hardwired, some vertical microcode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256-kB L1 instruction cache and a 256-kB L1 data cache</a:t>
            </a:r>
          </a:p>
          <a:p>
            <a:pPr marL="341313" indent="-341313" eaLnBrk="0" hangingPunct="0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L2 cache 32 MB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Clusters of five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Each cluster supports eight processors and access to entire main memory space</a:t>
            </a:r>
          </a:p>
          <a:p>
            <a:pPr marL="341313" indent="-341313" eaLnBrk="0" hangingPunct="0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System control element (SCE)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Arbitrates system communication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Maintains cache coherence</a:t>
            </a:r>
          </a:p>
          <a:p>
            <a:pPr marL="341313" indent="-341313" eaLnBrk="0" hangingPunct="0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Main store control (MSC)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Interconnect L2 caches and main memory</a:t>
            </a:r>
          </a:p>
          <a:p>
            <a:pPr marL="341313" indent="-341313" eaLnBrk="0" hangingPunct="0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Memory card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Each 32 GB, Maximum 8 , total of 256 GB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Interconnect to MSC via synchronous memory interfaces (SMIs)</a:t>
            </a:r>
          </a:p>
          <a:p>
            <a:pPr marL="341313" indent="-341313" eaLnBrk="0" hangingPunct="0"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Memory bus adapter (MBA)</a:t>
            </a:r>
          </a:p>
          <a:p>
            <a:pPr marL="741363" lvl="1" indent="-284163" eaLnBrk="0" hangingPunct="0">
              <a:spcBef>
                <a:spcPts val="4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>
                <a:solidFill>
                  <a:srgbClr val="000000"/>
                </a:solidFill>
              </a:rPr>
              <a:t>Interface to I/O channels, go directly to L2 cache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304800" y="1371600"/>
            <a:ext cx="3124200" cy="4548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000000"/>
                </a:solidFill>
              </a:rPr>
              <a:t>IBM z990 </a:t>
            </a:r>
            <a:br>
              <a:rPr lang="en-GB" sz="4400" dirty="0">
                <a:solidFill>
                  <a:srgbClr val="000000"/>
                </a:solidFill>
              </a:rPr>
            </a:br>
            <a:r>
              <a:rPr lang="en-GB" sz="4400" dirty="0">
                <a:solidFill>
                  <a:srgbClr val="000000"/>
                </a:solidFill>
              </a:rPr>
              <a:t>Multiprocessor </a:t>
            </a:r>
            <a:br>
              <a:rPr lang="en-GB" sz="4400" dirty="0">
                <a:solidFill>
                  <a:srgbClr val="000000"/>
                </a:solidFill>
              </a:rPr>
            </a:br>
            <a:r>
              <a:rPr lang="en-GB" sz="4400" dirty="0">
                <a:solidFill>
                  <a:srgbClr val="000000"/>
                </a:solidFill>
              </a:rPr>
              <a:t>Structure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76200"/>
            <a:ext cx="5421313" cy="6705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Cache Coherence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Problem - multiple copies of same data in different caches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Can result in an inconsistent view of memory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Write back policy can lead to inconsistency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Write through can also give problems unless caches monitor memory traffic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Software Solutions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066801"/>
            <a:ext cx="8229600" cy="5562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Compiler and operating system deal with problem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Overhead transferred to compile time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Design complexity transferred from hardware to software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However, software tends to make conservative decisions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Inefficient cache utilization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Analyze code to determine safe periods for caching shared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Hardware Solution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702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Cache coherence protocols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Dynamic recognition of potential problems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Run time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More efficient use of cache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Transparent to programmer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Two types:</a:t>
            </a:r>
          </a:p>
          <a:p>
            <a:pPr marL="1257300" lvl="1" indent="-514350" eaLnBrk="0" hangingPunct="0">
              <a:spcBef>
                <a:spcPts val="800"/>
              </a:spcBef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Directory </a:t>
            </a:r>
            <a:r>
              <a:rPr lang="en-US" sz="2800" dirty="0">
                <a:solidFill>
                  <a:srgbClr val="000000"/>
                </a:solidFill>
              </a:rPr>
              <a:t>protocols</a:t>
            </a:r>
          </a:p>
          <a:p>
            <a:pPr marL="1257300" lvl="1" indent="-514350" eaLnBrk="0" hangingPunct="0">
              <a:spcBef>
                <a:spcPts val="800"/>
              </a:spcBef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Snoopy protocols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Directory Protocols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87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Collect and maintain information about copies of data in cache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Directory stored in main memory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Requests are checked against directory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Appropriate transfers are performed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Creates central bottleneck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Effective in large scale systems with complex interconnection schemes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Snoopy Protocols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Distribute cache coherence responsibility among cache controllers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Cache recognizes that a line is shared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Updates announced to other caches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Suited to bus based multiprocessor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Increases bus traffic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1) Write Update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Multiple readers and writers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Updated word is distributed to all other processors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>
              <a:solidFill>
                <a:srgbClr val="000000"/>
              </a:solidFill>
            </a:endParaRP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2) Write Invalidate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571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Multiple readers, one writer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When a write is required, all other caches of the line are invalidated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Writing processor then has exclusive (cheap) access until line required by another processor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Used in Pentium II and PowerPC systems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State of every line is marked as modified, exclusive, shared or invalid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MESI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MESI State Transition Diagram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143000"/>
            <a:ext cx="7461250" cy="560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Objectives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Symmetric Multiprocessors.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Cache Coherence.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Cluster computers.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Non-Uniform Memory access Architectures.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Parallel Architectures.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SYSC 5704: Elements of Computer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Clusters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7513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Alternative to SMP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 group of interconnected whole computers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Working together as unified resource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Illusion of being one machine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Each computer called a node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Benefits</a:t>
            </a:r>
            <a:r>
              <a:rPr lang="en-US" sz="3200" dirty="0">
                <a:solidFill>
                  <a:srgbClr val="000000"/>
                </a:solidFill>
              </a:rPr>
              <a:t>: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High availability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Server applications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Absolute or incremental scalability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Superior price/performance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000000"/>
                </a:solidFill>
              </a:rPr>
              <a:t>Parallelizing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8229600" cy="7562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Single application executing in parallel on a number of machines in cluster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Complier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Determines at compile time which parts can be executed in parallel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Split off for different computers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Application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Application written from scratch to be parallel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Message passing to move data between nodes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Hard to program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Parametric computing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If a problem is repeated execution of algorithm on different sets of data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e.g. simulation using different scenarios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Needs effective tools to organize and run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Cluster Configurations - Standby Server, No Shared Disk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 b="69307"/>
          <a:stretch>
            <a:fillRect/>
          </a:stretch>
        </p:blipFill>
        <p:spPr bwMode="auto">
          <a:xfrm>
            <a:off x="762000" y="2074863"/>
            <a:ext cx="7696200" cy="3411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Cluster Configurations - </a:t>
            </a:r>
            <a:br>
              <a:rPr lang="en-US" sz="4400">
                <a:solidFill>
                  <a:srgbClr val="000000"/>
                </a:solidFill>
              </a:rPr>
            </a:br>
            <a:r>
              <a:rPr lang="en-US" sz="4400">
                <a:solidFill>
                  <a:srgbClr val="000000"/>
                </a:solidFill>
              </a:rPr>
              <a:t>Shared Disk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 t="47591" b="19835"/>
          <a:stretch>
            <a:fillRect/>
          </a:stretch>
        </p:blipFill>
        <p:spPr bwMode="auto">
          <a:xfrm>
            <a:off x="609600" y="2012950"/>
            <a:ext cx="7543800" cy="3549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936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</a:rPr>
              <a:t>Operating Systems Design Issues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7200" y="990600"/>
            <a:ext cx="8229600" cy="6313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Failure Management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High availability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Fault tolerant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Failover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Switching applications &amp; data from failed system to alternative within cluster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Failback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Restoration of applications and data to original system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After problem is fixed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Load balancing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Incremental scalability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Automatically include new computers in scheduling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</a:rPr>
              <a:t>Middleware needs to recognise that processes may switch between machines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Cluster Computer Architecture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8542338" cy="403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Cluster Middleware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81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Unified image to user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Single system image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Single point of entry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Single file hierarchy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Single control point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Single virtual networking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Single memory space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Single job management system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Single user interface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Single I/O space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Single process space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Checkpointing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Process migration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06400" y="-76200"/>
            <a:ext cx="8204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Cluster v. SMP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8153400" cy="5703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Both provide multiprocessor support to high demand applications.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Both available commercially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SMP for longer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SMP: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Easier to manage and control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Closer to single processor systems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solidFill>
                  <a:srgbClr val="000000"/>
                </a:solidFill>
              </a:rPr>
              <a:t>Scheduling is main difference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solidFill>
                  <a:srgbClr val="000000"/>
                </a:solidFill>
              </a:rPr>
              <a:t>Less physical space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solidFill>
                  <a:srgbClr val="000000"/>
                </a:solidFill>
              </a:rPr>
              <a:t>Lower power consumption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06400" y="-76200"/>
            <a:ext cx="82042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Cluster v. SMP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8153400" cy="4232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Both provide multiprocessor support to high demand applications.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Both available commercially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SMP for longer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Clustering: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Superior incremental &amp; absolute scalability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Superior availability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solidFill>
                  <a:srgbClr val="000000"/>
                </a:solidFill>
              </a:rPr>
              <a:t>Redundancy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235075"/>
          </a:xfrm>
          <a:ln/>
        </p:spPr>
        <p:txBody>
          <a:bodyPr lIns="91440" tIns="45720" rIns="91440" bIns="45720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err="1"/>
              <a:t>Nonuniform</a:t>
            </a:r>
            <a:r>
              <a:rPr lang="en-GB" sz="4000" dirty="0"/>
              <a:t> Memory Access (NUMA)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11163" y="1593850"/>
            <a:ext cx="8229600" cy="4525963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457200" lvl="1" indent="0">
              <a:spcBef>
                <a:spcPts val="500"/>
              </a:spcBef>
              <a:buFont typeface="Arial" charset="0"/>
              <a:buChar char="–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400" dirty="0"/>
              <a:t>Alternative to SMP &amp; clustering</a:t>
            </a:r>
          </a:p>
          <a:p>
            <a:pPr marL="457200" lvl="1" indent="0">
              <a:spcBef>
                <a:spcPts val="500"/>
              </a:spcBef>
              <a:buFont typeface="Arial" charset="0"/>
              <a:buChar char="–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400" dirty="0"/>
              <a:t>SMP uses Uniform memory access</a:t>
            </a:r>
          </a:p>
          <a:p>
            <a:pPr marL="457200" lvl="1" indent="0">
              <a:spcBef>
                <a:spcPts val="500"/>
              </a:spcBef>
              <a:buFont typeface="Arial" charset="0"/>
              <a:buChar char="–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400" dirty="0"/>
              <a:t>All processors have access to all parts of memory</a:t>
            </a:r>
          </a:p>
          <a:p>
            <a:pPr marL="0" indent="0" algn="ctr">
              <a:spcBef>
                <a:spcPts val="600"/>
              </a:spcBef>
              <a:buClr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400" b="1" dirty="0"/>
              <a:t>Using load &amp; store</a:t>
            </a:r>
          </a:p>
          <a:p>
            <a:pPr marL="457200" lvl="1" indent="0">
              <a:spcBef>
                <a:spcPts val="500"/>
              </a:spcBef>
              <a:buFont typeface="Arial" charset="0"/>
              <a:buChar char="–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400" dirty="0"/>
              <a:t>Access time to all regions of memory is the same</a:t>
            </a:r>
          </a:p>
          <a:p>
            <a:pPr marL="457200" lvl="1" indent="0">
              <a:spcBef>
                <a:spcPts val="500"/>
              </a:spcBef>
              <a:buFont typeface="Arial" charset="0"/>
              <a:buChar char="–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400" dirty="0"/>
              <a:t>Access time to memory for different processors same</a:t>
            </a:r>
          </a:p>
          <a:p>
            <a:pPr marL="0" indent="0" algn="ctr">
              <a:spcBef>
                <a:spcPts val="500"/>
              </a:spcBef>
              <a:buClr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Symmetric Multiprocessors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275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A stand alone computer with the following characteristics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Two or more similar processors of comparable capacity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Processors share same memory and I/O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Processors are connected by a bus or other internal connection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Memory access time is approximately the same for each processor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All processors share access to I/O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Either through same channels or different channels giving paths to same devices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All processors can perform the same functions (hence symmetric)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System controlled by integrated operating system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providing interaction between processors 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Interaction at job, task, file and data element levels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err="1"/>
              <a:t>Nonuniform</a:t>
            </a:r>
            <a:r>
              <a:rPr lang="en-GB" sz="4000" dirty="0"/>
              <a:t> Memory Access (NUMA)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11163" y="1524000"/>
            <a:ext cx="8229600" cy="4952999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 err="1"/>
              <a:t>Nonuniform</a:t>
            </a:r>
            <a:r>
              <a:rPr lang="en-GB" sz="2400" b="1" dirty="0"/>
              <a:t> memory access</a:t>
            </a:r>
          </a:p>
          <a:p>
            <a:pPr marL="0" inden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All processors have access to all parts of memory</a:t>
            </a:r>
          </a:p>
          <a:p>
            <a:pPr marL="0" indent="0"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/>
              <a:t>Using load &amp; store</a:t>
            </a:r>
          </a:p>
          <a:p>
            <a:pPr marL="0" inden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Access time of processor differs depending on region of memory</a:t>
            </a:r>
          </a:p>
          <a:p>
            <a:pPr marL="0" indent="0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Different processors access different regions of memory at different speeds</a:t>
            </a:r>
          </a:p>
          <a:p>
            <a:pPr marL="0" indent="0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Cache coherent NUMA</a:t>
            </a:r>
          </a:p>
          <a:p>
            <a:pPr marL="0" indent="0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Cache coherence is maintained among the caches of the various processors</a:t>
            </a:r>
          </a:p>
          <a:p>
            <a:pPr marL="0" indent="0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Significantly different from SMP and clusters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Motivation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SMP has practical limit to number of processors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Bus traffic limits to between 16 and 64 processors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In clusters each node has own memory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Apps do not see large global memory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Coherence maintained by software not hardware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NUMA retains SMP flavour while giving large scale multiprocessing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e.g. Silicon Graphics Origin NUMA 1024 MIPS R10000 processors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Objective is to maintain transparent system wide memory while permitting multiprocessor nodes, each with own bus or internal interconnection system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</a:rPr>
              <a:t>CC-NUMA Organization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69988"/>
            <a:ext cx="7707313" cy="5459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CC-NUMA Operation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smtClean="0">
                <a:solidFill>
                  <a:srgbClr val="000000"/>
                </a:solidFill>
              </a:rPr>
              <a:t>Memory </a:t>
            </a:r>
            <a:r>
              <a:rPr lang="en-GB" sz="3200" dirty="0">
                <a:solidFill>
                  <a:srgbClr val="000000"/>
                </a:solidFill>
              </a:rPr>
              <a:t>request order: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L1 cache (local to processor)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L2 cache (local to processor)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Main memory (local to node)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Remote memory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Delivered to requesting (local to processor) cache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Automatic and transparent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CC-NUMA Operation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Each processor has own L1 and L2 cache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Each node has own main memory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Nodes connected by some networking facility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Each processor sees single addressable memory space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Memory Access Sequence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4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Each node maintains directory of location of portions of memory and cache status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>
                <a:solidFill>
                  <a:srgbClr val="000000"/>
                </a:solidFill>
              </a:rPr>
              <a:t>e.g. node 2 processor 3 (P2-3) requests location 798 which is in memory of node 1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P2-3 issues read request on snoopy bus of node 2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Directory on node 2 recognises location is on node 1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(cont...)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Memory Access Sequence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539750" y="900113"/>
            <a:ext cx="8229600" cy="5891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>
              <a:solidFill>
                <a:srgbClr val="000000"/>
              </a:solidFill>
            </a:endParaRP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Node 2 directory requests node 1’s directory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Node 1 directory requests contents of 798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Node 1 memory puts data on (node 1 local) bus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Node 1 directory gets data from (node 1 local) bus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Data transferred to node 2’s directory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Node 2 directory puts data on (node 2 local) bus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solidFill>
                  <a:srgbClr val="000000"/>
                </a:solidFill>
              </a:rPr>
              <a:t>Data picked up, put in P2-3’s cache and delivered to processor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</a:rPr>
              <a:t>Cache Coherence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63538" y="1093788"/>
            <a:ext cx="8229600" cy="5859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Node 1 directory keeps note that node 2 has copy of data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If data modified in cache, this is broadcast to other nodes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Local directories monitor and purge local cache if necessary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Local directory monitors changes to local data in remote caches and marks memory invalid until </a:t>
            </a:r>
            <a:r>
              <a:rPr lang="en-GB" sz="3200" dirty="0" err="1">
                <a:solidFill>
                  <a:srgbClr val="000000"/>
                </a:solidFill>
              </a:rPr>
              <a:t>writeback</a:t>
            </a:r>
            <a:endParaRPr lang="en-GB" sz="3200" dirty="0">
              <a:solidFill>
                <a:srgbClr val="000000"/>
              </a:solidFill>
            </a:endParaRP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Local directory forces </a:t>
            </a:r>
            <a:r>
              <a:rPr lang="en-GB" sz="3200" dirty="0" err="1">
                <a:solidFill>
                  <a:srgbClr val="000000"/>
                </a:solidFill>
              </a:rPr>
              <a:t>writeback</a:t>
            </a:r>
            <a:r>
              <a:rPr lang="en-GB" sz="3200" dirty="0">
                <a:solidFill>
                  <a:srgbClr val="000000"/>
                </a:solidFill>
              </a:rPr>
              <a:t> if memory location requested by another processor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NUMA Pros &amp; Cons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60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Effective performance at higher levels of parallelism than SMP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No major software changes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Performance can breakdown if too much access to remote memory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Can be avoided by: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solidFill>
                  <a:srgbClr val="000000"/>
                </a:solidFill>
              </a:rPr>
              <a:t>L1 &amp; L2 cache design reducing all memory access</a:t>
            </a:r>
          </a:p>
          <a:p>
            <a:pPr lvl="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Need good temporal locality of software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solidFill>
                  <a:srgbClr val="000000"/>
                </a:solidFill>
              </a:rPr>
              <a:t>Good spatial locality of software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solidFill>
                  <a:srgbClr val="000000"/>
                </a:solidFill>
              </a:rPr>
              <a:t>Virtual memory management moving pages to nodes that are using them most</a:t>
            </a:r>
          </a:p>
          <a:p>
            <a:pPr marL="341313" indent="-341313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Not transparent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solidFill>
                  <a:srgbClr val="000000"/>
                </a:solidFill>
              </a:rPr>
              <a:t>Page allocation, process allocation and load balancing changes needed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What is Parallelism (Comer)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Microscopic: Present but not visible, within 1 component, </a:t>
            </a:r>
            <a:r>
              <a:rPr lang="en-US" sz="2400" u="sng">
                <a:solidFill>
                  <a:srgbClr val="000000"/>
                </a:solidFill>
              </a:rPr>
              <a:t>or</a:t>
            </a:r>
          </a:p>
          <a:p>
            <a:pPr marL="341313" indent="-341313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Macroscopic: Spans &lt;1 component, system parallelism.</a:t>
            </a:r>
          </a:p>
          <a:p>
            <a:pPr marL="341313" indent="-341313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Symmetric: Replicate identical elements, </a:t>
            </a:r>
            <a:r>
              <a:rPr lang="en-US" sz="2400" u="sng">
                <a:solidFill>
                  <a:srgbClr val="000000"/>
                </a:solidFill>
              </a:rPr>
              <a:t>or</a:t>
            </a:r>
          </a:p>
          <a:p>
            <a:pPr marL="341313" indent="-341313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Asymmetric: Multiple elements working at same time, but doing differ things</a:t>
            </a:r>
          </a:p>
          <a:p>
            <a:pPr marL="341313" indent="-341313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Fine grain: At the level of individual instruction/data,</a:t>
            </a:r>
            <a:r>
              <a:rPr lang="en-US" sz="2400" u="sng">
                <a:solidFill>
                  <a:srgbClr val="000000"/>
                </a:solidFill>
              </a:rPr>
              <a:t> or</a:t>
            </a:r>
          </a:p>
          <a:p>
            <a:pPr marL="341313" indent="-341313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Coarse Grain: At the level of programs/blocks of data</a:t>
            </a:r>
          </a:p>
          <a:p>
            <a:pPr marL="341313" indent="-341313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Implicit: Automatic, without programmer control, </a:t>
            </a:r>
            <a:r>
              <a:rPr lang="en-US" sz="2400" u="sng">
                <a:solidFill>
                  <a:srgbClr val="000000"/>
                </a:solidFill>
              </a:rPr>
              <a:t>or</a:t>
            </a:r>
          </a:p>
          <a:p>
            <a:pPr marL="341313" indent="-341313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Explicit: Programmer controls each parallel unit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 smtClean="0">
                <a:solidFill>
                  <a:srgbClr val="000000"/>
                </a:solidFill>
              </a:rPr>
              <a:t>Fall 2012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SYSC 5704: Elements of Computer Systems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B2D29B6-B199-40FC-915E-1C317C090AA7}" type="slidenum">
              <a:rPr lang="en-US" sz="14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39</a:t>
            </a:fld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Block Diagram of Tightly Coupled Multiprocessor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r="21594" b="13332"/>
          <a:stretch>
            <a:fillRect/>
          </a:stretch>
        </p:blipFill>
        <p:spPr bwMode="auto">
          <a:xfrm>
            <a:off x="1371600" y="1682750"/>
            <a:ext cx="5562600" cy="5053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Parallel Architecture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338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Where parallelism is the central design feature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Where parallelism enables scaling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</a:rPr>
              <a:t>So distributed client/server is not necessarily a parallel architecture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Where there are &gt;&gt;1 processors, complete or in most part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Is Dual-Processor PC a parallel architecture?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 smtClean="0">
                <a:solidFill>
                  <a:srgbClr val="000000"/>
                </a:solidFill>
              </a:rPr>
              <a:t>Fall 2012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SYSC 5704: Elements of Computer Systems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CFAFCEE-0E11-4F2B-AC14-7516977D6551}" type="slidenum">
              <a:rPr lang="en-US" sz="14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40</a:t>
            </a:fld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Flynn Taxonomy of Parallel Processor Architectures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 b="13712"/>
          <a:stretch>
            <a:fillRect/>
          </a:stretch>
        </p:blipFill>
        <p:spPr bwMode="auto">
          <a:xfrm>
            <a:off x="990600" y="1644650"/>
            <a:ext cx="7315200" cy="5099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Flynn’s 1st-Level</a:t>
            </a: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600"/>
              </a:spcBef>
              <a:buClr>
                <a:srgbClr val="2D2D8A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2D2D8A"/>
                </a:solidFill>
              </a:rPr>
              <a:t>SISD</a:t>
            </a:r>
            <a:r>
              <a:rPr lang="en-US" sz="2400">
                <a:solidFill>
                  <a:srgbClr val="000000"/>
                </a:solidFill>
              </a:rPr>
              <a:t>: Single instruction, single data stream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Single processor, single instruction stream, data stored in single memory</a:t>
            </a:r>
          </a:p>
          <a:p>
            <a:pPr marL="341313" indent="-341313" eaLnBrk="0" hangingPunct="0">
              <a:spcBef>
                <a:spcPts val="600"/>
              </a:spcBef>
              <a:buClr>
                <a:srgbClr val="2D2D8A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2D2D8A"/>
                </a:solidFill>
              </a:rPr>
              <a:t>SIMD</a:t>
            </a:r>
            <a:r>
              <a:rPr lang="en-US" sz="2400">
                <a:solidFill>
                  <a:srgbClr val="000000"/>
                </a:solidFill>
              </a:rPr>
              <a:t>: Single instruction, multiple data stream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Single machine instruction controls simultaneous execution of &gt;1 processing elements in “lockstep”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Each PE has own data memory so each instruction executed concurrently on different data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Flynn’s 1st-Level (con’t)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45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600"/>
              </a:spcBef>
              <a:buClr>
                <a:srgbClr val="2D2D8A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2D2D8A"/>
                </a:solidFill>
              </a:rPr>
              <a:t>MISD</a:t>
            </a:r>
            <a:r>
              <a:rPr lang="en-US" sz="2400">
                <a:solidFill>
                  <a:srgbClr val="000000"/>
                </a:solidFill>
              </a:rPr>
              <a:t>: Multiple instruction, single data stream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Sequence of data transmitted to set of processors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Each processor executes different instruction sequence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Never been implemented</a:t>
            </a:r>
          </a:p>
          <a:p>
            <a:pPr marL="341313" indent="-341313" eaLnBrk="0" hangingPunct="0">
              <a:spcBef>
                <a:spcPts val="600"/>
              </a:spcBef>
              <a:buClr>
                <a:srgbClr val="2D2D8A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2D2D8A"/>
                </a:solidFill>
              </a:rPr>
              <a:t>MIMD</a:t>
            </a:r>
            <a:r>
              <a:rPr lang="en-US" sz="2400">
                <a:solidFill>
                  <a:srgbClr val="000000"/>
                </a:solidFill>
              </a:rPr>
              <a:t>: Multiple instruction, multiple data stream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Set of processors simultaneously execute different instruction sequences on different sets of data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Many sub-types … 2</a:t>
            </a:r>
            <a:r>
              <a:rPr lang="en-US" sz="2400" baseline="30000">
                <a:solidFill>
                  <a:srgbClr val="000000"/>
                </a:solidFill>
              </a:rPr>
              <a:t>nd</a:t>
            </a:r>
            <a:r>
              <a:rPr lang="en-US" sz="2400">
                <a:solidFill>
                  <a:srgbClr val="000000"/>
                </a:solidFill>
              </a:rPr>
              <a:t> level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Many computers have &gt;1 internal processing units, but MIMD is reserved for those where processors are explicit (visible to programmer)</a:t>
            </a:r>
          </a:p>
          <a:p>
            <a:pPr marL="341313" indent="-341313" eaLnBrk="0" hangingPunct="0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Flynn’s 2nd-Level:</a:t>
            </a: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8229600" cy="553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600"/>
              </a:spcBef>
              <a:buClr>
                <a:srgbClr val="2D2D8A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2D2D8A"/>
                </a:solidFill>
              </a:rPr>
              <a:t>Communication</a:t>
            </a:r>
            <a:r>
              <a:rPr lang="en-US" sz="2400">
                <a:solidFill>
                  <a:srgbClr val="000000"/>
                </a:solidFill>
              </a:rPr>
              <a:t>: 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Mechanism for PEs to communicate with each other, memory and I/O devices.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Must be scalable</a:t>
            </a:r>
          </a:p>
          <a:p>
            <a:pPr marL="341313" indent="-341313" eaLnBrk="0" hangingPunct="0">
              <a:spcBef>
                <a:spcPts val="600"/>
              </a:spcBef>
              <a:buClr>
                <a:srgbClr val="2D2D8A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2D2D8A"/>
                </a:solidFill>
              </a:rPr>
              <a:t>Coordination</a:t>
            </a:r>
            <a:r>
              <a:rPr lang="en-US" sz="2400">
                <a:solidFill>
                  <a:srgbClr val="000000"/>
                </a:solidFill>
              </a:rPr>
              <a:t>: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Mechanism for controlling processing.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Asymmetric: One unit is master; others are slaves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Distributed: PEs must be programmed to handle coordination.</a:t>
            </a:r>
          </a:p>
          <a:p>
            <a:pPr marL="341313" indent="-341313" eaLnBrk="0" hangingPunct="0">
              <a:spcBef>
                <a:spcPts val="600"/>
              </a:spcBef>
              <a:buClr>
                <a:srgbClr val="2D2D8A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2D2D8A"/>
                </a:solidFill>
              </a:rPr>
              <a:t>Contention: 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Concurrency leads to accessing resources at same time.</a:t>
            </a:r>
          </a:p>
          <a:p>
            <a:pPr marL="741363" lvl="1" indent="-284163" eaLnBrk="0" hangingPunct="0">
              <a:spcBef>
                <a:spcPts val="6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Reduces actual performance gained by parallelism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</a:rPr>
              <a:t>Flynn’s 2</a:t>
            </a:r>
            <a:r>
              <a:rPr lang="en-US" sz="4000" baseline="30000">
                <a:solidFill>
                  <a:srgbClr val="000000"/>
                </a:solidFill>
              </a:rPr>
              <a:t>nd</a:t>
            </a:r>
            <a:r>
              <a:rPr lang="en-US" sz="4000">
                <a:solidFill>
                  <a:srgbClr val="000000"/>
                </a:solidFill>
              </a:rPr>
              <a:t> level: Communication</a:t>
            </a: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457200" y="1020763"/>
            <a:ext cx="8229600" cy="7697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500"/>
              </a:spcBef>
              <a:buClr>
                <a:srgbClr val="2D2D8A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2D2D8A"/>
                </a:solidFill>
              </a:rPr>
              <a:t>Shared</a:t>
            </a:r>
            <a:r>
              <a:rPr lang="en-US">
                <a:solidFill>
                  <a:srgbClr val="000000"/>
                </a:solidFill>
              </a:rPr>
              <a:t> Memory: Tightly coupled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Communicate via shared data</a:t>
            </a:r>
          </a:p>
          <a:p>
            <a:pPr marL="741363" lvl="1" indent="-284163" eaLnBrk="0" hangingPunct="0">
              <a:spcBef>
                <a:spcPts val="500"/>
              </a:spcBef>
              <a:buClr>
                <a:srgbClr val="2D2D8A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2D2D8A"/>
                </a:solidFill>
              </a:rPr>
              <a:t>Symmetric Multiprocessor (SMP)</a:t>
            </a:r>
          </a:p>
          <a:p>
            <a:pPr lvl="2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Share single memory or pool via shared bus.</a:t>
            </a:r>
          </a:p>
          <a:p>
            <a:pPr lvl="2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Memory access time to given area of memory is approximately the same for each processor</a:t>
            </a:r>
          </a:p>
          <a:p>
            <a:pPr marL="741363" lvl="1" indent="-284163" eaLnBrk="0" hangingPunct="0">
              <a:spcBef>
                <a:spcPts val="500"/>
              </a:spcBef>
              <a:buClr>
                <a:srgbClr val="2D2D8A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2D2D8A"/>
                </a:solidFill>
              </a:rPr>
              <a:t>NUMA</a:t>
            </a:r>
            <a:r>
              <a:rPr lang="en-US">
                <a:solidFill>
                  <a:srgbClr val="000000"/>
                </a:solidFill>
              </a:rPr>
              <a:t>: Non-uniform memory access</a:t>
            </a:r>
          </a:p>
          <a:p>
            <a:pPr lvl="2" eaLnBrk="0" hangingPunct="0"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Access times to different regions of memory may differ</a:t>
            </a:r>
          </a:p>
          <a:p>
            <a:pPr marL="341313" indent="-341313" eaLnBrk="0" hangingPunct="0">
              <a:spcBef>
                <a:spcPts val="500"/>
              </a:spcBef>
              <a:buClr>
                <a:srgbClr val="2D2D8A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2D2D8A"/>
                </a:solidFill>
              </a:rPr>
              <a:t>Distributed</a:t>
            </a:r>
            <a:r>
              <a:rPr lang="en-US">
                <a:solidFill>
                  <a:srgbClr val="000000"/>
                </a:solidFill>
              </a:rPr>
              <a:t> Memory : Loosely coupled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Interconnection of independent uniprocessors (or SMPs)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000000"/>
                </a:solidFill>
              </a:rPr>
              <a:t>Communicate via fixed path or network connections</a:t>
            </a:r>
          </a:p>
          <a:p>
            <a:pPr marL="741363" lvl="1" indent="-284163" eaLnBrk="0" hangingPunct="0">
              <a:spcBef>
                <a:spcPts val="500"/>
              </a:spcBef>
              <a:buClr>
                <a:srgbClr val="2D2D8A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2D2D8A"/>
                </a:solidFill>
              </a:rPr>
              <a:t>NOW</a:t>
            </a:r>
            <a:r>
              <a:rPr lang="en-US">
                <a:solidFill>
                  <a:srgbClr val="000000"/>
                </a:solidFill>
              </a:rPr>
              <a:t>: Network of Workstations</a:t>
            </a:r>
          </a:p>
          <a:p>
            <a:pPr marL="741363" lvl="1" indent="-284163" eaLnBrk="0" hangingPunct="0">
              <a:spcBef>
                <a:spcPts val="500"/>
              </a:spcBef>
              <a:buClr>
                <a:srgbClr val="2D2D8A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2D2D8A"/>
                </a:solidFill>
              </a:rPr>
              <a:t>COW</a:t>
            </a:r>
            <a:r>
              <a:rPr lang="en-US">
                <a:solidFill>
                  <a:srgbClr val="000000"/>
                </a:solidFill>
              </a:rPr>
              <a:t>: Cluster of Workstations</a:t>
            </a:r>
          </a:p>
          <a:p>
            <a:pPr marL="741363" lvl="1" indent="-284163" eaLnBrk="0" hangingPunct="0">
              <a:spcBef>
                <a:spcPts val="500"/>
              </a:spcBef>
              <a:buClr>
                <a:srgbClr val="2D2D8A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2D2D8A"/>
                </a:solidFill>
              </a:rPr>
              <a:t>DCPC</a:t>
            </a:r>
            <a:r>
              <a:rPr lang="en-US">
                <a:solidFill>
                  <a:srgbClr val="000000"/>
                </a:solidFill>
              </a:rPr>
              <a:t>: Dedicated Cluster Parallel Computer</a:t>
            </a:r>
          </a:p>
          <a:p>
            <a:pPr marL="741363" lvl="1" indent="-284163" eaLnBrk="0" hangingPunct="0">
              <a:spcBef>
                <a:spcPts val="500"/>
              </a:spcBef>
              <a:buClr>
                <a:srgbClr val="2D2D8A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solidFill>
                  <a:srgbClr val="2D2D8A"/>
                </a:solidFill>
              </a:rPr>
              <a:t>PoPC</a:t>
            </a:r>
            <a:r>
              <a:rPr lang="en-US">
                <a:solidFill>
                  <a:srgbClr val="000000"/>
                </a:solidFill>
              </a:rPr>
              <a:t>: Pile of PCs</a:t>
            </a:r>
          </a:p>
          <a:p>
            <a:pPr marL="741363" lvl="1" indent="-284163" eaLnBrk="0" hangingPunct="0"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solidFill>
                <a:srgbClr val="000000"/>
              </a:solidFill>
            </a:endParaRPr>
          </a:p>
          <a:p>
            <a:pPr marL="341313" indent="-341313" eaLnBrk="0" hangingPunct="0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>
              <a:solidFill>
                <a:srgbClr val="000000"/>
              </a:solidFill>
            </a:endParaRPr>
          </a:p>
          <a:p>
            <a:pPr marL="341313" indent="-341313" eaLnBrk="0" hangingPunct="0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>
              <a:solidFill>
                <a:srgbClr val="000000"/>
              </a:solidFill>
            </a:endParaRPr>
          </a:p>
          <a:p>
            <a:pPr lvl="2" eaLnBrk="0" hangingPunct="0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>
              <a:solidFill>
                <a:srgbClr val="000000"/>
              </a:solidFill>
            </a:endParaRP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0" y="6381750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 smtClean="0">
                <a:solidFill>
                  <a:srgbClr val="000000"/>
                </a:solidFill>
              </a:rPr>
              <a:t>Fall 2012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124200" y="6305550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SYSC 5704: Elements of Computer Systems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EF938D-823E-44B1-9D94-319252D6F8E2}" type="slidenum">
              <a:rPr lang="en-US" sz="14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45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6781800" y="5257800"/>
            <a:ext cx="15240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Cluster Computing</a:t>
            </a:r>
          </a:p>
        </p:txBody>
      </p:sp>
      <p:sp>
        <p:nvSpPr>
          <p:cNvPr id="47111" name="AutoShape 7"/>
          <p:cNvSpPr>
            <a:spLocks/>
          </p:cNvSpPr>
          <p:nvPr/>
        </p:nvSpPr>
        <p:spPr bwMode="auto">
          <a:xfrm>
            <a:off x="6324600" y="5029200"/>
            <a:ext cx="304800" cy="1295400"/>
          </a:xfrm>
          <a:prstGeom prst="rightBrace">
            <a:avLst>
              <a:gd name="adj1" fmla="val 8343"/>
              <a:gd name="adj2" fmla="val 5000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Samples of Flynn’s Taxonomy </a:t>
            </a: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 cstate="print"/>
          <a:srcRect t="12978" r="53534" b="71764"/>
          <a:stretch>
            <a:fillRect/>
          </a:stretch>
        </p:blipFill>
        <p:spPr bwMode="auto">
          <a:xfrm>
            <a:off x="228600" y="1295400"/>
            <a:ext cx="4402138" cy="1116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 cstate="print"/>
          <a:srcRect l="50005" b="65271"/>
          <a:stretch>
            <a:fillRect/>
          </a:stretch>
        </p:blipFill>
        <p:spPr bwMode="auto">
          <a:xfrm>
            <a:off x="0" y="3124200"/>
            <a:ext cx="4264025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 cstate="print"/>
          <a:srcRect t="43896" r="55894" b="19470"/>
          <a:stretch>
            <a:fillRect/>
          </a:stretch>
        </p:blipFill>
        <p:spPr bwMode="auto">
          <a:xfrm>
            <a:off x="4746625" y="914400"/>
            <a:ext cx="4397375" cy="281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3" cstate="print"/>
          <a:srcRect l="50005" t="43002" b="19470"/>
          <a:stretch>
            <a:fillRect/>
          </a:stretch>
        </p:blipFill>
        <p:spPr bwMode="auto">
          <a:xfrm>
            <a:off x="4114800" y="3810000"/>
            <a:ext cx="4773613" cy="2765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Parallel Performance</a:t>
            </a: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Performance does not increase linearly as more processors are added.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</a:rPr>
              <a:t>Memory contention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</a:rPr>
              <a:t>Communication overhead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Works better on intensive computations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</a:rPr>
              <a:t>Most application are I/O bound!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>
              <a:solidFill>
                <a:srgbClr val="000000"/>
              </a:solidFill>
            </a:endParaRP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 smtClean="0">
                <a:solidFill>
                  <a:srgbClr val="000000"/>
                </a:solidFill>
              </a:rPr>
              <a:t>Fall 2012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SYSC 5704: Elements of Computer Systems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48AD1A9-B95E-40E9-ACF7-E6F550B076BB}" type="slidenum">
              <a:rPr lang="en-US" sz="14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47</a:t>
            </a:fld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 smtClean="0">
                <a:solidFill>
                  <a:srgbClr val="000000"/>
                </a:solidFill>
              </a:rPr>
              <a:t>Fall 2012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SYSC 5704: Elements of Computer Systems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0E17CED-4256-4125-9612-EF44653E93B1}" type="slidenum">
              <a:rPr lang="en-US" sz="14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48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Next Lecture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We’re done!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You’re on stage now!</a:t>
            </a:r>
          </a:p>
          <a:p>
            <a:pPr marL="341313" indent="-341313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 smtClean="0">
                <a:solidFill>
                  <a:srgbClr val="000000"/>
                </a:solidFill>
              </a:rPr>
              <a:t>Fall 2012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SYSC 5704: Elements of Computer Systems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0E17CED-4256-4125-9612-EF44653E93B1}" type="slidenum">
              <a:rPr lang="en-US" sz="1400">
                <a:solidFill>
                  <a:srgbClr val="000000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49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Next Lecture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Writing programs to exploit the architecture.</a:t>
            </a:r>
            <a:endParaRPr lang="en-US" sz="3200" dirty="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Scheduling for power savings.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Assignment and course review.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SMP Advantages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229600" cy="6113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Performance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If some work can be done in parallel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Availability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Since all processors can perform the same functions, failure of a single processor does not halt the system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Incremental growth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User can enhance performance by adding additional processors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Scaling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Vendors can offer range of products based on number of processors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Organization Classification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Time shared or common bus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Multiport memory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Central control unit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Time Shared Bus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990600"/>
            <a:ext cx="8229600" cy="6329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Simplest form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Structure and interface similar to single processor system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Following features provided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Addressing - distinguish modules on bus 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Arbitration - any module can be temporary master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Time sharing - if one module has the bus, others must wait and may have to suspend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Now have multiple processors as well as multiple I/O modules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>
                <a:solidFill>
                  <a:srgbClr val="000000"/>
                </a:solidFill>
              </a:rPr>
              <a:t>Time Share Bus - Advantages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216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Advantages: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</a:rPr>
              <a:t>Simplicity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</a:rPr>
              <a:t>Flexibility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</a:rPr>
              <a:t>Reliability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>
                <a:solidFill>
                  <a:srgbClr val="000000"/>
                </a:solidFill>
              </a:rPr>
              <a:t>Disadvantages: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</a:rPr>
              <a:t>Performance limited by bus cycle time</a:t>
            </a:r>
          </a:p>
          <a:p>
            <a:pPr marL="741363" lvl="1" indent="-284163" eaLnBrk="0" hangingPunct="0"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000000"/>
                </a:solidFill>
              </a:rPr>
              <a:t>Each processor should have local cache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Reduce number of bus accesses</a:t>
            </a:r>
          </a:p>
          <a:p>
            <a:pPr lvl="2" eaLnBrk="0" hangingPunct="0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000000"/>
                </a:solidFill>
              </a:rPr>
              <a:t>Leads to problems with cache coherence</a:t>
            </a:r>
          </a:p>
          <a:p>
            <a:pPr marL="341313" indent="-341313" eaLnBrk="0" hangingPunct="0"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784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Symmetric Multiprocessor Organization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58875"/>
            <a:ext cx="7191375" cy="5470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ts val="125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ts val="125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5294</TotalTime>
  <Words>2525</Words>
  <Application>Microsoft Office PowerPoint</Application>
  <PresentationFormat>On-screen Show (4:3)</PresentationFormat>
  <Paragraphs>480</Paragraphs>
  <Slides>49</Slides>
  <Notes>48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Slide 1</vt:lpstr>
      <vt:lpstr>Objectives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Nonuniform Memory Access (NUMA)</vt:lpstr>
      <vt:lpstr>Nonuniform Memory Access (NUMA)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multilevel machines</dc:title>
  <dc:creator>cheryl</dc:creator>
  <cp:lastModifiedBy>Greg Franks</cp:lastModifiedBy>
  <cp:revision>664</cp:revision>
  <cp:lastPrinted>1601-01-01T00:00:00Z</cp:lastPrinted>
  <dcterms:created xsi:type="dcterms:W3CDTF">2008-07-21T18:02:15Z</dcterms:created>
  <dcterms:modified xsi:type="dcterms:W3CDTF">2012-11-14T01:28:03Z</dcterms:modified>
</cp:coreProperties>
</file>