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289" r:id="rId3"/>
    <p:sldId id="260" r:id="rId4"/>
    <p:sldId id="261" r:id="rId5"/>
    <p:sldId id="263" r:id="rId6"/>
    <p:sldId id="298" r:id="rId7"/>
    <p:sldId id="290" r:id="rId8"/>
    <p:sldId id="257" r:id="rId9"/>
    <p:sldId id="278" r:id="rId10"/>
    <p:sldId id="264" r:id="rId11"/>
    <p:sldId id="265" r:id="rId12"/>
    <p:sldId id="267" r:id="rId13"/>
    <p:sldId id="268" r:id="rId14"/>
    <p:sldId id="269" r:id="rId15"/>
    <p:sldId id="270" r:id="rId16"/>
    <p:sldId id="271" r:id="rId17"/>
    <p:sldId id="272" r:id="rId18"/>
    <p:sldId id="273" r:id="rId19"/>
    <p:sldId id="299" r:id="rId20"/>
    <p:sldId id="297" r:id="rId21"/>
    <p:sldId id="300" r:id="rId22"/>
    <p:sldId id="301" r:id="rId23"/>
    <p:sldId id="303" r:id="rId24"/>
    <p:sldId id="304" r:id="rId25"/>
    <p:sldId id="291" r:id="rId26"/>
    <p:sldId id="275" r:id="rId27"/>
    <p:sldId id="276" r:id="rId28"/>
    <p:sldId id="305" r:id="rId29"/>
    <p:sldId id="306" r:id="rId30"/>
    <p:sldId id="312" r:id="rId31"/>
    <p:sldId id="307" r:id="rId32"/>
    <p:sldId id="308" r:id="rId33"/>
    <p:sldId id="309" r:id="rId34"/>
    <p:sldId id="310" r:id="rId35"/>
    <p:sldId id="311" r:id="rId36"/>
    <p:sldId id="266" r:id="rId37"/>
    <p:sldId id="313" r:id="rId38"/>
    <p:sldId id="274" r:id="rId39"/>
    <p:sldId id="314" r:id="rId40"/>
    <p:sldId id="316" r:id="rId41"/>
    <p:sldId id="315" r:id="rId42"/>
    <p:sldId id="317" r:id="rId43"/>
    <p:sldId id="319" r:id="rId44"/>
    <p:sldId id="318" r:id="rId45"/>
    <p:sldId id="279" r:id="rId46"/>
    <p:sldId id="282" r:id="rId47"/>
    <p:sldId id="293" r:id="rId48"/>
    <p:sldId id="320" r:id="rId49"/>
    <p:sldId id="283" r:id="rId50"/>
    <p:sldId id="285" r:id="rId51"/>
    <p:sldId id="296" r:id="rId52"/>
    <p:sldId id="294" r:id="rId53"/>
    <p:sldId id="286" r:id="rId54"/>
    <p:sldId id="287" r:id="rId55"/>
    <p:sldId id="277" r:id="rId56"/>
    <p:sldId id="280" r:id="rId57"/>
    <p:sldId id="281" r:id="rId5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2" autoAdjust="0"/>
  </p:normalViewPr>
  <p:slideViewPr>
    <p:cSldViewPr>
      <p:cViewPr varScale="1">
        <p:scale>
          <a:sx n="87" d="100"/>
          <a:sy n="87" d="100"/>
        </p:scale>
        <p:origin x="-1308" y="-90"/>
      </p:cViewPr>
      <p:guideLst>
        <p:guide orient="horz" pos="2160"/>
        <p:guide pos="2880"/>
      </p:guideLst>
    </p:cSldViewPr>
  </p:slideViewPr>
  <p:outlineViewPr>
    <p:cViewPr>
      <p:scale>
        <a:sx n="33" d="100"/>
        <a:sy n="33" d="100"/>
      </p:scale>
      <p:origin x="0" y="347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40" y="-90"/>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641" cy="463571"/>
          </a:xfrm>
          <a:prstGeom prst="rect">
            <a:avLst/>
          </a:prstGeom>
        </p:spPr>
        <p:txBody>
          <a:bodyPr vert="horz" lIns="88002" tIns="44001" rIns="88002" bIns="44001" rtlCol="0"/>
          <a:lstStyle>
            <a:lvl1pPr algn="l">
              <a:defRPr sz="1200"/>
            </a:lvl1pPr>
          </a:lstStyle>
          <a:p>
            <a:endParaRPr lang="en-US"/>
          </a:p>
        </p:txBody>
      </p:sp>
      <p:sp>
        <p:nvSpPr>
          <p:cNvPr id="3" name="Date Placeholder 2"/>
          <p:cNvSpPr>
            <a:spLocks noGrp="1"/>
          </p:cNvSpPr>
          <p:nvPr>
            <p:ph type="dt" sz="quarter" idx="1"/>
          </p:nvPr>
        </p:nvSpPr>
        <p:spPr>
          <a:xfrm>
            <a:off x="3963541" y="0"/>
            <a:ext cx="3032641" cy="463571"/>
          </a:xfrm>
          <a:prstGeom prst="rect">
            <a:avLst/>
          </a:prstGeom>
        </p:spPr>
        <p:txBody>
          <a:bodyPr vert="horz" lIns="88002" tIns="44001" rIns="88002" bIns="44001" rtlCol="0"/>
          <a:lstStyle>
            <a:lvl1pPr algn="r">
              <a:defRPr sz="1200"/>
            </a:lvl1pPr>
          </a:lstStyle>
          <a:p>
            <a:fld id="{695AFBE5-E70C-4D76-8C0B-2254D3F0790D}" type="datetimeFigureOut">
              <a:rPr lang="en-US" smtClean="0"/>
              <a:pPr/>
              <a:t>9/6/2012</a:t>
            </a:fld>
            <a:endParaRPr lang="en-US"/>
          </a:p>
        </p:txBody>
      </p:sp>
      <p:sp>
        <p:nvSpPr>
          <p:cNvPr id="4" name="Footer Placeholder 3"/>
          <p:cNvSpPr>
            <a:spLocks noGrp="1"/>
          </p:cNvSpPr>
          <p:nvPr>
            <p:ph type="ftr" sz="quarter" idx="2"/>
          </p:nvPr>
        </p:nvSpPr>
        <p:spPr>
          <a:xfrm>
            <a:off x="0" y="8818595"/>
            <a:ext cx="3032641" cy="463571"/>
          </a:xfrm>
          <a:prstGeom prst="rect">
            <a:avLst/>
          </a:prstGeom>
        </p:spPr>
        <p:txBody>
          <a:bodyPr vert="horz" lIns="88002" tIns="44001" rIns="88002" bIns="44001" rtlCol="0" anchor="b"/>
          <a:lstStyle>
            <a:lvl1pPr algn="l">
              <a:defRPr sz="1200"/>
            </a:lvl1pPr>
          </a:lstStyle>
          <a:p>
            <a:endParaRPr lang="en-US"/>
          </a:p>
        </p:txBody>
      </p:sp>
      <p:sp>
        <p:nvSpPr>
          <p:cNvPr id="5" name="Slide Number Placeholder 4"/>
          <p:cNvSpPr>
            <a:spLocks noGrp="1"/>
          </p:cNvSpPr>
          <p:nvPr>
            <p:ph type="sldNum" sz="quarter" idx="3"/>
          </p:nvPr>
        </p:nvSpPr>
        <p:spPr>
          <a:xfrm>
            <a:off x="3963541" y="8818595"/>
            <a:ext cx="3032641" cy="463571"/>
          </a:xfrm>
          <a:prstGeom prst="rect">
            <a:avLst/>
          </a:prstGeom>
        </p:spPr>
        <p:txBody>
          <a:bodyPr vert="horz" lIns="88002" tIns="44001" rIns="88002" bIns="44001" rtlCol="0" anchor="b"/>
          <a:lstStyle>
            <a:lvl1pPr algn="r">
              <a:defRPr sz="1200"/>
            </a:lvl1pPr>
          </a:lstStyle>
          <a:p>
            <a:fld id="{F6A2C2E6-06A9-4D08-AAF2-829904B297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defTabSz="930437">
              <a:defRPr sz="1300"/>
            </a:lvl1pPr>
          </a:lstStyle>
          <a:p>
            <a:endParaRPr lang="en-US"/>
          </a:p>
        </p:txBody>
      </p:sp>
      <p:sp>
        <p:nvSpPr>
          <p:cNvPr id="4099" name="Rectangle 3"/>
          <p:cNvSpPr>
            <a:spLocks noGrp="1" noChangeArrowheads="1"/>
          </p:cNvSpPr>
          <p:nvPr>
            <p:ph type="dt" idx="1"/>
          </p:nvPr>
        </p:nvSpPr>
        <p:spPr bwMode="auto">
          <a:xfrm>
            <a:off x="3963541"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defTabSz="930437">
              <a:defRPr sz="1300"/>
            </a:lvl1pPr>
          </a:lstStyle>
          <a:p>
            <a:endParaRPr lang="en-US"/>
          </a:p>
        </p:txBody>
      </p:sp>
      <p:sp>
        <p:nvSpPr>
          <p:cNvPr id="41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0074" y="4410065"/>
            <a:ext cx="5597553" cy="4176744"/>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defTabSz="930437">
              <a:defRPr sz="1300"/>
            </a:lvl1pPr>
          </a:lstStyle>
          <a:p>
            <a:endParaRPr lang="en-US"/>
          </a:p>
        </p:txBody>
      </p:sp>
      <p:sp>
        <p:nvSpPr>
          <p:cNvPr id="4103" name="Rectangle 7"/>
          <p:cNvSpPr>
            <a:spLocks noGrp="1" noChangeArrowheads="1"/>
          </p:cNvSpPr>
          <p:nvPr>
            <p:ph type="sldNum" sz="quarter" idx="5"/>
          </p:nvPr>
        </p:nvSpPr>
        <p:spPr bwMode="auto">
          <a:xfrm>
            <a:off x="3963541"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defTabSz="930437">
              <a:defRPr sz="1300"/>
            </a:lvl1pPr>
          </a:lstStyle>
          <a:p>
            <a:fld id="{FF2B765B-C191-4C24-8E95-4693D6DCCF4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1xlinks.xform?id=murdocca3881c01-fig-0014"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ebster.cs.ucr.edu/AoA/Windows/HTML/SystemOrganizationa4.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D01E2-E97F-4B02-AF44-EBB142CD4C4F}" type="slidenum">
              <a:rPr lang="en-US"/>
              <a:pPr/>
              <a:t>1</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dirty="0" smtClean="0"/>
              <a:t>Course</a:t>
            </a:r>
            <a:r>
              <a:rPr lang="en-US" baseline="0" dirty="0" smtClean="0"/>
              <a:t> Outline 1</a:t>
            </a:r>
            <a:r>
              <a:rPr lang="en-US" baseline="30000" dirty="0" smtClean="0"/>
              <a:t>st</a:t>
            </a:r>
            <a:r>
              <a:rPr lang="en-US" baseline="0" dirty="0" smtClean="0"/>
              <a: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E9F5AF-8877-4282-B267-C4F8E971D8CC}" type="slidenum">
              <a:rPr lang="en-US"/>
              <a:pPr/>
              <a:t>10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t>The distinction between computer organization and computer architecture is not clear-cut. People hold different opinions. The division is not black-and-white.  Actually neither can stand alone – they are related terms. But it helps to organize some of the topics coming up, and one of the goals of this course is to establish a working knowledge of the industry vocabulary.</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268241-DC29-4A6B-B6FD-CB4F1C09E092}" type="slidenum">
              <a:rPr lang="en-US"/>
              <a:pPr/>
              <a:t>11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sz="1000" dirty="0"/>
              <a:t>References: Linda Null’s Book and </a:t>
            </a:r>
            <a:r>
              <a:rPr lang="en-US" sz="1000" dirty="0" err="1"/>
              <a:t>Murdocca</a:t>
            </a:r>
            <a:endParaRPr lang="en-US" sz="1000" dirty="0"/>
          </a:p>
          <a:p>
            <a:endParaRPr lang="en-US" sz="1000" dirty="0"/>
          </a:p>
          <a:p>
            <a:r>
              <a:rPr lang="en-US" sz="1000" dirty="0"/>
              <a:t>The text begins the history in 25000 BC with tally ticks as well as the Chinese abacus.</a:t>
            </a:r>
          </a:p>
          <a:p>
            <a:r>
              <a:rPr lang="en-US" sz="1000" dirty="0"/>
              <a:t>I don’t want to go that far back but you should read the chapter. It’s interesting.</a:t>
            </a:r>
          </a:p>
          <a:p>
            <a:endParaRPr lang="en-US" sz="1000" dirty="0"/>
          </a:p>
          <a:p>
            <a:r>
              <a:rPr lang="en-US" sz="1000" dirty="0"/>
              <a:t>Pascal used mechanical calculation</a:t>
            </a:r>
          </a:p>
          <a:p>
            <a:r>
              <a:rPr lang="en-US" sz="1000" dirty="0"/>
              <a:t>Babbage combine mechanical calculation with mechanical control … where control implies a sequence of operations (not just one), in other words, an algorithm.  However, it could run only one algorithm. </a:t>
            </a:r>
          </a:p>
          <a:p>
            <a:r>
              <a:rPr lang="en-US" sz="1000" dirty="0"/>
              <a:t>	Difference Engine could perform addition and subtraction of large tables of numbers, to be used in navigational systems. It was never actually built.</a:t>
            </a:r>
          </a:p>
          <a:p>
            <a:r>
              <a:rPr lang="en-US" sz="1000" dirty="0"/>
              <a:t>	Analytic Engine could also branch, and could be programmed using “punch cards”.  Again, it was never built.</a:t>
            </a:r>
          </a:p>
          <a:p>
            <a:r>
              <a:rPr lang="en-US" sz="1000" dirty="0"/>
              <a:t>Why weren’t they built ? Because technology did not exist to build the numerous cogs, wheels and gears needed with the required tolerances.</a:t>
            </a:r>
          </a:p>
          <a:p>
            <a:endParaRPr lang="en-US" sz="1000" dirty="0"/>
          </a:p>
          <a:p>
            <a:r>
              <a:rPr lang="en-US" sz="1000" dirty="0"/>
              <a:t>None of these were actually built, yet they constitute the forerunners of our computers, in terms of functions : input, output, store, calculate, sequence control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BBB48E-658D-4AD2-93E7-C1E59B38505D}" type="slidenum">
              <a:rPr lang="en-US"/>
              <a:pPr/>
              <a:t>12</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Reference: Linda Null’s book.</a:t>
            </a:r>
          </a:p>
          <a:p>
            <a:endParaRPr lang="en-US"/>
          </a:p>
          <a:p>
            <a:r>
              <a:rPr lang="en-US"/>
              <a:t>There were many branches of history, but three names stand out.</a:t>
            </a:r>
          </a:p>
          <a:p>
            <a:endParaRPr lang="en-US"/>
          </a:p>
          <a:p>
            <a:r>
              <a:rPr lang="en-US"/>
              <a:t>Atanasof built the ABC (Atanasoff Berry Computer).</a:t>
            </a:r>
          </a:p>
          <a:p>
            <a:r>
              <a:rPr lang="en-US"/>
              <a:t>Mauchly and Eckert were two principal leads on the ENIAC project.</a:t>
            </a:r>
          </a:p>
          <a:p>
            <a:r>
              <a:rPr lang="en-US"/>
              <a:t>There was a lawsuit in 1988 as to who should get the patent and credit for the first electronic computer because although the ABC was limited in application, it did contain many of the same functional units as the ENIAC.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5DCFA-9E92-463F-9056-567D5CB9D6E6}" type="slidenum">
              <a:rPr lang="en-US"/>
              <a:pPr/>
              <a:t>13</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a:p>
            <a:r>
              <a:rPr lang="en-US"/>
              <a:t>The ENIAC is generally regarded as the first electronic (general-purpose) computer.</a:t>
            </a:r>
          </a:p>
          <a:p>
            <a:r>
              <a:rPr lang="en-US"/>
              <a:t>The ENIAC was built during (actually after) WWII for calculating ballistic trajectories. It shortened calculations from 20 hour to 30 seconds.  The computer was born!</a:t>
            </a:r>
          </a:p>
          <a:p>
            <a:endParaRPr lang="en-US"/>
          </a:p>
          <a:p>
            <a:r>
              <a:rPr lang="en-US"/>
              <a:t>But : </a:t>
            </a:r>
          </a:p>
          <a:p>
            <a:r>
              <a:rPr lang="en-US"/>
              <a:t>	Programming it and entering data was done through switches and pulling cables. Need some way to store the program.</a:t>
            </a:r>
          </a:p>
          <a:p>
            <a:r>
              <a:rPr lang="en-US"/>
              <a:t>	The architecture was built on decimal arithmetic, with each digit represented by 10 vacuum tubes.  </a:t>
            </a:r>
          </a:p>
          <a:p>
            <a:r>
              <a:rPr lang="en-US"/>
              <a:t>	Vacuum tubes were large, full of heat, prone to blowout …</a:t>
            </a:r>
          </a:p>
          <a:p>
            <a:endParaRPr lang="en-US"/>
          </a:p>
          <a:p>
            <a:r>
              <a:rPr lang="en-US"/>
              <a:t>Now before we leave the ENIAC, it should be said (and it’s in the text) that another famous person originally worked on the ENIAC project but wasn’t part of the end result. Van Neumann. Hold onto that name for now.</a:t>
            </a:r>
          </a:p>
          <a:p>
            <a:endParaRPr lang="en-US"/>
          </a:p>
          <a:p>
            <a:endParaRPr lang="en-US"/>
          </a:p>
          <a:p>
            <a:endParaRPr lang="en-US"/>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6D3C4-30A1-4589-890E-C335FEF07AFE}" type="slidenum">
              <a:rPr lang="en-US"/>
              <a:pPr/>
              <a:t>14</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marL="220005" indent="-220005"/>
            <a:endParaRPr lang="en-US" dirty="0"/>
          </a:p>
          <a:p>
            <a:pPr marL="220005" indent="-220005"/>
            <a:endParaRPr lang="en-US" dirty="0"/>
          </a:p>
          <a:p>
            <a:pPr marL="220005" indent="-220005"/>
            <a:r>
              <a:rPr lang="en-US" dirty="0"/>
              <a:t>Last line: Obviously, computers were mostly owned by universities, governments and large businesses.</a:t>
            </a:r>
          </a:p>
          <a:p>
            <a:pPr marL="220005" indent="-220005"/>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38C41-5C54-4D5B-8F8A-E49B80C334A1}" type="slidenum">
              <a:rPr lang="en-US"/>
              <a:pPr/>
              <a:t>15</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a:p>
            <a:r>
              <a:rPr lang="en-US"/>
              <a:t>Poor Kilby, he used the wrong material. Noyce did his six months after Kilby, but is credited with the explosion accompanying ICs.</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797D7-1CD7-4D05-A586-A9B871A1DE67}" type="slidenum">
              <a:rPr lang="en-US"/>
              <a:pPr/>
              <a:t>16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t>From 1980, the level of integration simply increased.</a:t>
            </a:r>
          </a:p>
          <a:p>
            <a:endParaRPr lang="en-US"/>
          </a:p>
          <a:p>
            <a:r>
              <a:rPr lang="en-US"/>
              <a:t>In 1997, to commemorate the 50</a:t>
            </a:r>
            <a:r>
              <a:rPr lang="en-US" baseline="30000"/>
              <a:t>th</a:t>
            </a:r>
            <a:r>
              <a:rPr lang="en-US"/>
              <a:t> anniversary of the ENIAC’s 1</a:t>
            </a:r>
            <a:r>
              <a:rPr lang="en-US" baseline="30000"/>
              <a:t>st</a:t>
            </a:r>
            <a:r>
              <a:rPr lang="en-US"/>
              <a:t> appearance, a group of student at the University of Pennsylvania constructed a single-chip equivalent of the ENIAC. The 1800 square foot, 30 ton beast that required 174 kilowatts of power was reduced to a chip the size of a thumbnail.</a:t>
            </a:r>
          </a:p>
          <a:p>
            <a:endParaRPr lang="en-US"/>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29639-E05D-47A2-8B0D-7AA469DC5A34}"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a:p>
            <a:r>
              <a:rPr lang="en-US"/>
              <a:t>Moore only intended this to last 10 years.  It has held for almost 40 years although it is held that the number of transistors doubles every 18 months (60% increase in transistor count per year).</a:t>
            </a:r>
          </a:p>
          <a:p>
            <a:endParaRPr lang="en-US"/>
          </a:p>
          <a:p>
            <a:r>
              <a:rPr lang="en-US"/>
              <a:t>Many people believe it will hold into the 2010’s or 2020 at which time transistors will consist of few too atoms to be reliable.  However advances in quantum computing may make it possible by then to store 1 bit using the spin of a single electron!!!</a:t>
            </a:r>
          </a:p>
          <a:p>
            <a:r>
              <a:rPr lang="en-US"/>
              <a:t>	…. OR computers will shift to a radically new technology, fashioned around organic computing.</a:t>
            </a:r>
          </a:p>
          <a:p>
            <a:r>
              <a:rPr lang="en-US"/>
              <a:t>That will be Generation 5 … your lifetime!</a:t>
            </a:r>
          </a:p>
          <a:p>
            <a:endParaRPr lang="en-US"/>
          </a:p>
          <a:p>
            <a:r>
              <a:rPr lang="en-US"/>
              <a:t>But let’s review the present day …</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F27235-ADAC-427F-8BA5-11F4C7BE4F41}" type="slidenum">
              <a:rPr lang="en-US"/>
              <a:pPr/>
              <a:t>18</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a:lnSpc>
                <a:spcPct val="90000"/>
              </a:lnSpc>
            </a:pPr>
            <a:r>
              <a:rPr lang="en-US" sz="1000" dirty="0"/>
              <a:t>The second way of Moore’s law is also known as Rock’s Law, proposed by an early Intel capitalist Arthur Rock.</a:t>
            </a:r>
          </a:p>
          <a:p>
            <a:pPr>
              <a:lnSpc>
                <a:spcPct val="90000"/>
              </a:lnSpc>
            </a:pPr>
            <a:r>
              <a:rPr lang="en-US" sz="1000" dirty="0"/>
              <a:t>Rock’s law is a corollary “ The cost of capital equipment to build semiconductors will double every four years”</a:t>
            </a:r>
          </a:p>
          <a:p>
            <a:pPr lvl="1">
              <a:lnSpc>
                <a:spcPct val="90000"/>
              </a:lnSpc>
              <a:buFontTx/>
              <a:buChar char="•"/>
            </a:pPr>
            <a:r>
              <a:rPr lang="en-US" sz="1000" dirty="0"/>
              <a:t>From his point as a financier, he saw the price tag of new chip facilities escalate from 12000 in 1968 to 12 million in late 1990. </a:t>
            </a:r>
          </a:p>
          <a:p>
            <a:pPr lvl="1">
              <a:lnSpc>
                <a:spcPct val="90000"/>
              </a:lnSpc>
              <a:buFontTx/>
              <a:buChar char="•"/>
            </a:pPr>
            <a:r>
              <a:rPr lang="en-US" sz="1000" dirty="0"/>
              <a:t>In 2005, the cost of building a new chip plant was nearing 3 billion.</a:t>
            </a:r>
          </a:p>
          <a:p>
            <a:pPr lvl="1">
              <a:lnSpc>
                <a:spcPct val="90000"/>
              </a:lnSpc>
              <a:buFontTx/>
              <a:buChar char="•"/>
            </a:pPr>
            <a:r>
              <a:rPr lang="en-US" sz="1000" dirty="0"/>
              <a:t>At this rate, by 2035, not only will the size of a memory element be smaller than an atom, but it would also require the entire wealth of the world to build a single chip!</a:t>
            </a:r>
          </a:p>
          <a:p>
            <a:pPr lvl="1">
              <a:lnSpc>
                <a:spcPct val="90000"/>
              </a:lnSpc>
              <a:buFontTx/>
              <a:buChar char="•"/>
            </a:pPr>
            <a:endParaRPr lang="en-US" sz="1000" dirty="0"/>
          </a:p>
          <a:p>
            <a:pPr>
              <a:lnSpc>
                <a:spcPct val="90000"/>
              </a:lnSpc>
              <a:buFontTx/>
              <a:buChar char="•"/>
            </a:pPr>
            <a:r>
              <a:rPr lang="en-US" sz="1000" dirty="0"/>
              <a:t>Ultimately, Moore’s and Rock’s law demonstrate one of the fundamental tensions in computer architectural design: cost, technological capability (</a:t>
            </a:r>
            <a:r>
              <a:rPr lang="en-US" sz="1000" dirty="0" err="1"/>
              <a:t>eg</a:t>
            </a:r>
            <a:r>
              <a:rPr lang="en-US" sz="1000" dirty="0"/>
              <a:t>. Babbage didn’t have the technology to build his gears) and function.</a:t>
            </a:r>
          </a:p>
          <a:p>
            <a:pPr>
              <a:lnSpc>
                <a:spcPct val="90000"/>
              </a:lnSpc>
            </a:pPr>
            <a:endParaRPr lang="en-US" sz="1000" dirty="0"/>
          </a:p>
          <a:p>
            <a:pPr>
              <a:lnSpc>
                <a:spcPct val="90000"/>
              </a:lnSpc>
            </a:pPr>
            <a:r>
              <a:rPr lang="en-US" sz="1000" dirty="0"/>
              <a:t>With the trends, note that integration allows us to support polar markets:</a:t>
            </a:r>
          </a:p>
          <a:p>
            <a:pPr lvl="1">
              <a:lnSpc>
                <a:spcPct val="90000"/>
              </a:lnSpc>
              <a:buFontTx/>
              <a:buChar char="•"/>
            </a:pPr>
            <a:r>
              <a:rPr lang="en-US" sz="1000" dirty="0"/>
              <a:t>Personal computing versus enterprise computing.  The 1980-2000 was marked by the distribution of computers to every desk. Everyone needs a computer. The challenge was to network.  A current trend is to “CLOUD COMPUTING” where we return ESSENTIALLY to the mainframe, except now the mainframe is just “out there” (not owned by a company, but by a service provider)</a:t>
            </a:r>
          </a:p>
          <a:p>
            <a:pPr lvl="1">
              <a:lnSpc>
                <a:spcPct val="90000"/>
              </a:lnSpc>
              <a:buFontTx/>
              <a:buChar char="•"/>
            </a:pPr>
            <a:r>
              <a:rPr lang="en-US" sz="1000" dirty="0"/>
              <a:t>Embedded versus enterprise computing: Systems are getting smaller and more pervasive. Systems are getting larger and more dominant (banking, aviation, government, WEATHER PREDICTION)</a:t>
            </a:r>
          </a:p>
          <a:p>
            <a:pPr lvl="1">
              <a:lnSpc>
                <a:spcPct val="90000"/>
              </a:lnSpc>
              <a:buFontTx/>
              <a:buChar char="•"/>
            </a:pPr>
            <a:endParaRPr lang="en-US" sz="10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Tanenbaum</a:t>
            </a:r>
            <a:endParaRPr lang="en-US" dirty="0" smtClean="0"/>
          </a:p>
          <a:p>
            <a:endParaRPr lang="en-US" dirty="0" smtClean="0"/>
          </a:p>
          <a:p>
            <a:r>
              <a:rPr lang="en-US" dirty="0" smtClean="0"/>
              <a:t>Server is really just a beefed up personal computer (from an architectural viewpoint) – faster, bigger, more disk space and possible faster network connection.</a:t>
            </a:r>
          </a:p>
          <a:p>
            <a:endParaRPr lang="en-US" dirty="0" smtClean="0"/>
          </a:p>
          <a:p>
            <a:r>
              <a:rPr lang="en-US" dirty="0" smtClean="0"/>
              <a:t>Mainframe: For the most part, they are not much faster than powerful servers, but they always have more I/O capacity and are often</a:t>
            </a:r>
            <a:r>
              <a:rPr lang="en-US" baseline="0" dirty="0" smtClean="0"/>
              <a:t> equipped with vast disk farms, often holding thousands of gigabytes of data. While expensive, they are often kept running due to the immense investment in software, data, operating procedures and personnel they represent.</a:t>
            </a:r>
          </a:p>
          <a:p>
            <a:r>
              <a:rPr lang="en-US" baseline="0" dirty="0" smtClean="0"/>
              <a:t>  So, mostly for legacy, although the Internet is breathing new life as they are being used for Internet servers that need massive number of e-commerce transactions per second : combination of high I/O rate and large databases match the mainframe’s suite of features.</a:t>
            </a:r>
          </a:p>
          <a:p>
            <a:endParaRPr lang="en-US" baseline="0" dirty="0" smtClean="0"/>
          </a:p>
          <a:p>
            <a:r>
              <a:rPr lang="en-US" baseline="0" dirty="0" smtClean="0"/>
              <a:t>What about supercomputers – the mainframe “cousin” that have super-fast CPUs. Now mostly replaced by clusters with very fast memory – memory is often the bottleneck and parallelism addresses the computational speed need.</a:t>
            </a:r>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0007C4-2274-4310-A732-D093679ED8B0}" type="slidenum">
              <a:rPr lang="en-US"/>
              <a:pPr/>
              <a:t>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I want to assure that the topics I have chosen and the texts are those that meet the standard set by the IEEE and ACM.</a:t>
            </a:r>
          </a:p>
          <a:p>
            <a:endParaRPr lang="en-US"/>
          </a:p>
          <a:p>
            <a:r>
              <a:rPr lang="en-US"/>
              <a:t>Consequently, the course should provide you with a suitable background in order to meet some of your degree requirements.</a:t>
            </a:r>
          </a:p>
          <a:p>
            <a:endParaRPr lang="en-US"/>
          </a:p>
          <a:p>
            <a:r>
              <a:rPr lang="en-US"/>
              <a:t>Don’t tell them yet (let them read the Murdocca text) but there are online tests.</a:t>
            </a:r>
          </a:p>
          <a:p>
            <a:endParaRPr lang="en-US"/>
          </a:p>
          <a:p>
            <a:r>
              <a:rPr lang="en-US"/>
              <a:t>Graduate Record Examinations:</a:t>
            </a:r>
          </a:p>
          <a:p>
            <a:r>
              <a:rPr lang="en-US"/>
              <a:t>   General Test: Measure veral reasoning, quantitative reasoning and critical thinking and analytical writing skills. </a:t>
            </a:r>
          </a:p>
          <a:p>
            <a:r>
              <a:rPr lang="en-US"/>
              <a:t>   GRE Subject Test: Gauges undergraduate achievement in specific field of study.</a:t>
            </a:r>
          </a:p>
          <a:p>
            <a:endParaRPr lang="en-US"/>
          </a:p>
          <a:p>
            <a:r>
              <a:rPr lang="en-US"/>
              <a:t>http://www.ets.org/Media/Tests/GRE/pdf/CompSci.pdf</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42B41-B000-496F-BAF0-3F2A7FC242F9}" type="slidenum">
              <a:rPr lang="en-US"/>
              <a:pPr/>
              <a:t>25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AAE-2D09-4409-AE00-294AF2B5724F}" type="slidenum">
              <a:rPr lang="en-US"/>
              <a:pPr/>
              <a:t>26</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sz="1000" dirty="0"/>
              <a:t>Review each part…</a:t>
            </a:r>
          </a:p>
          <a:p>
            <a:endParaRPr lang="en-US" sz="1000" dirty="0"/>
          </a:p>
          <a:p>
            <a:r>
              <a:rPr lang="en-US" sz="1000" dirty="0"/>
              <a:t>Systems: Mathematical foundation where a system (</a:t>
            </a:r>
            <a:r>
              <a:rPr lang="en-US" sz="1000" dirty="0" err="1"/>
              <a:t>Laplace,Fourier,Z</a:t>
            </a:r>
            <a:r>
              <a:rPr lang="en-US" sz="1000" dirty="0"/>
              <a:t>) transforms inputs into outputs.</a:t>
            </a:r>
          </a:p>
          <a:p>
            <a:r>
              <a:rPr lang="en-US" sz="1000" dirty="0"/>
              <a:t>	Each program is a system transformation!</a:t>
            </a:r>
          </a:p>
          <a:p>
            <a:endParaRPr lang="en-US" sz="1000" dirty="0"/>
          </a:p>
          <a:p>
            <a:r>
              <a:rPr lang="en-US" sz="1000" dirty="0"/>
              <a:t>The execution of a </a:t>
            </a:r>
            <a:r>
              <a:rPr lang="en-US" sz="1000" b="1" dirty="0"/>
              <a:t>stored program</a:t>
            </a:r>
            <a:r>
              <a:rPr lang="en-US" sz="1000" dirty="0"/>
              <a:t> is the most important aspect of the von Neumann model. A program is stored in the computer's memory along with the data to be processed. Although we now take this for granted, prior to the development of the stored-program computer, programs were stored on external media, such as </a:t>
            </a:r>
            <a:r>
              <a:rPr lang="en-US" sz="1000" dirty="0" err="1"/>
              <a:t>plugboards</a:t>
            </a:r>
            <a:r>
              <a:rPr lang="en-US" sz="1000" dirty="0"/>
              <a:t> or punched cards or tape. In the stored-program computer the program can be manipulated as if it is data. This gave rise to compilers and operating systems, and makes possible the great versatility of the modern computer as we know it today. </a:t>
            </a:r>
          </a:p>
          <a:p>
            <a:endParaRPr lang="en-US" sz="1000" dirty="0"/>
          </a:p>
          <a:p>
            <a:r>
              <a:rPr lang="en-US" sz="1000" dirty="0"/>
              <a:t>Original model has evolved a bit …</a:t>
            </a:r>
          </a:p>
          <a:p>
            <a:pPr>
              <a:buFontTx/>
              <a:buChar char="•"/>
            </a:pPr>
            <a:r>
              <a:rPr lang="en-US" sz="1000" dirty="0"/>
              <a:t> Encapsulation of ALU and Control Unit</a:t>
            </a:r>
          </a:p>
          <a:p>
            <a:pPr>
              <a:buFontTx/>
              <a:buChar char="•"/>
            </a:pPr>
            <a:r>
              <a:rPr lang="en-US" sz="1000" dirty="0"/>
              <a:t>Unification of interfaces into single </a:t>
            </a:r>
            <a:r>
              <a:rPr lang="en-US" sz="1000" b="1" dirty="0"/>
              <a:t>shared</a:t>
            </a:r>
            <a:r>
              <a:rPr lang="en-US" sz="1000" dirty="0"/>
              <a:t> bus.</a:t>
            </a:r>
          </a:p>
          <a:p>
            <a:pPr>
              <a:buFontTx/>
              <a:buChar char="•"/>
            </a:pPr>
            <a:r>
              <a:rPr lang="en-US" sz="1000" dirty="0"/>
              <a:t>Together, they lead to the notion of a </a:t>
            </a:r>
            <a:r>
              <a:rPr lang="en-US" sz="1000" b="1" dirty="0"/>
              <a:t>CENTRAL</a:t>
            </a:r>
            <a:r>
              <a:rPr lang="en-US" sz="1000" dirty="0"/>
              <a:t> processing unit (served by memory and I/O)</a:t>
            </a:r>
          </a:p>
          <a:p>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C299D-CFD7-4708-BF7A-E12691B2EA14}" type="slidenum">
              <a:rPr lang="en-US"/>
              <a:pPr/>
              <a:t>27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Although the von Neumann model prevails in modern computers, it has been streamlined. </a:t>
            </a:r>
            <a:r>
              <a:rPr lang="en-US">
                <a:hlinkClick r:id="rId3"/>
              </a:rPr>
              <a:t>Figure 1-14</a:t>
            </a:r>
            <a:r>
              <a:rPr lang="en-US"/>
              <a:t> shows the system bus model of a computer system. This model decomposes a computer system into three subunits: CPU, Memory, and Input/Output (I/O). This refinement of the von Neumann model combines the ALU and the control unit into one functional unit, the CPU. The input and output units are also combined into a single I/O unit. </a:t>
            </a:r>
          </a:p>
          <a:p>
            <a:endParaRPr lang="en-US"/>
          </a:p>
          <a:p>
            <a:r>
              <a:rPr lang="en-US"/>
              <a:t>AND the shared bus interface!</a:t>
            </a:r>
          </a:p>
          <a:p>
            <a:endParaRPr lang="en-US"/>
          </a:p>
          <a:p>
            <a:r>
              <a:rPr lang="en-US"/>
              <a:t>Buses are made up of collections of wires that are grouped by function.</a:t>
            </a:r>
          </a:p>
          <a:p>
            <a:pPr>
              <a:buFontTx/>
              <a:buChar char="•"/>
            </a:pPr>
            <a:r>
              <a:rPr lang="en-US"/>
              <a:t>Review : Address</a:t>
            </a:r>
          </a:p>
          <a:p>
            <a:pPr>
              <a:buFontTx/>
              <a:buChar char="•"/>
            </a:pPr>
            <a:r>
              <a:rPr lang="en-US"/>
              <a:t>Notice the direction: Data and Control are bidirectional, address is unidirectional</a:t>
            </a:r>
          </a:p>
          <a:p>
            <a:pPr>
              <a:buFontTx/>
              <a:buChar char="•"/>
            </a:pPr>
            <a:r>
              <a:rPr lang="en-US"/>
              <a:t>Shared between devices, so we need some way to coordinate.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91A96C4-0CE8-4CDE-9778-736EDCE28F6C}" type="slidenum">
              <a:rPr lang="en-US" smtClean="0"/>
              <a:pPr/>
              <a:t>28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232567" indent="-232567"/>
            <a:r>
              <a:rPr lang="en-US" sz="1100" dirty="0" smtClean="0"/>
              <a:t>Virtually all contemporary computer designs are based on the concepts developed by von Neumann. Same System Bus model as before, but with some internal components now shown. (Names shown are generic and will vary depending on the particular processor you are using, although the concepts are all the same)</a:t>
            </a:r>
          </a:p>
          <a:p>
            <a:pPr marL="232567" indent="-232567"/>
            <a:endParaRPr lang="en-US" sz="1100" dirty="0" smtClean="0">
              <a:solidFill>
                <a:schemeClr val="accent2"/>
              </a:solidFill>
            </a:endParaRPr>
          </a:p>
          <a:p>
            <a:pPr marL="232567" indent="-232567">
              <a:buFontTx/>
              <a:buAutoNum type="arabicPeriod"/>
            </a:pPr>
            <a:r>
              <a:rPr lang="en-US" sz="1100" dirty="0" smtClean="0">
                <a:solidFill>
                  <a:schemeClr val="accent2"/>
                </a:solidFill>
              </a:rPr>
              <a:t>Stored Program Concept:</a:t>
            </a:r>
            <a:r>
              <a:rPr lang="en-US" sz="1100" dirty="0" smtClean="0"/>
              <a:t> Data &amp; instructions are stored in a read-write memory</a:t>
            </a:r>
          </a:p>
          <a:p>
            <a:pPr marL="232567" indent="-232567">
              <a:buFontTx/>
              <a:buAutoNum type="arabicPeriod"/>
            </a:pPr>
            <a:r>
              <a:rPr lang="en-US" sz="1100" dirty="0" smtClean="0"/>
              <a:t>Contents of memory are accessible by location (address) = { read, write }</a:t>
            </a:r>
          </a:p>
          <a:p>
            <a:pPr marL="697701" lvl="1" indent="-232567">
              <a:buFontTx/>
              <a:buChar char="•"/>
            </a:pPr>
            <a:r>
              <a:rPr lang="en-US" sz="1100" dirty="0" smtClean="0"/>
              <a:t> Memory: Notice the addresses on the right side, showing memory as an array of Byte locations from 0 to n-1.</a:t>
            </a:r>
          </a:p>
          <a:p>
            <a:pPr marL="697701" lvl="1" indent="-232567">
              <a:buFontTx/>
              <a:buChar char="•"/>
            </a:pPr>
            <a:r>
              <a:rPr lang="en-US" sz="1100" dirty="0" smtClean="0"/>
              <a:t>By convention: Width of memory cell is 1 byte (8 bits wide)</a:t>
            </a:r>
          </a:p>
          <a:p>
            <a:pPr marL="697701" lvl="1" indent="-232567">
              <a:buFontTx/>
              <a:buChar char="•"/>
            </a:pPr>
            <a:r>
              <a:rPr lang="en-US" sz="1100" dirty="0" smtClean="0"/>
              <a:t>Data widths = 16,32, 64 …. Implemented as sequentially addressed cells</a:t>
            </a:r>
          </a:p>
          <a:p>
            <a:pPr marL="232567" indent="-232567">
              <a:buFontTx/>
              <a:buAutoNum type="arabicPeriod"/>
            </a:pPr>
            <a:r>
              <a:rPr lang="en-US" sz="1100" dirty="0" smtClean="0"/>
              <a:t>Execution occurs in a sequential version (unless explicitly modified) </a:t>
            </a:r>
          </a:p>
          <a:p>
            <a:pPr marL="697701" lvl="1" indent="-232567">
              <a:buFontTx/>
              <a:buChar char="•"/>
            </a:pPr>
            <a:r>
              <a:rPr lang="en-US" sz="1100" dirty="0" smtClean="0"/>
              <a:t>Consequence: In the CPU, we see Execution Unit as well as PC, IR</a:t>
            </a:r>
          </a:p>
          <a:p>
            <a:pPr marL="232567" indent="-232567">
              <a:buFontTx/>
              <a:buChar char="•"/>
            </a:pPr>
            <a:r>
              <a:rPr lang="en-US" sz="1100" dirty="0" smtClean="0"/>
              <a:t>I/O : </a:t>
            </a:r>
          </a:p>
          <a:p>
            <a:pPr marL="232567" indent="-232567">
              <a:buFontTx/>
              <a:buChar char="•"/>
            </a:pPr>
            <a:r>
              <a:rPr lang="en-US" sz="1100" dirty="0" smtClean="0"/>
              <a:t>Notice the centrality of the CPU.</a:t>
            </a:r>
          </a:p>
          <a:p>
            <a:pPr marL="232567" indent="-232567">
              <a:buFontTx/>
              <a:buChar char="•"/>
            </a:pPr>
            <a:endParaRPr lang="en-US" sz="1100" dirty="0" smtClean="0"/>
          </a:p>
          <a:p>
            <a:pPr marL="232567" indent="-232567"/>
            <a:r>
              <a:rPr lang="en-US" sz="1100" dirty="0" smtClean="0"/>
              <a:t>Notes on Execution Unit are concerned with registers INSIDE execution unit (Inside not shown).  These </a:t>
            </a:r>
            <a:r>
              <a:rPr lang="en-US" sz="1100" b="1" i="1" dirty="0" smtClean="0"/>
              <a:t>programming registers</a:t>
            </a:r>
            <a:r>
              <a:rPr lang="en-US" sz="1100" dirty="0" smtClean="0"/>
              <a:t> differ from machine to machine, and are part of a machine’s ISA.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smtClean="0"/>
              <a:t>Page 53,</a:t>
            </a:r>
            <a:r>
              <a:rPr lang="en-US" baseline="0" dirty="0" smtClean="0"/>
              <a:t> Modern Processor Design (</a:t>
            </a:r>
            <a:r>
              <a:rPr lang="en-US" baseline="0" dirty="0" err="1" smtClean="0"/>
              <a:t>Shen</a:t>
            </a:r>
            <a:r>
              <a:rPr lang="en-US" baseline="0" dirty="0" smtClean="0"/>
              <a:t> &amp; </a:t>
            </a:r>
            <a:r>
              <a:rPr lang="en-US" baseline="0" dirty="0" err="1" smtClean="0"/>
              <a:t>Lipasti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a:t>
            </a:r>
            <a:r>
              <a:rPr lang="en-US" baseline="0" dirty="0" smtClean="0"/>
              <a:t> to talk about measuring the performance of a processor.</a:t>
            </a:r>
          </a:p>
          <a:p>
            <a:r>
              <a:rPr lang="en-US" baseline="0" dirty="0" smtClean="0"/>
              <a:t>These times are the components…</a:t>
            </a:r>
          </a:p>
          <a:p>
            <a:endParaRPr lang="en-US" baseline="0" dirty="0" smtClean="0"/>
          </a:p>
          <a:p>
            <a:r>
              <a:rPr lang="en-US" baseline="0" dirty="0" smtClean="0"/>
              <a:t>Machine Cycles – Remember the D flip-flop</a:t>
            </a:r>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92E80D4-21F8-4994-8E35-5E7AA3A2DB3D}" type="slidenum">
              <a:rPr lang="en-US" smtClean="0"/>
              <a:pPr/>
              <a:t>31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Null &amp; Lobur, page 186</a:t>
            </a:r>
          </a:p>
          <a:p>
            <a:pPr eaLnBrk="1" hangingPunct="1"/>
            <a:endParaRPr lang="en-US" smtClean="0"/>
          </a:p>
          <a:p>
            <a:pPr eaLnBrk="1" hangingPunct="1"/>
            <a:r>
              <a:rPr lang="en-US" smtClean="0"/>
              <a:t>A brief introducti</a:t>
            </a:r>
          </a:p>
          <a:p>
            <a:pPr eaLnBrk="1" hangingPunct="1"/>
            <a:endParaRPr lang="en-US" smtClean="0"/>
          </a:p>
          <a:p>
            <a:pPr eaLnBrk="1" hangingPunct="1"/>
            <a:r>
              <a:rPr lang="en-US" smtClean="0"/>
              <a:t>Intel 8086 and 8088: 16-bit machines</a:t>
            </a:r>
          </a:p>
          <a:p>
            <a:pPr eaLnBrk="1" hangingPunct="1"/>
            <a:r>
              <a:rPr lang="en-US" smtClean="0"/>
              <a:t>80286: also a 16-bit machine with the advantage of a larger address space</a:t>
            </a:r>
          </a:p>
          <a:p>
            <a:pPr eaLnBrk="1" hangingPunct="1"/>
            <a:r>
              <a:rPr lang="en-US" smtClean="0"/>
              <a:t>80386: 32-bit machine; all the subsequent machines have essentially the same 32-bit architecture as the 80386, called IA-32</a:t>
            </a:r>
          </a:p>
          <a:p>
            <a:pPr eaLnBrk="1" hangingPunct="1"/>
            <a:r>
              <a:rPr lang="en-US" smtClean="0"/>
              <a:t>Pentium II: memory divided into 16,834 segments</a:t>
            </a:r>
          </a:p>
          <a:p>
            <a:pPr lvl="1" eaLnBrk="1" hangingPunct="1"/>
            <a:r>
              <a:rPr lang="en-US" smtClean="0"/>
              <a:t>Every byte has its own address</a:t>
            </a:r>
          </a:p>
          <a:p>
            <a:pPr lvl="1" eaLnBrk="1" hangingPunct="1"/>
            <a:r>
              <a:rPr lang="en-US" smtClean="0"/>
              <a:t>Words are of 32 bits long stored in little-endian format</a:t>
            </a:r>
          </a:p>
          <a:p>
            <a:pPr eaLnBrk="1" hangingPunct="1"/>
            <a:r>
              <a:rPr lang="en-US" smtClean="0"/>
              <a:t>on to give background required for ISA, from the </a:t>
            </a:r>
            <a:r>
              <a:rPr lang="en-US" b="1" smtClean="0"/>
              <a:t>Programmer’s Perspective</a:t>
            </a:r>
            <a:r>
              <a:rPr lang="en-US" smtClean="0"/>
              <a:t>. Complete </a:t>
            </a:r>
            <a:r>
              <a:rPr lang="en-US" b="1" smtClean="0"/>
              <a:t>hardware</a:t>
            </a:r>
            <a:r>
              <a:rPr lang="en-US" smtClean="0"/>
              <a:t> details in a later lecture.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DE14931-8610-4AD8-ABD3-EFB1C5684AA8}" type="slidenum">
              <a:rPr lang="en-US" smtClean="0"/>
              <a:pPr/>
              <a:t>32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A digression about performance (to help underpin coming discussion on ISA design: length of instructions)…</a:t>
            </a:r>
          </a:p>
          <a:p>
            <a:pPr eaLnBrk="1" hangingPunct="1"/>
            <a:endParaRPr lang="en-US" dirty="0" smtClean="0"/>
          </a:p>
          <a:p>
            <a:pPr eaLnBrk="1" hangingPunct="1"/>
            <a:r>
              <a:rPr lang="en-US" dirty="0" smtClean="0"/>
              <a:t>Comer, page 56</a:t>
            </a:r>
          </a:p>
          <a:p>
            <a:pPr eaLnBrk="1" hangingPunct="1"/>
            <a:r>
              <a:rPr lang="en-US" dirty="0" smtClean="0"/>
              <a:t>Null &amp; </a:t>
            </a:r>
            <a:r>
              <a:rPr lang="en-US" dirty="0" err="1" smtClean="0"/>
              <a:t>Lobur</a:t>
            </a:r>
            <a:r>
              <a:rPr lang="en-US" dirty="0" smtClean="0"/>
              <a:t>, page 184</a:t>
            </a:r>
          </a:p>
          <a:p>
            <a:pPr eaLnBrk="1" hangingPunct="1"/>
            <a:endParaRPr lang="en-US" dirty="0" smtClean="0"/>
          </a:p>
          <a:p>
            <a:r>
              <a:rPr lang="en-US" dirty="0" smtClean="0"/>
              <a:t>Memory access is one of the most common CPU activities. Memory access is definitely an operation synchronized around the system clock or some </a:t>
            </a:r>
            <a:r>
              <a:rPr lang="en-US" dirty="0" err="1" smtClean="0"/>
              <a:t>submultiple</a:t>
            </a:r>
            <a:r>
              <a:rPr lang="en-US" dirty="0" smtClean="0"/>
              <a:t> of the system clock. That is, reading a value from memory or writing a value to memory occurs no more often than once every clock cycle. Indeed, on many 80x86 processors, it takes several clock cycles to access a memory location. The </a:t>
            </a:r>
            <a:r>
              <a:rPr lang="en-US" i="1" dirty="0" smtClean="0"/>
              <a:t>memory access time</a:t>
            </a:r>
            <a:r>
              <a:rPr lang="en-US" dirty="0" smtClean="0"/>
              <a:t> is the number of clock cycles the system requires to access a memory location; this is an important value since longer memory access times result in lower performance.. </a:t>
            </a:r>
          </a:p>
          <a:p>
            <a:endParaRPr lang="en-US" dirty="0" smtClean="0"/>
          </a:p>
          <a:p>
            <a:r>
              <a:rPr lang="en-US" dirty="0" smtClean="0"/>
              <a:t>Memory access time is the amount of time between a memory operation request (read or write) and the time the memory operation completes. </a:t>
            </a:r>
            <a:r>
              <a:rPr lang="en-US" b="1" u="sng" dirty="0" smtClean="0"/>
              <a:t>Modern x86 CPUs are so much faster than memory </a:t>
            </a:r>
            <a:r>
              <a:rPr lang="en-US" dirty="0" smtClean="0"/>
              <a:t>that systems built around these </a:t>
            </a:r>
            <a:r>
              <a:rPr lang="en-US" b="1" u="sng" dirty="0" smtClean="0"/>
              <a:t>CPUs often use a second clock, the bus clock, that is some sub-multiple of the CPU speed</a:t>
            </a:r>
            <a:r>
              <a:rPr lang="en-US" dirty="0" smtClean="0"/>
              <a:t>. For example, typical processors in the 100 MHz to 2 GHz range use 400MHz, 133MHz, 100MHz, or 66 MHz bus clocks (often, the bus speed is selectable on the CPU). </a:t>
            </a:r>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dirty="0" smtClean="0"/>
              <a:t>Clock shown is Bus Clock!</a:t>
            </a:r>
          </a:p>
          <a:p>
            <a:pPr>
              <a:defRPr/>
            </a:pPr>
            <a:endParaRPr lang="en-US" dirty="0" smtClean="0"/>
          </a:p>
          <a:p>
            <a:pPr>
              <a:defRPr/>
            </a:pPr>
            <a:r>
              <a:rPr lang="en-US" dirty="0" smtClean="0"/>
              <a:t>When reading from memory, the memory access time is the amount of time from the point that the CPU places an address on the address bus and the CPU takes the data off the data bus. On typical x86 CPU with a one cycle memory access time, a read looks something like shown in </a:t>
            </a:r>
            <a:r>
              <a:rPr lang="en-US" dirty="0" smtClean="0">
                <a:hlinkClick r:id="rId3"/>
              </a:rPr>
              <a:t>Figure 1.11</a:t>
            </a:r>
            <a:r>
              <a:rPr lang="en-US" dirty="0" smtClean="0"/>
              <a:t>.Writing data to memory is similar (see </a:t>
            </a:r>
            <a:r>
              <a:rPr lang="en-US" dirty="0" smtClean="0">
                <a:hlinkClick r:id="rId3"/>
              </a:rPr>
              <a:t>Figure 1.12</a:t>
            </a:r>
            <a:r>
              <a:rPr lang="en-US" dirty="0" smtClean="0"/>
              <a:t>). </a:t>
            </a:r>
          </a:p>
          <a:p>
            <a:pPr>
              <a:defRPr/>
            </a:pPr>
            <a:endParaRPr lang="en-US" dirty="0" smtClean="0"/>
          </a:p>
          <a:p>
            <a:pPr>
              <a:defRPr/>
            </a:pPr>
            <a:r>
              <a:rPr lang="en-US" dirty="0" smtClean="0"/>
              <a:t>Note that the CPU doesn't wait for memory. The access time is specified by the bus clock frequency. If the memory subsystem doesn't work fast enough, the CPU will read garbage data on a memory read operation and will not properly store the data on a memory write operation. This will surely cause the system to fail. </a:t>
            </a:r>
          </a:p>
          <a:p>
            <a:pPr>
              <a:defRPr/>
            </a:pPr>
            <a:r>
              <a:rPr lang="en-US" dirty="0" smtClean="0"/>
              <a:t>Memory devices have various ratings, but the two major ones are capacity and speed (access time). Typical dynamic RAM (random access memory) devices have capacities of 512 (or more) megabytes and speeds of 0.25-100 ns. You can buy bigger or faster devices, but they are much more expensive. A typical 2 GHz Pentium system uses 2.5 ns (400 MHz) memory devices. </a:t>
            </a:r>
          </a:p>
          <a:p>
            <a:pPr>
              <a:defRPr/>
            </a:pPr>
            <a:r>
              <a:rPr lang="en-US" dirty="0" smtClean="0"/>
              <a:t>Wait just a second here! At 2 GHz the clock period is roughly 0.5 ns. How can a system designer get away with using 2.5 ns memory? The answer is </a:t>
            </a:r>
            <a:r>
              <a:rPr lang="en-US" i="1" dirty="0" smtClean="0"/>
              <a:t>wait states</a:t>
            </a:r>
            <a:r>
              <a:rPr lang="en-US" dirty="0" smtClean="0"/>
              <a:t>. </a:t>
            </a:r>
          </a:p>
          <a:p>
            <a:pPr>
              <a:defRPr/>
            </a:pPr>
            <a:endParaRPr lang="en-US" dirty="0" smtClean="0"/>
          </a:p>
          <a:p>
            <a:pPr>
              <a:defRPr/>
            </a:pPr>
            <a:r>
              <a:rPr lang="en-US" dirty="0" smtClean="0"/>
              <a:t>If cost-effective memory won't work with a fast processor, how do companies manage to sell fast PCs? One part of the answer is the wait state. For example, if you have a 2 GHz processor with a memory cycle time of 0.5 ns and you lose 2 ns to buffering and decoding, you'll need 2.5 ns memory. What if your system can only support 10 ns memory (i.e., a 100 MHz system bus)? Adding three wait states to extend the memory cycle to 10 ns (one bus clock cycle) will solve this problem. </a:t>
            </a:r>
          </a:p>
          <a:p>
            <a:pPr>
              <a:defRPr/>
            </a:pPr>
            <a:r>
              <a:rPr lang="en-US" dirty="0" smtClean="0"/>
              <a:t>Almost every general purpose CPU in existence provides a signal on the control bus to allow the insertion of wait states. Generally, the decoding circuitry asserts this line to delay one additional clock period, if necessary. This gives the memory sufficient access time, and the system works properly (see </a:t>
            </a:r>
            <a:r>
              <a:rPr lang="en-US" dirty="0" smtClean="0">
                <a:hlinkClick r:id="rId3"/>
              </a:rPr>
              <a:t>Figure 1.14</a:t>
            </a:r>
            <a:r>
              <a:rPr lang="en-US" dirty="0" smtClean="0"/>
              <a:t>). </a:t>
            </a:r>
          </a:p>
          <a:p>
            <a:pPr>
              <a:defRPr/>
            </a:pPr>
            <a:endParaRPr lang="en-US" dirty="0" smtClean="0"/>
          </a:p>
          <a:p>
            <a:pPr>
              <a:defRPr/>
            </a:pPr>
            <a:r>
              <a:rPr lang="en-US" dirty="0" smtClean="0"/>
              <a:t>Needless to say, from the system performance point of view, wait states are </a:t>
            </a:r>
            <a:r>
              <a:rPr lang="en-US" i="1" dirty="0" smtClean="0"/>
              <a:t>not </a:t>
            </a:r>
            <a:r>
              <a:rPr lang="en-US" dirty="0" smtClean="0"/>
              <a:t>a good thing. While the CPU is waiting for data from memory it cannot operate on that data. Adding a single wait state to a memory cycle on a typical CPU </a:t>
            </a:r>
            <a:r>
              <a:rPr lang="en-US" i="1" dirty="0" smtClean="0"/>
              <a:t>doubles</a:t>
            </a:r>
            <a:r>
              <a:rPr lang="en-US" dirty="0" smtClean="0"/>
              <a:t> the amount of time required to access the data. This, in turn, </a:t>
            </a:r>
            <a:r>
              <a:rPr lang="en-US" i="1" dirty="0" smtClean="0"/>
              <a:t>halves</a:t>
            </a:r>
            <a:r>
              <a:rPr lang="en-US" dirty="0" smtClean="0"/>
              <a:t> the speed of the memory access. Running with a wait state on every memory access is almost like cutting the processor clock frequency in half. You're going to get a lot less work done in the same amount of time. </a:t>
            </a:r>
          </a:p>
          <a:p>
            <a:pPr>
              <a:defRPr/>
            </a:pPr>
            <a:r>
              <a:rPr lang="en-US" dirty="0" smtClean="0"/>
              <a:t>However, we're not doomed to slow execution because of added wait states. There are several tricks hardware designers can play to achieve zero wait states </a:t>
            </a:r>
            <a:r>
              <a:rPr lang="en-US" i="1" dirty="0" smtClean="0"/>
              <a:t>most </a:t>
            </a:r>
            <a:r>
              <a:rPr lang="en-US" dirty="0" smtClean="0"/>
              <a:t>of the time. The most common of these is the use of </a:t>
            </a:r>
            <a:r>
              <a:rPr lang="en-US" i="1" dirty="0" smtClean="0"/>
              <a:t>cache </a:t>
            </a:r>
            <a:r>
              <a:rPr lang="en-US" dirty="0" smtClean="0"/>
              <a:t>(pronounced "cash") memory. </a:t>
            </a:r>
          </a:p>
          <a:p>
            <a:pPr>
              <a:defRPr/>
            </a:pPr>
            <a:endParaRPr lang="en-US" dirty="0" smtClean="0"/>
          </a:p>
          <a:p>
            <a:pPr>
              <a:defRPr/>
            </a:pPr>
            <a:endParaRPr lang="en-US" dirty="0" smtClean="0"/>
          </a:p>
          <a:p>
            <a:pPr>
              <a:defRPr/>
            </a:pPr>
            <a:endParaRPr lang="en-US" dirty="0"/>
          </a:p>
        </p:txBody>
      </p:sp>
      <p:sp>
        <p:nvSpPr>
          <p:cNvPr id="62468" name="Slide Number Placeholder 3"/>
          <p:cNvSpPr>
            <a:spLocks noGrp="1"/>
          </p:cNvSpPr>
          <p:nvPr>
            <p:ph type="sldNum" sz="quarter" idx="5"/>
          </p:nvPr>
        </p:nvSpPr>
        <p:spPr>
          <a:noFill/>
        </p:spPr>
        <p:txBody>
          <a:bodyPr/>
          <a:lstStyle/>
          <a:p>
            <a:fld id="{AB93EB5F-F6EE-4772-BD7F-6A1E14AD4BF6}" type="slidenum">
              <a:rPr lang="en-US" smtClean="0"/>
              <a:pPr/>
              <a:t>33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4C47540-0BDD-4E56-98CF-725CAEBA83F7}" type="slidenum">
              <a:rPr lang="en-US" smtClean="0"/>
              <a:pPr/>
              <a:t>35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So what does this all mean for the instruction rate, given that instructions are stored in memory and must be fetched, operands must be fetched, results must be stored.</a:t>
            </a:r>
          </a:p>
          <a:p>
            <a:pPr eaLnBrk="1" hangingPunct="1"/>
            <a:endParaRPr lang="en-US" smtClean="0"/>
          </a:p>
          <a:p>
            <a:pPr eaLnBrk="1" hangingPunct="1"/>
            <a:r>
              <a:rPr lang="en-US" smtClean="0"/>
              <a:t>Comer, page 56</a:t>
            </a:r>
          </a:p>
          <a:p>
            <a:pPr eaLnBrk="1" hangingPunct="1"/>
            <a:r>
              <a:rPr lang="en-US" smtClean="0"/>
              <a:t>Null &amp; Lobur, page 184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DEA28-21B3-404C-9177-EF0E3C084447}" type="slidenum">
              <a:rPr lang="en-US"/>
              <a:pPr/>
              <a:t>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6BC43-629C-43E8-8397-40E4834D11B0}" type="slidenum">
              <a:rPr lang="en-US"/>
              <a:pPr/>
              <a:t>36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marL="220005" indent="-220005"/>
            <a:endParaRPr lang="en-US" dirty="0"/>
          </a:p>
          <a:p>
            <a:pPr marL="220005" indent="-220005"/>
            <a:r>
              <a:rPr lang="en-US" dirty="0"/>
              <a:t>With millions of transistors making up a computer, we need to approach computers through abstract models.</a:t>
            </a:r>
          </a:p>
          <a:p>
            <a:pPr marL="220005" indent="-220005"/>
            <a:r>
              <a:rPr lang="en-US" dirty="0"/>
              <a:t>Computer models are broken into levels – The book shows one breakdown which I’ll let you read about  in the text. Here is another popular version. (Similar to Linda Null’s breakdown).  In either case, the models at the top are high-level abstractions where you need to know nothing about how the computer works, only have to deal with your programming problem at hand.  At the bottom is the actual transistors, and you only have to know all these details if you are an ASCI chip designer.  However, ultimately any program run has to be transformed from the high level to the low level, passing through various tools and forms before actually becoming a voltage change in some transistor.</a:t>
            </a:r>
          </a:p>
          <a:p>
            <a:pPr marL="220005" indent="-220005"/>
            <a:endParaRPr lang="en-US" dirty="0"/>
          </a:p>
          <a:p>
            <a:pPr marL="220005" indent="-220005"/>
            <a:endParaRPr lang="en-US" dirty="0"/>
          </a:p>
          <a:p>
            <a:pPr marL="220005" indent="-220005"/>
            <a:r>
              <a:rPr lang="en-US" dirty="0"/>
              <a:t>In this course, we are interested in touching on the key topics for Level 1 to 4, and maybe even get some insight into Level 0, depending on your interest and background.</a:t>
            </a:r>
          </a:p>
          <a:p>
            <a:pPr marL="220005" indent="-220005"/>
            <a:endParaRPr lang="en-US" dirty="0"/>
          </a:p>
          <a:p>
            <a:pPr marL="220005" indent="-220005"/>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Architectures:</a:t>
            </a:r>
            <a:r>
              <a:rPr lang="en-US" baseline="0" dirty="0" smtClean="0"/>
              <a:t> </a:t>
            </a:r>
            <a:r>
              <a:rPr lang="en-US" baseline="0" dirty="0" err="1" smtClean="0"/>
              <a:t>Sparc</a:t>
            </a:r>
            <a:r>
              <a:rPr lang="en-US" baseline="0" dirty="0" smtClean="0"/>
              <a:t>, IBM 360, DEV VAX, </a:t>
            </a:r>
            <a:r>
              <a:rPr lang="en-US" baseline="0" dirty="0" err="1" smtClean="0"/>
              <a:t>Motorla</a:t>
            </a:r>
            <a:r>
              <a:rPr lang="en-US" baseline="0" dirty="0" smtClean="0"/>
              <a:t> 68K, Power PC, Intel IA32</a:t>
            </a:r>
          </a:p>
          <a:p>
            <a:r>
              <a:rPr lang="en-US" baseline="0" dirty="0" smtClean="0"/>
              <a:t> Interface to software as perceived by the compiler.</a:t>
            </a:r>
          </a:p>
          <a:p>
            <a:endParaRPr lang="en-US" baseline="0" dirty="0" smtClean="0"/>
          </a:p>
          <a:p>
            <a:r>
              <a:rPr lang="en-US" dirty="0" err="1" smtClean="0"/>
              <a:t>MicroArchitecture</a:t>
            </a:r>
            <a:r>
              <a:rPr lang="en-US" baseline="0" dirty="0" smtClean="0"/>
              <a:t> or Organization: Next Slide</a:t>
            </a:r>
          </a:p>
          <a:p>
            <a:r>
              <a:rPr lang="en-US" baseline="0" dirty="0" smtClean="0"/>
              <a:t>Attributes: pipeline design, caches, … This is what I want to talk about</a:t>
            </a:r>
          </a:p>
          <a:p>
            <a:endParaRPr lang="en-US" baseline="0" dirty="0" smtClean="0"/>
          </a:p>
          <a:p>
            <a:r>
              <a:rPr lang="en-US" baseline="0" dirty="0" smtClean="0"/>
              <a:t>Realization: Different clock frequencies, cache memory capacity, bus interface, fabrication technology, packaging</a:t>
            </a:r>
          </a:p>
          <a:p>
            <a:r>
              <a:rPr lang="en-US" baseline="0" dirty="0" smtClean="0"/>
              <a:t> - Attributes: die size, physical form factor, power, cooling, </a:t>
            </a:r>
            <a:r>
              <a:rPr lang="en-US" baseline="0" dirty="0" err="1" smtClean="0"/>
              <a:t>realability</a:t>
            </a:r>
            <a:r>
              <a:rPr lang="en-US" baseline="0" dirty="0" smtClean="0"/>
              <a:t>.</a:t>
            </a:r>
          </a:p>
        </p:txBody>
      </p:sp>
      <p:sp>
        <p:nvSpPr>
          <p:cNvPr id="4" name="Slide Number Placeholder 3"/>
          <p:cNvSpPr>
            <a:spLocks noGrp="1"/>
          </p:cNvSpPr>
          <p:nvPr>
            <p:ph type="sldNum" sz="quarter" idx="10"/>
          </p:nvPr>
        </p:nvSpPr>
        <p:spPr/>
        <p:txBody>
          <a:bodyPr/>
          <a:lstStyle/>
          <a:p>
            <a:fld id="{FF2B765B-C191-4C24-8E95-4693D6DCCF43}"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B8CE7-8527-4B47-B2F6-FB1EB7624FF6}" type="slidenum">
              <a:rPr lang="en-US"/>
              <a:pPr/>
              <a:t>38</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a:p>
            <a:r>
              <a:rPr lang="en-US"/>
              <a:t>This table summarizes some of the main developments of the Intel 80x86 family on which the IBM PC is based.</a:t>
            </a:r>
          </a:p>
          <a:p>
            <a:r>
              <a:rPr lang="en-US"/>
              <a:t>It demonstrates how speed, integration (#transistors), memory has increased, and on the side are some of the architectural advancements that we will be talking about (cache, pipelining).</a:t>
            </a:r>
          </a:p>
          <a:p>
            <a:endParaRPr lang="en-US"/>
          </a:p>
          <a:p>
            <a:r>
              <a:rPr lang="en-US"/>
              <a:t>Throughout all this, and really from the days of the ENIAC …. From one of the contributors of the ENIAC project … all electronic digital computers have been founded on the same architectural model : Next page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lvl="1"/>
            <a:endParaRPr lang="en-US" dirty="0" smtClean="0"/>
          </a:p>
          <a:p>
            <a:pPr lvl="1"/>
            <a:r>
              <a:rPr lang="en-US" dirty="0" smtClean="0"/>
              <a:t>Power: Macro-issues become micro issues.</a:t>
            </a:r>
          </a:p>
          <a:p>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39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Issuing</a:t>
            </a:r>
            <a:r>
              <a:rPr lang="en-US" baseline="0" dirty="0" smtClean="0"/>
              <a:t> mean initiating new instruction into the pipeline</a:t>
            </a:r>
          </a:p>
          <a:p>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t>
            </a:r>
            <a:r>
              <a:rPr lang="en-US" baseline="0" dirty="0" smtClean="0"/>
              <a:t> stage is used as a reference for the Operation Latency.</a:t>
            </a:r>
          </a:p>
          <a:p>
            <a:endParaRPr lang="en-US" baseline="0" dirty="0" smtClean="0"/>
          </a:p>
          <a:p>
            <a:r>
              <a:rPr lang="en-US" baseline="0" dirty="0" smtClean="0"/>
              <a:t>Where k = #stages in a pipeline.</a:t>
            </a:r>
          </a:p>
          <a:p>
            <a:endParaRPr lang="en-US" baseline="0" dirty="0" smtClean="0"/>
          </a:p>
          <a:p>
            <a:r>
              <a:rPr lang="en-US" baseline="0" dirty="0" smtClean="0"/>
              <a:t>OL = 1 cycle</a:t>
            </a:r>
          </a:p>
          <a:p>
            <a:r>
              <a:rPr lang="en-US" baseline="0" dirty="0" smtClean="0"/>
              <a:t>IL = 1 cycle</a:t>
            </a:r>
          </a:p>
          <a:p>
            <a:r>
              <a:rPr lang="en-US" baseline="0" dirty="0" smtClean="0"/>
              <a:t>MP is equal to the number of stages in the pipeline, here, MP = 4 ! How do you know??</a:t>
            </a:r>
          </a:p>
          <a:p>
            <a:r>
              <a:rPr lang="en-US" baseline="0" dirty="0" smtClean="0"/>
              <a:t>IP is 1 instruction per cycle</a:t>
            </a:r>
          </a:p>
          <a:p>
            <a:endParaRPr lang="en-US" baseline="0" dirty="0" smtClean="0"/>
          </a:p>
          <a:p>
            <a:r>
              <a:rPr lang="en-US" baseline="0" dirty="0" smtClean="0"/>
              <a:t>All four parameters are </a:t>
            </a:r>
            <a:r>
              <a:rPr lang="en-US" b="1" baseline="0" dirty="0" smtClean="0"/>
              <a:t>static</a:t>
            </a:r>
            <a:r>
              <a:rPr lang="en-US" b="0" baseline="0" dirty="0" smtClean="0"/>
              <a:t> parameters of the machine and do not take into account the </a:t>
            </a:r>
            <a:r>
              <a:rPr lang="en-US" b="1" baseline="0" dirty="0" smtClean="0"/>
              <a:t>dynamic</a:t>
            </a:r>
            <a:r>
              <a:rPr lang="en-US" b="0" baseline="0" dirty="0" smtClean="0"/>
              <a:t> </a:t>
            </a:r>
            <a:r>
              <a:rPr lang="en-US" b="0" baseline="0" dirty="0" err="1" smtClean="0"/>
              <a:t>behaviour</a:t>
            </a:r>
            <a:r>
              <a:rPr lang="en-US" b="0" baseline="0" dirty="0" smtClean="0"/>
              <a:t> that depends on the program being executed.</a:t>
            </a:r>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Hunt, page</a:t>
            </a:r>
            <a:r>
              <a:rPr lang="en-US" baseline="0" dirty="0" smtClean="0"/>
              <a:t> 30</a:t>
            </a:r>
          </a:p>
          <a:p>
            <a:endParaRPr lang="en-US" baseline="0" dirty="0" smtClean="0"/>
          </a:p>
          <a:p>
            <a:r>
              <a:rPr lang="en-US" baseline="0" dirty="0" err="1" smtClean="0"/>
              <a:t>Superpipeline</a:t>
            </a:r>
            <a:r>
              <a:rPr lang="en-US" baseline="0" dirty="0" smtClean="0"/>
              <a:t> – the degree of pipelining (the number of stages) is beyond that dictated by the operation latency of simple instructions.</a:t>
            </a:r>
          </a:p>
          <a:p>
            <a:r>
              <a:rPr lang="en-US" baseline="0" dirty="0" smtClean="0"/>
              <a:t> - The execution of an instruction is itself divided down into stages (</a:t>
            </a:r>
            <a:r>
              <a:rPr lang="en-US" b="1" baseline="0" dirty="0" smtClean="0"/>
              <a:t>minor</a:t>
            </a:r>
            <a:r>
              <a:rPr lang="en-US" b="0" baseline="0" dirty="0" smtClean="0"/>
              <a:t> cycles) so that an instruction takes m minor cycles.</a:t>
            </a:r>
            <a:endParaRPr lang="en-US" baseline="0" dirty="0" smtClean="0"/>
          </a:p>
          <a:p>
            <a:r>
              <a:rPr lang="en-US" baseline="0" dirty="0" smtClean="0"/>
              <a:t> - Execution time &gt; Machine cycle time </a:t>
            </a:r>
          </a:p>
          <a:p>
            <a:endParaRPr lang="en-US" baseline="0" dirty="0" smtClean="0"/>
          </a:p>
          <a:p>
            <a:r>
              <a:rPr lang="en-US" baseline="0" dirty="0" smtClean="0"/>
              <a:t>Under-pipeline = can’t feed instructions fast enough</a:t>
            </a:r>
          </a:p>
          <a:p>
            <a:r>
              <a:rPr lang="en-US" baseline="0" dirty="0" smtClean="0"/>
              <a:t>Super-pipeline = pipeline </a:t>
            </a:r>
            <a:r>
              <a:rPr lang="en-US" b="1" baseline="0" dirty="0" smtClean="0"/>
              <a:t>issues</a:t>
            </a:r>
            <a:r>
              <a:rPr lang="en-US" b="0" baseline="0" dirty="0" smtClean="0"/>
              <a:t> instructions faster than they can be executed.</a:t>
            </a:r>
          </a:p>
          <a:p>
            <a:endParaRPr lang="en-US" b="0" baseline="0" dirty="0" smtClean="0"/>
          </a:p>
          <a:p>
            <a:r>
              <a:rPr lang="en-US" b="0" baseline="0" dirty="0" smtClean="0"/>
              <a:t>OL = 1 cycle but = m minor cycles</a:t>
            </a:r>
          </a:p>
          <a:p>
            <a:r>
              <a:rPr lang="en-US" b="0" baseline="0" dirty="0" smtClean="0"/>
              <a:t>IL = 1 minor cycle.</a:t>
            </a:r>
          </a:p>
          <a:p>
            <a:r>
              <a:rPr lang="en-US" b="0" baseline="0" dirty="0" smtClean="0"/>
              <a:t>IP = 1 instructor per minor cycle or m instructions per cycle</a:t>
            </a:r>
          </a:p>
          <a:p>
            <a:r>
              <a:rPr lang="en-US" b="0" baseline="0" dirty="0" smtClean="0"/>
              <a:t>MP = m * k where k = number of stages in the pipeline.</a:t>
            </a:r>
          </a:p>
          <a:p>
            <a:endParaRPr lang="en-US" baseline="0" dirty="0" smtClean="0"/>
          </a:p>
        </p:txBody>
      </p:sp>
      <p:sp>
        <p:nvSpPr>
          <p:cNvPr id="4" name="Slide Number Placeholder 3"/>
          <p:cNvSpPr>
            <a:spLocks noGrp="1"/>
          </p:cNvSpPr>
          <p:nvPr>
            <p:ph type="sldNum" sz="quarter" idx="10"/>
          </p:nvPr>
        </p:nvSpPr>
        <p:spPr/>
        <p:txBody>
          <a:bodyPr/>
          <a:lstStyle/>
          <a:p>
            <a:fld id="{FF2B765B-C191-4C24-8E95-4693D6DCCF43}"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minor cycles)</a:t>
            </a:r>
            <a:endParaRPr lang="en-US" dirty="0" smtClean="0"/>
          </a:p>
          <a:p>
            <a:endParaRPr lang="en-US" dirty="0" smtClean="0"/>
          </a:p>
          <a:p>
            <a:r>
              <a:rPr lang="en-US" dirty="0" smtClean="0"/>
              <a:t>OL = 1 cycle – Simple</a:t>
            </a:r>
            <a:r>
              <a:rPr lang="en-US" baseline="0" dirty="0" smtClean="0"/>
              <a:t> instruction executed in one cycle.</a:t>
            </a:r>
            <a:endParaRPr lang="en-US" dirty="0" smtClean="0"/>
          </a:p>
          <a:p>
            <a:r>
              <a:rPr lang="en-US" dirty="0" smtClean="0"/>
              <a:t>IL = 1 cycle –</a:t>
            </a:r>
            <a:r>
              <a:rPr lang="en-US" baseline="0" dirty="0" smtClean="0"/>
              <a:t> </a:t>
            </a:r>
            <a:endParaRPr lang="en-US" dirty="0" smtClean="0"/>
          </a:p>
          <a:p>
            <a:r>
              <a:rPr lang="en-US" dirty="0" smtClean="0"/>
              <a:t>IP = n instructions /</a:t>
            </a:r>
            <a:r>
              <a:rPr lang="en-US" baseline="0" dirty="0" smtClean="0"/>
              <a:t> cycle – Multiple instructions are issued per cycle </a:t>
            </a:r>
          </a:p>
          <a:p>
            <a:r>
              <a:rPr lang="en-US" baseline="0" dirty="0" smtClean="0"/>
              <a:t>     </a:t>
            </a:r>
            <a:r>
              <a:rPr lang="en-US" baseline="0" dirty="0" err="1" smtClean="0"/>
              <a:t>Superscaler</a:t>
            </a:r>
            <a:r>
              <a:rPr lang="en-US" baseline="0" dirty="0" smtClean="0"/>
              <a:t> degree = n = IP</a:t>
            </a:r>
          </a:p>
          <a:p>
            <a:endParaRPr lang="en-US" baseline="0" dirty="0" smtClean="0"/>
          </a:p>
          <a:p>
            <a:r>
              <a:rPr lang="en-US" baseline="0" dirty="0" smtClean="0"/>
              <a:t>Viewed as </a:t>
            </a:r>
          </a:p>
          <a:p>
            <a:r>
              <a:rPr lang="en-US" baseline="0" dirty="0" smtClean="0"/>
              <a:t> - n pipelines</a:t>
            </a:r>
          </a:p>
          <a:p>
            <a:r>
              <a:rPr lang="en-US" baseline="0" dirty="0" smtClean="0"/>
              <a:t> - a pipeline that is n times wider (being able to carry n instruction in each pipeline stage instead of one)</a:t>
            </a:r>
          </a:p>
          <a:p>
            <a:endParaRPr lang="en-US" baseline="0" dirty="0" smtClean="0"/>
          </a:p>
          <a:p>
            <a:r>
              <a:rPr lang="en-US" baseline="0" dirty="0" smtClean="0"/>
              <a:t>MP = n * k </a:t>
            </a:r>
          </a:p>
          <a:p>
            <a:endParaRPr lang="en-US" baseline="0" dirty="0" smtClean="0"/>
          </a:p>
          <a:p>
            <a:r>
              <a:rPr lang="en-US" baseline="0" dirty="0" smtClean="0"/>
              <a:t>Superscalar are implicitly pipelined, whereas pipelined are not necessarily superscalar.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F2B765B-C191-4C24-8E95-4693D6DCCF43}"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088EE-917C-4173-AC88-AC3450C06775}" type="slidenum">
              <a:rPr lang="en-US"/>
              <a:pPr/>
              <a:t>45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lvl="1"/>
            <a:r>
              <a:rPr lang="en-US" dirty="0"/>
              <a:t>Instructions Stream: More elaborate techniques for feeding the monster?  Branch prediction, data flow analysis, speculative execution</a:t>
            </a:r>
          </a:p>
          <a:p>
            <a:pPr lvl="1"/>
            <a:endParaRPr lang="en-US" dirty="0"/>
          </a:p>
          <a:p>
            <a:pPr lvl="1"/>
            <a:r>
              <a:rPr lang="en-US" dirty="0"/>
              <a:t>Interface between main memory and processor: Is responsible for carrying a constant flow of program instructions and data </a:t>
            </a:r>
          </a:p>
          <a:p>
            <a:pPr lvl="3"/>
            <a:r>
              <a:rPr lang="en-US" sz="1300" dirty="0"/>
              <a:t>Wider bus data paths, cache, higher-speed buses</a:t>
            </a:r>
          </a:p>
          <a:p>
            <a:pPr lvl="3"/>
            <a:endParaRPr lang="en-US" sz="1300" dirty="0"/>
          </a:p>
          <a:p>
            <a:pPr lvl="1"/>
            <a:r>
              <a:rPr lang="en-US" sz="1300" dirty="0"/>
              <a:t>IO Interface: </a:t>
            </a:r>
            <a:r>
              <a:rPr lang="en-US" dirty="0"/>
              <a:t>Handling of IO: Caching and buffering, higher-speed interconnection buses, multiprocessor configurations</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76BCB-E012-455C-A6D2-DD25062B0D86}" type="slidenum">
              <a:rPr lang="en-US"/>
              <a:pPr/>
              <a:t>46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a:lnSpc>
                <a:spcPct val="90000"/>
              </a:lnSpc>
            </a:pPr>
            <a:r>
              <a:rPr lang="en-US" sz="1000" dirty="0"/>
              <a:t>Taken from </a:t>
            </a:r>
            <a:r>
              <a:rPr lang="en-US" sz="1000" dirty="0" err="1"/>
              <a:t>Mostafa</a:t>
            </a:r>
            <a:r>
              <a:rPr lang="en-US" sz="1000" dirty="0"/>
              <a:t> </a:t>
            </a:r>
            <a:r>
              <a:rPr lang="en-US" sz="1000" dirty="0" err="1"/>
              <a:t>Abd</a:t>
            </a:r>
            <a:r>
              <a:rPr lang="en-US" sz="1000" dirty="0"/>
              <a:t>-El-Barr and </a:t>
            </a:r>
            <a:r>
              <a:rPr lang="en-US" sz="1000" dirty="0" err="1"/>
              <a:t>Hesham</a:t>
            </a:r>
            <a:r>
              <a:rPr lang="en-US" sz="1000" dirty="0"/>
              <a:t> El-</a:t>
            </a:r>
            <a:r>
              <a:rPr lang="en-US" sz="1000" dirty="0" err="1"/>
              <a:t>Revini</a:t>
            </a:r>
            <a:r>
              <a:rPr lang="en-US" sz="1000" dirty="0"/>
              <a:t>: Fundamental of Computer Organization and Architecture</a:t>
            </a:r>
          </a:p>
          <a:p>
            <a:pPr>
              <a:lnSpc>
                <a:spcPct val="90000"/>
              </a:lnSpc>
            </a:pPr>
            <a:r>
              <a:rPr lang="en-US" sz="1000" dirty="0"/>
              <a:t>We want more performance. Two main prongs have been experienced, known as CISC and RISC</a:t>
            </a:r>
          </a:p>
          <a:p>
            <a:pPr>
              <a:lnSpc>
                <a:spcPct val="90000"/>
              </a:lnSpc>
            </a:pPr>
            <a:endParaRPr lang="en-US" sz="1000" dirty="0"/>
          </a:p>
          <a:p>
            <a:pPr>
              <a:lnSpc>
                <a:spcPct val="90000"/>
              </a:lnSpc>
            </a:pPr>
            <a:r>
              <a:rPr lang="en-US" sz="1000" b="1" dirty="0"/>
              <a:t>CISC</a:t>
            </a:r>
          </a:p>
          <a:p>
            <a:pPr>
              <a:lnSpc>
                <a:spcPct val="90000"/>
              </a:lnSpc>
              <a:buFontTx/>
              <a:buChar char="•"/>
            </a:pPr>
            <a:r>
              <a:rPr lang="en-US" sz="1000" dirty="0" err="1"/>
              <a:t>Sematic</a:t>
            </a:r>
            <a:r>
              <a:rPr lang="en-US" sz="1000" dirty="0"/>
              <a:t> gap between instructions in a high-level language and those in the low-level machine language.</a:t>
            </a:r>
          </a:p>
          <a:p>
            <a:pPr>
              <a:lnSpc>
                <a:spcPct val="90000"/>
              </a:lnSpc>
              <a:buFontTx/>
              <a:buChar char="•"/>
            </a:pPr>
            <a:r>
              <a:rPr lang="en-US" sz="1000" dirty="0"/>
              <a:t>A single machine instruction to convert several binary coded decimals (BCD) numbers to binary</a:t>
            </a:r>
          </a:p>
          <a:p>
            <a:pPr>
              <a:lnSpc>
                <a:spcPct val="90000"/>
              </a:lnSpc>
              <a:buFontTx/>
              <a:buChar char="•"/>
            </a:pPr>
            <a:r>
              <a:rPr lang="en-US" sz="1000" dirty="0"/>
              <a:t>A single machine instruction to search a string for a character</a:t>
            </a:r>
          </a:p>
          <a:p>
            <a:pPr>
              <a:lnSpc>
                <a:spcPct val="90000"/>
              </a:lnSpc>
              <a:buFontTx/>
              <a:buChar char="•"/>
            </a:pPr>
            <a:r>
              <a:rPr lang="en-US" sz="1000" dirty="0"/>
              <a:t>A single machine instruction to compute the matrix inverse</a:t>
            </a:r>
          </a:p>
          <a:p>
            <a:pPr>
              <a:lnSpc>
                <a:spcPct val="90000"/>
              </a:lnSpc>
            </a:pPr>
            <a:endParaRPr lang="en-US" sz="1000" dirty="0"/>
          </a:p>
          <a:p>
            <a:pPr>
              <a:lnSpc>
                <a:spcPct val="90000"/>
              </a:lnSpc>
            </a:pPr>
            <a:r>
              <a:rPr lang="en-US" sz="1000" dirty="0"/>
              <a:t>At capabilities were added, manufacturers realized that it was increasingly difficult to support higher clock rates, because of the increased complexity of computations within a single clock period. Studies of code in the 1970 and 1980s show that 80% instructions are assignments, conditional branching (if) and procedure calls .. .and 50% of this 80% was assignment. So why spend so much time making complicated instructions when they are never used!</a:t>
            </a:r>
          </a:p>
          <a:p>
            <a:pPr>
              <a:lnSpc>
                <a:spcPct val="90000"/>
              </a:lnSpc>
            </a:pPr>
            <a:r>
              <a:rPr lang="en-US" sz="1000" dirty="0"/>
              <a:t> …. Hence, RISC</a:t>
            </a:r>
          </a:p>
          <a:p>
            <a:pPr>
              <a:lnSpc>
                <a:spcPct val="90000"/>
              </a:lnSpc>
            </a:pPr>
            <a:endParaRPr lang="en-US" sz="1000" dirty="0"/>
          </a:p>
          <a:p>
            <a:pPr>
              <a:lnSpc>
                <a:spcPct val="90000"/>
              </a:lnSpc>
            </a:pPr>
            <a:r>
              <a:rPr lang="en-US" sz="1000" dirty="0"/>
              <a:t>No one agrees which is best. But studies do indicate that RISC architectures would lead to faster execution of programs.  </a:t>
            </a:r>
          </a:p>
          <a:p>
            <a:pPr>
              <a:lnSpc>
                <a:spcPct val="90000"/>
              </a:lnSpc>
            </a:pPr>
            <a:r>
              <a:rPr lang="en-US" sz="1000" dirty="0"/>
              <a:t>Yet, look at which processors are which ? Again, market influences technology!</a:t>
            </a:r>
          </a:p>
          <a:p>
            <a:pPr>
              <a:lnSpc>
                <a:spcPct val="90000"/>
              </a:lnSpc>
            </a:pPr>
            <a:endParaRPr lang="en-US" sz="1000" dirty="0"/>
          </a:p>
          <a:p>
            <a:pPr>
              <a:lnSpc>
                <a:spcPct val="9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2BB8A3-5267-4AF8-BFAD-CCA2378E6FA6}" type="slidenum">
              <a:rPr lang="en-US"/>
              <a:pPr/>
              <a:t>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F6702-A8B0-49CB-B8F6-B01E87E56CBD}" type="slidenum">
              <a:rPr lang="en-US"/>
              <a:pPr/>
              <a:t>47</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a:lnSpc>
                <a:spcPct val="80000"/>
              </a:lnSpc>
            </a:pPr>
            <a:r>
              <a:rPr lang="en-US" sz="1000" dirty="0"/>
              <a:t>Detour  from </a:t>
            </a:r>
            <a:r>
              <a:rPr lang="en-US" sz="1000" dirty="0" err="1"/>
              <a:t>Murdocca</a:t>
            </a:r>
            <a:r>
              <a:rPr lang="en-US" sz="1000" dirty="0"/>
              <a:t> (to help in assignments/promote discussion of DESIGNING FOR PERFORMANCE) </a:t>
            </a:r>
          </a:p>
          <a:p>
            <a:pPr>
              <a:lnSpc>
                <a:spcPct val="80000"/>
              </a:lnSpc>
            </a:pPr>
            <a:r>
              <a:rPr lang="en-US" sz="1000" dirty="0"/>
              <a:t>We will do a whole unit on Benchmarking later, but to begin, let’s at least introduce the notion of CPI.</a:t>
            </a:r>
          </a:p>
          <a:p>
            <a:pPr>
              <a:lnSpc>
                <a:spcPct val="80000"/>
              </a:lnSpc>
            </a:pPr>
            <a:r>
              <a:rPr lang="en-US" sz="1000" dirty="0"/>
              <a:t>From </a:t>
            </a:r>
            <a:r>
              <a:rPr lang="en-US" sz="1000" dirty="0" err="1"/>
              <a:t>Abd-El_Barr</a:t>
            </a:r>
            <a:r>
              <a:rPr lang="en-US" sz="1000" dirty="0"/>
              <a:t>, page 6.</a:t>
            </a:r>
          </a:p>
          <a:p>
            <a:pPr>
              <a:lnSpc>
                <a:spcPct val="80000"/>
              </a:lnSpc>
            </a:pPr>
            <a:endParaRPr lang="en-US" sz="1000" dirty="0"/>
          </a:p>
          <a:p>
            <a:pPr>
              <a:lnSpc>
                <a:spcPct val="80000"/>
              </a:lnSpc>
            </a:pPr>
            <a:r>
              <a:rPr lang="en-US" sz="1000" dirty="0"/>
              <a:t>Execution time: Actual time spent by the computer executing the program, including all system overheads, input, outputs…</a:t>
            </a:r>
          </a:p>
          <a:p>
            <a:pPr>
              <a:lnSpc>
                <a:spcPct val="80000"/>
              </a:lnSpc>
            </a:pPr>
            <a:r>
              <a:rPr lang="en-US" sz="1000" dirty="0"/>
              <a:t>	This is what users are interested in.</a:t>
            </a:r>
          </a:p>
          <a:p>
            <a:pPr>
              <a:lnSpc>
                <a:spcPct val="80000"/>
              </a:lnSpc>
            </a:pPr>
            <a:r>
              <a:rPr lang="en-US" sz="1000" dirty="0"/>
              <a:t>Throughput: total amount of work done in a given time. Designers and system administrators are interested in this.</a:t>
            </a:r>
          </a:p>
          <a:p>
            <a:pPr>
              <a:lnSpc>
                <a:spcPct val="80000"/>
              </a:lnSpc>
            </a:pPr>
            <a:endParaRPr lang="en-US" sz="1000" dirty="0"/>
          </a:p>
          <a:p>
            <a:pPr>
              <a:lnSpc>
                <a:spcPct val="80000"/>
              </a:lnSpc>
            </a:pPr>
            <a:r>
              <a:rPr lang="en-US" sz="1000" dirty="0"/>
              <a:t>Question: Do the following changes to a computer system increase throughput, decrease response </a:t>
            </a:r>
            <a:r>
              <a:rPr lang="en-US" sz="1000" b="1" dirty="0"/>
              <a:t>time</a:t>
            </a:r>
            <a:r>
              <a:rPr lang="en-US" sz="1000" dirty="0"/>
              <a:t>, or both? </a:t>
            </a:r>
          </a:p>
          <a:p>
            <a:pPr lvl="1">
              <a:lnSpc>
                <a:spcPct val="80000"/>
              </a:lnSpc>
              <a:buFontTx/>
              <a:buChar char="•"/>
            </a:pPr>
            <a:r>
              <a:rPr lang="en-US" sz="1000" dirty="0"/>
              <a:t>Replacing the processor in a computer with a faster version. </a:t>
            </a:r>
          </a:p>
          <a:p>
            <a:pPr>
              <a:lnSpc>
                <a:spcPct val="80000"/>
              </a:lnSpc>
            </a:pPr>
            <a:r>
              <a:rPr lang="en-US" sz="1000" dirty="0"/>
              <a:t>	Both response </a:t>
            </a:r>
            <a:r>
              <a:rPr lang="en-US" sz="1000" b="1" dirty="0"/>
              <a:t>time</a:t>
            </a:r>
            <a:r>
              <a:rPr lang="en-US" sz="1000" dirty="0"/>
              <a:t> and throughput are improved </a:t>
            </a:r>
          </a:p>
          <a:p>
            <a:pPr lvl="1">
              <a:lnSpc>
                <a:spcPct val="80000"/>
              </a:lnSpc>
              <a:buFontTx/>
              <a:buChar char="•"/>
            </a:pPr>
            <a:r>
              <a:rPr lang="en-US" sz="1000" dirty="0"/>
              <a:t>Adding additional processors to a system that uses multiple processors for separate tasks, i.e., net surfing </a:t>
            </a:r>
          </a:p>
          <a:p>
            <a:pPr>
              <a:lnSpc>
                <a:spcPct val="80000"/>
              </a:lnSpc>
            </a:pPr>
            <a:r>
              <a:rPr lang="en-US" sz="1000" dirty="0"/>
              <a:t>	Only throughput increases </a:t>
            </a:r>
          </a:p>
          <a:p>
            <a:pPr>
              <a:lnSpc>
                <a:spcPct val="80000"/>
              </a:lnSpc>
            </a:pPr>
            <a:r>
              <a:rPr lang="en-US" sz="1000" dirty="0"/>
              <a:t> </a:t>
            </a:r>
            <a:br>
              <a:rPr lang="en-US" sz="1000" dirty="0"/>
            </a:br>
            <a:r>
              <a:rPr lang="en-US" sz="1000" dirty="0"/>
              <a:t>To begin, we are learning about single computer processor, so we will concern ourselves first with </a:t>
            </a:r>
            <a:r>
              <a:rPr lang="en-US" sz="1000" b="1" dirty="0"/>
              <a:t>PROGRAM EXECUTION TIME</a:t>
            </a:r>
            <a:r>
              <a:rPr lang="en-US" sz="1000" dirty="0"/>
              <a:t>.</a:t>
            </a:r>
          </a:p>
          <a:p>
            <a:pPr>
              <a:lnSpc>
                <a:spcPct val="80000"/>
              </a:lnSpc>
            </a:pPr>
            <a:endParaRPr lang="en-US" sz="1000" dirty="0"/>
          </a:p>
          <a:p>
            <a:pPr>
              <a:lnSpc>
                <a:spcPct val="80000"/>
              </a:lnSpc>
            </a:pPr>
            <a:r>
              <a:rPr lang="en-US" sz="1000" dirty="0"/>
              <a:t> </a:t>
            </a:r>
            <a:br>
              <a:rPr lang="en-US" sz="1000" dirty="0"/>
            </a:br>
            <a:endParaRPr lang="en-US" sz="10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How</a:t>
            </a:r>
            <a:r>
              <a:rPr lang="en-US" baseline="0" dirty="0" smtClean="0"/>
              <a:t> can we improve the performance?</a:t>
            </a:r>
          </a:p>
          <a:p>
            <a:pPr>
              <a:buFontTx/>
              <a:buChar char="-"/>
            </a:pPr>
            <a:r>
              <a:rPr lang="en-US" baseline="0" dirty="0" smtClean="0"/>
              <a:t>Reduce instruction count – fewer instruction to execution, so execution time is less.</a:t>
            </a:r>
          </a:p>
          <a:p>
            <a:pPr>
              <a:buFontTx/>
              <a:buChar char="-"/>
            </a:pPr>
            <a:r>
              <a:rPr lang="en-US" baseline="0" dirty="0" smtClean="0"/>
              <a:t> CPI is reduced, then on average each instruction will consume fewer machine cycles</a:t>
            </a:r>
          </a:p>
          <a:p>
            <a:pPr>
              <a:buFontTx/>
              <a:buChar char="-"/>
            </a:pPr>
            <a:r>
              <a:rPr lang="en-US" baseline="0" dirty="0" smtClean="0"/>
              <a:t> Reduce cycle time, (faster clock), faster overall execution.</a:t>
            </a:r>
          </a:p>
          <a:p>
            <a:pPr>
              <a:buFontTx/>
              <a:buChar char="-"/>
            </a:pPr>
            <a:endParaRPr lang="en-US" baseline="0" dirty="0" smtClean="0"/>
          </a:p>
          <a:p>
            <a:pPr>
              <a:buFontTx/>
              <a:buNone/>
            </a:pPr>
            <a:r>
              <a:rPr lang="en-US" baseline="0" dirty="0" smtClean="0"/>
              <a:t>But the factors are not independent: Reducing one may increase the other!</a:t>
            </a:r>
          </a:p>
          <a:p>
            <a:pPr>
              <a:buFontTx/>
              <a:buNone/>
            </a:pPr>
            <a:r>
              <a:rPr lang="en-US" baseline="0" dirty="0" smtClean="0"/>
              <a:t> - Read Modern Processor Design, page 12 and 13!</a:t>
            </a:r>
          </a:p>
          <a:p>
            <a:pPr>
              <a:buFontTx/>
              <a:buNone/>
            </a:pPr>
            <a:endParaRPr lang="en-US" baseline="0" dirty="0" smtClean="0"/>
          </a:p>
          <a:p>
            <a:pPr>
              <a:buFontTx/>
              <a:buNone/>
            </a:pPr>
            <a:r>
              <a:rPr lang="en-US" baseline="0" dirty="0" smtClean="0"/>
              <a:t>Short: Instruction count: RISC versus CISC</a:t>
            </a:r>
          </a:p>
          <a:p>
            <a:pPr>
              <a:buFontTx/>
              <a:buNone/>
            </a:pPr>
            <a:endParaRPr lang="en-US" baseline="0" dirty="0" smtClean="0"/>
          </a:p>
        </p:txBody>
      </p:sp>
      <p:sp>
        <p:nvSpPr>
          <p:cNvPr id="4" name="Slide Number Placeholder 3"/>
          <p:cNvSpPr>
            <a:spLocks noGrp="1"/>
          </p:cNvSpPr>
          <p:nvPr>
            <p:ph type="sldNum" sz="quarter" idx="10"/>
          </p:nvPr>
        </p:nvSpPr>
        <p:spPr/>
        <p:txBody>
          <a:bodyPr/>
          <a:lstStyle/>
          <a:p>
            <a:fld id="{FF2B765B-C191-4C24-8E95-4693D6DCCF43}"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763B9-A155-4AA6-B755-5669B6DFE56C}" type="slidenum">
              <a:rPr lang="en-US"/>
              <a:pPr/>
              <a:t>49</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marL="220005" indent="-220005"/>
            <a:r>
              <a:rPr lang="en-US" sz="1000" dirty="0"/>
              <a:t>How does a user measure their PROGRAM EXECUTION TIME ?</a:t>
            </a:r>
          </a:p>
          <a:p>
            <a:pPr marL="220005" indent="-220005">
              <a:buFontTx/>
              <a:buAutoNum type="arabicPeriod"/>
            </a:pPr>
            <a:r>
              <a:rPr lang="en-US" sz="1000" dirty="0"/>
              <a:t>One way is to physically measure the time it takes to execute (with a watch).</a:t>
            </a:r>
          </a:p>
          <a:p>
            <a:pPr marL="660014" lvl="1" indent="-220005"/>
            <a:r>
              <a:rPr lang="en-US" sz="1000" dirty="0"/>
              <a:t>Problems ?</a:t>
            </a:r>
          </a:p>
          <a:p>
            <a:pPr marL="660014" lvl="1" indent="-220005">
              <a:buFontTx/>
              <a:buAutoNum type="arabicPeriod"/>
            </a:pPr>
            <a:r>
              <a:rPr lang="en-US" sz="1000" dirty="0"/>
              <a:t>Accuracy of measuring clock</a:t>
            </a:r>
          </a:p>
          <a:p>
            <a:pPr marL="660014" lvl="1" indent="-220005">
              <a:buFontTx/>
              <a:buAutoNum type="arabicPeriod"/>
            </a:pPr>
            <a:r>
              <a:rPr lang="en-US" sz="1000" dirty="0"/>
              <a:t>Assumption that wall-clock time = CPU time. When would this not be true ? When &gt;1 program is running on a machine. </a:t>
            </a:r>
          </a:p>
          <a:p>
            <a:pPr marL="660014" lvl="1" indent="-220005">
              <a:buFontTx/>
              <a:buAutoNum type="arabicPeriod"/>
            </a:pPr>
            <a:r>
              <a:rPr lang="en-US" sz="1000" dirty="0"/>
              <a:t>Usually want to compare or even forecast its </a:t>
            </a:r>
            <a:r>
              <a:rPr lang="en-US" sz="1000" b="1" dirty="0"/>
              <a:t>relative</a:t>
            </a:r>
            <a:r>
              <a:rPr lang="en-US" sz="1000" dirty="0"/>
              <a:t> performance on machines of different speeds (</a:t>
            </a:r>
            <a:r>
              <a:rPr lang="en-US" sz="1000" dirty="0" err="1"/>
              <a:t>ie</a:t>
            </a:r>
            <a:r>
              <a:rPr lang="en-US" sz="1000" dirty="0"/>
              <a:t>. frequencies)</a:t>
            </a:r>
          </a:p>
          <a:p>
            <a:pPr marL="220005" indent="-220005"/>
            <a:r>
              <a:rPr lang="en-US" sz="1000" dirty="0"/>
              <a:t>2. So, for the user, the </a:t>
            </a:r>
            <a:r>
              <a:rPr lang="en-US" sz="1000" b="1" dirty="0"/>
              <a:t>PROGRAM EXECUTION TIME</a:t>
            </a:r>
            <a:r>
              <a:rPr lang="en-US" sz="1000" dirty="0"/>
              <a:t> or the CPU time is computed based on the clock cycles. </a:t>
            </a:r>
          </a:p>
          <a:p>
            <a:pPr marL="220005" indent="-220005"/>
            <a:r>
              <a:rPr lang="en-US" sz="1000" dirty="0"/>
              <a:t>	The obvious problem is to count the number of clock cycles in your program.</a:t>
            </a:r>
          </a:p>
          <a:p>
            <a:pPr marL="220005" indent="-220005"/>
            <a:r>
              <a:rPr lang="en-US" sz="1000" dirty="0"/>
              <a:t>3. A more </a:t>
            </a:r>
            <a:r>
              <a:rPr lang="en-US" sz="1000" b="1" dirty="0"/>
              <a:t>user-friendly</a:t>
            </a:r>
            <a:r>
              <a:rPr lang="en-US" sz="1000" dirty="0"/>
              <a:t> measure of a program’s length is the number of instructions. Next page</a:t>
            </a:r>
          </a:p>
          <a:p>
            <a:pPr marL="220005" indent="-220005"/>
            <a:endParaRPr lang="en-US" sz="1000" dirty="0"/>
          </a:p>
          <a:p>
            <a:pPr marL="220005" indent="-220005"/>
            <a:r>
              <a:rPr lang="en-US" sz="1000" dirty="0"/>
              <a:t>Example: Our favorite </a:t>
            </a:r>
            <a:r>
              <a:rPr lang="en-US" sz="1000" b="1" dirty="0"/>
              <a:t>program</a:t>
            </a:r>
            <a:r>
              <a:rPr lang="en-US" sz="1000" dirty="0"/>
              <a:t> runs in 10 seconds on computer A, which has a 4 GHz clock. We are trying to help a computer designer build a computer, B,  that will run this </a:t>
            </a:r>
            <a:r>
              <a:rPr lang="en-US" sz="1000" b="1" dirty="0"/>
              <a:t>program</a:t>
            </a:r>
            <a:r>
              <a:rPr lang="en-US" sz="1000" dirty="0"/>
              <a:t> in 6 seconds. The designer has determined that a substantial increase in the clock rate is possible, but this increase will affect the rest of the CPU design, causing machine B to require 1.2 times as many clock cycles as machine A for this </a:t>
            </a:r>
            <a:r>
              <a:rPr lang="en-US" sz="1000" b="1" dirty="0"/>
              <a:t>program</a:t>
            </a:r>
            <a:r>
              <a:rPr lang="en-US" sz="1000" dirty="0"/>
              <a:t>. What clock rate should we tell the designer to target? Pg 247 </a:t>
            </a:r>
          </a:p>
          <a:p>
            <a:pPr marL="220005" indent="-220005"/>
            <a:endParaRPr lang="en-US" sz="1000" dirty="0"/>
          </a:p>
          <a:p>
            <a:pPr marL="220005" indent="-220005">
              <a:buFontTx/>
              <a:buChar char="•"/>
            </a:pPr>
            <a:endParaRPr lang="en-US" sz="1000" dirty="0"/>
          </a:p>
          <a:p>
            <a:pPr marL="220005" indent="-220005"/>
            <a:endParaRPr lang="en-US" sz="10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C786E-5626-487E-ACD9-B9F42211ADD9}" type="slidenum">
              <a:rPr lang="en-US"/>
              <a:pPr/>
              <a:t>50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sz="1000" b="1" dirty="0"/>
              <a:t>Alternatively</a:t>
            </a:r>
            <a:r>
              <a:rPr lang="en-US" sz="1000" dirty="0"/>
              <a:t>, you can compute the </a:t>
            </a:r>
            <a:r>
              <a:rPr lang="en-US" sz="1000" b="1" dirty="0"/>
              <a:t>PROGRAM EXECUTION TIME</a:t>
            </a:r>
            <a:r>
              <a:rPr lang="en-US" sz="1000" dirty="0"/>
              <a:t> as follows, using the more intuitive measure of #instructions.</a:t>
            </a:r>
          </a:p>
          <a:p>
            <a:r>
              <a:rPr lang="en-US" sz="1000" b="1" dirty="0"/>
              <a:t>CPI is the average number of clock cycles per instruction</a:t>
            </a:r>
            <a:r>
              <a:rPr lang="en-US" sz="1000" dirty="0"/>
              <a:t>. </a:t>
            </a:r>
          </a:p>
          <a:p>
            <a:pPr>
              <a:buFontTx/>
              <a:buChar char="•"/>
            </a:pPr>
            <a:r>
              <a:rPr lang="en-US" sz="1000" dirty="0"/>
              <a:t>Average : Different instructions take different amounts of time.  Multiplies and divides take much longer than additions. On CISC machines, a compare takes much less time than a string-compare instructions that compares two 80-character strings!</a:t>
            </a:r>
          </a:p>
          <a:p>
            <a:pPr>
              <a:buFontTx/>
              <a:buChar char="•"/>
            </a:pPr>
            <a:r>
              <a:rPr lang="en-US" sz="1000" dirty="0"/>
              <a:t>Average: The same instruction will take different amounts of time to execute! We’ll learn later about addressing modes, but essentially, adding a constant value to a variable is less expensive than adding two variables!</a:t>
            </a:r>
          </a:p>
          <a:p>
            <a:pPr>
              <a:buFontTx/>
              <a:buChar char="•"/>
            </a:pPr>
            <a:r>
              <a:rPr lang="en-US" sz="1000" dirty="0"/>
              <a:t>Average: Because different programs have different kinds of instruction mixes.</a:t>
            </a:r>
          </a:p>
          <a:p>
            <a:r>
              <a:rPr lang="en-US" sz="1000" dirty="0"/>
              <a:t>CPI depends on hardware implementation and instruction mix.  Must be calculated </a:t>
            </a:r>
            <a:r>
              <a:rPr lang="en-US" sz="1000" i="1" dirty="0"/>
              <a:t>for each program</a:t>
            </a:r>
            <a:r>
              <a:rPr lang="en-US" sz="1000" dirty="0"/>
              <a:t>.  We may calculate based on </a:t>
            </a:r>
            <a:r>
              <a:rPr lang="en-US" sz="1000" b="1" dirty="0"/>
              <a:t>instruction counts</a:t>
            </a:r>
            <a:r>
              <a:rPr lang="en-US" sz="1000" dirty="0"/>
              <a:t> OR based on </a:t>
            </a:r>
            <a:r>
              <a:rPr lang="en-US" sz="1000" b="1" dirty="0"/>
              <a:t>relative instruction frequencies (</a:t>
            </a:r>
            <a:r>
              <a:rPr lang="en-US" sz="1000" b="1" dirty="0" err="1"/>
              <a:t>Abd</a:t>
            </a:r>
            <a:r>
              <a:rPr lang="en-US" sz="1000" b="1" dirty="0"/>
              <a:t>-El-Barr’s examples)</a:t>
            </a:r>
            <a:r>
              <a:rPr lang="en-US" sz="1000" dirty="0"/>
              <a:t>. </a:t>
            </a:r>
          </a:p>
          <a:p>
            <a:endParaRPr lang="en-US" sz="1000" dirty="0"/>
          </a:p>
          <a:p>
            <a:r>
              <a:rPr lang="en-US" sz="1000" b="1" dirty="0"/>
              <a:t>Example</a:t>
            </a:r>
            <a:r>
              <a:rPr lang="en-US" sz="1000" dirty="0"/>
              <a:t>: Suppose we have two implementations of the same instruction set architecture. Machine A has a clock cycle </a:t>
            </a:r>
            <a:r>
              <a:rPr lang="en-US" sz="1000" b="1" dirty="0"/>
              <a:t>time</a:t>
            </a:r>
            <a:r>
              <a:rPr lang="en-US" sz="1000" dirty="0"/>
              <a:t> of 250 </a:t>
            </a:r>
            <a:r>
              <a:rPr lang="en-US" sz="1000" dirty="0" err="1"/>
              <a:t>ps</a:t>
            </a:r>
            <a:r>
              <a:rPr lang="en-US" sz="1000" dirty="0"/>
              <a:t> and a </a:t>
            </a:r>
            <a:r>
              <a:rPr lang="en-US" sz="1000" b="1" dirty="0"/>
              <a:t>CPI</a:t>
            </a:r>
            <a:r>
              <a:rPr lang="en-US" sz="1000" dirty="0"/>
              <a:t> of 2.0 for some </a:t>
            </a:r>
            <a:r>
              <a:rPr lang="en-US" sz="1000" b="1" dirty="0"/>
              <a:t>program</a:t>
            </a:r>
            <a:r>
              <a:rPr lang="en-US" sz="1000" dirty="0"/>
              <a:t>, and machine B has a clock cycle of 500 </a:t>
            </a:r>
            <a:r>
              <a:rPr lang="en-US" sz="1000" dirty="0" err="1"/>
              <a:t>ps</a:t>
            </a:r>
            <a:r>
              <a:rPr lang="en-US" sz="1000" dirty="0"/>
              <a:t>  and a </a:t>
            </a:r>
            <a:r>
              <a:rPr lang="en-US" sz="1000" b="1" dirty="0"/>
              <a:t>CPI</a:t>
            </a:r>
            <a:r>
              <a:rPr lang="en-US" sz="1000" dirty="0"/>
              <a:t> of 1.2 for the same </a:t>
            </a:r>
            <a:r>
              <a:rPr lang="en-US" sz="1000" b="1" dirty="0"/>
              <a:t>program</a:t>
            </a:r>
            <a:r>
              <a:rPr lang="en-US" sz="1000" dirty="0"/>
              <a:t>. Which machine is fastest for this </a:t>
            </a:r>
            <a:r>
              <a:rPr lang="en-US" sz="1000" b="1" dirty="0"/>
              <a:t>program</a:t>
            </a:r>
            <a:r>
              <a:rPr lang="en-US" sz="1000" dirty="0"/>
              <a:t>, and by how much?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201928-8939-4DD4-9EB1-965420DD22CF}" type="slidenum">
              <a:rPr lang="en-US"/>
              <a:pPr/>
              <a:t>51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a:lnSpc>
                <a:spcPct val="80000"/>
              </a:lnSpc>
            </a:pPr>
            <a:r>
              <a:rPr lang="en-US" sz="900" b="1" dirty="0"/>
              <a:t>Example: CPI Calculation with Instruction Count</a:t>
            </a:r>
            <a:r>
              <a:rPr lang="en-US" sz="900" dirty="0"/>
              <a:t> </a:t>
            </a:r>
          </a:p>
          <a:p>
            <a:pPr>
              <a:lnSpc>
                <a:spcPct val="80000"/>
              </a:lnSpc>
            </a:pPr>
            <a:r>
              <a:rPr lang="en-US" sz="900" dirty="0"/>
              <a:t>Assume Class A CPI=1, Class B CPI=2, Class C CPI=3</a:t>
            </a:r>
          </a:p>
          <a:p>
            <a:pPr>
              <a:lnSpc>
                <a:spcPct val="80000"/>
              </a:lnSpc>
            </a:pPr>
            <a:endParaRPr lang="en-US" sz="900" b="1" dirty="0"/>
          </a:p>
          <a:p>
            <a:pPr>
              <a:lnSpc>
                <a:spcPct val="80000"/>
              </a:lnSpc>
            </a:pPr>
            <a:r>
              <a:rPr lang="en-US" sz="900" dirty="0"/>
              <a:t>CPI = CPU Clock Cycles/Instruction Count </a:t>
            </a:r>
            <a:br>
              <a:rPr lang="en-US" sz="900" dirty="0"/>
            </a:br>
            <a:r>
              <a:rPr lang="en-US" sz="900" dirty="0"/>
              <a:t>CPU Clock Cycles = Sum(</a:t>
            </a:r>
            <a:r>
              <a:rPr lang="en-US" sz="900" dirty="0" err="1"/>
              <a:t>CPIi</a:t>
            </a:r>
            <a:r>
              <a:rPr lang="en-US" sz="900" dirty="0"/>
              <a:t> * </a:t>
            </a:r>
            <a:r>
              <a:rPr lang="en-US" sz="900" dirty="0" err="1"/>
              <a:t>Counti</a:t>
            </a:r>
            <a:r>
              <a:rPr lang="en-US" sz="900" dirty="0"/>
              <a:t>) </a:t>
            </a:r>
          </a:p>
          <a:p>
            <a:pPr>
              <a:lnSpc>
                <a:spcPct val="80000"/>
              </a:lnSpc>
            </a:pPr>
            <a:r>
              <a:rPr lang="en-US" sz="900" dirty="0"/>
              <a:t>Program requires 5 A, 3 B, 2 C instructions.  What is the CPI? </a:t>
            </a:r>
          </a:p>
          <a:p>
            <a:pPr>
              <a:lnSpc>
                <a:spcPct val="80000"/>
              </a:lnSpc>
            </a:pPr>
            <a:r>
              <a:rPr lang="en-US" sz="900" dirty="0"/>
              <a:t> # Cycles = 5*1 + 3*2 + 2*3 = 17 </a:t>
            </a:r>
            <a:br>
              <a:rPr lang="en-US" sz="900" dirty="0"/>
            </a:br>
            <a:r>
              <a:rPr lang="en-US" sz="900" dirty="0"/>
              <a:t> # Instructions = 5 + 3 + 2 = 10 </a:t>
            </a:r>
          </a:p>
          <a:p>
            <a:pPr>
              <a:lnSpc>
                <a:spcPct val="80000"/>
              </a:lnSpc>
            </a:pPr>
            <a:r>
              <a:rPr lang="en-US" sz="900" dirty="0"/>
              <a:t> CPI = 17 cycles/10 instructions = 1.7 cycles/instruction </a:t>
            </a:r>
          </a:p>
          <a:p>
            <a:pPr>
              <a:lnSpc>
                <a:spcPct val="80000"/>
              </a:lnSpc>
            </a:pPr>
            <a:endParaRPr lang="en-US" sz="900" dirty="0"/>
          </a:p>
          <a:p>
            <a:pPr>
              <a:lnSpc>
                <a:spcPct val="80000"/>
              </a:lnSpc>
            </a:pPr>
            <a:endParaRPr lang="en-US" sz="900" b="1" dirty="0"/>
          </a:p>
          <a:p>
            <a:pPr>
              <a:lnSpc>
                <a:spcPct val="80000"/>
              </a:lnSpc>
            </a:pPr>
            <a:r>
              <a:rPr lang="en-US" sz="900" b="1" dirty="0"/>
              <a:t>Example: CPI Calculation with Relative Frequencies</a:t>
            </a:r>
            <a:r>
              <a:rPr lang="en-US" sz="900" dirty="0"/>
              <a:t> </a:t>
            </a:r>
          </a:p>
          <a:p>
            <a:pPr>
              <a:lnSpc>
                <a:spcPct val="80000"/>
              </a:lnSpc>
            </a:pPr>
            <a:r>
              <a:rPr lang="en-US" sz="900" dirty="0"/>
              <a:t>Program uses 50% A, 30% B, 20%  C instructions.  What is the CPI? </a:t>
            </a:r>
          </a:p>
          <a:p>
            <a:pPr>
              <a:lnSpc>
                <a:spcPct val="80000"/>
              </a:lnSpc>
            </a:pPr>
            <a:r>
              <a:rPr lang="en-US" sz="900" dirty="0"/>
              <a:t>.5 * 1 + .3 * 2 + .2 * 3 = 1.7 </a:t>
            </a:r>
          </a:p>
          <a:p>
            <a:pPr>
              <a:lnSpc>
                <a:spcPct val="80000"/>
              </a:lnSpc>
            </a:pPr>
            <a:r>
              <a:rPr lang="en-US" sz="900" dirty="0"/>
              <a:t>Why does this work? </a:t>
            </a:r>
          </a:p>
          <a:p>
            <a:pPr>
              <a:lnSpc>
                <a:spcPct val="80000"/>
              </a:lnSpc>
            </a:pPr>
            <a:r>
              <a:rPr lang="en-US" sz="900" dirty="0"/>
              <a:t>CPI = CPU Clock Cycles/Instruction count </a:t>
            </a:r>
          </a:p>
          <a:p>
            <a:pPr>
              <a:lnSpc>
                <a:spcPct val="80000"/>
              </a:lnSpc>
            </a:pPr>
            <a:r>
              <a:rPr lang="en-US" sz="900" dirty="0"/>
              <a:t>#Instructions * (.5 * 1 + .3 * 2 + .2 * 3 ) </a:t>
            </a:r>
            <a:br>
              <a:rPr lang="en-US" sz="900" dirty="0"/>
            </a:br>
            <a:r>
              <a:rPr lang="en-US" sz="900" dirty="0"/>
              <a:t>----------------------------------------- </a:t>
            </a:r>
            <a:br>
              <a:rPr lang="en-US" sz="900" dirty="0"/>
            </a:br>
            <a:r>
              <a:rPr lang="en-US" sz="900" dirty="0"/>
              <a:t>#Instructions</a:t>
            </a:r>
          </a:p>
          <a:p>
            <a:pPr>
              <a:lnSpc>
                <a:spcPct val="80000"/>
              </a:lnSpc>
            </a:pPr>
            <a:r>
              <a:rPr lang="en-US" sz="900" dirty="0"/>
              <a:t>How do we calculate execution time? Execution Time =  Instruction Count * CPI * cycle time </a:t>
            </a:r>
          </a:p>
          <a:p>
            <a:pPr>
              <a:lnSpc>
                <a:spcPct val="80000"/>
              </a:lnSpc>
            </a:pPr>
            <a:r>
              <a:rPr lang="en-US" sz="900" dirty="0"/>
              <a:t>OR </a:t>
            </a:r>
          </a:p>
          <a:p>
            <a:pPr>
              <a:lnSpc>
                <a:spcPct val="80000"/>
              </a:lnSpc>
            </a:pPr>
            <a:r>
              <a:rPr lang="en-US" sz="900" dirty="0"/>
              <a:t>Instruction Count * CPI </a:t>
            </a:r>
            <a:br>
              <a:rPr lang="en-US" sz="900" dirty="0"/>
            </a:br>
            <a:r>
              <a:rPr lang="en-US" sz="900" dirty="0"/>
              <a:t> ----------------------------- </a:t>
            </a:r>
            <a:br>
              <a:rPr lang="en-US" sz="900" dirty="0"/>
            </a:br>
            <a:r>
              <a:rPr lang="en-US" sz="900" dirty="0"/>
              <a:t>  Clock Rate</a:t>
            </a:r>
          </a:p>
          <a:p>
            <a:pPr>
              <a:lnSpc>
                <a:spcPct val="80000"/>
              </a:lnSpc>
            </a:pPr>
            <a:endParaRPr lang="en-US" sz="900" dirty="0"/>
          </a:p>
          <a:p>
            <a:pPr>
              <a:lnSpc>
                <a:spcPct val="80000"/>
              </a:lnSpc>
            </a:pPr>
            <a:endParaRPr lang="en-US" sz="900" dirty="0"/>
          </a:p>
          <a:p>
            <a:pPr>
              <a:lnSpc>
                <a:spcPct val="80000"/>
              </a:lnSpc>
            </a:pPr>
            <a:r>
              <a:rPr lang="en-US" sz="900" dirty="0"/>
              <a:t>How long would it take to execute a program with 100 * 106 instructions if CPI is 3 and clock rate is 500 </a:t>
            </a:r>
            <a:r>
              <a:rPr lang="en-US" sz="900" dirty="0" err="1"/>
              <a:t>Mhz</a:t>
            </a:r>
            <a:r>
              <a:rPr lang="en-US" sz="900" dirty="0"/>
              <a:t>? </a:t>
            </a:r>
            <a:br>
              <a:rPr lang="en-US" sz="900" dirty="0"/>
            </a:br>
            <a:r>
              <a:rPr lang="en-US" sz="900" dirty="0"/>
              <a:t>  </a:t>
            </a:r>
            <a:r>
              <a:rPr lang="en-US" sz="900" b="1" dirty="0"/>
              <a:t>Time = (Instructions / Program) * (# Cycles / Instruction) * (Seconds / Cycle)</a:t>
            </a:r>
            <a:r>
              <a:rPr lang="en-US" sz="900" dirty="0"/>
              <a:t> </a:t>
            </a:r>
          </a:p>
          <a:p>
            <a:pPr>
              <a:lnSpc>
                <a:spcPct val="80000"/>
              </a:lnSpc>
            </a:pPr>
            <a:endParaRPr lang="en-US" sz="9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63513-CA9D-463A-BE86-2454684F106D}" type="slidenum">
              <a:rPr lang="en-US"/>
              <a:pPr/>
              <a:t>52</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a:t>http://www.mines.edu/~crader/cs341/Chapter2.html</a:t>
            </a:r>
          </a:p>
          <a:p>
            <a:endParaRPr lang="en-US"/>
          </a:p>
          <a:p>
            <a:r>
              <a:rPr lang="en-US"/>
              <a:t>Last point: If some factors are identical, then comparison can be based on just non-identical factors. </a:t>
            </a:r>
          </a:p>
          <a:p>
            <a:endParaRPr lang="en-US"/>
          </a:p>
          <a:p>
            <a:r>
              <a:rPr lang="en-US" b="1"/>
              <a:t>Example</a:t>
            </a:r>
            <a:r>
              <a:rPr lang="en-US"/>
              <a:t> </a:t>
            </a:r>
          </a:p>
          <a:p>
            <a:r>
              <a:rPr lang="en-US"/>
              <a:t>Machine 1and Machine 2 both have clock speeds of 500 MHz </a:t>
            </a:r>
            <a:br>
              <a:rPr lang="en-US"/>
            </a:br>
            <a:r>
              <a:rPr lang="en-US"/>
              <a:t>On Machine 1, program P requires 100 * 106 instructions and has a CPI of 2.5 </a:t>
            </a:r>
            <a:br>
              <a:rPr lang="en-US"/>
            </a:br>
            <a:r>
              <a:rPr lang="en-US"/>
              <a:t>On Machine 2, program P requires 90 * 106 instructions and has a CPI of 3 </a:t>
            </a:r>
          </a:p>
          <a:p>
            <a:r>
              <a:rPr lang="en-US"/>
              <a:t>Which machine is faster?  By how much?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3D7B3B-FB8F-4BF4-A741-E42468D3D4DC}" type="slidenum">
              <a:rPr lang="en-US"/>
              <a:pPr/>
              <a:t>53</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sz="1000" dirty="0"/>
          </a:p>
          <a:p>
            <a:r>
              <a:rPr lang="en-US" sz="1000" dirty="0"/>
              <a:t>Previously that </a:t>
            </a:r>
            <a:r>
              <a:rPr lang="en-US" dirty="0"/>
              <a:t>CPU time = </a:t>
            </a:r>
            <a:r>
              <a:rPr lang="en-US" dirty="0" err="1"/>
              <a:t>nInstructions</a:t>
            </a:r>
            <a:r>
              <a:rPr lang="en-US" dirty="0"/>
              <a:t> * CPI / f</a:t>
            </a:r>
          </a:p>
          <a:p>
            <a:r>
              <a:rPr lang="en-US" dirty="0"/>
              <a:t>Rearranging </a:t>
            </a:r>
            <a:r>
              <a:rPr lang="en-US" dirty="0" err="1"/>
              <a:t>nInstructions</a:t>
            </a:r>
            <a:r>
              <a:rPr lang="en-US" dirty="0"/>
              <a:t> = CPU time * f / CPI.</a:t>
            </a:r>
          </a:p>
          <a:p>
            <a:r>
              <a:rPr lang="en-US" dirty="0"/>
              <a:t>Substituting in first form, you get second form.</a:t>
            </a:r>
          </a:p>
          <a:p>
            <a:endParaRPr lang="en-US" dirty="0"/>
          </a:p>
          <a:p>
            <a:r>
              <a:rPr lang="en-US" dirty="0"/>
              <a:t>Example: </a:t>
            </a:r>
            <a:r>
              <a:rPr lang="en-US" sz="1000" dirty="0"/>
              <a:t>A program with 100 * 106 instructions executes in .4s.  What is the MIPS?</a:t>
            </a:r>
          </a:p>
          <a:p>
            <a:endParaRPr lang="en-US" sz="1000" dirty="0"/>
          </a:p>
          <a:p>
            <a:r>
              <a:rPr lang="en-US" sz="1000" dirty="0"/>
              <a:t> </a:t>
            </a:r>
          </a:p>
          <a:p>
            <a:r>
              <a:rPr lang="en-US" sz="1000" dirty="0"/>
              <a:t>Example: A program with CPI of 2 is run on a machine at 500 </a:t>
            </a:r>
            <a:r>
              <a:rPr lang="en-US" sz="1000" dirty="0" err="1"/>
              <a:t>MHz.</a:t>
            </a:r>
            <a:r>
              <a:rPr lang="en-US" sz="1000" dirty="0"/>
              <a:t>   What is the MIPS? </a:t>
            </a:r>
          </a:p>
          <a:p>
            <a:endParaRPr lang="en-US" sz="1000" dirty="0"/>
          </a:p>
          <a:p>
            <a:endParaRPr lang="en-US" sz="1000" dirty="0"/>
          </a:p>
          <a:p>
            <a:pPr>
              <a:buFontTx/>
              <a:buChar char="•"/>
            </a:pPr>
            <a:r>
              <a:rPr lang="en-US" sz="1000" dirty="0"/>
              <a:t>Doesn't consider capabilities of instructions (so can't compare computers with different instruction sets) </a:t>
            </a:r>
          </a:p>
          <a:p>
            <a:pPr>
              <a:buFontTx/>
              <a:buChar char="•"/>
            </a:pPr>
            <a:r>
              <a:rPr lang="en-US" sz="1000" dirty="0"/>
              <a:t>Varies between programs on same computer   ?? </a:t>
            </a:r>
          </a:p>
          <a:p>
            <a:pPr>
              <a:buFontTx/>
              <a:buChar char="•"/>
            </a:pPr>
            <a:r>
              <a:rPr lang="en-US" sz="1000" dirty="0"/>
              <a:t>Can vary inversely with performance </a:t>
            </a:r>
          </a:p>
          <a:p>
            <a:r>
              <a:rPr lang="en-US" sz="1000" dirty="0"/>
              <a:t>Exec = #cycles/clock rate </a:t>
            </a:r>
          </a:p>
          <a:p>
            <a:r>
              <a:rPr lang="en-US" sz="1000" dirty="0"/>
              <a:t>Fewer cycles, less time - better </a:t>
            </a:r>
          </a:p>
          <a:p>
            <a:r>
              <a:rPr lang="en-US" sz="1000" dirty="0"/>
              <a:t>BUT instruction count/exec time may not be better </a:t>
            </a:r>
          </a:p>
          <a:p>
            <a:r>
              <a:rPr lang="en-US" sz="1000" b="1" dirty="0"/>
              <a:t>Use Example on Page 8 of </a:t>
            </a:r>
            <a:r>
              <a:rPr lang="en-US" sz="1000" b="1" dirty="0" err="1"/>
              <a:t>Abd</a:t>
            </a:r>
            <a:r>
              <a:rPr lang="en-US" sz="1000" b="1" dirty="0"/>
              <a:t>-El-Barr as example or on assignment ?</a:t>
            </a:r>
          </a:p>
          <a:p>
            <a:endParaRPr lang="en-US" dirty="0"/>
          </a:p>
          <a:p>
            <a:endParaRPr lang="en-US" dirty="0"/>
          </a:p>
          <a:p>
            <a:endParaRPr lang="en-US" dirty="0"/>
          </a:p>
          <a:p>
            <a:endParaRPr lang="en-US" sz="10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D4BC9-C53A-4F36-9F2A-8DD834774A36}" type="slidenum">
              <a:rPr lang="en-US"/>
              <a:pPr/>
              <a:t>54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t>Null, page 328</a:t>
            </a:r>
          </a:p>
          <a:p>
            <a:endParaRPr lang="en-US"/>
          </a:p>
          <a:p>
            <a:r>
              <a:rPr lang="en-US"/>
              <a:t>We’re always looking for speedup. With knowledge about architecture, we can make informed improvements</a:t>
            </a:r>
          </a:p>
          <a:p>
            <a:r>
              <a:rPr lang="en-US"/>
              <a:t>Yet, Performance is a global characteristic of the whole integrated computer system: How CPU works in conjunctions with Memory and I/O</a:t>
            </a:r>
          </a:p>
          <a:p>
            <a:endParaRPr lang="en-US"/>
          </a:p>
          <a:p>
            <a:r>
              <a:rPr lang="en-US"/>
              <a:t>Test Question: How do you find k ? Speedup k = New performance / old performance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028FC-E385-4272-B287-6BF97F582655}" type="slidenum">
              <a:rPr lang="en-US"/>
              <a:pPr/>
              <a:t>55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a:p>
            <a:r>
              <a:rPr lang="en-US"/>
              <a:t>With the levels in the previous slide and in the hierarchy in the Murdocca text, there is a question: Which is hardware, which is software ?</a:t>
            </a:r>
          </a:p>
          <a:p>
            <a:endParaRPr lang="en-US"/>
          </a:p>
          <a:p>
            <a:r>
              <a:rPr lang="en-US"/>
              <a:t>We write a program in C or Java. What makes the algorithm run ? Another algorithm. And so on until you get down to the machine level… which is in fact an algorithm implemented as an electronic device (microcoded instructions).  Programs can be written to do signal processing or you can buy a signal processing machine.  </a:t>
            </a:r>
          </a:p>
          <a:p>
            <a:endParaRPr lang="en-US"/>
          </a:p>
          <a:p>
            <a:r>
              <a:rPr lang="en-US"/>
              <a:t>Examples : Microcode.</a:t>
            </a:r>
          </a:p>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574E3-CB50-4DAF-A2ED-1408F993DFA7}" type="slidenum">
              <a:rPr lang="en-US"/>
              <a:pPr/>
              <a:t>56</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sz="1000" dirty="0"/>
              <a:t>Taken from Douglas Comer: Essentials of Computer Architecture</a:t>
            </a:r>
          </a:p>
          <a:p>
            <a:endParaRPr lang="en-US" sz="1000" dirty="0"/>
          </a:p>
          <a:p>
            <a:r>
              <a:rPr lang="en-US" sz="1000" dirty="0"/>
              <a:t>And while we’re talking about the synergy between software and hardware in Systems engineering, let’s also introduce another theme that you should notice as we progress: Software iteration versus hardware replication</a:t>
            </a:r>
          </a:p>
          <a:p>
            <a:endParaRPr lang="en-US" sz="1000" dirty="0"/>
          </a:p>
          <a:p>
            <a:r>
              <a:rPr lang="en-US" sz="1000" dirty="0"/>
              <a:t>In software, we use iteration because the underlying system can only apply the operation at a time. A programmer must explicitly specify the number of items in the set and the order in which they are to be processes. </a:t>
            </a:r>
          </a:p>
          <a:p>
            <a:r>
              <a:rPr lang="en-US" sz="1000" dirty="0"/>
              <a:t>	The for loop and arrays.</a:t>
            </a:r>
          </a:p>
          <a:p>
            <a:endParaRPr lang="en-US" sz="1000" dirty="0"/>
          </a:p>
          <a:p>
            <a:r>
              <a:rPr lang="en-US" sz="1000" dirty="0"/>
              <a:t>In hardware, the functional unit is replicated. For doing a </a:t>
            </a:r>
            <a:r>
              <a:rPr lang="en-US" sz="1000" dirty="0" err="1"/>
              <a:t>boolean</a:t>
            </a:r>
            <a:r>
              <a:rPr lang="en-US" sz="1000" dirty="0"/>
              <a:t> operation (such as AND, OR, NOT), there will be 32  AND gates, doing a parallel 1-bit AND on the 32 bits.  </a:t>
            </a:r>
          </a:p>
          <a:p>
            <a:r>
              <a:rPr lang="en-US" sz="1000" dirty="0"/>
              <a:t> - Replication is a more elegant solution (even though it looks like you’re using more components) because iteration hardware requires extra hardware to select an individual item, move it into place, and move the result back</a:t>
            </a:r>
          </a:p>
          <a:p>
            <a:r>
              <a:rPr lang="en-US" sz="1000" dirty="0"/>
              <a:t> - Replication increases performance – instead of selecting and moving items about, replication allows multiple operations to be performed simultaneously. Replication is parallelism.</a:t>
            </a:r>
          </a:p>
          <a:p>
            <a:endParaRPr lang="en-US" sz="1000" dirty="0"/>
          </a:p>
          <a:p>
            <a:r>
              <a:rPr lang="en-US" sz="1000" dirty="0"/>
              <a:t>However, the previous principle applies: My experience at Intel with routers : Broadcast. They were going to build an hardware for loop for multicast addresses.</a:t>
            </a:r>
          </a:p>
          <a:p>
            <a:r>
              <a:rPr lang="en-US" sz="1000" dirty="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23677-CF02-4A81-A2DC-70005BA7182F}" type="slidenum">
              <a:rPr lang="en-US"/>
              <a:pPr/>
              <a:t>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0C371-C24A-4FF2-855D-848E78EE324A}" type="slidenum">
              <a:rPr lang="en-US"/>
              <a:pPr/>
              <a:t>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EE379-F2CF-4A82-987D-A506D9B74647}" type="slidenum">
              <a:rPr lang="en-US"/>
              <a:pPr/>
              <a:t>7</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F1B85-2C24-4C08-8828-653603B7226B}" type="slidenum">
              <a:rPr lang="en-US"/>
              <a:pPr/>
              <a:t>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a:p>
            <a:r>
              <a:rPr lang="en-US"/>
              <a:t>Computer scientists are usually more concerned with writing complex program algorithms than with designing computer hardware.  But these algorithms eventually run on a computer and to understand whether an algorithm is feasible, how an algorithm will perform, you must be able to see that program from the computer’ point of view.  You cannot optimize your program without understanding the computer.   So performance – in the form of program optimization and system tuning – a key motivations for learning how computers work.</a:t>
            </a:r>
          </a:p>
          <a:p>
            <a:endParaRPr lang="en-US"/>
          </a:p>
          <a:p>
            <a:r>
              <a:rPr lang="en-US"/>
              <a:t>Other reasons are driven by different kinds of applications :</a:t>
            </a:r>
          </a:p>
          <a:p>
            <a:pPr>
              <a:buFontTx/>
              <a:buChar char="•"/>
            </a:pPr>
            <a:r>
              <a:rPr lang="en-US"/>
              <a:t>How can you write a compiler without knowing the environment within which the compiler will work.</a:t>
            </a:r>
          </a:p>
          <a:p>
            <a:pPr>
              <a:buFontTx/>
              <a:buChar char="•"/>
            </a:pPr>
            <a:r>
              <a:rPr lang="en-US"/>
              <a:t>How can you develop a distributed control systems made up of sensors and actuators, without knowing how peripherals provide input and output to your computer</a:t>
            </a:r>
          </a:p>
          <a:p>
            <a:pPr>
              <a:buFontTx/>
              <a:buChar char="•"/>
            </a:pPr>
            <a:r>
              <a:rPr lang="en-US"/>
              <a:t>How can you work within an embedded systems environment – such as robotics or cell phone – without knowing how to deal with the severe memory and power constraints present in this environments.</a:t>
            </a:r>
          </a:p>
          <a:p>
            <a:endParaRPr lang="en-US"/>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D75A2-5AB8-4B2D-85EC-2C3F59E39412}" type="slidenum">
              <a:rPr lang="en-US"/>
              <a:pPr/>
              <a:t>9</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t>IEEE : standards for computer components, signaling protocols, data representation</a:t>
            </a:r>
          </a:p>
          <a:p>
            <a:endParaRPr lang="en-US"/>
          </a:p>
          <a:p>
            <a:r>
              <a:rPr lang="en-US"/>
              <a:t>ITU : interoperability of telecommunications systems (telephone, telegraph, data communications)</a:t>
            </a:r>
          </a:p>
          <a:p>
            <a:endParaRPr lang="en-US"/>
          </a:p>
          <a:p>
            <a:r>
              <a:rPr lang="en-US"/>
              <a:t>ISO : is not an acronym but derives from the Greek word “isos” meaning equal.</a:t>
            </a:r>
          </a:p>
          <a:p>
            <a:pPr>
              <a:buFontTx/>
              <a:buChar char="•"/>
            </a:pPr>
            <a:r>
              <a:rPr lang="en-US"/>
              <a:t>Global standardization</a:t>
            </a:r>
          </a:p>
          <a:p>
            <a:pPr>
              <a:buFontTx/>
              <a:buChar char="•"/>
            </a:pPr>
            <a:r>
              <a:rPr lang="en-US"/>
              <a:t>Umbrella for the national groups, such as ANSI</a:t>
            </a:r>
          </a:p>
          <a:p>
            <a:pPr>
              <a:buFontTx/>
              <a:buChar char="•"/>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Fall 2012</a:t>
            </a:r>
            <a:endParaRPr lang="en-US" dirty="0"/>
          </a:p>
        </p:txBody>
      </p:sp>
      <p:sp>
        <p:nvSpPr>
          <p:cNvPr id="5" name="Footer Placeholder 4"/>
          <p:cNvSpPr>
            <a:spLocks noGrp="1"/>
          </p:cNvSpPr>
          <p:nvPr>
            <p:ph type="ftr" sz="quarter" idx="11"/>
          </p:nvPr>
        </p:nvSpPr>
        <p:spPr/>
        <p:txBody>
          <a:bodyPr/>
          <a:lstStyle>
            <a:lvl1pPr>
              <a:defRPr/>
            </a:lvl1pPr>
          </a:lstStyle>
          <a:p>
            <a:r>
              <a:rPr lang="en-US"/>
              <a:t>SYSC 5704: Elements of Computer Systems</a:t>
            </a:r>
          </a:p>
        </p:txBody>
      </p:sp>
      <p:sp>
        <p:nvSpPr>
          <p:cNvPr id="6" name="Slide Number Placeholder 5"/>
          <p:cNvSpPr>
            <a:spLocks noGrp="1"/>
          </p:cNvSpPr>
          <p:nvPr>
            <p:ph type="sldNum" sz="quarter" idx="12"/>
          </p:nvPr>
        </p:nvSpPr>
        <p:spPr/>
        <p:txBody>
          <a:bodyPr/>
          <a:lstStyle>
            <a:lvl1pPr>
              <a:defRPr/>
            </a:lvl1pPr>
          </a:lstStyle>
          <a:p>
            <a:fld id="{979B4BA5-9A5A-4A0A-8C7F-8B5E447A54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Fall 2012</a:t>
            </a:r>
            <a:endParaRPr lang="en-US" dirty="0"/>
          </a:p>
        </p:txBody>
      </p:sp>
      <p:sp>
        <p:nvSpPr>
          <p:cNvPr id="5" name="Footer Placeholder 4"/>
          <p:cNvSpPr>
            <a:spLocks noGrp="1"/>
          </p:cNvSpPr>
          <p:nvPr>
            <p:ph type="ftr" sz="quarter" idx="11"/>
          </p:nvPr>
        </p:nvSpPr>
        <p:spPr/>
        <p:txBody>
          <a:bodyPr/>
          <a:lstStyle>
            <a:lvl1pPr>
              <a:defRPr/>
            </a:lvl1pPr>
          </a:lstStyle>
          <a:p>
            <a:r>
              <a:rPr lang="en-US"/>
              <a:t>SYSC 5704: Elements of Computer Systems</a:t>
            </a:r>
          </a:p>
        </p:txBody>
      </p:sp>
      <p:sp>
        <p:nvSpPr>
          <p:cNvPr id="6" name="Slide Number Placeholder 5"/>
          <p:cNvSpPr>
            <a:spLocks noGrp="1"/>
          </p:cNvSpPr>
          <p:nvPr>
            <p:ph type="sldNum" sz="quarter" idx="12"/>
          </p:nvPr>
        </p:nvSpPr>
        <p:spPr/>
        <p:txBody>
          <a:bodyPr/>
          <a:lstStyle>
            <a:lvl1pPr>
              <a:defRPr/>
            </a:lvl1pPr>
          </a:lstStyle>
          <a:p>
            <a:fld id="{B97257E8-6ED0-4F04-98D9-56DA25032F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Fall 2012</a:t>
            </a:r>
            <a:endParaRPr lang="en-US" dirty="0"/>
          </a:p>
        </p:txBody>
      </p:sp>
      <p:sp>
        <p:nvSpPr>
          <p:cNvPr id="5" name="Footer Placeholder 4"/>
          <p:cNvSpPr>
            <a:spLocks noGrp="1"/>
          </p:cNvSpPr>
          <p:nvPr>
            <p:ph type="ftr" sz="quarter" idx="11"/>
          </p:nvPr>
        </p:nvSpPr>
        <p:spPr/>
        <p:txBody>
          <a:bodyPr/>
          <a:lstStyle>
            <a:lvl1pPr>
              <a:defRPr/>
            </a:lvl1pPr>
          </a:lstStyle>
          <a:p>
            <a:r>
              <a:rPr lang="en-US"/>
              <a:t>SYSC 5704: Elements of Computer Systems</a:t>
            </a:r>
          </a:p>
        </p:txBody>
      </p:sp>
      <p:sp>
        <p:nvSpPr>
          <p:cNvPr id="6" name="Slide Number Placeholder 5"/>
          <p:cNvSpPr>
            <a:spLocks noGrp="1"/>
          </p:cNvSpPr>
          <p:nvPr>
            <p:ph type="sldNum" sz="quarter" idx="12"/>
          </p:nvPr>
        </p:nvSpPr>
        <p:spPr/>
        <p:txBody>
          <a:bodyPr/>
          <a:lstStyle>
            <a:lvl1pPr>
              <a:defRPr/>
            </a:lvl1pPr>
          </a:lstStyle>
          <a:p>
            <a:fld id="{BEBCA4CB-831F-4028-908D-14D86D5A1FC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D3F69377-46B8-470F-A961-D25E4B64C6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Fall 2012</a:t>
            </a:r>
            <a:endParaRPr lang="en-US" dirty="0"/>
          </a:p>
        </p:txBody>
      </p:sp>
      <p:sp>
        <p:nvSpPr>
          <p:cNvPr id="5" name="Footer Placeholder 4"/>
          <p:cNvSpPr>
            <a:spLocks noGrp="1"/>
          </p:cNvSpPr>
          <p:nvPr>
            <p:ph type="ftr" sz="quarter" idx="11"/>
          </p:nvPr>
        </p:nvSpPr>
        <p:spPr/>
        <p:txBody>
          <a:bodyPr/>
          <a:lstStyle>
            <a:lvl1pPr>
              <a:defRPr/>
            </a:lvl1pPr>
          </a:lstStyle>
          <a:p>
            <a:r>
              <a:rPr lang="en-US"/>
              <a:t>SYSC 5704: Elements of Computer Systems</a:t>
            </a:r>
          </a:p>
        </p:txBody>
      </p:sp>
      <p:sp>
        <p:nvSpPr>
          <p:cNvPr id="6" name="Slide Number Placeholder 5"/>
          <p:cNvSpPr>
            <a:spLocks noGrp="1"/>
          </p:cNvSpPr>
          <p:nvPr>
            <p:ph type="sldNum" sz="quarter" idx="12"/>
          </p:nvPr>
        </p:nvSpPr>
        <p:spPr/>
        <p:txBody>
          <a:bodyPr/>
          <a:lstStyle>
            <a:lvl1pPr>
              <a:defRPr/>
            </a:lvl1pPr>
          </a:lstStyle>
          <a:p>
            <a:fld id="{C74CC4B8-BEB8-4B1D-B248-81EC2DA883B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Fall 2012</a:t>
            </a:r>
            <a:endParaRPr lang="en-US" dirty="0"/>
          </a:p>
        </p:txBody>
      </p:sp>
      <p:sp>
        <p:nvSpPr>
          <p:cNvPr id="5" name="Footer Placeholder 4"/>
          <p:cNvSpPr>
            <a:spLocks noGrp="1"/>
          </p:cNvSpPr>
          <p:nvPr>
            <p:ph type="ftr" sz="quarter" idx="11"/>
          </p:nvPr>
        </p:nvSpPr>
        <p:spPr/>
        <p:txBody>
          <a:bodyPr/>
          <a:lstStyle>
            <a:lvl1pPr>
              <a:defRPr/>
            </a:lvl1pPr>
          </a:lstStyle>
          <a:p>
            <a:r>
              <a:rPr lang="en-US"/>
              <a:t>SYSC 5704: Elements of Computer Systems</a:t>
            </a:r>
          </a:p>
        </p:txBody>
      </p:sp>
      <p:sp>
        <p:nvSpPr>
          <p:cNvPr id="6" name="Slide Number Placeholder 5"/>
          <p:cNvSpPr>
            <a:spLocks noGrp="1"/>
          </p:cNvSpPr>
          <p:nvPr>
            <p:ph type="sldNum" sz="quarter" idx="12"/>
          </p:nvPr>
        </p:nvSpPr>
        <p:spPr/>
        <p:txBody>
          <a:bodyPr/>
          <a:lstStyle>
            <a:lvl1pPr>
              <a:defRPr/>
            </a:lvl1pPr>
          </a:lstStyle>
          <a:p>
            <a:fld id="{D7F64557-9B92-461D-A86B-E5D834EE9BA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Fall 2012</a:t>
            </a:r>
            <a:endParaRPr lang="en-US" dirty="0"/>
          </a:p>
        </p:txBody>
      </p:sp>
      <p:sp>
        <p:nvSpPr>
          <p:cNvPr id="6" name="Footer Placeholder 5"/>
          <p:cNvSpPr>
            <a:spLocks noGrp="1"/>
          </p:cNvSpPr>
          <p:nvPr>
            <p:ph type="ftr" sz="quarter" idx="11"/>
          </p:nvPr>
        </p:nvSpPr>
        <p:spPr/>
        <p:txBody>
          <a:bodyPr/>
          <a:lstStyle>
            <a:lvl1pPr>
              <a:defRPr/>
            </a:lvl1pPr>
          </a:lstStyle>
          <a:p>
            <a:r>
              <a:rPr lang="en-US"/>
              <a:t>SYSC 5704: Elements of Computer Systems</a:t>
            </a:r>
          </a:p>
        </p:txBody>
      </p:sp>
      <p:sp>
        <p:nvSpPr>
          <p:cNvPr id="7" name="Slide Number Placeholder 6"/>
          <p:cNvSpPr>
            <a:spLocks noGrp="1"/>
          </p:cNvSpPr>
          <p:nvPr>
            <p:ph type="sldNum" sz="quarter" idx="12"/>
          </p:nvPr>
        </p:nvSpPr>
        <p:spPr/>
        <p:txBody>
          <a:bodyPr/>
          <a:lstStyle>
            <a:lvl1pPr>
              <a:defRPr/>
            </a:lvl1pPr>
          </a:lstStyle>
          <a:p>
            <a:fld id="{C8E21AA4-4802-49AA-B3D7-1A9AB5A0056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Fall 2012</a:t>
            </a:r>
            <a:endParaRPr lang="en-US" dirty="0"/>
          </a:p>
        </p:txBody>
      </p:sp>
      <p:sp>
        <p:nvSpPr>
          <p:cNvPr id="8" name="Footer Placeholder 7"/>
          <p:cNvSpPr>
            <a:spLocks noGrp="1"/>
          </p:cNvSpPr>
          <p:nvPr>
            <p:ph type="ftr" sz="quarter" idx="11"/>
          </p:nvPr>
        </p:nvSpPr>
        <p:spPr/>
        <p:txBody>
          <a:bodyPr/>
          <a:lstStyle>
            <a:lvl1pPr>
              <a:defRPr/>
            </a:lvl1pPr>
          </a:lstStyle>
          <a:p>
            <a:r>
              <a:rPr lang="en-US"/>
              <a:t>SYSC 5704: Elements of Computer Systems</a:t>
            </a:r>
          </a:p>
        </p:txBody>
      </p:sp>
      <p:sp>
        <p:nvSpPr>
          <p:cNvPr id="9" name="Slide Number Placeholder 8"/>
          <p:cNvSpPr>
            <a:spLocks noGrp="1"/>
          </p:cNvSpPr>
          <p:nvPr>
            <p:ph type="sldNum" sz="quarter" idx="12"/>
          </p:nvPr>
        </p:nvSpPr>
        <p:spPr/>
        <p:txBody>
          <a:bodyPr/>
          <a:lstStyle>
            <a:lvl1pPr>
              <a:defRPr/>
            </a:lvl1pPr>
          </a:lstStyle>
          <a:p>
            <a:fld id="{ECCB0D7A-CDD9-45BA-B461-60E2A18378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Fall 2012</a:t>
            </a:r>
            <a:endParaRPr lang="en-US" dirty="0"/>
          </a:p>
        </p:txBody>
      </p:sp>
      <p:sp>
        <p:nvSpPr>
          <p:cNvPr id="4" name="Footer Placeholder 3"/>
          <p:cNvSpPr>
            <a:spLocks noGrp="1"/>
          </p:cNvSpPr>
          <p:nvPr>
            <p:ph type="ftr" sz="quarter" idx="11"/>
          </p:nvPr>
        </p:nvSpPr>
        <p:spPr/>
        <p:txBody>
          <a:bodyPr/>
          <a:lstStyle>
            <a:lvl1pPr>
              <a:defRPr/>
            </a:lvl1pPr>
          </a:lstStyle>
          <a:p>
            <a:r>
              <a:rPr lang="en-US"/>
              <a:t>SYSC 5704: Elements of Computer Systems</a:t>
            </a:r>
          </a:p>
        </p:txBody>
      </p:sp>
      <p:sp>
        <p:nvSpPr>
          <p:cNvPr id="5" name="Slide Number Placeholder 4"/>
          <p:cNvSpPr>
            <a:spLocks noGrp="1"/>
          </p:cNvSpPr>
          <p:nvPr>
            <p:ph type="sldNum" sz="quarter" idx="12"/>
          </p:nvPr>
        </p:nvSpPr>
        <p:spPr/>
        <p:txBody>
          <a:bodyPr/>
          <a:lstStyle>
            <a:lvl1pPr>
              <a:defRPr/>
            </a:lvl1pPr>
          </a:lstStyle>
          <a:p>
            <a:fld id="{DD99F389-2169-426B-9F85-6E0B7D0E210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Fall 2012</a:t>
            </a:r>
            <a:endParaRPr lang="en-US" dirty="0"/>
          </a:p>
        </p:txBody>
      </p:sp>
      <p:sp>
        <p:nvSpPr>
          <p:cNvPr id="3" name="Footer Placeholder 2"/>
          <p:cNvSpPr>
            <a:spLocks noGrp="1"/>
          </p:cNvSpPr>
          <p:nvPr>
            <p:ph type="ftr" sz="quarter" idx="11"/>
          </p:nvPr>
        </p:nvSpPr>
        <p:spPr/>
        <p:txBody>
          <a:bodyPr/>
          <a:lstStyle>
            <a:lvl1pPr>
              <a:defRPr/>
            </a:lvl1pPr>
          </a:lstStyle>
          <a:p>
            <a:r>
              <a:rPr lang="en-US"/>
              <a:t>SYSC 5704: Elements of Computer Systems</a:t>
            </a:r>
          </a:p>
        </p:txBody>
      </p:sp>
      <p:sp>
        <p:nvSpPr>
          <p:cNvPr id="4" name="Slide Number Placeholder 3"/>
          <p:cNvSpPr>
            <a:spLocks noGrp="1"/>
          </p:cNvSpPr>
          <p:nvPr>
            <p:ph type="sldNum" sz="quarter" idx="12"/>
          </p:nvPr>
        </p:nvSpPr>
        <p:spPr/>
        <p:txBody>
          <a:bodyPr/>
          <a:lstStyle>
            <a:lvl1pPr>
              <a:defRPr/>
            </a:lvl1pPr>
          </a:lstStyle>
          <a:p>
            <a:fld id="{D2F564A9-37CF-4181-BDF2-E98BA5CE314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Fall 2012</a:t>
            </a:r>
            <a:endParaRPr lang="en-US" dirty="0"/>
          </a:p>
        </p:txBody>
      </p:sp>
      <p:sp>
        <p:nvSpPr>
          <p:cNvPr id="6" name="Footer Placeholder 5"/>
          <p:cNvSpPr>
            <a:spLocks noGrp="1"/>
          </p:cNvSpPr>
          <p:nvPr>
            <p:ph type="ftr" sz="quarter" idx="11"/>
          </p:nvPr>
        </p:nvSpPr>
        <p:spPr/>
        <p:txBody>
          <a:bodyPr/>
          <a:lstStyle>
            <a:lvl1pPr>
              <a:defRPr/>
            </a:lvl1pPr>
          </a:lstStyle>
          <a:p>
            <a:r>
              <a:rPr lang="en-US"/>
              <a:t>SYSC 5704: Elements of Computer Systems</a:t>
            </a:r>
          </a:p>
        </p:txBody>
      </p:sp>
      <p:sp>
        <p:nvSpPr>
          <p:cNvPr id="7" name="Slide Number Placeholder 6"/>
          <p:cNvSpPr>
            <a:spLocks noGrp="1"/>
          </p:cNvSpPr>
          <p:nvPr>
            <p:ph type="sldNum" sz="quarter" idx="12"/>
          </p:nvPr>
        </p:nvSpPr>
        <p:spPr/>
        <p:txBody>
          <a:bodyPr/>
          <a:lstStyle>
            <a:lvl1pPr>
              <a:defRPr/>
            </a:lvl1pPr>
          </a:lstStyle>
          <a:p>
            <a:fld id="{E915BE98-8DE6-4674-A214-518318AAEF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Fall 2012</a:t>
            </a:r>
            <a:endParaRPr lang="en-US" dirty="0"/>
          </a:p>
        </p:txBody>
      </p:sp>
      <p:sp>
        <p:nvSpPr>
          <p:cNvPr id="6" name="Footer Placeholder 5"/>
          <p:cNvSpPr>
            <a:spLocks noGrp="1"/>
          </p:cNvSpPr>
          <p:nvPr>
            <p:ph type="ftr" sz="quarter" idx="11"/>
          </p:nvPr>
        </p:nvSpPr>
        <p:spPr/>
        <p:txBody>
          <a:bodyPr/>
          <a:lstStyle>
            <a:lvl1pPr>
              <a:defRPr/>
            </a:lvl1pPr>
          </a:lstStyle>
          <a:p>
            <a:r>
              <a:rPr lang="en-US"/>
              <a:t>SYSC 5704: Elements of Computer Systems</a:t>
            </a:r>
          </a:p>
        </p:txBody>
      </p:sp>
      <p:sp>
        <p:nvSpPr>
          <p:cNvPr id="7" name="Slide Number Placeholder 6"/>
          <p:cNvSpPr>
            <a:spLocks noGrp="1"/>
          </p:cNvSpPr>
          <p:nvPr>
            <p:ph type="sldNum" sz="quarter" idx="12"/>
          </p:nvPr>
        </p:nvSpPr>
        <p:spPr/>
        <p:txBody>
          <a:bodyPr/>
          <a:lstStyle>
            <a:lvl1pPr>
              <a:defRPr/>
            </a:lvl1pPr>
          </a:lstStyle>
          <a:p>
            <a:fld id="{76C5C076-A03C-4893-97FE-6BD870500FE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7203402-AA3F-41AA-A2A8-C7DAC1E1FE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e.carleton.ca/courses/sysc-570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omputer.org/education/cc20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omputer.org/portal/cms_docs_ieeecs/ieeecs/education/cc2001/cc200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play-hookey.com/digital/basic_gat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play-hookey.com/digital/basic_gate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C428FA31-0051-4BC5-9AA0-5423B03F8FEA}" type="slidenum">
              <a:rPr lang="en-US"/>
              <a:pPr/>
              <a:t>1</a:t>
            </a:fld>
            <a:endParaRPr lang="en-US"/>
          </a:p>
        </p:txBody>
      </p:sp>
      <p:sp>
        <p:nvSpPr>
          <p:cNvPr id="2050" name="Rectangle 2"/>
          <p:cNvSpPr>
            <a:spLocks noGrp="1" noChangeArrowheads="1"/>
          </p:cNvSpPr>
          <p:nvPr>
            <p:ph type="ctrTitle"/>
          </p:nvPr>
        </p:nvSpPr>
        <p:spPr/>
        <p:txBody>
          <a:bodyPr/>
          <a:lstStyle/>
          <a:p>
            <a:r>
              <a:rPr lang="en-US" sz="4000" dirty="0"/>
              <a:t>SYSC 5704</a:t>
            </a:r>
            <a:br>
              <a:rPr lang="en-US" sz="4000" dirty="0"/>
            </a:br>
            <a:r>
              <a:rPr lang="en-US" sz="4000" dirty="0"/>
              <a:t>Elements of Computer Systems</a:t>
            </a:r>
            <a:br>
              <a:rPr lang="en-US" sz="4000" dirty="0"/>
            </a:br>
            <a:endParaRPr lang="en-US" sz="4000" dirty="0"/>
          </a:p>
        </p:txBody>
      </p:sp>
      <p:sp>
        <p:nvSpPr>
          <p:cNvPr id="2051" name="Rectangle 3"/>
          <p:cNvSpPr>
            <a:spLocks noGrp="1" noChangeArrowheads="1"/>
          </p:cNvSpPr>
          <p:nvPr>
            <p:ph type="subTitle" idx="1"/>
          </p:nvPr>
        </p:nvSpPr>
        <p:spPr>
          <a:xfrm>
            <a:off x="762000" y="3581400"/>
            <a:ext cx="7543800" cy="1752600"/>
          </a:xfrm>
        </p:spPr>
        <p:txBody>
          <a:bodyPr/>
          <a:lstStyle/>
          <a:p>
            <a:r>
              <a:rPr lang="en-US" dirty="0"/>
              <a:t>Course </a:t>
            </a:r>
            <a:r>
              <a:rPr lang="en-US" dirty="0" smtClean="0"/>
              <a:t>Introduction</a:t>
            </a:r>
          </a:p>
          <a:p>
            <a:r>
              <a:rPr lang="en-US" dirty="0" smtClean="0">
                <a:hlinkClick r:id="rId3"/>
              </a:rPr>
              <a:t>www.sce.carleton.ca/courses/sysc-5704</a:t>
            </a:r>
            <a:endParaRPr lang="en-US" dirty="0" smtClean="0"/>
          </a:p>
          <a:p>
            <a:endParaRPr lang="en-US"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645C839B-6E78-44E2-8690-06E0CFB6E271}" type="slidenum">
              <a:rPr lang="en-US"/>
              <a:pPr/>
              <a:t>10</a:t>
            </a:fld>
            <a:endParaRPr lang="en-US"/>
          </a:p>
        </p:txBody>
      </p:sp>
      <p:sp>
        <p:nvSpPr>
          <p:cNvPr id="12290" name="Rectangle 2"/>
          <p:cNvSpPr>
            <a:spLocks noGrp="1" noChangeArrowheads="1"/>
          </p:cNvSpPr>
          <p:nvPr>
            <p:ph type="title"/>
          </p:nvPr>
        </p:nvSpPr>
        <p:spPr/>
        <p:txBody>
          <a:bodyPr/>
          <a:lstStyle/>
          <a:p>
            <a:r>
              <a:rPr lang="en-US"/>
              <a:t>Key Terms</a:t>
            </a:r>
          </a:p>
        </p:txBody>
      </p:sp>
      <p:sp>
        <p:nvSpPr>
          <p:cNvPr id="12291" name="Rectangle 3"/>
          <p:cNvSpPr>
            <a:spLocks noGrp="1" noChangeArrowheads="1"/>
          </p:cNvSpPr>
          <p:nvPr>
            <p:ph type="body" idx="1"/>
          </p:nvPr>
        </p:nvSpPr>
        <p:spPr/>
        <p:txBody>
          <a:bodyPr/>
          <a:lstStyle/>
          <a:p>
            <a:r>
              <a:rPr lang="en-US"/>
              <a:t>Computer </a:t>
            </a:r>
            <a:r>
              <a:rPr lang="en-US">
                <a:solidFill>
                  <a:schemeClr val="accent2"/>
                </a:solidFill>
              </a:rPr>
              <a:t>Organization</a:t>
            </a:r>
            <a:r>
              <a:rPr lang="en-US"/>
              <a:t>: How does a computer work ?</a:t>
            </a:r>
          </a:p>
          <a:p>
            <a:pPr lvl="1"/>
            <a:r>
              <a:rPr lang="en-US"/>
              <a:t>Physical aspects : Control signals, memory types</a:t>
            </a:r>
          </a:p>
          <a:p>
            <a:r>
              <a:rPr lang="en-US"/>
              <a:t>Computer </a:t>
            </a:r>
            <a:r>
              <a:rPr lang="en-US">
                <a:solidFill>
                  <a:schemeClr val="accent2"/>
                </a:solidFill>
              </a:rPr>
              <a:t>Architecture</a:t>
            </a:r>
            <a:r>
              <a:rPr lang="en-US"/>
              <a:t>: How do I design a computer ?</a:t>
            </a:r>
          </a:p>
          <a:p>
            <a:pPr lvl="1"/>
            <a:r>
              <a:rPr lang="en-US"/>
              <a:t>Logical aspects as seen by programmer</a:t>
            </a:r>
          </a:p>
          <a:p>
            <a:pPr lvl="1"/>
            <a:r>
              <a:rPr lang="en-US"/>
              <a:t>Structure and behaviour of the system</a:t>
            </a:r>
          </a:p>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Fall 2012</a:t>
            </a:r>
            <a:endParaRPr lang="en-US" dirty="0"/>
          </a:p>
        </p:txBody>
      </p:sp>
      <p:sp>
        <p:nvSpPr>
          <p:cNvPr id="7" name="Footer Placeholder 4"/>
          <p:cNvSpPr>
            <a:spLocks noGrp="1"/>
          </p:cNvSpPr>
          <p:nvPr>
            <p:ph type="ftr" sz="quarter" idx="11"/>
          </p:nvPr>
        </p:nvSpPr>
        <p:spPr/>
        <p:txBody>
          <a:bodyPr/>
          <a:lstStyle/>
          <a:p>
            <a:r>
              <a:rPr lang="en-US"/>
              <a:t>SYSC 5704: Elements of Computer Systems</a:t>
            </a:r>
          </a:p>
        </p:txBody>
      </p:sp>
      <p:sp>
        <p:nvSpPr>
          <p:cNvPr id="8" name="Slide Number Placeholder 5"/>
          <p:cNvSpPr>
            <a:spLocks noGrp="1"/>
          </p:cNvSpPr>
          <p:nvPr>
            <p:ph type="sldNum" sz="quarter" idx="12"/>
          </p:nvPr>
        </p:nvSpPr>
        <p:spPr/>
        <p:txBody>
          <a:bodyPr/>
          <a:lstStyle/>
          <a:p>
            <a:fld id="{1E338F01-046A-4101-A833-D9364AEFA0F2}" type="slidenum">
              <a:rPr lang="en-US"/>
              <a:pPr/>
              <a:t>11</a:t>
            </a:fld>
            <a:endParaRPr lang="en-US"/>
          </a:p>
        </p:txBody>
      </p:sp>
      <p:sp>
        <p:nvSpPr>
          <p:cNvPr id="14338" name="Rectangle 2"/>
          <p:cNvSpPr>
            <a:spLocks noGrp="1" noChangeArrowheads="1"/>
          </p:cNvSpPr>
          <p:nvPr>
            <p:ph type="title"/>
          </p:nvPr>
        </p:nvSpPr>
        <p:spPr/>
        <p:txBody>
          <a:bodyPr/>
          <a:lstStyle/>
          <a:p>
            <a:r>
              <a:rPr lang="en-US"/>
              <a:t>Computer History : Gen 0</a:t>
            </a:r>
          </a:p>
        </p:txBody>
      </p:sp>
      <p:sp>
        <p:nvSpPr>
          <p:cNvPr id="14339" name="Rectangle 3"/>
          <p:cNvSpPr>
            <a:spLocks noGrp="1" noChangeArrowheads="1"/>
          </p:cNvSpPr>
          <p:nvPr>
            <p:ph type="body" idx="1"/>
          </p:nvPr>
        </p:nvSpPr>
        <p:spPr>
          <a:xfrm>
            <a:off x="457200" y="1600200"/>
            <a:ext cx="5486400" cy="4525963"/>
          </a:xfrm>
        </p:spPr>
        <p:txBody>
          <a:bodyPr/>
          <a:lstStyle/>
          <a:p>
            <a:pPr>
              <a:lnSpc>
                <a:spcPct val="80000"/>
              </a:lnSpc>
            </a:pPr>
            <a:r>
              <a:rPr lang="en-US" sz="2400"/>
              <a:t>Mechanical Computers: using dials, pegged cylinders, cogs, gears …</a:t>
            </a:r>
          </a:p>
          <a:p>
            <a:pPr>
              <a:lnSpc>
                <a:spcPct val="80000"/>
              </a:lnSpc>
            </a:pPr>
            <a:endParaRPr lang="en-US" sz="2400"/>
          </a:p>
          <a:p>
            <a:pPr>
              <a:lnSpc>
                <a:spcPct val="80000"/>
              </a:lnSpc>
            </a:pPr>
            <a:r>
              <a:rPr lang="en-US" sz="2400"/>
              <a:t>Blaise Pascal (1623-1662) : Calculating machine for taxes</a:t>
            </a:r>
          </a:p>
          <a:p>
            <a:pPr lvl="1">
              <a:lnSpc>
                <a:spcPct val="80000"/>
              </a:lnSpc>
            </a:pPr>
            <a:r>
              <a:rPr lang="en-US" sz="2000"/>
              <a:t>Mechanical Calculation: Add, subtract</a:t>
            </a:r>
          </a:p>
          <a:p>
            <a:pPr>
              <a:lnSpc>
                <a:spcPct val="80000"/>
              </a:lnSpc>
            </a:pPr>
            <a:r>
              <a:rPr lang="en-US" sz="2400"/>
              <a:t>Charles Babbage (1791-1871)</a:t>
            </a:r>
          </a:p>
          <a:p>
            <a:pPr lvl="1">
              <a:lnSpc>
                <a:spcPct val="80000"/>
              </a:lnSpc>
            </a:pPr>
            <a:r>
              <a:rPr lang="en-US" sz="2000"/>
              <a:t>Added mechanical control (ie. algorithm)</a:t>
            </a:r>
          </a:p>
          <a:p>
            <a:pPr lvl="1">
              <a:lnSpc>
                <a:spcPct val="80000"/>
              </a:lnSpc>
            </a:pPr>
            <a:r>
              <a:rPr lang="en-US" sz="2000"/>
              <a:t>Functions: input, store, calculate, control of operation, output</a:t>
            </a:r>
          </a:p>
          <a:p>
            <a:pPr lvl="1">
              <a:lnSpc>
                <a:spcPct val="80000"/>
              </a:lnSpc>
            </a:pPr>
            <a:r>
              <a:rPr lang="en-US" sz="2000">
                <a:solidFill>
                  <a:schemeClr val="accent2"/>
                </a:solidFill>
              </a:rPr>
              <a:t>Difference Engine</a:t>
            </a:r>
            <a:r>
              <a:rPr lang="en-US" sz="2000"/>
              <a:t> Add/subtract tables of numbers for navigation</a:t>
            </a:r>
          </a:p>
          <a:p>
            <a:pPr lvl="1">
              <a:lnSpc>
                <a:spcPct val="80000"/>
              </a:lnSpc>
            </a:pPr>
            <a:r>
              <a:rPr lang="en-US" sz="2000"/>
              <a:t>Analytic Engine: Programmable general purpose computer</a:t>
            </a:r>
          </a:p>
        </p:txBody>
      </p:sp>
      <p:pic>
        <p:nvPicPr>
          <p:cNvPr id="14340" name="Picture 4"/>
          <p:cNvPicPr>
            <a:picLocks noChangeAspect="1" noChangeArrowheads="1"/>
          </p:cNvPicPr>
          <p:nvPr/>
        </p:nvPicPr>
        <p:blipFill>
          <a:blip r:embed="rId3" cstate="print"/>
          <a:srcRect/>
          <a:stretch>
            <a:fillRect/>
          </a:stretch>
        </p:blipFill>
        <p:spPr bwMode="auto">
          <a:xfrm>
            <a:off x="6019800" y="1371600"/>
            <a:ext cx="2857500" cy="2857500"/>
          </a:xfrm>
          <a:prstGeom prst="rect">
            <a:avLst/>
          </a:prstGeom>
          <a:noFill/>
          <a:ln w="9525">
            <a:noFill/>
            <a:miter lim="800000"/>
            <a:headEnd/>
            <a:tailEnd/>
          </a:ln>
          <a:effectLst/>
        </p:spPr>
      </p:pic>
      <p:sp>
        <p:nvSpPr>
          <p:cNvPr id="14341" name="Text Box 5"/>
          <p:cNvSpPr txBox="1">
            <a:spLocks noChangeArrowheads="1"/>
          </p:cNvSpPr>
          <p:nvPr/>
        </p:nvSpPr>
        <p:spPr bwMode="auto">
          <a:xfrm>
            <a:off x="6400800" y="4394200"/>
            <a:ext cx="1817688" cy="304800"/>
          </a:xfrm>
          <a:prstGeom prst="rect">
            <a:avLst/>
          </a:prstGeom>
          <a:noFill/>
          <a:ln w="9525">
            <a:noFill/>
            <a:miter lim="800000"/>
            <a:headEnd/>
            <a:tailEnd/>
          </a:ln>
          <a:effectLst/>
        </p:spPr>
        <p:txBody>
          <a:bodyPr wrap="none">
            <a:spAutoFit/>
          </a:bodyPr>
          <a:lstStyle/>
          <a:p>
            <a:r>
              <a:rPr lang="en-US" sz="1400"/>
              <a:t>Figure 1-6 Murdocca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F7C09E8A-DEC0-4863-9D99-75B8EA503A84}" type="slidenum">
              <a:rPr lang="en-US"/>
              <a:pPr/>
              <a:t>12</a:t>
            </a:fld>
            <a:endParaRPr lang="en-US"/>
          </a:p>
        </p:txBody>
      </p:sp>
      <p:sp>
        <p:nvSpPr>
          <p:cNvPr id="17410" name="Rectangle 2"/>
          <p:cNvSpPr>
            <a:spLocks noGrp="1" noChangeArrowheads="1"/>
          </p:cNvSpPr>
          <p:nvPr>
            <p:ph type="title"/>
          </p:nvPr>
        </p:nvSpPr>
        <p:spPr/>
        <p:txBody>
          <a:bodyPr/>
          <a:lstStyle/>
          <a:p>
            <a:r>
              <a:rPr lang="en-US"/>
              <a:t>Computer History – Gen 1</a:t>
            </a:r>
          </a:p>
        </p:txBody>
      </p:sp>
      <p:sp>
        <p:nvSpPr>
          <p:cNvPr id="17411" name="Rectangle 3"/>
          <p:cNvSpPr>
            <a:spLocks noGrp="1" noChangeArrowheads="1"/>
          </p:cNvSpPr>
          <p:nvPr>
            <p:ph type="body" idx="1"/>
          </p:nvPr>
        </p:nvSpPr>
        <p:spPr/>
        <p:txBody>
          <a:bodyPr/>
          <a:lstStyle/>
          <a:p>
            <a:r>
              <a:rPr lang="en-US" sz="2800"/>
              <a:t>Vacuum Tubes (1945 – 1953)</a:t>
            </a:r>
          </a:p>
          <a:p>
            <a:endParaRPr lang="en-US" sz="2800"/>
          </a:p>
          <a:p>
            <a:r>
              <a:rPr lang="en-US" sz="2800"/>
              <a:t>Controversy: </a:t>
            </a:r>
          </a:p>
          <a:p>
            <a:pPr algn="ctr">
              <a:buFontTx/>
              <a:buNone/>
            </a:pPr>
            <a:r>
              <a:rPr lang="en-US" sz="2800"/>
              <a:t>Inventor of Electronic Digital Computer ?</a:t>
            </a:r>
          </a:p>
          <a:p>
            <a:pPr lvl="1"/>
            <a:r>
              <a:rPr lang="en-US" sz="2400"/>
              <a:t>John Atanasof (1904-1995)</a:t>
            </a:r>
          </a:p>
          <a:p>
            <a:pPr lvl="2"/>
            <a:r>
              <a:rPr lang="en-US" sz="2000"/>
              <a:t>Built first binary machine from vacuum tubes </a:t>
            </a:r>
          </a:p>
          <a:p>
            <a:pPr lvl="2"/>
            <a:r>
              <a:rPr lang="en-US" sz="2000"/>
              <a:t>Solved only linear equations; not general purpose computer</a:t>
            </a:r>
          </a:p>
          <a:p>
            <a:pPr lvl="1"/>
            <a:r>
              <a:rPr lang="en-US" sz="2400"/>
              <a:t>John Mauchly (1907-1980) and J. Presper Eckert (1929-1995)</a:t>
            </a:r>
          </a:p>
          <a:p>
            <a:pPr lvl="2"/>
            <a:r>
              <a:rPr lang="en-US" sz="2000"/>
              <a:t>ENIAC (Electronic Numerical Integrator and Computer)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Fall 2012</a:t>
            </a:r>
            <a:endParaRPr lang="en-US" dirty="0"/>
          </a:p>
        </p:txBody>
      </p:sp>
      <p:sp>
        <p:nvSpPr>
          <p:cNvPr id="6" name="Footer Placeholder 4"/>
          <p:cNvSpPr>
            <a:spLocks noGrp="1"/>
          </p:cNvSpPr>
          <p:nvPr>
            <p:ph type="ftr" sz="quarter" idx="11"/>
          </p:nvPr>
        </p:nvSpPr>
        <p:spPr/>
        <p:txBody>
          <a:bodyPr/>
          <a:lstStyle/>
          <a:p>
            <a:r>
              <a:rPr lang="en-US"/>
              <a:t>SYSC 5704: Elements of Computer Systems</a:t>
            </a:r>
          </a:p>
        </p:txBody>
      </p:sp>
      <p:sp>
        <p:nvSpPr>
          <p:cNvPr id="7" name="Slide Number Placeholder 5"/>
          <p:cNvSpPr>
            <a:spLocks noGrp="1"/>
          </p:cNvSpPr>
          <p:nvPr>
            <p:ph type="sldNum" sz="quarter" idx="12"/>
          </p:nvPr>
        </p:nvSpPr>
        <p:spPr/>
        <p:txBody>
          <a:bodyPr/>
          <a:lstStyle/>
          <a:p>
            <a:fld id="{289DE78B-DA04-4480-BC86-D0D25C0C2726}" type="slidenum">
              <a:rPr lang="en-US"/>
              <a:pPr/>
              <a:t>13</a:t>
            </a:fld>
            <a:endParaRPr lang="en-US"/>
          </a:p>
        </p:txBody>
      </p:sp>
      <p:sp>
        <p:nvSpPr>
          <p:cNvPr id="19458" name="Rectangle 2"/>
          <p:cNvSpPr>
            <a:spLocks noGrp="1" noChangeArrowheads="1"/>
          </p:cNvSpPr>
          <p:nvPr>
            <p:ph type="title"/>
          </p:nvPr>
        </p:nvSpPr>
        <p:spPr/>
        <p:txBody>
          <a:bodyPr/>
          <a:lstStyle/>
          <a:p>
            <a:r>
              <a:rPr lang="en-US" dirty="0"/>
              <a:t>Computer History – Gen 1</a:t>
            </a:r>
          </a:p>
        </p:txBody>
      </p:sp>
      <p:sp>
        <p:nvSpPr>
          <p:cNvPr id="19459" name="Rectangle 3"/>
          <p:cNvSpPr>
            <a:spLocks noGrp="1" noChangeArrowheads="1"/>
          </p:cNvSpPr>
          <p:nvPr>
            <p:ph type="body" idx="1"/>
          </p:nvPr>
        </p:nvSpPr>
        <p:spPr/>
        <p:txBody>
          <a:bodyPr/>
          <a:lstStyle/>
          <a:p>
            <a:pPr>
              <a:buFontTx/>
              <a:buNone/>
            </a:pPr>
            <a:r>
              <a:rPr lang="en-US" sz="2200" dirty="0"/>
              <a:t>“Where …. the ENIAC is equipped with 18,000 vacuum tubes and weights 30 tons, computers in the future may have 1,000 vacuum tubes and perhaps weigh just 1 ½ tons”, Popular Mechanics, March 1949</a:t>
            </a:r>
          </a:p>
          <a:p>
            <a:endParaRPr lang="en-US" dirty="0"/>
          </a:p>
          <a:p>
            <a:endParaRPr lang="en-US" dirty="0"/>
          </a:p>
        </p:txBody>
      </p:sp>
      <p:pic>
        <p:nvPicPr>
          <p:cNvPr id="19460" name="Picture 4"/>
          <p:cNvPicPr>
            <a:picLocks noChangeAspect="1" noChangeArrowheads="1"/>
          </p:cNvPicPr>
          <p:nvPr/>
        </p:nvPicPr>
        <p:blipFill>
          <a:blip r:embed="rId3" cstate="print"/>
          <a:srcRect/>
          <a:stretch>
            <a:fillRect/>
          </a:stretch>
        </p:blipFill>
        <p:spPr bwMode="auto">
          <a:xfrm>
            <a:off x="1905000" y="3048000"/>
            <a:ext cx="4876800" cy="3224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C86155A4-C122-434C-ADC1-B81FD6C8FA83}" type="slidenum">
              <a:rPr lang="en-US"/>
              <a:pPr/>
              <a:t>14</a:t>
            </a:fld>
            <a:endParaRPr lang="en-US"/>
          </a:p>
        </p:txBody>
      </p:sp>
      <p:sp>
        <p:nvSpPr>
          <p:cNvPr id="21506" name="Rectangle 2"/>
          <p:cNvSpPr>
            <a:spLocks noGrp="1" noChangeArrowheads="1"/>
          </p:cNvSpPr>
          <p:nvPr>
            <p:ph type="title"/>
          </p:nvPr>
        </p:nvSpPr>
        <p:spPr/>
        <p:txBody>
          <a:bodyPr/>
          <a:lstStyle/>
          <a:p>
            <a:r>
              <a:rPr lang="en-US" dirty="0"/>
              <a:t>Computer History: Gen 2</a:t>
            </a:r>
          </a:p>
        </p:txBody>
      </p:sp>
      <p:sp>
        <p:nvSpPr>
          <p:cNvPr id="21507" name="Rectangle 3"/>
          <p:cNvSpPr>
            <a:spLocks noGrp="1" noChangeArrowheads="1"/>
          </p:cNvSpPr>
          <p:nvPr>
            <p:ph type="body" idx="1"/>
          </p:nvPr>
        </p:nvSpPr>
        <p:spPr/>
        <p:txBody>
          <a:bodyPr/>
          <a:lstStyle/>
          <a:p>
            <a:pPr>
              <a:lnSpc>
                <a:spcPct val="80000"/>
              </a:lnSpc>
            </a:pPr>
            <a:r>
              <a:rPr lang="en-US" sz="2800"/>
              <a:t>Transistors (1954 – 1965)</a:t>
            </a:r>
          </a:p>
          <a:p>
            <a:pPr>
              <a:lnSpc>
                <a:spcPct val="80000"/>
              </a:lnSpc>
            </a:pPr>
            <a:r>
              <a:rPr lang="en-US" sz="2800"/>
              <a:t>Bell Labs 1948 – John Bardeen, Walter Brattain, William Shockley (Nobel Prize)</a:t>
            </a:r>
          </a:p>
          <a:p>
            <a:pPr lvl="1">
              <a:lnSpc>
                <a:spcPct val="80000"/>
              </a:lnSpc>
            </a:pPr>
            <a:r>
              <a:rPr lang="en-US" sz="2400"/>
              <a:t>For televisions, radios … computers.</a:t>
            </a:r>
          </a:p>
          <a:p>
            <a:pPr>
              <a:lnSpc>
                <a:spcPct val="80000"/>
              </a:lnSpc>
            </a:pPr>
            <a:r>
              <a:rPr lang="en-US" sz="2800"/>
              <a:t>Less power, less room, more reliable</a:t>
            </a:r>
          </a:p>
          <a:p>
            <a:pPr lvl="1">
              <a:lnSpc>
                <a:spcPct val="80000"/>
              </a:lnSpc>
            </a:pPr>
            <a:r>
              <a:rPr lang="en-US" sz="2400"/>
              <a:t>Dawn of the computer industry : IBM, Digital Equipment Corp (DEC), Univac (now Unisys)</a:t>
            </a:r>
          </a:p>
          <a:p>
            <a:pPr>
              <a:lnSpc>
                <a:spcPct val="80000"/>
              </a:lnSpc>
            </a:pPr>
            <a:r>
              <a:rPr lang="en-US" sz="2800"/>
              <a:t>Example: DEC PDP-1 (1961) First minicomputer; 4096 words of 18-bit words, 200,000 instructions/sec; visual display = $120000.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E15FA963-1883-4A0D-893B-2B49AE479DC9}" type="slidenum">
              <a:rPr lang="en-US"/>
              <a:pPr/>
              <a:t>15</a:t>
            </a:fld>
            <a:endParaRPr lang="en-US"/>
          </a:p>
        </p:txBody>
      </p:sp>
      <p:sp>
        <p:nvSpPr>
          <p:cNvPr id="23554" name="Rectangle 2"/>
          <p:cNvSpPr>
            <a:spLocks noGrp="1" noChangeArrowheads="1"/>
          </p:cNvSpPr>
          <p:nvPr>
            <p:ph type="title"/>
          </p:nvPr>
        </p:nvSpPr>
        <p:spPr/>
        <p:txBody>
          <a:bodyPr/>
          <a:lstStyle/>
          <a:p>
            <a:r>
              <a:rPr lang="en-US"/>
              <a:t>Computer History: Gen 3</a:t>
            </a:r>
          </a:p>
        </p:txBody>
      </p:sp>
      <p:sp>
        <p:nvSpPr>
          <p:cNvPr id="23555" name="Rectangle 3"/>
          <p:cNvSpPr>
            <a:spLocks noGrp="1" noChangeArrowheads="1"/>
          </p:cNvSpPr>
          <p:nvPr>
            <p:ph type="body" idx="1"/>
          </p:nvPr>
        </p:nvSpPr>
        <p:spPr/>
        <p:txBody>
          <a:bodyPr/>
          <a:lstStyle/>
          <a:p>
            <a:pPr>
              <a:lnSpc>
                <a:spcPct val="90000"/>
              </a:lnSpc>
            </a:pPr>
            <a:r>
              <a:rPr lang="en-US" sz="2800"/>
              <a:t>Integrated Circuits (1965 – 1980)</a:t>
            </a:r>
          </a:p>
          <a:p>
            <a:pPr lvl="1">
              <a:lnSpc>
                <a:spcPct val="90000"/>
              </a:lnSpc>
            </a:pPr>
            <a:r>
              <a:rPr lang="en-US" sz="2400"/>
              <a:t>Integration : Putting more than one circuit on one (silicon) chip.</a:t>
            </a:r>
          </a:p>
          <a:p>
            <a:pPr lvl="1">
              <a:lnSpc>
                <a:spcPct val="90000"/>
              </a:lnSpc>
            </a:pPr>
            <a:r>
              <a:rPr lang="en-US" sz="2400"/>
              <a:t>Jack Kilby : invented microchip … on germanium</a:t>
            </a:r>
          </a:p>
          <a:p>
            <a:pPr lvl="1">
              <a:lnSpc>
                <a:spcPct val="90000"/>
              </a:lnSpc>
            </a:pPr>
            <a:r>
              <a:rPr lang="en-US" sz="2400"/>
              <a:t>Robert Noyce: did same … on silicon</a:t>
            </a:r>
          </a:p>
          <a:p>
            <a:pPr>
              <a:lnSpc>
                <a:spcPct val="90000"/>
              </a:lnSpc>
            </a:pPr>
            <a:r>
              <a:rPr lang="en-US" sz="2800"/>
              <a:t>Age of IBM : 7094, 1401 and System/360</a:t>
            </a:r>
          </a:p>
          <a:p>
            <a:pPr lvl="1">
              <a:lnSpc>
                <a:spcPct val="90000"/>
              </a:lnSpc>
            </a:pPr>
            <a:r>
              <a:rPr lang="en-US" sz="2400"/>
              <a:t>Time-sharing/Multiprogramming: &gt;1 person using same computer at the same time</a:t>
            </a:r>
          </a:p>
          <a:p>
            <a:pPr lvl="1">
              <a:lnSpc>
                <a:spcPct val="90000"/>
              </a:lnSpc>
            </a:pPr>
            <a:r>
              <a:rPr lang="en-US" sz="2400"/>
              <a:t>Led to developments in operating systems.</a:t>
            </a:r>
          </a:p>
          <a:p>
            <a:pPr lvl="1">
              <a:lnSpc>
                <a:spcPct val="90000"/>
              </a:lnSpc>
            </a:pPr>
            <a:r>
              <a:rPr lang="en-US" sz="2400"/>
              <a:t>DEC focussed on greater accessibility : DEC’s PDP-8 and 11 were affordable to smaller businesses.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639D32B5-C444-433B-BA5A-44BCCBE024EA}" type="slidenum">
              <a:rPr lang="en-US"/>
              <a:pPr/>
              <a:t>16</a:t>
            </a:fld>
            <a:endParaRPr lang="en-US"/>
          </a:p>
        </p:txBody>
      </p:sp>
      <p:sp>
        <p:nvSpPr>
          <p:cNvPr id="25602" name="Rectangle 2"/>
          <p:cNvSpPr>
            <a:spLocks noGrp="1" noChangeArrowheads="1"/>
          </p:cNvSpPr>
          <p:nvPr>
            <p:ph type="title"/>
          </p:nvPr>
        </p:nvSpPr>
        <p:spPr/>
        <p:txBody>
          <a:bodyPr/>
          <a:lstStyle/>
          <a:p>
            <a:r>
              <a:rPr lang="en-US"/>
              <a:t>Computer History: Gen 4</a:t>
            </a:r>
          </a:p>
        </p:txBody>
      </p:sp>
      <p:sp>
        <p:nvSpPr>
          <p:cNvPr id="25603" name="Rectangle 3"/>
          <p:cNvSpPr>
            <a:spLocks noGrp="1" noChangeArrowheads="1"/>
          </p:cNvSpPr>
          <p:nvPr>
            <p:ph type="body" idx="1"/>
          </p:nvPr>
        </p:nvSpPr>
        <p:spPr/>
        <p:txBody>
          <a:bodyPr/>
          <a:lstStyle/>
          <a:p>
            <a:r>
              <a:rPr lang="en-US"/>
              <a:t>VLSI : Very Large Scale Integration</a:t>
            </a:r>
          </a:p>
          <a:p>
            <a:pPr lvl="1"/>
            <a:r>
              <a:rPr lang="en-US"/>
              <a:t>SSI : 10 – 100 components per chip</a:t>
            </a:r>
          </a:p>
          <a:p>
            <a:pPr lvl="1"/>
            <a:r>
              <a:rPr lang="en-US"/>
              <a:t>MSI : 100 – 1000</a:t>
            </a:r>
          </a:p>
          <a:p>
            <a:pPr lvl="1"/>
            <a:r>
              <a:rPr lang="en-US"/>
              <a:t>LSI : 1000 – 10,000</a:t>
            </a:r>
          </a:p>
          <a:p>
            <a:pPr lvl="1"/>
            <a:r>
              <a:rPr lang="en-US"/>
              <a:t>VLSI : 10,000+</a:t>
            </a:r>
          </a:p>
          <a:p>
            <a:pPr lvl="1"/>
            <a:endParaRPr lang="en-US"/>
          </a:p>
          <a:p>
            <a:r>
              <a:rPr lang="en-US"/>
              <a:t>Perspective: 1997’s ENIAC-on-a-chip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ate Placeholder 3"/>
          <p:cNvSpPr>
            <a:spLocks noGrp="1"/>
          </p:cNvSpPr>
          <p:nvPr>
            <p:ph type="dt" sz="half" idx="10"/>
          </p:nvPr>
        </p:nvSpPr>
        <p:spPr/>
        <p:txBody>
          <a:bodyPr/>
          <a:lstStyle/>
          <a:p>
            <a:r>
              <a:rPr lang="en-US" dirty="0" smtClean="0"/>
              <a:t>Fall 2012</a:t>
            </a:r>
            <a:endParaRPr lang="en-US" dirty="0"/>
          </a:p>
        </p:txBody>
      </p:sp>
      <p:sp>
        <p:nvSpPr>
          <p:cNvPr id="34" name="Footer Placeholder 4"/>
          <p:cNvSpPr>
            <a:spLocks noGrp="1"/>
          </p:cNvSpPr>
          <p:nvPr>
            <p:ph type="ftr" sz="quarter" idx="11"/>
          </p:nvPr>
        </p:nvSpPr>
        <p:spPr/>
        <p:txBody>
          <a:bodyPr/>
          <a:lstStyle/>
          <a:p>
            <a:r>
              <a:rPr lang="en-US"/>
              <a:t>SYSC 5704: Elements of Computer Systems</a:t>
            </a:r>
          </a:p>
        </p:txBody>
      </p:sp>
      <p:sp>
        <p:nvSpPr>
          <p:cNvPr id="35" name="Slide Number Placeholder 5"/>
          <p:cNvSpPr>
            <a:spLocks noGrp="1"/>
          </p:cNvSpPr>
          <p:nvPr>
            <p:ph type="sldNum" sz="quarter" idx="12"/>
          </p:nvPr>
        </p:nvSpPr>
        <p:spPr/>
        <p:txBody>
          <a:bodyPr/>
          <a:lstStyle/>
          <a:p>
            <a:fld id="{FEADE177-CDDE-4351-B045-48F1F27CBE35}" type="slidenum">
              <a:rPr lang="en-US"/>
              <a:pPr/>
              <a:t>17</a:t>
            </a:fld>
            <a:endParaRPr lang="en-US"/>
          </a:p>
        </p:txBody>
      </p:sp>
      <p:sp>
        <p:nvSpPr>
          <p:cNvPr id="27650" name="Rectangle 2"/>
          <p:cNvSpPr>
            <a:spLocks noGrp="1" noChangeArrowheads="1"/>
          </p:cNvSpPr>
          <p:nvPr>
            <p:ph type="title"/>
          </p:nvPr>
        </p:nvSpPr>
        <p:spPr/>
        <p:txBody>
          <a:bodyPr/>
          <a:lstStyle/>
          <a:p>
            <a:r>
              <a:rPr lang="en-US"/>
              <a:t>Moore’s Law</a:t>
            </a:r>
          </a:p>
        </p:txBody>
      </p:sp>
      <p:sp>
        <p:nvSpPr>
          <p:cNvPr id="27651" name="Rectangle 3"/>
          <p:cNvSpPr>
            <a:spLocks noGrp="1" noChangeArrowheads="1"/>
          </p:cNvSpPr>
          <p:nvPr>
            <p:ph type="body" idx="1"/>
          </p:nvPr>
        </p:nvSpPr>
        <p:spPr>
          <a:xfrm>
            <a:off x="457200" y="1219200"/>
            <a:ext cx="8229600" cy="4525963"/>
          </a:xfrm>
        </p:spPr>
        <p:txBody>
          <a:bodyPr/>
          <a:lstStyle/>
          <a:p>
            <a:r>
              <a:rPr lang="en-US" sz="2400"/>
              <a:t>1965, Intel founder Gordon Moore: “The density of transistors in an integrated circuit will double every year”.</a:t>
            </a:r>
          </a:p>
        </p:txBody>
      </p:sp>
      <p:graphicFrame>
        <p:nvGraphicFramePr>
          <p:cNvPr id="27664" name="Group 16"/>
          <p:cNvGraphicFramePr>
            <a:graphicFrameLocks noGrp="1"/>
          </p:cNvGraphicFramePr>
          <p:nvPr/>
        </p:nvGraphicFramePr>
        <p:xfrm>
          <a:off x="0" y="0"/>
          <a:ext cx="882650" cy="1022351"/>
        </p:xfrm>
        <a:graphic>
          <a:graphicData uri="http://schemas.openxmlformats.org/drawingml/2006/table">
            <a:tbl>
              <a:tblPr/>
              <a:tblGrid>
                <a:gridCol w="8826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3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1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27653" name="AutoShape 5" descr="pixel"/>
          <p:cNvSpPr>
            <a:spLocks noChangeAspect="1" noChangeArrowheads="1"/>
          </p:cNvSpPr>
          <p:nvPr/>
        </p:nvSpPr>
        <p:spPr bwMode="auto">
          <a:xfrm>
            <a:off x="155575" y="46038"/>
            <a:ext cx="9525" cy="57150"/>
          </a:xfrm>
          <a:prstGeom prst="rect">
            <a:avLst/>
          </a:prstGeom>
          <a:noFill/>
        </p:spPr>
        <p:txBody>
          <a:bodyPr/>
          <a:lstStyle/>
          <a:p>
            <a:endParaRPr lang="en-US"/>
          </a:p>
        </p:txBody>
      </p:sp>
      <p:sp>
        <p:nvSpPr>
          <p:cNvPr id="27655" name="AutoShape 7" descr="nMooresLaw"/>
          <p:cNvSpPr>
            <a:spLocks noChangeAspect="1" noChangeArrowheads="1"/>
          </p:cNvSpPr>
          <p:nvPr/>
        </p:nvSpPr>
        <p:spPr bwMode="auto">
          <a:xfrm>
            <a:off x="185738" y="412750"/>
            <a:ext cx="304800" cy="304800"/>
          </a:xfrm>
          <a:prstGeom prst="rect">
            <a:avLst/>
          </a:prstGeom>
          <a:noFill/>
        </p:spPr>
        <p:txBody>
          <a:bodyPr/>
          <a:lstStyle/>
          <a:p>
            <a:endParaRPr lang="en-US"/>
          </a:p>
        </p:txBody>
      </p:sp>
      <p:graphicFrame>
        <p:nvGraphicFramePr>
          <p:cNvPr id="27677" name="Group 29"/>
          <p:cNvGraphicFramePr>
            <a:graphicFrameLocks noGrp="1"/>
          </p:cNvGraphicFramePr>
          <p:nvPr/>
        </p:nvGraphicFramePr>
        <p:xfrm>
          <a:off x="4130675" y="2917825"/>
          <a:ext cx="882650" cy="1022351"/>
        </p:xfrm>
        <a:graphic>
          <a:graphicData uri="http://schemas.openxmlformats.org/drawingml/2006/table">
            <a:tbl>
              <a:tblPr/>
              <a:tblGrid>
                <a:gridCol w="8826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3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1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27666" name="AutoShape 18" descr="pixel"/>
          <p:cNvSpPr>
            <a:spLocks noChangeAspect="1" noChangeArrowheads="1"/>
          </p:cNvSpPr>
          <p:nvPr/>
        </p:nvSpPr>
        <p:spPr bwMode="auto">
          <a:xfrm>
            <a:off x="4286250" y="2963863"/>
            <a:ext cx="9525" cy="57150"/>
          </a:xfrm>
          <a:prstGeom prst="rect">
            <a:avLst/>
          </a:prstGeom>
          <a:noFill/>
        </p:spPr>
        <p:txBody>
          <a:bodyPr/>
          <a:lstStyle/>
          <a:p>
            <a:endParaRPr lang="en-US"/>
          </a:p>
        </p:txBody>
      </p:sp>
      <p:sp>
        <p:nvSpPr>
          <p:cNvPr id="27668" name="AutoShape 20" descr="nMooresLaw"/>
          <p:cNvSpPr>
            <a:spLocks noChangeAspect="1" noChangeArrowheads="1"/>
          </p:cNvSpPr>
          <p:nvPr/>
        </p:nvSpPr>
        <p:spPr bwMode="auto">
          <a:xfrm>
            <a:off x="4316413" y="3330575"/>
            <a:ext cx="304800" cy="304800"/>
          </a:xfrm>
          <a:prstGeom prst="rect">
            <a:avLst/>
          </a:prstGeom>
          <a:noFill/>
        </p:spPr>
        <p:txBody>
          <a:bodyPr/>
          <a:lstStyle/>
          <a:p>
            <a:endParaRPr lang="en-US"/>
          </a:p>
        </p:txBody>
      </p:sp>
      <p:graphicFrame>
        <p:nvGraphicFramePr>
          <p:cNvPr id="27690" name="Group 42"/>
          <p:cNvGraphicFramePr>
            <a:graphicFrameLocks noGrp="1"/>
          </p:cNvGraphicFramePr>
          <p:nvPr/>
        </p:nvGraphicFramePr>
        <p:xfrm>
          <a:off x="4130675" y="2917825"/>
          <a:ext cx="882650" cy="1022351"/>
        </p:xfrm>
        <a:graphic>
          <a:graphicData uri="http://schemas.openxmlformats.org/drawingml/2006/table">
            <a:tbl>
              <a:tblPr/>
              <a:tblGrid>
                <a:gridCol w="882650"/>
              </a:tblGrid>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endParaRPr kumimoji="0" lang="en-US" sz="3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  </a:t>
                      </a:r>
                      <a:r>
                        <a:rPr kumimoji="0" lang="en-US" sz="1900" b="0" i="0" u="none" strike="noStrike" cap="none" normalizeH="0" baseline="0" smtClean="0">
                          <a:ln>
                            <a:noFill/>
                          </a:ln>
                          <a:solidFill>
                            <a:schemeClr val="tx1"/>
                          </a:solidFill>
                          <a:effectLst/>
                          <a:latin typeface="Arial" charset="0"/>
                        </a:rPr>
                        <a:t> </a:t>
                      </a:r>
                      <a:r>
                        <a:rPr kumimoji="0" lang="en-US" sz="1800" b="0" i="0" u="none" strike="noStrike" cap="none" normalizeH="0" baseline="0" smtClean="0">
                          <a:ln>
                            <a:noFill/>
                          </a:ln>
                          <a:solidFill>
                            <a:schemeClr val="tx1"/>
                          </a:solidFill>
                          <a:effectLst/>
                          <a:latin typeface="Arial" charset="0"/>
                        </a:rPr>
                        <a:t>        </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27679" name="AutoShape 31" descr="pixel"/>
          <p:cNvSpPr>
            <a:spLocks noChangeAspect="1" noChangeArrowheads="1"/>
          </p:cNvSpPr>
          <p:nvPr/>
        </p:nvSpPr>
        <p:spPr bwMode="auto">
          <a:xfrm>
            <a:off x="4286250" y="2963863"/>
            <a:ext cx="9525" cy="57150"/>
          </a:xfrm>
          <a:prstGeom prst="rect">
            <a:avLst/>
          </a:prstGeom>
          <a:noFill/>
        </p:spPr>
        <p:txBody>
          <a:bodyPr/>
          <a:lstStyle/>
          <a:p>
            <a:endParaRPr lang="en-US"/>
          </a:p>
        </p:txBody>
      </p:sp>
      <p:sp>
        <p:nvSpPr>
          <p:cNvPr id="27681" name="AutoShape 33" descr="nMooresLaw"/>
          <p:cNvSpPr>
            <a:spLocks noChangeAspect="1" noChangeArrowheads="1"/>
          </p:cNvSpPr>
          <p:nvPr/>
        </p:nvSpPr>
        <p:spPr bwMode="auto">
          <a:xfrm>
            <a:off x="4316413" y="3330575"/>
            <a:ext cx="304800" cy="304800"/>
          </a:xfrm>
          <a:prstGeom prst="rect">
            <a:avLst/>
          </a:prstGeom>
          <a:noFill/>
        </p:spPr>
        <p:txBody>
          <a:bodyPr/>
          <a:lstStyle/>
          <a:p>
            <a:endParaRPr lang="en-US"/>
          </a:p>
        </p:txBody>
      </p:sp>
      <p:pic>
        <p:nvPicPr>
          <p:cNvPr id="27691" name="Picture 43"/>
          <p:cNvPicPr>
            <a:picLocks noChangeAspect="1" noChangeArrowheads="1"/>
          </p:cNvPicPr>
          <p:nvPr/>
        </p:nvPicPr>
        <p:blipFill>
          <a:blip r:embed="rId3" cstate="print"/>
          <a:srcRect/>
          <a:stretch>
            <a:fillRect/>
          </a:stretch>
        </p:blipFill>
        <p:spPr bwMode="auto">
          <a:xfrm>
            <a:off x="1066800" y="2081213"/>
            <a:ext cx="6705600" cy="4014787"/>
          </a:xfrm>
          <a:prstGeom prst="rect">
            <a:avLst/>
          </a:prstGeom>
          <a:noFill/>
          <a:ln w="9525">
            <a:noFill/>
            <a:miter lim="800000"/>
            <a:headEnd/>
            <a:tailEnd/>
          </a:ln>
          <a:effectLst/>
        </p:spPr>
      </p:pic>
      <p:sp>
        <p:nvSpPr>
          <p:cNvPr id="27692" name="Text Box 44"/>
          <p:cNvSpPr txBox="1">
            <a:spLocks noChangeArrowheads="1"/>
          </p:cNvSpPr>
          <p:nvPr/>
        </p:nvSpPr>
        <p:spPr bwMode="auto">
          <a:xfrm>
            <a:off x="5775325" y="5903913"/>
            <a:ext cx="2419350" cy="366712"/>
          </a:xfrm>
          <a:prstGeom prst="rect">
            <a:avLst/>
          </a:prstGeom>
          <a:noFill/>
          <a:ln w="9525">
            <a:noFill/>
            <a:miter lim="800000"/>
            <a:headEnd/>
            <a:tailEnd/>
          </a:ln>
          <a:effectLst/>
        </p:spPr>
        <p:txBody>
          <a:bodyPr wrap="none">
            <a:spAutoFit/>
          </a:bodyPr>
          <a:lstStyle/>
          <a:p>
            <a:r>
              <a:rPr lang="en-US"/>
              <a:t>Figure 1-11 Murdocca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C97B3E7B-46E0-4428-B8AF-9F4190DC7B22}" type="slidenum">
              <a:rPr lang="en-US"/>
              <a:pPr/>
              <a:t>18</a:t>
            </a:fld>
            <a:endParaRPr lang="en-US"/>
          </a:p>
        </p:txBody>
      </p:sp>
      <p:sp>
        <p:nvSpPr>
          <p:cNvPr id="29698" name="Rectangle 2"/>
          <p:cNvSpPr>
            <a:spLocks noGrp="1" noChangeArrowheads="1"/>
          </p:cNvSpPr>
          <p:nvPr>
            <p:ph type="title"/>
          </p:nvPr>
        </p:nvSpPr>
        <p:spPr/>
        <p:txBody>
          <a:bodyPr/>
          <a:lstStyle/>
          <a:p>
            <a:r>
              <a:rPr lang="en-US"/>
              <a:t>Computer History: Gen 4</a:t>
            </a:r>
          </a:p>
        </p:txBody>
      </p:sp>
      <p:sp>
        <p:nvSpPr>
          <p:cNvPr id="29699" name="Rectangle 3"/>
          <p:cNvSpPr>
            <a:spLocks noGrp="1" noChangeArrowheads="1"/>
          </p:cNvSpPr>
          <p:nvPr>
            <p:ph type="body" idx="1"/>
          </p:nvPr>
        </p:nvSpPr>
        <p:spPr/>
        <p:txBody>
          <a:bodyPr/>
          <a:lstStyle/>
          <a:p>
            <a:pPr>
              <a:lnSpc>
                <a:spcPct val="80000"/>
              </a:lnSpc>
            </a:pPr>
            <a:r>
              <a:rPr lang="en-US" sz="2000" dirty="0"/>
              <a:t>Moore’s law can be used in different ways:</a:t>
            </a:r>
          </a:p>
          <a:p>
            <a:pPr lvl="1">
              <a:lnSpc>
                <a:spcPct val="80000"/>
              </a:lnSpc>
            </a:pPr>
            <a:r>
              <a:rPr lang="en-US" sz="2000" dirty="0"/>
              <a:t> build increasingly powerful computers at constant price or </a:t>
            </a:r>
          </a:p>
          <a:p>
            <a:pPr lvl="1">
              <a:lnSpc>
                <a:spcPct val="80000"/>
              </a:lnSpc>
            </a:pPr>
            <a:r>
              <a:rPr lang="en-US" sz="2000" dirty="0"/>
              <a:t>build the same computer for less and less money every year.</a:t>
            </a:r>
          </a:p>
          <a:p>
            <a:pPr>
              <a:lnSpc>
                <a:spcPct val="80000"/>
              </a:lnSpc>
            </a:pPr>
            <a:r>
              <a:rPr lang="en-US" sz="2000" dirty="0"/>
              <a:t>Trends:</a:t>
            </a:r>
          </a:p>
          <a:p>
            <a:pPr lvl="1">
              <a:lnSpc>
                <a:spcPct val="80000"/>
              </a:lnSpc>
            </a:pPr>
            <a:r>
              <a:rPr lang="en-US" sz="2000" dirty="0"/>
              <a:t>1971: A </a:t>
            </a:r>
            <a:r>
              <a:rPr lang="en-US" sz="2000" dirty="0">
                <a:solidFill>
                  <a:schemeClr val="accent2"/>
                </a:solidFill>
              </a:rPr>
              <a:t>microprocessor</a:t>
            </a:r>
            <a:r>
              <a:rPr lang="en-US" sz="2000" dirty="0"/>
              <a:t> was born: IBM 4004 contained all of the components of a CPU on a single chip.</a:t>
            </a:r>
          </a:p>
          <a:p>
            <a:pPr lvl="2">
              <a:lnSpc>
                <a:spcPct val="80000"/>
              </a:lnSpc>
            </a:pPr>
            <a:r>
              <a:rPr lang="en-US" sz="2000" dirty="0"/>
              <a:t>Personal Computing: IBM PC</a:t>
            </a:r>
          </a:p>
          <a:p>
            <a:pPr lvl="1">
              <a:lnSpc>
                <a:spcPct val="80000"/>
              </a:lnSpc>
            </a:pPr>
            <a:r>
              <a:rPr lang="en-US" sz="2000" dirty="0"/>
              <a:t>Memory: Since 1978, semiconductor memory has been through 11 generations: 1K, 4K, 16K, 64K, 1M, 4M, 16M, 64M, 256M and 1Gbits on a single chip (1K=2^10; 1M=2^20; 1G=2^30)</a:t>
            </a:r>
          </a:p>
          <a:p>
            <a:pPr lvl="1">
              <a:lnSpc>
                <a:spcPct val="80000"/>
              </a:lnSpc>
            </a:pPr>
            <a:r>
              <a:rPr lang="en-US" sz="2000" dirty="0">
                <a:solidFill>
                  <a:schemeClr val="accent2"/>
                </a:solidFill>
              </a:rPr>
              <a:t>Embedded</a:t>
            </a:r>
            <a:r>
              <a:rPr lang="en-US" sz="2000" dirty="0"/>
              <a:t> Computers: appliances, watches, bank cards.</a:t>
            </a:r>
          </a:p>
          <a:p>
            <a:pPr lvl="2">
              <a:lnSpc>
                <a:spcPct val="80000"/>
              </a:lnSpc>
            </a:pPr>
            <a:r>
              <a:rPr lang="en-US" sz="2000" dirty="0"/>
              <a:t>Pervasive computing</a:t>
            </a:r>
          </a:p>
          <a:p>
            <a:pPr lvl="1">
              <a:lnSpc>
                <a:spcPct val="80000"/>
              </a:lnSpc>
            </a:pPr>
            <a:r>
              <a:rPr lang="en-US" sz="2000" dirty="0"/>
              <a:t>Mainframes have evolved into </a:t>
            </a:r>
            <a:r>
              <a:rPr lang="en-US" sz="2000" dirty="0">
                <a:solidFill>
                  <a:schemeClr val="accent2"/>
                </a:solidFill>
              </a:rPr>
              <a:t>enterprise servers</a:t>
            </a:r>
          </a:p>
          <a:p>
            <a:pPr lvl="2">
              <a:lnSpc>
                <a:spcPct val="80000"/>
              </a:lnSpc>
            </a:pPr>
            <a:r>
              <a:rPr lang="en-US" sz="2000" dirty="0"/>
              <a:t>Passed billion-instructions-per-second in late 1990’s</a:t>
            </a:r>
          </a:p>
          <a:p>
            <a:pPr lvl="2">
              <a:lnSpc>
                <a:spcPct val="80000"/>
              </a:lnSpc>
            </a:pPr>
            <a:r>
              <a:rPr lang="en-US" sz="2000" dirty="0"/>
              <a:t>Web servers : handle hundreds of thousands transactions per minute.</a:t>
            </a:r>
          </a:p>
          <a:p>
            <a:pPr lvl="1">
              <a:lnSpc>
                <a:spcPct val="80000"/>
              </a:lnSpc>
              <a:buFontTx/>
              <a:buNone/>
            </a:pPr>
            <a:r>
              <a:rPr lang="en-US" sz="2000" dirty="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Computer Spectrum</a:t>
            </a:r>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19</a:t>
            </a:fld>
            <a:endParaRPr lang="en-US"/>
          </a:p>
        </p:txBody>
      </p:sp>
      <p:graphicFrame>
        <p:nvGraphicFramePr>
          <p:cNvPr id="8" name="Content Placeholder 7"/>
          <p:cNvGraphicFramePr>
            <a:graphicFrameLocks noGrp="1"/>
          </p:cNvGraphicFramePr>
          <p:nvPr>
            <p:ph idx="1"/>
          </p:nvPr>
        </p:nvGraphicFramePr>
        <p:xfrm>
          <a:off x="457200" y="1600200"/>
          <a:ext cx="8229600" cy="37744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Type</a:t>
                      </a:r>
                      <a:endParaRPr lang="en-US" dirty="0"/>
                    </a:p>
                  </a:txBody>
                  <a:tcPr/>
                </a:tc>
                <a:tc>
                  <a:txBody>
                    <a:bodyPr/>
                    <a:lstStyle/>
                    <a:p>
                      <a:r>
                        <a:rPr lang="en-US" dirty="0" smtClean="0"/>
                        <a:t>Price</a:t>
                      </a:r>
                      <a:endParaRPr lang="en-US" dirty="0"/>
                    </a:p>
                  </a:txBody>
                  <a:tcPr/>
                </a:tc>
                <a:tc>
                  <a:txBody>
                    <a:bodyPr/>
                    <a:lstStyle/>
                    <a:p>
                      <a:r>
                        <a:rPr lang="en-US" dirty="0" smtClean="0"/>
                        <a:t>Example</a:t>
                      </a:r>
                      <a:endParaRPr lang="en-US" dirty="0"/>
                    </a:p>
                  </a:txBody>
                  <a:tcPr/>
                </a:tc>
              </a:tr>
              <a:tr h="370840">
                <a:tc>
                  <a:txBody>
                    <a:bodyPr/>
                    <a:lstStyle/>
                    <a:p>
                      <a:r>
                        <a:rPr lang="en-US" dirty="0" smtClean="0"/>
                        <a:t>Disposable</a:t>
                      </a:r>
                      <a:endParaRPr lang="en-US" dirty="0"/>
                    </a:p>
                  </a:txBody>
                  <a:tcPr/>
                </a:tc>
                <a:tc>
                  <a:txBody>
                    <a:bodyPr/>
                    <a:lstStyle/>
                    <a:p>
                      <a:r>
                        <a:rPr lang="en-US" dirty="0" smtClean="0"/>
                        <a:t>$.50</a:t>
                      </a:r>
                      <a:endParaRPr lang="en-US" dirty="0"/>
                    </a:p>
                  </a:txBody>
                  <a:tcPr/>
                </a:tc>
                <a:tc>
                  <a:txBody>
                    <a:bodyPr/>
                    <a:lstStyle/>
                    <a:p>
                      <a:r>
                        <a:rPr lang="en-US" dirty="0" smtClean="0"/>
                        <a:t>Greeting card</a:t>
                      </a:r>
                      <a:endParaRPr lang="en-US" dirty="0"/>
                    </a:p>
                  </a:txBody>
                  <a:tcPr/>
                </a:tc>
              </a:tr>
              <a:tr h="370840">
                <a:tc>
                  <a:txBody>
                    <a:bodyPr/>
                    <a:lstStyle/>
                    <a:p>
                      <a:r>
                        <a:rPr lang="en-US" dirty="0" smtClean="0"/>
                        <a:t>Microcontroller</a:t>
                      </a:r>
                      <a:endParaRPr lang="en-US" dirty="0"/>
                    </a:p>
                  </a:txBody>
                  <a:tcPr/>
                </a:tc>
                <a:tc>
                  <a:txBody>
                    <a:bodyPr/>
                    <a:lstStyle/>
                    <a:p>
                      <a:r>
                        <a:rPr lang="en-US" dirty="0" smtClean="0"/>
                        <a:t>5</a:t>
                      </a:r>
                      <a:endParaRPr lang="en-US" dirty="0"/>
                    </a:p>
                  </a:txBody>
                  <a:tcPr/>
                </a:tc>
                <a:tc>
                  <a:txBody>
                    <a:bodyPr/>
                    <a:lstStyle/>
                    <a:p>
                      <a:r>
                        <a:rPr lang="en-US" dirty="0" smtClean="0"/>
                        <a:t>Watches, cars, appliances</a:t>
                      </a:r>
                      <a:endParaRPr lang="en-US" dirty="0"/>
                    </a:p>
                  </a:txBody>
                  <a:tcPr/>
                </a:tc>
              </a:tr>
              <a:tr h="370840">
                <a:tc>
                  <a:txBody>
                    <a:bodyPr/>
                    <a:lstStyle/>
                    <a:p>
                      <a:r>
                        <a:rPr lang="en-US" dirty="0" smtClean="0"/>
                        <a:t>Game Computer</a:t>
                      </a:r>
                      <a:endParaRPr lang="en-US" dirty="0"/>
                    </a:p>
                  </a:txBody>
                  <a:tcPr/>
                </a:tc>
                <a:tc>
                  <a:txBody>
                    <a:bodyPr/>
                    <a:lstStyle/>
                    <a:p>
                      <a:r>
                        <a:rPr lang="en-US" dirty="0" smtClean="0"/>
                        <a:t>$50</a:t>
                      </a:r>
                      <a:endParaRPr lang="en-US" dirty="0"/>
                    </a:p>
                  </a:txBody>
                  <a:tcPr/>
                </a:tc>
                <a:tc>
                  <a:txBody>
                    <a:bodyPr/>
                    <a:lstStyle/>
                    <a:p>
                      <a:r>
                        <a:rPr lang="en-US" dirty="0" smtClean="0"/>
                        <a:t>Home video games</a:t>
                      </a:r>
                      <a:endParaRPr lang="en-US" dirty="0"/>
                    </a:p>
                  </a:txBody>
                  <a:tcPr/>
                </a:tc>
              </a:tr>
              <a:tr h="370840">
                <a:tc>
                  <a:txBody>
                    <a:bodyPr/>
                    <a:lstStyle/>
                    <a:p>
                      <a:r>
                        <a:rPr lang="en-US" dirty="0" smtClean="0"/>
                        <a:t>Personal Computer</a:t>
                      </a:r>
                      <a:endParaRPr lang="en-US" dirty="0"/>
                    </a:p>
                  </a:txBody>
                  <a:tcPr/>
                </a:tc>
                <a:tc>
                  <a:txBody>
                    <a:bodyPr/>
                    <a:lstStyle/>
                    <a:p>
                      <a:r>
                        <a:rPr lang="en-US" dirty="0" smtClean="0"/>
                        <a:t>$500</a:t>
                      </a:r>
                      <a:endParaRPr lang="en-US" dirty="0"/>
                    </a:p>
                  </a:txBody>
                  <a:tcPr/>
                </a:tc>
                <a:tc>
                  <a:txBody>
                    <a:bodyPr/>
                    <a:lstStyle/>
                    <a:p>
                      <a:r>
                        <a:rPr lang="en-US" dirty="0" smtClean="0"/>
                        <a:t>Desktop</a:t>
                      </a:r>
                      <a:r>
                        <a:rPr lang="en-US" baseline="0" dirty="0" smtClean="0"/>
                        <a:t> or notebook</a:t>
                      </a:r>
                      <a:endParaRPr lang="en-US" dirty="0"/>
                    </a:p>
                  </a:txBody>
                  <a:tcPr/>
                </a:tc>
              </a:tr>
              <a:tr h="370840">
                <a:tc>
                  <a:txBody>
                    <a:bodyPr/>
                    <a:lstStyle/>
                    <a:p>
                      <a:r>
                        <a:rPr lang="en-US" dirty="0" smtClean="0"/>
                        <a:t>Server</a:t>
                      </a:r>
                      <a:endParaRPr lang="en-US" dirty="0"/>
                    </a:p>
                  </a:txBody>
                  <a:tcPr/>
                </a:tc>
                <a:tc>
                  <a:txBody>
                    <a:bodyPr/>
                    <a:lstStyle/>
                    <a:p>
                      <a:r>
                        <a:rPr lang="en-US" dirty="0" smtClean="0"/>
                        <a:t>$5000</a:t>
                      </a:r>
                      <a:endParaRPr lang="en-US" dirty="0"/>
                    </a:p>
                  </a:txBody>
                  <a:tcPr/>
                </a:tc>
                <a:tc>
                  <a:txBody>
                    <a:bodyPr/>
                    <a:lstStyle/>
                    <a:p>
                      <a:r>
                        <a:rPr lang="en-US" dirty="0" smtClean="0"/>
                        <a:t>Network</a:t>
                      </a:r>
                      <a:r>
                        <a:rPr lang="en-US" baseline="0" dirty="0" smtClean="0"/>
                        <a:t> Server</a:t>
                      </a:r>
                      <a:endParaRPr lang="en-US" dirty="0"/>
                    </a:p>
                  </a:txBody>
                  <a:tcPr/>
                </a:tc>
              </a:tr>
              <a:tr h="370840">
                <a:tc>
                  <a:txBody>
                    <a:bodyPr/>
                    <a:lstStyle/>
                    <a:p>
                      <a:r>
                        <a:rPr lang="en-US" dirty="0" smtClean="0"/>
                        <a:t>Cluster of Workstations</a:t>
                      </a:r>
                      <a:endParaRPr lang="en-US" dirty="0"/>
                    </a:p>
                  </a:txBody>
                  <a:tcPr/>
                </a:tc>
                <a:tc>
                  <a:txBody>
                    <a:bodyPr/>
                    <a:lstStyle/>
                    <a:p>
                      <a:r>
                        <a:rPr lang="en-US" dirty="0" smtClean="0"/>
                        <a:t>$50-500K</a:t>
                      </a:r>
                      <a:endParaRPr lang="en-US" dirty="0"/>
                    </a:p>
                  </a:txBody>
                  <a:tcPr/>
                </a:tc>
                <a:tc>
                  <a:txBody>
                    <a:bodyPr/>
                    <a:lstStyle/>
                    <a:p>
                      <a:r>
                        <a:rPr lang="en-US" dirty="0" smtClean="0"/>
                        <a:t>Departmental </a:t>
                      </a:r>
                      <a:r>
                        <a:rPr lang="en-US" dirty="0" err="1" smtClean="0"/>
                        <a:t>minisupercomputer</a:t>
                      </a:r>
                      <a:endParaRPr lang="en-US" dirty="0"/>
                    </a:p>
                  </a:txBody>
                  <a:tcPr/>
                </a:tc>
              </a:tr>
              <a:tr h="370840">
                <a:tc>
                  <a:txBody>
                    <a:bodyPr/>
                    <a:lstStyle/>
                    <a:p>
                      <a:r>
                        <a:rPr lang="en-US" dirty="0" smtClean="0"/>
                        <a:t>Mainframe</a:t>
                      </a:r>
                      <a:endParaRPr lang="en-US" dirty="0"/>
                    </a:p>
                  </a:txBody>
                  <a:tcPr/>
                </a:tc>
                <a:tc>
                  <a:txBody>
                    <a:bodyPr/>
                    <a:lstStyle/>
                    <a:p>
                      <a:r>
                        <a:rPr lang="en-US" dirty="0" smtClean="0"/>
                        <a:t>$5 M</a:t>
                      </a:r>
                      <a:endParaRPr lang="en-US" dirty="0"/>
                    </a:p>
                  </a:txBody>
                  <a:tcPr/>
                </a:tc>
                <a:tc>
                  <a:txBody>
                    <a:bodyPr/>
                    <a:lstStyle/>
                    <a:p>
                      <a:r>
                        <a:rPr lang="en-US" dirty="0" smtClean="0"/>
                        <a:t>Batch data processing in a bank</a:t>
                      </a:r>
                      <a:endParaRPr lang="en-US" dirty="0"/>
                    </a:p>
                  </a:txBody>
                  <a:tcPr/>
                </a:tc>
              </a:tr>
            </a:tbl>
          </a:graphicData>
        </a:graphic>
      </p:graphicFrame>
      <p:sp>
        <p:nvSpPr>
          <p:cNvPr id="9" name="TextBox 8"/>
          <p:cNvSpPr txBox="1"/>
          <p:nvPr/>
        </p:nvSpPr>
        <p:spPr>
          <a:xfrm>
            <a:off x="2743200" y="5638800"/>
            <a:ext cx="5002395" cy="369332"/>
          </a:xfrm>
          <a:prstGeom prst="rect">
            <a:avLst/>
          </a:prstGeom>
          <a:noFill/>
        </p:spPr>
        <p:txBody>
          <a:bodyPr wrap="none" rtlCol="0">
            <a:spAutoFit/>
          </a:bodyPr>
          <a:lstStyle/>
          <a:p>
            <a:r>
              <a:rPr lang="en-US" dirty="0" smtClean="0"/>
              <a:t>Figure 1-9, </a:t>
            </a:r>
            <a:r>
              <a:rPr lang="en-US" dirty="0" err="1" smtClean="0"/>
              <a:t>Tannebaum</a:t>
            </a:r>
            <a:r>
              <a:rPr lang="en-US" dirty="0" smtClean="0"/>
              <a:t>, Structured Org, 5</a:t>
            </a:r>
            <a:r>
              <a:rPr lang="en-US" baseline="30000" dirty="0" smtClean="0"/>
              <a:t>th</a:t>
            </a:r>
            <a:r>
              <a:rPr lang="en-US" dirty="0" smtClean="0"/>
              <a:t> 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65A9F9C3-9AB0-4718-8B12-0F01959B3A60}" type="slidenum">
              <a:rPr lang="en-US"/>
              <a:pPr/>
              <a:t>2</a:t>
            </a:fld>
            <a:endParaRPr lang="en-US"/>
          </a:p>
        </p:txBody>
      </p:sp>
      <p:sp>
        <p:nvSpPr>
          <p:cNvPr id="59394" name="Rectangle 2"/>
          <p:cNvSpPr>
            <a:spLocks noGrp="1" noChangeArrowheads="1"/>
          </p:cNvSpPr>
          <p:nvPr>
            <p:ph type="title"/>
          </p:nvPr>
        </p:nvSpPr>
        <p:spPr/>
        <p:txBody>
          <a:bodyPr/>
          <a:lstStyle/>
          <a:p>
            <a:r>
              <a:rPr lang="en-US"/>
              <a:t>Course Curriculum</a:t>
            </a:r>
          </a:p>
        </p:txBody>
      </p:sp>
      <p:sp>
        <p:nvSpPr>
          <p:cNvPr id="59395" name="Rectangle 3"/>
          <p:cNvSpPr>
            <a:spLocks noGrp="1" noChangeArrowheads="1"/>
          </p:cNvSpPr>
          <p:nvPr>
            <p:ph type="body" idx="1"/>
          </p:nvPr>
        </p:nvSpPr>
        <p:spPr/>
        <p:txBody>
          <a:bodyPr/>
          <a:lstStyle/>
          <a:p>
            <a:pPr>
              <a:lnSpc>
                <a:spcPct val="90000"/>
              </a:lnSpc>
            </a:pPr>
            <a:r>
              <a:rPr lang="en-US" sz="2800"/>
              <a:t>Course Objective: Survey Course</a:t>
            </a:r>
          </a:p>
          <a:p>
            <a:pPr>
              <a:lnSpc>
                <a:spcPct val="90000"/>
              </a:lnSpc>
            </a:pPr>
            <a:r>
              <a:rPr lang="en-US" sz="2800"/>
              <a:t>Goal: Meet IEEE/ACM 2001 Computing Curricular (CC-2001)</a:t>
            </a:r>
          </a:p>
          <a:p>
            <a:pPr lvl="1">
              <a:lnSpc>
                <a:spcPct val="90000"/>
              </a:lnSpc>
            </a:pPr>
            <a:r>
              <a:rPr lang="en-US" sz="2400">
                <a:hlinkClick r:id="rId3"/>
              </a:rPr>
              <a:t>www.computer.org/education/cc2001</a:t>
            </a:r>
            <a:endParaRPr lang="en-US" sz="2400"/>
          </a:p>
          <a:p>
            <a:pPr lvl="1">
              <a:lnSpc>
                <a:spcPct val="90000"/>
              </a:lnSpc>
            </a:pPr>
            <a:r>
              <a:rPr lang="en-US" sz="2400">
                <a:hlinkClick r:id="rId4"/>
              </a:rPr>
              <a:t>http://www.computer.org/portal/cms_docs_ieeecs/ieeecs/education/cc2001/cc2001.pdf</a:t>
            </a:r>
            <a:endParaRPr lang="en-US" sz="2400"/>
          </a:p>
          <a:p>
            <a:pPr lvl="1">
              <a:lnSpc>
                <a:spcPct val="90000"/>
              </a:lnSpc>
              <a:buFontTx/>
              <a:buNone/>
            </a:pPr>
            <a:endParaRPr lang="en-US" sz="2400"/>
          </a:p>
          <a:p>
            <a:pPr>
              <a:lnSpc>
                <a:spcPct val="90000"/>
              </a:lnSpc>
            </a:pPr>
            <a:r>
              <a:rPr lang="en-US" sz="2800">
                <a:solidFill>
                  <a:schemeClr val="accent2"/>
                </a:solidFill>
              </a:rPr>
              <a:t>IEEE</a:t>
            </a:r>
            <a:r>
              <a:rPr lang="en-US" sz="2800"/>
              <a:t> Institute of Electrical and Electronics Engineers</a:t>
            </a:r>
          </a:p>
          <a:p>
            <a:pPr>
              <a:lnSpc>
                <a:spcPct val="90000"/>
              </a:lnSpc>
            </a:pPr>
            <a:r>
              <a:rPr lang="en-US" sz="2800">
                <a:solidFill>
                  <a:schemeClr val="accent2"/>
                </a:solidFill>
              </a:rPr>
              <a:t>ACM</a:t>
            </a:r>
            <a:r>
              <a:rPr lang="en-US" sz="2800"/>
              <a:t> Association for Computing Machinery</a:t>
            </a:r>
          </a:p>
          <a:p>
            <a:pPr>
              <a:lnSpc>
                <a:spcPct val="90000"/>
              </a:lnSpc>
            </a:pPr>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F190030E-43CC-4B66-8725-DA973A07DAD7}" type="slidenum">
              <a:rPr lang="en-US"/>
              <a:pPr/>
              <a:t>20</a:t>
            </a:fld>
            <a:endParaRPr lang="en-US"/>
          </a:p>
        </p:txBody>
      </p:sp>
      <p:sp>
        <p:nvSpPr>
          <p:cNvPr id="88066" name="Rectangle 2"/>
          <p:cNvSpPr>
            <a:spLocks noGrp="1" noChangeArrowheads="1"/>
          </p:cNvSpPr>
          <p:nvPr>
            <p:ph type="title"/>
          </p:nvPr>
        </p:nvSpPr>
        <p:spPr/>
        <p:txBody>
          <a:bodyPr/>
          <a:lstStyle/>
          <a:p>
            <a:r>
              <a:rPr lang="en-US"/>
              <a:t>Next Lecture</a:t>
            </a:r>
          </a:p>
        </p:txBody>
      </p:sp>
      <p:sp>
        <p:nvSpPr>
          <p:cNvPr id="88067" name="Rectangle 3"/>
          <p:cNvSpPr>
            <a:spLocks noGrp="1" noChangeArrowheads="1"/>
          </p:cNvSpPr>
          <p:nvPr>
            <p:ph type="body" idx="1"/>
          </p:nvPr>
        </p:nvSpPr>
        <p:spPr/>
        <p:txBody>
          <a:bodyPr/>
          <a:lstStyle/>
          <a:p>
            <a:r>
              <a:rPr lang="en-US" dirty="0" err="1"/>
              <a:t>Murdocca</a:t>
            </a:r>
            <a:r>
              <a:rPr lang="en-US" dirty="0"/>
              <a:t>: Read Chapter 1</a:t>
            </a:r>
          </a:p>
          <a:p>
            <a:r>
              <a:rPr lang="en-US" dirty="0" smtClean="0"/>
              <a:t>Topic: Processor Model and Measuring Performance</a:t>
            </a:r>
          </a:p>
          <a:p>
            <a:endParaRPr lang="en-US" dirty="0"/>
          </a:p>
          <a:p>
            <a:r>
              <a:rPr lang="en-US" dirty="0" smtClean="0"/>
              <a:t>Suggestion: Appendix A Digital Logic</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Logic</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Combinational Logic</a:t>
            </a:r>
          </a:p>
          <a:p>
            <a:pPr marL="914400" lvl="1" indent="-514350"/>
            <a:r>
              <a:rPr lang="en-US" sz="2400" dirty="0" smtClean="0"/>
              <a:t>Electronic implementation of </a:t>
            </a:r>
            <a:r>
              <a:rPr lang="en-US" sz="2400" dirty="0" err="1" smtClean="0"/>
              <a:t>boolean</a:t>
            </a:r>
            <a:r>
              <a:rPr lang="en-US" sz="2400" dirty="0" smtClean="0"/>
              <a:t> logic</a:t>
            </a:r>
          </a:p>
          <a:p>
            <a:pPr marL="914400" lvl="1" indent="-514350"/>
            <a:r>
              <a:rPr lang="en-US" sz="2400" dirty="0" smtClean="0"/>
              <a:t>Translates </a:t>
            </a:r>
            <a:r>
              <a:rPr lang="en-US" sz="2400" dirty="0" smtClean="0">
                <a:solidFill>
                  <a:srgbClr val="0070C0"/>
                </a:solidFill>
              </a:rPr>
              <a:t>a set </a:t>
            </a:r>
            <a:r>
              <a:rPr lang="en-US" sz="2400" dirty="0" smtClean="0"/>
              <a:t>of inputs into </a:t>
            </a:r>
            <a:r>
              <a:rPr lang="en-US" sz="2400" dirty="0" smtClean="0">
                <a:solidFill>
                  <a:srgbClr val="0070C0"/>
                </a:solidFill>
              </a:rPr>
              <a:t>a set </a:t>
            </a:r>
            <a:r>
              <a:rPr lang="en-US" sz="2400" dirty="0" smtClean="0"/>
              <a:t>of outputs</a:t>
            </a:r>
          </a:p>
          <a:p>
            <a:pPr marL="914400" lvl="1" indent="-514350"/>
            <a:r>
              <a:rPr lang="en-US" sz="2400" dirty="0" smtClean="0"/>
              <a:t>Logic </a:t>
            </a:r>
            <a:r>
              <a:rPr lang="en-US" sz="2400" dirty="0" smtClean="0">
                <a:solidFill>
                  <a:srgbClr val="0070C0"/>
                </a:solidFill>
              </a:rPr>
              <a:t>Gates</a:t>
            </a:r>
            <a:r>
              <a:rPr lang="en-US" sz="2400" dirty="0" smtClean="0"/>
              <a:t> and </a:t>
            </a:r>
            <a:r>
              <a:rPr lang="en-US" sz="2400" dirty="0" smtClean="0">
                <a:solidFill>
                  <a:srgbClr val="0070C0"/>
                </a:solidFill>
              </a:rPr>
              <a:t>Components</a:t>
            </a:r>
          </a:p>
          <a:p>
            <a:pPr marL="514350" indent="-514350">
              <a:buFont typeface="+mj-lt"/>
              <a:buAutoNum type="arabicPeriod"/>
            </a:pPr>
            <a:r>
              <a:rPr lang="en-US" sz="2400" dirty="0" smtClean="0"/>
              <a:t>Sequential Logic</a:t>
            </a:r>
          </a:p>
          <a:p>
            <a:pPr marL="914400" lvl="1" indent="-514350"/>
            <a:r>
              <a:rPr lang="en-US" sz="2400" dirty="0" smtClean="0"/>
              <a:t>Finite State Machines</a:t>
            </a:r>
          </a:p>
          <a:p>
            <a:pPr marL="914400" lvl="1" indent="-514350"/>
            <a:r>
              <a:rPr lang="en-US" sz="2400" dirty="0" smtClean="0"/>
              <a:t>Translates an input </a:t>
            </a:r>
            <a:r>
              <a:rPr lang="en-US" sz="2400" dirty="0" smtClean="0">
                <a:solidFill>
                  <a:srgbClr val="0070C0"/>
                </a:solidFill>
              </a:rPr>
              <a:t>and a current state </a:t>
            </a:r>
            <a:r>
              <a:rPr lang="en-US" sz="2400" dirty="0" smtClean="0"/>
              <a:t>into an output </a:t>
            </a:r>
            <a:r>
              <a:rPr lang="en-US" sz="2400" dirty="0" smtClean="0">
                <a:solidFill>
                  <a:srgbClr val="0070C0"/>
                </a:solidFill>
              </a:rPr>
              <a:t>and a new state</a:t>
            </a:r>
            <a:r>
              <a:rPr lang="en-US" sz="2400" dirty="0" smtClean="0"/>
              <a:t>.</a:t>
            </a:r>
          </a:p>
          <a:p>
            <a:pPr marL="914400" lvl="1" indent="-514350">
              <a:buNone/>
            </a:pPr>
            <a:endParaRPr lang="en-US" dirty="0"/>
          </a:p>
          <a:p>
            <a:pPr marL="914400" lvl="1" indent="-514350">
              <a:buNone/>
            </a:pPr>
            <a:endParaRPr lang="en-US" dirty="0" smtClean="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dirty="0" smtClean="0"/>
              <a:t>SYSC 5704: Elements of Computer Systems</a:t>
            </a:r>
            <a:endParaRPr lang="en-US" dirty="0"/>
          </a:p>
        </p:txBody>
      </p:sp>
      <p:sp>
        <p:nvSpPr>
          <p:cNvPr id="6" name="Slide Number Placeholder 5"/>
          <p:cNvSpPr>
            <a:spLocks noGrp="1"/>
          </p:cNvSpPr>
          <p:nvPr>
            <p:ph type="sldNum" sz="quarter" idx="12"/>
          </p:nvPr>
        </p:nvSpPr>
        <p:spPr/>
        <p:txBody>
          <a:bodyPr/>
          <a:lstStyle/>
          <a:p>
            <a:fld id="{C74CC4B8-BEB8-4B1D-B248-81EC2DA883B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Gates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hlinkClick r:id="rId2"/>
              </a:rPr>
              <a:t>http://www.play-hookey.com/digital/basic_gates.html</a:t>
            </a:r>
            <a:endParaRPr lang="en-US" dirty="0" smtClean="0"/>
          </a:p>
          <a:p>
            <a:r>
              <a:rPr lang="en-US" dirty="0" smtClean="0"/>
              <a:t>AND, OR, NOT, XOR</a:t>
            </a:r>
          </a:p>
          <a:p>
            <a:r>
              <a:rPr lang="en-US" dirty="0" smtClean="0"/>
              <a:t>Binary Addition</a:t>
            </a:r>
          </a:p>
          <a:p>
            <a:r>
              <a:rPr lang="en-US" dirty="0" smtClean="0"/>
              <a:t>Is a 1 always a one? Thresholds, Rise/Fall Times</a:t>
            </a:r>
          </a:p>
          <a:p>
            <a:r>
              <a:rPr lang="en-US" dirty="0" smtClean="0"/>
              <a:t>Positive and Negative Logic</a:t>
            </a:r>
          </a:p>
          <a:p>
            <a:pPr lvl="1"/>
            <a:r>
              <a:rPr lang="en-US" dirty="0" smtClean="0"/>
              <a:t>Positive (Active High): High = 1 = True</a:t>
            </a:r>
          </a:p>
          <a:p>
            <a:pPr lvl="1"/>
            <a:r>
              <a:rPr lang="en-US" dirty="0" smtClean="0"/>
              <a:t>Negative (Active Low): Low = 0 = True</a:t>
            </a:r>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22</a:t>
            </a:fld>
            <a:endParaRPr lang="en-US"/>
          </a:p>
        </p:txBody>
      </p:sp>
      <p:cxnSp>
        <p:nvCxnSpPr>
          <p:cNvPr id="8" name="Straight Connector 7"/>
          <p:cNvCxnSpPr/>
          <p:nvPr/>
        </p:nvCxnSpPr>
        <p:spPr>
          <a:xfrm>
            <a:off x="3200400" y="4724400"/>
            <a:ext cx="1600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Components</a:t>
            </a:r>
            <a:endParaRPr lang="en-US" dirty="0"/>
          </a:p>
        </p:txBody>
      </p:sp>
      <p:sp>
        <p:nvSpPr>
          <p:cNvPr id="3" name="Content Placeholder 2"/>
          <p:cNvSpPr>
            <a:spLocks noGrp="1"/>
          </p:cNvSpPr>
          <p:nvPr>
            <p:ph idx="1"/>
          </p:nvPr>
        </p:nvSpPr>
        <p:spPr/>
        <p:txBody>
          <a:bodyPr/>
          <a:lstStyle/>
          <a:p>
            <a:r>
              <a:rPr lang="en-US" dirty="0" smtClean="0"/>
              <a:t>n:1 Multiplexers</a:t>
            </a:r>
          </a:p>
          <a:p>
            <a:pPr lvl="1"/>
            <a:r>
              <a:rPr lang="en-US" dirty="0" smtClean="0"/>
              <a:t>1:n </a:t>
            </a:r>
            <a:r>
              <a:rPr lang="en-US" dirty="0" err="1" smtClean="0"/>
              <a:t>Demultiplexers</a:t>
            </a:r>
            <a:endParaRPr lang="en-US" dirty="0" smtClean="0"/>
          </a:p>
          <a:p>
            <a:pPr lvl="1"/>
            <a:endParaRPr lang="en-US" dirty="0" smtClean="0"/>
          </a:p>
          <a:p>
            <a:r>
              <a:rPr lang="en-US" dirty="0" smtClean="0"/>
              <a:t>n:m Decoders</a:t>
            </a:r>
          </a:p>
          <a:p>
            <a:pPr lvl="1"/>
            <a:r>
              <a:rPr lang="en-US" dirty="0" smtClean="0"/>
              <a:t>m:n Encoders</a:t>
            </a:r>
          </a:p>
          <a:p>
            <a:pPr>
              <a:buNone/>
            </a:pPr>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Logic</a:t>
            </a:r>
            <a:endParaRPr lang="en-US" dirty="0"/>
          </a:p>
        </p:txBody>
      </p:sp>
      <p:sp>
        <p:nvSpPr>
          <p:cNvPr id="3" name="Content Placeholder 2"/>
          <p:cNvSpPr>
            <a:spLocks noGrp="1"/>
          </p:cNvSpPr>
          <p:nvPr>
            <p:ph idx="1"/>
          </p:nvPr>
        </p:nvSpPr>
        <p:spPr/>
        <p:txBody>
          <a:bodyPr/>
          <a:lstStyle/>
          <a:p>
            <a:r>
              <a:rPr lang="en-US" dirty="0" smtClean="0"/>
              <a:t>Flip-Flop: Maintains stable outputs even when inputs are inactive</a:t>
            </a:r>
          </a:p>
          <a:p>
            <a:pPr lvl="1"/>
            <a:r>
              <a:rPr lang="en-US" dirty="0" smtClean="0"/>
              <a:t>It remembers!</a:t>
            </a:r>
          </a:p>
          <a:p>
            <a:r>
              <a:rPr lang="en-US" dirty="0" smtClean="0">
                <a:hlinkClick r:id="rId2"/>
              </a:rPr>
              <a:t>http://www.play-hookey.com/digital/basic_gates.html</a:t>
            </a:r>
            <a:endParaRPr lang="en-US" dirty="0"/>
          </a:p>
          <a:p>
            <a:pPr lvl="1"/>
            <a:r>
              <a:rPr lang="en-US" dirty="0" smtClean="0"/>
              <a:t>SR (Look at Basic RS NOR Latch) </a:t>
            </a:r>
          </a:p>
          <a:p>
            <a:pPr lvl="1"/>
            <a:r>
              <a:rPr lang="en-US" dirty="0" smtClean="0"/>
              <a:t>Clocked SR</a:t>
            </a:r>
          </a:p>
          <a:p>
            <a:pPr lvl="1"/>
            <a:r>
              <a:rPr lang="en-US" smtClean="0"/>
              <a:t>D latch </a:t>
            </a:r>
            <a:r>
              <a:rPr lang="en-US" dirty="0" smtClean="0"/>
              <a:t>: One memory cell (1 bit)</a:t>
            </a:r>
          </a:p>
          <a:p>
            <a:pPr lvl="1"/>
            <a:endParaRPr lang="en-US" dirty="0"/>
          </a:p>
          <a:p>
            <a:pPr lvl="1"/>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FD09D021-1111-4888-93E2-A26FA6E4021A}" type="slidenum">
              <a:rPr lang="en-US"/>
              <a:pPr/>
              <a:t>25</a:t>
            </a:fld>
            <a:endParaRPr lang="en-US"/>
          </a:p>
        </p:txBody>
      </p:sp>
      <p:sp>
        <p:nvSpPr>
          <p:cNvPr id="63492" name="Rectangle 4"/>
          <p:cNvSpPr>
            <a:spLocks noGrp="1" noChangeArrowheads="1"/>
          </p:cNvSpPr>
          <p:nvPr>
            <p:ph type="ctrTitle"/>
          </p:nvPr>
        </p:nvSpPr>
        <p:spPr/>
        <p:txBody>
          <a:bodyPr/>
          <a:lstStyle/>
          <a:p>
            <a:r>
              <a:rPr lang="en-US"/>
              <a:t>Central Processor Model</a:t>
            </a:r>
          </a:p>
        </p:txBody>
      </p:sp>
      <p:sp>
        <p:nvSpPr>
          <p:cNvPr id="63493" name="Rectangle 5"/>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dirty="0" smtClean="0"/>
              <a:t>Fall 2012</a:t>
            </a:r>
            <a:endParaRPr lang="en-US" dirty="0"/>
          </a:p>
        </p:txBody>
      </p:sp>
      <p:sp>
        <p:nvSpPr>
          <p:cNvPr id="8" name="Footer Placeholder 4"/>
          <p:cNvSpPr>
            <a:spLocks noGrp="1"/>
          </p:cNvSpPr>
          <p:nvPr>
            <p:ph type="ftr" sz="quarter" idx="11"/>
          </p:nvPr>
        </p:nvSpPr>
        <p:spPr/>
        <p:txBody>
          <a:bodyPr/>
          <a:lstStyle/>
          <a:p>
            <a:r>
              <a:rPr lang="en-US"/>
              <a:t>SYSC 5704: Elements of Computer Systems</a:t>
            </a:r>
          </a:p>
        </p:txBody>
      </p:sp>
      <p:sp>
        <p:nvSpPr>
          <p:cNvPr id="9" name="Slide Number Placeholder 5"/>
          <p:cNvSpPr>
            <a:spLocks noGrp="1"/>
          </p:cNvSpPr>
          <p:nvPr>
            <p:ph type="sldNum" sz="quarter" idx="12"/>
          </p:nvPr>
        </p:nvSpPr>
        <p:spPr/>
        <p:txBody>
          <a:bodyPr/>
          <a:lstStyle/>
          <a:p>
            <a:fld id="{334EAD90-8B03-49CA-9EAB-AE814FE27917}" type="slidenum">
              <a:rPr lang="en-US"/>
              <a:pPr/>
              <a:t>26</a:t>
            </a:fld>
            <a:endParaRPr lang="en-US"/>
          </a:p>
        </p:txBody>
      </p:sp>
      <p:sp>
        <p:nvSpPr>
          <p:cNvPr id="33794" name="Rectangle 2"/>
          <p:cNvSpPr>
            <a:spLocks noGrp="1" noChangeArrowheads="1"/>
          </p:cNvSpPr>
          <p:nvPr>
            <p:ph type="title"/>
          </p:nvPr>
        </p:nvSpPr>
        <p:spPr/>
        <p:txBody>
          <a:bodyPr/>
          <a:lstStyle/>
          <a:p>
            <a:r>
              <a:rPr lang="en-US"/>
              <a:t>The VON Neumann Model</a:t>
            </a:r>
          </a:p>
        </p:txBody>
      </p:sp>
      <p:pic>
        <p:nvPicPr>
          <p:cNvPr id="33795" name="Picture 3"/>
          <p:cNvPicPr>
            <a:picLocks noGrp="1" noChangeAspect="1" noChangeArrowheads="1"/>
          </p:cNvPicPr>
          <p:nvPr>
            <p:ph type="body" idx="1"/>
          </p:nvPr>
        </p:nvPicPr>
        <p:blipFill>
          <a:blip r:embed="rId3" cstate="print"/>
          <a:srcRect/>
          <a:stretch>
            <a:fillRect/>
          </a:stretch>
        </p:blipFill>
        <p:spPr/>
      </p:pic>
      <p:sp>
        <p:nvSpPr>
          <p:cNvPr id="33796" name="Text Box 4"/>
          <p:cNvSpPr txBox="1">
            <a:spLocks noChangeArrowheads="1"/>
          </p:cNvSpPr>
          <p:nvPr/>
        </p:nvSpPr>
        <p:spPr bwMode="auto">
          <a:xfrm>
            <a:off x="5791200" y="1560513"/>
            <a:ext cx="2819400" cy="915987"/>
          </a:xfrm>
          <a:prstGeom prst="rect">
            <a:avLst/>
          </a:prstGeom>
          <a:noFill/>
          <a:ln w="9525">
            <a:noFill/>
            <a:miter lim="800000"/>
            <a:headEnd/>
            <a:tailEnd/>
          </a:ln>
          <a:effectLst/>
        </p:spPr>
        <p:txBody>
          <a:bodyPr>
            <a:spAutoFit/>
          </a:bodyPr>
          <a:lstStyle/>
          <a:p>
            <a:r>
              <a:rPr lang="en-US">
                <a:solidFill>
                  <a:schemeClr val="accent2"/>
                </a:solidFill>
              </a:rPr>
              <a:t>Stored Program Concept:</a:t>
            </a:r>
          </a:p>
          <a:p>
            <a:r>
              <a:rPr lang="en-US"/>
              <a:t>Memory contains both data </a:t>
            </a:r>
            <a:r>
              <a:rPr lang="en-US">
                <a:solidFill>
                  <a:schemeClr val="accent2"/>
                </a:solidFill>
              </a:rPr>
              <a:t>and code</a:t>
            </a:r>
          </a:p>
        </p:txBody>
      </p:sp>
      <p:sp>
        <p:nvSpPr>
          <p:cNvPr id="33797" name="Text Box 5"/>
          <p:cNvSpPr txBox="1">
            <a:spLocks noChangeArrowheads="1"/>
          </p:cNvSpPr>
          <p:nvPr/>
        </p:nvSpPr>
        <p:spPr bwMode="auto">
          <a:xfrm>
            <a:off x="6384925" y="5294313"/>
            <a:ext cx="2419350" cy="366712"/>
          </a:xfrm>
          <a:prstGeom prst="rect">
            <a:avLst/>
          </a:prstGeom>
          <a:noFill/>
          <a:ln w="9525">
            <a:noFill/>
            <a:miter lim="800000"/>
            <a:headEnd/>
            <a:tailEnd/>
          </a:ln>
          <a:effectLst/>
        </p:spPr>
        <p:txBody>
          <a:bodyPr wrap="none">
            <a:spAutoFit/>
          </a:bodyPr>
          <a:lstStyle/>
          <a:p>
            <a:r>
              <a:rPr lang="en-US"/>
              <a:t>Figure 1-13 Murdocca</a:t>
            </a:r>
          </a:p>
        </p:txBody>
      </p:sp>
      <p:sp>
        <p:nvSpPr>
          <p:cNvPr id="33798" name="Rectangle 6"/>
          <p:cNvSpPr>
            <a:spLocks noChangeArrowheads="1"/>
          </p:cNvSpPr>
          <p:nvPr/>
        </p:nvSpPr>
        <p:spPr bwMode="auto">
          <a:xfrm>
            <a:off x="2819400" y="2971800"/>
            <a:ext cx="2971800" cy="3200400"/>
          </a:xfrm>
          <a:prstGeom prst="rect">
            <a:avLst/>
          </a:prstGeom>
          <a:noFill/>
          <a:ln w="57150">
            <a:solidFill>
              <a:schemeClr val="hlink"/>
            </a:solidFill>
            <a:miter lim="800000"/>
            <a:headEnd/>
            <a:tailEnd/>
          </a:ln>
          <a:effectLst/>
        </p:spPr>
        <p:txBody>
          <a:bodyPr wrap="none" anchor="ctr"/>
          <a:lstStyle/>
          <a:p>
            <a:endParaRPr lang="en-US"/>
          </a:p>
        </p:txBody>
      </p:sp>
      <p:sp>
        <p:nvSpPr>
          <p:cNvPr id="10" name="TextBox 9"/>
          <p:cNvSpPr txBox="1"/>
          <p:nvPr/>
        </p:nvSpPr>
        <p:spPr>
          <a:xfrm>
            <a:off x="3733800" y="3962401"/>
            <a:ext cx="1600200" cy="338554"/>
          </a:xfrm>
          <a:prstGeom prst="rect">
            <a:avLst/>
          </a:prstGeom>
          <a:noFill/>
        </p:spPr>
        <p:txBody>
          <a:bodyPr wrap="square" rtlCol="0">
            <a:spAutoFit/>
          </a:bodyPr>
          <a:lstStyle/>
          <a:p>
            <a:r>
              <a:rPr lang="en-US" sz="1600" dirty="0" smtClean="0"/>
              <a:t>Execution Unit</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8"/>
                                        </p:tgtEl>
                                        <p:attrNameLst>
                                          <p:attrName>style.visibility</p:attrName>
                                        </p:attrNameLst>
                                      </p:cBhvr>
                                      <p:to>
                                        <p:strVal val="visible"/>
                                      </p:to>
                                    </p:set>
                                    <p:anim calcmode="lin" valueType="num">
                                      <p:cBhvr additive="base">
                                        <p:cTn id="7" dur="500" fill="hold"/>
                                        <p:tgtEl>
                                          <p:spTgt spid="33798"/>
                                        </p:tgtEl>
                                        <p:attrNameLst>
                                          <p:attrName>ppt_x</p:attrName>
                                        </p:attrNameLst>
                                      </p:cBhvr>
                                      <p:tavLst>
                                        <p:tav tm="0">
                                          <p:val>
                                            <p:strVal val="#ppt_x"/>
                                          </p:val>
                                        </p:tav>
                                        <p:tav tm="100000">
                                          <p:val>
                                            <p:strVal val="#ppt_x"/>
                                          </p:val>
                                        </p:tav>
                                      </p:tavLst>
                                    </p:anim>
                                    <p:anim calcmode="lin" valueType="num">
                                      <p:cBhvr additive="base">
                                        <p:cTn id="8" dur="500" fill="hold"/>
                                        <p:tgtEl>
                                          <p:spTgt spid="33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Fall 2012</a:t>
            </a:r>
            <a:endParaRPr lang="en-US" dirty="0"/>
          </a:p>
        </p:txBody>
      </p:sp>
      <p:sp>
        <p:nvSpPr>
          <p:cNvPr id="7" name="Footer Placeholder 4"/>
          <p:cNvSpPr>
            <a:spLocks noGrp="1"/>
          </p:cNvSpPr>
          <p:nvPr>
            <p:ph type="ftr" sz="quarter" idx="11"/>
          </p:nvPr>
        </p:nvSpPr>
        <p:spPr/>
        <p:txBody>
          <a:bodyPr/>
          <a:lstStyle/>
          <a:p>
            <a:r>
              <a:rPr lang="en-US"/>
              <a:t>SYSC 5704: Elements of Computer Systems</a:t>
            </a:r>
          </a:p>
        </p:txBody>
      </p:sp>
      <p:sp>
        <p:nvSpPr>
          <p:cNvPr id="8" name="Slide Number Placeholder 5"/>
          <p:cNvSpPr>
            <a:spLocks noGrp="1"/>
          </p:cNvSpPr>
          <p:nvPr>
            <p:ph type="sldNum" sz="quarter" idx="12"/>
          </p:nvPr>
        </p:nvSpPr>
        <p:spPr/>
        <p:txBody>
          <a:bodyPr/>
          <a:lstStyle/>
          <a:p>
            <a:fld id="{C571B6C3-A33D-4D46-92A2-8175D1BC75EA}" type="slidenum">
              <a:rPr lang="en-US"/>
              <a:pPr/>
              <a:t>27</a:t>
            </a:fld>
            <a:endParaRPr lang="en-US"/>
          </a:p>
        </p:txBody>
      </p:sp>
      <p:sp>
        <p:nvSpPr>
          <p:cNvPr id="35842" name="Rectangle 2"/>
          <p:cNvSpPr>
            <a:spLocks noGrp="1" noChangeArrowheads="1"/>
          </p:cNvSpPr>
          <p:nvPr>
            <p:ph type="title"/>
          </p:nvPr>
        </p:nvSpPr>
        <p:spPr/>
        <p:txBody>
          <a:bodyPr/>
          <a:lstStyle/>
          <a:p>
            <a:r>
              <a:rPr lang="en-US"/>
              <a:t>The System Bus Model</a:t>
            </a:r>
          </a:p>
        </p:txBody>
      </p:sp>
      <p:sp>
        <p:nvSpPr>
          <p:cNvPr id="35843" name="Rectangle 3"/>
          <p:cNvSpPr>
            <a:spLocks noGrp="1" noChangeArrowheads="1"/>
          </p:cNvSpPr>
          <p:nvPr>
            <p:ph type="body" idx="1"/>
          </p:nvPr>
        </p:nvSpPr>
        <p:spPr/>
        <p:txBody>
          <a:bodyPr/>
          <a:lstStyle/>
          <a:p>
            <a:endParaRPr lang="en-US"/>
          </a:p>
        </p:txBody>
      </p:sp>
      <p:pic>
        <p:nvPicPr>
          <p:cNvPr id="35844" name="Picture 4"/>
          <p:cNvPicPr>
            <a:picLocks noChangeAspect="1" noChangeArrowheads="1"/>
          </p:cNvPicPr>
          <p:nvPr/>
        </p:nvPicPr>
        <p:blipFill>
          <a:blip r:embed="rId3" cstate="print"/>
          <a:srcRect/>
          <a:stretch>
            <a:fillRect/>
          </a:stretch>
        </p:blipFill>
        <p:spPr bwMode="auto">
          <a:xfrm>
            <a:off x="533400" y="1524000"/>
            <a:ext cx="8229600" cy="3956050"/>
          </a:xfrm>
          <a:prstGeom prst="rect">
            <a:avLst/>
          </a:prstGeom>
          <a:noFill/>
          <a:ln w="9525">
            <a:noFill/>
            <a:miter lim="800000"/>
            <a:headEnd/>
            <a:tailEnd/>
          </a:ln>
          <a:effectLst/>
        </p:spPr>
      </p:pic>
      <p:sp>
        <p:nvSpPr>
          <p:cNvPr id="35845" name="Text Box 5"/>
          <p:cNvSpPr txBox="1">
            <a:spLocks noChangeArrowheads="1"/>
          </p:cNvSpPr>
          <p:nvPr/>
        </p:nvSpPr>
        <p:spPr bwMode="auto">
          <a:xfrm>
            <a:off x="5699125" y="5522913"/>
            <a:ext cx="2419350" cy="366712"/>
          </a:xfrm>
          <a:prstGeom prst="rect">
            <a:avLst/>
          </a:prstGeom>
          <a:noFill/>
          <a:ln w="9525">
            <a:noFill/>
            <a:miter lim="800000"/>
            <a:headEnd/>
            <a:tailEnd/>
          </a:ln>
          <a:effectLst/>
        </p:spPr>
        <p:txBody>
          <a:bodyPr wrap="none">
            <a:spAutoFit/>
          </a:bodyPr>
          <a:lstStyle/>
          <a:p>
            <a:r>
              <a:rPr lang="en-US"/>
              <a:t>Figure 1-14 Murdocca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2"/>
          <p:cNvSpPr>
            <a:spLocks noGrp="1"/>
          </p:cNvSpPr>
          <p:nvPr>
            <p:ph type="dt" sz="quarter" idx="10"/>
          </p:nvPr>
        </p:nvSpPr>
        <p:spPr>
          <a:noFill/>
        </p:spPr>
        <p:txBody>
          <a:bodyPr/>
          <a:lstStyle/>
          <a:p>
            <a:r>
              <a:rPr lang="en-US" dirty="0" smtClean="0"/>
              <a:t>Fall 2012</a:t>
            </a:r>
            <a:endParaRPr lang="en-US" dirty="0" smtClean="0"/>
          </a:p>
        </p:txBody>
      </p:sp>
      <p:sp>
        <p:nvSpPr>
          <p:cNvPr id="4099" name="Footer Placeholder 3"/>
          <p:cNvSpPr>
            <a:spLocks noGrp="1"/>
          </p:cNvSpPr>
          <p:nvPr>
            <p:ph type="ftr" sz="quarter" idx="11"/>
          </p:nvPr>
        </p:nvSpPr>
        <p:spPr>
          <a:noFill/>
        </p:spPr>
        <p:txBody>
          <a:bodyPr/>
          <a:lstStyle/>
          <a:p>
            <a:r>
              <a:rPr lang="en-US" smtClean="0"/>
              <a:t>SYSC 5704: Elements of Computer Systems</a:t>
            </a:r>
          </a:p>
        </p:txBody>
      </p:sp>
      <p:sp>
        <p:nvSpPr>
          <p:cNvPr id="4100" name="Slide Number Placeholder 4"/>
          <p:cNvSpPr>
            <a:spLocks noGrp="1"/>
          </p:cNvSpPr>
          <p:nvPr>
            <p:ph type="sldNum" sz="quarter" idx="12"/>
          </p:nvPr>
        </p:nvSpPr>
        <p:spPr>
          <a:noFill/>
        </p:spPr>
        <p:txBody>
          <a:bodyPr/>
          <a:lstStyle/>
          <a:p>
            <a:fld id="{04A19B6C-A6D0-4701-B8AC-F56B07BAED02}" type="slidenum">
              <a:rPr lang="en-US" smtClean="0"/>
              <a:pPr/>
              <a:t>28</a:t>
            </a:fld>
            <a:endParaRPr lang="en-US" smtClean="0"/>
          </a:p>
        </p:txBody>
      </p:sp>
      <p:pic>
        <p:nvPicPr>
          <p:cNvPr id="4101" name="Picture 2"/>
          <p:cNvPicPr>
            <a:picLocks noGrp="1" noChangeAspect="1" noChangeArrowheads="1"/>
          </p:cNvPicPr>
          <p:nvPr>
            <p:ph/>
          </p:nvPr>
        </p:nvPicPr>
        <p:blipFill>
          <a:blip r:embed="rId4" cstate="print"/>
          <a:srcRect/>
          <a:stretch>
            <a:fillRect/>
          </a:stretch>
        </p:blipFill>
        <p:spPr>
          <a:xfrm>
            <a:off x="228600" y="304800"/>
            <a:ext cx="6324600" cy="5999163"/>
          </a:xfrm>
          <a:noFill/>
        </p:spPr>
      </p:pic>
      <p:sp>
        <p:nvSpPr>
          <p:cNvPr id="4102" name="Text Box 3"/>
          <p:cNvSpPr txBox="1">
            <a:spLocks noChangeArrowheads="1"/>
          </p:cNvSpPr>
          <p:nvPr/>
        </p:nvSpPr>
        <p:spPr bwMode="auto">
          <a:xfrm>
            <a:off x="6324600" y="685800"/>
            <a:ext cx="2590800" cy="5273675"/>
          </a:xfrm>
          <a:prstGeom prst="rect">
            <a:avLst/>
          </a:prstGeom>
          <a:noFill/>
          <a:ln w="9525">
            <a:noFill/>
            <a:miter lim="800000"/>
            <a:headEnd/>
            <a:tailEnd/>
          </a:ln>
        </p:spPr>
        <p:txBody>
          <a:bodyPr>
            <a:spAutoFit/>
          </a:bodyPr>
          <a:lstStyle/>
          <a:p>
            <a:r>
              <a:rPr lang="en-US" sz="2000" dirty="0">
                <a:solidFill>
                  <a:srgbClr val="002060"/>
                </a:solidFill>
              </a:rPr>
              <a:t>Execution Unit</a:t>
            </a:r>
            <a:r>
              <a:rPr lang="en-US" sz="2000" dirty="0"/>
              <a:t>:</a:t>
            </a:r>
          </a:p>
          <a:p>
            <a:pPr>
              <a:buFontTx/>
              <a:buChar char="•"/>
            </a:pPr>
            <a:r>
              <a:rPr lang="en-US" sz="2000" dirty="0"/>
              <a:t> Operands of arithmetic instructions cannot be (memory) variables; they must be from a limited number of special (internal) locations, called </a:t>
            </a:r>
            <a:r>
              <a:rPr lang="en-US" sz="2000" dirty="0">
                <a:solidFill>
                  <a:schemeClr val="accent2"/>
                </a:solidFill>
              </a:rPr>
              <a:t>registers</a:t>
            </a:r>
          </a:p>
          <a:p>
            <a:pPr>
              <a:buFontTx/>
              <a:buChar char="•"/>
            </a:pPr>
            <a:r>
              <a:rPr lang="en-US" sz="2000" dirty="0"/>
              <a:t> Some registers interface to outside world via pins connected directly to special purpose bus interface registers within the processor</a:t>
            </a:r>
          </a:p>
        </p:txBody>
      </p:sp>
      <p:sp>
        <p:nvSpPr>
          <p:cNvPr id="4103" name="Rectangle 4"/>
          <p:cNvSpPr>
            <a:spLocks noChangeArrowheads="1"/>
          </p:cNvSpPr>
          <p:nvPr/>
        </p:nvSpPr>
        <p:spPr bwMode="auto">
          <a:xfrm>
            <a:off x="228600" y="-73025"/>
            <a:ext cx="4440238" cy="457200"/>
          </a:xfrm>
          <a:prstGeom prst="rect">
            <a:avLst/>
          </a:prstGeom>
          <a:noFill/>
          <a:ln w="9525">
            <a:noFill/>
            <a:miter lim="800000"/>
            <a:headEnd/>
            <a:tailEnd/>
          </a:ln>
        </p:spPr>
        <p:txBody>
          <a:bodyPr wrap="none">
            <a:spAutoFit/>
          </a:bodyPr>
          <a:lstStyle/>
          <a:p>
            <a:r>
              <a:rPr lang="en-US" sz="2400">
                <a:solidFill>
                  <a:schemeClr val="accent2"/>
                </a:solidFill>
              </a:rPr>
              <a:t>Programmer</a:t>
            </a:r>
            <a:r>
              <a:rPr lang="en-US" sz="2400">
                <a:solidFill>
                  <a:schemeClr val="tx2"/>
                </a:solidFill>
              </a:rPr>
              <a:t>’s Computer Model</a:t>
            </a: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3" name="Footer Placeholder 4"/>
          <p:cNvSpPr>
            <a:spLocks noGrp="1"/>
          </p:cNvSpPr>
          <p:nvPr>
            <p:ph type="ftr" sz="quarter" idx="11"/>
          </p:nvPr>
        </p:nvSpPr>
        <p:spPr>
          <a:noFill/>
        </p:spPr>
        <p:txBody>
          <a:bodyPr/>
          <a:lstStyle/>
          <a:p>
            <a:r>
              <a:rPr lang="en-US" smtClean="0"/>
              <a:t>SYSC 5704: Elements of Computer Systems</a:t>
            </a:r>
          </a:p>
        </p:txBody>
      </p:sp>
      <p:sp>
        <p:nvSpPr>
          <p:cNvPr id="5124" name="Slide Number Placeholder 5"/>
          <p:cNvSpPr>
            <a:spLocks noGrp="1"/>
          </p:cNvSpPr>
          <p:nvPr>
            <p:ph type="sldNum" sz="quarter" idx="12"/>
          </p:nvPr>
        </p:nvSpPr>
        <p:spPr>
          <a:noFill/>
        </p:spPr>
        <p:txBody>
          <a:bodyPr/>
          <a:lstStyle/>
          <a:p>
            <a:fld id="{1FE4BE57-C19E-451E-B989-C13D5A87CC25}" type="slidenum">
              <a:rPr lang="en-US" smtClean="0"/>
              <a:pPr/>
              <a:t>29</a:t>
            </a:fld>
            <a:endParaRPr lang="en-US" smtClean="0"/>
          </a:p>
        </p:txBody>
      </p:sp>
      <p:sp>
        <p:nvSpPr>
          <p:cNvPr id="5125" name="Rectangle 2"/>
          <p:cNvSpPr>
            <a:spLocks noGrp="1" noChangeArrowheads="1"/>
          </p:cNvSpPr>
          <p:nvPr>
            <p:ph type="title"/>
          </p:nvPr>
        </p:nvSpPr>
        <p:spPr>
          <a:xfrm>
            <a:off x="457200" y="274638"/>
            <a:ext cx="8229600" cy="914400"/>
          </a:xfrm>
        </p:spPr>
        <p:txBody>
          <a:bodyPr/>
          <a:lstStyle/>
          <a:p>
            <a:pPr eaLnBrk="1" hangingPunct="1"/>
            <a:r>
              <a:rPr lang="en-US" dirty="0" smtClean="0"/>
              <a:t>(5 stage) </a:t>
            </a:r>
            <a:br>
              <a:rPr lang="en-US" dirty="0" smtClean="0"/>
            </a:br>
            <a:r>
              <a:rPr lang="en-US" dirty="0" smtClean="0"/>
              <a:t>Instruction Execution Cycle</a:t>
            </a:r>
          </a:p>
        </p:txBody>
      </p:sp>
      <p:sp>
        <p:nvSpPr>
          <p:cNvPr id="5126" name="Rectangle 3"/>
          <p:cNvSpPr>
            <a:spLocks noGrp="1" noChangeArrowheads="1"/>
          </p:cNvSpPr>
          <p:nvPr>
            <p:ph type="body" idx="1"/>
          </p:nvPr>
        </p:nvSpPr>
        <p:spPr>
          <a:xfrm>
            <a:off x="838200" y="1676400"/>
            <a:ext cx="7772400" cy="4724400"/>
          </a:xfrm>
        </p:spPr>
        <p:txBody>
          <a:bodyPr/>
          <a:lstStyle/>
          <a:p>
            <a:pPr marL="609600" indent="-609600" eaLnBrk="1" hangingPunct="1">
              <a:buFontTx/>
              <a:buAutoNum type="arabicPeriod"/>
            </a:pPr>
            <a:r>
              <a:rPr lang="en-US" sz="2400" dirty="0" smtClean="0">
                <a:solidFill>
                  <a:schemeClr val="accent2"/>
                </a:solidFill>
              </a:rPr>
              <a:t>Instruction Fetch</a:t>
            </a:r>
            <a:r>
              <a:rPr lang="en-US" sz="2400" dirty="0" smtClean="0"/>
              <a:t> (IF): From memory into IR</a:t>
            </a:r>
          </a:p>
          <a:p>
            <a:pPr marL="1009650" lvl="1" indent="-609600"/>
            <a:r>
              <a:rPr lang="en-US" sz="2000" dirty="0" smtClean="0"/>
              <a:t>Change the PC to point to the </a:t>
            </a:r>
            <a:r>
              <a:rPr lang="en-US" sz="2000" dirty="0" smtClean="0">
                <a:solidFill>
                  <a:schemeClr val="accent2"/>
                </a:solidFill>
              </a:rPr>
              <a:t>following</a:t>
            </a:r>
            <a:r>
              <a:rPr lang="en-US" sz="2000" dirty="0" smtClean="0"/>
              <a:t> instruction</a:t>
            </a:r>
          </a:p>
          <a:p>
            <a:pPr marL="609600" indent="-609600" eaLnBrk="1" hangingPunct="1">
              <a:buFontTx/>
              <a:buAutoNum type="arabicPeriod"/>
            </a:pPr>
            <a:r>
              <a:rPr lang="en-US" sz="2400" dirty="0" smtClean="0"/>
              <a:t>Instruction Decode(ID) : Determine type of instruction </a:t>
            </a:r>
          </a:p>
          <a:p>
            <a:pPr marL="609600" indent="-609600" eaLnBrk="1" hangingPunct="1">
              <a:buFontTx/>
              <a:buAutoNum type="arabicPeriod"/>
            </a:pPr>
            <a:r>
              <a:rPr lang="en-US" sz="2400" dirty="0" smtClean="0"/>
              <a:t>Operand(s) Fetch (OF): </a:t>
            </a:r>
          </a:p>
          <a:p>
            <a:pPr marL="1009650" lvl="1" indent="-609600"/>
            <a:r>
              <a:rPr lang="en-US" sz="2000" dirty="0" smtClean="0"/>
              <a:t>If instruction uses word in memory, fetch into CPU register</a:t>
            </a:r>
          </a:p>
          <a:p>
            <a:pPr marL="609600" indent="-609600" eaLnBrk="1" hangingPunct="1">
              <a:buFontTx/>
              <a:buAutoNum type="arabicPeriod"/>
            </a:pPr>
            <a:r>
              <a:rPr lang="en-US" sz="2400" dirty="0" smtClean="0">
                <a:solidFill>
                  <a:schemeClr val="accent2"/>
                </a:solidFill>
              </a:rPr>
              <a:t>Instruction Execution(EX)</a:t>
            </a:r>
            <a:r>
              <a:rPr lang="en-US" sz="2400" dirty="0" smtClean="0"/>
              <a:t> </a:t>
            </a:r>
          </a:p>
          <a:p>
            <a:pPr marL="609600" indent="-609600" eaLnBrk="1" hangingPunct="1">
              <a:buFontTx/>
              <a:buAutoNum type="arabicPeriod"/>
            </a:pPr>
            <a:r>
              <a:rPr lang="en-US" sz="2400" dirty="0" smtClean="0"/>
              <a:t>Operand Store (OS): Put result in memory, if needed</a:t>
            </a:r>
          </a:p>
        </p:txBody>
      </p:sp>
      <p:sp>
        <p:nvSpPr>
          <p:cNvPr id="5127" name="Text Box 4"/>
          <p:cNvSpPr txBox="1">
            <a:spLocks noChangeArrowheads="1"/>
          </p:cNvSpPr>
          <p:nvPr/>
        </p:nvSpPr>
        <p:spPr bwMode="auto">
          <a:xfrm>
            <a:off x="3581400" y="5181600"/>
            <a:ext cx="4794250" cy="457200"/>
          </a:xfrm>
          <a:prstGeom prst="rect">
            <a:avLst/>
          </a:prstGeom>
          <a:solidFill>
            <a:schemeClr val="accent1"/>
          </a:solidFill>
          <a:ln w="9525">
            <a:noFill/>
            <a:miter lim="800000"/>
            <a:headEnd/>
            <a:tailEnd/>
          </a:ln>
        </p:spPr>
        <p:txBody>
          <a:bodyPr wrap="none">
            <a:spAutoFit/>
          </a:bodyPr>
          <a:lstStyle/>
          <a:p>
            <a:r>
              <a:rPr lang="en-US" sz="2400" b="1">
                <a:solidFill>
                  <a:schemeClr val="hlink"/>
                </a:solidFill>
              </a:rPr>
              <a:t>Nickname: Fetch-Execute Cycle</a:t>
            </a:r>
          </a:p>
        </p:txBody>
      </p:sp>
      <p:sp>
        <p:nvSpPr>
          <p:cNvPr id="204805" name="Text Box 5"/>
          <p:cNvSpPr txBox="1">
            <a:spLocks noChangeArrowheads="1"/>
          </p:cNvSpPr>
          <p:nvPr/>
        </p:nvSpPr>
        <p:spPr bwMode="auto">
          <a:xfrm>
            <a:off x="609600" y="5883275"/>
            <a:ext cx="7620000" cy="822325"/>
          </a:xfrm>
          <a:prstGeom prst="rect">
            <a:avLst/>
          </a:prstGeom>
          <a:solidFill>
            <a:schemeClr val="accent1"/>
          </a:solidFill>
          <a:ln w="9525">
            <a:noFill/>
            <a:miter lim="800000"/>
            <a:headEnd/>
            <a:tailEnd/>
          </a:ln>
        </p:spPr>
        <p:txBody>
          <a:bodyPr>
            <a:spAutoFit/>
          </a:bodyPr>
          <a:lstStyle/>
          <a:p>
            <a:r>
              <a:rPr lang="en-US" sz="2400" b="1">
                <a:solidFill>
                  <a:schemeClr val="hlink"/>
                </a:solidFill>
              </a:rPr>
              <a:t>Notice: When executing current instruction, PC is already pointing to next sequential instruction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 calcmode="lin" valueType="num">
                                      <p:cBhvr additive="base">
                                        <p:cTn id="7" dur="500" fill="hold"/>
                                        <p:tgtEl>
                                          <p:spTgt spid="204805"/>
                                        </p:tgtEl>
                                        <p:attrNameLst>
                                          <p:attrName>ppt_x</p:attrName>
                                        </p:attrNameLst>
                                      </p:cBhvr>
                                      <p:tavLst>
                                        <p:tav tm="0">
                                          <p:val>
                                            <p:strVal val="#ppt_x"/>
                                          </p:val>
                                        </p:tav>
                                        <p:tav tm="100000">
                                          <p:val>
                                            <p:strVal val="#ppt_x"/>
                                          </p:val>
                                        </p:tav>
                                      </p:tavLst>
                                    </p:anim>
                                    <p:anim calcmode="lin" valueType="num">
                                      <p:cBhvr additive="base">
                                        <p:cTn id="8" dur="500" fill="hold"/>
                                        <p:tgtEl>
                                          <p:spTgt spid="204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0EA24843-4D82-4563-9192-F03D349D0364}" type="slidenum">
              <a:rPr lang="en-US"/>
              <a:pPr/>
              <a:t>3</a:t>
            </a:fld>
            <a:endParaRPr lang="en-US"/>
          </a:p>
        </p:txBody>
      </p:sp>
      <p:sp>
        <p:nvSpPr>
          <p:cNvPr id="7170" name="Rectangle 2"/>
          <p:cNvSpPr>
            <a:spLocks noGrp="1" noChangeArrowheads="1"/>
          </p:cNvSpPr>
          <p:nvPr>
            <p:ph type="title"/>
          </p:nvPr>
        </p:nvSpPr>
        <p:spPr/>
        <p:txBody>
          <a:bodyPr/>
          <a:lstStyle/>
          <a:p>
            <a:r>
              <a:rPr lang="en-US"/>
              <a:t>My Lecture Philosophy</a:t>
            </a:r>
          </a:p>
        </p:txBody>
      </p:sp>
      <p:sp>
        <p:nvSpPr>
          <p:cNvPr id="7171" name="Rectangle 3"/>
          <p:cNvSpPr>
            <a:spLocks noGrp="1" noChangeArrowheads="1"/>
          </p:cNvSpPr>
          <p:nvPr>
            <p:ph type="body" idx="1"/>
          </p:nvPr>
        </p:nvSpPr>
        <p:spPr/>
        <p:txBody>
          <a:bodyPr/>
          <a:lstStyle/>
          <a:p>
            <a:pPr>
              <a:lnSpc>
                <a:spcPct val="90000"/>
              </a:lnSpc>
            </a:pPr>
            <a:r>
              <a:rPr lang="en-US" dirty="0" smtClean="0"/>
              <a:t>Lecture</a:t>
            </a:r>
            <a:endParaRPr lang="en-US" dirty="0"/>
          </a:p>
          <a:p>
            <a:pPr lvl="1">
              <a:lnSpc>
                <a:spcPct val="90000"/>
              </a:lnSpc>
            </a:pPr>
            <a:r>
              <a:rPr lang="en-US" dirty="0"/>
              <a:t>Coverage of key or difficult topics, concepts, terms</a:t>
            </a:r>
          </a:p>
          <a:p>
            <a:pPr lvl="1">
              <a:lnSpc>
                <a:spcPct val="90000"/>
              </a:lnSpc>
            </a:pPr>
            <a:r>
              <a:rPr lang="en-US" dirty="0"/>
              <a:t>Exercises for discussion</a:t>
            </a:r>
          </a:p>
          <a:p>
            <a:pPr lvl="1">
              <a:lnSpc>
                <a:spcPct val="90000"/>
              </a:lnSpc>
            </a:pPr>
            <a:r>
              <a:rPr lang="en-US" dirty="0"/>
              <a:t>Case Study where </a:t>
            </a:r>
            <a:r>
              <a:rPr lang="en-US" dirty="0" smtClean="0"/>
              <a:t>applicable</a:t>
            </a:r>
          </a:p>
          <a:p>
            <a:pPr>
              <a:lnSpc>
                <a:spcPct val="90000"/>
              </a:lnSpc>
            </a:pPr>
            <a:r>
              <a:rPr lang="en-US" dirty="0" smtClean="0"/>
              <a:t>You’re responsible for the whole chapter (unless otherwise indicated).</a:t>
            </a:r>
          </a:p>
          <a:p>
            <a:pPr>
              <a:lnSpc>
                <a:spcPct val="90000"/>
              </a:lnSpc>
            </a:pPr>
            <a:r>
              <a:rPr lang="en-US" dirty="0" smtClean="0"/>
              <a:t>Ideally: Read before class the text</a:t>
            </a:r>
          </a:p>
          <a:p>
            <a:pPr lvl="1">
              <a:lnSpc>
                <a:spcPct val="90000"/>
              </a:lnSpc>
            </a:pPr>
            <a:r>
              <a:rPr lang="en-US" dirty="0" smtClean="0"/>
              <a:t>Your 2</a:t>
            </a:r>
            <a:r>
              <a:rPr lang="en-US" baseline="30000" dirty="0" smtClean="0"/>
              <a:t>nd</a:t>
            </a:r>
            <a:r>
              <a:rPr lang="en-US" dirty="0" smtClean="0"/>
              <a:t> time through the material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sp>
        <p:nvSpPr>
          <p:cNvPr id="3" name="Content Placeholder 2"/>
          <p:cNvSpPr>
            <a:spLocks noGrp="1"/>
          </p:cNvSpPr>
          <p:nvPr>
            <p:ph idx="1"/>
          </p:nvPr>
        </p:nvSpPr>
        <p:spPr/>
        <p:txBody>
          <a:bodyPr/>
          <a:lstStyle/>
          <a:p>
            <a:r>
              <a:rPr lang="en-US" dirty="0" smtClean="0"/>
              <a:t>Simply: How fast to execute an instruction</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30</a:t>
            </a:fld>
            <a:endParaRPr lang="en-US"/>
          </a:p>
        </p:txBody>
      </p:sp>
      <p:sp>
        <p:nvSpPr>
          <p:cNvPr id="7" name="TextBox 6"/>
          <p:cNvSpPr txBox="1"/>
          <p:nvPr/>
        </p:nvSpPr>
        <p:spPr>
          <a:xfrm>
            <a:off x="5105400" y="4800600"/>
            <a:ext cx="3261149" cy="707886"/>
          </a:xfrm>
          <a:prstGeom prst="rect">
            <a:avLst/>
          </a:prstGeom>
          <a:solidFill>
            <a:schemeClr val="accent3">
              <a:lumMod val="85000"/>
            </a:schemeClr>
          </a:solidFill>
          <a:ln>
            <a:solidFill>
              <a:schemeClr val="tx1"/>
            </a:solidFill>
          </a:ln>
        </p:spPr>
        <p:txBody>
          <a:bodyPr wrap="none" rtlCol="0">
            <a:spAutoFit/>
          </a:bodyPr>
          <a:lstStyle/>
          <a:p>
            <a:r>
              <a:rPr lang="en-US" sz="2000" dirty="0" smtClean="0"/>
              <a:t>Instruction Execution Time </a:t>
            </a:r>
          </a:p>
          <a:p>
            <a:r>
              <a:rPr lang="en-US" sz="2000" dirty="0" smtClean="0"/>
              <a:t>Instruction Cycle Time</a:t>
            </a:r>
            <a:endParaRPr lang="en-US" sz="2000" dirty="0"/>
          </a:p>
        </p:txBody>
      </p:sp>
      <p:sp>
        <p:nvSpPr>
          <p:cNvPr id="8" name="TextBox 7"/>
          <p:cNvSpPr txBox="1"/>
          <p:nvPr/>
        </p:nvSpPr>
        <p:spPr>
          <a:xfrm>
            <a:off x="304800" y="2514600"/>
            <a:ext cx="3934410" cy="707886"/>
          </a:xfrm>
          <a:prstGeom prst="rect">
            <a:avLst/>
          </a:prstGeom>
          <a:solidFill>
            <a:schemeClr val="accent3">
              <a:lumMod val="85000"/>
            </a:schemeClr>
          </a:solidFill>
          <a:ln>
            <a:solidFill>
              <a:schemeClr val="tx1"/>
            </a:solidFill>
          </a:ln>
        </p:spPr>
        <p:txBody>
          <a:bodyPr wrap="none" rtlCol="0">
            <a:spAutoFit/>
          </a:bodyPr>
          <a:lstStyle/>
          <a:p>
            <a:r>
              <a:rPr lang="en-US" sz="2000" dirty="0" smtClean="0"/>
              <a:t>Machine Cycle Time (CPU clock)</a:t>
            </a:r>
          </a:p>
          <a:p>
            <a:r>
              <a:rPr lang="en-US" sz="2000" dirty="0" smtClean="0"/>
              <a:t> - All sequential logic is “clocked”</a:t>
            </a:r>
            <a:endParaRPr lang="en-US" sz="2000" dirty="0"/>
          </a:p>
        </p:txBody>
      </p:sp>
      <p:sp>
        <p:nvSpPr>
          <p:cNvPr id="9" name="TextBox 8"/>
          <p:cNvSpPr txBox="1"/>
          <p:nvPr/>
        </p:nvSpPr>
        <p:spPr>
          <a:xfrm>
            <a:off x="2895600" y="3810000"/>
            <a:ext cx="2620204" cy="707886"/>
          </a:xfrm>
          <a:prstGeom prst="rect">
            <a:avLst/>
          </a:prstGeom>
          <a:solidFill>
            <a:schemeClr val="accent3">
              <a:lumMod val="85000"/>
            </a:schemeClr>
          </a:solidFill>
          <a:ln>
            <a:solidFill>
              <a:schemeClr val="tx1"/>
            </a:solidFill>
          </a:ln>
        </p:spPr>
        <p:txBody>
          <a:bodyPr wrap="none" rtlCol="0">
            <a:spAutoFit/>
          </a:bodyPr>
          <a:lstStyle/>
          <a:p>
            <a:r>
              <a:rPr lang="en-US" sz="2000" dirty="0" smtClean="0"/>
              <a:t>Memory Cycle Time</a:t>
            </a:r>
          </a:p>
          <a:p>
            <a:r>
              <a:rPr lang="en-US" sz="2000" dirty="0" smtClean="0"/>
              <a:t>Memory Access Time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7" name="Footer Placeholder 4"/>
          <p:cNvSpPr>
            <a:spLocks noGrp="1"/>
          </p:cNvSpPr>
          <p:nvPr>
            <p:ph type="ftr" sz="quarter" idx="11"/>
          </p:nvPr>
        </p:nvSpPr>
        <p:spPr>
          <a:noFill/>
        </p:spPr>
        <p:txBody>
          <a:bodyPr/>
          <a:lstStyle/>
          <a:p>
            <a:r>
              <a:rPr lang="en-US" smtClean="0"/>
              <a:t>SYSC 5704: Elements of Computer Systems</a:t>
            </a:r>
          </a:p>
        </p:txBody>
      </p:sp>
      <p:sp>
        <p:nvSpPr>
          <p:cNvPr id="6148" name="Slide Number Placeholder 5"/>
          <p:cNvSpPr>
            <a:spLocks noGrp="1"/>
          </p:cNvSpPr>
          <p:nvPr>
            <p:ph type="sldNum" sz="quarter" idx="12"/>
          </p:nvPr>
        </p:nvSpPr>
        <p:spPr>
          <a:noFill/>
        </p:spPr>
        <p:txBody>
          <a:bodyPr/>
          <a:lstStyle/>
          <a:p>
            <a:fld id="{4353C9C1-3D6A-456F-A940-086952F3A2B5}" type="slidenum">
              <a:rPr lang="en-US" smtClean="0"/>
              <a:pPr/>
              <a:t>31</a:t>
            </a:fld>
            <a:endParaRPr lang="en-US" smtClean="0"/>
          </a:p>
        </p:txBody>
      </p:sp>
      <p:sp>
        <p:nvSpPr>
          <p:cNvPr id="6149" name="Rectangle 2"/>
          <p:cNvSpPr>
            <a:spLocks noGrp="1" noChangeArrowheads="1"/>
          </p:cNvSpPr>
          <p:nvPr>
            <p:ph type="title"/>
          </p:nvPr>
        </p:nvSpPr>
        <p:spPr/>
        <p:txBody>
          <a:bodyPr/>
          <a:lstStyle/>
          <a:p>
            <a:pPr eaLnBrk="1" hangingPunct="1"/>
            <a:r>
              <a:rPr lang="en-US" sz="4000" smtClean="0"/>
              <a:t>Memory Organization &amp; Addressing</a:t>
            </a:r>
          </a:p>
        </p:txBody>
      </p:sp>
      <p:sp>
        <p:nvSpPr>
          <p:cNvPr id="6150" name="Rectangle 3"/>
          <p:cNvSpPr>
            <a:spLocks noGrp="1" noChangeArrowheads="1"/>
          </p:cNvSpPr>
          <p:nvPr>
            <p:ph type="body" idx="1"/>
          </p:nvPr>
        </p:nvSpPr>
        <p:spPr>
          <a:xfrm>
            <a:off x="457200" y="1371600"/>
            <a:ext cx="8229600" cy="4525963"/>
          </a:xfrm>
        </p:spPr>
        <p:txBody>
          <a:bodyPr/>
          <a:lstStyle/>
          <a:p>
            <a:pPr eaLnBrk="1" hangingPunct="1">
              <a:lnSpc>
                <a:spcPct val="80000"/>
              </a:lnSpc>
            </a:pPr>
            <a:r>
              <a:rPr lang="en-US" sz="2000" b="1" smtClean="0"/>
              <a:t>Separation of address and data</a:t>
            </a:r>
          </a:p>
          <a:p>
            <a:pPr lvl="1" eaLnBrk="1" hangingPunct="1">
              <a:lnSpc>
                <a:spcPct val="80000"/>
              </a:lnSpc>
            </a:pPr>
            <a:r>
              <a:rPr lang="en-US" sz="2000" smtClean="0"/>
              <a:t>Every memory cell has an address</a:t>
            </a:r>
          </a:p>
          <a:p>
            <a:pPr lvl="1" eaLnBrk="1" hangingPunct="1">
              <a:lnSpc>
                <a:spcPct val="80000"/>
              </a:lnSpc>
            </a:pPr>
            <a:r>
              <a:rPr lang="en-US" sz="2000" smtClean="0"/>
              <a:t>Every memory cell has contents (data)</a:t>
            </a:r>
          </a:p>
          <a:p>
            <a:pPr lvl="1" eaLnBrk="1" hangingPunct="1">
              <a:lnSpc>
                <a:spcPct val="80000"/>
              </a:lnSpc>
            </a:pPr>
            <a:r>
              <a:rPr lang="en-US" sz="2000" smtClean="0"/>
              <a:t>Address </a:t>
            </a:r>
            <a:r>
              <a:rPr lang="el-GR" sz="2000" smtClean="0">
                <a:cs typeface="Arial" charset="0"/>
              </a:rPr>
              <a:t>≈</a:t>
            </a:r>
            <a:r>
              <a:rPr lang="en-US" sz="2000" smtClean="0">
                <a:cs typeface="Arial" charset="0"/>
              </a:rPr>
              <a:t> Pointer, Reference</a:t>
            </a:r>
          </a:p>
          <a:p>
            <a:pPr lvl="1" eaLnBrk="1" hangingPunct="1">
              <a:lnSpc>
                <a:spcPct val="80000"/>
              </a:lnSpc>
            </a:pPr>
            <a:r>
              <a:rPr lang="en-US" sz="2000" smtClean="0">
                <a:cs typeface="Arial" charset="0"/>
              </a:rPr>
              <a:t>Heart of dynamic memory allocation, stacks, arrays, heaps …..  </a:t>
            </a:r>
            <a:endParaRPr lang="el-GR" sz="2000" smtClean="0">
              <a:cs typeface="Arial" charset="0"/>
            </a:endParaRPr>
          </a:p>
          <a:p>
            <a:pPr eaLnBrk="1" hangingPunct="1">
              <a:lnSpc>
                <a:spcPct val="80000"/>
              </a:lnSpc>
            </a:pPr>
            <a:r>
              <a:rPr lang="en-US" sz="2000" b="1" smtClean="0"/>
              <a:t>Big/Little Endian</a:t>
            </a:r>
          </a:p>
          <a:p>
            <a:pPr lvl="1" eaLnBrk="1" hangingPunct="1">
              <a:lnSpc>
                <a:spcPct val="80000"/>
              </a:lnSpc>
            </a:pPr>
            <a:r>
              <a:rPr lang="en-US" sz="2000" smtClean="0"/>
              <a:t>Data comes in 8 (byte), 16 (word), 32(doubleword), and 64 (quadword) bits</a:t>
            </a:r>
          </a:p>
          <a:p>
            <a:pPr lvl="1" eaLnBrk="1" hangingPunct="1">
              <a:lnSpc>
                <a:spcPct val="80000"/>
              </a:lnSpc>
            </a:pPr>
            <a:r>
              <a:rPr lang="en-US" sz="2000" smtClean="0"/>
              <a:t>Multiple bytes stored in sequential addresses but in what order ?</a:t>
            </a:r>
          </a:p>
          <a:p>
            <a:pPr lvl="1" eaLnBrk="1" hangingPunct="1">
              <a:lnSpc>
                <a:spcPct val="80000"/>
              </a:lnSpc>
            </a:pPr>
            <a:r>
              <a:rPr lang="en-US" sz="2000" smtClean="0"/>
              <a:t>Big Endian: MSbyte is located as lowest address (Motorola)</a:t>
            </a:r>
          </a:p>
          <a:p>
            <a:pPr lvl="1" eaLnBrk="1" hangingPunct="1">
              <a:lnSpc>
                <a:spcPct val="80000"/>
              </a:lnSpc>
            </a:pPr>
            <a:r>
              <a:rPr lang="en-US" sz="2000" smtClean="0"/>
              <a:t>Little Endian: LSbyte is located at lowest address. (Intel)</a:t>
            </a:r>
          </a:p>
          <a:p>
            <a:pPr eaLnBrk="1" hangingPunct="1">
              <a:lnSpc>
                <a:spcPct val="80000"/>
              </a:lnSpc>
            </a:pPr>
            <a:r>
              <a:rPr lang="en-US" sz="2000" b="1" smtClean="0"/>
              <a:t>Alignment</a:t>
            </a:r>
          </a:p>
          <a:p>
            <a:pPr lvl="1" eaLnBrk="1" hangingPunct="1">
              <a:lnSpc>
                <a:spcPct val="80000"/>
              </a:lnSpc>
            </a:pPr>
            <a:r>
              <a:rPr lang="en-US" sz="2000" smtClean="0"/>
              <a:t>Many architectures (eg. Pentium) require </a:t>
            </a:r>
            <a:r>
              <a:rPr lang="en-US" sz="2000" smtClean="0">
                <a:solidFill>
                  <a:schemeClr val="accent2"/>
                </a:solidFill>
              </a:rPr>
              <a:t>words</a:t>
            </a:r>
            <a:r>
              <a:rPr lang="en-US" sz="2000" smtClean="0"/>
              <a:t> to be aligned on their natural boundaries</a:t>
            </a:r>
          </a:p>
          <a:p>
            <a:pPr lvl="2" eaLnBrk="1" hangingPunct="1">
              <a:lnSpc>
                <a:spcPct val="80000"/>
              </a:lnSpc>
            </a:pPr>
            <a:r>
              <a:rPr lang="en-US" sz="2000" smtClean="0"/>
              <a:t>4-byte word may begin at address 0, 4, 8 etc. but not 1 or 2</a:t>
            </a:r>
          </a:p>
          <a:p>
            <a:pPr lvl="2" eaLnBrk="1" hangingPunct="1">
              <a:lnSpc>
                <a:spcPct val="80000"/>
              </a:lnSpc>
            </a:pPr>
            <a:r>
              <a:rPr lang="en-US" sz="2000" smtClean="0"/>
              <a:t>8-byte word may begin at address 0, 8, 16, etc. but not 4 or 6</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7171" name="Footer Placeholder 4"/>
          <p:cNvSpPr>
            <a:spLocks noGrp="1"/>
          </p:cNvSpPr>
          <p:nvPr>
            <p:ph type="ftr" sz="quarter" idx="11"/>
          </p:nvPr>
        </p:nvSpPr>
        <p:spPr>
          <a:noFill/>
        </p:spPr>
        <p:txBody>
          <a:bodyPr/>
          <a:lstStyle/>
          <a:p>
            <a:r>
              <a:rPr lang="en-US" smtClean="0"/>
              <a:t>SYSC 5704: Elements of Computer Systems</a:t>
            </a:r>
          </a:p>
        </p:txBody>
      </p:sp>
      <p:sp>
        <p:nvSpPr>
          <p:cNvPr id="7172" name="Slide Number Placeholder 5"/>
          <p:cNvSpPr>
            <a:spLocks noGrp="1"/>
          </p:cNvSpPr>
          <p:nvPr>
            <p:ph type="sldNum" sz="quarter" idx="12"/>
          </p:nvPr>
        </p:nvSpPr>
        <p:spPr>
          <a:noFill/>
        </p:spPr>
        <p:txBody>
          <a:bodyPr/>
          <a:lstStyle/>
          <a:p>
            <a:fld id="{4189ED40-AE82-494A-A9BB-468DF9D141A0}" type="slidenum">
              <a:rPr lang="en-US" smtClean="0"/>
              <a:pPr/>
              <a:t>32</a:t>
            </a:fld>
            <a:endParaRPr lang="en-US" smtClean="0"/>
          </a:p>
        </p:txBody>
      </p:sp>
      <p:sp>
        <p:nvSpPr>
          <p:cNvPr id="7173" name="Rectangle 2"/>
          <p:cNvSpPr>
            <a:spLocks noGrp="1" noChangeArrowheads="1"/>
          </p:cNvSpPr>
          <p:nvPr>
            <p:ph type="title"/>
          </p:nvPr>
        </p:nvSpPr>
        <p:spPr/>
        <p:txBody>
          <a:bodyPr/>
          <a:lstStyle/>
          <a:p>
            <a:pPr eaLnBrk="1" hangingPunct="1"/>
            <a:r>
              <a:rPr lang="en-US" smtClean="0"/>
              <a:t>Memory Access Times</a:t>
            </a:r>
          </a:p>
        </p:txBody>
      </p:sp>
      <p:sp>
        <p:nvSpPr>
          <p:cNvPr id="7174" name="Rectangle 3"/>
          <p:cNvSpPr>
            <a:spLocks noGrp="1" noChangeArrowheads="1"/>
          </p:cNvSpPr>
          <p:nvPr>
            <p:ph type="body" idx="1"/>
          </p:nvPr>
        </p:nvSpPr>
        <p:spPr/>
        <p:txBody>
          <a:bodyPr/>
          <a:lstStyle/>
          <a:p>
            <a:r>
              <a:rPr lang="en-US" sz="2400" smtClean="0"/>
              <a:t>Memory access :</a:t>
            </a:r>
          </a:p>
          <a:p>
            <a:pPr lvl="1"/>
            <a:r>
              <a:rPr lang="en-US" sz="2400" smtClean="0"/>
              <a:t>Most common operation; Potential performance bottleneck</a:t>
            </a:r>
          </a:p>
          <a:p>
            <a:pPr lvl="1"/>
            <a:r>
              <a:rPr lang="en-US" sz="2400" smtClean="0"/>
              <a:t>Synchronized around system clock, or some sub-multiple of the system clock. </a:t>
            </a:r>
          </a:p>
          <a:p>
            <a:pPr>
              <a:buFontTx/>
              <a:buAutoNum type="arabicPeriod"/>
            </a:pPr>
            <a:r>
              <a:rPr lang="en-US" sz="2400" smtClean="0"/>
              <a:t>Clock = System Clock = CPU clock</a:t>
            </a:r>
          </a:p>
          <a:p>
            <a:pPr>
              <a:buFontTx/>
              <a:buAutoNum type="arabicPeriod"/>
            </a:pPr>
            <a:r>
              <a:rPr lang="en-US" sz="2400" smtClean="0"/>
              <a:t>Bus Clock: Usually much slower</a:t>
            </a:r>
          </a:p>
          <a:p>
            <a:pPr lvl="1"/>
            <a:r>
              <a:rPr lang="en-US" sz="2000" smtClean="0"/>
              <a:t>e.g. CPUs in 100 MHz to 2 GHz range use 400MHz, 133MHz, 100MHz, or 66 MHz bus clocks (often, speed is selectable)</a:t>
            </a:r>
          </a:p>
          <a:p>
            <a:pPr lvl="1">
              <a:buFontTx/>
              <a:buChar char="•"/>
            </a:pPr>
            <a:r>
              <a:rPr lang="en-US" sz="2400" smtClean="0"/>
              <a:t>Goal: 1 memory cycle takes 1 bus cycle, but that means several clock cycles!</a:t>
            </a: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Memory Read Cycle</a:t>
            </a:r>
          </a:p>
        </p:txBody>
      </p:sp>
      <p:sp>
        <p:nvSpPr>
          <p:cNvPr id="8195" name="Content Placeholder 2"/>
          <p:cNvSpPr>
            <a:spLocks noGrp="1"/>
          </p:cNvSpPr>
          <p:nvPr>
            <p:ph idx="1"/>
          </p:nvPr>
        </p:nvSpPr>
        <p:spPr>
          <a:xfrm>
            <a:off x="457200" y="1143000"/>
            <a:ext cx="8229600" cy="4525963"/>
          </a:xfrm>
        </p:spPr>
        <p:txBody>
          <a:bodyPr/>
          <a:lstStyle/>
          <a:p>
            <a:pPr>
              <a:buFontTx/>
              <a:buNone/>
            </a:pPr>
            <a:r>
              <a:rPr lang="en-US" sz="1800" smtClean="0"/>
              <a:t>http://webster.cs.ucr.edu/AoA/Windows/HTML/SystemOrganizationa4.html</a:t>
            </a:r>
          </a:p>
        </p:txBody>
      </p:sp>
      <p:sp>
        <p:nvSpPr>
          <p:cNvPr id="819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8197" name="Footer Placeholder 4"/>
          <p:cNvSpPr>
            <a:spLocks noGrp="1"/>
          </p:cNvSpPr>
          <p:nvPr>
            <p:ph type="ftr" sz="quarter" idx="11"/>
          </p:nvPr>
        </p:nvSpPr>
        <p:spPr>
          <a:noFill/>
        </p:spPr>
        <p:txBody>
          <a:bodyPr/>
          <a:lstStyle/>
          <a:p>
            <a:r>
              <a:rPr lang="en-US" smtClean="0"/>
              <a:t>SYSC 5704: Elements of Computer Systems</a:t>
            </a:r>
          </a:p>
        </p:txBody>
      </p:sp>
      <p:sp>
        <p:nvSpPr>
          <p:cNvPr id="8198" name="Slide Number Placeholder 5"/>
          <p:cNvSpPr>
            <a:spLocks noGrp="1"/>
          </p:cNvSpPr>
          <p:nvPr>
            <p:ph type="sldNum" sz="quarter" idx="12"/>
          </p:nvPr>
        </p:nvSpPr>
        <p:spPr>
          <a:noFill/>
        </p:spPr>
        <p:txBody>
          <a:bodyPr/>
          <a:lstStyle/>
          <a:p>
            <a:fld id="{4A9BDE8B-E7BC-42BB-A04F-9E15ECA945A0}" type="slidenum">
              <a:rPr lang="en-US" smtClean="0"/>
              <a:pPr/>
              <a:t>33</a:t>
            </a:fld>
            <a:endParaRPr lang="en-US" smtClean="0"/>
          </a:p>
        </p:txBody>
      </p:sp>
      <p:pic>
        <p:nvPicPr>
          <p:cNvPr id="8199" name="Picture 7" descr="SystemOrganization11.gif"/>
          <p:cNvPicPr>
            <a:picLocks noChangeAspect="1"/>
          </p:cNvPicPr>
          <p:nvPr/>
        </p:nvPicPr>
        <p:blipFill>
          <a:blip r:embed="rId3" cstate="print"/>
          <a:srcRect/>
          <a:stretch>
            <a:fillRect/>
          </a:stretch>
        </p:blipFill>
        <p:spPr bwMode="auto">
          <a:xfrm>
            <a:off x="200025" y="1524000"/>
            <a:ext cx="5591175" cy="2438400"/>
          </a:xfrm>
          <a:prstGeom prst="rect">
            <a:avLst/>
          </a:prstGeom>
          <a:noFill/>
          <a:ln w="9525">
            <a:noFill/>
            <a:miter lim="800000"/>
            <a:headEnd/>
            <a:tailEnd/>
          </a:ln>
        </p:spPr>
      </p:pic>
      <p:pic>
        <p:nvPicPr>
          <p:cNvPr id="8200" name="Picture 8" descr="SystemOrganization14.gif"/>
          <p:cNvPicPr>
            <a:picLocks noChangeAspect="1"/>
          </p:cNvPicPr>
          <p:nvPr/>
        </p:nvPicPr>
        <p:blipFill>
          <a:blip r:embed="rId4" cstate="print"/>
          <a:srcRect/>
          <a:stretch>
            <a:fillRect/>
          </a:stretch>
        </p:blipFill>
        <p:spPr bwMode="auto">
          <a:xfrm>
            <a:off x="3171825" y="3581400"/>
            <a:ext cx="5591175"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Memory Write Cycle</a:t>
            </a:r>
          </a:p>
        </p:txBody>
      </p:sp>
      <p:pic>
        <p:nvPicPr>
          <p:cNvPr id="9219" name="Content Placeholder 6" descr="SystemOrganization12.gif"/>
          <p:cNvPicPr>
            <a:picLocks noGrp="1" noChangeAspect="1"/>
          </p:cNvPicPr>
          <p:nvPr>
            <p:ph idx="1"/>
          </p:nvPr>
        </p:nvPicPr>
        <p:blipFill>
          <a:blip r:embed="rId2" cstate="print"/>
          <a:srcRect/>
          <a:stretch>
            <a:fillRect/>
          </a:stretch>
        </p:blipFill>
        <p:spPr>
          <a:xfrm>
            <a:off x="790575" y="2743200"/>
            <a:ext cx="7667625" cy="1828800"/>
          </a:xfrm>
        </p:spPr>
      </p:pic>
      <p:sp>
        <p:nvSpPr>
          <p:cNvPr id="922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9221" name="Footer Placeholder 4"/>
          <p:cNvSpPr>
            <a:spLocks noGrp="1"/>
          </p:cNvSpPr>
          <p:nvPr>
            <p:ph type="ftr" sz="quarter" idx="11"/>
          </p:nvPr>
        </p:nvSpPr>
        <p:spPr>
          <a:noFill/>
        </p:spPr>
        <p:txBody>
          <a:bodyPr/>
          <a:lstStyle/>
          <a:p>
            <a:r>
              <a:rPr lang="en-US" smtClean="0"/>
              <a:t>SYSC 5704: Elements of Computer Systems</a:t>
            </a:r>
          </a:p>
        </p:txBody>
      </p:sp>
      <p:sp>
        <p:nvSpPr>
          <p:cNvPr id="9222" name="Slide Number Placeholder 5"/>
          <p:cNvSpPr>
            <a:spLocks noGrp="1"/>
          </p:cNvSpPr>
          <p:nvPr>
            <p:ph type="sldNum" sz="quarter" idx="12"/>
          </p:nvPr>
        </p:nvSpPr>
        <p:spPr>
          <a:noFill/>
        </p:spPr>
        <p:txBody>
          <a:bodyPr/>
          <a:lstStyle/>
          <a:p>
            <a:fld id="{991614BD-2AEA-43DB-BE37-A5D06AD658E6}" type="slidenum">
              <a:rPr lang="en-US" smtClean="0"/>
              <a:pPr/>
              <a:t>34</a:t>
            </a:fld>
            <a:endParaRPr lang="en-US" smtClean="0"/>
          </a:p>
        </p:txBody>
      </p:sp>
      <p:sp>
        <p:nvSpPr>
          <p:cNvPr id="9223" name="Rectangle 7"/>
          <p:cNvSpPr>
            <a:spLocks noChangeArrowheads="1"/>
          </p:cNvSpPr>
          <p:nvPr/>
        </p:nvSpPr>
        <p:spPr bwMode="auto">
          <a:xfrm>
            <a:off x="457200" y="1524000"/>
            <a:ext cx="7772400" cy="369888"/>
          </a:xfrm>
          <a:prstGeom prst="rect">
            <a:avLst/>
          </a:prstGeom>
          <a:noFill/>
          <a:ln w="9525">
            <a:noFill/>
            <a:miter lim="800000"/>
            <a:headEnd/>
            <a:tailEnd/>
          </a:ln>
        </p:spPr>
        <p:txBody>
          <a:bodyPr>
            <a:spAutoFit/>
          </a:bodyPr>
          <a:lstStyle/>
          <a:p>
            <a:r>
              <a:rPr lang="en-US"/>
              <a:t>http://webster.cs.ucr.edu/AoA/Windows/HTML/SystemOrganizationa4.html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B62F4520-30CB-42AB-A060-160FE7F95B7E}" type="slidenum">
              <a:rPr lang="en-US" smtClean="0"/>
              <a:pPr/>
              <a:t>35</a:t>
            </a:fld>
            <a:endParaRPr lang="en-US" smtClean="0"/>
          </a:p>
        </p:txBody>
      </p:sp>
      <p:sp>
        <p:nvSpPr>
          <p:cNvPr id="10245" name="Rectangle 2"/>
          <p:cNvSpPr>
            <a:spLocks noGrp="1" noChangeArrowheads="1"/>
          </p:cNvSpPr>
          <p:nvPr>
            <p:ph type="title"/>
          </p:nvPr>
        </p:nvSpPr>
        <p:spPr/>
        <p:txBody>
          <a:bodyPr/>
          <a:lstStyle/>
          <a:p>
            <a:pPr eaLnBrk="1" hangingPunct="1"/>
            <a:r>
              <a:rPr lang="en-US" smtClean="0"/>
              <a:t>Instruction Rate</a:t>
            </a:r>
          </a:p>
        </p:txBody>
      </p:sp>
      <p:sp>
        <p:nvSpPr>
          <p:cNvPr id="10246" name="Rectangle 3"/>
          <p:cNvSpPr>
            <a:spLocks noGrp="1" noChangeArrowheads="1"/>
          </p:cNvSpPr>
          <p:nvPr>
            <p:ph type="body" idx="1"/>
          </p:nvPr>
        </p:nvSpPr>
        <p:spPr>
          <a:xfrm>
            <a:off x="457200" y="1295400"/>
            <a:ext cx="8229600" cy="4525963"/>
          </a:xfrm>
        </p:spPr>
        <p:txBody>
          <a:bodyPr/>
          <a:lstStyle/>
          <a:p>
            <a:pPr marL="514350" indent="-514350" eaLnBrk="1" hangingPunct="1">
              <a:buFontTx/>
              <a:buAutoNum type="arabicPeriod"/>
            </a:pPr>
            <a:r>
              <a:rPr lang="en-US" smtClean="0"/>
              <a:t>Fetch Instruction</a:t>
            </a:r>
          </a:p>
          <a:p>
            <a:pPr marL="514350" indent="-514350" eaLnBrk="1" hangingPunct="1">
              <a:buFontTx/>
              <a:buAutoNum type="arabicPeriod"/>
            </a:pPr>
            <a:r>
              <a:rPr lang="en-US" smtClean="0"/>
              <a:t>Decode</a:t>
            </a:r>
          </a:p>
          <a:p>
            <a:pPr marL="514350" indent="-514350" eaLnBrk="1" hangingPunct="1">
              <a:buFontTx/>
              <a:buAutoNum type="arabicPeriod"/>
            </a:pPr>
            <a:r>
              <a:rPr lang="en-US" smtClean="0"/>
              <a:t>Fetch Operands</a:t>
            </a:r>
          </a:p>
          <a:p>
            <a:pPr marL="514350" indent="-514350" eaLnBrk="1" hangingPunct="1">
              <a:buFontTx/>
              <a:buAutoNum type="arabicPeriod"/>
            </a:pPr>
            <a:r>
              <a:rPr lang="en-US" smtClean="0"/>
              <a:t>Execute Instruction</a:t>
            </a:r>
          </a:p>
          <a:p>
            <a:pPr marL="514350" indent="-514350" eaLnBrk="1" hangingPunct="1">
              <a:buFontTx/>
              <a:buAutoNum type="arabicPeriod"/>
            </a:pPr>
            <a:r>
              <a:rPr lang="en-US" smtClean="0"/>
              <a:t>Store Result</a:t>
            </a:r>
          </a:p>
          <a:p>
            <a:pPr marL="514350" indent="-514350" eaLnBrk="1" hangingPunct="1"/>
            <a:r>
              <a:rPr lang="en-US" smtClean="0"/>
              <a:t>Fetch-execute cycle does not proceed at a fixed rate; time depends on operation being performed, clock speed, bus speed,  and the ISA</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F4F67F81-E170-48CE-B047-B51AD82C46AB}" type="slidenum">
              <a:rPr lang="en-US"/>
              <a:pPr/>
              <a:t>36</a:t>
            </a:fld>
            <a:endParaRPr lang="en-US"/>
          </a:p>
        </p:txBody>
      </p:sp>
      <p:sp>
        <p:nvSpPr>
          <p:cNvPr id="16386" name="Rectangle 2"/>
          <p:cNvSpPr>
            <a:spLocks noGrp="1" noChangeArrowheads="1"/>
          </p:cNvSpPr>
          <p:nvPr>
            <p:ph type="title"/>
          </p:nvPr>
        </p:nvSpPr>
        <p:spPr/>
        <p:txBody>
          <a:bodyPr/>
          <a:lstStyle/>
          <a:p>
            <a:r>
              <a:rPr lang="en-US"/>
              <a:t>Machine Levels</a:t>
            </a:r>
          </a:p>
        </p:txBody>
      </p:sp>
      <p:pic>
        <p:nvPicPr>
          <p:cNvPr id="16391" name="Picture 7"/>
          <p:cNvPicPr>
            <a:picLocks noGrp="1" noChangeAspect="1" noChangeArrowheads="1"/>
          </p:cNvPicPr>
          <p:nvPr>
            <p:ph type="body" idx="1"/>
          </p:nvPr>
        </p:nvPicPr>
        <p:blipFill>
          <a:blip r:embed="rId3" cstate="print"/>
          <a:srcRect/>
          <a:stretch>
            <a:fillRect/>
          </a:stretch>
        </p:blipFill>
        <p:spPr>
          <a:xfrm>
            <a:off x="1524000" y="1076325"/>
            <a:ext cx="6477000" cy="5381625"/>
          </a:xfrm>
          <a:noFill/>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Models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Architecture: </a:t>
            </a:r>
          </a:p>
          <a:p>
            <a:pPr lvl="1"/>
            <a:r>
              <a:rPr lang="en-US" dirty="0" smtClean="0"/>
              <a:t>Functional </a:t>
            </a:r>
            <a:r>
              <a:rPr lang="en-US" dirty="0" err="1" smtClean="0"/>
              <a:t>behaviour</a:t>
            </a:r>
            <a:r>
              <a:rPr lang="en-US" dirty="0" smtClean="0"/>
              <a:t> of a processor</a:t>
            </a:r>
          </a:p>
          <a:p>
            <a:pPr lvl="1"/>
            <a:r>
              <a:rPr lang="en-US" dirty="0" smtClean="0"/>
              <a:t>Represented by the ISA</a:t>
            </a:r>
          </a:p>
          <a:p>
            <a:r>
              <a:rPr lang="en-US" dirty="0" err="1" smtClean="0">
                <a:solidFill>
                  <a:schemeClr val="accent2"/>
                </a:solidFill>
              </a:rPr>
              <a:t>MicroArchitecture</a:t>
            </a:r>
            <a:r>
              <a:rPr lang="en-US" dirty="0" smtClean="0"/>
              <a:t>: </a:t>
            </a:r>
          </a:p>
          <a:p>
            <a:pPr lvl="1"/>
            <a:r>
              <a:rPr lang="en-US" dirty="0" smtClean="0"/>
              <a:t>Organization, Implementation</a:t>
            </a:r>
          </a:p>
          <a:p>
            <a:pPr lvl="1"/>
            <a:r>
              <a:rPr lang="en-US" dirty="0" smtClean="0">
                <a:solidFill>
                  <a:schemeClr val="accent2"/>
                </a:solidFill>
              </a:rPr>
              <a:t>Logical</a:t>
            </a:r>
            <a:r>
              <a:rPr lang="en-US" dirty="0" smtClean="0"/>
              <a:t> structure that performs the architecture</a:t>
            </a:r>
          </a:p>
          <a:p>
            <a:r>
              <a:rPr lang="en-US" dirty="0" smtClean="0"/>
              <a:t>Realization:</a:t>
            </a:r>
          </a:p>
          <a:p>
            <a:pPr lvl="1"/>
            <a:r>
              <a:rPr lang="en-US" dirty="0" smtClean="0"/>
              <a:t>Physical structure that embodies the implementation</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Fall 2012</a:t>
            </a:r>
            <a:endParaRPr lang="en-US" dirty="0"/>
          </a:p>
        </p:txBody>
      </p:sp>
      <p:sp>
        <p:nvSpPr>
          <p:cNvPr id="6" name="Footer Placeholder 4"/>
          <p:cNvSpPr>
            <a:spLocks noGrp="1"/>
          </p:cNvSpPr>
          <p:nvPr>
            <p:ph type="ftr" sz="quarter" idx="11"/>
          </p:nvPr>
        </p:nvSpPr>
        <p:spPr/>
        <p:txBody>
          <a:bodyPr/>
          <a:lstStyle/>
          <a:p>
            <a:r>
              <a:rPr lang="en-US"/>
              <a:t>SYSC 5704: Elements of Computer Systems</a:t>
            </a:r>
          </a:p>
        </p:txBody>
      </p:sp>
      <p:sp>
        <p:nvSpPr>
          <p:cNvPr id="7" name="Slide Number Placeholder 5"/>
          <p:cNvSpPr>
            <a:spLocks noGrp="1"/>
          </p:cNvSpPr>
          <p:nvPr>
            <p:ph type="sldNum" sz="quarter" idx="12"/>
          </p:nvPr>
        </p:nvSpPr>
        <p:spPr/>
        <p:txBody>
          <a:bodyPr/>
          <a:lstStyle/>
          <a:p>
            <a:fld id="{C68DF6E0-5E63-4733-BB88-1A4C7B209291}" type="slidenum">
              <a:rPr lang="en-US"/>
              <a:pPr/>
              <a:t>38</a:t>
            </a:fld>
            <a:endParaRPr lang="en-US"/>
          </a:p>
        </p:txBody>
      </p:sp>
      <p:sp>
        <p:nvSpPr>
          <p:cNvPr id="31746" name="Rectangle 2"/>
          <p:cNvSpPr>
            <a:spLocks noGrp="1" noChangeArrowheads="1"/>
          </p:cNvSpPr>
          <p:nvPr>
            <p:ph type="title"/>
          </p:nvPr>
        </p:nvSpPr>
        <p:spPr/>
        <p:txBody>
          <a:bodyPr/>
          <a:lstStyle/>
          <a:p>
            <a:r>
              <a:rPr lang="en-US"/>
              <a:t>The Intel CPU Family</a:t>
            </a:r>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3" cstate="print"/>
          <a:srcRect/>
          <a:stretch>
            <a:fillRect/>
          </a:stretch>
        </p:blipFill>
        <p:spPr bwMode="auto">
          <a:xfrm>
            <a:off x="152400" y="1524000"/>
            <a:ext cx="8839200" cy="4403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1980’s: Architectural or ISA optimizations</a:t>
            </a:r>
          </a:p>
          <a:p>
            <a:pPr lvl="1"/>
            <a:r>
              <a:rPr lang="en-US" dirty="0" smtClean="0"/>
              <a:t>An instruction set to support efficient implementations</a:t>
            </a:r>
          </a:p>
          <a:p>
            <a:pPr lvl="1"/>
            <a:r>
              <a:rPr lang="en-US" dirty="0" smtClean="0"/>
              <a:t>RISC versus CISC</a:t>
            </a:r>
          </a:p>
          <a:p>
            <a:r>
              <a:rPr lang="en-US" dirty="0" smtClean="0"/>
              <a:t>1990’s: </a:t>
            </a:r>
            <a:r>
              <a:rPr lang="en-US" dirty="0" err="1" smtClean="0"/>
              <a:t>Microarchitectural</a:t>
            </a:r>
            <a:r>
              <a:rPr lang="en-US" dirty="0" smtClean="0"/>
              <a:t> optimizations</a:t>
            </a:r>
          </a:p>
          <a:p>
            <a:pPr lvl="1"/>
            <a:r>
              <a:rPr lang="en-US" dirty="0" smtClean="0"/>
              <a:t>Instruction Level Parallelism (fine-grained)</a:t>
            </a:r>
          </a:p>
          <a:p>
            <a:pPr lvl="1"/>
            <a:r>
              <a:rPr lang="en-US" dirty="0" smtClean="0"/>
              <a:t>Pipelining, Superscalar</a:t>
            </a:r>
          </a:p>
          <a:p>
            <a:r>
              <a:rPr lang="en-US" dirty="0" smtClean="0"/>
              <a:t>2000’s: Thread-Level Parallelism (TLP), Memory Parallelism, Integration, Power</a:t>
            </a:r>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B49B8E17-06D7-4DEC-B935-AAE6CECCAFC4}" type="slidenum">
              <a:rPr lang="en-US"/>
              <a:pPr/>
              <a:t>4</a:t>
            </a:fld>
            <a:endParaRPr lang="en-US"/>
          </a:p>
        </p:txBody>
      </p:sp>
      <p:sp>
        <p:nvSpPr>
          <p:cNvPr id="8194" name="Rectangle 2"/>
          <p:cNvSpPr>
            <a:spLocks noGrp="1" noChangeArrowheads="1"/>
          </p:cNvSpPr>
          <p:nvPr>
            <p:ph type="title"/>
          </p:nvPr>
        </p:nvSpPr>
        <p:spPr/>
        <p:txBody>
          <a:bodyPr/>
          <a:lstStyle/>
          <a:p>
            <a:r>
              <a:rPr lang="en-US"/>
              <a:t>Project</a:t>
            </a:r>
          </a:p>
        </p:txBody>
      </p:sp>
      <p:sp>
        <p:nvSpPr>
          <p:cNvPr id="8195" name="Rectangle 3"/>
          <p:cNvSpPr>
            <a:spLocks noGrp="1" noChangeArrowheads="1"/>
          </p:cNvSpPr>
          <p:nvPr>
            <p:ph type="body" idx="1"/>
          </p:nvPr>
        </p:nvSpPr>
        <p:spPr/>
        <p:txBody>
          <a:bodyPr/>
          <a:lstStyle/>
          <a:p>
            <a:pPr marL="609600" indent="-609600">
              <a:lnSpc>
                <a:spcPct val="90000"/>
              </a:lnSpc>
            </a:pPr>
            <a:r>
              <a:rPr lang="en-US" sz="2400" dirty="0"/>
              <a:t>Self-selected topic within the field</a:t>
            </a:r>
          </a:p>
          <a:p>
            <a:pPr marL="609600" indent="-609600">
              <a:lnSpc>
                <a:spcPct val="90000"/>
              </a:lnSpc>
            </a:pPr>
            <a:r>
              <a:rPr lang="en-US" sz="2400" dirty="0"/>
              <a:t>Use at least 3 references</a:t>
            </a:r>
          </a:p>
          <a:p>
            <a:pPr marL="990600" lvl="1" indent="-533400">
              <a:lnSpc>
                <a:spcPct val="90000"/>
              </a:lnSpc>
              <a:buFontTx/>
              <a:buAutoNum type="arabicPeriod"/>
            </a:pPr>
            <a:r>
              <a:rPr lang="en-US" sz="2400" dirty="0"/>
              <a:t>Either IEEE or ACM</a:t>
            </a:r>
          </a:p>
          <a:p>
            <a:pPr marL="990600" lvl="1" indent="-533400">
              <a:lnSpc>
                <a:spcPct val="90000"/>
              </a:lnSpc>
              <a:buFontTx/>
              <a:buAutoNum type="arabicPeriod"/>
            </a:pPr>
            <a:r>
              <a:rPr lang="en-US" sz="2400" dirty="0"/>
              <a:t>Interlibrary loan (RACER)</a:t>
            </a:r>
          </a:p>
          <a:p>
            <a:pPr marL="990600" lvl="1" indent="-533400">
              <a:lnSpc>
                <a:spcPct val="90000"/>
              </a:lnSpc>
            </a:pPr>
            <a:r>
              <a:rPr lang="en-US" sz="2400" dirty="0"/>
              <a:t>If related, from a departmental member</a:t>
            </a:r>
          </a:p>
          <a:p>
            <a:pPr marL="990600" lvl="1" indent="-533400">
              <a:lnSpc>
                <a:spcPct val="90000"/>
              </a:lnSpc>
            </a:pPr>
            <a:r>
              <a:rPr lang="en-US" sz="2400" dirty="0"/>
              <a:t>Please minimize </a:t>
            </a:r>
            <a:r>
              <a:rPr lang="en-US" sz="2400" dirty="0" err="1"/>
              <a:t>WikiPedia</a:t>
            </a:r>
            <a:r>
              <a:rPr lang="en-US" sz="2400" dirty="0"/>
              <a:t> references</a:t>
            </a:r>
          </a:p>
          <a:p>
            <a:pPr marL="1371600" lvl="2" indent="-457200">
              <a:lnSpc>
                <a:spcPct val="90000"/>
              </a:lnSpc>
              <a:buFontTx/>
              <a:buChar char="–"/>
            </a:pPr>
            <a:r>
              <a:rPr lang="en-US" dirty="0"/>
              <a:t>Use for context explanations. No source.</a:t>
            </a:r>
          </a:p>
          <a:p>
            <a:pPr marL="609600" indent="-609600">
              <a:lnSpc>
                <a:spcPct val="90000"/>
              </a:lnSpc>
            </a:pPr>
            <a:r>
              <a:rPr lang="en-US" sz="2400" dirty="0"/>
              <a:t>Presentation 15 minutes + 5 minutes questions</a:t>
            </a:r>
          </a:p>
          <a:p>
            <a:pPr marL="609600" indent="-609600">
              <a:lnSpc>
                <a:spcPct val="90000"/>
              </a:lnSpc>
            </a:pPr>
            <a:r>
              <a:rPr lang="en-US" sz="2400" dirty="0"/>
              <a:t>Paper: Following IEEE standards </a:t>
            </a:r>
            <a:r>
              <a:rPr lang="en-US" sz="2400" dirty="0" smtClean="0"/>
              <a:t> (See Webpage)</a:t>
            </a:r>
            <a:endParaRPr lang="en-US" sz="2400" dirty="0"/>
          </a:p>
          <a:p>
            <a:pPr marL="609600" indent="-609600">
              <a:lnSpc>
                <a:spcPct val="90000"/>
              </a:lnSpc>
            </a:pPr>
            <a:r>
              <a:rPr lang="en-US" sz="2400" dirty="0"/>
              <a:t>Encourage: Topic different from/tangential to thesis; should be new to you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Micro-Architectures</a:t>
            </a:r>
            <a:endParaRPr lang="en-US" dirty="0"/>
          </a:p>
        </p:txBody>
      </p:sp>
      <p:sp>
        <p:nvSpPr>
          <p:cNvPr id="3" name="Content Placeholder 2"/>
          <p:cNvSpPr>
            <a:spLocks noGrp="1"/>
          </p:cNvSpPr>
          <p:nvPr>
            <p:ph idx="1"/>
          </p:nvPr>
        </p:nvSpPr>
        <p:spPr>
          <a:xfrm>
            <a:off x="381000" y="1447800"/>
            <a:ext cx="8229600" cy="4525963"/>
          </a:xfrm>
        </p:spPr>
        <p:txBody>
          <a:bodyPr/>
          <a:lstStyle/>
          <a:p>
            <a:r>
              <a:rPr lang="en-US" sz="2800" dirty="0" smtClean="0"/>
              <a:t>Non-pipelined – Von Neumann</a:t>
            </a:r>
          </a:p>
          <a:p>
            <a:pPr lvl="1"/>
            <a:r>
              <a:rPr lang="en-US" sz="2400" dirty="0" smtClean="0"/>
              <a:t>Sequential instruction execution cycle</a:t>
            </a:r>
          </a:p>
          <a:p>
            <a:r>
              <a:rPr lang="en-US" sz="2800" dirty="0" smtClean="0"/>
              <a:t>(Scalar) Pipelined</a:t>
            </a:r>
          </a:p>
          <a:p>
            <a:pPr lvl="1"/>
            <a:r>
              <a:rPr lang="en-US" sz="2400" dirty="0" smtClean="0"/>
              <a:t>Parallelism in the instruction execution cycle with instruction pipeline</a:t>
            </a:r>
          </a:p>
          <a:p>
            <a:pPr lvl="1"/>
            <a:r>
              <a:rPr lang="en-US" sz="2400" dirty="0" smtClean="0"/>
              <a:t>Scalar: Fetch (and Issue) at most one instruction every machine cycle</a:t>
            </a:r>
          </a:p>
          <a:p>
            <a:r>
              <a:rPr lang="en-US" sz="2800" dirty="0" smtClean="0"/>
              <a:t>Superscalar: </a:t>
            </a:r>
          </a:p>
          <a:p>
            <a:pPr lvl="1"/>
            <a:r>
              <a:rPr lang="en-US" sz="2400" dirty="0" smtClean="0"/>
              <a:t>Fetch and issue multiple instructions every machine cycle</a:t>
            </a:r>
          </a:p>
          <a:p>
            <a:pPr lvl="1"/>
            <a:r>
              <a:rPr lang="en-US" sz="2400" dirty="0" smtClean="0"/>
              <a:t>&gt;1 execution unit, &gt;1 pipeline</a:t>
            </a:r>
          </a:p>
          <a:p>
            <a:pPr lvl="1"/>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Instruction-Level</a:t>
            </a:r>
            <a:r>
              <a:rPr lang="en-US" dirty="0" smtClean="0"/>
              <a:t> Parallelism ILP</a:t>
            </a:r>
            <a:endParaRPr lang="en-US" dirty="0"/>
          </a:p>
        </p:txBody>
      </p:sp>
      <p:sp>
        <p:nvSpPr>
          <p:cNvPr id="3" name="Content Placeholder 2"/>
          <p:cNvSpPr>
            <a:spLocks noGrp="1"/>
          </p:cNvSpPr>
          <p:nvPr>
            <p:ph idx="1"/>
          </p:nvPr>
        </p:nvSpPr>
        <p:spPr>
          <a:xfrm>
            <a:off x="381000" y="1371600"/>
            <a:ext cx="8458200" cy="4525963"/>
          </a:xfrm>
        </p:spPr>
        <p:txBody>
          <a:bodyPr/>
          <a:lstStyle/>
          <a:p>
            <a:r>
              <a:rPr lang="en-US" sz="2800" dirty="0" err="1" smtClean="0"/>
              <a:t>Uniprocessors</a:t>
            </a:r>
            <a:r>
              <a:rPr lang="en-US" sz="2800" dirty="0" smtClean="0"/>
              <a:t>, parallelism at functional unit level</a:t>
            </a:r>
          </a:p>
          <a:p>
            <a:r>
              <a:rPr lang="en-US" sz="2800" dirty="0" smtClean="0"/>
              <a:t>Norm </a:t>
            </a:r>
            <a:r>
              <a:rPr lang="en-US" sz="2800" dirty="0" err="1" smtClean="0"/>
              <a:t>Jouppi</a:t>
            </a:r>
            <a:r>
              <a:rPr lang="en-US" sz="2800" dirty="0" smtClean="0"/>
              <a:t> (‘89) Classification Parameters</a:t>
            </a:r>
          </a:p>
          <a:p>
            <a:pPr lvl="1"/>
            <a:r>
              <a:rPr lang="en-US" sz="2400" dirty="0" smtClean="0"/>
              <a:t>Operation Latency (OL) : #machine cycles for execution of instruction</a:t>
            </a:r>
          </a:p>
          <a:p>
            <a:pPr lvl="2"/>
            <a:r>
              <a:rPr lang="en-US" sz="2000" dirty="0" smtClean="0"/>
              <a:t>Time when result is available for next instruction</a:t>
            </a:r>
          </a:p>
          <a:p>
            <a:pPr lvl="1"/>
            <a:r>
              <a:rPr lang="en-US" sz="2400" dirty="0" smtClean="0"/>
              <a:t>Machine Parallelism(MP): max # simultaneous instructions “in-flight”</a:t>
            </a:r>
          </a:p>
          <a:p>
            <a:pPr lvl="1"/>
            <a:r>
              <a:rPr lang="en-US" sz="2400" dirty="0" smtClean="0"/>
              <a:t>Issue Latency (IL): #machine cycles needed between issuing two consecutive instructions</a:t>
            </a:r>
          </a:p>
          <a:p>
            <a:pPr lvl="1"/>
            <a:r>
              <a:rPr lang="en-US" sz="2400" dirty="0" smtClean="0"/>
              <a:t>Issue Parallelism(IP) : Max # instructions issues in every machine cycle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Scalar Pipeline</a:t>
            </a:r>
            <a:endParaRPr lang="en-US" dirty="0"/>
          </a:p>
        </p:txBody>
      </p:sp>
      <p:pic>
        <p:nvPicPr>
          <p:cNvPr id="7" name="Content Placeholder 6" descr="f09.bmp"/>
          <p:cNvPicPr>
            <a:picLocks noGrp="1" noChangeAspect="1"/>
          </p:cNvPicPr>
          <p:nvPr>
            <p:ph idx="1"/>
          </p:nvPr>
        </p:nvPicPr>
        <p:blipFill>
          <a:blip r:embed="rId3" cstate="print"/>
          <a:stretch>
            <a:fillRect/>
          </a:stretch>
        </p:blipFill>
        <p:spPr>
          <a:xfrm>
            <a:off x="228600" y="1447801"/>
            <a:ext cx="8550640" cy="4655952"/>
          </a:xfrm>
        </p:spPr>
      </p:pic>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42</a:t>
            </a:fld>
            <a:endParaRPr lang="en-US"/>
          </a:p>
        </p:txBody>
      </p:sp>
      <p:sp>
        <p:nvSpPr>
          <p:cNvPr id="8" name="TextBox 7"/>
          <p:cNvSpPr txBox="1"/>
          <p:nvPr/>
        </p:nvSpPr>
        <p:spPr>
          <a:xfrm>
            <a:off x="6096000" y="6248400"/>
            <a:ext cx="1851789" cy="369332"/>
          </a:xfrm>
          <a:prstGeom prst="rect">
            <a:avLst/>
          </a:prstGeom>
          <a:noFill/>
        </p:spPr>
        <p:txBody>
          <a:bodyPr wrap="none" rtlCol="0">
            <a:spAutoFit/>
          </a:bodyPr>
          <a:lstStyle/>
          <a:p>
            <a:r>
              <a:rPr lang="en-US" dirty="0" smtClean="0"/>
              <a:t>Hunt, Figure 1-9</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Superpipelined</a:t>
            </a:r>
            <a:endParaRPr lang="en-US" dirty="0"/>
          </a:p>
        </p:txBody>
      </p:sp>
      <p:pic>
        <p:nvPicPr>
          <p:cNvPr id="7" name="Content Placeholder 6" descr="f10.bmp"/>
          <p:cNvPicPr>
            <a:picLocks noGrp="1" noChangeAspect="1"/>
          </p:cNvPicPr>
          <p:nvPr>
            <p:ph idx="1"/>
          </p:nvPr>
        </p:nvPicPr>
        <p:blipFill>
          <a:blip r:embed="rId3" cstate="print"/>
          <a:stretch>
            <a:fillRect/>
          </a:stretch>
        </p:blipFill>
        <p:spPr>
          <a:xfrm>
            <a:off x="223456" y="1828800"/>
            <a:ext cx="8691944" cy="3962400"/>
          </a:xfrm>
        </p:spPr>
      </p:pic>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dirty="0" smtClean="0"/>
              <a:t>SYSC 5704: Elements of Computer Systems</a:t>
            </a:r>
            <a:endParaRPr lang="en-US" dirty="0"/>
          </a:p>
        </p:txBody>
      </p:sp>
      <p:sp>
        <p:nvSpPr>
          <p:cNvPr id="6" name="Slide Number Placeholder 5"/>
          <p:cNvSpPr>
            <a:spLocks noGrp="1"/>
          </p:cNvSpPr>
          <p:nvPr>
            <p:ph type="sldNum" sz="quarter" idx="12"/>
          </p:nvPr>
        </p:nvSpPr>
        <p:spPr/>
        <p:txBody>
          <a:bodyPr/>
          <a:lstStyle/>
          <a:p>
            <a:fld id="{C74CC4B8-BEB8-4B1D-B248-81EC2DA883B7}" type="slidenum">
              <a:rPr lang="en-US" smtClean="0"/>
              <a:pPr/>
              <a:t>43</a:t>
            </a:fld>
            <a:endParaRPr lang="en-US"/>
          </a:p>
        </p:txBody>
      </p:sp>
      <p:sp>
        <p:nvSpPr>
          <p:cNvPr id="8" name="TextBox 7"/>
          <p:cNvSpPr txBox="1"/>
          <p:nvPr/>
        </p:nvSpPr>
        <p:spPr>
          <a:xfrm>
            <a:off x="6324600" y="6096000"/>
            <a:ext cx="1980029" cy="369332"/>
          </a:xfrm>
          <a:prstGeom prst="rect">
            <a:avLst/>
          </a:prstGeom>
          <a:noFill/>
        </p:spPr>
        <p:txBody>
          <a:bodyPr wrap="none" rtlCol="0">
            <a:spAutoFit/>
          </a:bodyPr>
          <a:lstStyle/>
          <a:p>
            <a:r>
              <a:rPr lang="en-US" dirty="0" smtClean="0"/>
              <a:t>Hunt, Figure 1-10</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Superscalar</a:t>
            </a:r>
            <a:endParaRPr lang="en-US" dirty="0"/>
          </a:p>
        </p:txBody>
      </p:sp>
      <p:pic>
        <p:nvPicPr>
          <p:cNvPr id="7" name="Content Placeholder 6" descr="f12.bmp"/>
          <p:cNvPicPr>
            <a:picLocks noGrp="1" noChangeAspect="1"/>
          </p:cNvPicPr>
          <p:nvPr>
            <p:ph idx="1"/>
          </p:nvPr>
        </p:nvPicPr>
        <p:blipFill>
          <a:blip r:embed="rId3" cstate="print"/>
          <a:stretch>
            <a:fillRect/>
          </a:stretch>
        </p:blipFill>
        <p:spPr>
          <a:xfrm>
            <a:off x="152400" y="1524000"/>
            <a:ext cx="8763000" cy="4684806"/>
          </a:xfrm>
        </p:spPr>
      </p:pic>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44</a:t>
            </a:fld>
            <a:endParaRPr lang="en-US"/>
          </a:p>
        </p:txBody>
      </p:sp>
      <p:sp>
        <p:nvSpPr>
          <p:cNvPr id="8" name="TextBox 7"/>
          <p:cNvSpPr txBox="1"/>
          <p:nvPr/>
        </p:nvSpPr>
        <p:spPr>
          <a:xfrm>
            <a:off x="6096000" y="6248400"/>
            <a:ext cx="1962910" cy="369332"/>
          </a:xfrm>
          <a:prstGeom prst="rect">
            <a:avLst/>
          </a:prstGeom>
          <a:noFill/>
        </p:spPr>
        <p:txBody>
          <a:bodyPr wrap="none" rtlCol="0">
            <a:spAutoFit/>
          </a:bodyPr>
          <a:lstStyle/>
          <a:p>
            <a:r>
              <a:rPr lang="en-US" dirty="0" smtClean="0"/>
              <a:t>Hunt, Figure 1-11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0266C361-0C3A-4F06-8545-D7C3033170ED}" type="slidenum">
              <a:rPr lang="en-US"/>
              <a:pPr/>
              <a:t>45</a:t>
            </a:fld>
            <a:endParaRPr lang="en-US"/>
          </a:p>
        </p:txBody>
      </p:sp>
      <p:sp>
        <p:nvSpPr>
          <p:cNvPr id="43010" name="Rectangle 2"/>
          <p:cNvSpPr>
            <a:spLocks noGrp="1" noChangeArrowheads="1"/>
          </p:cNvSpPr>
          <p:nvPr>
            <p:ph type="title"/>
          </p:nvPr>
        </p:nvSpPr>
        <p:spPr/>
        <p:txBody>
          <a:bodyPr/>
          <a:lstStyle/>
          <a:p>
            <a:r>
              <a:rPr lang="en-US"/>
              <a:t>Designing For Performance</a:t>
            </a:r>
          </a:p>
        </p:txBody>
      </p:sp>
      <p:sp>
        <p:nvSpPr>
          <p:cNvPr id="43011" name="Rectangle 3"/>
          <p:cNvSpPr>
            <a:spLocks noGrp="1" noChangeArrowheads="1"/>
          </p:cNvSpPr>
          <p:nvPr>
            <p:ph type="body" idx="1"/>
          </p:nvPr>
        </p:nvSpPr>
        <p:spPr/>
        <p:txBody>
          <a:bodyPr/>
          <a:lstStyle/>
          <a:p>
            <a:pPr>
              <a:lnSpc>
                <a:spcPct val="90000"/>
              </a:lnSpc>
            </a:pPr>
            <a:r>
              <a:rPr lang="en-US" sz="2400"/>
              <a:t>Always a tradeoff between performance and cost</a:t>
            </a:r>
          </a:p>
          <a:p>
            <a:pPr>
              <a:lnSpc>
                <a:spcPct val="90000"/>
              </a:lnSpc>
            </a:pPr>
            <a:r>
              <a:rPr lang="en-US" sz="2400"/>
              <a:t>What is performance : Speed ?</a:t>
            </a:r>
          </a:p>
          <a:p>
            <a:pPr lvl="1">
              <a:lnSpc>
                <a:spcPct val="90000"/>
              </a:lnSpc>
            </a:pPr>
            <a:r>
              <a:rPr lang="en-US" sz="2400"/>
              <a:t>Increase CPU speed ? New circuits, more integration : closer circuits means faster switching. </a:t>
            </a:r>
          </a:p>
          <a:p>
            <a:pPr lvl="1">
              <a:lnSpc>
                <a:spcPct val="90000"/>
              </a:lnSpc>
            </a:pPr>
            <a:r>
              <a:rPr lang="en-US" sz="2400"/>
              <a:t>CPU’s raw potential will not be used unless it is fed a constant stream of work to do.</a:t>
            </a:r>
          </a:p>
          <a:p>
            <a:pPr lvl="2">
              <a:lnSpc>
                <a:spcPct val="90000"/>
              </a:lnSpc>
            </a:pPr>
            <a:r>
              <a:rPr lang="en-US"/>
              <a:t>Instruction Stream</a:t>
            </a:r>
          </a:p>
          <a:p>
            <a:pPr lvl="2">
              <a:lnSpc>
                <a:spcPct val="90000"/>
              </a:lnSpc>
            </a:pPr>
            <a:r>
              <a:rPr lang="en-US"/>
              <a:t>Memory – Processor Interface</a:t>
            </a:r>
          </a:p>
          <a:p>
            <a:pPr lvl="2">
              <a:lnSpc>
                <a:spcPct val="90000"/>
              </a:lnSpc>
            </a:pPr>
            <a:r>
              <a:rPr lang="en-US"/>
              <a:t>Input / Output Interface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Fall 2012</a:t>
            </a:r>
            <a:endParaRPr lang="en-US" dirty="0"/>
          </a:p>
        </p:txBody>
      </p:sp>
      <p:sp>
        <p:nvSpPr>
          <p:cNvPr id="7" name="Footer Placeholder 4"/>
          <p:cNvSpPr>
            <a:spLocks noGrp="1"/>
          </p:cNvSpPr>
          <p:nvPr>
            <p:ph type="ftr" sz="quarter" idx="11"/>
          </p:nvPr>
        </p:nvSpPr>
        <p:spPr/>
        <p:txBody>
          <a:bodyPr/>
          <a:lstStyle/>
          <a:p>
            <a:r>
              <a:rPr lang="en-US"/>
              <a:t>SYSC 5704: Elements of Computer Systems</a:t>
            </a:r>
          </a:p>
        </p:txBody>
      </p:sp>
      <p:sp>
        <p:nvSpPr>
          <p:cNvPr id="8" name="Slide Number Placeholder 5"/>
          <p:cNvSpPr>
            <a:spLocks noGrp="1"/>
          </p:cNvSpPr>
          <p:nvPr>
            <p:ph type="sldNum" sz="quarter" idx="12"/>
          </p:nvPr>
        </p:nvSpPr>
        <p:spPr/>
        <p:txBody>
          <a:bodyPr/>
          <a:lstStyle/>
          <a:p>
            <a:fld id="{974C7C90-F6BC-4C89-905C-D22538EA982E}" type="slidenum">
              <a:rPr lang="en-US"/>
              <a:pPr/>
              <a:t>46</a:t>
            </a:fld>
            <a:endParaRPr lang="en-US"/>
          </a:p>
        </p:txBody>
      </p:sp>
      <p:sp>
        <p:nvSpPr>
          <p:cNvPr id="47106" name="Rectangle 2"/>
          <p:cNvSpPr>
            <a:spLocks noGrp="1" noChangeArrowheads="1"/>
          </p:cNvSpPr>
          <p:nvPr>
            <p:ph type="title"/>
          </p:nvPr>
        </p:nvSpPr>
        <p:spPr/>
        <p:txBody>
          <a:bodyPr/>
          <a:lstStyle/>
          <a:p>
            <a:r>
              <a:rPr lang="en-US"/>
              <a:t>Architectural Developments</a:t>
            </a:r>
          </a:p>
        </p:txBody>
      </p:sp>
      <p:sp>
        <p:nvSpPr>
          <p:cNvPr id="47107" name="Rectangle 3"/>
          <p:cNvSpPr>
            <a:spLocks noGrp="1" noChangeArrowheads="1"/>
          </p:cNvSpPr>
          <p:nvPr>
            <p:ph type="body" idx="1"/>
          </p:nvPr>
        </p:nvSpPr>
        <p:spPr/>
        <p:txBody>
          <a:bodyPr/>
          <a:lstStyle/>
          <a:p>
            <a:pPr marL="609600" indent="-609600">
              <a:lnSpc>
                <a:spcPct val="80000"/>
              </a:lnSpc>
              <a:buFontTx/>
              <a:buNone/>
            </a:pPr>
            <a:r>
              <a:rPr lang="en-US" sz="2800"/>
              <a:t>To increase performance (Abd-El-Barr, El-Rewini)</a:t>
            </a:r>
          </a:p>
          <a:p>
            <a:pPr marL="609600" indent="-609600">
              <a:lnSpc>
                <a:spcPct val="80000"/>
              </a:lnSpc>
              <a:buFontTx/>
              <a:buAutoNum type="arabicPeriod"/>
            </a:pPr>
            <a:r>
              <a:rPr lang="en-US" sz="2800"/>
              <a:t>CISC Complex Instruction Set Computer</a:t>
            </a:r>
          </a:p>
          <a:p>
            <a:pPr marL="990600" lvl="1" indent="-533400">
              <a:lnSpc>
                <a:spcPct val="80000"/>
              </a:lnSpc>
              <a:buFontTx/>
              <a:buChar char="•"/>
            </a:pPr>
            <a:r>
              <a:rPr lang="en-US" sz="2400"/>
              <a:t>Do more in one instruction</a:t>
            </a:r>
          </a:p>
          <a:p>
            <a:pPr marL="990600" lvl="1" indent="-533400">
              <a:lnSpc>
                <a:spcPct val="80000"/>
              </a:lnSpc>
              <a:buFontTx/>
              <a:buChar char="•"/>
            </a:pPr>
            <a:r>
              <a:rPr lang="en-US" sz="2400"/>
              <a:t>Programs have less instructions, less read/write</a:t>
            </a:r>
          </a:p>
          <a:p>
            <a:pPr marL="990600" lvl="1" indent="-533400">
              <a:lnSpc>
                <a:spcPct val="80000"/>
              </a:lnSpc>
              <a:buFontTx/>
              <a:buChar char="•"/>
            </a:pPr>
            <a:r>
              <a:rPr lang="en-US" sz="2400"/>
              <a:t>Instructions close “semantic gap”</a:t>
            </a:r>
          </a:p>
          <a:p>
            <a:pPr marL="990600" lvl="1" indent="-533400">
              <a:lnSpc>
                <a:spcPct val="80000"/>
              </a:lnSpc>
              <a:buFontTx/>
              <a:buChar char="•"/>
            </a:pPr>
            <a:r>
              <a:rPr lang="en-US" sz="2400"/>
              <a:t>Intel Pentium, Motorola 68000, IBM PowerPC</a:t>
            </a:r>
          </a:p>
          <a:p>
            <a:pPr marL="609600" indent="-609600">
              <a:lnSpc>
                <a:spcPct val="80000"/>
              </a:lnSpc>
              <a:buFontTx/>
              <a:buAutoNum type="arabicPeriod"/>
            </a:pPr>
            <a:r>
              <a:rPr lang="en-US" sz="2800"/>
              <a:t>RISC Reduced Instruction Set Computer</a:t>
            </a:r>
          </a:p>
          <a:p>
            <a:pPr marL="990600" lvl="1" indent="-533400">
              <a:lnSpc>
                <a:spcPct val="80000"/>
              </a:lnSpc>
            </a:pPr>
            <a:r>
              <a:rPr lang="en-US" sz="2400"/>
              <a:t>Optimize architecture by speeding up those operation that are most frequently used while reducing the instruction complexities and the number of addressing modes.</a:t>
            </a:r>
          </a:p>
          <a:p>
            <a:pPr marL="990600" lvl="1" indent="-533400">
              <a:lnSpc>
                <a:spcPct val="80000"/>
              </a:lnSpc>
            </a:pPr>
            <a:r>
              <a:rPr lang="en-US" sz="2400"/>
              <a:t>Sun SPARC and MIPS</a:t>
            </a:r>
          </a:p>
        </p:txBody>
      </p:sp>
      <p:sp>
        <p:nvSpPr>
          <p:cNvPr id="47108" name="Text Box 4"/>
          <p:cNvSpPr txBox="1">
            <a:spLocks noChangeArrowheads="1"/>
          </p:cNvSpPr>
          <p:nvPr/>
        </p:nvSpPr>
        <p:spPr bwMode="auto">
          <a:xfrm>
            <a:off x="228600" y="533400"/>
            <a:ext cx="862013" cy="579438"/>
          </a:xfrm>
          <a:prstGeom prst="rect">
            <a:avLst/>
          </a:prstGeom>
          <a:solidFill>
            <a:schemeClr val="accent1"/>
          </a:solidFill>
          <a:ln w="9525">
            <a:noFill/>
            <a:miter lim="800000"/>
            <a:headEnd/>
            <a:tailEnd/>
          </a:ln>
          <a:effectLst/>
        </p:spPr>
        <p:txBody>
          <a:bodyPr wrap="none">
            <a:spAutoFit/>
          </a:bodyPr>
          <a:lstStyle/>
          <a:p>
            <a:r>
              <a:rPr lang="en-US" sz="3200" b="1">
                <a:solidFill>
                  <a:schemeClr val="hlink"/>
                </a:solidFill>
              </a:rPr>
              <a:t>ISA</a:t>
            </a:r>
          </a:p>
        </p:txBody>
      </p:sp>
      <p:sp>
        <p:nvSpPr>
          <p:cNvPr id="47109" name="Text Box 5"/>
          <p:cNvSpPr txBox="1">
            <a:spLocks noChangeArrowheads="1"/>
          </p:cNvSpPr>
          <p:nvPr/>
        </p:nvSpPr>
        <p:spPr bwMode="auto">
          <a:xfrm>
            <a:off x="5775325" y="5522913"/>
            <a:ext cx="2530475" cy="641350"/>
          </a:xfrm>
          <a:prstGeom prst="rect">
            <a:avLst/>
          </a:prstGeom>
          <a:solidFill>
            <a:schemeClr val="accent1"/>
          </a:solidFill>
          <a:ln w="9525">
            <a:noFill/>
            <a:miter lim="800000"/>
            <a:headEnd/>
            <a:tailEnd/>
          </a:ln>
          <a:effectLst/>
        </p:spPr>
        <p:txBody>
          <a:bodyPr>
            <a:spAutoFit/>
          </a:bodyPr>
          <a:lstStyle/>
          <a:p>
            <a:r>
              <a:rPr lang="en-US"/>
              <a:t>A recurring theme through this course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AD9C2702-4164-4754-BCC5-81DD59A14F83}" type="slidenum">
              <a:rPr lang="en-US"/>
              <a:pPr/>
              <a:t>47</a:t>
            </a:fld>
            <a:endParaRPr lang="en-US"/>
          </a:p>
        </p:txBody>
      </p:sp>
      <p:sp>
        <p:nvSpPr>
          <p:cNvPr id="72706" name="Rectangle 2"/>
          <p:cNvSpPr>
            <a:spLocks noGrp="1" noChangeArrowheads="1"/>
          </p:cNvSpPr>
          <p:nvPr>
            <p:ph type="title"/>
          </p:nvPr>
        </p:nvSpPr>
        <p:spPr/>
        <p:txBody>
          <a:bodyPr/>
          <a:lstStyle/>
          <a:p>
            <a:r>
              <a:rPr lang="en-US"/>
              <a:t>Performance Measures</a:t>
            </a:r>
          </a:p>
        </p:txBody>
      </p:sp>
      <p:sp>
        <p:nvSpPr>
          <p:cNvPr id="72707" name="Rectangle 3"/>
          <p:cNvSpPr>
            <a:spLocks noGrp="1" noChangeArrowheads="1"/>
          </p:cNvSpPr>
          <p:nvPr>
            <p:ph type="body" idx="1"/>
          </p:nvPr>
        </p:nvSpPr>
        <p:spPr/>
        <p:txBody>
          <a:bodyPr/>
          <a:lstStyle/>
          <a:p>
            <a:r>
              <a:rPr lang="en-US"/>
              <a:t>Which Metric ? </a:t>
            </a:r>
          </a:p>
          <a:p>
            <a:pPr lvl="1"/>
            <a:r>
              <a:rPr lang="en-US"/>
              <a:t>Single Program: Execution Time</a:t>
            </a:r>
          </a:p>
          <a:p>
            <a:pPr lvl="1"/>
            <a:r>
              <a:rPr lang="en-US"/>
              <a:t>Multiprogramming: Throughput</a:t>
            </a:r>
          </a:p>
          <a:p>
            <a:pPr lvl="1"/>
            <a:endParaRPr lang="en-US"/>
          </a:p>
          <a:p>
            <a:r>
              <a:rPr lang="en-US"/>
              <a:t>Competing Demands</a:t>
            </a:r>
          </a:p>
          <a:p>
            <a:pPr lvl="1"/>
            <a:r>
              <a:rPr lang="en-US"/>
              <a:t>Users want minimal execution time for their program</a:t>
            </a:r>
          </a:p>
          <a:p>
            <a:pPr lvl="1"/>
            <a:r>
              <a:rPr lang="en-US"/>
              <a:t>Engineers want maximal throughput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 Law of Performance</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1/Performance =</a:t>
            </a:r>
          </a:p>
          <a:p>
            <a:pPr>
              <a:buNone/>
            </a:pPr>
            <a:endParaRPr lang="en-US" dirty="0" smtClean="0"/>
          </a:p>
          <a:p>
            <a:pPr lvl="1">
              <a:buNone/>
            </a:pPr>
            <a:r>
              <a:rPr lang="en-US" sz="2400" dirty="0" smtClean="0"/>
              <a:t>Time / Program =</a:t>
            </a:r>
          </a:p>
          <a:p>
            <a:pPr lvl="1">
              <a:buNone/>
            </a:pPr>
            <a:endParaRPr lang="en-US" dirty="0" smtClean="0"/>
          </a:p>
          <a:p>
            <a:pPr lvl="1">
              <a:buNone/>
            </a:pPr>
            <a:r>
              <a:rPr lang="en-US" sz="2400" dirty="0" smtClean="0"/>
              <a:t>Instructions / Program * Cycles/Instruction * Time/Cycle</a:t>
            </a:r>
          </a:p>
          <a:p>
            <a:pPr lvl="1">
              <a:buNone/>
            </a:pPr>
            <a:endParaRPr lang="en-US" dirty="0" smtClean="0"/>
          </a:p>
          <a:p>
            <a:pPr lvl="1">
              <a:buNone/>
            </a:pPr>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fld id="{C74CC4B8-BEB8-4B1D-B248-81EC2DA883B7}" type="slidenum">
              <a:rPr lang="en-US" smtClean="0"/>
              <a:pPr/>
              <a:t>48</a:t>
            </a:fld>
            <a:endParaRPr lang="en-US"/>
          </a:p>
        </p:txBody>
      </p:sp>
      <p:sp>
        <p:nvSpPr>
          <p:cNvPr id="7" name="TextBox 6"/>
          <p:cNvSpPr txBox="1"/>
          <p:nvPr/>
        </p:nvSpPr>
        <p:spPr>
          <a:xfrm>
            <a:off x="3886200" y="3048000"/>
            <a:ext cx="4721164" cy="830997"/>
          </a:xfrm>
          <a:prstGeom prst="rect">
            <a:avLst/>
          </a:prstGeom>
          <a:noFill/>
        </p:spPr>
        <p:txBody>
          <a:bodyPr wrap="none" rtlCol="0">
            <a:spAutoFit/>
          </a:bodyPr>
          <a:lstStyle/>
          <a:p>
            <a:r>
              <a:rPr lang="en-US" sz="2400" dirty="0" smtClean="0"/>
              <a:t>Execution Time</a:t>
            </a:r>
          </a:p>
          <a:p>
            <a:r>
              <a:rPr lang="en-US" sz="2400" dirty="0" smtClean="0"/>
              <a:t>How long to execute the program</a:t>
            </a:r>
            <a:endParaRPr lang="en-US" sz="2400" dirty="0"/>
          </a:p>
        </p:txBody>
      </p:sp>
      <p:sp>
        <p:nvSpPr>
          <p:cNvPr id="8" name="TextBox 7"/>
          <p:cNvSpPr txBox="1"/>
          <p:nvPr/>
        </p:nvSpPr>
        <p:spPr>
          <a:xfrm>
            <a:off x="762000" y="4953000"/>
            <a:ext cx="2512226" cy="830997"/>
          </a:xfrm>
          <a:prstGeom prst="rect">
            <a:avLst/>
          </a:prstGeom>
          <a:noFill/>
        </p:spPr>
        <p:txBody>
          <a:bodyPr wrap="none" rtlCol="0">
            <a:spAutoFit/>
          </a:bodyPr>
          <a:lstStyle/>
          <a:p>
            <a:r>
              <a:rPr lang="en-US" sz="2400" dirty="0" smtClean="0"/>
              <a:t>Instruction Count</a:t>
            </a:r>
          </a:p>
          <a:p>
            <a:r>
              <a:rPr lang="en-US" sz="2400" dirty="0" smtClean="0"/>
              <a:t>(dynamic)</a:t>
            </a:r>
            <a:endParaRPr lang="en-US" sz="2400" dirty="0"/>
          </a:p>
        </p:txBody>
      </p:sp>
      <p:sp>
        <p:nvSpPr>
          <p:cNvPr id="9" name="TextBox 8"/>
          <p:cNvSpPr txBox="1"/>
          <p:nvPr/>
        </p:nvSpPr>
        <p:spPr>
          <a:xfrm>
            <a:off x="3465913" y="4953000"/>
            <a:ext cx="3276600" cy="1200329"/>
          </a:xfrm>
          <a:prstGeom prst="rect">
            <a:avLst/>
          </a:prstGeom>
          <a:noFill/>
        </p:spPr>
        <p:txBody>
          <a:bodyPr wrap="square" rtlCol="0">
            <a:spAutoFit/>
          </a:bodyPr>
          <a:lstStyle/>
          <a:p>
            <a:r>
              <a:rPr lang="en-US" sz="2400" dirty="0" smtClean="0"/>
              <a:t>CPI </a:t>
            </a:r>
          </a:p>
          <a:p>
            <a:r>
              <a:rPr lang="en-US" sz="2400" dirty="0" smtClean="0"/>
              <a:t>(cycles per instruction)</a:t>
            </a:r>
          </a:p>
          <a:p>
            <a:r>
              <a:rPr lang="en-US" sz="2400" dirty="0" smtClean="0"/>
              <a:t>(average)</a:t>
            </a:r>
            <a:endParaRPr lang="en-US" sz="2400" dirty="0"/>
          </a:p>
        </p:txBody>
      </p:sp>
      <p:sp>
        <p:nvSpPr>
          <p:cNvPr id="10" name="TextBox 9"/>
          <p:cNvSpPr txBox="1"/>
          <p:nvPr/>
        </p:nvSpPr>
        <p:spPr>
          <a:xfrm>
            <a:off x="6934200" y="4953000"/>
            <a:ext cx="1638590" cy="830997"/>
          </a:xfrm>
          <a:prstGeom prst="rect">
            <a:avLst/>
          </a:prstGeom>
          <a:noFill/>
        </p:spPr>
        <p:txBody>
          <a:bodyPr wrap="none" rtlCol="0">
            <a:spAutoFit/>
          </a:bodyPr>
          <a:lstStyle/>
          <a:p>
            <a:r>
              <a:rPr lang="en-US" sz="2400" dirty="0" smtClean="0"/>
              <a:t>Machine</a:t>
            </a:r>
          </a:p>
          <a:p>
            <a:r>
              <a:rPr lang="en-US" sz="2400" dirty="0" smtClean="0"/>
              <a:t> cycle time</a:t>
            </a:r>
            <a:endParaRPr lang="en-US" sz="2400" dirty="0"/>
          </a:p>
        </p:txBody>
      </p:sp>
      <p:sp>
        <p:nvSpPr>
          <p:cNvPr id="11" name="Left Brace 10"/>
          <p:cNvSpPr/>
          <p:nvPr/>
        </p:nvSpPr>
        <p:spPr>
          <a:xfrm rot="16200000">
            <a:off x="1638300" y="4305300"/>
            <a:ext cx="304800"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4762500" y="4381500"/>
            <a:ext cx="304800"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a:off x="7429500" y="4305300"/>
            <a:ext cx="304800" cy="1143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3657600" y="3048000"/>
            <a:ext cx="228600" cy="990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dirty="0" smtClean="0"/>
              <a:t>Fall 2012</a:t>
            </a:r>
            <a:endParaRPr lang="en-US" dirty="0"/>
          </a:p>
        </p:txBody>
      </p:sp>
      <p:sp>
        <p:nvSpPr>
          <p:cNvPr id="23" name="Footer Placeholder 4"/>
          <p:cNvSpPr>
            <a:spLocks noGrp="1"/>
          </p:cNvSpPr>
          <p:nvPr>
            <p:ph type="ftr" sz="quarter" idx="11"/>
          </p:nvPr>
        </p:nvSpPr>
        <p:spPr/>
        <p:txBody>
          <a:bodyPr/>
          <a:lstStyle/>
          <a:p>
            <a:r>
              <a:rPr lang="en-US"/>
              <a:t>SYSC 5704: Elements of Computer Systems</a:t>
            </a:r>
          </a:p>
        </p:txBody>
      </p:sp>
      <p:sp>
        <p:nvSpPr>
          <p:cNvPr id="24" name="Slide Number Placeholder 5"/>
          <p:cNvSpPr>
            <a:spLocks noGrp="1"/>
          </p:cNvSpPr>
          <p:nvPr>
            <p:ph type="sldNum" sz="quarter" idx="12"/>
          </p:nvPr>
        </p:nvSpPr>
        <p:spPr/>
        <p:txBody>
          <a:bodyPr/>
          <a:lstStyle/>
          <a:p>
            <a:fld id="{4FB5A88B-B414-4C5C-9D3B-DC698FB2E5A1}" type="slidenum">
              <a:rPr lang="en-US"/>
              <a:pPr/>
              <a:t>49</a:t>
            </a:fld>
            <a:endParaRPr lang="en-US"/>
          </a:p>
        </p:txBody>
      </p:sp>
      <p:sp>
        <p:nvSpPr>
          <p:cNvPr id="49154" name="Rectangle 2"/>
          <p:cNvSpPr>
            <a:spLocks noGrp="1" noChangeArrowheads="1"/>
          </p:cNvSpPr>
          <p:nvPr>
            <p:ph type="title"/>
          </p:nvPr>
        </p:nvSpPr>
        <p:spPr/>
        <p:txBody>
          <a:bodyPr/>
          <a:lstStyle/>
          <a:p>
            <a:r>
              <a:rPr lang="en-US"/>
              <a:t>Program Execution Time</a:t>
            </a:r>
          </a:p>
        </p:txBody>
      </p:sp>
      <p:sp>
        <p:nvSpPr>
          <p:cNvPr id="49155" name="Rectangle 3"/>
          <p:cNvSpPr>
            <a:spLocks noGrp="1" noChangeArrowheads="1"/>
          </p:cNvSpPr>
          <p:nvPr>
            <p:ph type="body" idx="1"/>
          </p:nvPr>
        </p:nvSpPr>
        <p:spPr>
          <a:xfrm>
            <a:off x="457200" y="1295400"/>
            <a:ext cx="8229600" cy="4830763"/>
          </a:xfrm>
        </p:spPr>
        <p:txBody>
          <a:bodyPr/>
          <a:lstStyle/>
          <a:p>
            <a:r>
              <a:rPr lang="en-US" sz="2400"/>
              <a:t> The operation of all instructions is synchronized with a clock</a:t>
            </a:r>
          </a:p>
          <a:p>
            <a:endParaRPr lang="en-US" sz="2400"/>
          </a:p>
          <a:p>
            <a:pPr>
              <a:buFontTx/>
              <a:buNone/>
            </a:pPr>
            <a:endParaRPr lang="en-US" sz="2400"/>
          </a:p>
          <a:p>
            <a:pPr>
              <a:buFontTx/>
              <a:buNone/>
            </a:pPr>
            <a:endParaRPr lang="en-US" sz="2400">
              <a:solidFill>
                <a:schemeClr val="accent2"/>
              </a:solidFill>
            </a:endParaRPr>
          </a:p>
          <a:p>
            <a:pPr>
              <a:buFontTx/>
              <a:buNone/>
            </a:pPr>
            <a:r>
              <a:rPr lang="en-US" sz="2400">
                <a:solidFill>
                  <a:schemeClr val="accent2"/>
                </a:solidFill>
              </a:rPr>
              <a:t>CPU time</a:t>
            </a:r>
            <a:r>
              <a:rPr lang="en-US" sz="2400"/>
              <a:t> 	= CC * clock period T </a:t>
            </a:r>
          </a:p>
          <a:p>
            <a:pPr>
              <a:buFontTx/>
              <a:buNone/>
            </a:pPr>
            <a:r>
              <a:rPr lang="en-US" sz="2400"/>
              <a:t>			= CC / clock frequency f  </a:t>
            </a:r>
          </a:p>
          <a:p>
            <a:pPr>
              <a:buFontTx/>
              <a:buNone/>
            </a:pPr>
            <a:r>
              <a:rPr lang="en-US" sz="2400"/>
              <a:t>   where</a:t>
            </a:r>
          </a:p>
          <a:p>
            <a:pPr>
              <a:buFontTx/>
              <a:buNone/>
            </a:pPr>
            <a:r>
              <a:rPr lang="en-US" sz="2400"/>
              <a:t>			CC = number of clock cycles</a:t>
            </a:r>
          </a:p>
          <a:p>
            <a:pPr>
              <a:buFontTx/>
              <a:buNone/>
            </a:pPr>
            <a:r>
              <a:rPr lang="en-US" sz="2400"/>
              <a:t>			T </a:t>
            </a:r>
            <a:r>
              <a:rPr lang="en-US" sz="2400">
                <a:cs typeface="Arial" charset="0"/>
              </a:rPr>
              <a:t>≡</a:t>
            </a:r>
            <a:r>
              <a:rPr lang="en-US" sz="2400"/>
              <a:t> clock cycle time</a:t>
            </a:r>
          </a:p>
          <a:p>
            <a:pPr>
              <a:buFontTx/>
              <a:buNone/>
            </a:pPr>
            <a:r>
              <a:rPr lang="en-US" sz="2400"/>
              <a:t>	     		f = 1 / T</a:t>
            </a:r>
          </a:p>
        </p:txBody>
      </p:sp>
      <p:sp>
        <p:nvSpPr>
          <p:cNvPr id="49158" name="Line 6"/>
          <p:cNvSpPr>
            <a:spLocks noChangeShapeType="1"/>
          </p:cNvSpPr>
          <p:nvPr/>
        </p:nvSpPr>
        <p:spPr bwMode="auto">
          <a:xfrm>
            <a:off x="923925" y="2971800"/>
            <a:ext cx="762000" cy="0"/>
          </a:xfrm>
          <a:prstGeom prst="line">
            <a:avLst/>
          </a:prstGeom>
          <a:noFill/>
          <a:ln w="9525">
            <a:solidFill>
              <a:schemeClr val="tx1"/>
            </a:solidFill>
            <a:round/>
            <a:headEnd/>
            <a:tailEnd/>
          </a:ln>
          <a:effectLst/>
        </p:spPr>
        <p:txBody>
          <a:bodyPr/>
          <a:lstStyle/>
          <a:p>
            <a:endParaRPr lang="en-US"/>
          </a:p>
        </p:txBody>
      </p:sp>
      <p:sp>
        <p:nvSpPr>
          <p:cNvPr id="49159" name="Line 7"/>
          <p:cNvSpPr>
            <a:spLocks noChangeShapeType="1"/>
          </p:cNvSpPr>
          <p:nvPr/>
        </p:nvSpPr>
        <p:spPr bwMode="auto">
          <a:xfrm flipV="1">
            <a:off x="1685925" y="2438400"/>
            <a:ext cx="0" cy="533400"/>
          </a:xfrm>
          <a:prstGeom prst="line">
            <a:avLst/>
          </a:prstGeom>
          <a:noFill/>
          <a:ln w="9525">
            <a:solidFill>
              <a:schemeClr val="tx1"/>
            </a:solidFill>
            <a:round/>
            <a:headEnd/>
            <a:tailEnd/>
          </a:ln>
          <a:effectLst/>
        </p:spPr>
        <p:txBody>
          <a:bodyPr/>
          <a:lstStyle/>
          <a:p>
            <a:endParaRPr lang="en-US"/>
          </a:p>
        </p:txBody>
      </p:sp>
      <p:sp>
        <p:nvSpPr>
          <p:cNvPr id="49160" name="Line 8"/>
          <p:cNvSpPr>
            <a:spLocks noChangeShapeType="1"/>
          </p:cNvSpPr>
          <p:nvPr/>
        </p:nvSpPr>
        <p:spPr bwMode="auto">
          <a:xfrm>
            <a:off x="1685925" y="2438400"/>
            <a:ext cx="457200" cy="0"/>
          </a:xfrm>
          <a:prstGeom prst="line">
            <a:avLst/>
          </a:prstGeom>
          <a:noFill/>
          <a:ln w="9525">
            <a:solidFill>
              <a:schemeClr val="tx1"/>
            </a:solidFill>
            <a:round/>
            <a:headEnd/>
            <a:tailEnd/>
          </a:ln>
          <a:effectLst/>
        </p:spPr>
        <p:txBody>
          <a:bodyPr/>
          <a:lstStyle/>
          <a:p>
            <a:endParaRPr lang="en-US"/>
          </a:p>
        </p:txBody>
      </p:sp>
      <p:sp>
        <p:nvSpPr>
          <p:cNvPr id="49161" name="Line 9"/>
          <p:cNvSpPr>
            <a:spLocks noChangeShapeType="1"/>
          </p:cNvSpPr>
          <p:nvPr/>
        </p:nvSpPr>
        <p:spPr bwMode="auto">
          <a:xfrm>
            <a:off x="2143125" y="2438400"/>
            <a:ext cx="0" cy="533400"/>
          </a:xfrm>
          <a:prstGeom prst="line">
            <a:avLst/>
          </a:prstGeom>
          <a:noFill/>
          <a:ln w="9525">
            <a:solidFill>
              <a:schemeClr val="tx1"/>
            </a:solidFill>
            <a:round/>
            <a:headEnd/>
            <a:tailEnd/>
          </a:ln>
          <a:effectLst/>
        </p:spPr>
        <p:txBody>
          <a:bodyPr/>
          <a:lstStyle/>
          <a:p>
            <a:endParaRPr lang="en-US"/>
          </a:p>
        </p:txBody>
      </p:sp>
      <p:sp>
        <p:nvSpPr>
          <p:cNvPr id="49162" name="Line 10"/>
          <p:cNvSpPr>
            <a:spLocks noChangeShapeType="1"/>
          </p:cNvSpPr>
          <p:nvPr/>
        </p:nvSpPr>
        <p:spPr bwMode="auto">
          <a:xfrm>
            <a:off x="2143125" y="2971800"/>
            <a:ext cx="1524000" cy="0"/>
          </a:xfrm>
          <a:prstGeom prst="line">
            <a:avLst/>
          </a:prstGeom>
          <a:noFill/>
          <a:ln w="9525">
            <a:solidFill>
              <a:schemeClr val="tx1"/>
            </a:solidFill>
            <a:round/>
            <a:headEnd/>
            <a:tailEnd/>
          </a:ln>
          <a:effectLst/>
        </p:spPr>
        <p:txBody>
          <a:bodyPr/>
          <a:lstStyle/>
          <a:p>
            <a:endParaRPr lang="en-US"/>
          </a:p>
        </p:txBody>
      </p:sp>
      <p:sp>
        <p:nvSpPr>
          <p:cNvPr id="49163" name="Line 11"/>
          <p:cNvSpPr>
            <a:spLocks noChangeShapeType="1"/>
          </p:cNvSpPr>
          <p:nvPr/>
        </p:nvSpPr>
        <p:spPr bwMode="auto">
          <a:xfrm flipV="1">
            <a:off x="3667125" y="2438400"/>
            <a:ext cx="0" cy="533400"/>
          </a:xfrm>
          <a:prstGeom prst="line">
            <a:avLst/>
          </a:prstGeom>
          <a:noFill/>
          <a:ln w="9525">
            <a:solidFill>
              <a:schemeClr val="tx1"/>
            </a:solidFill>
            <a:round/>
            <a:headEnd/>
            <a:tailEnd/>
          </a:ln>
          <a:effectLst/>
        </p:spPr>
        <p:txBody>
          <a:bodyPr/>
          <a:lstStyle/>
          <a:p>
            <a:endParaRPr lang="en-US"/>
          </a:p>
        </p:txBody>
      </p:sp>
      <p:sp>
        <p:nvSpPr>
          <p:cNvPr id="49164" name="Line 12"/>
          <p:cNvSpPr>
            <a:spLocks noChangeShapeType="1"/>
          </p:cNvSpPr>
          <p:nvPr/>
        </p:nvSpPr>
        <p:spPr bwMode="auto">
          <a:xfrm>
            <a:off x="3667125" y="2438400"/>
            <a:ext cx="457200" cy="0"/>
          </a:xfrm>
          <a:prstGeom prst="line">
            <a:avLst/>
          </a:prstGeom>
          <a:noFill/>
          <a:ln w="9525">
            <a:solidFill>
              <a:schemeClr val="tx1"/>
            </a:solidFill>
            <a:round/>
            <a:headEnd/>
            <a:tailEnd/>
          </a:ln>
          <a:effectLst/>
        </p:spPr>
        <p:txBody>
          <a:bodyPr/>
          <a:lstStyle/>
          <a:p>
            <a:endParaRPr lang="en-US"/>
          </a:p>
        </p:txBody>
      </p:sp>
      <p:sp>
        <p:nvSpPr>
          <p:cNvPr id="49165" name="Line 13"/>
          <p:cNvSpPr>
            <a:spLocks noChangeShapeType="1"/>
          </p:cNvSpPr>
          <p:nvPr/>
        </p:nvSpPr>
        <p:spPr bwMode="auto">
          <a:xfrm>
            <a:off x="4124325" y="2438400"/>
            <a:ext cx="0" cy="533400"/>
          </a:xfrm>
          <a:prstGeom prst="line">
            <a:avLst/>
          </a:prstGeom>
          <a:noFill/>
          <a:ln w="9525">
            <a:solidFill>
              <a:schemeClr val="tx1"/>
            </a:solidFill>
            <a:round/>
            <a:headEnd/>
            <a:tailEnd/>
          </a:ln>
          <a:effectLst/>
        </p:spPr>
        <p:txBody>
          <a:bodyPr/>
          <a:lstStyle/>
          <a:p>
            <a:endParaRPr lang="en-US"/>
          </a:p>
        </p:txBody>
      </p:sp>
      <p:sp>
        <p:nvSpPr>
          <p:cNvPr id="49166" name="Line 14"/>
          <p:cNvSpPr>
            <a:spLocks noChangeShapeType="1"/>
          </p:cNvSpPr>
          <p:nvPr/>
        </p:nvSpPr>
        <p:spPr bwMode="auto">
          <a:xfrm>
            <a:off x="4124325" y="2971800"/>
            <a:ext cx="1524000" cy="0"/>
          </a:xfrm>
          <a:prstGeom prst="line">
            <a:avLst/>
          </a:prstGeom>
          <a:noFill/>
          <a:ln w="9525">
            <a:solidFill>
              <a:schemeClr val="tx1"/>
            </a:solidFill>
            <a:round/>
            <a:headEnd/>
            <a:tailEnd/>
          </a:ln>
          <a:effectLst/>
        </p:spPr>
        <p:txBody>
          <a:bodyPr/>
          <a:lstStyle/>
          <a:p>
            <a:endParaRPr lang="en-US"/>
          </a:p>
        </p:txBody>
      </p:sp>
      <p:sp>
        <p:nvSpPr>
          <p:cNvPr id="49167" name="Line 15"/>
          <p:cNvSpPr>
            <a:spLocks noChangeShapeType="1"/>
          </p:cNvSpPr>
          <p:nvPr/>
        </p:nvSpPr>
        <p:spPr bwMode="auto">
          <a:xfrm flipV="1">
            <a:off x="5648325" y="2438400"/>
            <a:ext cx="0" cy="533400"/>
          </a:xfrm>
          <a:prstGeom prst="line">
            <a:avLst/>
          </a:prstGeom>
          <a:noFill/>
          <a:ln w="9525">
            <a:solidFill>
              <a:schemeClr val="tx1"/>
            </a:solidFill>
            <a:round/>
            <a:headEnd/>
            <a:tailEnd/>
          </a:ln>
          <a:effectLst/>
        </p:spPr>
        <p:txBody>
          <a:bodyPr/>
          <a:lstStyle/>
          <a:p>
            <a:endParaRPr lang="en-US"/>
          </a:p>
        </p:txBody>
      </p:sp>
      <p:sp>
        <p:nvSpPr>
          <p:cNvPr id="49168" name="Line 16"/>
          <p:cNvSpPr>
            <a:spLocks noChangeShapeType="1"/>
          </p:cNvSpPr>
          <p:nvPr/>
        </p:nvSpPr>
        <p:spPr bwMode="auto">
          <a:xfrm>
            <a:off x="5648325" y="2438400"/>
            <a:ext cx="457200" cy="0"/>
          </a:xfrm>
          <a:prstGeom prst="line">
            <a:avLst/>
          </a:prstGeom>
          <a:noFill/>
          <a:ln w="9525">
            <a:solidFill>
              <a:schemeClr val="tx1"/>
            </a:solidFill>
            <a:round/>
            <a:headEnd/>
            <a:tailEnd/>
          </a:ln>
          <a:effectLst/>
        </p:spPr>
        <p:txBody>
          <a:bodyPr/>
          <a:lstStyle/>
          <a:p>
            <a:endParaRPr lang="en-US"/>
          </a:p>
        </p:txBody>
      </p:sp>
      <p:sp>
        <p:nvSpPr>
          <p:cNvPr id="49169" name="Line 17"/>
          <p:cNvSpPr>
            <a:spLocks noChangeShapeType="1"/>
          </p:cNvSpPr>
          <p:nvPr/>
        </p:nvSpPr>
        <p:spPr bwMode="auto">
          <a:xfrm>
            <a:off x="6105525" y="2438400"/>
            <a:ext cx="0" cy="533400"/>
          </a:xfrm>
          <a:prstGeom prst="line">
            <a:avLst/>
          </a:prstGeom>
          <a:noFill/>
          <a:ln w="9525">
            <a:solidFill>
              <a:schemeClr val="tx1"/>
            </a:solidFill>
            <a:round/>
            <a:headEnd/>
            <a:tailEnd/>
          </a:ln>
          <a:effectLst/>
        </p:spPr>
        <p:txBody>
          <a:bodyPr/>
          <a:lstStyle/>
          <a:p>
            <a:endParaRPr lang="en-US"/>
          </a:p>
        </p:txBody>
      </p:sp>
      <p:sp>
        <p:nvSpPr>
          <p:cNvPr id="49170" name="Line 18"/>
          <p:cNvSpPr>
            <a:spLocks noChangeShapeType="1"/>
          </p:cNvSpPr>
          <p:nvPr/>
        </p:nvSpPr>
        <p:spPr bwMode="auto">
          <a:xfrm>
            <a:off x="6105525" y="2971800"/>
            <a:ext cx="1524000" cy="0"/>
          </a:xfrm>
          <a:prstGeom prst="line">
            <a:avLst/>
          </a:prstGeom>
          <a:noFill/>
          <a:ln w="9525">
            <a:solidFill>
              <a:schemeClr val="tx1"/>
            </a:solidFill>
            <a:round/>
            <a:headEnd/>
            <a:tailEnd/>
          </a:ln>
          <a:effectLst/>
        </p:spPr>
        <p:txBody>
          <a:bodyPr/>
          <a:lstStyle/>
          <a:p>
            <a:endParaRPr lang="en-US"/>
          </a:p>
        </p:txBody>
      </p:sp>
      <p:sp>
        <p:nvSpPr>
          <p:cNvPr id="49171" name="Line 19"/>
          <p:cNvSpPr>
            <a:spLocks noChangeShapeType="1"/>
          </p:cNvSpPr>
          <p:nvPr/>
        </p:nvSpPr>
        <p:spPr bwMode="auto">
          <a:xfrm>
            <a:off x="619125" y="3124200"/>
            <a:ext cx="7620000" cy="0"/>
          </a:xfrm>
          <a:prstGeom prst="line">
            <a:avLst/>
          </a:prstGeom>
          <a:noFill/>
          <a:ln w="19050">
            <a:solidFill>
              <a:schemeClr val="tx1"/>
            </a:solidFill>
            <a:round/>
            <a:headEnd/>
            <a:tailEnd type="triangle" w="med" len="med"/>
          </a:ln>
          <a:effectLst/>
        </p:spPr>
        <p:txBody>
          <a:bodyPr/>
          <a:lstStyle/>
          <a:p>
            <a:endParaRPr lang="en-US"/>
          </a:p>
        </p:txBody>
      </p:sp>
      <p:sp>
        <p:nvSpPr>
          <p:cNvPr id="49172" name="Line 20"/>
          <p:cNvSpPr>
            <a:spLocks noChangeShapeType="1"/>
          </p:cNvSpPr>
          <p:nvPr/>
        </p:nvSpPr>
        <p:spPr bwMode="auto">
          <a:xfrm flipV="1">
            <a:off x="619125" y="2362200"/>
            <a:ext cx="0" cy="762000"/>
          </a:xfrm>
          <a:prstGeom prst="line">
            <a:avLst/>
          </a:prstGeom>
          <a:noFill/>
          <a:ln w="19050">
            <a:solidFill>
              <a:schemeClr val="tx1"/>
            </a:solidFill>
            <a:round/>
            <a:headEnd/>
            <a:tailEnd type="triangle" w="med" len="med"/>
          </a:ln>
          <a:effectLst/>
        </p:spPr>
        <p:txBody>
          <a:bodyPr/>
          <a:lstStyle/>
          <a:p>
            <a:endParaRPr lang="en-US"/>
          </a:p>
        </p:txBody>
      </p:sp>
      <p:sp>
        <p:nvSpPr>
          <p:cNvPr id="49173" name="Text Box 21"/>
          <p:cNvSpPr txBox="1">
            <a:spLocks noChangeArrowheads="1"/>
          </p:cNvSpPr>
          <p:nvPr/>
        </p:nvSpPr>
        <p:spPr bwMode="auto">
          <a:xfrm>
            <a:off x="8147050" y="3160713"/>
            <a:ext cx="615950" cy="366712"/>
          </a:xfrm>
          <a:prstGeom prst="rect">
            <a:avLst/>
          </a:prstGeom>
          <a:noFill/>
          <a:ln w="9525">
            <a:noFill/>
            <a:miter lim="800000"/>
            <a:headEnd/>
            <a:tailEnd/>
          </a:ln>
          <a:effectLst/>
        </p:spPr>
        <p:txBody>
          <a:bodyPr wrap="none">
            <a:spAutoFit/>
          </a:bodyPr>
          <a:lstStyle/>
          <a:p>
            <a:r>
              <a:rPr lang="en-US"/>
              <a:t>time</a:t>
            </a:r>
          </a:p>
        </p:txBody>
      </p:sp>
      <p:sp>
        <p:nvSpPr>
          <p:cNvPr id="49174" name="Line 22"/>
          <p:cNvSpPr>
            <a:spLocks noChangeShapeType="1"/>
          </p:cNvSpPr>
          <p:nvPr/>
        </p:nvSpPr>
        <p:spPr bwMode="auto">
          <a:xfrm>
            <a:off x="2133600" y="2362200"/>
            <a:ext cx="20574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49175" name="Text Box 23"/>
          <p:cNvSpPr txBox="1">
            <a:spLocks noChangeArrowheads="1"/>
          </p:cNvSpPr>
          <p:nvPr/>
        </p:nvSpPr>
        <p:spPr bwMode="auto">
          <a:xfrm>
            <a:off x="2819400" y="1995488"/>
            <a:ext cx="1835150" cy="366712"/>
          </a:xfrm>
          <a:prstGeom prst="rect">
            <a:avLst/>
          </a:prstGeom>
          <a:noFill/>
          <a:ln w="9525">
            <a:noFill/>
            <a:miter lim="800000"/>
            <a:headEnd/>
            <a:tailEnd/>
          </a:ln>
          <a:effectLst/>
        </p:spPr>
        <p:txBody>
          <a:bodyPr wrap="none">
            <a:spAutoFit/>
          </a:bodyPr>
          <a:lstStyle/>
          <a:p>
            <a:r>
              <a:rPr lang="en-US"/>
              <a:t>Clock cycle time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3882713A-A5E0-4BD1-81AA-70945E2FBC27}" type="slidenum">
              <a:rPr lang="en-US"/>
              <a:pPr/>
              <a:t>5</a:t>
            </a:fld>
            <a:endParaRPr lang="en-US"/>
          </a:p>
        </p:txBody>
      </p:sp>
      <p:sp>
        <p:nvSpPr>
          <p:cNvPr id="10242" name="Rectangle 2"/>
          <p:cNvSpPr>
            <a:spLocks noGrp="1" noChangeArrowheads="1"/>
          </p:cNvSpPr>
          <p:nvPr>
            <p:ph type="title"/>
          </p:nvPr>
        </p:nvSpPr>
        <p:spPr/>
        <p:txBody>
          <a:bodyPr/>
          <a:lstStyle/>
          <a:p>
            <a:r>
              <a:rPr lang="en-US"/>
              <a:t>Peer Review</a:t>
            </a:r>
          </a:p>
        </p:txBody>
      </p:sp>
      <p:sp>
        <p:nvSpPr>
          <p:cNvPr id="10243" name="Rectangle 3"/>
          <p:cNvSpPr>
            <a:spLocks noGrp="1" noChangeArrowheads="1"/>
          </p:cNvSpPr>
          <p:nvPr>
            <p:ph type="body" idx="1"/>
          </p:nvPr>
        </p:nvSpPr>
        <p:spPr/>
        <p:txBody>
          <a:bodyPr/>
          <a:lstStyle/>
          <a:p>
            <a:r>
              <a:rPr lang="en-US"/>
              <a:t>Proposal</a:t>
            </a:r>
          </a:p>
          <a:p>
            <a:pPr lvl="1"/>
            <a:r>
              <a:rPr lang="en-US"/>
              <a:t>&gt;= 3 references</a:t>
            </a:r>
          </a:p>
          <a:p>
            <a:pPr lvl="1"/>
            <a:r>
              <a:rPr lang="en-US"/>
              <a:t>Abstract</a:t>
            </a:r>
          </a:p>
          <a:p>
            <a:r>
              <a:rPr lang="en-US"/>
              <a:t>Paper</a:t>
            </a:r>
          </a:p>
          <a:p>
            <a:pPr lvl="1"/>
            <a:r>
              <a:rPr lang="en-US"/>
              <a:t>4000 words, IEEE format</a:t>
            </a:r>
          </a:p>
          <a:p>
            <a:r>
              <a:rPr lang="en-US"/>
              <a:t>Presentation</a:t>
            </a:r>
          </a:p>
          <a:p>
            <a:endParaRPr lang="en-US"/>
          </a:p>
          <a:p>
            <a:pPr>
              <a:buFontTx/>
              <a:buNone/>
            </a:pPr>
            <a:r>
              <a:rPr lang="en-US"/>
              <a:t>Attendance is mandatory for these classes.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dirty="0" smtClean="0"/>
              <a:t>Fall 2012</a:t>
            </a:r>
            <a:endParaRPr lang="en-US" dirty="0"/>
          </a:p>
        </p:txBody>
      </p:sp>
      <p:sp>
        <p:nvSpPr>
          <p:cNvPr id="8" name="Footer Placeholder 4"/>
          <p:cNvSpPr>
            <a:spLocks noGrp="1"/>
          </p:cNvSpPr>
          <p:nvPr>
            <p:ph type="ftr" sz="quarter" idx="11"/>
          </p:nvPr>
        </p:nvSpPr>
        <p:spPr/>
        <p:txBody>
          <a:bodyPr/>
          <a:lstStyle/>
          <a:p>
            <a:r>
              <a:rPr lang="en-US"/>
              <a:t>SYSC 5704: Elements of Computer Systems</a:t>
            </a:r>
          </a:p>
        </p:txBody>
      </p:sp>
      <p:sp>
        <p:nvSpPr>
          <p:cNvPr id="9" name="Slide Number Placeholder 5"/>
          <p:cNvSpPr>
            <a:spLocks noGrp="1"/>
          </p:cNvSpPr>
          <p:nvPr>
            <p:ph type="sldNum" sz="quarter" idx="12"/>
          </p:nvPr>
        </p:nvSpPr>
        <p:spPr/>
        <p:txBody>
          <a:bodyPr/>
          <a:lstStyle/>
          <a:p>
            <a:fld id="{C2F66E38-86F3-44B6-B02A-9E447084A003}" type="slidenum">
              <a:rPr lang="en-US"/>
              <a:pPr/>
              <a:t>50</a:t>
            </a:fld>
            <a:endParaRPr lang="en-US"/>
          </a:p>
        </p:txBody>
      </p:sp>
      <p:sp>
        <p:nvSpPr>
          <p:cNvPr id="52226" name="Rectangle 2"/>
          <p:cNvSpPr>
            <a:spLocks noGrp="1" noChangeArrowheads="1"/>
          </p:cNvSpPr>
          <p:nvPr>
            <p:ph type="title"/>
          </p:nvPr>
        </p:nvSpPr>
        <p:spPr/>
        <p:txBody>
          <a:bodyPr/>
          <a:lstStyle/>
          <a:p>
            <a:r>
              <a:rPr lang="en-US"/>
              <a:t>Program Execution Time</a:t>
            </a:r>
          </a:p>
        </p:txBody>
      </p:sp>
      <p:sp>
        <p:nvSpPr>
          <p:cNvPr id="52227" name="Rectangle 3"/>
          <p:cNvSpPr>
            <a:spLocks noGrp="1" noChangeArrowheads="1"/>
          </p:cNvSpPr>
          <p:nvPr>
            <p:ph type="body" idx="1"/>
          </p:nvPr>
        </p:nvSpPr>
        <p:spPr/>
        <p:txBody>
          <a:bodyPr/>
          <a:lstStyle/>
          <a:p>
            <a:pPr algn="ctr">
              <a:lnSpc>
                <a:spcPct val="80000"/>
              </a:lnSpc>
              <a:buFontTx/>
              <a:buNone/>
            </a:pPr>
            <a:r>
              <a:rPr lang="en-US" sz="2400"/>
              <a:t>CC = nInstructions * CPI</a:t>
            </a:r>
          </a:p>
          <a:p>
            <a:pPr>
              <a:lnSpc>
                <a:spcPct val="80000"/>
              </a:lnSpc>
              <a:buFontTx/>
              <a:buNone/>
            </a:pPr>
            <a:r>
              <a:rPr lang="en-US" sz="2400"/>
              <a:t>Where</a:t>
            </a:r>
          </a:p>
          <a:p>
            <a:pPr lvl="1">
              <a:lnSpc>
                <a:spcPct val="80000"/>
              </a:lnSpc>
              <a:buFontTx/>
              <a:buNone/>
            </a:pPr>
            <a:r>
              <a:rPr lang="en-US" sz="2400"/>
              <a:t>CPI = </a:t>
            </a:r>
            <a:r>
              <a:rPr lang="en-US" sz="2400" i="1"/>
              <a:t>average</a:t>
            </a:r>
            <a:r>
              <a:rPr lang="en-US" sz="2400"/>
              <a:t> number of clock cycles per instruction</a:t>
            </a:r>
          </a:p>
          <a:p>
            <a:pPr lvl="1">
              <a:lnSpc>
                <a:spcPct val="80000"/>
              </a:lnSpc>
              <a:buFontTx/>
              <a:buNone/>
            </a:pPr>
            <a:r>
              <a:rPr lang="en-US" sz="2400"/>
              <a:t>CPI = 	</a:t>
            </a:r>
            <a:r>
              <a:rPr lang="el-GR" sz="2400">
                <a:cs typeface="Arial" charset="0"/>
              </a:rPr>
              <a:t>Σ</a:t>
            </a:r>
            <a:r>
              <a:rPr lang="en-US" sz="2400" baseline="-25000">
                <a:cs typeface="Arial" charset="0"/>
              </a:rPr>
              <a:t>i=1</a:t>
            </a:r>
            <a:r>
              <a:rPr lang="en-US" sz="2400" baseline="50000">
                <a:cs typeface="Arial" charset="0"/>
              </a:rPr>
              <a:t>n</a:t>
            </a:r>
            <a:r>
              <a:rPr lang="en-US" sz="2400">
                <a:cs typeface="Arial" charset="0"/>
              </a:rPr>
              <a:t> CPI</a:t>
            </a:r>
            <a:r>
              <a:rPr lang="en-US" sz="2400" baseline="-25000">
                <a:cs typeface="Arial" charset="0"/>
              </a:rPr>
              <a:t>i</a:t>
            </a:r>
            <a:r>
              <a:rPr lang="en-US" sz="2400">
                <a:cs typeface="Arial" charset="0"/>
              </a:rPr>
              <a:t> * numOccurrences</a:t>
            </a:r>
            <a:r>
              <a:rPr lang="en-US" sz="2400" baseline="-25000">
                <a:cs typeface="Arial" charset="0"/>
              </a:rPr>
              <a:t>i</a:t>
            </a:r>
          </a:p>
          <a:p>
            <a:pPr lvl="1">
              <a:lnSpc>
                <a:spcPct val="80000"/>
              </a:lnSpc>
              <a:buFontTx/>
              <a:buNone/>
            </a:pPr>
            <a:r>
              <a:rPr lang="en-US" sz="2400" baseline="-25000">
                <a:cs typeface="Arial" charset="0"/>
              </a:rPr>
              <a:t>				</a:t>
            </a:r>
            <a:r>
              <a:rPr lang="en-US" sz="2400">
                <a:cs typeface="Arial" charset="0"/>
              </a:rPr>
              <a:t>nInstructions</a:t>
            </a:r>
          </a:p>
          <a:p>
            <a:pPr>
              <a:lnSpc>
                <a:spcPct val="80000"/>
              </a:lnSpc>
              <a:buFontTx/>
              <a:buNone/>
            </a:pPr>
            <a:r>
              <a:rPr lang="en-US" sz="2400"/>
              <a:t>	where CPI</a:t>
            </a:r>
            <a:r>
              <a:rPr lang="en-US" sz="2400" baseline="-25000"/>
              <a:t>i</a:t>
            </a:r>
            <a:r>
              <a:rPr lang="en-US" sz="2400"/>
              <a:t> established by CPU manufacturer (benchmarking)</a:t>
            </a:r>
          </a:p>
          <a:p>
            <a:pPr>
              <a:lnSpc>
                <a:spcPct val="80000"/>
              </a:lnSpc>
              <a:buFontTx/>
              <a:buNone/>
            </a:pPr>
            <a:r>
              <a:rPr lang="en-US" sz="2400"/>
              <a:t>			CPU time = 	nInstructions * CPI</a:t>
            </a:r>
          </a:p>
          <a:p>
            <a:pPr>
              <a:lnSpc>
                <a:spcPct val="80000"/>
              </a:lnSpc>
              <a:buFontTx/>
              <a:buNone/>
            </a:pPr>
            <a:r>
              <a:rPr lang="en-US" sz="2400"/>
              <a:t>					  Clock frequency f</a:t>
            </a:r>
            <a:endParaRPr lang="en-US" sz="2800"/>
          </a:p>
          <a:p>
            <a:pPr>
              <a:lnSpc>
                <a:spcPct val="80000"/>
              </a:lnSpc>
            </a:pPr>
            <a:r>
              <a:rPr lang="en-US" sz="2400"/>
              <a:t>CPI reflects organization and </a:t>
            </a:r>
            <a:r>
              <a:rPr lang="en-US" sz="2400" b="1">
                <a:solidFill>
                  <a:schemeClr val="hlink"/>
                </a:solidFill>
              </a:rPr>
              <a:t>ISA</a:t>
            </a:r>
            <a:r>
              <a:rPr lang="en-US" sz="2400"/>
              <a:t> of processor.</a:t>
            </a:r>
          </a:p>
          <a:p>
            <a:pPr>
              <a:lnSpc>
                <a:spcPct val="80000"/>
              </a:lnSpc>
            </a:pPr>
            <a:r>
              <a:rPr lang="en-US" sz="2400"/>
              <a:t>Instruction count reflects </a:t>
            </a:r>
            <a:r>
              <a:rPr lang="en-US" sz="2400" b="1">
                <a:solidFill>
                  <a:schemeClr val="hlink"/>
                </a:solidFill>
              </a:rPr>
              <a:t>ISA</a:t>
            </a:r>
            <a:r>
              <a:rPr lang="en-US" sz="2400"/>
              <a:t> and compiler technology used.</a:t>
            </a:r>
          </a:p>
          <a:p>
            <a:pPr>
              <a:lnSpc>
                <a:spcPct val="80000"/>
              </a:lnSpc>
            </a:pPr>
            <a:r>
              <a:rPr lang="en-US" sz="2400"/>
              <a:t>CPI and instruction count are interdependent</a:t>
            </a:r>
          </a:p>
        </p:txBody>
      </p:sp>
      <p:sp>
        <p:nvSpPr>
          <p:cNvPr id="52229" name="Line 5"/>
          <p:cNvSpPr>
            <a:spLocks noChangeShapeType="1"/>
          </p:cNvSpPr>
          <p:nvPr/>
        </p:nvSpPr>
        <p:spPr bwMode="auto">
          <a:xfrm>
            <a:off x="3962400" y="4419600"/>
            <a:ext cx="3124200" cy="0"/>
          </a:xfrm>
          <a:prstGeom prst="line">
            <a:avLst/>
          </a:prstGeom>
          <a:noFill/>
          <a:ln w="28575">
            <a:solidFill>
              <a:schemeClr val="tx1"/>
            </a:solidFill>
            <a:round/>
            <a:headEnd/>
            <a:tailEnd/>
          </a:ln>
          <a:effectLst/>
        </p:spPr>
        <p:txBody>
          <a:bodyPr/>
          <a:lstStyle/>
          <a:p>
            <a:endParaRPr lang="en-US"/>
          </a:p>
        </p:txBody>
      </p:sp>
      <p:sp>
        <p:nvSpPr>
          <p:cNvPr id="52230" name="Line 6"/>
          <p:cNvSpPr>
            <a:spLocks noChangeShapeType="1"/>
          </p:cNvSpPr>
          <p:nvPr/>
        </p:nvSpPr>
        <p:spPr bwMode="auto">
          <a:xfrm>
            <a:off x="2362200" y="3048000"/>
            <a:ext cx="4038600" cy="0"/>
          </a:xfrm>
          <a:prstGeom prst="line">
            <a:avLst/>
          </a:prstGeom>
          <a:noFill/>
          <a:ln w="28575">
            <a:solidFill>
              <a:schemeClr val="tx1"/>
            </a:solidFill>
            <a:round/>
            <a:headEnd/>
            <a:tailEnd/>
          </a:ln>
          <a:effectLst/>
        </p:spPr>
        <p:txBody>
          <a:bodyPr/>
          <a:lstStyle/>
          <a:p>
            <a:endParaRPr lang="en-US"/>
          </a:p>
        </p:txBody>
      </p:sp>
      <p:sp>
        <p:nvSpPr>
          <p:cNvPr id="52234" name="Freeform 10"/>
          <p:cNvSpPr>
            <a:spLocks/>
          </p:cNvSpPr>
          <p:nvPr/>
        </p:nvSpPr>
        <p:spPr bwMode="auto">
          <a:xfrm>
            <a:off x="101600" y="1600200"/>
            <a:ext cx="965200" cy="2743200"/>
          </a:xfrm>
          <a:custGeom>
            <a:avLst/>
            <a:gdLst/>
            <a:ahLst/>
            <a:cxnLst>
              <a:cxn ang="0">
                <a:pos x="512" y="0"/>
              </a:cxn>
              <a:cxn ang="0">
                <a:pos x="128" y="336"/>
              </a:cxn>
              <a:cxn ang="0">
                <a:pos x="80" y="1392"/>
              </a:cxn>
              <a:cxn ang="0">
                <a:pos x="608" y="1728"/>
              </a:cxn>
            </a:cxnLst>
            <a:rect l="0" t="0" r="r" b="b"/>
            <a:pathLst>
              <a:path w="608" h="1728">
                <a:moveTo>
                  <a:pt x="512" y="0"/>
                </a:moveTo>
                <a:cubicBezTo>
                  <a:pt x="356" y="52"/>
                  <a:pt x="200" y="104"/>
                  <a:pt x="128" y="336"/>
                </a:cubicBezTo>
                <a:cubicBezTo>
                  <a:pt x="56" y="568"/>
                  <a:pt x="0" y="1160"/>
                  <a:pt x="80" y="1392"/>
                </a:cubicBezTo>
                <a:cubicBezTo>
                  <a:pt x="160" y="1624"/>
                  <a:pt x="384" y="1676"/>
                  <a:pt x="608" y="1728"/>
                </a:cubicBezTo>
              </a:path>
            </a:pathLst>
          </a:custGeom>
          <a:noFill/>
          <a:ln w="57150" cmpd="sng">
            <a:solidFill>
              <a:schemeClr val="tx1"/>
            </a:solidFill>
            <a:round/>
            <a:headEnd type="none" w="med" len="me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95803392-3CEF-4DAF-A85C-1F7BED1A2646}" type="slidenum">
              <a:rPr lang="en-US"/>
              <a:pPr/>
              <a:t>51</a:t>
            </a:fld>
            <a:endParaRPr lang="en-US"/>
          </a:p>
        </p:txBody>
      </p:sp>
      <p:sp>
        <p:nvSpPr>
          <p:cNvPr id="84994" name="Rectangle 2"/>
          <p:cNvSpPr>
            <a:spLocks noGrp="1" noChangeArrowheads="1"/>
          </p:cNvSpPr>
          <p:nvPr>
            <p:ph type="title"/>
          </p:nvPr>
        </p:nvSpPr>
        <p:spPr/>
        <p:txBody>
          <a:bodyPr/>
          <a:lstStyle/>
          <a:p>
            <a:r>
              <a:rPr lang="en-US"/>
              <a:t>Example</a:t>
            </a:r>
          </a:p>
        </p:txBody>
      </p:sp>
      <p:sp>
        <p:nvSpPr>
          <p:cNvPr id="84995" name="Rectangle 3"/>
          <p:cNvSpPr>
            <a:spLocks noGrp="1" noChangeArrowheads="1"/>
          </p:cNvSpPr>
          <p:nvPr>
            <p:ph type="body" idx="1"/>
          </p:nvPr>
        </p:nvSpPr>
        <p:spPr/>
        <p:txBody>
          <a:bodyPr/>
          <a:lstStyle/>
          <a:p>
            <a:pPr marL="381000" indent="-381000">
              <a:lnSpc>
                <a:spcPct val="80000"/>
              </a:lnSpc>
              <a:buFontTx/>
              <a:buNone/>
            </a:pPr>
            <a:r>
              <a:rPr lang="en-US" sz="2400" dirty="0"/>
              <a:t>Assume 3 types of instructions: </a:t>
            </a:r>
          </a:p>
          <a:p>
            <a:pPr marL="800100" lvl="1" indent="-342900">
              <a:lnSpc>
                <a:spcPct val="80000"/>
              </a:lnSpc>
              <a:buFontTx/>
              <a:buNone/>
            </a:pPr>
            <a:r>
              <a:rPr lang="en-US" sz="2000" dirty="0"/>
              <a:t>Arithmetic (=,-,*,/) takes 4 cycles </a:t>
            </a:r>
          </a:p>
          <a:p>
            <a:pPr marL="800100" lvl="1" indent="-342900">
              <a:lnSpc>
                <a:spcPct val="80000"/>
              </a:lnSpc>
              <a:buFontTx/>
              <a:buNone/>
            </a:pPr>
            <a:r>
              <a:rPr lang="en-US" sz="2000" dirty="0"/>
              <a:t>Conditional (if) takes 3 cycles </a:t>
            </a:r>
          </a:p>
          <a:p>
            <a:pPr marL="800100" lvl="1" indent="-342900">
              <a:lnSpc>
                <a:spcPct val="80000"/>
              </a:lnSpc>
              <a:buFontTx/>
              <a:buNone/>
            </a:pPr>
            <a:r>
              <a:rPr lang="en-US" sz="2000" dirty="0"/>
              <a:t>I/O takes 5 cycles </a:t>
            </a:r>
          </a:p>
          <a:p>
            <a:pPr marL="381000" indent="-381000">
              <a:lnSpc>
                <a:spcPct val="80000"/>
              </a:lnSpc>
              <a:buFontTx/>
              <a:buNone/>
            </a:pPr>
            <a:r>
              <a:rPr lang="en-US" sz="2400" dirty="0"/>
              <a:t>Consider the following code segment: </a:t>
            </a:r>
          </a:p>
          <a:p>
            <a:pPr marL="381000" indent="-381000">
              <a:lnSpc>
                <a:spcPct val="80000"/>
              </a:lnSpc>
              <a:buFontTx/>
              <a:buNone/>
            </a:pPr>
            <a:r>
              <a:rPr lang="en-US" sz="2400" dirty="0"/>
              <a:t>	</a:t>
            </a:r>
            <a:r>
              <a:rPr lang="en-US" sz="2400" dirty="0" err="1"/>
              <a:t>cin</a:t>
            </a:r>
            <a:r>
              <a:rPr lang="en-US" sz="2400" dirty="0"/>
              <a:t> &gt; num1; </a:t>
            </a:r>
            <a:br>
              <a:rPr lang="en-US" sz="2400" dirty="0"/>
            </a:br>
            <a:r>
              <a:rPr lang="en-US" sz="2400" dirty="0" err="1"/>
              <a:t>cin</a:t>
            </a:r>
            <a:r>
              <a:rPr lang="en-US" sz="2400" dirty="0"/>
              <a:t> &gt; num2; </a:t>
            </a:r>
            <a:br>
              <a:rPr lang="en-US" sz="2400" dirty="0"/>
            </a:br>
            <a:r>
              <a:rPr lang="en-US" sz="2400" dirty="0"/>
              <a:t>num3 = num1 + num2; </a:t>
            </a:r>
            <a:br>
              <a:rPr lang="en-US" sz="2400" dirty="0"/>
            </a:br>
            <a:r>
              <a:rPr lang="en-US" sz="2400" dirty="0"/>
              <a:t>if (num3 &gt; 10) </a:t>
            </a:r>
            <a:br>
              <a:rPr lang="en-US" sz="2400" dirty="0"/>
            </a:br>
            <a:r>
              <a:rPr lang="en-US" sz="2400" dirty="0"/>
              <a:t> </a:t>
            </a:r>
            <a:r>
              <a:rPr lang="en-US" sz="2400" dirty="0" err="1"/>
              <a:t>cout</a:t>
            </a:r>
            <a:r>
              <a:rPr lang="en-US" sz="2400" dirty="0"/>
              <a:t> &lt;&lt; "yes"; </a:t>
            </a:r>
            <a:br>
              <a:rPr lang="en-US" sz="2400" dirty="0"/>
            </a:br>
            <a:r>
              <a:rPr lang="en-US" sz="2400" dirty="0"/>
              <a:t>else </a:t>
            </a:r>
            <a:br>
              <a:rPr lang="en-US" sz="2400" dirty="0"/>
            </a:br>
            <a:r>
              <a:rPr lang="en-US" sz="2400" dirty="0"/>
              <a:t> </a:t>
            </a:r>
            <a:r>
              <a:rPr lang="en-US" sz="2400" dirty="0" err="1"/>
              <a:t>cout</a:t>
            </a:r>
            <a:r>
              <a:rPr lang="en-US" sz="2400" dirty="0"/>
              <a:t> &lt;&lt; "no";</a:t>
            </a:r>
          </a:p>
          <a:p>
            <a:pPr marL="381000" indent="-381000">
              <a:lnSpc>
                <a:spcPct val="80000"/>
              </a:lnSpc>
              <a:buFontTx/>
              <a:buAutoNum type="alphaLcParenR"/>
            </a:pPr>
            <a:r>
              <a:rPr lang="en-US" sz="2400" dirty="0"/>
              <a:t>How many cycles to complete? </a:t>
            </a:r>
          </a:p>
          <a:p>
            <a:pPr marL="381000" indent="-381000">
              <a:lnSpc>
                <a:spcPct val="80000"/>
              </a:lnSpc>
              <a:buFontTx/>
              <a:buAutoNum type="alphaLcParenR"/>
            </a:pPr>
            <a:r>
              <a:rPr lang="en-US" sz="2400" dirty="0" smtClean="0"/>
              <a:t>What's </a:t>
            </a:r>
            <a:r>
              <a:rPr lang="en-US" sz="2400" dirty="0"/>
              <a:t>the average number of cycles per instruction? </a:t>
            </a:r>
          </a:p>
          <a:p>
            <a:pPr marL="381000" indent="-381000">
              <a:lnSpc>
                <a:spcPct val="80000"/>
              </a:lnSpc>
              <a:buFontTx/>
              <a:buNone/>
            </a:pPr>
            <a:endParaRPr lang="en-US" sz="2400"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A6558785-1919-4C0B-A983-CD32771753C5}" type="slidenum">
              <a:rPr lang="en-US"/>
              <a:pPr/>
              <a:t>52</a:t>
            </a:fld>
            <a:endParaRPr lang="en-US"/>
          </a:p>
        </p:txBody>
      </p:sp>
      <p:sp>
        <p:nvSpPr>
          <p:cNvPr id="74754" name="Rectangle 2"/>
          <p:cNvSpPr>
            <a:spLocks noGrp="1" noChangeArrowheads="1"/>
          </p:cNvSpPr>
          <p:nvPr>
            <p:ph type="title"/>
          </p:nvPr>
        </p:nvSpPr>
        <p:spPr/>
        <p:txBody>
          <a:bodyPr/>
          <a:lstStyle/>
          <a:p>
            <a:endParaRPr lang="en-US"/>
          </a:p>
        </p:txBody>
      </p:sp>
      <p:sp>
        <p:nvSpPr>
          <p:cNvPr id="74755" name="Rectangle 3"/>
          <p:cNvSpPr>
            <a:spLocks noGrp="1" noChangeArrowheads="1"/>
          </p:cNvSpPr>
          <p:nvPr>
            <p:ph type="body" idx="1"/>
          </p:nvPr>
        </p:nvSpPr>
        <p:spPr/>
        <p:txBody>
          <a:bodyPr/>
          <a:lstStyle/>
          <a:p>
            <a:pPr>
              <a:lnSpc>
                <a:spcPct val="90000"/>
              </a:lnSpc>
            </a:pPr>
            <a:endParaRPr lang="en-US" sz="2400"/>
          </a:p>
          <a:p>
            <a:pPr>
              <a:lnSpc>
                <a:spcPct val="90000"/>
              </a:lnSpc>
              <a:buFontTx/>
              <a:buNone/>
            </a:pPr>
            <a:r>
              <a:rPr lang="en-US" sz="2400"/>
              <a:t>For a given instruction set architecture, increases in CPU performance come from three sources: </a:t>
            </a:r>
          </a:p>
          <a:p>
            <a:pPr>
              <a:lnSpc>
                <a:spcPct val="90000"/>
              </a:lnSpc>
            </a:pPr>
            <a:r>
              <a:rPr lang="en-US" sz="2400"/>
              <a:t>Increases in clock rate </a:t>
            </a:r>
          </a:p>
          <a:p>
            <a:pPr>
              <a:lnSpc>
                <a:spcPct val="90000"/>
              </a:lnSpc>
            </a:pPr>
            <a:r>
              <a:rPr lang="en-US" sz="2400"/>
              <a:t>Improvements in processor organization that lower the CPI </a:t>
            </a:r>
          </a:p>
          <a:p>
            <a:pPr>
              <a:lnSpc>
                <a:spcPct val="90000"/>
              </a:lnSpc>
            </a:pPr>
            <a:r>
              <a:rPr lang="en-US" sz="2400"/>
              <a:t>Compiler enhancements that lower instruction count or generate lower average CPI </a:t>
            </a:r>
          </a:p>
          <a:p>
            <a:pPr>
              <a:lnSpc>
                <a:spcPct val="90000"/>
              </a:lnSpc>
              <a:buFontTx/>
              <a:buNone/>
            </a:pPr>
            <a:endParaRPr lang="en-US" sz="2400"/>
          </a:p>
          <a:p>
            <a:pPr>
              <a:lnSpc>
                <a:spcPct val="90000"/>
              </a:lnSpc>
              <a:buFontTx/>
              <a:buNone/>
            </a:pPr>
            <a:r>
              <a:rPr lang="en-US" sz="2400"/>
              <a:t>When comparing two machines, you must consider all three components of execution time.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dirty="0" smtClean="0"/>
              <a:t>Fall 2012</a:t>
            </a:r>
            <a:endParaRPr lang="en-US" dirty="0"/>
          </a:p>
        </p:txBody>
      </p:sp>
      <p:sp>
        <p:nvSpPr>
          <p:cNvPr id="7" name="Footer Placeholder 4"/>
          <p:cNvSpPr>
            <a:spLocks noGrp="1"/>
          </p:cNvSpPr>
          <p:nvPr>
            <p:ph type="ftr" sz="quarter" idx="11"/>
          </p:nvPr>
        </p:nvSpPr>
        <p:spPr/>
        <p:txBody>
          <a:bodyPr/>
          <a:lstStyle/>
          <a:p>
            <a:r>
              <a:rPr lang="en-US"/>
              <a:t>SYSC 5704: Elements of Computer Systems</a:t>
            </a:r>
          </a:p>
        </p:txBody>
      </p:sp>
      <p:sp>
        <p:nvSpPr>
          <p:cNvPr id="8" name="Slide Number Placeholder 5"/>
          <p:cNvSpPr>
            <a:spLocks noGrp="1"/>
          </p:cNvSpPr>
          <p:nvPr>
            <p:ph type="sldNum" sz="quarter" idx="12"/>
          </p:nvPr>
        </p:nvSpPr>
        <p:spPr/>
        <p:txBody>
          <a:bodyPr/>
          <a:lstStyle/>
          <a:p>
            <a:fld id="{ECC5C3A7-975A-4DDB-AC8D-1A8CCC60F15D}" type="slidenum">
              <a:rPr lang="en-US"/>
              <a:pPr/>
              <a:t>53</a:t>
            </a:fld>
            <a:endParaRPr lang="en-US"/>
          </a:p>
        </p:txBody>
      </p:sp>
      <p:sp>
        <p:nvSpPr>
          <p:cNvPr id="54274" name="Rectangle 2"/>
          <p:cNvSpPr>
            <a:spLocks noGrp="1" noChangeArrowheads="1"/>
          </p:cNvSpPr>
          <p:nvPr>
            <p:ph type="title"/>
          </p:nvPr>
        </p:nvSpPr>
        <p:spPr/>
        <p:txBody>
          <a:bodyPr/>
          <a:lstStyle/>
          <a:p>
            <a:r>
              <a:rPr lang="en-US"/>
              <a:t>Program Execution Time</a:t>
            </a:r>
          </a:p>
        </p:txBody>
      </p:sp>
      <p:sp>
        <p:nvSpPr>
          <p:cNvPr id="54275" name="Rectangle 3"/>
          <p:cNvSpPr>
            <a:spLocks noGrp="1" noChangeArrowheads="1"/>
          </p:cNvSpPr>
          <p:nvPr>
            <p:ph type="body" idx="1"/>
          </p:nvPr>
        </p:nvSpPr>
        <p:spPr/>
        <p:txBody>
          <a:bodyPr/>
          <a:lstStyle/>
          <a:p>
            <a:pPr>
              <a:lnSpc>
                <a:spcPct val="80000"/>
              </a:lnSpc>
            </a:pPr>
            <a:r>
              <a:rPr lang="en-US" sz="2800"/>
              <a:t>MIPS Million instructions per second</a:t>
            </a:r>
          </a:p>
          <a:p>
            <a:pPr>
              <a:lnSpc>
                <a:spcPct val="80000"/>
              </a:lnSpc>
            </a:pPr>
            <a:endParaRPr lang="en-US" sz="2800"/>
          </a:p>
          <a:p>
            <a:pPr>
              <a:lnSpc>
                <a:spcPct val="80000"/>
              </a:lnSpc>
            </a:pPr>
            <a:r>
              <a:rPr lang="en-US" sz="2400"/>
              <a:t>For given program, MIPS 	=   nInstructions </a:t>
            </a:r>
          </a:p>
          <a:p>
            <a:pPr lvl="4">
              <a:lnSpc>
                <a:spcPct val="80000"/>
              </a:lnSpc>
              <a:buFontTx/>
              <a:buNone/>
            </a:pPr>
            <a:r>
              <a:rPr lang="en-US" sz="2400"/>
              <a:t>				     CPU time * 10</a:t>
            </a:r>
            <a:r>
              <a:rPr lang="en-US" sz="2400" baseline="30000"/>
              <a:t>6</a:t>
            </a:r>
            <a:endParaRPr lang="en-US" sz="2400"/>
          </a:p>
          <a:p>
            <a:pPr lvl="4">
              <a:lnSpc>
                <a:spcPct val="80000"/>
              </a:lnSpc>
              <a:buFontTx/>
              <a:buNone/>
            </a:pPr>
            <a:r>
              <a:rPr lang="en-US" sz="2400"/>
              <a:t>				=       f</a:t>
            </a:r>
          </a:p>
          <a:p>
            <a:pPr>
              <a:lnSpc>
                <a:spcPct val="80000"/>
              </a:lnSpc>
              <a:buFontTx/>
              <a:buNone/>
            </a:pPr>
            <a:r>
              <a:rPr lang="en-US" sz="2400"/>
              <a:t>		     				     CPI * 10</a:t>
            </a:r>
            <a:r>
              <a:rPr lang="en-US" sz="2400" baseline="30000"/>
              <a:t>6</a:t>
            </a:r>
          </a:p>
          <a:p>
            <a:pPr>
              <a:lnSpc>
                <a:spcPct val="80000"/>
              </a:lnSpc>
              <a:buFontTx/>
              <a:buNone/>
            </a:pPr>
            <a:endParaRPr lang="en-US" sz="2400"/>
          </a:p>
          <a:p>
            <a:pPr>
              <a:lnSpc>
                <a:spcPct val="80000"/>
              </a:lnSpc>
              <a:buFontTx/>
              <a:buNone/>
            </a:pPr>
            <a:r>
              <a:rPr lang="en-US" sz="2800"/>
              <a:t>Intent: A simple metric where higher means better</a:t>
            </a:r>
          </a:p>
          <a:p>
            <a:pPr>
              <a:lnSpc>
                <a:spcPct val="80000"/>
              </a:lnSpc>
              <a:buFontTx/>
              <a:buNone/>
            </a:pPr>
            <a:endParaRPr lang="en-US" sz="2800"/>
          </a:p>
          <a:p>
            <a:pPr>
              <a:lnSpc>
                <a:spcPct val="80000"/>
              </a:lnSpc>
            </a:pPr>
            <a:r>
              <a:rPr lang="en-US" sz="2800"/>
              <a:t>Ignores capabilities of instructions</a:t>
            </a:r>
          </a:p>
          <a:p>
            <a:pPr>
              <a:lnSpc>
                <a:spcPct val="80000"/>
              </a:lnSpc>
            </a:pPr>
            <a:r>
              <a:rPr lang="en-US" sz="2800"/>
              <a:t>Can vary inversely with performance</a:t>
            </a:r>
          </a:p>
        </p:txBody>
      </p:sp>
      <p:sp>
        <p:nvSpPr>
          <p:cNvPr id="54276" name="Line 4"/>
          <p:cNvSpPr>
            <a:spLocks noChangeShapeType="1"/>
          </p:cNvSpPr>
          <p:nvPr/>
        </p:nvSpPr>
        <p:spPr bwMode="auto">
          <a:xfrm>
            <a:off x="5486400" y="3505200"/>
            <a:ext cx="1447800" cy="0"/>
          </a:xfrm>
          <a:prstGeom prst="line">
            <a:avLst/>
          </a:prstGeom>
          <a:noFill/>
          <a:ln w="28575">
            <a:solidFill>
              <a:schemeClr val="tx1"/>
            </a:solidFill>
            <a:round/>
            <a:headEnd/>
            <a:tailEnd/>
          </a:ln>
          <a:effectLst/>
        </p:spPr>
        <p:txBody>
          <a:bodyPr/>
          <a:lstStyle/>
          <a:p>
            <a:endParaRPr lang="en-US"/>
          </a:p>
        </p:txBody>
      </p:sp>
      <p:sp>
        <p:nvSpPr>
          <p:cNvPr id="54277" name="Line 5"/>
          <p:cNvSpPr>
            <a:spLocks noChangeShapeType="1"/>
          </p:cNvSpPr>
          <p:nvPr/>
        </p:nvSpPr>
        <p:spPr bwMode="auto">
          <a:xfrm>
            <a:off x="5486400" y="2743200"/>
            <a:ext cx="1905000" cy="0"/>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dirty="0" smtClean="0"/>
              <a:t>Fall 2012</a:t>
            </a:r>
            <a:endParaRPr lang="en-US" dirty="0"/>
          </a:p>
        </p:txBody>
      </p:sp>
      <p:sp>
        <p:nvSpPr>
          <p:cNvPr id="6" name="Footer Placeholder 4"/>
          <p:cNvSpPr>
            <a:spLocks noGrp="1"/>
          </p:cNvSpPr>
          <p:nvPr>
            <p:ph type="ftr" sz="quarter" idx="11"/>
          </p:nvPr>
        </p:nvSpPr>
        <p:spPr/>
        <p:txBody>
          <a:bodyPr/>
          <a:lstStyle/>
          <a:p>
            <a:r>
              <a:rPr lang="en-US"/>
              <a:t>SYSC 5704: Elements of Computer Systems</a:t>
            </a:r>
          </a:p>
        </p:txBody>
      </p:sp>
      <p:sp>
        <p:nvSpPr>
          <p:cNvPr id="7" name="Slide Number Placeholder 5"/>
          <p:cNvSpPr>
            <a:spLocks noGrp="1"/>
          </p:cNvSpPr>
          <p:nvPr>
            <p:ph type="sldNum" sz="quarter" idx="12"/>
          </p:nvPr>
        </p:nvSpPr>
        <p:spPr/>
        <p:txBody>
          <a:bodyPr/>
          <a:lstStyle/>
          <a:p>
            <a:fld id="{9BF32772-7F14-4E8C-AD2E-7551260B45F0}" type="slidenum">
              <a:rPr lang="en-US"/>
              <a:pPr/>
              <a:t>54</a:t>
            </a:fld>
            <a:endParaRPr lang="en-US"/>
          </a:p>
        </p:txBody>
      </p:sp>
      <p:sp>
        <p:nvSpPr>
          <p:cNvPr id="55298" name="Rectangle 2"/>
          <p:cNvSpPr>
            <a:spLocks noGrp="1" noChangeArrowheads="1"/>
          </p:cNvSpPr>
          <p:nvPr>
            <p:ph type="title"/>
          </p:nvPr>
        </p:nvSpPr>
        <p:spPr/>
        <p:txBody>
          <a:bodyPr/>
          <a:lstStyle/>
          <a:p>
            <a:r>
              <a:rPr lang="en-US"/>
              <a:t>Amdahl’s Law</a:t>
            </a:r>
          </a:p>
        </p:txBody>
      </p:sp>
      <p:sp>
        <p:nvSpPr>
          <p:cNvPr id="55299" name="Rectangle 3"/>
          <p:cNvSpPr>
            <a:spLocks noGrp="1" noChangeArrowheads="1"/>
          </p:cNvSpPr>
          <p:nvPr>
            <p:ph type="body" idx="1"/>
          </p:nvPr>
        </p:nvSpPr>
        <p:spPr/>
        <p:txBody>
          <a:bodyPr/>
          <a:lstStyle/>
          <a:p>
            <a:pPr>
              <a:lnSpc>
                <a:spcPct val="90000"/>
              </a:lnSpc>
            </a:pPr>
            <a:r>
              <a:rPr lang="en-US"/>
              <a:t>Overall speedup depends on both the speedup of a particular component and how much that component is used in the system.</a:t>
            </a:r>
          </a:p>
          <a:p>
            <a:pPr>
              <a:lnSpc>
                <a:spcPct val="90000"/>
              </a:lnSpc>
            </a:pPr>
            <a:r>
              <a:rPr lang="en-US"/>
              <a:t>Overall speedup S = 1</a:t>
            </a:r>
          </a:p>
          <a:p>
            <a:pPr lvl="4">
              <a:lnSpc>
                <a:spcPct val="90000"/>
              </a:lnSpc>
              <a:buFontTx/>
              <a:buNone/>
            </a:pPr>
            <a:r>
              <a:rPr lang="en-US"/>
              <a:t>			    </a:t>
            </a:r>
            <a:r>
              <a:rPr lang="en-US" sz="2800"/>
              <a:t>(1-F) + F/s</a:t>
            </a:r>
          </a:p>
          <a:p>
            <a:pPr>
              <a:lnSpc>
                <a:spcPct val="90000"/>
              </a:lnSpc>
            </a:pPr>
            <a:r>
              <a:rPr lang="en-US"/>
              <a:t>F = fraction of work performed by faster component</a:t>
            </a:r>
          </a:p>
          <a:p>
            <a:pPr>
              <a:lnSpc>
                <a:spcPct val="90000"/>
              </a:lnSpc>
            </a:pPr>
            <a:r>
              <a:rPr lang="en-US"/>
              <a:t>s is the speedup of a single component</a:t>
            </a:r>
          </a:p>
        </p:txBody>
      </p:sp>
      <p:sp>
        <p:nvSpPr>
          <p:cNvPr id="55300" name="Line 4"/>
          <p:cNvSpPr>
            <a:spLocks noChangeShapeType="1"/>
          </p:cNvSpPr>
          <p:nvPr/>
        </p:nvSpPr>
        <p:spPr bwMode="auto">
          <a:xfrm>
            <a:off x="4495800" y="3886200"/>
            <a:ext cx="1447800" cy="0"/>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05A4DE4C-2B42-464F-8866-E8EC92506DDD}" type="slidenum">
              <a:rPr lang="en-US"/>
              <a:pPr/>
              <a:t>55</a:t>
            </a:fld>
            <a:endParaRPr lang="en-US"/>
          </a:p>
        </p:txBody>
      </p:sp>
      <p:sp>
        <p:nvSpPr>
          <p:cNvPr id="38914" name="Rectangle 2"/>
          <p:cNvSpPr>
            <a:spLocks noGrp="1" noChangeArrowheads="1"/>
          </p:cNvSpPr>
          <p:nvPr>
            <p:ph type="title"/>
          </p:nvPr>
        </p:nvSpPr>
        <p:spPr/>
        <p:txBody>
          <a:bodyPr/>
          <a:lstStyle/>
          <a:p>
            <a:r>
              <a:rPr lang="en-US" dirty="0"/>
              <a:t>Systems Engineering</a:t>
            </a:r>
          </a:p>
        </p:txBody>
      </p:sp>
      <p:sp>
        <p:nvSpPr>
          <p:cNvPr id="38915" name="Rectangle 3"/>
          <p:cNvSpPr>
            <a:spLocks noGrp="1" noChangeArrowheads="1"/>
          </p:cNvSpPr>
          <p:nvPr>
            <p:ph type="body" idx="1"/>
          </p:nvPr>
        </p:nvSpPr>
        <p:spPr/>
        <p:txBody>
          <a:bodyPr/>
          <a:lstStyle/>
          <a:p>
            <a:pPr>
              <a:buNone/>
            </a:pPr>
            <a:r>
              <a:rPr lang="en-US" b="1" dirty="0" smtClean="0"/>
              <a:t>Principle: </a:t>
            </a:r>
            <a:r>
              <a:rPr lang="en-US" b="1" dirty="0"/>
              <a:t>Equivalence of Hardware and Software</a:t>
            </a:r>
            <a:r>
              <a:rPr lang="en-US" dirty="0"/>
              <a:t>: Anything that can be done with software can also be done with hardware, and anything that can be done with hardware can also be done with software.</a:t>
            </a:r>
          </a:p>
          <a:p>
            <a:pPr lvl="1"/>
            <a:r>
              <a:rPr lang="en-US" dirty="0"/>
              <a:t>Hardware implementations are almost always faster.</a:t>
            </a:r>
          </a:p>
          <a:p>
            <a:pPr lvl="1" algn="r"/>
            <a:r>
              <a:rPr lang="en-US" dirty="0"/>
              <a:t>Linda Null and Julia </a:t>
            </a:r>
            <a:r>
              <a:rPr lang="en-US" dirty="0" err="1"/>
              <a:t>Lobur</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C075A403-389B-4B9D-ACF7-9C153588B9A4}" type="slidenum">
              <a:rPr lang="en-US"/>
              <a:pPr/>
              <a:t>56</a:t>
            </a:fld>
            <a:endParaRPr lang="en-US"/>
          </a:p>
        </p:txBody>
      </p:sp>
      <p:sp>
        <p:nvSpPr>
          <p:cNvPr id="44034" name="Rectangle 2"/>
          <p:cNvSpPr>
            <a:spLocks noGrp="1" noChangeArrowheads="1"/>
          </p:cNvSpPr>
          <p:nvPr>
            <p:ph type="title"/>
          </p:nvPr>
        </p:nvSpPr>
        <p:spPr/>
        <p:txBody>
          <a:bodyPr/>
          <a:lstStyle/>
          <a:p>
            <a:r>
              <a:rPr lang="en-US"/>
              <a:t>SW Iteration vs HW Replication</a:t>
            </a:r>
          </a:p>
        </p:txBody>
      </p:sp>
      <p:sp>
        <p:nvSpPr>
          <p:cNvPr id="44035" name="Rectangle 3"/>
          <p:cNvSpPr>
            <a:spLocks noGrp="1" noChangeArrowheads="1"/>
          </p:cNvSpPr>
          <p:nvPr>
            <p:ph type="body" idx="1"/>
          </p:nvPr>
        </p:nvSpPr>
        <p:spPr/>
        <p:txBody>
          <a:bodyPr/>
          <a:lstStyle/>
          <a:p>
            <a:r>
              <a:rPr lang="en-US"/>
              <a:t>For operations that apply to a </a:t>
            </a:r>
            <a:r>
              <a:rPr lang="en-US">
                <a:solidFill>
                  <a:schemeClr val="accent2"/>
                </a:solidFill>
              </a:rPr>
              <a:t>set of items</a:t>
            </a:r>
            <a:r>
              <a:rPr lang="en-US"/>
              <a:t>: </a:t>
            </a:r>
          </a:p>
          <a:p>
            <a:pPr lvl="1"/>
            <a:r>
              <a:rPr lang="en-US"/>
              <a:t>Software: Use iteration (eg. for loop)</a:t>
            </a:r>
          </a:p>
          <a:p>
            <a:pPr lvl="2"/>
            <a:r>
              <a:rPr lang="en-US"/>
              <a:t>Principle: Avoid duplicate code (“smelly”)</a:t>
            </a:r>
          </a:p>
          <a:p>
            <a:pPr lvl="1"/>
            <a:r>
              <a:rPr lang="en-US"/>
              <a:t>Hardware: Use replication</a:t>
            </a:r>
          </a:p>
          <a:p>
            <a:pPr lvl="2"/>
            <a:r>
              <a:rPr lang="en-US"/>
              <a:t>Use multiple copies of same gate where each copy operates on one item. </a:t>
            </a:r>
          </a:p>
          <a:p>
            <a:pPr lvl="2"/>
            <a:r>
              <a:rPr lang="en-US"/>
              <a:t>e.g. boolean AND of a 32-bit boolean value</a:t>
            </a:r>
          </a:p>
          <a:p>
            <a:pPr lvl="2"/>
            <a:r>
              <a:rPr lang="en-US"/>
              <a:t>Iteration hardware is difficult and clumsy ($$)</a:t>
            </a:r>
          </a:p>
          <a:p>
            <a:pPr lvl="2"/>
            <a:r>
              <a:rPr lang="en-US"/>
              <a:t>Increases performance dramatically : Parallelism!</a:t>
            </a:r>
          </a:p>
          <a:p>
            <a:pPr lvl="3"/>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D6B30EF5-435A-481C-91B5-6F5E8DD2AAC4}" type="slidenum">
              <a:rPr lang="en-US"/>
              <a:pPr/>
              <a:t>57</a:t>
            </a:fld>
            <a:endParaRPr lang="en-US"/>
          </a:p>
        </p:txBody>
      </p:sp>
      <p:sp>
        <p:nvSpPr>
          <p:cNvPr id="46082" name="Rectangle 2"/>
          <p:cNvSpPr>
            <a:spLocks noGrp="1" noChangeArrowheads="1"/>
          </p:cNvSpPr>
          <p:nvPr>
            <p:ph type="title"/>
          </p:nvPr>
        </p:nvSpPr>
        <p:spPr/>
        <p:txBody>
          <a:bodyPr/>
          <a:lstStyle/>
          <a:p>
            <a:r>
              <a:rPr lang="en-US"/>
              <a:t>Next Lecture</a:t>
            </a:r>
          </a:p>
        </p:txBody>
      </p:sp>
      <p:sp>
        <p:nvSpPr>
          <p:cNvPr id="46083" name="Rectangle 3"/>
          <p:cNvSpPr>
            <a:spLocks noGrp="1" noChangeArrowheads="1"/>
          </p:cNvSpPr>
          <p:nvPr>
            <p:ph type="body" idx="1"/>
          </p:nvPr>
        </p:nvSpPr>
        <p:spPr/>
        <p:txBody>
          <a:bodyPr/>
          <a:lstStyle/>
          <a:p>
            <a:pPr>
              <a:lnSpc>
                <a:spcPct val="80000"/>
              </a:lnSpc>
            </a:pPr>
            <a:r>
              <a:rPr lang="en-US" sz="2800" dirty="0" err="1"/>
              <a:t>Murdocca</a:t>
            </a:r>
            <a:r>
              <a:rPr lang="en-US" sz="2800" dirty="0"/>
              <a:t>: Read 2 and 3</a:t>
            </a:r>
          </a:p>
          <a:p>
            <a:pPr>
              <a:lnSpc>
                <a:spcPct val="80000"/>
              </a:lnSpc>
            </a:pPr>
            <a:r>
              <a:rPr lang="en-US" sz="2800" dirty="0"/>
              <a:t>Data representations</a:t>
            </a:r>
          </a:p>
          <a:p>
            <a:pPr>
              <a:lnSpc>
                <a:spcPct val="80000"/>
              </a:lnSpc>
            </a:pPr>
            <a:endParaRPr lang="en-U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D2B0443F-FEE8-4786-83ED-DD03CC141620}" type="slidenum">
              <a:rPr lang="en-US"/>
              <a:pPr/>
              <a:t>6</a:t>
            </a:fld>
            <a:endParaRPr lang="en-US"/>
          </a:p>
        </p:txBody>
      </p:sp>
      <p:sp>
        <p:nvSpPr>
          <p:cNvPr id="89090" name="Rectangle 2"/>
          <p:cNvSpPr>
            <a:spLocks noGrp="1" noChangeArrowheads="1"/>
          </p:cNvSpPr>
          <p:nvPr>
            <p:ph type="title"/>
          </p:nvPr>
        </p:nvSpPr>
        <p:spPr/>
        <p:txBody>
          <a:bodyPr/>
          <a:lstStyle/>
          <a:p>
            <a:r>
              <a:rPr lang="en-US"/>
              <a:t>Meet &amp; Greet</a:t>
            </a:r>
          </a:p>
        </p:txBody>
      </p:sp>
      <p:sp>
        <p:nvSpPr>
          <p:cNvPr id="89091" name="Rectangle 3"/>
          <p:cNvSpPr>
            <a:spLocks noGrp="1" noChangeArrowheads="1"/>
          </p:cNvSpPr>
          <p:nvPr>
            <p:ph type="body" idx="1"/>
          </p:nvPr>
        </p:nvSpPr>
        <p:spPr/>
        <p:txBody>
          <a:bodyPr/>
          <a:lstStyle/>
          <a:p>
            <a:r>
              <a:rPr lang="en-US" dirty="0"/>
              <a:t>Please introduce yourself</a:t>
            </a:r>
          </a:p>
          <a:p>
            <a:pPr lvl="1"/>
            <a:r>
              <a:rPr lang="en-US" dirty="0"/>
              <a:t>Name</a:t>
            </a:r>
          </a:p>
          <a:p>
            <a:pPr lvl="1"/>
            <a:r>
              <a:rPr lang="en-US" dirty="0"/>
              <a:t>Degree or Special; Full or Part-time</a:t>
            </a:r>
          </a:p>
          <a:p>
            <a:pPr lvl="2"/>
            <a:r>
              <a:rPr lang="en-US" dirty="0"/>
              <a:t>Degree: Program, Supervisor, How far along </a:t>
            </a:r>
          </a:p>
          <a:p>
            <a:pPr lvl="1"/>
            <a:r>
              <a:rPr lang="en-US" dirty="0"/>
              <a:t>Background</a:t>
            </a:r>
          </a:p>
          <a:p>
            <a:pPr lvl="1"/>
            <a:r>
              <a:rPr lang="en-US" dirty="0"/>
              <a:t>Interest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73C0A108-ABA1-488D-9E3B-F95C635ADB4D}" type="slidenum">
              <a:rPr lang="en-US"/>
              <a:pPr/>
              <a:t>7</a:t>
            </a:fld>
            <a:endParaRPr lang="en-US"/>
          </a:p>
        </p:txBody>
      </p:sp>
      <p:sp>
        <p:nvSpPr>
          <p:cNvPr id="61444" name="Rectangle 4"/>
          <p:cNvSpPr>
            <a:spLocks noGrp="1" noChangeArrowheads="1"/>
          </p:cNvSpPr>
          <p:nvPr>
            <p:ph type="ctrTitle"/>
          </p:nvPr>
        </p:nvSpPr>
        <p:spPr/>
        <p:txBody>
          <a:bodyPr/>
          <a:lstStyle/>
          <a:p>
            <a:r>
              <a:rPr lang="en-US"/>
              <a:t>Elements of Computer Systems</a:t>
            </a:r>
          </a:p>
        </p:txBody>
      </p:sp>
      <p:sp>
        <p:nvSpPr>
          <p:cNvPr id="61445" name="Rectangle 5"/>
          <p:cNvSpPr>
            <a:spLocks noGrp="1" noChangeArrowheads="1"/>
          </p:cNvSpPr>
          <p:nvPr>
            <p:ph type="subTitle" idx="1"/>
          </p:nvPr>
        </p:nvSpPr>
        <p:spPr/>
        <p:txBody>
          <a:bodyPr/>
          <a:lstStyle/>
          <a:p>
            <a:r>
              <a:rPr lang="en-US"/>
              <a:t>Historical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7B0732E6-4322-44F2-ABFC-259BE12F491F}" type="slidenum">
              <a:rPr lang="en-US"/>
              <a:pPr/>
              <a:t>8</a:t>
            </a:fld>
            <a:endParaRPr lang="en-US"/>
          </a:p>
        </p:txBody>
      </p:sp>
      <p:sp>
        <p:nvSpPr>
          <p:cNvPr id="3074" name="Rectangle 2"/>
          <p:cNvSpPr>
            <a:spLocks noGrp="1" noChangeArrowheads="1"/>
          </p:cNvSpPr>
          <p:nvPr>
            <p:ph type="title"/>
          </p:nvPr>
        </p:nvSpPr>
        <p:spPr/>
        <p:txBody>
          <a:bodyPr/>
          <a:lstStyle/>
          <a:p>
            <a:r>
              <a:rPr lang="en-US"/>
              <a:t>Computer Systems – Why ?</a:t>
            </a:r>
          </a:p>
        </p:txBody>
      </p:sp>
      <p:sp>
        <p:nvSpPr>
          <p:cNvPr id="3077" name="Rectangle 5"/>
          <p:cNvSpPr>
            <a:spLocks noGrp="1" noChangeArrowheads="1"/>
          </p:cNvSpPr>
          <p:nvPr>
            <p:ph type="body" idx="1"/>
          </p:nvPr>
        </p:nvSpPr>
        <p:spPr/>
        <p:txBody>
          <a:bodyPr/>
          <a:lstStyle/>
          <a:p>
            <a:r>
              <a:rPr lang="en-US"/>
              <a:t>Performance :</a:t>
            </a:r>
          </a:p>
          <a:p>
            <a:pPr lvl="1"/>
            <a:r>
              <a:rPr lang="en-US"/>
              <a:t>Program optimization and system tuning </a:t>
            </a:r>
          </a:p>
          <a:p>
            <a:r>
              <a:rPr lang="en-US"/>
              <a:t>Applications</a:t>
            </a:r>
          </a:p>
          <a:p>
            <a:pPr lvl="1"/>
            <a:r>
              <a:rPr lang="en-US"/>
              <a:t>Compilers : Hardware dependence</a:t>
            </a:r>
          </a:p>
          <a:p>
            <a:pPr lvl="1"/>
            <a:r>
              <a:rPr lang="en-US"/>
              <a:t>“Systems” : Peripheral support</a:t>
            </a:r>
          </a:p>
          <a:p>
            <a:pPr lvl="1"/>
            <a:r>
              <a:rPr lang="en-US"/>
              <a:t>Embedded Computing : Resource constraints</a:t>
            </a:r>
          </a:p>
          <a:p>
            <a:pPr lvl="1"/>
            <a:endParaRPr lang="en-US"/>
          </a:p>
          <a:p>
            <a:pPr lvl="1"/>
            <a:endParaRPr lang="en-US"/>
          </a:p>
          <a:p>
            <a:pPr lvl="1">
              <a:buFontTx/>
              <a:buNone/>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Fall 2012</a:t>
            </a:r>
            <a:endParaRPr lang="en-US" dirty="0"/>
          </a:p>
        </p:txBody>
      </p:sp>
      <p:sp>
        <p:nvSpPr>
          <p:cNvPr id="5" name="Footer Placeholder 4"/>
          <p:cNvSpPr>
            <a:spLocks noGrp="1"/>
          </p:cNvSpPr>
          <p:nvPr>
            <p:ph type="ftr" sz="quarter" idx="11"/>
          </p:nvPr>
        </p:nvSpPr>
        <p:spPr/>
        <p:txBody>
          <a:bodyPr/>
          <a:lstStyle/>
          <a:p>
            <a:r>
              <a:rPr lang="en-US"/>
              <a:t>SYSC 5704: Elements of Computer Systems</a:t>
            </a:r>
          </a:p>
        </p:txBody>
      </p:sp>
      <p:sp>
        <p:nvSpPr>
          <p:cNvPr id="6" name="Slide Number Placeholder 5"/>
          <p:cNvSpPr>
            <a:spLocks noGrp="1"/>
          </p:cNvSpPr>
          <p:nvPr>
            <p:ph type="sldNum" sz="quarter" idx="12"/>
          </p:nvPr>
        </p:nvSpPr>
        <p:spPr/>
        <p:txBody>
          <a:bodyPr/>
          <a:lstStyle/>
          <a:p>
            <a:fld id="{E3905F46-5CE1-4799-991E-D84B63E790DC}" type="slidenum">
              <a:rPr lang="en-US"/>
              <a:pPr/>
              <a:t>9</a:t>
            </a:fld>
            <a:endParaRPr lang="en-US"/>
          </a:p>
        </p:txBody>
      </p:sp>
      <p:sp>
        <p:nvSpPr>
          <p:cNvPr id="40962" name="Rectangle 2"/>
          <p:cNvSpPr>
            <a:spLocks noGrp="1" noChangeArrowheads="1"/>
          </p:cNvSpPr>
          <p:nvPr>
            <p:ph type="title"/>
          </p:nvPr>
        </p:nvSpPr>
        <p:spPr/>
        <p:txBody>
          <a:bodyPr/>
          <a:lstStyle/>
          <a:p>
            <a:r>
              <a:rPr lang="en-US"/>
              <a:t>Standards Organizations</a:t>
            </a:r>
          </a:p>
        </p:txBody>
      </p:sp>
      <p:sp>
        <p:nvSpPr>
          <p:cNvPr id="40963" name="Rectangle 3"/>
          <p:cNvSpPr>
            <a:spLocks noGrp="1" noChangeArrowheads="1"/>
          </p:cNvSpPr>
          <p:nvPr>
            <p:ph type="body" idx="1"/>
          </p:nvPr>
        </p:nvSpPr>
        <p:spPr/>
        <p:txBody>
          <a:bodyPr/>
          <a:lstStyle/>
          <a:p>
            <a:pPr>
              <a:lnSpc>
                <a:spcPct val="90000"/>
              </a:lnSpc>
            </a:pPr>
            <a:r>
              <a:rPr lang="en-US"/>
              <a:t>IEEE : Institute of Electrical and Electronics Engineers</a:t>
            </a:r>
          </a:p>
          <a:p>
            <a:pPr>
              <a:lnSpc>
                <a:spcPct val="90000"/>
              </a:lnSpc>
            </a:pPr>
            <a:r>
              <a:rPr lang="en-US"/>
              <a:t>ACM : Association of Computing Machinery</a:t>
            </a:r>
          </a:p>
          <a:p>
            <a:pPr>
              <a:lnSpc>
                <a:spcPct val="90000"/>
              </a:lnSpc>
            </a:pPr>
            <a:r>
              <a:rPr lang="en-US"/>
              <a:t>ITU : International Telecommunications Unit (formerly CCITT)</a:t>
            </a:r>
          </a:p>
          <a:p>
            <a:pPr>
              <a:lnSpc>
                <a:spcPct val="90000"/>
              </a:lnSpc>
            </a:pPr>
            <a:r>
              <a:rPr lang="en-US"/>
              <a:t>ISO : International Organization for Standardization.</a:t>
            </a:r>
          </a:p>
          <a:p>
            <a:pPr lvl="1">
              <a:lnSpc>
                <a:spcPct val="90000"/>
              </a:lnSpc>
            </a:pPr>
            <a:r>
              <a:rPr lang="en-US"/>
              <a:t>ANSI : American National Standards Institute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7216</Words>
  <Application>Microsoft Office PowerPoint</Application>
  <PresentationFormat>On-screen Show (4:3)</PresentationFormat>
  <Paragraphs>1015</Paragraphs>
  <Slides>57</Slides>
  <Notes>49</Notes>
  <HiddenSlides>6</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Default Design</vt:lpstr>
      <vt:lpstr>SYSC 5704 Elements of Computer Systems </vt:lpstr>
      <vt:lpstr>Course Curriculum</vt:lpstr>
      <vt:lpstr>My Lecture Philosophy</vt:lpstr>
      <vt:lpstr>Project</vt:lpstr>
      <vt:lpstr>Peer Review</vt:lpstr>
      <vt:lpstr>Meet &amp; Greet</vt:lpstr>
      <vt:lpstr>Elements of Computer Systems</vt:lpstr>
      <vt:lpstr>Computer Systems – Why ?</vt:lpstr>
      <vt:lpstr>Standards Organizations</vt:lpstr>
      <vt:lpstr>Key Terms</vt:lpstr>
      <vt:lpstr>Computer History : Gen 0</vt:lpstr>
      <vt:lpstr>Computer History – Gen 1</vt:lpstr>
      <vt:lpstr>Computer History – Gen 1</vt:lpstr>
      <vt:lpstr>Computer History: Gen 2</vt:lpstr>
      <vt:lpstr>Computer History: Gen 3</vt:lpstr>
      <vt:lpstr>Computer History: Gen 4</vt:lpstr>
      <vt:lpstr>Moore’s Law</vt:lpstr>
      <vt:lpstr>Computer History: Gen 4</vt:lpstr>
      <vt:lpstr>The Computer Spectrum</vt:lpstr>
      <vt:lpstr>Next Lecture</vt:lpstr>
      <vt:lpstr>Digital Logic</vt:lpstr>
      <vt:lpstr>Logic Gates</vt:lpstr>
      <vt:lpstr>Digital Components</vt:lpstr>
      <vt:lpstr>Sequential Logic</vt:lpstr>
      <vt:lpstr>Central Processor Model</vt:lpstr>
      <vt:lpstr>The VON Neumann Model</vt:lpstr>
      <vt:lpstr>The System Bus Model</vt:lpstr>
      <vt:lpstr>Slide 28</vt:lpstr>
      <vt:lpstr>(5 stage)  Instruction Execution Cycle</vt:lpstr>
      <vt:lpstr>Performance …</vt:lpstr>
      <vt:lpstr>Memory Organization &amp; Addressing</vt:lpstr>
      <vt:lpstr>Memory Access Times</vt:lpstr>
      <vt:lpstr>Memory Read Cycle</vt:lpstr>
      <vt:lpstr>Memory Write Cycle</vt:lpstr>
      <vt:lpstr>Instruction Rate</vt:lpstr>
      <vt:lpstr>Machine Levels</vt:lpstr>
      <vt:lpstr>Processor Models</vt:lpstr>
      <vt:lpstr>The Intel CPU Family</vt:lpstr>
      <vt:lpstr>Trends</vt:lpstr>
      <vt:lpstr>Micro-Architectures</vt:lpstr>
      <vt:lpstr>Instruction-Level Parallelism ILP</vt:lpstr>
      <vt:lpstr>(Baseline) Scalar Pipeline</vt:lpstr>
      <vt:lpstr>Superpipelined</vt:lpstr>
      <vt:lpstr>Superscalar</vt:lpstr>
      <vt:lpstr>Designing For Performance</vt:lpstr>
      <vt:lpstr>Architectural Developments</vt:lpstr>
      <vt:lpstr>Performance Measures</vt:lpstr>
      <vt:lpstr>Iron’ Law of Performance</vt:lpstr>
      <vt:lpstr>Program Execution Time</vt:lpstr>
      <vt:lpstr>Program Execution Time</vt:lpstr>
      <vt:lpstr>Example</vt:lpstr>
      <vt:lpstr>Slide 52</vt:lpstr>
      <vt:lpstr>Program Execution Time</vt:lpstr>
      <vt:lpstr>Amdahl’s Law</vt:lpstr>
      <vt:lpstr>Systems Engineering</vt:lpstr>
      <vt:lpstr>SW Iteration vs HW Replication</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179</cp:revision>
  <dcterms:created xsi:type="dcterms:W3CDTF">2008-07-21T18:02:15Z</dcterms:created>
  <dcterms:modified xsi:type="dcterms:W3CDTF">2012-09-06T17:49:12Z</dcterms:modified>
</cp:coreProperties>
</file>