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70" r:id="rId2"/>
  </p:sldMasterIdLst>
  <p:notesMasterIdLst>
    <p:notesMasterId r:id="rId26"/>
  </p:notesMasterIdLst>
  <p:handoutMasterIdLst>
    <p:handoutMasterId r:id="rId27"/>
  </p:handoutMasterIdLst>
  <p:sldIdLst>
    <p:sldId id="1964" r:id="rId3"/>
    <p:sldId id="2013" r:id="rId4"/>
    <p:sldId id="2017" r:id="rId5"/>
    <p:sldId id="2016" r:id="rId6"/>
    <p:sldId id="2014" r:id="rId7"/>
    <p:sldId id="1985" r:id="rId8"/>
    <p:sldId id="1986" r:id="rId9"/>
    <p:sldId id="1987" r:id="rId10"/>
    <p:sldId id="1988" r:id="rId11"/>
    <p:sldId id="1991" r:id="rId12"/>
    <p:sldId id="2011" r:id="rId13"/>
    <p:sldId id="1994" r:id="rId14"/>
    <p:sldId id="2008" r:id="rId15"/>
    <p:sldId id="2010" r:id="rId16"/>
    <p:sldId id="2000" r:id="rId17"/>
    <p:sldId id="2001" r:id="rId18"/>
    <p:sldId id="2002" r:id="rId19"/>
    <p:sldId id="2012" r:id="rId20"/>
    <p:sldId id="2003" r:id="rId21"/>
    <p:sldId id="2004" r:id="rId22"/>
    <p:sldId id="2005" r:id="rId23"/>
    <p:sldId id="2006" r:id="rId24"/>
    <p:sldId id="2007" r:id="rId25"/>
  </p:sldIdLst>
  <p:sldSz cx="9144000" cy="6858000" type="screen4x3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man Old Style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man Old Style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man Old Style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man Old Style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00"/>
    <a:srgbClr val="FF3300"/>
    <a:srgbClr val="CCCC00"/>
    <a:srgbClr val="33CC33"/>
    <a:srgbClr val="66FF66"/>
    <a:srgbClr val="3399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63" autoAdjust="0"/>
    <p:restoredTop sz="98815" autoAdjust="0"/>
  </p:normalViewPr>
  <p:slideViewPr>
    <p:cSldViewPr>
      <p:cViewPr>
        <p:scale>
          <a:sx n="110" d="100"/>
          <a:sy n="110" d="100"/>
        </p:scale>
        <p:origin x="-36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10000"/>
              </a:lnSpc>
              <a:spcBef>
                <a:spcPct val="20000"/>
              </a:spcBef>
              <a:buClr>
                <a:srgbClr val="3399FF"/>
              </a:buClr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10000"/>
              </a:lnSpc>
              <a:spcBef>
                <a:spcPct val="20000"/>
              </a:spcBef>
              <a:buClr>
                <a:srgbClr val="3399FF"/>
              </a:buClr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10000"/>
              </a:lnSpc>
              <a:spcBef>
                <a:spcPct val="20000"/>
              </a:spcBef>
              <a:buClr>
                <a:srgbClr val="3399FF"/>
              </a:buClr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10000"/>
              </a:lnSpc>
              <a:spcBef>
                <a:spcPct val="20000"/>
              </a:spcBef>
              <a:buClr>
                <a:srgbClr val="3399FF"/>
              </a:buClr>
              <a:buFont typeface="Monotype Sorts" pitchFamily="2" charset="2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1E8C6CF1-DA2F-4FAA-8521-A9CB368B14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30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1" tIns="45472" rIns="92511" bIns="45472" numCol="1" anchor="t" anchorCtr="0" compatLnSpc="1">
            <a:prstTxWarp prst="textNoShape">
              <a:avLst/>
            </a:prstTxWarp>
          </a:bodyPr>
          <a:lstStyle>
            <a:lvl1pPr algn="l" defTabSz="917575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1" tIns="45472" rIns="92511" bIns="45472" numCol="1" anchor="t" anchorCtr="0" compatLnSpc="1">
            <a:prstTxWarp prst="textNoShape">
              <a:avLst/>
            </a:prstTxWarp>
          </a:bodyPr>
          <a:lstStyle>
            <a:lvl1pPr algn="r" defTabSz="917575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1888" y="692150"/>
            <a:ext cx="4595812" cy="34464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70388"/>
            <a:ext cx="502920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1" tIns="45472" rIns="92511" bIns="454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1" tIns="45472" rIns="92511" bIns="45472" numCol="1" anchor="b" anchorCtr="0" compatLnSpc="1">
            <a:prstTxWarp prst="textNoShape">
              <a:avLst/>
            </a:prstTxWarp>
          </a:bodyPr>
          <a:lstStyle>
            <a:lvl1pPr algn="l" defTabSz="917575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1" tIns="45472" rIns="92511" bIns="45472" numCol="1" anchor="b" anchorCtr="0" compatLnSpc="1">
            <a:prstTxWarp prst="textNoShape">
              <a:avLst/>
            </a:prstTxWarp>
          </a:bodyPr>
          <a:lstStyle>
            <a:lvl1pPr algn="r" defTabSz="917575"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6953702-EB54-43BA-86D1-F3B9C9DAD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234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D2BF71-1081-49C9-9C2B-38A089023714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19150"/>
            <a:ext cx="2057400" cy="5276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19150"/>
            <a:ext cx="6019800" cy="5276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81125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1125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1125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81125"/>
            <a:ext cx="4038600" cy="22812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14763"/>
            <a:ext cx="4038600" cy="2281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81125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381125"/>
            <a:ext cx="4038600" cy="47148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81125"/>
            <a:ext cx="4038600" cy="22812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81125"/>
            <a:ext cx="4038600" cy="22812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14763"/>
            <a:ext cx="4038600" cy="2281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14763"/>
            <a:ext cx="4038600" cy="2281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81125"/>
            <a:ext cx="8229600" cy="47148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81125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381125"/>
            <a:ext cx="4038600" cy="47148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1125"/>
            <a:ext cx="8229600" cy="22812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814763"/>
            <a:ext cx="8229600" cy="2281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81125"/>
            <a:ext cx="8229600" cy="22812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814763"/>
            <a:ext cx="8229600" cy="2281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381125"/>
            <a:ext cx="8229600" cy="47148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1125"/>
            <a:ext cx="4038600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1125"/>
            <a:ext cx="4038600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19150"/>
            <a:ext cx="2057400" cy="5276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19150"/>
            <a:ext cx="6019800" cy="5276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81125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1125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1125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81125"/>
            <a:ext cx="4038600" cy="22812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14763"/>
            <a:ext cx="4038600" cy="2281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81125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381125"/>
            <a:ext cx="4038600" cy="47148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81125"/>
            <a:ext cx="4038600" cy="22812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81125"/>
            <a:ext cx="4038600" cy="22812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14763"/>
            <a:ext cx="4038600" cy="2281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14763"/>
            <a:ext cx="4038600" cy="2281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81125"/>
            <a:ext cx="8229600" cy="47148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81125"/>
            <a:ext cx="4038600" cy="471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381125"/>
            <a:ext cx="4038600" cy="47148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1125"/>
            <a:ext cx="8229600" cy="22812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814763"/>
            <a:ext cx="8229600" cy="2281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81125"/>
            <a:ext cx="8229600" cy="22812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814763"/>
            <a:ext cx="8229600" cy="2281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1125"/>
            <a:ext cx="4038600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1125"/>
            <a:ext cx="4038600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9150"/>
            <a:ext cx="6324600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381125"/>
            <a:ext cx="8229600" cy="47148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2743200" y="6477000"/>
            <a:ext cx="3657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5" Type="http://schemas.openxmlformats.org/officeDocument/2006/relationships/image" Target="../media/image4.png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762000"/>
            <a:chOff x="0" y="0"/>
            <a:chExt cx="5760" cy="480"/>
          </a:xfrm>
        </p:grpSpPr>
        <p:pic>
          <p:nvPicPr>
            <p:cNvPr id="2061" name="Picture 3" descr="top_l"/>
            <p:cNvPicPr>
              <a:picLocks noChangeAspect="1" noChangeArrowheads="1"/>
            </p:cNvPicPr>
            <p:nvPr userDrawn="1"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0" y="0"/>
              <a:ext cx="2105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2" name="Picture 4" descr="top_r"/>
            <p:cNvPicPr>
              <a:picLocks noChangeAspect="1" noChangeArrowheads="1"/>
            </p:cNvPicPr>
            <p:nvPr userDrawn="1"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4818" y="0"/>
              <a:ext cx="94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6725" name="Rectangle 5"/>
            <p:cNvSpPr>
              <a:spLocks noChangeArrowheads="1"/>
            </p:cNvSpPr>
            <p:nvPr userDrawn="1"/>
          </p:nvSpPr>
          <p:spPr bwMode="auto">
            <a:xfrm>
              <a:off x="1536" y="0"/>
              <a:ext cx="2742" cy="480"/>
            </a:xfrm>
            <a:prstGeom prst="rect">
              <a:avLst/>
            </a:prstGeom>
            <a:solidFill>
              <a:srgbClr val="2473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10000"/>
                </a:lnSpc>
                <a:spcBef>
                  <a:spcPct val="20000"/>
                </a:spcBef>
                <a:buClr>
                  <a:srgbClr val="3399FF"/>
                </a:buClr>
                <a:buFont typeface="Monotype Sorts" pitchFamily="2" charset="2"/>
                <a:buNone/>
                <a:defRPr/>
              </a:pPr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</a:rPr>
                <a:t>SYSC5608 Wireless </a:t>
              </a:r>
              <a:r>
                <a:rPr lang="en-US" dirty="0" err="1" smtClean="0">
                  <a:solidFill>
                    <a:schemeClr val="bg1"/>
                  </a:solidFill>
                  <a:latin typeface="Arial" pitchFamily="34" charset="0"/>
                </a:rPr>
                <a:t>Comm</a:t>
              </a:r>
              <a:r>
                <a:rPr lang="en-US" baseline="0" dirty="0" smtClean="0">
                  <a:solidFill>
                    <a:schemeClr val="bg1"/>
                  </a:solidFill>
                  <a:latin typeface="Arial" pitchFamily="34" charset="0"/>
                </a:rPr>
                <a:t> Systems Eng</a:t>
              </a:r>
              <a:endParaRPr lang="en-US" dirty="0" smtClean="0">
                <a:solidFill>
                  <a:schemeClr val="bg1"/>
                </a:solidFill>
                <a:latin typeface="Arial" pitchFamily="34" charset="0"/>
              </a:endParaRPr>
            </a:p>
            <a:p>
              <a:pPr algn="ctr">
                <a:lnSpc>
                  <a:spcPct val="110000"/>
                </a:lnSpc>
                <a:spcBef>
                  <a:spcPct val="20000"/>
                </a:spcBef>
                <a:buClr>
                  <a:srgbClr val="3399FF"/>
                </a:buClr>
                <a:buFont typeface="Monotype Sorts" pitchFamily="2" charset="2"/>
                <a:buNone/>
                <a:defRPr/>
              </a:pPr>
              <a:r>
                <a:rPr lang="en-US" b="1" dirty="0" smtClean="0">
                  <a:solidFill>
                    <a:schemeClr val="bg1"/>
                  </a:solidFill>
                  <a:latin typeface="Arial" pitchFamily="34" charset="0"/>
                </a:rPr>
                <a:t>Introduction</a:t>
              </a:r>
              <a:r>
                <a:rPr lang="en-US" b="1" baseline="0" dirty="0" smtClean="0">
                  <a:solidFill>
                    <a:schemeClr val="bg1"/>
                  </a:solidFill>
                  <a:latin typeface="Arial" pitchFamily="34" charset="0"/>
                </a:rPr>
                <a:t> to the Course</a:t>
              </a:r>
              <a:endParaRPr lang="en-US" b="1" dirty="0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286726" name="Rectangle 6"/>
          <p:cNvSpPr>
            <a:spLocks noChangeArrowheads="1"/>
          </p:cNvSpPr>
          <p:nvPr/>
        </p:nvSpPr>
        <p:spPr bwMode="auto">
          <a:xfrm>
            <a:off x="0" y="781050"/>
            <a:ext cx="9144000" cy="6076950"/>
          </a:xfrm>
          <a:prstGeom prst="rect">
            <a:avLst/>
          </a:prstGeom>
          <a:gradFill rotWithShape="0">
            <a:gsLst>
              <a:gs pos="0">
                <a:srgbClr val="DFFDFD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10000"/>
              </a:lnSpc>
              <a:spcBef>
                <a:spcPct val="20000"/>
              </a:spcBef>
              <a:buClr>
                <a:srgbClr val="3399FF"/>
              </a:buClr>
              <a:buFont typeface="Monotype Sorts" pitchFamily="2" charset="2"/>
              <a:buNone/>
              <a:defRPr/>
            </a:pPr>
            <a:endParaRPr lang="en-CA" b="1">
              <a:cs typeface="+mn-cs"/>
            </a:endParaRPr>
          </a:p>
        </p:txBody>
      </p:sp>
      <p:sp>
        <p:nvSpPr>
          <p:cNvPr id="205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19150"/>
            <a:ext cx="6324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81125"/>
            <a:ext cx="8229600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86730" name="Line 10"/>
          <p:cNvSpPr>
            <a:spLocks noChangeShapeType="1"/>
          </p:cNvSpPr>
          <p:nvPr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9525">
            <a:solidFill>
              <a:srgbClr val="99CC00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0000"/>
              </a:lnSpc>
              <a:spcBef>
                <a:spcPct val="20000"/>
              </a:spcBef>
              <a:buClr>
                <a:srgbClr val="3399FF"/>
              </a:buClr>
              <a:buFont typeface="Monotype Sorts" pitchFamily="2" charset="2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381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1200" dirty="0" smtClean="0">
                <a:solidFill>
                  <a:srgbClr val="000099"/>
                </a:solidFill>
                <a:latin typeface="Arial Narrow" pitchFamily="34" charset="0"/>
                <a:cs typeface="+mn-cs"/>
              </a:rPr>
              <a:t>Winter 2020 </a:t>
            </a:r>
            <a:r>
              <a:rPr lang="en-US" sz="1200" dirty="0">
                <a:solidFill>
                  <a:srgbClr val="000099"/>
                </a:solidFill>
                <a:latin typeface="Arial Narrow" pitchFamily="34" charset="0"/>
                <a:cs typeface="+mn-cs"/>
              </a:rPr>
              <a:t>– H. </a:t>
            </a:r>
            <a:r>
              <a:rPr lang="en-US" sz="1200" dirty="0" err="1">
                <a:solidFill>
                  <a:srgbClr val="000099"/>
                </a:solidFill>
                <a:latin typeface="Arial Narrow" pitchFamily="34" charset="0"/>
                <a:cs typeface="+mn-cs"/>
              </a:rPr>
              <a:t>Yanıkömeroğlu</a:t>
            </a:r>
            <a:r>
              <a:rPr lang="en-US" sz="1200" dirty="0">
                <a:solidFill>
                  <a:srgbClr val="000099"/>
                </a:solidFill>
                <a:latin typeface="Arial Narrow" pitchFamily="34" charset="0"/>
                <a:cs typeface="+mn-cs"/>
              </a:rPr>
              <a:t> </a:t>
            </a:r>
          </a:p>
        </p:txBody>
      </p:sp>
      <p:sp>
        <p:nvSpPr>
          <p:cNvPr id="286732" name="Rectangle 12"/>
          <p:cNvSpPr>
            <a:spLocks noChangeArrowheads="1"/>
          </p:cNvSpPr>
          <p:nvPr/>
        </p:nvSpPr>
        <p:spPr bwMode="auto">
          <a:xfrm>
            <a:off x="6858000" y="6553200"/>
            <a:ext cx="1981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en-US" sz="1200" dirty="0">
                <a:solidFill>
                  <a:srgbClr val="000099"/>
                </a:solidFill>
                <a:latin typeface="Arial Narrow" pitchFamily="34" charset="0"/>
                <a:cs typeface="+mn-cs"/>
              </a:rPr>
              <a:t>Page </a:t>
            </a:r>
            <a:fld id="{CFE6E643-8B7E-4367-8AAC-D7DB302C5F36}" type="slidenum">
              <a:rPr lang="en-US" sz="1200">
                <a:solidFill>
                  <a:srgbClr val="000099"/>
                </a:solidFill>
                <a:latin typeface="Arial Narrow" pitchFamily="34" charset="0"/>
                <a:cs typeface="+mn-cs"/>
              </a:rPr>
              <a:pPr algn="r">
                <a:defRPr/>
              </a:pPr>
              <a:t>‹#›</a:t>
            </a:fld>
            <a:r>
              <a:rPr lang="en-US" sz="1200" dirty="0">
                <a:solidFill>
                  <a:srgbClr val="000099"/>
                </a:solidFill>
                <a:latin typeface="Arial Narrow" pitchFamily="34" charset="0"/>
                <a:cs typeface="+mn-cs"/>
              </a:rPr>
              <a:t> of </a:t>
            </a:r>
            <a:r>
              <a:rPr lang="en-US" sz="1200" dirty="0" smtClean="0">
                <a:solidFill>
                  <a:srgbClr val="000099"/>
                </a:solidFill>
                <a:latin typeface="Arial Narrow" pitchFamily="34" charset="0"/>
                <a:cs typeface="+mn-cs"/>
              </a:rPr>
              <a:t>23</a:t>
            </a:r>
            <a:endParaRPr lang="en-US" sz="1200" dirty="0">
              <a:solidFill>
                <a:srgbClr val="000099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286734" name="Rectangle 14"/>
          <p:cNvSpPr>
            <a:spLocks noChangeArrowheads="1"/>
          </p:cNvSpPr>
          <p:nvPr/>
        </p:nvSpPr>
        <p:spPr bwMode="auto">
          <a:xfrm>
            <a:off x="0" y="762000"/>
            <a:ext cx="9144000" cy="66675"/>
          </a:xfrm>
          <a:prstGeom prst="rect">
            <a:avLst/>
          </a:prstGeom>
          <a:gradFill rotWithShape="0">
            <a:gsLst>
              <a:gs pos="0">
                <a:srgbClr val="475577"/>
              </a:gs>
              <a:gs pos="100000">
                <a:srgbClr val="DFFDFD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10000"/>
              </a:lnSpc>
              <a:spcBef>
                <a:spcPct val="20000"/>
              </a:spcBef>
              <a:buClr>
                <a:srgbClr val="3399FF"/>
              </a:buClr>
              <a:buFont typeface="Monotype Sorts" pitchFamily="2" charset="2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86735" name="Text Box 15"/>
          <p:cNvSpPr txBox="1">
            <a:spLocks noChangeArrowheads="1"/>
          </p:cNvSpPr>
          <p:nvPr/>
        </p:nvSpPr>
        <p:spPr bwMode="auto">
          <a:xfrm>
            <a:off x="1066800" y="219075"/>
            <a:ext cx="7315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  <a:cs typeface="+mn-cs"/>
              </a:rPr>
              <a:t> </a:t>
            </a:r>
            <a:endParaRPr lang="en-US" u="sng" dirty="0">
              <a:solidFill>
                <a:schemeClr val="bg1"/>
              </a:solidFill>
              <a:latin typeface="Arial" charset="0"/>
              <a:cs typeface="+mn-cs"/>
            </a:endParaRPr>
          </a:p>
          <a:p>
            <a:pPr algn="ctr">
              <a:defRPr/>
            </a:pPr>
            <a:endParaRPr lang="en-US" dirty="0">
              <a:solidFill>
                <a:schemeClr val="bg1"/>
              </a:solidFill>
              <a:latin typeface="Arial" charset="0"/>
              <a:cs typeface="+mn-cs"/>
            </a:endParaRP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  <a:cs typeface="+mn-cs"/>
              </a:rPr>
              <a:t> </a:t>
            </a:r>
          </a:p>
        </p:txBody>
      </p:sp>
      <p:pic>
        <p:nvPicPr>
          <p:cNvPr id="2060" name="Picture 17"/>
          <p:cNvPicPr>
            <a:picLocks noChangeAspect="1" noChangeArrowheads="1"/>
          </p:cNvPicPr>
          <p:nvPr userDrawn="1"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6781800" y="0"/>
            <a:ext cx="19812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25"/>
        </a:buBlip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762000"/>
            <a:chOff x="0" y="0"/>
            <a:chExt cx="5760" cy="480"/>
          </a:xfrm>
        </p:grpSpPr>
        <p:pic>
          <p:nvPicPr>
            <p:cNvPr id="2061" name="Picture 3" descr="top_l"/>
            <p:cNvPicPr>
              <a:picLocks noChangeAspect="1" noChangeArrowheads="1"/>
            </p:cNvPicPr>
            <p:nvPr userDrawn="1"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0" y="0"/>
              <a:ext cx="2105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2" name="Picture 4" descr="top_r"/>
            <p:cNvPicPr>
              <a:picLocks noChangeAspect="1" noChangeArrowheads="1"/>
            </p:cNvPicPr>
            <p:nvPr userDrawn="1"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4818" y="0"/>
              <a:ext cx="94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6725" name="Rectangle 5"/>
            <p:cNvSpPr>
              <a:spLocks noChangeArrowheads="1"/>
            </p:cNvSpPr>
            <p:nvPr userDrawn="1"/>
          </p:nvSpPr>
          <p:spPr bwMode="auto">
            <a:xfrm>
              <a:off x="1536" y="0"/>
              <a:ext cx="2742" cy="480"/>
            </a:xfrm>
            <a:prstGeom prst="rect">
              <a:avLst/>
            </a:prstGeom>
            <a:solidFill>
              <a:srgbClr val="2473D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10000"/>
                </a:lnSpc>
                <a:spcBef>
                  <a:spcPct val="20000"/>
                </a:spcBef>
                <a:buClr>
                  <a:srgbClr val="3399FF"/>
                </a:buClr>
                <a:buFont typeface="Monotype Sorts" pitchFamily="2" charset="2"/>
                <a:buNone/>
                <a:defRPr/>
              </a:pPr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</a:rPr>
                <a:t>SYSC5608 Wireless Communication</a:t>
              </a:r>
            </a:p>
            <a:p>
              <a:pPr algn="ctr">
                <a:lnSpc>
                  <a:spcPct val="110000"/>
                </a:lnSpc>
                <a:spcBef>
                  <a:spcPct val="20000"/>
                </a:spcBef>
                <a:buClr>
                  <a:srgbClr val="3399FF"/>
                </a:buClr>
                <a:buFont typeface="Monotype Sorts" pitchFamily="2" charset="2"/>
                <a:buNone/>
                <a:defRPr/>
              </a:pPr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</a:rPr>
                <a:t>Systems Engineering</a:t>
              </a:r>
              <a:endParaRPr lang="en-US" dirty="0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286726" name="Rectangle 6"/>
          <p:cNvSpPr>
            <a:spLocks noChangeArrowheads="1"/>
          </p:cNvSpPr>
          <p:nvPr/>
        </p:nvSpPr>
        <p:spPr bwMode="auto">
          <a:xfrm>
            <a:off x="0" y="781050"/>
            <a:ext cx="9144000" cy="6076950"/>
          </a:xfrm>
          <a:prstGeom prst="rect">
            <a:avLst/>
          </a:prstGeom>
          <a:gradFill rotWithShape="0">
            <a:gsLst>
              <a:gs pos="0">
                <a:srgbClr val="DFFDFD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10000"/>
              </a:lnSpc>
              <a:spcBef>
                <a:spcPct val="20000"/>
              </a:spcBef>
              <a:buClr>
                <a:srgbClr val="3399FF"/>
              </a:buClr>
              <a:buFont typeface="Monotype Sorts" pitchFamily="2" charset="2"/>
              <a:buNone/>
              <a:defRPr/>
            </a:pPr>
            <a:endParaRPr lang="en-CA" b="1">
              <a:cs typeface="+mn-cs"/>
            </a:endParaRPr>
          </a:p>
        </p:txBody>
      </p:sp>
      <p:sp>
        <p:nvSpPr>
          <p:cNvPr id="205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19150"/>
            <a:ext cx="6324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81125"/>
            <a:ext cx="8229600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553200"/>
            <a:ext cx="3657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1">
                <a:solidFill>
                  <a:srgbClr val="FF0000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General Information</a:t>
            </a:r>
            <a:endParaRPr lang="en-CA" dirty="0"/>
          </a:p>
        </p:txBody>
      </p:sp>
      <p:sp>
        <p:nvSpPr>
          <p:cNvPr id="286730" name="Line 10"/>
          <p:cNvSpPr>
            <a:spLocks noChangeShapeType="1"/>
          </p:cNvSpPr>
          <p:nvPr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9525">
            <a:solidFill>
              <a:srgbClr val="99CC00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0000"/>
              </a:lnSpc>
              <a:spcBef>
                <a:spcPct val="20000"/>
              </a:spcBef>
              <a:buClr>
                <a:srgbClr val="3399FF"/>
              </a:buClr>
              <a:buFont typeface="Monotype Sorts" pitchFamily="2" charset="2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381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1200" dirty="0">
                <a:solidFill>
                  <a:srgbClr val="000099"/>
                </a:solidFill>
                <a:latin typeface="Arial Narrow" pitchFamily="34" charset="0"/>
                <a:cs typeface="+mn-cs"/>
              </a:rPr>
              <a:t>Fall 2012 – H. </a:t>
            </a:r>
            <a:r>
              <a:rPr lang="en-US" sz="1200" dirty="0" err="1">
                <a:solidFill>
                  <a:srgbClr val="000099"/>
                </a:solidFill>
                <a:latin typeface="Arial Narrow" pitchFamily="34" charset="0"/>
                <a:cs typeface="+mn-cs"/>
              </a:rPr>
              <a:t>Yanıkömeroğlu</a:t>
            </a:r>
            <a:r>
              <a:rPr lang="en-US" sz="1200" dirty="0">
                <a:solidFill>
                  <a:srgbClr val="000099"/>
                </a:solidFill>
                <a:latin typeface="Arial Narrow" pitchFamily="34" charset="0"/>
                <a:cs typeface="+mn-cs"/>
              </a:rPr>
              <a:t> </a:t>
            </a:r>
          </a:p>
        </p:txBody>
      </p:sp>
      <p:sp>
        <p:nvSpPr>
          <p:cNvPr id="286732" name="Rectangle 12"/>
          <p:cNvSpPr>
            <a:spLocks noChangeArrowheads="1"/>
          </p:cNvSpPr>
          <p:nvPr/>
        </p:nvSpPr>
        <p:spPr bwMode="auto">
          <a:xfrm>
            <a:off x="6858000" y="6553200"/>
            <a:ext cx="1981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en-US" sz="1200" dirty="0">
                <a:solidFill>
                  <a:srgbClr val="000099"/>
                </a:solidFill>
                <a:latin typeface="Arial Narrow" pitchFamily="34" charset="0"/>
                <a:cs typeface="+mn-cs"/>
              </a:rPr>
              <a:t>Page </a:t>
            </a:r>
            <a:fld id="{CFE6E643-8B7E-4367-8AAC-D7DB302C5F36}" type="slidenum">
              <a:rPr lang="en-US" sz="1200">
                <a:solidFill>
                  <a:srgbClr val="000099"/>
                </a:solidFill>
                <a:latin typeface="Arial Narrow" pitchFamily="34" charset="0"/>
                <a:cs typeface="+mn-cs"/>
              </a:rPr>
              <a:pPr algn="r">
                <a:defRPr/>
              </a:pPr>
              <a:t>‹#›</a:t>
            </a:fld>
            <a:r>
              <a:rPr lang="en-US" sz="1200" dirty="0">
                <a:solidFill>
                  <a:srgbClr val="000099"/>
                </a:solidFill>
                <a:latin typeface="Arial Narrow" pitchFamily="34" charset="0"/>
                <a:cs typeface="+mn-cs"/>
              </a:rPr>
              <a:t> of 38</a:t>
            </a:r>
          </a:p>
        </p:txBody>
      </p:sp>
      <p:sp>
        <p:nvSpPr>
          <p:cNvPr id="286734" name="Rectangle 14"/>
          <p:cNvSpPr>
            <a:spLocks noChangeArrowheads="1"/>
          </p:cNvSpPr>
          <p:nvPr/>
        </p:nvSpPr>
        <p:spPr bwMode="auto">
          <a:xfrm>
            <a:off x="0" y="762000"/>
            <a:ext cx="9144000" cy="66675"/>
          </a:xfrm>
          <a:prstGeom prst="rect">
            <a:avLst/>
          </a:prstGeom>
          <a:gradFill rotWithShape="0">
            <a:gsLst>
              <a:gs pos="0">
                <a:srgbClr val="475577"/>
              </a:gs>
              <a:gs pos="100000">
                <a:srgbClr val="DFFDFD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10000"/>
              </a:lnSpc>
              <a:spcBef>
                <a:spcPct val="20000"/>
              </a:spcBef>
              <a:buClr>
                <a:srgbClr val="3399FF"/>
              </a:buClr>
              <a:buFont typeface="Monotype Sorts" pitchFamily="2" charset="2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86735" name="Text Box 15"/>
          <p:cNvSpPr txBox="1">
            <a:spLocks noChangeArrowheads="1"/>
          </p:cNvSpPr>
          <p:nvPr/>
        </p:nvSpPr>
        <p:spPr bwMode="auto">
          <a:xfrm>
            <a:off x="1066800" y="219075"/>
            <a:ext cx="7315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  <a:cs typeface="+mn-cs"/>
              </a:rPr>
              <a:t> </a:t>
            </a:r>
            <a:endParaRPr lang="en-US" u="sng" dirty="0">
              <a:solidFill>
                <a:schemeClr val="bg1"/>
              </a:solidFill>
              <a:latin typeface="Arial" charset="0"/>
              <a:cs typeface="+mn-cs"/>
            </a:endParaRPr>
          </a:p>
          <a:p>
            <a:pPr algn="ctr">
              <a:defRPr/>
            </a:pPr>
            <a:endParaRPr lang="en-US" dirty="0">
              <a:solidFill>
                <a:schemeClr val="bg1"/>
              </a:solidFill>
              <a:latin typeface="Arial" charset="0"/>
              <a:cs typeface="+mn-cs"/>
            </a:endParaRP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  <a:cs typeface="+mn-cs"/>
              </a:rPr>
              <a:t> </a:t>
            </a:r>
          </a:p>
        </p:txBody>
      </p:sp>
      <p:pic>
        <p:nvPicPr>
          <p:cNvPr id="2060" name="Picture 17"/>
          <p:cNvPicPr>
            <a:picLocks noChangeAspect="1" noChangeArrowheads="1"/>
          </p:cNvPicPr>
          <p:nvPr userDrawn="1"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6781800" y="0"/>
            <a:ext cx="19812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  <p:sldLayoutId id="2147483690" r:id="rId2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25"/>
        </a:buBlip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00FF"/>
        </a:buClr>
        <a:buSzPct val="12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218" name="Rectangle 2"/>
          <p:cNvSpPr>
            <a:spLocks noChangeArrowheads="1"/>
          </p:cNvSpPr>
          <p:nvPr/>
        </p:nvSpPr>
        <p:spPr bwMode="auto">
          <a:xfrm>
            <a:off x="152400" y="990600"/>
            <a:ext cx="8839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ctr">
              <a:lnSpc>
                <a:spcPct val="110000"/>
              </a:lnSpc>
              <a:spcBef>
                <a:spcPct val="20000"/>
              </a:spcBef>
              <a:defRPr/>
            </a:pPr>
            <a:endParaRPr lang="en-US" sz="2400" dirty="0">
              <a:solidFill>
                <a:srgbClr val="FF0000"/>
              </a:solidFill>
              <a:latin typeface="+mn-lt"/>
            </a:endParaRPr>
          </a:p>
          <a:p>
            <a:pPr algn="ctr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+mn-lt"/>
              </a:rPr>
              <a:t>SYSC </a:t>
            </a:r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5608</a:t>
            </a:r>
          </a:p>
          <a:p>
            <a:pPr algn="ctr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Wireless Communication Systems Engineering</a:t>
            </a:r>
          </a:p>
          <a:p>
            <a:pPr algn="ctr">
              <a:lnSpc>
                <a:spcPct val="110000"/>
              </a:lnSpc>
              <a:spcBef>
                <a:spcPct val="20000"/>
              </a:spcBef>
              <a:defRPr/>
            </a:pPr>
            <a:endParaRPr lang="en-US" sz="2400" dirty="0" smtClean="0">
              <a:solidFill>
                <a:srgbClr val="FF0000"/>
              </a:solidFill>
              <a:latin typeface="+mn-lt"/>
            </a:endParaRPr>
          </a:p>
          <a:p>
            <a:pPr algn="ctr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Introduction to the Course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271713" y="5961063"/>
            <a:ext cx="1809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110000"/>
              </a:lnSpc>
              <a:spcBef>
                <a:spcPct val="20000"/>
              </a:spcBef>
              <a:buClr>
                <a:srgbClr val="3399FF"/>
              </a:buClr>
              <a:buFont typeface="Monotype Sorts" pitchFamily="2" charset="2"/>
              <a:buNone/>
            </a:pPr>
            <a:endParaRPr lang="en-CA" b="1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1371600" y="3962400"/>
            <a:ext cx="6400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kern="0" dirty="0" err="1" smtClean="0">
                <a:solidFill>
                  <a:schemeClr val="accent2"/>
                </a:solidFill>
                <a:latin typeface="+mn-lt"/>
                <a:cs typeface="+mn-cs"/>
              </a:rPr>
              <a:t>Halim</a:t>
            </a:r>
            <a:r>
              <a:rPr lang="en-US" kern="0" dirty="0" smtClean="0">
                <a:solidFill>
                  <a:schemeClr val="accent2"/>
                </a:solidFill>
                <a:latin typeface="+mn-lt"/>
                <a:cs typeface="+mn-cs"/>
              </a:rPr>
              <a:t> </a:t>
            </a:r>
            <a:r>
              <a:rPr lang="en-CA" dirty="0" err="1">
                <a:solidFill>
                  <a:schemeClr val="accent2"/>
                </a:solidFill>
                <a:latin typeface="+mn-lt"/>
              </a:rPr>
              <a:t>Yanikomeroglu</a:t>
            </a:r>
            <a:r>
              <a:rPr lang="en-CA" dirty="0">
                <a:solidFill>
                  <a:schemeClr val="accent2"/>
                </a:solidFill>
                <a:latin typeface="+mn-lt"/>
              </a:rPr>
              <a:t>, PhD, </a:t>
            </a:r>
            <a:r>
              <a:rPr lang="en-CA" dirty="0" err="1">
                <a:solidFill>
                  <a:schemeClr val="accent2"/>
                </a:solidFill>
                <a:latin typeface="+mn-lt"/>
              </a:rPr>
              <a:t>PEng</a:t>
            </a:r>
            <a:endParaRPr lang="en-US" kern="0" dirty="0">
              <a:solidFill>
                <a:schemeClr val="accent2"/>
              </a:solidFill>
              <a:latin typeface="+mn-lt"/>
              <a:cs typeface="+mn-cs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cs typeface="+mn-cs"/>
              </a:rPr>
              <a:t>Professor</a:t>
            </a:r>
          </a:p>
          <a:p>
            <a:pPr algn="ctr" eaLnBrk="0" hangingPunct="0">
              <a:spcBef>
                <a:spcPct val="20000"/>
              </a:spcBef>
              <a:defRPr/>
            </a:pPr>
            <a:endParaRPr lang="en-US" sz="1400" kern="0" dirty="0">
              <a:solidFill>
                <a:schemeClr val="accent2"/>
              </a:solidFill>
              <a:latin typeface="+mn-lt"/>
              <a:cs typeface="+mn-cs"/>
            </a:endParaRPr>
          </a:p>
          <a:p>
            <a:pPr algn="ctr" eaLnBrk="0" hangingPunct="0">
              <a:spcBef>
                <a:spcPct val="20000"/>
              </a:spcBef>
              <a:defRPr/>
            </a:pPr>
            <a:r>
              <a:rPr lang="en-US" sz="1600" kern="0" dirty="0">
                <a:solidFill>
                  <a:schemeClr val="accent2"/>
                </a:solidFill>
                <a:latin typeface="+mn-lt"/>
                <a:cs typeface="+mn-cs"/>
              </a:rPr>
              <a:t>Department of Systems &amp; Computer Engineering</a:t>
            </a:r>
          </a:p>
          <a:p>
            <a:pPr algn="ctr" eaLnBrk="0" hangingPunct="0">
              <a:spcBef>
                <a:spcPct val="20000"/>
              </a:spcBef>
              <a:defRPr/>
            </a:pPr>
            <a:r>
              <a:rPr lang="en-US" sz="1600" kern="0" dirty="0">
                <a:solidFill>
                  <a:schemeClr val="accent2"/>
                </a:solidFill>
                <a:latin typeface="+mn-lt"/>
                <a:cs typeface="+mn-cs"/>
              </a:rPr>
              <a:t>Carleton University</a:t>
            </a:r>
          </a:p>
          <a:p>
            <a:pPr algn="ctr" eaLnBrk="0" hangingPunct="0">
              <a:spcBef>
                <a:spcPct val="20000"/>
              </a:spcBef>
              <a:defRPr/>
            </a:pPr>
            <a:r>
              <a:rPr lang="en-US" sz="1600" kern="0" dirty="0">
                <a:solidFill>
                  <a:schemeClr val="accent2"/>
                </a:solidFill>
                <a:latin typeface="+mn-lt"/>
                <a:cs typeface="+mn-cs"/>
              </a:rPr>
              <a:t>Ottawa, Canada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 You Know Wireless?</a:t>
            </a:r>
            <a:endParaRPr lang="en-CA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381125"/>
            <a:ext cx="8763000" cy="4714875"/>
          </a:xfrm>
        </p:spPr>
        <p:txBody>
          <a:bodyPr/>
          <a:lstStyle/>
          <a:p>
            <a:r>
              <a:rPr lang="en-US" dirty="0" smtClean="0"/>
              <a:t>ICT (information and communication technologies): trillion-dollar industry </a:t>
            </a:r>
          </a:p>
          <a:p>
            <a:r>
              <a:rPr lang="en-US" dirty="0" smtClean="0"/>
              <a:t>Wireless: one of the most essential components of ICT</a:t>
            </a:r>
          </a:p>
          <a:p>
            <a:r>
              <a:rPr lang="en-US" dirty="0" smtClean="0"/>
              <a:t>Its relevance will increase substantially in the foreseeable future 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     vertical industries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Work opportunities </a:t>
            </a:r>
          </a:p>
          <a:p>
            <a:pPr lvl="1"/>
            <a:r>
              <a:rPr lang="en-US" dirty="0" smtClean="0"/>
              <a:t>Vendors (Ericsson, Huawei, Nokia, …)</a:t>
            </a:r>
          </a:p>
          <a:p>
            <a:pPr lvl="1"/>
            <a:r>
              <a:rPr lang="en-US" dirty="0" smtClean="0"/>
              <a:t>Operators (Bell Mobility, Rogers, </a:t>
            </a:r>
            <a:r>
              <a:rPr lang="en-US" dirty="0" err="1" smtClean="0"/>
              <a:t>Telus</a:t>
            </a:r>
            <a:r>
              <a:rPr lang="en-US" dirty="0" smtClean="0"/>
              <a:t>, …)</a:t>
            </a:r>
          </a:p>
          <a:p>
            <a:pPr lvl="1"/>
            <a:r>
              <a:rPr lang="en-US" dirty="0" smtClean="0"/>
              <a:t>Chipmakers (Intel, Qualcomm, </a:t>
            </a:r>
            <a:r>
              <a:rPr lang="en-US" dirty="0" err="1" smtClean="0"/>
              <a:t>MediaTek</a:t>
            </a:r>
            <a:r>
              <a:rPr lang="en-US" dirty="0" smtClean="0"/>
              <a:t>, Broadcom, …)</a:t>
            </a:r>
          </a:p>
          <a:p>
            <a:pPr lvl="1"/>
            <a:r>
              <a:rPr lang="en-US" dirty="0" smtClean="0"/>
              <a:t>Start-ups</a:t>
            </a:r>
          </a:p>
          <a:p>
            <a:pPr lvl="1"/>
            <a:r>
              <a:rPr lang="en-US" dirty="0" smtClean="0"/>
              <a:t>Other ICT/computing industries (Google, Amazon, Facebook, …)</a:t>
            </a:r>
          </a:p>
          <a:p>
            <a:pPr lvl="1"/>
            <a:r>
              <a:rPr lang="en-US" dirty="0" smtClean="0"/>
              <a:t>Verticals (health, automotive, agriculture, </a:t>
            </a:r>
            <a:r>
              <a:rPr lang="en-US" dirty="0" err="1" smtClean="0"/>
              <a:t>defence</a:t>
            </a:r>
            <a:r>
              <a:rPr lang="en-US" dirty="0" smtClean="0"/>
              <a:t>, entertainment, …)</a:t>
            </a:r>
          </a:p>
          <a:p>
            <a:pPr lvl="1"/>
            <a:r>
              <a:rPr lang="en-US" dirty="0" smtClean="0"/>
              <a:t>Government</a:t>
            </a:r>
          </a:p>
          <a:p>
            <a:pPr lvl="1"/>
            <a:r>
              <a:rPr lang="en-US" dirty="0" smtClean="0"/>
              <a:t>Graduate studies </a:t>
            </a:r>
          </a:p>
          <a:p>
            <a:pPr lvl="1"/>
            <a:r>
              <a:rPr lang="en-US" dirty="0" smtClean="0"/>
              <a:t>…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 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Remarks</a:t>
            </a:r>
            <a:endParaRPr lang="en-CA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will use the slides as well as the board – You are responsible from both</a:t>
            </a:r>
          </a:p>
          <a:p>
            <a:pPr>
              <a:buFontTx/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Beginning of each day: A brief discussion about</a:t>
            </a:r>
          </a:p>
          <a:p>
            <a:pPr lvl="1"/>
            <a:r>
              <a:rPr lang="en-US" dirty="0" smtClean="0"/>
              <a:t>Previous lectures</a:t>
            </a:r>
          </a:p>
          <a:p>
            <a:pPr lvl="1"/>
            <a:r>
              <a:rPr lang="en-US" dirty="0" smtClean="0"/>
              <a:t>Emerging wireless technologies</a:t>
            </a:r>
          </a:p>
          <a:p>
            <a:pPr lvl="1"/>
            <a:r>
              <a:rPr lang="en-US" dirty="0" smtClean="0"/>
              <a:t>Other technical concepts</a:t>
            </a:r>
          </a:p>
          <a:p>
            <a:pPr lvl="1"/>
            <a:r>
              <a:rPr lang="en-US" dirty="0" smtClean="0"/>
              <a:t>Career related issues, graduate studies</a:t>
            </a:r>
          </a:p>
          <a:p>
            <a:pPr lvl="1"/>
            <a:r>
              <a:rPr lang="en-US" dirty="0" smtClean="0"/>
              <a:t>Popular topics</a:t>
            </a:r>
          </a:p>
          <a:p>
            <a:endParaRPr lang="en-US" dirty="0" smtClean="0"/>
          </a:p>
          <a:p>
            <a:r>
              <a:rPr lang="en-US" dirty="0" smtClean="0"/>
              <a:t>I will provide </a:t>
            </a:r>
            <a:r>
              <a:rPr lang="en-US" i="1" dirty="0" smtClean="0"/>
              <a:t>light</a:t>
            </a:r>
            <a:r>
              <a:rPr lang="en-US" dirty="0" smtClean="0"/>
              <a:t> reading materials</a:t>
            </a:r>
          </a:p>
          <a:p>
            <a:endParaRPr lang="en-US" dirty="0"/>
          </a:p>
          <a:p>
            <a:r>
              <a:rPr lang="en-US" dirty="0" smtClean="0"/>
              <a:t>Subscribe to wireless news portals, such as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CA" dirty="0" err="1" smtClean="0"/>
              <a:t>FierceWireless</a:t>
            </a:r>
            <a:r>
              <a:rPr lang="en-CA" dirty="0" smtClean="0"/>
              <a:t>  @</a:t>
            </a:r>
            <a:r>
              <a:rPr lang="en-CA" dirty="0"/>
              <a:t> </a:t>
            </a:r>
            <a:r>
              <a:rPr lang="en-CA" dirty="0" smtClean="0"/>
              <a:t>http</a:t>
            </a:r>
            <a:r>
              <a:rPr lang="en-CA" dirty="0"/>
              <a:t>://</a:t>
            </a:r>
            <a:r>
              <a:rPr lang="en-CA" dirty="0" smtClean="0"/>
              <a:t>www.fiercewireless.com</a:t>
            </a:r>
            <a:endParaRPr lang="en-US" dirty="0" smtClean="0"/>
          </a:p>
          <a:p>
            <a:pPr lvl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Remarks</a:t>
            </a:r>
            <a:endParaRPr lang="en-CA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u="sng" dirty="0" smtClean="0"/>
              <a:t>From me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 have been preparing for this course for 30 years…</a:t>
            </a:r>
          </a:p>
          <a:p>
            <a:r>
              <a:rPr lang="en-US" dirty="0" smtClean="0"/>
              <a:t>Not an over-the-weekend preparation</a:t>
            </a:r>
          </a:p>
          <a:p>
            <a:r>
              <a:rPr lang="en-US" dirty="0" smtClean="0"/>
              <a:t>An area that I know well; I have expertise in many sub-areas</a:t>
            </a:r>
          </a:p>
          <a:p>
            <a:r>
              <a:rPr lang="en-US" dirty="0" smtClean="0"/>
              <a:t>I am excited and highly motivated </a:t>
            </a:r>
          </a:p>
          <a:p>
            <a:pPr>
              <a:buNone/>
            </a:pPr>
            <a:endParaRPr lang="en-CA" b="1" dirty="0" smtClean="0"/>
          </a:p>
          <a:p>
            <a:pPr>
              <a:buNone/>
            </a:pPr>
            <a:endParaRPr lang="en-US" dirty="0" smtClean="0"/>
          </a:p>
          <a:p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Remarks</a:t>
            </a:r>
            <a:endParaRPr lang="en-CA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u="sng" dirty="0" smtClean="0"/>
              <a:t>From me</a:t>
            </a:r>
          </a:p>
          <a:p>
            <a:r>
              <a:rPr lang="en-US" dirty="0" smtClean="0"/>
              <a:t>I have been preparing for this course for 30 years…</a:t>
            </a:r>
          </a:p>
          <a:p>
            <a:r>
              <a:rPr lang="en-US" dirty="0" smtClean="0"/>
              <a:t>Not an over-the-weekend preparation</a:t>
            </a:r>
          </a:p>
          <a:p>
            <a:r>
              <a:rPr lang="en-US" dirty="0" smtClean="0"/>
              <a:t>An area that I know well; I have expertise in many sub-areas</a:t>
            </a:r>
          </a:p>
          <a:p>
            <a:r>
              <a:rPr lang="en-US" dirty="0" smtClean="0"/>
              <a:t>I am excited and highly motivated 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u="sng" dirty="0" smtClean="0"/>
              <a:t>From you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Make sure that you have sufficient background in digital </a:t>
            </a:r>
            <a:r>
              <a:rPr lang="en-US" dirty="0" err="1" smtClean="0">
                <a:solidFill>
                  <a:srgbClr val="FF0000"/>
                </a:solidFill>
              </a:rPr>
              <a:t>comm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/>
              <a:t>Attend lectures</a:t>
            </a:r>
            <a:endParaRPr lang="en-CA" dirty="0" smtClean="0"/>
          </a:p>
          <a:p>
            <a:r>
              <a:rPr lang="en-CA" dirty="0" smtClean="0"/>
              <a:t>Be motivated, show interest, take it serious, work hard</a:t>
            </a:r>
          </a:p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>
                <a:sym typeface="Wingdings" pitchFamily="2" charset="2"/>
              </a:rPr>
              <a:t> </a:t>
            </a:r>
            <a:r>
              <a:rPr lang="en-CA" dirty="0" smtClean="0"/>
              <a:t>Most important factors in success!</a:t>
            </a:r>
          </a:p>
          <a:p>
            <a:r>
              <a:rPr lang="en-CA" dirty="0" smtClean="0"/>
              <a:t>Utilize the opportunity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Remarks</a:t>
            </a:r>
            <a:endParaRPr lang="en-CA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u="sng" dirty="0" smtClean="0"/>
              <a:t>From me</a:t>
            </a:r>
          </a:p>
          <a:p>
            <a:r>
              <a:rPr lang="en-US" dirty="0" smtClean="0"/>
              <a:t>I have been preparing for this course for 30 years…</a:t>
            </a:r>
          </a:p>
          <a:p>
            <a:r>
              <a:rPr lang="en-US" dirty="0" smtClean="0"/>
              <a:t>Not an over-the-weekend preparation</a:t>
            </a:r>
          </a:p>
          <a:p>
            <a:r>
              <a:rPr lang="en-US" dirty="0" smtClean="0"/>
              <a:t>An area that I know well; I have expertise in many sub-areas</a:t>
            </a:r>
          </a:p>
          <a:p>
            <a:r>
              <a:rPr lang="en-US" dirty="0" smtClean="0"/>
              <a:t>I am excited and highly motivated 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u="sng" dirty="0" smtClean="0"/>
              <a:t>From you</a:t>
            </a:r>
          </a:p>
          <a:p>
            <a:r>
              <a:rPr lang="en-US" dirty="0"/>
              <a:t>Make sure that you have sufficient background in digital </a:t>
            </a:r>
            <a:r>
              <a:rPr lang="en-US" dirty="0" err="1"/>
              <a:t>comm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Attend lectures</a:t>
            </a:r>
            <a:endParaRPr lang="en-CA" dirty="0" smtClean="0"/>
          </a:p>
          <a:p>
            <a:r>
              <a:rPr lang="en-CA" dirty="0" smtClean="0"/>
              <a:t>Be motivated, show interest, take it serious, work hard</a:t>
            </a:r>
          </a:p>
          <a:p>
            <a:pPr>
              <a:buNone/>
            </a:pPr>
            <a:r>
              <a:rPr lang="en-CA" dirty="0" smtClean="0"/>
              <a:t>	</a:t>
            </a:r>
            <a:r>
              <a:rPr lang="en-CA" dirty="0" smtClean="0">
                <a:sym typeface="Wingdings" pitchFamily="2" charset="2"/>
              </a:rPr>
              <a:t> </a:t>
            </a:r>
            <a:r>
              <a:rPr lang="en-CA" dirty="0" smtClean="0"/>
              <a:t>Most important factors in success!</a:t>
            </a:r>
          </a:p>
          <a:p>
            <a:r>
              <a:rPr lang="en-CA" dirty="0" smtClean="0"/>
              <a:t>Utilize the opportunity</a:t>
            </a:r>
          </a:p>
          <a:p>
            <a:endParaRPr lang="en-US" dirty="0" smtClean="0"/>
          </a:p>
          <a:p>
            <a:pPr>
              <a:buNone/>
            </a:pPr>
            <a:r>
              <a:rPr lang="en-CA" b="1" dirty="0" smtClean="0"/>
              <a:t>I want to give good grades; please help me!</a:t>
            </a:r>
          </a:p>
          <a:p>
            <a:pPr>
              <a:buNone/>
            </a:pPr>
            <a:endParaRPr lang="en-US" dirty="0" smtClean="0"/>
          </a:p>
          <a:p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Approach 1/5</a:t>
            </a:r>
            <a:endParaRPr lang="en-CA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304925"/>
            <a:ext cx="8229600" cy="4714875"/>
          </a:xfrm>
        </p:spPr>
        <p:txBody>
          <a:bodyPr/>
          <a:lstStyle/>
          <a:p>
            <a:r>
              <a:rPr lang="en-US" dirty="0" smtClean="0"/>
              <a:t>The course includes both analysis and synthesis parts.</a:t>
            </a:r>
          </a:p>
          <a:p>
            <a:endParaRPr lang="en-US" sz="1400" dirty="0" smtClean="0"/>
          </a:p>
          <a:p>
            <a:r>
              <a:rPr lang="en-US" dirty="0" smtClean="0"/>
              <a:t>This course has the </a:t>
            </a:r>
            <a:r>
              <a:rPr lang="en-US" u="sng" dirty="0" smtClean="0"/>
              <a:t>systems view</a:t>
            </a:r>
          </a:p>
          <a:p>
            <a:pPr>
              <a:buFontTx/>
              <a:buNone/>
            </a:pPr>
            <a:r>
              <a:rPr lang="en-US" dirty="0" smtClean="0"/>
              <a:t>	(not a physical layer course, not a networking course;</a:t>
            </a:r>
          </a:p>
          <a:p>
            <a:pPr>
              <a:buFontTx/>
              <a:buNone/>
            </a:pPr>
            <a:r>
              <a:rPr lang="en-US" dirty="0" smtClean="0"/>
              <a:t>	rather, a systems course)</a:t>
            </a:r>
          </a:p>
          <a:p>
            <a:pPr>
              <a:buFontTx/>
              <a:buNone/>
            </a:pPr>
            <a:endParaRPr lang="en-US" sz="1400" u="sng" dirty="0" smtClean="0"/>
          </a:p>
          <a:p>
            <a:r>
              <a:rPr lang="en-US" dirty="0" smtClean="0"/>
              <a:t>The emphasis is on the multiple access and related issues; the course also covers certain aspects of radio propagation, physical layer, medium access control (MAC) layer and networking layer.</a:t>
            </a:r>
          </a:p>
          <a:p>
            <a:pPr>
              <a:buFontTx/>
              <a:buNone/>
            </a:pPr>
            <a:endParaRPr lang="en-US" sz="1400" u="sng" dirty="0" smtClean="0"/>
          </a:p>
          <a:p>
            <a:r>
              <a:rPr lang="en-US" dirty="0" smtClean="0"/>
              <a:t>The course covers a broad range of topics:</a:t>
            </a:r>
          </a:p>
          <a:p>
            <a:pPr lvl="1"/>
            <a:r>
              <a:rPr lang="en-US" dirty="0" smtClean="0"/>
              <a:t>Fundamental dynamics</a:t>
            </a:r>
          </a:p>
          <a:p>
            <a:pPr lvl="1"/>
            <a:r>
              <a:rPr lang="en-US" dirty="0" smtClean="0"/>
              <a:t>Components in isolation</a:t>
            </a:r>
          </a:p>
          <a:p>
            <a:pPr lvl="1"/>
            <a:r>
              <a:rPr lang="en-US" dirty="0" smtClean="0"/>
              <a:t>Integrated systems</a:t>
            </a:r>
          </a:p>
          <a:p>
            <a:endParaRPr lang="en-US" sz="1400" dirty="0" smtClean="0"/>
          </a:p>
          <a:p>
            <a:r>
              <a:rPr lang="en-US" dirty="0" smtClean="0"/>
              <a:t>Therefore, this is an introductory </a:t>
            </a:r>
            <a:r>
              <a:rPr lang="en-US" u="sng" dirty="0" smtClean="0"/>
              <a:t>graduate</a:t>
            </a:r>
            <a:r>
              <a:rPr lang="en-US" dirty="0" smtClean="0"/>
              <a:t> course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endParaRPr lang="en-CA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Approach 2/5</a:t>
            </a:r>
            <a:endParaRPr lang="en-CA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457325"/>
            <a:ext cx="8229600" cy="4714875"/>
          </a:xfrm>
        </p:spPr>
        <p:txBody>
          <a:bodyPr/>
          <a:lstStyle/>
          <a:p>
            <a:r>
              <a:rPr lang="en-US" dirty="0" smtClean="0"/>
              <a:t>One way of partitioning wireless:</a:t>
            </a:r>
          </a:p>
          <a:p>
            <a:pPr lvl="1"/>
            <a:r>
              <a:rPr lang="en-US" sz="2000" dirty="0" smtClean="0"/>
              <a:t>Cloud</a:t>
            </a:r>
          </a:p>
          <a:p>
            <a:pPr lvl="1"/>
            <a:r>
              <a:rPr lang="en-US" sz="2000" dirty="0" smtClean="0"/>
              <a:t>Pipe</a:t>
            </a:r>
          </a:p>
          <a:p>
            <a:pPr lvl="1"/>
            <a:r>
              <a:rPr lang="en-US" sz="2000" dirty="0" smtClean="0"/>
              <a:t>Devices</a:t>
            </a:r>
          </a:p>
          <a:p>
            <a:pPr>
              <a:buFontTx/>
              <a:buNone/>
            </a:pPr>
            <a:r>
              <a:rPr lang="en-US" dirty="0" smtClean="0"/>
              <a:t>	which are all tangled.</a:t>
            </a:r>
          </a:p>
          <a:p>
            <a:pPr>
              <a:buFontTx/>
              <a:buNone/>
            </a:pPr>
            <a:endParaRPr lang="en-US" u="sng" dirty="0" smtClean="0"/>
          </a:p>
          <a:p>
            <a:r>
              <a:rPr lang="en-US" dirty="0" smtClean="0"/>
              <a:t>This course is mainly on the </a:t>
            </a:r>
            <a:r>
              <a:rPr lang="en-US" b="1" dirty="0" smtClean="0"/>
              <a:t>pipe </a:t>
            </a:r>
            <a:r>
              <a:rPr lang="en-US" dirty="0" smtClean="0"/>
              <a:t>(connectivity), but we will cover certain aspects of wireless devices (for instance, signal processing and algorithmic aspects) as well as the cloud (super network).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endParaRPr lang="en-CA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Approach 3/5</a:t>
            </a:r>
            <a:endParaRPr lang="en-CA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u="sng" dirty="0" smtClean="0"/>
              <a:t>Two fundamental questions in wireless:</a:t>
            </a:r>
          </a:p>
          <a:p>
            <a:pPr>
              <a:buFontTx/>
              <a:buNone/>
            </a:pPr>
            <a:endParaRPr lang="en-US" sz="1600" dirty="0" smtClean="0"/>
          </a:p>
          <a:p>
            <a:r>
              <a:rPr lang="en-US" dirty="0" smtClean="0"/>
              <a:t>This course addresses the following fundamental question:</a:t>
            </a:r>
          </a:p>
          <a:p>
            <a:pPr>
              <a:buFontTx/>
              <a:buNone/>
            </a:pPr>
            <a:r>
              <a:rPr lang="en-US" b="1" dirty="0" smtClean="0"/>
              <a:t>“How can we increase the performance of wireless networks by efficient utilization of the cloud, pipe, and devices?”</a:t>
            </a:r>
          </a:p>
          <a:p>
            <a:pPr>
              <a:buFontTx/>
              <a:buNone/>
            </a:pPr>
            <a:endParaRPr lang="en-US" sz="1600" dirty="0" smtClean="0"/>
          </a:p>
          <a:p>
            <a:r>
              <a:rPr lang="en-US" dirty="0" smtClean="0"/>
              <a:t>Increasing performance </a:t>
            </a:r>
          </a:p>
          <a:p>
            <a:pPr lvl="1"/>
            <a:r>
              <a:rPr lang="en-US" dirty="0" smtClean="0"/>
              <a:t>Increasing rate</a:t>
            </a:r>
          </a:p>
          <a:p>
            <a:pPr lvl="1"/>
            <a:r>
              <a:rPr lang="en-US" dirty="0" smtClean="0"/>
              <a:t>Increasing reliability</a:t>
            </a:r>
          </a:p>
          <a:p>
            <a:pPr lvl="1"/>
            <a:r>
              <a:rPr lang="en-US" dirty="0" smtClean="0"/>
              <a:t>Decreasing latency (delay)</a:t>
            </a:r>
          </a:p>
          <a:p>
            <a:pPr lvl="1"/>
            <a:r>
              <a:rPr lang="en-US" dirty="0" smtClean="0"/>
              <a:t>Increasing energy efficiency</a:t>
            </a:r>
          </a:p>
          <a:p>
            <a:pPr lvl="1"/>
            <a:r>
              <a:rPr lang="en-US" dirty="0" smtClean="0"/>
              <a:t>Decreasing cost</a:t>
            </a:r>
          </a:p>
          <a:p>
            <a:pPr lvl="1"/>
            <a:r>
              <a:rPr lang="en-US" dirty="0" smtClean="0"/>
              <a:t>…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endParaRPr lang="en-CA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Approach 4/5</a:t>
            </a:r>
            <a:endParaRPr lang="en-CA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u="sng" dirty="0" smtClean="0"/>
              <a:t>Two fundamental questions in wireless:</a:t>
            </a:r>
          </a:p>
          <a:p>
            <a:pPr>
              <a:buNone/>
            </a:pPr>
            <a:endParaRPr lang="en-US" sz="1400" u="sng" dirty="0" smtClean="0"/>
          </a:p>
          <a:p>
            <a:r>
              <a:rPr lang="en-US" dirty="0" smtClean="0"/>
              <a:t>The second fundamental question</a:t>
            </a:r>
            <a:r>
              <a:rPr lang="en-US" b="1" dirty="0" smtClean="0"/>
              <a:t>, “What can we do with the achieved performance?”</a:t>
            </a:r>
            <a:r>
              <a:rPr lang="en-US" dirty="0" smtClean="0"/>
              <a:t>, will be touched upon briefly.</a:t>
            </a:r>
          </a:p>
          <a:p>
            <a:pPr>
              <a:buFontTx/>
              <a:buNone/>
            </a:pPr>
            <a:r>
              <a:rPr lang="en-US" dirty="0" smtClean="0"/>
              <a:t>	</a:t>
            </a:r>
          </a:p>
          <a:p>
            <a:pPr>
              <a:buFontTx/>
              <a:buNone/>
            </a:pPr>
            <a:r>
              <a:rPr lang="en-US" dirty="0" smtClean="0"/>
              <a:t>	Applications in health care, intelligent transportation systems, energy network, …, through novel protocols, software, devices.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endParaRPr lang="en-CA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Approach 5/5</a:t>
            </a:r>
            <a:endParaRPr lang="en-CA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u="sng" smtClean="0"/>
              <a:t>Food for thought:</a:t>
            </a:r>
            <a:r>
              <a:rPr lang="en-US" smtClean="0"/>
              <a:t> Which question is more important?</a:t>
            </a:r>
            <a:endParaRPr lang="en-US" u="sng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b="1" smtClean="0"/>
              <a:t>Q1: “How can we increase the performance of wireless networks by efficient utilization of the cloud, pipe, and devices?”</a:t>
            </a:r>
          </a:p>
          <a:p>
            <a:pPr>
              <a:buFontTx/>
              <a:buNone/>
            </a:pPr>
            <a:endParaRPr lang="en-US" sz="1600" smtClean="0"/>
          </a:p>
          <a:p>
            <a:pPr>
              <a:buFontTx/>
              <a:buNone/>
            </a:pPr>
            <a:r>
              <a:rPr lang="en-US" b="1" smtClean="0"/>
              <a:t>Q2: “What can we do with the achieved performance?”</a:t>
            </a: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endParaRPr lang="en-CA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Wireless Communications? 1/2</a:t>
            </a:r>
            <a:endParaRPr lang="en-CA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Electromagnetic waves </a:t>
            </a:r>
          </a:p>
          <a:p>
            <a:pPr>
              <a:buFontTx/>
              <a:buNone/>
            </a:pPr>
            <a:endParaRPr lang="en-US" sz="1000" dirty="0" smtClean="0"/>
          </a:p>
          <a:p>
            <a:pPr lvl="1"/>
            <a:r>
              <a:rPr lang="en-US" dirty="0" smtClean="0"/>
              <a:t>Mainly, radio waves (3 KHz to 300 GHz or 3 THz)     [</a:t>
            </a:r>
            <a:r>
              <a:rPr lang="en-CA" dirty="0"/>
              <a:t>http://</a:t>
            </a:r>
            <a:r>
              <a:rPr lang="en-CA" dirty="0" smtClean="0"/>
              <a:t>en.wikipedia.org/wiki/Radio_spectrum]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None/>
            </a:pP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Topics Covered 1/4</a:t>
            </a:r>
            <a:endParaRPr lang="en-CA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14875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dirty="0" smtClean="0"/>
              <a:t>Actual coverage (as we progress) will be listed on the course web site.</a:t>
            </a:r>
            <a:endParaRPr lang="en-CA" dirty="0" smtClean="0"/>
          </a:p>
          <a:p>
            <a:pPr>
              <a:defRPr/>
            </a:pPr>
            <a:endParaRPr lang="en-US" sz="1600" b="1" dirty="0" smtClean="0"/>
          </a:p>
          <a:p>
            <a:pPr>
              <a:defRPr/>
            </a:pPr>
            <a:r>
              <a:rPr lang="en-US" b="1" dirty="0" smtClean="0"/>
              <a:t>Introduction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Defining wireless</a:t>
            </a:r>
          </a:p>
          <a:p>
            <a:pPr lvl="1">
              <a:defRPr/>
            </a:pPr>
            <a:r>
              <a:rPr lang="en-US" dirty="0" smtClean="0"/>
              <a:t>Historic view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Emerging issues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dB notation</a:t>
            </a:r>
            <a:endParaRPr lang="en-CA" dirty="0" smtClean="0">
              <a:ea typeface="+mn-ea"/>
              <a:cs typeface="+mn-cs"/>
            </a:endParaRPr>
          </a:p>
          <a:p>
            <a:pPr>
              <a:defRPr/>
            </a:pPr>
            <a:endParaRPr lang="en-US" sz="1600" b="1" dirty="0" smtClean="0"/>
          </a:p>
          <a:p>
            <a:pPr>
              <a:defRPr/>
            </a:pPr>
            <a:r>
              <a:rPr lang="en-US" b="1" dirty="0" smtClean="0"/>
              <a:t>Propagation and Link Budget</a:t>
            </a:r>
            <a:endParaRPr lang="en-CA" dirty="0" smtClean="0"/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Antennas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err="1" smtClean="0">
                <a:ea typeface="+mn-ea"/>
                <a:cs typeface="+mn-cs"/>
              </a:rPr>
              <a:t>Pathloss</a:t>
            </a:r>
            <a:r>
              <a:rPr lang="en-US" dirty="0" smtClean="0">
                <a:ea typeface="+mn-ea"/>
                <a:cs typeface="+mn-cs"/>
              </a:rPr>
              <a:t> in different wireless environments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Large scale signal variation: Shadowing, reflection, diffraction, scattering, coverage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Multipath and small scale signal variations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Channel measurements and simulation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Link budget</a:t>
            </a:r>
            <a:endParaRPr lang="en-CA" dirty="0" smtClean="0">
              <a:ea typeface="+mn-ea"/>
              <a:cs typeface="+mn-cs"/>
            </a:endParaRPr>
          </a:p>
          <a:p>
            <a:pPr>
              <a:buFontTx/>
              <a:buNone/>
              <a:defRPr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Topics Covered 2/4</a:t>
            </a:r>
            <a:endParaRPr lang="en-CA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1125"/>
            <a:ext cx="8382000" cy="4714875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Cellular Communications</a:t>
            </a:r>
            <a:endParaRPr lang="en-CA" dirty="0" smtClean="0"/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Cellular communications principles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Multiple access methods: FDMA, TDMA, CDMA, OFDM, random access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Interference characterization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Capacity, outage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err="1" smtClean="0">
                <a:ea typeface="+mn-ea"/>
                <a:cs typeface="+mn-cs"/>
              </a:rPr>
              <a:t>Macrocell</a:t>
            </a:r>
            <a:r>
              <a:rPr lang="en-US" dirty="0" smtClean="0">
                <a:ea typeface="+mn-ea"/>
                <a:cs typeface="+mn-cs"/>
              </a:rPr>
              <a:t>, microcell, </a:t>
            </a:r>
            <a:r>
              <a:rPr lang="en-US" dirty="0" err="1" smtClean="0">
                <a:ea typeface="+mn-ea"/>
                <a:cs typeface="+mn-cs"/>
              </a:rPr>
              <a:t>picocell</a:t>
            </a:r>
            <a:r>
              <a:rPr lang="en-US" dirty="0" smtClean="0">
                <a:ea typeface="+mn-ea"/>
                <a:cs typeface="+mn-cs"/>
              </a:rPr>
              <a:t>, radio-over-fiber, distributed antennas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1G, 2G, 3G, 4G, 5G cellular networks</a:t>
            </a:r>
            <a:endParaRPr lang="en-CA" dirty="0" smtClean="0">
              <a:ea typeface="+mn-ea"/>
              <a:cs typeface="+mn-cs"/>
            </a:endParaRPr>
          </a:p>
          <a:p>
            <a:pPr>
              <a:buFontTx/>
              <a:buNone/>
              <a:defRPr/>
            </a:pPr>
            <a:r>
              <a:rPr lang="en-US" i="1" dirty="0" smtClean="0"/>
              <a:t> </a:t>
            </a:r>
            <a:endParaRPr lang="en-CA" dirty="0" smtClean="0"/>
          </a:p>
          <a:p>
            <a:pPr>
              <a:defRPr/>
            </a:pPr>
            <a:r>
              <a:rPr lang="en-US" b="1" dirty="0" smtClean="0"/>
              <a:t>Wireless Channel Characterization</a:t>
            </a:r>
            <a:endParaRPr lang="en-CA" dirty="0" smtClean="0"/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Multipath fading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Coherence time, Doppler spread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Coherence bandwidth, power delay profile</a:t>
            </a:r>
            <a:endParaRPr lang="en-CA" dirty="0" smtClean="0">
              <a:ea typeface="+mn-ea"/>
              <a:cs typeface="+mn-cs"/>
            </a:endParaRPr>
          </a:p>
          <a:p>
            <a:pPr>
              <a:buFontTx/>
              <a:buNone/>
              <a:defRPr/>
            </a:pPr>
            <a:r>
              <a:rPr lang="en-US" b="1" dirty="0" smtClean="0"/>
              <a:t> 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Topics Covered 3/4</a:t>
            </a:r>
            <a:endParaRPr lang="en-CA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14875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Digital Modulation and Interference</a:t>
            </a:r>
            <a:endParaRPr lang="en-CA" dirty="0" smtClean="0"/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Spectral efficiency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Digital modulation methods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Error performance in interference and fading</a:t>
            </a:r>
            <a:endParaRPr lang="en-CA" dirty="0" smtClean="0">
              <a:ea typeface="+mn-ea"/>
              <a:cs typeface="+mn-cs"/>
            </a:endParaRPr>
          </a:p>
          <a:p>
            <a:pPr>
              <a:buFontTx/>
              <a:buNone/>
              <a:defRPr/>
            </a:pPr>
            <a:r>
              <a:rPr lang="en-US" sz="1600" dirty="0" smtClean="0"/>
              <a:t> </a:t>
            </a:r>
            <a:endParaRPr lang="en-CA" sz="1600" dirty="0" smtClean="0"/>
          </a:p>
          <a:p>
            <a:pPr>
              <a:defRPr/>
            </a:pPr>
            <a:r>
              <a:rPr lang="en-US" b="1" dirty="0" smtClean="0"/>
              <a:t>Diversity and Adaptive Equalization</a:t>
            </a:r>
            <a:endParaRPr lang="en-CA" dirty="0" smtClean="0"/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Principles, types and performance of diversity combining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Adaptive equalization techniques for combating multipath</a:t>
            </a:r>
            <a:endParaRPr lang="en-CA" dirty="0" smtClean="0">
              <a:ea typeface="+mn-ea"/>
              <a:cs typeface="+mn-cs"/>
            </a:endParaRPr>
          </a:p>
          <a:p>
            <a:pPr>
              <a:buFontTx/>
              <a:buNone/>
              <a:defRPr/>
            </a:pPr>
            <a:r>
              <a:rPr lang="en-US" sz="1600" dirty="0" smtClean="0"/>
              <a:t> </a:t>
            </a:r>
            <a:endParaRPr lang="en-CA" sz="1600" dirty="0" smtClean="0"/>
          </a:p>
          <a:p>
            <a:pPr>
              <a:defRPr/>
            </a:pPr>
            <a:r>
              <a:rPr lang="en-US" b="1" dirty="0" smtClean="0"/>
              <a:t>Systems Issues</a:t>
            </a:r>
            <a:endParaRPr lang="en-CA" dirty="0" smtClean="0"/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Scheduling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Call admission control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Multiuser diversity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Interference management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Radio resource management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Routing</a:t>
            </a:r>
            <a:endParaRPr lang="en-CA" dirty="0" smtClean="0">
              <a:ea typeface="+mn-ea"/>
              <a:cs typeface="+mn-cs"/>
            </a:endParaRPr>
          </a:p>
          <a:p>
            <a:pPr>
              <a:defRPr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Topics Covered 4/4</a:t>
            </a:r>
            <a:endParaRPr lang="en-CA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Miscellaneous</a:t>
            </a:r>
            <a:endParaRPr lang="en-CA" dirty="0" smtClean="0"/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Non-terrestrial networks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6G networks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Sensor networks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Cognitive radio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err="1" smtClean="0">
                <a:ea typeface="+mn-ea"/>
                <a:cs typeface="+mn-cs"/>
              </a:rPr>
              <a:t>Multihop</a:t>
            </a:r>
            <a:r>
              <a:rPr lang="en-US" dirty="0" smtClean="0">
                <a:ea typeface="+mn-ea"/>
                <a:cs typeface="+mn-cs"/>
              </a:rPr>
              <a:t>/mesh/relay networks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Cooperative communications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WLAN (802.11)</a:t>
            </a:r>
            <a:endParaRPr lang="en-CA" dirty="0" smtClean="0">
              <a:ea typeface="+mn-ea"/>
              <a:cs typeface="+mn-cs"/>
            </a:endParaRPr>
          </a:p>
          <a:p>
            <a:pPr lvl="1">
              <a:defRPr/>
            </a:pPr>
            <a:endParaRPr lang="en-CA" dirty="0" smtClean="0">
              <a:ea typeface="+mn-ea"/>
              <a:cs typeface="+mn-cs"/>
            </a:endParaRPr>
          </a:p>
          <a:p>
            <a:pPr>
              <a:defRPr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19150"/>
            <a:ext cx="8534400" cy="381000"/>
          </a:xfrm>
        </p:spPr>
        <p:txBody>
          <a:bodyPr/>
          <a:lstStyle/>
          <a:p>
            <a:r>
              <a:rPr lang="en-US" dirty="0" smtClean="0"/>
              <a:t>ITU (International Telecommunications Union) Radio Bands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122410"/>
              </p:ext>
            </p:extLst>
          </p:nvPr>
        </p:nvGraphicFramePr>
        <p:xfrm>
          <a:off x="609600" y="1447800"/>
          <a:ext cx="7467600" cy="31305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/>
                <a:gridCol w="1244600"/>
                <a:gridCol w="1117600"/>
                <a:gridCol w="1066800"/>
                <a:gridCol w="1219200"/>
                <a:gridCol w="1295400"/>
              </a:tblGrid>
              <a:tr h="64018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ITU Radi</a:t>
                      </a:r>
                      <a:r>
                        <a:rPr lang="en-US" sz="1800" baseline="0" dirty="0" smtClean="0"/>
                        <a:t>o Bands</a:t>
                      </a:r>
                    </a:p>
                  </a:txBody>
                  <a:tcPr marT="45727" marB="45727"/>
                </a:tc>
                <a:tc gridSpan="2">
                  <a:txBody>
                    <a:bodyPr/>
                    <a:lstStyle/>
                    <a:p>
                      <a:r>
                        <a:rPr lang="en-US" sz="1800" dirty="0" smtClean="0"/>
                        <a:t>Frequency </a:t>
                      </a:r>
                      <a:r>
                        <a:rPr lang="en-CA" sz="1800" baseline="0" dirty="0" smtClean="0"/>
                        <a:t> Range </a:t>
                      </a:r>
                    </a:p>
                    <a:p>
                      <a:pPr algn="ctr"/>
                      <a:r>
                        <a:rPr lang="en-CA" sz="1800" baseline="0" dirty="0" smtClean="0"/>
                        <a:t>(</a:t>
                      </a:r>
                      <a:r>
                        <a:rPr lang="en-CA" sz="1800" i="1" baseline="0" dirty="0" smtClean="0"/>
                        <a:t>f</a:t>
                      </a:r>
                      <a:r>
                        <a:rPr lang="en-CA" sz="1800" baseline="0" dirty="0" smtClean="0"/>
                        <a:t>)</a:t>
                      </a:r>
                      <a:endParaRPr lang="en-US" sz="1800" dirty="0" smtClean="0"/>
                    </a:p>
                  </a:txBody>
                  <a:tcPr marT="45727" marB="45727"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Wavelength</a:t>
                      </a:r>
                      <a:r>
                        <a:rPr lang="en-CA" sz="1800" baseline="0" dirty="0" smtClean="0"/>
                        <a:t> Range (</a:t>
                      </a:r>
                      <a:r>
                        <a:rPr lang="en-CA" sz="1800" i="1" baseline="0" dirty="0" smtClean="0">
                          <a:latin typeface="Symbol" panose="05050102010706020507" pitchFamily="18" charset="2"/>
                        </a:rPr>
                        <a:t>l</a:t>
                      </a:r>
                      <a:r>
                        <a:rPr lang="en-CA" sz="1800" baseline="0" dirty="0" smtClean="0"/>
                        <a:t>)</a:t>
                      </a:r>
                      <a:endParaRPr lang="en-US" sz="1800" dirty="0" smtClean="0"/>
                    </a:p>
                  </a:txBody>
                  <a:tcPr marT="45727" marB="45727"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T="45727" marB="45727"/>
                </a:tc>
              </a:tr>
              <a:tr h="42678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HF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 MHz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30 MHz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100 m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10 m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T="45727" marB="45727"/>
                </a:tc>
              </a:tr>
              <a:tr h="38106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VHF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30 MHz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300 MHz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10 m 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 m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T="45727" marB="45727"/>
                </a:tc>
              </a:tr>
              <a:tr h="4356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UHF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300 MHz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 GHz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 m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10 cm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1G – 4G </a:t>
                      </a:r>
                      <a:endParaRPr lang="en-CA" sz="1800" dirty="0"/>
                    </a:p>
                  </a:txBody>
                  <a:tcPr marT="45727" marB="45727"/>
                </a:tc>
              </a:tr>
              <a:tr h="40267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SHF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 GHz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30 GHz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10 cm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 cm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T="45727" marB="45727"/>
                </a:tc>
              </a:tr>
              <a:tr h="4356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EHF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30 GHz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300 GHz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 cm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 mm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mmWave</a:t>
                      </a:r>
                      <a:endParaRPr lang="en-CA" sz="1800" dirty="0"/>
                    </a:p>
                  </a:txBody>
                  <a:tcPr marT="45727" marB="45727"/>
                </a:tc>
              </a:tr>
              <a:tr h="40851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THF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300 GHz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 THz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 mm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0.1 mm</a:t>
                      </a:r>
                      <a:endParaRPr lang="en-CA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THz </a:t>
                      </a:r>
                      <a:r>
                        <a:rPr lang="en-US" sz="1800" dirty="0" err="1" smtClean="0"/>
                        <a:t>comm</a:t>
                      </a:r>
                      <a:endParaRPr lang="en-CA" sz="1800" dirty="0"/>
                    </a:p>
                  </a:txBody>
                  <a:tcPr marT="45727" marB="45727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85800" y="4953000"/>
            <a:ext cx="82339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+mn-lt"/>
              </a:rPr>
              <a:t>Carrier frequency vs bandwidth </a:t>
            </a:r>
          </a:p>
          <a:p>
            <a:endParaRPr lang="en-CA" sz="800" dirty="0">
              <a:latin typeface="+mn-lt"/>
            </a:endParaRPr>
          </a:p>
          <a:p>
            <a:r>
              <a:rPr lang="en-CA" dirty="0" smtClean="0">
                <a:latin typeface="+mn-lt"/>
              </a:rPr>
              <a:t>Wavelength: </a:t>
            </a:r>
            <a:r>
              <a:rPr lang="en-CA" i="1" dirty="0" smtClean="0">
                <a:latin typeface="Symbol" panose="05050102010706020507" pitchFamily="18" charset="2"/>
              </a:rPr>
              <a:t>l</a:t>
            </a:r>
            <a:r>
              <a:rPr lang="en-CA" dirty="0" smtClean="0">
                <a:latin typeface="+mn-lt"/>
              </a:rPr>
              <a:t> = </a:t>
            </a:r>
            <a:r>
              <a:rPr lang="en-CA" i="1" dirty="0" smtClean="0">
                <a:latin typeface="+mn-lt"/>
              </a:rPr>
              <a:t>c</a:t>
            </a:r>
            <a:r>
              <a:rPr lang="en-CA" dirty="0" smtClean="0">
                <a:latin typeface="+mn-lt"/>
              </a:rPr>
              <a:t>/</a:t>
            </a:r>
            <a:r>
              <a:rPr lang="en-CA" i="1" dirty="0" smtClean="0">
                <a:latin typeface="+mn-lt"/>
              </a:rPr>
              <a:t>f</a:t>
            </a:r>
            <a:r>
              <a:rPr lang="en-CA" dirty="0" smtClean="0">
                <a:latin typeface="+mn-lt"/>
              </a:rPr>
              <a:t>, where </a:t>
            </a:r>
            <a:r>
              <a:rPr lang="en-CA" i="1" dirty="0" smtClean="0">
                <a:latin typeface="+mn-lt"/>
              </a:rPr>
              <a:t>c</a:t>
            </a:r>
            <a:r>
              <a:rPr lang="en-CA" dirty="0" smtClean="0">
                <a:latin typeface="+mn-lt"/>
              </a:rPr>
              <a:t> = 3x10</a:t>
            </a:r>
            <a:r>
              <a:rPr lang="en-CA" baseline="30000" dirty="0" smtClean="0">
                <a:latin typeface="+mn-lt"/>
              </a:rPr>
              <a:t>8 </a:t>
            </a:r>
            <a:r>
              <a:rPr lang="en-CA" dirty="0" smtClean="0">
                <a:latin typeface="+mn-lt"/>
              </a:rPr>
              <a:t>m/s and </a:t>
            </a:r>
            <a:r>
              <a:rPr lang="en-CA" i="1" dirty="0" smtClean="0">
                <a:latin typeface="+mn-lt"/>
              </a:rPr>
              <a:t>f</a:t>
            </a:r>
            <a:r>
              <a:rPr lang="en-CA" dirty="0" smtClean="0">
                <a:latin typeface="+mn-lt"/>
              </a:rPr>
              <a:t> is the carrier frequency (Hz)</a:t>
            </a:r>
          </a:p>
          <a:p>
            <a:r>
              <a:rPr lang="en-CA" dirty="0" smtClean="0">
                <a:latin typeface="+mn-lt"/>
              </a:rPr>
              <a:t>Bandwidth: Difference between upper and lower frequencies around the carrier</a:t>
            </a:r>
            <a:endParaRPr lang="en-CA" dirty="0">
              <a:latin typeface="+mn-lt"/>
            </a:endParaRPr>
          </a:p>
          <a:p>
            <a:endParaRPr lang="en-CA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706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Wireless Communications? 1/2</a:t>
            </a:r>
            <a:endParaRPr lang="en-CA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Electromagnetic </a:t>
            </a:r>
            <a:r>
              <a:rPr lang="en-US" dirty="0" smtClean="0"/>
              <a:t>waves; travel through vacuum </a:t>
            </a:r>
            <a:endParaRPr lang="en-US" dirty="0" smtClean="0"/>
          </a:p>
          <a:p>
            <a:pPr>
              <a:buFontTx/>
              <a:buNone/>
            </a:pPr>
            <a:endParaRPr lang="en-US" sz="800" dirty="0" smtClean="0"/>
          </a:p>
          <a:p>
            <a:pPr lvl="1"/>
            <a:r>
              <a:rPr lang="en-US" dirty="0" smtClean="0"/>
              <a:t>Mainly, radio waves (3 KHz to 300 GHz or 3 THz)     [</a:t>
            </a:r>
            <a:r>
              <a:rPr lang="en-CA" dirty="0"/>
              <a:t>http://</a:t>
            </a:r>
            <a:r>
              <a:rPr lang="en-CA" dirty="0" smtClean="0"/>
              <a:t>en.wikipedia.org/wiki/Radio_spectrum]</a:t>
            </a:r>
          </a:p>
          <a:p>
            <a:pPr lvl="1"/>
            <a:endParaRPr lang="en-US" sz="800" dirty="0" smtClean="0"/>
          </a:p>
          <a:p>
            <a:pPr lvl="1"/>
            <a:r>
              <a:rPr lang="en-US" dirty="0" smtClean="0"/>
              <a:t>Some use “wireless communications” and “radio communications” interchangeably; but, </a:t>
            </a:r>
          </a:p>
          <a:p>
            <a:pPr lvl="2"/>
            <a:r>
              <a:rPr lang="en-US" dirty="0" smtClean="0"/>
              <a:t>a) “radio” generally highlights only the propagation aspect, </a:t>
            </a:r>
          </a:p>
          <a:p>
            <a:pPr lvl="2"/>
            <a:r>
              <a:rPr lang="en-US" dirty="0" smtClean="0"/>
              <a:t>b) not all wireless is radio.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“Wireless” is much broader than “radio”. </a:t>
            </a:r>
          </a:p>
          <a:p>
            <a:pPr lvl="1"/>
            <a:endParaRPr lang="en-US" sz="800" dirty="0" smtClean="0"/>
          </a:p>
          <a:p>
            <a:pPr lvl="1"/>
            <a:r>
              <a:rPr lang="en-US" dirty="0" smtClean="0"/>
              <a:t>Likewise, some use “mobile communications” and “radio communications” interchangeably. But, “wireless” has many other aspects in addition to being “mobile”. </a:t>
            </a:r>
          </a:p>
          <a:p>
            <a:pPr lvl="1"/>
            <a:endParaRPr lang="en-US" sz="800" dirty="0" smtClean="0"/>
          </a:p>
          <a:p>
            <a:pPr lvl="1"/>
            <a:r>
              <a:rPr lang="en-US" dirty="0" smtClean="0"/>
              <a:t>More recently: terahertz </a:t>
            </a:r>
            <a:r>
              <a:rPr lang="en-US" dirty="0" err="1" smtClean="0"/>
              <a:t>comms</a:t>
            </a:r>
            <a:r>
              <a:rPr lang="en-US" dirty="0" smtClean="0"/>
              <a:t>, free-space optical (FSO) </a:t>
            </a:r>
            <a:r>
              <a:rPr lang="en-US" dirty="0" err="1" smtClean="0"/>
              <a:t>comms</a:t>
            </a:r>
            <a:endParaRPr lang="en-US" dirty="0"/>
          </a:p>
          <a:p>
            <a:pPr lvl="1"/>
            <a:endParaRPr lang="en-US" sz="800" u="sng" dirty="0" smtClean="0"/>
          </a:p>
          <a:p>
            <a:r>
              <a:rPr lang="en-US" dirty="0" smtClean="0"/>
              <a:t>Mechanical waves</a:t>
            </a:r>
            <a:r>
              <a:rPr lang="en-US" dirty="0"/>
              <a:t>;</a:t>
            </a:r>
            <a:r>
              <a:rPr lang="en-US" dirty="0" smtClean="0"/>
              <a:t> requires a material medium (outside </a:t>
            </a:r>
            <a:r>
              <a:rPr lang="en-US" smtClean="0"/>
              <a:t>our scope)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Ex: </a:t>
            </a:r>
            <a:r>
              <a:rPr lang="en-US" dirty="0">
                <a:solidFill>
                  <a:srgbClr val="000000"/>
                </a:solidFill>
              </a:rPr>
              <a:t>Sound waves (20 Hz – 20 KHz); </a:t>
            </a:r>
            <a:r>
              <a:rPr lang="en-US" dirty="0" smtClean="0"/>
              <a:t>not electromagnetic</a:t>
            </a:r>
            <a:endParaRPr lang="en-US" dirty="0" smtClean="0"/>
          </a:p>
          <a:p>
            <a:endParaRPr lang="en-US" dirty="0" smtClean="0"/>
          </a:p>
          <a:p>
            <a:pPr>
              <a:buFontTx/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403327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Wireless Communications? 2/2</a:t>
            </a:r>
            <a:endParaRPr lang="en-CA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457325"/>
            <a:ext cx="8229600" cy="5172075"/>
          </a:xfrm>
        </p:spPr>
        <p:txBody>
          <a:bodyPr/>
          <a:lstStyle/>
          <a:p>
            <a:r>
              <a:rPr lang="en-US" dirty="0" smtClean="0"/>
              <a:t>A large number of phenomena, components, and sub-systems</a:t>
            </a:r>
          </a:p>
          <a:p>
            <a:pPr lvl="1"/>
            <a:r>
              <a:rPr lang="en-US" dirty="0" smtClean="0"/>
              <a:t>Ex: </a:t>
            </a:r>
            <a:r>
              <a:rPr lang="en-US" dirty="0"/>
              <a:t>F</a:t>
            </a:r>
            <a:r>
              <a:rPr lang="en-US" dirty="0" smtClean="0"/>
              <a:t>ading phenomenon</a:t>
            </a:r>
          </a:p>
          <a:p>
            <a:pPr lvl="1">
              <a:buFont typeface="Wingdings" pitchFamily="2" charset="2"/>
              <a:buNone/>
            </a:pPr>
            <a:endParaRPr lang="en-US" u="sng" dirty="0" smtClean="0"/>
          </a:p>
          <a:p>
            <a:r>
              <a:rPr lang="en-US" dirty="0" smtClean="0"/>
              <a:t>Interacting in highly complex manners</a:t>
            </a:r>
          </a:p>
          <a:p>
            <a:pPr lvl="1"/>
            <a:r>
              <a:rPr lang="en-US" dirty="0" smtClean="0"/>
              <a:t>Ex: 5G wireless networks</a:t>
            </a:r>
          </a:p>
          <a:p>
            <a:pPr lvl="1">
              <a:buFont typeface="Wingdings" pitchFamily="2" charset="2"/>
              <a:buNone/>
            </a:pPr>
            <a:endParaRPr lang="en-US" dirty="0" smtClean="0"/>
          </a:p>
          <a:p>
            <a:r>
              <a:rPr lang="en-US" dirty="0" smtClean="0"/>
              <a:t>Wireless systems may be very complex</a:t>
            </a:r>
          </a:p>
          <a:p>
            <a:pPr lvl="1"/>
            <a:r>
              <a:rPr lang="en-US" dirty="0" smtClean="0"/>
              <a:t>Ex: 4G LTE and LTE-Advanced standards: thousands of pages</a:t>
            </a:r>
          </a:p>
          <a:p>
            <a:pPr lvl="1">
              <a:buFont typeface="Wingdings" pitchFamily="2" charset="2"/>
              <a:buNone/>
            </a:pPr>
            <a:r>
              <a:rPr lang="en-US" dirty="0" smtClean="0"/>
              <a:t>	One of the most advanced and sophisticated engineering systems ever</a:t>
            </a:r>
          </a:p>
          <a:p>
            <a:pPr lvl="1">
              <a:buFont typeface="Wingdings" pitchFamily="2" charset="2"/>
              <a:buNone/>
            </a:pPr>
            <a:endParaRPr lang="en-US" dirty="0" smtClean="0"/>
          </a:p>
          <a:p>
            <a:r>
              <a:rPr lang="en-US" dirty="0" smtClean="0"/>
              <a:t>Wireless is a multi-disciplinary area</a:t>
            </a:r>
          </a:p>
          <a:p>
            <a:pPr lvl="1"/>
            <a:r>
              <a:rPr lang="en-US" dirty="0" smtClean="0"/>
              <a:t>Electrical engineering, computer engineering, computer science, applied mathematics, …</a:t>
            </a:r>
          </a:p>
          <a:p>
            <a:pPr lvl="1">
              <a:buFont typeface="Wingdings" pitchFamily="2" charset="2"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endParaRPr lang="en-CA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382000" cy="5334000"/>
          </a:xfrm>
        </p:spPr>
        <p:txBody>
          <a:bodyPr/>
          <a:lstStyle/>
          <a:p>
            <a:r>
              <a:rPr lang="en-CA" dirty="0" smtClean="0">
                <a:sym typeface="Wingdings" pitchFamily="2" charset="2"/>
              </a:rPr>
              <a:t>Wireless: different from wired communications</a:t>
            </a:r>
          </a:p>
          <a:p>
            <a:pPr lvl="1"/>
            <a:endParaRPr lang="en-CA" dirty="0" smtClean="0">
              <a:sym typeface="Wingdings" pitchFamily="2" charset="2"/>
            </a:endParaRPr>
          </a:p>
          <a:p>
            <a:pPr lvl="1"/>
            <a:r>
              <a:rPr lang="en-CA" dirty="0" smtClean="0">
                <a:sym typeface="Wingdings" pitchFamily="2" charset="2"/>
              </a:rPr>
              <a:t>Limited power and bandwidth  limited capacity</a:t>
            </a:r>
          </a:p>
          <a:p>
            <a:pPr lvl="1"/>
            <a:r>
              <a:rPr lang="en-CA" dirty="0" smtClean="0">
                <a:sym typeface="Wingdings" pitchFamily="2" charset="2"/>
              </a:rPr>
              <a:t>Channel  inferior quality</a:t>
            </a:r>
          </a:p>
          <a:p>
            <a:pPr lvl="1"/>
            <a:r>
              <a:rPr lang="en-CA" dirty="0" smtClean="0">
                <a:sym typeface="Wingdings" pitchFamily="2" charset="2"/>
              </a:rPr>
              <a:t>Broadcast nature 	 Users are tangled </a:t>
            </a:r>
          </a:p>
          <a:p>
            <a:pPr lvl="1">
              <a:buFont typeface="Wingdings" pitchFamily="2" charset="2"/>
              <a:buNone/>
            </a:pPr>
            <a:r>
              <a:rPr lang="en-CA" dirty="0" smtClean="0">
                <a:sym typeface="Wingdings" pitchFamily="2" charset="2"/>
              </a:rPr>
              <a:t>				 </a:t>
            </a:r>
            <a:r>
              <a:rPr lang="en-CA" dirty="0" smtClean="0">
                <a:solidFill>
                  <a:srgbClr val="FF0000"/>
                </a:solidFill>
                <a:sym typeface="Wingdings" pitchFamily="2" charset="2"/>
              </a:rPr>
              <a:t>Network</a:t>
            </a:r>
            <a:r>
              <a:rPr lang="en-CA" dirty="0" smtClean="0">
                <a:sym typeface="Wingdings" pitchFamily="2" charset="2"/>
              </a:rPr>
              <a:t> problem (not a </a:t>
            </a:r>
            <a:r>
              <a:rPr lang="en-CA" dirty="0" smtClean="0">
                <a:solidFill>
                  <a:srgbClr val="FF0000"/>
                </a:solidFill>
                <a:sym typeface="Wingdings" pitchFamily="2" charset="2"/>
              </a:rPr>
              <a:t>link</a:t>
            </a:r>
            <a:r>
              <a:rPr lang="en-CA" dirty="0" smtClean="0">
                <a:sym typeface="Wingdings" pitchFamily="2" charset="2"/>
              </a:rPr>
              <a:t> problem)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Layers in the protocol stack</a:t>
            </a:r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L0: Propagation 			</a:t>
            </a:r>
            <a:r>
              <a:rPr lang="en-CA" dirty="0" smtClean="0">
                <a:solidFill>
                  <a:srgbClr val="FF0000"/>
                </a:solidFill>
              </a:rPr>
              <a:t>***</a:t>
            </a:r>
          </a:p>
          <a:p>
            <a:pPr lvl="1"/>
            <a:r>
              <a:rPr lang="en-CA" dirty="0" smtClean="0"/>
              <a:t>L1: Physical layer (PHY)		</a:t>
            </a:r>
            <a:r>
              <a:rPr lang="en-CA" dirty="0" smtClean="0">
                <a:solidFill>
                  <a:srgbClr val="FF0000"/>
                </a:solidFill>
              </a:rPr>
              <a:t>**</a:t>
            </a:r>
          </a:p>
          <a:p>
            <a:pPr lvl="1"/>
            <a:r>
              <a:rPr lang="en-CA" dirty="0" smtClean="0"/>
              <a:t>L2: Medium access layer (MAC)	</a:t>
            </a:r>
            <a:r>
              <a:rPr lang="en-CA" dirty="0" smtClean="0">
                <a:solidFill>
                  <a:srgbClr val="FF0000"/>
                </a:solidFill>
              </a:rPr>
              <a:t>***</a:t>
            </a:r>
          </a:p>
          <a:p>
            <a:pPr lvl="1"/>
            <a:r>
              <a:rPr lang="en-CA" dirty="0" smtClean="0"/>
              <a:t>L3: Networking layer (NET)		</a:t>
            </a:r>
            <a:r>
              <a:rPr lang="en-CA" dirty="0" smtClean="0">
                <a:solidFill>
                  <a:srgbClr val="FF0000"/>
                </a:solidFill>
              </a:rPr>
              <a:t>*</a:t>
            </a:r>
          </a:p>
          <a:p>
            <a:pPr>
              <a:buFontTx/>
              <a:buNone/>
            </a:pPr>
            <a:r>
              <a:rPr lang="en-CA" dirty="0" smtClean="0"/>
              <a:t>	</a:t>
            </a:r>
          </a:p>
          <a:p>
            <a:pPr>
              <a:buFontTx/>
              <a:buNone/>
            </a:pPr>
            <a:r>
              <a:rPr lang="en-CA" dirty="0" smtClean="0"/>
              <a:t>	Note that L0 and L2 are the distinguishing layers</a:t>
            </a:r>
          </a:p>
          <a:p>
            <a:pPr>
              <a:buFontTx/>
              <a:buNone/>
            </a:pPr>
            <a:endParaRPr lang="en-CA" dirty="0" smtClean="0"/>
          </a:p>
          <a:p>
            <a:pPr>
              <a:buFontTx/>
              <a:buNone/>
            </a:pPr>
            <a:r>
              <a:rPr lang="en-CA" dirty="0" smtClean="0"/>
              <a:t>	</a:t>
            </a:r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SYSC 5608 Scope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382000" cy="5334000"/>
          </a:xfrm>
        </p:spPr>
        <p:txBody>
          <a:bodyPr/>
          <a:lstStyle/>
          <a:p>
            <a:r>
              <a:rPr lang="en-CA" smtClean="0"/>
              <a:t>Wireless: very broad </a:t>
            </a:r>
            <a:r>
              <a:rPr lang="en-CA" smtClean="0">
                <a:sym typeface="Wingdings" pitchFamily="2" charset="2"/>
              </a:rPr>
              <a:t> many courses</a:t>
            </a:r>
            <a:endParaRPr lang="en-CA" smtClean="0"/>
          </a:p>
          <a:p>
            <a:r>
              <a:rPr lang="en-CA" smtClean="0">
                <a:solidFill>
                  <a:srgbClr val="FF0000"/>
                </a:solidFill>
              </a:rPr>
              <a:t>SYSC 5608</a:t>
            </a:r>
          </a:p>
          <a:p>
            <a:pPr lvl="1"/>
            <a:r>
              <a:rPr lang="en-CA" smtClean="0"/>
              <a:t>systems course</a:t>
            </a:r>
          </a:p>
          <a:p>
            <a:pPr lvl="1"/>
            <a:r>
              <a:rPr lang="en-CA" smtClean="0"/>
              <a:t>touches upon all layers and many applications</a:t>
            </a:r>
          </a:p>
          <a:p>
            <a:pPr lvl="1"/>
            <a:r>
              <a:rPr lang="en-CA" smtClean="0"/>
              <a:t>less focused</a:t>
            </a:r>
          </a:p>
          <a:p>
            <a:r>
              <a:rPr lang="en-CA" smtClean="0"/>
              <a:t>ELG 5133 (SYSC 5606) Introduction to Mobile Communications</a:t>
            </a:r>
          </a:p>
          <a:p>
            <a:pPr lvl="1"/>
            <a:r>
              <a:rPr lang="en-CA" smtClean="0"/>
              <a:t>more focused, mainly PHY</a:t>
            </a:r>
          </a:p>
          <a:p>
            <a:r>
              <a:rPr lang="en-CA" smtClean="0"/>
              <a:t>ELG 7177C Topics in Comm. 1: Wireless Ad Hoc Networking</a:t>
            </a:r>
          </a:p>
          <a:p>
            <a:pPr lvl="1"/>
            <a:r>
              <a:rPr lang="en-CA" smtClean="0"/>
              <a:t>One important application  </a:t>
            </a:r>
          </a:p>
          <a:p>
            <a:r>
              <a:rPr lang="en-CA" smtClean="0"/>
              <a:t>ELG 5132 Smart Antennas</a:t>
            </a:r>
          </a:p>
          <a:p>
            <a:pPr lvl="1"/>
            <a:r>
              <a:rPr lang="en-CA" smtClean="0"/>
              <a:t>One important PHY technology</a:t>
            </a:r>
          </a:p>
          <a:p>
            <a:r>
              <a:rPr lang="en-CA" smtClean="0"/>
              <a:t>SYSC 5403 Network Access Techniques</a:t>
            </a:r>
          </a:p>
          <a:p>
            <a:r>
              <a:rPr lang="en-CA" smtClean="0"/>
              <a:t>SYSC 5700 Spread Spectrum Systems</a:t>
            </a:r>
          </a:p>
          <a:p>
            <a:pPr lvl="1"/>
            <a:r>
              <a:rPr lang="en-CA" smtClean="0"/>
              <a:t>One important multiple access scheme </a:t>
            </a:r>
          </a:p>
          <a:p>
            <a:r>
              <a:rPr lang="en-CA" smtClean="0"/>
              <a:t>SYSC xxxx Topics in Comm.: Cross-Layer Design</a:t>
            </a:r>
          </a:p>
          <a:p>
            <a:pPr>
              <a:buFontTx/>
              <a:buNone/>
            </a:pPr>
            <a:r>
              <a:rPr lang="en-CA" smtClean="0"/>
              <a:t>	</a:t>
            </a:r>
          </a:p>
          <a:p>
            <a:pPr>
              <a:buFontTx/>
              <a:buNone/>
            </a:pPr>
            <a:r>
              <a:rPr lang="en-CA" smtClean="0"/>
              <a:t>	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SYSC 5608 Scope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382000" cy="5334000"/>
          </a:xfrm>
        </p:spPr>
        <p:txBody>
          <a:bodyPr/>
          <a:lstStyle/>
          <a:p>
            <a:r>
              <a:rPr lang="en-CA" dirty="0" smtClean="0">
                <a:sym typeface="Wingdings" pitchFamily="2" charset="2"/>
              </a:rPr>
              <a:t>Understanding propagation and channel </a:t>
            </a:r>
          </a:p>
          <a:p>
            <a:pPr lvl="1"/>
            <a:r>
              <a:rPr lang="en-CA" dirty="0" smtClean="0">
                <a:sym typeface="Wingdings" pitchFamily="2" charset="2"/>
              </a:rPr>
              <a:t>propagation modeling</a:t>
            </a:r>
          </a:p>
          <a:p>
            <a:pPr lvl="1"/>
            <a:r>
              <a:rPr lang="en-CA" dirty="0" smtClean="0">
                <a:sym typeface="Wingdings" pitchFamily="2" charset="2"/>
              </a:rPr>
              <a:t>received power</a:t>
            </a:r>
          </a:p>
          <a:p>
            <a:pPr lvl="1"/>
            <a:r>
              <a:rPr lang="en-CA" dirty="0" smtClean="0">
                <a:sym typeface="Wingdings" pitchFamily="2" charset="2"/>
              </a:rPr>
              <a:t>received power’s large-scale and small-scale variations and statistics</a:t>
            </a:r>
          </a:p>
          <a:p>
            <a:pPr>
              <a:buFontTx/>
              <a:buNone/>
            </a:pPr>
            <a:endParaRPr lang="en-CA" sz="1000" dirty="0" smtClean="0">
              <a:sym typeface="Wingdings" pitchFamily="2" charset="2"/>
            </a:endParaRPr>
          </a:p>
          <a:p>
            <a:r>
              <a:rPr lang="en-CA" dirty="0" smtClean="0">
                <a:sym typeface="Wingdings" pitchFamily="2" charset="2"/>
              </a:rPr>
              <a:t>L1 PHY: Developing techniques to improve the performance for a given channel (SNR and it’s statistics) </a:t>
            </a:r>
          </a:p>
          <a:p>
            <a:pPr>
              <a:buFontTx/>
              <a:buNone/>
            </a:pPr>
            <a:r>
              <a:rPr lang="en-CA" dirty="0" smtClean="0">
                <a:sym typeface="Wingdings" pitchFamily="2" charset="2"/>
              </a:rPr>
              <a:t>	[Why SNR statistics is important?]</a:t>
            </a:r>
          </a:p>
          <a:p>
            <a:pPr lvl="1"/>
            <a:r>
              <a:rPr lang="en-CA" dirty="0" smtClean="0">
                <a:sym typeface="Wingdings" pitchFamily="2" charset="2"/>
              </a:rPr>
              <a:t>channel coding</a:t>
            </a:r>
          </a:p>
          <a:p>
            <a:pPr lvl="1"/>
            <a:r>
              <a:rPr lang="en-CA" dirty="0" smtClean="0">
                <a:solidFill>
                  <a:srgbClr val="FF0000"/>
                </a:solidFill>
                <a:sym typeface="Wingdings" pitchFamily="2" charset="2"/>
              </a:rPr>
              <a:t>diversity</a:t>
            </a:r>
            <a:endParaRPr lang="en-CA" dirty="0" smtClean="0">
              <a:sym typeface="Wingdings" pitchFamily="2" charset="2"/>
            </a:endParaRPr>
          </a:p>
          <a:p>
            <a:pPr lvl="1"/>
            <a:r>
              <a:rPr lang="en-CA" dirty="0" smtClean="0">
                <a:sym typeface="Wingdings" pitchFamily="2" charset="2"/>
              </a:rPr>
              <a:t>equalization, …</a:t>
            </a:r>
          </a:p>
          <a:p>
            <a:endParaRPr lang="en-CA" sz="1000" dirty="0" smtClean="0">
              <a:sym typeface="Wingdings" pitchFamily="2" charset="2"/>
            </a:endParaRPr>
          </a:p>
          <a:p>
            <a:r>
              <a:rPr lang="en-CA" dirty="0" smtClean="0"/>
              <a:t>L2 MAC: Sharing the medium and radio resources </a:t>
            </a:r>
          </a:p>
          <a:p>
            <a:pPr lvl="1"/>
            <a:r>
              <a:rPr lang="en-CA" dirty="0" smtClean="0">
                <a:sym typeface="Wingdings" pitchFamily="2" charset="2"/>
              </a:rPr>
              <a:t>radio resource management (</a:t>
            </a:r>
            <a:r>
              <a:rPr lang="en-CA" dirty="0" smtClean="0">
                <a:solidFill>
                  <a:srgbClr val="FF0000"/>
                </a:solidFill>
                <a:sym typeface="Wingdings" pitchFamily="2" charset="2"/>
              </a:rPr>
              <a:t>RRM</a:t>
            </a:r>
            <a:r>
              <a:rPr lang="en-CA" dirty="0" smtClean="0">
                <a:sym typeface="Wingdings" pitchFamily="2" charset="2"/>
              </a:rPr>
              <a:t>)</a:t>
            </a:r>
          </a:p>
          <a:p>
            <a:pPr>
              <a:buFontTx/>
              <a:buNone/>
            </a:pPr>
            <a:endParaRPr lang="en-CA" sz="1000" dirty="0" smtClean="0"/>
          </a:p>
          <a:p>
            <a:r>
              <a:rPr lang="en-CA" dirty="0" smtClean="0"/>
              <a:t>L3 NET: Sharing the radio access network (</a:t>
            </a:r>
            <a:r>
              <a:rPr lang="en-CA" dirty="0" smtClean="0">
                <a:solidFill>
                  <a:srgbClr val="FF0000"/>
                </a:solidFill>
              </a:rPr>
              <a:t>RAN</a:t>
            </a:r>
            <a:r>
              <a:rPr lang="en-CA" dirty="0" smtClean="0"/>
              <a:t>)</a:t>
            </a:r>
          </a:p>
          <a:p>
            <a:pPr lvl="1"/>
            <a:r>
              <a:rPr lang="en-CA" dirty="0" smtClean="0"/>
              <a:t>routing, … </a:t>
            </a:r>
          </a:p>
          <a:p>
            <a:pPr>
              <a:buFontTx/>
              <a:buNone/>
            </a:pPr>
            <a:endParaRPr lang="en-CA" dirty="0" smtClean="0"/>
          </a:p>
        </p:txBody>
      </p:sp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Protocol Layers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458200" cy="5334000"/>
          </a:xfrm>
        </p:spPr>
        <p:txBody>
          <a:bodyPr/>
          <a:lstStyle/>
          <a:p>
            <a:r>
              <a:rPr lang="en-CA" dirty="0" smtClean="0"/>
              <a:t>L2 + L3: for each terminal, determine</a:t>
            </a:r>
          </a:p>
          <a:p>
            <a:pPr lvl="1"/>
            <a:r>
              <a:rPr lang="en-CA" dirty="0" smtClean="0"/>
              <a:t>at what time to transmit (time scheduling)</a:t>
            </a:r>
          </a:p>
          <a:p>
            <a:pPr lvl="1"/>
            <a:r>
              <a:rPr lang="en-CA" dirty="0" smtClean="0"/>
              <a:t>at what frequency to transmit (frequency scheduling)</a:t>
            </a:r>
          </a:p>
          <a:p>
            <a:pPr lvl="1"/>
            <a:r>
              <a:rPr lang="en-CA" dirty="0" smtClean="0"/>
              <a:t>at what power to transmit (power scheduling)</a:t>
            </a:r>
          </a:p>
          <a:p>
            <a:pPr lvl="1"/>
            <a:r>
              <a:rPr lang="en-CA" dirty="0" smtClean="0"/>
              <a:t>at which PHY mode to operate (</a:t>
            </a:r>
            <a:r>
              <a:rPr lang="en-CA" dirty="0" err="1" smtClean="0"/>
              <a:t>eg</a:t>
            </a:r>
            <a:r>
              <a:rPr lang="en-CA" dirty="0" smtClean="0"/>
              <a:t>., adaptive modulation and coding)</a:t>
            </a:r>
          </a:p>
          <a:p>
            <a:pPr lvl="1"/>
            <a:r>
              <a:rPr lang="en-CA" dirty="0" smtClean="0"/>
              <a:t>to which RAN element to connect (macro-BS, </a:t>
            </a:r>
            <a:r>
              <a:rPr lang="en-CA" dirty="0" err="1" smtClean="0"/>
              <a:t>pico</a:t>
            </a:r>
            <a:r>
              <a:rPr lang="en-CA" dirty="0" smtClean="0"/>
              <a:t>-BS, </a:t>
            </a:r>
            <a:r>
              <a:rPr lang="en-CA" dirty="0" err="1" smtClean="0"/>
              <a:t>WiFi</a:t>
            </a:r>
            <a:r>
              <a:rPr lang="en-CA" dirty="0" smtClean="0"/>
              <a:t>-AP, relay, …)   </a:t>
            </a:r>
          </a:p>
          <a:p>
            <a:pPr>
              <a:buFontTx/>
              <a:buNone/>
            </a:pPr>
            <a:endParaRPr lang="en-CA" sz="1400" dirty="0" smtClean="0"/>
          </a:p>
          <a:p>
            <a:pPr>
              <a:buFontTx/>
              <a:buNone/>
            </a:pPr>
            <a:r>
              <a:rPr lang="en-CA" dirty="0" smtClean="0"/>
              <a:t>based on (objective function and constraints)</a:t>
            </a:r>
          </a:p>
          <a:p>
            <a:pPr lvl="1"/>
            <a:r>
              <a:rPr lang="en-CA" dirty="0" smtClean="0"/>
              <a:t>maximizing user rate (throughput)</a:t>
            </a:r>
          </a:p>
          <a:p>
            <a:pPr lvl="1"/>
            <a:r>
              <a:rPr lang="en-CA" dirty="0" smtClean="0"/>
              <a:t>maximizing aggregate network throughput</a:t>
            </a:r>
          </a:p>
          <a:p>
            <a:pPr lvl="1"/>
            <a:r>
              <a:rPr lang="en-CA" dirty="0" smtClean="0"/>
              <a:t>minimizing latency</a:t>
            </a:r>
          </a:p>
          <a:p>
            <a:pPr lvl="1"/>
            <a:r>
              <a:rPr lang="en-CA" dirty="0" smtClean="0"/>
              <a:t>attaining fairness (ubiquitous coverage)</a:t>
            </a:r>
          </a:p>
          <a:p>
            <a:pPr lvl="1"/>
            <a:r>
              <a:rPr lang="en-CA" dirty="0" smtClean="0"/>
              <a:t>maximizing energy efficiency </a:t>
            </a:r>
          </a:p>
          <a:p>
            <a:pPr lvl="1"/>
            <a:r>
              <a:rPr lang="en-CA" dirty="0" smtClean="0"/>
              <a:t>…  </a:t>
            </a:r>
          </a:p>
          <a:p>
            <a:pPr lvl="1">
              <a:buFont typeface="Wingdings" pitchFamily="2" charset="2"/>
              <a:buNone/>
            </a:pPr>
            <a:endParaRPr lang="en-CA" sz="1400" dirty="0" smtClean="0"/>
          </a:p>
          <a:p>
            <a:r>
              <a:rPr lang="en-CA" dirty="0" smtClean="0"/>
              <a:t>L2 + L3: assignment problems </a:t>
            </a:r>
            <a:r>
              <a:rPr lang="en-CA" dirty="0" smtClean="0">
                <a:sym typeface="Wingdings" pitchFamily="2" charset="2"/>
              </a:rPr>
              <a:t> optimization</a:t>
            </a:r>
            <a:r>
              <a:rPr lang="en-CA" dirty="0" smtClean="0"/>
              <a:t> </a:t>
            </a:r>
          </a:p>
          <a:p>
            <a:pPr lvl="1"/>
            <a:endParaRPr lang="en-CA" dirty="0" smtClean="0"/>
          </a:p>
          <a:p>
            <a:pPr lvl="1">
              <a:buFont typeface="Wingdings" pitchFamily="2" charset="2"/>
              <a:buNone/>
            </a:pPr>
            <a:endParaRPr lang="en-CA" dirty="0" smtClean="0"/>
          </a:p>
        </p:txBody>
      </p:sp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Protocol Layers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99FF"/>
          </a:buClr>
          <a:buSzTx/>
          <a:buFont typeface="Monotype Sort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99FF"/>
          </a:buClr>
          <a:buSzTx/>
          <a:buFont typeface="Monotype Sort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99FF"/>
          </a:buClr>
          <a:buSzTx/>
          <a:buFont typeface="Monotype Sort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99FF"/>
          </a:buClr>
          <a:buSzTx/>
          <a:buFont typeface="Monotype Sort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28334</TotalTime>
  <Words>1255</Words>
  <Application>Microsoft Office PowerPoint</Application>
  <PresentationFormat>On-screen Show (4:3)</PresentationFormat>
  <Paragraphs>340</Paragraphs>
  <Slides>23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Default Design</vt:lpstr>
      <vt:lpstr>1_Default Design</vt:lpstr>
      <vt:lpstr>PowerPoint Presentation</vt:lpstr>
      <vt:lpstr>What is Wireless Communications? 1/2</vt:lpstr>
      <vt:lpstr>ITU (International Telecommunications Union) Radio Bands </vt:lpstr>
      <vt:lpstr>What is Wireless Communications? 1/2</vt:lpstr>
      <vt:lpstr>What is Wireless Communications? 2/2</vt:lpstr>
      <vt:lpstr>SYSC 5608 Scope</vt:lpstr>
      <vt:lpstr>SYSC 5608 Scope</vt:lpstr>
      <vt:lpstr>Protocol Layers</vt:lpstr>
      <vt:lpstr>Protocol Layers</vt:lpstr>
      <vt:lpstr>Why Should You Know Wireless?</vt:lpstr>
      <vt:lpstr>Remarks</vt:lpstr>
      <vt:lpstr>Remarks</vt:lpstr>
      <vt:lpstr>Remarks</vt:lpstr>
      <vt:lpstr>Remarks</vt:lpstr>
      <vt:lpstr>Course Approach 1/5</vt:lpstr>
      <vt:lpstr>Course Approach 2/5</vt:lpstr>
      <vt:lpstr>Course Approach 3/5</vt:lpstr>
      <vt:lpstr>Course Approach 4/5</vt:lpstr>
      <vt:lpstr>Course Approach 5/5</vt:lpstr>
      <vt:lpstr>Topics Covered 1/4</vt:lpstr>
      <vt:lpstr>Topics Covered 2/4</vt:lpstr>
      <vt:lpstr>Topics Covered 3/4</vt:lpstr>
      <vt:lpstr>Topics Covered 4/4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Win98</dc:creator>
  <cp:lastModifiedBy>Halim Yanikomeroglu</cp:lastModifiedBy>
  <cp:revision>1938</cp:revision>
  <cp:lastPrinted>2000-09-11T20:26:22Z</cp:lastPrinted>
  <dcterms:created xsi:type="dcterms:W3CDTF">1999-05-11T23:29:05Z</dcterms:created>
  <dcterms:modified xsi:type="dcterms:W3CDTF">2020-01-07T13:22:05Z</dcterms:modified>
</cp:coreProperties>
</file>