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4094" r:id="rId2"/>
    <p:sldId id="4095" r:id="rId3"/>
    <p:sldId id="4099" r:id="rId4"/>
    <p:sldId id="4085" r:id="rId5"/>
    <p:sldId id="4086" r:id="rId6"/>
    <p:sldId id="4088" r:id="rId7"/>
    <p:sldId id="4093" r:id="rId8"/>
    <p:sldId id="4090" r:id="rId9"/>
    <p:sldId id="4100" r:id="rId10"/>
    <p:sldId id="4096" r:id="rId11"/>
    <p:sldId id="409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99"/>
    <a:srgbClr val="CCCC00"/>
    <a:srgbClr val="FF3300"/>
    <a:srgbClr val="3399FF"/>
    <a:srgbClr val="33CC33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59" autoAdjust="0"/>
  </p:normalViewPr>
  <p:slideViewPr>
    <p:cSldViewPr>
      <p:cViewPr>
        <p:scale>
          <a:sx n="78" d="100"/>
          <a:sy n="78" d="100"/>
        </p:scale>
        <p:origin x="-137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3622"/>
    </p:cViewPr>
  </p:sorterViewPr>
  <p:notesViewPr>
    <p:cSldViewPr>
      <p:cViewPr varScale="1">
        <p:scale>
          <a:sx n="53" d="100"/>
          <a:sy n="53" d="100"/>
        </p:scale>
        <p:origin x="-1974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93F106D6-13E0-4C7E-ACDE-7227095F1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t" anchorCtr="0" compatLnSpc="1">
            <a:prstTxWarp prst="textNoShape">
              <a:avLst/>
            </a:prstTxWarp>
          </a:bodyPr>
          <a:lstStyle>
            <a:lvl1pPr algn="l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t" anchorCtr="0" compatLnSpc="1">
            <a:prstTxWarp prst="textNoShape">
              <a:avLst/>
            </a:prstTxWarp>
          </a:bodyPr>
          <a:lstStyle>
            <a:lvl1pPr algn="r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392"/>
            <a:ext cx="5140960" cy="41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b" anchorCtr="0" compatLnSpc="1">
            <a:prstTxWarp prst="textNoShape">
              <a:avLst/>
            </a:prstTxWarp>
          </a:bodyPr>
          <a:lstStyle>
            <a:lvl1pPr algn="l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177" rIns="93945" bIns="46177" numCol="1" anchor="b" anchorCtr="0" compatLnSpc="1">
            <a:prstTxWarp prst="textNoShape">
              <a:avLst/>
            </a:prstTxWarp>
          </a:bodyPr>
          <a:lstStyle>
            <a:lvl1pPr algn="r" defTabSz="931797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52B4CFE-3082-4237-9F0A-21CB5EE41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3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A0FB7-4515-437D-9CBE-0CC53331396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3438" cy="3481387"/>
          </a:xfrm>
          <a:ln cap="flat"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19149"/>
            <a:ext cx="2057400" cy="5276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19149"/>
            <a:ext cx="6019800" cy="5276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81126"/>
            <a:ext cx="4038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4764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1126"/>
            <a:ext cx="4038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81126"/>
            <a:ext cx="4038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14764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4764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81125"/>
            <a:ext cx="8229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6"/>
            <a:ext cx="8229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4764"/>
            <a:ext cx="8229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6"/>
            <a:ext cx="8229600" cy="228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4764"/>
            <a:ext cx="8229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81125"/>
            <a:ext cx="8229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553200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2062" name="Picture 3" descr="top_l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0" y="0"/>
              <a:ext cx="210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4" descr="top_r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752" y="0"/>
              <a:ext cx="100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6076951"/>
          </a:xfrm>
          <a:prstGeom prst="rect">
            <a:avLst/>
          </a:prstGeom>
          <a:gradFill rotWithShape="0">
            <a:gsLst>
              <a:gs pos="0">
                <a:srgbClr val="DFFD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endParaRPr lang="en-CA" b="1" dirty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19151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1125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3810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baseline="0" dirty="0" smtClean="0">
                <a:solidFill>
                  <a:srgbClr val="000099"/>
                </a:solidFill>
                <a:latin typeface="Arial Narrow" pitchFamily="34" charset="0"/>
              </a:rPr>
              <a:t>Winter 2020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 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--  H. </a:t>
            </a:r>
            <a:r>
              <a:rPr lang="en-US" sz="1200" u="none" dirty="0" err="1" smtClean="0">
                <a:solidFill>
                  <a:srgbClr val="000099"/>
                </a:solidFill>
                <a:latin typeface="+mj-lt"/>
              </a:rPr>
              <a:t>Yanıkömeroğlu</a:t>
            </a:r>
            <a:r>
              <a:rPr lang="en-US" sz="1200" u="none" dirty="0" smtClean="0">
                <a:solidFill>
                  <a:srgbClr val="000099"/>
                </a:solidFill>
                <a:latin typeface="+mj-lt"/>
              </a:rPr>
              <a:t>                                                                                                              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6858000" y="65532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Page </a:t>
            </a:r>
            <a:fld id="{E40204DD-8B50-4B21-9D9A-96B45338AE66}" type="slidenum">
              <a:rPr lang="en-US" sz="1200">
                <a:solidFill>
                  <a:srgbClr val="000099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 of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11</a:t>
            </a:r>
            <a:endParaRPr lang="en-US" sz="12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762001"/>
            <a:ext cx="9144000" cy="66675"/>
          </a:xfrm>
          <a:prstGeom prst="rect">
            <a:avLst/>
          </a:prstGeom>
          <a:gradFill rotWithShape="0">
            <a:gsLst>
              <a:gs pos="0">
                <a:srgbClr val="475577"/>
              </a:gs>
              <a:gs pos="100000">
                <a:srgbClr val="DFFD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endParaRPr lang="en-US"/>
          </a:p>
        </p:txBody>
      </p:sp>
      <p:sp>
        <p:nvSpPr>
          <p:cNvPr id="3" name="AutoShape 2" descr="Image result for ieee vts"/>
          <p:cNvSpPr>
            <a:spLocks noChangeAspect="1" noChangeArrowheads="1"/>
          </p:cNvSpPr>
          <p:nvPr userDrawn="1"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ieee vts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Image result for ieee vts"/>
          <p:cNvSpPr>
            <a:spLocks noChangeAspect="1" noChangeArrowheads="1"/>
          </p:cNvSpPr>
          <p:nvPr userDrawn="1"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Image result for ieee vts"/>
          <p:cNvSpPr>
            <a:spLocks noChangeAspect="1" noChangeArrowheads="1"/>
          </p:cNvSpPr>
          <p:nvPr userDrawn="1"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0" descr="Image result for ieee vts"/>
          <p:cNvSpPr>
            <a:spLocks noChangeAspect="1" noChangeArrowheads="1"/>
          </p:cNvSpPr>
          <p:nvPr userDrawn="1"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4" descr="Image result for ieee comsoc"/>
          <p:cNvSpPr>
            <a:spLocks noChangeAspect="1" noChangeArrowheads="1"/>
          </p:cNvSpPr>
          <p:nvPr userDrawn="1"/>
        </p:nvSpPr>
        <p:spPr bwMode="auto">
          <a:xfrm>
            <a:off x="917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6" descr="Image result for ieee comsoc"/>
          <p:cNvSpPr>
            <a:spLocks noChangeAspect="1" noChangeArrowheads="1"/>
          </p:cNvSpPr>
          <p:nvPr userDrawn="1"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9" descr="Image result for ieee comsoc"/>
          <p:cNvSpPr>
            <a:spLocks noChangeAspect="1" noChangeArrowheads="1"/>
          </p:cNvSpPr>
          <p:nvPr userDrawn="1"/>
        </p:nvSpPr>
        <p:spPr bwMode="auto">
          <a:xfrm>
            <a:off x="1222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21" descr="Image result for ieee comsoc"/>
          <p:cNvSpPr>
            <a:spLocks noChangeAspect="1" noChangeArrowheads="1"/>
          </p:cNvSpPr>
          <p:nvPr userDrawn="1"/>
        </p:nvSpPr>
        <p:spPr bwMode="auto">
          <a:xfrm>
            <a:off x="1374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25" descr="Image result for ieee montreal"/>
          <p:cNvSpPr>
            <a:spLocks noChangeAspect="1" noChangeArrowheads="1"/>
          </p:cNvSpPr>
          <p:nvPr userDrawn="1"/>
        </p:nvSpPr>
        <p:spPr bwMode="auto">
          <a:xfrm>
            <a:off x="1527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27" descr="Image result for ieee montreal"/>
          <p:cNvSpPr>
            <a:spLocks noChangeAspect="1" noChangeArrowheads="1"/>
          </p:cNvSpPr>
          <p:nvPr userDrawn="1"/>
        </p:nvSpPr>
        <p:spPr bwMode="auto">
          <a:xfrm>
            <a:off x="1679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" name="Rectangle 5"/>
          <p:cNvSpPr>
            <a:spLocks noChangeArrowheads="1"/>
          </p:cNvSpPr>
          <p:nvPr userDrawn="1"/>
        </p:nvSpPr>
        <p:spPr bwMode="auto">
          <a:xfrm>
            <a:off x="1981200" y="0"/>
            <a:ext cx="5715000" cy="762000"/>
          </a:xfrm>
          <a:prstGeom prst="rect">
            <a:avLst/>
          </a:prstGeom>
          <a:solidFill>
            <a:srgbClr val="2473D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r>
              <a:rPr lang="en-US" b="1" baseline="0" dirty="0" smtClean="0">
                <a:solidFill>
                  <a:schemeClr val="bg1"/>
                </a:solidFill>
                <a:latin typeface="Arial" pitchFamily="34" charset="0"/>
              </a:rPr>
              <a:t>                            </a:t>
            </a:r>
            <a:r>
              <a:rPr lang="en-US" sz="1600" b="1" baseline="0" dirty="0" smtClean="0">
                <a:solidFill>
                  <a:schemeClr val="bg1"/>
                </a:solidFill>
                <a:latin typeface="Arial" pitchFamily="34" charset="0"/>
              </a:rPr>
              <a:t>SYSC 5608</a:t>
            </a:r>
            <a:r>
              <a:rPr lang="en-US" b="1" baseline="0" dirty="0" smtClean="0">
                <a:solidFill>
                  <a:schemeClr val="bg1"/>
                </a:solidFill>
                <a:latin typeface="Arial" pitchFamily="34" charset="0"/>
              </a:rPr>
              <a:t>                           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Arial" pitchFamily="34" charset="0"/>
              </a:rPr>
              <a:t>Wireless Communications Systems Engineering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49890" name="AutoShape 2" descr="Image result for carleton university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9892" name="AutoShape 4" descr="Image result for carleton university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49894" name="Picture 6" descr="http://www.doe.carleton.ca/courses/4th_year_projects/carleton-university-logo.png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00800" y="98195"/>
            <a:ext cx="1527175" cy="587605"/>
          </a:xfrm>
          <a:prstGeom prst="rect">
            <a:avLst/>
          </a:prstGeom>
          <a:noFill/>
        </p:spPr>
      </p:pic>
      <p:sp>
        <p:nvSpPr>
          <p:cNvPr id="559106" name="AutoShape 2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108" name="AutoShape 4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114" name="AutoShape 10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9116" name="AutoShape 12" descr="Image result for comsoc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152400" y="205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Adaptive Modulation and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Coding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(Link Adaptation)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34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70798" y="596106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 b="1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295400" y="41910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Halim</a:t>
            </a:r>
            <a:r>
              <a:rPr lang="en-US" sz="2400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CA" sz="2400" dirty="0" err="1" smtClean="0">
                <a:solidFill>
                  <a:schemeClr val="accent2"/>
                </a:solidFill>
                <a:latin typeface="+mn-lt"/>
              </a:rPr>
              <a:t>Yanıkömeroğlu</a:t>
            </a:r>
            <a:r>
              <a:rPr lang="en-CA" sz="2400" dirty="0" smtClean="0">
                <a:solidFill>
                  <a:schemeClr val="accent2"/>
                </a:solidFill>
                <a:latin typeface="+mn-lt"/>
              </a:rPr>
              <a:t>, PhD, </a:t>
            </a:r>
            <a:r>
              <a:rPr lang="en-CA" sz="2400" dirty="0" err="1" smtClean="0">
                <a:solidFill>
                  <a:schemeClr val="accent2"/>
                </a:solidFill>
                <a:latin typeface="+mn-lt"/>
              </a:rPr>
              <a:t>PEng</a:t>
            </a:r>
            <a:endParaRPr lang="en-CA" sz="2400" dirty="0" smtClean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CA" sz="2400" dirty="0" smtClean="0">
                <a:solidFill>
                  <a:schemeClr val="accent2"/>
                </a:solidFill>
                <a:latin typeface="+mn-lt"/>
              </a:rPr>
              <a:t>Professor</a:t>
            </a:r>
          </a:p>
          <a:p>
            <a:pPr algn="ctr">
              <a:spcBef>
                <a:spcPct val="20000"/>
              </a:spcBef>
              <a:defRPr/>
            </a:pPr>
            <a:r>
              <a:rPr lang="en-CA" sz="2400" dirty="0" smtClean="0">
                <a:solidFill>
                  <a:schemeClr val="accent2"/>
                </a:solidFill>
                <a:latin typeface="+mn-lt"/>
              </a:rPr>
              <a:t>Systems and Computer Engineering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CA" sz="2400" dirty="0" smtClean="0">
                <a:solidFill>
                  <a:schemeClr val="accent2"/>
                </a:solidFill>
                <a:latin typeface="+mn-lt"/>
              </a:rPr>
              <a:t>Carleton University </a:t>
            </a:r>
            <a:endParaRPr lang="en-US" sz="24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10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5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Ex: 802.11n</a:t>
            </a:r>
            <a:endParaRPr lang="en-CA" dirty="0"/>
          </a:p>
        </p:txBody>
      </p:sp>
      <p:pic>
        <p:nvPicPr>
          <p:cNvPr id="1026" name="Picture 2" descr="Image result for modulation and coding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938"/>
            <a:ext cx="5711796" cy="6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Ex: 802.11n</a:t>
            </a:r>
            <a:endParaRPr lang="en-CA" dirty="0"/>
          </a:p>
        </p:txBody>
      </p:sp>
      <p:pic>
        <p:nvPicPr>
          <p:cNvPr id="2050" name="Picture 2" descr="Image result for modulation and coding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11861"/>
            <a:ext cx="9147048" cy="68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Reliability vs SNR</a:t>
            </a:r>
            <a:endParaRPr lang="en-CA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562600" cy="47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371600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latin typeface="Arial" panose="020B0604020202020204" pitchFamily="34" charset="0"/>
              </a:rPr>
              <a:t>(</a:t>
            </a:r>
            <a:r>
              <a:rPr lang="en-CA" sz="1200" b="1" dirty="0" err="1" smtClean="0">
                <a:latin typeface="Arial" panose="020B0604020202020204" pitchFamily="34" charset="0"/>
              </a:rPr>
              <a:t>uncoded</a:t>
            </a:r>
            <a:r>
              <a:rPr lang="en-CA" sz="1200" b="1" dirty="0" smtClean="0">
                <a:latin typeface="Arial" panose="020B0604020202020204" pitchFamily="34" charset="0"/>
              </a:rPr>
              <a:t>)</a:t>
            </a:r>
            <a:endParaRPr lang="en-CA" sz="1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4" name="Picture 2" descr="Image result for adaptive modulation and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91200" cy="42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Fixed Modulation vs Adaptive Modulation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94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Channel-Adaptive Signalling</a:t>
            </a:r>
            <a:endParaRPr lang="en-CA" dirty="0"/>
          </a:p>
        </p:txBody>
      </p:sp>
      <p:pic>
        <p:nvPicPr>
          <p:cNvPr id="2050" name="Picture 2" descr="Image result for adaptive modulation and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4212"/>
            <a:ext cx="6858000" cy="52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5986271"/>
            <a:ext cx="304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</a:rPr>
              <a:t>TTI: Transmission Time Interval</a:t>
            </a:r>
          </a:p>
          <a:p>
            <a:r>
              <a:rPr lang="en-CA" sz="1600" dirty="0" smtClean="0">
                <a:latin typeface="Arial" panose="020B0604020202020204" pitchFamily="34" charset="0"/>
              </a:rPr>
              <a:t>1 </a:t>
            </a:r>
            <a:r>
              <a:rPr lang="en-CA" sz="1600" dirty="0" err="1" smtClean="0">
                <a:latin typeface="Arial" panose="020B0604020202020204" pitchFamily="34" charset="0"/>
              </a:rPr>
              <a:t>msec</a:t>
            </a:r>
            <a:r>
              <a:rPr lang="en-CA" sz="1600" dirty="0" smtClean="0">
                <a:latin typeface="Arial" panose="020B0604020202020204" pitchFamily="34" charset="0"/>
              </a:rPr>
              <a:t> in LTE</a:t>
            </a:r>
            <a:endParaRPr lang="en-CA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4" name="Picture 2" descr="Image result for adaptive modulation and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91200" cy="42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Fixed Modulation vs Adaptive Modulation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80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Throughput </a:t>
            </a:r>
            <a:r>
              <a:rPr lang="en-CA" dirty="0" smtClean="0"/>
              <a:t>vs SNR in Link-Adaptive Systems</a:t>
            </a:r>
            <a:endParaRPr lang="en-CA" dirty="0"/>
          </a:p>
        </p:txBody>
      </p:sp>
      <p:pic>
        <p:nvPicPr>
          <p:cNvPr id="5124" name="Picture 4" descr="Image result for adaptive modulation and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6995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Image result for adaptive modulation and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1524000"/>
            <a:ext cx="5911712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Throughput vs SNR in Link-Adaptive Systems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4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6" name="Picture 2" descr="Image result for adaptive modulation and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557137" cy="49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Throughput vs SNR in Link-Adaptive Systems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34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5060" name="AutoShape 4" descr="data:image/jpeg;base64,/9j/4AAQSkZJRgABAQAAAQABAAD/2wCEAAkGBhQPERUPEBAUFBUQFhcUFBYXFxcaFRcQFBUWFBkcFhcYHCYqFxkkGRoVHzIhJSwqLCwxGSAxODArNSYrLDUBCQoKBQUFDQUFDSkYEhgpKSkpKSkpKSkpKSkpKSkpKSkpKSkpKSkpKSkpKSkpKSkpKSkpKSkpKSkpKSkpKSkpKf/AABEIALAAywMBIgACEQEDEQH/xAAcAAEAAgIDAQAAAAAAAAAAAAAABQYEBwEDCAL/xABEEAACAQMCAwUCCwYFAgcAAAABAgMABBESIQUGMQcTIkFRFGEVIzI0QlNxcpK00RZVgZSh0iQzQ1KRJbEXYoKTotPh/8QAFAEBAAAAAAAAAAAAAAAAAAAAAP/EABQRAQAAAAAAAAAAAAAAAAAAAAD/2gAMAwEAAhEDEQA/AN40pSgUpSgUrhum3WtaWMDBYzJHcd0EtRfgrMS12BP3p04y/jMeoqCpGnqBQbMpWurO3m1RB0n77VAbZiJcLaiV9Ykbop7rIYNucr1IFSvI0TgklZV/w9uJ+8EgzxAGTviNfVvk5Zdj4cE4oLhSlKBSqdx6JzebLKXzaezMokKBVuGNzkr4VPd51asZGkb10Xlm6Nc6xO8LXsLy57xi1ubePVpCjLRiTSCF2wCD50F4ritdWtvLqjDJPr1W5tCRLhbcXkhlDHoh9nwCHwSugdRWwLuYpGzhC5RWYKvymIBIA956fxoK7wDnRbu/vbAYzZGPSfNgy4k/DJt/6hVorzt2Z8O4jb8aNxNaS+Nyl3sPB7SO8BbfYAlW+yvQHELXvYmj1OuoYyh0vj3MOmemRvvQZNKqFrYyGHhTnvtUQiEieIAZtXDGVfUNgeLoT61CxQvsTHPpGBxDKzeN/aVO31g0d5nRkaCB0wKDZNKiOVUZbYBgwGuTuw+rUIO8buwQ248GnY74xUvQKUqm8ZsZElu2Uzukkdiz4Ln4kXc/tCRafSDPhXxeIeZFBcqVrS4t5NLBY59LLc/BwCy+C4MoMRI/0xnBUvgBdQ6ZFTnAYm9rzplDg3PtRYSBGzMDBgt4W8HydOcDI2oLfSlKBSlKBSlKBUHzrzMOGWUt6U190BpXONTsQqgnyGTvU5WFxrg8V5A9tcJrjlGlh026ggjoQcEH3UGp+zbttn4herZXcMQE+ru2jDDS4UthgxOVwDv1HvrctUbk/sgs+Fzm6iMskgBCGUqdAbY6QqjfG2TmrzQKUpQcVo3mvt+uLe+kgt7eIw28jRtr1a3KHSxyCNG4ONj789K3nWvuP9iVhe3TXb98hkbVIiMoR28ycqSufPBFBc+CcVW7t4rlAQs8ayAHqAwBwfeOlZ1dNrarEixRqFSNQqqOgVRgAe4Cu6grXL3z/iP37b8qlWWq1y98/wCI/ftvyqVZaDX/AGtdpD8GjiWCNXluC+kvnQqR6ckgEZOWXG/rTsl7SX4zHKs8apNbldRTOh0fVggEnBBUgjOOn2VOc68iW3GIliuQwMZLRyIQHUnGQMggg4GQR5CueSuRLbg8TRWwYmQhpJHILuRkDOAAAMnAA8z60FjpSlArB45xVbO2munBK28byEDqQilsD3nGKzq6bu1WVGikUMkilHU9GRgVIPuIJFBpPlHt8uLm/jt7m3iEVzIsS93q1o0jBFJJJ1jJGdh6jHSt41r/AJf7ErCxulvEMztG2uNJGUoj+RGFBYjyyTjrWwaBSlKBSlKBSlKBSlKBSlKBSlKBSlKBSlKCtcvfP+I/ftvyqVZarXL3z/iP37b8qlWWgUpSgUpSgUpSgUpSgUpSgUpSgUpSg4JxvVYt+du8ChbZtc6xPbqXXEkM4kKsx/08BGJGDjK9c1ZyKrK8nRxIG9plUwLGIpD3fxMNuH0ruuCoV3BLZJGMnYGg+7fnMSFCsD6NUccrFl+KmldowpX6WHABI/3AjO+JPhPGPaDMO6ePuJe68eAW+LSTVgdAde2d/sqt8At7G5kC2d+JRDoaWNHjbvJInLLI/hz8tskrhTgVa7SwETyyAkmdxIwOMAiNItvdhAd/MmgyqUpQQvEOZBDN3XdFlUwiWTUAENzIYo/Cd28QGfQEHeuk82byosD6450tkViF7x3jWUNnfQmkk5O+F6bgVkX3LizTd8ZHUN3RkjGnRIbeQyxEkqSuGP0SM4APSofjVxYxTtFLxBILiaWOdAXjDRypGsS4VhjBUdG66jjyoJO25qDtbr3Eg9pZ0JONMckXeBlZs+I6kYDHlvtU7UVbcvoiwKHc+zO0gJxl5JA4Yvt5l2O2P+NqlaCtcvfP+I/ftvyqVO3133UbSaHfSMhEGWY9AAP12qC5e+f8R+/bflUqyMuQR60ELHzOGWzYQvi/CkHbTHriMoDN5nbGB9u1dFtzfryfZpfFG00AXSzSxJIIzhQfAcshwTjDA52IH3f29tZW1v7RcCKKxMeh3ZRqKRNEA225IJOFwciunlewt3X2i2ujcR6WiiIZCsUbMHZFKgEnIT5WThVoJvhV+LiCKcDSJo0kAzkgOobGfPrWVWNwyxFvDHApJWGNI1JxkqihQTgDfArJoFQVzzUEeeMwSZtxBpzgd69zK8CBMnZe8UDUcDcnoM1O1E8Q5eSZpHLurSpAoIx4GtpZJ43XI+UHfO+R4Rt1yEbLzuFVibdswCV7kB1+KihcKzA/6m2WA2yAeh2qWsuM97cTW3dOvs6xtqYABxI0q5QdcAxnc9f61VrO1sLuRraHiQklIlW5VHiLTxytrkVgF2GxHgxgEirhHw8LO9wCdUkccZG2kLE0zgjbqTK2fsHvoMulKUHxLMqDUzBRkDJIAySFG59SQP41xcQCRGjbOHBU4JBwRg4ZSCD7xvVA7UL1pra4SISYslE2pFJQ3MbLKFZh0CKNRHqy/wC01fbS5EqLIvyZFDr91gGH9DQaM7SuPW3DeI21tD35jiw94Bc3JLI+AEGZdiFy+3Ula3NwLhsMMeq2LFJgrhmlkkDArsVMjNgEY6VX+aOXLWS+sWe0gYzTy96WiQlwLSYjWSPFggHf0FW62tliQRxoqIgwqqAFVR5ADoKDtqsdpXBZr3hlxbW3+Y6jSM41hWDFcnpkAirPSg87djvIV/DxOO4lt5YI4NfeNIpXVlCulQflZJB222r0TXGK5oFKUoFeYee+zfiL8TnK20s4uJXeORRlCjnK6m6JgYG+OlenqUEZy1YPb2lvBM2qSKKNHbrl1UA7+f21J0pQVrl75/xH79t+VSrLVa5e+f8AEfv235VKstBqjt85Uur6G3ktY2lW3MneRpu3jCaWC/SxpYbb+L7a47A+VLqxiuJLpGiWcx93G+zeANqYr9HOoD1OPcK2xSgUpSgVGcz2ElxZ3EELaZJoZERs4w7IVG/luevlUnSg8ycgdnHEU4pAzW0sAtpkkkkYaUCIwLBW6PqAK4Gc59K9NilKBSlKCIXliIWr2RaUxzd5rJcmRu+JL5frvqb/AJrM4Xw1baFLeMsUiUIuolm0KMAEnrgYFZdddzbrIjRuMq4KsMkZVhg7jcbelBpbtV7OJrnittJbFgl+2iUjOI5I1yz+7MQJ95Q+tbitLeO1hWNcJHAgUFjsEUY8TH+pNQ3/AIeWP1Df+9P/APZWXByhaJE9v7OrRyEMySFpFLAYBxIWwfsoILjvbHwyzyDciZh9CAa9/vDw/wBasHBOZYbu3iuVZUEyBwrMuoBt8Ng9apHMPYDYXOWty9q5/wBh1x596Of6Aip7gXI1hb2qRTW9lK1ugjllMMO7qNy5YHB6dTmgs3wjF9bH+Nf1p8IxfWx/jX9ai/2O4ft/gLPxdPiId9s7eHfbeuV5M4eSQOH2e2x+Ih2OM7+HbYg0En8IxfWx/jX9afCMX1sf41/Wo79ibD93Wn8vD/bT9ibD93Wn8vD/AG0Ej8IxfWx/jX9afCMX1sf41/Wop+UOHAhTYWQLZ0gwQ5ONzgad65HJ3D9x7BZ+Hr8RDttnfw7bUEp8IxfWx/jX9afCMX1sf41/Woscn8P2PsFn4vk/EQ77Z28O+29ff7E2H7utP5eH+2gjeAX0Yv8AiJMibvbY8S7/AOGTpvvVj+EYvrY/xr+tU3gXKdm19fo1jbFY3twimCIhQ1sjHSNO2TvtVh/Ymw/d1p/Lw/20Ej8IxfWx/jX9afCMX1sf41/Woocn8PwD7BZYb5J7iHByMjHh323rkcm8PyR8H2eR1+Ih2z6+HaglPhGL62P8a/rT4Ri+tj/Gv61GJyZw8gEcPsyDuCLeHBB9PDX1+xNh+7rT+Xh/toJH4Ri+tj/Gv60+EYvrY/xr+tR37E2H7utP5eH+2vg8ncPGQbCz8IyfiIdlOdz4dhsf+DQSnwjF9bH+Nf1qB5v7QbfhcaTS5kWSQRnuijMuVJyQWGRt5VkLyjw4gMLGyKtjSRBDg56YOnfNQHOvZRa8QjSC3S3tCkgkd44I9Zjwwx4dOxPqcbdDigluB9pvDr3AhvIwx+hIe7fPTAD4yfszVnzVC4B2J8NtMFoTcOPpTnUM/cGF/wCQavcMKooRFCqoAVQAAAOgAHQUH3SlKBSlKDhhttWubDgcqCF2s3026WqXCaUJmmhE4eRVz8YAzo2o7tnPVa2PUBz3zMeGWM14EDtGAFU5wXZgq6sfRBOT9lBHcM5edGsJGiIaFpg3i2igkSYomnOBjVGuw+iB0AqW5f4X7PJd4Qqss4kUkk6swQhmySSfGGG/p6Vqrsw7Zbu9v0s7wRutxqCMi6WR1Uv5dVwCN9+m9bvoFKUoKjxzhcj3ZYQlzIbMxSgKRELe4aSYEk5TKHy+Vqx5V3Qcuj/qEbRNouZA6+JvjD7PEDvqyRrBXB22x0q0VoDm/t2vIb+WK2SJYbaRo9Lpkyd2xVizZyMkHpjAxQbWt+CN/wBNkaNu8tlVJN/8tfZmVts4zrwMjf8AhVpqP4DxUXdtDdBSonjSTSeq6lBxnzx61IUFa5e+f8R+/bflUqc4hZLNG0TglXGCMkZHplSDg9D69Kg+Xvn/ABH79t+VSrLQVO24E3dcLZom7y1ESuM/5a+yuj5XOM6tK5GT/DNZFty8O9vVaNu7uTG2dTfGMI8N4g2cZwuNhjbpVc7Y+0WbhEUKWyr3tyXOthkIkejOF82JYddhg+6nY32izcXjmS6Ve9tinjQYDpJqxlfJgVPTY5G2xoLry1btFZ20cilXjgiVlOMh1jUEHHoQakqUoFU/jHAG727kjhZlmSxdxnPe9zdTSTRgMd8w4XScKdQHmauFR/MHFhZ2s10VLC3ieXSOraFLYz5Zx1oK5DwFmjifuGXTf9/HGdu7heTJJQHAOMt5kaj0yamOHcK7q+uZghCzxW+WJJ1SrJdagMnbCtHt0GRjzrTvJvbpeT8QihuViaG5lWLSiaTGZGCKVbOTgkZznIz51v0UClKUClKUClKUCsXifDI7qJ7edA8co0up6EH/ALeuayqUFQ5V7K7HhkxuLeNzIQQrOxbQp6hfT0z1q30pQKUpQKpXHOx/h97cm7mifW51SBXKo7erAeZ88YzV1pQdcECxqqIoVUAVVGwCgYAA8gBXZSlBWuXvn/Efv235VKstVrl75/xH79t+VSrLQQXNnJltxWIQ3aEhDqRlOl0Y7HSff5jpXPKfJltwqIw2kZUOdTsx1O7DYam9w6DoMn1qcpQKUpQK654FkVo3UMrgqykZBVhggjzBG1dlKClcC7IOH2VyLuGJy6nMYdyyRt6qD5jyznFXWlKBSlKBSlKBSlKBSuGbAyfKqja84zSd2ghjD3aQyweNioinEjfG+HOpRH5bHUAMYJoLfSq3ac0vI1qDBpW471ZH1ghZYRLlUHVhmNvEQBgjzOB28ucwvdHEkap3kEV1FpYn4mfVhXyBhxpGSNjq26UE/SlKBSoDinMTxTlFjUxxG3WUliHzdymFdAAx4TpY56g4HSkfMEpF2RbeK0cLGmtQXUxJIGZuiDxE+ZwOhO1BP0qqrzc57txEmjRZtMdR1Br1xGojGNwpIJz1B23FWkUFb5e+f8R+/bflUqy1WuXvn/Efv235VKnb+dkjZ44+8YDwpqC5PvZtgPMn09elBkUqvQ8xyMli/cDTfBDI2raMvC0oVR1Y5H2Y9+1dc3M8geaLuArJNDDDqfZu+Gdb6c6QAGOkbnA6Z2Cy0rA4JxEzxa3UK6s8bgEldcbtG2kkDIJGR9tZ9ApSq5eczSRyXEZgA7oWohJcfGPdzyW6lsZ0IHUepxnboKCx0qtLzNKFjBgUsbr2WZg/gXDaQyg7tqBBA8t8nbfu4XzC8syq0aiOfvu5IYl/8PIEbvARgas5GDtjG9BP0pSgUpSgUpSgVXZOVLaCJmZ3jWMIwkMpBhjg1lAjH5CKGcY9GIOasVVvtF5fk4hw6e0gYCSRQVycBijB9JPlnGP+KDG5b45w28aOGyuEkaz1MihmDeJWRmIYDvM6myd9zmpvhHL8VpnutW6qg1MW0wx6tCJn5KLqbA9/2VpHsk7Mb+34lHdXMLW8dvqJLEZcsrIFUAnI3yT02r0BQKUpQRt5y/FLMJ216hoyAxCP3TGSPWv0tLEkf/gqF4hzXw2zuJbee7jjmuSpkUs2x7tYhkgYj8Kr1I9atlebOduyTiUnEZmhgaZLiVpElDLp0yMThyT4Sucb+lBvpeV4MxONeIkiQAOdDrAdUXeD6ZUnIP8A32qZqN5c4Y1raQWzvraCJI2byLKoBxnyqSoK1y98/wCI/ftvyqVZGXO3rVb5e+f8R+/bflUqy0Ff4vPZ8Ot4GuZRFFaFBCWY51JG0ajbdzoJ239a+OHex8TjkuLabvFmZCXjchklgxoI80YbHpvnzBqodufJN1xGK3ktFMhtzIHiBAYiTRhlyRnGkjHXenYXyRdcNiuJbtTGbgoEiJBYCPXlmxnGdWAOux91Bsnh9gsEYijzhcnJJLFmJZixPUkkkn31k0pQKjr7gcUpkaQHMqRoxDEYEDvLGVP0WV3Zgw8wPSpGozmXhjXVncWyPoaeGSNW8gzoVGfdvvQQHBOP8LuHWxt7xZZI5TMBrbU8ysXLayAJDnJwPIegqwWXAIoZTMmvJ16VLEoneMHfu1PydTAE15/5G7JeIx8SgeaBoUtpkleQsukrG4bCYPiLYx/HevSQoFKUoFKUoFKUoFKUoFKUoFKUoFKUoFdN6jtG4jYK5VgjEZCuQdJIPXBwcV3UNB597Oed+JXXF/Z3dAZpA118UmdFumgj/wAuyhdvM5r0FVF5S5E9k4rxC+K4W4KCH7JAJZv/AJ4H8DV6oFKUoFKUoFKUoFKUoFKUoP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Ex: LTE</a:t>
            </a:r>
            <a:endParaRPr lang="en-CA" dirty="0"/>
          </a:p>
        </p:txBody>
      </p:sp>
      <p:pic>
        <p:nvPicPr>
          <p:cNvPr id="3074" name="Picture 2" descr="Image result for modulation and coding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3816"/>
            <a:ext cx="6705600" cy="60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476" y="2133600"/>
            <a:ext cx="11977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Feedback</a:t>
            </a:r>
          </a:p>
          <a:p>
            <a:endParaRPr lang="en-CA" dirty="0" smtClean="0">
              <a:latin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</a:rPr>
              <a:t>CQI: </a:t>
            </a:r>
          </a:p>
          <a:p>
            <a:r>
              <a:rPr lang="en-CA" dirty="0" smtClean="0">
                <a:latin typeface="Arial" panose="020B0604020202020204" pitchFamily="34" charset="0"/>
              </a:rPr>
              <a:t>Channel</a:t>
            </a:r>
          </a:p>
          <a:p>
            <a:r>
              <a:rPr lang="en-CA" dirty="0" smtClean="0">
                <a:latin typeface="Arial" panose="020B0604020202020204" pitchFamily="34" charset="0"/>
              </a:rPr>
              <a:t>Quality</a:t>
            </a:r>
          </a:p>
          <a:p>
            <a:r>
              <a:rPr lang="en-CA" dirty="0" smtClean="0">
                <a:latin typeface="Arial" panose="020B0604020202020204" pitchFamily="34" charset="0"/>
              </a:rPr>
              <a:t>Indicator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 typeface="Monotype Sort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 typeface="Monotype Sort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35689</TotalTime>
  <Words>83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Reliability vs SNR</vt:lpstr>
      <vt:lpstr>Fixed Modulation vs Adaptive Modulation</vt:lpstr>
      <vt:lpstr>Channel-Adaptive Signalling</vt:lpstr>
      <vt:lpstr>Fixed Modulation vs Adaptive Modulation</vt:lpstr>
      <vt:lpstr>Throughput vs SNR in Link-Adaptive Systems</vt:lpstr>
      <vt:lpstr>Throughput vs SNR in Link-Adaptive Systems</vt:lpstr>
      <vt:lpstr>Throughput vs SNR in Link-Adaptive Systems</vt:lpstr>
      <vt:lpstr>Ex: LTE</vt:lpstr>
      <vt:lpstr>Ex: 802.11n</vt:lpstr>
      <vt:lpstr>Ex: 802.11n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Win98</dc:creator>
  <cp:lastModifiedBy>Halim Yanikomeroglu</cp:lastModifiedBy>
  <cp:revision>3406</cp:revision>
  <cp:lastPrinted>2015-05-27T21:08:38Z</cp:lastPrinted>
  <dcterms:created xsi:type="dcterms:W3CDTF">1999-05-11T23:29:05Z</dcterms:created>
  <dcterms:modified xsi:type="dcterms:W3CDTF">2020-02-11T12:47:48Z</dcterms:modified>
</cp:coreProperties>
</file>